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4"/>
  </p:notesMasterIdLst>
  <p:handoutMasterIdLst>
    <p:handoutMasterId r:id="rId45"/>
  </p:handoutMasterIdLst>
  <p:sldIdLst>
    <p:sldId id="257" r:id="rId2"/>
    <p:sldId id="258" r:id="rId3"/>
    <p:sldId id="384" r:id="rId4"/>
    <p:sldId id="359" r:id="rId5"/>
    <p:sldId id="386" r:id="rId6"/>
    <p:sldId id="383" r:id="rId7"/>
    <p:sldId id="358" r:id="rId8"/>
    <p:sldId id="261" r:id="rId9"/>
    <p:sldId id="387" r:id="rId10"/>
    <p:sldId id="260" r:id="rId11"/>
    <p:sldId id="283" r:id="rId12"/>
    <p:sldId id="360" r:id="rId13"/>
    <p:sldId id="361" r:id="rId14"/>
    <p:sldId id="343" r:id="rId15"/>
    <p:sldId id="362" r:id="rId16"/>
    <p:sldId id="363" r:id="rId17"/>
    <p:sldId id="364" r:id="rId18"/>
    <p:sldId id="344" r:id="rId19"/>
    <p:sldId id="365" r:id="rId20"/>
    <p:sldId id="366" r:id="rId21"/>
    <p:sldId id="367" r:id="rId22"/>
    <p:sldId id="385" r:id="rId23"/>
    <p:sldId id="368" r:id="rId24"/>
    <p:sldId id="369" r:id="rId25"/>
    <p:sldId id="370" r:id="rId26"/>
    <p:sldId id="371" r:id="rId27"/>
    <p:sldId id="372" r:id="rId28"/>
    <p:sldId id="373" r:id="rId29"/>
    <p:sldId id="375" r:id="rId30"/>
    <p:sldId id="329" r:id="rId31"/>
    <p:sldId id="332" r:id="rId32"/>
    <p:sldId id="376" r:id="rId33"/>
    <p:sldId id="377" r:id="rId34"/>
    <p:sldId id="379" r:id="rId35"/>
    <p:sldId id="380" r:id="rId36"/>
    <p:sldId id="381" r:id="rId37"/>
    <p:sldId id="382" r:id="rId38"/>
    <p:sldId id="378" r:id="rId39"/>
    <p:sldId id="374" r:id="rId40"/>
    <p:sldId id="355" r:id="rId41"/>
    <p:sldId id="356" r:id="rId42"/>
    <p:sldId id="334"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2" d="100"/>
          <a:sy n="72"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tesis\Informacion%20Inportante\Ensayos\Muestra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Dosificacion Arcilla- Arena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'Muestras 1'!$E$4:$E$12</c:f>
              <c:numCache>
                <c:formatCode>General</c:formatCode>
                <c:ptCount val="9"/>
                <c:pt idx="0">
                  <c:v>25.48</c:v>
                </c:pt>
                <c:pt idx="1">
                  <c:v>34.659999999999997</c:v>
                </c:pt>
                <c:pt idx="2">
                  <c:v>77.48</c:v>
                </c:pt>
                <c:pt idx="3">
                  <c:v>101.96</c:v>
                </c:pt>
                <c:pt idx="4">
                  <c:v>102.98</c:v>
                </c:pt>
                <c:pt idx="5">
                  <c:v>89.72</c:v>
                </c:pt>
                <c:pt idx="6">
                  <c:v>100.94</c:v>
                </c:pt>
                <c:pt idx="7">
                  <c:v>114.2</c:v>
                </c:pt>
                <c:pt idx="8">
                  <c:v>115.22</c:v>
                </c:pt>
              </c:numCache>
            </c:numRef>
          </c:yVal>
          <c:smooth val="1"/>
          <c:extLst>
            <c:ext xmlns:c16="http://schemas.microsoft.com/office/drawing/2014/chart" uri="{C3380CC4-5D6E-409C-BE32-E72D297353CC}">
              <c16:uniqueId val="{00000000-A744-4EBF-8F22-18329DDB515B}"/>
            </c:ext>
          </c:extLst>
        </c:ser>
        <c:dLbls>
          <c:dLblPos val="t"/>
          <c:showLegendKey val="0"/>
          <c:showVal val="1"/>
          <c:showCatName val="0"/>
          <c:showSerName val="0"/>
          <c:showPercent val="0"/>
          <c:showBubbleSize val="0"/>
        </c:dLbls>
        <c:axId val="229427152"/>
        <c:axId val="228109776"/>
      </c:scatterChart>
      <c:valAx>
        <c:axId val="229427152"/>
        <c:scaling>
          <c:orientation val="minMax"/>
          <c:max val="9"/>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majorUnit val="1"/>
      </c:valAx>
      <c:valAx>
        <c:axId val="22810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err="1"/>
                  <a:t>Resistemcia</a:t>
                </a:r>
                <a:r>
                  <a:rPr lang="es-EC" dirty="0"/>
                  <a:t> (kg)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Dosificacion Arcilla- Arena- Concha molida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strRef>
              <c:f>'Muestra 2'!$I$3</c:f>
              <c:strCache>
                <c:ptCount val="1"/>
                <c:pt idx="0">
                  <c:v>Fuerza Promedio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'Muestra 2'!$B$4:$B$10</c:f>
              <c:numCache>
                <c:formatCode>General</c:formatCode>
                <c:ptCount val="7"/>
                <c:pt idx="0">
                  <c:v>1</c:v>
                </c:pt>
                <c:pt idx="1">
                  <c:v>2</c:v>
                </c:pt>
                <c:pt idx="2">
                  <c:v>3</c:v>
                </c:pt>
                <c:pt idx="3">
                  <c:v>4</c:v>
                </c:pt>
                <c:pt idx="4">
                  <c:v>5</c:v>
                </c:pt>
                <c:pt idx="5">
                  <c:v>6</c:v>
                </c:pt>
                <c:pt idx="6">
                  <c:v>7</c:v>
                </c:pt>
              </c:numCache>
            </c:numRef>
          </c:xVal>
          <c:yVal>
            <c:numRef>
              <c:f>'Muestra 2'!$I$4:$I$10</c:f>
              <c:numCache>
                <c:formatCode>General</c:formatCode>
                <c:ptCount val="7"/>
                <c:pt idx="0">
                  <c:v>187.62</c:v>
                </c:pt>
                <c:pt idx="1">
                  <c:v>305.39999999999998</c:v>
                </c:pt>
                <c:pt idx="2">
                  <c:v>289.58999999999997</c:v>
                </c:pt>
                <c:pt idx="3">
                  <c:v>321.70999999999998</c:v>
                </c:pt>
                <c:pt idx="4">
                  <c:v>332.42</c:v>
                </c:pt>
                <c:pt idx="5">
                  <c:v>340.06</c:v>
                </c:pt>
                <c:pt idx="6">
                  <c:v>336.65</c:v>
                </c:pt>
              </c:numCache>
            </c:numRef>
          </c:yVal>
          <c:smooth val="1"/>
          <c:extLst>
            <c:ext xmlns:c16="http://schemas.microsoft.com/office/drawing/2014/chart" uri="{C3380CC4-5D6E-409C-BE32-E72D297353CC}">
              <c16:uniqueId val="{00000000-825A-4CBD-A396-CC21365282A2}"/>
            </c:ext>
          </c:extLst>
        </c:ser>
        <c:dLbls>
          <c:dLblPos val="t"/>
          <c:showLegendKey val="0"/>
          <c:showVal val="1"/>
          <c:showCatName val="0"/>
          <c:showSerName val="0"/>
          <c:showPercent val="0"/>
          <c:showBubbleSize val="0"/>
        </c:dLbls>
        <c:axId val="229427152"/>
        <c:axId val="228109776"/>
      </c:scatterChart>
      <c:valAx>
        <c:axId val="229427152"/>
        <c:scaling>
          <c:orientation val="minMax"/>
          <c:max val="7"/>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No. 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valAx>
      <c:valAx>
        <c:axId val="228109776"/>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a:t>Resistencia (kg)</a:t>
                </a:r>
              </a:p>
            </c:rich>
          </c:tx>
          <c:layout>
            <c:manualLayout>
              <c:xMode val="edge"/>
              <c:yMode val="edge"/>
              <c:x val="2.7227722772277228E-2"/>
              <c:y val="0.291564613246873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Bloques compactados cocidos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strRef>
              <c:f>'Muestra 3'!$C$2</c:f>
              <c:strCache>
                <c:ptCount val="1"/>
                <c:pt idx="0">
                  <c:v>Muestras con arcilla- arena y concha, ladrilos cocinados /crudos Compactados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2588522588522588E-2"/>
                  <c:y val="-7.8333333333333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6C-4821-A4D8-65F83DC40E6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'Muestra 3'!$A$5:$A$12</c:f>
              <c:numCache>
                <c:formatCode>General</c:formatCode>
                <c:ptCount val="8"/>
                <c:pt idx="0">
                  <c:v>1</c:v>
                </c:pt>
                <c:pt idx="1">
                  <c:v>2</c:v>
                </c:pt>
                <c:pt idx="2">
                  <c:v>3</c:v>
                </c:pt>
                <c:pt idx="3">
                  <c:v>4</c:v>
                </c:pt>
                <c:pt idx="4">
                  <c:v>5</c:v>
                </c:pt>
                <c:pt idx="5">
                  <c:v>6</c:v>
                </c:pt>
                <c:pt idx="6">
                  <c:v>7</c:v>
                </c:pt>
                <c:pt idx="7">
                  <c:v>8</c:v>
                </c:pt>
              </c:numCache>
            </c:numRef>
          </c:xVal>
          <c:yVal>
            <c:numRef>
              <c:f>'Muestra 3'!$I$5:$I$12</c:f>
              <c:numCache>
                <c:formatCode>General</c:formatCode>
                <c:ptCount val="8"/>
                <c:pt idx="0">
                  <c:v>140.34</c:v>
                </c:pt>
                <c:pt idx="1">
                  <c:v>86.24</c:v>
                </c:pt>
                <c:pt idx="2">
                  <c:v>134.03</c:v>
                </c:pt>
                <c:pt idx="3">
                  <c:v>120.8</c:v>
                </c:pt>
                <c:pt idx="4">
                  <c:v>281.39999999999998</c:v>
                </c:pt>
                <c:pt idx="5">
                  <c:v>96.43</c:v>
                </c:pt>
                <c:pt idx="6">
                  <c:v>138.83000000000001</c:v>
                </c:pt>
                <c:pt idx="7">
                  <c:v>118.6</c:v>
                </c:pt>
              </c:numCache>
            </c:numRef>
          </c:yVal>
          <c:smooth val="1"/>
          <c:extLst>
            <c:ext xmlns:c16="http://schemas.microsoft.com/office/drawing/2014/chart" uri="{C3380CC4-5D6E-409C-BE32-E72D297353CC}">
              <c16:uniqueId val="{00000001-FB6C-4821-A4D8-65F83DC40E64}"/>
            </c:ext>
          </c:extLst>
        </c:ser>
        <c:dLbls>
          <c:dLblPos val="t"/>
          <c:showLegendKey val="0"/>
          <c:showVal val="1"/>
          <c:showCatName val="0"/>
          <c:showSerName val="0"/>
          <c:showPercent val="0"/>
          <c:showBubbleSize val="0"/>
        </c:dLbls>
        <c:axId val="229427152"/>
        <c:axId val="228109776"/>
      </c:scatterChart>
      <c:valAx>
        <c:axId val="229427152"/>
        <c:scaling>
          <c:orientation val="minMax"/>
          <c:max val="8"/>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No. 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valAx>
      <c:valAx>
        <c:axId val="228109776"/>
        <c:scaling>
          <c:orientation val="minMax"/>
          <c:max val="3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Esfuerzo (kg/cm2)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Mampuestos compactados sin cocción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0806000365718829"/>
          <c:y val="0.17729002824084025"/>
          <c:w val="0.86257016424806043"/>
          <c:h val="0.65906999182176895"/>
        </c:manualLayout>
      </c:layout>
      <c:scatterChart>
        <c:scatterStyle val="smoothMarker"/>
        <c:varyColors val="0"/>
        <c:ser>
          <c:idx val="0"/>
          <c:order val="0"/>
          <c:tx>
            <c:strRef>
              <c:f>'Muestra 3'!$A$15</c:f>
              <c:strCache>
                <c:ptCount val="1"/>
                <c:pt idx="0">
                  <c:v>Muestra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7.1527777777777773E-2"/>
                  <c:y val="-8.2831325301204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0-4E90-9B95-F1386B6DFA00}"/>
                </c:ext>
              </c:extLst>
            </c:dLbl>
            <c:dLbl>
              <c:idx val="3"/>
              <c:layout>
                <c:manualLayout>
                  <c:x val="-4.9319553805774331E-2"/>
                  <c:y val="-4.5041611791408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40-4E90-9B95-F1386B6DFA0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'Muestra 3'!$A$16:$A$23</c:f>
              <c:numCache>
                <c:formatCode>General</c:formatCode>
                <c:ptCount val="8"/>
                <c:pt idx="0">
                  <c:v>1</c:v>
                </c:pt>
                <c:pt idx="1">
                  <c:v>2</c:v>
                </c:pt>
                <c:pt idx="2">
                  <c:v>3</c:v>
                </c:pt>
                <c:pt idx="3">
                  <c:v>4</c:v>
                </c:pt>
                <c:pt idx="4">
                  <c:v>5</c:v>
                </c:pt>
                <c:pt idx="5">
                  <c:v>6</c:v>
                </c:pt>
                <c:pt idx="6">
                  <c:v>7</c:v>
                </c:pt>
                <c:pt idx="7">
                  <c:v>8</c:v>
                </c:pt>
              </c:numCache>
            </c:numRef>
          </c:xVal>
          <c:yVal>
            <c:numRef>
              <c:f>'Muestra 3'!$I$16:$I$23</c:f>
              <c:numCache>
                <c:formatCode>General</c:formatCode>
                <c:ptCount val="8"/>
                <c:pt idx="0">
                  <c:v>50.71</c:v>
                </c:pt>
                <c:pt idx="1">
                  <c:v>59.75</c:v>
                </c:pt>
                <c:pt idx="2">
                  <c:v>58.14</c:v>
                </c:pt>
                <c:pt idx="3">
                  <c:v>89.74</c:v>
                </c:pt>
                <c:pt idx="4">
                  <c:v>71.72</c:v>
                </c:pt>
                <c:pt idx="5">
                  <c:v>86.4</c:v>
                </c:pt>
                <c:pt idx="6">
                  <c:v>65.2</c:v>
                </c:pt>
                <c:pt idx="7">
                  <c:v>54.47</c:v>
                </c:pt>
              </c:numCache>
            </c:numRef>
          </c:yVal>
          <c:smooth val="1"/>
          <c:extLst>
            <c:ext xmlns:c16="http://schemas.microsoft.com/office/drawing/2014/chart" uri="{C3380CC4-5D6E-409C-BE32-E72D297353CC}">
              <c16:uniqueId val="{00000002-8940-4E90-9B95-F1386B6DFA00}"/>
            </c:ext>
          </c:extLst>
        </c:ser>
        <c:dLbls>
          <c:dLblPos val="t"/>
          <c:showLegendKey val="0"/>
          <c:showVal val="1"/>
          <c:showCatName val="0"/>
          <c:showSerName val="0"/>
          <c:showPercent val="0"/>
          <c:showBubbleSize val="0"/>
        </c:dLbls>
        <c:axId val="229427152"/>
        <c:axId val="228109776"/>
      </c:scatterChart>
      <c:valAx>
        <c:axId val="229427152"/>
        <c:scaling>
          <c:orientation val="minMax"/>
          <c:max val="8"/>
          <c:min val="1"/>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Muestras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valAx>
      <c:valAx>
        <c:axId val="228109776"/>
        <c:scaling>
          <c:orientation val="minMax"/>
          <c:max val="9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Esfuerzo (kg/cm2)</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Arcilla - Arena - Cemento Blanco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Hoja2!$B$4</c:f>
              <c:strCache>
                <c:ptCount val="1"/>
                <c:pt idx="0">
                  <c:v>Muestra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763998250218738E-2"/>
                  <c:y val="-9.2002585497708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A-4A37-906C-E6B0C3A32EA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Hoja2!$B$5:$B$7</c:f>
              <c:numCache>
                <c:formatCode>General</c:formatCode>
                <c:ptCount val="3"/>
                <c:pt idx="0">
                  <c:v>1</c:v>
                </c:pt>
                <c:pt idx="1">
                  <c:v>2</c:v>
                </c:pt>
                <c:pt idx="2">
                  <c:v>3</c:v>
                </c:pt>
              </c:numCache>
            </c:numRef>
          </c:xVal>
          <c:yVal>
            <c:numRef>
              <c:f>Hoja2!$J$5:$J$7</c:f>
              <c:numCache>
                <c:formatCode>General</c:formatCode>
                <c:ptCount val="3"/>
                <c:pt idx="0">
                  <c:v>114.55</c:v>
                </c:pt>
                <c:pt idx="1">
                  <c:v>147.84</c:v>
                </c:pt>
                <c:pt idx="2">
                  <c:v>163.61000000000001</c:v>
                </c:pt>
              </c:numCache>
            </c:numRef>
          </c:yVal>
          <c:smooth val="1"/>
          <c:extLst>
            <c:ext xmlns:c16="http://schemas.microsoft.com/office/drawing/2014/chart" uri="{C3380CC4-5D6E-409C-BE32-E72D297353CC}">
              <c16:uniqueId val="{00000001-525A-4A37-906C-E6B0C3A32EA8}"/>
            </c:ext>
          </c:extLst>
        </c:ser>
        <c:dLbls>
          <c:dLblPos val="t"/>
          <c:showLegendKey val="0"/>
          <c:showVal val="1"/>
          <c:showCatName val="0"/>
          <c:showSerName val="0"/>
          <c:showPercent val="0"/>
          <c:showBubbleSize val="0"/>
        </c:dLbls>
        <c:axId val="229427152"/>
        <c:axId val="228109776"/>
      </c:scatterChart>
      <c:valAx>
        <c:axId val="229427152"/>
        <c:scaling>
          <c:orientation val="minMax"/>
          <c:max val="3"/>
          <c:min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8109776"/>
        <c:crosses val="autoZero"/>
        <c:crossBetween val="midCat"/>
        <c:majorUnit val="1"/>
      </c:valAx>
      <c:valAx>
        <c:axId val="228109776"/>
        <c:scaling>
          <c:orientation val="minMax"/>
          <c:max val="17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 (kg/cm2)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427152"/>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a:t>Dosificación Arcilla- Arena 3/7, % de Cemento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strRef>
              <c:f>Terrocemento!$A$17</c:f>
              <c:strCache>
                <c:ptCount val="1"/>
                <c:pt idx="0">
                  <c:v>Dosificacion con  2% de cemento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(Terrocemento!$P$19,Terrocemento!$P$26,Terrocemento!$P$33,Terrocemento!$P$40,Terrocemento!$P$47)</c:f>
              <c:numCache>
                <c:formatCode>0%</c:formatCode>
                <c:ptCount val="5"/>
                <c:pt idx="0">
                  <c:v>0.02</c:v>
                </c:pt>
                <c:pt idx="1">
                  <c:v>0.04</c:v>
                </c:pt>
                <c:pt idx="2">
                  <c:v>0.06</c:v>
                </c:pt>
                <c:pt idx="3">
                  <c:v>0.08</c:v>
                </c:pt>
                <c:pt idx="4">
                  <c:v>0.1</c:v>
                </c:pt>
              </c:numCache>
            </c:numRef>
          </c:xVal>
          <c:yVal>
            <c:numRef>
              <c:f>(Terrocemento!$O$19,Terrocemento!$O$26,Terrocemento!$O$33,Terrocemento!$O$40,Terrocemento!$O$47)</c:f>
              <c:numCache>
                <c:formatCode>General</c:formatCode>
                <c:ptCount val="5"/>
                <c:pt idx="0">
                  <c:v>73.67</c:v>
                </c:pt>
                <c:pt idx="1">
                  <c:v>79.81</c:v>
                </c:pt>
                <c:pt idx="2">
                  <c:v>89.55</c:v>
                </c:pt>
                <c:pt idx="3">
                  <c:v>100.43</c:v>
                </c:pt>
                <c:pt idx="4">
                  <c:v>239.98</c:v>
                </c:pt>
              </c:numCache>
            </c:numRef>
          </c:yVal>
          <c:smooth val="1"/>
          <c:extLst>
            <c:ext xmlns:c16="http://schemas.microsoft.com/office/drawing/2014/chart" uri="{C3380CC4-5D6E-409C-BE32-E72D297353CC}">
              <c16:uniqueId val="{00000000-8BC9-4442-9E1D-DE3C3871E296}"/>
            </c:ext>
          </c:extLst>
        </c:ser>
        <c:dLbls>
          <c:dLblPos val="t"/>
          <c:showLegendKey val="0"/>
          <c:showVal val="1"/>
          <c:showCatName val="0"/>
          <c:showSerName val="0"/>
          <c:showPercent val="0"/>
          <c:showBubbleSize val="0"/>
        </c:dLbls>
        <c:axId val="229427152"/>
        <c:axId val="228109776"/>
      </c:scatterChart>
      <c:valAx>
        <c:axId val="229427152"/>
        <c:scaling>
          <c:orientation val="minMax"/>
          <c:max val="0.1"/>
          <c:min val="1.0000000000000002E-2"/>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valAx>
      <c:valAx>
        <c:axId val="22810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Resistencia (kg/cm2)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Dosificacion Arcilla- Arena 2/8, % de Cemento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strRef>
              <c:f>Terrocementop1!$A$21</c:f>
              <c:strCache>
                <c:ptCount val="1"/>
                <c:pt idx="0">
                  <c:v>Dosificacion con  1:2:8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(Terrocementop1!$R$23,Terrocementop1!$R$30,Terrocementop1!$R$37,Terrocementop1!$R$44,Terrocementop1!$R$16)</c:f>
              <c:numCache>
                <c:formatCode>0%</c:formatCode>
                <c:ptCount val="5"/>
                <c:pt idx="0">
                  <c:v>0.02</c:v>
                </c:pt>
                <c:pt idx="1">
                  <c:v>0.04</c:v>
                </c:pt>
                <c:pt idx="2">
                  <c:v>0.06</c:v>
                </c:pt>
                <c:pt idx="3">
                  <c:v>0.08</c:v>
                </c:pt>
                <c:pt idx="4">
                  <c:v>0.1</c:v>
                </c:pt>
              </c:numCache>
            </c:numRef>
          </c:xVal>
          <c:yVal>
            <c:numRef>
              <c:f>(Terrocementop1!$Q$23,Terrocementop1!$Q$30,Terrocementop1!$Q$37,Terrocementop1!$Q$44,Terrocementop1!$Q$16)</c:f>
              <c:numCache>
                <c:formatCode>General</c:formatCode>
                <c:ptCount val="5"/>
                <c:pt idx="0">
                  <c:v>63.51</c:v>
                </c:pt>
                <c:pt idx="1">
                  <c:v>48.41</c:v>
                </c:pt>
                <c:pt idx="2">
                  <c:v>66.56</c:v>
                </c:pt>
                <c:pt idx="3">
                  <c:v>123.08</c:v>
                </c:pt>
                <c:pt idx="4">
                  <c:v>91.68</c:v>
                </c:pt>
              </c:numCache>
            </c:numRef>
          </c:yVal>
          <c:smooth val="1"/>
          <c:extLst>
            <c:ext xmlns:c16="http://schemas.microsoft.com/office/drawing/2014/chart" uri="{C3380CC4-5D6E-409C-BE32-E72D297353CC}">
              <c16:uniqueId val="{00000000-B4EC-4CF8-B207-D367E5416229}"/>
            </c:ext>
          </c:extLst>
        </c:ser>
        <c:dLbls>
          <c:dLblPos val="t"/>
          <c:showLegendKey val="0"/>
          <c:showVal val="1"/>
          <c:showCatName val="0"/>
          <c:showSerName val="0"/>
          <c:showPercent val="0"/>
          <c:showBubbleSize val="0"/>
        </c:dLbls>
        <c:axId val="229427152"/>
        <c:axId val="228109776"/>
      </c:scatterChart>
      <c:valAx>
        <c:axId val="229427152"/>
        <c:scaling>
          <c:orientation val="minMax"/>
          <c:max val="0.1"/>
          <c:min val="1.0000000000000002E-2"/>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8109776"/>
        <c:crosses val="autoZero"/>
        <c:crossBetween val="midCat"/>
        <c:majorUnit val="1.0000000000000002E-2"/>
      </c:valAx>
      <c:valAx>
        <c:axId val="228109776"/>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Resistencia (kg/cm2)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2942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Dosificacion Arcilla - Arena 3/7, + % Concha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'Terrocemento+Concha2'!$U$9</c:f>
              <c:strCache>
                <c:ptCount val="1"/>
                <c:pt idx="0">
                  <c:v>6% Cemento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'Terrocemento+Concha2'!$U$11:$U$12</c:f>
              <c:strCache>
                <c:ptCount val="2"/>
                <c:pt idx="0">
                  <c:v>20% Concha </c:v>
                </c:pt>
                <c:pt idx="1">
                  <c:v>30% Concha</c:v>
                </c:pt>
              </c:strCache>
            </c:strRef>
          </c:cat>
          <c:val>
            <c:numRef>
              <c:f>'Terrocemento+Concha2'!$S$9:$S$10</c:f>
              <c:numCache>
                <c:formatCode>0.00</c:formatCode>
                <c:ptCount val="2"/>
                <c:pt idx="0">
                  <c:v>81.60499999999999</c:v>
                </c:pt>
                <c:pt idx="1">
                  <c:v>93.987499999999997</c:v>
                </c:pt>
              </c:numCache>
            </c:numRef>
          </c:val>
          <c:extLst>
            <c:ext xmlns:c16="http://schemas.microsoft.com/office/drawing/2014/chart" uri="{C3380CC4-5D6E-409C-BE32-E72D297353CC}">
              <c16:uniqueId val="{00000000-82B2-4FA8-84A4-E6299F361241}"/>
            </c:ext>
          </c:extLst>
        </c:ser>
        <c:ser>
          <c:idx val="1"/>
          <c:order val="1"/>
          <c:tx>
            <c:strRef>
              <c:f>'Terrocemento+Concha2'!$U$10</c:f>
              <c:strCache>
                <c:ptCount val="1"/>
                <c:pt idx="0">
                  <c:v>8% Cemento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'Terrocemento+Concha2'!$U$11:$U$12</c:f>
              <c:strCache>
                <c:ptCount val="2"/>
                <c:pt idx="0">
                  <c:v>20% Concha </c:v>
                </c:pt>
                <c:pt idx="1">
                  <c:v>30% Concha</c:v>
                </c:pt>
              </c:strCache>
            </c:strRef>
          </c:cat>
          <c:val>
            <c:numRef>
              <c:f>'Terrocemento+Concha2'!$S$11:$S$12</c:f>
              <c:numCache>
                <c:formatCode>0.00</c:formatCode>
                <c:ptCount val="2"/>
                <c:pt idx="0">
                  <c:v>87.914999999999992</c:v>
                </c:pt>
                <c:pt idx="1">
                  <c:v>111.1525</c:v>
                </c:pt>
              </c:numCache>
            </c:numRef>
          </c:val>
          <c:extLst>
            <c:ext xmlns:c16="http://schemas.microsoft.com/office/drawing/2014/chart" uri="{C3380CC4-5D6E-409C-BE32-E72D297353CC}">
              <c16:uniqueId val="{00000001-82B2-4FA8-84A4-E6299F361241}"/>
            </c:ext>
          </c:extLst>
        </c:ser>
        <c:dLbls>
          <c:showLegendKey val="0"/>
          <c:showVal val="0"/>
          <c:showCatName val="0"/>
          <c:showSerName val="0"/>
          <c:showPercent val="0"/>
          <c:showBubbleSize val="0"/>
        </c:dLbls>
        <c:gapWidth val="219"/>
        <c:overlap val="-27"/>
        <c:axId val="526606168"/>
        <c:axId val="526602232"/>
      </c:barChart>
      <c:catAx>
        <c:axId val="52660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526602232"/>
        <c:crosses val="autoZero"/>
        <c:auto val="1"/>
        <c:lblAlgn val="ctr"/>
        <c:lblOffset val="100"/>
        <c:noMultiLvlLbl val="0"/>
      </c:catAx>
      <c:valAx>
        <c:axId val="526602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526606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Resultados Ensayo a Compresión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Compresion!$A$1</c:f>
              <c:strCache>
                <c:ptCount val="1"/>
                <c:pt idx="0">
                  <c:v>Muestras sin concha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Compresion!$F$3</c:f>
              <c:numCache>
                <c:formatCode>0.00</c:formatCode>
                <c:ptCount val="1"/>
                <c:pt idx="0">
                  <c:v>74.067999999999998</c:v>
                </c:pt>
              </c:numCache>
            </c:numRef>
          </c:val>
          <c:extLst>
            <c:ext xmlns:c16="http://schemas.microsoft.com/office/drawing/2014/chart" uri="{C3380CC4-5D6E-409C-BE32-E72D297353CC}">
              <c16:uniqueId val="{00000000-0C59-483D-9207-155D850E5BE8}"/>
            </c:ext>
          </c:extLst>
        </c:ser>
        <c:ser>
          <c:idx val="1"/>
          <c:order val="1"/>
          <c:tx>
            <c:strRef>
              <c:f>Compresion!$A$9</c:f>
              <c:strCache>
                <c:ptCount val="1"/>
                <c:pt idx="0">
                  <c:v>Muestras con 30% de concha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Compresion!$F$11</c:f>
              <c:numCache>
                <c:formatCode>0.00</c:formatCode>
                <c:ptCount val="1"/>
                <c:pt idx="0">
                  <c:v>104.84400000000001</c:v>
                </c:pt>
              </c:numCache>
            </c:numRef>
          </c:val>
          <c:extLst>
            <c:ext xmlns:c16="http://schemas.microsoft.com/office/drawing/2014/chart" uri="{C3380CC4-5D6E-409C-BE32-E72D297353CC}">
              <c16:uniqueId val="{00000001-0C59-483D-9207-155D850E5BE8}"/>
            </c:ext>
          </c:extLst>
        </c:ser>
        <c:ser>
          <c:idx val="2"/>
          <c:order val="2"/>
          <c:tx>
            <c:strRef>
              <c:f>Compresion!$B$41</c:f>
              <c:strCache>
                <c:ptCount val="1"/>
                <c:pt idx="0">
                  <c:v>Muestras Concha calcinada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Compresion!$D$41</c:f>
              <c:numCache>
                <c:formatCode>General</c:formatCode>
                <c:ptCount val="1"/>
                <c:pt idx="0">
                  <c:v>17.43</c:v>
                </c:pt>
              </c:numCache>
            </c:numRef>
          </c:val>
          <c:extLst>
            <c:ext xmlns:c16="http://schemas.microsoft.com/office/drawing/2014/chart" uri="{C3380CC4-5D6E-409C-BE32-E72D297353CC}">
              <c16:uniqueId val="{00000002-0C59-483D-9207-155D850E5BE8}"/>
            </c:ext>
          </c:extLst>
        </c:ser>
        <c:dLbls>
          <c:dLblPos val="outEnd"/>
          <c:showLegendKey val="0"/>
          <c:showVal val="1"/>
          <c:showCatName val="0"/>
          <c:showSerName val="0"/>
          <c:showPercent val="0"/>
          <c:showBubbleSize val="0"/>
        </c:dLbls>
        <c:gapWidth val="219"/>
        <c:overlap val="-27"/>
        <c:axId val="425450784"/>
        <c:axId val="425452752"/>
      </c:barChart>
      <c:catAx>
        <c:axId val="4254507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5452752"/>
        <c:crosses val="autoZero"/>
        <c:auto val="1"/>
        <c:lblAlgn val="ctr"/>
        <c:lblOffset val="100"/>
        <c:noMultiLvlLbl val="0"/>
      </c:catAx>
      <c:valAx>
        <c:axId val="42545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Resitencia a la Compresión</a:t>
                </a:r>
                <a:r>
                  <a:rPr lang="es-EC" baseline="0"/>
                  <a:t> Kg/cm2</a:t>
                </a:r>
                <a:endParaRPr lang="es-EC"/>
              </a:p>
            </c:rich>
          </c:tx>
          <c:layout>
            <c:manualLayout>
              <c:xMode val="edge"/>
              <c:yMode val="edge"/>
              <c:x val="0.10643015521064302"/>
              <c:y val="6.784922717993584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5450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9D038-75EE-4818-934A-E1BB1BE2581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9BCF9DB7-A5D7-4452-92A5-E4BBFF6DC794}">
      <dgm:prSet phldrT="[Texto]" custT="1"/>
      <dgm:spPr/>
      <dgm:t>
        <a:bodyPr/>
        <a:lstStyle/>
        <a:p>
          <a:pPr algn="just"/>
          <a:r>
            <a:rPr lang="es-EC" sz="2000" dirty="0"/>
            <a:t>Generalidades </a:t>
          </a:r>
        </a:p>
      </dgm:t>
    </dgm:pt>
    <dgm:pt modelId="{50FE8229-F62D-436E-B399-B6DEBBF50454}" type="parTrans" cxnId="{10B55710-A6B3-434A-9498-B0639361A59D}">
      <dgm:prSet/>
      <dgm:spPr/>
      <dgm:t>
        <a:bodyPr/>
        <a:lstStyle/>
        <a:p>
          <a:endParaRPr lang="es-ES" sz="3600"/>
        </a:p>
      </dgm:t>
    </dgm:pt>
    <dgm:pt modelId="{1F6BBDE3-7DB9-45B3-965B-5FE10D11A7A5}" type="sibTrans" cxnId="{10B55710-A6B3-434A-9498-B0639361A59D}">
      <dgm:prSet/>
      <dgm:spPr/>
      <dgm:t>
        <a:bodyPr/>
        <a:lstStyle/>
        <a:p>
          <a:endParaRPr lang="es-ES" sz="3600"/>
        </a:p>
      </dgm:t>
    </dgm:pt>
    <dgm:pt modelId="{485C6934-B073-4180-84E8-C510AE3DED21}">
      <dgm:prSet phldrT="[Texto]" custT="1"/>
      <dgm:spPr/>
      <dgm:t>
        <a:bodyPr/>
        <a:lstStyle/>
        <a:p>
          <a:pPr algn="just"/>
          <a:r>
            <a:rPr lang="es-EC" sz="2000" dirty="0"/>
            <a:t>Caracterización de Muestras</a:t>
          </a:r>
        </a:p>
      </dgm:t>
    </dgm:pt>
    <dgm:pt modelId="{DCD9559B-1E4B-416E-AC4E-63363A21DAB9}" type="parTrans" cxnId="{26F9679A-28CF-4D5F-9746-42D425C51F53}">
      <dgm:prSet/>
      <dgm:spPr/>
      <dgm:t>
        <a:bodyPr/>
        <a:lstStyle/>
        <a:p>
          <a:endParaRPr lang="es-EC" sz="2800"/>
        </a:p>
      </dgm:t>
    </dgm:pt>
    <dgm:pt modelId="{52D38852-1B16-4B8A-98D9-780E664E959F}" type="sibTrans" cxnId="{26F9679A-28CF-4D5F-9746-42D425C51F53}">
      <dgm:prSet/>
      <dgm:spPr/>
      <dgm:t>
        <a:bodyPr/>
        <a:lstStyle/>
        <a:p>
          <a:endParaRPr lang="es-EC" sz="2800"/>
        </a:p>
      </dgm:t>
    </dgm:pt>
    <dgm:pt modelId="{3862C0AA-42CF-431D-A543-C1E7AFC229F1}">
      <dgm:prSet phldrT="[Texto]" custT="1"/>
      <dgm:spPr/>
      <dgm:t>
        <a:bodyPr/>
        <a:lstStyle/>
        <a:p>
          <a:pPr algn="just"/>
          <a:r>
            <a:rPr lang="es-EC" sz="2000" dirty="0"/>
            <a:t>Elaboración de Mampuestos</a:t>
          </a:r>
        </a:p>
      </dgm:t>
    </dgm:pt>
    <dgm:pt modelId="{51704F92-1487-4EC5-ACD2-A9C6F58CE98E}" type="parTrans" cxnId="{9B263B4B-DF69-4DAD-8844-863B6E12A407}">
      <dgm:prSet/>
      <dgm:spPr/>
      <dgm:t>
        <a:bodyPr/>
        <a:lstStyle/>
        <a:p>
          <a:endParaRPr lang="es-EC"/>
        </a:p>
      </dgm:t>
    </dgm:pt>
    <dgm:pt modelId="{92604A40-0A32-47EC-B7C4-55ADDEB0DF44}" type="sibTrans" cxnId="{9B263B4B-DF69-4DAD-8844-863B6E12A407}">
      <dgm:prSet/>
      <dgm:spPr/>
      <dgm:t>
        <a:bodyPr/>
        <a:lstStyle/>
        <a:p>
          <a:endParaRPr lang="es-EC"/>
        </a:p>
      </dgm:t>
    </dgm:pt>
    <dgm:pt modelId="{05B9539A-AB54-4186-8DE9-9604C70E6E81}">
      <dgm:prSet phldrT="[Texto]" custT="1"/>
      <dgm:spPr/>
      <dgm:t>
        <a:bodyPr/>
        <a:lstStyle/>
        <a:p>
          <a:pPr algn="just"/>
          <a:r>
            <a:rPr lang="es-EC" sz="2000" dirty="0"/>
            <a:t>Análisis de Resultados </a:t>
          </a:r>
        </a:p>
      </dgm:t>
    </dgm:pt>
    <dgm:pt modelId="{E115C042-F787-48B6-B9D0-CC028CF37E68}" type="parTrans" cxnId="{64745ECB-1D5B-4D72-98D3-1B9B8EEE0319}">
      <dgm:prSet/>
      <dgm:spPr/>
      <dgm:t>
        <a:bodyPr/>
        <a:lstStyle/>
        <a:p>
          <a:endParaRPr lang="es-EC"/>
        </a:p>
      </dgm:t>
    </dgm:pt>
    <dgm:pt modelId="{35D9597D-7B5B-4921-B8E5-832F382385A2}" type="sibTrans" cxnId="{64745ECB-1D5B-4D72-98D3-1B9B8EEE0319}">
      <dgm:prSet/>
      <dgm:spPr/>
      <dgm:t>
        <a:bodyPr/>
        <a:lstStyle/>
        <a:p>
          <a:endParaRPr lang="es-EC"/>
        </a:p>
      </dgm:t>
    </dgm:pt>
    <dgm:pt modelId="{7731A68E-AB57-4A79-BC0E-3362AD92D3C9}">
      <dgm:prSet phldrT="[Texto]" custT="1"/>
      <dgm:spPr/>
      <dgm:t>
        <a:bodyPr/>
        <a:lstStyle/>
        <a:p>
          <a:pPr algn="just"/>
          <a:r>
            <a:rPr lang="es-EC" sz="2000" dirty="0"/>
            <a:t>Conclusiones y Recomendaciones</a:t>
          </a:r>
        </a:p>
      </dgm:t>
    </dgm:pt>
    <dgm:pt modelId="{A7BE53DF-9375-4886-BA81-65E3AE0AD427}" type="parTrans" cxnId="{EBCB8F3F-2C4A-4E06-B73F-173C49CFB86B}">
      <dgm:prSet/>
      <dgm:spPr/>
      <dgm:t>
        <a:bodyPr/>
        <a:lstStyle/>
        <a:p>
          <a:endParaRPr lang="es-EC"/>
        </a:p>
      </dgm:t>
    </dgm:pt>
    <dgm:pt modelId="{F69C96AB-B580-4C30-9B73-D3A7BD7AE98A}" type="sibTrans" cxnId="{EBCB8F3F-2C4A-4E06-B73F-173C49CFB86B}">
      <dgm:prSet/>
      <dgm:spPr/>
      <dgm:t>
        <a:bodyPr/>
        <a:lstStyle/>
        <a:p>
          <a:endParaRPr lang="es-EC"/>
        </a:p>
      </dgm:t>
    </dgm:pt>
    <dgm:pt modelId="{A834CF6C-952A-4F5E-BBC1-337B4817E53A}">
      <dgm:prSet phldrT="[Texto]" custT="1"/>
      <dgm:spPr/>
      <dgm:t>
        <a:bodyPr/>
        <a:lstStyle/>
        <a:p>
          <a:pPr algn="just"/>
          <a:r>
            <a:rPr lang="es-EC" sz="2000" dirty="0"/>
            <a:t>Ubicación del Proyecto</a:t>
          </a:r>
        </a:p>
      </dgm:t>
    </dgm:pt>
    <dgm:pt modelId="{45013D8F-D50D-4936-95FB-9B146DE0A8AB}" type="parTrans" cxnId="{81E63662-4147-4D1E-B708-2C187ADAA42D}">
      <dgm:prSet/>
      <dgm:spPr/>
      <dgm:t>
        <a:bodyPr/>
        <a:lstStyle/>
        <a:p>
          <a:endParaRPr lang="es-EC"/>
        </a:p>
      </dgm:t>
    </dgm:pt>
    <dgm:pt modelId="{46FD6370-0511-4103-9E81-4FD783FBB22D}" type="sibTrans" cxnId="{81E63662-4147-4D1E-B708-2C187ADAA42D}">
      <dgm:prSet/>
      <dgm:spPr/>
      <dgm:t>
        <a:bodyPr/>
        <a:lstStyle/>
        <a:p>
          <a:endParaRPr lang="es-EC"/>
        </a:p>
      </dgm:t>
    </dgm:pt>
    <dgm:pt modelId="{21E97920-3B64-4A62-9166-AFAD5CDF7E8C}">
      <dgm:prSet phldrT="[Texto]" custT="1"/>
      <dgm:spPr/>
      <dgm:t>
        <a:bodyPr/>
        <a:lstStyle/>
        <a:p>
          <a:pPr algn="just"/>
          <a:r>
            <a:rPr lang="es-EC" sz="2000"/>
            <a:t>Marco Teórico</a:t>
          </a:r>
          <a:endParaRPr lang="es-EC" sz="2000" dirty="0"/>
        </a:p>
      </dgm:t>
    </dgm:pt>
    <dgm:pt modelId="{AFE7C13F-AF7A-47EF-A4C5-25608F1F0C58}" type="parTrans" cxnId="{41E47B89-7DCE-4CB5-843D-544818FCB034}">
      <dgm:prSet/>
      <dgm:spPr/>
    </dgm:pt>
    <dgm:pt modelId="{185C96E9-29DD-4297-AD18-8E039D4D70B7}" type="sibTrans" cxnId="{41E47B89-7DCE-4CB5-843D-544818FCB034}">
      <dgm:prSet/>
      <dgm:spPr/>
    </dgm:pt>
    <dgm:pt modelId="{92B90B21-7806-467C-BD5B-572A44151757}" type="pres">
      <dgm:prSet presAssocID="{0EC9D038-75EE-4818-934A-E1BB1BE2581E}" presName="linear" presStyleCnt="0">
        <dgm:presLayoutVars>
          <dgm:animLvl val="lvl"/>
          <dgm:resizeHandles val="exact"/>
        </dgm:presLayoutVars>
      </dgm:prSet>
      <dgm:spPr/>
    </dgm:pt>
    <dgm:pt modelId="{4FE0C22F-EF29-41F2-B811-7266BB62D121}" type="pres">
      <dgm:prSet presAssocID="{9BCF9DB7-A5D7-4452-92A5-E4BBFF6DC794}" presName="parentText" presStyleLbl="node1" presStyleIdx="0" presStyleCnt="7" custScaleY="95688">
        <dgm:presLayoutVars>
          <dgm:chMax val="0"/>
          <dgm:bulletEnabled val="1"/>
        </dgm:presLayoutVars>
      </dgm:prSet>
      <dgm:spPr/>
    </dgm:pt>
    <dgm:pt modelId="{9F2E02E0-79B9-47CA-B755-8856DE92A6B1}" type="pres">
      <dgm:prSet presAssocID="{1F6BBDE3-7DB9-45B3-965B-5FE10D11A7A5}" presName="spacer" presStyleCnt="0"/>
      <dgm:spPr/>
    </dgm:pt>
    <dgm:pt modelId="{0C646D09-EDBF-47EA-910A-C67B1ECBEE35}" type="pres">
      <dgm:prSet presAssocID="{A834CF6C-952A-4F5E-BBC1-337B4817E53A}" presName="parentText" presStyleLbl="node1" presStyleIdx="1" presStyleCnt="7">
        <dgm:presLayoutVars>
          <dgm:chMax val="0"/>
          <dgm:bulletEnabled val="1"/>
        </dgm:presLayoutVars>
      </dgm:prSet>
      <dgm:spPr/>
    </dgm:pt>
    <dgm:pt modelId="{1C097A3E-6433-4198-807C-CD308FC32B02}" type="pres">
      <dgm:prSet presAssocID="{46FD6370-0511-4103-9E81-4FD783FBB22D}" presName="spacer" presStyleCnt="0"/>
      <dgm:spPr/>
    </dgm:pt>
    <dgm:pt modelId="{F0C7A155-611B-4148-9BF8-514F1447F245}" type="pres">
      <dgm:prSet presAssocID="{21E97920-3B64-4A62-9166-AFAD5CDF7E8C}" presName="parentText" presStyleLbl="node1" presStyleIdx="2" presStyleCnt="7">
        <dgm:presLayoutVars>
          <dgm:chMax val="0"/>
          <dgm:bulletEnabled val="1"/>
        </dgm:presLayoutVars>
      </dgm:prSet>
      <dgm:spPr/>
    </dgm:pt>
    <dgm:pt modelId="{74B1D9DE-3CC4-4835-937D-0820B58AE3D2}" type="pres">
      <dgm:prSet presAssocID="{185C96E9-29DD-4297-AD18-8E039D4D70B7}" presName="spacer" presStyleCnt="0"/>
      <dgm:spPr/>
    </dgm:pt>
    <dgm:pt modelId="{4223AC8B-B398-4EBF-BC19-29E4BB89701E}" type="pres">
      <dgm:prSet presAssocID="{485C6934-B073-4180-84E8-C510AE3DED21}" presName="parentText" presStyleLbl="node1" presStyleIdx="3" presStyleCnt="7" custScaleY="95688">
        <dgm:presLayoutVars>
          <dgm:chMax val="0"/>
          <dgm:bulletEnabled val="1"/>
        </dgm:presLayoutVars>
      </dgm:prSet>
      <dgm:spPr/>
    </dgm:pt>
    <dgm:pt modelId="{BC5D92E1-1F42-42AC-98C7-11EE0EC93503}" type="pres">
      <dgm:prSet presAssocID="{52D38852-1B16-4B8A-98D9-780E664E959F}" presName="spacer" presStyleCnt="0"/>
      <dgm:spPr/>
    </dgm:pt>
    <dgm:pt modelId="{21B588E2-68B6-4B49-A253-5163F85F6EC5}" type="pres">
      <dgm:prSet presAssocID="{3862C0AA-42CF-431D-A543-C1E7AFC229F1}" presName="parentText" presStyleLbl="node1" presStyleIdx="4" presStyleCnt="7">
        <dgm:presLayoutVars>
          <dgm:chMax val="0"/>
          <dgm:bulletEnabled val="1"/>
        </dgm:presLayoutVars>
      </dgm:prSet>
      <dgm:spPr/>
    </dgm:pt>
    <dgm:pt modelId="{A0BA7047-B399-48C9-BD55-665A9FDDB929}" type="pres">
      <dgm:prSet presAssocID="{92604A40-0A32-47EC-B7C4-55ADDEB0DF44}" presName="spacer" presStyleCnt="0"/>
      <dgm:spPr/>
    </dgm:pt>
    <dgm:pt modelId="{8F301569-2023-4896-BA57-3987E211CCE4}" type="pres">
      <dgm:prSet presAssocID="{05B9539A-AB54-4186-8DE9-9604C70E6E81}" presName="parentText" presStyleLbl="node1" presStyleIdx="5" presStyleCnt="7">
        <dgm:presLayoutVars>
          <dgm:chMax val="0"/>
          <dgm:bulletEnabled val="1"/>
        </dgm:presLayoutVars>
      </dgm:prSet>
      <dgm:spPr/>
    </dgm:pt>
    <dgm:pt modelId="{F340E16C-0F40-463B-9EE1-FD1B6AEC819D}" type="pres">
      <dgm:prSet presAssocID="{35D9597D-7B5B-4921-B8E5-832F382385A2}" presName="spacer" presStyleCnt="0"/>
      <dgm:spPr/>
    </dgm:pt>
    <dgm:pt modelId="{659BFF21-D7F1-4760-AF43-C73509C6E51C}" type="pres">
      <dgm:prSet presAssocID="{7731A68E-AB57-4A79-BC0E-3362AD92D3C9}" presName="parentText" presStyleLbl="node1" presStyleIdx="6" presStyleCnt="7">
        <dgm:presLayoutVars>
          <dgm:chMax val="0"/>
          <dgm:bulletEnabled val="1"/>
        </dgm:presLayoutVars>
      </dgm:prSet>
      <dgm:spPr/>
    </dgm:pt>
  </dgm:ptLst>
  <dgm:cxnLst>
    <dgm:cxn modelId="{10B55710-A6B3-434A-9498-B0639361A59D}" srcId="{0EC9D038-75EE-4818-934A-E1BB1BE2581E}" destId="{9BCF9DB7-A5D7-4452-92A5-E4BBFF6DC794}" srcOrd="0" destOrd="0" parTransId="{50FE8229-F62D-436E-B399-B6DEBBF50454}" sibTransId="{1F6BBDE3-7DB9-45B3-965B-5FE10D11A7A5}"/>
    <dgm:cxn modelId="{56DF1B31-3568-4524-9F7B-66A5E1F2F05F}" type="presOf" srcId="{05B9539A-AB54-4186-8DE9-9604C70E6E81}" destId="{8F301569-2023-4896-BA57-3987E211CCE4}" srcOrd="0" destOrd="0" presId="urn:microsoft.com/office/officeart/2005/8/layout/vList2"/>
    <dgm:cxn modelId="{EBCB8F3F-2C4A-4E06-B73F-173C49CFB86B}" srcId="{0EC9D038-75EE-4818-934A-E1BB1BE2581E}" destId="{7731A68E-AB57-4A79-BC0E-3362AD92D3C9}" srcOrd="6" destOrd="0" parTransId="{A7BE53DF-9375-4886-BA81-65E3AE0AD427}" sibTransId="{F69C96AB-B580-4C30-9B73-D3A7BD7AE98A}"/>
    <dgm:cxn modelId="{81E63662-4147-4D1E-B708-2C187ADAA42D}" srcId="{0EC9D038-75EE-4818-934A-E1BB1BE2581E}" destId="{A834CF6C-952A-4F5E-BBC1-337B4817E53A}" srcOrd="1" destOrd="0" parTransId="{45013D8F-D50D-4936-95FB-9B146DE0A8AB}" sibTransId="{46FD6370-0511-4103-9E81-4FD783FBB22D}"/>
    <dgm:cxn modelId="{D7CB3963-2C9C-4824-85E5-207B4345124B}" type="presOf" srcId="{3862C0AA-42CF-431D-A543-C1E7AFC229F1}" destId="{21B588E2-68B6-4B49-A253-5163F85F6EC5}" srcOrd="0" destOrd="0" presId="urn:microsoft.com/office/officeart/2005/8/layout/vList2"/>
    <dgm:cxn modelId="{22260348-F6EB-43B3-AAE6-8269F2E11383}" type="presOf" srcId="{485C6934-B073-4180-84E8-C510AE3DED21}" destId="{4223AC8B-B398-4EBF-BC19-29E4BB89701E}" srcOrd="0" destOrd="0" presId="urn:microsoft.com/office/officeart/2005/8/layout/vList2"/>
    <dgm:cxn modelId="{9B263B4B-DF69-4DAD-8844-863B6E12A407}" srcId="{0EC9D038-75EE-4818-934A-E1BB1BE2581E}" destId="{3862C0AA-42CF-431D-A543-C1E7AFC229F1}" srcOrd="4" destOrd="0" parTransId="{51704F92-1487-4EC5-ACD2-A9C6F58CE98E}" sibTransId="{92604A40-0A32-47EC-B7C4-55ADDEB0DF44}"/>
    <dgm:cxn modelId="{9704A36B-C1F7-41FF-9881-9F2138F1842F}" type="presOf" srcId="{9BCF9DB7-A5D7-4452-92A5-E4BBFF6DC794}" destId="{4FE0C22F-EF29-41F2-B811-7266BB62D121}" srcOrd="0" destOrd="0" presId="urn:microsoft.com/office/officeart/2005/8/layout/vList2"/>
    <dgm:cxn modelId="{FCD5FD50-A95F-4A8C-8793-9F610034AC90}" type="presOf" srcId="{A834CF6C-952A-4F5E-BBC1-337B4817E53A}" destId="{0C646D09-EDBF-47EA-910A-C67B1ECBEE35}" srcOrd="0" destOrd="0" presId="urn:microsoft.com/office/officeart/2005/8/layout/vList2"/>
    <dgm:cxn modelId="{41E47B89-7DCE-4CB5-843D-544818FCB034}" srcId="{0EC9D038-75EE-4818-934A-E1BB1BE2581E}" destId="{21E97920-3B64-4A62-9166-AFAD5CDF7E8C}" srcOrd="2" destOrd="0" parTransId="{AFE7C13F-AF7A-47EF-A4C5-25608F1F0C58}" sibTransId="{185C96E9-29DD-4297-AD18-8E039D4D70B7}"/>
    <dgm:cxn modelId="{39837693-FE51-4EE4-8C28-4D3C090DFA0C}" type="presOf" srcId="{0EC9D038-75EE-4818-934A-E1BB1BE2581E}" destId="{92B90B21-7806-467C-BD5B-572A44151757}" srcOrd="0" destOrd="0" presId="urn:microsoft.com/office/officeart/2005/8/layout/vList2"/>
    <dgm:cxn modelId="{26F9679A-28CF-4D5F-9746-42D425C51F53}" srcId="{0EC9D038-75EE-4818-934A-E1BB1BE2581E}" destId="{485C6934-B073-4180-84E8-C510AE3DED21}" srcOrd="3" destOrd="0" parTransId="{DCD9559B-1E4B-416E-AC4E-63363A21DAB9}" sibTransId="{52D38852-1B16-4B8A-98D9-780E664E959F}"/>
    <dgm:cxn modelId="{64745ECB-1D5B-4D72-98D3-1B9B8EEE0319}" srcId="{0EC9D038-75EE-4818-934A-E1BB1BE2581E}" destId="{05B9539A-AB54-4186-8DE9-9604C70E6E81}" srcOrd="5" destOrd="0" parTransId="{E115C042-F787-48B6-B9D0-CC028CF37E68}" sibTransId="{35D9597D-7B5B-4921-B8E5-832F382385A2}"/>
    <dgm:cxn modelId="{46A9F7E6-8260-4207-BEDB-6DDB8B56DC9B}" type="presOf" srcId="{7731A68E-AB57-4A79-BC0E-3362AD92D3C9}" destId="{659BFF21-D7F1-4760-AF43-C73509C6E51C}" srcOrd="0" destOrd="0" presId="urn:microsoft.com/office/officeart/2005/8/layout/vList2"/>
    <dgm:cxn modelId="{820118F6-1278-4127-A22A-7CD73139A507}" type="presOf" srcId="{21E97920-3B64-4A62-9166-AFAD5CDF7E8C}" destId="{F0C7A155-611B-4148-9BF8-514F1447F245}" srcOrd="0" destOrd="0" presId="urn:microsoft.com/office/officeart/2005/8/layout/vList2"/>
    <dgm:cxn modelId="{D4BAD63E-F343-464C-8A44-EFBDE0E78D2B}" type="presParOf" srcId="{92B90B21-7806-467C-BD5B-572A44151757}" destId="{4FE0C22F-EF29-41F2-B811-7266BB62D121}" srcOrd="0" destOrd="0" presId="urn:microsoft.com/office/officeart/2005/8/layout/vList2"/>
    <dgm:cxn modelId="{247537BF-8940-430A-A6A0-55A0549DFEE7}" type="presParOf" srcId="{92B90B21-7806-467C-BD5B-572A44151757}" destId="{9F2E02E0-79B9-47CA-B755-8856DE92A6B1}" srcOrd="1" destOrd="0" presId="urn:microsoft.com/office/officeart/2005/8/layout/vList2"/>
    <dgm:cxn modelId="{39C1F7BF-D8F3-48E4-9F8C-E30BEE115638}" type="presParOf" srcId="{92B90B21-7806-467C-BD5B-572A44151757}" destId="{0C646D09-EDBF-47EA-910A-C67B1ECBEE35}" srcOrd="2" destOrd="0" presId="urn:microsoft.com/office/officeart/2005/8/layout/vList2"/>
    <dgm:cxn modelId="{FBFFC2F9-D4C8-4DF9-8469-4BBD303AEAAE}" type="presParOf" srcId="{92B90B21-7806-467C-BD5B-572A44151757}" destId="{1C097A3E-6433-4198-807C-CD308FC32B02}" srcOrd="3" destOrd="0" presId="urn:microsoft.com/office/officeart/2005/8/layout/vList2"/>
    <dgm:cxn modelId="{A7BF1496-EABE-4372-91CE-59946B945704}" type="presParOf" srcId="{92B90B21-7806-467C-BD5B-572A44151757}" destId="{F0C7A155-611B-4148-9BF8-514F1447F245}" srcOrd="4" destOrd="0" presId="urn:microsoft.com/office/officeart/2005/8/layout/vList2"/>
    <dgm:cxn modelId="{1D754A1A-CDC1-488B-9C2C-AF00FA7A6DD3}" type="presParOf" srcId="{92B90B21-7806-467C-BD5B-572A44151757}" destId="{74B1D9DE-3CC4-4835-937D-0820B58AE3D2}" srcOrd="5" destOrd="0" presId="urn:microsoft.com/office/officeart/2005/8/layout/vList2"/>
    <dgm:cxn modelId="{C54E5777-3530-42C7-A712-C2C94AEA6B4B}" type="presParOf" srcId="{92B90B21-7806-467C-BD5B-572A44151757}" destId="{4223AC8B-B398-4EBF-BC19-29E4BB89701E}" srcOrd="6" destOrd="0" presId="urn:microsoft.com/office/officeart/2005/8/layout/vList2"/>
    <dgm:cxn modelId="{C4AAE061-D670-42D5-AACF-1F6C166BDD56}" type="presParOf" srcId="{92B90B21-7806-467C-BD5B-572A44151757}" destId="{BC5D92E1-1F42-42AC-98C7-11EE0EC93503}" srcOrd="7" destOrd="0" presId="urn:microsoft.com/office/officeart/2005/8/layout/vList2"/>
    <dgm:cxn modelId="{2B85218F-45BE-4BE0-B627-018DD2E49FF0}" type="presParOf" srcId="{92B90B21-7806-467C-BD5B-572A44151757}" destId="{21B588E2-68B6-4B49-A253-5163F85F6EC5}" srcOrd="8" destOrd="0" presId="urn:microsoft.com/office/officeart/2005/8/layout/vList2"/>
    <dgm:cxn modelId="{81BD90AE-BB81-4138-9361-5DEE1C039D32}" type="presParOf" srcId="{92B90B21-7806-467C-BD5B-572A44151757}" destId="{A0BA7047-B399-48C9-BD55-665A9FDDB929}" srcOrd="9" destOrd="0" presId="urn:microsoft.com/office/officeart/2005/8/layout/vList2"/>
    <dgm:cxn modelId="{41E600FA-44DF-4BD5-A708-332F75F8ED7B}" type="presParOf" srcId="{92B90B21-7806-467C-BD5B-572A44151757}" destId="{8F301569-2023-4896-BA57-3987E211CCE4}" srcOrd="10" destOrd="0" presId="urn:microsoft.com/office/officeart/2005/8/layout/vList2"/>
    <dgm:cxn modelId="{49BD35A3-E728-4EF1-98F2-2F0EF3700974}" type="presParOf" srcId="{92B90B21-7806-467C-BD5B-572A44151757}" destId="{F340E16C-0F40-463B-9EE1-FD1B6AEC819D}" srcOrd="11" destOrd="0" presId="urn:microsoft.com/office/officeart/2005/8/layout/vList2"/>
    <dgm:cxn modelId="{2DA35ABC-0A74-40A6-BFA1-C407D359736B}" type="presParOf" srcId="{92B90B21-7806-467C-BD5B-572A44151757}" destId="{659BFF21-D7F1-4760-AF43-C73509C6E51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9D038-75EE-4818-934A-E1BB1BE2581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9BCF9DB7-A5D7-4452-92A5-E4BBFF6DC794}">
      <dgm:prSet phldrT="[Texto]" custT="1"/>
      <dgm:spPr/>
      <dgm:t>
        <a:bodyPr/>
        <a:lstStyle/>
        <a:p>
          <a:pPr algn="just"/>
          <a:r>
            <a:rPr lang="es-EC" sz="2000" dirty="0"/>
            <a:t>Siendo difícil la obtención de materiales de construcción, por costos altos de transportación, se pretende dar solución a este problema que es común en la comunidad de Tambillo y proveer de mampuestos elaborados in situ, además se pretende disminuir los costos de elaboración de elementos de mampostería con agregados endémicos de la zona para construcción de viviendas y obras civiles para la comunidad de Tambillo.</a:t>
          </a:r>
        </a:p>
      </dgm:t>
    </dgm:pt>
    <dgm:pt modelId="{50FE8229-F62D-436E-B399-B6DEBBF50454}" type="parTrans" cxnId="{10B55710-A6B3-434A-9498-B0639361A59D}">
      <dgm:prSet/>
      <dgm:spPr/>
      <dgm:t>
        <a:bodyPr/>
        <a:lstStyle/>
        <a:p>
          <a:endParaRPr lang="es-ES" sz="3600"/>
        </a:p>
      </dgm:t>
    </dgm:pt>
    <dgm:pt modelId="{1F6BBDE3-7DB9-45B3-965B-5FE10D11A7A5}" type="sibTrans" cxnId="{10B55710-A6B3-434A-9498-B0639361A59D}">
      <dgm:prSet/>
      <dgm:spPr/>
      <dgm:t>
        <a:bodyPr/>
        <a:lstStyle/>
        <a:p>
          <a:endParaRPr lang="es-ES" sz="3600"/>
        </a:p>
      </dgm:t>
    </dgm:pt>
    <dgm:pt modelId="{485C6934-B073-4180-84E8-C510AE3DED21}">
      <dgm:prSet phldrT="[Texto]" custT="1"/>
      <dgm:spPr/>
      <dgm:t>
        <a:bodyPr/>
        <a:lstStyle/>
        <a:p>
          <a:pPr algn="just"/>
          <a:r>
            <a:rPr lang="es-EC" sz="2000"/>
            <a:t>El proyecto arrojará resultados para procedimiento de elaboración de mampostería, los cuales servirán para la fabricación in situ de los mampuestos, por la comunidad, previa a su capacitación, para la construcción de viviendas y obras civiles de la Comunidad de Tambillo, zona de pobreza extrema en la provincia de Esmeraldas.</a:t>
          </a:r>
          <a:endParaRPr lang="es-EC" sz="2000" dirty="0"/>
        </a:p>
      </dgm:t>
    </dgm:pt>
    <dgm:pt modelId="{DCD9559B-1E4B-416E-AC4E-63363A21DAB9}" type="parTrans" cxnId="{26F9679A-28CF-4D5F-9746-42D425C51F53}">
      <dgm:prSet/>
      <dgm:spPr/>
      <dgm:t>
        <a:bodyPr/>
        <a:lstStyle/>
        <a:p>
          <a:endParaRPr lang="es-EC" sz="2800"/>
        </a:p>
      </dgm:t>
    </dgm:pt>
    <dgm:pt modelId="{52D38852-1B16-4B8A-98D9-780E664E959F}" type="sibTrans" cxnId="{26F9679A-28CF-4D5F-9746-42D425C51F53}">
      <dgm:prSet/>
      <dgm:spPr/>
      <dgm:t>
        <a:bodyPr/>
        <a:lstStyle/>
        <a:p>
          <a:endParaRPr lang="es-EC" sz="2800"/>
        </a:p>
      </dgm:t>
    </dgm:pt>
    <dgm:pt modelId="{92B90B21-7806-467C-BD5B-572A44151757}" type="pres">
      <dgm:prSet presAssocID="{0EC9D038-75EE-4818-934A-E1BB1BE2581E}" presName="linear" presStyleCnt="0">
        <dgm:presLayoutVars>
          <dgm:animLvl val="lvl"/>
          <dgm:resizeHandles val="exact"/>
        </dgm:presLayoutVars>
      </dgm:prSet>
      <dgm:spPr/>
    </dgm:pt>
    <dgm:pt modelId="{4FE0C22F-EF29-41F2-B811-7266BB62D121}" type="pres">
      <dgm:prSet presAssocID="{9BCF9DB7-A5D7-4452-92A5-E4BBFF6DC794}" presName="parentText" presStyleLbl="node1" presStyleIdx="0" presStyleCnt="2" custScaleY="95688">
        <dgm:presLayoutVars>
          <dgm:chMax val="0"/>
          <dgm:bulletEnabled val="1"/>
        </dgm:presLayoutVars>
      </dgm:prSet>
      <dgm:spPr/>
    </dgm:pt>
    <dgm:pt modelId="{9F2E02E0-79B9-47CA-B755-8856DE92A6B1}" type="pres">
      <dgm:prSet presAssocID="{1F6BBDE3-7DB9-45B3-965B-5FE10D11A7A5}" presName="spacer" presStyleCnt="0"/>
      <dgm:spPr/>
    </dgm:pt>
    <dgm:pt modelId="{4223AC8B-B398-4EBF-BC19-29E4BB89701E}" type="pres">
      <dgm:prSet presAssocID="{485C6934-B073-4180-84E8-C510AE3DED21}" presName="parentText" presStyleLbl="node1" presStyleIdx="1" presStyleCnt="2" custScaleY="95688">
        <dgm:presLayoutVars>
          <dgm:chMax val="0"/>
          <dgm:bulletEnabled val="1"/>
        </dgm:presLayoutVars>
      </dgm:prSet>
      <dgm:spPr/>
    </dgm:pt>
  </dgm:ptLst>
  <dgm:cxnLst>
    <dgm:cxn modelId="{10B55710-A6B3-434A-9498-B0639361A59D}" srcId="{0EC9D038-75EE-4818-934A-E1BB1BE2581E}" destId="{9BCF9DB7-A5D7-4452-92A5-E4BBFF6DC794}" srcOrd="0" destOrd="0" parTransId="{50FE8229-F62D-436E-B399-B6DEBBF50454}" sibTransId="{1F6BBDE3-7DB9-45B3-965B-5FE10D11A7A5}"/>
    <dgm:cxn modelId="{22260348-F6EB-43B3-AAE6-8269F2E11383}" type="presOf" srcId="{485C6934-B073-4180-84E8-C510AE3DED21}" destId="{4223AC8B-B398-4EBF-BC19-29E4BB89701E}" srcOrd="0" destOrd="0" presId="urn:microsoft.com/office/officeart/2005/8/layout/vList2"/>
    <dgm:cxn modelId="{9704A36B-C1F7-41FF-9881-9F2138F1842F}" type="presOf" srcId="{9BCF9DB7-A5D7-4452-92A5-E4BBFF6DC794}" destId="{4FE0C22F-EF29-41F2-B811-7266BB62D121}" srcOrd="0" destOrd="0" presId="urn:microsoft.com/office/officeart/2005/8/layout/vList2"/>
    <dgm:cxn modelId="{39837693-FE51-4EE4-8C28-4D3C090DFA0C}" type="presOf" srcId="{0EC9D038-75EE-4818-934A-E1BB1BE2581E}" destId="{92B90B21-7806-467C-BD5B-572A44151757}" srcOrd="0" destOrd="0" presId="urn:microsoft.com/office/officeart/2005/8/layout/vList2"/>
    <dgm:cxn modelId="{26F9679A-28CF-4D5F-9746-42D425C51F53}" srcId="{0EC9D038-75EE-4818-934A-E1BB1BE2581E}" destId="{485C6934-B073-4180-84E8-C510AE3DED21}" srcOrd="1" destOrd="0" parTransId="{DCD9559B-1E4B-416E-AC4E-63363A21DAB9}" sibTransId="{52D38852-1B16-4B8A-98D9-780E664E959F}"/>
    <dgm:cxn modelId="{D4BAD63E-F343-464C-8A44-EFBDE0E78D2B}" type="presParOf" srcId="{92B90B21-7806-467C-BD5B-572A44151757}" destId="{4FE0C22F-EF29-41F2-B811-7266BB62D121}" srcOrd="0" destOrd="0" presId="urn:microsoft.com/office/officeart/2005/8/layout/vList2"/>
    <dgm:cxn modelId="{247537BF-8940-430A-A6A0-55A0549DFEE7}" type="presParOf" srcId="{92B90B21-7806-467C-BD5B-572A44151757}" destId="{9F2E02E0-79B9-47CA-B755-8856DE92A6B1}" srcOrd="1" destOrd="0" presId="urn:microsoft.com/office/officeart/2005/8/layout/vList2"/>
    <dgm:cxn modelId="{C54E5777-3530-42C7-A712-C2C94AEA6B4B}" type="presParOf" srcId="{92B90B21-7806-467C-BD5B-572A44151757}" destId="{4223AC8B-B398-4EBF-BC19-29E4BB89701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C22F-EF29-41F2-B811-7266BB62D121}">
      <dsp:nvSpPr>
        <dsp:cNvPr id="0" name=""/>
        <dsp:cNvSpPr/>
      </dsp:nvSpPr>
      <dsp:spPr>
        <a:xfrm>
          <a:off x="0" y="38248"/>
          <a:ext cx="8543027" cy="62694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Generalidades </a:t>
          </a:r>
        </a:p>
      </dsp:txBody>
      <dsp:txXfrm>
        <a:off x="30605" y="68853"/>
        <a:ext cx="8481817" cy="565737"/>
      </dsp:txXfrm>
    </dsp:sp>
    <dsp:sp modelId="{0C646D09-EDBF-47EA-910A-C67B1ECBEE35}">
      <dsp:nvSpPr>
        <dsp:cNvPr id="0" name=""/>
        <dsp:cNvSpPr/>
      </dsp:nvSpPr>
      <dsp:spPr>
        <a:xfrm>
          <a:off x="0" y="765996"/>
          <a:ext cx="8543027" cy="6552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Ubicación del Proyecto</a:t>
          </a:r>
        </a:p>
      </dsp:txBody>
      <dsp:txXfrm>
        <a:off x="31984" y="797980"/>
        <a:ext cx="8479059" cy="591232"/>
      </dsp:txXfrm>
    </dsp:sp>
    <dsp:sp modelId="{F0C7A155-611B-4148-9BF8-514F1447F245}">
      <dsp:nvSpPr>
        <dsp:cNvPr id="0" name=""/>
        <dsp:cNvSpPr/>
      </dsp:nvSpPr>
      <dsp:spPr>
        <a:xfrm>
          <a:off x="0" y="1521996"/>
          <a:ext cx="8543027" cy="6552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a:t>Marco Teórico</a:t>
          </a:r>
          <a:endParaRPr lang="es-EC" sz="2000" kern="1200" dirty="0"/>
        </a:p>
      </dsp:txBody>
      <dsp:txXfrm>
        <a:off x="31984" y="1553980"/>
        <a:ext cx="8479059" cy="591232"/>
      </dsp:txXfrm>
    </dsp:sp>
    <dsp:sp modelId="{4223AC8B-B398-4EBF-BC19-29E4BB89701E}">
      <dsp:nvSpPr>
        <dsp:cNvPr id="0" name=""/>
        <dsp:cNvSpPr/>
      </dsp:nvSpPr>
      <dsp:spPr>
        <a:xfrm>
          <a:off x="0" y="2277996"/>
          <a:ext cx="8543027" cy="62694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Caracterización de Muestras</a:t>
          </a:r>
        </a:p>
      </dsp:txBody>
      <dsp:txXfrm>
        <a:off x="30605" y="2308601"/>
        <a:ext cx="8481817" cy="565737"/>
      </dsp:txXfrm>
    </dsp:sp>
    <dsp:sp modelId="{21B588E2-68B6-4B49-A253-5163F85F6EC5}">
      <dsp:nvSpPr>
        <dsp:cNvPr id="0" name=""/>
        <dsp:cNvSpPr/>
      </dsp:nvSpPr>
      <dsp:spPr>
        <a:xfrm>
          <a:off x="0" y="3005743"/>
          <a:ext cx="8543027" cy="6552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Elaboración de Mampuestos</a:t>
          </a:r>
        </a:p>
      </dsp:txBody>
      <dsp:txXfrm>
        <a:off x="31984" y="3037727"/>
        <a:ext cx="8479059" cy="591232"/>
      </dsp:txXfrm>
    </dsp:sp>
    <dsp:sp modelId="{8F301569-2023-4896-BA57-3987E211CCE4}">
      <dsp:nvSpPr>
        <dsp:cNvPr id="0" name=""/>
        <dsp:cNvSpPr/>
      </dsp:nvSpPr>
      <dsp:spPr>
        <a:xfrm>
          <a:off x="0" y="3761743"/>
          <a:ext cx="8543027" cy="6552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Análisis de Resultados </a:t>
          </a:r>
        </a:p>
      </dsp:txBody>
      <dsp:txXfrm>
        <a:off x="31984" y="3793727"/>
        <a:ext cx="8479059" cy="591232"/>
      </dsp:txXfrm>
    </dsp:sp>
    <dsp:sp modelId="{659BFF21-D7F1-4760-AF43-C73509C6E51C}">
      <dsp:nvSpPr>
        <dsp:cNvPr id="0" name=""/>
        <dsp:cNvSpPr/>
      </dsp:nvSpPr>
      <dsp:spPr>
        <a:xfrm>
          <a:off x="0" y="4517743"/>
          <a:ext cx="8543027" cy="6552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Conclusiones y Recomendaciones</a:t>
          </a:r>
        </a:p>
      </dsp:txBody>
      <dsp:txXfrm>
        <a:off x="31984" y="4549727"/>
        <a:ext cx="8479059"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C22F-EF29-41F2-B811-7266BB62D121}">
      <dsp:nvSpPr>
        <dsp:cNvPr id="0" name=""/>
        <dsp:cNvSpPr/>
      </dsp:nvSpPr>
      <dsp:spPr>
        <a:xfrm>
          <a:off x="0" y="646766"/>
          <a:ext cx="8128000" cy="197040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Siendo difícil la obtención de materiales de construcción, por costos altos de transportación, se pretende dar solución a este problema que es común en la comunidad de Tambillo y proveer de mampuestos elaborados in situ, además se pretende disminuir los costos de elaboración de elementos de mampostería con agregados endémicos de la zona para construcción de viviendas y obras civiles para la comunidad de Tambillo.</a:t>
          </a:r>
        </a:p>
      </dsp:txBody>
      <dsp:txXfrm>
        <a:off x="96187" y="742953"/>
        <a:ext cx="7935626" cy="1778033"/>
      </dsp:txXfrm>
    </dsp:sp>
    <dsp:sp modelId="{4223AC8B-B398-4EBF-BC19-29E4BB89701E}">
      <dsp:nvSpPr>
        <dsp:cNvPr id="0" name=""/>
        <dsp:cNvSpPr/>
      </dsp:nvSpPr>
      <dsp:spPr>
        <a:xfrm>
          <a:off x="0" y="2801493"/>
          <a:ext cx="8128000" cy="197040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a:t>El proyecto arrojará resultados para procedimiento de elaboración de mampostería, los cuales servirán para la fabricación in situ de los mampuestos, por la comunidad, previa a su capacitación, para la construcción de viviendas y obras civiles de la Comunidad de Tambillo, zona de pobreza extrema en la provincia de Esmeraldas.</a:t>
          </a:r>
          <a:endParaRPr lang="es-EC" sz="2000" kern="1200" dirty="0"/>
        </a:p>
      </dsp:txBody>
      <dsp:txXfrm>
        <a:off x="96187" y="2897680"/>
        <a:ext cx="7935626" cy="17780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0.58989</cdr:x>
      <cdr:y>0.73896</cdr:y>
    </cdr:from>
    <cdr:to>
      <cdr:x>0.78162</cdr:x>
      <cdr:y>0.84267</cdr:y>
    </cdr:to>
    <cdr:sp macro="" textlink="">
      <cdr:nvSpPr>
        <cdr:cNvPr id="2" name="Rectángulo 1"/>
        <cdr:cNvSpPr/>
      </cdr:nvSpPr>
      <cdr:spPr>
        <a:xfrm xmlns:a="http://schemas.openxmlformats.org/drawingml/2006/main">
          <a:off x="3378732" y="2027123"/>
          <a:ext cx="1098169" cy="284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pPr indent="457200" algn="l">
            <a:lnSpc>
              <a:spcPct val="200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Kg/cm2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0.5911</cdr:x>
      <cdr:y>0.80815</cdr:y>
    </cdr:from>
    <cdr:to>
      <cdr:x>0.78283</cdr:x>
      <cdr:y>0.91185</cdr:y>
    </cdr:to>
    <cdr:sp macro="" textlink="">
      <cdr:nvSpPr>
        <cdr:cNvPr id="3" name="Rectángulo 2"/>
        <cdr:cNvSpPr/>
      </cdr:nvSpPr>
      <cdr:spPr>
        <a:xfrm xmlns:a="http://schemas.openxmlformats.org/drawingml/2006/main">
          <a:off x="3385641" y="2216912"/>
          <a:ext cx="1098169" cy="284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indent="457200" algn="l">
            <a:lnSpc>
              <a:spcPct val="200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Kg/cm2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0.59103</cdr:x>
      <cdr:y>0.87467</cdr:y>
    </cdr:from>
    <cdr:to>
      <cdr:x>0.78276</cdr:x>
      <cdr:y>0.97837</cdr:y>
    </cdr:to>
    <cdr:sp macro="" textlink="">
      <cdr:nvSpPr>
        <cdr:cNvPr id="4" name="Rectángulo 3"/>
        <cdr:cNvSpPr/>
      </cdr:nvSpPr>
      <cdr:spPr>
        <a:xfrm xmlns:a="http://schemas.openxmlformats.org/drawingml/2006/main">
          <a:off x="3385235" y="2399386"/>
          <a:ext cx="1098169" cy="284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indent="457200" algn="l">
            <a:lnSpc>
              <a:spcPct val="200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Kg/cm2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1126FF-F730-4960-AF9B-49DA4246B036}" type="datetimeFigureOut">
              <a:rPr lang="es-EC" smtClean="0"/>
              <a:t>6/8/2018</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738751-357B-47BF-808D-39B6250C4754}" type="slidenum">
              <a:rPr lang="es-EC" smtClean="0"/>
              <a:t>‹Nº›</a:t>
            </a:fld>
            <a:endParaRPr lang="es-EC"/>
          </a:p>
        </p:txBody>
      </p:sp>
    </p:spTree>
    <p:extLst>
      <p:ext uri="{BB962C8B-B14F-4D97-AF65-F5344CB8AC3E}">
        <p14:creationId xmlns:p14="http://schemas.microsoft.com/office/powerpoint/2010/main" val="2498482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4C4EC-5585-4463-AE68-D46DB58189A1}" type="datetimeFigureOut">
              <a:rPr lang="es-EC" smtClean="0"/>
              <a:t>6/8/2018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06422-6000-4891-865C-8034847B1751}" type="slidenum">
              <a:rPr lang="es-EC" smtClean="0"/>
              <a:t>‹Nº›</a:t>
            </a:fld>
            <a:endParaRPr lang="es-EC"/>
          </a:p>
        </p:txBody>
      </p:sp>
    </p:spTree>
    <p:extLst>
      <p:ext uri="{BB962C8B-B14F-4D97-AF65-F5344CB8AC3E}">
        <p14:creationId xmlns:p14="http://schemas.microsoft.com/office/powerpoint/2010/main" val="113481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Parroquia Perteneciente al municipio de San Lorenzo en la provincia de Esmeraldas</a:t>
            </a:r>
          </a:p>
          <a:p>
            <a:r>
              <a:rPr lang="es-EC" dirty="0" err="1"/>
              <a:t>Indice</a:t>
            </a:r>
            <a:r>
              <a:rPr lang="es-EC" dirty="0"/>
              <a:t> de </a:t>
            </a:r>
            <a:r>
              <a:rPr lang="es-EC" dirty="0" err="1"/>
              <a:t>Pobresa</a:t>
            </a:r>
            <a:r>
              <a:rPr lang="es-EC" dirty="0"/>
              <a:t> de  98.6%  según </a:t>
            </a:r>
            <a:r>
              <a:rPr lang="es-EC" sz="1200" kern="1200" dirty="0">
                <a:solidFill>
                  <a:schemeClr val="tx1"/>
                </a:solidFill>
                <a:effectLst/>
                <a:latin typeface="+mn-lt"/>
                <a:ea typeface="+mn-ea"/>
                <a:cs typeface="+mn-cs"/>
              </a:rPr>
              <a:t>(Instituto Nacional de </a:t>
            </a:r>
            <a:r>
              <a:rPr lang="es-EC" sz="1200" kern="1200" dirty="0" err="1">
                <a:solidFill>
                  <a:schemeClr val="tx1"/>
                </a:solidFill>
                <a:effectLst/>
                <a:latin typeface="+mn-lt"/>
                <a:ea typeface="+mn-ea"/>
                <a:cs typeface="+mn-cs"/>
              </a:rPr>
              <a:t>Estadistica</a:t>
            </a:r>
            <a:r>
              <a:rPr lang="es-EC" sz="1200" kern="1200" dirty="0">
                <a:solidFill>
                  <a:schemeClr val="tx1"/>
                </a:solidFill>
                <a:effectLst/>
                <a:latin typeface="+mn-lt"/>
                <a:ea typeface="+mn-ea"/>
                <a:cs typeface="+mn-cs"/>
              </a:rPr>
              <a:t> y Censos , 2010)</a:t>
            </a:r>
          </a:p>
          <a:p>
            <a:r>
              <a:rPr lang="es-EC" sz="1200" kern="1200" dirty="0">
                <a:solidFill>
                  <a:schemeClr val="tx1"/>
                </a:solidFill>
                <a:effectLst/>
                <a:latin typeface="+mn-lt"/>
                <a:ea typeface="+mn-ea"/>
                <a:cs typeface="+mn-cs"/>
              </a:rPr>
              <a:t>Condiciones de vida precarias</a:t>
            </a:r>
          </a:p>
          <a:p>
            <a:endParaRPr lang="es-EC" dirty="0"/>
          </a:p>
        </p:txBody>
      </p:sp>
      <p:sp>
        <p:nvSpPr>
          <p:cNvPr id="4" name="Marcador de número de diapositiva 3"/>
          <p:cNvSpPr>
            <a:spLocks noGrp="1"/>
          </p:cNvSpPr>
          <p:nvPr>
            <p:ph type="sldNum" sz="quarter" idx="10"/>
          </p:nvPr>
        </p:nvSpPr>
        <p:spPr/>
        <p:txBody>
          <a:bodyPr/>
          <a:lstStyle/>
          <a:p>
            <a:fld id="{94F06422-6000-4891-865C-8034847B1751}" type="slidenum">
              <a:rPr lang="es-EC" smtClean="0"/>
              <a:t>7</a:t>
            </a:fld>
            <a:endParaRPr lang="es-EC"/>
          </a:p>
        </p:txBody>
      </p:sp>
    </p:spTree>
    <p:extLst>
      <p:ext uri="{BB962C8B-B14F-4D97-AF65-F5344CB8AC3E}">
        <p14:creationId xmlns:p14="http://schemas.microsoft.com/office/powerpoint/2010/main" val="36828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Analisis</a:t>
            </a:r>
            <a:r>
              <a:rPr lang="es-EC" dirty="0"/>
              <a:t> mediante el ensayo de XRD de microscopia y radios X, apoyo DR </a:t>
            </a:r>
            <a:r>
              <a:rPr lang="es-EC" dirty="0" err="1"/>
              <a:t>Debu</a:t>
            </a:r>
            <a:endParaRPr lang="es-EC" dirty="0"/>
          </a:p>
          <a:p>
            <a:r>
              <a:rPr lang="es-EC" dirty="0"/>
              <a:t>Carbonato de calcio cambia a 800 </a:t>
            </a:r>
          </a:p>
        </p:txBody>
      </p:sp>
      <p:sp>
        <p:nvSpPr>
          <p:cNvPr id="4" name="Marcador de número de diapositiva 3"/>
          <p:cNvSpPr>
            <a:spLocks noGrp="1"/>
          </p:cNvSpPr>
          <p:nvPr>
            <p:ph type="sldNum" sz="quarter" idx="10"/>
          </p:nvPr>
        </p:nvSpPr>
        <p:spPr/>
        <p:txBody>
          <a:bodyPr/>
          <a:lstStyle/>
          <a:p>
            <a:fld id="{94F06422-6000-4891-865C-8034847B1751}" type="slidenum">
              <a:rPr lang="es-EC" smtClean="0"/>
              <a:t>16</a:t>
            </a:fld>
            <a:endParaRPr lang="es-EC"/>
          </a:p>
        </p:txBody>
      </p:sp>
    </p:spTree>
    <p:extLst>
      <p:ext uri="{BB962C8B-B14F-4D97-AF65-F5344CB8AC3E}">
        <p14:creationId xmlns:p14="http://schemas.microsoft.com/office/powerpoint/2010/main" val="106799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Paraevitar</a:t>
            </a:r>
            <a:r>
              <a:rPr lang="es-EC" dirty="0"/>
              <a:t> la fisuración por contracción de la arcilla se coloco arena </a:t>
            </a:r>
          </a:p>
        </p:txBody>
      </p:sp>
      <p:sp>
        <p:nvSpPr>
          <p:cNvPr id="4" name="Marcador de número de diapositiva 3"/>
          <p:cNvSpPr>
            <a:spLocks noGrp="1"/>
          </p:cNvSpPr>
          <p:nvPr>
            <p:ph type="sldNum" sz="quarter" idx="10"/>
          </p:nvPr>
        </p:nvSpPr>
        <p:spPr/>
        <p:txBody>
          <a:bodyPr/>
          <a:lstStyle/>
          <a:p>
            <a:fld id="{94F06422-6000-4891-865C-8034847B1751}" type="slidenum">
              <a:rPr lang="es-EC" smtClean="0"/>
              <a:t>20</a:t>
            </a:fld>
            <a:endParaRPr lang="es-EC"/>
          </a:p>
        </p:txBody>
      </p:sp>
    </p:spTree>
    <p:extLst>
      <p:ext uri="{BB962C8B-B14F-4D97-AF65-F5344CB8AC3E}">
        <p14:creationId xmlns:p14="http://schemas.microsoft.com/office/powerpoint/2010/main" val="188513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los resultados </a:t>
            </a:r>
            <a:r>
              <a:rPr lang="es-EC" dirty="0" err="1"/>
              <a:t>optenidos</a:t>
            </a:r>
            <a:r>
              <a:rPr lang="es-EC" dirty="0"/>
              <a:t> de las </a:t>
            </a:r>
            <a:r>
              <a:rPr lang="es-EC" dirty="0" err="1"/>
              <a:t>dosifiaciones</a:t>
            </a:r>
            <a:r>
              <a:rPr lang="es-EC" dirty="0"/>
              <a:t> previas se determino que la dosificación mas apropiada es: Arcilla Arena Cemento gris y se añadirá concha de ostión </a:t>
            </a:r>
          </a:p>
        </p:txBody>
      </p:sp>
      <p:sp>
        <p:nvSpPr>
          <p:cNvPr id="4" name="Marcador de número de diapositiva 3"/>
          <p:cNvSpPr>
            <a:spLocks noGrp="1"/>
          </p:cNvSpPr>
          <p:nvPr>
            <p:ph type="sldNum" sz="quarter" idx="10"/>
          </p:nvPr>
        </p:nvSpPr>
        <p:spPr/>
        <p:txBody>
          <a:bodyPr/>
          <a:lstStyle/>
          <a:p>
            <a:fld id="{94F06422-6000-4891-865C-8034847B1751}" type="slidenum">
              <a:rPr lang="es-EC" smtClean="0"/>
              <a:t>28</a:t>
            </a:fld>
            <a:endParaRPr lang="es-EC"/>
          </a:p>
        </p:txBody>
      </p:sp>
    </p:spTree>
    <p:extLst>
      <p:ext uri="{BB962C8B-B14F-4D97-AF65-F5344CB8AC3E}">
        <p14:creationId xmlns:p14="http://schemas.microsoft.com/office/powerpoint/2010/main" val="17208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449EE2AF-290E-42D1-B6C4-72CCC66C5AFA}" type="datetime1">
              <a:rPr lang="es-EC" smtClean="0"/>
              <a:t>6/8/2018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62519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80F6C6EF-CC66-4F94-8A01-47EE61D98B36}" type="datetime1">
              <a:rPr lang="es-EC" smtClean="0"/>
              <a:t>6/8/2018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20399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853B3C8-5ABC-42C9-BC44-0013F3C1B353}" type="datetime1">
              <a:rPr lang="es-EC" smtClean="0"/>
              <a:t>6/8/2018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86799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5259746-208D-422B-AD27-FBCF6207CDAE}" type="datetime1">
              <a:rPr lang="es-EC" smtClean="0"/>
              <a:t>6/8/2018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401475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F7ECB7A-FDED-404B-86D0-58382DDC4A6C}" type="datetime1">
              <a:rPr lang="es-EC" smtClean="0"/>
              <a:t>6/8/2018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8156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340ECFD3-D996-4C78-996D-6A8A94F7309B}" type="datetime1">
              <a:rPr lang="es-EC" smtClean="0"/>
              <a:t>6/8/2018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66440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8BD90728-C1D3-4E0C-BB92-D36CC7566FCF}" type="datetime1">
              <a:rPr lang="es-EC" smtClean="0"/>
              <a:t>6/8/2018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94512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28C9DB6-E292-45C2-B7E2-32FF1B40A374}" type="datetime1">
              <a:rPr lang="es-EC" smtClean="0"/>
              <a:t>6/8/2018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06810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FBBF0C-6FD5-4598-AB60-DAD48D1B0621}" type="datetime1">
              <a:rPr lang="es-EC" smtClean="0"/>
              <a:t>6/8/2018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188865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F214382-6B45-4DC2-8C81-FC882CB228B2}" type="datetime1">
              <a:rPr lang="es-EC" smtClean="0"/>
              <a:t>6/8/2018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253033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72E33F-6E74-4FBE-B3CF-731ECAE0715C}" type="datetime1">
              <a:rPr lang="es-EC" smtClean="0"/>
              <a:t>6/8/2018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8283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64805-7153-4BBE-87EC-532077264041}" type="datetime1">
              <a:rPr lang="es-EC" smtClean="0"/>
              <a:t>6/8/2018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F790-1CAF-48E4-8CA7-EA92491C19D9}" type="slidenum">
              <a:rPr lang="es-EC" smtClean="0"/>
              <a:t>‹Nº›</a:t>
            </a:fld>
            <a:endParaRPr lang="es-EC"/>
          </a:p>
        </p:txBody>
      </p:sp>
    </p:spTree>
    <p:extLst>
      <p:ext uri="{BB962C8B-B14F-4D97-AF65-F5344CB8AC3E}">
        <p14:creationId xmlns:p14="http://schemas.microsoft.com/office/powerpoint/2010/main" val="130987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chart" Target="../charts/char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chart" Target="../charts/chart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752959" y="1736463"/>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813226" y="1732517"/>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35" y="500204"/>
            <a:ext cx="443611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616" y="346789"/>
            <a:ext cx="1385728" cy="1385728"/>
          </a:xfrm>
          <a:prstGeom prst="rect">
            <a:avLst/>
          </a:prstGeom>
        </p:spPr>
      </p:pic>
      <p:sp>
        <p:nvSpPr>
          <p:cNvPr id="21" name="3 Título"/>
          <p:cNvSpPr txBox="1">
            <a:spLocks/>
          </p:cNvSpPr>
          <p:nvPr/>
        </p:nvSpPr>
        <p:spPr>
          <a:xfrm>
            <a:off x="3071674" y="5025180"/>
            <a:ext cx="6366706" cy="318706"/>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Dirigido por: ING. BONIFAZ GARCÍA, HUGO FABIAN, </a:t>
            </a:r>
            <a:r>
              <a:rPr kumimoji="0" lang="es-EC" i="0" u="none" strike="noStrike" kern="1200" normalizeH="0" baseline="0" dirty="0" err="1">
                <a:ln w="0"/>
                <a:uLnTx/>
                <a:uFillTx/>
                <a:latin typeface="Arial" panose="020B0604020202020204" pitchFamily="34" charset="0"/>
                <a:ea typeface="+mj-ea"/>
                <a:cs typeface="Arial" panose="020B0604020202020204" pitchFamily="34" charset="0"/>
              </a:rPr>
              <a:t>Mgs</a:t>
            </a:r>
            <a:r>
              <a:rPr kumimoji="0" lang="es-EC" i="0" u="none" strike="noStrike" kern="1200" normalizeH="0" baseline="0" dirty="0">
                <a:ln w="0"/>
                <a:uLnTx/>
                <a:uFillTx/>
                <a:latin typeface="Arial" panose="020B0604020202020204" pitchFamily="34" charset="0"/>
                <a:ea typeface="+mj-ea"/>
                <a:cs typeface="Arial" panose="020B0604020202020204" pitchFamily="34" charset="0"/>
              </a:rPr>
              <a:t>.</a:t>
            </a:r>
          </a:p>
        </p:txBody>
      </p:sp>
      <p:sp>
        <p:nvSpPr>
          <p:cNvPr id="23" name="3 Título"/>
          <p:cNvSpPr txBox="1">
            <a:spLocks/>
          </p:cNvSpPr>
          <p:nvPr/>
        </p:nvSpPr>
        <p:spPr>
          <a:xfrm>
            <a:off x="2987308" y="4342506"/>
            <a:ext cx="6638533" cy="352884"/>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Autor: SRTA. </a:t>
            </a:r>
            <a:r>
              <a:rPr kumimoji="0" lang="es-EC" i="0" u="none" strike="noStrike" kern="1200" normalizeH="0" baseline="0">
                <a:ln w="0"/>
                <a:uLnTx/>
                <a:uFillTx/>
                <a:latin typeface="Arial" panose="020B0604020202020204" pitchFamily="34" charset="0"/>
                <a:ea typeface="+mj-ea"/>
                <a:cs typeface="Arial" panose="020B0604020202020204" pitchFamily="34" charset="0"/>
              </a:rPr>
              <a:t>CALDERÓN BENÍTEZ, </a:t>
            </a:r>
            <a:r>
              <a:rPr kumimoji="0" lang="es-EC" i="0" u="none" strike="noStrike" kern="1200" normalizeH="0" baseline="0" dirty="0">
                <a:ln w="0"/>
                <a:uLnTx/>
                <a:uFillTx/>
                <a:latin typeface="Arial" panose="020B0604020202020204" pitchFamily="34" charset="0"/>
                <a:ea typeface="+mj-ea"/>
                <a:cs typeface="Arial" panose="020B0604020202020204" pitchFamily="34" charset="0"/>
              </a:rPr>
              <a:t>VERÓNICA ALEXANDRA</a:t>
            </a:r>
            <a:endParaRPr kumimoji="0" lang="es-EC" i="0" u="none" strike="noStrike" kern="1200" normalizeH="0" baseline="0" dirty="0">
              <a:ln w="0"/>
              <a:solidFill>
                <a:schemeClr val="accent1"/>
              </a:solidFill>
              <a:uLnTx/>
              <a:uFillTx/>
              <a:latin typeface="Arial" panose="020B0604020202020204" pitchFamily="34" charset="0"/>
              <a:ea typeface="+mj-ea"/>
              <a:cs typeface="Arial" panose="020B0604020202020204" pitchFamily="34" charset="0"/>
            </a:endParaRPr>
          </a:p>
        </p:txBody>
      </p:sp>
      <p:sp>
        <p:nvSpPr>
          <p:cNvPr id="25" name="11 Marcador de texto"/>
          <p:cNvSpPr txBox="1">
            <a:spLocks/>
          </p:cNvSpPr>
          <p:nvPr/>
        </p:nvSpPr>
        <p:spPr>
          <a:xfrm>
            <a:off x="1172075" y="2907042"/>
            <a:ext cx="10662874" cy="797150"/>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C" sz="2000" b="1" i="1" dirty="0">
                <a:ln w="0"/>
                <a:latin typeface="Arial" panose="020B0604020202020204" pitchFamily="34" charset="0"/>
                <a:cs typeface="Arial" panose="020B0604020202020204" pitchFamily="34" charset="0"/>
              </a:rPr>
              <a:t>“MAMPUESTOS CON CONCHA DE OSTIÓN PARA LA COMUNIDAD DE TAMBILLO, PROVINCIA DE ESMERALDAS”</a:t>
            </a:r>
          </a:p>
        </p:txBody>
      </p:sp>
      <p:sp>
        <p:nvSpPr>
          <p:cNvPr id="26" name="5 CuadroTexto">
            <a:extLst>
              <a:ext uri="{FF2B5EF4-FFF2-40B4-BE49-F238E27FC236}">
                <a16:creationId xmlns:a16="http://schemas.microsoft.com/office/drawing/2014/main" id="{271AD048-1C3C-446E-9203-97133FC8047B}"/>
              </a:ext>
            </a:extLst>
          </p:cNvPr>
          <p:cNvSpPr txBox="1">
            <a:spLocks noChangeArrowheads="1"/>
          </p:cNvSpPr>
          <p:nvPr/>
        </p:nvSpPr>
        <p:spPr bwMode="auto">
          <a:xfrm>
            <a:off x="1914671" y="1900233"/>
            <a:ext cx="8783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419" sz="2000" dirty="0"/>
              <a:t>TRABAJO DE TITULACIÓN PREVIO A LA OBTENCIÓN DEL TÍTULO DE: </a:t>
            </a:r>
          </a:p>
          <a:p>
            <a:pPr algn="ctr" eaLnBrk="1" hangingPunct="1"/>
            <a:r>
              <a:rPr lang="es-ES" altLang="es-419" sz="2000" dirty="0"/>
              <a:t>INGENIERO CIVIL</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a:t>
            </a:fld>
            <a:endParaRPr lang="es-EC"/>
          </a:p>
        </p:txBody>
      </p:sp>
    </p:spTree>
    <p:extLst>
      <p:ext uri="{BB962C8B-B14F-4D97-AF65-F5344CB8AC3E}">
        <p14:creationId xmlns:p14="http://schemas.microsoft.com/office/powerpoint/2010/main" val="123670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22489" y="886254"/>
            <a:ext cx="6786582" cy="517193"/>
          </a:xfrm>
          <a:prstGeom prst="rect">
            <a:avLst/>
          </a:prstGeom>
        </p:spPr>
        <p:txBody>
          <a:bodyPr wrap="square">
            <a:spAutoFit/>
          </a:bodyPr>
          <a:lstStyle/>
          <a:p>
            <a:pPr lvl="1">
              <a:lnSpc>
                <a:spcPct val="150000"/>
              </a:lnSpc>
              <a:spcBef>
                <a:spcPts val="1200"/>
              </a:spcBef>
              <a:spcAft>
                <a:spcPts val="1200"/>
              </a:spcAft>
            </a:pPr>
            <a:r>
              <a:rPr lang="es-EC" sz="2100" b="1" dirty="0">
                <a:effectLst/>
                <a:latin typeface="Arial" panose="020B0604020202020204" pitchFamily="34" charset="0"/>
                <a:ea typeface="Times New Roman" panose="02020603050405020304" pitchFamily="18" charset="0"/>
                <a:cs typeface="Times New Roman" panose="02020603050405020304" pitchFamily="18" charset="0"/>
              </a:rPr>
              <a:t>LUGAR DE RECOLECCIÓN DE MUESTRAS</a:t>
            </a:r>
          </a:p>
        </p:txBody>
      </p:sp>
      <p:sp>
        <p:nvSpPr>
          <p:cNvPr id="12" name="Rectángulo 11"/>
          <p:cNvSpPr/>
          <p:nvPr/>
        </p:nvSpPr>
        <p:spPr>
          <a:xfrm>
            <a:off x="4363635" y="5542347"/>
            <a:ext cx="1848583" cy="457369"/>
          </a:xfrm>
          <a:prstGeom prst="rect">
            <a:avLst/>
          </a:prstGeom>
        </p:spPr>
        <p:txBody>
          <a:bodyPr wrap="none">
            <a:spAutoFit/>
          </a:bodyPr>
          <a:lstStyle/>
          <a:p>
            <a:pPr algn="ctr">
              <a:lnSpc>
                <a:spcPct val="200000"/>
              </a:lnSpc>
              <a:spcAft>
                <a:spcPts val="0"/>
              </a:spcAft>
            </a:pPr>
            <a:r>
              <a:rPr lang="es-ES_tradnl" sz="1400" dirty="0">
                <a:latin typeface="Times New Roman" panose="02020603050405020304" pitchFamily="18" charset="0"/>
                <a:ea typeface="Calibri" panose="020F0502020204030204" pitchFamily="34" charset="0"/>
                <a:cs typeface="Times New Roman" panose="02020603050405020304" pitchFamily="18" charset="0"/>
              </a:rPr>
              <a:t>Fuente: (Google </a:t>
            </a:r>
            <a:r>
              <a:rPr lang="es-ES_tradnl" sz="1400" dirty="0" err="1">
                <a:latin typeface="Times New Roman" panose="02020603050405020304" pitchFamily="18" charset="0"/>
                <a:ea typeface="Calibri" panose="020F0502020204030204" pitchFamily="34" charset="0"/>
                <a:cs typeface="Times New Roman" panose="02020603050405020304" pitchFamily="18" charset="0"/>
              </a:rPr>
              <a:t>Earth</a:t>
            </a:r>
            <a:r>
              <a:rPr lang="es-ES_tradnl" sz="1400" dirty="0">
                <a:latin typeface="Times New Roman" panose="02020603050405020304" pitchFamily="18" charset="0"/>
                <a:ea typeface="Calibri" panose="020F0502020204030204" pitchFamily="34" charset="0"/>
                <a:cs typeface="Times New Roman" panose="02020603050405020304" pitchFamily="18" charset="0"/>
              </a:rPr>
              <a:t>)</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10</a:t>
            </a:fld>
            <a:endParaRPr lang="es-EC"/>
          </a:p>
        </p:txBody>
      </p:sp>
      <p:pic>
        <p:nvPicPr>
          <p:cNvPr id="13" name="Imagen 12">
            <a:extLst>
              <a:ext uri="{FF2B5EF4-FFF2-40B4-BE49-F238E27FC236}">
                <a16:creationId xmlns:a16="http://schemas.microsoft.com/office/drawing/2014/main" id="{54394DED-5219-4BD3-BA4B-2AB4DFA35AEF}"/>
              </a:ext>
            </a:extLst>
          </p:cNvPr>
          <p:cNvPicPr/>
          <p:nvPr/>
        </p:nvPicPr>
        <p:blipFill>
          <a:blip r:embed="rId4"/>
          <a:stretch>
            <a:fillRect/>
          </a:stretch>
        </p:blipFill>
        <p:spPr>
          <a:xfrm>
            <a:off x="6357163" y="1912689"/>
            <a:ext cx="5618814" cy="3733509"/>
          </a:xfrm>
          <a:prstGeom prst="rect">
            <a:avLst/>
          </a:prstGeom>
        </p:spPr>
      </p:pic>
      <p:graphicFrame>
        <p:nvGraphicFramePr>
          <p:cNvPr id="4" name="Tabla 3">
            <a:extLst>
              <a:ext uri="{FF2B5EF4-FFF2-40B4-BE49-F238E27FC236}">
                <a16:creationId xmlns:a16="http://schemas.microsoft.com/office/drawing/2014/main" id="{8DC6BD88-D596-40F6-A9FE-5C8D919F6B9E}"/>
              </a:ext>
            </a:extLst>
          </p:cNvPr>
          <p:cNvGraphicFramePr>
            <a:graphicFrameLocks noGrp="1"/>
          </p:cNvGraphicFramePr>
          <p:nvPr>
            <p:extLst>
              <p:ext uri="{D42A27DB-BD31-4B8C-83A1-F6EECF244321}">
                <p14:modId xmlns:p14="http://schemas.microsoft.com/office/powerpoint/2010/main" val="3128143877"/>
              </p:ext>
            </p:extLst>
          </p:nvPr>
        </p:nvGraphicFramePr>
        <p:xfrm>
          <a:off x="1143027" y="1898924"/>
          <a:ext cx="4996636" cy="3014418"/>
        </p:xfrm>
        <a:graphic>
          <a:graphicData uri="http://schemas.openxmlformats.org/drawingml/2006/table">
            <a:tbl>
              <a:tblPr firstRow="1" firstCol="1" bandRow="1">
                <a:tableStyleId>{5C22544A-7EE6-4342-B048-85BDC9FD1C3A}</a:tableStyleId>
              </a:tblPr>
              <a:tblGrid>
                <a:gridCol w="1632647">
                  <a:extLst>
                    <a:ext uri="{9D8B030D-6E8A-4147-A177-3AD203B41FA5}">
                      <a16:colId xmlns:a16="http://schemas.microsoft.com/office/drawing/2014/main" val="283215672"/>
                    </a:ext>
                  </a:extLst>
                </a:gridCol>
                <a:gridCol w="666725">
                  <a:extLst>
                    <a:ext uri="{9D8B030D-6E8A-4147-A177-3AD203B41FA5}">
                      <a16:colId xmlns:a16="http://schemas.microsoft.com/office/drawing/2014/main" val="1388515248"/>
                    </a:ext>
                  </a:extLst>
                </a:gridCol>
                <a:gridCol w="1335683">
                  <a:extLst>
                    <a:ext uri="{9D8B030D-6E8A-4147-A177-3AD203B41FA5}">
                      <a16:colId xmlns:a16="http://schemas.microsoft.com/office/drawing/2014/main" val="1445554020"/>
                    </a:ext>
                  </a:extLst>
                </a:gridCol>
                <a:gridCol w="1361581">
                  <a:extLst>
                    <a:ext uri="{9D8B030D-6E8A-4147-A177-3AD203B41FA5}">
                      <a16:colId xmlns:a16="http://schemas.microsoft.com/office/drawing/2014/main" val="3239088818"/>
                    </a:ext>
                  </a:extLst>
                </a:gridCol>
              </a:tblGrid>
              <a:tr h="502403">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Lugar</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Zona</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Coordenadas Norte</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Coordenadas Este</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11424523"/>
                  </a:ext>
                </a:extLst>
              </a:tr>
              <a:tr h="502403">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San Lorenzo</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ea typeface="Calibri" panose="020F0502020204030204" pitchFamily="34" charset="0"/>
                          <a:cs typeface="Arial" panose="020B0604020202020204" pitchFamily="34" charset="0"/>
                        </a:rPr>
                        <a:t>17</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142913.14m N</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740884.94 m E</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93196217"/>
                  </a:ext>
                </a:extLst>
              </a:tr>
              <a:tr h="502403">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Tambillo</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17</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138867.00m N</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735296.00 m E</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06012211"/>
                  </a:ext>
                </a:extLst>
              </a:tr>
              <a:tr h="502403">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Zona Arena</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17</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138520.00m N</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731411.00 m E</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400440"/>
                  </a:ext>
                </a:extLst>
              </a:tr>
              <a:tr h="502403">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Zona Conchas</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17</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137318.00m N</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733870.00 m E</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366146"/>
                  </a:ext>
                </a:extLst>
              </a:tr>
              <a:tr h="502403">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Zona Arcilla</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17</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a:effectLst/>
                          <a:latin typeface="Arial" panose="020B0604020202020204" pitchFamily="34" charset="0"/>
                          <a:cs typeface="Arial" panose="020B0604020202020204" pitchFamily="34" charset="0"/>
                        </a:rPr>
                        <a:t>138145.00m N</a:t>
                      </a:r>
                      <a:endParaRPr lang="es-EC" sz="1200"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lvl="0" indent="0" algn="l">
                        <a:lnSpc>
                          <a:spcPct val="100000"/>
                        </a:lnSpc>
                        <a:spcAft>
                          <a:spcPts val="0"/>
                        </a:spcAft>
                      </a:pPr>
                      <a:r>
                        <a:rPr lang="es-EC" sz="1000" baseline="0" dirty="0">
                          <a:effectLst/>
                          <a:latin typeface="Arial" panose="020B0604020202020204" pitchFamily="34" charset="0"/>
                          <a:cs typeface="Arial" panose="020B0604020202020204" pitchFamily="34" charset="0"/>
                        </a:rPr>
                        <a:t>735271.00 m E</a:t>
                      </a:r>
                      <a:endParaRPr lang="es-EC" sz="12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0741350"/>
                  </a:ext>
                </a:extLst>
              </a:tr>
            </a:tbl>
          </a:graphicData>
        </a:graphic>
      </p:graphicFrame>
      <p:pic>
        <p:nvPicPr>
          <p:cNvPr id="14" name="Imagen 13">
            <a:extLst>
              <a:ext uri="{FF2B5EF4-FFF2-40B4-BE49-F238E27FC236}">
                <a16:creationId xmlns:a16="http://schemas.microsoft.com/office/drawing/2014/main" id="{508704DA-DFFB-427D-A131-DA14360168D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50533" y="2681056"/>
            <a:ext cx="1977494" cy="1133534"/>
          </a:xfrm>
          <a:prstGeom prst="rect">
            <a:avLst/>
          </a:prstGeom>
        </p:spPr>
      </p:pic>
      <p:pic>
        <p:nvPicPr>
          <p:cNvPr id="17" name="Imagen 16">
            <a:extLst>
              <a:ext uri="{FF2B5EF4-FFF2-40B4-BE49-F238E27FC236}">
                <a16:creationId xmlns:a16="http://schemas.microsoft.com/office/drawing/2014/main" id="{088B92C7-B161-4120-ADEF-019CC374E6E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741328" y="3959441"/>
            <a:ext cx="2139518" cy="1589509"/>
          </a:xfrm>
          <a:prstGeom prst="rect">
            <a:avLst/>
          </a:prstGeom>
        </p:spPr>
      </p:pic>
      <p:sp>
        <p:nvSpPr>
          <p:cNvPr id="18" name="Rectángulo 17">
            <a:extLst>
              <a:ext uri="{FF2B5EF4-FFF2-40B4-BE49-F238E27FC236}">
                <a16:creationId xmlns:a16="http://schemas.microsoft.com/office/drawing/2014/main" id="{8732DD5F-CB13-42AC-95DB-2E8699F31BFC}"/>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CARACTERIZACIÓN DE MUESTRAS</a:t>
            </a:r>
          </a:p>
        </p:txBody>
      </p:sp>
    </p:spTree>
    <p:extLst>
      <p:ext uri="{BB962C8B-B14F-4D97-AF65-F5344CB8AC3E}">
        <p14:creationId xmlns:p14="http://schemas.microsoft.com/office/powerpoint/2010/main" val="29704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2085535" y="754204"/>
            <a:ext cx="8472267"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PROPIEDADES INDICE DEL SUELO ARCILLOSO</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11</a:t>
            </a:fld>
            <a:endParaRPr lang="es-EC"/>
          </a:p>
        </p:txBody>
      </p:sp>
      <p:graphicFrame>
        <p:nvGraphicFramePr>
          <p:cNvPr id="4" name="Tabla 3">
            <a:extLst>
              <a:ext uri="{FF2B5EF4-FFF2-40B4-BE49-F238E27FC236}">
                <a16:creationId xmlns:a16="http://schemas.microsoft.com/office/drawing/2014/main" id="{3E18AF6D-77B5-442C-8014-DE4848577FE8}"/>
              </a:ext>
            </a:extLst>
          </p:cNvPr>
          <p:cNvGraphicFramePr>
            <a:graphicFrameLocks noGrp="1"/>
          </p:cNvGraphicFramePr>
          <p:nvPr>
            <p:extLst>
              <p:ext uri="{D42A27DB-BD31-4B8C-83A1-F6EECF244321}">
                <p14:modId xmlns:p14="http://schemas.microsoft.com/office/powerpoint/2010/main" val="348570678"/>
              </p:ext>
            </p:extLst>
          </p:nvPr>
        </p:nvGraphicFramePr>
        <p:xfrm>
          <a:off x="1724701" y="1804454"/>
          <a:ext cx="5266501" cy="3495733"/>
        </p:xfrm>
        <a:graphic>
          <a:graphicData uri="http://schemas.openxmlformats.org/drawingml/2006/table">
            <a:tbl>
              <a:tblPr firstRow="1" firstCol="1" bandRow="1">
                <a:tableStyleId>{5C22544A-7EE6-4342-B048-85BDC9FD1C3A}</a:tableStyleId>
              </a:tblPr>
              <a:tblGrid>
                <a:gridCol w="2679519">
                  <a:extLst>
                    <a:ext uri="{9D8B030D-6E8A-4147-A177-3AD203B41FA5}">
                      <a16:colId xmlns:a16="http://schemas.microsoft.com/office/drawing/2014/main" val="572948845"/>
                    </a:ext>
                  </a:extLst>
                </a:gridCol>
                <a:gridCol w="2586982">
                  <a:extLst>
                    <a:ext uri="{9D8B030D-6E8A-4147-A177-3AD203B41FA5}">
                      <a16:colId xmlns:a16="http://schemas.microsoft.com/office/drawing/2014/main" val="3394938552"/>
                    </a:ext>
                  </a:extLst>
                </a:gridCol>
              </a:tblGrid>
              <a:tr h="328540">
                <a:tc gridSpan="2">
                  <a:txBody>
                    <a:bodyPr/>
                    <a:lstStyle/>
                    <a:p>
                      <a:pPr indent="457200" algn="ctr">
                        <a:lnSpc>
                          <a:spcPct val="150000"/>
                        </a:lnSpc>
                        <a:spcAft>
                          <a:spcPts val="0"/>
                        </a:spcAft>
                      </a:pPr>
                      <a:r>
                        <a:rPr lang="es-EC" sz="1600" dirty="0">
                          <a:effectLst/>
                        </a:rPr>
                        <a:t>Ensayo en Suelo Arcilloso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861922673"/>
                  </a:ext>
                </a:extLst>
              </a:tr>
              <a:tr h="630831">
                <a:tc>
                  <a:txBody>
                    <a:bodyPr/>
                    <a:lstStyle/>
                    <a:p>
                      <a:pPr indent="457200" algn="just">
                        <a:lnSpc>
                          <a:spcPct val="150000"/>
                        </a:lnSpc>
                        <a:spcAft>
                          <a:spcPts val="0"/>
                        </a:spcAft>
                      </a:pPr>
                      <a:r>
                        <a:rPr lang="es-EC" sz="1600">
                          <a:effectLst/>
                        </a:rPr>
                        <a:t>Limite liquido</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63.42%</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816690"/>
                  </a:ext>
                </a:extLst>
              </a:tr>
              <a:tr h="630831">
                <a:tc>
                  <a:txBody>
                    <a:bodyPr/>
                    <a:lstStyle/>
                    <a:p>
                      <a:pPr indent="457200" algn="just">
                        <a:lnSpc>
                          <a:spcPct val="150000"/>
                        </a:lnSpc>
                        <a:spcAft>
                          <a:spcPts val="0"/>
                        </a:spcAft>
                      </a:pPr>
                      <a:r>
                        <a:rPr lang="es-EC" sz="1600" dirty="0">
                          <a:effectLst/>
                        </a:rPr>
                        <a:t>Limite Plástico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46.89%</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661257"/>
                  </a:ext>
                </a:extLst>
              </a:tr>
              <a:tr h="643869">
                <a:tc>
                  <a:txBody>
                    <a:bodyPr/>
                    <a:lstStyle/>
                    <a:p>
                      <a:pPr indent="457200" algn="just">
                        <a:lnSpc>
                          <a:spcPct val="150000"/>
                        </a:lnSpc>
                        <a:spcAft>
                          <a:spcPts val="0"/>
                        </a:spcAft>
                      </a:pPr>
                      <a:r>
                        <a:rPr lang="es-EC" sz="1600" dirty="0">
                          <a:effectLst/>
                        </a:rPr>
                        <a:t>Límite de contracción</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38.18%</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521309"/>
                  </a:ext>
                </a:extLst>
              </a:tr>
              <a:tr h="630831">
                <a:tc>
                  <a:txBody>
                    <a:bodyPr/>
                    <a:lstStyle/>
                    <a:p>
                      <a:pPr indent="457200" algn="just">
                        <a:lnSpc>
                          <a:spcPct val="150000"/>
                        </a:lnSpc>
                        <a:spcAft>
                          <a:spcPts val="0"/>
                        </a:spcAft>
                      </a:pPr>
                      <a:r>
                        <a:rPr lang="es-EC" sz="1600" dirty="0">
                          <a:effectLst/>
                        </a:rPr>
                        <a:t>Gravedad Especifica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2.530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714465"/>
                  </a:ext>
                </a:extLst>
              </a:tr>
              <a:tr h="630831">
                <a:tc>
                  <a:txBody>
                    <a:bodyPr/>
                    <a:lstStyle/>
                    <a:p>
                      <a:pPr indent="457200" algn="just">
                        <a:lnSpc>
                          <a:spcPct val="150000"/>
                        </a:lnSpc>
                        <a:spcAft>
                          <a:spcPts val="0"/>
                        </a:spcAft>
                      </a:pPr>
                      <a:r>
                        <a:rPr lang="es-EC" sz="1600" dirty="0">
                          <a:effectLst/>
                        </a:rPr>
                        <a:t>Peso volumétrico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1.12 g/cm3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573598"/>
                  </a:ext>
                </a:extLst>
              </a:tr>
            </a:tbl>
          </a:graphicData>
        </a:graphic>
      </p:graphicFrame>
      <p:sp>
        <p:nvSpPr>
          <p:cNvPr id="6" name="CuadroTexto 5">
            <a:extLst>
              <a:ext uri="{FF2B5EF4-FFF2-40B4-BE49-F238E27FC236}">
                <a16:creationId xmlns:a16="http://schemas.microsoft.com/office/drawing/2014/main" id="{98444F60-9DAA-4A5A-8870-D3FA22DF6164}"/>
              </a:ext>
            </a:extLst>
          </p:cNvPr>
          <p:cNvSpPr txBox="1"/>
          <p:nvPr/>
        </p:nvSpPr>
        <p:spPr>
          <a:xfrm>
            <a:off x="7458035" y="1804454"/>
            <a:ext cx="3668001" cy="2031325"/>
          </a:xfrm>
          <a:prstGeom prst="rect">
            <a:avLst/>
          </a:prstGeom>
          <a:noFill/>
        </p:spPr>
        <p:txBody>
          <a:bodyPr wrap="square" rtlCol="0">
            <a:spAutoFit/>
          </a:bodyPr>
          <a:lstStyle/>
          <a:p>
            <a:pPr algn="just"/>
            <a:r>
              <a:rPr lang="es-EC" dirty="0"/>
              <a:t>Según sistema de clasificación AASHTO se encuentra dentro del grupo A-7-6, que es un suelo arcilloso de alta plasticidad, y por la clasificación de la norma ASTM D2487-00 es un suelo tipo MH, limo plástico con arena.</a:t>
            </a:r>
          </a:p>
        </p:txBody>
      </p:sp>
      <p:pic>
        <p:nvPicPr>
          <p:cNvPr id="9" name="Imagen 8">
            <a:extLst>
              <a:ext uri="{FF2B5EF4-FFF2-40B4-BE49-F238E27FC236}">
                <a16:creationId xmlns:a16="http://schemas.microsoft.com/office/drawing/2014/main" id="{9079EA88-F2F4-4FCB-85BF-281C074A2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371" y="3861503"/>
            <a:ext cx="3099767" cy="2324825"/>
          </a:xfrm>
          <a:prstGeom prst="rect">
            <a:avLst/>
          </a:prstGeom>
        </p:spPr>
      </p:pic>
      <p:sp>
        <p:nvSpPr>
          <p:cNvPr id="12" name="Rectángulo 11">
            <a:extLst>
              <a:ext uri="{FF2B5EF4-FFF2-40B4-BE49-F238E27FC236}">
                <a16:creationId xmlns:a16="http://schemas.microsoft.com/office/drawing/2014/main" id="{BEFD2CD2-E2D2-4181-9B38-30240A2F9AD8}"/>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CARACTERIZACIÓN DE MUESTRAS</a:t>
            </a:r>
          </a:p>
        </p:txBody>
      </p:sp>
    </p:spTree>
    <p:extLst>
      <p:ext uri="{BB962C8B-B14F-4D97-AF65-F5344CB8AC3E}">
        <p14:creationId xmlns:p14="http://schemas.microsoft.com/office/powerpoint/2010/main" val="428612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2085535" y="754204"/>
            <a:ext cx="8472267"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PROPIEDADES INDICE DE LA ARENA DE MAR</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12</a:t>
            </a:fld>
            <a:endParaRPr lang="es-EC"/>
          </a:p>
        </p:txBody>
      </p:sp>
      <p:graphicFrame>
        <p:nvGraphicFramePr>
          <p:cNvPr id="3" name="Tabla 2">
            <a:extLst>
              <a:ext uri="{FF2B5EF4-FFF2-40B4-BE49-F238E27FC236}">
                <a16:creationId xmlns:a16="http://schemas.microsoft.com/office/drawing/2014/main" id="{F1AC8F6D-CDFB-4FA3-8E78-C5D12874E3E4}"/>
              </a:ext>
            </a:extLst>
          </p:cNvPr>
          <p:cNvGraphicFramePr>
            <a:graphicFrameLocks noGrp="1"/>
          </p:cNvGraphicFramePr>
          <p:nvPr>
            <p:extLst>
              <p:ext uri="{D42A27DB-BD31-4B8C-83A1-F6EECF244321}">
                <p14:modId xmlns:p14="http://schemas.microsoft.com/office/powerpoint/2010/main" val="1564036141"/>
              </p:ext>
            </p:extLst>
          </p:nvPr>
        </p:nvGraphicFramePr>
        <p:xfrm>
          <a:off x="1652235" y="2708367"/>
          <a:ext cx="4669433" cy="1163728"/>
        </p:xfrm>
        <a:graphic>
          <a:graphicData uri="http://schemas.openxmlformats.org/drawingml/2006/table">
            <a:tbl>
              <a:tblPr firstRow="1" firstCol="1" bandRow="1">
                <a:tableStyleId>{5C22544A-7EE6-4342-B048-85BDC9FD1C3A}</a:tableStyleId>
              </a:tblPr>
              <a:tblGrid>
                <a:gridCol w="2107299">
                  <a:extLst>
                    <a:ext uri="{9D8B030D-6E8A-4147-A177-3AD203B41FA5}">
                      <a16:colId xmlns:a16="http://schemas.microsoft.com/office/drawing/2014/main" val="1290452431"/>
                    </a:ext>
                  </a:extLst>
                </a:gridCol>
                <a:gridCol w="2562134">
                  <a:extLst>
                    <a:ext uri="{9D8B030D-6E8A-4147-A177-3AD203B41FA5}">
                      <a16:colId xmlns:a16="http://schemas.microsoft.com/office/drawing/2014/main" val="3091608828"/>
                    </a:ext>
                  </a:extLst>
                </a:gridCol>
              </a:tblGrid>
              <a:tr h="272447">
                <a:tc gridSpan="2">
                  <a:txBody>
                    <a:bodyPr/>
                    <a:lstStyle/>
                    <a:p>
                      <a:pPr indent="457200" algn="ctr">
                        <a:lnSpc>
                          <a:spcPct val="150000"/>
                        </a:lnSpc>
                        <a:spcAft>
                          <a:spcPts val="0"/>
                        </a:spcAft>
                      </a:pPr>
                      <a:r>
                        <a:rPr lang="es-EC" sz="1600">
                          <a:effectLst/>
                        </a:rPr>
                        <a:t>Ensayo en Arena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122390798"/>
                  </a:ext>
                </a:extLst>
              </a:tr>
              <a:tr h="418542">
                <a:tc>
                  <a:txBody>
                    <a:bodyPr/>
                    <a:lstStyle/>
                    <a:p>
                      <a:pPr indent="0" algn="just">
                        <a:lnSpc>
                          <a:spcPct val="150000"/>
                        </a:lnSpc>
                        <a:spcAft>
                          <a:spcPts val="0"/>
                        </a:spcAft>
                      </a:pPr>
                      <a:r>
                        <a:rPr lang="es-EC" sz="1600" dirty="0">
                          <a:effectLst/>
                        </a:rPr>
                        <a:t>Gravedad Especifica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2.790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562210"/>
                  </a:ext>
                </a:extLst>
              </a:tr>
              <a:tr h="418542">
                <a:tc>
                  <a:txBody>
                    <a:bodyPr/>
                    <a:lstStyle/>
                    <a:p>
                      <a:pPr indent="457200" algn="just">
                        <a:lnSpc>
                          <a:spcPct val="150000"/>
                        </a:lnSpc>
                        <a:spcAft>
                          <a:spcPts val="0"/>
                        </a:spcAft>
                      </a:pPr>
                      <a:r>
                        <a:rPr lang="es-EC" sz="1600">
                          <a:effectLst/>
                        </a:rPr>
                        <a:t>Peso volumétrico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50000"/>
                        </a:lnSpc>
                        <a:spcAft>
                          <a:spcPts val="0"/>
                        </a:spcAft>
                      </a:pPr>
                      <a:r>
                        <a:rPr lang="es-EC" sz="1600" dirty="0">
                          <a:effectLst/>
                        </a:rPr>
                        <a:t>1.776 g/cm3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6612662"/>
                  </a:ext>
                </a:extLst>
              </a:tr>
            </a:tbl>
          </a:graphicData>
        </a:graphic>
      </p:graphicFrame>
      <p:sp>
        <p:nvSpPr>
          <p:cNvPr id="5" name="CuadroTexto 4">
            <a:extLst>
              <a:ext uri="{FF2B5EF4-FFF2-40B4-BE49-F238E27FC236}">
                <a16:creationId xmlns:a16="http://schemas.microsoft.com/office/drawing/2014/main" id="{96D41403-3D81-4757-B183-E1E2922B29B3}"/>
              </a:ext>
            </a:extLst>
          </p:cNvPr>
          <p:cNvSpPr txBox="1"/>
          <p:nvPr/>
        </p:nvSpPr>
        <p:spPr>
          <a:xfrm>
            <a:off x="7071919" y="2413337"/>
            <a:ext cx="3820547" cy="1754326"/>
          </a:xfrm>
          <a:prstGeom prst="rect">
            <a:avLst/>
          </a:prstGeom>
          <a:noFill/>
        </p:spPr>
        <p:txBody>
          <a:bodyPr wrap="square" rtlCol="0">
            <a:spAutoFit/>
          </a:bodyPr>
          <a:lstStyle/>
          <a:p>
            <a:pPr algn="just"/>
            <a:r>
              <a:rPr lang="es-EC" dirty="0"/>
              <a:t>Según el sistema de clasificación AASHTO se encuentra en el grupo A-3, arena fina, y por la clasificación de la norma ASTM 2487-00 es un suelo tipo SP, arena mal graduada.</a:t>
            </a:r>
          </a:p>
          <a:p>
            <a:endParaRPr lang="es-EC" dirty="0"/>
          </a:p>
        </p:txBody>
      </p:sp>
      <p:pic>
        <p:nvPicPr>
          <p:cNvPr id="7" name="Imagen 6">
            <a:extLst>
              <a:ext uri="{FF2B5EF4-FFF2-40B4-BE49-F238E27FC236}">
                <a16:creationId xmlns:a16="http://schemas.microsoft.com/office/drawing/2014/main" id="{B8361E7E-655A-4FDE-9AB5-E23997BA7F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196"/>
          <a:stretch/>
        </p:blipFill>
        <p:spPr>
          <a:xfrm>
            <a:off x="6684367" y="4334060"/>
            <a:ext cx="4669433" cy="1768290"/>
          </a:xfrm>
          <a:prstGeom prst="rect">
            <a:avLst/>
          </a:prstGeom>
        </p:spPr>
      </p:pic>
      <p:sp>
        <p:nvSpPr>
          <p:cNvPr id="12" name="Rectángulo 11">
            <a:extLst>
              <a:ext uri="{FF2B5EF4-FFF2-40B4-BE49-F238E27FC236}">
                <a16:creationId xmlns:a16="http://schemas.microsoft.com/office/drawing/2014/main" id="{06D73EDA-BB75-4166-8981-9AD2672BCB4D}"/>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CARACTERIZACIÓN DE MUESTRAS</a:t>
            </a:r>
          </a:p>
        </p:txBody>
      </p:sp>
    </p:spTree>
    <p:extLst>
      <p:ext uri="{BB962C8B-B14F-4D97-AF65-F5344CB8AC3E}">
        <p14:creationId xmlns:p14="http://schemas.microsoft.com/office/powerpoint/2010/main" val="307027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631853" y="754204"/>
            <a:ext cx="8925949" cy="1131848"/>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PROPIEDADES INDICE DE CONCHA DE OSTIÓN MOLIDA</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13</a:t>
            </a:fld>
            <a:endParaRPr lang="es-EC"/>
          </a:p>
        </p:txBody>
      </p:sp>
      <p:graphicFrame>
        <p:nvGraphicFramePr>
          <p:cNvPr id="3" name="Tabla 2">
            <a:extLst>
              <a:ext uri="{FF2B5EF4-FFF2-40B4-BE49-F238E27FC236}">
                <a16:creationId xmlns:a16="http://schemas.microsoft.com/office/drawing/2014/main" id="{B974EE29-3302-4A43-B91A-3ADB483B8F4B}"/>
              </a:ext>
            </a:extLst>
          </p:cNvPr>
          <p:cNvGraphicFramePr>
            <a:graphicFrameLocks noGrp="1"/>
          </p:cNvGraphicFramePr>
          <p:nvPr>
            <p:extLst>
              <p:ext uri="{D42A27DB-BD31-4B8C-83A1-F6EECF244321}">
                <p14:modId xmlns:p14="http://schemas.microsoft.com/office/powerpoint/2010/main" val="2204458232"/>
              </p:ext>
            </p:extLst>
          </p:nvPr>
        </p:nvGraphicFramePr>
        <p:xfrm>
          <a:off x="1426128" y="2439174"/>
          <a:ext cx="4092641" cy="1429158"/>
        </p:xfrm>
        <a:graphic>
          <a:graphicData uri="http://schemas.openxmlformats.org/drawingml/2006/table">
            <a:tbl>
              <a:tblPr firstRow="1" firstCol="1" bandRow="1">
                <a:tableStyleId>{5C22544A-7EE6-4342-B048-85BDC9FD1C3A}</a:tableStyleId>
              </a:tblPr>
              <a:tblGrid>
                <a:gridCol w="1846994">
                  <a:extLst>
                    <a:ext uri="{9D8B030D-6E8A-4147-A177-3AD203B41FA5}">
                      <a16:colId xmlns:a16="http://schemas.microsoft.com/office/drawing/2014/main" val="3910470192"/>
                    </a:ext>
                  </a:extLst>
                </a:gridCol>
                <a:gridCol w="2245647">
                  <a:extLst>
                    <a:ext uri="{9D8B030D-6E8A-4147-A177-3AD203B41FA5}">
                      <a16:colId xmlns:a16="http://schemas.microsoft.com/office/drawing/2014/main" val="2798478272"/>
                    </a:ext>
                  </a:extLst>
                </a:gridCol>
              </a:tblGrid>
              <a:tr h="470739">
                <a:tc gridSpan="2">
                  <a:txBody>
                    <a:bodyPr/>
                    <a:lstStyle/>
                    <a:p>
                      <a:pPr indent="0" algn="ctr">
                        <a:lnSpc>
                          <a:spcPct val="100000"/>
                        </a:lnSpc>
                        <a:spcAft>
                          <a:spcPts val="0"/>
                        </a:spcAft>
                      </a:pPr>
                      <a:r>
                        <a:rPr lang="es-EC" sz="1600" dirty="0">
                          <a:effectLst/>
                        </a:rPr>
                        <a:t>Ensayo en Concha de Ostión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365413487"/>
                  </a:ext>
                </a:extLst>
              </a:tr>
              <a:tr h="470739">
                <a:tc>
                  <a:txBody>
                    <a:bodyPr/>
                    <a:lstStyle/>
                    <a:p>
                      <a:pPr indent="0" algn="just">
                        <a:lnSpc>
                          <a:spcPct val="1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Gravedad especifica</a:t>
                      </a:r>
                    </a:p>
                  </a:txBody>
                  <a:tcPr marL="68580" marR="68580" marT="0" marB="0"/>
                </a:tc>
                <a:tc>
                  <a:txBody>
                    <a:bodyPr/>
                    <a:lstStyle/>
                    <a:p>
                      <a:pPr indent="0" algn="just">
                        <a:lnSpc>
                          <a:spcPct val="100000"/>
                        </a:lnSpc>
                        <a:spcAft>
                          <a:spcPts val="0"/>
                        </a:spcAft>
                      </a:pPr>
                      <a:r>
                        <a:rPr lang="es-EC" sz="1600" dirty="0">
                          <a:effectLst/>
                        </a:rPr>
                        <a:t>2.70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265119"/>
                  </a:ext>
                </a:extLst>
              </a:tr>
              <a:tr h="470739">
                <a:tc>
                  <a:txBody>
                    <a:bodyPr/>
                    <a:lstStyle/>
                    <a:p>
                      <a:pPr indent="0" algn="just">
                        <a:lnSpc>
                          <a:spcPct val="100000"/>
                        </a:lnSpc>
                        <a:spcAft>
                          <a:spcPts val="0"/>
                        </a:spcAft>
                      </a:pPr>
                      <a:r>
                        <a:rPr lang="es-EC" sz="1600">
                          <a:effectLst/>
                        </a:rPr>
                        <a:t>Peso volumétrico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just">
                        <a:lnSpc>
                          <a:spcPct val="100000"/>
                        </a:lnSpc>
                        <a:spcAft>
                          <a:spcPts val="0"/>
                        </a:spcAft>
                      </a:pPr>
                      <a:r>
                        <a:rPr lang="es-EC" sz="1600" dirty="0">
                          <a:effectLst/>
                        </a:rPr>
                        <a:t>1.254 g/cm3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198053"/>
                  </a:ext>
                </a:extLst>
              </a:tr>
            </a:tbl>
          </a:graphicData>
        </a:graphic>
      </p:graphicFrame>
      <p:pic>
        <p:nvPicPr>
          <p:cNvPr id="6" name="Imagen 5">
            <a:extLst>
              <a:ext uri="{FF2B5EF4-FFF2-40B4-BE49-F238E27FC236}">
                <a16:creationId xmlns:a16="http://schemas.microsoft.com/office/drawing/2014/main" id="{12B68608-D12C-4BB3-921D-B6D4E2AD3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00548" y="2768963"/>
            <a:ext cx="4036162" cy="2270341"/>
          </a:xfrm>
          <a:prstGeom prst="rect">
            <a:avLst/>
          </a:prstGeom>
        </p:spPr>
      </p:pic>
      <p:pic>
        <p:nvPicPr>
          <p:cNvPr id="8" name="Imagen 7">
            <a:extLst>
              <a:ext uri="{FF2B5EF4-FFF2-40B4-BE49-F238E27FC236}">
                <a16:creationId xmlns:a16="http://schemas.microsoft.com/office/drawing/2014/main" id="{2671F2E1-1970-462E-B09A-6D12680A11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06" r="18187"/>
          <a:stretch/>
        </p:blipFill>
        <p:spPr>
          <a:xfrm rot="5400000">
            <a:off x="5712141" y="2484247"/>
            <a:ext cx="3322264" cy="2839773"/>
          </a:xfrm>
          <a:prstGeom prst="rect">
            <a:avLst/>
          </a:prstGeom>
        </p:spPr>
      </p:pic>
      <p:sp>
        <p:nvSpPr>
          <p:cNvPr id="4" name="CuadroTexto 3">
            <a:extLst>
              <a:ext uri="{FF2B5EF4-FFF2-40B4-BE49-F238E27FC236}">
                <a16:creationId xmlns:a16="http://schemas.microsoft.com/office/drawing/2014/main" id="{70655A09-1178-4DD5-8417-5876C693E5C1}"/>
              </a:ext>
            </a:extLst>
          </p:cNvPr>
          <p:cNvSpPr txBox="1"/>
          <p:nvPr/>
        </p:nvSpPr>
        <p:spPr>
          <a:xfrm>
            <a:off x="1631853" y="4394447"/>
            <a:ext cx="3659238" cy="646331"/>
          </a:xfrm>
          <a:prstGeom prst="rect">
            <a:avLst/>
          </a:prstGeom>
          <a:noFill/>
        </p:spPr>
        <p:txBody>
          <a:bodyPr wrap="square" rtlCol="0">
            <a:spAutoFit/>
          </a:bodyPr>
          <a:lstStyle/>
          <a:p>
            <a:r>
              <a:rPr lang="es-EC" dirty="0"/>
              <a:t>Carbonato de calcio con 4,5% de materia Orgánica</a:t>
            </a:r>
          </a:p>
        </p:txBody>
      </p:sp>
      <p:sp>
        <p:nvSpPr>
          <p:cNvPr id="12" name="Rectángulo 11">
            <a:extLst>
              <a:ext uri="{FF2B5EF4-FFF2-40B4-BE49-F238E27FC236}">
                <a16:creationId xmlns:a16="http://schemas.microsoft.com/office/drawing/2014/main" id="{69E45BF8-5AD3-475E-82DF-20CDB90CB687}"/>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CARACTERIZACIÓN DE MUESTRAS</a:t>
            </a:r>
          </a:p>
        </p:txBody>
      </p:sp>
      <p:sp>
        <p:nvSpPr>
          <p:cNvPr id="13" name="CuadroTexto 12">
            <a:extLst>
              <a:ext uri="{FF2B5EF4-FFF2-40B4-BE49-F238E27FC236}">
                <a16:creationId xmlns:a16="http://schemas.microsoft.com/office/drawing/2014/main" id="{807534BA-F114-49B7-9FE2-0F92E0E69037}"/>
              </a:ext>
            </a:extLst>
          </p:cNvPr>
          <p:cNvSpPr txBox="1"/>
          <p:nvPr/>
        </p:nvSpPr>
        <p:spPr>
          <a:xfrm>
            <a:off x="5953386" y="5657913"/>
            <a:ext cx="3659238" cy="369332"/>
          </a:xfrm>
          <a:prstGeom prst="rect">
            <a:avLst/>
          </a:prstGeom>
          <a:noFill/>
        </p:spPr>
        <p:txBody>
          <a:bodyPr wrap="square" rtlCol="0">
            <a:spAutoFit/>
          </a:bodyPr>
          <a:lstStyle/>
          <a:p>
            <a:r>
              <a:rPr lang="es-EC" dirty="0"/>
              <a:t>Concha Triturada</a:t>
            </a:r>
          </a:p>
        </p:txBody>
      </p:sp>
      <p:sp>
        <p:nvSpPr>
          <p:cNvPr id="14" name="CuadroTexto 13">
            <a:extLst>
              <a:ext uri="{FF2B5EF4-FFF2-40B4-BE49-F238E27FC236}">
                <a16:creationId xmlns:a16="http://schemas.microsoft.com/office/drawing/2014/main" id="{76C058DD-6EAB-4F06-9FC3-74305E0BBF40}"/>
              </a:ext>
            </a:extLst>
          </p:cNvPr>
          <p:cNvSpPr txBox="1"/>
          <p:nvPr/>
        </p:nvSpPr>
        <p:spPr>
          <a:xfrm>
            <a:off x="9083458" y="6027245"/>
            <a:ext cx="2270342" cy="646331"/>
          </a:xfrm>
          <a:prstGeom prst="rect">
            <a:avLst/>
          </a:prstGeom>
          <a:noFill/>
        </p:spPr>
        <p:txBody>
          <a:bodyPr wrap="square" rtlCol="0">
            <a:spAutoFit/>
          </a:bodyPr>
          <a:lstStyle/>
          <a:p>
            <a:r>
              <a:rPr lang="es-EC" dirty="0"/>
              <a:t>Concha Molida a grano fino</a:t>
            </a:r>
          </a:p>
        </p:txBody>
      </p:sp>
    </p:spTree>
    <p:extLst>
      <p:ext uri="{BB962C8B-B14F-4D97-AF65-F5344CB8AC3E}">
        <p14:creationId xmlns:p14="http://schemas.microsoft.com/office/powerpoint/2010/main" val="30560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631853" y="1754086"/>
            <a:ext cx="1719894" cy="506292"/>
          </a:xfrm>
          <a:prstGeom prst="rect">
            <a:avLst/>
          </a:prstGeom>
        </p:spPr>
        <p:txBody>
          <a:bodyPr wrap="none">
            <a:spAutoFit/>
          </a:bodyPr>
          <a:lstStyle/>
          <a:p>
            <a:pPr algn="just">
              <a:lnSpc>
                <a:spcPct val="150000"/>
              </a:lnSpc>
              <a:spcBef>
                <a:spcPts val="1200"/>
              </a:spcBef>
              <a:spcAft>
                <a:spcPts val="1200"/>
              </a:spcAft>
            </a:pPr>
            <a:r>
              <a:rPr lang="es-EC" sz="2000" b="1" dirty="0">
                <a:solidFill>
                  <a:schemeClr val="tx1">
                    <a:lumMod val="85000"/>
                    <a:lumOff val="15000"/>
                  </a:schemeClr>
                </a:solidFill>
                <a:ea typeface="Times New Roman" panose="02020603050405020304" pitchFamily="18" charset="0"/>
                <a:cs typeface="Times New Roman" panose="02020603050405020304" pitchFamily="18" charset="0"/>
              </a:rPr>
              <a:t>Suelo arcilloso</a:t>
            </a:r>
          </a:p>
        </p:txBody>
      </p:sp>
      <p:sp>
        <p:nvSpPr>
          <p:cNvPr id="11" name="Rectángulo 10"/>
          <p:cNvSpPr/>
          <p:nvPr/>
        </p:nvSpPr>
        <p:spPr>
          <a:xfrm>
            <a:off x="1079532" y="802375"/>
            <a:ext cx="10665903" cy="769441"/>
          </a:xfrm>
          <a:prstGeom prst="rect">
            <a:avLst/>
          </a:prstGeom>
        </p:spPr>
        <p:txBody>
          <a:bodyPr wrap="square">
            <a:spAutoFit/>
          </a:bodyPr>
          <a:lstStyle/>
          <a:p>
            <a:pPr lvl="1"/>
            <a:r>
              <a:rPr lang="es-EC" sz="2200" b="1" dirty="0"/>
              <a:t>Proceso Experimental de preparación de materiales para la elaboración de mampuestos </a:t>
            </a:r>
          </a:p>
        </p:txBody>
      </p:sp>
      <p:sp>
        <p:nvSpPr>
          <p:cNvPr id="3" name="Redondear rectángulo de esquina diagonal 2"/>
          <p:cNvSpPr/>
          <p:nvPr/>
        </p:nvSpPr>
        <p:spPr>
          <a:xfrm>
            <a:off x="1394375" y="2442648"/>
            <a:ext cx="9400903" cy="3581122"/>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Aft>
                <a:spcPts val="1000"/>
              </a:spcAft>
              <a:buFont typeface="Arial" panose="020B0604020202020204" pitchFamily="34" charset="0"/>
              <a:buChar char="•"/>
            </a:pPr>
            <a:r>
              <a:rPr lang="es-EC" sz="2400" dirty="0"/>
              <a:t>Después de la extracción de la arcilla se procede a secarla, disgregando la masa arcillosa para evitar grandes terrones de arcilla.</a:t>
            </a:r>
          </a:p>
          <a:p>
            <a:pPr marL="285750" lvl="0" indent="-285750" algn="just">
              <a:buFont typeface="Arial" panose="020B0604020202020204" pitchFamily="34" charset="0"/>
              <a:buChar char="•"/>
            </a:pPr>
            <a:r>
              <a:rPr lang="es-EC" sz="2400" dirty="0"/>
              <a:t>Posteriormente se muele, machaca o tritura los terrones de arcilla hasta que la muestra tenga un tamaño máximo nominal sea de 0.425 mm.</a:t>
            </a:r>
          </a:p>
          <a:p>
            <a:pPr marL="285750" lvl="0" indent="-285750" algn="just">
              <a:buFont typeface="Arial" panose="020B0604020202020204" pitchFamily="34" charset="0"/>
              <a:buChar char="•"/>
            </a:pPr>
            <a:r>
              <a:rPr lang="es-EC" sz="2400" dirty="0"/>
              <a:t>La muestra experimentales de arcilla se usaron con un contenido de humedad máximo de 3.76 %. </a:t>
            </a:r>
          </a:p>
          <a:p>
            <a:pPr indent="292735" algn="just">
              <a:spcAft>
                <a:spcPts val="1000"/>
              </a:spcAft>
            </a:pPr>
            <a:endParaRPr lang="es-EC" sz="2800" dirty="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14</a:t>
            </a:fld>
            <a:endParaRPr lang="es-EC"/>
          </a:p>
        </p:txBody>
      </p:sp>
      <p:sp>
        <p:nvSpPr>
          <p:cNvPr id="10" name="Rectángulo 9">
            <a:extLst>
              <a:ext uri="{FF2B5EF4-FFF2-40B4-BE49-F238E27FC236}">
                <a16:creationId xmlns:a16="http://schemas.microsoft.com/office/drawing/2014/main" id="{1F353488-1DBD-4B96-BA17-1A3227562AAC}"/>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89137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675552" y="1526902"/>
            <a:ext cx="1632498" cy="506292"/>
          </a:xfrm>
          <a:prstGeom prst="rect">
            <a:avLst/>
          </a:prstGeom>
        </p:spPr>
        <p:txBody>
          <a:bodyPr wrap="none">
            <a:spAutoFit/>
          </a:bodyPr>
          <a:lstStyle/>
          <a:p>
            <a:pPr algn="just">
              <a:lnSpc>
                <a:spcPct val="150000"/>
              </a:lnSpc>
              <a:spcBef>
                <a:spcPts val="1200"/>
              </a:spcBef>
              <a:spcAft>
                <a:spcPts val="1200"/>
              </a:spcAft>
            </a:pPr>
            <a:r>
              <a:rPr lang="es-EC" sz="2000" b="1" dirty="0">
                <a:solidFill>
                  <a:schemeClr val="tx1">
                    <a:lumMod val="85000"/>
                    <a:lumOff val="15000"/>
                  </a:schemeClr>
                </a:solidFill>
                <a:ea typeface="Times New Roman" panose="02020603050405020304" pitchFamily="18" charset="0"/>
                <a:cs typeface="Times New Roman" panose="02020603050405020304" pitchFamily="18" charset="0"/>
              </a:rPr>
              <a:t>Arena de mar</a:t>
            </a:r>
          </a:p>
        </p:txBody>
      </p:sp>
      <p:sp>
        <p:nvSpPr>
          <p:cNvPr id="11" name="Rectángulo 10"/>
          <p:cNvSpPr/>
          <p:nvPr/>
        </p:nvSpPr>
        <p:spPr>
          <a:xfrm>
            <a:off x="1166069" y="802375"/>
            <a:ext cx="10665903" cy="769441"/>
          </a:xfrm>
          <a:prstGeom prst="rect">
            <a:avLst/>
          </a:prstGeom>
        </p:spPr>
        <p:txBody>
          <a:bodyPr wrap="square">
            <a:spAutoFit/>
          </a:bodyPr>
          <a:lstStyle/>
          <a:p>
            <a:pPr lvl="1"/>
            <a:r>
              <a:rPr lang="es-EC" sz="2200" b="1" dirty="0"/>
              <a:t>Proceso Experimental de preparación de materiales para la elaboración de mampuestos </a:t>
            </a:r>
          </a:p>
        </p:txBody>
      </p:sp>
      <p:sp>
        <p:nvSpPr>
          <p:cNvPr id="3" name="Redondear rectángulo de esquina diagonal 2"/>
          <p:cNvSpPr/>
          <p:nvPr/>
        </p:nvSpPr>
        <p:spPr>
          <a:xfrm>
            <a:off x="1394375" y="2442648"/>
            <a:ext cx="9400903" cy="2349579"/>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a:buFont typeface="Arial" panose="020B0604020202020204" pitchFamily="34" charset="0"/>
              <a:buChar char="•"/>
            </a:pPr>
            <a:r>
              <a:rPr lang="es-EC" sz="2400" dirty="0"/>
              <a:t>Se deja secar la arena para que su contenido de humedad no exceda el 0.96%.</a:t>
            </a:r>
          </a:p>
          <a:p>
            <a:pPr marL="285750" lvl="0" indent="-285750">
              <a:buFont typeface="Arial" panose="020B0604020202020204" pitchFamily="34" charset="0"/>
              <a:buChar char="•"/>
            </a:pPr>
            <a:r>
              <a:rPr lang="es-EC" sz="2400" dirty="0"/>
              <a:t>Tamizar la muestra por el tamiz No. 40 (0.425 mm.) de tal forma que se retire el material extraño a la muestra.</a:t>
            </a:r>
          </a:p>
          <a:p>
            <a:pPr marL="457200" indent="-457200" algn="just">
              <a:spcAft>
                <a:spcPts val="1000"/>
              </a:spcAft>
              <a:buFont typeface="Arial" panose="020B0604020202020204" pitchFamily="34" charset="0"/>
              <a:buChar char="•"/>
            </a:pPr>
            <a:endParaRPr lang="es-EC" sz="3600" dirty="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15</a:t>
            </a:fld>
            <a:endParaRPr lang="es-EC"/>
          </a:p>
        </p:txBody>
      </p:sp>
      <p:sp>
        <p:nvSpPr>
          <p:cNvPr id="10" name="Rectángulo 9">
            <a:extLst>
              <a:ext uri="{FF2B5EF4-FFF2-40B4-BE49-F238E27FC236}">
                <a16:creationId xmlns:a16="http://schemas.microsoft.com/office/drawing/2014/main" id="{C592F188-8C94-4917-BFF0-C2EB523653CC}"/>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289709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3"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659119" y="1636673"/>
            <a:ext cx="2108591" cy="506292"/>
          </a:xfrm>
          <a:prstGeom prst="rect">
            <a:avLst/>
          </a:prstGeom>
        </p:spPr>
        <p:txBody>
          <a:bodyPr wrap="none">
            <a:spAutoFit/>
          </a:bodyPr>
          <a:lstStyle/>
          <a:p>
            <a:pPr algn="just">
              <a:lnSpc>
                <a:spcPct val="150000"/>
              </a:lnSpc>
              <a:spcBef>
                <a:spcPts val="1200"/>
              </a:spcBef>
              <a:spcAft>
                <a:spcPts val="1200"/>
              </a:spcAft>
            </a:pPr>
            <a:r>
              <a:rPr lang="es-EC" sz="2000" b="1" dirty="0">
                <a:solidFill>
                  <a:schemeClr val="tx1">
                    <a:lumMod val="85000"/>
                    <a:lumOff val="15000"/>
                  </a:schemeClr>
                </a:solidFill>
                <a:ea typeface="Times New Roman" panose="02020603050405020304" pitchFamily="18" charset="0"/>
                <a:cs typeface="Times New Roman" panose="02020603050405020304" pitchFamily="18" charset="0"/>
              </a:rPr>
              <a:t>Concha de Ostión </a:t>
            </a:r>
          </a:p>
        </p:txBody>
      </p:sp>
      <p:sp>
        <p:nvSpPr>
          <p:cNvPr id="11" name="Rectángulo 10"/>
          <p:cNvSpPr/>
          <p:nvPr/>
        </p:nvSpPr>
        <p:spPr>
          <a:xfrm>
            <a:off x="1166069" y="802375"/>
            <a:ext cx="10665903" cy="769441"/>
          </a:xfrm>
          <a:prstGeom prst="rect">
            <a:avLst/>
          </a:prstGeom>
        </p:spPr>
        <p:txBody>
          <a:bodyPr wrap="square">
            <a:spAutoFit/>
          </a:bodyPr>
          <a:lstStyle/>
          <a:p>
            <a:pPr lvl="1"/>
            <a:r>
              <a:rPr lang="es-EC" sz="2200" b="1" dirty="0"/>
              <a:t>Proceso Experimental de preparación de materiales para la elaboración de mampuestos </a:t>
            </a:r>
          </a:p>
        </p:txBody>
      </p:sp>
      <p:sp>
        <p:nvSpPr>
          <p:cNvPr id="3" name="Redondear rectángulo de esquina diagonal 2"/>
          <p:cNvSpPr/>
          <p:nvPr/>
        </p:nvSpPr>
        <p:spPr>
          <a:xfrm>
            <a:off x="4347297" y="2316990"/>
            <a:ext cx="2151723" cy="510778"/>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Aft>
                <a:spcPts val="1000"/>
              </a:spcAft>
              <a:buFont typeface="Arial" panose="020B0604020202020204" pitchFamily="34" charset="0"/>
              <a:buChar char="•"/>
            </a:pPr>
            <a:r>
              <a:rPr lang="es-EC" sz="2400" dirty="0"/>
              <a:t>Calcinación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16</a:t>
            </a:fld>
            <a:endParaRPr lang="es-EC"/>
          </a:p>
        </p:txBody>
      </p:sp>
      <p:pic>
        <p:nvPicPr>
          <p:cNvPr id="5" name="Imagen 4">
            <a:extLst>
              <a:ext uri="{FF2B5EF4-FFF2-40B4-BE49-F238E27FC236}">
                <a16:creationId xmlns:a16="http://schemas.microsoft.com/office/drawing/2014/main" id="{6F0BB899-9DDF-4E1C-98CB-9D470D59E2F8}"/>
              </a:ext>
            </a:extLst>
          </p:cNvPr>
          <p:cNvPicPr>
            <a:picLocks noChangeAspect="1"/>
          </p:cNvPicPr>
          <p:nvPr/>
        </p:nvPicPr>
        <p:blipFill>
          <a:blip r:embed="rId5"/>
          <a:stretch>
            <a:fillRect/>
          </a:stretch>
        </p:blipFill>
        <p:spPr>
          <a:xfrm>
            <a:off x="1241395" y="2943827"/>
            <a:ext cx="8331739" cy="2756286"/>
          </a:xfrm>
          <a:prstGeom prst="rect">
            <a:avLst/>
          </a:prstGeom>
        </p:spPr>
      </p:pic>
      <p:pic>
        <p:nvPicPr>
          <p:cNvPr id="12" name="Imagen 11">
            <a:extLst>
              <a:ext uri="{FF2B5EF4-FFF2-40B4-BE49-F238E27FC236}">
                <a16:creationId xmlns:a16="http://schemas.microsoft.com/office/drawing/2014/main" id="{11222C01-01B2-4ED6-BCC9-5BAEEC1BC01C}"/>
              </a:ext>
            </a:extLst>
          </p:cNvPr>
          <p:cNvPicPr/>
          <p:nvPr/>
        </p:nvPicPr>
        <p:blipFill rotWithShape="1">
          <a:blip r:embed="rId6" cstate="print">
            <a:extLst>
              <a:ext uri="{28A0092B-C50C-407E-A947-70E740481C1C}">
                <a14:useLocalDpi xmlns:a14="http://schemas.microsoft.com/office/drawing/2010/main" val="0"/>
              </a:ext>
            </a:extLst>
          </a:blip>
          <a:srcRect l="11722" r="20305"/>
          <a:stretch/>
        </p:blipFill>
        <p:spPr bwMode="auto">
          <a:xfrm rot="5400000">
            <a:off x="9348447" y="2703540"/>
            <a:ext cx="3110661" cy="2337561"/>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505540FD-7D77-4301-AC4F-19EE516CF8FB}"/>
              </a:ext>
            </a:extLst>
          </p:cNvPr>
          <p:cNvSpPr txBox="1"/>
          <p:nvPr/>
        </p:nvSpPr>
        <p:spPr>
          <a:xfrm>
            <a:off x="3272900" y="5870959"/>
            <a:ext cx="5646199" cy="369332"/>
          </a:xfrm>
          <a:prstGeom prst="rect">
            <a:avLst/>
          </a:prstGeom>
          <a:noFill/>
        </p:spPr>
        <p:txBody>
          <a:bodyPr wrap="square" rtlCol="0">
            <a:spAutoFit/>
          </a:bodyPr>
          <a:lstStyle/>
          <a:p>
            <a:r>
              <a:rPr lang="es-EC" dirty="0"/>
              <a:t>Tiempo de Investigación: 2 meses</a:t>
            </a:r>
          </a:p>
        </p:txBody>
      </p:sp>
      <p:sp>
        <p:nvSpPr>
          <p:cNvPr id="13" name="Rectángulo 12">
            <a:extLst>
              <a:ext uri="{FF2B5EF4-FFF2-40B4-BE49-F238E27FC236}">
                <a16:creationId xmlns:a16="http://schemas.microsoft.com/office/drawing/2014/main" id="{1AF71529-030D-4040-B585-F143AF3CE793}"/>
              </a:ext>
            </a:extLst>
          </p:cNvPr>
          <p:cNvSpPr/>
          <p:nvPr/>
        </p:nvSpPr>
        <p:spPr>
          <a:xfrm>
            <a:off x="1151038" y="257830"/>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258190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522489" y="1647527"/>
            <a:ext cx="2108591" cy="506292"/>
          </a:xfrm>
          <a:prstGeom prst="rect">
            <a:avLst/>
          </a:prstGeom>
        </p:spPr>
        <p:txBody>
          <a:bodyPr wrap="none">
            <a:spAutoFit/>
          </a:bodyPr>
          <a:lstStyle/>
          <a:p>
            <a:pPr algn="just">
              <a:lnSpc>
                <a:spcPct val="150000"/>
              </a:lnSpc>
              <a:spcBef>
                <a:spcPts val="1200"/>
              </a:spcBef>
              <a:spcAft>
                <a:spcPts val="1200"/>
              </a:spcAft>
            </a:pPr>
            <a:r>
              <a:rPr lang="es-EC" sz="2000" b="1" dirty="0">
                <a:solidFill>
                  <a:schemeClr val="tx1">
                    <a:lumMod val="85000"/>
                    <a:lumOff val="15000"/>
                  </a:schemeClr>
                </a:solidFill>
                <a:ea typeface="Times New Roman" panose="02020603050405020304" pitchFamily="18" charset="0"/>
                <a:cs typeface="Times New Roman" panose="02020603050405020304" pitchFamily="18" charset="0"/>
              </a:rPr>
              <a:t>Concha de Ostión </a:t>
            </a:r>
          </a:p>
        </p:txBody>
      </p:sp>
      <p:sp>
        <p:nvSpPr>
          <p:cNvPr id="11" name="Rectángulo 10"/>
          <p:cNvSpPr/>
          <p:nvPr/>
        </p:nvSpPr>
        <p:spPr>
          <a:xfrm>
            <a:off x="1166069" y="802375"/>
            <a:ext cx="10665903" cy="769441"/>
          </a:xfrm>
          <a:prstGeom prst="rect">
            <a:avLst/>
          </a:prstGeom>
        </p:spPr>
        <p:txBody>
          <a:bodyPr wrap="square">
            <a:spAutoFit/>
          </a:bodyPr>
          <a:lstStyle/>
          <a:p>
            <a:pPr lvl="1"/>
            <a:r>
              <a:rPr lang="es-EC" sz="2200" b="1" dirty="0"/>
              <a:t>Proceso Experimental de preparación de materiales para la elaboración de mampuestos </a:t>
            </a:r>
          </a:p>
        </p:txBody>
      </p:sp>
      <p:sp>
        <p:nvSpPr>
          <p:cNvPr id="3" name="Redondear rectángulo de esquina diagonal 2"/>
          <p:cNvSpPr/>
          <p:nvPr/>
        </p:nvSpPr>
        <p:spPr>
          <a:xfrm>
            <a:off x="2704805" y="2392712"/>
            <a:ext cx="4217214" cy="510778"/>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Aft>
                <a:spcPts val="1000"/>
              </a:spcAft>
              <a:buFont typeface="Arial" panose="020B0604020202020204" pitchFamily="34" charset="0"/>
              <a:buChar char="•"/>
            </a:pPr>
            <a:r>
              <a:rPr lang="es-EC" sz="2400" dirty="0"/>
              <a:t>Trituración y molienda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17</a:t>
            </a:fld>
            <a:endParaRPr lang="es-EC"/>
          </a:p>
        </p:txBody>
      </p:sp>
      <p:pic>
        <p:nvPicPr>
          <p:cNvPr id="13" name="Imagen 12">
            <a:extLst>
              <a:ext uri="{FF2B5EF4-FFF2-40B4-BE49-F238E27FC236}">
                <a16:creationId xmlns:a16="http://schemas.microsoft.com/office/drawing/2014/main" id="{ABC94767-F71F-4435-B8B1-20868C0FE7B4}"/>
              </a:ext>
            </a:extLst>
          </p:cNvPr>
          <p:cNvPicPr/>
          <p:nvPr/>
        </p:nvPicPr>
        <p:blipFill rotWithShape="1">
          <a:blip r:embed="rId4" cstate="print">
            <a:extLst>
              <a:ext uri="{28A0092B-C50C-407E-A947-70E740481C1C}">
                <a14:useLocalDpi xmlns:a14="http://schemas.microsoft.com/office/drawing/2010/main" val="0"/>
              </a:ext>
            </a:extLst>
          </a:blip>
          <a:srcRect l="16125" r="24860"/>
          <a:stretch/>
        </p:blipFill>
        <p:spPr>
          <a:xfrm>
            <a:off x="8764835" y="2153819"/>
            <a:ext cx="2929436" cy="2684511"/>
          </a:xfrm>
          <a:prstGeom prst="rect">
            <a:avLst/>
          </a:prstGeom>
        </p:spPr>
      </p:pic>
      <p:sp>
        <p:nvSpPr>
          <p:cNvPr id="4" name="CuadroTexto 3">
            <a:extLst>
              <a:ext uri="{FF2B5EF4-FFF2-40B4-BE49-F238E27FC236}">
                <a16:creationId xmlns:a16="http://schemas.microsoft.com/office/drawing/2014/main" id="{82E68A21-27A4-4888-9172-7EE7B9D0AAA6}"/>
              </a:ext>
            </a:extLst>
          </p:cNvPr>
          <p:cNvSpPr txBox="1"/>
          <p:nvPr/>
        </p:nvSpPr>
        <p:spPr>
          <a:xfrm>
            <a:off x="1292140" y="3099392"/>
            <a:ext cx="7318460" cy="3046988"/>
          </a:xfrm>
          <a:prstGeom prst="rect">
            <a:avLst/>
          </a:prstGeom>
          <a:noFill/>
        </p:spPr>
        <p:txBody>
          <a:bodyPr wrap="square" rtlCol="0">
            <a:spAutoFit/>
          </a:bodyPr>
          <a:lstStyle/>
          <a:p>
            <a:pPr marL="342900" indent="-342900" algn="just">
              <a:buFont typeface="Arial" panose="020B0604020202020204" pitchFamily="34" charset="0"/>
              <a:buChar char="•"/>
            </a:pPr>
            <a:r>
              <a:rPr lang="es-EC" sz="2400" dirty="0"/>
              <a:t>Equipo, un martillo de 4 libras de peso, un molido casero metálico. </a:t>
            </a:r>
          </a:p>
          <a:p>
            <a:pPr marL="342900" indent="-342900" algn="just">
              <a:buFont typeface="Arial" panose="020B0604020202020204" pitchFamily="34" charset="0"/>
              <a:buChar char="•"/>
            </a:pPr>
            <a:r>
              <a:rPr lang="es-EC" sz="2400" dirty="0"/>
              <a:t>La muestra de concha de ostión fue molida hasta que tenga un tamaño máximo nominal sea de 0.425 mm. </a:t>
            </a:r>
          </a:p>
          <a:p>
            <a:pPr marL="342900" indent="-342900" algn="just">
              <a:buFont typeface="Arial" panose="020B0604020202020204" pitchFamily="34" charset="0"/>
              <a:buChar char="•"/>
            </a:pPr>
            <a:r>
              <a:rPr lang="es-EC" sz="2400" dirty="0"/>
              <a:t>Verificar que este libre de arena u otros residuos que puedan alterar la composición de la muestra o a su vez contaminarla. </a:t>
            </a:r>
          </a:p>
          <a:p>
            <a:pPr algn="just"/>
            <a:endParaRPr lang="es-EC" sz="2400" dirty="0"/>
          </a:p>
        </p:txBody>
      </p:sp>
      <p:sp>
        <p:nvSpPr>
          <p:cNvPr id="12" name="Rectángulo 11">
            <a:extLst>
              <a:ext uri="{FF2B5EF4-FFF2-40B4-BE49-F238E27FC236}">
                <a16:creationId xmlns:a16="http://schemas.microsoft.com/office/drawing/2014/main" id="{B24753DB-C227-4E16-8EFB-5C422EC64707}"/>
              </a:ext>
            </a:extLst>
          </p:cNvPr>
          <p:cNvSpPr/>
          <p:nvPr/>
        </p:nvSpPr>
        <p:spPr>
          <a:xfrm>
            <a:off x="1166069" y="30798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187419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25133" y="917343"/>
            <a:ext cx="8459520" cy="589072"/>
          </a:xfrm>
          <a:prstGeom prst="rect">
            <a:avLst/>
          </a:prstGeom>
        </p:spPr>
        <p:txBody>
          <a:bodyPr wrap="square">
            <a:spAutoFit/>
          </a:bodyPr>
          <a:lstStyle/>
          <a:p>
            <a:pPr algn="just">
              <a:lnSpc>
                <a:spcPct val="150000"/>
              </a:lnSpc>
              <a:spcBef>
                <a:spcPts val="1200"/>
              </a:spcBef>
              <a:spcAft>
                <a:spcPts val="1200"/>
              </a:spcAft>
            </a:pPr>
            <a:r>
              <a:rPr lang="es-EC" sz="2400" b="1" dirty="0">
                <a:solidFill>
                  <a:schemeClr val="tx1">
                    <a:lumMod val="85000"/>
                    <a:lumOff val="15000"/>
                  </a:schemeClr>
                </a:solidFill>
                <a:ea typeface="Times New Roman" panose="02020603050405020304" pitchFamily="18" charset="0"/>
                <a:cs typeface="Times New Roman" panose="02020603050405020304" pitchFamily="18" charset="0"/>
              </a:rPr>
              <a:t>Dosificaciones de Prueba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18</a:t>
            </a:fld>
            <a:endParaRPr lang="es-EC"/>
          </a:p>
        </p:txBody>
      </p:sp>
      <p:sp>
        <p:nvSpPr>
          <p:cNvPr id="11" name="Redondear rectángulo de esquina diagonal 2">
            <a:extLst>
              <a:ext uri="{FF2B5EF4-FFF2-40B4-BE49-F238E27FC236}">
                <a16:creationId xmlns:a16="http://schemas.microsoft.com/office/drawing/2014/main" id="{BA220853-F61A-4A99-BDAB-F4A2FE5C9565}"/>
              </a:ext>
            </a:extLst>
          </p:cNvPr>
          <p:cNvSpPr/>
          <p:nvPr/>
        </p:nvSpPr>
        <p:spPr>
          <a:xfrm>
            <a:off x="1725133" y="2015847"/>
            <a:ext cx="9400903" cy="2826306"/>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panose="020B0604020202020204" pitchFamily="34" charset="0"/>
              <a:buChar char="•"/>
            </a:pPr>
            <a:r>
              <a:rPr lang="es-EC" sz="2000" b="1" dirty="0"/>
              <a:t>Dosificación Arcilla- Concha Calcinada</a:t>
            </a:r>
          </a:p>
          <a:p>
            <a:pPr marL="285750" indent="-285750">
              <a:buFont typeface="Arial" panose="020B0604020202020204" pitchFamily="34" charset="0"/>
              <a:buChar char="•"/>
            </a:pPr>
            <a:r>
              <a:rPr lang="es-EC" sz="2000" b="1" dirty="0"/>
              <a:t>Dosificación Arcilla – Arena </a:t>
            </a:r>
          </a:p>
          <a:p>
            <a:pPr marL="285750" indent="-285750">
              <a:buFont typeface="Arial" panose="020B0604020202020204" pitchFamily="34" charset="0"/>
              <a:buChar char="•"/>
            </a:pPr>
            <a:r>
              <a:rPr lang="es-EC" sz="2000" b="1" dirty="0"/>
              <a:t>Dosificación Arcilla – Arena – Concha Molida</a:t>
            </a:r>
          </a:p>
          <a:p>
            <a:pPr marL="285750" indent="-285750">
              <a:buFont typeface="Arial" panose="020B0604020202020204" pitchFamily="34" charset="0"/>
              <a:buChar char="•"/>
            </a:pPr>
            <a:r>
              <a:rPr lang="es-EC" sz="2000" b="1" dirty="0"/>
              <a:t>Dosificación Arcilla – Arena – Concha Molida, mampuesto compactados y cocidos</a:t>
            </a:r>
          </a:p>
          <a:p>
            <a:pPr marL="285750" indent="-285750">
              <a:buFont typeface="Arial" panose="020B0604020202020204" pitchFamily="34" charset="0"/>
              <a:buChar char="•"/>
            </a:pPr>
            <a:r>
              <a:rPr lang="es-EC" sz="2000" b="1" dirty="0"/>
              <a:t>Dosificación Arcilla – Arena – Concha Molida, mampuesto compactados</a:t>
            </a:r>
          </a:p>
          <a:p>
            <a:pPr marL="285750" indent="-285750">
              <a:buFont typeface="Arial" panose="020B0604020202020204" pitchFamily="34" charset="0"/>
              <a:buChar char="•"/>
            </a:pPr>
            <a:r>
              <a:rPr lang="es-EC" sz="2000" b="1" dirty="0"/>
              <a:t>Dosificación Arcilla – Arena – Concha Molida - Cemento Blanco  </a:t>
            </a:r>
          </a:p>
          <a:p>
            <a:pPr marL="285750" indent="-285750">
              <a:buFont typeface="Arial" panose="020B0604020202020204" pitchFamily="34" charset="0"/>
              <a:buChar char="•"/>
            </a:pPr>
            <a:r>
              <a:rPr lang="es-EC" sz="2000" b="1" dirty="0"/>
              <a:t>Dosificación Arcilla – Arena – Concha Molida – Carbonato de calcio + Resina</a:t>
            </a:r>
          </a:p>
          <a:p>
            <a:pPr marL="285750" indent="-285750">
              <a:buFont typeface="Arial" panose="020B0604020202020204" pitchFamily="34" charset="0"/>
              <a:buChar char="•"/>
            </a:pPr>
            <a:r>
              <a:rPr lang="es-EC" sz="2000" b="1" dirty="0"/>
              <a:t>Dosificación Arcilla – Arena – Concha Molida – Cemento Gris  </a:t>
            </a:r>
          </a:p>
        </p:txBody>
      </p:sp>
      <p:sp>
        <p:nvSpPr>
          <p:cNvPr id="9" name="Rectángulo 8">
            <a:extLst>
              <a:ext uri="{FF2B5EF4-FFF2-40B4-BE49-F238E27FC236}">
                <a16:creationId xmlns:a16="http://schemas.microsoft.com/office/drawing/2014/main" id="{6C642E9D-4A33-42EF-A2F6-B17C5CF32286}"/>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323530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589072"/>
          </a:xfrm>
          <a:prstGeom prst="rect">
            <a:avLst/>
          </a:prstGeom>
        </p:spPr>
        <p:txBody>
          <a:bodyPr wrap="square">
            <a:spAutoFit/>
          </a:bodyPr>
          <a:lstStyle/>
          <a:p>
            <a:pPr algn="just">
              <a:lnSpc>
                <a:spcPct val="150000"/>
              </a:lnSpc>
              <a:spcBef>
                <a:spcPts val="1200"/>
              </a:spcBef>
              <a:spcAft>
                <a:spcPts val="1200"/>
              </a:spcAft>
            </a:pPr>
            <a:r>
              <a:rPr lang="es-EC" sz="2400" b="1" dirty="0"/>
              <a:t>Dosificación Arcilla- Concha Calcinada</a:t>
            </a:r>
            <a:r>
              <a:rPr lang="es-EC" sz="24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19</a:t>
            </a:fld>
            <a:endParaRPr lang="es-EC"/>
          </a:p>
        </p:txBody>
      </p:sp>
      <p:pic>
        <p:nvPicPr>
          <p:cNvPr id="7" name="Imagen 6">
            <a:extLst>
              <a:ext uri="{FF2B5EF4-FFF2-40B4-BE49-F238E27FC236}">
                <a16:creationId xmlns:a16="http://schemas.microsoft.com/office/drawing/2014/main" id="{BACCB66C-80B8-4A89-A538-98F484DCFDC7}"/>
              </a:ext>
            </a:extLst>
          </p:cNvPr>
          <p:cNvPicPr>
            <a:picLocks noChangeAspect="1"/>
          </p:cNvPicPr>
          <p:nvPr/>
        </p:nvPicPr>
        <p:blipFill>
          <a:blip r:embed="rId4"/>
          <a:stretch>
            <a:fillRect/>
          </a:stretch>
        </p:blipFill>
        <p:spPr>
          <a:xfrm>
            <a:off x="1409118" y="1376470"/>
            <a:ext cx="8518701" cy="5138028"/>
          </a:xfrm>
          <a:prstGeom prst="rect">
            <a:avLst/>
          </a:prstGeom>
        </p:spPr>
      </p:pic>
      <p:sp>
        <p:nvSpPr>
          <p:cNvPr id="9" name="Rectángulo 8">
            <a:extLst>
              <a:ext uri="{FF2B5EF4-FFF2-40B4-BE49-F238E27FC236}">
                <a16:creationId xmlns:a16="http://schemas.microsoft.com/office/drawing/2014/main" id="{65CE0829-1DAC-40BA-9F0F-1DD2AC195963}"/>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
        <p:nvSpPr>
          <p:cNvPr id="3" name="CuadroTexto 2">
            <a:extLst>
              <a:ext uri="{FF2B5EF4-FFF2-40B4-BE49-F238E27FC236}">
                <a16:creationId xmlns:a16="http://schemas.microsoft.com/office/drawing/2014/main" id="{C25CF1C4-B004-4157-B312-2E9C8262B7FB}"/>
              </a:ext>
            </a:extLst>
          </p:cNvPr>
          <p:cNvSpPr txBox="1"/>
          <p:nvPr/>
        </p:nvSpPr>
        <p:spPr>
          <a:xfrm>
            <a:off x="10005481" y="2104008"/>
            <a:ext cx="2131228" cy="369332"/>
          </a:xfrm>
          <a:prstGeom prst="rect">
            <a:avLst/>
          </a:prstGeom>
          <a:noFill/>
        </p:spPr>
        <p:txBody>
          <a:bodyPr wrap="square" rtlCol="0">
            <a:spAutoFit/>
          </a:bodyPr>
          <a:lstStyle/>
          <a:p>
            <a:r>
              <a:rPr lang="es-EC" dirty="0"/>
              <a:t>T:600°C</a:t>
            </a:r>
          </a:p>
        </p:txBody>
      </p:sp>
      <p:sp>
        <p:nvSpPr>
          <p:cNvPr id="11" name="CuadroTexto 10">
            <a:extLst>
              <a:ext uri="{FF2B5EF4-FFF2-40B4-BE49-F238E27FC236}">
                <a16:creationId xmlns:a16="http://schemas.microsoft.com/office/drawing/2014/main" id="{BD179B13-61E2-4107-B64D-A51902FCF0F5}"/>
              </a:ext>
            </a:extLst>
          </p:cNvPr>
          <p:cNvSpPr txBox="1"/>
          <p:nvPr/>
        </p:nvSpPr>
        <p:spPr>
          <a:xfrm>
            <a:off x="9982200" y="3013627"/>
            <a:ext cx="2131228" cy="369332"/>
          </a:xfrm>
          <a:prstGeom prst="rect">
            <a:avLst/>
          </a:prstGeom>
          <a:noFill/>
        </p:spPr>
        <p:txBody>
          <a:bodyPr wrap="square" rtlCol="0">
            <a:spAutoFit/>
          </a:bodyPr>
          <a:lstStyle/>
          <a:p>
            <a:r>
              <a:rPr lang="es-EC" dirty="0"/>
              <a:t>T:500°C</a:t>
            </a:r>
          </a:p>
        </p:txBody>
      </p:sp>
      <p:sp>
        <p:nvSpPr>
          <p:cNvPr id="12" name="CuadroTexto 11">
            <a:extLst>
              <a:ext uri="{FF2B5EF4-FFF2-40B4-BE49-F238E27FC236}">
                <a16:creationId xmlns:a16="http://schemas.microsoft.com/office/drawing/2014/main" id="{CFC9FE5B-6E25-47DF-8BBB-EA16D1EFA89B}"/>
              </a:ext>
            </a:extLst>
          </p:cNvPr>
          <p:cNvSpPr txBox="1"/>
          <p:nvPr/>
        </p:nvSpPr>
        <p:spPr>
          <a:xfrm>
            <a:off x="10005481" y="4015329"/>
            <a:ext cx="2131228" cy="369332"/>
          </a:xfrm>
          <a:prstGeom prst="rect">
            <a:avLst/>
          </a:prstGeom>
          <a:noFill/>
        </p:spPr>
        <p:txBody>
          <a:bodyPr wrap="square" rtlCol="0">
            <a:spAutoFit/>
          </a:bodyPr>
          <a:lstStyle/>
          <a:p>
            <a:r>
              <a:rPr lang="es-EC" dirty="0"/>
              <a:t>T:700°C</a:t>
            </a:r>
          </a:p>
        </p:txBody>
      </p:sp>
      <p:sp>
        <p:nvSpPr>
          <p:cNvPr id="13" name="CuadroTexto 12">
            <a:extLst>
              <a:ext uri="{FF2B5EF4-FFF2-40B4-BE49-F238E27FC236}">
                <a16:creationId xmlns:a16="http://schemas.microsoft.com/office/drawing/2014/main" id="{D0A21054-EA27-457A-A442-E1E6DFEF0AB2}"/>
              </a:ext>
            </a:extLst>
          </p:cNvPr>
          <p:cNvSpPr txBox="1"/>
          <p:nvPr/>
        </p:nvSpPr>
        <p:spPr>
          <a:xfrm>
            <a:off x="10064765" y="4978770"/>
            <a:ext cx="2131228" cy="369332"/>
          </a:xfrm>
          <a:prstGeom prst="rect">
            <a:avLst/>
          </a:prstGeom>
          <a:noFill/>
        </p:spPr>
        <p:txBody>
          <a:bodyPr wrap="square" rtlCol="0">
            <a:spAutoFit/>
          </a:bodyPr>
          <a:lstStyle/>
          <a:p>
            <a:r>
              <a:rPr lang="es-EC" dirty="0"/>
              <a:t>T:800°C</a:t>
            </a:r>
          </a:p>
        </p:txBody>
      </p:sp>
      <p:sp>
        <p:nvSpPr>
          <p:cNvPr id="14" name="CuadroTexto 13">
            <a:extLst>
              <a:ext uri="{FF2B5EF4-FFF2-40B4-BE49-F238E27FC236}">
                <a16:creationId xmlns:a16="http://schemas.microsoft.com/office/drawing/2014/main" id="{D8D115BA-639A-49BC-958C-88AB7B4D42E1}"/>
              </a:ext>
            </a:extLst>
          </p:cNvPr>
          <p:cNvSpPr txBox="1"/>
          <p:nvPr/>
        </p:nvSpPr>
        <p:spPr>
          <a:xfrm>
            <a:off x="10060422" y="5873737"/>
            <a:ext cx="2131228" cy="369332"/>
          </a:xfrm>
          <a:prstGeom prst="rect">
            <a:avLst/>
          </a:prstGeom>
          <a:noFill/>
        </p:spPr>
        <p:txBody>
          <a:bodyPr wrap="square" rtlCol="0">
            <a:spAutoFit/>
          </a:bodyPr>
          <a:lstStyle/>
          <a:p>
            <a:r>
              <a:rPr lang="es-EC" dirty="0"/>
              <a:t>T:900°C</a:t>
            </a:r>
          </a:p>
        </p:txBody>
      </p:sp>
    </p:spTree>
    <p:extLst>
      <p:ext uri="{BB962C8B-B14F-4D97-AF65-F5344CB8AC3E}">
        <p14:creationId xmlns:p14="http://schemas.microsoft.com/office/powerpoint/2010/main" val="248913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graphicFrame>
        <p:nvGraphicFramePr>
          <p:cNvPr id="10" name="Diagrama 9">
            <a:extLst>
              <a:ext uri="{FF2B5EF4-FFF2-40B4-BE49-F238E27FC236}">
                <a16:creationId xmlns:a16="http://schemas.microsoft.com/office/drawing/2014/main" id="{25152896-E08B-4262-B9DA-93212EBF73FE}"/>
              </a:ext>
            </a:extLst>
          </p:cNvPr>
          <p:cNvGraphicFramePr/>
          <p:nvPr>
            <p:extLst>
              <p:ext uri="{D42A27DB-BD31-4B8C-83A1-F6EECF244321}">
                <p14:modId xmlns:p14="http://schemas.microsoft.com/office/powerpoint/2010/main" val="2663572970"/>
              </p:ext>
            </p:extLst>
          </p:nvPr>
        </p:nvGraphicFramePr>
        <p:xfrm>
          <a:off x="1817213" y="1225119"/>
          <a:ext cx="8543027" cy="52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1631852" y="500626"/>
            <a:ext cx="3750141"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Contenido</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a:t>
            </a:fld>
            <a:endParaRPr lang="es-EC"/>
          </a:p>
        </p:txBody>
      </p:sp>
    </p:spTree>
    <p:extLst>
      <p:ext uri="{BB962C8B-B14F-4D97-AF65-F5344CB8AC3E}">
        <p14:creationId xmlns:p14="http://schemas.microsoft.com/office/powerpoint/2010/main" val="249311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3"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754694"/>
          </a:xfrm>
          <a:prstGeom prst="rect">
            <a:avLst/>
          </a:prstGeom>
        </p:spPr>
        <p:txBody>
          <a:bodyPr wrap="square">
            <a:spAutoFit/>
          </a:bodyPr>
          <a:lstStyle/>
          <a:p>
            <a:pPr algn="just">
              <a:lnSpc>
                <a:spcPct val="150000"/>
              </a:lnSpc>
              <a:spcBef>
                <a:spcPts val="1200"/>
              </a:spcBef>
              <a:spcAft>
                <a:spcPts val="1200"/>
              </a:spcAft>
            </a:pPr>
            <a:r>
              <a:rPr lang="es-EC" sz="2400" b="1" dirty="0"/>
              <a:t>Dosificación Arcilla – Arena </a:t>
            </a:r>
            <a:r>
              <a:rPr lang="es-EC" sz="32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20</a:t>
            </a:fld>
            <a:endParaRPr lang="es-EC"/>
          </a:p>
        </p:txBody>
      </p:sp>
      <p:pic>
        <p:nvPicPr>
          <p:cNvPr id="4" name="Imagen 3">
            <a:extLst>
              <a:ext uri="{FF2B5EF4-FFF2-40B4-BE49-F238E27FC236}">
                <a16:creationId xmlns:a16="http://schemas.microsoft.com/office/drawing/2014/main" id="{A2E51AC9-2D86-4EBE-9522-6FAD9BF2AD1F}"/>
              </a:ext>
            </a:extLst>
          </p:cNvPr>
          <p:cNvPicPr>
            <a:picLocks noChangeAspect="1"/>
          </p:cNvPicPr>
          <p:nvPr/>
        </p:nvPicPr>
        <p:blipFill>
          <a:blip r:embed="rId5"/>
          <a:stretch>
            <a:fillRect/>
          </a:stretch>
        </p:blipFill>
        <p:spPr>
          <a:xfrm>
            <a:off x="1481055" y="1636673"/>
            <a:ext cx="3650789" cy="2425349"/>
          </a:xfrm>
          <a:prstGeom prst="rect">
            <a:avLst/>
          </a:prstGeom>
        </p:spPr>
      </p:pic>
      <p:graphicFrame>
        <p:nvGraphicFramePr>
          <p:cNvPr id="12" name="Gráfico 11">
            <a:extLst>
              <a:ext uri="{FF2B5EF4-FFF2-40B4-BE49-F238E27FC236}">
                <a16:creationId xmlns:a16="http://schemas.microsoft.com/office/drawing/2014/main" id="{A00CCA11-4908-4819-B636-D0383A7BDE78}"/>
              </a:ext>
            </a:extLst>
          </p:cNvPr>
          <p:cNvGraphicFramePr/>
          <p:nvPr>
            <p:extLst>
              <p:ext uri="{D42A27DB-BD31-4B8C-83A1-F6EECF244321}">
                <p14:modId xmlns:p14="http://schemas.microsoft.com/office/powerpoint/2010/main" val="2279047348"/>
              </p:ext>
            </p:extLst>
          </p:nvPr>
        </p:nvGraphicFramePr>
        <p:xfrm>
          <a:off x="5533367" y="1477747"/>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13" name="Imagen 12">
            <a:extLst>
              <a:ext uri="{FF2B5EF4-FFF2-40B4-BE49-F238E27FC236}">
                <a16:creationId xmlns:a16="http://schemas.microsoft.com/office/drawing/2014/main" id="{1C25E42D-D43C-4755-BBAC-FB155B69D4EA}"/>
              </a:ext>
            </a:extLst>
          </p:cNvPr>
          <p:cNvPicPr/>
          <p:nvPr/>
        </p:nvPicPr>
        <p:blipFill rotWithShape="1">
          <a:blip r:embed="rId7" cstate="print">
            <a:extLst>
              <a:ext uri="{28A0092B-C50C-407E-A947-70E740481C1C}">
                <a14:useLocalDpi xmlns:a14="http://schemas.microsoft.com/office/drawing/2010/main" val="0"/>
              </a:ext>
            </a:extLst>
          </a:blip>
          <a:srcRect t="26836" b="49467"/>
          <a:stretch/>
        </p:blipFill>
        <p:spPr bwMode="auto">
          <a:xfrm>
            <a:off x="1536346" y="4491989"/>
            <a:ext cx="9139407" cy="1576028"/>
          </a:xfrm>
          <a:prstGeom prst="rect">
            <a:avLst/>
          </a:prstGeom>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4023AECB-E45A-49B2-B553-63859F6F4002}"/>
              </a:ext>
            </a:extLst>
          </p:cNvPr>
          <p:cNvSpPr txBox="1"/>
          <p:nvPr/>
        </p:nvSpPr>
        <p:spPr>
          <a:xfrm>
            <a:off x="7634796" y="6214369"/>
            <a:ext cx="3040957" cy="369332"/>
          </a:xfrm>
          <a:prstGeom prst="rect">
            <a:avLst/>
          </a:prstGeom>
          <a:noFill/>
        </p:spPr>
        <p:txBody>
          <a:bodyPr wrap="square" rtlCol="0">
            <a:spAutoFit/>
          </a:bodyPr>
          <a:lstStyle/>
          <a:p>
            <a:r>
              <a:rPr lang="es-EC" dirty="0"/>
              <a:t>Norma: INEN 294</a:t>
            </a:r>
          </a:p>
        </p:txBody>
      </p:sp>
      <p:sp>
        <p:nvSpPr>
          <p:cNvPr id="14" name="Rectángulo 13">
            <a:extLst>
              <a:ext uri="{FF2B5EF4-FFF2-40B4-BE49-F238E27FC236}">
                <a16:creationId xmlns:a16="http://schemas.microsoft.com/office/drawing/2014/main" id="{DFE6F019-8098-40E7-BA3D-AD1FA1D18AC6}"/>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251119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754694"/>
          </a:xfrm>
          <a:prstGeom prst="rect">
            <a:avLst/>
          </a:prstGeom>
        </p:spPr>
        <p:txBody>
          <a:bodyPr wrap="square">
            <a:spAutoFit/>
          </a:bodyPr>
          <a:lstStyle/>
          <a:p>
            <a:pPr algn="just">
              <a:lnSpc>
                <a:spcPct val="150000"/>
              </a:lnSpc>
              <a:spcBef>
                <a:spcPts val="1200"/>
              </a:spcBef>
              <a:spcAft>
                <a:spcPts val="1200"/>
              </a:spcAft>
            </a:pPr>
            <a:r>
              <a:rPr lang="es-EC" sz="2400" b="1" dirty="0"/>
              <a:t>Dosificación Arcilla – Arena – Concha Molida</a:t>
            </a:r>
            <a:r>
              <a:rPr lang="es-EC" sz="32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21</a:t>
            </a:fld>
            <a:endParaRPr lang="es-EC"/>
          </a:p>
        </p:txBody>
      </p:sp>
      <p:pic>
        <p:nvPicPr>
          <p:cNvPr id="3" name="Imagen 2">
            <a:extLst>
              <a:ext uri="{FF2B5EF4-FFF2-40B4-BE49-F238E27FC236}">
                <a16:creationId xmlns:a16="http://schemas.microsoft.com/office/drawing/2014/main" id="{B19D1949-E171-4A44-8570-3CBF1BA85519}"/>
              </a:ext>
            </a:extLst>
          </p:cNvPr>
          <p:cNvPicPr>
            <a:picLocks noChangeAspect="1"/>
          </p:cNvPicPr>
          <p:nvPr/>
        </p:nvPicPr>
        <p:blipFill>
          <a:blip r:embed="rId4"/>
          <a:stretch>
            <a:fillRect/>
          </a:stretch>
        </p:blipFill>
        <p:spPr>
          <a:xfrm>
            <a:off x="1439110" y="1793585"/>
            <a:ext cx="4656890" cy="2029259"/>
          </a:xfrm>
          <a:prstGeom prst="rect">
            <a:avLst/>
          </a:prstGeom>
        </p:spPr>
      </p:pic>
      <p:graphicFrame>
        <p:nvGraphicFramePr>
          <p:cNvPr id="10" name="Gráfico 9">
            <a:extLst>
              <a:ext uri="{FF2B5EF4-FFF2-40B4-BE49-F238E27FC236}">
                <a16:creationId xmlns:a16="http://schemas.microsoft.com/office/drawing/2014/main" id="{280FB3DB-ABA4-41A3-887D-C1FB82380812}"/>
              </a:ext>
            </a:extLst>
          </p:cNvPr>
          <p:cNvGraphicFramePr/>
          <p:nvPr>
            <p:extLst>
              <p:ext uri="{D42A27DB-BD31-4B8C-83A1-F6EECF244321}">
                <p14:modId xmlns:p14="http://schemas.microsoft.com/office/powerpoint/2010/main" val="2108946251"/>
              </p:ext>
            </p:extLst>
          </p:nvPr>
        </p:nvGraphicFramePr>
        <p:xfrm>
          <a:off x="6222999" y="1994482"/>
          <a:ext cx="5471271" cy="2795631"/>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agen 11">
            <a:extLst>
              <a:ext uri="{FF2B5EF4-FFF2-40B4-BE49-F238E27FC236}">
                <a16:creationId xmlns:a16="http://schemas.microsoft.com/office/drawing/2014/main" id="{427ADF9E-72B4-4882-846B-82C106F864A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806827" y="4071752"/>
            <a:ext cx="3921455" cy="2333786"/>
          </a:xfrm>
          <a:prstGeom prst="rect">
            <a:avLst/>
          </a:prstGeom>
        </p:spPr>
      </p:pic>
      <p:sp>
        <p:nvSpPr>
          <p:cNvPr id="11" name="CuadroTexto 10">
            <a:extLst>
              <a:ext uri="{FF2B5EF4-FFF2-40B4-BE49-F238E27FC236}">
                <a16:creationId xmlns:a16="http://schemas.microsoft.com/office/drawing/2014/main" id="{4CDC83B3-405D-427C-8EA8-6876B1D93B49}"/>
              </a:ext>
            </a:extLst>
          </p:cNvPr>
          <p:cNvSpPr txBox="1"/>
          <p:nvPr/>
        </p:nvSpPr>
        <p:spPr>
          <a:xfrm>
            <a:off x="7936636" y="4869313"/>
            <a:ext cx="3040957" cy="369332"/>
          </a:xfrm>
          <a:prstGeom prst="rect">
            <a:avLst/>
          </a:prstGeom>
          <a:noFill/>
        </p:spPr>
        <p:txBody>
          <a:bodyPr wrap="square" rtlCol="0">
            <a:spAutoFit/>
          </a:bodyPr>
          <a:lstStyle/>
          <a:p>
            <a:r>
              <a:rPr lang="es-EC" dirty="0"/>
              <a:t>Norma: INEN 294</a:t>
            </a:r>
          </a:p>
        </p:txBody>
      </p:sp>
      <p:sp>
        <p:nvSpPr>
          <p:cNvPr id="13" name="Rectángulo 12">
            <a:extLst>
              <a:ext uri="{FF2B5EF4-FFF2-40B4-BE49-F238E27FC236}">
                <a16:creationId xmlns:a16="http://schemas.microsoft.com/office/drawing/2014/main" id="{017ED8C0-98DD-4115-B390-6D91BEBD2BE4}"/>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123325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506292"/>
          </a:xfrm>
          <a:prstGeom prst="rect">
            <a:avLst/>
          </a:prstGeom>
        </p:spPr>
        <p:txBody>
          <a:bodyPr wrap="square">
            <a:spAutoFit/>
          </a:bodyPr>
          <a:lstStyle/>
          <a:p>
            <a:pPr algn="just">
              <a:lnSpc>
                <a:spcPct val="150000"/>
              </a:lnSpc>
              <a:spcBef>
                <a:spcPts val="1200"/>
              </a:spcBef>
              <a:spcAft>
                <a:spcPts val="1200"/>
              </a:spcAft>
            </a:pPr>
            <a:r>
              <a:rPr lang="es-EC" sz="2000" b="1" dirty="0"/>
              <a:t>Maquina de compactación de mampuestos </a:t>
            </a:r>
            <a:endParaRPr lang="es-EC" sz="2800" b="1" dirty="0">
              <a:solidFill>
                <a:schemeClr val="tx1">
                  <a:lumMod val="85000"/>
                  <a:lumOff val="15000"/>
                </a:schemeClr>
              </a:solidFill>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22</a:t>
            </a:fld>
            <a:endParaRPr lang="es-EC"/>
          </a:p>
        </p:txBody>
      </p:sp>
      <p:sp>
        <p:nvSpPr>
          <p:cNvPr id="11" name="CuadroTexto 10">
            <a:extLst>
              <a:ext uri="{FF2B5EF4-FFF2-40B4-BE49-F238E27FC236}">
                <a16:creationId xmlns:a16="http://schemas.microsoft.com/office/drawing/2014/main" id="{6A0499D1-CA78-4643-AB36-D95FD58825E7}"/>
              </a:ext>
            </a:extLst>
          </p:cNvPr>
          <p:cNvSpPr txBox="1"/>
          <p:nvPr/>
        </p:nvSpPr>
        <p:spPr>
          <a:xfrm>
            <a:off x="7836504" y="3153283"/>
            <a:ext cx="3040957"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a:t>Capacidad 20T</a:t>
            </a:r>
          </a:p>
          <a:p>
            <a:pPr marL="285750" indent="-285750" algn="just">
              <a:buFont typeface="Arial" panose="020B0604020202020204" pitchFamily="34" charset="0"/>
              <a:buChar char="•"/>
            </a:pPr>
            <a:r>
              <a:rPr lang="es-EC" dirty="0"/>
              <a:t>Molde de 20x10 centímetros de base y 10 centímetros de altura.</a:t>
            </a:r>
          </a:p>
        </p:txBody>
      </p:sp>
      <p:pic>
        <p:nvPicPr>
          <p:cNvPr id="13" name="Imagen 12">
            <a:extLst>
              <a:ext uri="{FF2B5EF4-FFF2-40B4-BE49-F238E27FC236}">
                <a16:creationId xmlns:a16="http://schemas.microsoft.com/office/drawing/2014/main" id="{F46F40F4-146D-4BE4-941E-83804DF60319}"/>
              </a:ext>
            </a:extLst>
          </p:cNvPr>
          <p:cNvPicPr/>
          <p:nvPr/>
        </p:nvPicPr>
        <p:blipFill rotWithShape="1">
          <a:blip r:embed="rId4" cstate="print">
            <a:extLst>
              <a:ext uri="{28A0092B-C50C-407E-A947-70E740481C1C}">
                <a14:useLocalDpi xmlns:a14="http://schemas.microsoft.com/office/drawing/2010/main" val="0"/>
              </a:ext>
            </a:extLst>
          </a:blip>
          <a:srcRect r="9240"/>
          <a:stretch/>
        </p:blipFill>
        <p:spPr bwMode="auto">
          <a:xfrm rot="5400000">
            <a:off x="3197877" y="2263877"/>
            <a:ext cx="5250009" cy="3314806"/>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FA86CB8B-B35E-48F9-ADE3-8EB935BAB77C}"/>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363015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5" y="789983"/>
            <a:ext cx="8712503" cy="830997"/>
          </a:xfrm>
          <a:prstGeom prst="rect">
            <a:avLst/>
          </a:prstGeom>
        </p:spPr>
        <p:txBody>
          <a:bodyPr wrap="square">
            <a:spAutoFit/>
          </a:bodyPr>
          <a:lstStyle/>
          <a:p>
            <a:pPr algn="just">
              <a:spcBef>
                <a:spcPts val="1200"/>
              </a:spcBef>
              <a:spcAft>
                <a:spcPts val="1200"/>
              </a:spcAft>
            </a:pPr>
            <a:r>
              <a:rPr lang="es-EC" sz="2000" b="1" dirty="0"/>
              <a:t>Dosificación Arcilla – Arena – Concha Molida, mampuestos compactados y cocidos</a:t>
            </a:r>
            <a:r>
              <a:rPr lang="es-EC" sz="28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23</a:t>
            </a:fld>
            <a:endParaRPr lang="es-EC"/>
          </a:p>
        </p:txBody>
      </p:sp>
      <p:pic>
        <p:nvPicPr>
          <p:cNvPr id="3" name="Imagen 2">
            <a:extLst>
              <a:ext uri="{FF2B5EF4-FFF2-40B4-BE49-F238E27FC236}">
                <a16:creationId xmlns:a16="http://schemas.microsoft.com/office/drawing/2014/main" id="{9CF9BA86-07E5-4412-82B3-0C7F58A7A44D}"/>
              </a:ext>
            </a:extLst>
          </p:cNvPr>
          <p:cNvPicPr>
            <a:picLocks noChangeAspect="1"/>
          </p:cNvPicPr>
          <p:nvPr/>
        </p:nvPicPr>
        <p:blipFill>
          <a:blip r:embed="rId4"/>
          <a:stretch>
            <a:fillRect/>
          </a:stretch>
        </p:blipFill>
        <p:spPr>
          <a:xfrm>
            <a:off x="1692091" y="1586054"/>
            <a:ext cx="3124200" cy="2352675"/>
          </a:xfrm>
          <a:prstGeom prst="rect">
            <a:avLst/>
          </a:prstGeom>
        </p:spPr>
      </p:pic>
      <p:pic>
        <p:nvPicPr>
          <p:cNvPr id="10" name="Imagen 9">
            <a:extLst>
              <a:ext uri="{FF2B5EF4-FFF2-40B4-BE49-F238E27FC236}">
                <a16:creationId xmlns:a16="http://schemas.microsoft.com/office/drawing/2014/main" id="{79B1F043-330D-499A-81A2-534D131270E3}"/>
              </a:ext>
            </a:extLst>
          </p:cNvPr>
          <p:cNvPicPr/>
          <p:nvPr/>
        </p:nvPicPr>
        <p:blipFill rotWithShape="1">
          <a:blip r:embed="rId5" cstate="print">
            <a:extLst>
              <a:ext uri="{28A0092B-C50C-407E-A947-70E740481C1C}">
                <a14:useLocalDpi xmlns:a14="http://schemas.microsoft.com/office/drawing/2010/main" val="0"/>
              </a:ext>
            </a:extLst>
          </a:blip>
          <a:srcRect l="15265" r="23152"/>
          <a:stretch/>
        </p:blipFill>
        <p:spPr bwMode="auto">
          <a:xfrm rot="5400000">
            <a:off x="1976801" y="4241667"/>
            <a:ext cx="2592198" cy="2234763"/>
          </a:xfrm>
          <a:prstGeom prst="rect">
            <a:avLst/>
          </a:prstGeom>
          <a:ln>
            <a:noFill/>
          </a:ln>
          <a:extLst>
            <a:ext uri="{53640926-AAD7-44D8-BBD7-CCE9431645EC}">
              <a14:shadowObscured xmlns:a14="http://schemas.microsoft.com/office/drawing/2010/main"/>
            </a:ext>
          </a:extLst>
        </p:spPr>
      </p:pic>
      <p:graphicFrame>
        <p:nvGraphicFramePr>
          <p:cNvPr id="12" name="Gráfico 11">
            <a:extLst>
              <a:ext uri="{FF2B5EF4-FFF2-40B4-BE49-F238E27FC236}">
                <a16:creationId xmlns:a16="http://schemas.microsoft.com/office/drawing/2014/main" id="{323F0079-8ADA-46E6-A3B3-92F94370E087}"/>
              </a:ext>
            </a:extLst>
          </p:cNvPr>
          <p:cNvGraphicFramePr/>
          <p:nvPr>
            <p:extLst>
              <p:ext uri="{D42A27DB-BD31-4B8C-83A1-F6EECF244321}">
                <p14:modId xmlns:p14="http://schemas.microsoft.com/office/powerpoint/2010/main" val="3049187183"/>
              </p:ext>
            </p:extLst>
          </p:nvPr>
        </p:nvGraphicFramePr>
        <p:xfrm>
          <a:off x="5466270" y="2256639"/>
          <a:ext cx="5887529" cy="2592198"/>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a:extLst>
              <a:ext uri="{FF2B5EF4-FFF2-40B4-BE49-F238E27FC236}">
                <a16:creationId xmlns:a16="http://schemas.microsoft.com/office/drawing/2014/main" id="{6A0499D1-CA78-4643-AB36-D95FD58825E7}"/>
              </a:ext>
            </a:extLst>
          </p:cNvPr>
          <p:cNvSpPr txBox="1"/>
          <p:nvPr/>
        </p:nvSpPr>
        <p:spPr>
          <a:xfrm>
            <a:off x="7801720" y="4989716"/>
            <a:ext cx="3040957" cy="369332"/>
          </a:xfrm>
          <a:prstGeom prst="rect">
            <a:avLst/>
          </a:prstGeom>
          <a:noFill/>
        </p:spPr>
        <p:txBody>
          <a:bodyPr wrap="square" rtlCol="0">
            <a:spAutoFit/>
          </a:bodyPr>
          <a:lstStyle/>
          <a:p>
            <a:r>
              <a:rPr lang="es-EC" dirty="0"/>
              <a:t>Norma: INEN 294</a:t>
            </a:r>
          </a:p>
        </p:txBody>
      </p:sp>
      <p:sp>
        <p:nvSpPr>
          <p:cNvPr id="13" name="Rectángulo 12">
            <a:extLst>
              <a:ext uri="{FF2B5EF4-FFF2-40B4-BE49-F238E27FC236}">
                <a16:creationId xmlns:a16="http://schemas.microsoft.com/office/drawing/2014/main" id="{016B8489-4ED0-4741-A75E-8B27C9195E1E}"/>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365728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671851"/>
          </a:xfrm>
          <a:prstGeom prst="rect">
            <a:avLst/>
          </a:prstGeom>
        </p:spPr>
        <p:txBody>
          <a:bodyPr wrap="square">
            <a:spAutoFit/>
          </a:bodyPr>
          <a:lstStyle/>
          <a:p>
            <a:pPr algn="just">
              <a:lnSpc>
                <a:spcPct val="150000"/>
              </a:lnSpc>
              <a:spcBef>
                <a:spcPts val="1200"/>
              </a:spcBef>
              <a:spcAft>
                <a:spcPts val="1200"/>
              </a:spcAft>
            </a:pPr>
            <a:r>
              <a:rPr lang="es-EC" sz="2000" b="1" dirty="0"/>
              <a:t>Dosificación Arcilla – Arena – Concha Molida, mampuestos compactados</a:t>
            </a:r>
            <a:r>
              <a:rPr lang="es-EC" sz="28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24</a:t>
            </a:fld>
            <a:endParaRPr lang="es-EC"/>
          </a:p>
        </p:txBody>
      </p:sp>
      <p:pic>
        <p:nvPicPr>
          <p:cNvPr id="3" name="Imagen 2">
            <a:extLst>
              <a:ext uri="{FF2B5EF4-FFF2-40B4-BE49-F238E27FC236}">
                <a16:creationId xmlns:a16="http://schemas.microsoft.com/office/drawing/2014/main" id="{9D5FFFC2-7FA2-4204-AAA6-46A717CE2ED7}"/>
              </a:ext>
            </a:extLst>
          </p:cNvPr>
          <p:cNvPicPr>
            <a:picLocks noChangeAspect="1"/>
          </p:cNvPicPr>
          <p:nvPr/>
        </p:nvPicPr>
        <p:blipFill>
          <a:blip r:embed="rId4"/>
          <a:stretch>
            <a:fillRect/>
          </a:stretch>
        </p:blipFill>
        <p:spPr>
          <a:xfrm>
            <a:off x="1880930" y="2611643"/>
            <a:ext cx="2886075" cy="2533650"/>
          </a:xfrm>
          <a:prstGeom prst="rect">
            <a:avLst/>
          </a:prstGeom>
        </p:spPr>
      </p:pic>
      <p:graphicFrame>
        <p:nvGraphicFramePr>
          <p:cNvPr id="10" name="Gráfico 9">
            <a:extLst>
              <a:ext uri="{FF2B5EF4-FFF2-40B4-BE49-F238E27FC236}">
                <a16:creationId xmlns:a16="http://schemas.microsoft.com/office/drawing/2014/main" id="{709D7B38-CBD5-4AD0-9B6D-B87D3F382D7C}"/>
              </a:ext>
            </a:extLst>
          </p:cNvPr>
          <p:cNvGraphicFramePr/>
          <p:nvPr>
            <p:extLst>
              <p:ext uri="{D42A27DB-BD31-4B8C-83A1-F6EECF244321}">
                <p14:modId xmlns:p14="http://schemas.microsoft.com/office/powerpoint/2010/main" val="3398816568"/>
              </p:ext>
            </p:extLst>
          </p:nvPr>
        </p:nvGraphicFramePr>
        <p:xfrm>
          <a:off x="5299969" y="2166151"/>
          <a:ext cx="6053831" cy="3424634"/>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a:extLst>
              <a:ext uri="{FF2B5EF4-FFF2-40B4-BE49-F238E27FC236}">
                <a16:creationId xmlns:a16="http://schemas.microsoft.com/office/drawing/2014/main" id="{E12155D4-B155-4AE5-B1EB-10656E19318A}"/>
              </a:ext>
            </a:extLst>
          </p:cNvPr>
          <p:cNvSpPr txBox="1"/>
          <p:nvPr/>
        </p:nvSpPr>
        <p:spPr>
          <a:xfrm>
            <a:off x="7187259" y="6169580"/>
            <a:ext cx="3040957" cy="369332"/>
          </a:xfrm>
          <a:prstGeom prst="rect">
            <a:avLst/>
          </a:prstGeom>
          <a:noFill/>
        </p:spPr>
        <p:txBody>
          <a:bodyPr wrap="square" rtlCol="0">
            <a:spAutoFit/>
          </a:bodyPr>
          <a:lstStyle/>
          <a:p>
            <a:r>
              <a:rPr lang="es-EC" dirty="0"/>
              <a:t>Norma: INEN 294</a:t>
            </a:r>
          </a:p>
        </p:txBody>
      </p:sp>
      <p:sp>
        <p:nvSpPr>
          <p:cNvPr id="12" name="Rectángulo 11">
            <a:extLst>
              <a:ext uri="{FF2B5EF4-FFF2-40B4-BE49-F238E27FC236}">
                <a16:creationId xmlns:a16="http://schemas.microsoft.com/office/drawing/2014/main" id="{46F8DF20-1413-4234-A8C1-A2A6A67FCF97}"/>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299330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671851"/>
          </a:xfrm>
          <a:prstGeom prst="rect">
            <a:avLst/>
          </a:prstGeom>
        </p:spPr>
        <p:txBody>
          <a:bodyPr wrap="square">
            <a:spAutoFit/>
          </a:bodyPr>
          <a:lstStyle/>
          <a:p>
            <a:pPr algn="just">
              <a:lnSpc>
                <a:spcPct val="150000"/>
              </a:lnSpc>
              <a:spcBef>
                <a:spcPts val="1200"/>
              </a:spcBef>
              <a:spcAft>
                <a:spcPts val="1200"/>
              </a:spcAft>
            </a:pPr>
            <a:r>
              <a:rPr lang="es-EC" sz="2000" b="1" dirty="0"/>
              <a:t>Dosificación Arcilla – Arena – Concha Molida - Cemento Blanco </a:t>
            </a:r>
            <a:r>
              <a:rPr lang="es-EC" sz="28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25</a:t>
            </a:fld>
            <a:endParaRPr lang="es-EC"/>
          </a:p>
        </p:txBody>
      </p:sp>
      <p:pic>
        <p:nvPicPr>
          <p:cNvPr id="3" name="Imagen 2">
            <a:extLst>
              <a:ext uri="{FF2B5EF4-FFF2-40B4-BE49-F238E27FC236}">
                <a16:creationId xmlns:a16="http://schemas.microsoft.com/office/drawing/2014/main" id="{98A0F7E4-8E9B-40E2-AAD2-223C5D304FB8}"/>
              </a:ext>
            </a:extLst>
          </p:cNvPr>
          <p:cNvPicPr>
            <a:picLocks noChangeAspect="1"/>
          </p:cNvPicPr>
          <p:nvPr/>
        </p:nvPicPr>
        <p:blipFill>
          <a:blip r:embed="rId4"/>
          <a:stretch>
            <a:fillRect/>
          </a:stretch>
        </p:blipFill>
        <p:spPr>
          <a:xfrm>
            <a:off x="1575180" y="1640619"/>
            <a:ext cx="3801800" cy="1842946"/>
          </a:xfrm>
          <a:prstGeom prst="rect">
            <a:avLst/>
          </a:prstGeom>
        </p:spPr>
      </p:pic>
      <p:graphicFrame>
        <p:nvGraphicFramePr>
          <p:cNvPr id="10" name="Gráfico 9">
            <a:extLst>
              <a:ext uri="{FF2B5EF4-FFF2-40B4-BE49-F238E27FC236}">
                <a16:creationId xmlns:a16="http://schemas.microsoft.com/office/drawing/2014/main" id="{15F12CBB-55AE-4AEA-A8F0-CB074BF12876}"/>
              </a:ext>
            </a:extLst>
          </p:cNvPr>
          <p:cNvGraphicFramePr/>
          <p:nvPr>
            <p:extLst>
              <p:ext uri="{D42A27DB-BD31-4B8C-83A1-F6EECF244321}">
                <p14:modId xmlns:p14="http://schemas.microsoft.com/office/powerpoint/2010/main" val="1231645177"/>
              </p:ext>
            </p:extLst>
          </p:nvPr>
        </p:nvGraphicFramePr>
        <p:xfrm>
          <a:off x="6096000" y="2119463"/>
          <a:ext cx="5071759" cy="2875416"/>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n 4">
            <a:extLst>
              <a:ext uri="{FF2B5EF4-FFF2-40B4-BE49-F238E27FC236}">
                <a16:creationId xmlns:a16="http://schemas.microsoft.com/office/drawing/2014/main" id="{425EF2DD-B32C-4862-88F4-28698315D8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1263" y="3647478"/>
            <a:ext cx="4349089" cy="2446363"/>
          </a:xfrm>
          <a:prstGeom prst="rect">
            <a:avLst/>
          </a:prstGeom>
        </p:spPr>
      </p:pic>
      <p:sp>
        <p:nvSpPr>
          <p:cNvPr id="11" name="CuadroTexto 10">
            <a:extLst>
              <a:ext uri="{FF2B5EF4-FFF2-40B4-BE49-F238E27FC236}">
                <a16:creationId xmlns:a16="http://schemas.microsoft.com/office/drawing/2014/main" id="{A2FD99E6-9FBD-424F-A8B1-DB257F072009}"/>
              </a:ext>
            </a:extLst>
          </p:cNvPr>
          <p:cNvSpPr txBox="1"/>
          <p:nvPr/>
        </p:nvSpPr>
        <p:spPr>
          <a:xfrm>
            <a:off x="7669588" y="4870659"/>
            <a:ext cx="3040957" cy="369332"/>
          </a:xfrm>
          <a:prstGeom prst="rect">
            <a:avLst/>
          </a:prstGeom>
          <a:noFill/>
        </p:spPr>
        <p:txBody>
          <a:bodyPr wrap="square" rtlCol="0">
            <a:spAutoFit/>
          </a:bodyPr>
          <a:lstStyle/>
          <a:p>
            <a:r>
              <a:rPr lang="es-EC" dirty="0"/>
              <a:t>Norma: INEN 294</a:t>
            </a:r>
          </a:p>
        </p:txBody>
      </p:sp>
      <p:sp>
        <p:nvSpPr>
          <p:cNvPr id="12" name="Rectángulo 11">
            <a:extLst>
              <a:ext uri="{FF2B5EF4-FFF2-40B4-BE49-F238E27FC236}">
                <a16:creationId xmlns:a16="http://schemas.microsoft.com/office/drawing/2014/main" id="{503056CE-E659-46DA-8B88-25793987AF80}"/>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391714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506292"/>
          </a:xfrm>
          <a:prstGeom prst="rect">
            <a:avLst/>
          </a:prstGeom>
        </p:spPr>
        <p:txBody>
          <a:bodyPr wrap="square">
            <a:spAutoFit/>
          </a:bodyPr>
          <a:lstStyle/>
          <a:p>
            <a:pPr algn="just">
              <a:lnSpc>
                <a:spcPct val="150000"/>
              </a:lnSpc>
              <a:spcBef>
                <a:spcPts val="1200"/>
              </a:spcBef>
              <a:spcAft>
                <a:spcPts val="1200"/>
              </a:spcAft>
            </a:pPr>
            <a:r>
              <a:rPr lang="es-EC" sz="2000" b="1" dirty="0"/>
              <a:t>Dosificación Arcilla – Arena – Concha Molida – Carbonato de calcio + Resina</a:t>
            </a:r>
            <a:endParaRPr lang="es-EC" sz="2800" b="1" dirty="0">
              <a:solidFill>
                <a:schemeClr val="tx1">
                  <a:lumMod val="85000"/>
                  <a:lumOff val="15000"/>
                </a:schemeClr>
              </a:solidFill>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26</a:t>
            </a:fld>
            <a:endParaRPr lang="es-EC"/>
          </a:p>
        </p:txBody>
      </p:sp>
      <p:pic>
        <p:nvPicPr>
          <p:cNvPr id="9" name="Imagen 8">
            <a:extLst>
              <a:ext uri="{FF2B5EF4-FFF2-40B4-BE49-F238E27FC236}">
                <a16:creationId xmlns:a16="http://schemas.microsoft.com/office/drawing/2014/main" id="{8E7DC64B-564C-4013-9CD6-9DD283491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1" y="3647479"/>
            <a:ext cx="4612944" cy="2594781"/>
          </a:xfrm>
          <a:prstGeom prst="rect">
            <a:avLst/>
          </a:prstGeom>
        </p:spPr>
      </p:pic>
      <p:pic>
        <p:nvPicPr>
          <p:cNvPr id="3" name="Imagen 2">
            <a:extLst>
              <a:ext uri="{FF2B5EF4-FFF2-40B4-BE49-F238E27FC236}">
                <a16:creationId xmlns:a16="http://schemas.microsoft.com/office/drawing/2014/main" id="{E62AEB00-4D18-4509-8F1C-C0C21BC84305}"/>
              </a:ext>
            </a:extLst>
          </p:cNvPr>
          <p:cNvPicPr>
            <a:picLocks noChangeAspect="1"/>
          </p:cNvPicPr>
          <p:nvPr/>
        </p:nvPicPr>
        <p:blipFill>
          <a:blip r:embed="rId5"/>
          <a:stretch>
            <a:fillRect/>
          </a:stretch>
        </p:blipFill>
        <p:spPr>
          <a:xfrm>
            <a:off x="2807581" y="2115147"/>
            <a:ext cx="6381750" cy="1095375"/>
          </a:xfrm>
          <a:prstGeom prst="rect">
            <a:avLst/>
          </a:prstGeom>
        </p:spPr>
      </p:pic>
      <p:sp>
        <p:nvSpPr>
          <p:cNvPr id="10" name="CuadroTexto 9">
            <a:extLst>
              <a:ext uri="{FF2B5EF4-FFF2-40B4-BE49-F238E27FC236}">
                <a16:creationId xmlns:a16="http://schemas.microsoft.com/office/drawing/2014/main" id="{65B8DEA0-71C7-4B01-B203-7385A1C913D6}"/>
              </a:ext>
            </a:extLst>
          </p:cNvPr>
          <p:cNvSpPr txBox="1"/>
          <p:nvPr/>
        </p:nvSpPr>
        <p:spPr>
          <a:xfrm>
            <a:off x="4989250" y="6384241"/>
            <a:ext cx="3040957" cy="369332"/>
          </a:xfrm>
          <a:prstGeom prst="rect">
            <a:avLst/>
          </a:prstGeom>
          <a:noFill/>
        </p:spPr>
        <p:txBody>
          <a:bodyPr wrap="square" rtlCol="0">
            <a:spAutoFit/>
          </a:bodyPr>
          <a:lstStyle/>
          <a:p>
            <a:r>
              <a:rPr lang="es-EC" dirty="0"/>
              <a:t>Norma: INEN 294</a:t>
            </a:r>
          </a:p>
        </p:txBody>
      </p:sp>
      <p:sp>
        <p:nvSpPr>
          <p:cNvPr id="11" name="Rectángulo 10">
            <a:extLst>
              <a:ext uri="{FF2B5EF4-FFF2-40B4-BE49-F238E27FC236}">
                <a16:creationId xmlns:a16="http://schemas.microsoft.com/office/drawing/2014/main" id="{267AA4BE-3AB9-4AF8-8327-7C2E9B819353}"/>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421453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671851"/>
          </a:xfrm>
          <a:prstGeom prst="rect">
            <a:avLst/>
          </a:prstGeom>
        </p:spPr>
        <p:txBody>
          <a:bodyPr wrap="square">
            <a:spAutoFit/>
          </a:bodyPr>
          <a:lstStyle/>
          <a:p>
            <a:pPr algn="just">
              <a:lnSpc>
                <a:spcPct val="150000"/>
              </a:lnSpc>
              <a:spcBef>
                <a:spcPts val="1200"/>
              </a:spcBef>
              <a:spcAft>
                <a:spcPts val="1200"/>
              </a:spcAft>
            </a:pPr>
            <a:r>
              <a:rPr lang="es-EC" sz="2000" b="1" dirty="0"/>
              <a:t>Dosificación Arcilla – Arena – Concha Molida – Cemento Gris </a:t>
            </a:r>
            <a:r>
              <a:rPr lang="es-EC" sz="2800" b="1" dirty="0">
                <a:solidFill>
                  <a:schemeClr val="tx1">
                    <a:lumMod val="85000"/>
                    <a:lumOff val="15000"/>
                  </a:schemeClr>
                </a:solidFill>
                <a:ea typeface="Times New Roman" panose="02020603050405020304" pitchFamily="18" charset="0"/>
                <a:cs typeface="Times New Roman" panose="02020603050405020304" pitchFamily="18" charset="0"/>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27</a:t>
            </a:fld>
            <a:endParaRPr lang="es-EC"/>
          </a:p>
        </p:txBody>
      </p:sp>
      <p:pic>
        <p:nvPicPr>
          <p:cNvPr id="10" name="Imagen 9">
            <a:extLst>
              <a:ext uri="{FF2B5EF4-FFF2-40B4-BE49-F238E27FC236}">
                <a16:creationId xmlns:a16="http://schemas.microsoft.com/office/drawing/2014/main" id="{30F15498-CDC9-441F-8BF6-5C69C79A4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1" y="3647479"/>
            <a:ext cx="4612944" cy="2594781"/>
          </a:xfrm>
          <a:prstGeom prst="rect">
            <a:avLst/>
          </a:prstGeom>
        </p:spPr>
      </p:pic>
      <p:pic>
        <p:nvPicPr>
          <p:cNvPr id="4" name="Imagen 3">
            <a:extLst>
              <a:ext uri="{FF2B5EF4-FFF2-40B4-BE49-F238E27FC236}">
                <a16:creationId xmlns:a16="http://schemas.microsoft.com/office/drawing/2014/main" id="{F5DBCDA1-9D22-46EE-AF18-15E20A2C4F49}"/>
              </a:ext>
            </a:extLst>
          </p:cNvPr>
          <p:cNvPicPr>
            <a:picLocks noChangeAspect="1"/>
          </p:cNvPicPr>
          <p:nvPr/>
        </p:nvPicPr>
        <p:blipFill>
          <a:blip r:embed="rId5"/>
          <a:stretch>
            <a:fillRect/>
          </a:stretch>
        </p:blipFill>
        <p:spPr>
          <a:xfrm>
            <a:off x="2509662" y="1949819"/>
            <a:ext cx="6753225" cy="1209675"/>
          </a:xfrm>
          <a:prstGeom prst="rect">
            <a:avLst/>
          </a:prstGeom>
        </p:spPr>
      </p:pic>
      <p:sp>
        <p:nvSpPr>
          <p:cNvPr id="11" name="CuadroTexto 10">
            <a:extLst>
              <a:ext uri="{FF2B5EF4-FFF2-40B4-BE49-F238E27FC236}">
                <a16:creationId xmlns:a16="http://schemas.microsoft.com/office/drawing/2014/main" id="{3CA58BC4-F236-4363-921E-A4B58EFE366D}"/>
              </a:ext>
            </a:extLst>
          </p:cNvPr>
          <p:cNvSpPr txBox="1"/>
          <p:nvPr/>
        </p:nvSpPr>
        <p:spPr>
          <a:xfrm>
            <a:off x="4909351" y="6352143"/>
            <a:ext cx="3040957" cy="369332"/>
          </a:xfrm>
          <a:prstGeom prst="rect">
            <a:avLst/>
          </a:prstGeom>
          <a:noFill/>
        </p:spPr>
        <p:txBody>
          <a:bodyPr wrap="square" rtlCol="0">
            <a:spAutoFit/>
          </a:bodyPr>
          <a:lstStyle/>
          <a:p>
            <a:r>
              <a:rPr lang="es-EC" dirty="0"/>
              <a:t>Norma: INEN 294</a:t>
            </a:r>
          </a:p>
        </p:txBody>
      </p:sp>
      <p:sp>
        <p:nvSpPr>
          <p:cNvPr id="12" name="Rectángulo 11">
            <a:extLst>
              <a:ext uri="{FF2B5EF4-FFF2-40B4-BE49-F238E27FC236}">
                <a16:creationId xmlns:a16="http://schemas.microsoft.com/office/drawing/2014/main" id="{89C87F1A-6790-44E3-BC3F-491F09DEF200}"/>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166289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3"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789983"/>
            <a:ext cx="8459520" cy="589072"/>
          </a:xfrm>
          <a:prstGeom prst="rect">
            <a:avLst/>
          </a:prstGeom>
        </p:spPr>
        <p:txBody>
          <a:bodyPr wrap="square">
            <a:spAutoFit/>
          </a:bodyPr>
          <a:lstStyle/>
          <a:p>
            <a:pPr algn="just">
              <a:lnSpc>
                <a:spcPct val="150000"/>
              </a:lnSpc>
              <a:spcBef>
                <a:spcPts val="1200"/>
              </a:spcBef>
              <a:spcAft>
                <a:spcPts val="1200"/>
              </a:spcAft>
            </a:pPr>
            <a:r>
              <a:rPr lang="es-EC" sz="2400" b="1" dirty="0">
                <a:solidFill>
                  <a:schemeClr val="tx1">
                    <a:lumMod val="85000"/>
                    <a:lumOff val="15000"/>
                  </a:schemeClr>
                </a:solidFill>
                <a:ea typeface="Times New Roman" panose="02020603050405020304" pitchFamily="18" charset="0"/>
                <a:cs typeface="Times New Roman" panose="02020603050405020304" pitchFamily="18" charset="0"/>
              </a:rPr>
              <a:t>Dosificaciones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28</a:t>
            </a:fld>
            <a:endParaRPr lang="es-EC"/>
          </a:p>
        </p:txBody>
      </p:sp>
      <p:sp>
        <p:nvSpPr>
          <p:cNvPr id="11" name="Redondear rectángulo de esquina diagonal 2">
            <a:extLst>
              <a:ext uri="{FF2B5EF4-FFF2-40B4-BE49-F238E27FC236}">
                <a16:creationId xmlns:a16="http://schemas.microsoft.com/office/drawing/2014/main" id="{BA220853-F61A-4A99-BDAB-F4A2FE5C9565}"/>
              </a:ext>
            </a:extLst>
          </p:cNvPr>
          <p:cNvSpPr/>
          <p:nvPr/>
        </p:nvSpPr>
        <p:spPr>
          <a:xfrm>
            <a:off x="1631853" y="1517483"/>
            <a:ext cx="9400903" cy="715089"/>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b="1" dirty="0"/>
              <a:t>Dosificación en volumen Arcilla – Arena – Concha Molida- Cemento Gris</a:t>
            </a:r>
            <a:endParaRPr lang="es-EC" sz="3600" b="1" dirty="0">
              <a:cs typeface="Times New Roman" panose="02020603050405020304" pitchFamily="18" charset="0"/>
            </a:endParaRPr>
          </a:p>
          <a:p>
            <a:endParaRPr lang="es-EC" b="1" dirty="0"/>
          </a:p>
        </p:txBody>
      </p:sp>
      <p:graphicFrame>
        <p:nvGraphicFramePr>
          <p:cNvPr id="3" name="Tabla 2">
            <a:extLst>
              <a:ext uri="{FF2B5EF4-FFF2-40B4-BE49-F238E27FC236}">
                <a16:creationId xmlns:a16="http://schemas.microsoft.com/office/drawing/2014/main" id="{03707731-03A8-4E27-9878-1284C92CF957}"/>
              </a:ext>
            </a:extLst>
          </p:cNvPr>
          <p:cNvGraphicFramePr>
            <a:graphicFrameLocks noGrp="1"/>
          </p:cNvGraphicFramePr>
          <p:nvPr>
            <p:extLst>
              <p:ext uri="{D42A27DB-BD31-4B8C-83A1-F6EECF244321}">
                <p14:modId xmlns:p14="http://schemas.microsoft.com/office/powerpoint/2010/main" val="2934666220"/>
              </p:ext>
            </p:extLst>
          </p:nvPr>
        </p:nvGraphicFramePr>
        <p:xfrm>
          <a:off x="2032000" y="2285440"/>
          <a:ext cx="8128000"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26910581"/>
                    </a:ext>
                  </a:extLst>
                </a:gridCol>
                <a:gridCol w="1697372">
                  <a:extLst>
                    <a:ext uri="{9D8B030D-6E8A-4147-A177-3AD203B41FA5}">
                      <a16:colId xmlns:a16="http://schemas.microsoft.com/office/drawing/2014/main" val="4012815184"/>
                    </a:ext>
                  </a:extLst>
                </a:gridCol>
                <a:gridCol w="2366628">
                  <a:extLst>
                    <a:ext uri="{9D8B030D-6E8A-4147-A177-3AD203B41FA5}">
                      <a16:colId xmlns:a16="http://schemas.microsoft.com/office/drawing/2014/main" val="231457588"/>
                    </a:ext>
                  </a:extLst>
                </a:gridCol>
              </a:tblGrid>
              <a:tr h="370840">
                <a:tc>
                  <a:txBody>
                    <a:bodyPr/>
                    <a:lstStyle/>
                    <a:p>
                      <a:pPr algn="ctr"/>
                      <a:r>
                        <a:rPr lang="es-EC" dirty="0"/>
                        <a:t>Suelo Arcilloso</a:t>
                      </a:r>
                    </a:p>
                    <a:p>
                      <a:pPr algn="ctr"/>
                      <a:r>
                        <a:rPr lang="es-EC" dirty="0"/>
                        <a:t>Arena, 7/3</a:t>
                      </a:r>
                    </a:p>
                  </a:txBody>
                  <a:tcPr/>
                </a:tc>
                <a:tc>
                  <a:txBody>
                    <a:bodyPr/>
                    <a:lstStyle/>
                    <a:p>
                      <a:pPr algn="ctr"/>
                      <a:r>
                        <a:rPr lang="es-EC" dirty="0"/>
                        <a:t>Concha Molida</a:t>
                      </a:r>
                    </a:p>
                  </a:txBody>
                  <a:tcPr/>
                </a:tc>
                <a:tc>
                  <a:txBody>
                    <a:bodyPr/>
                    <a:lstStyle/>
                    <a:p>
                      <a:pPr algn="ctr"/>
                      <a:r>
                        <a:rPr lang="es-EC" dirty="0"/>
                        <a:t>Cemento Gris</a:t>
                      </a:r>
                    </a:p>
                  </a:txBody>
                  <a:tcPr/>
                </a:tc>
                <a:extLst>
                  <a:ext uri="{0D108BD9-81ED-4DB2-BD59-A6C34878D82A}">
                    <a16:rowId xmlns:a16="http://schemas.microsoft.com/office/drawing/2014/main" val="3493315033"/>
                  </a:ext>
                </a:extLst>
              </a:tr>
              <a:tr h="370840">
                <a:tc>
                  <a:txBody>
                    <a:bodyPr/>
                    <a:lstStyle/>
                    <a:p>
                      <a:pPr algn="ctr"/>
                      <a:r>
                        <a:rPr lang="es-EC" dirty="0"/>
                        <a:t>80%</a:t>
                      </a:r>
                    </a:p>
                  </a:txBody>
                  <a:tcPr/>
                </a:tc>
                <a:tc>
                  <a:txBody>
                    <a:bodyPr/>
                    <a:lstStyle/>
                    <a:p>
                      <a:pPr algn="ctr"/>
                      <a:r>
                        <a:rPr lang="es-EC" dirty="0"/>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t>6%, 8%</a:t>
                      </a:r>
                    </a:p>
                  </a:txBody>
                  <a:tcPr/>
                </a:tc>
                <a:extLst>
                  <a:ext uri="{0D108BD9-81ED-4DB2-BD59-A6C34878D82A}">
                    <a16:rowId xmlns:a16="http://schemas.microsoft.com/office/drawing/2014/main" val="3094562279"/>
                  </a:ext>
                </a:extLst>
              </a:tr>
              <a:tr h="370840">
                <a:tc>
                  <a:txBody>
                    <a:bodyPr/>
                    <a:lstStyle/>
                    <a:p>
                      <a:pPr algn="ctr"/>
                      <a:r>
                        <a:rPr lang="es-EC" dirty="0"/>
                        <a:t>70%</a:t>
                      </a:r>
                    </a:p>
                  </a:txBody>
                  <a:tcPr/>
                </a:tc>
                <a:tc>
                  <a:txBody>
                    <a:bodyPr/>
                    <a:lstStyle/>
                    <a:p>
                      <a:pPr algn="ctr"/>
                      <a:r>
                        <a:rPr lang="es-EC" dirty="0"/>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t>6%, 8%</a:t>
                      </a:r>
                    </a:p>
                  </a:txBody>
                  <a:tcPr/>
                </a:tc>
                <a:extLst>
                  <a:ext uri="{0D108BD9-81ED-4DB2-BD59-A6C34878D82A}">
                    <a16:rowId xmlns:a16="http://schemas.microsoft.com/office/drawing/2014/main" val="84894750"/>
                  </a:ext>
                </a:extLst>
              </a:tr>
            </a:tbl>
          </a:graphicData>
        </a:graphic>
      </p:graphicFrame>
      <p:sp>
        <p:nvSpPr>
          <p:cNvPr id="10" name="Redondear rectángulo de esquina diagonal 2">
            <a:extLst>
              <a:ext uri="{FF2B5EF4-FFF2-40B4-BE49-F238E27FC236}">
                <a16:creationId xmlns:a16="http://schemas.microsoft.com/office/drawing/2014/main" id="{36F5A1C1-23CC-4070-A358-460028F3ACBF}"/>
              </a:ext>
            </a:extLst>
          </p:cNvPr>
          <p:cNvSpPr/>
          <p:nvPr/>
        </p:nvSpPr>
        <p:spPr>
          <a:xfrm>
            <a:off x="1631852" y="3770430"/>
            <a:ext cx="9400903" cy="715089"/>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b="1" dirty="0"/>
              <a:t>Dosificación en volumen Arcilla – Arena - Cemento Gris</a:t>
            </a:r>
            <a:endParaRPr lang="es-EC" sz="3600" b="1" dirty="0">
              <a:cs typeface="Times New Roman" panose="02020603050405020304" pitchFamily="18" charset="0"/>
            </a:endParaRPr>
          </a:p>
          <a:p>
            <a:endParaRPr lang="es-EC" b="1" dirty="0"/>
          </a:p>
        </p:txBody>
      </p:sp>
      <p:graphicFrame>
        <p:nvGraphicFramePr>
          <p:cNvPr id="12" name="Tabla 11">
            <a:extLst>
              <a:ext uri="{FF2B5EF4-FFF2-40B4-BE49-F238E27FC236}">
                <a16:creationId xmlns:a16="http://schemas.microsoft.com/office/drawing/2014/main" id="{6714E35C-EFE4-42FB-91D7-8972CBFE1549}"/>
              </a:ext>
            </a:extLst>
          </p:cNvPr>
          <p:cNvGraphicFramePr>
            <a:graphicFrameLocks noGrp="1"/>
          </p:cNvGraphicFramePr>
          <p:nvPr>
            <p:extLst>
              <p:ext uri="{D42A27DB-BD31-4B8C-83A1-F6EECF244321}">
                <p14:modId xmlns:p14="http://schemas.microsoft.com/office/powerpoint/2010/main" val="769470369"/>
              </p:ext>
            </p:extLst>
          </p:nvPr>
        </p:nvGraphicFramePr>
        <p:xfrm>
          <a:off x="2032000" y="4648798"/>
          <a:ext cx="6430628"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26910581"/>
                    </a:ext>
                  </a:extLst>
                </a:gridCol>
                <a:gridCol w="2032000">
                  <a:extLst>
                    <a:ext uri="{9D8B030D-6E8A-4147-A177-3AD203B41FA5}">
                      <a16:colId xmlns:a16="http://schemas.microsoft.com/office/drawing/2014/main" val="90472078"/>
                    </a:ext>
                  </a:extLst>
                </a:gridCol>
                <a:gridCol w="2366628">
                  <a:extLst>
                    <a:ext uri="{9D8B030D-6E8A-4147-A177-3AD203B41FA5}">
                      <a16:colId xmlns:a16="http://schemas.microsoft.com/office/drawing/2014/main" val="231457588"/>
                    </a:ext>
                  </a:extLst>
                </a:gridCol>
              </a:tblGrid>
              <a:tr h="370840">
                <a:tc>
                  <a:txBody>
                    <a:bodyPr/>
                    <a:lstStyle/>
                    <a:p>
                      <a:pPr algn="ctr"/>
                      <a:r>
                        <a:rPr lang="es-EC" dirty="0"/>
                        <a:t>Suelo Arcilloso</a:t>
                      </a:r>
                    </a:p>
                  </a:txBody>
                  <a:tcPr/>
                </a:tc>
                <a:tc>
                  <a:txBody>
                    <a:bodyPr/>
                    <a:lstStyle/>
                    <a:p>
                      <a:pPr algn="ctr"/>
                      <a:r>
                        <a:rPr lang="es-EC" dirty="0"/>
                        <a:t>Arena</a:t>
                      </a:r>
                    </a:p>
                  </a:txBody>
                  <a:tcPr/>
                </a:tc>
                <a:tc>
                  <a:txBody>
                    <a:bodyPr/>
                    <a:lstStyle/>
                    <a:p>
                      <a:pPr algn="ctr"/>
                      <a:r>
                        <a:rPr lang="es-EC" dirty="0"/>
                        <a:t>Cemento Gris</a:t>
                      </a:r>
                    </a:p>
                  </a:txBody>
                  <a:tcPr/>
                </a:tc>
                <a:extLst>
                  <a:ext uri="{0D108BD9-81ED-4DB2-BD59-A6C34878D82A}">
                    <a16:rowId xmlns:a16="http://schemas.microsoft.com/office/drawing/2014/main" val="3493315033"/>
                  </a:ext>
                </a:extLst>
              </a:tr>
              <a:tr h="370840">
                <a:tc>
                  <a:txBody>
                    <a:bodyPr/>
                    <a:lstStyle/>
                    <a:p>
                      <a:pPr algn="ctr"/>
                      <a:r>
                        <a:rPr lang="es-EC" dirty="0"/>
                        <a:t>70%</a:t>
                      </a:r>
                    </a:p>
                  </a:txBody>
                  <a:tcPr/>
                </a:tc>
                <a:tc>
                  <a:txBody>
                    <a:bodyPr/>
                    <a:lstStyle/>
                    <a:p>
                      <a:pPr algn="ctr"/>
                      <a:r>
                        <a:rPr lang="es-EC" dirty="0"/>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t>2%, 4%, 6%, 8%, 10%</a:t>
                      </a:r>
                    </a:p>
                  </a:txBody>
                  <a:tcPr/>
                </a:tc>
                <a:extLst>
                  <a:ext uri="{0D108BD9-81ED-4DB2-BD59-A6C34878D82A}">
                    <a16:rowId xmlns:a16="http://schemas.microsoft.com/office/drawing/2014/main" val="3094562279"/>
                  </a:ext>
                </a:extLst>
              </a:tr>
              <a:tr h="370840">
                <a:tc>
                  <a:txBody>
                    <a:bodyPr/>
                    <a:lstStyle/>
                    <a:p>
                      <a:pPr algn="ctr"/>
                      <a:r>
                        <a:rPr lang="es-EC" dirty="0"/>
                        <a:t>80%</a:t>
                      </a:r>
                    </a:p>
                  </a:txBody>
                  <a:tcPr/>
                </a:tc>
                <a:tc>
                  <a:txBody>
                    <a:bodyPr/>
                    <a:lstStyle/>
                    <a:p>
                      <a:pPr algn="ctr"/>
                      <a:r>
                        <a:rPr lang="es-EC" dirty="0"/>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t>2%, 4%, 6%, 8%, 10%</a:t>
                      </a:r>
                    </a:p>
                  </a:txBody>
                  <a:tcPr/>
                </a:tc>
                <a:extLst>
                  <a:ext uri="{0D108BD9-81ED-4DB2-BD59-A6C34878D82A}">
                    <a16:rowId xmlns:a16="http://schemas.microsoft.com/office/drawing/2014/main" val="84894750"/>
                  </a:ext>
                </a:extLst>
              </a:tr>
            </a:tbl>
          </a:graphicData>
        </a:graphic>
      </p:graphicFrame>
      <p:sp>
        <p:nvSpPr>
          <p:cNvPr id="13" name="Rectángulo 12">
            <a:extLst>
              <a:ext uri="{FF2B5EF4-FFF2-40B4-BE49-F238E27FC236}">
                <a16:creationId xmlns:a16="http://schemas.microsoft.com/office/drawing/2014/main" id="{02615B6F-B2B6-4E08-B663-BDA1EDEAA350}"/>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Elaboración de Mampuestos</a:t>
            </a:r>
          </a:p>
        </p:txBody>
      </p:sp>
    </p:spTree>
    <p:extLst>
      <p:ext uri="{BB962C8B-B14F-4D97-AF65-F5344CB8AC3E}">
        <p14:creationId xmlns:p14="http://schemas.microsoft.com/office/powerpoint/2010/main" val="34778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8" name="Rectángulo 7"/>
          <p:cNvSpPr/>
          <p:nvPr/>
        </p:nvSpPr>
        <p:spPr>
          <a:xfrm>
            <a:off x="1768696" y="500204"/>
            <a:ext cx="8459520" cy="589072"/>
          </a:xfrm>
          <a:prstGeom prst="rect">
            <a:avLst/>
          </a:prstGeom>
        </p:spPr>
        <p:txBody>
          <a:bodyPr wrap="square">
            <a:spAutoFit/>
          </a:bodyPr>
          <a:lstStyle/>
          <a:p>
            <a:pPr algn="just">
              <a:lnSpc>
                <a:spcPct val="150000"/>
              </a:lnSpc>
              <a:spcBef>
                <a:spcPts val="1200"/>
              </a:spcBef>
              <a:spcAft>
                <a:spcPts val="1200"/>
              </a:spcAft>
            </a:pPr>
            <a:r>
              <a:rPr lang="es-EC" sz="2400" b="1" dirty="0">
                <a:solidFill>
                  <a:schemeClr val="tx1">
                    <a:lumMod val="85000"/>
                    <a:lumOff val="15000"/>
                  </a:schemeClr>
                </a:solidFill>
                <a:ea typeface="Times New Roman" panose="02020603050405020304" pitchFamily="18" charset="0"/>
                <a:cs typeface="Times New Roman" panose="02020603050405020304" pitchFamily="18" charset="0"/>
              </a:rPr>
              <a:t>Proceso de elaboración de Mampuestos Compactados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29</a:t>
            </a:fld>
            <a:endParaRPr lang="es-EC"/>
          </a:p>
        </p:txBody>
      </p:sp>
      <p:sp>
        <p:nvSpPr>
          <p:cNvPr id="11" name="Redondear rectángulo de esquina diagonal 2">
            <a:extLst>
              <a:ext uri="{FF2B5EF4-FFF2-40B4-BE49-F238E27FC236}">
                <a16:creationId xmlns:a16="http://schemas.microsoft.com/office/drawing/2014/main" id="{BA220853-F61A-4A99-BDAB-F4A2FE5C9565}"/>
              </a:ext>
            </a:extLst>
          </p:cNvPr>
          <p:cNvSpPr/>
          <p:nvPr/>
        </p:nvSpPr>
        <p:spPr>
          <a:xfrm>
            <a:off x="1296742" y="1198478"/>
            <a:ext cx="9596172" cy="5209937"/>
          </a:xfrm>
          <a:prstGeom prst="round2DiagRect">
            <a:avLst>
              <a:gd name="adj1" fmla="val 16667"/>
              <a:gd name="adj2" fmla="val 13526"/>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algn="just">
              <a:buFont typeface="Arial" panose="020B0604020202020204" pitchFamily="34" charset="0"/>
              <a:buChar char="•"/>
            </a:pPr>
            <a:r>
              <a:rPr lang="es-EC" sz="2000" dirty="0"/>
              <a:t>Obtenida la dosificación se procede a pesar las muestras de arcilla, arena, concha y cemento. En taras por separado.</a:t>
            </a:r>
          </a:p>
          <a:p>
            <a:pPr marL="285750" lvl="0" indent="-285750" algn="just">
              <a:buFont typeface="Arial" panose="020B0604020202020204" pitchFamily="34" charset="0"/>
              <a:buChar char="•"/>
            </a:pPr>
            <a:r>
              <a:rPr lang="es-EC" sz="2000" dirty="0"/>
              <a:t>Utilizando la mezcladora de morteros, se unificará las muestras de arcilla, arena y concha. </a:t>
            </a:r>
          </a:p>
          <a:p>
            <a:pPr marL="285750" lvl="0" indent="-285750" algn="just">
              <a:buFont typeface="Arial" panose="020B0604020202020204" pitchFamily="34" charset="0"/>
              <a:buChar char="•"/>
            </a:pPr>
            <a:r>
              <a:rPr lang="es-EC" sz="2000" dirty="0"/>
              <a:t>Se medirá la cantidad de agua calculada con la relación agua cemento y esta se mezclará de forma apartada conjunto con el cemento, formando una especie de lechada.</a:t>
            </a:r>
          </a:p>
          <a:p>
            <a:pPr marL="285750" lvl="0" indent="-285750" algn="just">
              <a:buFont typeface="Arial" panose="020B0604020202020204" pitchFamily="34" charset="0"/>
              <a:buChar char="•"/>
            </a:pPr>
            <a:r>
              <a:rPr lang="es-EC" sz="2000" dirty="0"/>
              <a:t>Se incorporará la lechada a la mezcla de arcilla, arena y concha, de a poco y buscando uniformidad en la mezcla final. Se deberá parar la mezcladora de mortero para incorporar los residuos dejados fuera de la mezcla. </a:t>
            </a:r>
          </a:p>
          <a:p>
            <a:pPr marL="285750" lvl="0" indent="-285750" algn="just">
              <a:buFont typeface="Arial" panose="020B0604020202020204" pitchFamily="34" charset="0"/>
              <a:buChar char="•"/>
            </a:pPr>
            <a:r>
              <a:rPr lang="es-EC" sz="2000" dirty="0"/>
              <a:t>Cuando la mezcla se vea uniforme se parará la mezcladora de mortero y se procederá a colocar la mezcla en la maquina compactadora de mampuestos y se presionara hasta que el bloque tenga un espesor de 5 centímetros.</a:t>
            </a:r>
          </a:p>
          <a:p>
            <a:pPr marL="285750" indent="-285750" algn="just">
              <a:buFont typeface="Arial" panose="020B0604020202020204" pitchFamily="34" charset="0"/>
              <a:buChar char="•"/>
            </a:pPr>
            <a:r>
              <a:rPr lang="es-EC" sz="2000" dirty="0"/>
              <a:t>Se desmolda los mampuestos y se dejaran secar bajo sombra y manteniendo su humedad durante un mínimo de 14 días.</a:t>
            </a:r>
            <a:endParaRPr lang="es-EC" sz="2000" b="1" dirty="0"/>
          </a:p>
        </p:txBody>
      </p:sp>
    </p:spTree>
    <p:extLst>
      <p:ext uri="{BB962C8B-B14F-4D97-AF65-F5344CB8AC3E}">
        <p14:creationId xmlns:p14="http://schemas.microsoft.com/office/powerpoint/2010/main" val="350700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graphicFrame>
        <p:nvGraphicFramePr>
          <p:cNvPr id="10" name="Diagrama 9">
            <a:extLst>
              <a:ext uri="{FF2B5EF4-FFF2-40B4-BE49-F238E27FC236}">
                <a16:creationId xmlns:a16="http://schemas.microsoft.com/office/drawing/2014/main" id="{25152896-E08B-4262-B9DA-93212EBF73FE}"/>
              </a:ext>
            </a:extLst>
          </p:cNvPr>
          <p:cNvGraphicFramePr/>
          <p:nvPr>
            <p:extLst/>
          </p:nvPr>
        </p:nvGraphicFramePr>
        <p:xfrm>
          <a:off x="2030827" y="99729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1702873" y="754204"/>
            <a:ext cx="3750141"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JUSTIFICACIÓN</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3</a:t>
            </a:fld>
            <a:endParaRPr lang="es-EC"/>
          </a:p>
        </p:txBody>
      </p:sp>
      <p:sp>
        <p:nvSpPr>
          <p:cNvPr id="9" name="Rectángulo 8">
            <a:extLst>
              <a:ext uri="{FF2B5EF4-FFF2-40B4-BE49-F238E27FC236}">
                <a16:creationId xmlns:a16="http://schemas.microsoft.com/office/drawing/2014/main" id="{C900ADDE-D26C-457A-8161-CBE0C84EE5B1}"/>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Generalidades</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32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7" name="Rectángulo redondeado 6"/>
          <p:cNvSpPr/>
          <p:nvPr/>
        </p:nvSpPr>
        <p:spPr>
          <a:xfrm>
            <a:off x="1770336" y="1636673"/>
            <a:ext cx="8925949" cy="35614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lnSpc>
                <a:spcPct val="150000"/>
              </a:lnSpc>
              <a:spcAft>
                <a:spcPts val="1000"/>
              </a:spcAft>
            </a:pPr>
            <a:r>
              <a:rPr lang="es-EC" sz="3200" dirty="0"/>
              <a:t>ANALISIS DE RESULTADOS DE ENSAYO DE COMPRESION Y ABSORCION DE LOS MAMPUESTOS COMPACTADOS DE TIERRA CON Y SIN POLVO DE CONCHA DE OSTIÓN.</a:t>
            </a:r>
            <a:r>
              <a:rPr lang="es-EC" sz="4400" b="1" dirty="0">
                <a:solidFill>
                  <a:schemeClr val="tx1"/>
                </a:solidFill>
              </a:rPr>
              <a:t> </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30</a:t>
            </a:fld>
            <a:endParaRPr lang="es-EC"/>
          </a:p>
        </p:txBody>
      </p:sp>
    </p:spTree>
    <p:extLst>
      <p:ext uri="{BB962C8B-B14F-4D97-AF65-F5344CB8AC3E}">
        <p14:creationId xmlns:p14="http://schemas.microsoft.com/office/powerpoint/2010/main" val="106650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22489" y="727763"/>
            <a:ext cx="8290130" cy="671851"/>
          </a:xfrm>
          <a:prstGeom prst="rect">
            <a:avLst/>
          </a:prstGeom>
        </p:spPr>
        <p:txBody>
          <a:bodyPr wrap="square">
            <a:spAutoFit/>
          </a:bodyPr>
          <a:lstStyle/>
          <a:p>
            <a:pPr lvl="1" algn="just">
              <a:lnSpc>
                <a:spcPct val="150000"/>
              </a:lnSpc>
              <a:spcBef>
                <a:spcPts val="1200"/>
              </a:spcBef>
              <a:spcAft>
                <a:spcPts val="1200"/>
              </a:spcAft>
            </a:pPr>
            <a:r>
              <a:rPr lang="es-EC" sz="2800" b="1" dirty="0">
                <a:effectLst/>
                <a:ea typeface="Times New Roman" panose="02020603050405020304" pitchFamily="18" charset="0"/>
                <a:cs typeface="Times New Roman" panose="02020603050405020304" pitchFamily="18" charset="0"/>
              </a:rPr>
              <a:t>Resultado Ensayo a Compresión Simple</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31</a:t>
            </a:fld>
            <a:endParaRPr lang="es-EC"/>
          </a:p>
        </p:txBody>
      </p:sp>
      <p:graphicFrame>
        <p:nvGraphicFramePr>
          <p:cNvPr id="10" name="Gráfico 9">
            <a:extLst>
              <a:ext uri="{FF2B5EF4-FFF2-40B4-BE49-F238E27FC236}">
                <a16:creationId xmlns:a16="http://schemas.microsoft.com/office/drawing/2014/main" id="{719B6D26-1429-4B38-86AE-C7A39AAB5D70}"/>
              </a:ext>
            </a:extLst>
          </p:cNvPr>
          <p:cNvGraphicFramePr/>
          <p:nvPr>
            <p:extLst>
              <p:ext uri="{D42A27DB-BD31-4B8C-83A1-F6EECF244321}">
                <p14:modId xmlns:p14="http://schemas.microsoft.com/office/powerpoint/2010/main" val="3904572097"/>
              </p:ext>
            </p:extLst>
          </p:nvPr>
        </p:nvGraphicFramePr>
        <p:xfrm>
          <a:off x="3657860" y="1586054"/>
          <a:ext cx="5754846" cy="2123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C1BC1A2B-46E4-48B8-B18F-7FA3D0286483}"/>
              </a:ext>
            </a:extLst>
          </p:cNvPr>
          <p:cNvGraphicFramePr/>
          <p:nvPr>
            <p:extLst>
              <p:ext uri="{D42A27DB-BD31-4B8C-83A1-F6EECF244321}">
                <p14:modId xmlns:p14="http://schemas.microsoft.com/office/powerpoint/2010/main" val="1836922281"/>
              </p:ext>
            </p:extLst>
          </p:nvPr>
        </p:nvGraphicFramePr>
        <p:xfrm>
          <a:off x="3741749" y="4029178"/>
          <a:ext cx="5381624" cy="2016556"/>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12">
            <a:extLst>
              <a:ext uri="{FF2B5EF4-FFF2-40B4-BE49-F238E27FC236}">
                <a16:creationId xmlns:a16="http://schemas.microsoft.com/office/drawing/2014/main" id="{F0D20367-759C-4E98-A49F-A35AE56ADA95}"/>
              </a:ext>
            </a:extLst>
          </p:cNvPr>
          <p:cNvSpPr txBox="1"/>
          <p:nvPr/>
        </p:nvSpPr>
        <p:spPr>
          <a:xfrm>
            <a:off x="9329712" y="3757178"/>
            <a:ext cx="3040957" cy="369332"/>
          </a:xfrm>
          <a:prstGeom prst="rect">
            <a:avLst/>
          </a:prstGeom>
          <a:noFill/>
        </p:spPr>
        <p:txBody>
          <a:bodyPr wrap="square" rtlCol="0">
            <a:spAutoFit/>
          </a:bodyPr>
          <a:lstStyle/>
          <a:p>
            <a:r>
              <a:rPr lang="es-EC" dirty="0"/>
              <a:t>Norma: INEN 294</a:t>
            </a:r>
          </a:p>
        </p:txBody>
      </p:sp>
      <p:sp>
        <p:nvSpPr>
          <p:cNvPr id="14" name="Rectángulo 13">
            <a:extLst>
              <a:ext uri="{FF2B5EF4-FFF2-40B4-BE49-F238E27FC236}">
                <a16:creationId xmlns:a16="http://schemas.microsoft.com/office/drawing/2014/main" id="{FC60876B-2BC1-45DC-9BD3-1BE9A53D6FFA}"/>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171335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32</a:t>
            </a:fld>
            <a:endParaRPr lang="es-EC"/>
          </a:p>
        </p:txBody>
      </p:sp>
      <p:graphicFrame>
        <p:nvGraphicFramePr>
          <p:cNvPr id="10" name="Gráfico 9">
            <a:extLst>
              <a:ext uri="{FF2B5EF4-FFF2-40B4-BE49-F238E27FC236}">
                <a16:creationId xmlns:a16="http://schemas.microsoft.com/office/drawing/2014/main" id="{B179F9F5-D2C3-4590-9288-FF6A8636B4E9}"/>
              </a:ext>
            </a:extLst>
          </p:cNvPr>
          <p:cNvGraphicFramePr/>
          <p:nvPr>
            <p:extLst>
              <p:ext uri="{D42A27DB-BD31-4B8C-83A1-F6EECF244321}">
                <p14:modId xmlns:p14="http://schemas.microsoft.com/office/powerpoint/2010/main" val="3297225201"/>
              </p:ext>
            </p:extLst>
          </p:nvPr>
        </p:nvGraphicFramePr>
        <p:xfrm>
          <a:off x="2051847" y="1199626"/>
          <a:ext cx="8513324" cy="484610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a:extLst>
              <a:ext uri="{FF2B5EF4-FFF2-40B4-BE49-F238E27FC236}">
                <a16:creationId xmlns:a16="http://schemas.microsoft.com/office/drawing/2014/main" id="{BE6E39B1-9F81-466C-9134-8F3405F0D28B}"/>
              </a:ext>
            </a:extLst>
          </p:cNvPr>
          <p:cNvSpPr/>
          <p:nvPr/>
        </p:nvSpPr>
        <p:spPr>
          <a:xfrm>
            <a:off x="1533378" y="603587"/>
            <a:ext cx="8290130" cy="671851"/>
          </a:xfrm>
          <a:prstGeom prst="rect">
            <a:avLst/>
          </a:prstGeom>
        </p:spPr>
        <p:txBody>
          <a:bodyPr wrap="square">
            <a:spAutoFit/>
          </a:bodyPr>
          <a:lstStyle/>
          <a:p>
            <a:pPr lvl="1" algn="just">
              <a:lnSpc>
                <a:spcPct val="150000"/>
              </a:lnSpc>
              <a:spcBef>
                <a:spcPts val="1200"/>
              </a:spcBef>
              <a:spcAft>
                <a:spcPts val="1200"/>
              </a:spcAft>
            </a:pPr>
            <a:r>
              <a:rPr lang="es-EC" sz="2800" b="1" dirty="0">
                <a:effectLst/>
                <a:ea typeface="Times New Roman" panose="02020603050405020304" pitchFamily="18" charset="0"/>
                <a:cs typeface="Times New Roman" panose="02020603050405020304" pitchFamily="18" charset="0"/>
              </a:rPr>
              <a:t>Resultado Ensayo a Compresión Simple</a:t>
            </a:r>
          </a:p>
        </p:txBody>
      </p:sp>
      <p:sp>
        <p:nvSpPr>
          <p:cNvPr id="9" name="CuadroTexto 8">
            <a:extLst>
              <a:ext uri="{FF2B5EF4-FFF2-40B4-BE49-F238E27FC236}">
                <a16:creationId xmlns:a16="http://schemas.microsoft.com/office/drawing/2014/main" id="{5D3EE52C-E130-487F-87A7-FA8951C348F0}"/>
              </a:ext>
            </a:extLst>
          </p:cNvPr>
          <p:cNvSpPr txBox="1"/>
          <p:nvPr/>
        </p:nvSpPr>
        <p:spPr>
          <a:xfrm>
            <a:off x="7341114" y="6171684"/>
            <a:ext cx="3040957" cy="369332"/>
          </a:xfrm>
          <a:prstGeom prst="rect">
            <a:avLst/>
          </a:prstGeom>
          <a:noFill/>
        </p:spPr>
        <p:txBody>
          <a:bodyPr wrap="square" rtlCol="0">
            <a:spAutoFit/>
          </a:bodyPr>
          <a:lstStyle/>
          <a:p>
            <a:r>
              <a:rPr lang="es-EC" dirty="0"/>
              <a:t>Norma: INEN 294</a:t>
            </a:r>
          </a:p>
        </p:txBody>
      </p:sp>
      <p:sp>
        <p:nvSpPr>
          <p:cNvPr id="11" name="Rectángulo 10">
            <a:extLst>
              <a:ext uri="{FF2B5EF4-FFF2-40B4-BE49-F238E27FC236}">
                <a16:creationId xmlns:a16="http://schemas.microsoft.com/office/drawing/2014/main" id="{0E07E4A2-A630-4935-AE32-2ABB36F878A7}"/>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231755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33</a:t>
            </a:fld>
            <a:endParaRPr lang="es-EC"/>
          </a:p>
        </p:txBody>
      </p:sp>
      <p:graphicFrame>
        <p:nvGraphicFramePr>
          <p:cNvPr id="6" name="Tabla 5">
            <a:extLst>
              <a:ext uri="{FF2B5EF4-FFF2-40B4-BE49-F238E27FC236}">
                <a16:creationId xmlns:a16="http://schemas.microsoft.com/office/drawing/2014/main" id="{D9E7BAE4-3700-45D4-8D72-2397B721B3BE}"/>
              </a:ext>
            </a:extLst>
          </p:cNvPr>
          <p:cNvGraphicFramePr>
            <a:graphicFrameLocks noGrp="1"/>
          </p:cNvGraphicFramePr>
          <p:nvPr>
            <p:extLst>
              <p:ext uri="{D42A27DB-BD31-4B8C-83A1-F6EECF244321}">
                <p14:modId xmlns:p14="http://schemas.microsoft.com/office/powerpoint/2010/main" val="1165459072"/>
              </p:ext>
            </p:extLst>
          </p:nvPr>
        </p:nvGraphicFramePr>
        <p:xfrm>
          <a:off x="1631850" y="1427806"/>
          <a:ext cx="7831748" cy="1995140"/>
        </p:xfrm>
        <a:graphic>
          <a:graphicData uri="http://schemas.openxmlformats.org/drawingml/2006/table">
            <a:tbl>
              <a:tblPr firstRow="1" firstCol="1" bandRow="1">
                <a:tableStyleId>{5C22544A-7EE6-4342-B048-85BDC9FD1C3A}</a:tableStyleId>
              </a:tblPr>
              <a:tblGrid>
                <a:gridCol w="986831">
                  <a:extLst>
                    <a:ext uri="{9D8B030D-6E8A-4147-A177-3AD203B41FA5}">
                      <a16:colId xmlns:a16="http://schemas.microsoft.com/office/drawing/2014/main" val="1781067228"/>
                    </a:ext>
                  </a:extLst>
                </a:gridCol>
                <a:gridCol w="1156828">
                  <a:extLst>
                    <a:ext uri="{9D8B030D-6E8A-4147-A177-3AD203B41FA5}">
                      <a16:colId xmlns:a16="http://schemas.microsoft.com/office/drawing/2014/main" val="3542296268"/>
                    </a:ext>
                  </a:extLst>
                </a:gridCol>
                <a:gridCol w="1184877">
                  <a:extLst>
                    <a:ext uri="{9D8B030D-6E8A-4147-A177-3AD203B41FA5}">
                      <a16:colId xmlns:a16="http://schemas.microsoft.com/office/drawing/2014/main" val="615349569"/>
                    </a:ext>
                  </a:extLst>
                </a:gridCol>
                <a:gridCol w="1331074">
                  <a:extLst>
                    <a:ext uri="{9D8B030D-6E8A-4147-A177-3AD203B41FA5}">
                      <a16:colId xmlns:a16="http://schemas.microsoft.com/office/drawing/2014/main" val="4123373493"/>
                    </a:ext>
                  </a:extLst>
                </a:gridCol>
                <a:gridCol w="862734">
                  <a:extLst>
                    <a:ext uri="{9D8B030D-6E8A-4147-A177-3AD203B41FA5}">
                      <a16:colId xmlns:a16="http://schemas.microsoft.com/office/drawing/2014/main" val="1536773211"/>
                    </a:ext>
                  </a:extLst>
                </a:gridCol>
                <a:gridCol w="1272424">
                  <a:extLst>
                    <a:ext uri="{9D8B030D-6E8A-4147-A177-3AD203B41FA5}">
                      <a16:colId xmlns:a16="http://schemas.microsoft.com/office/drawing/2014/main" val="779139690"/>
                    </a:ext>
                  </a:extLst>
                </a:gridCol>
                <a:gridCol w="1036980">
                  <a:extLst>
                    <a:ext uri="{9D8B030D-6E8A-4147-A177-3AD203B41FA5}">
                      <a16:colId xmlns:a16="http://schemas.microsoft.com/office/drawing/2014/main" val="907793118"/>
                    </a:ext>
                  </a:extLst>
                </a:gridCol>
              </a:tblGrid>
              <a:tr h="735052">
                <a:tc>
                  <a:txBody>
                    <a:bodyPr/>
                    <a:lstStyle/>
                    <a:p>
                      <a:pPr indent="0" algn="ctr">
                        <a:lnSpc>
                          <a:spcPct val="100000"/>
                        </a:lnSpc>
                        <a:spcAft>
                          <a:spcPts val="0"/>
                        </a:spcAft>
                      </a:pPr>
                      <a:r>
                        <a:rPr lang="es-EC" sz="1400" dirty="0">
                          <a:effectLst/>
                        </a:rPr>
                        <a:t>Material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Dosificación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Volumen (cm3)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Peso Volumétrico</a:t>
                      </a:r>
                      <a:endParaRPr lang="es-EC" sz="2000" dirty="0">
                        <a:effectLst/>
                      </a:endParaRPr>
                    </a:p>
                    <a:p>
                      <a:pPr indent="0" algn="ctr">
                        <a:lnSpc>
                          <a:spcPct val="100000"/>
                        </a:lnSpc>
                        <a:spcAft>
                          <a:spcPts val="0"/>
                        </a:spcAft>
                      </a:pPr>
                      <a:r>
                        <a:rPr lang="es-EC" sz="1400" dirty="0">
                          <a:effectLst/>
                        </a:rPr>
                        <a:t>(g/cm3)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Peso </a:t>
                      </a:r>
                      <a:endParaRPr lang="es-EC" sz="2000">
                        <a:effectLst/>
                      </a:endParaRPr>
                    </a:p>
                    <a:p>
                      <a:pPr indent="0" algn="ctr">
                        <a:lnSpc>
                          <a:spcPct val="100000"/>
                        </a:lnSpc>
                        <a:spcAft>
                          <a:spcPts val="0"/>
                        </a:spcAft>
                      </a:pPr>
                      <a:r>
                        <a:rPr lang="es-EC" sz="1400">
                          <a:effectLst/>
                        </a:rPr>
                        <a:t>(g)</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Peso (g) Desperdicio 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Agua</a:t>
                      </a:r>
                      <a:endParaRPr lang="es-EC" sz="2000">
                        <a:effectLst/>
                      </a:endParaRPr>
                    </a:p>
                    <a:p>
                      <a:pPr indent="0" algn="ctr">
                        <a:lnSpc>
                          <a:spcPct val="100000"/>
                        </a:lnSpc>
                        <a:spcAft>
                          <a:spcPts val="0"/>
                        </a:spcAft>
                      </a:pPr>
                      <a:r>
                        <a:rPr lang="es-EC" sz="1400">
                          <a:effectLst/>
                        </a:rPr>
                        <a:t> (ml)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a16="http://schemas.microsoft.com/office/drawing/2014/main" val="355621012"/>
                  </a:ext>
                </a:extLst>
              </a:tr>
              <a:tr h="315022">
                <a:tc>
                  <a:txBody>
                    <a:bodyPr/>
                    <a:lstStyle/>
                    <a:p>
                      <a:pPr indent="0" algn="l">
                        <a:lnSpc>
                          <a:spcPct val="100000"/>
                        </a:lnSpc>
                        <a:spcAft>
                          <a:spcPts val="0"/>
                        </a:spcAft>
                      </a:pPr>
                      <a:r>
                        <a:rPr lang="es-EC" sz="1400">
                          <a:effectLst/>
                        </a:rPr>
                        <a:t>Cemento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just">
                        <a:lnSpc>
                          <a:spcPct val="100000"/>
                        </a:lnSpc>
                      </a:pPr>
                      <a:endParaRPr lang="es-EC" sz="1800" dirty="0">
                        <a:effectLst/>
                        <a:latin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105.01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110.26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283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a16="http://schemas.microsoft.com/office/drawing/2014/main" val="1112439719"/>
                  </a:ext>
                </a:extLst>
              </a:tr>
              <a:tr h="315022">
                <a:tc>
                  <a:txBody>
                    <a:bodyPr/>
                    <a:lstStyle/>
                    <a:p>
                      <a:pPr indent="0" algn="l">
                        <a:lnSpc>
                          <a:spcPct val="100000"/>
                        </a:lnSpc>
                        <a:spcAft>
                          <a:spcPts val="0"/>
                        </a:spcAft>
                      </a:pPr>
                      <a:r>
                        <a:rPr lang="es-EC" sz="1400">
                          <a:effectLst/>
                        </a:rPr>
                        <a:t>Arena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300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1.77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531.45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558.02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just">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a16="http://schemas.microsoft.com/office/drawing/2014/main" val="698924380"/>
                  </a:ext>
                </a:extLst>
              </a:tr>
              <a:tr h="315022">
                <a:tc>
                  <a:txBody>
                    <a:bodyPr/>
                    <a:lstStyle/>
                    <a:p>
                      <a:pPr indent="0" algn="l">
                        <a:lnSpc>
                          <a:spcPct val="100000"/>
                        </a:lnSpc>
                        <a:spcAft>
                          <a:spcPts val="0"/>
                        </a:spcAft>
                      </a:pPr>
                      <a:r>
                        <a:rPr lang="es-EC" sz="1400">
                          <a:effectLst/>
                        </a:rPr>
                        <a:t>Arcilla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700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1.11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781.15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820.20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just">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a16="http://schemas.microsoft.com/office/drawing/2014/main" val="4222761626"/>
                  </a:ext>
                </a:extLst>
              </a:tr>
              <a:tr h="315022">
                <a:tc>
                  <a:txBody>
                    <a:bodyPr/>
                    <a:lstStyle/>
                    <a:p>
                      <a:pPr indent="0" algn="l">
                        <a:lnSpc>
                          <a:spcPct val="100000"/>
                        </a:lnSpc>
                        <a:spcAft>
                          <a:spcPts val="0"/>
                        </a:spcAft>
                      </a:pPr>
                      <a:r>
                        <a:rPr lang="es-EC" sz="1400">
                          <a:effectLst/>
                        </a:rPr>
                        <a:t>Concha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a:effectLst/>
                        </a:rPr>
                        <a:t>1.25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0.00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ctr">
                        <a:lnSpc>
                          <a:spcPct val="100000"/>
                        </a:lnSpc>
                        <a:spcAft>
                          <a:spcPts val="0"/>
                        </a:spcAft>
                      </a:pPr>
                      <a:r>
                        <a:rPr lang="es-EC" sz="1400" dirty="0">
                          <a:effectLst/>
                        </a:rPr>
                        <a:t>0.00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indent="0" algn="just">
                        <a:lnSpc>
                          <a:spcPct val="100000"/>
                        </a:lnSpc>
                      </a:pPr>
                      <a:endParaRPr lang="es-EC" sz="1800" dirty="0">
                        <a:effectLst/>
                        <a:latin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a16="http://schemas.microsoft.com/office/drawing/2014/main" val="3551459633"/>
                  </a:ext>
                </a:extLst>
              </a:tr>
            </a:tbl>
          </a:graphicData>
        </a:graphic>
      </p:graphicFrame>
      <p:sp>
        <p:nvSpPr>
          <p:cNvPr id="7" name="Rectangle 1">
            <a:extLst>
              <a:ext uri="{FF2B5EF4-FFF2-40B4-BE49-F238E27FC236}">
                <a16:creationId xmlns:a16="http://schemas.microsoft.com/office/drawing/2014/main" id="{CE6B5C54-59BD-4B21-8106-F447772C9E20}"/>
              </a:ext>
            </a:extLst>
          </p:cNvPr>
          <p:cNvSpPr>
            <a:spLocks noChangeArrowheads="1"/>
          </p:cNvSpPr>
          <p:nvPr/>
        </p:nvSpPr>
        <p:spPr bwMode="auto">
          <a:xfrm>
            <a:off x="1631850" y="1046844"/>
            <a:ext cx="63496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Dosificación </a:t>
            </a:r>
            <a:r>
              <a:rPr lang="es-EC" altLang="es-EC" sz="1400" i="1" dirty="0">
                <a:ea typeface="Calibri" panose="020F0502020204030204" pitchFamily="34" charset="0"/>
                <a:cs typeface="Times New Roman" panose="02020603050405020304" pitchFamily="18" charset="0"/>
              </a:rPr>
              <a:t>en volumen </a:t>
            </a:r>
            <a:r>
              <a:rPr kumimoji="0" lang="es-EC" altLang="es-EC"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Arena – Arcilla 3/7, 8% de cemento.</a:t>
            </a:r>
            <a:endParaRPr kumimoji="0" lang="es-EC" altLang="es-EC" sz="20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a 7">
            <a:extLst>
              <a:ext uri="{FF2B5EF4-FFF2-40B4-BE49-F238E27FC236}">
                <a16:creationId xmlns:a16="http://schemas.microsoft.com/office/drawing/2014/main" id="{1ED07B60-A9AA-4219-ABAB-D8DF392C3FDA}"/>
              </a:ext>
            </a:extLst>
          </p:cNvPr>
          <p:cNvGraphicFramePr>
            <a:graphicFrameLocks noGrp="1"/>
          </p:cNvGraphicFramePr>
          <p:nvPr>
            <p:extLst>
              <p:ext uri="{D42A27DB-BD31-4B8C-83A1-F6EECF244321}">
                <p14:modId xmlns:p14="http://schemas.microsoft.com/office/powerpoint/2010/main" val="2841299464"/>
              </p:ext>
            </p:extLst>
          </p:nvPr>
        </p:nvGraphicFramePr>
        <p:xfrm>
          <a:off x="1631849" y="4051945"/>
          <a:ext cx="7831747" cy="2366611"/>
        </p:xfrm>
        <a:graphic>
          <a:graphicData uri="http://schemas.openxmlformats.org/drawingml/2006/table">
            <a:tbl>
              <a:tblPr firstRow="1" firstCol="1" bandRow="1">
                <a:tableStyleId>{5C22544A-7EE6-4342-B048-85BDC9FD1C3A}</a:tableStyleId>
              </a:tblPr>
              <a:tblGrid>
                <a:gridCol w="1215010">
                  <a:extLst>
                    <a:ext uri="{9D8B030D-6E8A-4147-A177-3AD203B41FA5}">
                      <a16:colId xmlns:a16="http://schemas.microsoft.com/office/drawing/2014/main" val="46877408"/>
                    </a:ext>
                  </a:extLst>
                </a:gridCol>
                <a:gridCol w="1276772">
                  <a:extLst>
                    <a:ext uri="{9D8B030D-6E8A-4147-A177-3AD203B41FA5}">
                      <a16:colId xmlns:a16="http://schemas.microsoft.com/office/drawing/2014/main" val="3172107882"/>
                    </a:ext>
                  </a:extLst>
                </a:gridCol>
                <a:gridCol w="1149197">
                  <a:extLst>
                    <a:ext uri="{9D8B030D-6E8A-4147-A177-3AD203B41FA5}">
                      <a16:colId xmlns:a16="http://schemas.microsoft.com/office/drawing/2014/main" val="930459346"/>
                    </a:ext>
                  </a:extLst>
                </a:gridCol>
                <a:gridCol w="1299047">
                  <a:extLst>
                    <a:ext uri="{9D8B030D-6E8A-4147-A177-3AD203B41FA5}">
                      <a16:colId xmlns:a16="http://schemas.microsoft.com/office/drawing/2014/main" val="3176667188"/>
                    </a:ext>
                  </a:extLst>
                </a:gridCol>
                <a:gridCol w="876831">
                  <a:extLst>
                    <a:ext uri="{9D8B030D-6E8A-4147-A177-3AD203B41FA5}">
                      <a16:colId xmlns:a16="http://schemas.microsoft.com/office/drawing/2014/main" val="2491422346"/>
                    </a:ext>
                  </a:extLst>
                </a:gridCol>
                <a:gridCol w="1242347">
                  <a:extLst>
                    <a:ext uri="{9D8B030D-6E8A-4147-A177-3AD203B41FA5}">
                      <a16:colId xmlns:a16="http://schemas.microsoft.com/office/drawing/2014/main" val="3213369851"/>
                    </a:ext>
                  </a:extLst>
                </a:gridCol>
                <a:gridCol w="772543">
                  <a:extLst>
                    <a:ext uri="{9D8B030D-6E8A-4147-A177-3AD203B41FA5}">
                      <a16:colId xmlns:a16="http://schemas.microsoft.com/office/drawing/2014/main" val="203257048"/>
                    </a:ext>
                  </a:extLst>
                </a:gridCol>
              </a:tblGrid>
              <a:tr h="808819">
                <a:tc>
                  <a:txBody>
                    <a:bodyPr/>
                    <a:lstStyle/>
                    <a:p>
                      <a:pPr indent="0" algn="ctr">
                        <a:lnSpc>
                          <a:spcPct val="100000"/>
                        </a:lnSpc>
                        <a:spcAft>
                          <a:spcPts val="0"/>
                        </a:spcAft>
                      </a:pPr>
                      <a:r>
                        <a:rPr lang="es-EC" sz="1400" dirty="0">
                          <a:effectLst/>
                        </a:rPr>
                        <a:t>Material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Dosificación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Volumen </a:t>
                      </a:r>
                      <a:endParaRPr lang="es-EC" sz="2000">
                        <a:effectLst/>
                      </a:endParaRPr>
                    </a:p>
                    <a:p>
                      <a:pPr indent="0" algn="ctr">
                        <a:lnSpc>
                          <a:spcPct val="100000"/>
                        </a:lnSpc>
                        <a:spcAft>
                          <a:spcPts val="0"/>
                        </a:spcAft>
                      </a:pPr>
                      <a:r>
                        <a:rPr lang="es-EC" sz="1400">
                          <a:effectLst/>
                        </a:rPr>
                        <a:t>(cm3)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Peso Volumétrico</a:t>
                      </a:r>
                      <a:endParaRPr lang="es-EC" sz="2000" dirty="0">
                        <a:effectLst/>
                      </a:endParaRPr>
                    </a:p>
                    <a:p>
                      <a:pPr indent="0" algn="ctr">
                        <a:lnSpc>
                          <a:spcPct val="100000"/>
                        </a:lnSpc>
                        <a:spcAft>
                          <a:spcPts val="0"/>
                        </a:spcAft>
                      </a:pPr>
                      <a:r>
                        <a:rPr lang="es-EC" sz="1400" dirty="0">
                          <a:effectLst/>
                        </a:rPr>
                        <a:t>(g/cm3)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a:t>
                      </a:r>
                      <a:endParaRPr lang="es-EC" sz="2000">
                        <a:effectLst/>
                      </a:endParaRPr>
                    </a:p>
                    <a:p>
                      <a:pPr indent="0" algn="ctr">
                        <a:lnSpc>
                          <a:spcPct val="100000"/>
                        </a:lnSpc>
                        <a:spcAft>
                          <a:spcPts val="0"/>
                        </a:spcAft>
                      </a:pPr>
                      <a:r>
                        <a:rPr lang="es-EC" sz="1400">
                          <a:effectLst/>
                        </a:rPr>
                        <a:t>(g)</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Peso (g) Desperdicio 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Agua</a:t>
                      </a:r>
                      <a:endParaRPr lang="es-EC" sz="2000">
                        <a:effectLst/>
                      </a:endParaRPr>
                    </a:p>
                    <a:p>
                      <a:pPr indent="0" algn="ctr">
                        <a:lnSpc>
                          <a:spcPct val="100000"/>
                        </a:lnSpc>
                        <a:spcAft>
                          <a:spcPts val="0"/>
                        </a:spcAft>
                      </a:pPr>
                      <a:r>
                        <a:rPr lang="es-EC" sz="1400">
                          <a:effectLst/>
                        </a:rPr>
                        <a:t>(ml)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864338"/>
                  </a:ext>
                </a:extLst>
              </a:tr>
              <a:tr h="389448">
                <a:tc>
                  <a:txBody>
                    <a:bodyPr/>
                    <a:lstStyle/>
                    <a:p>
                      <a:pPr indent="0" algn="l">
                        <a:lnSpc>
                          <a:spcPct val="100000"/>
                        </a:lnSpc>
                        <a:spcAft>
                          <a:spcPts val="0"/>
                        </a:spcAft>
                      </a:pPr>
                      <a:r>
                        <a:rPr lang="es-EC" sz="1400">
                          <a:effectLst/>
                        </a:rPr>
                        <a:t>Cemento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just">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103.60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108.78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279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195459"/>
                  </a:ext>
                </a:extLst>
              </a:tr>
              <a:tr h="389448">
                <a:tc>
                  <a:txBody>
                    <a:bodyPr/>
                    <a:lstStyle/>
                    <a:p>
                      <a:pPr indent="0" algn="l">
                        <a:lnSpc>
                          <a:spcPct val="100000"/>
                        </a:lnSpc>
                        <a:spcAft>
                          <a:spcPts val="0"/>
                        </a:spcAft>
                      </a:pPr>
                      <a:r>
                        <a:rPr lang="es-EC" sz="1400">
                          <a:effectLst/>
                        </a:rPr>
                        <a:t>Arena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210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1.77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372.02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390.62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just">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25322"/>
                  </a:ext>
                </a:extLst>
              </a:tr>
              <a:tr h="389448">
                <a:tc>
                  <a:txBody>
                    <a:bodyPr/>
                    <a:lstStyle/>
                    <a:p>
                      <a:pPr indent="0" algn="l">
                        <a:lnSpc>
                          <a:spcPct val="100000"/>
                        </a:lnSpc>
                        <a:spcAft>
                          <a:spcPts val="0"/>
                        </a:spcAft>
                      </a:pPr>
                      <a:r>
                        <a:rPr lang="es-EC" sz="1400">
                          <a:effectLst/>
                        </a:rPr>
                        <a:t>Arcilla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490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1.12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546.80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574.14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just">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029422"/>
                  </a:ext>
                </a:extLst>
              </a:tr>
              <a:tr h="389448">
                <a:tc>
                  <a:txBody>
                    <a:bodyPr/>
                    <a:lstStyle/>
                    <a:p>
                      <a:pPr indent="0" algn="l">
                        <a:lnSpc>
                          <a:spcPct val="100000"/>
                        </a:lnSpc>
                        <a:spcAft>
                          <a:spcPts val="0"/>
                        </a:spcAft>
                      </a:pPr>
                      <a:r>
                        <a:rPr lang="es-EC" sz="1400">
                          <a:effectLst/>
                        </a:rPr>
                        <a:t>Concha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376.21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395.02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just">
                        <a:lnSpc>
                          <a:spcPct val="100000"/>
                        </a:lnSpc>
                      </a:pPr>
                      <a:endParaRPr lang="es-EC"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009407"/>
                  </a:ext>
                </a:extLst>
              </a:tr>
            </a:tbl>
          </a:graphicData>
        </a:graphic>
      </p:graphicFrame>
      <p:sp>
        <p:nvSpPr>
          <p:cNvPr id="10" name="Rectangle 2">
            <a:extLst>
              <a:ext uri="{FF2B5EF4-FFF2-40B4-BE49-F238E27FC236}">
                <a16:creationId xmlns:a16="http://schemas.microsoft.com/office/drawing/2014/main" id="{2958CCAB-17AD-439A-B430-272B0219C9CF}"/>
              </a:ext>
            </a:extLst>
          </p:cNvPr>
          <p:cNvSpPr>
            <a:spLocks noChangeArrowheads="1"/>
          </p:cNvSpPr>
          <p:nvPr/>
        </p:nvSpPr>
        <p:spPr bwMode="auto">
          <a:xfrm>
            <a:off x="1154401" y="3662681"/>
            <a:ext cx="74447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400" i="1" dirty="0">
                <a:cs typeface="Times New Roman" panose="02020603050405020304" pitchFamily="18" charset="0"/>
              </a:rPr>
              <a:t>Dosificación en volumen Arena - Arcilla, 30% de concha molida, 8% de cemento.</a:t>
            </a:r>
          </a:p>
        </p:txBody>
      </p:sp>
      <p:sp>
        <p:nvSpPr>
          <p:cNvPr id="11" name="Rectángulo 10">
            <a:extLst>
              <a:ext uri="{FF2B5EF4-FFF2-40B4-BE49-F238E27FC236}">
                <a16:creationId xmlns:a16="http://schemas.microsoft.com/office/drawing/2014/main" id="{53E77DF6-844B-45C2-8615-37B8C20FD8E6}"/>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341221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34</a:t>
            </a:fld>
            <a:endParaRPr lang="es-EC"/>
          </a:p>
        </p:txBody>
      </p:sp>
      <p:graphicFrame>
        <p:nvGraphicFramePr>
          <p:cNvPr id="4" name="Tabla 3">
            <a:extLst>
              <a:ext uri="{FF2B5EF4-FFF2-40B4-BE49-F238E27FC236}">
                <a16:creationId xmlns:a16="http://schemas.microsoft.com/office/drawing/2014/main" id="{B1D5285D-945A-4783-A719-088A35C93777}"/>
              </a:ext>
            </a:extLst>
          </p:cNvPr>
          <p:cNvGraphicFramePr>
            <a:graphicFrameLocks noGrp="1"/>
          </p:cNvGraphicFramePr>
          <p:nvPr>
            <p:extLst>
              <p:ext uri="{D42A27DB-BD31-4B8C-83A1-F6EECF244321}">
                <p14:modId xmlns:p14="http://schemas.microsoft.com/office/powerpoint/2010/main" val="393984006"/>
              </p:ext>
            </p:extLst>
          </p:nvPr>
        </p:nvGraphicFramePr>
        <p:xfrm>
          <a:off x="1631853" y="2188155"/>
          <a:ext cx="6603534" cy="1706880"/>
        </p:xfrm>
        <a:graphic>
          <a:graphicData uri="http://schemas.openxmlformats.org/drawingml/2006/table">
            <a:tbl>
              <a:tblPr firstRow="1" firstCol="1" bandRow="1">
                <a:tableStyleId>{5C22544A-7EE6-4342-B048-85BDC9FD1C3A}</a:tableStyleId>
              </a:tblPr>
              <a:tblGrid>
                <a:gridCol w="1100589">
                  <a:extLst>
                    <a:ext uri="{9D8B030D-6E8A-4147-A177-3AD203B41FA5}">
                      <a16:colId xmlns:a16="http://schemas.microsoft.com/office/drawing/2014/main" val="4029822963"/>
                    </a:ext>
                  </a:extLst>
                </a:gridCol>
                <a:gridCol w="1100589">
                  <a:extLst>
                    <a:ext uri="{9D8B030D-6E8A-4147-A177-3AD203B41FA5}">
                      <a16:colId xmlns:a16="http://schemas.microsoft.com/office/drawing/2014/main" val="359682158"/>
                    </a:ext>
                  </a:extLst>
                </a:gridCol>
                <a:gridCol w="1100589">
                  <a:extLst>
                    <a:ext uri="{9D8B030D-6E8A-4147-A177-3AD203B41FA5}">
                      <a16:colId xmlns:a16="http://schemas.microsoft.com/office/drawing/2014/main" val="2531399589"/>
                    </a:ext>
                  </a:extLst>
                </a:gridCol>
                <a:gridCol w="1100589">
                  <a:extLst>
                    <a:ext uri="{9D8B030D-6E8A-4147-A177-3AD203B41FA5}">
                      <a16:colId xmlns:a16="http://schemas.microsoft.com/office/drawing/2014/main" val="85729325"/>
                    </a:ext>
                  </a:extLst>
                </a:gridCol>
                <a:gridCol w="1100589">
                  <a:extLst>
                    <a:ext uri="{9D8B030D-6E8A-4147-A177-3AD203B41FA5}">
                      <a16:colId xmlns:a16="http://schemas.microsoft.com/office/drawing/2014/main" val="895808253"/>
                    </a:ext>
                  </a:extLst>
                </a:gridCol>
                <a:gridCol w="1100589">
                  <a:extLst>
                    <a:ext uri="{9D8B030D-6E8A-4147-A177-3AD203B41FA5}">
                      <a16:colId xmlns:a16="http://schemas.microsoft.com/office/drawing/2014/main" val="3386418895"/>
                    </a:ext>
                  </a:extLst>
                </a:gridCol>
              </a:tblGrid>
              <a:tr h="0">
                <a:tc>
                  <a:txBody>
                    <a:bodyPr/>
                    <a:lstStyle/>
                    <a:p>
                      <a:pPr indent="0" algn="ctr">
                        <a:lnSpc>
                          <a:spcPct val="100000"/>
                        </a:lnSpc>
                        <a:spcAft>
                          <a:spcPts val="0"/>
                        </a:spcAft>
                      </a:pPr>
                      <a:r>
                        <a:rPr lang="es-EC" sz="1400" dirty="0">
                          <a:effectLst/>
                        </a:rPr>
                        <a:t>Muestra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Largo (mm)</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Ancho (mm)</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Área (mm2)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Esfuerzo (kg/cm2)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Esfuerzo Promedio (kg/cm2)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2373009"/>
                  </a:ext>
                </a:extLst>
              </a:tr>
              <a:tr h="190500">
                <a:tc>
                  <a:txBody>
                    <a:bodyPr/>
                    <a:lstStyle/>
                    <a:p>
                      <a:pPr indent="0" algn="ctr">
                        <a:lnSpc>
                          <a:spcPct val="100000"/>
                        </a:lnSpc>
                        <a:spcAft>
                          <a:spcPts val="0"/>
                        </a:spcAft>
                      </a:pPr>
                      <a:r>
                        <a:rPr lang="es-EC" sz="1400" dirty="0">
                          <a:effectLst/>
                        </a:rPr>
                        <a:t>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196.8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98.6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19404.48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88.73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indent="0" algn="ctr">
                        <a:lnSpc>
                          <a:spcPct val="100000"/>
                        </a:lnSpc>
                        <a:spcAft>
                          <a:spcPts val="0"/>
                        </a:spcAft>
                      </a:pPr>
                      <a:r>
                        <a:rPr lang="es-EC" sz="1400" dirty="0">
                          <a:effectLst/>
                        </a:rPr>
                        <a:t>74.07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380135"/>
                  </a:ext>
                </a:extLst>
              </a:tr>
              <a:tr h="190500">
                <a:tc>
                  <a:txBody>
                    <a:bodyPr/>
                    <a:lstStyle/>
                    <a:p>
                      <a:pPr indent="0" algn="ctr">
                        <a:lnSpc>
                          <a:spcPct val="100000"/>
                        </a:lnSpc>
                        <a:spcAft>
                          <a:spcPts val="0"/>
                        </a:spcAft>
                      </a:pPr>
                      <a:r>
                        <a:rPr lang="es-EC" sz="1400" dirty="0">
                          <a:effectLst/>
                        </a:rPr>
                        <a:t>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198.0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99.4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19681.20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65.60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767031268"/>
                  </a:ext>
                </a:extLst>
              </a:tr>
              <a:tr h="190500">
                <a:tc>
                  <a:txBody>
                    <a:bodyPr/>
                    <a:lstStyle/>
                    <a:p>
                      <a:pPr indent="0" algn="ctr">
                        <a:lnSpc>
                          <a:spcPct val="100000"/>
                        </a:lnSpc>
                        <a:spcAft>
                          <a:spcPts val="0"/>
                        </a:spcAft>
                      </a:pPr>
                      <a:r>
                        <a:rPr lang="es-EC" sz="1400" dirty="0">
                          <a:effectLst/>
                        </a:rPr>
                        <a:t>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197.8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98.8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19542.64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63.48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904926581"/>
                  </a:ext>
                </a:extLst>
              </a:tr>
              <a:tr h="190500">
                <a:tc>
                  <a:txBody>
                    <a:bodyPr/>
                    <a:lstStyle/>
                    <a:p>
                      <a:pPr indent="0" algn="ctr">
                        <a:lnSpc>
                          <a:spcPct val="100000"/>
                        </a:lnSpc>
                        <a:spcAft>
                          <a:spcPts val="0"/>
                        </a:spcAft>
                      </a:pPr>
                      <a:r>
                        <a:rPr lang="es-EC" sz="1400" dirty="0">
                          <a:effectLst/>
                        </a:rPr>
                        <a:t>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202.4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102.4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20725.76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83.83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906889179"/>
                  </a:ext>
                </a:extLst>
              </a:tr>
              <a:tr h="190500">
                <a:tc>
                  <a:txBody>
                    <a:bodyPr/>
                    <a:lstStyle/>
                    <a:p>
                      <a:pPr indent="0" algn="ctr">
                        <a:lnSpc>
                          <a:spcPct val="100000"/>
                        </a:lnSpc>
                        <a:spcAft>
                          <a:spcPts val="0"/>
                        </a:spcAft>
                      </a:pPr>
                      <a:r>
                        <a:rPr lang="es-EC" sz="1400" dirty="0">
                          <a:effectLst/>
                        </a:rPr>
                        <a:t>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196.8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98.7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19424.16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68.70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498065366"/>
                  </a:ext>
                </a:extLst>
              </a:tr>
            </a:tbl>
          </a:graphicData>
        </a:graphic>
      </p:graphicFrame>
      <p:graphicFrame>
        <p:nvGraphicFramePr>
          <p:cNvPr id="5" name="Tabla 4">
            <a:extLst>
              <a:ext uri="{FF2B5EF4-FFF2-40B4-BE49-F238E27FC236}">
                <a16:creationId xmlns:a16="http://schemas.microsoft.com/office/drawing/2014/main" id="{A9D5A086-6B69-44C2-930D-DAB338BFFE51}"/>
              </a:ext>
            </a:extLst>
          </p:cNvPr>
          <p:cNvGraphicFramePr>
            <a:graphicFrameLocks noGrp="1"/>
          </p:cNvGraphicFramePr>
          <p:nvPr>
            <p:extLst>
              <p:ext uri="{D42A27DB-BD31-4B8C-83A1-F6EECF244321}">
                <p14:modId xmlns:p14="http://schemas.microsoft.com/office/powerpoint/2010/main" val="2247396075"/>
              </p:ext>
            </p:extLst>
          </p:nvPr>
        </p:nvGraphicFramePr>
        <p:xfrm>
          <a:off x="1631853" y="4343676"/>
          <a:ext cx="7576368" cy="1706880"/>
        </p:xfrm>
        <a:graphic>
          <a:graphicData uri="http://schemas.openxmlformats.org/drawingml/2006/table">
            <a:tbl>
              <a:tblPr firstRow="1" firstCol="1" bandRow="1">
                <a:tableStyleId>{5C22544A-7EE6-4342-B048-85BDC9FD1C3A}</a:tableStyleId>
              </a:tblPr>
              <a:tblGrid>
                <a:gridCol w="1262728">
                  <a:extLst>
                    <a:ext uri="{9D8B030D-6E8A-4147-A177-3AD203B41FA5}">
                      <a16:colId xmlns:a16="http://schemas.microsoft.com/office/drawing/2014/main" val="3441544274"/>
                    </a:ext>
                  </a:extLst>
                </a:gridCol>
                <a:gridCol w="1262728">
                  <a:extLst>
                    <a:ext uri="{9D8B030D-6E8A-4147-A177-3AD203B41FA5}">
                      <a16:colId xmlns:a16="http://schemas.microsoft.com/office/drawing/2014/main" val="820703004"/>
                    </a:ext>
                  </a:extLst>
                </a:gridCol>
                <a:gridCol w="1262728">
                  <a:extLst>
                    <a:ext uri="{9D8B030D-6E8A-4147-A177-3AD203B41FA5}">
                      <a16:colId xmlns:a16="http://schemas.microsoft.com/office/drawing/2014/main" val="2821694155"/>
                    </a:ext>
                  </a:extLst>
                </a:gridCol>
                <a:gridCol w="1262728">
                  <a:extLst>
                    <a:ext uri="{9D8B030D-6E8A-4147-A177-3AD203B41FA5}">
                      <a16:colId xmlns:a16="http://schemas.microsoft.com/office/drawing/2014/main" val="2271160369"/>
                    </a:ext>
                  </a:extLst>
                </a:gridCol>
                <a:gridCol w="1262728">
                  <a:extLst>
                    <a:ext uri="{9D8B030D-6E8A-4147-A177-3AD203B41FA5}">
                      <a16:colId xmlns:a16="http://schemas.microsoft.com/office/drawing/2014/main" val="2451601777"/>
                    </a:ext>
                  </a:extLst>
                </a:gridCol>
                <a:gridCol w="1262728">
                  <a:extLst>
                    <a:ext uri="{9D8B030D-6E8A-4147-A177-3AD203B41FA5}">
                      <a16:colId xmlns:a16="http://schemas.microsoft.com/office/drawing/2014/main" val="3890191826"/>
                    </a:ext>
                  </a:extLst>
                </a:gridCol>
              </a:tblGrid>
              <a:tr h="190500">
                <a:tc>
                  <a:txBody>
                    <a:bodyPr/>
                    <a:lstStyle/>
                    <a:p>
                      <a:pPr lvl="0" indent="0" algn="l">
                        <a:lnSpc>
                          <a:spcPct val="100000"/>
                        </a:lnSpc>
                        <a:spcAft>
                          <a:spcPts val="0"/>
                        </a:spcAft>
                      </a:pPr>
                      <a:r>
                        <a:rPr lang="es-EC" sz="1400" dirty="0">
                          <a:effectLst/>
                        </a:rPr>
                        <a:t>Muestra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l">
                        <a:lnSpc>
                          <a:spcPct val="100000"/>
                        </a:lnSpc>
                        <a:spcAft>
                          <a:spcPts val="0"/>
                        </a:spcAft>
                      </a:pPr>
                      <a:r>
                        <a:rPr lang="es-EC" sz="1400" dirty="0">
                          <a:effectLst/>
                        </a:rPr>
                        <a:t>Largo (mm)</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l">
                        <a:lnSpc>
                          <a:spcPct val="100000"/>
                        </a:lnSpc>
                        <a:spcAft>
                          <a:spcPts val="0"/>
                        </a:spcAft>
                      </a:pPr>
                      <a:r>
                        <a:rPr lang="es-EC" sz="1400">
                          <a:effectLst/>
                        </a:rPr>
                        <a:t>Ancho (mm)</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l">
                        <a:lnSpc>
                          <a:spcPct val="100000"/>
                        </a:lnSpc>
                        <a:spcAft>
                          <a:spcPts val="0"/>
                        </a:spcAft>
                      </a:pPr>
                      <a:r>
                        <a:rPr lang="es-EC" sz="1400">
                          <a:effectLst/>
                        </a:rPr>
                        <a:t>Área (mm2)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l">
                        <a:lnSpc>
                          <a:spcPct val="100000"/>
                        </a:lnSpc>
                        <a:spcAft>
                          <a:spcPts val="0"/>
                        </a:spcAft>
                      </a:pPr>
                      <a:r>
                        <a:rPr lang="es-EC" sz="1400">
                          <a:effectLst/>
                        </a:rPr>
                        <a:t>Esfuerzo (kg/cm2)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l">
                        <a:lnSpc>
                          <a:spcPct val="100000"/>
                        </a:lnSpc>
                        <a:spcAft>
                          <a:spcPts val="0"/>
                        </a:spcAft>
                      </a:pPr>
                      <a:r>
                        <a:rPr lang="es-EC" sz="1400">
                          <a:effectLst/>
                        </a:rPr>
                        <a:t>Esfuerzo Promedio (kg/cm2)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681532"/>
                  </a:ext>
                </a:extLst>
              </a:tr>
              <a:tr h="190500">
                <a:tc>
                  <a:txBody>
                    <a:bodyPr/>
                    <a:lstStyle/>
                    <a:p>
                      <a:pPr lvl="0" indent="0" algn="ctr">
                        <a:lnSpc>
                          <a:spcPct val="100000"/>
                        </a:lnSpc>
                        <a:spcAft>
                          <a:spcPts val="0"/>
                        </a:spcAft>
                      </a:pPr>
                      <a:r>
                        <a:rPr lang="es-EC" sz="14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198.8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97.8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19442.64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115.33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lvl="0" indent="0" algn="ctr">
                        <a:lnSpc>
                          <a:spcPct val="100000"/>
                        </a:lnSpc>
                        <a:spcAft>
                          <a:spcPts val="0"/>
                        </a:spcAft>
                      </a:pPr>
                      <a:r>
                        <a:rPr lang="es-EC" sz="1400">
                          <a:effectLst/>
                        </a:rPr>
                        <a:t>104.84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4819458"/>
                  </a:ext>
                </a:extLst>
              </a:tr>
              <a:tr h="190500">
                <a:tc>
                  <a:txBody>
                    <a:bodyPr/>
                    <a:lstStyle/>
                    <a:p>
                      <a:pPr lvl="0" indent="0" algn="ctr">
                        <a:lnSpc>
                          <a:spcPct val="100000"/>
                        </a:lnSpc>
                        <a:spcAft>
                          <a:spcPts val="0"/>
                        </a:spcAft>
                      </a:pPr>
                      <a:r>
                        <a:rPr lang="es-EC" sz="14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198.8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100.6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19999.28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105.76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643534599"/>
                  </a:ext>
                </a:extLst>
              </a:tr>
              <a:tr h="190500">
                <a:tc>
                  <a:txBody>
                    <a:bodyPr/>
                    <a:lstStyle/>
                    <a:p>
                      <a:pPr lvl="0" indent="0" algn="ctr">
                        <a:lnSpc>
                          <a:spcPct val="100000"/>
                        </a:lnSpc>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199.5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98.8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19710.6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109.53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1606181982"/>
                  </a:ext>
                </a:extLst>
              </a:tr>
              <a:tr h="190500">
                <a:tc>
                  <a:txBody>
                    <a:bodyPr/>
                    <a:lstStyle/>
                    <a:p>
                      <a:pPr lvl="0" indent="0" algn="ctr">
                        <a:lnSpc>
                          <a:spcPct val="100000"/>
                        </a:lnSpc>
                        <a:spcAft>
                          <a:spcPts val="0"/>
                        </a:spcAft>
                      </a:pPr>
                      <a:r>
                        <a:rPr lang="es-EC" sz="14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198.6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98.6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19581.96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88.73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4833903"/>
                  </a:ext>
                </a:extLst>
              </a:tr>
              <a:tr h="190500">
                <a:tc>
                  <a:txBody>
                    <a:bodyPr/>
                    <a:lstStyle/>
                    <a:p>
                      <a:pPr lvl="0" indent="0" algn="ctr">
                        <a:lnSpc>
                          <a:spcPct val="100000"/>
                        </a:lnSpc>
                        <a:spcAft>
                          <a:spcPts val="0"/>
                        </a:spcAft>
                      </a:pPr>
                      <a:r>
                        <a:rPr lang="es-EC" sz="14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198.7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98.7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a:effectLst/>
                        </a:rPr>
                        <a:t>19611.69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0" indent="0" algn="ctr">
                        <a:lnSpc>
                          <a:spcPct val="100000"/>
                        </a:lnSpc>
                        <a:spcAft>
                          <a:spcPts val="0"/>
                        </a:spcAft>
                      </a:pPr>
                      <a:r>
                        <a:rPr lang="es-EC" sz="1400" dirty="0">
                          <a:effectLst/>
                        </a:rPr>
                        <a:t>104.87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582737739"/>
                  </a:ext>
                </a:extLst>
              </a:tr>
            </a:tbl>
          </a:graphicData>
        </a:graphic>
      </p:graphicFrame>
      <p:sp>
        <p:nvSpPr>
          <p:cNvPr id="11" name="Rectangle 1">
            <a:extLst>
              <a:ext uri="{FF2B5EF4-FFF2-40B4-BE49-F238E27FC236}">
                <a16:creationId xmlns:a16="http://schemas.microsoft.com/office/drawing/2014/main" id="{AA5F14DA-4D07-49AE-8DAD-1F9D251F20C6}"/>
              </a:ext>
            </a:extLst>
          </p:cNvPr>
          <p:cNvSpPr>
            <a:spLocks noChangeArrowheads="1"/>
          </p:cNvSpPr>
          <p:nvPr/>
        </p:nvSpPr>
        <p:spPr bwMode="auto">
          <a:xfrm>
            <a:off x="1079532" y="1774178"/>
            <a:ext cx="6378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Dosificación Arena – Arcilla 3/7, 8% de cemento.</a:t>
            </a:r>
            <a:endParaRPr kumimoji="0" lang="es-EC" altLang="es-EC" sz="2400" b="1" i="0" u="none" strike="noStrike" cap="none" normalizeH="0" baseline="0" dirty="0">
              <a:ln>
                <a:noFill/>
              </a:ln>
              <a:solidFill>
                <a:schemeClr val="tx1"/>
              </a:solidFill>
              <a:effectLst/>
              <a:latin typeface="Arial" panose="020B0604020202020204" pitchFamily="34" charset="0"/>
            </a:endParaRPr>
          </a:p>
        </p:txBody>
      </p:sp>
      <p:sp>
        <p:nvSpPr>
          <p:cNvPr id="12" name="Rectangle 2">
            <a:extLst>
              <a:ext uri="{FF2B5EF4-FFF2-40B4-BE49-F238E27FC236}">
                <a16:creationId xmlns:a16="http://schemas.microsoft.com/office/drawing/2014/main" id="{C1CC4734-8D79-413C-A0BC-316929CEAB19}"/>
              </a:ext>
            </a:extLst>
          </p:cNvPr>
          <p:cNvSpPr>
            <a:spLocks noChangeArrowheads="1"/>
          </p:cNvSpPr>
          <p:nvPr/>
        </p:nvSpPr>
        <p:spPr bwMode="auto">
          <a:xfrm>
            <a:off x="1079532" y="3970458"/>
            <a:ext cx="7576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600" b="1" i="1" dirty="0">
                <a:cs typeface="Times New Roman" panose="02020603050405020304" pitchFamily="18" charset="0"/>
              </a:rPr>
              <a:t>Dosificación Arena - Arcilla, 30% de concha molida, 8% de cemento.</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ndParaRPr>
          </a:p>
        </p:txBody>
      </p:sp>
      <p:sp>
        <p:nvSpPr>
          <p:cNvPr id="13" name="Rectángulo 12">
            <a:extLst>
              <a:ext uri="{FF2B5EF4-FFF2-40B4-BE49-F238E27FC236}">
                <a16:creationId xmlns:a16="http://schemas.microsoft.com/office/drawing/2014/main" id="{A96A1608-41DF-4521-8FFC-A48DB5736D40}"/>
              </a:ext>
            </a:extLst>
          </p:cNvPr>
          <p:cNvSpPr/>
          <p:nvPr/>
        </p:nvSpPr>
        <p:spPr>
          <a:xfrm>
            <a:off x="1522489" y="728690"/>
            <a:ext cx="8290130" cy="671851"/>
          </a:xfrm>
          <a:prstGeom prst="rect">
            <a:avLst/>
          </a:prstGeom>
        </p:spPr>
        <p:txBody>
          <a:bodyPr wrap="square">
            <a:spAutoFit/>
          </a:bodyPr>
          <a:lstStyle/>
          <a:p>
            <a:pPr lvl="1" algn="just">
              <a:lnSpc>
                <a:spcPct val="150000"/>
              </a:lnSpc>
              <a:spcBef>
                <a:spcPts val="1200"/>
              </a:spcBef>
              <a:spcAft>
                <a:spcPts val="1200"/>
              </a:spcAft>
            </a:pPr>
            <a:r>
              <a:rPr lang="es-EC" sz="2800" b="1" dirty="0">
                <a:effectLst/>
                <a:ea typeface="Times New Roman" panose="02020603050405020304" pitchFamily="18" charset="0"/>
                <a:cs typeface="Times New Roman" panose="02020603050405020304" pitchFamily="18" charset="0"/>
              </a:rPr>
              <a:t>Resultado Ensayo a Compresión Simple</a:t>
            </a:r>
          </a:p>
        </p:txBody>
      </p:sp>
      <p:sp>
        <p:nvSpPr>
          <p:cNvPr id="14" name="Rectángulo 13">
            <a:extLst>
              <a:ext uri="{FF2B5EF4-FFF2-40B4-BE49-F238E27FC236}">
                <a16:creationId xmlns:a16="http://schemas.microsoft.com/office/drawing/2014/main" id="{0BAD1FAC-82CB-4755-9450-97B04E605287}"/>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
        <p:nvSpPr>
          <p:cNvPr id="2" name="CuadroTexto 1">
            <a:extLst>
              <a:ext uri="{FF2B5EF4-FFF2-40B4-BE49-F238E27FC236}">
                <a16:creationId xmlns:a16="http://schemas.microsoft.com/office/drawing/2014/main" id="{B8996473-47AB-44BD-BFBB-0D5635869806}"/>
              </a:ext>
            </a:extLst>
          </p:cNvPr>
          <p:cNvSpPr txBox="1"/>
          <p:nvPr/>
        </p:nvSpPr>
        <p:spPr>
          <a:xfrm>
            <a:off x="9391390" y="4596951"/>
            <a:ext cx="2690362" cy="1200329"/>
          </a:xfrm>
          <a:prstGeom prst="rect">
            <a:avLst/>
          </a:prstGeom>
          <a:noFill/>
        </p:spPr>
        <p:txBody>
          <a:bodyPr wrap="square" rtlCol="0">
            <a:spAutoFit/>
          </a:bodyPr>
          <a:lstStyle/>
          <a:p>
            <a:r>
              <a:rPr lang="es-EC" dirty="0"/>
              <a:t>Aumenta la resistencia a la compresión en un 29.35% la adhesión del polvo de concha de ostión  </a:t>
            </a:r>
          </a:p>
        </p:txBody>
      </p:sp>
    </p:spTree>
    <p:extLst>
      <p:ext uri="{BB962C8B-B14F-4D97-AF65-F5344CB8AC3E}">
        <p14:creationId xmlns:p14="http://schemas.microsoft.com/office/powerpoint/2010/main" val="127355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35</a:t>
            </a:fld>
            <a:endParaRPr lang="es-EC"/>
          </a:p>
        </p:txBody>
      </p:sp>
      <p:sp>
        <p:nvSpPr>
          <p:cNvPr id="11" name="Rectángulo 10">
            <a:extLst>
              <a:ext uri="{FF2B5EF4-FFF2-40B4-BE49-F238E27FC236}">
                <a16:creationId xmlns:a16="http://schemas.microsoft.com/office/drawing/2014/main" id="{79E156C7-6F36-47CB-ABCD-1EAB8BCDB9F2}"/>
              </a:ext>
            </a:extLst>
          </p:cNvPr>
          <p:cNvSpPr/>
          <p:nvPr/>
        </p:nvSpPr>
        <p:spPr>
          <a:xfrm>
            <a:off x="1382457" y="793004"/>
            <a:ext cx="8290130" cy="671851"/>
          </a:xfrm>
          <a:prstGeom prst="rect">
            <a:avLst/>
          </a:prstGeom>
        </p:spPr>
        <p:txBody>
          <a:bodyPr wrap="square">
            <a:spAutoFit/>
          </a:bodyPr>
          <a:lstStyle/>
          <a:p>
            <a:pPr lvl="1" algn="just">
              <a:lnSpc>
                <a:spcPct val="150000"/>
              </a:lnSpc>
              <a:spcBef>
                <a:spcPts val="1200"/>
              </a:spcBef>
              <a:spcAft>
                <a:spcPts val="1200"/>
              </a:spcAft>
            </a:pPr>
            <a:r>
              <a:rPr lang="es-EC" sz="2800" b="1" dirty="0">
                <a:effectLst/>
                <a:ea typeface="Times New Roman" panose="02020603050405020304" pitchFamily="18" charset="0"/>
                <a:cs typeface="Times New Roman" panose="02020603050405020304" pitchFamily="18" charset="0"/>
              </a:rPr>
              <a:t>Resultado Ensayo </a:t>
            </a:r>
            <a:r>
              <a:rPr lang="es-EC" sz="2800" b="1" dirty="0">
                <a:ea typeface="Times New Roman" panose="02020603050405020304" pitchFamily="18" charset="0"/>
                <a:cs typeface="Times New Roman" panose="02020603050405020304" pitchFamily="18" charset="0"/>
              </a:rPr>
              <a:t>de Absorción de Humedad</a:t>
            </a:r>
            <a:endParaRPr lang="es-EC" sz="2800" b="1" dirty="0">
              <a:effectLst/>
              <a:ea typeface="Times New Roman" panose="02020603050405020304" pitchFamily="18" charset="0"/>
              <a:cs typeface="Times New Roman" panose="02020603050405020304" pitchFamily="18" charset="0"/>
            </a:endParaRPr>
          </a:p>
        </p:txBody>
      </p:sp>
      <p:sp>
        <p:nvSpPr>
          <p:cNvPr id="12" name="Rectangle 1">
            <a:extLst>
              <a:ext uri="{FF2B5EF4-FFF2-40B4-BE49-F238E27FC236}">
                <a16:creationId xmlns:a16="http://schemas.microsoft.com/office/drawing/2014/main" id="{831BADE0-0AD5-41B4-8508-A898A2BCB3D6}"/>
              </a:ext>
            </a:extLst>
          </p:cNvPr>
          <p:cNvSpPr>
            <a:spLocks noChangeArrowheads="1"/>
          </p:cNvSpPr>
          <p:nvPr/>
        </p:nvSpPr>
        <p:spPr bwMode="auto">
          <a:xfrm>
            <a:off x="1079532" y="1774178"/>
            <a:ext cx="6378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Dosificación Arena – Arcilla 3/7, 8% de cemento.</a:t>
            </a:r>
            <a:endParaRPr kumimoji="0" lang="es-EC" altLang="es-EC" sz="2400" b="1"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E6028148-3FDC-4A39-A2F4-E03FAA402339}"/>
              </a:ext>
            </a:extLst>
          </p:cNvPr>
          <p:cNvSpPr>
            <a:spLocks noChangeArrowheads="1"/>
          </p:cNvSpPr>
          <p:nvPr/>
        </p:nvSpPr>
        <p:spPr bwMode="auto">
          <a:xfrm>
            <a:off x="1079532" y="3970458"/>
            <a:ext cx="7576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600" b="1" i="1" dirty="0">
                <a:cs typeface="Times New Roman" panose="02020603050405020304" pitchFamily="18" charset="0"/>
              </a:rPr>
              <a:t>Dosificación Arena - Arcilla, 30% de concha molida, 8% de cemento.</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ndParaRPr>
          </a:p>
        </p:txBody>
      </p:sp>
      <p:graphicFrame>
        <p:nvGraphicFramePr>
          <p:cNvPr id="2" name="Tabla 1">
            <a:extLst>
              <a:ext uri="{FF2B5EF4-FFF2-40B4-BE49-F238E27FC236}">
                <a16:creationId xmlns:a16="http://schemas.microsoft.com/office/drawing/2014/main" id="{64DC6AB8-69DD-43A0-9AB7-6BEA17CDA089}"/>
              </a:ext>
            </a:extLst>
          </p:cNvPr>
          <p:cNvGraphicFramePr>
            <a:graphicFrameLocks noGrp="1"/>
          </p:cNvGraphicFramePr>
          <p:nvPr>
            <p:extLst>
              <p:ext uri="{D42A27DB-BD31-4B8C-83A1-F6EECF244321}">
                <p14:modId xmlns:p14="http://schemas.microsoft.com/office/powerpoint/2010/main" val="2680283375"/>
              </p:ext>
            </p:extLst>
          </p:nvPr>
        </p:nvGraphicFramePr>
        <p:xfrm>
          <a:off x="1533377" y="2159348"/>
          <a:ext cx="7660955" cy="1811695"/>
        </p:xfrm>
        <a:graphic>
          <a:graphicData uri="http://schemas.openxmlformats.org/drawingml/2006/table">
            <a:tbl>
              <a:tblPr firstRow="1" firstCol="1" bandRow="1">
                <a:tableStyleId>{5C22544A-7EE6-4342-B048-85BDC9FD1C3A}</a:tableStyleId>
              </a:tblPr>
              <a:tblGrid>
                <a:gridCol w="1532191">
                  <a:extLst>
                    <a:ext uri="{9D8B030D-6E8A-4147-A177-3AD203B41FA5}">
                      <a16:colId xmlns:a16="http://schemas.microsoft.com/office/drawing/2014/main" val="2526344670"/>
                    </a:ext>
                  </a:extLst>
                </a:gridCol>
                <a:gridCol w="1532191">
                  <a:extLst>
                    <a:ext uri="{9D8B030D-6E8A-4147-A177-3AD203B41FA5}">
                      <a16:colId xmlns:a16="http://schemas.microsoft.com/office/drawing/2014/main" val="449304877"/>
                    </a:ext>
                  </a:extLst>
                </a:gridCol>
                <a:gridCol w="1532191">
                  <a:extLst>
                    <a:ext uri="{9D8B030D-6E8A-4147-A177-3AD203B41FA5}">
                      <a16:colId xmlns:a16="http://schemas.microsoft.com/office/drawing/2014/main" val="772966331"/>
                    </a:ext>
                  </a:extLst>
                </a:gridCol>
                <a:gridCol w="1532191">
                  <a:extLst>
                    <a:ext uri="{9D8B030D-6E8A-4147-A177-3AD203B41FA5}">
                      <a16:colId xmlns:a16="http://schemas.microsoft.com/office/drawing/2014/main" val="88326631"/>
                    </a:ext>
                  </a:extLst>
                </a:gridCol>
                <a:gridCol w="1532191">
                  <a:extLst>
                    <a:ext uri="{9D8B030D-6E8A-4147-A177-3AD203B41FA5}">
                      <a16:colId xmlns:a16="http://schemas.microsoft.com/office/drawing/2014/main" val="199900729"/>
                    </a:ext>
                  </a:extLst>
                </a:gridCol>
              </a:tblGrid>
              <a:tr h="426134">
                <a:tc>
                  <a:txBody>
                    <a:bodyPr/>
                    <a:lstStyle/>
                    <a:p>
                      <a:pPr indent="0" algn="ctr">
                        <a:lnSpc>
                          <a:spcPct val="100000"/>
                        </a:lnSpc>
                        <a:spcAft>
                          <a:spcPts val="0"/>
                        </a:spcAft>
                      </a:pPr>
                      <a:r>
                        <a:rPr lang="es-EC" sz="1400" dirty="0">
                          <a:effectLst/>
                        </a:rPr>
                        <a:t>Muestra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Peso desecado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Saturado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Absorción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Absorción promedio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7951031"/>
                  </a:ext>
                </a:extLst>
              </a:tr>
              <a:tr h="276995">
                <a:tc>
                  <a:txBody>
                    <a:bodyPr/>
                    <a:lstStyle/>
                    <a:p>
                      <a:pPr indent="0" algn="ctr">
                        <a:lnSpc>
                          <a:spcPct val="100000"/>
                        </a:lnSpc>
                        <a:spcAft>
                          <a:spcPts val="0"/>
                        </a:spcAft>
                      </a:pPr>
                      <a:r>
                        <a:rPr lang="es-EC" sz="14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1443.10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1713.60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18.74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indent="0" algn="ctr">
                        <a:lnSpc>
                          <a:spcPct val="100000"/>
                        </a:lnSpc>
                        <a:spcAft>
                          <a:spcPts val="0"/>
                        </a:spcAft>
                      </a:pPr>
                      <a:r>
                        <a:rPr lang="es-EC" sz="1400">
                          <a:effectLst/>
                        </a:rPr>
                        <a:t>18.73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499415"/>
                  </a:ext>
                </a:extLst>
              </a:tr>
              <a:tr h="276995">
                <a:tc>
                  <a:txBody>
                    <a:bodyPr/>
                    <a:lstStyle/>
                    <a:p>
                      <a:pPr indent="0" algn="ctr">
                        <a:lnSpc>
                          <a:spcPct val="100000"/>
                        </a:lnSpc>
                        <a:spcAft>
                          <a:spcPts val="0"/>
                        </a:spcAft>
                      </a:pPr>
                      <a:r>
                        <a:rPr lang="es-EC" sz="14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1564.27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1856.70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18.69</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1828941983"/>
                  </a:ext>
                </a:extLst>
              </a:tr>
              <a:tr h="276995">
                <a:tc>
                  <a:txBody>
                    <a:bodyPr/>
                    <a:lstStyle/>
                    <a:p>
                      <a:pPr indent="0" algn="ctr">
                        <a:lnSpc>
                          <a:spcPct val="100000"/>
                        </a:lnSpc>
                        <a:spcAft>
                          <a:spcPts val="0"/>
                        </a:spcAft>
                      </a:pPr>
                      <a:r>
                        <a:rPr lang="es-EC" sz="14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1570.60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1865.10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18.75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629842195"/>
                  </a:ext>
                </a:extLst>
              </a:tr>
              <a:tr h="276995">
                <a:tc>
                  <a:txBody>
                    <a:bodyPr/>
                    <a:lstStyle/>
                    <a:p>
                      <a:pPr indent="0" algn="ctr">
                        <a:lnSpc>
                          <a:spcPct val="100000"/>
                        </a:lnSpc>
                        <a:spcAft>
                          <a:spcPts val="0"/>
                        </a:spcAft>
                      </a:pPr>
                      <a:r>
                        <a:rPr lang="es-EC" sz="14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1472.00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1747.80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18.74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542275751"/>
                  </a:ext>
                </a:extLst>
              </a:tr>
              <a:tr h="276995">
                <a:tc>
                  <a:txBody>
                    <a:bodyPr/>
                    <a:lstStyle/>
                    <a:p>
                      <a:pPr indent="0" algn="ctr">
                        <a:lnSpc>
                          <a:spcPct val="100000"/>
                        </a:lnSpc>
                        <a:spcAft>
                          <a:spcPts val="0"/>
                        </a:spcAft>
                      </a:pPr>
                      <a:r>
                        <a:rPr lang="es-EC" sz="14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1324.78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1573.10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18.74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4045083930"/>
                  </a:ext>
                </a:extLst>
              </a:tr>
            </a:tbl>
          </a:graphicData>
        </a:graphic>
      </p:graphicFrame>
      <p:graphicFrame>
        <p:nvGraphicFramePr>
          <p:cNvPr id="8" name="Tabla 7">
            <a:extLst>
              <a:ext uri="{FF2B5EF4-FFF2-40B4-BE49-F238E27FC236}">
                <a16:creationId xmlns:a16="http://schemas.microsoft.com/office/drawing/2014/main" id="{A45922CB-8511-4D1B-86AB-C972C478A5E4}"/>
              </a:ext>
            </a:extLst>
          </p:cNvPr>
          <p:cNvGraphicFramePr>
            <a:graphicFrameLocks noGrp="1"/>
          </p:cNvGraphicFramePr>
          <p:nvPr>
            <p:extLst>
              <p:ext uri="{D42A27DB-BD31-4B8C-83A1-F6EECF244321}">
                <p14:modId xmlns:p14="http://schemas.microsoft.com/office/powerpoint/2010/main" val="2527331447"/>
              </p:ext>
            </p:extLst>
          </p:nvPr>
        </p:nvGraphicFramePr>
        <p:xfrm>
          <a:off x="1533376" y="4403704"/>
          <a:ext cx="7660955" cy="1642031"/>
        </p:xfrm>
        <a:graphic>
          <a:graphicData uri="http://schemas.openxmlformats.org/drawingml/2006/table">
            <a:tbl>
              <a:tblPr firstRow="1" firstCol="1" bandRow="1">
                <a:tableStyleId>{5C22544A-7EE6-4342-B048-85BDC9FD1C3A}</a:tableStyleId>
              </a:tblPr>
              <a:tblGrid>
                <a:gridCol w="1513026">
                  <a:extLst>
                    <a:ext uri="{9D8B030D-6E8A-4147-A177-3AD203B41FA5}">
                      <a16:colId xmlns:a16="http://schemas.microsoft.com/office/drawing/2014/main" val="552742169"/>
                    </a:ext>
                  </a:extLst>
                </a:gridCol>
                <a:gridCol w="1513026">
                  <a:extLst>
                    <a:ext uri="{9D8B030D-6E8A-4147-A177-3AD203B41FA5}">
                      <a16:colId xmlns:a16="http://schemas.microsoft.com/office/drawing/2014/main" val="626407413"/>
                    </a:ext>
                  </a:extLst>
                </a:gridCol>
                <a:gridCol w="1513026">
                  <a:extLst>
                    <a:ext uri="{9D8B030D-6E8A-4147-A177-3AD203B41FA5}">
                      <a16:colId xmlns:a16="http://schemas.microsoft.com/office/drawing/2014/main" val="1127881938"/>
                    </a:ext>
                  </a:extLst>
                </a:gridCol>
                <a:gridCol w="1608851">
                  <a:extLst>
                    <a:ext uri="{9D8B030D-6E8A-4147-A177-3AD203B41FA5}">
                      <a16:colId xmlns:a16="http://schemas.microsoft.com/office/drawing/2014/main" val="833090755"/>
                    </a:ext>
                  </a:extLst>
                </a:gridCol>
                <a:gridCol w="1513026">
                  <a:extLst>
                    <a:ext uri="{9D8B030D-6E8A-4147-A177-3AD203B41FA5}">
                      <a16:colId xmlns:a16="http://schemas.microsoft.com/office/drawing/2014/main" val="3712643909"/>
                    </a:ext>
                  </a:extLst>
                </a:gridCol>
              </a:tblGrid>
              <a:tr h="469151">
                <a:tc>
                  <a:txBody>
                    <a:bodyPr/>
                    <a:lstStyle/>
                    <a:p>
                      <a:pPr indent="0" algn="ctr">
                        <a:lnSpc>
                          <a:spcPct val="100000"/>
                        </a:lnSpc>
                        <a:spcAft>
                          <a:spcPts val="0"/>
                        </a:spcAft>
                      </a:pPr>
                      <a:r>
                        <a:rPr lang="es-EC" sz="1400" dirty="0">
                          <a:effectLst/>
                        </a:rPr>
                        <a:t>Muestra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desecado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Saturado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Absorción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Absorción promedio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478400"/>
                  </a:ext>
                </a:extLst>
              </a:tr>
              <a:tr h="234576">
                <a:tc>
                  <a:txBody>
                    <a:bodyPr/>
                    <a:lstStyle/>
                    <a:p>
                      <a:pPr indent="0" algn="ctr">
                        <a:lnSpc>
                          <a:spcPct val="10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1401.80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1654.30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18.0125553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indent="0" algn="ctr">
                        <a:lnSpc>
                          <a:spcPct val="100000"/>
                        </a:lnSpc>
                        <a:spcAft>
                          <a:spcPts val="0"/>
                        </a:spcAft>
                      </a:pPr>
                      <a:r>
                        <a:rPr lang="es-EC" sz="1400" dirty="0">
                          <a:effectLst/>
                        </a:rPr>
                        <a:t>18.09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877022"/>
                  </a:ext>
                </a:extLst>
              </a:tr>
              <a:tr h="234576">
                <a:tc>
                  <a:txBody>
                    <a:bodyPr/>
                    <a:lstStyle/>
                    <a:p>
                      <a:pPr indent="0" algn="ctr">
                        <a:lnSpc>
                          <a:spcPct val="100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1541.98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1828.00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18.548976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28591978"/>
                  </a:ext>
                </a:extLst>
              </a:tr>
              <a:tr h="234576">
                <a:tc>
                  <a:txBody>
                    <a:bodyPr/>
                    <a:lstStyle/>
                    <a:p>
                      <a:pPr indent="0" algn="ctr">
                        <a:lnSpc>
                          <a:spcPct val="100000"/>
                        </a:lnSpc>
                        <a:spcAft>
                          <a:spcPts val="0"/>
                        </a:spcAft>
                      </a:pPr>
                      <a:r>
                        <a:rPr lang="es-EC" sz="14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1331.71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1573.24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18.136779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482317450"/>
                  </a:ext>
                </a:extLst>
              </a:tr>
              <a:tr h="234576">
                <a:tc>
                  <a:txBody>
                    <a:bodyPr/>
                    <a:lstStyle/>
                    <a:p>
                      <a:pPr indent="0" algn="ctr">
                        <a:lnSpc>
                          <a:spcPct val="100000"/>
                        </a:lnSpc>
                        <a:spcAft>
                          <a:spcPts val="0"/>
                        </a:spcAft>
                      </a:pPr>
                      <a:r>
                        <a:rPr lang="es-EC" sz="14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1564.50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1846.60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18.0313199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277353629"/>
                  </a:ext>
                </a:extLst>
              </a:tr>
              <a:tr h="234576">
                <a:tc>
                  <a:txBody>
                    <a:bodyPr/>
                    <a:lstStyle/>
                    <a:p>
                      <a:pPr indent="0" algn="ctr">
                        <a:lnSpc>
                          <a:spcPct val="100000"/>
                        </a:lnSpc>
                        <a:spcAft>
                          <a:spcPts val="0"/>
                        </a:spcAft>
                      </a:pPr>
                      <a:r>
                        <a:rPr lang="es-EC" sz="14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1569.70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1847.90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17.7231318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870416400"/>
                  </a:ext>
                </a:extLst>
              </a:tr>
            </a:tbl>
          </a:graphicData>
        </a:graphic>
      </p:graphicFrame>
      <p:sp>
        <p:nvSpPr>
          <p:cNvPr id="14" name="Rectángulo 13">
            <a:extLst>
              <a:ext uri="{FF2B5EF4-FFF2-40B4-BE49-F238E27FC236}">
                <a16:creationId xmlns:a16="http://schemas.microsoft.com/office/drawing/2014/main" id="{C713A503-CD34-4EB1-BA5C-1C5CAC5DAEBF}"/>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
        <p:nvSpPr>
          <p:cNvPr id="17" name="CuadroTexto 16">
            <a:extLst>
              <a:ext uri="{FF2B5EF4-FFF2-40B4-BE49-F238E27FC236}">
                <a16:creationId xmlns:a16="http://schemas.microsoft.com/office/drawing/2014/main" id="{EE6D80A7-23B2-4CF3-B526-A4959EE1B76B}"/>
              </a:ext>
            </a:extLst>
          </p:cNvPr>
          <p:cNvSpPr txBox="1"/>
          <p:nvPr/>
        </p:nvSpPr>
        <p:spPr>
          <a:xfrm>
            <a:off x="9391390" y="4596951"/>
            <a:ext cx="2690362" cy="923330"/>
          </a:xfrm>
          <a:prstGeom prst="rect">
            <a:avLst/>
          </a:prstGeom>
          <a:noFill/>
        </p:spPr>
        <p:txBody>
          <a:bodyPr wrap="square" rtlCol="0">
            <a:spAutoFit/>
          </a:bodyPr>
          <a:lstStyle/>
          <a:p>
            <a:r>
              <a:rPr lang="es-EC" dirty="0"/>
              <a:t>La concha de ostión disminuye la absorción de agua.  </a:t>
            </a:r>
          </a:p>
        </p:txBody>
      </p:sp>
    </p:spTree>
    <p:extLst>
      <p:ext uri="{BB962C8B-B14F-4D97-AF65-F5344CB8AC3E}">
        <p14:creationId xmlns:p14="http://schemas.microsoft.com/office/powerpoint/2010/main" val="106647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36</a:t>
            </a:fld>
            <a:endParaRPr lang="es-EC"/>
          </a:p>
        </p:txBody>
      </p:sp>
      <p:sp>
        <p:nvSpPr>
          <p:cNvPr id="11" name="Rectángulo 10">
            <a:extLst>
              <a:ext uri="{FF2B5EF4-FFF2-40B4-BE49-F238E27FC236}">
                <a16:creationId xmlns:a16="http://schemas.microsoft.com/office/drawing/2014/main" id="{79E156C7-6F36-47CB-ABCD-1EAB8BCDB9F2}"/>
              </a:ext>
            </a:extLst>
          </p:cNvPr>
          <p:cNvSpPr/>
          <p:nvPr/>
        </p:nvSpPr>
        <p:spPr>
          <a:xfrm>
            <a:off x="1391812" y="651699"/>
            <a:ext cx="8859534" cy="671851"/>
          </a:xfrm>
          <a:prstGeom prst="rect">
            <a:avLst/>
          </a:prstGeom>
        </p:spPr>
        <p:txBody>
          <a:bodyPr wrap="square">
            <a:spAutoFit/>
          </a:bodyPr>
          <a:lstStyle/>
          <a:p>
            <a:pPr lvl="1" algn="just">
              <a:lnSpc>
                <a:spcPct val="150000"/>
              </a:lnSpc>
              <a:spcBef>
                <a:spcPts val="1200"/>
              </a:spcBef>
              <a:spcAft>
                <a:spcPts val="1200"/>
              </a:spcAft>
            </a:pPr>
            <a:r>
              <a:rPr lang="es-EC" sz="2800" b="1" dirty="0">
                <a:effectLst/>
                <a:ea typeface="Times New Roman" panose="02020603050405020304" pitchFamily="18" charset="0"/>
                <a:cs typeface="Times New Roman" panose="02020603050405020304" pitchFamily="18" charset="0"/>
              </a:rPr>
              <a:t>Resultado Ensayo </a:t>
            </a:r>
            <a:r>
              <a:rPr lang="es-EC" sz="2800" b="1" dirty="0">
                <a:ea typeface="Times New Roman" panose="02020603050405020304" pitchFamily="18" charset="0"/>
                <a:cs typeface="Times New Roman" panose="02020603050405020304" pitchFamily="18" charset="0"/>
              </a:rPr>
              <a:t>de </a:t>
            </a:r>
            <a:r>
              <a:rPr lang="es-EC" sz="2800" b="1" dirty="0">
                <a:cs typeface="Times New Roman" panose="02020603050405020304" pitchFamily="18" charset="0"/>
              </a:rPr>
              <a:t>degradación en presencia del agua</a:t>
            </a:r>
          </a:p>
        </p:txBody>
      </p:sp>
      <p:sp>
        <p:nvSpPr>
          <p:cNvPr id="12" name="Rectangle 1">
            <a:extLst>
              <a:ext uri="{FF2B5EF4-FFF2-40B4-BE49-F238E27FC236}">
                <a16:creationId xmlns:a16="http://schemas.microsoft.com/office/drawing/2014/main" id="{831BADE0-0AD5-41B4-8508-A898A2BCB3D6}"/>
              </a:ext>
            </a:extLst>
          </p:cNvPr>
          <p:cNvSpPr>
            <a:spLocks noChangeArrowheads="1"/>
          </p:cNvSpPr>
          <p:nvPr/>
        </p:nvSpPr>
        <p:spPr bwMode="auto">
          <a:xfrm>
            <a:off x="1079532" y="1774178"/>
            <a:ext cx="6378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Dosificación Arena – Arcilla 3/7, 8% de cemento.</a:t>
            </a:r>
            <a:endParaRPr kumimoji="0" lang="es-EC" altLang="es-EC" sz="2400" b="1"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E6028148-3FDC-4A39-A2F4-E03FAA402339}"/>
              </a:ext>
            </a:extLst>
          </p:cNvPr>
          <p:cNvSpPr>
            <a:spLocks noChangeArrowheads="1"/>
          </p:cNvSpPr>
          <p:nvPr/>
        </p:nvSpPr>
        <p:spPr bwMode="auto">
          <a:xfrm>
            <a:off x="1079532" y="3970458"/>
            <a:ext cx="7576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600" b="1" i="1" dirty="0">
                <a:cs typeface="Times New Roman" panose="02020603050405020304" pitchFamily="18" charset="0"/>
              </a:rPr>
              <a:t>Dosificación Arena - Arcilla, 30% de concha molida, 8% de cemento.</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ndParaRPr>
          </a:p>
        </p:txBody>
      </p:sp>
      <p:graphicFrame>
        <p:nvGraphicFramePr>
          <p:cNvPr id="4" name="Tabla 3">
            <a:extLst>
              <a:ext uri="{FF2B5EF4-FFF2-40B4-BE49-F238E27FC236}">
                <a16:creationId xmlns:a16="http://schemas.microsoft.com/office/drawing/2014/main" id="{3B66B255-FDF0-4043-86E6-B5166EE7B783}"/>
              </a:ext>
            </a:extLst>
          </p:cNvPr>
          <p:cNvGraphicFramePr>
            <a:graphicFrameLocks noGrp="1"/>
          </p:cNvGraphicFramePr>
          <p:nvPr>
            <p:extLst>
              <p:ext uri="{D42A27DB-BD31-4B8C-83A1-F6EECF244321}">
                <p14:modId xmlns:p14="http://schemas.microsoft.com/office/powerpoint/2010/main" val="775554563"/>
              </p:ext>
            </p:extLst>
          </p:nvPr>
        </p:nvGraphicFramePr>
        <p:xfrm>
          <a:off x="2038626" y="2410215"/>
          <a:ext cx="5658180" cy="1144595"/>
        </p:xfrm>
        <a:graphic>
          <a:graphicData uri="http://schemas.openxmlformats.org/drawingml/2006/table">
            <a:tbl>
              <a:tblPr firstRow="1" firstCol="1" bandRow="1">
                <a:tableStyleId>{5C22544A-7EE6-4342-B048-85BDC9FD1C3A}</a:tableStyleId>
              </a:tblPr>
              <a:tblGrid>
                <a:gridCol w="882125">
                  <a:extLst>
                    <a:ext uri="{9D8B030D-6E8A-4147-A177-3AD203B41FA5}">
                      <a16:colId xmlns:a16="http://schemas.microsoft.com/office/drawing/2014/main" val="3698694529"/>
                    </a:ext>
                  </a:extLst>
                </a:gridCol>
                <a:gridCol w="1096283">
                  <a:extLst>
                    <a:ext uri="{9D8B030D-6E8A-4147-A177-3AD203B41FA5}">
                      <a16:colId xmlns:a16="http://schemas.microsoft.com/office/drawing/2014/main" val="3815219443"/>
                    </a:ext>
                  </a:extLst>
                </a:gridCol>
                <a:gridCol w="1011300">
                  <a:extLst>
                    <a:ext uri="{9D8B030D-6E8A-4147-A177-3AD203B41FA5}">
                      <a16:colId xmlns:a16="http://schemas.microsoft.com/office/drawing/2014/main" val="3519248217"/>
                    </a:ext>
                  </a:extLst>
                </a:gridCol>
                <a:gridCol w="1102232">
                  <a:extLst>
                    <a:ext uri="{9D8B030D-6E8A-4147-A177-3AD203B41FA5}">
                      <a16:colId xmlns:a16="http://schemas.microsoft.com/office/drawing/2014/main" val="2955188557"/>
                    </a:ext>
                  </a:extLst>
                </a:gridCol>
                <a:gridCol w="1566240">
                  <a:extLst>
                    <a:ext uri="{9D8B030D-6E8A-4147-A177-3AD203B41FA5}">
                      <a16:colId xmlns:a16="http://schemas.microsoft.com/office/drawing/2014/main" val="1846021627"/>
                    </a:ext>
                  </a:extLst>
                </a:gridCol>
              </a:tblGrid>
              <a:tr h="572297">
                <a:tc>
                  <a:txBody>
                    <a:bodyPr/>
                    <a:lstStyle/>
                    <a:p>
                      <a:pPr indent="0" algn="ctr">
                        <a:lnSpc>
                          <a:spcPct val="100000"/>
                        </a:lnSpc>
                        <a:spcAft>
                          <a:spcPts val="0"/>
                        </a:spcAft>
                      </a:pPr>
                      <a:r>
                        <a:rPr lang="es-EC" sz="1400">
                          <a:effectLst/>
                        </a:rPr>
                        <a:t>Muestra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Inicial</a:t>
                      </a:r>
                      <a:endParaRPr lang="es-EC" sz="2000">
                        <a:effectLst/>
                      </a:endParaRPr>
                    </a:p>
                    <a:p>
                      <a:pPr indent="0" algn="ctr">
                        <a:lnSpc>
                          <a:spcPct val="100000"/>
                        </a:lnSpc>
                        <a:spcAft>
                          <a:spcPts val="0"/>
                        </a:spcAft>
                      </a:pPr>
                      <a:r>
                        <a:rPr lang="es-EC" sz="1400">
                          <a:effectLst/>
                        </a:rPr>
                        <a:t>(g)</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Final</a:t>
                      </a:r>
                      <a:endParaRPr lang="es-EC" sz="2000">
                        <a:effectLst/>
                      </a:endParaRPr>
                    </a:p>
                    <a:p>
                      <a:pPr indent="0" algn="ctr">
                        <a:lnSpc>
                          <a:spcPct val="100000"/>
                        </a:lnSpc>
                        <a:spcAft>
                          <a:spcPts val="0"/>
                        </a:spcAft>
                      </a:pPr>
                      <a:r>
                        <a:rPr lang="es-EC" sz="1400">
                          <a:effectLst/>
                        </a:rPr>
                        <a:t>(g)</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de desgaste</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de desgaste promedio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03549"/>
                  </a:ext>
                </a:extLst>
              </a:tr>
              <a:tr h="286149">
                <a:tc>
                  <a:txBody>
                    <a:bodyPr/>
                    <a:lstStyle/>
                    <a:p>
                      <a:pPr indent="0" algn="ctr">
                        <a:lnSpc>
                          <a:spcPct val="100000"/>
                        </a:lnSpc>
                        <a:spcAft>
                          <a:spcPts val="0"/>
                        </a:spcAft>
                      </a:pPr>
                      <a:r>
                        <a:rPr lang="es-EC" sz="14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1784.5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1705.5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4.632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0" algn="ctr">
                        <a:lnSpc>
                          <a:spcPct val="100000"/>
                        </a:lnSpc>
                        <a:spcAft>
                          <a:spcPts val="0"/>
                        </a:spcAft>
                      </a:pPr>
                      <a:r>
                        <a:rPr lang="es-EC" sz="1400">
                          <a:effectLst/>
                        </a:rPr>
                        <a:t>5.751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978700"/>
                  </a:ext>
                </a:extLst>
              </a:tr>
              <a:tr h="286149">
                <a:tc>
                  <a:txBody>
                    <a:bodyPr/>
                    <a:lstStyle/>
                    <a:p>
                      <a:pPr indent="0" algn="ctr">
                        <a:lnSpc>
                          <a:spcPct val="100000"/>
                        </a:lnSpc>
                        <a:spcAft>
                          <a:spcPts val="0"/>
                        </a:spcAft>
                      </a:pPr>
                      <a:r>
                        <a:rPr lang="es-EC" sz="14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1804.5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1688.5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6.87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918094492"/>
                  </a:ext>
                </a:extLst>
              </a:tr>
            </a:tbl>
          </a:graphicData>
        </a:graphic>
      </p:graphicFrame>
      <p:graphicFrame>
        <p:nvGraphicFramePr>
          <p:cNvPr id="5" name="Tabla 4">
            <a:extLst>
              <a:ext uri="{FF2B5EF4-FFF2-40B4-BE49-F238E27FC236}">
                <a16:creationId xmlns:a16="http://schemas.microsoft.com/office/drawing/2014/main" id="{97499E76-8BA9-4C61-AF11-37D407C3F98E}"/>
              </a:ext>
            </a:extLst>
          </p:cNvPr>
          <p:cNvGraphicFramePr>
            <a:graphicFrameLocks noGrp="1"/>
          </p:cNvGraphicFramePr>
          <p:nvPr>
            <p:extLst>
              <p:ext uri="{D42A27DB-BD31-4B8C-83A1-F6EECF244321}">
                <p14:modId xmlns:p14="http://schemas.microsoft.com/office/powerpoint/2010/main" val="3617540350"/>
              </p:ext>
            </p:extLst>
          </p:nvPr>
        </p:nvGraphicFramePr>
        <p:xfrm>
          <a:off x="2038626" y="4410980"/>
          <a:ext cx="5658180" cy="1377424"/>
        </p:xfrm>
        <a:graphic>
          <a:graphicData uri="http://schemas.openxmlformats.org/drawingml/2006/table">
            <a:tbl>
              <a:tblPr firstRow="1" firstCol="1" bandRow="1">
                <a:tableStyleId>{5C22544A-7EE6-4342-B048-85BDC9FD1C3A}</a:tableStyleId>
              </a:tblPr>
              <a:tblGrid>
                <a:gridCol w="882125">
                  <a:extLst>
                    <a:ext uri="{9D8B030D-6E8A-4147-A177-3AD203B41FA5}">
                      <a16:colId xmlns:a16="http://schemas.microsoft.com/office/drawing/2014/main" val="3933992114"/>
                    </a:ext>
                  </a:extLst>
                </a:gridCol>
                <a:gridCol w="1096283">
                  <a:extLst>
                    <a:ext uri="{9D8B030D-6E8A-4147-A177-3AD203B41FA5}">
                      <a16:colId xmlns:a16="http://schemas.microsoft.com/office/drawing/2014/main" val="2054698924"/>
                    </a:ext>
                  </a:extLst>
                </a:gridCol>
                <a:gridCol w="1011300">
                  <a:extLst>
                    <a:ext uri="{9D8B030D-6E8A-4147-A177-3AD203B41FA5}">
                      <a16:colId xmlns:a16="http://schemas.microsoft.com/office/drawing/2014/main" val="1205252187"/>
                    </a:ext>
                  </a:extLst>
                </a:gridCol>
                <a:gridCol w="1102232">
                  <a:extLst>
                    <a:ext uri="{9D8B030D-6E8A-4147-A177-3AD203B41FA5}">
                      <a16:colId xmlns:a16="http://schemas.microsoft.com/office/drawing/2014/main" val="3075945515"/>
                    </a:ext>
                  </a:extLst>
                </a:gridCol>
                <a:gridCol w="1566240">
                  <a:extLst>
                    <a:ext uri="{9D8B030D-6E8A-4147-A177-3AD203B41FA5}">
                      <a16:colId xmlns:a16="http://schemas.microsoft.com/office/drawing/2014/main" val="4213274488"/>
                    </a:ext>
                  </a:extLst>
                </a:gridCol>
              </a:tblGrid>
              <a:tr h="826454">
                <a:tc>
                  <a:txBody>
                    <a:bodyPr/>
                    <a:lstStyle/>
                    <a:p>
                      <a:pPr indent="0" algn="ctr">
                        <a:lnSpc>
                          <a:spcPct val="100000"/>
                        </a:lnSpc>
                        <a:spcAft>
                          <a:spcPts val="0"/>
                        </a:spcAft>
                      </a:pPr>
                      <a:r>
                        <a:rPr lang="es-EC" sz="1400">
                          <a:effectLst/>
                        </a:rPr>
                        <a:t>Muestra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Inicial</a:t>
                      </a:r>
                    </a:p>
                    <a:p>
                      <a:pPr indent="0" algn="ctr">
                        <a:lnSpc>
                          <a:spcPct val="100000"/>
                        </a:lnSpc>
                        <a:spcAft>
                          <a:spcPts val="0"/>
                        </a:spcAft>
                      </a:pPr>
                      <a:r>
                        <a:rPr lang="es-EC" sz="1400">
                          <a:effectLst/>
                        </a:rPr>
                        <a:t>(g)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Peso Final</a:t>
                      </a:r>
                    </a:p>
                    <a:p>
                      <a:pPr indent="0" algn="ctr">
                        <a:lnSpc>
                          <a:spcPct val="100000"/>
                        </a:lnSpc>
                        <a:spcAft>
                          <a:spcPts val="0"/>
                        </a:spcAft>
                      </a:pPr>
                      <a:r>
                        <a:rPr lang="es-EC" sz="1400">
                          <a:effectLst/>
                        </a:rPr>
                        <a:t>(g)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de desgaste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 de desgaste promedio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04591"/>
                  </a:ext>
                </a:extLst>
              </a:tr>
              <a:tr h="275485">
                <a:tc>
                  <a:txBody>
                    <a:bodyPr/>
                    <a:lstStyle/>
                    <a:p>
                      <a:pPr indent="0" algn="ctr">
                        <a:lnSpc>
                          <a:spcPct val="10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1874.4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1804.5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3.874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0" algn="ctr">
                        <a:lnSpc>
                          <a:spcPct val="100000"/>
                        </a:lnSpc>
                        <a:spcAft>
                          <a:spcPts val="0"/>
                        </a:spcAft>
                      </a:pPr>
                      <a:r>
                        <a:rPr lang="es-EC" sz="1400">
                          <a:effectLst/>
                        </a:rPr>
                        <a:t>4.09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214507"/>
                  </a:ext>
                </a:extLst>
              </a:tr>
              <a:tr h="275485">
                <a:tc>
                  <a:txBody>
                    <a:bodyPr/>
                    <a:lstStyle/>
                    <a:p>
                      <a:pPr indent="0" algn="ctr">
                        <a:lnSpc>
                          <a:spcPct val="100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1864.5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1787.5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4.308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066074005"/>
                  </a:ext>
                </a:extLst>
              </a:tr>
            </a:tbl>
          </a:graphicData>
        </a:graphic>
      </p:graphicFrame>
      <p:sp>
        <p:nvSpPr>
          <p:cNvPr id="14" name="Rectángulo 13">
            <a:extLst>
              <a:ext uri="{FF2B5EF4-FFF2-40B4-BE49-F238E27FC236}">
                <a16:creationId xmlns:a16="http://schemas.microsoft.com/office/drawing/2014/main" id="{4CD6B867-94BA-44DA-B89D-993EDF03256E}"/>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
        <p:nvSpPr>
          <p:cNvPr id="17" name="CuadroTexto 16">
            <a:extLst>
              <a:ext uri="{FF2B5EF4-FFF2-40B4-BE49-F238E27FC236}">
                <a16:creationId xmlns:a16="http://schemas.microsoft.com/office/drawing/2014/main" id="{A74901D3-C055-4BE9-89A5-10D6F657D5ED}"/>
              </a:ext>
            </a:extLst>
          </p:cNvPr>
          <p:cNvSpPr txBox="1"/>
          <p:nvPr/>
        </p:nvSpPr>
        <p:spPr>
          <a:xfrm>
            <a:off x="8808193" y="4410980"/>
            <a:ext cx="2690362" cy="1200329"/>
          </a:xfrm>
          <a:prstGeom prst="rect">
            <a:avLst/>
          </a:prstGeom>
          <a:noFill/>
        </p:spPr>
        <p:txBody>
          <a:bodyPr wrap="square" rtlCol="0">
            <a:spAutoFit/>
          </a:bodyPr>
          <a:lstStyle/>
          <a:p>
            <a:r>
              <a:rPr lang="es-EC" dirty="0"/>
              <a:t>La concha de ostión aumenta la resistencia a la degradación en presencia del agua  en 1.66%.  </a:t>
            </a:r>
          </a:p>
        </p:txBody>
      </p:sp>
    </p:spTree>
    <p:extLst>
      <p:ext uri="{BB962C8B-B14F-4D97-AF65-F5344CB8AC3E}">
        <p14:creationId xmlns:p14="http://schemas.microsoft.com/office/powerpoint/2010/main" val="2521708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37</a:t>
            </a:fld>
            <a:endParaRPr lang="es-EC"/>
          </a:p>
        </p:txBody>
      </p:sp>
      <p:sp>
        <p:nvSpPr>
          <p:cNvPr id="11" name="Rectángulo 10">
            <a:extLst>
              <a:ext uri="{FF2B5EF4-FFF2-40B4-BE49-F238E27FC236}">
                <a16:creationId xmlns:a16="http://schemas.microsoft.com/office/drawing/2014/main" id="{79E156C7-6F36-47CB-ABCD-1EAB8BCDB9F2}"/>
              </a:ext>
            </a:extLst>
          </p:cNvPr>
          <p:cNvSpPr/>
          <p:nvPr/>
        </p:nvSpPr>
        <p:spPr>
          <a:xfrm>
            <a:off x="1444292" y="1029364"/>
            <a:ext cx="8859534" cy="461665"/>
          </a:xfrm>
          <a:prstGeom prst="rect">
            <a:avLst/>
          </a:prstGeom>
        </p:spPr>
        <p:txBody>
          <a:bodyPr wrap="square">
            <a:spAutoFit/>
          </a:bodyPr>
          <a:lstStyle/>
          <a:p>
            <a:pPr lvl="1"/>
            <a:r>
              <a:rPr lang="es-EC" sz="2400" b="1" dirty="0"/>
              <a:t>Propuesta de solución según dosificación más apropiada.</a:t>
            </a:r>
          </a:p>
        </p:txBody>
      </p:sp>
      <p:sp>
        <p:nvSpPr>
          <p:cNvPr id="12" name="Rectangle 1">
            <a:extLst>
              <a:ext uri="{FF2B5EF4-FFF2-40B4-BE49-F238E27FC236}">
                <a16:creationId xmlns:a16="http://schemas.microsoft.com/office/drawing/2014/main" id="{831BADE0-0AD5-41B4-8508-A898A2BCB3D6}"/>
              </a:ext>
            </a:extLst>
          </p:cNvPr>
          <p:cNvSpPr>
            <a:spLocks noChangeArrowheads="1"/>
          </p:cNvSpPr>
          <p:nvPr/>
        </p:nvSpPr>
        <p:spPr bwMode="auto">
          <a:xfrm>
            <a:off x="1241645" y="1826842"/>
            <a:ext cx="97087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EC" dirty="0"/>
              <a:t>La dosificación que cumple con los requisitos mínimos requeridos de resistencia a la compresión y porcentaje de absorción según la norma (INEN 297, 2005) de ladrillos, clasifica al mampuesto en tipo C.</a:t>
            </a:r>
          </a:p>
        </p:txBody>
      </p:sp>
      <p:graphicFrame>
        <p:nvGraphicFramePr>
          <p:cNvPr id="2" name="Tabla 1">
            <a:extLst>
              <a:ext uri="{FF2B5EF4-FFF2-40B4-BE49-F238E27FC236}">
                <a16:creationId xmlns:a16="http://schemas.microsoft.com/office/drawing/2014/main" id="{EDB0F0C4-B0D1-4020-ABC3-B49882C0636D}"/>
              </a:ext>
            </a:extLst>
          </p:cNvPr>
          <p:cNvGraphicFramePr>
            <a:graphicFrameLocks noGrp="1"/>
          </p:cNvGraphicFramePr>
          <p:nvPr>
            <p:extLst>
              <p:ext uri="{D42A27DB-BD31-4B8C-83A1-F6EECF244321}">
                <p14:modId xmlns:p14="http://schemas.microsoft.com/office/powerpoint/2010/main" val="3301777994"/>
              </p:ext>
            </p:extLst>
          </p:nvPr>
        </p:nvGraphicFramePr>
        <p:xfrm>
          <a:off x="1341003" y="3345421"/>
          <a:ext cx="5682481" cy="2220878"/>
        </p:xfrm>
        <a:graphic>
          <a:graphicData uri="http://schemas.openxmlformats.org/drawingml/2006/table">
            <a:tbl>
              <a:tblPr firstRow="1" firstCol="1" bandRow="1">
                <a:tableStyleId>{5C22544A-7EE6-4342-B048-85BDC9FD1C3A}</a:tableStyleId>
              </a:tblPr>
              <a:tblGrid>
                <a:gridCol w="1575955">
                  <a:extLst>
                    <a:ext uri="{9D8B030D-6E8A-4147-A177-3AD203B41FA5}">
                      <a16:colId xmlns:a16="http://schemas.microsoft.com/office/drawing/2014/main" val="3009652076"/>
                    </a:ext>
                  </a:extLst>
                </a:gridCol>
                <a:gridCol w="1726185">
                  <a:extLst>
                    <a:ext uri="{9D8B030D-6E8A-4147-A177-3AD203B41FA5}">
                      <a16:colId xmlns:a16="http://schemas.microsoft.com/office/drawing/2014/main" val="2627306463"/>
                    </a:ext>
                  </a:extLst>
                </a:gridCol>
                <a:gridCol w="2380341">
                  <a:extLst>
                    <a:ext uri="{9D8B030D-6E8A-4147-A177-3AD203B41FA5}">
                      <a16:colId xmlns:a16="http://schemas.microsoft.com/office/drawing/2014/main" val="1270210077"/>
                    </a:ext>
                  </a:extLst>
                </a:gridCol>
              </a:tblGrid>
              <a:tr h="1312691">
                <a:tc>
                  <a:txBody>
                    <a:bodyPr/>
                    <a:lstStyle/>
                    <a:p>
                      <a:pPr indent="0" algn="ctr">
                        <a:lnSpc>
                          <a:spcPct val="1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Resistencia mínima</a:t>
                      </a:r>
                      <a:endParaRPr lang="es-EC" sz="2000">
                        <a:effectLst/>
                      </a:endParaRPr>
                    </a:p>
                    <a:p>
                      <a:pPr indent="0" algn="ctr">
                        <a:lnSpc>
                          <a:spcPct val="100000"/>
                        </a:lnSpc>
                        <a:spcAft>
                          <a:spcPts val="0"/>
                        </a:spcAft>
                      </a:pPr>
                      <a:r>
                        <a:rPr lang="es-EC" sz="1400">
                          <a:effectLst/>
                        </a:rPr>
                        <a:t>a la compresión MPa*</a:t>
                      </a:r>
                      <a:endParaRPr lang="es-EC" sz="2000">
                        <a:effectLst/>
                      </a:endParaRPr>
                    </a:p>
                    <a:p>
                      <a:pPr indent="0" algn="ctr">
                        <a:lnSpc>
                          <a:spcPct val="100000"/>
                        </a:lnSpc>
                        <a:spcAft>
                          <a:spcPts val="0"/>
                        </a:spcAft>
                      </a:pPr>
                      <a:r>
                        <a:rPr lang="es-EC" sz="1400">
                          <a:effectLst/>
                        </a:rPr>
                        <a:t>Promedio de 5 unidades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Absorción máxima de humedad %</a:t>
                      </a:r>
                      <a:endParaRPr lang="es-EC" sz="2000" dirty="0">
                        <a:effectLst/>
                      </a:endParaRPr>
                    </a:p>
                    <a:p>
                      <a:pPr indent="0" algn="ctr">
                        <a:lnSpc>
                          <a:spcPct val="100000"/>
                        </a:lnSpc>
                        <a:spcAft>
                          <a:spcPts val="0"/>
                        </a:spcAft>
                      </a:pPr>
                      <a:r>
                        <a:rPr lang="es-EC" sz="1400" dirty="0">
                          <a:effectLst/>
                        </a:rPr>
                        <a:t>Promedio de 5 unidades</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146068"/>
                  </a:ext>
                </a:extLst>
              </a:tr>
              <a:tr h="383111">
                <a:tc>
                  <a:txBody>
                    <a:bodyPr/>
                    <a:lstStyle/>
                    <a:p>
                      <a:pPr indent="0" algn="ctr">
                        <a:lnSpc>
                          <a:spcPct val="100000"/>
                        </a:lnSpc>
                        <a:spcAft>
                          <a:spcPts val="0"/>
                        </a:spcAft>
                      </a:pPr>
                      <a:r>
                        <a:rPr lang="es-EC" sz="1400">
                          <a:effectLst/>
                        </a:rPr>
                        <a:t>Norma INEN 297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a:effectLst/>
                        </a:rPr>
                        <a:t>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629733"/>
                  </a:ext>
                </a:extLst>
              </a:tr>
              <a:tr h="525076">
                <a:tc>
                  <a:txBody>
                    <a:bodyPr/>
                    <a:lstStyle/>
                    <a:p>
                      <a:pPr indent="0" algn="ctr">
                        <a:lnSpc>
                          <a:spcPct val="100000"/>
                        </a:lnSpc>
                        <a:spcAft>
                          <a:spcPts val="0"/>
                        </a:spcAft>
                      </a:pPr>
                      <a:r>
                        <a:rPr lang="es-EC" sz="1400">
                          <a:effectLst/>
                        </a:rPr>
                        <a:t>Dosificación Tabla 54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10.48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400" dirty="0">
                          <a:effectLst/>
                        </a:rPr>
                        <a:t>18.09</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3717621"/>
                  </a:ext>
                </a:extLst>
              </a:tr>
            </a:tbl>
          </a:graphicData>
        </a:graphic>
      </p:graphicFrame>
      <p:sp>
        <p:nvSpPr>
          <p:cNvPr id="17" name="Rectangle 2">
            <a:extLst>
              <a:ext uri="{FF2B5EF4-FFF2-40B4-BE49-F238E27FC236}">
                <a16:creationId xmlns:a16="http://schemas.microsoft.com/office/drawing/2014/main" id="{957B2E9C-8AC2-4835-BD50-5E8A6F18AE5E}"/>
              </a:ext>
            </a:extLst>
          </p:cNvPr>
          <p:cNvSpPr>
            <a:spLocks noChangeArrowheads="1"/>
          </p:cNvSpPr>
          <p:nvPr/>
        </p:nvSpPr>
        <p:spPr bwMode="auto">
          <a:xfrm>
            <a:off x="7083751" y="3902341"/>
            <a:ext cx="427004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s-EC" altLang="es-EC" sz="1600" b="1" i="1" dirty="0">
                <a:cs typeface="Times New Roman" panose="02020603050405020304" pitchFamily="18" charset="0"/>
              </a:rPr>
              <a:t>Dosificación Arena - Arcilla, 30% de concha molida, 8% de cemento.</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ndParaRPr>
          </a:p>
        </p:txBody>
      </p:sp>
      <p:sp>
        <p:nvSpPr>
          <p:cNvPr id="13" name="Rectángulo 12">
            <a:extLst>
              <a:ext uri="{FF2B5EF4-FFF2-40B4-BE49-F238E27FC236}">
                <a16:creationId xmlns:a16="http://schemas.microsoft.com/office/drawing/2014/main" id="{FFAF5FEF-81C2-464A-9C6C-7D76924986C5}"/>
              </a:ext>
            </a:extLst>
          </p:cNvPr>
          <p:cNvSpPr/>
          <p:nvPr/>
        </p:nvSpPr>
        <p:spPr>
          <a:xfrm>
            <a:off x="1631853" y="404922"/>
            <a:ext cx="6786582" cy="456535"/>
          </a:xfrm>
          <a:prstGeom prst="rect">
            <a:avLst/>
          </a:prstGeom>
        </p:spPr>
        <p:txBody>
          <a:bodyPr wrap="square">
            <a:spAutoFit/>
          </a:bodyPr>
          <a:lstStyle/>
          <a:p>
            <a:pPr lvl="1">
              <a:lnSpc>
                <a:spcPct val="150000"/>
              </a:lnSpc>
              <a:spcBef>
                <a:spcPts val="1200"/>
              </a:spcBef>
              <a:spcAft>
                <a:spcPts val="1200"/>
              </a:spcAft>
            </a:pPr>
            <a:r>
              <a:rPr lang="es-EC" b="1" dirty="0">
                <a:effectLst/>
                <a:latin typeface="Arial" panose="020B0604020202020204" pitchFamily="34" charset="0"/>
                <a:ea typeface="Times New Roman" panose="02020603050405020304"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242848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a:ea typeface="Times New Roman" panose="02020603050405020304" pitchFamily="18" charset="0"/>
                <a:cs typeface="Times New Roman" panose="02020603050405020304" pitchFamily="18" charset="0"/>
              </a:rPr>
              <a:t>CONCLUSIONES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079532" y="1586054"/>
            <a:ext cx="9625492" cy="5170646"/>
          </a:xfrm>
          <a:prstGeom prst="rect">
            <a:avLst/>
          </a:prstGeom>
        </p:spPr>
        <p:txBody>
          <a:bodyPr wrap="square">
            <a:spAutoFit/>
          </a:bodyPr>
          <a:lstStyle/>
          <a:p>
            <a:pPr marL="285750" lvl="0" indent="-285750" algn="just">
              <a:buFont typeface="Arial" panose="020B0604020202020204" pitchFamily="34" charset="0"/>
              <a:buChar char="•"/>
            </a:pPr>
            <a:r>
              <a:rPr lang="es-EC" sz="2200" dirty="0"/>
              <a:t>La resistencia a la compresión de los bloques compactados de suelo arcilloso alcanzo los 10.5 MPa promedio en muestras con la incorporación de concha y de 7.4 MPa promedio en bloques sin concha.</a:t>
            </a:r>
          </a:p>
          <a:p>
            <a:pPr marL="285750" lvl="0" indent="-285750" algn="just">
              <a:buFont typeface="Arial" panose="020B0604020202020204" pitchFamily="34" charset="0"/>
              <a:buChar char="•"/>
            </a:pPr>
            <a:r>
              <a:rPr lang="es-EC" sz="2200" dirty="0"/>
              <a:t>Al comparar los resultados de mampuestos con y sin concha en su dosificación, podemos concluir que la adhesión del polvo de concha aumenta la resistencia a la compresión y a la degradación en presencia del agua. Por lo cual, se propone como metodología de elaboración de mampuestos de forma experimental especificada.</a:t>
            </a:r>
          </a:p>
          <a:p>
            <a:pPr marL="342900" lvl="0" indent="-342900" algn="just">
              <a:buFont typeface="Arial" panose="020B0604020202020204" pitchFamily="34" charset="0"/>
              <a:buChar char="•"/>
            </a:pPr>
            <a:r>
              <a:rPr lang="es-EC" sz="2200" dirty="0"/>
              <a:t>La dosificación óptima para la elaboración de mampuestos se realizó en referencia de volumen, 62% de arena y arcilla en proporción 3 arena y 7 arcilla, con 30% de volumen del mampuesto de concha molida de ostión y 8% de cemento del volumen total del mampuesto. Con la propuesta anterior se puede reemplazar los materiales de construcción tradicional (madera de mangle y guadua) por mampuestos con uso de concha de ostión, esto implica una reducción de la deforestación y conservación del medio ambiente.</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38</a:t>
            </a:fld>
            <a:endParaRPr lang="es-EC"/>
          </a:p>
        </p:txBody>
      </p:sp>
    </p:spTree>
    <p:extLst>
      <p:ext uri="{BB962C8B-B14F-4D97-AF65-F5344CB8AC3E}">
        <p14:creationId xmlns:p14="http://schemas.microsoft.com/office/powerpoint/2010/main" val="177010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a:ea typeface="Times New Roman" panose="02020603050405020304" pitchFamily="18" charset="0"/>
                <a:cs typeface="Times New Roman" panose="02020603050405020304" pitchFamily="18" charset="0"/>
              </a:rPr>
              <a:t>CONCLUSIONES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217499" y="1689437"/>
            <a:ext cx="9625981" cy="1323439"/>
          </a:xfrm>
          <a:prstGeom prst="rect">
            <a:avLst/>
          </a:prstGeom>
        </p:spPr>
        <p:txBody>
          <a:bodyPr wrap="square">
            <a:spAutoFit/>
          </a:bodyPr>
          <a:lstStyle/>
          <a:p>
            <a:pPr lvl="0" algn="just"/>
            <a:r>
              <a:rPr lang="es-EC" sz="2000" dirty="0"/>
              <a:t>La cal viva “no mejora” las condiciones de resistencia a la compresión y su obtención es un proceso costoso (proceso de calcinación). Es preferible trabajar con concha molida (carbonato de calcio) para mejorar las condiciones de resistencia del mampuesto de suelo cemento. </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39</a:t>
            </a:fld>
            <a:endParaRPr lang="es-EC"/>
          </a:p>
        </p:txBody>
      </p:sp>
      <p:graphicFrame>
        <p:nvGraphicFramePr>
          <p:cNvPr id="9" name="Gráfico 8">
            <a:extLst>
              <a:ext uri="{FF2B5EF4-FFF2-40B4-BE49-F238E27FC236}">
                <a16:creationId xmlns:a16="http://schemas.microsoft.com/office/drawing/2014/main" id="{005CF048-4B3F-4A25-82AE-011FF1FC543F}"/>
              </a:ext>
            </a:extLst>
          </p:cNvPr>
          <p:cNvGraphicFramePr/>
          <p:nvPr>
            <p:extLst>
              <p:ext uri="{D42A27DB-BD31-4B8C-83A1-F6EECF244321}">
                <p14:modId xmlns:p14="http://schemas.microsoft.com/office/powerpoint/2010/main" val="3213435074"/>
              </p:ext>
            </p:extLst>
          </p:nvPr>
        </p:nvGraphicFramePr>
        <p:xfrm>
          <a:off x="3072760" y="3116259"/>
          <a:ext cx="57277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511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631852" y="744935"/>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OBJETIVO GENERAL</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dondear rectángulo de esquina sencilla 1"/>
          <p:cNvSpPr/>
          <p:nvPr/>
        </p:nvSpPr>
        <p:spPr>
          <a:xfrm>
            <a:off x="1567246" y="1506859"/>
            <a:ext cx="9055164" cy="1015663"/>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sz="2000" dirty="0"/>
              <a:t>Obtener la dosificación de arcilla, arena, concha de ostión molida y cemento para la elaboración de mampuestos de terrocemento con resistencia mayor a 4 MPA.</a:t>
            </a:r>
          </a:p>
          <a:p>
            <a:endParaRPr lang="es-EC" sz="2000"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4</a:t>
            </a:fld>
            <a:endParaRPr lang="es-EC"/>
          </a:p>
        </p:txBody>
      </p:sp>
      <p:sp>
        <p:nvSpPr>
          <p:cNvPr id="9" name="Rectángulo 8">
            <a:extLst>
              <a:ext uri="{FF2B5EF4-FFF2-40B4-BE49-F238E27FC236}">
                <a16:creationId xmlns:a16="http://schemas.microsoft.com/office/drawing/2014/main" id="{A0E5E818-1E2E-4AD1-B7E9-ED381DA9E912}"/>
              </a:ext>
            </a:extLst>
          </p:cNvPr>
          <p:cNvSpPr/>
          <p:nvPr/>
        </p:nvSpPr>
        <p:spPr>
          <a:xfrm>
            <a:off x="1567246" y="2449419"/>
            <a:ext cx="4283138"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OBJETIVOS ESPECIFICOS</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dondear rectángulo de esquina sencilla 1">
            <a:extLst>
              <a:ext uri="{FF2B5EF4-FFF2-40B4-BE49-F238E27FC236}">
                <a16:creationId xmlns:a16="http://schemas.microsoft.com/office/drawing/2014/main" id="{EC8AD9E8-638F-436B-81CD-C689C9876ADE}"/>
              </a:ext>
            </a:extLst>
          </p:cNvPr>
          <p:cNvSpPr/>
          <p:nvPr/>
        </p:nvSpPr>
        <p:spPr>
          <a:xfrm>
            <a:off x="1567246" y="3087469"/>
            <a:ext cx="9055164" cy="2554545"/>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buFont typeface="Arial" panose="020B0604020202020204" pitchFamily="34" charset="0"/>
              <a:buChar char="•"/>
            </a:pPr>
            <a:r>
              <a:rPr lang="es-EC" sz="2000" dirty="0"/>
              <a:t>Determinar la resistencia a la compresión y degradación en agua de los bloques de terrocemento y concha de ostión prensados, por medio de ensayos en el laboratorio para diferentes dosificaciones.</a:t>
            </a:r>
          </a:p>
          <a:p>
            <a:pPr marL="285750" lvl="0" indent="-285750">
              <a:buFont typeface="Arial" panose="020B0604020202020204" pitchFamily="34" charset="0"/>
              <a:buChar char="•"/>
            </a:pPr>
            <a:r>
              <a:rPr lang="es-EC" sz="2000" dirty="0"/>
              <a:t>Comparar resultados de bloques de terrocemento y concha de ostión molida con bloques de terrocemento sin adhesión de concha de ostión y establecer la mejor dosificación.</a:t>
            </a:r>
          </a:p>
          <a:p>
            <a:pPr marL="285750" lvl="0" indent="-285750">
              <a:buFont typeface="Arial" panose="020B0604020202020204" pitchFamily="34" charset="0"/>
              <a:buChar char="•"/>
            </a:pPr>
            <a:r>
              <a:rPr lang="es-EC" sz="2000" dirty="0"/>
              <a:t>Establecer la metodología para fabricar mampuestos de terrocemento a base de concha de ostión molida. </a:t>
            </a:r>
          </a:p>
        </p:txBody>
      </p:sp>
      <p:sp>
        <p:nvSpPr>
          <p:cNvPr id="12" name="Rectángulo 11">
            <a:extLst>
              <a:ext uri="{FF2B5EF4-FFF2-40B4-BE49-F238E27FC236}">
                <a16:creationId xmlns:a16="http://schemas.microsoft.com/office/drawing/2014/main" id="{CE2138F8-F6C1-4367-BDBE-D46FD80FE324}"/>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Generalidades</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435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a:ea typeface="Times New Roman" panose="02020603050405020304" pitchFamily="18" charset="0"/>
                <a:cs typeface="Times New Roman" panose="02020603050405020304" pitchFamily="18" charset="0"/>
              </a:rPr>
              <a:t>RECOMENDACIONES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261907" y="1689437"/>
            <a:ext cx="9668185" cy="4154984"/>
          </a:xfrm>
          <a:prstGeom prst="rect">
            <a:avLst/>
          </a:prstGeom>
        </p:spPr>
        <p:txBody>
          <a:bodyPr wrap="square">
            <a:spAutoFit/>
          </a:bodyPr>
          <a:lstStyle/>
          <a:p>
            <a:pPr marL="285750" lvl="0" indent="-285750" algn="just">
              <a:buFont typeface="Arial" panose="020B0604020202020204" pitchFamily="34" charset="0"/>
              <a:buChar char="•"/>
            </a:pPr>
            <a:r>
              <a:rPr lang="es-EC" sz="2400" dirty="0"/>
              <a:t>Se recomienda elaborar un proyecto de vivienda con el uso de mampuestos elaborados con polvo de concha de ostión. En el tiempo en que se desarrolló este trabajo de investigación el área de San Lorenzo fue declarada “Zona de Riesgo” lo cual impide la capacitación a la comunidad “in situ”. </a:t>
            </a:r>
          </a:p>
          <a:p>
            <a:pPr marL="285750" lvl="0" indent="-285750" algn="just">
              <a:buFont typeface="Arial" panose="020B0604020202020204" pitchFamily="34" charset="0"/>
              <a:buChar char="•"/>
            </a:pPr>
            <a:r>
              <a:rPr lang="es-EC" sz="2400" dirty="0"/>
              <a:t>Se recomienda generar un programa de repoblación de especies, para la zona de recolección de muestras de ostión, para poder garantizar la conservación de la especie y la fabricación de los mampuestos compactados de tierra con concha de ostión.</a:t>
            </a:r>
          </a:p>
          <a:p>
            <a:pPr marL="285750" lvl="0" indent="-285750" algn="just">
              <a:buFont typeface="Arial" panose="020B0604020202020204" pitchFamily="34" charset="0"/>
              <a:buChar char="•"/>
            </a:pPr>
            <a:r>
              <a:rPr lang="es-EC" sz="2400" dirty="0"/>
              <a:t>Se recomienda usar una maquina compactación de iguales características a la usada para la elaboración de los mampuestos.</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40</a:t>
            </a:fld>
            <a:endParaRPr lang="es-EC"/>
          </a:p>
        </p:txBody>
      </p:sp>
    </p:spTree>
    <p:extLst>
      <p:ext uri="{BB962C8B-B14F-4D97-AF65-F5344CB8AC3E}">
        <p14:creationId xmlns:p14="http://schemas.microsoft.com/office/powerpoint/2010/main" val="2391378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a:ea typeface="Times New Roman" panose="02020603050405020304" pitchFamily="18" charset="0"/>
                <a:cs typeface="Times New Roman" panose="02020603050405020304" pitchFamily="18" charset="0"/>
              </a:rPr>
              <a:t>RECOMENDACIONES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262413" y="1636673"/>
            <a:ext cx="9527508" cy="4893647"/>
          </a:xfrm>
          <a:prstGeom prst="rect">
            <a:avLst/>
          </a:prstGeom>
        </p:spPr>
        <p:txBody>
          <a:bodyPr wrap="square">
            <a:spAutoFit/>
          </a:bodyPr>
          <a:lstStyle/>
          <a:p>
            <a:pPr marL="285750" lvl="0" indent="-285750" algn="just">
              <a:buFont typeface="Arial" panose="020B0604020202020204" pitchFamily="34" charset="0"/>
              <a:buChar char="•"/>
            </a:pPr>
            <a:r>
              <a:rPr lang="es-EC" sz="2400" dirty="0"/>
              <a:t>Se recomienda seguir el procedimiento experimental para la elaboración de los mampuestos, para mantener las características de resistencia a la compresión, absorción de humedad y resistencia a la degradación en presencia del agua. </a:t>
            </a:r>
          </a:p>
          <a:p>
            <a:pPr marL="285750" lvl="0" indent="-285750" algn="just">
              <a:buFont typeface="Arial" panose="020B0604020202020204" pitchFamily="34" charset="0"/>
              <a:buChar char="•"/>
            </a:pPr>
            <a:r>
              <a:rPr lang="es-EC" sz="2400" dirty="0"/>
              <a:t>Los mampuestos de suelo cemento compactados después de su elaboración deberán ser colocados en un ambiente donde se mantenga su humedad, para garantizar un proceso de curado óptimo. </a:t>
            </a:r>
          </a:p>
          <a:p>
            <a:pPr marL="285750" lvl="0" indent="-285750" algn="just">
              <a:buFont typeface="Arial" panose="020B0604020202020204" pitchFamily="34" charset="0"/>
              <a:buChar char="•"/>
            </a:pPr>
            <a:r>
              <a:rPr lang="es-EC" sz="2400" dirty="0"/>
              <a:t>El agua adicionada a la mezcla no deberá exceder de la especificada, ya que puede alterar la consistencia de la mezcla y bajar la resistencia a la compresión de los mampuestos. </a:t>
            </a:r>
          </a:p>
          <a:p>
            <a:pPr marL="285750" lvl="0" indent="-285750" algn="just">
              <a:buFont typeface="Arial" panose="020B0604020202020204" pitchFamily="34" charset="0"/>
              <a:buChar char="•"/>
            </a:pPr>
            <a:r>
              <a:rPr lang="es-EC" sz="2400" dirty="0"/>
              <a:t>Se recomienda continuar con proyectos que ayuden a mejorar las condiciones de las viviendas de comunidades de escasos recursos económicos, como es Tambillo, provincia de Esmeraldas. </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41</a:t>
            </a:fld>
            <a:endParaRPr lang="es-EC"/>
          </a:p>
        </p:txBody>
      </p:sp>
    </p:spTree>
    <p:extLst>
      <p:ext uri="{BB962C8B-B14F-4D97-AF65-F5344CB8AC3E}">
        <p14:creationId xmlns:p14="http://schemas.microsoft.com/office/powerpoint/2010/main" val="472397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Rectángulo 1"/>
          <p:cNvSpPr/>
          <p:nvPr/>
        </p:nvSpPr>
        <p:spPr>
          <a:xfrm>
            <a:off x="2560996" y="449585"/>
            <a:ext cx="7996806" cy="2646878"/>
          </a:xfrm>
          <a:prstGeom prst="rect">
            <a:avLst/>
          </a:prstGeom>
          <a:noFill/>
          <a:ln>
            <a:noFill/>
          </a:ln>
        </p:spPr>
        <p:txBody>
          <a:bodyPr wrap="none" lIns="91440" tIns="45720" rIns="91440" bIns="45720">
            <a:spAutoFit/>
          </a:bodyPr>
          <a:lstStyle/>
          <a:p>
            <a:pPr algn="ctr"/>
            <a:r>
              <a:rPr lang="es-ES" sz="16600" dirty="0">
                <a:ln w="0"/>
                <a:solidFill>
                  <a:schemeClr val="accent6">
                    <a:lumMod val="75000"/>
                  </a:schemeClr>
                </a:solidFill>
                <a:effectLst>
                  <a:reflection blurRad="6350" stA="53000" endA="300" endPos="35500" dir="5400000" sy="-90000" algn="bl" rotWithShape="0"/>
                </a:effectLst>
              </a:rPr>
              <a:t>GRACIAS</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42</a:t>
            </a:fld>
            <a:endParaRPr lang="es-EC"/>
          </a:p>
        </p:txBody>
      </p:sp>
      <p:pic>
        <p:nvPicPr>
          <p:cNvPr id="5" name="Imagen 4">
            <a:extLst>
              <a:ext uri="{FF2B5EF4-FFF2-40B4-BE49-F238E27FC236}">
                <a16:creationId xmlns:a16="http://schemas.microsoft.com/office/drawing/2014/main" id="{76C1DBC4-EF0C-45D4-8538-35BE29183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8361" y="3206732"/>
            <a:ext cx="5162076" cy="3441384"/>
          </a:xfrm>
          <a:prstGeom prst="rect">
            <a:avLst/>
          </a:prstGeom>
        </p:spPr>
      </p:pic>
    </p:spTree>
    <p:extLst>
      <p:ext uri="{BB962C8B-B14F-4D97-AF65-F5344CB8AC3E}">
        <p14:creationId xmlns:p14="http://schemas.microsoft.com/office/powerpoint/2010/main" val="252888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631852" y="744935"/>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METODOLOGIA</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dondear rectángulo de esquina sencilla 1"/>
          <p:cNvSpPr/>
          <p:nvPr/>
        </p:nvSpPr>
        <p:spPr>
          <a:xfrm>
            <a:off x="1567246" y="1506859"/>
            <a:ext cx="9055164" cy="2308324"/>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sz="2400" dirty="0"/>
              <a:t>El método a que se utilizará en el proyecto es el deductivo, este menciona que a través de observaciones realizadas de un caso particular se plantea un problema. Éste lleva a un proceso de inducción que remite el problema a una teoría para formular una hipótesis, que a través de un razonamiento deductivo intenta validar la hipótesis empíricamente</a:t>
            </a:r>
            <a:endParaRPr lang="es-EC" sz="2800"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a:t>
            </a:fld>
            <a:endParaRPr lang="es-EC"/>
          </a:p>
        </p:txBody>
      </p:sp>
      <p:sp>
        <p:nvSpPr>
          <p:cNvPr id="10" name="Redondear rectángulo de esquina sencilla 1">
            <a:extLst>
              <a:ext uri="{FF2B5EF4-FFF2-40B4-BE49-F238E27FC236}">
                <a16:creationId xmlns:a16="http://schemas.microsoft.com/office/drawing/2014/main" id="{EC8AD9E8-638F-436B-81CD-C689C9876ADE}"/>
              </a:ext>
            </a:extLst>
          </p:cNvPr>
          <p:cNvSpPr/>
          <p:nvPr/>
        </p:nvSpPr>
        <p:spPr>
          <a:xfrm>
            <a:off x="1631852" y="4150813"/>
            <a:ext cx="9055164" cy="1569660"/>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buFont typeface="Arial" panose="020B0604020202020204" pitchFamily="34" charset="0"/>
              <a:buChar char="•"/>
            </a:pPr>
            <a:r>
              <a:rPr lang="es-EC" sz="2400" dirty="0"/>
              <a:t>El método experimental es un tipo de método de investigación en el que el investigador controla deliberadamente las variables para delimitar relaciones entre ellas, está basado en la metodología científica. </a:t>
            </a:r>
            <a:endParaRPr lang="es-EC" sz="2800" dirty="0"/>
          </a:p>
        </p:txBody>
      </p:sp>
      <p:sp>
        <p:nvSpPr>
          <p:cNvPr id="12" name="Rectángulo 11">
            <a:extLst>
              <a:ext uri="{FF2B5EF4-FFF2-40B4-BE49-F238E27FC236}">
                <a16:creationId xmlns:a16="http://schemas.microsoft.com/office/drawing/2014/main" id="{2EDE41C0-9AEA-4BF8-8B3C-7A38DC15E99A}"/>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Generalidades</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15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631852" y="744935"/>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METAS</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dondear rectángulo de esquina sencilla 1"/>
          <p:cNvSpPr/>
          <p:nvPr/>
        </p:nvSpPr>
        <p:spPr>
          <a:xfrm>
            <a:off x="1567246" y="1506859"/>
            <a:ext cx="9055164" cy="3046988"/>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buFont typeface="Arial" panose="020B0604020202020204" pitchFamily="34" charset="0"/>
              <a:buChar char="•"/>
            </a:pPr>
            <a:r>
              <a:rPr lang="es-EC" sz="2400" dirty="0"/>
              <a:t>Resultados de la resistencia a la compresión y degradación en presencia del agua de los bloques diseñados con varios porcentajes de arcilla, arena y concha de ostión.</a:t>
            </a:r>
          </a:p>
          <a:p>
            <a:pPr marL="285750" lvl="0" indent="-285750" algn="just">
              <a:buFont typeface="Arial" panose="020B0604020202020204" pitchFamily="34" charset="0"/>
              <a:buChar char="•"/>
            </a:pPr>
            <a:r>
              <a:rPr lang="es-EC" sz="2400" dirty="0"/>
              <a:t>Obtención de dosificación optima mediante análisis de resultados de comparación de bloques de terrocemento con y sin adhesión de concha de ostión.</a:t>
            </a:r>
          </a:p>
          <a:p>
            <a:pPr marL="285750" lvl="0" indent="-285750" algn="just">
              <a:buFont typeface="Arial" panose="020B0604020202020204" pitchFamily="34" charset="0"/>
              <a:buChar char="•"/>
            </a:pPr>
            <a:r>
              <a:rPr lang="es-EC" sz="2400" dirty="0"/>
              <a:t>Elaboración de un manual de fabricación de mampuestos de concha de ostión y capacitación a la comunidad.</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6</a:t>
            </a:fld>
            <a:endParaRPr lang="es-EC"/>
          </a:p>
        </p:txBody>
      </p:sp>
      <p:sp>
        <p:nvSpPr>
          <p:cNvPr id="9" name="Rectángulo 8">
            <a:extLst>
              <a:ext uri="{FF2B5EF4-FFF2-40B4-BE49-F238E27FC236}">
                <a16:creationId xmlns:a16="http://schemas.microsoft.com/office/drawing/2014/main" id="{57EA824D-8A91-448D-B6FD-5D77333EE074}"/>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Generalidades</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45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9C63A58-392F-435B-B160-2608AA0B8DBB}"/>
              </a:ext>
            </a:extLst>
          </p:cNvPr>
          <p:cNvSpPr>
            <a:spLocks noGrp="1"/>
          </p:cNvSpPr>
          <p:nvPr>
            <p:ph type="sldNum" sz="quarter" idx="12"/>
          </p:nvPr>
        </p:nvSpPr>
        <p:spPr/>
        <p:txBody>
          <a:bodyPr/>
          <a:lstStyle/>
          <a:p>
            <a:fld id="{29DCF790-1CAF-48E4-8CA7-EA92491C19D9}" type="slidenum">
              <a:rPr lang="es-EC" smtClean="0"/>
              <a:t>7</a:t>
            </a:fld>
            <a:endParaRPr lang="es-EC"/>
          </a:p>
        </p:txBody>
      </p:sp>
      <p:sp>
        <p:nvSpPr>
          <p:cNvPr id="5" name="Rectangle 8">
            <a:extLst>
              <a:ext uri="{FF2B5EF4-FFF2-40B4-BE49-F238E27FC236}">
                <a16:creationId xmlns:a16="http://schemas.microsoft.com/office/drawing/2014/main" id="{0DEEB20A-ED68-4F92-BC6A-0799DEA58CCB}"/>
              </a:ext>
            </a:extLst>
          </p:cNvPr>
          <p:cNvSpPr>
            <a:spLocks noChangeArrowheads="1"/>
          </p:cNvSpPr>
          <p:nvPr/>
        </p:nvSpPr>
        <p:spPr bwMode="auto">
          <a:xfrm>
            <a:off x="1116374" y="17930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6" name="Rectangle 9">
            <a:extLst>
              <a:ext uri="{FF2B5EF4-FFF2-40B4-BE49-F238E27FC236}">
                <a16:creationId xmlns:a16="http://schemas.microsoft.com/office/drawing/2014/main" id="{3B015F16-1245-4A2E-AB0F-770B27043324}"/>
              </a:ext>
            </a:extLst>
          </p:cNvPr>
          <p:cNvSpPr>
            <a:spLocks noChangeArrowheads="1"/>
          </p:cNvSpPr>
          <p:nvPr/>
        </p:nvSpPr>
        <p:spPr bwMode="auto">
          <a:xfrm>
            <a:off x="1176641" y="17890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7" name="Imagen 6" descr="D:\NOVENO\LOGO PRINCIPAL  ESPE.png">
            <a:extLst>
              <a:ext uri="{FF2B5EF4-FFF2-40B4-BE49-F238E27FC236}">
                <a16:creationId xmlns:a16="http://schemas.microsoft.com/office/drawing/2014/main" id="{7AC5C495-FD87-4F84-82D5-F15177AF946D}"/>
              </a:ext>
            </a:extLst>
          </p:cNvPr>
          <p:cNvPicPr/>
          <p:nvPr/>
        </p:nvPicPr>
        <p:blipFill rotWithShape="1">
          <a:blip r:embed="rId3" cstate="print">
            <a:extLst>
              <a:ext uri="{28A0092B-C50C-407E-A947-70E740481C1C}">
                <a14:useLocalDpi xmlns:a14="http://schemas.microsoft.com/office/drawing/2010/main" val="0"/>
              </a:ext>
            </a:extLst>
          </a:blip>
          <a:srcRect r="73922"/>
          <a:stretch/>
        </p:blipFill>
        <p:spPr bwMode="auto">
          <a:xfrm>
            <a:off x="627383" y="652604"/>
            <a:ext cx="1156870" cy="1085850"/>
          </a:xfrm>
          <a:prstGeom prst="rect">
            <a:avLst/>
          </a:prstGeom>
          <a:noFill/>
          <a:ln>
            <a:noFill/>
          </a:ln>
        </p:spPr>
      </p:pic>
      <p:pic>
        <p:nvPicPr>
          <p:cNvPr id="8" name="Imagen 7">
            <a:extLst>
              <a:ext uri="{FF2B5EF4-FFF2-40B4-BE49-F238E27FC236}">
                <a16:creationId xmlns:a16="http://schemas.microsoft.com/office/drawing/2014/main" id="{0DE6FE78-5AB5-4C9C-81F8-A48735B24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02" y="601985"/>
            <a:ext cx="1136469" cy="1136469"/>
          </a:xfrm>
          <a:prstGeom prst="rect">
            <a:avLst/>
          </a:prstGeom>
        </p:spPr>
      </p:pic>
      <p:sp>
        <p:nvSpPr>
          <p:cNvPr id="9" name="Rectángulo 8">
            <a:extLst>
              <a:ext uri="{FF2B5EF4-FFF2-40B4-BE49-F238E27FC236}">
                <a16:creationId xmlns:a16="http://schemas.microsoft.com/office/drawing/2014/main" id="{037C4690-1D1C-402C-A54C-391F48175C55}"/>
              </a:ext>
            </a:extLst>
          </p:cNvPr>
          <p:cNvSpPr/>
          <p:nvPr/>
        </p:nvSpPr>
        <p:spPr>
          <a:xfrm>
            <a:off x="1784252" y="897335"/>
            <a:ext cx="7200357"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PARROQUIA  TAMBILLO</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Marcador de número de diapositiva 2">
            <a:extLst>
              <a:ext uri="{FF2B5EF4-FFF2-40B4-BE49-F238E27FC236}">
                <a16:creationId xmlns:a16="http://schemas.microsoft.com/office/drawing/2014/main" id="{CB8681F9-315C-4DAC-B242-DB723552901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CF790-1CAF-48E4-8CA7-EA92491C19D9}" type="slidenum">
              <a:rPr lang="es-EC" smtClean="0"/>
              <a:pPr/>
              <a:t>7</a:t>
            </a:fld>
            <a:endParaRPr lang="es-EC"/>
          </a:p>
        </p:txBody>
      </p:sp>
      <p:pic>
        <p:nvPicPr>
          <p:cNvPr id="19" name="Imagen 18">
            <a:extLst>
              <a:ext uri="{FF2B5EF4-FFF2-40B4-BE49-F238E27FC236}">
                <a16:creationId xmlns:a16="http://schemas.microsoft.com/office/drawing/2014/main" id="{C1F8FECA-ED79-48BD-B88F-407BDE5FD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4349" y="1950000"/>
            <a:ext cx="4798800" cy="3600000"/>
          </a:xfrm>
          <a:prstGeom prst="rect">
            <a:avLst/>
          </a:prstGeom>
        </p:spPr>
      </p:pic>
      <p:pic>
        <p:nvPicPr>
          <p:cNvPr id="21" name="Imagen 20">
            <a:extLst>
              <a:ext uri="{FF2B5EF4-FFF2-40B4-BE49-F238E27FC236}">
                <a16:creationId xmlns:a16="http://schemas.microsoft.com/office/drawing/2014/main" id="{70D4B4A2-C629-4E9D-91E2-55249E77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6418" y="1950000"/>
            <a:ext cx="4798800" cy="3600000"/>
          </a:xfrm>
          <a:prstGeom prst="rect">
            <a:avLst/>
          </a:prstGeom>
        </p:spPr>
      </p:pic>
      <p:sp>
        <p:nvSpPr>
          <p:cNvPr id="2" name="CuadroTexto 1">
            <a:extLst>
              <a:ext uri="{FF2B5EF4-FFF2-40B4-BE49-F238E27FC236}">
                <a16:creationId xmlns:a16="http://schemas.microsoft.com/office/drawing/2014/main" id="{64EB2850-22E2-4A6E-9CEA-336F28C59F48}"/>
              </a:ext>
            </a:extLst>
          </p:cNvPr>
          <p:cNvSpPr txBox="1"/>
          <p:nvPr/>
        </p:nvSpPr>
        <p:spPr>
          <a:xfrm>
            <a:off x="1387952" y="5591333"/>
            <a:ext cx="3533313" cy="369332"/>
          </a:xfrm>
          <a:prstGeom prst="rect">
            <a:avLst/>
          </a:prstGeom>
          <a:noFill/>
        </p:spPr>
        <p:txBody>
          <a:bodyPr wrap="square" rtlCol="0">
            <a:spAutoFit/>
          </a:bodyPr>
          <a:lstStyle/>
          <a:p>
            <a:r>
              <a:rPr lang="es-EC" dirty="0"/>
              <a:t>Fuente: (Verónica Calderón, 2017)  </a:t>
            </a:r>
          </a:p>
        </p:txBody>
      </p:sp>
      <p:sp>
        <p:nvSpPr>
          <p:cNvPr id="12" name="CuadroTexto 11">
            <a:extLst>
              <a:ext uri="{FF2B5EF4-FFF2-40B4-BE49-F238E27FC236}">
                <a16:creationId xmlns:a16="http://schemas.microsoft.com/office/drawing/2014/main" id="{8CD49B65-3CFF-4CF9-BBEF-F5BC5FA70E65}"/>
              </a:ext>
            </a:extLst>
          </p:cNvPr>
          <p:cNvSpPr txBox="1"/>
          <p:nvPr/>
        </p:nvSpPr>
        <p:spPr>
          <a:xfrm>
            <a:off x="7006418" y="5596847"/>
            <a:ext cx="3533313" cy="369332"/>
          </a:xfrm>
          <a:prstGeom prst="rect">
            <a:avLst/>
          </a:prstGeom>
          <a:noFill/>
        </p:spPr>
        <p:txBody>
          <a:bodyPr wrap="square" rtlCol="0">
            <a:spAutoFit/>
          </a:bodyPr>
          <a:lstStyle/>
          <a:p>
            <a:r>
              <a:rPr lang="es-EC" dirty="0"/>
              <a:t>Fuente: (Verónica Calderón, 2017) </a:t>
            </a:r>
          </a:p>
        </p:txBody>
      </p:sp>
      <p:sp>
        <p:nvSpPr>
          <p:cNvPr id="13" name="Rectángulo 12">
            <a:extLst>
              <a:ext uri="{FF2B5EF4-FFF2-40B4-BE49-F238E27FC236}">
                <a16:creationId xmlns:a16="http://schemas.microsoft.com/office/drawing/2014/main" id="{17D5E76D-B864-4DA3-A5C9-4C4074D3C621}"/>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Ubicación del Proyecto</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21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8</a:t>
            </a:fld>
            <a:endParaRPr lang="es-EC"/>
          </a:p>
        </p:txBody>
      </p:sp>
      <p:pic>
        <p:nvPicPr>
          <p:cNvPr id="9" name="Imagen 8">
            <a:extLst>
              <a:ext uri="{FF2B5EF4-FFF2-40B4-BE49-F238E27FC236}">
                <a16:creationId xmlns:a16="http://schemas.microsoft.com/office/drawing/2014/main" id="{ED242E40-5386-44E7-A6D2-84752D262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0166" y="1636673"/>
            <a:ext cx="4800000" cy="3600000"/>
          </a:xfrm>
          <a:prstGeom prst="rect">
            <a:avLst/>
          </a:prstGeom>
        </p:spPr>
      </p:pic>
      <p:pic>
        <p:nvPicPr>
          <p:cNvPr id="12" name="Imagen 11">
            <a:extLst>
              <a:ext uri="{FF2B5EF4-FFF2-40B4-BE49-F238E27FC236}">
                <a16:creationId xmlns:a16="http://schemas.microsoft.com/office/drawing/2014/main" id="{44437568-870A-4915-ADAA-AD0C0618B4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2"/>
          <a:stretch/>
        </p:blipFill>
        <p:spPr>
          <a:xfrm>
            <a:off x="6559774" y="1629000"/>
            <a:ext cx="5386076" cy="3600000"/>
          </a:xfrm>
          <a:prstGeom prst="rect">
            <a:avLst/>
          </a:prstGeom>
        </p:spPr>
      </p:pic>
      <p:sp>
        <p:nvSpPr>
          <p:cNvPr id="13" name="Rectángulo 12">
            <a:extLst>
              <a:ext uri="{FF2B5EF4-FFF2-40B4-BE49-F238E27FC236}">
                <a16:creationId xmlns:a16="http://schemas.microsoft.com/office/drawing/2014/main" id="{49663C1A-2887-4CB1-AFEC-87B41BD77C1A}"/>
              </a:ext>
            </a:extLst>
          </p:cNvPr>
          <p:cNvSpPr/>
          <p:nvPr/>
        </p:nvSpPr>
        <p:spPr>
          <a:xfrm>
            <a:off x="1784252" y="897335"/>
            <a:ext cx="7200357"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PARROQUIA  TAMBILLO</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4786B1B9-A47E-48EB-8914-83F0A89987C4}"/>
              </a:ext>
            </a:extLst>
          </p:cNvPr>
          <p:cNvSpPr txBox="1"/>
          <p:nvPr/>
        </p:nvSpPr>
        <p:spPr>
          <a:xfrm>
            <a:off x="1240166" y="5360514"/>
            <a:ext cx="3533313" cy="369332"/>
          </a:xfrm>
          <a:prstGeom prst="rect">
            <a:avLst/>
          </a:prstGeom>
          <a:noFill/>
        </p:spPr>
        <p:txBody>
          <a:bodyPr wrap="square" rtlCol="0">
            <a:spAutoFit/>
          </a:bodyPr>
          <a:lstStyle/>
          <a:p>
            <a:r>
              <a:rPr lang="es-EC" dirty="0"/>
              <a:t>Fuente: (Verónica Calderón, 2017)  </a:t>
            </a:r>
          </a:p>
        </p:txBody>
      </p:sp>
      <p:sp>
        <p:nvSpPr>
          <p:cNvPr id="11" name="CuadroTexto 10">
            <a:extLst>
              <a:ext uri="{FF2B5EF4-FFF2-40B4-BE49-F238E27FC236}">
                <a16:creationId xmlns:a16="http://schemas.microsoft.com/office/drawing/2014/main" id="{211AF5F8-A071-4FB8-BAAA-73DFA68135DF}"/>
              </a:ext>
            </a:extLst>
          </p:cNvPr>
          <p:cNvSpPr txBox="1"/>
          <p:nvPr/>
        </p:nvSpPr>
        <p:spPr>
          <a:xfrm>
            <a:off x="6559774" y="5360514"/>
            <a:ext cx="3533313" cy="369332"/>
          </a:xfrm>
          <a:prstGeom prst="rect">
            <a:avLst/>
          </a:prstGeom>
          <a:noFill/>
        </p:spPr>
        <p:txBody>
          <a:bodyPr wrap="square" rtlCol="0">
            <a:spAutoFit/>
          </a:bodyPr>
          <a:lstStyle/>
          <a:p>
            <a:r>
              <a:rPr lang="es-EC" dirty="0"/>
              <a:t>Fuente: (Verónica Calderón, 2017)  </a:t>
            </a:r>
          </a:p>
        </p:txBody>
      </p:sp>
      <p:sp>
        <p:nvSpPr>
          <p:cNvPr id="14" name="Rectángulo 13">
            <a:extLst>
              <a:ext uri="{FF2B5EF4-FFF2-40B4-BE49-F238E27FC236}">
                <a16:creationId xmlns:a16="http://schemas.microsoft.com/office/drawing/2014/main" id="{77EB8D4A-D45C-4BD4-A855-49D022965C72}"/>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Ubicación del Proyecto</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49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22489" y="886254"/>
            <a:ext cx="6786582" cy="517193"/>
          </a:xfrm>
          <a:prstGeom prst="rect">
            <a:avLst/>
          </a:prstGeom>
        </p:spPr>
        <p:txBody>
          <a:bodyPr wrap="square">
            <a:spAutoFit/>
          </a:bodyPr>
          <a:lstStyle/>
          <a:p>
            <a:pPr lvl="1">
              <a:lnSpc>
                <a:spcPct val="150000"/>
              </a:lnSpc>
              <a:spcBef>
                <a:spcPts val="1200"/>
              </a:spcBef>
              <a:spcAft>
                <a:spcPts val="1200"/>
              </a:spcAft>
            </a:pPr>
            <a:r>
              <a:rPr lang="es-EC" sz="2100" b="1" dirty="0">
                <a:effectLst/>
                <a:latin typeface="Arial" panose="020B0604020202020204" pitchFamily="34" charset="0"/>
                <a:ea typeface="Times New Roman" panose="02020603050405020304" pitchFamily="18" charset="0"/>
                <a:cs typeface="Times New Roman" panose="02020603050405020304" pitchFamily="18" charset="0"/>
              </a:rPr>
              <a:t>Mampostería</a:t>
            </a: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9</a:t>
            </a:fld>
            <a:endParaRPr lang="es-EC"/>
          </a:p>
        </p:txBody>
      </p:sp>
      <p:sp>
        <p:nvSpPr>
          <p:cNvPr id="18" name="Rectángulo 17">
            <a:extLst>
              <a:ext uri="{FF2B5EF4-FFF2-40B4-BE49-F238E27FC236}">
                <a16:creationId xmlns:a16="http://schemas.microsoft.com/office/drawing/2014/main" id="{8732DD5F-CB13-42AC-95DB-2E8699F31BFC}"/>
              </a:ext>
            </a:extLst>
          </p:cNvPr>
          <p:cNvSpPr/>
          <p:nvPr/>
        </p:nvSpPr>
        <p:spPr>
          <a:xfrm>
            <a:off x="1522489" y="239734"/>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Marco Teórico </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dondear rectángulo de esquina sencilla 1">
            <a:extLst>
              <a:ext uri="{FF2B5EF4-FFF2-40B4-BE49-F238E27FC236}">
                <a16:creationId xmlns:a16="http://schemas.microsoft.com/office/drawing/2014/main" id="{868E10C8-609D-4E48-A640-39416CCA6C64}"/>
              </a:ext>
            </a:extLst>
          </p:cNvPr>
          <p:cNvSpPr/>
          <p:nvPr/>
        </p:nvSpPr>
        <p:spPr>
          <a:xfrm>
            <a:off x="1567246" y="1506859"/>
            <a:ext cx="9055164" cy="1938992"/>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2400" dirty="0"/>
              <a:t>Sistema para la construcción de muros mediante la colocación manual de elementos, que pueden ser ladrillos, bloques de cemento prefabricados o piedras, cuya función es proteger contra agentes externo que puedan afectar a los individuos que habitan en la estructura. (Almeida S. ,2011) </a:t>
            </a:r>
          </a:p>
        </p:txBody>
      </p:sp>
      <p:sp>
        <p:nvSpPr>
          <p:cNvPr id="6" name="Rectángulo 5">
            <a:extLst>
              <a:ext uri="{FF2B5EF4-FFF2-40B4-BE49-F238E27FC236}">
                <a16:creationId xmlns:a16="http://schemas.microsoft.com/office/drawing/2014/main" id="{CCC5C0FE-2644-4CDE-B3B6-DE2E8D0350D7}"/>
              </a:ext>
            </a:extLst>
          </p:cNvPr>
          <p:cNvSpPr/>
          <p:nvPr/>
        </p:nvSpPr>
        <p:spPr>
          <a:xfrm>
            <a:off x="1829547" y="4195349"/>
            <a:ext cx="2618166" cy="1477328"/>
          </a:xfrm>
          <a:prstGeom prst="rect">
            <a:avLst/>
          </a:prstGeom>
        </p:spPr>
        <p:txBody>
          <a:bodyPr wrap="square">
            <a:spAutoFit/>
          </a:bodyPr>
          <a:lstStyle/>
          <a:p>
            <a:pPr marL="285750" indent="-285750">
              <a:buFont typeface="Arial" panose="020B0604020202020204" pitchFamily="34" charset="0"/>
              <a:buChar char="•"/>
            </a:pPr>
            <a:r>
              <a:rPr lang="es-ES" dirty="0">
                <a:latin typeface="Tahoma" panose="020B0604030504040204" pitchFamily="34" charset="0"/>
                <a:ea typeface="Tahoma" panose="020B0604030504040204" pitchFamily="34" charset="0"/>
                <a:cs typeface="Tahoma" panose="020B0604030504040204" pitchFamily="34" charset="0"/>
              </a:rPr>
              <a:t>INEN 293, 2014</a:t>
            </a:r>
            <a:r>
              <a:rPr lang="es-EC"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s-EC" dirty="0">
                <a:latin typeface="Tahoma" panose="020B0604030504040204" pitchFamily="34" charset="0"/>
                <a:ea typeface="Tahoma" panose="020B0604030504040204" pitchFamily="34" charset="0"/>
                <a:cs typeface="Tahoma" panose="020B0604030504040204" pitchFamily="34" charset="0"/>
              </a:rPr>
              <a:t>INEN 294, 2005</a:t>
            </a:r>
          </a:p>
          <a:p>
            <a:pPr marL="285750" indent="-285750">
              <a:buFont typeface="Arial" panose="020B0604020202020204" pitchFamily="34" charset="0"/>
              <a:buChar char="•"/>
            </a:pPr>
            <a:r>
              <a:rPr lang="es-EC" dirty="0">
                <a:latin typeface="Tahoma" panose="020B0604030504040204" pitchFamily="34" charset="0"/>
                <a:ea typeface="Tahoma" panose="020B0604030504040204" pitchFamily="34" charset="0"/>
                <a:cs typeface="Tahoma" panose="020B0604030504040204" pitchFamily="34" charset="0"/>
              </a:rPr>
              <a:t>INEN 295,2005</a:t>
            </a:r>
          </a:p>
          <a:p>
            <a:pPr marL="285750" indent="-285750">
              <a:buFont typeface="Arial" panose="020B0604020202020204" pitchFamily="34" charset="0"/>
              <a:buChar char="•"/>
            </a:pPr>
            <a:r>
              <a:rPr lang="es-EC" dirty="0">
                <a:latin typeface="Tahoma" panose="020B0604030504040204" pitchFamily="34" charset="0"/>
                <a:ea typeface="Tahoma" panose="020B0604030504040204" pitchFamily="34" charset="0"/>
                <a:cs typeface="Tahoma" panose="020B0604030504040204" pitchFamily="34" charset="0"/>
              </a:rPr>
              <a:t>INEN 296,2005</a:t>
            </a:r>
          </a:p>
          <a:p>
            <a:pPr marL="285750" indent="-285750">
              <a:buFont typeface="Arial" panose="020B0604020202020204" pitchFamily="34" charset="0"/>
              <a:buChar char="•"/>
            </a:pPr>
            <a:r>
              <a:rPr lang="es-EC" dirty="0">
                <a:latin typeface="Tahoma" panose="020B0604030504040204" pitchFamily="34" charset="0"/>
                <a:ea typeface="Tahoma" panose="020B0604030504040204" pitchFamily="34" charset="0"/>
                <a:cs typeface="Tahoma" panose="020B0604030504040204" pitchFamily="34" charset="0"/>
              </a:rPr>
              <a:t>INEN 297,2014</a:t>
            </a:r>
          </a:p>
        </p:txBody>
      </p:sp>
      <p:sp>
        <p:nvSpPr>
          <p:cNvPr id="22" name="Rectángulo 21">
            <a:extLst>
              <a:ext uri="{FF2B5EF4-FFF2-40B4-BE49-F238E27FC236}">
                <a16:creationId xmlns:a16="http://schemas.microsoft.com/office/drawing/2014/main" id="{B4C452CE-E86A-4C5E-ADEC-D6762600FE11}"/>
              </a:ext>
            </a:extLst>
          </p:cNvPr>
          <p:cNvSpPr/>
          <p:nvPr/>
        </p:nvSpPr>
        <p:spPr>
          <a:xfrm>
            <a:off x="1399681" y="3742190"/>
            <a:ext cx="6786582" cy="456535"/>
          </a:xfrm>
          <a:prstGeom prst="rect">
            <a:avLst/>
          </a:prstGeom>
        </p:spPr>
        <p:txBody>
          <a:bodyPr wrap="square">
            <a:spAutoFit/>
          </a:bodyPr>
          <a:lstStyle/>
          <a:p>
            <a:pPr lvl="1">
              <a:lnSpc>
                <a:spcPct val="150000"/>
              </a:lnSpc>
              <a:spcBef>
                <a:spcPts val="1200"/>
              </a:spcBef>
              <a:spcAft>
                <a:spcPts val="1200"/>
              </a:spcAft>
            </a:pPr>
            <a:r>
              <a:rPr lang="es-EC" b="1" dirty="0">
                <a:latin typeface="Arial" panose="020B0604020202020204" pitchFamily="34" charset="0"/>
                <a:ea typeface="Times New Roman" panose="02020603050405020304" pitchFamily="18" charset="0"/>
                <a:cs typeface="Times New Roman" panose="02020603050405020304" pitchFamily="18" charset="0"/>
              </a:rPr>
              <a:t>NORMAS UTILIZADAS:</a:t>
            </a:r>
            <a:endParaRPr lang="es-EC"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2963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2952</Words>
  <Application>Microsoft Office PowerPoint</Application>
  <PresentationFormat>Panorámica</PresentationFormat>
  <Paragraphs>559</Paragraphs>
  <Slides>42</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Calibri Light</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Calderon</dc:creator>
  <cp:lastModifiedBy>Alexandra Calderón</cp:lastModifiedBy>
  <cp:revision>122</cp:revision>
  <dcterms:created xsi:type="dcterms:W3CDTF">2018-03-13T15:26:01Z</dcterms:created>
  <dcterms:modified xsi:type="dcterms:W3CDTF">2018-08-06T22:33:51Z</dcterms:modified>
</cp:coreProperties>
</file>