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63" r:id="rId4"/>
    <p:sldId id="264" r:id="rId5"/>
    <p:sldId id="281" r:id="rId6"/>
    <p:sldId id="271" r:id="rId7"/>
    <p:sldId id="265" r:id="rId8"/>
    <p:sldId id="259" r:id="rId9"/>
    <p:sldId id="273" r:id="rId10"/>
    <p:sldId id="274" r:id="rId11"/>
    <p:sldId id="276" r:id="rId12"/>
    <p:sldId id="275" r:id="rId13"/>
    <p:sldId id="262" r:id="rId14"/>
    <p:sldId id="258" r:id="rId15"/>
    <p:sldId id="260" r:id="rId16"/>
    <p:sldId id="266" r:id="rId17"/>
    <p:sldId id="267" r:id="rId18"/>
    <p:sldId id="268" r:id="rId19"/>
    <p:sldId id="269" r:id="rId20"/>
    <p:sldId id="282" r:id="rId21"/>
    <p:sldId id="283" r:id="rId22"/>
    <p:sldId id="257" r:id="rId23"/>
    <p:sldId id="277" r:id="rId24"/>
    <p:sldId id="278" r:id="rId25"/>
    <p:sldId id="279" r:id="rId26"/>
    <p:sldId id="280" r:id="rId2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p:scale>
          <a:sx n="75" d="100"/>
          <a:sy n="75" d="100"/>
        </p:scale>
        <p:origin x="979" y="25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213973FE-84E6-4E86-A252-022825F17EF2}" type="datetimeFigureOut">
              <a:rPr lang="es-EC" smtClean="0"/>
              <a:t>2/9/2018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4F89E68-F00A-4BA1-8D11-EF22D9461E6A}" type="slidenum">
              <a:rPr lang="es-EC" smtClean="0"/>
              <a:t>‹Nº›</a:t>
            </a:fld>
            <a:endParaRPr lang="es-EC"/>
          </a:p>
        </p:txBody>
      </p:sp>
    </p:spTree>
    <p:extLst>
      <p:ext uri="{BB962C8B-B14F-4D97-AF65-F5344CB8AC3E}">
        <p14:creationId xmlns:p14="http://schemas.microsoft.com/office/powerpoint/2010/main" val="163082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13973FE-84E6-4E86-A252-022825F17EF2}" type="datetimeFigureOut">
              <a:rPr lang="es-EC" smtClean="0"/>
              <a:t>2/9/2018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4F89E68-F00A-4BA1-8D11-EF22D9461E6A}" type="slidenum">
              <a:rPr lang="es-EC" smtClean="0"/>
              <a:t>‹Nº›</a:t>
            </a:fld>
            <a:endParaRPr lang="es-EC"/>
          </a:p>
        </p:txBody>
      </p:sp>
    </p:spTree>
    <p:extLst>
      <p:ext uri="{BB962C8B-B14F-4D97-AF65-F5344CB8AC3E}">
        <p14:creationId xmlns:p14="http://schemas.microsoft.com/office/powerpoint/2010/main" val="2358165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13973FE-84E6-4E86-A252-022825F17EF2}" type="datetimeFigureOut">
              <a:rPr lang="es-EC" smtClean="0"/>
              <a:t>2/9/2018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4F89E68-F00A-4BA1-8D11-EF22D9461E6A}" type="slidenum">
              <a:rPr lang="es-EC" smtClean="0"/>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37610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13973FE-84E6-4E86-A252-022825F17EF2}" type="datetimeFigureOut">
              <a:rPr lang="es-EC" smtClean="0"/>
              <a:t>2/9/2018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4F89E68-F00A-4BA1-8D11-EF22D9461E6A}" type="slidenum">
              <a:rPr lang="es-EC" smtClean="0"/>
              <a:t>‹Nº›</a:t>
            </a:fld>
            <a:endParaRPr lang="es-EC"/>
          </a:p>
        </p:txBody>
      </p:sp>
    </p:spTree>
    <p:extLst>
      <p:ext uri="{BB962C8B-B14F-4D97-AF65-F5344CB8AC3E}">
        <p14:creationId xmlns:p14="http://schemas.microsoft.com/office/powerpoint/2010/main" val="1406114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13973FE-84E6-4E86-A252-022825F17EF2}" type="datetimeFigureOut">
              <a:rPr lang="es-EC" smtClean="0"/>
              <a:t>2/9/2018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4F89E68-F00A-4BA1-8D11-EF22D9461E6A}"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64020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13973FE-84E6-4E86-A252-022825F17EF2}" type="datetimeFigureOut">
              <a:rPr lang="es-EC" smtClean="0"/>
              <a:t>2/9/2018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4F89E68-F00A-4BA1-8D11-EF22D9461E6A}" type="slidenum">
              <a:rPr lang="es-EC" smtClean="0"/>
              <a:t>‹Nº›</a:t>
            </a:fld>
            <a:endParaRPr lang="es-EC"/>
          </a:p>
        </p:txBody>
      </p:sp>
    </p:spTree>
    <p:extLst>
      <p:ext uri="{BB962C8B-B14F-4D97-AF65-F5344CB8AC3E}">
        <p14:creationId xmlns:p14="http://schemas.microsoft.com/office/powerpoint/2010/main" val="1806785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13973FE-84E6-4E86-A252-022825F17EF2}" type="datetimeFigureOut">
              <a:rPr lang="es-EC" smtClean="0"/>
              <a:t>2/9/2018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4F89E68-F00A-4BA1-8D11-EF22D9461E6A}" type="slidenum">
              <a:rPr lang="es-EC" smtClean="0"/>
              <a:t>‹Nº›</a:t>
            </a:fld>
            <a:endParaRPr lang="es-EC"/>
          </a:p>
        </p:txBody>
      </p:sp>
    </p:spTree>
    <p:extLst>
      <p:ext uri="{BB962C8B-B14F-4D97-AF65-F5344CB8AC3E}">
        <p14:creationId xmlns:p14="http://schemas.microsoft.com/office/powerpoint/2010/main" val="363084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13973FE-84E6-4E86-A252-022825F17EF2}" type="datetimeFigureOut">
              <a:rPr lang="es-EC" smtClean="0"/>
              <a:t>2/9/2018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4F89E68-F00A-4BA1-8D11-EF22D9461E6A}" type="slidenum">
              <a:rPr lang="es-EC" smtClean="0"/>
              <a:t>‹Nº›</a:t>
            </a:fld>
            <a:endParaRPr lang="es-EC"/>
          </a:p>
        </p:txBody>
      </p:sp>
    </p:spTree>
    <p:extLst>
      <p:ext uri="{BB962C8B-B14F-4D97-AF65-F5344CB8AC3E}">
        <p14:creationId xmlns:p14="http://schemas.microsoft.com/office/powerpoint/2010/main" val="664520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13973FE-84E6-4E86-A252-022825F17EF2}" type="datetimeFigureOut">
              <a:rPr lang="es-EC" smtClean="0"/>
              <a:t>2/9/2018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4F89E68-F00A-4BA1-8D11-EF22D9461E6A}" type="slidenum">
              <a:rPr lang="es-EC" smtClean="0"/>
              <a:t>‹Nº›</a:t>
            </a:fld>
            <a:endParaRPr lang="es-EC"/>
          </a:p>
        </p:txBody>
      </p:sp>
    </p:spTree>
    <p:extLst>
      <p:ext uri="{BB962C8B-B14F-4D97-AF65-F5344CB8AC3E}">
        <p14:creationId xmlns:p14="http://schemas.microsoft.com/office/powerpoint/2010/main" val="3027073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13973FE-84E6-4E86-A252-022825F17EF2}" type="datetimeFigureOut">
              <a:rPr lang="es-EC" smtClean="0"/>
              <a:t>2/9/2018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4F89E68-F00A-4BA1-8D11-EF22D9461E6A}" type="slidenum">
              <a:rPr lang="es-EC" smtClean="0"/>
              <a:t>‹Nº›</a:t>
            </a:fld>
            <a:endParaRPr lang="es-EC"/>
          </a:p>
        </p:txBody>
      </p:sp>
    </p:spTree>
    <p:extLst>
      <p:ext uri="{BB962C8B-B14F-4D97-AF65-F5344CB8AC3E}">
        <p14:creationId xmlns:p14="http://schemas.microsoft.com/office/powerpoint/2010/main" val="1538365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13973FE-84E6-4E86-A252-022825F17EF2}" type="datetimeFigureOut">
              <a:rPr lang="es-EC" smtClean="0"/>
              <a:t>2/9/2018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4F89E68-F00A-4BA1-8D11-EF22D9461E6A}" type="slidenum">
              <a:rPr lang="es-EC" smtClean="0"/>
              <a:t>‹Nº›</a:t>
            </a:fld>
            <a:endParaRPr lang="es-EC"/>
          </a:p>
        </p:txBody>
      </p:sp>
    </p:spTree>
    <p:extLst>
      <p:ext uri="{BB962C8B-B14F-4D97-AF65-F5344CB8AC3E}">
        <p14:creationId xmlns:p14="http://schemas.microsoft.com/office/powerpoint/2010/main" val="4258804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13973FE-84E6-4E86-A252-022825F17EF2}" type="datetimeFigureOut">
              <a:rPr lang="es-EC" smtClean="0"/>
              <a:t>2/9/2018</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C4F89E68-F00A-4BA1-8D11-EF22D9461E6A}" type="slidenum">
              <a:rPr lang="es-EC" smtClean="0"/>
              <a:t>‹Nº›</a:t>
            </a:fld>
            <a:endParaRPr lang="es-EC"/>
          </a:p>
        </p:txBody>
      </p:sp>
    </p:spTree>
    <p:extLst>
      <p:ext uri="{BB962C8B-B14F-4D97-AF65-F5344CB8AC3E}">
        <p14:creationId xmlns:p14="http://schemas.microsoft.com/office/powerpoint/2010/main" val="2027109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13973FE-84E6-4E86-A252-022825F17EF2}" type="datetimeFigureOut">
              <a:rPr lang="es-EC" smtClean="0"/>
              <a:t>2/9/2018</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C4F89E68-F00A-4BA1-8D11-EF22D9461E6A}" type="slidenum">
              <a:rPr lang="es-EC" smtClean="0"/>
              <a:t>‹Nº›</a:t>
            </a:fld>
            <a:endParaRPr lang="es-EC"/>
          </a:p>
        </p:txBody>
      </p:sp>
    </p:spTree>
    <p:extLst>
      <p:ext uri="{BB962C8B-B14F-4D97-AF65-F5344CB8AC3E}">
        <p14:creationId xmlns:p14="http://schemas.microsoft.com/office/powerpoint/2010/main" val="3185042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973FE-84E6-4E86-A252-022825F17EF2}" type="datetimeFigureOut">
              <a:rPr lang="es-EC" smtClean="0"/>
              <a:t>2/9/2018</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C4F89E68-F00A-4BA1-8D11-EF22D9461E6A}" type="slidenum">
              <a:rPr lang="es-EC" smtClean="0"/>
              <a:t>‹Nº›</a:t>
            </a:fld>
            <a:endParaRPr lang="es-EC"/>
          </a:p>
        </p:txBody>
      </p:sp>
    </p:spTree>
    <p:extLst>
      <p:ext uri="{BB962C8B-B14F-4D97-AF65-F5344CB8AC3E}">
        <p14:creationId xmlns:p14="http://schemas.microsoft.com/office/powerpoint/2010/main" val="3441503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13973FE-84E6-4E86-A252-022825F17EF2}" type="datetimeFigureOut">
              <a:rPr lang="es-EC" smtClean="0"/>
              <a:t>2/9/2018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4F89E68-F00A-4BA1-8D11-EF22D9461E6A}" type="slidenum">
              <a:rPr lang="es-EC" smtClean="0"/>
              <a:t>‹Nº›</a:t>
            </a:fld>
            <a:endParaRPr lang="es-EC"/>
          </a:p>
        </p:txBody>
      </p:sp>
    </p:spTree>
    <p:extLst>
      <p:ext uri="{BB962C8B-B14F-4D97-AF65-F5344CB8AC3E}">
        <p14:creationId xmlns:p14="http://schemas.microsoft.com/office/powerpoint/2010/main" val="2253911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13973FE-84E6-4E86-A252-022825F17EF2}" type="datetimeFigureOut">
              <a:rPr lang="es-EC" smtClean="0"/>
              <a:t>2/9/2018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4F89E68-F00A-4BA1-8D11-EF22D9461E6A}" type="slidenum">
              <a:rPr lang="es-EC" smtClean="0"/>
              <a:t>‹Nº›</a:t>
            </a:fld>
            <a:endParaRPr lang="es-EC"/>
          </a:p>
        </p:txBody>
      </p:sp>
    </p:spTree>
    <p:extLst>
      <p:ext uri="{BB962C8B-B14F-4D97-AF65-F5344CB8AC3E}">
        <p14:creationId xmlns:p14="http://schemas.microsoft.com/office/powerpoint/2010/main" val="18377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13973FE-84E6-4E86-A252-022825F17EF2}" type="datetimeFigureOut">
              <a:rPr lang="es-EC" smtClean="0"/>
              <a:t>2/9/2018</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4F89E68-F00A-4BA1-8D11-EF22D9461E6A}" type="slidenum">
              <a:rPr lang="es-EC" smtClean="0"/>
              <a:t>‹Nº›</a:t>
            </a:fld>
            <a:endParaRPr lang="es-EC"/>
          </a:p>
        </p:txBody>
      </p:sp>
    </p:spTree>
    <p:extLst>
      <p:ext uri="{BB962C8B-B14F-4D97-AF65-F5344CB8AC3E}">
        <p14:creationId xmlns:p14="http://schemas.microsoft.com/office/powerpoint/2010/main" val="1789206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894603" y="1461247"/>
            <a:ext cx="10515600" cy="1846728"/>
          </a:xfrm>
        </p:spPr>
        <p:txBody>
          <a:bodyPr>
            <a:normAutofit fontScale="90000"/>
          </a:bodyPr>
          <a:lstStyle/>
          <a:p>
            <a:pPr algn="ctr"/>
            <a:r>
              <a:rPr lang="es-EC" sz="2000" b="1" dirty="0">
                <a:solidFill>
                  <a:schemeClr val="tx1"/>
                </a:solidFill>
                <a:latin typeface="+mn-lt"/>
              </a:rPr>
              <a:t>DEPARTAMENTO DE ELECTRÍCA Y </a:t>
            </a:r>
            <a:r>
              <a:rPr lang="es-EC" sz="2000" b="1" dirty="0" smtClean="0">
                <a:solidFill>
                  <a:schemeClr val="tx1"/>
                </a:solidFill>
                <a:latin typeface="+mn-lt"/>
              </a:rPr>
              <a:t>ELECTRÓNICA</a:t>
            </a:r>
            <a:br>
              <a:rPr lang="es-EC" sz="2000" b="1" dirty="0" smtClean="0">
                <a:solidFill>
                  <a:schemeClr val="tx1"/>
                </a:solidFill>
                <a:latin typeface="+mn-lt"/>
              </a:rPr>
            </a:br>
            <a:r>
              <a:rPr lang="es-EC" sz="2000" b="1" dirty="0">
                <a:solidFill>
                  <a:schemeClr val="tx1"/>
                </a:solidFill>
                <a:latin typeface="+mn-lt"/>
              </a:rPr>
              <a:t/>
            </a:r>
            <a:br>
              <a:rPr lang="es-EC" sz="2000" b="1" dirty="0">
                <a:solidFill>
                  <a:schemeClr val="tx1"/>
                </a:solidFill>
                <a:latin typeface="+mn-lt"/>
              </a:rPr>
            </a:br>
            <a:r>
              <a:rPr lang="es-EC" sz="2000" b="1" dirty="0">
                <a:solidFill>
                  <a:schemeClr val="tx1"/>
                </a:solidFill>
                <a:latin typeface="+mn-lt"/>
              </a:rPr>
              <a:t>CARRERA DE INGENIERÍA ELECTRÓNICA EN REDES Y COMUNICACIÓN DE </a:t>
            </a:r>
            <a:r>
              <a:rPr lang="es-EC" sz="2000" b="1" dirty="0" smtClean="0">
                <a:solidFill>
                  <a:schemeClr val="tx1"/>
                </a:solidFill>
                <a:latin typeface="+mn-lt"/>
              </a:rPr>
              <a:t>DATOS</a:t>
            </a:r>
            <a:br>
              <a:rPr lang="es-EC" sz="2000" b="1" dirty="0" smtClean="0">
                <a:solidFill>
                  <a:schemeClr val="tx1"/>
                </a:solidFill>
                <a:latin typeface="+mn-lt"/>
              </a:rPr>
            </a:br>
            <a:r>
              <a:rPr lang="es-EC" sz="2000" b="1" dirty="0">
                <a:solidFill>
                  <a:schemeClr val="tx1"/>
                </a:solidFill>
                <a:latin typeface="+mn-lt"/>
              </a:rPr>
              <a:t/>
            </a:r>
            <a:br>
              <a:rPr lang="es-EC" sz="2000" b="1" dirty="0">
                <a:solidFill>
                  <a:schemeClr val="tx1"/>
                </a:solidFill>
                <a:latin typeface="+mn-lt"/>
              </a:rPr>
            </a:br>
            <a:r>
              <a:rPr lang="es-EC" sz="2000" b="1" dirty="0">
                <a:solidFill>
                  <a:schemeClr val="tx1"/>
                </a:solidFill>
                <a:latin typeface="+mn-lt"/>
              </a:rPr>
              <a:t>TRABAJO DE TITULACIÓN, PREVIO A LA OBTENCIÓN DEL TÍTULO DE INGENIERO ELECTRÓNICO EN REDES Y COMUNICACIÓN DE </a:t>
            </a:r>
            <a:r>
              <a:rPr lang="es-EC" sz="2000" b="1" dirty="0" smtClean="0">
                <a:solidFill>
                  <a:schemeClr val="tx1"/>
                </a:solidFill>
                <a:latin typeface="+mn-lt"/>
              </a:rPr>
              <a:t>DATOS</a:t>
            </a:r>
            <a:endParaRPr lang="es-EC" dirty="0">
              <a:solidFill>
                <a:schemeClr val="tx1"/>
              </a:solidFill>
              <a:latin typeface="+mn-lt"/>
            </a:endParaRPr>
          </a:p>
        </p:txBody>
      </p:sp>
      <p:sp>
        <p:nvSpPr>
          <p:cNvPr id="6" name="Marcador de texto 5"/>
          <p:cNvSpPr>
            <a:spLocks noGrp="1"/>
          </p:cNvSpPr>
          <p:nvPr>
            <p:ph type="body" idx="1"/>
          </p:nvPr>
        </p:nvSpPr>
        <p:spPr>
          <a:xfrm>
            <a:off x="831850" y="3550025"/>
            <a:ext cx="10515600" cy="2539626"/>
          </a:xfrm>
        </p:spPr>
        <p:txBody>
          <a:bodyPr>
            <a:normAutofit fontScale="55000" lnSpcReduction="20000"/>
          </a:bodyPr>
          <a:lstStyle/>
          <a:p>
            <a:pPr algn="ctr"/>
            <a:r>
              <a:rPr lang="es-EC" sz="2900" b="1" dirty="0">
                <a:solidFill>
                  <a:schemeClr val="tx1"/>
                </a:solidFill>
              </a:rPr>
              <a:t>TEMA: VALIDACIÓN DE SEGURIDADES PARA APLICACIONES MÓVILES ORIENTADAS A COMPRA DE LÍNEA</a:t>
            </a:r>
          </a:p>
          <a:p>
            <a:pPr algn="ctr"/>
            <a:r>
              <a:rPr lang="es-EC" sz="2900" b="1" dirty="0">
                <a:solidFill>
                  <a:schemeClr val="tx1"/>
                </a:solidFill>
              </a:rPr>
              <a:t> </a:t>
            </a:r>
          </a:p>
          <a:p>
            <a:pPr algn="ctr"/>
            <a:r>
              <a:rPr lang="es-EC" sz="2900" b="1" dirty="0">
                <a:solidFill>
                  <a:schemeClr val="tx1"/>
                </a:solidFill>
              </a:rPr>
              <a:t>AUTOR: ALVAREZ MENDOZA, BYRON RENE</a:t>
            </a:r>
          </a:p>
          <a:p>
            <a:pPr algn="ctr"/>
            <a:r>
              <a:rPr lang="es-EC" sz="2900" b="1" dirty="0">
                <a:solidFill>
                  <a:schemeClr val="tx1"/>
                </a:solidFill>
              </a:rPr>
              <a:t>DIRECTOR: ING. MONTOYA LARA LUIS HERNAN</a:t>
            </a:r>
          </a:p>
          <a:p>
            <a:pPr algn="ctr"/>
            <a:r>
              <a:rPr lang="es-EC" sz="2900" b="1" dirty="0">
                <a:solidFill>
                  <a:schemeClr val="tx1"/>
                </a:solidFill>
              </a:rPr>
              <a:t> </a:t>
            </a:r>
          </a:p>
          <a:p>
            <a:pPr algn="ctr"/>
            <a:r>
              <a:rPr lang="es-EC" sz="2900" b="1" dirty="0">
                <a:solidFill>
                  <a:schemeClr val="tx1"/>
                </a:solidFill>
              </a:rPr>
              <a:t>SANGOLQUÍ, AGOSTO 2018</a:t>
            </a:r>
          </a:p>
          <a:p>
            <a:r>
              <a:rPr lang="es-EC" b="1" dirty="0"/>
              <a:t/>
            </a:r>
            <a:br>
              <a:rPr lang="es-EC" b="1" dirty="0"/>
            </a:br>
            <a:endParaRPr lang="es-EC" dirty="0"/>
          </a:p>
        </p:txBody>
      </p:sp>
      <p:pic>
        <p:nvPicPr>
          <p:cNvPr id="7" name="Imagen 6"/>
          <p:cNvPicPr/>
          <p:nvPr/>
        </p:nvPicPr>
        <p:blipFill>
          <a:blip r:embed="rId2"/>
          <a:stretch>
            <a:fillRect/>
          </a:stretch>
        </p:blipFill>
        <p:spPr bwMode="auto">
          <a:xfrm>
            <a:off x="2731938" y="71587"/>
            <a:ext cx="5497662" cy="1264285"/>
          </a:xfrm>
          <a:prstGeom prst="rect">
            <a:avLst/>
          </a:prstGeom>
        </p:spPr>
      </p:pic>
    </p:spTree>
    <p:extLst>
      <p:ext uri="{BB962C8B-B14F-4D97-AF65-F5344CB8AC3E}">
        <p14:creationId xmlns:p14="http://schemas.microsoft.com/office/powerpoint/2010/main" val="395671110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0" algn="ctr"/>
            <a:r>
              <a:rPr lang="es-EC" dirty="0"/>
              <a:t>Procesos de Gestión de </a:t>
            </a:r>
            <a:r>
              <a:rPr lang="es-EC" dirty="0" smtClean="0"/>
              <a:t>Marco de Referencia Normativo de la Organización </a:t>
            </a:r>
            <a:endParaRPr lang="es-EC" dirty="0"/>
          </a:p>
        </p:txBody>
      </p:sp>
      <p:sp>
        <p:nvSpPr>
          <p:cNvPr id="3" name="Marcador de contenido 2"/>
          <p:cNvSpPr>
            <a:spLocks noGrp="1"/>
          </p:cNvSpPr>
          <p:nvPr>
            <p:ph idx="1"/>
          </p:nvPr>
        </p:nvSpPr>
        <p:spPr>
          <a:xfrm>
            <a:off x="677334" y="1828801"/>
            <a:ext cx="8596668" cy="4629872"/>
          </a:xfrm>
        </p:spPr>
        <p:txBody>
          <a:bodyPr>
            <a:normAutofit/>
          </a:bodyPr>
          <a:lstStyle/>
          <a:p>
            <a:r>
              <a:rPr lang="es-EC" sz="2800" dirty="0" smtClean="0"/>
              <a:t>Gestionar </a:t>
            </a:r>
            <a:r>
              <a:rPr lang="es-EC" sz="2800" dirty="0"/>
              <a:t>los aspectos relacionados con la seguridad de la aplicación. </a:t>
            </a:r>
            <a:endParaRPr lang="es-EC" sz="2800" dirty="0" smtClean="0"/>
          </a:p>
          <a:p>
            <a:r>
              <a:rPr lang="es-EC" sz="2800" dirty="0" smtClean="0"/>
              <a:t>Establece </a:t>
            </a:r>
            <a:r>
              <a:rPr lang="es-EC" sz="2800" dirty="0"/>
              <a:t>todos los contextos de la organización y se convierte en la única referencia para la seguridad de las aplicaciones dentro de la organización</a:t>
            </a:r>
            <a:r>
              <a:rPr lang="es-EC" sz="2800" dirty="0" smtClean="0"/>
              <a:t>.</a:t>
            </a:r>
          </a:p>
          <a:p>
            <a:r>
              <a:rPr lang="es-EC" sz="2800" dirty="0"/>
              <a:t>C</a:t>
            </a:r>
            <a:r>
              <a:rPr lang="es-EC" sz="2800" dirty="0" smtClean="0"/>
              <a:t>ontiene </a:t>
            </a:r>
            <a:r>
              <a:rPr lang="es-EC" sz="2800" dirty="0"/>
              <a:t>procesos involucrados en la seguridad de la aplicación, como son las regulaciones, leyes, mejores prácticas, roles y responsabilidades aceptadas por la organización. </a:t>
            </a:r>
          </a:p>
          <a:p>
            <a:endParaRPr lang="es-EC" dirty="0"/>
          </a:p>
        </p:txBody>
      </p:sp>
    </p:spTree>
    <p:extLst>
      <p:ext uri="{BB962C8B-B14F-4D97-AF65-F5344CB8AC3E}">
        <p14:creationId xmlns:p14="http://schemas.microsoft.com/office/powerpoint/2010/main" val="3794821159"/>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4" name="Rectangle 2"/>
          <p:cNvSpPr>
            <a:spLocks noChangeArrowheads="1"/>
          </p:cNvSpPr>
          <p:nvPr/>
        </p:nvSpPr>
        <p:spPr bwMode="auto">
          <a:xfrm>
            <a:off x="1354238" y="18693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Objeto 4"/>
          <p:cNvGraphicFramePr>
            <a:graphicFrameLocks noChangeAspect="1"/>
          </p:cNvGraphicFramePr>
          <p:nvPr>
            <p:extLst>
              <p:ext uri="{D42A27DB-BD31-4B8C-83A1-F6EECF244321}">
                <p14:modId xmlns:p14="http://schemas.microsoft.com/office/powerpoint/2010/main" val="1625382148"/>
              </p:ext>
            </p:extLst>
          </p:nvPr>
        </p:nvGraphicFramePr>
        <p:xfrm>
          <a:off x="918334" y="1012785"/>
          <a:ext cx="8648142" cy="4624086"/>
        </p:xfrm>
        <a:graphic>
          <a:graphicData uri="http://schemas.openxmlformats.org/presentationml/2006/ole">
            <mc:AlternateContent xmlns:mc="http://schemas.openxmlformats.org/markup-compatibility/2006">
              <mc:Choice xmlns:v="urn:schemas-microsoft-com:vml" Requires="v">
                <p:oleObj spid="_x0000_s7181" name="Visio" r:id="rId3" imgW="4874390" imgH="2339921" progId="Visio.Drawing.11">
                  <p:embed/>
                </p:oleObj>
              </mc:Choice>
              <mc:Fallback>
                <p:oleObj name="Visio" r:id="rId3" imgW="4874390" imgH="2339921"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334" y="1012785"/>
                        <a:ext cx="8648142" cy="4624086"/>
                      </a:xfrm>
                      <a:prstGeom prst="rect">
                        <a:avLst/>
                      </a:prstGeom>
                      <a:noFill/>
                    </p:spPr>
                  </p:pic>
                </p:oleObj>
              </mc:Fallback>
            </mc:AlternateContent>
          </a:graphicData>
        </a:graphic>
      </p:graphicFrame>
    </p:spTree>
    <p:extLst>
      <p:ext uri="{BB962C8B-B14F-4D97-AF65-F5344CB8AC3E}">
        <p14:creationId xmlns:p14="http://schemas.microsoft.com/office/powerpoint/2010/main" val="3572990399"/>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Proceso de Gestión de Seguridad de la Aplicación (PGSA)</a:t>
            </a:r>
            <a:endParaRPr lang="es-EC" dirty="0"/>
          </a:p>
        </p:txBody>
      </p:sp>
      <p:sp>
        <p:nvSpPr>
          <p:cNvPr id="3" name="Marcador de contenido 2"/>
          <p:cNvSpPr>
            <a:spLocks noGrp="1"/>
          </p:cNvSpPr>
          <p:nvPr>
            <p:ph idx="1"/>
          </p:nvPr>
        </p:nvSpPr>
        <p:spPr/>
        <p:txBody>
          <a:bodyPr/>
          <a:lstStyle/>
          <a:p>
            <a:r>
              <a:rPr lang="es-EC" sz="2400" b="1" dirty="0"/>
              <a:t>Especificación de los requisitos de la Aplicación y del Entorno </a:t>
            </a:r>
            <a:endParaRPr lang="es-EC" sz="2400" b="1" dirty="0" smtClean="0"/>
          </a:p>
          <a:p>
            <a:pPr marL="342900" lvl="3" indent="-342900"/>
            <a:r>
              <a:rPr lang="es-EC" sz="2400" b="1" dirty="0"/>
              <a:t>Evaluación de los riesgos de seguridad de la aplicación </a:t>
            </a:r>
          </a:p>
          <a:p>
            <a:pPr marL="342900" lvl="3" indent="-342900"/>
            <a:r>
              <a:rPr lang="es-EC" sz="2400" b="1" dirty="0"/>
              <a:t>Creación y mantenimiento del Marco de Referencia Normativo de la Aplicación</a:t>
            </a:r>
          </a:p>
          <a:p>
            <a:pPr marL="342900" lvl="3" indent="-342900"/>
            <a:r>
              <a:rPr lang="es-EC" sz="2400" b="1" dirty="0"/>
              <a:t>Provisión y operación de la </a:t>
            </a:r>
            <a:r>
              <a:rPr lang="es-EC" sz="2400" b="1" dirty="0" smtClean="0"/>
              <a:t>aplicación </a:t>
            </a:r>
            <a:endParaRPr lang="es-EC" sz="2400" b="1" dirty="0"/>
          </a:p>
          <a:p>
            <a:pPr marL="342900" lvl="3" indent="-342900"/>
            <a:r>
              <a:rPr lang="es-EC" sz="2400" b="1" dirty="0"/>
              <a:t>Auditorías a la seguridad de la aplicación</a:t>
            </a:r>
          </a:p>
          <a:p>
            <a:endParaRPr lang="es-EC" b="1" dirty="0"/>
          </a:p>
        </p:txBody>
      </p:sp>
    </p:spTree>
    <p:extLst>
      <p:ext uri="{BB962C8B-B14F-4D97-AF65-F5344CB8AC3E}">
        <p14:creationId xmlns:p14="http://schemas.microsoft.com/office/powerpoint/2010/main" val="9415571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Control de Seguridad de la Aplicación</a:t>
            </a:r>
            <a:endParaRPr lang="es-EC" dirty="0"/>
          </a:p>
        </p:txBody>
      </p:sp>
      <p:sp>
        <p:nvSpPr>
          <p:cNvPr id="4" name="Rectangle 2"/>
          <p:cNvSpPr>
            <a:spLocks noChangeArrowheads="1"/>
          </p:cNvSpPr>
          <p:nvPr/>
        </p:nvSpPr>
        <p:spPr bwMode="auto">
          <a:xfrm>
            <a:off x="2314936" y="300941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Objeto 4"/>
          <p:cNvGraphicFramePr>
            <a:graphicFrameLocks noChangeAspect="1"/>
          </p:cNvGraphicFramePr>
          <p:nvPr>
            <p:extLst>
              <p:ext uri="{D42A27DB-BD31-4B8C-83A1-F6EECF244321}">
                <p14:modId xmlns:p14="http://schemas.microsoft.com/office/powerpoint/2010/main" val="1663078900"/>
              </p:ext>
            </p:extLst>
          </p:nvPr>
        </p:nvGraphicFramePr>
        <p:xfrm>
          <a:off x="1967697" y="1846162"/>
          <a:ext cx="5764192" cy="3414532"/>
        </p:xfrm>
        <a:graphic>
          <a:graphicData uri="http://schemas.openxmlformats.org/presentationml/2006/ole">
            <mc:AlternateContent xmlns:mc="http://schemas.openxmlformats.org/markup-compatibility/2006">
              <mc:Choice xmlns:v="urn:schemas-microsoft-com:vml" Requires="v">
                <p:oleObj spid="_x0000_s6158" name="Visio" r:id="rId3" imgW="4052706" imgH="1790574" progId="Visio.Drawing.11">
                  <p:embed/>
                </p:oleObj>
              </mc:Choice>
              <mc:Fallback>
                <p:oleObj name="Visio" r:id="rId3" imgW="4052706" imgH="1790574"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7697" y="1846162"/>
                        <a:ext cx="5764192" cy="3414532"/>
                      </a:xfrm>
                      <a:prstGeom prst="rect">
                        <a:avLst/>
                      </a:prstGeom>
                      <a:noFill/>
                    </p:spPr>
                  </p:pic>
                </p:oleObj>
              </mc:Fallback>
            </mc:AlternateContent>
          </a:graphicData>
        </a:graphic>
      </p:graphicFrame>
    </p:spTree>
    <p:extLst>
      <p:ext uri="{BB962C8B-B14F-4D97-AF65-F5344CB8AC3E}">
        <p14:creationId xmlns:p14="http://schemas.microsoft.com/office/powerpoint/2010/main" val="425043978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normAutofit/>
          </a:bodyPr>
          <a:lstStyle/>
          <a:p>
            <a:endParaRPr lang="es-EC" dirty="0"/>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Objeto 4"/>
          <p:cNvGraphicFramePr>
            <a:graphicFrameLocks noChangeAspect="1"/>
          </p:cNvGraphicFramePr>
          <p:nvPr>
            <p:extLst>
              <p:ext uri="{D42A27DB-BD31-4B8C-83A1-F6EECF244321}">
                <p14:modId xmlns:p14="http://schemas.microsoft.com/office/powerpoint/2010/main" val="3464958167"/>
              </p:ext>
            </p:extLst>
          </p:nvPr>
        </p:nvGraphicFramePr>
        <p:xfrm>
          <a:off x="906497" y="1088020"/>
          <a:ext cx="8538445" cy="4172673"/>
        </p:xfrm>
        <a:graphic>
          <a:graphicData uri="http://schemas.openxmlformats.org/presentationml/2006/ole">
            <mc:AlternateContent xmlns:mc="http://schemas.openxmlformats.org/markup-compatibility/2006">
              <mc:Choice xmlns:v="urn:schemas-microsoft-com:vml" Requires="v">
                <p:oleObj spid="_x0000_s8205" name="Visio" r:id="rId3" imgW="4874390" imgH="2339921" progId="Visio.Drawing.11">
                  <p:embed/>
                </p:oleObj>
              </mc:Choice>
              <mc:Fallback>
                <p:oleObj name="Visio" r:id="rId3" imgW="4874390" imgH="2339921"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497" y="1088020"/>
                        <a:ext cx="8538445" cy="4172673"/>
                      </a:xfrm>
                      <a:prstGeom prst="rect">
                        <a:avLst/>
                      </a:prstGeom>
                      <a:noFill/>
                    </p:spPr>
                  </p:pic>
                </p:oleObj>
              </mc:Fallback>
            </mc:AlternateContent>
          </a:graphicData>
        </a:graphic>
      </p:graphicFrame>
    </p:spTree>
    <p:extLst>
      <p:ext uri="{BB962C8B-B14F-4D97-AF65-F5344CB8AC3E}">
        <p14:creationId xmlns:p14="http://schemas.microsoft.com/office/powerpoint/2010/main" val="952843063"/>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a:xfrm>
            <a:off x="421341" y="2159886"/>
            <a:ext cx="10515600" cy="4351338"/>
          </a:xfrm>
        </p:spPr>
        <p:txBody>
          <a:bodyPr/>
          <a:lstStyle/>
          <a:p>
            <a:endParaRPr lang="es-EC" dirty="0"/>
          </a:p>
        </p:txBody>
      </p:sp>
      <p:sp>
        <p:nvSpPr>
          <p:cNvPr id="4" name="Rectangle 2"/>
          <p:cNvSpPr>
            <a:spLocks noChangeArrowheads="1"/>
          </p:cNvSpPr>
          <p:nvPr/>
        </p:nvSpPr>
        <p:spPr bwMode="auto">
          <a:xfrm>
            <a:off x="1559859" y="324970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Objeto 4"/>
          <p:cNvGraphicFramePr>
            <a:graphicFrameLocks noChangeAspect="1"/>
          </p:cNvGraphicFramePr>
          <p:nvPr>
            <p:extLst>
              <p:ext uri="{D42A27DB-BD31-4B8C-83A1-F6EECF244321}">
                <p14:modId xmlns:p14="http://schemas.microsoft.com/office/powerpoint/2010/main" val="2805222967"/>
              </p:ext>
            </p:extLst>
          </p:nvPr>
        </p:nvGraphicFramePr>
        <p:xfrm>
          <a:off x="1103627" y="2159886"/>
          <a:ext cx="9151027" cy="2067401"/>
        </p:xfrm>
        <a:graphic>
          <a:graphicData uri="http://schemas.openxmlformats.org/presentationml/2006/ole">
            <mc:AlternateContent xmlns:mc="http://schemas.openxmlformats.org/markup-compatibility/2006">
              <mc:Choice xmlns:v="urn:schemas-microsoft-com:vml" Requires="v">
                <p:oleObj spid="_x0000_s1038" name="Visio" r:id="rId3" imgW="6978361" imgH="1267528" progId="Visio.Drawing.11">
                  <p:embed/>
                </p:oleObj>
              </mc:Choice>
              <mc:Fallback>
                <p:oleObj name="Visio" r:id="rId3" imgW="6978361" imgH="1267528"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627" y="2159886"/>
                        <a:ext cx="9151027" cy="2067401"/>
                      </a:xfrm>
                      <a:prstGeom prst="rect">
                        <a:avLst/>
                      </a:prstGeom>
                      <a:noFill/>
                    </p:spPr>
                  </p:pic>
                </p:oleObj>
              </mc:Fallback>
            </mc:AlternateContent>
          </a:graphicData>
        </a:graphic>
      </p:graphicFrame>
    </p:spTree>
    <p:extLst>
      <p:ext uri="{BB962C8B-B14F-4D97-AF65-F5344CB8AC3E}">
        <p14:creationId xmlns:p14="http://schemas.microsoft.com/office/powerpoint/2010/main" val="270128852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dirty="0"/>
          </a:p>
        </p:txBody>
      </p:sp>
      <p:sp>
        <p:nvSpPr>
          <p:cNvPr id="3" name="Marcador de contenido 2"/>
          <p:cNvSpPr>
            <a:spLocks noGrp="1"/>
          </p:cNvSpPr>
          <p:nvPr>
            <p:ph idx="1"/>
          </p:nvPr>
        </p:nvSpPr>
        <p:spPr>
          <a:xfrm>
            <a:off x="1909482" y="3000002"/>
            <a:ext cx="10515600" cy="4351338"/>
          </a:xfrm>
        </p:spPr>
        <p:txBody>
          <a:bodyPr/>
          <a:lstStyle/>
          <a:p>
            <a:endParaRPr lang="es-EC" dirty="0"/>
          </a:p>
        </p:txBody>
      </p:sp>
      <p:sp>
        <p:nvSpPr>
          <p:cNvPr id="4" name="Rectangle 2"/>
          <p:cNvSpPr>
            <a:spLocks noChangeArrowheads="1"/>
          </p:cNvSpPr>
          <p:nvPr/>
        </p:nvSpPr>
        <p:spPr bwMode="auto">
          <a:xfrm>
            <a:off x="1071282" y="117437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6"/>
          <p:cNvSpPr>
            <a:spLocks noChangeArrowheads="1"/>
          </p:cNvSpPr>
          <p:nvPr/>
        </p:nvSpPr>
        <p:spPr bwMode="auto">
          <a:xfrm>
            <a:off x="798652" y="746567"/>
            <a:ext cx="1294678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7" name="Objeto 6"/>
          <p:cNvGraphicFramePr>
            <a:graphicFrameLocks noChangeAspect="1"/>
          </p:cNvGraphicFramePr>
          <p:nvPr>
            <p:extLst>
              <p:ext uri="{D42A27DB-BD31-4B8C-83A1-F6EECF244321}">
                <p14:modId xmlns:p14="http://schemas.microsoft.com/office/powerpoint/2010/main" val="2434548814"/>
              </p:ext>
            </p:extLst>
          </p:nvPr>
        </p:nvGraphicFramePr>
        <p:xfrm>
          <a:off x="798653" y="746567"/>
          <a:ext cx="9074552" cy="5596360"/>
        </p:xfrm>
        <a:graphic>
          <a:graphicData uri="http://schemas.openxmlformats.org/presentationml/2006/ole">
            <mc:AlternateContent xmlns:mc="http://schemas.openxmlformats.org/markup-compatibility/2006">
              <mc:Choice xmlns:v="urn:schemas-microsoft-com:vml" Requires="v">
                <p:oleObj spid="_x0000_s2065" name="Visio" r:id="rId3" imgW="10269350" imgH="7261986" progId="Visio.Drawing.11">
                  <p:embed/>
                </p:oleObj>
              </mc:Choice>
              <mc:Fallback>
                <p:oleObj name="Visio" r:id="rId3" imgW="10269350" imgH="7261986"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653" y="746567"/>
                        <a:ext cx="9074552" cy="5596360"/>
                      </a:xfrm>
                      <a:prstGeom prst="rect">
                        <a:avLst/>
                      </a:prstGeom>
                      <a:noFill/>
                    </p:spPr>
                  </p:pic>
                </p:oleObj>
              </mc:Fallback>
            </mc:AlternateContent>
          </a:graphicData>
        </a:graphic>
      </p:graphicFrame>
    </p:spTree>
    <p:extLst>
      <p:ext uri="{BB962C8B-B14F-4D97-AF65-F5344CB8AC3E}">
        <p14:creationId xmlns:p14="http://schemas.microsoft.com/office/powerpoint/2010/main" val="2707573887"/>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sp>
        <p:nvSpPr>
          <p:cNvPr id="4" name="Rectangle 2"/>
          <p:cNvSpPr>
            <a:spLocks noChangeArrowheads="1"/>
          </p:cNvSpPr>
          <p:nvPr/>
        </p:nvSpPr>
        <p:spPr bwMode="auto">
          <a:xfrm>
            <a:off x="1120114" y="365125"/>
            <a:ext cx="138256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5" name="Objeto 4"/>
          <p:cNvGraphicFramePr>
            <a:graphicFrameLocks noChangeAspect="1"/>
          </p:cNvGraphicFramePr>
          <p:nvPr>
            <p:extLst>
              <p:ext uri="{D42A27DB-BD31-4B8C-83A1-F6EECF244321}">
                <p14:modId xmlns:p14="http://schemas.microsoft.com/office/powerpoint/2010/main" val="731715300"/>
              </p:ext>
            </p:extLst>
          </p:nvPr>
        </p:nvGraphicFramePr>
        <p:xfrm>
          <a:off x="1120115" y="365126"/>
          <a:ext cx="9951070" cy="6429538"/>
        </p:xfrm>
        <a:graphic>
          <a:graphicData uri="http://schemas.openxmlformats.org/presentationml/2006/ole">
            <mc:AlternateContent xmlns:mc="http://schemas.openxmlformats.org/markup-compatibility/2006">
              <mc:Choice xmlns:v="urn:schemas-microsoft-com:vml" Requires="v">
                <p:oleObj spid="_x0000_s3086" name="Visio" r:id="rId3" imgW="10103907" imgH="7602199" progId="Visio.Drawing.11">
                  <p:embed/>
                </p:oleObj>
              </mc:Choice>
              <mc:Fallback>
                <p:oleObj name="Visio" r:id="rId3" imgW="10103907" imgH="7602199"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0115" y="365126"/>
                        <a:ext cx="9951070" cy="6429538"/>
                      </a:xfrm>
                      <a:prstGeom prst="rect">
                        <a:avLst/>
                      </a:prstGeom>
                      <a:noFill/>
                    </p:spPr>
                  </p:pic>
                </p:oleObj>
              </mc:Fallback>
            </mc:AlternateContent>
          </a:graphicData>
        </a:graphic>
      </p:graphicFrame>
    </p:spTree>
    <p:extLst>
      <p:ext uri="{BB962C8B-B14F-4D97-AF65-F5344CB8AC3E}">
        <p14:creationId xmlns:p14="http://schemas.microsoft.com/office/powerpoint/2010/main" val="2237221029"/>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sp>
        <p:nvSpPr>
          <p:cNvPr id="4" name="Rectangle 2"/>
          <p:cNvSpPr>
            <a:spLocks noChangeArrowheads="1"/>
          </p:cNvSpPr>
          <p:nvPr/>
        </p:nvSpPr>
        <p:spPr bwMode="auto">
          <a:xfrm>
            <a:off x="1037653" y="514546"/>
            <a:ext cx="1360920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5" name="Objeto 4"/>
          <p:cNvGraphicFramePr>
            <a:graphicFrameLocks noChangeAspect="1"/>
          </p:cNvGraphicFramePr>
          <p:nvPr>
            <p:extLst>
              <p:ext uri="{D42A27DB-BD31-4B8C-83A1-F6EECF244321}">
                <p14:modId xmlns:p14="http://schemas.microsoft.com/office/powerpoint/2010/main" val="3771639962"/>
              </p:ext>
            </p:extLst>
          </p:nvPr>
        </p:nvGraphicFramePr>
        <p:xfrm>
          <a:off x="1037653" y="514546"/>
          <a:ext cx="9732590" cy="6373302"/>
        </p:xfrm>
        <a:graphic>
          <a:graphicData uri="http://schemas.openxmlformats.org/presentationml/2006/ole">
            <mc:AlternateContent xmlns:mc="http://schemas.openxmlformats.org/markup-compatibility/2006">
              <mc:Choice xmlns:v="urn:schemas-microsoft-com:vml" Requires="v">
                <p:oleObj spid="_x0000_s4110" name="Visio" r:id="rId3" imgW="9633098" imgH="7509722" progId="Visio.Drawing.11">
                  <p:embed/>
                </p:oleObj>
              </mc:Choice>
              <mc:Fallback>
                <p:oleObj name="Visio" r:id="rId3" imgW="9633098" imgH="7509722"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653" y="514546"/>
                        <a:ext cx="9732590" cy="6373302"/>
                      </a:xfrm>
                      <a:prstGeom prst="rect">
                        <a:avLst/>
                      </a:prstGeom>
                      <a:noFill/>
                    </p:spPr>
                  </p:pic>
                </p:oleObj>
              </mc:Fallback>
            </mc:AlternateContent>
          </a:graphicData>
        </a:graphic>
      </p:graphicFrame>
    </p:spTree>
    <p:extLst>
      <p:ext uri="{BB962C8B-B14F-4D97-AF65-F5344CB8AC3E}">
        <p14:creationId xmlns:p14="http://schemas.microsoft.com/office/powerpoint/2010/main" val="1955808483"/>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dirty="0"/>
          </a:p>
        </p:txBody>
      </p:sp>
      <p:pic>
        <p:nvPicPr>
          <p:cNvPr id="54" name="Imagen 53"/>
          <p:cNvPicPr>
            <a:picLocks noChangeAspect="1"/>
          </p:cNvPicPr>
          <p:nvPr/>
        </p:nvPicPr>
        <p:blipFill>
          <a:blip r:embed="rId3"/>
          <a:stretch>
            <a:fillRect/>
          </a:stretch>
        </p:blipFill>
        <p:spPr>
          <a:xfrm>
            <a:off x="838200" y="567580"/>
            <a:ext cx="10634030" cy="5879520"/>
          </a:xfrm>
          <a:prstGeom prst="rect">
            <a:avLst/>
          </a:prstGeom>
        </p:spPr>
      </p:pic>
    </p:spTree>
    <p:extLst>
      <p:ext uri="{BB962C8B-B14F-4D97-AF65-F5344CB8AC3E}">
        <p14:creationId xmlns:p14="http://schemas.microsoft.com/office/powerpoint/2010/main" val="28538830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Contenido</a:t>
            </a:r>
            <a:endParaRPr lang="es-EC" dirty="0"/>
          </a:p>
        </p:txBody>
      </p:sp>
      <p:sp>
        <p:nvSpPr>
          <p:cNvPr id="3" name="Marcador de contenido 2"/>
          <p:cNvSpPr>
            <a:spLocks noGrp="1"/>
          </p:cNvSpPr>
          <p:nvPr>
            <p:ph idx="1"/>
          </p:nvPr>
        </p:nvSpPr>
        <p:spPr/>
        <p:txBody>
          <a:bodyPr/>
          <a:lstStyle/>
          <a:p>
            <a:r>
              <a:rPr lang="es-EC" dirty="0" smtClean="0"/>
              <a:t>ISO/IEC 27034</a:t>
            </a:r>
          </a:p>
          <a:p>
            <a:r>
              <a:rPr lang="es-EC" dirty="0" smtClean="0"/>
              <a:t>Propuesta de Modelo de seguridad de la información</a:t>
            </a:r>
          </a:p>
          <a:p>
            <a:r>
              <a:rPr lang="es-EC" dirty="0" smtClean="0"/>
              <a:t>Conclusiones</a:t>
            </a:r>
          </a:p>
          <a:p>
            <a:r>
              <a:rPr lang="es-EC" dirty="0" smtClean="0"/>
              <a:t>Recomendaciones </a:t>
            </a:r>
          </a:p>
          <a:p>
            <a:endParaRPr lang="es-EC" dirty="0"/>
          </a:p>
        </p:txBody>
      </p:sp>
    </p:spTree>
    <p:extLst>
      <p:ext uri="{BB962C8B-B14F-4D97-AF65-F5344CB8AC3E}">
        <p14:creationId xmlns:p14="http://schemas.microsoft.com/office/powerpoint/2010/main" val="19839327"/>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598965120"/>
              </p:ext>
            </p:extLst>
          </p:nvPr>
        </p:nvGraphicFramePr>
        <p:xfrm>
          <a:off x="1679487" y="609600"/>
          <a:ext cx="6291033" cy="5858205"/>
        </p:xfrm>
        <a:graphic>
          <a:graphicData uri="http://schemas.openxmlformats.org/drawingml/2006/table">
            <a:tbl>
              <a:tblPr firstRow="1" firstCol="1" bandRow="1">
                <a:tableStyleId>{5C22544A-7EE6-4342-B048-85BDC9FD1C3A}</a:tableStyleId>
              </a:tblPr>
              <a:tblGrid>
                <a:gridCol w="266347">
                  <a:extLst>
                    <a:ext uri="{9D8B030D-6E8A-4147-A177-3AD203B41FA5}">
                      <a16:colId xmlns:a16="http://schemas.microsoft.com/office/drawing/2014/main" val="2468590529"/>
                    </a:ext>
                  </a:extLst>
                </a:gridCol>
                <a:gridCol w="5176878">
                  <a:extLst>
                    <a:ext uri="{9D8B030D-6E8A-4147-A177-3AD203B41FA5}">
                      <a16:colId xmlns:a16="http://schemas.microsoft.com/office/drawing/2014/main" val="1976990118"/>
                    </a:ext>
                  </a:extLst>
                </a:gridCol>
                <a:gridCol w="412650">
                  <a:extLst>
                    <a:ext uri="{9D8B030D-6E8A-4147-A177-3AD203B41FA5}">
                      <a16:colId xmlns:a16="http://schemas.microsoft.com/office/drawing/2014/main" val="4205643082"/>
                    </a:ext>
                  </a:extLst>
                </a:gridCol>
                <a:gridCol w="435158">
                  <a:extLst>
                    <a:ext uri="{9D8B030D-6E8A-4147-A177-3AD203B41FA5}">
                      <a16:colId xmlns:a16="http://schemas.microsoft.com/office/drawing/2014/main" val="2593704800"/>
                    </a:ext>
                  </a:extLst>
                </a:gridCol>
              </a:tblGrid>
              <a:tr h="225382">
                <a:tc gridSpan="4">
                  <a:txBody>
                    <a:bodyPr/>
                    <a:lstStyle/>
                    <a:p>
                      <a:pPr algn="just">
                        <a:lnSpc>
                          <a:spcPct val="107000"/>
                        </a:lnSpc>
                        <a:spcAft>
                          <a:spcPts val="0"/>
                        </a:spcAft>
                      </a:pPr>
                      <a:r>
                        <a:rPr lang="es-EC" sz="1000" dirty="0">
                          <a:effectLst/>
                        </a:rPr>
                        <a:t>Consideraciones/criterios de diseño de Aplicaciones Móviles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081601275"/>
                  </a:ext>
                </a:extLst>
              </a:tr>
              <a:tr h="225382">
                <a:tc gridSpan="4">
                  <a:txBody>
                    <a:bodyPr/>
                    <a:lstStyle/>
                    <a:p>
                      <a:pPr algn="just">
                        <a:lnSpc>
                          <a:spcPct val="107000"/>
                        </a:lnSpc>
                        <a:spcAft>
                          <a:spcPts val="0"/>
                        </a:spcAft>
                      </a:pPr>
                      <a:r>
                        <a:rPr lang="es-EC" sz="1000">
                          <a:effectLst/>
                        </a:rPr>
                        <a:t>Autenticación y Manejo de Sesiones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88666675"/>
                  </a:ext>
                </a:extLst>
              </a:tr>
              <a:tr h="230009">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1000">
                          <a:effectLst/>
                        </a:rPr>
                        <a:t>Consideración</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800">
                          <a:effectLst/>
                        </a:rPr>
                        <a:t>SI</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800">
                          <a:effectLst/>
                        </a:rPr>
                        <a:t>NO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extLst>
                  <a:ext uri="{0D108BD9-81ED-4DB2-BD59-A6C34878D82A}">
                    <a16:rowId xmlns:a16="http://schemas.microsoft.com/office/drawing/2014/main" val="4158696313"/>
                  </a:ext>
                </a:extLst>
              </a:tr>
              <a:tr h="230009">
                <a:tc>
                  <a:txBody>
                    <a:bodyPr/>
                    <a:lstStyle/>
                    <a:p>
                      <a:pPr algn="just">
                        <a:lnSpc>
                          <a:spcPct val="107000"/>
                        </a:lnSpc>
                        <a:spcAft>
                          <a:spcPts val="0"/>
                        </a:spcAft>
                      </a:pPr>
                      <a:r>
                        <a:rPr lang="es-EC" sz="10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1000">
                          <a:effectLst/>
                        </a:rPr>
                        <a:t>Autenticación de usuario y contraseña en servidor remoto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800">
                          <a:effectLst/>
                        </a:rPr>
                        <a:t> </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800">
                          <a:effectLst/>
                        </a:rPr>
                        <a:t> </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extLst>
                  <a:ext uri="{0D108BD9-81ED-4DB2-BD59-A6C34878D82A}">
                    <a16:rowId xmlns:a16="http://schemas.microsoft.com/office/drawing/2014/main" val="2922004991"/>
                  </a:ext>
                </a:extLst>
              </a:tr>
              <a:tr h="230009">
                <a:tc>
                  <a:txBody>
                    <a:bodyPr/>
                    <a:lstStyle/>
                    <a:p>
                      <a:pPr algn="just">
                        <a:lnSpc>
                          <a:spcPct val="107000"/>
                        </a:lnSpc>
                        <a:spcAft>
                          <a:spcPts val="0"/>
                        </a:spcAft>
                      </a:pPr>
                      <a:r>
                        <a:rPr lang="es-EC" sz="1000">
                          <a:effectLst/>
                        </a:rPr>
                        <a:t>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1000">
                          <a:effectLst/>
                        </a:rPr>
                        <a:t>Verificar que los controles de autenticación se realice por el servidor</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800">
                          <a:effectLst/>
                        </a:rPr>
                        <a:t> </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800">
                          <a:effectLst/>
                        </a:rPr>
                        <a:t> </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extLst>
                  <a:ext uri="{0D108BD9-81ED-4DB2-BD59-A6C34878D82A}">
                    <a16:rowId xmlns:a16="http://schemas.microsoft.com/office/drawing/2014/main" val="3708326262"/>
                  </a:ext>
                </a:extLst>
              </a:tr>
              <a:tr h="339463">
                <a:tc>
                  <a:txBody>
                    <a:bodyPr/>
                    <a:lstStyle/>
                    <a:p>
                      <a:pPr algn="just">
                        <a:lnSpc>
                          <a:spcPct val="107000"/>
                        </a:lnSpc>
                        <a:spcAft>
                          <a:spcPts val="0"/>
                        </a:spcAft>
                      </a:pPr>
                      <a:r>
                        <a:rPr lang="es-EC" sz="1000">
                          <a:effectLst/>
                        </a:rPr>
                        <a:t>3</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1000">
                          <a:effectLst/>
                        </a:rPr>
                        <a:t>Verificar que los usuarios y contraseñas no sean generado por software generadores de frases o claves.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800">
                          <a:effectLst/>
                        </a:rPr>
                        <a:t> </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800">
                          <a:effectLst/>
                        </a:rPr>
                        <a:t> </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extLst>
                  <a:ext uri="{0D108BD9-81ED-4DB2-BD59-A6C34878D82A}">
                    <a16:rowId xmlns:a16="http://schemas.microsoft.com/office/drawing/2014/main" val="92123059"/>
                  </a:ext>
                </a:extLst>
              </a:tr>
              <a:tr h="230009">
                <a:tc>
                  <a:txBody>
                    <a:bodyPr/>
                    <a:lstStyle/>
                    <a:p>
                      <a:pPr algn="just">
                        <a:lnSpc>
                          <a:spcPct val="107000"/>
                        </a:lnSpc>
                        <a:spcAft>
                          <a:spcPts val="0"/>
                        </a:spcAft>
                      </a:pPr>
                      <a:r>
                        <a:rPr lang="es-EC" sz="1000">
                          <a:effectLst/>
                        </a:rPr>
                        <a:t>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1000">
                          <a:effectLst/>
                        </a:rPr>
                        <a:t>El registro de usuario debe ser resistente a ataques.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800">
                          <a:effectLst/>
                        </a:rPr>
                        <a:t> </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800">
                          <a:effectLst/>
                        </a:rPr>
                        <a:t> </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extLst>
                  <a:ext uri="{0D108BD9-81ED-4DB2-BD59-A6C34878D82A}">
                    <a16:rowId xmlns:a16="http://schemas.microsoft.com/office/drawing/2014/main" val="1472798990"/>
                  </a:ext>
                </a:extLst>
              </a:tr>
              <a:tr h="323111">
                <a:tc>
                  <a:txBody>
                    <a:bodyPr/>
                    <a:lstStyle/>
                    <a:p>
                      <a:pPr algn="just">
                        <a:lnSpc>
                          <a:spcPct val="107000"/>
                        </a:lnSpc>
                        <a:spcAft>
                          <a:spcPts val="0"/>
                        </a:spcAft>
                      </a:pPr>
                      <a:r>
                        <a:rPr lang="es-EC" sz="1000">
                          <a:effectLst/>
                        </a:rPr>
                        <a:t>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1000">
                          <a:effectLst/>
                        </a:rPr>
                        <a:t>Cambio de contraseña debe de ser diferente a la actual, no manejar componentes por defecto.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800">
                          <a:effectLst/>
                        </a:rPr>
                        <a:t> </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800">
                          <a:effectLst/>
                        </a:rPr>
                        <a:t> </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extLst>
                  <a:ext uri="{0D108BD9-81ED-4DB2-BD59-A6C34878D82A}">
                    <a16:rowId xmlns:a16="http://schemas.microsoft.com/office/drawing/2014/main" val="4224443167"/>
                  </a:ext>
                </a:extLst>
              </a:tr>
              <a:tr h="230009">
                <a:tc>
                  <a:txBody>
                    <a:bodyPr/>
                    <a:lstStyle/>
                    <a:p>
                      <a:pPr algn="just">
                        <a:lnSpc>
                          <a:spcPct val="107000"/>
                        </a:lnSpc>
                        <a:spcAft>
                          <a:spcPts val="0"/>
                        </a:spcAft>
                      </a:pPr>
                      <a:r>
                        <a:rPr lang="es-EC" sz="1000">
                          <a:effectLst/>
                        </a:rPr>
                        <a:t>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1000">
                          <a:effectLst/>
                        </a:rPr>
                        <a:t>Implementar funcionalidades de recuperación de contraseña.</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800">
                          <a:effectLst/>
                        </a:rPr>
                        <a:t> </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800">
                          <a:effectLst/>
                        </a:rPr>
                        <a:t> </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extLst>
                  <a:ext uri="{0D108BD9-81ED-4DB2-BD59-A6C34878D82A}">
                    <a16:rowId xmlns:a16="http://schemas.microsoft.com/office/drawing/2014/main" val="3370228456"/>
                  </a:ext>
                </a:extLst>
              </a:tr>
              <a:tr h="225382">
                <a:tc>
                  <a:txBody>
                    <a:bodyPr/>
                    <a:lstStyle/>
                    <a:p>
                      <a:pPr algn="just">
                        <a:lnSpc>
                          <a:spcPct val="107000"/>
                        </a:lnSpc>
                        <a:spcAft>
                          <a:spcPts val="0"/>
                        </a:spcAft>
                      </a:pPr>
                      <a:r>
                        <a:rPr lang="es-EC" sz="1000">
                          <a:effectLst/>
                        </a:rPr>
                        <a:t>7</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1000">
                          <a:effectLst/>
                        </a:rPr>
                        <a:t>Usar Tokens en servidor remoto con el fin de evitar Envio de credenciales de usuario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800">
                          <a:effectLst/>
                        </a:rPr>
                        <a:t> </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800">
                          <a:effectLst/>
                        </a:rPr>
                        <a:t> </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extLst>
                  <a:ext uri="{0D108BD9-81ED-4DB2-BD59-A6C34878D82A}">
                    <a16:rowId xmlns:a16="http://schemas.microsoft.com/office/drawing/2014/main" val="4048332472"/>
                  </a:ext>
                </a:extLst>
              </a:tr>
              <a:tr h="225382">
                <a:tc>
                  <a:txBody>
                    <a:bodyPr/>
                    <a:lstStyle/>
                    <a:p>
                      <a:pPr algn="just">
                        <a:lnSpc>
                          <a:spcPct val="107000"/>
                        </a:lnSpc>
                        <a:spcAft>
                          <a:spcPts val="0"/>
                        </a:spcAft>
                      </a:pPr>
                      <a:r>
                        <a:rPr lang="es-EC" sz="1000">
                          <a:effectLst/>
                        </a:rPr>
                        <a:t>8</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1000">
                          <a:effectLst/>
                        </a:rPr>
                        <a:t>Token debe estar firmado usando algoritmo seguro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800">
                          <a:effectLst/>
                        </a:rPr>
                        <a:t> </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800">
                          <a:effectLst/>
                        </a:rPr>
                        <a:t> </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extLst>
                  <a:ext uri="{0D108BD9-81ED-4DB2-BD59-A6C34878D82A}">
                    <a16:rowId xmlns:a16="http://schemas.microsoft.com/office/drawing/2014/main" val="1700949872"/>
                  </a:ext>
                </a:extLst>
              </a:tr>
              <a:tr h="230009">
                <a:tc>
                  <a:txBody>
                    <a:bodyPr/>
                    <a:lstStyle/>
                    <a:p>
                      <a:pPr algn="just">
                        <a:lnSpc>
                          <a:spcPct val="107000"/>
                        </a:lnSpc>
                        <a:spcAft>
                          <a:spcPts val="0"/>
                        </a:spcAft>
                      </a:pPr>
                      <a:r>
                        <a:rPr lang="es-EC" sz="1000">
                          <a:effectLst/>
                        </a:rPr>
                        <a:t>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1000">
                          <a:effectLst/>
                        </a:rPr>
                        <a:t>Llaves, contraseñas no deben ser incluida en el código fuente.</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800">
                          <a:effectLst/>
                        </a:rPr>
                        <a:t> </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800">
                          <a:effectLst/>
                        </a:rPr>
                        <a:t> </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extLst>
                  <a:ext uri="{0D108BD9-81ED-4DB2-BD59-A6C34878D82A}">
                    <a16:rowId xmlns:a16="http://schemas.microsoft.com/office/drawing/2014/main" val="741842643"/>
                  </a:ext>
                </a:extLst>
              </a:tr>
              <a:tr h="323111">
                <a:tc>
                  <a:txBody>
                    <a:bodyPr/>
                    <a:lstStyle/>
                    <a:p>
                      <a:pPr algn="just">
                        <a:lnSpc>
                          <a:spcPct val="107000"/>
                        </a:lnSpc>
                        <a:spcAft>
                          <a:spcPts val="0"/>
                        </a:spcAft>
                      </a:pPr>
                      <a:r>
                        <a:rPr lang="es-EC" sz="1000">
                          <a:effectLst/>
                        </a:rPr>
                        <a:t>10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1000">
                          <a:effectLst/>
                        </a:rPr>
                        <a:t>Cerrar sesión tanto en el lado de cliente como servidor</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800">
                          <a:effectLst/>
                        </a:rPr>
                        <a:t> </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800">
                          <a:effectLst/>
                        </a:rPr>
                        <a:t> </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extLst>
                  <a:ext uri="{0D108BD9-81ED-4DB2-BD59-A6C34878D82A}">
                    <a16:rowId xmlns:a16="http://schemas.microsoft.com/office/drawing/2014/main" val="2875082935"/>
                  </a:ext>
                </a:extLst>
              </a:tr>
              <a:tr h="323111">
                <a:tc>
                  <a:txBody>
                    <a:bodyPr/>
                    <a:lstStyle/>
                    <a:p>
                      <a:pPr algn="just">
                        <a:lnSpc>
                          <a:spcPct val="107000"/>
                        </a:lnSpc>
                        <a:spcAft>
                          <a:spcPts val="0"/>
                        </a:spcAft>
                      </a:pPr>
                      <a:r>
                        <a:rPr lang="es-EC" sz="1000">
                          <a:effectLst/>
                        </a:rPr>
                        <a:t>11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1000">
                          <a:effectLst/>
                        </a:rPr>
                        <a:t>Interfaces de administración de aplicación no deben ser vulnerable</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800">
                          <a:effectLst/>
                        </a:rPr>
                        <a:t> </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800">
                          <a:effectLst/>
                        </a:rPr>
                        <a:t> </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extLst>
                  <a:ext uri="{0D108BD9-81ED-4DB2-BD59-A6C34878D82A}">
                    <a16:rowId xmlns:a16="http://schemas.microsoft.com/office/drawing/2014/main" val="3887777970"/>
                  </a:ext>
                </a:extLst>
              </a:tr>
              <a:tr h="323111">
                <a:tc>
                  <a:txBody>
                    <a:bodyPr/>
                    <a:lstStyle/>
                    <a:p>
                      <a:pPr algn="just">
                        <a:lnSpc>
                          <a:spcPct val="107000"/>
                        </a:lnSpc>
                        <a:spcAft>
                          <a:spcPts val="0"/>
                        </a:spcAft>
                      </a:pPr>
                      <a:r>
                        <a:rPr lang="es-EC" sz="1000">
                          <a:effectLst/>
                        </a:rPr>
                        <a:t>12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1000">
                          <a:effectLst/>
                        </a:rPr>
                        <a:t>Numero de intento de autenticación limitadas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800">
                          <a:effectLst/>
                        </a:rPr>
                        <a:t> </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800">
                          <a:effectLst/>
                        </a:rPr>
                        <a:t> </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extLst>
                  <a:ext uri="{0D108BD9-81ED-4DB2-BD59-A6C34878D82A}">
                    <a16:rowId xmlns:a16="http://schemas.microsoft.com/office/drawing/2014/main" val="347490962"/>
                  </a:ext>
                </a:extLst>
              </a:tr>
              <a:tr h="323111">
                <a:tc>
                  <a:txBody>
                    <a:bodyPr/>
                    <a:lstStyle/>
                    <a:p>
                      <a:pPr algn="just">
                        <a:lnSpc>
                          <a:spcPct val="107000"/>
                        </a:lnSpc>
                        <a:spcAft>
                          <a:spcPts val="0"/>
                        </a:spcAft>
                      </a:pPr>
                      <a:r>
                        <a:rPr lang="es-EC" sz="1000">
                          <a:effectLst/>
                        </a:rPr>
                        <a:t>13</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1000">
                          <a:effectLst/>
                        </a:rPr>
                        <a:t>Expiración de tokens y sesiones por inactividad</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800">
                          <a:effectLst/>
                        </a:rPr>
                        <a:t> </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800">
                          <a:effectLst/>
                        </a:rPr>
                        <a:t> </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extLst>
                  <a:ext uri="{0D108BD9-81ED-4DB2-BD59-A6C34878D82A}">
                    <a16:rowId xmlns:a16="http://schemas.microsoft.com/office/drawing/2014/main" val="194696415"/>
                  </a:ext>
                </a:extLst>
              </a:tr>
              <a:tr h="323111">
                <a:tc>
                  <a:txBody>
                    <a:bodyPr/>
                    <a:lstStyle/>
                    <a:p>
                      <a:pPr algn="just">
                        <a:lnSpc>
                          <a:spcPct val="107000"/>
                        </a:lnSpc>
                        <a:spcAft>
                          <a:spcPts val="0"/>
                        </a:spcAft>
                      </a:pPr>
                      <a:r>
                        <a:rPr lang="es-EC" sz="1000">
                          <a:effectLst/>
                        </a:rPr>
                        <a:t>14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1000">
                          <a:effectLst/>
                        </a:rPr>
                        <a:t>Autenticación biométrico o keystore para firmar aplicación</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800">
                          <a:effectLst/>
                        </a:rPr>
                        <a:t> </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800">
                          <a:effectLst/>
                        </a:rPr>
                        <a:t> </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extLst>
                  <a:ext uri="{0D108BD9-81ED-4DB2-BD59-A6C34878D82A}">
                    <a16:rowId xmlns:a16="http://schemas.microsoft.com/office/drawing/2014/main" val="1278215858"/>
                  </a:ext>
                </a:extLst>
              </a:tr>
              <a:tr h="323111">
                <a:tc>
                  <a:txBody>
                    <a:bodyPr/>
                    <a:lstStyle/>
                    <a:p>
                      <a:pPr algn="just">
                        <a:lnSpc>
                          <a:spcPct val="107000"/>
                        </a:lnSpc>
                        <a:spcAft>
                          <a:spcPts val="0"/>
                        </a:spcAft>
                      </a:pPr>
                      <a:r>
                        <a:rPr lang="es-EC" sz="1000">
                          <a:effectLst/>
                        </a:rPr>
                        <a:t>15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1000">
                          <a:effectLst/>
                        </a:rPr>
                        <a:t>Aplicar Autenticación de dos pasos (2FA).</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800">
                          <a:effectLst/>
                        </a:rPr>
                        <a:t> </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800">
                          <a:effectLst/>
                        </a:rPr>
                        <a:t> </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extLst>
                  <a:ext uri="{0D108BD9-81ED-4DB2-BD59-A6C34878D82A}">
                    <a16:rowId xmlns:a16="http://schemas.microsoft.com/office/drawing/2014/main" val="3528716529"/>
                  </a:ext>
                </a:extLst>
              </a:tr>
              <a:tr h="323111">
                <a:tc>
                  <a:txBody>
                    <a:bodyPr/>
                    <a:lstStyle/>
                    <a:p>
                      <a:pPr algn="just">
                        <a:lnSpc>
                          <a:spcPct val="107000"/>
                        </a:lnSpc>
                        <a:spcAft>
                          <a:spcPts val="0"/>
                        </a:spcAft>
                      </a:pPr>
                      <a:r>
                        <a:rPr lang="es-EC" sz="1000">
                          <a:effectLst/>
                        </a:rPr>
                        <a:t>16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1000">
                          <a:effectLst/>
                        </a:rPr>
                        <a:t>Verificar que la sesión no se revele en URL.</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800">
                          <a:effectLst/>
                        </a:rPr>
                        <a:t> </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800">
                          <a:effectLst/>
                        </a:rPr>
                        <a:t> </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extLst>
                  <a:ext uri="{0D108BD9-81ED-4DB2-BD59-A6C34878D82A}">
                    <a16:rowId xmlns:a16="http://schemas.microsoft.com/office/drawing/2014/main" val="610491338"/>
                  </a:ext>
                </a:extLst>
              </a:tr>
              <a:tr h="323111">
                <a:tc>
                  <a:txBody>
                    <a:bodyPr/>
                    <a:lstStyle/>
                    <a:p>
                      <a:pPr algn="just">
                        <a:lnSpc>
                          <a:spcPct val="107000"/>
                        </a:lnSpc>
                        <a:spcAft>
                          <a:spcPts val="0"/>
                        </a:spcAft>
                      </a:pPr>
                      <a:r>
                        <a:rPr lang="es-EC" sz="1000">
                          <a:effectLst/>
                        </a:rPr>
                        <a:t>17</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1000">
                          <a:effectLst/>
                        </a:rPr>
                        <a:t>Para transacciones como compras en línea realizar una re-autenticación</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800">
                          <a:effectLst/>
                        </a:rPr>
                        <a:t> </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800">
                          <a:effectLst/>
                        </a:rPr>
                        <a:t> </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extLst>
                  <a:ext uri="{0D108BD9-81ED-4DB2-BD59-A6C34878D82A}">
                    <a16:rowId xmlns:a16="http://schemas.microsoft.com/office/drawing/2014/main" val="2321260883"/>
                  </a:ext>
                </a:extLst>
              </a:tr>
              <a:tr h="323111">
                <a:tc>
                  <a:txBody>
                    <a:bodyPr/>
                    <a:lstStyle/>
                    <a:p>
                      <a:pPr algn="just">
                        <a:lnSpc>
                          <a:spcPct val="107000"/>
                        </a:lnSpc>
                        <a:spcAft>
                          <a:spcPts val="0"/>
                        </a:spcAft>
                      </a:pPr>
                      <a:r>
                        <a:rPr lang="es-EC" sz="1000">
                          <a:effectLst/>
                        </a:rPr>
                        <a:t>18</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1000" dirty="0">
                          <a:effectLst/>
                        </a:rPr>
                        <a:t>Manejar datos estadísticos de acceso a cuenta para verificar que lista de dispositivos y bloquear.</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800">
                          <a:effectLst/>
                        </a:rPr>
                        <a:t> </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tc>
                  <a:txBody>
                    <a:bodyPr/>
                    <a:lstStyle/>
                    <a:p>
                      <a:pPr algn="just">
                        <a:lnSpc>
                          <a:spcPct val="107000"/>
                        </a:lnSpc>
                        <a:spcAft>
                          <a:spcPts val="0"/>
                        </a:spcAft>
                      </a:pPr>
                      <a:r>
                        <a:rPr lang="es-EC" sz="800" dirty="0">
                          <a:effectLst/>
                        </a:rPr>
                        <a:t> </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407" marR="56407" marT="0" marB="0"/>
                </a:tc>
                <a:extLst>
                  <a:ext uri="{0D108BD9-81ED-4DB2-BD59-A6C34878D82A}">
                    <a16:rowId xmlns:a16="http://schemas.microsoft.com/office/drawing/2014/main" val="3550796141"/>
                  </a:ext>
                </a:extLst>
              </a:tr>
            </a:tbl>
          </a:graphicData>
        </a:graphic>
      </p:graphicFrame>
    </p:spTree>
    <p:extLst>
      <p:ext uri="{BB962C8B-B14F-4D97-AF65-F5344CB8AC3E}">
        <p14:creationId xmlns:p14="http://schemas.microsoft.com/office/powerpoint/2010/main" val="40525038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397436989"/>
              </p:ext>
            </p:extLst>
          </p:nvPr>
        </p:nvGraphicFramePr>
        <p:xfrm>
          <a:off x="1737360" y="665476"/>
          <a:ext cx="6334760" cy="5725164"/>
        </p:xfrm>
        <a:graphic>
          <a:graphicData uri="http://schemas.openxmlformats.org/drawingml/2006/table">
            <a:tbl>
              <a:tblPr firstRow="1" firstCol="1" bandRow="1">
                <a:tableStyleId>{5C22544A-7EE6-4342-B048-85BDC9FD1C3A}</a:tableStyleId>
              </a:tblPr>
              <a:tblGrid>
                <a:gridCol w="279400">
                  <a:extLst>
                    <a:ext uri="{9D8B030D-6E8A-4147-A177-3AD203B41FA5}">
                      <a16:colId xmlns:a16="http://schemas.microsoft.com/office/drawing/2014/main" val="87623764"/>
                    </a:ext>
                  </a:extLst>
                </a:gridCol>
                <a:gridCol w="5201660">
                  <a:extLst>
                    <a:ext uri="{9D8B030D-6E8A-4147-A177-3AD203B41FA5}">
                      <a16:colId xmlns:a16="http://schemas.microsoft.com/office/drawing/2014/main" val="2637795087"/>
                    </a:ext>
                  </a:extLst>
                </a:gridCol>
                <a:gridCol w="415518">
                  <a:extLst>
                    <a:ext uri="{9D8B030D-6E8A-4147-A177-3AD203B41FA5}">
                      <a16:colId xmlns:a16="http://schemas.microsoft.com/office/drawing/2014/main" val="2966119862"/>
                    </a:ext>
                  </a:extLst>
                </a:gridCol>
                <a:gridCol w="438182">
                  <a:extLst>
                    <a:ext uri="{9D8B030D-6E8A-4147-A177-3AD203B41FA5}">
                      <a16:colId xmlns:a16="http://schemas.microsoft.com/office/drawing/2014/main" val="3016884800"/>
                    </a:ext>
                  </a:extLst>
                </a:gridCol>
              </a:tblGrid>
              <a:tr h="195975">
                <a:tc gridSpan="4">
                  <a:txBody>
                    <a:bodyPr/>
                    <a:lstStyle/>
                    <a:p>
                      <a:pPr algn="just">
                        <a:lnSpc>
                          <a:spcPct val="107000"/>
                        </a:lnSpc>
                        <a:spcAft>
                          <a:spcPts val="0"/>
                        </a:spcAft>
                      </a:pPr>
                      <a:r>
                        <a:rPr lang="es-EC" sz="1000">
                          <a:effectLst/>
                        </a:rPr>
                        <a:t>Consideraciones/criterios de diseño de Aplicaciones Móviles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855793528"/>
                  </a:ext>
                </a:extLst>
              </a:tr>
              <a:tr h="195975">
                <a:tc gridSpan="4">
                  <a:txBody>
                    <a:bodyPr/>
                    <a:lstStyle/>
                    <a:p>
                      <a:pPr algn="just">
                        <a:lnSpc>
                          <a:spcPct val="107000"/>
                        </a:lnSpc>
                        <a:spcAft>
                          <a:spcPts val="0"/>
                        </a:spcAft>
                      </a:pPr>
                      <a:r>
                        <a:rPr lang="en-US" sz="1000">
                          <a:effectLst/>
                        </a:rPr>
                        <a:t>Payment Card Industry (PCI) Data Security Standard</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669970036"/>
                  </a:ext>
                </a:extLst>
              </a:tr>
              <a:tr h="199998">
                <a:tc>
                  <a:txBody>
                    <a:bodyPr/>
                    <a:lstStyle/>
                    <a:p>
                      <a:pPr algn="just">
                        <a:lnSpc>
                          <a:spcPct val="107000"/>
                        </a:lnSpc>
                        <a:spcAft>
                          <a:spcPts val="0"/>
                        </a:spcAft>
                      </a:pPr>
                      <a:r>
                        <a:rPr lang="en-US"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Consideración</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SI</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NO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extLst>
                  <a:ext uri="{0D108BD9-81ED-4DB2-BD59-A6C34878D82A}">
                    <a16:rowId xmlns:a16="http://schemas.microsoft.com/office/drawing/2014/main" val="3488483820"/>
                  </a:ext>
                </a:extLst>
              </a:tr>
              <a:tr h="199998">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Construir y mantener la red y sistemas seguros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extLst>
                  <a:ext uri="{0D108BD9-81ED-4DB2-BD59-A6C34878D82A}">
                    <a16:rowId xmlns:a16="http://schemas.microsoft.com/office/drawing/2014/main" val="26855292"/>
                  </a:ext>
                </a:extLst>
              </a:tr>
              <a:tr h="199998">
                <a:tc>
                  <a:txBody>
                    <a:bodyPr/>
                    <a:lstStyle/>
                    <a:p>
                      <a:pPr algn="just">
                        <a:lnSpc>
                          <a:spcPct val="107000"/>
                        </a:lnSpc>
                        <a:spcAft>
                          <a:spcPts val="0"/>
                        </a:spcAft>
                      </a:pPr>
                      <a:r>
                        <a:rPr lang="es-EC" sz="1000">
                          <a:effectLst/>
                        </a:rPr>
                        <a:t>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Instalar y administrar configuraciones de Firewall para protección de tarjeta de crédito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extLst>
                  <a:ext uri="{0D108BD9-81ED-4DB2-BD59-A6C34878D82A}">
                    <a16:rowId xmlns:a16="http://schemas.microsoft.com/office/drawing/2014/main" val="3730769990"/>
                  </a:ext>
                </a:extLst>
              </a:tr>
              <a:tr h="195975">
                <a:tc>
                  <a:txBody>
                    <a:bodyPr/>
                    <a:lstStyle/>
                    <a:p>
                      <a:pPr algn="just">
                        <a:lnSpc>
                          <a:spcPct val="107000"/>
                        </a:lnSpc>
                        <a:spcAft>
                          <a:spcPts val="0"/>
                        </a:spcAft>
                      </a:pPr>
                      <a:r>
                        <a:rPr lang="es-EC" sz="1000">
                          <a:effectLst/>
                        </a:rPr>
                        <a:t>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No usar contraseñas, usuarios y parámetros sensibles, entregados por proveedores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extLst>
                  <a:ext uri="{0D108BD9-81ED-4DB2-BD59-A6C34878D82A}">
                    <a16:rowId xmlns:a16="http://schemas.microsoft.com/office/drawing/2014/main" val="3683280139"/>
                  </a:ext>
                </a:extLst>
              </a:tr>
              <a:tr h="195975">
                <a:tc>
                  <a:txBody>
                    <a:bodyPr/>
                    <a:lstStyle/>
                    <a:p>
                      <a:pPr algn="just">
                        <a:lnSpc>
                          <a:spcPct val="107000"/>
                        </a:lnSpc>
                        <a:spcAft>
                          <a:spcPts val="0"/>
                        </a:spcAft>
                      </a:pPr>
                      <a:r>
                        <a:rPr lang="es-EC" sz="1000">
                          <a:effectLst/>
                        </a:rPr>
                        <a:t>3</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Analizar el tráfico que viaja con información sensible</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extLst>
                  <a:ext uri="{0D108BD9-81ED-4DB2-BD59-A6C34878D82A}">
                    <a16:rowId xmlns:a16="http://schemas.microsoft.com/office/drawing/2014/main" val="3406873778"/>
                  </a:ext>
                </a:extLst>
              </a:tr>
              <a:tr h="335224">
                <a:tc>
                  <a:txBody>
                    <a:bodyPr/>
                    <a:lstStyle/>
                    <a:p>
                      <a:pPr algn="just">
                        <a:lnSpc>
                          <a:spcPct val="107000"/>
                        </a:lnSpc>
                        <a:spcAft>
                          <a:spcPts val="0"/>
                        </a:spcAft>
                      </a:pPr>
                      <a:r>
                        <a:rPr lang="es-EC" sz="1000">
                          <a:effectLst/>
                        </a:rPr>
                        <a:t>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En cada conexión a internet configurar firewall con sus respectivas vlans de entrada, salida y  dmz para protección de información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extLst>
                  <a:ext uri="{0D108BD9-81ED-4DB2-BD59-A6C34878D82A}">
                    <a16:rowId xmlns:a16="http://schemas.microsoft.com/office/drawing/2014/main" val="3877056777"/>
                  </a:ext>
                </a:extLst>
              </a:tr>
              <a:tr h="195975">
                <a:tc>
                  <a:txBody>
                    <a:bodyPr/>
                    <a:lstStyle/>
                    <a:p>
                      <a:pPr algn="just">
                        <a:lnSpc>
                          <a:spcPct val="107000"/>
                        </a:lnSpc>
                        <a:spcAft>
                          <a:spcPts val="0"/>
                        </a:spcAft>
                      </a:pPr>
                      <a:r>
                        <a:rPr lang="es-EC" sz="1000">
                          <a:effectLst/>
                        </a:rPr>
                        <a:t>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Documentación de roles y responsabilidades, servicios inseguros y sus justificaciones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extLst>
                  <a:ext uri="{0D108BD9-81ED-4DB2-BD59-A6C34878D82A}">
                    <a16:rowId xmlns:a16="http://schemas.microsoft.com/office/drawing/2014/main" val="742932974"/>
                  </a:ext>
                </a:extLst>
              </a:tr>
              <a:tr h="195975">
                <a:tc>
                  <a:txBody>
                    <a:bodyPr/>
                    <a:lstStyle/>
                    <a:p>
                      <a:pPr algn="just">
                        <a:lnSpc>
                          <a:spcPct val="107000"/>
                        </a:lnSpc>
                        <a:spcAft>
                          <a:spcPts val="0"/>
                        </a:spcAft>
                      </a:pPr>
                      <a:r>
                        <a:rPr lang="es-EC" sz="1000">
                          <a:effectLst/>
                        </a:rPr>
                        <a:t>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Limitar el ancho de banda de internet por usuario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extLst>
                  <a:ext uri="{0D108BD9-81ED-4DB2-BD59-A6C34878D82A}">
                    <a16:rowId xmlns:a16="http://schemas.microsoft.com/office/drawing/2014/main" val="831915024"/>
                  </a:ext>
                </a:extLst>
              </a:tr>
              <a:tr h="195975">
                <a:tc>
                  <a:txBody>
                    <a:bodyPr/>
                    <a:lstStyle/>
                    <a:p>
                      <a:pPr algn="just">
                        <a:lnSpc>
                          <a:spcPct val="107000"/>
                        </a:lnSpc>
                        <a:spcAft>
                          <a:spcPts val="0"/>
                        </a:spcAft>
                      </a:pPr>
                      <a:r>
                        <a:rPr lang="es-EC" sz="1000">
                          <a:effectLst/>
                        </a:rPr>
                        <a:t>7</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Prohibir acceso directo entre internet y el componente de manejo de tarjeta.</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extLst>
                  <a:ext uri="{0D108BD9-81ED-4DB2-BD59-A6C34878D82A}">
                    <a16:rowId xmlns:a16="http://schemas.microsoft.com/office/drawing/2014/main" val="3595636595"/>
                  </a:ext>
                </a:extLst>
              </a:tr>
              <a:tr h="195975">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Protección de datos de Titular de tarjeta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extLst>
                  <a:ext uri="{0D108BD9-81ED-4DB2-BD59-A6C34878D82A}">
                    <a16:rowId xmlns:a16="http://schemas.microsoft.com/office/drawing/2014/main" val="4259239713"/>
                  </a:ext>
                </a:extLst>
              </a:tr>
              <a:tr h="199998">
                <a:tc>
                  <a:txBody>
                    <a:bodyPr/>
                    <a:lstStyle/>
                    <a:p>
                      <a:pPr algn="just">
                        <a:lnSpc>
                          <a:spcPct val="107000"/>
                        </a:lnSpc>
                        <a:spcAft>
                          <a:spcPts val="0"/>
                        </a:spcAft>
                      </a:pPr>
                      <a:r>
                        <a:rPr lang="es-EC" sz="1000">
                          <a:effectLst/>
                        </a:rPr>
                        <a:t>8</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Proteger datos de la tarjeta de crédito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extLst>
                  <a:ext uri="{0D108BD9-81ED-4DB2-BD59-A6C34878D82A}">
                    <a16:rowId xmlns:a16="http://schemas.microsoft.com/office/drawing/2014/main" val="2450203994"/>
                  </a:ext>
                </a:extLst>
              </a:tr>
              <a:tr h="195975">
                <a:tc>
                  <a:txBody>
                    <a:bodyPr/>
                    <a:lstStyle/>
                    <a:p>
                      <a:pPr algn="just">
                        <a:lnSpc>
                          <a:spcPct val="107000"/>
                        </a:lnSpc>
                        <a:spcAft>
                          <a:spcPts val="0"/>
                        </a:spcAft>
                      </a:pPr>
                      <a:r>
                        <a:rPr lang="es-EC" sz="1000">
                          <a:effectLst/>
                        </a:rPr>
                        <a:t>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Encriptar la transmisión de datos a través de redes abiertas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extLst>
                  <a:ext uri="{0D108BD9-81ED-4DB2-BD59-A6C34878D82A}">
                    <a16:rowId xmlns:a16="http://schemas.microsoft.com/office/drawing/2014/main" val="64344490"/>
                  </a:ext>
                </a:extLst>
              </a:tr>
              <a:tr h="195975">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Administración de Vulnerabilidades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extLst>
                  <a:ext uri="{0D108BD9-81ED-4DB2-BD59-A6C34878D82A}">
                    <a16:rowId xmlns:a16="http://schemas.microsoft.com/office/drawing/2014/main" val="1147497159"/>
                  </a:ext>
                </a:extLst>
              </a:tr>
              <a:tr h="335224">
                <a:tc>
                  <a:txBody>
                    <a:bodyPr/>
                    <a:lstStyle/>
                    <a:p>
                      <a:pPr algn="just">
                        <a:lnSpc>
                          <a:spcPct val="107000"/>
                        </a:lnSpc>
                        <a:spcAft>
                          <a:spcPts val="0"/>
                        </a:spcAft>
                      </a:pPr>
                      <a:r>
                        <a:rPr lang="es-EC" sz="1000">
                          <a:effectLst/>
                        </a:rPr>
                        <a:t>10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Proteger todos los sistemas contra virus y malware, actualizando programas, paquetes, antivirus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extLst>
                  <a:ext uri="{0D108BD9-81ED-4DB2-BD59-A6C34878D82A}">
                    <a16:rowId xmlns:a16="http://schemas.microsoft.com/office/drawing/2014/main" val="3877807402"/>
                  </a:ext>
                </a:extLst>
              </a:tr>
              <a:tr h="195975">
                <a:tc>
                  <a:txBody>
                    <a:bodyPr/>
                    <a:lstStyle/>
                    <a:p>
                      <a:pPr algn="just">
                        <a:lnSpc>
                          <a:spcPct val="107000"/>
                        </a:lnSpc>
                        <a:spcAft>
                          <a:spcPts val="0"/>
                        </a:spcAft>
                      </a:pPr>
                      <a:r>
                        <a:rPr lang="es-EC" sz="1000">
                          <a:effectLst/>
                        </a:rPr>
                        <a:t>11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Desarrollar y mantener seguro sistemas y aplicaciones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extLst>
                  <a:ext uri="{0D108BD9-81ED-4DB2-BD59-A6C34878D82A}">
                    <a16:rowId xmlns:a16="http://schemas.microsoft.com/office/drawing/2014/main" val="3516711827"/>
                  </a:ext>
                </a:extLst>
              </a:tr>
              <a:tr h="195975">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Medidas de Control de Acceso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extLst>
                  <a:ext uri="{0D108BD9-81ED-4DB2-BD59-A6C34878D82A}">
                    <a16:rowId xmlns:a16="http://schemas.microsoft.com/office/drawing/2014/main" val="1555179608"/>
                  </a:ext>
                </a:extLst>
              </a:tr>
              <a:tr h="195975">
                <a:tc>
                  <a:txBody>
                    <a:bodyPr/>
                    <a:lstStyle/>
                    <a:p>
                      <a:pPr algn="just">
                        <a:lnSpc>
                          <a:spcPct val="107000"/>
                        </a:lnSpc>
                        <a:spcAft>
                          <a:spcPts val="0"/>
                        </a:spcAft>
                      </a:pPr>
                      <a:r>
                        <a:rPr lang="es-EC" sz="1000">
                          <a:effectLst/>
                        </a:rPr>
                        <a:t>12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Restringir los datos de Tarjeta de Crédito a empresas que quieran conocerlos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extLst>
                  <a:ext uri="{0D108BD9-81ED-4DB2-BD59-A6C34878D82A}">
                    <a16:rowId xmlns:a16="http://schemas.microsoft.com/office/drawing/2014/main" val="629069952"/>
                  </a:ext>
                </a:extLst>
              </a:tr>
              <a:tr h="195975">
                <a:tc>
                  <a:txBody>
                    <a:bodyPr/>
                    <a:lstStyle/>
                    <a:p>
                      <a:pPr algn="just">
                        <a:lnSpc>
                          <a:spcPct val="107000"/>
                        </a:lnSpc>
                        <a:spcAft>
                          <a:spcPts val="0"/>
                        </a:spcAft>
                      </a:pPr>
                      <a:r>
                        <a:rPr lang="es-EC" sz="1000">
                          <a:effectLst/>
                        </a:rPr>
                        <a:t>13</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Identificar y autenticar el acceso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extLst>
                  <a:ext uri="{0D108BD9-81ED-4DB2-BD59-A6C34878D82A}">
                    <a16:rowId xmlns:a16="http://schemas.microsoft.com/office/drawing/2014/main" val="2736252185"/>
                  </a:ext>
                </a:extLst>
              </a:tr>
              <a:tr h="195975">
                <a:tc>
                  <a:txBody>
                    <a:bodyPr/>
                    <a:lstStyle/>
                    <a:p>
                      <a:pPr algn="just">
                        <a:lnSpc>
                          <a:spcPct val="107000"/>
                        </a:lnSpc>
                        <a:spcAft>
                          <a:spcPts val="0"/>
                        </a:spcAft>
                      </a:pPr>
                      <a:r>
                        <a:rPr lang="es-EC" sz="1000">
                          <a:effectLst/>
                        </a:rPr>
                        <a:t>14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Restringir el acceso físico a los datos del titular de tarjeta</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extLst>
                  <a:ext uri="{0D108BD9-81ED-4DB2-BD59-A6C34878D82A}">
                    <a16:rowId xmlns:a16="http://schemas.microsoft.com/office/drawing/2014/main" val="734277991"/>
                  </a:ext>
                </a:extLst>
              </a:tr>
              <a:tr h="335224">
                <a:tc>
                  <a:txBody>
                    <a:bodyPr/>
                    <a:lstStyle/>
                    <a:p>
                      <a:pPr algn="just">
                        <a:lnSpc>
                          <a:spcPct val="107000"/>
                        </a:lnSpc>
                        <a:spcAft>
                          <a:spcPts val="0"/>
                        </a:spcAft>
                      </a:pPr>
                      <a:r>
                        <a:rPr lang="es-EC" sz="1000">
                          <a:effectLst/>
                        </a:rPr>
                        <a:t>15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Asegurarse que las fallas de control de seguridad sean detectadas, resueltas y documentadas en el menor tiempo posible.</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extLst>
                  <a:ext uri="{0D108BD9-81ED-4DB2-BD59-A6C34878D82A}">
                    <a16:rowId xmlns:a16="http://schemas.microsoft.com/office/drawing/2014/main" val="254600691"/>
                  </a:ext>
                </a:extLst>
              </a:tr>
              <a:tr h="195975">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Supervisar periódicamente la red interna</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extLst>
                  <a:ext uri="{0D108BD9-81ED-4DB2-BD59-A6C34878D82A}">
                    <a16:rowId xmlns:a16="http://schemas.microsoft.com/office/drawing/2014/main" val="170687925"/>
                  </a:ext>
                </a:extLst>
              </a:tr>
              <a:tr h="195975">
                <a:tc>
                  <a:txBody>
                    <a:bodyPr/>
                    <a:lstStyle/>
                    <a:p>
                      <a:pPr algn="just">
                        <a:lnSpc>
                          <a:spcPct val="107000"/>
                        </a:lnSpc>
                        <a:spcAft>
                          <a:spcPts val="0"/>
                        </a:spcAft>
                      </a:pPr>
                      <a:r>
                        <a:rPr lang="es-EC" sz="1000">
                          <a:effectLst/>
                        </a:rPr>
                        <a:t>16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Seguimiento y monitoreo a todos los recursos de red y datos de titular de tarjeta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extLst>
                  <a:ext uri="{0D108BD9-81ED-4DB2-BD59-A6C34878D82A}">
                    <a16:rowId xmlns:a16="http://schemas.microsoft.com/office/drawing/2014/main" val="3421598404"/>
                  </a:ext>
                </a:extLst>
              </a:tr>
              <a:tr h="195975">
                <a:tc>
                  <a:txBody>
                    <a:bodyPr/>
                    <a:lstStyle/>
                    <a:p>
                      <a:pPr algn="just">
                        <a:lnSpc>
                          <a:spcPct val="107000"/>
                        </a:lnSpc>
                        <a:spcAft>
                          <a:spcPts val="0"/>
                        </a:spcAft>
                      </a:pPr>
                      <a:r>
                        <a:rPr lang="es-EC" sz="1000">
                          <a:effectLst/>
                        </a:rPr>
                        <a:t>17</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Pruebas de seguridad y procesos periódicos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extLst>
                  <a:ext uri="{0D108BD9-81ED-4DB2-BD59-A6C34878D82A}">
                    <a16:rowId xmlns:a16="http://schemas.microsoft.com/office/drawing/2014/main" val="1607614665"/>
                  </a:ext>
                </a:extLst>
              </a:tr>
              <a:tr h="195975">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Políticas de Seguridad</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extLst>
                  <a:ext uri="{0D108BD9-81ED-4DB2-BD59-A6C34878D82A}">
                    <a16:rowId xmlns:a16="http://schemas.microsoft.com/office/drawing/2014/main" val="1512918313"/>
                  </a:ext>
                </a:extLst>
              </a:tr>
              <a:tr h="195975">
                <a:tc>
                  <a:txBody>
                    <a:bodyPr/>
                    <a:lstStyle/>
                    <a:p>
                      <a:pPr algn="just">
                        <a:lnSpc>
                          <a:spcPct val="107000"/>
                        </a:lnSpc>
                        <a:spcAft>
                          <a:spcPts val="0"/>
                        </a:spcAft>
                      </a:pPr>
                      <a:r>
                        <a:rPr lang="es-EC" sz="1000">
                          <a:effectLst/>
                        </a:rPr>
                        <a:t>18</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dirty="0">
                          <a:effectLst/>
                        </a:rPr>
                        <a:t>Mantener una política de seguridad de la información al personal</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tc>
                  <a:txBody>
                    <a:bodyPr/>
                    <a:lstStyle/>
                    <a:p>
                      <a:pPr algn="just">
                        <a:lnSpc>
                          <a:spcPct val="107000"/>
                        </a:lnSpc>
                        <a:spcAft>
                          <a:spcPts val="0"/>
                        </a:spcAft>
                      </a:pPr>
                      <a:r>
                        <a:rPr lang="es-EC" sz="1000" dirty="0">
                          <a:effectLst/>
                        </a:rPr>
                        <a:t> </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56" marR="43756" marT="0" marB="0"/>
                </a:tc>
                <a:extLst>
                  <a:ext uri="{0D108BD9-81ED-4DB2-BD59-A6C34878D82A}">
                    <a16:rowId xmlns:a16="http://schemas.microsoft.com/office/drawing/2014/main" val="3638404753"/>
                  </a:ext>
                </a:extLst>
              </a:tr>
            </a:tbl>
          </a:graphicData>
        </a:graphic>
      </p:graphicFrame>
    </p:spTree>
    <p:extLst>
      <p:ext uri="{BB962C8B-B14F-4D97-AF65-F5344CB8AC3E}">
        <p14:creationId xmlns:p14="http://schemas.microsoft.com/office/powerpoint/2010/main" val="29808344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Beneficios</a:t>
            </a:r>
          </a:p>
        </p:txBody>
      </p:sp>
      <p:sp>
        <p:nvSpPr>
          <p:cNvPr id="3" name="Marcador de contenido 2"/>
          <p:cNvSpPr>
            <a:spLocks noGrp="1"/>
          </p:cNvSpPr>
          <p:nvPr>
            <p:ph idx="1"/>
          </p:nvPr>
        </p:nvSpPr>
        <p:spPr>
          <a:xfrm>
            <a:off x="677334" y="1591519"/>
            <a:ext cx="8596668" cy="4449843"/>
          </a:xfrm>
        </p:spPr>
        <p:txBody>
          <a:bodyPr>
            <a:normAutofit/>
          </a:bodyPr>
          <a:lstStyle/>
          <a:p>
            <a:pPr lvl="0"/>
            <a:r>
              <a:rPr lang="es-EC" dirty="0"/>
              <a:t>Protección del valor para el </a:t>
            </a:r>
            <a:r>
              <a:rPr lang="es-EC" dirty="0" smtClean="0"/>
              <a:t>accionista</a:t>
            </a:r>
            <a:endParaRPr lang="es-EC" dirty="0"/>
          </a:p>
          <a:p>
            <a:pPr lvl="0"/>
            <a:r>
              <a:rPr lang="es-EC" dirty="0"/>
              <a:t>Aumento de la confianza en la organización por parte de las partes </a:t>
            </a:r>
            <a:r>
              <a:rPr lang="es-EC" dirty="0" smtClean="0"/>
              <a:t>interesadas</a:t>
            </a:r>
            <a:endParaRPr lang="es-EC" dirty="0"/>
          </a:p>
          <a:p>
            <a:pPr lvl="0"/>
            <a:r>
              <a:rPr lang="es-EC" dirty="0" smtClean="0"/>
              <a:t>Conformidad</a:t>
            </a:r>
            <a:endParaRPr lang="es-EC" dirty="0"/>
          </a:p>
          <a:p>
            <a:pPr lvl="0"/>
            <a:r>
              <a:rPr lang="es-EC" dirty="0"/>
              <a:t>Fuerte consideración de las implicaciones para la legislación de seguridad de la aplicación y los deberes de la </a:t>
            </a:r>
            <a:r>
              <a:rPr lang="es-EC" dirty="0" smtClean="0"/>
              <a:t>atención</a:t>
            </a:r>
            <a:endParaRPr lang="es-EC" dirty="0"/>
          </a:p>
          <a:p>
            <a:pPr lvl="0"/>
            <a:r>
              <a:rPr lang="es-EC" dirty="0"/>
              <a:t>Evitar acciones de </a:t>
            </a:r>
            <a:r>
              <a:rPr lang="es-EC" dirty="0" smtClean="0"/>
              <a:t>responsabilidad</a:t>
            </a:r>
            <a:endParaRPr lang="es-EC" dirty="0"/>
          </a:p>
          <a:p>
            <a:pPr lvl="0"/>
            <a:r>
              <a:rPr lang="es-EC" dirty="0"/>
              <a:t>Reducción de </a:t>
            </a:r>
            <a:r>
              <a:rPr lang="es-EC" dirty="0" smtClean="0"/>
              <a:t>costo</a:t>
            </a:r>
            <a:endParaRPr lang="es-EC" dirty="0"/>
          </a:p>
          <a:p>
            <a:pPr lvl="0"/>
            <a:r>
              <a:rPr lang="es-EC" dirty="0"/>
              <a:t>Mejora de la seguridad </a:t>
            </a:r>
            <a:r>
              <a:rPr lang="es-EC" dirty="0" smtClean="0"/>
              <a:t>general</a:t>
            </a:r>
            <a:endParaRPr lang="es-EC" dirty="0"/>
          </a:p>
          <a:p>
            <a:pPr lvl="0"/>
            <a:r>
              <a:rPr lang="es-EC" dirty="0" smtClean="0"/>
              <a:t>Marketing</a:t>
            </a:r>
            <a:r>
              <a:rPr lang="es-EC" dirty="0"/>
              <a:t>.</a:t>
            </a:r>
          </a:p>
          <a:p>
            <a:pPr marL="0" indent="0">
              <a:buNone/>
            </a:pPr>
            <a:endParaRPr lang="es-EC" dirty="0"/>
          </a:p>
        </p:txBody>
      </p:sp>
    </p:spTree>
    <p:extLst>
      <p:ext uri="{BB962C8B-B14F-4D97-AF65-F5344CB8AC3E}">
        <p14:creationId xmlns:p14="http://schemas.microsoft.com/office/powerpoint/2010/main" val="2811428236"/>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a:t>
            </a:r>
            <a:endParaRPr lang="es-EC" dirty="0"/>
          </a:p>
        </p:txBody>
      </p:sp>
      <p:sp>
        <p:nvSpPr>
          <p:cNvPr id="3" name="Marcador de contenido 2"/>
          <p:cNvSpPr>
            <a:spLocks noGrp="1"/>
          </p:cNvSpPr>
          <p:nvPr>
            <p:ph idx="1"/>
          </p:nvPr>
        </p:nvSpPr>
        <p:spPr>
          <a:xfrm>
            <a:off x="677334" y="1632031"/>
            <a:ext cx="8596668" cy="4409332"/>
          </a:xfrm>
        </p:spPr>
        <p:txBody>
          <a:bodyPr>
            <a:normAutofit lnSpcReduction="10000"/>
          </a:bodyPr>
          <a:lstStyle/>
          <a:p>
            <a:pPr lvl="0"/>
            <a:r>
              <a:rPr lang="es-EC" sz="2000" dirty="0"/>
              <a:t>Las tecnologías de la información se están desarrollado rápidamente, por tanto, el análisis de las técnicas de encriptación desarrollado en este proyecto es de fundamental importancia para determinar la más óptima al momento de desarrollar aplicaciones móviles.</a:t>
            </a:r>
          </a:p>
          <a:p>
            <a:pPr lvl="0"/>
            <a:r>
              <a:rPr lang="es-EC" sz="2000" dirty="0"/>
              <a:t>Cada organización debe establecer su marco de referencia Normativo, con el fin de establecer su entorno de operación y consideraciones.</a:t>
            </a:r>
          </a:p>
          <a:p>
            <a:pPr lvl="0"/>
            <a:r>
              <a:rPr lang="es-EC" sz="2000" dirty="0"/>
              <a:t>ISO/IEC 27034 puede ayudar a administrar los costos de la seguridad de la aplicación, ofreciendo una visión más comprensiva e inclusiva para garantizar una seguridad efectiva.</a:t>
            </a:r>
          </a:p>
          <a:p>
            <a:pPr lvl="0"/>
            <a:r>
              <a:rPr lang="es-EC" sz="2000" dirty="0"/>
              <a:t>ISO/IEC 27034 puede ayudar a minimizar costos en la seguridad de la aplicación, promoviendo la integración de actividades de seguridad en procesos de la organización, esto ayudaría reducir los impactos de seguridad y la resistencia a cambios futuros. </a:t>
            </a:r>
          </a:p>
          <a:p>
            <a:endParaRPr lang="es-EC" dirty="0"/>
          </a:p>
        </p:txBody>
      </p:sp>
    </p:spTree>
    <p:extLst>
      <p:ext uri="{BB962C8B-B14F-4D97-AF65-F5344CB8AC3E}">
        <p14:creationId xmlns:p14="http://schemas.microsoft.com/office/powerpoint/2010/main" val="793698627"/>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a:t>
            </a:r>
            <a:endParaRPr lang="es-EC" dirty="0"/>
          </a:p>
        </p:txBody>
      </p:sp>
      <p:sp>
        <p:nvSpPr>
          <p:cNvPr id="3" name="Marcador de contenido 2"/>
          <p:cNvSpPr>
            <a:spLocks noGrp="1"/>
          </p:cNvSpPr>
          <p:nvPr>
            <p:ph idx="1"/>
          </p:nvPr>
        </p:nvSpPr>
        <p:spPr>
          <a:xfrm>
            <a:off x="677334" y="1811439"/>
            <a:ext cx="8596668" cy="4229924"/>
          </a:xfrm>
        </p:spPr>
        <p:txBody>
          <a:bodyPr>
            <a:normAutofit/>
          </a:bodyPr>
          <a:lstStyle/>
          <a:p>
            <a:pPr lvl="0"/>
            <a:r>
              <a:rPr lang="es-EC" sz="2000" dirty="0"/>
              <a:t>ISO/IEC 27034 ayuda a las organizaciones a plantear y/o administrar los CSA y niveles de confianza, respecto a los recursos y prioridades de la organización. Implementando conocimiento y mejores prácticas a la interna de la misma.</a:t>
            </a:r>
          </a:p>
          <a:p>
            <a:pPr lvl="0"/>
            <a:r>
              <a:rPr lang="es-EC" sz="2000" dirty="0"/>
              <a:t>Seguridad de la información es basada en la administración del riesgo. El mismo que no puede ser eliminado, pero puede solo ser minimizado a un nivel aceptable.</a:t>
            </a:r>
          </a:p>
          <a:p>
            <a:pPr lvl="0"/>
            <a:r>
              <a:rPr lang="es-EC" sz="2000" dirty="0"/>
              <a:t>En la seguridad de la aplicación se tiene el riesgo y se debe definir los requerimientos de seguridad que significa como se va a mitigar el riesgo. Dentro de los requerimientos se debe diseñar e implementar un control de seguridad de aplicación que tiene que proveer la evidencia esperada que soporte la reducción de riesgos.</a:t>
            </a:r>
          </a:p>
          <a:p>
            <a:endParaRPr lang="es-EC" dirty="0"/>
          </a:p>
        </p:txBody>
      </p:sp>
    </p:spTree>
    <p:extLst>
      <p:ext uri="{BB962C8B-B14F-4D97-AF65-F5344CB8AC3E}">
        <p14:creationId xmlns:p14="http://schemas.microsoft.com/office/powerpoint/2010/main" val="93998783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Recomendaciones</a:t>
            </a:r>
            <a:endParaRPr lang="es-EC" dirty="0"/>
          </a:p>
        </p:txBody>
      </p:sp>
      <p:sp>
        <p:nvSpPr>
          <p:cNvPr id="3" name="Marcador de contenido 2"/>
          <p:cNvSpPr>
            <a:spLocks noGrp="1"/>
          </p:cNvSpPr>
          <p:nvPr>
            <p:ph idx="1"/>
          </p:nvPr>
        </p:nvSpPr>
        <p:spPr>
          <a:xfrm>
            <a:off x="677334" y="1498923"/>
            <a:ext cx="9132210" cy="5034986"/>
          </a:xfrm>
        </p:spPr>
        <p:txBody>
          <a:bodyPr>
            <a:noAutofit/>
          </a:bodyPr>
          <a:lstStyle/>
          <a:p>
            <a:pPr lvl="0"/>
            <a:r>
              <a:rPr lang="es-EC" sz="2400" dirty="0"/>
              <a:t>Definir claramente el entorno de negocio para así poder establecer de forma clara y especifica sus respectivos contextos. Esto conlleva a tener unas especificaciones de seguridad más claras para así poder desarrollar una aplicación que cumpla con los parámetros y requisitos propios de la organización.   </a:t>
            </a:r>
          </a:p>
          <a:p>
            <a:pPr lvl="0"/>
            <a:r>
              <a:rPr lang="es-EC" sz="2400" dirty="0" smtClean="0"/>
              <a:t>Se </a:t>
            </a:r>
            <a:r>
              <a:rPr lang="es-EC" sz="2400" dirty="0"/>
              <a:t>recomienda la periódica actualización de la aplicación. </a:t>
            </a:r>
            <a:r>
              <a:rPr lang="es-EC" sz="2400" dirty="0" smtClean="0"/>
              <a:t>Además de realizar pruebas de software de vulnerabilidades o verificar en la Base de datos de vulnerabilidades, en donde publican todas las actualizaciones de las mismas y proceder con las respectivas correcciones.</a:t>
            </a:r>
            <a:endParaRPr lang="es-EC" sz="2400" dirty="0"/>
          </a:p>
        </p:txBody>
      </p:sp>
    </p:spTree>
    <p:extLst>
      <p:ext uri="{BB962C8B-B14F-4D97-AF65-F5344CB8AC3E}">
        <p14:creationId xmlns:p14="http://schemas.microsoft.com/office/powerpoint/2010/main" val="182797955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Recomendaciones</a:t>
            </a:r>
            <a:endParaRPr lang="es-EC" dirty="0"/>
          </a:p>
        </p:txBody>
      </p:sp>
      <p:sp>
        <p:nvSpPr>
          <p:cNvPr id="3" name="Marcador de contenido 2"/>
          <p:cNvSpPr>
            <a:spLocks noGrp="1"/>
          </p:cNvSpPr>
          <p:nvPr>
            <p:ph idx="1"/>
          </p:nvPr>
        </p:nvSpPr>
        <p:spPr>
          <a:xfrm>
            <a:off x="677334" y="1695691"/>
            <a:ext cx="8596668" cy="4345671"/>
          </a:xfrm>
        </p:spPr>
        <p:txBody>
          <a:bodyPr>
            <a:normAutofit/>
          </a:bodyPr>
          <a:lstStyle/>
          <a:p>
            <a:r>
              <a:rPr lang="es-EC" sz="2400" dirty="0"/>
              <a:t>Se recomienda revisar las últimas actualizaciones criptográficas, en fuentes oficiales de estandarización como en National Institute Standars and Technology (NIST</a:t>
            </a:r>
            <a:r>
              <a:rPr lang="es-EC" sz="2400" dirty="0" smtClean="0"/>
              <a:t>).</a:t>
            </a:r>
          </a:p>
          <a:p>
            <a:pPr lvl="0"/>
            <a:r>
              <a:rPr lang="es-EC" sz="2400" dirty="0" smtClean="0"/>
              <a:t>Documentar </a:t>
            </a:r>
            <a:r>
              <a:rPr lang="es-EC" sz="2400" dirty="0"/>
              <a:t>todos los procedimientos operativos y disponer de un área en el departamento de TI de seguridad de la información/aplicación, para que realice funciones de monitoreo, actualizaciones y resuelvas incidencias presentadas en las aplicaciones. Esta área debe de estar compuesta por un grupo de trabajo, no solo una persona.</a:t>
            </a:r>
          </a:p>
          <a:p>
            <a:endParaRPr lang="es-EC" dirty="0"/>
          </a:p>
        </p:txBody>
      </p:sp>
    </p:spTree>
    <p:extLst>
      <p:ext uri="{BB962C8B-B14F-4D97-AF65-F5344CB8AC3E}">
        <p14:creationId xmlns:p14="http://schemas.microsoft.com/office/powerpoint/2010/main" val="786484765"/>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ISO/IEC </a:t>
            </a:r>
            <a:r>
              <a:rPr lang="es-EC" dirty="0" smtClean="0"/>
              <a:t>27034</a:t>
            </a:r>
            <a:endParaRPr lang="es-EC" dirty="0"/>
          </a:p>
        </p:txBody>
      </p:sp>
      <p:sp>
        <p:nvSpPr>
          <p:cNvPr id="3" name="Marcador de contenido 2"/>
          <p:cNvSpPr>
            <a:spLocks noGrp="1"/>
          </p:cNvSpPr>
          <p:nvPr>
            <p:ph idx="1"/>
          </p:nvPr>
        </p:nvSpPr>
        <p:spPr/>
        <p:txBody>
          <a:bodyPr/>
          <a:lstStyle/>
          <a:p>
            <a:r>
              <a:rPr lang="es-EC" i="1" dirty="0"/>
              <a:t>“El propósito del estándar ISO/IEC 27034 es de ayudar a las organizaciones a integrar la seguridad en forma clara y transparente durante el ciclo de vida de sus aplicaciones</a:t>
            </a:r>
            <a:r>
              <a:rPr lang="es-EC" dirty="0"/>
              <a:t>” (NTE INEN-ISO/IEC 27034-1, 2014</a:t>
            </a:r>
            <a:r>
              <a:rPr lang="es-EC" dirty="0" smtClean="0"/>
              <a:t>).</a:t>
            </a:r>
          </a:p>
          <a:p>
            <a:endParaRPr lang="es-EC" dirty="0"/>
          </a:p>
          <a:p>
            <a:endParaRPr lang="es-EC" dirty="0"/>
          </a:p>
        </p:txBody>
      </p:sp>
    </p:spTree>
    <p:extLst>
      <p:ext uri="{BB962C8B-B14F-4D97-AF65-F5344CB8AC3E}">
        <p14:creationId xmlns:p14="http://schemas.microsoft.com/office/powerpoint/2010/main" val="307532518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ISO/IEC 27034</a:t>
            </a:r>
            <a:br>
              <a:rPr lang="es-EC" dirty="0" smtClean="0"/>
            </a:br>
            <a:r>
              <a:rPr lang="es-EC" dirty="0" smtClean="0"/>
              <a:t>Proporciona:</a:t>
            </a:r>
            <a:endParaRPr lang="es-EC" dirty="0"/>
          </a:p>
        </p:txBody>
      </p:sp>
      <p:sp>
        <p:nvSpPr>
          <p:cNvPr id="3" name="Marcador de contenido 2"/>
          <p:cNvSpPr>
            <a:spLocks noGrp="1"/>
          </p:cNvSpPr>
          <p:nvPr>
            <p:ph idx="1"/>
          </p:nvPr>
        </p:nvSpPr>
        <p:spPr>
          <a:xfrm>
            <a:off x="677334" y="1985058"/>
            <a:ext cx="8596668" cy="4676172"/>
          </a:xfrm>
        </p:spPr>
        <p:txBody>
          <a:bodyPr>
            <a:normAutofit/>
          </a:bodyPr>
          <a:lstStyle/>
          <a:p>
            <a:pPr lvl="1"/>
            <a:r>
              <a:rPr lang="es-EC" sz="2400" dirty="0"/>
              <a:t>Conceptos, principios, marcos, componentes y procesos.</a:t>
            </a:r>
          </a:p>
          <a:p>
            <a:pPr lvl="1"/>
            <a:r>
              <a:rPr lang="es-EC" sz="2400" dirty="0"/>
              <a:t>Guía para establecer criterios de aceptación en las organizaciones que subcontratan el desarrollo, operación de las </a:t>
            </a:r>
            <a:r>
              <a:rPr lang="es-EC" sz="2400" dirty="0" smtClean="0"/>
              <a:t>aplicaciones.</a:t>
            </a:r>
            <a:endParaRPr lang="es-EC" sz="2400" dirty="0"/>
          </a:p>
          <a:p>
            <a:pPr marL="457200" lvl="1" indent="0">
              <a:buNone/>
            </a:pPr>
            <a:r>
              <a:rPr lang="es-EC" sz="2400" dirty="0" smtClean="0"/>
              <a:t>Mecanismos </a:t>
            </a:r>
            <a:r>
              <a:rPr lang="es-EC" sz="2400" dirty="0"/>
              <a:t>orientados a procesos para: </a:t>
            </a:r>
          </a:p>
          <a:p>
            <a:pPr lvl="1"/>
            <a:r>
              <a:rPr lang="es-EC" sz="2400" dirty="0"/>
              <a:t>Establecer requisitos de seguridad, evaluando los riesgos, asignando un nivel de confianza objetivo y seleccionando los controles de seguridad y medidas para las verificaciones correspondientes</a:t>
            </a:r>
            <a:r>
              <a:rPr lang="es-EC" sz="2400" dirty="0" smtClean="0"/>
              <a:t>.</a:t>
            </a:r>
            <a:endParaRPr lang="es-EC" sz="2400" dirty="0"/>
          </a:p>
        </p:txBody>
      </p:sp>
    </p:spTree>
    <p:extLst>
      <p:ext uri="{BB962C8B-B14F-4D97-AF65-F5344CB8AC3E}">
        <p14:creationId xmlns:p14="http://schemas.microsoft.com/office/powerpoint/2010/main" val="883074677"/>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ISO/IEC 27034</a:t>
            </a:r>
            <a:br>
              <a:rPr lang="es-EC" dirty="0"/>
            </a:br>
            <a:r>
              <a:rPr lang="es-EC" dirty="0" smtClean="0"/>
              <a:t>Mecanismos orientados a:</a:t>
            </a:r>
            <a:endParaRPr lang="es-EC" dirty="0"/>
          </a:p>
        </p:txBody>
      </p:sp>
      <p:sp>
        <p:nvSpPr>
          <p:cNvPr id="3" name="Marcador de contenido 2"/>
          <p:cNvSpPr>
            <a:spLocks noGrp="1"/>
          </p:cNvSpPr>
          <p:nvPr>
            <p:ph idx="1"/>
          </p:nvPr>
        </p:nvSpPr>
        <p:spPr/>
        <p:txBody>
          <a:bodyPr/>
          <a:lstStyle/>
          <a:p>
            <a:pPr lvl="1"/>
            <a:r>
              <a:rPr lang="es-EC" sz="3200" dirty="0"/>
              <a:t>Determinar, generar y coleccionar la evidencia necesaria para demostrar que las aplicaciones se pueden utilizar de forma segura bajo un entorno definido.</a:t>
            </a:r>
          </a:p>
          <a:p>
            <a:pPr lvl="1"/>
            <a:r>
              <a:rPr lang="es-EC" sz="3200" dirty="0"/>
              <a:t>Marco de referencia que ayude a la implementación de los controles de seguridad.</a:t>
            </a:r>
          </a:p>
          <a:p>
            <a:endParaRPr lang="es-EC" dirty="0"/>
          </a:p>
        </p:txBody>
      </p:sp>
    </p:spTree>
    <p:extLst>
      <p:ext uri="{BB962C8B-B14F-4D97-AF65-F5344CB8AC3E}">
        <p14:creationId xmlns:p14="http://schemas.microsoft.com/office/powerpoint/2010/main" val="2859360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El Estándar ISO/IEC 27034, se aplica</a:t>
            </a:r>
            <a:r>
              <a:rPr lang="es-EC" dirty="0" smtClean="0"/>
              <a:t>:</a:t>
            </a:r>
            <a:endParaRPr lang="es-EC" dirty="0"/>
          </a:p>
        </p:txBody>
      </p:sp>
      <p:sp>
        <p:nvSpPr>
          <p:cNvPr id="3" name="Marcador de contenido 2"/>
          <p:cNvSpPr>
            <a:spLocks noGrp="1"/>
          </p:cNvSpPr>
          <p:nvPr>
            <p:ph idx="1"/>
          </p:nvPr>
        </p:nvSpPr>
        <p:spPr/>
        <p:txBody>
          <a:bodyPr>
            <a:normAutofit/>
          </a:bodyPr>
          <a:lstStyle/>
          <a:p>
            <a:pPr lvl="1"/>
            <a:r>
              <a:rPr lang="es-EC" sz="2800" dirty="0"/>
              <a:t>A la Aplicación y factores que contribuyen al impacto en su seguridad.</a:t>
            </a:r>
          </a:p>
          <a:p>
            <a:pPr lvl="1"/>
            <a:r>
              <a:rPr lang="es-EC" sz="2800" dirty="0"/>
              <a:t> A toda clase de organizaciones ya sean empresas comerciales, gubernamentales, o sin fines de lucro. Propensas a los riesgos asociados a las aplicaciones.</a:t>
            </a:r>
          </a:p>
        </p:txBody>
      </p:sp>
    </p:spTree>
    <p:extLst>
      <p:ext uri="{BB962C8B-B14F-4D97-AF65-F5344CB8AC3E}">
        <p14:creationId xmlns:p14="http://schemas.microsoft.com/office/powerpoint/2010/main" val="196205416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El Estándar ISO/IEC 27034, </a:t>
            </a:r>
            <a:r>
              <a:rPr lang="es-EC" dirty="0" smtClean="0"/>
              <a:t>no proporciona:</a:t>
            </a:r>
            <a:endParaRPr lang="es-EC" dirty="0"/>
          </a:p>
        </p:txBody>
      </p:sp>
      <p:sp>
        <p:nvSpPr>
          <p:cNvPr id="3" name="Marcador de contenido 2"/>
          <p:cNvSpPr>
            <a:spLocks noGrp="1"/>
          </p:cNvSpPr>
          <p:nvPr>
            <p:ph idx="1"/>
          </p:nvPr>
        </p:nvSpPr>
        <p:spPr>
          <a:xfrm>
            <a:off x="764144" y="1930400"/>
            <a:ext cx="8596668" cy="4369442"/>
          </a:xfrm>
        </p:spPr>
        <p:txBody>
          <a:bodyPr>
            <a:normAutofit lnSpcReduction="10000"/>
          </a:bodyPr>
          <a:lstStyle/>
          <a:p>
            <a:pPr algn="just"/>
            <a:r>
              <a:rPr lang="es-EC" sz="2400" dirty="0" smtClean="0"/>
              <a:t>Normas </a:t>
            </a:r>
            <a:r>
              <a:rPr lang="es-EC" sz="2400" dirty="0"/>
              <a:t>para la seguridad física y de la red, controles o mediciones, especificaciones de código seguro para ningún lenguaje de programación.</a:t>
            </a:r>
          </a:p>
          <a:p>
            <a:pPr algn="just"/>
            <a:r>
              <a:rPr lang="es-EC" sz="2400" dirty="0"/>
              <a:t>N</a:t>
            </a:r>
            <a:r>
              <a:rPr lang="es-EC" sz="2400" dirty="0" smtClean="0"/>
              <a:t>o </a:t>
            </a:r>
            <a:r>
              <a:rPr lang="es-EC" sz="2400" dirty="0"/>
              <a:t>es una norma: </a:t>
            </a:r>
            <a:r>
              <a:rPr lang="es-EC" sz="2400" dirty="0" smtClean="0"/>
              <a:t>de </a:t>
            </a:r>
            <a:r>
              <a:rPr lang="es-EC" sz="2400" dirty="0"/>
              <a:t>desarrollo de aplicaciones, gestión de Proyectos de aplicación y Ciclo de vida de desarrollo de software.</a:t>
            </a:r>
          </a:p>
          <a:p>
            <a:pPr algn="just"/>
            <a:r>
              <a:rPr lang="es-EC" sz="2400" dirty="0"/>
              <a:t>N</a:t>
            </a:r>
            <a:r>
              <a:rPr lang="es-EC" sz="2400" dirty="0" smtClean="0"/>
              <a:t>o </a:t>
            </a:r>
            <a:r>
              <a:rPr lang="es-EC" sz="2400" dirty="0"/>
              <a:t>están destinados a ser implementados aisladamente, sino que deben ser integrados en el proceso existente en la organización. Para conseguir esto se debe realizar un seguimiento a sus propios procesos y marcos de referencias existentes para así reducir el impacto de la implementación del estándar en mención</a:t>
            </a:r>
            <a:r>
              <a:rPr lang="es-EC" sz="2400" dirty="0" smtClean="0"/>
              <a:t>.</a:t>
            </a:r>
            <a:endParaRPr lang="es-EC" sz="2400" dirty="0"/>
          </a:p>
          <a:p>
            <a:endParaRPr lang="es-EC" dirty="0"/>
          </a:p>
        </p:txBody>
      </p:sp>
    </p:spTree>
    <p:extLst>
      <p:ext uri="{BB962C8B-B14F-4D97-AF65-F5344CB8AC3E}">
        <p14:creationId xmlns:p14="http://schemas.microsoft.com/office/powerpoint/2010/main" val="2492145287"/>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Relación con otras normas de la familia ISO/IEC 27000</a:t>
            </a:r>
            <a:endParaRPr lang="es-EC" dirty="0"/>
          </a:p>
        </p:txBody>
      </p:sp>
      <p:pic>
        <p:nvPicPr>
          <p:cNvPr id="4" name="Marcador de contenido 3" descr="http://4.bp.blogspot.com/-Tr_MUGW0_Aw/U10nptyCViI/AAAAAAAAMA4/lWSHh4UQgM0/s1600/iso-27034.jpg"/>
          <p:cNvPicPr>
            <a:picLocks noGrp="1"/>
          </p:cNvPicPr>
          <p:nvPr>
            <p:ph idx="1"/>
          </p:nvPr>
        </p:nvPicPr>
        <p:blipFill rotWithShape="1">
          <a:blip r:embed="rId2">
            <a:extLst>
              <a:ext uri="{28A0092B-C50C-407E-A947-70E740481C1C}">
                <a14:useLocalDpi xmlns:a14="http://schemas.microsoft.com/office/drawing/2010/main" val="0"/>
              </a:ext>
            </a:extLst>
          </a:blip>
          <a:srcRect l="-543" t="1672" r="543" b="10334"/>
          <a:stretch/>
        </p:blipFill>
        <p:spPr bwMode="auto">
          <a:xfrm>
            <a:off x="964799" y="1820440"/>
            <a:ext cx="8977854" cy="44761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75768229"/>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Proceso general de ISO/IEC 27034	</a:t>
            </a:r>
            <a:endParaRPr lang="es-EC" dirty="0"/>
          </a:p>
        </p:txBody>
      </p:sp>
      <p:sp>
        <p:nvSpPr>
          <p:cNvPr id="3" name="Marcador de contenido 2"/>
          <p:cNvSpPr>
            <a:spLocks noGrp="1"/>
          </p:cNvSpPr>
          <p:nvPr>
            <p:ph idx="1"/>
          </p:nvPr>
        </p:nvSpPr>
        <p:spPr/>
        <p:txBody>
          <a:bodyPr/>
          <a:lstStyle/>
          <a:p>
            <a:pPr marL="0" indent="0">
              <a:buNone/>
            </a:pPr>
            <a:r>
              <a:rPr lang="es-EC" dirty="0"/>
              <a:t>S</a:t>
            </a:r>
            <a:r>
              <a:rPr lang="es-EC" dirty="0" smtClean="0"/>
              <a:t>on </a:t>
            </a:r>
            <a:r>
              <a:rPr lang="es-EC" dirty="0"/>
              <a:t>parte de dos procesos generales</a:t>
            </a:r>
            <a:r>
              <a:rPr lang="es-EC" dirty="0" smtClean="0"/>
              <a:t>:</a:t>
            </a:r>
          </a:p>
          <a:p>
            <a:pPr marL="0" indent="0">
              <a:buNone/>
            </a:pPr>
            <a:endParaRPr lang="es-EC" dirty="0"/>
          </a:p>
          <a:p>
            <a:pPr lvl="0"/>
            <a:r>
              <a:rPr lang="es-EC" dirty="0"/>
              <a:t>Procesos de Gestión de MRNO</a:t>
            </a:r>
          </a:p>
          <a:p>
            <a:pPr lvl="0"/>
            <a:r>
              <a:rPr lang="es-EC" dirty="0"/>
              <a:t>Proceso de Gestión de Seguridad de la Aplicación (PGSA).</a:t>
            </a:r>
          </a:p>
          <a:p>
            <a:endParaRPr lang="es-EC" dirty="0"/>
          </a:p>
        </p:txBody>
      </p:sp>
    </p:spTree>
    <p:extLst>
      <p:ext uri="{BB962C8B-B14F-4D97-AF65-F5344CB8AC3E}">
        <p14:creationId xmlns:p14="http://schemas.microsoft.com/office/powerpoint/2010/main" val="37170500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200</TotalTime>
  <Words>1475</Words>
  <Application>Microsoft Office PowerPoint</Application>
  <PresentationFormat>Panorámica</PresentationFormat>
  <Paragraphs>251</Paragraphs>
  <Slides>26</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26</vt:i4>
      </vt:variant>
    </vt:vector>
  </HeadingPairs>
  <TitlesOfParts>
    <vt:vector size="33" baseType="lpstr">
      <vt:lpstr>Arial</vt:lpstr>
      <vt:lpstr>Calibri</vt:lpstr>
      <vt:lpstr>Times New Roman</vt:lpstr>
      <vt:lpstr>Trebuchet MS</vt:lpstr>
      <vt:lpstr>Wingdings 3</vt:lpstr>
      <vt:lpstr>Faceta</vt:lpstr>
      <vt:lpstr>Dibujo de Microsoft Visio</vt:lpstr>
      <vt:lpstr>DEPARTAMENTO DE ELECTRÍCA Y ELECTRÓNICA  CARRERA DE INGENIERÍA ELECTRÓNICA EN REDES Y COMUNICACIÓN DE DATOS  TRABAJO DE TITULACIÓN, PREVIO A LA OBTENCIÓN DEL TÍTULO DE INGENIERO ELECTRÓNICO EN REDES Y COMUNICACIÓN DE DATOS</vt:lpstr>
      <vt:lpstr>Contenido</vt:lpstr>
      <vt:lpstr>ISO/IEC 27034</vt:lpstr>
      <vt:lpstr>ISO/IEC 27034 Proporciona:</vt:lpstr>
      <vt:lpstr>ISO/IEC 27034 Mecanismos orientados a:</vt:lpstr>
      <vt:lpstr>El Estándar ISO/IEC 27034, se aplica:</vt:lpstr>
      <vt:lpstr>El Estándar ISO/IEC 27034, no proporciona:</vt:lpstr>
      <vt:lpstr>Relación con otras normas de la familia ISO/IEC 27000</vt:lpstr>
      <vt:lpstr>Proceso general de ISO/IEC 27034 </vt:lpstr>
      <vt:lpstr>Procesos de Gestión de Marco de Referencia Normativo de la Organización </vt:lpstr>
      <vt:lpstr>Presentación de PowerPoint</vt:lpstr>
      <vt:lpstr>Proceso de Gestión de Seguridad de la Aplicación (PGSA)</vt:lpstr>
      <vt:lpstr>Control de Seguridad de la Aplicación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Beneficios</vt:lpstr>
      <vt:lpstr>Conclusiones</vt:lpstr>
      <vt:lpstr>Conclusiones</vt:lpstr>
      <vt:lpstr>Recomendaciones</vt:lpstr>
      <vt:lpstr>Recomendaciones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Byron Alvarez</dc:creator>
  <cp:lastModifiedBy>Byron Alvarez</cp:lastModifiedBy>
  <cp:revision>16</cp:revision>
  <dcterms:created xsi:type="dcterms:W3CDTF">2018-08-23T21:46:48Z</dcterms:created>
  <dcterms:modified xsi:type="dcterms:W3CDTF">2018-09-03T07:53:42Z</dcterms:modified>
</cp:coreProperties>
</file>