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8" r:id="rId1"/>
    <p:sldMasterId id="2147483676" r:id="rId2"/>
    <p:sldMasterId id="2147483684" r:id="rId3"/>
    <p:sldMasterId id="2147483692" r:id="rId4"/>
    <p:sldMasterId id="2147483700" r:id="rId5"/>
    <p:sldMasterId id="2147483711" r:id="rId6"/>
    <p:sldMasterId id="2147483719" r:id="rId7"/>
  </p:sldMasterIdLst>
  <p:notesMasterIdLst>
    <p:notesMasterId r:id="rId37"/>
  </p:notesMasterIdLst>
  <p:sldIdLst>
    <p:sldId id="256" r:id="rId8"/>
    <p:sldId id="283" r:id="rId9"/>
    <p:sldId id="313" r:id="rId10"/>
    <p:sldId id="314" r:id="rId11"/>
    <p:sldId id="284" r:id="rId12"/>
    <p:sldId id="285" r:id="rId13"/>
    <p:sldId id="315" r:id="rId14"/>
    <p:sldId id="286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287" r:id="rId26"/>
    <p:sldId id="288" r:id="rId27"/>
    <p:sldId id="289" r:id="rId28"/>
    <p:sldId id="304" r:id="rId29"/>
    <p:sldId id="305" r:id="rId30"/>
    <p:sldId id="306" r:id="rId31"/>
    <p:sldId id="307" r:id="rId32"/>
    <p:sldId id="310" r:id="rId33"/>
    <p:sldId id="311" r:id="rId34"/>
    <p:sldId id="312" r:id="rId35"/>
    <p:sldId id="28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59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explosion val="1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1351795308254E-2"/>
          <c:y val="2.3445861917704144E-2"/>
          <c:w val="0.84190510250247574"/>
          <c:h val="0.94621637143929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3-4C21-B10A-1FA8D9BA07D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3-4C21-B10A-1FA8D9BA07D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3-4C21-B10A-1FA8D9BA0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3-4C21-B10A-1FA8D9BA07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093-4C21-B10A-1FA8D9BA07D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093-4C21-B10A-1FA8D9BA07D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93-4C21-B10A-1FA8D9BA0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93-4C21-B10A-1FA8D9BA07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93-4C21-B10A-1FA8D9BA07D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93-4C21-B10A-1FA8D9BA07D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93-4C21-B10A-1FA8D9BA0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93-4C21-B10A-1FA8D9BA07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093-4C21-B10A-1FA8D9BA07D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093-4C21-B10A-1FA8D9BA07D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93-4C21-B10A-1FA8D9BA0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093-4C21-B10A-1FA8D9BA07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Columna 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F60-4B5D-95B4-5AA8D2796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F60-4B5D-95B4-5AA8D2796FEB}"/>
              </c:ext>
            </c:extLst>
          </c:dPt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4-5093-4C21-B10A-1FA8D9BA0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1351795308254E-2"/>
          <c:y val="2.3445861917704144E-2"/>
          <c:w val="0.84190510250247574"/>
          <c:h val="0.94621637143929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0-4D47-9982-474B8A270FA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0-4D47-9982-474B8A270FA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0-4D47-9982-474B8A270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40-4D47-9982-474B8A270F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40-4D47-9982-474B8A270FA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B40-4D47-9982-474B8A270FA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40-4D47-9982-474B8A270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40-4D47-9982-474B8A270F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40-4D47-9982-474B8A270FA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40-4D47-9982-474B8A270FA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40-4D47-9982-474B8A270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40-4D47-9982-474B8A270F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B40-4D47-9982-474B8A270FA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B40-4D47-9982-474B8A270FA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B40-4D47-9982-474B8A270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B40-4D47-9982-474B8A270F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Columna 5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B40-4D47-9982-474B8A270FAF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B40-4D47-9982-474B8A270F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B40-4D47-9982-474B8A270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Población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inicial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para la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muestra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de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pymes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169728192673361"/>
          <c:y val="0.17947549774734817"/>
          <c:w val="0.85205948395582398"/>
          <c:h val="0.79156834978534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Empresas Pequeñas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#.##00</c:formatCode>
                <c:ptCount val="6"/>
                <c:pt idx="0">
                  <c:v>7290</c:v>
                </c:pt>
                <c:pt idx="1">
                  <c:v>535</c:v>
                </c:pt>
                <c:pt idx="2">
                  <c:v>10004</c:v>
                </c:pt>
                <c:pt idx="3">
                  <c:v>9249</c:v>
                </c:pt>
                <c:pt idx="4">
                  <c:v>9481</c:v>
                </c:pt>
                <c:pt idx="5">
                  <c:v>9043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C-458B-97B2-20F6105C7E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#.##00</c:formatCode>
                <c:ptCount val="6"/>
                <c:pt idx="0">
                  <c:v>17356</c:v>
                </c:pt>
                <c:pt idx="1">
                  <c:v>34914</c:v>
                </c:pt>
                <c:pt idx="2">
                  <c:v>20622</c:v>
                </c:pt>
                <c:pt idx="3">
                  <c:v>21514</c:v>
                </c:pt>
                <c:pt idx="4">
                  <c:v>22827</c:v>
                </c:pt>
                <c:pt idx="5">
                  <c:v>21620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C-458B-97B2-20F6105C7E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9551872"/>
        <c:axId val="289553408"/>
      </c:barChart>
      <c:catAx>
        <c:axId val="28955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9553408"/>
        <c:crosses val="autoZero"/>
        <c:auto val="1"/>
        <c:lblAlgn val="ctr"/>
        <c:lblOffset val="100"/>
        <c:noMultiLvlLbl val="0"/>
      </c:catAx>
      <c:valAx>
        <c:axId val="2895534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0" sourceLinked="1"/>
        <c:majorTickMark val="none"/>
        <c:minorTickMark val="none"/>
        <c:tickLblPos val="nextTo"/>
        <c:crossAx val="2895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Muestra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seleccionada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por</a:t>
            </a:r>
            <a:r>
              <a:rPr lang="en-US" sz="2800" b="1" i="0" u="none" strike="noStrike" baseline="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año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169728192673361"/>
          <c:y val="0.17947549774734817"/>
          <c:w val="0.85205948395582398"/>
          <c:h val="0.79156834978534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Empresas Pequeñas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#.##00</c:formatCode>
                <c:ptCount val="6"/>
                <c:pt idx="0">
                  <c:v>4639</c:v>
                </c:pt>
                <c:pt idx="1">
                  <c:v>343</c:v>
                </c:pt>
                <c:pt idx="2">
                  <c:v>6888</c:v>
                </c:pt>
                <c:pt idx="3">
                  <c:v>7691</c:v>
                </c:pt>
                <c:pt idx="4">
                  <c:v>6742</c:v>
                </c:pt>
                <c:pt idx="5">
                  <c:v>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C-458B-97B2-20F6105C7E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Empresas Medianas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#.##00</c:formatCode>
                <c:ptCount val="6"/>
                <c:pt idx="0">
                  <c:v>9410</c:v>
                </c:pt>
                <c:pt idx="1">
                  <c:v>19678</c:v>
                </c:pt>
                <c:pt idx="2">
                  <c:v>11069</c:v>
                </c:pt>
                <c:pt idx="3">
                  <c:v>16024</c:v>
                </c:pt>
                <c:pt idx="4">
                  <c:v>13315</c:v>
                </c:pt>
                <c:pt idx="5">
                  <c:v>11009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C-458B-97B2-20F6105C7E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9551872"/>
        <c:axId val="289553408"/>
      </c:barChart>
      <c:catAx>
        <c:axId val="289551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9553408"/>
        <c:crosses val="autoZero"/>
        <c:auto val="1"/>
        <c:lblAlgn val="ctr"/>
        <c:lblOffset val="100"/>
        <c:noMultiLvlLbl val="0"/>
      </c:catAx>
      <c:valAx>
        <c:axId val="2895534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0" sourceLinked="1"/>
        <c:majorTickMark val="none"/>
        <c:minorTickMark val="none"/>
        <c:tickLblPos val="nextTo"/>
        <c:crossAx val="2895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explosion val="4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5-48A9-A60E-E838309721E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5-48A9-A60E-E838309721EB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5-48A9-A60E-E83830972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5-4BD6-BA9C-9C6236DC43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5-4BD6-BA9C-9C6236DC43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5-4BD6-BA9C-9C6236DC430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F5-4BD6-BA9C-9C6236DC430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F5-4BD6-BA9C-9C6236DC43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F5-4BD6-BA9C-9C6236DC4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5-4BD6-BA9C-9C6236DC4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BA-4A58-A002-01439C47CA0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A-4A58-A002-01439C47CA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A-4A58-A002-01439C47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A-4A58-A002-01439C47CA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BBA-4A58-A002-01439C47CA0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BBA-4A58-A002-01439C47CA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BA-4A58-A002-01439C47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BA-4A58-A002-01439C47CA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BA-4A58-A002-01439C47CA0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BA-4A58-A002-01439C47CA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BA-4A58-A002-01439C47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BA-4A58-A002-01439C47CA0D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BBA-4A58-A002-01439C47CA0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BBA-4A58-A002-01439C47CA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BBA-4A58-A002-01439C47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BBA-4A58-A002-01439C47C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1E-4E45-85DD-4A0DA661808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1E-4E45-85DD-4A0DA66180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1E-4E45-85DD-4A0DA6618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1E-4E45-85DD-4A0DA66180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91E-4E45-85DD-4A0DA661808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91E-4E45-85DD-4A0DA66180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1E-4E45-85DD-4A0DA6618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1E-4E45-85DD-4A0DA66180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1E-4E45-85DD-4A0DA661808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1E-4E45-85DD-4A0DA66180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1E-4E45-85DD-4A0DA6618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1E-4E45-85DD-4A0DA661808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91E-4E45-85DD-4A0DA661808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91E-4E45-85DD-4A0DA66180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1E-4E45-85DD-4A0DA6618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Incidencia negativa</c:v>
                </c:pt>
                <c:pt idx="1">
                  <c:v>Incidencia positiva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91E-4E45-85DD-4A0DA6618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215B-4A1B-4966-A75A-1C494C9B1CCA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A563E1FD-5432-4824-9BD5-18E7866F653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  <a:latin typeface="+mj-lt"/>
            </a:rPr>
            <a:t>Aportar resultados empíricos que permitan ampliar el conocimiento sobre estructura de capital.</a:t>
          </a:r>
          <a:endParaRPr lang="es-ES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F7759890-FAA7-411B-A39D-DE21FE1EF5A8}" type="parTrans" cxnId="{44D0D363-C9FC-47FD-9FC4-0F0E9C808A1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1AE0AC0D-0760-4FB8-8D81-CE9EB63B5DFF}" type="sibTrans" cxnId="{44D0D363-C9FC-47FD-9FC4-0F0E9C808A1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ECBB226-659E-4586-A3ED-631E9A2543B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CO" dirty="0" smtClean="0">
              <a:solidFill>
                <a:schemeClr val="bg2">
                  <a:lumMod val="10000"/>
                </a:schemeClr>
              </a:solidFill>
            </a:rPr>
            <a:t>Esta investigación es fundamental para el entendimiento de la realidad empresarial desde la perspectiva financiera. 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1C874074-B6B2-4E78-B6CB-8C0A5E498EDB}" type="parTrans" cxnId="{438B0AF4-61B8-40A0-B177-8CE868287F08}">
      <dgm:prSet/>
      <dgm:spPr/>
      <dgm:t>
        <a:bodyPr/>
        <a:lstStyle/>
        <a:p>
          <a:endParaRPr lang="es-ES"/>
        </a:p>
      </dgm:t>
    </dgm:pt>
    <dgm:pt modelId="{9937F05B-6B9C-4EA2-8517-92AD49DD103D}" type="sibTrans" cxnId="{438B0AF4-61B8-40A0-B177-8CE868287F0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endParaRPr lang="es-ES"/>
        </a:p>
      </dgm:t>
    </dgm:pt>
    <dgm:pt modelId="{A71D8C76-FADB-4428-BDAD-67D4BE1D722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CO" smtClean="0">
              <a:solidFill>
                <a:schemeClr val="bg2">
                  <a:lumMod val="10000"/>
                </a:schemeClr>
              </a:solidFill>
            </a:rPr>
            <a:t>En Ecuador se tiene como políticas incentivar a los nuevos y pequeños emprendimientos.</a:t>
          </a:r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7A4EAC8E-AF9D-4720-AE5A-BEA3EB674077}" type="parTrans" cxnId="{9C608572-1876-4B5C-874A-3441598A9F7A}">
      <dgm:prSet/>
      <dgm:spPr/>
      <dgm:t>
        <a:bodyPr/>
        <a:lstStyle/>
        <a:p>
          <a:endParaRPr lang="es-ES"/>
        </a:p>
      </dgm:t>
    </dgm:pt>
    <dgm:pt modelId="{84E01B2E-35F9-402E-A571-8642EFAB6D21}" type="sibTrans" cxnId="{9C608572-1876-4B5C-874A-3441598A9F7A}">
      <dgm:prSet/>
      <dgm:spPr/>
      <dgm:t>
        <a:bodyPr/>
        <a:lstStyle/>
        <a:p>
          <a:endParaRPr lang="es-ES"/>
        </a:p>
      </dgm:t>
    </dgm:pt>
    <dgm:pt modelId="{8A17C3FC-B7AB-44B5-A12A-7409EBC42A27}" type="pres">
      <dgm:prSet presAssocID="{F6A4215B-4A1B-4966-A75A-1C494C9B1CCA}" presName="linearFlow" presStyleCnt="0">
        <dgm:presLayoutVars>
          <dgm:resizeHandles val="exact"/>
        </dgm:presLayoutVars>
      </dgm:prSet>
      <dgm:spPr/>
    </dgm:pt>
    <dgm:pt modelId="{0F848B15-ED24-488A-9665-9AD4D3BBB62E}" type="pres">
      <dgm:prSet presAssocID="{A563E1FD-5432-4824-9BD5-18E7866F65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69704-D6F1-4E66-8CD4-E856A8683A1B}" type="pres">
      <dgm:prSet presAssocID="{1AE0AC0D-0760-4FB8-8D81-CE9EB63B5DF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8405048-DEE8-4C79-AA54-185C005E05DC}" type="pres">
      <dgm:prSet presAssocID="{1AE0AC0D-0760-4FB8-8D81-CE9EB63B5DF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7158CA7-8AE6-4548-8452-62EDECD7EB28}" type="pres">
      <dgm:prSet presAssocID="{AECBB226-659E-4586-A3ED-631E9A2543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A4A44-FAEA-462E-A309-D34D861968E6}" type="pres">
      <dgm:prSet presAssocID="{9937F05B-6B9C-4EA2-8517-92AD49DD103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DA4B928-E6ED-488D-8749-30EF674B2DB3}" type="pres">
      <dgm:prSet presAssocID="{9937F05B-6B9C-4EA2-8517-92AD49DD103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6D2A144-9974-4C28-828A-25D2AE5F0DA3}" type="pres">
      <dgm:prSet presAssocID="{A71D8C76-FADB-4428-BDAD-67D4BE1D72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D0D363-C9FC-47FD-9FC4-0F0E9C808A19}" srcId="{F6A4215B-4A1B-4966-A75A-1C494C9B1CCA}" destId="{A563E1FD-5432-4824-9BD5-18E7866F6539}" srcOrd="0" destOrd="0" parTransId="{F7759890-FAA7-411B-A39D-DE21FE1EF5A8}" sibTransId="{1AE0AC0D-0760-4FB8-8D81-CE9EB63B5DFF}"/>
    <dgm:cxn modelId="{CBFA6A9C-2B2C-4DAF-BFA0-602CABD806BB}" type="presOf" srcId="{9937F05B-6B9C-4EA2-8517-92AD49DD103D}" destId="{5DA4B928-E6ED-488D-8749-30EF674B2DB3}" srcOrd="1" destOrd="0" presId="urn:microsoft.com/office/officeart/2005/8/layout/process2"/>
    <dgm:cxn modelId="{4294F70B-364C-4660-B856-5374434B2D75}" type="presOf" srcId="{A563E1FD-5432-4824-9BD5-18E7866F6539}" destId="{0F848B15-ED24-488A-9665-9AD4D3BBB62E}" srcOrd="0" destOrd="0" presId="urn:microsoft.com/office/officeart/2005/8/layout/process2"/>
    <dgm:cxn modelId="{ADBE9B80-09EB-466D-A61B-774C23024EE9}" type="presOf" srcId="{F6A4215B-4A1B-4966-A75A-1C494C9B1CCA}" destId="{8A17C3FC-B7AB-44B5-A12A-7409EBC42A27}" srcOrd="0" destOrd="0" presId="urn:microsoft.com/office/officeart/2005/8/layout/process2"/>
    <dgm:cxn modelId="{9C608572-1876-4B5C-874A-3441598A9F7A}" srcId="{F6A4215B-4A1B-4966-A75A-1C494C9B1CCA}" destId="{A71D8C76-FADB-4428-BDAD-67D4BE1D7225}" srcOrd="2" destOrd="0" parTransId="{7A4EAC8E-AF9D-4720-AE5A-BEA3EB674077}" sibTransId="{84E01B2E-35F9-402E-A571-8642EFAB6D21}"/>
    <dgm:cxn modelId="{44BF4515-C9B5-4C98-8421-E5E2288FF6A1}" type="presOf" srcId="{1AE0AC0D-0760-4FB8-8D81-CE9EB63B5DFF}" destId="{D8405048-DEE8-4C79-AA54-185C005E05DC}" srcOrd="1" destOrd="0" presId="urn:microsoft.com/office/officeart/2005/8/layout/process2"/>
    <dgm:cxn modelId="{BF82F159-7BD6-485B-B159-18DE38C9CBF2}" type="presOf" srcId="{AECBB226-659E-4586-A3ED-631E9A2543BA}" destId="{57158CA7-8AE6-4548-8452-62EDECD7EB28}" srcOrd="0" destOrd="0" presId="urn:microsoft.com/office/officeart/2005/8/layout/process2"/>
    <dgm:cxn modelId="{2D2442C5-765C-4392-A948-67BA267C9A9B}" type="presOf" srcId="{9937F05B-6B9C-4EA2-8517-92AD49DD103D}" destId="{801A4A44-FAEA-462E-A309-D34D861968E6}" srcOrd="0" destOrd="0" presId="urn:microsoft.com/office/officeart/2005/8/layout/process2"/>
    <dgm:cxn modelId="{9594821A-0745-4C75-BCB6-A92E547F8ACC}" type="presOf" srcId="{1AE0AC0D-0760-4FB8-8D81-CE9EB63B5DFF}" destId="{2C769704-D6F1-4E66-8CD4-E856A8683A1B}" srcOrd="0" destOrd="0" presId="urn:microsoft.com/office/officeart/2005/8/layout/process2"/>
    <dgm:cxn modelId="{438B0AF4-61B8-40A0-B177-8CE868287F08}" srcId="{F6A4215B-4A1B-4966-A75A-1C494C9B1CCA}" destId="{AECBB226-659E-4586-A3ED-631E9A2543BA}" srcOrd="1" destOrd="0" parTransId="{1C874074-B6B2-4E78-B6CB-8C0A5E498EDB}" sibTransId="{9937F05B-6B9C-4EA2-8517-92AD49DD103D}"/>
    <dgm:cxn modelId="{A9BB2CA4-A2E5-4BA2-9F48-470652582BA2}" type="presOf" srcId="{A71D8C76-FADB-4428-BDAD-67D4BE1D7225}" destId="{56D2A144-9974-4C28-828A-25D2AE5F0DA3}" srcOrd="0" destOrd="0" presId="urn:microsoft.com/office/officeart/2005/8/layout/process2"/>
    <dgm:cxn modelId="{69329F15-99E1-404C-A583-96DA9375A14F}" type="presParOf" srcId="{8A17C3FC-B7AB-44B5-A12A-7409EBC42A27}" destId="{0F848B15-ED24-488A-9665-9AD4D3BBB62E}" srcOrd="0" destOrd="0" presId="urn:microsoft.com/office/officeart/2005/8/layout/process2"/>
    <dgm:cxn modelId="{3D1079A1-3379-46DD-A4D2-30D9E8FCDC4E}" type="presParOf" srcId="{8A17C3FC-B7AB-44B5-A12A-7409EBC42A27}" destId="{2C769704-D6F1-4E66-8CD4-E856A8683A1B}" srcOrd="1" destOrd="0" presId="urn:microsoft.com/office/officeart/2005/8/layout/process2"/>
    <dgm:cxn modelId="{D34F8179-EDAF-4618-B004-1A744D9145D9}" type="presParOf" srcId="{2C769704-D6F1-4E66-8CD4-E856A8683A1B}" destId="{D8405048-DEE8-4C79-AA54-185C005E05DC}" srcOrd="0" destOrd="0" presId="urn:microsoft.com/office/officeart/2005/8/layout/process2"/>
    <dgm:cxn modelId="{65A2EBED-295E-4779-9DCB-3E2DDCF1835E}" type="presParOf" srcId="{8A17C3FC-B7AB-44B5-A12A-7409EBC42A27}" destId="{57158CA7-8AE6-4548-8452-62EDECD7EB28}" srcOrd="2" destOrd="0" presId="urn:microsoft.com/office/officeart/2005/8/layout/process2"/>
    <dgm:cxn modelId="{AF272DEA-FDCA-4436-AB86-EB4FC3262E29}" type="presParOf" srcId="{8A17C3FC-B7AB-44B5-A12A-7409EBC42A27}" destId="{801A4A44-FAEA-462E-A309-D34D861968E6}" srcOrd="3" destOrd="0" presId="urn:microsoft.com/office/officeart/2005/8/layout/process2"/>
    <dgm:cxn modelId="{75B37822-9CF7-42F0-911E-287C803D8155}" type="presParOf" srcId="{801A4A44-FAEA-462E-A309-D34D861968E6}" destId="{5DA4B928-E6ED-488D-8749-30EF674B2DB3}" srcOrd="0" destOrd="0" presId="urn:microsoft.com/office/officeart/2005/8/layout/process2"/>
    <dgm:cxn modelId="{A23E00AD-8BBD-4DDA-BA03-ED8AB2F579C4}" type="presParOf" srcId="{8A17C3FC-B7AB-44B5-A12A-7409EBC42A27}" destId="{56D2A144-9974-4C28-828A-25D2AE5F0DA3}" srcOrd="4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0BAA2-94FB-43CE-B4EC-7F4672B8F41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C8B65A4-1D1A-4801-A920-AEA17AE1F1B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10000"/>
                </a:schemeClr>
              </a:solidFill>
              <a:effectLst/>
            </a:rPr>
            <a:t>Ventaja fiscal </a:t>
          </a:r>
          <a:r>
            <a:rPr lang="es-ES" sz="1400" dirty="0" smtClean="0">
              <a:solidFill>
                <a:schemeClr val="bg2">
                  <a:lumMod val="10000"/>
                </a:schemeClr>
              </a:solidFill>
              <a:effectLst/>
            </a:rPr>
            <a:t>de</a:t>
          </a:r>
          <a:r>
            <a:rPr lang="es-ES" sz="1600" dirty="0" smtClean="0">
              <a:solidFill>
                <a:schemeClr val="bg2">
                  <a:lumMod val="10000"/>
                </a:schemeClr>
              </a:solidFill>
              <a:effectLst/>
            </a:rPr>
            <a:t> la deuda.</a:t>
          </a:r>
          <a:endParaRPr lang="es-ES" sz="1600" dirty="0">
            <a:solidFill>
              <a:schemeClr val="bg2">
                <a:lumMod val="10000"/>
              </a:schemeClr>
            </a:solidFill>
          </a:endParaRPr>
        </a:p>
      </dgm:t>
    </dgm:pt>
    <dgm:pt modelId="{5230B886-7E44-4B1E-854B-DAA988B5B652}" type="parTrans" cxnId="{70CB1B5A-DB13-4464-B15D-D17E9C302BE0}">
      <dgm:prSet/>
      <dgm:spPr/>
      <dgm:t>
        <a:bodyPr/>
        <a:lstStyle/>
        <a:p>
          <a:endParaRPr lang="es-ES"/>
        </a:p>
      </dgm:t>
    </dgm:pt>
    <dgm:pt modelId="{046BD7D1-E5AF-41BE-85D3-BC14110D5D0A}" type="sibTrans" cxnId="{70CB1B5A-DB13-4464-B15D-D17E9C302BE0}">
      <dgm:prSet/>
      <dgm:spPr/>
      <dgm:t>
        <a:bodyPr/>
        <a:lstStyle/>
        <a:p>
          <a:endParaRPr lang="es-ES"/>
        </a:p>
      </dgm:t>
    </dgm:pt>
    <dgm:pt modelId="{9F633990-826C-4F39-B0D6-C752DFA5B2CE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10000"/>
                </a:schemeClr>
              </a:solidFill>
            </a:rPr>
            <a:t>Preferencia al establecer fuentes de financiamiento</a:t>
          </a:r>
          <a:endParaRPr lang="es-ES" sz="1600" dirty="0">
            <a:solidFill>
              <a:schemeClr val="bg2">
                <a:lumMod val="10000"/>
              </a:schemeClr>
            </a:solidFill>
          </a:endParaRPr>
        </a:p>
      </dgm:t>
    </dgm:pt>
    <dgm:pt modelId="{A8CA991B-4BB0-4955-872F-58F8134F59C3}" type="parTrans" cxnId="{789F1B9E-86E7-4389-91B0-17DB4E887F3B}">
      <dgm:prSet/>
      <dgm:spPr/>
      <dgm:t>
        <a:bodyPr/>
        <a:lstStyle/>
        <a:p>
          <a:endParaRPr lang="es-ES"/>
        </a:p>
      </dgm:t>
    </dgm:pt>
    <dgm:pt modelId="{4B75EFCA-C1CE-449D-BA66-E357873C37A2}" type="sibTrans" cxnId="{789F1B9E-86E7-4389-91B0-17DB4E887F3B}">
      <dgm:prSet/>
      <dgm:spPr/>
      <dgm:t>
        <a:bodyPr/>
        <a:lstStyle/>
        <a:p>
          <a:endParaRPr lang="es-ES"/>
        </a:p>
      </dgm:t>
    </dgm:pt>
    <dgm:pt modelId="{B9EE8298-569F-4997-91A7-A6EE42F161C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10000"/>
                </a:schemeClr>
              </a:solidFill>
            </a:rPr>
            <a:t>Tiempo en el mercado da reputación y estabilidad.</a:t>
          </a:r>
          <a:endParaRPr lang="es-ES" sz="1600" dirty="0">
            <a:solidFill>
              <a:schemeClr val="bg2">
                <a:lumMod val="10000"/>
              </a:schemeClr>
            </a:solidFill>
          </a:endParaRPr>
        </a:p>
      </dgm:t>
    </dgm:pt>
    <dgm:pt modelId="{774D5890-0E65-4791-AF22-F0CD3E6821A8}" type="parTrans" cxnId="{52C81D6D-BAAC-4092-BD89-B9819942DCDA}">
      <dgm:prSet/>
      <dgm:spPr/>
      <dgm:t>
        <a:bodyPr/>
        <a:lstStyle/>
        <a:p>
          <a:endParaRPr lang="es-ES"/>
        </a:p>
      </dgm:t>
    </dgm:pt>
    <dgm:pt modelId="{C6D561E1-8BFD-4698-9DC7-FB097168E839}" type="sibTrans" cxnId="{52C81D6D-BAAC-4092-BD89-B9819942DCDA}">
      <dgm:prSet/>
      <dgm:spPr/>
      <dgm:t>
        <a:bodyPr/>
        <a:lstStyle/>
        <a:p>
          <a:endParaRPr lang="es-ES"/>
        </a:p>
      </dgm:t>
    </dgm:pt>
    <dgm:pt modelId="{A3EF8FD4-ADDD-4080-BD3E-C11EE088B549}" type="pres">
      <dgm:prSet presAssocID="{A2B0BAA2-94FB-43CE-B4EC-7F4672B8F41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F99CBFA-82B3-4FBC-ACC9-B46129734939}" type="pres">
      <dgm:prSet presAssocID="{EC8B65A4-1D1A-4801-A920-AEA17AE1F1BD}" presName="Accent1" presStyleCnt="0"/>
      <dgm:spPr/>
    </dgm:pt>
    <dgm:pt modelId="{9A7E6B75-E2DF-4C47-8202-5CA381BD5A36}" type="pres">
      <dgm:prSet presAssocID="{EC8B65A4-1D1A-4801-A920-AEA17AE1F1BD}" presName="Accent" presStyleLbl="node1" presStyleIdx="0" presStyleCnt="3"/>
      <dgm:spPr/>
    </dgm:pt>
    <dgm:pt modelId="{59E56F20-85BA-470F-9E4B-A05A58AA3859}" type="pres">
      <dgm:prSet presAssocID="{EC8B65A4-1D1A-4801-A920-AEA17AE1F1BD}" presName="Parent1" presStyleLbl="revTx" presStyleIdx="0" presStyleCnt="3" custScaleY="172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9915D-FA7E-4DAD-94F0-3060037D1F72}" type="pres">
      <dgm:prSet presAssocID="{9F633990-826C-4F39-B0D6-C752DFA5B2CE}" presName="Accent2" presStyleCnt="0"/>
      <dgm:spPr/>
    </dgm:pt>
    <dgm:pt modelId="{2CFA8565-2DA8-4033-9296-4D57C940980D}" type="pres">
      <dgm:prSet presAssocID="{9F633990-826C-4F39-B0D6-C752DFA5B2CE}" presName="Accent" presStyleLbl="node1" presStyleIdx="1" presStyleCnt="3"/>
      <dgm:spPr/>
    </dgm:pt>
    <dgm:pt modelId="{C0B3DE0C-289C-4A23-A190-9E8EC3C72371}" type="pres">
      <dgm:prSet presAssocID="{9F633990-826C-4F39-B0D6-C752DFA5B2CE}" presName="Parent2" presStyleLbl="revTx" presStyleIdx="1" presStyleCnt="3" custScaleX="127396" custScaleY="209505" custLinFactNeighborX="11808" custLinFactNeighborY="-16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5FF1B-ABD1-4901-9E2A-F08C5E611199}" type="pres">
      <dgm:prSet presAssocID="{B9EE8298-569F-4997-91A7-A6EE42F161C2}" presName="Accent3" presStyleCnt="0"/>
      <dgm:spPr/>
    </dgm:pt>
    <dgm:pt modelId="{7ED94463-9C35-4404-9199-4D09651B34DF}" type="pres">
      <dgm:prSet presAssocID="{B9EE8298-569F-4997-91A7-A6EE42F161C2}" presName="Accent" presStyleLbl="node1" presStyleIdx="2" presStyleCnt="3"/>
      <dgm:spPr/>
    </dgm:pt>
    <dgm:pt modelId="{92D2AC3B-9EB7-4405-9A4A-BF5D8A2F6AA5}" type="pres">
      <dgm:prSet presAssocID="{B9EE8298-569F-4997-91A7-A6EE42F161C2}" presName="Parent3" presStyleLbl="revTx" presStyleIdx="2" presStyleCnt="3" custScaleY="2410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1927E2-0168-4D22-87D4-6699A4839DB7}" type="presOf" srcId="{B9EE8298-569F-4997-91A7-A6EE42F161C2}" destId="{92D2AC3B-9EB7-4405-9A4A-BF5D8A2F6AA5}" srcOrd="0" destOrd="0" presId="urn:microsoft.com/office/officeart/2009/layout/CircleArrowProcess"/>
    <dgm:cxn modelId="{DC5190C6-8CA2-420B-AFC2-8584FE8AEBDA}" type="presOf" srcId="{9F633990-826C-4F39-B0D6-C752DFA5B2CE}" destId="{C0B3DE0C-289C-4A23-A190-9E8EC3C72371}" srcOrd="0" destOrd="0" presId="urn:microsoft.com/office/officeart/2009/layout/CircleArrowProcess"/>
    <dgm:cxn modelId="{789F1B9E-86E7-4389-91B0-17DB4E887F3B}" srcId="{A2B0BAA2-94FB-43CE-B4EC-7F4672B8F414}" destId="{9F633990-826C-4F39-B0D6-C752DFA5B2CE}" srcOrd="1" destOrd="0" parTransId="{A8CA991B-4BB0-4955-872F-58F8134F59C3}" sibTransId="{4B75EFCA-C1CE-449D-BA66-E357873C37A2}"/>
    <dgm:cxn modelId="{70CB1B5A-DB13-4464-B15D-D17E9C302BE0}" srcId="{A2B0BAA2-94FB-43CE-B4EC-7F4672B8F414}" destId="{EC8B65A4-1D1A-4801-A920-AEA17AE1F1BD}" srcOrd="0" destOrd="0" parTransId="{5230B886-7E44-4B1E-854B-DAA988B5B652}" sibTransId="{046BD7D1-E5AF-41BE-85D3-BC14110D5D0A}"/>
    <dgm:cxn modelId="{52C81D6D-BAAC-4092-BD89-B9819942DCDA}" srcId="{A2B0BAA2-94FB-43CE-B4EC-7F4672B8F414}" destId="{B9EE8298-569F-4997-91A7-A6EE42F161C2}" srcOrd="2" destOrd="0" parTransId="{774D5890-0E65-4791-AF22-F0CD3E6821A8}" sibTransId="{C6D561E1-8BFD-4698-9DC7-FB097168E839}"/>
    <dgm:cxn modelId="{7F2C271D-AB86-47CD-B627-8F98FF1976FB}" type="presOf" srcId="{EC8B65A4-1D1A-4801-A920-AEA17AE1F1BD}" destId="{59E56F20-85BA-470F-9E4B-A05A58AA3859}" srcOrd="0" destOrd="0" presId="urn:microsoft.com/office/officeart/2009/layout/CircleArrowProcess"/>
    <dgm:cxn modelId="{620BEBF1-41D9-4B8B-B18E-87D0D3D12639}" type="presOf" srcId="{A2B0BAA2-94FB-43CE-B4EC-7F4672B8F414}" destId="{A3EF8FD4-ADDD-4080-BD3E-C11EE088B549}" srcOrd="0" destOrd="0" presId="urn:microsoft.com/office/officeart/2009/layout/CircleArrowProcess"/>
    <dgm:cxn modelId="{8AC3F5D7-8759-400F-9951-D0F430F6D3E3}" type="presParOf" srcId="{A3EF8FD4-ADDD-4080-BD3E-C11EE088B549}" destId="{7F99CBFA-82B3-4FBC-ACC9-B46129734939}" srcOrd="0" destOrd="0" presId="urn:microsoft.com/office/officeart/2009/layout/CircleArrowProcess"/>
    <dgm:cxn modelId="{B4AA35BA-7520-4199-A702-F5DB6286BCB0}" type="presParOf" srcId="{7F99CBFA-82B3-4FBC-ACC9-B46129734939}" destId="{9A7E6B75-E2DF-4C47-8202-5CA381BD5A36}" srcOrd="0" destOrd="0" presId="urn:microsoft.com/office/officeart/2009/layout/CircleArrowProcess"/>
    <dgm:cxn modelId="{91E1765F-DB12-42D3-A0E1-8C8AA462B697}" type="presParOf" srcId="{A3EF8FD4-ADDD-4080-BD3E-C11EE088B549}" destId="{59E56F20-85BA-470F-9E4B-A05A58AA3859}" srcOrd="1" destOrd="0" presId="urn:microsoft.com/office/officeart/2009/layout/CircleArrowProcess"/>
    <dgm:cxn modelId="{97CA3956-9EAB-4123-95AB-22603576BAFC}" type="presParOf" srcId="{A3EF8FD4-ADDD-4080-BD3E-C11EE088B549}" destId="{6499915D-FA7E-4DAD-94F0-3060037D1F72}" srcOrd="2" destOrd="0" presId="urn:microsoft.com/office/officeart/2009/layout/CircleArrowProcess"/>
    <dgm:cxn modelId="{6A95F24C-E96A-443B-BB01-9999D5F30D08}" type="presParOf" srcId="{6499915D-FA7E-4DAD-94F0-3060037D1F72}" destId="{2CFA8565-2DA8-4033-9296-4D57C940980D}" srcOrd="0" destOrd="0" presId="urn:microsoft.com/office/officeart/2009/layout/CircleArrowProcess"/>
    <dgm:cxn modelId="{526CD05C-B8AE-4E39-9928-FF63AF84AF78}" type="presParOf" srcId="{A3EF8FD4-ADDD-4080-BD3E-C11EE088B549}" destId="{C0B3DE0C-289C-4A23-A190-9E8EC3C72371}" srcOrd="3" destOrd="0" presId="urn:microsoft.com/office/officeart/2009/layout/CircleArrowProcess"/>
    <dgm:cxn modelId="{7E556AF8-255F-49EA-9F2D-3F74ADDABC5F}" type="presParOf" srcId="{A3EF8FD4-ADDD-4080-BD3E-C11EE088B549}" destId="{46B5FF1B-ABD1-4901-9E2A-F08C5E611199}" srcOrd="4" destOrd="0" presId="urn:microsoft.com/office/officeart/2009/layout/CircleArrowProcess"/>
    <dgm:cxn modelId="{31ED782C-6B2E-44F6-8CF9-B91658C388D6}" type="presParOf" srcId="{46B5FF1B-ABD1-4901-9E2A-F08C5E611199}" destId="{7ED94463-9C35-4404-9199-4D09651B34DF}" srcOrd="0" destOrd="0" presId="urn:microsoft.com/office/officeart/2009/layout/CircleArrowProcess"/>
    <dgm:cxn modelId="{931C3E83-90E0-4DF5-8511-8ED0658DD841}" type="presParOf" srcId="{A3EF8FD4-ADDD-4080-BD3E-C11EE088B549}" destId="{92D2AC3B-9EB7-4405-9A4A-BF5D8A2F6AA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D6497-1AE9-4668-879B-D5C6D3E8FE9C}" type="doc">
      <dgm:prSet loTypeId="urn:microsoft.com/office/officeart/2005/8/layout/venn3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CBD2101-3CA0-471F-8023-017EF5ECC69E}">
      <dgm:prSet phldrT="[Texto]" custT="1"/>
      <dgm:spPr/>
      <dgm:t>
        <a:bodyPr/>
        <a:lstStyle/>
        <a:p>
          <a:r>
            <a:rPr lang="es-ES" sz="1700" b="1" dirty="0" smtClean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es-ES" sz="1700" dirty="0" smtClean="0">
              <a:solidFill>
                <a:schemeClr val="bg2">
                  <a:lumMod val="10000"/>
                </a:schemeClr>
              </a:solidFill>
            </a:rPr>
            <a:t> Análisis Estadístico</a:t>
          </a:r>
          <a:endParaRPr lang="es-ES" sz="1700" dirty="0">
            <a:solidFill>
              <a:schemeClr val="bg2">
                <a:lumMod val="10000"/>
              </a:schemeClr>
            </a:solidFill>
          </a:endParaRPr>
        </a:p>
      </dgm:t>
    </dgm:pt>
    <dgm:pt modelId="{49193476-BDA7-4D4D-B992-9C685E1D0C62}" type="par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24A27583-0DFA-4282-8C9E-D6EB3F3A579C}" type="sib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5E7AA16B-3436-4FC8-BDC1-5E6B4F72FD56}">
      <dgm:prSet custT="1"/>
      <dgm:spPr/>
      <dgm:t>
        <a:bodyPr/>
        <a:lstStyle/>
        <a:p>
          <a:r>
            <a:rPr lang="es-ES" sz="1600" b="1" dirty="0" smtClean="0">
              <a:solidFill>
                <a:schemeClr val="bg2">
                  <a:lumMod val="10000"/>
                </a:schemeClr>
              </a:solidFill>
            </a:rPr>
            <a:t>Entrevistas</a:t>
          </a:r>
        </a:p>
        <a:p>
          <a:r>
            <a:rPr lang="es-ES" sz="1700" dirty="0" smtClean="0">
              <a:solidFill>
                <a:schemeClr val="bg2">
                  <a:lumMod val="10000"/>
                </a:schemeClr>
              </a:solidFill>
            </a:rPr>
            <a:t> Percepción de la realidad</a:t>
          </a:r>
          <a:endParaRPr lang="es-ES" sz="1700" dirty="0">
            <a:solidFill>
              <a:schemeClr val="bg2">
                <a:lumMod val="10000"/>
              </a:schemeClr>
            </a:solidFill>
          </a:endParaRPr>
        </a:p>
      </dgm:t>
    </dgm:pt>
    <dgm:pt modelId="{4392B8EF-B526-41FC-B1CA-F3082ABD0E24}" type="parTrans" cxnId="{36175967-7FE1-4BF5-BC9D-B02E0C4E8E98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890164BC-FC24-4794-8A06-E410C26A2C1B}" type="sibTrans" cxnId="{36175967-7FE1-4BF5-BC9D-B02E0C4E8E98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4FCCA9A3-CA61-4281-8539-B23053409D3A}" type="pres">
      <dgm:prSet presAssocID="{29AD6497-1AE9-4668-879B-D5C6D3E8FE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0860A5-C424-40A4-BB17-FBC14DE6E2C3}" type="pres">
      <dgm:prSet presAssocID="{FCBD2101-3CA0-471F-8023-017EF5ECC69E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E5353-A3C8-4EED-9F38-976786936CA7}" type="pres">
      <dgm:prSet presAssocID="{24A27583-0DFA-4282-8C9E-D6EB3F3A579C}" presName="space" presStyleCnt="0"/>
      <dgm:spPr/>
      <dgm:t>
        <a:bodyPr/>
        <a:lstStyle/>
        <a:p>
          <a:endParaRPr lang="es-ES"/>
        </a:p>
      </dgm:t>
    </dgm:pt>
    <dgm:pt modelId="{9B1D5D83-B4D5-4977-99B9-76AC442EA025}" type="pres">
      <dgm:prSet presAssocID="{5E7AA16B-3436-4FC8-BDC1-5E6B4F72FD56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B8E37D-7380-465F-972A-2A2143BA4AF0}" type="presOf" srcId="{FCBD2101-3CA0-471F-8023-017EF5ECC69E}" destId="{450860A5-C424-40A4-BB17-FBC14DE6E2C3}" srcOrd="0" destOrd="0" presId="urn:microsoft.com/office/officeart/2005/8/layout/venn3"/>
    <dgm:cxn modelId="{55FA75BC-77F9-4B8D-A380-BD8BFD3CAD34}" type="presOf" srcId="{29AD6497-1AE9-4668-879B-D5C6D3E8FE9C}" destId="{4FCCA9A3-CA61-4281-8539-B23053409D3A}" srcOrd="0" destOrd="0" presId="urn:microsoft.com/office/officeart/2005/8/layout/venn3"/>
    <dgm:cxn modelId="{CF0677C7-1E92-4503-8805-5AF43F131C1C}" type="presOf" srcId="{5E7AA16B-3436-4FC8-BDC1-5E6B4F72FD56}" destId="{9B1D5D83-B4D5-4977-99B9-76AC442EA025}" srcOrd="0" destOrd="0" presId="urn:microsoft.com/office/officeart/2005/8/layout/venn3"/>
    <dgm:cxn modelId="{36175967-7FE1-4BF5-BC9D-B02E0C4E8E98}" srcId="{29AD6497-1AE9-4668-879B-D5C6D3E8FE9C}" destId="{5E7AA16B-3436-4FC8-BDC1-5E6B4F72FD56}" srcOrd="1" destOrd="0" parTransId="{4392B8EF-B526-41FC-B1CA-F3082ABD0E24}" sibTransId="{890164BC-FC24-4794-8A06-E410C26A2C1B}"/>
    <dgm:cxn modelId="{0B0D2A27-B268-4A97-936F-6E9CE1EEFB96}" srcId="{29AD6497-1AE9-4668-879B-D5C6D3E8FE9C}" destId="{FCBD2101-3CA0-471F-8023-017EF5ECC69E}" srcOrd="0" destOrd="0" parTransId="{49193476-BDA7-4D4D-B992-9C685E1D0C62}" sibTransId="{24A27583-0DFA-4282-8C9E-D6EB3F3A579C}"/>
    <dgm:cxn modelId="{79E2EB46-9E91-460C-A5C9-76737423767A}" type="presParOf" srcId="{4FCCA9A3-CA61-4281-8539-B23053409D3A}" destId="{450860A5-C424-40A4-BB17-FBC14DE6E2C3}" srcOrd="0" destOrd="0" presId="urn:microsoft.com/office/officeart/2005/8/layout/venn3"/>
    <dgm:cxn modelId="{ED783A1C-821F-4C97-B3B1-0BF5562D7911}" type="presParOf" srcId="{4FCCA9A3-CA61-4281-8539-B23053409D3A}" destId="{ED5E5353-A3C8-4EED-9F38-976786936CA7}" srcOrd="1" destOrd="0" presId="urn:microsoft.com/office/officeart/2005/8/layout/venn3"/>
    <dgm:cxn modelId="{07E94ACE-7C8E-4C53-BFC9-F3533C5615D5}" type="presParOf" srcId="{4FCCA9A3-CA61-4281-8539-B23053409D3A}" destId="{9B1D5D83-B4D5-4977-99B9-76AC442EA02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01F59-9B82-4729-817D-262BBB067E37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DE3B51E6-AF40-4389-907C-F1F2669C25E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EC" smtClean="0">
              <a:solidFill>
                <a:schemeClr val="bg2">
                  <a:lumMod val="10000"/>
                </a:schemeClr>
              </a:solidFill>
            </a:rPr>
            <a:t>La muestra utilizada representa 31.887 empresas. </a:t>
          </a:r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4B4FA258-3963-4E12-89BA-357113EF8BC2}" type="parTrans" cxnId="{BF967748-79F9-4611-AED0-ABC4FFC8B5ED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CBCF4B6F-A805-4A02-BA87-5098479A311C}" type="sibTrans" cxnId="{BF967748-79F9-4611-AED0-ABC4FFC8B5ED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BA842D25-B209-44AB-B27E-052A28A0F2C0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Las pymes tienen financiados sus activos en un 56% con recursos externos.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DA6D1692-6F5E-4BFD-9215-6C6276BFAD3A}" type="parTrans" cxnId="{428C747A-F416-4B52-9262-99627EA24F3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4363174E-D2CF-434F-9370-0C6EDABC9D57}" type="sibTrans" cxnId="{428C747A-F416-4B52-9262-99627EA24F3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C5084BB6-05E9-4BB7-BA67-6464FA2E3E2E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57150"/>
      </dgm:spPr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La rentabilidad  indica que las pymes tienen 0,19 centavos de rendimiento por cada dólar invertido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85232839-83B9-4C9D-A96F-B6B9D663EFB7}" type="parTrans" cxnId="{65086D1D-69A9-4BBD-BD73-08DE9983A4AF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0BAC34E4-193C-41AD-8788-6D7E6ACF5341}" type="sibTrans" cxnId="{65086D1D-69A9-4BBD-BD73-08DE9983A4AF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055F578-439C-49BC-9110-D966C9050D65}" type="pres">
      <dgm:prSet presAssocID="{79D01F59-9B82-4729-817D-262BBB067E37}" presName="Name0" presStyleCnt="0">
        <dgm:presLayoutVars>
          <dgm:dir/>
          <dgm:resizeHandles val="exact"/>
        </dgm:presLayoutVars>
      </dgm:prSet>
      <dgm:spPr/>
    </dgm:pt>
    <dgm:pt modelId="{01D219CE-2E3C-4415-B4B8-1655B007C37E}" type="pres">
      <dgm:prSet presAssocID="{DE3B51E6-AF40-4389-907C-F1F2669C25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ABDF6E-95E3-49A0-9865-A734C282CBCC}" type="pres">
      <dgm:prSet presAssocID="{CBCF4B6F-A805-4A02-BA87-5098479A31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7FED6BF-4B3B-4D90-8D8F-5D9A638CC19D}" type="pres">
      <dgm:prSet presAssocID="{CBCF4B6F-A805-4A02-BA87-5098479A31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6BED9D2-39AB-417C-A153-65EF907A9A0F}" type="pres">
      <dgm:prSet presAssocID="{BA842D25-B209-44AB-B27E-052A28A0F2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4732C-FF09-4D30-9414-061735E3786D}" type="pres">
      <dgm:prSet presAssocID="{4363174E-D2CF-434F-9370-0C6EDABC9D5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0ED2B32-1573-46DC-B821-7FBCA5012A6D}" type="pres">
      <dgm:prSet presAssocID="{4363174E-D2CF-434F-9370-0C6EDABC9D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A0449A5-4941-4598-A878-32C038BA5D3F}" type="pres">
      <dgm:prSet presAssocID="{C5084BB6-05E9-4BB7-BA67-6464FA2E3E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967748-79F9-4611-AED0-ABC4FFC8B5ED}" srcId="{79D01F59-9B82-4729-817D-262BBB067E37}" destId="{DE3B51E6-AF40-4389-907C-F1F2669C25EA}" srcOrd="0" destOrd="0" parTransId="{4B4FA258-3963-4E12-89BA-357113EF8BC2}" sibTransId="{CBCF4B6F-A805-4A02-BA87-5098479A311C}"/>
    <dgm:cxn modelId="{33EA3873-348F-4BD4-AED9-E8BDF50227B7}" type="presOf" srcId="{CBCF4B6F-A805-4A02-BA87-5098479A311C}" destId="{15ABDF6E-95E3-49A0-9865-A734C282CBCC}" srcOrd="0" destOrd="0" presId="urn:microsoft.com/office/officeart/2005/8/layout/process1"/>
    <dgm:cxn modelId="{768DD8BE-DC31-4D3B-AA8C-950454716C44}" type="presOf" srcId="{CBCF4B6F-A805-4A02-BA87-5098479A311C}" destId="{07FED6BF-4B3B-4D90-8D8F-5D9A638CC19D}" srcOrd="1" destOrd="0" presId="urn:microsoft.com/office/officeart/2005/8/layout/process1"/>
    <dgm:cxn modelId="{08B9C60D-331E-44A9-9C96-C65FBCAD6B5C}" type="presOf" srcId="{4363174E-D2CF-434F-9370-0C6EDABC9D57}" destId="{F0ED2B32-1573-46DC-B821-7FBCA5012A6D}" srcOrd="1" destOrd="0" presId="urn:microsoft.com/office/officeart/2005/8/layout/process1"/>
    <dgm:cxn modelId="{538827A3-3CAC-4DCC-840A-212A1153FB6B}" type="presOf" srcId="{4363174E-D2CF-434F-9370-0C6EDABC9D57}" destId="{87D4732C-FF09-4D30-9414-061735E3786D}" srcOrd="0" destOrd="0" presId="urn:microsoft.com/office/officeart/2005/8/layout/process1"/>
    <dgm:cxn modelId="{428C747A-F416-4B52-9262-99627EA24F39}" srcId="{79D01F59-9B82-4729-817D-262BBB067E37}" destId="{BA842D25-B209-44AB-B27E-052A28A0F2C0}" srcOrd="1" destOrd="0" parTransId="{DA6D1692-6F5E-4BFD-9215-6C6276BFAD3A}" sibTransId="{4363174E-D2CF-434F-9370-0C6EDABC9D57}"/>
    <dgm:cxn modelId="{04A79EED-EA6F-4414-9F0F-6BC433EF44D2}" type="presOf" srcId="{BA842D25-B209-44AB-B27E-052A28A0F2C0}" destId="{F6BED9D2-39AB-417C-A153-65EF907A9A0F}" srcOrd="0" destOrd="0" presId="urn:microsoft.com/office/officeart/2005/8/layout/process1"/>
    <dgm:cxn modelId="{D2D9DC33-9BDE-42C5-9F0F-8FA45A919EF5}" type="presOf" srcId="{DE3B51E6-AF40-4389-907C-F1F2669C25EA}" destId="{01D219CE-2E3C-4415-B4B8-1655B007C37E}" srcOrd="0" destOrd="0" presId="urn:microsoft.com/office/officeart/2005/8/layout/process1"/>
    <dgm:cxn modelId="{E4C8D208-43FF-48B1-B667-630E91B3052B}" type="presOf" srcId="{79D01F59-9B82-4729-817D-262BBB067E37}" destId="{A055F578-439C-49BC-9110-D966C9050D65}" srcOrd="0" destOrd="0" presId="urn:microsoft.com/office/officeart/2005/8/layout/process1"/>
    <dgm:cxn modelId="{65086D1D-69A9-4BBD-BD73-08DE9983A4AF}" srcId="{79D01F59-9B82-4729-817D-262BBB067E37}" destId="{C5084BB6-05E9-4BB7-BA67-6464FA2E3E2E}" srcOrd="2" destOrd="0" parTransId="{85232839-83B9-4C9D-A96F-B6B9D663EFB7}" sibTransId="{0BAC34E4-193C-41AD-8788-6D7E6ACF5341}"/>
    <dgm:cxn modelId="{4D95EB8F-1354-46D3-BEAE-ED2C14008797}" type="presOf" srcId="{C5084BB6-05E9-4BB7-BA67-6464FA2E3E2E}" destId="{6A0449A5-4941-4598-A878-32C038BA5D3F}" srcOrd="0" destOrd="0" presId="urn:microsoft.com/office/officeart/2005/8/layout/process1"/>
    <dgm:cxn modelId="{F5C28923-58FF-4B5A-820F-9AC809F380D5}" type="presParOf" srcId="{A055F578-439C-49BC-9110-D966C9050D65}" destId="{01D219CE-2E3C-4415-B4B8-1655B007C37E}" srcOrd="0" destOrd="0" presId="urn:microsoft.com/office/officeart/2005/8/layout/process1"/>
    <dgm:cxn modelId="{1B84D4C2-059C-4F8E-A112-8405E26A9E91}" type="presParOf" srcId="{A055F578-439C-49BC-9110-D966C9050D65}" destId="{15ABDF6E-95E3-49A0-9865-A734C282CBCC}" srcOrd="1" destOrd="0" presId="urn:microsoft.com/office/officeart/2005/8/layout/process1"/>
    <dgm:cxn modelId="{7AFB1FC5-64AB-4A33-AE75-F2864B8C4A84}" type="presParOf" srcId="{15ABDF6E-95E3-49A0-9865-A734C282CBCC}" destId="{07FED6BF-4B3B-4D90-8D8F-5D9A638CC19D}" srcOrd="0" destOrd="0" presId="urn:microsoft.com/office/officeart/2005/8/layout/process1"/>
    <dgm:cxn modelId="{2F76588A-55E5-40A4-9B76-7DF0606E6D4C}" type="presParOf" srcId="{A055F578-439C-49BC-9110-D966C9050D65}" destId="{F6BED9D2-39AB-417C-A153-65EF907A9A0F}" srcOrd="2" destOrd="0" presId="urn:microsoft.com/office/officeart/2005/8/layout/process1"/>
    <dgm:cxn modelId="{28839339-A7E8-4B18-844F-50D3994179C1}" type="presParOf" srcId="{A055F578-439C-49BC-9110-D966C9050D65}" destId="{87D4732C-FF09-4D30-9414-061735E3786D}" srcOrd="3" destOrd="0" presId="urn:microsoft.com/office/officeart/2005/8/layout/process1"/>
    <dgm:cxn modelId="{55A80881-1CEB-48B2-A7E2-8BC41835C777}" type="presParOf" srcId="{87D4732C-FF09-4D30-9414-061735E3786D}" destId="{F0ED2B32-1573-46DC-B821-7FBCA5012A6D}" srcOrd="0" destOrd="0" presId="urn:microsoft.com/office/officeart/2005/8/layout/process1"/>
    <dgm:cxn modelId="{8BFA7CBC-6F71-463A-B526-858DB8BFC0B3}" type="presParOf" srcId="{A055F578-439C-49BC-9110-D966C9050D65}" destId="{6A0449A5-4941-4598-A878-32C038BA5D3F}" srcOrd="4" destOrd="0" presId="urn:microsoft.com/office/officeart/2005/8/layout/process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1E0ED-A3E0-49E4-AF94-D84196B2D92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25BBB-F82E-451C-8C47-3F421AF0B6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H4</a:t>
          </a:r>
          <a:endParaRPr lang="en-US" dirty="0"/>
        </a:p>
      </dgm:t>
    </dgm:pt>
    <dgm:pt modelId="{DCCAABB7-409B-4BCF-BB1E-D5B618C4D7FE}" type="parTrans" cxnId="{0BBEF8DD-B776-4C46-B348-2D59B81023FE}">
      <dgm:prSet/>
      <dgm:spPr/>
      <dgm:t>
        <a:bodyPr/>
        <a:lstStyle/>
        <a:p>
          <a:endParaRPr lang="en-US"/>
        </a:p>
      </dgm:t>
    </dgm:pt>
    <dgm:pt modelId="{CB03168E-CAFC-4D8F-9E07-B40C6C30D823}" type="sibTrans" cxnId="{0BBEF8DD-B776-4C46-B348-2D59B81023FE}">
      <dgm:prSet/>
      <dgm:spPr/>
      <dgm:t>
        <a:bodyPr/>
        <a:lstStyle/>
        <a:p>
          <a:endParaRPr lang="en-US"/>
        </a:p>
      </dgm:t>
    </dgm:pt>
    <dgm:pt modelId="{79BFC323-6168-42AF-B48A-9B51979095C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H4</a:t>
          </a:r>
          <a:endParaRPr lang="en-US" dirty="0"/>
        </a:p>
      </dgm:t>
    </dgm:pt>
    <dgm:pt modelId="{F6B49979-899D-4289-962B-7A1B8709A30B}" type="parTrans" cxnId="{D06D7352-DC53-4AE5-BD65-2A5480DE53B5}">
      <dgm:prSet/>
      <dgm:spPr/>
      <dgm:t>
        <a:bodyPr/>
        <a:lstStyle/>
        <a:p>
          <a:endParaRPr lang="en-US"/>
        </a:p>
      </dgm:t>
    </dgm:pt>
    <dgm:pt modelId="{AA4D02FA-5D50-4E98-84B1-C6BB886A2DB0}" type="sibTrans" cxnId="{D06D7352-DC53-4AE5-BD65-2A5480DE53B5}">
      <dgm:prSet/>
      <dgm:spPr/>
      <dgm:t>
        <a:bodyPr/>
        <a:lstStyle/>
        <a:p>
          <a:endParaRPr lang="en-US"/>
        </a:p>
      </dgm:t>
    </dgm:pt>
    <dgm:pt modelId="{53F1016B-A73F-4A8F-B0BB-1993DD88E50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H3</a:t>
          </a:r>
          <a:endParaRPr lang="en-US" dirty="0"/>
        </a:p>
      </dgm:t>
    </dgm:pt>
    <dgm:pt modelId="{8DC8968B-2975-494E-87A1-E9BC069D8BA2}" type="parTrans" cxnId="{3A22854A-5786-455D-80EF-D3F1890F7A91}">
      <dgm:prSet/>
      <dgm:spPr/>
      <dgm:t>
        <a:bodyPr/>
        <a:lstStyle/>
        <a:p>
          <a:endParaRPr lang="en-US"/>
        </a:p>
      </dgm:t>
    </dgm:pt>
    <dgm:pt modelId="{2F495923-00D2-4A51-9D6A-0AFDA55C96E6}" type="sibTrans" cxnId="{3A22854A-5786-455D-80EF-D3F1890F7A91}">
      <dgm:prSet/>
      <dgm:spPr/>
      <dgm:t>
        <a:bodyPr/>
        <a:lstStyle/>
        <a:p>
          <a:endParaRPr lang="en-US"/>
        </a:p>
      </dgm:t>
    </dgm:pt>
    <dgm:pt modelId="{2CAD0E6E-1310-4702-9832-4D50915D2CE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H3</a:t>
          </a:r>
          <a:endParaRPr lang="en-US" dirty="0"/>
        </a:p>
      </dgm:t>
    </dgm:pt>
    <dgm:pt modelId="{031314C5-2414-487C-AC4B-7420B15A785F}" type="parTrans" cxnId="{2E4E0214-CC96-4396-99DE-C89CF07706AE}">
      <dgm:prSet/>
      <dgm:spPr/>
      <dgm:t>
        <a:bodyPr/>
        <a:lstStyle/>
        <a:p>
          <a:endParaRPr lang="en-US"/>
        </a:p>
      </dgm:t>
    </dgm:pt>
    <dgm:pt modelId="{78165459-6D9E-4428-95E8-9D03BE000C88}" type="sibTrans" cxnId="{2E4E0214-CC96-4396-99DE-C89CF07706AE}">
      <dgm:prSet/>
      <dgm:spPr/>
      <dgm:t>
        <a:bodyPr/>
        <a:lstStyle/>
        <a:p>
          <a:endParaRPr lang="en-US"/>
        </a:p>
      </dgm:t>
    </dgm:pt>
    <dgm:pt modelId="{449AA491-2D01-447F-8F98-976CD4B5B1CE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0D71D93C-9A8A-4FD1-B532-B2568EB63FDD}" type="sibTrans" cxnId="{186EEA27-A911-47BA-B3F8-E385756B1B79}">
      <dgm:prSet/>
      <dgm:spPr/>
      <dgm:t>
        <a:bodyPr/>
        <a:lstStyle/>
        <a:p>
          <a:endParaRPr lang="en-US"/>
        </a:p>
      </dgm:t>
    </dgm:pt>
    <dgm:pt modelId="{86BF8B7A-D07D-45CE-954F-C3E52907A2E7}" type="parTrans" cxnId="{186EEA27-A911-47BA-B3F8-E385756B1B79}">
      <dgm:prSet/>
      <dgm:spPr/>
      <dgm:t>
        <a:bodyPr/>
        <a:lstStyle/>
        <a:p>
          <a:endParaRPr lang="en-US"/>
        </a:p>
      </dgm:t>
    </dgm:pt>
    <dgm:pt modelId="{F5701B9D-8807-4B3A-A6E0-81FA24A9F931}">
      <dgm:prSet phldrT="[Text]"/>
      <dgm:spPr/>
      <dgm:t>
        <a:bodyPr/>
        <a:lstStyle/>
        <a:p>
          <a:endParaRPr lang="en-US" dirty="0"/>
        </a:p>
      </dgm:t>
    </dgm:pt>
    <dgm:pt modelId="{796D464B-E7F4-4039-8BAA-B7BD5B452E1B}" type="sibTrans" cxnId="{D27591CF-C49D-4560-B4E6-39D093EED88E}">
      <dgm:prSet/>
      <dgm:spPr/>
      <dgm:t>
        <a:bodyPr/>
        <a:lstStyle/>
        <a:p>
          <a:endParaRPr lang="en-US"/>
        </a:p>
      </dgm:t>
    </dgm:pt>
    <dgm:pt modelId="{6D44EA42-9089-4335-A048-349A9241AB56}" type="parTrans" cxnId="{D27591CF-C49D-4560-B4E6-39D093EED88E}">
      <dgm:prSet/>
      <dgm:spPr/>
      <dgm:t>
        <a:bodyPr/>
        <a:lstStyle/>
        <a:p>
          <a:endParaRPr lang="en-US"/>
        </a:p>
      </dgm:t>
    </dgm:pt>
    <dgm:pt modelId="{20DD93E5-71B5-475A-A334-1434A506ED5B}" type="pres">
      <dgm:prSet presAssocID="{9ED1E0ED-A3E0-49E4-AF94-D84196B2D9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98AA1-A0BB-4295-B897-9400975FC99C}" type="pres">
      <dgm:prSet presAssocID="{F5701B9D-8807-4B3A-A6E0-81FA24A9F9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8D1DF-1CCB-4EB7-89E8-A44F88475E3A}" type="pres">
      <dgm:prSet presAssocID="{F5701B9D-8807-4B3A-A6E0-81FA24A9F931}" presName="spNode" presStyleCnt="0"/>
      <dgm:spPr/>
    </dgm:pt>
    <dgm:pt modelId="{144F5D0C-73DB-4C45-A299-B30EF4269296}" type="pres">
      <dgm:prSet presAssocID="{796D464B-E7F4-4039-8BAA-B7BD5B452E1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84B6648-0CF9-44DC-BE3D-F41CA503AE7C}" type="pres">
      <dgm:prSet presAssocID="{36725BBB-F82E-451C-8C47-3F421AF0B69D}" presName="node" presStyleLbl="node1" presStyleIdx="1" presStyleCnt="6" custRadScaleRad="98410" custRadScaleInc="8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957E-8E77-4673-89AC-CDDC743FB8E9}" type="pres">
      <dgm:prSet presAssocID="{36725BBB-F82E-451C-8C47-3F421AF0B69D}" presName="spNode" presStyleCnt="0"/>
      <dgm:spPr/>
    </dgm:pt>
    <dgm:pt modelId="{320E6381-4EB3-4CD0-83D9-25DC9069DFA7}" type="pres">
      <dgm:prSet presAssocID="{CB03168E-CAFC-4D8F-9E07-B40C6C30D82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5845A9E-D507-4BE5-9319-2A047EA058A5}" type="pres">
      <dgm:prSet presAssocID="{79BFC323-6168-42AF-B48A-9B51979095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ECB8-1A7E-43E2-80CC-4080D35C93DC}" type="pres">
      <dgm:prSet presAssocID="{79BFC323-6168-42AF-B48A-9B51979095C7}" presName="spNode" presStyleCnt="0"/>
      <dgm:spPr/>
    </dgm:pt>
    <dgm:pt modelId="{38594E62-05B3-43C0-ABFD-8BF1BF686039}" type="pres">
      <dgm:prSet presAssocID="{AA4D02FA-5D50-4E98-84B1-C6BB886A2DB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036DDA0-F7DE-4E9D-A2F2-606B0F8DBECA}" type="pres">
      <dgm:prSet presAssocID="{449AA491-2D01-447F-8F98-976CD4B5B1C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D6704-1AB3-4922-A127-895D9FF4DF84}" type="pres">
      <dgm:prSet presAssocID="{449AA491-2D01-447F-8F98-976CD4B5B1CE}" presName="spNode" presStyleCnt="0"/>
      <dgm:spPr/>
    </dgm:pt>
    <dgm:pt modelId="{E361335F-0D8A-47D4-8C98-E672D477C53C}" type="pres">
      <dgm:prSet presAssocID="{0D71D93C-9A8A-4FD1-B532-B2568EB63FD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5E5AF68-8E31-4637-AAB0-7E0893449BDC}" type="pres">
      <dgm:prSet presAssocID="{53F1016B-A73F-4A8F-B0BB-1993DD88E5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84AEB-D417-4BA0-8D7F-46F5F9354DF6}" type="pres">
      <dgm:prSet presAssocID="{53F1016B-A73F-4A8F-B0BB-1993DD88E50E}" presName="spNode" presStyleCnt="0"/>
      <dgm:spPr/>
    </dgm:pt>
    <dgm:pt modelId="{99454621-3A78-45B7-990C-FC426FBE0542}" type="pres">
      <dgm:prSet presAssocID="{2F495923-00D2-4A51-9D6A-0AFDA55C96E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2F1135-CB03-474F-96AE-2ADA0AF07A18}" type="pres">
      <dgm:prSet presAssocID="{2CAD0E6E-1310-4702-9832-4D50915D2CE0}" presName="node" presStyleLbl="node1" presStyleIdx="5" presStyleCnt="6" custRadScaleRad="101004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C59F7-B673-44A9-9E49-DC01100A23CE}" type="pres">
      <dgm:prSet presAssocID="{2CAD0E6E-1310-4702-9832-4D50915D2CE0}" presName="spNode" presStyleCnt="0"/>
      <dgm:spPr/>
    </dgm:pt>
    <dgm:pt modelId="{990C281A-812A-4FBC-9E80-D8DD990C7710}" type="pres">
      <dgm:prSet presAssocID="{78165459-6D9E-4428-95E8-9D03BE000C8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06D7352-DC53-4AE5-BD65-2A5480DE53B5}" srcId="{9ED1E0ED-A3E0-49E4-AF94-D84196B2D929}" destId="{79BFC323-6168-42AF-B48A-9B51979095C7}" srcOrd="2" destOrd="0" parTransId="{F6B49979-899D-4289-962B-7A1B8709A30B}" sibTransId="{AA4D02FA-5D50-4E98-84B1-C6BB886A2DB0}"/>
    <dgm:cxn modelId="{71BBFBE5-F345-495D-9F0C-8839D3240C44}" type="presOf" srcId="{CB03168E-CAFC-4D8F-9E07-B40C6C30D823}" destId="{320E6381-4EB3-4CD0-83D9-25DC9069DFA7}" srcOrd="0" destOrd="0" presId="urn:microsoft.com/office/officeart/2005/8/layout/cycle6"/>
    <dgm:cxn modelId="{1D7BD801-5941-4D6A-9A65-A34C3767F2AA}" type="presOf" srcId="{0D71D93C-9A8A-4FD1-B532-B2568EB63FDD}" destId="{E361335F-0D8A-47D4-8C98-E672D477C53C}" srcOrd="0" destOrd="0" presId="urn:microsoft.com/office/officeart/2005/8/layout/cycle6"/>
    <dgm:cxn modelId="{2E4E0214-CC96-4396-99DE-C89CF07706AE}" srcId="{9ED1E0ED-A3E0-49E4-AF94-D84196B2D929}" destId="{2CAD0E6E-1310-4702-9832-4D50915D2CE0}" srcOrd="5" destOrd="0" parTransId="{031314C5-2414-487C-AC4B-7420B15A785F}" sibTransId="{78165459-6D9E-4428-95E8-9D03BE000C88}"/>
    <dgm:cxn modelId="{28A3118D-2C2F-422B-A3A8-312795F144EC}" type="presOf" srcId="{78165459-6D9E-4428-95E8-9D03BE000C88}" destId="{990C281A-812A-4FBC-9E80-D8DD990C7710}" srcOrd="0" destOrd="0" presId="urn:microsoft.com/office/officeart/2005/8/layout/cycle6"/>
    <dgm:cxn modelId="{0BBEF8DD-B776-4C46-B348-2D59B81023FE}" srcId="{9ED1E0ED-A3E0-49E4-AF94-D84196B2D929}" destId="{36725BBB-F82E-451C-8C47-3F421AF0B69D}" srcOrd="1" destOrd="0" parTransId="{DCCAABB7-409B-4BCF-BB1E-D5B618C4D7FE}" sibTransId="{CB03168E-CAFC-4D8F-9E07-B40C6C30D823}"/>
    <dgm:cxn modelId="{950E5E58-795E-40A5-A6F9-A1C074E528CF}" type="presOf" srcId="{F5701B9D-8807-4B3A-A6E0-81FA24A9F931}" destId="{B1F98AA1-A0BB-4295-B897-9400975FC99C}" srcOrd="0" destOrd="0" presId="urn:microsoft.com/office/officeart/2005/8/layout/cycle6"/>
    <dgm:cxn modelId="{5D2CA0AD-EBFA-4FCC-BFBA-EAC2970FCFDD}" type="presOf" srcId="{79BFC323-6168-42AF-B48A-9B51979095C7}" destId="{25845A9E-D507-4BE5-9319-2A047EA058A5}" srcOrd="0" destOrd="0" presId="urn:microsoft.com/office/officeart/2005/8/layout/cycle6"/>
    <dgm:cxn modelId="{FD2FC892-A899-48B9-A548-85B1EB57B413}" type="presOf" srcId="{2CAD0E6E-1310-4702-9832-4D50915D2CE0}" destId="{AB2F1135-CB03-474F-96AE-2ADA0AF07A18}" srcOrd="0" destOrd="0" presId="urn:microsoft.com/office/officeart/2005/8/layout/cycle6"/>
    <dgm:cxn modelId="{AB4380AC-292E-4D6A-84A7-57796D4EDA70}" type="presOf" srcId="{AA4D02FA-5D50-4E98-84B1-C6BB886A2DB0}" destId="{38594E62-05B3-43C0-ABFD-8BF1BF686039}" srcOrd="0" destOrd="0" presId="urn:microsoft.com/office/officeart/2005/8/layout/cycle6"/>
    <dgm:cxn modelId="{1EEA8AA0-25CD-4873-99F3-3894EA080B5F}" type="presOf" srcId="{796D464B-E7F4-4039-8BAA-B7BD5B452E1B}" destId="{144F5D0C-73DB-4C45-A299-B30EF4269296}" srcOrd="0" destOrd="0" presId="urn:microsoft.com/office/officeart/2005/8/layout/cycle6"/>
    <dgm:cxn modelId="{E3BCCA72-BB34-42C1-970A-B4927CB967DC}" type="presOf" srcId="{449AA491-2D01-447F-8F98-976CD4B5B1CE}" destId="{1036DDA0-F7DE-4E9D-A2F2-606B0F8DBECA}" srcOrd="0" destOrd="0" presId="urn:microsoft.com/office/officeart/2005/8/layout/cycle6"/>
    <dgm:cxn modelId="{12F4BCFF-3267-45E5-8311-E6C25B039DD5}" type="presOf" srcId="{2F495923-00D2-4A51-9D6A-0AFDA55C96E6}" destId="{99454621-3A78-45B7-990C-FC426FBE0542}" srcOrd="0" destOrd="0" presId="urn:microsoft.com/office/officeart/2005/8/layout/cycle6"/>
    <dgm:cxn modelId="{C7EEEC6F-DFF4-4FC9-8EB4-DDA0C475BB97}" type="presOf" srcId="{53F1016B-A73F-4A8F-B0BB-1993DD88E50E}" destId="{65E5AF68-8E31-4637-AAB0-7E0893449BDC}" srcOrd="0" destOrd="0" presId="urn:microsoft.com/office/officeart/2005/8/layout/cycle6"/>
    <dgm:cxn modelId="{E268EDB1-BCF6-47CD-8EC7-17348883477E}" type="presOf" srcId="{36725BBB-F82E-451C-8C47-3F421AF0B69D}" destId="{A84B6648-0CF9-44DC-BE3D-F41CA503AE7C}" srcOrd="0" destOrd="0" presId="urn:microsoft.com/office/officeart/2005/8/layout/cycle6"/>
    <dgm:cxn modelId="{186EEA27-A911-47BA-B3F8-E385756B1B79}" srcId="{9ED1E0ED-A3E0-49E4-AF94-D84196B2D929}" destId="{449AA491-2D01-447F-8F98-976CD4B5B1CE}" srcOrd="3" destOrd="0" parTransId="{86BF8B7A-D07D-45CE-954F-C3E52907A2E7}" sibTransId="{0D71D93C-9A8A-4FD1-B532-B2568EB63FDD}"/>
    <dgm:cxn modelId="{D27591CF-C49D-4560-B4E6-39D093EED88E}" srcId="{9ED1E0ED-A3E0-49E4-AF94-D84196B2D929}" destId="{F5701B9D-8807-4B3A-A6E0-81FA24A9F931}" srcOrd="0" destOrd="0" parTransId="{6D44EA42-9089-4335-A048-349A9241AB56}" sibTransId="{796D464B-E7F4-4039-8BAA-B7BD5B452E1B}"/>
    <dgm:cxn modelId="{3A22854A-5786-455D-80EF-D3F1890F7A91}" srcId="{9ED1E0ED-A3E0-49E4-AF94-D84196B2D929}" destId="{53F1016B-A73F-4A8F-B0BB-1993DD88E50E}" srcOrd="4" destOrd="0" parTransId="{8DC8968B-2975-494E-87A1-E9BC069D8BA2}" sibTransId="{2F495923-00D2-4A51-9D6A-0AFDA55C96E6}"/>
    <dgm:cxn modelId="{E21492FD-FD11-4FD1-A1E4-CCB92B7CFFB2}" type="presOf" srcId="{9ED1E0ED-A3E0-49E4-AF94-D84196B2D929}" destId="{20DD93E5-71B5-475A-A334-1434A506ED5B}" srcOrd="0" destOrd="0" presId="urn:microsoft.com/office/officeart/2005/8/layout/cycle6"/>
    <dgm:cxn modelId="{AF375AE0-AD8F-482A-AEB2-5265D5F09AEE}" type="presParOf" srcId="{20DD93E5-71B5-475A-A334-1434A506ED5B}" destId="{B1F98AA1-A0BB-4295-B897-9400975FC99C}" srcOrd="0" destOrd="0" presId="urn:microsoft.com/office/officeart/2005/8/layout/cycle6"/>
    <dgm:cxn modelId="{9903AFEF-41D6-46B0-AA1A-B6BAF712110F}" type="presParOf" srcId="{20DD93E5-71B5-475A-A334-1434A506ED5B}" destId="{BE78D1DF-1CCB-4EB7-89E8-A44F88475E3A}" srcOrd="1" destOrd="0" presId="urn:microsoft.com/office/officeart/2005/8/layout/cycle6"/>
    <dgm:cxn modelId="{1928DB7B-B4C1-4789-AEFB-1FF7D4F48D1F}" type="presParOf" srcId="{20DD93E5-71B5-475A-A334-1434A506ED5B}" destId="{144F5D0C-73DB-4C45-A299-B30EF4269296}" srcOrd="2" destOrd="0" presId="urn:microsoft.com/office/officeart/2005/8/layout/cycle6"/>
    <dgm:cxn modelId="{4113A5B4-93DF-45C3-8D64-A1AFBD80B14C}" type="presParOf" srcId="{20DD93E5-71B5-475A-A334-1434A506ED5B}" destId="{A84B6648-0CF9-44DC-BE3D-F41CA503AE7C}" srcOrd="3" destOrd="0" presId="urn:microsoft.com/office/officeart/2005/8/layout/cycle6"/>
    <dgm:cxn modelId="{E02B2B3E-1E62-4855-A829-8D3BB18DD2C6}" type="presParOf" srcId="{20DD93E5-71B5-475A-A334-1434A506ED5B}" destId="{8EC4957E-8E77-4673-89AC-CDDC743FB8E9}" srcOrd="4" destOrd="0" presId="urn:microsoft.com/office/officeart/2005/8/layout/cycle6"/>
    <dgm:cxn modelId="{CEE9D169-0D0D-432D-9E46-DB5066A42DBA}" type="presParOf" srcId="{20DD93E5-71B5-475A-A334-1434A506ED5B}" destId="{320E6381-4EB3-4CD0-83D9-25DC9069DFA7}" srcOrd="5" destOrd="0" presId="urn:microsoft.com/office/officeart/2005/8/layout/cycle6"/>
    <dgm:cxn modelId="{828A1142-D458-4256-9B20-F3D3BA311B10}" type="presParOf" srcId="{20DD93E5-71B5-475A-A334-1434A506ED5B}" destId="{25845A9E-D507-4BE5-9319-2A047EA058A5}" srcOrd="6" destOrd="0" presId="urn:microsoft.com/office/officeart/2005/8/layout/cycle6"/>
    <dgm:cxn modelId="{1A410873-9D66-4FC1-BB22-0C7837F6FE6A}" type="presParOf" srcId="{20DD93E5-71B5-475A-A334-1434A506ED5B}" destId="{D32AECB8-1A7E-43E2-80CC-4080D35C93DC}" srcOrd="7" destOrd="0" presId="urn:microsoft.com/office/officeart/2005/8/layout/cycle6"/>
    <dgm:cxn modelId="{C001CE2F-B818-465B-A6C8-1FE5C4C8AFF4}" type="presParOf" srcId="{20DD93E5-71B5-475A-A334-1434A506ED5B}" destId="{38594E62-05B3-43C0-ABFD-8BF1BF686039}" srcOrd="8" destOrd="0" presId="urn:microsoft.com/office/officeart/2005/8/layout/cycle6"/>
    <dgm:cxn modelId="{3A9D1247-B97F-40EA-9489-B0D85CA4EE5A}" type="presParOf" srcId="{20DD93E5-71B5-475A-A334-1434A506ED5B}" destId="{1036DDA0-F7DE-4E9D-A2F2-606B0F8DBECA}" srcOrd="9" destOrd="0" presId="urn:microsoft.com/office/officeart/2005/8/layout/cycle6"/>
    <dgm:cxn modelId="{D2FA1C5D-8F71-44E9-94A6-F9CD02EDEEA9}" type="presParOf" srcId="{20DD93E5-71B5-475A-A334-1434A506ED5B}" destId="{3D4D6704-1AB3-4922-A127-895D9FF4DF84}" srcOrd="10" destOrd="0" presId="urn:microsoft.com/office/officeart/2005/8/layout/cycle6"/>
    <dgm:cxn modelId="{51333B56-E60A-4364-87D8-1ABE5699DBCA}" type="presParOf" srcId="{20DD93E5-71B5-475A-A334-1434A506ED5B}" destId="{E361335F-0D8A-47D4-8C98-E672D477C53C}" srcOrd="11" destOrd="0" presId="urn:microsoft.com/office/officeart/2005/8/layout/cycle6"/>
    <dgm:cxn modelId="{F5EDA5C6-29B1-4ADB-8C4C-BCCB522403AE}" type="presParOf" srcId="{20DD93E5-71B5-475A-A334-1434A506ED5B}" destId="{65E5AF68-8E31-4637-AAB0-7E0893449BDC}" srcOrd="12" destOrd="0" presId="urn:microsoft.com/office/officeart/2005/8/layout/cycle6"/>
    <dgm:cxn modelId="{E57CCC89-D66F-4A55-9CAE-C8068748556F}" type="presParOf" srcId="{20DD93E5-71B5-475A-A334-1434A506ED5B}" destId="{E5884AEB-D417-4BA0-8D7F-46F5F9354DF6}" srcOrd="13" destOrd="0" presId="urn:microsoft.com/office/officeart/2005/8/layout/cycle6"/>
    <dgm:cxn modelId="{A62C1F97-A21B-4700-B2F0-C498E0CF7F97}" type="presParOf" srcId="{20DD93E5-71B5-475A-A334-1434A506ED5B}" destId="{99454621-3A78-45B7-990C-FC426FBE0542}" srcOrd="14" destOrd="0" presId="urn:microsoft.com/office/officeart/2005/8/layout/cycle6"/>
    <dgm:cxn modelId="{74891008-626C-4F71-B0FB-8EE62AF30C7D}" type="presParOf" srcId="{20DD93E5-71B5-475A-A334-1434A506ED5B}" destId="{AB2F1135-CB03-474F-96AE-2ADA0AF07A18}" srcOrd="15" destOrd="0" presId="urn:microsoft.com/office/officeart/2005/8/layout/cycle6"/>
    <dgm:cxn modelId="{D2D39BB2-EE30-43CA-BD9D-5C52C1867025}" type="presParOf" srcId="{20DD93E5-71B5-475A-A334-1434A506ED5B}" destId="{08CC59F7-B673-44A9-9E49-DC01100A23CE}" srcOrd="16" destOrd="0" presId="urn:microsoft.com/office/officeart/2005/8/layout/cycle6"/>
    <dgm:cxn modelId="{C1035BFC-CB30-4407-8A9E-8CDBC115A5E2}" type="presParOf" srcId="{20DD93E5-71B5-475A-A334-1434A506ED5B}" destId="{990C281A-812A-4FBC-9E80-D8DD990C771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48B15-ED24-488A-9665-9AD4D3BBB62E}">
      <dsp:nvSpPr>
        <dsp:cNvPr id="0" name=""/>
        <dsp:cNvSpPr/>
      </dsp:nvSpPr>
      <dsp:spPr>
        <a:xfrm>
          <a:off x="67997" y="0"/>
          <a:ext cx="3148503" cy="9419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Aportar resultados empíricos que permitan ampliar el conocimiento sobre estructura de capital.</a:t>
          </a:r>
          <a:endParaRPr lang="es-ES" sz="14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95585" y="27588"/>
        <a:ext cx="3093327" cy="886762"/>
      </dsp:txXfrm>
    </dsp:sp>
    <dsp:sp modelId="{2C769704-D6F1-4E66-8CD4-E856A8683A1B}">
      <dsp:nvSpPr>
        <dsp:cNvPr id="0" name=""/>
        <dsp:cNvSpPr/>
      </dsp:nvSpPr>
      <dsp:spPr>
        <a:xfrm rot="5400000">
          <a:off x="1465635" y="965487"/>
          <a:ext cx="353227" cy="423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>
            <a:solidFill>
              <a:schemeClr val="bg2">
                <a:lumMod val="10000"/>
              </a:schemeClr>
            </a:solidFill>
          </a:endParaRPr>
        </a:p>
      </dsp:txBody>
      <dsp:txXfrm rot="-5400000">
        <a:off x="1515087" y="1000809"/>
        <a:ext cx="254324" cy="247259"/>
      </dsp:txXfrm>
    </dsp:sp>
    <dsp:sp modelId="{57158CA7-8AE6-4548-8452-62EDECD7EB28}">
      <dsp:nvSpPr>
        <dsp:cNvPr id="0" name=""/>
        <dsp:cNvSpPr/>
      </dsp:nvSpPr>
      <dsp:spPr>
        <a:xfrm>
          <a:off x="67997" y="1412908"/>
          <a:ext cx="3148503" cy="9419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2">
                  <a:lumMod val="10000"/>
                </a:schemeClr>
              </a:solidFill>
            </a:rPr>
            <a:t>Esta investigación es fundamental para el entendimiento de la realidad empresarial desde la perspectiva financiera. </a:t>
          </a:r>
          <a:endParaRPr lang="es-ES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585" y="1440496"/>
        <a:ext cx="3093327" cy="886762"/>
      </dsp:txXfrm>
    </dsp:sp>
    <dsp:sp modelId="{801A4A44-FAEA-462E-A309-D34D861968E6}">
      <dsp:nvSpPr>
        <dsp:cNvPr id="0" name=""/>
        <dsp:cNvSpPr/>
      </dsp:nvSpPr>
      <dsp:spPr>
        <a:xfrm rot="5400000">
          <a:off x="1465635" y="2378395"/>
          <a:ext cx="353227" cy="423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1515087" y="2413717"/>
        <a:ext cx="254324" cy="247259"/>
      </dsp:txXfrm>
    </dsp:sp>
    <dsp:sp modelId="{56D2A144-9974-4C28-828A-25D2AE5F0DA3}">
      <dsp:nvSpPr>
        <dsp:cNvPr id="0" name=""/>
        <dsp:cNvSpPr/>
      </dsp:nvSpPr>
      <dsp:spPr>
        <a:xfrm>
          <a:off x="67997" y="2825816"/>
          <a:ext cx="3148503" cy="9419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solidFill>
                <a:schemeClr val="bg2">
                  <a:lumMod val="10000"/>
                </a:schemeClr>
              </a:solidFill>
            </a:rPr>
            <a:t>En Ecuador se tiene como políticas incentivar a los nuevos y pequeños emprendimientos.</a:t>
          </a:r>
          <a:endParaRPr lang="es-E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95585" y="2853404"/>
        <a:ext cx="3093327" cy="886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E6B75-E2DF-4C47-8202-5CA381BD5A36}">
      <dsp:nvSpPr>
        <dsp:cNvPr id="0" name=""/>
        <dsp:cNvSpPr/>
      </dsp:nvSpPr>
      <dsp:spPr>
        <a:xfrm>
          <a:off x="3983542" y="0"/>
          <a:ext cx="2459175" cy="24595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56F20-85BA-470F-9E4B-A05A58AA3859}">
      <dsp:nvSpPr>
        <dsp:cNvPr id="0" name=""/>
        <dsp:cNvSpPr/>
      </dsp:nvSpPr>
      <dsp:spPr>
        <a:xfrm>
          <a:off x="4527101" y="641282"/>
          <a:ext cx="1366516" cy="117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10000"/>
                </a:schemeClr>
              </a:solidFill>
              <a:effectLst/>
            </a:rPr>
            <a:t>Ventaja fiscal </a:t>
          </a:r>
          <a:r>
            <a:rPr lang="es-ES" sz="1400" kern="1200" dirty="0" smtClean="0">
              <a:solidFill>
                <a:schemeClr val="bg2">
                  <a:lumMod val="10000"/>
                </a:schemeClr>
              </a:solidFill>
              <a:effectLst/>
            </a:rPr>
            <a:t>de</a:t>
          </a:r>
          <a:r>
            <a:rPr lang="es-ES" sz="1600" kern="1200" dirty="0" smtClean="0">
              <a:solidFill>
                <a:schemeClr val="bg2">
                  <a:lumMod val="10000"/>
                </a:schemeClr>
              </a:solidFill>
              <a:effectLst/>
            </a:rPr>
            <a:t> la deuda.</a:t>
          </a:r>
          <a:endParaRPr lang="es-E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527101" y="641282"/>
        <a:ext cx="1366516" cy="1176473"/>
      </dsp:txXfrm>
    </dsp:sp>
    <dsp:sp modelId="{2CFA8565-2DA8-4033-9296-4D57C940980D}">
      <dsp:nvSpPr>
        <dsp:cNvPr id="0" name=""/>
        <dsp:cNvSpPr/>
      </dsp:nvSpPr>
      <dsp:spPr>
        <a:xfrm>
          <a:off x="3300515" y="1413193"/>
          <a:ext cx="2459175" cy="24595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8580830"/>
            <a:satOff val="-17187"/>
            <a:lumOff val="-10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3DE0C-289C-4A23-A190-9E8EC3C72371}">
      <dsp:nvSpPr>
        <dsp:cNvPr id="0" name=""/>
        <dsp:cNvSpPr/>
      </dsp:nvSpPr>
      <dsp:spPr>
        <a:xfrm>
          <a:off x="3821017" y="1924365"/>
          <a:ext cx="1740887" cy="143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10000"/>
                </a:schemeClr>
              </a:solidFill>
            </a:rPr>
            <a:t>Preferencia al establecer fuentes de financiamiento</a:t>
          </a:r>
          <a:endParaRPr lang="es-E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21017" y="1924365"/>
        <a:ext cx="1740887" cy="1431117"/>
      </dsp:txXfrm>
    </dsp:sp>
    <dsp:sp modelId="{7ED94463-9C35-4404-9199-4D09651B34DF}">
      <dsp:nvSpPr>
        <dsp:cNvPr id="0" name=""/>
        <dsp:cNvSpPr/>
      </dsp:nvSpPr>
      <dsp:spPr>
        <a:xfrm>
          <a:off x="4158571" y="2995500"/>
          <a:ext cx="2112812" cy="21136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17161661"/>
            <a:satOff val="-34374"/>
            <a:lumOff val="-2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2AC3B-9EB7-4405-9A4A-BF5D8A2F6AA5}">
      <dsp:nvSpPr>
        <dsp:cNvPr id="0" name=""/>
        <dsp:cNvSpPr/>
      </dsp:nvSpPr>
      <dsp:spPr>
        <a:xfrm>
          <a:off x="4530333" y="3251003"/>
          <a:ext cx="1366516" cy="164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10000"/>
                </a:schemeClr>
              </a:solidFill>
            </a:rPr>
            <a:t>Tiempo en el mercado da reputación y estabilidad.</a:t>
          </a:r>
          <a:endParaRPr lang="es-E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530333" y="3251003"/>
        <a:ext cx="1366516" cy="164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60A5-C424-40A4-BB17-FBC14DE6E2C3}">
      <dsp:nvSpPr>
        <dsp:cNvPr id="0" name=""/>
        <dsp:cNvSpPr/>
      </dsp:nvSpPr>
      <dsp:spPr>
        <a:xfrm>
          <a:off x="187562" y="281"/>
          <a:ext cx="1787895" cy="178789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394" tIns="21590" rIns="9839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2">
                  <a:lumMod val="10000"/>
                </a:schemeClr>
              </a:solidFill>
            </a:rPr>
            <a:t> Análisis Estadístico</a:t>
          </a:r>
          <a:endParaRPr lang="es-ES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9393" y="262112"/>
        <a:ext cx="1264233" cy="1264233"/>
      </dsp:txXfrm>
    </dsp:sp>
    <dsp:sp modelId="{9B1D5D83-B4D5-4977-99B9-76AC442EA025}">
      <dsp:nvSpPr>
        <dsp:cNvPr id="0" name=""/>
        <dsp:cNvSpPr/>
      </dsp:nvSpPr>
      <dsp:spPr>
        <a:xfrm>
          <a:off x="1617878" y="281"/>
          <a:ext cx="1787895" cy="178789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394" tIns="20320" rIns="983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2">
                  <a:lumMod val="10000"/>
                </a:schemeClr>
              </a:solidFill>
            </a:rPr>
            <a:t>Entrevistas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2">
                  <a:lumMod val="10000"/>
                </a:schemeClr>
              </a:solidFill>
            </a:rPr>
            <a:t> Percepción de la realidad</a:t>
          </a:r>
          <a:endParaRPr lang="es-ES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879709" y="262112"/>
        <a:ext cx="1264233" cy="1264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219CE-2E3C-4415-B4B8-1655B007C37E}">
      <dsp:nvSpPr>
        <dsp:cNvPr id="0" name=""/>
        <dsp:cNvSpPr/>
      </dsp:nvSpPr>
      <dsp:spPr>
        <a:xfrm>
          <a:off x="7143" y="144528"/>
          <a:ext cx="2135187" cy="17840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2">
                  <a:lumMod val="10000"/>
                </a:schemeClr>
              </a:solidFill>
            </a:rPr>
            <a:t>La muestra utilizada representa 31.887 empresas. </a:t>
          </a:r>
          <a:endParaRPr lang="es-ES" sz="1800" kern="1200">
            <a:solidFill>
              <a:schemeClr val="bg2">
                <a:lumMod val="10000"/>
              </a:schemeClr>
            </a:solidFill>
          </a:endParaRPr>
        </a:p>
      </dsp:txBody>
      <dsp:txXfrm>
        <a:off x="59396" y="196781"/>
        <a:ext cx="2030681" cy="1679543"/>
      </dsp:txXfrm>
    </dsp:sp>
    <dsp:sp modelId="{15ABDF6E-95E3-49A0-9865-A734C282CBCC}">
      <dsp:nvSpPr>
        <dsp:cNvPr id="0" name=""/>
        <dsp:cNvSpPr/>
      </dsp:nvSpPr>
      <dsp:spPr>
        <a:xfrm>
          <a:off x="2355850" y="77178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2355850" y="877694"/>
        <a:ext cx="316861" cy="317716"/>
      </dsp:txXfrm>
    </dsp:sp>
    <dsp:sp modelId="{F6BED9D2-39AB-417C-A153-65EF907A9A0F}">
      <dsp:nvSpPr>
        <dsp:cNvPr id="0" name=""/>
        <dsp:cNvSpPr/>
      </dsp:nvSpPr>
      <dsp:spPr>
        <a:xfrm>
          <a:off x="2996406" y="144528"/>
          <a:ext cx="2135187" cy="17840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2">
                  <a:lumMod val="10000"/>
                </a:schemeClr>
              </a:solidFill>
            </a:rPr>
            <a:t>Las pymes tienen financiados sus activos en un 56% con recursos externos.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48659" y="196781"/>
        <a:ext cx="2030681" cy="1679543"/>
      </dsp:txXfrm>
    </dsp:sp>
    <dsp:sp modelId="{87D4732C-FF09-4D30-9414-061735E3786D}">
      <dsp:nvSpPr>
        <dsp:cNvPr id="0" name=""/>
        <dsp:cNvSpPr/>
      </dsp:nvSpPr>
      <dsp:spPr>
        <a:xfrm>
          <a:off x="5345112" y="77178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5345112" y="877694"/>
        <a:ext cx="316861" cy="317716"/>
      </dsp:txXfrm>
    </dsp:sp>
    <dsp:sp modelId="{6A0449A5-4941-4598-A878-32C038BA5D3F}">
      <dsp:nvSpPr>
        <dsp:cNvPr id="0" name=""/>
        <dsp:cNvSpPr/>
      </dsp:nvSpPr>
      <dsp:spPr>
        <a:xfrm>
          <a:off x="5985668" y="144528"/>
          <a:ext cx="2135187" cy="17840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2">
                  <a:lumMod val="10000"/>
                </a:schemeClr>
              </a:solidFill>
            </a:rPr>
            <a:t>La rentabilidad  indica que las pymes tienen 0,19 centavos de rendimiento por cada dólar invertido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037921" y="196781"/>
        <a:ext cx="2030681" cy="1679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8AA1-A0BB-4295-B897-9400975FC99C}">
      <dsp:nvSpPr>
        <dsp:cNvPr id="0" name=""/>
        <dsp:cNvSpPr/>
      </dsp:nvSpPr>
      <dsp:spPr>
        <a:xfrm>
          <a:off x="3329584" y="1042"/>
          <a:ext cx="789207" cy="512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4626" y="26084"/>
        <a:ext cx="739123" cy="462901"/>
      </dsp:txXfrm>
    </dsp:sp>
    <dsp:sp modelId="{144F5D0C-73DB-4C45-A299-B30EF4269296}">
      <dsp:nvSpPr>
        <dsp:cNvPr id="0" name=""/>
        <dsp:cNvSpPr/>
      </dsp:nvSpPr>
      <dsp:spPr>
        <a:xfrm>
          <a:off x="2476309" y="243149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1647772" y="82676"/>
              </a:moveTo>
              <a:arcTo wR="1208467" hR="1208467" stAng="17479002" swAng="15967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B6648-0CF9-44DC-BE3D-F41CA503AE7C}">
      <dsp:nvSpPr>
        <dsp:cNvPr id="0" name=""/>
        <dsp:cNvSpPr/>
      </dsp:nvSpPr>
      <dsp:spPr>
        <a:xfrm>
          <a:off x="4376906" y="646094"/>
          <a:ext cx="789207" cy="51298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H4</a:t>
          </a:r>
          <a:endParaRPr lang="en-US" sz="2100" kern="1200" dirty="0"/>
        </a:p>
      </dsp:txBody>
      <dsp:txXfrm>
        <a:off x="4401948" y="671136"/>
        <a:ext cx="739123" cy="462901"/>
      </dsp:txXfrm>
    </dsp:sp>
    <dsp:sp modelId="{320E6381-4EB3-4CD0-83D9-25DC9069DFA7}">
      <dsp:nvSpPr>
        <dsp:cNvPr id="0" name=""/>
        <dsp:cNvSpPr/>
      </dsp:nvSpPr>
      <dsp:spPr>
        <a:xfrm>
          <a:off x="2505692" y="292850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2369297" y="872512"/>
              </a:moveTo>
              <a:arcTo wR="1208467" hR="1208467" stAng="20631545" swAng="1848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45A9E-D507-4BE5-9319-2A047EA058A5}">
      <dsp:nvSpPr>
        <dsp:cNvPr id="0" name=""/>
        <dsp:cNvSpPr/>
      </dsp:nvSpPr>
      <dsp:spPr>
        <a:xfrm>
          <a:off x="4376147" y="1813743"/>
          <a:ext cx="789207" cy="51298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H4</a:t>
          </a:r>
          <a:endParaRPr lang="en-US" sz="2100" kern="1200" dirty="0"/>
        </a:p>
      </dsp:txBody>
      <dsp:txXfrm>
        <a:off x="4401189" y="1838785"/>
        <a:ext cx="739123" cy="462901"/>
      </dsp:txXfrm>
    </dsp:sp>
    <dsp:sp modelId="{38594E62-05B3-43C0-ABFD-8BF1BF686039}">
      <dsp:nvSpPr>
        <dsp:cNvPr id="0" name=""/>
        <dsp:cNvSpPr/>
      </dsp:nvSpPr>
      <dsp:spPr>
        <a:xfrm>
          <a:off x="2515720" y="257535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2052914" y="2072932"/>
              </a:moveTo>
              <a:arcTo wR="1208467" hR="1208467" stAng="2740266" swAng="15010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6DDA0-F7DE-4E9D-A2F2-606B0F8DBECA}">
      <dsp:nvSpPr>
        <dsp:cNvPr id="0" name=""/>
        <dsp:cNvSpPr/>
      </dsp:nvSpPr>
      <dsp:spPr>
        <a:xfrm>
          <a:off x="3329584" y="2417976"/>
          <a:ext cx="789207" cy="51298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54626" y="2443018"/>
        <a:ext cx="739123" cy="462901"/>
      </dsp:txXfrm>
    </dsp:sp>
    <dsp:sp modelId="{E361335F-0D8A-47D4-8C98-E672D477C53C}">
      <dsp:nvSpPr>
        <dsp:cNvPr id="0" name=""/>
        <dsp:cNvSpPr/>
      </dsp:nvSpPr>
      <dsp:spPr>
        <a:xfrm>
          <a:off x="2515720" y="257535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808820" y="2348938"/>
              </a:moveTo>
              <a:arcTo wR="1208467" hR="1208467" stAng="6558695" swAng="15010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5AF68-8E31-4637-AAB0-7E0893449BDC}">
      <dsp:nvSpPr>
        <dsp:cNvPr id="0" name=""/>
        <dsp:cNvSpPr/>
      </dsp:nvSpPr>
      <dsp:spPr>
        <a:xfrm>
          <a:off x="2283020" y="1813743"/>
          <a:ext cx="789207" cy="51298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H3</a:t>
          </a:r>
          <a:endParaRPr lang="en-US" sz="2100" kern="1200" dirty="0"/>
        </a:p>
      </dsp:txBody>
      <dsp:txXfrm>
        <a:off x="2308062" y="1838785"/>
        <a:ext cx="739123" cy="462901"/>
      </dsp:txXfrm>
    </dsp:sp>
    <dsp:sp modelId="{99454621-3A78-45B7-990C-FC426FBE0542}">
      <dsp:nvSpPr>
        <dsp:cNvPr id="0" name=""/>
        <dsp:cNvSpPr/>
      </dsp:nvSpPr>
      <dsp:spPr>
        <a:xfrm>
          <a:off x="2509024" y="235981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55753" y="1571296"/>
              </a:moveTo>
              <a:arcTo wR="1208467" hR="1208467" stAng="9751681" swAng="1917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F1135-CB03-474F-96AE-2ADA0AF07A18}">
      <dsp:nvSpPr>
        <dsp:cNvPr id="0" name=""/>
        <dsp:cNvSpPr/>
      </dsp:nvSpPr>
      <dsp:spPr>
        <a:xfrm>
          <a:off x="2259369" y="622564"/>
          <a:ext cx="789207" cy="51298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H3</a:t>
          </a:r>
          <a:endParaRPr lang="en-US" sz="2100" kern="1200" dirty="0"/>
        </a:p>
      </dsp:txBody>
      <dsp:txXfrm>
        <a:off x="2284411" y="647606"/>
        <a:ext cx="739123" cy="462901"/>
      </dsp:txXfrm>
    </dsp:sp>
    <dsp:sp modelId="{990C281A-812A-4FBC-9E80-D8DD990C7710}">
      <dsp:nvSpPr>
        <dsp:cNvPr id="0" name=""/>
        <dsp:cNvSpPr/>
      </dsp:nvSpPr>
      <dsp:spPr>
        <a:xfrm>
          <a:off x="2490629" y="265897"/>
          <a:ext cx="2416934" cy="2416934"/>
        </a:xfrm>
        <a:custGeom>
          <a:avLst/>
          <a:gdLst/>
          <a:ahLst/>
          <a:cxnLst/>
          <a:rect l="0" t="0" r="0" b="0"/>
          <a:pathLst>
            <a:path>
              <a:moveTo>
                <a:pt x="355286" y="352619"/>
              </a:moveTo>
              <a:arcTo wR="1208467" hR="1208467" stAng="13505365" swAng="1610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0.31963</cdr:x>
      <cdr:y>0.19305</cdr:y>
    </cdr:from>
    <cdr:to>
      <cdr:x>0.39989</cdr:x>
      <cdr:y>0.26924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782308" y="935786"/>
          <a:ext cx="4475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354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rPr>
            <a:t>H3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0.31963</cdr:x>
      <cdr:y>0.19305</cdr:y>
    </cdr:from>
    <cdr:to>
      <cdr:x>0.39989</cdr:x>
      <cdr:y>0.26924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782308" y="935786"/>
          <a:ext cx="4475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354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rPr>
            <a:t>H3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0.31963</cdr:x>
      <cdr:y>0.19305</cdr:y>
    </cdr:from>
    <cdr:to>
      <cdr:x>0.39989</cdr:x>
      <cdr:y>0.26924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782308" y="935786"/>
          <a:ext cx="4475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354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rPr>
            <a:t>H3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B881-0BF6-49E8-90FE-308F808BC793}" type="datetimeFigureOut">
              <a:rPr lang="es-CO" smtClean="0"/>
              <a:t>6/08/2018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3A5F-A16F-43C3-AC5F-7F90973683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6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4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7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2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2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13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8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3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577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97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4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30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141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14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3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4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089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5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0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8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39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5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61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0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3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2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0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0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9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4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7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84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1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4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37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11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7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2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7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43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64502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93518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990691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10749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1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26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8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98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96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8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1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9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14413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387375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6567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4312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72942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87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8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5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729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335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730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877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639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52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871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596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hart" Target="../charts/chart4.xml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chart" Target="../charts/chart6.xml"/><Relationship Id="rId10" Type="http://schemas.openxmlformats.org/officeDocument/2006/relationships/image" Target="../media/image47.png"/><Relationship Id="rId4" Type="http://schemas.openxmlformats.org/officeDocument/2006/relationships/chart" Target="../charts/chart5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svg"/><Relationship Id="rId3" Type="http://schemas.openxmlformats.org/officeDocument/2006/relationships/image" Target="../media/image3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8.xml"/><Relationship Id="rId11" Type="http://schemas.openxmlformats.org/officeDocument/2006/relationships/image" Target="../media/image55.svg"/><Relationship Id="rId15" Type="http://schemas.openxmlformats.org/officeDocument/2006/relationships/image" Target="../media/image47.svg"/><Relationship Id="rId4" Type="http://schemas.openxmlformats.org/officeDocument/2006/relationships/image" Target="../media/image49.png"/><Relationship Id="rId14" Type="http://schemas.openxmlformats.org/officeDocument/2006/relationships/image" Target="../media/image51.png"/><Relationship Id="rId9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microsoft.com/office/2007/relationships/diagramDrawing" Target="../diagrams/drawing1.xml"/><Relationship Id="rId4" Type="http://schemas.openxmlformats.org/officeDocument/2006/relationships/image" Target="../media/image1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9.png"/><Relationship Id="rId4" Type="http://schemas.openxmlformats.org/officeDocument/2006/relationships/diagramData" Target="../diagrams/data3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1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chart" Target="../charts/chart3.xml"/><Relationship Id="rId10" Type="http://schemas.openxmlformats.org/officeDocument/2006/relationships/image" Target="../media/image43.png"/><Relationship Id="rId4" Type="http://schemas.openxmlformats.org/officeDocument/2006/relationships/chart" Target="../charts/chart2.xm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3742006" cy="6858000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858130" y="0"/>
            <a:ext cx="3305907" cy="4886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64" y="470122"/>
            <a:ext cx="7241068" cy="15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3 CuadroTexto"/>
          <p:cNvSpPr txBox="1"/>
          <p:nvPr/>
        </p:nvSpPr>
        <p:spPr>
          <a:xfrm>
            <a:off x="2682529" y="2229119"/>
            <a:ext cx="68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C" sz="2000" b="1" dirty="0">
                <a:solidFill>
                  <a:prstClr val="black"/>
                </a:solidFill>
                <a:latin typeface="Book Antiqua"/>
              </a:rPr>
              <a:t>DEPARTAMENTO DE CIENCIAS ECONÓMICAS, ADMINISTRATIVAS Y DE COMERCIO</a:t>
            </a:r>
          </a:p>
        </p:txBody>
      </p:sp>
      <p:sp>
        <p:nvSpPr>
          <p:cNvPr id="8" name="Elipse 7"/>
          <p:cNvSpPr/>
          <p:nvPr/>
        </p:nvSpPr>
        <p:spPr>
          <a:xfrm>
            <a:off x="845923" y="2850790"/>
            <a:ext cx="3908965" cy="3651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125726" y="3980104"/>
            <a:ext cx="7940545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000" b="1" noProof="0" dirty="0" err="1" smtClean="0">
                <a:solidFill>
                  <a:srgbClr val="1F1E16"/>
                </a:solidFill>
                <a:latin typeface="Book Antiqua"/>
              </a:rPr>
              <a:t>Tema</a:t>
            </a:r>
            <a:r>
              <a:rPr lang="en-US" sz="2000" b="1" noProof="0" dirty="0" smtClean="0">
                <a:solidFill>
                  <a:srgbClr val="1F1E16"/>
                </a:solidFill>
                <a:latin typeface="Book Antiqua"/>
              </a:rPr>
              <a:t>: </a:t>
            </a:r>
            <a:r>
              <a:rPr lang="es-EC" sz="2000" dirty="0" smtClean="0">
                <a:solidFill>
                  <a:srgbClr val="1F1E16"/>
                </a:solidFill>
                <a:latin typeface="Book Antiqua"/>
              </a:rPr>
              <a:t>Establecimiento </a:t>
            </a:r>
            <a:r>
              <a:rPr lang="es-EC" sz="2000" dirty="0">
                <a:solidFill>
                  <a:srgbClr val="1F1E16"/>
                </a:solidFill>
                <a:latin typeface="Book Antiqua"/>
              </a:rPr>
              <a:t>de estrategias y estructura de capital óptimo en las </a:t>
            </a:r>
            <a:r>
              <a:rPr lang="es-EC" sz="2000" dirty="0" smtClean="0">
                <a:solidFill>
                  <a:srgbClr val="1F1E16"/>
                </a:solidFill>
                <a:latin typeface="Book Antiqua"/>
              </a:rPr>
              <a:t>pymes ecuatorianas</a:t>
            </a:r>
            <a:r>
              <a:rPr lang="en-US" sz="2000" dirty="0">
                <a:solidFill>
                  <a:srgbClr val="1F1E16"/>
                </a:solidFill>
                <a:latin typeface="Book Antiqua"/>
              </a:rPr>
              <a:t>.</a:t>
            </a:r>
            <a:endParaRPr lang="en-US" sz="2000" noProof="0" dirty="0" smtClean="0">
              <a:solidFill>
                <a:srgbClr val="1F1E16"/>
              </a:solidFill>
              <a:latin typeface="Book Antiqua"/>
            </a:endParaRPr>
          </a:p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15440" y="2917545"/>
            <a:ext cx="8961119" cy="98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PROYECTO DE TITULACIÓN PREVIO A LA OBTENCIÓN DEL TÍTULO DE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 INGENIERO EN FINANZAS, CONTADOR PÚBLICO – AUDITOR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s-EC" b="1" dirty="0">
              <a:solidFill>
                <a:srgbClr val="1F1E16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1615440" y="4886671"/>
            <a:ext cx="3521146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2000" b="1" noProof="0" dirty="0" smtClean="0">
                <a:solidFill>
                  <a:srgbClr val="1F1E16"/>
                </a:solidFill>
                <a:latin typeface="Book Antiqua"/>
              </a:rPr>
              <a:t>Director: </a:t>
            </a:r>
          </a:p>
          <a:p>
            <a:pPr lvl="0" algn="ctr"/>
            <a:r>
              <a:rPr kumimoji="0" lang="es-EC" sz="2000" i="0" u="none" strike="noStrike" kern="1200" cap="none" spc="0" normalizeH="0" baseline="0" dirty="0" smtClean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Econ. </a:t>
            </a:r>
            <a:r>
              <a:rPr kumimoji="0" lang="es-EC" sz="2000" i="0" u="none" strike="noStrike" kern="1200" cap="none" spc="0" normalizeH="0" baseline="0" dirty="0" smtClean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Acosta </a:t>
            </a:r>
            <a:r>
              <a:rPr kumimoji="0" lang="es-EC" sz="2000" i="0" u="none" strike="noStrike" kern="1200" cap="none" spc="0" normalizeH="0" baseline="0" dirty="0" err="1" smtClean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Palomeque</a:t>
            </a:r>
            <a:r>
              <a:rPr kumimoji="0" lang="es-EC" sz="2000" i="0" u="none" strike="noStrike" kern="1200" cap="none" spc="0" normalizeH="0" baseline="0" dirty="0" smtClean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, Galo Ramiro</a:t>
            </a:r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7739122" y="4802810"/>
            <a:ext cx="2860766" cy="1003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2000" b="1" noProof="0" dirty="0" smtClean="0">
                <a:solidFill>
                  <a:srgbClr val="1F1E16"/>
                </a:solidFill>
                <a:latin typeface="Book Antiqua"/>
              </a:rPr>
              <a:t>Autoras: </a:t>
            </a:r>
          </a:p>
          <a:p>
            <a:pPr lvl="0" algn="ctr"/>
            <a:r>
              <a:rPr kumimoji="0" lang="es-EC" sz="2000" i="0" u="none" strike="noStrike" kern="1200" cap="none" spc="0" normalizeH="0" baseline="0" dirty="0" smtClean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Cuasapaz Tirira, Elibeth Aracelly</a:t>
            </a:r>
            <a:endParaRPr kumimoji="0" lang="es-EC" sz="2000" i="0" u="none" strike="noStrike" kern="1200" cap="none" spc="0" normalizeH="0" baseline="0" dirty="0" smtClean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  <a:p>
            <a:pPr lvl="0" algn="ctr"/>
            <a:r>
              <a:rPr lang="es-EC" sz="2000" noProof="0" dirty="0" smtClean="0">
                <a:solidFill>
                  <a:srgbClr val="1F1E16"/>
                </a:solidFill>
                <a:latin typeface="Book Antiqua"/>
              </a:rPr>
              <a:t>Villanueva Ortiz, Leslye Antonella</a:t>
            </a:r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3011604" y="6024331"/>
            <a:ext cx="616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sz="2000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SANGOLQUÍ, </a:t>
            </a:r>
            <a:r>
              <a:rPr lang="es-EC" sz="2000" b="1" dirty="0" smtClean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JULIO </a:t>
            </a:r>
            <a:r>
              <a:rPr lang="es-EC" sz="2000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2018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3693" y="337625"/>
            <a:ext cx="100533" cy="61628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516093" y="335277"/>
            <a:ext cx="100533" cy="6162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2682529" y="6488548"/>
            <a:ext cx="9509471" cy="391882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2531736" y="5736280"/>
            <a:ext cx="2000742" cy="747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7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2534" y="2938924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8182" y="2987762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3746" y="2987762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9596" y="1080490"/>
            <a:ext cx="2231753" cy="2041893"/>
            <a:chOff x="543141" y="1760895"/>
            <a:chExt cx="2231753" cy="2041893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tx1">
                <a:lumMod val="50000"/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5196779" y="1076460"/>
            <a:ext cx="2231753" cy="2041893"/>
            <a:chOff x="543141" y="1760895"/>
            <a:chExt cx="2231753" cy="2041893"/>
          </a:xfrm>
        </p:grpSpPr>
        <p:graphicFrame>
          <p:nvGraphicFramePr>
            <p:cNvPr id="54" name="Chart 53"/>
            <p:cNvGraphicFramePr/>
            <p:nvPr>
              <p:extLst/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tx1">
                <a:lumMod val="50000"/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57" name="Straight Connector 56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8851094" y="1076460"/>
            <a:ext cx="2231753" cy="2041893"/>
            <a:chOff x="543141" y="1760895"/>
            <a:chExt cx="2231753" cy="2041893"/>
          </a:xfrm>
        </p:grpSpPr>
        <p:graphicFrame>
          <p:nvGraphicFramePr>
            <p:cNvPr id="62" name="Chart 61"/>
            <p:cNvGraphicFramePr/>
            <p:nvPr>
              <p:extLst/>
            </p:nvPr>
          </p:nvGraphicFramePr>
          <p:xfrm>
            <a:off x="543141" y="1760895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043453" y="2163620"/>
              <a:ext cx="1238196" cy="1243378"/>
            </a:xfrm>
            <a:prstGeom prst="ellipse">
              <a:avLst/>
            </a:prstGeom>
            <a:solidFill>
              <a:schemeClr val="tx1">
                <a:lumMod val="75000"/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86601" y="1809733"/>
              <a:ext cx="1944216" cy="1944216"/>
              <a:chOff x="3863752" y="4221088"/>
              <a:chExt cx="1944216" cy="1944216"/>
            </a:xfrm>
          </p:grpSpPr>
          <p:cxnSp>
            <p:nvCxnSpPr>
              <p:cNvPr id="65" name="Straight Connector 64"/>
              <p:cNvCxnSpPr>
                <a:cxnSpLocks/>
              </p:cNvCxnSpPr>
              <p:nvPr/>
            </p:nvCxnSpPr>
            <p:spPr>
              <a:xfrm>
                <a:off x="4835860" y="4221088"/>
                <a:ext cx="0" cy="194421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cxnSpLocks/>
              </p:cNvCxnSpPr>
              <p:nvPr/>
            </p:nvCxnSpPr>
            <p:spPr>
              <a:xfrm>
                <a:off x="3863752" y="5193196"/>
                <a:ext cx="19442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cxnSpLocks/>
              </p:cNvCxnSpPr>
              <p:nvPr/>
            </p:nvCxnSpPr>
            <p:spPr>
              <a:xfrm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cxnSpLocks/>
              </p:cNvCxnSpPr>
              <p:nvPr/>
            </p:nvCxnSpPr>
            <p:spPr>
              <a:xfrm flipH="1" flipV="1">
                <a:off x="4148476" y="4505812"/>
                <a:ext cx="1374768" cy="13747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ángulo 76"/>
          <p:cNvSpPr/>
          <p:nvPr/>
        </p:nvSpPr>
        <p:spPr>
          <a:xfrm>
            <a:off x="9833316" y="0"/>
            <a:ext cx="2358683" cy="8862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DESCRIPCIÓN DE VARIABLES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328170" y="6237312"/>
            <a:ext cx="643156" cy="444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22"/>
          <p:cNvSpPr txBox="1"/>
          <p:nvPr/>
        </p:nvSpPr>
        <p:spPr>
          <a:xfrm>
            <a:off x="795044" y="3702423"/>
            <a:ext cx="3187860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Tamaño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26"/>
          <p:cNvSpPr/>
          <p:nvPr/>
        </p:nvSpPr>
        <p:spPr>
          <a:xfrm>
            <a:off x="795044" y="4485518"/>
            <a:ext cx="31878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Superintendencia</a:t>
            </a:r>
            <a:r>
              <a:rPr kumimoji="0" lang="es-EC" sz="1400" b="0" i="0" u="none" strike="noStrike" kern="1200" cap="none" spc="0" normalizeH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Compañías clasifica a las empresas en micro, pequeñas, medianas y grandes empresas de acuerdo al monto de activos, ingresos (ventas) o número de empleados.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22"/>
          <p:cNvSpPr txBox="1"/>
          <p:nvPr/>
        </p:nvSpPr>
        <p:spPr>
          <a:xfrm>
            <a:off x="4826967" y="3702423"/>
            <a:ext cx="2839925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Tangibilidad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26"/>
          <p:cNvSpPr/>
          <p:nvPr/>
        </p:nvSpPr>
        <p:spPr>
          <a:xfrm>
            <a:off x="4826967" y="4505516"/>
            <a:ext cx="2839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determina de la relación entre el activo fijo que posee</a:t>
            </a:r>
            <a:r>
              <a:rPr lang="es-EC" sz="1400" dirty="0" smtClean="0">
                <a:solidFill>
                  <a:srgbClr val="F2F2F2">
                    <a:lumMod val="10000"/>
                  </a:srgbClr>
                </a:solidFill>
                <a:latin typeface="Calibri"/>
              </a:rPr>
              <a:t>n las empresas y el nivel de activos.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22"/>
          <p:cNvSpPr txBox="1"/>
          <p:nvPr/>
        </p:nvSpPr>
        <p:spPr>
          <a:xfrm>
            <a:off x="8510955" y="3702423"/>
            <a:ext cx="2951426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26"/>
          <p:cNvSpPr/>
          <p:nvPr/>
        </p:nvSpPr>
        <p:spPr>
          <a:xfrm>
            <a:off x="8510955" y="4505517"/>
            <a:ext cx="2951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 esta variable</a:t>
            </a:r>
            <a:r>
              <a:rPr kumimoji="0" lang="es-EC" sz="1400" b="0" i="0" u="none" strike="noStrike" kern="1200" cap="none" spc="0" normalizeH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acuerdo al tiempo que lleva en el mercado se clasifica en jóvenes y maduras para la presente investigación.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/>
              <p:cNvSpPr/>
              <p:nvPr/>
            </p:nvSpPr>
            <p:spPr>
              <a:xfrm>
                <a:off x="1784568" y="5736622"/>
                <a:ext cx="10970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𝑉𝑒𝑛𝑡𝑎𝑠</m:t>
                          </m:r>
                        </m:e>
                      </m:d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á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68" y="5736622"/>
                <a:ext cx="109703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/>
              <p:cNvSpPr/>
              <p:nvPr/>
            </p:nvSpPr>
            <p:spPr>
              <a:xfrm>
                <a:off x="10375187" y="6128318"/>
                <a:ext cx="9516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4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𝐸𝑑𝑎𝑑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á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187" y="6128318"/>
                <a:ext cx="951671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ángulo 68"/>
              <p:cNvSpPr/>
              <p:nvPr/>
            </p:nvSpPr>
            <p:spPr>
              <a:xfrm>
                <a:off x="8574843" y="6162373"/>
                <a:ext cx="14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𝐸𝑑𝑎𝑑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C" sz="1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</m:oMath>
                  </m:oMathPara>
                </a14:m>
                <a:endParaRPr lang="es-EC" sz="1400" b="0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Rectá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43" y="6162373"/>
                <a:ext cx="144430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ángulo 70"/>
              <p:cNvSpPr/>
              <p:nvPr/>
            </p:nvSpPr>
            <p:spPr>
              <a:xfrm>
                <a:off x="4817612" y="5919625"/>
                <a:ext cx="1221873" cy="497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𝐴𝑐𝑡𝑖𝑣𝑜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𝐹𝑖𝑗𝑜</m:t>
                          </m:r>
                        </m:num>
                        <m:den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𝐴𝑐𝑡𝑖𝑣𝑜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á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12" y="5919625"/>
                <a:ext cx="1221873" cy="497124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ángulo 72"/>
              <p:cNvSpPr/>
              <p:nvPr/>
            </p:nvSpPr>
            <p:spPr>
              <a:xfrm>
                <a:off x="6234322" y="5874676"/>
                <a:ext cx="1530817" cy="605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C" sz="14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4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𝐴𝑐𝑡𝑖𝑣𝑜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𝐹𝑖𝑗𝑜</m:t>
                                  </m:r>
                                </m:num>
                                <m:den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𝐴𝑐𝑡𝑖𝑣𝑜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Rectá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322" y="5874676"/>
                <a:ext cx="1530817" cy="605615"/>
              </a:xfrm>
              <a:prstGeom prst="rect">
                <a:avLst/>
              </a:prstGeom>
              <a:blipFill>
                <a:blip r:embed="rId11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1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43" grpId="0"/>
      <p:bldP spid="46" grpId="0"/>
      <p:bldP spid="69" grpId="0"/>
      <p:bldP spid="71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328169" y="1544723"/>
          <a:ext cx="5576168" cy="484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23245" y="313626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67213" y="1465695"/>
            <a:ext cx="1565942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Hipótesis: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1957" y="0"/>
            <a:ext cx="1810043" cy="108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ESTABLECIMIENTO DE HIPÓTESIS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541336" y="2233170"/>
          <a:ext cx="4937901" cy="4326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7901">
                  <a:extLst>
                    <a:ext uri="{9D8B030D-6E8A-4147-A177-3AD203B41FA5}">
                      <a16:colId xmlns:a16="http://schemas.microsoft.com/office/drawing/2014/main" val="3272311274"/>
                    </a:ext>
                  </a:extLst>
                </a:gridCol>
              </a:tblGrid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1"/>
                          </a:solidFill>
                        </a:rPr>
                        <a:t>H1: </a:t>
                      </a:r>
                      <a:r>
                        <a:rPr lang="es-EC" sz="2000" b="0" dirty="0" smtClean="0">
                          <a:solidFill>
                            <a:schemeClr val="bg1"/>
                          </a:solidFill>
                        </a:rPr>
                        <a:t>La rentabilidad tiene una incidencia negativa en el apalancamiento</a:t>
                      </a:r>
                      <a:endParaRPr lang="es-EC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70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H2: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 autofinanciamiento incidirá en forma negativa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1746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H3: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Cuanto mayor es el tamaño de la empresa, mayor es su incidencia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29598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H4: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</a:t>
                      </a:r>
                      <a:r>
                        <a:rPr lang="es-EC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tangibilidad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los activos incidirá positivamente sobre el endeudamiento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9406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H5: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Las empresas con mayor madurez en el mercado tienen un menor apalancamiento financiero.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553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5777688" y="2303343"/>
            <a:ext cx="744877" cy="63417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7213" y="1465695"/>
            <a:ext cx="1565942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Hipótesis: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1957" y="0"/>
            <a:ext cx="1810043" cy="108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ESTABLECIMIENTO DE HIPÓTESIS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541336" y="2233170"/>
          <a:ext cx="4937901" cy="4326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7901">
                  <a:extLst>
                    <a:ext uri="{9D8B030D-6E8A-4147-A177-3AD203B41FA5}">
                      <a16:colId xmlns:a16="http://schemas.microsoft.com/office/drawing/2014/main" val="3272311274"/>
                    </a:ext>
                  </a:extLst>
                </a:gridCol>
              </a:tblGrid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H1: </a:t>
                      </a:r>
                      <a:r>
                        <a:rPr lang="es-EC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rentabilidad tiene una incidencia negativa en el apalancamiento</a:t>
                      </a:r>
                      <a:endParaRPr lang="es-EC" sz="20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70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1"/>
                          </a:solidFill>
                        </a:rPr>
                        <a:t>H2: 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El autofinanciamiento incidirá en forma negativa sobre el apalancamiento.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1746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H3: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Cuanto mayor es el tamaño de la empresa, mayor es su incidencia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29598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H4: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</a:t>
                      </a:r>
                      <a:r>
                        <a:rPr lang="es-EC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tangibilidad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los activos incidirá positivamente sobre el endeudamiento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9406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H5: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Las empresas con mayor madurez en el mercado tienen un menor apalancamiento financiero.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553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5777689" y="3031985"/>
            <a:ext cx="744877" cy="63417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12"/>
          <p:cNvGraphicFramePr/>
          <p:nvPr>
            <p:extLst/>
          </p:nvPr>
        </p:nvGraphicFramePr>
        <p:xfrm>
          <a:off x="328169" y="1544723"/>
          <a:ext cx="5576168" cy="484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2673312" y="294252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2411671" y="271605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7213" y="1465695"/>
            <a:ext cx="1565942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Hipótesis: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1957" y="0"/>
            <a:ext cx="1810043" cy="108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ESTABLECIMIENTO DE HIPÓTESIS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541336" y="2233170"/>
          <a:ext cx="4937901" cy="4326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7901">
                  <a:extLst>
                    <a:ext uri="{9D8B030D-6E8A-4147-A177-3AD203B41FA5}">
                      <a16:colId xmlns:a16="http://schemas.microsoft.com/office/drawing/2014/main" val="3272311274"/>
                    </a:ext>
                  </a:extLst>
                </a:gridCol>
              </a:tblGrid>
              <a:tr h="771628">
                <a:tc>
                  <a:txBody>
                    <a:bodyPr/>
                    <a:lstStyle/>
                    <a:p>
                      <a:pPr marL="0" algn="just" defTabSz="914354" rtl="0" eaLnBrk="1" latinLnBrk="0" hangingPunct="1"/>
                      <a:r>
                        <a:rPr lang="es-EC" sz="2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H1: </a:t>
                      </a:r>
                      <a:r>
                        <a:rPr lang="es-EC" sz="20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rentabilidad tiene una incidencia negativa en el apalancamiento</a:t>
                      </a:r>
                      <a:endParaRPr lang="es-EC" sz="20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70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H2: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 autofinanciamiento incidirá en forma negativa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1746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1"/>
                          </a:solidFill>
                        </a:rPr>
                        <a:t>H3: 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Cuanto mayor es el tamaño de la empresa, mayor es su incidencia sobre el apalancamiento.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29598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H4: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</a:t>
                      </a:r>
                      <a:r>
                        <a:rPr lang="es-EC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tangibilidad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los activos incidirá positivamente sobre el endeudamiento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9406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H5: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Las empresas con mayor madurez en el mercado tienen un menor apalancamiento financiero.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553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5643691" y="3959493"/>
            <a:ext cx="1012874" cy="63417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12"/>
          <p:cNvGraphicFramePr/>
          <p:nvPr>
            <p:extLst/>
          </p:nvPr>
        </p:nvGraphicFramePr>
        <p:xfrm>
          <a:off x="328169" y="1544723"/>
          <a:ext cx="5576168" cy="484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2673312" y="294252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2411671" y="271605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7213" y="1465695"/>
            <a:ext cx="1565942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Hipótesis: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1957" y="0"/>
            <a:ext cx="1810043" cy="108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ESTABLECIMIENTO DE HIPÓTESIS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541336" y="2233170"/>
          <a:ext cx="4937901" cy="4326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7901">
                  <a:extLst>
                    <a:ext uri="{9D8B030D-6E8A-4147-A177-3AD203B41FA5}">
                      <a16:colId xmlns:a16="http://schemas.microsoft.com/office/drawing/2014/main" val="3272311274"/>
                    </a:ext>
                  </a:extLst>
                </a:gridCol>
              </a:tblGrid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H1: </a:t>
                      </a:r>
                      <a:r>
                        <a:rPr lang="es-EC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rentabilidad tiene una incidencia negativa en el apalancamiento.</a:t>
                      </a:r>
                      <a:endParaRPr lang="es-EC" sz="20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70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H2: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 autofinanciamiento incidirá en forma negativa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1746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H3: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Cuanto mayor es el tamaño de la empresa, mayor es su incidencia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29598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1"/>
                          </a:solidFill>
                        </a:rPr>
                        <a:t>H4: 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La </a:t>
                      </a:r>
                      <a:r>
                        <a:rPr lang="es-EC" sz="2000" dirty="0" err="1" smtClean="0">
                          <a:solidFill>
                            <a:schemeClr val="bg1"/>
                          </a:solidFill>
                        </a:rPr>
                        <a:t>tangibilidad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 de los activos incidirá positivamente sobre el endeudamiento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9406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H5: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Las empresas con mayor madurez en el mercado tienen un menor apalancamiento financiero.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553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5775914" y="4837303"/>
            <a:ext cx="748427" cy="63417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12"/>
          <p:cNvGraphicFramePr/>
          <p:nvPr>
            <p:extLst/>
          </p:nvPr>
        </p:nvGraphicFramePr>
        <p:xfrm>
          <a:off x="328168" y="1099524"/>
          <a:ext cx="6213167" cy="552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2904124" y="263164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2620757" y="239330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1978050" y="195322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H4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67213" y="1465695"/>
            <a:ext cx="1565942" cy="523220"/>
          </a:xfrm>
          <a:prstGeom prst="rect">
            <a:avLst/>
          </a:prstGeom>
        </p:spPr>
        <p:txBody>
          <a:bodyPr wrap="none" lIns="0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Hipótesis: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81957" y="0"/>
            <a:ext cx="1810043" cy="108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ESTABLECIMIENTO DE HIPÓTESIS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541336" y="2233170"/>
          <a:ext cx="4937901" cy="4326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7901">
                  <a:extLst>
                    <a:ext uri="{9D8B030D-6E8A-4147-A177-3AD203B41FA5}">
                      <a16:colId xmlns:a16="http://schemas.microsoft.com/office/drawing/2014/main" val="3272311274"/>
                    </a:ext>
                  </a:extLst>
                </a:gridCol>
              </a:tblGrid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H1: </a:t>
                      </a:r>
                      <a:r>
                        <a:rPr lang="es-EC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rentabilidad tiene una incidencia negativa en el apalancamiento.</a:t>
                      </a:r>
                      <a:endParaRPr lang="es-EC" sz="20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0070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H2: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 autofinanciamiento incidirá en forma negativa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17460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H3: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Cuanto mayor es el tamaño de la empresa, mayor es su incidencia sobre el apalancamiento.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29598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H4: 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 </a:t>
                      </a:r>
                      <a:r>
                        <a:rPr lang="es-EC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tangibilidad</a:t>
                      </a:r>
                      <a:r>
                        <a:rPr lang="es-EC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los activos incidirá positivamente sobre el endeudamiento</a:t>
                      </a:r>
                      <a:endParaRPr lang="es-EC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9406"/>
                  </a:ext>
                </a:extLst>
              </a:tr>
              <a:tr h="771628"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 smtClean="0">
                          <a:solidFill>
                            <a:schemeClr val="bg1"/>
                          </a:solidFill>
                        </a:rPr>
                        <a:t>H5: 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</a:rPr>
                        <a:t>Las empresas con mayor madurez en el mercado tienen un menor apalancamiento financiero.</a:t>
                      </a:r>
                      <a:endParaRPr lang="es-EC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5534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iángulo isósceles 8"/>
          <p:cNvSpPr/>
          <p:nvPr/>
        </p:nvSpPr>
        <p:spPr>
          <a:xfrm rot="16200000">
            <a:off x="5615567" y="5708392"/>
            <a:ext cx="1068511" cy="63417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hart 12"/>
          <p:cNvGraphicFramePr/>
          <p:nvPr>
            <p:extLst/>
          </p:nvPr>
        </p:nvGraphicFramePr>
        <p:xfrm>
          <a:off x="328168" y="1099524"/>
          <a:ext cx="6213167" cy="552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7"/>
          <p:cNvSpPr txBox="1"/>
          <p:nvPr/>
        </p:nvSpPr>
        <p:spPr>
          <a:xfrm>
            <a:off x="2904124" y="263164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2620757" y="239330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</a:t>
            </a:r>
          </a:p>
        </p:txBody>
      </p:sp>
      <p:sp>
        <p:nvSpPr>
          <p:cNvPr id="26" name="TextBox 17"/>
          <p:cNvSpPr txBox="1"/>
          <p:nvPr/>
        </p:nvSpPr>
        <p:spPr>
          <a:xfrm>
            <a:off x="1978050" y="195322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1736552" y="1683594"/>
            <a:ext cx="4475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H5</a:t>
            </a:r>
          </a:p>
        </p:txBody>
      </p:sp>
    </p:spTree>
    <p:extLst>
      <p:ext uri="{BB962C8B-B14F-4D97-AF65-F5344CB8AC3E}">
        <p14:creationId xmlns:p14="http://schemas.microsoft.com/office/powerpoint/2010/main" val="12348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42924943"/>
              </p:ext>
            </p:extLst>
          </p:nvPr>
        </p:nvGraphicFramePr>
        <p:xfrm>
          <a:off x="618978" y="1284190"/>
          <a:ext cx="9252990" cy="52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21718" y="0"/>
            <a:ext cx="1770282" cy="984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MUESTRA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12"/>
          <p:cNvSpPr/>
          <p:nvPr/>
        </p:nvSpPr>
        <p:spPr>
          <a:xfrm>
            <a:off x="9223896" y="4214127"/>
            <a:ext cx="57606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29"/>
          <p:cNvGrpSpPr/>
          <p:nvPr/>
        </p:nvGrpSpPr>
        <p:grpSpPr>
          <a:xfrm>
            <a:off x="9857897" y="3973339"/>
            <a:ext cx="2043368" cy="1278367"/>
            <a:chOff x="7884219" y="3982418"/>
            <a:chExt cx="1740173" cy="1278367"/>
          </a:xfrm>
        </p:grpSpPr>
        <p:sp>
          <p:nvSpPr>
            <p:cNvPr id="34" name="Rectangle 24"/>
            <p:cNvSpPr/>
            <p:nvPr/>
          </p:nvSpPr>
          <p:spPr>
            <a:xfrm>
              <a:off x="7896200" y="4337455"/>
              <a:ext cx="1728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184.455 </a:t>
              </a:r>
              <a:r>
                <a:rPr kumimoji="0" lang="es-EC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138.853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45.602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6"/>
            <p:cNvSpPr/>
            <p:nvPr/>
          </p:nvSpPr>
          <p:spPr>
            <a:xfrm>
              <a:off x="7884219" y="3982418"/>
              <a:ext cx="13688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5A5A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Población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A5A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59445939"/>
              </p:ext>
            </p:extLst>
          </p:nvPr>
        </p:nvGraphicFramePr>
        <p:xfrm>
          <a:off x="618978" y="1284190"/>
          <a:ext cx="9252990" cy="52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21718" y="0"/>
            <a:ext cx="1770282" cy="984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84568" y="576304"/>
            <a:ext cx="979783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Open Sans" panose="020B0606030504020204" pitchFamily="34" charset="0"/>
              </a:rPr>
              <a:t>MUESTRA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13"/>
          <p:cNvSpPr/>
          <p:nvPr/>
        </p:nvSpPr>
        <p:spPr>
          <a:xfrm>
            <a:off x="9583936" y="4231203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33"/>
          <p:cNvGrpSpPr/>
          <p:nvPr/>
        </p:nvGrpSpPr>
        <p:grpSpPr>
          <a:xfrm>
            <a:off x="10232008" y="4127987"/>
            <a:ext cx="1728192" cy="760580"/>
            <a:chOff x="7896200" y="4038690"/>
            <a:chExt cx="1728192" cy="760580"/>
          </a:xfrm>
        </p:grpSpPr>
        <p:sp>
          <p:nvSpPr>
            <p:cNvPr id="13" name="Rectangle 34"/>
            <p:cNvSpPr/>
            <p:nvPr/>
          </p:nvSpPr>
          <p:spPr>
            <a:xfrm>
              <a:off x="7896200" y="442993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31.887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pymes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7896200" y="4038690"/>
              <a:ext cx="14059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5A5A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Muestra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A5A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421718" y="0"/>
            <a:ext cx="1770282" cy="984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 txBox="1">
            <a:spLocks/>
          </p:cNvSpPr>
          <p:nvPr/>
        </p:nvSpPr>
        <p:spPr>
          <a:xfrm>
            <a:off x="1784568" y="74302"/>
            <a:ext cx="979783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Open Sans" panose="020B0606030504020204" pitchFamily="34" charset="0"/>
              </a:rPr>
              <a:t>MARCO metodológico</a:t>
            </a:r>
            <a:endParaRPr kumimoji="0" lang="es-EC" sz="4000" b="1" i="0" u="none" strike="noStrike" kern="1200" cap="all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721531" y="576304"/>
            <a:ext cx="5860868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s-EC" dirty="0" smtClean="0">
                <a:solidFill>
                  <a:srgbClr val="2980B9"/>
                </a:solidFill>
              </a:rPr>
              <a:t>PROCEDIMIENTO PARA TRATAMIENTO Y ANÁLISIS DE INFORMACIÓN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8992" y="6195083"/>
            <a:ext cx="677594" cy="62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  <p:sp>
        <p:nvSpPr>
          <p:cNvPr id="88" name="Rectangle">
            <a:extLst>
              <a:ext uri="{FF2B5EF4-FFF2-40B4-BE49-F238E27FC236}">
                <a16:creationId xmlns:a16="http://schemas.microsoft.com/office/drawing/2014/main" id="{42A15A1C-8E12-4F15-8C40-FD514C9D4034}"/>
              </a:ext>
            </a:extLst>
          </p:cNvPr>
          <p:cNvSpPr/>
          <p:nvPr/>
        </p:nvSpPr>
        <p:spPr>
          <a:xfrm>
            <a:off x="207769" y="5380873"/>
            <a:ext cx="4494352" cy="87907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 algn="r"/>
            <a:r>
              <a:rPr lang="da-DK" sz="1600" b="1" cap="all" dirty="0" smtClean="0">
                <a:solidFill>
                  <a:prstClr val="white"/>
                </a:solidFill>
              </a:rPr>
              <a:t>Selección método de datos panel</a:t>
            </a:r>
          </a:p>
          <a:p>
            <a:pPr lvl="0" algn="r"/>
            <a:r>
              <a:rPr lang="es-EC" sz="1300" dirty="0" smtClean="0">
                <a:solidFill>
                  <a:prstClr val="white"/>
                </a:solidFill>
              </a:rPr>
              <a:t>Permite disponer </a:t>
            </a:r>
            <a:r>
              <a:rPr lang="es-EC" sz="1300" dirty="0">
                <a:solidFill>
                  <a:prstClr val="white"/>
                </a:solidFill>
              </a:rPr>
              <a:t>de un mayor </a:t>
            </a:r>
            <a:r>
              <a:rPr lang="es-EC" sz="1300" dirty="0" smtClean="0">
                <a:solidFill>
                  <a:prstClr val="white"/>
                </a:solidFill>
              </a:rPr>
              <a:t>No </a:t>
            </a:r>
            <a:r>
              <a:rPr lang="es-EC" sz="1300" dirty="0">
                <a:solidFill>
                  <a:prstClr val="white"/>
                </a:solidFill>
              </a:rPr>
              <a:t>de observaciones, lo que incrementa los grados de libertad y reduce la </a:t>
            </a:r>
            <a:r>
              <a:rPr lang="es-EC" sz="1300" dirty="0" err="1" smtClean="0">
                <a:solidFill>
                  <a:prstClr val="white"/>
                </a:solidFill>
              </a:rPr>
              <a:t>colinealidad</a:t>
            </a:r>
            <a:r>
              <a:rPr lang="es-EC" sz="1300" dirty="0" smtClean="0">
                <a:solidFill>
                  <a:prstClr val="white"/>
                </a:solidFill>
              </a:rPr>
              <a:t>.</a:t>
            </a: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89" name="Freeform: Shape 64">
            <a:extLst>
              <a:ext uri="{FF2B5EF4-FFF2-40B4-BE49-F238E27FC236}">
                <a16:creationId xmlns:a16="http://schemas.microsoft.com/office/drawing/2014/main" id="{11DE4FB5-34F1-4FF0-BEC1-E619F63E7274}"/>
              </a:ext>
            </a:extLst>
          </p:cNvPr>
          <p:cNvSpPr/>
          <p:nvPr/>
        </p:nvSpPr>
        <p:spPr>
          <a:xfrm>
            <a:off x="4671286" y="5106318"/>
            <a:ext cx="2363894" cy="1370321"/>
          </a:xfrm>
          <a:custGeom>
            <a:avLst/>
            <a:gdLst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218 w 2438401"/>
              <a:gd name="connsiteY6" fmla="*/ 407672 h 1413512"/>
              <a:gd name="connsiteX7" fmla="*/ 758192 w 2438401"/>
              <a:gd name="connsiteY7" fmla="*/ 407668 h 1413512"/>
              <a:gd name="connsiteX8" fmla="*/ 758192 w 2438401"/>
              <a:gd name="connsiteY8" fmla="*/ 1410971 h 1413512"/>
              <a:gd name="connsiteX9" fmla="*/ 1 w 2438401"/>
              <a:gd name="connsiteY9" fmla="*/ 1192515 h 1413512"/>
              <a:gd name="connsiteX10" fmla="*/ 1 w 2438401"/>
              <a:gd name="connsiteY10" fmla="*/ 283219 h 1413512"/>
              <a:gd name="connsiteX11" fmla="*/ 0 w 2438401"/>
              <a:gd name="connsiteY11" fmla="*/ 283219 h 1413512"/>
              <a:gd name="connsiteX12" fmla="*/ 1 w 2438401"/>
              <a:gd name="connsiteY12" fmla="*/ 283219 h 1413512"/>
              <a:gd name="connsiteX13" fmla="*/ 1 w 2438401"/>
              <a:gd name="connsiteY13" fmla="*/ 279401 h 1413512"/>
              <a:gd name="connsiteX14" fmla="*/ 11177 w 2438401"/>
              <a:gd name="connsiteY14" fmla="*/ 281236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218 w 2438401"/>
              <a:gd name="connsiteY6" fmla="*/ 407672 h 1413512"/>
              <a:gd name="connsiteX7" fmla="*/ 758192 w 2438401"/>
              <a:gd name="connsiteY7" fmla="*/ 1410971 h 1413512"/>
              <a:gd name="connsiteX8" fmla="*/ 1 w 2438401"/>
              <a:gd name="connsiteY8" fmla="*/ 1192515 h 1413512"/>
              <a:gd name="connsiteX9" fmla="*/ 1 w 2438401"/>
              <a:gd name="connsiteY9" fmla="*/ 283219 h 1413512"/>
              <a:gd name="connsiteX10" fmla="*/ 0 w 2438401"/>
              <a:gd name="connsiteY10" fmla="*/ 283219 h 1413512"/>
              <a:gd name="connsiteX11" fmla="*/ 1 w 2438401"/>
              <a:gd name="connsiteY11" fmla="*/ 283219 h 1413512"/>
              <a:gd name="connsiteX12" fmla="*/ 1 w 2438401"/>
              <a:gd name="connsiteY12" fmla="*/ 279401 h 1413512"/>
              <a:gd name="connsiteX13" fmla="*/ 11177 w 2438401"/>
              <a:gd name="connsiteY13" fmla="*/ 281236 h 1413512"/>
              <a:gd name="connsiteX14" fmla="*/ 1596349 w 2438401"/>
              <a:gd name="connsiteY14" fmla="*/ 0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62001 w 2438401"/>
              <a:gd name="connsiteY5" fmla="*/ 406870 h 1413512"/>
              <a:gd name="connsiteX6" fmla="*/ 758192 w 2438401"/>
              <a:gd name="connsiteY6" fmla="*/ 1410971 h 1413512"/>
              <a:gd name="connsiteX7" fmla="*/ 1 w 2438401"/>
              <a:gd name="connsiteY7" fmla="*/ 1192515 h 1413512"/>
              <a:gd name="connsiteX8" fmla="*/ 1 w 2438401"/>
              <a:gd name="connsiteY8" fmla="*/ 283219 h 1413512"/>
              <a:gd name="connsiteX9" fmla="*/ 0 w 2438401"/>
              <a:gd name="connsiteY9" fmla="*/ 283219 h 1413512"/>
              <a:gd name="connsiteX10" fmla="*/ 1 w 2438401"/>
              <a:gd name="connsiteY10" fmla="*/ 283219 h 1413512"/>
              <a:gd name="connsiteX11" fmla="*/ 1 w 2438401"/>
              <a:gd name="connsiteY11" fmla="*/ 279401 h 1413512"/>
              <a:gd name="connsiteX12" fmla="*/ 11177 w 2438401"/>
              <a:gd name="connsiteY12" fmla="*/ 281236 h 1413512"/>
              <a:gd name="connsiteX13" fmla="*/ 1596349 w 2438401"/>
              <a:gd name="connsiteY13" fmla="*/ 0 h 1413512"/>
              <a:gd name="connsiteX0" fmla="*/ 1596349 w 2438401"/>
              <a:gd name="connsiteY0" fmla="*/ 0 h 1413512"/>
              <a:gd name="connsiteX1" fmla="*/ 2432899 w 2438401"/>
              <a:gd name="connsiteY1" fmla="*/ 51967 h 1413512"/>
              <a:gd name="connsiteX2" fmla="*/ 2438401 w 2438401"/>
              <a:gd name="connsiteY2" fmla="*/ 50800 h 1413512"/>
              <a:gd name="connsiteX3" fmla="*/ 2438401 w 2438401"/>
              <a:gd name="connsiteY3" fmla="*/ 731525 h 1413512"/>
              <a:gd name="connsiteX4" fmla="*/ 762001 w 2438401"/>
              <a:gd name="connsiteY4" fmla="*/ 1413512 h 1413512"/>
              <a:gd name="connsiteX5" fmla="*/ 758192 w 2438401"/>
              <a:gd name="connsiteY5" fmla="*/ 1410971 h 1413512"/>
              <a:gd name="connsiteX6" fmla="*/ 1 w 2438401"/>
              <a:gd name="connsiteY6" fmla="*/ 1192515 h 1413512"/>
              <a:gd name="connsiteX7" fmla="*/ 1 w 2438401"/>
              <a:gd name="connsiteY7" fmla="*/ 283219 h 1413512"/>
              <a:gd name="connsiteX8" fmla="*/ 0 w 2438401"/>
              <a:gd name="connsiteY8" fmla="*/ 283219 h 1413512"/>
              <a:gd name="connsiteX9" fmla="*/ 1 w 2438401"/>
              <a:gd name="connsiteY9" fmla="*/ 283219 h 1413512"/>
              <a:gd name="connsiteX10" fmla="*/ 1 w 2438401"/>
              <a:gd name="connsiteY10" fmla="*/ 279401 h 1413512"/>
              <a:gd name="connsiteX11" fmla="*/ 11177 w 2438401"/>
              <a:gd name="connsiteY11" fmla="*/ 281236 h 1413512"/>
              <a:gd name="connsiteX12" fmla="*/ 1596349 w 2438401"/>
              <a:gd name="connsiteY12" fmla="*/ 0 h 141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1" h="1413512">
                <a:moveTo>
                  <a:pt x="1596349" y="0"/>
                </a:moveTo>
                <a:lnTo>
                  <a:pt x="2432899" y="51967"/>
                </a:lnTo>
                <a:lnTo>
                  <a:pt x="2438401" y="50800"/>
                </a:lnTo>
                <a:lnTo>
                  <a:pt x="2438401" y="731525"/>
                </a:lnTo>
                <a:lnTo>
                  <a:pt x="762001" y="1413512"/>
                </a:lnTo>
                <a:lnTo>
                  <a:pt x="758192" y="1410971"/>
                </a:lnTo>
                <a:lnTo>
                  <a:pt x="1" y="1192515"/>
                </a:lnTo>
                <a:lnTo>
                  <a:pt x="1" y="283219"/>
                </a:lnTo>
                <a:lnTo>
                  <a:pt x="0" y="283219"/>
                </a:lnTo>
                <a:lnTo>
                  <a:pt x="1" y="283219"/>
                </a:lnTo>
                <a:lnTo>
                  <a:pt x="1" y="279401"/>
                </a:lnTo>
                <a:lnTo>
                  <a:pt x="11177" y="281236"/>
                </a:lnTo>
                <a:lnTo>
                  <a:pt x="159634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sz="1350" baseline="-25000"/>
          </a:p>
        </p:txBody>
      </p:sp>
      <p:sp>
        <p:nvSpPr>
          <p:cNvPr id="91" name="Rectangle">
            <a:extLst>
              <a:ext uri="{FF2B5EF4-FFF2-40B4-BE49-F238E27FC236}">
                <a16:creationId xmlns:a16="http://schemas.microsoft.com/office/drawing/2014/main" id="{7EE1C815-167A-4CB8-916B-5B8824752BF5}"/>
              </a:ext>
            </a:extLst>
          </p:cNvPr>
          <p:cNvSpPr/>
          <p:nvPr/>
        </p:nvSpPr>
        <p:spPr>
          <a:xfrm>
            <a:off x="207769" y="2127480"/>
            <a:ext cx="4494352" cy="13552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algn="r"/>
            <a:r>
              <a:rPr lang="da-DK" sz="1600" b="1" cap="all" dirty="0" smtClean="0">
                <a:solidFill>
                  <a:prstClr val="white"/>
                </a:solidFill>
              </a:rPr>
              <a:t>Regresiones cuantílicas</a:t>
            </a:r>
            <a:endParaRPr lang="da-DK" sz="1600" b="1" cap="all" dirty="0">
              <a:solidFill>
                <a:prstClr val="white"/>
              </a:solidFill>
            </a:endParaRPr>
          </a:p>
          <a:p>
            <a:pPr lvl="0" algn="r"/>
            <a:r>
              <a:rPr lang="es-EC" sz="1300" dirty="0" smtClean="0">
                <a:solidFill>
                  <a:prstClr val="white"/>
                </a:solidFill>
              </a:rPr>
              <a:t>La </a:t>
            </a:r>
            <a:r>
              <a:rPr lang="es-EC" sz="1300" dirty="0">
                <a:solidFill>
                  <a:prstClr val="white"/>
                </a:solidFill>
              </a:rPr>
              <a:t>ventaja </a:t>
            </a:r>
            <a:r>
              <a:rPr lang="es-EC" sz="1300" dirty="0" smtClean="0">
                <a:solidFill>
                  <a:prstClr val="white"/>
                </a:solidFill>
              </a:rPr>
              <a:t>es </a:t>
            </a:r>
            <a:r>
              <a:rPr lang="es-EC" sz="1300" dirty="0">
                <a:solidFill>
                  <a:prstClr val="white"/>
                </a:solidFill>
              </a:rPr>
              <a:t>que permite </a:t>
            </a:r>
            <a:r>
              <a:rPr lang="es-EC" sz="1300" dirty="0" smtClean="0">
                <a:solidFill>
                  <a:prstClr val="white"/>
                </a:solidFill>
              </a:rPr>
              <a:t>tomar </a:t>
            </a:r>
            <a:r>
              <a:rPr lang="es-EC" sz="1300" dirty="0">
                <a:solidFill>
                  <a:prstClr val="white"/>
                </a:solidFill>
              </a:rPr>
              <a:t>en cuenta la heterogeneidad no observada y los efectos </a:t>
            </a:r>
            <a:r>
              <a:rPr lang="es-EC" sz="1300" dirty="0" err="1">
                <a:solidFill>
                  <a:prstClr val="white"/>
                </a:solidFill>
              </a:rPr>
              <a:t>covariables</a:t>
            </a:r>
            <a:r>
              <a:rPr lang="es-EC" sz="1300" dirty="0">
                <a:solidFill>
                  <a:prstClr val="white"/>
                </a:solidFill>
              </a:rPr>
              <a:t> heterogéneos</a:t>
            </a:r>
            <a:r>
              <a:rPr lang="es-EC" sz="1300" dirty="0" smtClean="0">
                <a:solidFill>
                  <a:prstClr val="white"/>
                </a:solidFill>
              </a:rPr>
              <a:t>.</a:t>
            </a:r>
          </a:p>
          <a:p>
            <a:pPr marL="228600" lvl="0" indent="-228600">
              <a:buAutoNum type="arabicPeriod"/>
            </a:pPr>
            <a:r>
              <a:rPr lang="es-EC" sz="1300" dirty="0" smtClean="0">
                <a:solidFill>
                  <a:prstClr val="white"/>
                </a:solidFill>
              </a:rPr>
              <a:t>Estimar  el efecto fijo individual.</a:t>
            </a:r>
          </a:p>
          <a:p>
            <a:pPr marL="228600" lvl="0" indent="-228600">
              <a:buAutoNum type="arabicPeriod"/>
            </a:pPr>
            <a:r>
              <a:rPr lang="es-EC" sz="1300" dirty="0" smtClean="0">
                <a:solidFill>
                  <a:prstClr val="white"/>
                </a:solidFill>
              </a:rPr>
              <a:t>Realizar la estimación por </a:t>
            </a:r>
            <a:r>
              <a:rPr lang="es-EC" sz="1300" dirty="0" err="1" smtClean="0">
                <a:solidFill>
                  <a:prstClr val="white"/>
                </a:solidFill>
              </a:rPr>
              <a:t>cuantiles</a:t>
            </a:r>
            <a:r>
              <a:rPr lang="es-EC" sz="1300" dirty="0" smtClean="0">
                <a:solidFill>
                  <a:prstClr val="white"/>
                </a:solidFill>
              </a:rPr>
              <a:t>.</a:t>
            </a: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92" name="Rectangle">
            <a:extLst>
              <a:ext uri="{FF2B5EF4-FFF2-40B4-BE49-F238E27FC236}">
                <a16:creationId xmlns:a16="http://schemas.microsoft.com/office/drawing/2014/main" id="{749932E6-C8CB-4B54-AE27-7644CB5CF558}"/>
              </a:ext>
            </a:extLst>
          </p:cNvPr>
          <p:cNvSpPr/>
          <p:nvPr/>
        </p:nvSpPr>
        <p:spPr>
          <a:xfrm>
            <a:off x="207769" y="3540284"/>
            <a:ext cx="4494352" cy="88276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 algn="r"/>
            <a:r>
              <a:rPr lang="da-DK" sz="1600" b="1" cap="all" dirty="0" smtClean="0">
                <a:solidFill>
                  <a:prstClr val="white"/>
                </a:solidFill>
              </a:rPr>
              <a:t>mco</a:t>
            </a:r>
            <a:endParaRPr lang="da-DK" sz="1600" b="1" cap="all" dirty="0">
              <a:solidFill>
                <a:prstClr val="white"/>
              </a:solidFill>
            </a:endParaRPr>
          </a:p>
          <a:p>
            <a:pPr lvl="0" algn="r"/>
            <a:r>
              <a:rPr lang="es-EC" sz="1300" dirty="0" smtClean="0">
                <a:solidFill>
                  <a:prstClr val="white"/>
                </a:solidFill>
              </a:rPr>
              <a:t>Trabaja </a:t>
            </a:r>
            <a:r>
              <a:rPr lang="es-EC" sz="1300" dirty="0">
                <a:solidFill>
                  <a:prstClr val="white"/>
                </a:solidFill>
              </a:rPr>
              <a:t>con la media, </a:t>
            </a:r>
            <a:r>
              <a:rPr lang="es-EC" sz="1300" dirty="0" smtClean="0">
                <a:solidFill>
                  <a:prstClr val="white"/>
                </a:solidFill>
              </a:rPr>
              <a:t>por lo que existen </a:t>
            </a:r>
            <a:r>
              <a:rPr lang="es-EC" sz="1300" dirty="0">
                <a:solidFill>
                  <a:prstClr val="white"/>
                </a:solidFill>
              </a:rPr>
              <a:t>limitaciones en el modelo </a:t>
            </a:r>
            <a:r>
              <a:rPr lang="es-EC" sz="1300" dirty="0" smtClean="0">
                <a:solidFill>
                  <a:prstClr val="white"/>
                </a:solidFill>
              </a:rPr>
              <a:t>de, adicional se </a:t>
            </a:r>
            <a:r>
              <a:rPr lang="es-EC" sz="1300" dirty="0">
                <a:solidFill>
                  <a:prstClr val="white"/>
                </a:solidFill>
              </a:rPr>
              <a:t>debe </a:t>
            </a:r>
            <a:r>
              <a:rPr lang="es-EC" sz="1300" dirty="0" smtClean="0">
                <a:solidFill>
                  <a:prstClr val="white"/>
                </a:solidFill>
              </a:rPr>
              <a:t>evaluar la </a:t>
            </a:r>
            <a:r>
              <a:rPr lang="es-EC" sz="1300" dirty="0" err="1" smtClean="0">
                <a:solidFill>
                  <a:prstClr val="white"/>
                </a:solidFill>
              </a:rPr>
              <a:t>heterocedasticidad</a:t>
            </a:r>
            <a:r>
              <a:rPr lang="en-US" sz="1100" dirty="0" smtClean="0">
                <a:solidFill>
                  <a:prstClr val="white"/>
                </a:solidFill>
              </a:rPr>
              <a:t>.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93" name="Rectangle">
            <a:extLst>
              <a:ext uri="{FF2B5EF4-FFF2-40B4-BE49-F238E27FC236}">
                <a16:creationId xmlns:a16="http://schemas.microsoft.com/office/drawing/2014/main" id="{653577AD-D370-4886-BB4D-0BB23312E9F6}"/>
              </a:ext>
            </a:extLst>
          </p:cNvPr>
          <p:cNvSpPr/>
          <p:nvPr/>
        </p:nvSpPr>
        <p:spPr>
          <a:xfrm>
            <a:off x="207769" y="4503031"/>
            <a:ext cx="4494352" cy="7947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 algn="r"/>
            <a:r>
              <a:rPr lang="da-DK" sz="1600" b="1" cap="all" dirty="0" smtClean="0">
                <a:solidFill>
                  <a:prstClr val="white"/>
                </a:solidFill>
              </a:rPr>
              <a:t>Aplicación de efectos fijos</a:t>
            </a:r>
          </a:p>
          <a:p>
            <a:pPr lvl="0" algn="r"/>
            <a:r>
              <a:rPr lang="es-EC" sz="1300" dirty="0" smtClean="0">
                <a:solidFill>
                  <a:prstClr val="white"/>
                </a:solidFill>
              </a:rPr>
              <a:t>El </a:t>
            </a:r>
            <a:r>
              <a:rPr lang="es-EC" sz="1300" dirty="0">
                <a:solidFill>
                  <a:prstClr val="white"/>
                </a:solidFill>
              </a:rPr>
              <a:t>Test de </a:t>
            </a:r>
            <a:r>
              <a:rPr lang="es-EC" sz="1300" dirty="0" err="1">
                <a:solidFill>
                  <a:prstClr val="white"/>
                </a:solidFill>
              </a:rPr>
              <a:t>Hausman</a:t>
            </a:r>
            <a:r>
              <a:rPr lang="es-EC" sz="1300" dirty="0">
                <a:solidFill>
                  <a:prstClr val="white"/>
                </a:solidFill>
              </a:rPr>
              <a:t> </a:t>
            </a:r>
            <a:r>
              <a:rPr lang="es-EC" sz="1300" dirty="0" smtClean="0">
                <a:solidFill>
                  <a:prstClr val="white"/>
                </a:solidFill>
              </a:rPr>
              <a:t>evalúa la </a:t>
            </a:r>
            <a:r>
              <a:rPr lang="es-EC" sz="1300" dirty="0" err="1" smtClean="0">
                <a:solidFill>
                  <a:prstClr val="white"/>
                </a:solidFill>
              </a:rPr>
              <a:t>exogeneidad</a:t>
            </a:r>
            <a:r>
              <a:rPr lang="es-EC" sz="1300" dirty="0" smtClean="0">
                <a:solidFill>
                  <a:prstClr val="white"/>
                </a:solidFill>
              </a:rPr>
              <a:t>,  en el caso de que no exista diferencia sistemática </a:t>
            </a:r>
            <a:r>
              <a:rPr lang="es-EC" sz="1300" dirty="0" err="1" smtClean="0">
                <a:solidFill>
                  <a:prstClr val="white"/>
                </a:solidFill>
              </a:rPr>
              <a:t>éntre</a:t>
            </a:r>
            <a:r>
              <a:rPr lang="es-EC" sz="1300" dirty="0" smtClean="0">
                <a:solidFill>
                  <a:prstClr val="white"/>
                </a:solidFill>
              </a:rPr>
              <a:t> los coeficientes se debe utilizar efectos fijos</a:t>
            </a:r>
            <a:r>
              <a:rPr lang="en-US" sz="1300" dirty="0" smtClean="0">
                <a:solidFill>
                  <a:prstClr val="white"/>
                </a:solidFill>
              </a:rPr>
              <a:t>.</a:t>
            </a: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94" name="Figure">
            <a:extLst>
              <a:ext uri="{FF2B5EF4-FFF2-40B4-BE49-F238E27FC236}">
                <a16:creationId xmlns:a16="http://schemas.microsoft.com/office/drawing/2014/main" id="{7E1EF5A6-9629-4298-A385-EB88EE2C978B}"/>
              </a:ext>
            </a:extLst>
          </p:cNvPr>
          <p:cNvSpPr/>
          <p:nvPr/>
        </p:nvSpPr>
        <p:spPr>
          <a:xfrm>
            <a:off x="5410002" y="5155565"/>
            <a:ext cx="1625176" cy="1321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0"/>
                </a:moveTo>
                <a:lnTo>
                  <a:pt x="0" y="21600"/>
                </a:lnTo>
                <a:lnTo>
                  <a:pt x="0" y="5637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95" name="Figure">
            <a:extLst>
              <a:ext uri="{FF2B5EF4-FFF2-40B4-BE49-F238E27FC236}">
                <a16:creationId xmlns:a16="http://schemas.microsoft.com/office/drawing/2014/main" id="{40727A5B-2F82-46AA-A89E-D704C18DD73F}"/>
              </a:ext>
            </a:extLst>
          </p:cNvPr>
          <p:cNvSpPr/>
          <p:nvPr/>
        </p:nvSpPr>
        <p:spPr>
          <a:xfrm>
            <a:off x="4671286" y="5106318"/>
            <a:ext cx="2360201" cy="39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006"/>
                </a:moveTo>
                <a:lnTo>
                  <a:pt x="14163" y="0"/>
                </a:lnTo>
                <a:lnTo>
                  <a:pt x="21600" y="2759"/>
                </a:lnTo>
                <a:lnTo>
                  <a:pt x="6727" y="21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99" name="Freeform: Shape 44">
            <a:extLst>
              <a:ext uri="{FF2B5EF4-FFF2-40B4-BE49-F238E27FC236}">
                <a16:creationId xmlns:a16="http://schemas.microsoft.com/office/drawing/2014/main" id="{79D519CA-990A-4478-BCA0-7537D44BC219}"/>
              </a:ext>
            </a:extLst>
          </p:cNvPr>
          <p:cNvSpPr/>
          <p:nvPr/>
        </p:nvSpPr>
        <p:spPr>
          <a:xfrm>
            <a:off x="4667594" y="1739756"/>
            <a:ext cx="2363893" cy="2263660"/>
          </a:xfrm>
          <a:custGeom>
            <a:avLst/>
            <a:gdLst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58217 w 2438400"/>
              <a:gd name="connsiteY11" fmla="*/ 736601 h 1173482"/>
              <a:gd name="connsiteX12" fmla="*/ 762000 w 2438400"/>
              <a:gd name="connsiteY12" fmla="*/ 737561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58217 w 2438400"/>
              <a:gd name="connsiteY11" fmla="*/ 736601 h 1173482"/>
              <a:gd name="connsiteX12" fmla="*/ 762000 w 2438400"/>
              <a:gd name="connsiteY12" fmla="*/ 0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62000 w 2438400"/>
              <a:gd name="connsiteY11" fmla="*/ 0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62000 w 2438400"/>
              <a:gd name="connsiteY10" fmla="*/ 0 h 1173482"/>
              <a:gd name="connsiteX0" fmla="*/ 762000 w 2438400"/>
              <a:gd name="connsiteY0" fmla="*/ 0 h 1170942"/>
              <a:gd name="connsiteX1" fmla="*/ 2438400 w 2438400"/>
              <a:gd name="connsiteY1" fmla="*/ 683281 h 1170942"/>
              <a:gd name="connsiteX2" fmla="*/ 2438400 w 2438400"/>
              <a:gd name="connsiteY2" fmla="*/ 1166339 h 1170942"/>
              <a:gd name="connsiteX3" fmla="*/ 2395219 w 2438400"/>
              <a:gd name="connsiteY3" fmla="*/ 1162524 h 1170942"/>
              <a:gd name="connsiteX4" fmla="*/ 1689110 w 2438400"/>
              <a:gd name="connsiteY4" fmla="*/ 1170942 h 1170942"/>
              <a:gd name="connsiteX5" fmla="*/ 30667 w 2438400"/>
              <a:gd name="connsiteY5" fmla="*/ 900360 h 1170942"/>
              <a:gd name="connsiteX6" fmla="*/ 0 w 2438400"/>
              <a:gd name="connsiteY6" fmla="*/ 906782 h 1170942"/>
              <a:gd name="connsiteX7" fmla="*/ 0 w 2438400"/>
              <a:gd name="connsiteY7" fmla="*/ 895357 h 1170942"/>
              <a:gd name="connsiteX8" fmla="*/ 0 w 2438400"/>
              <a:gd name="connsiteY8" fmla="*/ 204488 h 1170942"/>
              <a:gd name="connsiteX9" fmla="*/ 758191 w 2438400"/>
              <a:gd name="connsiteY9" fmla="*/ 1 h 1170942"/>
              <a:gd name="connsiteX10" fmla="*/ 762000 w 2438400"/>
              <a:gd name="connsiteY10" fmla="*/ 0 h 1170942"/>
              <a:gd name="connsiteX0" fmla="*/ 762000 w 2438400"/>
              <a:gd name="connsiteY0" fmla="*/ 0 h 1170942"/>
              <a:gd name="connsiteX1" fmla="*/ 2438400 w 2438400"/>
              <a:gd name="connsiteY1" fmla="*/ 683281 h 1170942"/>
              <a:gd name="connsiteX2" fmla="*/ 2438400 w 2438400"/>
              <a:gd name="connsiteY2" fmla="*/ 1166339 h 1170942"/>
              <a:gd name="connsiteX3" fmla="*/ 2395219 w 2438400"/>
              <a:gd name="connsiteY3" fmla="*/ 1162524 h 1170942"/>
              <a:gd name="connsiteX4" fmla="*/ 1689110 w 2438400"/>
              <a:gd name="connsiteY4" fmla="*/ 1170942 h 1170942"/>
              <a:gd name="connsiteX5" fmla="*/ 0 w 2438400"/>
              <a:gd name="connsiteY5" fmla="*/ 906782 h 1170942"/>
              <a:gd name="connsiteX6" fmla="*/ 0 w 2438400"/>
              <a:gd name="connsiteY6" fmla="*/ 895357 h 1170942"/>
              <a:gd name="connsiteX7" fmla="*/ 0 w 2438400"/>
              <a:gd name="connsiteY7" fmla="*/ 204488 h 1170942"/>
              <a:gd name="connsiteX8" fmla="*/ 758191 w 2438400"/>
              <a:gd name="connsiteY8" fmla="*/ 1 h 1170942"/>
              <a:gd name="connsiteX9" fmla="*/ 762000 w 2438400"/>
              <a:gd name="connsiteY9" fmla="*/ 0 h 117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1170942">
                <a:moveTo>
                  <a:pt x="762000" y="0"/>
                </a:moveTo>
                <a:lnTo>
                  <a:pt x="2438400" y="683281"/>
                </a:lnTo>
                <a:lnTo>
                  <a:pt x="2438400" y="1166339"/>
                </a:lnTo>
                <a:lnTo>
                  <a:pt x="2395219" y="1162524"/>
                </a:lnTo>
                <a:lnTo>
                  <a:pt x="1689110" y="1170942"/>
                </a:lnTo>
                <a:lnTo>
                  <a:pt x="0" y="906782"/>
                </a:lnTo>
                <a:lnTo>
                  <a:pt x="0" y="895357"/>
                </a:lnTo>
                <a:lnTo>
                  <a:pt x="0" y="204488"/>
                </a:lnTo>
                <a:lnTo>
                  <a:pt x="758191" y="1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00" name="Figure">
            <a:extLst>
              <a:ext uri="{FF2B5EF4-FFF2-40B4-BE49-F238E27FC236}">
                <a16:creationId xmlns:a16="http://schemas.microsoft.com/office/drawing/2014/main" id="{9B4764C3-B40B-4C91-9281-CFB94C7522A6}"/>
              </a:ext>
            </a:extLst>
          </p:cNvPr>
          <p:cNvSpPr/>
          <p:nvPr/>
        </p:nvSpPr>
        <p:spPr>
          <a:xfrm rot="21234049">
            <a:off x="5517183" y="1649332"/>
            <a:ext cx="1530163" cy="2020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769"/>
                </a:moveTo>
                <a:lnTo>
                  <a:pt x="21600" y="21600"/>
                </a:lnTo>
                <a:lnTo>
                  <a:pt x="21600" y="125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1" name="Figure">
            <a:extLst>
              <a:ext uri="{FF2B5EF4-FFF2-40B4-BE49-F238E27FC236}">
                <a16:creationId xmlns:a16="http://schemas.microsoft.com/office/drawing/2014/main" id="{8BFC880A-1756-4900-838C-D4BF1292BA50}"/>
              </a:ext>
            </a:extLst>
          </p:cNvPr>
          <p:cNvSpPr/>
          <p:nvPr/>
        </p:nvSpPr>
        <p:spPr>
          <a:xfrm>
            <a:off x="4668986" y="3321087"/>
            <a:ext cx="2368491" cy="421673"/>
          </a:xfrm>
          <a:custGeom>
            <a:avLst/>
            <a:gdLst>
              <a:gd name="connsiteX0" fmla="*/ 0 w 21621"/>
              <a:gd name="connsiteY0" fmla="*/ 8487 h 21600"/>
              <a:gd name="connsiteX1" fmla="*/ 15007 w 21621"/>
              <a:gd name="connsiteY1" fmla="*/ 21600 h 21600"/>
              <a:gd name="connsiteX2" fmla="*/ 21621 w 21621"/>
              <a:gd name="connsiteY2" fmla="*/ 21158 h 21600"/>
              <a:gd name="connsiteX3" fmla="*/ 6748 w 21621"/>
              <a:gd name="connsiteY3" fmla="*/ 0 h 21600"/>
              <a:gd name="connsiteX4" fmla="*/ 0 w 21621"/>
              <a:gd name="connsiteY4" fmla="*/ 8487 h 21600"/>
              <a:gd name="connsiteX0" fmla="*/ 0 w 21621"/>
              <a:gd name="connsiteY0" fmla="*/ 8487 h 21868"/>
              <a:gd name="connsiteX1" fmla="*/ 15007 w 21621"/>
              <a:gd name="connsiteY1" fmla="*/ 21600 h 21868"/>
              <a:gd name="connsiteX2" fmla="*/ 21621 w 21621"/>
              <a:gd name="connsiteY2" fmla="*/ 21868 h 21868"/>
              <a:gd name="connsiteX3" fmla="*/ 6748 w 21621"/>
              <a:gd name="connsiteY3" fmla="*/ 0 h 21868"/>
              <a:gd name="connsiteX4" fmla="*/ 0 w 21621"/>
              <a:gd name="connsiteY4" fmla="*/ 8487 h 21868"/>
              <a:gd name="connsiteX0" fmla="*/ 0 w 21642"/>
              <a:gd name="connsiteY0" fmla="*/ 8487 h 21600"/>
              <a:gd name="connsiteX1" fmla="*/ 15007 w 21642"/>
              <a:gd name="connsiteY1" fmla="*/ 21600 h 21600"/>
              <a:gd name="connsiteX2" fmla="*/ 21642 w 21642"/>
              <a:gd name="connsiteY2" fmla="*/ 21513 h 21600"/>
              <a:gd name="connsiteX3" fmla="*/ 6748 w 21642"/>
              <a:gd name="connsiteY3" fmla="*/ 0 h 21600"/>
              <a:gd name="connsiteX4" fmla="*/ 0 w 21642"/>
              <a:gd name="connsiteY4" fmla="*/ 8487 h 21600"/>
              <a:gd name="connsiteX0" fmla="*/ 0 w 21642"/>
              <a:gd name="connsiteY0" fmla="*/ 8487 h 21631"/>
              <a:gd name="connsiteX1" fmla="*/ 15007 w 21642"/>
              <a:gd name="connsiteY1" fmla="*/ 21600 h 21631"/>
              <a:gd name="connsiteX2" fmla="*/ 21642 w 21642"/>
              <a:gd name="connsiteY2" fmla="*/ 21631 h 21631"/>
              <a:gd name="connsiteX3" fmla="*/ 6748 w 21642"/>
              <a:gd name="connsiteY3" fmla="*/ 0 h 21631"/>
              <a:gd name="connsiteX4" fmla="*/ 0 w 21642"/>
              <a:gd name="connsiteY4" fmla="*/ 8487 h 21631"/>
              <a:gd name="connsiteX0" fmla="*/ 0 w 21642"/>
              <a:gd name="connsiteY0" fmla="*/ 8487 h 21631"/>
              <a:gd name="connsiteX1" fmla="*/ 15007 w 21642"/>
              <a:gd name="connsiteY1" fmla="*/ 21600 h 21631"/>
              <a:gd name="connsiteX2" fmla="*/ 21642 w 21642"/>
              <a:gd name="connsiteY2" fmla="*/ 21631 h 21631"/>
              <a:gd name="connsiteX3" fmla="*/ 6748 w 21642"/>
              <a:gd name="connsiteY3" fmla="*/ 0 h 21631"/>
              <a:gd name="connsiteX4" fmla="*/ 0 w 21642"/>
              <a:gd name="connsiteY4" fmla="*/ 8487 h 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21631" extrusionOk="0">
                <a:moveTo>
                  <a:pt x="0" y="8487"/>
                </a:moveTo>
                <a:lnTo>
                  <a:pt x="15007" y="21600"/>
                </a:lnTo>
                <a:lnTo>
                  <a:pt x="21642" y="21631"/>
                </a:lnTo>
                <a:lnTo>
                  <a:pt x="6748" y="0"/>
                </a:lnTo>
                <a:cubicBezTo>
                  <a:pt x="4506" y="2632"/>
                  <a:pt x="2242" y="5855"/>
                  <a:pt x="0" y="848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2" name="Group 56">
            <a:extLst>
              <a:ext uri="{FF2B5EF4-FFF2-40B4-BE49-F238E27FC236}">
                <a16:creationId xmlns:a16="http://schemas.microsoft.com/office/drawing/2014/main" id="{402EB490-0C3F-4F2B-95BB-646CB1069E80}"/>
              </a:ext>
            </a:extLst>
          </p:cNvPr>
          <p:cNvGrpSpPr/>
          <p:nvPr/>
        </p:nvGrpSpPr>
        <p:grpSpPr>
          <a:xfrm>
            <a:off x="4671286" y="3431893"/>
            <a:ext cx="2363894" cy="1040360"/>
            <a:chOff x="6661199" y="3560650"/>
            <a:chExt cx="2438401" cy="1073151"/>
          </a:xfrm>
        </p:grpSpPr>
        <p:sp>
          <p:nvSpPr>
            <p:cNvPr id="103" name="Freeform: Shape 57">
              <a:extLst>
                <a:ext uri="{FF2B5EF4-FFF2-40B4-BE49-F238E27FC236}">
                  <a16:creationId xmlns:a16="http://schemas.microsoft.com/office/drawing/2014/main" id="{E3A3EF5F-5774-4C5E-9BD1-2A2E56141FD3}"/>
                </a:ext>
              </a:extLst>
            </p:cNvPr>
            <p:cNvSpPr/>
            <p:nvPr/>
          </p:nvSpPr>
          <p:spPr>
            <a:xfrm>
              <a:off x="6661199" y="3560650"/>
              <a:ext cx="2438401" cy="1073151"/>
            </a:xfrm>
            <a:custGeom>
              <a:avLst/>
              <a:gdLst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58218 w 2438401"/>
                <a:gd name="connsiteY2" fmla="*/ 990601 h 1073151"/>
                <a:gd name="connsiteX3" fmla="*/ 762001 w 2438401"/>
                <a:gd name="connsiteY3" fmla="*/ 990787 h 1073151"/>
                <a:gd name="connsiteX4" fmla="*/ 762001 w 2438401"/>
                <a:gd name="connsiteY4" fmla="*/ 0 h 1073151"/>
                <a:gd name="connsiteX5" fmla="*/ 2438401 w 2438401"/>
                <a:gd name="connsiteY5" fmla="*/ 374659 h 1073151"/>
                <a:gd name="connsiteX6" fmla="*/ 2438401 w 2438401"/>
                <a:gd name="connsiteY6" fmla="*/ 1073151 h 1073151"/>
                <a:gd name="connsiteX7" fmla="*/ 2419370 w 2438401"/>
                <a:gd name="connsiteY7" fmla="*/ 1072402 h 1073151"/>
                <a:gd name="connsiteX8" fmla="*/ 2434592 w 2438401"/>
                <a:gd name="connsiteY8" fmla="*/ 1073151 h 1073151"/>
                <a:gd name="connsiteX9" fmla="*/ 1948237 w 2438401"/>
                <a:gd name="connsiteY9" fmla="*/ 1073151 h 1073151"/>
                <a:gd name="connsiteX10" fmla="*/ 0 w 2438401"/>
                <a:gd name="connsiteY10" fmla="*/ 1023621 h 1073151"/>
                <a:gd name="connsiteX11" fmla="*/ 1 w 2438401"/>
                <a:gd name="connsiteY11" fmla="*/ 1023621 h 1073151"/>
                <a:gd name="connsiteX12" fmla="*/ 1 w 2438401"/>
                <a:gd name="connsiteY12" fmla="*/ 111745 h 1073151"/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58218 w 2438401"/>
                <a:gd name="connsiteY2" fmla="*/ 990601 h 1073151"/>
                <a:gd name="connsiteX3" fmla="*/ 762001 w 2438401"/>
                <a:gd name="connsiteY3" fmla="*/ 0 h 1073151"/>
                <a:gd name="connsiteX4" fmla="*/ 2438401 w 2438401"/>
                <a:gd name="connsiteY4" fmla="*/ 374659 h 1073151"/>
                <a:gd name="connsiteX5" fmla="*/ 2438401 w 2438401"/>
                <a:gd name="connsiteY5" fmla="*/ 1073151 h 1073151"/>
                <a:gd name="connsiteX6" fmla="*/ 2419370 w 2438401"/>
                <a:gd name="connsiteY6" fmla="*/ 1072402 h 1073151"/>
                <a:gd name="connsiteX7" fmla="*/ 2434592 w 2438401"/>
                <a:gd name="connsiteY7" fmla="*/ 1073151 h 1073151"/>
                <a:gd name="connsiteX8" fmla="*/ 1948237 w 2438401"/>
                <a:gd name="connsiteY8" fmla="*/ 1073151 h 1073151"/>
                <a:gd name="connsiteX9" fmla="*/ 0 w 2438401"/>
                <a:gd name="connsiteY9" fmla="*/ 1023621 h 1073151"/>
                <a:gd name="connsiteX10" fmla="*/ 1 w 2438401"/>
                <a:gd name="connsiteY10" fmla="*/ 1023621 h 1073151"/>
                <a:gd name="connsiteX11" fmla="*/ 1 w 2438401"/>
                <a:gd name="connsiteY11" fmla="*/ 111745 h 1073151"/>
                <a:gd name="connsiteX12" fmla="*/ 758192 w 2438401"/>
                <a:gd name="connsiteY12" fmla="*/ 0 h 1073151"/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62001 w 2438401"/>
                <a:gd name="connsiteY2" fmla="*/ 0 h 1073151"/>
                <a:gd name="connsiteX3" fmla="*/ 2438401 w 2438401"/>
                <a:gd name="connsiteY3" fmla="*/ 374659 h 1073151"/>
                <a:gd name="connsiteX4" fmla="*/ 2438401 w 2438401"/>
                <a:gd name="connsiteY4" fmla="*/ 1073151 h 1073151"/>
                <a:gd name="connsiteX5" fmla="*/ 2419370 w 2438401"/>
                <a:gd name="connsiteY5" fmla="*/ 1072402 h 1073151"/>
                <a:gd name="connsiteX6" fmla="*/ 2434592 w 2438401"/>
                <a:gd name="connsiteY6" fmla="*/ 1073151 h 1073151"/>
                <a:gd name="connsiteX7" fmla="*/ 1948237 w 2438401"/>
                <a:gd name="connsiteY7" fmla="*/ 1073151 h 1073151"/>
                <a:gd name="connsiteX8" fmla="*/ 0 w 2438401"/>
                <a:gd name="connsiteY8" fmla="*/ 1023621 h 1073151"/>
                <a:gd name="connsiteX9" fmla="*/ 1 w 2438401"/>
                <a:gd name="connsiteY9" fmla="*/ 1023621 h 1073151"/>
                <a:gd name="connsiteX10" fmla="*/ 1 w 2438401"/>
                <a:gd name="connsiteY10" fmla="*/ 111745 h 1073151"/>
                <a:gd name="connsiteX11" fmla="*/ 758192 w 2438401"/>
                <a:gd name="connsiteY11" fmla="*/ 0 h 1073151"/>
                <a:gd name="connsiteX0" fmla="*/ 758192 w 2438401"/>
                <a:gd name="connsiteY0" fmla="*/ 0 h 1073151"/>
                <a:gd name="connsiteX1" fmla="*/ 762001 w 2438401"/>
                <a:gd name="connsiteY1" fmla="*/ 0 h 1073151"/>
                <a:gd name="connsiteX2" fmla="*/ 2438401 w 2438401"/>
                <a:gd name="connsiteY2" fmla="*/ 374659 h 1073151"/>
                <a:gd name="connsiteX3" fmla="*/ 2438401 w 2438401"/>
                <a:gd name="connsiteY3" fmla="*/ 1073151 h 1073151"/>
                <a:gd name="connsiteX4" fmla="*/ 2419370 w 2438401"/>
                <a:gd name="connsiteY4" fmla="*/ 1072402 h 1073151"/>
                <a:gd name="connsiteX5" fmla="*/ 2434592 w 2438401"/>
                <a:gd name="connsiteY5" fmla="*/ 1073151 h 1073151"/>
                <a:gd name="connsiteX6" fmla="*/ 1948237 w 2438401"/>
                <a:gd name="connsiteY6" fmla="*/ 1073151 h 1073151"/>
                <a:gd name="connsiteX7" fmla="*/ 0 w 2438401"/>
                <a:gd name="connsiteY7" fmla="*/ 1023621 h 1073151"/>
                <a:gd name="connsiteX8" fmla="*/ 1 w 2438401"/>
                <a:gd name="connsiteY8" fmla="*/ 1023621 h 1073151"/>
                <a:gd name="connsiteX9" fmla="*/ 1 w 2438401"/>
                <a:gd name="connsiteY9" fmla="*/ 111745 h 1073151"/>
                <a:gd name="connsiteX10" fmla="*/ 758192 w 2438401"/>
                <a:gd name="connsiteY10" fmla="*/ 0 h 10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8401" h="1073151">
                  <a:moveTo>
                    <a:pt x="758192" y="0"/>
                  </a:moveTo>
                  <a:lnTo>
                    <a:pt x="762001" y="0"/>
                  </a:lnTo>
                  <a:lnTo>
                    <a:pt x="2438401" y="374659"/>
                  </a:lnTo>
                  <a:lnTo>
                    <a:pt x="2438401" y="1073151"/>
                  </a:lnTo>
                  <a:lnTo>
                    <a:pt x="2419370" y="1072402"/>
                  </a:lnTo>
                  <a:lnTo>
                    <a:pt x="2434592" y="1073151"/>
                  </a:lnTo>
                  <a:lnTo>
                    <a:pt x="1948237" y="1073151"/>
                  </a:lnTo>
                  <a:lnTo>
                    <a:pt x="0" y="1023621"/>
                  </a:lnTo>
                  <a:lnTo>
                    <a:pt x="1" y="1023621"/>
                  </a:lnTo>
                  <a:lnTo>
                    <a:pt x="1" y="111745"/>
                  </a:lnTo>
                  <a:lnTo>
                    <a:pt x="75819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04" name="Figure">
              <a:extLst>
                <a:ext uri="{FF2B5EF4-FFF2-40B4-BE49-F238E27FC236}">
                  <a16:creationId xmlns:a16="http://schemas.microsoft.com/office/drawing/2014/main" id="{61D49092-5778-4D28-907C-9DE5FA6BADA1}"/>
                </a:ext>
              </a:extLst>
            </p:cNvPr>
            <p:cNvSpPr/>
            <p:nvPr/>
          </p:nvSpPr>
          <p:spPr>
            <a:xfrm>
              <a:off x="7423200" y="3560650"/>
              <a:ext cx="1676400" cy="10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271"/>
                  </a:lnTo>
                  <a:lnTo>
                    <a:pt x="0" y="0"/>
                  </a:lnTo>
                  <a:lnTo>
                    <a:pt x="21600" y="754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05" name="Figure">
              <a:extLst>
                <a:ext uri="{FF2B5EF4-FFF2-40B4-BE49-F238E27FC236}">
                  <a16:creationId xmlns:a16="http://schemas.microsoft.com/office/drawing/2014/main" id="{2D40E0B8-68F4-45E7-BE05-7B87A8243251}"/>
                </a:ext>
              </a:extLst>
            </p:cNvPr>
            <p:cNvSpPr/>
            <p:nvPr/>
          </p:nvSpPr>
          <p:spPr>
            <a:xfrm>
              <a:off x="6661199" y="4551251"/>
              <a:ext cx="2434592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17285" y="21600"/>
                  </a:lnTo>
                  <a:lnTo>
                    <a:pt x="21600" y="21600"/>
                  </a:lnTo>
                  <a:lnTo>
                    <a:pt x="672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</p:grpSp>
      <p:sp>
        <p:nvSpPr>
          <p:cNvPr id="106" name="Freeform: Shape 61">
            <a:extLst>
              <a:ext uri="{FF2B5EF4-FFF2-40B4-BE49-F238E27FC236}">
                <a16:creationId xmlns:a16="http://schemas.microsoft.com/office/drawing/2014/main" id="{D9F890EB-C33E-4404-8C84-C665C80DFD2F}"/>
              </a:ext>
            </a:extLst>
          </p:cNvPr>
          <p:cNvSpPr/>
          <p:nvPr/>
        </p:nvSpPr>
        <p:spPr>
          <a:xfrm>
            <a:off x="4671286" y="4503032"/>
            <a:ext cx="2363893" cy="892617"/>
          </a:xfrm>
          <a:custGeom>
            <a:avLst/>
            <a:gdLst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288032 h 920751"/>
              <a:gd name="connsiteX4" fmla="*/ 762000 w 2438400"/>
              <a:gd name="connsiteY4" fmla="*/ 0 h 920751"/>
              <a:gd name="connsiteX5" fmla="*/ 2438400 w 2438400"/>
              <a:gd name="connsiteY5" fmla="*/ 0 h 920751"/>
              <a:gd name="connsiteX6" fmla="*/ 2438400 w 2438400"/>
              <a:gd name="connsiteY6" fmla="*/ 618481 h 920751"/>
              <a:gd name="connsiteX7" fmla="*/ 762000 w 2438400"/>
              <a:gd name="connsiteY7" fmla="*/ 920751 h 920751"/>
              <a:gd name="connsiteX8" fmla="*/ 762000 w 2438400"/>
              <a:gd name="connsiteY8" fmla="*/ 648072 h 920751"/>
              <a:gd name="connsiteX9" fmla="*/ 758191 w 2438400"/>
              <a:gd name="connsiteY9" fmla="*/ 648072 h 920751"/>
              <a:gd name="connsiteX10" fmla="*/ 758191 w 2438400"/>
              <a:gd name="connsiteY10" fmla="*/ 920751 h 920751"/>
              <a:gd name="connsiteX11" fmla="*/ 0 w 2438400"/>
              <a:gd name="connsiteY11" fmla="*/ 820406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0 h 920751"/>
              <a:gd name="connsiteX4" fmla="*/ 2438400 w 2438400"/>
              <a:gd name="connsiteY4" fmla="*/ 0 h 920751"/>
              <a:gd name="connsiteX5" fmla="*/ 2438400 w 2438400"/>
              <a:gd name="connsiteY5" fmla="*/ 618481 h 920751"/>
              <a:gd name="connsiteX6" fmla="*/ 762000 w 2438400"/>
              <a:gd name="connsiteY6" fmla="*/ 920751 h 920751"/>
              <a:gd name="connsiteX7" fmla="*/ 762000 w 2438400"/>
              <a:gd name="connsiteY7" fmla="*/ 648072 h 920751"/>
              <a:gd name="connsiteX8" fmla="*/ 758191 w 2438400"/>
              <a:gd name="connsiteY8" fmla="*/ 648072 h 920751"/>
              <a:gd name="connsiteX9" fmla="*/ 758191 w 2438400"/>
              <a:gd name="connsiteY9" fmla="*/ 920751 h 920751"/>
              <a:gd name="connsiteX10" fmla="*/ 0 w 2438400"/>
              <a:gd name="connsiteY10" fmla="*/ 820406 h 920751"/>
              <a:gd name="connsiteX11" fmla="*/ 0 w 2438400"/>
              <a:gd name="connsiteY11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648072 h 920751"/>
              <a:gd name="connsiteX8" fmla="*/ 758191 w 2438400"/>
              <a:gd name="connsiteY8" fmla="*/ 920751 h 920751"/>
              <a:gd name="connsiteX9" fmla="*/ 0 w 2438400"/>
              <a:gd name="connsiteY9" fmla="*/ 820406 h 920751"/>
              <a:gd name="connsiteX10" fmla="*/ 0 w 2438400"/>
              <a:gd name="connsiteY10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920751 h 920751"/>
              <a:gd name="connsiteX8" fmla="*/ 0 w 2438400"/>
              <a:gd name="connsiteY8" fmla="*/ 820406 h 920751"/>
              <a:gd name="connsiteX9" fmla="*/ 0 w 2438400"/>
              <a:gd name="connsiteY9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58191 w 2438400"/>
              <a:gd name="connsiteY6" fmla="*/ 920751 h 920751"/>
              <a:gd name="connsiteX7" fmla="*/ 0 w 2438400"/>
              <a:gd name="connsiteY7" fmla="*/ 820406 h 920751"/>
              <a:gd name="connsiteX8" fmla="*/ 0 w 2438400"/>
              <a:gd name="connsiteY8" fmla="*/ 0 h 92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920751">
                <a:moveTo>
                  <a:pt x="0" y="0"/>
                </a:moveTo>
                <a:lnTo>
                  <a:pt x="758191" y="0"/>
                </a:lnTo>
                <a:lnTo>
                  <a:pt x="762000" y="0"/>
                </a:lnTo>
                <a:lnTo>
                  <a:pt x="2438400" y="0"/>
                </a:lnTo>
                <a:lnTo>
                  <a:pt x="2438400" y="618481"/>
                </a:lnTo>
                <a:lnTo>
                  <a:pt x="762000" y="920751"/>
                </a:lnTo>
                <a:lnTo>
                  <a:pt x="758191" y="920751"/>
                </a:lnTo>
                <a:lnTo>
                  <a:pt x="0" y="82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2" name="Rectángulo 1"/>
          <p:cNvSpPr/>
          <p:nvPr/>
        </p:nvSpPr>
        <p:spPr>
          <a:xfrm rot="778267">
            <a:off x="5461025" y="3124407"/>
            <a:ext cx="1609862" cy="3924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lang="es-EC"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64472" y="1969072"/>
            <a:ext cx="328304" cy="131395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lang="es-EC"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7" name="Figure">
            <a:extLst>
              <a:ext uri="{FF2B5EF4-FFF2-40B4-BE49-F238E27FC236}">
                <a16:creationId xmlns:a16="http://schemas.microsoft.com/office/drawing/2014/main" id="{226E1DB4-165E-428E-AA24-197C4899B0EF}"/>
              </a:ext>
            </a:extLst>
          </p:cNvPr>
          <p:cNvSpPr/>
          <p:nvPr/>
        </p:nvSpPr>
        <p:spPr>
          <a:xfrm>
            <a:off x="5410002" y="4503032"/>
            <a:ext cx="1625176" cy="89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509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grpSp>
        <p:nvGrpSpPr>
          <p:cNvPr id="108" name="Group 122">
            <a:extLst>
              <a:ext uri="{FF2B5EF4-FFF2-40B4-BE49-F238E27FC236}">
                <a16:creationId xmlns:a16="http://schemas.microsoft.com/office/drawing/2014/main" id="{B1030F02-3464-4D9C-9B65-88A349DA3FB7}"/>
              </a:ext>
            </a:extLst>
          </p:cNvPr>
          <p:cNvGrpSpPr/>
          <p:nvPr/>
        </p:nvGrpSpPr>
        <p:grpSpPr>
          <a:xfrm>
            <a:off x="5809192" y="1969072"/>
            <a:ext cx="1454989" cy="4500453"/>
            <a:chOff x="7834972" y="1808050"/>
            <a:chExt cx="1500848" cy="4885974"/>
          </a:xfrm>
        </p:grpSpPr>
        <p:sp>
          <p:nvSpPr>
            <p:cNvPr id="109" name="Freeform: Shape 123">
              <a:extLst>
                <a:ext uri="{FF2B5EF4-FFF2-40B4-BE49-F238E27FC236}">
                  <a16:creationId xmlns:a16="http://schemas.microsoft.com/office/drawing/2014/main" id="{4A5D5E2D-A47D-455B-A7CF-FDF18177BC69}"/>
                </a:ext>
              </a:extLst>
            </p:cNvPr>
            <p:cNvSpPr/>
            <p:nvPr/>
          </p:nvSpPr>
          <p:spPr>
            <a:xfrm>
              <a:off x="7834972" y="1808050"/>
              <a:ext cx="1500848" cy="4885973"/>
            </a:xfrm>
            <a:custGeom>
              <a:avLst/>
              <a:gdLst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023935 w 1500848"/>
                <a:gd name="connsiteY4" fmla="*/ 3206862 h 4885973"/>
                <a:gd name="connsiteX5" fmla="*/ 814842 w 1500848"/>
                <a:gd name="connsiteY5" fmla="*/ 3214199 h 4885973"/>
                <a:gd name="connsiteX6" fmla="*/ 944868 w 1500848"/>
                <a:gd name="connsiteY6" fmla="*/ 3881811 h 4885973"/>
                <a:gd name="connsiteX7" fmla="*/ 1142647 w 1500848"/>
                <a:gd name="connsiteY7" fmla="*/ 3822714 h 4885973"/>
                <a:gd name="connsiteX8" fmla="*/ 1021246 w 1500848"/>
                <a:gd name="connsiteY8" fmla="*/ 3192914 h 4885973"/>
                <a:gd name="connsiteX9" fmla="*/ 812196 w 1500848"/>
                <a:gd name="connsiteY9" fmla="*/ 3200613 h 4885973"/>
                <a:gd name="connsiteX10" fmla="*/ 812364 w 1500848"/>
                <a:gd name="connsiteY10" fmla="*/ 3201476 h 4885973"/>
                <a:gd name="connsiteX11" fmla="*/ 1021320 w 1500848"/>
                <a:gd name="connsiteY11" fmla="*/ 3193296 h 4885973"/>
                <a:gd name="connsiteX12" fmla="*/ 1021246 w 1500848"/>
                <a:gd name="connsiteY12" fmla="*/ 3192914 h 4885973"/>
                <a:gd name="connsiteX13" fmla="*/ 663056 w 1500848"/>
                <a:gd name="connsiteY13" fmla="*/ 2434858 h 4885973"/>
                <a:gd name="connsiteX14" fmla="*/ 794840 w 1500848"/>
                <a:gd name="connsiteY14" fmla="*/ 3111500 h 4885973"/>
                <a:gd name="connsiteX15" fmla="*/ 1005553 w 1500848"/>
                <a:gd name="connsiteY15" fmla="*/ 3111500 h 4885973"/>
                <a:gd name="connsiteX16" fmla="*/ 881831 w 1500848"/>
                <a:gd name="connsiteY16" fmla="*/ 2469662 h 4885973"/>
                <a:gd name="connsiteX17" fmla="*/ 655857 w 1500848"/>
                <a:gd name="connsiteY17" fmla="*/ 2397896 h 4885973"/>
                <a:gd name="connsiteX18" fmla="*/ 656369 w 1500848"/>
                <a:gd name="connsiteY18" fmla="*/ 2400523 h 4885973"/>
                <a:gd name="connsiteX19" fmla="*/ 875520 w 1500848"/>
                <a:gd name="connsiteY19" fmla="*/ 2436922 h 4885973"/>
                <a:gd name="connsiteX20" fmla="*/ 875039 w 1500848"/>
                <a:gd name="connsiteY20" fmla="*/ 2434428 h 4885973"/>
                <a:gd name="connsiteX21" fmla="*/ 515474 w 1500848"/>
                <a:gd name="connsiteY21" fmla="*/ 1677107 h 4885973"/>
                <a:gd name="connsiteX22" fmla="*/ 638346 w 1500848"/>
                <a:gd name="connsiteY22" fmla="*/ 2307988 h 4885973"/>
                <a:gd name="connsiteX23" fmla="*/ 859108 w 1500848"/>
                <a:gd name="connsiteY23" fmla="*/ 2351782 h 4885973"/>
                <a:gd name="connsiteX24" fmla="*/ 742526 w 1500848"/>
                <a:gd name="connsiteY24" fmla="*/ 1746985 h 4885973"/>
                <a:gd name="connsiteX25" fmla="*/ 738854 w 1500848"/>
                <a:gd name="connsiteY25" fmla="*/ 1747520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134327 w 1500848"/>
                <a:gd name="connsiteY30" fmla="*/ 0 h 4885973"/>
                <a:gd name="connsiteX31" fmla="*/ 195266 w 1500848"/>
                <a:gd name="connsiteY31" fmla="*/ 33015 h 4885973"/>
                <a:gd name="connsiteX32" fmla="*/ 326181 w 1500848"/>
                <a:gd name="connsiteY32" fmla="*/ 705190 h 4885973"/>
                <a:gd name="connsiteX33" fmla="*/ 564433 w 1500848"/>
                <a:gd name="connsiteY33" fmla="*/ 823080 h 4885973"/>
                <a:gd name="connsiteX34" fmla="*/ 464528 w 1500848"/>
                <a:gd name="connsiteY34" fmla="*/ 304800 h 4885973"/>
                <a:gd name="connsiteX35" fmla="*/ 545025 w 1500848"/>
                <a:gd name="connsiteY35" fmla="*/ 308583 h 4885973"/>
                <a:gd name="connsiteX36" fmla="*/ 566932 w 1500848"/>
                <a:gd name="connsiteY36" fmla="*/ 308716 h 4885973"/>
                <a:gd name="connsiteX37" fmla="*/ 566127 w 1500848"/>
                <a:gd name="connsiteY37" fmla="*/ 304800 h 4885973"/>
                <a:gd name="connsiteX38" fmla="*/ 573752 w 1500848"/>
                <a:gd name="connsiteY38" fmla="*/ 308626 h 4885973"/>
                <a:gd name="connsiteX39" fmla="*/ 575027 w 1500848"/>
                <a:gd name="connsiteY39" fmla="*/ 308608 h 4885973"/>
                <a:gd name="connsiteX40" fmla="*/ 575178 w 1500848"/>
                <a:gd name="connsiteY40" fmla="*/ 309342 h 4885973"/>
                <a:gd name="connsiteX41" fmla="*/ 621994 w 1500848"/>
                <a:gd name="connsiteY41" fmla="*/ 332836 h 4885973"/>
                <a:gd name="connsiteX42" fmla="*/ 1061421 w 1500848"/>
                <a:gd name="connsiteY42" fmla="*/ 2463805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458300 w 1500848"/>
                <a:gd name="connsiteY51" fmla="*/ 1686072 h 4885973"/>
                <a:gd name="connsiteX52" fmla="*/ 453521 w 1500848"/>
                <a:gd name="connsiteY52" fmla="*/ 1686072 h 4885973"/>
                <a:gd name="connsiteX53" fmla="*/ 1069340 w 1500848"/>
                <a:gd name="connsiteY53" fmla="*/ 4885973 h 4885973"/>
                <a:gd name="connsiteX54" fmla="*/ 863591 w 1500848"/>
                <a:gd name="connsiteY54" fmla="*/ 4849075 h 4885973"/>
                <a:gd name="connsiteX55" fmla="*/ 0 w 1500848"/>
                <a:gd name="connsiteY55" fmla="*/ 2716 h 4885973"/>
                <a:gd name="connsiteX56" fmla="*/ 27742 w 1500848"/>
                <a:gd name="connsiteY56" fmla="*/ 42 h 4885973"/>
                <a:gd name="connsiteX57" fmla="*/ 129559 w 1500848"/>
                <a:gd name="connsiteY57" fmla="*/ 2716 h 4885973"/>
                <a:gd name="connsiteX58" fmla="*/ 425805 w 1500848"/>
                <a:gd name="connsiteY58" fmla="*/ 1542056 h 4885973"/>
                <a:gd name="connsiteX59" fmla="*/ 430628 w 1500848"/>
                <a:gd name="connsiteY59" fmla="*/ 1542056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425805 w 1500848"/>
                <a:gd name="connsiteY64" fmla="*/ 1542056 h 4885973"/>
                <a:gd name="connsiteX65" fmla="*/ 134327 w 1500848"/>
                <a:gd name="connsiteY65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134327 w 1500848"/>
                <a:gd name="connsiteY64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1069340 w 1500848"/>
                <a:gd name="connsiteY58" fmla="*/ 4885973 h 4885973"/>
                <a:gd name="connsiteX59" fmla="*/ 863591 w 1500848"/>
                <a:gd name="connsiteY59" fmla="*/ 4849075 h 4885973"/>
                <a:gd name="connsiteX60" fmla="*/ 0 w 1500848"/>
                <a:gd name="connsiteY60" fmla="*/ 2716 h 4885973"/>
                <a:gd name="connsiteX61" fmla="*/ 27742 w 1500848"/>
                <a:gd name="connsiteY61" fmla="*/ 42 h 4885973"/>
                <a:gd name="connsiteX62" fmla="*/ 129559 w 1500848"/>
                <a:gd name="connsiteY62" fmla="*/ 2716 h 4885973"/>
                <a:gd name="connsiteX63" fmla="*/ 134327 w 1500848"/>
                <a:gd name="connsiteY63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1069340 w 1500848"/>
                <a:gd name="connsiteY57" fmla="*/ 4885973 h 4885973"/>
                <a:gd name="connsiteX58" fmla="*/ 863591 w 1500848"/>
                <a:gd name="connsiteY58" fmla="*/ 4849075 h 4885973"/>
                <a:gd name="connsiteX59" fmla="*/ 0 w 1500848"/>
                <a:gd name="connsiteY59" fmla="*/ 2716 h 4885973"/>
                <a:gd name="connsiteX60" fmla="*/ 27742 w 1500848"/>
                <a:gd name="connsiteY60" fmla="*/ 42 h 4885973"/>
                <a:gd name="connsiteX61" fmla="*/ 129559 w 1500848"/>
                <a:gd name="connsiteY61" fmla="*/ 2716 h 4885973"/>
                <a:gd name="connsiteX62" fmla="*/ 134327 w 1500848"/>
                <a:gd name="connsiteY62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655857 w 1500848"/>
                <a:gd name="connsiteY23" fmla="*/ 2397896 h 4885973"/>
                <a:gd name="connsiteX24" fmla="*/ 515474 w 1500848"/>
                <a:gd name="connsiteY24" fmla="*/ 1677107 h 4885973"/>
                <a:gd name="connsiteX25" fmla="*/ 638346 w 1500848"/>
                <a:gd name="connsiteY25" fmla="*/ 2307988 h 4885973"/>
                <a:gd name="connsiteX26" fmla="*/ 859108 w 1500848"/>
                <a:gd name="connsiteY26" fmla="*/ 2351782 h 4885973"/>
                <a:gd name="connsiteX27" fmla="*/ 742526 w 1500848"/>
                <a:gd name="connsiteY27" fmla="*/ 1746985 h 4885973"/>
                <a:gd name="connsiteX28" fmla="*/ 738854 w 1500848"/>
                <a:gd name="connsiteY28" fmla="*/ 1747520 h 4885973"/>
                <a:gd name="connsiteX29" fmla="*/ 515474 w 1500848"/>
                <a:gd name="connsiteY29" fmla="*/ 1677107 h 4885973"/>
                <a:gd name="connsiteX30" fmla="*/ 356902 w 1500848"/>
                <a:gd name="connsiteY30" fmla="*/ 862930 h 4885973"/>
                <a:gd name="connsiteX31" fmla="*/ 482433 w 1500848"/>
                <a:gd name="connsiteY31" fmla="*/ 1507463 h 4885973"/>
                <a:gd name="connsiteX32" fmla="*/ 713506 w 1500848"/>
                <a:gd name="connsiteY32" fmla="*/ 1596434 h 4885973"/>
                <a:gd name="connsiteX33" fmla="*/ 592688 w 1500848"/>
                <a:gd name="connsiteY33" fmla="*/ 969659 h 4885973"/>
                <a:gd name="connsiteX34" fmla="*/ 356902 w 1500848"/>
                <a:gd name="connsiteY34" fmla="*/ 862930 h 4885973"/>
                <a:gd name="connsiteX35" fmla="*/ 134327 w 1500848"/>
                <a:gd name="connsiteY35" fmla="*/ 0 h 4885973"/>
                <a:gd name="connsiteX36" fmla="*/ 195266 w 1500848"/>
                <a:gd name="connsiteY36" fmla="*/ 33015 h 4885973"/>
                <a:gd name="connsiteX37" fmla="*/ 326181 w 1500848"/>
                <a:gd name="connsiteY37" fmla="*/ 705190 h 4885973"/>
                <a:gd name="connsiteX38" fmla="*/ 564433 w 1500848"/>
                <a:gd name="connsiteY38" fmla="*/ 823080 h 4885973"/>
                <a:gd name="connsiteX39" fmla="*/ 464528 w 1500848"/>
                <a:gd name="connsiteY39" fmla="*/ 304800 h 4885973"/>
                <a:gd name="connsiteX40" fmla="*/ 545025 w 1500848"/>
                <a:gd name="connsiteY40" fmla="*/ 308583 h 4885973"/>
                <a:gd name="connsiteX41" fmla="*/ 566932 w 1500848"/>
                <a:gd name="connsiteY41" fmla="*/ 308716 h 4885973"/>
                <a:gd name="connsiteX42" fmla="*/ 566127 w 1500848"/>
                <a:gd name="connsiteY42" fmla="*/ 304800 h 4885973"/>
                <a:gd name="connsiteX43" fmla="*/ 573752 w 1500848"/>
                <a:gd name="connsiteY43" fmla="*/ 308626 h 4885973"/>
                <a:gd name="connsiteX44" fmla="*/ 575027 w 1500848"/>
                <a:gd name="connsiteY44" fmla="*/ 308608 h 4885973"/>
                <a:gd name="connsiteX45" fmla="*/ 575178 w 1500848"/>
                <a:gd name="connsiteY45" fmla="*/ 309342 h 4885973"/>
                <a:gd name="connsiteX46" fmla="*/ 621994 w 1500848"/>
                <a:gd name="connsiteY46" fmla="*/ 332836 h 4885973"/>
                <a:gd name="connsiteX47" fmla="*/ 1061421 w 1500848"/>
                <a:gd name="connsiteY47" fmla="*/ 2463805 h 4885973"/>
                <a:gd name="connsiteX48" fmla="*/ 1500848 w 1500848"/>
                <a:gd name="connsiteY48" fmla="*/ 4594774 h 4885973"/>
                <a:gd name="connsiteX49" fmla="*/ 1462113 w 1500848"/>
                <a:gd name="connsiteY49" fmla="*/ 4624960 h 4885973"/>
                <a:gd name="connsiteX50" fmla="*/ 1464018 w 1500848"/>
                <a:gd name="connsiteY50" fmla="*/ 4634230 h 4885973"/>
                <a:gd name="connsiteX51" fmla="*/ 1296372 w 1500848"/>
                <a:gd name="connsiteY51" fmla="*/ 4620200 h 4885973"/>
                <a:gd name="connsiteX52" fmla="*/ 1166020 w 1500848"/>
                <a:gd name="connsiteY52" fmla="*/ 3943966 h 4885973"/>
                <a:gd name="connsiteX53" fmla="*/ 970425 w 1500848"/>
                <a:gd name="connsiteY53" fmla="*/ 4013036 h 4885973"/>
                <a:gd name="connsiteX54" fmla="*/ 1130009 w 1500848"/>
                <a:gd name="connsiteY54" fmla="*/ 4832411 h 4885973"/>
                <a:gd name="connsiteX55" fmla="*/ 1072850 w 1500848"/>
                <a:gd name="connsiteY55" fmla="*/ 4884421 h 4885973"/>
                <a:gd name="connsiteX56" fmla="*/ 1069340 w 1500848"/>
                <a:gd name="connsiteY56" fmla="*/ 4885973 h 4885973"/>
                <a:gd name="connsiteX57" fmla="*/ 863591 w 1500848"/>
                <a:gd name="connsiteY57" fmla="*/ 4849075 h 4885973"/>
                <a:gd name="connsiteX58" fmla="*/ 0 w 1500848"/>
                <a:gd name="connsiteY58" fmla="*/ 2716 h 4885973"/>
                <a:gd name="connsiteX59" fmla="*/ 27742 w 1500848"/>
                <a:gd name="connsiteY59" fmla="*/ 42 h 4885973"/>
                <a:gd name="connsiteX60" fmla="*/ 129559 w 1500848"/>
                <a:gd name="connsiteY60" fmla="*/ 2716 h 4885973"/>
                <a:gd name="connsiteX61" fmla="*/ 134327 w 1500848"/>
                <a:gd name="connsiteY61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875520 w 1500848"/>
                <a:gd name="connsiteY20" fmla="*/ 2436922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515474 w 1500848"/>
                <a:gd name="connsiteY23" fmla="*/ 1677107 h 4885973"/>
                <a:gd name="connsiteX24" fmla="*/ 638346 w 1500848"/>
                <a:gd name="connsiteY24" fmla="*/ 2307988 h 4885973"/>
                <a:gd name="connsiteX25" fmla="*/ 859108 w 1500848"/>
                <a:gd name="connsiteY25" fmla="*/ 2351782 h 4885973"/>
                <a:gd name="connsiteX26" fmla="*/ 742526 w 1500848"/>
                <a:gd name="connsiteY26" fmla="*/ 1746985 h 4885973"/>
                <a:gd name="connsiteX27" fmla="*/ 738854 w 1500848"/>
                <a:gd name="connsiteY27" fmla="*/ 1747520 h 4885973"/>
                <a:gd name="connsiteX28" fmla="*/ 515474 w 1500848"/>
                <a:gd name="connsiteY28" fmla="*/ 1677107 h 4885973"/>
                <a:gd name="connsiteX29" fmla="*/ 356902 w 1500848"/>
                <a:gd name="connsiteY29" fmla="*/ 862930 h 4885973"/>
                <a:gd name="connsiteX30" fmla="*/ 482433 w 1500848"/>
                <a:gd name="connsiteY30" fmla="*/ 1507463 h 4885973"/>
                <a:gd name="connsiteX31" fmla="*/ 713506 w 1500848"/>
                <a:gd name="connsiteY31" fmla="*/ 1596434 h 4885973"/>
                <a:gd name="connsiteX32" fmla="*/ 592688 w 1500848"/>
                <a:gd name="connsiteY32" fmla="*/ 969659 h 4885973"/>
                <a:gd name="connsiteX33" fmla="*/ 356902 w 1500848"/>
                <a:gd name="connsiteY33" fmla="*/ 862930 h 4885973"/>
                <a:gd name="connsiteX34" fmla="*/ 134327 w 1500848"/>
                <a:gd name="connsiteY34" fmla="*/ 0 h 4885973"/>
                <a:gd name="connsiteX35" fmla="*/ 195266 w 1500848"/>
                <a:gd name="connsiteY35" fmla="*/ 33015 h 4885973"/>
                <a:gd name="connsiteX36" fmla="*/ 326181 w 1500848"/>
                <a:gd name="connsiteY36" fmla="*/ 705190 h 4885973"/>
                <a:gd name="connsiteX37" fmla="*/ 564433 w 1500848"/>
                <a:gd name="connsiteY37" fmla="*/ 823080 h 4885973"/>
                <a:gd name="connsiteX38" fmla="*/ 464528 w 1500848"/>
                <a:gd name="connsiteY38" fmla="*/ 304800 h 4885973"/>
                <a:gd name="connsiteX39" fmla="*/ 545025 w 1500848"/>
                <a:gd name="connsiteY39" fmla="*/ 308583 h 4885973"/>
                <a:gd name="connsiteX40" fmla="*/ 566932 w 1500848"/>
                <a:gd name="connsiteY40" fmla="*/ 308716 h 4885973"/>
                <a:gd name="connsiteX41" fmla="*/ 566127 w 1500848"/>
                <a:gd name="connsiteY41" fmla="*/ 304800 h 4885973"/>
                <a:gd name="connsiteX42" fmla="*/ 573752 w 1500848"/>
                <a:gd name="connsiteY42" fmla="*/ 308626 h 4885973"/>
                <a:gd name="connsiteX43" fmla="*/ 575027 w 1500848"/>
                <a:gd name="connsiteY43" fmla="*/ 308608 h 4885973"/>
                <a:gd name="connsiteX44" fmla="*/ 575178 w 1500848"/>
                <a:gd name="connsiteY44" fmla="*/ 309342 h 4885973"/>
                <a:gd name="connsiteX45" fmla="*/ 621994 w 1500848"/>
                <a:gd name="connsiteY45" fmla="*/ 332836 h 4885973"/>
                <a:gd name="connsiteX46" fmla="*/ 1061421 w 1500848"/>
                <a:gd name="connsiteY46" fmla="*/ 2463805 h 4885973"/>
                <a:gd name="connsiteX47" fmla="*/ 1500848 w 1500848"/>
                <a:gd name="connsiteY47" fmla="*/ 4594774 h 4885973"/>
                <a:gd name="connsiteX48" fmla="*/ 1462113 w 1500848"/>
                <a:gd name="connsiteY48" fmla="*/ 4624960 h 4885973"/>
                <a:gd name="connsiteX49" fmla="*/ 1464018 w 1500848"/>
                <a:gd name="connsiteY49" fmla="*/ 4634230 h 4885973"/>
                <a:gd name="connsiteX50" fmla="*/ 1296372 w 1500848"/>
                <a:gd name="connsiteY50" fmla="*/ 4620200 h 4885973"/>
                <a:gd name="connsiteX51" fmla="*/ 1166020 w 1500848"/>
                <a:gd name="connsiteY51" fmla="*/ 3943966 h 4885973"/>
                <a:gd name="connsiteX52" fmla="*/ 970425 w 1500848"/>
                <a:gd name="connsiteY52" fmla="*/ 4013036 h 4885973"/>
                <a:gd name="connsiteX53" fmla="*/ 1130009 w 1500848"/>
                <a:gd name="connsiteY53" fmla="*/ 4832411 h 4885973"/>
                <a:gd name="connsiteX54" fmla="*/ 1072850 w 1500848"/>
                <a:gd name="connsiteY54" fmla="*/ 4884421 h 4885973"/>
                <a:gd name="connsiteX55" fmla="*/ 1069340 w 1500848"/>
                <a:gd name="connsiteY55" fmla="*/ 4885973 h 4885973"/>
                <a:gd name="connsiteX56" fmla="*/ 863591 w 1500848"/>
                <a:gd name="connsiteY56" fmla="*/ 4849075 h 4885973"/>
                <a:gd name="connsiteX57" fmla="*/ 0 w 1500848"/>
                <a:gd name="connsiteY57" fmla="*/ 2716 h 4885973"/>
                <a:gd name="connsiteX58" fmla="*/ 27742 w 1500848"/>
                <a:gd name="connsiteY58" fmla="*/ 42 h 4885973"/>
                <a:gd name="connsiteX59" fmla="*/ 129559 w 1500848"/>
                <a:gd name="connsiteY59" fmla="*/ 2716 h 4885973"/>
                <a:gd name="connsiteX60" fmla="*/ 134327 w 1500848"/>
                <a:gd name="connsiteY60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061421 w 1500848"/>
                <a:gd name="connsiteY43" fmla="*/ 2463805 h 4885973"/>
                <a:gd name="connsiteX44" fmla="*/ 1500848 w 1500848"/>
                <a:gd name="connsiteY44" fmla="*/ 4594774 h 4885973"/>
                <a:gd name="connsiteX45" fmla="*/ 1462113 w 1500848"/>
                <a:gd name="connsiteY45" fmla="*/ 4624960 h 4885973"/>
                <a:gd name="connsiteX46" fmla="*/ 1464018 w 1500848"/>
                <a:gd name="connsiteY46" fmla="*/ 4634230 h 4885973"/>
                <a:gd name="connsiteX47" fmla="*/ 1296372 w 1500848"/>
                <a:gd name="connsiteY47" fmla="*/ 4620200 h 4885973"/>
                <a:gd name="connsiteX48" fmla="*/ 1166020 w 1500848"/>
                <a:gd name="connsiteY48" fmla="*/ 3943966 h 4885973"/>
                <a:gd name="connsiteX49" fmla="*/ 970425 w 1500848"/>
                <a:gd name="connsiteY49" fmla="*/ 4013036 h 4885973"/>
                <a:gd name="connsiteX50" fmla="*/ 1130009 w 1500848"/>
                <a:gd name="connsiteY50" fmla="*/ 4832411 h 4885973"/>
                <a:gd name="connsiteX51" fmla="*/ 1072850 w 1500848"/>
                <a:gd name="connsiteY51" fmla="*/ 4884421 h 4885973"/>
                <a:gd name="connsiteX52" fmla="*/ 1069340 w 1500848"/>
                <a:gd name="connsiteY52" fmla="*/ 4885973 h 4885973"/>
                <a:gd name="connsiteX53" fmla="*/ 863591 w 1500848"/>
                <a:gd name="connsiteY53" fmla="*/ 4849075 h 4885973"/>
                <a:gd name="connsiteX54" fmla="*/ 0 w 1500848"/>
                <a:gd name="connsiteY54" fmla="*/ 2716 h 4885973"/>
                <a:gd name="connsiteX55" fmla="*/ 27742 w 1500848"/>
                <a:gd name="connsiteY55" fmla="*/ 42 h 4885973"/>
                <a:gd name="connsiteX56" fmla="*/ 129559 w 1500848"/>
                <a:gd name="connsiteY56" fmla="*/ 2716 h 4885973"/>
                <a:gd name="connsiteX57" fmla="*/ 134327 w 1500848"/>
                <a:gd name="connsiteY57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1069340 w 1500848"/>
                <a:gd name="connsiteY51" fmla="*/ 4885973 h 4885973"/>
                <a:gd name="connsiteX52" fmla="*/ 863591 w 1500848"/>
                <a:gd name="connsiteY52" fmla="*/ 4849075 h 4885973"/>
                <a:gd name="connsiteX53" fmla="*/ 0 w 1500848"/>
                <a:gd name="connsiteY53" fmla="*/ 2716 h 4885973"/>
                <a:gd name="connsiteX54" fmla="*/ 27742 w 1500848"/>
                <a:gd name="connsiteY54" fmla="*/ 42 h 4885973"/>
                <a:gd name="connsiteX55" fmla="*/ 129559 w 1500848"/>
                <a:gd name="connsiteY55" fmla="*/ 2716 h 4885973"/>
                <a:gd name="connsiteX56" fmla="*/ 134327 w 1500848"/>
                <a:gd name="connsiteY56" fmla="*/ 0 h 48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00848" h="4885973">
                  <a:moveTo>
                    <a:pt x="1148565" y="3853413"/>
                  </a:moveTo>
                  <a:lnTo>
                    <a:pt x="951341" y="3915045"/>
                  </a:lnTo>
                  <a:lnTo>
                    <a:pt x="952959" y="3923356"/>
                  </a:lnTo>
                  <a:lnTo>
                    <a:pt x="1150237" y="3862090"/>
                  </a:lnTo>
                  <a:lnTo>
                    <a:pt x="1148565" y="3853413"/>
                  </a:lnTo>
                  <a:close/>
                  <a:moveTo>
                    <a:pt x="1023935" y="3206862"/>
                  </a:moveTo>
                  <a:lnTo>
                    <a:pt x="814842" y="3214199"/>
                  </a:lnTo>
                  <a:lnTo>
                    <a:pt x="944868" y="3881811"/>
                  </a:lnTo>
                  <a:lnTo>
                    <a:pt x="1142647" y="3822714"/>
                  </a:lnTo>
                  <a:lnTo>
                    <a:pt x="1023935" y="3206862"/>
                  </a:lnTo>
                  <a:close/>
                  <a:moveTo>
                    <a:pt x="1021246" y="3192914"/>
                  </a:moveTo>
                  <a:lnTo>
                    <a:pt x="812196" y="3200613"/>
                  </a:lnTo>
                  <a:lnTo>
                    <a:pt x="812364" y="3201476"/>
                  </a:lnTo>
                  <a:lnTo>
                    <a:pt x="1021320" y="3193296"/>
                  </a:lnTo>
                  <a:cubicBezTo>
                    <a:pt x="1021295" y="3193169"/>
                    <a:pt x="1021271" y="3193041"/>
                    <a:pt x="1021246" y="3192914"/>
                  </a:cubicBezTo>
                  <a:close/>
                  <a:moveTo>
                    <a:pt x="663056" y="2434858"/>
                  </a:moveTo>
                  <a:lnTo>
                    <a:pt x="794840" y="3111500"/>
                  </a:lnTo>
                  <a:lnTo>
                    <a:pt x="1005553" y="3111500"/>
                  </a:lnTo>
                  <a:lnTo>
                    <a:pt x="881831" y="2469662"/>
                  </a:lnTo>
                  <a:lnTo>
                    <a:pt x="663056" y="2434858"/>
                  </a:lnTo>
                  <a:close/>
                  <a:moveTo>
                    <a:pt x="515474" y="1677107"/>
                  </a:moveTo>
                  <a:lnTo>
                    <a:pt x="638346" y="2307988"/>
                  </a:lnTo>
                  <a:lnTo>
                    <a:pt x="859108" y="2351782"/>
                  </a:lnTo>
                  <a:lnTo>
                    <a:pt x="742526" y="1746985"/>
                  </a:lnTo>
                  <a:lnTo>
                    <a:pt x="738854" y="1747520"/>
                  </a:lnTo>
                  <a:lnTo>
                    <a:pt x="515474" y="1677107"/>
                  </a:lnTo>
                  <a:close/>
                  <a:moveTo>
                    <a:pt x="356902" y="862930"/>
                  </a:moveTo>
                  <a:lnTo>
                    <a:pt x="482433" y="1507463"/>
                  </a:lnTo>
                  <a:lnTo>
                    <a:pt x="713506" y="1596434"/>
                  </a:lnTo>
                  <a:lnTo>
                    <a:pt x="592688" y="969659"/>
                  </a:lnTo>
                  <a:lnTo>
                    <a:pt x="356902" y="862930"/>
                  </a:lnTo>
                  <a:close/>
                  <a:moveTo>
                    <a:pt x="134327" y="0"/>
                  </a:moveTo>
                  <a:lnTo>
                    <a:pt x="195266" y="33015"/>
                  </a:lnTo>
                  <a:lnTo>
                    <a:pt x="326181" y="705190"/>
                  </a:lnTo>
                  <a:lnTo>
                    <a:pt x="564433" y="823080"/>
                  </a:lnTo>
                  <a:lnTo>
                    <a:pt x="464528" y="304800"/>
                  </a:lnTo>
                  <a:cubicBezTo>
                    <a:pt x="498192" y="307306"/>
                    <a:pt x="525817" y="308258"/>
                    <a:pt x="545025" y="308583"/>
                  </a:cubicBezTo>
                  <a:lnTo>
                    <a:pt x="566932" y="308716"/>
                  </a:lnTo>
                  <a:lnTo>
                    <a:pt x="566127" y="304800"/>
                  </a:lnTo>
                  <a:lnTo>
                    <a:pt x="573752" y="308626"/>
                  </a:lnTo>
                  <a:lnTo>
                    <a:pt x="575027" y="308608"/>
                  </a:lnTo>
                  <a:cubicBezTo>
                    <a:pt x="575077" y="308853"/>
                    <a:pt x="575128" y="309097"/>
                    <a:pt x="575178" y="309342"/>
                  </a:cubicBezTo>
                  <a:lnTo>
                    <a:pt x="621994" y="332836"/>
                  </a:lnTo>
                  <a:lnTo>
                    <a:pt x="1500848" y="4594774"/>
                  </a:lnTo>
                  <a:lnTo>
                    <a:pt x="1462113" y="4624960"/>
                  </a:lnTo>
                  <a:lnTo>
                    <a:pt x="1464018" y="4634230"/>
                  </a:lnTo>
                  <a:lnTo>
                    <a:pt x="1296372" y="4620200"/>
                  </a:lnTo>
                  <a:lnTo>
                    <a:pt x="1166020" y="3943966"/>
                  </a:lnTo>
                  <a:lnTo>
                    <a:pt x="970425" y="4013036"/>
                  </a:lnTo>
                  <a:lnTo>
                    <a:pt x="1130009" y="4832411"/>
                  </a:lnTo>
                  <a:lnTo>
                    <a:pt x="1072850" y="4884421"/>
                  </a:lnTo>
                  <a:lnTo>
                    <a:pt x="1069340" y="4885973"/>
                  </a:lnTo>
                  <a:lnTo>
                    <a:pt x="863591" y="4849075"/>
                  </a:lnTo>
                  <a:lnTo>
                    <a:pt x="0" y="2716"/>
                  </a:lnTo>
                  <a:cubicBezTo>
                    <a:pt x="4444" y="1131"/>
                    <a:pt x="14763" y="339"/>
                    <a:pt x="27742" y="42"/>
                  </a:cubicBezTo>
                  <a:lnTo>
                    <a:pt x="129559" y="2716"/>
                  </a:lnTo>
                  <a:lnTo>
                    <a:pt x="134327" y="0"/>
                  </a:ln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10" name="Group 124">
              <a:extLst>
                <a:ext uri="{FF2B5EF4-FFF2-40B4-BE49-F238E27FC236}">
                  <a16:creationId xmlns:a16="http://schemas.microsoft.com/office/drawing/2014/main" id="{A5B8F4F7-7FE0-4DDA-B86A-DAB654169780}"/>
                </a:ext>
              </a:extLst>
            </p:cNvPr>
            <p:cNvGrpSpPr/>
            <p:nvPr/>
          </p:nvGrpSpPr>
          <p:grpSpPr>
            <a:xfrm>
              <a:off x="7834972" y="1808050"/>
              <a:ext cx="1500848" cy="4885974"/>
              <a:chOff x="7834972" y="1808050"/>
              <a:chExt cx="1500848" cy="4885974"/>
            </a:xfrm>
          </p:grpSpPr>
          <p:sp>
            <p:nvSpPr>
              <p:cNvPr id="111" name="Figure">
                <a:extLst>
                  <a:ext uri="{FF2B5EF4-FFF2-40B4-BE49-F238E27FC236}">
                    <a16:creationId xmlns:a16="http://schemas.microsoft.com/office/drawing/2014/main" id="{4E7E8DEC-2DB1-45B1-8237-94BBC017F13B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069340" cy="488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0" y="12"/>
                    </a:moveTo>
                    <a:cubicBezTo>
                      <a:pt x="359" y="-16"/>
                      <a:pt x="2617" y="12"/>
                      <a:pt x="2617" y="12"/>
                    </a:cubicBezTo>
                    <a:lnTo>
                      <a:pt x="21600" y="21584"/>
                    </a:lnTo>
                    <a:lnTo>
                      <a:pt x="17444" y="214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2" name="Figure">
                <a:extLst>
                  <a:ext uri="{FF2B5EF4-FFF2-40B4-BE49-F238E27FC236}">
                    <a16:creationId xmlns:a16="http://schemas.microsoft.com/office/drawing/2014/main" id="{64B5AADD-95C2-43FD-9FFF-C76CEAE385BC}"/>
                  </a:ext>
                </a:extLst>
              </p:cNvPr>
              <p:cNvSpPr/>
              <p:nvPr/>
            </p:nvSpPr>
            <p:spPr>
              <a:xfrm>
                <a:off x="8299500" y="2112851"/>
                <a:ext cx="999490" cy="432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55" y="25"/>
                      <a:pt x="2388" y="19"/>
                      <a:pt x="2388" y="19"/>
                    </a:cubicBezTo>
                    <a:lnTo>
                      <a:pt x="21600" y="21600"/>
                    </a:lnTo>
                    <a:lnTo>
                      <a:pt x="17977" y="215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3" name="Figure">
                <a:extLst>
                  <a:ext uri="{FF2B5EF4-FFF2-40B4-BE49-F238E27FC236}">
                    <a16:creationId xmlns:a16="http://schemas.microsoft.com/office/drawing/2014/main" id="{AA8415F1-4633-4B20-97D6-C40D8A9C8813}"/>
                  </a:ext>
                </a:extLst>
              </p:cNvPr>
              <p:cNvSpPr/>
              <p:nvPr/>
            </p:nvSpPr>
            <p:spPr>
              <a:xfrm>
                <a:off x="8401099" y="2112851"/>
                <a:ext cx="934721" cy="4325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91" y="140"/>
                    </a:lnTo>
                    <a:lnTo>
                      <a:pt x="21600" y="21422"/>
                    </a:lnTo>
                    <a:lnTo>
                      <a:pt x="20543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4" name="Figure">
                <a:extLst>
                  <a:ext uri="{FF2B5EF4-FFF2-40B4-BE49-F238E27FC236}">
                    <a16:creationId xmlns:a16="http://schemas.microsoft.com/office/drawing/2014/main" id="{CD35C4E9-D2CD-43E6-9425-029C6608183A}"/>
                  </a:ext>
                </a:extLst>
              </p:cNvPr>
              <p:cNvSpPr/>
              <p:nvPr/>
            </p:nvSpPr>
            <p:spPr>
              <a:xfrm>
                <a:off x="8172499" y="2595451"/>
                <a:ext cx="370841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50"/>
                    </a:moveTo>
                    <a:lnTo>
                      <a:pt x="14942" y="21600"/>
                    </a:lnTo>
                    <a:lnTo>
                      <a:pt x="888" y="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5" name="Figure">
                <a:extLst>
                  <a:ext uri="{FF2B5EF4-FFF2-40B4-BE49-F238E27FC236}">
                    <a16:creationId xmlns:a16="http://schemas.microsoft.com/office/drawing/2014/main" id="{6041F4CE-BFE2-4696-BD19-D41AA04D6982}"/>
                  </a:ext>
                </a:extLst>
              </p:cNvPr>
              <p:cNvSpPr/>
              <p:nvPr/>
            </p:nvSpPr>
            <p:spPr>
              <a:xfrm>
                <a:off x="8324899" y="3408250"/>
                <a:ext cx="370841" cy="147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93"/>
                    </a:moveTo>
                    <a:lnTo>
                      <a:pt x="14499" y="21600"/>
                    </a:lnTo>
                    <a:lnTo>
                      <a:pt x="888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6" name="Figure">
                <a:extLst>
                  <a:ext uri="{FF2B5EF4-FFF2-40B4-BE49-F238E27FC236}">
                    <a16:creationId xmlns:a16="http://schemas.microsoft.com/office/drawing/2014/main" id="{7DC650F7-40AE-4CA6-9659-80F0E9C7247B}"/>
                  </a:ext>
                </a:extLst>
              </p:cNvPr>
              <p:cNvSpPr/>
              <p:nvPr/>
            </p:nvSpPr>
            <p:spPr>
              <a:xfrm>
                <a:off x="8489999" y="4208351"/>
                <a:ext cx="36703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1"/>
                    </a:moveTo>
                    <a:lnTo>
                      <a:pt x="13528" y="21600"/>
                    </a:lnTo>
                    <a:lnTo>
                      <a:pt x="374" y="10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7" name="Figure">
                <a:extLst>
                  <a:ext uri="{FF2B5EF4-FFF2-40B4-BE49-F238E27FC236}">
                    <a16:creationId xmlns:a16="http://schemas.microsoft.com/office/drawing/2014/main" id="{B7124244-DCCC-4207-9C2B-2AD64BF149B6}"/>
                  </a:ext>
                </a:extLst>
              </p:cNvPr>
              <p:cNvSpPr/>
              <p:nvPr/>
            </p:nvSpPr>
            <p:spPr>
              <a:xfrm>
                <a:off x="8642399" y="4995750"/>
                <a:ext cx="356871" cy="26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98" y="15429"/>
                    </a:lnTo>
                    <a:lnTo>
                      <a:pt x="154" y="21600"/>
                    </a:lnTo>
                    <a:lnTo>
                      <a:pt x="0" y="11314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8" name="Figure">
                <a:extLst>
                  <a:ext uri="{FF2B5EF4-FFF2-40B4-BE49-F238E27FC236}">
                    <a16:creationId xmlns:a16="http://schemas.microsoft.com/office/drawing/2014/main" id="{56016950-6B3E-46EA-89CB-364D4FD6B5CF}"/>
                  </a:ext>
                </a:extLst>
              </p:cNvPr>
              <p:cNvSpPr/>
              <p:nvPr/>
            </p:nvSpPr>
            <p:spPr>
              <a:xfrm>
                <a:off x="8769399" y="5618050"/>
                <a:ext cx="35306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742" y="2541"/>
                    </a:lnTo>
                    <a:lnTo>
                      <a:pt x="0" y="14993"/>
                    </a:lnTo>
                    <a:lnTo>
                      <a:pt x="466" y="2160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119" name="Freeform: Shape 133">
                <a:extLst>
                  <a:ext uri="{FF2B5EF4-FFF2-40B4-BE49-F238E27FC236}">
                    <a16:creationId xmlns:a16="http://schemas.microsoft.com/office/drawing/2014/main" id="{9EE7B3DC-1343-4311-9C0E-12D2D6A150A6}"/>
                  </a:ext>
                </a:extLst>
              </p:cNvPr>
              <p:cNvSpPr/>
              <p:nvPr/>
            </p:nvSpPr>
            <p:spPr>
              <a:xfrm>
                <a:off x="7969299" y="1808051"/>
                <a:ext cx="1366521" cy="4884421"/>
              </a:xfrm>
              <a:custGeom>
                <a:avLst/>
                <a:gdLst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521530 w 1366521"/>
                  <a:gd name="connsiteY4" fmla="*/ 2397896 h 4884421"/>
                  <a:gd name="connsiteX5" fmla="*/ 660513 w 1366521"/>
                  <a:gd name="connsiteY5" fmla="*/ 3111500 h 4884421"/>
                  <a:gd name="connsiteX6" fmla="*/ 1008619 w 1366521"/>
                  <a:gd name="connsiteY6" fmla="*/ 3111500 h 4884421"/>
                  <a:gd name="connsiteX7" fmla="*/ 874037 w 1366521"/>
                  <a:gd name="connsiteY7" fmla="*/ 2456650 h 4884421"/>
                  <a:gd name="connsiteX8" fmla="*/ 365533 w 1366521"/>
                  <a:gd name="connsiteY8" fmla="*/ 1596940 h 4884421"/>
                  <a:gd name="connsiteX9" fmla="*/ 504019 w 1366521"/>
                  <a:gd name="connsiteY9" fmla="*/ 2307988 h 4884421"/>
                  <a:gd name="connsiteX10" fmla="*/ 857913 w 1366521"/>
                  <a:gd name="connsiteY10" fmla="*/ 2378192 h 4884421"/>
                  <a:gd name="connsiteX11" fmla="*/ 723242 w 1366521"/>
                  <a:gd name="connsiteY11" fmla="*/ 1722905 h 4884421"/>
                  <a:gd name="connsiteX12" fmla="*/ 209215 w 1366521"/>
                  <a:gd name="connsiteY12" fmla="*/ 794332 h 4884421"/>
                  <a:gd name="connsiteX13" fmla="*/ 348106 w 1366521"/>
                  <a:gd name="connsiteY13" fmla="*/ 1507463 h 4884421"/>
                  <a:gd name="connsiteX14" fmla="*/ 707396 w 1366521"/>
                  <a:gd name="connsiteY14" fmla="*/ 1645801 h 4884421"/>
                  <a:gd name="connsiteX15" fmla="*/ 566339 w 1366521"/>
                  <a:gd name="connsiteY15" fmla="*/ 959442 h 4884421"/>
                  <a:gd name="connsiteX16" fmla="*/ 0 w 1366521"/>
                  <a:gd name="connsiteY16" fmla="*/ 0 h 4884421"/>
                  <a:gd name="connsiteX17" fmla="*/ 60939 w 1366521"/>
                  <a:gd name="connsiteY17" fmla="*/ 33015 h 4884421"/>
                  <a:gd name="connsiteX18" fmla="*/ 191854 w 1366521"/>
                  <a:gd name="connsiteY18" fmla="*/ 705190 h 4884421"/>
                  <a:gd name="connsiteX19" fmla="*/ 550564 w 1366521"/>
                  <a:gd name="connsiteY19" fmla="*/ 882684 h 4884421"/>
                  <a:gd name="connsiteX20" fmla="*/ 431800 w 1366521"/>
                  <a:gd name="connsiteY20" fmla="*/ 304800 h 4884421"/>
                  <a:gd name="connsiteX21" fmla="*/ 487667 w 1366521"/>
                  <a:gd name="connsiteY21" fmla="*/ 332836 h 4884421"/>
                  <a:gd name="connsiteX22" fmla="*/ 606788 w 1366521"/>
                  <a:gd name="connsiteY22" fmla="*/ 910504 h 4884421"/>
                  <a:gd name="connsiteX23" fmla="*/ 617215 w 1366521"/>
                  <a:gd name="connsiteY23" fmla="*/ 915664 h 4884421"/>
                  <a:gd name="connsiteX24" fmla="*/ 633731 w 1366521"/>
                  <a:gd name="connsiteY24" fmla="*/ 990600 h 4884421"/>
                  <a:gd name="connsiteX25" fmla="*/ 622206 w 1366521"/>
                  <a:gd name="connsiteY25" fmla="*/ 985271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06788 w 1366521"/>
                  <a:gd name="connsiteY26" fmla="*/ 910504 h 4884421"/>
                  <a:gd name="connsiteX27" fmla="*/ 633731 w 1366521"/>
                  <a:gd name="connsiteY27" fmla="*/ 990600 h 4884421"/>
                  <a:gd name="connsiteX28" fmla="*/ 622206 w 1366521"/>
                  <a:gd name="connsiteY28" fmla="*/ 985271 h 4884421"/>
                  <a:gd name="connsiteX29" fmla="*/ 762814 w 1366521"/>
                  <a:gd name="connsiteY29" fmla="*/ 1667139 h 4884421"/>
                  <a:gd name="connsiteX30" fmla="*/ 767071 w 1366521"/>
                  <a:gd name="connsiteY30" fmla="*/ 1668778 h 4884421"/>
                  <a:gd name="connsiteX31" fmla="*/ 782322 w 1366521"/>
                  <a:gd name="connsiteY31" fmla="*/ 1743710 h 4884421"/>
                  <a:gd name="connsiteX32" fmla="*/ 778312 w 1366521"/>
                  <a:gd name="connsiteY32" fmla="*/ 1742298 h 4884421"/>
                  <a:gd name="connsiteX33" fmla="*/ 911637 w 1366521"/>
                  <a:gd name="connsiteY33" fmla="*/ 2388849 h 4884421"/>
                  <a:gd name="connsiteX34" fmla="*/ 924563 w 1366521"/>
                  <a:gd name="connsiteY34" fmla="*/ 2391413 h 4884421"/>
                  <a:gd name="connsiteX35" fmla="*/ 939801 w 1366521"/>
                  <a:gd name="connsiteY35" fmla="*/ 2467611 h 4884421"/>
                  <a:gd name="connsiteX36" fmla="*/ 927454 w 1366521"/>
                  <a:gd name="connsiteY36" fmla="*/ 2465553 h 4884421"/>
                  <a:gd name="connsiteX37" fmla="*/ 1366521 w 1366521"/>
                  <a:gd name="connsiteY37" fmla="*/ 4594774 h 4884421"/>
                  <a:gd name="connsiteX38" fmla="*/ 1320780 w 1366521"/>
                  <a:gd name="connsiteY38" fmla="*/ 4630420 h 4884421"/>
                  <a:gd name="connsiteX39" fmla="*/ 1169689 w 1366521"/>
                  <a:gd name="connsiteY39" fmla="*/ 3895236 h 4884421"/>
                  <a:gd name="connsiteX40" fmla="*/ 836098 w 1366521"/>
                  <a:gd name="connsiteY40" fmla="*/ 4013036 h 4884421"/>
                  <a:gd name="connsiteX41" fmla="*/ 995682 w 1366521"/>
                  <a:gd name="connsiteY41" fmla="*/ 4832411 h 4884421"/>
                  <a:gd name="connsiteX42" fmla="*/ 938523 w 1366521"/>
                  <a:gd name="connsiteY42" fmla="*/ 4884421 h 4884421"/>
                  <a:gd name="connsiteX43" fmla="*/ 615428 w 1366521"/>
                  <a:gd name="connsiteY43" fmla="*/ 3202912 h 4884421"/>
                  <a:gd name="connsiteX44" fmla="*/ 614681 w 1366521"/>
                  <a:gd name="connsiteY44" fmla="*/ 3202940 h 4884421"/>
                  <a:gd name="connsiteX45" fmla="*/ 596900 w 1366521"/>
                  <a:gd name="connsiteY45" fmla="*/ 3111500 h 4884421"/>
                  <a:gd name="connsiteX46" fmla="*/ 597863 w 1366521"/>
                  <a:gd name="connsiteY46" fmla="*/ 3111500 h 4884421"/>
                  <a:gd name="connsiteX47" fmla="*/ 147111 w 1366521"/>
                  <a:gd name="connsiteY47" fmla="*/ 765619 h 4884421"/>
                  <a:gd name="connsiteX48" fmla="*/ 144782 w 1366521"/>
                  <a:gd name="connsiteY48" fmla="*/ 764543 h 4884421"/>
                  <a:gd name="connsiteX49" fmla="*/ 127000 w 1366521"/>
                  <a:gd name="connsiteY49" fmla="*/ 673100 h 4884421"/>
                  <a:gd name="connsiteX50" fmla="*/ 129579 w 1366521"/>
                  <a:gd name="connsiteY50" fmla="*/ 674376 h 4884421"/>
                  <a:gd name="connsiteX51" fmla="*/ 0 w 1366521"/>
                  <a:gd name="connsiteY5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622206 w 1366521"/>
                  <a:gd name="connsiteY27" fmla="*/ 985271 h 4884421"/>
                  <a:gd name="connsiteX28" fmla="*/ 762814 w 1366521"/>
                  <a:gd name="connsiteY28" fmla="*/ 1667139 h 4884421"/>
                  <a:gd name="connsiteX29" fmla="*/ 767071 w 1366521"/>
                  <a:gd name="connsiteY29" fmla="*/ 1668778 h 4884421"/>
                  <a:gd name="connsiteX30" fmla="*/ 782322 w 1366521"/>
                  <a:gd name="connsiteY30" fmla="*/ 1743710 h 4884421"/>
                  <a:gd name="connsiteX31" fmla="*/ 778312 w 1366521"/>
                  <a:gd name="connsiteY31" fmla="*/ 1742298 h 4884421"/>
                  <a:gd name="connsiteX32" fmla="*/ 911637 w 1366521"/>
                  <a:gd name="connsiteY32" fmla="*/ 2388849 h 4884421"/>
                  <a:gd name="connsiteX33" fmla="*/ 924563 w 1366521"/>
                  <a:gd name="connsiteY33" fmla="*/ 2391413 h 4884421"/>
                  <a:gd name="connsiteX34" fmla="*/ 939801 w 1366521"/>
                  <a:gd name="connsiteY34" fmla="*/ 2467611 h 4884421"/>
                  <a:gd name="connsiteX35" fmla="*/ 927454 w 1366521"/>
                  <a:gd name="connsiteY35" fmla="*/ 2465553 h 4884421"/>
                  <a:gd name="connsiteX36" fmla="*/ 1366521 w 1366521"/>
                  <a:gd name="connsiteY36" fmla="*/ 4594774 h 4884421"/>
                  <a:gd name="connsiteX37" fmla="*/ 1320780 w 1366521"/>
                  <a:gd name="connsiteY37" fmla="*/ 4630420 h 4884421"/>
                  <a:gd name="connsiteX38" fmla="*/ 1169689 w 1366521"/>
                  <a:gd name="connsiteY38" fmla="*/ 3895236 h 4884421"/>
                  <a:gd name="connsiteX39" fmla="*/ 836098 w 1366521"/>
                  <a:gd name="connsiteY39" fmla="*/ 4013036 h 4884421"/>
                  <a:gd name="connsiteX40" fmla="*/ 995682 w 1366521"/>
                  <a:gd name="connsiteY40" fmla="*/ 4832411 h 4884421"/>
                  <a:gd name="connsiteX41" fmla="*/ 938523 w 1366521"/>
                  <a:gd name="connsiteY41" fmla="*/ 4884421 h 4884421"/>
                  <a:gd name="connsiteX42" fmla="*/ 615428 w 1366521"/>
                  <a:gd name="connsiteY42" fmla="*/ 3202912 h 4884421"/>
                  <a:gd name="connsiteX43" fmla="*/ 614681 w 1366521"/>
                  <a:gd name="connsiteY43" fmla="*/ 3202940 h 4884421"/>
                  <a:gd name="connsiteX44" fmla="*/ 596900 w 1366521"/>
                  <a:gd name="connsiteY44" fmla="*/ 3111500 h 4884421"/>
                  <a:gd name="connsiteX45" fmla="*/ 597863 w 1366521"/>
                  <a:gd name="connsiteY45" fmla="*/ 3111500 h 4884421"/>
                  <a:gd name="connsiteX46" fmla="*/ 147111 w 1366521"/>
                  <a:gd name="connsiteY46" fmla="*/ 765619 h 4884421"/>
                  <a:gd name="connsiteX47" fmla="*/ 144782 w 1366521"/>
                  <a:gd name="connsiteY47" fmla="*/ 764543 h 4884421"/>
                  <a:gd name="connsiteX48" fmla="*/ 127000 w 1366521"/>
                  <a:gd name="connsiteY48" fmla="*/ 673100 h 4884421"/>
                  <a:gd name="connsiteX49" fmla="*/ 129579 w 1366521"/>
                  <a:gd name="connsiteY49" fmla="*/ 674376 h 4884421"/>
                  <a:gd name="connsiteX50" fmla="*/ 0 w 1366521"/>
                  <a:gd name="connsiteY5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762814 w 1366521"/>
                  <a:gd name="connsiteY27" fmla="*/ 1667139 h 4884421"/>
                  <a:gd name="connsiteX28" fmla="*/ 767071 w 1366521"/>
                  <a:gd name="connsiteY28" fmla="*/ 1668778 h 4884421"/>
                  <a:gd name="connsiteX29" fmla="*/ 782322 w 1366521"/>
                  <a:gd name="connsiteY29" fmla="*/ 1743710 h 4884421"/>
                  <a:gd name="connsiteX30" fmla="*/ 778312 w 1366521"/>
                  <a:gd name="connsiteY30" fmla="*/ 1742298 h 4884421"/>
                  <a:gd name="connsiteX31" fmla="*/ 911637 w 1366521"/>
                  <a:gd name="connsiteY31" fmla="*/ 2388849 h 4884421"/>
                  <a:gd name="connsiteX32" fmla="*/ 924563 w 1366521"/>
                  <a:gd name="connsiteY32" fmla="*/ 2391413 h 4884421"/>
                  <a:gd name="connsiteX33" fmla="*/ 939801 w 1366521"/>
                  <a:gd name="connsiteY33" fmla="*/ 2467611 h 4884421"/>
                  <a:gd name="connsiteX34" fmla="*/ 927454 w 1366521"/>
                  <a:gd name="connsiteY34" fmla="*/ 2465553 h 4884421"/>
                  <a:gd name="connsiteX35" fmla="*/ 1366521 w 1366521"/>
                  <a:gd name="connsiteY35" fmla="*/ 4594774 h 4884421"/>
                  <a:gd name="connsiteX36" fmla="*/ 1320780 w 1366521"/>
                  <a:gd name="connsiteY36" fmla="*/ 4630420 h 4884421"/>
                  <a:gd name="connsiteX37" fmla="*/ 1169689 w 1366521"/>
                  <a:gd name="connsiteY37" fmla="*/ 3895236 h 4884421"/>
                  <a:gd name="connsiteX38" fmla="*/ 836098 w 1366521"/>
                  <a:gd name="connsiteY38" fmla="*/ 4013036 h 4884421"/>
                  <a:gd name="connsiteX39" fmla="*/ 995682 w 1366521"/>
                  <a:gd name="connsiteY39" fmla="*/ 4832411 h 4884421"/>
                  <a:gd name="connsiteX40" fmla="*/ 938523 w 1366521"/>
                  <a:gd name="connsiteY40" fmla="*/ 4884421 h 4884421"/>
                  <a:gd name="connsiteX41" fmla="*/ 615428 w 1366521"/>
                  <a:gd name="connsiteY41" fmla="*/ 3202912 h 4884421"/>
                  <a:gd name="connsiteX42" fmla="*/ 614681 w 1366521"/>
                  <a:gd name="connsiteY42" fmla="*/ 3202940 h 4884421"/>
                  <a:gd name="connsiteX43" fmla="*/ 596900 w 1366521"/>
                  <a:gd name="connsiteY43" fmla="*/ 3111500 h 4884421"/>
                  <a:gd name="connsiteX44" fmla="*/ 597863 w 1366521"/>
                  <a:gd name="connsiteY44" fmla="*/ 3111500 h 4884421"/>
                  <a:gd name="connsiteX45" fmla="*/ 147111 w 1366521"/>
                  <a:gd name="connsiteY45" fmla="*/ 765619 h 4884421"/>
                  <a:gd name="connsiteX46" fmla="*/ 144782 w 1366521"/>
                  <a:gd name="connsiteY46" fmla="*/ 764543 h 4884421"/>
                  <a:gd name="connsiteX47" fmla="*/ 127000 w 1366521"/>
                  <a:gd name="connsiteY47" fmla="*/ 673100 h 4884421"/>
                  <a:gd name="connsiteX48" fmla="*/ 129579 w 1366521"/>
                  <a:gd name="connsiteY48" fmla="*/ 674376 h 4884421"/>
                  <a:gd name="connsiteX49" fmla="*/ 0 w 1366521"/>
                  <a:gd name="connsiteY4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48" fmla="*/ 0 w 1366521"/>
                  <a:gd name="connsiteY4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82322 w 1366521"/>
                  <a:gd name="connsiteY27" fmla="*/ 1743710 h 4884421"/>
                  <a:gd name="connsiteX28" fmla="*/ 778312 w 1366521"/>
                  <a:gd name="connsiteY28" fmla="*/ 1742298 h 4884421"/>
                  <a:gd name="connsiteX29" fmla="*/ 911637 w 1366521"/>
                  <a:gd name="connsiteY29" fmla="*/ 2388849 h 4884421"/>
                  <a:gd name="connsiteX30" fmla="*/ 924563 w 1366521"/>
                  <a:gd name="connsiteY30" fmla="*/ 2391413 h 4884421"/>
                  <a:gd name="connsiteX31" fmla="*/ 939801 w 1366521"/>
                  <a:gd name="connsiteY31" fmla="*/ 2467611 h 4884421"/>
                  <a:gd name="connsiteX32" fmla="*/ 927454 w 1366521"/>
                  <a:gd name="connsiteY32" fmla="*/ 2465553 h 4884421"/>
                  <a:gd name="connsiteX33" fmla="*/ 1366521 w 1366521"/>
                  <a:gd name="connsiteY33" fmla="*/ 4594774 h 4884421"/>
                  <a:gd name="connsiteX34" fmla="*/ 1320780 w 1366521"/>
                  <a:gd name="connsiteY34" fmla="*/ 4630420 h 4884421"/>
                  <a:gd name="connsiteX35" fmla="*/ 1169689 w 1366521"/>
                  <a:gd name="connsiteY35" fmla="*/ 3895236 h 4884421"/>
                  <a:gd name="connsiteX36" fmla="*/ 836098 w 1366521"/>
                  <a:gd name="connsiteY36" fmla="*/ 4013036 h 4884421"/>
                  <a:gd name="connsiteX37" fmla="*/ 995682 w 1366521"/>
                  <a:gd name="connsiteY37" fmla="*/ 4832411 h 4884421"/>
                  <a:gd name="connsiteX38" fmla="*/ 938523 w 1366521"/>
                  <a:gd name="connsiteY38" fmla="*/ 4884421 h 4884421"/>
                  <a:gd name="connsiteX39" fmla="*/ 615428 w 1366521"/>
                  <a:gd name="connsiteY39" fmla="*/ 3202912 h 4884421"/>
                  <a:gd name="connsiteX40" fmla="*/ 614681 w 1366521"/>
                  <a:gd name="connsiteY40" fmla="*/ 3202940 h 4884421"/>
                  <a:gd name="connsiteX41" fmla="*/ 596900 w 1366521"/>
                  <a:gd name="connsiteY41" fmla="*/ 3111500 h 4884421"/>
                  <a:gd name="connsiteX42" fmla="*/ 597863 w 1366521"/>
                  <a:gd name="connsiteY42" fmla="*/ 3111500 h 4884421"/>
                  <a:gd name="connsiteX43" fmla="*/ 147111 w 1366521"/>
                  <a:gd name="connsiteY43" fmla="*/ 765619 h 4884421"/>
                  <a:gd name="connsiteX44" fmla="*/ 144782 w 1366521"/>
                  <a:gd name="connsiteY44" fmla="*/ 764543 h 4884421"/>
                  <a:gd name="connsiteX45" fmla="*/ 127000 w 1366521"/>
                  <a:gd name="connsiteY45" fmla="*/ 673100 h 4884421"/>
                  <a:gd name="connsiteX46" fmla="*/ 129579 w 1366521"/>
                  <a:gd name="connsiteY46" fmla="*/ 674376 h 4884421"/>
                  <a:gd name="connsiteX47" fmla="*/ 0 w 1366521"/>
                  <a:gd name="connsiteY4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778312 w 1366521"/>
                  <a:gd name="connsiteY27" fmla="*/ 1742298 h 4884421"/>
                  <a:gd name="connsiteX28" fmla="*/ 911637 w 1366521"/>
                  <a:gd name="connsiteY28" fmla="*/ 2388849 h 4884421"/>
                  <a:gd name="connsiteX29" fmla="*/ 924563 w 1366521"/>
                  <a:gd name="connsiteY29" fmla="*/ 2391413 h 4884421"/>
                  <a:gd name="connsiteX30" fmla="*/ 939801 w 1366521"/>
                  <a:gd name="connsiteY30" fmla="*/ 2467611 h 4884421"/>
                  <a:gd name="connsiteX31" fmla="*/ 927454 w 1366521"/>
                  <a:gd name="connsiteY31" fmla="*/ 2465553 h 4884421"/>
                  <a:gd name="connsiteX32" fmla="*/ 1366521 w 1366521"/>
                  <a:gd name="connsiteY32" fmla="*/ 4594774 h 4884421"/>
                  <a:gd name="connsiteX33" fmla="*/ 1320780 w 1366521"/>
                  <a:gd name="connsiteY33" fmla="*/ 4630420 h 4884421"/>
                  <a:gd name="connsiteX34" fmla="*/ 1169689 w 1366521"/>
                  <a:gd name="connsiteY34" fmla="*/ 3895236 h 4884421"/>
                  <a:gd name="connsiteX35" fmla="*/ 836098 w 1366521"/>
                  <a:gd name="connsiteY35" fmla="*/ 4013036 h 4884421"/>
                  <a:gd name="connsiteX36" fmla="*/ 995682 w 1366521"/>
                  <a:gd name="connsiteY36" fmla="*/ 4832411 h 4884421"/>
                  <a:gd name="connsiteX37" fmla="*/ 938523 w 1366521"/>
                  <a:gd name="connsiteY37" fmla="*/ 4884421 h 4884421"/>
                  <a:gd name="connsiteX38" fmla="*/ 615428 w 1366521"/>
                  <a:gd name="connsiteY38" fmla="*/ 3202912 h 4884421"/>
                  <a:gd name="connsiteX39" fmla="*/ 614681 w 1366521"/>
                  <a:gd name="connsiteY39" fmla="*/ 3202940 h 4884421"/>
                  <a:gd name="connsiteX40" fmla="*/ 596900 w 1366521"/>
                  <a:gd name="connsiteY40" fmla="*/ 3111500 h 4884421"/>
                  <a:gd name="connsiteX41" fmla="*/ 597863 w 1366521"/>
                  <a:gd name="connsiteY41" fmla="*/ 3111500 h 4884421"/>
                  <a:gd name="connsiteX42" fmla="*/ 147111 w 1366521"/>
                  <a:gd name="connsiteY42" fmla="*/ 765619 h 4884421"/>
                  <a:gd name="connsiteX43" fmla="*/ 144782 w 1366521"/>
                  <a:gd name="connsiteY43" fmla="*/ 764543 h 4884421"/>
                  <a:gd name="connsiteX44" fmla="*/ 127000 w 1366521"/>
                  <a:gd name="connsiteY44" fmla="*/ 673100 h 4884421"/>
                  <a:gd name="connsiteX45" fmla="*/ 129579 w 1366521"/>
                  <a:gd name="connsiteY45" fmla="*/ 674376 h 4884421"/>
                  <a:gd name="connsiteX46" fmla="*/ 0 w 1366521"/>
                  <a:gd name="connsiteY4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911637 w 1366521"/>
                  <a:gd name="connsiteY27" fmla="*/ 2388849 h 4884421"/>
                  <a:gd name="connsiteX28" fmla="*/ 924563 w 1366521"/>
                  <a:gd name="connsiteY28" fmla="*/ 2391413 h 4884421"/>
                  <a:gd name="connsiteX29" fmla="*/ 939801 w 1366521"/>
                  <a:gd name="connsiteY29" fmla="*/ 2467611 h 4884421"/>
                  <a:gd name="connsiteX30" fmla="*/ 927454 w 1366521"/>
                  <a:gd name="connsiteY30" fmla="*/ 2465553 h 4884421"/>
                  <a:gd name="connsiteX31" fmla="*/ 1366521 w 1366521"/>
                  <a:gd name="connsiteY31" fmla="*/ 4594774 h 4884421"/>
                  <a:gd name="connsiteX32" fmla="*/ 1320780 w 1366521"/>
                  <a:gd name="connsiteY32" fmla="*/ 4630420 h 4884421"/>
                  <a:gd name="connsiteX33" fmla="*/ 1169689 w 1366521"/>
                  <a:gd name="connsiteY33" fmla="*/ 3895236 h 4884421"/>
                  <a:gd name="connsiteX34" fmla="*/ 836098 w 1366521"/>
                  <a:gd name="connsiteY34" fmla="*/ 4013036 h 4884421"/>
                  <a:gd name="connsiteX35" fmla="*/ 995682 w 1366521"/>
                  <a:gd name="connsiteY35" fmla="*/ 4832411 h 4884421"/>
                  <a:gd name="connsiteX36" fmla="*/ 938523 w 1366521"/>
                  <a:gd name="connsiteY36" fmla="*/ 4884421 h 4884421"/>
                  <a:gd name="connsiteX37" fmla="*/ 615428 w 1366521"/>
                  <a:gd name="connsiteY37" fmla="*/ 3202912 h 4884421"/>
                  <a:gd name="connsiteX38" fmla="*/ 614681 w 1366521"/>
                  <a:gd name="connsiteY38" fmla="*/ 3202940 h 4884421"/>
                  <a:gd name="connsiteX39" fmla="*/ 596900 w 1366521"/>
                  <a:gd name="connsiteY39" fmla="*/ 3111500 h 4884421"/>
                  <a:gd name="connsiteX40" fmla="*/ 597863 w 1366521"/>
                  <a:gd name="connsiteY40" fmla="*/ 3111500 h 4884421"/>
                  <a:gd name="connsiteX41" fmla="*/ 147111 w 1366521"/>
                  <a:gd name="connsiteY41" fmla="*/ 765619 h 4884421"/>
                  <a:gd name="connsiteX42" fmla="*/ 144782 w 1366521"/>
                  <a:gd name="connsiteY42" fmla="*/ 764543 h 4884421"/>
                  <a:gd name="connsiteX43" fmla="*/ 127000 w 1366521"/>
                  <a:gd name="connsiteY43" fmla="*/ 673100 h 4884421"/>
                  <a:gd name="connsiteX44" fmla="*/ 129579 w 1366521"/>
                  <a:gd name="connsiteY44" fmla="*/ 674376 h 4884421"/>
                  <a:gd name="connsiteX45" fmla="*/ 0 w 1366521"/>
                  <a:gd name="connsiteY4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24563 w 1366521"/>
                  <a:gd name="connsiteY27" fmla="*/ 2391413 h 4884421"/>
                  <a:gd name="connsiteX28" fmla="*/ 939801 w 1366521"/>
                  <a:gd name="connsiteY28" fmla="*/ 2467611 h 4884421"/>
                  <a:gd name="connsiteX29" fmla="*/ 927454 w 1366521"/>
                  <a:gd name="connsiteY29" fmla="*/ 2465553 h 4884421"/>
                  <a:gd name="connsiteX30" fmla="*/ 1366521 w 1366521"/>
                  <a:gd name="connsiteY30" fmla="*/ 4594774 h 4884421"/>
                  <a:gd name="connsiteX31" fmla="*/ 1320780 w 1366521"/>
                  <a:gd name="connsiteY31" fmla="*/ 4630420 h 4884421"/>
                  <a:gd name="connsiteX32" fmla="*/ 1169689 w 1366521"/>
                  <a:gd name="connsiteY32" fmla="*/ 3895236 h 4884421"/>
                  <a:gd name="connsiteX33" fmla="*/ 836098 w 1366521"/>
                  <a:gd name="connsiteY33" fmla="*/ 4013036 h 4884421"/>
                  <a:gd name="connsiteX34" fmla="*/ 995682 w 1366521"/>
                  <a:gd name="connsiteY34" fmla="*/ 4832411 h 4884421"/>
                  <a:gd name="connsiteX35" fmla="*/ 938523 w 1366521"/>
                  <a:gd name="connsiteY35" fmla="*/ 4884421 h 4884421"/>
                  <a:gd name="connsiteX36" fmla="*/ 615428 w 1366521"/>
                  <a:gd name="connsiteY36" fmla="*/ 3202912 h 4884421"/>
                  <a:gd name="connsiteX37" fmla="*/ 614681 w 1366521"/>
                  <a:gd name="connsiteY37" fmla="*/ 3202940 h 4884421"/>
                  <a:gd name="connsiteX38" fmla="*/ 596900 w 1366521"/>
                  <a:gd name="connsiteY38" fmla="*/ 3111500 h 4884421"/>
                  <a:gd name="connsiteX39" fmla="*/ 597863 w 1366521"/>
                  <a:gd name="connsiteY39" fmla="*/ 3111500 h 4884421"/>
                  <a:gd name="connsiteX40" fmla="*/ 147111 w 1366521"/>
                  <a:gd name="connsiteY40" fmla="*/ 765619 h 4884421"/>
                  <a:gd name="connsiteX41" fmla="*/ 144782 w 1366521"/>
                  <a:gd name="connsiteY41" fmla="*/ 764543 h 4884421"/>
                  <a:gd name="connsiteX42" fmla="*/ 127000 w 1366521"/>
                  <a:gd name="connsiteY42" fmla="*/ 673100 h 4884421"/>
                  <a:gd name="connsiteX43" fmla="*/ 129579 w 1366521"/>
                  <a:gd name="connsiteY43" fmla="*/ 674376 h 4884421"/>
                  <a:gd name="connsiteX44" fmla="*/ 0 w 1366521"/>
                  <a:gd name="connsiteY4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39801 w 1366521"/>
                  <a:gd name="connsiteY27" fmla="*/ 2467611 h 4884421"/>
                  <a:gd name="connsiteX28" fmla="*/ 927454 w 1366521"/>
                  <a:gd name="connsiteY28" fmla="*/ 2465553 h 4884421"/>
                  <a:gd name="connsiteX29" fmla="*/ 1366521 w 1366521"/>
                  <a:gd name="connsiteY29" fmla="*/ 4594774 h 4884421"/>
                  <a:gd name="connsiteX30" fmla="*/ 1320780 w 1366521"/>
                  <a:gd name="connsiteY30" fmla="*/ 4630420 h 4884421"/>
                  <a:gd name="connsiteX31" fmla="*/ 1169689 w 1366521"/>
                  <a:gd name="connsiteY31" fmla="*/ 3895236 h 4884421"/>
                  <a:gd name="connsiteX32" fmla="*/ 836098 w 1366521"/>
                  <a:gd name="connsiteY32" fmla="*/ 4013036 h 4884421"/>
                  <a:gd name="connsiteX33" fmla="*/ 995682 w 1366521"/>
                  <a:gd name="connsiteY33" fmla="*/ 4832411 h 4884421"/>
                  <a:gd name="connsiteX34" fmla="*/ 938523 w 1366521"/>
                  <a:gd name="connsiteY34" fmla="*/ 4884421 h 4884421"/>
                  <a:gd name="connsiteX35" fmla="*/ 615428 w 1366521"/>
                  <a:gd name="connsiteY35" fmla="*/ 3202912 h 4884421"/>
                  <a:gd name="connsiteX36" fmla="*/ 614681 w 1366521"/>
                  <a:gd name="connsiteY36" fmla="*/ 3202940 h 4884421"/>
                  <a:gd name="connsiteX37" fmla="*/ 596900 w 1366521"/>
                  <a:gd name="connsiteY37" fmla="*/ 3111500 h 4884421"/>
                  <a:gd name="connsiteX38" fmla="*/ 597863 w 1366521"/>
                  <a:gd name="connsiteY38" fmla="*/ 3111500 h 4884421"/>
                  <a:gd name="connsiteX39" fmla="*/ 147111 w 1366521"/>
                  <a:gd name="connsiteY39" fmla="*/ 765619 h 4884421"/>
                  <a:gd name="connsiteX40" fmla="*/ 144782 w 1366521"/>
                  <a:gd name="connsiteY40" fmla="*/ 764543 h 4884421"/>
                  <a:gd name="connsiteX41" fmla="*/ 127000 w 1366521"/>
                  <a:gd name="connsiteY41" fmla="*/ 673100 h 4884421"/>
                  <a:gd name="connsiteX42" fmla="*/ 129579 w 1366521"/>
                  <a:gd name="connsiteY42" fmla="*/ 674376 h 4884421"/>
                  <a:gd name="connsiteX43" fmla="*/ 0 w 1366521"/>
                  <a:gd name="connsiteY4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927454 w 1366521"/>
                  <a:gd name="connsiteY27" fmla="*/ 2465553 h 4884421"/>
                  <a:gd name="connsiteX28" fmla="*/ 1366521 w 1366521"/>
                  <a:gd name="connsiteY28" fmla="*/ 4594774 h 4884421"/>
                  <a:gd name="connsiteX29" fmla="*/ 1320780 w 1366521"/>
                  <a:gd name="connsiteY29" fmla="*/ 4630420 h 4884421"/>
                  <a:gd name="connsiteX30" fmla="*/ 1169689 w 1366521"/>
                  <a:gd name="connsiteY30" fmla="*/ 3895236 h 4884421"/>
                  <a:gd name="connsiteX31" fmla="*/ 836098 w 1366521"/>
                  <a:gd name="connsiteY31" fmla="*/ 4013036 h 4884421"/>
                  <a:gd name="connsiteX32" fmla="*/ 995682 w 1366521"/>
                  <a:gd name="connsiteY32" fmla="*/ 4832411 h 4884421"/>
                  <a:gd name="connsiteX33" fmla="*/ 938523 w 1366521"/>
                  <a:gd name="connsiteY33" fmla="*/ 4884421 h 4884421"/>
                  <a:gd name="connsiteX34" fmla="*/ 615428 w 1366521"/>
                  <a:gd name="connsiteY34" fmla="*/ 3202912 h 4884421"/>
                  <a:gd name="connsiteX35" fmla="*/ 614681 w 1366521"/>
                  <a:gd name="connsiteY35" fmla="*/ 3202940 h 4884421"/>
                  <a:gd name="connsiteX36" fmla="*/ 596900 w 1366521"/>
                  <a:gd name="connsiteY36" fmla="*/ 3111500 h 4884421"/>
                  <a:gd name="connsiteX37" fmla="*/ 597863 w 1366521"/>
                  <a:gd name="connsiteY37" fmla="*/ 3111500 h 4884421"/>
                  <a:gd name="connsiteX38" fmla="*/ 147111 w 1366521"/>
                  <a:gd name="connsiteY38" fmla="*/ 765619 h 4884421"/>
                  <a:gd name="connsiteX39" fmla="*/ 144782 w 1366521"/>
                  <a:gd name="connsiteY39" fmla="*/ 764543 h 4884421"/>
                  <a:gd name="connsiteX40" fmla="*/ 127000 w 1366521"/>
                  <a:gd name="connsiteY40" fmla="*/ 673100 h 4884421"/>
                  <a:gd name="connsiteX41" fmla="*/ 129579 w 1366521"/>
                  <a:gd name="connsiteY41" fmla="*/ 674376 h 4884421"/>
                  <a:gd name="connsiteX42" fmla="*/ 0 w 1366521"/>
                  <a:gd name="connsiteY42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1366521 w 1366521"/>
                  <a:gd name="connsiteY27" fmla="*/ 4594774 h 4884421"/>
                  <a:gd name="connsiteX28" fmla="*/ 1320780 w 1366521"/>
                  <a:gd name="connsiteY28" fmla="*/ 4630420 h 4884421"/>
                  <a:gd name="connsiteX29" fmla="*/ 1169689 w 1366521"/>
                  <a:gd name="connsiteY29" fmla="*/ 3895236 h 4884421"/>
                  <a:gd name="connsiteX30" fmla="*/ 836098 w 1366521"/>
                  <a:gd name="connsiteY30" fmla="*/ 4013036 h 4884421"/>
                  <a:gd name="connsiteX31" fmla="*/ 995682 w 1366521"/>
                  <a:gd name="connsiteY31" fmla="*/ 4832411 h 4884421"/>
                  <a:gd name="connsiteX32" fmla="*/ 938523 w 1366521"/>
                  <a:gd name="connsiteY32" fmla="*/ 4884421 h 4884421"/>
                  <a:gd name="connsiteX33" fmla="*/ 615428 w 1366521"/>
                  <a:gd name="connsiteY33" fmla="*/ 3202912 h 4884421"/>
                  <a:gd name="connsiteX34" fmla="*/ 614681 w 1366521"/>
                  <a:gd name="connsiteY34" fmla="*/ 3202940 h 4884421"/>
                  <a:gd name="connsiteX35" fmla="*/ 596900 w 1366521"/>
                  <a:gd name="connsiteY35" fmla="*/ 3111500 h 4884421"/>
                  <a:gd name="connsiteX36" fmla="*/ 597863 w 1366521"/>
                  <a:gd name="connsiteY36" fmla="*/ 3111500 h 4884421"/>
                  <a:gd name="connsiteX37" fmla="*/ 147111 w 1366521"/>
                  <a:gd name="connsiteY37" fmla="*/ 765619 h 4884421"/>
                  <a:gd name="connsiteX38" fmla="*/ 144782 w 1366521"/>
                  <a:gd name="connsiteY38" fmla="*/ 764543 h 4884421"/>
                  <a:gd name="connsiteX39" fmla="*/ 127000 w 1366521"/>
                  <a:gd name="connsiteY39" fmla="*/ 673100 h 4884421"/>
                  <a:gd name="connsiteX40" fmla="*/ 129579 w 1366521"/>
                  <a:gd name="connsiteY40" fmla="*/ 674376 h 4884421"/>
                  <a:gd name="connsiteX41" fmla="*/ 0 w 1366521"/>
                  <a:gd name="connsiteY4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44782 w 1366521"/>
                  <a:gd name="connsiteY37" fmla="*/ 764543 h 4884421"/>
                  <a:gd name="connsiteX38" fmla="*/ 127000 w 1366521"/>
                  <a:gd name="connsiteY38" fmla="*/ 673100 h 4884421"/>
                  <a:gd name="connsiteX39" fmla="*/ 129579 w 1366521"/>
                  <a:gd name="connsiteY39" fmla="*/ 674376 h 4884421"/>
                  <a:gd name="connsiteX40" fmla="*/ 0 w 1366521"/>
                  <a:gd name="connsiteY4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27000 w 1366521"/>
                  <a:gd name="connsiteY37" fmla="*/ 673100 h 4884421"/>
                  <a:gd name="connsiteX38" fmla="*/ 129579 w 1366521"/>
                  <a:gd name="connsiteY38" fmla="*/ 674376 h 4884421"/>
                  <a:gd name="connsiteX39" fmla="*/ 0 w 1366521"/>
                  <a:gd name="connsiteY3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129579 w 1366521"/>
                  <a:gd name="connsiteY37" fmla="*/ 674376 h 4884421"/>
                  <a:gd name="connsiteX38" fmla="*/ 0 w 1366521"/>
                  <a:gd name="connsiteY3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0 w 1366521"/>
                  <a:gd name="connsiteY3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0 w 1366521"/>
                  <a:gd name="connsiteY3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597863 w 1366521"/>
                  <a:gd name="connsiteY34" fmla="*/ 3111500 h 4884421"/>
                  <a:gd name="connsiteX35" fmla="*/ 0 w 1366521"/>
                  <a:gd name="connsiteY3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0 w 1366521"/>
                  <a:gd name="connsiteY3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0 w 1366521"/>
                  <a:gd name="connsiteY3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0 w 1366521"/>
                  <a:gd name="connsiteY32" fmla="*/ 0 h 48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66521" h="4884421">
                    <a:moveTo>
                      <a:pt x="1024311" y="3187854"/>
                    </a:moveTo>
                    <a:lnTo>
                      <a:pt x="677869" y="3200613"/>
                    </a:lnTo>
                    <a:lnTo>
                      <a:pt x="818632" y="3923356"/>
                    </a:lnTo>
                    <a:lnTo>
                      <a:pt x="1154059" y="3819187"/>
                    </a:lnTo>
                    <a:lnTo>
                      <a:pt x="1024311" y="3187854"/>
                    </a:lnTo>
                    <a:close/>
                    <a:moveTo>
                      <a:pt x="521530" y="2397896"/>
                    </a:moveTo>
                    <a:lnTo>
                      <a:pt x="660513" y="3111500"/>
                    </a:lnTo>
                    <a:lnTo>
                      <a:pt x="1008619" y="3111500"/>
                    </a:lnTo>
                    <a:lnTo>
                      <a:pt x="874037" y="2456650"/>
                    </a:lnTo>
                    <a:lnTo>
                      <a:pt x="521530" y="2397896"/>
                    </a:lnTo>
                    <a:close/>
                    <a:moveTo>
                      <a:pt x="365533" y="1596940"/>
                    </a:moveTo>
                    <a:lnTo>
                      <a:pt x="504019" y="2307988"/>
                    </a:lnTo>
                    <a:lnTo>
                      <a:pt x="857913" y="2378192"/>
                    </a:lnTo>
                    <a:lnTo>
                      <a:pt x="723242" y="1722905"/>
                    </a:lnTo>
                    <a:lnTo>
                      <a:pt x="365533" y="1596940"/>
                    </a:lnTo>
                    <a:close/>
                    <a:moveTo>
                      <a:pt x="209215" y="794332"/>
                    </a:moveTo>
                    <a:lnTo>
                      <a:pt x="348106" y="1507463"/>
                    </a:lnTo>
                    <a:lnTo>
                      <a:pt x="707396" y="1645801"/>
                    </a:lnTo>
                    <a:lnTo>
                      <a:pt x="566339" y="959442"/>
                    </a:lnTo>
                    <a:lnTo>
                      <a:pt x="209215" y="794332"/>
                    </a:lnTo>
                    <a:close/>
                    <a:moveTo>
                      <a:pt x="0" y="0"/>
                    </a:moveTo>
                    <a:lnTo>
                      <a:pt x="60939" y="33015"/>
                    </a:lnTo>
                    <a:lnTo>
                      <a:pt x="191854" y="705190"/>
                    </a:lnTo>
                    <a:lnTo>
                      <a:pt x="550564" y="882684"/>
                    </a:lnTo>
                    <a:lnTo>
                      <a:pt x="431800" y="304800"/>
                    </a:lnTo>
                    <a:lnTo>
                      <a:pt x="487667" y="332836"/>
                    </a:lnTo>
                    <a:lnTo>
                      <a:pt x="1366521" y="4594774"/>
                    </a:lnTo>
                    <a:lnTo>
                      <a:pt x="1320780" y="4630420"/>
                    </a:lnTo>
                    <a:lnTo>
                      <a:pt x="1169689" y="3895236"/>
                    </a:lnTo>
                    <a:lnTo>
                      <a:pt x="836098" y="4013036"/>
                    </a:lnTo>
                    <a:lnTo>
                      <a:pt x="995682" y="4832411"/>
                    </a:lnTo>
                    <a:lnTo>
                      <a:pt x="938523" y="488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</p:grpSp>
      </p:grpSp>
      <p:pic>
        <p:nvPicPr>
          <p:cNvPr id="122" name="Graphic 10" descr="Puzzle">
            <a:extLst>
              <a:ext uri="{FF2B5EF4-FFF2-40B4-BE49-F238E27FC236}">
                <a16:creationId xmlns:a16="http://schemas.microsoft.com/office/drawing/2014/main" id="{98CD4BEC-4CE4-434A-89CA-10940C19D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51999" y="3641858"/>
            <a:ext cx="679619" cy="679619"/>
          </a:xfrm>
          <a:prstGeom prst="rect">
            <a:avLst/>
          </a:prstGeom>
        </p:spPr>
      </p:pic>
      <p:pic>
        <p:nvPicPr>
          <p:cNvPr id="123" name="Graphic 12" descr="Lightbulb">
            <a:extLst>
              <a:ext uri="{FF2B5EF4-FFF2-40B4-BE49-F238E27FC236}">
                <a16:creationId xmlns:a16="http://schemas.microsoft.com/office/drawing/2014/main" id="{12B2D5A5-A3ED-4511-9925-B3C9BCEBD6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951999" y="4560590"/>
            <a:ext cx="679619" cy="679619"/>
          </a:xfrm>
          <a:prstGeom prst="rect">
            <a:avLst/>
          </a:prstGeom>
        </p:spPr>
      </p:pic>
      <p:sp>
        <p:nvSpPr>
          <p:cNvPr id="125" name="Rectangle 141">
            <a:extLst>
              <a:ext uri="{FF2B5EF4-FFF2-40B4-BE49-F238E27FC236}">
                <a16:creationId xmlns:a16="http://schemas.microsoft.com/office/drawing/2014/main" id="{22E6CFD9-6B6B-4869-BC69-CE844FB076FF}"/>
              </a:ext>
            </a:extLst>
          </p:cNvPr>
          <p:cNvSpPr/>
          <p:nvPr/>
        </p:nvSpPr>
        <p:spPr>
          <a:xfrm>
            <a:off x="4534256" y="2182762"/>
            <a:ext cx="1047116" cy="1047116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438577" lon="2392975" rev="3992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04</a:t>
            </a:r>
          </a:p>
        </p:txBody>
      </p:sp>
      <p:sp>
        <p:nvSpPr>
          <p:cNvPr id="126" name="Rectangle 142">
            <a:extLst>
              <a:ext uri="{FF2B5EF4-FFF2-40B4-BE49-F238E27FC236}">
                <a16:creationId xmlns:a16="http://schemas.microsoft.com/office/drawing/2014/main" id="{DD121C38-E972-446A-895A-07A8E7AD8FE0}"/>
              </a:ext>
            </a:extLst>
          </p:cNvPr>
          <p:cNvSpPr/>
          <p:nvPr/>
        </p:nvSpPr>
        <p:spPr>
          <a:xfrm>
            <a:off x="4523988" y="3455916"/>
            <a:ext cx="1047116" cy="1047116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1338516" lon="2403336" rev="37772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03</a:t>
            </a:r>
          </a:p>
        </p:txBody>
      </p:sp>
      <p:sp>
        <p:nvSpPr>
          <p:cNvPr id="127" name="Rectangle 143">
            <a:extLst>
              <a:ext uri="{FF2B5EF4-FFF2-40B4-BE49-F238E27FC236}">
                <a16:creationId xmlns:a16="http://schemas.microsoft.com/office/drawing/2014/main" id="{4A13EBCD-3B30-4F19-802F-4B2217B255FC}"/>
              </a:ext>
            </a:extLst>
          </p:cNvPr>
          <p:cNvSpPr/>
          <p:nvPr/>
        </p:nvSpPr>
        <p:spPr>
          <a:xfrm>
            <a:off x="4506387" y="4425782"/>
            <a:ext cx="1047116" cy="1047116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638463" lon="2413283" rev="38321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02</a:t>
            </a:r>
          </a:p>
        </p:txBody>
      </p:sp>
      <p:sp>
        <p:nvSpPr>
          <p:cNvPr id="128" name="Rectangle 144">
            <a:extLst>
              <a:ext uri="{FF2B5EF4-FFF2-40B4-BE49-F238E27FC236}">
                <a16:creationId xmlns:a16="http://schemas.microsoft.com/office/drawing/2014/main" id="{6187B183-7AD8-4733-96C2-B2DE6BCAB556}"/>
              </a:ext>
            </a:extLst>
          </p:cNvPr>
          <p:cNvSpPr/>
          <p:nvPr/>
        </p:nvSpPr>
        <p:spPr>
          <a:xfrm>
            <a:off x="4506387" y="5395234"/>
            <a:ext cx="1047116" cy="1047116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1238424" lon="2420394" rev="40245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01</a:t>
            </a:r>
          </a:p>
        </p:txBody>
      </p:sp>
      <p:pic>
        <p:nvPicPr>
          <p:cNvPr id="129" name="Graphic 76" descr="Pie chart">
            <a:extLst>
              <a:ext uri="{FF2B5EF4-FFF2-40B4-BE49-F238E27FC236}">
                <a16:creationId xmlns:a16="http://schemas.microsoft.com/office/drawing/2014/main" id="{7863A6EF-5D59-4881-8087-ECDBDF5112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007075" y="5501533"/>
            <a:ext cx="614963" cy="614963"/>
          </a:xfrm>
          <a:prstGeom prst="rect">
            <a:avLst/>
          </a:prstGeom>
        </p:spPr>
      </p:pic>
      <p:pic>
        <p:nvPicPr>
          <p:cNvPr id="130" name="Graphic 8" descr="Record">
            <a:extLst>
              <a:ext uri="{FF2B5EF4-FFF2-40B4-BE49-F238E27FC236}">
                <a16:creationId xmlns:a16="http://schemas.microsoft.com/office/drawing/2014/main" id="{56EAD97E-8EF2-4573-B312-54939935AA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62829" y="2500912"/>
            <a:ext cx="679619" cy="6796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28255" y="2601340"/>
            <a:ext cx="326266" cy="1141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7247902" y="2306548"/>
            <a:ext cx="4617325" cy="95410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𝑨𝒑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𝒊𝒕</a:t>
            </a:r>
            <a:r>
              <a:rPr lang="es-EC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=𝛽</a:t>
            </a:r>
            <a:r>
              <a:rPr lang="es-EC" sz="11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+𝛽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1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𝑅𝑒𝑛𝑡𝑎𝑏𝑖𝑙𝑖𝑑𝑎𝑑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+𝛽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2</a:t>
            </a:r>
            <a:r>
              <a:rPr lang="es-EC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𝐴𝑢𝑡𝑜𝑓𝑖𝑛𝑎𝑛𝑐𝑖𝑎𝑚𝑖𝑒𝑛𝑡𝑜</a:t>
            </a:r>
            <a:r>
              <a:rPr lang="es-EC" sz="11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+𝛽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3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𝑇𝑎𝑚𝑎ñ𝑜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+𝛽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4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𝑇𝑎𝑛𝑔𝑖𝑏𝑖𝑙𝑖𝑑𝑎𝑑 𝑑𝑒 𝑎𝑐𝑡𝑖𝑣𝑜𝑠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+𝛽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5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𝐸𝑑𝑎𝑑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+𝜀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𝑖𝑡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8633026" y="4013881"/>
            <a:ext cx="243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Donde:</a:t>
            </a:r>
          </a:p>
          <a:p>
            <a:r>
              <a:rPr lang="es-EC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𝜀</a:t>
            </a:r>
            <a:r>
              <a:rPr lang="es-EC" sz="11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𝑖𝑡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=Ƞ 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+ℷ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+v</a:t>
            </a:r>
            <a:r>
              <a:rPr lang="es-EC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𝑖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donde </a:t>
            </a:r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Ƞ </a:t>
            </a:r>
            <a:r>
              <a:rPr lang="es-EC" sz="11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𝑖</a:t>
            </a:r>
            <a:endParaRPr lang="es-EC" dirty="0"/>
          </a:p>
        </p:txBody>
      </p:sp>
      <p:sp>
        <p:nvSpPr>
          <p:cNvPr id="132" name="Rectángulo 131"/>
          <p:cNvSpPr/>
          <p:nvPr/>
        </p:nvSpPr>
        <p:spPr>
          <a:xfrm>
            <a:off x="7899015" y="4916797"/>
            <a:ext cx="340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epresenta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la heterogeneidad no observable de los datos</a:t>
            </a:r>
            <a:endParaRPr lang="es-EC" dirty="0"/>
          </a:p>
        </p:txBody>
      </p:sp>
      <p:sp>
        <p:nvSpPr>
          <p:cNvPr id="133" name="Oval 13"/>
          <p:cNvSpPr/>
          <p:nvPr/>
        </p:nvSpPr>
        <p:spPr>
          <a:xfrm>
            <a:off x="8056962" y="3984526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81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421718" y="-1"/>
            <a:ext cx="1770282" cy="901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168" y="608198"/>
            <a:ext cx="9797831" cy="5232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lvl="1" algn="r"/>
            <a:r>
              <a:rPr lang="es-CO" sz="2800" dirty="0">
                <a:solidFill>
                  <a:srgbClr val="2980B9"/>
                </a:solidFill>
              </a:rPr>
              <a:t>Estadística Descriptiva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5400000">
            <a:off x="2964191" y="1658669"/>
            <a:ext cx="365846" cy="432041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5" y="67272"/>
            <a:ext cx="2026404" cy="70939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80964"/>
              </p:ext>
            </p:extLst>
          </p:nvPr>
        </p:nvGraphicFramePr>
        <p:xfrm>
          <a:off x="4724226" y="1623174"/>
          <a:ext cx="5801994" cy="29870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170913">
                  <a:extLst>
                    <a:ext uri="{9D8B030D-6E8A-4147-A177-3AD203B41FA5}">
                      <a16:colId xmlns:a16="http://schemas.microsoft.com/office/drawing/2014/main" val="3894465179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1418073710"/>
                    </a:ext>
                  </a:extLst>
                </a:gridCol>
                <a:gridCol w="1037912">
                  <a:extLst>
                    <a:ext uri="{9D8B030D-6E8A-4147-A177-3AD203B41FA5}">
                      <a16:colId xmlns:a16="http://schemas.microsoft.com/office/drawing/2014/main" val="921270762"/>
                    </a:ext>
                  </a:extLst>
                </a:gridCol>
                <a:gridCol w="1419071">
                  <a:extLst>
                    <a:ext uri="{9D8B030D-6E8A-4147-A177-3AD203B41FA5}">
                      <a16:colId xmlns:a16="http://schemas.microsoft.com/office/drawing/2014/main" val="241871706"/>
                    </a:ext>
                  </a:extLst>
                </a:gridCol>
              </a:tblGrid>
              <a:tr h="546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Variable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Obs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Mean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Std</a:t>
                      </a:r>
                      <a:r>
                        <a:rPr lang="es-EC" sz="140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s-EC" sz="1400" u="sng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Dev</a:t>
                      </a:r>
                      <a:r>
                        <a:rPr lang="es-EC" sz="1400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es-CO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96108767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Apalancamiento Financiero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0,56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0,31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188962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Rentabilidad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0,19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0,23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6550019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Autofinanciamiento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0,44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0,31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4776364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Tamaño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743.343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3.161.520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062302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Tangibilidad de activos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0,28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0,31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681039"/>
                  </a:ext>
                </a:extLst>
              </a:tr>
              <a:tr h="5461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sng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Edad</a:t>
                      </a:r>
                      <a:endParaRPr lang="es-CO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112.127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14,95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9,98</a:t>
                      </a:r>
                      <a:endParaRPr lang="es-CO" sz="1400" u="non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8071395"/>
                  </a:ext>
                </a:extLst>
              </a:tr>
            </a:tbl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6828324"/>
              </p:ext>
            </p:extLst>
          </p:nvPr>
        </p:nvGraphicFramePr>
        <p:xfrm>
          <a:off x="3363135" y="4665997"/>
          <a:ext cx="8128000" cy="207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69" y="7232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s-CO" dirty="0"/>
              <a:t>Resultados</a:t>
            </a:r>
            <a:endParaRPr lang="en-US" dirty="0"/>
          </a:p>
        </p:txBody>
      </p:sp>
      <p:sp>
        <p:nvSpPr>
          <p:cNvPr id="44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98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C0C9A-1145-4FD5-A871-59396334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s-EC" dirty="0"/>
              <a:t>Introducción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8DEF94-82F1-489B-9FA5-069A5565E78C}"/>
              </a:ext>
            </a:extLst>
          </p:cNvPr>
          <p:cNvCxnSpPr>
            <a:cxnSpLocks/>
          </p:cNvCxnSpPr>
          <p:nvPr/>
        </p:nvCxnSpPr>
        <p:spPr>
          <a:xfrm flipV="1">
            <a:off x="6181725" y="3623878"/>
            <a:ext cx="1767163" cy="36908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5662F-4309-4AE6-B7AE-C07CA4DAF119}"/>
              </a:ext>
            </a:extLst>
          </p:cNvPr>
          <p:cNvCxnSpPr>
            <a:cxnSpLocks/>
          </p:cNvCxnSpPr>
          <p:nvPr/>
        </p:nvCxnSpPr>
        <p:spPr>
          <a:xfrm flipH="1" flipV="1">
            <a:off x="6156617" y="4053577"/>
            <a:ext cx="1124413" cy="167182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1DB716-5E36-4469-B63E-73556A3191E8}"/>
              </a:ext>
            </a:extLst>
          </p:cNvPr>
          <p:cNvCxnSpPr>
            <a:cxnSpLocks/>
          </p:cNvCxnSpPr>
          <p:nvPr/>
        </p:nvCxnSpPr>
        <p:spPr>
          <a:xfrm flipV="1">
            <a:off x="4914998" y="4078685"/>
            <a:ext cx="1181002" cy="164671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06D1B5-D5A4-468D-8C7E-FA1517BF980F}"/>
              </a:ext>
            </a:extLst>
          </p:cNvPr>
          <p:cNvCxnSpPr>
            <a:cxnSpLocks/>
          </p:cNvCxnSpPr>
          <p:nvPr/>
        </p:nvCxnSpPr>
        <p:spPr>
          <a:xfrm>
            <a:off x="4242441" y="3623878"/>
            <a:ext cx="1767834" cy="36908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89C7FA-EF68-4F71-8B32-E3E8C2838183}"/>
              </a:ext>
            </a:extLst>
          </p:cNvPr>
          <p:cNvCxnSpPr>
            <a:cxnSpLocks/>
          </p:cNvCxnSpPr>
          <p:nvPr/>
        </p:nvCxnSpPr>
        <p:spPr>
          <a:xfrm flipV="1">
            <a:off x="8072999" y="2238289"/>
            <a:ext cx="1585883" cy="126147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57BE5E-94FC-4D3E-A394-8569A05FF613}"/>
              </a:ext>
            </a:extLst>
          </p:cNvPr>
          <p:cNvCxnSpPr>
            <a:cxnSpLocks/>
          </p:cNvCxnSpPr>
          <p:nvPr/>
        </p:nvCxnSpPr>
        <p:spPr>
          <a:xfrm>
            <a:off x="2474724" y="2238289"/>
            <a:ext cx="1643606" cy="126147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2BFA44-1665-4C45-B77A-958E9660E5DC}"/>
              </a:ext>
            </a:extLst>
          </p:cNvPr>
          <p:cNvCxnSpPr>
            <a:cxnSpLocks/>
          </p:cNvCxnSpPr>
          <p:nvPr/>
        </p:nvCxnSpPr>
        <p:spPr>
          <a:xfrm>
            <a:off x="8072999" y="3626755"/>
            <a:ext cx="1585883" cy="143132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D8348F-4CA5-4ACD-937B-242E22F371BF}"/>
              </a:ext>
            </a:extLst>
          </p:cNvPr>
          <p:cNvCxnSpPr>
            <a:cxnSpLocks/>
          </p:cNvCxnSpPr>
          <p:nvPr/>
        </p:nvCxnSpPr>
        <p:spPr>
          <a:xfrm flipV="1">
            <a:off x="2474724" y="3626755"/>
            <a:ext cx="1643606" cy="143132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A97BFF2-880E-4F07-9949-98F8EB8CC569}"/>
              </a:ext>
            </a:extLst>
          </p:cNvPr>
          <p:cNvSpPr/>
          <p:nvPr/>
        </p:nvSpPr>
        <p:spPr>
          <a:xfrm>
            <a:off x="5253038" y="3163061"/>
            <a:ext cx="1685925" cy="1685925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8DDFE999-A034-4620-B626-841A27B91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851" y="5218274"/>
            <a:ext cx="1184359" cy="1185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552023C7-4D98-413B-A7B1-686BECB3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47" y="5218274"/>
            <a:ext cx="1176302" cy="118570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3CE7944F-5F28-4801-AF3A-2284529A6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654" y="2970410"/>
            <a:ext cx="1185702" cy="11857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AE2D4836-485A-4566-A3FA-3DB008C7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645" y="2970410"/>
            <a:ext cx="1184359" cy="11857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 305">
            <a:extLst>
              <a:ext uri="{FF2B5EF4-FFF2-40B4-BE49-F238E27FC236}">
                <a16:creationId xmlns:a16="http://schemas.microsoft.com/office/drawing/2014/main" id="{25EE97ED-C6D9-4520-8BA8-5107F2072231}"/>
              </a:ext>
            </a:extLst>
          </p:cNvPr>
          <p:cNvSpPr/>
          <p:nvPr/>
        </p:nvSpPr>
        <p:spPr>
          <a:xfrm>
            <a:off x="7672424" y="3298544"/>
            <a:ext cx="677039" cy="532437"/>
          </a:xfrm>
          <a:custGeom>
            <a:avLst/>
            <a:gdLst>
              <a:gd name="connsiteX0" fmla="*/ 426228 w 504826"/>
              <a:gd name="connsiteY0" fmla="*/ 101417 h 396680"/>
              <a:gd name="connsiteX1" fmla="*/ 483697 w 504826"/>
              <a:gd name="connsiteY1" fmla="*/ 151561 h 396680"/>
              <a:gd name="connsiteX2" fmla="*/ 504826 w 504826"/>
              <a:gd name="connsiteY2" fmla="*/ 216354 h 396680"/>
              <a:gd name="connsiteX3" fmla="*/ 484824 w 504826"/>
              <a:gd name="connsiteY3" fmla="*/ 279598 h 396680"/>
              <a:gd name="connsiteX4" fmla="*/ 429891 w 504826"/>
              <a:gd name="connsiteY4" fmla="*/ 329320 h 396680"/>
              <a:gd name="connsiteX5" fmla="*/ 435666 w 504826"/>
              <a:gd name="connsiteY5" fmla="*/ 341716 h 396680"/>
              <a:gd name="connsiteX6" fmla="*/ 442709 w 504826"/>
              <a:gd name="connsiteY6" fmla="*/ 352561 h 396680"/>
              <a:gd name="connsiteX7" fmla="*/ 449047 w 504826"/>
              <a:gd name="connsiteY7" fmla="*/ 360731 h 396680"/>
              <a:gd name="connsiteX8" fmla="*/ 456371 w 504826"/>
              <a:gd name="connsiteY8" fmla="*/ 369042 h 396680"/>
              <a:gd name="connsiteX9" fmla="*/ 462851 w 504826"/>
              <a:gd name="connsiteY9" fmla="*/ 376084 h 396680"/>
              <a:gd name="connsiteX10" fmla="*/ 463977 w 504826"/>
              <a:gd name="connsiteY10" fmla="*/ 377352 h 396680"/>
              <a:gd name="connsiteX11" fmla="*/ 465245 w 504826"/>
              <a:gd name="connsiteY11" fmla="*/ 378761 h 396680"/>
              <a:gd name="connsiteX12" fmla="*/ 466373 w 504826"/>
              <a:gd name="connsiteY12" fmla="*/ 380169 h 396680"/>
              <a:gd name="connsiteX13" fmla="*/ 467359 w 504826"/>
              <a:gd name="connsiteY13" fmla="*/ 381718 h 396680"/>
              <a:gd name="connsiteX14" fmla="*/ 468063 w 504826"/>
              <a:gd name="connsiteY14" fmla="*/ 383127 h 396680"/>
              <a:gd name="connsiteX15" fmla="*/ 468625 w 504826"/>
              <a:gd name="connsiteY15" fmla="*/ 384817 h 396680"/>
              <a:gd name="connsiteX16" fmla="*/ 468767 w 504826"/>
              <a:gd name="connsiteY16" fmla="*/ 386648 h 396680"/>
              <a:gd name="connsiteX17" fmla="*/ 468485 w 504826"/>
              <a:gd name="connsiteY17" fmla="*/ 388479 h 396680"/>
              <a:gd name="connsiteX18" fmla="*/ 464823 w 504826"/>
              <a:gd name="connsiteY18" fmla="*/ 394677 h 396680"/>
              <a:gd name="connsiteX19" fmla="*/ 458625 w 504826"/>
              <a:gd name="connsiteY19" fmla="*/ 396649 h 396680"/>
              <a:gd name="connsiteX20" fmla="*/ 434398 w 504826"/>
              <a:gd name="connsiteY20" fmla="*/ 392142 h 396680"/>
              <a:gd name="connsiteX21" fmla="*/ 356083 w 504826"/>
              <a:gd name="connsiteY21" fmla="*/ 356083 h 396680"/>
              <a:gd name="connsiteX22" fmla="*/ 306502 w 504826"/>
              <a:gd name="connsiteY22" fmla="*/ 360590 h 396680"/>
              <a:gd name="connsiteX23" fmla="*/ 173535 w 504826"/>
              <a:gd name="connsiteY23" fmla="*/ 323404 h 396680"/>
              <a:gd name="connsiteX24" fmla="*/ 198325 w 504826"/>
              <a:gd name="connsiteY24" fmla="*/ 324531 h 396680"/>
              <a:gd name="connsiteX25" fmla="*/ 285373 w 504826"/>
              <a:gd name="connsiteY25" fmla="*/ 311854 h 396680"/>
              <a:gd name="connsiteX26" fmla="*/ 359745 w 504826"/>
              <a:gd name="connsiteY26" fmla="*/ 275514 h 396680"/>
              <a:gd name="connsiteX27" fmla="*/ 413833 w 504826"/>
              <a:gd name="connsiteY27" fmla="*/ 215791 h 396680"/>
              <a:gd name="connsiteX28" fmla="*/ 432708 w 504826"/>
              <a:gd name="connsiteY28" fmla="*/ 144237 h 396680"/>
              <a:gd name="connsiteX29" fmla="*/ 426228 w 504826"/>
              <a:gd name="connsiteY29" fmla="*/ 101417 h 396680"/>
              <a:gd name="connsiteX30" fmla="*/ 198324 w 504826"/>
              <a:gd name="connsiteY30" fmla="*/ 0 h 396680"/>
              <a:gd name="connsiteX31" fmla="*/ 297908 w 504826"/>
              <a:gd name="connsiteY31" fmla="*/ 19297 h 396680"/>
              <a:gd name="connsiteX32" fmla="*/ 370168 w 504826"/>
              <a:gd name="connsiteY32" fmla="*/ 71836 h 396680"/>
              <a:gd name="connsiteX33" fmla="*/ 396648 w 504826"/>
              <a:gd name="connsiteY33" fmla="*/ 144236 h 396680"/>
              <a:gd name="connsiteX34" fmla="*/ 370168 w 504826"/>
              <a:gd name="connsiteY34" fmla="*/ 216635 h 396680"/>
              <a:gd name="connsiteX35" fmla="*/ 297908 w 504826"/>
              <a:gd name="connsiteY35" fmla="*/ 269174 h 396680"/>
              <a:gd name="connsiteX36" fmla="*/ 198324 w 504826"/>
              <a:gd name="connsiteY36" fmla="*/ 288471 h 396680"/>
              <a:gd name="connsiteX37" fmla="*/ 148743 w 504826"/>
              <a:gd name="connsiteY37" fmla="*/ 283964 h 396680"/>
              <a:gd name="connsiteX38" fmla="*/ 70428 w 504826"/>
              <a:gd name="connsiteY38" fmla="*/ 320023 h 396680"/>
              <a:gd name="connsiteX39" fmla="*/ 46201 w 504826"/>
              <a:gd name="connsiteY39" fmla="*/ 324530 h 396680"/>
              <a:gd name="connsiteX40" fmla="*/ 45355 w 504826"/>
              <a:gd name="connsiteY40" fmla="*/ 324530 h 396680"/>
              <a:gd name="connsiteX41" fmla="*/ 39580 w 504826"/>
              <a:gd name="connsiteY41" fmla="*/ 322277 h 396680"/>
              <a:gd name="connsiteX42" fmla="*/ 36341 w 504826"/>
              <a:gd name="connsiteY42" fmla="*/ 316361 h 396680"/>
              <a:gd name="connsiteX43" fmla="*/ 36059 w 504826"/>
              <a:gd name="connsiteY43" fmla="*/ 314530 h 396680"/>
              <a:gd name="connsiteX44" fmla="*/ 36200 w 504826"/>
              <a:gd name="connsiteY44" fmla="*/ 312698 h 396680"/>
              <a:gd name="connsiteX45" fmla="*/ 36763 w 504826"/>
              <a:gd name="connsiteY45" fmla="*/ 311008 h 396680"/>
              <a:gd name="connsiteX46" fmla="*/ 37467 w 504826"/>
              <a:gd name="connsiteY46" fmla="*/ 309600 h 396680"/>
              <a:gd name="connsiteX47" fmla="*/ 38453 w 504826"/>
              <a:gd name="connsiteY47" fmla="*/ 308050 h 396680"/>
              <a:gd name="connsiteX48" fmla="*/ 39580 w 504826"/>
              <a:gd name="connsiteY48" fmla="*/ 306642 h 396680"/>
              <a:gd name="connsiteX49" fmla="*/ 40848 w 504826"/>
              <a:gd name="connsiteY49" fmla="*/ 305233 h 396680"/>
              <a:gd name="connsiteX50" fmla="*/ 41975 w 504826"/>
              <a:gd name="connsiteY50" fmla="*/ 303965 h 396680"/>
              <a:gd name="connsiteX51" fmla="*/ 48454 w 504826"/>
              <a:gd name="connsiteY51" fmla="*/ 296923 h 396680"/>
              <a:gd name="connsiteX52" fmla="*/ 55779 w 504826"/>
              <a:gd name="connsiteY52" fmla="*/ 288612 h 396680"/>
              <a:gd name="connsiteX53" fmla="*/ 62117 w 504826"/>
              <a:gd name="connsiteY53" fmla="*/ 280443 h 396680"/>
              <a:gd name="connsiteX54" fmla="*/ 69160 w 504826"/>
              <a:gd name="connsiteY54" fmla="*/ 269597 h 396680"/>
              <a:gd name="connsiteX55" fmla="*/ 74935 w 504826"/>
              <a:gd name="connsiteY55" fmla="*/ 257202 h 396680"/>
              <a:gd name="connsiteX56" fmla="*/ 20001 w 504826"/>
              <a:gd name="connsiteY56" fmla="*/ 207339 h 396680"/>
              <a:gd name="connsiteX57" fmla="*/ 0 w 504826"/>
              <a:gd name="connsiteY57" fmla="*/ 144236 h 396680"/>
              <a:gd name="connsiteX58" fmla="*/ 26481 w 504826"/>
              <a:gd name="connsiteY58" fmla="*/ 71836 h 396680"/>
              <a:gd name="connsiteX59" fmla="*/ 98739 w 504826"/>
              <a:gd name="connsiteY59" fmla="*/ 19297 h 396680"/>
              <a:gd name="connsiteX60" fmla="*/ 198324 w 504826"/>
              <a:gd name="connsiteY60" fmla="*/ 0 h 3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4826" h="396680">
                <a:moveTo>
                  <a:pt x="426228" y="101417"/>
                </a:moveTo>
                <a:cubicBezTo>
                  <a:pt x="450456" y="114751"/>
                  <a:pt x="469611" y="131466"/>
                  <a:pt x="483697" y="151561"/>
                </a:cubicBezTo>
                <a:cubicBezTo>
                  <a:pt x="497783" y="171656"/>
                  <a:pt x="504826" y="193254"/>
                  <a:pt x="504826" y="216354"/>
                </a:cubicBezTo>
                <a:cubicBezTo>
                  <a:pt x="504826" y="238891"/>
                  <a:pt x="498159" y="259973"/>
                  <a:pt x="484824" y="279598"/>
                </a:cubicBezTo>
                <a:cubicBezTo>
                  <a:pt x="471490" y="299224"/>
                  <a:pt x="453179" y="315798"/>
                  <a:pt x="429891" y="329320"/>
                </a:cubicBezTo>
                <a:cubicBezTo>
                  <a:pt x="431769" y="333828"/>
                  <a:pt x="433694" y="337960"/>
                  <a:pt x="435666" y="341716"/>
                </a:cubicBezTo>
                <a:cubicBezTo>
                  <a:pt x="437638" y="345472"/>
                  <a:pt x="439985" y="349087"/>
                  <a:pt x="442709" y="352561"/>
                </a:cubicBezTo>
                <a:cubicBezTo>
                  <a:pt x="445431" y="356036"/>
                  <a:pt x="447545" y="358759"/>
                  <a:pt x="449047" y="360731"/>
                </a:cubicBezTo>
                <a:cubicBezTo>
                  <a:pt x="450549" y="362703"/>
                  <a:pt x="452991" y="365473"/>
                  <a:pt x="456371" y="369042"/>
                </a:cubicBezTo>
                <a:cubicBezTo>
                  <a:pt x="459752" y="372610"/>
                  <a:pt x="461911" y="374958"/>
                  <a:pt x="462851" y="376084"/>
                </a:cubicBezTo>
                <a:cubicBezTo>
                  <a:pt x="463038" y="376272"/>
                  <a:pt x="463415" y="376695"/>
                  <a:pt x="463977" y="377352"/>
                </a:cubicBezTo>
                <a:cubicBezTo>
                  <a:pt x="464541" y="378010"/>
                  <a:pt x="464963" y="378479"/>
                  <a:pt x="465245" y="378761"/>
                </a:cubicBezTo>
                <a:cubicBezTo>
                  <a:pt x="465527" y="379042"/>
                  <a:pt x="465903" y="379512"/>
                  <a:pt x="466373" y="380169"/>
                </a:cubicBezTo>
                <a:cubicBezTo>
                  <a:pt x="466841" y="380827"/>
                  <a:pt x="467171" y="381343"/>
                  <a:pt x="467359" y="381718"/>
                </a:cubicBezTo>
                <a:cubicBezTo>
                  <a:pt x="467546" y="382094"/>
                  <a:pt x="467781" y="382564"/>
                  <a:pt x="468063" y="383127"/>
                </a:cubicBezTo>
                <a:cubicBezTo>
                  <a:pt x="468345" y="383690"/>
                  <a:pt x="468532" y="384254"/>
                  <a:pt x="468625" y="384817"/>
                </a:cubicBezTo>
                <a:cubicBezTo>
                  <a:pt x="468720" y="385381"/>
                  <a:pt x="468767" y="385991"/>
                  <a:pt x="468767" y="386648"/>
                </a:cubicBezTo>
                <a:cubicBezTo>
                  <a:pt x="468767" y="387306"/>
                  <a:pt x="468673" y="387916"/>
                  <a:pt x="468485" y="388479"/>
                </a:cubicBezTo>
                <a:cubicBezTo>
                  <a:pt x="467921" y="391109"/>
                  <a:pt x="466701" y="393175"/>
                  <a:pt x="464823" y="394677"/>
                </a:cubicBezTo>
                <a:cubicBezTo>
                  <a:pt x="462945" y="396180"/>
                  <a:pt x="460879" y="396837"/>
                  <a:pt x="458625" y="396649"/>
                </a:cubicBezTo>
                <a:cubicBezTo>
                  <a:pt x="449235" y="395334"/>
                  <a:pt x="441159" y="393832"/>
                  <a:pt x="434398" y="392142"/>
                </a:cubicBezTo>
                <a:cubicBezTo>
                  <a:pt x="405476" y="384629"/>
                  <a:pt x="379371" y="372610"/>
                  <a:pt x="356083" y="356083"/>
                </a:cubicBezTo>
                <a:cubicBezTo>
                  <a:pt x="339180" y="359088"/>
                  <a:pt x="322653" y="360590"/>
                  <a:pt x="306502" y="360590"/>
                </a:cubicBezTo>
                <a:cubicBezTo>
                  <a:pt x="255606" y="360590"/>
                  <a:pt x="211283" y="348195"/>
                  <a:pt x="173535" y="323404"/>
                </a:cubicBezTo>
                <a:cubicBezTo>
                  <a:pt x="184427" y="324156"/>
                  <a:pt x="192691" y="324531"/>
                  <a:pt x="198325" y="324531"/>
                </a:cubicBezTo>
                <a:cubicBezTo>
                  <a:pt x="228562" y="324531"/>
                  <a:pt x="257578" y="320306"/>
                  <a:pt x="285373" y="311854"/>
                </a:cubicBezTo>
                <a:cubicBezTo>
                  <a:pt x="313169" y="303403"/>
                  <a:pt x="337959" y="291290"/>
                  <a:pt x="359745" y="275514"/>
                </a:cubicBezTo>
                <a:cubicBezTo>
                  <a:pt x="383221" y="258235"/>
                  <a:pt x="401250" y="238328"/>
                  <a:pt x="413833" y="215791"/>
                </a:cubicBezTo>
                <a:cubicBezTo>
                  <a:pt x="426416" y="193254"/>
                  <a:pt x="432708" y="169403"/>
                  <a:pt x="432708" y="144237"/>
                </a:cubicBezTo>
                <a:cubicBezTo>
                  <a:pt x="432708" y="129776"/>
                  <a:pt x="430549" y="115502"/>
                  <a:pt x="426228" y="101417"/>
                </a:cubicBezTo>
                <a:close/>
                <a:moveTo>
                  <a:pt x="198324" y="0"/>
                </a:moveTo>
                <a:cubicBezTo>
                  <a:pt x="234196" y="0"/>
                  <a:pt x="267390" y="6432"/>
                  <a:pt x="297908" y="19297"/>
                </a:cubicBezTo>
                <a:cubicBezTo>
                  <a:pt x="328428" y="32162"/>
                  <a:pt x="352514" y="49675"/>
                  <a:pt x="370168" y="71836"/>
                </a:cubicBezTo>
                <a:cubicBezTo>
                  <a:pt x="387821" y="93997"/>
                  <a:pt x="396648" y="118130"/>
                  <a:pt x="396648" y="144236"/>
                </a:cubicBezTo>
                <a:cubicBezTo>
                  <a:pt x="396648" y="170341"/>
                  <a:pt x="387821" y="194474"/>
                  <a:pt x="370168" y="216635"/>
                </a:cubicBezTo>
                <a:cubicBezTo>
                  <a:pt x="352514" y="238796"/>
                  <a:pt x="328428" y="256310"/>
                  <a:pt x="297908" y="269174"/>
                </a:cubicBezTo>
                <a:cubicBezTo>
                  <a:pt x="267390" y="282039"/>
                  <a:pt x="234196" y="288471"/>
                  <a:pt x="198324" y="288471"/>
                </a:cubicBezTo>
                <a:cubicBezTo>
                  <a:pt x="182173" y="288471"/>
                  <a:pt x="165646" y="286969"/>
                  <a:pt x="148743" y="283964"/>
                </a:cubicBezTo>
                <a:cubicBezTo>
                  <a:pt x="125455" y="300491"/>
                  <a:pt x="99350" y="312511"/>
                  <a:pt x="70428" y="320023"/>
                </a:cubicBezTo>
                <a:cubicBezTo>
                  <a:pt x="63666" y="321713"/>
                  <a:pt x="55591" y="323216"/>
                  <a:pt x="46201" y="324530"/>
                </a:cubicBezTo>
                <a:lnTo>
                  <a:pt x="45355" y="324530"/>
                </a:lnTo>
                <a:cubicBezTo>
                  <a:pt x="43289" y="324530"/>
                  <a:pt x="41364" y="323779"/>
                  <a:pt x="39580" y="322277"/>
                </a:cubicBezTo>
                <a:cubicBezTo>
                  <a:pt x="37796" y="320774"/>
                  <a:pt x="36716" y="318802"/>
                  <a:pt x="36341" y="316361"/>
                </a:cubicBezTo>
                <a:cubicBezTo>
                  <a:pt x="36153" y="315797"/>
                  <a:pt x="36059" y="315187"/>
                  <a:pt x="36059" y="314530"/>
                </a:cubicBezTo>
                <a:cubicBezTo>
                  <a:pt x="36059" y="313872"/>
                  <a:pt x="36105" y="313262"/>
                  <a:pt x="36200" y="312698"/>
                </a:cubicBezTo>
                <a:cubicBezTo>
                  <a:pt x="36294" y="312135"/>
                  <a:pt x="36482" y="311571"/>
                  <a:pt x="36763" y="311008"/>
                </a:cubicBezTo>
                <a:cubicBezTo>
                  <a:pt x="37045" y="310445"/>
                  <a:pt x="37280" y="309975"/>
                  <a:pt x="37467" y="309600"/>
                </a:cubicBezTo>
                <a:cubicBezTo>
                  <a:pt x="37655" y="309224"/>
                  <a:pt x="37984" y="308707"/>
                  <a:pt x="38453" y="308050"/>
                </a:cubicBezTo>
                <a:cubicBezTo>
                  <a:pt x="38923" y="307393"/>
                  <a:pt x="39299" y="306923"/>
                  <a:pt x="39580" y="306642"/>
                </a:cubicBezTo>
                <a:cubicBezTo>
                  <a:pt x="39862" y="306360"/>
                  <a:pt x="40285" y="305890"/>
                  <a:pt x="40848" y="305233"/>
                </a:cubicBezTo>
                <a:cubicBezTo>
                  <a:pt x="41411" y="304576"/>
                  <a:pt x="41787" y="304153"/>
                  <a:pt x="41975" y="303965"/>
                </a:cubicBezTo>
                <a:cubicBezTo>
                  <a:pt x="42914" y="302839"/>
                  <a:pt x="45073" y="300491"/>
                  <a:pt x="48454" y="296923"/>
                </a:cubicBezTo>
                <a:cubicBezTo>
                  <a:pt x="51835" y="293354"/>
                  <a:pt x="54276" y="290584"/>
                  <a:pt x="55779" y="288612"/>
                </a:cubicBezTo>
                <a:cubicBezTo>
                  <a:pt x="57281" y="286640"/>
                  <a:pt x="59394" y="283917"/>
                  <a:pt x="62117" y="280443"/>
                </a:cubicBezTo>
                <a:cubicBezTo>
                  <a:pt x="64840" y="276968"/>
                  <a:pt x="67188" y="273353"/>
                  <a:pt x="69160" y="269597"/>
                </a:cubicBezTo>
                <a:cubicBezTo>
                  <a:pt x="71132" y="265840"/>
                  <a:pt x="73057" y="261709"/>
                  <a:pt x="74935" y="257202"/>
                </a:cubicBezTo>
                <a:cubicBezTo>
                  <a:pt x="51647" y="243680"/>
                  <a:pt x="33336" y="227058"/>
                  <a:pt x="20001" y="207339"/>
                </a:cubicBezTo>
                <a:cubicBezTo>
                  <a:pt x="6667" y="187619"/>
                  <a:pt x="0" y="166585"/>
                  <a:pt x="0" y="144236"/>
                </a:cubicBezTo>
                <a:cubicBezTo>
                  <a:pt x="0" y="118130"/>
                  <a:pt x="8827" y="93997"/>
                  <a:pt x="26481" y="71836"/>
                </a:cubicBezTo>
                <a:cubicBezTo>
                  <a:pt x="44135" y="49675"/>
                  <a:pt x="68221" y="32162"/>
                  <a:pt x="98739" y="19297"/>
                </a:cubicBezTo>
                <a:cubicBezTo>
                  <a:pt x="129258" y="6432"/>
                  <a:pt x="162453" y="0"/>
                  <a:pt x="198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309">
            <a:extLst>
              <a:ext uri="{FF2B5EF4-FFF2-40B4-BE49-F238E27FC236}">
                <a16:creationId xmlns:a16="http://schemas.microsoft.com/office/drawing/2014/main" id="{7E96E1FF-20E6-4E92-9593-6DAB57B8AF28}"/>
              </a:ext>
            </a:extLst>
          </p:cNvPr>
          <p:cNvSpPr/>
          <p:nvPr/>
        </p:nvSpPr>
        <p:spPr>
          <a:xfrm>
            <a:off x="3812053" y="3331749"/>
            <a:ext cx="628678" cy="532394"/>
          </a:xfrm>
          <a:custGeom>
            <a:avLst/>
            <a:gdLst>
              <a:gd name="connsiteX0" fmla="*/ 396649 w 468766"/>
              <a:gd name="connsiteY0" fmla="*/ 324530 h 396648"/>
              <a:gd name="connsiteX1" fmla="*/ 422003 w 468766"/>
              <a:gd name="connsiteY1" fmla="*/ 335235 h 396648"/>
              <a:gd name="connsiteX2" fmla="*/ 432708 w 468766"/>
              <a:gd name="connsiteY2" fmla="*/ 360589 h 396648"/>
              <a:gd name="connsiteX3" fmla="*/ 422003 w 468766"/>
              <a:gd name="connsiteY3" fmla="*/ 385943 h 396648"/>
              <a:gd name="connsiteX4" fmla="*/ 396649 w 468766"/>
              <a:gd name="connsiteY4" fmla="*/ 396648 h 396648"/>
              <a:gd name="connsiteX5" fmla="*/ 371295 w 468766"/>
              <a:gd name="connsiteY5" fmla="*/ 385943 h 396648"/>
              <a:gd name="connsiteX6" fmla="*/ 360591 w 468766"/>
              <a:gd name="connsiteY6" fmla="*/ 360589 h 396648"/>
              <a:gd name="connsiteX7" fmla="*/ 371295 w 468766"/>
              <a:gd name="connsiteY7" fmla="*/ 335235 h 396648"/>
              <a:gd name="connsiteX8" fmla="*/ 396649 w 468766"/>
              <a:gd name="connsiteY8" fmla="*/ 324530 h 396648"/>
              <a:gd name="connsiteX9" fmla="*/ 144236 w 468766"/>
              <a:gd name="connsiteY9" fmla="*/ 324530 h 396648"/>
              <a:gd name="connsiteX10" fmla="*/ 169590 w 468766"/>
              <a:gd name="connsiteY10" fmla="*/ 335235 h 396648"/>
              <a:gd name="connsiteX11" fmla="*/ 180295 w 468766"/>
              <a:gd name="connsiteY11" fmla="*/ 360589 h 396648"/>
              <a:gd name="connsiteX12" fmla="*/ 169590 w 468766"/>
              <a:gd name="connsiteY12" fmla="*/ 385943 h 396648"/>
              <a:gd name="connsiteX13" fmla="*/ 144236 w 468766"/>
              <a:gd name="connsiteY13" fmla="*/ 396648 h 396648"/>
              <a:gd name="connsiteX14" fmla="*/ 118882 w 468766"/>
              <a:gd name="connsiteY14" fmla="*/ 385943 h 396648"/>
              <a:gd name="connsiteX15" fmla="*/ 108177 w 468766"/>
              <a:gd name="connsiteY15" fmla="*/ 360589 h 396648"/>
              <a:gd name="connsiteX16" fmla="*/ 118882 w 468766"/>
              <a:gd name="connsiteY16" fmla="*/ 335235 h 396648"/>
              <a:gd name="connsiteX17" fmla="*/ 144236 w 468766"/>
              <a:gd name="connsiteY17" fmla="*/ 324530 h 396648"/>
              <a:gd name="connsiteX18" fmla="*/ 18030 w 468766"/>
              <a:gd name="connsiteY18" fmla="*/ 0 h 396648"/>
              <a:gd name="connsiteX19" fmla="*/ 90148 w 468766"/>
              <a:gd name="connsiteY19" fmla="*/ 0 h 396648"/>
              <a:gd name="connsiteX20" fmla="*/ 98176 w 468766"/>
              <a:gd name="connsiteY20" fmla="*/ 1831 h 396648"/>
              <a:gd name="connsiteX21" fmla="*/ 103670 w 468766"/>
              <a:gd name="connsiteY21" fmla="*/ 6198 h 396648"/>
              <a:gd name="connsiteX22" fmla="*/ 107332 w 468766"/>
              <a:gd name="connsiteY22" fmla="*/ 13100 h 396648"/>
              <a:gd name="connsiteX23" fmla="*/ 109586 w 468766"/>
              <a:gd name="connsiteY23" fmla="*/ 20424 h 396648"/>
              <a:gd name="connsiteX24" fmla="*/ 111135 w 468766"/>
              <a:gd name="connsiteY24" fmla="*/ 28734 h 396648"/>
              <a:gd name="connsiteX25" fmla="*/ 112403 w 468766"/>
              <a:gd name="connsiteY25" fmla="*/ 36059 h 396648"/>
              <a:gd name="connsiteX26" fmla="*/ 450737 w 468766"/>
              <a:gd name="connsiteY26" fmla="*/ 36059 h 396648"/>
              <a:gd name="connsiteX27" fmla="*/ 463414 w 468766"/>
              <a:gd name="connsiteY27" fmla="*/ 41411 h 396648"/>
              <a:gd name="connsiteX28" fmla="*/ 468766 w 468766"/>
              <a:gd name="connsiteY28" fmla="*/ 54088 h 396648"/>
              <a:gd name="connsiteX29" fmla="*/ 468766 w 468766"/>
              <a:gd name="connsiteY29" fmla="*/ 198324 h 396648"/>
              <a:gd name="connsiteX30" fmla="*/ 464118 w 468766"/>
              <a:gd name="connsiteY30" fmla="*/ 210297 h 396648"/>
              <a:gd name="connsiteX31" fmla="*/ 452709 w 468766"/>
              <a:gd name="connsiteY31" fmla="*/ 216353 h 396648"/>
              <a:gd name="connsiteX32" fmla="*/ 158603 w 468766"/>
              <a:gd name="connsiteY32" fmla="*/ 250722 h 396648"/>
              <a:gd name="connsiteX33" fmla="*/ 162265 w 468766"/>
              <a:gd name="connsiteY33" fmla="*/ 270442 h 396648"/>
              <a:gd name="connsiteX34" fmla="*/ 155504 w 468766"/>
              <a:gd name="connsiteY34" fmla="*/ 288471 h 396648"/>
              <a:gd name="connsiteX35" fmla="*/ 414678 w 468766"/>
              <a:gd name="connsiteY35" fmla="*/ 288471 h 396648"/>
              <a:gd name="connsiteX36" fmla="*/ 427355 w 468766"/>
              <a:gd name="connsiteY36" fmla="*/ 293824 h 396648"/>
              <a:gd name="connsiteX37" fmla="*/ 432707 w 468766"/>
              <a:gd name="connsiteY37" fmla="*/ 306501 h 396648"/>
              <a:gd name="connsiteX38" fmla="*/ 427355 w 468766"/>
              <a:gd name="connsiteY38" fmla="*/ 319178 h 396648"/>
              <a:gd name="connsiteX39" fmla="*/ 414678 w 468766"/>
              <a:gd name="connsiteY39" fmla="*/ 324530 h 396648"/>
              <a:gd name="connsiteX40" fmla="*/ 396649 w 468766"/>
              <a:gd name="connsiteY40" fmla="*/ 324530 h 396648"/>
              <a:gd name="connsiteX41" fmla="*/ 396648 w 468766"/>
              <a:gd name="connsiteY41" fmla="*/ 324530 h 396648"/>
              <a:gd name="connsiteX42" fmla="*/ 144236 w 468766"/>
              <a:gd name="connsiteY42" fmla="*/ 324530 h 396648"/>
              <a:gd name="connsiteX43" fmla="*/ 126206 w 468766"/>
              <a:gd name="connsiteY43" fmla="*/ 324530 h 396648"/>
              <a:gd name="connsiteX44" fmla="*/ 113530 w 468766"/>
              <a:gd name="connsiteY44" fmla="*/ 319178 h 396648"/>
              <a:gd name="connsiteX45" fmla="*/ 108177 w 468766"/>
              <a:gd name="connsiteY45" fmla="*/ 306501 h 396648"/>
              <a:gd name="connsiteX46" fmla="*/ 110431 w 468766"/>
              <a:gd name="connsiteY46" fmla="*/ 297627 h 396648"/>
              <a:gd name="connsiteX47" fmla="*/ 114938 w 468766"/>
              <a:gd name="connsiteY47" fmla="*/ 287485 h 396648"/>
              <a:gd name="connsiteX48" fmla="*/ 120995 w 468766"/>
              <a:gd name="connsiteY48" fmla="*/ 276217 h 396648"/>
              <a:gd name="connsiteX49" fmla="*/ 125361 w 468766"/>
              <a:gd name="connsiteY49" fmla="*/ 267907 h 396648"/>
              <a:gd name="connsiteX50" fmla="*/ 75499 w 468766"/>
              <a:gd name="connsiteY50" fmla="*/ 36059 h 396648"/>
              <a:gd name="connsiteX51" fmla="*/ 18030 w 468766"/>
              <a:gd name="connsiteY51" fmla="*/ 36059 h 396648"/>
              <a:gd name="connsiteX52" fmla="*/ 5353 w 468766"/>
              <a:gd name="connsiteY52" fmla="*/ 30706 h 396648"/>
              <a:gd name="connsiteX53" fmla="*/ 0 w 468766"/>
              <a:gd name="connsiteY53" fmla="*/ 18030 h 396648"/>
              <a:gd name="connsiteX54" fmla="*/ 5353 w 468766"/>
              <a:gd name="connsiteY54" fmla="*/ 5352 h 396648"/>
              <a:gd name="connsiteX55" fmla="*/ 18030 w 468766"/>
              <a:gd name="connsiteY55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8766" h="396648">
                <a:moveTo>
                  <a:pt x="396649" y="324530"/>
                </a:moveTo>
                <a:cubicBezTo>
                  <a:pt x="406415" y="324530"/>
                  <a:pt x="414867" y="328099"/>
                  <a:pt x="422003" y="335235"/>
                </a:cubicBezTo>
                <a:cubicBezTo>
                  <a:pt x="429140" y="342372"/>
                  <a:pt x="432708" y="350823"/>
                  <a:pt x="432708" y="360589"/>
                </a:cubicBezTo>
                <a:cubicBezTo>
                  <a:pt x="432708" y="370355"/>
                  <a:pt x="429140" y="378806"/>
                  <a:pt x="422003" y="385943"/>
                </a:cubicBezTo>
                <a:cubicBezTo>
                  <a:pt x="414867" y="393080"/>
                  <a:pt x="406415" y="396648"/>
                  <a:pt x="396649" y="396648"/>
                </a:cubicBezTo>
                <a:cubicBezTo>
                  <a:pt x="386884" y="396648"/>
                  <a:pt x="378432" y="393080"/>
                  <a:pt x="371295" y="385943"/>
                </a:cubicBezTo>
                <a:cubicBezTo>
                  <a:pt x="364159" y="378806"/>
                  <a:pt x="360591" y="370355"/>
                  <a:pt x="360591" y="360589"/>
                </a:cubicBezTo>
                <a:cubicBezTo>
                  <a:pt x="360591" y="350823"/>
                  <a:pt x="364159" y="342372"/>
                  <a:pt x="371295" y="335235"/>
                </a:cubicBezTo>
                <a:cubicBezTo>
                  <a:pt x="378432" y="328099"/>
                  <a:pt x="386884" y="324530"/>
                  <a:pt x="396649" y="324530"/>
                </a:cubicBezTo>
                <a:close/>
                <a:moveTo>
                  <a:pt x="144236" y="324530"/>
                </a:moveTo>
                <a:cubicBezTo>
                  <a:pt x="154002" y="324530"/>
                  <a:pt x="162453" y="328099"/>
                  <a:pt x="169590" y="335235"/>
                </a:cubicBezTo>
                <a:cubicBezTo>
                  <a:pt x="176727" y="342372"/>
                  <a:pt x="180295" y="350823"/>
                  <a:pt x="180295" y="360589"/>
                </a:cubicBezTo>
                <a:cubicBezTo>
                  <a:pt x="180295" y="370355"/>
                  <a:pt x="176727" y="378806"/>
                  <a:pt x="169590" y="385943"/>
                </a:cubicBezTo>
                <a:cubicBezTo>
                  <a:pt x="162453" y="393080"/>
                  <a:pt x="154002" y="396648"/>
                  <a:pt x="144236" y="396648"/>
                </a:cubicBezTo>
                <a:cubicBezTo>
                  <a:pt x="134470" y="396648"/>
                  <a:pt x="126019" y="393080"/>
                  <a:pt x="118882" y="385943"/>
                </a:cubicBezTo>
                <a:cubicBezTo>
                  <a:pt x="111745" y="378806"/>
                  <a:pt x="108177" y="370355"/>
                  <a:pt x="108177" y="360589"/>
                </a:cubicBezTo>
                <a:cubicBezTo>
                  <a:pt x="108177" y="350823"/>
                  <a:pt x="111745" y="342372"/>
                  <a:pt x="118882" y="335235"/>
                </a:cubicBezTo>
                <a:cubicBezTo>
                  <a:pt x="126019" y="328099"/>
                  <a:pt x="134470" y="324530"/>
                  <a:pt x="144236" y="324530"/>
                </a:cubicBezTo>
                <a:close/>
                <a:moveTo>
                  <a:pt x="18030" y="0"/>
                </a:moveTo>
                <a:lnTo>
                  <a:pt x="90148" y="0"/>
                </a:lnTo>
                <a:cubicBezTo>
                  <a:pt x="93153" y="0"/>
                  <a:pt x="95829" y="610"/>
                  <a:pt x="98176" y="1831"/>
                </a:cubicBezTo>
                <a:cubicBezTo>
                  <a:pt x="100524" y="3052"/>
                  <a:pt x="102355" y="4507"/>
                  <a:pt x="103670" y="6198"/>
                </a:cubicBezTo>
                <a:cubicBezTo>
                  <a:pt x="104984" y="7888"/>
                  <a:pt x="106205" y="10189"/>
                  <a:pt x="107332" y="13100"/>
                </a:cubicBezTo>
                <a:cubicBezTo>
                  <a:pt x="108459" y="16010"/>
                  <a:pt x="109210" y="18452"/>
                  <a:pt x="109586" y="20424"/>
                </a:cubicBezTo>
                <a:cubicBezTo>
                  <a:pt x="109961" y="22396"/>
                  <a:pt x="110478" y="25166"/>
                  <a:pt x="111135" y="28734"/>
                </a:cubicBezTo>
                <a:cubicBezTo>
                  <a:pt x="111792" y="32303"/>
                  <a:pt x="112215" y="34744"/>
                  <a:pt x="112403" y="36059"/>
                </a:cubicBezTo>
                <a:lnTo>
                  <a:pt x="450737" y="36059"/>
                </a:lnTo>
                <a:cubicBezTo>
                  <a:pt x="455620" y="36059"/>
                  <a:pt x="459845" y="37843"/>
                  <a:pt x="463414" y="41411"/>
                </a:cubicBezTo>
                <a:cubicBezTo>
                  <a:pt x="466982" y="44980"/>
                  <a:pt x="468766" y="49205"/>
                  <a:pt x="468766" y="54088"/>
                </a:cubicBezTo>
                <a:lnTo>
                  <a:pt x="468766" y="198324"/>
                </a:lnTo>
                <a:cubicBezTo>
                  <a:pt x="468766" y="202831"/>
                  <a:pt x="467217" y="206822"/>
                  <a:pt x="464118" y="210297"/>
                </a:cubicBezTo>
                <a:cubicBezTo>
                  <a:pt x="461019" y="213771"/>
                  <a:pt x="457216" y="215790"/>
                  <a:pt x="452709" y="216353"/>
                </a:cubicBezTo>
                <a:lnTo>
                  <a:pt x="158603" y="250722"/>
                </a:lnTo>
                <a:cubicBezTo>
                  <a:pt x="161045" y="261991"/>
                  <a:pt x="162265" y="268564"/>
                  <a:pt x="162265" y="270442"/>
                </a:cubicBezTo>
                <a:cubicBezTo>
                  <a:pt x="162265" y="273447"/>
                  <a:pt x="160012" y="279457"/>
                  <a:pt x="155504" y="288471"/>
                </a:cubicBezTo>
                <a:lnTo>
                  <a:pt x="414678" y="288471"/>
                </a:lnTo>
                <a:cubicBezTo>
                  <a:pt x="419561" y="288471"/>
                  <a:pt x="423787" y="290255"/>
                  <a:pt x="427355" y="293824"/>
                </a:cubicBezTo>
                <a:cubicBezTo>
                  <a:pt x="430923" y="297392"/>
                  <a:pt x="432707" y="301618"/>
                  <a:pt x="432707" y="306501"/>
                </a:cubicBezTo>
                <a:cubicBezTo>
                  <a:pt x="432707" y="311384"/>
                  <a:pt x="430923" y="315609"/>
                  <a:pt x="427355" y="319178"/>
                </a:cubicBezTo>
                <a:cubicBezTo>
                  <a:pt x="423787" y="322746"/>
                  <a:pt x="419561" y="324530"/>
                  <a:pt x="414678" y="324530"/>
                </a:cubicBezTo>
                <a:lnTo>
                  <a:pt x="396649" y="324530"/>
                </a:lnTo>
                <a:lnTo>
                  <a:pt x="396648" y="324530"/>
                </a:lnTo>
                <a:lnTo>
                  <a:pt x="144236" y="324530"/>
                </a:lnTo>
                <a:lnTo>
                  <a:pt x="126206" y="324530"/>
                </a:lnTo>
                <a:cubicBezTo>
                  <a:pt x="121324" y="324530"/>
                  <a:pt x="117098" y="322746"/>
                  <a:pt x="113530" y="319178"/>
                </a:cubicBezTo>
                <a:cubicBezTo>
                  <a:pt x="109961" y="315609"/>
                  <a:pt x="108177" y="311384"/>
                  <a:pt x="108177" y="306501"/>
                </a:cubicBezTo>
                <a:cubicBezTo>
                  <a:pt x="108177" y="304435"/>
                  <a:pt x="108928" y="301477"/>
                  <a:pt x="110431" y="297627"/>
                </a:cubicBezTo>
                <a:cubicBezTo>
                  <a:pt x="111933" y="293777"/>
                  <a:pt x="113436" y="290397"/>
                  <a:pt x="114938" y="287485"/>
                </a:cubicBezTo>
                <a:cubicBezTo>
                  <a:pt x="116440" y="284574"/>
                  <a:pt x="118459" y="280818"/>
                  <a:pt x="120995" y="276217"/>
                </a:cubicBezTo>
                <a:cubicBezTo>
                  <a:pt x="123530" y="271616"/>
                  <a:pt x="124986" y="268846"/>
                  <a:pt x="125361" y="267907"/>
                </a:cubicBezTo>
                <a:lnTo>
                  <a:pt x="75499" y="36059"/>
                </a:lnTo>
                <a:lnTo>
                  <a:pt x="18030" y="36059"/>
                </a:lnTo>
                <a:cubicBezTo>
                  <a:pt x="13147" y="36059"/>
                  <a:pt x="8921" y="34275"/>
                  <a:pt x="5353" y="30706"/>
                </a:cubicBezTo>
                <a:cubicBezTo>
                  <a:pt x="1784" y="27138"/>
                  <a:pt x="0" y="22912"/>
                  <a:pt x="0" y="18030"/>
                </a:cubicBezTo>
                <a:cubicBezTo>
                  <a:pt x="0" y="13146"/>
                  <a:pt x="1784" y="8921"/>
                  <a:pt x="5353" y="5352"/>
                </a:cubicBezTo>
                <a:cubicBezTo>
                  <a:pt x="8921" y="1784"/>
                  <a:pt x="13147" y="0"/>
                  <a:pt x="18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455">
            <a:extLst>
              <a:ext uri="{FF2B5EF4-FFF2-40B4-BE49-F238E27FC236}">
                <a16:creationId xmlns:a16="http://schemas.microsoft.com/office/drawing/2014/main" id="{7DBD7BEC-0A0F-497E-94B5-14E46A4BFF0E}"/>
              </a:ext>
            </a:extLst>
          </p:cNvPr>
          <p:cNvSpPr/>
          <p:nvPr/>
        </p:nvSpPr>
        <p:spPr>
          <a:xfrm>
            <a:off x="4567152" y="5499332"/>
            <a:ext cx="695692" cy="608419"/>
          </a:xfrm>
          <a:custGeom>
            <a:avLst/>
            <a:gdLst/>
            <a:ahLst/>
            <a:cxnLst/>
            <a:rect l="l" t="t" r="r" b="b"/>
            <a:pathLst>
              <a:path w="432706" h="378619">
                <a:moveTo>
                  <a:pt x="132967" y="0"/>
                </a:moveTo>
                <a:cubicBezTo>
                  <a:pt x="153062" y="0"/>
                  <a:pt x="168838" y="7231"/>
                  <a:pt x="180294" y="21692"/>
                </a:cubicBezTo>
                <a:lnTo>
                  <a:pt x="216353" y="68174"/>
                </a:lnTo>
                <a:lnTo>
                  <a:pt x="252412" y="21692"/>
                </a:lnTo>
                <a:cubicBezTo>
                  <a:pt x="263868" y="7231"/>
                  <a:pt x="279644" y="0"/>
                  <a:pt x="299739" y="0"/>
                </a:cubicBezTo>
                <a:cubicBezTo>
                  <a:pt x="317205" y="0"/>
                  <a:pt x="332089" y="6151"/>
                  <a:pt x="344390" y="18452"/>
                </a:cubicBezTo>
                <a:cubicBezTo>
                  <a:pt x="356692" y="30754"/>
                  <a:pt x="362842" y="45638"/>
                  <a:pt x="362842" y="63103"/>
                </a:cubicBezTo>
                <a:cubicBezTo>
                  <a:pt x="362842" y="80569"/>
                  <a:pt x="356692" y="95453"/>
                  <a:pt x="344390" y="107755"/>
                </a:cubicBezTo>
                <a:cubicBezTo>
                  <a:pt x="332089" y="120056"/>
                  <a:pt x="317205" y="126207"/>
                  <a:pt x="299739" y="126207"/>
                </a:cubicBezTo>
                <a:lnTo>
                  <a:pt x="423692" y="126207"/>
                </a:lnTo>
                <a:cubicBezTo>
                  <a:pt x="426321" y="126207"/>
                  <a:pt x="428481" y="127052"/>
                  <a:pt x="430171" y="128742"/>
                </a:cubicBezTo>
                <a:cubicBezTo>
                  <a:pt x="431861" y="130432"/>
                  <a:pt x="432706" y="132592"/>
                  <a:pt x="432706" y="135221"/>
                </a:cubicBezTo>
                <a:lnTo>
                  <a:pt x="432706" y="225369"/>
                </a:lnTo>
                <a:cubicBezTo>
                  <a:pt x="432706" y="227998"/>
                  <a:pt x="431861" y="230158"/>
                  <a:pt x="430171" y="231848"/>
                </a:cubicBezTo>
                <a:cubicBezTo>
                  <a:pt x="428481" y="233538"/>
                  <a:pt x="426321" y="234383"/>
                  <a:pt x="423692" y="234383"/>
                </a:cubicBezTo>
                <a:lnTo>
                  <a:pt x="396648" y="234383"/>
                </a:lnTo>
                <a:lnTo>
                  <a:pt x="396648" y="351575"/>
                </a:lnTo>
                <a:cubicBezTo>
                  <a:pt x="396648" y="359087"/>
                  <a:pt x="394018" y="365473"/>
                  <a:pt x="388760" y="370731"/>
                </a:cubicBezTo>
                <a:cubicBezTo>
                  <a:pt x="383501" y="375990"/>
                  <a:pt x="377116" y="378619"/>
                  <a:pt x="369603" y="378619"/>
                </a:cubicBezTo>
                <a:lnTo>
                  <a:pt x="63103" y="378619"/>
                </a:lnTo>
                <a:cubicBezTo>
                  <a:pt x="55590" y="378619"/>
                  <a:pt x="49205" y="375990"/>
                  <a:pt x="43946" y="370731"/>
                </a:cubicBezTo>
                <a:cubicBezTo>
                  <a:pt x="38688" y="365473"/>
                  <a:pt x="36058" y="359087"/>
                  <a:pt x="36058" y="351575"/>
                </a:cubicBezTo>
                <a:lnTo>
                  <a:pt x="36058" y="234383"/>
                </a:lnTo>
                <a:lnTo>
                  <a:pt x="9014" y="234383"/>
                </a:lnTo>
                <a:cubicBezTo>
                  <a:pt x="6385" y="234383"/>
                  <a:pt x="4225" y="233538"/>
                  <a:pt x="2535" y="231848"/>
                </a:cubicBezTo>
                <a:cubicBezTo>
                  <a:pt x="845" y="230158"/>
                  <a:pt x="0" y="227998"/>
                  <a:pt x="0" y="225369"/>
                </a:cubicBezTo>
                <a:lnTo>
                  <a:pt x="0" y="135221"/>
                </a:lnTo>
                <a:cubicBezTo>
                  <a:pt x="0" y="132592"/>
                  <a:pt x="845" y="130432"/>
                  <a:pt x="2535" y="128742"/>
                </a:cubicBezTo>
                <a:cubicBezTo>
                  <a:pt x="4225" y="127052"/>
                  <a:pt x="6385" y="126207"/>
                  <a:pt x="9014" y="126207"/>
                </a:cubicBezTo>
                <a:lnTo>
                  <a:pt x="132967" y="126207"/>
                </a:lnTo>
                <a:cubicBezTo>
                  <a:pt x="115501" y="126207"/>
                  <a:pt x="100617" y="120056"/>
                  <a:pt x="88316" y="107755"/>
                </a:cubicBezTo>
                <a:cubicBezTo>
                  <a:pt x="76014" y="95453"/>
                  <a:pt x="69864" y="80569"/>
                  <a:pt x="69864" y="63103"/>
                </a:cubicBezTo>
                <a:cubicBezTo>
                  <a:pt x="69864" y="45638"/>
                  <a:pt x="76014" y="30754"/>
                  <a:pt x="88316" y="18452"/>
                </a:cubicBezTo>
                <a:cubicBezTo>
                  <a:pt x="100617" y="6151"/>
                  <a:pt x="115501" y="0"/>
                  <a:pt x="132967" y="0"/>
                </a:cubicBezTo>
                <a:close/>
                <a:moveTo>
                  <a:pt x="132967" y="36059"/>
                </a:moveTo>
                <a:cubicBezTo>
                  <a:pt x="125454" y="36059"/>
                  <a:pt x="119069" y="38689"/>
                  <a:pt x="113810" y="43947"/>
                </a:cubicBezTo>
                <a:cubicBezTo>
                  <a:pt x="108552" y="49206"/>
                  <a:pt x="105923" y="55591"/>
                  <a:pt x="105923" y="63103"/>
                </a:cubicBezTo>
                <a:cubicBezTo>
                  <a:pt x="105923" y="70616"/>
                  <a:pt x="108552" y="77001"/>
                  <a:pt x="113810" y="82260"/>
                </a:cubicBezTo>
                <a:cubicBezTo>
                  <a:pt x="119069" y="87518"/>
                  <a:pt x="125454" y="90148"/>
                  <a:pt x="132967" y="90148"/>
                </a:cubicBezTo>
                <a:lnTo>
                  <a:pt x="187900" y="90148"/>
                </a:lnTo>
                <a:lnTo>
                  <a:pt x="152405" y="44792"/>
                </a:lnTo>
                <a:cubicBezTo>
                  <a:pt x="147522" y="38970"/>
                  <a:pt x="141043" y="36059"/>
                  <a:pt x="132967" y="36059"/>
                </a:cubicBezTo>
                <a:close/>
                <a:moveTo>
                  <a:pt x="171279" y="126207"/>
                </a:moveTo>
                <a:lnTo>
                  <a:pt x="171279" y="180295"/>
                </a:lnTo>
                <a:lnTo>
                  <a:pt x="171279" y="312136"/>
                </a:lnTo>
                <a:lnTo>
                  <a:pt x="171279" y="327911"/>
                </a:lnTo>
                <a:cubicBezTo>
                  <a:pt x="171279" y="332606"/>
                  <a:pt x="172970" y="336222"/>
                  <a:pt x="176350" y="338757"/>
                </a:cubicBezTo>
                <a:cubicBezTo>
                  <a:pt x="179731" y="341293"/>
                  <a:pt x="184050" y="342560"/>
                  <a:pt x="189309" y="342560"/>
                </a:cubicBezTo>
                <a:lnTo>
                  <a:pt x="243397" y="342560"/>
                </a:lnTo>
                <a:cubicBezTo>
                  <a:pt x="248656" y="342560"/>
                  <a:pt x="252975" y="341293"/>
                  <a:pt x="256356" y="338757"/>
                </a:cubicBezTo>
                <a:cubicBezTo>
                  <a:pt x="259736" y="336222"/>
                  <a:pt x="261427" y="332606"/>
                  <a:pt x="261427" y="327911"/>
                </a:cubicBezTo>
                <a:lnTo>
                  <a:pt x="261427" y="312136"/>
                </a:lnTo>
                <a:lnTo>
                  <a:pt x="261427" y="180295"/>
                </a:lnTo>
                <a:lnTo>
                  <a:pt x="261427" y="126207"/>
                </a:lnTo>
                <a:lnTo>
                  <a:pt x="171279" y="126207"/>
                </a:lnTo>
                <a:close/>
                <a:moveTo>
                  <a:pt x="299739" y="36059"/>
                </a:moveTo>
                <a:cubicBezTo>
                  <a:pt x="291664" y="36059"/>
                  <a:pt x="285184" y="38970"/>
                  <a:pt x="280301" y="44792"/>
                </a:cubicBezTo>
                <a:lnTo>
                  <a:pt x="245088" y="90148"/>
                </a:lnTo>
                <a:lnTo>
                  <a:pt x="299739" y="90148"/>
                </a:lnTo>
                <a:cubicBezTo>
                  <a:pt x="307252" y="90148"/>
                  <a:pt x="313637" y="87518"/>
                  <a:pt x="318896" y="82260"/>
                </a:cubicBezTo>
                <a:cubicBezTo>
                  <a:pt x="324154" y="77001"/>
                  <a:pt x="326783" y="70616"/>
                  <a:pt x="326783" y="63103"/>
                </a:cubicBezTo>
                <a:cubicBezTo>
                  <a:pt x="326783" y="55591"/>
                  <a:pt x="324154" y="49206"/>
                  <a:pt x="318896" y="43947"/>
                </a:cubicBezTo>
                <a:cubicBezTo>
                  <a:pt x="313637" y="38689"/>
                  <a:pt x="307252" y="36059"/>
                  <a:pt x="299739" y="36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397">
            <a:extLst>
              <a:ext uri="{FF2B5EF4-FFF2-40B4-BE49-F238E27FC236}">
                <a16:creationId xmlns:a16="http://schemas.microsoft.com/office/drawing/2014/main" id="{FE17E535-1238-4CEC-9F4D-0B48E9FB5A0C}"/>
              </a:ext>
            </a:extLst>
          </p:cNvPr>
          <p:cNvSpPr/>
          <p:nvPr/>
        </p:nvSpPr>
        <p:spPr>
          <a:xfrm>
            <a:off x="6938963" y="5485784"/>
            <a:ext cx="693198" cy="600465"/>
          </a:xfrm>
          <a:custGeom>
            <a:avLst/>
            <a:gdLst>
              <a:gd name="connsiteX0" fmla="*/ 270443 w 540884"/>
              <a:gd name="connsiteY0" fmla="*/ 189309 h 468766"/>
              <a:gd name="connsiteX1" fmla="*/ 327771 w 540884"/>
              <a:gd name="connsiteY1" fmla="*/ 213114 h 468766"/>
              <a:gd name="connsiteX2" fmla="*/ 351575 w 540884"/>
              <a:gd name="connsiteY2" fmla="*/ 270442 h 468766"/>
              <a:gd name="connsiteX3" fmla="*/ 327771 w 540884"/>
              <a:gd name="connsiteY3" fmla="*/ 327770 h 468766"/>
              <a:gd name="connsiteX4" fmla="*/ 270443 w 540884"/>
              <a:gd name="connsiteY4" fmla="*/ 351575 h 468766"/>
              <a:gd name="connsiteX5" fmla="*/ 213115 w 540884"/>
              <a:gd name="connsiteY5" fmla="*/ 327770 h 468766"/>
              <a:gd name="connsiteX6" fmla="*/ 189310 w 540884"/>
              <a:gd name="connsiteY6" fmla="*/ 270442 h 468766"/>
              <a:gd name="connsiteX7" fmla="*/ 213115 w 540884"/>
              <a:gd name="connsiteY7" fmla="*/ 213114 h 468766"/>
              <a:gd name="connsiteX8" fmla="*/ 270443 w 540884"/>
              <a:gd name="connsiteY8" fmla="*/ 189309 h 468766"/>
              <a:gd name="connsiteX9" fmla="*/ 270442 w 540884"/>
              <a:gd name="connsiteY9" fmla="*/ 144236 h 468766"/>
              <a:gd name="connsiteX10" fmla="*/ 181280 w 540884"/>
              <a:gd name="connsiteY10" fmla="*/ 181281 h 468766"/>
              <a:gd name="connsiteX11" fmla="*/ 144236 w 540884"/>
              <a:gd name="connsiteY11" fmla="*/ 270442 h 468766"/>
              <a:gd name="connsiteX12" fmla="*/ 181280 w 540884"/>
              <a:gd name="connsiteY12" fmla="*/ 359603 h 468766"/>
              <a:gd name="connsiteX13" fmla="*/ 270442 w 540884"/>
              <a:gd name="connsiteY13" fmla="*/ 396648 h 468766"/>
              <a:gd name="connsiteX14" fmla="*/ 359603 w 540884"/>
              <a:gd name="connsiteY14" fmla="*/ 359603 h 468766"/>
              <a:gd name="connsiteX15" fmla="*/ 396648 w 540884"/>
              <a:gd name="connsiteY15" fmla="*/ 270442 h 468766"/>
              <a:gd name="connsiteX16" fmla="*/ 359603 w 540884"/>
              <a:gd name="connsiteY16" fmla="*/ 181281 h 468766"/>
              <a:gd name="connsiteX17" fmla="*/ 270442 w 540884"/>
              <a:gd name="connsiteY17" fmla="*/ 144236 h 468766"/>
              <a:gd name="connsiteX18" fmla="*/ 198324 w 540884"/>
              <a:gd name="connsiteY18" fmla="*/ 0 h 468766"/>
              <a:gd name="connsiteX19" fmla="*/ 342560 w 540884"/>
              <a:gd name="connsiteY19" fmla="*/ 0 h 468766"/>
              <a:gd name="connsiteX20" fmla="*/ 371717 w 540884"/>
              <a:gd name="connsiteY20" fmla="*/ 10001 h 468766"/>
              <a:gd name="connsiteX21" fmla="*/ 391296 w 540884"/>
              <a:gd name="connsiteY21" fmla="*/ 33805 h 468766"/>
              <a:gd name="connsiteX22" fmla="*/ 405663 w 540884"/>
              <a:gd name="connsiteY22" fmla="*/ 72118 h 468766"/>
              <a:gd name="connsiteX23" fmla="*/ 468766 w 540884"/>
              <a:gd name="connsiteY23" fmla="*/ 72118 h 468766"/>
              <a:gd name="connsiteX24" fmla="*/ 519755 w 540884"/>
              <a:gd name="connsiteY24" fmla="*/ 93246 h 468766"/>
              <a:gd name="connsiteX25" fmla="*/ 540884 w 540884"/>
              <a:gd name="connsiteY25" fmla="*/ 144236 h 468766"/>
              <a:gd name="connsiteX26" fmla="*/ 540884 w 540884"/>
              <a:gd name="connsiteY26" fmla="*/ 396648 h 468766"/>
              <a:gd name="connsiteX27" fmla="*/ 519755 w 540884"/>
              <a:gd name="connsiteY27" fmla="*/ 447638 h 468766"/>
              <a:gd name="connsiteX28" fmla="*/ 468766 w 540884"/>
              <a:gd name="connsiteY28" fmla="*/ 468766 h 468766"/>
              <a:gd name="connsiteX29" fmla="*/ 72118 w 540884"/>
              <a:gd name="connsiteY29" fmla="*/ 468766 h 468766"/>
              <a:gd name="connsiteX30" fmla="*/ 21128 w 540884"/>
              <a:gd name="connsiteY30" fmla="*/ 447638 h 468766"/>
              <a:gd name="connsiteX31" fmla="*/ 0 w 540884"/>
              <a:gd name="connsiteY31" fmla="*/ 396648 h 468766"/>
              <a:gd name="connsiteX32" fmla="*/ 0 w 540884"/>
              <a:gd name="connsiteY32" fmla="*/ 144236 h 468766"/>
              <a:gd name="connsiteX33" fmla="*/ 21128 w 540884"/>
              <a:gd name="connsiteY33" fmla="*/ 93246 h 468766"/>
              <a:gd name="connsiteX34" fmla="*/ 72118 w 540884"/>
              <a:gd name="connsiteY34" fmla="*/ 72118 h 468766"/>
              <a:gd name="connsiteX35" fmla="*/ 135220 w 540884"/>
              <a:gd name="connsiteY35" fmla="*/ 72118 h 468766"/>
              <a:gd name="connsiteX36" fmla="*/ 149588 w 540884"/>
              <a:gd name="connsiteY36" fmla="*/ 33805 h 468766"/>
              <a:gd name="connsiteX37" fmla="*/ 169167 w 540884"/>
              <a:gd name="connsiteY37" fmla="*/ 10001 h 468766"/>
              <a:gd name="connsiteX38" fmla="*/ 198324 w 540884"/>
              <a:gd name="connsiteY38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40884" h="468766">
                <a:moveTo>
                  <a:pt x="270443" y="189309"/>
                </a:moveTo>
                <a:cubicBezTo>
                  <a:pt x="292792" y="189309"/>
                  <a:pt x="311901" y="197244"/>
                  <a:pt x="327771" y="213114"/>
                </a:cubicBezTo>
                <a:cubicBezTo>
                  <a:pt x="343641" y="228984"/>
                  <a:pt x="351575" y="248093"/>
                  <a:pt x="351575" y="270442"/>
                </a:cubicBezTo>
                <a:cubicBezTo>
                  <a:pt x="351575" y="292791"/>
                  <a:pt x="343641" y="311900"/>
                  <a:pt x="327771" y="327770"/>
                </a:cubicBezTo>
                <a:cubicBezTo>
                  <a:pt x="311901" y="343640"/>
                  <a:pt x="292792" y="351575"/>
                  <a:pt x="270443" y="351575"/>
                </a:cubicBezTo>
                <a:cubicBezTo>
                  <a:pt x="248094" y="351575"/>
                  <a:pt x="228985" y="343640"/>
                  <a:pt x="213115" y="327770"/>
                </a:cubicBezTo>
                <a:cubicBezTo>
                  <a:pt x="197245" y="311900"/>
                  <a:pt x="189310" y="292791"/>
                  <a:pt x="189310" y="270442"/>
                </a:cubicBezTo>
                <a:cubicBezTo>
                  <a:pt x="189310" y="248093"/>
                  <a:pt x="197245" y="228984"/>
                  <a:pt x="213115" y="213114"/>
                </a:cubicBezTo>
                <a:cubicBezTo>
                  <a:pt x="228985" y="197244"/>
                  <a:pt x="248094" y="189309"/>
                  <a:pt x="270443" y="189309"/>
                </a:cubicBezTo>
                <a:close/>
                <a:moveTo>
                  <a:pt x="270442" y="144236"/>
                </a:moveTo>
                <a:cubicBezTo>
                  <a:pt x="235698" y="144236"/>
                  <a:pt x="205976" y="156584"/>
                  <a:pt x="181280" y="181281"/>
                </a:cubicBezTo>
                <a:cubicBezTo>
                  <a:pt x="156584" y="205977"/>
                  <a:pt x="144236" y="235698"/>
                  <a:pt x="144236" y="270442"/>
                </a:cubicBezTo>
                <a:cubicBezTo>
                  <a:pt x="144236" y="305186"/>
                  <a:pt x="156584" y="334907"/>
                  <a:pt x="181280" y="359603"/>
                </a:cubicBezTo>
                <a:cubicBezTo>
                  <a:pt x="205976" y="384300"/>
                  <a:pt x="235698" y="396648"/>
                  <a:pt x="270442" y="396648"/>
                </a:cubicBezTo>
                <a:cubicBezTo>
                  <a:pt x="305186" y="396648"/>
                  <a:pt x="334906" y="384300"/>
                  <a:pt x="359603" y="359603"/>
                </a:cubicBezTo>
                <a:cubicBezTo>
                  <a:pt x="384300" y="334907"/>
                  <a:pt x="396648" y="305186"/>
                  <a:pt x="396648" y="270442"/>
                </a:cubicBezTo>
                <a:cubicBezTo>
                  <a:pt x="396648" y="235698"/>
                  <a:pt x="384300" y="205977"/>
                  <a:pt x="359603" y="181281"/>
                </a:cubicBezTo>
                <a:cubicBezTo>
                  <a:pt x="334906" y="156584"/>
                  <a:pt x="305186" y="144236"/>
                  <a:pt x="270442" y="144236"/>
                </a:cubicBezTo>
                <a:close/>
                <a:moveTo>
                  <a:pt x="198324" y="0"/>
                </a:moveTo>
                <a:lnTo>
                  <a:pt x="342560" y="0"/>
                </a:lnTo>
                <a:cubicBezTo>
                  <a:pt x="352514" y="0"/>
                  <a:pt x="362233" y="3334"/>
                  <a:pt x="371717" y="10001"/>
                </a:cubicBezTo>
                <a:cubicBezTo>
                  <a:pt x="381201" y="16668"/>
                  <a:pt x="387727" y="24603"/>
                  <a:pt x="391296" y="33805"/>
                </a:cubicBezTo>
                <a:lnTo>
                  <a:pt x="405663" y="72118"/>
                </a:lnTo>
                <a:lnTo>
                  <a:pt x="468766" y="72118"/>
                </a:lnTo>
                <a:cubicBezTo>
                  <a:pt x="488673" y="72118"/>
                  <a:pt x="505670" y="79161"/>
                  <a:pt x="519755" y="93246"/>
                </a:cubicBezTo>
                <a:cubicBezTo>
                  <a:pt x="533841" y="107332"/>
                  <a:pt x="540884" y="124328"/>
                  <a:pt x="540884" y="144236"/>
                </a:cubicBezTo>
                <a:lnTo>
                  <a:pt x="540884" y="396648"/>
                </a:lnTo>
                <a:cubicBezTo>
                  <a:pt x="540884" y="416556"/>
                  <a:pt x="533841" y="433552"/>
                  <a:pt x="519755" y="447638"/>
                </a:cubicBezTo>
                <a:cubicBezTo>
                  <a:pt x="505670" y="461723"/>
                  <a:pt x="488673" y="468766"/>
                  <a:pt x="468766" y="468766"/>
                </a:cubicBezTo>
                <a:lnTo>
                  <a:pt x="72118" y="468766"/>
                </a:lnTo>
                <a:cubicBezTo>
                  <a:pt x="52210" y="468766"/>
                  <a:pt x="35214" y="461723"/>
                  <a:pt x="21128" y="447638"/>
                </a:cubicBezTo>
                <a:cubicBezTo>
                  <a:pt x="7042" y="433552"/>
                  <a:pt x="0" y="416556"/>
                  <a:pt x="0" y="396648"/>
                </a:cubicBezTo>
                <a:lnTo>
                  <a:pt x="0" y="144236"/>
                </a:lnTo>
                <a:cubicBezTo>
                  <a:pt x="0" y="124328"/>
                  <a:pt x="7042" y="107332"/>
                  <a:pt x="21128" y="93246"/>
                </a:cubicBezTo>
                <a:cubicBezTo>
                  <a:pt x="35214" y="79161"/>
                  <a:pt x="52210" y="72118"/>
                  <a:pt x="72118" y="72118"/>
                </a:cubicBezTo>
                <a:lnTo>
                  <a:pt x="135220" y="72118"/>
                </a:lnTo>
                <a:lnTo>
                  <a:pt x="149588" y="33805"/>
                </a:lnTo>
                <a:cubicBezTo>
                  <a:pt x="153156" y="24603"/>
                  <a:pt x="159683" y="16668"/>
                  <a:pt x="169167" y="10001"/>
                </a:cubicBezTo>
                <a:cubicBezTo>
                  <a:pt x="178651" y="3334"/>
                  <a:pt x="188370" y="0"/>
                  <a:pt x="198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92FA7-4DA1-43BA-82DC-8352786C3B34}"/>
              </a:ext>
            </a:extLst>
          </p:cNvPr>
          <p:cNvCxnSpPr>
            <a:cxnSpLocks/>
          </p:cNvCxnSpPr>
          <p:nvPr/>
        </p:nvCxnSpPr>
        <p:spPr>
          <a:xfrm flipV="1">
            <a:off x="201265" y="1679004"/>
            <a:ext cx="2287824" cy="47880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00245D-2915-474C-BD4C-49F325784AE6}"/>
              </a:ext>
            </a:extLst>
          </p:cNvPr>
          <p:cNvCxnSpPr>
            <a:cxnSpLocks/>
          </p:cNvCxnSpPr>
          <p:nvPr/>
        </p:nvCxnSpPr>
        <p:spPr>
          <a:xfrm flipV="1">
            <a:off x="359309" y="2110165"/>
            <a:ext cx="1772326" cy="113985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F36538-9E59-49DF-8F1B-9D279656D2F0}"/>
              </a:ext>
            </a:extLst>
          </p:cNvPr>
          <p:cNvCxnSpPr>
            <a:cxnSpLocks/>
          </p:cNvCxnSpPr>
          <p:nvPr/>
        </p:nvCxnSpPr>
        <p:spPr>
          <a:xfrm flipV="1">
            <a:off x="1308841" y="2232181"/>
            <a:ext cx="865724" cy="16799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845FF8-13B6-443C-A2FB-A730259F39E0}"/>
              </a:ext>
            </a:extLst>
          </p:cNvPr>
          <p:cNvCxnSpPr>
            <a:cxnSpLocks/>
          </p:cNvCxnSpPr>
          <p:nvPr/>
        </p:nvCxnSpPr>
        <p:spPr>
          <a:xfrm flipV="1">
            <a:off x="260128" y="5067882"/>
            <a:ext cx="2201290" cy="27697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820411-CE1A-4072-9805-445D1643AADA}"/>
              </a:ext>
            </a:extLst>
          </p:cNvPr>
          <p:cNvCxnSpPr>
            <a:cxnSpLocks/>
          </p:cNvCxnSpPr>
          <p:nvPr/>
        </p:nvCxnSpPr>
        <p:spPr>
          <a:xfrm flipV="1">
            <a:off x="562064" y="5082669"/>
            <a:ext cx="1899354" cy="98163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1F9AF29-437A-4C77-90A0-CEC0304CC69C}"/>
              </a:ext>
            </a:extLst>
          </p:cNvPr>
          <p:cNvCxnSpPr>
            <a:cxnSpLocks/>
          </p:cNvCxnSpPr>
          <p:nvPr/>
        </p:nvCxnSpPr>
        <p:spPr>
          <a:xfrm>
            <a:off x="624436" y="4397430"/>
            <a:ext cx="1835494" cy="67044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CC2AF2-6D51-42C0-AF38-DDB62C3B08CA}"/>
              </a:ext>
            </a:extLst>
          </p:cNvPr>
          <p:cNvCxnSpPr>
            <a:cxnSpLocks/>
          </p:cNvCxnSpPr>
          <p:nvPr/>
        </p:nvCxnSpPr>
        <p:spPr>
          <a:xfrm flipH="1" flipV="1">
            <a:off x="9629494" y="2491540"/>
            <a:ext cx="826171" cy="193520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599B8B6-3337-46D1-840E-30D583D6075D}"/>
              </a:ext>
            </a:extLst>
          </p:cNvPr>
          <p:cNvCxnSpPr>
            <a:cxnSpLocks/>
          </p:cNvCxnSpPr>
          <p:nvPr/>
        </p:nvCxnSpPr>
        <p:spPr>
          <a:xfrm flipH="1" flipV="1">
            <a:off x="9800031" y="2192444"/>
            <a:ext cx="1571722" cy="145223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1C751D-E94C-430F-A8B2-C5DD6E445949}"/>
              </a:ext>
            </a:extLst>
          </p:cNvPr>
          <p:cNvCxnSpPr>
            <a:cxnSpLocks/>
          </p:cNvCxnSpPr>
          <p:nvPr/>
        </p:nvCxnSpPr>
        <p:spPr>
          <a:xfrm flipH="1" flipV="1">
            <a:off x="9798543" y="2192442"/>
            <a:ext cx="1933192" cy="62805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FC6544D-79E8-424A-86CC-345D45381BCF}"/>
              </a:ext>
            </a:extLst>
          </p:cNvPr>
          <p:cNvCxnSpPr>
            <a:cxnSpLocks/>
          </p:cNvCxnSpPr>
          <p:nvPr/>
        </p:nvCxnSpPr>
        <p:spPr>
          <a:xfrm flipH="1" flipV="1">
            <a:off x="9723194" y="5156970"/>
            <a:ext cx="1806019" cy="139566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6191ED-CCDA-457C-B5F3-BDB8DE49FF22}"/>
              </a:ext>
            </a:extLst>
          </p:cNvPr>
          <p:cNvCxnSpPr>
            <a:cxnSpLocks/>
          </p:cNvCxnSpPr>
          <p:nvPr/>
        </p:nvCxnSpPr>
        <p:spPr>
          <a:xfrm flipH="1" flipV="1">
            <a:off x="9723193" y="5171757"/>
            <a:ext cx="2133447" cy="5891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CAE97F-062C-4248-9284-18D18FDD88D1}"/>
              </a:ext>
            </a:extLst>
          </p:cNvPr>
          <p:cNvCxnSpPr>
            <a:cxnSpLocks/>
          </p:cNvCxnSpPr>
          <p:nvPr/>
        </p:nvCxnSpPr>
        <p:spPr>
          <a:xfrm flipH="1">
            <a:off x="9721705" y="4673637"/>
            <a:ext cx="2278951" cy="49811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Oval 8">
            <a:extLst>
              <a:ext uri="{FF2B5EF4-FFF2-40B4-BE49-F238E27FC236}">
                <a16:creationId xmlns:a16="http://schemas.microsoft.com/office/drawing/2014/main" id="{FD53884A-2A94-466D-B9C4-B05F44D9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525" y="1581944"/>
            <a:ext cx="1185702" cy="1185702"/>
          </a:xfrm>
          <a:prstGeom prst="ellipse">
            <a:avLst/>
          </a:prstGeom>
          <a:solidFill>
            <a:srgbClr val="ABDDD3"/>
          </a:solidFill>
          <a:ln>
            <a:solidFill>
              <a:srgbClr val="71C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2F4FB55A-6523-415D-A55C-517FAE53D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379" y="1581944"/>
            <a:ext cx="1185702" cy="1185702"/>
          </a:xfrm>
          <a:prstGeom prst="ellipse">
            <a:avLst/>
          </a:prstGeom>
          <a:solidFill>
            <a:srgbClr val="BBAFBC"/>
          </a:solidFill>
          <a:ln>
            <a:solidFill>
              <a:srgbClr val="9D8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9435CA15-D31D-41D5-83BC-AC59D6FEE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379" y="4528727"/>
            <a:ext cx="1185702" cy="1185702"/>
          </a:xfrm>
          <a:prstGeom prst="ellipse">
            <a:avLst/>
          </a:prstGeom>
          <a:solidFill>
            <a:srgbClr val="BBAFBC"/>
          </a:solidFill>
          <a:ln>
            <a:solidFill>
              <a:srgbClr val="9D8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60">
            <a:extLst>
              <a:ext uri="{FF2B5EF4-FFF2-40B4-BE49-F238E27FC236}">
                <a16:creationId xmlns:a16="http://schemas.microsoft.com/office/drawing/2014/main" id="{D5639F3A-7FA1-4A64-BD70-2CEFCD8C85D6}"/>
              </a:ext>
            </a:extLst>
          </p:cNvPr>
          <p:cNvSpPr/>
          <p:nvPr/>
        </p:nvSpPr>
        <p:spPr>
          <a:xfrm>
            <a:off x="2046974" y="4878601"/>
            <a:ext cx="677038" cy="532394"/>
          </a:xfrm>
          <a:custGeom>
            <a:avLst/>
            <a:gdLst>
              <a:gd name="connsiteX0" fmla="*/ 0 w 504825"/>
              <a:gd name="connsiteY0" fmla="*/ 127896 h 396648"/>
              <a:gd name="connsiteX1" fmla="*/ 28452 w 504825"/>
              <a:gd name="connsiteY1" fmla="*/ 152405 h 396648"/>
              <a:gd name="connsiteX2" fmla="*/ 168462 w 504825"/>
              <a:gd name="connsiteY2" fmla="*/ 249595 h 396648"/>
              <a:gd name="connsiteX3" fmla="*/ 194521 w 504825"/>
              <a:gd name="connsiteY3" fmla="*/ 268047 h 396648"/>
              <a:gd name="connsiteX4" fmla="*/ 221142 w 504825"/>
              <a:gd name="connsiteY4" fmla="*/ 281569 h 396648"/>
              <a:gd name="connsiteX5" fmla="*/ 252130 w 504825"/>
              <a:gd name="connsiteY5" fmla="*/ 288471 h 396648"/>
              <a:gd name="connsiteX6" fmla="*/ 252412 w 504825"/>
              <a:gd name="connsiteY6" fmla="*/ 288471 h 396648"/>
              <a:gd name="connsiteX7" fmla="*/ 252694 w 504825"/>
              <a:gd name="connsiteY7" fmla="*/ 288471 h 396648"/>
              <a:gd name="connsiteX8" fmla="*/ 283682 w 504825"/>
              <a:gd name="connsiteY8" fmla="*/ 281569 h 396648"/>
              <a:gd name="connsiteX9" fmla="*/ 310304 w 504825"/>
              <a:gd name="connsiteY9" fmla="*/ 268047 h 396648"/>
              <a:gd name="connsiteX10" fmla="*/ 336362 w 504825"/>
              <a:gd name="connsiteY10" fmla="*/ 249595 h 396648"/>
              <a:gd name="connsiteX11" fmla="*/ 476654 w 504825"/>
              <a:gd name="connsiteY11" fmla="*/ 152405 h 396648"/>
              <a:gd name="connsiteX12" fmla="*/ 504825 w 504825"/>
              <a:gd name="connsiteY12" fmla="*/ 127896 h 396648"/>
              <a:gd name="connsiteX13" fmla="*/ 504825 w 504825"/>
              <a:gd name="connsiteY13" fmla="*/ 351574 h 396648"/>
              <a:gd name="connsiteX14" fmla="*/ 491584 w 504825"/>
              <a:gd name="connsiteY14" fmla="*/ 383408 h 396648"/>
              <a:gd name="connsiteX15" fmla="*/ 459751 w 504825"/>
              <a:gd name="connsiteY15" fmla="*/ 396648 h 396648"/>
              <a:gd name="connsiteX16" fmla="*/ 45073 w 504825"/>
              <a:gd name="connsiteY16" fmla="*/ 396648 h 396648"/>
              <a:gd name="connsiteX17" fmla="*/ 13240 w 504825"/>
              <a:gd name="connsiteY17" fmla="*/ 383408 h 396648"/>
              <a:gd name="connsiteX18" fmla="*/ 0 w 504825"/>
              <a:gd name="connsiteY18" fmla="*/ 351574 h 396648"/>
              <a:gd name="connsiteX19" fmla="*/ 45073 w 504825"/>
              <a:gd name="connsiteY19" fmla="*/ 0 h 396648"/>
              <a:gd name="connsiteX20" fmla="*/ 459751 w 504825"/>
              <a:gd name="connsiteY20" fmla="*/ 0 h 396648"/>
              <a:gd name="connsiteX21" fmla="*/ 491444 w 504825"/>
              <a:gd name="connsiteY21" fmla="*/ 13240 h 396648"/>
              <a:gd name="connsiteX22" fmla="*/ 504825 w 504825"/>
              <a:gd name="connsiteY22" fmla="*/ 45073 h 396648"/>
              <a:gd name="connsiteX23" fmla="*/ 491021 w 504825"/>
              <a:gd name="connsiteY23" fmla="*/ 87612 h 396648"/>
              <a:gd name="connsiteX24" fmla="*/ 456652 w 504825"/>
              <a:gd name="connsiteY24" fmla="*/ 122262 h 396648"/>
              <a:gd name="connsiteX25" fmla="*/ 324812 w 504825"/>
              <a:gd name="connsiteY25" fmla="*/ 213818 h 396648"/>
              <a:gd name="connsiteX26" fmla="*/ 312839 w 504825"/>
              <a:gd name="connsiteY26" fmla="*/ 222410 h 396648"/>
              <a:gd name="connsiteX27" fmla="*/ 297627 w 504825"/>
              <a:gd name="connsiteY27" fmla="*/ 233115 h 396648"/>
              <a:gd name="connsiteX28" fmla="*/ 282978 w 504825"/>
              <a:gd name="connsiteY28" fmla="*/ 242271 h 396648"/>
              <a:gd name="connsiteX29" fmla="*/ 266779 w 504825"/>
              <a:gd name="connsiteY29" fmla="*/ 249877 h 396648"/>
              <a:gd name="connsiteX30" fmla="*/ 252694 w 504825"/>
              <a:gd name="connsiteY30" fmla="*/ 252412 h 396648"/>
              <a:gd name="connsiteX31" fmla="*/ 252412 w 504825"/>
              <a:gd name="connsiteY31" fmla="*/ 252412 h 396648"/>
              <a:gd name="connsiteX32" fmla="*/ 252130 w 504825"/>
              <a:gd name="connsiteY32" fmla="*/ 252412 h 396648"/>
              <a:gd name="connsiteX33" fmla="*/ 238045 w 504825"/>
              <a:gd name="connsiteY33" fmla="*/ 249877 h 396648"/>
              <a:gd name="connsiteX34" fmla="*/ 221847 w 504825"/>
              <a:gd name="connsiteY34" fmla="*/ 242271 h 396648"/>
              <a:gd name="connsiteX35" fmla="*/ 207198 w 504825"/>
              <a:gd name="connsiteY35" fmla="*/ 233115 h 396648"/>
              <a:gd name="connsiteX36" fmla="*/ 191985 w 504825"/>
              <a:gd name="connsiteY36" fmla="*/ 222410 h 396648"/>
              <a:gd name="connsiteX37" fmla="*/ 180013 w 504825"/>
              <a:gd name="connsiteY37" fmla="*/ 213818 h 396648"/>
              <a:gd name="connsiteX38" fmla="*/ 106204 w 504825"/>
              <a:gd name="connsiteY38" fmla="*/ 162406 h 396648"/>
              <a:gd name="connsiteX39" fmla="*/ 48454 w 504825"/>
              <a:gd name="connsiteY39" fmla="*/ 122262 h 396648"/>
              <a:gd name="connsiteX40" fmla="*/ 15494 w 504825"/>
              <a:gd name="connsiteY40" fmla="*/ 89725 h 396648"/>
              <a:gd name="connsiteX41" fmla="*/ 0 w 504825"/>
              <a:gd name="connsiteY41" fmla="*/ 51271 h 396648"/>
              <a:gd name="connsiteX42" fmla="*/ 11691 w 504825"/>
              <a:gd name="connsiteY42" fmla="*/ 14649 h 396648"/>
              <a:gd name="connsiteX43" fmla="*/ 45073 w 504825"/>
              <a:gd name="connsiteY4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4825" h="396648">
                <a:moveTo>
                  <a:pt x="0" y="127896"/>
                </a:moveTo>
                <a:cubicBezTo>
                  <a:pt x="8263" y="137099"/>
                  <a:pt x="17747" y="145268"/>
                  <a:pt x="28452" y="152405"/>
                </a:cubicBezTo>
                <a:cubicBezTo>
                  <a:pt x="96439" y="198606"/>
                  <a:pt x="143109" y="231002"/>
                  <a:pt x="168462" y="249595"/>
                </a:cubicBezTo>
                <a:cubicBezTo>
                  <a:pt x="179168" y="257483"/>
                  <a:pt x="187853" y="263634"/>
                  <a:pt x="194521" y="268047"/>
                </a:cubicBezTo>
                <a:cubicBezTo>
                  <a:pt x="201188" y="272461"/>
                  <a:pt x="210062" y="276968"/>
                  <a:pt x="221142" y="281569"/>
                </a:cubicBezTo>
                <a:cubicBezTo>
                  <a:pt x="232223" y="286171"/>
                  <a:pt x="242552" y="288471"/>
                  <a:pt x="252130" y="288471"/>
                </a:cubicBezTo>
                <a:lnTo>
                  <a:pt x="252412" y="288471"/>
                </a:lnTo>
                <a:lnTo>
                  <a:pt x="252694" y="288471"/>
                </a:lnTo>
                <a:cubicBezTo>
                  <a:pt x="262272" y="288471"/>
                  <a:pt x="272601" y="286171"/>
                  <a:pt x="283682" y="281569"/>
                </a:cubicBezTo>
                <a:cubicBezTo>
                  <a:pt x="294763" y="276968"/>
                  <a:pt x="303637" y="272461"/>
                  <a:pt x="310304" y="268047"/>
                </a:cubicBezTo>
                <a:cubicBezTo>
                  <a:pt x="316971" y="263634"/>
                  <a:pt x="325657" y="257483"/>
                  <a:pt x="336362" y="249595"/>
                </a:cubicBezTo>
                <a:cubicBezTo>
                  <a:pt x="368289" y="226495"/>
                  <a:pt x="415053" y="194098"/>
                  <a:pt x="476654" y="152405"/>
                </a:cubicBezTo>
                <a:cubicBezTo>
                  <a:pt x="487359" y="145081"/>
                  <a:pt x="496749" y="136911"/>
                  <a:pt x="504825" y="127896"/>
                </a:cubicBezTo>
                <a:lnTo>
                  <a:pt x="504825" y="351574"/>
                </a:lnTo>
                <a:cubicBezTo>
                  <a:pt x="504825" y="363970"/>
                  <a:pt x="500411" y="374581"/>
                  <a:pt x="491584" y="383408"/>
                </a:cubicBezTo>
                <a:cubicBezTo>
                  <a:pt x="482757" y="392234"/>
                  <a:pt x="472146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7" y="392234"/>
                  <a:pt x="13240" y="383408"/>
                </a:cubicBezTo>
                <a:cubicBezTo>
                  <a:pt x="4413" y="374581"/>
                  <a:pt x="0" y="363970"/>
                  <a:pt x="0" y="351574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1958" y="0"/>
                  <a:pt x="482523" y="4413"/>
                  <a:pt x="491444" y="13240"/>
                </a:cubicBezTo>
                <a:cubicBezTo>
                  <a:pt x="500364" y="22067"/>
                  <a:pt x="504825" y="32678"/>
                  <a:pt x="504825" y="45073"/>
                </a:cubicBezTo>
                <a:cubicBezTo>
                  <a:pt x="504825" y="59910"/>
                  <a:pt x="500223" y="74090"/>
                  <a:pt x="491021" y="87612"/>
                </a:cubicBezTo>
                <a:cubicBezTo>
                  <a:pt x="481818" y="101134"/>
                  <a:pt x="470362" y="112684"/>
                  <a:pt x="456652" y="122262"/>
                </a:cubicBezTo>
                <a:cubicBezTo>
                  <a:pt x="386037" y="171280"/>
                  <a:pt x="342090" y="201798"/>
                  <a:pt x="324812" y="213818"/>
                </a:cubicBezTo>
                <a:cubicBezTo>
                  <a:pt x="322934" y="215133"/>
                  <a:pt x="318943" y="217997"/>
                  <a:pt x="312839" y="222410"/>
                </a:cubicBezTo>
                <a:cubicBezTo>
                  <a:pt x="306735" y="226824"/>
                  <a:pt x="301664" y="230392"/>
                  <a:pt x="297627" y="233115"/>
                </a:cubicBezTo>
                <a:cubicBezTo>
                  <a:pt x="293589" y="235838"/>
                  <a:pt x="288706" y="238890"/>
                  <a:pt x="282978" y="242271"/>
                </a:cubicBezTo>
                <a:cubicBezTo>
                  <a:pt x="277249" y="245651"/>
                  <a:pt x="271850" y="248187"/>
                  <a:pt x="266779" y="249877"/>
                </a:cubicBezTo>
                <a:cubicBezTo>
                  <a:pt x="261709" y="251567"/>
                  <a:pt x="257014" y="252412"/>
                  <a:pt x="252694" y="252412"/>
                </a:cubicBezTo>
                <a:lnTo>
                  <a:pt x="252412" y="252412"/>
                </a:lnTo>
                <a:lnTo>
                  <a:pt x="252130" y="252412"/>
                </a:lnTo>
                <a:cubicBezTo>
                  <a:pt x="247811" y="252412"/>
                  <a:pt x="243116" y="251567"/>
                  <a:pt x="238045" y="249877"/>
                </a:cubicBezTo>
                <a:cubicBezTo>
                  <a:pt x="232974" y="248187"/>
                  <a:pt x="227575" y="245651"/>
                  <a:pt x="221847" y="242271"/>
                </a:cubicBezTo>
                <a:cubicBezTo>
                  <a:pt x="216118" y="238890"/>
                  <a:pt x="211235" y="235838"/>
                  <a:pt x="207198" y="233115"/>
                </a:cubicBezTo>
                <a:cubicBezTo>
                  <a:pt x="203160" y="230392"/>
                  <a:pt x="198089" y="226824"/>
                  <a:pt x="191985" y="222410"/>
                </a:cubicBezTo>
                <a:cubicBezTo>
                  <a:pt x="185882" y="217997"/>
                  <a:pt x="181891" y="215133"/>
                  <a:pt x="180013" y="213818"/>
                </a:cubicBezTo>
                <a:cubicBezTo>
                  <a:pt x="162922" y="201798"/>
                  <a:pt x="138319" y="184661"/>
                  <a:pt x="106204" y="162406"/>
                </a:cubicBezTo>
                <a:cubicBezTo>
                  <a:pt x="74090" y="140151"/>
                  <a:pt x="54839" y="126770"/>
                  <a:pt x="48454" y="122262"/>
                </a:cubicBezTo>
                <a:cubicBezTo>
                  <a:pt x="36810" y="114374"/>
                  <a:pt x="25823" y="103529"/>
                  <a:pt x="15494" y="89725"/>
                </a:cubicBezTo>
                <a:cubicBezTo>
                  <a:pt x="5164" y="75921"/>
                  <a:pt x="0" y="63103"/>
                  <a:pt x="0" y="51271"/>
                </a:cubicBezTo>
                <a:cubicBezTo>
                  <a:pt x="0" y="36622"/>
                  <a:pt x="3897" y="24415"/>
                  <a:pt x="11691" y="14649"/>
                </a:cubicBezTo>
                <a:cubicBezTo>
                  <a:pt x="19485" y="4883"/>
                  <a:pt x="30612" y="0"/>
                  <a:pt x="450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10E015CA-7E6C-4BC6-9225-74F253D1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525" y="4528727"/>
            <a:ext cx="1185702" cy="1185702"/>
          </a:xfrm>
          <a:prstGeom prst="ellipse">
            <a:avLst/>
          </a:prstGeom>
          <a:solidFill>
            <a:srgbClr val="ABDDD3"/>
          </a:solidFill>
          <a:ln>
            <a:solidFill>
              <a:srgbClr val="71C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332">
            <a:extLst>
              <a:ext uri="{FF2B5EF4-FFF2-40B4-BE49-F238E27FC236}">
                <a16:creationId xmlns:a16="http://schemas.microsoft.com/office/drawing/2014/main" id="{3DBEF147-B557-4EDC-8978-82B797F4965A}"/>
              </a:ext>
            </a:extLst>
          </p:cNvPr>
          <p:cNvSpPr/>
          <p:nvPr/>
        </p:nvSpPr>
        <p:spPr>
          <a:xfrm>
            <a:off x="9365681" y="4855404"/>
            <a:ext cx="712048" cy="578788"/>
          </a:xfrm>
          <a:custGeom>
            <a:avLst/>
            <a:gdLst/>
            <a:ahLst/>
            <a:cxnLst/>
            <a:rect l="l" t="t" r="r" b="b"/>
            <a:pathLst>
              <a:path w="443976" h="360589">
                <a:moveTo>
                  <a:pt x="307346" y="0"/>
                </a:moveTo>
                <a:cubicBezTo>
                  <a:pt x="333639" y="0"/>
                  <a:pt x="355800" y="9578"/>
                  <a:pt x="373830" y="28734"/>
                </a:cubicBezTo>
                <a:cubicBezTo>
                  <a:pt x="394301" y="24790"/>
                  <a:pt x="413551" y="17466"/>
                  <a:pt x="431581" y="6761"/>
                </a:cubicBezTo>
                <a:cubicBezTo>
                  <a:pt x="424632" y="28359"/>
                  <a:pt x="411298" y="45074"/>
                  <a:pt x="391578" y="56905"/>
                </a:cubicBezTo>
                <a:cubicBezTo>
                  <a:pt x="409044" y="55027"/>
                  <a:pt x="426510" y="50332"/>
                  <a:pt x="443976" y="42820"/>
                </a:cubicBezTo>
                <a:cubicBezTo>
                  <a:pt x="431392" y="61225"/>
                  <a:pt x="416180" y="76907"/>
                  <a:pt x="398339" y="89866"/>
                </a:cubicBezTo>
                <a:cubicBezTo>
                  <a:pt x="398526" y="92495"/>
                  <a:pt x="398620" y="96439"/>
                  <a:pt x="398620" y="101697"/>
                </a:cubicBezTo>
                <a:cubicBezTo>
                  <a:pt x="398620" y="126112"/>
                  <a:pt x="395052" y="150480"/>
                  <a:pt x="387915" y="174801"/>
                </a:cubicBezTo>
                <a:cubicBezTo>
                  <a:pt x="380778" y="199122"/>
                  <a:pt x="369933" y="222457"/>
                  <a:pt x="355378" y="244806"/>
                </a:cubicBezTo>
                <a:cubicBezTo>
                  <a:pt x="340823" y="267155"/>
                  <a:pt x="323497" y="286922"/>
                  <a:pt x="303402" y="304106"/>
                </a:cubicBezTo>
                <a:cubicBezTo>
                  <a:pt x="283307" y="321291"/>
                  <a:pt x="259080" y="335001"/>
                  <a:pt x="230722" y="345236"/>
                </a:cubicBezTo>
                <a:cubicBezTo>
                  <a:pt x="202362" y="355471"/>
                  <a:pt x="172032" y="360589"/>
                  <a:pt x="139728" y="360589"/>
                </a:cubicBezTo>
                <a:cubicBezTo>
                  <a:pt x="88832" y="360589"/>
                  <a:pt x="42256" y="346973"/>
                  <a:pt x="0" y="319741"/>
                </a:cubicBezTo>
                <a:cubicBezTo>
                  <a:pt x="6574" y="320492"/>
                  <a:pt x="13898" y="320868"/>
                  <a:pt x="21974" y="320868"/>
                </a:cubicBezTo>
                <a:cubicBezTo>
                  <a:pt x="64230" y="320868"/>
                  <a:pt x="101886" y="307909"/>
                  <a:pt x="134940" y="281992"/>
                </a:cubicBezTo>
                <a:cubicBezTo>
                  <a:pt x="115220" y="281616"/>
                  <a:pt x="97566" y="275560"/>
                  <a:pt x="81978" y="263822"/>
                </a:cubicBezTo>
                <a:cubicBezTo>
                  <a:pt x="66390" y="252084"/>
                  <a:pt x="55685" y="237106"/>
                  <a:pt x="49863" y="218889"/>
                </a:cubicBezTo>
                <a:cubicBezTo>
                  <a:pt x="56060" y="219828"/>
                  <a:pt x="61788" y="220297"/>
                  <a:pt x="67048" y="220297"/>
                </a:cubicBezTo>
                <a:cubicBezTo>
                  <a:pt x="75122" y="220297"/>
                  <a:pt x="83105" y="219264"/>
                  <a:pt x="90992" y="217199"/>
                </a:cubicBezTo>
                <a:cubicBezTo>
                  <a:pt x="69958" y="212879"/>
                  <a:pt x="52539" y="202409"/>
                  <a:pt x="38736" y="185788"/>
                </a:cubicBezTo>
                <a:cubicBezTo>
                  <a:pt x="24932" y="169167"/>
                  <a:pt x="18030" y="149870"/>
                  <a:pt x="18030" y="127896"/>
                </a:cubicBezTo>
                <a:lnTo>
                  <a:pt x="18030" y="126770"/>
                </a:lnTo>
                <a:cubicBezTo>
                  <a:pt x="30800" y="133906"/>
                  <a:pt x="44510" y="137756"/>
                  <a:pt x="59160" y="138320"/>
                </a:cubicBezTo>
                <a:cubicBezTo>
                  <a:pt x="46764" y="130056"/>
                  <a:pt x="36904" y="119257"/>
                  <a:pt x="29580" y="105923"/>
                </a:cubicBezTo>
                <a:cubicBezTo>
                  <a:pt x="22256" y="92589"/>
                  <a:pt x="18593" y="78128"/>
                  <a:pt x="18593" y="62540"/>
                </a:cubicBezTo>
                <a:cubicBezTo>
                  <a:pt x="18593" y="46013"/>
                  <a:pt x="22724" y="30706"/>
                  <a:pt x="30988" y="16621"/>
                </a:cubicBezTo>
                <a:cubicBezTo>
                  <a:pt x="53713" y="44604"/>
                  <a:pt x="81367" y="67000"/>
                  <a:pt x="113952" y="83809"/>
                </a:cubicBezTo>
                <a:cubicBezTo>
                  <a:pt x="146536" y="100617"/>
                  <a:pt x="181422" y="109961"/>
                  <a:pt x="218608" y="111839"/>
                </a:cubicBezTo>
                <a:cubicBezTo>
                  <a:pt x="217104" y="104702"/>
                  <a:pt x="216354" y="97753"/>
                  <a:pt x="216354" y="90992"/>
                </a:cubicBezTo>
                <a:cubicBezTo>
                  <a:pt x="216354" y="65826"/>
                  <a:pt x="225228" y="44369"/>
                  <a:pt x="242975" y="26621"/>
                </a:cubicBezTo>
                <a:cubicBezTo>
                  <a:pt x="260723" y="8874"/>
                  <a:pt x="282180" y="0"/>
                  <a:pt x="3073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18CC4-8C2A-46DC-BE45-408DF5D86DEC}"/>
              </a:ext>
            </a:extLst>
          </p:cNvPr>
          <p:cNvSpPr txBox="1"/>
          <p:nvPr/>
        </p:nvSpPr>
        <p:spPr>
          <a:xfrm>
            <a:off x="2005622" y="1060938"/>
            <a:ext cx="10032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36DF1B-9073-4F3E-B8FE-6247DCE03AEF}"/>
              </a:ext>
            </a:extLst>
          </p:cNvPr>
          <p:cNvSpPr txBox="1"/>
          <p:nvPr/>
        </p:nvSpPr>
        <p:spPr>
          <a:xfrm rot="20869316">
            <a:off x="310808" y="163124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Variables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CD67624-BE21-422F-8BC0-42EBB55EA33B}"/>
              </a:ext>
            </a:extLst>
          </p:cNvPr>
          <p:cNvSpPr txBox="1"/>
          <p:nvPr/>
        </p:nvSpPr>
        <p:spPr>
          <a:xfrm rot="19681831">
            <a:off x="223438" y="2265808"/>
            <a:ext cx="12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Estructura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capital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31547A3-D0CE-4651-B31F-17284E4A7FE6}"/>
              </a:ext>
            </a:extLst>
          </p:cNvPr>
          <p:cNvSpPr txBox="1"/>
          <p:nvPr/>
        </p:nvSpPr>
        <p:spPr>
          <a:xfrm rot="17833964">
            <a:off x="588480" y="2799863"/>
            <a:ext cx="139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Pymes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ecuatorianas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81DC3B-758B-4F42-9D34-77AAABCAFCB8}"/>
              </a:ext>
            </a:extLst>
          </p:cNvPr>
          <p:cNvSpPr txBox="1"/>
          <p:nvPr/>
        </p:nvSpPr>
        <p:spPr>
          <a:xfrm rot="1181027">
            <a:off x="892939" y="4257955"/>
            <a:ext cx="92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Tamaño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80AD76-2E1F-4DFB-B39E-50FBD43448F2}"/>
              </a:ext>
            </a:extLst>
          </p:cNvPr>
          <p:cNvSpPr txBox="1"/>
          <p:nvPr/>
        </p:nvSpPr>
        <p:spPr>
          <a:xfrm rot="21156745">
            <a:off x="304322" y="4865414"/>
            <a:ext cx="12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6E5851-6AD0-4610-8E81-4B9651A92E52}"/>
              </a:ext>
            </a:extLst>
          </p:cNvPr>
          <p:cNvSpPr txBox="1"/>
          <p:nvPr/>
        </p:nvSpPr>
        <p:spPr>
          <a:xfrm rot="19980404">
            <a:off x="430450" y="5442776"/>
            <a:ext cx="140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/>
              </a:rPr>
              <a:t>A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E5DAD5-88AA-4405-BB2B-4513B4BB4341}"/>
              </a:ext>
            </a:extLst>
          </p:cNvPr>
          <p:cNvSpPr txBox="1"/>
          <p:nvPr/>
        </p:nvSpPr>
        <p:spPr>
          <a:xfrm rot="1122810">
            <a:off x="10279098" y="2290925"/>
            <a:ext cx="181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42%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D60E37-70C7-4835-8880-0B4472B564ED}"/>
              </a:ext>
            </a:extLst>
          </p:cNvPr>
          <p:cNvSpPr txBox="1"/>
          <p:nvPr/>
        </p:nvSpPr>
        <p:spPr>
          <a:xfrm rot="2573844">
            <a:off x="10613928" y="292434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Índices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BFCB67C-BD74-4472-A914-583DD8F647E2}"/>
              </a:ext>
            </a:extLst>
          </p:cNvPr>
          <p:cNvSpPr txBox="1"/>
          <p:nvPr/>
        </p:nvSpPr>
        <p:spPr>
          <a:xfrm rot="4016752">
            <a:off x="9652364" y="3258561"/>
            <a:ext cx="164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C34BA5-6A39-4998-9AF0-A7C0067A5770}"/>
              </a:ext>
            </a:extLst>
          </p:cNvPr>
          <p:cNvSpPr txBox="1"/>
          <p:nvPr/>
        </p:nvSpPr>
        <p:spPr>
          <a:xfrm rot="20840557">
            <a:off x="10793072" y="4445471"/>
            <a:ext cx="107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Comercio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2EFCB8-879C-42CB-B415-5F689646D247}"/>
              </a:ext>
            </a:extLst>
          </p:cNvPr>
          <p:cNvSpPr txBox="1"/>
          <p:nvPr/>
        </p:nvSpPr>
        <p:spPr>
          <a:xfrm rot="893161">
            <a:off x="10623329" y="5176632"/>
            <a:ext cx="12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7444001-97AB-4853-95DB-E4F298D20819}"/>
              </a:ext>
            </a:extLst>
          </p:cNvPr>
          <p:cNvSpPr txBox="1"/>
          <p:nvPr/>
        </p:nvSpPr>
        <p:spPr>
          <a:xfrm rot="2221428">
            <a:off x="10410760" y="5923085"/>
            <a:ext cx="17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Clasificación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CIIU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12554" y="-45737"/>
            <a:ext cx="2173978" cy="906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" y="78867"/>
            <a:ext cx="2026404" cy="70939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98" y="1547258"/>
            <a:ext cx="1365622" cy="1365622"/>
          </a:xfrm>
          <a:prstGeom prst="rect">
            <a:avLst/>
          </a:prstGeom>
        </p:spPr>
      </p:pic>
      <p:sp>
        <p:nvSpPr>
          <p:cNvPr id="90" name="Elipse 89"/>
          <p:cNvSpPr/>
          <p:nvPr/>
        </p:nvSpPr>
        <p:spPr>
          <a:xfrm>
            <a:off x="1797241" y="4421872"/>
            <a:ext cx="1361500" cy="13615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2">
              <a:hueOff val="953895"/>
              <a:satOff val="-21764"/>
              <a:lumOff val="803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Elipse 91"/>
          <p:cNvSpPr/>
          <p:nvPr/>
        </p:nvSpPr>
        <p:spPr>
          <a:xfrm>
            <a:off x="3533615" y="2840297"/>
            <a:ext cx="1361500" cy="136150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2">
              <a:hueOff val="1907789"/>
              <a:satOff val="-43528"/>
              <a:lumOff val="1607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79" y="3128877"/>
            <a:ext cx="1841500" cy="176882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255" y="5156970"/>
            <a:ext cx="1365622" cy="1365622"/>
          </a:xfrm>
          <a:prstGeom prst="rect">
            <a:avLst/>
          </a:prstGeom>
        </p:spPr>
      </p:pic>
      <p:sp>
        <p:nvSpPr>
          <p:cNvPr id="93" name="Elipse 92"/>
          <p:cNvSpPr/>
          <p:nvPr/>
        </p:nvSpPr>
        <p:spPr>
          <a:xfrm>
            <a:off x="6605403" y="5156970"/>
            <a:ext cx="1361500" cy="136150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2">
              <a:hueOff val="953895"/>
              <a:satOff val="-21764"/>
              <a:lumOff val="803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4" name="TextBox 52">
            <a:extLst>
              <a:ext uri="{FF2B5EF4-FFF2-40B4-BE49-F238E27FC236}">
                <a16:creationId xmlns:a16="http://schemas.microsoft.com/office/drawing/2014/main" id="{95C18CC4-8C2A-46DC-BE45-408DF5D86DEC}"/>
              </a:ext>
            </a:extLst>
          </p:cNvPr>
          <p:cNvSpPr txBox="1"/>
          <p:nvPr/>
        </p:nvSpPr>
        <p:spPr>
          <a:xfrm>
            <a:off x="1726389" y="3916357"/>
            <a:ext cx="15626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Características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52">
            <a:extLst>
              <a:ext uri="{FF2B5EF4-FFF2-40B4-BE49-F238E27FC236}">
                <a16:creationId xmlns:a16="http://schemas.microsoft.com/office/drawing/2014/main" id="{95C18CC4-8C2A-46DC-BE45-408DF5D86DEC}"/>
              </a:ext>
            </a:extLst>
          </p:cNvPr>
          <p:cNvSpPr txBox="1"/>
          <p:nvPr/>
        </p:nvSpPr>
        <p:spPr>
          <a:xfrm>
            <a:off x="8948057" y="1017225"/>
            <a:ext cx="18157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Competitividad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7321881" y="2879278"/>
            <a:ext cx="1361500" cy="13615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2">
              <a:hueOff val="953895"/>
              <a:satOff val="-21764"/>
              <a:lumOff val="803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7891" y="1467786"/>
            <a:ext cx="1365622" cy="136562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0678" y="4433161"/>
            <a:ext cx="1365622" cy="1365622"/>
          </a:xfrm>
          <a:prstGeom prst="rect">
            <a:avLst/>
          </a:prstGeom>
        </p:spPr>
      </p:pic>
      <p:sp>
        <p:nvSpPr>
          <p:cNvPr id="100" name="TextBox 52">
            <a:extLst>
              <a:ext uri="{FF2B5EF4-FFF2-40B4-BE49-F238E27FC236}">
                <a16:creationId xmlns:a16="http://schemas.microsoft.com/office/drawing/2014/main" id="{95C18CC4-8C2A-46DC-BE45-408DF5D86DEC}"/>
              </a:ext>
            </a:extLst>
          </p:cNvPr>
          <p:cNvSpPr txBox="1"/>
          <p:nvPr/>
        </p:nvSpPr>
        <p:spPr>
          <a:xfrm>
            <a:off x="8722570" y="5962796"/>
            <a:ext cx="18157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Actividades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Resultado de imagen para crecimien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8" y="1177064"/>
            <a:ext cx="2360280" cy="1470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88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2938182" y="2068889"/>
            <a:ext cx="359631" cy="373809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21718" y="7379"/>
            <a:ext cx="1770282" cy="837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" y="44974"/>
            <a:ext cx="2026404" cy="709395"/>
          </a:xfrm>
          <a:prstGeom prst="rect">
            <a:avLst/>
          </a:prstGeom>
        </p:spPr>
      </p:pic>
      <p:cxnSp>
        <p:nvCxnSpPr>
          <p:cNvPr id="92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n 9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96" y="1529951"/>
            <a:ext cx="2562860" cy="20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Imagen 9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6" y="1488819"/>
            <a:ext cx="2595245" cy="20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998" y="1458341"/>
            <a:ext cx="2645893" cy="20667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196" y="3977767"/>
            <a:ext cx="2597121" cy="20728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0580" y="4068314"/>
            <a:ext cx="2615411" cy="20667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700" y="4162878"/>
            <a:ext cx="2475191" cy="2072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060" y="33863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s-CO" dirty="0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582" y="583436"/>
            <a:ext cx="9797831" cy="5232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dirty="0" err="1">
                <a:solidFill>
                  <a:srgbClr val="2980B9"/>
                </a:solidFill>
              </a:rPr>
              <a:t>Histogramas</a:t>
            </a:r>
            <a:endParaRPr lang="en-US" dirty="0">
              <a:solidFill>
                <a:srgbClr val="2980B9"/>
              </a:solidFill>
            </a:endParaRPr>
          </a:p>
        </p:txBody>
      </p:sp>
      <p:sp>
        <p:nvSpPr>
          <p:cNvPr id="9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3037239" y="2337865"/>
            <a:ext cx="330154" cy="542444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" y="209533"/>
            <a:ext cx="2024047" cy="7132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149840" y="1"/>
            <a:ext cx="2042160" cy="813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513" y="-10091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731" y="872080"/>
            <a:ext cx="9797831" cy="5232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dirty="0">
                <a:solidFill>
                  <a:srgbClr val="2980B9"/>
                </a:solidFill>
              </a:rPr>
              <a:t>Test </a:t>
            </a:r>
            <a:r>
              <a:rPr lang="en-US" dirty="0" err="1">
                <a:solidFill>
                  <a:srgbClr val="2980B9"/>
                </a:solidFill>
              </a:rPr>
              <a:t>Haussman</a:t>
            </a:r>
            <a:r>
              <a:rPr lang="en-US" dirty="0">
                <a:solidFill>
                  <a:srgbClr val="2980B9"/>
                </a:solidFill>
              </a:rPr>
              <a:t>, </a:t>
            </a:r>
            <a:r>
              <a:rPr lang="en-US" dirty="0" err="1">
                <a:solidFill>
                  <a:srgbClr val="2980B9"/>
                </a:solidFill>
              </a:rPr>
              <a:t>heterocedastidad</a:t>
            </a:r>
            <a:endParaRPr lang="en-US" dirty="0">
              <a:solidFill>
                <a:srgbClr val="2980B9"/>
              </a:solidFill>
            </a:endParaRPr>
          </a:p>
        </p:txBody>
      </p:sp>
      <p:grpSp>
        <p:nvGrpSpPr>
          <p:cNvPr id="67" name="Group 11">
            <a:extLst>
              <a:ext uri="{FF2B5EF4-FFF2-40B4-BE49-F238E27FC236}">
                <a16:creationId xmlns:a16="http://schemas.microsoft.com/office/drawing/2014/main" id="{0FEFE211-8541-42B9-A137-8056322D95F1}"/>
              </a:ext>
            </a:extLst>
          </p:cNvPr>
          <p:cNvGrpSpPr/>
          <p:nvPr/>
        </p:nvGrpSpPr>
        <p:grpSpPr>
          <a:xfrm flipH="1">
            <a:off x="3704450" y="2444010"/>
            <a:ext cx="1883664" cy="3620722"/>
            <a:chOff x="4007767" y="2262697"/>
            <a:chExt cx="1882393" cy="3620722"/>
          </a:xfrm>
        </p:grpSpPr>
        <p:sp>
          <p:nvSpPr>
            <p:cNvPr id="71" name="Freeform 137">
              <a:extLst>
                <a:ext uri="{FF2B5EF4-FFF2-40B4-BE49-F238E27FC236}">
                  <a16:creationId xmlns:a16="http://schemas.microsoft.com/office/drawing/2014/main" id="{D0C6ADA5-D70C-4EC1-9CBC-35E386309542}"/>
                </a:ext>
              </a:extLst>
            </p:cNvPr>
            <p:cNvSpPr>
              <a:spLocks/>
            </p:cNvSpPr>
            <p:nvPr/>
          </p:nvSpPr>
          <p:spPr bwMode="auto">
            <a:xfrm rot="19222521">
              <a:off x="4156355" y="4797073"/>
              <a:ext cx="727004" cy="1086346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7">
              <a:extLst>
                <a:ext uri="{FF2B5EF4-FFF2-40B4-BE49-F238E27FC236}">
                  <a16:creationId xmlns:a16="http://schemas.microsoft.com/office/drawing/2014/main" id="{70FB9C72-FBCD-4EA7-8ECE-7FFA20AF423B}"/>
                </a:ext>
              </a:extLst>
            </p:cNvPr>
            <p:cNvSpPr>
              <a:spLocks/>
            </p:cNvSpPr>
            <p:nvPr/>
          </p:nvSpPr>
          <p:spPr bwMode="auto">
            <a:xfrm rot="21191604">
              <a:off x="4097296" y="3741711"/>
              <a:ext cx="1119113" cy="1672267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7">
              <a:extLst>
                <a:ext uri="{FF2B5EF4-FFF2-40B4-BE49-F238E27FC236}">
                  <a16:creationId xmlns:a16="http://schemas.microsoft.com/office/drawing/2014/main" id="{221B4D30-1EEB-46E5-91B6-A58FD194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67" y="2262697"/>
              <a:ext cx="1882393" cy="2812821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Freeform: Shape 18">
            <a:extLst>
              <a:ext uri="{FF2B5EF4-FFF2-40B4-BE49-F238E27FC236}">
                <a16:creationId xmlns:a16="http://schemas.microsoft.com/office/drawing/2014/main" id="{2E9365C0-BABE-4615-AE57-007834745232}"/>
              </a:ext>
            </a:extLst>
          </p:cNvPr>
          <p:cNvSpPr>
            <a:spLocks/>
          </p:cNvSpPr>
          <p:nvPr/>
        </p:nvSpPr>
        <p:spPr bwMode="auto">
          <a:xfrm>
            <a:off x="5637224" y="1501680"/>
            <a:ext cx="5122924" cy="1656184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Test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haussman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s-EC" sz="1400" b="1" dirty="0" err="1" smtClean="0">
                <a:solidFill>
                  <a:schemeClr val="bg2">
                    <a:lumMod val="10000"/>
                  </a:schemeClr>
                </a:solidFill>
              </a:rPr>
              <a:t>Prob</a:t>
            </a:r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</a:rPr>
              <a:t>&gt;chi2 </a:t>
            </a:r>
            <a:r>
              <a:rPr lang="es-EC" sz="1400" b="1" dirty="0">
                <a:solidFill>
                  <a:schemeClr val="bg2">
                    <a:lumMod val="10000"/>
                  </a:schemeClr>
                </a:solidFill>
              </a:rPr>
              <a:t>=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0.0000</a:t>
            </a:r>
          </a:p>
          <a:p>
            <a:pPr algn="ctr"/>
            <a:r>
              <a:rPr lang="es-EC" sz="1400" dirty="0" err="1">
                <a:solidFill>
                  <a:schemeClr val="bg2">
                    <a:lumMod val="10000"/>
                  </a:schemeClr>
                </a:solidFill>
              </a:rPr>
              <a:t>Prob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</a:rPr>
              <a:t>&gt; chi² es menor que 0,05 significa que no existe diferencia sistemática entre los coeficientes</a:t>
            </a:r>
            <a:r>
              <a:rPr lang="es-EC" sz="1400" dirty="0" smtClean="0"/>
              <a:t>.</a:t>
            </a:r>
          </a:p>
          <a:p>
            <a:pPr algn="ctr"/>
            <a:r>
              <a:rPr lang="es-EC" sz="1400" b="1" smtClean="0">
                <a:solidFill>
                  <a:schemeClr val="bg2">
                    <a:lumMod val="10000"/>
                  </a:schemeClr>
                </a:solidFill>
              </a:rPr>
              <a:t>Efectos fijos</a:t>
            </a:r>
            <a:endParaRPr lang="en-US" sz="24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C91C7E-AEF1-49E4-9678-3453F5C47FC9}"/>
              </a:ext>
            </a:extLst>
          </p:cNvPr>
          <p:cNvSpPr>
            <a:spLocks/>
          </p:cNvSpPr>
          <p:nvPr/>
        </p:nvSpPr>
        <p:spPr bwMode="auto">
          <a:xfrm>
            <a:off x="6303858" y="3157128"/>
            <a:ext cx="2814016" cy="1304075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"/>
              </a:lnSpc>
            </a:pPr>
            <a:endParaRPr lang="es-EC" sz="2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r>
              <a:rPr lang="es-EC" sz="2000" b="1" i="1" dirty="0" smtClean="0">
                <a:solidFill>
                  <a:schemeClr val="bg2">
                    <a:lumMod val="10000"/>
                  </a:schemeClr>
                </a:solidFill>
              </a:rPr>
              <a:t>Test </a:t>
            </a:r>
            <a:r>
              <a:rPr lang="es-EC" sz="2000" b="1" i="1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es-EC" sz="2000" b="1" i="1" dirty="0" err="1" smtClean="0">
                <a:solidFill>
                  <a:schemeClr val="bg2">
                    <a:lumMod val="10000"/>
                  </a:schemeClr>
                </a:solidFill>
              </a:rPr>
              <a:t>Breusch</a:t>
            </a:r>
            <a:r>
              <a:rPr lang="es-EC" sz="2000" b="1" i="1" dirty="0" smtClean="0">
                <a:solidFill>
                  <a:schemeClr val="bg2">
                    <a:lumMod val="10000"/>
                  </a:schemeClr>
                </a:solidFill>
              </a:rPr>
              <a:t>-Pagan</a:t>
            </a:r>
          </a:p>
          <a:p>
            <a:pPr algn="ctr">
              <a:lnSpc>
                <a:spcPts val="3000"/>
              </a:lnSpc>
            </a:pP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2" name="Freeform: Shape 20">
            <a:extLst>
              <a:ext uri="{FF2B5EF4-FFF2-40B4-BE49-F238E27FC236}">
                <a16:creationId xmlns:a16="http://schemas.microsoft.com/office/drawing/2014/main" id="{7E606F6F-758D-445D-9C4A-A0CEAB6D7683}"/>
              </a:ext>
            </a:extLst>
          </p:cNvPr>
          <p:cNvSpPr>
            <a:spLocks/>
          </p:cNvSpPr>
          <p:nvPr/>
        </p:nvSpPr>
        <p:spPr bwMode="auto">
          <a:xfrm>
            <a:off x="6612275" y="4567583"/>
            <a:ext cx="2505599" cy="1123883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Test de White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30252" r="40810" b="50612"/>
          <a:stretch/>
        </p:blipFill>
        <p:spPr>
          <a:xfrm>
            <a:off x="9176321" y="3512247"/>
            <a:ext cx="1645920" cy="7006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3442" r="37164" b="46487"/>
          <a:stretch/>
        </p:blipFill>
        <p:spPr>
          <a:xfrm>
            <a:off x="9117875" y="5023987"/>
            <a:ext cx="1771890" cy="6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3037239" y="2337865"/>
            <a:ext cx="330154" cy="542444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" y="209533"/>
            <a:ext cx="2024047" cy="7132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58846" y="0"/>
            <a:ext cx="1833154" cy="922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69" y="30711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731" y="872080"/>
            <a:ext cx="9797831" cy="5232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dirty="0" err="1">
                <a:solidFill>
                  <a:srgbClr val="2980B9"/>
                </a:solidFill>
              </a:rPr>
              <a:t>Prueba</a:t>
            </a:r>
            <a:r>
              <a:rPr lang="en-US" dirty="0">
                <a:solidFill>
                  <a:srgbClr val="2980B9"/>
                </a:solidFill>
              </a:rPr>
              <a:t> </a:t>
            </a:r>
            <a:r>
              <a:rPr lang="en-US" dirty="0" err="1">
                <a:solidFill>
                  <a:srgbClr val="2980B9"/>
                </a:solidFill>
              </a:rPr>
              <a:t>gráfica</a:t>
            </a:r>
            <a:r>
              <a:rPr lang="en-US" dirty="0">
                <a:solidFill>
                  <a:srgbClr val="2980B9"/>
                </a:solidFill>
              </a:rPr>
              <a:t> de </a:t>
            </a:r>
            <a:r>
              <a:rPr lang="en-US" dirty="0" err="1">
                <a:solidFill>
                  <a:srgbClr val="2980B9"/>
                </a:solidFill>
              </a:rPr>
              <a:t>heterocedasticidad</a:t>
            </a:r>
            <a:endParaRPr lang="en-US" dirty="0">
              <a:solidFill>
                <a:srgbClr val="2980B9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583" y="1954868"/>
            <a:ext cx="4002131" cy="307433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940086" y="5131431"/>
            <a:ext cx="3897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solidFill>
                  <a:schemeClr val="bg2">
                    <a:lumMod val="10000"/>
                  </a:schemeClr>
                </a:solidFill>
              </a:rPr>
              <a:t>Figura 12. </a:t>
            </a:r>
            <a:r>
              <a:rPr lang="es-CO" sz="1400" dirty="0">
                <a:solidFill>
                  <a:schemeClr val="bg2">
                    <a:lumMod val="10000"/>
                  </a:schemeClr>
                </a:solidFill>
              </a:rPr>
              <a:t>Prueba gráfica de </a:t>
            </a:r>
            <a:r>
              <a:rPr lang="es-CO" sz="1400" dirty="0" err="1" smtClean="0">
                <a:solidFill>
                  <a:schemeClr val="bg2">
                    <a:lumMod val="10000"/>
                  </a:schemeClr>
                </a:solidFill>
              </a:rPr>
              <a:t>heterocedasticidad</a:t>
            </a:r>
            <a:r>
              <a:rPr lang="es-CO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CO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058" y="2021267"/>
            <a:ext cx="3960207" cy="300793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012058" y="5123982"/>
            <a:ext cx="396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2">
                    <a:lumMod val="10000"/>
                  </a:schemeClr>
                </a:solidFill>
              </a:rPr>
              <a:t>Figura 13. </a:t>
            </a:r>
            <a:r>
              <a:rPr lang="es-CO" sz="1400" dirty="0">
                <a:solidFill>
                  <a:schemeClr val="bg2">
                    <a:lumMod val="10000"/>
                  </a:schemeClr>
                </a:solidFill>
              </a:rPr>
              <a:t>Prueba gráfica de </a:t>
            </a:r>
            <a:r>
              <a:rPr lang="es-CO" sz="1400" dirty="0" err="1">
                <a:solidFill>
                  <a:schemeClr val="bg2">
                    <a:lumMod val="10000"/>
                  </a:schemeClr>
                </a:solidFill>
              </a:rPr>
              <a:t>heterocedasticidad</a:t>
            </a:r>
            <a:r>
              <a:rPr lang="es-CO" sz="1400" dirty="0">
                <a:solidFill>
                  <a:schemeClr val="bg2">
                    <a:lumMod val="10000"/>
                  </a:schemeClr>
                </a:solidFill>
              </a:rPr>
              <a:t> en las variables explicativas. </a:t>
            </a:r>
          </a:p>
        </p:txBody>
      </p:sp>
    </p:spTree>
    <p:extLst>
      <p:ext uri="{BB962C8B-B14F-4D97-AF65-F5344CB8AC3E}">
        <p14:creationId xmlns:p14="http://schemas.microsoft.com/office/powerpoint/2010/main" val="2473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sosceles Triangle 56"/>
          <p:cNvSpPr/>
          <p:nvPr/>
        </p:nvSpPr>
        <p:spPr>
          <a:xfrm rot="5400000">
            <a:off x="3037239" y="2795069"/>
            <a:ext cx="330154" cy="542444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" y="209533"/>
            <a:ext cx="2024047" cy="7132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87264" y="65810"/>
            <a:ext cx="1704735" cy="739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86" y="26367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731" y="872080"/>
            <a:ext cx="9797831" cy="52322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Correlación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de variables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290" y="1538897"/>
            <a:ext cx="7393578" cy="366519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3801290" y="5525589"/>
            <a:ext cx="7498081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s-EC" sz="1600" smtClean="0">
                <a:solidFill>
                  <a:schemeClr val="bg2">
                    <a:lumMod val="10000"/>
                  </a:schemeClr>
                </a:solidFill>
              </a:rPr>
              <a:t>inguna </a:t>
            </a:r>
            <a:r>
              <a:rPr lang="es-EC" sz="1600">
                <a:solidFill>
                  <a:schemeClr val="bg2">
                    <a:lumMod val="10000"/>
                  </a:schemeClr>
                </a:solidFill>
              </a:rPr>
              <a:t>de las variables evidencia la existencia de colinealidad en concordancia con lo expuesto por Aivazian et al.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(2005) donde señala que existe </a:t>
            </a:r>
            <a:r>
              <a:rPr lang="es-EC" sz="1600" dirty="0" err="1">
                <a:solidFill>
                  <a:schemeClr val="bg2">
                    <a:lumMod val="10000"/>
                  </a:schemeClr>
                </a:solidFill>
              </a:rPr>
              <a:t>colinealidad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</a:rPr>
              <a:t> cuando el p-valor es superior a 0,30.</a:t>
            </a:r>
            <a:endParaRPr lang="es-CO" sz="16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3037239" y="3226148"/>
            <a:ext cx="330154" cy="542444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" y="209533"/>
            <a:ext cx="2024047" cy="7132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87264" y="11676"/>
            <a:ext cx="1704735" cy="7939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68" y="17263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731" y="872080"/>
            <a:ext cx="9797831" cy="5232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dirty="0">
                <a:solidFill>
                  <a:srgbClr val="2980B9"/>
                </a:solidFill>
              </a:rPr>
              <a:t>MCO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50784"/>
              </p:ext>
            </p:extLst>
          </p:nvPr>
        </p:nvGraphicFramePr>
        <p:xfrm>
          <a:off x="3647727" y="2592050"/>
          <a:ext cx="8324539" cy="38404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93219">
                  <a:extLst>
                    <a:ext uri="{9D8B030D-6E8A-4147-A177-3AD203B41FA5}">
                      <a16:colId xmlns:a16="http://schemas.microsoft.com/office/drawing/2014/main" val="1887146117"/>
                    </a:ext>
                  </a:extLst>
                </a:gridCol>
                <a:gridCol w="1418977">
                  <a:extLst>
                    <a:ext uri="{9D8B030D-6E8A-4147-A177-3AD203B41FA5}">
                      <a16:colId xmlns:a16="http://schemas.microsoft.com/office/drawing/2014/main" val="3921773844"/>
                    </a:ext>
                  </a:extLst>
                </a:gridCol>
                <a:gridCol w="1072198">
                  <a:extLst>
                    <a:ext uri="{9D8B030D-6E8A-4147-A177-3AD203B41FA5}">
                      <a16:colId xmlns:a16="http://schemas.microsoft.com/office/drawing/2014/main" val="1569741775"/>
                    </a:ext>
                  </a:extLst>
                </a:gridCol>
                <a:gridCol w="713238">
                  <a:extLst>
                    <a:ext uri="{9D8B030D-6E8A-4147-A177-3AD203B41FA5}">
                      <a16:colId xmlns:a16="http://schemas.microsoft.com/office/drawing/2014/main" val="288156012"/>
                    </a:ext>
                  </a:extLst>
                </a:gridCol>
                <a:gridCol w="1068450">
                  <a:extLst>
                    <a:ext uri="{9D8B030D-6E8A-4147-A177-3AD203B41FA5}">
                      <a16:colId xmlns:a16="http://schemas.microsoft.com/office/drawing/2014/main" val="1386556639"/>
                    </a:ext>
                  </a:extLst>
                </a:gridCol>
                <a:gridCol w="1085321">
                  <a:extLst>
                    <a:ext uri="{9D8B030D-6E8A-4147-A177-3AD203B41FA5}">
                      <a16:colId xmlns:a16="http://schemas.microsoft.com/office/drawing/2014/main" val="1851003894"/>
                    </a:ext>
                  </a:extLst>
                </a:gridCol>
                <a:gridCol w="1073136">
                  <a:extLst>
                    <a:ext uri="{9D8B030D-6E8A-4147-A177-3AD203B41FA5}">
                      <a16:colId xmlns:a16="http://schemas.microsoft.com/office/drawing/2014/main" val="3559967002"/>
                    </a:ext>
                  </a:extLst>
                </a:gridCol>
              </a:tblGrid>
              <a:tr h="7031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Apalancamiento Financiero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Coeficiente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Error Estándar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P&gt;t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Nivel de Confianza 95%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Intervalo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5172642"/>
                  </a:ext>
                </a:extLst>
              </a:tr>
              <a:tr h="351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Rentabilidad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-0.04***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0.002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-15.90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-0.044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-0.035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6897261"/>
                  </a:ext>
                </a:extLst>
              </a:tr>
              <a:tr h="384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Autofinanciamiento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-2.78***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0.013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-213.88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-2.801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-2.750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9472713"/>
                  </a:ext>
                </a:extLst>
              </a:tr>
              <a:tr h="351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Tamaño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0.04***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113.14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0.037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0.038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5141614"/>
                  </a:ext>
                </a:extLst>
              </a:tr>
              <a:tr h="384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Tangibilidad de activos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-0.02***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0.002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-10.42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-0.022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-0.015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293957"/>
                  </a:ext>
                </a:extLst>
              </a:tr>
              <a:tr h="351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Edad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-0.00***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-11.05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-0.001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8152163"/>
                  </a:ext>
                </a:extLst>
              </a:tr>
              <a:tr h="351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Constante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2.64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0.013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206.10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2.619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2.669</a:t>
                      </a:r>
                      <a:endParaRPr lang="es-CO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2201822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89288"/>
              </p:ext>
            </p:extLst>
          </p:nvPr>
        </p:nvGraphicFramePr>
        <p:xfrm>
          <a:off x="6855211" y="803740"/>
          <a:ext cx="2301851" cy="1676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38657">
                  <a:extLst>
                    <a:ext uri="{9D8B030D-6E8A-4147-A177-3AD203B41FA5}">
                      <a16:colId xmlns:a16="http://schemas.microsoft.com/office/drawing/2014/main" val="263587818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3993866175"/>
                    </a:ext>
                  </a:extLst>
                </a:gridCol>
              </a:tblGrid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Observaciones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100,198.00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4318413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F( 10,100187)</a:t>
                      </a:r>
                      <a:endParaRPr lang="es-CO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8,308.63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0724824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Prob &gt; F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0.00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4107034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R-squared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0.77</a:t>
                      </a:r>
                      <a:endParaRPr lang="es-CO" sz="16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66778022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Root</a:t>
                      </a:r>
                      <a:r>
                        <a:rPr lang="es-EC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MSE</a:t>
                      </a:r>
                      <a:endParaRPr lang="es-CO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0.14</a:t>
                      </a:r>
                      <a:endParaRPr lang="es-CO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015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1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3037239" y="3226148"/>
            <a:ext cx="330154" cy="542444"/>
          </a:xfrm>
          <a:prstGeom prst="triangle">
            <a:avLst/>
          </a:prstGeom>
          <a:solidFill>
            <a:schemeClr val="tx1"/>
          </a:solidFill>
        </p:spPr>
        <p:txBody>
          <a:bodyPr wrap="none" anchor="ctr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272556" y="16827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/>
          <p:nvPr/>
        </p:nvSpPr>
        <p:spPr>
          <a:xfrm>
            <a:off x="272556" y="2057613"/>
            <a:ext cx="247854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Histogramas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15"/>
          <p:cNvSpPr/>
          <p:nvPr/>
        </p:nvSpPr>
        <p:spPr>
          <a:xfrm>
            <a:off x="272557" y="2435610"/>
            <a:ext cx="248435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Validaciones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 del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Modelo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279191" y="2899725"/>
            <a:ext cx="2471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Correlación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9"/>
          <p:cNvCxnSpPr>
            <a:cxnSpLocks/>
          </p:cNvCxnSpPr>
          <p:nvPr/>
        </p:nvCxnSpPr>
        <p:spPr>
          <a:xfrm>
            <a:off x="2931096" y="1691767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9"/>
          <p:cNvSpPr/>
          <p:nvPr/>
        </p:nvSpPr>
        <p:spPr>
          <a:xfrm>
            <a:off x="290974" y="3323737"/>
            <a:ext cx="2460126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Multivariante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" y="209533"/>
            <a:ext cx="2024047" cy="7132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87264" y="0"/>
            <a:ext cx="1704735" cy="10189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435" y="38633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pPr algn="r"/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731" y="872080"/>
            <a:ext cx="9797831" cy="52322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REGRESIONES CUANTÍLICAS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548" y="1579681"/>
            <a:ext cx="8683718" cy="5048067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sp>
        <p:nvSpPr>
          <p:cNvPr id="18" name="Rectángulo 17"/>
          <p:cNvSpPr/>
          <p:nvPr/>
        </p:nvSpPr>
        <p:spPr>
          <a:xfrm>
            <a:off x="7458891" y="1867988"/>
            <a:ext cx="953589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5259977" y="1877575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9789601" y="1870285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8648778" y="1859025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10880933" y="1867987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5259976" y="2630472"/>
            <a:ext cx="6574546" cy="26925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5277450" y="3424105"/>
            <a:ext cx="5465739" cy="2762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10880933" y="3433908"/>
            <a:ext cx="953589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5259976" y="4235866"/>
            <a:ext cx="953589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8658062" y="4235866"/>
            <a:ext cx="953589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9789600" y="4235860"/>
            <a:ext cx="953589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7566737" y="4231468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Rectángulo 40"/>
          <p:cNvSpPr/>
          <p:nvPr/>
        </p:nvSpPr>
        <p:spPr>
          <a:xfrm>
            <a:off x="6405154" y="4243822"/>
            <a:ext cx="953589" cy="2873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Rectángulo 45"/>
          <p:cNvSpPr/>
          <p:nvPr/>
        </p:nvSpPr>
        <p:spPr>
          <a:xfrm>
            <a:off x="5236258" y="5025927"/>
            <a:ext cx="6598264" cy="2762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52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C0C9A-1145-4FD5-A871-59396334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CONCLUSIONES Y RECOMENDACIONES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753783-08B8-466E-BF9A-13C43B10C2BF}"/>
              </a:ext>
            </a:extLst>
          </p:cNvPr>
          <p:cNvCxnSpPr>
            <a:cxnSpLocks/>
          </p:cNvCxnSpPr>
          <p:nvPr/>
        </p:nvCxnSpPr>
        <p:spPr>
          <a:xfrm>
            <a:off x="4038027" y="2376596"/>
            <a:ext cx="617813" cy="162748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8411AE1-0243-413C-A3AB-69AC6C6F9706}"/>
              </a:ext>
            </a:extLst>
          </p:cNvPr>
          <p:cNvCxnSpPr>
            <a:cxnSpLocks/>
          </p:cNvCxnSpPr>
          <p:nvPr/>
        </p:nvCxnSpPr>
        <p:spPr>
          <a:xfrm>
            <a:off x="2930315" y="2951069"/>
            <a:ext cx="1725525" cy="105300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284EFEC-64FA-494D-81CF-78BDDF9983CC}"/>
              </a:ext>
            </a:extLst>
          </p:cNvPr>
          <p:cNvCxnSpPr>
            <a:cxnSpLocks/>
          </p:cNvCxnSpPr>
          <p:nvPr/>
        </p:nvCxnSpPr>
        <p:spPr>
          <a:xfrm>
            <a:off x="2285856" y="3467285"/>
            <a:ext cx="2342517" cy="497959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AD6E802-D89A-4E4F-8349-64D113D6797D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4140457" y="4020675"/>
            <a:ext cx="435522" cy="1460552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E6A42FD-57FB-4FFC-B9BF-297D064196C6}"/>
              </a:ext>
            </a:extLst>
          </p:cNvPr>
          <p:cNvCxnSpPr>
            <a:cxnSpLocks/>
            <a:endCxn id="94" idx="6"/>
          </p:cNvCxnSpPr>
          <p:nvPr/>
        </p:nvCxnSpPr>
        <p:spPr>
          <a:xfrm flipH="1">
            <a:off x="2964495" y="4031791"/>
            <a:ext cx="1663880" cy="107367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3FC390A-6646-4578-B1A2-78DCCD9FB5EF}"/>
              </a:ext>
            </a:extLst>
          </p:cNvPr>
          <p:cNvCxnSpPr>
            <a:cxnSpLocks/>
          </p:cNvCxnSpPr>
          <p:nvPr/>
        </p:nvCxnSpPr>
        <p:spPr>
          <a:xfrm flipH="1">
            <a:off x="4655840" y="2746901"/>
            <a:ext cx="696140" cy="125717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33DBB22-94BC-41E0-8BCB-0DE668D3E2E2}"/>
              </a:ext>
            </a:extLst>
          </p:cNvPr>
          <p:cNvCxnSpPr>
            <a:cxnSpLocks/>
          </p:cNvCxnSpPr>
          <p:nvPr/>
        </p:nvCxnSpPr>
        <p:spPr>
          <a:xfrm flipH="1">
            <a:off x="7570184" y="2885473"/>
            <a:ext cx="174042" cy="119871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E5E0A5B-BA78-4AFD-B71B-87669A6452A8}"/>
              </a:ext>
            </a:extLst>
          </p:cNvPr>
          <p:cNvCxnSpPr>
            <a:cxnSpLocks/>
          </p:cNvCxnSpPr>
          <p:nvPr/>
        </p:nvCxnSpPr>
        <p:spPr>
          <a:xfrm flipH="1">
            <a:off x="7570184" y="3296670"/>
            <a:ext cx="2026421" cy="70740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276FAEC-6408-4E46-A89A-C2B3F6B8145B}"/>
              </a:ext>
            </a:extLst>
          </p:cNvPr>
          <p:cNvCxnSpPr>
            <a:cxnSpLocks/>
          </p:cNvCxnSpPr>
          <p:nvPr/>
        </p:nvCxnSpPr>
        <p:spPr>
          <a:xfrm flipH="1" flipV="1">
            <a:off x="7519730" y="4004079"/>
            <a:ext cx="1829514" cy="64367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AC2EFFF-F7C2-4A5D-9D64-99804E5A42D5}"/>
              </a:ext>
            </a:extLst>
          </p:cNvPr>
          <p:cNvCxnSpPr>
            <a:cxnSpLocks/>
          </p:cNvCxnSpPr>
          <p:nvPr/>
        </p:nvCxnSpPr>
        <p:spPr>
          <a:xfrm flipV="1">
            <a:off x="6594797" y="3965245"/>
            <a:ext cx="1035386" cy="138689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A97BFF2-880E-4F07-9949-98F8EB8CC569}"/>
              </a:ext>
            </a:extLst>
          </p:cNvPr>
          <p:cNvSpPr/>
          <p:nvPr/>
        </p:nvSpPr>
        <p:spPr>
          <a:xfrm>
            <a:off x="3818144" y="3149998"/>
            <a:ext cx="2240157" cy="1685925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/>
              <a:t>Hipótesis</a:t>
            </a:r>
            <a:r>
              <a:rPr lang="en-US" sz="2400" b="1" cap="all" dirty="0" smtClean="0"/>
              <a:t> 1</a:t>
            </a:r>
            <a:endParaRPr lang="en-US" sz="2400" b="1" cap="all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F6AE84A-678A-4759-A915-83D30BDE5C13}"/>
              </a:ext>
            </a:extLst>
          </p:cNvPr>
          <p:cNvSpPr/>
          <p:nvPr/>
        </p:nvSpPr>
        <p:spPr>
          <a:xfrm>
            <a:off x="6206744" y="3149997"/>
            <a:ext cx="2167113" cy="1685925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/>
              <a:t>Hipótesis</a:t>
            </a:r>
            <a:r>
              <a:rPr lang="en-US" sz="2400" b="1" cap="all" dirty="0" smtClean="0"/>
              <a:t> 2</a:t>
            </a:r>
            <a:endParaRPr lang="en-US" sz="2400" b="1" cap="all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A5881DA-1FD9-4082-BABC-084844AAEC15}"/>
              </a:ext>
            </a:extLst>
          </p:cNvPr>
          <p:cNvSpPr/>
          <p:nvPr/>
        </p:nvSpPr>
        <p:spPr>
          <a:xfrm>
            <a:off x="1970745" y="1839603"/>
            <a:ext cx="1627707" cy="110457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Reducción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costos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3E7AA4B-8306-4061-8EFF-224EF4D1E269}"/>
              </a:ext>
            </a:extLst>
          </p:cNvPr>
          <p:cNvSpPr/>
          <p:nvPr/>
        </p:nvSpPr>
        <p:spPr>
          <a:xfrm>
            <a:off x="3562334" y="1565261"/>
            <a:ext cx="1224135" cy="78362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Rechaza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FE8F580-E025-4DCC-8070-FBB7CC463AE1}"/>
              </a:ext>
            </a:extLst>
          </p:cNvPr>
          <p:cNvSpPr/>
          <p:nvPr/>
        </p:nvSpPr>
        <p:spPr>
          <a:xfrm>
            <a:off x="4827844" y="1642324"/>
            <a:ext cx="1964839" cy="110457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Resultados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no son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concluyentes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2C9BCC0-02FD-4BDE-BCA5-1809598F9BB2}"/>
              </a:ext>
            </a:extLst>
          </p:cNvPr>
          <p:cNvSpPr/>
          <p:nvPr/>
        </p:nvSpPr>
        <p:spPr>
          <a:xfrm>
            <a:off x="117566" y="2670511"/>
            <a:ext cx="2099985" cy="110457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Financiamiento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ondos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propios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2A47C4D-AA50-4AF6-8583-8A648FF388C3}"/>
              </a:ext>
            </a:extLst>
          </p:cNvPr>
          <p:cNvSpPr/>
          <p:nvPr/>
        </p:nvSpPr>
        <p:spPr>
          <a:xfrm>
            <a:off x="953589" y="4241366"/>
            <a:ext cx="2010906" cy="172819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889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Acudir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instituciones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financieras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formales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B02648-78A3-4CB7-9080-D055A23DAD8A}"/>
              </a:ext>
            </a:extLst>
          </p:cNvPr>
          <p:cNvSpPr/>
          <p:nvPr/>
        </p:nvSpPr>
        <p:spPr>
          <a:xfrm>
            <a:off x="3374354" y="5481227"/>
            <a:ext cx="1532206" cy="95068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Asimetría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información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0D3AFEC-F0BD-4956-AE51-C7DEB4C89CFE}"/>
              </a:ext>
            </a:extLst>
          </p:cNvPr>
          <p:cNvSpPr/>
          <p:nvPr/>
        </p:nvSpPr>
        <p:spPr>
          <a:xfrm>
            <a:off x="9632634" y="2218512"/>
            <a:ext cx="2370841" cy="151216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889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Establecimiento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índice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deuda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E2D9DF1-AE26-4284-9DEE-A25E0587ACB4}"/>
              </a:ext>
            </a:extLst>
          </p:cNvPr>
          <p:cNvSpPr/>
          <p:nvPr/>
        </p:nvSpPr>
        <p:spPr>
          <a:xfrm>
            <a:off x="9274791" y="4140122"/>
            <a:ext cx="2610023" cy="138313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Estructura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de capital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DC09768-1A07-484D-93C8-6260FF107360}"/>
              </a:ext>
            </a:extLst>
          </p:cNvPr>
          <p:cNvSpPr/>
          <p:nvPr/>
        </p:nvSpPr>
        <p:spPr>
          <a:xfrm>
            <a:off x="7039883" y="1480375"/>
            <a:ext cx="2006214" cy="135016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Acepta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Resultados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concluyentes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D73CF96-9581-4679-8B9B-A51E8F239F45}"/>
              </a:ext>
            </a:extLst>
          </p:cNvPr>
          <p:cNvSpPr/>
          <p:nvPr/>
        </p:nvSpPr>
        <p:spPr>
          <a:xfrm>
            <a:off x="5751942" y="5002836"/>
            <a:ext cx="2399282" cy="110457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Diferentes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industrias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7566" y="13486"/>
            <a:ext cx="1667003" cy="799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94"/>
            <a:ext cx="2024047" cy="7132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6119" y="859256"/>
            <a:ext cx="609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H1: La rentabilidad tiene una incidencia negativa en el apalancamiento</a:t>
            </a:r>
            <a:r>
              <a:rPr lang="es-EC" sz="10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(-)</a:t>
            </a:r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792683" y="6166940"/>
            <a:ext cx="53706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H2: El autofinanciamiento incidirá en forma negativa sobre el apalancamiento</a:t>
            </a:r>
            <a:r>
              <a:rPr lang="es-EC" sz="10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(-)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54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C0C9A-1145-4FD5-A871-59396334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CONCLUSIONES Y RECOMENDACIONES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7566" y="97971"/>
            <a:ext cx="1667003" cy="752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" y="71698"/>
            <a:ext cx="2024047" cy="713294"/>
          </a:xfrm>
          <a:prstGeom prst="rect">
            <a:avLst/>
          </a:prstGeom>
        </p:spPr>
      </p:pic>
      <p:graphicFrame>
        <p:nvGraphicFramePr>
          <p:cNvPr id="30" name="Diagram 4">
            <a:extLst>
              <a:ext uri="{FF2B5EF4-FFF2-40B4-BE49-F238E27FC236}">
                <a16:creationId xmlns:a16="http://schemas.microsoft.com/office/drawing/2014/main" id="{CB85B482-F1DC-4FBD-888E-3F0537C34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601039"/>
              </p:ext>
            </p:extLst>
          </p:nvPr>
        </p:nvGraphicFramePr>
        <p:xfrm>
          <a:off x="2371812" y="2588722"/>
          <a:ext cx="7448376" cy="293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Group 14">
            <a:extLst>
              <a:ext uri="{FF2B5EF4-FFF2-40B4-BE49-F238E27FC236}">
                <a16:creationId xmlns:a16="http://schemas.microsoft.com/office/drawing/2014/main" id="{C9254402-E311-4F53-AB42-1C779F393C6A}"/>
              </a:ext>
            </a:extLst>
          </p:cNvPr>
          <p:cNvGrpSpPr/>
          <p:nvPr/>
        </p:nvGrpSpPr>
        <p:grpSpPr>
          <a:xfrm rot="16200000">
            <a:off x="5768499" y="5648004"/>
            <a:ext cx="655003" cy="400446"/>
            <a:chOff x="2688656" y="4594548"/>
            <a:chExt cx="714768" cy="436985"/>
          </a:xfrm>
        </p:grpSpPr>
        <p:sp>
          <p:nvSpPr>
            <p:cNvPr id="32" name="Freeform: Shape 15">
              <a:extLst>
                <a:ext uri="{FF2B5EF4-FFF2-40B4-BE49-F238E27FC236}">
                  <a16:creationId xmlns:a16="http://schemas.microsoft.com/office/drawing/2014/main" id="{9163D530-7B8A-4724-B0A4-A574F745CF98}"/>
                </a:ext>
              </a:extLst>
            </p:cNvPr>
            <p:cNvSpPr/>
            <p:nvPr/>
          </p:nvSpPr>
          <p:spPr>
            <a:xfrm rot="2142401" flipH="1">
              <a:off x="2688656" y="4594548"/>
              <a:ext cx="714768" cy="20083"/>
            </a:xfrm>
            <a:custGeom>
              <a:avLst/>
              <a:gdLst>
                <a:gd name="connsiteX0" fmla="*/ 0 w 714318"/>
                <a:gd name="connsiteY0" fmla="*/ 10041 h 20083"/>
                <a:gd name="connsiteX1" fmla="*/ 714318 w 714318"/>
                <a:gd name="connsiteY1" fmla="*/ 10041 h 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18" h="20083">
                  <a:moveTo>
                    <a:pt x="0" y="10041"/>
                  </a:moveTo>
                  <a:lnTo>
                    <a:pt x="714318" y="100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001" tIns="-7818" rIns="352001" bIns="-781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A42CF665-7E41-4EA8-B7DC-684913269133}"/>
                </a:ext>
              </a:extLst>
            </p:cNvPr>
            <p:cNvSpPr/>
            <p:nvPr/>
          </p:nvSpPr>
          <p:spPr>
            <a:xfrm rot="19457599" flipH="1">
              <a:off x="2688656" y="5011450"/>
              <a:ext cx="714768" cy="20083"/>
            </a:xfrm>
            <a:custGeom>
              <a:avLst/>
              <a:gdLst>
                <a:gd name="connsiteX0" fmla="*/ 0 w 714318"/>
                <a:gd name="connsiteY0" fmla="*/ 10041 h 20083"/>
                <a:gd name="connsiteX1" fmla="*/ 714318 w 714318"/>
                <a:gd name="connsiteY1" fmla="*/ 10041 h 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18" h="20083">
                  <a:moveTo>
                    <a:pt x="0" y="10041"/>
                  </a:moveTo>
                  <a:lnTo>
                    <a:pt x="714318" y="100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000" tIns="-7817" rIns="352002" bIns="-781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886549F8-4566-46C4-A2C0-7F767A8CF127}"/>
              </a:ext>
            </a:extLst>
          </p:cNvPr>
          <p:cNvGrpSpPr/>
          <p:nvPr/>
        </p:nvGrpSpPr>
        <p:grpSpPr>
          <a:xfrm rot="10800000">
            <a:off x="7481728" y="3291806"/>
            <a:ext cx="655003" cy="1588213"/>
            <a:chOff x="3863752" y="3140968"/>
            <a:chExt cx="714768" cy="1733129"/>
          </a:xfrm>
        </p:grpSpPr>
        <p:grpSp>
          <p:nvGrpSpPr>
            <p:cNvPr id="35" name="Group 19">
              <a:extLst>
                <a:ext uri="{FF2B5EF4-FFF2-40B4-BE49-F238E27FC236}">
                  <a16:creationId xmlns:a16="http://schemas.microsoft.com/office/drawing/2014/main" id="{3258E37E-410B-4808-AF31-E86C96AC9711}"/>
                </a:ext>
              </a:extLst>
            </p:cNvPr>
            <p:cNvGrpSpPr/>
            <p:nvPr/>
          </p:nvGrpSpPr>
          <p:grpSpPr>
            <a:xfrm>
              <a:off x="3863752" y="4437112"/>
              <a:ext cx="714768" cy="436985"/>
              <a:chOff x="2688656" y="4594548"/>
              <a:chExt cx="714768" cy="436985"/>
            </a:xfrm>
          </p:grpSpPr>
          <p:sp>
            <p:nvSpPr>
              <p:cNvPr id="40" name="Freeform: Shape 23">
                <a:extLst>
                  <a:ext uri="{FF2B5EF4-FFF2-40B4-BE49-F238E27FC236}">
                    <a16:creationId xmlns:a16="http://schemas.microsoft.com/office/drawing/2014/main" id="{7488F464-1CBE-49DE-9980-1ABD8DECE0E0}"/>
                  </a:ext>
                </a:extLst>
              </p:cNvPr>
              <p:cNvSpPr/>
              <p:nvPr/>
            </p:nvSpPr>
            <p:spPr>
              <a:xfrm rot="2142401" flipH="1">
                <a:off x="2688656" y="4594548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1" tIns="-7818" rIns="352001" bIns="-7815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761B5F87-CE64-4586-AC04-434B052571A1}"/>
                  </a:ext>
                </a:extLst>
              </p:cNvPr>
              <p:cNvSpPr/>
              <p:nvPr/>
            </p:nvSpPr>
            <p:spPr>
              <a:xfrm rot="19457599" flipH="1">
                <a:off x="2688656" y="5011450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0" tIns="-7817" rIns="352002" bIns="-7816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37" name="Group 20">
              <a:extLst>
                <a:ext uri="{FF2B5EF4-FFF2-40B4-BE49-F238E27FC236}">
                  <a16:creationId xmlns:a16="http://schemas.microsoft.com/office/drawing/2014/main" id="{AF9378E0-C9BB-4BAA-965E-4ACF7F38C27B}"/>
                </a:ext>
              </a:extLst>
            </p:cNvPr>
            <p:cNvGrpSpPr/>
            <p:nvPr/>
          </p:nvGrpSpPr>
          <p:grpSpPr>
            <a:xfrm>
              <a:off x="3863752" y="3140968"/>
              <a:ext cx="714768" cy="436985"/>
              <a:chOff x="2688656" y="4594548"/>
              <a:chExt cx="714768" cy="436985"/>
            </a:xfrm>
          </p:grpSpPr>
          <p:sp>
            <p:nvSpPr>
              <p:cNvPr id="38" name="Freeform: Shape 21">
                <a:extLst>
                  <a:ext uri="{FF2B5EF4-FFF2-40B4-BE49-F238E27FC236}">
                    <a16:creationId xmlns:a16="http://schemas.microsoft.com/office/drawing/2014/main" id="{799F0EC3-7AE0-4D9C-8C1E-3479A640B3DD}"/>
                  </a:ext>
                </a:extLst>
              </p:cNvPr>
              <p:cNvSpPr/>
              <p:nvPr/>
            </p:nvSpPr>
            <p:spPr>
              <a:xfrm rot="2142401" flipH="1">
                <a:off x="2688656" y="4594548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1" tIns="-7818" rIns="352001" bIns="-7815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39" name="Freeform: Shape 22">
                <a:extLst>
                  <a:ext uri="{FF2B5EF4-FFF2-40B4-BE49-F238E27FC236}">
                    <a16:creationId xmlns:a16="http://schemas.microsoft.com/office/drawing/2014/main" id="{CFF9CEDD-3779-4DDB-B393-454B3C3D68EE}"/>
                  </a:ext>
                </a:extLst>
              </p:cNvPr>
              <p:cNvSpPr/>
              <p:nvPr/>
            </p:nvSpPr>
            <p:spPr>
              <a:xfrm rot="19457599" flipH="1">
                <a:off x="2688656" y="5011450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0" tIns="-7817" rIns="352002" bIns="-7816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773F3598-F75E-4702-B952-7FB2E1798A5D}"/>
              </a:ext>
            </a:extLst>
          </p:cNvPr>
          <p:cNvGrpSpPr/>
          <p:nvPr/>
        </p:nvGrpSpPr>
        <p:grpSpPr>
          <a:xfrm>
            <a:off x="1784568" y="2836424"/>
            <a:ext cx="2920836" cy="2434993"/>
            <a:chOff x="1391174" y="2644035"/>
            <a:chExt cx="3187346" cy="2657173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664494CC-EB44-4BF3-91DA-858AC42805CA}"/>
                </a:ext>
              </a:extLst>
            </p:cNvPr>
            <p:cNvGrpSpPr/>
            <p:nvPr/>
          </p:nvGrpSpPr>
          <p:grpSpPr>
            <a:xfrm>
              <a:off x="3863752" y="4504183"/>
              <a:ext cx="714768" cy="436985"/>
              <a:chOff x="2688656" y="4594548"/>
              <a:chExt cx="714768" cy="436985"/>
            </a:xfrm>
          </p:grpSpPr>
          <p:sp>
            <p:nvSpPr>
              <p:cNvPr id="51" name="Freeform: Shape 6">
                <a:extLst>
                  <a:ext uri="{FF2B5EF4-FFF2-40B4-BE49-F238E27FC236}">
                    <a16:creationId xmlns:a16="http://schemas.microsoft.com/office/drawing/2014/main" id="{1681C32F-B2B6-444E-B302-15590F2BB468}"/>
                  </a:ext>
                </a:extLst>
              </p:cNvPr>
              <p:cNvSpPr/>
              <p:nvPr/>
            </p:nvSpPr>
            <p:spPr>
              <a:xfrm rot="2142401" flipH="1">
                <a:off x="2688656" y="4594548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1" tIns="-7818" rIns="352001" bIns="-7815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52" name="Freeform: Shape 7">
                <a:extLst>
                  <a:ext uri="{FF2B5EF4-FFF2-40B4-BE49-F238E27FC236}">
                    <a16:creationId xmlns:a16="http://schemas.microsoft.com/office/drawing/2014/main" id="{5BC6B892-D3B3-4544-9B61-4F23D0DF9CA9}"/>
                  </a:ext>
                </a:extLst>
              </p:cNvPr>
              <p:cNvSpPr/>
              <p:nvPr/>
            </p:nvSpPr>
            <p:spPr>
              <a:xfrm rot="19457599" flipH="1">
                <a:off x="2688656" y="5011450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0" tIns="-7817" rIns="352002" bIns="-7816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44" name="Group 8">
              <a:extLst>
                <a:ext uri="{FF2B5EF4-FFF2-40B4-BE49-F238E27FC236}">
                  <a16:creationId xmlns:a16="http://schemas.microsoft.com/office/drawing/2014/main" id="{8C520CA7-536F-4A1E-8D8A-7C9BA7D5B44A}"/>
                </a:ext>
              </a:extLst>
            </p:cNvPr>
            <p:cNvGrpSpPr/>
            <p:nvPr/>
          </p:nvGrpSpPr>
          <p:grpSpPr>
            <a:xfrm>
              <a:off x="3863752" y="3122788"/>
              <a:ext cx="714768" cy="436985"/>
              <a:chOff x="2688656" y="4594548"/>
              <a:chExt cx="714768" cy="436985"/>
            </a:xfrm>
          </p:grpSpPr>
          <p:sp>
            <p:nvSpPr>
              <p:cNvPr id="49" name="Freeform: Shape 9">
                <a:extLst>
                  <a:ext uri="{FF2B5EF4-FFF2-40B4-BE49-F238E27FC236}">
                    <a16:creationId xmlns:a16="http://schemas.microsoft.com/office/drawing/2014/main" id="{1931DFF5-315C-4A17-ADFE-0570D71C755C}"/>
                  </a:ext>
                </a:extLst>
              </p:cNvPr>
              <p:cNvSpPr/>
              <p:nvPr/>
            </p:nvSpPr>
            <p:spPr>
              <a:xfrm rot="2142401" flipH="1">
                <a:off x="2688656" y="4594548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1" tIns="-7818" rIns="352001" bIns="-7815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  <p:sp>
            <p:nvSpPr>
              <p:cNvPr id="50" name="Freeform: Shape 10">
                <a:extLst>
                  <a:ext uri="{FF2B5EF4-FFF2-40B4-BE49-F238E27FC236}">
                    <a16:creationId xmlns:a16="http://schemas.microsoft.com/office/drawing/2014/main" id="{B4C2B141-416C-438E-B005-0B6D48D5E649}"/>
                  </a:ext>
                </a:extLst>
              </p:cNvPr>
              <p:cNvSpPr/>
              <p:nvPr/>
            </p:nvSpPr>
            <p:spPr>
              <a:xfrm rot="19457599" flipH="1">
                <a:off x="2688656" y="5011450"/>
                <a:ext cx="714768" cy="20083"/>
              </a:xfrm>
              <a:custGeom>
                <a:avLst/>
                <a:gdLst>
                  <a:gd name="connsiteX0" fmla="*/ 0 w 714318"/>
                  <a:gd name="connsiteY0" fmla="*/ 10041 h 20083"/>
                  <a:gd name="connsiteX1" fmla="*/ 714318 w 714318"/>
                  <a:gd name="connsiteY1" fmla="*/ 10041 h 2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18" h="20083">
                    <a:moveTo>
                      <a:pt x="0" y="10041"/>
                    </a:moveTo>
                    <a:lnTo>
                      <a:pt x="714318" y="1004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2000" tIns="-7817" rIns="352002" bIns="-7816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sp>
          <p:nvSpPr>
            <p:cNvPr id="45" name="Freeform: Shape 25">
              <a:extLst>
                <a:ext uri="{FF2B5EF4-FFF2-40B4-BE49-F238E27FC236}">
                  <a16:creationId xmlns:a16="http://schemas.microsoft.com/office/drawing/2014/main" id="{B083AED3-637A-44DF-A974-0546C0E7D7CF}"/>
                </a:ext>
              </a:extLst>
            </p:cNvPr>
            <p:cNvSpPr/>
            <p:nvPr/>
          </p:nvSpPr>
          <p:spPr>
            <a:xfrm flipH="1">
              <a:off x="1391174" y="2644035"/>
              <a:ext cx="2541291" cy="577099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Resultados</a:t>
              </a:r>
              <a:r>
                <a:rPr lang="en-US" b="1" dirty="0" smtClean="0">
                  <a:solidFill>
                    <a:schemeClr val="bg1"/>
                  </a:solidFill>
                </a:rPr>
                <a:t> no </a:t>
              </a:r>
              <a:r>
                <a:rPr lang="en-US" b="1" dirty="0" err="1" smtClean="0">
                  <a:solidFill>
                    <a:schemeClr val="bg1"/>
                  </a:solidFill>
                </a:rPr>
                <a:t>concluyentes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: Shape 26">
              <a:extLst>
                <a:ext uri="{FF2B5EF4-FFF2-40B4-BE49-F238E27FC236}">
                  <a16:creationId xmlns:a16="http://schemas.microsoft.com/office/drawing/2014/main" id="{2DEEEF5C-1D55-4284-BC27-C3046B3AC125}"/>
                </a:ext>
              </a:extLst>
            </p:cNvPr>
            <p:cNvSpPr/>
            <p:nvPr/>
          </p:nvSpPr>
          <p:spPr>
            <a:xfrm flipH="1">
              <a:off x="1391175" y="3437639"/>
              <a:ext cx="2541291" cy="476853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Adecuadas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garantías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: Shape 32">
              <a:extLst>
                <a:ext uri="{FF2B5EF4-FFF2-40B4-BE49-F238E27FC236}">
                  <a16:creationId xmlns:a16="http://schemas.microsoft.com/office/drawing/2014/main" id="{3B3DE05D-F475-4B47-866E-B6C790A0EBEF}"/>
                </a:ext>
              </a:extLst>
            </p:cNvPr>
            <p:cNvSpPr/>
            <p:nvPr/>
          </p:nvSpPr>
          <p:spPr>
            <a:xfrm flipH="1">
              <a:off x="1391174" y="4002566"/>
              <a:ext cx="2541291" cy="605284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Estados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financieros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transparentes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33">
              <a:extLst>
                <a:ext uri="{FF2B5EF4-FFF2-40B4-BE49-F238E27FC236}">
                  <a16:creationId xmlns:a16="http://schemas.microsoft.com/office/drawing/2014/main" id="{6BE4D46A-DDE5-4940-8774-B6EADBFA0C89}"/>
                </a:ext>
              </a:extLst>
            </p:cNvPr>
            <p:cNvSpPr/>
            <p:nvPr/>
          </p:nvSpPr>
          <p:spPr>
            <a:xfrm flipH="1">
              <a:off x="1391175" y="4824355"/>
              <a:ext cx="2541291" cy="476853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Riesgo</a:t>
              </a:r>
              <a:r>
                <a:rPr lang="en-US" b="1" dirty="0" smtClean="0">
                  <a:solidFill>
                    <a:schemeClr val="bg1"/>
                  </a:solidFill>
                </a:rPr>
                <a:t> moral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35">
            <a:extLst>
              <a:ext uri="{FF2B5EF4-FFF2-40B4-BE49-F238E27FC236}">
                <a16:creationId xmlns:a16="http://schemas.microsoft.com/office/drawing/2014/main" id="{9F70BCE1-8BF3-47E8-B9D9-F840BCC17773}"/>
              </a:ext>
            </a:extLst>
          </p:cNvPr>
          <p:cNvGrpSpPr/>
          <p:nvPr/>
        </p:nvGrpSpPr>
        <p:grpSpPr>
          <a:xfrm>
            <a:off x="8080534" y="2836424"/>
            <a:ext cx="2326896" cy="2434993"/>
            <a:chOff x="2481456" y="2644035"/>
            <a:chExt cx="2539213" cy="2657173"/>
          </a:xfrm>
        </p:grpSpPr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34B8CA3-29BE-4BAA-8BCB-2C8EA0ED1077}"/>
                </a:ext>
              </a:extLst>
            </p:cNvPr>
            <p:cNvGrpSpPr/>
            <p:nvPr/>
          </p:nvGrpSpPr>
          <p:grpSpPr>
            <a:xfrm>
              <a:off x="2481456" y="2644035"/>
              <a:ext cx="2539212" cy="1342795"/>
              <a:chOff x="2481456" y="2574228"/>
              <a:chExt cx="2539212" cy="1427534"/>
            </a:xfrm>
          </p:grpSpPr>
          <p:sp>
            <p:nvSpPr>
              <p:cNvPr id="58" name="Freeform: Shape 40">
                <a:extLst>
                  <a:ext uri="{FF2B5EF4-FFF2-40B4-BE49-F238E27FC236}">
                    <a16:creationId xmlns:a16="http://schemas.microsoft.com/office/drawing/2014/main" id="{F23EF3E8-44F3-4BAE-AA13-1ADFD1E102C2}"/>
                  </a:ext>
                </a:extLst>
              </p:cNvPr>
              <p:cNvSpPr/>
              <p:nvPr/>
            </p:nvSpPr>
            <p:spPr>
              <a:xfrm flipH="1">
                <a:off x="2481456" y="2574228"/>
                <a:ext cx="2539212" cy="613518"/>
              </a:xfrm>
              <a:custGeom>
                <a:avLst/>
                <a:gdLst>
                  <a:gd name="connsiteX0" fmla="*/ 1378457 w 1451008"/>
                  <a:gd name="connsiteY0" fmla="*/ 0 h 725047"/>
                  <a:gd name="connsiteX1" fmla="*/ 72550 w 1451008"/>
                  <a:gd name="connsiteY1" fmla="*/ 0 h 725047"/>
                  <a:gd name="connsiteX2" fmla="*/ 0 w 1451008"/>
                  <a:gd name="connsiteY2" fmla="*/ 72505 h 725047"/>
                  <a:gd name="connsiteX3" fmla="*/ 0 w 1451008"/>
                  <a:gd name="connsiteY3" fmla="*/ 652542 h 725047"/>
                  <a:gd name="connsiteX4" fmla="*/ 72550 w 1451008"/>
                  <a:gd name="connsiteY4" fmla="*/ 725047 h 725047"/>
                  <a:gd name="connsiteX5" fmla="*/ 1378457 w 1451008"/>
                  <a:gd name="connsiteY5" fmla="*/ 725047 h 725047"/>
                  <a:gd name="connsiteX6" fmla="*/ 1451008 w 1451008"/>
                  <a:gd name="connsiteY6" fmla="*/ 652542 h 725047"/>
                  <a:gd name="connsiteX7" fmla="*/ 1451008 w 1451008"/>
                  <a:gd name="connsiteY7" fmla="*/ 72505 h 725047"/>
                  <a:gd name="connsiteX8" fmla="*/ 1378457 w 1451008"/>
                  <a:gd name="connsiteY8" fmla="*/ 0 h 7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008" h="725047">
                    <a:moveTo>
                      <a:pt x="1378457" y="0"/>
                    </a:moveTo>
                    <a:lnTo>
                      <a:pt x="72550" y="0"/>
                    </a:lnTo>
                    <a:cubicBezTo>
                      <a:pt x="32482" y="0"/>
                      <a:pt x="0" y="32462"/>
                      <a:pt x="0" y="72505"/>
                    </a:cubicBezTo>
                    <a:lnTo>
                      <a:pt x="0" y="652542"/>
                    </a:lnTo>
                    <a:cubicBezTo>
                      <a:pt x="0" y="692585"/>
                      <a:pt x="32482" y="725047"/>
                      <a:pt x="72550" y="725047"/>
                    </a:cubicBezTo>
                    <a:lnTo>
                      <a:pt x="1378457" y="725047"/>
                    </a:lnTo>
                    <a:cubicBezTo>
                      <a:pt x="1418525" y="725047"/>
                      <a:pt x="1451008" y="692585"/>
                      <a:pt x="1451008" y="652542"/>
                    </a:cubicBezTo>
                    <a:lnTo>
                      <a:pt x="1451008" y="72505"/>
                    </a:lnTo>
                    <a:cubicBezTo>
                      <a:pt x="1451008" y="32462"/>
                      <a:pt x="1418525" y="0"/>
                      <a:pt x="137845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176" tIns="49176" rIns="49176" bIns="49176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>
                    <a:solidFill>
                      <a:schemeClr val="bg1"/>
                    </a:solidFill>
                  </a:rPr>
                  <a:t>Resultados</a:t>
                </a:r>
                <a:r>
                  <a:rPr lang="en-US" b="1" dirty="0">
                    <a:solidFill>
                      <a:schemeClr val="bg1"/>
                    </a:solidFill>
                  </a:rPr>
                  <a:t> no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concluyentes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EE918C65-34AD-4A8B-8E36-A187131BF59A}"/>
                  </a:ext>
                </a:extLst>
              </p:cNvPr>
              <p:cNvSpPr/>
              <p:nvPr/>
            </p:nvSpPr>
            <p:spPr>
              <a:xfrm flipH="1">
                <a:off x="2481456" y="3408802"/>
                <a:ext cx="2539212" cy="592960"/>
              </a:xfrm>
              <a:custGeom>
                <a:avLst/>
                <a:gdLst>
                  <a:gd name="connsiteX0" fmla="*/ 1378457 w 1451008"/>
                  <a:gd name="connsiteY0" fmla="*/ 0 h 725047"/>
                  <a:gd name="connsiteX1" fmla="*/ 72550 w 1451008"/>
                  <a:gd name="connsiteY1" fmla="*/ 0 h 725047"/>
                  <a:gd name="connsiteX2" fmla="*/ 0 w 1451008"/>
                  <a:gd name="connsiteY2" fmla="*/ 72505 h 725047"/>
                  <a:gd name="connsiteX3" fmla="*/ 0 w 1451008"/>
                  <a:gd name="connsiteY3" fmla="*/ 652542 h 725047"/>
                  <a:gd name="connsiteX4" fmla="*/ 72550 w 1451008"/>
                  <a:gd name="connsiteY4" fmla="*/ 725047 h 725047"/>
                  <a:gd name="connsiteX5" fmla="*/ 1378457 w 1451008"/>
                  <a:gd name="connsiteY5" fmla="*/ 725047 h 725047"/>
                  <a:gd name="connsiteX6" fmla="*/ 1451008 w 1451008"/>
                  <a:gd name="connsiteY6" fmla="*/ 652542 h 725047"/>
                  <a:gd name="connsiteX7" fmla="*/ 1451008 w 1451008"/>
                  <a:gd name="connsiteY7" fmla="*/ 72505 h 725047"/>
                  <a:gd name="connsiteX8" fmla="*/ 1378457 w 1451008"/>
                  <a:gd name="connsiteY8" fmla="*/ 0 h 7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008" h="725047">
                    <a:moveTo>
                      <a:pt x="1378457" y="0"/>
                    </a:moveTo>
                    <a:lnTo>
                      <a:pt x="72550" y="0"/>
                    </a:lnTo>
                    <a:cubicBezTo>
                      <a:pt x="32482" y="0"/>
                      <a:pt x="0" y="32462"/>
                      <a:pt x="0" y="72505"/>
                    </a:cubicBezTo>
                    <a:lnTo>
                      <a:pt x="0" y="652542"/>
                    </a:lnTo>
                    <a:cubicBezTo>
                      <a:pt x="0" y="692585"/>
                      <a:pt x="32482" y="725047"/>
                      <a:pt x="72550" y="725047"/>
                    </a:cubicBezTo>
                    <a:lnTo>
                      <a:pt x="1378457" y="725047"/>
                    </a:lnTo>
                    <a:cubicBezTo>
                      <a:pt x="1418525" y="725047"/>
                      <a:pt x="1451008" y="692585"/>
                      <a:pt x="1451008" y="652542"/>
                    </a:cubicBezTo>
                    <a:lnTo>
                      <a:pt x="1451008" y="72505"/>
                    </a:lnTo>
                    <a:cubicBezTo>
                      <a:pt x="1451008" y="32462"/>
                      <a:pt x="1418525" y="0"/>
                      <a:pt x="137845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176" tIns="49176" rIns="49176" bIns="4917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Nivel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de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deuda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adecuado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37">
              <a:extLst>
                <a:ext uri="{FF2B5EF4-FFF2-40B4-BE49-F238E27FC236}">
                  <a16:creationId xmlns:a16="http://schemas.microsoft.com/office/drawing/2014/main" id="{C17F4218-E667-45DC-9D05-B1337815DDC0}"/>
                </a:ext>
              </a:extLst>
            </p:cNvPr>
            <p:cNvGrpSpPr/>
            <p:nvPr/>
          </p:nvGrpSpPr>
          <p:grpSpPr>
            <a:xfrm>
              <a:off x="2481456" y="4058660"/>
              <a:ext cx="2539213" cy="1242548"/>
              <a:chOff x="2481456" y="2680800"/>
              <a:chExt cx="2539213" cy="1320961"/>
            </a:xfrm>
          </p:grpSpPr>
          <p:sp>
            <p:nvSpPr>
              <p:cNvPr id="56" name="Freeform: Shape 38">
                <a:extLst>
                  <a:ext uri="{FF2B5EF4-FFF2-40B4-BE49-F238E27FC236}">
                    <a16:creationId xmlns:a16="http://schemas.microsoft.com/office/drawing/2014/main" id="{E893B681-0BC2-4185-AF77-431750888D0D}"/>
                  </a:ext>
                </a:extLst>
              </p:cNvPr>
              <p:cNvSpPr/>
              <p:nvPr/>
            </p:nvSpPr>
            <p:spPr>
              <a:xfrm flipH="1">
                <a:off x="2481457" y="2680800"/>
                <a:ext cx="2539212" cy="506946"/>
              </a:xfrm>
              <a:custGeom>
                <a:avLst/>
                <a:gdLst>
                  <a:gd name="connsiteX0" fmla="*/ 1378457 w 1451008"/>
                  <a:gd name="connsiteY0" fmla="*/ 0 h 725047"/>
                  <a:gd name="connsiteX1" fmla="*/ 72550 w 1451008"/>
                  <a:gd name="connsiteY1" fmla="*/ 0 h 725047"/>
                  <a:gd name="connsiteX2" fmla="*/ 0 w 1451008"/>
                  <a:gd name="connsiteY2" fmla="*/ 72505 h 725047"/>
                  <a:gd name="connsiteX3" fmla="*/ 0 w 1451008"/>
                  <a:gd name="connsiteY3" fmla="*/ 652542 h 725047"/>
                  <a:gd name="connsiteX4" fmla="*/ 72550 w 1451008"/>
                  <a:gd name="connsiteY4" fmla="*/ 725047 h 725047"/>
                  <a:gd name="connsiteX5" fmla="*/ 1378457 w 1451008"/>
                  <a:gd name="connsiteY5" fmla="*/ 725047 h 725047"/>
                  <a:gd name="connsiteX6" fmla="*/ 1451008 w 1451008"/>
                  <a:gd name="connsiteY6" fmla="*/ 652542 h 725047"/>
                  <a:gd name="connsiteX7" fmla="*/ 1451008 w 1451008"/>
                  <a:gd name="connsiteY7" fmla="*/ 72505 h 725047"/>
                  <a:gd name="connsiteX8" fmla="*/ 1378457 w 1451008"/>
                  <a:gd name="connsiteY8" fmla="*/ 0 h 7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008" h="725047">
                    <a:moveTo>
                      <a:pt x="1378457" y="0"/>
                    </a:moveTo>
                    <a:lnTo>
                      <a:pt x="72550" y="0"/>
                    </a:lnTo>
                    <a:cubicBezTo>
                      <a:pt x="32482" y="0"/>
                      <a:pt x="0" y="32462"/>
                      <a:pt x="0" y="72505"/>
                    </a:cubicBezTo>
                    <a:lnTo>
                      <a:pt x="0" y="652542"/>
                    </a:lnTo>
                    <a:cubicBezTo>
                      <a:pt x="0" y="692585"/>
                      <a:pt x="32482" y="725047"/>
                      <a:pt x="72550" y="725047"/>
                    </a:cubicBezTo>
                    <a:lnTo>
                      <a:pt x="1378457" y="725047"/>
                    </a:lnTo>
                    <a:cubicBezTo>
                      <a:pt x="1418525" y="725047"/>
                      <a:pt x="1451008" y="692585"/>
                      <a:pt x="1451008" y="652542"/>
                    </a:cubicBezTo>
                    <a:lnTo>
                      <a:pt x="1451008" y="72505"/>
                    </a:lnTo>
                    <a:cubicBezTo>
                      <a:pt x="1451008" y="32462"/>
                      <a:pt x="1418525" y="0"/>
                      <a:pt x="137845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176" tIns="49176" rIns="49176" bIns="4917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Riesgo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financiero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: Shape 39">
                <a:extLst>
                  <a:ext uri="{FF2B5EF4-FFF2-40B4-BE49-F238E27FC236}">
                    <a16:creationId xmlns:a16="http://schemas.microsoft.com/office/drawing/2014/main" id="{4BDAAD90-F626-4A08-BFEA-1A6C7A8928DE}"/>
                  </a:ext>
                </a:extLst>
              </p:cNvPr>
              <p:cNvSpPr/>
              <p:nvPr/>
            </p:nvSpPr>
            <p:spPr>
              <a:xfrm flipH="1">
                <a:off x="2481456" y="3335470"/>
                <a:ext cx="2539212" cy="666291"/>
              </a:xfrm>
              <a:custGeom>
                <a:avLst/>
                <a:gdLst>
                  <a:gd name="connsiteX0" fmla="*/ 1378457 w 1451008"/>
                  <a:gd name="connsiteY0" fmla="*/ 0 h 725047"/>
                  <a:gd name="connsiteX1" fmla="*/ 72550 w 1451008"/>
                  <a:gd name="connsiteY1" fmla="*/ 0 h 725047"/>
                  <a:gd name="connsiteX2" fmla="*/ 0 w 1451008"/>
                  <a:gd name="connsiteY2" fmla="*/ 72505 h 725047"/>
                  <a:gd name="connsiteX3" fmla="*/ 0 w 1451008"/>
                  <a:gd name="connsiteY3" fmla="*/ 652542 h 725047"/>
                  <a:gd name="connsiteX4" fmla="*/ 72550 w 1451008"/>
                  <a:gd name="connsiteY4" fmla="*/ 725047 h 725047"/>
                  <a:gd name="connsiteX5" fmla="*/ 1378457 w 1451008"/>
                  <a:gd name="connsiteY5" fmla="*/ 725047 h 725047"/>
                  <a:gd name="connsiteX6" fmla="*/ 1451008 w 1451008"/>
                  <a:gd name="connsiteY6" fmla="*/ 652542 h 725047"/>
                  <a:gd name="connsiteX7" fmla="*/ 1451008 w 1451008"/>
                  <a:gd name="connsiteY7" fmla="*/ 72505 h 725047"/>
                  <a:gd name="connsiteX8" fmla="*/ 1378457 w 1451008"/>
                  <a:gd name="connsiteY8" fmla="*/ 0 h 7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1008" h="725047">
                    <a:moveTo>
                      <a:pt x="1378457" y="0"/>
                    </a:moveTo>
                    <a:lnTo>
                      <a:pt x="72550" y="0"/>
                    </a:lnTo>
                    <a:cubicBezTo>
                      <a:pt x="32482" y="0"/>
                      <a:pt x="0" y="32462"/>
                      <a:pt x="0" y="72505"/>
                    </a:cubicBezTo>
                    <a:lnTo>
                      <a:pt x="0" y="652542"/>
                    </a:lnTo>
                    <a:cubicBezTo>
                      <a:pt x="0" y="692585"/>
                      <a:pt x="32482" y="725047"/>
                      <a:pt x="72550" y="725047"/>
                    </a:cubicBezTo>
                    <a:lnTo>
                      <a:pt x="1378457" y="725047"/>
                    </a:lnTo>
                    <a:cubicBezTo>
                      <a:pt x="1418525" y="725047"/>
                      <a:pt x="1451008" y="692585"/>
                      <a:pt x="1451008" y="652542"/>
                    </a:cubicBezTo>
                    <a:lnTo>
                      <a:pt x="1451008" y="72505"/>
                    </a:lnTo>
                    <a:cubicBezTo>
                      <a:pt x="1451008" y="32462"/>
                      <a:pt x="1418525" y="0"/>
                      <a:pt x="137845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176" tIns="49176" rIns="49176" bIns="4917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Activos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serán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de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los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acreedores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11">
            <a:extLst>
              <a:ext uri="{FF2B5EF4-FFF2-40B4-BE49-F238E27FC236}">
                <a16:creationId xmlns:a16="http://schemas.microsoft.com/office/drawing/2014/main" id="{E374D518-307D-4F00-ADBB-9B4355B3D428}"/>
              </a:ext>
            </a:extLst>
          </p:cNvPr>
          <p:cNvGrpSpPr/>
          <p:nvPr/>
        </p:nvGrpSpPr>
        <p:grpSpPr>
          <a:xfrm rot="5400000">
            <a:off x="5768500" y="2060998"/>
            <a:ext cx="655003" cy="400446"/>
            <a:chOff x="2688656" y="4594548"/>
            <a:chExt cx="714768" cy="436985"/>
          </a:xfrm>
        </p:grpSpPr>
        <p:sp>
          <p:nvSpPr>
            <p:cNvPr id="62" name="Freeform: Shape 12">
              <a:extLst>
                <a:ext uri="{FF2B5EF4-FFF2-40B4-BE49-F238E27FC236}">
                  <a16:creationId xmlns:a16="http://schemas.microsoft.com/office/drawing/2014/main" id="{DCC366B5-7908-47F0-9368-10C06582285E}"/>
                </a:ext>
              </a:extLst>
            </p:cNvPr>
            <p:cNvSpPr/>
            <p:nvPr/>
          </p:nvSpPr>
          <p:spPr>
            <a:xfrm rot="2142401" flipH="1">
              <a:off x="2688656" y="4594548"/>
              <a:ext cx="714768" cy="20083"/>
            </a:xfrm>
            <a:custGeom>
              <a:avLst/>
              <a:gdLst>
                <a:gd name="connsiteX0" fmla="*/ 0 w 714318"/>
                <a:gd name="connsiteY0" fmla="*/ 10041 h 20083"/>
                <a:gd name="connsiteX1" fmla="*/ 714318 w 714318"/>
                <a:gd name="connsiteY1" fmla="*/ 10041 h 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18" h="20083">
                  <a:moveTo>
                    <a:pt x="0" y="10041"/>
                  </a:moveTo>
                  <a:lnTo>
                    <a:pt x="714318" y="100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001" tIns="-7818" rIns="352001" bIns="-781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63" name="Freeform: Shape 13">
              <a:extLst>
                <a:ext uri="{FF2B5EF4-FFF2-40B4-BE49-F238E27FC236}">
                  <a16:creationId xmlns:a16="http://schemas.microsoft.com/office/drawing/2014/main" id="{D4AA35E8-0CFE-4C1F-A6DE-C765574346C1}"/>
                </a:ext>
              </a:extLst>
            </p:cNvPr>
            <p:cNvSpPr/>
            <p:nvPr/>
          </p:nvSpPr>
          <p:spPr>
            <a:xfrm rot="19457599" flipH="1">
              <a:off x="2688656" y="5011450"/>
              <a:ext cx="714768" cy="20083"/>
            </a:xfrm>
            <a:custGeom>
              <a:avLst/>
              <a:gdLst>
                <a:gd name="connsiteX0" fmla="*/ 0 w 714318"/>
                <a:gd name="connsiteY0" fmla="*/ 10041 h 20083"/>
                <a:gd name="connsiteX1" fmla="*/ 714318 w 714318"/>
                <a:gd name="connsiteY1" fmla="*/ 10041 h 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18" h="20083">
                  <a:moveTo>
                    <a:pt x="0" y="10041"/>
                  </a:moveTo>
                  <a:lnTo>
                    <a:pt x="714318" y="1004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000" tIns="-7817" rIns="352002" bIns="-781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sp>
        <p:nvSpPr>
          <p:cNvPr id="64" name="Freeform: Shape 42">
            <a:extLst>
              <a:ext uri="{FF2B5EF4-FFF2-40B4-BE49-F238E27FC236}">
                <a16:creationId xmlns:a16="http://schemas.microsoft.com/office/drawing/2014/main" id="{1FAA4CC3-50A4-4F2B-9753-A1AE70B4F70C}"/>
              </a:ext>
            </a:extLst>
          </p:cNvPr>
          <p:cNvSpPr/>
          <p:nvPr/>
        </p:nvSpPr>
        <p:spPr>
          <a:xfrm flipH="1">
            <a:off x="4113370" y="1552933"/>
            <a:ext cx="1874657" cy="436981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chemeClr val="bg1"/>
                </a:solidFill>
              </a:rPr>
              <a:t>Hipotesis</a:t>
            </a:r>
            <a:r>
              <a:rPr lang="en-US" b="1" dirty="0" smtClean="0">
                <a:solidFill>
                  <a:schemeClr val="bg1"/>
                </a:solidFill>
              </a:rPr>
              <a:t> 3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5" name="Freeform: Shape 43">
            <a:extLst>
              <a:ext uri="{FF2B5EF4-FFF2-40B4-BE49-F238E27FC236}">
                <a16:creationId xmlns:a16="http://schemas.microsoft.com/office/drawing/2014/main" id="{4ED8E92F-2EBF-4F2B-A8F5-1D77DEC10318}"/>
              </a:ext>
            </a:extLst>
          </p:cNvPr>
          <p:cNvSpPr/>
          <p:nvPr/>
        </p:nvSpPr>
        <p:spPr>
          <a:xfrm flipH="1">
            <a:off x="6203974" y="1552932"/>
            <a:ext cx="1876560" cy="436981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chemeClr val="bg1"/>
                </a:solidFill>
              </a:rPr>
              <a:t>Hipótesis</a:t>
            </a:r>
            <a:r>
              <a:rPr lang="en-US" b="1" dirty="0" smtClean="0">
                <a:solidFill>
                  <a:schemeClr val="bg1"/>
                </a:solidFill>
              </a:rPr>
              <a:t> 4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66" name="Group 51">
            <a:extLst>
              <a:ext uri="{FF2B5EF4-FFF2-40B4-BE49-F238E27FC236}">
                <a16:creationId xmlns:a16="http://schemas.microsoft.com/office/drawing/2014/main" id="{CA1295AE-CF2C-46B4-B660-A74A71123F33}"/>
              </a:ext>
            </a:extLst>
          </p:cNvPr>
          <p:cNvGrpSpPr/>
          <p:nvPr/>
        </p:nvGrpSpPr>
        <p:grpSpPr>
          <a:xfrm>
            <a:off x="4106594" y="6129227"/>
            <a:ext cx="3973940" cy="436982"/>
            <a:chOff x="6574027" y="6432550"/>
            <a:chExt cx="4336542" cy="476854"/>
          </a:xfrm>
        </p:grpSpPr>
        <p:sp>
          <p:nvSpPr>
            <p:cNvPr id="67" name="Freeform: Shape 47">
              <a:extLst>
                <a:ext uri="{FF2B5EF4-FFF2-40B4-BE49-F238E27FC236}">
                  <a16:creationId xmlns:a16="http://schemas.microsoft.com/office/drawing/2014/main" id="{8BD10B12-9AA3-45C6-A6B1-DB36487F2DE5}"/>
                </a:ext>
              </a:extLst>
            </p:cNvPr>
            <p:cNvSpPr/>
            <p:nvPr/>
          </p:nvSpPr>
          <p:spPr>
            <a:xfrm flipH="1">
              <a:off x="6574027" y="6432551"/>
              <a:ext cx="2053095" cy="476853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Rechazada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: Shape 48">
              <a:extLst>
                <a:ext uri="{FF2B5EF4-FFF2-40B4-BE49-F238E27FC236}">
                  <a16:creationId xmlns:a16="http://schemas.microsoft.com/office/drawing/2014/main" id="{7E5DE6DF-3D18-481D-A6F5-B0CD659DBF0F}"/>
                </a:ext>
              </a:extLst>
            </p:cNvPr>
            <p:cNvSpPr/>
            <p:nvPr/>
          </p:nvSpPr>
          <p:spPr>
            <a:xfrm flipH="1">
              <a:off x="8862778" y="6432550"/>
              <a:ext cx="2047791" cy="476853"/>
            </a:xfrm>
            <a:custGeom>
              <a:avLst/>
              <a:gdLst>
                <a:gd name="connsiteX0" fmla="*/ 1378457 w 1451008"/>
                <a:gd name="connsiteY0" fmla="*/ 0 h 725047"/>
                <a:gd name="connsiteX1" fmla="*/ 72550 w 1451008"/>
                <a:gd name="connsiteY1" fmla="*/ 0 h 725047"/>
                <a:gd name="connsiteX2" fmla="*/ 0 w 1451008"/>
                <a:gd name="connsiteY2" fmla="*/ 72505 h 725047"/>
                <a:gd name="connsiteX3" fmla="*/ 0 w 1451008"/>
                <a:gd name="connsiteY3" fmla="*/ 652542 h 725047"/>
                <a:gd name="connsiteX4" fmla="*/ 72550 w 1451008"/>
                <a:gd name="connsiteY4" fmla="*/ 725047 h 725047"/>
                <a:gd name="connsiteX5" fmla="*/ 1378457 w 1451008"/>
                <a:gd name="connsiteY5" fmla="*/ 725047 h 725047"/>
                <a:gd name="connsiteX6" fmla="*/ 1451008 w 1451008"/>
                <a:gd name="connsiteY6" fmla="*/ 652542 h 725047"/>
                <a:gd name="connsiteX7" fmla="*/ 1451008 w 1451008"/>
                <a:gd name="connsiteY7" fmla="*/ 72505 h 725047"/>
                <a:gd name="connsiteX8" fmla="*/ 1378457 w 1451008"/>
                <a:gd name="connsiteY8" fmla="*/ 0 h 7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08" h="725047">
                  <a:moveTo>
                    <a:pt x="1378457" y="0"/>
                  </a:moveTo>
                  <a:lnTo>
                    <a:pt x="72550" y="0"/>
                  </a:lnTo>
                  <a:cubicBezTo>
                    <a:pt x="32482" y="0"/>
                    <a:pt x="0" y="32462"/>
                    <a:pt x="0" y="72505"/>
                  </a:cubicBezTo>
                  <a:lnTo>
                    <a:pt x="0" y="652542"/>
                  </a:lnTo>
                  <a:cubicBezTo>
                    <a:pt x="0" y="692585"/>
                    <a:pt x="32482" y="725047"/>
                    <a:pt x="72550" y="725047"/>
                  </a:cubicBezTo>
                  <a:lnTo>
                    <a:pt x="1378457" y="725047"/>
                  </a:lnTo>
                  <a:cubicBezTo>
                    <a:pt x="1418525" y="725047"/>
                    <a:pt x="1451008" y="692585"/>
                    <a:pt x="1451008" y="652542"/>
                  </a:cubicBezTo>
                  <a:lnTo>
                    <a:pt x="1451008" y="72505"/>
                  </a:lnTo>
                  <a:cubicBezTo>
                    <a:pt x="1451008" y="32462"/>
                    <a:pt x="1418525" y="0"/>
                    <a:pt x="137845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6" tIns="49176" rIns="49176" bIns="4917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solidFill>
                    <a:schemeClr val="bg1"/>
                  </a:solidFill>
                </a:rPr>
                <a:t>Rechazada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191021" y="1240335"/>
            <a:ext cx="34143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H3: Cuanto mayor es el tamaño de la empresa, mayor es su incidencia sobre el apalancamiento</a:t>
            </a:r>
            <a:r>
              <a:rPr lang="es-EC" sz="10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(+)</a:t>
            </a:r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8296486" y="5642878"/>
            <a:ext cx="373162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H4: La tangibilidad de los activos o incidirá</a:t>
            </a:r>
            <a:r>
              <a:rPr lang="es-EC" sz="10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positivamente sobre el endeudamiento.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(+)</a:t>
            </a:r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6365" y="3467776"/>
            <a:ext cx="910656" cy="9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C0C9A-1145-4FD5-A871-59396334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9" y="176737"/>
            <a:ext cx="9797831" cy="707886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CONCLUSIONES Y RECOMENDACIONES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7566" y="51933"/>
            <a:ext cx="1667003" cy="832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" y="51932"/>
            <a:ext cx="2024047" cy="713294"/>
          </a:xfrm>
          <a:prstGeom prst="rect">
            <a:avLst/>
          </a:prstGeom>
        </p:spPr>
      </p:pic>
      <p:sp>
        <p:nvSpPr>
          <p:cNvPr id="60" name="Freeform: Shape 12">
            <a:extLst>
              <a:ext uri="{FF2B5EF4-FFF2-40B4-BE49-F238E27FC236}">
                <a16:creationId xmlns:a16="http://schemas.microsoft.com/office/drawing/2014/main" id="{7F3BDB45-3A20-49CE-85DF-66ADFA2FE00C}"/>
              </a:ext>
            </a:extLst>
          </p:cNvPr>
          <p:cNvSpPr/>
          <p:nvPr/>
        </p:nvSpPr>
        <p:spPr>
          <a:xfrm>
            <a:off x="3774673" y="1859509"/>
            <a:ext cx="4120135" cy="2175187"/>
          </a:xfrm>
          <a:custGeom>
            <a:avLst/>
            <a:gdLst>
              <a:gd name="connsiteX0" fmla="*/ 2918207 w 6282731"/>
              <a:gd name="connsiteY0" fmla="*/ 0 h 3316909"/>
              <a:gd name="connsiteX1" fmla="*/ 4040382 w 6282731"/>
              <a:gd name="connsiteY1" fmla="*/ 914599 h 3316909"/>
              <a:gd name="connsiteX2" fmla="*/ 4047436 w 6282731"/>
              <a:gd name="connsiteY2" fmla="*/ 984571 h 3316909"/>
              <a:gd name="connsiteX3" fmla="*/ 4103706 w 6282731"/>
              <a:gd name="connsiteY3" fmla="*/ 954028 h 3316909"/>
              <a:gd name="connsiteX4" fmla="*/ 4377079 w 6282731"/>
              <a:gd name="connsiteY4" fmla="*/ 898837 h 3316909"/>
              <a:gd name="connsiteX5" fmla="*/ 4959450 w 6282731"/>
              <a:gd name="connsiteY5" fmla="*/ 1208481 h 3316909"/>
              <a:gd name="connsiteX6" fmla="*/ 5007718 w 6282731"/>
              <a:gd name="connsiteY6" fmla="*/ 1297408 h 3316909"/>
              <a:gd name="connsiteX7" fmla="*/ 5031416 w 6282731"/>
              <a:gd name="connsiteY7" fmla="*/ 1268686 h 3316909"/>
              <a:gd name="connsiteX8" fmla="*/ 5363881 w 6282731"/>
              <a:gd name="connsiteY8" fmla="*/ 1130975 h 3316909"/>
              <a:gd name="connsiteX9" fmla="*/ 5834058 w 6282731"/>
              <a:gd name="connsiteY9" fmla="*/ 1601152 h 3316909"/>
              <a:gd name="connsiteX10" fmla="*/ 5777310 w 6282731"/>
              <a:gd name="connsiteY10" fmla="*/ 1825267 h 3316909"/>
              <a:gd name="connsiteX11" fmla="*/ 5742460 w 6282731"/>
              <a:gd name="connsiteY11" fmla="*/ 1874306 h 3316909"/>
              <a:gd name="connsiteX12" fmla="*/ 5833120 w 6282731"/>
              <a:gd name="connsiteY12" fmla="*/ 1902448 h 3316909"/>
              <a:gd name="connsiteX13" fmla="*/ 6282731 w 6282731"/>
              <a:gd name="connsiteY13" fmla="*/ 2580753 h 3316909"/>
              <a:gd name="connsiteX14" fmla="*/ 5621843 w 6282731"/>
              <a:gd name="connsiteY14" fmla="*/ 3313109 h 3316909"/>
              <a:gd name="connsiteX15" fmla="*/ 5583798 w 6282731"/>
              <a:gd name="connsiteY15" fmla="*/ 3315030 h 3316909"/>
              <a:gd name="connsiteX16" fmla="*/ 5583798 w 6282731"/>
              <a:gd name="connsiteY16" fmla="*/ 3316909 h 3316909"/>
              <a:gd name="connsiteX17" fmla="*/ 5546575 w 6282731"/>
              <a:gd name="connsiteY17" fmla="*/ 3316909 h 3316909"/>
              <a:gd name="connsiteX18" fmla="*/ 916622 w 6282731"/>
              <a:gd name="connsiteY18" fmla="*/ 3316909 h 3316909"/>
              <a:gd name="connsiteX19" fmla="*/ 916622 w 6282731"/>
              <a:gd name="connsiteY19" fmla="*/ 3316780 h 3316909"/>
              <a:gd name="connsiteX20" fmla="*/ 914090 w 6282731"/>
              <a:gd name="connsiteY20" fmla="*/ 3316908 h 3316909"/>
              <a:gd name="connsiteX21" fmla="*/ 0 w 6282731"/>
              <a:gd name="connsiteY21" fmla="*/ 2402818 h 3316909"/>
              <a:gd name="connsiteX22" fmla="*/ 914090 w 6282731"/>
              <a:gd name="connsiteY22" fmla="*/ 1488728 h 3316909"/>
              <a:gd name="connsiteX23" fmla="*/ 1010294 w 6282731"/>
              <a:gd name="connsiteY23" fmla="*/ 1496007 h 3316909"/>
              <a:gd name="connsiteX24" fmla="*/ 994223 w 6282731"/>
              <a:gd name="connsiteY24" fmla="*/ 1466398 h 3316909"/>
              <a:gd name="connsiteX25" fmla="*/ 938460 w 6282731"/>
              <a:gd name="connsiteY25" fmla="*/ 1190197 h 3316909"/>
              <a:gd name="connsiteX26" fmla="*/ 1648041 w 6282731"/>
              <a:gd name="connsiteY26" fmla="*/ 480616 h 3316909"/>
              <a:gd name="connsiteX27" fmla="*/ 1924242 w 6282731"/>
              <a:gd name="connsiteY27" fmla="*/ 536378 h 3316909"/>
              <a:gd name="connsiteX28" fmla="*/ 1945191 w 6282731"/>
              <a:gd name="connsiteY28" fmla="*/ 547749 h 3316909"/>
              <a:gd name="connsiteX29" fmla="*/ 1968386 w 6282731"/>
              <a:gd name="connsiteY29" fmla="*/ 505016 h 3316909"/>
              <a:gd name="connsiteX30" fmla="*/ 2918207 w 6282731"/>
              <a:gd name="connsiteY30" fmla="*/ 0 h 331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2731" h="3316909">
                <a:moveTo>
                  <a:pt x="2918207" y="0"/>
                </a:moveTo>
                <a:cubicBezTo>
                  <a:pt x="3471743" y="0"/>
                  <a:pt x="3933573" y="392638"/>
                  <a:pt x="4040382" y="914599"/>
                </a:cubicBezTo>
                <a:lnTo>
                  <a:pt x="4047436" y="984571"/>
                </a:lnTo>
                <a:lnTo>
                  <a:pt x="4103706" y="954028"/>
                </a:lnTo>
                <a:cubicBezTo>
                  <a:pt x="4187730" y="918489"/>
                  <a:pt x="4280110" y="898837"/>
                  <a:pt x="4377079" y="898837"/>
                </a:cubicBezTo>
                <a:cubicBezTo>
                  <a:pt x="4619503" y="898837"/>
                  <a:pt x="4833239" y="1021664"/>
                  <a:pt x="4959450" y="1208481"/>
                </a:cubicBezTo>
                <a:lnTo>
                  <a:pt x="5007718" y="1297408"/>
                </a:lnTo>
                <a:lnTo>
                  <a:pt x="5031416" y="1268686"/>
                </a:lnTo>
                <a:cubicBezTo>
                  <a:pt x="5116501" y="1183601"/>
                  <a:pt x="5234045" y="1130975"/>
                  <a:pt x="5363881" y="1130975"/>
                </a:cubicBezTo>
                <a:cubicBezTo>
                  <a:pt x="5623553" y="1130975"/>
                  <a:pt x="5834058" y="1341480"/>
                  <a:pt x="5834058" y="1601152"/>
                </a:cubicBezTo>
                <a:cubicBezTo>
                  <a:pt x="5834058" y="1682299"/>
                  <a:pt x="5813501" y="1758646"/>
                  <a:pt x="5777310" y="1825267"/>
                </a:cubicBezTo>
                <a:lnTo>
                  <a:pt x="5742460" y="1874306"/>
                </a:lnTo>
                <a:lnTo>
                  <a:pt x="5833120" y="1902448"/>
                </a:lnTo>
                <a:cubicBezTo>
                  <a:pt x="6097338" y="2014202"/>
                  <a:pt x="6282731" y="2275827"/>
                  <a:pt x="6282731" y="2580753"/>
                </a:cubicBezTo>
                <a:cubicBezTo>
                  <a:pt x="6282731" y="2961911"/>
                  <a:pt x="5993054" y="3275410"/>
                  <a:pt x="5621843" y="3313109"/>
                </a:cubicBezTo>
                <a:lnTo>
                  <a:pt x="5583798" y="3315030"/>
                </a:lnTo>
                <a:lnTo>
                  <a:pt x="5583798" y="3316909"/>
                </a:lnTo>
                <a:lnTo>
                  <a:pt x="5546575" y="3316909"/>
                </a:lnTo>
                <a:lnTo>
                  <a:pt x="916622" y="3316909"/>
                </a:lnTo>
                <a:lnTo>
                  <a:pt x="916622" y="3316780"/>
                </a:lnTo>
                <a:lnTo>
                  <a:pt x="914090" y="3316908"/>
                </a:lnTo>
                <a:cubicBezTo>
                  <a:pt x="409252" y="3316908"/>
                  <a:pt x="0" y="2907656"/>
                  <a:pt x="0" y="2402818"/>
                </a:cubicBezTo>
                <a:cubicBezTo>
                  <a:pt x="0" y="1897980"/>
                  <a:pt x="409252" y="1488728"/>
                  <a:pt x="914090" y="1488728"/>
                </a:cubicBezTo>
                <a:lnTo>
                  <a:pt x="1010294" y="1496007"/>
                </a:lnTo>
                <a:lnTo>
                  <a:pt x="994223" y="1466398"/>
                </a:lnTo>
                <a:cubicBezTo>
                  <a:pt x="958316" y="1381505"/>
                  <a:pt x="938460" y="1288170"/>
                  <a:pt x="938460" y="1190197"/>
                </a:cubicBezTo>
                <a:cubicBezTo>
                  <a:pt x="938460" y="798306"/>
                  <a:pt x="1256150" y="480616"/>
                  <a:pt x="1648041" y="480616"/>
                </a:cubicBezTo>
                <a:cubicBezTo>
                  <a:pt x="1746014" y="480616"/>
                  <a:pt x="1839349" y="500472"/>
                  <a:pt x="1924242" y="536378"/>
                </a:cubicBezTo>
                <a:lnTo>
                  <a:pt x="1945191" y="547749"/>
                </a:lnTo>
                <a:lnTo>
                  <a:pt x="1968386" y="505016"/>
                </a:lnTo>
                <a:cubicBezTo>
                  <a:pt x="2174231" y="200326"/>
                  <a:pt x="2522825" y="0"/>
                  <a:pt x="2918207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5500"/>
              </a:lnSpc>
            </a:pPr>
            <a:r>
              <a:rPr lang="en-US" sz="6000" b="1" dirty="0" err="1" smtClean="0"/>
              <a:t>Hipótesis</a:t>
            </a:r>
            <a:r>
              <a:rPr lang="en-US" sz="6000" b="1" dirty="0" smtClean="0"/>
              <a:t> 5</a:t>
            </a:r>
            <a:endParaRPr lang="en-US" sz="6000" b="1" dirty="0"/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A4EE1EB2-1291-405F-8831-C0D0262C7020}"/>
              </a:ext>
            </a:extLst>
          </p:cNvPr>
          <p:cNvGrpSpPr/>
          <p:nvPr/>
        </p:nvGrpSpPr>
        <p:grpSpPr>
          <a:xfrm>
            <a:off x="2746558" y="1806827"/>
            <a:ext cx="1097280" cy="3331885"/>
            <a:chOff x="2855639" y="2512222"/>
            <a:chExt cx="1258618" cy="3331885"/>
          </a:xfrm>
        </p:grpSpPr>
        <p:sp>
          <p:nvSpPr>
            <p:cNvPr id="70" name="Freeform 137">
              <a:extLst>
                <a:ext uri="{FF2B5EF4-FFF2-40B4-BE49-F238E27FC236}">
                  <a16:creationId xmlns:a16="http://schemas.microsoft.com/office/drawing/2014/main" id="{727DA669-B0BE-47C3-B924-751640683AF1}"/>
                </a:ext>
              </a:extLst>
            </p:cNvPr>
            <p:cNvSpPr>
              <a:spLocks/>
            </p:cNvSpPr>
            <p:nvPr/>
          </p:nvSpPr>
          <p:spPr bwMode="auto">
            <a:xfrm rot="19827927">
              <a:off x="3420519" y="2512222"/>
              <a:ext cx="693738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3">
              <a:extLst>
                <a:ext uri="{FF2B5EF4-FFF2-40B4-BE49-F238E27FC236}">
                  <a16:creationId xmlns:a16="http://schemas.microsoft.com/office/drawing/2014/main" id="{A4D78AB5-DF77-4A70-89EF-614D6D58E16F}"/>
                </a:ext>
              </a:extLst>
            </p:cNvPr>
            <p:cNvSpPr>
              <a:spLocks/>
            </p:cNvSpPr>
            <p:nvPr/>
          </p:nvSpPr>
          <p:spPr bwMode="auto">
            <a:xfrm rot="12600000">
              <a:off x="3430389" y="4793182"/>
              <a:ext cx="633413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0">
              <a:extLst>
                <a:ext uri="{FF2B5EF4-FFF2-40B4-BE49-F238E27FC236}">
                  <a16:creationId xmlns:a16="http://schemas.microsoft.com/office/drawing/2014/main" id="{2D6B0CB9-3630-454F-AA05-DEFD5EC08B2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18383" y="3673599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34">
            <a:extLst>
              <a:ext uri="{FF2B5EF4-FFF2-40B4-BE49-F238E27FC236}">
                <a16:creationId xmlns:a16="http://schemas.microsoft.com/office/drawing/2014/main" id="{4EDE6D82-9EF9-48C2-93A8-7C23A06C84B1}"/>
              </a:ext>
            </a:extLst>
          </p:cNvPr>
          <p:cNvGrpSpPr/>
          <p:nvPr/>
        </p:nvGrpSpPr>
        <p:grpSpPr>
          <a:xfrm>
            <a:off x="7854482" y="1807572"/>
            <a:ext cx="1097280" cy="3333458"/>
            <a:chOff x="8115742" y="2512967"/>
            <a:chExt cx="1220618" cy="3333458"/>
          </a:xfrm>
        </p:grpSpPr>
        <p:sp>
          <p:nvSpPr>
            <p:cNvPr id="74" name="Freeform 137">
              <a:extLst>
                <a:ext uri="{FF2B5EF4-FFF2-40B4-BE49-F238E27FC236}">
                  <a16:creationId xmlns:a16="http://schemas.microsoft.com/office/drawing/2014/main" id="{4D2FA2E5-5D26-4DE7-9039-7CF53955891A}"/>
                </a:ext>
              </a:extLst>
            </p:cNvPr>
            <p:cNvSpPr>
              <a:spLocks/>
            </p:cNvSpPr>
            <p:nvPr/>
          </p:nvSpPr>
          <p:spPr bwMode="auto">
            <a:xfrm rot="1772073" flipH="1">
              <a:off x="8115742" y="2512967"/>
              <a:ext cx="696763" cy="1036638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62729B96-704A-44F7-817D-743DB7EE341C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8125622" y="4795500"/>
              <a:ext cx="636175" cy="1050925"/>
            </a:xfrm>
            <a:custGeom>
              <a:avLst/>
              <a:gdLst>
                <a:gd name="T0" fmla="*/ 1563 w 1594"/>
                <a:gd name="T1" fmla="*/ 270 h 2645"/>
                <a:gd name="T2" fmla="*/ 1576 w 1594"/>
                <a:gd name="T3" fmla="*/ 235 h 2645"/>
                <a:gd name="T4" fmla="*/ 1548 w 1594"/>
                <a:gd name="T5" fmla="*/ 213 h 2645"/>
                <a:gd name="T6" fmla="*/ 1528 w 1594"/>
                <a:gd name="T7" fmla="*/ 192 h 2645"/>
                <a:gd name="T8" fmla="*/ 1494 w 1594"/>
                <a:gd name="T9" fmla="*/ 192 h 2645"/>
                <a:gd name="T10" fmla="*/ 1145 w 1594"/>
                <a:gd name="T11" fmla="*/ 62 h 2645"/>
                <a:gd name="T12" fmla="*/ 1079 w 1594"/>
                <a:gd name="T13" fmla="*/ 40 h 2645"/>
                <a:gd name="T14" fmla="*/ 969 w 1594"/>
                <a:gd name="T15" fmla="*/ 0 h 2645"/>
                <a:gd name="T16" fmla="*/ 943 w 1594"/>
                <a:gd name="T17" fmla="*/ 31 h 2645"/>
                <a:gd name="T18" fmla="*/ 932 w 1594"/>
                <a:gd name="T19" fmla="*/ 30 h 2645"/>
                <a:gd name="T20" fmla="*/ 924 w 1594"/>
                <a:gd name="T21" fmla="*/ 28 h 2645"/>
                <a:gd name="T22" fmla="*/ 900 w 1594"/>
                <a:gd name="T23" fmla="*/ 40 h 2645"/>
                <a:gd name="T24" fmla="*/ 885 w 1594"/>
                <a:gd name="T25" fmla="*/ 38 h 2645"/>
                <a:gd name="T26" fmla="*/ 871 w 1594"/>
                <a:gd name="T27" fmla="*/ 91 h 2645"/>
                <a:gd name="T28" fmla="*/ 1103 w 1594"/>
                <a:gd name="T29" fmla="*/ 172 h 2645"/>
                <a:gd name="T30" fmla="*/ 1141 w 1594"/>
                <a:gd name="T31" fmla="*/ 193 h 2645"/>
                <a:gd name="T32" fmla="*/ 1284 w 1594"/>
                <a:gd name="T33" fmla="*/ 236 h 2645"/>
                <a:gd name="T34" fmla="*/ 926 w 1594"/>
                <a:gd name="T35" fmla="*/ 378 h 2645"/>
                <a:gd name="T36" fmla="*/ 567 w 1594"/>
                <a:gd name="T37" fmla="*/ 673 h 2645"/>
                <a:gd name="T38" fmla="*/ 344 w 1594"/>
                <a:gd name="T39" fmla="*/ 991 h 2645"/>
                <a:gd name="T40" fmla="*/ 220 w 1594"/>
                <a:gd name="T41" fmla="*/ 1286 h 2645"/>
                <a:gd name="T42" fmla="*/ 58 w 1594"/>
                <a:gd name="T43" fmla="*/ 1689 h 2645"/>
                <a:gd name="T44" fmla="*/ 1 w 1594"/>
                <a:gd name="T45" fmla="*/ 2202 h 2645"/>
                <a:gd name="T46" fmla="*/ 61 w 1594"/>
                <a:gd name="T47" fmla="*/ 2495 h 2645"/>
                <a:gd name="T48" fmla="*/ 115 w 1594"/>
                <a:gd name="T49" fmla="*/ 2618 h 2645"/>
                <a:gd name="T50" fmla="*/ 138 w 1594"/>
                <a:gd name="T51" fmla="*/ 2608 h 2645"/>
                <a:gd name="T52" fmla="*/ 83 w 1594"/>
                <a:gd name="T53" fmla="*/ 2438 h 2645"/>
                <a:gd name="T54" fmla="*/ 143 w 1594"/>
                <a:gd name="T55" fmla="*/ 2543 h 2645"/>
                <a:gd name="T56" fmla="*/ 213 w 1594"/>
                <a:gd name="T57" fmla="*/ 2643 h 2645"/>
                <a:gd name="T58" fmla="*/ 250 w 1594"/>
                <a:gd name="T59" fmla="*/ 2627 h 2645"/>
                <a:gd name="T60" fmla="*/ 277 w 1594"/>
                <a:gd name="T61" fmla="*/ 2623 h 2645"/>
                <a:gd name="T62" fmla="*/ 290 w 1594"/>
                <a:gd name="T63" fmla="*/ 2587 h 2645"/>
                <a:gd name="T64" fmla="*/ 216 w 1594"/>
                <a:gd name="T65" fmla="*/ 2422 h 2645"/>
                <a:gd name="T66" fmla="*/ 176 w 1594"/>
                <a:gd name="T67" fmla="*/ 1975 h 2645"/>
                <a:gd name="T68" fmla="*/ 203 w 1594"/>
                <a:gd name="T69" fmla="*/ 1633 h 2645"/>
                <a:gd name="T70" fmla="*/ 335 w 1594"/>
                <a:gd name="T71" fmla="*/ 1313 h 2645"/>
                <a:gd name="T72" fmla="*/ 531 w 1594"/>
                <a:gd name="T73" fmla="*/ 1007 h 2645"/>
                <a:gd name="T74" fmla="*/ 828 w 1594"/>
                <a:gd name="T75" fmla="*/ 660 h 2645"/>
                <a:gd name="T76" fmla="*/ 985 w 1594"/>
                <a:gd name="T77" fmla="*/ 537 h 2645"/>
                <a:gd name="T78" fmla="*/ 1171 w 1594"/>
                <a:gd name="T79" fmla="*/ 464 h 2645"/>
                <a:gd name="T80" fmla="*/ 1035 w 1594"/>
                <a:gd name="T81" fmla="*/ 632 h 2645"/>
                <a:gd name="T82" fmla="*/ 1055 w 1594"/>
                <a:gd name="T83" fmla="*/ 669 h 2645"/>
                <a:gd name="T84" fmla="*/ 1077 w 1594"/>
                <a:gd name="T85" fmla="*/ 702 h 2645"/>
                <a:gd name="T86" fmla="*/ 1139 w 1594"/>
                <a:gd name="T87" fmla="*/ 669 h 2645"/>
                <a:gd name="T88" fmla="*/ 1202 w 1594"/>
                <a:gd name="T89" fmla="*/ 649 h 2645"/>
                <a:gd name="T90" fmla="*/ 1279 w 1594"/>
                <a:gd name="T91" fmla="*/ 573 h 2645"/>
                <a:gd name="T92" fmla="*/ 1580 w 1594"/>
                <a:gd name="T93" fmla="*/ 327 h 2645"/>
                <a:gd name="T94" fmla="*/ 1591 w 1594"/>
                <a:gd name="T95" fmla="*/ 29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2645">
                  <a:moveTo>
                    <a:pt x="1573" y="273"/>
                  </a:moveTo>
                  <a:lnTo>
                    <a:pt x="1568" y="271"/>
                  </a:lnTo>
                  <a:lnTo>
                    <a:pt x="1563" y="270"/>
                  </a:lnTo>
                  <a:lnTo>
                    <a:pt x="1569" y="266"/>
                  </a:lnTo>
                  <a:lnTo>
                    <a:pt x="1577" y="251"/>
                  </a:lnTo>
                  <a:lnTo>
                    <a:pt x="1576" y="235"/>
                  </a:lnTo>
                  <a:lnTo>
                    <a:pt x="1567" y="220"/>
                  </a:lnTo>
                  <a:lnTo>
                    <a:pt x="1558" y="215"/>
                  </a:lnTo>
                  <a:lnTo>
                    <a:pt x="1548" y="213"/>
                  </a:lnTo>
                  <a:lnTo>
                    <a:pt x="1539" y="209"/>
                  </a:lnTo>
                  <a:lnTo>
                    <a:pt x="1537" y="202"/>
                  </a:lnTo>
                  <a:lnTo>
                    <a:pt x="1528" y="192"/>
                  </a:lnTo>
                  <a:lnTo>
                    <a:pt x="1515" y="187"/>
                  </a:lnTo>
                  <a:lnTo>
                    <a:pt x="1501" y="188"/>
                  </a:lnTo>
                  <a:lnTo>
                    <a:pt x="1494" y="192"/>
                  </a:lnTo>
                  <a:lnTo>
                    <a:pt x="1345" y="137"/>
                  </a:lnTo>
                  <a:lnTo>
                    <a:pt x="1196" y="83"/>
                  </a:lnTo>
                  <a:lnTo>
                    <a:pt x="1145" y="62"/>
                  </a:lnTo>
                  <a:lnTo>
                    <a:pt x="1095" y="41"/>
                  </a:lnTo>
                  <a:lnTo>
                    <a:pt x="1087" y="39"/>
                  </a:lnTo>
                  <a:lnTo>
                    <a:pt x="1079" y="40"/>
                  </a:lnTo>
                  <a:lnTo>
                    <a:pt x="1029" y="21"/>
                  </a:lnTo>
                  <a:lnTo>
                    <a:pt x="977" y="3"/>
                  </a:lnTo>
                  <a:lnTo>
                    <a:pt x="969" y="0"/>
                  </a:lnTo>
                  <a:lnTo>
                    <a:pt x="956" y="3"/>
                  </a:lnTo>
                  <a:lnTo>
                    <a:pt x="943" y="18"/>
                  </a:lnTo>
                  <a:lnTo>
                    <a:pt x="943" y="31"/>
                  </a:lnTo>
                  <a:lnTo>
                    <a:pt x="937" y="31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8" y="30"/>
                  </a:lnTo>
                  <a:lnTo>
                    <a:pt x="924" y="28"/>
                  </a:lnTo>
                  <a:lnTo>
                    <a:pt x="916" y="28"/>
                  </a:lnTo>
                  <a:lnTo>
                    <a:pt x="904" y="35"/>
                  </a:lnTo>
                  <a:lnTo>
                    <a:pt x="900" y="40"/>
                  </a:lnTo>
                  <a:lnTo>
                    <a:pt x="899" y="40"/>
                  </a:lnTo>
                  <a:lnTo>
                    <a:pt x="898" y="40"/>
                  </a:lnTo>
                  <a:lnTo>
                    <a:pt x="885" y="38"/>
                  </a:lnTo>
                  <a:lnTo>
                    <a:pt x="867" y="49"/>
                  </a:lnTo>
                  <a:lnTo>
                    <a:pt x="862" y="70"/>
                  </a:lnTo>
                  <a:lnTo>
                    <a:pt x="871" y="91"/>
                  </a:lnTo>
                  <a:lnTo>
                    <a:pt x="882" y="96"/>
                  </a:lnTo>
                  <a:lnTo>
                    <a:pt x="992" y="135"/>
                  </a:lnTo>
                  <a:lnTo>
                    <a:pt x="1103" y="172"/>
                  </a:lnTo>
                  <a:lnTo>
                    <a:pt x="1110" y="180"/>
                  </a:lnTo>
                  <a:lnTo>
                    <a:pt x="1132" y="190"/>
                  </a:lnTo>
                  <a:lnTo>
                    <a:pt x="1141" y="193"/>
                  </a:lnTo>
                  <a:lnTo>
                    <a:pt x="1149" y="189"/>
                  </a:lnTo>
                  <a:lnTo>
                    <a:pt x="1217" y="213"/>
                  </a:lnTo>
                  <a:lnTo>
                    <a:pt x="1284" y="236"/>
                  </a:lnTo>
                  <a:lnTo>
                    <a:pt x="1209" y="255"/>
                  </a:lnTo>
                  <a:lnTo>
                    <a:pt x="1064" y="308"/>
                  </a:lnTo>
                  <a:lnTo>
                    <a:pt x="926" y="378"/>
                  </a:lnTo>
                  <a:lnTo>
                    <a:pt x="797" y="464"/>
                  </a:lnTo>
                  <a:lnTo>
                    <a:pt x="677" y="562"/>
                  </a:lnTo>
                  <a:lnTo>
                    <a:pt x="567" y="673"/>
                  </a:lnTo>
                  <a:lnTo>
                    <a:pt x="469" y="793"/>
                  </a:lnTo>
                  <a:lnTo>
                    <a:pt x="382" y="923"/>
                  </a:lnTo>
                  <a:lnTo>
                    <a:pt x="344" y="991"/>
                  </a:lnTo>
                  <a:lnTo>
                    <a:pt x="308" y="1063"/>
                  </a:lnTo>
                  <a:lnTo>
                    <a:pt x="246" y="1211"/>
                  </a:lnTo>
                  <a:lnTo>
                    <a:pt x="220" y="1286"/>
                  </a:lnTo>
                  <a:lnTo>
                    <a:pt x="181" y="1362"/>
                  </a:lnTo>
                  <a:lnTo>
                    <a:pt x="112" y="1522"/>
                  </a:lnTo>
                  <a:lnTo>
                    <a:pt x="58" y="1689"/>
                  </a:lnTo>
                  <a:lnTo>
                    <a:pt x="20" y="1859"/>
                  </a:lnTo>
                  <a:lnTo>
                    <a:pt x="0" y="2031"/>
                  </a:lnTo>
                  <a:lnTo>
                    <a:pt x="1" y="2202"/>
                  </a:lnTo>
                  <a:lnTo>
                    <a:pt x="18" y="2329"/>
                  </a:lnTo>
                  <a:lnTo>
                    <a:pt x="36" y="2413"/>
                  </a:lnTo>
                  <a:lnTo>
                    <a:pt x="61" y="2495"/>
                  </a:lnTo>
                  <a:lnTo>
                    <a:pt x="93" y="2574"/>
                  </a:lnTo>
                  <a:lnTo>
                    <a:pt x="111" y="2614"/>
                  </a:lnTo>
                  <a:lnTo>
                    <a:pt x="115" y="2618"/>
                  </a:lnTo>
                  <a:lnTo>
                    <a:pt x="124" y="2621"/>
                  </a:lnTo>
                  <a:lnTo>
                    <a:pt x="134" y="2617"/>
                  </a:lnTo>
                  <a:lnTo>
                    <a:pt x="138" y="2608"/>
                  </a:lnTo>
                  <a:lnTo>
                    <a:pt x="137" y="2603"/>
                  </a:lnTo>
                  <a:lnTo>
                    <a:pt x="116" y="2548"/>
                  </a:lnTo>
                  <a:lnTo>
                    <a:pt x="83" y="2438"/>
                  </a:lnTo>
                  <a:lnTo>
                    <a:pt x="70" y="2382"/>
                  </a:lnTo>
                  <a:lnTo>
                    <a:pt x="94" y="2447"/>
                  </a:lnTo>
                  <a:lnTo>
                    <a:pt x="143" y="2543"/>
                  </a:lnTo>
                  <a:lnTo>
                    <a:pt x="185" y="2605"/>
                  </a:lnTo>
                  <a:lnTo>
                    <a:pt x="208" y="2636"/>
                  </a:lnTo>
                  <a:lnTo>
                    <a:pt x="213" y="2643"/>
                  </a:lnTo>
                  <a:lnTo>
                    <a:pt x="228" y="2645"/>
                  </a:lnTo>
                  <a:lnTo>
                    <a:pt x="241" y="2639"/>
                  </a:lnTo>
                  <a:lnTo>
                    <a:pt x="250" y="2627"/>
                  </a:lnTo>
                  <a:lnTo>
                    <a:pt x="251" y="2619"/>
                  </a:lnTo>
                  <a:lnTo>
                    <a:pt x="260" y="2625"/>
                  </a:lnTo>
                  <a:lnTo>
                    <a:pt x="277" y="2623"/>
                  </a:lnTo>
                  <a:lnTo>
                    <a:pt x="290" y="2613"/>
                  </a:lnTo>
                  <a:lnTo>
                    <a:pt x="294" y="2597"/>
                  </a:lnTo>
                  <a:lnTo>
                    <a:pt x="290" y="2587"/>
                  </a:lnTo>
                  <a:lnTo>
                    <a:pt x="268" y="2547"/>
                  </a:lnTo>
                  <a:lnTo>
                    <a:pt x="232" y="2464"/>
                  </a:lnTo>
                  <a:lnTo>
                    <a:pt x="216" y="2422"/>
                  </a:lnTo>
                  <a:lnTo>
                    <a:pt x="202" y="2333"/>
                  </a:lnTo>
                  <a:lnTo>
                    <a:pt x="184" y="2155"/>
                  </a:lnTo>
                  <a:lnTo>
                    <a:pt x="176" y="1975"/>
                  </a:lnTo>
                  <a:lnTo>
                    <a:pt x="181" y="1796"/>
                  </a:lnTo>
                  <a:lnTo>
                    <a:pt x="189" y="1707"/>
                  </a:lnTo>
                  <a:lnTo>
                    <a:pt x="203" y="1633"/>
                  </a:lnTo>
                  <a:lnTo>
                    <a:pt x="223" y="1560"/>
                  </a:lnTo>
                  <a:lnTo>
                    <a:pt x="255" y="1476"/>
                  </a:lnTo>
                  <a:lnTo>
                    <a:pt x="335" y="1313"/>
                  </a:lnTo>
                  <a:lnTo>
                    <a:pt x="381" y="1235"/>
                  </a:lnTo>
                  <a:lnTo>
                    <a:pt x="429" y="1159"/>
                  </a:lnTo>
                  <a:lnTo>
                    <a:pt x="531" y="1007"/>
                  </a:lnTo>
                  <a:lnTo>
                    <a:pt x="644" y="862"/>
                  </a:lnTo>
                  <a:lnTo>
                    <a:pt x="764" y="724"/>
                  </a:lnTo>
                  <a:lnTo>
                    <a:pt x="828" y="660"/>
                  </a:lnTo>
                  <a:lnTo>
                    <a:pt x="869" y="622"/>
                  </a:lnTo>
                  <a:lnTo>
                    <a:pt x="912" y="586"/>
                  </a:lnTo>
                  <a:lnTo>
                    <a:pt x="985" y="537"/>
                  </a:lnTo>
                  <a:lnTo>
                    <a:pt x="1139" y="450"/>
                  </a:lnTo>
                  <a:lnTo>
                    <a:pt x="1219" y="412"/>
                  </a:lnTo>
                  <a:lnTo>
                    <a:pt x="1171" y="464"/>
                  </a:lnTo>
                  <a:lnTo>
                    <a:pt x="1082" y="572"/>
                  </a:lnTo>
                  <a:lnTo>
                    <a:pt x="1039" y="627"/>
                  </a:lnTo>
                  <a:lnTo>
                    <a:pt x="1035" y="632"/>
                  </a:lnTo>
                  <a:lnTo>
                    <a:pt x="1034" y="645"/>
                  </a:lnTo>
                  <a:lnTo>
                    <a:pt x="1043" y="662"/>
                  </a:lnTo>
                  <a:lnTo>
                    <a:pt x="1055" y="669"/>
                  </a:lnTo>
                  <a:lnTo>
                    <a:pt x="1052" y="678"/>
                  </a:lnTo>
                  <a:lnTo>
                    <a:pt x="1060" y="693"/>
                  </a:lnTo>
                  <a:lnTo>
                    <a:pt x="1077" y="702"/>
                  </a:lnTo>
                  <a:lnTo>
                    <a:pt x="1096" y="702"/>
                  </a:lnTo>
                  <a:lnTo>
                    <a:pt x="1105" y="697"/>
                  </a:lnTo>
                  <a:lnTo>
                    <a:pt x="1139" y="669"/>
                  </a:lnTo>
                  <a:lnTo>
                    <a:pt x="1173" y="639"/>
                  </a:lnTo>
                  <a:lnTo>
                    <a:pt x="1180" y="647"/>
                  </a:lnTo>
                  <a:lnTo>
                    <a:pt x="1202" y="649"/>
                  </a:lnTo>
                  <a:lnTo>
                    <a:pt x="1214" y="642"/>
                  </a:lnTo>
                  <a:lnTo>
                    <a:pt x="1248" y="608"/>
                  </a:lnTo>
                  <a:lnTo>
                    <a:pt x="1279" y="573"/>
                  </a:lnTo>
                  <a:lnTo>
                    <a:pt x="1349" y="505"/>
                  </a:lnTo>
                  <a:lnTo>
                    <a:pt x="1499" y="382"/>
                  </a:lnTo>
                  <a:lnTo>
                    <a:pt x="1580" y="327"/>
                  </a:lnTo>
                  <a:lnTo>
                    <a:pt x="1587" y="321"/>
                  </a:lnTo>
                  <a:lnTo>
                    <a:pt x="1594" y="306"/>
                  </a:lnTo>
                  <a:lnTo>
                    <a:pt x="1591" y="290"/>
                  </a:lnTo>
                  <a:lnTo>
                    <a:pt x="1581" y="277"/>
                  </a:lnTo>
                  <a:lnTo>
                    <a:pt x="1573" y="2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0">
              <a:extLst>
                <a:ext uri="{FF2B5EF4-FFF2-40B4-BE49-F238E27FC236}">
                  <a16:creationId xmlns:a16="http://schemas.microsoft.com/office/drawing/2014/main" id="{5854C37D-9D2E-4E75-8D78-076D1A3F38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92629" y="3673598"/>
              <a:ext cx="280988" cy="1006475"/>
            </a:xfrm>
            <a:custGeom>
              <a:avLst/>
              <a:gdLst>
                <a:gd name="T0" fmla="*/ 624 w 705"/>
                <a:gd name="T1" fmla="*/ 494 h 2533"/>
                <a:gd name="T2" fmla="*/ 488 w 705"/>
                <a:gd name="T3" fmla="*/ 168 h 2533"/>
                <a:gd name="T4" fmla="*/ 431 w 705"/>
                <a:gd name="T5" fmla="*/ 8 h 2533"/>
                <a:gd name="T6" fmla="*/ 400 w 705"/>
                <a:gd name="T7" fmla="*/ 6 h 2533"/>
                <a:gd name="T8" fmla="*/ 391 w 705"/>
                <a:gd name="T9" fmla="*/ 30 h 2533"/>
                <a:gd name="T10" fmla="*/ 396 w 705"/>
                <a:gd name="T11" fmla="*/ 56 h 2533"/>
                <a:gd name="T12" fmla="*/ 396 w 705"/>
                <a:gd name="T13" fmla="*/ 59 h 2533"/>
                <a:gd name="T14" fmla="*/ 392 w 705"/>
                <a:gd name="T15" fmla="*/ 69 h 2533"/>
                <a:gd name="T16" fmla="*/ 386 w 705"/>
                <a:gd name="T17" fmla="*/ 81 h 2533"/>
                <a:gd name="T18" fmla="*/ 379 w 705"/>
                <a:gd name="T19" fmla="*/ 78 h 2533"/>
                <a:gd name="T20" fmla="*/ 377 w 705"/>
                <a:gd name="T21" fmla="*/ 74 h 2533"/>
                <a:gd name="T22" fmla="*/ 378 w 705"/>
                <a:gd name="T23" fmla="*/ 72 h 2533"/>
                <a:gd name="T24" fmla="*/ 375 w 705"/>
                <a:gd name="T25" fmla="*/ 47 h 2533"/>
                <a:gd name="T26" fmla="*/ 346 w 705"/>
                <a:gd name="T27" fmla="*/ 42 h 2533"/>
                <a:gd name="T28" fmla="*/ 339 w 705"/>
                <a:gd name="T29" fmla="*/ 51 h 2533"/>
                <a:gd name="T30" fmla="*/ 330 w 705"/>
                <a:gd name="T31" fmla="*/ 61 h 2533"/>
                <a:gd name="T32" fmla="*/ 300 w 705"/>
                <a:gd name="T33" fmla="*/ 125 h 2533"/>
                <a:gd name="T34" fmla="*/ 220 w 705"/>
                <a:gd name="T35" fmla="*/ 271 h 2533"/>
                <a:gd name="T36" fmla="*/ 124 w 705"/>
                <a:gd name="T37" fmla="*/ 459 h 2533"/>
                <a:gd name="T38" fmla="*/ 2 w 705"/>
                <a:gd name="T39" fmla="*/ 738 h 2533"/>
                <a:gd name="T40" fmla="*/ 7 w 705"/>
                <a:gd name="T41" fmla="*/ 760 h 2533"/>
                <a:gd name="T42" fmla="*/ 37 w 705"/>
                <a:gd name="T43" fmla="*/ 763 h 2533"/>
                <a:gd name="T44" fmla="*/ 49 w 705"/>
                <a:gd name="T45" fmla="*/ 741 h 2533"/>
                <a:gd name="T46" fmla="*/ 57 w 705"/>
                <a:gd name="T47" fmla="*/ 725 h 2533"/>
                <a:gd name="T48" fmla="*/ 54 w 705"/>
                <a:gd name="T49" fmla="*/ 735 h 2533"/>
                <a:gd name="T50" fmla="*/ 51 w 705"/>
                <a:gd name="T51" fmla="*/ 753 h 2533"/>
                <a:gd name="T52" fmla="*/ 75 w 705"/>
                <a:gd name="T53" fmla="*/ 774 h 2533"/>
                <a:gd name="T54" fmla="*/ 94 w 705"/>
                <a:gd name="T55" fmla="*/ 763 h 2533"/>
                <a:gd name="T56" fmla="*/ 121 w 705"/>
                <a:gd name="T57" fmla="*/ 704 h 2533"/>
                <a:gd name="T58" fmla="*/ 130 w 705"/>
                <a:gd name="T59" fmla="*/ 694 h 2533"/>
                <a:gd name="T60" fmla="*/ 155 w 705"/>
                <a:gd name="T61" fmla="*/ 643 h 2533"/>
                <a:gd name="T62" fmla="*/ 158 w 705"/>
                <a:gd name="T63" fmla="*/ 648 h 2533"/>
                <a:gd name="T64" fmla="*/ 175 w 705"/>
                <a:gd name="T65" fmla="*/ 655 h 2533"/>
                <a:gd name="T66" fmla="*/ 182 w 705"/>
                <a:gd name="T67" fmla="*/ 654 h 2533"/>
                <a:gd name="T68" fmla="*/ 193 w 705"/>
                <a:gd name="T69" fmla="*/ 642 h 2533"/>
                <a:gd name="T70" fmla="*/ 181 w 705"/>
                <a:gd name="T71" fmla="*/ 625 h 2533"/>
                <a:gd name="T72" fmla="*/ 182 w 705"/>
                <a:gd name="T73" fmla="*/ 621 h 2533"/>
                <a:gd name="T74" fmla="*/ 224 w 705"/>
                <a:gd name="T75" fmla="*/ 520 h 2533"/>
                <a:gd name="T76" fmla="*/ 250 w 705"/>
                <a:gd name="T77" fmla="*/ 457 h 2533"/>
                <a:gd name="T78" fmla="*/ 307 w 705"/>
                <a:gd name="T79" fmla="*/ 337 h 2533"/>
                <a:gd name="T80" fmla="*/ 346 w 705"/>
                <a:gd name="T81" fmla="*/ 330 h 2533"/>
                <a:gd name="T82" fmla="*/ 326 w 705"/>
                <a:gd name="T83" fmla="*/ 668 h 2533"/>
                <a:gd name="T84" fmla="*/ 327 w 705"/>
                <a:gd name="T85" fmla="*/ 1722 h 2533"/>
                <a:gd name="T86" fmla="*/ 391 w 705"/>
                <a:gd name="T87" fmla="*/ 2511 h 2533"/>
                <a:gd name="T88" fmla="*/ 404 w 705"/>
                <a:gd name="T89" fmla="*/ 2527 h 2533"/>
                <a:gd name="T90" fmla="*/ 426 w 705"/>
                <a:gd name="T91" fmla="*/ 2519 h 2533"/>
                <a:gd name="T92" fmla="*/ 423 w 705"/>
                <a:gd name="T93" fmla="*/ 2472 h 2533"/>
                <a:gd name="T94" fmla="*/ 425 w 705"/>
                <a:gd name="T95" fmla="*/ 2458 h 2533"/>
                <a:gd name="T96" fmla="*/ 464 w 705"/>
                <a:gd name="T97" fmla="*/ 2527 h 2533"/>
                <a:gd name="T98" fmla="*/ 521 w 705"/>
                <a:gd name="T99" fmla="*/ 2524 h 2533"/>
                <a:gd name="T100" fmla="*/ 530 w 705"/>
                <a:gd name="T101" fmla="*/ 2508 h 2533"/>
                <a:gd name="T102" fmla="*/ 510 w 705"/>
                <a:gd name="T103" fmla="*/ 1683 h 2533"/>
                <a:gd name="T104" fmla="*/ 451 w 705"/>
                <a:gd name="T105" fmla="*/ 584 h 2533"/>
                <a:gd name="T106" fmla="*/ 528 w 705"/>
                <a:gd name="T107" fmla="*/ 525 h 2533"/>
                <a:gd name="T108" fmla="*/ 631 w 705"/>
                <a:gd name="T109" fmla="*/ 750 h 2533"/>
                <a:gd name="T110" fmla="*/ 657 w 705"/>
                <a:gd name="T111" fmla="*/ 752 h 2533"/>
                <a:gd name="T112" fmla="*/ 671 w 705"/>
                <a:gd name="T113" fmla="*/ 738 h 2533"/>
                <a:gd name="T114" fmla="*/ 690 w 705"/>
                <a:gd name="T115" fmla="*/ 720 h 2533"/>
                <a:gd name="T116" fmla="*/ 687 w 705"/>
                <a:gd name="T117" fmla="*/ 706 h 2533"/>
                <a:gd name="T118" fmla="*/ 696 w 705"/>
                <a:gd name="T119" fmla="*/ 699 h 2533"/>
                <a:gd name="T120" fmla="*/ 702 w 705"/>
                <a:gd name="T121" fmla="*/ 67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5" h="2533">
                  <a:moveTo>
                    <a:pt x="702" y="673"/>
                  </a:moveTo>
                  <a:lnTo>
                    <a:pt x="624" y="494"/>
                  </a:lnTo>
                  <a:lnTo>
                    <a:pt x="540" y="317"/>
                  </a:lnTo>
                  <a:lnTo>
                    <a:pt x="488" y="168"/>
                  </a:lnTo>
                  <a:lnTo>
                    <a:pt x="436" y="17"/>
                  </a:lnTo>
                  <a:lnTo>
                    <a:pt x="431" y="8"/>
                  </a:lnTo>
                  <a:lnTo>
                    <a:pt x="417" y="0"/>
                  </a:lnTo>
                  <a:lnTo>
                    <a:pt x="400" y="6"/>
                  </a:lnTo>
                  <a:lnTo>
                    <a:pt x="391" y="20"/>
                  </a:lnTo>
                  <a:lnTo>
                    <a:pt x="391" y="30"/>
                  </a:lnTo>
                  <a:lnTo>
                    <a:pt x="394" y="43"/>
                  </a:lnTo>
                  <a:lnTo>
                    <a:pt x="396" y="56"/>
                  </a:lnTo>
                  <a:lnTo>
                    <a:pt x="396" y="57"/>
                  </a:lnTo>
                  <a:lnTo>
                    <a:pt x="396" y="59"/>
                  </a:lnTo>
                  <a:lnTo>
                    <a:pt x="394" y="64"/>
                  </a:lnTo>
                  <a:lnTo>
                    <a:pt x="392" y="69"/>
                  </a:lnTo>
                  <a:lnTo>
                    <a:pt x="390" y="76"/>
                  </a:lnTo>
                  <a:lnTo>
                    <a:pt x="386" y="81"/>
                  </a:lnTo>
                  <a:lnTo>
                    <a:pt x="383" y="79"/>
                  </a:lnTo>
                  <a:lnTo>
                    <a:pt x="379" y="78"/>
                  </a:lnTo>
                  <a:lnTo>
                    <a:pt x="378" y="77"/>
                  </a:lnTo>
                  <a:lnTo>
                    <a:pt x="377" y="74"/>
                  </a:lnTo>
                  <a:lnTo>
                    <a:pt x="378" y="73"/>
                  </a:lnTo>
                  <a:lnTo>
                    <a:pt x="378" y="72"/>
                  </a:lnTo>
                  <a:lnTo>
                    <a:pt x="381" y="63"/>
                  </a:lnTo>
                  <a:lnTo>
                    <a:pt x="375" y="47"/>
                  </a:lnTo>
                  <a:lnTo>
                    <a:pt x="361" y="38"/>
                  </a:lnTo>
                  <a:lnTo>
                    <a:pt x="346" y="42"/>
                  </a:lnTo>
                  <a:lnTo>
                    <a:pt x="340" y="50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0" y="61"/>
                  </a:lnTo>
                  <a:lnTo>
                    <a:pt x="327" y="73"/>
                  </a:lnTo>
                  <a:lnTo>
                    <a:pt x="300" y="125"/>
                  </a:lnTo>
                  <a:lnTo>
                    <a:pt x="274" y="177"/>
                  </a:lnTo>
                  <a:lnTo>
                    <a:pt x="220" y="271"/>
                  </a:lnTo>
                  <a:lnTo>
                    <a:pt x="171" y="369"/>
                  </a:lnTo>
                  <a:lnTo>
                    <a:pt x="124" y="459"/>
                  </a:lnTo>
                  <a:lnTo>
                    <a:pt x="38" y="643"/>
                  </a:lnTo>
                  <a:lnTo>
                    <a:pt x="2" y="738"/>
                  </a:lnTo>
                  <a:lnTo>
                    <a:pt x="0" y="747"/>
                  </a:lnTo>
                  <a:lnTo>
                    <a:pt x="7" y="760"/>
                  </a:lnTo>
                  <a:lnTo>
                    <a:pt x="22" y="766"/>
                  </a:lnTo>
                  <a:lnTo>
                    <a:pt x="37" y="763"/>
                  </a:lnTo>
                  <a:lnTo>
                    <a:pt x="42" y="756"/>
                  </a:lnTo>
                  <a:lnTo>
                    <a:pt x="49" y="741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7" y="725"/>
                  </a:lnTo>
                  <a:lnTo>
                    <a:pt x="54" y="735"/>
                  </a:lnTo>
                  <a:lnTo>
                    <a:pt x="53" y="744"/>
                  </a:lnTo>
                  <a:lnTo>
                    <a:pt x="51" y="753"/>
                  </a:lnTo>
                  <a:lnTo>
                    <a:pt x="60" y="768"/>
                  </a:lnTo>
                  <a:lnTo>
                    <a:pt x="75" y="774"/>
                  </a:lnTo>
                  <a:lnTo>
                    <a:pt x="89" y="770"/>
                  </a:lnTo>
                  <a:lnTo>
                    <a:pt x="94" y="763"/>
                  </a:lnTo>
                  <a:lnTo>
                    <a:pt x="107" y="733"/>
                  </a:lnTo>
                  <a:lnTo>
                    <a:pt x="121" y="704"/>
                  </a:lnTo>
                  <a:lnTo>
                    <a:pt x="127" y="700"/>
                  </a:lnTo>
                  <a:lnTo>
                    <a:pt x="130" y="694"/>
                  </a:lnTo>
                  <a:lnTo>
                    <a:pt x="143" y="669"/>
                  </a:lnTo>
                  <a:lnTo>
                    <a:pt x="155" y="643"/>
                  </a:lnTo>
                  <a:lnTo>
                    <a:pt x="156" y="646"/>
                  </a:lnTo>
                  <a:lnTo>
                    <a:pt x="158" y="648"/>
                  </a:lnTo>
                  <a:lnTo>
                    <a:pt x="164" y="655"/>
                  </a:lnTo>
                  <a:lnTo>
                    <a:pt x="175" y="655"/>
                  </a:lnTo>
                  <a:lnTo>
                    <a:pt x="178" y="654"/>
                  </a:lnTo>
                  <a:lnTo>
                    <a:pt x="182" y="654"/>
                  </a:lnTo>
                  <a:lnTo>
                    <a:pt x="187" y="651"/>
                  </a:lnTo>
                  <a:lnTo>
                    <a:pt x="193" y="642"/>
                  </a:lnTo>
                  <a:lnTo>
                    <a:pt x="190" y="632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82" y="621"/>
                  </a:lnTo>
                  <a:lnTo>
                    <a:pt x="200" y="588"/>
                  </a:lnTo>
                  <a:lnTo>
                    <a:pt x="224" y="520"/>
                  </a:lnTo>
                  <a:lnTo>
                    <a:pt x="233" y="494"/>
                  </a:lnTo>
                  <a:lnTo>
                    <a:pt x="250" y="457"/>
                  </a:lnTo>
                  <a:lnTo>
                    <a:pt x="267" y="419"/>
                  </a:lnTo>
                  <a:lnTo>
                    <a:pt x="307" y="337"/>
                  </a:lnTo>
                  <a:lnTo>
                    <a:pt x="348" y="254"/>
                  </a:lnTo>
                  <a:lnTo>
                    <a:pt x="346" y="330"/>
                  </a:lnTo>
                  <a:lnTo>
                    <a:pt x="343" y="405"/>
                  </a:lnTo>
                  <a:lnTo>
                    <a:pt x="326" y="668"/>
                  </a:lnTo>
                  <a:lnTo>
                    <a:pt x="315" y="1195"/>
                  </a:lnTo>
                  <a:lnTo>
                    <a:pt x="327" y="1722"/>
                  </a:lnTo>
                  <a:lnTo>
                    <a:pt x="364" y="2248"/>
                  </a:lnTo>
                  <a:lnTo>
                    <a:pt x="391" y="2511"/>
                  </a:lnTo>
                  <a:lnTo>
                    <a:pt x="394" y="2519"/>
                  </a:lnTo>
                  <a:lnTo>
                    <a:pt x="404" y="2527"/>
                  </a:lnTo>
                  <a:lnTo>
                    <a:pt x="417" y="2527"/>
                  </a:lnTo>
                  <a:lnTo>
                    <a:pt x="426" y="2519"/>
                  </a:lnTo>
                  <a:lnTo>
                    <a:pt x="427" y="2511"/>
                  </a:lnTo>
                  <a:lnTo>
                    <a:pt x="423" y="2472"/>
                  </a:lnTo>
                  <a:lnTo>
                    <a:pt x="420" y="2433"/>
                  </a:lnTo>
                  <a:lnTo>
                    <a:pt x="425" y="2458"/>
                  </a:lnTo>
                  <a:lnTo>
                    <a:pt x="440" y="2499"/>
                  </a:lnTo>
                  <a:lnTo>
                    <a:pt x="464" y="2527"/>
                  </a:lnTo>
                  <a:lnTo>
                    <a:pt x="499" y="2533"/>
                  </a:lnTo>
                  <a:lnTo>
                    <a:pt x="521" y="2524"/>
                  </a:lnTo>
                  <a:lnTo>
                    <a:pt x="528" y="2518"/>
                  </a:lnTo>
                  <a:lnTo>
                    <a:pt x="530" y="2508"/>
                  </a:lnTo>
                  <a:lnTo>
                    <a:pt x="526" y="2232"/>
                  </a:lnTo>
                  <a:lnTo>
                    <a:pt x="510" y="1683"/>
                  </a:lnTo>
                  <a:lnTo>
                    <a:pt x="486" y="1133"/>
                  </a:lnTo>
                  <a:lnTo>
                    <a:pt x="451" y="584"/>
                  </a:lnTo>
                  <a:lnTo>
                    <a:pt x="431" y="309"/>
                  </a:lnTo>
                  <a:lnTo>
                    <a:pt x="528" y="525"/>
                  </a:lnTo>
                  <a:lnTo>
                    <a:pt x="627" y="742"/>
                  </a:lnTo>
                  <a:lnTo>
                    <a:pt x="631" y="750"/>
                  </a:lnTo>
                  <a:lnTo>
                    <a:pt x="644" y="755"/>
                  </a:lnTo>
                  <a:lnTo>
                    <a:pt x="657" y="752"/>
                  </a:lnTo>
                  <a:lnTo>
                    <a:pt x="668" y="744"/>
                  </a:lnTo>
                  <a:lnTo>
                    <a:pt x="671" y="738"/>
                  </a:lnTo>
                  <a:lnTo>
                    <a:pt x="680" y="735"/>
                  </a:lnTo>
                  <a:lnTo>
                    <a:pt x="690" y="720"/>
                  </a:lnTo>
                  <a:lnTo>
                    <a:pt x="688" y="708"/>
                  </a:lnTo>
                  <a:lnTo>
                    <a:pt x="687" y="706"/>
                  </a:lnTo>
                  <a:lnTo>
                    <a:pt x="687" y="703"/>
                  </a:lnTo>
                  <a:lnTo>
                    <a:pt x="696" y="699"/>
                  </a:lnTo>
                  <a:lnTo>
                    <a:pt x="705" y="685"/>
                  </a:lnTo>
                  <a:lnTo>
                    <a:pt x="702" y="67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28">
            <a:extLst>
              <a:ext uri="{FF2B5EF4-FFF2-40B4-BE49-F238E27FC236}">
                <a16:creationId xmlns:a16="http://schemas.microsoft.com/office/drawing/2014/main" id="{93630D6A-960E-4DC7-9846-C40CDAFDAD24}"/>
              </a:ext>
            </a:extLst>
          </p:cNvPr>
          <p:cNvGrpSpPr/>
          <p:nvPr/>
        </p:nvGrpSpPr>
        <p:grpSpPr>
          <a:xfrm>
            <a:off x="320223" y="1812241"/>
            <a:ext cx="2628604" cy="3235146"/>
            <a:chOff x="581483" y="2517636"/>
            <a:chExt cx="2628604" cy="3235146"/>
          </a:xfrm>
        </p:grpSpPr>
        <p:sp>
          <p:nvSpPr>
            <p:cNvPr id="78" name="TextBox 25">
              <a:extLst>
                <a:ext uri="{FF2B5EF4-FFF2-40B4-BE49-F238E27FC236}">
                  <a16:creationId xmlns:a16="http://schemas.microsoft.com/office/drawing/2014/main" id="{76E290E1-B5CE-44CD-A1B4-24716D976535}"/>
                </a:ext>
              </a:extLst>
            </p:cNvPr>
            <p:cNvSpPr txBox="1"/>
            <p:nvPr/>
          </p:nvSpPr>
          <p:spPr>
            <a:xfrm>
              <a:off x="684909" y="2517636"/>
              <a:ext cx="252517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chemeClr val="tx2"/>
                  </a:solidFill>
                </a:rPr>
                <a:t>Resultados</a:t>
              </a:r>
              <a:r>
                <a:rPr lang="en-US" b="1" dirty="0" smtClean="0">
                  <a:solidFill>
                    <a:schemeClr val="tx2"/>
                  </a:solidFill>
                </a:rPr>
                <a:t> </a:t>
              </a:r>
              <a:r>
                <a:rPr lang="en-US" b="1" dirty="0" err="1" smtClean="0">
                  <a:solidFill>
                    <a:schemeClr val="tx2"/>
                  </a:solidFill>
                </a:rPr>
                <a:t>concluyentes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1B5D5595-C9A1-4771-8DDD-6DD76C1B6CA1}"/>
                </a:ext>
              </a:extLst>
            </p:cNvPr>
            <p:cNvSpPr txBox="1"/>
            <p:nvPr/>
          </p:nvSpPr>
          <p:spPr>
            <a:xfrm>
              <a:off x="1333940" y="3853669"/>
              <a:ext cx="1521699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3600" b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Acepta</a:t>
              </a:r>
              <a:endPara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TextBox 27">
              <a:extLst>
                <a:ext uri="{FF2B5EF4-FFF2-40B4-BE49-F238E27FC236}">
                  <a16:creationId xmlns:a16="http://schemas.microsoft.com/office/drawing/2014/main" id="{94884374-4853-496D-8477-0240E2570707}"/>
                </a:ext>
              </a:extLst>
            </p:cNvPr>
            <p:cNvSpPr txBox="1"/>
            <p:nvPr/>
          </p:nvSpPr>
          <p:spPr>
            <a:xfrm>
              <a:off x="581483" y="5352672"/>
              <a:ext cx="262860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 err="1" smtClean="0">
                  <a:solidFill>
                    <a:schemeClr val="accent4"/>
                  </a:solidFill>
                </a:rPr>
                <a:t>Planificación</a:t>
              </a:r>
              <a:r>
                <a:rPr lang="en-US" sz="2000" b="1" dirty="0" smtClean="0">
                  <a:solidFill>
                    <a:schemeClr val="accent4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/>
                  </a:solidFill>
                </a:rPr>
                <a:t>temprana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1" name="Group 29">
            <a:extLst>
              <a:ext uri="{FF2B5EF4-FFF2-40B4-BE49-F238E27FC236}">
                <a16:creationId xmlns:a16="http://schemas.microsoft.com/office/drawing/2014/main" id="{99513D01-1B93-4A46-AD8A-99F85E4AD84A}"/>
              </a:ext>
            </a:extLst>
          </p:cNvPr>
          <p:cNvGrpSpPr/>
          <p:nvPr/>
        </p:nvGrpSpPr>
        <p:grpSpPr>
          <a:xfrm>
            <a:off x="8701917" y="1766075"/>
            <a:ext cx="3109487" cy="3304338"/>
            <a:chOff x="436379" y="2471470"/>
            <a:chExt cx="3109487" cy="3304338"/>
          </a:xfrm>
        </p:grpSpPr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A3647C5F-F17F-40C0-9C15-E4DEC29EFA5E}"/>
                </a:ext>
              </a:extLst>
            </p:cNvPr>
            <p:cNvSpPr txBox="1"/>
            <p:nvPr/>
          </p:nvSpPr>
          <p:spPr>
            <a:xfrm>
              <a:off x="436379" y="2471470"/>
              <a:ext cx="277370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400" b="1" dirty="0" err="1" smtClean="0">
                  <a:solidFill>
                    <a:schemeClr val="accent3"/>
                  </a:solidFill>
                </a:rPr>
                <a:t>Estabilidad</a:t>
              </a:r>
              <a:r>
                <a:rPr lang="en-US" sz="2400" b="1" dirty="0" smtClean="0">
                  <a:solidFill>
                    <a:schemeClr val="accent3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3"/>
                  </a:solidFill>
                </a:rPr>
                <a:t>mercado</a:t>
              </a:r>
              <a:endParaRPr 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05770BF5-25B0-4039-9AAA-5666698E7F5E}"/>
                </a:ext>
              </a:extLst>
            </p:cNvPr>
            <p:cNvSpPr txBox="1"/>
            <p:nvPr/>
          </p:nvSpPr>
          <p:spPr>
            <a:xfrm>
              <a:off x="622758" y="4007557"/>
              <a:ext cx="292310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600" b="1" dirty="0" err="1" smtClean="0">
                  <a:solidFill>
                    <a:schemeClr val="accent5"/>
                  </a:solidFill>
                </a:rPr>
                <a:t>Administración</a:t>
              </a:r>
              <a:r>
                <a:rPr lang="en-US" sz="1600" b="1" dirty="0" smtClean="0">
                  <a:solidFill>
                    <a:schemeClr val="accent5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5"/>
                  </a:solidFill>
                </a:rPr>
                <a:t>profesionalizada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84" name="TextBox 32">
              <a:extLst>
                <a:ext uri="{FF2B5EF4-FFF2-40B4-BE49-F238E27FC236}">
                  <a16:creationId xmlns:a16="http://schemas.microsoft.com/office/drawing/2014/main" id="{2DE1FD5A-8E29-4338-9631-D3CF75C425D5}"/>
                </a:ext>
              </a:extLst>
            </p:cNvPr>
            <p:cNvSpPr txBox="1"/>
            <p:nvPr/>
          </p:nvSpPr>
          <p:spPr>
            <a:xfrm>
              <a:off x="622758" y="5375698"/>
              <a:ext cx="217828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000" b="1" dirty="0" err="1" smtClean="0">
                  <a:solidFill>
                    <a:schemeClr val="accent2"/>
                  </a:solidFill>
                </a:rPr>
                <a:t>Producción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2"/>
                  </a:solidFill>
                </a:rPr>
                <a:t>masiva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2751259" y="5598251"/>
            <a:ext cx="609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H5: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empresas con mayor madurez en el mercado tienen un menor apalancamiento financiero.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(-)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458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05" y="1624263"/>
            <a:ext cx="8251024" cy="38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44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21E1BB7-77A3-41E0-A973-489DA86DDB34}"/>
              </a:ext>
            </a:extLst>
          </p:cNvPr>
          <p:cNvSpPr/>
          <p:nvPr/>
        </p:nvSpPr>
        <p:spPr>
          <a:xfrm>
            <a:off x="5372475" y="2640385"/>
            <a:ext cx="1449844" cy="1776059"/>
          </a:xfrm>
          <a:custGeom>
            <a:avLst/>
            <a:gdLst>
              <a:gd name="connsiteX0" fmla="*/ 0 w 1449844"/>
              <a:gd name="connsiteY0" fmla="*/ 72492 h 724922"/>
              <a:gd name="connsiteX1" fmla="*/ 72492 w 1449844"/>
              <a:gd name="connsiteY1" fmla="*/ 0 h 724922"/>
              <a:gd name="connsiteX2" fmla="*/ 1377352 w 1449844"/>
              <a:gd name="connsiteY2" fmla="*/ 0 h 724922"/>
              <a:gd name="connsiteX3" fmla="*/ 1449844 w 1449844"/>
              <a:gd name="connsiteY3" fmla="*/ 72492 h 724922"/>
              <a:gd name="connsiteX4" fmla="*/ 1449844 w 1449844"/>
              <a:gd name="connsiteY4" fmla="*/ 652430 h 724922"/>
              <a:gd name="connsiteX5" fmla="*/ 1377352 w 1449844"/>
              <a:gd name="connsiteY5" fmla="*/ 724922 h 724922"/>
              <a:gd name="connsiteX6" fmla="*/ 72492 w 1449844"/>
              <a:gd name="connsiteY6" fmla="*/ 724922 h 724922"/>
              <a:gd name="connsiteX7" fmla="*/ 0 w 1449844"/>
              <a:gd name="connsiteY7" fmla="*/ 652430 h 724922"/>
              <a:gd name="connsiteX8" fmla="*/ 0 w 1449844"/>
              <a:gd name="connsiteY8" fmla="*/ 72492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0" y="72492"/>
                </a:moveTo>
                <a:cubicBezTo>
                  <a:pt x="0" y="32456"/>
                  <a:pt x="32456" y="0"/>
                  <a:pt x="72492" y="0"/>
                </a:cubicBez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7CD2A24-93E7-464B-9E68-DCBF2E56FCC8}"/>
              </a:ext>
            </a:extLst>
          </p:cNvPr>
          <p:cNvSpPr/>
          <p:nvPr/>
        </p:nvSpPr>
        <p:spPr>
          <a:xfrm rot="17350740">
            <a:off x="6229638" y="2690066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7" tIns="-30819" rIns="851217" bIns="-30817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C58D64-A8E0-4DDD-9C85-D3F67E8647BF}"/>
              </a:ext>
            </a:extLst>
          </p:cNvPr>
          <p:cNvSpPr/>
          <p:nvPr/>
        </p:nvSpPr>
        <p:spPr>
          <a:xfrm rot="19457599">
            <a:off x="9037197" y="1626198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24350C-55A3-43E9-A3E6-262CBBC2F16B}"/>
              </a:ext>
            </a:extLst>
          </p:cNvPr>
          <p:cNvSpPr/>
          <p:nvPr/>
        </p:nvSpPr>
        <p:spPr>
          <a:xfrm rot="2142401">
            <a:off x="9037197" y="2043028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85CC32-E253-451D-B772-D502B538C67F}"/>
              </a:ext>
            </a:extLst>
          </p:cNvPr>
          <p:cNvSpPr/>
          <p:nvPr/>
        </p:nvSpPr>
        <p:spPr>
          <a:xfrm>
            <a:off x="6822319" y="3523726"/>
            <a:ext cx="579937" cy="26630"/>
          </a:xfrm>
          <a:custGeom>
            <a:avLst/>
            <a:gdLst>
              <a:gd name="connsiteX0" fmla="*/ 0 w 579937"/>
              <a:gd name="connsiteY0" fmla="*/ 13315 h 26630"/>
              <a:gd name="connsiteX1" fmla="*/ 579937 w 57993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937" h="26630">
                <a:moveTo>
                  <a:pt x="0" y="13315"/>
                </a:moveTo>
                <a:lnTo>
                  <a:pt x="579937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171" tIns="-1183" rIns="288170" bIns="-1183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417990-762D-4494-8AFB-30FE470F666D}"/>
              </a:ext>
            </a:extLst>
          </p:cNvPr>
          <p:cNvSpPr/>
          <p:nvPr/>
        </p:nvSpPr>
        <p:spPr>
          <a:xfrm rot="19457599">
            <a:off x="9037197" y="329351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1A9093-4655-497B-B19C-6C51E89722CD}"/>
              </a:ext>
            </a:extLst>
          </p:cNvPr>
          <p:cNvSpPr/>
          <p:nvPr/>
        </p:nvSpPr>
        <p:spPr>
          <a:xfrm rot="2142401">
            <a:off x="9037197" y="371034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55B126F-507B-46B1-ADCC-7180F83798E9}"/>
              </a:ext>
            </a:extLst>
          </p:cNvPr>
          <p:cNvSpPr/>
          <p:nvPr/>
        </p:nvSpPr>
        <p:spPr>
          <a:xfrm>
            <a:off x="7402257" y="1507259"/>
            <a:ext cx="1571926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Permanencia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6EABBC2-AB12-45BE-AAA6-EEDD24E882D2}"/>
              </a:ext>
            </a:extLst>
          </p:cNvPr>
          <p:cNvSpPr/>
          <p:nvPr/>
        </p:nvSpPr>
        <p:spPr>
          <a:xfrm>
            <a:off x="7402257" y="3174580"/>
            <a:ext cx="1571926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Altos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estándares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garantía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3262196-48BA-4D71-A5AC-DA1A95E62E54}"/>
              </a:ext>
            </a:extLst>
          </p:cNvPr>
          <p:cNvSpPr/>
          <p:nvPr/>
        </p:nvSpPr>
        <p:spPr>
          <a:xfrm>
            <a:off x="9826404" y="1068637"/>
            <a:ext cx="1941634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Composición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capital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7B74AED-17FA-48B8-8325-1E912D59BBD2}"/>
              </a:ext>
            </a:extLst>
          </p:cNvPr>
          <p:cNvSpPr/>
          <p:nvPr/>
        </p:nvSpPr>
        <p:spPr>
          <a:xfrm>
            <a:off x="9826404" y="1902298"/>
            <a:ext cx="1941634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acelerado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C6B7FD0-4B43-41D8-A2FD-FD434969CE5D}"/>
              </a:ext>
            </a:extLst>
          </p:cNvPr>
          <p:cNvSpPr/>
          <p:nvPr/>
        </p:nvSpPr>
        <p:spPr>
          <a:xfrm>
            <a:off x="9826404" y="2735958"/>
            <a:ext cx="1941634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el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créditos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bancarios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4F210F6-1335-4972-9D6D-2B7E11832B97}"/>
              </a:ext>
            </a:extLst>
          </p:cNvPr>
          <p:cNvSpPr/>
          <p:nvPr/>
        </p:nvSpPr>
        <p:spPr>
          <a:xfrm>
            <a:off x="9826404" y="3569619"/>
            <a:ext cx="1941634" cy="724922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Evitan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9637BE3-9A78-4A90-AADF-A05D7C022BDE}"/>
              </a:ext>
            </a:extLst>
          </p:cNvPr>
          <p:cNvSpPr/>
          <p:nvPr/>
        </p:nvSpPr>
        <p:spPr>
          <a:xfrm rot="4249260" flipH="1">
            <a:off x="4200089" y="2681428"/>
            <a:ext cx="1765300" cy="26651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7" tIns="-30819" rIns="851217" bIns="-30817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EDCE7C3-1917-42B5-981F-3EFE0F66D1F1}"/>
              </a:ext>
            </a:extLst>
          </p:cNvPr>
          <p:cNvSpPr/>
          <p:nvPr/>
        </p:nvSpPr>
        <p:spPr>
          <a:xfrm rot="2142401" flipH="1">
            <a:off x="2453627" y="1637178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84ADA7-7BCE-48D3-BDDB-E998E7A455C8}"/>
              </a:ext>
            </a:extLst>
          </p:cNvPr>
          <p:cNvSpPr/>
          <p:nvPr/>
        </p:nvSpPr>
        <p:spPr>
          <a:xfrm rot="19457599" flipH="1">
            <a:off x="2453627" y="2054008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F6DFD71-DD88-4CDE-B09B-CD5C01C807A0}"/>
              </a:ext>
            </a:extLst>
          </p:cNvPr>
          <p:cNvSpPr/>
          <p:nvPr/>
        </p:nvSpPr>
        <p:spPr>
          <a:xfrm flipH="1">
            <a:off x="4792538" y="3515099"/>
            <a:ext cx="580403" cy="26630"/>
          </a:xfrm>
          <a:custGeom>
            <a:avLst/>
            <a:gdLst>
              <a:gd name="connsiteX0" fmla="*/ 0 w 579937"/>
              <a:gd name="connsiteY0" fmla="*/ 13315 h 26630"/>
              <a:gd name="connsiteX1" fmla="*/ 579937 w 57993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937" h="26630">
                <a:moveTo>
                  <a:pt x="0" y="13315"/>
                </a:moveTo>
                <a:lnTo>
                  <a:pt x="579937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171" tIns="-1183" rIns="288170" bIns="-1183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8F6C3-BB28-45EA-9503-6C7E57312575}"/>
              </a:ext>
            </a:extLst>
          </p:cNvPr>
          <p:cNvSpPr/>
          <p:nvPr/>
        </p:nvSpPr>
        <p:spPr>
          <a:xfrm rot="2142401" flipH="1">
            <a:off x="2453627" y="3304499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84EABF9-7944-427A-BF6C-75B8FEBE4768}"/>
              </a:ext>
            </a:extLst>
          </p:cNvPr>
          <p:cNvSpPr/>
          <p:nvPr/>
        </p:nvSpPr>
        <p:spPr>
          <a:xfrm rot="19457599" flipH="1">
            <a:off x="2453627" y="3721329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F1F409-0CA4-4E01-AAD4-DEED9C081CB1}"/>
              </a:ext>
            </a:extLst>
          </p:cNvPr>
          <p:cNvSpPr/>
          <p:nvPr/>
        </p:nvSpPr>
        <p:spPr>
          <a:xfrm rot="17350740" flipH="1">
            <a:off x="4200089" y="4348749"/>
            <a:ext cx="1765300" cy="26651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6" tIns="-30818" rIns="851218" bIns="-30818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9E38A4F-7A41-4078-BEA1-005CE92ED3A8}"/>
              </a:ext>
            </a:extLst>
          </p:cNvPr>
          <p:cNvSpPr/>
          <p:nvPr/>
        </p:nvSpPr>
        <p:spPr>
          <a:xfrm flipH="1">
            <a:off x="3187337" y="1498632"/>
            <a:ext cx="1605200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Financiamiento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9950DE7-FA5E-4DD4-952C-4DAC1338A95C}"/>
              </a:ext>
            </a:extLst>
          </p:cNvPr>
          <p:cNvSpPr/>
          <p:nvPr/>
        </p:nvSpPr>
        <p:spPr>
          <a:xfrm flipH="1">
            <a:off x="3187337" y="3165953"/>
            <a:ext cx="1605200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Autofinanciación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F430B96-FCC1-4D3F-A62B-1B663CBCB559}"/>
              </a:ext>
            </a:extLst>
          </p:cNvPr>
          <p:cNvSpPr/>
          <p:nvPr/>
        </p:nvSpPr>
        <p:spPr>
          <a:xfrm flipH="1">
            <a:off x="3187337" y="4833274"/>
            <a:ext cx="1605200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Fragilidad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mercados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crédito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CDA0CE0-8A88-4AF5-98DF-57B4914B6663}"/>
              </a:ext>
            </a:extLst>
          </p:cNvPr>
          <p:cNvSpPr/>
          <p:nvPr/>
        </p:nvSpPr>
        <p:spPr>
          <a:xfrm rot="2142401" flipH="1">
            <a:off x="2453627" y="4971820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71B33CC-99C9-4F01-AEC1-94F46E41A96D}"/>
              </a:ext>
            </a:extLst>
          </p:cNvPr>
          <p:cNvSpPr/>
          <p:nvPr/>
        </p:nvSpPr>
        <p:spPr>
          <a:xfrm rot="19457599" flipH="1">
            <a:off x="2453627" y="5388650"/>
            <a:ext cx="714768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CD75A66-7E43-4DC2-9B94-1DA171B95365}"/>
              </a:ext>
            </a:extLst>
          </p:cNvPr>
          <p:cNvSpPr/>
          <p:nvPr/>
        </p:nvSpPr>
        <p:spPr>
          <a:xfrm flipH="1">
            <a:off x="492876" y="1057825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Industrial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Flacso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Mipro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0878B16-512B-43BB-8E6E-60772FF0861F}"/>
              </a:ext>
            </a:extLst>
          </p:cNvPr>
          <p:cNvSpPr/>
          <p:nvPr/>
        </p:nvSpPr>
        <p:spPr>
          <a:xfrm flipH="1">
            <a:off x="492876" y="1891486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9E247E5-620D-4939-AA88-1666451D961D}"/>
              </a:ext>
            </a:extLst>
          </p:cNvPr>
          <p:cNvSpPr/>
          <p:nvPr/>
        </p:nvSpPr>
        <p:spPr>
          <a:xfrm flipH="1">
            <a:off x="492876" y="2725146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2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Reducido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Tamaño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777BC0-228E-4D1B-8151-6CE4C5A56728}"/>
              </a:ext>
            </a:extLst>
          </p:cNvPr>
          <p:cNvSpPr/>
          <p:nvPr/>
        </p:nvSpPr>
        <p:spPr>
          <a:xfrm flipH="1">
            <a:off x="492876" y="3558807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2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ahorros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7A1B8FC-0EDB-44BE-9323-CAE24F9193F6}"/>
              </a:ext>
            </a:extLst>
          </p:cNvPr>
          <p:cNvSpPr/>
          <p:nvPr/>
        </p:nvSpPr>
        <p:spPr>
          <a:xfrm flipH="1">
            <a:off x="492876" y="4392467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Ambiente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precario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0F870E-A864-4BD5-BCAB-7F5D1CCACB8B}"/>
              </a:ext>
            </a:extLst>
          </p:cNvPr>
          <p:cNvSpPr/>
          <p:nvPr/>
        </p:nvSpPr>
        <p:spPr>
          <a:xfrm flipH="1">
            <a:off x="492876" y="5226128"/>
            <a:ext cx="1943192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Asimetría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38A4B-2EE1-4DA0-A4C8-20AE0238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Planteamiento</a:t>
            </a:r>
            <a:r>
              <a:rPr lang="en-US" dirty="0"/>
              <a:t> del </a:t>
            </a:r>
            <a:r>
              <a:rPr lang="en-US" dirty="0" err="1"/>
              <a:t>problema</a:t>
            </a:r>
            <a:endParaRPr lang="en-US" dirty="0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8B190B38-130E-44BE-A154-7F7E9FC09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297" y="3010695"/>
            <a:ext cx="1057397" cy="10573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860" y="4497858"/>
            <a:ext cx="1570502" cy="13494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922" y="5244558"/>
            <a:ext cx="1462396" cy="125657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6363" y="5211787"/>
            <a:ext cx="1492687" cy="1282605"/>
          </a:xfrm>
          <a:prstGeom prst="rect">
            <a:avLst/>
          </a:prstGeom>
        </p:spPr>
      </p:pic>
      <p:sp>
        <p:nvSpPr>
          <p:cNvPr id="53" name="Hexágono 52"/>
          <p:cNvSpPr/>
          <p:nvPr/>
        </p:nvSpPr>
        <p:spPr>
          <a:xfrm>
            <a:off x="9166257" y="4586259"/>
            <a:ext cx="1511079" cy="122753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3">
              <a:hueOff val="-1414192"/>
              <a:satOff val="6425"/>
              <a:lumOff val="-7451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17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56284" y="70836"/>
            <a:ext cx="1855396" cy="863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1" y="91930"/>
            <a:ext cx="2026404" cy="7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200208" y="1339518"/>
            <a:ext cx="2704918" cy="2942068"/>
            <a:chOff x="5935" y="5153"/>
            <a:chExt cx="8778805" cy="10169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Rectángulo redondeado 31"/>
            <p:cNvSpPr/>
            <p:nvPr/>
          </p:nvSpPr>
          <p:spPr>
            <a:xfrm>
              <a:off x="5935" y="5153"/>
              <a:ext cx="8778805" cy="10169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CuadroTexto 32"/>
            <p:cNvSpPr txBox="1"/>
            <p:nvPr/>
          </p:nvSpPr>
          <p:spPr>
            <a:xfrm>
              <a:off x="35720" y="34938"/>
              <a:ext cx="8719235" cy="9573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2F2F2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Identificar las principales variables determinantes de la estructura de capital de las pymes del Ecuador en el periodo 2011-2016 utilizando modelos econométricos y relacionando las principales teorías financieras modernas.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92C7EC-B67A-4DD8-BF7A-5C89E215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EFE211-8541-42B9-A137-8056322D95F1}"/>
              </a:ext>
            </a:extLst>
          </p:cNvPr>
          <p:cNvGrpSpPr/>
          <p:nvPr/>
        </p:nvGrpSpPr>
        <p:grpSpPr>
          <a:xfrm flipH="1">
            <a:off x="2822719" y="1925386"/>
            <a:ext cx="1883664" cy="3620722"/>
            <a:chOff x="4007767" y="2262697"/>
            <a:chExt cx="1882393" cy="3620722"/>
          </a:xfrm>
        </p:grpSpPr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D0C6ADA5-D70C-4EC1-9CBC-35E386309542}"/>
                </a:ext>
              </a:extLst>
            </p:cNvPr>
            <p:cNvSpPr>
              <a:spLocks/>
            </p:cNvSpPr>
            <p:nvPr/>
          </p:nvSpPr>
          <p:spPr bwMode="auto">
            <a:xfrm rot="19222521">
              <a:off x="4156355" y="4797073"/>
              <a:ext cx="727004" cy="1086346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70FB9C72-FBCD-4EA7-8ECE-7FFA20AF423B}"/>
                </a:ext>
              </a:extLst>
            </p:cNvPr>
            <p:cNvSpPr>
              <a:spLocks/>
            </p:cNvSpPr>
            <p:nvPr/>
          </p:nvSpPr>
          <p:spPr bwMode="auto">
            <a:xfrm rot="21191604">
              <a:off x="4097296" y="3741711"/>
              <a:ext cx="1119113" cy="1672267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7">
              <a:extLst>
                <a:ext uri="{FF2B5EF4-FFF2-40B4-BE49-F238E27FC236}">
                  <a16:creationId xmlns:a16="http://schemas.microsoft.com/office/drawing/2014/main" id="{221B4D30-1EEB-46E5-91B6-A58FD194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67" y="2262697"/>
              <a:ext cx="1882393" cy="2812821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9365C0-BABE-4615-AE57-007834745232}"/>
              </a:ext>
            </a:extLst>
          </p:cNvPr>
          <p:cNvSpPr>
            <a:spLocks/>
          </p:cNvSpPr>
          <p:nvPr/>
        </p:nvSpPr>
        <p:spPr bwMode="auto">
          <a:xfrm>
            <a:off x="4686255" y="877799"/>
            <a:ext cx="6896146" cy="1809130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4000" tIns="504000" rIns="10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Analizar históricamente la estructura de capital de las </a:t>
            </a:r>
            <a:r>
              <a:rPr lang="es-EC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p</a:t>
            </a:r>
            <a:r>
              <a:rPr kumimoji="0" lang="es-EC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ymes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Ecuador en el periodo 2011-2016 haciendo uso de los informes estadísticos presentados por las Superintendencia de Compañías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C91C7E-AEF1-49E4-9678-3453F5C47FC9}"/>
              </a:ext>
            </a:extLst>
          </p:cNvPr>
          <p:cNvSpPr>
            <a:spLocks/>
          </p:cNvSpPr>
          <p:nvPr/>
        </p:nvSpPr>
        <p:spPr bwMode="auto">
          <a:xfrm>
            <a:off x="4881753" y="2785592"/>
            <a:ext cx="6678667" cy="1311919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52000" tIns="45720" rIns="684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4B2C5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Aplicar el modelo econométrico utilizando la información económica y financiera de las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2C5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pymes Ecuatorianas.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4B2C5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057206" y="5510268"/>
            <a:ext cx="1134794" cy="1347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606F6F-758D-445D-9C4A-A0CEAB6D7683}"/>
              </a:ext>
            </a:extLst>
          </p:cNvPr>
          <p:cNvSpPr>
            <a:spLocks/>
          </p:cNvSpPr>
          <p:nvPr/>
        </p:nvSpPr>
        <p:spPr bwMode="auto">
          <a:xfrm>
            <a:off x="4961752" y="4245365"/>
            <a:ext cx="6345151" cy="963639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12000" tIns="45720" rIns="9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2980B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Determinar si los resultados encontrados tienen relación con las teorías financieras modernas.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0C015-A4E9-474A-9A26-74A0EE3D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7E606F6F-758D-445D-9C4A-A0CEAB6D7683}"/>
              </a:ext>
            </a:extLst>
          </p:cNvPr>
          <p:cNvSpPr>
            <a:spLocks/>
          </p:cNvSpPr>
          <p:nvPr/>
        </p:nvSpPr>
        <p:spPr bwMode="auto">
          <a:xfrm>
            <a:off x="4916358" y="5356859"/>
            <a:ext cx="6666042" cy="1270890"/>
          </a:xfrm>
          <a:custGeom>
            <a:avLst/>
            <a:gdLst>
              <a:gd name="connsiteX0" fmla="*/ 2044671 w 2151063"/>
              <a:gd name="connsiteY0" fmla="*/ 546100 h 1182688"/>
              <a:gd name="connsiteX1" fmla="*/ 2052215 w 2151063"/>
              <a:gd name="connsiteY1" fmla="*/ 567545 h 1182688"/>
              <a:gd name="connsiteX2" fmla="*/ 2064523 w 2151063"/>
              <a:gd name="connsiteY2" fmla="*/ 611628 h 1182688"/>
              <a:gd name="connsiteX3" fmla="*/ 2072464 w 2151063"/>
              <a:gd name="connsiteY3" fmla="*/ 657298 h 1182688"/>
              <a:gd name="connsiteX4" fmla="*/ 2074847 w 2151063"/>
              <a:gd name="connsiteY4" fmla="*/ 704161 h 1182688"/>
              <a:gd name="connsiteX5" fmla="*/ 2073258 w 2151063"/>
              <a:gd name="connsiteY5" fmla="*/ 728386 h 1182688"/>
              <a:gd name="connsiteX6" fmla="*/ 2070876 w 2151063"/>
              <a:gd name="connsiteY6" fmla="*/ 758171 h 1182688"/>
              <a:gd name="connsiteX7" fmla="*/ 2056979 w 2151063"/>
              <a:gd name="connsiteY7" fmla="*/ 813771 h 1182688"/>
              <a:gd name="connsiteX8" fmla="*/ 2034745 w 2151063"/>
              <a:gd name="connsiteY8" fmla="*/ 864207 h 1182688"/>
              <a:gd name="connsiteX9" fmla="*/ 2004966 w 2151063"/>
              <a:gd name="connsiteY9" fmla="*/ 909481 h 1182688"/>
              <a:gd name="connsiteX10" fmla="*/ 1968438 w 2151063"/>
              <a:gd name="connsiteY10" fmla="*/ 949989 h 1182688"/>
              <a:gd name="connsiteX11" fmla="*/ 1926350 w 2151063"/>
              <a:gd name="connsiteY11" fmla="*/ 985731 h 1182688"/>
              <a:gd name="connsiteX12" fmla="*/ 1879102 w 2151063"/>
              <a:gd name="connsiteY12" fmla="*/ 1015913 h 1182688"/>
              <a:gd name="connsiteX13" fmla="*/ 1827882 w 2151063"/>
              <a:gd name="connsiteY13" fmla="*/ 1041330 h 1182688"/>
              <a:gd name="connsiteX14" fmla="*/ 1801280 w 2151063"/>
              <a:gd name="connsiteY14" fmla="*/ 1052053 h 1182688"/>
              <a:gd name="connsiteX15" fmla="*/ 1767928 w 2151063"/>
              <a:gd name="connsiteY15" fmla="*/ 1064364 h 1182688"/>
              <a:gd name="connsiteX16" fmla="*/ 1699239 w 2151063"/>
              <a:gd name="connsiteY16" fmla="*/ 1085015 h 1182688"/>
              <a:gd name="connsiteX17" fmla="*/ 1629358 w 2151063"/>
              <a:gd name="connsiteY17" fmla="*/ 1102092 h 1182688"/>
              <a:gd name="connsiteX18" fmla="*/ 1557889 w 2151063"/>
              <a:gd name="connsiteY18" fmla="*/ 1114801 h 1182688"/>
              <a:gd name="connsiteX19" fmla="*/ 1449892 w 2151063"/>
              <a:gd name="connsiteY19" fmla="*/ 1129892 h 1182688"/>
              <a:gd name="connsiteX20" fmla="*/ 1304969 w 2151063"/>
              <a:gd name="connsiteY20" fmla="*/ 1141012 h 1182688"/>
              <a:gd name="connsiteX21" fmla="*/ 1234692 w 2151063"/>
              <a:gd name="connsiteY21" fmla="*/ 1144189 h 1182688"/>
              <a:gd name="connsiteX22" fmla="*/ 1219604 w 2151063"/>
              <a:gd name="connsiteY22" fmla="*/ 1144586 h 1182688"/>
              <a:gd name="connsiteX23" fmla="*/ 1204913 w 2151063"/>
              <a:gd name="connsiteY23" fmla="*/ 1145380 h 1182688"/>
              <a:gd name="connsiteX24" fmla="*/ 1205310 w 2151063"/>
              <a:gd name="connsiteY24" fmla="*/ 1146969 h 1182688"/>
              <a:gd name="connsiteX25" fmla="*/ 1205310 w 2151063"/>
              <a:gd name="connsiteY25" fmla="*/ 1147763 h 1182688"/>
              <a:gd name="connsiteX26" fmla="*/ 1259309 w 2151063"/>
              <a:gd name="connsiteY26" fmla="*/ 1147366 h 1182688"/>
              <a:gd name="connsiteX27" fmla="*/ 1367306 w 2151063"/>
              <a:gd name="connsiteY27" fmla="*/ 1143792 h 1182688"/>
              <a:gd name="connsiteX28" fmla="*/ 1420908 w 2151063"/>
              <a:gd name="connsiteY28" fmla="*/ 1140615 h 1182688"/>
              <a:gd name="connsiteX29" fmla="*/ 1484832 w 2151063"/>
              <a:gd name="connsiteY29" fmla="*/ 1137040 h 1182688"/>
              <a:gd name="connsiteX30" fmla="*/ 1616256 w 2151063"/>
              <a:gd name="connsiteY30" fmla="*/ 1127906 h 1182688"/>
              <a:gd name="connsiteX31" fmla="*/ 1715915 w 2151063"/>
              <a:gd name="connsiteY31" fmla="*/ 1114404 h 1182688"/>
              <a:gd name="connsiteX32" fmla="*/ 1781031 w 2151063"/>
              <a:gd name="connsiteY32" fmla="*/ 1101298 h 1182688"/>
              <a:gd name="connsiteX33" fmla="*/ 1844558 w 2151063"/>
              <a:gd name="connsiteY33" fmla="*/ 1084618 h 1182688"/>
              <a:gd name="connsiteX34" fmla="*/ 1905307 w 2151063"/>
              <a:gd name="connsiteY34" fmla="*/ 1062379 h 1182688"/>
              <a:gd name="connsiteX35" fmla="*/ 1934291 w 2151063"/>
              <a:gd name="connsiteY35" fmla="*/ 1048876 h 1182688"/>
              <a:gd name="connsiteX36" fmla="*/ 1948982 w 2151063"/>
              <a:gd name="connsiteY36" fmla="*/ 1041727 h 1182688"/>
              <a:gd name="connsiteX37" fmla="*/ 1975584 w 2151063"/>
              <a:gd name="connsiteY37" fmla="*/ 1025445 h 1182688"/>
              <a:gd name="connsiteX38" fmla="*/ 2000201 w 2151063"/>
              <a:gd name="connsiteY38" fmla="*/ 1007176 h 1182688"/>
              <a:gd name="connsiteX39" fmla="*/ 2022436 w 2151063"/>
              <a:gd name="connsiteY39" fmla="*/ 987717 h 1182688"/>
              <a:gd name="connsiteX40" fmla="*/ 2041892 w 2151063"/>
              <a:gd name="connsiteY40" fmla="*/ 966668 h 1182688"/>
              <a:gd name="connsiteX41" fmla="*/ 2059362 w 2151063"/>
              <a:gd name="connsiteY41" fmla="*/ 943635 h 1182688"/>
              <a:gd name="connsiteX42" fmla="*/ 2074450 w 2151063"/>
              <a:gd name="connsiteY42" fmla="*/ 919409 h 1182688"/>
              <a:gd name="connsiteX43" fmla="*/ 2087155 w 2151063"/>
              <a:gd name="connsiteY43" fmla="*/ 893992 h 1182688"/>
              <a:gd name="connsiteX44" fmla="*/ 2097081 w 2151063"/>
              <a:gd name="connsiteY44" fmla="*/ 867781 h 1182688"/>
              <a:gd name="connsiteX45" fmla="*/ 2105419 w 2151063"/>
              <a:gd name="connsiteY45" fmla="*/ 840379 h 1182688"/>
              <a:gd name="connsiteX46" fmla="*/ 2112566 w 2151063"/>
              <a:gd name="connsiteY46" fmla="*/ 797885 h 1182688"/>
              <a:gd name="connsiteX47" fmla="*/ 2112963 w 2151063"/>
              <a:gd name="connsiteY47" fmla="*/ 739109 h 1182688"/>
              <a:gd name="connsiteX48" fmla="*/ 2103831 w 2151063"/>
              <a:gd name="connsiteY48" fmla="*/ 678744 h 1182688"/>
              <a:gd name="connsiteX49" fmla="*/ 2094699 w 2151063"/>
              <a:gd name="connsiteY49" fmla="*/ 648561 h 1182688"/>
              <a:gd name="connsiteX50" fmla="*/ 2084773 w 2151063"/>
              <a:gd name="connsiteY50" fmla="*/ 621159 h 1182688"/>
              <a:gd name="connsiteX51" fmla="*/ 2059362 w 2151063"/>
              <a:gd name="connsiteY51" fmla="*/ 569928 h 1182688"/>
              <a:gd name="connsiteX52" fmla="*/ 233158 w 2151063"/>
              <a:gd name="connsiteY52" fmla="*/ 230187 h 1182688"/>
              <a:gd name="connsiteX53" fmla="*/ 206541 w 2151063"/>
              <a:gd name="connsiteY53" fmla="*/ 244085 h 1182688"/>
              <a:gd name="connsiteX54" fmla="*/ 158870 w 2151063"/>
              <a:gd name="connsiteY54" fmla="*/ 277836 h 1182688"/>
              <a:gd name="connsiteX55" fmla="*/ 117952 w 2151063"/>
              <a:gd name="connsiteY55" fmla="*/ 317146 h 1182688"/>
              <a:gd name="connsiteX56" fmla="*/ 84980 w 2151063"/>
              <a:gd name="connsiteY56" fmla="*/ 362810 h 1182688"/>
              <a:gd name="connsiteX57" fmla="*/ 59953 w 2151063"/>
              <a:gd name="connsiteY57" fmla="*/ 412444 h 1182688"/>
              <a:gd name="connsiteX58" fmla="*/ 43268 w 2151063"/>
              <a:gd name="connsiteY58" fmla="*/ 466446 h 1182688"/>
              <a:gd name="connsiteX59" fmla="*/ 34925 w 2151063"/>
              <a:gd name="connsiteY59" fmla="*/ 523624 h 1182688"/>
              <a:gd name="connsiteX60" fmla="*/ 36117 w 2151063"/>
              <a:gd name="connsiteY60" fmla="*/ 582788 h 1182688"/>
              <a:gd name="connsiteX61" fmla="*/ 40090 w 2151063"/>
              <a:gd name="connsiteY61" fmla="*/ 613363 h 1182688"/>
              <a:gd name="connsiteX62" fmla="*/ 46446 w 2151063"/>
              <a:gd name="connsiteY62" fmla="*/ 643143 h 1182688"/>
              <a:gd name="connsiteX63" fmla="*/ 65117 w 2151063"/>
              <a:gd name="connsiteY63" fmla="*/ 699528 h 1182688"/>
              <a:gd name="connsiteX64" fmla="*/ 91336 w 2151063"/>
              <a:gd name="connsiteY64" fmla="*/ 753133 h 1182688"/>
              <a:gd name="connsiteX65" fmla="*/ 123514 w 2151063"/>
              <a:gd name="connsiteY65" fmla="*/ 802767 h 1182688"/>
              <a:gd name="connsiteX66" fmla="*/ 162446 w 2151063"/>
              <a:gd name="connsiteY66" fmla="*/ 848430 h 1182688"/>
              <a:gd name="connsiteX67" fmla="*/ 205350 w 2151063"/>
              <a:gd name="connsiteY67" fmla="*/ 889726 h 1182688"/>
              <a:gd name="connsiteX68" fmla="*/ 252226 w 2151063"/>
              <a:gd name="connsiteY68" fmla="*/ 927051 h 1182688"/>
              <a:gd name="connsiteX69" fmla="*/ 302281 w 2151063"/>
              <a:gd name="connsiteY69" fmla="*/ 959611 h 1182688"/>
              <a:gd name="connsiteX70" fmla="*/ 328103 w 2151063"/>
              <a:gd name="connsiteY70" fmla="*/ 973906 h 1182688"/>
              <a:gd name="connsiteX71" fmla="*/ 356308 w 2151063"/>
              <a:gd name="connsiteY71" fmla="*/ 988994 h 1182688"/>
              <a:gd name="connsiteX72" fmla="*/ 414706 w 2151063"/>
              <a:gd name="connsiteY72" fmla="*/ 1014010 h 1182688"/>
              <a:gd name="connsiteX73" fmla="*/ 444500 w 2151063"/>
              <a:gd name="connsiteY73" fmla="*/ 1025525 h 1182688"/>
              <a:gd name="connsiteX74" fmla="*/ 419076 w 2151063"/>
              <a:gd name="connsiteY74" fmla="*/ 1013613 h 1182688"/>
              <a:gd name="connsiteX75" fmla="*/ 371007 w 2151063"/>
              <a:gd name="connsiteY75" fmla="*/ 988597 h 1182688"/>
              <a:gd name="connsiteX76" fmla="*/ 347171 w 2151063"/>
              <a:gd name="connsiteY76" fmla="*/ 973906 h 1182688"/>
              <a:gd name="connsiteX77" fmla="*/ 322541 w 2151063"/>
              <a:gd name="connsiteY77" fmla="*/ 958420 h 1182688"/>
              <a:gd name="connsiteX78" fmla="*/ 274473 w 2151063"/>
              <a:gd name="connsiteY78" fmla="*/ 922683 h 1182688"/>
              <a:gd name="connsiteX79" fmla="*/ 229583 w 2151063"/>
              <a:gd name="connsiteY79" fmla="*/ 882579 h 1182688"/>
              <a:gd name="connsiteX80" fmla="*/ 189459 w 2151063"/>
              <a:gd name="connsiteY80" fmla="*/ 838106 h 1182688"/>
              <a:gd name="connsiteX81" fmla="*/ 154103 w 2151063"/>
              <a:gd name="connsiteY81" fmla="*/ 790458 h 1182688"/>
              <a:gd name="connsiteX82" fmla="*/ 124706 w 2151063"/>
              <a:gd name="connsiteY82" fmla="*/ 738838 h 1182688"/>
              <a:gd name="connsiteX83" fmla="*/ 102062 w 2151063"/>
              <a:gd name="connsiteY83" fmla="*/ 683645 h 1182688"/>
              <a:gd name="connsiteX84" fmla="*/ 86966 w 2151063"/>
              <a:gd name="connsiteY84" fmla="*/ 625672 h 1182688"/>
              <a:gd name="connsiteX85" fmla="*/ 83391 w 2151063"/>
              <a:gd name="connsiteY85" fmla="*/ 595892 h 1182688"/>
              <a:gd name="connsiteX86" fmla="*/ 81405 w 2151063"/>
              <a:gd name="connsiteY86" fmla="*/ 569685 h 1182688"/>
              <a:gd name="connsiteX87" fmla="*/ 83391 w 2151063"/>
              <a:gd name="connsiteY87" fmla="*/ 518462 h 1182688"/>
              <a:gd name="connsiteX88" fmla="*/ 92131 w 2151063"/>
              <a:gd name="connsiteY88" fmla="*/ 468828 h 1182688"/>
              <a:gd name="connsiteX89" fmla="*/ 106829 w 2151063"/>
              <a:gd name="connsiteY89" fmla="*/ 419591 h 1182688"/>
              <a:gd name="connsiteX90" fmla="*/ 127089 w 2151063"/>
              <a:gd name="connsiteY90" fmla="*/ 373531 h 1182688"/>
              <a:gd name="connsiteX91" fmla="*/ 152117 w 2151063"/>
              <a:gd name="connsiteY91" fmla="*/ 329058 h 1182688"/>
              <a:gd name="connsiteX92" fmla="*/ 181911 w 2151063"/>
              <a:gd name="connsiteY92" fmla="*/ 287366 h 1182688"/>
              <a:gd name="connsiteX93" fmla="*/ 215281 w 2151063"/>
              <a:gd name="connsiteY93" fmla="*/ 248452 h 1182688"/>
              <a:gd name="connsiteX94" fmla="*/ 950292 w 2151063"/>
              <a:gd name="connsiteY94" fmla="*/ 112712 h 1182688"/>
              <a:gd name="connsiteX95" fmla="*/ 822075 w 2151063"/>
              <a:gd name="connsiteY95" fmla="*/ 115489 h 1182688"/>
              <a:gd name="connsiteX96" fmla="*/ 758561 w 2151063"/>
              <a:gd name="connsiteY96" fmla="*/ 119456 h 1182688"/>
              <a:gd name="connsiteX97" fmla="*/ 705369 w 2151063"/>
              <a:gd name="connsiteY97" fmla="*/ 124217 h 1182688"/>
              <a:gd name="connsiteX98" fmla="*/ 597397 w 2151063"/>
              <a:gd name="connsiteY98" fmla="*/ 136118 h 1182688"/>
              <a:gd name="connsiteX99" fmla="*/ 488631 w 2151063"/>
              <a:gd name="connsiteY99" fmla="*/ 153574 h 1182688"/>
              <a:gd name="connsiteX100" fmla="*/ 381849 w 2151063"/>
              <a:gd name="connsiteY100" fmla="*/ 178170 h 1182688"/>
              <a:gd name="connsiteX101" fmla="*/ 329848 w 2151063"/>
              <a:gd name="connsiteY101" fmla="*/ 193643 h 1182688"/>
              <a:gd name="connsiteX102" fmla="*/ 309206 w 2151063"/>
              <a:gd name="connsiteY102" fmla="*/ 208321 h 1182688"/>
              <a:gd name="connsiteX103" fmla="*/ 270304 w 2151063"/>
              <a:gd name="connsiteY103" fmla="*/ 239662 h 1182688"/>
              <a:gd name="connsiteX104" fmla="*/ 234181 w 2151063"/>
              <a:gd name="connsiteY104" fmla="*/ 274970 h 1182688"/>
              <a:gd name="connsiteX105" fmla="*/ 201631 w 2151063"/>
              <a:gd name="connsiteY105" fmla="*/ 313848 h 1182688"/>
              <a:gd name="connsiteX106" fmla="*/ 186943 w 2151063"/>
              <a:gd name="connsiteY106" fmla="*/ 334874 h 1182688"/>
              <a:gd name="connsiteX107" fmla="*/ 169080 w 2151063"/>
              <a:gd name="connsiteY107" fmla="*/ 362248 h 1182688"/>
              <a:gd name="connsiteX108" fmla="*/ 142087 w 2151063"/>
              <a:gd name="connsiteY108" fmla="*/ 418185 h 1182688"/>
              <a:gd name="connsiteX109" fmla="*/ 124621 w 2151063"/>
              <a:gd name="connsiteY109" fmla="*/ 475709 h 1182688"/>
              <a:gd name="connsiteX110" fmla="*/ 115888 w 2151063"/>
              <a:gd name="connsiteY110" fmla="*/ 534423 h 1182688"/>
              <a:gd name="connsiteX111" fmla="*/ 115888 w 2151063"/>
              <a:gd name="connsiteY111" fmla="*/ 593534 h 1182688"/>
              <a:gd name="connsiteX112" fmla="*/ 125415 w 2151063"/>
              <a:gd name="connsiteY112" fmla="*/ 652249 h 1182688"/>
              <a:gd name="connsiteX113" fmla="*/ 144469 w 2151063"/>
              <a:gd name="connsiteY113" fmla="*/ 709773 h 1182688"/>
              <a:gd name="connsiteX114" fmla="*/ 172256 w 2151063"/>
              <a:gd name="connsiteY114" fmla="*/ 765313 h 1182688"/>
              <a:gd name="connsiteX115" fmla="*/ 189722 w 2151063"/>
              <a:gd name="connsiteY115" fmla="*/ 792290 h 1182688"/>
              <a:gd name="connsiteX116" fmla="*/ 209570 w 2151063"/>
              <a:gd name="connsiteY116" fmla="*/ 818870 h 1182688"/>
              <a:gd name="connsiteX117" fmla="*/ 252044 w 2151063"/>
              <a:gd name="connsiteY117" fmla="*/ 866080 h 1182688"/>
              <a:gd name="connsiteX118" fmla="*/ 300076 w 2151063"/>
              <a:gd name="connsiteY118" fmla="*/ 908132 h 1182688"/>
              <a:gd name="connsiteX119" fmla="*/ 352077 w 2151063"/>
              <a:gd name="connsiteY119" fmla="*/ 944630 h 1182688"/>
              <a:gd name="connsiteX120" fmla="*/ 407651 w 2151063"/>
              <a:gd name="connsiteY120" fmla="*/ 976764 h 1182688"/>
              <a:gd name="connsiteX121" fmla="*/ 465210 w 2151063"/>
              <a:gd name="connsiteY121" fmla="*/ 1004931 h 1182688"/>
              <a:gd name="connsiteX122" fmla="*/ 524754 w 2151063"/>
              <a:gd name="connsiteY122" fmla="*/ 1029131 h 1182688"/>
              <a:gd name="connsiteX123" fmla="*/ 585488 w 2151063"/>
              <a:gd name="connsiteY123" fmla="*/ 1050157 h 1182688"/>
              <a:gd name="connsiteX124" fmla="*/ 616054 w 2151063"/>
              <a:gd name="connsiteY124" fmla="*/ 1059281 h 1182688"/>
              <a:gd name="connsiteX125" fmla="*/ 666467 w 2151063"/>
              <a:gd name="connsiteY125" fmla="*/ 1074753 h 1182688"/>
              <a:gd name="connsiteX126" fmla="*/ 717675 w 2151063"/>
              <a:gd name="connsiteY126" fmla="*/ 1089432 h 1182688"/>
              <a:gd name="connsiteX127" fmla="*/ 795875 w 2151063"/>
              <a:gd name="connsiteY127" fmla="*/ 1098953 h 1182688"/>
              <a:gd name="connsiteX128" fmla="*/ 873282 w 2151063"/>
              <a:gd name="connsiteY128" fmla="*/ 1105697 h 1182688"/>
              <a:gd name="connsiteX129" fmla="*/ 943940 w 2151063"/>
              <a:gd name="connsiteY129" fmla="*/ 1111251 h 1182688"/>
              <a:gd name="connsiteX130" fmla="*/ 1085654 w 2151063"/>
              <a:gd name="connsiteY130" fmla="*/ 1116012 h 1182688"/>
              <a:gd name="connsiteX131" fmla="*/ 1227765 w 2151063"/>
              <a:gd name="connsiteY131" fmla="*/ 1113632 h 1182688"/>
              <a:gd name="connsiteX132" fmla="*/ 1369081 w 2151063"/>
              <a:gd name="connsiteY132" fmla="*/ 1103714 h 1182688"/>
              <a:gd name="connsiteX133" fmla="*/ 1440136 w 2151063"/>
              <a:gd name="connsiteY133" fmla="*/ 1096176 h 1182688"/>
              <a:gd name="connsiteX134" fmla="*/ 1498886 w 2151063"/>
              <a:gd name="connsiteY134" fmla="*/ 1089432 h 1182688"/>
              <a:gd name="connsiteX135" fmla="*/ 1589392 w 2151063"/>
              <a:gd name="connsiteY135" fmla="*/ 1075944 h 1182688"/>
              <a:gd name="connsiteX136" fmla="*/ 1650127 w 2151063"/>
              <a:gd name="connsiteY136" fmla="*/ 1064439 h 1182688"/>
              <a:gd name="connsiteX137" fmla="*/ 1709670 w 2151063"/>
              <a:gd name="connsiteY137" fmla="*/ 1050554 h 1182688"/>
              <a:gd name="connsiteX138" fmla="*/ 1768420 w 2151063"/>
              <a:gd name="connsiteY138" fmla="*/ 1032701 h 1182688"/>
              <a:gd name="connsiteX139" fmla="*/ 1824391 w 2151063"/>
              <a:gd name="connsiteY139" fmla="*/ 1010088 h 1182688"/>
              <a:gd name="connsiteX140" fmla="*/ 1877980 w 2151063"/>
              <a:gd name="connsiteY140" fmla="*/ 981921 h 1182688"/>
              <a:gd name="connsiteX141" fmla="*/ 1902988 w 2151063"/>
              <a:gd name="connsiteY141" fmla="*/ 965259 h 1182688"/>
              <a:gd name="connsiteX142" fmla="*/ 1916485 w 2151063"/>
              <a:gd name="connsiteY142" fmla="*/ 956135 h 1182688"/>
              <a:gd name="connsiteX143" fmla="*/ 1941890 w 2151063"/>
              <a:gd name="connsiteY143" fmla="*/ 935109 h 1182688"/>
              <a:gd name="connsiteX144" fmla="*/ 1963723 w 2151063"/>
              <a:gd name="connsiteY144" fmla="*/ 912099 h 1182688"/>
              <a:gd name="connsiteX145" fmla="*/ 1982777 w 2151063"/>
              <a:gd name="connsiteY145" fmla="*/ 887899 h 1182688"/>
              <a:gd name="connsiteX146" fmla="*/ 1999449 w 2151063"/>
              <a:gd name="connsiteY146" fmla="*/ 862113 h 1182688"/>
              <a:gd name="connsiteX147" fmla="*/ 2013342 w 2151063"/>
              <a:gd name="connsiteY147" fmla="*/ 834739 h 1182688"/>
              <a:gd name="connsiteX148" fmla="*/ 2024457 w 2151063"/>
              <a:gd name="connsiteY148" fmla="*/ 806572 h 1182688"/>
              <a:gd name="connsiteX149" fmla="*/ 2032793 w 2151063"/>
              <a:gd name="connsiteY149" fmla="*/ 777612 h 1182688"/>
              <a:gd name="connsiteX150" fmla="*/ 2038351 w 2151063"/>
              <a:gd name="connsiteY150" fmla="*/ 747858 h 1182688"/>
              <a:gd name="connsiteX151" fmla="*/ 2041526 w 2151063"/>
              <a:gd name="connsiteY151" fmla="*/ 717707 h 1182688"/>
              <a:gd name="connsiteX152" fmla="*/ 2041526 w 2151063"/>
              <a:gd name="connsiteY152" fmla="*/ 671291 h 1182688"/>
              <a:gd name="connsiteX153" fmla="*/ 2032396 w 2151063"/>
              <a:gd name="connsiteY153" fmla="*/ 609403 h 1182688"/>
              <a:gd name="connsiteX154" fmla="*/ 2013342 w 2151063"/>
              <a:gd name="connsiteY154" fmla="*/ 548705 h 1182688"/>
              <a:gd name="connsiteX155" fmla="*/ 1999846 w 2151063"/>
              <a:gd name="connsiteY155" fmla="*/ 519745 h 1182688"/>
              <a:gd name="connsiteX156" fmla="*/ 1988731 w 2151063"/>
              <a:gd name="connsiteY156" fmla="*/ 497925 h 1182688"/>
              <a:gd name="connsiteX157" fmla="*/ 1962929 w 2151063"/>
              <a:gd name="connsiteY157" fmla="*/ 456667 h 1182688"/>
              <a:gd name="connsiteX158" fmla="*/ 1948241 w 2151063"/>
              <a:gd name="connsiteY158" fmla="*/ 437227 h 1182688"/>
              <a:gd name="connsiteX159" fmla="*/ 1925615 w 2151063"/>
              <a:gd name="connsiteY159" fmla="*/ 417788 h 1182688"/>
              <a:gd name="connsiteX160" fmla="*/ 1877980 w 2151063"/>
              <a:gd name="connsiteY160" fmla="*/ 381687 h 1182688"/>
              <a:gd name="connsiteX161" fmla="*/ 1827963 w 2151063"/>
              <a:gd name="connsiteY161" fmla="*/ 348759 h 1182688"/>
              <a:gd name="connsiteX162" fmla="*/ 1776756 w 2151063"/>
              <a:gd name="connsiteY162" fmla="*/ 319005 h 1182688"/>
              <a:gd name="connsiteX163" fmla="*/ 1750954 w 2151063"/>
              <a:gd name="connsiteY163" fmla="*/ 305120 h 1182688"/>
              <a:gd name="connsiteX164" fmla="*/ 1722373 w 2151063"/>
              <a:gd name="connsiteY164" fmla="*/ 290838 h 1182688"/>
              <a:gd name="connsiteX165" fmla="*/ 1664417 w 2151063"/>
              <a:gd name="connsiteY165" fmla="*/ 263068 h 1182688"/>
              <a:gd name="connsiteX166" fmla="*/ 1575896 w 2151063"/>
              <a:gd name="connsiteY166" fmla="*/ 225777 h 1182688"/>
              <a:gd name="connsiteX167" fmla="*/ 1454824 w 2151063"/>
              <a:gd name="connsiteY167" fmla="*/ 185708 h 1182688"/>
              <a:gd name="connsiteX168" fmla="*/ 1330973 w 2151063"/>
              <a:gd name="connsiteY168" fmla="*/ 154367 h 1182688"/>
              <a:gd name="connsiteX169" fmla="*/ 1205535 w 2151063"/>
              <a:gd name="connsiteY169" fmla="*/ 132548 h 1182688"/>
              <a:gd name="connsiteX170" fmla="*/ 1077715 w 2151063"/>
              <a:gd name="connsiteY170" fmla="*/ 118663 h 1182688"/>
              <a:gd name="connsiteX171" fmla="*/ 970360 w 2151063"/>
              <a:gd name="connsiteY171" fmla="*/ 31750 h 1182688"/>
              <a:gd name="connsiteX172" fmla="*/ 905670 w 2151063"/>
              <a:gd name="connsiteY172" fmla="*/ 32146 h 1182688"/>
              <a:gd name="connsiteX173" fmla="*/ 840582 w 2151063"/>
              <a:gd name="connsiteY173" fmla="*/ 35712 h 1182688"/>
              <a:gd name="connsiteX174" fmla="*/ 775891 w 2151063"/>
              <a:gd name="connsiteY174" fmla="*/ 41654 h 1182688"/>
              <a:gd name="connsiteX175" fmla="*/ 711994 w 2151063"/>
              <a:gd name="connsiteY175" fmla="*/ 51559 h 1182688"/>
              <a:gd name="connsiteX176" fmla="*/ 648098 w 2151063"/>
              <a:gd name="connsiteY176" fmla="*/ 64236 h 1182688"/>
              <a:gd name="connsiteX177" fmla="*/ 616744 w 2151063"/>
              <a:gd name="connsiteY177" fmla="*/ 71764 h 1182688"/>
              <a:gd name="connsiteX178" fmla="*/ 574279 w 2151063"/>
              <a:gd name="connsiteY178" fmla="*/ 82856 h 1182688"/>
              <a:gd name="connsiteX179" fmla="*/ 490538 w 2151063"/>
              <a:gd name="connsiteY179" fmla="*/ 110985 h 1182688"/>
              <a:gd name="connsiteX180" fmla="*/ 449263 w 2151063"/>
              <a:gd name="connsiteY180" fmla="*/ 128020 h 1182688"/>
              <a:gd name="connsiteX181" fmla="*/ 508794 w 2151063"/>
              <a:gd name="connsiteY181" fmla="*/ 115739 h 1182688"/>
              <a:gd name="connsiteX182" fmla="*/ 629048 w 2151063"/>
              <a:gd name="connsiteY182" fmla="*/ 96326 h 1182688"/>
              <a:gd name="connsiteX183" fmla="*/ 750491 w 2151063"/>
              <a:gd name="connsiteY183" fmla="*/ 83253 h 1182688"/>
              <a:gd name="connsiteX184" fmla="*/ 872729 w 2151063"/>
              <a:gd name="connsiteY184" fmla="*/ 77310 h 1182688"/>
              <a:gd name="connsiteX185" fmla="*/ 933451 w 2151063"/>
              <a:gd name="connsiteY185" fmla="*/ 76914 h 1182688"/>
              <a:gd name="connsiteX186" fmla="*/ 1003301 w 2151063"/>
              <a:gd name="connsiteY186" fmla="*/ 77706 h 1182688"/>
              <a:gd name="connsiteX187" fmla="*/ 1142207 w 2151063"/>
              <a:gd name="connsiteY187" fmla="*/ 87611 h 1182688"/>
              <a:gd name="connsiteX188" fmla="*/ 1245395 w 2151063"/>
              <a:gd name="connsiteY188" fmla="*/ 101873 h 1182688"/>
              <a:gd name="connsiteX189" fmla="*/ 1314451 w 2151063"/>
              <a:gd name="connsiteY189" fmla="*/ 114154 h 1182688"/>
              <a:gd name="connsiteX190" fmla="*/ 1382317 w 2151063"/>
              <a:gd name="connsiteY190" fmla="*/ 129209 h 1182688"/>
              <a:gd name="connsiteX191" fmla="*/ 1449785 w 2151063"/>
              <a:gd name="connsiteY191" fmla="*/ 146640 h 1182688"/>
              <a:gd name="connsiteX192" fmla="*/ 1483123 w 2151063"/>
              <a:gd name="connsiteY192" fmla="*/ 156148 h 1182688"/>
              <a:gd name="connsiteX193" fmla="*/ 1547417 w 2151063"/>
              <a:gd name="connsiteY193" fmla="*/ 176750 h 1182688"/>
              <a:gd name="connsiteX194" fmla="*/ 1643064 w 2151063"/>
              <a:gd name="connsiteY194" fmla="*/ 213197 h 1182688"/>
              <a:gd name="connsiteX195" fmla="*/ 1705770 w 2151063"/>
              <a:gd name="connsiteY195" fmla="*/ 240533 h 1182688"/>
              <a:gd name="connsiteX196" fmla="*/ 1736726 w 2151063"/>
              <a:gd name="connsiteY196" fmla="*/ 255588 h 1182688"/>
              <a:gd name="connsiteX197" fmla="*/ 1709342 w 2151063"/>
              <a:gd name="connsiteY197" fmla="*/ 238949 h 1182688"/>
              <a:gd name="connsiteX198" fmla="*/ 1653382 w 2151063"/>
              <a:gd name="connsiteY198" fmla="*/ 208047 h 1182688"/>
              <a:gd name="connsiteX199" fmla="*/ 1625601 w 2151063"/>
              <a:gd name="connsiteY199" fmla="*/ 193785 h 1182688"/>
              <a:gd name="connsiteX200" fmla="*/ 1596232 w 2151063"/>
              <a:gd name="connsiteY200" fmla="*/ 179523 h 1182688"/>
              <a:gd name="connsiteX201" fmla="*/ 1537495 w 2151063"/>
              <a:gd name="connsiteY201" fmla="*/ 152583 h 1182688"/>
              <a:gd name="connsiteX202" fmla="*/ 1477567 w 2151063"/>
              <a:gd name="connsiteY202" fmla="*/ 128416 h 1182688"/>
              <a:gd name="connsiteX203" fmla="*/ 1416448 w 2151063"/>
              <a:gd name="connsiteY203" fmla="*/ 107023 h 1182688"/>
              <a:gd name="connsiteX204" fmla="*/ 1354139 w 2151063"/>
              <a:gd name="connsiteY204" fmla="*/ 88007 h 1182688"/>
              <a:gd name="connsiteX205" fmla="*/ 1291432 w 2151063"/>
              <a:gd name="connsiteY205" fmla="*/ 72160 h 1182688"/>
              <a:gd name="connsiteX206" fmla="*/ 1227932 w 2151063"/>
              <a:gd name="connsiteY206" fmla="*/ 58294 h 1182688"/>
              <a:gd name="connsiteX207" fmla="*/ 1163638 w 2151063"/>
              <a:gd name="connsiteY207" fmla="*/ 47597 h 1182688"/>
              <a:gd name="connsiteX208" fmla="*/ 1099345 w 2151063"/>
              <a:gd name="connsiteY208" fmla="*/ 39277 h 1182688"/>
              <a:gd name="connsiteX209" fmla="*/ 1034654 w 2151063"/>
              <a:gd name="connsiteY209" fmla="*/ 34127 h 1182688"/>
              <a:gd name="connsiteX210" fmla="*/ 976240 w 2151063"/>
              <a:gd name="connsiteY210" fmla="*/ 0 h 1182688"/>
              <a:gd name="connsiteX211" fmla="*/ 1045347 w 2151063"/>
              <a:gd name="connsiteY211" fmla="*/ 3172 h 1182688"/>
              <a:gd name="connsiteX212" fmla="*/ 1114851 w 2151063"/>
              <a:gd name="connsiteY212" fmla="*/ 8723 h 1182688"/>
              <a:gd name="connsiteX213" fmla="*/ 1183959 w 2151063"/>
              <a:gd name="connsiteY213" fmla="*/ 18238 h 1182688"/>
              <a:gd name="connsiteX214" fmla="*/ 1252669 w 2151063"/>
              <a:gd name="connsiteY214" fmla="*/ 30529 h 1182688"/>
              <a:gd name="connsiteX215" fmla="*/ 1321379 w 2151063"/>
              <a:gd name="connsiteY215" fmla="*/ 45198 h 1182688"/>
              <a:gd name="connsiteX216" fmla="*/ 1389295 w 2151063"/>
              <a:gd name="connsiteY216" fmla="*/ 63833 h 1182688"/>
              <a:gd name="connsiteX217" fmla="*/ 1455622 w 2151063"/>
              <a:gd name="connsiteY217" fmla="*/ 85242 h 1182688"/>
              <a:gd name="connsiteX218" fmla="*/ 1521154 w 2151063"/>
              <a:gd name="connsiteY218" fmla="*/ 109427 h 1182688"/>
              <a:gd name="connsiteX219" fmla="*/ 1585496 w 2151063"/>
              <a:gd name="connsiteY219" fmla="*/ 136784 h 1182688"/>
              <a:gd name="connsiteX220" fmla="*/ 1647851 w 2151063"/>
              <a:gd name="connsiteY220" fmla="*/ 166916 h 1182688"/>
              <a:gd name="connsiteX221" fmla="*/ 1707823 w 2151063"/>
              <a:gd name="connsiteY221" fmla="*/ 200617 h 1182688"/>
              <a:gd name="connsiteX222" fmla="*/ 1766604 w 2151063"/>
              <a:gd name="connsiteY222" fmla="*/ 237093 h 1182688"/>
              <a:gd name="connsiteX223" fmla="*/ 1822605 w 2151063"/>
              <a:gd name="connsiteY223" fmla="*/ 275947 h 1182688"/>
              <a:gd name="connsiteX224" fmla="*/ 1849613 w 2151063"/>
              <a:gd name="connsiteY224" fmla="*/ 296961 h 1182688"/>
              <a:gd name="connsiteX225" fmla="*/ 1875826 w 2151063"/>
              <a:gd name="connsiteY225" fmla="*/ 317974 h 1182688"/>
              <a:gd name="connsiteX226" fmla="*/ 1924280 w 2151063"/>
              <a:gd name="connsiteY226" fmla="*/ 364362 h 1182688"/>
              <a:gd name="connsiteX227" fmla="*/ 1946919 w 2151063"/>
              <a:gd name="connsiteY227" fmla="*/ 388943 h 1182688"/>
              <a:gd name="connsiteX228" fmla="*/ 1957642 w 2151063"/>
              <a:gd name="connsiteY228" fmla="*/ 398458 h 1182688"/>
              <a:gd name="connsiteX229" fmla="*/ 1968366 w 2151063"/>
              <a:gd name="connsiteY229" fmla="*/ 407577 h 1182688"/>
              <a:gd name="connsiteX230" fmla="*/ 1991004 w 2151063"/>
              <a:gd name="connsiteY230" fmla="*/ 428194 h 1182688"/>
              <a:gd name="connsiteX231" fmla="*/ 2032707 w 2151063"/>
              <a:gd name="connsiteY231" fmla="*/ 472203 h 1182688"/>
              <a:gd name="connsiteX232" fmla="*/ 2069247 w 2151063"/>
              <a:gd name="connsiteY232" fmla="*/ 520177 h 1182688"/>
              <a:gd name="connsiteX233" fmla="*/ 2100226 w 2151063"/>
              <a:gd name="connsiteY233" fmla="*/ 572115 h 1182688"/>
              <a:gd name="connsiteX234" fmla="*/ 2124850 w 2151063"/>
              <a:gd name="connsiteY234" fmla="*/ 626432 h 1182688"/>
              <a:gd name="connsiteX235" fmla="*/ 2142325 w 2151063"/>
              <a:gd name="connsiteY235" fmla="*/ 683525 h 1182688"/>
              <a:gd name="connsiteX236" fmla="*/ 2151063 w 2151063"/>
              <a:gd name="connsiteY236" fmla="*/ 742600 h 1182688"/>
              <a:gd name="connsiteX237" fmla="*/ 2151063 w 2151063"/>
              <a:gd name="connsiteY237" fmla="*/ 803261 h 1182688"/>
              <a:gd name="connsiteX238" fmla="*/ 2147091 w 2151063"/>
              <a:gd name="connsiteY238" fmla="*/ 834186 h 1182688"/>
              <a:gd name="connsiteX239" fmla="*/ 2144311 w 2151063"/>
              <a:gd name="connsiteY239" fmla="*/ 848855 h 1182688"/>
              <a:gd name="connsiteX240" fmla="*/ 2136765 w 2151063"/>
              <a:gd name="connsiteY240" fmla="*/ 878195 h 1182688"/>
              <a:gd name="connsiteX241" fmla="*/ 2126439 w 2151063"/>
              <a:gd name="connsiteY241" fmla="*/ 905551 h 1182688"/>
              <a:gd name="connsiteX242" fmla="*/ 2114524 w 2151063"/>
              <a:gd name="connsiteY242" fmla="*/ 931322 h 1182688"/>
              <a:gd name="connsiteX243" fmla="*/ 2092282 w 2151063"/>
              <a:gd name="connsiteY243" fmla="*/ 966609 h 1182688"/>
              <a:gd name="connsiteX244" fmla="*/ 2055743 w 2151063"/>
              <a:gd name="connsiteY244" fmla="*/ 1008239 h 1182688"/>
              <a:gd name="connsiteX245" fmla="*/ 2013246 w 2151063"/>
              <a:gd name="connsiteY245" fmla="*/ 1043921 h 1182688"/>
              <a:gd name="connsiteX246" fmla="*/ 1964791 w 2151063"/>
              <a:gd name="connsiteY246" fmla="*/ 1074054 h 1182688"/>
              <a:gd name="connsiteX247" fmla="*/ 1912762 w 2151063"/>
              <a:gd name="connsiteY247" fmla="*/ 1098239 h 1182688"/>
              <a:gd name="connsiteX248" fmla="*/ 1857556 w 2151063"/>
              <a:gd name="connsiteY248" fmla="*/ 1117666 h 1182688"/>
              <a:gd name="connsiteX249" fmla="*/ 1829754 w 2151063"/>
              <a:gd name="connsiteY249" fmla="*/ 1125596 h 1182688"/>
              <a:gd name="connsiteX250" fmla="*/ 1792817 w 2151063"/>
              <a:gd name="connsiteY250" fmla="*/ 1134318 h 1182688"/>
              <a:gd name="connsiteX251" fmla="*/ 1717753 w 2151063"/>
              <a:gd name="connsiteY251" fmla="*/ 1148988 h 1182688"/>
              <a:gd name="connsiteX252" fmla="*/ 1641894 w 2151063"/>
              <a:gd name="connsiteY252" fmla="*/ 1160882 h 1182688"/>
              <a:gd name="connsiteX253" fmla="*/ 1565240 w 2151063"/>
              <a:gd name="connsiteY253" fmla="*/ 1169208 h 1182688"/>
              <a:gd name="connsiteX254" fmla="*/ 1450061 w 2151063"/>
              <a:gd name="connsiteY254" fmla="*/ 1177930 h 1182688"/>
              <a:gd name="connsiteX255" fmla="*/ 1295960 w 2151063"/>
              <a:gd name="connsiteY255" fmla="*/ 1181895 h 1182688"/>
              <a:gd name="connsiteX256" fmla="*/ 1219704 w 2151063"/>
              <a:gd name="connsiteY256" fmla="*/ 1182688 h 1182688"/>
              <a:gd name="connsiteX257" fmla="*/ 1137093 w 2151063"/>
              <a:gd name="connsiteY257" fmla="*/ 1182688 h 1182688"/>
              <a:gd name="connsiteX258" fmla="*/ 971076 w 2151063"/>
              <a:gd name="connsiteY258" fmla="*/ 1177930 h 1182688"/>
              <a:gd name="connsiteX259" fmla="*/ 723243 w 2151063"/>
              <a:gd name="connsiteY259" fmla="*/ 1163657 h 1182688"/>
              <a:gd name="connsiteX260" fmla="*/ 558021 w 2151063"/>
              <a:gd name="connsiteY260" fmla="*/ 1150177 h 1182688"/>
              <a:gd name="connsiteX261" fmla="*/ 552064 w 2151063"/>
              <a:gd name="connsiteY261" fmla="*/ 1148988 h 1182688"/>
              <a:gd name="connsiteX262" fmla="*/ 546504 w 2151063"/>
              <a:gd name="connsiteY262" fmla="*/ 1141851 h 1182688"/>
              <a:gd name="connsiteX263" fmla="*/ 546504 w 2151063"/>
              <a:gd name="connsiteY263" fmla="*/ 1132732 h 1182688"/>
              <a:gd name="connsiteX264" fmla="*/ 552064 w 2151063"/>
              <a:gd name="connsiteY264" fmla="*/ 1125992 h 1182688"/>
              <a:gd name="connsiteX265" fmla="*/ 558021 w 2151063"/>
              <a:gd name="connsiteY265" fmla="*/ 1125596 h 1182688"/>
              <a:gd name="connsiteX266" fmla="*/ 679555 w 2151063"/>
              <a:gd name="connsiteY266" fmla="*/ 1131146 h 1182688"/>
              <a:gd name="connsiteX267" fmla="*/ 801486 w 2151063"/>
              <a:gd name="connsiteY267" fmla="*/ 1136697 h 1182688"/>
              <a:gd name="connsiteX268" fmla="*/ 774081 w 2151063"/>
              <a:gd name="connsiteY268" fmla="*/ 1130750 h 1182688"/>
              <a:gd name="connsiteX269" fmla="*/ 747471 w 2151063"/>
              <a:gd name="connsiteY269" fmla="*/ 1124010 h 1182688"/>
              <a:gd name="connsiteX270" fmla="*/ 680349 w 2151063"/>
              <a:gd name="connsiteY270" fmla="*/ 1114494 h 1182688"/>
              <a:gd name="connsiteX271" fmla="*/ 614419 w 2151063"/>
              <a:gd name="connsiteY271" fmla="*/ 1102996 h 1182688"/>
              <a:gd name="connsiteX272" fmla="*/ 581057 w 2151063"/>
              <a:gd name="connsiteY272" fmla="*/ 1096256 h 1182688"/>
              <a:gd name="connsiteX273" fmla="*/ 515127 w 2151063"/>
              <a:gd name="connsiteY273" fmla="*/ 1079604 h 1182688"/>
              <a:gd name="connsiteX274" fmla="*/ 450389 w 2151063"/>
              <a:gd name="connsiteY274" fmla="*/ 1060177 h 1182688"/>
              <a:gd name="connsiteX275" fmla="*/ 386445 w 2151063"/>
              <a:gd name="connsiteY275" fmla="*/ 1036388 h 1182688"/>
              <a:gd name="connsiteX276" fmla="*/ 325281 w 2151063"/>
              <a:gd name="connsiteY276" fmla="*/ 1007842 h 1182688"/>
              <a:gd name="connsiteX277" fmla="*/ 266500 w 2151063"/>
              <a:gd name="connsiteY277" fmla="*/ 974935 h 1182688"/>
              <a:gd name="connsiteX278" fmla="*/ 210896 w 2151063"/>
              <a:gd name="connsiteY278" fmla="*/ 936476 h 1182688"/>
              <a:gd name="connsiteX279" fmla="*/ 159265 w 2151063"/>
              <a:gd name="connsiteY279" fmla="*/ 891675 h 1182688"/>
              <a:gd name="connsiteX280" fmla="*/ 135832 w 2151063"/>
              <a:gd name="connsiteY280" fmla="*/ 867093 h 1182688"/>
              <a:gd name="connsiteX281" fmla="*/ 116370 w 2151063"/>
              <a:gd name="connsiteY281" fmla="*/ 844891 h 1182688"/>
              <a:gd name="connsiteX282" fmla="*/ 80625 w 2151063"/>
              <a:gd name="connsiteY282" fmla="*/ 797710 h 1182688"/>
              <a:gd name="connsiteX283" fmla="*/ 50838 w 2151063"/>
              <a:gd name="connsiteY283" fmla="*/ 746564 h 1182688"/>
              <a:gd name="connsiteX284" fmla="*/ 27802 w 2151063"/>
              <a:gd name="connsiteY284" fmla="*/ 693833 h 1182688"/>
              <a:gd name="connsiteX285" fmla="*/ 11121 w 2151063"/>
              <a:gd name="connsiteY285" fmla="*/ 638326 h 1182688"/>
              <a:gd name="connsiteX286" fmla="*/ 1589 w 2151063"/>
              <a:gd name="connsiteY286" fmla="*/ 581234 h 1182688"/>
              <a:gd name="connsiteX287" fmla="*/ 0 w 2151063"/>
              <a:gd name="connsiteY287" fmla="*/ 523348 h 1182688"/>
              <a:gd name="connsiteX288" fmla="*/ 7149 w 2151063"/>
              <a:gd name="connsiteY288" fmla="*/ 464273 h 1182688"/>
              <a:gd name="connsiteX289" fmla="*/ 14298 w 2151063"/>
              <a:gd name="connsiteY289" fmla="*/ 434934 h 1182688"/>
              <a:gd name="connsiteX290" fmla="*/ 22639 w 2151063"/>
              <a:gd name="connsiteY290" fmla="*/ 406388 h 1182688"/>
              <a:gd name="connsiteX291" fmla="*/ 45674 w 2151063"/>
              <a:gd name="connsiteY291" fmla="*/ 355639 h 1182688"/>
              <a:gd name="connsiteX292" fmla="*/ 75065 w 2151063"/>
              <a:gd name="connsiteY292" fmla="*/ 311630 h 1182688"/>
              <a:gd name="connsiteX293" fmla="*/ 110413 w 2151063"/>
              <a:gd name="connsiteY293" fmla="*/ 272776 h 1182688"/>
              <a:gd name="connsiteX294" fmla="*/ 150527 w 2151063"/>
              <a:gd name="connsiteY294" fmla="*/ 239868 h 1182688"/>
              <a:gd name="connsiteX295" fmla="*/ 195407 w 2151063"/>
              <a:gd name="connsiteY295" fmla="*/ 211718 h 1182688"/>
              <a:gd name="connsiteX296" fmla="*/ 243861 w 2151063"/>
              <a:gd name="connsiteY296" fmla="*/ 188723 h 1182688"/>
              <a:gd name="connsiteX297" fmla="*/ 294699 w 2151063"/>
              <a:gd name="connsiteY297" fmla="*/ 168502 h 1182688"/>
              <a:gd name="connsiteX298" fmla="*/ 320912 w 2151063"/>
              <a:gd name="connsiteY298" fmla="*/ 160573 h 1182688"/>
              <a:gd name="connsiteX299" fmla="*/ 348317 w 2151063"/>
              <a:gd name="connsiteY299" fmla="*/ 143524 h 1182688"/>
              <a:gd name="connsiteX300" fmla="*/ 404317 w 2151063"/>
              <a:gd name="connsiteY300" fmla="*/ 112599 h 1182688"/>
              <a:gd name="connsiteX301" fmla="*/ 462701 w 2151063"/>
              <a:gd name="connsiteY301" fmla="*/ 86432 h 1182688"/>
              <a:gd name="connsiteX302" fmla="*/ 523468 w 2151063"/>
              <a:gd name="connsiteY302" fmla="*/ 64229 h 1182688"/>
              <a:gd name="connsiteX303" fmla="*/ 585029 w 2151063"/>
              <a:gd name="connsiteY303" fmla="*/ 45991 h 1182688"/>
              <a:gd name="connsiteX304" fmla="*/ 647781 w 2151063"/>
              <a:gd name="connsiteY304" fmla="*/ 30925 h 1182688"/>
              <a:gd name="connsiteX305" fmla="*/ 711328 w 2151063"/>
              <a:gd name="connsiteY305" fmla="*/ 19427 h 1182688"/>
              <a:gd name="connsiteX306" fmla="*/ 774478 w 2151063"/>
              <a:gd name="connsiteY306" fmla="*/ 10308 h 1182688"/>
              <a:gd name="connsiteX307" fmla="*/ 805854 w 2151063"/>
              <a:gd name="connsiteY307" fmla="*/ 7137 h 1182688"/>
              <a:gd name="connsiteX308" fmla="*/ 839614 w 2151063"/>
              <a:gd name="connsiteY308" fmla="*/ 4361 h 1182688"/>
              <a:gd name="connsiteX309" fmla="*/ 907927 w 2151063"/>
              <a:gd name="connsiteY309" fmla="*/ 396 h 1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151063" h="1182688">
                <a:moveTo>
                  <a:pt x="2044671" y="546100"/>
                </a:moveTo>
                <a:lnTo>
                  <a:pt x="2052215" y="567545"/>
                </a:lnTo>
                <a:lnTo>
                  <a:pt x="2064523" y="611628"/>
                </a:lnTo>
                <a:lnTo>
                  <a:pt x="2072464" y="657298"/>
                </a:lnTo>
                <a:lnTo>
                  <a:pt x="2074847" y="704161"/>
                </a:lnTo>
                <a:lnTo>
                  <a:pt x="2073258" y="728386"/>
                </a:lnTo>
                <a:lnTo>
                  <a:pt x="2070876" y="758171"/>
                </a:lnTo>
                <a:lnTo>
                  <a:pt x="2056979" y="813771"/>
                </a:lnTo>
                <a:lnTo>
                  <a:pt x="2034745" y="864207"/>
                </a:lnTo>
                <a:lnTo>
                  <a:pt x="2004966" y="909481"/>
                </a:lnTo>
                <a:lnTo>
                  <a:pt x="1968438" y="949989"/>
                </a:lnTo>
                <a:lnTo>
                  <a:pt x="1926350" y="985731"/>
                </a:lnTo>
                <a:lnTo>
                  <a:pt x="1879102" y="1015913"/>
                </a:lnTo>
                <a:lnTo>
                  <a:pt x="1827882" y="1041330"/>
                </a:lnTo>
                <a:lnTo>
                  <a:pt x="1801280" y="1052053"/>
                </a:lnTo>
                <a:lnTo>
                  <a:pt x="1767928" y="1064364"/>
                </a:lnTo>
                <a:lnTo>
                  <a:pt x="1699239" y="1085015"/>
                </a:lnTo>
                <a:lnTo>
                  <a:pt x="1629358" y="1102092"/>
                </a:lnTo>
                <a:lnTo>
                  <a:pt x="1557889" y="1114801"/>
                </a:lnTo>
                <a:lnTo>
                  <a:pt x="1449892" y="1129892"/>
                </a:lnTo>
                <a:lnTo>
                  <a:pt x="1304969" y="1141012"/>
                </a:lnTo>
                <a:lnTo>
                  <a:pt x="1234692" y="1144189"/>
                </a:lnTo>
                <a:lnTo>
                  <a:pt x="1219604" y="1144586"/>
                </a:lnTo>
                <a:lnTo>
                  <a:pt x="1204913" y="1145380"/>
                </a:lnTo>
                <a:lnTo>
                  <a:pt x="1205310" y="1146969"/>
                </a:lnTo>
                <a:lnTo>
                  <a:pt x="1205310" y="1147763"/>
                </a:lnTo>
                <a:lnTo>
                  <a:pt x="1259309" y="1147366"/>
                </a:lnTo>
                <a:lnTo>
                  <a:pt x="1367306" y="1143792"/>
                </a:lnTo>
                <a:lnTo>
                  <a:pt x="1420908" y="1140615"/>
                </a:lnTo>
                <a:lnTo>
                  <a:pt x="1484832" y="1137040"/>
                </a:lnTo>
                <a:lnTo>
                  <a:pt x="1616256" y="1127906"/>
                </a:lnTo>
                <a:lnTo>
                  <a:pt x="1715915" y="1114404"/>
                </a:lnTo>
                <a:lnTo>
                  <a:pt x="1781031" y="1101298"/>
                </a:lnTo>
                <a:lnTo>
                  <a:pt x="1844558" y="1084618"/>
                </a:lnTo>
                <a:lnTo>
                  <a:pt x="1905307" y="1062379"/>
                </a:lnTo>
                <a:lnTo>
                  <a:pt x="1934291" y="1048876"/>
                </a:lnTo>
                <a:lnTo>
                  <a:pt x="1948982" y="1041727"/>
                </a:lnTo>
                <a:lnTo>
                  <a:pt x="1975584" y="1025445"/>
                </a:lnTo>
                <a:lnTo>
                  <a:pt x="2000201" y="1007176"/>
                </a:lnTo>
                <a:lnTo>
                  <a:pt x="2022436" y="987717"/>
                </a:lnTo>
                <a:lnTo>
                  <a:pt x="2041892" y="966668"/>
                </a:lnTo>
                <a:lnTo>
                  <a:pt x="2059362" y="943635"/>
                </a:lnTo>
                <a:lnTo>
                  <a:pt x="2074450" y="919409"/>
                </a:lnTo>
                <a:lnTo>
                  <a:pt x="2087155" y="893992"/>
                </a:lnTo>
                <a:lnTo>
                  <a:pt x="2097081" y="867781"/>
                </a:lnTo>
                <a:lnTo>
                  <a:pt x="2105419" y="840379"/>
                </a:lnTo>
                <a:lnTo>
                  <a:pt x="2112566" y="797885"/>
                </a:lnTo>
                <a:lnTo>
                  <a:pt x="2112963" y="739109"/>
                </a:lnTo>
                <a:lnTo>
                  <a:pt x="2103831" y="678744"/>
                </a:lnTo>
                <a:lnTo>
                  <a:pt x="2094699" y="648561"/>
                </a:lnTo>
                <a:lnTo>
                  <a:pt x="2084773" y="621159"/>
                </a:lnTo>
                <a:lnTo>
                  <a:pt x="2059362" y="569928"/>
                </a:lnTo>
                <a:close/>
                <a:moveTo>
                  <a:pt x="233158" y="230187"/>
                </a:moveTo>
                <a:lnTo>
                  <a:pt x="206541" y="244085"/>
                </a:lnTo>
                <a:lnTo>
                  <a:pt x="158870" y="277836"/>
                </a:lnTo>
                <a:lnTo>
                  <a:pt x="117952" y="317146"/>
                </a:lnTo>
                <a:lnTo>
                  <a:pt x="84980" y="362810"/>
                </a:lnTo>
                <a:lnTo>
                  <a:pt x="59953" y="412444"/>
                </a:lnTo>
                <a:lnTo>
                  <a:pt x="43268" y="466446"/>
                </a:lnTo>
                <a:lnTo>
                  <a:pt x="34925" y="523624"/>
                </a:lnTo>
                <a:lnTo>
                  <a:pt x="36117" y="582788"/>
                </a:lnTo>
                <a:lnTo>
                  <a:pt x="40090" y="613363"/>
                </a:lnTo>
                <a:lnTo>
                  <a:pt x="46446" y="643143"/>
                </a:lnTo>
                <a:lnTo>
                  <a:pt x="65117" y="699528"/>
                </a:lnTo>
                <a:lnTo>
                  <a:pt x="91336" y="753133"/>
                </a:lnTo>
                <a:lnTo>
                  <a:pt x="123514" y="802767"/>
                </a:lnTo>
                <a:lnTo>
                  <a:pt x="162446" y="848430"/>
                </a:lnTo>
                <a:lnTo>
                  <a:pt x="205350" y="889726"/>
                </a:lnTo>
                <a:lnTo>
                  <a:pt x="252226" y="927051"/>
                </a:lnTo>
                <a:lnTo>
                  <a:pt x="302281" y="959611"/>
                </a:lnTo>
                <a:lnTo>
                  <a:pt x="328103" y="973906"/>
                </a:lnTo>
                <a:lnTo>
                  <a:pt x="356308" y="988994"/>
                </a:lnTo>
                <a:lnTo>
                  <a:pt x="414706" y="1014010"/>
                </a:lnTo>
                <a:lnTo>
                  <a:pt x="444500" y="1025525"/>
                </a:lnTo>
                <a:lnTo>
                  <a:pt x="419076" y="1013613"/>
                </a:lnTo>
                <a:lnTo>
                  <a:pt x="371007" y="988597"/>
                </a:lnTo>
                <a:lnTo>
                  <a:pt x="347171" y="973906"/>
                </a:lnTo>
                <a:lnTo>
                  <a:pt x="322541" y="958420"/>
                </a:lnTo>
                <a:lnTo>
                  <a:pt x="274473" y="922683"/>
                </a:lnTo>
                <a:lnTo>
                  <a:pt x="229583" y="882579"/>
                </a:lnTo>
                <a:lnTo>
                  <a:pt x="189459" y="838106"/>
                </a:lnTo>
                <a:lnTo>
                  <a:pt x="154103" y="790458"/>
                </a:lnTo>
                <a:lnTo>
                  <a:pt x="124706" y="738838"/>
                </a:lnTo>
                <a:lnTo>
                  <a:pt x="102062" y="683645"/>
                </a:lnTo>
                <a:lnTo>
                  <a:pt x="86966" y="625672"/>
                </a:lnTo>
                <a:lnTo>
                  <a:pt x="83391" y="595892"/>
                </a:lnTo>
                <a:lnTo>
                  <a:pt x="81405" y="569685"/>
                </a:lnTo>
                <a:lnTo>
                  <a:pt x="83391" y="518462"/>
                </a:lnTo>
                <a:lnTo>
                  <a:pt x="92131" y="468828"/>
                </a:lnTo>
                <a:lnTo>
                  <a:pt x="106829" y="419591"/>
                </a:lnTo>
                <a:lnTo>
                  <a:pt x="127089" y="373531"/>
                </a:lnTo>
                <a:lnTo>
                  <a:pt x="152117" y="329058"/>
                </a:lnTo>
                <a:lnTo>
                  <a:pt x="181911" y="287366"/>
                </a:lnTo>
                <a:lnTo>
                  <a:pt x="215281" y="248452"/>
                </a:lnTo>
                <a:close/>
                <a:moveTo>
                  <a:pt x="950292" y="112712"/>
                </a:moveTo>
                <a:lnTo>
                  <a:pt x="822075" y="115489"/>
                </a:lnTo>
                <a:lnTo>
                  <a:pt x="758561" y="119456"/>
                </a:lnTo>
                <a:lnTo>
                  <a:pt x="705369" y="124217"/>
                </a:lnTo>
                <a:lnTo>
                  <a:pt x="597397" y="136118"/>
                </a:lnTo>
                <a:lnTo>
                  <a:pt x="488631" y="153574"/>
                </a:lnTo>
                <a:lnTo>
                  <a:pt x="381849" y="178170"/>
                </a:lnTo>
                <a:lnTo>
                  <a:pt x="329848" y="193643"/>
                </a:lnTo>
                <a:lnTo>
                  <a:pt x="309206" y="208321"/>
                </a:lnTo>
                <a:lnTo>
                  <a:pt x="270304" y="239662"/>
                </a:lnTo>
                <a:lnTo>
                  <a:pt x="234181" y="274970"/>
                </a:lnTo>
                <a:lnTo>
                  <a:pt x="201631" y="313848"/>
                </a:lnTo>
                <a:lnTo>
                  <a:pt x="186943" y="334874"/>
                </a:lnTo>
                <a:lnTo>
                  <a:pt x="169080" y="362248"/>
                </a:lnTo>
                <a:lnTo>
                  <a:pt x="142087" y="418185"/>
                </a:lnTo>
                <a:lnTo>
                  <a:pt x="124621" y="475709"/>
                </a:lnTo>
                <a:lnTo>
                  <a:pt x="115888" y="534423"/>
                </a:lnTo>
                <a:lnTo>
                  <a:pt x="115888" y="593534"/>
                </a:lnTo>
                <a:lnTo>
                  <a:pt x="125415" y="652249"/>
                </a:lnTo>
                <a:lnTo>
                  <a:pt x="144469" y="709773"/>
                </a:lnTo>
                <a:lnTo>
                  <a:pt x="172256" y="765313"/>
                </a:lnTo>
                <a:lnTo>
                  <a:pt x="189722" y="792290"/>
                </a:lnTo>
                <a:lnTo>
                  <a:pt x="209570" y="818870"/>
                </a:lnTo>
                <a:lnTo>
                  <a:pt x="252044" y="866080"/>
                </a:lnTo>
                <a:lnTo>
                  <a:pt x="300076" y="908132"/>
                </a:lnTo>
                <a:lnTo>
                  <a:pt x="352077" y="944630"/>
                </a:lnTo>
                <a:lnTo>
                  <a:pt x="407651" y="976764"/>
                </a:lnTo>
                <a:lnTo>
                  <a:pt x="465210" y="1004931"/>
                </a:lnTo>
                <a:lnTo>
                  <a:pt x="524754" y="1029131"/>
                </a:lnTo>
                <a:lnTo>
                  <a:pt x="585488" y="1050157"/>
                </a:lnTo>
                <a:lnTo>
                  <a:pt x="616054" y="1059281"/>
                </a:lnTo>
                <a:lnTo>
                  <a:pt x="666467" y="1074753"/>
                </a:lnTo>
                <a:lnTo>
                  <a:pt x="717675" y="1089432"/>
                </a:lnTo>
                <a:lnTo>
                  <a:pt x="795875" y="1098953"/>
                </a:lnTo>
                <a:lnTo>
                  <a:pt x="873282" y="1105697"/>
                </a:lnTo>
                <a:lnTo>
                  <a:pt x="943940" y="1111251"/>
                </a:lnTo>
                <a:lnTo>
                  <a:pt x="1085654" y="1116012"/>
                </a:lnTo>
                <a:lnTo>
                  <a:pt x="1227765" y="1113632"/>
                </a:lnTo>
                <a:lnTo>
                  <a:pt x="1369081" y="1103714"/>
                </a:lnTo>
                <a:lnTo>
                  <a:pt x="1440136" y="1096176"/>
                </a:lnTo>
                <a:lnTo>
                  <a:pt x="1498886" y="1089432"/>
                </a:lnTo>
                <a:lnTo>
                  <a:pt x="1589392" y="1075944"/>
                </a:lnTo>
                <a:lnTo>
                  <a:pt x="1650127" y="1064439"/>
                </a:lnTo>
                <a:lnTo>
                  <a:pt x="1709670" y="1050554"/>
                </a:lnTo>
                <a:lnTo>
                  <a:pt x="1768420" y="1032701"/>
                </a:lnTo>
                <a:lnTo>
                  <a:pt x="1824391" y="1010088"/>
                </a:lnTo>
                <a:lnTo>
                  <a:pt x="1877980" y="981921"/>
                </a:lnTo>
                <a:lnTo>
                  <a:pt x="1902988" y="965259"/>
                </a:lnTo>
                <a:lnTo>
                  <a:pt x="1916485" y="956135"/>
                </a:lnTo>
                <a:lnTo>
                  <a:pt x="1941890" y="935109"/>
                </a:lnTo>
                <a:lnTo>
                  <a:pt x="1963723" y="912099"/>
                </a:lnTo>
                <a:lnTo>
                  <a:pt x="1982777" y="887899"/>
                </a:lnTo>
                <a:lnTo>
                  <a:pt x="1999449" y="862113"/>
                </a:lnTo>
                <a:lnTo>
                  <a:pt x="2013342" y="834739"/>
                </a:lnTo>
                <a:lnTo>
                  <a:pt x="2024457" y="806572"/>
                </a:lnTo>
                <a:lnTo>
                  <a:pt x="2032793" y="777612"/>
                </a:lnTo>
                <a:lnTo>
                  <a:pt x="2038351" y="747858"/>
                </a:lnTo>
                <a:lnTo>
                  <a:pt x="2041526" y="717707"/>
                </a:lnTo>
                <a:lnTo>
                  <a:pt x="2041526" y="671291"/>
                </a:lnTo>
                <a:lnTo>
                  <a:pt x="2032396" y="609403"/>
                </a:lnTo>
                <a:lnTo>
                  <a:pt x="2013342" y="548705"/>
                </a:lnTo>
                <a:lnTo>
                  <a:pt x="1999846" y="519745"/>
                </a:lnTo>
                <a:lnTo>
                  <a:pt x="1988731" y="497925"/>
                </a:lnTo>
                <a:lnTo>
                  <a:pt x="1962929" y="456667"/>
                </a:lnTo>
                <a:lnTo>
                  <a:pt x="1948241" y="437227"/>
                </a:lnTo>
                <a:lnTo>
                  <a:pt x="1925615" y="417788"/>
                </a:lnTo>
                <a:lnTo>
                  <a:pt x="1877980" y="381687"/>
                </a:lnTo>
                <a:lnTo>
                  <a:pt x="1827963" y="348759"/>
                </a:lnTo>
                <a:lnTo>
                  <a:pt x="1776756" y="319005"/>
                </a:lnTo>
                <a:lnTo>
                  <a:pt x="1750954" y="305120"/>
                </a:lnTo>
                <a:lnTo>
                  <a:pt x="1722373" y="290838"/>
                </a:lnTo>
                <a:lnTo>
                  <a:pt x="1664417" y="263068"/>
                </a:lnTo>
                <a:lnTo>
                  <a:pt x="1575896" y="225777"/>
                </a:lnTo>
                <a:lnTo>
                  <a:pt x="1454824" y="185708"/>
                </a:lnTo>
                <a:lnTo>
                  <a:pt x="1330973" y="154367"/>
                </a:lnTo>
                <a:lnTo>
                  <a:pt x="1205535" y="132548"/>
                </a:lnTo>
                <a:lnTo>
                  <a:pt x="1077715" y="118663"/>
                </a:lnTo>
                <a:close/>
                <a:moveTo>
                  <a:pt x="970360" y="31750"/>
                </a:moveTo>
                <a:lnTo>
                  <a:pt x="905670" y="32146"/>
                </a:lnTo>
                <a:lnTo>
                  <a:pt x="840582" y="35712"/>
                </a:lnTo>
                <a:lnTo>
                  <a:pt x="775891" y="41654"/>
                </a:lnTo>
                <a:lnTo>
                  <a:pt x="711994" y="51559"/>
                </a:lnTo>
                <a:lnTo>
                  <a:pt x="648098" y="64236"/>
                </a:lnTo>
                <a:lnTo>
                  <a:pt x="616744" y="71764"/>
                </a:lnTo>
                <a:lnTo>
                  <a:pt x="574279" y="82856"/>
                </a:lnTo>
                <a:lnTo>
                  <a:pt x="490538" y="110985"/>
                </a:lnTo>
                <a:lnTo>
                  <a:pt x="449263" y="128020"/>
                </a:lnTo>
                <a:lnTo>
                  <a:pt x="508794" y="115739"/>
                </a:lnTo>
                <a:lnTo>
                  <a:pt x="629048" y="96326"/>
                </a:lnTo>
                <a:lnTo>
                  <a:pt x="750491" y="83253"/>
                </a:lnTo>
                <a:lnTo>
                  <a:pt x="872729" y="77310"/>
                </a:lnTo>
                <a:lnTo>
                  <a:pt x="933451" y="76914"/>
                </a:lnTo>
                <a:lnTo>
                  <a:pt x="1003301" y="77706"/>
                </a:lnTo>
                <a:lnTo>
                  <a:pt x="1142207" y="87611"/>
                </a:lnTo>
                <a:lnTo>
                  <a:pt x="1245395" y="101873"/>
                </a:lnTo>
                <a:lnTo>
                  <a:pt x="1314451" y="114154"/>
                </a:lnTo>
                <a:lnTo>
                  <a:pt x="1382317" y="129209"/>
                </a:lnTo>
                <a:lnTo>
                  <a:pt x="1449785" y="146640"/>
                </a:lnTo>
                <a:lnTo>
                  <a:pt x="1483123" y="156148"/>
                </a:lnTo>
                <a:lnTo>
                  <a:pt x="1547417" y="176750"/>
                </a:lnTo>
                <a:lnTo>
                  <a:pt x="1643064" y="213197"/>
                </a:lnTo>
                <a:lnTo>
                  <a:pt x="1705770" y="240533"/>
                </a:lnTo>
                <a:lnTo>
                  <a:pt x="1736726" y="255588"/>
                </a:lnTo>
                <a:lnTo>
                  <a:pt x="1709342" y="238949"/>
                </a:lnTo>
                <a:lnTo>
                  <a:pt x="1653382" y="208047"/>
                </a:lnTo>
                <a:lnTo>
                  <a:pt x="1625601" y="193785"/>
                </a:lnTo>
                <a:lnTo>
                  <a:pt x="1596232" y="179523"/>
                </a:lnTo>
                <a:lnTo>
                  <a:pt x="1537495" y="152583"/>
                </a:lnTo>
                <a:lnTo>
                  <a:pt x="1477567" y="128416"/>
                </a:lnTo>
                <a:lnTo>
                  <a:pt x="1416448" y="107023"/>
                </a:lnTo>
                <a:lnTo>
                  <a:pt x="1354139" y="88007"/>
                </a:lnTo>
                <a:lnTo>
                  <a:pt x="1291432" y="72160"/>
                </a:lnTo>
                <a:lnTo>
                  <a:pt x="1227932" y="58294"/>
                </a:lnTo>
                <a:lnTo>
                  <a:pt x="1163638" y="47597"/>
                </a:lnTo>
                <a:lnTo>
                  <a:pt x="1099345" y="39277"/>
                </a:lnTo>
                <a:lnTo>
                  <a:pt x="1034654" y="34127"/>
                </a:lnTo>
                <a:close/>
                <a:moveTo>
                  <a:pt x="976240" y="0"/>
                </a:moveTo>
                <a:lnTo>
                  <a:pt x="1045347" y="3172"/>
                </a:lnTo>
                <a:lnTo>
                  <a:pt x="1114851" y="8723"/>
                </a:lnTo>
                <a:lnTo>
                  <a:pt x="1183959" y="18238"/>
                </a:lnTo>
                <a:lnTo>
                  <a:pt x="1252669" y="30529"/>
                </a:lnTo>
                <a:lnTo>
                  <a:pt x="1321379" y="45198"/>
                </a:lnTo>
                <a:lnTo>
                  <a:pt x="1389295" y="63833"/>
                </a:lnTo>
                <a:lnTo>
                  <a:pt x="1455622" y="85242"/>
                </a:lnTo>
                <a:lnTo>
                  <a:pt x="1521154" y="109427"/>
                </a:lnTo>
                <a:lnTo>
                  <a:pt x="1585496" y="136784"/>
                </a:lnTo>
                <a:lnTo>
                  <a:pt x="1647851" y="166916"/>
                </a:lnTo>
                <a:lnTo>
                  <a:pt x="1707823" y="200617"/>
                </a:lnTo>
                <a:lnTo>
                  <a:pt x="1766604" y="237093"/>
                </a:lnTo>
                <a:lnTo>
                  <a:pt x="1822605" y="275947"/>
                </a:lnTo>
                <a:lnTo>
                  <a:pt x="1849613" y="296961"/>
                </a:lnTo>
                <a:lnTo>
                  <a:pt x="1875826" y="317974"/>
                </a:lnTo>
                <a:lnTo>
                  <a:pt x="1924280" y="364362"/>
                </a:lnTo>
                <a:lnTo>
                  <a:pt x="1946919" y="388943"/>
                </a:lnTo>
                <a:lnTo>
                  <a:pt x="1957642" y="398458"/>
                </a:lnTo>
                <a:lnTo>
                  <a:pt x="1968366" y="407577"/>
                </a:lnTo>
                <a:lnTo>
                  <a:pt x="1991004" y="428194"/>
                </a:lnTo>
                <a:lnTo>
                  <a:pt x="2032707" y="472203"/>
                </a:lnTo>
                <a:lnTo>
                  <a:pt x="2069247" y="520177"/>
                </a:lnTo>
                <a:lnTo>
                  <a:pt x="2100226" y="572115"/>
                </a:lnTo>
                <a:lnTo>
                  <a:pt x="2124850" y="626432"/>
                </a:lnTo>
                <a:lnTo>
                  <a:pt x="2142325" y="683525"/>
                </a:lnTo>
                <a:lnTo>
                  <a:pt x="2151063" y="742600"/>
                </a:lnTo>
                <a:lnTo>
                  <a:pt x="2151063" y="803261"/>
                </a:lnTo>
                <a:lnTo>
                  <a:pt x="2147091" y="834186"/>
                </a:lnTo>
                <a:lnTo>
                  <a:pt x="2144311" y="848855"/>
                </a:lnTo>
                <a:lnTo>
                  <a:pt x="2136765" y="878195"/>
                </a:lnTo>
                <a:lnTo>
                  <a:pt x="2126439" y="905551"/>
                </a:lnTo>
                <a:lnTo>
                  <a:pt x="2114524" y="931322"/>
                </a:lnTo>
                <a:lnTo>
                  <a:pt x="2092282" y="966609"/>
                </a:lnTo>
                <a:lnTo>
                  <a:pt x="2055743" y="1008239"/>
                </a:lnTo>
                <a:lnTo>
                  <a:pt x="2013246" y="1043921"/>
                </a:lnTo>
                <a:lnTo>
                  <a:pt x="1964791" y="1074054"/>
                </a:lnTo>
                <a:lnTo>
                  <a:pt x="1912762" y="1098239"/>
                </a:lnTo>
                <a:lnTo>
                  <a:pt x="1857556" y="1117666"/>
                </a:lnTo>
                <a:lnTo>
                  <a:pt x="1829754" y="1125596"/>
                </a:lnTo>
                <a:lnTo>
                  <a:pt x="1792817" y="1134318"/>
                </a:lnTo>
                <a:lnTo>
                  <a:pt x="1717753" y="1148988"/>
                </a:lnTo>
                <a:lnTo>
                  <a:pt x="1641894" y="1160882"/>
                </a:lnTo>
                <a:lnTo>
                  <a:pt x="1565240" y="1169208"/>
                </a:lnTo>
                <a:lnTo>
                  <a:pt x="1450061" y="1177930"/>
                </a:lnTo>
                <a:lnTo>
                  <a:pt x="1295960" y="1181895"/>
                </a:lnTo>
                <a:lnTo>
                  <a:pt x="1219704" y="1182688"/>
                </a:lnTo>
                <a:lnTo>
                  <a:pt x="1137093" y="1182688"/>
                </a:lnTo>
                <a:lnTo>
                  <a:pt x="971076" y="1177930"/>
                </a:lnTo>
                <a:lnTo>
                  <a:pt x="723243" y="1163657"/>
                </a:lnTo>
                <a:lnTo>
                  <a:pt x="558021" y="1150177"/>
                </a:lnTo>
                <a:lnTo>
                  <a:pt x="552064" y="1148988"/>
                </a:lnTo>
                <a:lnTo>
                  <a:pt x="546504" y="1141851"/>
                </a:lnTo>
                <a:lnTo>
                  <a:pt x="546504" y="1132732"/>
                </a:lnTo>
                <a:lnTo>
                  <a:pt x="552064" y="1125992"/>
                </a:lnTo>
                <a:lnTo>
                  <a:pt x="558021" y="1125596"/>
                </a:lnTo>
                <a:lnTo>
                  <a:pt x="679555" y="1131146"/>
                </a:lnTo>
                <a:lnTo>
                  <a:pt x="801486" y="1136697"/>
                </a:lnTo>
                <a:lnTo>
                  <a:pt x="774081" y="1130750"/>
                </a:lnTo>
                <a:lnTo>
                  <a:pt x="747471" y="1124010"/>
                </a:lnTo>
                <a:lnTo>
                  <a:pt x="680349" y="1114494"/>
                </a:lnTo>
                <a:lnTo>
                  <a:pt x="614419" y="1102996"/>
                </a:lnTo>
                <a:lnTo>
                  <a:pt x="581057" y="1096256"/>
                </a:lnTo>
                <a:lnTo>
                  <a:pt x="515127" y="1079604"/>
                </a:lnTo>
                <a:lnTo>
                  <a:pt x="450389" y="1060177"/>
                </a:lnTo>
                <a:lnTo>
                  <a:pt x="386445" y="1036388"/>
                </a:lnTo>
                <a:lnTo>
                  <a:pt x="325281" y="1007842"/>
                </a:lnTo>
                <a:lnTo>
                  <a:pt x="266500" y="974935"/>
                </a:lnTo>
                <a:lnTo>
                  <a:pt x="210896" y="936476"/>
                </a:lnTo>
                <a:lnTo>
                  <a:pt x="159265" y="891675"/>
                </a:lnTo>
                <a:lnTo>
                  <a:pt x="135832" y="867093"/>
                </a:lnTo>
                <a:lnTo>
                  <a:pt x="116370" y="844891"/>
                </a:lnTo>
                <a:lnTo>
                  <a:pt x="80625" y="797710"/>
                </a:lnTo>
                <a:lnTo>
                  <a:pt x="50838" y="746564"/>
                </a:lnTo>
                <a:lnTo>
                  <a:pt x="27802" y="693833"/>
                </a:lnTo>
                <a:lnTo>
                  <a:pt x="11121" y="638326"/>
                </a:lnTo>
                <a:lnTo>
                  <a:pt x="1589" y="581234"/>
                </a:lnTo>
                <a:lnTo>
                  <a:pt x="0" y="523348"/>
                </a:lnTo>
                <a:lnTo>
                  <a:pt x="7149" y="464273"/>
                </a:lnTo>
                <a:lnTo>
                  <a:pt x="14298" y="434934"/>
                </a:lnTo>
                <a:lnTo>
                  <a:pt x="22639" y="406388"/>
                </a:lnTo>
                <a:lnTo>
                  <a:pt x="45674" y="355639"/>
                </a:lnTo>
                <a:lnTo>
                  <a:pt x="75065" y="311630"/>
                </a:lnTo>
                <a:lnTo>
                  <a:pt x="110413" y="272776"/>
                </a:lnTo>
                <a:lnTo>
                  <a:pt x="150527" y="239868"/>
                </a:lnTo>
                <a:lnTo>
                  <a:pt x="195407" y="211718"/>
                </a:lnTo>
                <a:lnTo>
                  <a:pt x="243861" y="188723"/>
                </a:lnTo>
                <a:lnTo>
                  <a:pt x="294699" y="168502"/>
                </a:lnTo>
                <a:lnTo>
                  <a:pt x="320912" y="160573"/>
                </a:lnTo>
                <a:lnTo>
                  <a:pt x="348317" y="143524"/>
                </a:lnTo>
                <a:lnTo>
                  <a:pt x="404317" y="112599"/>
                </a:lnTo>
                <a:lnTo>
                  <a:pt x="462701" y="86432"/>
                </a:lnTo>
                <a:lnTo>
                  <a:pt x="523468" y="64229"/>
                </a:lnTo>
                <a:lnTo>
                  <a:pt x="585029" y="45991"/>
                </a:lnTo>
                <a:lnTo>
                  <a:pt x="647781" y="30925"/>
                </a:lnTo>
                <a:lnTo>
                  <a:pt x="711328" y="19427"/>
                </a:lnTo>
                <a:lnTo>
                  <a:pt x="774478" y="10308"/>
                </a:lnTo>
                <a:lnTo>
                  <a:pt x="805854" y="7137"/>
                </a:lnTo>
                <a:lnTo>
                  <a:pt x="839614" y="4361"/>
                </a:lnTo>
                <a:lnTo>
                  <a:pt x="907927" y="39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12000" tIns="180000" rIns="9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Establecer conclusiones y recomendaciones en la estructura de capital basadas en los resultados encontrados en el modelo de regresión aplicado.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2122" y="-1"/>
            <a:ext cx="1929219" cy="877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43743" y="5510268"/>
            <a:ext cx="1134794" cy="1347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436747" y="5495194"/>
            <a:ext cx="424869" cy="396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566035" y="4586895"/>
            <a:ext cx="1016940" cy="1016940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ángulo redondeado 27"/>
          <p:cNvSpPr/>
          <p:nvPr/>
        </p:nvSpPr>
        <p:spPr>
          <a:xfrm>
            <a:off x="1805779" y="4586895"/>
            <a:ext cx="1016940" cy="1016940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</p:sp>
      <p:sp>
        <p:nvSpPr>
          <p:cNvPr id="29" name="Rectángulo redondeado 28"/>
          <p:cNvSpPr/>
          <p:nvPr/>
        </p:nvSpPr>
        <p:spPr>
          <a:xfrm>
            <a:off x="1784569" y="5693607"/>
            <a:ext cx="1016940" cy="1016940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0" name="Rectángulo redondeado 29"/>
          <p:cNvSpPr/>
          <p:nvPr/>
        </p:nvSpPr>
        <p:spPr>
          <a:xfrm>
            <a:off x="566035" y="5675664"/>
            <a:ext cx="1016940" cy="1016940"/>
          </a:xfrm>
          <a:prstGeom prst="roundRect">
            <a:avLst>
              <a:gd name="adj" fmla="val 1667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34" name="Rectángulo 33"/>
          <p:cNvSpPr/>
          <p:nvPr/>
        </p:nvSpPr>
        <p:spPr>
          <a:xfrm>
            <a:off x="618365" y="1136686"/>
            <a:ext cx="1929219" cy="312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A5A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general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95A5A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4" y="78867"/>
            <a:ext cx="2026404" cy="7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4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8952B-05A0-4452-AA5A-E36CEDCF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s-EC" dirty="0"/>
              <a:t>Justificación</a:t>
            </a:r>
            <a:endParaRPr lang="en-US" dirty="0"/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95709A78-AFA2-436E-A83E-6526C9B5C030}"/>
              </a:ext>
            </a:extLst>
          </p:cNvPr>
          <p:cNvSpPr>
            <a:spLocks/>
          </p:cNvSpPr>
          <p:nvPr/>
        </p:nvSpPr>
        <p:spPr bwMode="auto">
          <a:xfrm rot="16200000">
            <a:off x="5123582" y="3070782"/>
            <a:ext cx="2203450" cy="1978025"/>
          </a:xfrm>
          <a:custGeom>
            <a:avLst/>
            <a:gdLst>
              <a:gd name="T0" fmla="*/ 1337 w 5552"/>
              <a:gd name="T1" fmla="*/ 0 h 4983"/>
              <a:gd name="T2" fmla="*/ 0 w 5552"/>
              <a:gd name="T3" fmla="*/ 2315 h 4983"/>
              <a:gd name="T4" fmla="*/ 1535 w 5552"/>
              <a:gd name="T5" fmla="*/ 4983 h 4983"/>
              <a:gd name="T6" fmla="*/ 2775 w 5552"/>
              <a:gd name="T7" fmla="*/ 4983 h 4983"/>
              <a:gd name="T8" fmla="*/ 4016 w 5552"/>
              <a:gd name="T9" fmla="*/ 4983 h 4983"/>
              <a:gd name="T10" fmla="*/ 5552 w 5552"/>
              <a:gd name="T11" fmla="*/ 2315 h 4983"/>
              <a:gd name="T12" fmla="*/ 5394 w 5552"/>
              <a:gd name="T13" fmla="*/ 2042 h 4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2" h="4983">
                <a:moveTo>
                  <a:pt x="1337" y="0"/>
                </a:moveTo>
                <a:lnTo>
                  <a:pt x="0" y="2315"/>
                </a:lnTo>
                <a:lnTo>
                  <a:pt x="1535" y="4983"/>
                </a:lnTo>
                <a:lnTo>
                  <a:pt x="2775" y="4983"/>
                </a:lnTo>
                <a:lnTo>
                  <a:pt x="4016" y="4983"/>
                </a:lnTo>
                <a:lnTo>
                  <a:pt x="5552" y="2315"/>
                </a:lnTo>
                <a:lnTo>
                  <a:pt x="5394" y="2042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2">
            <a:extLst>
              <a:ext uri="{FF2B5EF4-FFF2-40B4-BE49-F238E27FC236}">
                <a16:creationId xmlns:a16="http://schemas.microsoft.com/office/drawing/2014/main" id="{B12C0268-58EF-481B-BDAF-3BADBA9A7E0D}"/>
              </a:ext>
            </a:extLst>
          </p:cNvPr>
          <p:cNvSpPr>
            <a:spLocks/>
          </p:cNvSpPr>
          <p:nvPr/>
        </p:nvSpPr>
        <p:spPr bwMode="auto">
          <a:xfrm rot="16200000">
            <a:off x="9383638" y="2766774"/>
            <a:ext cx="1595438" cy="1978025"/>
          </a:xfrm>
          <a:custGeom>
            <a:avLst/>
            <a:gdLst>
              <a:gd name="T0" fmla="*/ 0 w 4017"/>
              <a:gd name="T1" fmla="*/ 0 h 4984"/>
              <a:gd name="T2" fmla="*/ 1240 w 4017"/>
              <a:gd name="T3" fmla="*/ 0 h 4984"/>
              <a:gd name="T4" fmla="*/ 2481 w 4017"/>
              <a:gd name="T5" fmla="*/ 0 h 4984"/>
              <a:gd name="T6" fmla="*/ 4017 w 4017"/>
              <a:gd name="T7" fmla="*/ 2669 h 4984"/>
              <a:gd name="T8" fmla="*/ 2679 w 4017"/>
              <a:gd name="T9" fmla="*/ 4984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7" h="4984">
                <a:moveTo>
                  <a:pt x="0" y="0"/>
                </a:moveTo>
                <a:lnTo>
                  <a:pt x="1240" y="0"/>
                </a:lnTo>
                <a:lnTo>
                  <a:pt x="2481" y="0"/>
                </a:lnTo>
                <a:lnTo>
                  <a:pt x="4017" y="2669"/>
                </a:lnTo>
                <a:lnTo>
                  <a:pt x="2679" y="4984"/>
                </a:lnTo>
              </a:path>
            </a:pathLst>
          </a:custGeom>
          <a:noFill/>
          <a:ln w="635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53">
            <a:extLst>
              <a:ext uri="{FF2B5EF4-FFF2-40B4-BE49-F238E27FC236}">
                <a16:creationId xmlns:a16="http://schemas.microsoft.com/office/drawing/2014/main" id="{82FE5A68-6844-4D39-92C1-A1CD5B04BE00}"/>
              </a:ext>
            </a:extLst>
          </p:cNvPr>
          <p:cNvSpPr>
            <a:spLocks/>
          </p:cNvSpPr>
          <p:nvPr/>
        </p:nvSpPr>
        <p:spPr bwMode="auto">
          <a:xfrm rot="16200000">
            <a:off x="8351762" y="1607900"/>
            <a:ext cx="1763713" cy="1895475"/>
          </a:xfrm>
          <a:custGeom>
            <a:avLst/>
            <a:gdLst>
              <a:gd name="T0" fmla="*/ 1207 w 4442"/>
              <a:gd name="T1" fmla="*/ 0 h 4777"/>
              <a:gd name="T2" fmla="*/ 0 w 4442"/>
              <a:gd name="T3" fmla="*/ 2089 h 4777"/>
              <a:gd name="T4" fmla="*/ 1566 w 4442"/>
              <a:gd name="T5" fmla="*/ 4777 h 4777"/>
              <a:gd name="T6" fmla="*/ 4204 w 4442"/>
              <a:gd name="T7" fmla="*/ 4777 h 4777"/>
              <a:gd name="T8" fmla="*/ 4442 w 4442"/>
              <a:gd name="T9" fmla="*/ 4363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2" h="4777">
                <a:moveTo>
                  <a:pt x="1207" y="0"/>
                </a:moveTo>
                <a:lnTo>
                  <a:pt x="0" y="2089"/>
                </a:lnTo>
                <a:lnTo>
                  <a:pt x="1566" y="4777"/>
                </a:lnTo>
                <a:lnTo>
                  <a:pt x="4204" y="4777"/>
                </a:lnTo>
                <a:lnTo>
                  <a:pt x="4442" y="436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4">
            <a:extLst>
              <a:ext uri="{FF2B5EF4-FFF2-40B4-BE49-F238E27FC236}">
                <a16:creationId xmlns:a16="http://schemas.microsoft.com/office/drawing/2014/main" id="{2CFC7337-33C1-4F66-9595-F6E101EB4D06}"/>
              </a:ext>
            </a:extLst>
          </p:cNvPr>
          <p:cNvSpPr>
            <a:spLocks/>
          </p:cNvSpPr>
          <p:nvPr/>
        </p:nvSpPr>
        <p:spPr bwMode="auto">
          <a:xfrm rot="16200000">
            <a:off x="6780931" y="2097644"/>
            <a:ext cx="1851025" cy="828675"/>
          </a:xfrm>
          <a:custGeom>
            <a:avLst/>
            <a:gdLst>
              <a:gd name="T0" fmla="*/ 0 w 4661"/>
              <a:gd name="T1" fmla="*/ 0 h 2089"/>
              <a:gd name="T2" fmla="*/ 1207 w 4661"/>
              <a:gd name="T3" fmla="*/ 2089 h 2089"/>
              <a:gd name="T4" fmla="*/ 4322 w 4661"/>
              <a:gd name="T5" fmla="*/ 2089 h 2089"/>
              <a:gd name="T6" fmla="*/ 4661 w 4661"/>
              <a:gd name="T7" fmla="*/ 1504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1" h="2089">
                <a:moveTo>
                  <a:pt x="0" y="0"/>
                </a:moveTo>
                <a:lnTo>
                  <a:pt x="1207" y="2089"/>
                </a:lnTo>
                <a:lnTo>
                  <a:pt x="4322" y="2089"/>
                </a:lnTo>
                <a:lnTo>
                  <a:pt x="4661" y="1504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9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55">
            <a:extLst>
              <a:ext uri="{FF2B5EF4-FFF2-40B4-BE49-F238E27FC236}">
                <a16:creationId xmlns:a16="http://schemas.microsoft.com/office/drawing/2014/main" id="{B8141DD8-0903-42BF-A73D-E25077BDF01A}"/>
              </a:ext>
            </a:extLst>
          </p:cNvPr>
          <p:cNvSpPr>
            <a:spLocks/>
          </p:cNvSpPr>
          <p:nvPr/>
        </p:nvSpPr>
        <p:spPr bwMode="auto">
          <a:xfrm rot="16200000">
            <a:off x="8447012" y="4522550"/>
            <a:ext cx="1573213" cy="1895475"/>
          </a:xfrm>
          <a:custGeom>
            <a:avLst/>
            <a:gdLst>
              <a:gd name="T0" fmla="*/ 2759 w 3966"/>
              <a:gd name="T1" fmla="*/ 0 h 4777"/>
              <a:gd name="T2" fmla="*/ 3966 w 3966"/>
              <a:gd name="T3" fmla="*/ 2089 h 4777"/>
              <a:gd name="T4" fmla="*/ 2400 w 3966"/>
              <a:gd name="T5" fmla="*/ 4777 h 4777"/>
              <a:gd name="T6" fmla="*/ 0 w 3966"/>
              <a:gd name="T7" fmla="*/ 4777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6" h="4777">
                <a:moveTo>
                  <a:pt x="2759" y="0"/>
                </a:moveTo>
                <a:lnTo>
                  <a:pt x="3966" y="2089"/>
                </a:lnTo>
                <a:lnTo>
                  <a:pt x="2400" y="4777"/>
                </a:lnTo>
                <a:lnTo>
                  <a:pt x="0" y="4777"/>
                </a:lnTo>
              </a:path>
            </a:pathLst>
          </a:custGeom>
          <a:noFill/>
          <a:ln w="635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56">
            <a:extLst>
              <a:ext uri="{FF2B5EF4-FFF2-40B4-BE49-F238E27FC236}">
                <a16:creationId xmlns:a16="http://schemas.microsoft.com/office/drawing/2014/main" id="{E99B26F7-D38C-429C-9F20-8EEF224A6087}"/>
              </a:ext>
            </a:extLst>
          </p:cNvPr>
          <p:cNvSpPr>
            <a:spLocks/>
          </p:cNvSpPr>
          <p:nvPr/>
        </p:nvSpPr>
        <p:spPr bwMode="auto">
          <a:xfrm rot="16200000">
            <a:off x="6284837" y="4624150"/>
            <a:ext cx="1776413" cy="1895475"/>
          </a:xfrm>
          <a:custGeom>
            <a:avLst/>
            <a:gdLst>
              <a:gd name="T0" fmla="*/ 272 w 4476"/>
              <a:gd name="T1" fmla="*/ 0 h 4776"/>
              <a:gd name="T2" fmla="*/ 2910 w 4476"/>
              <a:gd name="T3" fmla="*/ 0 h 4776"/>
              <a:gd name="T4" fmla="*/ 4476 w 4476"/>
              <a:gd name="T5" fmla="*/ 2687 h 4776"/>
              <a:gd name="T6" fmla="*/ 3269 w 4476"/>
              <a:gd name="T7" fmla="*/ 4776 h 4776"/>
              <a:gd name="T8" fmla="*/ 153 w 4476"/>
              <a:gd name="T9" fmla="*/ 4776 h 4776"/>
              <a:gd name="T10" fmla="*/ 0 w 4476"/>
              <a:gd name="T11" fmla="*/ 4512 h 4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6" h="4776">
                <a:moveTo>
                  <a:pt x="272" y="0"/>
                </a:moveTo>
                <a:lnTo>
                  <a:pt x="2910" y="0"/>
                </a:lnTo>
                <a:lnTo>
                  <a:pt x="4476" y="2687"/>
                </a:lnTo>
                <a:lnTo>
                  <a:pt x="3269" y="4776"/>
                </a:lnTo>
                <a:lnTo>
                  <a:pt x="153" y="4776"/>
                </a:lnTo>
                <a:lnTo>
                  <a:pt x="0" y="4512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972E-87FB-40D1-BA6D-5FB65F4D777C}"/>
              </a:ext>
            </a:extLst>
          </p:cNvPr>
          <p:cNvSpPr txBox="1"/>
          <p:nvPr/>
        </p:nvSpPr>
        <p:spPr>
          <a:xfrm rot="1800000">
            <a:off x="5768268" y="2669015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C0392B"/>
                </a:solidFill>
                <a:latin typeface="Calibri"/>
              </a:rPr>
              <a:t>C</a:t>
            </a:r>
            <a:r>
              <a:rPr lang="en-US" dirty="0" err="1" smtClean="0">
                <a:solidFill>
                  <a:srgbClr val="C0392B"/>
                </a:solidFill>
                <a:latin typeface="Calibri"/>
              </a:rPr>
              <a:t>alidad</a:t>
            </a:r>
            <a:r>
              <a:rPr lang="en-US" dirty="0" smtClean="0">
                <a:solidFill>
                  <a:srgbClr val="C0392B"/>
                </a:solidFill>
                <a:latin typeface="Calibri"/>
              </a:rPr>
              <a:t> de </a:t>
            </a:r>
            <a:r>
              <a:rPr lang="en-US" dirty="0" err="1" smtClean="0">
                <a:solidFill>
                  <a:srgbClr val="C0392B"/>
                </a:solidFill>
                <a:latin typeface="Calibri"/>
              </a:rPr>
              <a:t>vida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39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F9AA3-0302-428C-B8AE-D5F162289DB2}"/>
              </a:ext>
            </a:extLst>
          </p:cNvPr>
          <p:cNvSpPr txBox="1"/>
          <p:nvPr/>
        </p:nvSpPr>
        <p:spPr>
          <a:xfrm rot="19730372">
            <a:off x="5983432" y="439752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Vivir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39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1E431-06A0-432D-902B-4FDC5A8FE028}"/>
              </a:ext>
            </a:extLst>
          </p:cNvPr>
          <p:cNvSpPr txBox="1"/>
          <p:nvPr/>
        </p:nvSpPr>
        <p:spPr>
          <a:xfrm rot="19730372">
            <a:off x="9084024" y="2708314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A0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 rot="1800000">
            <a:off x="9508630" y="4714194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2C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2C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4ED02-7375-4A7D-A0D0-6C089D0AE505}"/>
              </a:ext>
            </a:extLst>
          </p:cNvPr>
          <p:cNvSpPr txBox="1"/>
          <p:nvPr/>
        </p:nvSpPr>
        <p:spPr>
          <a:xfrm rot="19800000">
            <a:off x="9153684" y="3285426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Cooperativas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450AC-0E42-43A3-A657-E4C8ACC2B617}"/>
              </a:ext>
            </a:extLst>
          </p:cNvPr>
          <p:cNvSpPr txBox="1"/>
          <p:nvPr/>
        </p:nvSpPr>
        <p:spPr>
          <a:xfrm rot="1800000">
            <a:off x="7205226" y="4510660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Limitaciones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0047A-37D5-4E32-95D4-1198CEDBBFDE}"/>
              </a:ext>
            </a:extLst>
          </p:cNvPr>
          <p:cNvSpPr txBox="1"/>
          <p:nvPr/>
        </p:nvSpPr>
        <p:spPr>
          <a:xfrm rot="19800000">
            <a:off x="7107141" y="3275736"/>
            <a:ext cx="1463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Financiamiento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39C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57639-FAD6-4EF3-96AA-67AB865B594D}"/>
              </a:ext>
            </a:extLst>
          </p:cNvPr>
          <p:cNvSpPr txBox="1"/>
          <p:nvPr/>
        </p:nvSpPr>
        <p:spPr>
          <a:xfrm rot="16200000">
            <a:off x="7699824" y="201982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err="1" smtClean="0">
                <a:solidFill>
                  <a:srgbClr val="F39C12"/>
                </a:solidFill>
                <a:latin typeface="Calibri"/>
              </a:rPr>
              <a:t>A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lternativas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9C1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B6D8A-BF4C-45B0-92FE-A2E8B40D8758}"/>
              </a:ext>
            </a:extLst>
          </p:cNvPr>
          <p:cNvSpPr txBox="1"/>
          <p:nvPr/>
        </p:nvSpPr>
        <p:spPr>
          <a:xfrm rot="16200000">
            <a:off x="9718036" y="2019819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Regulaciones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A0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8893D9-2A47-4937-BA7E-FC38528848E7}"/>
              </a:ext>
            </a:extLst>
          </p:cNvPr>
          <p:cNvSpPr txBox="1"/>
          <p:nvPr/>
        </p:nvSpPr>
        <p:spPr>
          <a:xfrm rot="5400000">
            <a:off x="7719650" y="5753676"/>
            <a:ext cx="13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EEBB67-F0B6-41A1-9466-F5C911B36A96}"/>
              </a:ext>
            </a:extLst>
          </p:cNvPr>
          <p:cNvSpPr txBox="1"/>
          <p:nvPr/>
        </p:nvSpPr>
        <p:spPr>
          <a:xfrm rot="5400000">
            <a:off x="5782758" y="5753677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Informalidad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8BDAD-A7E8-4B83-A169-10007B045F22}"/>
              </a:ext>
            </a:extLst>
          </p:cNvPr>
          <p:cNvSpPr txBox="1"/>
          <p:nvPr/>
        </p:nvSpPr>
        <p:spPr>
          <a:xfrm rot="1800000">
            <a:off x="10402955" y="3074801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80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Graphic 23" descr="Chat">
            <a:extLst>
              <a:ext uri="{FF2B5EF4-FFF2-40B4-BE49-F238E27FC236}">
                <a16:creationId xmlns:a16="http://schemas.microsoft.com/office/drawing/2014/main" id="{F410A882-6BF4-4065-81A0-29A254E65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46131" y="3562826"/>
            <a:ext cx="1111763" cy="11117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9C94B0-215A-4F68-8FEF-071A98081D7A}"/>
              </a:ext>
            </a:extLst>
          </p:cNvPr>
          <p:cNvSpPr/>
          <p:nvPr/>
        </p:nvSpPr>
        <p:spPr>
          <a:xfrm>
            <a:off x="328169" y="1462481"/>
            <a:ext cx="4878866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ACELERADO CRECIMIENTO y </a:t>
            </a:r>
            <a:r>
              <a:rPr kumimoji="0" lang="en-US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aporte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</a:t>
            </a: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PYMES a la </a:t>
            </a:r>
            <a:r>
              <a:rPr kumimoji="0" lang="en-US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economía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431">
            <a:extLst>
              <a:ext uri="{FF2B5EF4-FFF2-40B4-BE49-F238E27FC236}">
                <a16:creationId xmlns:a16="http://schemas.microsoft.com/office/drawing/2014/main" id="{36180D6C-B246-497D-A2DB-EA514FE64AC5}"/>
              </a:ext>
            </a:extLst>
          </p:cNvPr>
          <p:cNvSpPr/>
          <p:nvPr/>
        </p:nvSpPr>
        <p:spPr>
          <a:xfrm>
            <a:off x="5654153" y="3562826"/>
            <a:ext cx="914762" cy="91551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216353" y="0"/>
                </a:moveTo>
                <a:cubicBezTo>
                  <a:pt x="255605" y="0"/>
                  <a:pt x="291805" y="9672"/>
                  <a:pt x="324952" y="29016"/>
                </a:cubicBezTo>
                <a:cubicBezTo>
                  <a:pt x="358100" y="48360"/>
                  <a:pt x="384346" y="74606"/>
                  <a:pt x="403691" y="107754"/>
                </a:cubicBezTo>
                <a:cubicBezTo>
                  <a:pt x="423034" y="140902"/>
                  <a:pt x="432707" y="177102"/>
                  <a:pt x="432707" y="216353"/>
                </a:cubicBezTo>
                <a:cubicBezTo>
                  <a:pt x="432707" y="255605"/>
                  <a:pt x="423034" y="291805"/>
                  <a:pt x="403691" y="324953"/>
                </a:cubicBezTo>
                <a:cubicBezTo>
                  <a:pt x="384346" y="358101"/>
                  <a:pt x="358100" y="384347"/>
                  <a:pt x="324952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95506" y="432707"/>
                  <a:pt x="175035" y="429702"/>
                  <a:pt x="154940" y="423692"/>
                </a:cubicBezTo>
                <a:cubicBezTo>
                  <a:pt x="166021" y="406226"/>
                  <a:pt x="173345" y="390826"/>
                  <a:pt x="176914" y="377492"/>
                </a:cubicBezTo>
                <a:cubicBezTo>
                  <a:pt x="178604" y="371106"/>
                  <a:pt x="183675" y="351293"/>
                  <a:pt x="192126" y="318051"/>
                </a:cubicBezTo>
                <a:cubicBezTo>
                  <a:pt x="195882" y="325375"/>
                  <a:pt x="202737" y="331714"/>
                  <a:pt x="212691" y="337066"/>
                </a:cubicBezTo>
                <a:cubicBezTo>
                  <a:pt x="222644" y="342419"/>
                  <a:pt x="233349" y="345095"/>
                  <a:pt x="244806" y="345095"/>
                </a:cubicBezTo>
                <a:cubicBezTo>
                  <a:pt x="267530" y="345095"/>
                  <a:pt x="287813" y="338663"/>
                  <a:pt x="305655" y="325798"/>
                </a:cubicBezTo>
                <a:cubicBezTo>
                  <a:pt x="323497" y="312933"/>
                  <a:pt x="337300" y="295232"/>
                  <a:pt x="347066" y="272696"/>
                </a:cubicBezTo>
                <a:cubicBezTo>
                  <a:pt x="356832" y="250159"/>
                  <a:pt x="361715" y="224805"/>
                  <a:pt x="361715" y="196634"/>
                </a:cubicBezTo>
                <a:cubicBezTo>
                  <a:pt x="361715" y="175224"/>
                  <a:pt x="356128" y="155128"/>
                  <a:pt x="344954" y="136348"/>
                </a:cubicBezTo>
                <a:cubicBezTo>
                  <a:pt x="333779" y="117567"/>
                  <a:pt x="317581" y="102261"/>
                  <a:pt x="296359" y="90429"/>
                </a:cubicBezTo>
                <a:cubicBezTo>
                  <a:pt x="275136" y="78597"/>
                  <a:pt x="251191" y="72681"/>
                  <a:pt x="224522" y="72681"/>
                </a:cubicBezTo>
                <a:cubicBezTo>
                  <a:pt x="204803" y="72681"/>
                  <a:pt x="186398" y="75404"/>
                  <a:pt x="169307" y="80851"/>
                </a:cubicBezTo>
                <a:cubicBezTo>
                  <a:pt x="152217" y="86297"/>
                  <a:pt x="137709" y="93528"/>
                  <a:pt x="125783" y="102542"/>
                </a:cubicBezTo>
                <a:cubicBezTo>
                  <a:pt x="113857" y="111557"/>
                  <a:pt x="103622" y="121934"/>
                  <a:pt x="95077" y="133672"/>
                </a:cubicBezTo>
                <a:cubicBezTo>
                  <a:pt x="86531" y="145410"/>
                  <a:pt x="80240" y="157570"/>
                  <a:pt x="76202" y="170153"/>
                </a:cubicBezTo>
                <a:cubicBezTo>
                  <a:pt x="72164" y="182736"/>
                  <a:pt x="70145" y="195319"/>
                  <a:pt x="70145" y="207902"/>
                </a:cubicBezTo>
                <a:cubicBezTo>
                  <a:pt x="70145" y="227434"/>
                  <a:pt x="73902" y="244618"/>
                  <a:pt x="81414" y="259455"/>
                </a:cubicBezTo>
                <a:cubicBezTo>
                  <a:pt x="88926" y="274292"/>
                  <a:pt x="99912" y="284715"/>
                  <a:pt x="114374" y="290725"/>
                </a:cubicBezTo>
                <a:cubicBezTo>
                  <a:pt x="120008" y="292979"/>
                  <a:pt x="123576" y="291101"/>
                  <a:pt x="125079" y="285091"/>
                </a:cubicBezTo>
                <a:cubicBezTo>
                  <a:pt x="125454" y="283776"/>
                  <a:pt x="126206" y="280865"/>
                  <a:pt x="127332" y="276358"/>
                </a:cubicBezTo>
                <a:cubicBezTo>
                  <a:pt x="128459" y="271850"/>
                  <a:pt x="129210" y="269033"/>
                  <a:pt x="129586" y="267906"/>
                </a:cubicBezTo>
                <a:cubicBezTo>
                  <a:pt x="130713" y="263587"/>
                  <a:pt x="129680" y="259549"/>
                  <a:pt x="126488" y="255793"/>
                </a:cubicBezTo>
                <a:cubicBezTo>
                  <a:pt x="116909" y="244337"/>
                  <a:pt x="112120" y="230157"/>
                  <a:pt x="112120" y="213255"/>
                </a:cubicBezTo>
                <a:cubicBezTo>
                  <a:pt x="112120" y="184896"/>
                  <a:pt x="121933" y="160528"/>
                  <a:pt x="141559" y="140151"/>
                </a:cubicBezTo>
                <a:cubicBezTo>
                  <a:pt x="161185" y="119774"/>
                  <a:pt x="186867" y="109585"/>
                  <a:pt x="218607" y="109585"/>
                </a:cubicBezTo>
                <a:cubicBezTo>
                  <a:pt x="246965" y="109585"/>
                  <a:pt x="269080" y="117285"/>
                  <a:pt x="284949" y="132686"/>
                </a:cubicBezTo>
                <a:cubicBezTo>
                  <a:pt x="300819" y="148086"/>
                  <a:pt x="308754" y="168087"/>
                  <a:pt x="308754" y="192690"/>
                </a:cubicBezTo>
                <a:cubicBezTo>
                  <a:pt x="308754" y="224617"/>
                  <a:pt x="302321" y="251755"/>
                  <a:pt x="289457" y="274104"/>
                </a:cubicBezTo>
                <a:cubicBezTo>
                  <a:pt x="276592" y="296453"/>
                  <a:pt x="260112" y="307628"/>
                  <a:pt x="240017" y="307628"/>
                </a:cubicBezTo>
                <a:cubicBezTo>
                  <a:pt x="228561" y="307628"/>
                  <a:pt x="219358" y="303543"/>
                  <a:pt x="212409" y="295373"/>
                </a:cubicBezTo>
                <a:cubicBezTo>
                  <a:pt x="205460" y="287204"/>
                  <a:pt x="203300" y="277391"/>
                  <a:pt x="205930" y="265934"/>
                </a:cubicBezTo>
                <a:cubicBezTo>
                  <a:pt x="207432" y="259361"/>
                  <a:pt x="209920" y="250581"/>
                  <a:pt x="213395" y="239595"/>
                </a:cubicBezTo>
                <a:cubicBezTo>
                  <a:pt x="216870" y="228608"/>
                  <a:pt x="219686" y="218936"/>
                  <a:pt x="221846" y="210579"/>
                </a:cubicBezTo>
                <a:cubicBezTo>
                  <a:pt x="224006" y="202221"/>
                  <a:pt x="225086" y="195131"/>
                  <a:pt x="225086" y="189309"/>
                </a:cubicBezTo>
                <a:cubicBezTo>
                  <a:pt x="225086" y="179919"/>
                  <a:pt x="222550" y="172125"/>
                  <a:pt x="217480" y="165927"/>
                </a:cubicBezTo>
                <a:cubicBezTo>
                  <a:pt x="212409" y="159730"/>
                  <a:pt x="205178" y="156631"/>
                  <a:pt x="195788" y="156631"/>
                </a:cubicBezTo>
                <a:cubicBezTo>
                  <a:pt x="184144" y="156631"/>
                  <a:pt x="174284" y="161983"/>
                  <a:pt x="166209" y="172688"/>
                </a:cubicBezTo>
                <a:cubicBezTo>
                  <a:pt x="158133" y="183393"/>
                  <a:pt x="154095" y="196728"/>
                  <a:pt x="154095" y="212691"/>
                </a:cubicBezTo>
                <a:cubicBezTo>
                  <a:pt x="154095" y="226401"/>
                  <a:pt x="156443" y="237857"/>
                  <a:pt x="161138" y="247060"/>
                </a:cubicBezTo>
                <a:lnTo>
                  <a:pt x="133248" y="364815"/>
                </a:lnTo>
                <a:cubicBezTo>
                  <a:pt x="130055" y="377961"/>
                  <a:pt x="128835" y="394582"/>
                  <a:pt x="129586" y="414678"/>
                </a:cubicBezTo>
                <a:cubicBezTo>
                  <a:pt x="90898" y="397587"/>
                  <a:pt x="59628" y="371200"/>
                  <a:pt x="35778" y="335517"/>
                </a:cubicBezTo>
                <a:cubicBezTo>
                  <a:pt x="11925" y="299834"/>
                  <a:pt x="0" y="260112"/>
                  <a:pt x="0" y="216353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59" y="74606"/>
                  <a:pt x="74605" y="48360"/>
                  <a:pt x="107754" y="29016"/>
                </a:cubicBezTo>
                <a:cubicBezTo>
                  <a:pt x="140902" y="9672"/>
                  <a:pt x="177101" y="0"/>
                  <a:pt x="216353" y="0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500">
            <a:extLst>
              <a:ext uri="{FF2B5EF4-FFF2-40B4-BE49-F238E27FC236}">
                <a16:creationId xmlns:a16="http://schemas.microsoft.com/office/drawing/2014/main" id="{857BC539-ED2A-4D0F-821E-B8ADAB11DC29}"/>
              </a:ext>
            </a:extLst>
          </p:cNvPr>
          <p:cNvSpPr/>
          <p:nvPr/>
        </p:nvSpPr>
        <p:spPr>
          <a:xfrm>
            <a:off x="9939586" y="3734397"/>
            <a:ext cx="900422" cy="90015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08177" y="0"/>
                </a:moveTo>
                <a:cubicBezTo>
                  <a:pt x="132591" y="0"/>
                  <a:pt x="154565" y="7512"/>
                  <a:pt x="174097" y="22537"/>
                </a:cubicBezTo>
                <a:cubicBezTo>
                  <a:pt x="188558" y="19532"/>
                  <a:pt x="202644" y="18029"/>
                  <a:pt x="216354" y="18029"/>
                </a:cubicBezTo>
                <a:cubicBezTo>
                  <a:pt x="243210" y="18029"/>
                  <a:pt x="268893" y="23241"/>
                  <a:pt x="293401" y="33664"/>
                </a:cubicBezTo>
                <a:cubicBezTo>
                  <a:pt x="317910" y="44088"/>
                  <a:pt x="339039" y="58173"/>
                  <a:pt x="356786" y="75921"/>
                </a:cubicBezTo>
                <a:cubicBezTo>
                  <a:pt x="374534" y="93669"/>
                  <a:pt x="388619" y="114797"/>
                  <a:pt x="399043" y="139306"/>
                </a:cubicBezTo>
                <a:cubicBezTo>
                  <a:pt x="409466" y="163815"/>
                  <a:pt x="414678" y="189497"/>
                  <a:pt x="414678" y="216353"/>
                </a:cubicBezTo>
                <a:cubicBezTo>
                  <a:pt x="414678" y="230063"/>
                  <a:pt x="413175" y="244149"/>
                  <a:pt x="410170" y="258610"/>
                </a:cubicBezTo>
                <a:cubicBezTo>
                  <a:pt x="425195" y="278142"/>
                  <a:pt x="432707" y="300115"/>
                  <a:pt x="432707" y="324530"/>
                </a:cubicBezTo>
                <a:cubicBezTo>
                  <a:pt x="432707" y="354392"/>
                  <a:pt x="422143" y="379886"/>
                  <a:pt x="401015" y="401015"/>
                </a:cubicBezTo>
                <a:cubicBezTo>
                  <a:pt x="379887" y="422143"/>
                  <a:pt x="354392" y="432707"/>
                  <a:pt x="324530" y="432707"/>
                </a:cubicBezTo>
                <a:cubicBezTo>
                  <a:pt x="300115" y="432707"/>
                  <a:pt x="278142" y="425195"/>
                  <a:pt x="258610" y="410170"/>
                </a:cubicBezTo>
                <a:cubicBezTo>
                  <a:pt x="244149" y="413175"/>
                  <a:pt x="230063" y="414678"/>
                  <a:pt x="216354" y="414678"/>
                </a:cubicBezTo>
                <a:cubicBezTo>
                  <a:pt x="189497" y="414678"/>
                  <a:pt x="163814" y="409466"/>
                  <a:pt x="139306" y="399043"/>
                </a:cubicBezTo>
                <a:cubicBezTo>
                  <a:pt x="114797" y="388620"/>
                  <a:pt x="93669" y="374534"/>
                  <a:pt x="75921" y="356786"/>
                </a:cubicBezTo>
                <a:cubicBezTo>
                  <a:pt x="58173" y="339038"/>
                  <a:pt x="44088" y="317910"/>
                  <a:pt x="33664" y="293401"/>
                </a:cubicBezTo>
                <a:cubicBezTo>
                  <a:pt x="23241" y="268892"/>
                  <a:pt x="18030" y="243210"/>
                  <a:pt x="18030" y="216353"/>
                </a:cubicBezTo>
                <a:cubicBezTo>
                  <a:pt x="18030" y="202644"/>
                  <a:pt x="19532" y="188558"/>
                  <a:pt x="22537" y="174097"/>
                </a:cubicBezTo>
                <a:cubicBezTo>
                  <a:pt x="7512" y="154565"/>
                  <a:pt x="0" y="132592"/>
                  <a:pt x="0" y="108177"/>
                </a:cubicBezTo>
                <a:cubicBezTo>
                  <a:pt x="0" y="78315"/>
                  <a:pt x="10564" y="52821"/>
                  <a:pt x="31692" y="31692"/>
                </a:cubicBezTo>
                <a:cubicBezTo>
                  <a:pt x="52821" y="10564"/>
                  <a:pt x="78316" y="0"/>
                  <a:pt x="108177" y="0"/>
                </a:cubicBezTo>
                <a:close/>
                <a:moveTo>
                  <a:pt x="211283" y="83104"/>
                </a:moveTo>
                <a:cubicBezTo>
                  <a:pt x="198512" y="83104"/>
                  <a:pt x="186117" y="84560"/>
                  <a:pt x="174097" y="87471"/>
                </a:cubicBezTo>
                <a:cubicBezTo>
                  <a:pt x="162077" y="90382"/>
                  <a:pt x="150856" y="94796"/>
                  <a:pt x="140433" y="100711"/>
                </a:cubicBezTo>
                <a:cubicBezTo>
                  <a:pt x="130010" y="106627"/>
                  <a:pt x="121652" y="114797"/>
                  <a:pt x="115360" y="125220"/>
                </a:cubicBezTo>
                <a:cubicBezTo>
                  <a:pt x="109069" y="135644"/>
                  <a:pt x="105923" y="147710"/>
                  <a:pt x="105923" y="161420"/>
                </a:cubicBezTo>
                <a:cubicBezTo>
                  <a:pt x="105923" y="172876"/>
                  <a:pt x="107707" y="182877"/>
                  <a:pt x="111276" y="191422"/>
                </a:cubicBezTo>
                <a:cubicBezTo>
                  <a:pt x="114844" y="199967"/>
                  <a:pt x="120103" y="207057"/>
                  <a:pt x="127052" y="212691"/>
                </a:cubicBezTo>
                <a:cubicBezTo>
                  <a:pt x="134000" y="218325"/>
                  <a:pt x="141513" y="222880"/>
                  <a:pt x="149589" y="226354"/>
                </a:cubicBezTo>
                <a:cubicBezTo>
                  <a:pt x="157664" y="229829"/>
                  <a:pt x="167336" y="232880"/>
                  <a:pt x="178604" y="235510"/>
                </a:cubicBezTo>
                <a:lnTo>
                  <a:pt x="219734" y="245651"/>
                </a:lnTo>
                <a:cubicBezTo>
                  <a:pt x="236637" y="249783"/>
                  <a:pt x="247154" y="253164"/>
                  <a:pt x="251286" y="255793"/>
                </a:cubicBezTo>
                <a:cubicBezTo>
                  <a:pt x="257296" y="259549"/>
                  <a:pt x="260300" y="265183"/>
                  <a:pt x="260300" y="272696"/>
                </a:cubicBezTo>
                <a:cubicBezTo>
                  <a:pt x="260300" y="280020"/>
                  <a:pt x="256544" y="286077"/>
                  <a:pt x="249032" y="290866"/>
                </a:cubicBezTo>
                <a:cubicBezTo>
                  <a:pt x="241520" y="295655"/>
                  <a:pt x="231660" y="298049"/>
                  <a:pt x="219452" y="298049"/>
                </a:cubicBezTo>
                <a:cubicBezTo>
                  <a:pt x="209874" y="298049"/>
                  <a:pt x="201282" y="296547"/>
                  <a:pt x="193676" y="293542"/>
                </a:cubicBezTo>
                <a:cubicBezTo>
                  <a:pt x="186070" y="290537"/>
                  <a:pt x="179966" y="286922"/>
                  <a:pt x="175365" y="282696"/>
                </a:cubicBezTo>
                <a:cubicBezTo>
                  <a:pt x="170763" y="278471"/>
                  <a:pt x="166491" y="274245"/>
                  <a:pt x="162547" y="270019"/>
                </a:cubicBezTo>
                <a:cubicBezTo>
                  <a:pt x="158603" y="265794"/>
                  <a:pt x="154283" y="262178"/>
                  <a:pt x="149589" y="259174"/>
                </a:cubicBezTo>
                <a:cubicBezTo>
                  <a:pt x="144893" y="256169"/>
                  <a:pt x="139822" y="254666"/>
                  <a:pt x="134376" y="254666"/>
                </a:cubicBezTo>
                <a:cubicBezTo>
                  <a:pt x="124985" y="254666"/>
                  <a:pt x="117896" y="257483"/>
                  <a:pt x="113107" y="263117"/>
                </a:cubicBezTo>
                <a:cubicBezTo>
                  <a:pt x="108318" y="268752"/>
                  <a:pt x="105923" y="275794"/>
                  <a:pt x="105923" y="284246"/>
                </a:cubicBezTo>
                <a:cubicBezTo>
                  <a:pt x="105923" y="301524"/>
                  <a:pt x="117379" y="316314"/>
                  <a:pt x="140292" y="328615"/>
                </a:cubicBezTo>
                <a:cubicBezTo>
                  <a:pt x="163205" y="340917"/>
                  <a:pt x="190530" y="347067"/>
                  <a:pt x="222270" y="347067"/>
                </a:cubicBezTo>
                <a:cubicBezTo>
                  <a:pt x="235979" y="347067"/>
                  <a:pt x="249126" y="345330"/>
                  <a:pt x="261709" y="341855"/>
                </a:cubicBezTo>
                <a:cubicBezTo>
                  <a:pt x="274292" y="338381"/>
                  <a:pt x="285795" y="333357"/>
                  <a:pt x="296219" y="326784"/>
                </a:cubicBezTo>
                <a:cubicBezTo>
                  <a:pt x="306642" y="320211"/>
                  <a:pt x="314952" y="311431"/>
                  <a:pt x="321150" y="300444"/>
                </a:cubicBezTo>
                <a:cubicBezTo>
                  <a:pt x="327347" y="289457"/>
                  <a:pt x="330446" y="277109"/>
                  <a:pt x="330446" y="263399"/>
                </a:cubicBezTo>
                <a:cubicBezTo>
                  <a:pt x="330446" y="254009"/>
                  <a:pt x="328615" y="245417"/>
                  <a:pt x="324953" y="237623"/>
                </a:cubicBezTo>
                <a:cubicBezTo>
                  <a:pt x="321291" y="229829"/>
                  <a:pt x="316736" y="223396"/>
                  <a:pt x="311290" y="218325"/>
                </a:cubicBezTo>
                <a:cubicBezTo>
                  <a:pt x="305844" y="213255"/>
                  <a:pt x="298989" y="208653"/>
                  <a:pt x="290725" y="204522"/>
                </a:cubicBezTo>
                <a:cubicBezTo>
                  <a:pt x="282461" y="200390"/>
                  <a:pt x="274715" y="197197"/>
                  <a:pt x="267484" y="194943"/>
                </a:cubicBezTo>
                <a:cubicBezTo>
                  <a:pt x="260254" y="192690"/>
                  <a:pt x="252037" y="190530"/>
                  <a:pt x="242835" y="188464"/>
                </a:cubicBezTo>
                <a:lnTo>
                  <a:pt x="213536" y="181703"/>
                </a:lnTo>
                <a:cubicBezTo>
                  <a:pt x="207902" y="180389"/>
                  <a:pt x="203771" y="179403"/>
                  <a:pt x="201141" y="178745"/>
                </a:cubicBezTo>
                <a:cubicBezTo>
                  <a:pt x="198512" y="178088"/>
                  <a:pt x="195225" y="177008"/>
                  <a:pt x="191281" y="175505"/>
                </a:cubicBezTo>
                <a:cubicBezTo>
                  <a:pt x="187337" y="174003"/>
                  <a:pt x="184520" y="172501"/>
                  <a:pt x="182830" y="170998"/>
                </a:cubicBezTo>
                <a:cubicBezTo>
                  <a:pt x="181140" y="169496"/>
                  <a:pt x="179590" y="167524"/>
                  <a:pt x="178182" y="165082"/>
                </a:cubicBezTo>
                <a:cubicBezTo>
                  <a:pt x="176774" y="162641"/>
                  <a:pt x="176069" y="159824"/>
                  <a:pt x="176069" y="156631"/>
                </a:cubicBezTo>
                <a:cubicBezTo>
                  <a:pt x="176069" y="142170"/>
                  <a:pt x="189591" y="134939"/>
                  <a:pt x="216636" y="134939"/>
                </a:cubicBezTo>
                <a:cubicBezTo>
                  <a:pt x="224711" y="134939"/>
                  <a:pt x="231942" y="136066"/>
                  <a:pt x="238327" y="138320"/>
                </a:cubicBezTo>
                <a:cubicBezTo>
                  <a:pt x="244712" y="140574"/>
                  <a:pt x="249783" y="143250"/>
                  <a:pt x="253539" y="146348"/>
                </a:cubicBezTo>
                <a:cubicBezTo>
                  <a:pt x="257296" y="149447"/>
                  <a:pt x="260864" y="152593"/>
                  <a:pt x="264244" y="155786"/>
                </a:cubicBezTo>
                <a:cubicBezTo>
                  <a:pt x="267625" y="158979"/>
                  <a:pt x="271381" y="161702"/>
                  <a:pt x="275513" y="163955"/>
                </a:cubicBezTo>
                <a:cubicBezTo>
                  <a:pt x="279645" y="166209"/>
                  <a:pt x="284152" y="167336"/>
                  <a:pt x="289035" y="167336"/>
                </a:cubicBezTo>
                <a:cubicBezTo>
                  <a:pt x="297862" y="167336"/>
                  <a:pt x="304952" y="164331"/>
                  <a:pt x="310304" y="158321"/>
                </a:cubicBezTo>
                <a:cubicBezTo>
                  <a:pt x="315656" y="152311"/>
                  <a:pt x="318333" y="145081"/>
                  <a:pt x="318333" y="136630"/>
                </a:cubicBezTo>
                <a:cubicBezTo>
                  <a:pt x="318333" y="126300"/>
                  <a:pt x="313075" y="116957"/>
                  <a:pt x="302557" y="108599"/>
                </a:cubicBezTo>
                <a:cubicBezTo>
                  <a:pt x="292040" y="100242"/>
                  <a:pt x="278706" y="93903"/>
                  <a:pt x="262554" y="89584"/>
                </a:cubicBezTo>
                <a:cubicBezTo>
                  <a:pt x="246402" y="85264"/>
                  <a:pt x="229312" y="83104"/>
                  <a:pt x="211283" y="8310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0" y="43705"/>
            <a:ext cx="1946366" cy="962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710"/>
            <a:ext cx="2026404" cy="709395"/>
          </a:xfrm>
          <a:prstGeom prst="rect">
            <a:avLst/>
          </a:prstGeom>
        </p:spPr>
      </p:pic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2018848919"/>
              </p:ext>
            </p:extLst>
          </p:nvPr>
        </p:nvGraphicFramePr>
        <p:xfrm>
          <a:off x="985143" y="2386933"/>
          <a:ext cx="3284498" cy="376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7" name="Picture 2" descr="Resultado de imagen para crecimiento pym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5" y="1865251"/>
            <a:ext cx="1095715" cy="8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3566" y="3489065"/>
            <a:ext cx="1144833" cy="98467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826" y="1676221"/>
            <a:ext cx="1426159" cy="8668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2856" y="3710175"/>
            <a:ext cx="1101155" cy="74511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4618" y="5212768"/>
            <a:ext cx="1014976" cy="102863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63359" y="5133656"/>
            <a:ext cx="1022000" cy="10220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3862" y="3739928"/>
            <a:ext cx="1639667" cy="9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38A4B-2EE1-4DA0-A4C8-20AE0238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s-EC" dirty="0"/>
              <a:t>Marco Teórico</a:t>
            </a:r>
            <a:endParaRPr lang="en-US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90C60AD-399B-4ECB-A199-799D9228F5A6}"/>
              </a:ext>
            </a:extLst>
          </p:cNvPr>
          <p:cNvSpPr/>
          <p:nvPr/>
        </p:nvSpPr>
        <p:spPr>
          <a:xfrm flipH="1">
            <a:off x="5094648" y="3623158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Teorías</a:t>
            </a: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soporte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024437D-2D01-4C26-B872-5D7E0CBAF723}"/>
              </a:ext>
            </a:extLst>
          </p:cNvPr>
          <p:cNvSpPr/>
          <p:nvPr/>
        </p:nvSpPr>
        <p:spPr>
          <a:xfrm flipH="1">
            <a:off x="7119287" y="1955837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</a:t>
            </a:r>
            <a:r>
              <a:rPr kumimoji="0" lang="en-US" sz="2000" b="0" i="0" u="none" strike="noStrike" kern="1200" cap="all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all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estático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A5510E3D-B70D-47EB-9144-B8F918236D61}"/>
              </a:ext>
            </a:extLst>
          </p:cNvPr>
          <p:cNvSpPr/>
          <p:nvPr/>
        </p:nvSpPr>
        <p:spPr>
          <a:xfrm flipH="1">
            <a:off x="7119287" y="3623158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Orden</a:t>
            </a:r>
            <a:r>
              <a:rPr kumimoji="0" lang="en-US" sz="2000" b="0" i="0" u="none" strike="noStrike" kern="1200" cap="all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all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jerárquico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D9040BA9-95E2-43A0-9553-B09954D78210}"/>
              </a:ext>
            </a:extLst>
          </p:cNvPr>
          <p:cNvSpPr/>
          <p:nvPr/>
        </p:nvSpPr>
        <p:spPr>
          <a:xfrm flipH="1">
            <a:off x="7119287" y="5297920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 DE VIDA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D22F7F19-4A80-4C9F-B635-94C43C187015}"/>
              </a:ext>
            </a:extLst>
          </p:cNvPr>
          <p:cNvSpPr/>
          <p:nvPr/>
        </p:nvSpPr>
        <p:spPr>
          <a:xfrm flipH="1">
            <a:off x="9143924" y="1547634"/>
            <a:ext cx="2765687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/>
            <a:r>
              <a:rPr lang="es-EC" sz="1400">
                <a:solidFill>
                  <a:schemeClr val="bg2">
                    <a:lumMod val="10000"/>
                  </a:schemeClr>
                </a:solidFill>
                <a:latin typeface="+mj-lt"/>
              </a:rPr>
              <a:t>La utilización de deuda como fuente de </a:t>
            </a:r>
            <a:r>
              <a:rPr lang="es-EC" sz="14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financiamiento. </a:t>
            </a:r>
            <a:endParaRPr lang="es-ES" sz="14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CEED5883-F118-45CE-BCAD-0E164FB0FF94}"/>
              </a:ext>
            </a:extLst>
          </p:cNvPr>
          <p:cNvSpPr/>
          <p:nvPr/>
        </p:nvSpPr>
        <p:spPr>
          <a:xfrm flipH="1">
            <a:off x="9143922" y="5715937"/>
            <a:ext cx="2765688" cy="91181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dirty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s-CO" sz="1400" dirty="0" smtClean="0">
                <a:solidFill>
                  <a:schemeClr val="bg2">
                    <a:lumMod val="10000"/>
                  </a:schemeClr>
                </a:solidFill>
              </a:rPr>
              <a:t>as </a:t>
            </a:r>
            <a:r>
              <a:rPr lang="es-CO" sz="1400" dirty="0">
                <a:solidFill>
                  <a:schemeClr val="bg2">
                    <a:lumMod val="10000"/>
                  </a:schemeClr>
                </a:solidFill>
              </a:rPr>
              <a:t>empresas con mayor tiempo en el mercado tienen una mejor reputación y estabilidad en el </a:t>
            </a:r>
            <a:r>
              <a:rPr lang="es-CO" sz="1400" dirty="0" smtClean="0">
                <a:solidFill>
                  <a:schemeClr val="bg2">
                    <a:lumMod val="10000"/>
                  </a:schemeClr>
                </a:solidFill>
              </a:rPr>
              <a:t>mismo.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432D9B1D-5228-48CF-BCB9-BEF954DCEB65}"/>
              </a:ext>
            </a:extLst>
          </p:cNvPr>
          <p:cNvSpPr/>
          <p:nvPr/>
        </p:nvSpPr>
        <p:spPr>
          <a:xfrm flipH="1">
            <a:off x="9143924" y="4882278"/>
            <a:ext cx="2765687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just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tienen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etapa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nacimiento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juventud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madurez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932068DB-BF65-4F9F-9175-D6F37EC14379}"/>
              </a:ext>
            </a:extLst>
          </p:cNvPr>
          <p:cNvSpPr/>
          <p:nvPr/>
        </p:nvSpPr>
        <p:spPr>
          <a:xfrm flipH="1">
            <a:off x="9143925" y="4048617"/>
            <a:ext cx="2765686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C" sz="14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Luego será    </a:t>
            </a:r>
            <a:r>
              <a:rPr lang="es-EC" sz="1400">
                <a:solidFill>
                  <a:schemeClr val="bg2">
                    <a:lumMod val="10000"/>
                  </a:schemeClr>
                </a:solidFill>
                <a:latin typeface="+mj-lt"/>
              </a:rPr>
              <a:t>la emisión de deuda </a:t>
            </a:r>
            <a:r>
              <a:rPr lang="es-EC" sz="14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y </a:t>
            </a:r>
            <a:r>
              <a:rPr lang="es-EC" sz="1400">
                <a:solidFill>
                  <a:schemeClr val="bg2">
                    <a:lumMod val="10000"/>
                  </a:schemeClr>
                </a:solidFill>
                <a:latin typeface="+mj-lt"/>
              </a:rPr>
              <a:t>como último    recurso    </a:t>
            </a:r>
            <a:r>
              <a:rPr lang="es-EC" sz="14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será una </a:t>
            </a:r>
            <a:r>
              <a:rPr lang="es-EC" sz="1400">
                <a:solidFill>
                  <a:schemeClr val="bg2">
                    <a:lumMod val="10000"/>
                  </a:schemeClr>
                </a:solidFill>
                <a:latin typeface="+mj-lt"/>
              </a:rPr>
              <a:t>emisión de </a:t>
            </a:r>
            <a:r>
              <a:rPr lang="es-EC" sz="14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acciones.</a:t>
            </a:r>
            <a:endParaRPr lang="es-ES" sz="14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A0157BB1-35C5-45F8-9E3C-2E0CAB028FD1}"/>
              </a:ext>
            </a:extLst>
          </p:cNvPr>
          <p:cNvSpPr/>
          <p:nvPr/>
        </p:nvSpPr>
        <p:spPr>
          <a:xfrm flipH="1">
            <a:off x="9143925" y="3171396"/>
            <a:ext cx="2765686" cy="768481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dirty="0">
                <a:solidFill>
                  <a:srgbClr val="2C3E50">
                    <a:lumMod val="50000"/>
                  </a:srgbClr>
                </a:solidFill>
                <a:latin typeface="+mj-lt"/>
              </a:rPr>
              <a:t>La     fuente     preferida     serán     las utilidades retenidas; posteriormente, se recurrirá a la deuda </a:t>
            </a:r>
            <a:r>
              <a:rPr lang="es-CO" sz="1400" dirty="0" smtClean="0">
                <a:solidFill>
                  <a:srgbClr val="2C3E50">
                    <a:lumMod val="50000"/>
                  </a:srgbClr>
                </a:solidFill>
                <a:latin typeface="+mj-lt"/>
              </a:rPr>
              <a:t>financiera.</a:t>
            </a:r>
            <a:endParaRPr lang="es-CO" sz="1400" dirty="0">
              <a:solidFill>
                <a:srgbClr val="2C3E50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3680A1C3-F629-4C62-B3C7-8D132DAA6DFD}"/>
              </a:ext>
            </a:extLst>
          </p:cNvPr>
          <p:cNvSpPr/>
          <p:nvPr/>
        </p:nvSpPr>
        <p:spPr>
          <a:xfrm flipH="1">
            <a:off x="9143925" y="2381295"/>
            <a:ext cx="2765686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horro </a:t>
            </a:r>
            <a:r>
              <a:rPr lang="es-EC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fiscal que incrementa el valor de la empresa (Mendoza,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2014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)</a:t>
            </a:r>
            <a:endParaRPr lang="es-ES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A4035AC-2C9F-4243-9484-8E4AA1D1389A}"/>
              </a:ext>
            </a:extLst>
          </p:cNvPr>
          <p:cNvSpPr/>
          <p:nvPr/>
        </p:nvSpPr>
        <p:spPr>
          <a:xfrm rot="17350740">
            <a:off x="5947250" y="3147271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7" tIns="-30819" rIns="851217" bIns="-30817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25A84E5-B8A4-4515-B81B-1F3B43FA568F}"/>
              </a:ext>
            </a:extLst>
          </p:cNvPr>
          <p:cNvSpPr/>
          <p:nvPr/>
        </p:nvSpPr>
        <p:spPr>
          <a:xfrm rot="19457599">
            <a:off x="8502584" y="2105195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1E37DF9-5CC5-4C95-9356-072C57EB4E8A}"/>
              </a:ext>
            </a:extLst>
          </p:cNvPr>
          <p:cNvSpPr/>
          <p:nvPr/>
        </p:nvSpPr>
        <p:spPr>
          <a:xfrm rot="2142401">
            <a:off x="8502584" y="2522025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C91A27-8040-49CD-9AF2-394E5A17E2AD}"/>
              </a:ext>
            </a:extLst>
          </p:cNvPr>
          <p:cNvSpPr/>
          <p:nvPr/>
        </p:nvSpPr>
        <p:spPr>
          <a:xfrm>
            <a:off x="6539931" y="3980931"/>
            <a:ext cx="579937" cy="26630"/>
          </a:xfrm>
          <a:custGeom>
            <a:avLst/>
            <a:gdLst>
              <a:gd name="connsiteX0" fmla="*/ 0 w 579937"/>
              <a:gd name="connsiteY0" fmla="*/ 13315 h 26630"/>
              <a:gd name="connsiteX1" fmla="*/ 579937 w 57993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937" h="26630">
                <a:moveTo>
                  <a:pt x="0" y="13315"/>
                </a:moveTo>
                <a:lnTo>
                  <a:pt x="579937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171" tIns="-1183" rIns="288170" bIns="-1183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9482AA-1412-4273-A514-874C11D3C7AD}"/>
              </a:ext>
            </a:extLst>
          </p:cNvPr>
          <p:cNvSpPr/>
          <p:nvPr/>
        </p:nvSpPr>
        <p:spPr>
          <a:xfrm rot="19457599">
            <a:off x="8502584" y="3772516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713CFC-7E98-4B7A-AE78-D7AD3015F987}"/>
              </a:ext>
            </a:extLst>
          </p:cNvPr>
          <p:cNvSpPr/>
          <p:nvPr/>
        </p:nvSpPr>
        <p:spPr>
          <a:xfrm rot="2142401">
            <a:off x="8502584" y="4189346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2A216EA-920C-4520-B8EB-8CB9DE2709CF}"/>
              </a:ext>
            </a:extLst>
          </p:cNvPr>
          <p:cNvSpPr/>
          <p:nvPr/>
        </p:nvSpPr>
        <p:spPr>
          <a:xfrm rot="4249260">
            <a:off x="5947250" y="4814592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6" tIns="-30818" rIns="851218" bIns="-30818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7F3F75A-641F-4613-82CF-A6F2CBCEAC34}"/>
              </a:ext>
            </a:extLst>
          </p:cNvPr>
          <p:cNvSpPr/>
          <p:nvPr/>
        </p:nvSpPr>
        <p:spPr>
          <a:xfrm rot="19457599">
            <a:off x="8502584" y="5439837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E7DF4DA-183B-491A-96A2-88668D54F4A6}"/>
              </a:ext>
            </a:extLst>
          </p:cNvPr>
          <p:cNvSpPr/>
          <p:nvPr/>
        </p:nvSpPr>
        <p:spPr>
          <a:xfrm rot="2142401">
            <a:off x="8502584" y="5856667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4696D-3337-4099-A7D0-075266DAA378}"/>
              </a:ext>
            </a:extLst>
          </p:cNvPr>
          <p:cNvSpPr/>
          <p:nvPr/>
        </p:nvSpPr>
        <p:spPr>
          <a:xfrm>
            <a:off x="874360" y="1169609"/>
            <a:ext cx="4362464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SUPUESTOS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TEORÍAS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15" y="0"/>
            <a:ext cx="1711054" cy="981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" y="79824"/>
            <a:ext cx="2026404" cy="70939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16014547"/>
              </p:ext>
            </p:extLst>
          </p:nvPr>
        </p:nvGraphicFramePr>
        <p:xfrm>
          <a:off x="-2187032" y="1544043"/>
          <a:ext cx="9743233" cy="51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111" y="4849900"/>
            <a:ext cx="1798136" cy="9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3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422984B-B048-41D2-8C2C-6F88C6C24289}"/>
              </a:ext>
            </a:extLst>
          </p:cNvPr>
          <p:cNvCxnSpPr>
            <a:stCxn id="12" idx="3"/>
            <a:endCxn id="6" idx="0"/>
          </p:cNvCxnSpPr>
          <p:nvPr/>
        </p:nvCxnSpPr>
        <p:spPr>
          <a:xfrm>
            <a:off x="2264231" y="1584875"/>
            <a:ext cx="1785255" cy="165950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FB9D79-3149-4251-A66C-3A839108F75B}"/>
              </a:ext>
            </a:extLst>
          </p:cNvPr>
          <p:cNvCxnSpPr>
            <a:stCxn id="13" idx="3"/>
          </p:cNvCxnSpPr>
          <p:nvPr/>
        </p:nvCxnSpPr>
        <p:spPr>
          <a:xfrm>
            <a:off x="2264231" y="2440735"/>
            <a:ext cx="1015998" cy="26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68F0424-2AA8-4900-A025-E9CC13C4BE80}"/>
              </a:ext>
            </a:extLst>
          </p:cNvPr>
          <p:cNvCxnSpPr>
            <a:stCxn id="7" idx="0"/>
            <a:endCxn id="15" idx="3"/>
          </p:cNvCxnSpPr>
          <p:nvPr/>
        </p:nvCxnSpPr>
        <p:spPr>
          <a:xfrm rot="16200000" flipV="1">
            <a:off x="3089730" y="2908752"/>
            <a:ext cx="163286" cy="1814283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ABC5E2D-6303-438E-A918-E405A6995241}"/>
              </a:ext>
            </a:extLst>
          </p:cNvPr>
          <p:cNvCxnSpPr>
            <a:stCxn id="18" idx="3"/>
            <a:endCxn id="8" idx="0"/>
          </p:cNvCxnSpPr>
          <p:nvPr/>
        </p:nvCxnSpPr>
        <p:spPr>
          <a:xfrm>
            <a:off x="2264232" y="5713339"/>
            <a:ext cx="1785255" cy="165614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648A997-B8FD-4B32-8E76-A448F00720FE}"/>
              </a:ext>
            </a:extLst>
          </p:cNvPr>
          <p:cNvCxnSpPr>
            <a:cxnSpLocks/>
            <a:stCxn id="9" idx="0"/>
            <a:endCxn id="21" idx="1"/>
          </p:cNvCxnSpPr>
          <p:nvPr/>
        </p:nvCxnSpPr>
        <p:spPr>
          <a:xfrm rot="5400000" flipH="1" flipV="1">
            <a:off x="8955169" y="772218"/>
            <a:ext cx="165950" cy="1791265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677D80F-2D12-4D23-9DBA-F8DDE3F2B061}"/>
              </a:ext>
            </a:extLst>
          </p:cNvPr>
          <p:cNvCxnSpPr>
            <a:stCxn id="10" idx="0"/>
            <a:endCxn id="24" idx="1"/>
          </p:cNvCxnSpPr>
          <p:nvPr/>
        </p:nvCxnSpPr>
        <p:spPr>
          <a:xfrm rot="5400000" flipH="1" flipV="1">
            <a:off x="8956501" y="2920262"/>
            <a:ext cx="163286" cy="1791265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08210258-5A9F-4F74-B537-84BF0E7E61BE}"/>
              </a:ext>
            </a:extLst>
          </p:cNvPr>
          <p:cNvCxnSpPr>
            <a:cxnSpLocks/>
            <a:stCxn id="11" idx="0"/>
            <a:endCxn id="27" idx="1"/>
          </p:cNvCxnSpPr>
          <p:nvPr/>
        </p:nvCxnSpPr>
        <p:spPr>
          <a:xfrm rot="5400000" flipH="1" flipV="1">
            <a:off x="8955338" y="4900514"/>
            <a:ext cx="165614" cy="1791265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64E936-F044-40E4-A501-F055AAE6DE40}"/>
              </a:ext>
            </a:extLst>
          </p:cNvPr>
          <p:cNvCxnSpPr>
            <a:stCxn id="19" idx="3"/>
          </p:cNvCxnSpPr>
          <p:nvPr/>
        </p:nvCxnSpPr>
        <p:spPr>
          <a:xfrm>
            <a:off x="2264231" y="6411005"/>
            <a:ext cx="1015998" cy="232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85359E-0960-46CA-9D11-ED1C56EAEFBB}"/>
              </a:ext>
            </a:extLst>
          </p:cNvPr>
          <p:cNvCxnSpPr>
            <a:stCxn id="16" idx="3"/>
          </p:cNvCxnSpPr>
          <p:nvPr/>
        </p:nvCxnSpPr>
        <p:spPr>
          <a:xfrm>
            <a:off x="2264231" y="4491185"/>
            <a:ext cx="1045026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092F9A-51DE-42E3-BCFD-1793C6E3711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8911769" y="2440735"/>
            <a:ext cx="1022008" cy="26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F7FB7E-1B56-49B6-94EE-7A450713A4BA}"/>
              </a:ext>
            </a:extLst>
          </p:cNvPr>
          <p:cNvCxnSpPr>
            <a:endCxn id="25" idx="1"/>
          </p:cNvCxnSpPr>
          <p:nvPr/>
        </p:nvCxnSpPr>
        <p:spPr>
          <a:xfrm>
            <a:off x="8911769" y="4491185"/>
            <a:ext cx="1022008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3AAFC4-89EE-406E-A85B-B3FCD59D1C79}"/>
              </a:ext>
            </a:extLst>
          </p:cNvPr>
          <p:cNvCxnSpPr>
            <a:endCxn id="28" idx="1"/>
          </p:cNvCxnSpPr>
          <p:nvPr/>
        </p:nvCxnSpPr>
        <p:spPr>
          <a:xfrm flipV="1">
            <a:off x="8911769" y="6411005"/>
            <a:ext cx="1022008" cy="2328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226712" y="6170514"/>
            <a:ext cx="715823" cy="589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0" y="-92412"/>
            <a:ext cx="1929219" cy="916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262781" y="5800962"/>
            <a:ext cx="1929219" cy="1057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501181"/>
          </a:xfrm>
        </p:spPr>
        <p:txBody>
          <a:bodyPr/>
          <a:lstStyle/>
          <a:p>
            <a:r>
              <a:rPr lang="en-US" dirty="0" smtClean="0"/>
              <a:t>MARCO REFERENCIAL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62686C-6FCC-4300-B3DD-2A5CCDC62D88}"/>
              </a:ext>
            </a:extLst>
          </p:cNvPr>
          <p:cNvSpPr/>
          <p:nvPr/>
        </p:nvSpPr>
        <p:spPr>
          <a:xfrm>
            <a:off x="5263101" y="2770361"/>
            <a:ext cx="1727200" cy="25412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48DFD-5B53-4A38-A681-645223BF73AE}"/>
              </a:ext>
            </a:extLst>
          </p:cNvPr>
          <p:cNvSpPr/>
          <p:nvPr/>
        </p:nvSpPr>
        <p:spPr>
          <a:xfrm>
            <a:off x="226712" y="983833"/>
            <a:ext cx="2284260" cy="115804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“Determinantes de la estructura de capital de las </a:t>
            </a:r>
            <a:r>
              <a:rPr kumimoji="0" lang="es-EC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mipymes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sector real participantes del premio innova 2007 – 2011”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0A01D-20EC-4542-A895-2888F75B9BAE}"/>
              </a:ext>
            </a:extLst>
          </p:cNvPr>
          <p:cNvSpPr/>
          <p:nvPr/>
        </p:nvSpPr>
        <p:spPr>
          <a:xfrm>
            <a:off x="226712" y="222886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ADFA8D-0305-4071-A2CC-33C7148F8C37}"/>
              </a:ext>
            </a:extLst>
          </p:cNvPr>
          <p:cNvSpPr/>
          <p:nvPr/>
        </p:nvSpPr>
        <p:spPr>
          <a:xfrm>
            <a:off x="226712" y="3327289"/>
            <a:ext cx="2284260" cy="9090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“Determinantes de la estructura de capital de las grandes empresas manufactureras en Uruguay”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8CFDE-2C6C-4B8E-B830-2959E2E3B524}"/>
              </a:ext>
            </a:extLst>
          </p:cNvPr>
          <p:cNvSpPr/>
          <p:nvPr/>
        </p:nvSpPr>
        <p:spPr>
          <a:xfrm>
            <a:off x="226712" y="427931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42815C-77D2-4BAC-BD23-C0AFCA40503F}"/>
              </a:ext>
            </a:extLst>
          </p:cNvPr>
          <p:cNvSpPr/>
          <p:nvPr/>
        </p:nvSpPr>
        <p:spPr>
          <a:xfrm>
            <a:off x="226713" y="5228200"/>
            <a:ext cx="2284260" cy="9200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“Determinantes de la estructura de capital de las empresas colombianas”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8EEF01-65B8-4109-BAF5-068EBFD1A919}"/>
              </a:ext>
            </a:extLst>
          </p:cNvPr>
          <p:cNvSpPr/>
          <p:nvPr/>
        </p:nvSpPr>
        <p:spPr>
          <a:xfrm>
            <a:off x="226712" y="619913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862C7C-296B-4061-9FA7-D9E6867AE9A0}"/>
              </a:ext>
            </a:extLst>
          </p:cNvPr>
          <p:cNvSpPr/>
          <p:nvPr/>
        </p:nvSpPr>
        <p:spPr>
          <a:xfrm>
            <a:off x="9434772" y="983833"/>
            <a:ext cx="2284260" cy="115804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structure and its determinants in the United Kingdom”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4023A4-7B51-4B9B-8AFA-57B405E6F92E}"/>
              </a:ext>
            </a:extLst>
          </p:cNvPr>
          <p:cNvSpPr/>
          <p:nvPr/>
        </p:nvSpPr>
        <p:spPr>
          <a:xfrm>
            <a:off x="9434772" y="222886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F8E75B-F57C-4565-9B2B-21506F341639}"/>
              </a:ext>
            </a:extLst>
          </p:cNvPr>
          <p:cNvSpPr/>
          <p:nvPr/>
        </p:nvSpPr>
        <p:spPr>
          <a:xfrm>
            <a:off x="9434772" y="3327289"/>
            <a:ext cx="2284260" cy="9090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“Capital structure and the firm characteristics: evidence from and emerging market”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84A757-20F7-4C26-8DAA-529BDF0667EB}"/>
              </a:ext>
            </a:extLst>
          </p:cNvPr>
          <p:cNvSpPr/>
          <p:nvPr/>
        </p:nvSpPr>
        <p:spPr>
          <a:xfrm>
            <a:off x="9434772" y="427931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39D6DB-1053-46D5-8545-3C6B13507E3F}"/>
              </a:ext>
            </a:extLst>
          </p:cNvPr>
          <p:cNvSpPr/>
          <p:nvPr/>
        </p:nvSpPr>
        <p:spPr>
          <a:xfrm>
            <a:off x="9434773" y="5228200"/>
            <a:ext cx="2284260" cy="9200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“Los determinantes de la estructura financiera de las empresas españolas”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D5F20A-6E2D-4C36-9408-8E1ED8FFED96}"/>
              </a:ext>
            </a:extLst>
          </p:cNvPr>
          <p:cNvSpPr/>
          <p:nvPr/>
        </p:nvSpPr>
        <p:spPr>
          <a:xfrm>
            <a:off x="9434772" y="6199132"/>
            <a:ext cx="2284260" cy="39188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DCFD2DE-8D76-4F68-89E6-53D51C6DFCC0}"/>
              </a:ext>
            </a:extLst>
          </p:cNvPr>
          <p:cNvCxnSpPr>
            <a:endCxn id="8" idx="3"/>
          </p:cNvCxnSpPr>
          <p:nvPr/>
        </p:nvCxnSpPr>
        <p:spPr>
          <a:xfrm rot="5400000">
            <a:off x="4754080" y="5376290"/>
            <a:ext cx="795928" cy="666599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  <a:tailEnd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8B95AF3D-FD6C-4D27-AF58-97F682E5F2BE}"/>
              </a:ext>
            </a:extLst>
          </p:cNvPr>
          <p:cNvCxnSpPr>
            <a:stCxn id="5" idx="1"/>
            <a:endCxn id="6" idx="3"/>
          </p:cNvCxnSpPr>
          <p:nvPr/>
        </p:nvCxnSpPr>
        <p:spPr>
          <a:xfrm rot="16200000" flipV="1">
            <a:off x="4756575" y="2041593"/>
            <a:ext cx="790936" cy="666599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C86D8BD-54DE-4A39-A400-B97A028E303E}"/>
              </a:ext>
            </a:extLst>
          </p:cNvPr>
          <p:cNvCxnSpPr>
            <a:stCxn id="5" idx="7"/>
            <a:endCxn id="9" idx="1"/>
          </p:cNvCxnSpPr>
          <p:nvPr/>
        </p:nvCxnSpPr>
        <p:spPr>
          <a:xfrm rot="5400000" flipH="1" flipV="1">
            <a:off x="6644487" y="2041594"/>
            <a:ext cx="790936" cy="666599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1E1D552-5CEF-4416-A7D3-09E8DE96670C}"/>
              </a:ext>
            </a:extLst>
          </p:cNvPr>
          <p:cNvCxnSpPr>
            <a:endCxn id="11" idx="1"/>
          </p:cNvCxnSpPr>
          <p:nvPr/>
        </p:nvCxnSpPr>
        <p:spPr>
          <a:xfrm rot="16200000" flipH="1">
            <a:off x="6641992" y="5376289"/>
            <a:ext cx="795928" cy="666599"/>
          </a:xfrm>
          <a:prstGeom prst="bentConnector2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D84651-01CC-4383-BDF9-1B67898C05E7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847771" y="4126137"/>
            <a:ext cx="384628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  <a:tailEnd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797ACD-7575-4496-8ED6-CF70381AE37B}"/>
              </a:ext>
            </a:extLst>
          </p:cNvPr>
          <p:cNvCxnSpPr>
            <a:endCxn id="10" idx="1"/>
          </p:cNvCxnSpPr>
          <p:nvPr/>
        </p:nvCxnSpPr>
        <p:spPr>
          <a:xfrm>
            <a:off x="6959599" y="4111140"/>
            <a:ext cx="413656" cy="1499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headEnd type="oval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C62F420-7D26-4129-B3A3-EBA0B7559382}"/>
              </a:ext>
            </a:extLst>
          </p:cNvPr>
          <p:cNvSpPr/>
          <p:nvPr/>
        </p:nvSpPr>
        <p:spPr>
          <a:xfrm>
            <a:off x="3280229" y="1253752"/>
            <a:ext cx="1538514" cy="146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 Milena Padilla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Ospina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Jorge Rivera y Javier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Ospina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F9BF6-2A40-481D-8E4D-F08D20FE76E7}"/>
              </a:ext>
            </a:extLst>
          </p:cNvPr>
          <p:cNvSpPr/>
          <p:nvPr/>
        </p:nvSpPr>
        <p:spPr>
          <a:xfrm>
            <a:off x="3309257" y="3227560"/>
            <a:ext cx="1538514" cy="18554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Guillermo Franco, Luis López y Gonzalo Muñoz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28F80-7EC1-4CAB-AA58-C95A07D8D2FB}"/>
              </a:ext>
            </a:extLst>
          </p:cNvPr>
          <p:cNvSpPr/>
          <p:nvPr/>
        </p:nvSpPr>
        <p:spPr>
          <a:xfrm>
            <a:off x="3280230" y="5421283"/>
            <a:ext cx="1538514" cy="1169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Fernando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Tenjo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Enrique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López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Nancy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Zamudio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FA3D4-44AF-49BB-B9E1-25B3961E5739}"/>
              </a:ext>
            </a:extLst>
          </p:cNvPr>
          <p:cNvSpPr/>
          <p:nvPr/>
        </p:nvSpPr>
        <p:spPr>
          <a:xfrm>
            <a:off x="7373255" y="1253752"/>
            <a:ext cx="1538514" cy="146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Alan A. Bevan and Jo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Danbolt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F448E-C0ED-436D-A106-5B419F5BE214}"/>
              </a:ext>
            </a:extLst>
          </p:cNvPr>
          <p:cNvSpPr/>
          <p:nvPr/>
        </p:nvSpPr>
        <p:spPr>
          <a:xfrm>
            <a:off x="7373255" y="3227560"/>
            <a:ext cx="1538514" cy="18554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IM. Pandey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69ABC-F761-4A35-971C-B309A7CD4BBE}"/>
              </a:ext>
            </a:extLst>
          </p:cNvPr>
          <p:cNvSpPr/>
          <p:nvPr/>
        </p:nvSpPr>
        <p:spPr>
          <a:xfrm>
            <a:off x="7373256" y="5421283"/>
            <a:ext cx="1538514" cy="1169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Bernardí</a:t>
            </a: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C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Cabrer</a:t>
            </a: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Paz </a:t>
            </a: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Rico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Resultado de imagen para icono l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9" y="2760898"/>
            <a:ext cx="1441825" cy="1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icono  libro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91" y="3830497"/>
            <a:ext cx="1052574" cy="10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5" y="79824"/>
            <a:ext cx="2026404" cy="7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1142617" y="5574594"/>
            <a:ext cx="1049383" cy="1283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42718" y="6074229"/>
            <a:ext cx="841499" cy="666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F86C3-5CE2-4E22-AF29-5069DD64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spAutoFit/>
          </a:bodyPr>
          <a:lstStyle/>
          <a:p>
            <a:r>
              <a:rPr lang="es-EC" dirty="0"/>
              <a:t>Marco Metodológico</a:t>
            </a:r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991EE0-54E1-4128-85FF-FAEBCFEDD677}"/>
              </a:ext>
            </a:extLst>
          </p:cNvPr>
          <p:cNvSpPr/>
          <p:nvPr/>
        </p:nvSpPr>
        <p:spPr>
          <a:xfrm>
            <a:off x="5376812" y="2567846"/>
            <a:ext cx="1450094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Enfoque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Mixto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F7F8F9-8AFB-44FB-A5E6-AE6A58D499AF}"/>
              </a:ext>
            </a:extLst>
          </p:cNvPr>
          <p:cNvSpPr/>
          <p:nvPr/>
        </p:nvSpPr>
        <p:spPr>
          <a:xfrm rot="18289469">
            <a:off x="6609068" y="2503426"/>
            <a:ext cx="1015713" cy="20083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1A9ECDB-70D9-42A6-9721-945553250D4E}"/>
              </a:ext>
            </a:extLst>
          </p:cNvPr>
          <p:cNvSpPr/>
          <p:nvPr/>
        </p:nvSpPr>
        <p:spPr>
          <a:xfrm>
            <a:off x="7406943" y="1734042"/>
            <a:ext cx="1968671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1AE17D6-83B2-47CB-A938-8DB3CB008E5E}"/>
              </a:ext>
            </a:extLst>
          </p:cNvPr>
          <p:cNvSpPr/>
          <p:nvPr/>
        </p:nvSpPr>
        <p:spPr>
          <a:xfrm>
            <a:off x="9381566" y="2079778"/>
            <a:ext cx="71431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0" tIns="-7817" rIns="352002" bIns="-7816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7E28E06-8383-4542-A5DC-22D33C743AA0}"/>
              </a:ext>
            </a:extLst>
          </p:cNvPr>
          <p:cNvSpPr/>
          <p:nvPr/>
        </p:nvSpPr>
        <p:spPr>
          <a:xfrm>
            <a:off x="10132306" y="1665682"/>
            <a:ext cx="1450094" cy="902164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795012E-FD85-4F1C-91AB-F81470FA146D}"/>
              </a:ext>
            </a:extLst>
          </p:cNvPr>
          <p:cNvSpPr/>
          <p:nvPr/>
        </p:nvSpPr>
        <p:spPr>
          <a:xfrm rot="3310531">
            <a:off x="6609068" y="3337231"/>
            <a:ext cx="1015713" cy="20083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3" rIns="495164" bIns="-1535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09192EF-9AFC-4B12-B80C-704C3EC9D725}"/>
              </a:ext>
            </a:extLst>
          </p:cNvPr>
          <p:cNvSpPr/>
          <p:nvPr/>
        </p:nvSpPr>
        <p:spPr>
          <a:xfrm>
            <a:off x="7406943" y="3292893"/>
            <a:ext cx="1968671" cy="833805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experimental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A5BD88F-1CB4-4D63-888C-2CD1C001C6E0}"/>
              </a:ext>
            </a:extLst>
          </p:cNvPr>
          <p:cNvSpPr/>
          <p:nvPr/>
        </p:nvSpPr>
        <p:spPr>
          <a:xfrm>
            <a:off x="9341225" y="3693644"/>
            <a:ext cx="71431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0" tIns="-7817" rIns="352002" bIns="-7816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3383BEC-6357-41DF-A11A-5B17FC466178}"/>
              </a:ext>
            </a:extLst>
          </p:cNvPr>
          <p:cNvSpPr/>
          <p:nvPr/>
        </p:nvSpPr>
        <p:spPr>
          <a:xfrm>
            <a:off x="10061215" y="3146616"/>
            <a:ext cx="1450094" cy="1034460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control de las variables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71B5DB9-D20A-45A8-9688-4C20307EEAC6}"/>
              </a:ext>
            </a:extLst>
          </p:cNvPr>
          <p:cNvSpPr/>
          <p:nvPr/>
        </p:nvSpPr>
        <p:spPr>
          <a:xfrm rot="3310531" flipH="1">
            <a:off x="4569596" y="2503420"/>
            <a:ext cx="1015713" cy="20096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6C679CE-8220-4798-9741-0B9077B90A70}"/>
              </a:ext>
            </a:extLst>
          </p:cNvPr>
          <p:cNvSpPr/>
          <p:nvPr/>
        </p:nvSpPr>
        <p:spPr>
          <a:xfrm flipH="1">
            <a:off x="2468246" y="2013447"/>
            <a:ext cx="71476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1" tIns="-7816" rIns="352001" bIns="-7817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4BB6703-F769-47E6-B4C9-14F241C6C40F}"/>
              </a:ext>
            </a:extLst>
          </p:cNvPr>
          <p:cNvSpPr/>
          <p:nvPr/>
        </p:nvSpPr>
        <p:spPr>
          <a:xfrm rot="18289469" flipH="1">
            <a:off x="4569596" y="3337225"/>
            <a:ext cx="1015713" cy="20096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3" rIns="495164" bIns="-1535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DFD7BAB-FCF1-4406-AF6C-FA3277606CFE}"/>
              </a:ext>
            </a:extLst>
          </p:cNvPr>
          <p:cNvSpPr/>
          <p:nvPr/>
        </p:nvSpPr>
        <p:spPr>
          <a:xfrm flipH="1">
            <a:off x="3169309" y="1734042"/>
            <a:ext cx="183026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Aplicada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CDF757E-77F9-4819-860C-AD162BAF2B5D}"/>
              </a:ext>
            </a:extLst>
          </p:cNvPr>
          <p:cNvSpPr/>
          <p:nvPr/>
        </p:nvSpPr>
        <p:spPr>
          <a:xfrm flipH="1">
            <a:off x="3146612" y="3401651"/>
            <a:ext cx="183026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Correlacional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DEFC979-7075-485F-B2BF-0BAE9FB7A9CF}"/>
              </a:ext>
            </a:extLst>
          </p:cNvPr>
          <p:cNvSpPr/>
          <p:nvPr/>
        </p:nvSpPr>
        <p:spPr>
          <a:xfrm flipH="1">
            <a:off x="2460057" y="3868455"/>
            <a:ext cx="71476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0" tIns="-7817" rIns="352002" bIns="-7816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BF132CF-019D-48AA-BE99-AD8722F664E8}"/>
              </a:ext>
            </a:extLst>
          </p:cNvPr>
          <p:cNvSpPr/>
          <p:nvPr/>
        </p:nvSpPr>
        <p:spPr>
          <a:xfrm flipH="1">
            <a:off x="1044825" y="1665681"/>
            <a:ext cx="145100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1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1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1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1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finanlidad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5BFC00C-C41E-4AD7-991E-11D761E190B1}"/>
              </a:ext>
            </a:extLst>
          </p:cNvPr>
          <p:cNvSpPr/>
          <p:nvPr/>
        </p:nvSpPr>
        <p:spPr>
          <a:xfrm flipH="1">
            <a:off x="1026172" y="3456029"/>
            <a:ext cx="145100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1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1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1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1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</a:t>
            </a:r>
            <a:r>
              <a:rPr lang="en-US" b="1" dirty="0" err="1">
                <a:solidFill>
                  <a:srgbClr val="2C3E50">
                    <a:lumMod val="50000"/>
                  </a:srgbClr>
                </a:solidFill>
                <a:latin typeface="Calibri"/>
              </a:rPr>
              <a:t>a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750313" cy="8450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3008795932"/>
              </p:ext>
            </p:extLst>
          </p:nvPr>
        </p:nvGraphicFramePr>
        <p:xfrm>
          <a:off x="4421109" y="4538675"/>
          <a:ext cx="3593337" cy="17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676" y="4544630"/>
            <a:ext cx="2490857" cy="16926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594" y="4520075"/>
            <a:ext cx="2619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833316" y="0"/>
            <a:ext cx="2358683" cy="8862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8" y="576304"/>
            <a:ext cx="9797831" cy="523220"/>
          </a:xfrm>
        </p:spPr>
        <p:txBody>
          <a:bodyPr/>
          <a:lstStyle/>
          <a:p>
            <a:pPr algn="r"/>
            <a:r>
              <a:rPr lang="en-US" dirty="0" smtClean="0"/>
              <a:t>DESCRIPCIÓN DE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215" y="1071656"/>
            <a:ext cx="2231753" cy="2041893"/>
            <a:chOff x="543141" y="2132856"/>
            <a:chExt cx="2231753" cy="2041893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914184866"/>
                </p:ext>
              </p:extLst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82243" y="993279"/>
            <a:ext cx="2231753" cy="2041893"/>
            <a:chOff x="543141" y="2132856"/>
            <a:chExt cx="2231753" cy="2041893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74716" y="993279"/>
            <a:ext cx="2231753" cy="2041893"/>
            <a:chOff x="543141" y="2132856"/>
            <a:chExt cx="2231753" cy="2041893"/>
          </a:xfrm>
        </p:grpSpPr>
        <p:graphicFrame>
          <p:nvGraphicFramePr>
            <p:cNvPr id="14" name="Chart 13"/>
            <p:cNvGraphicFramePr/>
            <p:nvPr>
              <p:extLst/>
            </p:nvPr>
          </p:nvGraphicFramePr>
          <p:xfrm>
            <a:off x="543141" y="2132856"/>
            <a:ext cx="2231753" cy="2041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1370985" y="2865770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92998" y="3074399"/>
            <a:ext cx="9941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2397" y="2904581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4870" y="2904581"/>
            <a:ext cx="8114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43" y="3683488"/>
            <a:ext cx="3277563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Apalancamiento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Financiero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6670" y="3683488"/>
            <a:ext cx="3277563" cy="74640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Rentabilidad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8897" y="3683488"/>
            <a:ext cx="3332162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Autofinanciamiento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443" y="4604799"/>
            <a:ext cx="3277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denomina a la operación en la que se obtiene apoyo financiero de otra entidad con el fin de realizar una </a:t>
            </a: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inversión.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22069" y="6181529"/>
            <a:ext cx="648744" cy="5020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6670" y="4604799"/>
            <a:ext cx="3277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 representada por el ROA que se obtiene del</a:t>
            </a:r>
            <a:r>
              <a:rPr kumimoji="0" lang="es-EC" sz="1400" b="0" i="0" u="none" strike="noStrike" kern="1200" cap="none" spc="0" normalizeH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resultado de la relación entre la utilidad neta y el total de activos.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68897" y="4604798"/>
            <a:ext cx="333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determinado por la relación entre</a:t>
            </a:r>
            <a:r>
              <a:rPr kumimoji="0" lang="es-EC" sz="1400" b="0" i="0" u="none" strike="noStrike" kern="1200" cap="none" spc="0" normalizeH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total patrimonio y el nivel de activos.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AAD5D89-48CA-4368-9581-E19463C0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8" y="74302"/>
            <a:ext cx="9797831" cy="707886"/>
          </a:xfrm>
        </p:spPr>
        <p:txBody>
          <a:bodyPr/>
          <a:lstStyle/>
          <a:p>
            <a:pPr algn="r"/>
            <a:r>
              <a:rPr lang="en-US" dirty="0" smtClean="0"/>
              <a:t>MARCO </a:t>
            </a:r>
            <a:r>
              <a:rPr lang="en-US" dirty="0" err="1" smtClean="0"/>
              <a:t>metodológico</a:t>
            </a:r>
            <a:endParaRPr lang="en-U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1" y="52699"/>
            <a:ext cx="2024047" cy="707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391227" y="5918527"/>
                <a:ext cx="133607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𝑈𝑡𝑖𝑙𝑖𝑑𝑎𝑑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𝑁𝑒𝑡𝑎</m:t>
                          </m:r>
                        </m:num>
                        <m:den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𝐴𝑐𝑡𝑖𝑣𝑜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27" y="5918527"/>
                <a:ext cx="1336071" cy="501419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6098408" y="5878721"/>
                <a:ext cx="1530817" cy="605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C" sz="14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4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𝑈𝑡𝑖𝑙𝑖𝑑𝑎𝑑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𝑁𝑒𝑡𝑎</m:t>
                                  </m:r>
                                </m:num>
                                <m:den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𝐴𝑐𝑡𝑖𝑣𝑜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08" y="5878721"/>
                <a:ext cx="1530817" cy="605615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8169525" y="5843570"/>
                <a:ext cx="1833387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𝑃𝑎𝑡𝑟𝑖𝑚𝑜𝑛𝑖𝑜</m:t>
                              </m:r>
                            </m:num>
                            <m:den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4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𝐴𝑐𝑡𝑖𝑣𝑜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525" y="5843570"/>
                <a:ext cx="1833387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10034978" y="5814331"/>
                <a:ext cx="1530817" cy="605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s-EC" sz="14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4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𝑈𝑡𝑖𝑙𝑖𝑑𝑎𝑑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𝑁𝑒𝑡𝑎</m:t>
                                  </m:r>
                                </m:num>
                                <m:den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4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𝐴𝑐𝑡𝑖𝑣𝑜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78" y="5814331"/>
                <a:ext cx="1530817" cy="605615"/>
              </a:xfrm>
              <a:prstGeom prst="rect">
                <a:avLst/>
              </a:prstGeom>
              <a:blipFill>
                <a:blip r:embed="rId10"/>
                <a:stretch>
                  <a:fillRect r="-211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1405654" y="5918527"/>
                <a:ext cx="124752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4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𝑃𝑎𝑠𝑖𝑣𝑜</m:t>
                          </m:r>
                        </m:num>
                        <m:den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𝐴𝑐𝑡𝑖𝑣𝑜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654" y="5918527"/>
                <a:ext cx="1247521" cy="501419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74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2" grpId="0"/>
      <p:bldP spid="30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2155</Words>
  <Application>Microsoft Office PowerPoint</Application>
  <PresentationFormat>Panorámica</PresentationFormat>
  <Paragraphs>490</Paragraphs>
  <Slides>29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Arial</vt:lpstr>
      <vt:lpstr>Book Antiqua</vt:lpstr>
      <vt:lpstr>Calibri</vt:lpstr>
      <vt:lpstr>Cambria Math</vt:lpstr>
      <vt:lpstr>GeosansLight</vt:lpstr>
      <vt:lpstr>Open Sans</vt:lpstr>
      <vt:lpstr>Times New Roman</vt:lpstr>
      <vt:lpstr>Showeet theme</vt:lpstr>
      <vt:lpstr>1_Showeet theme</vt:lpstr>
      <vt:lpstr>2_Showeet theme</vt:lpstr>
      <vt:lpstr>3_Showeet theme</vt:lpstr>
      <vt:lpstr>4_Showeet theme</vt:lpstr>
      <vt:lpstr>5_Showeet theme</vt:lpstr>
      <vt:lpstr>6_Showeet theme</vt:lpstr>
      <vt:lpstr>Presentación de PowerPoint</vt:lpstr>
      <vt:lpstr>Introducción</vt:lpstr>
      <vt:lpstr>Planteamiento del problema</vt:lpstr>
      <vt:lpstr>OBJETIVOS</vt:lpstr>
      <vt:lpstr>Justificación</vt:lpstr>
      <vt:lpstr>Marco Teórico</vt:lpstr>
      <vt:lpstr>MARCO REFERENCIAL</vt:lpstr>
      <vt:lpstr>Marco Metodológico</vt:lpstr>
      <vt:lpstr>MARCO metodológico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 Y RECOMENDACIONES</vt:lpstr>
      <vt:lpstr>CONCLUSIONES Y RECOMENDACIONES</vt:lpstr>
      <vt:lpstr>CONCLUSIONES Y 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Leslye .....</cp:lastModifiedBy>
  <cp:revision>107</cp:revision>
  <dcterms:created xsi:type="dcterms:W3CDTF">2018-03-19T03:03:31Z</dcterms:created>
  <dcterms:modified xsi:type="dcterms:W3CDTF">2018-08-07T03:50:40Z</dcterms:modified>
</cp:coreProperties>
</file>