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85" r:id="rId11"/>
    <p:sldId id="264" r:id="rId12"/>
    <p:sldId id="272" r:id="rId13"/>
    <p:sldId id="274" r:id="rId14"/>
    <p:sldId id="276" r:id="rId15"/>
    <p:sldId id="273" r:id="rId16"/>
    <p:sldId id="277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317"/>
    <a:srgbClr val="FFCC66"/>
    <a:srgbClr val="FFFF00"/>
    <a:srgbClr val="FFFF66"/>
    <a:srgbClr val="F2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94434" autoAdjust="0"/>
  </p:normalViewPr>
  <p:slideViewPr>
    <p:cSldViewPr>
      <p:cViewPr>
        <p:scale>
          <a:sx n="76" d="100"/>
          <a:sy n="76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AP\Capacitacion%20Montes%20de%20Oca\Diapositiv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AP\Capacitacion%20Montes%20de%20Oca\Diapositi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comercialización!$A$2:$B$3</c:f>
              <c:multiLvlStrCache>
                <c:ptCount val="2"/>
                <c:lvl>
                  <c:pt idx="0">
                    <c:v>Si</c:v>
                  </c:pt>
                  <c:pt idx="1">
                    <c:v>No</c:v>
                  </c:pt>
                </c:lvl>
                <c:lvl>
                  <c:pt idx="0">
                    <c:v>6.¿Su microempresa posee políticas de ventas que le permitan satisfacer al cliente?</c:v>
                  </c:pt>
                </c:lvl>
              </c:multiLvlStrCache>
            </c:multiLvlStrRef>
          </c:cat>
          <c:val>
            <c:numRef>
              <c:f>comercialización!$C$2:$C$3</c:f>
              <c:numCache>
                <c:formatCode>0.0%</c:formatCode>
                <c:ptCount val="2"/>
                <c:pt idx="0">
                  <c:v>0.432</c:v>
                </c:pt>
                <c:pt idx="1">
                  <c:v>0.56799999999999995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37568"/>
        <c:axId val="99439360"/>
        <c:axId val="0"/>
      </c:bar3DChart>
      <c:catAx>
        <c:axId val="9943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99439360"/>
        <c:crosses val="autoZero"/>
        <c:auto val="1"/>
        <c:lblAlgn val="ctr"/>
        <c:lblOffset val="100"/>
        <c:noMultiLvlLbl val="0"/>
      </c:catAx>
      <c:valAx>
        <c:axId val="994393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943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'Investigacion de Mercado'!$A$2:$B$11</c:f>
              <c:multiLvlStrCache>
                <c:ptCount val="10"/>
                <c:lvl>
                  <c:pt idx="0">
                    <c:v>1 a 8</c:v>
                  </c:pt>
                  <c:pt idx="1">
                    <c:v>9 a 20</c:v>
                  </c:pt>
                  <c:pt idx="2">
                    <c:v>21 a 40</c:v>
                  </c:pt>
                  <c:pt idx="3">
                    <c:v>Más de 40</c:v>
                  </c:pt>
                  <c:pt idx="4">
                    <c:v>Ninguno</c:v>
                  </c:pt>
                  <c:pt idx="5">
                    <c:v>$10 a $50</c:v>
                  </c:pt>
                  <c:pt idx="6">
                    <c:v>$51 a $100</c:v>
                  </c:pt>
                  <c:pt idx="7">
                    <c:v>$101 a $200</c:v>
                  </c:pt>
                  <c:pt idx="8">
                    <c:v>Pública</c:v>
                  </c:pt>
                  <c:pt idx="9">
                    <c:v>Privada</c:v>
                  </c:pt>
                </c:lvl>
                <c:lvl>
                  <c:pt idx="0">
                    <c:v>15. Duración estimada de los cursos</c:v>
                  </c:pt>
                  <c:pt idx="4">
                    <c:v>16. Cantidad de dinero para invertir en Capacitación Administrativa</c:v>
                  </c:pt>
                  <c:pt idx="8">
                    <c:v>17. Tipo de institución donde ha recibido capacitación</c:v>
                  </c:pt>
                </c:lvl>
              </c:multiLvlStrCache>
            </c:multiLvlStrRef>
          </c:cat>
          <c:val>
            <c:numRef>
              <c:f>'Investigacion de Mercado'!$C$2:$C$11</c:f>
              <c:numCache>
                <c:formatCode>0.00%</c:formatCode>
                <c:ptCount val="10"/>
                <c:pt idx="0">
                  <c:v>0.178666667</c:v>
                </c:pt>
                <c:pt idx="1">
                  <c:v>0.26400000000000001</c:v>
                </c:pt>
                <c:pt idx="2">
                  <c:v>0.45866666699999997</c:v>
                </c:pt>
                <c:pt idx="3">
                  <c:v>9.8666666700000002E-2</c:v>
                </c:pt>
                <c:pt idx="4">
                  <c:v>0.41066666699999999</c:v>
                </c:pt>
                <c:pt idx="5">
                  <c:v>0.27466666699999998</c:v>
                </c:pt>
                <c:pt idx="6">
                  <c:v>0.16800000000000001</c:v>
                </c:pt>
                <c:pt idx="7">
                  <c:v>0.146666667</c:v>
                </c:pt>
                <c:pt idx="8">
                  <c:v>0.258333333</c:v>
                </c:pt>
                <c:pt idx="9">
                  <c:v>0.74166666699999995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62528"/>
        <c:axId val="99464320"/>
        <c:axId val="0"/>
      </c:bar3DChart>
      <c:catAx>
        <c:axId val="9946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99464320"/>
        <c:crosses val="autoZero"/>
        <c:auto val="1"/>
        <c:lblAlgn val="ctr"/>
        <c:lblOffset val="100"/>
        <c:noMultiLvlLbl val="0"/>
      </c:catAx>
      <c:valAx>
        <c:axId val="99464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946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69A8C-4D8F-40B3-A6C0-8617629C9AD5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E6E6F155-A5C4-4B4F-89F4-7747B123924C}">
      <dgm:prSet phldrT="[Texto]"/>
      <dgm:spPr/>
      <dgm:t>
        <a:bodyPr/>
        <a:lstStyle/>
        <a:p>
          <a:r>
            <a:rPr lang="es-ES" dirty="0" smtClean="0"/>
            <a:t>INTRODUCCION</a:t>
          </a:r>
          <a:endParaRPr lang="es-EC" dirty="0"/>
        </a:p>
      </dgm:t>
    </dgm:pt>
    <dgm:pt modelId="{4EB46522-A519-4A1F-980F-150676D47F75}" type="parTrans" cxnId="{35E41BFC-A58B-4537-8610-9E29E394ABF7}">
      <dgm:prSet/>
      <dgm:spPr/>
      <dgm:t>
        <a:bodyPr/>
        <a:lstStyle/>
        <a:p>
          <a:endParaRPr lang="es-EC"/>
        </a:p>
      </dgm:t>
    </dgm:pt>
    <dgm:pt modelId="{0F0A0881-4B63-4D5D-9958-E638B0C07E6C}" type="sibTrans" cxnId="{35E41BFC-A58B-4537-8610-9E29E394ABF7}">
      <dgm:prSet/>
      <dgm:spPr/>
      <dgm:t>
        <a:bodyPr/>
        <a:lstStyle/>
        <a:p>
          <a:endParaRPr lang="es-EC"/>
        </a:p>
      </dgm:t>
    </dgm:pt>
    <dgm:pt modelId="{165CC0F2-338F-480E-931E-E9FB3BDB4AE9}" type="pres">
      <dgm:prSet presAssocID="{90B69A8C-4D8F-40B3-A6C0-8617629C9AD5}" presName="Name0" presStyleCnt="0">
        <dgm:presLayoutVars>
          <dgm:dir/>
          <dgm:resizeHandles val="exact"/>
        </dgm:presLayoutVars>
      </dgm:prSet>
      <dgm:spPr/>
    </dgm:pt>
    <dgm:pt modelId="{CD09DD63-6698-4D0D-B856-6382D9FA3921}" type="pres">
      <dgm:prSet presAssocID="{E6E6F155-A5C4-4B4F-89F4-7747B123924C}" presName="parTxOnly" presStyleLbl="node1" presStyleIdx="0" presStyleCnt="1" custLinFactX="-59912" custLinFactY="7836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34E975-4FA2-44E3-A330-BE407D3176E5}" type="presOf" srcId="{90B69A8C-4D8F-40B3-A6C0-8617629C9AD5}" destId="{165CC0F2-338F-480E-931E-E9FB3BDB4AE9}" srcOrd="0" destOrd="0" presId="urn:microsoft.com/office/officeart/2005/8/layout/hChevron3"/>
    <dgm:cxn modelId="{35E41BFC-A58B-4537-8610-9E29E394ABF7}" srcId="{90B69A8C-4D8F-40B3-A6C0-8617629C9AD5}" destId="{E6E6F155-A5C4-4B4F-89F4-7747B123924C}" srcOrd="0" destOrd="0" parTransId="{4EB46522-A519-4A1F-980F-150676D47F75}" sibTransId="{0F0A0881-4B63-4D5D-9958-E638B0C07E6C}"/>
    <dgm:cxn modelId="{A60C38BE-F0E7-4F5C-9844-4E74B75BAB91}" type="presOf" srcId="{E6E6F155-A5C4-4B4F-89F4-7747B123924C}" destId="{CD09DD63-6698-4D0D-B856-6382D9FA3921}" srcOrd="0" destOrd="0" presId="urn:microsoft.com/office/officeart/2005/8/layout/hChevron3"/>
    <dgm:cxn modelId="{BDEB2F5E-9032-4B32-A8B3-3FD23AB32B5A}" type="presParOf" srcId="{165CC0F2-338F-480E-931E-E9FB3BDB4AE9}" destId="{CD09DD63-6698-4D0D-B856-6382D9FA392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69A8C-4D8F-40B3-A6C0-8617629C9AD5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E6E6F155-A5C4-4B4F-89F4-7747B123924C}">
      <dgm:prSet phldrT="[Texto]"/>
      <dgm:spPr/>
      <dgm:t>
        <a:bodyPr/>
        <a:lstStyle/>
        <a:p>
          <a:r>
            <a:rPr lang="es-EC" dirty="0" smtClean="0"/>
            <a:t>PLANTEAMIENTO DEL PROBLEMA</a:t>
          </a:r>
          <a:endParaRPr lang="es-EC" dirty="0"/>
        </a:p>
      </dgm:t>
    </dgm:pt>
    <dgm:pt modelId="{4EB46522-A519-4A1F-980F-150676D47F75}" type="parTrans" cxnId="{35E41BFC-A58B-4537-8610-9E29E394ABF7}">
      <dgm:prSet/>
      <dgm:spPr/>
      <dgm:t>
        <a:bodyPr/>
        <a:lstStyle/>
        <a:p>
          <a:endParaRPr lang="es-EC"/>
        </a:p>
      </dgm:t>
    </dgm:pt>
    <dgm:pt modelId="{0F0A0881-4B63-4D5D-9958-E638B0C07E6C}" type="sibTrans" cxnId="{35E41BFC-A58B-4537-8610-9E29E394ABF7}">
      <dgm:prSet/>
      <dgm:spPr/>
      <dgm:t>
        <a:bodyPr/>
        <a:lstStyle/>
        <a:p>
          <a:endParaRPr lang="es-EC"/>
        </a:p>
      </dgm:t>
    </dgm:pt>
    <dgm:pt modelId="{165CC0F2-338F-480E-931E-E9FB3BDB4AE9}" type="pres">
      <dgm:prSet presAssocID="{90B69A8C-4D8F-40B3-A6C0-8617629C9AD5}" presName="Name0" presStyleCnt="0">
        <dgm:presLayoutVars>
          <dgm:dir/>
          <dgm:resizeHandles val="exact"/>
        </dgm:presLayoutVars>
      </dgm:prSet>
      <dgm:spPr/>
    </dgm:pt>
    <dgm:pt modelId="{CD09DD63-6698-4D0D-B856-6382D9FA3921}" type="pres">
      <dgm:prSet presAssocID="{E6E6F155-A5C4-4B4F-89F4-7747B123924C}" presName="parTxOnly" presStyleLbl="node1" presStyleIdx="0" presStyleCnt="1" custLinFactY="105633" custLinFactNeighborX="-29" custLinFactNeighborY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B8C7F6-C5DA-4B98-B195-F7C78748E99E}" type="presOf" srcId="{E6E6F155-A5C4-4B4F-89F4-7747B123924C}" destId="{CD09DD63-6698-4D0D-B856-6382D9FA3921}" srcOrd="0" destOrd="0" presId="urn:microsoft.com/office/officeart/2005/8/layout/hChevron3"/>
    <dgm:cxn modelId="{35E41BFC-A58B-4537-8610-9E29E394ABF7}" srcId="{90B69A8C-4D8F-40B3-A6C0-8617629C9AD5}" destId="{E6E6F155-A5C4-4B4F-89F4-7747B123924C}" srcOrd="0" destOrd="0" parTransId="{4EB46522-A519-4A1F-980F-150676D47F75}" sibTransId="{0F0A0881-4B63-4D5D-9958-E638B0C07E6C}"/>
    <dgm:cxn modelId="{18333772-DE17-4704-9F2F-F704DBD67616}" type="presOf" srcId="{90B69A8C-4D8F-40B3-A6C0-8617629C9AD5}" destId="{165CC0F2-338F-480E-931E-E9FB3BDB4AE9}" srcOrd="0" destOrd="0" presId="urn:microsoft.com/office/officeart/2005/8/layout/hChevron3"/>
    <dgm:cxn modelId="{06F563F0-1E26-4ADF-9B19-6414DC57BE6D}" type="presParOf" srcId="{165CC0F2-338F-480E-931E-E9FB3BDB4AE9}" destId="{CD09DD63-6698-4D0D-B856-6382D9FA392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DFE9D-570F-4AB6-96C0-92FC6027740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21CA523-430D-4699-9E80-96061E07293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</a:t>
          </a:r>
        </a:p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</a:t>
          </a:r>
          <a:endParaRPr lang="es-VE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754BA-BECB-4646-B3F2-A7CB60368EFC}" type="parTrans" cxnId="{B012F561-D541-42FC-B5DF-E2AFE3D4C875}">
      <dgm:prSet/>
      <dgm:spPr/>
      <dgm:t>
        <a:bodyPr/>
        <a:lstStyle/>
        <a:p>
          <a:endParaRPr lang="es-VE"/>
        </a:p>
      </dgm:t>
    </dgm:pt>
    <dgm:pt modelId="{95C62B0F-B8EB-4A9A-ABF7-543E1AA5E452}" type="sibTrans" cxnId="{B012F561-D541-42FC-B5DF-E2AFE3D4C875}">
      <dgm:prSet/>
      <dgm:spPr/>
      <dgm:t>
        <a:bodyPr/>
        <a:lstStyle/>
        <a:p>
          <a:endParaRPr lang="es-VE"/>
        </a:p>
      </dgm:t>
    </dgm:pt>
    <dgm:pt modelId="{212A46C7-684D-40CF-AB9E-95F2EFF7DEF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</a:p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Transversal </a:t>
          </a:r>
          <a:endParaRPr lang="es-VE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2D53E-2BC4-47CA-A0BE-F9EC5AD080CA}" type="parTrans" cxnId="{89E07614-4966-4F4D-8FFF-552A8B8DB051}">
      <dgm:prSet/>
      <dgm:spPr/>
      <dgm:t>
        <a:bodyPr/>
        <a:lstStyle/>
        <a:p>
          <a:endParaRPr lang="es-VE"/>
        </a:p>
      </dgm:t>
    </dgm:pt>
    <dgm:pt modelId="{C72F3A37-7BA7-4AE2-A467-5E729373C007}" type="sibTrans" cxnId="{89E07614-4966-4F4D-8FFF-552A8B8DB051}">
      <dgm:prSet/>
      <dgm:spPr/>
      <dgm:t>
        <a:bodyPr/>
        <a:lstStyle/>
        <a:p>
          <a:endParaRPr lang="es-VE"/>
        </a:p>
      </dgm:t>
    </dgm:pt>
    <dgm:pt modelId="{C22CFF99-978E-40C2-9AFD-446BB18F9DC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</a:p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</a:p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 </a:t>
          </a:r>
          <a:endParaRPr lang="es-VE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D38B-20AE-4912-B6C5-9C9BD4412651}" type="parTrans" cxnId="{C1720C99-0C49-4E8A-ACCE-A38703022DF1}">
      <dgm:prSet/>
      <dgm:spPr/>
      <dgm:t>
        <a:bodyPr/>
        <a:lstStyle/>
        <a:p>
          <a:endParaRPr lang="es-VE"/>
        </a:p>
      </dgm:t>
    </dgm:pt>
    <dgm:pt modelId="{26603B83-6965-4947-B564-27E07356A214}" type="sibTrans" cxnId="{C1720C99-0C49-4E8A-ACCE-A38703022DF1}">
      <dgm:prSet/>
      <dgm:spPr/>
      <dgm:t>
        <a:bodyPr/>
        <a:lstStyle/>
        <a:p>
          <a:endParaRPr lang="es-VE"/>
        </a:p>
      </dgm:t>
    </dgm:pt>
    <dgm:pt modelId="{851E907D-9E75-4BED-A430-D7A42C6077E0}" type="pres">
      <dgm:prSet presAssocID="{C88DFE9D-570F-4AB6-96C0-92FC60277400}" presName="linearFlow" presStyleCnt="0">
        <dgm:presLayoutVars>
          <dgm:dir/>
          <dgm:resizeHandles val="exact"/>
        </dgm:presLayoutVars>
      </dgm:prSet>
      <dgm:spPr/>
    </dgm:pt>
    <dgm:pt modelId="{7340EAC1-253E-4E46-B928-7D34BABC0461}" type="pres">
      <dgm:prSet presAssocID="{121CA523-430D-4699-9E80-96061E07293C}" presName="comp" presStyleCnt="0"/>
      <dgm:spPr/>
    </dgm:pt>
    <dgm:pt modelId="{EA597624-46A0-417D-AEE8-6A23C1514A3E}" type="pres">
      <dgm:prSet presAssocID="{121CA523-430D-4699-9E80-96061E07293C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6A276ED-5760-42E8-9FE9-673D8E2281A4}" type="pres">
      <dgm:prSet presAssocID="{121CA523-430D-4699-9E80-96061E07293C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9A5370-C08E-48C1-9956-A3475CED33A2}" type="pres">
      <dgm:prSet presAssocID="{95C62B0F-B8EB-4A9A-ABF7-543E1AA5E452}" presName="sibTrans" presStyleCnt="0"/>
      <dgm:spPr/>
    </dgm:pt>
    <dgm:pt modelId="{5D01F6E9-AD46-42A0-A58C-8E6F722BF800}" type="pres">
      <dgm:prSet presAssocID="{212A46C7-684D-40CF-AB9E-95F2EFF7DEF2}" presName="comp" presStyleCnt="0"/>
      <dgm:spPr/>
    </dgm:pt>
    <dgm:pt modelId="{7A66C477-850F-44DF-A49A-5D18DD589FB2}" type="pres">
      <dgm:prSet presAssocID="{212A46C7-684D-40CF-AB9E-95F2EFF7DEF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EA1A910-2927-4BC5-9317-FD12E09C42F0}" type="pres">
      <dgm:prSet presAssocID="{212A46C7-684D-40CF-AB9E-95F2EFF7DEF2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334DDE-1154-46D1-AD5A-F71C6E62BDEC}" type="pres">
      <dgm:prSet presAssocID="{C72F3A37-7BA7-4AE2-A467-5E729373C007}" presName="sibTrans" presStyleCnt="0"/>
      <dgm:spPr/>
    </dgm:pt>
    <dgm:pt modelId="{0DD4D2AC-911B-4A4F-A24F-DE44E11925D1}" type="pres">
      <dgm:prSet presAssocID="{C22CFF99-978E-40C2-9AFD-446BB18F9DC9}" presName="comp" presStyleCnt="0"/>
      <dgm:spPr/>
    </dgm:pt>
    <dgm:pt modelId="{62DFAD5D-03BB-4417-8D0D-A03F804F9509}" type="pres">
      <dgm:prSet presAssocID="{C22CFF99-978E-40C2-9AFD-446BB18F9DC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9F16E35-75C5-4A09-882C-7FB79A5B487B}" type="pres">
      <dgm:prSet presAssocID="{C22CFF99-978E-40C2-9AFD-446BB18F9DC9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012F561-D541-42FC-B5DF-E2AFE3D4C875}" srcId="{C88DFE9D-570F-4AB6-96C0-92FC60277400}" destId="{121CA523-430D-4699-9E80-96061E07293C}" srcOrd="0" destOrd="0" parTransId="{551754BA-BECB-4646-B3F2-A7CB60368EFC}" sibTransId="{95C62B0F-B8EB-4A9A-ABF7-543E1AA5E452}"/>
    <dgm:cxn modelId="{AA8219D4-82C1-4BAA-93D6-B4488C998590}" type="presOf" srcId="{C88DFE9D-570F-4AB6-96C0-92FC60277400}" destId="{851E907D-9E75-4BED-A430-D7A42C6077E0}" srcOrd="0" destOrd="0" presId="urn:microsoft.com/office/officeart/2008/layout/AlternatingPictureBlocks"/>
    <dgm:cxn modelId="{C1720C99-0C49-4E8A-ACCE-A38703022DF1}" srcId="{C88DFE9D-570F-4AB6-96C0-92FC60277400}" destId="{C22CFF99-978E-40C2-9AFD-446BB18F9DC9}" srcOrd="2" destOrd="0" parTransId="{E549D38B-20AE-4912-B6C5-9C9BD4412651}" sibTransId="{26603B83-6965-4947-B564-27E07356A214}"/>
    <dgm:cxn modelId="{76AA7367-B879-4441-912F-E484DA7F955D}" type="presOf" srcId="{C22CFF99-978E-40C2-9AFD-446BB18F9DC9}" destId="{62DFAD5D-03BB-4417-8D0D-A03F804F9509}" srcOrd="0" destOrd="0" presId="urn:microsoft.com/office/officeart/2008/layout/AlternatingPictureBlocks"/>
    <dgm:cxn modelId="{C43752D3-CAD2-4E19-8395-5FC1351F1924}" type="presOf" srcId="{212A46C7-684D-40CF-AB9E-95F2EFF7DEF2}" destId="{7A66C477-850F-44DF-A49A-5D18DD589FB2}" srcOrd="0" destOrd="0" presId="urn:microsoft.com/office/officeart/2008/layout/AlternatingPictureBlocks"/>
    <dgm:cxn modelId="{B21DD705-E27A-449C-8585-495F69400F0D}" type="presOf" srcId="{121CA523-430D-4699-9E80-96061E07293C}" destId="{EA597624-46A0-417D-AEE8-6A23C1514A3E}" srcOrd="0" destOrd="0" presId="urn:microsoft.com/office/officeart/2008/layout/AlternatingPictureBlocks"/>
    <dgm:cxn modelId="{89E07614-4966-4F4D-8FFF-552A8B8DB051}" srcId="{C88DFE9D-570F-4AB6-96C0-92FC60277400}" destId="{212A46C7-684D-40CF-AB9E-95F2EFF7DEF2}" srcOrd="1" destOrd="0" parTransId="{D442D53E-2BC4-47CA-A0BE-F9EC5AD080CA}" sibTransId="{C72F3A37-7BA7-4AE2-A467-5E729373C007}"/>
    <dgm:cxn modelId="{1ECD1439-3C55-4320-B639-B3B6EEDC5044}" type="presParOf" srcId="{851E907D-9E75-4BED-A430-D7A42C6077E0}" destId="{7340EAC1-253E-4E46-B928-7D34BABC0461}" srcOrd="0" destOrd="0" presId="urn:microsoft.com/office/officeart/2008/layout/AlternatingPictureBlocks"/>
    <dgm:cxn modelId="{F3BF57E7-119B-4CDD-8E92-860A62F2DD0E}" type="presParOf" srcId="{7340EAC1-253E-4E46-B928-7D34BABC0461}" destId="{EA597624-46A0-417D-AEE8-6A23C1514A3E}" srcOrd="0" destOrd="0" presId="urn:microsoft.com/office/officeart/2008/layout/AlternatingPictureBlocks"/>
    <dgm:cxn modelId="{5D006666-8A29-427F-8236-F92A9395F84A}" type="presParOf" srcId="{7340EAC1-253E-4E46-B928-7D34BABC0461}" destId="{A6A276ED-5760-42E8-9FE9-673D8E2281A4}" srcOrd="1" destOrd="0" presId="urn:microsoft.com/office/officeart/2008/layout/AlternatingPictureBlocks"/>
    <dgm:cxn modelId="{24F18C11-A083-4290-A319-90322B439F40}" type="presParOf" srcId="{851E907D-9E75-4BED-A430-D7A42C6077E0}" destId="{219A5370-C08E-48C1-9956-A3475CED33A2}" srcOrd="1" destOrd="0" presId="urn:microsoft.com/office/officeart/2008/layout/AlternatingPictureBlocks"/>
    <dgm:cxn modelId="{5E1CF8B3-4193-48A2-9A20-2154E6D54D75}" type="presParOf" srcId="{851E907D-9E75-4BED-A430-D7A42C6077E0}" destId="{5D01F6E9-AD46-42A0-A58C-8E6F722BF800}" srcOrd="2" destOrd="0" presId="urn:microsoft.com/office/officeart/2008/layout/AlternatingPictureBlocks"/>
    <dgm:cxn modelId="{95639BED-FE51-41A1-9A94-306A1902DCBD}" type="presParOf" srcId="{5D01F6E9-AD46-42A0-A58C-8E6F722BF800}" destId="{7A66C477-850F-44DF-A49A-5D18DD589FB2}" srcOrd="0" destOrd="0" presId="urn:microsoft.com/office/officeart/2008/layout/AlternatingPictureBlocks"/>
    <dgm:cxn modelId="{60278E1E-B9EC-4C89-BCA5-8FDD05A4AFEE}" type="presParOf" srcId="{5D01F6E9-AD46-42A0-A58C-8E6F722BF800}" destId="{EEA1A910-2927-4BC5-9317-FD12E09C42F0}" srcOrd="1" destOrd="0" presId="urn:microsoft.com/office/officeart/2008/layout/AlternatingPictureBlocks"/>
    <dgm:cxn modelId="{B63970E2-C882-4F70-8B31-77905EA99C27}" type="presParOf" srcId="{851E907D-9E75-4BED-A430-D7A42C6077E0}" destId="{CD334DDE-1154-46D1-AD5A-F71C6E62BDEC}" srcOrd="3" destOrd="0" presId="urn:microsoft.com/office/officeart/2008/layout/AlternatingPictureBlocks"/>
    <dgm:cxn modelId="{63E6DE54-A79F-411A-9512-8FBBA98C1C09}" type="presParOf" srcId="{851E907D-9E75-4BED-A430-D7A42C6077E0}" destId="{0DD4D2AC-911B-4A4F-A24F-DE44E11925D1}" srcOrd="4" destOrd="0" presId="urn:microsoft.com/office/officeart/2008/layout/AlternatingPictureBlocks"/>
    <dgm:cxn modelId="{32D9F109-9C33-4E69-92A5-0BBB29403413}" type="presParOf" srcId="{0DD4D2AC-911B-4A4F-A24F-DE44E11925D1}" destId="{62DFAD5D-03BB-4417-8D0D-A03F804F9509}" srcOrd="0" destOrd="0" presId="urn:microsoft.com/office/officeart/2008/layout/AlternatingPictureBlocks"/>
    <dgm:cxn modelId="{89B93125-B138-418F-87C1-A591DF3BB6B0}" type="presParOf" srcId="{0DD4D2AC-911B-4A4F-A24F-DE44E11925D1}" destId="{99F16E35-75C5-4A09-882C-7FB79A5B48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986DF-E246-4B24-AF52-CB8CD9910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61E1A79B-1F7D-4C3F-B141-C790D007818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TÉCNICA</a:t>
          </a:r>
          <a:endParaRPr lang="es-VE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8CD63-2E66-4972-AD84-5CCE6E2696FD}" type="parTrans" cxnId="{9F32E733-0393-411E-A5D2-B2A66E35C229}">
      <dgm:prSet/>
      <dgm:spPr/>
      <dgm:t>
        <a:bodyPr/>
        <a:lstStyle/>
        <a:p>
          <a:endParaRPr lang="es-VE"/>
        </a:p>
      </dgm:t>
    </dgm:pt>
    <dgm:pt modelId="{277E207B-4442-4C03-98CB-B63A646BA126}" type="sibTrans" cxnId="{9F32E733-0393-411E-A5D2-B2A66E35C229}">
      <dgm:prSet/>
      <dgm:spPr/>
      <dgm:t>
        <a:bodyPr/>
        <a:lstStyle/>
        <a:p>
          <a:endParaRPr lang="es-VE"/>
        </a:p>
      </dgm:t>
    </dgm:pt>
    <dgm:pt modelId="{43A1392E-B7EA-49BE-A792-C89B1258DB8A}">
      <dgm:prSet phldrT="[Texto]" custT="1"/>
      <dgm:spPr/>
      <dgm:t>
        <a:bodyPr/>
        <a:lstStyle/>
        <a:p>
          <a:pPr algn="ctr"/>
          <a:r>
            <a:rPr lang="es-VE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r>
            <a:rPr lang="es-VE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sz="1000" dirty="0" smtClean="0"/>
            <a:t> </a:t>
          </a:r>
          <a:endParaRPr lang="es-VE" sz="800" dirty="0"/>
        </a:p>
      </dgm:t>
    </dgm:pt>
    <dgm:pt modelId="{B4B06C2F-EF29-439E-A48C-45CA140A44FC}" type="parTrans" cxnId="{5C25E221-9396-4B4C-B3CE-1180F822C621}">
      <dgm:prSet/>
      <dgm:spPr/>
      <dgm:t>
        <a:bodyPr/>
        <a:lstStyle/>
        <a:p>
          <a:endParaRPr lang="es-VE"/>
        </a:p>
      </dgm:t>
    </dgm:pt>
    <dgm:pt modelId="{5086C8FD-A349-4B9C-8433-26075AE8F857}" type="sibTrans" cxnId="{5C25E221-9396-4B4C-B3CE-1180F822C621}">
      <dgm:prSet/>
      <dgm:spPr/>
      <dgm:t>
        <a:bodyPr/>
        <a:lstStyle/>
        <a:p>
          <a:endParaRPr lang="es-VE"/>
        </a:p>
      </dgm:t>
    </dgm:pt>
    <dgm:pt modelId="{462430AF-DB97-48C1-B30F-C732583F1C7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V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</a:t>
          </a:r>
          <a:endParaRPr lang="es-VE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31B77-FEFE-47BD-90A0-948915C5912F}" type="parTrans" cxnId="{B0785919-79F9-43D9-9473-C828CA0B773E}">
      <dgm:prSet/>
      <dgm:spPr/>
      <dgm:t>
        <a:bodyPr/>
        <a:lstStyle/>
        <a:p>
          <a:endParaRPr lang="es-VE"/>
        </a:p>
      </dgm:t>
    </dgm:pt>
    <dgm:pt modelId="{0B08ABF4-573C-4A0D-B2AC-05AA06403C1F}" type="sibTrans" cxnId="{B0785919-79F9-43D9-9473-C828CA0B773E}">
      <dgm:prSet/>
      <dgm:spPr/>
      <dgm:t>
        <a:bodyPr/>
        <a:lstStyle/>
        <a:p>
          <a:endParaRPr lang="es-VE"/>
        </a:p>
      </dgm:t>
    </dgm:pt>
    <dgm:pt modelId="{53D2F7B3-A260-431B-B9F8-C395A7E29E51}">
      <dgm:prSet phldrT="[Texto]" custT="1"/>
      <dgm:spPr/>
      <dgm:t>
        <a:bodyPr/>
        <a:lstStyle/>
        <a:p>
          <a:pPr algn="ctr"/>
          <a:endParaRPr lang="es-VE" sz="800" dirty="0"/>
        </a:p>
      </dgm:t>
    </dgm:pt>
    <dgm:pt modelId="{DDD493E6-8654-42E8-9866-46443F59AD50}" type="parTrans" cxnId="{97FBB896-57F7-4D27-ABE6-93045319356E}">
      <dgm:prSet/>
      <dgm:spPr/>
      <dgm:t>
        <a:bodyPr/>
        <a:lstStyle/>
        <a:p>
          <a:endParaRPr lang="es-VE"/>
        </a:p>
      </dgm:t>
    </dgm:pt>
    <dgm:pt modelId="{ECCE6EA8-BBAD-440D-88F0-539C47DA6293}" type="sibTrans" cxnId="{97FBB896-57F7-4D27-ABE6-93045319356E}">
      <dgm:prSet/>
      <dgm:spPr/>
      <dgm:t>
        <a:bodyPr/>
        <a:lstStyle/>
        <a:p>
          <a:endParaRPr lang="es-VE"/>
        </a:p>
      </dgm:t>
    </dgm:pt>
    <dgm:pt modelId="{72D95402-8498-4B86-9EEA-25407F2F23C0}">
      <dgm:prSet phldrT="[Texto]" custT="1"/>
      <dgm:spPr/>
      <dgm:t>
        <a:bodyPr/>
        <a:lstStyle/>
        <a:p>
          <a:pPr algn="ctr"/>
          <a:r>
            <a:rPr lang="es-VE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Cuestionario</a:t>
          </a:r>
          <a:endParaRPr lang="es-VE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CA40E-47E7-450A-BA83-4C923D7C883C}" type="parTrans" cxnId="{F3CC1A40-1FAC-4E20-8E70-4C30BB41A188}">
      <dgm:prSet/>
      <dgm:spPr/>
      <dgm:t>
        <a:bodyPr/>
        <a:lstStyle/>
        <a:p>
          <a:endParaRPr lang="es-VE"/>
        </a:p>
      </dgm:t>
    </dgm:pt>
    <dgm:pt modelId="{CE0CCF6C-479E-480E-9121-59092C786823}" type="sibTrans" cxnId="{F3CC1A40-1FAC-4E20-8E70-4C30BB41A188}">
      <dgm:prSet/>
      <dgm:spPr/>
      <dgm:t>
        <a:bodyPr/>
        <a:lstStyle/>
        <a:p>
          <a:endParaRPr lang="es-VE"/>
        </a:p>
      </dgm:t>
    </dgm:pt>
    <dgm:pt modelId="{880E963A-0110-4446-A30D-0E18285D89FA}" type="pres">
      <dgm:prSet presAssocID="{468986DF-E246-4B24-AF52-CB8CD9910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254F6F-814E-41C5-99E7-7DF8D4AE942C}" type="pres">
      <dgm:prSet presAssocID="{61E1A79B-1F7D-4C3F-B141-C790D00781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864B39C-3E5F-4FCC-B148-63C21B0F92FC}" type="pres">
      <dgm:prSet presAssocID="{61E1A79B-1F7D-4C3F-B141-C790D00781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9B889CE-F145-4722-92E6-C1C85568DEF8}" type="pres">
      <dgm:prSet presAssocID="{462430AF-DB97-48C1-B30F-C732583F1C7E}" presName="parentText" presStyleLbl="node1" presStyleIdx="1" presStyleCnt="2" custLinFactNeighborX="-10135" custLinFactNeighborY="-15077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9B3E472-41D0-4D23-B853-19556BE82577}" type="pres">
      <dgm:prSet presAssocID="{462430AF-DB97-48C1-B30F-C732583F1C7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CD40D53-827A-444B-B431-885110C2EBDA}" type="presOf" srcId="{61E1A79B-1F7D-4C3F-B141-C790D007818A}" destId="{C8254F6F-814E-41C5-99E7-7DF8D4AE942C}" srcOrd="0" destOrd="0" presId="urn:microsoft.com/office/officeart/2005/8/layout/vList2"/>
    <dgm:cxn modelId="{CB8BE532-ECA6-4CF0-82AF-CBC2B3B2923C}" type="presOf" srcId="{43A1392E-B7EA-49BE-A792-C89B1258DB8A}" destId="{6864B39C-3E5F-4FCC-B148-63C21B0F92FC}" srcOrd="0" destOrd="1" presId="urn:microsoft.com/office/officeart/2005/8/layout/vList2"/>
    <dgm:cxn modelId="{706DCCCC-5438-47C5-A2AF-1ADC9C3E1EC2}" type="presOf" srcId="{468986DF-E246-4B24-AF52-CB8CD9910B24}" destId="{880E963A-0110-4446-A30D-0E18285D89FA}" srcOrd="0" destOrd="0" presId="urn:microsoft.com/office/officeart/2005/8/layout/vList2"/>
    <dgm:cxn modelId="{F3CC1A40-1FAC-4E20-8E70-4C30BB41A188}" srcId="{462430AF-DB97-48C1-B30F-C732583F1C7E}" destId="{72D95402-8498-4B86-9EEA-25407F2F23C0}" srcOrd="0" destOrd="0" parTransId="{2AECA40E-47E7-450A-BA83-4C923D7C883C}" sibTransId="{CE0CCF6C-479E-480E-9121-59092C786823}"/>
    <dgm:cxn modelId="{B0785919-79F9-43D9-9473-C828CA0B773E}" srcId="{468986DF-E246-4B24-AF52-CB8CD9910B24}" destId="{462430AF-DB97-48C1-B30F-C732583F1C7E}" srcOrd="1" destOrd="0" parTransId="{08231B77-FEFE-47BD-90A0-948915C5912F}" sibTransId="{0B08ABF4-573C-4A0D-B2AC-05AA06403C1F}"/>
    <dgm:cxn modelId="{287D6291-49FC-4F52-9042-5AF2AA4BAF55}" type="presOf" srcId="{462430AF-DB97-48C1-B30F-C732583F1C7E}" destId="{39B889CE-F145-4722-92E6-C1C85568DEF8}" srcOrd="0" destOrd="0" presId="urn:microsoft.com/office/officeart/2005/8/layout/vList2"/>
    <dgm:cxn modelId="{5C25E221-9396-4B4C-B3CE-1180F822C621}" srcId="{61E1A79B-1F7D-4C3F-B141-C790D007818A}" destId="{43A1392E-B7EA-49BE-A792-C89B1258DB8A}" srcOrd="1" destOrd="0" parTransId="{B4B06C2F-EF29-439E-A48C-45CA140A44FC}" sibTransId="{5086C8FD-A349-4B9C-8433-26075AE8F857}"/>
    <dgm:cxn modelId="{9F32E733-0393-411E-A5D2-B2A66E35C229}" srcId="{468986DF-E246-4B24-AF52-CB8CD9910B24}" destId="{61E1A79B-1F7D-4C3F-B141-C790D007818A}" srcOrd="0" destOrd="0" parTransId="{48B8CD63-2E66-4972-AD84-5CCE6E2696FD}" sibTransId="{277E207B-4442-4C03-98CB-B63A646BA126}"/>
    <dgm:cxn modelId="{6BDC953F-D548-4EF5-89A6-4300A976882E}" type="presOf" srcId="{72D95402-8498-4B86-9EEA-25407F2F23C0}" destId="{89B3E472-41D0-4D23-B853-19556BE82577}" srcOrd="0" destOrd="0" presId="urn:microsoft.com/office/officeart/2005/8/layout/vList2"/>
    <dgm:cxn modelId="{9815D532-2042-453E-A766-98872225817E}" type="presOf" srcId="{53D2F7B3-A260-431B-B9F8-C395A7E29E51}" destId="{6864B39C-3E5F-4FCC-B148-63C21B0F92FC}" srcOrd="0" destOrd="0" presId="urn:microsoft.com/office/officeart/2005/8/layout/vList2"/>
    <dgm:cxn modelId="{97FBB896-57F7-4D27-ABE6-93045319356E}" srcId="{61E1A79B-1F7D-4C3F-B141-C790D007818A}" destId="{53D2F7B3-A260-431B-B9F8-C395A7E29E51}" srcOrd="0" destOrd="0" parTransId="{DDD493E6-8654-42E8-9866-46443F59AD50}" sibTransId="{ECCE6EA8-BBAD-440D-88F0-539C47DA6293}"/>
    <dgm:cxn modelId="{3B12A8CE-320C-471A-89DA-A2A4D9FA1582}" type="presParOf" srcId="{880E963A-0110-4446-A30D-0E18285D89FA}" destId="{C8254F6F-814E-41C5-99E7-7DF8D4AE942C}" srcOrd="0" destOrd="0" presId="urn:microsoft.com/office/officeart/2005/8/layout/vList2"/>
    <dgm:cxn modelId="{25439F2B-2615-4427-9373-4EEDC95763C3}" type="presParOf" srcId="{880E963A-0110-4446-A30D-0E18285D89FA}" destId="{6864B39C-3E5F-4FCC-B148-63C21B0F92FC}" srcOrd="1" destOrd="0" presId="urn:microsoft.com/office/officeart/2005/8/layout/vList2"/>
    <dgm:cxn modelId="{F58EB30F-3289-4C20-A178-1415DE1CA7D7}" type="presParOf" srcId="{880E963A-0110-4446-A30D-0E18285D89FA}" destId="{39B889CE-F145-4722-92E6-C1C85568DEF8}" srcOrd="2" destOrd="0" presId="urn:microsoft.com/office/officeart/2005/8/layout/vList2"/>
    <dgm:cxn modelId="{537EF619-7D40-4A4C-B40D-EEF2ED4FBCA0}" type="presParOf" srcId="{880E963A-0110-4446-A30D-0E18285D89FA}" destId="{89B3E472-41D0-4D23-B853-19556BE82577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96ACD-F4C4-4543-B7B8-46A88940BE5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DF6B42E-8FB3-4791-8F24-A589C79F73C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</a:p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Microempresarios del sector Manufacturero  DMQ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5C238-14E6-400F-B5FC-19C31F0132C1}" type="parTrans" cxnId="{C0AC6D53-7A37-4E94-ADC4-A1D1871B3C3A}">
      <dgm:prSet/>
      <dgm:spPr/>
      <dgm:t>
        <a:bodyPr/>
        <a:lstStyle/>
        <a:p>
          <a:endParaRPr lang="es-VE"/>
        </a:p>
      </dgm:t>
    </dgm:pt>
    <dgm:pt modelId="{759F5016-DB6E-4DAD-B22A-ABE67F9B2F88}" type="sibTrans" cxnId="{C0AC6D53-7A37-4E94-ADC4-A1D1871B3C3A}">
      <dgm:prSet/>
      <dgm:spPr/>
      <dgm:t>
        <a:bodyPr/>
        <a:lstStyle/>
        <a:p>
          <a:endParaRPr lang="es-VE"/>
        </a:p>
      </dgm:t>
    </dgm:pt>
    <dgm:pt modelId="{CAE2CB13-D49D-4EB4-84C6-D4BE89CDE79B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UNIVERSO </a:t>
          </a:r>
        </a:p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15381 Microempresas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0414-813C-407D-8399-3F04AADE95E2}" type="parTrans" cxnId="{F24E872E-ABD1-454A-88BE-61BD3CBC40C9}">
      <dgm:prSet/>
      <dgm:spPr/>
      <dgm:t>
        <a:bodyPr/>
        <a:lstStyle/>
        <a:p>
          <a:endParaRPr lang="es-VE"/>
        </a:p>
      </dgm:t>
    </dgm:pt>
    <dgm:pt modelId="{8DF9796B-7D99-4E71-94EC-0334A6309D60}" type="sibTrans" cxnId="{F24E872E-ABD1-454A-88BE-61BD3CBC40C9}">
      <dgm:prSet/>
      <dgm:spPr/>
      <dgm:t>
        <a:bodyPr/>
        <a:lstStyle/>
        <a:p>
          <a:endParaRPr lang="es-VE"/>
        </a:p>
      </dgm:t>
    </dgm:pt>
    <dgm:pt modelId="{941A0BBD-B835-42D5-A13D-B32CC5F0057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 </a:t>
          </a:r>
        </a:p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375 Microempresas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01502-008D-4972-BDF9-7C7573957AC5}" type="parTrans" cxnId="{ADA594DA-0604-410D-A600-681820384DE5}">
      <dgm:prSet/>
      <dgm:spPr/>
      <dgm:t>
        <a:bodyPr/>
        <a:lstStyle/>
        <a:p>
          <a:endParaRPr lang="es-VE"/>
        </a:p>
      </dgm:t>
    </dgm:pt>
    <dgm:pt modelId="{359FAE60-18D3-4930-A4A2-790C069BE74D}" type="sibTrans" cxnId="{ADA594DA-0604-410D-A600-681820384DE5}">
      <dgm:prSet/>
      <dgm:spPr/>
      <dgm:t>
        <a:bodyPr/>
        <a:lstStyle/>
        <a:p>
          <a:endParaRPr lang="es-VE"/>
        </a:p>
      </dgm:t>
    </dgm:pt>
    <dgm:pt modelId="{95EF936A-7B43-4B50-AE7D-5B6112C545AF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dirty="0" smtClean="0"/>
            <a:t>MUESTREO </a:t>
          </a:r>
        </a:p>
        <a:p>
          <a:r>
            <a:rPr lang="es-VE" dirty="0" smtClean="0"/>
            <a:t>No probabilístico Intencional </a:t>
          </a:r>
          <a:endParaRPr lang="es-VE" dirty="0"/>
        </a:p>
      </dgm:t>
    </dgm:pt>
    <dgm:pt modelId="{928AE522-B583-4A60-BA38-38D943E69DD6}" type="parTrans" cxnId="{4F8A7B80-0CFD-489F-BA4A-E43E5B52D198}">
      <dgm:prSet/>
      <dgm:spPr/>
      <dgm:t>
        <a:bodyPr/>
        <a:lstStyle/>
        <a:p>
          <a:endParaRPr lang="es-VE"/>
        </a:p>
      </dgm:t>
    </dgm:pt>
    <dgm:pt modelId="{19507DB2-958A-453D-9F2C-74A626D11336}" type="sibTrans" cxnId="{4F8A7B80-0CFD-489F-BA4A-E43E5B52D198}">
      <dgm:prSet/>
      <dgm:spPr/>
      <dgm:t>
        <a:bodyPr/>
        <a:lstStyle/>
        <a:p>
          <a:endParaRPr lang="es-VE"/>
        </a:p>
      </dgm:t>
    </dgm:pt>
    <dgm:pt modelId="{175F8EF6-5C1F-4A48-91D1-ECB7F15B8CA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 PILOTO </a:t>
          </a:r>
        </a:p>
        <a:p>
          <a:r>
            <a:rPr lang="es-V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Kuder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Richardson 0,81 </a:t>
          </a:r>
        </a:p>
        <a:p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Alfa de </a:t>
          </a:r>
          <a:r>
            <a:rPr lang="es-V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Cronbach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0,91</a:t>
          </a:r>
        </a:p>
      </dgm:t>
    </dgm:pt>
    <dgm:pt modelId="{03DBFD7B-C728-43D5-9FFA-B33DF3A7C173}" type="parTrans" cxnId="{B64CE819-DB77-4346-A069-9E15BD9495B7}">
      <dgm:prSet/>
      <dgm:spPr/>
      <dgm:t>
        <a:bodyPr/>
        <a:lstStyle/>
        <a:p>
          <a:endParaRPr lang="es-VE"/>
        </a:p>
      </dgm:t>
    </dgm:pt>
    <dgm:pt modelId="{5EC6F37E-5E77-4A81-9C01-6806EC4387DB}" type="sibTrans" cxnId="{B64CE819-DB77-4346-A069-9E15BD9495B7}">
      <dgm:prSet/>
      <dgm:spPr/>
      <dgm:t>
        <a:bodyPr/>
        <a:lstStyle/>
        <a:p>
          <a:endParaRPr lang="es-VE"/>
        </a:p>
      </dgm:t>
    </dgm:pt>
    <dgm:pt modelId="{1B38D249-4EBE-4798-9116-3EBD44C7C908}" type="pres">
      <dgm:prSet presAssocID="{F0C96ACD-F4C4-4543-B7B8-46A88940B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8248F4-A303-45C5-B99F-EC73D8AA9756}" type="pres">
      <dgm:prSet presAssocID="{DDF6B42E-8FB3-4791-8F24-A589C79F73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FF43BF4-494A-43BE-A982-6BD4FACF030E}" type="pres">
      <dgm:prSet presAssocID="{759F5016-DB6E-4DAD-B22A-ABE67F9B2F88}" presName="sibTrans" presStyleCnt="0"/>
      <dgm:spPr/>
    </dgm:pt>
    <dgm:pt modelId="{33ED110E-5E6A-4059-B941-DB98775689C7}" type="pres">
      <dgm:prSet presAssocID="{CAE2CB13-D49D-4EB4-84C6-D4BE89CDE7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DD2705C-7DE9-49C2-AF78-9A3DF7EEFF34}" type="pres">
      <dgm:prSet presAssocID="{8DF9796B-7D99-4E71-94EC-0334A6309D60}" presName="sibTrans" presStyleCnt="0"/>
      <dgm:spPr/>
    </dgm:pt>
    <dgm:pt modelId="{E36895EA-BB3C-4D4F-AD46-EB65B66BF56A}" type="pres">
      <dgm:prSet presAssocID="{941A0BBD-B835-42D5-A13D-B32CC5F005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FAEA4EC-1CCD-4482-B5BA-7C12A8121DBF}" type="pres">
      <dgm:prSet presAssocID="{359FAE60-18D3-4930-A4A2-790C069BE74D}" presName="sibTrans" presStyleCnt="0"/>
      <dgm:spPr/>
    </dgm:pt>
    <dgm:pt modelId="{953A9BF4-4959-4ACD-86D5-6BCEF7B312F3}" type="pres">
      <dgm:prSet presAssocID="{95EF936A-7B43-4B50-AE7D-5B6112C545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743324-2583-4436-90A1-EEAB516B8AC9}" type="pres">
      <dgm:prSet presAssocID="{19507DB2-958A-453D-9F2C-74A626D11336}" presName="sibTrans" presStyleCnt="0"/>
      <dgm:spPr/>
    </dgm:pt>
    <dgm:pt modelId="{581CFFE5-9BE5-40B0-86DB-5026D2A52D96}" type="pres">
      <dgm:prSet presAssocID="{175F8EF6-5C1F-4A48-91D1-ECB7F15B8CA2}" presName="node" presStyleLbl="node1" presStyleIdx="4" presStyleCnt="5" custScaleX="19034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64CE819-DB77-4346-A069-9E15BD9495B7}" srcId="{F0C96ACD-F4C4-4543-B7B8-46A88940BE57}" destId="{175F8EF6-5C1F-4A48-91D1-ECB7F15B8CA2}" srcOrd="4" destOrd="0" parTransId="{03DBFD7B-C728-43D5-9FFA-B33DF3A7C173}" sibTransId="{5EC6F37E-5E77-4A81-9C01-6806EC4387DB}"/>
    <dgm:cxn modelId="{C366F55E-F35F-4EBE-A094-AA5C4A4D739A}" type="presOf" srcId="{CAE2CB13-D49D-4EB4-84C6-D4BE89CDE79B}" destId="{33ED110E-5E6A-4059-B941-DB98775689C7}" srcOrd="0" destOrd="0" presId="urn:microsoft.com/office/officeart/2005/8/layout/default"/>
    <dgm:cxn modelId="{F24E872E-ABD1-454A-88BE-61BD3CBC40C9}" srcId="{F0C96ACD-F4C4-4543-B7B8-46A88940BE57}" destId="{CAE2CB13-D49D-4EB4-84C6-D4BE89CDE79B}" srcOrd="1" destOrd="0" parTransId="{66860414-813C-407D-8399-3F04AADE95E2}" sibTransId="{8DF9796B-7D99-4E71-94EC-0334A6309D60}"/>
    <dgm:cxn modelId="{C0AC6D53-7A37-4E94-ADC4-A1D1871B3C3A}" srcId="{F0C96ACD-F4C4-4543-B7B8-46A88940BE57}" destId="{DDF6B42E-8FB3-4791-8F24-A589C79F73C4}" srcOrd="0" destOrd="0" parTransId="{4A45C238-14E6-400F-B5FC-19C31F0132C1}" sibTransId="{759F5016-DB6E-4DAD-B22A-ABE67F9B2F88}"/>
    <dgm:cxn modelId="{6D3CD44C-84BC-46BF-98F1-5D55A365581E}" type="presOf" srcId="{DDF6B42E-8FB3-4791-8F24-A589C79F73C4}" destId="{868248F4-A303-45C5-B99F-EC73D8AA9756}" srcOrd="0" destOrd="0" presId="urn:microsoft.com/office/officeart/2005/8/layout/default"/>
    <dgm:cxn modelId="{ADA594DA-0604-410D-A600-681820384DE5}" srcId="{F0C96ACD-F4C4-4543-B7B8-46A88940BE57}" destId="{941A0BBD-B835-42D5-A13D-B32CC5F0057C}" srcOrd="2" destOrd="0" parTransId="{11701502-008D-4972-BDF9-7C7573957AC5}" sibTransId="{359FAE60-18D3-4930-A4A2-790C069BE74D}"/>
    <dgm:cxn modelId="{4F8A7B80-0CFD-489F-BA4A-E43E5B52D198}" srcId="{F0C96ACD-F4C4-4543-B7B8-46A88940BE57}" destId="{95EF936A-7B43-4B50-AE7D-5B6112C545AF}" srcOrd="3" destOrd="0" parTransId="{928AE522-B583-4A60-BA38-38D943E69DD6}" sibTransId="{19507DB2-958A-453D-9F2C-74A626D11336}"/>
    <dgm:cxn modelId="{0744DBA3-4B6D-422C-B8F8-7E0931838391}" type="presOf" srcId="{941A0BBD-B835-42D5-A13D-B32CC5F0057C}" destId="{E36895EA-BB3C-4D4F-AD46-EB65B66BF56A}" srcOrd="0" destOrd="0" presId="urn:microsoft.com/office/officeart/2005/8/layout/default"/>
    <dgm:cxn modelId="{A416B066-2339-4B87-B191-CF0BB22161D1}" type="presOf" srcId="{95EF936A-7B43-4B50-AE7D-5B6112C545AF}" destId="{953A9BF4-4959-4ACD-86D5-6BCEF7B312F3}" srcOrd="0" destOrd="0" presId="urn:microsoft.com/office/officeart/2005/8/layout/default"/>
    <dgm:cxn modelId="{EC6F69E5-FC68-471C-8171-3D06DD53A988}" type="presOf" srcId="{F0C96ACD-F4C4-4543-B7B8-46A88940BE57}" destId="{1B38D249-4EBE-4798-9116-3EBD44C7C908}" srcOrd="0" destOrd="0" presId="urn:microsoft.com/office/officeart/2005/8/layout/default"/>
    <dgm:cxn modelId="{42162044-28FC-4D72-B7D0-239DEEB682F8}" type="presOf" srcId="{175F8EF6-5C1F-4A48-91D1-ECB7F15B8CA2}" destId="{581CFFE5-9BE5-40B0-86DB-5026D2A52D96}" srcOrd="0" destOrd="0" presId="urn:microsoft.com/office/officeart/2005/8/layout/default"/>
    <dgm:cxn modelId="{357C42B0-6A61-4C22-A761-C45A14C17626}" type="presParOf" srcId="{1B38D249-4EBE-4798-9116-3EBD44C7C908}" destId="{868248F4-A303-45C5-B99F-EC73D8AA9756}" srcOrd="0" destOrd="0" presId="urn:microsoft.com/office/officeart/2005/8/layout/default"/>
    <dgm:cxn modelId="{62C6C4A9-7144-436C-B715-884A9FFB3A73}" type="presParOf" srcId="{1B38D249-4EBE-4798-9116-3EBD44C7C908}" destId="{EFF43BF4-494A-43BE-A982-6BD4FACF030E}" srcOrd="1" destOrd="0" presId="urn:microsoft.com/office/officeart/2005/8/layout/default"/>
    <dgm:cxn modelId="{A48ADB39-7679-4FED-AE4A-341E20F3344D}" type="presParOf" srcId="{1B38D249-4EBE-4798-9116-3EBD44C7C908}" destId="{33ED110E-5E6A-4059-B941-DB98775689C7}" srcOrd="2" destOrd="0" presId="urn:microsoft.com/office/officeart/2005/8/layout/default"/>
    <dgm:cxn modelId="{D61B5C00-E239-49D1-9D42-6E392169A9E2}" type="presParOf" srcId="{1B38D249-4EBE-4798-9116-3EBD44C7C908}" destId="{5DD2705C-7DE9-49C2-AF78-9A3DF7EEFF34}" srcOrd="3" destOrd="0" presId="urn:microsoft.com/office/officeart/2005/8/layout/default"/>
    <dgm:cxn modelId="{ED882C00-5BB9-44B7-938E-C358B288E52F}" type="presParOf" srcId="{1B38D249-4EBE-4798-9116-3EBD44C7C908}" destId="{E36895EA-BB3C-4D4F-AD46-EB65B66BF56A}" srcOrd="4" destOrd="0" presId="urn:microsoft.com/office/officeart/2005/8/layout/default"/>
    <dgm:cxn modelId="{5E7696F4-9083-490A-B4D6-9688109E0371}" type="presParOf" srcId="{1B38D249-4EBE-4798-9116-3EBD44C7C908}" destId="{FFAEA4EC-1CCD-4482-B5BA-7C12A8121DBF}" srcOrd="5" destOrd="0" presId="urn:microsoft.com/office/officeart/2005/8/layout/default"/>
    <dgm:cxn modelId="{6FF6199E-F7E3-43A8-BE2D-971BABC32DB4}" type="presParOf" srcId="{1B38D249-4EBE-4798-9116-3EBD44C7C908}" destId="{953A9BF4-4959-4ACD-86D5-6BCEF7B312F3}" srcOrd="6" destOrd="0" presId="urn:microsoft.com/office/officeart/2005/8/layout/default"/>
    <dgm:cxn modelId="{2B3D8567-001D-4444-8D17-72C9EDC4C189}" type="presParOf" srcId="{1B38D249-4EBE-4798-9116-3EBD44C7C908}" destId="{BF743324-2583-4436-90A1-EEAB516B8AC9}" srcOrd="7" destOrd="0" presId="urn:microsoft.com/office/officeart/2005/8/layout/default"/>
    <dgm:cxn modelId="{39DF8840-58F4-4973-B7B1-081643EBF7ED}" type="presParOf" srcId="{1B38D249-4EBE-4798-9116-3EBD44C7C908}" destId="{581CFFE5-9BE5-40B0-86DB-5026D2A52D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D750B0-200B-45B6-8875-4485284232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C380145-C2C7-40EB-9E5A-338C75A477A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s-PE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s-PE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s-PE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PE" sz="4000" b="1" dirty="0" smtClean="0">
              <a:latin typeface="Times New Roman" pitchFamily="18" charset="0"/>
              <a:cs typeface="Times New Roman" pitchFamily="18" charset="0"/>
            </a:rPr>
            <a:t>Objetivo General</a:t>
          </a:r>
        </a:p>
        <a:p>
          <a:pPr algn="ctr"/>
          <a:endParaRPr lang="es-PE" sz="36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E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la competitividad de los microempresarios a través de la capacitación</a:t>
          </a:r>
          <a:endParaRPr lang="es-PE" sz="3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CF19E83-96F4-4628-8AD7-9CAA14C3E7E7}" type="parTrans" cxnId="{97CF0E46-4177-4D4F-BC0D-D7D00DE887DF}">
      <dgm:prSet/>
      <dgm:spPr/>
      <dgm:t>
        <a:bodyPr/>
        <a:lstStyle/>
        <a:p>
          <a:endParaRPr lang="es-EC"/>
        </a:p>
      </dgm:t>
    </dgm:pt>
    <dgm:pt modelId="{98D932EC-2BD5-4E35-98D7-32C4BCF161E1}" type="sibTrans" cxnId="{97CF0E46-4177-4D4F-BC0D-D7D00DE887DF}">
      <dgm:prSet/>
      <dgm:spPr/>
      <dgm:t>
        <a:bodyPr/>
        <a:lstStyle/>
        <a:p>
          <a:endParaRPr lang="es-EC"/>
        </a:p>
      </dgm:t>
    </dgm:pt>
    <dgm:pt modelId="{7ACE3FF7-8910-468E-BC9A-459EDD9B11C7}" type="pres">
      <dgm:prSet presAssocID="{D4D750B0-200B-45B6-8875-4485284232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4509DB9-7698-49E5-BBB4-7032093825A8}" type="pres">
      <dgm:prSet presAssocID="{8C380145-C2C7-40EB-9E5A-338C75A477A7}" presName="thickLine" presStyleLbl="alignNode1" presStyleIdx="0" presStyleCnt="1"/>
      <dgm:spPr/>
    </dgm:pt>
    <dgm:pt modelId="{48688783-49F4-49A0-97CA-A42353D9417A}" type="pres">
      <dgm:prSet presAssocID="{8C380145-C2C7-40EB-9E5A-338C75A477A7}" presName="horz1" presStyleCnt="0"/>
      <dgm:spPr/>
    </dgm:pt>
    <dgm:pt modelId="{5474F39F-F9DA-4EB7-8DF7-5339AA12980B}" type="pres">
      <dgm:prSet presAssocID="{8C380145-C2C7-40EB-9E5A-338C75A477A7}" presName="tx1" presStyleLbl="revTx" presStyleIdx="0" presStyleCnt="1" custScaleX="200119" custLinFactNeighborX="-624" custLinFactNeighborY="-459"/>
      <dgm:spPr/>
      <dgm:t>
        <a:bodyPr/>
        <a:lstStyle/>
        <a:p>
          <a:endParaRPr lang="es-EC"/>
        </a:p>
      </dgm:t>
    </dgm:pt>
    <dgm:pt modelId="{119019F3-403F-4E7C-86F7-9E0D91865BE6}" type="pres">
      <dgm:prSet presAssocID="{8C380145-C2C7-40EB-9E5A-338C75A477A7}" presName="vert1" presStyleCnt="0"/>
      <dgm:spPr/>
    </dgm:pt>
  </dgm:ptLst>
  <dgm:cxnLst>
    <dgm:cxn modelId="{35BB37C1-4B5E-4212-BC03-F173895F16E9}" type="presOf" srcId="{8C380145-C2C7-40EB-9E5A-338C75A477A7}" destId="{5474F39F-F9DA-4EB7-8DF7-5339AA12980B}" srcOrd="0" destOrd="0" presId="urn:microsoft.com/office/officeart/2008/layout/LinedList"/>
    <dgm:cxn modelId="{CA96A6A7-C6F2-4DBB-A2FC-54DDAB9B561B}" type="presOf" srcId="{D4D750B0-200B-45B6-8875-44852842328B}" destId="{7ACE3FF7-8910-468E-BC9A-459EDD9B11C7}" srcOrd="0" destOrd="0" presId="urn:microsoft.com/office/officeart/2008/layout/LinedList"/>
    <dgm:cxn modelId="{97CF0E46-4177-4D4F-BC0D-D7D00DE887DF}" srcId="{D4D750B0-200B-45B6-8875-44852842328B}" destId="{8C380145-C2C7-40EB-9E5A-338C75A477A7}" srcOrd="0" destOrd="0" parTransId="{ECF19E83-96F4-4628-8AD7-9CAA14C3E7E7}" sibTransId="{98D932EC-2BD5-4E35-98D7-32C4BCF161E1}"/>
    <dgm:cxn modelId="{6E342BD5-AE01-4D37-9EBC-369BD569C38B}" type="presParOf" srcId="{7ACE3FF7-8910-468E-BC9A-459EDD9B11C7}" destId="{94509DB9-7698-49E5-BBB4-7032093825A8}" srcOrd="0" destOrd="0" presId="urn:microsoft.com/office/officeart/2008/layout/LinedList"/>
    <dgm:cxn modelId="{55CC811E-1B55-45FB-B5DD-71665D6C89B3}" type="presParOf" srcId="{7ACE3FF7-8910-468E-BC9A-459EDD9B11C7}" destId="{48688783-49F4-49A0-97CA-A42353D9417A}" srcOrd="1" destOrd="0" presId="urn:microsoft.com/office/officeart/2008/layout/LinedList"/>
    <dgm:cxn modelId="{F35891CF-A12D-4015-A332-FC72AE97E9CB}" type="presParOf" srcId="{48688783-49F4-49A0-97CA-A42353D9417A}" destId="{5474F39F-F9DA-4EB7-8DF7-5339AA12980B}" srcOrd="0" destOrd="0" presId="urn:microsoft.com/office/officeart/2008/layout/LinedList"/>
    <dgm:cxn modelId="{4795913C-30D5-4081-A774-24DDCF2085B0}" type="presParOf" srcId="{48688783-49F4-49A0-97CA-A42353D9417A}" destId="{119019F3-403F-4E7C-86F7-9E0D91865B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DD63-6698-4D0D-B856-6382D9FA3921}">
      <dsp:nvSpPr>
        <dsp:cNvPr id="0" name=""/>
        <dsp:cNvSpPr/>
      </dsp:nvSpPr>
      <dsp:spPr>
        <a:xfrm>
          <a:off x="0" y="0"/>
          <a:ext cx="5304229" cy="7920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694" tIns="109347" rIns="54674" bIns="109347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INTRODUCCION</a:t>
          </a:r>
          <a:endParaRPr lang="es-EC" sz="4100" kern="1200" dirty="0"/>
        </a:p>
      </dsp:txBody>
      <dsp:txXfrm>
        <a:off x="0" y="0"/>
        <a:ext cx="5106207" cy="792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DD63-6698-4D0D-B856-6382D9FA3921}">
      <dsp:nvSpPr>
        <dsp:cNvPr id="0" name=""/>
        <dsp:cNvSpPr/>
      </dsp:nvSpPr>
      <dsp:spPr>
        <a:xfrm>
          <a:off x="1054" y="0"/>
          <a:ext cx="5304229" cy="7920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PLANTEAMIENTO DEL PROBLEMA</a:t>
          </a:r>
          <a:endParaRPr lang="es-EC" sz="2800" kern="1200" dirty="0"/>
        </a:p>
      </dsp:txBody>
      <dsp:txXfrm>
        <a:off x="1054" y="0"/>
        <a:ext cx="5106207" cy="792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6E8F-8E86-427A-BB0D-C55E18361A5D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171B-DEB2-481E-AF89-D3D9FA231C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9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171B-DEB2-481E-AF89-D3D9FA231C7C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011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75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5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2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01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2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47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93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1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6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9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545F-7804-4DFB-85A3-CD62A1DA4D5A}" type="datetimeFigureOut">
              <a:rPr lang="es-EC" smtClean="0"/>
              <a:t>08/08/2018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FF02-613F-4E35-B41D-B42BBAA3DB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48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2.pn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1.png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" y="0"/>
            <a:ext cx="9140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 descr="Resultado de imagen para esp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847046" cy="9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1043608" y="1508392"/>
            <a:ext cx="7272808" cy="1368152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ESPE</a:t>
            </a:r>
          </a:p>
          <a:p>
            <a:pPr algn="ctr"/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/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</a:t>
            </a:r>
            <a:endParaRPr lang="es-EC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3284984"/>
            <a:ext cx="842493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CAPACITACIÓN ADMINISTRATIVA Y SU INCIDENCIA EN LA COMPETITIVIDAD DE LOS MICROEMPRESARIOS DEL SECTOR MANUFACTURERO DEL DISTRITO METROPOLITANO DE QUITO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VE" sz="2000" dirty="0"/>
          </a:p>
        </p:txBody>
      </p:sp>
      <p:sp>
        <p:nvSpPr>
          <p:cNvPr id="3" name="Rectángulo 2"/>
          <p:cNvSpPr/>
          <p:nvPr/>
        </p:nvSpPr>
        <p:spPr>
          <a:xfrm>
            <a:off x="1259632" y="515714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MONTESDEOCA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PALACIOS,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EDUARDO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TUTOR: ING. LUNA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es-EC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VINICIO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55776" y="6165304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20 DE JUNIO 2018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848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dirty="0"/>
                <a:t>MARCO REFERENCIAL</a:t>
              </a:r>
              <a:endParaRPr lang="es-EC" sz="3600" kern="1200" dirty="0"/>
            </a:p>
          </p:txBody>
        </p:sp>
      </p:grpSp>
      <p:sp>
        <p:nvSpPr>
          <p:cNvPr id="9" name="8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10</a:t>
            </a:r>
            <a:endParaRPr lang="es-EC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57211"/>
              </p:ext>
            </p:extLst>
          </p:nvPr>
        </p:nvGraphicFramePr>
        <p:xfrm>
          <a:off x="107504" y="-8965"/>
          <a:ext cx="8928993" cy="60658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33109"/>
                <a:gridCol w="2447731"/>
                <a:gridCol w="2548153"/>
              </a:tblGrid>
              <a:tr h="18929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MATRIZ DE PAPPERS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9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TEORÍAS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PAPPERS BASE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PAPPERS BASE 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LOS PAPPERS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44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Silíceo A.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Determinación de la competitividad en la PYME en el nivel micro: El caso del Distrito Federal, México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de capacitación en las MIPYMES del Cantón Quevedo Provincia de Los Ríos - Ecuador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2018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Teoría: </a:t>
                      </a:r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y desarrollo de personal.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Descripción: </a:t>
                      </a:r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educación que imparten las organizaciones a su personal (capacitación)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María Luisa Saavedra García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Cervantes Molina, Ximena Paola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Educación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REVISTA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Variables: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FIR, FAEDPYME International </a:t>
                      </a:r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Mikarimin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Revista Científica Multidisciplinaria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3617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Vol. 2 N° 4 / Julio-diciembre Año 2013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ISSN 2528-7842 (2018)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</a:t>
                      </a:r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Porter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Teoría: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Ventaja competitiva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Competitividad empresarial, sistémica y estructural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y adiestramiento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1829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Descripción: </a:t>
                      </a:r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Destaca el entorno competitivo de las empresas.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92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DESCRIPCIONES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601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Dimensiones: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Ventaja competitiva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Determinar el nivel competitivo de la micro, pequeña y mediana empresa.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de la capacitación en las </a:t>
                      </a:r>
                      <a:r>
                        <a:rPr lang="es-E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Mipymes</a:t>
                      </a:r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Cantón Quevedo – Ecuador.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92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Variables: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Competitividad empresarial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2187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 en costes, diferenciación y enfoque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28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 estratégica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Producción y operaciones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Aseguramiento de la calidad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Comercialización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Contabilidad y finanzas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Recursos humanos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Gestión ambiental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  <a:tr h="1703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Sistemas de información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2" marR="6332" marT="633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dirty="0"/>
                <a:t>DESARROLLO METODOLÓGICO</a:t>
              </a:r>
              <a:endParaRPr lang="es-EC" sz="28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11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395536" y="397356"/>
            <a:ext cx="27363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</a:rPr>
              <a:t>METODOLOGÍA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5462392"/>
              </p:ext>
            </p:extLst>
          </p:nvPr>
        </p:nvGraphicFramePr>
        <p:xfrm>
          <a:off x="179512" y="1412776"/>
          <a:ext cx="38884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410188975"/>
              </p:ext>
            </p:extLst>
          </p:nvPr>
        </p:nvGraphicFramePr>
        <p:xfrm>
          <a:off x="4860032" y="260648"/>
          <a:ext cx="367240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7" name="Conector angular 16"/>
          <p:cNvCxnSpPr>
            <a:stCxn id="2" idx="3"/>
            <a:endCxn id="15" idx="1"/>
          </p:cNvCxnSpPr>
          <p:nvPr/>
        </p:nvCxnSpPr>
        <p:spPr>
          <a:xfrm flipV="1">
            <a:off x="4067944" y="1420664"/>
            <a:ext cx="792088" cy="21883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84" y="100563"/>
            <a:ext cx="920898" cy="105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0947" y="1155813"/>
            <a:ext cx="920898" cy="1049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733953922"/>
              </p:ext>
            </p:extLst>
          </p:nvPr>
        </p:nvGraphicFramePr>
        <p:xfrm>
          <a:off x="4824951" y="2492897"/>
          <a:ext cx="421154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31" name="Conector angular 30"/>
          <p:cNvCxnSpPr>
            <a:endCxn id="27" idx="1"/>
          </p:cNvCxnSpPr>
          <p:nvPr/>
        </p:nvCxnSpPr>
        <p:spPr>
          <a:xfrm rot="16200000" flipH="1">
            <a:off x="4266427" y="3770577"/>
            <a:ext cx="720080" cy="39696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/>
                <a:t>RESULTADOS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12</a:t>
            </a:r>
            <a:endParaRPr lang="es-EC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23528" y="251356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Resultados Variable </a:t>
            </a:r>
            <a:r>
              <a:rPr lang="es-VE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apacitación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23631" r="43488" b="14384"/>
          <a:stretch/>
        </p:blipFill>
        <p:spPr bwMode="auto">
          <a:xfrm>
            <a:off x="179512" y="836711"/>
            <a:ext cx="8712968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/>
                <a:t>RESULTADOS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51356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VE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ariable Competitividad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61214"/>
          <a:stretch/>
        </p:blipFill>
        <p:spPr bwMode="auto">
          <a:xfrm>
            <a:off x="323528" y="623919"/>
            <a:ext cx="4320479" cy="518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701" r="65247"/>
          <a:stretch/>
        </p:blipFill>
        <p:spPr bwMode="auto">
          <a:xfrm>
            <a:off x="5004048" y="852898"/>
            <a:ext cx="3672407" cy="4952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8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/>
                <a:t>RESULTADOS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51356"/>
            <a:ext cx="77048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Resultados variable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Comercialización e Investigación de Mercado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937808"/>
              </p:ext>
            </p:extLst>
          </p:nvPr>
        </p:nvGraphicFramePr>
        <p:xfrm>
          <a:off x="107504" y="836712"/>
          <a:ext cx="30243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817883"/>
              </p:ext>
            </p:extLst>
          </p:nvPr>
        </p:nvGraphicFramePr>
        <p:xfrm>
          <a:off x="3203848" y="908720"/>
          <a:ext cx="5760640" cy="515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3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9" y="0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/>
              <a:t>Tabla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Correlación de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Pearson</a:t>
            </a:r>
            <a:r>
              <a:rPr lang="es-VE" b="1" dirty="0" smtClean="0"/>
              <a:t> </a:t>
            </a:r>
            <a:endParaRPr lang="es-VE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73504"/>
              </p:ext>
            </p:extLst>
          </p:nvPr>
        </p:nvGraphicFramePr>
        <p:xfrm>
          <a:off x="107504" y="1268761"/>
          <a:ext cx="8818351" cy="418012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03220"/>
                <a:gridCol w="1318797"/>
                <a:gridCol w="744494"/>
                <a:gridCol w="743980"/>
                <a:gridCol w="743980"/>
                <a:gridCol w="743980"/>
                <a:gridCol w="743980"/>
                <a:gridCol w="743980"/>
                <a:gridCol w="743980"/>
                <a:gridCol w="743980"/>
                <a:gridCol w="743980"/>
              </a:tblGrid>
              <a:tr h="482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65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Correlación de Pearson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,070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,251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,315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,342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-,028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-,027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,004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,234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,009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9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 (bilateral)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,175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,591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,603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,943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,863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65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Correlación de Pearson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,296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,245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,544**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,556**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-,019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,127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,035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,108</a:t>
                      </a:r>
                      <a:r>
                        <a:rPr lang="es-EC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,049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5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 (bilateral)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,715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,014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,497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,036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,341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65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Correlación de Pearson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-,098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-,037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,123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,141</a:t>
                      </a:r>
                      <a:r>
                        <a:rPr lang="es-EC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,308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,151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,131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,203</a:t>
                      </a:r>
                      <a:r>
                        <a:rPr lang="es-EC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,123</a:t>
                      </a:r>
                      <a:r>
                        <a:rPr lang="es-EC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9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 (bilateral)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,058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,480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,018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,006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,003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,011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,017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056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Correlación de Pearson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-,076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-,008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,103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,166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,382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,190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,141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,238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,095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41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 (bilateral)</a:t>
                      </a:r>
                      <a:endParaRPr lang="es-EC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,144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,874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,047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,001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,006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,065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65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es-EC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Correlación de Pearson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,059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-,014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,025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,072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,356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,237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,160</a:t>
                      </a:r>
                      <a:r>
                        <a:rPr lang="es-EC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,092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,131</a:t>
                      </a:r>
                      <a:r>
                        <a:rPr lang="es-EC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85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 (bilateral)</a:t>
                      </a:r>
                      <a:endParaRPr lang="es-EC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,257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,789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,634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,165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,002</a:t>
                      </a:r>
                      <a:endParaRPr lang="es-EC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,076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,011</a:t>
                      </a:r>
                      <a:endParaRPr lang="es-EC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2164" y="476672"/>
            <a:ext cx="57606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** La correlación es significativa al nivel 0,01 (bilateral)</a:t>
            </a:r>
          </a:p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*   La correlación es significante al nivel 0,05 (bilateral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186" y="5589240"/>
            <a:ext cx="8811294" cy="1015663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correlación entre las variables capacitación y competitividad entre sus ítems nº 2 con los ítems nº 5 y 6 son las que muestras un mayor grado de correlación ya que son  las que más próximas están al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(Moderada correlación)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/>
                <a:t>RESULTADOS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51356"/>
            <a:ext cx="77048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de la Medición de la competitividad 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55083"/>
              </p:ext>
            </p:extLst>
          </p:nvPr>
        </p:nvGraphicFramePr>
        <p:xfrm>
          <a:off x="179512" y="2420887"/>
          <a:ext cx="8712968" cy="338437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65151"/>
                <a:gridCol w="2865151"/>
                <a:gridCol w="2982666"/>
              </a:tblGrid>
              <a:tr h="578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 N= 375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 ARITMÉTICA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PUNTAJE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4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Planeación Estratégica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5,725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4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Producción y operaciones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8,288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8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Comercialización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0,432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8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14,445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5417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505" y="1021378"/>
            <a:ext cx="31783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odelo de competitividad empresarial empleado por </a:t>
            </a:r>
            <a:r>
              <a:rPr kumimoji="0" lang="es-V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(Jiménez Ramírez, 2006)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8084" y="944434"/>
            <a:ext cx="38762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15-20 = Muy competitiva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10-14 = Competitiva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05-09 = Baja competitividad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01-04 = No competitiva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 smtClean="0"/>
                <a:t>Propuesta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460175" y="441638"/>
            <a:ext cx="81369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PARA </a:t>
            </a:r>
            <a:r>
              <a:rPr lang="es-P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</a:t>
            </a:r>
            <a:r>
              <a:rPr lang="es-P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MICROEMPRESARIOS</a:t>
            </a:r>
            <a:endParaRPr lang="es-V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601357915"/>
              </p:ext>
            </p:extLst>
          </p:nvPr>
        </p:nvGraphicFramePr>
        <p:xfrm>
          <a:off x="155575" y="1412776"/>
          <a:ext cx="888092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AutoShape 9" descr="Resultado de imagen para propuest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9073"/>
            <a:ext cx="3028950" cy="1514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 smtClean="0"/>
                <a:t>Propuesta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18</a:t>
            </a:r>
            <a:endParaRPr lang="es-EC" b="1" dirty="0"/>
          </a:p>
        </p:txBody>
      </p:sp>
      <p:sp>
        <p:nvSpPr>
          <p:cNvPr id="10" name="CuadroTexto 1"/>
          <p:cNvSpPr txBox="1"/>
          <p:nvPr/>
        </p:nvSpPr>
        <p:spPr>
          <a:xfrm>
            <a:off x="90566" y="184666"/>
            <a:ext cx="90364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PROGRAMA PARA </a:t>
            </a:r>
            <a:r>
              <a:rPr lang="es-PE" b="1" dirty="0"/>
              <a:t>FORMACIÓN DE </a:t>
            </a:r>
            <a:r>
              <a:rPr lang="es-PE" b="1" dirty="0" smtClean="0"/>
              <a:t>MICROEMPRESARIOS</a:t>
            </a:r>
            <a:endParaRPr lang="es-VE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B0CFFFA3-089E-40A6-9D54-004719F4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6" cy="5445222"/>
          </a:xfrm>
          <a:prstGeom prst="rect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 smtClean="0"/>
                <a:t>Conclusiones 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19</a:t>
            </a:r>
            <a:endParaRPr lang="es-EC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30963"/>
              </p:ext>
            </p:extLst>
          </p:nvPr>
        </p:nvGraphicFramePr>
        <p:xfrm>
          <a:off x="143508" y="2204864"/>
          <a:ext cx="4464496" cy="36724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232248"/>
                <a:gridCol w="2232248"/>
              </a:tblGrid>
              <a:tr h="9844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 determinó que la capacitación administrativa incide en la competitividad</a:t>
                      </a:r>
                      <a:r>
                        <a:rPr lang="es-E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s-E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66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Índice R de Pearson 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Interpretación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0.00 - 0.20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Ínfima correlación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0.02 - 0.40</a:t>
                      </a:r>
                      <a:endParaRPr lang="es-EC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Escasa correlación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solidFill>
                            <a:schemeClr val="tx1"/>
                          </a:solidFill>
                          <a:effectLst/>
                        </a:rPr>
                        <a:t>0.40 -0.60</a:t>
                      </a:r>
                      <a:endParaRPr lang="es-EC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Moderada correlación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solidFill>
                            <a:schemeClr val="tx1"/>
                          </a:solidFill>
                          <a:effectLst/>
                        </a:rPr>
                        <a:t>0.60 - 0.80</a:t>
                      </a:r>
                      <a:endParaRPr lang="es-EC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Buena correlación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solidFill>
                            <a:schemeClr val="tx1"/>
                          </a:solidFill>
                          <a:effectLst/>
                        </a:rPr>
                        <a:t>0.80 - 1.00</a:t>
                      </a:r>
                      <a:endParaRPr lang="es-EC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Muy buena correlación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71500" y="4483818"/>
            <a:ext cx="4536504" cy="548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72282"/>
              </p:ext>
            </p:extLst>
          </p:nvPr>
        </p:nvGraphicFramePr>
        <p:xfrm>
          <a:off x="4788024" y="2204864"/>
          <a:ext cx="3858282" cy="36724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46855"/>
                <a:gridCol w="2411427"/>
              </a:tblGrid>
              <a:tr h="706678"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de competitividad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80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</a:t>
                      </a:r>
                      <a:endParaRPr lang="es-EC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s-EC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375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ARITMÉTICA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1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 Estratégica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5,725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y operaciones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8,288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Comercialización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0,432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14,445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>
          <a:xfrm>
            <a:off x="4788024" y="5517232"/>
            <a:ext cx="378627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27618" r="4907" b="15311"/>
          <a:stretch/>
        </p:blipFill>
        <p:spPr bwMode="auto">
          <a:xfrm>
            <a:off x="179512" y="31565"/>
            <a:ext cx="4320480" cy="20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4" y="31565"/>
            <a:ext cx="3998351" cy="20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</a:t>
            </a:r>
            <a:endParaRPr lang="es-EC" b="1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725398869"/>
              </p:ext>
            </p:extLst>
          </p:nvPr>
        </p:nvGraphicFramePr>
        <p:xfrm>
          <a:off x="-17334" y="6065911"/>
          <a:ext cx="5309414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" y="85554"/>
            <a:ext cx="1896019" cy="128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09" y="1190836"/>
            <a:ext cx="1562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1939414" y="4437112"/>
            <a:ext cx="2032850" cy="1512168"/>
          </a:xfrm>
          <a:prstGeom prst="ellipse">
            <a:avLst/>
          </a:prstGeom>
          <a:blipFill rotWithShape="0">
            <a:blip r:embed="rId9"/>
            <a:srcRect/>
            <a:stretch>
              <a:fillRect t="-21092" b="-1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6">
              <a:shade val="90000"/>
              <a:hueOff val="-241362"/>
              <a:satOff val="3282"/>
              <a:lumOff val="13866"/>
              <a:alphaOff val="-25000"/>
            </a:schemeClr>
          </a:effectRef>
          <a:fontRef idx="minor">
            <a:schemeClr val="lt1"/>
          </a:fontRef>
        </p:style>
      </p:sp>
      <p:sp>
        <p:nvSpPr>
          <p:cNvPr id="4" name="3 Rectángulo redondeado"/>
          <p:cNvSpPr/>
          <p:nvPr/>
        </p:nvSpPr>
        <p:spPr>
          <a:xfrm>
            <a:off x="2584708" y="85554"/>
            <a:ext cx="4795604" cy="11052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MICROEMPRESAS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419872" y="1374307"/>
            <a:ext cx="4734272" cy="106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MANUFACTURAS</a:t>
            </a:r>
          </a:p>
          <a:p>
            <a:endParaRPr lang="es-EC" sz="1600" dirty="0"/>
          </a:p>
          <a:p>
            <a:pPr algn="ctr">
              <a:lnSpc>
                <a:spcPts val="1200"/>
              </a:lnSpc>
            </a:pP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"/>
          <a:stretch/>
        </p:blipFill>
        <p:spPr bwMode="auto">
          <a:xfrm>
            <a:off x="845076" y="2872373"/>
            <a:ext cx="2574796" cy="13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4024736" y="2872372"/>
            <a:ext cx="4507704" cy="12767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264218" y="4602919"/>
            <a:ext cx="4700270" cy="1130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COMPETITIVIDAD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dirty="0" smtClean="0"/>
                <a:t>Futuras Investigaciones </a:t>
              </a:r>
              <a:endParaRPr lang="es-EC" sz="32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</a:t>
            </a:r>
            <a:endParaRPr lang="es-EC" b="1" dirty="0"/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506" y="75343"/>
            <a:ext cx="4352228" cy="5831105"/>
          </a:xfrm>
          <a:prstGeom prst="rect">
            <a:avLst/>
          </a:prstGeom>
        </p:spPr>
      </p:pic>
      <p:pic>
        <p:nvPicPr>
          <p:cNvPr id="11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368"/>
            <a:ext cx="4389964" cy="5457688"/>
          </a:xfrm>
          <a:prstGeom prst="rect">
            <a:avLst/>
          </a:prstGeom>
        </p:spPr>
      </p:pic>
      <p:sp>
        <p:nvSpPr>
          <p:cNvPr id="12" name="Shape 443"/>
          <p:cNvSpPr txBox="1">
            <a:spLocks/>
          </p:cNvSpPr>
          <p:nvPr/>
        </p:nvSpPr>
        <p:spPr>
          <a:xfrm>
            <a:off x="236200" y="1341530"/>
            <a:ext cx="3600400" cy="262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just">
              <a:buNone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impacto de la capacitación administrativa en relación a los costos totales relacionados a las acciones de capacitación con los beneficios que éste produce o no a la microempresa.</a:t>
            </a:r>
          </a:p>
        </p:txBody>
      </p:sp>
      <p:sp>
        <p:nvSpPr>
          <p:cNvPr id="13" name="Shape 443"/>
          <p:cNvSpPr txBox="1">
            <a:spLocks/>
          </p:cNvSpPr>
          <p:nvPr/>
        </p:nvSpPr>
        <p:spPr>
          <a:xfrm>
            <a:off x="5220072" y="1565364"/>
            <a:ext cx="3672407" cy="25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just">
              <a:buNone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Comprobar si con la utilización de las TICs se puede perfeccionar el proceso de gestión de capacitación en las microempresas del sector manufacturero.</a:t>
            </a:r>
          </a:p>
          <a:p>
            <a:pPr marL="0" indent="0" algn="just">
              <a:buNone/>
            </a:pP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9012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" y="0"/>
            <a:ext cx="9124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</a:t>
            </a:r>
            <a:endParaRPr lang="es-EC" b="1" dirty="0"/>
          </a:p>
        </p:txBody>
      </p:sp>
      <p:sp>
        <p:nvSpPr>
          <p:cNvPr id="2" name="1 Rectángulo"/>
          <p:cNvSpPr/>
          <p:nvPr/>
        </p:nvSpPr>
        <p:spPr>
          <a:xfrm rot="20107218">
            <a:off x="-509028" y="2636738"/>
            <a:ext cx="9790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/>
              </a:rPr>
              <a:t>Gracias por su Atención!!</a:t>
            </a:r>
            <a:endParaRPr lang="es-ES" sz="7200" b="1" dirty="0">
              <a:ln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9000"/>
          <a:stretch/>
        </p:blipFill>
        <p:spPr bwMode="auto">
          <a:xfrm>
            <a:off x="6300193" y="2996952"/>
            <a:ext cx="2123652" cy="26395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2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77634232"/>
              </p:ext>
            </p:extLst>
          </p:nvPr>
        </p:nvGraphicFramePr>
        <p:xfrm>
          <a:off x="9631" y="6057736"/>
          <a:ext cx="5309414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3</a:t>
            </a:r>
            <a:endParaRPr lang="es-EC" b="1" dirty="0"/>
          </a:p>
        </p:txBody>
      </p:sp>
      <p:sp>
        <p:nvSpPr>
          <p:cNvPr id="2" name="1 Rectángulo redondeado"/>
          <p:cNvSpPr/>
          <p:nvPr/>
        </p:nvSpPr>
        <p:spPr>
          <a:xfrm>
            <a:off x="3203848" y="4293097"/>
            <a:ext cx="3036855" cy="1656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¿En </a:t>
            </a:r>
            <a:r>
              <a:rPr lang="es-EC" sz="1600" b="1" dirty="0">
                <a:solidFill>
                  <a:schemeClr val="tx1"/>
                </a:solidFill>
              </a:rPr>
              <a:t>qué medida la capacitación administrativa incide en la competitividad de los microempresarios del sector manufacturero del DMQ</a:t>
            </a:r>
            <a:r>
              <a:rPr lang="es-EC" sz="1600" b="1" dirty="0" smtClean="0">
                <a:solidFill>
                  <a:schemeClr val="tx1"/>
                </a:solidFill>
              </a:rPr>
              <a:t>.?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3659096"/>
            <a:ext cx="2867801" cy="1956455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forma de consolidar la sostenibilidad de una economía es apoyar y fortalecer al sector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productivo, la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y financiamiento…” </a:t>
            </a:r>
            <a:endPara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600" dirty="0">
              <a:solidFill>
                <a:schemeClr val="tx1"/>
              </a:solidFill>
            </a:endParaRPr>
          </a:p>
          <a:p>
            <a:pPr algn="just"/>
            <a:r>
              <a:rPr lang="es-EC" sz="1000" dirty="0" smtClean="0">
                <a:solidFill>
                  <a:schemeClr val="tx1"/>
                </a:solidFill>
              </a:rPr>
              <a:t>(</a:t>
            </a:r>
            <a:r>
              <a:rPr lang="es-EC" sz="1000" dirty="0">
                <a:solidFill>
                  <a:schemeClr val="tx1"/>
                </a:solidFill>
              </a:rPr>
              <a:t>Aportes </a:t>
            </a:r>
            <a:r>
              <a:rPr lang="es-EC" sz="1000" dirty="0" smtClean="0">
                <a:solidFill>
                  <a:schemeClr val="tx1"/>
                </a:solidFill>
              </a:rPr>
              <a:t>Milton Logroño</a:t>
            </a:r>
            <a:r>
              <a:rPr lang="es-EC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421637" y="3709040"/>
            <a:ext cx="2771799" cy="19442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Se debe “exigir mejor calidad en los productos nacionales para así lograr mayor competitividad en el </a:t>
            </a:r>
            <a:r>
              <a:rPr lang="es-EC" sz="1600" dirty="0" smtClean="0">
                <a:solidFill>
                  <a:schemeClr val="tx1"/>
                </a:solidFill>
              </a:rPr>
              <a:t>mercado.</a:t>
            </a: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1000" dirty="0" smtClean="0">
                <a:solidFill>
                  <a:schemeClr val="tx1"/>
                </a:solidFill>
              </a:rPr>
              <a:t>(</a:t>
            </a:r>
            <a:r>
              <a:rPr lang="es-EC" sz="1000" dirty="0">
                <a:solidFill>
                  <a:schemeClr val="tx1"/>
                </a:solidFill>
              </a:rPr>
              <a:t>Aportes Jorge </a:t>
            </a:r>
            <a:r>
              <a:rPr lang="es-EC" sz="1000" dirty="0" smtClean="0">
                <a:solidFill>
                  <a:schemeClr val="tx1"/>
                </a:solidFill>
              </a:rPr>
              <a:t>Ponce</a:t>
            </a:r>
            <a:r>
              <a:rPr lang="es-EC" sz="1000" dirty="0">
                <a:solidFill>
                  <a:schemeClr val="tx1"/>
                </a:solidFill>
              </a:rPr>
              <a:t>)</a:t>
            </a:r>
            <a:endParaRPr lang="es-EC" sz="1000" dirty="0"/>
          </a:p>
        </p:txBody>
      </p:sp>
      <p:cxnSp>
        <p:nvCxnSpPr>
          <p:cNvPr id="19" name="Conector angular 18"/>
          <p:cNvCxnSpPr/>
          <p:nvPr/>
        </p:nvCxnSpPr>
        <p:spPr>
          <a:xfrm rot="10800000" flipV="1">
            <a:off x="5580112" y="4013093"/>
            <a:ext cx="1008112" cy="2800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18"/>
          <p:cNvCxnSpPr/>
          <p:nvPr/>
        </p:nvCxnSpPr>
        <p:spPr>
          <a:xfrm>
            <a:off x="2910200" y="4013092"/>
            <a:ext cx="1067601" cy="2800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8104"/>
          <a:stretch/>
        </p:blipFill>
        <p:spPr bwMode="auto">
          <a:xfrm>
            <a:off x="1763688" y="116632"/>
            <a:ext cx="5832648" cy="1532597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37 Rectángulo"/>
          <p:cNvSpPr/>
          <p:nvPr/>
        </p:nvSpPr>
        <p:spPr>
          <a:xfrm>
            <a:off x="683568" y="2008759"/>
            <a:ext cx="7992888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5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Impulsar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productividad y competitividad para el crecimiento económico sostenible de manera redistributiva y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solidaria.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Conector recto de flecha 12"/>
          <p:cNvCxnSpPr/>
          <p:nvPr/>
        </p:nvCxnSpPr>
        <p:spPr>
          <a:xfrm flipH="1">
            <a:off x="4653619" y="1649229"/>
            <a:ext cx="1" cy="359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2"/>
          <p:cNvCxnSpPr/>
          <p:nvPr/>
        </p:nvCxnSpPr>
        <p:spPr>
          <a:xfrm>
            <a:off x="7807536" y="3024422"/>
            <a:ext cx="1" cy="634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2"/>
          <p:cNvCxnSpPr/>
          <p:nvPr/>
        </p:nvCxnSpPr>
        <p:spPr>
          <a:xfrm flipH="1">
            <a:off x="1541404" y="3024422"/>
            <a:ext cx="2" cy="634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dirty="0"/>
                <a:t>OBJETIVOS</a:t>
              </a:r>
              <a:endParaRPr lang="es-EC" sz="41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179512" y="2019325"/>
            <a:ext cx="6984776" cy="33122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algn="ctr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cómo incide la capacitación administrativa en el aumento de la competitividad de los microempresarios del sector manufacturero del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DMQ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primer semestre del año 2018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8170" y="3789040"/>
            <a:ext cx="17119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23528" y="836712"/>
            <a:ext cx="374030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tx1"/>
                </a:solidFill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347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dirty="0"/>
                <a:t>OBJETIVOS</a:t>
              </a:r>
              <a:endParaRPr lang="es-EC" sz="41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5</a:t>
            </a:r>
            <a:endParaRPr lang="es-EC" b="1" dirty="0"/>
          </a:p>
        </p:txBody>
      </p:sp>
      <p:pic>
        <p:nvPicPr>
          <p:cNvPr id="9" name="Imagen 38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6" y="1412776"/>
            <a:ext cx="7365027" cy="120365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668322" y="1475996"/>
            <a:ext cx="5830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 algn="ctr">
              <a:buNone/>
            </a:pPr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Fundamentar teóricamente el </a:t>
            </a:r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proyecto.</a:t>
            </a:r>
            <a:endParaRPr lang="es-V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0" y="2780928"/>
            <a:ext cx="8415798" cy="1177276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530799" y="2775342"/>
            <a:ext cx="6148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Investigar el nivel de capacitación y de competitividad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39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420" y="4192119"/>
            <a:ext cx="7693068" cy="15325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13 Rectángulo"/>
          <p:cNvSpPr/>
          <p:nvPr/>
        </p:nvSpPr>
        <p:spPr>
          <a:xfrm>
            <a:off x="2636555" y="4192119"/>
            <a:ext cx="6166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 algn="ctr">
              <a:buNone/>
            </a:pPr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Proponer un plan de capacitación administrativa para la mejora de la competitividad.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87454" y="757010"/>
            <a:ext cx="445679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tx1"/>
                </a:solidFill>
              </a:rPr>
              <a:t>OBJETIVOS ESPECÍFICOS</a:t>
            </a:r>
            <a:endParaRPr lang="es-EC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dirty="0"/>
                <a:t>HIPÓTESIS</a:t>
              </a:r>
              <a:endParaRPr lang="es-EC" sz="41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6</a:t>
            </a:r>
            <a:endParaRPr lang="es-EC" b="1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17963"/>
          <a:stretch/>
        </p:blipFill>
        <p:spPr bwMode="auto">
          <a:xfrm>
            <a:off x="251520" y="1196752"/>
            <a:ext cx="19442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53102" y="2204864"/>
            <a:ext cx="6339377" cy="341596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capacitación administrativa incide en la competitividad de los microempresarios del sector manufacturero del </a:t>
            </a:r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DMQ.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69599" y="1216511"/>
            <a:ext cx="496855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 </a:t>
            </a:r>
            <a:endParaRPr lang="es-V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04"/>
          <a:stretch/>
        </p:blipFill>
        <p:spPr bwMode="auto">
          <a:xfrm>
            <a:off x="0" y="116632"/>
            <a:ext cx="90364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949280"/>
            <a:ext cx="54625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7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320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9" t="36508" r="29627" b="24375"/>
          <a:stretch/>
        </p:blipFill>
        <p:spPr bwMode="auto">
          <a:xfrm>
            <a:off x="3979794" y="791715"/>
            <a:ext cx="4586741" cy="41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dirty="0"/>
                <a:t>MARCO TEÓRICO</a:t>
              </a:r>
              <a:endParaRPr lang="es-EC" sz="41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8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144016" y="519335"/>
            <a:ext cx="60121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</a:rPr>
              <a:t>ENFOQUE TEÓRICO </a:t>
            </a:r>
            <a:r>
              <a:rPr lang="es-EC" sz="2400" b="1" dirty="0" smtClean="0">
                <a:solidFill>
                  <a:schemeClr val="tx1"/>
                </a:solidFill>
              </a:rPr>
              <a:t>DE CAPACITACIÓN</a:t>
            </a:r>
            <a:endParaRPr lang="es-EC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2"/>
          <a:stretch/>
        </p:blipFill>
        <p:spPr bwMode="auto">
          <a:xfrm>
            <a:off x="355352" y="1919266"/>
            <a:ext cx="3624441" cy="39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065911"/>
            <a:ext cx="5304229" cy="792089"/>
            <a:chOff x="0" y="0"/>
            <a:chExt cx="5304229" cy="7920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Pentágono"/>
            <p:cNvSpPr/>
            <p:nvPr/>
          </p:nvSpPr>
          <p:spPr>
            <a:xfrm>
              <a:off x="0" y="0"/>
              <a:ext cx="5304229" cy="792089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0" y="0"/>
              <a:ext cx="5106207" cy="792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694" tIns="109347" rIns="54674" bIns="10934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dirty="0"/>
                <a:t>MARCO TEÓRICO</a:t>
              </a:r>
              <a:endParaRPr lang="es-EC" sz="4100" kern="1200" dirty="0"/>
            </a:p>
          </p:txBody>
        </p:sp>
      </p:grpSp>
      <p:sp>
        <p:nvSpPr>
          <p:cNvPr id="7" name="6 Datos"/>
          <p:cNvSpPr/>
          <p:nvPr/>
        </p:nvSpPr>
        <p:spPr>
          <a:xfrm>
            <a:off x="7164288" y="6165304"/>
            <a:ext cx="1979712" cy="692696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7164288" y="6403640"/>
            <a:ext cx="1979712" cy="3377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9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230005" y="502008"/>
            <a:ext cx="681178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TEÓRICO DE COMPETITIVIDAD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221614" y="1268760"/>
            <a:ext cx="6281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4221614" y="1234547"/>
            <a:ext cx="8446" cy="14743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3230021" y="2708920"/>
            <a:ext cx="9915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29808" r="51371" b="10571"/>
          <a:stretch/>
        </p:blipFill>
        <p:spPr bwMode="auto">
          <a:xfrm>
            <a:off x="4889198" y="1109153"/>
            <a:ext cx="3264946" cy="46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0"/>
          <a:stretch/>
        </p:blipFill>
        <p:spPr bwMode="auto">
          <a:xfrm>
            <a:off x="230004" y="1234547"/>
            <a:ext cx="3541648" cy="464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1083</Words>
  <Application>Microsoft Office PowerPoint</Application>
  <PresentationFormat>Presentación en pantalla (4:3)</PresentationFormat>
  <Paragraphs>336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Maquina8</cp:lastModifiedBy>
  <cp:revision>206</cp:revision>
  <dcterms:created xsi:type="dcterms:W3CDTF">2018-05-31T01:53:41Z</dcterms:created>
  <dcterms:modified xsi:type="dcterms:W3CDTF">2018-08-09T00:15:37Z</dcterms:modified>
</cp:coreProperties>
</file>