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9" r:id="rId3"/>
    <p:sldId id="260" r:id="rId4"/>
    <p:sldId id="261" r:id="rId5"/>
    <p:sldId id="262" r:id="rId6"/>
    <p:sldId id="263" r:id="rId7"/>
    <p:sldId id="264" r:id="rId8"/>
    <p:sldId id="266" r:id="rId9"/>
    <p:sldId id="267"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322"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5" r:id="rId43"/>
    <p:sldId id="306" r:id="rId44"/>
    <p:sldId id="303" r:id="rId45"/>
    <p:sldId id="319" r:id="rId46"/>
    <p:sldId id="307" r:id="rId47"/>
    <p:sldId id="308" r:id="rId48"/>
    <p:sldId id="309" r:id="rId49"/>
    <p:sldId id="310" r:id="rId50"/>
    <p:sldId id="311" r:id="rId51"/>
    <p:sldId id="312" r:id="rId52"/>
    <p:sldId id="313" r:id="rId53"/>
    <p:sldId id="314" r:id="rId54"/>
    <p:sldId id="315" r:id="rId55"/>
  </p:sldIdLst>
  <p:sldSz cx="12192000" cy="6858000"/>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72" d="100"/>
          <a:sy n="72"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A3AE842-C1DE-4E38-BDDF-A313317D7DB1}" type="datetimeFigureOut">
              <a:rPr lang="es-ES" smtClean="0"/>
              <a:t>20/08/2018</a:t>
            </a:fld>
            <a:endParaRPr lang="es-ES"/>
          </a:p>
        </p:txBody>
      </p:sp>
      <p:sp>
        <p:nvSpPr>
          <p:cNvPr id="5" name="Footer Placeholder 4"/>
          <p:cNvSpPr>
            <a:spLocks noGrp="1"/>
          </p:cNvSpPr>
          <p:nvPr>
            <p:ph type="ftr" sz="quarter" idx="11"/>
          </p:nvPr>
        </p:nvSpPr>
        <p:spPr>
          <a:xfrm>
            <a:off x="1876424" y="5410201"/>
            <a:ext cx="5124886" cy="365125"/>
          </a:xfrm>
        </p:spPr>
        <p:txBody>
          <a:bodyPr/>
          <a:lstStyle/>
          <a:p>
            <a:endParaRPr lang="es-ES"/>
          </a:p>
        </p:txBody>
      </p:sp>
      <p:sp>
        <p:nvSpPr>
          <p:cNvPr id="6" name="Slide Number Placeholder 5"/>
          <p:cNvSpPr>
            <a:spLocks noGrp="1"/>
          </p:cNvSpPr>
          <p:nvPr>
            <p:ph type="sldNum" sz="quarter" idx="12"/>
          </p:nvPr>
        </p:nvSpPr>
        <p:spPr>
          <a:xfrm>
            <a:off x="9896911" y="5410199"/>
            <a:ext cx="771089" cy="365125"/>
          </a:xfrm>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135643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6203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256883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880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115002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2A3AE842-C1DE-4E38-BDDF-A313317D7DB1}" type="datetimeFigureOut">
              <a:rPr lang="es-ES" smtClean="0"/>
              <a:t>20/08/2018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118772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2A3AE842-C1DE-4E38-BDDF-A313317D7DB1}" type="datetimeFigureOut">
              <a:rPr lang="es-ES" smtClean="0"/>
              <a:t>20/08/2018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201839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3AE842-C1DE-4E38-BDDF-A313317D7DB1}" type="datetimeFigureOut">
              <a:rPr lang="es-ES" smtClean="0"/>
              <a:t>20/08/2018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615363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3AE842-C1DE-4E38-BDDF-A313317D7DB1}" type="datetimeFigureOut">
              <a:rPr lang="es-ES" smtClean="0"/>
              <a:t>20/08/2018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10593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2A3AE842-C1DE-4E38-BDDF-A313317D7DB1}" type="datetimeFigureOut">
              <a:rPr lang="es-ES" smtClean="0"/>
              <a:t>20/08/2018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22164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A3AE842-C1DE-4E38-BDDF-A313317D7DB1}" type="datetimeFigureOut">
              <a:rPr lang="es-ES" smtClean="0"/>
              <a:t>20/08/2018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42062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64948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3AE842-C1DE-4E38-BDDF-A313317D7DB1}" type="datetimeFigureOut">
              <a:rPr lang="es-ES" smtClean="0"/>
              <a:t>20/08/2018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254316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3AE842-C1DE-4E38-BDDF-A313317D7DB1}" type="datetimeFigureOut">
              <a:rPr lang="es-ES" smtClean="0"/>
              <a:t>20/08/2018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205974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E842-C1DE-4E38-BDDF-A313317D7DB1}" type="datetimeFigureOut">
              <a:rPr lang="es-ES" smtClean="0"/>
              <a:t>20/08/2018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428117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357851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3AE842-C1DE-4E38-BDDF-A313317D7DB1}" type="datetimeFigureOut">
              <a:rPr lang="es-ES" smtClean="0"/>
              <a:t>20/08/2018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D483B98-B6F2-41DC-82E4-AD7EEB096333}" type="slidenum">
              <a:rPr lang="es-ES" smtClean="0"/>
              <a:t>‹Nº›</a:t>
            </a:fld>
            <a:endParaRPr lang="es-ES"/>
          </a:p>
        </p:txBody>
      </p:sp>
    </p:spTree>
    <p:extLst>
      <p:ext uri="{BB962C8B-B14F-4D97-AF65-F5344CB8AC3E}">
        <p14:creationId xmlns:p14="http://schemas.microsoft.com/office/powerpoint/2010/main" val="373047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3AE842-C1DE-4E38-BDDF-A313317D7DB1}" type="datetimeFigureOut">
              <a:rPr lang="es-ES" smtClean="0"/>
              <a:t>20/08/2018</a:t>
            </a:fld>
            <a:endParaRPr lang="es-E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483B98-B6F2-41DC-82E4-AD7EEB096333}" type="slidenum">
              <a:rPr lang="es-ES" smtClean="0"/>
              <a:t>‹Nº›</a:t>
            </a:fld>
            <a:endParaRPr lang="es-ES"/>
          </a:p>
        </p:txBody>
      </p:sp>
      <p:pic>
        <p:nvPicPr>
          <p:cNvPr id="49" name="Imagen 4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2875" y="59508"/>
            <a:ext cx="1343025" cy="1214095"/>
          </a:xfrm>
          <a:prstGeom prst="rect">
            <a:avLst/>
          </a:prstGeom>
        </p:spPr>
      </p:pic>
      <p:pic>
        <p:nvPicPr>
          <p:cNvPr id="50" name="Imagen 4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87599" y="146772"/>
            <a:ext cx="1062151" cy="947016"/>
          </a:xfrm>
          <a:prstGeom prst="rect">
            <a:avLst/>
          </a:prstGeom>
        </p:spPr>
      </p:pic>
    </p:spTree>
    <p:extLst>
      <p:ext uri="{BB962C8B-B14F-4D97-AF65-F5344CB8AC3E}">
        <p14:creationId xmlns:p14="http://schemas.microsoft.com/office/powerpoint/2010/main" val="341887594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40.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3645" y="1459137"/>
            <a:ext cx="9620518" cy="2387600"/>
          </a:xfrm>
        </p:spPr>
        <p:txBody>
          <a:bodyPr>
            <a:normAutofit fontScale="90000"/>
          </a:bodyPr>
          <a:lstStyle/>
          <a:p>
            <a:pPr algn="ctr"/>
            <a:r>
              <a:rPr lang="es-ES" sz="3600" b="1" cap="none" dirty="0">
                <a:latin typeface="Calibri Light" panose="020F0302020204030204" pitchFamily="34" charset="0"/>
                <a:cs typeface="Calibri Light" panose="020F0302020204030204" pitchFamily="34" charset="0"/>
              </a:rPr>
              <a:t>  </a:t>
            </a:r>
            <a:br>
              <a:rPr lang="es-ES" sz="3600" b="1" cap="none" dirty="0">
                <a:latin typeface="Calibri Light" panose="020F0302020204030204" pitchFamily="34" charset="0"/>
                <a:cs typeface="Calibri Light" panose="020F0302020204030204" pitchFamily="34" charset="0"/>
              </a:rPr>
            </a:br>
            <a:r>
              <a:rPr lang="es-ES" sz="3600" b="1" cap="none" dirty="0">
                <a:latin typeface="Calibri Light" panose="020F0302020204030204" pitchFamily="34" charset="0"/>
                <a:cs typeface="Calibri Light" panose="020F0302020204030204" pitchFamily="34" charset="0"/>
              </a:rPr>
              <a:t>Tema:</a:t>
            </a:r>
            <a:r>
              <a:rPr lang="es-ES" sz="3600" cap="none" dirty="0">
                <a:latin typeface="Calibri Light" panose="020F0302020204030204" pitchFamily="34" charset="0"/>
                <a:cs typeface="Calibri Light" panose="020F0302020204030204" pitchFamily="34" charset="0"/>
              </a:rPr>
              <a:t> EVALUACIÓN DE LA FORMABILIDAD DEL ACERO AISI 304 MEDIANTE EL ENSAYO DE EXPANSIÓN DE AGUJERO: EXPERIMENTACIÓN Y SIMULACIÓN </a:t>
            </a:r>
          </a:p>
        </p:txBody>
      </p:sp>
      <p:sp>
        <p:nvSpPr>
          <p:cNvPr id="3" name="Subtítulo 2"/>
          <p:cNvSpPr>
            <a:spLocks noGrp="1"/>
          </p:cNvSpPr>
          <p:nvPr>
            <p:ph type="subTitle" idx="1"/>
          </p:nvPr>
        </p:nvSpPr>
        <p:spPr>
          <a:xfrm>
            <a:off x="1876423" y="3846737"/>
            <a:ext cx="8791575" cy="2657094"/>
          </a:xfrm>
        </p:spPr>
        <p:txBody>
          <a:bodyPr>
            <a:normAutofit fontScale="92500" lnSpcReduction="10000"/>
          </a:bodyPr>
          <a:lstStyle/>
          <a:p>
            <a:r>
              <a:rPr lang="es-ES" dirty="0">
                <a:solidFill>
                  <a:schemeClr val="tx1"/>
                </a:solidFill>
              </a:rPr>
              <a:t>AUTORES: </a:t>
            </a:r>
          </a:p>
          <a:p>
            <a:r>
              <a:rPr lang="es-ES" dirty="0">
                <a:solidFill>
                  <a:schemeClr val="tx1"/>
                </a:solidFill>
              </a:rPr>
              <a:t>                 BARRERA FLORES, ANDRÉS ISMAEL </a:t>
            </a:r>
          </a:p>
          <a:p>
            <a:r>
              <a:rPr lang="es-ES" dirty="0">
                <a:solidFill>
                  <a:schemeClr val="tx1"/>
                </a:solidFill>
              </a:rPr>
              <a:t>                 CAIZA LLUMIQUINGA, LUIS ESTEBAN</a:t>
            </a:r>
          </a:p>
          <a:p>
            <a:r>
              <a:rPr lang="es-ES" dirty="0">
                <a:solidFill>
                  <a:schemeClr val="tx1"/>
                </a:solidFill>
              </a:rPr>
              <a:t> DIRECTOR:MSC: RIOFRÍO VILLENA, PATRICIO GUSTAVO </a:t>
            </a:r>
          </a:p>
          <a:p>
            <a:r>
              <a:rPr lang="es-ES" dirty="0">
                <a:solidFill>
                  <a:schemeClr val="tx1"/>
                </a:solidFill>
              </a:rPr>
              <a:t>                                 SANGOLQUÍ </a:t>
            </a:r>
          </a:p>
          <a:p>
            <a:r>
              <a:rPr lang="es-ES" dirty="0">
                <a:solidFill>
                  <a:schemeClr val="tx1"/>
                </a:solidFill>
              </a:rPr>
              <a:t>                                      2018	</a:t>
            </a:r>
          </a:p>
          <a:p>
            <a:endParaRPr lang="es-ES" dirty="0">
              <a:solidFill>
                <a:schemeClr val="tx1"/>
              </a:solidFill>
            </a:endParaRPr>
          </a:p>
        </p:txBody>
      </p:sp>
      <p:pic>
        <p:nvPicPr>
          <p:cNvPr id="4" name="Imagen 3" descr="http://blogs.espe.edu.ec/wp-content/uploads/2013/07/Comunicado-2-1.jpg"/>
          <p:cNvPicPr/>
          <p:nvPr/>
        </p:nvPicPr>
        <p:blipFill>
          <a:blip r:embed="rId2">
            <a:extLst>
              <a:ext uri="{28A0092B-C50C-407E-A947-70E740481C1C}">
                <a14:useLocalDpi xmlns:a14="http://schemas.microsoft.com/office/drawing/2010/main" val="0"/>
              </a:ext>
            </a:extLst>
          </a:blip>
          <a:srcRect l="10594" t="38914" r="10754" b="29167"/>
          <a:stretch>
            <a:fillRect/>
          </a:stretch>
        </p:blipFill>
        <p:spPr bwMode="auto">
          <a:xfrm>
            <a:off x="3252113" y="506939"/>
            <a:ext cx="6040191" cy="1439545"/>
          </a:xfrm>
          <a:prstGeom prst="rect">
            <a:avLst/>
          </a:prstGeom>
          <a:noFill/>
          <a:ln>
            <a:noFill/>
          </a:ln>
        </p:spPr>
      </p:pic>
      <p:pic>
        <p:nvPicPr>
          <p:cNvPr id="5" name="Imagen 4"/>
          <p:cNvPicPr>
            <a:picLocks noChangeAspect="1"/>
          </p:cNvPicPr>
          <p:nvPr/>
        </p:nvPicPr>
        <p:blipFill>
          <a:blip r:embed="rId3"/>
          <a:stretch>
            <a:fillRect/>
          </a:stretch>
        </p:blipFill>
        <p:spPr>
          <a:xfrm>
            <a:off x="8178085" y="4662152"/>
            <a:ext cx="3631842" cy="1236371"/>
          </a:xfrm>
          <a:prstGeom prst="rect">
            <a:avLst/>
          </a:prstGeom>
        </p:spPr>
      </p:pic>
    </p:spTree>
    <p:extLst>
      <p:ext uri="{BB962C8B-B14F-4D97-AF65-F5344CB8AC3E}">
        <p14:creationId xmlns:p14="http://schemas.microsoft.com/office/powerpoint/2010/main" val="311526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5611" y="-721218"/>
            <a:ext cx="11050073" cy="4752305"/>
          </a:xfrm>
        </p:spPr>
        <p:txBody>
          <a:bodyPr>
            <a:normAutofit fontScale="77500" lnSpcReduction="20000"/>
          </a:bodyPr>
          <a:lstStyle/>
          <a:p>
            <a:pPr marL="0" indent="0">
              <a:buNone/>
            </a:pPr>
            <a:endParaRPr lang="es-ES" sz="12000" dirty="0"/>
          </a:p>
          <a:p>
            <a:pPr marL="0" indent="0" algn="ctr">
              <a:buNone/>
            </a:pPr>
            <a:endParaRPr lang="es-ES" sz="12000" dirty="0"/>
          </a:p>
          <a:p>
            <a:pPr marL="0" indent="0" algn="ctr">
              <a:buNone/>
            </a:pPr>
            <a:r>
              <a:rPr lang="es-ES" sz="12000" dirty="0"/>
              <a:t>EXPERIMENTACIÓN </a:t>
            </a:r>
          </a:p>
        </p:txBody>
      </p:sp>
    </p:spTree>
    <p:extLst>
      <p:ext uri="{BB962C8B-B14F-4D97-AF65-F5344CB8AC3E}">
        <p14:creationId xmlns:p14="http://schemas.microsoft.com/office/powerpoint/2010/main" val="284647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1369" y="532822"/>
            <a:ext cx="10612191" cy="5473521"/>
          </a:xfrm>
        </p:spPr>
        <p:txBody>
          <a:bodyPr/>
          <a:lstStyle/>
          <a:p>
            <a:r>
              <a:rPr lang="es-ES" b="1" dirty="0"/>
              <a:t>METODOLOGÍA DE TRABAJO </a:t>
            </a:r>
          </a:p>
        </p:txBody>
      </p:sp>
      <p:sp>
        <p:nvSpPr>
          <p:cNvPr id="4" name="Rectángulo redondeado 3"/>
          <p:cNvSpPr/>
          <p:nvPr/>
        </p:nvSpPr>
        <p:spPr>
          <a:xfrm>
            <a:off x="2543872" y="1399870"/>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1</a:t>
            </a:r>
            <a:r>
              <a:rPr lang="es-ES" dirty="0"/>
              <a:t> </a:t>
            </a:r>
          </a:p>
        </p:txBody>
      </p:sp>
      <p:sp>
        <p:nvSpPr>
          <p:cNvPr id="7" name="Rectángulo redondeado 6"/>
          <p:cNvSpPr/>
          <p:nvPr/>
        </p:nvSpPr>
        <p:spPr>
          <a:xfrm>
            <a:off x="5378026" y="1361773"/>
            <a:ext cx="3000778" cy="4825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dirty="0"/>
              <a:t>Caracterización del material  </a:t>
            </a:r>
          </a:p>
        </p:txBody>
      </p:sp>
      <p:sp>
        <p:nvSpPr>
          <p:cNvPr id="16" name="Rectángulo redondeado 15"/>
          <p:cNvSpPr/>
          <p:nvPr/>
        </p:nvSpPr>
        <p:spPr>
          <a:xfrm>
            <a:off x="5378026" y="2076943"/>
            <a:ext cx="5332639" cy="517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Elaboración de probetas de acero inoxidable AISI 304  </a:t>
            </a:r>
          </a:p>
        </p:txBody>
      </p:sp>
      <p:sp>
        <p:nvSpPr>
          <p:cNvPr id="17" name="Rectángulo redondeado 16"/>
          <p:cNvSpPr/>
          <p:nvPr/>
        </p:nvSpPr>
        <p:spPr>
          <a:xfrm>
            <a:off x="5378026" y="2847089"/>
            <a:ext cx="2741008" cy="4842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Construcción de punzones </a:t>
            </a:r>
          </a:p>
        </p:txBody>
      </p:sp>
      <p:sp>
        <p:nvSpPr>
          <p:cNvPr id="18" name="Rectángulo redondeado 17"/>
          <p:cNvSpPr/>
          <p:nvPr/>
        </p:nvSpPr>
        <p:spPr>
          <a:xfrm>
            <a:off x="5378026" y="3649131"/>
            <a:ext cx="5402588" cy="4978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 dirty="0"/>
              <a:t>Adecuación y montaje de la prensa hidráulica </a:t>
            </a:r>
          </a:p>
        </p:txBody>
      </p:sp>
      <p:sp>
        <p:nvSpPr>
          <p:cNvPr id="19" name="Rectángulo redondeado 18"/>
          <p:cNvSpPr/>
          <p:nvPr/>
        </p:nvSpPr>
        <p:spPr>
          <a:xfrm>
            <a:off x="5357612" y="4447221"/>
            <a:ext cx="2390979" cy="4081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Ejecución del ensayo </a:t>
            </a:r>
          </a:p>
        </p:txBody>
      </p:sp>
      <p:sp>
        <p:nvSpPr>
          <p:cNvPr id="21" name="Rectángulo redondeado 20"/>
          <p:cNvSpPr/>
          <p:nvPr/>
        </p:nvSpPr>
        <p:spPr>
          <a:xfrm>
            <a:off x="2575018" y="2178851"/>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2</a:t>
            </a:r>
            <a:r>
              <a:rPr lang="es-ES" dirty="0"/>
              <a:t> </a:t>
            </a:r>
          </a:p>
        </p:txBody>
      </p:sp>
      <p:sp>
        <p:nvSpPr>
          <p:cNvPr id="22" name="Rectángulo redondeado 21"/>
          <p:cNvSpPr/>
          <p:nvPr/>
        </p:nvSpPr>
        <p:spPr>
          <a:xfrm>
            <a:off x="2575018" y="2875907"/>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3</a:t>
            </a:r>
            <a:r>
              <a:rPr lang="es-ES" dirty="0"/>
              <a:t> </a:t>
            </a:r>
          </a:p>
        </p:txBody>
      </p:sp>
      <p:sp>
        <p:nvSpPr>
          <p:cNvPr id="23" name="Rectángulo redondeado 22"/>
          <p:cNvSpPr/>
          <p:nvPr/>
        </p:nvSpPr>
        <p:spPr>
          <a:xfrm>
            <a:off x="2567528" y="3691304"/>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4 </a:t>
            </a:r>
          </a:p>
        </p:txBody>
      </p:sp>
      <p:sp>
        <p:nvSpPr>
          <p:cNvPr id="24" name="Rectángulo redondeado 23"/>
          <p:cNvSpPr/>
          <p:nvPr/>
        </p:nvSpPr>
        <p:spPr>
          <a:xfrm>
            <a:off x="2575018" y="4470285"/>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5 </a:t>
            </a:r>
          </a:p>
        </p:txBody>
      </p:sp>
      <p:sp>
        <p:nvSpPr>
          <p:cNvPr id="25" name="Rectángulo redondeado 24"/>
          <p:cNvSpPr/>
          <p:nvPr/>
        </p:nvSpPr>
        <p:spPr>
          <a:xfrm>
            <a:off x="2575018" y="5260057"/>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6</a:t>
            </a:r>
            <a:r>
              <a:rPr lang="es-ES" dirty="0"/>
              <a:t> </a:t>
            </a:r>
          </a:p>
        </p:txBody>
      </p:sp>
      <p:sp>
        <p:nvSpPr>
          <p:cNvPr id="26" name="Rectángulo redondeado 25"/>
          <p:cNvSpPr/>
          <p:nvPr/>
        </p:nvSpPr>
        <p:spPr>
          <a:xfrm>
            <a:off x="2575018" y="6006343"/>
            <a:ext cx="1407700" cy="415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7 </a:t>
            </a:r>
          </a:p>
        </p:txBody>
      </p:sp>
      <p:sp>
        <p:nvSpPr>
          <p:cNvPr id="27" name="Rectángulo redondeado 26"/>
          <p:cNvSpPr/>
          <p:nvPr/>
        </p:nvSpPr>
        <p:spPr>
          <a:xfrm>
            <a:off x="5378026" y="5230129"/>
            <a:ext cx="3601594" cy="4752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dirty="0"/>
              <a:t>Medición de HER en las probetas  </a:t>
            </a:r>
          </a:p>
        </p:txBody>
      </p:sp>
      <p:sp>
        <p:nvSpPr>
          <p:cNvPr id="28" name="Rectángulo redondeado 27"/>
          <p:cNvSpPr/>
          <p:nvPr/>
        </p:nvSpPr>
        <p:spPr>
          <a:xfrm>
            <a:off x="5378026" y="6006343"/>
            <a:ext cx="3601594" cy="4153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dirty="0"/>
              <a:t>Morfología de la fractura   </a:t>
            </a:r>
          </a:p>
        </p:txBody>
      </p:sp>
      <p:cxnSp>
        <p:nvCxnSpPr>
          <p:cNvPr id="29" name="Conector recto de flecha 28"/>
          <p:cNvCxnSpPr/>
          <p:nvPr/>
        </p:nvCxnSpPr>
        <p:spPr>
          <a:xfrm flipV="1">
            <a:off x="3975228" y="2343317"/>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0" name="Conector recto de flecha 29"/>
          <p:cNvCxnSpPr/>
          <p:nvPr/>
        </p:nvCxnSpPr>
        <p:spPr>
          <a:xfrm flipV="1">
            <a:off x="3951572" y="1613504"/>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1" name="Conector recto de flecha 30"/>
          <p:cNvCxnSpPr/>
          <p:nvPr/>
        </p:nvCxnSpPr>
        <p:spPr>
          <a:xfrm flipV="1">
            <a:off x="3971986" y="3042821"/>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2" name="Conector recto de flecha 31"/>
          <p:cNvCxnSpPr/>
          <p:nvPr/>
        </p:nvCxnSpPr>
        <p:spPr>
          <a:xfrm flipV="1">
            <a:off x="3987976" y="3855670"/>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3" name="Conector recto de flecha 32"/>
          <p:cNvCxnSpPr/>
          <p:nvPr/>
        </p:nvCxnSpPr>
        <p:spPr>
          <a:xfrm flipV="1">
            <a:off x="3951572" y="4644365"/>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4" name="Conector recto de flecha 33"/>
          <p:cNvCxnSpPr/>
          <p:nvPr/>
        </p:nvCxnSpPr>
        <p:spPr>
          <a:xfrm flipV="1">
            <a:off x="3987976" y="5446294"/>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5" name="Conector recto de flecha 34"/>
          <p:cNvCxnSpPr/>
          <p:nvPr/>
        </p:nvCxnSpPr>
        <p:spPr>
          <a:xfrm flipV="1">
            <a:off x="3987976" y="6207388"/>
            <a:ext cx="1406040" cy="3359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8695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7128" y="746974"/>
            <a:ext cx="10496280" cy="5563673"/>
          </a:xfrm>
        </p:spPr>
        <p:txBody>
          <a:bodyPr/>
          <a:lstStyle/>
          <a:p>
            <a:r>
              <a:rPr lang="es-ES" b="1" dirty="0"/>
              <a:t>ETAPA 1: CARACTERIZACIÓN DEL MATERIAL </a:t>
            </a:r>
          </a:p>
        </p:txBody>
      </p:sp>
      <p:sp>
        <p:nvSpPr>
          <p:cNvPr id="4" name="Rectángulo redondeado 3"/>
          <p:cNvSpPr/>
          <p:nvPr/>
        </p:nvSpPr>
        <p:spPr>
          <a:xfrm>
            <a:off x="605308" y="1804652"/>
            <a:ext cx="2125013" cy="7276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Ensayo de tracción </a:t>
            </a:r>
          </a:p>
        </p:txBody>
      </p:sp>
      <p:pic>
        <p:nvPicPr>
          <p:cNvPr id="5" name="Imagen 4"/>
          <p:cNvPicPr/>
          <p:nvPr/>
        </p:nvPicPr>
        <p:blipFill>
          <a:blip r:embed="rId2"/>
          <a:stretch>
            <a:fillRect/>
          </a:stretch>
        </p:blipFill>
        <p:spPr>
          <a:xfrm>
            <a:off x="7662172" y="1532147"/>
            <a:ext cx="3504565" cy="1636056"/>
          </a:xfrm>
          <a:prstGeom prst="rect">
            <a:avLst/>
          </a:prstGeom>
        </p:spPr>
      </p:pic>
      <p:pic>
        <p:nvPicPr>
          <p:cNvPr id="6" name="Imagen 5"/>
          <p:cNvPicPr>
            <a:picLocks noChangeAspect="1"/>
          </p:cNvPicPr>
          <p:nvPr/>
        </p:nvPicPr>
        <p:blipFill>
          <a:blip r:embed="rId3"/>
          <a:stretch>
            <a:fillRect/>
          </a:stretch>
        </p:blipFill>
        <p:spPr>
          <a:xfrm>
            <a:off x="4310689" y="3760629"/>
            <a:ext cx="5824984" cy="2647950"/>
          </a:xfrm>
          <a:prstGeom prst="rect">
            <a:avLst/>
          </a:prstGeom>
        </p:spPr>
      </p:pic>
      <p:sp>
        <p:nvSpPr>
          <p:cNvPr id="7" name="Rectángulo redondeado 6"/>
          <p:cNvSpPr/>
          <p:nvPr/>
        </p:nvSpPr>
        <p:spPr>
          <a:xfrm>
            <a:off x="3348128" y="1448654"/>
            <a:ext cx="3696236" cy="18030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El ensayo de tracción tiene como objetivo someter una probeta a un esfuerzo axial de tracción dicho esfuerzo incrementará progresivamente hasta que se presente la rotura de la probeta</a:t>
            </a:r>
          </a:p>
        </p:txBody>
      </p:sp>
      <p:sp>
        <p:nvSpPr>
          <p:cNvPr id="8" name="Rectángulo redondeado 7"/>
          <p:cNvSpPr/>
          <p:nvPr/>
        </p:nvSpPr>
        <p:spPr>
          <a:xfrm>
            <a:off x="1223115" y="4417342"/>
            <a:ext cx="2125013" cy="7276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Resultados del ensayo </a:t>
            </a:r>
          </a:p>
        </p:txBody>
      </p:sp>
      <p:cxnSp>
        <p:nvCxnSpPr>
          <p:cNvPr id="9" name="Conector angular 8"/>
          <p:cNvCxnSpPr>
            <a:stCxn id="4" idx="2"/>
          </p:cNvCxnSpPr>
          <p:nvPr/>
        </p:nvCxnSpPr>
        <p:spPr>
          <a:xfrm rot="16200000" flipH="1">
            <a:off x="2332188" y="1867936"/>
            <a:ext cx="351567" cy="1680313"/>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1" name="Conector recto de flecha 10"/>
          <p:cNvCxnSpPr>
            <a:stCxn id="7" idx="3"/>
            <a:endCxn id="5" idx="1"/>
          </p:cNvCxnSpPr>
          <p:nvPr/>
        </p:nvCxnSpPr>
        <p:spPr>
          <a:xfrm>
            <a:off x="7044364" y="2350175"/>
            <a:ext cx="617808"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3" name="Conector angular 12"/>
          <p:cNvCxnSpPr>
            <a:stCxn id="4" idx="1"/>
            <a:endCxn id="8" idx="1"/>
          </p:cNvCxnSpPr>
          <p:nvPr/>
        </p:nvCxnSpPr>
        <p:spPr>
          <a:xfrm rot="10800000" flipH="1" flipV="1">
            <a:off x="605307" y="2168481"/>
            <a:ext cx="617807" cy="2612690"/>
          </a:xfrm>
          <a:prstGeom prst="bentConnector3">
            <a:avLst>
              <a:gd name="adj1" fmla="val -3700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recto de flecha 14"/>
          <p:cNvCxnSpPr>
            <a:stCxn id="8" idx="3"/>
          </p:cNvCxnSpPr>
          <p:nvPr/>
        </p:nvCxnSpPr>
        <p:spPr>
          <a:xfrm>
            <a:off x="3348128" y="4781171"/>
            <a:ext cx="962561"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9627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656822"/>
            <a:ext cx="10341735" cy="5473521"/>
          </a:xfrm>
        </p:spPr>
        <p:txBody>
          <a:bodyPr/>
          <a:lstStyle/>
          <a:p>
            <a:r>
              <a:rPr lang="es-ES" b="1" dirty="0"/>
              <a:t>ETAPA 1: CARACTERIZACIÓN DEL MATERIAL </a:t>
            </a:r>
          </a:p>
        </p:txBody>
      </p:sp>
      <p:pic>
        <p:nvPicPr>
          <p:cNvPr id="5" name="Imagen 4"/>
          <p:cNvPicPr>
            <a:picLocks noChangeAspect="1"/>
          </p:cNvPicPr>
          <p:nvPr/>
        </p:nvPicPr>
        <p:blipFill>
          <a:blip r:embed="rId2"/>
          <a:stretch>
            <a:fillRect/>
          </a:stretch>
        </p:blipFill>
        <p:spPr>
          <a:xfrm>
            <a:off x="211026" y="2246456"/>
            <a:ext cx="5507195" cy="3407370"/>
          </a:xfrm>
          <a:prstGeom prst="rect">
            <a:avLst/>
          </a:prstGeom>
        </p:spPr>
      </p:pic>
      <p:pic>
        <p:nvPicPr>
          <p:cNvPr id="6" name="Imagen 5"/>
          <p:cNvPicPr>
            <a:picLocks noChangeAspect="1"/>
          </p:cNvPicPr>
          <p:nvPr/>
        </p:nvPicPr>
        <p:blipFill>
          <a:blip r:embed="rId3"/>
          <a:stretch>
            <a:fillRect/>
          </a:stretch>
        </p:blipFill>
        <p:spPr>
          <a:xfrm>
            <a:off x="6280598" y="2246456"/>
            <a:ext cx="5413419" cy="2802062"/>
          </a:xfrm>
          <a:prstGeom prst="rect">
            <a:avLst/>
          </a:prstGeom>
        </p:spPr>
      </p:pic>
      <p:sp>
        <p:nvSpPr>
          <p:cNvPr id="7" name="Rectángulo 6"/>
          <p:cNvSpPr/>
          <p:nvPr/>
        </p:nvSpPr>
        <p:spPr>
          <a:xfrm>
            <a:off x="1252025" y="1447968"/>
            <a:ext cx="4157102" cy="4691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Esfuerzo vs Deformación real </a:t>
            </a:r>
          </a:p>
        </p:txBody>
      </p:sp>
      <p:sp>
        <p:nvSpPr>
          <p:cNvPr id="8" name="Rectángulo 7"/>
          <p:cNvSpPr/>
          <p:nvPr/>
        </p:nvSpPr>
        <p:spPr>
          <a:xfrm>
            <a:off x="7024353" y="1447968"/>
            <a:ext cx="4421746" cy="4691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Determinación del factor de endurecimiento  </a:t>
            </a:r>
          </a:p>
        </p:txBody>
      </p:sp>
      <p:pic>
        <p:nvPicPr>
          <p:cNvPr id="10" name="Imagen 9"/>
          <p:cNvPicPr>
            <a:picLocks noChangeAspect="1"/>
          </p:cNvPicPr>
          <p:nvPr/>
        </p:nvPicPr>
        <p:blipFill>
          <a:blip r:embed="rId4"/>
          <a:stretch>
            <a:fillRect/>
          </a:stretch>
        </p:blipFill>
        <p:spPr>
          <a:xfrm>
            <a:off x="6338552" y="5457873"/>
            <a:ext cx="5297510" cy="837127"/>
          </a:xfrm>
          <a:prstGeom prst="rect">
            <a:avLst/>
          </a:prstGeom>
        </p:spPr>
      </p:pic>
      <p:cxnSp>
        <p:nvCxnSpPr>
          <p:cNvPr id="4" name="Conector angular 3"/>
          <p:cNvCxnSpPr>
            <a:stCxn id="7" idx="1"/>
          </p:cNvCxnSpPr>
          <p:nvPr/>
        </p:nvCxnSpPr>
        <p:spPr>
          <a:xfrm rot="10800000" flipV="1">
            <a:off x="914405" y="1682555"/>
            <a:ext cx="337621" cy="56390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1" name="Conector angular 10"/>
          <p:cNvCxnSpPr>
            <a:stCxn id="8" idx="1"/>
          </p:cNvCxnSpPr>
          <p:nvPr/>
        </p:nvCxnSpPr>
        <p:spPr>
          <a:xfrm rot="10800000" flipV="1">
            <a:off x="6696223" y="1682555"/>
            <a:ext cx="328131" cy="56390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recto de flecha 14"/>
          <p:cNvCxnSpPr>
            <a:stCxn id="6" idx="2"/>
            <a:endCxn id="10" idx="0"/>
          </p:cNvCxnSpPr>
          <p:nvPr/>
        </p:nvCxnSpPr>
        <p:spPr>
          <a:xfrm flipH="1">
            <a:off x="8987307" y="5048518"/>
            <a:ext cx="1" cy="409355"/>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9690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429" y="553792"/>
            <a:ext cx="10831132" cy="5589431"/>
          </a:xfrm>
        </p:spPr>
        <p:txBody>
          <a:bodyPr/>
          <a:lstStyle/>
          <a:p>
            <a:r>
              <a:rPr lang="es-ES" b="1" dirty="0"/>
              <a:t>ETAPA 1: CARACTERIZACIÓN DEL MATERIAL </a:t>
            </a:r>
          </a:p>
          <a:p>
            <a:endParaRPr lang="es-ES" dirty="0"/>
          </a:p>
          <a:p>
            <a:endParaRPr lang="es-ES" dirty="0"/>
          </a:p>
          <a:p>
            <a:pPr marL="0" indent="0">
              <a:buNone/>
            </a:pPr>
            <a:endParaRPr lang="es-ES" dirty="0"/>
          </a:p>
          <a:p>
            <a:endParaRPr lang="es-ES" dirty="0"/>
          </a:p>
        </p:txBody>
      </p:sp>
      <p:sp>
        <p:nvSpPr>
          <p:cNvPr id="4" name="Rectángulo redondeado 3"/>
          <p:cNvSpPr/>
          <p:nvPr/>
        </p:nvSpPr>
        <p:spPr>
          <a:xfrm>
            <a:off x="755325" y="1388437"/>
            <a:ext cx="3593205" cy="631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Ensayo de espectrometría de chispa </a:t>
            </a:r>
          </a:p>
        </p:txBody>
      </p:sp>
      <p:pic>
        <p:nvPicPr>
          <p:cNvPr id="5" name="Imagen 4" descr="https://scontent.fuio1-1.fna.fbcdn.net/v/t34.18173-12/28383814_1796099077101533_1645046762_n.jpg?_nc_cat=0&amp;oh=fce43384288b4dfe20de4a4cfc58f975&amp;oe=5AE4A3C9"/>
          <p:cNvPicPr/>
          <p:nvPr/>
        </p:nvPicPr>
        <p:blipFill rotWithShape="1">
          <a:blip r:embed="rId2">
            <a:extLst>
              <a:ext uri="{28A0092B-C50C-407E-A947-70E740481C1C}">
                <a14:useLocalDpi xmlns:a14="http://schemas.microsoft.com/office/drawing/2010/main" val="0"/>
              </a:ext>
            </a:extLst>
          </a:blip>
          <a:srcRect t="24551" r="20905" b="19502"/>
          <a:stretch/>
        </p:blipFill>
        <p:spPr bwMode="auto">
          <a:xfrm>
            <a:off x="1368983" y="2250644"/>
            <a:ext cx="2172708" cy="1818005"/>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3"/>
          <a:stretch>
            <a:fillRect/>
          </a:stretch>
        </p:blipFill>
        <p:spPr>
          <a:xfrm>
            <a:off x="4608053" y="2321730"/>
            <a:ext cx="6161267" cy="1370124"/>
          </a:xfrm>
          <a:prstGeom prst="rect">
            <a:avLst/>
          </a:prstGeom>
        </p:spPr>
      </p:pic>
      <p:sp>
        <p:nvSpPr>
          <p:cNvPr id="7" name="Rectángulo redondeado 6"/>
          <p:cNvSpPr/>
          <p:nvPr/>
        </p:nvSpPr>
        <p:spPr>
          <a:xfrm>
            <a:off x="755325" y="4588970"/>
            <a:ext cx="2966669" cy="7773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Micrografía del material  </a:t>
            </a:r>
          </a:p>
        </p:txBody>
      </p:sp>
      <p:pic>
        <p:nvPicPr>
          <p:cNvPr id="8" name="Imagen 7"/>
          <p:cNvPicPr>
            <a:picLocks noChangeAspect="1"/>
          </p:cNvPicPr>
          <p:nvPr/>
        </p:nvPicPr>
        <p:blipFill>
          <a:blip r:embed="rId4"/>
          <a:stretch>
            <a:fillRect/>
          </a:stretch>
        </p:blipFill>
        <p:spPr>
          <a:xfrm>
            <a:off x="4164051" y="4730908"/>
            <a:ext cx="2734850" cy="1710098"/>
          </a:xfrm>
          <a:prstGeom prst="rect">
            <a:avLst/>
          </a:prstGeom>
        </p:spPr>
      </p:pic>
      <p:pic>
        <p:nvPicPr>
          <p:cNvPr id="9" name="Imagen 8" descr="https://scontent.fuio1-1.fna.fbcdn.net/v/t1.15752-9/32777101_1663528237087498_5371171562189750272_n.jpg?_nc_cat=0&amp;oh=ea0e7e1445aaad81db94ef6bac4e7819&amp;oe=5B94F022"/>
          <p:cNvPicPr/>
          <p:nvPr/>
        </p:nvPicPr>
        <p:blipFill rotWithShape="1">
          <a:blip r:embed="rId5">
            <a:extLst>
              <a:ext uri="{28A0092B-C50C-407E-A947-70E740481C1C}">
                <a14:useLocalDpi xmlns:a14="http://schemas.microsoft.com/office/drawing/2010/main" val="0"/>
              </a:ext>
            </a:extLst>
          </a:blip>
          <a:srcRect l="49817" b="11435"/>
          <a:stretch/>
        </p:blipFill>
        <p:spPr bwMode="auto">
          <a:xfrm rot="5400000">
            <a:off x="8261796" y="3007218"/>
            <a:ext cx="2575778" cy="4417453"/>
          </a:xfrm>
          <a:prstGeom prst="rect">
            <a:avLst/>
          </a:prstGeom>
          <a:noFill/>
          <a:ln>
            <a:noFill/>
          </a:ln>
          <a:extLst>
            <a:ext uri="{53640926-AAD7-44D8-BBD7-CCE9431645EC}">
              <a14:shadowObscured xmlns:a14="http://schemas.microsoft.com/office/drawing/2010/main"/>
            </a:ext>
          </a:extLst>
        </p:spPr>
      </p:pic>
      <p:cxnSp>
        <p:nvCxnSpPr>
          <p:cNvPr id="13" name="Conector angular 12"/>
          <p:cNvCxnSpPr>
            <a:stCxn id="4" idx="1"/>
            <a:endCxn id="5" idx="1"/>
          </p:cNvCxnSpPr>
          <p:nvPr/>
        </p:nvCxnSpPr>
        <p:spPr>
          <a:xfrm rot="10800000" flipH="1" flipV="1">
            <a:off x="755325" y="1703969"/>
            <a:ext cx="613658" cy="1455678"/>
          </a:xfrm>
          <a:prstGeom prst="bentConnector3">
            <a:avLst>
              <a:gd name="adj1" fmla="val -3725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recto de flecha 14"/>
          <p:cNvCxnSpPr>
            <a:stCxn id="5" idx="3"/>
          </p:cNvCxnSpPr>
          <p:nvPr/>
        </p:nvCxnSpPr>
        <p:spPr>
          <a:xfrm flipV="1">
            <a:off x="3541691" y="3159646"/>
            <a:ext cx="1066362"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6" name="Rectángulo redondeado 15"/>
          <p:cNvSpPr/>
          <p:nvPr/>
        </p:nvSpPr>
        <p:spPr>
          <a:xfrm>
            <a:off x="4768948" y="1223889"/>
            <a:ext cx="6386732"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dirty="0"/>
              <a:t>Al ser un acero inoxidable de la familia 300 posee un contenido de cromo del 18.36 % y níquel de aproximadamente el 8 % además de un contenido de manganeso de 1%. </a:t>
            </a:r>
          </a:p>
        </p:txBody>
      </p:sp>
      <p:cxnSp>
        <p:nvCxnSpPr>
          <p:cNvPr id="18" name="Conector recto de flecha 17"/>
          <p:cNvCxnSpPr>
            <a:stCxn id="4" idx="3"/>
            <a:endCxn id="16" idx="1"/>
          </p:cNvCxnSpPr>
          <p:nvPr/>
        </p:nvCxnSpPr>
        <p:spPr>
          <a:xfrm flipV="1">
            <a:off x="4348530" y="1681089"/>
            <a:ext cx="420418" cy="2288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0" name="Conector angular 19"/>
          <p:cNvCxnSpPr>
            <a:stCxn id="7" idx="2"/>
          </p:cNvCxnSpPr>
          <p:nvPr/>
        </p:nvCxnSpPr>
        <p:spPr>
          <a:xfrm rot="16200000" flipH="1">
            <a:off x="3014712" y="4590278"/>
            <a:ext cx="373287" cy="1925391"/>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2" name="Conector angular 21"/>
          <p:cNvCxnSpPr/>
          <p:nvPr/>
        </p:nvCxnSpPr>
        <p:spPr>
          <a:xfrm rot="5400000" flipH="1" flipV="1">
            <a:off x="6194986" y="3584935"/>
            <a:ext cx="482465" cy="1809482"/>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8730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77281" y="552407"/>
            <a:ext cx="1468191" cy="5537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2 </a:t>
            </a:r>
          </a:p>
        </p:txBody>
      </p:sp>
      <p:sp>
        <p:nvSpPr>
          <p:cNvPr id="5" name="Rectángulo redondeado 4"/>
          <p:cNvSpPr/>
          <p:nvPr/>
        </p:nvSpPr>
        <p:spPr>
          <a:xfrm>
            <a:off x="991670" y="1455315"/>
            <a:ext cx="3129567" cy="8242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Elaboración de probetas de acero inoxidable </a:t>
            </a:r>
          </a:p>
        </p:txBody>
      </p:sp>
      <p:sp>
        <p:nvSpPr>
          <p:cNvPr id="9" name="Rectángulo redondeado 8"/>
          <p:cNvSpPr/>
          <p:nvPr/>
        </p:nvSpPr>
        <p:spPr>
          <a:xfrm>
            <a:off x="1043187" y="2685245"/>
            <a:ext cx="1468191" cy="5537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3 </a:t>
            </a:r>
          </a:p>
        </p:txBody>
      </p:sp>
      <p:sp>
        <p:nvSpPr>
          <p:cNvPr id="10" name="Rectángulo redondeado 9"/>
          <p:cNvSpPr/>
          <p:nvPr/>
        </p:nvSpPr>
        <p:spPr>
          <a:xfrm>
            <a:off x="991669" y="3593202"/>
            <a:ext cx="3129567" cy="8242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Construcción de punzones </a:t>
            </a:r>
          </a:p>
        </p:txBody>
      </p:sp>
      <p:pic>
        <p:nvPicPr>
          <p:cNvPr id="11" name="Imagen 10" descr="https://scontent.fuio1-1.fna.fbcdn.net/v/t1.15752-9/33995518_1676646335775688_7044430377636593664_n.jpg?_nc_cat=0&amp;oh=757156ed5936db957e2dfe9bc23543db&amp;oe=5B864A86"/>
          <p:cNvPicPr/>
          <p:nvPr/>
        </p:nvPicPr>
        <p:blipFill rotWithShape="1">
          <a:blip r:embed="rId2">
            <a:extLst>
              <a:ext uri="{28A0092B-C50C-407E-A947-70E740481C1C}">
                <a14:useLocalDpi xmlns:a14="http://schemas.microsoft.com/office/drawing/2010/main" val="0"/>
              </a:ext>
            </a:extLst>
          </a:blip>
          <a:srcRect l="21898" t="20681" r="10155" b="20925"/>
          <a:stretch/>
        </p:blipFill>
        <p:spPr bwMode="auto">
          <a:xfrm>
            <a:off x="4600264" y="2746415"/>
            <a:ext cx="3217673" cy="2009105"/>
          </a:xfrm>
          <a:prstGeom prst="rect">
            <a:avLst/>
          </a:prstGeom>
          <a:noFill/>
          <a:ln>
            <a:noFill/>
          </a:ln>
          <a:extLst>
            <a:ext uri="{53640926-AAD7-44D8-BBD7-CCE9431645EC}">
              <a14:shadowObscured xmlns:a14="http://schemas.microsoft.com/office/drawing/2010/main"/>
            </a:ext>
          </a:extLst>
        </p:spPr>
      </p:pic>
      <p:pic>
        <p:nvPicPr>
          <p:cNvPr id="12" name="Imagen 11" descr="https://scontent.fuio1-1.fna.fbcdn.net/v/t1.15752-9/34050252_1676643685775953_7062780518034571264_n.jpg?_nc_cat=0&amp;oh=4e71923e814541089b5326e2574e2269&amp;oe=5B8B71BE"/>
          <p:cNvPicPr/>
          <p:nvPr/>
        </p:nvPicPr>
        <p:blipFill rotWithShape="1">
          <a:blip r:embed="rId3">
            <a:extLst>
              <a:ext uri="{28A0092B-C50C-407E-A947-70E740481C1C}">
                <a14:useLocalDpi xmlns:a14="http://schemas.microsoft.com/office/drawing/2010/main" val="0"/>
              </a:ext>
            </a:extLst>
          </a:blip>
          <a:srcRect l="20621" t="22384" r="15511" b="21897"/>
          <a:stretch/>
        </p:blipFill>
        <p:spPr bwMode="auto">
          <a:xfrm>
            <a:off x="8348857" y="676140"/>
            <a:ext cx="3346831" cy="2009105"/>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4">
            <a:extLst>
              <a:ext uri="{28A0092B-C50C-407E-A947-70E740481C1C}">
                <a14:useLocalDpi xmlns:a14="http://schemas.microsoft.com/office/drawing/2010/main" val="0"/>
              </a:ext>
            </a:extLst>
          </a:blip>
          <a:srcRect l="53684" t="3540" r="1168" b="14345"/>
          <a:stretch/>
        </p:blipFill>
        <p:spPr>
          <a:xfrm>
            <a:off x="1918950" y="4906851"/>
            <a:ext cx="2575778" cy="1751526"/>
          </a:xfrm>
          <a:prstGeom prst="rect">
            <a:avLst/>
          </a:prstGeom>
        </p:spPr>
      </p:pic>
      <p:pic>
        <p:nvPicPr>
          <p:cNvPr id="14" name="Imagen 13"/>
          <p:cNvPicPr>
            <a:picLocks noChangeAspect="1"/>
          </p:cNvPicPr>
          <p:nvPr/>
        </p:nvPicPr>
        <p:blipFill>
          <a:blip r:embed="rId5"/>
          <a:stretch>
            <a:fillRect/>
          </a:stretch>
        </p:blipFill>
        <p:spPr>
          <a:xfrm>
            <a:off x="4869049" y="5067837"/>
            <a:ext cx="2472743" cy="1429553"/>
          </a:xfrm>
          <a:prstGeom prst="rect">
            <a:avLst/>
          </a:prstGeom>
        </p:spPr>
      </p:pic>
      <p:pic>
        <p:nvPicPr>
          <p:cNvPr id="15" name="Imagen 14"/>
          <p:cNvPicPr>
            <a:picLocks noChangeAspect="1"/>
          </p:cNvPicPr>
          <p:nvPr/>
        </p:nvPicPr>
        <p:blipFill>
          <a:blip r:embed="rId6"/>
          <a:stretch>
            <a:fillRect/>
          </a:stretch>
        </p:blipFill>
        <p:spPr>
          <a:xfrm>
            <a:off x="8348857" y="2884147"/>
            <a:ext cx="2581275" cy="1332962"/>
          </a:xfrm>
          <a:prstGeom prst="rect">
            <a:avLst/>
          </a:prstGeom>
        </p:spPr>
      </p:pic>
      <p:sp>
        <p:nvSpPr>
          <p:cNvPr id="16" name="Rectángulo redondeado 15"/>
          <p:cNvSpPr/>
          <p:nvPr/>
        </p:nvSpPr>
        <p:spPr>
          <a:xfrm>
            <a:off x="348654" y="4906851"/>
            <a:ext cx="1286030" cy="5537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Matriz </a:t>
            </a:r>
          </a:p>
        </p:txBody>
      </p:sp>
      <p:pic>
        <p:nvPicPr>
          <p:cNvPr id="18" name="Marcador de contenido 17" descr="C:\Users\Esteban\Desktop\tesis datos y deform\fotos MAQUINA\4.jpg"/>
          <p:cNvPicPr>
            <a:picLocks noGrp="1"/>
          </p:cNvPicPr>
          <p:nvPr>
            <p:ph idx="1"/>
          </p:nvPr>
        </p:nvPicPr>
        <p:blipFill rotWithShape="1">
          <a:blip r:embed="rId7">
            <a:extLst>
              <a:ext uri="{28A0092B-C50C-407E-A947-70E740481C1C}">
                <a14:useLocalDpi xmlns:a14="http://schemas.microsoft.com/office/drawing/2010/main" val="0"/>
              </a:ext>
            </a:extLst>
          </a:blip>
          <a:srcRect t="16528" b="12501"/>
          <a:stretch/>
        </p:blipFill>
        <p:spPr bwMode="auto">
          <a:xfrm>
            <a:off x="4625187" y="296215"/>
            <a:ext cx="2716605" cy="1925391"/>
          </a:xfrm>
          <a:prstGeom prst="rect">
            <a:avLst/>
          </a:prstGeom>
          <a:noFill/>
          <a:ln>
            <a:noFill/>
          </a:ln>
          <a:extLst>
            <a:ext uri="{53640926-AAD7-44D8-BBD7-CCE9431645EC}">
              <a14:shadowObscured xmlns:a14="http://schemas.microsoft.com/office/drawing/2010/main"/>
            </a:ext>
          </a:extLst>
        </p:spPr>
      </p:pic>
      <p:pic>
        <p:nvPicPr>
          <p:cNvPr id="19" name="Imagen 18"/>
          <p:cNvPicPr>
            <a:picLocks noChangeAspect="1"/>
          </p:cNvPicPr>
          <p:nvPr/>
        </p:nvPicPr>
        <p:blipFill>
          <a:blip r:embed="rId8"/>
          <a:stretch>
            <a:fillRect/>
          </a:stretch>
        </p:blipFill>
        <p:spPr>
          <a:xfrm>
            <a:off x="9386444" y="4420671"/>
            <a:ext cx="1959844" cy="2079941"/>
          </a:xfrm>
          <a:prstGeom prst="rect">
            <a:avLst/>
          </a:prstGeom>
        </p:spPr>
      </p:pic>
      <p:sp>
        <p:nvSpPr>
          <p:cNvPr id="20" name="Rectángulo redondeado 19"/>
          <p:cNvSpPr/>
          <p:nvPr/>
        </p:nvSpPr>
        <p:spPr>
          <a:xfrm>
            <a:off x="7959830" y="5067837"/>
            <a:ext cx="1105015" cy="5537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Claro o holgura  </a:t>
            </a:r>
          </a:p>
        </p:txBody>
      </p:sp>
      <p:cxnSp>
        <p:nvCxnSpPr>
          <p:cNvPr id="3" name="Conector recto de flecha 2"/>
          <p:cNvCxnSpPr>
            <a:stCxn id="4" idx="2"/>
          </p:cNvCxnSpPr>
          <p:nvPr/>
        </p:nvCxnSpPr>
        <p:spPr>
          <a:xfrm flipH="1">
            <a:off x="2511376" y="1106198"/>
            <a:ext cx="1" cy="36061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7" name="Conector recto de flecha 6"/>
          <p:cNvCxnSpPr>
            <a:stCxn id="5" idx="3"/>
            <a:endCxn id="18" idx="1"/>
          </p:cNvCxnSpPr>
          <p:nvPr/>
        </p:nvCxnSpPr>
        <p:spPr>
          <a:xfrm flipV="1">
            <a:off x="4121237" y="1258911"/>
            <a:ext cx="503950" cy="60852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recto de flecha 16"/>
          <p:cNvCxnSpPr>
            <a:stCxn id="9" idx="2"/>
          </p:cNvCxnSpPr>
          <p:nvPr/>
        </p:nvCxnSpPr>
        <p:spPr>
          <a:xfrm flipH="1">
            <a:off x="1777281" y="3239036"/>
            <a:ext cx="2" cy="354166"/>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2" name="Conector angular 21"/>
          <p:cNvCxnSpPr>
            <a:stCxn id="10" idx="1"/>
          </p:cNvCxnSpPr>
          <p:nvPr/>
        </p:nvCxnSpPr>
        <p:spPr>
          <a:xfrm rot="10800000" flipV="1">
            <a:off x="633047" y="4005325"/>
            <a:ext cx="358623" cy="901525"/>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4" name="Conector angular 23"/>
          <p:cNvCxnSpPr/>
          <p:nvPr/>
        </p:nvCxnSpPr>
        <p:spPr>
          <a:xfrm flipV="1">
            <a:off x="3530991" y="3108960"/>
            <a:ext cx="1069273" cy="484242"/>
          </a:xfrm>
          <a:prstGeom prst="bentConnector3">
            <a:avLst>
              <a:gd name="adj1" fmla="val -2625"/>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recto de flecha 26"/>
          <p:cNvCxnSpPr>
            <a:stCxn id="11" idx="2"/>
          </p:cNvCxnSpPr>
          <p:nvPr/>
        </p:nvCxnSpPr>
        <p:spPr>
          <a:xfrm flipH="1">
            <a:off x="6209100" y="4755520"/>
            <a:ext cx="1" cy="31231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9" name="Conector angular 28"/>
          <p:cNvCxnSpPr>
            <a:endCxn id="12" idx="1"/>
          </p:cNvCxnSpPr>
          <p:nvPr/>
        </p:nvCxnSpPr>
        <p:spPr>
          <a:xfrm rot="5400000" flipH="1" flipV="1">
            <a:off x="7404289" y="1801847"/>
            <a:ext cx="1065722" cy="82341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2" name="Conector angular 31"/>
          <p:cNvCxnSpPr>
            <a:endCxn id="15" idx="3"/>
          </p:cNvCxnSpPr>
          <p:nvPr/>
        </p:nvCxnSpPr>
        <p:spPr>
          <a:xfrm rot="5400000">
            <a:off x="10745641" y="2869737"/>
            <a:ext cx="865383" cy="496399"/>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4" name="Conector angular 33"/>
          <p:cNvCxnSpPr>
            <a:stCxn id="20" idx="2"/>
          </p:cNvCxnSpPr>
          <p:nvPr/>
        </p:nvCxnSpPr>
        <p:spPr>
          <a:xfrm rot="16200000" flipH="1">
            <a:off x="8735651" y="5398315"/>
            <a:ext cx="427480" cy="874106"/>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6" name="Conector angular 5"/>
          <p:cNvCxnSpPr/>
          <p:nvPr/>
        </p:nvCxnSpPr>
        <p:spPr>
          <a:xfrm rot="16200000" flipH="1">
            <a:off x="1161077" y="5291235"/>
            <a:ext cx="588466" cy="927281"/>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5310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532586" y="674652"/>
            <a:ext cx="1390918" cy="5022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4</a:t>
            </a:r>
          </a:p>
        </p:txBody>
      </p:sp>
      <p:sp>
        <p:nvSpPr>
          <p:cNvPr id="5" name="Rectángulo redondeado 4"/>
          <p:cNvSpPr/>
          <p:nvPr/>
        </p:nvSpPr>
        <p:spPr>
          <a:xfrm>
            <a:off x="792052" y="1742014"/>
            <a:ext cx="2807594" cy="8886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Adecuación y montaje de la prensa hidráulica </a:t>
            </a:r>
          </a:p>
        </p:txBody>
      </p:sp>
      <p:pic>
        <p:nvPicPr>
          <p:cNvPr id="6" name="Marcador de contenido 5"/>
          <p:cNvPicPr>
            <a:picLocks noGrp="1"/>
          </p:cNvPicPr>
          <p:nvPr>
            <p:ph idx="1"/>
          </p:nvPr>
        </p:nvPicPr>
        <p:blipFill rotWithShape="1">
          <a:blip r:embed="rId2"/>
          <a:srcRect l="2016" t="2415" r="1542" b="3076"/>
          <a:stretch/>
        </p:blipFill>
        <p:spPr>
          <a:xfrm>
            <a:off x="4378816" y="1041008"/>
            <a:ext cx="2562897" cy="1702191"/>
          </a:xfrm>
          <a:prstGeom prst="rect">
            <a:avLst/>
          </a:prstGeom>
        </p:spPr>
      </p:pic>
      <p:pic>
        <p:nvPicPr>
          <p:cNvPr id="8" name="Imagen 7"/>
          <p:cNvPicPr/>
          <p:nvPr/>
        </p:nvPicPr>
        <p:blipFill rotWithShape="1">
          <a:blip r:embed="rId3"/>
          <a:srcRect l="1346" t="-1653" r="1716" b="2203"/>
          <a:stretch/>
        </p:blipFill>
        <p:spPr>
          <a:xfrm>
            <a:off x="7675809" y="1144717"/>
            <a:ext cx="2910625" cy="1938271"/>
          </a:xfrm>
          <a:prstGeom prst="rect">
            <a:avLst/>
          </a:prstGeom>
        </p:spPr>
      </p:pic>
      <p:pic>
        <p:nvPicPr>
          <p:cNvPr id="9" name="Imagen 8"/>
          <p:cNvPicPr/>
          <p:nvPr/>
        </p:nvPicPr>
        <p:blipFill rotWithShape="1">
          <a:blip r:embed="rId4">
            <a:extLst>
              <a:ext uri="{28A0092B-C50C-407E-A947-70E740481C1C}">
                <a14:useLocalDpi xmlns:a14="http://schemas.microsoft.com/office/drawing/2010/main" val="0"/>
              </a:ext>
            </a:extLst>
          </a:blip>
          <a:srcRect l="2627" t="3951" b="2578"/>
          <a:stretch/>
        </p:blipFill>
        <p:spPr>
          <a:xfrm>
            <a:off x="1182778" y="3698020"/>
            <a:ext cx="2541297" cy="1867437"/>
          </a:xfrm>
          <a:prstGeom prst="rect">
            <a:avLst/>
          </a:prstGeom>
        </p:spPr>
      </p:pic>
      <p:pic>
        <p:nvPicPr>
          <p:cNvPr id="11" name="Imagen 10"/>
          <p:cNvPicPr/>
          <p:nvPr/>
        </p:nvPicPr>
        <p:blipFill rotWithShape="1">
          <a:blip r:embed="rId5"/>
          <a:srcRect l="901" t="2216" r="1293" b="1631"/>
          <a:stretch/>
        </p:blipFill>
        <p:spPr>
          <a:xfrm>
            <a:off x="4378817" y="3451538"/>
            <a:ext cx="2704564" cy="2794716"/>
          </a:xfrm>
          <a:prstGeom prst="rect">
            <a:avLst/>
          </a:prstGeom>
        </p:spPr>
      </p:pic>
      <p:pic>
        <p:nvPicPr>
          <p:cNvPr id="12" name="Imagen 11"/>
          <p:cNvPicPr/>
          <p:nvPr/>
        </p:nvPicPr>
        <p:blipFill>
          <a:blip r:embed="rId6"/>
          <a:stretch>
            <a:fillRect/>
          </a:stretch>
        </p:blipFill>
        <p:spPr>
          <a:xfrm>
            <a:off x="7946265" y="3969779"/>
            <a:ext cx="2987898" cy="2276475"/>
          </a:xfrm>
          <a:prstGeom prst="rect">
            <a:avLst/>
          </a:prstGeom>
        </p:spPr>
      </p:pic>
      <p:cxnSp>
        <p:nvCxnSpPr>
          <p:cNvPr id="10" name="Conector recto de flecha 9"/>
          <p:cNvCxnSpPr>
            <a:stCxn id="5" idx="3"/>
          </p:cNvCxnSpPr>
          <p:nvPr/>
        </p:nvCxnSpPr>
        <p:spPr>
          <a:xfrm>
            <a:off x="3599646" y="2186336"/>
            <a:ext cx="779170"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3" name="Conector recto de flecha 12"/>
          <p:cNvCxnSpPr/>
          <p:nvPr/>
        </p:nvCxnSpPr>
        <p:spPr>
          <a:xfrm>
            <a:off x="6896639" y="1850428"/>
            <a:ext cx="779170"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a:stCxn id="5" idx="1"/>
            <a:endCxn id="9" idx="1"/>
          </p:cNvCxnSpPr>
          <p:nvPr/>
        </p:nvCxnSpPr>
        <p:spPr>
          <a:xfrm rot="10800000" flipH="1" flipV="1">
            <a:off x="792052" y="2186335"/>
            <a:ext cx="390726" cy="2445403"/>
          </a:xfrm>
          <a:prstGeom prst="bentConnector3">
            <a:avLst>
              <a:gd name="adj1" fmla="val -58506"/>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angular 16"/>
          <p:cNvCxnSpPr>
            <a:stCxn id="9" idx="2"/>
          </p:cNvCxnSpPr>
          <p:nvPr/>
        </p:nvCxnSpPr>
        <p:spPr>
          <a:xfrm rot="16200000" flipH="1">
            <a:off x="3216499" y="4802384"/>
            <a:ext cx="399245" cy="1925389"/>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p:cNvCxnSpPr>
            <a:stCxn id="11" idx="3"/>
          </p:cNvCxnSpPr>
          <p:nvPr/>
        </p:nvCxnSpPr>
        <p:spPr>
          <a:xfrm>
            <a:off x="7083381" y="4848896"/>
            <a:ext cx="862884"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recto de flecha 22"/>
          <p:cNvCxnSpPr>
            <a:stCxn id="4" idx="2"/>
          </p:cNvCxnSpPr>
          <p:nvPr/>
        </p:nvCxnSpPr>
        <p:spPr>
          <a:xfrm>
            <a:off x="2228045" y="1176928"/>
            <a:ext cx="0" cy="55715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4" name="Rectángulo redondeado 23"/>
          <p:cNvSpPr/>
          <p:nvPr/>
        </p:nvSpPr>
        <p:spPr>
          <a:xfrm>
            <a:off x="8188982" y="3300465"/>
            <a:ext cx="2745181" cy="4518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Visualización del ensayo </a:t>
            </a:r>
          </a:p>
        </p:txBody>
      </p:sp>
      <p:cxnSp>
        <p:nvCxnSpPr>
          <p:cNvPr id="28" name="Conector angular 27"/>
          <p:cNvCxnSpPr>
            <a:stCxn id="24" idx="3"/>
            <a:endCxn id="12" idx="3"/>
          </p:cNvCxnSpPr>
          <p:nvPr/>
        </p:nvCxnSpPr>
        <p:spPr>
          <a:xfrm>
            <a:off x="10934163" y="3526384"/>
            <a:ext cx="12700" cy="1581633"/>
          </a:xfrm>
          <a:prstGeom prst="bentConnector3">
            <a:avLst>
              <a:gd name="adj1" fmla="val 3240000"/>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34" name="Rectángulo redondeado 33"/>
          <p:cNvSpPr/>
          <p:nvPr/>
        </p:nvSpPr>
        <p:spPr>
          <a:xfrm>
            <a:off x="8037457" y="358223"/>
            <a:ext cx="2187328" cy="4518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Placa de apoyo  </a:t>
            </a:r>
          </a:p>
        </p:txBody>
      </p:sp>
      <p:cxnSp>
        <p:nvCxnSpPr>
          <p:cNvPr id="36" name="Conector recto de flecha 35"/>
          <p:cNvCxnSpPr>
            <a:stCxn id="34" idx="2"/>
            <a:endCxn id="8" idx="0"/>
          </p:cNvCxnSpPr>
          <p:nvPr/>
        </p:nvCxnSpPr>
        <p:spPr>
          <a:xfrm>
            <a:off x="9131121" y="810060"/>
            <a:ext cx="1" cy="33465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37" name="Rectángulo redondeado 36"/>
          <p:cNvSpPr/>
          <p:nvPr/>
        </p:nvSpPr>
        <p:spPr>
          <a:xfrm>
            <a:off x="4623379" y="358265"/>
            <a:ext cx="2073770" cy="3733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Celda de carga</a:t>
            </a:r>
          </a:p>
        </p:txBody>
      </p:sp>
      <p:cxnSp>
        <p:nvCxnSpPr>
          <p:cNvPr id="42" name="Conector recto de flecha 41"/>
          <p:cNvCxnSpPr>
            <a:stCxn id="37" idx="2"/>
            <a:endCxn id="6" idx="0"/>
          </p:cNvCxnSpPr>
          <p:nvPr/>
        </p:nvCxnSpPr>
        <p:spPr>
          <a:xfrm>
            <a:off x="5660264" y="731604"/>
            <a:ext cx="1" cy="30940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45" name="Rectángulo redondeado 44"/>
          <p:cNvSpPr/>
          <p:nvPr/>
        </p:nvSpPr>
        <p:spPr>
          <a:xfrm>
            <a:off x="1416542" y="2977669"/>
            <a:ext cx="2073770" cy="3733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Cilindro base</a:t>
            </a:r>
          </a:p>
        </p:txBody>
      </p:sp>
      <p:cxnSp>
        <p:nvCxnSpPr>
          <p:cNvPr id="47" name="Conector recto de flecha 46"/>
          <p:cNvCxnSpPr>
            <a:stCxn id="45" idx="2"/>
            <a:endCxn id="9" idx="0"/>
          </p:cNvCxnSpPr>
          <p:nvPr/>
        </p:nvCxnSpPr>
        <p:spPr>
          <a:xfrm>
            <a:off x="2453427" y="3351008"/>
            <a:ext cx="0" cy="34701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9219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08358" y="541106"/>
            <a:ext cx="1506828"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4</a:t>
            </a:r>
          </a:p>
        </p:txBody>
      </p:sp>
      <p:pic>
        <p:nvPicPr>
          <p:cNvPr id="5" name="Marcador de contenido 4"/>
          <p:cNvPicPr>
            <a:picLocks noGrp="1"/>
          </p:cNvPicPr>
          <p:nvPr>
            <p:ph idx="1"/>
          </p:nvPr>
        </p:nvPicPr>
        <p:blipFill rotWithShape="1">
          <a:blip r:embed="rId2"/>
          <a:srcRect l="1041" t="2368" r="1258" b="1492"/>
          <a:stretch/>
        </p:blipFill>
        <p:spPr>
          <a:xfrm>
            <a:off x="4345566" y="966210"/>
            <a:ext cx="2991911" cy="2508507"/>
          </a:xfrm>
          <a:prstGeom prst="rect">
            <a:avLst/>
          </a:prstGeom>
        </p:spPr>
      </p:pic>
      <p:sp>
        <p:nvSpPr>
          <p:cNvPr id="6" name="Rectángulo redondeado 5"/>
          <p:cNvSpPr/>
          <p:nvPr/>
        </p:nvSpPr>
        <p:spPr>
          <a:xfrm>
            <a:off x="1057975" y="1776141"/>
            <a:ext cx="2807594" cy="8886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Adecuación y montaje de la prensa hidráulica </a:t>
            </a:r>
          </a:p>
        </p:txBody>
      </p:sp>
      <p:pic>
        <p:nvPicPr>
          <p:cNvPr id="9" name="Imagen 8"/>
          <p:cNvPicPr/>
          <p:nvPr/>
        </p:nvPicPr>
        <p:blipFill rotWithShape="1">
          <a:blip r:embed="rId3"/>
          <a:srcRect l="1589" t="1832" r="2678" b="1047"/>
          <a:stretch/>
        </p:blipFill>
        <p:spPr>
          <a:xfrm>
            <a:off x="7817475" y="1464622"/>
            <a:ext cx="3683358" cy="4778063"/>
          </a:xfrm>
          <a:prstGeom prst="rect">
            <a:avLst/>
          </a:prstGeom>
        </p:spPr>
      </p:pic>
      <p:pic>
        <p:nvPicPr>
          <p:cNvPr id="8" name="Imagen 7"/>
          <p:cNvPicPr/>
          <p:nvPr/>
        </p:nvPicPr>
        <p:blipFill>
          <a:blip r:embed="rId4"/>
          <a:stretch>
            <a:fillRect/>
          </a:stretch>
        </p:blipFill>
        <p:spPr>
          <a:xfrm>
            <a:off x="1288283" y="3643533"/>
            <a:ext cx="5689291" cy="2971400"/>
          </a:xfrm>
          <a:prstGeom prst="rect">
            <a:avLst/>
          </a:prstGeom>
        </p:spPr>
      </p:pic>
      <p:sp>
        <p:nvSpPr>
          <p:cNvPr id="11" name="Rectángulo redondeado 10"/>
          <p:cNvSpPr/>
          <p:nvPr/>
        </p:nvSpPr>
        <p:spPr>
          <a:xfrm>
            <a:off x="5152328" y="270649"/>
            <a:ext cx="2185149"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Prensa – chapas </a:t>
            </a:r>
          </a:p>
        </p:txBody>
      </p:sp>
      <p:sp>
        <p:nvSpPr>
          <p:cNvPr id="12" name="Rectángulo redondeado 11"/>
          <p:cNvSpPr/>
          <p:nvPr/>
        </p:nvSpPr>
        <p:spPr>
          <a:xfrm>
            <a:off x="7873401" y="541106"/>
            <a:ext cx="2072457"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Montaje del equipo  </a:t>
            </a:r>
          </a:p>
        </p:txBody>
      </p:sp>
      <p:cxnSp>
        <p:nvCxnSpPr>
          <p:cNvPr id="3" name="Conector recto de flecha 2"/>
          <p:cNvCxnSpPr>
            <a:stCxn id="4" idx="2"/>
            <a:endCxn id="6" idx="0"/>
          </p:cNvCxnSpPr>
          <p:nvPr/>
        </p:nvCxnSpPr>
        <p:spPr>
          <a:xfrm>
            <a:off x="2461772" y="1082019"/>
            <a:ext cx="0" cy="69412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recto de flecha 16"/>
          <p:cNvCxnSpPr>
            <a:stCxn id="6" idx="2"/>
          </p:cNvCxnSpPr>
          <p:nvPr/>
        </p:nvCxnSpPr>
        <p:spPr>
          <a:xfrm>
            <a:off x="2461772" y="2664785"/>
            <a:ext cx="0" cy="97874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angular 18"/>
          <p:cNvCxnSpPr>
            <a:stCxn id="11" idx="1"/>
          </p:cNvCxnSpPr>
          <p:nvPr/>
        </p:nvCxnSpPr>
        <p:spPr>
          <a:xfrm rot="10800000" flipV="1">
            <a:off x="4881490" y="541105"/>
            <a:ext cx="270839" cy="425103"/>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p:cNvCxnSpPr>
            <a:stCxn id="12" idx="3"/>
          </p:cNvCxnSpPr>
          <p:nvPr/>
        </p:nvCxnSpPr>
        <p:spPr>
          <a:xfrm>
            <a:off x="9945858" y="811563"/>
            <a:ext cx="506437" cy="653059"/>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recto de flecha 22"/>
          <p:cNvCxnSpPr>
            <a:stCxn id="6" idx="3"/>
            <a:endCxn id="5" idx="1"/>
          </p:cNvCxnSpPr>
          <p:nvPr/>
        </p:nvCxnSpPr>
        <p:spPr>
          <a:xfrm>
            <a:off x="3865569" y="2220463"/>
            <a:ext cx="479997"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3760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920571" y="1731365"/>
            <a:ext cx="2279560" cy="579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Ejecución del ensayo </a:t>
            </a:r>
          </a:p>
        </p:txBody>
      </p:sp>
      <p:pic>
        <p:nvPicPr>
          <p:cNvPr id="8" name="Marcador de contenido 7"/>
          <p:cNvPicPr>
            <a:picLocks noGrp="1"/>
          </p:cNvPicPr>
          <p:nvPr>
            <p:ph idx="1"/>
          </p:nvPr>
        </p:nvPicPr>
        <p:blipFill rotWithShape="1">
          <a:blip r:embed="rId2">
            <a:extLst>
              <a:ext uri="{28A0092B-C50C-407E-A947-70E740481C1C}">
                <a14:useLocalDpi xmlns:a14="http://schemas.microsoft.com/office/drawing/2010/main" val="0"/>
              </a:ext>
            </a:extLst>
          </a:blip>
          <a:srcRect l="1088" t="1669" r="54809" b="12601"/>
          <a:stretch/>
        </p:blipFill>
        <p:spPr>
          <a:xfrm>
            <a:off x="3425512" y="998112"/>
            <a:ext cx="2318198" cy="2266682"/>
          </a:xfrm>
          <a:prstGeom prst="rect">
            <a:avLst/>
          </a:prstGeom>
        </p:spPr>
      </p:pic>
      <p:pic>
        <p:nvPicPr>
          <p:cNvPr id="9" name="Imagen 8"/>
          <p:cNvPicPr/>
          <p:nvPr/>
        </p:nvPicPr>
        <p:blipFill rotWithShape="1">
          <a:blip r:embed="rId2">
            <a:extLst>
              <a:ext uri="{28A0092B-C50C-407E-A947-70E740481C1C}">
                <a14:useLocalDpi xmlns:a14="http://schemas.microsoft.com/office/drawing/2010/main" val="0"/>
              </a:ext>
            </a:extLst>
          </a:blip>
          <a:srcRect l="54402" t="1651" r="1233" b="13011"/>
          <a:stretch/>
        </p:blipFill>
        <p:spPr>
          <a:xfrm>
            <a:off x="6284889" y="998112"/>
            <a:ext cx="2279561" cy="2266682"/>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811369" y="3593205"/>
            <a:ext cx="6156102" cy="2884868"/>
          </a:xfrm>
          <a:prstGeom prst="rect">
            <a:avLst/>
          </a:prstGeom>
        </p:spPr>
      </p:pic>
      <p:pic>
        <p:nvPicPr>
          <p:cNvPr id="11" name="Imagen 10"/>
          <p:cNvPicPr/>
          <p:nvPr/>
        </p:nvPicPr>
        <p:blipFill>
          <a:blip r:embed="rId4"/>
          <a:stretch>
            <a:fillRect/>
          </a:stretch>
        </p:blipFill>
        <p:spPr>
          <a:xfrm>
            <a:off x="7424670" y="4259049"/>
            <a:ext cx="3013656" cy="1991061"/>
          </a:xfrm>
          <a:prstGeom prst="rect">
            <a:avLst/>
          </a:prstGeom>
        </p:spPr>
      </p:pic>
      <p:pic>
        <p:nvPicPr>
          <p:cNvPr id="13" name="Imagen 12"/>
          <p:cNvPicPr/>
          <p:nvPr/>
        </p:nvPicPr>
        <p:blipFill rotWithShape="1">
          <a:blip r:embed="rId5">
            <a:extLst>
              <a:ext uri="{28A0092B-C50C-407E-A947-70E740481C1C}">
                <a14:useLocalDpi xmlns:a14="http://schemas.microsoft.com/office/drawing/2010/main" val="0"/>
              </a:ext>
            </a:extLst>
          </a:blip>
          <a:srcRect l="1890" t="4351" r="2325" b="4615"/>
          <a:stretch/>
        </p:blipFill>
        <p:spPr>
          <a:xfrm>
            <a:off x="9015212" y="2215166"/>
            <a:ext cx="2833352" cy="1751527"/>
          </a:xfrm>
          <a:prstGeom prst="rect">
            <a:avLst/>
          </a:prstGeom>
        </p:spPr>
      </p:pic>
      <p:sp>
        <p:nvSpPr>
          <p:cNvPr id="12" name="Rectángulo redondeado 11"/>
          <p:cNvSpPr/>
          <p:nvPr/>
        </p:nvSpPr>
        <p:spPr>
          <a:xfrm>
            <a:off x="1467657" y="823404"/>
            <a:ext cx="1416676" cy="5795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5</a:t>
            </a:r>
          </a:p>
        </p:txBody>
      </p:sp>
      <p:sp>
        <p:nvSpPr>
          <p:cNvPr id="14" name="Rectángulo redondeado 13"/>
          <p:cNvSpPr/>
          <p:nvPr/>
        </p:nvSpPr>
        <p:spPr>
          <a:xfrm>
            <a:off x="10610840" y="4456088"/>
            <a:ext cx="1416676" cy="1100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Formación de la grieta </a:t>
            </a:r>
          </a:p>
        </p:txBody>
      </p:sp>
      <p:sp>
        <p:nvSpPr>
          <p:cNvPr id="15" name="Rectángulo redondeado 14"/>
          <p:cNvSpPr/>
          <p:nvPr/>
        </p:nvSpPr>
        <p:spPr>
          <a:xfrm>
            <a:off x="649981" y="2801154"/>
            <a:ext cx="2279560" cy="579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Interfaz de trabajo</a:t>
            </a:r>
          </a:p>
        </p:txBody>
      </p:sp>
      <p:sp>
        <p:nvSpPr>
          <p:cNvPr id="16" name="Rectángulo redondeado 15"/>
          <p:cNvSpPr/>
          <p:nvPr/>
        </p:nvSpPr>
        <p:spPr>
          <a:xfrm>
            <a:off x="4347214" y="402512"/>
            <a:ext cx="3077455" cy="415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Centrado  de punzones </a:t>
            </a:r>
          </a:p>
        </p:txBody>
      </p:sp>
      <p:sp>
        <p:nvSpPr>
          <p:cNvPr id="17" name="Rectángulo redondeado 16"/>
          <p:cNvSpPr/>
          <p:nvPr/>
        </p:nvSpPr>
        <p:spPr>
          <a:xfrm>
            <a:off x="9863533" y="1592720"/>
            <a:ext cx="1985031" cy="415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Placa final  </a:t>
            </a:r>
          </a:p>
        </p:txBody>
      </p:sp>
      <p:cxnSp>
        <p:nvCxnSpPr>
          <p:cNvPr id="3" name="Conector recto de flecha 2"/>
          <p:cNvCxnSpPr>
            <a:stCxn id="12" idx="2"/>
          </p:cNvCxnSpPr>
          <p:nvPr/>
        </p:nvCxnSpPr>
        <p:spPr>
          <a:xfrm>
            <a:off x="2175995" y="1402954"/>
            <a:ext cx="0" cy="32841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p:cNvCxnSpPr>
            <a:stCxn id="5" idx="2"/>
          </p:cNvCxnSpPr>
          <p:nvPr/>
        </p:nvCxnSpPr>
        <p:spPr>
          <a:xfrm>
            <a:off x="2060351" y="2310915"/>
            <a:ext cx="0" cy="490239"/>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p:cNvCxnSpPr>
            <a:stCxn id="15" idx="1"/>
            <a:endCxn id="10" idx="1"/>
          </p:cNvCxnSpPr>
          <p:nvPr/>
        </p:nvCxnSpPr>
        <p:spPr>
          <a:xfrm rot="10800000" flipH="1" flipV="1">
            <a:off x="649981" y="3090929"/>
            <a:ext cx="161388" cy="1944710"/>
          </a:xfrm>
          <a:prstGeom prst="bentConnector3">
            <a:avLst>
              <a:gd name="adj1" fmla="val -141646"/>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angular 22"/>
          <p:cNvCxnSpPr>
            <a:stCxn id="16" idx="1"/>
          </p:cNvCxnSpPr>
          <p:nvPr/>
        </p:nvCxnSpPr>
        <p:spPr>
          <a:xfrm rot="10800000" flipV="1">
            <a:off x="4037428" y="610184"/>
            <a:ext cx="309786" cy="387928"/>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5" name="Conector angular 24"/>
          <p:cNvCxnSpPr>
            <a:stCxn id="16" idx="3"/>
          </p:cNvCxnSpPr>
          <p:nvPr/>
        </p:nvCxnSpPr>
        <p:spPr>
          <a:xfrm>
            <a:off x="7424669" y="610184"/>
            <a:ext cx="270359" cy="387928"/>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angular 26"/>
          <p:cNvCxnSpPr>
            <a:stCxn id="14" idx="2"/>
          </p:cNvCxnSpPr>
          <p:nvPr/>
        </p:nvCxnSpPr>
        <p:spPr>
          <a:xfrm rot="5400000">
            <a:off x="10615280" y="5373345"/>
            <a:ext cx="520506" cy="887291"/>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9" name="Conector recto de flecha 28"/>
          <p:cNvCxnSpPr>
            <a:stCxn id="14" idx="0"/>
          </p:cNvCxnSpPr>
          <p:nvPr/>
        </p:nvCxnSpPr>
        <p:spPr>
          <a:xfrm flipV="1">
            <a:off x="11319178" y="3951137"/>
            <a:ext cx="0" cy="50495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1" name="Conector angular 30"/>
          <p:cNvCxnSpPr>
            <a:stCxn id="17" idx="1"/>
          </p:cNvCxnSpPr>
          <p:nvPr/>
        </p:nvCxnSpPr>
        <p:spPr>
          <a:xfrm rot="10800000" flipV="1">
            <a:off x="9551963" y="1800392"/>
            <a:ext cx="311570" cy="41477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5177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62129" y="953036"/>
            <a:ext cx="1300767"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6</a:t>
            </a:r>
            <a:r>
              <a:rPr lang="es-ES" dirty="0"/>
              <a:t> </a:t>
            </a:r>
          </a:p>
        </p:txBody>
      </p:sp>
      <p:sp>
        <p:nvSpPr>
          <p:cNvPr id="5" name="Rectángulo redondeado 4"/>
          <p:cNvSpPr/>
          <p:nvPr/>
        </p:nvSpPr>
        <p:spPr>
          <a:xfrm>
            <a:off x="1262128" y="1854557"/>
            <a:ext cx="2691686" cy="540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Medición de HER (Hole Expansion Ratio)  </a:t>
            </a:r>
          </a:p>
        </p:txBody>
      </p:sp>
      <p:pic>
        <p:nvPicPr>
          <p:cNvPr id="6" name="Marcador de contenido 5"/>
          <p:cNvPicPr>
            <a:picLocks noGrp="1"/>
          </p:cNvPicPr>
          <p:nvPr>
            <p:ph idx="1"/>
          </p:nvPr>
        </p:nvPicPr>
        <p:blipFill rotWithShape="1">
          <a:blip r:embed="rId2"/>
          <a:srcRect l="1816" t="4714" r="4309" b="2126"/>
          <a:stretch/>
        </p:blipFill>
        <p:spPr>
          <a:xfrm>
            <a:off x="7606409" y="457200"/>
            <a:ext cx="3193960" cy="2073498"/>
          </a:xfrm>
          <a:prstGeom prst="rect">
            <a:avLst/>
          </a:prstGeom>
        </p:spPr>
      </p:pic>
      <p:sp>
        <p:nvSpPr>
          <p:cNvPr id="7" name="Rectángulo redondeado 6"/>
          <p:cNvSpPr/>
          <p:nvPr/>
        </p:nvSpPr>
        <p:spPr>
          <a:xfrm>
            <a:off x="1307204" y="3281965"/>
            <a:ext cx="1300767"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Etapa 7 </a:t>
            </a:r>
          </a:p>
        </p:txBody>
      </p:sp>
      <p:sp>
        <p:nvSpPr>
          <p:cNvPr id="8" name="Rectángulo redondeado 7"/>
          <p:cNvSpPr/>
          <p:nvPr/>
        </p:nvSpPr>
        <p:spPr>
          <a:xfrm>
            <a:off x="1262128" y="1847043"/>
            <a:ext cx="2691686" cy="5409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Medición de HER (Hole Expansion Ratio)  </a:t>
            </a:r>
          </a:p>
        </p:txBody>
      </p:sp>
      <p:sp>
        <p:nvSpPr>
          <p:cNvPr id="9" name="Rectángulo redondeado 8"/>
          <p:cNvSpPr/>
          <p:nvPr/>
        </p:nvSpPr>
        <p:spPr>
          <a:xfrm>
            <a:off x="1217053" y="4271491"/>
            <a:ext cx="2691686" cy="5409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Morfología de la fractura </a:t>
            </a:r>
          </a:p>
        </p:txBody>
      </p:sp>
      <p:sp>
        <p:nvSpPr>
          <p:cNvPr id="10" name="Rectángulo redondeado 9"/>
          <p:cNvSpPr/>
          <p:nvPr/>
        </p:nvSpPr>
        <p:spPr>
          <a:xfrm>
            <a:off x="4265860" y="3672624"/>
            <a:ext cx="3429267" cy="25371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Mediante un microscopio electrónico de barrido analizamos el tipo de fractura que sufre el material durante el proceso de expansión de agujero. Genera imágenes de una superficie con una alta resolución y una apariencia tridimensional</a:t>
            </a:r>
          </a:p>
        </p:txBody>
      </p:sp>
      <p:pic>
        <p:nvPicPr>
          <p:cNvPr id="11" name="Imagen 10"/>
          <p:cNvPicPr/>
          <p:nvPr/>
        </p:nvPicPr>
        <p:blipFill rotWithShape="1">
          <a:blip r:embed="rId3">
            <a:extLst>
              <a:ext uri="{28A0092B-C50C-407E-A947-70E740481C1C}">
                <a14:useLocalDpi xmlns:a14="http://schemas.microsoft.com/office/drawing/2010/main" val="0"/>
              </a:ext>
            </a:extLst>
          </a:blip>
          <a:srcRect l="1094" t="2348" r="1813" b="2939"/>
          <a:stretch/>
        </p:blipFill>
        <p:spPr>
          <a:xfrm>
            <a:off x="8345510" y="3835756"/>
            <a:ext cx="3477296" cy="1953294"/>
          </a:xfrm>
          <a:prstGeom prst="rect">
            <a:avLst/>
          </a:prstGeom>
        </p:spPr>
      </p:pic>
      <p:sp>
        <p:nvSpPr>
          <p:cNvPr id="12" name="Rectángulo redondeado 11"/>
          <p:cNvSpPr/>
          <p:nvPr/>
        </p:nvSpPr>
        <p:spPr>
          <a:xfrm>
            <a:off x="9042648" y="2860181"/>
            <a:ext cx="2691686" cy="540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Puntos de análisis en el SEM  </a:t>
            </a:r>
          </a:p>
        </p:txBody>
      </p:sp>
      <p:sp>
        <p:nvSpPr>
          <p:cNvPr id="13" name="Rectángulo redondeado 12"/>
          <p:cNvSpPr/>
          <p:nvPr/>
        </p:nvSpPr>
        <p:spPr>
          <a:xfrm>
            <a:off x="4162829" y="1238485"/>
            <a:ext cx="3234565" cy="1863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Se realizó el control de los agujeros expandidos por medio de cuatro mediciones, permitiéndonos sacar un promedio entre ellas. </a:t>
            </a:r>
          </a:p>
        </p:txBody>
      </p:sp>
      <p:cxnSp>
        <p:nvCxnSpPr>
          <p:cNvPr id="3" name="Conector recto de flecha 2"/>
          <p:cNvCxnSpPr>
            <a:stCxn id="4" idx="2"/>
          </p:cNvCxnSpPr>
          <p:nvPr/>
        </p:nvCxnSpPr>
        <p:spPr>
          <a:xfrm flipH="1">
            <a:off x="1912512" y="1493949"/>
            <a:ext cx="1" cy="36060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p:nvPr/>
        </p:nvCxnSpPr>
        <p:spPr>
          <a:xfrm flipV="1">
            <a:off x="3446585" y="1493949"/>
            <a:ext cx="716244" cy="353094"/>
          </a:xfrm>
          <a:prstGeom prst="bentConnector3">
            <a:avLst>
              <a:gd name="adj1" fmla="val 898"/>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8" name="Conector angular 17"/>
          <p:cNvCxnSpPr/>
          <p:nvPr/>
        </p:nvCxnSpPr>
        <p:spPr>
          <a:xfrm flipV="1">
            <a:off x="6654018" y="675249"/>
            <a:ext cx="952391" cy="548243"/>
          </a:xfrm>
          <a:prstGeom prst="bentConnector3">
            <a:avLst>
              <a:gd name="adj1" fmla="val -22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Conector recto de flecha 20"/>
          <p:cNvCxnSpPr>
            <a:stCxn id="7" idx="2"/>
          </p:cNvCxnSpPr>
          <p:nvPr/>
        </p:nvCxnSpPr>
        <p:spPr>
          <a:xfrm flipH="1">
            <a:off x="1957587" y="3822878"/>
            <a:ext cx="1" cy="44861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angular 22"/>
          <p:cNvCxnSpPr>
            <a:stCxn id="9" idx="2"/>
          </p:cNvCxnSpPr>
          <p:nvPr/>
        </p:nvCxnSpPr>
        <p:spPr>
          <a:xfrm rot="16200000" flipH="1">
            <a:off x="3007042" y="4368258"/>
            <a:ext cx="814673" cy="170296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5" name="Conector recto de flecha 24"/>
          <p:cNvCxnSpPr/>
          <p:nvPr/>
        </p:nvCxnSpPr>
        <p:spPr>
          <a:xfrm>
            <a:off x="7695127" y="4812403"/>
            <a:ext cx="650383"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angular 26"/>
          <p:cNvCxnSpPr>
            <a:stCxn id="12" idx="1"/>
          </p:cNvCxnSpPr>
          <p:nvPr/>
        </p:nvCxnSpPr>
        <p:spPr>
          <a:xfrm rot="10800000" flipV="1">
            <a:off x="8595360" y="3130638"/>
            <a:ext cx="447288" cy="69224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182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1217" y="708338"/>
            <a:ext cx="10947041" cy="5885645"/>
          </a:xfrm>
        </p:spPr>
        <p:txBody>
          <a:bodyPr>
            <a:normAutofit fontScale="62500" lnSpcReduction="20000"/>
          </a:bodyPr>
          <a:lstStyle/>
          <a:p>
            <a:r>
              <a:rPr lang="es-ES" sz="3800" b="1" dirty="0"/>
              <a:t>OBJETIVO GENERAL</a:t>
            </a:r>
          </a:p>
          <a:p>
            <a:pPr>
              <a:buFont typeface="Wingdings" panose="05000000000000000000" pitchFamily="2" charset="2"/>
              <a:buChar char="ü"/>
            </a:pPr>
            <a:r>
              <a:rPr lang="es-ES" sz="3800" dirty="0">
                <a:latin typeface="Calibri" panose="020F0502020204030204" pitchFamily="34" charset="0"/>
                <a:ea typeface="Calibri" panose="020F0502020204030204" pitchFamily="34" charset="0"/>
                <a:cs typeface="Times New Roman" panose="02020603050405020304" pitchFamily="18" charset="0"/>
              </a:rPr>
              <a:t>Evaluar la formabilidad del acero AISI 304 mediante ensayo de expansión de agujero y su correspondiente simulación, para ajustar los datos obtenidos de la parte práctica con la simulación.</a:t>
            </a:r>
          </a:p>
          <a:p>
            <a:r>
              <a:rPr lang="es-ES" sz="3800" b="1" dirty="0"/>
              <a:t>OBJETIVOS ESPECIFICOS</a:t>
            </a:r>
          </a:p>
          <a:p>
            <a:pPr>
              <a:buFont typeface="Wingdings" panose="05000000000000000000" pitchFamily="2" charset="2"/>
              <a:buChar char="ü"/>
            </a:pPr>
            <a:r>
              <a:rPr lang="es-ES" sz="3800" dirty="0"/>
              <a:t>Diseñar y construir  un conjunto matriz – punzón, adaptables al equipo de embutición existente en el Laboratorio de Ciencias de Materiales de la Universidad de las Fuerzas Armadas – ESPE.</a:t>
            </a:r>
          </a:p>
          <a:p>
            <a:pPr>
              <a:buFont typeface="Wingdings" panose="05000000000000000000" pitchFamily="2" charset="2"/>
              <a:buChar char="ü"/>
            </a:pPr>
            <a:r>
              <a:rPr lang="es-ES" sz="3800" dirty="0"/>
              <a:t>Ejecutar los ensayos de expansión de agujero por embutición a fin de obtener las curvas Fuerza – Desplazamiento y sus puntos de rotura. </a:t>
            </a:r>
          </a:p>
          <a:p>
            <a:pPr>
              <a:buFont typeface="Wingdings" panose="05000000000000000000" pitchFamily="2" charset="2"/>
              <a:buChar char="ü"/>
            </a:pPr>
            <a:r>
              <a:rPr lang="es-ES" sz="3800" dirty="0"/>
              <a:t>Simular mediante el método de elementos finitos con software comercial el ensayo de expansión de agujero.</a:t>
            </a:r>
          </a:p>
          <a:p>
            <a:pPr>
              <a:buFont typeface="Wingdings" panose="05000000000000000000" pitchFamily="2" charset="2"/>
              <a:buChar char="ü"/>
            </a:pPr>
            <a:r>
              <a:rPr lang="es-ES" sz="3800" dirty="0"/>
              <a:t>Alcanzar una adecuada correlación entre resultados experimentales y de simulación</a:t>
            </a:r>
            <a:r>
              <a:rPr lang="es-ES" b="1" dirty="0"/>
              <a:t> </a:t>
            </a:r>
          </a:p>
        </p:txBody>
      </p:sp>
    </p:spTree>
    <p:extLst>
      <p:ext uri="{BB962C8B-B14F-4D97-AF65-F5344CB8AC3E}">
        <p14:creationId xmlns:p14="http://schemas.microsoft.com/office/powerpoint/2010/main" val="204309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1564" y="2249487"/>
            <a:ext cx="9905999" cy="3541714"/>
          </a:xfrm>
        </p:spPr>
        <p:txBody>
          <a:bodyPr>
            <a:normAutofit/>
          </a:bodyPr>
          <a:lstStyle/>
          <a:p>
            <a:pPr marL="0" indent="0" algn="ctr">
              <a:buNone/>
            </a:pPr>
            <a:r>
              <a:rPr lang="es-ES" sz="12000" b="1" dirty="0"/>
              <a:t>SIMULACIÓN </a:t>
            </a:r>
          </a:p>
        </p:txBody>
      </p:sp>
    </p:spTree>
    <p:extLst>
      <p:ext uri="{BB962C8B-B14F-4D97-AF65-F5344CB8AC3E}">
        <p14:creationId xmlns:p14="http://schemas.microsoft.com/office/powerpoint/2010/main" val="111897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975" y="463638"/>
            <a:ext cx="10483401" cy="5962919"/>
          </a:xfrm>
        </p:spPr>
        <p:txBody>
          <a:bodyPr/>
          <a:lstStyle/>
          <a:p>
            <a:r>
              <a:rPr lang="es-ES" b="1" dirty="0"/>
              <a:t>INTRODUCCIÓN </a:t>
            </a:r>
          </a:p>
        </p:txBody>
      </p:sp>
      <p:sp>
        <p:nvSpPr>
          <p:cNvPr id="2" name="Rectángulo redondeado 1"/>
          <p:cNvSpPr/>
          <p:nvPr/>
        </p:nvSpPr>
        <p:spPr>
          <a:xfrm>
            <a:off x="333775" y="2654373"/>
            <a:ext cx="1534734" cy="7727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Programa de simulación </a:t>
            </a:r>
          </a:p>
        </p:txBody>
      </p:sp>
      <p:sp>
        <p:nvSpPr>
          <p:cNvPr id="4" name="Rectángulo redondeado 3"/>
          <p:cNvSpPr/>
          <p:nvPr/>
        </p:nvSpPr>
        <p:spPr>
          <a:xfrm>
            <a:off x="2290292" y="1082615"/>
            <a:ext cx="3440806" cy="9229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Analizar flujos tridimensionales que ocurren en los proceso de conformado de metales </a:t>
            </a:r>
          </a:p>
        </p:txBody>
      </p:sp>
      <p:sp>
        <p:nvSpPr>
          <p:cNvPr id="5" name="Rectángulo redondeado 4"/>
          <p:cNvSpPr/>
          <p:nvPr/>
        </p:nvSpPr>
        <p:spPr>
          <a:xfrm>
            <a:off x="2290292" y="2213680"/>
            <a:ext cx="3440806" cy="11934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En operaciones de conformado industrial permite predecir el flujo de material de una forma eficiente y práctica</a:t>
            </a:r>
          </a:p>
        </p:txBody>
      </p:sp>
      <p:sp>
        <p:nvSpPr>
          <p:cNvPr id="6" name="Rectángulo redondeado 5"/>
          <p:cNvSpPr/>
          <p:nvPr/>
        </p:nvSpPr>
        <p:spPr>
          <a:xfrm>
            <a:off x="2290292" y="3615202"/>
            <a:ext cx="3440806" cy="6740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Método de elementos finitos (Finite Element Method, FEM</a:t>
            </a:r>
          </a:p>
        </p:txBody>
      </p:sp>
      <p:sp>
        <p:nvSpPr>
          <p:cNvPr id="7" name="Rectángulo redondeado 6"/>
          <p:cNvSpPr/>
          <p:nvPr/>
        </p:nvSpPr>
        <p:spPr>
          <a:xfrm>
            <a:off x="2290292" y="4517015"/>
            <a:ext cx="3440806" cy="6740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Generador de malla automático (Automatic Mesh Generator, AMG) </a:t>
            </a:r>
          </a:p>
        </p:txBody>
      </p:sp>
      <p:sp>
        <p:nvSpPr>
          <p:cNvPr id="9" name="Rectángulo redondeado 8"/>
          <p:cNvSpPr/>
          <p:nvPr/>
        </p:nvSpPr>
        <p:spPr>
          <a:xfrm>
            <a:off x="2290292" y="5418828"/>
            <a:ext cx="3440806" cy="9296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Elección de variables como fricción, velocidad de trabajo, materiales etc.  </a:t>
            </a: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6001555" y="1581279"/>
            <a:ext cx="5975797" cy="3977153"/>
          </a:xfrm>
          <a:prstGeom prst="rect">
            <a:avLst/>
          </a:prstGeom>
        </p:spPr>
      </p:pic>
      <p:sp>
        <p:nvSpPr>
          <p:cNvPr id="11" name="Rectángulo redondeado 10"/>
          <p:cNvSpPr/>
          <p:nvPr/>
        </p:nvSpPr>
        <p:spPr>
          <a:xfrm>
            <a:off x="7270392" y="825037"/>
            <a:ext cx="3438122" cy="5151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Pantalla principal Pre-procesador  </a:t>
            </a:r>
          </a:p>
        </p:txBody>
      </p:sp>
      <p:cxnSp>
        <p:nvCxnSpPr>
          <p:cNvPr id="15" name="Conector angular 14"/>
          <p:cNvCxnSpPr>
            <a:stCxn id="2" idx="0"/>
            <a:endCxn id="4" idx="1"/>
          </p:cNvCxnSpPr>
          <p:nvPr/>
        </p:nvCxnSpPr>
        <p:spPr>
          <a:xfrm rot="5400000" flipH="1" flipV="1">
            <a:off x="1140585" y="1504666"/>
            <a:ext cx="1110264" cy="118915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angular 16"/>
          <p:cNvCxnSpPr>
            <a:stCxn id="2" idx="2"/>
            <a:endCxn id="9" idx="1"/>
          </p:cNvCxnSpPr>
          <p:nvPr/>
        </p:nvCxnSpPr>
        <p:spPr>
          <a:xfrm rot="16200000" flipH="1">
            <a:off x="467432" y="4060816"/>
            <a:ext cx="2456570" cy="118915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p:cNvCxnSpPr/>
          <p:nvPr/>
        </p:nvCxnSpPr>
        <p:spPr>
          <a:xfrm flipV="1">
            <a:off x="1859926" y="2575892"/>
            <a:ext cx="430366" cy="271665"/>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Conector recto de flecha 20"/>
          <p:cNvCxnSpPr/>
          <p:nvPr/>
        </p:nvCxnSpPr>
        <p:spPr>
          <a:xfrm>
            <a:off x="1868509" y="3053794"/>
            <a:ext cx="421783" cy="91146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recto de flecha 22"/>
          <p:cNvCxnSpPr>
            <a:endCxn id="7" idx="1"/>
          </p:cNvCxnSpPr>
          <p:nvPr/>
        </p:nvCxnSpPr>
        <p:spPr>
          <a:xfrm>
            <a:off x="1792846" y="3418048"/>
            <a:ext cx="497446" cy="143596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angular 26"/>
          <p:cNvCxnSpPr>
            <a:stCxn id="11" idx="1"/>
          </p:cNvCxnSpPr>
          <p:nvPr/>
        </p:nvCxnSpPr>
        <p:spPr>
          <a:xfrm rot="10800000" flipV="1">
            <a:off x="6877318" y="1082615"/>
            <a:ext cx="393074" cy="49866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5736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9549" y="566670"/>
            <a:ext cx="10908405" cy="5769736"/>
          </a:xfrm>
        </p:spPr>
        <p:txBody>
          <a:bodyPr/>
          <a:lstStyle/>
          <a:p>
            <a:pPr marL="0" indent="0">
              <a:buNone/>
            </a:pPr>
            <a:endParaRPr lang="es-ES"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285"/>
          <a:stretch/>
        </p:blipFill>
        <p:spPr bwMode="auto">
          <a:xfrm>
            <a:off x="489397" y="1248511"/>
            <a:ext cx="5203065" cy="3040154"/>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257877" y="1248511"/>
            <a:ext cx="4998258" cy="3437986"/>
          </a:xfrm>
          <a:prstGeom prst="rect">
            <a:avLst/>
          </a:prstGeom>
        </p:spPr>
      </p:pic>
      <p:pic>
        <p:nvPicPr>
          <p:cNvPr id="6" name="Imagen 5"/>
          <p:cNvPicPr/>
          <p:nvPr/>
        </p:nvPicPr>
        <p:blipFill>
          <a:blip r:embed="rId4"/>
          <a:stretch>
            <a:fillRect/>
          </a:stretch>
        </p:blipFill>
        <p:spPr>
          <a:xfrm>
            <a:off x="2364213" y="4686497"/>
            <a:ext cx="3495675" cy="1876425"/>
          </a:xfrm>
          <a:prstGeom prst="rect">
            <a:avLst/>
          </a:prstGeom>
        </p:spPr>
      </p:pic>
      <p:sp>
        <p:nvSpPr>
          <p:cNvPr id="7" name="Rectángulo redondeado 6"/>
          <p:cNvSpPr/>
          <p:nvPr/>
        </p:nvSpPr>
        <p:spPr>
          <a:xfrm>
            <a:off x="1751527" y="682580"/>
            <a:ext cx="2266682" cy="3924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Programa CAD </a:t>
            </a:r>
          </a:p>
        </p:txBody>
      </p:sp>
      <p:sp>
        <p:nvSpPr>
          <p:cNvPr id="8" name="Rectángulo redondeado 7"/>
          <p:cNvSpPr/>
          <p:nvPr/>
        </p:nvSpPr>
        <p:spPr>
          <a:xfrm>
            <a:off x="7351691" y="682580"/>
            <a:ext cx="2114281" cy="3924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Piezas Importadas </a:t>
            </a:r>
          </a:p>
        </p:txBody>
      </p:sp>
      <p:sp>
        <p:nvSpPr>
          <p:cNvPr id="9" name="Rectángulo redondeado 8"/>
          <p:cNvSpPr/>
          <p:nvPr/>
        </p:nvSpPr>
        <p:spPr>
          <a:xfrm>
            <a:off x="7449355" y="4853183"/>
            <a:ext cx="2114281" cy="14832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a:p>
            <a:pPr algn="ctr"/>
            <a:r>
              <a:rPr lang="es-ES" dirty="0"/>
              <a:t> </a:t>
            </a:r>
            <a:r>
              <a:rPr lang="es-ES" b="1" dirty="0"/>
              <a:t>Elemento plástico</a:t>
            </a:r>
            <a:r>
              <a:rPr lang="es-ES" dirty="0"/>
              <a:t>: blanco </a:t>
            </a:r>
          </a:p>
          <a:p>
            <a:pPr algn="ctr"/>
            <a:r>
              <a:rPr lang="es-ES" b="1" dirty="0"/>
              <a:t>Cuerpos rígidos</a:t>
            </a:r>
            <a:r>
              <a:rPr lang="es-ES" dirty="0"/>
              <a:t>: punzón, matriz y prensa-chapas    </a:t>
            </a:r>
          </a:p>
          <a:p>
            <a:pPr algn="ctr"/>
            <a:endParaRPr lang="es-ES" dirty="0"/>
          </a:p>
        </p:txBody>
      </p:sp>
      <p:sp>
        <p:nvSpPr>
          <p:cNvPr id="10" name="Rectángulo redondeado 9"/>
          <p:cNvSpPr/>
          <p:nvPr/>
        </p:nvSpPr>
        <p:spPr>
          <a:xfrm>
            <a:off x="348669" y="4970506"/>
            <a:ext cx="1518768" cy="5382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Forma del blanco </a:t>
            </a:r>
          </a:p>
        </p:txBody>
      </p:sp>
      <p:cxnSp>
        <p:nvCxnSpPr>
          <p:cNvPr id="13" name="Conector angular 12"/>
          <p:cNvCxnSpPr>
            <a:stCxn id="7" idx="3"/>
          </p:cNvCxnSpPr>
          <p:nvPr/>
        </p:nvCxnSpPr>
        <p:spPr>
          <a:xfrm>
            <a:off x="4018209" y="878798"/>
            <a:ext cx="131760" cy="369713"/>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a:stCxn id="8" idx="3"/>
          </p:cNvCxnSpPr>
          <p:nvPr/>
        </p:nvCxnSpPr>
        <p:spPr>
          <a:xfrm>
            <a:off x="9465972" y="878798"/>
            <a:ext cx="339210" cy="369713"/>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angular 16"/>
          <p:cNvCxnSpPr>
            <a:stCxn id="10" idx="2"/>
          </p:cNvCxnSpPr>
          <p:nvPr/>
        </p:nvCxnSpPr>
        <p:spPr>
          <a:xfrm rot="16200000" flipH="1">
            <a:off x="1416719" y="5200087"/>
            <a:ext cx="638829" cy="125616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angular 18"/>
          <p:cNvCxnSpPr/>
          <p:nvPr/>
        </p:nvCxnSpPr>
        <p:spPr>
          <a:xfrm rot="10800000" flipV="1">
            <a:off x="9563636" y="4686497"/>
            <a:ext cx="1127810" cy="1024986"/>
          </a:xfrm>
          <a:prstGeom prst="bentConnector3">
            <a:avLst>
              <a:gd name="adj1" fmla="val 3848"/>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88126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09860" y="592428"/>
            <a:ext cx="2253802" cy="4765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Mallado automático </a:t>
            </a: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t="7544"/>
          <a:stretch/>
        </p:blipFill>
        <p:spPr bwMode="auto">
          <a:xfrm>
            <a:off x="567721" y="1334623"/>
            <a:ext cx="6245203" cy="3314649"/>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l="1079" t="2961" r="41065" b="1302"/>
          <a:stretch/>
        </p:blipFill>
        <p:spPr>
          <a:xfrm>
            <a:off x="7289441" y="1416676"/>
            <a:ext cx="3515933" cy="2768957"/>
          </a:xfrm>
          <a:prstGeom prst="rect">
            <a:avLst/>
          </a:prstGeom>
        </p:spPr>
      </p:pic>
      <p:pic>
        <p:nvPicPr>
          <p:cNvPr id="7" name="Imagen 6"/>
          <p:cNvPicPr/>
          <p:nvPr/>
        </p:nvPicPr>
        <p:blipFill rotWithShape="1">
          <a:blip r:embed="rId4">
            <a:extLst>
              <a:ext uri="{28A0092B-C50C-407E-A947-70E740481C1C}">
                <a14:useLocalDpi xmlns:a14="http://schemas.microsoft.com/office/drawing/2010/main" val="0"/>
              </a:ext>
            </a:extLst>
          </a:blip>
          <a:srcRect l="3500" t="7859" r="50985" b="21737"/>
          <a:stretch/>
        </p:blipFill>
        <p:spPr>
          <a:xfrm>
            <a:off x="7096258" y="4914949"/>
            <a:ext cx="2665927" cy="1601760"/>
          </a:xfrm>
          <a:prstGeom prst="rect">
            <a:avLst/>
          </a:prstGeom>
        </p:spPr>
      </p:pic>
      <p:pic>
        <p:nvPicPr>
          <p:cNvPr id="8" name="Imagen 7"/>
          <p:cNvPicPr/>
          <p:nvPr/>
        </p:nvPicPr>
        <p:blipFill rotWithShape="1">
          <a:blip r:embed="rId4">
            <a:extLst>
              <a:ext uri="{28A0092B-C50C-407E-A947-70E740481C1C}">
                <a14:useLocalDpi xmlns:a14="http://schemas.microsoft.com/office/drawing/2010/main" val="0"/>
              </a:ext>
            </a:extLst>
          </a:blip>
          <a:srcRect l="59536" t="8536" r="3010" b="24445"/>
          <a:stretch/>
        </p:blipFill>
        <p:spPr>
          <a:xfrm>
            <a:off x="4572001" y="4964074"/>
            <a:ext cx="2292439" cy="1601760"/>
          </a:xfrm>
          <a:prstGeom prst="rect">
            <a:avLst/>
          </a:prstGeom>
        </p:spPr>
      </p:pic>
      <p:sp>
        <p:nvSpPr>
          <p:cNvPr id="9" name="Rectángulo redondeado 8"/>
          <p:cNvSpPr/>
          <p:nvPr/>
        </p:nvSpPr>
        <p:spPr>
          <a:xfrm>
            <a:off x="7997779" y="606137"/>
            <a:ext cx="2099255" cy="4765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Mallado local  </a:t>
            </a:r>
          </a:p>
        </p:txBody>
      </p:sp>
      <p:sp>
        <p:nvSpPr>
          <p:cNvPr id="10" name="Rectángulo redondeado 9"/>
          <p:cNvSpPr/>
          <p:nvPr/>
        </p:nvSpPr>
        <p:spPr>
          <a:xfrm>
            <a:off x="1591067" y="4914949"/>
            <a:ext cx="2099255" cy="1601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t>Elementos de la malla: </a:t>
            </a:r>
            <a:r>
              <a:rPr lang="es-ES" dirty="0"/>
              <a:t>100.000</a:t>
            </a:r>
          </a:p>
          <a:p>
            <a:pPr algn="ctr"/>
            <a:r>
              <a:rPr lang="es-ES" b="1" dirty="0"/>
              <a:t>Tipo de malla</a:t>
            </a:r>
            <a:r>
              <a:rPr lang="es-ES" dirty="0"/>
              <a:t>: tetraédrico de 4 nodos. </a:t>
            </a:r>
          </a:p>
        </p:txBody>
      </p:sp>
      <p:sp>
        <p:nvSpPr>
          <p:cNvPr id="11" name="Rectángulo redondeado 10"/>
          <p:cNvSpPr/>
          <p:nvPr/>
        </p:nvSpPr>
        <p:spPr>
          <a:xfrm>
            <a:off x="10148552" y="4676689"/>
            <a:ext cx="1519708" cy="18400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Relación de tamaño de la malla de 0.2 alrededor del agujero </a:t>
            </a:r>
          </a:p>
        </p:txBody>
      </p:sp>
      <p:cxnSp>
        <p:nvCxnSpPr>
          <p:cNvPr id="3" name="Conector angular 2"/>
          <p:cNvCxnSpPr>
            <a:stCxn id="4" idx="3"/>
          </p:cNvCxnSpPr>
          <p:nvPr/>
        </p:nvCxnSpPr>
        <p:spPr>
          <a:xfrm>
            <a:off x="3863662" y="830687"/>
            <a:ext cx="61224" cy="503936"/>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3" name="Conector recto de flecha 12"/>
          <p:cNvCxnSpPr>
            <a:stCxn id="9" idx="2"/>
            <a:endCxn id="6" idx="0"/>
          </p:cNvCxnSpPr>
          <p:nvPr/>
        </p:nvCxnSpPr>
        <p:spPr>
          <a:xfrm>
            <a:off x="9047407" y="1082655"/>
            <a:ext cx="1" cy="33402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angular 16"/>
          <p:cNvCxnSpPr>
            <a:endCxn id="10" idx="1"/>
          </p:cNvCxnSpPr>
          <p:nvPr/>
        </p:nvCxnSpPr>
        <p:spPr>
          <a:xfrm rot="16200000" flipH="1">
            <a:off x="712421" y="4837182"/>
            <a:ext cx="1066557" cy="690735"/>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angular 18"/>
          <p:cNvCxnSpPr>
            <a:stCxn id="11" idx="0"/>
          </p:cNvCxnSpPr>
          <p:nvPr/>
        </p:nvCxnSpPr>
        <p:spPr>
          <a:xfrm rot="16200000" flipH="1" flipV="1">
            <a:off x="10191603" y="4247270"/>
            <a:ext cx="287385" cy="1146221"/>
          </a:xfrm>
          <a:prstGeom prst="bentConnector4">
            <a:avLst>
              <a:gd name="adj1" fmla="val -79545"/>
              <a:gd name="adj2" fmla="val 8069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5892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727659" y="4565291"/>
            <a:ext cx="4597756" cy="1442432"/>
          </a:xfrm>
          <a:prstGeom prst="rect">
            <a:avLst/>
          </a:prstGeom>
        </p:spPr>
      </p:pic>
      <p:sp>
        <p:nvSpPr>
          <p:cNvPr id="4" name="Rectángulo redondeado 3"/>
          <p:cNvSpPr/>
          <p:nvPr/>
        </p:nvSpPr>
        <p:spPr>
          <a:xfrm>
            <a:off x="1481074" y="991674"/>
            <a:ext cx="2331074" cy="4893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Ingreso de Material </a:t>
            </a: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5847008" y="2345966"/>
            <a:ext cx="5795493" cy="3997415"/>
          </a:xfrm>
          <a:prstGeom prst="rect">
            <a:avLst/>
          </a:prstGeom>
        </p:spPr>
      </p:pic>
      <p:sp>
        <p:nvSpPr>
          <p:cNvPr id="9" name="Rectángulo redondeado 8"/>
          <p:cNvSpPr/>
          <p:nvPr/>
        </p:nvSpPr>
        <p:spPr>
          <a:xfrm>
            <a:off x="634287" y="2401640"/>
            <a:ext cx="4784499" cy="18180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 El material del blanco se regirá por el criterio de fluencia de Von-Mises, es un criterio de resistencia estática que se aplica a materiales dúctiles. </a:t>
            </a:r>
          </a:p>
          <a:p>
            <a:pPr algn="just"/>
            <a:r>
              <a:rPr lang="es-ES" dirty="0"/>
              <a:t>Existe también el  criterio cuadrático de Hill el cual toma en cuenta la anisotropía del material</a:t>
            </a:r>
          </a:p>
        </p:txBody>
      </p:sp>
      <p:sp>
        <p:nvSpPr>
          <p:cNvPr id="10" name="Rectángulo redondeado 9"/>
          <p:cNvSpPr/>
          <p:nvPr/>
        </p:nvSpPr>
        <p:spPr>
          <a:xfrm>
            <a:off x="4301544" y="317409"/>
            <a:ext cx="6117465" cy="1738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a:p>
            <a:pPr algn="just"/>
            <a:r>
              <a:rPr lang="es-ES" dirty="0"/>
              <a:t>Un material es isotrópico si sus propiedades mecánicas y térmicas son las mismas en todas las direcciones, Son materiales cuya resistencia no depende de la dirección en la cual se aplican las cargas. </a:t>
            </a:r>
          </a:p>
          <a:p>
            <a:pPr algn="just"/>
            <a:r>
              <a:rPr lang="es-ES" dirty="0"/>
              <a:t>Material anisotrópico son materiales cuya resistencia depende de la dirección en la cuál se aplican las cargas.</a:t>
            </a:r>
          </a:p>
          <a:p>
            <a:pPr algn="ctr"/>
            <a:endParaRPr lang="es-ES" dirty="0"/>
          </a:p>
        </p:txBody>
      </p:sp>
      <p:cxnSp>
        <p:nvCxnSpPr>
          <p:cNvPr id="3" name="Conector recto de flecha 2"/>
          <p:cNvCxnSpPr>
            <a:stCxn id="4" idx="2"/>
          </p:cNvCxnSpPr>
          <p:nvPr/>
        </p:nvCxnSpPr>
        <p:spPr>
          <a:xfrm>
            <a:off x="2646611" y="1481071"/>
            <a:ext cx="0" cy="920569"/>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4" name="Conector angular 13"/>
          <p:cNvCxnSpPr/>
          <p:nvPr/>
        </p:nvCxnSpPr>
        <p:spPr>
          <a:xfrm>
            <a:off x="3502855" y="1481071"/>
            <a:ext cx="798689" cy="361797"/>
          </a:xfrm>
          <a:prstGeom prst="bentConnector3">
            <a:avLst>
              <a:gd name="adj1" fmla="val -1079"/>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7559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28A0092B-C50C-407E-A947-70E740481C1C}">
                <a14:useLocalDpi xmlns:a14="http://schemas.microsoft.com/office/drawing/2010/main" val="0"/>
              </a:ext>
            </a:extLst>
          </a:blip>
          <a:srcRect l="976" t="3397"/>
          <a:stretch/>
        </p:blipFill>
        <p:spPr bwMode="auto">
          <a:xfrm>
            <a:off x="378493" y="2314176"/>
            <a:ext cx="5486398" cy="4241378"/>
          </a:xfrm>
          <a:prstGeom prst="rect">
            <a:avLst/>
          </a:prstGeom>
          <a:ln>
            <a:noFill/>
          </a:ln>
          <a:extLst>
            <a:ext uri="{53640926-AAD7-44D8-BBD7-CCE9431645EC}">
              <a14:shadowObscured xmlns:a14="http://schemas.microsoft.com/office/drawing/2010/main"/>
            </a:ext>
          </a:extLst>
        </p:spPr>
      </p:pic>
      <p:sp>
        <p:nvSpPr>
          <p:cNvPr id="6" name="Rectángulo redondeado 5"/>
          <p:cNvSpPr/>
          <p:nvPr/>
        </p:nvSpPr>
        <p:spPr>
          <a:xfrm>
            <a:off x="1263491" y="1102651"/>
            <a:ext cx="1739401" cy="9145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Ley de comportamiento plástico </a:t>
            </a:r>
          </a:p>
        </p:txBody>
      </p:sp>
      <p:sp>
        <p:nvSpPr>
          <p:cNvPr id="7" name="Rectángulo redondeado 6"/>
          <p:cNvSpPr/>
          <p:nvPr/>
        </p:nvSpPr>
        <p:spPr>
          <a:xfrm>
            <a:off x="3446554" y="341289"/>
            <a:ext cx="4262907" cy="17128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a:p>
            <a:pPr algn="ctr"/>
            <a:r>
              <a:rPr lang="es-ES" dirty="0"/>
              <a:t>Una de las expresiones más utilizadas en materiales que poseen gran ductilidad y describe el comportamiento plástico de un acero es la ecuación de Hollomon la cual establece una ley potencial de la forma: </a:t>
            </a:r>
          </a:p>
          <a:p>
            <a:pPr algn="ctr"/>
            <a:endParaRPr lang="es-ES" dirty="0"/>
          </a:p>
        </p:txBody>
      </p:sp>
      <p:pic>
        <p:nvPicPr>
          <p:cNvPr id="10" name="Imagen 9"/>
          <p:cNvPicPr>
            <a:picLocks noChangeAspect="1"/>
          </p:cNvPicPr>
          <p:nvPr/>
        </p:nvPicPr>
        <p:blipFill>
          <a:blip r:embed="rId3"/>
          <a:stretch>
            <a:fillRect/>
          </a:stretch>
        </p:blipFill>
        <p:spPr>
          <a:xfrm>
            <a:off x="7880552" y="377878"/>
            <a:ext cx="2696462" cy="2364138"/>
          </a:xfrm>
          <a:prstGeom prst="rect">
            <a:avLst/>
          </a:prstGeom>
        </p:spPr>
      </p:pic>
      <p:sp>
        <p:nvSpPr>
          <p:cNvPr id="11" name="Rectángulo redondeado 10"/>
          <p:cNvSpPr/>
          <p:nvPr/>
        </p:nvSpPr>
        <p:spPr>
          <a:xfrm>
            <a:off x="6349285" y="2879836"/>
            <a:ext cx="3820564" cy="9145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t>Modelo de daño aculado: Normalized Crockroft y Latham</a:t>
            </a:r>
          </a:p>
        </p:txBody>
      </p:sp>
      <p:pic>
        <p:nvPicPr>
          <p:cNvPr id="12" name="Imagen 11"/>
          <p:cNvPicPr>
            <a:picLocks noChangeAspect="1"/>
          </p:cNvPicPr>
          <p:nvPr/>
        </p:nvPicPr>
        <p:blipFill>
          <a:blip r:embed="rId4"/>
          <a:stretch>
            <a:fillRect/>
          </a:stretch>
        </p:blipFill>
        <p:spPr>
          <a:xfrm>
            <a:off x="6349285" y="3932247"/>
            <a:ext cx="3096479" cy="2518910"/>
          </a:xfrm>
          <a:prstGeom prst="rect">
            <a:avLst/>
          </a:prstGeom>
        </p:spPr>
      </p:pic>
      <p:cxnSp>
        <p:nvCxnSpPr>
          <p:cNvPr id="3" name="Conector recto de flecha 2"/>
          <p:cNvCxnSpPr>
            <a:stCxn id="6" idx="3"/>
            <a:endCxn id="7" idx="1"/>
          </p:cNvCxnSpPr>
          <p:nvPr/>
        </p:nvCxnSpPr>
        <p:spPr>
          <a:xfrm flipV="1">
            <a:off x="3002892" y="1197734"/>
            <a:ext cx="443662" cy="36221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8" name="Conector angular 7"/>
          <p:cNvCxnSpPr/>
          <p:nvPr/>
        </p:nvCxnSpPr>
        <p:spPr>
          <a:xfrm>
            <a:off x="6993228" y="2054179"/>
            <a:ext cx="887324" cy="405686"/>
          </a:xfrm>
          <a:prstGeom prst="bentConnector3">
            <a:avLst>
              <a:gd name="adj1" fmla="val 65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a:stCxn id="11" idx="1"/>
            <a:endCxn id="12" idx="1"/>
          </p:cNvCxnSpPr>
          <p:nvPr/>
        </p:nvCxnSpPr>
        <p:spPr>
          <a:xfrm rot="10800000" flipV="1">
            <a:off x="6349285" y="3337132"/>
            <a:ext cx="12700" cy="1854570"/>
          </a:xfrm>
          <a:prstGeom prst="bentConnector3">
            <a:avLst>
              <a:gd name="adj1" fmla="val 1800000"/>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3" name="Rectángulo redondeado 12"/>
          <p:cNvSpPr/>
          <p:nvPr/>
        </p:nvSpPr>
        <p:spPr>
          <a:xfrm>
            <a:off x="1337207" y="295656"/>
            <a:ext cx="1887516" cy="5469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Ingreso de Material </a:t>
            </a:r>
          </a:p>
        </p:txBody>
      </p:sp>
      <p:cxnSp>
        <p:nvCxnSpPr>
          <p:cNvPr id="16" name="Conector recto de flecha 15"/>
          <p:cNvCxnSpPr>
            <a:endCxn id="6" idx="0"/>
          </p:cNvCxnSpPr>
          <p:nvPr/>
        </p:nvCxnSpPr>
        <p:spPr>
          <a:xfrm>
            <a:off x="2133191" y="842654"/>
            <a:ext cx="1" cy="25999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0" name="Rectángulo redondeado 19"/>
          <p:cNvSpPr/>
          <p:nvPr/>
        </p:nvSpPr>
        <p:spPr>
          <a:xfrm>
            <a:off x="9640754" y="3961011"/>
            <a:ext cx="2362356" cy="26810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600" dirty="0"/>
              <a:t>En este criterio se considera que la fractura está controlada esencialmente por el trabajo plástico ejecutada por la tensión principal máxima a lo largo de la historia de la carga del material </a:t>
            </a:r>
            <a:endParaRPr lang="es-ES" sz="1600" b="1" dirty="0"/>
          </a:p>
        </p:txBody>
      </p:sp>
      <p:cxnSp>
        <p:nvCxnSpPr>
          <p:cNvPr id="28" name="Conector angular 27"/>
          <p:cNvCxnSpPr>
            <a:stCxn id="11" idx="3"/>
            <a:endCxn id="20" idx="0"/>
          </p:cNvCxnSpPr>
          <p:nvPr/>
        </p:nvCxnSpPr>
        <p:spPr>
          <a:xfrm>
            <a:off x="10169849" y="3337132"/>
            <a:ext cx="652083" cy="623879"/>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0061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161346" y="788348"/>
            <a:ext cx="2838735" cy="791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Condición de contacto entre piezas </a:t>
            </a:r>
          </a:p>
        </p:txBody>
      </p:sp>
      <p:pic>
        <p:nvPicPr>
          <p:cNvPr id="5" name="Marcador de contenido 4"/>
          <p:cNvPicPr>
            <a:picLocks noGrp="1"/>
          </p:cNvPicPr>
          <p:nvPr>
            <p:ph idx="1"/>
          </p:nvPr>
        </p:nvPicPr>
        <p:blipFill rotWithShape="1">
          <a:blip r:embed="rId2"/>
          <a:srcRect l="612" t="-1061"/>
          <a:stretch/>
        </p:blipFill>
        <p:spPr>
          <a:xfrm>
            <a:off x="736979" y="1893818"/>
            <a:ext cx="6646460" cy="4206732"/>
          </a:xfrm>
          <a:prstGeom prst="rect">
            <a:avLst/>
          </a:prstGeom>
        </p:spPr>
      </p:pic>
      <p:sp>
        <p:nvSpPr>
          <p:cNvPr id="6" name="Rectángulo redondeado 5"/>
          <p:cNvSpPr/>
          <p:nvPr/>
        </p:nvSpPr>
        <p:spPr>
          <a:xfrm>
            <a:off x="7774671" y="518614"/>
            <a:ext cx="2838735" cy="10613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Matriz y prensa-chapas: </a:t>
            </a:r>
            <a:r>
              <a:rPr lang="es-ES" dirty="0"/>
              <a:t>condición de adherencia        (sticking condition) con respecto al blanco </a:t>
            </a:r>
          </a:p>
        </p:txBody>
      </p:sp>
      <p:sp>
        <p:nvSpPr>
          <p:cNvPr id="7" name="Rectángulo redondeado 6"/>
          <p:cNvSpPr/>
          <p:nvPr/>
        </p:nvSpPr>
        <p:spPr>
          <a:xfrm>
            <a:off x="7774670" y="1786909"/>
            <a:ext cx="2838735" cy="17569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Para el conformado de chapa metálica es habitual trabajar con una fricción entre las superficies que siga el modelo de Coulomb.</a:t>
            </a:r>
          </a:p>
        </p:txBody>
      </p:sp>
      <p:sp>
        <p:nvSpPr>
          <p:cNvPr id="8" name="Rectángulo redondeado 7"/>
          <p:cNvSpPr/>
          <p:nvPr/>
        </p:nvSpPr>
        <p:spPr>
          <a:xfrm>
            <a:off x="7774670" y="3823650"/>
            <a:ext cx="2838735" cy="5618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Valor de la fricción 0.15</a:t>
            </a:r>
          </a:p>
        </p:txBody>
      </p:sp>
      <p:sp>
        <p:nvSpPr>
          <p:cNvPr id="9" name="Rectángulo redondeado 8"/>
          <p:cNvSpPr/>
          <p:nvPr/>
        </p:nvSpPr>
        <p:spPr>
          <a:xfrm>
            <a:off x="7774670" y="4665261"/>
            <a:ext cx="3989699" cy="15990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Para establecer los puntos de contacto entre los elementos el programa tiene una opción de tolerancia que asigna de forma automática la tolerancia mínima entre objetos</a:t>
            </a:r>
          </a:p>
        </p:txBody>
      </p:sp>
      <p:cxnSp>
        <p:nvCxnSpPr>
          <p:cNvPr id="3" name="Conector angular 2"/>
          <p:cNvCxnSpPr>
            <a:stCxn id="4" idx="1"/>
          </p:cNvCxnSpPr>
          <p:nvPr/>
        </p:nvCxnSpPr>
        <p:spPr>
          <a:xfrm rot="10800000" flipV="1">
            <a:off x="2518118" y="1184132"/>
            <a:ext cx="643229" cy="709685"/>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3" name="Conector angular 12"/>
          <p:cNvCxnSpPr>
            <a:stCxn id="6" idx="3"/>
            <a:endCxn id="7" idx="3"/>
          </p:cNvCxnSpPr>
          <p:nvPr/>
        </p:nvCxnSpPr>
        <p:spPr>
          <a:xfrm flipH="1">
            <a:off x="10613405" y="1049266"/>
            <a:ext cx="1" cy="1616124"/>
          </a:xfrm>
          <a:prstGeom prst="bentConnector3">
            <a:avLst>
              <a:gd name="adj1" fmla="val -22860000000"/>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7" name="Conector angular 16"/>
          <p:cNvCxnSpPr>
            <a:stCxn id="7" idx="3"/>
            <a:endCxn id="8" idx="3"/>
          </p:cNvCxnSpPr>
          <p:nvPr/>
        </p:nvCxnSpPr>
        <p:spPr>
          <a:xfrm>
            <a:off x="10613405" y="2665390"/>
            <a:ext cx="12700" cy="1439176"/>
          </a:xfrm>
          <a:prstGeom prst="bentConnector3">
            <a:avLst>
              <a:gd name="adj1" fmla="val 1800000"/>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p:cNvCxnSpPr>
            <a:stCxn id="8" idx="2"/>
          </p:cNvCxnSpPr>
          <p:nvPr/>
        </p:nvCxnSpPr>
        <p:spPr>
          <a:xfrm flipH="1">
            <a:off x="9194037" y="4385481"/>
            <a:ext cx="1" cy="27978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2173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818866"/>
            <a:ext cx="9905999" cy="5377218"/>
          </a:xfrm>
        </p:spPr>
        <p:txBody>
          <a:bodyPr/>
          <a:lstStyle/>
          <a:p>
            <a:pPr marL="0" indent="0" algn="just">
              <a:buNone/>
            </a:pPr>
            <a:r>
              <a:rPr lang="es-ES" dirty="0"/>
              <a:t>Se procede a introducir los parámetros de la simulación, cabe mencionar que las unidades se encuentran en SI, las tenciones están en mega pascales y las longitudes en milímetros, el modelo numérico elegido ha sido el </a:t>
            </a:r>
            <a:r>
              <a:rPr lang="es-ES" dirty="0" err="1"/>
              <a:t>lagrangiano</a:t>
            </a:r>
            <a:r>
              <a:rPr lang="es-ES" dirty="0"/>
              <a:t> incremental, se establecen 100 pasos esto representa los elementos en los que el programa divide la simulación.</a:t>
            </a:r>
          </a:p>
        </p:txBody>
      </p:sp>
      <p:pic>
        <p:nvPicPr>
          <p:cNvPr id="4" name="Imagen 3"/>
          <p:cNvPicPr/>
          <p:nvPr/>
        </p:nvPicPr>
        <p:blipFill>
          <a:blip r:embed="rId2"/>
          <a:stretch>
            <a:fillRect/>
          </a:stretch>
        </p:blipFill>
        <p:spPr>
          <a:xfrm>
            <a:off x="577352" y="3216931"/>
            <a:ext cx="5823448" cy="3149365"/>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619742" y="3216931"/>
            <a:ext cx="5177306" cy="3149365"/>
          </a:xfrm>
          <a:prstGeom prst="rect">
            <a:avLst/>
          </a:prstGeom>
        </p:spPr>
      </p:pic>
    </p:spTree>
    <p:extLst>
      <p:ext uri="{BB962C8B-B14F-4D97-AF65-F5344CB8AC3E}">
        <p14:creationId xmlns:p14="http://schemas.microsoft.com/office/powerpoint/2010/main" val="234890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2122" y="965551"/>
            <a:ext cx="10385945" cy="1927691"/>
          </a:xfrm>
        </p:spPr>
        <p:txBody>
          <a:bodyPr>
            <a:noAutofit/>
          </a:bodyPr>
          <a:lstStyle/>
          <a:p>
            <a:pPr algn="just"/>
            <a:r>
              <a:rPr lang="es-ES" b="1" dirty="0"/>
              <a:t>MALLADO: </a:t>
            </a:r>
            <a:r>
              <a:rPr lang="es-ES" dirty="0"/>
              <a:t>Para determinar un valor adecuado de elementos en el mallado se realizo un análisis de convergencia de malla. Este análisis tiene como finalidad encontrar un número de elementos adecuado tanto en tiempo como en exactitud y verificar cual es el comportamiento que genera en la gráfica fuerza vs desplazamiento del punzón</a:t>
            </a:r>
            <a:r>
              <a:rPr lang="es-ES" b="1" dirty="0"/>
              <a:t> </a:t>
            </a:r>
          </a:p>
          <a:p>
            <a:pPr marL="0" indent="0" algn="just">
              <a:buNone/>
            </a:pPr>
            <a:endParaRPr lang="es-ES" b="1" dirty="0"/>
          </a:p>
        </p:txBody>
      </p:sp>
      <p:pic>
        <p:nvPicPr>
          <p:cNvPr id="4" name="Imagen 3">
            <a:extLst>
              <a:ext uri="{FF2B5EF4-FFF2-40B4-BE49-F238E27FC236}">
                <a16:creationId xmlns:a16="http://schemas.microsoft.com/office/drawing/2014/main" id="{FB7A9C35-B3EE-48FC-8376-BB88044ED067}"/>
              </a:ext>
            </a:extLst>
          </p:cNvPr>
          <p:cNvPicPr>
            <a:picLocks noChangeAspect="1"/>
          </p:cNvPicPr>
          <p:nvPr/>
        </p:nvPicPr>
        <p:blipFill>
          <a:blip r:embed="rId2"/>
          <a:stretch>
            <a:fillRect/>
          </a:stretch>
        </p:blipFill>
        <p:spPr>
          <a:xfrm>
            <a:off x="2877193" y="3247178"/>
            <a:ext cx="6960358" cy="3357347"/>
          </a:xfrm>
          <a:prstGeom prst="rect">
            <a:avLst/>
          </a:prstGeom>
        </p:spPr>
      </p:pic>
      <p:sp>
        <p:nvSpPr>
          <p:cNvPr id="2" name="Rectángulo 1">
            <a:extLst>
              <a:ext uri="{FF2B5EF4-FFF2-40B4-BE49-F238E27FC236}">
                <a16:creationId xmlns:a16="http://schemas.microsoft.com/office/drawing/2014/main" id="{065776CC-E298-4673-B2EE-6CA3B83D546B}"/>
              </a:ext>
            </a:extLst>
          </p:cNvPr>
          <p:cNvSpPr/>
          <p:nvPr/>
        </p:nvSpPr>
        <p:spPr>
          <a:xfrm>
            <a:off x="3978059" y="496686"/>
            <a:ext cx="4522585" cy="584775"/>
          </a:xfrm>
          <a:prstGeom prst="rect">
            <a:avLst/>
          </a:prstGeom>
        </p:spPr>
        <p:txBody>
          <a:bodyPr wrap="none">
            <a:spAutoFit/>
          </a:bodyPr>
          <a:lstStyle/>
          <a:p>
            <a:r>
              <a:rPr lang="es-ES" sz="3200" b="1" dirty="0"/>
              <a:t>ANÁLISIS PARAMÉTRICO</a:t>
            </a:r>
          </a:p>
        </p:txBody>
      </p:sp>
    </p:spTree>
    <p:extLst>
      <p:ext uri="{BB962C8B-B14F-4D97-AF65-F5344CB8AC3E}">
        <p14:creationId xmlns:p14="http://schemas.microsoft.com/office/powerpoint/2010/main" val="404163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6162" y="600500"/>
            <a:ext cx="10454184" cy="5704765"/>
          </a:xfrm>
        </p:spPr>
        <p:txBody>
          <a:bodyPr/>
          <a:lstStyle/>
          <a:p>
            <a:r>
              <a:rPr lang="es-ES" b="1" dirty="0"/>
              <a:t>FRICCIÓN </a:t>
            </a:r>
          </a:p>
          <a:p>
            <a:pPr algn="just"/>
            <a:r>
              <a:rPr lang="es-ES" dirty="0"/>
              <a:t>El valor de fricción se seleccionó de acuerdo al rango correspondiente en la bibliografía en el que se recomienda utilizar valores de fricción para trabajar entre metales que varía entre 0.15 y 0.18 (</a:t>
            </a:r>
            <a:r>
              <a:rPr lang="es-ES" dirty="0" err="1"/>
              <a:t>Schlossorsch</a:t>
            </a:r>
            <a:r>
              <a:rPr lang="es-ES" dirty="0"/>
              <a:t>, 2004)</a:t>
            </a:r>
            <a:endParaRPr lang="es-ES"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43955" y="2781836"/>
            <a:ext cx="7283868" cy="3335629"/>
          </a:xfrm>
          <a:prstGeom prst="rect">
            <a:avLst/>
          </a:prstGeom>
          <a:noFill/>
          <a:ln>
            <a:noFill/>
          </a:ln>
        </p:spPr>
      </p:pic>
    </p:spTree>
    <p:extLst>
      <p:ext uri="{BB962C8B-B14F-4D97-AF65-F5344CB8AC3E}">
        <p14:creationId xmlns:p14="http://schemas.microsoft.com/office/powerpoint/2010/main" val="15771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412124"/>
            <a:ext cx="9905999" cy="5924282"/>
          </a:xfrm>
        </p:spPr>
        <p:txBody>
          <a:bodyPr>
            <a:normAutofit/>
          </a:bodyPr>
          <a:lstStyle/>
          <a:p>
            <a:pPr marL="0" indent="0" algn="ctr">
              <a:buNone/>
            </a:pPr>
            <a:r>
              <a:rPr lang="es-ES" sz="3600" b="1" dirty="0"/>
              <a:t>Justificación e importancia </a:t>
            </a:r>
          </a:p>
          <a:p>
            <a:pPr marL="0" indent="0" algn="ctr">
              <a:buNone/>
            </a:pPr>
            <a:endParaRPr lang="es-ES" sz="3600" b="1" dirty="0"/>
          </a:p>
          <a:p>
            <a:pPr marL="0" indent="0" algn="ctr">
              <a:buNone/>
            </a:pPr>
            <a:endParaRPr lang="es-ES" b="1" dirty="0"/>
          </a:p>
        </p:txBody>
      </p:sp>
      <p:pic>
        <p:nvPicPr>
          <p:cNvPr id="4" name="Imagen 3"/>
          <p:cNvPicPr>
            <a:picLocks noChangeAspect="1"/>
          </p:cNvPicPr>
          <p:nvPr/>
        </p:nvPicPr>
        <p:blipFill>
          <a:blip r:embed="rId2"/>
          <a:stretch>
            <a:fillRect/>
          </a:stretch>
        </p:blipFill>
        <p:spPr>
          <a:xfrm>
            <a:off x="427245" y="1876819"/>
            <a:ext cx="3726801" cy="2108717"/>
          </a:xfrm>
          <a:prstGeom prst="rect">
            <a:avLst/>
          </a:prstGeom>
        </p:spPr>
      </p:pic>
      <p:sp>
        <p:nvSpPr>
          <p:cNvPr id="6" name="Rectángulo 5"/>
          <p:cNvSpPr/>
          <p:nvPr/>
        </p:nvSpPr>
        <p:spPr>
          <a:xfrm>
            <a:off x="1516926" y="1138532"/>
            <a:ext cx="1493950" cy="4378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Industria</a:t>
            </a:r>
            <a:r>
              <a:rPr lang="es-ES" dirty="0"/>
              <a:t> </a:t>
            </a:r>
          </a:p>
        </p:txBody>
      </p:sp>
      <p:pic>
        <p:nvPicPr>
          <p:cNvPr id="10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887" y="2697011"/>
            <a:ext cx="2702158" cy="16859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108989" y="1206373"/>
            <a:ext cx="3840309" cy="4378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Conformado por deformación plástica </a:t>
            </a:r>
          </a:p>
        </p:txBody>
      </p:sp>
      <p:pic>
        <p:nvPicPr>
          <p:cNvPr id="1032"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886" y="2617754"/>
            <a:ext cx="2381250" cy="19905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5140991" y="2034694"/>
            <a:ext cx="1493950" cy="43788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Laminado </a:t>
            </a:r>
          </a:p>
        </p:txBody>
      </p:sp>
      <p:sp>
        <p:nvSpPr>
          <p:cNvPr id="15" name="Rectángulo 14"/>
          <p:cNvSpPr/>
          <p:nvPr/>
        </p:nvSpPr>
        <p:spPr>
          <a:xfrm>
            <a:off x="7983349" y="2000622"/>
            <a:ext cx="1493950" cy="43788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Doblado  </a:t>
            </a:r>
          </a:p>
        </p:txBody>
      </p:sp>
      <p:pic>
        <p:nvPicPr>
          <p:cNvPr id="8" name="Imagen 7"/>
          <p:cNvPicPr>
            <a:picLocks noChangeAspect="1"/>
          </p:cNvPicPr>
          <p:nvPr/>
        </p:nvPicPr>
        <p:blipFill>
          <a:blip r:embed="rId5"/>
          <a:stretch>
            <a:fillRect/>
          </a:stretch>
        </p:blipFill>
        <p:spPr>
          <a:xfrm>
            <a:off x="6746124" y="5194125"/>
            <a:ext cx="2343150" cy="1339704"/>
          </a:xfrm>
          <a:prstGeom prst="rect">
            <a:avLst/>
          </a:prstGeom>
        </p:spPr>
      </p:pic>
      <p:pic>
        <p:nvPicPr>
          <p:cNvPr id="1034" name="Picture 10" descr="Resultado de imagen para hole expansion ratio"/>
          <p:cNvPicPr>
            <a:picLocks noChangeAspect="1" noChangeArrowheads="1"/>
          </p:cNvPicPr>
          <p:nvPr/>
        </p:nvPicPr>
        <p:blipFill rotWithShape="1">
          <a:blip r:embed="rId6">
            <a:extLst>
              <a:ext uri="{28A0092B-C50C-407E-A947-70E740481C1C}">
                <a14:useLocalDpi xmlns:a14="http://schemas.microsoft.com/office/drawing/2010/main" val="0"/>
              </a:ext>
            </a:extLst>
          </a:blip>
          <a:srcRect l="44290" t="8688" b="53627"/>
          <a:stretch/>
        </p:blipFill>
        <p:spPr bwMode="auto">
          <a:xfrm>
            <a:off x="3016901" y="4970910"/>
            <a:ext cx="2804703" cy="16067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819441" y="5103313"/>
            <a:ext cx="1493950" cy="88787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 </a:t>
            </a:r>
            <a:r>
              <a:rPr lang="es-ES" b="1" dirty="0"/>
              <a:t>Ensayo de expansión de agujero </a:t>
            </a:r>
          </a:p>
        </p:txBody>
      </p:sp>
      <p:cxnSp>
        <p:nvCxnSpPr>
          <p:cNvPr id="5" name="Conector recto de flecha 4"/>
          <p:cNvCxnSpPr>
            <a:stCxn id="6" idx="2"/>
          </p:cNvCxnSpPr>
          <p:nvPr/>
        </p:nvCxnSpPr>
        <p:spPr>
          <a:xfrm>
            <a:off x="2263901" y="1576414"/>
            <a:ext cx="0" cy="300405"/>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Conector recto de flecha 15"/>
          <p:cNvCxnSpPr/>
          <p:nvPr/>
        </p:nvCxnSpPr>
        <p:spPr>
          <a:xfrm>
            <a:off x="5841846" y="1685422"/>
            <a:ext cx="0" cy="31251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8" name="Conector recto de flecha 17"/>
          <p:cNvCxnSpPr>
            <a:endCxn id="15" idx="0"/>
          </p:cNvCxnSpPr>
          <p:nvPr/>
        </p:nvCxnSpPr>
        <p:spPr>
          <a:xfrm>
            <a:off x="8730324" y="1661080"/>
            <a:ext cx="0" cy="33954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0" name="Conector recto de flecha 19"/>
          <p:cNvCxnSpPr/>
          <p:nvPr/>
        </p:nvCxnSpPr>
        <p:spPr>
          <a:xfrm flipV="1">
            <a:off x="2336452" y="5547248"/>
            <a:ext cx="674424" cy="933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4" name="Conector recto de flecha 23"/>
          <p:cNvCxnSpPr/>
          <p:nvPr/>
        </p:nvCxnSpPr>
        <p:spPr>
          <a:xfrm>
            <a:off x="5841846" y="5774297"/>
            <a:ext cx="898253" cy="0"/>
          </a:xfrm>
          <a:prstGeom prst="straightConnector1">
            <a:avLst/>
          </a:prstGeom>
          <a:ln w="38100" cmpd="sng">
            <a:tailEnd type="triangle"/>
          </a:ln>
        </p:spPr>
        <p:style>
          <a:lnRef idx="3">
            <a:schemeClr val="accent5"/>
          </a:lnRef>
          <a:fillRef idx="0">
            <a:schemeClr val="accent5"/>
          </a:fillRef>
          <a:effectRef idx="2">
            <a:schemeClr val="accent5"/>
          </a:effectRef>
          <a:fontRef idx="minor">
            <a:schemeClr val="tx1"/>
          </a:fontRef>
        </p:style>
      </p:cxnSp>
      <p:sp>
        <p:nvSpPr>
          <p:cNvPr id="21" name="Rectángulo 20"/>
          <p:cNvSpPr/>
          <p:nvPr/>
        </p:nvSpPr>
        <p:spPr>
          <a:xfrm>
            <a:off x="10299032" y="2060498"/>
            <a:ext cx="1659162" cy="40635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ES" dirty="0"/>
              <a:t>Cuando hablamos de </a:t>
            </a:r>
            <a:r>
              <a:rPr lang="es-ES" dirty="0" err="1"/>
              <a:t>formabilidad</a:t>
            </a:r>
            <a:r>
              <a:rPr lang="es-ES" dirty="0"/>
              <a:t> nos referimos a la capacidad que presenta un material a ser deformado a través de ciertos procesos como flexión, laminación o embutición profunda.</a:t>
            </a:r>
          </a:p>
        </p:txBody>
      </p:sp>
    </p:spTree>
    <p:extLst>
      <p:ext uri="{BB962C8B-B14F-4D97-AF65-F5344CB8AC3E}">
        <p14:creationId xmlns:p14="http://schemas.microsoft.com/office/powerpoint/2010/main" val="4187844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3458" y="655093"/>
            <a:ext cx="10467832" cy="5800298"/>
          </a:xfrm>
        </p:spPr>
        <p:txBody>
          <a:bodyPr/>
          <a:lstStyle/>
          <a:p>
            <a:r>
              <a:rPr lang="es-ES" b="1" dirty="0"/>
              <a:t>DAÑO DEL MATERIAL </a:t>
            </a:r>
          </a:p>
          <a:p>
            <a:pPr algn="just"/>
            <a:r>
              <a:rPr lang="es-ES" dirty="0"/>
              <a:t>Debido a la naturaleza de nuestro ensayo el criterio para el daño del material se ajusta a la ecuación de </a:t>
            </a:r>
            <a:r>
              <a:rPr lang="es-ES" dirty="0" err="1"/>
              <a:t>Cockcroft</a:t>
            </a:r>
            <a:r>
              <a:rPr lang="es-ES" dirty="0"/>
              <a:t> y Latham el cual considera que la fractura de un elemento es controlada por el trabajo plástico que ocurre por la tención principal máxima</a:t>
            </a:r>
            <a:endParaRPr lang="es-ES"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481971" y="2936382"/>
            <a:ext cx="7473398" cy="3325825"/>
          </a:xfrm>
          <a:prstGeom prst="rect">
            <a:avLst/>
          </a:prstGeom>
          <a:noFill/>
          <a:ln>
            <a:noFill/>
          </a:ln>
        </p:spPr>
      </p:pic>
    </p:spTree>
    <p:extLst>
      <p:ext uri="{BB962C8B-B14F-4D97-AF65-F5344CB8AC3E}">
        <p14:creationId xmlns:p14="http://schemas.microsoft.com/office/powerpoint/2010/main" val="3211498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941696"/>
            <a:ext cx="9905999" cy="5186149"/>
          </a:xfrm>
        </p:spPr>
        <p:txBody>
          <a:bodyPr/>
          <a:lstStyle/>
          <a:p>
            <a:r>
              <a:rPr lang="es-ES" b="1" dirty="0"/>
              <a:t>RESUMEN DE PARÁMETROS SELECCIONADOS DE SIMULACIÓN </a:t>
            </a:r>
          </a:p>
        </p:txBody>
      </p:sp>
      <p:pic>
        <p:nvPicPr>
          <p:cNvPr id="2" name="Imagen 1"/>
          <p:cNvPicPr>
            <a:picLocks noChangeAspect="1"/>
          </p:cNvPicPr>
          <p:nvPr/>
        </p:nvPicPr>
        <p:blipFill>
          <a:blip r:embed="rId2"/>
          <a:stretch>
            <a:fillRect/>
          </a:stretch>
        </p:blipFill>
        <p:spPr>
          <a:xfrm>
            <a:off x="2537139" y="1785668"/>
            <a:ext cx="6387920" cy="3829520"/>
          </a:xfrm>
          <a:prstGeom prst="rect">
            <a:avLst/>
          </a:prstGeom>
        </p:spPr>
      </p:pic>
    </p:spTree>
    <p:extLst>
      <p:ext uri="{BB962C8B-B14F-4D97-AF65-F5344CB8AC3E}">
        <p14:creationId xmlns:p14="http://schemas.microsoft.com/office/powerpoint/2010/main" val="392314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3299" y="2256503"/>
            <a:ext cx="9905999" cy="2639962"/>
          </a:xfrm>
        </p:spPr>
        <p:txBody>
          <a:bodyPr>
            <a:noAutofit/>
          </a:bodyPr>
          <a:lstStyle/>
          <a:p>
            <a:pPr marL="0" indent="0" algn="ctr">
              <a:buNone/>
            </a:pPr>
            <a:r>
              <a:rPr lang="es-ES" sz="10000" b="1" dirty="0"/>
              <a:t>RESULTADOS</a:t>
            </a:r>
          </a:p>
        </p:txBody>
      </p:sp>
    </p:spTree>
    <p:extLst>
      <p:ext uri="{BB962C8B-B14F-4D97-AF65-F5344CB8AC3E}">
        <p14:creationId xmlns:p14="http://schemas.microsoft.com/office/powerpoint/2010/main" val="317048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0628" y="423081"/>
            <a:ext cx="10672548" cy="6059606"/>
          </a:xfrm>
        </p:spPr>
        <p:txBody>
          <a:bodyPr>
            <a:normAutofit fontScale="92500" lnSpcReduction="10000"/>
          </a:bodyPr>
          <a:lstStyle/>
          <a:p>
            <a:r>
              <a:rPr lang="es-ES" b="1" dirty="0"/>
              <a:t>RESULTADO EXPERIMENTAL: PUNZÓN CÓNICO </a:t>
            </a:r>
          </a:p>
          <a:p>
            <a:endParaRPr lang="es-ES" b="1" dirty="0"/>
          </a:p>
          <a:p>
            <a:endParaRPr lang="es-ES" dirty="0"/>
          </a:p>
          <a:p>
            <a:endParaRPr lang="es-ES" dirty="0"/>
          </a:p>
          <a:p>
            <a:endParaRPr lang="es-ES" dirty="0"/>
          </a:p>
          <a:p>
            <a:endParaRPr lang="es-ES" dirty="0"/>
          </a:p>
          <a:p>
            <a:endParaRPr lang="es-ES" dirty="0"/>
          </a:p>
          <a:p>
            <a:endParaRPr lang="es-ES" dirty="0"/>
          </a:p>
          <a:p>
            <a:pPr algn="just"/>
            <a:r>
              <a:rPr lang="es-ES" dirty="0"/>
              <a:t>Los resultados muestran que mientras mayor diámetro tenga el agujero perforado en la placa de acero inoxidable AISI  304 mayor es la altura en la que se presenta la primera grieta en el borde del agujero. De igual manera en el rango de agujeros analizados en este trabajo la fuerza máxima a la que se presenta la primera rotura en el material incrementa de acuerdo al aumento de tamaño del agujero. </a:t>
            </a:r>
          </a:p>
        </p:txBody>
      </p:sp>
      <p:pic>
        <p:nvPicPr>
          <p:cNvPr id="4" name="Imagen 3"/>
          <p:cNvPicPr>
            <a:picLocks noChangeAspect="1"/>
          </p:cNvPicPr>
          <p:nvPr/>
        </p:nvPicPr>
        <p:blipFill>
          <a:blip r:embed="rId2"/>
          <a:stretch>
            <a:fillRect/>
          </a:stretch>
        </p:blipFill>
        <p:spPr>
          <a:xfrm>
            <a:off x="750628" y="2126111"/>
            <a:ext cx="3384644" cy="2019301"/>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339988" y="1037231"/>
            <a:ext cx="7178722" cy="3343700"/>
          </a:xfrm>
          <a:prstGeom prst="rect">
            <a:avLst/>
          </a:prstGeom>
          <a:noFill/>
          <a:ln>
            <a:noFill/>
          </a:ln>
        </p:spPr>
      </p:pic>
      <p:sp>
        <p:nvSpPr>
          <p:cNvPr id="2" name="Rectángulo redondeado 1"/>
          <p:cNvSpPr/>
          <p:nvPr/>
        </p:nvSpPr>
        <p:spPr>
          <a:xfrm>
            <a:off x="655094" y="1051299"/>
            <a:ext cx="2945291" cy="7071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Fuerza vs desplazamiento del punzón </a:t>
            </a:r>
          </a:p>
        </p:txBody>
      </p:sp>
      <p:cxnSp>
        <p:nvCxnSpPr>
          <p:cNvPr id="7" name="Conector recto de flecha 6"/>
          <p:cNvCxnSpPr>
            <a:stCxn id="2" idx="3"/>
          </p:cNvCxnSpPr>
          <p:nvPr/>
        </p:nvCxnSpPr>
        <p:spPr>
          <a:xfrm flipV="1">
            <a:off x="3600385" y="1404880"/>
            <a:ext cx="739603"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1238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0628" y="313899"/>
            <a:ext cx="10549718" cy="6264322"/>
          </a:xfrm>
        </p:spPr>
        <p:txBody>
          <a:bodyPr>
            <a:normAutofit/>
          </a:bodyPr>
          <a:lstStyle/>
          <a:p>
            <a:r>
              <a:rPr lang="es-ES" b="1" dirty="0"/>
              <a:t>RESULTADO EXPERIMENTAL: PUNZÓN ELÍPTICO</a:t>
            </a:r>
          </a:p>
          <a:p>
            <a:endParaRPr lang="es-ES" b="1" dirty="0"/>
          </a:p>
          <a:p>
            <a:endParaRPr lang="es-ES" b="1" dirty="0"/>
          </a:p>
          <a:p>
            <a:endParaRPr lang="es-ES" b="1" dirty="0"/>
          </a:p>
          <a:p>
            <a:endParaRPr lang="es-ES" b="1" dirty="0"/>
          </a:p>
          <a:p>
            <a:endParaRPr lang="es-ES" b="1" dirty="0"/>
          </a:p>
          <a:p>
            <a:endParaRPr lang="es-ES" b="1" dirty="0"/>
          </a:p>
          <a:p>
            <a:pPr algn="just"/>
            <a:r>
              <a:rPr lang="es-ES" sz="2000" dirty="0"/>
              <a:t>La fuerza máxima a la que se presenta la fractura en el agujero de 4 mm de diámetro es muy similar a la del agujero de 6 mm presentando  un 6% de variación al igual que la profundidad de penetración con una variación del 1.35%,  sin embargo la fuerza máxima mostrada entre el agujero de 6 y 7 mm presenta un salto importante con  un 31.2% de variación así como un 20 %  en la profundidad de penetración del punzón, entre el agujero de 7 y 9 mm existe una variación en la fuerza de 9.5% y en la distancia de 4.4% </a:t>
            </a:r>
            <a:endParaRPr lang="es-ES" sz="2000" b="1" dirty="0"/>
          </a:p>
        </p:txBody>
      </p:sp>
      <p:pic>
        <p:nvPicPr>
          <p:cNvPr id="4" name="Imagen 3"/>
          <p:cNvPicPr>
            <a:picLocks noChangeAspect="1"/>
          </p:cNvPicPr>
          <p:nvPr/>
        </p:nvPicPr>
        <p:blipFill>
          <a:blip r:embed="rId2"/>
          <a:stretch>
            <a:fillRect/>
          </a:stretch>
        </p:blipFill>
        <p:spPr>
          <a:xfrm>
            <a:off x="689213" y="2097975"/>
            <a:ext cx="3589360" cy="1846286"/>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524233" y="830595"/>
            <a:ext cx="6837528" cy="3452882"/>
          </a:xfrm>
          <a:prstGeom prst="rect">
            <a:avLst/>
          </a:prstGeom>
          <a:noFill/>
          <a:ln>
            <a:noFill/>
          </a:ln>
        </p:spPr>
      </p:pic>
      <p:sp>
        <p:nvSpPr>
          <p:cNvPr id="6" name="Rectángulo redondeado 5"/>
          <p:cNvSpPr/>
          <p:nvPr/>
        </p:nvSpPr>
        <p:spPr>
          <a:xfrm>
            <a:off x="655094" y="1037231"/>
            <a:ext cx="2945291" cy="7071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Fuerza vs desplazamiento del punzón </a:t>
            </a:r>
          </a:p>
        </p:txBody>
      </p:sp>
      <p:cxnSp>
        <p:nvCxnSpPr>
          <p:cNvPr id="7" name="Conector recto de flecha 6"/>
          <p:cNvCxnSpPr>
            <a:stCxn id="6" idx="3"/>
          </p:cNvCxnSpPr>
          <p:nvPr/>
        </p:nvCxnSpPr>
        <p:spPr>
          <a:xfrm flipV="1">
            <a:off x="3600385" y="1390812"/>
            <a:ext cx="923848"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3980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0628" y="491318"/>
            <a:ext cx="10563366" cy="6127846"/>
          </a:xfrm>
        </p:spPr>
        <p:txBody>
          <a:bodyPr>
            <a:normAutofit lnSpcReduction="10000"/>
          </a:bodyPr>
          <a:lstStyle/>
          <a:p>
            <a:r>
              <a:rPr lang="es-ES" b="1" dirty="0"/>
              <a:t>RESULTADOS SIMULACIÓN: PUNZÓN CÓNICO </a:t>
            </a:r>
          </a:p>
          <a:p>
            <a:endParaRPr lang="es-ES" b="1" dirty="0"/>
          </a:p>
          <a:p>
            <a:endParaRPr lang="es-ES" b="1" dirty="0"/>
          </a:p>
          <a:p>
            <a:endParaRPr lang="es-ES" b="1" dirty="0"/>
          </a:p>
          <a:p>
            <a:endParaRPr lang="es-ES" b="1" dirty="0"/>
          </a:p>
          <a:p>
            <a:endParaRPr lang="es-ES" b="1" dirty="0"/>
          </a:p>
          <a:p>
            <a:endParaRPr lang="es-ES" b="1" dirty="0"/>
          </a:p>
          <a:p>
            <a:pPr lvl="0" algn="just"/>
            <a:r>
              <a:rPr lang="es-ES" dirty="0"/>
              <a:t>Se observa que las curvas de Fuerza vs Desplazamiento del punzón tienen un comportamiento progresivo parecido a los resultados experimentales, los valores seleccionados para la simulación permitieron ajustar de una forma mucho más exacta  la forma de evolución temporal de la fuerza axial y la profundidad de penetración respecto a los resultados del ensayo experimental</a:t>
            </a:r>
          </a:p>
        </p:txBody>
      </p:sp>
      <p:pic>
        <p:nvPicPr>
          <p:cNvPr id="4" name="Imagen 3"/>
          <p:cNvPicPr>
            <a:picLocks noChangeAspect="1"/>
          </p:cNvPicPr>
          <p:nvPr/>
        </p:nvPicPr>
        <p:blipFill>
          <a:blip r:embed="rId2"/>
          <a:stretch>
            <a:fillRect/>
          </a:stretch>
        </p:blipFill>
        <p:spPr>
          <a:xfrm>
            <a:off x="750628" y="2201421"/>
            <a:ext cx="3410806" cy="1765041"/>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436656" y="968138"/>
            <a:ext cx="6877338" cy="3249020"/>
          </a:xfrm>
          <a:prstGeom prst="rect">
            <a:avLst/>
          </a:prstGeom>
          <a:noFill/>
          <a:ln>
            <a:noFill/>
          </a:ln>
        </p:spPr>
      </p:pic>
      <p:sp>
        <p:nvSpPr>
          <p:cNvPr id="6" name="Rectángulo redondeado 5"/>
          <p:cNvSpPr/>
          <p:nvPr/>
        </p:nvSpPr>
        <p:spPr>
          <a:xfrm>
            <a:off x="750628" y="1149772"/>
            <a:ext cx="2945291" cy="7071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Fuerza vs desplazamiento del punzón </a:t>
            </a:r>
          </a:p>
        </p:txBody>
      </p:sp>
      <p:cxnSp>
        <p:nvCxnSpPr>
          <p:cNvPr id="7" name="Conector recto de flecha 6"/>
          <p:cNvCxnSpPr>
            <a:stCxn id="6" idx="3"/>
          </p:cNvCxnSpPr>
          <p:nvPr/>
        </p:nvCxnSpPr>
        <p:spPr>
          <a:xfrm>
            <a:off x="3695919" y="1503354"/>
            <a:ext cx="740737" cy="1889"/>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3758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8866" y="491319"/>
            <a:ext cx="10508776" cy="5950424"/>
          </a:xfrm>
        </p:spPr>
        <p:txBody>
          <a:bodyPr/>
          <a:lstStyle/>
          <a:p>
            <a:r>
              <a:rPr lang="es-ES" b="1" dirty="0"/>
              <a:t>RESULTADOS SIMULACIÓN: PUNZÓN ELÍPTICO </a:t>
            </a:r>
          </a:p>
          <a:p>
            <a:endParaRPr lang="es-ES" b="1" dirty="0"/>
          </a:p>
          <a:p>
            <a:endParaRPr lang="es-ES" b="1" dirty="0"/>
          </a:p>
          <a:p>
            <a:endParaRPr lang="es-ES" b="1" dirty="0"/>
          </a:p>
          <a:p>
            <a:endParaRPr lang="es-ES" b="1" dirty="0"/>
          </a:p>
          <a:p>
            <a:endParaRPr lang="es-ES" b="1" dirty="0"/>
          </a:p>
          <a:p>
            <a:endParaRPr lang="es-ES" b="1" dirty="0"/>
          </a:p>
          <a:p>
            <a:pPr algn="just"/>
            <a:endParaRPr lang="es-ES" dirty="0"/>
          </a:p>
          <a:p>
            <a:pPr algn="just"/>
            <a:r>
              <a:rPr lang="es-ES" dirty="0"/>
              <a:t>Los saltos de variación entre carga y desplazamiento del punzón de los agujeros de 4, 6,7 y 9 mm disminuyeron con respecto a  los datos experimentales</a:t>
            </a:r>
            <a:endParaRPr lang="es-ES" b="1" dirty="0"/>
          </a:p>
        </p:txBody>
      </p:sp>
      <p:pic>
        <p:nvPicPr>
          <p:cNvPr id="4" name="Imagen 3"/>
          <p:cNvPicPr>
            <a:picLocks noChangeAspect="1"/>
          </p:cNvPicPr>
          <p:nvPr/>
        </p:nvPicPr>
        <p:blipFill>
          <a:blip r:embed="rId2"/>
          <a:stretch>
            <a:fillRect/>
          </a:stretch>
        </p:blipFill>
        <p:spPr>
          <a:xfrm>
            <a:off x="818866" y="2505608"/>
            <a:ext cx="3648075" cy="1921846"/>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694830" y="1312175"/>
            <a:ext cx="6632812" cy="3369007"/>
          </a:xfrm>
          <a:prstGeom prst="rect">
            <a:avLst/>
          </a:prstGeom>
        </p:spPr>
      </p:pic>
      <p:sp>
        <p:nvSpPr>
          <p:cNvPr id="6" name="Rectángulo redondeado 5"/>
          <p:cNvSpPr/>
          <p:nvPr/>
        </p:nvSpPr>
        <p:spPr>
          <a:xfrm>
            <a:off x="760772" y="1459262"/>
            <a:ext cx="2945291" cy="7071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Fuerza vs desplazamiento del punzón </a:t>
            </a:r>
          </a:p>
        </p:txBody>
      </p:sp>
      <p:cxnSp>
        <p:nvCxnSpPr>
          <p:cNvPr id="7" name="Conector recto de flecha 6"/>
          <p:cNvCxnSpPr/>
          <p:nvPr/>
        </p:nvCxnSpPr>
        <p:spPr>
          <a:xfrm flipV="1">
            <a:off x="3706063" y="1688123"/>
            <a:ext cx="988767" cy="1406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87524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8740" y="532262"/>
            <a:ext cx="10781732" cy="5732059"/>
          </a:xfrm>
        </p:spPr>
        <p:txBody>
          <a:bodyPr/>
          <a:lstStyle/>
          <a:p>
            <a:r>
              <a:rPr lang="es-ES" b="1" dirty="0"/>
              <a:t>RESULTADOS EXPERIMENTALES VS SIMULACIÓN </a:t>
            </a:r>
          </a:p>
          <a:p>
            <a:pPr algn="just"/>
            <a:r>
              <a:rPr lang="es-ES" dirty="0"/>
              <a:t>Se comparan los resultados experimentales tanto de los agujeros de 4, 6,7 y 9 mm con los resultados de la fuerza y el desplazamiento máximo del punzón de las simulaciones permitiendo obtener los porcentajes de error.</a:t>
            </a:r>
            <a:endParaRPr lang="es-ES"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4739" y="3232598"/>
            <a:ext cx="5918325" cy="320684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336407" y="3232598"/>
            <a:ext cx="5628066" cy="3206840"/>
          </a:xfrm>
          <a:prstGeom prst="rect">
            <a:avLst/>
          </a:prstGeom>
          <a:noFill/>
          <a:ln>
            <a:noFill/>
          </a:ln>
        </p:spPr>
      </p:pic>
      <p:sp>
        <p:nvSpPr>
          <p:cNvPr id="6" name="Rectángulo redondeado 5"/>
          <p:cNvSpPr/>
          <p:nvPr/>
        </p:nvSpPr>
        <p:spPr>
          <a:xfrm>
            <a:off x="596540" y="2484294"/>
            <a:ext cx="5095921" cy="573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Diagrama Fuerza vs desplazamiento del punzón cónico experimentación vs simulación agujero 4 mm  </a:t>
            </a:r>
          </a:p>
        </p:txBody>
      </p:sp>
      <p:sp>
        <p:nvSpPr>
          <p:cNvPr id="7" name="Rectángulo redondeado 6"/>
          <p:cNvSpPr/>
          <p:nvPr/>
        </p:nvSpPr>
        <p:spPr>
          <a:xfrm>
            <a:off x="6602479" y="2484293"/>
            <a:ext cx="5095921" cy="573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Diagrama Fuerza vs desplazamiento del punzón elíptico experimentación vs simulación agujero 4 mm  </a:t>
            </a:r>
          </a:p>
        </p:txBody>
      </p:sp>
    </p:spTree>
    <p:extLst>
      <p:ext uri="{BB962C8B-B14F-4D97-AF65-F5344CB8AC3E}">
        <p14:creationId xmlns:p14="http://schemas.microsoft.com/office/powerpoint/2010/main" val="1929989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368490"/>
            <a:ext cx="10781730" cy="5786650"/>
          </a:xfrm>
        </p:spPr>
        <p:txBody>
          <a:bodyPr/>
          <a:lstStyle/>
          <a:p>
            <a:r>
              <a:rPr lang="es-ES" b="1" dirty="0"/>
              <a:t>PORCENTAJES DE ERROR</a:t>
            </a:r>
          </a:p>
          <a:p>
            <a:r>
              <a:rPr lang="es-ES" dirty="0"/>
              <a:t>% error entre ensayo experimental y simulación del punzón cónico </a:t>
            </a:r>
            <a:r>
              <a:rPr lang="es-ES" b="1" dirty="0"/>
              <a:t> </a:t>
            </a:r>
          </a:p>
          <a:p>
            <a:endParaRPr lang="es-ES" b="1" dirty="0"/>
          </a:p>
          <a:p>
            <a:endParaRPr lang="es-ES" b="1" dirty="0"/>
          </a:p>
          <a:p>
            <a:endParaRPr lang="es-ES" b="1" dirty="0"/>
          </a:p>
          <a:p>
            <a:endParaRPr lang="es-ES" dirty="0"/>
          </a:p>
          <a:p>
            <a:r>
              <a:rPr lang="es-ES" dirty="0"/>
              <a:t>% error entre ensayo experimental y simulación del punzón elíptico  </a:t>
            </a:r>
            <a:r>
              <a:rPr lang="es-ES" b="1" dirty="0"/>
              <a:t> </a:t>
            </a:r>
          </a:p>
          <a:p>
            <a:endParaRPr lang="es-ES" b="1" dirty="0"/>
          </a:p>
          <a:p>
            <a:endParaRPr lang="es-ES" b="1" dirty="0"/>
          </a:p>
        </p:txBody>
      </p:sp>
      <p:pic>
        <p:nvPicPr>
          <p:cNvPr id="5" name="Imagen 4"/>
          <p:cNvPicPr>
            <a:picLocks noChangeAspect="1"/>
          </p:cNvPicPr>
          <p:nvPr/>
        </p:nvPicPr>
        <p:blipFill>
          <a:blip r:embed="rId2"/>
          <a:stretch>
            <a:fillRect/>
          </a:stretch>
        </p:blipFill>
        <p:spPr>
          <a:xfrm>
            <a:off x="3084395" y="1593625"/>
            <a:ext cx="5732060" cy="1971036"/>
          </a:xfrm>
          <a:prstGeom prst="rect">
            <a:avLst/>
          </a:prstGeom>
        </p:spPr>
      </p:pic>
      <p:pic>
        <p:nvPicPr>
          <p:cNvPr id="6" name="Imagen 5"/>
          <p:cNvPicPr>
            <a:picLocks noChangeAspect="1"/>
          </p:cNvPicPr>
          <p:nvPr/>
        </p:nvPicPr>
        <p:blipFill>
          <a:blip r:embed="rId3"/>
          <a:stretch>
            <a:fillRect/>
          </a:stretch>
        </p:blipFill>
        <p:spPr>
          <a:xfrm>
            <a:off x="3084395" y="4366715"/>
            <a:ext cx="5732060" cy="2020438"/>
          </a:xfrm>
          <a:prstGeom prst="rect">
            <a:avLst/>
          </a:prstGeom>
        </p:spPr>
      </p:pic>
    </p:spTree>
    <p:extLst>
      <p:ext uri="{BB962C8B-B14F-4D97-AF65-F5344CB8AC3E}">
        <p14:creationId xmlns:p14="http://schemas.microsoft.com/office/powerpoint/2010/main" val="210883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0627" y="668739"/>
            <a:ext cx="10740787" cy="5650173"/>
          </a:xfrm>
        </p:spPr>
        <p:txBody>
          <a:bodyPr/>
          <a:lstStyle/>
          <a:p>
            <a:r>
              <a:rPr lang="es-ES" b="1" dirty="0"/>
              <a:t>EXPANSIÓN DE AGUJERO (HOLE EXPANSION RATIO, HER) </a:t>
            </a:r>
          </a:p>
          <a:p>
            <a:pPr algn="just"/>
            <a:r>
              <a:rPr lang="es-ES" dirty="0"/>
              <a:t>Para determinar el HER en las  perforaciones de 4, 6,7 y 9 mm se toman cuatro medidas, permitiendo sacar un promedio, para el límite de expansión de agujero se estableció un criterio de validación en el que se considera que la falla debe ser a través de todo el espesor de la placa.</a:t>
            </a:r>
            <a:endParaRPr lang="es-ES" b="1" dirty="0"/>
          </a:p>
        </p:txBody>
      </p:sp>
      <p:pic>
        <p:nvPicPr>
          <p:cNvPr id="4" name="Imagen 3"/>
          <p:cNvPicPr/>
          <p:nvPr/>
        </p:nvPicPr>
        <p:blipFill>
          <a:blip r:embed="rId2"/>
          <a:stretch>
            <a:fillRect/>
          </a:stretch>
        </p:blipFill>
        <p:spPr>
          <a:xfrm>
            <a:off x="2078488" y="3957851"/>
            <a:ext cx="3794077" cy="2524837"/>
          </a:xfrm>
          <a:prstGeom prst="rect">
            <a:avLst/>
          </a:prstGeom>
        </p:spPr>
      </p:pic>
      <p:pic>
        <p:nvPicPr>
          <p:cNvPr id="5" name="Imagen 4"/>
          <p:cNvPicPr>
            <a:picLocks noChangeAspect="1"/>
          </p:cNvPicPr>
          <p:nvPr/>
        </p:nvPicPr>
        <p:blipFill>
          <a:blip r:embed="rId3"/>
          <a:stretch>
            <a:fillRect/>
          </a:stretch>
        </p:blipFill>
        <p:spPr>
          <a:xfrm>
            <a:off x="6838604" y="3957851"/>
            <a:ext cx="4011366" cy="2169993"/>
          </a:xfrm>
          <a:prstGeom prst="rect">
            <a:avLst/>
          </a:prstGeom>
        </p:spPr>
      </p:pic>
      <p:sp>
        <p:nvSpPr>
          <p:cNvPr id="6" name="Rectángulo redondeado 5"/>
          <p:cNvSpPr/>
          <p:nvPr/>
        </p:nvSpPr>
        <p:spPr>
          <a:xfrm>
            <a:off x="7986892" y="3234519"/>
            <a:ext cx="2333768" cy="5186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Formula de HER </a:t>
            </a:r>
          </a:p>
        </p:txBody>
      </p:sp>
      <p:cxnSp>
        <p:nvCxnSpPr>
          <p:cNvPr id="7" name="Conector angular 6"/>
          <p:cNvCxnSpPr>
            <a:stCxn id="6" idx="1"/>
          </p:cNvCxnSpPr>
          <p:nvPr/>
        </p:nvCxnSpPr>
        <p:spPr>
          <a:xfrm rot="10800000" flipV="1">
            <a:off x="7723164" y="3493825"/>
            <a:ext cx="263729" cy="464026"/>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8" name="Rectángulo redondeado 7"/>
          <p:cNvSpPr/>
          <p:nvPr/>
        </p:nvSpPr>
        <p:spPr>
          <a:xfrm>
            <a:off x="2617879" y="3207226"/>
            <a:ext cx="2333768" cy="5186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Falla del material</a:t>
            </a:r>
          </a:p>
        </p:txBody>
      </p:sp>
      <p:cxnSp>
        <p:nvCxnSpPr>
          <p:cNvPr id="10" name="Conector angular 9"/>
          <p:cNvCxnSpPr>
            <a:stCxn id="8" idx="3"/>
          </p:cNvCxnSpPr>
          <p:nvPr/>
        </p:nvCxnSpPr>
        <p:spPr>
          <a:xfrm>
            <a:off x="4951647" y="3466532"/>
            <a:ext cx="281535" cy="491319"/>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973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528034"/>
            <a:ext cx="9905999" cy="5692462"/>
          </a:xfrm>
        </p:spPr>
        <p:txBody>
          <a:bodyPr>
            <a:normAutofit/>
          </a:bodyPr>
          <a:lstStyle/>
          <a:p>
            <a:pPr marL="0" indent="0" algn="ctr">
              <a:buNone/>
            </a:pPr>
            <a:r>
              <a:rPr lang="es-ES" sz="3600" b="1" dirty="0"/>
              <a:t>Justificación e importancia </a:t>
            </a:r>
          </a:p>
        </p:txBody>
      </p:sp>
      <p:pic>
        <p:nvPicPr>
          <p:cNvPr id="4" name="Imagen 3"/>
          <p:cNvPicPr>
            <a:picLocks noChangeAspect="1"/>
          </p:cNvPicPr>
          <p:nvPr/>
        </p:nvPicPr>
        <p:blipFill rotWithShape="1">
          <a:blip r:embed="rId2"/>
          <a:srcRect t="8485"/>
          <a:stretch/>
        </p:blipFill>
        <p:spPr>
          <a:xfrm>
            <a:off x="7076581" y="4519185"/>
            <a:ext cx="3129567" cy="1960313"/>
          </a:xfrm>
          <a:prstGeom prst="rect">
            <a:avLst/>
          </a:prstGeom>
        </p:spPr>
      </p:pic>
      <p:pic>
        <p:nvPicPr>
          <p:cNvPr id="5" name="Imagen 4"/>
          <p:cNvPicPr>
            <a:picLocks noChangeAspect="1"/>
          </p:cNvPicPr>
          <p:nvPr/>
        </p:nvPicPr>
        <p:blipFill>
          <a:blip r:embed="rId3"/>
          <a:stretch>
            <a:fillRect/>
          </a:stretch>
        </p:blipFill>
        <p:spPr>
          <a:xfrm>
            <a:off x="1216931" y="2354110"/>
            <a:ext cx="4123117" cy="2301602"/>
          </a:xfrm>
          <a:prstGeom prst="rect">
            <a:avLst/>
          </a:prstGeom>
        </p:spPr>
      </p:pic>
      <p:sp>
        <p:nvSpPr>
          <p:cNvPr id="6" name="Rectángulo 5"/>
          <p:cNvSpPr/>
          <p:nvPr/>
        </p:nvSpPr>
        <p:spPr>
          <a:xfrm>
            <a:off x="2150772" y="1532586"/>
            <a:ext cx="2137893" cy="4636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Industria automotriz </a:t>
            </a:r>
          </a:p>
        </p:txBody>
      </p:sp>
      <p:pic>
        <p:nvPicPr>
          <p:cNvPr id="7" name="Imagen 6"/>
          <p:cNvPicPr>
            <a:picLocks noChangeAspect="1"/>
          </p:cNvPicPr>
          <p:nvPr/>
        </p:nvPicPr>
        <p:blipFill rotWithShape="1">
          <a:blip r:embed="rId4"/>
          <a:srcRect l="6350" t="2875" r="5272" b="53977"/>
          <a:stretch/>
        </p:blipFill>
        <p:spPr>
          <a:xfrm>
            <a:off x="6413679" y="2178387"/>
            <a:ext cx="1996225" cy="1378040"/>
          </a:xfrm>
          <a:prstGeom prst="rect">
            <a:avLst/>
          </a:prstGeom>
        </p:spPr>
      </p:pic>
      <p:pic>
        <p:nvPicPr>
          <p:cNvPr id="8" name="Imagen 7"/>
          <p:cNvPicPr>
            <a:picLocks noChangeAspect="1"/>
          </p:cNvPicPr>
          <p:nvPr/>
        </p:nvPicPr>
        <p:blipFill rotWithShape="1">
          <a:blip r:embed="rId4"/>
          <a:srcRect l="6619" t="53213" r="4647" b="2648"/>
          <a:stretch/>
        </p:blipFill>
        <p:spPr>
          <a:xfrm>
            <a:off x="9055992" y="2229902"/>
            <a:ext cx="2086378" cy="1275009"/>
          </a:xfrm>
          <a:prstGeom prst="rect">
            <a:avLst/>
          </a:prstGeom>
        </p:spPr>
      </p:pic>
      <p:sp>
        <p:nvSpPr>
          <p:cNvPr id="11" name="Rectángulo 10"/>
          <p:cNvSpPr/>
          <p:nvPr/>
        </p:nvSpPr>
        <p:spPr>
          <a:xfrm>
            <a:off x="7388179" y="1472339"/>
            <a:ext cx="2711002" cy="4636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t>Expansión de agujeros </a:t>
            </a:r>
          </a:p>
        </p:txBody>
      </p:sp>
      <p:sp>
        <p:nvSpPr>
          <p:cNvPr id="12" name="Rectángulo 11"/>
          <p:cNvSpPr/>
          <p:nvPr/>
        </p:nvSpPr>
        <p:spPr>
          <a:xfrm>
            <a:off x="7118077" y="3843474"/>
            <a:ext cx="2459148" cy="3882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Fallo del material  </a:t>
            </a:r>
          </a:p>
        </p:txBody>
      </p:sp>
      <p:sp>
        <p:nvSpPr>
          <p:cNvPr id="13" name="Rectángulo 12"/>
          <p:cNvSpPr/>
          <p:nvPr/>
        </p:nvSpPr>
        <p:spPr>
          <a:xfrm>
            <a:off x="523226" y="5013596"/>
            <a:ext cx="2471989" cy="9106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t>Acero AISI 304: </a:t>
            </a:r>
            <a:r>
              <a:rPr lang="es-ES" dirty="0"/>
              <a:t>permite diseños de gran complejidad </a:t>
            </a:r>
          </a:p>
        </p:txBody>
      </p:sp>
      <p:pic>
        <p:nvPicPr>
          <p:cNvPr id="14" name="Imagen 13"/>
          <p:cNvPicPr>
            <a:picLocks noChangeAspect="1"/>
          </p:cNvPicPr>
          <p:nvPr/>
        </p:nvPicPr>
        <p:blipFill>
          <a:blip r:embed="rId5"/>
          <a:stretch>
            <a:fillRect/>
          </a:stretch>
        </p:blipFill>
        <p:spPr>
          <a:xfrm>
            <a:off x="3454928" y="4911117"/>
            <a:ext cx="3113297" cy="1675560"/>
          </a:xfrm>
          <a:prstGeom prst="rect">
            <a:avLst/>
          </a:prstGeom>
        </p:spPr>
      </p:pic>
      <p:cxnSp>
        <p:nvCxnSpPr>
          <p:cNvPr id="9" name="Conector recto de flecha 8"/>
          <p:cNvCxnSpPr>
            <a:stCxn id="6" idx="2"/>
          </p:cNvCxnSpPr>
          <p:nvPr/>
        </p:nvCxnSpPr>
        <p:spPr>
          <a:xfrm flipH="1">
            <a:off x="3219718" y="1996226"/>
            <a:ext cx="1" cy="35788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8" name="Conector angular 17"/>
          <p:cNvCxnSpPr>
            <a:stCxn id="11" idx="3"/>
          </p:cNvCxnSpPr>
          <p:nvPr/>
        </p:nvCxnSpPr>
        <p:spPr>
          <a:xfrm>
            <a:off x="10099181" y="1704159"/>
            <a:ext cx="205425" cy="547472"/>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angular 18"/>
          <p:cNvCxnSpPr>
            <a:stCxn id="11" idx="1"/>
          </p:cNvCxnSpPr>
          <p:nvPr/>
        </p:nvCxnSpPr>
        <p:spPr>
          <a:xfrm rot="10800000" flipV="1">
            <a:off x="7118077" y="1704159"/>
            <a:ext cx="270103" cy="488962"/>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p:cNvCxnSpPr/>
          <p:nvPr/>
        </p:nvCxnSpPr>
        <p:spPr>
          <a:xfrm>
            <a:off x="1533378" y="5932257"/>
            <a:ext cx="1921550" cy="357884"/>
          </a:xfrm>
          <a:prstGeom prst="bentConnector3">
            <a:avLst>
              <a:gd name="adj1" fmla="val 168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6" name="Conector angular 25"/>
          <p:cNvCxnSpPr/>
          <p:nvPr/>
        </p:nvCxnSpPr>
        <p:spPr>
          <a:xfrm rot="16200000" flipH="1">
            <a:off x="9423122" y="4164819"/>
            <a:ext cx="508027" cy="199821"/>
          </a:xfrm>
          <a:prstGeom prst="bentConnector3">
            <a:avLst>
              <a:gd name="adj1" fmla="val -538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7050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5344" y="573206"/>
            <a:ext cx="10263116" cy="5718412"/>
          </a:xfrm>
        </p:spPr>
        <p:txBody>
          <a:bodyPr/>
          <a:lstStyle/>
          <a:p>
            <a:r>
              <a:rPr lang="es-ES" b="1" dirty="0"/>
              <a:t>Valores de HER experimentales para el punzón cónico y elíptico  </a:t>
            </a:r>
          </a:p>
          <a:p>
            <a:endParaRPr lang="es-ES" b="1" dirty="0"/>
          </a:p>
          <a:p>
            <a:endParaRPr lang="es-ES" b="1" dirty="0"/>
          </a:p>
          <a:p>
            <a:endParaRPr lang="es-ES" b="1" dirty="0"/>
          </a:p>
          <a:p>
            <a:endParaRPr lang="es-ES" b="1" dirty="0"/>
          </a:p>
          <a:p>
            <a:pPr marL="0" indent="0">
              <a:buNone/>
            </a:pPr>
            <a:r>
              <a:rPr lang="es-ES" b="1" dirty="0"/>
              <a:t> %variación de los valores de HER entre punzón cónico y elíptico </a:t>
            </a:r>
          </a:p>
          <a:p>
            <a:pPr marL="0" indent="0">
              <a:buNone/>
            </a:pPr>
            <a:r>
              <a:rPr lang="es-ES" b="1" dirty="0"/>
              <a:t>                                                             </a:t>
            </a:r>
          </a:p>
        </p:txBody>
      </p:sp>
      <p:pic>
        <p:nvPicPr>
          <p:cNvPr id="4" name="Imagen 3"/>
          <p:cNvPicPr>
            <a:picLocks noChangeAspect="1"/>
          </p:cNvPicPr>
          <p:nvPr/>
        </p:nvPicPr>
        <p:blipFill>
          <a:blip r:embed="rId2"/>
          <a:stretch>
            <a:fillRect/>
          </a:stretch>
        </p:blipFill>
        <p:spPr>
          <a:xfrm>
            <a:off x="249214" y="1319010"/>
            <a:ext cx="5660267" cy="2000535"/>
          </a:xfrm>
          <a:prstGeom prst="rect">
            <a:avLst/>
          </a:prstGeom>
        </p:spPr>
      </p:pic>
      <p:pic>
        <p:nvPicPr>
          <p:cNvPr id="5" name="Imagen 4"/>
          <p:cNvPicPr>
            <a:picLocks noChangeAspect="1"/>
          </p:cNvPicPr>
          <p:nvPr/>
        </p:nvPicPr>
        <p:blipFill>
          <a:blip r:embed="rId3"/>
          <a:stretch>
            <a:fillRect/>
          </a:stretch>
        </p:blipFill>
        <p:spPr>
          <a:xfrm>
            <a:off x="6086902" y="1319010"/>
            <a:ext cx="5742153" cy="2000535"/>
          </a:xfrm>
          <a:prstGeom prst="rect">
            <a:avLst/>
          </a:prstGeom>
        </p:spPr>
      </p:pic>
      <p:pic>
        <p:nvPicPr>
          <p:cNvPr id="8" name="Imagen 7"/>
          <p:cNvPicPr>
            <a:picLocks noChangeAspect="1"/>
          </p:cNvPicPr>
          <p:nvPr/>
        </p:nvPicPr>
        <p:blipFill>
          <a:blip r:embed="rId4"/>
          <a:stretch>
            <a:fillRect/>
          </a:stretch>
        </p:blipFill>
        <p:spPr>
          <a:xfrm>
            <a:off x="2729553" y="4065349"/>
            <a:ext cx="6359856" cy="2226269"/>
          </a:xfrm>
          <a:prstGeom prst="rect">
            <a:avLst/>
          </a:prstGeom>
        </p:spPr>
      </p:pic>
    </p:spTree>
    <p:extLst>
      <p:ext uri="{BB962C8B-B14F-4D97-AF65-F5344CB8AC3E}">
        <p14:creationId xmlns:p14="http://schemas.microsoft.com/office/powerpoint/2010/main" val="2597480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036" y="323558"/>
            <a:ext cx="10849970" cy="6049946"/>
          </a:xfrm>
        </p:spPr>
        <p:txBody>
          <a:bodyPr/>
          <a:lstStyle/>
          <a:p>
            <a:r>
              <a:rPr lang="es-ES" b="1" dirty="0"/>
              <a:t>Diagrama de HER en función del diámetro del orificio y la geometría del punzón cónico y elíptico   </a:t>
            </a: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696035" y="1510388"/>
            <a:ext cx="6919414" cy="3302758"/>
          </a:xfrm>
          <a:prstGeom prst="rect">
            <a:avLst/>
          </a:prstGeom>
        </p:spPr>
      </p:pic>
      <p:sp>
        <p:nvSpPr>
          <p:cNvPr id="7" name="Rectángulo redondeado 6"/>
          <p:cNvSpPr/>
          <p:nvPr/>
        </p:nvSpPr>
        <p:spPr>
          <a:xfrm>
            <a:off x="8393372" y="2721872"/>
            <a:ext cx="3018429" cy="12533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Los valores de HER para los agujeros expandidos con el punzón cónico son superiores a los del punzón elíptico</a:t>
            </a:r>
          </a:p>
        </p:txBody>
      </p:sp>
      <p:sp>
        <p:nvSpPr>
          <p:cNvPr id="8" name="Rectángulo redondeado 7"/>
          <p:cNvSpPr/>
          <p:nvPr/>
        </p:nvSpPr>
        <p:spPr>
          <a:xfrm>
            <a:off x="8565105" y="1756624"/>
            <a:ext cx="2674961" cy="696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Resultados en relación a la geometría del punzón </a:t>
            </a:r>
          </a:p>
        </p:txBody>
      </p:sp>
      <p:sp>
        <p:nvSpPr>
          <p:cNvPr id="9" name="Rectángulo redondeado 8"/>
          <p:cNvSpPr/>
          <p:nvPr/>
        </p:nvSpPr>
        <p:spPr>
          <a:xfrm>
            <a:off x="8102991" y="5405454"/>
            <a:ext cx="3498739" cy="1020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EL acero AISI 304 presenta una gran formabilidad siendo su valor de HER de 211,4% </a:t>
            </a:r>
          </a:p>
        </p:txBody>
      </p:sp>
      <p:sp>
        <p:nvSpPr>
          <p:cNvPr id="11" name="Rectángulo redondeado 10"/>
          <p:cNvSpPr/>
          <p:nvPr/>
        </p:nvSpPr>
        <p:spPr>
          <a:xfrm>
            <a:off x="8203438" y="4225825"/>
            <a:ext cx="3398293" cy="9485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En el agujero de 9 mm existe una tendencia a la convergencia y los valores de HER disminuyen </a:t>
            </a:r>
          </a:p>
        </p:txBody>
      </p:sp>
      <p:sp>
        <p:nvSpPr>
          <p:cNvPr id="12" name="Rectángulo redondeado 11"/>
          <p:cNvSpPr/>
          <p:nvPr/>
        </p:nvSpPr>
        <p:spPr>
          <a:xfrm>
            <a:off x="354840" y="4926841"/>
            <a:ext cx="7260609" cy="16990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Se presentan valores de HER altos para ambos punzones , esto se debe a la geometría de los punzones, al momento de realizar el ensayo los bordes de los agujeros perforados en las placas están en contacto con la superficie de los punzones generando una alta fricción en la dirección tangencial haciendo que se reduzca el adelgazamiento de la pared permitiendo al agujero expandirse de gran forma.  </a:t>
            </a:r>
          </a:p>
        </p:txBody>
      </p:sp>
      <p:sp>
        <p:nvSpPr>
          <p:cNvPr id="10" name="Rectángulo redondeado 9"/>
          <p:cNvSpPr/>
          <p:nvPr/>
        </p:nvSpPr>
        <p:spPr>
          <a:xfrm>
            <a:off x="9214416" y="916113"/>
            <a:ext cx="1156647" cy="4668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Análisis</a:t>
            </a:r>
            <a:r>
              <a:rPr lang="es-ES" dirty="0"/>
              <a:t>  </a:t>
            </a:r>
          </a:p>
        </p:txBody>
      </p:sp>
      <p:cxnSp>
        <p:nvCxnSpPr>
          <p:cNvPr id="4" name="Conector recto de flecha 3"/>
          <p:cNvCxnSpPr>
            <a:stCxn id="10" idx="2"/>
          </p:cNvCxnSpPr>
          <p:nvPr/>
        </p:nvCxnSpPr>
        <p:spPr>
          <a:xfrm flipH="1">
            <a:off x="9792739" y="1383007"/>
            <a:ext cx="1" cy="37361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Conector angular 15"/>
          <p:cNvCxnSpPr>
            <a:stCxn id="8" idx="3"/>
            <a:endCxn id="7" idx="3"/>
          </p:cNvCxnSpPr>
          <p:nvPr/>
        </p:nvCxnSpPr>
        <p:spPr>
          <a:xfrm>
            <a:off x="11240066" y="2104642"/>
            <a:ext cx="171735" cy="1243889"/>
          </a:xfrm>
          <a:prstGeom prst="bentConnector3">
            <a:avLst>
              <a:gd name="adj1" fmla="val 23311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8" name="Conector angular 17"/>
          <p:cNvCxnSpPr>
            <a:stCxn id="7" idx="1"/>
            <a:endCxn id="11" idx="1"/>
          </p:cNvCxnSpPr>
          <p:nvPr/>
        </p:nvCxnSpPr>
        <p:spPr>
          <a:xfrm rot="10800000" flipV="1">
            <a:off x="8203438" y="3348530"/>
            <a:ext cx="189934" cy="1351555"/>
          </a:xfrm>
          <a:prstGeom prst="bentConnector3">
            <a:avLst>
              <a:gd name="adj1" fmla="val 220358"/>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2" name="Conector angular 21"/>
          <p:cNvCxnSpPr>
            <a:stCxn id="11" idx="3"/>
            <a:endCxn id="9" idx="3"/>
          </p:cNvCxnSpPr>
          <p:nvPr/>
        </p:nvCxnSpPr>
        <p:spPr>
          <a:xfrm flipH="1">
            <a:off x="11601730" y="4700086"/>
            <a:ext cx="1" cy="1215453"/>
          </a:xfrm>
          <a:prstGeom prst="bentConnector3">
            <a:avLst>
              <a:gd name="adj1" fmla="val -22860000000"/>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5" name="Conector recto de flecha 24"/>
          <p:cNvCxnSpPr>
            <a:stCxn id="9" idx="1"/>
          </p:cNvCxnSpPr>
          <p:nvPr/>
        </p:nvCxnSpPr>
        <p:spPr>
          <a:xfrm flipH="1">
            <a:off x="7615449" y="5915539"/>
            <a:ext cx="487542"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95699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6378" y="366215"/>
            <a:ext cx="10105715" cy="5136108"/>
          </a:xfrm>
        </p:spPr>
        <p:txBody>
          <a:bodyPr/>
          <a:lstStyle/>
          <a:p>
            <a:r>
              <a:rPr lang="es-ES" b="1" dirty="0"/>
              <a:t>VALORES DE HER: SIMULACIÓN  </a:t>
            </a:r>
          </a:p>
          <a:p>
            <a:endParaRPr lang="es-ES" b="1" dirty="0"/>
          </a:p>
        </p:txBody>
      </p:sp>
      <p:pic>
        <p:nvPicPr>
          <p:cNvPr id="4" name="Imagen 3"/>
          <p:cNvPicPr>
            <a:picLocks noChangeAspect="1"/>
          </p:cNvPicPr>
          <p:nvPr/>
        </p:nvPicPr>
        <p:blipFill>
          <a:blip r:embed="rId2"/>
          <a:stretch>
            <a:fillRect/>
          </a:stretch>
        </p:blipFill>
        <p:spPr>
          <a:xfrm>
            <a:off x="516574" y="994732"/>
            <a:ext cx="5172075" cy="1717165"/>
          </a:xfrm>
          <a:prstGeom prst="rect">
            <a:avLst/>
          </a:prstGeom>
        </p:spPr>
      </p:pic>
      <p:pic>
        <p:nvPicPr>
          <p:cNvPr id="5" name="Imagen 4"/>
          <p:cNvPicPr>
            <a:picLocks noChangeAspect="1"/>
          </p:cNvPicPr>
          <p:nvPr/>
        </p:nvPicPr>
        <p:blipFill>
          <a:blip r:embed="rId3"/>
          <a:stretch>
            <a:fillRect/>
          </a:stretch>
        </p:blipFill>
        <p:spPr>
          <a:xfrm>
            <a:off x="6088449" y="984111"/>
            <a:ext cx="5241522" cy="1717165"/>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315001" y="3708965"/>
            <a:ext cx="5698391" cy="2709080"/>
          </a:xfrm>
          <a:prstGeom prst="rect">
            <a:avLst/>
          </a:prstGeom>
        </p:spPr>
      </p:pic>
      <p:pic>
        <p:nvPicPr>
          <p:cNvPr id="9" name="Imagen 8"/>
          <p:cNvPicPr>
            <a:picLocks noChangeAspect="1"/>
          </p:cNvPicPr>
          <p:nvPr/>
        </p:nvPicPr>
        <p:blipFill>
          <a:blip r:embed="rId5"/>
          <a:stretch>
            <a:fillRect/>
          </a:stretch>
        </p:blipFill>
        <p:spPr>
          <a:xfrm>
            <a:off x="6213294" y="3698344"/>
            <a:ext cx="5609229" cy="2709079"/>
          </a:xfrm>
          <a:prstGeom prst="rect">
            <a:avLst/>
          </a:prstGeom>
        </p:spPr>
      </p:pic>
      <p:sp>
        <p:nvSpPr>
          <p:cNvPr id="10" name="Rectángulo redondeado 9"/>
          <p:cNvSpPr/>
          <p:nvPr/>
        </p:nvSpPr>
        <p:spPr>
          <a:xfrm>
            <a:off x="292975" y="2901650"/>
            <a:ext cx="5619274" cy="5303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Diagrama de HER en función del diámetro del agujero y la geometría del punzón cónico, experimental y simulación </a:t>
            </a:r>
          </a:p>
        </p:txBody>
      </p:sp>
      <p:sp>
        <p:nvSpPr>
          <p:cNvPr id="12" name="Rectángulo redondeado 11"/>
          <p:cNvSpPr/>
          <p:nvPr/>
        </p:nvSpPr>
        <p:spPr>
          <a:xfrm>
            <a:off x="6088449" y="2901650"/>
            <a:ext cx="5858917" cy="530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Diagrama de HER en función del diámetro del agujero y la geometría del punzón elíptico, experimental y simulación </a:t>
            </a:r>
          </a:p>
        </p:txBody>
      </p:sp>
    </p:spTree>
    <p:extLst>
      <p:ext uri="{BB962C8B-B14F-4D97-AF65-F5344CB8AC3E}">
        <p14:creationId xmlns:p14="http://schemas.microsoft.com/office/powerpoint/2010/main" val="1145884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7922" y="655092"/>
            <a:ext cx="10645254" cy="5636525"/>
          </a:xfrm>
        </p:spPr>
        <p:txBody>
          <a:bodyPr/>
          <a:lstStyle/>
          <a:p>
            <a:r>
              <a:rPr lang="es-ES" b="1" dirty="0"/>
              <a:t>% de error entre los resultados de HER experimentales y la simulación </a:t>
            </a:r>
          </a:p>
          <a:p>
            <a:endParaRPr lang="es-ES" dirty="0"/>
          </a:p>
          <a:p>
            <a:endParaRPr lang="es-ES" dirty="0"/>
          </a:p>
          <a:p>
            <a:endParaRPr lang="es-ES" dirty="0"/>
          </a:p>
          <a:p>
            <a:endParaRPr lang="es-ES" dirty="0"/>
          </a:p>
          <a:p>
            <a:pPr algn="just"/>
            <a:r>
              <a:rPr lang="es-ES" dirty="0"/>
              <a:t>Se muestra que el error máximo que se presenta entre los valores de experimentación y simulación para el punzón cónico es de 7.7% mientras que para el punzón elíptico se presenta un error de 10.6 siendo porcentajes de error aceptables. </a:t>
            </a:r>
          </a:p>
          <a:p>
            <a:endParaRPr lang="es-ES" dirty="0"/>
          </a:p>
        </p:txBody>
      </p:sp>
      <p:pic>
        <p:nvPicPr>
          <p:cNvPr id="4" name="Imagen 3"/>
          <p:cNvPicPr>
            <a:picLocks noChangeAspect="1"/>
          </p:cNvPicPr>
          <p:nvPr/>
        </p:nvPicPr>
        <p:blipFill>
          <a:blip r:embed="rId2"/>
          <a:stretch>
            <a:fillRect/>
          </a:stretch>
        </p:blipFill>
        <p:spPr>
          <a:xfrm>
            <a:off x="3145809" y="1417805"/>
            <a:ext cx="5909480" cy="1762124"/>
          </a:xfrm>
          <a:prstGeom prst="rect">
            <a:avLst/>
          </a:prstGeom>
        </p:spPr>
      </p:pic>
    </p:spTree>
    <p:extLst>
      <p:ext uri="{BB962C8B-B14F-4D97-AF65-F5344CB8AC3E}">
        <p14:creationId xmlns:p14="http://schemas.microsoft.com/office/powerpoint/2010/main" val="420512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7230" y="655093"/>
            <a:ext cx="10222173" cy="5486400"/>
          </a:xfrm>
        </p:spPr>
        <p:txBody>
          <a:bodyPr/>
          <a:lstStyle/>
          <a:p>
            <a:pPr algn="just"/>
            <a:r>
              <a:rPr lang="es-ES" dirty="0"/>
              <a:t>Como se puede observar en la figura las principales deformaciones se encuentran alrededor del agujero expandido, cabe mencionar que las tenciones en la dirección circunferencial en el borde del agujero expandido son las principales causas de falla debido a la rotura o agrietamiento del material. </a:t>
            </a:r>
          </a:p>
        </p:txBody>
      </p:sp>
      <p:pic>
        <p:nvPicPr>
          <p:cNvPr id="5" name="Imagen 4"/>
          <p:cNvPicPr>
            <a:picLocks noChangeAspect="1"/>
          </p:cNvPicPr>
          <p:nvPr/>
        </p:nvPicPr>
        <p:blipFill>
          <a:blip r:embed="rId2"/>
          <a:stretch>
            <a:fillRect/>
          </a:stretch>
        </p:blipFill>
        <p:spPr>
          <a:xfrm>
            <a:off x="5336274" y="2946972"/>
            <a:ext cx="4244454" cy="2715484"/>
          </a:xfrm>
          <a:prstGeom prst="rect">
            <a:avLst/>
          </a:prstGeom>
        </p:spPr>
      </p:pic>
      <p:sp>
        <p:nvSpPr>
          <p:cNvPr id="6" name="Rectángulo redondeado 5"/>
          <p:cNvSpPr/>
          <p:nvPr/>
        </p:nvSpPr>
        <p:spPr>
          <a:xfrm>
            <a:off x="1867329" y="4304714"/>
            <a:ext cx="2620370" cy="10426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Tensiones en el borde del agujero </a:t>
            </a:r>
          </a:p>
        </p:txBody>
      </p:sp>
      <p:cxnSp>
        <p:nvCxnSpPr>
          <p:cNvPr id="4" name="Conector angular 3"/>
          <p:cNvCxnSpPr/>
          <p:nvPr/>
        </p:nvCxnSpPr>
        <p:spPr>
          <a:xfrm rot="5400000" flipH="1" flipV="1">
            <a:off x="4036642" y="3023557"/>
            <a:ext cx="422031" cy="214028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98566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5266" y="321972"/>
            <a:ext cx="9905999" cy="5666704"/>
          </a:xfrm>
        </p:spPr>
        <p:txBody>
          <a:bodyPr/>
          <a:lstStyle/>
          <a:p>
            <a:r>
              <a:rPr lang="es-ES" b="1" dirty="0"/>
              <a:t>ANÁLISIS DE LA MORFOLOGÍA DE LA FRACTURA </a:t>
            </a:r>
          </a:p>
          <a:p>
            <a:pPr algn="just"/>
            <a:r>
              <a:rPr lang="es-ES" dirty="0"/>
              <a:t>Una fractura se puede presentar, a niveles microscópicos, por la formación y coalescencia de </a:t>
            </a:r>
            <a:r>
              <a:rPr lang="es-ES" dirty="0" err="1"/>
              <a:t>microvacíos</a:t>
            </a:r>
            <a:r>
              <a:rPr lang="es-ES" dirty="0"/>
              <a:t> conocida como fractura dúctil o por clivaje que se refiere a una fractura frágil. Las diferentes formas en el que un material puede fallar son motivo de análisis y un aspecto muy importante a evaluar. </a:t>
            </a:r>
          </a:p>
          <a:p>
            <a:pPr marL="0" indent="0" algn="just">
              <a:buNone/>
            </a:pPr>
            <a:endParaRPr lang="es-ES" b="1" dirty="0"/>
          </a:p>
        </p:txBody>
      </p:sp>
      <p:sp>
        <p:nvSpPr>
          <p:cNvPr id="4" name="Rectángulo redondeado 3"/>
          <p:cNvSpPr/>
          <p:nvPr/>
        </p:nvSpPr>
        <p:spPr>
          <a:xfrm>
            <a:off x="6248006" y="3925905"/>
            <a:ext cx="1918952" cy="5795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Fractura dúctil </a:t>
            </a:r>
          </a:p>
        </p:txBody>
      </p:sp>
      <p:sp>
        <p:nvSpPr>
          <p:cNvPr id="5" name="Rectángulo redondeado 4"/>
          <p:cNvSpPr/>
          <p:nvPr/>
        </p:nvSpPr>
        <p:spPr>
          <a:xfrm>
            <a:off x="1141412" y="3069462"/>
            <a:ext cx="4548389" cy="7083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t>Se presenta después de que un material ha soportado una deformación plástica excesiva</a:t>
            </a:r>
          </a:p>
        </p:txBody>
      </p:sp>
      <p:sp>
        <p:nvSpPr>
          <p:cNvPr id="6" name="Rectángulo redondeado 5"/>
          <p:cNvSpPr/>
          <p:nvPr/>
        </p:nvSpPr>
        <p:spPr>
          <a:xfrm>
            <a:off x="591383" y="4184923"/>
            <a:ext cx="5127938" cy="708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Este tipo de fracturas se generan en materiales los cuales poseen una considerable deformación plástica</a:t>
            </a:r>
          </a:p>
        </p:txBody>
      </p:sp>
      <p:sp>
        <p:nvSpPr>
          <p:cNvPr id="7" name="Rectángulo redondeado 6"/>
          <p:cNvSpPr/>
          <p:nvPr/>
        </p:nvSpPr>
        <p:spPr>
          <a:xfrm>
            <a:off x="561863" y="5242953"/>
            <a:ext cx="5127938" cy="8478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dirty="0"/>
              <a:t>La fractura dúctil se genera por nucleación, crecimiento  y coalescencia de cavidades para formar una </a:t>
            </a:r>
            <a:r>
              <a:rPr lang="es-ES" dirty="0" err="1"/>
              <a:t>macrogrieta</a:t>
            </a:r>
            <a:endParaRPr lang="es-ES" dirty="0"/>
          </a:p>
        </p:txBody>
      </p:sp>
      <p:sp>
        <p:nvSpPr>
          <p:cNvPr id="8" name="Rectángulo redondeado 7"/>
          <p:cNvSpPr/>
          <p:nvPr/>
        </p:nvSpPr>
        <p:spPr>
          <a:xfrm>
            <a:off x="8710864" y="3069462"/>
            <a:ext cx="1918952" cy="5795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Características</a:t>
            </a:r>
          </a:p>
        </p:txBody>
      </p:sp>
      <p:sp>
        <p:nvSpPr>
          <p:cNvPr id="9" name="Rectángulo redondeado 8"/>
          <p:cNvSpPr/>
          <p:nvPr/>
        </p:nvSpPr>
        <p:spPr>
          <a:xfrm>
            <a:off x="8388453" y="3832178"/>
            <a:ext cx="2658958" cy="2446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es-ES" dirty="0"/>
              <a:t>Deformación plástica permanente</a:t>
            </a:r>
          </a:p>
          <a:p>
            <a:pPr marL="285750" indent="-285750" algn="just">
              <a:buFont typeface="Arial" panose="020B0604020202020204" pitchFamily="34" charset="0"/>
              <a:buChar char="•"/>
            </a:pPr>
            <a:r>
              <a:rPr lang="es-ES" dirty="0"/>
              <a:t>Elongación del material</a:t>
            </a:r>
          </a:p>
          <a:p>
            <a:pPr marL="285750" indent="-285750" algn="just">
              <a:buFont typeface="Arial" panose="020B0604020202020204" pitchFamily="34" charset="0"/>
              <a:buChar char="•"/>
            </a:pPr>
            <a:r>
              <a:rPr lang="es-ES" dirty="0"/>
              <a:t>Reducción del área transversal</a:t>
            </a:r>
          </a:p>
          <a:p>
            <a:pPr marL="285750" indent="-285750" algn="just">
              <a:buFont typeface="Arial" panose="020B0604020202020204" pitchFamily="34" charset="0"/>
              <a:buChar char="•"/>
            </a:pPr>
            <a:r>
              <a:rPr lang="es-ES" dirty="0"/>
              <a:t>Formación de cuello de botella    </a:t>
            </a:r>
          </a:p>
        </p:txBody>
      </p:sp>
      <p:cxnSp>
        <p:nvCxnSpPr>
          <p:cNvPr id="11" name="Conector recto de flecha 10"/>
          <p:cNvCxnSpPr/>
          <p:nvPr/>
        </p:nvCxnSpPr>
        <p:spPr>
          <a:xfrm flipH="1" flipV="1">
            <a:off x="5689802" y="3702558"/>
            <a:ext cx="552922" cy="39211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3" name="Conector recto de flecha 12"/>
          <p:cNvCxnSpPr>
            <a:endCxn id="7" idx="3"/>
          </p:cNvCxnSpPr>
          <p:nvPr/>
        </p:nvCxnSpPr>
        <p:spPr>
          <a:xfrm flipH="1">
            <a:off x="5689801" y="4504389"/>
            <a:ext cx="749636" cy="116249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4" name="Conector recto de flecha 13"/>
          <p:cNvCxnSpPr/>
          <p:nvPr/>
        </p:nvCxnSpPr>
        <p:spPr>
          <a:xfrm flipH="1">
            <a:off x="5710216" y="4274131"/>
            <a:ext cx="554989" cy="26496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Conector recto de flecha 15"/>
          <p:cNvCxnSpPr>
            <a:endCxn id="8" idx="1"/>
          </p:cNvCxnSpPr>
          <p:nvPr/>
        </p:nvCxnSpPr>
        <p:spPr>
          <a:xfrm flipV="1">
            <a:off x="7894749" y="3359236"/>
            <a:ext cx="816115" cy="55594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9" name="Conector angular 18"/>
          <p:cNvCxnSpPr>
            <a:stCxn id="8" idx="3"/>
            <a:endCxn id="9" idx="3"/>
          </p:cNvCxnSpPr>
          <p:nvPr/>
        </p:nvCxnSpPr>
        <p:spPr>
          <a:xfrm>
            <a:off x="10629816" y="3359236"/>
            <a:ext cx="417595" cy="1696078"/>
          </a:xfrm>
          <a:prstGeom prst="bentConnector3">
            <a:avLst>
              <a:gd name="adj1" fmla="val 15474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9693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2732" y="334852"/>
            <a:ext cx="10483403" cy="5962918"/>
          </a:xfrm>
        </p:spPr>
        <p:txBody>
          <a:bodyPr/>
          <a:lstStyle/>
          <a:p>
            <a:r>
              <a:rPr lang="es-ES" b="1" dirty="0"/>
              <a:t>ANÁLISIS DE LA MORFOLOGÍA DE LA FRACTURA: PUNZÓN ELÍPTICO  </a:t>
            </a:r>
          </a:p>
          <a:p>
            <a:endParaRPr lang="es-ES"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l="1815" t="1949" r="2531" b="3341"/>
          <a:stretch/>
        </p:blipFill>
        <p:spPr>
          <a:xfrm>
            <a:off x="720400" y="1415974"/>
            <a:ext cx="3639094" cy="2211618"/>
          </a:xfrm>
          <a:prstGeom prst="rect">
            <a:avLst/>
          </a:prstGeom>
        </p:spPr>
      </p:pic>
      <p:pic>
        <p:nvPicPr>
          <p:cNvPr id="5" name="Imagen 4"/>
          <p:cNvPicPr/>
          <p:nvPr/>
        </p:nvPicPr>
        <p:blipFill rotWithShape="1">
          <a:blip r:embed="rId3">
            <a:extLst>
              <a:ext uri="{28A0092B-C50C-407E-A947-70E740481C1C}">
                <a14:useLocalDpi xmlns:a14="http://schemas.microsoft.com/office/drawing/2010/main" val="0"/>
              </a:ext>
            </a:extLst>
          </a:blip>
          <a:srcRect l="1096" t="956" r="51863" b="10322"/>
          <a:stretch/>
        </p:blipFill>
        <p:spPr>
          <a:xfrm>
            <a:off x="5621628" y="1361252"/>
            <a:ext cx="2492062" cy="2391581"/>
          </a:xfrm>
          <a:prstGeom prst="rect">
            <a:avLst/>
          </a:prstGeom>
        </p:spPr>
      </p:pic>
      <p:pic>
        <p:nvPicPr>
          <p:cNvPr id="6" name="Imagen 5"/>
          <p:cNvPicPr/>
          <p:nvPr/>
        </p:nvPicPr>
        <p:blipFill rotWithShape="1">
          <a:blip r:embed="rId4">
            <a:extLst>
              <a:ext uri="{28A0092B-C50C-407E-A947-70E740481C1C}">
                <a14:useLocalDpi xmlns:a14="http://schemas.microsoft.com/office/drawing/2010/main" val="0"/>
              </a:ext>
            </a:extLst>
          </a:blip>
          <a:srcRect l="1068" t="1587" r="52821" b="18250"/>
          <a:stretch/>
        </p:blipFill>
        <p:spPr>
          <a:xfrm>
            <a:off x="6046629" y="4358909"/>
            <a:ext cx="2472744" cy="2137959"/>
          </a:xfrm>
          <a:prstGeom prst="rect">
            <a:avLst/>
          </a:prstGeom>
        </p:spPr>
      </p:pic>
      <p:pic>
        <p:nvPicPr>
          <p:cNvPr id="7" name="Imagen 6"/>
          <p:cNvPicPr/>
          <p:nvPr/>
        </p:nvPicPr>
        <p:blipFill rotWithShape="1">
          <a:blip r:embed="rId5"/>
          <a:srcRect l="1501" t="3195" r="53383" b="17417"/>
          <a:stretch/>
        </p:blipFill>
        <p:spPr>
          <a:xfrm>
            <a:off x="241217" y="4207989"/>
            <a:ext cx="2450468" cy="2154298"/>
          </a:xfrm>
          <a:prstGeom prst="rect">
            <a:avLst/>
          </a:prstGeom>
        </p:spPr>
      </p:pic>
      <p:pic>
        <p:nvPicPr>
          <p:cNvPr id="8" name="Imagen 7"/>
          <p:cNvPicPr/>
          <p:nvPr/>
        </p:nvPicPr>
        <p:blipFill rotWithShape="1">
          <a:blip r:embed="rId3">
            <a:extLst>
              <a:ext uri="{28A0092B-C50C-407E-A947-70E740481C1C}">
                <a14:useLocalDpi xmlns:a14="http://schemas.microsoft.com/office/drawing/2010/main" val="0"/>
              </a:ext>
            </a:extLst>
          </a:blip>
          <a:srcRect l="51149" t="3059" r="1071" b="12375"/>
          <a:stretch/>
        </p:blipFill>
        <p:spPr>
          <a:xfrm>
            <a:off x="8409903" y="1361252"/>
            <a:ext cx="2981457" cy="2391581"/>
          </a:xfrm>
          <a:prstGeom prst="rect">
            <a:avLst/>
          </a:prstGeom>
        </p:spPr>
      </p:pic>
      <p:pic>
        <p:nvPicPr>
          <p:cNvPr id="9" name="Imagen 8"/>
          <p:cNvPicPr/>
          <p:nvPr/>
        </p:nvPicPr>
        <p:blipFill rotWithShape="1">
          <a:blip r:embed="rId4">
            <a:extLst>
              <a:ext uri="{28A0092B-C50C-407E-A947-70E740481C1C}">
                <a14:useLocalDpi xmlns:a14="http://schemas.microsoft.com/office/drawing/2010/main" val="0"/>
              </a:ext>
            </a:extLst>
          </a:blip>
          <a:srcRect l="50400" t="2072" r="1327" b="18250"/>
          <a:stretch/>
        </p:blipFill>
        <p:spPr>
          <a:xfrm>
            <a:off x="8706119" y="4382717"/>
            <a:ext cx="2812426" cy="2125014"/>
          </a:xfrm>
          <a:prstGeom prst="rect">
            <a:avLst/>
          </a:prstGeom>
        </p:spPr>
      </p:pic>
      <p:pic>
        <p:nvPicPr>
          <p:cNvPr id="10" name="Imagen 9"/>
          <p:cNvPicPr/>
          <p:nvPr/>
        </p:nvPicPr>
        <p:blipFill rotWithShape="1">
          <a:blip r:embed="rId5"/>
          <a:srcRect l="50413" t="2530" r="1545" b="18394"/>
          <a:stretch/>
        </p:blipFill>
        <p:spPr>
          <a:xfrm>
            <a:off x="2855626" y="4207988"/>
            <a:ext cx="2662971" cy="2195562"/>
          </a:xfrm>
          <a:prstGeom prst="rect">
            <a:avLst/>
          </a:prstGeom>
        </p:spPr>
      </p:pic>
      <p:sp>
        <p:nvSpPr>
          <p:cNvPr id="11" name="Rectángulo redondeado 10"/>
          <p:cNvSpPr/>
          <p:nvPr/>
        </p:nvSpPr>
        <p:spPr>
          <a:xfrm>
            <a:off x="5518597" y="851148"/>
            <a:ext cx="5093595" cy="372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Imágenes microscopio electrónico de barrido </a:t>
            </a:r>
          </a:p>
        </p:txBody>
      </p:sp>
      <p:sp>
        <p:nvSpPr>
          <p:cNvPr id="12" name="CuadroTexto 11"/>
          <p:cNvSpPr txBox="1"/>
          <p:nvPr/>
        </p:nvSpPr>
        <p:spPr>
          <a:xfrm>
            <a:off x="7450284" y="3347815"/>
            <a:ext cx="746975" cy="369332"/>
          </a:xfrm>
          <a:prstGeom prst="rect">
            <a:avLst/>
          </a:prstGeom>
          <a:noFill/>
        </p:spPr>
        <p:txBody>
          <a:bodyPr wrap="square" rtlCol="0">
            <a:spAutoFit/>
          </a:bodyPr>
          <a:lstStyle/>
          <a:p>
            <a:r>
              <a:rPr lang="es-ES" dirty="0"/>
              <a:t>500X</a:t>
            </a:r>
          </a:p>
        </p:txBody>
      </p:sp>
      <p:sp>
        <p:nvSpPr>
          <p:cNvPr id="13" name="CuadroTexto 12"/>
          <p:cNvSpPr txBox="1"/>
          <p:nvPr/>
        </p:nvSpPr>
        <p:spPr>
          <a:xfrm>
            <a:off x="10560818" y="3333732"/>
            <a:ext cx="1049625" cy="369332"/>
          </a:xfrm>
          <a:prstGeom prst="rect">
            <a:avLst/>
          </a:prstGeom>
          <a:noFill/>
        </p:spPr>
        <p:txBody>
          <a:bodyPr wrap="square" rtlCol="0">
            <a:spAutoFit/>
          </a:bodyPr>
          <a:lstStyle/>
          <a:p>
            <a:r>
              <a:rPr lang="es-ES" dirty="0"/>
              <a:t>2000X</a:t>
            </a:r>
          </a:p>
        </p:txBody>
      </p:sp>
      <p:sp>
        <p:nvSpPr>
          <p:cNvPr id="14" name="CuadroTexto 13"/>
          <p:cNvSpPr txBox="1"/>
          <p:nvPr/>
        </p:nvSpPr>
        <p:spPr>
          <a:xfrm>
            <a:off x="7864162" y="6138399"/>
            <a:ext cx="746975" cy="369332"/>
          </a:xfrm>
          <a:prstGeom prst="rect">
            <a:avLst/>
          </a:prstGeom>
          <a:noFill/>
        </p:spPr>
        <p:txBody>
          <a:bodyPr wrap="square" rtlCol="0">
            <a:spAutoFit/>
          </a:bodyPr>
          <a:lstStyle/>
          <a:p>
            <a:r>
              <a:rPr lang="es-ES" dirty="0"/>
              <a:t>500X</a:t>
            </a:r>
          </a:p>
        </p:txBody>
      </p:sp>
      <p:sp>
        <p:nvSpPr>
          <p:cNvPr id="16" name="CuadroTexto 15"/>
          <p:cNvSpPr txBox="1"/>
          <p:nvPr/>
        </p:nvSpPr>
        <p:spPr>
          <a:xfrm>
            <a:off x="10652448" y="6103167"/>
            <a:ext cx="1049625" cy="369332"/>
          </a:xfrm>
          <a:prstGeom prst="rect">
            <a:avLst/>
          </a:prstGeom>
          <a:noFill/>
        </p:spPr>
        <p:txBody>
          <a:bodyPr wrap="square" rtlCol="0">
            <a:spAutoFit/>
          </a:bodyPr>
          <a:lstStyle/>
          <a:p>
            <a:r>
              <a:rPr lang="es-ES" dirty="0"/>
              <a:t>2000X</a:t>
            </a:r>
          </a:p>
        </p:txBody>
      </p:sp>
      <p:sp>
        <p:nvSpPr>
          <p:cNvPr id="17" name="CuadroTexto 16"/>
          <p:cNvSpPr txBox="1"/>
          <p:nvPr/>
        </p:nvSpPr>
        <p:spPr>
          <a:xfrm>
            <a:off x="2001595" y="6015803"/>
            <a:ext cx="746975" cy="369332"/>
          </a:xfrm>
          <a:prstGeom prst="rect">
            <a:avLst/>
          </a:prstGeom>
          <a:noFill/>
        </p:spPr>
        <p:txBody>
          <a:bodyPr wrap="square" rtlCol="0">
            <a:spAutoFit/>
          </a:bodyPr>
          <a:lstStyle/>
          <a:p>
            <a:r>
              <a:rPr lang="es-ES" dirty="0"/>
              <a:t>500X</a:t>
            </a:r>
          </a:p>
        </p:txBody>
      </p:sp>
      <p:sp>
        <p:nvSpPr>
          <p:cNvPr id="18" name="CuadroTexto 17"/>
          <p:cNvSpPr txBox="1"/>
          <p:nvPr/>
        </p:nvSpPr>
        <p:spPr>
          <a:xfrm>
            <a:off x="4638014" y="6040948"/>
            <a:ext cx="1049625" cy="369332"/>
          </a:xfrm>
          <a:prstGeom prst="rect">
            <a:avLst/>
          </a:prstGeom>
          <a:noFill/>
        </p:spPr>
        <p:txBody>
          <a:bodyPr wrap="square" rtlCol="0">
            <a:spAutoFit/>
          </a:bodyPr>
          <a:lstStyle/>
          <a:p>
            <a:r>
              <a:rPr lang="es-ES" dirty="0"/>
              <a:t>2000X</a:t>
            </a:r>
          </a:p>
        </p:txBody>
      </p:sp>
      <p:sp>
        <p:nvSpPr>
          <p:cNvPr id="21" name="Rectángulo redondeado 20"/>
          <p:cNvSpPr/>
          <p:nvPr/>
        </p:nvSpPr>
        <p:spPr>
          <a:xfrm>
            <a:off x="4610638" y="2028893"/>
            <a:ext cx="862884" cy="6359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Punto 1</a:t>
            </a:r>
          </a:p>
        </p:txBody>
      </p:sp>
      <p:sp>
        <p:nvSpPr>
          <p:cNvPr id="22" name="Rectángulo redondeado 21"/>
          <p:cNvSpPr/>
          <p:nvPr/>
        </p:nvSpPr>
        <p:spPr>
          <a:xfrm>
            <a:off x="7807814" y="3852377"/>
            <a:ext cx="1786408" cy="355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Punto 2</a:t>
            </a:r>
          </a:p>
        </p:txBody>
      </p:sp>
      <p:sp>
        <p:nvSpPr>
          <p:cNvPr id="23" name="Rectángulo redondeado 22"/>
          <p:cNvSpPr/>
          <p:nvPr/>
        </p:nvSpPr>
        <p:spPr>
          <a:xfrm>
            <a:off x="2035667" y="3746597"/>
            <a:ext cx="1786408" cy="355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Punto 3</a:t>
            </a:r>
          </a:p>
        </p:txBody>
      </p:sp>
      <p:cxnSp>
        <p:nvCxnSpPr>
          <p:cNvPr id="20" name="Conector angular 19"/>
          <p:cNvCxnSpPr>
            <a:stCxn id="21" idx="0"/>
          </p:cNvCxnSpPr>
          <p:nvPr/>
        </p:nvCxnSpPr>
        <p:spPr>
          <a:xfrm rot="5400000" flipH="1" flipV="1">
            <a:off x="5147402" y="1554667"/>
            <a:ext cx="368905" cy="579548"/>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5" name="Conector angular 24"/>
          <p:cNvCxnSpPr>
            <a:stCxn id="22" idx="3"/>
            <a:endCxn id="9" idx="0"/>
          </p:cNvCxnSpPr>
          <p:nvPr/>
        </p:nvCxnSpPr>
        <p:spPr>
          <a:xfrm>
            <a:off x="9594222" y="4030183"/>
            <a:ext cx="518110" cy="35253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angular 26"/>
          <p:cNvCxnSpPr>
            <a:stCxn id="22" idx="1"/>
            <a:endCxn id="6" idx="0"/>
          </p:cNvCxnSpPr>
          <p:nvPr/>
        </p:nvCxnSpPr>
        <p:spPr>
          <a:xfrm rot="10800000" flipV="1">
            <a:off x="7283002" y="4030183"/>
            <a:ext cx="524813" cy="328726"/>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9" name="Conector angular 28"/>
          <p:cNvCxnSpPr>
            <a:stCxn id="23" idx="3"/>
            <a:endCxn id="10" idx="0"/>
          </p:cNvCxnSpPr>
          <p:nvPr/>
        </p:nvCxnSpPr>
        <p:spPr>
          <a:xfrm>
            <a:off x="3822075" y="3924403"/>
            <a:ext cx="365037" cy="283585"/>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2" name="Conector angular 31"/>
          <p:cNvCxnSpPr>
            <a:stCxn id="23" idx="1"/>
            <a:endCxn id="7" idx="0"/>
          </p:cNvCxnSpPr>
          <p:nvPr/>
        </p:nvCxnSpPr>
        <p:spPr>
          <a:xfrm rot="10800000" flipV="1">
            <a:off x="1466451" y="3924403"/>
            <a:ext cx="569216" cy="283586"/>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46945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61115" y="347730"/>
                <a:ext cx="10942750" cy="6065949"/>
              </a:xfrm>
            </p:spPr>
            <p:txBody>
              <a:bodyPr/>
              <a:lstStyle/>
              <a:p>
                <a:r>
                  <a:rPr lang="es-ES" b="1" dirty="0"/>
                  <a:t>ANÁLISIS DE LA CURVA DE TRIAXIALIDAD </a:t>
                </a:r>
              </a:p>
              <a:p>
                <a:pPr algn="just"/>
                <a:r>
                  <a:rPr lang="es-ES" dirty="0"/>
                  <a:t>En procesos de conformado de chapa metálica, las cargas aplicadas en el material inducen en este, esfuerzos </a:t>
                </a:r>
                <a:r>
                  <a:rPr lang="es-ES" dirty="0" err="1"/>
                  <a:t>triaxiales</a:t>
                </a:r>
                <a:r>
                  <a:rPr lang="es-ES" dirty="0"/>
                  <a:t>. Los cuales conforman un factor que influye en  la fractura del material. El diagrama que permite analizar el estado de esfuerzos en la chapa metálica es el que relaciona el factor de triaxialidad ƞ y la deformación efectiva. Donde ƞ es la relación entre el esfuerzo hidrostático (esfuerzo medio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𝑚</m:t>
                        </m:r>
                      </m:sub>
                    </m:sSub>
                  </m:oMath>
                </a14:m>
                <a:r>
                  <a:rPr lang="es-ES" dirty="0"/>
                  <a:t>) y el esfuerzo efectivo </a:t>
                </a:r>
                <a14:m>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rPr>
                          <m:t>𝜎</m:t>
                        </m:r>
                      </m:e>
                    </m:acc>
                  </m:oMath>
                </a14:m>
                <a:r>
                  <a:rPr lang="es-ES" b="1" dirty="0"/>
                  <a:t>.</a:t>
                </a:r>
                <a:r>
                  <a:rPr lang="es-ES" dirty="0"/>
                  <a:t> A continuación, se describe el factor de triaxialidad en función de sus variables y esfuerzos principales.</a:t>
                </a:r>
              </a:p>
              <a:p>
                <a:pPr marL="0" indent="0" algn="just">
                  <a:buNone/>
                </a:pPr>
                <a:endParaRPr lang="es-ES"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61115" y="347730"/>
                <a:ext cx="10942750" cy="6065949"/>
              </a:xfrm>
              <a:blipFill rotWithShape="0">
                <a:blip r:embed="rId2"/>
                <a:stretch>
                  <a:fillRect l="-1114" t="-1307" r="-835"/>
                </a:stretch>
              </a:blipFill>
            </p:spPr>
            <p:txBody>
              <a:bodyPr/>
              <a:lstStyle/>
              <a:p>
                <a:r>
                  <a:rPr lang="es-ES">
                    <a:noFill/>
                  </a:rPr>
                  <a:t> </a:t>
                </a:r>
              </a:p>
            </p:txBody>
          </p:sp>
        </mc:Fallback>
      </mc:AlternateContent>
      <p:pic>
        <p:nvPicPr>
          <p:cNvPr id="4" name="Imagen 3"/>
          <p:cNvPicPr>
            <a:picLocks noChangeAspect="1"/>
          </p:cNvPicPr>
          <p:nvPr/>
        </p:nvPicPr>
        <p:blipFill>
          <a:blip r:embed="rId3"/>
          <a:stretch>
            <a:fillRect/>
          </a:stretch>
        </p:blipFill>
        <p:spPr>
          <a:xfrm>
            <a:off x="182448" y="4456092"/>
            <a:ext cx="3526667" cy="1171976"/>
          </a:xfrm>
          <a:prstGeom prst="rect">
            <a:avLst/>
          </a:prstGeom>
        </p:spPr>
      </p:pic>
      <mc:AlternateContent xmlns:mc="http://schemas.openxmlformats.org/markup-compatibility/2006" xmlns:a14="http://schemas.microsoft.com/office/drawing/2010/main">
        <mc:Choice Requires="a14">
          <p:sp>
            <p:nvSpPr>
              <p:cNvPr id="5" name="Rectángulo redondeado 4"/>
              <p:cNvSpPr/>
              <p:nvPr/>
            </p:nvSpPr>
            <p:spPr>
              <a:xfrm>
                <a:off x="3837903" y="4185634"/>
                <a:ext cx="3271236" cy="23697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 </a:t>
                </a:r>
                <a14:m>
                  <m:oMath xmlns:m="http://schemas.openxmlformats.org/officeDocument/2006/math">
                    <m:r>
                      <a:rPr lang="es-ES">
                        <a:latin typeface="Cambria Math" panose="02040503050406030204" pitchFamily="18" charset="0"/>
                      </a:rPr>
                      <m:t>ƞ=</m:t>
                    </m:r>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3</m:t>
                        </m:r>
                      </m:den>
                    </m:f>
                  </m:oMath>
                </a14:m>
                <a:r>
                  <a:rPr lang="es-ES" dirty="0"/>
                  <a:t> : la chapa de acero se encuentra a tensión </a:t>
                </a:r>
                <a:r>
                  <a:rPr lang="es-ES" dirty="0" err="1"/>
                  <a:t>uniaxial</a:t>
                </a:r>
                <a:r>
                  <a:rPr lang="es-ES" dirty="0"/>
                  <a:t> </a:t>
                </a:r>
              </a:p>
              <a:p>
                <a:pPr algn="ctr"/>
                <a14:m>
                  <m:oMath xmlns:m="http://schemas.openxmlformats.org/officeDocument/2006/math">
                    <m:r>
                      <a:rPr lang="es-ES">
                        <a:latin typeface="Cambria Math" panose="02040503050406030204" pitchFamily="18" charset="0"/>
                      </a:rPr>
                      <m:t>ƞ=</m:t>
                    </m:r>
                    <m:f>
                      <m:fPr>
                        <m:ctrlPr>
                          <a:rPr lang="es-ES" i="1">
                            <a:latin typeface="Cambria Math" panose="02040503050406030204" pitchFamily="18" charset="0"/>
                          </a:rPr>
                        </m:ctrlPr>
                      </m:fPr>
                      <m:num>
                        <m:r>
                          <a:rPr lang="es-ES" i="1">
                            <a:latin typeface="Cambria Math" panose="02040503050406030204" pitchFamily="18" charset="0"/>
                          </a:rPr>
                          <m:t>2</m:t>
                        </m:r>
                      </m:num>
                      <m:den>
                        <m:r>
                          <a:rPr lang="es-ES" i="1">
                            <a:latin typeface="Cambria Math" panose="02040503050406030204" pitchFamily="18" charset="0"/>
                          </a:rPr>
                          <m:t>3</m:t>
                        </m:r>
                      </m:den>
                    </m:f>
                  </m:oMath>
                </a14:m>
                <a:r>
                  <a:rPr lang="es-ES" dirty="0"/>
                  <a:t> : se encuentra a tensión biaxial</a:t>
                </a:r>
              </a:p>
              <a:p>
                <a:pPr algn="ctr"/>
                <a14:m>
                  <m:oMath xmlns:m="http://schemas.openxmlformats.org/officeDocument/2006/math">
                    <m:r>
                      <a:rPr lang="es-ES">
                        <a:latin typeface="Cambria Math" panose="02040503050406030204" pitchFamily="18" charset="0"/>
                      </a:rPr>
                      <m:t>ƞ=</m:t>
                    </m:r>
                    <m:f>
                      <m:fPr>
                        <m:ctrlPr>
                          <a:rPr lang="es-ES" i="1">
                            <a:latin typeface="Cambria Math" panose="02040503050406030204" pitchFamily="18" charset="0"/>
                          </a:rPr>
                        </m:ctrlPr>
                      </m:fPr>
                      <m:num>
                        <m:r>
                          <a:rPr lang="es-ES" i="1">
                            <a:latin typeface="Cambria Math" panose="02040503050406030204" pitchFamily="18" charset="0"/>
                          </a:rPr>
                          <m:t>1</m:t>
                        </m:r>
                      </m:num>
                      <m:den>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den>
                    </m:f>
                  </m:oMath>
                </a14:m>
                <a:r>
                  <a:rPr lang="es-ES" dirty="0"/>
                  <a:t> : estado de tensión plana  </a:t>
                </a:r>
              </a:p>
            </p:txBody>
          </p:sp>
        </mc:Choice>
        <mc:Fallback xmlns="">
          <p:sp>
            <p:nvSpPr>
              <p:cNvPr id="5" name="Rectángulo redondeado 4"/>
              <p:cNvSpPr>
                <a:spLocks noRot="1" noChangeAspect="1" noMove="1" noResize="1" noEditPoints="1" noAdjustHandles="1" noChangeArrowheads="1" noChangeShapeType="1" noTextEdit="1"/>
              </p:cNvSpPr>
              <p:nvPr/>
            </p:nvSpPr>
            <p:spPr>
              <a:xfrm>
                <a:off x="3837903" y="4185634"/>
                <a:ext cx="3271236" cy="2369712"/>
              </a:xfrm>
              <a:prstGeom prst="roundRect">
                <a:avLst/>
              </a:prstGeom>
              <a:blipFill rotWithShape="0">
                <a:blip r:embed="rId4"/>
                <a:stretch>
                  <a:fillRect/>
                </a:stretch>
              </a:blipFill>
            </p:spPr>
            <p:txBody>
              <a:bodyPr/>
              <a:lstStyle/>
              <a:p>
                <a:r>
                  <a:rPr lang="es-ES">
                    <a:noFill/>
                  </a:rPr>
                  <a:t> </a:t>
                </a:r>
              </a:p>
            </p:txBody>
          </p:sp>
        </mc:Fallback>
      </mc:AlternateContent>
      <p:pic>
        <p:nvPicPr>
          <p:cNvPr id="6" name="Marcador de contenido 3"/>
          <p:cNvPicPr>
            <a:picLocks/>
          </p:cNvPicPr>
          <p:nvPr/>
        </p:nvPicPr>
        <p:blipFill>
          <a:blip r:embed="rId5">
            <a:extLst>
              <a:ext uri="{28A0092B-C50C-407E-A947-70E740481C1C}">
                <a14:useLocalDpi xmlns:a14="http://schemas.microsoft.com/office/drawing/2010/main" val="0"/>
              </a:ext>
            </a:extLst>
          </a:blip>
          <a:stretch>
            <a:fillRect/>
          </a:stretch>
        </p:blipFill>
        <p:spPr>
          <a:xfrm>
            <a:off x="7587806" y="4127676"/>
            <a:ext cx="3887270" cy="2427669"/>
          </a:xfrm>
          <a:prstGeom prst="rect">
            <a:avLst/>
          </a:prstGeom>
        </p:spPr>
      </p:pic>
      <p:sp>
        <p:nvSpPr>
          <p:cNvPr id="7" name="Rectángulo redondeado 6"/>
          <p:cNvSpPr/>
          <p:nvPr/>
        </p:nvSpPr>
        <p:spPr>
          <a:xfrm>
            <a:off x="7987264" y="3612522"/>
            <a:ext cx="2356834" cy="3734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Forma de análisis </a:t>
            </a:r>
          </a:p>
        </p:txBody>
      </p:sp>
      <p:cxnSp>
        <p:nvCxnSpPr>
          <p:cNvPr id="8" name="Conector angular 7"/>
          <p:cNvCxnSpPr>
            <a:stCxn id="7" idx="3"/>
          </p:cNvCxnSpPr>
          <p:nvPr/>
        </p:nvCxnSpPr>
        <p:spPr>
          <a:xfrm>
            <a:off x="10344098" y="3799266"/>
            <a:ext cx="220739" cy="328410"/>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2" name="Conector angular 11"/>
          <p:cNvCxnSpPr>
            <a:stCxn id="4" idx="2"/>
          </p:cNvCxnSpPr>
          <p:nvPr/>
        </p:nvCxnSpPr>
        <p:spPr>
          <a:xfrm rot="16200000" flipH="1">
            <a:off x="2737593" y="4836256"/>
            <a:ext cx="308498" cy="1892121"/>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5988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425004" y="1895388"/>
            <a:ext cx="4142896" cy="1945889"/>
          </a:xfrm>
          <a:prstGeom prst="rect">
            <a:avLst/>
          </a:prstGeom>
        </p:spPr>
      </p:pic>
      <p:pic>
        <p:nvPicPr>
          <p:cNvPr id="6" name="Imagen 5"/>
          <p:cNvPicPr/>
          <p:nvPr/>
        </p:nvPicPr>
        <p:blipFill rotWithShape="1">
          <a:blip r:embed="rId3">
            <a:extLst>
              <a:ext uri="{28A0092B-C50C-407E-A947-70E740481C1C}">
                <a14:useLocalDpi xmlns:a14="http://schemas.microsoft.com/office/drawing/2010/main" val="0"/>
              </a:ext>
            </a:extLst>
          </a:blip>
          <a:srcRect l="204" t="600" r="595" b="473"/>
          <a:stretch/>
        </p:blipFill>
        <p:spPr bwMode="auto">
          <a:xfrm>
            <a:off x="5080390" y="160851"/>
            <a:ext cx="5454530" cy="3110382"/>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4"/>
          <a:stretch>
            <a:fillRect/>
          </a:stretch>
        </p:blipFill>
        <p:spPr>
          <a:xfrm>
            <a:off x="5080390" y="3463076"/>
            <a:ext cx="5454530" cy="3162300"/>
          </a:xfrm>
          <a:prstGeom prst="rect">
            <a:avLst/>
          </a:prstGeom>
        </p:spPr>
      </p:pic>
      <p:sp>
        <p:nvSpPr>
          <p:cNvPr id="10" name="Rectángulo redondeado 9"/>
          <p:cNvSpPr/>
          <p:nvPr/>
        </p:nvSpPr>
        <p:spPr>
          <a:xfrm>
            <a:off x="1790377" y="352768"/>
            <a:ext cx="2455338" cy="4714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Punzón cónico </a:t>
            </a:r>
          </a:p>
        </p:txBody>
      </p:sp>
      <p:sp>
        <p:nvSpPr>
          <p:cNvPr id="11" name="Rectángulo redondeado 10"/>
          <p:cNvSpPr/>
          <p:nvPr/>
        </p:nvSpPr>
        <p:spPr>
          <a:xfrm>
            <a:off x="10631185" y="1754679"/>
            <a:ext cx="1462078" cy="463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Cara arriba </a:t>
            </a:r>
          </a:p>
        </p:txBody>
      </p:sp>
      <p:sp>
        <p:nvSpPr>
          <p:cNvPr id="12" name="Rectángulo redondeado 11"/>
          <p:cNvSpPr/>
          <p:nvPr/>
        </p:nvSpPr>
        <p:spPr>
          <a:xfrm>
            <a:off x="10586719" y="4084434"/>
            <a:ext cx="1462078" cy="463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Cara abajo </a:t>
            </a:r>
          </a:p>
        </p:txBody>
      </p:sp>
      <p:pic>
        <p:nvPicPr>
          <p:cNvPr id="14" name="Marcador de contenido 13"/>
          <p:cNvPicPr>
            <a:picLocks noGrp="1" noChangeAspect="1"/>
          </p:cNvPicPr>
          <p:nvPr>
            <p:ph idx="1"/>
          </p:nvPr>
        </p:nvPicPr>
        <p:blipFill>
          <a:blip r:embed="rId5"/>
          <a:stretch>
            <a:fillRect/>
          </a:stretch>
        </p:blipFill>
        <p:spPr>
          <a:xfrm>
            <a:off x="244699" y="5184891"/>
            <a:ext cx="4323201" cy="913394"/>
          </a:xfrm>
          <a:prstGeom prst="rect">
            <a:avLst/>
          </a:prstGeom>
        </p:spPr>
      </p:pic>
      <p:sp>
        <p:nvSpPr>
          <p:cNvPr id="15" name="Rectángulo redondeado 14"/>
          <p:cNvSpPr/>
          <p:nvPr/>
        </p:nvSpPr>
        <p:spPr>
          <a:xfrm>
            <a:off x="416513" y="4046773"/>
            <a:ext cx="3979572" cy="6417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Factores de triaxialidad y deformación efectiva en el momento de la fractura  </a:t>
            </a:r>
          </a:p>
        </p:txBody>
      </p:sp>
      <p:cxnSp>
        <p:nvCxnSpPr>
          <p:cNvPr id="3" name="Conector recto de flecha 2"/>
          <p:cNvCxnSpPr>
            <a:stCxn id="15" idx="2"/>
            <a:endCxn id="14" idx="0"/>
          </p:cNvCxnSpPr>
          <p:nvPr/>
        </p:nvCxnSpPr>
        <p:spPr>
          <a:xfrm>
            <a:off x="2406299" y="4688571"/>
            <a:ext cx="1" cy="49632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8" name="Conector angular 7"/>
          <p:cNvCxnSpPr>
            <a:stCxn id="11" idx="2"/>
          </p:cNvCxnSpPr>
          <p:nvPr/>
        </p:nvCxnSpPr>
        <p:spPr>
          <a:xfrm rot="5400000">
            <a:off x="10728335" y="2024904"/>
            <a:ext cx="440475" cy="827304"/>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Conector angular 15"/>
          <p:cNvCxnSpPr>
            <a:stCxn id="12" idx="2"/>
            <a:endCxn id="9" idx="3"/>
          </p:cNvCxnSpPr>
          <p:nvPr/>
        </p:nvCxnSpPr>
        <p:spPr>
          <a:xfrm rot="5400000">
            <a:off x="10678263" y="4404731"/>
            <a:ext cx="496152" cy="782838"/>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7" name="Rectángulo redondeado 16"/>
          <p:cNvSpPr/>
          <p:nvPr/>
        </p:nvSpPr>
        <p:spPr>
          <a:xfrm>
            <a:off x="1300766" y="935428"/>
            <a:ext cx="3417008" cy="7544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deformación efectiva vs </a:t>
            </a:r>
            <a:r>
              <a:rPr lang="es-ES" b="1" dirty="0">
                <a:solidFill>
                  <a:schemeClr val="bg1"/>
                </a:solidFill>
              </a:rPr>
              <a:t>Factor de triaxialidad</a:t>
            </a:r>
          </a:p>
        </p:txBody>
      </p:sp>
      <p:cxnSp>
        <p:nvCxnSpPr>
          <p:cNvPr id="7" name="Conector recto de flecha 6"/>
          <p:cNvCxnSpPr>
            <a:cxnSpLocks/>
            <a:stCxn id="17" idx="3"/>
          </p:cNvCxnSpPr>
          <p:nvPr/>
        </p:nvCxnSpPr>
        <p:spPr>
          <a:xfrm>
            <a:off x="4717774" y="1312660"/>
            <a:ext cx="362616" cy="0"/>
          </a:xfrm>
          <a:prstGeom prst="straightConnector1">
            <a:avLst/>
          </a:prstGeom>
          <a:ln w="3810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68416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3232" y="1592665"/>
            <a:ext cx="9905999" cy="3541714"/>
          </a:xfrm>
        </p:spPr>
        <p:txBody>
          <a:bodyPr>
            <a:noAutofit/>
          </a:bodyPr>
          <a:lstStyle/>
          <a:p>
            <a:pPr marL="0" indent="0" algn="ctr">
              <a:buNone/>
            </a:pPr>
            <a:r>
              <a:rPr lang="es-ES" sz="8000" b="1" dirty="0"/>
              <a:t>CONCLUSIONES Y RECOMENDACIONES </a:t>
            </a:r>
          </a:p>
        </p:txBody>
      </p:sp>
    </p:spTree>
    <p:extLst>
      <p:ext uri="{BB962C8B-B14F-4D97-AF65-F5344CB8AC3E}">
        <p14:creationId xmlns:p14="http://schemas.microsoft.com/office/powerpoint/2010/main" val="266702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515155"/>
            <a:ext cx="9905999" cy="5756856"/>
          </a:xfrm>
        </p:spPr>
        <p:txBody>
          <a:bodyPr>
            <a:normAutofit/>
          </a:bodyPr>
          <a:lstStyle/>
          <a:p>
            <a:pPr marL="0" indent="0" algn="ctr">
              <a:buNone/>
            </a:pPr>
            <a:r>
              <a:rPr lang="es-ES" sz="3600" b="1" dirty="0"/>
              <a:t>Alcance del proyecto </a:t>
            </a:r>
          </a:p>
        </p:txBody>
      </p:sp>
      <p:sp>
        <p:nvSpPr>
          <p:cNvPr id="10" name="Rectángulo redondeado 9"/>
          <p:cNvSpPr/>
          <p:nvPr/>
        </p:nvSpPr>
        <p:spPr>
          <a:xfrm>
            <a:off x="1051109" y="1470600"/>
            <a:ext cx="3374265" cy="6525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Caracterización del material </a:t>
            </a:r>
          </a:p>
        </p:txBody>
      </p:sp>
      <p:sp>
        <p:nvSpPr>
          <p:cNvPr id="11" name="Rectángulo redondeado 10"/>
          <p:cNvSpPr/>
          <p:nvPr/>
        </p:nvSpPr>
        <p:spPr>
          <a:xfrm>
            <a:off x="1049627" y="3761735"/>
            <a:ext cx="5117208" cy="6922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Diseño y construcción del conjunto matriz – punzón </a:t>
            </a:r>
          </a:p>
        </p:txBody>
      </p:sp>
      <p:sp>
        <p:nvSpPr>
          <p:cNvPr id="12" name="Rectángulo redondeado 11"/>
          <p:cNvSpPr/>
          <p:nvPr/>
        </p:nvSpPr>
        <p:spPr>
          <a:xfrm>
            <a:off x="1017711" y="5691829"/>
            <a:ext cx="5027056" cy="6713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Resultados del ensayo de expansión de agujero </a:t>
            </a:r>
          </a:p>
        </p:txBody>
      </p:sp>
      <p:sp>
        <p:nvSpPr>
          <p:cNvPr id="13" name="Rectángulo redondeado 12"/>
          <p:cNvSpPr/>
          <p:nvPr/>
        </p:nvSpPr>
        <p:spPr>
          <a:xfrm>
            <a:off x="1051109" y="2439138"/>
            <a:ext cx="5027056" cy="9530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Adecuación de la prensa hidráulica disponible en el laboratorio de ciencias de materiales </a:t>
            </a:r>
          </a:p>
        </p:txBody>
      </p:sp>
      <p:sp>
        <p:nvSpPr>
          <p:cNvPr id="14" name="Rectángulo redondeado 13"/>
          <p:cNvSpPr/>
          <p:nvPr/>
        </p:nvSpPr>
        <p:spPr>
          <a:xfrm>
            <a:off x="1017711" y="4737308"/>
            <a:ext cx="2039157" cy="6713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Simulación  </a:t>
            </a: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182" y="1175945"/>
            <a:ext cx="1843161" cy="2230859"/>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744" y="2061723"/>
            <a:ext cx="2470602" cy="3400023"/>
          </a:xfrm>
          <a:prstGeom prst="rect">
            <a:avLst/>
          </a:prstGeom>
        </p:spPr>
      </p:pic>
      <p:pic>
        <p:nvPicPr>
          <p:cNvPr id="17" name="Imagen 16"/>
          <p:cNvPicPr>
            <a:picLocks noChangeAspect="1"/>
          </p:cNvPicPr>
          <p:nvPr/>
        </p:nvPicPr>
        <p:blipFill>
          <a:blip r:embed="rId4"/>
          <a:stretch>
            <a:fillRect/>
          </a:stretch>
        </p:blipFill>
        <p:spPr>
          <a:xfrm>
            <a:off x="6426784" y="4057300"/>
            <a:ext cx="1982834" cy="2540976"/>
          </a:xfrm>
          <a:prstGeom prst="rect">
            <a:avLst/>
          </a:prstGeom>
        </p:spPr>
      </p:pic>
      <p:cxnSp>
        <p:nvCxnSpPr>
          <p:cNvPr id="4" name="Conector recto de flecha 3"/>
          <p:cNvCxnSpPr>
            <a:stCxn id="10" idx="3"/>
          </p:cNvCxnSpPr>
          <p:nvPr/>
        </p:nvCxnSpPr>
        <p:spPr>
          <a:xfrm>
            <a:off x="4425374" y="1796865"/>
            <a:ext cx="2009769"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6" name="Conector angular 5"/>
          <p:cNvCxnSpPr/>
          <p:nvPr/>
        </p:nvCxnSpPr>
        <p:spPr>
          <a:xfrm>
            <a:off x="5810821" y="3394841"/>
            <a:ext cx="3141884" cy="261378"/>
          </a:xfrm>
          <a:prstGeom prst="bentConnector3">
            <a:avLst>
              <a:gd name="adj1" fmla="val 3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3056868" y="5072963"/>
            <a:ext cx="3344877"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32466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7432" y="437882"/>
            <a:ext cx="10225824" cy="6078828"/>
          </a:xfrm>
        </p:spPr>
        <p:txBody>
          <a:bodyPr>
            <a:normAutofit/>
          </a:bodyPr>
          <a:lstStyle/>
          <a:p>
            <a:endParaRPr lang="es-ES" b="1" dirty="0"/>
          </a:p>
          <a:p>
            <a:r>
              <a:rPr lang="es-ES" b="1" dirty="0"/>
              <a:t>CONCLUSIONES </a:t>
            </a:r>
          </a:p>
          <a:p>
            <a:pPr algn="just"/>
            <a:r>
              <a:rPr lang="es-ES" sz="2200" dirty="0"/>
              <a:t>Con los datos obtenidos del ensayo de expansión de agujero HER, se concluye que el valor de HER depende de la geometría de los punzones y del diámetro inicial de los agujeros perforados, alcanzando un valor de HER del 211.4 % en el agujero perforado de 7 mm de diámetro con respecto al valor máximo de 191.4 % .</a:t>
            </a:r>
          </a:p>
          <a:p>
            <a:pPr algn="just"/>
            <a:r>
              <a:rPr lang="es-ES" sz="2200" dirty="0"/>
              <a:t>El valor de HER en los punzones cónico y elíptico presentan una tendencia a la convergencia a medida que incrementa el diámetro del agujero inicial en donde los valores de HER son de 164.4% y 168.8 % para el punzón cónico y elíptico respectivamente, además mostrando que para este agujero existe una porcentaje de variación del 2.6%.</a:t>
            </a:r>
          </a:p>
          <a:p>
            <a:endParaRPr lang="es-ES" sz="2200" b="1" dirty="0"/>
          </a:p>
          <a:p>
            <a:endParaRPr lang="es-ES" b="1" dirty="0"/>
          </a:p>
        </p:txBody>
      </p:sp>
    </p:spTree>
    <p:extLst>
      <p:ext uri="{BB962C8B-B14F-4D97-AF65-F5344CB8AC3E}">
        <p14:creationId xmlns:p14="http://schemas.microsoft.com/office/powerpoint/2010/main" val="345781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5915" y="515154"/>
            <a:ext cx="10174309" cy="5885645"/>
          </a:xfrm>
        </p:spPr>
        <p:txBody>
          <a:bodyPr>
            <a:normAutofit lnSpcReduction="10000"/>
          </a:bodyPr>
          <a:lstStyle/>
          <a:p>
            <a:pPr lvl="0" algn="just"/>
            <a:r>
              <a:rPr lang="es-ES" sz="2200" dirty="0"/>
              <a:t>Los resultados de la fuerza vs desplazamiento del punzón de los ensayos  experimentales comparados con los de la simulación presentan variaciones aceptables mostrando en el punzón cónico un error de desplazamiento de 7.1 % en el agujero de 7 mm y un error de fuera máxima del 11.1 % en el agujero de 6 mm, para el punzón elíptico el error máximo de desplazamiento fue de 9.5 % en el agujero de 9 mm y un error de 7.5% de fuerza máxima en el agujero de 4 mm por lo que se concluye que el modelo de simulación estuvo acorde a las variaciones de trabajo con las que se desarrolló el ensayo experimental de expansión de agujero.</a:t>
            </a:r>
          </a:p>
          <a:p>
            <a:pPr algn="just"/>
            <a:r>
              <a:rPr lang="es-ES" sz="2200" dirty="0"/>
              <a:t>Al analizar y comparar los resultados de investigaciones anteriores realizadas por diferentes autores con este trabajo, se concluye que el acero inoxidable AISI 304 posee una mayor formabilidad a diferencia de los aceros observados, el  máximo valor de HER que se obtuvo al realizar el ensayo en el acero inoxidable fue de 211.4% en comparación con valores máximos en el análisis de aceros martensíticos con valores de HER de 120%, esto muestra que el acero AISI 304  posee una mayor capacidad de expansión o deformación antes de presentar algún tipo de fractura.  </a:t>
            </a:r>
          </a:p>
          <a:p>
            <a:pPr lvl="0"/>
            <a:endParaRPr lang="es-ES" dirty="0"/>
          </a:p>
        </p:txBody>
      </p:sp>
    </p:spTree>
    <p:extLst>
      <p:ext uri="{BB962C8B-B14F-4D97-AF65-F5344CB8AC3E}">
        <p14:creationId xmlns:p14="http://schemas.microsoft.com/office/powerpoint/2010/main" val="187893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965914"/>
            <a:ext cx="9905999" cy="5254581"/>
          </a:xfrm>
        </p:spPr>
        <p:txBody>
          <a:bodyPr>
            <a:normAutofit fontScale="92500"/>
          </a:bodyPr>
          <a:lstStyle/>
          <a:p>
            <a:pPr algn="just"/>
            <a:r>
              <a:rPr lang="es-ES" dirty="0"/>
              <a:t>Del análisis paramétrico realizado se concluyó que el número de elemento de la malla es un factor importante que influye drásticamente en los tiempos de simulación y en los valores de desplazamiento y carga además el mallado automático resulta insuficiente y es necesario realizar un mallado local con un número mayor de elemento alrededor del agujero a expandir, variables como la fricción son valores a tener en cuenta sin embrago se puede observar en las gráficas una correcta evolución de la fuerza axial con respecto a la profundidad de penetración del punzón que se asemejan al ensayo experimental, los porcentajes de error presentados entre la experimentación y la simulación además de ver con la malla se deben a ciertas hipótesis </a:t>
            </a:r>
            <a:r>
              <a:rPr lang="es-ES" dirty="0" err="1"/>
              <a:t>simplificativas</a:t>
            </a:r>
            <a:r>
              <a:rPr lang="es-ES" dirty="0"/>
              <a:t> en el modelo como considerar un material isótropo que pueden generar pequeñas discrepancias en los resultados pero que permiten reducir los tiempos de simulación</a:t>
            </a:r>
          </a:p>
        </p:txBody>
      </p:sp>
    </p:spTree>
    <p:extLst>
      <p:ext uri="{BB962C8B-B14F-4D97-AF65-F5344CB8AC3E}">
        <p14:creationId xmlns:p14="http://schemas.microsoft.com/office/powerpoint/2010/main" val="483113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618186"/>
            <a:ext cx="9905999" cy="5705341"/>
          </a:xfrm>
        </p:spPr>
        <p:txBody>
          <a:bodyPr>
            <a:normAutofit fontScale="70000" lnSpcReduction="20000"/>
          </a:bodyPr>
          <a:lstStyle/>
          <a:p>
            <a:endParaRPr lang="es-ES" b="1" dirty="0"/>
          </a:p>
          <a:p>
            <a:r>
              <a:rPr lang="es-ES" b="1" dirty="0"/>
              <a:t>RECOMENDACIONES </a:t>
            </a:r>
          </a:p>
          <a:p>
            <a:pPr lvl="0" algn="just"/>
            <a:r>
              <a:rPr lang="es-ES" sz="2800" dirty="0"/>
              <a:t>Para el ensayo experimental es de suma importancia tener un correcto campo visual que permita observar  de forma clara la primera aparición de la grieta en el borde del material sin embargo es aun difícil detener el ensayo en el momento justo de falla es por eso que se recomienda para trabajos futuros el utilizar un sistema automatizado que detenga el proceso en el instante en el que se presente el fallo del material en el borde del agujero. </a:t>
            </a:r>
          </a:p>
          <a:p>
            <a:pPr lvl="0" algn="just"/>
            <a:r>
              <a:rPr lang="es-ES" sz="2800" dirty="0"/>
              <a:t>En este trabajo se evaluó la formabilidad del acero inoxidable AISI 304 mediante el ensayo de expansión de agujero variando la geometría de los punzones y el diámetro delos agujeros perforados sin embrago se recomienda realizar un análisis más profundo de otras variables como por ejemplo el claro o juego entre el punzón y la matriz ya que de acuerdo a ciertos autores es una variable importante que influye en los resultados finales. </a:t>
            </a:r>
          </a:p>
          <a:p>
            <a:pPr lvl="0" algn="just"/>
            <a:r>
              <a:rPr lang="es-ES" sz="2800" dirty="0"/>
              <a:t>Es necesario realizar un correcto centrado entre el agujero perforado en la placa y el punzón ya que puede ser una variable que influya en los resultados de carga y desplazamiento</a:t>
            </a:r>
            <a:r>
              <a:rPr lang="es-ES" dirty="0"/>
              <a:t>.</a:t>
            </a:r>
          </a:p>
        </p:txBody>
      </p:sp>
    </p:spTree>
    <p:extLst>
      <p:ext uri="{BB962C8B-B14F-4D97-AF65-F5344CB8AC3E}">
        <p14:creationId xmlns:p14="http://schemas.microsoft.com/office/powerpoint/2010/main" val="4219989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5806" y="1554028"/>
            <a:ext cx="9905999" cy="3541714"/>
          </a:xfrm>
        </p:spPr>
        <p:txBody>
          <a:bodyPr>
            <a:normAutofit/>
          </a:bodyPr>
          <a:lstStyle/>
          <a:p>
            <a:pPr marL="0" indent="0" algn="ctr">
              <a:buNone/>
            </a:pPr>
            <a:r>
              <a:rPr lang="es-ES" sz="14000" b="1" dirty="0"/>
              <a:t>GRACIAS </a:t>
            </a:r>
          </a:p>
        </p:txBody>
      </p:sp>
    </p:spTree>
    <p:extLst>
      <p:ext uri="{BB962C8B-B14F-4D97-AF65-F5344CB8AC3E}">
        <p14:creationId xmlns:p14="http://schemas.microsoft.com/office/powerpoint/2010/main" val="47609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18942"/>
            <a:ext cx="9905999" cy="5370490"/>
          </a:xfrm>
        </p:spPr>
        <p:txBody>
          <a:bodyPr>
            <a:normAutofit/>
          </a:bodyPr>
          <a:lstStyle/>
          <a:p>
            <a:pPr marL="0" indent="0" algn="ctr">
              <a:buNone/>
            </a:pPr>
            <a:endParaRPr lang="es-ES" sz="9600" dirty="0"/>
          </a:p>
          <a:p>
            <a:pPr marL="0" indent="0" algn="ctr">
              <a:buNone/>
            </a:pPr>
            <a:r>
              <a:rPr lang="es-ES" sz="12000" dirty="0"/>
              <a:t>Marco teórico </a:t>
            </a:r>
          </a:p>
        </p:txBody>
      </p:sp>
    </p:spTree>
    <p:extLst>
      <p:ext uri="{BB962C8B-B14F-4D97-AF65-F5344CB8AC3E}">
        <p14:creationId xmlns:p14="http://schemas.microsoft.com/office/powerpoint/2010/main" val="50047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8642" y="656822"/>
            <a:ext cx="10444766" cy="5782615"/>
          </a:xfrm>
        </p:spPr>
        <p:txBody>
          <a:bodyPr/>
          <a:lstStyle/>
          <a:p>
            <a:r>
              <a:rPr lang="es-ES" b="1" dirty="0"/>
              <a:t>ACEROS INOXIDABLES </a:t>
            </a:r>
          </a:p>
          <a:p>
            <a:pPr marL="0" indent="0" algn="just">
              <a:buNone/>
            </a:pPr>
            <a:r>
              <a:rPr lang="es-ES" dirty="0"/>
              <a:t>El acero inoxidable es una aleación formada a base de hierro, posee un bajo contenido de carbono en su constitución y un porcentaje mínimo de cromo del 11%. Los aceros comerciales en su mayoría contienen al menos 11% de cromo y máximo un 0.8% de carbono</a:t>
            </a:r>
          </a:p>
          <a:p>
            <a:pPr marL="0" indent="0" algn="just">
              <a:buNone/>
            </a:pPr>
            <a:endParaRPr lang="es-ES" dirty="0"/>
          </a:p>
          <a:p>
            <a:pPr marL="0" indent="0" algn="just">
              <a:buNone/>
            </a:pPr>
            <a:endParaRPr lang="es-ES" dirty="0"/>
          </a:p>
        </p:txBody>
      </p:sp>
      <p:sp>
        <p:nvSpPr>
          <p:cNvPr id="4" name="Rectángulo 3"/>
          <p:cNvSpPr/>
          <p:nvPr/>
        </p:nvSpPr>
        <p:spPr>
          <a:xfrm>
            <a:off x="888642" y="4662154"/>
            <a:ext cx="1738648" cy="4893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Clasificación</a:t>
            </a:r>
            <a:r>
              <a:rPr lang="es-ES" dirty="0"/>
              <a:t>  </a:t>
            </a:r>
          </a:p>
        </p:txBody>
      </p:sp>
      <p:sp>
        <p:nvSpPr>
          <p:cNvPr id="5" name="Rectángulo 4"/>
          <p:cNvSpPr/>
          <p:nvPr/>
        </p:nvSpPr>
        <p:spPr>
          <a:xfrm>
            <a:off x="3024388" y="5679584"/>
            <a:ext cx="1738648" cy="4893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Martensíticos   </a:t>
            </a:r>
          </a:p>
        </p:txBody>
      </p:sp>
      <p:sp>
        <p:nvSpPr>
          <p:cNvPr id="6" name="Rectángulo 5"/>
          <p:cNvSpPr/>
          <p:nvPr/>
        </p:nvSpPr>
        <p:spPr>
          <a:xfrm>
            <a:off x="3024388" y="4649277"/>
            <a:ext cx="1738648" cy="4893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Ferríticos   </a:t>
            </a:r>
          </a:p>
        </p:txBody>
      </p:sp>
      <p:sp>
        <p:nvSpPr>
          <p:cNvPr id="7" name="Rectángulo 6"/>
          <p:cNvSpPr/>
          <p:nvPr/>
        </p:nvSpPr>
        <p:spPr>
          <a:xfrm>
            <a:off x="3024388" y="3644726"/>
            <a:ext cx="1738648" cy="4893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Austeníticos   </a:t>
            </a:r>
          </a:p>
        </p:txBody>
      </p:sp>
      <p:sp>
        <p:nvSpPr>
          <p:cNvPr id="8" name="Rectángulo 7"/>
          <p:cNvSpPr/>
          <p:nvPr/>
        </p:nvSpPr>
        <p:spPr>
          <a:xfrm>
            <a:off x="5430591" y="2917062"/>
            <a:ext cx="2077792" cy="8822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Austeníticos al cromo – manganeso – níquel. SERIE 200  </a:t>
            </a:r>
          </a:p>
        </p:txBody>
      </p:sp>
      <p:sp>
        <p:nvSpPr>
          <p:cNvPr id="9" name="Rectángulo 8"/>
          <p:cNvSpPr/>
          <p:nvPr/>
        </p:nvSpPr>
        <p:spPr>
          <a:xfrm>
            <a:off x="5430591" y="4269347"/>
            <a:ext cx="2077792" cy="8822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Austeníticos al cromo – níquel. SERIE 300  </a:t>
            </a:r>
          </a:p>
        </p:txBody>
      </p:sp>
      <p:sp>
        <p:nvSpPr>
          <p:cNvPr id="10" name="Rectángulo 9"/>
          <p:cNvSpPr/>
          <p:nvPr/>
        </p:nvSpPr>
        <p:spPr>
          <a:xfrm>
            <a:off x="8563378" y="2891307"/>
            <a:ext cx="2177603" cy="18931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Acero AISI 304</a:t>
            </a:r>
          </a:p>
          <a:p>
            <a:pPr marL="285750" indent="-285750">
              <a:buFont typeface="Arial" panose="020B0604020202020204" pitchFamily="34" charset="0"/>
              <a:buChar char="•"/>
            </a:pPr>
            <a:r>
              <a:rPr lang="es-ES" dirty="0"/>
              <a:t>No son magnéticos</a:t>
            </a:r>
          </a:p>
          <a:p>
            <a:pPr marL="285750" indent="-285750">
              <a:buFont typeface="Arial" panose="020B0604020202020204" pitchFamily="34" charset="0"/>
              <a:buChar char="•"/>
            </a:pPr>
            <a:r>
              <a:rPr lang="es-ES" dirty="0"/>
              <a:t>Gran ductilidad</a:t>
            </a:r>
          </a:p>
          <a:p>
            <a:pPr marL="285750" indent="-285750">
              <a:buFont typeface="Arial" panose="020B0604020202020204" pitchFamily="34" charset="0"/>
              <a:buChar char="•"/>
            </a:pPr>
            <a:r>
              <a:rPr lang="es-ES" dirty="0"/>
              <a:t>Excelentes propiedades mecánicas   </a:t>
            </a:r>
          </a:p>
        </p:txBody>
      </p:sp>
      <p:sp>
        <p:nvSpPr>
          <p:cNvPr id="11" name="Rectángulo 10"/>
          <p:cNvSpPr/>
          <p:nvPr/>
        </p:nvSpPr>
        <p:spPr>
          <a:xfrm>
            <a:off x="8782855" y="4951929"/>
            <a:ext cx="1738648" cy="4893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Aplicaciones</a:t>
            </a:r>
            <a:r>
              <a:rPr lang="es-ES" dirty="0"/>
              <a:t>    </a:t>
            </a:r>
          </a:p>
        </p:txBody>
      </p:sp>
      <p:pic>
        <p:nvPicPr>
          <p:cNvPr id="13" name="Imagen 12"/>
          <p:cNvPicPr>
            <a:picLocks noChangeAspect="1"/>
          </p:cNvPicPr>
          <p:nvPr/>
        </p:nvPicPr>
        <p:blipFill>
          <a:blip r:embed="rId2"/>
          <a:stretch>
            <a:fillRect/>
          </a:stretch>
        </p:blipFill>
        <p:spPr>
          <a:xfrm>
            <a:off x="5747196" y="5566749"/>
            <a:ext cx="3522374" cy="1133437"/>
          </a:xfrm>
          <a:prstGeom prst="rect">
            <a:avLst/>
          </a:prstGeom>
        </p:spPr>
      </p:pic>
      <p:cxnSp>
        <p:nvCxnSpPr>
          <p:cNvPr id="12" name="Conector angular 11"/>
          <p:cNvCxnSpPr>
            <a:stCxn id="4" idx="0"/>
            <a:endCxn id="7" idx="1"/>
          </p:cNvCxnSpPr>
          <p:nvPr/>
        </p:nvCxnSpPr>
        <p:spPr>
          <a:xfrm rot="5400000" flipH="1" flipV="1">
            <a:off x="2004813" y="3642579"/>
            <a:ext cx="772729" cy="1266422"/>
          </a:xfrm>
          <a:prstGeom prst="bentConnector2">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a:stCxn id="4" idx="2"/>
            <a:endCxn id="5" idx="1"/>
          </p:cNvCxnSpPr>
          <p:nvPr/>
        </p:nvCxnSpPr>
        <p:spPr>
          <a:xfrm rot="16200000" flipH="1">
            <a:off x="2004812" y="4904706"/>
            <a:ext cx="772731" cy="1266422"/>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Conector recto de flecha 16"/>
          <p:cNvCxnSpPr>
            <a:stCxn id="4" idx="3"/>
            <a:endCxn id="6" idx="1"/>
          </p:cNvCxnSpPr>
          <p:nvPr/>
        </p:nvCxnSpPr>
        <p:spPr>
          <a:xfrm flipV="1">
            <a:off x="2627290" y="4893976"/>
            <a:ext cx="397098" cy="1287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Conector recto de flecha 21"/>
          <p:cNvCxnSpPr>
            <a:stCxn id="7" idx="3"/>
          </p:cNvCxnSpPr>
          <p:nvPr/>
        </p:nvCxnSpPr>
        <p:spPr>
          <a:xfrm flipV="1">
            <a:off x="4763036" y="3358164"/>
            <a:ext cx="667555" cy="53126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3" name="Conector recto de flecha 22"/>
          <p:cNvCxnSpPr>
            <a:endCxn id="9" idx="1"/>
          </p:cNvCxnSpPr>
          <p:nvPr/>
        </p:nvCxnSpPr>
        <p:spPr>
          <a:xfrm>
            <a:off x="4778866" y="4008598"/>
            <a:ext cx="651725" cy="70185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7" name="Conector recto de flecha 26"/>
          <p:cNvCxnSpPr>
            <a:endCxn id="10" idx="1"/>
          </p:cNvCxnSpPr>
          <p:nvPr/>
        </p:nvCxnSpPr>
        <p:spPr>
          <a:xfrm flipV="1">
            <a:off x="7493893" y="3837905"/>
            <a:ext cx="1069485" cy="85996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0" name="Conector angular 29"/>
          <p:cNvCxnSpPr>
            <a:endCxn id="13" idx="3"/>
          </p:cNvCxnSpPr>
          <p:nvPr/>
        </p:nvCxnSpPr>
        <p:spPr>
          <a:xfrm rot="10800000" flipV="1">
            <a:off x="9269571" y="5441326"/>
            <a:ext cx="929507" cy="692141"/>
          </a:xfrm>
          <a:prstGeom prst="bentConnector3">
            <a:avLst>
              <a:gd name="adj1" fmla="val 1569"/>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3327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2885" y="566670"/>
            <a:ext cx="10625069" cy="5769736"/>
          </a:xfrm>
        </p:spPr>
        <p:txBody>
          <a:bodyPr/>
          <a:lstStyle/>
          <a:p>
            <a:r>
              <a:rPr lang="es-ES" b="1" dirty="0"/>
              <a:t>ENSAYOS PARA LA EVALUACIÓN DE LA FORMABILIDAD DE CHAPAS DE ACERO </a:t>
            </a:r>
          </a:p>
          <a:p>
            <a:pPr marL="0" indent="0" algn="just">
              <a:buNone/>
            </a:pPr>
            <a:r>
              <a:rPr lang="es-ES" dirty="0"/>
              <a:t>Para garantizar el comportamiento más óptimo de un material ante las diversas operaciones de conformación existe una variedad de ensayos que generan información para el estudio de la formabilidad de un material, los ensayos más utilizados y que determinan la formabilidad de un material son: </a:t>
            </a:r>
          </a:p>
        </p:txBody>
      </p:sp>
      <p:pic>
        <p:nvPicPr>
          <p:cNvPr id="4" name="Imagen 3"/>
          <p:cNvPicPr/>
          <p:nvPr/>
        </p:nvPicPr>
        <p:blipFill>
          <a:blip r:embed="rId2"/>
          <a:stretch>
            <a:fillRect/>
          </a:stretch>
        </p:blipFill>
        <p:spPr>
          <a:xfrm>
            <a:off x="2251295" y="3427657"/>
            <a:ext cx="4720630" cy="2908749"/>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7723066" y="3994329"/>
            <a:ext cx="3383252" cy="2342077"/>
          </a:xfrm>
          <a:prstGeom prst="rect">
            <a:avLst/>
          </a:prstGeom>
        </p:spPr>
      </p:pic>
      <p:sp>
        <p:nvSpPr>
          <p:cNvPr id="6" name="Rectángulo 5"/>
          <p:cNvSpPr/>
          <p:nvPr/>
        </p:nvSpPr>
        <p:spPr>
          <a:xfrm>
            <a:off x="347730" y="3646599"/>
            <a:ext cx="1635616" cy="16079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Diagrama limite de conformado, (Forming limit diagrams,FLD</a:t>
            </a:r>
            <a:r>
              <a:rPr lang="es-ES" dirty="0"/>
              <a:t>) </a:t>
            </a:r>
          </a:p>
        </p:txBody>
      </p:sp>
      <p:sp>
        <p:nvSpPr>
          <p:cNvPr id="7" name="Rectángulo 6"/>
          <p:cNvSpPr/>
          <p:nvPr/>
        </p:nvSpPr>
        <p:spPr>
          <a:xfrm>
            <a:off x="7891602" y="3136007"/>
            <a:ext cx="2845211" cy="5105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t>Relación de estirado limite (</a:t>
            </a:r>
            <a:r>
              <a:rPr lang="es-ES" b="1" dirty="0" err="1"/>
              <a:t>Limiting</a:t>
            </a:r>
            <a:r>
              <a:rPr lang="es-ES" b="1" dirty="0"/>
              <a:t> </a:t>
            </a:r>
            <a:r>
              <a:rPr lang="es-ES" b="1" dirty="0" err="1"/>
              <a:t>Draw</a:t>
            </a:r>
            <a:r>
              <a:rPr lang="es-ES" b="1" dirty="0"/>
              <a:t> </a:t>
            </a:r>
            <a:r>
              <a:rPr lang="es-ES" b="1" dirty="0" err="1"/>
              <a:t>Rati</a:t>
            </a:r>
            <a:r>
              <a:rPr lang="es-ES" b="1" dirty="0"/>
              <a:t>, LDR)  </a:t>
            </a:r>
          </a:p>
        </p:txBody>
      </p:sp>
      <p:cxnSp>
        <p:nvCxnSpPr>
          <p:cNvPr id="8" name="Conector angular 7"/>
          <p:cNvCxnSpPr/>
          <p:nvPr/>
        </p:nvCxnSpPr>
        <p:spPr>
          <a:xfrm>
            <a:off x="1227197" y="5254580"/>
            <a:ext cx="1027406" cy="618978"/>
          </a:xfrm>
          <a:prstGeom prst="bentConnector3">
            <a:avLst>
              <a:gd name="adj1" fmla="val 707"/>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1" name="Conector recto de flecha 10"/>
          <p:cNvCxnSpPr>
            <a:stCxn id="7" idx="2"/>
          </p:cNvCxnSpPr>
          <p:nvPr/>
        </p:nvCxnSpPr>
        <p:spPr>
          <a:xfrm flipH="1">
            <a:off x="9314207" y="3646599"/>
            <a:ext cx="1" cy="34773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2108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9701" y="418563"/>
            <a:ext cx="10689465" cy="5602309"/>
          </a:xfrm>
        </p:spPr>
        <p:txBody>
          <a:bodyPr/>
          <a:lstStyle/>
          <a:p>
            <a:r>
              <a:rPr lang="es-ES" b="1" dirty="0"/>
              <a:t>ENSAYO DE EXPANSIÓN DE AGUJERO </a:t>
            </a:r>
          </a:p>
          <a:p>
            <a:pPr marL="0" indent="0" algn="just">
              <a:buNone/>
            </a:pPr>
            <a:r>
              <a:rPr lang="es-ES" dirty="0"/>
              <a:t>Una de las formas de fallo durante las operaciones de estampado son las grietas que se originan en los bordes que previamente han sido troquelados, la determinación de la resistencia de los bordes cortados se la realiza mediante el ensayo de expansión de agujero (Hole Expansion Test, HET), la medición de este ensayo se conoce como la relación de expansión de agujero (Hole Expansion Ratio, HER). </a:t>
            </a:r>
          </a:p>
          <a:p>
            <a:pPr marL="0" indent="0" algn="just">
              <a:buNone/>
            </a:pPr>
            <a:endParaRPr lang="es-ES" dirty="0"/>
          </a:p>
        </p:txBody>
      </p:sp>
      <p:pic>
        <p:nvPicPr>
          <p:cNvPr id="4" name="Imagen 3"/>
          <p:cNvPicPr/>
          <p:nvPr/>
        </p:nvPicPr>
        <p:blipFill>
          <a:blip r:embed="rId2"/>
          <a:stretch>
            <a:fillRect/>
          </a:stretch>
        </p:blipFill>
        <p:spPr>
          <a:xfrm>
            <a:off x="787218" y="3438659"/>
            <a:ext cx="6296966" cy="3000777"/>
          </a:xfrm>
          <a:prstGeom prst="rect">
            <a:avLst/>
          </a:prstGeom>
        </p:spPr>
      </p:pic>
      <p:pic>
        <p:nvPicPr>
          <p:cNvPr id="6" name="Imagen 5"/>
          <p:cNvPicPr>
            <a:picLocks noChangeAspect="1"/>
          </p:cNvPicPr>
          <p:nvPr/>
        </p:nvPicPr>
        <p:blipFill>
          <a:blip r:embed="rId3"/>
          <a:stretch>
            <a:fillRect/>
          </a:stretch>
        </p:blipFill>
        <p:spPr>
          <a:xfrm>
            <a:off x="7522065" y="4481847"/>
            <a:ext cx="4274982" cy="1957589"/>
          </a:xfrm>
          <a:prstGeom prst="rect">
            <a:avLst/>
          </a:prstGeom>
        </p:spPr>
      </p:pic>
      <p:pic>
        <p:nvPicPr>
          <p:cNvPr id="5" name="Marcador de contenido 17" descr="C:\Users\Esteban\Desktop\tesis datos y deform\fotos MAQUINA\4.jpg"/>
          <p:cNvPicPr>
            <a:picLocks/>
          </p:cNvPicPr>
          <p:nvPr/>
        </p:nvPicPr>
        <p:blipFill rotWithShape="1">
          <a:blip r:embed="rId4" cstate="print">
            <a:extLst>
              <a:ext uri="{28A0092B-C50C-407E-A947-70E740481C1C}">
                <a14:useLocalDpi xmlns:a14="http://schemas.microsoft.com/office/drawing/2010/main" val="0"/>
              </a:ext>
            </a:extLst>
          </a:blip>
          <a:srcRect t="16528" b="12501"/>
          <a:stretch/>
        </p:blipFill>
        <p:spPr bwMode="auto">
          <a:xfrm>
            <a:off x="8597049" y="2929943"/>
            <a:ext cx="2125015" cy="13265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507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Circuito</Template>
  <TotalTime>2805</TotalTime>
  <Words>3158</Words>
  <Application>Microsoft Office PowerPoint</Application>
  <PresentationFormat>Panorámica</PresentationFormat>
  <Paragraphs>285</Paragraphs>
  <Slides>54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54</vt:i4>
      </vt:variant>
    </vt:vector>
  </HeadingPairs>
  <TitlesOfParts>
    <vt:vector size="63" baseType="lpstr">
      <vt:lpstr>Arial</vt:lpstr>
      <vt:lpstr>Calibri</vt:lpstr>
      <vt:lpstr>Calibri Light</vt:lpstr>
      <vt:lpstr>Cambria Math</vt:lpstr>
      <vt:lpstr>Times New Roman</vt:lpstr>
      <vt:lpstr>Trebuchet MS</vt:lpstr>
      <vt:lpstr>Tw Cen MT</vt:lpstr>
      <vt:lpstr>Wingdings</vt:lpstr>
      <vt:lpstr>Circuito</vt:lpstr>
      <vt:lpstr>   Tema: EVALUACIÓN DE LA FORMABILIDAD DEL ACERO AISI 304 MEDIANTE EL ENSAYO DE EXPANSIÓN DE AGUJERO: EXPERIMENTACIÓN Y SIMULACIÓN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Tema: Evaluación de la formabilidad del acero AISI 304 mediante el ensayo de expansión de agujero: experimentación y simulación</dc:title>
  <dc:creator>Esteban Caiza</dc:creator>
  <cp:lastModifiedBy>Andres Barrera</cp:lastModifiedBy>
  <cp:revision>140</cp:revision>
  <cp:lastPrinted>2018-08-07T02:52:49Z</cp:lastPrinted>
  <dcterms:created xsi:type="dcterms:W3CDTF">2018-06-12T19:57:48Z</dcterms:created>
  <dcterms:modified xsi:type="dcterms:W3CDTF">2018-08-20T20:00:11Z</dcterms:modified>
</cp:coreProperties>
</file>