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363" r:id="rId3"/>
    <p:sldId id="375" r:id="rId4"/>
    <p:sldId id="380" r:id="rId5"/>
    <p:sldId id="381" r:id="rId6"/>
    <p:sldId id="382" r:id="rId7"/>
    <p:sldId id="369" r:id="rId8"/>
    <p:sldId id="370" r:id="rId9"/>
    <p:sldId id="372" r:id="rId10"/>
    <p:sldId id="384" r:id="rId11"/>
    <p:sldId id="383" r:id="rId12"/>
    <p:sldId id="388" r:id="rId13"/>
    <p:sldId id="387" r:id="rId14"/>
    <p:sldId id="386" r:id="rId15"/>
    <p:sldId id="389" r:id="rId16"/>
    <p:sldId id="390" r:id="rId17"/>
    <p:sldId id="392" r:id="rId18"/>
    <p:sldId id="393" r:id="rId19"/>
    <p:sldId id="391" r:id="rId20"/>
    <p:sldId id="395" r:id="rId21"/>
    <p:sldId id="394" r:id="rId22"/>
    <p:sldId id="396" r:id="rId23"/>
    <p:sldId id="397" r:id="rId24"/>
    <p:sldId id="398" r:id="rId25"/>
    <p:sldId id="399" r:id="rId26"/>
    <p:sldId id="400" r:id="rId27"/>
    <p:sldId id="401" r:id="rId28"/>
    <p:sldId id="402" r:id="rId29"/>
    <p:sldId id="403" r:id="rId30"/>
    <p:sldId id="404" r:id="rId31"/>
    <p:sldId id="405" r:id="rId32"/>
    <p:sldId id="406" r:id="rId33"/>
    <p:sldId id="407" r:id="rId34"/>
    <p:sldId id="409" r:id="rId35"/>
    <p:sldId id="408" r:id="rId36"/>
    <p:sldId id="410" r:id="rId37"/>
    <p:sldId id="412" r:id="rId38"/>
    <p:sldId id="413" r:id="rId39"/>
    <p:sldId id="414" r:id="rId40"/>
    <p:sldId id="415" r:id="rId41"/>
    <p:sldId id="416" r:id="rId42"/>
    <p:sldId id="417" r:id="rId43"/>
    <p:sldId id="418" r:id="rId44"/>
    <p:sldId id="420" r:id="rId45"/>
    <p:sldId id="421" r:id="rId46"/>
    <p:sldId id="422" r:id="rId47"/>
    <p:sldId id="427" r:id="rId48"/>
    <p:sldId id="424" r:id="rId49"/>
    <p:sldId id="425" r:id="rId50"/>
    <p:sldId id="423" r:id="rId51"/>
    <p:sldId id="426" r:id="rId52"/>
    <p:sldId id="428" r:id="rId53"/>
    <p:sldId id="429" r:id="rId54"/>
    <p:sldId id="430" r:id="rId55"/>
    <p:sldId id="431" r:id="rId56"/>
    <p:sldId id="432" r:id="rId57"/>
    <p:sldId id="433" r:id="rId58"/>
    <p:sldId id="434" r:id="rId59"/>
    <p:sldId id="435" r:id="rId60"/>
    <p:sldId id="436" r:id="rId61"/>
    <p:sldId id="437" r:id="rId62"/>
    <p:sldId id="438" r:id="rId63"/>
    <p:sldId id="439" r:id="rId64"/>
    <p:sldId id="440" r:id="rId65"/>
    <p:sldId id="441" r:id="rId66"/>
    <p:sldId id="442" r:id="rId67"/>
    <p:sldId id="443" r:id="rId68"/>
    <p:sldId id="444" r:id="rId69"/>
    <p:sldId id="445" r:id="rId70"/>
    <p:sldId id="446" r:id="rId7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A46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4" autoAdjust="0"/>
    <p:restoredTop sz="94660"/>
  </p:normalViewPr>
  <p:slideViewPr>
    <p:cSldViewPr snapToGrid="0">
      <p:cViewPr varScale="1">
        <p:scale>
          <a:sx n="87" d="100"/>
          <a:sy n="87" d="100"/>
        </p:scale>
        <p:origin x="54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ryandavid\Documents\datos%20tesis_2_vertica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ryandavid\Documents\datos%20tesis_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bryandavid\Documents\datos%20tesis_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bryandavid\Documents\datos%20tesis_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bryandavid\Documents\datos%20tesis_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bryandavid\Documents\datos%20tesis_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Libro3"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Comparación</a:t>
            </a:r>
            <a:r>
              <a:rPr lang="es-EC" baseline="0"/>
              <a:t> de Tiempos entre Interfaces</a:t>
            </a:r>
            <a:endParaRPr lang="es-EC"/>
          </a:p>
        </c:rich>
      </c:tx>
      <c:overlay val="0"/>
      <c:spPr>
        <a:noFill/>
        <a:ln>
          <a:noFill/>
        </a:ln>
        <a:effectLst/>
      </c:spPr>
    </c:title>
    <c:autoTitleDeleted val="0"/>
    <c:plotArea>
      <c:layout/>
      <c:barChart>
        <c:barDir val="col"/>
        <c:grouping val="clustered"/>
        <c:varyColors val="0"/>
        <c:ser>
          <c:idx val="0"/>
          <c:order val="0"/>
          <c:tx>
            <c:strRef>
              <c:f>Originales!$C$79</c:f>
              <c:strCache>
                <c:ptCount val="1"/>
                <c:pt idx="0">
                  <c:v>HMI Tradicional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Originales!$D$78:$E$78</c:f>
              <c:strCache>
                <c:ptCount val="2"/>
                <c:pt idx="0">
                  <c:v>Reconocimiento de Situaciones Anormales</c:v>
                </c:pt>
                <c:pt idx="1">
                  <c:v>Resolución de Situaciones Anormales</c:v>
                </c:pt>
              </c:strCache>
            </c:strRef>
          </c:cat>
          <c:val>
            <c:numRef>
              <c:f>Originales!$D$79:$E$79</c:f>
              <c:numCache>
                <c:formatCode>General</c:formatCode>
                <c:ptCount val="2"/>
                <c:pt idx="0">
                  <c:v>40.658333333333331</c:v>
                </c:pt>
                <c:pt idx="1">
                  <c:v>85.841666666666654</c:v>
                </c:pt>
              </c:numCache>
            </c:numRef>
          </c:val>
          <c:extLst>
            <c:ext xmlns:c16="http://schemas.microsoft.com/office/drawing/2014/chart" uri="{C3380CC4-5D6E-409C-BE32-E72D297353CC}">
              <c16:uniqueId val="{00000000-ABCE-4C5E-8C28-4543F54E7F33}"/>
            </c:ext>
          </c:extLst>
        </c:ser>
        <c:ser>
          <c:idx val="1"/>
          <c:order val="1"/>
          <c:tx>
            <c:strRef>
              <c:f>Originales!$C$80</c:f>
              <c:strCache>
                <c:ptCount val="1"/>
                <c:pt idx="0">
                  <c:v>HPHMI</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Originales!$D$78:$E$78</c:f>
              <c:strCache>
                <c:ptCount val="2"/>
                <c:pt idx="0">
                  <c:v>Reconocimiento de Situaciones Anormales</c:v>
                </c:pt>
                <c:pt idx="1">
                  <c:v>Resolución de Situaciones Anormales</c:v>
                </c:pt>
              </c:strCache>
            </c:strRef>
          </c:cat>
          <c:val>
            <c:numRef>
              <c:f>Originales!$D$80:$E$80</c:f>
              <c:numCache>
                <c:formatCode>General</c:formatCode>
                <c:ptCount val="2"/>
                <c:pt idx="0">
                  <c:v>24.133333333333336</c:v>
                </c:pt>
                <c:pt idx="1">
                  <c:v>54.79</c:v>
                </c:pt>
              </c:numCache>
            </c:numRef>
          </c:val>
          <c:extLst>
            <c:ext xmlns:c16="http://schemas.microsoft.com/office/drawing/2014/chart" uri="{C3380CC4-5D6E-409C-BE32-E72D297353CC}">
              <c16:uniqueId val="{00000001-ABCE-4C5E-8C28-4543F54E7F33}"/>
            </c:ext>
          </c:extLst>
        </c:ser>
        <c:dLbls>
          <c:dLblPos val="outEnd"/>
          <c:showLegendKey val="0"/>
          <c:showVal val="1"/>
          <c:showCatName val="0"/>
          <c:showSerName val="0"/>
          <c:showPercent val="0"/>
          <c:showBubbleSize val="0"/>
        </c:dLbls>
        <c:gapWidth val="219"/>
        <c:overlap val="-27"/>
        <c:axId val="220827008"/>
        <c:axId val="220828800"/>
      </c:barChart>
      <c:catAx>
        <c:axId val="22082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0828800"/>
        <c:crosses val="autoZero"/>
        <c:auto val="1"/>
        <c:lblAlgn val="ctr"/>
        <c:lblOffset val="100"/>
        <c:noMultiLvlLbl val="0"/>
      </c:catAx>
      <c:valAx>
        <c:axId val="220828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Tiempo</a:t>
                </a:r>
                <a:r>
                  <a:rPr lang="es-EC" baseline="0"/>
                  <a:t> Promedio en Segundos</a:t>
                </a:r>
                <a:endParaRPr lang="es-EC"/>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0827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Gráfico</a:t>
            </a:r>
            <a:r>
              <a:rPr lang="es-EC" baseline="0"/>
              <a:t> de Resumen Comparativo entre Interfaces</a:t>
            </a:r>
            <a:endParaRPr lang="es-EC"/>
          </a:p>
        </c:rich>
      </c:tx>
      <c:overlay val="0"/>
      <c:spPr>
        <a:noFill/>
        <a:ln>
          <a:noFill/>
        </a:ln>
        <a:effectLst/>
      </c:spPr>
    </c:title>
    <c:autoTitleDeleted val="0"/>
    <c:plotArea>
      <c:layout/>
      <c:barChart>
        <c:barDir val="col"/>
        <c:grouping val="clustered"/>
        <c:varyColors val="0"/>
        <c:ser>
          <c:idx val="0"/>
          <c:order val="0"/>
          <c:tx>
            <c:strRef>
              <c:f>'Varios Cálculos'!$N$129</c:f>
              <c:strCache>
                <c:ptCount val="1"/>
                <c:pt idx="0">
                  <c:v>HMI Tradicional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'Varios Cálculos'!$O$128:$T$128</c:f>
              <c:strCache>
                <c:ptCount val="6"/>
                <c:pt idx="0">
                  <c:v>Reconocimiento de Eventos en Pig Receiver</c:v>
                </c:pt>
                <c:pt idx="1">
                  <c:v>Resolución de Eventos en Pig Receiver</c:v>
                </c:pt>
                <c:pt idx="2">
                  <c:v>Reconocimiento de Eventos en Bombas de Transferencia</c:v>
                </c:pt>
                <c:pt idx="3">
                  <c:v>Resolución de eventos en Bombas de Transferencia</c:v>
                </c:pt>
                <c:pt idx="4">
                  <c:v>Reconocimiento de Eventos en Separador</c:v>
                </c:pt>
                <c:pt idx="5">
                  <c:v>Resolución de eventos en Separador</c:v>
                </c:pt>
              </c:strCache>
            </c:strRef>
          </c:cat>
          <c:val>
            <c:numRef>
              <c:f>'Varios Cálculos'!$O$129:$T$129</c:f>
              <c:numCache>
                <c:formatCode>General</c:formatCode>
                <c:ptCount val="6"/>
                <c:pt idx="0">
                  <c:v>21.475000000000001</c:v>
                </c:pt>
                <c:pt idx="1">
                  <c:v>55.325000000000003</c:v>
                </c:pt>
                <c:pt idx="2">
                  <c:v>31.414999999999999</c:v>
                </c:pt>
                <c:pt idx="3">
                  <c:v>84</c:v>
                </c:pt>
                <c:pt idx="4">
                  <c:v>41.22</c:v>
                </c:pt>
                <c:pt idx="5">
                  <c:v>99.015000000000001</c:v>
                </c:pt>
              </c:numCache>
            </c:numRef>
          </c:val>
          <c:extLst>
            <c:ext xmlns:c16="http://schemas.microsoft.com/office/drawing/2014/chart" uri="{C3380CC4-5D6E-409C-BE32-E72D297353CC}">
              <c16:uniqueId val="{00000000-6F50-4640-9B4A-00FD7969E9E7}"/>
            </c:ext>
          </c:extLst>
        </c:ser>
        <c:ser>
          <c:idx val="1"/>
          <c:order val="1"/>
          <c:tx>
            <c:strRef>
              <c:f>'Varios Cálculos'!$N$130</c:f>
              <c:strCache>
                <c:ptCount val="1"/>
                <c:pt idx="0">
                  <c:v>HPHMI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'Varios Cálculos'!$O$128:$T$128</c:f>
              <c:strCache>
                <c:ptCount val="6"/>
                <c:pt idx="0">
                  <c:v>Reconocimiento de Eventos en Pig Receiver</c:v>
                </c:pt>
                <c:pt idx="1">
                  <c:v>Resolución de Eventos en Pig Receiver</c:v>
                </c:pt>
                <c:pt idx="2">
                  <c:v>Reconocimiento de Eventos en Bombas de Transferencia</c:v>
                </c:pt>
                <c:pt idx="3">
                  <c:v>Resolución de eventos en Bombas de Transferencia</c:v>
                </c:pt>
                <c:pt idx="4">
                  <c:v>Reconocimiento de Eventos en Separador</c:v>
                </c:pt>
                <c:pt idx="5">
                  <c:v>Resolución de eventos en Separador</c:v>
                </c:pt>
              </c:strCache>
            </c:strRef>
          </c:cat>
          <c:val>
            <c:numRef>
              <c:f>'Varios Cálculos'!$O$130:$T$130</c:f>
              <c:numCache>
                <c:formatCode>General</c:formatCode>
                <c:ptCount val="6"/>
                <c:pt idx="0">
                  <c:v>10.574999999999999</c:v>
                </c:pt>
                <c:pt idx="1">
                  <c:v>35.090000000000003</c:v>
                </c:pt>
                <c:pt idx="2">
                  <c:v>16.46</c:v>
                </c:pt>
                <c:pt idx="3">
                  <c:v>51.730000000000004</c:v>
                </c:pt>
                <c:pt idx="4">
                  <c:v>23.384999999999998</c:v>
                </c:pt>
                <c:pt idx="5">
                  <c:v>62.739999999999995</c:v>
                </c:pt>
              </c:numCache>
            </c:numRef>
          </c:val>
          <c:extLst>
            <c:ext xmlns:c16="http://schemas.microsoft.com/office/drawing/2014/chart" uri="{C3380CC4-5D6E-409C-BE32-E72D297353CC}">
              <c16:uniqueId val="{00000001-6F50-4640-9B4A-00FD7969E9E7}"/>
            </c:ext>
          </c:extLst>
        </c:ser>
        <c:dLbls>
          <c:dLblPos val="outEnd"/>
          <c:showLegendKey val="0"/>
          <c:showVal val="1"/>
          <c:showCatName val="0"/>
          <c:showSerName val="0"/>
          <c:showPercent val="0"/>
          <c:showBubbleSize val="0"/>
        </c:dLbls>
        <c:gapWidth val="219"/>
        <c:overlap val="-27"/>
        <c:axId val="220881280"/>
        <c:axId val="220882816"/>
      </c:barChart>
      <c:catAx>
        <c:axId val="220881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0882816"/>
        <c:crosses val="autoZero"/>
        <c:auto val="1"/>
        <c:lblAlgn val="ctr"/>
        <c:lblOffset val="100"/>
        <c:noMultiLvlLbl val="0"/>
      </c:catAx>
      <c:valAx>
        <c:axId val="220882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0881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Tiempos</a:t>
            </a:r>
            <a:r>
              <a:rPr lang="es-EC" baseline="0"/>
              <a:t> de Reconocimiento y Resolución de Eventos entre Interfaces</a:t>
            </a:r>
            <a:endParaRPr lang="es-EC"/>
          </a:p>
        </c:rich>
      </c:tx>
      <c:overlay val="0"/>
      <c:spPr>
        <a:noFill/>
        <a:ln>
          <a:noFill/>
        </a:ln>
        <a:effectLst/>
      </c:spPr>
    </c:title>
    <c:autoTitleDeleted val="0"/>
    <c:plotArea>
      <c:layout/>
      <c:barChart>
        <c:barDir val="col"/>
        <c:grouping val="clustered"/>
        <c:varyColors val="0"/>
        <c:ser>
          <c:idx val="0"/>
          <c:order val="0"/>
          <c:tx>
            <c:strRef>
              <c:f>'Varios Cálculos'!$T$73</c:f>
              <c:strCache>
                <c:ptCount val="1"/>
                <c:pt idx="0">
                  <c:v>HMI Tradicional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'Varios Cálculos'!$U$72:$V$72</c:f>
              <c:strCache>
                <c:ptCount val="2"/>
                <c:pt idx="0">
                  <c:v>Reconocimiento de Situaciones Anormales                                                      Optimización del 46,4%</c:v>
                </c:pt>
                <c:pt idx="1">
                  <c:v>Resolución de Situaciones Anormales Optimización del 37,2%</c:v>
                </c:pt>
              </c:strCache>
            </c:strRef>
          </c:cat>
          <c:val>
            <c:numRef>
              <c:f>'Varios Cálculos'!$U$73:$V$73</c:f>
              <c:numCache>
                <c:formatCode>General</c:formatCode>
                <c:ptCount val="2"/>
                <c:pt idx="0">
                  <c:v>31.37</c:v>
                </c:pt>
                <c:pt idx="1">
                  <c:v>84</c:v>
                </c:pt>
              </c:numCache>
            </c:numRef>
          </c:val>
          <c:extLst>
            <c:ext xmlns:c16="http://schemas.microsoft.com/office/drawing/2014/chart" uri="{C3380CC4-5D6E-409C-BE32-E72D297353CC}">
              <c16:uniqueId val="{00000000-6C52-4773-829C-E82AF50D8338}"/>
            </c:ext>
          </c:extLst>
        </c:ser>
        <c:ser>
          <c:idx val="1"/>
          <c:order val="1"/>
          <c:tx>
            <c:strRef>
              <c:f>'Varios Cálculos'!$T$74</c:f>
              <c:strCache>
                <c:ptCount val="1"/>
                <c:pt idx="0">
                  <c:v>HPHMI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'Varios Cálculos'!$U$72:$V$72</c:f>
              <c:strCache>
                <c:ptCount val="2"/>
                <c:pt idx="0">
                  <c:v>Reconocimiento de Situaciones Anormales                                                      Optimización del 46,4%</c:v>
                </c:pt>
                <c:pt idx="1">
                  <c:v>Resolución de Situaciones Anormales Optimización del 37,2%</c:v>
                </c:pt>
              </c:strCache>
            </c:strRef>
          </c:cat>
          <c:val>
            <c:numRef>
              <c:f>'Varios Cálculos'!$U$74:$V$74</c:f>
              <c:numCache>
                <c:formatCode>General</c:formatCode>
                <c:ptCount val="2"/>
                <c:pt idx="0">
                  <c:v>16.8</c:v>
                </c:pt>
                <c:pt idx="1">
                  <c:v>49.85</c:v>
                </c:pt>
              </c:numCache>
            </c:numRef>
          </c:val>
          <c:extLst>
            <c:ext xmlns:c16="http://schemas.microsoft.com/office/drawing/2014/chart" uri="{C3380CC4-5D6E-409C-BE32-E72D297353CC}">
              <c16:uniqueId val="{00000001-6C52-4773-829C-E82AF50D8338}"/>
            </c:ext>
          </c:extLst>
        </c:ser>
        <c:dLbls>
          <c:dLblPos val="outEnd"/>
          <c:showLegendKey val="0"/>
          <c:showVal val="1"/>
          <c:showCatName val="0"/>
          <c:showSerName val="0"/>
          <c:showPercent val="0"/>
          <c:showBubbleSize val="0"/>
        </c:dLbls>
        <c:gapWidth val="219"/>
        <c:overlap val="-27"/>
        <c:axId val="226992896"/>
        <c:axId val="226994432"/>
      </c:barChart>
      <c:catAx>
        <c:axId val="22699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6994432"/>
        <c:crosses val="autoZero"/>
        <c:auto val="1"/>
        <c:lblAlgn val="ctr"/>
        <c:lblOffset val="100"/>
        <c:noMultiLvlLbl val="0"/>
      </c:catAx>
      <c:valAx>
        <c:axId val="226994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Tiempo en Segunods</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699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Evaluación</a:t>
            </a:r>
            <a:r>
              <a:rPr lang="es-EC" baseline="0"/>
              <a:t> en Pig Receiver</a:t>
            </a:r>
            <a:endParaRPr lang="es-EC"/>
          </a:p>
        </c:rich>
      </c:tx>
      <c:overlay val="0"/>
      <c:spPr>
        <a:noFill/>
        <a:ln>
          <a:noFill/>
        </a:ln>
        <a:effectLst/>
      </c:spPr>
    </c:title>
    <c:autoTitleDeleted val="0"/>
    <c:plotArea>
      <c:layout/>
      <c:barChart>
        <c:barDir val="col"/>
        <c:grouping val="clustered"/>
        <c:varyColors val="0"/>
        <c:ser>
          <c:idx val="0"/>
          <c:order val="0"/>
          <c:tx>
            <c:strRef>
              <c:f>'Varios Cálculos'!$N$103</c:f>
              <c:strCache>
                <c:ptCount val="1"/>
                <c:pt idx="0">
                  <c:v>HMI Tradicional</c:v>
                </c:pt>
              </c:strCache>
            </c:strRef>
          </c:tx>
          <c:spPr>
            <a:solidFill>
              <a:schemeClr val="accent1"/>
            </a:solidFill>
            <a:ln>
              <a:noFill/>
            </a:ln>
            <a:effectLst/>
          </c:spPr>
          <c:invertIfNegative val="0"/>
          <c:dLbls>
            <c:dLbl>
              <c:idx val="0"/>
              <c:tx>
                <c:rich>
                  <a:bodyPr/>
                  <a:lstStyle/>
                  <a:p>
                    <a:r>
                      <a:rPr lang="en-US"/>
                      <a:t>B</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234-437B-9D3E-2B32A5870006}"/>
                </c:ext>
              </c:extLst>
            </c:dLbl>
            <c:dLbl>
              <c:idx val="1"/>
              <c:tx>
                <c:rich>
                  <a:bodyPr/>
                  <a:lstStyle/>
                  <a:p>
                    <a:r>
                      <a:rPr lang="en-US"/>
                      <a:t>B</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34-437B-9D3E-2B32A587000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'Varios Cálculos'!$O$102:$P$102</c:f>
              <c:strCache>
                <c:ptCount val="2"/>
                <c:pt idx="0">
                  <c:v>Reconocimiento de Eventos</c:v>
                </c:pt>
                <c:pt idx="1">
                  <c:v>Resolución de Eventos</c:v>
                </c:pt>
              </c:strCache>
            </c:strRef>
          </c:cat>
          <c:val>
            <c:numRef>
              <c:f>'Varios Cálculos'!$O$103:$P$103</c:f>
              <c:numCache>
                <c:formatCode>General</c:formatCode>
                <c:ptCount val="2"/>
                <c:pt idx="0">
                  <c:v>21.475000000000001</c:v>
                </c:pt>
                <c:pt idx="1">
                  <c:v>55.325000000000003</c:v>
                </c:pt>
              </c:numCache>
            </c:numRef>
          </c:val>
          <c:extLst>
            <c:ext xmlns:c16="http://schemas.microsoft.com/office/drawing/2014/chart" uri="{C3380CC4-5D6E-409C-BE32-E72D297353CC}">
              <c16:uniqueId val="{00000002-0234-437B-9D3E-2B32A5870006}"/>
            </c:ext>
          </c:extLst>
        </c:ser>
        <c:ser>
          <c:idx val="1"/>
          <c:order val="1"/>
          <c:tx>
            <c:strRef>
              <c:f>'Varios Cálculos'!$N$104</c:f>
              <c:strCache>
                <c:ptCount val="1"/>
                <c:pt idx="0">
                  <c:v>HPHMI</c:v>
                </c:pt>
              </c:strCache>
            </c:strRef>
          </c:tx>
          <c:spPr>
            <a:solidFill>
              <a:schemeClr val="accent2"/>
            </a:solidFill>
            <a:ln>
              <a:noFill/>
            </a:ln>
            <a:effectLst/>
          </c:spPr>
          <c:invertIfNegative val="0"/>
          <c:dLbls>
            <c:dLbl>
              <c:idx val="0"/>
              <c:tx>
                <c:rich>
                  <a:bodyPr/>
                  <a:lstStyle/>
                  <a:p>
                    <a:r>
                      <a:rPr lang="en-US"/>
                      <a:t>A</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234-437B-9D3E-2B32A5870006}"/>
                </c:ext>
              </c:extLst>
            </c:dLbl>
            <c:dLbl>
              <c:idx val="1"/>
              <c:tx>
                <c:rich>
                  <a:bodyPr/>
                  <a:lstStyle/>
                  <a:p>
                    <a:r>
                      <a:rPr lang="en-US"/>
                      <a:t>A</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234-437B-9D3E-2B32A587000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'Varios Cálculos'!$O$102:$P$102</c:f>
              <c:strCache>
                <c:ptCount val="2"/>
                <c:pt idx="0">
                  <c:v>Reconocimiento de Eventos</c:v>
                </c:pt>
                <c:pt idx="1">
                  <c:v>Resolución de Eventos</c:v>
                </c:pt>
              </c:strCache>
            </c:strRef>
          </c:cat>
          <c:val>
            <c:numRef>
              <c:f>'Varios Cálculos'!$O$104:$P$104</c:f>
              <c:numCache>
                <c:formatCode>General</c:formatCode>
                <c:ptCount val="2"/>
                <c:pt idx="0">
                  <c:v>10.574999999999999</c:v>
                </c:pt>
                <c:pt idx="1">
                  <c:v>35.090000000000003</c:v>
                </c:pt>
              </c:numCache>
            </c:numRef>
          </c:val>
          <c:extLst>
            <c:ext xmlns:c16="http://schemas.microsoft.com/office/drawing/2014/chart" uri="{C3380CC4-5D6E-409C-BE32-E72D297353CC}">
              <c16:uniqueId val="{00000005-0234-437B-9D3E-2B32A5870006}"/>
            </c:ext>
          </c:extLst>
        </c:ser>
        <c:dLbls>
          <c:dLblPos val="outEnd"/>
          <c:showLegendKey val="0"/>
          <c:showVal val="1"/>
          <c:showCatName val="0"/>
          <c:showSerName val="0"/>
          <c:showPercent val="0"/>
          <c:showBubbleSize val="0"/>
        </c:dLbls>
        <c:gapWidth val="219"/>
        <c:overlap val="-27"/>
        <c:axId val="227126272"/>
        <c:axId val="227128448"/>
      </c:barChart>
      <c:catAx>
        <c:axId val="2271262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Medias</a:t>
                </a:r>
                <a:r>
                  <a:rPr lang="es-EC" baseline="0"/>
                  <a:t> con letras distintas son significativamente diferentes según Turkey (P &lt; 0,05 )</a:t>
                </a:r>
                <a:endParaRPr lang="es-EC"/>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7128448"/>
        <c:crosses val="autoZero"/>
        <c:auto val="1"/>
        <c:lblAlgn val="ctr"/>
        <c:lblOffset val="100"/>
        <c:noMultiLvlLbl val="0"/>
      </c:catAx>
      <c:valAx>
        <c:axId val="227128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Tiempo en segundos</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7126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Evaluación</a:t>
            </a:r>
            <a:r>
              <a:rPr lang="es-EC" baseline="0"/>
              <a:t> en Bombas de Transferencia</a:t>
            </a:r>
            <a:endParaRPr lang="es-EC"/>
          </a:p>
        </c:rich>
      </c:tx>
      <c:overlay val="0"/>
      <c:spPr>
        <a:noFill/>
        <a:ln>
          <a:noFill/>
        </a:ln>
        <a:effectLst/>
      </c:spPr>
    </c:title>
    <c:autoTitleDeleted val="0"/>
    <c:plotArea>
      <c:layout/>
      <c:barChart>
        <c:barDir val="col"/>
        <c:grouping val="clustered"/>
        <c:varyColors val="0"/>
        <c:ser>
          <c:idx val="0"/>
          <c:order val="0"/>
          <c:tx>
            <c:strRef>
              <c:f>'Varios Cálculos'!$Z$102</c:f>
              <c:strCache>
                <c:ptCount val="1"/>
                <c:pt idx="0">
                  <c:v>HMI Tradicional</c:v>
                </c:pt>
              </c:strCache>
            </c:strRef>
          </c:tx>
          <c:spPr>
            <a:solidFill>
              <a:schemeClr val="accent1"/>
            </a:solidFill>
            <a:ln>
              <a:noFill/>
            </a:ln>
            <a:effectLst/>
          </c:spPr>
          <c:invertIfNegative val="0"/>
          <c:dLbls>
            <c:dLbl>
              <c:idx val="0"/>
              <c:tx>
                <c:rich>
                  <a:bodyPr/>
                  <a:lstStyle/>
                  <a:p>
                    <a:r>
                      <a:rPr lang="en-US"/>
                      <a:t>B</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80-4BF9-9AC6-E22BF958D951}"/>
                </c:ext>
              </c:extLst>
            </c:dLbl>
            <c:dLbl>
              <c:idx val="1"/>
              <c:tx>
                <c:rich>
                  <a:bodyPr/>
                  <a:lstStyle/>
                  <a:p>
                    <a:r>
                      <a:rPr lang="en-US"/>
                      <a:t>B</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80-4BF9-9AC6-E22BF958D95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'Varios Cálculos'!$AA$101:$AB$101</c:f>
              <c:strCache>
                <c:ptCount val="2"/>
                <c:pt idx="0">
                  <c:v>Reconocimiento de Eventos</c:v>
                </c:pt>
                <c:pt idx="1">
                  <c:v>Resolución de Eventos</c:v>
                </c:pt>
              </c:strCache>
            </c:strRef>
          </c:cat>
          <c:val>
            <c:numRef>
              <c:f>'Varios Cálculos'!$AA$102:$AB$102</c:f>
              <c:numCache>
                <c:formatCode>General</c:formatCode>
                <c:ptCount val="2"/>
                <c:pt idx="0">
                  <c:v>31.414999999999999</c:v>
                </c:pt>
                <c:pt idx="1">
                  <c:v>84</c:v>
                </c:pt>
              </c:numCache>
            </c:numRef>
          </c:val>
          <c:extLst>
            <c:ext xmlns:c16="http://schemas.microsoft.com/office/drawing/2014/chart" uri="{C3380CC4-5D6E-409C-BE32-E72D297353CC}">
              <c16:uniqueId val="{00000002-3C80-4BF9-9AC6-E22BF958D951}"/>
            </c:ext>
          </c:extLst>
        </c:ser>
        <c:ser>
          <c:idx val="1"/>
          <c:order val="1"/>
          <c:tx>
            <c:strRef>
              <c:f>'Varios Cálculos'!$Z$103</c:f>
              <c:strCache>
                <c:ptCount val="1"/>
                <c:pt idx="0">
                  <c:v>HPHMI</c:v>
                </c:pt>
              </c:strCache>
            </c:strRef>
          </c:tx>
          <c:spPr>
            <a:solidFill>
              <a:schemeClr val="accent2"/>
            </a:solidFill>
            <a:ln>
              <a:noFill/>
            </a:ln>
            <a:effectLst/>
          </c:spPr>
          <c:invertIfNegative val="0"/>
          <c:dLbls>
            <c:dLbl>
              <c:idx val="0"/>
              <c:tx>
                <c:rich>
                  <a:bodyPr/>
                  <a:lstStyle/>
                  <a:p>
                    <a:r>
                      <a:rPr lang="en-US"/>
                      <a:t>A</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80-4BF9-9AC6-E22BF958D951}"/>
                </c:ext>
              </c:extLst>
            </c:dLbl>
            <c:dLbl>
              <c:idx val="1"/>
              <c:tx>
                <c:rich>
                  <a:bodyPr/>
                  <a:lstStyle/>
                  <a:p>
                    <a:r>
                      <a:rPr lang="en-US"/>
                      <a:t>A</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C80-4BF9-9AC6-E22BF958D95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'Varios Cálculos'!$AA$101:$AB$101</c:f>
              <c:strCache>
                <c:ptCount val="2"/>
                <c:pt idx="0">
                  <c:v>Reconocimiento de Eventos</c:v>
                </c:pt>
                <c:pt idx="1">
                  <c:v>Resolución de Eventos</c:v>
                </c:pt>
              </c:strCache>
            </c:strRef>
          </c:cat>
          <c:val>
            <c:numRef>
              <c:f>'Varios Cálculos'!$AA$103:$AB$103</c:f>
              <c:numCache>
                <c:formatCode>General</c:formatCode>
                <c:ptCount val="2"/>
                <c:pt idx="0">
                  <c:v>16.46</c:v>
                </c:pt>
                <c:pt idx="1">
                  <c:v>51.730000000000004</c:v>
                </c:pt>
              </c:numCache>
            </c:numRef>
          </c:val>
          <c:extLst>
            <c:ext xmlns:c16="http://schemas.microsoft.com/office/drawing/2014/chart" uri="{C3380CC4-5D6E-409C-BE32-E72D297353CC}">
              <c16:uniqueId val="{00000005-3C80-4BF9-9AC6-E22BF958D951}"/>
            </c:ext>
          </c:extLst>
        </c:ser>
        <c:dLbls>
          <c:dLblPos val="outEnd"/>
          <c:showLegendKey val="0"/>
          <c:showVal val="1"/>
          <c:showCatName val="0"/>
          <c:showSerName val="0"/>
          <c:showPercent val="0"/>
          <c:showBubbleSize val="0"/>
        </c:dLbls>
        <c:gapWidth val="219"/>
        <c:overlap val="-27"/>
        <c:axId val="227182080"/>
        <c:axId val="227184000"/>
      </c:barChart>
      <c:catAx>
        <c:axId val="2271820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Medias</a:t>
                </a:r>
                <a:r>
                  <a:rPr lang="es-EC" baseline="0"/>
                  <a:t> con letras distintas son significativamente diferentes según Turkey (P &lt; 0,05)</a:t>
                </a:r>
                <a:endParaRPr lang="es-EC"/>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7184000"/>
        <c:crosses val="autoZero"/>
        <c:auto val="1"/>
        <c:lblAlgn val="ctr"/>
        <c:lblOffset val="100"/>
        <c:noMultiLvlLbl val="0"/>
      </c:catAx>
      <c:valAx>
        <c:axId val="2271840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Tiempo</a:t>
                </a:r>
                <a:r>
                  <a:rPr lang="es-EC" baseline="0"/>
                  <a:t> en Segundos</a:t>
                </a:r>
                <a:endParaRPr lang="es-EC"/>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7182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Evaluación</a:t>
            </a:r>
            <a:r>
              <a:rPr lang="es-EC" baseline="0"/>
              <a:t> en Separador</a:t>
            </a:r>
            <a:endParaRPr lang="es-EC"/>
          </a:p>
        </c:rich>
      </c:tx>
      <c:overlay val="0"/>
      <c:spPr>
        <a:noFill/>
        <a:ln>
          <a:noFill/>
        </a:ln>
        <a:effectLst/>
      </c:spPr>
    </c:title>
    <c:autoTitleDeleted val="0"/>
    <c:plotArea>
      <c:layout/>
      <c:barChart>
        <c:barDir val="col"/>
        <c:grouping val="clustered"/>
        <c:varyColors val="0"/>
        <c:ser>
          <c:idx val="0"/>
          <c:order val="0"/>
          <c:tx>
            <c:strRef>
              <c:f>'Varios Cálculos'!$Z$131</c:f>
              <c:strCache>
                <c:ptCount val="1"/>
                <c:pt idx="0">
                  <c:v>HMI Tradicional</c:v>
                </c:pt>
              </c:strCache>
            </c:strRef>
          </c:tx>
          <c:spPr>
            <a:solidFill>
              <a:schemeClr val="accent1"/>
            </a:solidFill>
            <a:ln>
              <a:noFill/>
            </a:ln>
            <a:effectLst/>
          </c:spPr>
          <c:invertIfNegative val="0"/>
          <c:dLbls>
            <c:dLbl>
              <c:idx val="0"/>
              <c:tx>
                <c:rich>
                  <a:bodyPr/>
                  <a:lstStyle/>
                  <a:p>
                    <a:r>
                      <a:rPr lang="en-US"/>
                      <a:t>B</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D2-47A1-BA78-A0D640969D91}"/>
                </c:ext>
              </c:extLst>
            </c:dLbl>
            <c:dLbl>
              <c:idx val="1"/>
              <c:tx>
                <c:rich>
                  <a:bodyPr/>
                  <a:lstStyle/>
                  <a:p>
                    <a:r>
                      <a:rPr lang="en-US"/>
                      <a:t>B</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D2-47A1-BA78-A0D640969D9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'Varios Cálculos'!$AA$130:$AB$130</c:f>
              <c:strCache>
                <c:ptCount val="2"/>
                <c:pt idx="0">
                  <c:v>Reconocimiento de Eventos</c:v>
                </c:pt>
                <c:pt idx="1">
                  <c:v>Resolución de Eventos</c:v>
                </c:pt>
              </c:strCache>
            </c:strRef>
          </c:cat>
          <c:val>
            <c:numRef>
              <c:f>'Varios Cálculos'!$AA$131:$AB$131</c:f>
              <c:numCache>
                <c:formatCode>General</c:formatCode>
                <c:ptCount val="2"/>
                <c:pt idx="0">
                  <c:v>41.22</c:v>
                </c:pt>
                <c:pt idx="1">
                  <c:v>99.015000000000001</c:v>
                </c:pt>
              </c:numCache>
            </c:numRef>
          </c:val>
          <c:extLst>
            <c:ext xmlns:c16="http://schemas.microsoft.com/office/drawing/2014/chart" uri="{C3380CC4-5D6E-409C-BE32-E72D297353CC}">
              <c16:uniqueId val="{00000002-A2D2-47A1-BA78-A0D640969D91}"/>
            </c:ext>
          </c:extLst>
        </c:ser>
        <c:ser>
          <c:idx val="1"/>
          <c:order val="1"/>
          <c:tx>
            <c:strRef>
              <c:f>'Varios Cálculos'!$Z$132</c:f>
              <c:strCache>
                <c:ptCount val="1"/>
                <c:pt idx="0">
                  <c:v>HPHMI</c:v>
                </c:pt>
              </c:strCache>
            </c:strRef>
          </c:tx>
          <c:spPr>
            <a:solidFill>
              <a:schemeClr val="accent2"/>
            </a:solidFill>
            <a:ln>
              <a:noFill/>
            </a:ln>
            <a:effectLst/>
          </c:spPr>
          <c:invertIfNegative val="0"/>
          <c:dLbls>
            <c:dLbl>
              <c:idx val="0"/>
              <c:tx>
                <c:rich>
                  <a:bodyPr/>
                  <a:lstStyle/>
                  <a:p>
                    <a:r>
                      <a:rPr lang="en-US"/>
                      <a:t>A</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2D2-47A1-BA78-A0D640969D91}"/>
                </c:ext>
              </c:extLst>
            </c:dLbl>
            <c:dLbl>
              <c:idx val="1"/>
              <c:tx>
                <c:rich>
                  <a:bodyPr/>
                  <a:lstStyle/>
                  <a:p>
                    <a:r>
                      <a:rPr lang="en-US"/>
                      <a:t>A</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2D2-47A1-BA78-A0D640969D9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'Varios Cálculos'!$AA$130:$AB$130</c:f>
              <c:strCache>
                <c:ptCount val="2"/>
                <c:pt idx="0">
                  <c:v>Reconocimiento de Eventos</c:v>
                </c:pt>
                <c:pt idx="1">
                  <c:v>Resolución de Eventos</c:v>
                </c:pt>
              </c:strCache>
            </c:strRef>
          </c:cat>
          <c:val>
            <c:numRef>
              <c:f>'Varios Cálculos'!$AA$132:$AB$132</c:f>
              <c:numCache>
                <c:formatCode>General</c:formatCode>
                <c:ptCount val="2"/>
                <c:pt idx="0">
                  <c:v>23.384999999999998</c:v>
                </c:pt>
                <c:pt idx="1">
                  <c:v>62.739999999999995</c:v>
                </c:pt>
              </c:numCache>
            </c:numRef>
          </c:val>
          <c:extLst>
            <c:ext xmlns:c16="http://schemas.microsoft.com/office/drawing/2014/chart" uri="{C3380CC4-5D6E-409C-BE32-E72D297353CC}">
              <c16:uniqueId val="{00000005-A2D2-47A1-BA78-A0D640969D91}"/>
            </c:ext>
          </c:extLst>
        </c:ser>
        <c:dLbls>
          <c:dLblPos val="outEnd"/>
          <c:showLegendKey val="0"/>
          <c:showVal val="1"/>
          <c:showCatName val="0"/>
          <c:showSerName val="0"/>
          <c:showPercent val="0"/>
          <c:showBubbleSize val="0"/>
        </c:dLbls>
        <c:gapWidth val="219"/>
        <c:overlap val="-27"/>
        <c:axId val="227254656"/>
        <c:axId val="227256576"/>
      </c:barChart>
      <c:catAx>
        <c:axId val="2272546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Medias</a:t>
                </a:r>
                <a:r>
                  <a:rPr lang="es-EC" baseline="0"/>
                  <a:t> con letras significativamente distintas son significativamente diferentes según Turkey (P &lt; 0,05)</a:t>
                </a:r>
                <a:endParaRPr lang="es-EC"/>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7256576"/>
        <c:crosses val="autoZero"/>
        <c:auto val="1"/>
        <c:lblAlgn val="ctr"/>
        <c:lblOffset val="100"/>
        <c:noMultiLvlLbl val="0"/>
      </c:catAx>
      <c:valAx>
        <c:axId val="2272565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Tiempo en Segundos</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7254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Análisis</a:t>
            </a:r>
            <a:r>
              <a:rPr lang="es-EC" baseline="0"/>
              <a:t> de Test ANOVA</a:t>
            </a:r>
            <a:endParaRPr lang="es-EC"/>
          </a:p>
        </c:rich>
      </c:tx>
      <c:overlay val="0"/>
      <c:spPr>
        <a:noFill/>
        <a:ln>
          <a:noFill/>
        </a:ln>
        <a:effectLst/>
      </c:spPr>
    </c:title>
    <c:autoTitleDeleted val="0"/>
    <c:plotArea>
      <c:layout/>
      <c:barChart>
        <c:barDir val="col"/>
        <c:grouping val="clustered"/>
        <c:varyColors val="0"/>
        <c:ser>
          <c:idx val="0"/>
          <c:order val="0"/>
          <c:tx>
            <c:strRef>
              <c:f>Hoja1!$C$22</c:f>
              <c:strCache>
                <c:ptCount val="1"/>
                <c:pt idx="0">
                  <c:v>HMI Tradicional</c:v>
                </c:pt>
              </c:strCache>
            </c:strRef>
          </c:tx>
          <c:spPr>
            <a:solidFill>
              <a:schemeClr val="accent1"/>
            </a:solidFill>
            <a:ln>
              <a:noFill/>
            </a:ln>
            <a:effectLst/>
          </c:spPr>
          <c:invertIfNegative val="0"/>
          <c:dLbls>
            <c:dLbl>
              <c:idx val="0"/>
              <c:tx>
                <c:rich>
                  <a:bodyPr/>
                  <a:lstStyle/>
                  <a:p>
                    <a:r>
                      <a:rPr lang="en-US"/>
                      <a:t>B</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5C-4E85-9943-1220ABB4511F}"/>
                </c:ext>
              </c:extLst>
            </c:dLbl>
            <c:dLbl>
              <c:idx val="1"/>
              <c:tx>
                <c:rich>
                  <a:bodyPr/>
                  <a:lstStyle/>
                  <a:p>
                    <a:r>
                      <a:rPr lang="en-US"/>
                      <a:t>B</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5C-4E85-9943-1220ABB4511F}"/>
                </c:ext>
              </c:extLst>
            </c:dLbl>
            <c:dLbl>
              <c:idx val="2"/>
              <c:tx>
                <c:rich>
                  <a:bodyPr/>
                  <a:lstStyle/>
                  <a:p>
                    <a:r>
                      <a:rPr lang="en-US"/>
                      <a:t>B</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35C-4E85-9943-1220ABB4511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Hoja1!$D$21:$F$21</c:f>
              <c:strCache>
                <c:ptCount val="3"/>
                <c:pt idx="0">
                  <c:v>Reconocimiento de Alarmas</c:v>
                </c:pt>
                <c:pt idx="1">
                  <c:v>Reset del Sistema</c:v>
                </c:pt>
                <c:pt idx="2">
                  <c:v>Navegación o Acceso a Pantallas</c:v>
                </c:pt>
              </c:strCache>
            </c:strRef>
          </c:cat>
          <c:val>
            <c:numRef>
              <c:f>Hoja1!$D$22:$F$22</c:f>
              <c:numCache>
                <c:formatCode>General</c:formatCode>
                <c:ptCount val="3"/>
                <c:pt idx="0">
                  <c:v>4.6579999999999995</c:v>
                </c:pt>
                <c:pt idx="1">
                  <c:v>4.218</c:v>
                </c:pt>
                <c:pt idx="2">
                  <c:v>1.2710000000000001</c:v>
                </c:pt>
              </c:numCache>
            </c:numRef>
          </c:val>
          <c:extLst>
            <c:ext xmlns:c16="http://schemas.microsoft.com/office/drawing/2014/chart" uri="{C3380CC4-5D6E-409C-BE32-E72D297353CC}">
              <c16:uniqueId val="{00000003-435C-4E85-9943-1220ABB4511F}"/>
            </c:ext>
          </c:extLst>
        </c:ser>
        <c:ser>
          <c:idx val="1"/>
          <c:order val="1"/>
          <c:tx>
            <c:strRef>
              <c:f>Hoja1!$C$23</c:f>
              <c:strCache>
                <c:ptCount val="1"/>
                <c:pt idx="0">
                  <c:v>HPHMI</c:v>
                </c:pt>
              </c:strCache>
            </c:strRef>
          </c:tx>
          <c:spPr>
            <a:solidFill>
              <a:schemeClr val="accent2"/>
            </a:solidFill>
            <a:ln>
              <a:noFill/>
            </a:ln>
            <a:effectLst/>
          </c:spPr>
          <c:invertIfNegative val="0"/>
          <c:dLbls>
            <c:dLbl>
              <c:idx val="0"/>
              <c:tx>
                <c:rich>
                  <a:bodyPr/>
                  <a:lstStyle/>
                  <a:p>
                    <a:r>
                      <a:rPr lang="en-US"/>
                      <a:t>A</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35C-4E85-9943-1220ABB4511F}"/>
                </c:ext>
              </c:extLst>
            </c:dLbl>
            <c:dLbl>
              <c:idx val="1"/>
              <c:tx>
                <c:rich>
                  <a:bodyPr/>
                  <a:lstStyle/>
                  <a:p>
                    <a:r>
                      <a:rPr lang="en-US"/>
                      <a:t>A</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35C-4E85-9943-1220ABB4511F}"/>
                </c:ext>
              </c:extLst>
            </c:dLbl>
            <c:dLbl>
              <c:idx val="2"/>
              <c:tx>
                <c:rich>
                  <a:bodyPr/>
                  <a:lstStyle/>
                  <a:p>
                    <a:r>
                      <a:rPr lang="en-US"/>
                      <a:t>A</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35C-4E85-9943-1220ABB4511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Hoja1!$D$21:$F$21</c:f>
              <c:strCache>
                <c:ptCount val="3"/>
                <c:pt idx="0">
                  <c:v>Reconocimiento de Alarmas</c:v>
                </c:pt>
                <c:pt idx="1">
                  <c:v>Reset del Sistema</c:v>
                </c:pt>
                <c:pt idx="2">
                  <c:v>Navegación o Acceso a Pantallas</c:v>
                </c:pt>
              </c:strCache>
            </c:strRef>
          </c:cat>
          <c:val>
            <c:numRef>
              <c:f>Hoja1!$D$23:$F$23</c:f>
              <c:numCache>
                <c:formatCode>General</c:formatCode>
                <c:ptCount val="3"/>
                <c:pt idx="0">
                  <c:v>1.9179999999999999</c:v>
                </c:pt>
                <c:pt idx="1">
                  <c:v>1.5610000000000002</c:v>
                </c:pt>
                <c:pt idx="2">
                  <c:v>0.72399999999999998</c:v>
                </c:pt>
              </c:numCache>
            </c:numRef>
          </c:val>
          <c:extLst>
            <c:ext xmlns:c16="http://schemas.microsoft.com/office/drawing/2014/chart" uri="{C3380CC4-5D6E-409C-BE32-E72D297353CC}">
              <c16:uniqueId val="{00000007-435C-4E85-9943-1220ABB4511F}"/>
            </c:ext>
          </c:extLst>
        </c:ser>
        <c:dLbls>
          <c:dLblPos val="outEnd"/>
          <c:showLegendKey val="0"/>
          <c:showVal val="1"/>
          <c:showCatName val="0"/>
          <c:showSerName val="0"/>
          <c:showPercent val="0"/>
          <c:showBubbleSize val="0"/>
        </c:dLbls>
        <c:gapWidth val="219"/>
        <c:overlap val="-27"/>
        <c:axId val="227517184"/>
        <c:axId val="227519104"/>
      </c:barChart>
      <c:catAx>
        <c:axId val="22751718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Medias</a:t>
                </a:r>
                <a:r>
                  <a:rPr lang="es-EC" baseline="0"/>
                  <a:t> con letra distinta son significativamente diferentes según Turkey (P &lt; 0,05)</a:t>
                </a:r>
                <a:endParaRPr lang="es-EC"/>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7519104"/>
        <c:crosses val="autoZero"/>
        <c:auto val="1"/>
        <c:lblAlgn val="ctr"/>
        <c:lblOffset val="100"/>
        <c:noMultiLvlLbl val="0"/>
      </c:catAx>
      <c:valAx>
        <c:axId val="227519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Tiempos en Segundos</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7517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E81DDB-A526-4CBD-B43A-07F4C630D60F}"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EC"/>
        </a:p>
      </dgm:t>
    </dgm:pt>
    <dgm:pt modelId="{E724AEF4-FFE9-4991-A96F-86F61595F4F8}">
      <dgm:prSet phldrT="[Texto]" custT="1"/>
      <dgm:spPr>
        <a:solidFill>
          <a:srgbClr val="28A46F"/>
        </a:solidFill>
      </dgm:spPr>
      <dgm:t>
        <a:bodyPr/>
        <a:lstStyle/>
        <a:p>
          <a:pPr algn="just"/>
          <a:r>
            <a:rPr lang="es-EC" sz="2400" dirty="0"/>
            <a:t>La industria petrolera está presente en el Ecuador desde alrededor de 45 años.</a:t>
          </a:r>
        </a:p>
      </dgm:t>
    </dgm:pt>
    <dgm:pt modelId="{38C5D8F7-161E-40F3-8CAD-5E5F728B9202}" type="parTrans" cxnId="{43956809-5BC9-442F-B8E2-3736722C2515}">
      <dgm:prSet/>
      <dgm:spPr/>
      <dgm:t>
        <a:bodyPr/>
        <a:lstStyle/>
        <a:p>
          <a:pPr algn="just"/>
          <a:endParaRPr lang="es-EC" sz="2400"/>
        </a:p>
      </dgm:t>
    </dgm:pt>
    <dgm:pt modelId="{104130C7-48DB-4C07-B5CE-0491E86D223E}" type="sibTrans" cxnId="{43956809-5BC9-442F-B8E2-3736722C2515}">
      <dgm:prSet/>
      <dgm:spPr/>
      <dgm:t>
        <a:bodyPr/>
        <a:lstStyle/>
        <a:p>
          <a:pPr algn="just"/>
          <a:endParaRPr lang="es-EC" sz="2400"/>
        </a:p>
      </dgm:t>
    </dgm:pt>
    <dgm:pt modelId="{5F171175-67C8-4115-A20F-FF1E16EF257D}">
      <dgm:prSet phldrT="[Texto]" custT="1"/>
      <dgm:spPr>
        <a:solidFill>
          <a:srgbClr val="28A46F"/>
        </a:solidFill>
      </dgm:spPr>
      <dgm:t>
        <a:bodyPr/>
        <a:lstStyle/>
        <a:p>
          <a:pPr algn="just"/>
          <a:r>
            <a:rPr lang="es-EC" sz="2400" dirty="0"/>
            <a:t>Las interfaces Humano Máquina (HMI) están presentes en la mayoría de los procesos automatizados en el mundo.</a:t>
          </a:r>
        </a:p>
      </dgm:t>
    </dgm:pt>
    <dgm:pt modelId="{6C4FEFC6-9F9F-47A7-AF50-2FBC8B140F9F}" type="parTrans" cxnId="{D231909E-8BA2-4208-ADC0-E72910C21FEA}">
      <dgm:prSet/>
      <dgm:spPr/>
      <dgm:t>
        <a:bodyPr/>
        <a:lstStyle/>
        <a:p>
          <a:pPr algn="just"/>
          <a:endParaRPr lang="es-EC" sz="2400"/>
        </a:p>
      </dgm:t>
    </dgm:pt>
    <dgm:pt modelId="{62ED1471-FF8E-4441-8D93-AF3F6BE6D522}" type="sibTrans" cxnId="{D231909E-8BA2-4208-ADC0-E72910C21FEA}">
      <dgm:prSet/>
      <dgm:spPr/>
      <dgm:t>
        <a:bodyPr/>
        <a:lstStyle/>
        <a:p>
          <a:pPr algn="just"/>
          <a:endParaRPr lang="es-EC" sz="2400"/>
        </a:p>
      </dgm:t>
    </dgm:pt>
    <dgm:pt modelId="{7D12C9D1-B26E-4C37-9779-F484AA39D3DB}">
      <dgm:prSet custT="1"/>
      <dgm:spPr>
        <a:solidFill>
          <a:srgbClr val="28A46F"/>
        </a:solidFill>
      </dgm:spPr>
      <dgm:t>
        <a:bodyPr/>
        <a:lstStyle/>
        <a:p>
          <a:pPr algn="just"/>
          <a:r>
            <a:rPr lang="es-EC" sz="2400"/>
            <a:t>La Interfaz de Alto Desempeño (HPHMI) busca mejorar y potenciar el accionar del operador para el control y monitoreo de los procesos.</a:t>
          </a:r>
          <a:endParaRPr lang="es-EC" sz="2400" dirty="0"/>
        </a:p>
      </dgm:t>
    </dgm:pt>
    <dgm:pt modelId="{D7EFCDEA-0297-4A0F-8159-8CD96E81F068}" type="parTrans" cxnId="{9D88E808-2004-49E4-9BC0-4BA8B95E704F}">
      <dgm:prSet/>
      <dgm:spPr/>
      <dgm:t>
        <a:bodyPr/>
        <a:lstStyle/>
        <a:p>
          <a:pPr algn="just"/>
          <a:endParaRPr lang="es-EC" sz="2400"/>
        </a:p>
      </dgm:t>
    </dgm:pt>
    <dgm:pt modelId="{1A57A447-68E6-4296-95D5-F61573D26BE9}" type="sibTrans" cxnId="{9D88E808-2004-49E4-9BC0-4BA8B95E704F}">
      <dgm:prSet/>
      <dgm:spPr/>
      <dgm:t>
        <a:bodyPr/>
        <a:lstStyle/>
        <a:p>
          <a:pPr algn="just"/>
          <a:endParaRPr lang="es-EC" sz="2400"/>
        </a:p>
      </dgm:t>
    </dgm:pt>
    <dgm:pt modelId="{85E3ECD8-7F34-481C-B1AE-26ECD7BB59B4}" type="pres">
      <dgm:prSet presAssocID="{DDE81DDB-A526-4CBD-B43A-07F4C630D60F}" presName="linearFlow" presStyleCnt="0">
        <dgm:presLayoutVars>
          <dgm:dir/>
          <dgm:resizeHandles val="exact"/>
        </dgm:presLayoutVars>
      </dgm:prSet>
      <dgm:spPr/>
    </dgm:pt>
    <dgm:pt modelId="{BC57DEA6-A696-43E7-9655-45574D7BB842}" type="pres">
      <dgm:prSet presAssocID="{E724AEF4-FFE9-4991-A96F-86F61595F4F8}" presName="composite" presStyleCnt="0"/>
      <dgm:spPr/>
    </dgm:pt>
    <dgm:pt modelId="{450AA83A-3C6D-48CC-8AFD-61BFF40A4738}" type="pres">
      <dgm:prSet presAssocID="{E724AEF4-FFE9-4991-A96F-86F61595F4F8}" presName="imgShp" presStyleLbl="fgImgPlace1" presStyleIdx="0" presStyleCnt="3"/>
      <dgm:spPr>
        <a:blipFill rotWithShape="1">
          <a:blip xmlns:r="http://schemas.openxmlformats.org/officeDocument/2006/relationships" r:embed="rId1"/>
          <a:srcRect/>
          <a:stretch>
            <a:fillRect l="-25000" r="-25000"/>
          </a:stretch>
        </a:blipFill>
      </dgm:spPr>
    </dgm:pt>
    <dgm:pt modelId="{4385FE2B-057D-4149-A37D-E8E76B9085F1}" type="pres">
      <dgm:prSet presAssocID="{E724AEF4-FFE9-4991-A96F-86F61595F4F8}" presName="txShp" presStyleLbl="node1" presStyleIdx="0" presStyleCnt="3">
        <dgm:presLayoutVars>
          <dgm:bulletEnabled val="1"/>
        </dgm:presLayoutVars>
      </dgm:prSet>
      <dgm:spPr/>
    </dgm:pt>
    <dgm:pt modelId="{5581C9A7-D354-495F-802F-F4E4EC7FC840}" type="pres">
      <dgm:prSet presAssocID="{104130C7-48DB-4C07-B5CE-0491E86D223E}" presName="spacing" presStyleCnt="0"/>
      <dgm:spPr/>
    </dgm:pt>
    <dgm:pt modelId="{CBA7BB0F-50A8-4E65-A2FE-C592BEEAC904}" type="pres">
      <dgm:prSet presAssocID="{5F171175-67C8-4115-A20F-FF1E16EF257D}" presName="composite" presStyleCnt="0"/>
      <dgm:spPr/>
    </dgm:pt>
    <dgm:pt modelId="{7CF9D121-19AD-47AF-A0E1-B46E8C8FF129}" type="pres">
      <dgm:prSet presAssocID="{5F171175-67C8-4115-A20F-FF1E16EF257D}" presName="imgShp" presStyleLbl="fgImgPlace1" presStyleIdx="1" presStyleCnt="3"/>
      <dgm:spPr>
        <a:blipFill rotWithShape="1">
          <a:blip xmlns:r="http://schemas.openxmlformats.org/officeDocument/2006/relationships" r:embed="rId2"/>
          <a:srcRect/>
          <a:stretch>
            <a:fillRect l="-21000" r="-21000"/>
          </a:stretch>
        </a:blipFill>
      </dgm:spPr>
    </dgm:pt>
    <dgm:pt modelId="{B034B92B-F19C-4C9D-B376-7EDCEEB97A21}" type="pres">
      <dgm:prSet presAssocID="{5F171175-67C8-4115-A20F-FF1E16EF257D}" presName="txShp" presStyleLbl="node1" presStyleIdx="1" presStyleCnt="3">
        <dgm:presLayoutVars>
          <dgm:bulletEnabled val="1"/>
        </dgm:presLayoutVars>
      </dgm:prSet>
      <dgm:spPr/>
    </dgm:pt>
    <dgm:pt modelId="{ED433D90-7E26-49C8-A080-D9BD10DC9873}" type="pres">
      <dgm:prSet presAssocID="{62ED1471-FF8E-4441-8D93-AF3F6BE6D522}" presName="spacing" presStyleCnt="0"/>
      <dgm:spPr/>
    </dgm:pt>
    <dgm:pt modelId="{0113F37F-351F-4443-B67A-DF46FC9592C9}" type="pres">
      <dgm:prSet presAssocID="{7D12C9D1-B26E-4C37-9779-F484AA39D3DB}" presName="composite" presStyleCnt="0"/>
      <dgm:spPr/>
    </dgm:pt>
    <dgm:pt modelId="{40009347-D82E-46E6-992B-5273E13377D0}" type="pres">
      <dgm:prSet presAssocID="{7D12C9D1-B26E-4C37-9779-F484AA39D3DB}" presName="imgShp" presStyleLbl="fgImgPlace1" presStyleIdx="2" presStyleCnt="3" custLinFactNeighborX="0"/>
      <dgm:spPr>
        <a:blipFill rotWithShape="1">
          <a:blip xmlns:r="http://schemas.openxmlformats.org/officeDocument/2006/relationships" r:embed="rId3"/>
          <a:srcRect/>
          <a:stretch>
            <a:fillRect l="-23000" r="-23000"/>
          </a:stretch>
        </a:blipFill>
      </dgm:spPr>
    </dgm:pt>
    <dgm:pt modelId="{53A6E850-46B0-4132-B66C-D5C3F2B6977C}" type="pres">
      <dgm:prSet presAssocID="{7D12C9D1-B26E-4C37-9779-F484AA39D3DB}" presName="txShp" presStyleLbl="node1" presStyleIdx="2" presStyleCnt="3">
        <dgm:presLayoutVars>
          <dgm:bulletEnabled val="1"/>
        </dgm:presLayoutVars>
      </dgm:prSet>
      <dgm:spPr/>
    </dgm:pt>
  </dgm:ptLst>
  <dgm:cxnLst>
    <dgm:cxn modelId="{9D88E808-2004-49E4-9BC0-4BA8B95E704F}" srcId="{DDE81DDB-A526-4CBD-B43A-07F4C630D60F}" destId="{7D12C9D1-B26E-4C37-9779-F484AA39D3DB}" srcOrd="2" destOrd="0" parTransId="{D7EFCDEA-0297-4A0F-8159-8CD96E81F068}" sibTransId="{1A57A447-68E6-4296-95D5-F61573D26BE9}"/>
    <dgm:cxn modelId="{43956809-5BC9-442F-B8E2-3736722C2515}" srcId="{DDE81DDB-A526-4CBD-B43A-07F4C630D60F}" destId="{E724AEF4-FFE9-4991-A96F-86F61595F4F8}" srcOrd="0" destOrd="0" parTransId="{38C5D8F7-161E-40F3-8CAD-5E5F728B9202}" sibTransId="{104130C7-48DB-4C07-B5CE-0491E86D223E}"/>
    <dgm:cxn modelId="{2F0BA819-2B31-4714-80BE-FC1883FF2F5D}" type="presOf" srcId="{DDE81DDB-A526-4CBD-B43A-07F4C630D60F}" destId="{85E3ECD8-7F34-481C-B1AE-26ECD7BB59B4}" srcOrd="0" destOrd="0" presId="urn:microsoft.com/office/officeart/2005/8/layout/vList3"/>
    <dgm:cxn modelId="{E88A5D72-DDE2-4119-B549-2291ED3EF2DD}" type="presOf" srcId="{E724AEF4-FFE9-4991-A96F-86F61595F4F8}" destId="{4385FE2B-057D-4149-A37D-E8E76B9085F1}" srcOrd="0" destOrd="0" presId="urn:microsoft.com/office/officeart/2005/8/layout/vList3"/>
    <dgm:cxn modelId="{8D52A691-E699-4CAE-B336-C4201CA020A5}" type="presOf" srcId="{7D12C9D1-B26E-4C37-9779-F484AA39D3DB}" destId="{53A6E850-46B0-4132-B66C-D5C3F2B6977C}" srcOrd="0" destOrd="0" presId="urn:microsoft.com/office/officeart/2005/8/layout/vList3"/>
    <dgm:cxn modelId="{D231909E-8BA2-4208-ADC0-E72910C21FEA}" srcId="{DDE81DDB-A526-4CBD-B43A-07F4C630D60F}" destId="{5F171175-67C8-4115-A20F-FF1E16EF257D}" srcOrd="1" destOrd="0" parTransId="{6C4FEFC6-9F9F-47A7-AF50-2FBC8B140F9F}" sibTransId="{62ED1471-FF8E-4441-8D93-AF3F6BE6D522}"/>
    <dgm:cxn modelId="{694BD4CC-B2B6-43BB-AD92-9776EE02E77D}" type="presOf" srcId="{5F171175-67C8-4115-A20F-FF1E16EF257D}" destId="{B034B92B-F19C-4C9D-B376-7EDCEEB97A21}" srcOrd="0" destOrd="0" presId="urn:microsoft.com/office/officeart/2005/8/layout/vList3"/>
    <dgm:cxn modelId="{60324040-778A-480C-A791-C54CEAF34615}" type="presParOf" srcId="{85E3ECD8-7F34-481C-B1AE-26ECD7BB59B4}" destId="{BC57DEA6-A696-43E7-9655-45574D7BB842}" srcOrd="0" destOrd="0" presId="urn:microsoft.com/office/officeart/2005/8/layout/vList3"/>
    <dgm:cxn modelId="{621A808A-3ECB-4E52-9A1E-63FC3C096EAE}" type="presParOf" srcId="{BC57DEA6-A696-43E7-9655-45574D7BB842}" destId="{450AA83A-3C6D-48CC-8AFD-61BFF40A4738}" srcOrd="0" destOrd="0" presId="urn:microsoft.com/office/officeart/2005/8/layout/vList3"/>
    <dgm:cxn modelId="{B8512565-169F-4D6C-ADA7-07BFAD942831}" type="presParOf" srcId="{BC57DEA6-A696-43E7-9655-45574D7BB842}" destId="{4385FE2B-057D-4149-A37D-E8E76B9085F1}" srcOrd="1" destOrd="0" presId="urn:microsoft.com/office/officeart/2005/8/layout/vList3"/>
    <dgm:cxn modelId="{28F56008-F4A0-48EF-BFCF-E606D4E24B3A}" type="presParOf" srcId="{85E3ECD8-7F34-481C-B1AE-26ECD7BB59B4}" destId="{5581C9A7-D354-495F-802F-F4E4EC7FC840}" srcOrd="1" destOrd="0" presId="urn:microsoft.com/office/officeart/2005/8/layout/vList3"/>
    <dgm:cxn modelId="{15677AB2-1107-4981-B37C-7FFE75D4FC95}" type="presParOf" srcId="{85E3ECD8-7F34-481C-B1AE-26ECD7BB59B4}" destId="{CBA7BB0F-50A8-4E65-A2FE-C592BEEAC904}" srcOrd="2" destOrd="0" presId="urn:microsoft.com/office/officeart/2005/8/layout/vList3"/>
    <dgm:cxn modelId="{35FA71C7-9633-4FD0-8D30-BB5250408DDA}" type="presParOf" srcId="{CBA7BB0F-50A8-4E65-A2FE-C592BEEAC904}" destId="{7CF9D121-19AD-47AF-A0E1-B46E8C8FF129}" srcOrd="0" destOrd="0" presId="urn:microsoft.com/office/officeart/2005/8/layout/vList3"/>
    <dgm:cxn modelId="{FB806AD3-66E8-4417-83D5-286C19B08A10}" type="presParOf" srcId="{CBA7BB0F-50A8-4E65-A2FE-C592BEEAC904}" destId="{B034B92B-F19C-4C9D-B376-7EDCEEB97A21}" srcOrd="1" destOrd="0" presId="urn:microsoft.com/office/officeart/2005/8/layout/vList3"/>
    <dgm:cxn modelId="{4060906F-3DE2-4CEB-BCCA-52F5247FAEAB}" type="presParOf" srcId="{85E3ECD8-7F34-481C-B1AE-26ECD7BB59B4}" destId="{ED433D90-7E26-49C8-A080-D9BD10DC9873}" srcOrd="3" destOrd="0" presId="urn:microsoft.com/office/officeart/2005/8/layout/vList3"/>
    <dgm:cxn modelId="{AE5A48C7-DE40-4FF9-A1A5-BF11F5E8C2FC}" type="presParOf" srcId="{85E3ECD8-7F34-481C-B1AE-26ECD7BB59B4}" destId="{0113F37F-351F-4443-B67A-DF46FC9592C9}" srcOrd="4" destOrd="0" presId="urn:microsoft.com/office/officeart/2005/8/layout/vList3"/>
    <dgm:cxn modelId="{E7D02AEC-FEFF-4376-8E6D-9C7036CC815F}" type="presParOf" srcId="{0113F37F-351F-4443-B67A-DF46FC9592C9}" destId="{40009347-D82E-46E6-992B-5273E13377D0}" srcOrd="0" destOrd="0" presId="urn:microsoft.com/office/officeart/2005/8/layout/vList3"/>
    <dgm:cxn modelId="{043682AE-9A22-4564-936F-FBDA9EB169C0}" type="presParOf" srcId="{0113F37F-351F-4443-B67A-DF46FC9592C9}" destId="{53A6E850-46B0-4132-B66C-D5C3F2B6977C}"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E81DDB-A526-4CBD-B43A-07F4C630D60F}"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EC"/>
        </a:p>
      </dgm:t>
    </dgm:pt>
    <dgm:pt modelId="{E724AEF4-FFE9-4991-A96F-86F61595F4F8}">
      <dgm:prSet phldrT="[Texto]" custT="1"/>
      <dgm:spPr>
        <a:solidFill>
          <a:srgbClr val="28A46F"/>
        </a:solidFill>
      </dgm:spPr>
      <dgm:t>
        <a:bodyPr/>
        <a:lstStyle/>
        <a:p>
          <a:pPr algn="just"/>
          <a:r>
            <a:rPr lang="es-EC" sz="2400" dirty="0"/>
            <a:t>Norma ANSI/ISA-01.01-2015 “Human Machine Interfaces </a:t>
          </a:r>
          <a:r>
            <a:rPr lang="es-EC" sz="2400" dirty="0" err="1"/>
            <a:t>for</a:t>
          </a:r>
          <a:r>
            <a:rPr lang="es-EC" sz="2400" dirty="0"/>
            <a:t> </a:t>
          </a:r>
          <a:r>
            <a:rPr lang="es-EC" sz="2400" dirty="0" err="1"/>
            <a:t>Process</a:t>
          </a:r>
          <a:r>
            <a:rPr lang="es-EC" sz="2400" dirty="0"/>
            <a:t> </a:t>
          </a:r>
          <a:r>
            <a:rPr lang="es-EC" sz="2400" dirty="0" err="1"/>
            <a:t>Automation</a:t>
          </a:r>
          <a:r>
            <a:rPr lang="es-EC" sz="2400" dirty="0"/>
            <a:t> </a:t>
          </a:r>
          <a:r>
            <a:rPr lang="es-EC" sz="2400" dirty="0" err="1"/>
            <a:t>Systems</a:t>
          </a:r>
          <a:r>
            <a:rPr lang="es-EC" sz="2400" dirty="0"/>
            <a:t>”</a:t>
          </a:r>
        </a:p>
      </dgm:t>
    </dgm:pt>
    <dgm:pt modelId="{38C5D8F7-161E-40F3-8CAD-5E5F728B9202}" type="parTrans" cxnId="{43956809-5BC9-442F-B8E2-3736722C2515}">
      <dgm:prSet/>
      <dgm:spPr/>
      <dgm:t>
        <a:bodyPr/>
        <a:lstStyle/>
        <a:p>
          <a:pPr algn="just"/>
          <a:endParaRPr lang="es-EC" sz="2400"/>
        </a:p>
      </dgm:t>
    </dgm:pt>
    <dgm:pt modelId="{104130C7-48DB-4C07-B5CE-0491E86D223E}" type="sibTrans" cxnId="{43956809-5BC9-442F-B8E2-3736722C2515}">
      <dgm:prSet/>
      <dgm:spPr/>
      <dgm:t>
        <a:bodyPr/>
        <a:lstStyle/>
        <a:p>
          <a:pPr algn="just"/>
          <a:endParaRPr lang="es-EC" sz="2400"/>
        </a:p>
      </dgm:t>
    </dgm:pt>
    <dgm:pt modelId="{5F171175-67C8-4115-A20F-FF1E16EF257D}">
      <dgm:prSet phldrT="[Texto]" custT="1"/>
      <dgm:spPr>
        <a:solidFill>
          <a:srgbClr val="28A46F"/>
        </a:solidFill>
      </dgm:spPr>
      <dgm:t>
        <a:bodyPr/>
        <a:lstStyle/>
        <a:p>
          <a:pPr algn="just"/>
          <a:r>
            <a:rPr lang="es-EC" sz="2400" dirty="0"/>
            <a:t>Metodología de diseño para alto desempeño publicada en el 2008.</a:t>
          </a:r>
        </a:p>
      </dgm:t>
    </dgm:pt>
    <dgm:pt modelId="{6C4FEFC6-9F9F-47A7-AF50-2FBC8B140F9F}" type="parTrans" cxnId="{D231909E-8BA2-4208-ADC0-E72910C21FEA}">
      <dgm:prSet/>
      <dgm:spPr/>
      <dgm:t>
        <a:bodyPr/>
        <a:lstStyle/>
        <a:p>
          <a:pPr algn="just"/>
          <a:endParaRPr lang="es-EC" sz="2400"/>
        </a:p>
      </dgm:t>
    </dgm:pt>
    <dgm:pt modelId="{62ED1471-FF8E-4441-8D93-AF3F6BE6D522}" type="sibTrans" cxnId="{D231909E-8BA2-4208-ADC0-E72910C21FEA}">
      <dgm:prSet/>
      <dgm:spPr/>
      <dgm:t>
        <a:bodyPr/>
        <a:lstStyle/>
        <a:p>
          <a:pPr algn="just"/>
          <a:endParaRPr lang="es-EC" sz="2400"/>
        </a:p>
      </dgm:t>
    </dgm:pt>
    <dgm:pt modelId="{7D12C9D1-B26E-4C37-9779-F484AA39D3DB}">
      <dgm:prSet custT="1"/>
      <dgm:spPr>
        <a:solidFill>
          <a:srgbClr val="28A46F"/>
        </a:solidFill>
      </dgm:spPr>
      <dgm:t>
        <a:bodyPr/>
        <a:lstStyle/>
        <a:p>
          <a:pPr algn="just"/>
          <a:r>
            <a:rPr lang="es-EC" sz="2400" dirty="0"/>
            <a:t>Proyectos Integrales del Ecuador PIL S.A., brinda servicios de automatización a diferentes empresas.</a:t>
          </a:r>
        </a:p>
      </dgm:t>
    </dgm:pt>
    <dgm:pt modelId="{D7EFCDEA-0297-4A0F-8159-8CD96E81F068}" type="parTrans" cxnId="{9D88E808-2004-49E4-9BC0-4BA8B95E704F}">
      <dgm:prSet/>
      <dgm:spPr/>
      <dgm:t>
        <a:bodyPr/>
        <a:lstStyle/>
        <a:p>
          <a:pPr algn="just"/>
          <a:endParaRPr lang="es-EC" sz="2400"/>
        </a:p>
      </dgm:t>
    </dgm:pt>
    <dgm:pt modelId="{1A57A447-68E6-4296-95D5-F61573D26BE9}" type="sibTrans" cxnId="{9D88E808-2004-49E4-9BC0-4BA8B95E704F}">
      <dgm:prSet/>
      <dgm:spPr/>
      <dgm:t>
        <a:bodyPr/>
        <a:lstStyle/>
        <a:p>
          <a:pPr algn="just"/>
          <a:endParaRPr lang="es-EC" sz="2400"/>
        </a:p>
      </dgm:t>
    </dgm:pt>
    <dgm:pt modelId="{85E3ECD8-7F34-481C-B1AE-26ECD7BB59B4}" type="pres">
      <dgm:prSet presAssocID="{DDE81DDB-A526-4CBD-B43A-07F4C630D60F}" presName="linearFlow" presStyleCnt="0">
        <dgm:presLayoutVars>
          <dgm:dir/>
          <dgm:resizeHandles val="exact"/>
        </dgm:presLayoutVars>
      </dgm:prSet>
      <dgm:spPr/>
    </dgm:pt>
    <dgm:pt modelId="{BC57DEA6-A696-43E7-9655-45574D7BB842}" type="pres">
      <dgm:prSet presAssocID="{E724AEF4-FFE9-4991-A96F-86F61595F4F8}" presName="composite" presStyleCnt="0"/>
      <dgm:spPr/>
    </dgm:pt>
    <dgm:pt modelId="{450AA83A-3C6D-48CC-8AFD-61BFF40A4738}" type="pres">
      <dgm:prSet presAssocID="{E724AEF4-FFE9-4991-A96F-86F61595F4F8}" presName="imgShp" presStyleLbl="fgImgPlace1" presStyleIdx="0" presStyleCnt="3"/>
      <dgm:spPr>
        <a:blipFill rotWithShape="1">
          <a:blip xmlns:r="http://schemas.openxmlformats.org/officeDocument/2006/relationships" r:embed="rId1"/>
          <a:srcRect/>
          <a:stretch>
            <a:fillRect l="-50000" r="-50000"/>
          </a:stretch>
        </a:blipFill>
      </dgm:spPr>
    </dgm:pt>
    <dgm:pt modelId="{4385FE2B-057D-4149-A37D-E8E76B9085F1}" type="pres">
      <dgm:prSet presAssocID="{E724AEF4-FFE9-4991-A96F-86F61595F4F8}" presName="txShp" presStyleLbl="node1" presStyleIdx="0" presStyleCnt="3">
        <dgm:presLayoutVars>
          <dgm:bulletEnabled val="1"/>
        </dgm:presLayoutVars>
      </dgm:prSet>
      <dgm:spPr/>
    </dgm:pt>
    <dgm:pt modelId="{5581C9A7-D354-495F-802F-F4E4EC7FC840}" type="pres">
      <dgm:prSet presAssocID="{104130C7-48DB-4C07-B5CE-0491E86D223E}" presName="spacing" presStyleCnt="0"/>
      <dgm:spPr/>
    </dgm:pt>
    <dgm:pt modelId="{CBA7BB0F-50A8-4E65-A2FE-C592BEEAC904}" type="pres">
      <dgm:prSet presAssocID="{5F171175-67C8-4115-A20F-FF1E16EF257D}" presName="composite" presStyleCnt="0"/>
      <dgm:spPr/>
    </dgm:pt>
    <dgm:pt modelId="{7CF9D121-19AD-47AF-A0E1-B46E8C8FF129}" type="pres">
      <dgm:prSet presAssocID="{5F171175-67C8-4115-A20F-FF1E16EF257D}" presName="imgShp" presStyleLbl="fgImgPlace1" presStyleIdx="1" presStyleCnt="3"/>
      <dgm:spPr>
        <a:blipFill rotWithShape="1">
          <a:blip xmlns:r="http://schemas.openxmlformats.org/officeDocument/2006/relationships" r:embed="rId2"/>
          <a:srcRect/>
          <a:stretch>
            <a:fillRect t="-24000" b="-24000"/>
          </a:stretch>
        </a:blipFill>
      </dgm:spPr>
    </dgm:pt>
    <dgm:pt modelId="{B034B92B-F19C-4C9D-B376-7EDCEEB97A21}" type="pres">
      <dgm:prSet presAssocID="{5F171175-67C8-4115-A20F-FF1E16EF257D}" presName="txShp" presStyleLbl="node1" presStyleIdx="1" presStyleCnt="3">
        <dgm:presLayoutVars>
          <dgm:bulletEnabled val="1"/>
        </dgm:presLayoutVars>
      </dgm:prSet>
      <dgm:spPr/>
    </dgm:pt>
    <dgm:pt modelId="{ED433D90-7E26-49C8-A080-D9BD10DC9873}" type="pres">
      <dgm:prSet presAssocID="{62ED1471-FF8E-4441-8D93-AF3F6BE6D522}" presName="spacing" presStyleCnt="0"/>
      <dgm:spPr/>
    </dgm:pt>
    <dgm:pt modelId="{0113F37F-351F-4443-B67A-DF46FC9592C9}" type="pres">
      <dgm:prSet presAssocID="{7D12C9D1-B26E-4C37-9779-F484AA39D3DB}" presName="composite" presStyleCnt="0"/>
      <dgm:spPr/>
    </dgm:pt>
    <dgm:pt modelId="{40009347-D82E-46E6-992B-5273E13377D0}" type="pres">
      <dgm:prSet presAssocID="{7D12C9D1-B26E-4C37-9779-F484AA39D3DB}" presName="imgShp" presStyleLbl="fgImgPlace1" presStyleIdx="2" presStyleCnt="3" custLinFactNeighborX="0"/>
      <dgm:spPr>
        <a:blipFill rotWithShape="1">
          <a:blip xmlns:r="http://schemas.openxmlformats.org/officeDocument/2006/relationships" r:embed="rId3"/>
          <a:srcRect/>
          <a:stretch>
            <a:fillRect l="-98000" r="-98000"/>
          </a:stretch>
        </a:blipFill>
      </dgm:spPr>
    </dgm:pt>
    <dgm:pt modelId="{53A6E850-46B0-4132-B66C-D5C3F2B6977C}" type="pres">
      <dgm:prSet presAssocID="{7D12C9D1-B26E-4C37-9779-F484AA39D3DB}" presName="txShp" presStyleLbl="node1" presStyleIdx="2" presStyleCnt="3">
        <dgm:presLayoutVars>
          <dgm:bulletEnabled val="1"/>
        </dgm:presLayoutVars>
      </dgm:prSet>
      <dgm:spPr/>
    </dgm:pt>
  </dgm:ptLst>
  <dgm:cxnLst>
    <dgm:cxn modelId="{9D88E808-2004-49E4-9BC0-4BA8B95E704F}" srcId="{DDE81DDB-A526-4CBD-B43A-07F4C630D60F}" destId="{7D12C9D1-B26E-4C37-9779-F484AA39D3DB}" srcOrd="2" destOrd="0" parTransId="{D7EFCDEA-0297-4A0F-8159-8CD96E81F068}" sibTransId="{1A57A447-68E6-4296-95D5-F61573D26BE9}"/>
    <dgm:cxn modelId="{43956809-5BC9-442F-B8E2-3736722C2515}" srcId="{DDE81DDB-A526-4CBD-B43A-07F4C630D60F}" destId="{E724AEF4-FFE9-4991-A96F-86F61595F4F8}" srcOrd="0" destOrd="0" parTransId="{38C5D8F7-161E-40F3-8CAD-5E5F728B9202}" sibTransId="{104130C7-48DB-4C07-B5CE-0491E86D223E}"/>
    <dgm:cxn modelId="{2F0BA819-2B31-4714-80BE-FC1883FF2F5D}" type="presOf" srcId="{DDE81DDB-A526-4CBD-B43A-07F4C630D60F}" destId="{85E3ECD8-7F34-481C-B1AE-26ECD7BB59B4}" srcOrd="0" destOrd="0" presId="urn:microsoft.com/office/officeart/2005/8/layout/vList3"/>
    <dgm:cxn modelId="{E88A5D72-DDE2-4119-B549-2291ED3EF2DD}" type="presOf" srcId="{E724AEF4-FFE9-4991-A96F-86F61595F4F8}" destId="{4385FE2B-057D-4149-A37D-E8E76B9085F1}" srcOrd="0" destOrd="0" presId="urn:microsoft.com/office/officeart/2005/8/layout/vList3"/>
    <dgm:cxn modelId="{8D52A691-E699-4CAE-B336-C4201CA020A5}" type="presOf" srcId="{7D12C9D1-B26E-4C37-9779-F484AA39D3DB}" destId="{53A6E850-46B0-4132-B66C-D5C3F2B6977C}" srcOrd="0" destOrd="0" presId="urn:microsoft.com/office/officeart/2005/8/layout/vList3"/>
    <dgm:cxn modelId="{D231909E-8BA2-4208-ADC0-E72910C21FEA}" srcId="{DDE81DDB-A526-4CBD-B43A-07F4C630D60F}" destId="{5F171175-67C8-4115-A20F-FF1E16EF257D}" srcOrd="1" destOrd="0" parTransId="{6C4FEFC6-9F9F-47A7-AF50-2FBC8B140F9F}" sibTransId="{62ED1471-FF8E-4441-8D93-AF3F6BE6D522}"/>
    <dgm:cxn modelId="{694BD4CC-B2B6-43BB-AD92-9776EE02E77D}" type="presOf" srcId="{5F171175-67C8-4115-A20F-FF1E16EF257D}" destId="{B034B92B-F19C-4C9D-B376-7EDCEEB97A21}" srcOrd="0" destOrd="0" presId="urn:microsoft.com/office/officeart/2005/8/layout/vList3"/>
    <dgm:cxn modelId="{60324040-778A-480C-A791-C54CEAF34615}" type="presParOf" srcId="{85E3ECD8-7F34-481C-B1AE-26ECD7BB59B4}" destId="{BC57DEA6-A696-43E7-9655-45574D7BB842}" srcOrd="0" destOrd="0" presId="urn:microsoft.com/office/officeart/2005/8/layout/vList3"/>
    <dgm:cxn modelId="{621A808A-3ECB-4E52-9A1E-63FC3C096EAE}" type="presParOf" srcId="{BC57DEA6-A696-43E7-9655-45574D7BB842}" destId="{450AA83A-3C6D-48CC-8AFD-61BFF40A4738}" srcOrd="0" destOrd="0" presId="urn:microsoft.com/office/officeart/2005/8/layout/vList3"/>
    <dgm:cxn modelId="{B8512565-169F-4D6C-ADA7-07BFAD942831}" type="presParOf" srcId="{BC57DEA6-A696-43E7-9655-45574D7BB842}" destId="{4385FE2B-057D-4149-A37D-E8E76B9085F1}" srcOrd="1" destOrd="0" presId="urn:microsoft.com/office/officeart/2005/8/layout/vList3"/>
    <dgm:cxn modelId="{28F56008-F4A0-48EF-BFCF-E606D4E24B3A}" type="presParOf" srcId="{85E3ECD8-7F34-481C-B1AE-26ECD7BB59B4}" destId="{5581C9A7-D354-495F-802F-F4E4EC7FC840}" srcOrd="1" destOrd="0" presId="urn:microsoft.com/office/officeart/2005/8/layout/vList3"/>
    <dgm:cxn modelId="{15677AB2-1107-4981-B37C-7FFE75D4FC95}" type="presParOf" srcId="{85E3ECD8-7F34-481C-B1AE-26ECD7BB59B4}" destId="{CBA7BB0F-50A8-4E65-A2FE-C592BEEAC904}" srcOrd="2" destOrd="0" presId="urn:microsoft.com/office/officeart/2005/8/layout/vList3"/>
    <dgm:cxn modelId="{35FA71C7-9633-4FD0-8D30-BB5250408DDA}" type="presParOf" srcId="{CBA7BB0F-50A8-4E65-A2FE-C592BEEAC904}" destId="{7CF9D121-19AD-47AF-A0E1-B46E8C8FF129}" srcOrd="0" destOrd="0" presId="urn:microsoft.com/office/officeart/2005/8/layout/vList3"/>
    <dgm:cxn modelId="{FB806AD3-66E8-4417-83D5-286C19B08A10}" type="presParOf" srcId="{CBA7BB0F-50A8-4E65-A2FE-C592BEEAC904}" destId="{B034B92B-F19C-4C9D-B376-7EDCEEB97A21}" srcOrd="1" destOrd="0" presId="urn:microsoft.com/office/officeart/2005/8/layout/vList3"/>
    <dgm:cxn modelId="{4060906F-3DE2-4CEB-BCCA-52F5247FAEAB}" type="presParOf" srcId="{85E3ECD8-7F34-481C-B1AE-26ECD7BB59B4}" destId="{ED433D90-7E26-49C8-A080-D9BD10DC9873}" srcOrd="3" destOrd="0" presId="urn:microsoft.com/office/officeart/2005/8/layout/vList3"/>
    <dgm:cxn modelId="{AE5A48C7-DE40-4FF9-A1A5-BF11F5E8C2FC}" type="presParOf" srcId="{85E3ECD8-7F34-481C-B1AE-26ECD7BB59B4}" destId="{0113F37F-351F-4443-B67A-DF46FC9592C9}" srcOrd="4" destOrd="0" presId="urn:microsoft.com/office/officeart/2005/8/layout/vList3"/>
    <dgm:cxn modelId="{E7D02AEC-FEFF-4376-8E6D-9C7036CC815F}" type="presParOf" srcId="{0113F37F-351F-4443-B67A-DF46FC9592C9}" destId="{40009347-D82E-46E6-992B-5273E13377D0}" srcOrd="0" destOrd="0" presId="urn:microsoft.com/office/officeart/2005/8/layout/vList3"/>
    <dgm:cxn modelId="{043682AE-9A22-4564-936F-FBDA9EB169C0}" type="presParOf" srcId="{0113F37F-351F-4443-B67A-DF46FC9592C9}" destId="{53A6E850-46B0-4132-B66C-D5C3F2B6977C}"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4443EC-B8A9-41C4-86A1-692F45D14EBF}"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s-EC"/>
        </a:p>
      </dgm:t>
    </dgm:pt>
    <dgm:pt modelId="{42310DAB-1156-4639-B09D-FB72EABA4812}">
      <dgm:prSet phldrT="[Texto]"/>
      <dgm:spPr/>
      <dgm:t>
        <a:bodyPr/>
        <a:lstStyle/>
        <a:p>
          <a:pPr algn="ctr"/>
          <a:r>
            <a:rPr lang="es-EC" dirty="0"/>
            <a:t>Visión entera del Proceso de un vistazo</a:t>
          </a:r>
        </a:p>
      </dgm:t>
    </dgm:pt>
    <dgm:pt modelId="{04ED1BC7-60EA-41DC-803A-B648C0198FE9}" type="parTrans" cxnId="{B75B52D7-8DF7-4C41-B17D-4B3EA854CEA3}">
      <dgm:prSet/>
      <dgm:spPr/>
      <dgm:t>
        <a:bodyPr/>
        <a:lstStyle/>
        <a:p>
          <a:pPr algn="ctr"/>
          <a:endParaRPr lang="es-EC"/>
        </a:p>
      </dgm:t>
    </dgm:pt>
    <dgm:pt modelId="{0A8C9143-CC23-4326-93CE-FAD26D61B502}" type="sibTrans" cxnId="{B75B52D7-8DF7-4C41-B17D-4B3EA854CEA3}">
      <dgm:prSet/>
      <dgm:spPr/>
      <dgm:t>
        <a:bodyPr/>
        <a:lstStyle/>
        <a:p>
          <a:pPr algn="ctr"/>
          <a:endParaRPr lang="es-EC"/>
        </a:p>
      </dgm:t>
    </dgm:pt>
    <dgm:pt modelId="{A22749E2-3200-4FE8-A693-C084C054E639}">
      <dgm:prSet phldrT="[Texto]"/>
      <dgm:spPr/>
      <dgm:t>
        <a:bodyPr/>
        <a:lstStyle/>
        <a:p>
          <a:pPr algn="ctr"/>
          <a:r>
            <a:rPr lang="es-EC" dirty="0"/>
            <a:t>No hay Flexibilidad</a:t>
          </a:r>
        </a:p>
        <a:p>
          <a:pPr algn="ctr"/>
          <a:r>
            <a:rPr lang="es-EC" dirty="0"/>
            <a:t>Problemas Logísticos</a:t>
          </a:r>
        </a:p>
      </dgm:t>
    </dgm:pt>
    <dgm:pt modelId="{29DCBD4A-3989-4C08-8F91-FA6068F428B6}" type="parTrans" cxnId="{33167F5C-844A-47EA-81C0-35904910C081}">
      <dgm:prSet/>
      <dgm:spPr/>
      <dgm:t>
        <a:bodyPr/>
        <a:lstStyle/>
        <a:p>
          <a:pPr algn="ctr"/>
          <a:endParaRPr lang="es-EC"/>
        </a:p>
      </dgm:t>
    </dgm:pt>
    <dgm:pt modelId="{9A40F044-6476-4B34-8251-4D21D98C4443}" type="sibTrans" cxnId="{33167F5C-844A-47EA-81C0-35904910C081}">
      <dgm:prSet/>
      <dgm:spPr/>
      <dgm:t>
        <a:bodyPr/>
        <a:lstStyle/>
        <a:p>
          <a:pPr algn="ctr"/>
          <a:endParaRPr lang="es-EC"/>
        </a:p>
      </dgm:t>
    </dgm:pt>
    <dgm:pt modelId="{B8287426-2985-4B7B-9343-F33792EADA7A}" type="pres">
      <dgm:prSet presAssocID="{AD4443EC-B8A9-41C4-86A1-692F45D14EBF}" presName="Name0" presStyleCnt="0">
        <dgm:presLayoutVars>
          <dgm:chMax val="2"/>
          <dgm:chPref val="2"/>
          <dgm:dir/>
          <dgm:animOne/>
          <dgm:resizeHandles val="exact"/>
        </dgm:presLayoutVars>
      </dgm:prSet>
      <dgm:spPr/>
    </dgm:pt>
    <dgm:pt modelId="{3C66DA7B-8C8C-4CF1-B6F8-484B28894D6C}" type="pres">
      <dgm:prSet presAssocID="{AD4443EC-B8A9-41C4-86A1-692F45D14EBF}" presName="Background" presStyleLbl="bgImgPlace1" presStyleIdx="0" presStyleCnt="1"/>
      <dgm:spPr/>
    </dgm:pt>
    <dgm:pt modelId="{95268D0F-70B0-40DC-BA33-9E5D2B0F4F79}" type="pres">
      <dgm:prSet presAssocID="{AD4443EC-B8A9-41C4-86A1-692F45D14EBF}" presName="ParentText1" presStyleLbl="revTx" presStyleIdx="0" presStyleCnt="2">
        <dgm:presLayoutVars>
          <dgm:chMax val="0"/>
          <dgm:chPref val="0"/>
          <dgm:bulletEnabled val="1"/>
        </dgm:presLayoutVars>
      </dgm:prSet>
      <dgm:spPr/>
    </dgm:pt>
    <dgm:pt modelId="{DA9188BD-F77F-497D-82A4-4F3F311B5A79}" type="pres">
      <dgm:prSet presAssocID="{AD4443EC-B8A9-41C4-86A1-692F45D14EBF}" presName="ParentText2" presStyleLbl="revTx" presStyleIdx="1" presStyleCnt="2">
        <dgm:presLayoutVars>
          <dgm:chMax val="0"/>
          <dgm:chPref val="0"/>
          <dgm:bulletEnabled val="1"/>
        </dgm:presLayoutVars>
      </dgm:prSet>
      <dgm:spPr/>
    </dgm:pt>
    <dgm:pt modelId="{09F91DE8-5542-41C4-9931-8F6C39EFB6F4}" type="pres">
      <dgm:prSet presAssocID="{AD4443EC-B8A9-41C4-86A1-692F45D14EBF}" presName="Plus" presStyleLbl="alignNode1" presStyleIdx="0" presStyleCnt="2"/>
      <dgm:spPr/>
    </dgm:pt>
    <dgm:pt modelId="{8609C75D-A1F0-4DC4-ACCC-8CFFD44DAD84}" type="pres">
      <dgm:prSet presAssocID="{AD4443EC-B8A9-41C4-86A1-692F45D14EBF}" presName="Minus" presStyleLbl="alignNode1" presStyleIdx="1" presStyleCnt="2"/>
      <dgm:spPr/>
    </dgm:pt>
    <dgm:pt modelId="{D71705E9-0B58-4BE0-B124-8A346FCF9A38}" type="pres">
      <dgm:prSet presAssocID="{AD4443EC-B8A9-41C4-86A1-692F45D14EBF}" presName="Divider" presStyleLbl="parChTrans1D1" presStyleIdx="0" presStyleCnt="1"/>
      <dgm:spPr/>
    </dgm:pt>
  </dgm:ptLst>
  <dgm:cxnLst>
    <dgm:cxn modelId="{32441D35-1224-4C7D-A03A-43915D1A96F3}" type="presOf" srcId="{42310DAB-1156-4639-B09D-FB72EABA4812}" destId="{95268D0F-70B0-40DC-BA33-9E5D2B0F4F79}" srcOrd="0" destOrd="0" presId="urn:microsoft.com/office/officeart/2009/3/layout/PlusandMinus"/>
    <dgm:cxn modelId="{33167F5C-844A-47EA-81C0-35904910C081}" srcId="{AD4443EC-B8A9-41C4-86A1-692F45D14EBF}" destId="{A22749E2-3200-4FE8-A693-C084C054E639}" srcOrd="1" destOrd="0" parTransId="{29DCBD4A-3989-4C08-8F91-FA6068F428B6}" sibTransId="{9A40F044-6476-4B34-8251-4D21D98C4443}"/>
    <dgm:cxn modelId="{4019CC53-1BF7-4C74-9DD1-07B487B9777D}" type="presOf" srcId="{A22749E2-3200-4FE8-A693-C084C054E639}" destId="{DA9188BD-F77F-497D-82A4-4F3F311B5A79}" srcOrd="0" destOrd="0" presId="urn:microsoft.com/office/officeart/2009/3/layout/PlusandMinus"/>
    <dgm:cxn modelId="{BD14359F-D31F-4C0C-986A-3275AAA6FA4A}" type="presOf" srcId="{AD4443EC-B8A9-41C4-86A1-692F45D14EBF}" destId="{B8287426-2985-4B7B-9343-F33792EADA7A}" srcOrd="0" destOrd="0" presId="urn:microsoft.com/office/officeart/2009/3/layout/PlusandMinus"/>
    <dgm:cxn modelId="{B75B52D7-8DF7-4C41-B17D-4B3EA854CEA3}" srcId="{AD4443EC-B8A9-41C4-86A1-692F45D14EBF}" destId="{42310DAB-1156-4639-B09D-FB72EABA4812}" srcOrd="0" destOrd="0" parTransId="{04ED1BC7-60EA-41DC-803A-B648C0198FE9}" sibTransId="{0A8C9143-CC23-4326-93CE-FAD26D61B502}"/>
    <dgm:cxn modelId="{7BE03CC3-0B9F-4A8C-976D-3972B0614469}" type="presParOf" srcId="{B8287426-2985-4B7B-9343-F33792EADA7A}" destId="{3C66DA7B-8C8C-4CF1-B6F8-484B28894D6C}" srcOrd="0" destOrd="0" presId="urn:microsoft.com/office/officeart/2009/3/layout/PlusandMinus"/>
    <dgm:cxn modelId="{144B6D81-9821-4304-AE39-FF9EC7419A6C}" type="presParOf" srcId="{B8287426-2985-4B7B-9343-F33792EADA7A}" destId="{95268D0F-70B0-40DC-BA33-9E5D2B0F4F79}" srcOrd="1" destOrd="0" presId="urn:microsoft.com/office/officeart/2009/3/layout/PlusandMinus"/>
    <dgm:cxn modelId="{209C7273-233F-4FF2-98F5-3506C5B89036}" type="presParOf" srcId="{B8287426-2985-4B7B-9343-F33792EADA7A}" destId="{DA9188BD-F77F-497D-82A4-4F3F311B5A79}" srcOrd="2" destOrd="0" presId="urn:microsoft.com/office/officeart/2009/3/layout/PlusandMinus"/>
    <dgm:cxn modelId="{8CB82ACB-8E48-4FAE-BFF7-8E919BF38EF9}" type="presParOf" srcId="{B8287426-2985-4B7B-9343-F33792EADA7A}" destId="{09F91DE8-5542-41C4-9931-8F6C39EFB6F4}" srcOrd="3" destOrd="0" presId="urn:microsoft.com/office/officeart/2009/3/layout/PlusandMinus"/>
    <dgm:cxn modelId="{79F09BEF-0C6E-4E67-B8AE-802FCFFD64FA}" type="presParOf" srcId="{B8287426-2985-4B7B-9343-F33792EADA7A}" destId="{8609C75D-A1F0-4DC4-ACCC-8CFFD44DAD84}" srcOrd="4" destOrd="0" presId="urn:microsoft.com/office/officeart/2009/3/layout/PlusandMinus"/>
    <dgm:cxn modelId="{88009305-4572-40A6-960B-58D5894A893A}" type="presParOf" srcId="{B8287426-2985-4B7B-9343-F33792EADA7A}" destId="{D71705E9-0B58-4BE0-B124-8A346FCF9A38}" srcOrd="5" destOrd="0" presId="urn:microsoft.com/office/officeart/2009/3/layout/PlusandMinu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4443EC-B8A9-41C4-86A1-692F45D14EBF}"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s-EC"/>
        </a:p>
      </dgm:t>
    </dgm:pt>
    <dgm:pt modelId="{42310DAB-1156-4639-B09D-FB72EABA4812}">
      <dgm:prSet phldrT="[Texto]"/>
      <dgm:spPr/>
      <dgm:t>
        <a:bodyPr/>
        <a:lstStyle/>
        <a:p>
          <a:pPr algn="ctr"/>
          <a:r>
            <a:rPr lang="es-EC" dirty="0"/>
            <a:t>Más Facilidad en Logística</a:t>
          </a:r>
        </a:p>
        <a:p>
          <a:pPr algn="ctr"/>
          <a:r>
            <a:rPr lang="es-EC" dirty="0"/>
            <a:t>Facilidad para reconfiguración</a:t>
          </a:r>
        </a:p>
      </dgm:t>
    </dgm:pt>
    <dgm:pt modelId="{04ED1BC7-60EA-41DC-803A-B648C0198FE9}" type="parTrans" cxnId="{B75B52D7-8DF7-4C41-B17D-4B3EA854CEA3}">
      <dgm:prSet/>
      <dgm:spPr/>
      <dgm:t>
        <a:bodyPr/>
        <a:lstStyle/>
        <a:p>
          <a:pPr algn="ctr"/>
          <a:endParaRPr lang="es-EC"/>
        </a:p>
      </dgm:t>
    </dgm:pt>
    <dgm:pt modelId="{0A8C9143-CC23-4326-93CE-FAD26D61B502}" type="sibTrans" cxnId="{B75B52D7-8DF7-4C41-B17D-4B3EA854CEA3}">
      <dgm:prSet/>
      <dgm:spPr/>
      <dgm:t>
        <a:bodyPr/>
        <a:lstStyle/>
        <a:p>
          <a:pPr algn="ctr"/>
          <a:endParaRPr lang="es-EC"/>
        </a:p>
      </dgm:t>
    </dgm:pt>
    <dgm:pt modelId="{A22749E2-3200-4FE8-A693-C084C054E639}">
      <dgm:prSet phldrT="[Texto]"/>
      <dgm:spPr/>
      <dgm:t>
        <a:bodyPr/>
        <a:lstStyle/>
        <a:p>
          <a:pPr algn="ctr"/>
          <a:r>
            <a:rPr lang="es-EC" dirty="0"/>
            <a:t>Uso de color Inapropiado</a:t>
          </a:r>
        </a:p>
        <a:p>
          <a:pPr algn="ctr"/>
          <a:r>
            <a:rPr lang="es-EC" dirty="0"/>
            <a:t>Datos regados por la pantalla</a:t>
          </a:r>
        </a:p>
        <a:p>
          <a:pPr algn="ctr"/>
          <a:r>
            <a:rPr lang="es-EC" dirty="0"/>
            <a:t>Basados en </a:t>
          </a:r>
          <a:r>
            <a:rPr lang="es-EC" dirty="0" err="1"/>
            <a:t>P&amp;IDs</a:t>
          </a:r>
          <a:endParaRPr lang="es-EC" dirty="0"/>
        </a:p>
      </dgm:t>
    </dgm:pt>
    <dgm:pt modelId="{29DCBD4A-3989-4C08-8F91-FA6068F428B6}" type="parTrans" cxnId="{33167F5C-844A-47EA-81C0-35904910C081}">
      <dgm:prSet/>
      <dgm:spPr/>
      <dgm:t>
        <a:bodyPr/>
        <a:lstStyle/>
        <a:p>
          <a:pPr algn="ctr"/>
          <a:endParaRPr lang="es-EC"/>
        </a:p>
      </dgm:t>
    </dgm:pt>
    <dgm:pt modelId="{9A40F044-6476-4B34-8251-4D21D98C4443}" type="sibTrans" cxnId="{33167F5C-844A-47EA-81C0-35904910C081}">
      <dgm:prSet/>
      <dgm:spPr/>
      <dgm:t>
        <a:bodyPr/>
        <a:lstStyle/>
        <a:p>
          <a:pPr algn="ctr"/>
          <a:endParaRPr lang="es-EC"/>
        </a:p>
      </dgm:t>
    </dgm:pt>
    <dgm:pt modelId="{B8287426-2985-4B7B-9343-F33792EADA7A}" type="pres">
      <dgm:prSet presAssocID="{AD4443EC-B8A9-41C4-86A1-692F45D14EBF}" presName="Name0" presStyleCnt="0">
        <dgm:presLayoutVars>
          <dgm:chMax val="2"/>
          <dgm:chPref val="2"/>
          <dgm:dir/>
          <dgm:animOne/>
          <dgm:resizeHandles val="exact"/>
        </dgm:presLayoutVars>
      </dgm:prSet>
      <dgm:spPr/>
    </dgm:pt>
    <dgm:pt modelId="{3C66DA7B-8C8C-4CF1-B6F8-484B28894D6C}" type="pres">
      <dgm:prSet presAssocID="{AD4443EC-B8A9-41C4-86A1-692F45D14EBF}" presName="Background" presStyleLbl="bgImgPlace1" presStyleIdx="0" presStyleCnt="1"/>
      <dgm:spPr/>
    </dgm:pt>
    <dgm:pt modelId="{95268D0F-70B0-40DC-BA33-9E5D2B0F4F79}" type="pres">
      <dgm:prSet presAssocID="{AD4443EC-B8A9-41C4-86A1-692F45D14EBF}" presName="ParentText1" presStyleLbl="revTx" presStyleIdx="0" presStyleCnt="2">
        <dgm:presLayoutVars>
          <dgm:chMax val="0"/>
          <dgm:chPref val="0"/>
          <dgm:bulletEnabled val="1"/>
        </dgm:presLayoutVars>
      </dgm:prSet>
      <dgm:spPr/>
    </dgm:pt>
    <dgm:pt modelId="{DA9188BD-F77F-497D-82A4-4F3F311B5A79}" type="pres">
      <dgm:prSet presAssocID="{AD4443EC-B8A9-41C4-86A1-692F45D14EBF}" presName="ParentText2" presStyleLbl="revTx" presStyleIdx="1" presStyleCnt="2">
        <dgm:presLayoutVars>
          <dgm:chMax val="0"/>
          <dgm:chPref val="0"/>
          <dgm:bulletEnabled val="1"/>
        </dgm:presLayoutVars>
      </dgm:prSet>
      <dgm:spPr/>
    </dgm:pt>
    <dgm:pt modelId="{09F91DE8-5542-41C4-9931-8F6C39EFB6F4}" type="pres">
      <dgm:prSet presAssocID="{AD4443EC-B8A9-41C4-86A1-692F45D14EBF}" presName="Plus" presStyleLbl="alignNode1" presStyleIdx="0" presStyleCnt="2"/>
      <dgm:spPr/>
    </dgm:pt>
    <dgm:pt modelId="{8609C75D-A1F0-4DC4-ACCC-8CFFD44DAD84}" type="pres">
      <dgm:prSet presAssocID="{AD4443EC-B8A9-41C4-86A1-692F45D14EBF}" presName="Minus" presStyleLbl="alignNode1" presStyleIdx="1" presStyleCnt="2"/>
      <dgm:spPr/>
    </dgm:pt>
    <dgm:pt modelId="{D71705E9-0B58-4BE0-B124-8A346FCF9A38}" type="pres">
      <dgm:prSet presAssocID="{AD4443EC-B8A9-41C4-86A1-692F45D14EBF}" presName="Divider" presStyleLbl="parChTrans1D1" presStyleIdx="0" presStyleCnt="1"/>
      <dgm:spPr/>
    </dgm:pt>
  </dgm:ptLst>
  <dgm:cxnLst>
    <dgm:cxn modelId="{32441D35-1224-4C7D-A03A-43915D1A96F3}" type="presOf" srcId="{42310DAB-1156-4639-B09D-FB72EABA4812}" destId="{95268D0F-70B0-40DC-BA33-9E5D2B0F4F79}" srcOrd="0" destOrd="0" presId="urn:microsoft.com/office/officeart/2009/3/layout/PlusandMinus"/>
    <dgm:cxn modelId="{33167F5C-844A-47EA-81C0-35904910C081}" srcId="{AD4443EC-B8A9-41C4-86A1-692F45D14EBF}" destId="{A22749E2-3200-4FE8-A693-C084C054E639}" srcOrd="1" destOrd="0" parTransId="{29DCBD4A-3989-4C08-8F91-FA6068F428B6}" sibTransId="{9A40F044-6476-4B34-8251-4D21D98C4443}"/>
    <dgm:cxn modelId="{4019CC53-1BF7-4C74-9DD1-07B487B9777D}" type="presOf" srcId="{A22749E2-3200-4FE8-A693-C084C054E639}" destId="{DA9188BD-F77F-497D-82A4-4F3F311B5A79}" srcOrd="0" destOrd="0" presId="urn:microsoft.com/office/officeart/2009/3/layout/PlusandMinus"/>
    <dgm:cxn modelId="{BD14359F-D31F-4C0C-986A-3275AAA6FA4A}" type="presOf" srcId="{AD4443EC-B8A9-41C4-86A1-692F45D14EBF}" destId="{B8287426-2985-4B7B-9343-F33792EADA7A}" srcOrd="0" destOrd="0" presId="urn:microsoft.com/office/officeart/2009/3/layout/PlusandMinus"/>
    <dgm:cxn modelId="{B75B52D7-8DF7-4C41-B17D-4B3EA854CEA3}" srcId="{AD4443EC-B8A9-41C4-86A1-692F45D14EBF}" destId="{42310DAB-1156-4639-B09D-FB72EABA4812}" srcOrd="0" destOrd="0" parTransId="{04ED1BC7-60EA-41DC-803A-B648C0198FE9}" sibTransId="{0A8C9143-CC23-4326-93CE-FAD26D61B502}"/>
    <dgm:cxn modelId="{7BE03CC3-0B9F-4A8C-976D-3972B0614469}" type="presParOf" srcId="{B8287426-2985-4B7B-9343-F33792EADA7A}" destId="{3C66DA7B-8C8C-4CF1-B6F8-484B28894D6C}" srcOrd="0" destOrd="0" presId="urn:microsoft.com/office/officeart/2009/3/layout/PlusandMinus"/>
    <dgm:cxn modelId="{144B6D81-9821-4304-AE39-FF9EC7419A6C}" type="presParOf" srcId="{B8287426-2985-4B7B-9343-F33792EADA7A}" destId="{95268D0F-70B0-40DC-BA33-9E5D2B0F4F79}" srcOrd="1" destOrd="0" presId="urn:microsoft.com/office/officeart/2009/3/layout/PlusandMinus"/>
    <dgm:cxn modelId="{209C7273-233F-4FF2-98F5-3506C5B89036}" type="presParOf" srcId="{B8287426-2985-4B7B-9343-F33792EADA7A}" destId="{DA9188BD-F77F-497D-82A4-4F3F311B5A79}" srcOrd="2" destOrd="0" presId="urn:microsoft.com/office/officeart/2009/3/layout/PlusandMinus"/>
    <dgm:cxn modelId="{8CB82ACB-8E48-4FAE-BFF7-8E919BF38EF9}" type="presParOf" srcId="{B8287426-2985-4B7B-9343-F33792EADA7A}" destId="{09F91DE8-5542-41C4-9931-8F6C39EFB6F4}" srcOrd="3" destOrd="0" presId="urn:microsoft.com/office/officeart/2009/3/layout/PlusandMinus"/>
    <dgm:cxn modelId="{79F09BEF-0C6E-4E67-B8AE-802FCFFD64FA}" type="presParOf" srcId="{B8287426-2985-4B7B-9343-F33792EADA7A}" destId="{8609C75D-A1F0-4DC4-ACCC-8CFFD44DAD84}" srcOrd="4" destOrd="0" presId="urn:microsoft.com/office/officeart/2009/3/layout/PlusandMinus"/>
    <dgm:cxn modelId="{88009305-4572-40A6-960B-58D5894A893A}" type="presParOf" srcId="{B8287426-2985-4B7B-9343-F33792EADA7A}" destId="{D71705E9-0B58-4BE0-B124-8A346FCF9A38}" srcOrd="5" destOrd="0" presId="urn:microsoft.com/office/officeart/2009/3/layout/PlusandMinu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4443EC-B8A9-41C4-86A1-692F45D14EBF}"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s-EC"/>
        </a:p>
      </dgm:t>
    </dgm:pt>
    <dgm:pt modelId="{42310DAB-1156-4639-B09D-FB72EABA4812}">
      <dgm:prSet phldrT="[Texto]"/>
      <dgm:spPr/>
      <dgm:t>
        <a:bodyPr/>
        <a:lstStyle/>
        <a:p>
          <a:pPr algn="ctr"/>
          <a:r>
            <a:rPr lang="es-EC" dirty="0"/>
            <a:t>Más prestaciones para diseño</a:t>
          </a:r>
        </a:p>
      </dgm:t>
    </dgm:pt>
    <dgm:pt modelId="{04ED1BC7-60EA-41DC-803A-B648C0198FE9}" type="parTrans" cxnId="{B75B52D7-8DF7-4C41-B17D-4B3EA854CEA3}">
      <dgm:prSet/>
      <dgm:spPr/>
      <dgm:t>
        <a:bodyPr/>
        <a:lstStyle/>
        <a:p>
          <a:pPr algn="ctr"/>
          <a:endParaRPr lang="es-EC"/>
        </a:p>
      </dgm:t>
    </dgm:pt>
    <dgm:pt modelId="{0A8C9143-CC23-4326-93CE-FAD26D61B502}" type="sibTrans" cxnId="{B75B52D7-8DF7-4C41-B17D-4B3EA854CEA3}">
      <dgm:prSet/>
      <dgm:spPr/>
      <dgm:t>
        <a:bodyPr/>
        <a:lstStyle/>
        <a:p>
          <a:pPr algn="ctr"/>
          <a:endParaRPr lang="es-EC"/>
        </a:p>
      </dgm:t>
    </dgm:pt>
    <dgm:pt modelId="{A22749E2-3200-4FE8-A693-C084C054E639}">
      <dgm:prSet phldrT="[Texto]"/>
      <dgm:spPr/>
      <dgm:t>
        <a:bodyPr/>
        <a:lstStyle/>
        <a:p>
          <a:pPr algn="ctr"/>
          <a:r>
            <a:rPr lang="es-EC" dirty="0"/>
            <a:t>Exageración en uso de elementos y animaciones en 3-D</a:t>
          </a:r>
        </a:p>
        <a:p>
          <a:pPr algn="ctr"/>
          <a:r>
            <a:rPr lang="es-EC" dirty="0"/>
            <a:t>Mayor espacio ocupado en gráficos que en información</a:t>
          </a:r>
        </a:p>
        <a:p>
          <a:pPr algn="ctr"/>
          <a:endParaRPr lang="es-EC" dirty="0"/>
        </a:p>
      </dgm:t>
    </dgm:pt>
    <dgm:pt modelId="{29DCBD4A-3989-4C08-8F91-FA6068F428B6}" type="parTrans" cxnId="{33167F5C-844A-47EA-81C0-35904910C081}">
      <dgm:prSet/>
      <dgm:spPr/>
      <dgm:t>
        <a:bodyPr/>
        <a:lstStyle/>
        <a:p>
          <a:pPr algn="ctr"/>
          <a:endParaRPr lang="es-EC"/>
        </a:p>
      </dgm:t>
    </dgm:pt>
    <dgm:pt modelId="{9A40F044-6476-4B34-8251-4D21D98C4443}" type="sibTrans" cxnId="{33167F5C-844A-47EA-81C0-35904910C081}">
      <dgm:prSet/>
      <dgm:spPr/>
      <dgm:t>
        <a:bodyPr/>
        <a:lstStyle/>
        <a:p>
          <a:pPr algn="ctr"/>
          <a:endParaRPr lang="es-EC"/>
        </a:p>
      </dgm:t>
    </dgm:pt>
    <dgm:pt modelId="{B8287426-2985-4B7B-9343-F33792EADA7A}" type="pres">
      <dgm:prSet presAssocID="{AD4443EC-B8A9-41C4-86A1-692F45D14EBF}" presName="Name0" presStyleCnt="0">
        <dgm:presLayoutVars>
          <dgm:chMax val="2"/>
          <dgm:chPref val="2"/>
          <dgm:dir/>
          <dgm:animOne/>
          <dgm:resizeHandles val="exact"/>
        </dgm:presLayoutVars>
      </dgm:prSet>
      <dgm:spPr/>
    </dgm:pt>
    <dgm:pt modelId="{3C66DA7B-8C8C-4CF1-B6F8-484B28894D6C}" type="pres">
      <dgm:prSet presAssocID="{AD4443EC-B8A9-41C4-86A1-692F45D14EBF}" presName="Background" presStyleLbl="bgImgPlace1" presStyleIdx="0" presStyleCnt="1"/>
      <dgm:spPr/>
    </dgm:pt>
    <dgm:pt modelId="{95268D0F-70B0-40DC-BA33-9E5D2B0F4F79}" type="pres">
      <dgm:prSet presAssocID="{AD4443EC-B8A9-41C4-86A1-692F45D14EBF}" presName="ParentText1" presStyleLbl="revTx" presStyleIdx="0" presStyleCnt="2">
        <dgm:presLayoutVars>
          <dgm:chMax val="0"/>
          <dgm:chPref val="0"/>
          <dgm:bulletEnabled val="1"/>
        </dgm:presLayoutVars>
      </dgm:prSet>
      <dgm:spPr/>
    </dgm:pt>
    <dgm:pt modelId="{DA9188BD-F77F-497D-82A4-4F3F311B5A79}" type="pres">
      <dgm:prSet presAssocID="{AD4443EC-B8A9-41C4-86A1-692F45D14EBF}" presName="ParentText2" presStyleLbl="revTx" presStyleIdx="1" presStyleCnt="2">
        <dgm:presLayoutVars>
          <dgm:chMax val="0"/>
          <dgm:chPref val="0"/>
          <dgm:bulletEnabled val="1"/>
        </dgm:presLayoutVars>
      </dgm:prSet>
      <dgm:spPr/>
    </dgm:pt>
    <dgm:pt modelId="{09F91DE8-5542-41C4-9931-8F6C39EFB6F4}" type="pres">
      <dgm:prSet presAssocID="{AD4443EC-B8A9-41C4-86A1-692F45D14EBF}" presName="Plus" presStyleLbl="alignNode1" presStyleIdx="0" presStyleCnt="2"/>
      <dgm:spPr/>
    </dgm:pt>
    <dgm:pt modelId="{8609C75D-A1F0-4DC4-ACCC-8CFFD44DAD84}" type="pres">
      <dgm:prSet presAssocID="{AD4443EC-B8A9-41C4-86A1-692F45D14EBF}" presName="Minus" presStyleLbl="alignNode1" presStyleIdx="1" presStyleCnt="2"/>
      <dgm:spPr/>
    </dgm:pt>
    <dgm:pt modelId="{D71705E9-0B58-4BE0-B124-8A346FCF9A38}" type="pres">
      <dgm:prSet presAssocID="{AD4443EC-B8A9-41C4-86A1-692F45D14EBF}" presName="Divider" presStyleLbl="parChTrans1D1" presStyleIdx="0" presStyleCnt="1"/>
      <dgm:spPr/>
    </dgm:pt>
  </dgm:ptLst>
  <dgm:cxnLst>
    <dgm:cxn modelId="{32441D35-1224-4C7D-A03A-43915D1A96F3}" type="presOf" srcId="{42310DAB-1156-4639-B09D-FB72EABA4812}" destId="{95268D0F-70B0-40DC-BA33-9E5D2B0F4F79}" srcOrd="0" destOrd="0" presId="urn:microsoft.com/office/officeart/2009/3/layout/PlusandMinus"/>
    <dgm:cxn modelId="{33167F5C-844A-47EA-81C0-35904910C081}" srcId="{AD4443EC-B8A9-41C4-86A1-692F45D14EBF}" destId="{A22749E2-3200-4FE8-A693-C084C054E639}" srcOrd="1" destOrd="0" parTransId="{29DCBD4A-3989-4C08-8F91-FA6068F428B6}" sibTransId="{9A40F044-6476-4B34-8251-4D21D98C4443}"/>
    <dgm:cxn modelId="{4019CC53-1BF7-4C74-9DD1-07B487B9777D}" type="presOf" srcId="{A22749E2-3200-4FE8-A693-C084C054E639}" destId="{DA9188BD-F77F-497D-82A4-4F3F311B5A79}" srcOrd="0" destOrd="0" presId="urn:microsoft.com/office/officeart/2009/3/layout/PlusandMinus"/>
    <dgm:cxn modelId="{BD14359F-D31F-4C0C-986A-3275AAA6FA4A}" type="presOf" srcId="{AD4443EC-B8A9-41C4-86A1-692F45D14EBF}" destId="{B8287426-2985-4B7B-9343-F33792EADA7A}" srcOrd="0" destOrd="0" presId="urn:microsoft.com/office/officeart/2009/3/layout/PlusandMinus"/>
    <dgm:cxn modelId="{B75B52D7-8DF7-4C41-B17D-4B3EA854CEA3}" srcId="{AD4443EC-B8A9-41C4-86A1-692F45D14EBF}" destId="{42310DAB-1156-4639-B09D-FB72EABA4812}" srcOrd="0" destOrd="0" parTransId="{04ED1BC7-60EA-41DC-803A-B648C0198FE9}" sibTransId="{0A8C9143-CC23-4326-93CE-FAD26D61B502}"/>
    <dgm:cxn modelId="{7BE03CC3-0B9F-4A8C-976D-3972B0614469}" type="presParOf" srcId="{B8287426-2985-4B7B-9343-F33792EADA7A}" destId="{3C66DA7B-8C8C-4CF1-B6F8-484B28894D6C}" srcOrd="0" destOrd="0" presId="urn:microsoft.com/office/officeart/2009/3/layout/PlusandMinus"/>
    <dgm:cxn modelId="{144B6D81-9821-4304-AE39-FF9EC7419A6C}" type="presParOf" srcId="{B8287426-2985-4B7B-9343-F33792EADA7A}" destId="{95268D0F-70B0-40DC-BA33-9E5D2B0F4F79}" srcOrd="1" destOrd="0" presId="urn:microsoft.com/office/officeart/2009/3/layout/PlusandMinus"/>
    <dgm:cxn modelId="{209C7273-233F-4FF2-98F5-3506C5B89036}" type="presParOf" srcId="{B8287426-2985-4B7B-9343-F33792EADA7A}" destId="{DA9188BD-F77F-497D-82A4-4F3F311B5A79}" srcOrd="2" destOrd="0" presId="urn:microsoft.com/office/officeart/2009/3/layout/PlusandMinus"/>
    <dgm:cxn modelId="{8CB82ACB-8E48-4FAE-BFF7-8E919BF38EF9}" type="presParOf" srcId="{B8287426-2985-4B7B-9343-F33792EADA7A}" destId="{09F91DE8-5542-41C4-9931-8F6C39EFB6F4}" srcOrd="3" destOrd="0" presId="urn:microsoft.com/office/officeart/2009/3/layout/PlusandMinus"/>
    <dgm:cxn modelId="{79F09BEF-0C6E-4E67-B8AE-802FCFFD64FA}" type="presParOf" srcId="{B8287426-2985-4B7B-9343-F33792EADA7A}" destId="{8609C75D-A1F0-4DC4-ACCC-8CFFD44DAD84}" srcOrd="4" destOrd="0" presId="urn:microsoft.com/office/officeart/2009/3/layout/PlusandMinus"/>
    <dgm:cxn modelId="{88009305-4572-40A6-960B-58D5894A893A}" type="presParOf" srcId="{B8287426-2985-4B7B-9343-F33792EADA7A}" destId="{D71705E9-0B58-4BE0-B124-8A346FCF9A38}" srcOrd="5" destOrd="0" presId="urn:microsoft.com/office/officeart/2009/3/layout/PlusandMinu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CF1F6D-F0B2-4182-BBDD-E93A69D7A02E}" type="doc">
      <dgm:prSet loTypeId="urn:microsoft.com/office/officeart/2005/8/layout/vProcess5" loCatId="process" qsTypeId="urn:microsoft.com/office/officeart/2005/8/quickstyle/simple1" qsCatId="simple" csTypeId="urn:microsoft.com/office/officeart/2005/8/colors/accent6_1" csCatId="accent6" phldr="1"/>
      <dgm:spPr/>
      <dgm:t>
        <a:bodyPr/>
        <a:lstStyle/>
        <a:p>
          <a:endParaRPr lang="es-EC"/>
        </a:p>
      </dgm:t>
    </dgm:pt>
    <dgm:pt modelId="{B91D3E0B-B914-4B99-8429-ECCBDB3B5EFA}">
      <dgm:prSet phldrT="[Texto]" custT="1"/>
      <dgm:spPr/>
      <dgm:t>
        <a:bodyPr/>
        <a:lstStyle/>
        <a:p>
          <a:r>
            <a:rPr lang="es-EC" sz="1800" dirty="0">
              <a:latin typeface="+mj-lt"/>
              <a:cs typeface="Times New Roman" panose="02020603050405020304" pitchFamily="18" charset="0"/>
            </a:rPr>
            <a:t>Análisis de los requisitos de operación del proceso y de la empresa</a:t>
          </a:r>
          <a:endParaRPr lang="es-EC" sz="1800" dirty="0"/>
        </a:p>
      </dgm:t>
    </dgm:pt>
    <dgm:pt modelId="{81AF8D31-B404-47BF-A065-2092671E4AAA}" type="parTrans" cxnId="{C2FBE4A8-EBBE-4F91-A9DF-1DC1992DA149}">
      <dgm:prSet/>
      <dgm:spPr/>
      <dgm:t>
        <a:bodyPr/>
        <a:lstStyle/>
        <a:p>
          <a:endParaRPr lang="es-EC" sz="1800"/>
        </a:p>
      </dgm:t>
    </dgm:pt>
    <dgm:pt modelId="{B33F1929-7807-4D82-B5C8-EDA47456C33E}" type="sibTrans" cxnId="{C2FBE4A8-EBBE-4F91-A9DF-1DC1992DA149}">
      <dgm:prSet custT="1"/>
      <dgm:spPr/>
      <dgm:t>
        <a:bodyPr/>
        <a:lstStyle/>
        <a:p>
          <a:endParaRPr lang="es-EC" sz="1800"/>
        </a:p>
      </dgm:t>
    </dgm:pt>
    <dgm:pt modelId="{ACC345FB-0F91-48D0-A79C-0FE075D11A8B}">
      <dgm:prSet phldrT="[Texto]" custT="1"/>
      <dgm:spPr/>
      <dgm:t>
        <a:bodyPr/>
        <a:lstStyle/>
        <a:p>
          <a:pPr>
            <a:buFont typeface="Courier New" panose="02070309020205020404" pitchFamily="49" charset="0"/>
            <a:buChar char="o"/>
          </a:pPr>
          <a:r>
            <a:rPr lang="es-EC" sz="1800" dirty="0">
              <a:latin typeface="+mj-lt"/>
              <a:cs typeface="Times New Roman" panose="02020603050405020304" pitchFamily="18" charset="0"/>
            </a:rPr>
            <a:t>Alarmas y Rangos de Operación</a:t>
          </a:r>
          <a:endParaRPr lang="es-EC" sz="1800" dirty="0"/>
        </a:p>
      </dgm:t>
    </dgm:pt>
    <dgm:pt modelId="{4F50141F-7599-4CC3-A296-2AA6D8BDF52C}" type="parTrans" cxnId="{400BEDBC-D4FB-4053-9AC4-6E88C1D91943}">
      <dgm:prSet/>
      <dgm:spPr/>
      <dgm:t>
        <a:bodyPr/>
        <a:lstStyle/>
        <a:p>
          <a:endParaRPr lang="es-EC" sz="1800"/>
        </a:p>
      </dgm:t>
    </dgm:pt>
    <dgm:pt modelId="{76E35B21-4AC6-4B3D-AF0D-1A253EA75F3B}" type="sibTrans" cxnId="{400BEDBC-D4FB-4053-9AC4-6E88C1D91943}">
      <dgm:prSet custT="1"/>
      <dgm:spPr/>
      <dgm:t>
        <a:bodyPr/>
        <a:lstStyle/>
        <a:p>
          <a:endParaRPr lang="es-EC" sz="1800"/>
        </a:p>
      </dgm:t>
    </dgm:pt>
    <dgm:pt modelId="{29D969A8-09AC-4AA8-9F98-C6F98492EBDA}">
      <dgm:prSet phldrT="[Texto]" custT="1"/>
      <dgm:spPr/>
      <dgm:t>
        <a:bodyPr/>
        <a:lstStyle/>
        <a:p>
          <a:pPr>
            <a:buFont typeface="Courier New" panose="02070309020205020404" pitchFamily="49" charset="0"/>
            <a:buChar char="o"/>
          </a:pPr>
          <a:r>
            <a:rPr lang="es-EC" sz="1800" dirty="0">
              <a:latin typeface="+mj-lt"/>
              <a:cs typeface="Times New Roman" panose="02020603050405020304" pitchFamily="18" charset="0"/>
            </a:rPr>
            <a:t>Alinear los requisitos técnicos con las especificaciones de diseño</a:t>
          </a:r>
          <a:endParaRPr lang="es-EC" sz="1800" dirty="0"/>
        </a:p>
      </dgm:t>
    </dgm:pt>
    <dgm:pt modelId="{A7337D54-4AAF-4995-8B67-CF14CFAAC909}" type="parTrans" cxnId="{5DF0A5CD-13DA-4D1E-85B6-1E62B19747B2}">
      <dgm:prSet/>
      <dgm:spPr/>
      <dgm:t>
        <a:bodyPr/>
        <a:lstStyle/>
        <a:p>
          <a:endParaRPr lang="es-EC" sz="1800"/>
        </a:p>
      </dgm:t>
    </dgm:pt>
    <dgm:pt modelId="{110F96C3-5688-4D9F-9EE4-007CBE633CC1}" type="sibTrans" cxnId="{5DF0A5CD-13DA-4D1E-85B6-1E62B19747B2}">
      <dgm:prSet custT="1"/>
      <dgm:spPr/>
      <dgm:t>
        <a:bodyPr/>
        <a:lstStyle/>
        <a:p>
          <a:endParaRPr lang="es-EC" sz="1800"/>
        </a:p>
      </dgm:t>
    </dgm:pt>
    <dgm:pt modelId="{032FD60C-7578-4AE9-AE17-C66BFDFC6B5B}">
      <dgm:prSet custT="1"/>
      <dgm:spPr/>
      <dgm:t>
        <a:bodyPr/>
        <a:lstStyle/>
        <a:p>
          <a:pPr>
            <a:buFont typeface="Courier New" panose="02070309020205020404" pitchFamily="49" charset="0"/>
            <a:buChar char="o"/>
          </a:pPr>
          <a:r>
            <a:rPr lang="es-EC" sz="1800" dirty="0">
              <a:latin typeface="+mj-lt"/>
              <a:cs typeface="Times New Roman" panose="02020603050405020304" pitchFamily="18" charset="0"/>
            </a:rPr>
            <a:t>Evaluación de diseños de elementos de HMI tradicional en contraste con los diseños de HPHMI</a:t>
          </a:r>
        </a:p>
      </dgm:t>
    </dgm:pt>
    <dgm:pt modelId="{69257E9E-BD3C-4774-8F47-F09DA701F519}" type="parTrans" cxnId="{501ABCFD-3DD4-46F9-8FBC-4B64A8A6F0F2}">
      <dgm:prSet/>
      <dgm:spPr/>
      <dgm:t>
        <a:bodyPr/>
        <a:lstStyle/>
        <a:p>
          <a:endParaRPr lang="es-EC" sz="1800"/>
        </a:p>
      </dgm:t>
    </dgm:pt>
    <dgm:pt modelId="{3237F621-37A7-4915-BB34-E832DE07754A}" type="sibTrans" cxnId="{501ABCFD-3DD4-46F9-8FBC-4B64A8A6F0F2}">
      <dgm:prSet custT="1"/>
      <dgm:spPr/>
      <dgm:t>
        <a:bodyPr/>
        <a:lstStyle/>
        <a:p>
          <a:endParaRPr lang="es-EC" sz="1800"/>
        </a:p>
      </dgm:t>
    </dgm:pt>
    <dgm:pt modelId="{A249B63A-F09F-48E0-A0CD-E81DC16C54F9}">
      <dgm:prSet custT="1"/>
      <dgm:spPr/>
      <dgm:t>
        <a:bodyPr/>
        <a:lstStyle/>
        <a:p>
          <a:pPr>
            <a:buFont typeface="Courier New" panose="02070309020205020404" pitchFamily="49" charset="0"/>
            <a:buChar char="o"/>
          </a:pPr>
          <a:r>
            <a:rPr lang="es-EC" sz="1800" dirty="0">
              <a:latin typeface="+mj-lt"/>
              <a:cs typeface="Times New Roman" panose="02020603050405020304" pitchFamily="18" charset="0"/>
            </a:rPr>
            <a:t>Análisis de tareas y requerimientos</a:t>
          </a:r>
        </a:p>
        <a:p>
          <a:pPr>
            <a:buFont typeface="Courier New" panose="02070309020205020404" pitchFamily="49" charset="0"/>
            <a:buChar char="o"/>
          </a:pPr>
          <a:r>
            <a:rPr lang="es-EC" sz="1800">
              <a:latin typeface="+mj-lt"/>
              <a:cs typeface="Times New Roman" panose="02020603050405020304" pitchFamily="18" charset="0"/>
            </a:rPr>
            <a:t>Diseño de Gráficos y Pantallas</a:t>
          </a:r>
          <a:endParaRPr lang="es-EC" sz="1800" dirty="0">
            <a:latin typeface="+mj-lt"/>
            <a:cs typeface="Times New Roman" panose="02020603050405020304" pitchFamily="18" charset="0"/>
          </a:endParaRPr>
        </a:p>
      </dgm:t>
    </dgm:pt>
    <dgm:pt modelId="{8619D95F-25FF-4C28-AEE1-9628F9F6C05E}" type="parTrans" cxnId="{1B04ECC3-9400-4104-8712-E7943CCBEADC}">
      <dgm:prSet/>
      <dgm:spPr/>
      <dgm:t>
        <a:bodyPr/>
        <a:lstStyle/>
        <a:p>
          <a:endParaRPr lang="es-EC" sz="1800"/>
        </a:p>
      </dgm:t>
    </dgm:pt>
    <dgm:pt modelId="{7B668216-57AE-4DE3-B12A-7AB1F6262DC3}" type="sibTrans" cxnId="{1B04ECC3-9400-4104-8712-E7943CCBEADC}">
      <dgm:prSet/>
      <dgm:spPr/>
      <dgm:t>
        <a:bodyPr/>
        <a:lstStyle/>
        <a:p>
          <a:endParaRPr lang="es-EC" sz="1800"/>
        </a:p>
      </dgm:t>
    </dgm:pt>
    <dgm:pt modelId="{4391C2C4-E704-4D36-A108-59C4CB5B236C}">
      <dgm:prSet/>
      <dgm:spPr/>
    </dgm:pt>
    <dgm:pt modelId="{A1CC5292-46D1-463C-A43C-45D840D649C5}" type="parTrans" cxnId="{1DBC9126-8771-4D35-A712-DB9ECB17D5C7}">
      <dgm:prSet/>
      <dgm:spPr/>
      <dgm:t>
        <a:bodyPr/>
        <a:lstStyle/>
        <a:p>
          <a:endParaRPr lang="es-EC" sz="1800"/>
        </a:p>
      </dgm:t>
    </dgm:pt>
    <dgm:pt modelId="{FCDD44C7-61A9-4958-B5B9-29C2068F8904}" type="sibTrans" cxnId="{1DBC9126-8771-4D35-A712-DB9ECB17D5C7}">
      <dgm:prSet/>
      <dgm:spPr/>
      <dgm:t>
        <a:bodyPr/>
        <a:lstStyle/>
        <a:p>
          <a:endParaRPr lang="es-EC" sz="1800"/>
        </a:p>
      </dgm:t>
    </dgm:pt>
    <dgm:pt modelId="{C91F3C53-A101-4D7A-A11B-3CA81649CBFD}">
      <dgm:prSet/>
      <dgm:spPr/>
    </dgm:pt>
    <dgm:pt modelId="{2A00E488-BCC7-4DF5-B575-2EBEF9168F5D}" type="parTrans" cxnId="{6600B8E8-08AE-4D80-B5B7-83AF2DDECC53}">
      <dgm:prSet/>
      <dgm:spPr/>
      <dgm:t>
        <a:bodyPr/>
        <a:lstStyle/>
        <a:p>
          <a:endParaRPr lang="es-EC" sz="1800"/>
        </a:p>
      </dgm:t>
    </dgm:pt>
    <dgm:pt modelId="{C7A12CF4-13C5-433A-905D-C54A49BCBB9E}" type="sibTrans" cxnId="{6600B8E8-08AE-4D80-B5B7-83AF2DDECC53}">
      <dgm:prSet/>
      <dgm:spPr/>
      <dgm:t>
        <a:bodyPr/>
        <a:lstStyle/>
        <a:p>
          <a:endParaRPr lang="es-EC" sz="1800"/>
        </a:p>
      </dgm:t>
    </dgm:pt>
    <dgm:pt modelId="{EF268EEC-DC4B-44E5-B9A4-36A167861CE6}">
      <dgm:prSet/>
      <dgm:spPr/>
    </dgm:pt>
    <dgm:pt modelId="{9C46E2AD-F4F9-4BFC-A895-A3F73FB7947D}" type="parTrans" cxnId="{AC9DD99E-4C09-4E0C-B9F6-F5AA550E82D7}">
      <dgm:prSet/>
      <dgm:spPr/>
      <dgm:t>
        <a:bodyPr/>
        <a:lstStyle/>
        <a:p>
          <a:endParaRPr lang="es-EC" sz="1800"/>
        </a:p>
      </dgm:t>
    </dgm:pt>
    <dgm:pt modelId="{F3520592-BA2A-4F33-A806-2A051BED28EC}" type="sibTrans" cxnId="{AC9DD99E-4C09-4E0C-B9F6-F5AA550E82D7}">
      <dgm:prSet/>
      <dgm:spPr/>
      <dgm:t>
        <a:bodyPr/>
        <a:lstStyle/>
        <a:p>
          <a:endParaRPr lang="es-EC" sz="1800"/>
        </a:p>
      </dgm:t>
    </dgm:pt>
    <dgm:pt modelId="{C5F9354E-7050-4FE4-B682-78871D3236A9}">
      <dgm:prSet/>
      <dgm:spPr/>
    </dgm:pt>
    <dgm:pt modelId="{F96E7A63-E0D3-418B-9F55-71CEBBAF6362}" type="sibTrans" cxnId="{B221C017-372E-4A93-A9B6-138F64FA644F}">
      <dgm:prSet/>
      <dgm:spPr/>
      <dgm:t>
        <a:bodyPr/>
        <a:lstStyle/>
        <a:p>
          <a:endParaRPr lang="es-EC" sz="1800"/>
        </a:p>
      </dgm:t>
    </dgm:pt>
    <dgm:pt modelId="{02647279-FA1E-41DA-B4F1-6FE7405BAA97}" type="parTrans" cxnId="{B221C017-372E-4A93-A9B6-138F64FA644F}">
      <dgm:prSet/>
      <dgm:spPr/>
      <dgm:t>
        <a:bodyPr/>
        <a:lstStyle/>
        <a:p>
          <a:endParaRPr lang="es-EC" sz="1800"/>
        </a:p>
      </dgm:t>
    </dgm:pt>
    <dgm:pt modelId="{75942C0D-769B-4C02-A6E9-59771DF7A629}" type="pres">
      <dgm:prSet presAssocID="{3BCF1F6D-F0B2-4182-BBDD-E93A69D7A02E}" presName="outerComposite" presStyleCnt="0">
        <dgm:presLayoutVars>
          <dgm:chMax val="5"/>
          <dgm:dir/>
          <dgm:resizeHandles val="exact"/>
        </dgm:presLayoutVars>
      </dgm:prSet>
      <dgm:spPr/>
    </dgm:pt>
    <dgm:pt modelId="{D535BF1C-70BB-4AFD-9999-CDE71B9E88C2}" type="pres">
      <dgm:prSet presAssocID="{3BCF1F6D-F0B2-4182-BBDD-E93A69D7A02E}" presName="dummyMaxCanvas" presStyleCnt="0">
        <dgm:presLayoutVars/>
      </dgm:prSet>
      <dgm:spPr/>
    </dgm:pt>
    <dgm:pt modelId="{E8DD8445-38C4-4BEA-9856-E805D19288D4}" type="pres">
      <dgm:prSet presAssocID="{3BCF1F6D-F0B2-4182-BBDD-E93A69D7A02E}" presName="FiveNodes_1" presStyleLbl="node1" presStyleIdx="0" presStyleCnt="5">
        <dgm:presLayoutVars>
          <dgm:bulletEnabled val="1"/>
        </dgm:presLayoutVars>
      </dgm:prSet>
      <dgm:spPr/>
    </dgm:pt>
    <dgm:pt modelId="{D2C3CF24-9ADE-4351-BBE9-D1370A98CF4E}" type="pres">
      <dgm:prSet presAssocID="{3BCF1F6D-F0B2-4182-BBDD-E93A69D7A02E}" presName="FiveNodes_2" presStyleLbl="node1" presStyleIdx="1" presStyleCnt="5">
        <dgm:presLayoutVars>
          <dgm:bulletEnabled val="1"/>
        </dgm:presLayoutVars>
      </dgm:prSet>
      <dgm:spPr/>
    </dgm:pt>
    <dgm:pt modelId="{7385C022-EBAD-4F9C-B645-9CA96E2C93D2}" type="pres">
      <dgm:prSet presAssocID="{3BCF1F6D-F0B2-4182-BBDD-E93A69D7A02E}" presName="FiveNodes_3" presStyleLbl="node1" presStyleIdx="2" presStyleCnt="5">
        <dgm:presLayoutVars>
          <dgm:bulletEnabled val="1"/>
        </dgm:presLayoutVars>
      </dgm:prSet>
      <dgm:spPr/>
    </dgm:pt>
    <dgm:pt modelId="{5DB5ECF4-3A38-4BC4-8AD4-5024229B5A6F}" type="pres">
      <dgm:prSet presAssocID="{3BCF1F6D-F0B2-4182-BBDD-E93A69D7A02E}" presName="FiveNodes_4" presStyleLbl="node1" presStyleIdx="3" presStyleCnt="5">
        <dgm:presLayoutVars>
          <dgm:bulletEnabled val="1"/>
        </dgm:presLayoutVars>
      </dgm:prSet>
      <dgm:spPr/>
    </dgm:pt>
    <dgm:pt modelId="{76C749B7-CB93-4E34-A643-AD2286318800}" type="pres">
      <dgm:prSet presAssocID="{3BCF1F6D-F0B2-4182-BBDD-E93A69D7A02E}" presName="FiveNodes_5" presStyleLbl="node1" presStyleIdx="4" presStyleCnt="5">
        <dgm:presLayoutVars>
          <dgm:bulletEnabled val="1"/>
        </dgm:presLayoutVars>
      </dgm:prSet>
      <dgm:spPr/>
    </dgm:pt>
    <dgm:pt modelId="{37B17651-A5C0-4DBF-B9C3-71617986377F}" type="pres">
      <dgm:prSet presAssocID="{3BCF1F6D-F0B2-4182-BBDD-E93A69D7A02E}" presName="FiveConn_1-2" presStyleLbl="fgAccFollowNode1" presStyleIdx="0" presStyleCnt="4">
        <dgm:presLayoutVars>
          <dgm:bulletEnabled val="1"/>
        </dgm:presLayoutVars>
      </dgm:prSet>
      <dgm:spPr/>
    </dgm:pt>
    <dgm:pt modelId="{41204B7B-9C99-4863-8012-52722BD555B8}" type="pres">
      <dgm:prSet presAssocID="{3BCF1F6D-F0B2-4182-BBDD-E93A69D7A02E}" presName="FiveConn_2-3" presStyleLbl="fgAccFollowNode1" presStyleIdx="1" presStyleCnt="4">
        <dgm:presLayoutVars>
          <dgm:bulletEnabled val="1"/>
        </dgm:presLayoutVars>
      </dgm:prSet>
      <dgm:spPr/>
    </dgm:pt>
    <dgm:pt modelId="{582A779F-CCF0-44AF-ACC4-528641AB3E29}" type="pres">
      <dgm:prSet presAssocID="{3BCF1F6D-F0B2-4182-BBDD-E93A69D7A02E}" presName="FiveConn_3-4" presStyleLbl="fgAccFollowNode1" presStyleIdx="2" presStyleCnt="4">
        <dgm:presLayoutVars>
          <dgm:bulletEnabled val="1"/>
        </dgm:presLayoutVars>
      </dgm:prSet>
      <dgm:spPr/>
    </dgm:pt>
    <dgm:pt modelId="{2F12E2C9-FD77-4CFA-9ABB-71507E473CEE}" type="pres">
      <dgm:prSet presAssocID="{3BCF1F6D-F0B2-4182-BBDD-E93A69D7A02E}" presName="FiveConn_4-5" presStyleLbl="fgAccFollowNode1" presStyleIdx="3" presStyleCnt="4">
        <dgm:presLayoutVars>
          <dgm:bulletEnabled val="1"/>
        </dgm:presLayoutVars>
      </dgm:prSet>
      <dgm:spPr/>
    </dgm:pt>
    <dgm:pt modelId="{1E21249D-47E5-49FE-A7C4-D026868ECC87}" type="pres">
      <dgm:prSet presAssocID="{3BCF1F6D-F0B2-4182-BBDD-E93A69D7A02E}" presName="FiveNodes_1_text" presStyleLbl="node1" presStyleIdx="4" presStyleCnt="5">
        <dgm:presLayoutVars>
          <dgm:bulletEnabled val="1"/>
        </dgm:presLayoutVars>
      </dgm:prSet>
      <dgm:spPr/>
    </dgm:pt>
    <dgm:pt modelId="{80B3D80C-11C8-4C98-A1DA-19DB9BF03688}" type="pres">
      <dgm:prSet presAssocID="{3BCF1F6D-F0B2-4182-BBDD-E93A69D7A02E}" presName="FiveNodes_2_text" presStyleLbl="node1" presStyleIdx="4" presStyleCnt="5">
        <dgm:presLayoutVars>
          <dgm:bulletEnabled val="1"/>
        </dgm:presLayoutVars>
      </dgm:prSet>
      <dgm:spPr/>
    </dgm:pt>
    <dgm:pt modelId="{7FC81112-B58F-4D86-A57B-207A23A0DC65}" type="pres">
      <dgm:prSet presAssocID="{3BCF1F6D-F0B2-4182-BBDD-E93A69D7A02E}" presName="FiveNodes_3_text" presStyleLbl="node1" presStyleIdx="4" presStyleCnt="5">
        <dgm:presLayoutVars>
          <dgm:bulletEnabled val="1"/>
        </dgm:presLayoutVars>
      </dgm:prSet>
      <dgm:spPr/>
    </dgm:pt>
    <dgm:pt modelId="{11E59431-5589-4512-A46C-D621AB955040}" type="pres">
      <dgm:prSet presAssocID="{3BCF1F6D-F0B2-4182-BBDD-E93A69D7A02E}" presName="FiveNodes_4_text" presStyleLbl="node1" presStyleIdx="4" presStyleCnt="5">
        <dgm:presLayoutVars>
          <dgm:bulletEnabled val="1"/>
        </dgm:presLayoutVars>
      </dgm:prSet>
      <dgm:spPr/>
    </dgm:pt>
    <dgm:pt modelId="{733C974F-343F-4AF5-8AC4-1D988232D732}" type="pres">
      <dgm:prSet presAssocID="{3BCF1F6D-F0B2-4182-BBDD-E93A69D7A02E}" presName="FiveNodes_5_text" presStyleLbl="node1" presStyleIdx="4" presStyleCnt="5">
        <dgm:presLayoutVars>
          <dgm:bulletEnabled val="1"/>
        </dgm:presLayoutVars>
      </dgm:prSet>
      <dgm:spPr/>
    </dgm:pt>
  </dgm:ptLst>
  <dgm:cxnLst>
    <dgm:cxn modelId="{91490613-23C1-4203-904B-B2760E0533A1}" type="presOf" srcId="{110F96C3-5688-4D9F-9EE4-007CBE633CC1}" destId="{582A779F-CCF0-44AF-ACC4-528641AB3E29}" srcOrd="0" destOrd="0" presId="urn:microsoft.com/office/officeart/2005/8/layout/vProcess5"/>
    <dgm:cxn modelId="{B221C017-372E-4A93-A9B6-138F64FA644F}" srcId="{3BCF1F6D-F0B2-4182-BBDD-E93A69D7A02E}" destId="{C5F9354E-7050-4FE4-B682-78871D3236A9}" srcOrd="5" destOrd="0" parTransId="{02647279-FA1E-41DA-B4F1-6FE7405BAA97}" sibTransId="{F96E7A63-E0D3-418B-9F55-71CEBBAF6362}"/>
    <dgm:cxn modelId="{1DBC9126-8771-4D35-A712-DB9ECB17D5C7}" srcId="{3BCF1F6D-F0B2-4182-BBDD-E93A69D7A02E}" destId="{4391C2C4-E704-4D36-A108-59C4CB5B236C}" srcOrd="8" destOrd="0" parTransId="{A1CC5292-46D1-463C-A43C-45D840D649C5}" sibTransId="{FCDD44C7-61A9-4958-B5B9-29C2068F8904}"/>
    <dgm:cxn modelId="{33004C35-51F8-425B-BD0E-F91AFA36ADC3}" type="presOf" srcId="{032FD60C-7578-4AE9-AE17-C66BFDFC6B5B}" destId="{11E59431-5589-4512-A46C-D621AB955040}" srcOrd="1" destOrd="0" presId="urn:microsoft.com/office/officeart/2005/8/layout/vProcess5"/>
    <dgm:cxn modelId="{38734668-D0DF-4458-955A-E7A76C8BC1E7}" type="presOf" srcId="{ACC345FB-0F91-48D0-A79C-0FE075D11A8B}" destId="{80B3D80C-11C8-4C98-A1DA-19DB9BF03688}" srcOrd="1" destOrd="0" presId="urn:microsoft.com/office/officeart/2005/8/layout/vProcess5"/>
    <dgm:cxn modelId="{B012416C-DCFF-4C61-A055-2B39EE6619E5}" type="presOf" srcId="{29D969A8-09AC-4AA8-9F98-C6F98492EBDA}" destId="{7385C022-EBAD-4F9C-B645-9CA96E2C93D2}" srcOrd="0" destOrd="0" presId="urn:microsoft.com/office/officeart/2005/8/layout/vProcess5"/>
    <dgm:cxn modelId="{5FF7D674-CA06-4E54-902E-E74C573A18D8}" type="presOf" srcId="{3BCF1F6D-F0B2-4182-BBDD-E93A69D7A02E}" destId="{75942C0D-769B-4C02-A6E9-59771DF7A629}" srcOrd="0" destOrd="0" presId="urn:microsoft.com/office/officeart/2005/8/layout/vProcess5"/>
    <dgm:cxn modelId="{17977358-0E06-4ED0-AF13-135B7FB18C3A}" type="presOf" srcId="{B33F1929-7807-4D82-B5C8-EDA47456C33E}" destId="{37B17651-A5C0-4DBF-B9C3-71617986377F}" srcOrd="0" destOrd="0" presId="urn:microsoft.com/office/officeart/2005/8/layout/vProcess5"/>
    <dgm:cxn modelId="{DFA2FF85-F812-45D6-9699-D187A4ABD652}" type="presOf" srcId="{032FD60C-7578-4AE9-AE17-C66BFDFC6B5B}" destId="{5DB5ECF4-3A38-4BC4-8AD4-5024229B5A6F}" srcOrd="0" destOrd="0" presId="urn:microsoft.com/office/officeart/2005/8/layout/vProcess5"/>
    <dgm:cxn modelId="{5BAE1997-8F43-42A7-AC9E-17C171E63787}" type="presOf" srcId="{3237F621-37A7-4915-BB34-E832DE07754A}" destId="{2F12E2C9-FD77-4CFA-9ABB-71507E473CEE}" srcOrd="0" destOrd="0" presId="urn:microsoft.com/office/officeart/2005/8/layout/vProcess5"/>
    <dgm:cxn modelId="{FB2ACB9A-7945-4691-AB46-5EBFDE43DED4}" type="presOf" srcId="{A249B63A-F09F-48E0-A0CD-E81DC16C54F9}" destId="{76C749B7-CB93-4E34-A643-AD2286318800}" srcOrd="0" destOrd="0" presId="urn:microsoft.com/office/officeart/2005/8/layout/vProcess5"/>
    <dgm:cxn modelId="{AC9DD99E-4C09-4E0C-B9F6-F5AA550E82D7}" srcId="{3BCF1F6D-F0B2-4182-BBDD-E93A69D7A02E}" destId="{EF268EEC-DC4B-44E5-B9A4-36A167861CE6}" srcOrd="6" destOrd="0" parTransId="{9C46E2AD-F4F9-4BFC-A895-A3F73FB7947D}" sibTransId="{F3520592-BA2A-4F33-A806-2A051BED28EC}"/>
    <dgm:cxn modelId="{C2FBE4A8-EBBE-4F91-A9DF-1DC1992DA149}" srcId="{3BCF1F6D-F0B2-4182-BBDD-E93A69D7A02E}" destId="{B91D3E0B-B914-4B99-8429-ECCBDB3B5EFA}" srcOrd="0" destOrd="0" parTransId="{81AF8D31-B404-47BF-A065-2092671E4AAA}" sibTransId="{B33F1929-7807-4D82-B5C8-EDA47456C33E}"/>
    <dgm:cxn modelId="{400BEDBC-D4FB-4053-9AC4-6E88C1D91943}" srcId="{3BCF1F6D-F0B2-4182-BBDD-E93A69D7A02E}" destId="{ACC345FB-0F91-48D0-A79C-0FE075D11A8B}" srcOrd="1" destOrd="0" parTransId="{4F50141F-7599-4CC3-A296-2AA6D8BDF52C}" sibTransId="{76E35B21-4AC6-4B3D-AF0D-1A253EA75F3B}"/>
    <dgm:cxn modelId="{E24148C0-F53B-4A8B-9082-688B9B0E4C54}" type="presOf" srcId="{ACC345FB-0F91-48D0-A79C-0FE075D11A8B}" destId="{D2C3CF24-9ADE-4351-BBE9-D1370A98CF4E}" srcOrd="0" destOrd="0" presId="urn:microsoft.com/office/officeart/2005/8/layout/vProcess5"/>
    <dgm:cxn modelId="{1B04ECC3-9400-4104-8712-E7943CCBEADC}" srcId="{3BCF1F6D-F0B2-4182-BBDD-E93A69D7A02E}" destId="{A249B63A-F09F-48E0-A0CD-E81DC16C54F9}" srcOrd="4" destOrd="0" parTransId="{8619D95F-25FF-4C28-AEE1-9628F9F6C05E}" sibTransId="{7B668216-57AE-4DE3-B12A-7AB1F6262DC3}"/>
    <dgm:cxn modelId="{5DF0A5CD-13DA-4D1E-85B6-1E62B19747B2}" srcId="{3BCF1F6D-F0B2-4182-BBDD-E93A69D7A02E}" destId="{29D969A8-09AC-4AA8-9F98-C6F98492EBDA}" srcOrd="2" destOrd="0" parTransId="{A7337D54-4AAF-4995-8B67-CF14CFAAC909}" sibTransId="{110F96C3-5688-4D9F-9EE4-007CBE633CC1}"/>
    <dgm:cxn modelId="{48213ED3-11A4-4FBA-9D48-2E6EE051EF19}" type="presOf" srcId="{A249B63A-F09F-48E0-A0CD-E81DC16C54F9}" destId="{733C974F-343F-4AF5-8AC4-1D988232D732}" srcOrd="1" destOrd="0" presId="urn:microsoft.com/office/officeart/2005/8/layout/vProcess5"/>
    <dgm:cxn modelId="{D555E6DD-0E39-41A4-A9E4-26E10BB34C1B}" type="presOf" srcId="{B91D3E0B-B914-4B99-8429-ECCBDB3B5EFA}" destId="{E8DD8445-38C4-4BEA-9856-E805D19288D4}" srcOrd="0" destOrd="0" presId="urn:microsoft.com/office/officeart/2005/8/layout/vProcess5"/>
    <dgm:cxn modelId="{9A0FF3DE-A09E-4299-8CD5-60DE9DA15418}" type="presOf" srcId="{76E35B21-4AC6-4B3D-AF0D-1A253EA75F3B}" destId="{41204B7B-9C99-4863-8012-52722BD555B8}" srcOrd="0" destOrd="0" presId="urn:microsoft.com/office/officeart/2005/8/layout/vProcess5"/>
    <dgm:cxn modelId="{6600B8E8-08AE-4D80-B5B7-83AF2DDECC53}" srcId="{3BCF1F6D-F0B2-4182-BBDD-E93A69D7A02E}" destId="{C91F3C53-A101-4D7A-A11B-3CA81649CBFD}" srcOrd="7" destOrd="0" parTransId="{2A00E488-BCC7-4DF5-B575-2EBEF9168F5D}" sibTransId="{C7A12CF4-13C5-433A-905D-C54A49BCBB9E}"/>
    <dgm:cxn modelId="{A39990F7-1525-4057-8C42-D9DC01876FC4}" type="presOf" srcId="{29D969A8-09AC-4AA8-9F98-C6F98492EBDA}" destId="{7FC81112-B58F-4D86-A57B-207A23A0DC65}" srcOrd="1" destOrd="0" presId="urn:microsoft.com/office/officeart/2005/8/layout/vProcess5"/>
    <dgm:cxn modelId="{501ABCFD-3DD4-46F9-8FBC-4B64A8A6F0F2}" srcId="{3BCF1F6D-F0B2-4182-BBDD-E93A69D7A02E}" destId="{032FD60C-7578-4AE9-AE17-C66BFDFC6B5B}" srcOrd="3" destOrd="0" parTransId="{69257E9E-BD3C-4774-8F47-F09DA701F519}" sibTransId="{3237F621-37A7-4915-BB34-E832DE07754A}"/>
    <dgm:cxn modelId="{4C7DB3FF-6F88-4343-B20F-A14D25E34B70}" type="presOf" srcId="{B91D3E0B-B914-4B99-8429-ECCBDB3B5EFA}" destId="{1E21249D-47E5-49FE-A7C4-D026868ECC87}" srcOrd="1" destOrd="0" presId="urn:microsoft.com/office/officeart/2005/8/layout/vProcess5"/>
    <dgm:cxn modelId="{5C4DFF13-6685-435F-96DA-8799217E4130}" type="presParOf" srcId="{75942C0D-769B-4C02-A6E9-59771DF7A629}" destId="{D535BF1C-70BB-4AFD-9999-CDE71B9E88C2}" srcOrd="0" destOrd="0" presId="urn:microsoft.com/office/officeart/2005/8/layout/vProcess5"/>
    <dgm:cxn modelId="{EA9B2549-6A46-47EC-9BCE-23292D61802C}" type="presParOf" srcId="{75942C0D-769B-4C02-A6E9-59771DF7A629}" destId="{E8DD8445-38C4-4BEA-9856-E805D19288D4}" srcOrd="1" destOrd="0" presId="urn:microsoft.com/office/officeart/2005/8/layout/vProcess5"/>
    <dgm:cxn modelId="{8FB70056-0FE2-4A9E-88D2-702247F76041}" type="presParOf" srcId="{75942C0D-769B-4C02-A6E9-59771DF7A629}" destId="{D2C3CF24-9ADE-4351-BBE9-D1370A98CF4E}" srcOrd="2" destOrd="0" presId="urn:microsoft.com/office/officeart/2005/8/layout/vProcess5"/>
    <dgm:cxn modelId="{3F11FAB4-1FFD-4614-B96C-465218322FA3}" type="presParOf" srcId="{75942C0D-769B-4C02-A6E9-59771DF7A629}" destId="{7385C022-EBAD-4F9C-B645-9CA96E2C93D2}" srcOrd="3" destOrd="0" presId="urn:microsoft.com/office/officeart/2005/8/layout/vProcess5"/>
    <dgm:cxn modelId="{AEB97AAE-820B-414A-97C9-542F625F06AA}" type="presParOf" srcId="{75942C0D-769B-4C02-A6E9-59771DF7A629}" destId="{5DB5ECF4-3A38-4BC4-8AD4-5024229B5A6F}" srcOrd="4" destOrd="0" presId="urn:microsoft.com/office/officeart/2005/8/layout/vProcess5"/>
    <dgm:cxn modelId="{14EC1999-6231-4CE9-8D3F-E7EE88EEA7DF}" type="presParOf" srcId="{75942C0D-769B-4C02-A6E9-59771DF7A629}" destId="{76C749B7-CB93-4E34-A643-AD2286318800}" srcOrd="5" destOrd="0" presId="urn:microsoft.com/office/officeart/2005/8/layout/vProcess5"/>
    <dgm:cxn modelId="{79D7CD4F-7CA6-456C-A5D9-08FCF106D456}" type="presParOf" srcId="{75942C0D-769B-4C02-A6E9-59771DF7A629}" destId="{37B17651-A5C0-4DBF-B9C3-71617986377F}" srcOrd="6" destOrd="0" presId="urn:microsoft.com/office/officeart/2005/8/layout/vProcess5"/>
    <dgm:cxn modelId="{7CF60FE4-DCE2-43BB-AD76-065272E0EB58}" type="presParOf" srcId="{75942C0D-769B-4C02-A6E9-59771DF7A629}" destId="{41204B7B-9C99-4863-8012-52722BD555B8}" srcOrd="7" destOrd="0" presId="urn:microsoft.com/office/officeart/2005/8/layout/vProcess5"/>
    <dgm:cxn modelId="{C8A96C06-3B97-4060-B736-14AE402ABEAC}" type="presParOf" srcId="{75942C0D-769B-4C02-A6E9-59771DF7A629}" destId="{582A779F-CCF0-44AF-ACC4-528641AB3E29}" srcOrd="8" destOrd="0" presId="urn:microsoft.com/office/officeart/2005/8/layout/vProcess5"/>
    <dgm:cxn modelId="{011E6E51-563B-44D2-815F-616F4BADF779}" type="presParOf" srcId="{75942C0D-769B-4C02-A6E9-59771DF7A629}" destId="{2F12E2C9-FD77-4CFA-9ABB-71507E473CEE}" srcOrd="9" destOrd="0" presId="urn:microsoft.com/office/officeart/2005/8/layout/vProcess5"/>
    <dgm:cxn modelId="{95C6E949-1E39-4355-A0A8-ECEBC9E1F3C1}" type="presParOf" srcId="{75942C0D-769B-4C02-A6E9-59771DF7A629}" destId="{1E21249D-47E5-49FE-A7C4-D026868ECC87}" srcOrd="10" destOrd="0" presId="urn:microsoft.com/office/officeart/2005/8/layout/vProcess5"/>
    <dgm:cxn modelId="{D48CFAB3-9F65-47AE-8768-80513E3D84D2}" type="presParOf" srcId="{75942C0D-769B-4C02-A6E9-59771DF7A629}" destId="{80B3D80C-11C8-4C98-A1DA-19DB9BF03688}" srcOrd="11" destOrd="0" presId="urn:microsoft.com/office/officeart/2005/8/layout/vProcess5"/>
    <dgm:cxn modelId="{DA28D97B-1DAD-41A1-9244-1AE6B6174397}" type="presParOf" srcId="{75942C0D-769B-4C02-A6E9-59771DF7A629}" destId="{7FC81112-B58F-4D86-A57B-207A23A0DC65}" srcOrd="12" destOrd="0" presId="urn:microsoft.com/office/officeart/2005/8/layout/vProcess5"/>
    <dgm:cxn modelId="{D2F9A706-7801-4131-9780-F65B15F1D301}" type="presParOf" srcId="{75942C0D-769B-4C02-A6E9-59771DF7A629}" destId="{11E59431-5589-4512-A46C-D621AB955040}" srcOrd="13" destOrd="0" presId="urn:microsoft.com/office/officeart/2005/8/layout/vProcess5"/>
    <dgm:cxn modelId="{C56318AF-0F5C-44CD-BC6A-F315BF9BC0A6}" type="presParOf" srcId="{75942C0D-769B-4C02-A6E9-59771DF7A629}" destId="{733C974F-343F-4AF5-8AC4-1D988232D732}"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5FE2B-057D-4149-A37D-E8E76B9085F1}">
      <dsp:nvSpPr>
        <dsp:cNvPr id="0" name=""/>
        <dsp:cNvSpPr/>
      </dsp:nvSpPr>
      <dsp:spPr>
        <a:xfrm rot="10800000">
          <a:off x="2785982" y="527"/>
          <a:ext cx="9834542" cy="1235444"/>
        </a:xfrm>
        <a:prstGeom prst="homePlate">
          <a:avLst/>
        </a:prstGeom>
        <a:solidFill>
          <a:srgbClr val="28A46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4797" tIns="91440" rIns="170688" bIns="91440" numCol="1" spcCol="1270" anchor="ctr" anchorCtr="0">
          <a:noAutofit/>
        </a:bodyPr>
        <a:lstStyle/>
        <a:p>
          <a:pPr marL="0" lvl="0" indent="0" algn="just" defTabSz="1066800">
            <a:lnSpc>
              <a:spcPct val="90000"/>
            </a:lnSpc>
            <a:spcBef>
              <a:spcPct val="0"/>
            </a:spcBef>
            <a:spcAft>
              <a:spcPct val="35000"/>
            </a:spcAft>
            <a:buNone/>
          </a:pPr>
          <a:r>
            <a:rPr lang="es-EC" sz="2400" kern="1200" dirty="0"/>
            <a:t>La industria petrolera está presente en el Ecuador desde alrededor de 45 años.</a:t>
          </a:r>
        </a:p>
      </dsp:txBody>
      <dsp:txXfrm rot="10800000">
        <a:off x="3094843" y="527"/>
        <a:ext cx="9525681" cy="1235444"/>
      </dsp:txXfrm>
    </dsp:sp>
    <dsp:sp modelId="{450AA83A-3C6D-48CC-8AFD-61BFF40A4738}">
      <dsp:nvSpPr>
        <dsp:cNvPr id="0" name=""/>
        <dsp:cNvSpPr/>
      </dsp:nvSpPr>
      <dsp:spPr>
        <a:xfrm>
          <a:off x="2168260" y="527"/>
          <a:ext cx="1235444" cy="1235444"/>
        </a:xfrm>
        <a:prstGeom prst="ellipse">
          <a:avLst/>
        </a:prstGeom>
        <a:blipFill rotWithShape="1">
          <a:blip xmlns:r="http://schemas.openxmlformats.org/officeDocument/2006/relationships" r:embed="rId1"/>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34B92B-F19C-4C9D-B376-7EDCEEB97A21}">
      <dsp:nvSpPr>
        <dsp:cNvPr id="0" name=""/>
        <dsp:cNvSpPr/>
      </dsp:nvSpPr>
      <dsp:spPr>
        <a:xfrm rot="10800000">
          <a:off x="2785982" y="1544833"/>
          <a:ext cx="9834542" cy="1235444"/>
        </a:xfrm>
        <a:prstGeom prst="homePlate">
          <a:avLst/>
        </a:prstGeom>
        <a:solidFill>
          <a:srgbClr val="28A46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4797" tIns="91440" rIns="170688" bIns="91440" numCol="1" spcCol="1270" anchor="ctr" anchorCtr="0">
          <a:noAutofit/>
        </a:bodyPr>
        <a:lstStyle/>
        <a:p>
          <a:pPr marL="0" lvl="0" indent="0" algn="just" defTabSz="1066800">
            <a:lnSpc>
              <a:spcPct val="90000"/>
            </a:lnSpc>
            <a:spcBef>
              <a:spcPct val="0"/>
            </a:spcBef>
            <a:spcAft>
              <a:spcPct val="35000"/>
            </a:spcAft>
            <a:buNone/>
          </a:pPr>
          <a:r>
            <a:rPr lang="es-EC" sz="2400" kern="1200" dirty="0"/>
            <a:t>Las interfaces Humano Máquina (HMI) están presentes en la mayoría de los procesos automatizados en el mundo.</a:t>
          </a:r>
        </a:p>
      </dsp:txBody>
      <dsp:txXfrm rot="10800000">
        <a:off x="3094843" y="1544833"/>
        <a:ext cx="9525681" cy="1235444"/>
      </dsp:txXfrm>
    </dsp:sp>
    <dsp:sp modelId="{7CF9D121-19AD-47AF-A0E1-B46E8C8FF129}">
      <dsp:nvSpPr>
        <dsp:cNvPr id="0" name=""/>
        <dsp:cNvSpPr/>
      </dsp:nvSpPr>
      <dsp:spPr>
        <a:xfrm>
          <a:off x="2168260" y="1544833"/>
          <a:ext cx="1235444" cy="1235444"/>
        </a:xfrm>
        <a:prstGeom prst="ellipse">
          <a:avLst/>
        </a:prstGeom>
        <a:blipFill rotWithShape="1">
          <a:blip xmlns:r="http://schemas.openxmlformats.org/officeDocument/2006/relationships" r:embed="rId2"/>
          <a:srcRect/>
          <a:stretch>
            <a:fillRect l="-21000" r="-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A6E850-46B0-4132-B66C-D5C3F2B6977C}">
      <dsp:nvSpPr>
        <dsp:cNvPr id="0" name=""/>
        <dsp:cNvSpPr/>
      </dsp:nvSpPr>
      <dsp:spPr>
        <a:xfrm rot="10800000">
          <a:off x="2785982" y="3089139"/>
          <a:ext cx="9834542" cy="1235444"/>
        </a:xfrm>
        <a:prstGeom prst="homePlate">
          <a:avLst/>
        </a:prstGeom>
        <a:solidFill>
          <a:srgbClr val="28A46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4797" tIns="91440" rIns="170688" bIns="91440" numCol="1" spcCol="1270" anchor="ctr" anchorCtr="0">
          <a:noAutofit/>
        </a:bodyPr>
        <a:lstStyle/>
        <a:p>
          <a:pPr marL="0" lvl="0" indent="0" algn="just" defTabSz="1066800">
            <a:lnSpc>
              <a:spcPct val="90000"/>
            </a:lnSpc>
            <a:spcBef>
              <a:spcPct val="0"/>
            </a:spcBef>
            <a:spcAft>
              <a:spcPct val="35000"/>
            </a:spcAft>
            <a:buNone/>
          </a:pPr>
          <a:r>
            <a:rPr lang="es-EC" sz="2400" kern="1200"/>
            <a:t>La Interfaz de Alto Desempeño (HPHMI) busca mejorar y potenciar el accionar del operador para el control y monitoreo de los procesos.</a:t>
          </a:r>
          <a:endParaRPr lang="es-EC" sz="2400" kern="1200" dirty="0"/>
        </a:p>
      </dsp:txBody>
      <dsp:txXfrm rot="10800000">
        <a:off x="3094843" y="3089139"/>
        <a:ext cx="9525681" cy="1235444"/>
      </dsp:txXfrm>
    </dsp:sp>
    <dsp:sp modelId="{40009347-D82E-46E6-992B-5273E13377D0}">
      <dsp:nvSpPr>
        <dsp:cNvPr id="0" name=""/>
        <dsp:cNvSpPr/>
      </dsp:nvSpPr>
      <dsp:spPr>
        <a:xfrm>
          <a:off x="2168260" y="3089139"/>
          <a:ext cx="1235444" cy="1235444"/>
        </a:xfrm>
        <a:prstGeom prst="ellipse">
          <a:avLst/>
        </a:prstGeom>
        <a:blipFill rotWithShape="1">
          <a:blip xmlns:r="http://schemas.openxmlformats.org/officeDocument/2006/relationships" r:embed="rId3"/>
          <a:srcRect/>
          <a:stretch>
            <a:fillRect l="-23000" r="-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5FE2B-057D-4149-A37D-E8E76B9085F1}">
      <dsp:nvSpPr>
        <dsp:cNvPr id="0" name=""/>
        <dsp:cNvSpPr/>
      </dsp:nvSpPr>
      <dsp:spPr>
        <a:xfrm rot="10800000">
          <a:off x="2785982" y="527"/>
          <a:ext cx="9834542" cy="1235444"/>
        </a:xfrm>
        <a:prstGeom prst="homePlate">
          <a:avLst/>
        </a:prstGeom>
        <a:solidFill>
          <a:srgbClr val="28A46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4797" tIns="91440" rIns="170688" bIns="91440" numCol="1" spcCol="1270" anchor="ctr" anchorCtr="0">
          <a:noAutofit/>
        </a:bodyPr>
        <a:lstStyle/>
        <a:p>
          <a:pPr marL="0" lvl="0" indent="0" algn="just" defTabSz="1066800">
            <a:lnSpc>
              <a:spcPct val="90000"/>
            </a:lnSpc>
            <a:spcBef>
              <a:spcPct val="0"/>
            </a:spcBef>
            <a:spcAft>
              <a:spcPct val="35000"/>
            </a:spcAft>
            <a:buNone/>
          </a:pPr>
          <a:r>
            <a:rPr lang="es-EC" sz="2400" kern="1200" dirty="0"/>
            <a:t>Norma ANSI/ISA-01.01-2015 “Human Machine Interfaces </a:t>
          </a:r>
          <a:r>
            <a:rPr lang="es-EC" sz="2400" kern="1200" dirty="0" err="1"/>
            <a:t>for</a:t>
          </a:r>
          <a:r>
            <a:rPr lang="es-EC" sz="2400" kern="1200" dirty="0"/>
            <a:t> </a:t>
          </a:r>
          <a:r>
            <a:rPr lang="es-EC" sz="2400" kern="1200" dirty="0" err="1"/>
            <a:t>Process</a:t>
          </a:r>
          <a:r>
            <a:rPr lang="es-EC" sz="2400" kern="1200" dirty="0"/>
            <a:t> </a:t>
          </a:r>
          <a:r>
            <a:rPr lang="es-EC" sz="2400" kern="1200" dirty="0" err="1"/>
            <a:t>Automation</a:t>
          </a:r>
          <a:r>
            <a:rPr lang="es-EC" sz="2400" kern="1200" dirty="0"/>
            <a:t> </a:t>
          </a:r>
          <a:r>
            <a:rPr lang="es-EC" sz="2400" kern="1200" dirty="0" err="1"/>
            <a:t>Systems</a:t>
          </a:r>
          <a:r>
            <a:rPr lang="es-EC" sz="2400" kern="1200" dirty="0"/>
            <a:t>”</a:t>
          </a:r>
        </a:p>
      </dsp:txBody>
      <dsp:txXfrm rot="10800000">
        <a:off x="3094843" y="527"/>
        <a:ext cx="9525681" cy="1235444"/>
      </dsp:txXfrm>
    </dsp:sp>
    <dsp:sp modelId="{450AA83A-3C6D-48CC-8AFD-61BFF40A4738}">
      <dsp:nvSpPr>
        <dsp:cNvPr id="0" name=""/>
        <dsp:cNvSpPr/>
      </dsp:nvSpPr>
      <dsp:spPr>
        <a:xfrm>
          <a:off x="2168260" y="527"/>
          <a:ext cx="1235444" cy="1235444"/>
        </a:xfrm>
        <a:prstGeom prst="ellipse">
          <a:avLst/>
        </a:prstGeom>
        <a:blipFill rotWithShape="1">
          <a:blip xmlns:r="http://schemas.openxmlformats.org/officeDocument/2006/relationships" r:embed="rId1"/>
          <a:srcRect/>
          <a:stretch>
            <a:fillRect l="-50000" r="-5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34B92B-F19C-4C9D-B376-7EDCEEB97A21}">
      <dsp:nvSpPr>
        <dsp:cNvPr id="0" name=""/>
        <dsp:cNvSpPr/>
      </dsp:nvSpPr>
      <dsp:spPr>
        <a:xfrm rot="10800000">
          <a:off x="2785982" y="1544833"/>
          <a:ext cx="9834542" cy="1235444"/>
        </a:xfrm>
        <a:prstGeom prst="homePlate">
          <a:avLst/>
        </a:prstGeom>
        <a:solidFill>
          <a:srgbClr val="28A46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4797" tIns="91440" rIns="170688" bIns="91440" numCol="1" spcCol="1270" anchor="ctr" anchorCtr="0">
          <a:noAutofit/>
        </a:bodyPr>
        <a:lstStyle/>
        <a:p>
          <a:pPr marL="0" lvl="0" indent="0" algn="just" defTabSz="1066800">
            <a:lnSpc>
              <a:spcPct val="90000"/>
            </a:lnSpc>
            <a:spcBef>
              <a:spcPct val="0"/>
            </a:spcBef>
            <a:spcAft>
              <a:spcPct val="35000"/>
            </a:spcAft>
            <a:buNone/>
          </a:pPr>
          <a:r>
            <a:rPr lang="es-EC" sz="2400" kern="1200" dirty="0"/>
            <a:t>Metodología de diseño para alto desempeño publicada en el 2008.</a:t>
          </a:r>
        </a:p>
      </dsp:txBody>
      <dsp:txXfrm rot="10800000">
        <a:off x="3094843" y="1544833"/>
        <a:ext cx="9525681" cy="1235444"/>
      </dsp:txXfrm>
    </dsp:sp>
    <dsp:sp modelId="{7CF9D121-19AD-47AF-A0E1-B46E8C8FF129}">
      <dsp:nvSpPr>
        <dsp:cNvPr id="0" name=""/>
        <dsp:cNvSpPr/>
      </dsp:nvSpPr>
      <dsp:spPr>
        <a:xfrm>
          <a:off x="2168260" y="1544833"/>
          <a:ext cx="1235444" cy="1235444"/>
        </a:xfrm>
        <a:prstGeom prst="ellipse">
          <a:avLst/>
        </a:prstGeom>
        <a:blipFill rotWithShape="1">
          <a:blip xmlns:r="http://schemas.openxmlformats.org/officeDocument/2006/relationships" r:embed="rId2"/>
          <a:srcRect/>
          <a:stretch>
            <a:fillRect t="-24000" b="-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A6E850-46B0-4132-B66C-D5C3F2B6977C}">
      <dsp:nvSpPr>
        <dsp:cNvPr id="0" name=""/>
        <dsp:cNvSpPr/>
      </dsp:nvSpPr>
      <dsp:spPr>
        <a:xfrm rot="10800000">
          <a:off x="2785982" y="3089139"/>
          <a:ext cx="9834542" cy="1235444"/>
        </a:xfrm>
        <a:prstGeom prst="homePlate">
          <a:avLst/>
        </a:prstGeom>
        <a:solidFill>
          <a:srgbClr val="28A46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4797" tIns="91440" rIns="170688" bIns="91440" numCol="1" spcCol="1270" anchor="ctr" anchorCtr="0">
          <a:noAutofit/>
        </a:bodyPr>
        <a:lstStyle/>
        <a:p>
          <a:pPr marL="0" lvl="0" indent="0" algn="just" defTabSz="1066800">
            <a:lnSpc>
              <a:spcPct val="90000"/>
            </a:lnSpc>
            <a:spcBef>
              <a:spcPct val="0"/>
            </a:spcBef>
            <a:spcAft>
              <a:spcPct val="35000"/>
            </a:spcAft>
            <a:buNone/>
          </a:pPr>
          <a:r>
            <a:rPr lang="es-EC" sz="2400" kern="1200" dirty="0"/>
            <a:t>Proyectos Integrales del Ecuador PIL S.A., brinda servicios de automatización a diferentes empresas.</a:t>
          </a:r>
        </a:p>
      </dsp:txBody>
      <dsp:txXfrm rot="10800000">
        <a:off x="3094843" y="3089139"/>
        <a:ext cx="9525681" cy="1235444"/>
      </dsp:txXfrm>
    </dsp:sp>
    <dsp:sp modelId="{40009347-D82E-46E6-992B-5273E13377D0}">
      <dsp:nvSpPr>
        <dsp:cNvPr id="0" name=""/>
        <dsp:cNvSpPr/>
      </dsp:nvSpPr>
      <dsp:spPr>
        <a:xfrm>
          <a:off x="2168260" y="3089139"/>
          <a:ext cx="1235444" cy="1235444"/>
        </a:xfrm>
        <a:prstGeom prst="ellipse">
          <a:avLst/>
        </a:prstGeom>
        <a:blipFill rotWithShape="1">
          <a:blip xmlns:r="http://schemas.openxmlformats.org/officeDocument/2006/relationships" r:embed="rId3"/>
          <a:srcRect/>
          <a:stretch>
            <a:fillRect l="-98000" r="-9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6DA7B-8C8C-4CF1-B6F8-484B28894D6C}">
      <dsp:nvSpPr>
        <dsp:cNvPr id="0" name=""/>
        <dsp:cNvSpPr/>
      </dsp:nvSpPr>
      <dsp:spPr>
        <a:xfrm>
          <a:off x="334003" y="924476"/>
          <a:ext cx="3228702" cy="1668573"/>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268D0F-70B0-40DC-BA33-9E5D2B0F4F79}">
      <dsp:nvSpPr>
        <dsp:cNvPr id="0" name=""/>
        <dsp:cNvSpPr/>
      </dsp:nvSpPr>
      <dsp:spPr>
        <a:xfrm>
          <a:off x="430493" y="1119618"/>
          <a:ext cx="1499305" cy="1427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ctr" defTabSz="977900">
            <a:lnSpc>
              <a:spcPct val="90000"/>
            </a:lnSpc>
            <a:spcBef>
              <a:spcPct val="0"/>
            </a:spcBef>
            <a:spcAft>
              <a:spcPct val="35000"/>
            </a:spcAft>
            <a:buNone/>
          </a:pPr>
          <a:r>
            <a:rPr lang="es-EC" sz="2200" kern="1200" dirty="0"/>
            <a:t>Visión entera del Proceso de un vistazo</a:t>
          </a:r>
        </a:p>
      </dsp:txBody>
      <dsp:txXfrm>
        <a:off x="430493" y="1119618"/>
        <a:ext cx="1499305" cy="1427444"/>
      </dsp:txXfrm>
    </dsp:sp>
    <dsp:sp modelId="{DA9188BD-F77F-497D-82A4-4F3F311B5A79}">
      <dsp:nvSpPr>
        <dsp:cNvPr id="0" name=""/>
        <dsp:cNvSpPr/>
      </dsp:nvSpPr>
      <dsp:spPr>
        <a:xfrm>
          <a:off x="1963199" y="1119618"/>
          <a:ext cx="1499305" cy="1427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ctr" defTabSz="977900">
            <a:lnSpc>
              <a:spcPct val="90000"/>
            </a:lnSpc>
            <a:spcBef>
              <a:spcPct val="0"/>
            </a:spcBef>
            <a:spcAft>
              <a:spcPct val="35000"/>
            </a:spcAft>
            <a:buNone/>
          </a:pPr>
          <a:r>
            <a:rPr lang="es-EC" sz="2200" kern="1200" dirty="0"/>
            <a:t>No hay Flexibilidad</a:t>
          </a:r>
        </a:p>
        <a:p>
          <a:pPr marL="0" lvl="0" indent="0" algn="ctr" defTabSz="977900">
            <a:lnSpc>
              <a:spcPct val="90000"/>
            </a:lnSpc>
            <a:spcBef>
              <a:spcPct val="0"/>
            </a:spcBef>
            <a:spcAft>
              <a:spcPct val="35000"/>
            </a:spcAft>
            <a:buNone/>
          </a:pPr>
          <a:r>
            <a:rPr lang="es-EC" sz="2200" kern="1200" dirty="0"/>
            <a:t>Problemas Logísticos</a:t>
          </a:r>
        </a:p>
      </dsp:txBody>
      <dsp:txXfrm>
        <a:off x="1963199" y="1119618"/>
        <a:ext cx="1499305" cy="1427444"/>
      </dsp:txXfrm>
    </dsp:sp>
    <dsp:sp modelId="{09F91DE8-5542-41C4-9931-8F6C39EFB6F4}">
      <dsp:nvSpPr>
        <dsp:cNvPr id="0" name=""/>
        <dsp:cNvSpPr/>
      </dsp:nvSpPr>
      <dsp:spPr>
        <a:xfrm>
          <a:off x="0" y="590558"/>
          <a:ext cx="630895" cy="630895"/>
        </a:xfrm>
        <a:prstGeom prst="plus">
          <a:avLst>
            <a:gd name="adj" fmla="val 328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09C75D-A1F0-4DC4-ACCC-8CFFD44DAD84}">
      <dsp:nvSpPr>
        <dsp:cNvPr id="0" name=""/>
        <dsp:cNvSpPr/>
      </dsp:nvSpPr>
      <dsp:spPr>
        <a:xfrm>
          <a:off x="3117367" y="817443"/>
          <a:ext cx="593784" cy="20348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1705E9-0B58-4BE0-B124-8A346FCF9A38}">
      <dsp:nvSpPr>
        <dsp:cNvPr id="0" name=""/>
        <dsp:cNvSpPr/>
      </dsp:nvSpPr>
      <dsp:spPr>
        <a:xfrm>
          <a:off x="1948354" y="1122670"/>
          <a:ext cx="371" cy="1363346"/>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6DA7B-8C8C-4CF1-B6F8-484B28894D6C}">
      <dsp:nvSpPr>
        <dsp:cNvPr id="0" name=""/>
        <dsp:cNvSpPr/>
      </dsp:nvSpPr>
      <dsp:spPr>
        <a:xfrm>
          <a:off x="475025" y="1007424"/>
          <a:ext cx="4591912" cy="2373072"/>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268D0F-70B0-40DC-BA33-9E5D2B0F4F79}">
      <dsp:nvSpPr>
        <dsp:cNvPr id="0" name=""/>
        <dsp:cNvSpPr/>
      </dsp:nvSpPr>
      <dsp:spPr>
        <a:xfrm>
          <a:off x="612254" y="1284958"/>
          <a:ext cx="2132336" cy="2030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t" anchorCtr="0">
          <a:noAutofit/>
        </a:bodyPr>
        <a:lstStyle/>
        <a:p>
          <a:pPr marL="0" lvl="0" indent="0" algn="ctr" defTabSz="933450">
            <a:lnSpc>
              <a:spcPct val="90000"/>
            </a:lnSpc>
            <a:spcBef>
              <a:spcPct val="0"/>
            </a:spcBef>
            <a:spcAft>
              <a:spcPct val="35000"/>
            </a:spcAft>
            <a:buNone/>
          </a:pPr>
          <a:r>
            <a:rPr lang="es-EC" sz="2100" kern="1200" dirty="0"/>
            <a:t>Más Facilidad en Logística</a:t>
          </a:r>
        </a:p>
        <a:p>
          <a:pPr marL="0" lvl="0" indent="0" algn="ctr" defTabSz="933450">
            <a:lnSpc>
              <a:spcPct val="90000"/>
            </a:lnSpc>
            <a:spcBef>
              <a:spcPct val="0"/>
            </a:spcBef>
            <a:spcAft>
              <a:spcPct val="35000"/>
            </a:spcAft>
            <a:buNone/>
          </a:pPr>
          <a:r>
            <a:rPr lang="es-EC" sz="2100" kern="1200" dirty="0"/>
            <a:t>Facilidad para reconfiguración</a:t>
          </a:r>
        </a:p>
      </dsp:txBody>
      <dsp:txXfrm>
        <a:off x="612254" y="1284958"/>
        <a:ext cx="2132336" cy="2030134"/>
      </dsp:txXfrm>
    </dsp:sp>
    <dsp:sp modelId="{DA9188BD-F77F-497D-82A4-4F3F311B5A79}">
      <dsp:nvSpPr>
        <dsp:cNvPr id="0" name=""/>
        <dsp:cNvSpPr/>
      </dsp:nvSpPr>
      <dsp:spPr>
        <a:xfrm>
          <a:off x="2792093" y="1284958"/>
          <a:ext cx="2132336" cy="2030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t" anchorCtr="0">
          <a:noAutofit/>
        </a:bodyPr>
        <a:lstStyle/>
        <a:p>
          <a:pPr marL="0" lvl="0" indent="0" algn="ctr" defTabSz="933450">
            <a:lnSpc>
              <a:spcPct val="90000"/>
            </a:lnSpc>
            <a:spcBef>
              <a:spcPct val="0"/>
            </a:spcBef>
            <a:spcAft>
              <a:spcPct val="35000"/>
            </a:spcAft>
            <a:buNone/>
          </a:pPr>
          <a:r>
            <a:rPr lang="es-EC" sz="2100" kern="1200" dirty="0"/>
            <a:t>Uso de color Inapropiado</a:t>
          </a:r>
        </a:p>
        <a:p>
          <a:pPr marL="0" lvl="0" indent="0" algn="ctr" defTabSz="933450">
            <a:lnSpc>
              <a:spcPct val="90000"/>
            </a:lnSpc>
            <a:spcBef>
              <a:spcPct val="0"/>
            </a:spcBef>
            <a:spcAft>
              <a:spcPct val="35000"/>
            </a:spcAft>
            <a:buNone/>
          </a:pPr>
          <a:r>
            <a:rPr lang="es-EC" sz="2100" kern="1200" dirty="0"/>
            <a:t>Datos regados por la pantalla</a:t>
          </a:r>
        </a:p>
        <a:p>
          <a:pPr marL="0" lvl="0" indent="0" algn="ctr" defTabSz="933450">
            <a:lnSpc>
              <a:spcPct val="90000"/>
            </a:lnSpc>
            <a:spcBef>
              <a:spcPct val="0"/>
            </a:spcBef>
            <a:spcAft>
              <a:spcPct val="35000"/>
            </a:spcAft>
            <a:buNone/>
          </a:pPr>
          <a:r>
            <a:rPr lang="es-EC" sz="2100" kern="1200" dirty="0"/>
            <a:t>Basados en </a:t>
          </a:r>
          <a:r>
            <a:rPr lang="es-EC" sz="2100" kern="1200" dirty="0" err="1"/>
            <a:t>P&amp;IDs</a:t>
          </a:r>
          <a:endParaRPr lang="es-EC" sz="2100" kern="1200" dirty="0"/>
        </a:p>
      </dsp:txBody>
      <dsp:txXfrm>
        <a:off x="2792093" y="1284958"/>
        <a:ext cx="2132336" cy="2030134"/>
      </dsp:txXfrm>
    </dsp:sp>
    <dsp:sp modelId="{09F91DE8-5542-41C4-9931-8F6C39EFB6F4}">
      <dsp:nvSpPr>
        <dsp:cNvPr id="0" name=""/>
        <dsp:cNvSpPr/>
      </dsp:nvSpPr>
      <dsp:spPr>
        <a:xfrm>
          <a:off x="0" y="532520"/>
          <a:ext cx="897270" cy="897270"/>
        </a:xfrm>
        <a:prstGeom prst="plus">
          <a:avLst>
            <a:gd name="adj" fmla="val 328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09C75D-A1F0-4DC4-ACCC-8CFFD44DAD84}">
      <dsp:nvSpPr>
        <dsp:cNvPr id="0" name=""/>
        <dsp:cNvSpPr/>
      </dsp:nvSpPr>
      <dsp:spPr>
        <a:xfrm>
          <a:off x="4433570" y="855200"/>
          <a:ext cx="844489" cy="28939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1705E9-0B58-4BE0-B124-8A346FCF9A38}">
      <dsp:nvSpPr>
        <dsp:cNvPr id="0" name=""/>
        <dsp:cNvSpPr/>
      </dsp:nvSpPr>
      <dsp:spPr>
        <a:xfrm>
          <a:off x="2770981" y="1289299"/>
          <a:ext cx="527" cy="1938973"/>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6DA7B-8C8C-4CF1-B6F8-484B28894D6C}">
      <dsp:nvSpPr>
        <dsp:cNvPr id="0" name=""/>
        <dsp:cNvSpPr/>
      </dsp:nvSpPr>
      <dsp:spPr>
        <a:xfrm>
          <a:off x="475025" y="1007424"/>
          <a:ext cx="4591912" cy="2373072"/>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268D0F-70B0-40DC-BA33-9E5D2B0F4F79}">
      <dsp:nvSpPr>
        <dsp:cNvPr id="0" name=""/>
        <dsp:cNvSpPr/>
      </dsp:nvSpPr>
      <dsp:spPr>
        <a:xfrm>
          <a:off x="612254" y="1284958"/>
          <a:ext cx="2132336" cy="2030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ctr" defTabSz="800100">
            <a:lnSpc>
              <a:spcPct val="90000"/>
            </a:lnSpc>
            <a:spcBef>
              <a:spcPct val="0"/>
            </a:spcBef>
            <a:spcAft>
              <a:spcPct val="35000"/>
            </a:spcAft>
            <a:buNone/>
          </a:pPr>
          <a:r>
            <a:rPr lang="es-EC" sz="1800" kern="1200" dirty="0"/>
            <a:t>Más prestaciones para diseño</a:t>
          </a:r>
        </a:p>
      </dsp:txBody>
      <dsp:txXfrm>
        <a:off x="612254" y="1284958"/>
        <a:ext cx="2132336" cy="2030134"/>
      </dsp:txXfrm>
    </dsp:sp>
    <dsp:sp modelId="{DA9188BD-F77F-497D-82A4-4F3F311B5A79}">
      <dsp:nvSpPr>
        <dsp:cNvPr id="0" name=""/>
        <dsp:cNvSpPr/>
      </dsp:nvSpPr>
      <dsp:spPr>
        <a:xfrm>
          <a:off x="2792093" y="1284958"/>
          <a:ext cx="2132336" cy="2030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ctr" defTabSz="800100">
            <a:lnSpc>
              <a:spcPct val="90000"/>
            </a:lnSpc>
            <a:spcBef>
              <a:spcPct val="0"/>
            </a:spcBef>
            <a:spcAft>
              <a:spcPct val="35000"/>
            </a:spcAft>
            <a:buNone/>
          </a:pPr>
          <a:r>
            <a:rPr lang="es-EC" sz="1800" kern="1200" dirty="0"/>
            <a:t>Exageración en uso de elementos y animaciones en 3-D</a:t>
          </a:r>
        </a:p>
        <a:p>
          <a:pPr marL="0" lvl="0" indent="0" algn="ctr" defTabSz="800100">
            <a:lnSpc>
              <a:spcPct val="90000"/>
            </a:lnSpc>
            <a:spcBef>
              <a:spcPct val="0"/>
            </a:spcBef>
            <a:spcAft>
              <a:spcPct val="35000"/>
            </a:spcAft>
            <a:buNone/>
          </a:pPr>
          <a:r>
            <a:rPr lang="es-EC" sz="1800" kern="1200" dirty="0"/>
            <a:t>Mayor espacio ocupado en gráficos que en información</a:t>
          </a:r>
        </a:p>
        <a:p>
          <a:pPr marL="0" lvl="0" indent="0" algn="ctr" defTabSz="800100">
            <a:lnSpc>
              <a:spcPct val="90000"/>
            </a:lnSpc>
            <a:spcBef>
              <a:spcPct val="0"/>
            </a:spcBef>
            <a:spcAft>
              <a:spcPct val="35000"/>
            </a:spcAft>
            <a:buNone/>
          </a:pPr>
          <a:endParaRPr lang="es-EC" sz="1800" kern="1200" dirty="0"/>
        </a:p>
      </dsp:txBody>
      <dsp:txXfrm>
        <a:off x="2792093" y="1284958"/>
        <a:ext cx="2132336" cy="2030134"/>
      </dsp:txXfrm>
    </dsp:sp>
    <dsp:sp modelId="{09F91DE8-5542-41C4-9931-8F6C39EFB6F4}">
      <dsp:nvSpPr>
        <dsp:cNvPr id="0" name=""/>
        <dsp:cNvSpPr/>
      </dsp:nvSpPr>
      <dsp:spPr>
        <a:xfrm>
          <a:off x="0" y="532520"/>
          <a:ext cx="897270" cy="897270"/>
        </a:xfrm>
        <a:prstGeom prst="plus">
          <a:avLst>
            <a:gd name="adj" fmla="val 328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09C75D-A1F0-4DC4-ACCC-8CFFD44DAD84}">
      <dsp:nvSpPr>
        <dsp:cNvPr id="0" name=""/>
        <dsp:cNvSpPr/>
      </dsp:nvSpPr>
      <dsp:spPr>
        <a:xfrm>
          <a:off x="4433570" y="855200"/>
          <a:ext cx="844489" cy="28939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1705E9-0B58-4BE0-B124-8A346FCF9A38}">
      <dsp:nvSpPr>
        <dsp:cNvPr id="0" name=""/>
        <dsp:cNvSpPr/>
      </dsp:nvSpPr>
      <dsp:spPr>
        <a:xfrm>
          <a:off x="2770981" y="1289299"/>
          <a:ext cx="527" cy="1938973"/>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D8445-38C4-4BEA-9856-E805D19288D4}">
      <dsp:nvSpPr>
        <dsp:cNvPr id="0" name=""/>
        <dsp:cNvSpPr/>
      </dsp:nvSpPr>
      <dsp:spPr>
        <a:xfrm>
          <a:off x="0" y="0"/>
          <a:ext cx="7129044" cy="813845"/>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C" sz="1800" kern="1200" dirty="0">
              <a:latin typeface="+mj-lt"/>
              <a:cs typeface="Times New Roman" panose="02020603050405020304" pitchFamily="18" charset="0"/>
            </a:rPr>
            <a:t>Análisis de los requisitos de operación del proceso y de la empresa</a:t>
          </a:r>
          <a:endParaRPr lang="es-EC" sz="1800" kern="1200" dirty="0"/>
        </a:p>
      </dsp:txBody>
      <dsp:txXfrm>
        <a:off x="23837" y="23837"/>
        <a:ext cx="6155620" cy="766171"/>
      </dsp:txXfrm>
    </dsp:sp>
    <dsp:sp modelId="{D2C3CF24-9ADE-4351-BBE9-D1370A98CF4E}">
      <dsp:nvSpPr>
        <dsp:cNvPr id="0" name=""/>
        <dsp:cNvSpPr/>
      </dsp:nvSpPr>
      <dsp:spPr>
        <a:xfrm>
          <a:off x="532363" y="926880"/>
          <a:ext cx="7129044" cy="813845"/>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Courier New" panose="02070309020205020404" pitchFamily="49" charset="0"/>
            <a:buNone/>
          </a:pPr>
          <a:r>
            <a:rPr lang="es-EC" sz="1800" kern="1200" dirty="0">
              <a:latin typeface="+mj-lt"/>
              <a:cs typeface="Times New Roman" panose="02020603050405020304" pitchFamily="18" charset="0"/>
            </a:rPr>
            <a:t>Alarmas y Rangos de Operación</a:t>
          </a:r>
          <a:endParaRPr lang="es-EC" sz="1800" kern="1200" dirty="0"/>
        </a:p>
      </dsp:txBody>
      <dsp:txXfrm>
        <a:off x="556200" y="950717"/>
        <a:ext cx="6020006" cy="766171"/>
      </dsp:txXfrm>
    </dsp:sp>
    <dsp:sp modelId="{7385C022-EBAD-4F9C-B645-9CA96E2C93D2}">
      <dsp:nvSpPr>
        <dsp:cNvPr id="0" name=""/>
        <dsp:cNvSpPr/>
      </dsp:nvSpPr>
      <dsp:spPr>
        <a:xfrm>
          <a:off x="1064727" y="1853760"/>
          <a:ext cx="7129044" cy="813845"/>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Courier New" panose="02070309020205020404" pitchFamily="49" charset="0"/>
            <a:buNone/>
          </a:pPr>
          <a:r>
            <a:rPr lang="es-EC" sz="1800" kern="1200" dirty="0">
              <a:latin typeface="+mj-lt"/>
              <a:cs typeface="Times New Roman" panose="02020603050405020304" pitchFamily="18" charset="0"/>
            </a:rPr>
            <a:t>Alinear los requisitos técnicos con las especificaciones de diseño</a:t>
          </a:r>
          <a:endParaRPr lang="es-EC" sz="1800" kern="1200" dirty="0"/>
        </a:p>
      </dsp:txBody>
      <dsp:txXfrm>
        <a:off x="1088564" y="1877597"/>
        <a:ext cx="6020006" cy="766171"/>
      </dsp:txXfrm>
    </dsp:sp>
    <dsp:sp modelId="{5DB5ECF4-3A38-4BC4-8AD4-5024229B5A6F}">
      <dsp:nvSpPr>
        <dsp:cNvPr id="0" name=""/>
        <dsp:cNvSpPr/>
      </dsp:nvSpPr>
      <dsp:spPr>
        <a:xfrm>
          <a:off x="1597091" y="2780640"/>
          <a:ext cx="7129044" cy="813845"/>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Courier New" panose="02070309020205020404" pitchFamily="49" charset="0"/>
            <a:buNone/>
          </a:pPr>
          <a:r>
            <a:rPr lang="es-EC" sz="1800" kern="1200" dirty="0">
              <a:latin typeface="+mj-lt"/>
              <a:cs typeface="Times New Roman" panose="02020603050405020304" pitchFamily="18" charset="0"/>
            </a:rPr>
            <a:t>Evaluación de diseños de elementos de HMI tradicional en contraste con los diseños de HPHMI</a:t>
          </a:r>
        </a:p>
      </dsp:txBody>
      <dsp:txXfrm>
        <a:off x="1620928" y="2804477"/>
        <a:ext cx="6020006" cy="766171"/>
      </dsp:txXfrm>
    </dsp:sp>
    <dsp:sp modelId="{76C749B7-CB93-4E34-A643-AD2286318800}">
      <dsp:nvSpPr>
        <dsp:cNvPr id="0" name=""/>
        <dsp:cNvSpPr/>
      </dsp:nvSpPr>
      <dsp:spPr>
        <a:xfrm>
          <a:off x="2129454" y="3707520"/>
          <a:ext cx="7129044" cy="813845"/>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Courier New" panose="02070309020205020404" pitchFamily="49" charset="0"/>
            <a:buNone/>
          </a:pPr>
          <a:r>
            <a:rPr lang="es-EC" sz="1800" kern="1200" dirty="0">
              <a:latin typeface="+mj-lt"/>
              <a:cs typeface="Times New Roman" panose="02020603050405020304" pitchFamily="18" charset="0"/>
            </a:rPr>
            <a:t>Análisis de tareas y requerimientos</a:t>
          </a:r>
        </a:p>
        <a:p>
          <a:pPr marL="0" lvl="0" indent="0" algn="l" defTabSz="800100">
            <a:lnSpc>
              <a:spcPct val="90000"/>
            </a:lnSpc>
            <a:spcBef>
              <a:spcPct val="0"/>
            </a:spcBef>
            <a:spcAft>
              <a:spcPct val="35000"/>
            </a:spcAft>
            <a:buFont typeface="Courier New" panose="02070309020205020404" pitchFamily="49" charset="0"/>
            <a:buNone/>
          </a:pPr>
          <a:r>
            <a:rPr lang="es-EC" sz="1800" kern="1200">
              <a:latin typeface="+mj-lt"/>
              <a:cs typeface="Times New Roman" panose="02020603050405020304" pitchFamily="18" charset="0"/>
            </a:rPr>
            <a:t>Diseño de Gráficos y Pantallas</a:t>
          </a:r>
          <a:endParaRPr lang="es-EC" sz="1800" kern="1200" dirty="0">
            <a:latin typeface="+mj-lt"/>
            <a:cs typeface="Times New Roman" panose="02020603050405020304" pitchFamily="18" charset="0"/>
          </a:endParaRPr>
        </a:p>
      </dsp:txBody>
      <dsp:txXfrm>
        <a:off x="2153291" y="3731357"/>
        <a:ext cx="6020006" cy="766171"/>
      </dsp:txXfrm>
    </dsp:sp>
    <dsp:sp modelId="{37B17651-A5C0-4DBF-B9C3-71617986377F}">
      <dsp:nvSpPr>
        <dsp:cNvPr id="0" name=""/>
        <dsp:cNvSpPr/>
      </dsp:nvSpPr>
      <dsp:spPr>
        <a:xfrm>
          <a:off x="6600044" y="594559"/>
          <a:ext cx="528999" cy="528999"/>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EC" sz="1800" kern="1200"/>
        </a:p>
      </dsp:txBody>
      <dsp:txXfrm>
        <a:off x="6719069" y="594559"/>
        <a:ext cx="290949" cy="398072"/>
      </dsp:txXfrm>
    </dsp:sp>
    <dsp:sp modelId="{41204B7B-9C99-4863-8012-52722BD555B8}">
      <dsp:nvSpPr>
        <dsp:cNvPr id="0" name=""/>
        <dsp:cNvSpPr/>
      </dsp:nvSpPr>
      <dsp:spPr>
        <a:xfrm>
          <a:off x="7132408" y="1521439"/>
          <a:ext cx="528999" cy="528999"/>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EC" sz="1800" kern="1200"/>
        </a:p>
      </dsp:txBody>
      <dsp:txXfrm>
        <a:off x="7251433" y="1521439"/>
        <a:ext cx="290949" cy="398072"/>
      </dsp:txXfrm>
    </dsp:sp>
    <dsp:sp modelId="{582A779F-CCF0-44AF-ACC4-528641AB3E29}">
      <dsp:nvSpPr>
        <dsp:cNvPr id="0" name=""/>
        <dsp:cNvSpPr/>
      </dsp:nvSpPr>
      <dsp:spPr>
        <a:xfrm>
          <a:off x="7664771" y="2434755"/>
          <a:ext cx="528999" cy="528999"/>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EC" sz="1800" kern="1200"/>
        </a:p>
      </dsp:txBody>
      <dsp:txXfrm>
        <a:off x="7783796" y="2434755"/>
        <a:ext cx="290949" cy="398072"/>
      </dsp:txXfrm>
    </dsp:sp>
    <dsp:sp modelId="{2F12E2C9-FD77-4CFA-9ABB-71507E473CEE}">
      <dsp:nvSpPr>
        <dsp:cNvPr id="0" name=""/>
        <dsp:cNvSpPr/>
      </dsp:nvSpPr>
      <dsp:spPr>
        <a:xfrm>
          <a:off x="8197135" y="3370678"/>
          <a:ext cx="528999" cy="528999"/>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EC" sz="1800" kern="1200"/>
        </a:p>
      </dsp:txBody>
      <dsp:txXfrm>
        <a:off x="8316160" y="3370678"/>
        <a:ext cx="290949" cy="398072"/>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4.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5.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F62E87-465F-4CBF-B18C-4707B2BF3C4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CAE350F9-CD40-4880-8147-FB569C9D56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F09D1FFC-AEDB-4C86-A246-E23802BA255F}"/>
              </a:ext>
            </a:extLst>
          </p:cNvPr>
          <p:cNvSpPr>
            <a:spLocks noGrp="1"/>
          </p:cNvSpPr>
          <p:nvPr>
            <p:ph type="dt" sz="half" idx="10"/>
          </p:nvPr>
        </p:nvSpPr>
        <p:spPr/>
        <p:txBody>
          <a:bodyPr/>
          <a:lstStyle/>
          <a:p>
            <a:fld id="{D8857F35-E77B-4D54-85E2-8D2AF19E7100}" type="datetimeFigureOut">
              <a:rPr lang="es-EC" smtClean="0"/>
              <a:t>22/8/2018</a:t>
            </a:fld>
            <a:endParaRPr lang="es-EC"/>
          </a:p>
        </p:txBody>
      </p:sp>
      <p:sp>
        <p:nvSpPr>
          <p:cNvPr id="5" name="Marcador de pie de página 4">
            <a:extLst>
              <a:ext uri="{FF2B5EF4-FFF2-40B4-BE49-F238E27FC236}">
                <a16:creationId xmlns:a16="http://schemas.microsoft.com/office/drawing/2014/main" id="{24C6B16C-5E64-402C-90A4-2275B97CC24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35437FDB-441C-4A59-97E2-56158E296A5D}"/>
              </a:ext>
            </a:extLst>
          </p:cNvPr>
          <p:cNvSpPr>
            <a:spLocks noGrp="1"/>
          </p:cNvSpPr>
          <p:nvPr>
            <p:ph type="sldNum" sz="quarter" idx="12"/>
          </p:nvPr>
        </p:nvSpPr>
        <p:spPr/>
        <p:txBody>
          <a:bodyPr/>
          <a:lstStyle/>
          <a:p>
            <a:fld id="{594A1DC9-3D3B-4E0D-8751-71382BDF735B}" type="slidenum">
              <a:rPr lang="es-EC" smtClean="0"/>
              <a:t>‹Nº›</a:t>
            </a:fld>
            <a:endParaRPr lang="es-EC"/>
          </a:p>
        </p:txBody>
      </p:sp>
    </p:spTree>
    <p:extLst>
      <p:ext uri="{BB962C8B-B14F-4D97-AF65-F5344CB8AC3E}">
        <p14:creationId xmlns:p14="http://schemas.microsoft.com/office/powerpoint/2010/main" val="1134033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84655A-DC05-4038-A6CA-6F4CF74DCD8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49820367-6534-498A-9BA0-8D5C0C0F4655}"/>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3D82441A-0E8C-44E5-9C8E-6ACD474C2D61}"/>
              </a:ext>
            </a:extLst>
          </p:cNvPr>
          <p:cNvSpPr>
            <a:spLocks noGrp="1"/>
          </p:cNvSpPr>
          <p:nvPr>
            <p:ph type="dt" sz="half" idx="10"/>
          </p:nvPr>
        </p:nvSpPr>
        <p:spPr/>
        <p:txBody>
          <a:bodyPr/>
          <a:lstStyle/>
          <a:p>
            <a:fld id="{D8857F35-E77B-4D54-85E2-8D2AF19E7100}" type="datetimeFigureOut">
              <a:rPr lang="es-EC" smtClean="0"/>
              <a:t>22/8/2018</a:t>
            </a:fld>
            <a:endParaRPr lang="es-EC"/>
          </a:p>
        </p:txBody>
      </p:sp>
      <p:sp>
        <p:nvSpPr>
          <p:cNvPr id="5" name="Marcador de pie de página 4">
            <a:extLst>
              <a:ext uri="{FF2B5EF4-FFF2-40B4-BE49-F238E27FC236}">
                <a16:creationId xmlns:a16="http://schemas.microsoft.com/office/drawing/2014/main" id="{1E15FE3D-9179-4B27-B61B-BB68215B7693}"/>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920B23F2-C484-4516-8A45-12F04E15024A}"/>
              </a:ext>
            </a:extLst>
          </p:cNvPr>
          <p:cNvSpPr>
            <a:spLocks noGrp="1"/>
          </p:cNvSpPr>
          <p:nvPr>
            <p:ph type="sldNum" sz="quarter" idx="12"/>
          </p:nvPr>
        </p:nvSpPr>
        <p:spPr/>
        <p:txBody>
          <a:bodyPr/>
          <a:lstStyle/>
          <a:p>
            <a:fld id="{594A1DC9-3D3B-4E0D-8751-71382BDF735B}" type="slidenum">
              <a:rPr lang="es-EC" smtClean="0"/>
              <a:t>‹Nº›</a:t>
            </a:fld>
            <a:endParaRPr lang="es-EC"/>
          </a:p>
        </p:txBody>
      </p:sp>
    </p:spTree>
    <p:extLst>
      <p:ext uri="{BB962C8B-B14F-4D97-AF65-F5344CB8AC3E}">
        <p14:creationId xmlns:p14="http://schemas.microsoft.com/office/powerpoint/2010/main" val="1615789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29085A2-A9A7-4922-9C68-0B0ED5D9FD0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7D8785BD-2F97-42DD-9887-6DF7A4C3CB04}"/>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F812C2CC-51AA-41E3-9A13-01E0EBFFB842}"/>
              </a:ext>
            </a:extLst>
          </p:cNvPr>
          <p:cNvSpPr>
            <a:spLocks noGrp="1"/>
          </p:cNvSpPr>
          <p:nvPr>
            <p:ph type="dt" sz="half" idx="10"/>
          </p:nvPr>
        </p:nvSpPr>
        <p:spPr/>
        <p:txBody>
          <a:bodyPr/>
          <a:lstStyle/>
          <a:p>
            <a:fld id="{D8857F35-E77B-4D54-85E2-8D2AF19E7100}" type="datetimeFigureOut">
              <a:rPr lang="es-EC" smtClean="0"/>
              <a:t>22/8/2018</a:t>
            </a:fld>
            <a:endParaRPr lang="es-EC"/>
          </a:p>
        </p:txBody>
      </p:sp>
      <p:sp>
        <p:nvSpPr>
          <p:cNvPr id="5" name="Marcador de pie de página 4">
            <a:extLst>
              <a:ext uri="{FF2B5EF4-FFF2-40B4-BE49-F238E27FC236}">
                <a16:creationId xmlns:a16="http://schemas.microsoft.com/office/drawing/2014/main" id="{0B3A983D-128B-4E4C-9D3F-536E50FCA562}"/>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B7BB6CE8-B4FF-4406-9EC5-56E460564C34}"/>
              </a:ext>
            </a:extLst>
          </p:cNvPr>
          <p:cNvSpPr>
            <a:spLocks noGrp="1"/>
          </p:cNvSpPr>
          <p:nvPr>
            <p:ph type="sldNum" sz="quarter" idx="12"/>
          </p:nvPr>
        </p:nvSpPr>
        <p:spPr/>
        <p:txBody>
          <a:bodyPr/>
          <a:lstStyle/>
          <a:p>
            <a:fld id="{594A1DC9-3D3B-4E0D-8751-71382BDF735B}" type="slidenum">
              <a:rPr lang="es-EC" smtClean="0"/>
              <a:t>‹Nº›</a:t>
            </a:fld>
            <a:endParaRPr lang="es-EC"/>
          </a:p>
        </p:txBody>
      </p:sp>
    </p:spTree>
    <p:extLst>
      <p:ext uri="{BB962C8B-B14F-4D97-AF65-F5344CB8AC3E}">
        <p14:creationId xmlns:p14="http://schemas.microsoft.com/office/powerpoint/2010/main" val="3516047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userDrawn="1"/>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1047" name="CorelDRAW" r:id="rId3" imgW="9151920" imgH="5621400" progId="">
                  <p:embed/>
                </p:oleObj>
              </mc:Choice>
              <mc:Fallback>
                <p:oleObj name="CorelDRAW" r:id="rId3" imgW="9151920" imgH="5621400" progId="">
                  <p:embed/>
                  <p:pic>
                    <p:nvPicPr>
                      <p:cNvPr id="2"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609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S" sz="1400"/>
          </a:p>
        </p:txBody>
      </p:sp>
      <p:sp>
        <p:nvSpPr>
          <p:cNvPr id="4" name="Rectangle 25"/>
          <p:cNvSpPr>
            <a:spLocks noChangeArrowheads="1"/>
          </p:cNvSpPr>
          <p:nvPr userDrawn="1"/>
        </p:nvSpPr>
        <p:spPr bwMode="auto">
          <a:xfrm>
            <a:off x="4165600" y="6245225"/>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C" altLang="es-ES" sz="1400"/>
          </a:p>
        </p:txBody>
      </p:sp>
      <p:sp>
        <p:nvSpPr>
          <p:cNvPr id="5" name="Rectangle 26"/>
          <p:cNvSpPr>
            <a:spLocks noChangeArrowheads="1"/>
          </p:cNvSpPr>
          <p:nvPr userDrawn="1"/>
        </p:nvSpPr>
        <p:spPr bwMode="auto">
          <a:xfrm>
            <a:off x="609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S" sz="1400"/>
          </a:p>
        </p:txBody>
      </p:sp>
      <p:sp>
        <p:nvSpPr>
          <p:cNvPr id="6" name="Rectangle 27"/>
          <p:cNvSpPr>
            <a:spLocks noChangeArrowheads="1"/>
          </p:cNvSpPr>
          <p:nvPr userDrawn="1"/>
        </p:nvSpPr>
        <p:spPr bwMode="auto">
          <a:xfrm>
            <a:off x="4165600" y="6245225"/>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C" altLang="es-ES" sz="1400"/>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89984" y="260351"/>
            <a:ext cx="1056216" cy="7921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S" sz="1800"/>
          </a:p>
        </p:txBody>
      </p:sp>
      <p:pic>
        <p:nvPicPr>
          <p:cNvPr id="9" name="Picture 49" descr="LOGO ESPE ORIGINAL copia"/>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43934" y="115888"/>
            <a:ext cx="4417484"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6306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userDrawn="1"/>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2071" name="CorelDRAW" r:id="rId3" imgW="9151920" imgH="5621400" progId="">
                  <p:embed/>
                </p:oleObj>
              </mc:Choice>
              <mc:Fallback>
                <p:oleObj name="CorelDRAW" r:id="rId3" imgW="9151920" imgH="5621400" progId="">
                  <p:embed/>
                  <p:pic>
                    <p:nvPicPr>
                      <p:cNvPr id="2"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609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S" sz="1400"/>
          </a:p>
        </p:txBody>
      </p:sp>
      <p:sp>
        <p:nvSpPr>
          <p:cNvPr id="4" name="Rectangle 25"/>
          <p:cNvSpPr>
            <a:spLocks noChangeArrowheads="1"/>
          </p:cNvSpPr>
          <p:nvPr userDrawn="1"/>
        </p:nvSpPr>
        <p:spPr bwMode="auto">
          <a:xfrm>
            <a:off x="4165600" y="6245225"/>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C" altLang="es-ES" sz="1400"/>
          </a:p>
        </p:txBody>
      </p:sp>
      <p:sp>
        <p:nvSpPr>
          <p:cNvPr id="5" name="Rectangle 26"/>
          <p:cNvSpPr>
            <a:spLocks noChangeArrowheads="1"/>
          </p:cNvSpPr>
          <p:nvPr userDrawn="1"/>
        </p:nvSpPr>
        <p:spPr bwMode="auto">
          <a:xfrm>
            <a:off x="609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S" sz="1400"/>
          </a:p>
        </p:txBody>
      </p:sp>
      <p:sp>
        <p:nvSpPr>
          <p:cNvPr id="6" name="Rectangle 27"/>
          <p:cNvSpPr>
            <a:spLocks noChangeArrowheads="1"/>
          </p:cNvSpPr>
          <p:nvPr userDrawn="1"/>
        </p:nvSpPr>
        <p:spPr bwMode="auto">
          <a:xfrm>
            <a:off x="4165600" y="6245225"/>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C" altLang="es-ES" sz="1400"/>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89984" y="260351"/>
            <a:ext cx="1056216" cy="7921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S" sz="1800"/>
          </a:p>
        </p:txBody>
      </p:sp>
      <p:pic>
        <p:nvPicPr>
          <p:cNvPr id="9" name="Picture 49" descr="LOGO ESPE ORIGINAL copia"/>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43934" y="115888"/>
            <a:ext cx="4417484"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4781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2118055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3830773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3564538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732207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920868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2141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CD62E6-1A64-4531-B77D-D81C4C014AD2}"/>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C10CA5D9-8DE3-437E-AC5B-578E2743A361}"/>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FE7D4302-A972-4882-A09F-8C003EB2DF91}"/>
              </a:ext>
            </a:extLst>
          </p:cNvPr>
          <p:cNvSpPr>
            <a:spLocks noGrp="1"/>
          </p:cNvSpPr>
          <p:nvPr>
            <p:ph type="dt" sz="half" idx="10"/>
          </p:nvPr>
        </p:nvSpPr>
        <p:spPr/>
        <p:txBody>
          <a:bodyPr/>
          <a:lstStyle/>
          <a:p>
            <a:fld id="{D8857F35-E77B-4D54-85E2-8D2AF19E7100}" type="datetimeFigureOut">
              <a:rPr lang="es-EC" smtClean="0"/>
              <a:t>22/8/2018</a:t>
            </a:fld>
            <a:endParaRPr lang="es-EC"/>
          </a:p>
        </p:txBody>
      </p:sp>
      <p:sp>
        <p:nvSpPr>
          <p:cNvPr id="5" name="Marcador de pie de página 4">
            <a:extLst>
              <a:ext uri="{FF2B5EF4-FFF2-40B4-BE49-F238E27FC236}">
                <a16:creationId xmlns:a16="http://schemas.microsoft.com/office/drawing/2014/main" id="{9BF5531C-05B2-423E-B6D0-FF40257DEC90}"/>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124CE6F-7128-4DD4-8FC7-C9C6BA8E24A8}"/>
              </a:ext>
            </a:extLst>
          </p:cNvPr>
          <p:cNvSpPr>
            <a:spLocks noGrp="1"/>
          </p:cNvSpPr>
          <p:nvPr>
            <p:ph type="sldNum" sz="quarter" idx="12"/>
          </p:nvPr>
        </p:nvSpPr>
        <p:spPr/>
        <p:txBody>
          <a:bodyPr/>
          <a:lstStyle/>
          <a:p>
            <a:fld id="{594A1DC9-3D3B-4E0D-8751-71382BDF735B}" type="slidenum">
              <a:rPr lang="es-EC" smtClean="0"/>
              <a:t>‹Nº›</a:t>
            </a:fld>
            <a:endParaRPr lang="es-EC"/>
          </a:p>
        </p:txBody>
      </p:sp>
    </p:spTree>
    <p:extLst>
      <p:ext uri="{BB962C8B-B14F-4D97-AF65-F5344CB8AC3E}">
        <p14:creationId xmlns:p14="http://schemas.microsoft.com/office/powerpoint/2010/main" val="5995950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200654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768381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42491636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195676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C86B32-7977-4902-97F5-47C52171C77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0E529894-CDAF-4222-BAE7-ABA75AE56D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B078E847-48F6-4836-8DEC-91B30E3F498F}"/>
              </a:ext>
            </a:extLst>
          </p:cNvPr>
          <p:cNvSpPr>
            <a:spLocks noGrp="1"/>
          </p:cNvSpPr>
          <p:nvPr>
            <p:ph type="dt" sz="half" idx="10"/>
          </p:nvPr>
        </p:nvSpPr>
        <p:spPr/>
        <p:txBody>
          <a:bodyPr/>
          <a:lstStyle/>
          <a:p>
            <a:fld id="{D8857F35-E77B-4D54-85E2-8D2AF19E7100}" type="datetimeFigureOut">
              <a:rPr lang="es-EC" smtClean="0"/>
              <a:t>22/8/2018</a:t>
            </a:fld>
            <a:endParaRPr lang="es-EC"/>
          </a:p>
        </p:txBody>
      </p:sp>
      <p:sp>
        <p:nvSpPr>
          <p:cNvPr id="5" name="Marcador de pie de página 4">
            <a:extLst>
              <a:ext uri="{FF2B5EF4-FFF2-40B4-BE49-F238E27FC236}">
                <a16:creationId xmlns:a16="http://schemas.microsoft.com/office/drawing/2014/main" id="{F5E4ED48-AB34-48AF-A148-3E5D19F29BE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DEB57B07-08E5-4EBF-BF51-08B38371E356}"/>
              </a:ext>
            </a:extLst>
          </p:cNvPr>
          <p:cNvSpPr>
            <a:spLocks noGrp="1"/>
          </p:cNvSpPr>
          <p:nvPr>
            <p:ph type="sldNum" sz="quarter" idx="12"/>
          </p:nvPr>
        </p:nvSpPr>
        <p:spPr/>
        <p:txBody>
          <a:bodyPr/>
          <a:lstStyle/>
          <a:p>
            <a:fld id="{594A1DC9-3D3B-4E0D-8751-71382BDF735B}" type="slidenum">
              <a:rPr lang="es-EC" smtClean="0"/>
              <a:t>‹Nº›</a:t>
            </a:fld>
            <a:endParaRPr lang="es-EC"/>
          </a:p>
        </p:txBody>
      </p:sp>
    </p:spTree>
    <p:extLst>
      <p:ext uri="{BB962C8B-B14F-4D97-AF65-F5344CB8AC3E}">
        <p14:creationId xmlns:p14="http://schemas.microsoft.com/office/powerpoint/2010/main" val="3090244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7DDEF8-B28C-4604-8E9A-552D68FA7E47}"/>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8179BE32-6BE4-4247-867B-AE02B6219AD3}"/>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77D86992-999C-4624-B713-76E9230CD56F}"/>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C1A247FA-DEC3-495C-BDC6-ACDA7B82FB1A}"/>
              </a:ext>
            </a:extLst>
          </p:cNvPr>
          <p:cNvSpPr>
            <a:spLocks noGrp="1"/>
          </p:cNvSpPr>
          <p:nvPr>
            <p:ph type="dt" sz="half" idx="10"/>
          </p:nvPr>
        </p:nvSpPr>
        <p:spPr/>
        <p:txBody>
          <a:bodyPr/>
          <a:lstStyle/>
          <a:p>
            <a:fld id="{D8857F35-E77B-4D54-85E2-8D2AF19E7100}" type="datetimeFigureOut">
              <a:rPr lang="es-EC" smtClean="0"/>
              <a:t>22/8/2018</a:t>
            </a:fld>
            <a:endParaRPr lang="es-EC"/>
          </a:p>
        </p:txBody>
      </p:sp>
      <p:sp>
        <p:nvSpPr>
          <p:cNvPr id="6" name="Marcador de pie de página 5">
            <a:extLst>
              <a:ext uri="{FF2B5EF4-FFF2-40B4-BE49-F238E27FC236}">
                <a16:creationId xmlns:a16="http://schemas.microsoft.com/office/drawing/2014/main" id="{CEBC392E-9B83-43FC-AC04-B8D805300C55}"/>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5072200C-0842-414A-A688-ECBB0C8C2CAD}"/>
              </a:ext>
            </a:extLst>
          </p:cNvPr>
          <p:cNvSpPr>
            <a:spLocks noGrp="1"/>
          </p:cNvSpPr>
          <p:nvPr>
            <p:ph type="sldNum" sz="quarter" idx="12"/>
          </p:nvPr>
        </p:nvSpPr>
        <p:spPr/>
        <p:txBody>
          <a:bodyPr/>
          <a:lstStyle/>
          <a:p>
            <a:fld id="{594A1DC9-3D3B-4E0D-8751-71382BDF735B}" type="slidenum">
              <a:rPr lang="es-EC" smtClean="0"/>
              <a:t>‹Nº›</a:t>
            </a:fld>
            <a:endParaRPr lang="es-EC"/>
          </a:p>
        </p:txBody>
      </p:sp>
    </p:spTree>
    <p:extLst>
      <p:ext uri="{BB962C8B-B14F-4D97-AF65-F5344CB8AC3E}">
        <p14:creationId xmlns:p14="http://schemas.microsoft.com/office/powerpoint/2010/main" val="304083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918B2E-B5EF-4D62-BD69-C120251B785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719B287B-9BEF-4A76-B9CA-597EAFF0B1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63902E21-82C0-45A5-865E-F5D5B5BBE5D2}"/>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2AE7AEB7-E19D-46DA-B2B9-D78D9F6B8C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A15A374E-6990-4DB8-A1D9-EC0C70F46706}"/>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8EAC576D-56DF-4941-9809-E39204D00A3B}"/>
              </a:ext>
            </a:extLst>
          </p:cNvPr>
          <p:cNvSpPr>
            <a:spLocks noGrp="1"/>
          </p:cNvSpPr>
          <p:nvPr>
            <p:ph type="dt" sz="half" idx="10"/>
          </p:nvPr>
        </p:nvSpPr>
        <p:spPr/>
        <p:txBody>
          <a:bodyPr/>
          <a:lstStyle/>
          <a:p>
            <a:fld id="{D8857F35-E77B-4D54-85E2-8D2AF19E7100}" type="datetimeFigureOut">
              <a:rPr lang="es-EC" smtClean="0"/>
              <a:t>22/8/2018</a:t>
            </a:fld>
            <a:endParaRPr lang="es-EC"/>
          </a:p>
        </p:txBody>
      </p:sp>
      <p:sp>
        <p:nvSpPr>
          <p:cNvPr id="8" name="Marcador de pie de página 7">
            <a:extLst>
              <a:ext uri="{FF2B5EF4-FFF2-40B4-BE49-F238E27FC236}">
                <a16:creationId xmlns:a16="http://schemas.microsoft.com/office/drawing/2014/main" id="{3A60A6C2-B352-4758-9DF8-97B1DA15D142}"/>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A9DA4A14-440B-431A-8030-3B7E4735EF10}"/>
              </a:ext>
            </a:extLst>
          </p:cNvPr>
          <p:cNvSpPr>
            <a:spLocks noGrp="1"/>
          </p:cNvSpPr>
          <p:nvPr>
            <p:ph type="sldNum" sz="quarter" idx="12"/>
          </p:nvPr>
        </p:nvSpPr>
        <p:spPr/>
        <p:txBody>
          <a:bodyPr/>
          <a:lstStyle/>
          <a:p>
            <a:fld id="{594A1DC9-3D3B-4E0D-8751-71382BDF735B}" type="slidenum">
              <a:rPr lang="es-EC" smtClean="0"/>
              <a:t>‹Nº›</a:t>
            </a:fld>
            <a:endParaRPr lang="es-EC"/>
          </a:p>
        </p:txBody>
      </p:sp>
    </p:spTree>
    <p:extLst>
      <p:ext uri="{BB962C8B-B14F-4D97-AF65-F5344CB8AC3E}">
        <p14:creationId xmlns:p14="http://schemas.microsoft.com/office/powerpoint/2010/main" val="3336613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D37B3A-8E70-4D94-92CF-5F1938E1945A}"/>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E0A70B63-64A1-467B-B008-42C7C07124F7}"/>
              </a:ext>
            </a:extLst>
          </p:cNvPr>
          <p:cNvSpPr>
            <a:spLocks noGrp="1"/>
          </p:cNvSpPr>
          <p:nvPr>
            <p:ph type="dt" sz="half" idx="10"/>
          </p:nvPr>
        </p:nvSpPr>
        <p:spPr/>
        <p:txBody>
          <a:bodyPr/>
          <a:lstStyle/>
          <a:p>
            <a:fld id="{D8857F35-E77B-4D54-85E2-8D2AF19E7100}" type="datetimeFigureOut">
              <a:rPr lang="es-EC" smtClean="0"/>
              <a:t>22/8/2018</a:t>
            </a:fld>
            <a:endParaRPr lang="es-EC"/>
          </a:p>
        </p:txBody>
      </p:sp>
      <p:sp>
        <p:nvSpPr>
          <p:cNvPr id="4" name="Marcador de pie de página 3">
            <a:extLst>
              <a:ext uri="{FF2B5EF4-FFF2-40B4-BE49-F238E27FC236}">
                <a16:creationId xmlns:a16="http://schemas.microsoft.com/office/drawing/2014/main" id="{8E5567E1-439B-4294-8ED8-F8349FC672B8}"/>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2022D086-2B24-4283-A6E2-D12E6E99440E}"/>
              </a:ext>
            </a:extLst>
          </p:cNvPr>
          <p:cNvSpPr>
            <a:spLocks noGrp="1"/>
          </p:cNvSpPr>
          <p:nvPr>
            <p:ph type="sldNum" sz="quarter" idx="12"/>
          </p:nvPr>
        </p:nvSpPr>
        <p:spPr/>
        <p:txBody>
          <a:bodyPr/>
          <a:lstStyle/>
          <a:p>
            <a:fld id="{594A1DC9-3D3B-4E0D-8751-71382BDF735B}" type="slidenum">
              <a:rPr lang="es-EC" smtClean="0"/>
              <a:t>‹Nº›</a:t>
            </a:fld>
            <a:endParaRPr lang="es-EC"/>
          </a:p>
        </p:txBody>
      </p:sp>
    </p:spTree>
    <p:extLst>
      <p:ext uri="{BB962C8B-B14F-4D97-AF65-F5344CB8AC3E}">
        <p14:creationId xmlns:p14="http://schemas.microsoft.com/office/powerpoint/2010/main" val="2524015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2AF3B19-9EF6-44B6-AE96-A71E9856B4D9}"/>
              </a:ext>
            </a:extLst>
          </p:cNvPr>
          <p:cNvSpPr>
            <a:spLocks noGrp="1"/>
          </p:cNvSpPr>
          <p:nvPr>
            <p:ph type="dt" sz="half" idx="10"/>
          </p:nvPr>
        </p:nvSpPr>
        <p:spPr/>
        <p:txBody>
          <a:bodyPr/>
          <a:lstStyle/>
          <a:p>
            <a:fld id="{D8857F35-E77B-4D54-85E2-8D2AF19E7100}" type="datetimeFigureOut">
              <a:rPr lang="es-EC" smtClean="0"/>
              <a:t>22/8/2018</a:t>
            </a:fld>
            <a:endParaRPr lang="es-EC"/>
          </a:p>
        </p:txBody>
      </p:sp>
      <p:sp>
        <p:nvSpPr>
          <p:cNvPr id="3" name="Marcador de pie de página 2">
            <a:extLst>
              <a:ext uri="{FF2B5EF4-FFF2-40B4-BE49-F238E27FC236}">
                <a16:creationId xmlns:a16="http://schemas.microsoft.com/office/drawing/2014/main" id="{F3795D5D-9705-40A7-929C-DD6393FA09D1}"/>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83C3D533-89FC-4F56-B8DE-62904E2A3BDB}"/>
              </a:ext>
            </a:extLst>
          </p:cNvPr>
          <p:cNvSpPr>
            <a:spLocks noGrp="1"/>
          </p:cNvSpPr>
          <p:nvPr>
            <p:ph type="sldNum" sz="quarter" idx="12"/>
          </p:nvPr>
        </p:nvSpPr>
        <p:spPr/>
        <p:txBody>
          <a:bodyPr/>
          <a:lstStyle/>
          <a:p>
            <a:fld id="{594A1DC9-3D3B-4E0D-8751-71382BDF735B}" type="slidenum">
              <a:rPr lang="es-EC" smtClean="0"/>
              <a:t>‹Nº›</a:t>
            </a:fld>
            <a:endParaRPr lang="es-EC"/>
          </a:p>
        </p:txBody>
      </p:sp>
    </p:spTree>
    <p:extLst>
      <p:ext uri="{BB962C8B-B14F-4D97-AF65-F5344CB8AC3E}">
        <p14:creationId xmlns:p14="http://schemas.microsoft.com/office/powerpoint/2010/main" val="1705692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2053E1-A8D6-4263-A822-070D8CCC833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61A47CA2-FA72-4832-BB24-4FCDEFAFA5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754747E2-CD86-4640-BFAF-2E7057D506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9A887A92-6069-47E7-8BE9-6D0601FDEED1}"/>
              </a:ext>
            </a:extLst>
          </p:cNvPr>
          <p:cNvSpPr>
            <a:spLocks noGrp="1"/>
          </p:cNvSpPr>
          <p:nvPr>
            <p:ph type="dt" sz="half" idx="10"/>
          </p:nvPr>
        </p:nvSpPr>
        <p:spPr/>
        <p:txBody>
          <a:bodyPr/>
          <a:lstStyle/>
          <a:p>
            <a:fld id="{D8857F35-E77B-4D54-85E2-8D2AF19E7100}" type="datetimeFigureOut">
              <a:rPr lang="es-EC" smtClean="0"/>
              <a:t>22/8/2018</a:t>
            </a:fld>
            <a:endParaRPr lang="es-EC"/>
          </a:p>
        </p:txBody>
      </p:sp>
      <p:sp>
        <p:nvSpPr>
          <p:cNvPr id="6" name="Marcador de pie de página 5">
            <a:extLst>
              <a:ext uri="{FF2B5EF4-FFF2-40B4-BE49-F238E27FC236}">
                <a16:creationId xmlns:a16="http://schemas.microsoft.com/office/drawing/2014/main" id="{3E85F931-A257-4086-A834-7C29B5097185}"/>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3C54D6D1-EB1B-4E0B-9D03-5E225FFA809D}"/>
              </a:ext>
            </a:extLst>
          </p:cNvPr>
          <p:cNvSpPr>
            <a:spLocks noGrp="1"/>
          </p:cNvSpPr>
          <p:nvPr>
            <p:ph type="sldNum" sz="quarter" idx="12"/>
          </p:nvPr>
        </p:nvSpPr>
        <p:spPr/>
        <p:txBody>
          <a:bodyPr/>
          <a:lstStyle/>
          <a:p>
            <a:fld id="{594A1DC9-3D3B-4E0D-8751-71382BDF735B}" type="slidenum">
              <a:rPr lang="es-EC" smtClean="0"/>
              <a:t>‹Nº›</a:t>
            </a:fld>
            <a:endParaRPr lang="es-EC"/>
          </a:p>
        </p:txBody>
      </p:sp>
    </p:spTree>
    <p:extLst>
      <p:ext uri="{BB962C8B-B14F-4D97-AF65-F5344CB8AC3E}">
        <p14:creationId xmlns:p14="http://schemas.microsoft.com/office/powerpoint/2010/main" val="1866481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60DC4C-3B1F-416C-9B6C-839EE0E0BB1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564B2D06-A888-48DF-8106-1C2220B51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78A9D48F-FBE6-4FD5-95EF-A07E2EDC5C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5E7ABB48-DE3B-4F35-82CC-682872EE4924}"/>
              </a:ext>
            </a:extLst>
          </p:cNvPr>
          <p:cNvSpPr>
            <a:spLocks noGrp="1"/>
          </p:cNvSpPr>
          <p:nvPr>
            <p:ph type="dt" sz="half" idx="10"/>
          </p:nvPr>
        </p:nvSpPr>
        <p:spPr/>
        <p:txBody>
          <a:bodyPr/>
          <a:lstStyle/>
          <a:p>
            <a:fld id="{D8857F35-E77B-4D54-85E2-8D2AF19E7100}" type="datetimeFigureOut">
              <a:rPr lang="es-EC" smtClean="0"/>
              <a:t>22/8/2018</a:t>
            </a:fld>
            <a:endParaRPr lang="es-EC"/>
          </a:p>
        </p:txBody>
      </p:sp>
      <p:sp>
        <p:nvSpPr>
          <p:cNvPr id="6" name="Marcador de pie de página 5">
            <a:extLst>
              <a:ext uri="{FF2B5EF4-FFF2-40B4-BE49-F238E27FC236}">
                <a16:creationId xmlns:a16="http://schemas.microsoft.com/office/drawing/2014/main" id="{3337D8ED-5CB3-4CA0-A034-93976017E1D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27010689-BF2A-42D8-BD4A-D9F14F1B60A3}"/>
              </a:ext>
            </a:extLst>
          </p:cNvPr>
          <p:cNvSpPr>
            <a:spLocks noGrp="1"/>
          </p:cNvSpPr>
          <p:nvPr>
            <p:ph type="sldNum" sz="quarter" idx="12"/>
          </p:nvPr>
        </p:nvSpPr>
        <p:spPr/>
        <p:txBody>
          <a:bodyPr/>
          <a:lstStyle/>
          <a:p>
            <a:fld id="{594A1DC9-3D3B-4E0D-8751-71382BDF735B}" type="slidenum">
              <a:rPr lang="es-EC" smtClean="0"/>
              <a:t>‹Nº›</a:t>
            </a:fld>
            <a:endParaRPr lang="es-EC"/>
          </a:p>
        </p:txBody>
      </p:sp>
    </p:spTree>
    <p:extLst>
      <p:ext uri="{BB962C8B-B14F-4D97-AF65-F5344CB8AC3E}">
        <p14:creationId xmlns:p14="http://schemas.microsoft.com/office/powerpoint/2010/main" val="2012721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B14C545-CDC8-4AE8-9F5A-30C0821779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738F37F1-831E-4931-B5F1-C4783E005E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83FC37F5-50F9-4DB8-808E-A62CA5A060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857F35-E77B-4D54-85E2-8D2AF19E7100}" type="datetimeFigureOut">
              <a:rPr lang="es-EC" smtClean="0"/>
              <a:t>22/8/2018</a:t>
            </a:fld>
            <a:endParaRPr lang="es-EC"/>
          </a:p>
        </p:txBody>
      </p:sp>
      <p:sp>
        <p:nvSpPr>
          <p:cNvPr id="5" name="Marcador de pie de página 4">
            <a:extLst>
              <a:ext uri="{FF2B5EF4-FFF2-40B4-BE49-F238E27FC236}">
                <a16:creationId xmlns:a16="http://schemas.microsoft.com/office/drawing/2014/main" id="{5D79E2CE-928F-4F58-8529-CB5AB2C376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E3B3F7AC-285C-4F88-AA72-5B00495ED1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4A1DC9-3D3B-4E0D-8751-71382BDF735B}" type="slidenum">
              <a:rPr lang="es-EC" smtClean="0"/>
              <a:t>‹Nº›</a:t>
            </a:fld>
            <a:endParaRPr lang="es-EC"/>
          </a:p>
        </p:txBody>
      </p:sp>
    </p:spTree>
    <p:extLst>
      <p:ext uri="{BB962C8B-B14F-4D97-AF65-F5344CB8AC3E}">
        <p14:creationId xmlns:p14="http://schemas.microsoft.com/office/powerpoint/2010/main" val="3849832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userDrawn="1"/>
        </p:nvSpPr>
        <p:spPr bwMode="auto">
          <a:xfrm>
            <a:off x="0" y="1"/>
            <a:ext cx="12192000" cy="620713"/>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S" sz="1800"/>
          </a:p>
        </p:txBody>
      </p:sp>
      <p:sp>
        <p:nvSpPr>
          <p:cNvPr id="1027" name="Rectangle 21"/>
          <p:cNvSpPr>
            <a:spLocks noChangeArrowheads="1"/>
          </p:cNvSpPr>
          <p:nvPr userDrawn="1"/>
        </p:nvSpPr>
        <p:spPr bwMode="auto">
          <a:xfrm rot="10800000">
            <a:off x="1" y="6308726"/>
            <a:ext cx="10513484" cy="549275"/>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S" sz="1800"/>
          </a:p>
        </p:txBody>
      </p:sp>
      <p:sp>
        <p:nvSpPr>
          <p:cNvPr id="1028" name="Line 23"/>
          <p:cNvSpPr>
            <a:spLocks noChangeShapeType="1"/>
          </p:cNvSpPr>
          <p:nvPr userDrawn="1"/>
        </p:nvSpPr>
        <p:spPr bwMode="auto">
          <a:xfrm rot="10800000" flipH="1">
            <a:off x="33868" y="6296025"/>
            <a:ext cx="887941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s-EC" sz="1800"/>
          </a:p>
        </p:txBody>
      </p:sp>
      <p:sp>
        <p:nvSpPr>
          <p:cNvPr id="1029" name="Line 24"/>
          <p:cNvSpPr>
            <a:spLocks noChangeShapeType="1"/>
          </p:cNvSpPr>
          <p:nvPr userDrawn="1"/>
        </p:nvSpPr>
        <p:spPr bwMode="auto">
          <a:xfrm rot="10800000" flipH="1">
            <a:off x="33868" y="6245225"/>
            <a:ext cx="8879417"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s-EC" sz="1800"/>
          </a:p>
        </p:txBody>
      </p:sp>
      <p:pic>
        <p:nvPicPr>
          <p:cNvPr id="1030" name="Picture 26" descr="LOGO ESPE ORIGINAL copia"/>
          <p:cNvPicPr>
            <a:picLocks noChangeAspect="1" noChangeArrowheads="1"/>
          </p:cNvPicPr>
          <p:nvPr userDrawn="1"/>
        </p:nvPicPr>
        <p:blipFill>
          <a:blip r:embed="rId13">
            <a:extLst>
              <a:ext uri="{28A0092B-C50C-407E-A947-70E740481C1C}">
                <a14:useLocalDpi xmlns:a14="http://schemas.microsoft.com/office/drawing/2010/main" val="0"/>
              </a:ext>
            </a:extLst>
          </a:blip>
          <a:srcRect l="3070"/>
          <a:stretch>
            <a:fillRect/>
          </a:stretch>
        </p:blipFill>
        <p:spPr bwMode="auto">
          <a:xfrm>
            <a:off x="8976784" y="5949950"/>
            <a:ext cx="30734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294819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6.png"/><Relationship Id="rId7" Type="http://schemas.openxmlformats.org/officeDocument/2006/relationships/diagramLayout" Target="../diagrams/layout3.xml"/><Relationship Id="rId2" Type="http://schemas.openxmlformats.org/officeDocument/2006/relationships/image" Target="../media/image5.png"/><Relationship Id="rId1" Type="http://schemas.openxmlformats.org/officeDocument/2006/relationships/slideLayout" Target="../slideLayouts/slideLayout19.xml"/><Relationship Id="rId6" Type="http://schemas.openxmlformats.org/officeDocument/2006/relationships/diagramData" Target="../diagrams/data3.xml"/><Relationship Id="rId5" Type="http://schemas.openxmlformats.org/officeDocument/2006/relationships/image" Target="../media/image20.png"/><Relationship Id="rId10" Type="http://schemas.microsoft.com/office/2007/relationships/diagramDrawing" Target="../diagrams/drawing3.xml"/><Relationship Id="rId4" Type="http://schemas.openxmlformats.org/officeDocument/2006/relationships/image" Target="../media/image19.png"/><Relationship Id="rId9" Type="http://schemas.openxmlformats.org/officeDocument/2006/relationships/diagramColors" Target="../diagrams/colors3.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6.png"/><Relationship Id="rId7" Type="http://schemas.openxmlformats.org/officeDocument/2006/relationships/diagramQuickStyle" Target="../diagrams/quickStyle4.xml"/><Relationship Id="rId2" Type="http://schemas.openxmlformats.org/officeDocument/2006/relationships/image" Target="../media/image5.png"/><Relationship Id="rId1" Type="http://schemas.openxmlformats.org/officeDocument/2006/relationships/slideLayout" Target="../slideLayouts/slideLayout19.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1.png"/><Relationship Id="rId9" Type="http://schemas.microsoft.com/office/2007/relationships/diagramDrawing" Target="../diagrams/drawing4.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png"/><Relationship Id="rId7" Type="http://schemas.openxmlformats.org/officeDocument/2006/relationships/diagramColors" Target="../diagrams/colors5.xml"/><Relationship Id="rId2" Type="http://schemas.openxmlformats.org/officeDocument/2006/relationships/image" Target="../media/image5.png"/><Relationship Id="rId1" Type="http://schemas.openxmlformats.org/officeDocument/2006/relationships/slideLayout" Target="../slideLayouts/slideLayout19.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6.png"/><Relationship Id="rId7" Type="http://schemas.openxmlformats.org/officeDocument/2006/relationships/image" Target="../media/image42.png"/><Relationship Id="rId2" Type="http://schemas.openxmlformats.org/officeDocument/2006/relationships/image" Target="../media/image5.png"/><Relationship Id="rId1" Type="http://schemas.openxmlformats.org/officeDocument/2006/relationships/slideLayout" Target="../slideLayouts/slideLayout1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image" Target="../media/image5.png"/><Relationship Id="rId1" Type="http://schemas.openxmlformats.org/officeDocument/2006/relationships/slideLayout" Target="../slideLayouts/slideLayout1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5" Type="http://schemas.openxmlformats.org/officeDocument/2006/relationships/image" Target="../media/image48.png"/><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6.png"/><Relationship Id="rId7" Type="http://schemas.openxmlformats.org/officeDocument/2006/relationships/diagramColors" Target="../diagrams/colors6.xml"/><Relationship Id="rId2" Type="http://schemas.openxmlformats.org/officeDocument/2006/relationships/image" Target="../media/image5.png"/><Relationship Id="rId1" Type="http://schemas.openxmlformats.org/officeDocument/2006/relationships/slideLayout" Target="../slideLayouts/slideLayout19.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58.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59.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60.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61.png"/></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6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67.png"/></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68.png"/></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69.png"/></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69.png"/></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70.png"/></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71.png"/></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5" Type="http://schemas.openxmlformats.org/officeDocument/2006/relationships/image" Target="../media/image73.jpeg"/><Relationship Id="rId4" Type="http://schemas.openxmlformats.org/officeDocument/2006/relationships/image" Target="../media/image72.png"/></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5" Type="http://schemas.openxmlformats.org/officeDocument/2006/relationships/image" Target="../media/image73.jpeg"/><Relationship Id="rId4" Type="http://schemas.openxmlformats.org/officeDocument/2006/relationships/image" Target="../media/image72.png"/></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74.jpeg"/></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chart" Target="../charts/chart3.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chart" Target="../charts/chart7.xml"/></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7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2 Rectángulo"/>
          <p:cNvSpPr>
            <a:spLocks noChangeArrowheads="1"/>
          </p:cNvSpPr>
          <p:nvPr/>
        </p:nvSpPr>
        <p:spPr bwMode="auto">
          <a:xfrm>
            <a:off x="1927829" y="4591702"/>
            <a:ext cx="55456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altLang="es-ES" sz="1600" b="1" dirty="0"/>
              <a:t>AUTOR: RIVERA TENE, BRYAN DAVID</a:t>
            </a:r>
          </a:p>
          <a:p>
            <a:pPr eaLnBrk="1" hangingPunct="1"/>
            <a:r>
              <a:rPr lang="es-ES" altLang="es-ES" sz="1600" b="1" dirty="0"/>
              <a:t>DIRECTOR: ING. ORTIZ TULCÁN, HUGO RAMIRO </a:t>
            </a:r>
            <a:r>
              <a:rPr lang="es-ES" altLang="es-ES" sz="1600" b="1" dirty="0" err="1"/>
              <a:t>Msc</a:t>
            </a:r>
            <a:r>
              <a:rPr lang="es-ES" altLang="es-ES" sz="1600" b="1" dirty="0"/>
              <a:t>.</a:t>
            </a:r>
          </a:p>
          <a:p>
            <a:pPr eaLnBrk="1" hangingPunct="1"/>
            <a:endParaRPr lang="es-MX" altLang="es-ES" sz="2000" dirty="0"/>
          </a:p>
        </p:txBody>
      </p:sp>
      <p:pic>
        <p:nvPicPr>
          <p:cNvPr id="3076" name="3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108" y="169433"/>
            <a:ext cx="4015630" cy="96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 Rectángulo">
            <a:extLst>
              <a:ext uri="{FF2B5EF4-FFF2-40B4-BE49-F238E27FC236}">
                <a16:creationId xmlns:a16="http://schemas.microsoft.com/office/drawing/2014/main" id="{7F933EE5-884C-4AFB-8451-1121C1CB5C45}"/>
              </a:ext>
            </a:extLst>
          </p:cNvPr>
          <p:cNvSpPr>
            <a:spLocks noChangeArrowheads="1"/>
          </p:cNvSpPr>
          <p:nvPr/>
        </p:nvSpPr>
        <p:spPr bwMode="auto">
          <a:xfrm>
            <a:off x="2042734" y="2193449"/>
            <a:ext cx="905840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s-ES_tradnl" sz="2800" b="1" dirty="0">
                <a:latin typeface="Times New Roman" panose="02020603050405020304" pitchFamily="18" charset="0"/>
              </a:rPr>
              <a:t>DESARROLLO DE UNA INTERFAZ HUMANO MÁQUINA DE ALTO DESEMPEÑO (HPHMI) PARA PROCESOS DE PRODUCCIÓN DE CRUDO Y GAS EN PROYECTOS INTEGRALES DEL ECUADOR PIL S.A.</a:t>
            </a:r>
            <a:endParaRPr lang="es-EC" sz="2800" dirty="0"/>
          </a:p>
        </p:txBody>
      </p:sp>
      <p:sp>
        <p:nvSpPr>
          <p:cNvPr id="6" name="1 Rectángulo">
            <a:extLst>
              <a:ext uri="{FF2B5EF4-FFF2-40B4-BE49-F238E27FC236}">
                <a16:creationId xmlns:a16="http://schemas.microsoft.com/office/drawing/2014/main" id="{83266BA9-C7F7-4FA2-B4D7-287E0DED8C59}"/>
              </a:ext>
            </a:extLst>
          </p:cNvPr>
          <p:cNvSpPr>
            <a:spLocks noChangeArrowheads="1"/>
          </p:cNvSpPr>
          <p:nvPr/>
        </p:nvSpPr>
        <p:spPr bwMode="auto">
          <a:xfrm>
            <a:off x="1896195" y="1210955"/>
            <a:ext cx="90584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s-EC" sz="1600" dirty="0"/>
              <a:t>DEPARTAMENTO DE ELÉCTRICA Y ELECTRÓNICA</a:t>
            </a:r>
          </a:p>
          <a:p>
            <a:pPr algn="ctr"/>
            <a:r>
              <a:rPr lang="es-EC" sz="1600" dirty="0"/>
              <a:t>CARRERA DE INGENIERÍA ELECTRÓNICA EN AUTOMATIZACIÓN Y CONTROL</a:t>
            </a:r>
          </a:p>
        </p:txBody>
      </p:sp>
      <p:sp>
        <p:nvSpPr>
          <p:cNvPr id="7" name="2 Rectángulo">
            <a:extLst>
              <a:ext uri="{FF2B5EF4-FFF2-40B4-BE49-F238E27FC236}">
                <a16:creationId xmlns:a16="http://schemas.microsoft.com/office/drawing/2014/main" id="{D5364D1A-4B31-47D5-BB02-F052F08E4AA8}"/>
              </a:ext>
            </a:extLst>
          </p:cNvPr>
          <p:cNvSpPr>
            <a:spLocks noChangeArrowheads="1"/>
          </p:cNvSpPr>
          <p:nvPr/>
        </p:nvSpPr>
        <p:spPr bwMode="auto">
          <a:xfrm>
            <a:off x="9029700" y="4594634"/>
            <a:ext cx="302748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altLang="es-ES" sz="1600" b="1" dirty="0"/>
              <a:t>SANGOLQUÍ – ECUADOR </a:t>
            </a:r>
          </a:p>
          <a:p>
            <a:pPr algn="ctr" eaLnBrk="1" hangingPunct="1"/>
            <a:r>
              <a:rPr lang="es-ES" altLang="es-ES" sz="1600" b="1" dirty="0"/>
              <a:t>2018</a:t>
            </a:r>
          </a:p>
          <a:p>
            <a:pPr eaLnBrk="1" hangingPunct="1"/>
            <a:endParaRPr lang="es-MX" altLang="es-ES" sz="2000" dirty="0"/>
          </a:p>
        </p:txBody>
      </p:sp>
      <p:pic>
        <p:nvPicPr>
          <p:cNvPr id="8" name="Imagen 7">
            <a:extLst>
              <a:ext uri="{FF2B5EF4-FFF2-40B4-BE49-F238E27FC236}">
                <a16:creationId xmlns:a16="http://schemas.microsoft.com/office/drawing/2014/main" id="{BD78FC2D-A3DC-42F4-B09F-A51B7CD68B44}"/>
              </a:ext>
            </a:extLst>
          </p:cNvPr>
          <p:cNvPicPr>
            <a:picLocks noChangeAspect="1"/>
          </p:cNvPicPr>
          <p:nvPr/>
        </p:nvPicPr>
        <p:blipFill>
          <a:blip r:embed="rId3"/>
          <a:stretch>
            <a:fillRect/>
          </a:stretch>
        </p:blipFill>
        <p:spPr>
          <a:xfrm>
            <a:off x="10566400" y="38425"/>
            <a:ext cx="1564640" cy="1574066"/>
          </a:xfrm>
          <a:prstGeom prst="rect">
            <a:avLst/>
          </a:prstGeom>
        </p:spPr>
      </p:pic>
    </p:spTree>
    <p:extLst>
      <p:ext uri="{BB962C8B-B14F-4D97-AF65-F5344CB8AC3E}">
        <p14:creationId xmlns:p14="http://schemas.microsoft.com/office/powerpoint/2010/main" val="3811038552"/>
      </p:ext>
    </p:extLst>
  </p:cSld>
  <p:clrMapOvr>
    <a:masterClrMapping/>
  </p:clrMapOvr>
  <p:transition spd="slow" advTm="15360">
    <p:push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MARCO REFERENCIAL</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62" y="5915832"/>
            <a:ext cx="3628766" cy="87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0" y="0"/>
            <a:ext cx="1177372" cy="1184465"/>
          </a:xfrm>
          <a:prstGeom prst="rect">
            <a:avLst/>
          </a:prstGeom>
        </p:spPr>
      </p:pic>
      <p:sp>
        <p:nvSpPr>
          <p:cNvPr id="6" name="Rectángulo 5">
            <a:extLst>
              <a:ext uri="{FF2B5EF4-FFF2-40B4-BE49-F238E27FC236}">
                <a16:creationId xmlns:a16="http://schemas.microsoft.com/office/drawing/2014/main" id="{A7789D43-8E41-4F7F-857E-3CE6C534086D}"/>
              </a:ext>
            </a:extLst>
          </p:cNvPr>
          <p:cNvSpPr/>
          <p:nvPr/>
        </p:nvSpPr>
        <p:spPr>
          <a:xfrm>
            <a:off x="1265293" y="696414"/>
            <a:ext cx="3843038" cy="523220"/>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2800" dirty="0">
                <a:latin typeface="+mj-lt"/>
                <a:cs typeface="Times New Roman" panose="02020603050405020304" pitchFamily="18" charset="0"/>
              </a:rPr>
              <a:t>Evolución de los </a:t>
            </a:r>
            <a:r>
              <a:rPr lang="es-EC" sz="2800" dirty="0" err="1">
                <a:latin typeface="+mj-lt"/>
                <a:cs typeface="Times New Roman" panose="02020603050405020304" pitchFamily="18" charset="0"/>
              </a:rPr>
              <a:t>HMIs</a:t>
            </a:r>
            <a:endParaRPr lang="es-EC" sz="2800" dirty="0">
              <a:latin typeface="+mj-lt"/>
              <a:cs typeface="Times New Roman" panose="02020603050405020304" pitchFamily="18" charset="0"/>
            </a:endParaRPr>
          </a:p>
        </p:txBody>
      </p:sp>
      <p:sp>
        <p:nvSpPr>
          <p:cNvPr id="7" name="Rectángulo 6">
            <a:extLst>
              <a:ext uri="{FF2B5EF4-FFF2-40B4-BE49-F238E27FC236}">
                <a16:creationId xmlns:a16="http://schemas.microsoft.com/office/drawing/2014/main" id="{B5B4A5A6-7681-4DEA-A921-629598808DEB}"/>
              </a:ext>
            </a:extLst>
          </p:cNvPr>
          <p:cNvSpPr/>
          <p:nvPr/>
        </p:nvSpPr>
        <p:spPr>
          <a:xfrm>
            <a:off x="148671" y="1533739"/>
            <a:ext cx="2401097" cy="523220"/>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marL="457200" lvl="0" indent="-457200" algn="ctr">
              <a:buFont typeface="Wingdings" panose="05000000000000000000" pitchFamily="2" charset="2"/>
              <a:buChar char="q"/>
            </a:pPr>
            <a:r>
              <a:rPr lang="es-EC" sz="2800" dirty="0">
                <a:latin typeface="+mj-lt"/>
                <a:cs typeface="Times New Roman" panose="02020603050405020304" pitchFamily="18" charset="0"/>
              </a:rPr>
              <a:t>70s</a:t>
            </a:r>
          </a:p>
        </p:txBody>
      </p:sp>
      <p:pic>
        <p:nvPicPr>
          <p:cNvPr id="8" name="Imagen 7">
            <a:extLst>
              <a:ext uri="{FF2B5EF4-FFF2-40B4-BE49-F238E27FC236}">
                <a16:creationId xmlns:a16="http://schemas.microsoft.com/office/drawing/2014/main" id="{D7D34180-0A5A-4412-B942-28E7896720D7}"/>
              </a:ext>
            </a:extLst>
          </p:cNvPr>
          <p:cNvPicPr>
            <a:picLocks noChangeAspect="1"/>
          </p:cNvPicPr>
          <p:nvPr/>
        </p:nvPicPr>
        <p:blipFill>
          <a:blip r:embed="rId4"/>
          <a:stretch>
            <a:fillRect/>
          </a:stretch>
        </p:blipFill>
        <p:spPr>
          <a:xfrm>
            <a:off x="5421138" y="661246"/>
            <a:ext cx="4284296" cy="2897117"/>
          </a:xfrm>
          <a:prstGeom prst="rect">
            <a:avLst/>
          </a:prstGeom>
        </p:spPr>
      </p:pic>
      <p:pic>
        <p:nvPicPr>
          <p:cNvPr id="9" name="Imagen 8">
            <a:extLst>
              <a:ext uri="{FF2B5EF4-FFF2-40B4-BE49-F238E27FC236}">
                <a16:creationId xmlns:a16="http://schemas.microsoft.com/office/drawing/2014/main" id="{19142140-AC4E-4B2A-B6EC-947D3EF39B2A}"/>
              </a:ext>
            </a:extLst>
          </p:cNvPr>
          <p:cNvPicPr>
            <a:picLocks noChangeAspect="1"/>
          </p:cNvPicPr>
          <p:nvPr/>
        </p:nvPicPr>
        <p:blipFill>
          <a:blip r:embed="rId5"/>
          <a:stretch>
            <a:fillRect/>
          </a:stretch>
        </p:blipFill>
        <p:spPr>
          <a:xfrm>
            <a:off x="7317657" y="2917004"/>
            <a:ext cx="4675051" cy="2943551"/>
          </a:xfrm>
          <a:prstGeom prst="rect">
            <a:avLst/>
          </a:prstGeom>
        </p:spPr>
      </p:pic>
      <p:graphicFrame>
        <p:nvGraphicFramePr>
          <p:cNvPr id="10" name="Diagrama 9">
            <a:extLst>
              <a:ext uri="{FF2B5EF4-FFF2-40B4-BE49-F238E27FC236}">
                <a16:creationId xmlns:a16="http://schemas.microsoft.com/office/drawing/2014/main" id="{9F480993-F205-4F55-9C0A-F9E87340868C}"/>
              </a:ext>
            </a:extLst>
          </p:cNvPr>
          <p:cNvGraphicFramePr/>
          <p:nvPr>
            <p:extLst>
              <p:ext uri="{D42A27DB-BD31-4B8C-83A1-F6EECF244321}">
                <p14:modId xmlns:p14="http://schemas.microsoft.com/office/powerpoint/2010/main" val="4021748182"/>
              </p:ext>
            </p:extLst>
          </p:nvPr>
        </p:nvGraphicFramePr>
        <p:xfrm>
          <a:off x="957563" y="2140653"/>
          <a:ext cx="3711152" cy="31836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044169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MARCO REFERENCIAL</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62" y="5915832"/>
            <a:ext cx="3628766" cy="87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0" y="0"/>
            <a:ext cx="1177372" cy="1184465"/>
          </a:xfrm>
          <a:prstGeom prst="rect">
            <a:avLst/>
          </a:prstGeom>
        </p:spPr>
      </p:pic>
      <p:sp>
        <p:nvSpPr>
          <p:cNvPr id="6" name="Rectángulo 5">
            <a:extLst>
              <a:ext uri="{FF2B5EF4-FFF2-40B4-BE49-F238E27FC236}">
                <a16:creationId xmlns:a16="http://schemas.microsoft.com/office/drawing/2014/main" id="{A7789D43-8E41-4F7F-857E-3CE6C534086D}"/>
              </a:ext>
            </a:extLst>
          </p:cNvPr>
          <p:cNvSpPr/>
          <p:nvPr/>
        </p:nvSpPr>
        <p:spPr>
          <a:xfrm>
            <a:off x="1265293" y="696414"/>
            <a:ext cx="3843038" cy="523220"/>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2800" dirty="0">
                <a:latin typeface="+mj-lt"/>
                <a:cs typeface="Times New Roman" panose="02020603050405020304" pitchFamily="18" charset="0"/>
              </a:rPr>
              <a:t>Evolución de los </a:t>
            </a:r>
            <a:r>
              <a:rPr lang="es-EC" sz="2800" dirty="0" err="1">
                <a:latin typeface="+mj-lt"/>
                <a:cs typeface="Times New Roman" panose="02020603050405020304" pitchFamily="18" charset="0"/>
              </a:rPr>
              <a:t>HMIs</a:t>
            </a:r>
            <a:endParaRPr lang="es-EC" sz="2800" dirty="0">
              <a:latin typeface="+mj-lt"/>
              <a:cs typeface="Times New Roman" panose="02020603050405020304" pitchFamily="18" charset="0"/>
            </a:endParaRPr>
          </a:p>
        </p:txBody>
      </p:sp>
      <p:sp>
        <p:nvSpPr>
          <p:cNvPr id="7" name="Rectángulo 6">
            <a:extLst>
              <a:ext uri="{FF2B5EF4-FFF2-40B4-BE49-F238E27FC236}">
                <a16:creationId xmlns:a16="http://schemas.microsoft.com/office/drawing/2014/main" id="{B5B4A5A6-7681-4DEA-A921-629598808DEB}"/>
              </a:ext>
            </a:extLst>
          </p:cNvPr>
          <p:cNvSpPr/>
          <p:nvPr/>
        </p:nvSpPr>
        <p:spPr>
          <a:xfrm>
            <a:off x="148671" y="1533739"/>
            <a:ext cx="3324291" cy="523220"/>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marL="457200" lvl="0" indent="-457200" algn="ctr">
              <a:buFont typeface="Wingdings" panose="05000000000000000000" pitchFamily="2" charset="2"/>
              <a:buChar char="q"/>
            </a:pPr>
            <a:r>
              <a:rPr lang="es-EC" sz="2800" dirty="0">
                <a:latin typeface="+mj-lt"/>
                <a:cs typeface="Times New Roman" panose="02020603050405020304" pitchFamily="18" charset="0"/>
              </a:rPr>
              <a:t>Desde los 80s</a:t>
            </a:r>
          </a:p>
        </p:txBody>
      </p:sp>
      <p:pic>
        <p:nvPicPr>
          <p:cNvPr id="11" name="Imagen 10">
            <a:extLst>
              <a:ext uri="{FF2B5EF4-FFF2-40B4-BE49-F238E27FC236}">
                <a16:creationId xmlns:a16="http://schemas.microsoft.com/office/drawing/2014/main" id="{BC46D92B-F72C-4E02-904D-EE6A35CE471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5881" y="676492"/>
            <a:ext cx="4870350" cy="5196767"/>
          </a:xfrm>
          <a:prstGeom prst="rect">
            <a:avLst/>
          </a:prstGeom>
          <a:noFill/>
        </p:spPr>
      </p:pic>
      <p:graphicFrame>
        <p:nvGraphicFramePr>
          <p:cNvPr id="9" name="Diagrama 8">
            <a:extLst>
              <a:ext uri="{FF2B5EF4-FFF2-40B4-BE49-F238E27FC236}">
                <a16:creationId xmlns:a16="http://schemas.microsoft.com/office/drawing/2014/main" id="{74AD20F7-CA6D-483D-8B5A-D94F3D2A264D}"/>
              </a:ext>
            </a:extLst>
          </p:cNvPr>
          <p:cNvGraphicFramePr/>
          <p:nvPr>
            <p:extLst>
              <p:ext uri="{D42A27DB-BD31-4B8C-83A1-F6EECF244321}">
                <p14:modId xmlns:p14="http://schemas.microsoft.com/office/powerpoint/2010/main" val="2623108704"/>
              </p:ext>
            </p:extLst>
          </p:nvPr>
        </p:nvGraphicFramePr>
        <p:xfrm>
          <a:off x="431618" y="1722849"/>
          <a:ext cx="5278060" cy="39130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19411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MARCO REFERENCIAL</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62" y="5915832"/>
            <a:ext cx="3628766" cy="87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0" y="0"/>
            <a:ext cx="1177372" cy="1184465"/>
          </a:xfrm>
          <a:prstGeom prst="rect">
            <a:avLst/>
          </a:prstGeom>
        </p:spPr>
      </p:pic>
      <p:sp>
        <p:nvSpPr>
          <p:cNvPr id="6" name="Rectángulo 5">
            <a:extLst>
              <a:ext uri="{FF2B5EF4-FFF2-40B4-BE49-F238E27FC236}">
                <a16:creationId xmlns:a16="http://schemas.microsoft.com/office/drawing/2014/main" id="{A7789D43-8E41-4F7F-857E-3CE6C534086D}"/>
              </a:ext>
            </a:extLst>
          </p:cNvPr>
          <p:cNvSpPr/>
          <p:nvPr/>
        </p:nvSpPr>
        <p:spPr>
          <a:xfrm>
            <a:off x="1265293" y="696414"/>
            <a:ext cx="3843038" cy="523220"/>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2800" dirty="0">
                <a:latin typeface="+mj-lt"/>
                <a:cs typeface="Times New Roman" panose="02020603050405020304" pitchFamily="18" charset="0"/>
              </a:rPr>
              <a:t>Evolución de los </a:t>
            </a:r>
            <a:r>
              <a:rPr lang="es-EC" sz="2800" dirty="0" err="1">
                <a:latin typeface="+mj-lt"/>
                <a:cs typeface="Times New Roman" panose="02020603050405020304" pitchFamily="18" charset="0"/>
              </a:rPr>
              <a:t>HMIs</a:t>
            </a:r>
            <a:endParaRPr lang="es-EC" sz="2800" dirty="0">
              <a:latin typeface="+mj-lt"/>
              <a:cs typeface="Times New Roman" panose="02020603050405020304" pitchFamily="18" charset="0"/>
            </a:endParaRPr>
          </a:p>
        </p:txBody>
      </p:sp>
      <p:sp>
        <p:nvSpPr>
          <p:cNvPr id="7" name="Rectángulo 6">
            <a:extLst>
              <a:ext uri="{FF2B5EF4-FFF2-40B4-BE49-F238E27FC236}">
                <a16:creationId xmlns:a16="http://schemas.microsoft.com/office/drawing/2014/main" id="{B5B4A5A6-7681-4DEA-A921-629598808DEB}"/>
              </a:ext>
            </a:extLst>
          </p:cNvPr>
          <p:cNvSpPr/>
          <p:nvPr/>
        </p:nvSpPr>
        <p:spPr>
          <a:xfrm>
            <a:off x="148671" y="1533739"/>
            <a:ext cx="3157237" cy="523220"/>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marL="457200" lvl="0" indent="-457200" algn="ctr">
              <a:buFont typeface="Wingdings" panose="05000000000000000000" pitchFamily="2" charset="2"/>
              <a:buChar char="q"/>
            </a:pPr>
            <a:r>
              <a:rPr lang="es-EC" sz="2800" dirty="0">
                <a:latin typeface="+mj-lt"/>
                <a:cs typeface="Times New Roman" panose="02020603050405020304" pitchFamily="18" charset="0"/>
              </a:rPr>
              <a:t>Desde los 80s</a:t>
            </a:r>
          </a:p>
        </p:txBody>
      </p:sp>
      <p:graphicFrame>
        <p:nvGraphicFramePr>
          <p:cNvPr id="10" name="Diagrama 9">
            <a:extLst>
              <a:ext uri="{FF2B5EF4-FFF2-40B4-BE49-F238E27FC236}">
                <a16:creationId xmlns:a16="http://schemas.microsoft.com/office/drawing/2014/main" id="{9F480993-F205-4F55-9C0A-F9E87340868C}"/>
              </a:ext>
            </a:extLst>
          </p:cNvPr>
          <p:cNvGraphicFramePr/>
          <p:nvPr>
            <p:extLst>
              <p:ext uri="{D42A27DB-BD31-4B8C-83A1-F6EECF244321}">
                <p14:modId xmlns:p14="http://schemas.microsoft.com/office/powerpoint/2010/main" val="4275332656"/>
              </p:ext>
            </p:extLst>
          </p:nvPr>
        </p:nvGraphicFramePr>
        <p:xfrm>
          <a:off x="431618" y="1722849"/>
          <a:ext cx="5278060" cy="39130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a:extLst>
              <a:ext uri="{FF2B5EF4-FFF2-40B4-BE49-F238E27FC236}">
                <a16:creationId xmlns:a16="http://schemas.microsoft.com/office/drawing/2014/main" id="{DCCF60A3-8495-4ABD-951E-D3A2A5E544A5}"/>
              </a:ext>
            </a:extLst>
          </p:cNvPr>
          <p:cNvPicPr/>
          <p:nvPr/>
        </p:nvPicPr>
        <p:blipFill>
          <a:blip r:embed="rId9"/>
          <a:stretch>
            <a:fillRect/>
          </a:stretch>
        </p:blipFill>
        <p:spPr>
          <a:xfrm>
            <a:off x="6148214" y="1362470"/>
            <a:ext cx="5668108" cy="3851368"/>
          </a:xfrm>
          <a:prstGeom prst="rect">
            <a:avLst/>
          </a:prstGeom>
        </p:spPr>
      </p:pic>
    </p:spTree>
    <p:extLst>
      <p:ext uri="{BB962C8B-B14F-4D97-AF65-F5344CB8AC3E}">
        <p14:creationId xmlns:p14="http://schemas.microsoft.com/office/powerpoint/2010/main" val="258629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MARCO REFERENCIAL</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62" y="5915832"/>
            <a:ext cx="3628766" cy="87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0" y="0"/>
            <a:ext cx="1177372" cy="1184465"/>
          </a:xfrm>
          <a:prstGeom prst="rect">
            <a:avLst/>
          </a:prstGeom>
        </p:spPr>
      </p:pic>
      <p:sp>
        <p:nvSpPr>
          <p:cNvPr id="6" name="Rectángulo 5">
            <a:extLst>
              <a:ext uri="{FF2B5EF4-FFF2-40B4-BE49-F238E27FC236}">
                <a16:creationId xmlns:a16="http://schemas.microsoft.com/office/drawing/2014/main" id="{A7789D43-8E41-4F7F-857E-3CE6C534086D}"/>
              </a:ext>
            </a:extLst>
          </p:cNvPr>
          <p:cNvSpPr/>
          <p:nvPr/>
        </p:nvSpPr>
        <p:spPr>
          <a:xfrm>
            <a:off x="1265293" y="696414"/>
            <a:ext cx="3843038" cy="523220"/>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2800" dirty="0">
                <a:latin typeface="+mj-lt"/>
                <a:cs typeface="Times New Roman" panose="02020603050405020304" pitchFamily="18" charset="0"/>
              </a:rPr>
              <a:t>Problemas</a:t>
            </a:r>
          </a:p>
        </p:txBody>
      </p:sp>
      <p:sp>
        <p:nvSpPr>
          <p:cNvPr id="12" name="Rectángulo 11">
            <a:extLst>
              <a:ext uri="{FF2B5EF4-FFF2-40B4-BE49-F238E27FC236}">
                <a16:creationId xmlns:a16="http://schemas.microsoft.com/office/drawing/2014/main" id="{98F5C044-6F04-446E-9D73-A8FDC46B6151}"/>
              </a:ext>
            </a:extLst>
          </p:cNvPr>
          <p:cNvSpPr/>
          <p:nvPr/>
        </p:nvSpPr>
        <p:spPr>
          <a:xfrm>
            <a:off x="313591" y="1659284"/>
            <a:ext cx="4794739" cy="3539430"/>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marL="457200" lvl="0" indent="-457200" algn="just">
              <a:buFont typeface="Wingdings" panose="05000000000000000000" pitchFamily="2" charset="2"/>
              <a:buChar char="q"/>
            </a:pPr>
            <a:r>
              <a:rPr lang="es-EC" sz="2800" dirty="0">
                <a:latin typeface="+mj-lt"/>
                <a:cs typeface="Times New Roman" panose="02020603050405020304" pitchFamily="18" charset="0"/>
              </a:rPr>
              <a:t>En 1994 la explosión de la Texaco </a:t>
            </a:r>
            <a:r>
              <a:rPr lang="es-EC" sz="2800" dirty="0" err="1">
                <a:latin typeface="+mj-lt"/>
                <a:cs typeface="Times New Roman" panose="02020603050405020304" pitchFamily="18" charset="0"/>
              </a:rPr>
              <a:t>Pembroke</a:t>
            </a:r>
            <a:r>
              <a:rPr lang="es-EC" sz="2800" dirty="0">
                <a:latin typeface="+mj-lt"/>
                <a:cs typeface="Times New Roman" panose="02020603050405020304" pitchFamily="18" charset="0"/>
              </a:rPr>
              <a:t>.</a:t>
            </a:r>
          </a:p>
          <a:p>
            <a:pPr lvl="0" algn="just"/>
            <a:endParaRPr lang="es-EC" sz="2800" dirty="0">
              <a:latin typeface="+mj-lt"/>
              <a:cs typeface="Times New Roman" panose="02020603050405020304" pitchFamily="18" charset="0"/>
            </a:endParaRPr>
          </a:p>
          <a:p>
            <a:pPr marL="457200" lvl="0" indent="-457200" algn="just">
              <a:buFont typeface="Wingdings" panose="05000000000000000000" pitchFamily="2" charset="2"/>
              <a:buChar char="q"/>
            </a:pPr>
            <a:r>
              <a:rPr lang="es-EC" sz="2800" dirty="0">
                <a:latin typeface="+mj-lt"/>
                <a:cs typeface="Times New Roman" panose="02020603050405020304" pitchFamily="18" charset="0"/>
              </a:rPr>
              <a:t>Desbordamiento de material Inflamable</a:t>
            </a:r>
          </a:p>
          <a:p>
            <a:pPr lvl="0" algn="just"/>
            <a:endParaRPr lang="es-EC" sz="2800" dirty="0">
              <a:latin typeface="+mj-lt"/>
              <a:cs typeface="Times New Roman" panose="02020603050405020304" pitchFamily="18" charset="0"/>
            </a:endParaRPr>
          </a:p>
          <a:p>
            <a:pPr marL="457200" lvl="0" indent="-457200" algn="just">
              <a:buFont typeface="Wingdings" panose="05000000000000000000" pitchFamily="2" charset="2"/>
              <a:buChar char="q"/>
            </a:pPr>
            <a:r>
              <a:rPr lang="es-EC" sz="2800" dirty="0">
                <a:latin typeface="+mj-lt"/>
                <a:cs typeface="Times New Roman" panose="02020603050405020304" pitchFamily="18" charset="0"/>
              </a:rPr>
              <a:t>Sin manejo de alarmas y visión general del proceso </a:t>
            </a:r>
          </a:p>
        </p:txBody>
      </p:sp>
      <p:pic>
        <p:nvPicPr>
          <p:cNvPr id="6146" name="Picture 2" descr="Resultado de imagen para texaco pembroke explosion 1994">
            <a:extLst>
              <a:ext uri="{FF2B5EF4-FFF2-40B4-BE49-F238E27FC236}">
                <a16:creationId xmlns:a16="http://schemas.microsoft.com/office/drawing/2014/main" id="{D1E1DAE6-C311-461F-BA0D-4EF68C5471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1575" y="1341763"/>
            <a:ext cx="6286834" cy="4174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444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MARCO REFERENCIAL</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62" y="5915832"/>
            <a:ext cx="3628766" cy="87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0" y="0"/>
            <a:ext cx="1177372" cy="1184465"/>
          </a:xfrm>
          <a:prstGeom prst="rect">
            <a:avLst/>
          </a:prstGeom>
        </p:spPr>
      </p:pic>
      <p:sp>
        <p:nvSpPr>
          <p:cNvPr id="6" name="Rectángulo 5">
            <a:extLst>
              <a:ext uri="{FF2B5EF4-FFF2-40B4-BE49-F238E27FC236}">
                <a16:creationId xmlns:a16="http://schemas.microsoft.com/office/drawing/2014/main" id="{A7789D43-8E41-4F7F-857E-3CE6C534086D}"/>
              </a:ext>
            </a:extLst>
          </p:cNvPr>
          <p:cNvSpPr/>
          <p:nvPr/>
        </p:nvSpPr>
        <p:spPr>
          <a:xfrm>
            <a:off x="1265293" y="696414"/>
            <a:ext cx="3843038" cy="523220"/>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2800" dirty="0">
                <a:latin typeface="+mj-lt"/>
                <a:cs typeface="Times New Roman" panose="02020603050405020304" pitchFamily="18" charset="0"/>
              </a:rPr>
              <a:t>Problemas</a:t>
            </a:r>
          </a:p>
        </p:txBody>
      </p:sp>
      <p:sp>
        <p:nvSpPr>
          <p:cNvPr id="12" name="Rectángulo 11">
            <a:extLst>
              <a:ext uri="{FF2B5EF4-FFF2-40B4-BE49-F238E27FC236}">
                <a16:creationId xmlns:a16="http://schemas.microsoft.com/office/drawing/2014/main" id="{98F5C044-6F04-446E-9D73-A8FDC46B6151}"/>
              </a:ext>
            </a:extLst>
          </p:cNvPr>
          <p:cNvSpPr/>
          <p:nvPr/>
        </p:nvSpPr>
        <p:spPr>
          <a:xfrm>
            <a:off x="518347" y="1642912"/>
            <a:ext cx="4677907" cy="3539430"/>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marL="457200" lvl="0" indent="-457200" algn="just">
              <a:buFont typeface="Wingdings" panose="05000000000000000000" pitchFamily="2" charset="2"/>
              <a:buChar char="q"/>
            </a:pPr>
            <a:r>
              <a:rPr lang="es-EC" sz="2800" dirty="0">
                <a:latin typeface="+mj-lt"/>
                <a:cs typeface="Times New Roman" panose="02020603050405020304" pitchFamily="18" charset="0"/>
              </a:rPr>
              <a:t>En 2005 explosiones en la Refinería BP Texas City.</a:t>
            </a:r>
          </a:p>
          <a:p>
            <a:pPr lvl="0" algn="just"/>
            <a:endParaRPr lang="es-EC" sz="2800" dirty="0">
              <a:latin typeface="+mj-lt"/>
              <a:cs typeface="Times New Roman" panose="02020603050405020304" pitchFamily="18" charset="0"/>
            </a:endParaRPr>
          </a:p>
          <a:p>
            <a:pPr marL="457200" lvl="0" indent="-457200" algn="just">
              <a:buFont typeface="Wingdings" panose="05000000000000000000" pitchFamily="2" charset="2"/>
              <a:buChar char="q"/>
            </a:pPr>
            <a:r>
              <a:rPr lang="es-EC" sz="2800" dirty="0">
                <a:latin typeface="+mj-lt"/>
                <a:cs typeface="Times New Roman" panose="02020603050405020304" pitchFamily="18" charset="0"/>
              </a:rPr>
              <a:t>Sobrecarga de material.</a:t>
            </a:r>
          </a:p>
          <a:p>
            <a:pPr marL="457200" lvl="0" indent="-457200" algn="just">
              <a:buFont typeface="Wingdings" panose="05000000000000000000" pitchFamily="2" charset="2"/>
              <a:buChar char="q"/>
            </a:pPr>
            <a:endParaRPr lang="es-EC" sz="2800" dirty="0">
              <a:latin typeface="+mj-lt"/>
              <a:cs typeface="Times New Roman" panose="02020603050405020304" pitchFamily="18" charset="0"/>
            </a:endParaRPr>
          </a:p>
          <a:p>
            <a:pPr marL="457200" lvl="0" indent="-457200" algn="just">
              <a:buFont typeface="Wingdings" panose="05000000000000000000" pitchFamily="2" charset="2"/>
              <a:buChar char="q"/>
            </a:pPr>
            <a:r>
              <a:rPr lang="es-EC" sz="2800" dirty="0">
                <a:latin typeface="+mj-lt"/>
                <a:cs typeface="Times New Roman" panose="02020603050405020304" pitchFamily="18" charset="0"/>
              </a:rPr>
              <a:t>15 Muertos, 180 heridos, $1,5 billones en daños.</a:t>
            </a:r>
          </a:p>
        </p:txBody>
      </p:sp>
      <p:pic>
        <p:nvPicPr>
          <p:cNvPr id="9218" name="Picture 2" descr="Resultado de imagen para texas city refinery 2005">
            <a:extLst>
              <a:ext uri="{FF2B5EF4-FFF2-40B4-BE49-F238E27FC236}">
                <a16:creationId xmlns:a16="http://schemas.microsoft.com/office/drawing/2014/main" id="{7EA9FDA0-3058-43C7-9F5A-D134A2E0C4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4798" y="1359454"/>
            <a:ext cx="6200174" cy="4106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601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MARCO REFERENCIAL</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62" y="5915832"/>
            <a:ext cx="3628766" cy="87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0" y="0"/>
            <a:ext cx="1177372" cy="1184465"/>
          </a:xfrm>
          <a:prstGeom prst="rect">
            <a:avLst/>
          </a:prstGeom>
        </p:spPr>
      </p:pic>
      <p:sp>
        <p:nvSpPr>
          <p:cNvPr id="6" name="Rectángulo 5">
            <a:extLst>
              <a:ext uri="{FF2B5EF4-FFF2-40B4-BE49-F238E27FC236}">
                <a16:creationId xmlns:a16="http://schemas.microsoft.com/office/drawing/2014/main" id="{A7789D43-8E41-4F7F-857E-3CE6C534086D}"/>
              </a:ext>
            </a:extLst>
          </p:cNvPr>
          <p:cNvSpPr/>
          <p:nvPr/>
        </p:nvSpPr>
        <p:spPr>
          <a:xfrm>
            <a:off x="1265293" y="696414"/>
            <a:ext cx="3843038" cy="523220"/>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2800" dirty="0">
                <a:latin typeface="+mj-lt"/>
                <a:cs typeface="Times New Roman" panose="02020603050405020304" pitchFamily="18" charset="0"/>
              </a:rPr>
              <a:t>Problemas</a:t>
            </a:r>
          </a:p>
        </p:txBody>
      </p:sp>
      <p:sp>
        <p:nvSpPr>
          <p:cNvPr id="12" name="Rectángulo 11">
            <a:extLst>
              <a:ext uri="{FF2B5EF4-FFF2-40B4-BE49-F238E27FC236}">
                <a16:creationId xmlns:a16="http://schemas.microsoft.com/office/drawing/2014/main" id="{98F5C044-6F04-446E-9D73-A8FDC46B6151}"/>
              </a:ext>
            </a:extLst>
          </p:cNvPr>
          <p:cNvSpPr/>
          <p:nvPr/>
        </p:nvSpPr>
        <p:spPr>
          <a:xfrm>
            <a:off x="109174" y="1303513"/>
            <a:ext cx="4999157" cy="4862870"/>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marL="457200" lvl="0" indent="-457200" algn="just">
              <a:buFont typeface="Wingdings" panose="05000000000000000000" pitchFamily="2" charset="2"/>
              <a:buChar char="q"/>
            </a:pPr>
            <a:r>
              <a:rPr lang="es-EC" sz="2000" dirty="0">
                <a:latin typeface="+mj-lt"/>
                <a:cs typeface="Times New Roman" panose="02020603050405020304" pitchFamily="18" charset="0"/>
              </a:rPr>
              <a:t>En 2005 explosiones en la Refinería BP Texas City.</a:t>
            </a:r>
          </a:p>
          <a:p>
            <a:pPr lvl="0" algn="just"/>
            <a:endParaRPr lang="es-EC" sz="2800" dirty="0">
              <a:latin typeface="+mj-lt"/>
              <a:cs typeface="Times New Roman" panose="02020603050405020304" pitchFamily="18" charset="0"/>
            </a:endParaRPr>
          </a:p>
          <a:p>
            <a:pPr marL="457200" lvl="0" indent="-457200" algn="just">
              <a:buFont typeface="Wingdings" panose="05000000000000000000" pitchFamily="2" charset="2"/>
              <a:buChar char="q"/>
            </a:pPr>
            <a:r>
              <a:rPr lang="es-EC" dirty="0">
                <a:latin typeface="+mj-lt"/>
                <a:cs typeface="Times New Roman" panose="02020603050405020304" pitchFamily="18" charset="0"/>
              </a:rPr>
              <a:t>P&amp;ID, sin tendencias, sin visión general,  sin información de la condición, sin balance de material.</a:t>
            </a:r>
          </a:p>
          <a:p>
            <a:pPr marL="457200" lvl="0" indent="-457200" algn="just">
              <a:buFont typeface="Wingdings" panose="05000000000000000000" pitchFamily="2" charset="2"/>
              <a:buChar char="q"/>
            </a:pPr>
            <a:endParaRPr lang="es-EC" dirty="0">
              <a:latin typeface="+mj-lt"/>
              <a:cs typeface="Times New Roman" panose="02020603050405020304" pitchFamily="18" charset="0"/>
            </a:endParaRPr>
          </a:p>
          <a:p>
            <a:pPr marL="457200" lvl="0" indent="-457200" algn="just">
              <a:buFont typeface="Wingdings" panose="05000000000000000000" pitchFamily="2" charset="2"/>
              <a:buChar char="q"/>
            </a:pPr>
            <a:r>
              <a:rPr lang="es-EC" dirty="0">
                <a:latin typeface="+mj-lt"/>
                <a:cs typeface="Times New Roman" panose="02020603050405020304" pitchFamily="18" charset="0"/>
              </a:rPr>
              <a:t>Operadores no pudieron reconocer mediante el HMI que seguían alimentando de material combustible.</a:t>
            </a:r>
          </a:p>
          <a:p>
            <a:pPr marL="457200" lvl="0" indent="-457200" algn="just">
              <a:buFont typeface="Wingdings" panose="05000000000000000000" pitchFamily="2" charset="2"/>
              <a:buChar char="q"/>
            </a:pPr>
            <a:endParaRPr lang="es-EC" dirty="0">
              <a:latin typeface="+mj-lt"/>
              <a:cs typeface="Times New Roman" panose="02020603050405020304" pitchFamily="18" charset="0"/>
            </a:endParaRPr>
          </a:p>
          <a:p>
            <a:pPr marL="457200" lvl="0" indent="-457200" algn="just">
              <a:buFont typeface="Wingdings" panose="05000000000000000000" pitchFamily="2" charset="2"/>
              <a:buChar char="q"/>
            </a:pPr>
            <a:r>
              <a:rPr lang="es-EC" dirty="0">
                <a:latin typeface="+mj-lt"/>
                <a:cs typeface="Times New Roman" panose="02020603050405020304" pitchFamily="18" charset="0"/>
              </a:rPr>
              <a:t>Material ingresando y saliendo en diferentes pantallas</a:t>
            </a:r>
          </a:p>
          <a:p>
            <a:pPr lvl="0" algn="just"/>
            <a:endParaRPr lang="es-EC" dirty="0">
              <a:latin typeface="+mj-lt"/>
              <a:cs typeface="Times New Roman" panose="02020603050405020304" pitchFamily="18" charset="0"/>
            </a:endParaRPr>
          </a:p>
          <a:p>
            <a:pPr marL="457200" lvl="0" indent="-457200" algn="just">
              <a:buFont typeface="Wingdings" panose="05000000000000000000" pitchFamily="2" charset="2"/>
              <a:buChar char="q"/>
            </a:pPr>
            <a:r>
              <a:rPr lang="es-EC" dirty="0">
                <a:latin typeface="+mj-lt"/>
                <a:cs typeface="Times New Roman" panose="02020603050405020304" pitchFamily="18" charset="0"/>
              </a:rPr>
              <a:t>“Un pobre HMI fue un factor significativo para el fatal accidente”</a:t>
            </a:r>
          </a:p>
        </p:txBody>
      </p:sp>
      <p:sp>
        <p:nvSpPr>
          <p:cNvPr id="8" name="2 Rectángulo">
            <a:extLst>
              <a:ext uri="{FF2B5EF4-FFF2-40B4-BE49-F238E27FC236}">
                <a16:creationId xmlns:a16="http://schemas.microsoft.com/office/drawing/2014/main" id="{0CCBF67A-98E4-42C9-B362-208E434A91AC}"/>
              </a:ext>
            </a:extLst>
          </p:cNvPr>
          <p:cNvSpPr/>
          <p:nvPr/>
        </p:nvSpPr>
        <p:spPr>
          <a:xfrm>
            <a:off x="179512" y="6260087"/>
            <a:ext cx="5958545" cy="492443"/>
          </a:xfrm>
          <a:prstGeom prst="rect">
            <a:avLst/>
          </a:prstGeom>
        </p:spPr>
        <p:txBody>
          <a:bodyPr wrap="square">
            <a:spAutoFit/>
          </a:bodyPr>
          <a:lstStyle/>
          <a:p>
            <a:pPr algn="just"/>
            <a:r>
              <a:rPr lang="en-US" sz="1300" b="1" dirty="0">
                <a:latin typeface="Times New Roman" pitchFamily="18" charset="0"/>
                <a:cs typeface="Times New Roman" pitchFamily="18" charset="0"/>
              </a:rPr>
              <a:t>Fuente:</a:t>
            </a:r>
          </a:p>
          <a:p>
            <a:pPr algn="just"/>
            <a:r>
              <a:rPr lang="en-US" sz="1300" dirty="0">
                <a:latin typeface="Times New Roman" pitchFamily="18" charset="0"/>
                <a:cs typeface="Times New Roman" pitchFamily="18" charset="0"/>
              </a:rPr>
              <a:t>Chemical Safety and Hazard Investigation Board - Final Report</a:t>
            </a:r>
          </a:p>
        </p:txBody>
      </p:sp>
      <p:pic>
        <p:nvPicPr>
          <p:cNvPr id="3" name="Imagen 2">
            <a:extLst>
              <a:ext uri="{FF2B5EF4-FFF2-40B4-BE49-F238E27FC236}">
                <a16:creationId xmlns:a16="http://schemas.microsoft.com/office/drawing/2014/main" id="{F6D72D69-A665-484C-ABA7-5B3EE5CFE014}"/>
              </a:ext>
            </a:extLst>
          </p:cNvPr>
          <p:cNvPicPr>
            <a:picLocks noChangeAspect="1"/>
          </p:cNvPicPr>
          <p:nvPr/>
        </p:nvPicPr>
        <p:blipFill>
          <a:blip r:embed="rId4"/>
          <a:stretch>
            <a:fillRect/>
          </a:stretch>
        </p:blipFill>
        <p:spPr>
          <a:xfrm>
            <a:off x="5281246" y="1375480"/>
            <a:ext cx="6643536" cy="4205541"/>
          </a:xfrm>
          <a:prstGeom prst="rect">
            <a:avLst/>
          </a:prstGeom>
        </p:spPr>
      </p:pic>
    </p:spTree>
    <p:extLst>
      <p:ext uri="{BB962C8B-B14F-4D97-AF65-F5344CB8AC3E}">
        <p14:creationId xmlns:p14="http://schemas.microsoft.com/office/powerpoint/2010/main" val="3952616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MARCO REFERENCIAL</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62" y="5915832"/>
            <a:ext cx="3628766" cy="87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0" y="0"/>
            <a:ext cx="1177372" cy="1184465"/>
          </a:xfrm>
          <a:prstGeom prst="rect">
            <a:avLst/>
          </a:prstGeom>
        </p:spPr>
      </p:pic>
      <p:sp>
        <p:nvSpPr>
          <p:cNvPr id="6" name="Rectángulo 5">
            <a:extLst>
              <a:ext uri="{FF2B5EF4-FFF2-40B4-BE49-F238E27FC236}">
                <a16:creationId xmlns:a16="http://schemas.microsoft.com/office/drawing/2014/main" id="{A7789D43-8E41-4F7F-857E-3CE6C534086D}"/>
              </a:ext>
            </a:extLst>
          </p:cNvPr>
          <p:cNvSpPr/>
          <p:nvPr/>
        </p:nvSpPr>
        <p:spPr>
          <a:xfrm>
            <a:off x="1265293" y="713998"/>
            <a:ext cx="7588561" cy="523220"/>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2800" dirty="0">
                <a:latin typeface="+mj-lt"/>
                <a:cs typeface="Times New Roman" panose="02020603050405020304" pitchFamily="18" charset="0"/>
              </a:rPr>
              <a:t>Interfaz Humano Máquina de Alto Desempeño</a:t>
            </a:r>
          </a:p>
        </p:txBody>
      </p:sp>
      <p:sp>
        <p:nvSpPr>
          <p:cNvPr id="12" name="Rectángulo 11">
            <a:extLst>
              <a:ext uri="{FF2B5EF4-FFF2-40B4-BE49-F238E27FC236}">
                <a16:creationId xmlns:a16="http://schemas.microsoft.com/office/drawing/2014/main" id="{98F5C044-6F04-446E-9D73-A8FDC46B6151}"/>
              </a:ext>
            </a:extLst>
          </p:cNvPr>
          <p:cNvSpPr/>
          <p:nvPr/>
        </p:nvSpPr>
        <p:spPr>
          <a:xfrm>
            <a:off x="397623" y="1631228"/>
            <a:ext cx="10003677" cy="4093428"/>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marL="457200" lvl="0" indent="-457200" algn="just">
              <a:buFont typeface="Wingdings" panose="05000000000000000000" pitchFamily="2" charset="2"/>
              <a:buChar char="q"/>
            </a:pPr>
            <a:r>
              <a:rPr lang="es-EC" sz="2000" dirty="0">
                <a:latin typeface="+mj-lt"/>
                <a:cs typeface="Times New Roman" panose="02020603050405020304" pitchFamily="18" charset="0"/>
              </a:rPr>
              <a:t>El 2006 se Publica una Metodología para diseños de alto desempeño.</a:t>
            </a:r>
          </a:p>
          <a:p>
            <a:pPr marL="457200" lvl="0" indent="-457200" algn="just">
              <a:buFont typeface="Wingdings" panose="05000000000000000000" pitchFamily="2" charset="2"/>
              <a:buChar char="q"/>
            </a:pPr>
            <a:endParaRPr lang="es-EC" sz="2000" dirty="0">
              <a:latin typeface="+mj-lt"/>
              <a:cs typeface="Times New Roman" panose="02020603050405020304" pitchFamily="18" charset="0"/>
            </a:endParaRPr>
          </a:p>
          <a:p>
            <a:pPr marL="457200" lvl="0" indent="-457200" algn="just">
              <a:buFont typeface="Wingdings" panose="05000000000000000000" pitchFamily="2" charset="2"/>
              <a:buChar char="q"/>
            </a:pPr>
            <a:r>
              <a:rPr lang="es-EC" sz="2000" dirty="0">
                <a:latin typeface="+mj-lt"/>
                <a:cs typeface="Times New Roman" panose="02020603050405020304" pitchFamily="18" charset="0"/>
              </a:rPr>
              <a:t>Apropiado Uso del Color</a:t>
            </a:r>
          </a:p>
          <a:p>
            <a:pPr marL="457200" lvl="0" indent="-457200" algn="just">
              <a:buFont typeface="Wingdings" panose="05000000000000000000" pitchFamily="2" charset="2"/>
              <a:buChar char="q"/>
            </a:pPr>
            <a:endParaRPr lang="es-EC" sz="2000" dirty="0">
              <a:latin typeface="+mj-lt"/>
              <a:cs typeface="Times New Roman" panose="02020603050405020304" pitchFamily="18" charset="0"/>
            </a:endParaRPr>
          </a:p>
          <a:p>
            <a:pPr marL="457200" lvl="0" indent="-457200" algn="just">
              <a:buFont typeface="Wingdings" panose="05000000000000000000" pitchFamily="2" charset="2"/>
              <a:buChar char="q"/>
            </a:pPr>
            <a:r>
              <a:rPr lang="es-EC" sz="2000" dirty="0">
                <a:latin typeface="+mj-lt"/>
                <a:cs typeface="Times New Roman" panose="02020603050405020304" pitchFamily="18" charset="0"/>
              </a:rPr>
              <a:t>Información y no solo datos</a:t>
            </a:r>
          </a:p>
          <a:p>
            <a:pPr marL="457200" lvl="0" indent="-457200" algn="just">
              <a:buFont typeface="Wingdings" panose="05000000000000000000" pitchFamily="2" charset="2"/>
              <a:buChar char="q"/>
            </a:pPr>
            <a:endParaRPr lang="es-EC" sz="2000" dirty="0">
              <a:latin typeface="+mj-lt"/>
              <a:cs typeface="Times New Roman" panose="02020603050405020304" pitchFamily="18" charset="0"/>
            </a:endParaRPr>
          </a:p>
          <a:p>
            <a:pPr marL="457200" lvl="0" indent="-457200" algn="just">
              <a:buFont typeface="Wingdings" panose="05000000000000000000" pitchFamily="2" charset="2"/>
              <a:buChar char="q"/>
            </a:pPr>
            <a:r>
              <a:rPr lang="es-EC" sz="2000" dirty="0">
                <a:latin typeface="+mj-lt"/>
                <a:cs typeface="Times New Roman" panose="02020603050405020304" pitchFamily="18" charset="0"/>
              </a:rPr>
              <a:t>Uso de Tendencias y gráficos analógicos</a:t>
            </a:r>
          </a:p>
          <a:p>
            <a:pPr marL="457200" lvl="0" indent="-457200" algn="just">
              <a:buFont typeface="Wingdings" panose="05000000000000000000" pitchFamily="2" charset="2"/>
              <a:buChar char="q"/>
            </a:pPr>
            <a:endParaRPr lang="es-EC" sz="2000" dirty="0">
              <a:latin typeface="+mj-lt"/>
              <a:cs typeface="Times New Roman" panose="02020603050405020304" pitchFamily="18" charset="0"/>
            </a:endParaRPr>
          </a:p>
          <a:p>
            <a:pPr marL="457200" lvl="0" indent="-457200" algn="just">
              <a:buFont typeface="Wingdings" panose="05000000000000000000" pitchFamily="2" charset="2"/>
              <a:buChar char="q"/>
            </a:pPr>
            <a:r>
              <a:rPr lang="es-EC" sz="2000" dirty="0">
                <a:latin typeface="+mj-lt"/>
                <a:cs typeface="Times New Roman" panose="02020603050405020304" pitchFamily="18" charset="0"/>
              </a:rPr>
              <a:t>Representación apropiada de alarmas</a:t>
            </a:r>
          </a:p>
          <a:p>
            <a:pPr marL="457200" lvl="0" indent="-457200" algn="just">
              <a:buFont typeface="Wingdings" panose="05000000000000000000" pitchFamily="2" charset="2"/>
              <a:buChar char="q"/>
            </a:pPr>
            <a:endParaRPr lang="es-EC" sz="2000" dirty="0">
              <a:latin typeface="+mj-lt"/>
              <a:cs typeface="Times New Roman" panose="02020603050405020304" pitchFamily="18" charset="0"/>
            </a:endParaRPr>
          </a:p>
          <a:p>
            <a:pPr marL="457200" lvl="0" indent="-457200" algn="just">
              <a:buFont typeface="Wingdings" panose="05000000000000000000" pitchFamily="2" charset="2"/>
              <a:buChar char="q"/>
            </a:pPr>
            <a:r>
              <a:rPr lang="es-EC" sz="2000" dirty="0">
                <a:latin typeface="+mj-lt"/>
                <a:cs typeface="Times New Roman" panose="02020603050405020304" pitchFamily="18" charset="0"/>
              </a:rPr>
              <a:t>Navegación y Jerarquía de Pantallas</a:t>
            </a:r>
          </a:p>
          <a:p>
            <a:pPr marL="457200" lvl="0" indent="-457200" algn="just">
              <a:buFont typeface="Wingdings" panose="05000000000000000000" pitchFamily="2" charset="2"/>
              <a:buChar char="q"/>
            </a:pPr>
            <a:endParaRPr lang="es-EC" sz="2000" dirty="0">
              <a:latin typeface="+mj-lt"/>
              <a:cs typeface="Times New Roman" panose="02020603050405020304" pitchFamily="18" charset="0"/>
            </a:endParaRPr>
          </a:p>
          <a:p>
            <a:pPr marL="457200" lvl="0" indent="-457200" algn="just">
              <a:buFont typeface="Wingdings" panose="05000000000000000000" pitchFamily="2" charset="2"/>
              <a:buChar char="q"/>
            </a:pPr>
            <a:r>
              <a:rPr lang="es-EC" sz="2000" dirty="0">
                <a:latin typeface="+mj-lt"/>
                <a:cs typeface="Times New Roman" panose="02020603050405020304" pitchFamily="18" charset="0"/>
              </a:rPr>
              <a:t>Estandarización</a:t>
            </a:r>
            <a:endParaRPr lang="es-EC" dirty="0">
              <a:latin typeface="+mj-lt"/>
              <a:cs typeface="Times New Roman" panose="02020603050405020304" pitchFamily="18" charset="0"/>
            </a:endParaRPr>
          </a:p>
        </p:txBody>
      </p:sp>
      <p:pic>
        <p:nvPicPr>
          <p:cNvPr id="3" name="Imagen 2">
            <a:extLst>
              <a:ext uri="{FF2B5EF4-FFF2-40B4-BE49-F238E27FC236}">
                <a16:creationId xmlns:a16="http://schemas.microsoft.com/office/drawing/2014/main" id="{A2367598-94BD-49E0-A663-6FE01B0E8B65}"/>
              </a:ext>
            </a:extLst>
          </p:cNvPr>
          <p:cNvPicPr>
            <a:picLocks noChangeAspect="1"/>
          </p:cNvPicPr>
          <p:nvPr/>
        </p:nvPicPr>
        <p:blipFill>
          <a:blip r:embed="rId4"/>
          <a:stretch>
            <a:fillRect/>
          </a:stretch>
        </p:blipFill>
        <p:spPr>
          <a:xfrm>
            <a:off x="6469310" y="2363047"/>
            <a:ext cx="5201974" cy="2978760"/>
          </a:xfrm>
          <a:prstGeom prst="rect">
            <a:avLst/>
          </a:prstGeom>
        </p:spPr>
      </p:pic>
    </p:spTree>
    <p:extLst>
      <p:ext uri="{BB962C8B-B14F-4D97-AF65-F5344CB8AC3E}">
        <p14:creationId xmlns:p14="http://schemas.microsoft.com/office/powerpoint/2010/main" val="3991780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MARCO REFERENCIAL</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62" y="5915832"/>
            <a:ext cx="3628766" cy="87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0" y="0"/>
            <a:ext cx="1177372" cy="1184465"/>
          </a:xfrm>
          <a:prstGeom prst="rect">
            <a:avLst/>
          </a:prstGeom>
        </p:spPr>
      </p:pic>
      <p:sp>
        <p:nvSpPr>
          <p:cNvPr id="6" name="Rectángulo 5">
            <a:extLst>
              <a:ext uri="{FF2B5EF4-FFF2-40B4-BE49-F238E27FC236}">
                <a16:creationId xmlns:a16="http://schemas.microsoft.com/office/drawing/2014/main" id="{A7789D43-8E41-4F7F-857E-3CE6C534086D}"/>
              </a:ext>
            </a:extLst>
          </p:cNvPr>
          <p:cNvSpPr/>
          <p:nvPr/>
        </p:nvSpPr>
        <p:spPr>
          <a:xfrm>
            <a:off x="1265294" y="713998"/>
            <a:ext cx="3218784" cy="523220"/>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2800" dirty="0">
                <a:latin typeface="+mj-lt"/>
                <a:cs typeface="Times New Roman" panose="02020603050405020304" pitchFamily="18" charset="0"/>
              </a:rPr>
              <a:t>Plataforma </a:t>
            </a:r>
            <a:r>
              <a:rPr lang="es-EC" sz="2800" dirty="0" err="1">
                <a:latin typeface="+mj-lt"/>
                <a:cs typeface="Times New Roman" panose="02020603050405020304" pitchFamily="18" charset="0"/>
              </a:rPr>
              <a:t>Ignition</a:t>
            </a:r>
            <a:endParaRPr lang="es-EC" sz="2800" dirty="0">
              <a:latin typeface="+mj-lt"/>
              <a:cs typeface="Times New Roman" panose="02020603050405020304" pitchFamily="18" charset="0"/>
            </a:endParaRPr>
          </a:p>
        </p:txBody>
      </p:sp>
      <p:pic>
        <p:nvPicPr>
          <p:cNvPr id="8" name="Imagen 7">
            <a:extLst>
              <a:ext uri="{FF2B5EF4-FFF2-40B4-BE49-F238E27FC236}">
                <a16:creationId xmlns:a16="http://schemas.microsoft.com/office/drawing/2014/main" id="{04A055BA-493E-4586-B212-2BBA7D19B946}"/>
              </a:ext>
            </a:extLst>
          </p:cNvPr>
          <p:cNvPicPr/>
          <p:nvPr/>
        </p:nvPicPr>
        <p:blipFill>
          <a:blip r:embed="rId4"/>
          <a:stretch>
            <a:fillRect/>
          </a:stretch>
        </p:blipFill>
        <p:spPr>
          <a:xfrm>
            <a:off x="2652056" y="1445817"/>
            <a:ext cx="7177745" cy="4470015"/>
          </a:xfrm>
          <a:prstGeom prst="rect">
            <a:avLst/>
          </a:prstGeom>
        </p:spPr>
      </p:pic>
    </p:spTree>
    <p:extLst>
      <p:ext uri="{BB962C8B-B14F-4D97-AF65-F5344CB8AC3E}">
        <p14:creationId xmlns:p14="http://schemas.microsoft.com/office/powerpoint/2010/main" val="1990659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JUSTIFICACIÓN E IMPORTANCIA</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62" y="5915832"/>
            <a:ext cx="3628766" cy="87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0" y="0"/>
            <a:ext cx="1177372" cy="1184465"/>
          </a:xfrm>
          <a:prstGeom prst="rect">
            <a:avLst/>
          </a:prstGeom>
        </p:spPr>
      </p:pic>
      <p:sp>
        <p:nvSpPr>
          <p:cNvPr id="6" name="Rectángulo 5">
            <a:extLst>
              <a:ext uri="{FF2B5EF4-FFF2-40B4-BE49-F238E27FC236}">
                <a16:creationId xmlns:a16="http://schemas.microsoft.com/office/drawing/2014/main" id="{A7789D43-8E41-4F7F-857E-3CE6C534086D}"/>
              </a:ext>
            </a:extLst>
          </p:cNvPr>
          <p:cNvSpPr/>
          <p:nvPr/>
        </p:nvSpPr>
        <p:spPr>
          <a:xfrm>
            <a:off x="1265293" y="661246"/>
            <a:ext cx="4001299" cy="523220"/>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2800" dirty="0">
                <a:latin typeface="+mj-lt"/>
                <a:cs typeface="Times New Roman" panose="02020603050405020304" pitchFamily="18" charset="0"/>
              </a:rPr>
              <a:t>Porqué mejorar un HMI</a:t>
            </a:r>
          </a:p>
        </p:txBody>
      </p:sp>
      <p:sp>
        <p:nvSpPr>
          <p:cNvPr id="12" name="Rectángulo 11">
            <a:extLst>
              <a:ext uri="{FF2B5EF4-FFF2-40B4-BE49-F238E27FC236}">
                <a16:creationId xmlns:a16="http://schemas.microsoft.com/office/drawing/2014/main" id="{98F5C044-6F04-446E-9D73-A8FDC46B6151}"/>
              </a:ext>
            </a:extLst>
          </p:cNvPr>
          <p:cNvSpPr/>
          <p:nvPr/>
        </p:nvSpPr>
        <p:spPr>
          <a:xfrm>
            <a:off x="591054" y="1443114"/>
            <a:ext cx="8507289" cy="4678204"/>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marL="457200" lvl="0" indent="-457200" algn="just">
              <a:buFont typeface="Wingdings" panose="05000000000000000000" pitchFamily="2" charset="2"/>
              <a:buChar char="q"/>
            </a:pPr>
            <a:r>
              <a:rPr lang="es-EC" dirty="0">
                <a:latin typeface="+mj-lt"/>
                <a:cs typeface="Times New Roman" panose="02020603050405020304" pitchFamily="18" charset="0"/>
              </a:rPr>
              <a:t>ASM estima una pérdida de 3 – 8% cada año para industrias de control de procesos.</a:t>
            </a:r>
          </a:p>
          <a:p>
            <a:pPr lvl="0" algn="just"/>
            <a:endParaRPr lang="es-EC" dirty="0">
              <a:latin typeface="+mj-lt"/>
              <a:cs typeface="Times New Roman" panose="02020603050405020304" pitchFamily="18" charset="0"/>
            </a:endParaRPr>
          </a:p>
          <a:p>
            <a:pPr marL="457200" lvl="0" indent="-457200" algn="just">
              <a:buFont typeface="Wingdings" panose="05000000000000000000" pitchFamily="2" charset="2"/>
              <a:buChar char="q"/>
            </a:pPr>
            <a:r>
              <a:rPr lang="es-EC" dirty="0">
                <a:latin typeface="+mj-lt"/>
                <a:cs typeface="Times New Roman" panose="02020603050405020304" pitchFamily="18" charset="0"/>
              </a:rPr>
              <a:t>Mejorar la calidad del sistema en situaciones normales.</a:t>
            </a:r>
          </a:p>
          <a:p>
            <a:pPr lvl="0" algn="just"/>
            <a:endParaRPr lang="es-EC" dirty="0">
              <a:latin typeface="+mj-lt"/>
              <a:cs typeface="Times New Roman" panose="02020603050405020304" pitchFamily="18" charset="0"/>
            </a:endParaRPr>
          </a:p>
          <a:p>
            <a:pPr marL="457200" lvl="0" indent="-457200" algn="just">
              <a:buFont typeface="Wingdings" panose="05000000000000000000" pitchFamily="2" charset="2"/>
              <a:buChar char="q"/>
            </a:pPr>
            <a:r>
              <a:rPr lang="es-EC" dirty="0">
                <a:latin typeface="+mj-lt"/>
                <a:cs typeface="Times New Roman" panose="02020603050405020304" pitchFamily="18" charset="0"/>
              </a:rPr>
              <a:t>Ahorrar tiempo en procesos y transiciones de procesos.</a:t>
            </a:r>
          </a:p>
          <a:p>
            <a:pPr marL="457200" lvl="0" indent="-457200" algn="just">
              <a:buFont typeface="Wingdings" panose="05000000000000000000" pitchFamily="2" charset="2"/>
              <a:buChar char="q"/>
            </a:pPr>
            <a:endParaRPr lang="es-EC" dirty="0">
              <a:latin typeface="+mj-lt"/>
              <a:cs typeface="Times New Roman" panose="02020603050405020304" pitchFamily="18" charset="0"/>
            </a:endParaRPr>
          </a:p>
          <a:p>
            <a:pPr marL="457200" lvl="0" indent="-457200" algn="just">
              <a:buFont typeface="Wingdings" panose="05000000000000000000" pitchFamily="2" charset="2"/>
              <a:buChar char="q"/>
            </a:pPr>
            <a:r>
              <a:rPr lang="es-EC" dirty="0">
                <a:latin typeface="+mj-lt"/>
                <a:cs typeface="Times New Roman" panose="02020603050405020304" pitchFamily="18" charset="0"/>
              </a:rPr>
              <a:t>Ahorrar Dinero.</a:t>
            </a:r>
          </a:p>
          <a:p>
            <a:pPr marL="457200" lvl="0" indent="-457200" algn="just">
              <a:buFont typeface="Wingdings" panose="05000000000000000000" pitchFamily="2" charset="2"/>
              <a:buChar char="q"/>
            </a:pPr>
            <a:endParaRPr lang="es-EC" dirty="0">
              <a:latin typeface="+mj-lt"/>
              <a:cs typeface="Times New Roman" panose="02020603050405020304" pitchFamily="18" charset="0"/>
            </a:endParaRPr>
          </a:p>
          <a:p>
            <a:pPr marL="457200" lvl="0" indent="-457200" algn="just">
              <a:buFont typeface="Wingdings" panose="05000000000000000000" pitchFamily="2" charset="2"/>
              <a:buChar char="q"/>
            </a:pPr>
            <a:r>
              <a:rPr lang="es-EC" dirty="0">
                <a:latin typeface="+mj-lt"/>
                <a:cs typeface="Times New Roman" panose="02020603050405020304" pitchFamily="18" charset="0"/>
              </a:rPr>
              <a:t>Reducir tiempos de entrenamiento.</a:t>
            </a:r>
          </a:p>
          <a:p>
            <a:pPr lvl="0" algn="just"/>
            <a:endParaRPr lang="es-EC" dirty="0">
              <a:latin typeface="+mj-lt"/>
              <a:cs typeface="Times New Roman" panose="02020603050405020304" pitchFamily="18" charset="0"/>
            </a:endParaRPr>
          </a:p>
          <a:p>
            <a:pPr marL="457200" lvl="0" indent="-457200" algn="just">
              <a:buFont typeface="Wingdings" panose="05000000000000000000" pitchFamily="2" charset="2"/>
              <a:buChar char="q"/>
            </a:pPr>
            <a:r>
              <a:rPr lang="es-EC" dirty="0">
                <a:latin typeface="+mj-lt"/>
                <a:cs typeface="Times New Roman" panose="02020603050405020304" pitchFamily="18" charset="0"/>
              </a:rPr>
              <a:t>Ambiente de trabajo menos estresante.</a:t>
            </a:r>
          </a:p>
          <a:p>
            <a:pPr lvl="0" algn="just"/>
            <a:endParaRPr lang="es-EC" dirty="0">
              <a:latin typeface="+mj-lt"/>
              <a:cs typeface="Times New Roman" panose="02020603050405020304" pitchFamily="18" charset="0"/>
            </a:endParaRPr>
          </a:p>
          <a:p>
            <a:pPr marL="457200" lvl="0" indent="-457200" algn="just">
              <a:buFont typeface="Wingdings" panose="05000000000000000000" pitchFamily="2" charset="2"/>
              <a:buChar char="q"/>
            </a:pPr>
            <a:r>
              <a:rPr lang="es-EC" dirty="0">
                <a:latin typeface="+mj-lt"/>
                <a:cs typeface="Times New Roman" panose="02020603050405020304" pitchFamily="18" charset="0"/>
              </a:rPr>
              <a:t>Reducir la fatiga de operadores.</a:t>
            </a:r>
          </a:p>
          <a:p>
            <a:pPr lvl="0" algn="just"/>
            <a:endParaRPr lang="es-EC" dirty="0">
              <a:latin typeface="+mj-lt"/>
              <a:cs typeface="Times New Roman" panose="02020603050405020304" pitchFamily="18" charset="0"/>
            </a:endParaRPr>
          </a:p>
          <a:p>
            <a:pPr marL="457200" lvl="0" indent="-457200" algn="just">
              <a:buFont typeface="Wingdings" panose="05000000000000000000" pitchFamily="2" charset="2"/>
              <a:buChar char="q"/>
            </a:pPr>
            <a:r>
              <a:rPr lang="es-EC" dirty="0">
                <a:latin typeface="+mj-lt"/>
                <a:cs typeface="Times New Roman" panose="02020603050405020304" pitchFamily="18" charset="0"/>
              </a:rPr>
              <a:t>Reducir errores Humanos.</a:t>
            </a:r>
          </a:p>
        </p:txBody>
      </p:sp>
      <p:pic>
        <p:nvPicPr>
          <p:cNvPr id="10242" name="Picture 2" descr="Resultado de imagen para mejorar">
            <a:extLst>
              <a:ext uri="{FF2B5EF4-FFF2-40B4-BE49-F238E27FC236}">
                <a16:creationId xmlns:a16="http://schemas.microsoft.com/office/drawing/2014/main" id="{4C95E63B-E6F9-4926-B1DE-9E96F5E941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0933" y="2720749"/>
            <a:ext cx="3333393" cy="2466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465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JUSTIFICACIÓN E IMPORTANCIA</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62" y="5915832"/>
            <a:ext cx="3628766" cy="87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0" y="0"/>
            <a:ext cx="1177372" cy="1184465"/>
          </a:xfrm>
          <a:prstGeom prst="rect">
            <a:avLst/>
          </a:prstGeom>
        </p:spPr>
      </p:pic>
      <p:sp>
        <p:nvSpPr>
          <p:cNvPr id="6" name="Rectángulo 5">
            <a:extLst>
              <a:ext uri="{FF2B5EF4-FFF2-40B4-BE49-F238E27FC236}">
                <a16:creationId xmlns:a16="http://schemas.microsoft.com/office/drawing/2014/main" id="{A7789D43-8E41-4F7F-857E-3CE6C534086D}"/>
              </a:ext>
            </a:extLst>
          </p:cNvPr>
          <p:cNvSpPr/>
          <p:nvPr/>
        </p:nvSpPr>
        <p:spPr>
          <a:xfrm>
            <a:off x="1238917" y="731582"/>
            <a:ext cx="7957838" cy="523220"/>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2800" dirty="0">
                <a:latin typeface="+mj-lt"/>
                <a:cs typeface="Times New Roman" panose="02020603050405020304" pitchFamily="18" charset="0"/>
              </a:rPr>
              <a:t>Estudio por NOVA </a:t>
            </a:r>
            <a:r>
              <a:rPr lang="es-EC" sz="2800" dirty="0" err="1">
                <a:latin typeface="+mj-lt"/>
                <a:cs typeface="Times New Roman" panose="02020603050405020304" pitchFamily="18" charset="0"/>
              </a:rPr>
              <a:t>Chemicals</a:t>
            </a:r>
            <a:r>
              <a:rPr lang="es-EC" sz="2800" dirty="0">
                <a:latin typeface="+mj-lt"/>
                <a:cs typeface="Times New Roman" panose="02020603050405020304" pitchFamily="18" charset="0"/>
              </a:rPr>
              <a:t> y Consorcio ASM</a:t>
            </a:r>
          </a:p>
        </p:txBody>
      </p:sp>
      <p:graphicFrame>
        <p:nvGraphicFramePr>
          <p:cNvPr id="3" name="Tabla 2">
            <a:extLst>
              <a:ext uri="{FF2B5EF4-FFF2-40B4-BE49-F238E27FC236}">
                <a16:creationId xmlns:a16="http://schemas.microsoft.com/office/drawing/2014/main" id="{EF404ADE-C657-4DF9-A5AD-BE94EF9F73C7}"/>
              </a:ext>
            </a:extLst>
          </p:cNvPr>
          <p:cNvGraphicFramePr>
            <a:graphicFrameLocks noGrp="1"/>
          </p:cNvGraphicFramePr>
          <p:nvPr>
            <p:extLst>
              <p:ext uri="{D42A27DB-BD31-4B8C-83A1-F6EECF244321}">
                <p14:modId xmlns:p14="http://schemas.microsoft.com/office/powerpoint/2010/main" val="3344775534"/>
              </p:ext>
            </p:extLst>
          </p:nvPr>
        </p:nvGraphicFramePr>
        <p:xfrm>
          <a:off x="836245" y="1510379"/>
          <a:ext cx="10795976" cy="3786841"/>
        </p:xfrm>
        <a:graphic>
          <a:graphicData uri="http://schemas.openxmlformats.org/drawingml/2006/table">
            <a:tbl>
              <a:tblPr firstRow="1" bandRow="1">
                <a:tableStyleId>{5C22544A-7EE6-4342-B048-85BDC9FD1C3A}</a:tableStyleId>
              </a:tblPr>
              <a:tblGrid>
                <a:gridCol w="2698994">
                  <a:extLst>
                    <a:ext uri="{9D8B030D-6E8A-4147-A177-3AD203B41FA5}">
                      <a16:colId xmlns:a16="http://schemas.microsoft.com/office/drawing/2014/main" val="3850204800"/>
                    </a:ext>
                  </a:extLst>
                </a:gridCol>
                <a:gridCol w="2698994">
                  <a:extLst>
                    <a:ext uri="{9D8B030D-6E8A-4147-A177-3AD203B41FA5}">
                      <a16:colId xmlns:a16="http://schemas.microsoft.com/office/drawing/2014/main" val="1050509554"/>
                    </a:ext>
                  </a:extLst>
                </a:gridCol>
                <a:gridCol w="2698994">
                  <a:extLst>
                    <a:ext uri="{9D8B030D-6E8A-4147-A177-3AD203B41FA5}">
                      <a16:colId xmlns:a16="http://schemas.microsoft.com/office/drawing/2014/main" val="1699953029"/>
                    </a:ext>
                  </a:extLst>
                </a:gridCol>
                <a:gridCol w="2698994">
                  <a:extLst>
                    <a:ext uri="{9D8B030D-6E8A-4147-A177-3AD203B41FA5}">
                      <a16:colId xmlns:a16="http://schemas.microsoft.com/office/drawing/2014/main" val="370891863"/>
                    </a:ext>
                  </a:extLst>
                </a:gridCol>
              </a:tblGrid>
              <a:tr h="960260">
                <a:tc>
                  <a:txBody>
                    <a:bodyPr/>
                    <a:lstStyle/>
                    <a:p>
                      <a:pPr algn="ctr"/>
                      <a:r>
                        <a:rPr lang="es-EC" sz="2000" dirty="0"/>
                        <a:t>Tarea</a:t>
                      </a:r>
                    </a:p>
                  </a:txBody>
                  <a:tcPr/>
                </a:tc>
                <a:tc>
                  <a:txBody>
                    <a:bodyPr/>
                    <a:lstStyle/>
                    <a:p>
                      <a:pPr algn="ctr"/>
                      <a:r>
                        <a:rPr lang="es-EC" sz="2000" dirty="0"/>
                        <a:t>HMI Tradicional</a:t>
                      </a:r>
                    </a:p>
                  </a:txBody>
                  <a:tcPr/>
                </a:tc>
                <a:tc>
                  <a:txBody>
                    <a:bodyPr/>
                    <a:lstStyle/>
                    <a:p>
                      <a:pPr algn="ctr"/>
                      <a:r>
                        <a:rPr lang="es-EC" sz="2000" dirty="0"/>
                        <a:t>Interfaz Humano Máquina de Alto Desempeño</a:t>
                      </a:r>
                    </a:p>
                  </a:txBody>
                  <a:tcPr/>
                </a:tc>
                <a:tc>
                  <a:txBody>
                    <a:bodyPr/>
                    <a:lstStyle/>
                    <a:p>
                      <a:pPr algn="ctr"/>
                      <a:r>
                        <a:rPr lang="es-EC" sz="2000" dirty="0"/>
                        <a:t>Mejora</a:t>
                      </a:r>
                    </a:p>
                  </a:txBody>
                  <a:tcPr/>
                </a:tc>
                <a:extLst>
                  <a:ext uri="{0D108BD9-81ED-4DB2-BD59-A6C34878D82A}">
                    <a16:rowId xmlns:a16="http://schemas.microsoft.com/office/drawing/2014/main" val="206608994"/>
                  </a:ext>
                </a:extLst>
              </a:tr>
              <a:tr h="952201">
                <a:tc>
                  <a:txBody>
                    <a:bodyPr/>
                    <a:lstStyle/>
                    <a:p>
                      <a:pPr algn="ctr"/>
                      <a:r>
                        <a:rPr lang="es-EC" dirty="0"/>
                        <a:t>Detectar Situaciones Anormales antes de que ocurran alarmas</a:t>
                      </a:r>
                    </a:p>
                  </a:txBody>
                  <a:tcPr/>
                </a:tc>
                <a:tc>
                  <a:txBody>
                    <a:bodyPr/>
                    <a:lstStyle/>
                    <a:p>
                      <a:pPr algn="ctr"/>
                      <a:r>
                        <a:rPr lang="es-EC" dirty="0"/>
                        <a:t>10% del Tiempo</a:t>
                      </a:r>
                    </a:p>
                  </a:txBody>
                  <a:tcPr/>
                </a:tc>
                <a:tc>
                  <a:txBody>
                    <a:bodyPr/>
                    <a:lstStyle/>
                    <a:p>
                      <a:pPr algn="ctr"/>
                      <a:r>
                        <a:rPr lang="es-EC" dirty="0"/>
                        <a:t>48% del Tiempo</a:t>
                      </a:r>
                    </a:p>
                  </a:txBody>
                  <a:tcPr/>
                </a:tc>
                <a:tc>
                  <a:txBody>
                    <a:bodyPr/>
                    <a:lstStyle/>
                    <a:p>
                      <a:pPr algn="ctr"/>
                      <a:r>
                        <a:rPr lang="es-EC" dirty="0"/>
                        <a:t>Un 5x en Incremento</a:t>
                      </a:r>
                    </a:p>
                  </a:txBody>
                  <a:tcPr/>
                </a:tc>
                <a:extLst>
                  <a:ext uri="{0D108BD9-81ED-4DB2-BD59-A6C34878D82A}">
                    <a16:rowId xmlns:a16="http://schemas.microsoft.com/office/drawing/2014/main" val="1446883104"/>
                  </a:ext>
                </a:extLst>
              </a:tr>
              <a:tr h="481082">
                <a:tc>
                  <a:txBody>
                    <a:bodyPr/>
                    <a:lstStyle/>
                    <a:p>
                      <a:pPr algn="ctr"/>
                      <a:r>
                        <a:rPr lang="es-EC" dirty="0"/>
                        <a:t>Rango de Éxito en el Manejo de Situaciones Anormales</a:t>
                      </a:r>
                    </a:p>
                  </a:txBody>
                  <a:tcPr/>
                </a:tc>
                <a:tc>
                  <a:txBody>
                    <a:bodyPr/>
                    <a:lstStyle/>
                    <a:p>
                      <a:pPr algn="ctr"/>
                      <a:r>
                        <a:rPr lang="es-EC" dirty="0"/>
                        <a:t>70%</a:t>
                      </a:r>
                    </a:p>
                  </a:txBody>
                  <a:tcPr/>
                </a:tc>
                <a:tc>
                  <a:txBody>
                    <a:bodyPr/>
                    <a:lstStyle/>
                    <a:p>
                      <a:pPr algn="ctr"/>
                      <a:r>
                        <a:rPr lang="es-EC" dirty="0"/>
                        <a:t>96%</a:t>
                      </a:r>
                    </a:p>
                  </a:txBody>
                  <a:tcPr/>
                </a:tc>
                <a:tc>
                  <a:txBody>
                    <a:bodyPr/>
                    <a:lstStyle/>
                    <a:p>
                      <a:pPr algn="ctr"/>
                      <a:r>
                        <a:rPr lang="es-EC" dirty="0"/>
                        <a:t>37% sobre el caso base</a:t>
                      </a:r>
                    </a:p>
                  </a:txBody>
                  <a:tcPr/>
                </a:tc>
                <a:extLst>
                  <a:ext uri="{0D108BD9-81ED-4DB2-BD59-A6C34878D82A}">
                    <a16:rowId xmlns:a16="http://schemas.microsoft.com/office/drawing/2014/main" val="766472187"/>
                  </a:ext>
                </a:extLst>
              </a:tr>
              <a:tr h="481082">
                <a:tc>
                  <a:txBody>
                    <a:bodyPr/>
                    <a:lstStyle/>
                    <a:p>
                      <a:pPr algn="ctr"/>
                      <a:r>
                        <a:rPr lang="es-EC" dirty="0"/>
                        <a:t>Tiempo para completar tareas en situaciones Anormales</a:t>
                      </a:r>
                    </a:p>
                  </a:txBody>
                  <a:tcPr/>
                </a:tc>
                <a:tc>
                  <a:txBody>
                    <a:bodyPr/>
                    <a:lstStyle/>
                    <a:p>
                      <a:pPr algn="ctr"/>
                      <a:r>
                        <a:rPr lang="es-EC" dirty="0"/>
                        <a:t>18,1 min</a:t>
                      </a:r>
                    </a:p>
                  </a:txBody>
                  <a:tcPr/>
                </a:tc>
                <a:tc>
                  <a:txBody>
                    <a:bodyPr/>
                    <a:lstStyle/>
                    <a:p>
                      <a:pPr algn="ctr"/>
                      <a:r>
                        <a:rPr lang="es-EC" dirty="0"/>
                        <a:t>10,6 min</a:t>
                      </a:r>
                    </a:p>
                  </a:txBody>
                  <a:tcPr/>
                </a:tc>
                <a:tc>
                  <a:txBody>
                    <a:bodyPr/>
                    <a:lstStyle/>
                    <a:p>
                      <a:pPr algn="ctr"/>
                      <a:r>
                        <a:rPr lang="es-EC" dirty="0"/>
                        <a:t>41% de reducción</a:t>
                      </a:r>
                    </a:p>
                  </a:txBody>
                  <a:tcPr/>
                </a:tc>
                <a:extLst>
                  <a:ext uri="{0D108BD9-81ED-4DB2-BD59-A6C34878D82A}">
                    <a16:rowId xmlns:a16="http://schemas.microsoft.com/office/drawing/2014/main" val="962544240"/>
                  </a:ext>
                </a:extLst>
              </a:tr>
            </a:tbl>
          </a:graphicData>
        </a:graphic>
      </p:graphicFrame>
      <p:sp>
        <p:nvSpPr>
          <p:cNvPr id="7" name="CuadroTexto 6">
            <a:extLst>
              <a:ext uri="{FF2B5EF4-FFF2-40B4-BE49-F238E27FC236}">
                <a16:creationId xmlns:a16="http://schemas.microsoft.com/office/drawing/2014/main" id="{8E00627B-E8B7-4638-A355-71E99E36E69C}"/>
              </a:ext>
            </a:extLst>
          </p:cNvPr>
          <p:cNvSpPr txBox="1"/>
          <p:nvPr/>
        </p:nvSpPr>
        <p:spPr>
          <a:xfrm>
            <a:off x="836245" y="5436880"/>
            <a:ext cx="7396577" cy="461665"/>
          </a:xfrm>
          <a:prstGeom prst="rect">
            <a:avLst/>
          </a:prstGeom>
          <a:noFill/>
        </p:spPr>
        <p:txBody>
          <a:bodyPr wrap="none" rtlCol="0">
            <a:spAutoFit/>
          </a:bodyPr>
          <a:lstStyle/>
          <a:p>
            <a:r>
              <a:rPr lang="es-EC" sz="2400" dirty="0"/>
              <a:t>Ahorro anticipado de $800000 por año en una planta</a:t>
            </a:r>
          </a:p>
        </p:txBody>
      </p:sp>
    </p:spTree>
    <p:extLst>
      <p:ext uri="{BB962C8B-B14F-4D97-AF65-F5344CB8AC3E}">
        <p14:creationId xmlns:p14="http://schemas.microsoft.com/office/powerpoint/2010/main" val="3550930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18616" y="1342"/>
            <a:ext cx="9760024"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INTRODUCCIÓN </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62" y="5915832"/>
            <a:ext cx="3628766" cy="87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0" y="5915832"/>
            <a:ext cx="1076960" cy="942168"/>
          </a:xfrm>
          <a:prstGeom prst="rect">
            <a:avLst/>
          </a:prstGeom>
        </p:spPr>
      </p:pic>
      <p:graphicFrame>
        <p:nvGraphicFramePr>
          <p:cNvPr id="3" name="Diagrama 2">
            <a:extLst>
              <a:ext uri="{FF2B5EF4-FFF2-40B4-BE49-F238E27FC236}">
                <a16:creationId xmlns:a16="http://schemas.microsoft.com/office/drawing/2014/main" id="{5FC9FD6D-900D-4667-8EB8-FFCAECAFEF47}"/>
              </a:ext>
            </a:extLst>
          </p:cNvPr>
          <p:cNvGraphicFramePr/>
          <p:nvPr>
            <p:extLst>
              <p:ext uri="{D42A27DB-BD31-4B8C-83A1-F6EECF244321}">
                <p14:modId xmlns:p14="http://schemas.microsoft.com/office/powerpoint/2010/main" val="2877222264"/>
              </p:ext>
            </p:extLst>
          </p:nvPr>
        </p:nvGraphicFramePr>
        <p:xfrm>
          <a:off x="-1401969" y="1078992"/>
          <a:ext cx="14788785" cy="43251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63266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DESARROLLO</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62" y="5915832"/>
            <a:ext cx="3628766" cy="87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0" y="0"/>
            <a:ext cx="1177372" cy="1184465"/>
          </a:xfrm>
          <a:prstGeom prst="rect">
            <a:avLst/>
          </a:prstGeom>
        </p:spPr>
      </p:pic>
      <p:pic>
        <p:nvPicPr>
          <p:cNvPr id="8" name="Imagen 7">
            <a:extLst>
              <a:ext uri="{FF2B5EF4-FFF2-40B4-BE49-F238E27FC236}">
                <a16:creationId xmlns:a16="http://schemas.microsoft.com/office/drawing/2014/main" id="{2909A964-CB40-4894-BFC8-10DBA365ED8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0464" y="1577632"/>
            <a:ext cx="9883351" cy="4234083"/>
          </a:xfrm>
          <a:prstGeom prst="rect">
            <a:avLst/>
          </a:prstGeom>
          <a:noFill/>
        </p:spPr>
      </p:pic>
      <p:sp>
        <p:nvSpPr>
          <p:cNvPr id="9" name="Rectángulo 8">
            <a:extLst>
              <a:ext uri="{FF2B5EF4-FFF2-40B4-BE49-F238E27FC236}">
                <a16:creationId xmlns:a16="http://schemas.microsoft.com/office/drawing/2014/main" id="{54726098-C099-4734-ABE8-4C5EB3E64097}"/>
              </a:ext>
            </a:extLst>
          </p:cNvPr>
          <p:cNvSpPr/>
          <p:nvPr/>
        </p:nvSpPr>
        <p:spPr>
          <a:xfrm>
            <a:off x="1238917" y="731582"/>
            <a:ext cx="5047583" cy="523220"/>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2800" dirty="0">
                <a:latin typeface="+mj-lt"/>
                <a:cs typeface="Times New Roman" panose="02020603050405020304" pitchFamily="18" charset="0"/>
              </a:rPr>
              <a:t>Norma ANSI/ISA-101.01-2015</a:t>
            </a:r>
          </a:p>
        </p:txBody>
      </p:sp>
    </p:spTree>
    <p:extLst>
      <p:ext uri="{BB962C8B-B14F-4D97-AF65-F5344CB8AC3E}">
        <p14:creationId xmlns:p14="http://schemas.microsoft.com/office/powerpoint/2010/main" val="1003280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DESARROLLO</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62" y="5915832"/>
            <a:ext cx="3628766" cy="87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0" y="0"/>
            <a:ext cx="1177372" cy="1184465"/>
          </a:xfrm>
          <a:prstGeom prst="rect">
            <a:avLst/>
          </a:prstGeom>
        </p:spPr>
      </p:pic>
      <p:sp>
        <p:nvSpPr>
          <p:cNvPr id="9" name="Rectángulo 8">
            <a:extLst>
              <a:ext uri="{FF2B5EF4-FFF2-40B4-BE49-F238E27FC236}">
                <a16:creationId xmlns:a16="http://schemas.microsoft.com/office/drawing/2014/main" id="{54726098-C099-4734-ABE8-4C5EB3E64097}"/>
              </a:ext>
            </a:extLst>
          </p:cNvPr>
          <p:cNvSpPr/>
          <p:nvPr/>
        </p:nvSpPr>
        <p:spPr>
          <a:xfrm>
            <a:off x="1449931" y="722790"/>
            <a:ext cx="10366929" cy="954107"/>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2800" dirty="0">
                <a:latin typeface="+mj-lt"/>
                <a:cs typeface="Times New Roman" panose="02020603050405020304" pitchFamily="18" charset="0"/>
              </a:rPr>
              <a:t>Características más Importantes establecidas en la Filosofía y Guía de Estilo de HPHMI</a:t>
            </a:r>
          </a:p>
        </p:txBody>
      </p:sp>
      <p:sp>
        <p:nvSpPr>
          <p:cNvPr id="7" name="Rectángulo 6">
            <a:extLst>
              <a:ext uri="{FF2B5EF4-FFF2-40B4-BE49-F238E27FC236}">
                <a16:creationId xmlns:a16="http://schemas.microsoft.com/office/drawing/2014/main" id="{2BAAF770-BF2F-4B86-9BAA-FFE2DD8F0FAB}"/>
              </a:ext>
            </a:extLst>
          </p:cNvPr>
          <p:cNvSpPr/>
          <p:nvPr/>
        </p:nvSpPr>
        <p:spPr>
          <a:xfrm>
            <a:off x="588687" y="1978535"/>
            <a:ext cx="4589982" cy="738664"/>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marL="457200" lvl="0" indent="-457200" algn="just">
              <a:buFont typeface="Wingdings" panose="05000000000000000000" pitchFamily="2" charset="2"/>
              <a:buChar char="q"/>
            </a:pPr>
            <a:r>
              <a:rPr lang="es-EC" sz="2400" dirty="0">
                <a:latin typeface="+mj-lt"/>
                <a:cs typeface="Times New Roman" panose="02020603050405020304" pitchFamily="18" charset="0"/>
              </a:rPr>
              <a:t>Uso Apropiado del Color</a:t>
            </a:r>
          </a:p>
          <a:p>
            <a:pPr lvl="0" algn="just"/>
            <a:endParaRPr lang="es-EC" dirty="0">
              <a:latin typeface="+mj-lt"/>
              <a:cs typeface="Times New Roman" panose="02020603050405020304" pitchFamily="18" charset="0"/>
            </a:endParaRPr>
          </a:p>
        </p:txBody>
      </p:sp>
      <p:grpSp>
        <p:nvGrpSpPr>
          <p:cNvPr id="17" name="Grupo 16">
            <a:extLst>
              <a:ext uri="{FF2B5EF4-FFF2-40B4-BE49-F238E27FC236}">
                <a16:creationId xmlns:a16="http://schemas.microsoft.com/office/drawing/2014/main" id="{65D00AEE-AF48-4597-8CFD-0C07E64BB2B8}"/>
              </a:ext>
            </a:extLst>
          </p:cNvPr>
          <p:cNvGrpSpPr/>
          <p:nvPr/>
        </p:nvGrpSpPr>
        <p:grpSpPr>
          <a:xfrm>
            <a:off x="2402809" y="2575802"/>
            <a:ext cx="7145638" cy="3253498"/>
            <a:chOff x="232559" y="2611377"/>
            <a:chExt cx="6214537" cy="2921685"/>
          </a:xfrm>
        </p:grpSpPr>
        <p:grpSp>
          <p:nvGrpSpPr>
            <p:cNvPr id="12" name="Grupo 11">
              <a:extLst>
                <a:ext uri="{FF2B5EF4-FFF2-40B4-BE49-F238E27FC236}">
                  <a16:creationId xmlns:a16="http://schemas.microsoft.com/office/drawing/2014/main" id="{6CC4C060-7F77-4714-8D0D-5613BE820333}"/>
                </a:ext>
              </a:extLst>
            </p:cNvPr>
            <p:cNvGrpSpPr/>
            <p:nvPr/>
          </p:nvGrpSpPr>
          <p:grpSpPr>
            <a:xfrm>
              <a:off x="1722496" y="2992461"/>
              <a:ext cx="4724600" cy="2540601"/>
              <a:chOff x="3308838" y="2994586"/>
              <a:chExt cx="4085494" cy="2201008"/>
            </a:xfrm>
          </p:grpSpPr>
          <p:grpSp>
            <p:nvGrpSpPr>
              <p:cNvPr id="10" name="Grupo 9">
                <a:extLst>
                  <a:ext uri="{FF2B5EF4-FFF2-40B4-BE49-F238E27FC236}">
                    <a16:creationId xmlns:a16="http://schemas.microsoft.com/office/drawing/2014/main" id="{F9C25001-A31D-4841-94E7-6D9F49C29600}"/>
                  </a:ext>
                </a:extLst>
              </p:cNvPr>
              <p:cNvGrpSpPr/>
              <p:nvPr/>
            </p:nvGrpSpPr>
            <p:grpSpPr>
              <a:xfrm>
                <a:off x="3308838" y="2994586"/>
                <a:ext cx="4085494" cy="2201008"/>
                <a:chOff x="776653" y="2789177"/>
                <a:chExt cx="4085494" cy="2201008"/>
              </a:xfrm>
            </p:grpSpPr>
            <p:pic>
              <p:nvPicPr>
                <p:cNvPr id="3" name="Imagen 2">
                  <a:extLst>
                    <a:ext uri="{FF2B5EF4-FFF2-40B4-BE49-F238E27FC236}">
                      <a16:creationId xmlns:a16="http://schemas.microsoft.com/office/drawing/2014/main" id="{7D1DC276-3A23-483A-B2D8-332392C6BD7E}"/>
                    </a:ext>
                  </a:extLst>
                </p:cNvPr>
                <p:cNvPicPr>
                  <a:picLocks noChangeAspect="1"/>
                </p:cNvPicPr>
                <p:nvPr/>
              </p:nvPicPr>
              <p:blipFill rotWithShape="1">
                <a:blip r:embed="rId4"/>
                <a:srcRect r="7190"/>
                <a:stretch/>
              </p:blipFill>
              <p:spPr>
                <a:xfrm>
                  <a:off x="776653" y="2789177"/>
                  <a:ext cx="4085493" cy="2201008"/>
                </a:xfrm>
                <a:prstGeom prst="rect">
                  <a:avLst/>
                </a:prstGeom>
              </p:spPr>
            </p:pic>
            <p:pic>
              <p:nvPicPr>
                <p:cNvPr id="6" name="Imagen 5">
                  <a:extLst>
                    <a:ext uri="{FF2B5EF4-FFF2-40B4-BE49-F238E27FC236}">
                      <a16:creationId xmlns:a16="http://schemas.microsoft.com/office/drawing/2014/main" id="{5EC7C258-6872-4828-971A-78D44282E228}"/>
                    </a:ext>
                  </a:extLst>
                </p:cNvPr>
                <p:cNvPicPr>
                  <a:picLocks noChangeAspect="1"/>
                </p:cNvPicPr>
                <p:nvPr/>
              </p:nvPicPr>
              <p:blipFill>
                <a:blip r:embed="rId5"/>
                <a:stretch>
                  <a:fillRect/>
                </a:stretch>
              </p:blipFill>
              <p:spPr>
                <a:xfrm>
                  <a:off x="3905617" y="3222931"/>
                  <a:ext cx="956530" cy="666750"/>
                </a:xfrm>
                <a:prstGeom prst="rect">
                  <a:avLst/>
                </a:prstGeom>
              </p:spPr>
            </p:pic>
          </p:grpSp>
          <p:pic>
            <p:nvPicPr>
              <p:cNvPr id="11" name="Imagen 10">
                <a:extLst>
                  <a:ext uri="{FF2B5EF4-FFF2-40B4-BE49-F238E27FC236}">
                    <a16:creationId xmlns:a16="http://schemas.microsoft.com/office/drawing/2014/main" id="{C82A9869-0CA0-4CD9-AB3E-18B3E8575E58}"/>
                  </a:ext>
                </a:extLst>
              </p:cNvPr>
              <p:cNvPicPr>
                <a:picLocks noChangeAspect="1"/>
              </p:cNvPicPr>
              <p:nvPr/>
            </p:nvPicPr>
            <p:blipFill>
              <a:blip r:embed="rId5"/>
              <a:stretch>
                <a:fillRect/>
              </a:stretch>
            </p:blipFill>
            <p:spPr>
              <a:xfrm>
                <a:off x="6462077" y="4950069"/>
                <a:ext cx="923462" cy="245524"/>
              </a:xfrm>
              <a:prstGeom prst="rect">
                <a:avLst/>
              </a:prstGeom>
            </p:spPr>
          </p:pic>
        </p:grpSp>
        <p:sp>
          <p:nvSpPr>
            <p:cNvPr id="13" name="CuadroTexto 12">
              <a:extLst>
                <a:ext uri="{FF2B5EF4-FFF2-40B4-BE49-F238E27FC236}">
                  <a16:creationId xmlns:a16="http://schemas.microsoft.com/office/drawing/2014/main" id="{11C887D9-E901-4FDF-9D17-252220DD9024}"/>
                </a:ext>
              </a:extLst>
            </p:cNvPr>
            <p:cNvSpPr txBox="1"/>
            <p:nvPr/>
          </p:nvSpPr>
          <p:spPr>
            <a:xfrm>
              <a:off x="739890" y="3443548"/>
              <a:ext cx="874963" cy="344751"/>
            </a:xfrm>
            <a:prstGeom prst="rect">
              <a:avLst/>
            </a:prstGeom>
            <a:noFill/>
          </p:spPr>
          <p:txBody>
            <a:bodyPr wrap="none" rtlCol="0">
              <a:spAutoFit/>
            </a:bodyPr>
            <a:lstStyle/>
            <a:p>
              <a:r>
                <a:rPr lang="es-EC" dirty="0"/>
                <a:t>Parado</a:t>
              </a:r>
            </a:p>
          </p:txBody>
        </p:sp>
        <p:sp>
          <p:nvSpPr>
            <p:cNvPr id="14" name="CuadroTexto 13">
              <a:extLst>
                <a:ext uri="{FF2B5EF4-FFF2-40B4-BE49-F238E27FC236}">
                  <a16:creationId xmlns:a16="http://schemas.microsoft.com/office/drawing/2014/main" id="{3EFF184B-6068-4D40-B145-26921B0F1F93}"/>
                </a:ext>
              </a:extLst>
            </p:cNvPr>
            <p:cNvSpPr txBox="1"/>
            <p:nvPr/>
          </p:nvSpPr>
          <p:spPr>
            <a:xfrm>
              <a:off x="232559" y="4779630"/>
              <a:ext cx="1430880" cy="344751"/>
            </a:xfrm>
            <a:prstGeom prst="rect">
              <a:avLst/>
            </a:prstGeom>
            <a:noFill/>
          </p:spPr>
          <p:txBody>
            <a:bodyPr wrap="none" rtlCol="0">
              <a:spAutoFit/>
            </a:bodyPr>
            <a:lstStyle/>
            <a:p>
              <a:r>
                <a:rPr lang="es-EC" dirty="0"/>
                <a:t>Funcionando</a:t>
              </a:r>
            </a:p>
          </p:txBody>
        </p:sp>
        <p:sp>
          <p:nvSpPr>
            <p:cNvPr id="15" name="CuadroTexto 14">
              <a:extLst>
                <a:ext uri="{FF2B5EF4-FFF2-40B4-BE49-F238E27FC236}">
                  <a16:creationId xmlns:a16="http://schemas.microsoft.com/office/drawing/2014/main" id="{1D6CC333-6F9C-48F5-8A9B-F7DFDA1183B5}"/>
                </a:ext>
              </a:extLst>
            </p:cNvPr>
            <p:cNvSpPr txBox="1"/>
            <p:nvPr/>
          </p:nvSpPr>
          <p:spPr>
            <a:xfrm>
              <a:off x="1822543" y="2614337"/>
              <a:ext cx="2082686" cy="369332"/>
            </a:xfrm>
            <a:prstGeom prst="rect">
              <a:avLst/>
            </a:prstGeom>
            <a:noFill/>
          </p:spPr>
          <p:txBody>
            <a:bodyPr wrap="none" rtlCol="0">
              <a:spAutoFit/>
            </a:bodyPr>
            <a:lstStyle/>
            <a:p>
              <a:r>
                <a:rPr lang="es-EC" dirty="0"/>
                <a:t>Diseño Tradicional</a:t>
              </a:r>
            </a:p>
          </p:txBody>
        </p:sp>
        <p:sp>
          <p:nvSpPr>
            <p:cNvPr id="16" name="CuadroTexto 15">
              <a:extLst>
                <a:ext uri="{FF2B5EF4-FFF2-40B4-BE49-F238E27FC236}">
                  <a16:creationId xmlns:a16="http://schemas.microsoft.com/office/drawing/2014/main" id="{01698F56-79D4-4632-B179-9D0D9A44D4B1}"/>
                </a:ext>
              </a:extLst>
            </p:cNvPr>
            <p:cNvSpPr txBox="1"/>
            <p:nvPr/>
          </p:nvSpPr>
          <p:spPr>
            <a:xfrm>
              <a:off x="4419487" y="2611377"/>
              <a:ext cx="1710725" cy="369332"/>
            </a:xfrm>
            <a:prstGeom prst="rect">
              <a:avLst/>
            </a:prstGeom>
            <a:noFill/>
          </p:spPr>
          <p:txBody>
            <a:bodyPr wrap="none" rtlCol="0">
              <a:spAutoFit/>
            </a:bodyPr>
            <a:lstStyle/>
            <a:p>
              <a:r>
                <a:rPr lang="es-EC" dirty="0"/>
                <a:t>Diseño HPHMI</a:t>
              </a:r>
            </a:p>
          </p:txBody>
        </p:sp>
      </p:grpSp>
    </p:spTree>
    <p:extLst>
      <p:ext uri="{BB962C8B-B14F-4D97-AF65-F5344CB8AC3E}">
        <p14:creationId xmlns:p14="http://schemas.microsoft.com/office/powerpoint/2010/main" val="3464792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DESARROLLO</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62" y="5915832"/>
            <a:ext cx="3628766" cy="87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0" y="0"/>
            <a:ext cx="1177372" cy="1184465"/>
          </a:xfrm>
          <a:prstGeom prst="rect">
            <a:avLst/>
          </a:prstGeom>
        </p:spPr>
      </p:pic>
      <p:sp>
        <p:nvSpPr>
          <p:cNvPr id="9" name="Rectángulo 8">
            <a:extLst>
              <a:ext uri="{FF2B5EF4-FFF2-40B4-BE49-F238E27FC236}">
                <a16:creationId xmlns:a16="http://schemas.microsoft.com/office/drawing/2014/main" id="{54726098-C099-4734-ABE8-4C5EB3E64097}"/>
              </a:ext>
            </a:extLst>
          </p:cNvPr>
          <p:cNvSpPr/>
          <p:nvPr/>
        </p:nvSpPr>
        <p:spPr>
          <a:xfrm>
            <a:off x="1432347" y="670036"/>
            <a:ext cx="10366929" cy="830997"/>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2400" dirty="0">
                <a:latin typeface="+mj-lt"/>
                <a:cs typeface="Times New Roman" panose="02020603050405020304" pitchFamily="18" charset="0"/>
              </a:rPr>
              <a:t>Características más Importantes establecidas en la Filosofía y Guía de Estilo de HPHMI</a:t>
            </a:r>
          </a:p>
        </p:txBody>
      </p:sp>
      <p:sp>
        <p:nvSpPr>
          <p:cNvPr id="7" name="Rectángulo 6">
            <a:extLst>
              <a:ext uri="{FF2B5EF4-FFF2-40B4-BE49-F238E27FC236}">
                <a16:creationId xmlns:a16="http://schemas.microsoft.com/office/drawing/2014/main" id="{2BAAF770-BF2F-4B86-9BAA-FFE2DD8F0FAB}"/>
              </a:ext>
            </a:extLst>
          </p:cNvPr>
          <p:cNvSpPr/>
          <p:nvPr/>
        </p:nvSpPr>
        <p:spPr>
          <a:xfrm>
            <a:off x="588686" y="1604126"/>
            <a:ext cx="4589982" cy="400110"/>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marL="457200" lvl="0" indent="-457200" algn="just">
              <a:buFont typeface="Wingdings" panose="05000000000000000000" pitchFamily="2" charset="2"/>
              <a:buChar char="q"/>
            </a:pPr>
            <a:r>
              <a:rPr lang="es-EC" sz="2000" dirty="0">
                <a:latin typeface="+mj-lt"/>
                <a:cs typeface="Times New Roman" panose="02020603050405020304" pitchFamily="18" charset="0"/>
              </a:rPr>
              <a:t>Uso Apropiado del Color</a:t>
            </a:r>
          </a:p>
        </p:txBody>
      </p:sp>
      <p:pic>
        <p:nvPicPr>
          <p:cNvPr id="8" name="Imagen 7">
            <a:extLst>
              <a:ext uri="{FF2B5EF4-FFF2-40B4-BE49-F238E27FC236}">
                <a16:creationId xmlns:a16="http://schemas.microsoft.com/office/drawing/2014/main" id="{2ABC2B07-BC81-4F2F-A537-43F8640C7928}"/>
              </a:ext>
            </a:extLst>
          </p:cNvPr>
          <p:cNvPicPr>
            <a:picLocks noChangeAspect="1"/>
          </p:cNvPicPr>
          <p:nvPr/>
        </p:nvPicPr>
        <p:blipFill rotWithShape="1">
          <a:blip r:embed="rId4"/>
          <a:srcRect t="10106"/>
          <a:stretch/>
        </p:blipFill>
        <p:spPr>
          <a:xfrm>
            <a:off x="2024429" y="2576146"/>
            <a:ext cx="3676650" cy="3125261"/>
          </a:xfrm>
          <a:prstGeom prst="rect">
            <a:avLst/>
          </a:prstGeom>
        </p:spPr>
      </p:pic>
      <p:pic>
        <p:nvPicPr>
          <p:cNvPr id="19" name="Imagen 18">
            <a:extLst>
              <a:ext uri="{FF2B5EF4-FFF2-40B4-BE49-F238E27FC236}">
                <a16:creationId xmlns:a16="http://schemas.microsoft.com/office/drawing/2014/main" id="{581BED74-0F42-4784-855C-E996ACE42D9C}"/>
              </a:ext>
            </a:extLst>
          </p:cNvPr>
          <p:cNvPicPr>
            <a:picLocks noChangeAspect="1"/>
          </p:cNvPicPr>
          <p:nvPr/>
        </p:nvPicPr>
        <p:blipFill rotWithShape="1">
          <a:blip r:embed="rId5"/>
          <a:srcRect t="10106"/>
          <a:stretch/>
        </p:blipFill>
        <p:spPr>
          <a:xfrm>
            <a:off x="6394945" y="2576146"/>
            <a:ext cx="3667125" cy="3125261"/>
          </a:xfrm>
          <a:prstGeom prst="rect">
            <a:avLst/>
          </a:prstGeom>
        </p:spPr>
      </p:pic>
      <p:sp>
        <p:nvSpPr>
          <p:cNvPr id="20" name="Rectángulo 19">
            <a:extLst>
              <a:ext uri="{FF2B5EF4-FFF2-40B4-BE49-F238E27FC236}">
                <a16:creationId xmlns:a16="http://schemas.microsoft.com/office/drawing/2014/main" id="{2662503B-8ADE-4D70-8480-11C71937156B}"/>
              </a:ext>
            </a:extLst>
          </p:cNvPr>
          <p:cNvSpPr/>
          <p:nvPr/>
        </p:nvSpPr>
        <p:spPr>
          <a:xfrm>
            <a:off x="2646286" y="2171646"/>
            <a:ext cx="2523592" cy="369332"/>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lvl="0" algn="just"/>
            <a:r>
              <a:rPr lang="es-EC" dirty="0">
                <a:latin typeface="+mj-lt"/>
                <a:cs typeface="Times New Roman" panose="02020603050405020304" pitchFamily="18" charset="0"/>
              </a:rPr>
              <a:t>Uso Excesivo de Color</a:t>
            </a:r>
          </a:p>
        </p:txBody>
      </p:sp>
      <p:sp>
        <p:nvSpPr>
          <p:cNvPr id="21" name="Rectángulo 20">
            <a:extLst>
              <a:ext uri="{FF2B5EF4-FFF2-40B4-BE49-F238E27FC236}">
                <a16:creationId xmlns:a16="http://schemas.microsoft.com/office/drawing/2014/main" id="{4794D61C-3C7E-4883-920F-73A4BD7C0AC4}"/>
              </a:ext>
            </a:extLst>
          </p:cNvPr>
          <p:cNvSpPr/>
          <p:nvPr/>
        </p:nvSpPr>
        <p:spPr>
          <a:xfrm>
            <a:off x="7018993" y="2171646"/>
            <a:ext cx="2670130" cy="369332"/>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lvl="0" algn="just"/>
            <a:r>
              <a:rPr lang="es-EC" dirty="0">
                <a:latin typeface="+mj-lt"/>
                <a:cs typeface="Times New Roman" panose="02020603050405020304" pitchFamily="18" charset="0"/>
              </a:rPr>
              <a:t>Uso Prudente de Color</a:t>
            </a:r>
          </a:p>
        </p:txBody>
      </p:sp>
    </p:spTree>
    <p:extLst>
      <p:ext uri="{BB962C8B-B14F-4D97-AF65-F5344CB8AC3E}">
        <p14:creationId xmlns:p14="http://schemas.microsoft.com/office/powerpoint/2010/main" val="2071265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DESARROLLO</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62" y="5915832"/>
            <a:ext cx="3628766" cy="87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0" y="0"/>
            <a:ext cx="1177372" cy="1184465"/>
          </a:xfrm>
          <a:prstGeom prst="rect">
            <a:avLst/>
          </a:prstGeom>
        </p:spPr>
      </p:pic>
      <p:sp>
        <p:nvSpPr>
          <p:cNvPr id="9" name="Rectángulo 8">
            <a:extLst>
              <a:ext uri="{FF2B5EF4-FFF2-40B4-BE49-F238E27FC236}">
                <a16:creationId xmlns:a16="http://schemas.microsoft.com/office/drawing/2014/main" id="{54726098-C099-4734-ABE8-4C5EB3E64097}"/>
              </a:ext>
            </a:extLst>
          </p:cNvPr>
          <p:cNvSpPr/>
          <p:nvPr/>
        </p:nvSpPr>
        <p:spPr>
          <a:xfrm>
            <a:off x="1432347" y="670036"/>
            <a:ext cx="10366929" cy="830997"/>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2400" dirty="0">
                <a:latin typeface="+mj-lt"/>
                <a:cs typeface="Times New Roman" panose="02020603050405020304" pitchFamily="18" charset="0"/>
              </a:rPr>
              <a:t>Características más Importantes establecidas en la Filosofía y Guía de Estilo de HPHMI</a:t>
            </a:r>
          </a:p>
        </p:txBody>
      </p:sp>
      <p:sp>
        <p:nvSpPr>
          <p:cNvPr id="7" name="Rectángulo 6">
            <a:extLst>
              <a:ext uri="{FF2B5EF4-FFF2-40B4-BE49-F238E27FC236}">
                <a16:creationId xmlns:a16="http://schemas.microsoft.com/office/drawing/2014/main" id="{2BAAF770-BF2F-4B86-9BAA-FFE2DD8F0FAB}"/>
              </a:ext>
            </a:extLst>
          </p:cNvPr>
          <p:cNvSpPr/>
          <p:nvPr/>
        </p:nvSpPr>
        <p:spPr>
          <a:xfrm>
            <a:off x="588686" y="1604126"/>
            <a:ext cx="4589982" cy="400110"/>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marL="457200" lvl="0" indent="-457200" algn="just">
              <a:buFont typeface="Wingdings" panose="05000000000000000000" pitchFamily="2" charset="2"/>
              <a:buChar char="q"/>
            </a:pPr>
            <a:r>
              <a:rPr lang="es-EC" sz="2000" dirty="0">
                <a:latin typeface="+mj-lt"/>
                <a:cs typeface="Times New Roman" panose="02020603050405020304" pitchFamily="18" charset="0"/>
              </a:rPr>
              <a:t>Uso Apropiado del Color</a:t>
            </a:r>
          </a:p>
        </p:txBody>
      </p:sp>
      <p:sp>
        <p:nvSpPr>
          <p:cNvPr id="20" name="Rectángulo 19">
            <a:extLst>
              <a:ext uri="{FF2B5EF4-FFF2-40B4-BE49-F238E27FC236}">
                <a16:creationId xmlns:a16="http://schemas.microsoft.com/office/drawing/2014/main" id="{2662503B-8ADE-4D70-8480-11C71937156B}"/>
              </a:ext>
            </a:extLst>
          </p:cNvPr>
          <p:cNvSpPr/>
          <p:nvPr/>
        </p:nvSpPr>
        <p:spPr>
          <a:xfrm>
            <a:off x="2145120" y="2004593"/>
            <a:ext cx="2523592" cy="369332"/>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lvl="0" algn="just"/>
            <a:r>
              <a:rPr lang="es-EC" dirty="0">
                <a:latin typeface="+mj-lt"/>
                <a:cs typeface="Times New Roman" panose="02020603050405020304" pitchFamily="18" charset="0"/>
              </a:rPr>
              <a:t>Uso Excesivo de Color</a:t>
            </a:r>
          </a:p>
        </p:txBody>
      </p:sp>
      <p:sp>
        <p:nvSpPr>
          <p:cNvPr id="21" name="Rectángulo 20">
            <a:extLst>
              <a:ext uri="{FF2B5EF4-FFF2-40B4-BE49-F238E27FC236}">
                <a16:creationId xmlns:a16="http://schemas.microsoft.com/office/drawing/2014/main" id="{4794D61C-3C7E-4883-920F-73A4BD7C0AC4}"/>
              </a:ext>
            </a:extLst>
          </p:cNvPr>
          <p:cNvSpPr/>
          <p:nvPr/>
        </p:nvSpPr>
        <p:spPr>
          <a:xfrm>
            <a:off x="7644010" y="2004592"/>
            <a:ext cx="2670130" cy="369332"/>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lvl="0" algn="just"/>
            <a:r>
              <a:rPr lang="es-EC" dirty="0">
                <a:latin typeface="+mj-lt"/>
                <a:cs typeface="Times New Roman" panose="02020603050405020304" pitchFamily="18" charset="0"/>
              </a:rPr>
              <a:t>Uso Prudente de Color</a:t>
            </a:r>
          </a:p>
        </p:txBody>
      </p:sp>
      <p:pic>
        <p:nvPicPr>
          <p:cNvPr id="11" name="Imagen 10">
            <a:extLst>
              <a:ext uri="{FF2B5EF4-FFF2-40B4-BE49-F238E27FC236}">
                <a16:creationId xmlns:a16="http://schemas.microsoft.com/office/drawing/2014/main" id="{9E18D20F-D5AD-4C07-B260-636F41DF37F2}"/>
              </a:ext>
            </a:extLst>
          </p:cNvPr>
          <p:cNvPicPr/>
          <p:nvPr/>
        </p:nvPicPr>
        <p:blipFill>
          <a:blip r:embed="rId4"/>
          <a:stretch>
            <a:fillRect/>
          </a:stretch>
        </p:blipFill>
        <p:spPr>
          <a:xfrm>
            <a:off x="1128243" y="2373925"/>
            <a:ext cx="4475384" cy="3541907"/>
          </a:xfrm>
          <a:prstGeom prst="rect">
            <a:avLst/>
          </a:prstGeom>
        </p:spPr>
      </p:pic>
      <p:pic>
        <p:nvPicPr>
          <p:cNvPr id="12" name="Imagen 11">
            <a:extLst>
              <a:ext uri="{FF2B5EF4-FFF2-40B4-BE49-F238E27FC236}">
                <a16:creationId xmlns:a16="http://schemas.microsoft.com/office/drawing/2014/main" id="{C4687EEA-FC65-450E-90E8-88A3B83F6360}"/>
              </a:ext>
            </a:extLst>
          </p:cNvPr>
          <p:cNvPicPr/>
          <p:nvPr/>
        </p:nvPicPr>
        <p:blipFill>
          <a:blip r:embed="rId5"/>
          <a:stretch>
            <a:fillRect/>
          </a:stretch>
        </p:blipFill>
        <p:spPr>
          <a:xfrm>
            <a:off x="6761847" y="2373924"/>
            <a:ext cx="4342838" cy="3541907"/>
          </a:xfrm>
          <a:prstGeom prst="rect">
            <a:avLst/>
          </a:prstGeom>
        </p:spPr>
      </p:pic>
    </p:spTree>
    <p:extLst>
      <p:ext uri="{BB962C8B-B14F-4D97-AF65-F5344CB8AC3E}">
        <p14:creationId xmlns:p14="http://schemas.microsoft.com/office/powerpoint/2010/main" val="3664084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DESARROLLO</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62" y="5915832"/>
            <a:ext cx="3628766" cy="87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0" y="0"/>
            <a:ext cx="1177372" cy="1184465"/>
          </a:xfrm>
          <a:prstGeom prst="rect">
            <a:avLst/>
          </a:prstGeom>
        </p:spPr>
      </p:pic>
      <p:sp>
        <p:nvSpPr>
          <p:cNvPr id="9" name="Rectángulo 8">
            <a:extLst>
              <a:ext uri="{FF2B5EF4-FFF2-40B4-BE49-F238E27FC236}">
                <a16:creationId xmlns:a16="http://schemas.microsoft.com/office/drawing/2014/main" id="{54726098-C099-4734-ABE8-4C5EB3E64097}"/>
              </a:ext>
            </a:extLst>
          </p:cNvPr>
          <p:cNvSpPr/>
          <p:nvPr/>
        </p:nvSpPr>
        <p:spPr>
          <a:xfrm>
            <a:off x="1432347" y="670036"/>
            <a:ext cx="10366929" cy="830997"/>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2400" dirty="0">
                <a:latin typeface="+mj-lt"/>
                <a:cs typeface="Times New Roman" panose="02020603050405020304" pitchFamily="18" charset="0"/>
              </a:rPr>
              <a:t>Características más Importantes establecidas en la Filosofía y Guía de Estilo de HPHMI</a:t>
            </a:r>
          </a:p>
        </p:txBody>
      </p:sp>
      <p:sp>
        <p:nvSpPr>
          <p:cNvPr id="7" name="Rectángulo 6">
            <a:extLst>
              <a:ext uri="{FF2B5EF4-FFF2-40B4-BE49-F238E27FC236}">
                <a16:creationId xmlns:a16="http://schemas.microsoft.com/office/drawing/2014/main" id="{2BAAF770-BF2F-4B86-9BAA-FFE2DD8F0FAB}"/>
              </a:ext>
            </a:extLst>
          </p:cNvPr>
          <p:cNvSpPr/>
          <p:nvPr/>
        </p:nvSpPr>
        <p:spPr>
          <a:xfrm>
            <a:off x="588686" y="1604126"/>
            <a:ext cx="4589982" cy="400110"/>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marL="457200" lvl="0" indent="-457200" algn="just">
              <a:buFont typeface="Wingdings" panose="05000000000000000000" pitchFamily="2" charset="2"/>
              <a:buChar char="q"/>
            </a:pPr>
            <a:r>
              <a:rPr lang="es-EC" sz="2000" dirty="0">
                <a:latin typeface="+mj-lt"/>
                <a:cs typeface="Times New Roman" panose="02020603050405020304" pitchFamily="18" charset="0"/>
              </a:rPr>
              <a:t>Uso Apropiado del Color</a:t>
            </a:r>
          </a:p>
        </p:txBody>
      </p:sp>
      <p:pic>
        <p:nvPicPr>
          <p:cNvPr id="13" name="Imagen 12">
            <a:extLst>
              <a:ext uri="{FF2B5EF4-FFF2-40B4-BE49-F238E27FC236}">
                <a16:creationId xmlns:a16="http://schemas.microsoft.com/office/drawing/2014/main" id="{021A4571-AE83-44DF-BC84-7296FB30CEA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046107" y="2291687"/>
            <a:ext cx="8091424" cy="2482537"/>
          </a:xfrm>
          <a:prstGeom prst="rect">
            <a:avLst/>
          </a:prstGeom>
          <a:noFill/>
        </p:spPr>
      </p:pic>
      <p:sp>
        <p:nvSpPr>
          <p:cNvPr id="14" name="Rectángulo 13">
            <a:extLst>
              <a:ext uri="{FF2B5EF4-FFF2-40B4-BE49-F238E27FC236}">
                <a16:creationId xmlns:a16="http://schemas.microsoft.com/office/drawing/2014/main" id="{507CCFF0-2A6D-4094-AAE9-8B7437418251}"/>
              </a:ext>
            </a:extLst>
          </p:cNvPr>
          <p:cNvSpPr/>
          <p:nvPr/>
        </p:nvSpPr>
        <p:spPr>
          <a:xfrm>
            <a:off x="732293" y="4870642"/>
            <a:ext cx="7928129" cy="923330"/>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marL="457200" lvl="0" indent="-457200" algn="just">
              <a:buFont typeface="Courier New" panose="02070309020205020404" pitchFamily="49" charset="0"/>
              <a:buChar char="o"/>
            </a:pPr>
            <a:r>
              <a:rPr lang="es-EC" dirty="0">
                <a:latin typeface="+mj-lt"/>
                <a:cs typeface="Times New Roman" panose="02020603050405020304" pitchFamily="18" charset="0"/>
              </a:rPr>
              <a:t>7 – 10% de Hombres tienen Daltonismo en combinación Rojo – Verde</a:t>
            </a:r>
          </a:p>
          <a:p>
            <a:pPr marL="457200" lvl="0" indent="-457200" algn="just">
              <a:buFont typeface="Courier New" panose="02070309020205020404" pitchFamily="49" charset="0"/>
              <a:buChar char="o"/>
            </a:pPr>
            <a:r>
              <a:rPr lang="es-EC" dirty="0">
                <a:latin typeface="+mj-lt"/>
                <a:cs typeface="Times New Roman" panose="02020603050405020304" pitchFamily="18" charset="0"/>
              </a:rPr>
              <a:t>Evitar usar solo el color para mostrar información</a:t>
            </a:r>
          </a:p>
          <a:p>
            <a:pPr marL="457200" lvl="0" indent="-457200" algn="just">
              <a:buFont typeface="Courier New" panose="02070309020205020404" pitchFamily="49" charset="0"/>
              <a:buChar char="o"/>
            </a:pPr>
            <a:r>
              <a:rPr lang="es-EC" dirty="0">
                <a:latin typeface="+mj-lt"/>
                <a:cs typeface="Times New Roman" panose="02020603050405020304" pitchFamily="18" charset="0"/>
              </a:rPr>
              <a:t>Ayuda a todos, no solo a personas con deficiencia visual</a:t>
            </a:r>
          </a:p>
        </p:txBody>
      </p:sp>
    </p:spTree>
    <p:extLst>
      <p:ext uri="{BB962C8B-B14F-4D97-AF65-F5344CB8AC3E}">
        <p14:creationId xmlns:p14="http://schemas.microsoft.com/office/powerpoint/2010/main" val="2053271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DESARROLLO</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62" y="5915832"/>
            <a:ext cx="3628766" cy="87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0" y="0"/>
            <a:ext cx="1177372" cy="1184465"/>
          </a:xfrm>
          <a:prstGeom prst="rect">
            <a:avLst/>
          </a:prstGeom>
        </p:spPr>
      </p:pic>
      <p:sp>
        <p:nvSpPr>
          <p:cNvPr id="9" name="Rectángulo 8">
            <a:extLst>
              <a:ext uri="{FF2B5EF4-FFF2-40B4-BE49-F238E27FC236}">
                <a16:creationId xmlns:a16="http://schemas.microsoft.com/office/drawing/2014/main" id="{54726098-C099-4734-ABE8-4C5EB3E64097}"/>
              </a:ext>
            </a:extLst>
          </p:cNvPr>
          <p:cNvSpPr/>
          <p:nvPr/>
        </p:nvSpPr>
        <p:spPr>
          <a:xfrm>
            <a:off x="1432347" y="670036"/>
            <a:ext cx="10366929" cy="830997"/>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2400" dirty="0">
                <a:latin typeface="+mj-lt"/>
                <a:cs typeface="Times New Roman" panose="02020603050405020304" pitchFamily="18" charset="0"/>
              </a:rPr>
              <a:t>Características más Importantes establecidas en la Filosofía y Guía de Estilo de HPHMI</a:t>
            </a:r>
          </a:p>
        </p:txBody>
      </p:sp>
      <p:sp>
        <p:nvSpPr>
          <p:cNvPr id="7" name="Rectángulo 6">
            <a:extLst>
              <a:ext uri="{FF2B5EF4-FFF2-40B4-BE49-F238E27FC236}">
                <a16:creationId xmlns:a16="http://schemas.microsoft.com/office/drawing/2014/main" id="{2BAAF770-BF2F-4B86-9BAA-FFE2DD8F0FAB}"/>
              </a:ext>
            </a:extLst>
          </p:cNvPr>
          <p:cNvSpPr/>
          <p:nvPr/>
        </p:nvSpPr>
        <p:spPr>
          <a:xfrm>
            <a:off x="588686" y="1604126"/>
            <a:ext cx="4589982" cy="400110"/>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marL="457200" lvl="0" indent="-457200" algn="just">
              <a:buFont typeface="Wingdings" panose="05000000000000000000" pitchFamily="2" charset="2"/>
              <a:buChar char="q"/>
            </a:pPr>
            <a:r>
              <a:rPr lang="es-EC" sz="2000" dirty="0">
                <a:latin typeface="+mj-lt"/>
                <a:cs typeface="Times New Roman" panose="02020603050405020304" pitchFamily="18" charset="0"/>
              </a:rPr>
              <a:t>Los Datos no son Información</a:t>
            </a:r>
          </a:p>
        </p:txBody>
      </p:sp>
      <p:sp>
        <p:nvSpPr>
          <p:cNvPr id="14" name="Rectángulo 13">
            <a:extLst>
              <a:ext uri="{FF2B5EF4-FFF2-40B4-BE49-F238E27FC236}">
                <a16:creationId xmlns:a16="http://schemas.microsoft.com/office/drawing/2014/main" id="{507CCFF0-2A6D-4094-AAE9-8B7437418251}"/>
              </a:ext>
            </a:extLst>
          </p:cNvPr>
          <p:cNvSpPr/>
          <p:nvPr/>
        </p:nvSpPr>
        <p:spPr>
          <a:xfrm>
            <a:off x="767461" y="5722843"/>
            <a:ext cx="6292760" cy="369332"/>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marL="457200" lvl="0" indent="-457200" algn="just">
              <a:buFont typeface="Courier New" panose="02070309020205020404" pitchFamily="49" charset="0"/>
              <a:buChar char="o"/>
            </a:pPr>
            <a:r>
              <a:rPr lang="es-EC" dirty="0">
                <a:latin typeface="+mj-lt"/>
                <a:cs typeface="Times New Roman" panose="02020603050405020304" pitchFamily="18" charset="0"/>
              </a:rPr>
              <a:t>“La Información son datos hechos útiles en contexto”</a:t>
            </a:r>
          </a:p>
        </p:txBody>
      </p:sp>
      <mc:AlternateContent xmlns:mc="http://schemas.openxmlformats.org/markup-compatibility/2006">
        <mc:Choice xmlns:a14="http://schemas.microsoft.com/office/drawing/2010/main" Requires="a14">
          <p:graphicFrame>
            <p:nvGraphicFramePr>
              <p:cNvPr id="3" name="Tabla 2">
                <a:extLst>
                  <a:ext uri="{FF2B5EF4-FFF2-40B4-BE49-F238E27FC236}">
                    <a16:creationId xmlns:a16="http://schemas.microsoft.com/office/drawing/2014/main" id="{B8C6E413-6BD9-4A4E-8241-04CC050A95D5}"/>
                  </a:ext>
                </a:extLst>
              </p:cNvPr>
              <p:cNvGraphicFramePr>
                <a:graphicFrameLocks noGrp="1"/>
              </p:cNvGraphicFramePr>
              <p:nvPr>
                <p:extLst>
                  <p:ext uri="{D42A27DB-BD31-4B8C-83A1-F6EECF244321}">
                    <p14:modId xmlns:p14="http://schemas.microsoft.com/office/powerpoint/2010/main" val="973108598"/>
                  </p:ext>
                </p:extLst>
              </p:nvPr>
            </p:nvGraphicFramePr>
            <p:xfrm>
              <a:off x="770789" y="2493941"/>
              <a:ext cx="4953000" cy="3170951"/>
            </p:xfrm>
            <a:graphic>
              <a:graphicData uri="http://schemas.openxmlformats.org/drawingml/2006/table">
                <a:tbl>
                  <a:tblPr firstRow="1" firstCol="1" bandRow="1">
                    <a:tableStyleId>{1E171933-4619-4E11-9A3F-F7608DF75F80}</a:tableStyleId>
                  </a:tblPr>
                  <a:tblGrid>
                    <a:gridCol w="2476500">
                      <a:extLst>
                        <a:ext uri="{9D8B030D-6E8A-4147-A177-3AD203B41FA5}">
                          <a16:colId xmlns:a16="http://schemas.microsoft.com/office/drawing/2014/main" val="196868530"/>
                        </a:ext>
                      </a:extLst>
                    </a:gridCol>
                    <a:gridCol w="2476500">
                      <a:extLst>
                        <a:ext uri="{9D8B030D-6E8A-4147-A177-3AD203B41FA5}">
                          <a16:colId xmlns:a16="http://schemas.microsoft.com/office/drawing/2014/main" val="3301359074"/>
                        </a:ext>
                      </a:extLst>
                    </a:gridCol>
                  </a:tblGrid>
                  <a:tr h="369845">
                    <a:tc>
                      <a:txBody>
                        <a:bodyPr/>
                        <a:lstStyle/>
                        <a:p>
                          <a:pPr indent="255905" algn="ctr">
                            <a:spcAft>
                              <a:spcPts val="0"/>
                            </a:spcAft>
                          </a:pPr>
                          <a:r>
                            <a:rPr lang="es-EC" sz="1800" dirty="0">
                              <a:effectLst/>
                            </a:rPr>
                            <a:t>Prueba de Sangre de Molly</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spcAft>
                              <a:spcPts val="0"/>
                            </a:spcAft>
                          </a:pPr>
                          <a:r>
                            <a:rPr lang="es-EC" sz="1800" dirty="0">
                              <a:effectLst/>
                            </a:rPr>
                            <a:t>Resultados</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9454333"/>
                      </a:ext>
                    </a:extLst>
                  </a:tr>
                  <a:tr h="369845">
                    <a:tc>
                      <a:txBody>
                        <a:bodyPr/>
                        <a:lstStyle/>
                        <a:p>
                          <a:pPr indent="255905" algn="ctr">
                            <a:spcAft>
                              <a:spcPts val="0"/>
                            </a:spcAft>
                          </a:pPr>
                          <a:r>
                            <a:rPr lang="es-EC" sz="1800" dirty="0">
                              <a:effectLst/>
                            </a:rPr>
                            <a:t>HCT</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spcAft>
                              <a:spcPts val="0"/>
                            </a:spcAft>
                          </a:pPr>
                          <a:r>
                            <a:rPr lang="es-EC" sz="1800" kern="1200">
                              <a:effectLst/>
                            </a:rPr>
                            <a:t>33.4 %</a:t>
                          </a:r>
                          <a:endParaRPr lang="es-EC"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7243162"/>
                      </a:ext>
                    </a:extLst>
                  </a:tr>
                  <a:tr h="369845">
                    <a:tc>
                      <a:txBody>
                        <a:bodyPr/>
                        <a:lstStyle/>
                        <a:p>
                          <a:pPr indent="255905" algn="ctr">
                            <a:spcAft>
                              <a:spcPts val="0"/>
                            </a:spcAft>
                          </a:pPr>
                          <a:r>
                            <a:rPr lang="es-EC" sz="1800" dirty="0">
                              <a:effectLst/>
                            </a:rPr>
                            <a:t>HGB</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spcAft>
                              <a:spcPts val="0"/>
                            </a:spcAft>
                          </a:pPr>
                          <a:r>
                            <a:rPr lang="es-EC" sz="1800" kern="1200">
                              <a:effectLst/>
                            </a:rPr>
                            <a:t>11.5 g/dl</a:t>
                          </a:r>
                          <a:endParaRPr lang="es-EC"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3034944"/>
                      </a:ext>
                    </a:extLst>
                  </a:tr>
                  <a:tr h="369845">
                    <a:tc>
                      <a:txBody>
                        <a:bodyPr/>
                        <a:lstStyle/>
                        <a:p>
                          <a:pPr indent="255905" algn="ctr">
                            <a:spcAft>
                              <a:spcPts val="0"/>
                            </a:spcAft>
                          </a:pPr>
                          <a:r>
                            <a:rPr lang="es-EC" sz="1800">
                              <a:effectLst/>
                            </a:rPr>
                            <a:t>MCHC</a:t>
                          </a:r>
                          <a:endParaRPr lang="es-EC"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spcAft>
                              <a:spcPts val="0"/>
                            </a:spcAft>
                          </a:pPr>
                          <a:r>
                            <a:rPr lang="es-EC" sz="1800" kern="1200">
                              <a:effectLst/>
                            </a:rPr>
                            <a:t>34.2 g/dl</a:t>
                          </a:r>
                          <a:endParaRPr lang="es-EC"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6427902"/>
                      </a:ext>
                    </a:extLst>
                  </a:tr>
                  <a:tr h="378194">
                    <a:tc>
                      <a:txBody>
                        <a:bodyPr/>
                        <a:lstStyle/>
                        <a:p>
                          <a:pPr indent="255905" algn="ctr">
                            <a:spcAft>
                              <a:spcPts val="0"/>
                            </a:spcAft>
                          </a:pPr>
                          <a:r>
                            <a:rPr lang="es-EC" sz="1800">
                              <a:effectLst/>
                            </a:rPr>
                            <a:t>WBC</a:t>
                          </a:r>
                          <a:endParaRPr lang="es-EC"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spcAft>
                              <a:spcPts val="0"/>
                            </a:spcAft>
                          </a:pPr>
                          <a:r>
                            <a:rPr lang="es-EC" sz="1800" kern="1200">
                              <a:effectLst/>
                            </a:rPr>
                            <a:t>8.9 x </a:t>
                          </a:r>
                          <a14:m>
                            <m:oMath xmlns:m="http://schemas.openxmlformats.org/officeDocument/2006/math">
                              <m:sSup>
                                <m:sSupPr>
                                  <m:ctrlPr>
                                    <a:rPr lang="es-EC" sz="1800" i="1" kern="1200">
                                      <a:effectLst/>
                                      <a:latin typeface="Cambria Math" panose="02040503050406030204" pitchFamily="18" charset="0"/>
                                    </a:rPr>
                                  </m:ctrlPr>
                                </m:sSupPr>
                                <m:e>
                                  <m:r>
                                    <a:rPr lang="es-EC" sz="1800" kern="1200">
                                      <a:effectLst/>
                                      <a:latin typeface="Cambria Math" panose="02040503050406030204" pitchFamily="18" charset="0"/>
                                    </a:rPr>
                                    <m:t>𝟏𝟎</m:t>
                                  </m:r>
                                </m:e>
                                <m:sup>
                                  <m:r>
                                    <a:rPr lang="es-EC" sz="1800" kern="1200">
                                      <a:effectLst/>
                                      <a:latin typeface="Cambria Math" panose="02040503050406030204" pitchFamily="18" charset="0"/>
                                    </a:rPr>
                                    <m:t>𝟗</m:t>
                                  </m:r>
                                </m:sup>
                              </m:sSup>
                            </m:oMath>
                          </a14:m>
                          <a:r>
                            <a:rPr lang="es-EC" sz="1800" kern="1200">
                              <a:effectLst/>
                            </a:rPr>
                            <a:t>/L</a:t>
                          </a:r>
                          <a:endParaRPr lang="es-EC"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1857033"/>
                      </a:ext>
                    </a:extLst>
                  </a:tr>
                  <a:tr h="378194">
                    <a:tc>
                      <a:txBody>
                        <a:bodyPr/>
                        <a:lstStyle/>
                        <a:p>
                          <a:pPr indent="255905" algn="ctr">
                            <a:spcAft>
                              <a:spcPts val="0"/>
                            </a:spcAft>
                          </a:pPr>
                          <a:r>
                            <a:rPr lang="es-EC" sz="1800">
                              <a:effectLst/>
                            </a:rPr>
                            <a:t>GRANS</a:t>
                          </a:r>
                          <a:endParaRPr lang="es-EC"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spcAft>
                              <a:spcPts val="0"/>
                            </a:spcAft>
                          </a:pPr>
                          <a:r>
                            <a:rPr lang="es-EC" sz="1800" kern="1200">
                              <a:effectLst/>
                            </a:rPr>
                            <a:t>6.8 x </a:t>
                          </a:r>
                          <a14:m>
                            <m:oMath xmlns:m="http://schemas.openxmlformats.org/officeDocument/2006/math">
                              <m:sSup>
                                <m:sSupPr>
                                  <m:ctrlPr>
                                    <a:rPr lang="es-EC" sz="1800" i="1" kern="1200">
                                      <a:effectLst/>
                                      <a:latin typeface="Cambria Math" panose="02040503050406030204" pitchFamily="18" charset="0"/>
                                    </a:rPr>
                                  </m:ctrlPr>
                                </m:sSupPr>
                                <m:e>
                                  <m:r>
                                    <a:rPr lang="es-EC" sz="1800" kern="1200">
                                      <a:effectLst/>
                                      <a:latin typeface="Cambria Math" panose="02040503050406030204" pitchFamily="18" charset="0"/>
                                    </a:rPr>
                                    <m:t>𝟏𝟎</m:t>
                                  </m:r>
                                </m:e>
                                <m:sup>
                                  <m:r>
                                    <a:rPr lang="es-EC" sz="1800" kern="1200">
                                      <a:effectLst/>
                                      <a:latin typeface="Cambria Math" panose="02040503050406030204" pitchFamily="18" charset="0"/>
                                    </a:rPr>
                                    <m:t>𝟗</m:t>
                                  </m:r>
                                </m:sup>
                              </m:sSup>
                            </m:oMath>
                          </a14:m>
                          <a:r>
                            <a:rPr lang="es-EC" sz="1800" kern="1200">
                              <a:effectLst/>
                            </a:rPr>
                            <a:t>/L</a:t>
                          </a:r>
                          <a:endParaRPr lang="es-EC"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7836096"/>
                      </a:ext>
                    </a:extLst>
                  </a:tr>
                  <a:tr h="378194">
                    <a:tc>
                      <a:txBody>
                        <a:bodyPr/>
                        <a:lstStyle/>
                        <a:p>
                          <a:pPr indent="255905" algn="ctr">
                            <a:spcAft>
                              <a:spcPts val="0"/>
                            </a:spcAft>
                          </a:pPr>
                          <a:r>
                            <a:rPr lang="es-EC" sz="1800">
                              <a:effectLst/>
                            </a:rPr>
                            <a:t>L/M</a:t>
                          </a:r>
                          <a:endParaRPr lang="es-EC"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spcAft>
                              <a:spcPts val="0"/>
                            </a:spcAft>
                          </a:pPr>
                          <a:r>
                            <a:rPr lang="es-EC" sz="1800" kern="1200">
                              <a:effectLst/>
                            </a:rPr>
                            <a:t>1.2 x </a:t>
                          </a:r>
                          <a14:m>
                            <m:oMath xmlns:m="http://schemas.openxmlformats.org/officeDocument/2006/math">
                              <m:sSup>
                                <m:sSupPr>
                                  <m:ctrlPr>
                                    <a:rPr lang="es-EC" sz="1800" i="1" kern="1200">
                                      <a:effectLst/>
                                      <a:latin typeface="Cambria Math" panose="02040503050406030204" pitchFamily="18" charset="0"/>
                                    </a:rPr>
                                  </m:ctrlPr>
                                </m:sSupPr>
                                <m:e>
                                  <m:r>
                                    <a:rPr lang="es-EC" sz="1800" kern="1200">
                                      <a:effectLst/>
                                      <a:latin typeface="Cambria Math" panose="02040503050406030204" pitchFamily="18" charset="0"/>
                                    </a:rPr>
                                    <m:t>𝟏𝟎</m:t>
                                  </m:r>
                                </m:e>
                                <m:sup>
                                  <m:r>
                                    <a:rPr lang="es-EC" sz="1800" kern="1200">
                                      <a:effectLst/>
                                      <a:latin typeface="Cambria Math" panose="02040503050406030204" pitchFamily="18" charset="0"/>
                                    </a:rPr>
                                    <m:t>𝟗</m:t>
                                  </m:r>
                                </m:sup>
                              </m:sSup>
                            </m:oMath>
                          </a14:m>
                          <a:r>
                            <a:rPr lang="es-EC" sz="1800" kern="1200">
                              <a:effectLst/>
                            </a:rPr>
                            <a:t>/L</a:t>
                          </a:r>
                          <a:endParaRPr lang="es-EC"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430189"/>
                      </a:ext>
                    </a:extLst>
                  </a:tr>
                  <a:tr h="378194">
                    <a:tc>
                      <a:txBody>
                        <a:bodyPr/>
                        <a:lstStyle/>
                        <a:p>
                          <a:pPr indent="255905" algn="ctr">
                            <a:spcAft>
                              <a:spcPts val="0"/>
                            </a:spcAft>
                          </a:pPr>
                          <a:r>
                            <a:rPr lang="es-EC" sz="1800">
                              <a:effectLst/>
                            </a:rPr>
                            <a:t>PLT</a:t>
                          </a:r>
                          <a:endParaRPr lang="es-EC"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spcAft>
                              <a:spcPts val="0"/>
                            </a:spcAft>
                          </a:pPr>
                          <a:r>
                            <a:rPr lang="es-EC" sz="1800" kern="1200" dirty="0">
                              <a:effectLst/>
                            </a:rPr>
                            <a:t>320 x </a:t>
                          </a:r>
                          <a14:m>
                            <m:oMath xmlns:m="http://schemas.openxmlformats.org/officeDocument/2006/math">
                              <m:sSup>
                                <m:sSupPr>
                                  <m:ctrlPr>
                                    <a:rPr lang="es-EC" sz="1800" i="1" kern="1200">
                                      <a:effectLst/>
                                      <a:latin typeface="Cambria Math" panose="02040503050406030204" pitchFamily="18" charset="0"/>
                                    </a:rPr>
                                  </m:ctrlPr>
                                </m:sSupPr>
                                <m:e>
                                  <m:r>
                                    <a:rPr lang="es-EC" sz="1800" kern="1200">
                                      <a:effectLst/>
                                      <a:latin typeface="Cambria Math" panose="02040503050406030204" pitchFamily="18" charset="0"/>
                                    </a:rPr>
                                    <m:t>𝟏𝟎</m:t>
                                  </m:r>
                                </m:e>
                                <m:sup>
                                  <m:r>
                                    <a:rPr lang="es-EC" sz="1800" kern="1200">
                                      <a:effectLst/>
                                      <a:latin typeface="Cambria Math" panose="02040503050406030204" pitchFamily="18" charset="0"/>
                                    </a:rPr>
                                    <m:t>𝟗</m:t>
                                  </m:r>
                                </m:sup>
                              </m:sSup>
                            </m:oMath>
                          </a14:m>
                          <a:r>
                            <a:rPr lang="es-EC" sz="1800" kern="1200" dirty="0">
                              <a:effectLst/>
                            </a:rPr>
                            <a:t>/L</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9474442"/>
                      </a:ext>
                    </a:extLst>
                  </a:tr>
                </a:tbl>
              </a:graphicData>
            </a:graphic>
          </p:graphicFrame>
        </mc:Choice>
        <mc:Fallback>
          <p:graphicFrame>
            <p:nvGraphicFramePr>
              <p:cNvPr id="3" name="Tabla 2">
                <a:extLst>
                  <a:ext uri="{FF2B5EF4-FFF2-40B4-BE49-F238E27FC236}">
                    <a16:creationId xmlns:a16="http://schemas.microsoft.com/office/drawing/2014/main" id="{B8C6E413-6BD9-4A4E-8241-04CC050A95D5}"/>
                  </a:ext>
                </a:extLst>
              </p:cNvPr>
              <p:cNvGraphicFramePr>
                <a:graphicFrameLocks noGrp="1"/>
              </p:cNvGraphicFramePr>
              <p:nvPr>
                <p:extLst>
                  <p:ext uri="{D42A27DB-BD31-4B8C-83A1-F6EECF244321}">
                    <p14:modId xmlns:p14="http://schemas.microsoft.com/office/powerpoint/2010/main" val="973108598"/>
                  </p:ext>
                </p:extLst>
              </p:nvPr>
            </p:nvGraphicFramePr>
            <p:xfrm>
              <a:off x="770789" y="2493941"/>
              <a:ext cx="4953000" cy="3170951"/>
            </p:xfrm>
            <a:graphic>
              <a:graphicData uri="http://schemas.openxmlformats.org/drawingml/2006/table">
                <a:tbl>
                  <a:tblPr firstRow="1" firstCol="1" bandRow="1">
                    <a:tableStyleId>{1E171933-4619-4E11-9A3F-F7608DF75F80}</a:tableStyleId>
                  </a:tblPr>
                  <a:tblGrid>
                    <a:gridCol w="2476500">
                      <a:extLst>
                        <a:ext uri="{9D8B030D-6E8A-4147-A177-3AD203B41FA5}">
                          <a16:colId xmlns:a16="http://schemas.microsoft.com/office/drawing/2014/main" val="196868530"/>
                        </a:ext>
                      </a:extLst>
                    </a:gridCol>
                    <a:gridCol w="2476500">
                      <a:extLst>
                        <a:ext uri="{9D8B030D-6E8A-4147-A177-3AD203B41FA5}">
                          <a16:colId xmlns:a16="http://schemas.microsoft.com/office/drawing/2014/main" val="3301359074"/>
                        </a:ext>
                      </a:extLst>
                    </a:gridCol>
                  </a:tblGrid>
                  <a:tr h="548640">
                    <a:tc>
                      <a:txBody>
                        <a:bodyPr/>
                        <a:lstStyle/>
                        <a:p>
                          <a:pPr indent="255905" algn="ctr">
                            <a:spcAft>
                              <a:spcPts val="0"/>
                            </a:spcAft>
                          </a:pPr>
                          <a:r>
                            <a:rPr lang="es-EC" sz="1800" dirty="0">
                              <a:effectLst/>
                            </a:rPr>
                            <a:t>Prueba de Sangre de Molly</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spcAft>
                              <a:spcPts val="0"/>
                            </a:spcAft>
                          </a:pPr>
                          <a:r>
                            <a:rPr lang="es-EC" sz="1800" dirty="0">
                              <a:effectLst/>
                            </a:rPr>
                            <a:t>Resultados</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9454333"/>
                      </a:ext>
                    </a:extLst>
                  </a:tr>
                  <a:tr h="369845">
                    <a:tc>
                      <a:txBody>
                        <a:bodyPr/>
                        <a:lstStyle/>
                        <a:p>
                          <a:pPr indent="255905" algn="ctr">
                            <a:spcAft>
                              <a:spcPts val="0"/>
                            </a:spcAft>
                          </a:pPr>
                          <a:r>
                            <a:rPr lang="es-EC" sz="1800" dirty="0">
                              <a:effectLst/>
                            </a:rPr>
                            <a:t>HCT</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spcAft>
                              <a:spcPts val="0"/>
                            </a:spcAft>
                          </a:pPr>
                          <a:r>
                            <a:rPr lang="es-EC" sz="1800" kern="1200">
                              <a:effectLst/>
                            </a:rPr>
                            <a:t>33.4 %</a:t>
                          </a:r>
                          <a:endParaRPr lang="es-EC"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7243162"/>
                      </a:ext>
                    </a:extLst>
                  </a:tr>
                  <a:tr h="369845">
                    <a:tc>
                      <a:txBody>
                        <a:bodyPr/>
                        <a:lstStyle/>
                        <a:p>
                          <a:pPr indent="255905" algn="ctr">
                            <a:spcAft>
                              <a:spcPts val="0"/>
                            </a:spcAft>
                          </a:pPr>
                          <a:r>
                            <a:rPr lang="es-EC" sz="1800" dirty="0">
                              <a:effectLst/>
                            </a:rPr>
                            <a:t>HGB</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spcAft>
                              <a:spcPts val="0"/>
                            </a:spcAft>
                          </a:pPr>
                          <a:r>
                            <a:rPr lang="es-EC" sz="1800" kern="1200">
                              <a:effectLst/>
                            </a:rPr>
                            <a:t>11.5 g/dl</a:t>
                          </a:r>
                          <a:endParaRPr lang="es-EC"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3034944"/>
                      </a:ext>
                    </a:extLst>
                  </a:tr>
                  <a:tr h="369845">
                    <a:tc>
                      <a:txBody>
                        <a:bodyPr/>
                        <a:lstStyle/>
                        <a:p>
                          <a:pPr indent="255905" algn="ctr">
                            <a:spcAft>
                              <a:spcPts val="0"/>
                            </a:spcAft>
                          </a:pPr>
                          <a:r>
                            <a:rPr lang="es-EC" sz="1800">
                              <a:effectLst/>
                            </a:rPr>
                            <a:t>MCHC</a:t>
                          </a:r>
                          <a:endParaRPr lang="es-EC"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spcAft>
                              <a:spcPts val="0"/>
                            </a:spcAft>
                          </a:pPr>
                          <a:r>
                            <a:rPr lang="es-EC" sz="1800" kern="1200">
                              <a:effectLst/>
                            </a:rPr>
                            <a:t>34.2 g/dl</a:t>
                          </a:r>
                          <a:endParaRPr lang="es-EC"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6427902"/>
                      </a:ext>
                    </a:extLst>
                  </a:tr>
                  <a:tr h="378194">
                    <a:tc>
                      <a:txBody>
                        <a:bodyPr/>
                        <a:lstStyle/>
                        <a:p>
                          <a:pPr indent="255905" algn="ctr">
                            <a:spcAft>
                              <a:spcPts val="0"/>
                            </a:spcAft>
                          </a:pPr>
                          <a:r>
                            <a:rPr lang="es-EC" sz="1800">
                              <a:effectLst/>
                            </a:rPr>
                            <a:t>WBC</a:t>
                          </a:r>
                          <a:endParaRPr lang="es-EC"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C"/>
                        </a:p>
                      </a:txBody>
                      <a:tcPr marL="68580" marR="68580" marT="0" marB="0">
                        <a:blipFill>
                          <a:blip r:embed="rId4"/>
                          <a:stretch>
                            <a:fillRect l="-100493" t="-452381" r="-739" b="-306349"/>
                          </a:stretch>
                        </a:blipFill>
                      </a:tcPr>
                    </a:tc>
                    <a:extLst>
                      <a:ext uri="{0D108BD9-81ED-4DB2-BD59-A6C34878D82A}">
                        <a16:rowId xmlns:a16="http://schemas.microsoft.com/office/drawing/2014/main" val="801857033"/>
                      </a:ext>
                    </a:extLst>
                  </a:tr>
                  <a:tr h="378194">
                    <a:tc>
                      <a:txBody>
                        <a:bodyPr/>
                        <a:lstStyle/>
                        <a:p>
                          <a:pPr indent="255905" algn="ctr">
                            <a:spcAft>
                              <a:spcPts val="0"/>
                            </a:spcAft>
                          </a:pPr>
                          <a:r>
                            <a:rPr lang="es-EC" sz="1800">
                              <a:effectLst/>
                            </a:rPr>
                            <a:t>GRANS</a:t>
                          </a:r>
                          <a:endParaRPr lang="es-EC"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C"/>
                        </a:p>
                      </a:txBody>
                      <a:tcPr marL="68580" marR="68580" marT="0" marB="0">
                        <a:blipFill>
                          <a:blip r:embed="rId4"/>
                          <a:stretch>
                            <a:fillRect l="-100493" t="-561290" r="-739" b="-211290"/>
                          </a:stretch>
                        </a:blipFill>
                      </a:tcPr>
                    </a:tc>
                    <a:extLst>
                      <a:ext uri="{0D108BD9-81ED-4DB2-BD59-A6C34878D82A}">
                        <a16:rowId xmlns:a16="http://schemas.microsoft.com/office/drawing/2014/main" val="2757836096"/>
                      </a:ext>
                    </a:extLst>
                  </a:tr>
                  <a:tr h="378194">
                    <a:tc>
                      <a:txBody>
                        <a:bodyPr/>
                        <a:lstStyle/>
                        <a:p>
                          <a:pPr indent="255905" algn="ctr">
                            <a:spcAft>
                              <a:spcPts val="0"/>
                            </a:spcAft>
                          </a:pPr>
                          <a:r>
                            <a:rPr lang="es-EC" sz="1800">
                              <a:effectLst/>
                            </a:rPr>
                            <a:t>L/M</a:t>
                          </a:r>
                          <a:endParaRPr lang="es-EC"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C"/>
                        </a:p>
                      </a:txBody>
                      <a:tcPr marL="68580" marR="68580" marT="0" marB="0">
                        <a:blipFill>
                          <a:blip r:embed="rId4"/>
                          <a:stretch>
                            <a:fillRect l="-100493" t="-661290" r="-739" b="-111290"/>
                          </a:stretch>
                        </a:blipFill>
                      </a:tcPr>
                    </a:tc>
                    <a:extLst>
                      <a:ext uri="{0D108BD9-81ED-4DB2-BD59-A6C34878D82A}">
                        <a16:rowId xmlns:a16="http://schemas.microsoft.com/office/drawing/2014/main" val="115430189"/>
                      </a:ext>
                    </a:extLst>
                  </a:tr>
                  <a:tr h="378194">
                    <a:tc>
                      <a:txBody>
                        <a:bodyPr/>
                        <a:lstStyle/>
                        <a:p>
                          <a:pPr indent="255905" algn="ctr">
                            <a:spcAft>
                              <a:spcPts val="0"/>
                            </a:spcAft>
                          </a:pPr>
                          <a:r>
                            <a:rPr lang="es-EC" sz="1800">
                              <a:effectLst/>
                            </a:rPr>
                            <a:t>PLT</a:t>
                          </a:r>
                          <a:endParaRPr lang="es-EC"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C"/>
                        </a:p>
                      </a:txBody>
                      <a:tcPr marL="68580" marR="68580" marT="0" marB="0">
                        <a:blipFill>
                          <a:blip r:embed="rId4"/>
                          <a:stretch>
                            <a:fillRect l="-100493" t="-761290" r="-739" b="-11290"/>
                          </a:stretch>
                        </a:blipFill>
                      </a:tcPr>
                    </a:tc>
                    <a:extLst>
                      <a:ext uri="{0D108BD9-81ED-4DB2-BD59-A6C34878D82A}">
                        <a16:rowId xmlns:a16="http://schemas.microsoft.com/office/drawing/2014/main" val="4039474442"/>
                      </a:ext>
                    </a:extLst>
                  </a:tr>
                </a:tbl>
              </a:graphicData>
            </a:graphic>
          </p:graphicFrame>
        </mc:Fallback>
      </mc:AlternateContent>
      <p:sp>
        <p:nvSpPr>
          <p:cNvPr id="10" name="2 Rectángulo">
            <a:extLst>
              <a:ext uri="{FF2B5EF4-FFF2-40B4-BE49-F238E27FC236}">
                <a16:creationId xmlns:a16="http://schemas.microsoft.com/office/drawing/2014/main" id="{53BE130C-AA85-4DC7-8A19-59CE593E7077}"/>
              </a:ext>
            </a:extLst>
          </p:cNvPr>
          <p:cNvSpPr/>
          <p:nvPr/>
        </p:nvSpPr>
        <p:spPr>
          <a:xfrm>
            <a:off x="179512" y="6260087"/>
            <a:ext cx="5958545" cy="492443"/>
          </a:xfrm>
          <a:prstGeom prst="rect">
            <a:avLst/>
          </a:prstGeom>
        </p:spPr>
        <p:txBody>
          <a:bodyPr wrap="square">
            <a:spAutoFit/>
          </a:bodyPr>
          <a:lstStyle/>
          <a:p>
            <a:pPr algn="just"/>
            <a:r>
              <a:rPr lang="en-US" sz="1300" b="1" dirty="0">
                <a:latin typeface="Times New Roman" pitchFamily="18" charset="0"/>
                <a:cs typeface="Times New Roman" pitchFamily="18" charset="0"/>
              </a:rPr>
              <a:t>Fuente:</a:t>
            </a:r>
          </a:p>
          <a:p>
            <a:pPr algn="just"/>
            <a:r>
              <a:rPr lang="en-US" sz="1300" dirty="0" err="1">
                <a:latin typeface="Times New Roman" pitchFamily="18" charset="0"/>
                <a:cs typeface="Times New Roman" pitchFamily="18" charset="0"/>
              </a:rPr>
              <a:t>Ejemplo</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Adaptado</a:t>
            </a:r>
            <a:r>
              <a:rPr lang="en-US" sz="1300" dirty="0">
                <a:latin typeface="Times New Roman" pitchFamily="18" charset="0"/>
                <a:cs typeface="Times New Roman" pitchFamily="18" charset="0"/>
              </a:rPr>
              <a:t> de “High Performance HMI Handbook”</a:t>
            </a:r>
          </a:p>
        </p:txBody>
      </p:sp>
      <p:pic>
        <p:nvPicPr>
          <p:cNvPr id="6" name="Imagen 5">
            <a:extLst>
              <a:ext uri="{FF2B5EF4-FFF2-40B4-BE49-F238E27FC236}">
                <a16:creationId xmlns:a16="http://schemas.microsoft.com/office/drawing/2014/main" id="{21F87C26-82D9-40E8-B610-200FBD422CFB}"/>
              </a:ext>
            </a:extLst>
          </p:cNvPr>
          <p:cNvPicPr>
            <a:picLocks noChangeAspect="1"/>
          </p:cNvPicPr>
          <p:nvPr/>
        </p:nvPicPr>
        <p:blipFill>
          <a:blip r:embed="rId5"/>
          <a:stretch>
            <a:fillRect/>
          </a:stretch>
        </p:blipFill>
        <p:spPr>
          <a:xfrm>
            <a:off x="6734908" y="2760184"/>
            <a:ext cx="4448175" cy="2143125"/>
          </a:xfrm>
          <a:prstGeom prst="rect">
            <a:avLst/>
          </a:prstGeom>
        </p:spPr>
      </p:pic>
      <p:sp>
        <p:nvSpPr>
          <p:cNvPr id="11" name="Rectángulo 10">
            <a:extLst>
              <a:ext uri="{FF2B5EF4-FFF2-40B4-BE49-F238E27FC236}">
                <a16:creationId xmlns:a16="http://schemas.microsoft.com/office/drawing/2014/main" id="{59720CBD-01A0-42B9-A8E6-E2CA47E54566}"/>
              </a:ext>
            </a:extLst>
          </p:cNvPr>
          <p:cNvSpPr/>
          <p:nvPr/>
        </p:nvSpPr>
        <p:spPr>
          <a:xfrm>
            <a:off x="7426289" y="2338559"/>
            <a:ext cx="4589982" cy="400110"/>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lvl="0" algn="just"/>
            <a:r>
              <a:rPr lang="es-EC" sz="2000" dirty="0">
                <a:latin typeface="+mj-lt"/>
                <a:cs typeface="Times New Roman" panose="02020603050405020304" pitchFamily="18" charset="0"/>
              </a:rPr>
              <a:t>¿Molly está enferma?</a:t>
            </a:r>
          </a:p>
        </p:txBody>
      </p:sp>
      <p:sp>
        <p:nvSpPr>
          <p:cNvPr id="12" name="Rectángulo 11">
            <a:extLst>
              <a:ext uri="{FF2B5EF4-FFF2-40B4-BE49-F238E27FC236}">
                <a16:creationId xmlns:a16="http://schemas.microsoft.com/office/drawing/2014/main" id="{82245669-BA15-46C9-B947-2C3154CD7BF2}"/>
              </a:ext>
            </a:extLst>
          </p:cNvPr>
          <p:cNvSpPr/>
          <p:nvPr/>
        </p:nvSpPr>
        <p:spPr>
          <a:xfrm>
            <a:off x="6593836" y="4887248"/>
            <a:ext cx="4894895" cy="400110"/>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lvl="0" algn="just"/>
            <a:r>
              <a:rPr lang="es-EC" sz="2000" dirty="0">
                <a:latin typeface="+mj-lt"/>
                <a:cs typeface="Times New Roman" panose="02020603050405020304" pitchFamily="18" charset="0"/>
              </a:rPr>
              <a:t>Sin ser veterinario no lo podríamos saber</a:t>
            </a:r>
          </a:p>
        </p:txBody>
      </p:sp>
      <p:sp>
        <p:nvSpPr>
          <p:cNvPr id="13" name="Rectángulo 12">
            <a:extLst>
              <a:ext uri="{FF2B5EF4-FFF2-40B4-BE49-F238E27FC236}">
                <a16:creationId xmlns:a16="http://schemas.microsoft.com/office/drawing/2014/main" id="{CA67421F-8D09-4FEC-B4E4-CC3BBCC18858}"/>
              </a:ext>
            </a:extLst>
          </p:cNvPr>
          <p:cNvSpPr/>
          <p:nvPr/>
        </p:nvSpPr>
        <p:spPr>
          <a:xfrm>
            <a:off x="767461" y="2078953"/>
            <a:ext cx="4589982" cy="400110"/>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lvl="0" algn="just"/>
            <a:r>
              <a:rPr lang="es-EC" sz="2000" dirty="0">
                <a:latin typeface="+mj-lt"/>
                <a:cs typeface="Times New Roman" panose="02020603050405020304" pitchFamily="18" charset="0"/>
              </a:rPr>
              <a:t>EJEMPLO:</a:t>
            </a:r>
          </a:p>
        </p:txBody>
      </p:sp>
    </p:spTree>
    <p:extLst>
      <p:ext uri="{BB962C8B-B14F-4D97-AF65-F5344CB8AC3E}">
        <p14:creationId xmlns:p14="http://schemas.microsoft.com/office/powerpoint/2010/main" val="3221431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DESARROLLO</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62" y="5915832"/>
            <a:ext cx="3628766" cy="87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0" y="0"/>
            <a:ext cx="1177372" cy="1184465"/>
          </a:xfrm>
          <a:prstGeom prst="rect">
            <a:avLst/>
          </a:prstGeom>
        </p:spPr>
      </p:pic>
      <p:sp>
        <p:nvSpPr>
          <p:cNvPr id="9" name="Rectángulo 8">
            <a:extLst>
              <a:ext uri="{FF2B5EF4-FFF2-40B4-BE49-F238E27FC236}">
                <a16:creationId xmlns:a16="http://schemas.microsoft.com/office/drawing/2014/main" id="{54726098-C099-4734-ABE8-4C5EB3E64097}"/>
              </a:ext>
            </a:extLst>
          </p:cNvPr>
          <p:cNvSpPr/>
          <p:nvPr/>
        </p:nvSpPr>
        <p:spPr>
          <a:xfrm>
            <a:off x="1432347" y="670036"/>
            <a:ext cx="10366929" cy="830997"/>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2400" dirty="0">
                <a:latin typeface="+mj-lt"/>
                <a:cs typeface="Times New Roman" panose="02020603050405020304" pitchFamily="18" charset="0"/>
              </a:rPr>
              <a:t>Características más Importantes establecidas en la Filosofía y Guía de Estilo de HPHMI</a:t>
            </a:r>
          </a:p>
        </p:txBody>
      </p:sp>
      <p:sp>
        <p:nvSpPr>
          <p:cNvPr id="7" name="Rectángulo 6">
            <a:extLst>
              <a:ext uri="{FF2B5EF4-FFF2-40B4-BE49-F238E27FC236}">
                <a16:creationId xmlns:a16="http://schemas.microsoft.com/office/drawing/2014/main" id="{2BAAF770-BF2F-4B86-9BAA-FFE2DD8F0FAB}"/>
              </a:ext>
            </a:extLst>
          </p:cNvPr>
          <p:cNvSpPr/>
          <p:nvPr/>
        </p:nvSpPr>
        <p:spPr>
          <a:xfrm>
            <a:off x="588686" y="1604126"/>
            <a:ext cx="4589982" cy="400110"/>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marL="457200" lvl="0" indent="-457200" algn="just">
              <a:buFont typeface="Wingdings" panose="05000000000000000000" pitchFamily="2" charset="2"/>
              <a:buChar char="q"/>
            </a:pPr>
            <a:r>
              <a:rPr lang="es-EC" sz="2000" dirty="0">
                <a:latin typeface="+mj-lt"/>
                <a:cs typeface="Times New Roman" panose="02020603050405020304" pitchFamily="18" charset="0"/>
              </a:rPr>
              <a:t>Los Datos no son Información</a:t>
            </a:r>
          </a:p>
        </p:txBody>
      </p:sp>
      <p:sp>
        <p:nvSpPr>
          <p:cNvPr id="14" name="Rectángulo 13">
            <a:extLst>
              <a:ext uri="{FF2B5EF4-FFF2-40B4-BE49-F238E27FC236}">
                <a16:creationId xmlns:a16="http://schemas.microsoft.com/office/drawing/2014/main" id="{507CCFF0-2A6D-4094-AAE9-8B7437418251}"/>
              </a:ext>
            </a:extLst>
          </p:cNvPr>
          <p:cNvSpPr/>
          <p:nvPr/>
        </p:nvSpPr>
        <p:spPr>
          <a:xfrm>
            <a:off x="323051" y="5756884"/>
            <a:ext cx="6292760" cy="369332"/>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marL="457200" lvl="0" indent="-457200" algn="just">
              <a:buFont typeface="Courier New" panose="02070309020205020404" pitchFamily="49" charset="0"/>
              <a:buChar char="o"/>
            </a:pPr>
            <a:r>
              <a:rPr lang="es-EC" dirty="0">
                <a:latin typeface="+mj-lt"/>
                <a:cs typeface="Times New Roman" panose="02020603050405020304" pitchFamily="18" charset="0"/>
              </a:rPr>
              <a:t>“La Información son datos hechos útiles en contexto”</a:t>
            </a:r>
          </a:p>
        </p:txBody>
      </p:sp>
      <p:sp>
        <p:nvSpPr>
          <p:cNvPr id="10" name="2 Rectángulo">
            <a:extLst>
              <a:ext uri="{FF2B5EF4-FFF2-40B4-BE49-F238E27FC236}">
                <a16:creationId xmlns:a16="http://schemas.microsoft.com/office/drawing/2014/main" id="{53BE130C-AA85-4DC7-8A19-59CE593E7077}"/>
              </a:ext>
            </a:extLst>
          </p:cNvPr>
          <p:cNvSpPr/>
          <p:nvPr/>
        </p:nvSpPr>
        <p:spPr>
          <a:xfrm>
            <a:off x="179512" y="6260087"/>
            <a:ext cx="5958545" cy="492443"/>
          </a:xfrm>
          <a:prstGeom prst="rect">
            <a:avLst/>
          </a:prstGeom>
        </p:spPr>
        <p:txBody>
          <a:bodyPr wrap="square">
            <a:spAutoFit/>
          </a:bodyPr>
          <a:lstStyle/>
          <a:p>
            <a:pPr algn="just"/>
            <a:r>
              <a:rPr lang="en-US" sz="1300" b="1" dirty="0">
                <a:latin typeface="Times New Roman" pitchFamily="18" charset="0"/>
                <a:cs typeface="Times New Roman" pitchFamily="18" charset="0"/>
              </a:rPr>
              <a:t>Fuente:</a:t>
            </a:r>
          </a:p>
          <a:p>
            <a:pPr algn="just"/>
            <a:r>
              <a:rPr lang="en-US" sz="1300" dirty="0" err="1">
                <a:latin typeface="Times New Roman" pitchFamily="18" charset="0"/>
                <a:cs typeface="Times New Roman" pitchFamily="18" charset="0"/>
              </a:rPr>
              <a:t>Ejemplo</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Adaptado</a:t>
            </a:r>
            <a:r>
              <a:rPr lang="en-US" sz="1300" dirty="0">
                <a:latin typeface="Times New Roman" pitchFamily="18" charset="0"/>
                <a:cs typeface="Times New Roman" pitchFamily="18" charset="0"/>
              </a:rPr>
              <a:t> de “High Performance HMI Handbook”</a:t>
            </a:r>
          </a:p>
        </p:txBody>
      </p:sp>
      <mc:AlternateContent xmlns:mc="http://schemas.openxmlformats.org/markup-compatibility/2006" xmlns:a14="http://schemas.microsoft.com/office/drawing/2010/main">
        <mc:Choice Requires="a14">
          <p:graphicFrame>
            <p:nvGraphicFramePr>
              <p:cNvPr id="6" name="Tabla 5">
                <a:extLst>
                  <a:ext uri="{FF2B5EF4-FFF2-40B4-BE49-F238E27FC236}">
                    <a16:creationId xmlns:a16="http://schemas.microsoft.com/office/drawing/2014/main" id="{48A0F44D-4BBF-41CD-82E7-9EF635BE635E}"/>
                  </a:ext>
                </a:extLst>
              </p:cNvPr>
              <p:cNvGraphicFramePr>
                <a:graphicFrameLocks noGrp="1"/>
              </p:cNvGraphicFramePr>
              <p:nvPr>
                <p:extLst>
                  <p:ext uri="{D42A27DB-BD31-4B8C-83A1-F6EECF244321}">
                    <p14:modId xmlns:p14="http://schemas.microsoft.com/office/powerpoint/2010/main" val="2745441884"/>
                  </p:ext>
                </p:extLst>
              </p:nvPr>
            </p:nvGraphicFramePr>
            <p:xfrm>
              <a:off x="2515773" y="2042926"/>
              <a:ext cx="8008620" cy="3630804"/>
            </p:xfrm>
            <a:graphic>
              <a:graphicData uri="http://schemas.openxmlformats.org/drawingml/2006/table">
                <a:tbl>
                  <a:tblPr firstRow="1" firstCol="1" bandRow="1">
                    <a:tableStyleId>{1E171933-4619-4E11-9A3F-F7608DF75F80}</a:tableStyleId>
                  </a:tblPr>
                  <a:tblGrid>
                    <a:gridCol w="2002155">
                      <a:extLst>
                        <a:ext uri="{9D8B030D-6E8A-4147-A177-3AD203B41FA5}">
                          <a16:colId xmlns:a16="http://schemas.microsoft.com/office/drawing/2014/main" val="2272644484"/>
                        </a:ext>
                      </a:extLst>
                    </a:gridCol>
                    <a:gridCol w="2002155">
                      <a:extLst>
                        <a:ext uri="{9D8B030D-6E8A-4147-A177-3AD203B41FA5}">
                          <a16:colId xmlns:a16="http://schemas.microsoft.com/office/drawing/2014/main" val="569887041"/>
                        </a:ext>
                      </a:extLst>
                    </a:gridCol>
                    <a:gridCol w="2002155">
                      <a:extLst>
                        <a:ext uri="{9D8B030D-6E8A-4147-A177-3AD203B41FA5}">
                          <a16:colId xmlns:a16="http://schemas.microsoft.com/office/drawing/2014/main" val="2145116102"/>
                        </a:ext>
                      </a:extLst>
                    </a:gridCol>
                    <a:gridCol w="2002155">
                      <a:extLst>
                        <a:ext uri="{9D8B030D-6E8A-4147-A177-3AD203B41FA5}">
                          <a16:colId xmlns:a16="http://schemas.microsoft.com/office/drawing/2014/main" val="3609135672"/>
                        </a:ext>
                      </a:extLst>
                    </a:gridCol>
                  </a:tblGrid>
                  <a:tr h="444060">
                    <a:tc>
                      <a:txBody>
                        <a:bodyPr/>
                        <a:lstStyle/>
                        <a:p>
                          <a:pPr indent="255905" algn="ctr">
                            <a:lnSpc>
                              <a:spcPct val="100000"/>
                            </a:lnSpc>
                            <a:spcBef>
                              <a:spcPts val="600"/>
                            </a:spcBef>
                            <a:spcAft>
                              <a:spcPts val="0"/>
                            </a:spcAft>
                          </a:pPr>
                          <a:r>
                            <a:rPr lang="es-EC" sz="1600" dirty="0">
                              <a:effectLst/>
                            </a:rPr>
                            <a:t>Prueba de Sangre</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lnSpc>
                              <a:spcPct val="100000"/>
                            </a:lnSpc>
                            <a:spcBef>
                              <a:spcPts val="600"/>
                            </a:spcBef>
                            <a:spcAft>
                              <a:spcPts val="0"/>
                            </a:spcAft>
                          </a:pPr>
                          <a:r>
                            <a:rPr lang="es-EC" sz="1600" dirty="0">
                              <a:effectLst/>
                            </a:rPr>
                            <a:t>Resultados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lnSpc>
                              <a:spcPct val="100000"/>
                            </a:lnSpc>
                            <a:spcBef>
                              <a:spcPts val="600"/>
                            </a:spcBef>
                            <a:spcAft>
                              <a:spcPts val="0"/>
                            </a:spcAft>
                          </a:pPr>
                          <a:r>
                            <a:rPr lang="es-EC" sz="1600" dirty="0">
                              <a:effectLst/>
                            </a:rPr>
                            <a:t>Rango</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lnSpc>
                              <a:spcPct val="100000"/>
                            </a:lnSpc>
                            <a:spcBef>
                              <a:spcPts val="600"/>
                            </a:spcBef>
                            <a:spcAft>
                              <a:spcPts val="0"/>
                            </a:spcAft>
                          </a:pPr>
                          <a:r>
                            <a:rPr lang="es-EC" sz="1600" dirty="0">
                              <a:effectLst/>
                              <a:latin typeface="+mj-lt"/>
                              <a:ea typeface="Calibri" panose="020F0502020204030204" pitchFamily="34" charset="0"/>
                              <a:cs typeface="Times New Roman" panose="02020603050405020304" pitchFamily="18" charset="0"/>
                            </a:rPr>
                            <a:t>Indicador</a:t>
                          </a:r>
                          <a:br>
                            <a:rPr lang="es-EC" sz="1600" dirty="0">
                              <a:effectLst/>
                              <a:latin typeface="+mj-lt"/>
                              <a:ea typeface="Calibri" panose="020F0502020204030204" pitchFamily="34" charset="0"/>
                              <a:cs typeface="Times New Roman" panose="02020603050405020304" pitchFamily="18" charset="0"/>
                            </a:rPr>
                          </a:br>
                          <a:r>
                            <a:rPr lang="es-EC" sz="1600" dirty="0">
                              <a:effectLst/>
                              <a:latin typeface="+mj-lt"/>
                              <a:ea typeface="Calibri" panose="020F0502020204030204" pitchFamily="34" charset="0"/>
                              <a:cs typeface="Times New Roman" panose="02020603050405020304" pitchFamily="18" charset="0"/>
                            </a:rPr>
                            <a:t>Bajo–Normal-Alto</a:t>
                          </a:r>
                        </a:p>
                      </a:txBody>
                      <a:tcPr marL="68580" marR="68580" marT="0" marB="0"/>
                    </a:tc>
                    <a:extLst>
                      <a:ext uri="{0D108BD9-81ED-4DB2-BD59-A6C34878D82A}">
                        <a16:rowId xmlns:a16="http://schemas.microsoft.com/office/drawing/2014/main" val="1299472151"/>
                      </a:ext>
                    </a:extLst>
                  </a:tr>
                  <a:tr h="444060">
                    <a:tc>
                      <a:txBody>
                        <a:bodyPr/>
                        <a:lstStyle/>
                        <a:p>
                          <a:pPr indent="255905" algn="ctr">
                            <a:lnSpc>
                              <a:spcPct val="100000"/>
                            </a:lnSpc>
                            <a:spcBef>
                              <a:spcPts val="600"/>
                            </a:spcBef>
                            <a:spcAft>
                              <a:spcPts val="0"/>
                            </a:spcAft>
                          </a:pPr>
                          <a:r>
                            <a:rPr lang="es-EC" sz="1600">
                              <a:effectLst/>
                            </a:rPr>
                            <a:t>HCT</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lnSpc>
                              <a:spcPct val="100000"/>
                            </a:lnSpc>
                            <a:spcBef>
                              <a:spcPts val="600"/>
                            </a:spcBef>
                            <a:spcAft>
                              <a:spcPts val="0"/>
                            </a:spcAft>
                          </a:pPr>
                          <a:r>
                            <a:rPr lang="es-EC" sz="1600" kern="1200" dirty="0">
                              <a:effectLst/>
                            </a:rPr>
                            <a:t>33.4 %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lnSpc>
                              <a:spcPct val="100000"/>
                            </a:lnSpc>
                            <a:spcBef>
                              <a:spcPts val="600"/>
                            </a:spcBef>
                            <a:spcAft>
                              <a:spcPts val="0"/>
                            </a:spcAft>
                          </a:pPr>
                          <a:r>
                            <a:rPr lang="es-EC" sz="1600" dirty="0">
                              <a:effectLst/>
                            </a:rPr>
                            <a:t>24.0 – 45.0 %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lnSpc>
                              <a:spcPct val="100000"/>
                            </a:lnSpc>
                            <a:spcBef>
                              <a:spcPts val="600"/>
                            </a:spcBef>
                            <a:spcAft>
                              <a:spcPts val="0"/>
                            </a:spcAft>
                          </a:pP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3232256"/>
                      </a:ext>
                    </a:extLst>
                  </a:tr>
                  <a:tr h="444060">
                    <a:tc>
                      <a:txBody>
                        <a:bodyPr/>
                        <a:lstStyle/>
                        <a:p>
                          <a:pPr indent="255905" algn="ctr">
                            <a:lnSpc>
                              <a:spcPct val="100000"/>
                            </a:lnSpc>
                            <a:spcBef>
                              <a:spcPts val="600"/>
                            </a:spcBef>
                            <a:spcAft>
                              <a:spcPts val="0"/>
                            </a:spcAft>
                          </a:pPr>
                          <a:r>
                            <a:rPr lang="es-EC" sz="1600" dirty="0">
                              <a:effectLst/>
                            </a:rPr>
                            <a:t>HGB</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lnSpc>
                              <a:spcPct val="100000"/>
                            </a:lnSpc>
                            <a:spcBef>
                              <a:spcPts val="600"/>
                            </a:spcBef>
                            <a:spcAft>
                              <a:spcPts val="0"/>
                            </a:spcAft>
                          </a:pPr>
                          <a:r>
                            <a:rPr lang="es-EC" sz="1600" kern="1200">
                              <a:effectLst/>
                            </a:rPr>
                            <a:t>11.5 g/dl</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lnSpc>
                              <a:spcPct val="100000"/>
                            </a:lnSpc>
                            <a:spcBef>
                              <a:spcPts val="600"/>
                            </a:spcBef>
                            <a:spcAft>
                              <a:spcPts val="0"/>
                            </a:spcAft>
                          </a:pPr>
                          <a:r>
                            <a:rPr lang="es-EC" sz="1600" dirty="0">
                              <a:effectLst/>
                            </a:rPr>
                            <a:t>8.0 – 15.0 g/dl</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lnSpc>
                              <a:spcPct val="100000"/>
                            </a:lnSpc>
                            <a:spcBef>
                              <a:spcPts val="600"/>
                            </a:spcBef>
                            <a:spcAft>
                              <a:spcPts val="0"/>
                            </a:spcAft>
                          </a:pP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3208762"/>
                      </a:ext>
                    </a:extLst>
                  </a:tr>
                  <a:tr h="444060">
                    <a:tc>
                      <a:txBody>
                        <a:bodyPr/>
                        <a:lstStyle/>
                        <a:p>
                          <a:pPr indent="255905" algn="ctr">
                            <a:lnSpc>
                              <a:spcPct val="100000"/>
                            </a:lnSpc>
                            <a:spcBef>
                              <a:spcPts val="600"/>
                            </a:spcBef>
                            <a:spcAft>
                              <a:spcPts val="0"/>
                            </a:spcAft>
                          </a:pPr>
                          <a:r>
                            <a:rPr lang="es-EC" sz="1600">
                              <a:effectLst/>
                            </a:rPr>
                            <a:t>MCHC</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lnSpc>
                              <a:spcPct val="100000"/>
                            </a:lnSpc>
                            <a:spcBef>
                              <a:spcPts val="600"/>
                            </a:spcBef>
                            <a:spcAft>
                              <a:spcPts val="0"/>
                            </a:spcAft>
                          </a:pPr>
                          <a:r>
                            <a:rPr lang="es-EC" sz="1600" kern="1200">
                              <a:effectLst/>
                            </a:rPr>
                            <a:t>34.2 g/dl</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lnSpc>
                              <a:spcPct val="100000"/>
                            </a:lnSpc>
                            <a:spcBef>
                              <a:spcPts val="600"/>
                            </a:spcBef>
                            <a:spcAft>
                              <a:spcPts val="0"/>
                            </a:spcAft>
                          </a:pPr>
                          <a:r>
                            <a:rPr lang="es-EC" sz="1600" dirty="0">
                              <a:effectLst/>
                            </a:rPr>
                            <a:t>30.0 – 36.9 g/dl</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lnSpc>
                              <a:spcPct val="100000"/>
                            </a:lnSpc>
                            <a:spcBef>
                              <a:spcPts val="600"/>
                            </a:spcBef>
                            <a:spcAft>
                              <a:spcPts val="0"/>
                            </a:spcAft>
                          </a:pP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1196341"/>
                      </a:ext>
                    </a:extLst>
                  </a:tr>
                  <a:tr h="452736">
                    <a:tc>
                      <a:txBody>
                        <a:bodyPr/>
                        <a:lstStyle/>
                        <a:p>
                          <a:pPr indent="255905" algn="ctr">
                            <a:lnSpc>
                              <a:spcPct val="100000"/>
                            </a:lnSpc>
                            <a:spcBef>
                              <a:spcPts val="600"/>
                            </a:spcBef>
                            <a:spcAft>
                              <a:spcPts val="0"/>
                            </a:spcAft>
                          </a:pPr>
                          <a:r>
                            <a:rPr lang="es-EC" sz="1600">
                              <a:effectLst/>
                            </a:rPr>
                            <a:t>WBC</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lnSpc>
                              <a:spcPct val="100000"/>
                            </a:lnSpc>
                            <a:spcBef>
                              <a:spcPts val="600"/>
                            </a:spcBef>
                            <a:spcAft>
                              <a:spcPts val="0"/>
                            </a:spcAft>
                          </a:pPr>
                          <a:r>
                            <a:rPr lang="es-EC" sz="1600" kern="1200">
                              <a:effectLst/>
                            </a:rPr>
                            <a:t>8.9 x </a:t>
                          </a:r>
                          <a14:m>
                            <m:oMath xmlns:m="http://schemas.openxmlformats.org/officeDocument/2006/math">
                              <m:sSup>
                                <m:sSupPr>
                                  <m:ctrlPr>
                                    <a:rPr lang="es-EC" sz="1600" i="1" kern="1200">
                                      <a:effectLst/>
                                      <a:latin typeface="Cambria Math" panose="02040503050406030204" pitchFamily="18" charset="0"/>
                                    </a:rPr>
                                  </m:ctrlPr>
                                </m:sSupPr>
                                <m:e>
                                  <m:r>
                                    <a:rPr lang="es-EC" sz="1600" kern="1200">
                                      <a:effectLst/>
                                      <a:latin typeface="Cambria Math" panose="02040503050406030204" pitchFamily="18" charset="0"/>
                                    </a:rPr>
                                    <m:t>10</m:t>
                                  </m:r>
                                </m:e>
                                <m:sup>
                                  <m:r>
                                    <a:rPr lang="es-EC" sz="1600" kern="1200">
                                      <a:effectLst/>
                                      <a:latin typeface="Cambria Math" panose="02040503050406030204" pitchFamily="18" charset="0"/>
                                    </a:rPr>
                                    <m:t>9</m:t>
                                  </m:r>
                                </m:sup>
                              </m:sSup>
                            </m:oMath>
                          </a14:m>
                          <a:r>
                            <a:rPr lang="es-EC" sz="1600" kern="1200">
                              <a:effectLst/>
                            </a:rPr>
                            <a:t>/L</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lnSpc>
                              <a:spcPct val="100000"/>
                            </a:lnSpc>
                            <a:spcBef>
                              <a:spcPts val="600"/>
                            </a:spcBef>
                            <a:spcAft>
                              <a:spcPts val="0"/>
                            </a:spcAft>
                          </a:pPr>
                          <a:r>
                            <a:rPr lang="es-EC" sz="1600" dirty="0">
                              <a:effectLst/>
                            </a:rPr>
                            <a:t>5.0 – 18.9 x </a:t>
                          </a:r>
                          <a14:m>
                            <m:oMath xmlns:m="http://schemas.openxmlformats.org/officeDocument/2006/math">
                              <m:sSup>
                                <m:sSupPr>
                                  <m:ctrlPr>
                                    <a:rPr lang="es-EC" sz="1600" i="1">
                                      <a:effectLst/>
                                      <a:latin typeface="Cambria Math" panose="02040503050406030204" pitchFamily="18" charset="0"/>
                                    </a:rPr>
                                  </m:ctrlPr>
                                </m:sSupPr>
                                <m:e>
                                  <m:r>
                                    <a:rPr lang="es-EC" sz="1600">
                                      <a:effectLst/>
                                      <a:latin typeface="Cambria Math" panose="02040503050406030204" pitchFamily="18" charset="0"/>
                                    </a:rPr>
                                    <m:t>10</m:t>
                                  </m:r>
                                </m:e>
                                <m:sup>
                                  <m:r>
                                    <a:rPr lang="es-EC" sz="1600">
                                      <a:effectLst/>
                                      <a:latin typeface="Cambria Math" panose="02040503050406030204" pitchFamily="18" charset="0"/>
                                    </a:rPr>
                                    <m:t>9</m:t>
                                  </m:r>
                                </m:sup>
                              </m:sSup>
                            </m:oMath>
                          </a14:m>
                          <a:r>
                            <a:rPr lang="es-EC" sz="1600" dirty="0">
                              <a:effectLst/>
                            </a:rPr>
                            <a:t>/L</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lnSpc>
                              <a:spcPct val="100000"/>
                            </a:lnSpc>
                            <a:spcBef>
                              <a:spcPts val="600"/>
                            </a:spcBef>
                            <a:spcAft>
                              <a:spcPts val="0"/>
                            </a:spcAft>
                          </a:pP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9142518"/>
                      </a:ext>
                    </a:extLst>
                  </a:tr>
                  <a:tr h="452736">
                    <a:tc>
                      <a:txBody>
                        <a:bodyPr/>
                        <a:lstStyle/>
                        <a:p>
                          <a:pPr indent="255905" algn="ctr">
                            <a:lnSpc>
                              <a:spcPct val="100000"/>
                            </a:lnSpc>
                            <a:spcBef>
                              <a:spcPts val="600"/>
                            </a:spcBef>
                            <a:spcAft>
                              <a:spcPts val="0"/>
                            </a:spcAft>
                          </a:pPr>
                          <a:r>
                            <a:rPr lang="es-EC" sz="1600">
                              <a:effectLst/>
                            </a:rPr>
                            <a:t>GRANS</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lnSpc>
                              <a:spcPct val="100000"/>
                            </a:lnSpc>
                            <a:spcBef>
                              <a:spcPts val="600"/>
                            </a:spcBef>
                            <a:spcAft>
                              <a:spcPts val="0"/>
                            </a:spcAft>
                          </a:pPr>
                          <a:r>
                            <a:rPr lang="es-EC" sz="1600" kern="1200">
                              <a:effectLst/>
                            </a:rPr>
                            <a:t>6.8 x </a:t>
                          </a:r>
                          <a14:m>
                            <m:oMath xmlns:m="http://schemas.openxmlformats.org/officeDocument/2006/math">
                              <m:sSup>
                                <m:sSupPr>
                                  <m:ctrlPr>
                                    <a:rPr lang="es-EC" sz="1600" i="1" kern="1200">
                                      <a:effectLst/>
                                      <a:latin typeface="Cambria Math" panose="02040503050406030204" pitchFamily="18" charset="0"/>
                                    </a:rPr>
                                  </m:ctrlPr>
                                </m:sSupPr>
                                <m:e>
                                  <m:r>
                                    <a:rPr lang="es-EC" sz="1600" kern="1200">
                                      <a:effectLst/>
                                      <a:latin typeface="Cambria Math" panose="02040503050406030204" pitchFamily="18" charset="0"/>
                                    </a:rPr>
                                    <m:t>10</m:t>
                                  </m:r>
                                </m:e>
                                <m:sup>
                                  <m:r>
                                    <a:rPr lang="es-EC" sz="1600" kern="1200">
                                      <a:effectLst/>
                                      <a:latin typeface="Cambria Math" panose="02040503050406030204" pitchFamily="18" charset="0"/>
                                    </a:rPr>
                                    <m:t>9</m:t>
                                  </m:r>
                                </m:sup>
                              </m:sSup>
                            </m:oMath>
                          </a14:m>
                          <a:r>
                            <a:rPr lang="es-EC" sz="1600" kern="1200">
                              <a:effectLst/>
                            </a:rPr>
                            <a:t>/L</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lnSpc>
                              <a:spcPct val="100000"/>
                            </a:lnSpc>
                            <a:spcBef>
                              <a:spcPts val="600"/>
                            </a:spcBef>
                            <a:spcAft>
                              <a:spcPts val="0"/>
                            </a:spcAft>
                          </a:pPr>
                          <a:r>
                            <a:rPr lang="es-EC" sz="1600" dirty="0">
                              <a:effectLst/>
                            </a:rPr>
                            <a:t>2.5 – 12.5 x </a:t>
                          </a:r>
                          <a14:m>
                            <m:oMath xmlns:m="http://schemas.openxmlformats.org/officeDocument/2006/math">
                              <m:sSup>
                                <m:sSupPr>
                                  <m:ctrlPr>
                                    <a:rPr lang="es-EC" sz="1600" i="1">
                                      <a:effectLst/>
                                      <a:latin typeface="Cambria Math" panose="02040503050406030204" pitchFamily="18" charset="0"/>
                                    </a:rPr>
                                  </m:ctrlPr>
                                </m:sSupPr>
                                <m:e>
                                  <m:r>
                                    <a:rPr lang="es-EC" sz="1600">
                                      <a:effectLst/>
                                      <a:latin typeface="Cambria Math" panose="02040503050406030204" pitchFamily="18" charset="0"/>
                                    </a:rPr>
                                    <m:t>10</m:t>
                                  </m:r>
                                </m:e>
                                <m:sup>
                                  <m:r>
                                    <a:rPr lang="es-EC" sz="1600">
                                      <a:effectLst/>
                                      <a:latin typeface="Cambria Math" panose="02040503050406030204" pitchFamily="18" charset="0"/>
                                    </a:rPr>
                                    <m:t>9</m:t>
                                  </m:r>
                                </m:sup>
                              </m:sSup>
                            </m:oMath>
                          </a14:m>
                          <a:r>
                            <a:rPr lang="es-EC" sz="1600" dirty="0">
                              <a:effectLst/>
                            </a:rPr>
                            <a:t>/L</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lnSpc>
                              <a:spcPct val="100000"/>
                            </a:lnSpc>
                            <a:spcBef>
                              <a:spcPts val="600"/>
                            </a:spcBef>
                            <a:spcAft>
                              <a:spcPts val="0"/>
                            </a:spcAft>
                          </a:pP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429075"/>
                      </a:ext>
                    </a:extLst>
                  </a:tr>
                  <a:tr h="452736">
                    <a:tc>
                      <a:txBody>
                        <a:bodyPr/>
                        <a:lstStyle/>
                        <a:p>
                          <a:pPr indent="255905" algn="ctr">
                            <a:lnSpc>
                              <a:spcPct val="100000"/>
                            </a:lnSpc>
                            <a:spcBef>
                              <a:spcPts val="600"/>
                            </a:spcBef>
                            <a:spcAft>
                              <a:spcPts val="0"/>
                            </a:spcAft>
                          </a:pPr>
                          <a:r>
                            <a:rPr lang="es-EC" sz="1600">
                              <a:effectLst/>
                            </a:rPr>
                            <a:t>L/M</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lnSpc>
                              <a:spcPct val="100000"/>
                            </a:lnSpc>
                            <a:spcBef>
                              <a:spcPts val="600"/>
                            </a:spcBef>
                            <a:spcAft>
                              <a:spcPts val="0"/>
                            </a:spcAft>
                          </a:pPr>
                          <a:r>
                            <a:rPr lang="es-EC" sz="1600" kern="1200">
                              <a:effectLst/>
                            </a:rPr>
                            <a:t>1.2 x </a:t>
                          </a:r>
                          <a14:m>
                            <m:oMath xmlns:m="http://schemas.openxmlformats.org/officeDocument/2006/math">
                              <m:sSup>
                                <m:sSupPr>
                                  <m:ctrlPr>
                                    <a:rPr lang="es-EC" sz="1600" i="1" kern="1200">
                                      <a:effectLst/>
                                      <a:latin typeface="Cambria Math" panose="02040503050406030204" pitchFamily="18" charset="0"/>
                                    </a:rPr>
                                  </m:ctrlPr>
                                </m:sSupPr>
                                <m:e>
                                  <m:r>
                                    <a:rPr lang="es-EC" sz="1600" kern="1200">
                                      <a:effectLst/>
                                      <a:latin typeface="Cambria Math" panose="02040503050406030204" pitchFamily="18" charset="0"/>
                                    </a:rPr>
                                    <m:t>10</m:t>
                                  </m:r>
                                </m:e>
                                <m:sup>
                                  <m:r>
                                    <a:rPr lang="es-EC" sz="1600" kern="1200">
                                      <a:effectLst/>
                                      <a:latin typeface="Cambria Math" panose="02040503050406030204" pitchFamily="18" charset="0"/>
                                    </a:rPr>
                                    <m:t>9</m:t>
                                  </m:r>
                                </m:sup>
                              </m:sSup>
                            </m:oMath>
                          </a14:m>
                          <a:r>
                            <a:rPr lang="es-EC" sz="1600" kern="1200">
                              <a:effectLst/>
                            </a:rPr>
                            <a:t>/L</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lnSpc>
                              <a:spcPct val="100000"/>
                            </a:lnSpc>
                            <a:spcBef>
                              <a:spcPts val="600"/>
                            </a:spcBef>
                            <a:spcAft>
                              <a:spcPts val="0"/>
                            </a:spcAft>
                          </a:pPr>
                          <a:r>
                            <a:rPr lang="es-EC" sz="1600" dirty="0">
                              <a:effectLst/>
                            </a:rPr>
                            <a:t>1.5 – 7.8 x </a:t>
                          </a:r>
                          <a14:m>
                            <m:oMath xmlns:m="http://schemas.openxmlformats.org/officeDocument/2006/math">
                              <m:sSup>
                                <m:sSupPr>
                                  <m:ctrlPr>
                                    <a:rPr lang="es-EC" sz="1600" i="1">
                                      <a:effectLst/>
                                      <a:latin typeface="Cambria Math" panose="02040503050406030204" pitchFamily="18" charset="0"/>
                                    </a:rPr>
                                  </m:ctrlPr>
                                </m:sSupPr>
                                <m:e>
                                  <m:r>
                                    <a:rPr lang="es-EC" sz="1600">
                                      <a:effectLst/>
                                      <a:latin typeface="Cambria Math" panose="02040503050406030204" pitchFamily="18" charset="0"/>
                                    </a:rPr>
                                    <m:t>10</m:t>
                                  </m:r>
                                </m:e>
                                <m:sup>
                                  <m:r>
                                    <a:rPr lang="es-EC" sz="1600">
                                      <a:effectLst/>
                                      <a:latin typeface="Cambria Math" panose="02040503050406030204" pitchFamily="18" charset="0"/>
                                    </a:rPr>
                                    <m:t>9</m:t>
                                  </m:r>
                                </m:sup>
                              </m:sSup>
                            </m:oMath>
                          </a14:m>
                          <a:r>
                            <a:rPr lang="es-EC" sz="1600" dirty="0">
                              <a:effectLst/>
                            </a:rPr>
                            <a:t>/L</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lnSpc>
                              <a:spcPct val="100000"/>
                            </a:lnSpc>
                            <a:spcBef>
                              <a:spcPts val="600"/>
                            </a:spcBef>
                            <a:spcAft>
                              <a:spcPts val="0"/>
                            </a:spcAft>
                          </a:pP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5336824"/>
                      </a:ext>
                    </a:extLst>
                  </a:tr>
                  <a:tr h="452736">
                    <a:tc>
                      <a:txBody>
                        <a:bodyPr/>
                        <a:lstStyle/>
                        <a:p>
                          <a:pPr indent="255905" algn="ctr">
                            <a:lnSpc>
                              <a:spcPct val="100000"/>
                            </a:lnSpc>
                            <a:spcBef>
                              <a:spcPts val="600"/>
                            </a:spcBef>
                            <a:spcAft>
                              <a:spcPts val="0"/>
                            </a:spcAft>
                          </a:pPr>
                          <a:r>
                            <a:rPr lang="es-EC" sz="1600">
                              <a:effectLst/>
                            </a:rPr>
                            <a:t>PLT</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lnSpc>
                              <a:spcPct val="100000"/>
                            </a:lnSpc>
                            <a:spcBef>
                              <a:spcPts val="600"/>
                            </a:spcBef>
                            <a:spcAft>
                              <a:spcPts val="0"/>
                            </a:spcAft>
                          </a:pPr>
                          <a:r>
                            <a:rPr lang="es-EC" sz="1600" kern="1200">
                              <a:effectLst/>
                            </a:rPr>
                            <a:t>320 x </a:t>
                          </a:r>
                          <a14:m>
                            <m:oMath xmlns:m="http://schemas.openxmlformats.org/officeDocument/2006/math">
                              <m:sSup>
                                <m:sSupPr>
                                  <m:ctrlPr>
                                    <a:rPr lang="es-EC" sz="1600" i="1" kern="1200">
                                      <a:effectLst/>
                                      <a:latin typeface="Cambria Math" panose="02040503050406030204" pitchFamily="18" charset="0"/>
                                    </a:rPr>
                                  </m:ctrlPr>
                                </m:sSupPr>
                                <m:e>
                                  <m:r>
                                    <a:rPr lang="es-EC" sz="1600" kern="1200">
                                      <a:effectLst/>
                                      <a:latin typeface="Cambria Math" panose="02040503050406030204" pitchFamily="18" charset="0"/>
                                    </a:rPr>
                                    <m:t>10</m:t>
                                  </m:r>
                                </m:e>
                                <m:sup>
                                  <m:r>
                                    <a:rPr lang="es-EC" sz="1600" kern="1200">
                                      <a:effectLst/>
                                      <a:latin typeface="Cambria Math" panose="02040503050406030204" pitchFamily="18" charset="0"/>
                                    </a:rPr>
                                    <m:t>9</m:t>
                                  </m:r>
                                </m:sup>
                              </m:sSup>
                            </m:oMath>
                          </a14:m>
                          <a:r>
                            <a:rPr lang="es-EC" sz="1600" kern="1200">
                              <a:effectLst/>
                            </a:rPr>
                            <a:t>/L</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lnSpc>
                              <a:spcPct val="100000"/>
                            </a:lnSpc>
                            <a:spcBef>
                              <a:spcPts val="600"/>
                            </a:spcBef>
                            <a:spcAft>
                              <a:spcPts val="0"/>
                            </a:spcAft>
                          </a:pPr>
                          <a:r>
                            <a:rPr lang="es-EC" sz="1600" dirty="0">
                              <a:effectLst/>
                            </a:rPr>
                            <a:t>175 - 500 x </a:t>
                          </a:r>
                          <a14:m>
                            <m:oMath xmlns:m="http://schemas.openxmlformats.org/officeDocument/2006/math">
                              <m:sSup>
                                <m:sSupPr>
                                  <m:ctrlPr>
                                    <a:rPr lang="es-EC" sz="1600" i="1">
                                      <a:effectLst/>
                                      <a:latin typeface="Cambria Math" panose="02040503050406030204" pitchFamily="18" charset="0"/>
                                    </a:rPr>
                                  </m:ctrlPr>
                                </m:sSupPr>
                                <m:e>
                                  <m:r>
                                    <a:rPr lang="es-EC" sz="1600">
                                      <a:effectLst/>
                                      <a:latin typeface="Cambria Math" panose="02040503050406030204" pitchFamily="18" charset="0"/>
                                    </a:rPr>
                                    <m:t>10</m:t>
                                  </m:r>
                                </m:e>
                                <m:sup>
                                  <m:r>
                                    <a:rPr lang="es-EC" sz="1600">
                                      <a:effectLst/>
                                      <a:latin typeface="Cambria Math" panose="02040503050406030204" pitchFamily="18" charset="0"/>
                                    </a:rPr>
                                    <m:t>9</m:t>
                                  </m:r>
                                </m:sup>
                              </m:sSup>
                            </m:oMath>
                          </a14:m>
                          <a:r>
                            <a:rPr lang="es-EC" sz="1600" dirty="0">
                              <a:effectLst/>
                            </a:rPr>
                            <a:t>/L</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lnSpc>
                              <a:spcPct val="100000"/>
                            </a:lnSpc>
                            <a:spcBef>
                              <a:spcPts val="600"/>
                            </a:spcBef>
                            <a:spcAft>
                              <a:spcPts val="0"/>
                            </a:spcAft>
                          </a:pP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0213025"/>
                      </a:ext>
                    </a:extLst>
                  </a:tr>
                </a:tbl>
              </a:graphicData>
            </a:graphic>
          </p:graphicFrame>
        </mc:Choice>
        <mc:Fallback xmlns="">
          <p:graphicFrame>
            <p:nvGraphicFramePr>
              <p:cNvPr id="6" name="Tabla 5">
                <a:extLst>
                  <a:ext uri="{FF2B5EF4-FFF2-40B4-BE49-F238E27FC236}">
                    <a16:creationId xmlns:a16="http://schemas.microsoft.com/office/drawing/2014/main" id="{48A0F44D-4BBF-41CD-82E7-9EF635BE635E}"/>
                  </a:ext>
                </a:extLst>
              </p:cNvPr>
              <p:cNvGraphicFramePr>
                <a:graphicFrameLocks noGrp="1"/>
              </p:cNvGraphicFramePr>
              <p:nvPr>
                <p:extLst>
                  <p:ext uri="{D42A27DB-BD31-4B8C-83A1-F6EECF244321}">
                    <p14:modId xmlns:p14="http://schemas.microsoft.com/office/powerpoint/2010/main" val="2745441884"/>
                  </p:ext>
                </p:extLst>
              </p:nvPr>
            </p:nvGraphicFramePr>
            <p:xfrm>
              <a:off x="2515773" y="2042926"/>
              <a:ext cx="8008620" cy="3630804"/>
            </p:xfrm>
            <a:graphic>
              <a:graphicData uri="http://schemas.openxmlformats.org/drawingml/2006/table">
                <a:tbl>
                  <a:tblPr firstRow="1" firstCol="1" bandRow="1">
                    <a:tableStyleId>{1E171933-4619-4E11-9A3F-F7608DF75F80}</a:tableStyleId>
                  </a:tblPr>
                  <a:tblGrid>
                    <a:gridCol w="2002155">
                      <a:extLst>
                        <a:ext uri="{9D8B030D-6E8A-4147-A177-3AD203B41FA5}">
                          <a16:colId xmlns:a16="http://schemas.microsoft.com/office/drawing/2014/main" val="2272644484"/>
                        </a:ext>
                      </a:extLst>
                    </a:gridCol>
                    <a:gridCol w="2002155">
                      <a:extLst>
                        <a:ext uri="{9D8B030D-6E8A-4147-A177-3AD203B41FA5}">
                          <a16:colId xmlns:a16="http://schemas.microsoft.com/office/drawing/2014/main" val="569887041"/>
                        </a:ext>
                      </a:extLst>
                    </a:gridCol>
                    <a:gridCol w="2002155">
                      <a:extLst>
                        <a:ext uri="{9D8B030D-6E8A-4147-A177-3AD203B41FA5}">
                          <a16:colId xmlns:a16="http://schemas.microsoft.com/office/drawing/2014/main" val="2145116102"/>
                        </a:ext>
                      </a:extLst>
                    </a:gridCol>
                    <a:gridCol w="2002155">
                      <a:extLst>
                        <a:ext uri="{9D8B030D-6E8A-4147-A177-3AD203B41FA5}">
                          <a16:colId xmlns:a16="http://schemas.microsoft.com/office/drawing/2014/main" val="3609135672"/>
                        </a:ext>
                      </a:extLst>
                    </a:gridCol>
                  </a:tblGrid>
                  <a:tr h="487680">
                    <a:tc>
                      <a:txBody>
                        <a:bodyPr/>
                        <a:lstStyle/>
                        <a:p>
                          <a:pPr indent="255905" algn="ctr">
                            <a:lnSpc>
                              <a:spcPct val="100000"/>
                            </a:lnSpc>
                            <a:spcBef>
                              <a:spcPts val="600"/>
                            </a:spcBef>
                            <a:spcAft>
                              <a:spcPts val="0"/>
                            </a:spcAft>
                          </a:pPr>
                          <a:r>
                            <a:rPr lang="es-EC" sz="1600" dirty="0">
                              <a:effectLst/>
                            </a:rPr>
                            <a:t>Prueba de Sangre</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lnSpc>
                              <a:spcPct val="100000"/>
                            </a:lnSpc>
                            <a:spcBef>
                              <a:spcPts val="600"/>
                            </a:spcBef>
                            <a:spcAft>
                              <a:spcPts val="0"/>
                            </a:spcAft>
                          </a:pPr>
                          <a:r>
                            <a:rPr lang="es-EC" sz="1600" dirty="0">
                              <a:effectLst/>
                            </a:rPr>
                            <a:t>Resultados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lnSpc>
                              <a:spcPct val="100000"/>
                            </a:lnSpc>
                            <a:spcBef>
                              <a:spcPts val="600"/>
                            </a:spcBef>
                            <a:spcAft>
                              <a:spcPts val="0"/>
                            </a:spcAft>
                          </a:pPr>
                          <a:r>
                            <a:rPr lang="es-EC" sz="1600" dirty="0">
                              <a:effectLst/>
                            </a:rPr>
                            <a:t>Rango</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lnSpc>
                              <a:spcPct val="100000"/>
                            </a:lnSpc>
                            <a:spcBef>
                              <a:spcPts val="600"/>
                            </a:spcBef>
                            <a:spcAft>
                              <a:spcPts val="0"/>
                            </a:spcAft>
                          </a:pPr>
                          <a:r>
                            <a:rPr lang="es-EC" sz="1600" dirty="0">
                              <a:effectLst/>
                              <a:latin typeface="+mj-lt"/>
                              <a:ea typeface="Calibri" panose="020F0502020204030204" pitchFamily="34" charset="0"/>
                              <a:cs typeface="Times New Roman" panose="02020603050405020304" pitchFamily="18" charset="0"/>
                            </a:rPr>
                            <a:t>Indicador</a:t>
                          </a:r>
                          <a:br>
                            <a:rPr lang="es-EC" sz="1600" dirty="0">
                              <a:effectLst/>
                              <a:latin typeface="+mj-lt"/>
                              <a:ea typeface="Calibri" panose="020F0502020204030204" pitchFamily="34" charset="0"/>
                              <a:cs typeface="Times New Roman" panose="02020603050405020304" pitchFamily="18" charset="0"/>
                            </a:rPr>
                          </a:br>
                          <a:r>
                            <a:rPr lang="es-EC" sz="1600" dirty="0">
                              <a:effectLst/>
                              <a:latin typeface="+mj-lt"/>
                              <a:ea typeface="Calibri" panose="020F0502020204030204" pitchFamily="34" charset="0"/>
                              <a:cs typeface="Times New Roman" panose="02020603050405020304" pitchFamily="18" charset="0"/>
                            </a:rPr>
                            <a:t>Bajo–Normal-Alto</a:t>
                          </a:r>
                        </a:p>
                      </a:txBody>
                      <a:tcPr marL="68580" marR="68580" marT="0" marB="0"/>
                    </a:tc>
                    <a:extLst>
                      <a:ext uri="{0D108BD9-81ED-4DB2-BD59-A6C34878D82A}">
                        <a16:rowId xmlns:a16="http://schemas.microsoft.com/office/drawing/2014/main" val="1299472151"/>
                      </a:ext>
                    </a:extLst>
                  </a:tr>
                  <a:tr h="444060">
                    <a:tc>
                      <a:txBody>
                        <a:bodyPr/>
                        <a:lstStyle/>
                        <a:p>
                          <a:pPr indent="255905" algn="ctr">
                            <a:lnSpc>
                              <a:spcPct val="100000"/>
                            </a:lnSpc>
                            <a:spcBef>
                              <a:spcPts val="600"/>
                            </a:spcBef>
                            <a:spcAft>
                              <a:spcPts val="0"/>
                            </a:spcAft>
                          </a:pPr>
                          <a:r>
                            <a:rPr lang="es-EC" sz="1600">
                              <a:effectLst/>
                            </a:rPr>
                            <a:t>HCT</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lnSpc>
                              <a:spcPct val="100000"/>
                            </a:lnSpc>
                            <a:spcBef>
                              <a:spcPts val="600"/>
                            </a:spcBef>
                            <a:spcAft>
                              <a:spcPts val="0"/>
                            </a:spcAft>
                          </a:pPr>
                          <a:r>
                            <a:rPr lang="es-EC" sz="1600" kern="1200" dirty="0">
                              <a:effectLst/>
                            </a:rPr>
                            <a:t>33.4 %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lnSpc>
                              <a:spcPct val="100000"/>
                            </a:lnSpc>
                            <a:spcBef>
                              <a:spcPts val="600"/>
                            </a:spcBef>
                            <a:spcAft>
                              <a:spcPts val="0"/>
                            </a:spcAft>
                          </a:pPr>
                          <a:r>
                            <a:rPr lang="es-EC" sz="1600" dirty="0">
                              <a:effectLst/>
                            </a:rPr>
                            <a:t>24.0 – 45.0 %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lnSpc>
                              <a:spcPct val="100000"/>
                            </a:lnSpc>
                            <a:spcBef>
                              <a:spcPts val="600"/>
                            </a:spcBef>
                            <a:spcAft>
                              <a:spcPts val="0"/>
                            </a:spcAft>
                          </a:pP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3232256"/>
                      </a:ext>
                    </a:extLst>
                  </a:tr>
                  <a:tr h="444060">
                    <a:tc>
                      <a:txBody>
                        <a:bodyPr/>
                        <a:lstStyle/>
                        <a:p>
                          <a:pPr indent="255905" algn="ctr">
                            <a:lnSpc>
                              <a:spcPct val="100000"/>
                            </a:lnSpc>
                            <a:spcBef>
                              <a:spcPts val="600"/>
                            </a:spcBef>
                            <a:spcAft>
                              <a:spcPts val="0"/>
                            </a:spcAft>
                          </a:pPr>
                          <a:r>
                            <a:rPr lang="es-EC" sz="1600" dirty="0">
                              <a:effectLst/>
                            </a:rPr>
                            <a:t>HGB</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lnSpc>
                              <a:spcPct val="100000"/>
                            </a:lnSpc>
                            <a:spcBef>
                              <a:spcPts val="600"/>
                            </a:spcBef>
                            <a:spcAft>
                              <a:spcPts val="0"/>
                            </a:spcAft>
                          </a:pPr>
                          <a:r>
                            <a:rPr lang="es-EC" sz="1600" kern="1200">
                              <a:effectLst/>
                            </a:rPr>
                            <a:t>11.5 g/dl</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lnSpc>
                              <a:spcPct val="100000"/>
                            </a:lnSpc>
                            <a:spcBef>
                              <a:spcPts val="600"/>
                            </a:spcBef>
                            <a:spcAft>
                              <a:spcPts val="0"/>
                            </a:spcAft>
                          </a:pPr>
                          <a:r>
                            <a:rPr lang="es-EC" sz="1600" dirty="0">
                              <a:effectLst/>
                            </a:rPr>
                            <a:t>8.0 – 15.0 g/dl</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lnSpc>
                              <a:spcPct val="100000"/>
                            </a:lnSpc>
                            <a:spcBef>
                              <a:spcPts val="600"/>
                            </a:spcBef>
                            <a:spcAft>
                              <a:spcPts val="0"/>
                            </a:spcAft>
                          </a:pP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3208762"/>
                      </a:ext>
                    </a:extLst>
                  </a:tr>
                  <a:tr h="444060">
                    <a:tc>
                      <a:txBody>
                        <a:bodyPr/>
                        <a:lstStyle/>
                        <a:p>
                          <a:pPr indent="255905" algn="ctr">
                            <a:lnSpc>
                              <a:spcPct val="100000"/>
                            </a:lnSpc>
                            <a:spcBef>
                              <a:spcPts val="600"/>
                            </a:spcBef>
                            <a:spcAft>
                              <a:spcPts val="0"/>
                            </a:spcAft>
                          </a:pPr>
                          <a:r>
                            <a:rPr lang="es-EC" sz="1600">
                              <a:effectLst/>
                            </a:rPr>
                            <a:t>MCHC</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lnSpc>
                              <a:spcPct val="100000"/>
                            </a:lnSpc>
                            <a:spcBef>
                              <a:spcPts val="600"/>
                            </a:spcBef>
                            <a:spcAft>
                              <a:spcPts val="0"/>
                            </a:spcAft>
                          </a:pPr>
                          <a:r>
                            <a:rPr lang="es-EC" sz="1600" kern="1200">
                              <a:effectLst/>
                            </a:rPr>
                            <a:t>34.2 g/dl</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lnSpc>
                              <a:spcPct val="100000"/>
                            </a:lnSpc>
                            <a:spcBef>
                              <a:spcPts val="600"/>
                            </a:spcBef>
                            <a:spcAft>
                              <a:spcPts val="0"/>
                            </a:spcAft>
                          </a:pPr>
                          <a:r>
                            <a:rPr lang="es-EC" sz="1600" dirty="0">
                              <a:effectLst/>
                            </a:rPr>
                            <a:t>30.0 – 36.9 g/dl</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lnSpc>
                              <a:spcPct val="100000"/>
                            </a:lnSpc>
                            <a:spcBef>
                              <a:spcPts val="600"/>
                            </a:spcBef>
                            <a:spcAft>
                              <a:spcPts val="0"/>
                            </a:spcAft>
                          </a:pP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1196341"/>
                      </a:ext>
                    </a:extLst>
                  </a:tr>
                  <a:tr h="452736">
                    <a:tc>
                      <a:txBody>
                        <a:bodyPr/>
                        <a:lstStyle/>
                        <a:p>
                          <a:pPr indent="255905" algn="ctr">
                            <a:lnSpc>
                              <a:spcPct val="100000"/>
                            </a:lnSpc>
                            <a:spcBef>
                              <a:spcPts val="600"/>
                            </a:spcBef>
                            <a:spcAft>
                              <a:spcPts val="0"/>
                            </a:spcAft>
                          </a:pPr>
                          <a:r>
                            <a:rPr lang="es-EC" sz="1600">
                              <a:effectLst/>
                            </a:rPr>
                            <a:t>WBC</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C"/>
                        </a:p>
                      </a:txBody>
                      <a:tcPr marL="68580" marR="68580" marT="0" marB="0">
                        <a:blipFill>
                          <a:blip r:embed="rId4"/>
                          <a:stretch>
                            <a:fillRect l="-100304" t="-417568" r="-200304" b="-304054"/>
                          </a:stretch>
                        </a:blipFill>
                      </a:tcPr>
                    </a:tc>
                    <a:tc>
                      <a:txBody>
                        <a:bodyPr/>
                        <a:lstStyle/>
                        <a:p>
                          <a:endParaRPr lang="es-EC"/>
                        </a:p>
                      </a:txBody>
                      <a:tcPr marL="68580" marR="68580" marT="0" marB="0">
                        <a:blipFill>
                          <a:blip r:embed="rId4"/>
                          <a:stretch>
                            <a:fillRect l="-200915" t="-417568" r="-100915" b="-304054"/>
                          </a:stretch>
                        </a:blipFill>
                      </a:tcPr>
                    </a:tc>
                    <a:tc>
                      <a:txBody>
                        <a:bodyPr/>
                        <a:lstStyle/>
                        <a:p>
                          <a:pPr indent="255905" algn="ctr">
                            <a:lnSpc>
                              <a:spcPct val="100000"/>
                            </a:lnSpc>
                            <a:spcBef>
                              <a:spcPts val="600"/>
                            </a:spcBef>
                            <a:spcAft>
                              <a:spcPts val="0"/>
                            </a:spcAft>
                          </a:pP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9142518"/>
                      </a:ext>
                    </a:extLst>
                  </a:tr>
                  <a:tr h="452736">
                    <a:tc>
                      <a:txBody>
                        <a:bodyPr/>
                        <a:lstStyle/>
                        <a:p>
                          <a:pPr indent="255905" algn="ctr">
                            <a:lnSpc>
                              <a:spcPct val="100000"/>
                            </a:lnSpc>
                            <a:spcBef>
                              <a:spcPts val="600"/>
                            </a:spcBef>
                            <a:spcAft>
                              <a:spcPts val="0"/>
                            </a:spcAft>
                          </a:pPr>
                          <a:r>
                            <a:rPr lang="es-EC" sz="1600">
                              <a:effectLst/>
                            </a:rPr>
                            <a:t>GRANS</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C"/>
                        </a:p>
                      </a:txBody>
                      <a:tcPr marL="68580" marR="68580" marT="0" marB="0">
                        <a:blipFill>
                          <a:blip r:embed="rId4"/>
                          <a:stretch>
                            <a:fillRect l="-100304" t="-517568" r="-200304" b="-204054"/>
                          </a:stretch>
                        </a:blipFill>
                      </a:tcPr>
                    </a:tc>
                    <a:tc>
                      <a:txBody>
                        <a:bodyPr/>
                        <a:lstStyle/>
                        <a:p>
                          <a:endParaRPr lang="es-EC"/>
                        </a:p>
                      </a:txBody>
                      <a:tcPr marL="68580" marR="68580" marT="0" marB="0">
                        <a:blipFill>
                          <a:blip r:embed="rId4"/>
                          <a:stretch>
                            <a:fillRect l="-200915" t="-517568" r="-100915" b="-204054"/>
                          </a:stretch>
                        </a:blipFill>
                      </a:tcPr>
                    </a:tc>
                    <a:tc>
                      <a:txBody>
                        <a:bodyPr/>
                        <a:lstStyle/>
                        <a:p>
                          <a:pPr indent="255905" algn="ctr">
                            <a:lnSpc>
                              <a:spcPct val="100000"/>
                            </a:lnSpc>
                            <a:spcBef>
                              <a:spcPts val="600"/>
                            </a:spcBef>
                            <a:spcAft>
                              <a:spcPts val="0"/>
                            </a:spcAft>
                          </a:pP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429075"/>
                      </a:ext>
                    </a:extLst>
                  </a:tr>
                  <a:tr h="452736">
                    <a:tc>
                      <a:txBody>
                        <a:bodyPr/>
                        <a:lstStyle/>
                        <a:p>
                          <a:pPr indent="255905" algn="ctr">
                            <a:lnSpc>
                              <a:spcPct val="100000"/>
                            </a:lnSpc>
                            <a:spcBef>
                              <a:spcPts val="600"/>
                            </a:spcBef>
                            <a:spcAft>
                              <a:spcPts val="0"/>
                            </a:spcAft>
                          </a:pPr>
                          <a:r>
                            <a:rPr lang="es-EC" sz="1600">
                              <a:effectLst/>
                            </a:rPr>
                            <a:t>L/M</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C"/>
                        </a:p>
                      </a:txBody>
                      <a:tcPr marL="68580" marR="68580" marT="0" marB="0">
                        <a:blipFill>
                          <a:blip r:embed="rId4"/>
                          <a:stretch>
                            <a:fillRect l="-100304" t="-609333" r="-200304" b="-101333"/>
                          </a:stretch>
                        </a:blipFill>
                      </a:tcPr>
                    </a:tc>
                    <a:tc>
                      <a:txBody>
                        <a:bodyPr/>
                        <a:lstStyle/>
                        <a:p>
                          <a:endParaRPr lang="es-EC"/>
                        </a:p>
                      </a:txBody>
                      <a:tcPr marL="68580" marR="68580" marT="0" marB="0">
                        <a:blipFill>
                          <a:blip r:embed="rId4"/>
                          <a:stretch>
                            <a:fillRect l="-200915" t="-609333" r="-100915" b="-101333"/>
                          </a:stretch>
                        </a:blipFill>
                      </a:tcPr>
                    </a:tc>
                    <a:tc>
                      <a:txBody>
                        <a:bodyPr/>
                        <a:lstStyle/>
                        <a:p>
                          <a:pPr indent="255905" algn="ctr">
                            <a:lnSpc>
                              <a:spcPct val="100000"/>
                            </a:lnSpc>
                            <a:spcBef>
                              <a:spcPts val="600"/>
                            </a:spcBef>
                            <a:spcAft>
                              <a:spcPts val="0"/>
                            </a:spcAft>
                          </a:pP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5336824"/>
                      </a:ext>
                    </a:extLst>
                  </a:tr>
                  <a:tr h="452736">
                    <a:tc>
                      <a:txBody>
                        <a:bodyPr/>
                        <a:lstStyle/>
                        <a:p>
                          <a:pPr indent="255905" algn="ctr">
                            <a:lnSpc>
                              <a:spcPct val="100000"/>
                            </a:lnSpc>
                            <a:spcBef>
                              <a:spcPts val="600"/>
                            </a:spcBef>
                            <a:spcAft>
                              <a:spcPts val="0"/>
                            </a:spcAft>
                          </a:pPr>
                          <a:r>
                            <a:rPr lang="es-EC" sz="1600">
                              <a:effectLst/>
                            </a:rPr>
                            <a:t>PLT</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C"/>
                        </a:p>
                      </a:txBody>
                      <a:tcPr marL="68580" marR="68580" marT="0" marB="0">
                        <a:blipFill>
                          <a:blip r:embed="rId4"/>
                          <a:stretch>
                            <a:fillRect l="-100304" t="-718919" r="-200304" b="-2703"/>
                          </a:stretch>
                        </a:blipFill>
                      </a:tcPr>
                    </a:tc>
                    <a:tc>
                      <a:txBody>
                        <a:bodyPr/>
                        <a:lstStyle/>
                        <a:p>
                          <a:endParaRPr lang="es-EC"/>
                        </a:p>
                      </a:txBody>
                      <a:tcPr marL="68580" marR="68580" marT="0" marB="0">
                        <a:blipFill>
                          <a:blip r:embed="rId4"/>
                          <a:stretch>
                            <a:fillRect l="-200915" t="-718919" r="-100915" b="-2703"/>
                          </a:stretch>
                        </a:blipFill>
                      </a:tcPr>
                    </a:tc>
                    <a:tc>
                      <a:txBody>
                        <a:bodyPr/>
                        <a:lstStyle/>
                        <a:p>
                          <a:pPr indent="255905" algn="ctr">
                            <a:lnSpc>
                              <a:spcPct val="100000"/>
                            </a:lnSpc>
                            <a:spcBef>
                              <a:spcPts val="600"/>
                            </a:spcBef>
                            <a:spcAft>
                              <a:spcPts val="0"/>
                            </a:spcAft>
                          </a:pP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0213025"/>
                      </a:ext>
                    </a:extLst>
                  </a:tr>
                </a:tbl>
              </a:graphicData>
            </a:graphic>
          </p:graphicFrame>
        </mc:Fallback>
      </mc:AlternateContent>
      <p:pic>
        <p:nvPicPr>
          <p:cNvPr id="13" name="Imagen 12">
            <a:extLst>
              <a:ext uri="{FF2B5EF4-FFF2-40B4-BE49-F238E27FC236}">
                <a16:creationId xmlns:a16="http://schemas.microsoft.com/office/drawing/2014/main" id="{029714DA-D5B2-4ABF-993C-1893ED39BA60}"/>
              </a:ext>
            </a:extLst>
          </p:cNvPr>
          <p:cNvPicPr>
            <a:picLocks noChangeAspect="1"/>
          </p:cNvPicPr>
          <p:nvPr/>
        </p:nvPicPr>
        <p:blipFill>
          <a:blip r:embed="rId5"/>
          <a:stretch>
            <a:fillRect/>
          </a:stretch>
        </p:blipFill>
        <p:spPr>
          <a:xfrm>
            <a:off x="8690796" y="2586676"/>
            <a:ext cx="1714501" cy="315834"/>
          </a:xfrm>
          <a:prstGeom prst="rect">
            <a:avLst/>
          </a:prstGeom>
          <a:solidFill>
            <a:schemeClr val="bg2">
              <a:lumMod val="40000"/>
              <a:lumOff val="60000"/>
            </a:schemeClr>
          </a:solidFill>
        </p:spPr>
      </p:pic>
      <p:pic>
        <p:nvPicPr>
          <p:cNvPr id="15" name="Imagen 14">
            <a:extLst>
              <a:ext uri="{FF2B5EF4-FFF2-40B4-BE49-F238E27FC236}">
                <a16:creationId xmlns:a16="http://schemas.microsoft.com/office/drawing/2014/main" id="{41BC0080-9E28-472E-A540-CA8A343EF0CD}"/>
              </a:ext>
            </a:extLst>
          </p:cNvPr>
          <p:cNvPicPr>
            <a:picLocks noChangeAspect="1"/>
          </p:cNvPicPr>
          <p:nvPr/>
        </p:nvPicPr>
        <p:blipFill>
          <a:blip r:embed="rId6"/>
          <a:stretch>
            <a:fillRect/>
          </a:stretch>
        </p:blipFill>
        <p:spPr>
          <a:xfrm>
            <a:off x="8690796" y="3018786"/>
            <a:ext cx="1714501" cy="315833"/>
          </a:xfrm>
          <a:prstGeom prst="rect">
            <a:avLst/>
          </a:prstGeom>
        </p:spPr>
      </p:pic>
      <p:pic>
        <p:nvPicPr>
          <p:cNvPr id="16" name="Imagen 15">
            <a:extLst>
              <a:ext uri="{FF2B5EF4-FFF2-40B4-BE49-F238E27FC236}">
                <a16:creationId xmlns:a16="http://schemas.microsoft.com/office/drawing/2014/main" id="{29D284B0-4975-43CC-9CA9-85E5AC40A7C1}"/>
              </a:ext>
            </a:extLst>
          </p:cNvPr>
          <p:cNvPicPr>
            <a:picLocks noChangeAspect="1"/>
          </p:cNvPicPr>
          <p:nvPr/>
        </p:nvPicPr>
        <p:blipFill>
          <a:blip r:embed="rId7"/>
          <a:stretch>
            <a:fillRect/>
          </a:stretch>
        </p:blipFill>
        <p:spPr>
          <a:xfrm>
            <a:off x="8699588" y="3471782"/>
            <a:ext cx="1714501" cy="298752"/>
          </a:xfrm>
          <a:prstGeom prst="rect">
            <a:avLst/>
          </a:prstGeom>
          <a:solidFill>
            <a:schemeClr val="bg2">
              <a:lumMod val="40000"/>
              <a:lumOff val="60000"/>
            </a:schemeClr>
          </a:solidFill>
        </p:spPr>
      </p:pic>
      <p:pic>
        <p:nvPicPr>
          <p:cNvPr id="17" name="Imagen 16">
            <a:extLst>
              <a:ext uri="{FF2B5EF4-FFF2-40B4-BE49-F238E27FC236}">
                <a16:creationId xmlns:a16="http://schemas.microsoft.com/office/drawing/2014/main" id="{B70BF92A-8EAE-41FB-81B8-DDB850BC7068}"/>
              </a:ext>
            </a:extLst>
          </p:cNvPr>
          <p:cNvPicPr>
            <a:picLocks noChangeAspect="1"/>
          </p:cNvPicPr>
          <p:nvPr/>
        </p:nvPicPr>
        <p:blipFill>
          <a:blip r:embed="rId7"/>
          <a:stretch>
            <a:fillRect/>
          </a:stretch>
        </p:blipFill>
        <p:spPr>
          <a:xfrm>
            <a:off x="8699588" y="3929529"/>
            <a:ext cx="1714501" cy="298752"/>
          </a:xfrm>
          <a:prstGeom prst="rect">
            <a:avLst/>
          </a:prstGeom>
        </p:spPr>
      </p:pic>
      <p:pic>
        <p:nvPicPr>
          <p:cNvPr id="18" name="Imagen 17">
            <a:extLst>
              <a:ext uri="{FF2B5EF4-FFF2-40B4-BE49-F238E27FC236}">
                <a16:creationId xmlns:a16="http://schemas.microsoft.com/office/drawing/2014/main" id="{D61503D6-3339-4364-A30D-F446FDE1947D}"/>
              </a:ext>
            </a:extLst>
          </p:cNvPr>
          <p:cNvPicPr>
            <a:picLocks noChangeAspect="1"/>
          </p:cNvPicPr>
          <p:nvPr/>
        </p:nvPicPr>
        <p:blipFill>
          <a:blip r:embed="rId8"/>
          <a:stretch>
            <a:fillRect/>
          </a:stretch>
        </p:blipFill>
        <p:spPr>
          <a:xfrm>
            <a:off x="8699588" y="4380014"/>
            <a:ext cx="1705709" cy="284181"/>
          </a:xfrm>
          <a:prstGeom prst="rect">
            <a:avLst/>
          </a:prstGeom>
          <a:solidFill>
            <a:schemeClr val="bg2">
              <a:lumMod val="40000"/>
              <a:lumOff val="60000"/>
            </a:schemeClr>
          </a:solidFill>
        </p:spPr>
      </p:pic>
      <p:pic>
        <p:nvPicPr>
          <p:cNvPr id="19" name="Imagen 18">
            <a:extLst>
              <a:ext uri="{FF2B5EF4-FFF2-40B4-BE49-F238E27FC236}">
                <a16:creationId xmlns:a16="http://schemas.microsoft.com/office/drawing/2014/main" id="{FEDC2847-9D34-422F-8F25-7F919FDE31A0}"/>
              </a:ext>
            </a:extLst>
          </p:cNvPr>
          <p:cNvPicPr>
            <a:picLocks noChangeAspect="1"/>
          </p:cNvPicPr>
          <p:nvPr/>
        </p:nvPicPr>
        <p:blipFill>
          <a:blip r:embed="rId7"/>
          <a:stretch>
            <a:fillRect/>
          </a:stretch>
        </p:blipFill>
        <p:spPr>
          <a:xfrm>
            <a:off x="8699588" y="4828421"/>
            <a:ext cx="1714501" cy="298752"/>
          </a:xfrm>
          <a:prstGeom prst="rect">
            <a:avLst/>
          </a:prstGeom>
        </p:spPr>
      </p:pic>
      <p:pic>
        <p:nvPicPr>
          <p:cNvPr id="20" name="Imagen 19">
            <a:extLst>
              <a:ext uri="{FF2B5EF4-FFF2-40B4-BE49-F238E27FC236}">
                <a16:creationId xmlns:a16="http://schemas.microsoft.com/office/drawing/2014/main" id="{7DC32675-5A14-4483-8F9D-332B65437871}"/>
              </a:ext>
            </a:extLst>
          </p:cNvPr>
          <p:cNvPicPr>
            <a:picLocks noChangeAspect="1"/>
          </p:cNvPicPr>
          <p:nvPr/>
        </p:nvPicPr>
        <p:blipFill>
          <a:blip r:embed="rId8"/>
          <a:stretch>
            <a:fillRect/>
          </a:stretch>
        </p:blipFill>
        <p:spPr>
          <a:xfrm>
            <a:off x="8695191" y="5280752"/>
            <a:ext cx="1705709" cy="284181"/>
          </a:xfrm>
          <a:prstGeom prst="rect">
            <a:avLst/>
          </a:prstGeom>
          <a:solidFill>
            <a:schemeClr val="bg2">
              <a:lumMod val="40000"/>
              <a:lumOff val="60000"/>
            </a:schemeClr>
          </a:solidFill>
        </p:spPr>
      </p:pic>
    </p:spTree>
    <p:extLst>
      <p:ext uri="{BB962C8B-B14F-4D97-AF65-F5344CB8AC3E}">
        <p14:creationId xmlns:p14="http://schemas.microsoft.com/office/powerpoint/2010/main" val="362312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DESARROLLO</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62" y="5915832"/>
            <a:ext cx="3628766" cy="87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0" y="0"/>
            <a:ext cx="1177372" cy="1184465"/>
          </a:xfrm>
          <a:prstGeom prst="rect">
            <a:avLst/>
          </a:prstGeom>
        </p:spPr>
      </p:pic>
      <p:sp>
        <p:nvSpPr>
          <p:cNvPr id="9" name="Rectángulo 8">
            <a:extLst>
              <a:ext uri="{FF2B5EF4-FFF2-40B4-BE49-F238E27FC236}">
                <a16:creationId xmlns:a16="http://schemas.microsoft.com/office/drawing/2014/main" id="{54726098-C099-4734-ABE8-4C5EB3E64097}"/>
              </a:ext>
            </a:extLst>
          </p:cNvPr>
          <p:cNvSpPr/>
          <p:nvPr/>
        </p:nvSpPr>
        <p:spPr>
          <a:xfrm>
            <a:off x="1432347" y="670036"/>
            <a:ext cx="10366929" cy="830997"/>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2400" dirty="0">
                <a:latin typeface="+mj-lt"/>
                <a:cs typeface="Times New Roman" panose="02020603050405020304" pitchFamily="18" charset="0"/>
              </a:rPr>
              <a:t>Características más Importantes establecidas en la Filosofía y Guía de Estilo de HPHMI</a:t>
            </a:r>
          </a:p>
        </p:txBody>
      </p:sp>
      <p:sp>
        <p:nvSpPr>
          <p:cNvPr id="7" name="Rectángulo 6">
            <a:extLst>
              <a:ext uri="{FF2B5EF4-FFF2-40B4-BE49-F238E27FC236}">
                <a16:creationId xmlns:a16="http://schemas.microsoft.com/office/drawing/2014/main" id="{2BAAF770-BF2F-4B86-9BAA-FFE2DD8F0FAB}"/>
              </a:ext>
            </a:extLst>
          </p:cNvPr>
          <p:cNvSpPr/>
          <p:nvPr/>
        </p:nvSpPr>
        <p:spPr>
          <a:xfrm>
            <a:off x="588686" y="1604126"/>
            <a:ext cx="4589982" cy="400110"/>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marL="457200" lvl="0" indent="-457200" algn="just">
              <a:buFont typeface="Wingdings" panose="05000000000000000000" pitchFamily="2" charset="2"/>
              <a:buChar char="q"/>
            </a:pPr>
            <a:r>
              <a:rPr lang="es-EC" sz="2000" dirty="0">
                <a:latin typeface="+mj-lt"/>
                <a:cs typeface="Times New Roman" panose="02020603050405020304" pitchFamily="18" charset="0"/>
              </a:rPr>
              <a:t>Los Datos no son Información</a:t>
            </a:r>
          </a:p>
        </p:txBody>
      </p:sp>
      <p:sp>
        <p:nvSpPr>
          <p:cNvPr id="14" name="Rectángulo 13">
            <a:extLst>
              <a:ext uri="{FF2B5EF4-FFF2-40B4-BE49-F238E27FC236}">
                <a16:creationId xmlns:a16="http://schemas.microsoft.com/office/drawing/2014/main" id="{507CCFF0-2A6D-4094-AAE9-8B7437418251}"/>
              </a:ext>
            </a:extLst>
          </p:cNvPr>
          <p:cNvSpPr/>
          <p:nvPr/>
        </p:nvSpPr>
        <p:spPr>
          <a:xfrm>
            <a:off x="323051" y="5756884"/>
            <a:ext cx="6292760" cy="369332"/>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marL="457200" lvl="0" indent="-457200" algn="just">
              <a:buFont typeface="Courier New" panose="02070309020205020404" pitchFamily="49" charset="0"/>
              <a:buChar char="o"/>
            </a:pPr>
            <a:r>
              <a:rPr lang="es-EC" dirty="0">
                <a:latin typeface="+mj-lt"/>
                <a:cs typeface="Times New Roman" panose="02020603050405020304" pitchFamily="18" charset="0"/>
              </a:rPr>
              <a:t>Muchos datos, sin Información</a:t>
            </a:r>
          </a:p>
        </p:txBody>
      </p:sp>
      <p:sp>
        <p:nvSpPr>
          <p:cNvPr id="10" name="2 Rectángulo">
            <a:extLst>
              <a:ext uri="{FF2B5EF4-FFF2-40B4-BE49-F238E27FC236}">
                <a16:creationId xmlns:a16="http://schemas.microsoft.com/office/drawing/2014/main" id="{53BE130C-AA85-4DC7-8A19-59CE593E7077}"/>
              </a:ext>
            </a:extLst>
          </p:cNvPr>
          <p:cNvSpPr/>
          <p:nvPr/>
        </p:nvSpPr>
        <p:spPr>
          <a:xfrm>
            <a:off x="179512" y="6260087"/>
            <a:ext cx="5958545" cy="492443"/>
          </a:xfrm>
          <a:prstGeom prst="rect">
            <a:avLst/>
          </a:prstGeom>
        </p:spPr>
        <p:txBody>
          <a:bodyPr wrap="square">
            <a:spAutoFit/>
          </a:bodyPr>
          <a:lstStyle/>
          <a:p>
            <a:pPr algn="just"/>
            <a:r>
              <a:rPr lang="en-US" sz="1300" b="1" dirty="0">
                <a:latin typeface="Times New Roman" pitchFamily="18" charset="0"/>
                <a:cs typeface="Times New Roman" pitchFamily="18" charset="0"/>
              </a:rPr>
              <a:t>Fuente:</a:t>
            </a:r>
          </a:p>
          <a:p>
            <a:pPr algn="just"/>
            <a:r>
              <a:rPr lang="en-US" sz="1300" dirty="0" err="1">
                <a:latin typeface="Times New Roman" pitchFamily="18" charset="0"/>
                <a:cs typeface="Times New Roman" pitchFamily="18" charset="0"/>
              </a:rPr>
              <a:t>Ejemplo</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Adaptado</a:t>
            </a:r>
            <a:r>
              <a:rPr lang="en-US" sz="1300" dirty="0">
                <a:latin typeface="Times New Roman" pitchFamily="18" charset="0"/>
                <a:cs typeface="Times New Roman" pitchFamily="18" charset="0"/>
              </a:rPr>
              <a:t> de “High Performance HMI Handbook”</a:t>
            </a:r>
          </a:p>
        </p:txBody>
      </p:sp>
      <p:pic>
        <p:nvPicPr>
          <p:cNvPr id="11" name="Imagen 10">
            <a:extLst>
              <a:ext uri="{FF2B5EF4-FFF2-40B4-BE49-F238E27FC236}">
                <a16:creationId xmlns:a16="http://schemas.microsoft.com/office/drawing/2014/main" id="{C87CEBF0-CAD8-427B-B03D-61DD7DD0BAD7}"/>
              </a:ext>
            </a:extLst>
          </p:cNvPr>
          <p:cNvPicPr>
            <a:picLocks noChangeAspect="1"/>
          </p:cNvPicPr>
          <p:nvPr/>
        </p:nvPicPr>
        <p:blipFill>
          <a:blip r:embed="rId4"/>
          <a:stretch>
            <a:fillRect/>
          </a:stretch>
        </p:blipFill>
        <p:spPr>
          <a:xfrm>
            <a:off x="3393463" y="2107329"/>
            <a:ext cx="5154476" cy="3402955"/>
          </a:xfrm>
          <a:prstGeom prst="rect">
            <a:avLst/>
          </a:prstGeom>
        </p:spPr>
      </p:pic>
    </p:spTree>
    <p:extLst>
      <p:ext uri="{BB962C8B-B14F-4D97-AF65-F5344CB8AC3E}">
        <p14:creationId xmlns:p14="http://schemas.microsoft.com/office/powerpoint/2010/main" val="1772380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DESARROLLO</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62" y="5915832"/>
            <a:ext cx="3628766" cy="87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0" y="0"/>
            <a:ext cx="1177372" cy="1184465"/>
          </a:xfrm>
          <a:prstGeom prst="rect">
            <a:avLst/>
          </a:prstGeom>
        </p:spPr>
      </p:pic>
      <p:sp>
        <p:nvSpPr>
          <p:cNvPr id="9" name="Rectángulo 8">
            <a:extLst>
              <a:ext uri="{FF2B5EF4-FFF2-40B4-BE49-F238E27FC236}">
                <a16:creationId xmlns:a16="http://schemas.microsoft.com/office/drawing/2014/main" id="{54726098-C099-4734-ABE8-4C5EB3E64097}"/>
              </a:ext>
            </a:extLst>
          </p:cNvPr>
          <p:cNvSpPr/>
          <p:nvPr/>
        </p:nvSpPr>
        <p:spPr>
          <a:xfrm>
            <a:off x="1432347" y="670036"/>
            <a:ext cx="10366929" cy="830997"/>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2400" dirty="0">
                <a:latin typeface="+mj-lt"/>
                <a:cs typeface="Times New Roman" panose="02020603050405020304" pitchFamily="18" charset="0"/>
              </a:rPr>
              <a:t>Características más Importantes establecidas en la Filosofía y Guía de Estilo de HPHMI</a:t>
            </a:r>
          </a:p>
        </p:txBody>
      </p:sp>
      <p:sp>
        <p:nvSpPr>
          <p:cNvPr id="7" name="Rectángulo 6">
            <a:extLst>
              <a:ext uri="{FF2B5EF4-FFF2-40B4-BE49-F238E27FC236}">
                <a16:creationId xmlns:a16="http://schemas.microsoft.com/office/drawing/2014/main" id="{2BAAF770-BF2F-4B86-9BAA-FFE2DD8F0FAB}"/>
              </a:ext>
            </a:extLst>
          </p:cNvPr>
          <p:cNvSpPr/>
          <p:nvPr/>
        </p:nvSpPr>
        <p:spPr>
          <a:xfrm>
            <a:off x="588686" y="1604126"/>
            <a:ext cx="4589982" cy="400110"/>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marL="457200" lvl="0" indent="-457200" algn="just">
              <a:buFont typeface="Wingdings" panose="05000000000000000000" pitchFamily="2" charset="2"/>
              <a:buChar char="q"/>
            </a:pPr>
            <a:r>
              <a:rPr lang="es-EC" sz="2000" dirty="0">
                <a:latin typeface="+mj-lt"/>
                <a:cs typeface="Times New Roman" panose="02020603050405020304" pitchFamily="18" charset="0"/>
              </a:rPr>
              <a:t>Los Datos no son Información</a:t>
            </a:r>
          </a:p>
        </p:txBody>
      </p:sp>
      <p:sp>
        <p:nvSpPr>
          <p:cNvPr id="14" name="Rectángulo 13">
            <a:extLst>
              <a:ext uri="{FF2B5EF4-FFF2-40B4-BE49-F238E27FC236}">
                <a16:creationId xmlns:a16="http://schemas.microsoft.com/office/drawing/2014/main" id="{507CCFF0-2A6D-4094-AAE9-8B7437418251}"/>
              </a:ext>
            </a:extLst>
          </p:cNvPr>
          <p:cNvSpPr/>
          <p:nvPr/>
        </p:nvSpPr>
        <p:spPr>
          <a:xfrm>
            <a:off x="305467" y="5774468"/>
            <a:ext cx="6292760" cy="369332"/>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marL="457200" lvl="0" indent="-457200" algn="just">
              <a:buFont typeface="Courier New" panose="02070309020205020404" pitchFamily="49" charset="0"/>
              <a:buChar char="o"/>
            </a:pPr>
            <a:r>
              <a:rPr lang="es-EC" dirty="0">
                <a:latin typeface="+mj-lt"/>
                <a:cs typeface="Times New Roman" panose="02020603050405020304" pitchFamily="18" charset="0"/>
              </a:rPr>
              <a:t>Se conoce el estado del proceso a primera vista</a:t>
            </a:r>
          </a:p>
        </p:txBody>
      </p:sp>
      <p:sp>
        <p:nvSpPr>
          <p:cNvPr id="10" name="2 Rectángulo">
            <a:extLst>
              <a:ext uri="{FF2B5EF4-FFF2-40B4-BE49-F238E27FC236}">
                <a16:creationId xmlns:a16="http://schemas.microsoft.com/office/drawing/2014/main" id="{53BE130C-AA85-4DC7-8A19-59CE593E7077}"/>
              </a:ext>
            </a:extLst>
          </p:cNvPr>
          <p:cNvSpPr/>
          <p:nvPr/>
        </p:nvSpPr>
        <p:spPr>
          <a:xfrm>
            <a:off x="179512" y="6260087"/>
            <a:ext cx="5958545" cy="492443"/>
          </a:xfrm>
          <a:prstGeom prst="rect">
            <a:avLst/>
          </a:prstGeom>
        </p:spPr>
        <p:txBody>
          <a:bodyPr wrap="square">
            <a:spAutoFit/>
          </a:bodyPr>
          <a:lstStyle/>
          <a:p>
            <a:pPr algn="just"/>
            <a:r>
              <a:rPr lang="en-US" sz="1300" b="1" dirty="0">
                <a:latin typeface="Times New Roman" pitchFamily="18" charset="0"/>
                <a:cs typeface="Times New Roman" pitchFamily="18" charset="0"/>
              </a:rPr>
              <a:t>Fuente:</a:t>
            </a:r>
          </a:p>
          <a:p>
            <a:pPr algn="just"/>
            <a:r>
              <a:rPr lang="en-US" sz="1300" dirty="0" err="1">
                <a:latin typeface="Times New Roman" pitchFamily="18" charset="0"/>
                <a:cs typeface="Times New Roman" pitchFamily="18" charset="0"/>
              </a:rPr>
              <a:t>Ejemplo</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Adaptado</a:t>
            </a:r>
            <a:r>
              <a:rPr lang="en-US" sz="1300" dirty="0">
                <a:latin typeface="Times New Roman" pitchFamily="18" charset="0"/>
                <a:cs typeface="Times New Roman" pitchFamily="18" charset="0"/>
              </a:rPr>
              <a:t> de “High Performance HMI Handbook”</a:t>
            </a:r>
          </a:p>
        </p:txBody>
      </p:sp>
      <p:pic>
        <p:nvPicPr>
          <p:cNvPr id="3" name="Imagen 2">
            <a:extLst>
              <a:ext uri="{FF2B5EF4-FFF2-40B4-BE49-F238E27FC236}">
                <a16:creationId xmlns:a16="http://schemas.microsoft.com/office/drawing/2014/main" id="{97043618-0B76-4488-9828-318483F96BD8}"/>
              </a:ext>
            </a:extLst>
          </p:cNvPr>
          <p:cNvPicPr>
            <a:picLocks noChangeAspect="1"/>
          </p:cNvPicPr>
          <p:nvPr/>
        </p:nvPicPr>
        <p:blipFill>
          <a:blip r:embed="rId4"/>
          <a:stretch>
            <a:fillRect/>
          </a:stretch>
        </p:blipFill>
        <p:spPr>
          <a:xfrm>
            <a:off x="2883677" y="2004236"/>
            <a:ext cx="6104060" cy="3741814"/>
          </a:xfrm>
          <a:prstGeom prst="rect">
            <a:avLst/>
          </a:prstGeom>
        </p:spPr>
      </p:pic>
    </p:spTree>
    <p:extLst>
      <p:ext uri="{BB962C8B-B14F-4D97-AF65-F5344CB8AC3E}">
        <p14:creationId xmlns:p14="http://schemas.microsoft.com/office/powerpoint/2010/main" val="2575103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DESARROLLO</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62" y="5915832"/>
            <a:ext cx="3628766" cy="87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0" y="0"/>
            <a:ext cx="1177372" cy="1184465"/>
          </a:xfrm>
          <a:prstGeom prst="rect">
            <a:avLst/>
          </a:prstGeom>
        </p:spPr>
      </p:pic>
      <p:sp>
        <p:nvSpPr>
          <p:cNvPr id="9" name="Rectángulo 8">
            <a:extLst>
              <a:ext uri="{FF2B5EF4-FFF2-40B4-BE49-F238E27FC236}">
                <a16:creationId xmlns:a16="http://schemas.microsoft.com/office/drawing/2014/main" id="{54726098-C099-4734-ABE8-4C5EB3E64097}"/>
              </a:ext>
            </a:extLst>
          </p:cNvPr>
          <p:cNvSpPr/>
          <p:nvPr/>
        </p:nvSpPr>
        <p:spPr>
          <a:xfrm>
            <a:off x="1432347" y="670036"/>
            <a:ext cx="10366929" cy="830997"/>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2400" dirty="0">
                <a:latin typeface="+mj-lt"/>
                <a:cs typeface="Times New Roman" panose="02020603050405020304" pitchFamily="18" charset="0"/>
              </a:rPr>
              <a:t>Características más Importantes establecidas en la Filosofía y Guía de Estilo de HPHMI</a:t>
            </a:r>
          </a:p>
        </p:txBody>
      </p:sp>
      <p:sp>
        <p:nvSpPr>
          <p:cNvPr id="7" name="Rectángulo 6">
            <a:extLst>
              <a:ext uri="{FF2B5EF4-FFF2-40B4-BE49-F238E27FC236}">
                <a16:creationId xmlns:a16="http://schemas.microsoft.com/office/drawing/2014/main" id="{2BAAF770-BF2F-4B86-9BAA-FFE2DD8F0FAB}"/>
              </a:ext>
            </a:extLst>
          </p:cNvPr>
          <p:cNvSpPr/>
          <p:nvPr/>
        </p:nvSpPr>
        <p:spPr>
          <a:xfrm>
            <a:off x="588686" y="1727218"/>
            <a:ext cx="4589982" cy="400110"/>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marL="457200" lvl="0" indent="-457200" algn="just">
              <a:buFont typeface="Wingdings" panose="05000000000000000000" pitchFamily="2" charset="2"/>
              <a:buChar char="q"/>
            </a:pPr>
            <a:r>
              <a:rPr lang="es-EC" sz="2000" dirty="0">
                <a:latin typeface="+mj-lt"/>
                <a:cs typeface="Times New Roman" panose="02020603050405020304" pitchFamily="18" charset="0"/>
              </a:rPr>
              <a:t>Indicadores Analógicos y Digitales</a:t>
            </a:r>
          </a:p>
        </p:txBody>
      </p:sp>
      <p:pic>
        <p:nvPicPr>
          <p:cNvPr id="13" name="Imagen 12">
            <a:extLst>
              <a:ext uri="{FF2B5EF4-FFF2-40B4-BE49-F238E27FC236}">
                <a16:creationId xmlns:a16="http://schemas.microsoft.com/office/drawing/2014/main" id="{DFFF570C-69F7-4319-B75A-1687D562221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3676" y="2525119"/>
            <a:ext cx="6137231" cy="2803020"/>
          </a:xfrm>
          <a:prstGeom prst="rect">
            <a:avLst/>
          </a:prstGeom>
          <a:noFill/>
        </p:spPr>
      </p:pic>
    </p:spTree>
    <p:extLst>
      <p:ext uri="{BB962C8B-B14F-4D97-AF65-F5344CB8AC3E}">
        <p14:creationId xmlns:p14="http://schemas.microsoft.com/office/powerpoint/2010/main" val="3083622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18616" y="1342"/>
            <a:ext cx="9760024"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INTRODUCCIÓN </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62" y="5915832"/>
            <a:ext cx="3628766" cy="87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0" y="5915832"/>
            <a:ext cx="1076960" cy="942168"/>
          </a:xfrm>
          <a:prstGeom prst="rect">
            <a:avLst/>
          </a:prstGeom>
        </p:spPr>
      </p:pic>
      <p:graphicFrame>
        <p:nvGraphicFramePr>
          <p:cNvPr id="3" name="Diagrama 2">
            <a:extLst>
              <a:ext uri="{FF2B5EF4-FFF2-40B4-BE49-F238E27FC236}">
                <a16:creationId xmlns:a16="http://schemas.microsoft.com/office/drawing/2014/main" id="{5FC9FD6D-900D-4667-8EB8-FFCAECAFEF47}"/>
              </a:ext>
            </a:extLst>
          </p:cNvPr>
          <p:cNvGraphicFramePr/>
          <p:nvPr>
            <p:extLst>
              <p:ext uri="{D42A27DB-BD31-4B8C-83A1-F6EECF244321}">
                <p14:modId xmlns:p14="http://schemas.microsoft.com/office/powerpoint/2010/main" val="1734013517"/>
              </p:ext>
            </p:extLst>
          </p:nvPr>
        </p:nvGraphicFramePr>
        <p:xfrm>
          <a:off x="-1401969" y="1078992"/>
          <a:ext cx="14788785" cy="43251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1866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DESARROLLO</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62" y="5915832"/>
            <a:ext cx="3628766" cy="87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0" y="0"/>
            <a:ext cx="1177372" cy="1184465"/>
          </a:xfrm>
          <a:prstGeom prst="rect">
            <a:avLst/>
          </a:prstGeom>
        </p:spPr>
      </p:pic>
      <p:sp>
        <p:nvSpPr>
          <p:cNvPr id="9" name="Rectángulo 8">
            <a:extLst>
              <a:ext uri="{FF2B5EF4-FFF2-40B4-BE49-F238E27FC236}">
                <a16:creationId xmlns:a16="http://schemas.microsoft.com/office/drawing/2014/main" id="{54726098-C099-4734-ABE8-4C5EB3E64097}"/>
              </a:ext>
            </a:extLst>
          </p:cNvPr>
          <p:cNvSpPr/>
          <p:nvPr/>
        </p:nvSpPr>
        <p:spPr>
          <a:xfrm>
            <a:off x="1432347" y="670036"/>
            <a:ext cx="10366929" cy="830997"/>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2400" dirty="0">
                <a:latin typeface="+mj-lt"/>
                <a:cs typeface="Times New Roman" panose="02020603050405020304" pitchFamily="18" charset="0"/>
              </a:rPr>
              <a:t>Características más Importantes establecidas en la Filosofía y Guía de Estilo de HPHMI</a:t>
            </a:r>
          </a:p>
        </p:txBody>
      </p:sp>
      <p:sp>
        <p:nvSpPr>
          <p:cNvPr id="7" name="Rectángulo 6">
            <a:extLst>
              <a:ext uri="{FF2B5EF4-FFF2-40B4-BE49-F238E27FC236}">
                <a16:creationId xmlns:a16="http://schemas.microsoft.com/office/drawing/2014/main" id="{2BAAF770-BF2F-4B86-9BAA-FFE2DD8F0FAB}"/>
              </a:ext>
            </a:extLst>
          </p:cNvPr>
          <p:cNvSpPr/>
          <p:nvPr/>
        </p:nvSpPr>
        <p:spPr>
          <a:xfrm>
            <a:off x="588686" y="1648086"/>
            <a:ext cx="4589982" cy="400110"/>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marL="457200" lvl="0" indent="-457200" algn="just">
              <a:buFont typeface="Wingdings" panose="05000000000000000000" pitchFamily="2" charset="2"/>
              <a:buChar char="q"/>
            </a:pPr>
            <a:r>
              <a:rPr lang="es-EC" sz="2000" dirty="0">
                <a:latin typeface="+mj-lt"/>
                <a:cs typeface="Times New Roman" panose="02020603050405020304" pitchFamily="18" charset="0"/>
              </a:rPr>
              <a:t>Indicadores Analógicos y Digitales</a:t>
            </a:r>
          </a:p>
        </p:txBody>
      </p:sp>
      <p:sp>
        <p:nvSpPr>
          <p:cNvPr id="14" name="Rectángulo 13">
            <a:extLst>
              <a:ext uri="{FF2B5EF4-FFF2-40B4-BE49-F238E27FC236}">
                <a16:creationId xmlns:a16="http://schemas.microsoft.com/office/drawing/2014/main" id="{507CCFF0-2A6D-4094-AAE9-8B7437418251}"/>
              </a:ext>
            </a:extLst>
          </p:cNvPr>
          <p:cNvSpPr/>
          <p:nvPr/>
        </p:nvSpPr>
        <p:spPr>
          <a:xfrm>
            <a:off x="305467" y="5774468"/>
            <a:ext cx="6292760" cy="369332"/>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marL="457200" lvl="0" indent="-457200" algn="just">
              <a:buFont typeface="Courier New" panose="02070309020205020404" pitchFamily="49" charset="0"/>
              <a:buChar char="o"/>
            </a:pPr>
            <a:r>
              <a:rPr lang="es-EC" dirty="0">
                <a:latin typeface="+mj-lt"/>
                <a:cs typeface="Times New Roman" panose="02020603050405020304" pitchFamily="18" charset="0"/>
              </a:rPr>
              <a:t>Se conoce el estado del proceso a primera vista</a:t>
            </a:r>
          </a:p>
        </p:txBody>
      </p:sp>
      <p:pic>
        <p:nvPicPr>
          <p:cNvPr id="11" name="Imagen 10">
            <a:extLst>
              <a:ext uri="{FF2B5EF4-FFF2-40B4-BE49-F238E27FC236}">
                <a16:creationId xmlns:a16="http://schemas.microsoft.com/office/drawing/2014/main" id="{B22A469D-2FC4-4FE8-8A24-C5270BD11BBF}"/>
              </a:ext>
            </a:extLst>
          </p:cNvPr>
          <p:cNvPicPr/>
          <p:nvPr/>
        </p:nvPicPr>
        <p:blipFill rotWithShape="1">
          <a:blip r:embed="rId4">
            <a:extLst>
              <a:ext uri="{28A0092B-C50C-407E-A947-70E740481C1C}">
                <a14:useLocalDpi xmlns:a14="http://schemas.microsoft.com/office/drawing/2010/main" val="0"/>
              </a:ext>
            </a:extLst>
          </a:blip>
          <a:srcRect l="49525"/>
          <a:stretch/>
        </p:blipFill>
        <p:spPr bwMode="auto">
          <a:xfrm>
            <a:off x="1050279" y="2224405"/>
            <a:ext cx="3930161" cy="3046860"/>
          </a:xfrm>
          <a:prstGeom prst="rect">
            <a:avLst/>
          </a:prstGeom>
          <a:noFill/>
        </p:spPr>
      </p:pic>
      <p:pic>
        <p:nvPicPr>
          <p:cNvPr id="12" name="Imagen 11">
            <a:extLst>
              <a:ext uri="{FF2B5EF4-FFF2-40B4-BE49-F238E27FC236}">
                <a16:creationId xmlns:a16="http://schemas.microsoft.com/office/drawing/2014/main" id="{9A4B044B-8DCF-4A20-8F62-D45E68FF2C6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086733" y="2224405"/>
            <a:ext cx="6501528" cy="3046860"/>
          </a:xfrm>
          <a:prstGeom prst="rect">
            <a:avLst/>
          </a:prstGeom>
          <a:noFill/>
        </p:spPr>
      </p:pic>
    </p:spTree>
    <p:extLst>
      <p:ext uri="{BB962C8B-B14F-4D97-AF65-F5344CB8AC3E}">
        <p14:creationId xmlns:p14="http://schemas.microsoft.com/office/powerpoint/2010/main" val="1352628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DESARROLLO</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62" y="5915832"/>
            <a:ext cx="3628766" cy="87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0" y="0"/>
            <a:ext cx="1177372" cy="1184465"/>
          </a:xfrm>
          <a:prstGeom prst="rect">
            <a:avLst/>
          </a:prstGeom>
        </p:spPr>
      </p:pic>
      <p:sp>
        <p:nvSpPr>
          <p:cNvPr id="9" name="Rectángulo 8">
            <a:extLst>
              <a:ext uri="{FF2B5EF4-FFF2-40B4-BE49-F238E27FC236}">
                <a16:creationId xmlns:a16="http://schemas.microsoft.com/office/drawing/2014/main" id="{54726098-C099-4734-ABE8-4C5EB3E64097}"/>
              </a:ext>
            </a:extLst>
          </p:cNvPr>
          <p:cNvSpPr/>
          <p:nvPr/>
        </p:nvSpPr>
        <p:spPr>
          <a:xfrm>
            <a:off x="1432347" y="670036"/>
            <a:ext cx="10366929" cy="830997"/>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2400" dirty="0">
                <a:latin typeface="+mj-lt"/>
                <a:cs typeface="Times New Roman" panose="02020603050405020304" pitchFamily="18" charset="0"/>
              </a:rPr>
              <a:t>Características más Importantes establecidas en la Filosofía y Guía de Estilo de HPHMI</a:t>
            </a:r>
          </a:p>
        </p:txBody>
      </p:sp>
      <p:sp>
        <p:nvSpPr>
          <p:cNvPr id="7" name="Rectángulo 6">
            <a:extLst>
              <a:ext uri="{FF2B5EF4-FFF2-40B4-BE49-F238E27FC236}">
                <a16:creationId xmlns:a16="http://schemas.microsoft.com/office/drawing/2014/main" id="{2BAAF770-BF2F-4B86-9BAA-FFE2DD8F0FAB}"/>
              </a:ext>
            </a:extLst>
          </p:cNvPr>
          <p:cNvSpPr/>
          <p:nvPr/>
        </p:nvSpPr>
        <p:spPr>
          <a:xfrm>
            <a:off x="588686" y="1648086"/>
            <a:ext cx="4589982" cy="400110"/>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marL="457200" lvl="0" indent="-457200" algn="just">
              <a:buFont typeface="Wingdings" panose="05000000000000000000" pitchFamily="2" charset="2"/>
              <a:buChar char="q"/>
            </a:pPr>
            <a:r>
              <a:rPr lang="es-EC" sz="2000" dirty="0">
                <a:latin typeface="+mj-lt"/>
                <a:cs typeface="Times New Roman" panose="02020603050405020304" pitchFamily="18" charset="0"/>
              </a:rPr>
              <a:t>Uso e Importancia de Tendencias</a:t>
            </a:r>
          </a:p>
        </p:txBody>
      </p:sp>
      <p:sp>
        <p:nvSpPr>
          <p:cNvPr id="14" name="Rectángulo 13">
            <a:extLst>
              <a:ext uri="{FF2B5EF4-FFF2-40B4-BE49-F238E27FC236}">
                <a16:creationId xmlns:a16="http://schemas.microsoft.com/office/drawing/2014/main" id="{507CCFF0-2A6D-4094-AAE9-8B7437418251}"/>
              </a:ext>
            </a:extLst>
          </p:cNvPr>
          <p:cNvSpPr/>
          <p:nvPr/>
        </p:nvSpPr>
        <p:spPr>
          <a:xfrm>
            <a:off x="868174" y="5040684"/>
            <a:ext cx="6292760" cy="369332"/>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marL="457200" lvl="0" indent="-457200" algn="just">
              <a:buFont typeface="Courier New" panose="02070309020205020404" pitchFamily="49" charset="0"/>
              <a:buChar char="o"/>
            </a:pPr>
            <a:r>
              <a:rPr lang="es-EC" dirty="0">
                <a:latin typeface="+mj-lt"/>
                <a:cs typeface="Times New Roman" panose="02020603050405020304" pitchFamily="18" charset="0"/>
              </a:rPr>
              <a:t>El estado actual del proceso se encuentra correcto</a:t>
            </a:r>
          </a:p>
        </p:txBody>
      </p:sp>
      <p:sp>
        <p:nvSpPr>
          <p:cNvPr id="10" name="2 Rectángulo">
            <a:extLst>
              <a:ext uri="{FF2B5EF4-FFF2-40B4-BE49-F238E27FC236}">
                <a16:creationId xmlns:a16="http://schemas.microsoft.com/office/drawing/2014/main" id="{53BE130C-AA85-4DC7-8A19-59CE593E7077}"/>
              </a:ext>
            </a:extLst>
          </p:cNvPr>
          <p:cNvSpPr/>
          <p:nvPr/>
        </p:nvSpPr>
        <p:spPr>
          <a:xfrm>
            <a:off x="179512" y="6260087"/>
            <a:ext cx="5958545" cy="492443"/>
          </a:xfrm>
          <a:prstGeom prst="rect">
            <a:avLst/>
          </a:prstGeom>
        </p:spPr>
        <p:txBody>
          <a:bodyPr wrap="square">
            <a:spAutoFit/>
          </a:bodyPr>
          <a:lstStyle/>
          <a:p>
            <a:pPr algn="just"/>
            <a:r>
              <a:rPr lang="en-US" sz="1300" b="1" dirty="0">
                <a:latin typeface="Times New Roman" pitchFamily="18" charset="0"/>
                <a:cs typeface="Times New Roman" pitchFamily="18" charset="0"/>
              </a:rPr>
              <a:t>Fuente:</a:t>
            </a:r>
          </a:p>
          <a:p>
            <a:pPr algn="just"/>
            <a:r>
              <a:rPr lang="en-US" sz="1300" dirty="0">
                <a:latin typeface="Times New Roman" pitchFamily="18" charset="0"/>
                <a:cs typeface="Times New Roman" pitchFamily="18" charset="0"/>
              </a:rPr>
              <a:t>(Perez, 2013)</a:t>
            </a:r>
          </a:p>
        </p:txBody>
      </p:sp>
      <p:graphicFrame>
        <p:nvGraphicFramePr>
          <p:cNvPr id="3" name="Tabla 2">
            <a:extLst>
              <a:ext uri="{FF2B5EF4-FFF2-40B4-BE49-F238E27FC236}">
                <a16:creationId xmlns:a16="http://schemas.microsoft.com/office/drawing/2014/main" id="{56E1E8E6-E1AC-42E6-BEA8-70B18E5100C8}"/>
              </a:ext>
            </a:extLst>
          </p:cNvPr>
          <p:cNvGraphicFramePr>
            <a:graphicFrameLocks noGrp="1"/>
          </p:cNvGraphicFramePr>
          <p:nvPr>
            <p:extLst>
              <p:ext uri="{D42A27DB-BD31-4B8C-83A1-F6EECF244321}">
                <p14:modId xmlns:p14="http://schemas.microsoft.com/office/powerpoint/2010/main" val="3416760479"/>
              </p:ext>
            </p:extLst>
          </p:nvPr>
        </p:nvGraphicFramePr>
        <p:xfrm>
          <a:off x="2423452" y="2591817"/>
          <a:ext cx="7429209" cy="1237596"/>
        </p:xfrm>
        <a:graphic>
          <a:graphicData uri="http://schemas.openxmlformats.org/drawingml/2006/table">
            <a:tbl>
              <a:tblPr firstRow="1" firstCol="1" bandRow="1">
                <a:tableStyleId>{17292A2E-F333-43FB-9621-5CBBE7FDCDCB}</a:tableStyleId>
              </a:tblPr>
              <a:tblGrid>
                <a:gridCol w="2476403">
                  <a:extLst>
                    <a:ext uri="{9D8B030D-6E8A-4147-A177-3AD203B41FA5}">
                      <a16:colId xmlns:a16="http://schemas.microsoft.com/office/drawing/2014/main" val="1499411352"/>
                    </a:ext>
                  </a:extLst>
                </a:gridCol>
                <a:gridCol w="2476403">
                  <a:extLst>
                    <a:ext uri="{9D8B030D-6E8A-4147-A177-3AD203B41FA5}">
                      <a16:colId xmlns:a16="http://schemas.microsoft.com/office/drawing/2014/main" val="2755217112"/>
                    </a:ext>
                  </a:extLst>
                </a:gridCol>
                <a:gridCol w="2476403">
                  <a:extLst>
                    <a:ext uri="{9D8B030D-6E8A-4147-A177-3AD203B41FA5}">
                      <a16:colId xmlns:a16="http://schemas.microsoft.com/office/drawing/2014/main" val="166950509"/>
                    </a:ext>
                  </a:extLst>
                </a:gridCol>
              </a:tblGrid>
              <a:tr h="618798">
                <a:tc>
                  <a:txBody>
                    <a:bodyPr/>
                    <a:lstStyle/>
                    <a:p>
                      <a:pPr indent="255905" algn="ctr">
                        <a:lnSpc>
                          <a:spcPct val="100000"/>
                        </a:lnSpc>
                        <a:spcBef>
                          <a:spcPts val="600"/>
                        </a:spcBef>
                        <a:spcAft>
                          <a:spcPts val="0"/>
                        </a:spcAft>
                      </a:pPr>
                      <a:r>
                        <a:rPr lang="es-EC" sz="1800" dirty="0">
                          <a:effectLst/>
                        </a:rPr>
                        <a:t>PV de Presión</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lnSpc>
                          <a:spcPct val="100000"/>
                        </a:lnSpc>
                        <a:spcBef>
                          <a:spcPts val="600"/>
                        </a:spcBef>
                        <a:spcAft>
                          <a:spcPts val="0"/>
                        </a:spcAft>
                      </a:pPr>
                      <a:r>
                        <a:rPr lang="es-EC" sz="1800" dirty="0">
                          <a:effectLst/>
                        </a:rPr>
                        <a:t>Nivel de Alarma</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lvl="0" indent="255905" algn="ctr">
                        <a:lnSpc>
                          <a:spcPct val="100000"/>
                        </a:lnSpc>
                        <a:spcBef>
                          <a:spcPts val="600"/>
                        </a:spcBef>
                        <a:spcAft>
                          <a:spcPts val="0"/>
                        </a:spcAft>
                      </a:pPr>
                      <a:r>
                        <a:rPr lang="es-EC" sz="1800" dirty="0">
                          <a:effectLst/>
                        </a:rPr>
                        <a:t>Nivel de Apagado</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4387758"/>
                  </a:ext>
                </a:extLst>
              </a:tr>
              <a:tr h="618798">
                <a:tc>
                  <a:txBody>
                    <a:bodyPr/>
                    <a:lstStyle/>
                    <a:p>
                      <a:pPr indent="255905" algn="ctr">
                        <a:lnSpc>
                          <a:spcPct val="100000"/>
                        </a:lnSpc>
                        <a:spcBef>
                          <a:spcPts val="600"/>
                        </a:spcBef>
                        <a:spcAft>
                          <a:spcPts val="0"/>
                        </a:spcAft>
                      </a:pPr>
                      <a:r>
                        <a:rPr lang="es-EC" sz="1800">
                          <a:effectLst/>
                        </a:rPr>
                        <a:t>229.2 psig</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lnSpc>
                          <a:spcPct val="100000"/>
                        </a:lnSpc>
                        <a:spcBef>
                          <a:spcPts val="600"/>
                        </a:spcBef>
                        <a:spcAft>
                          <a:spcPts val="0"/>
                        </a:spcAft>
                      </a:pPr>
                      <a:r>
                        <a:rPr lang="es-EC" sz="1800" dirty="0">
                          <a:effectLst/>
                        </a:rPr>
                        <a:t>250 </a:t>
                      </a:r>
                      <a:r>
                        <a:rPr lang="es-EC" sz="1800" dirty="0" err="1">
                          <a:effectLst/>
                        </a:rPr>
                        <a:t>psig</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ctr">
                        <a:lnSpc>
                          <a:spcPct val="100000"/>
                        </a:lnSpc>
                        <a:spcBef>
                          <a:spcPts val="600"/>
                        </a:spcBef>
                        <a:spcAft>
                          <a:spcPts val="0"/>
                        </a:spcAft>
                      </a:pPr>
                      <a:r>
                        <a:rPr lang="es-EC" sz="1800" dirty="0">
                          <a:effectLst/>
                        </a:rPr>
                        <a:t>300 </a:t>
                      </a:r>
                      <a:r>
                        <a:rPr lang="es-EC" sz="1800" dirty="0" err="1">
                          <a:effectLst/>
                        </a:rPr>
                        <a:t>psig</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5703364"/>
                  </a:ext>
                </a:extLst>
              </a:tr>
            </a:tbl>
          </a:graphicData>
        </a:graphic>
      </p:graphicFrame>
      <p:pic>
        <p:nvPicPr>
          <p:cNvPr id="6" name="Imagen 5">
            <a:extLst>
              <a:ext uri="{FF2B5EF4-FFF2-40B4-BE49-F238E27FC236}">
                <a16:creationId xmlns:a16="http://schemas.microsoft.com/office/drawing/2014/main" id="{6684207A-E23F-484D-9914-4B27E3ADA8DD}"/>
              </a:ext>
            </a:extLst>
          </p:cNvPr>
          <p:cNvPicPr>
            <a:picLocks noChangeAspect="1"/>
          </p:cNvPicPr>
          <p:nvPr/>
        </p:nvPicPr>
        <p:blipFill>
          <a:blip r:embed="rId4"/>
          <a:stretch>
            <a:fillRect/>
          </a:stretch>
        </p:blipFill>
        <p:spPr>
          <a:xfrm>
            <a:off x="3675476" y="4003425"/>
            <a:ext cx="4343107" cy="739217"/>
          </a:xfrm>
          <a:prstGeom prst="rect">
            <a:avLst/>
          </a:prstGeom>
        </p:spPr>
      </p:pic>
    </p:spTree>
    <p:extLst>
      <p:ext uri="{BB962C8B-B14F-4D97-AF65-F5344CB8AC3E}">
        <p14:creationId xmlns:p14="http://schemas.microsoft.com/office/powerpoint/2010/main" val="1094177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DESARROLLO</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62" y="5915832"/>
            <a:ext cx="3628766" cy="87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0" y="0"/>
            <a:ext cx="1177372" cy="1184465"/>
          </a:xfrm>
          <a:prstGeom prst="rect">
            <a:avLst/>
          </a:prstGeom>
        </p:spPr>
      </p:pic>
      <p:sp>
        <p:nvSpPr>
          <p:cNvPr id="9" name="Rectángulo 8">
            <a:extLst>
              <a:ext uri="{FF2B5EF4-FFF2-40B4-BE49-F238E27FC236}">
                <a16:creationId xmlns:a16="http://schemas.microsoft.com/office/drawing/2014/main" id="{54726098-C099-4734-ABE8-4C5EB3E64097}"/>
              </a:ext>
            </a:extLst>
          </p:cNvPr>
          <p:cNvSpPr/>
          <p:nvPr/>
        </p:nvSpPr>
        <p:spPr>
          <a:xfrm>
            <a:off x="1432347" y="670036"/>
            <a:ext cx="10366929" cy="830997"/>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2400" dirty="0">
                <a:latin typeface="+mj-lt"/>
                <a:cs typeface="Times New Roman" panose="02020603050405020304" pitchFamily="18" charset="0"/>
              </a:rPr>
              <a:t>Características más Importantes establecidas en la Filosofía y Guía de Estilo de HPHMI</a:t>
            </a:r>
          </a:p>
        </p:txBody>
      </p:sp>
      <p:sp>
        <p:nvSpPr>
          <p:cNvPr id="7" name="Rectángulo 6">
            <a:extLst>
              <a:ext uri="{FF2B5EF4-FFF2-40B4-BE49-F238E27FC236}">
                <a16:creationId xmlns:a16="http://schemas.microsoft.com/office/drawing/2014/main" id="{2BAAF770-BF2F-4B86-9BAA-FFE2DD8F0FAB}"/>
              </a:ext>
            </a:extLst>
          </p:cNvPr>
          <p:cNvSpPr/>
          <p:nvPr/>
        </p:nvSpPr>
        <p:spPr>
          <a:xfrm>
            <a:off x="588686" y="1648086"/>
            <a:ext cx="4589982" cy="400110"/>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marL="457200" lvl="0" indent="-457200" algn="just">
              <a:buFont typeface="Wingdings" panose="05000000000000000000" pitchFamily="2" charset="2"/>
              <a:buChar char="q"/>
            </a:pPr>
            <a:r>
              <a:rPr lang="es-EC" sz="2000" dirty="0">
                <a:latin typeface="+mj-lt"/>
                <a:cs typeface="Times New Roman" panose="02020603050405020304" pitchFamily="18" charset="0"/>
              </a:rPr>
              <a:t>Uso e Importancia de Tendencias</a:t>
            </a:r>
          </a:p>
        </p:txBody>
      </p:sp>
      <p:sp>
        <p:nvSpPr>
          <p:cNvPr id="14" name="Rectángulo 13">
            <a:extLst>
              <a:ext uri="{FF2B5EF4-FFF2-40B4-BE49-F238E27FC236}">
                <a16:creationId xmlns:a16="http://schemas.microsoft.com/office/drawing/2014/main" id="{507CCFF0-2A6D-4094-AAE9-8B7437418251}"/>
              </a:ext>
            </a:extLst>
          </p:cNvPr>
          <p:cNvSpPr/>
          <p:nvPr/>
        </p:nvSpPr>
        <p:spPr>
          <a:xfrm>
            <a:off x="868174" y="5040684"/>
            <a:ext cx="6292760" cy="369332"/>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marL="457200" lvl="0" indent="-457200" algn="just">
              <a:buFont typeface="Courier New" panose="02070309020205020404" pitchFamily="49" charset="0"/>
              <a:buChar char="o"/>
            </a:pPr>
            <a:r>
              <a:rPr lang="es-EC" dirty="0">
                <a:latin typeface="+mj-lt"/>
                <a:cs typeface="Times New Roman" panose="02020603050405020304" pitchFamily="18" charset="0"/>
              </a:rPr>
              <a:t>Diferentes comportamientos</a:t>
            </a:r>
          </a:p>
        </p:txBody>
      </p:sp>
      <p:sp>
        <p:nvSpPr>
          <p:cNvPr id="10" name="2 Rectángulo">
            <a:extLst>
              <a:ext uri="{FF2B5EF4-FFF2-40B4-BE49-F238E27FC236}">
                <a16:creationId xmlns:a16="http://schemas.microsoft.com/office/drawing/2014/main" id="{53BE130C-AA85-4DC7-8A19-59CE593E7077}"/>
              </a:ext>
            </a:extLst>
          </p:cNvPr>
          <p:cNvSpPr/>
          <p:nvPr/>
        </p:nvSpPr>
        <p:spPr>
          <a:xfrm>
            <a:off x="179512" y="6260087"/>
            <a:ext cx="5958545" cy="492443"/>
          </a:xfrm>
          <a:prstGeom prst="rect">
            <a:avLst/>
          </a:prstGeom>
        </p:spPr>
        <p:txBody>
          <a:bodyPr wrap="square">
            <a:spAutoFit/>
          </a:bodyPr>
          <a:lstStyle/>
          <a:p>
            <a:pPr algn="just"/>
            <a:r>
              <a:rPr lang="en-US" sz="1300" b="1" dirty="0">
                <a:latin typeface="Times New Roman" pitchFamily="18" charset="0"/>
                <a:cs typeface="Times New Roman" pitchFamily="18" charset="0"/>
              </a:rPr>
              <a:t>Fuente:</a:t>
            </a:r>
          </a:p>
          <a:p>
            <a:pPr algn="just"/>
            <a:r>
              <a:rPr lang="en-US" sz="1300" dirty="0">
                <a:latin typeface="Times New Roman" pitchFamily="18" charset="0"/>
                <a:cs typeface="Times New Roman" pitchFamily="18" charset="0"/>
              </a:rPr>
              <a:t>(Perez, 2013)</a:t>
            </a:r>
          </a:p>
        </p:txBody>
      </p:sp>
      <p:pic>
        <p:nvPicPr>
          <p:cNvPr id="8" name="Imagen 7">
            <a:extLst>
              <a:ext uri="{FF2B5EF4-FFF2-40B4-BE49-F238E27FC236}">
                <a16:creationId xmlns:a16="http://schemas.microsoft.com/office/drawing/2014/main" id="{01536D23-BE64-4B42-BF5D-9969953FE05A}"/>
              </a:ext>
            </a:extLst>
          </p:cNvPr>
          <p:cNvPicPr>
            <a:picLocks noChangeAspect="1"/>
          </p:cNvPicPr>
          <p:nvPr/>
        </p:nvPicPr>
        <p:blipFill>
          <a:blip r:embed="rId4"/>
          <a:stretch>
            <a:fillRect/>
          </a:stretch>
        </p:blipFill>
        <p:spPr>
          <a:xfrm>
            <a:off x="1056919" y="2242660"/>
            <a:ext cx="9755151" cy="2567145"/>
          </a:xfrm>
          <a:prstGeom prst="rect">
            <a:avLst/>
          </a:prstGeom>
        </p:spPr>
      </p:pic>
    </p:spTree>
    <p:extLst>
      <p:ext uri="{BB962C8B-B14F-4D97-AF65-F5344CB8AC3E}">
        <p14:creationId xmlns:p14="http://schemas.microsoft.com/office/powerpoint/2010/main" val="3394679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DESARROLLO</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62" y="5915832"/>
            <a:ext cx="3628766" cy="87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0" y="0"/>
            <a:ext cx="1177372" cy="1184465"/>
          </a:xfrm>
          <a:prstGeom prst="rect">
            <a:avLst/>
          </a:prstGeom>
        </p:spPr>
      </p:pic>
      <p:sp>
        <p:nvSpPr>
          <p:cNvPr id="9" name="Rectángulo 8">
            <a:extLst>
              <a:ext uri="{FF2B5EF4-FFF2-40B4-BE49-F238E27FC236}">
                <a16:creationId xmlns:a16="http://schemas.microsoft.com/office/drawing/2014/main" id="{54726098-C099-4734-ABE8-4C5EB3E64097}"/>
              </a:ext>
            </a:extLst>
          </p:cNvPr>
          <p:cNvSpPr/>
          <p:nvPr/>
        </p:nvSpPr>
        <p:spPr>
          <a:xfrm>
            <a:off x="1432347" y="670036"/>
            <a:ext cx="10366929" cy="830997"/>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2400" dirty="0">
                <a:latin typeface="+mj-lt"/>
                <a:cs typeface="Times New Roman" panose="02020603050405020304" pitchFamily="18" charset="0"/>
              </a:rPr>
              <a:t>Características más Importantes establecidas en la Filosofía y Guía de Estilo de HPHMI</a:t>
            </a:r>
          </a:p>
        </p:txBody>
      </p:sp>
      <p:sp>
        <p:nvSpPr>
          <p:cNvPr id="7" name="Rectángulo 6">
            <a:extLst>
              <a:ext uri="{FF2B5EF4-FFF2-40B4-BE49-F238E27FC236}">
                <a16:creationId xmlns:a16="http://schemas.microsoft.com/office/drawing/2014/main" id="{2BAAF770-BF2F-4B86-9BAA-FFE2DD8F0FAB}"/>
              </a:ext>
            </a:extLst>
          </p:cNvPr>
          <p:cNvSpPr/>
          <p:nvPr/>
        </p:nvSpPr>
        <p:spPr>
          <a:xfrm>
            <a:off x="588686" y="1648086"/>
            <a:ext cx="4589982" cy="400110"/>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marL="457200" lvl="0" indent="-457200" algn="just">
              <a:buFont typeface="Wingdings" panose="05000000000000000000" pitchFamily="2" charset="2"/>
              <a:buChar char="q"/>
            </a:pPr>
            <a:r>
              <a:rPr lang="es-EC" sz="2000" dirty="0">
                <a:latin typeface="+mj-lt"/>
                <a:cs typeface="Times New Roman" panose="02020603050405020304" pitchFamily="18" charset="0"/>
              </a:rPr>
              <a:t>Representación de Alarmas</a:t>
            </a:r>
          </a:p>
        </p:txBody>
      </p:sp>
      <p:sp>
        <p:nvSpPr>
          <p:cNvPr id="14" name="Rectángulo 13">
            <a:extLst>
              <a:ext uri="{FF2B5EF4-FFF2-40B4-BE49-F238E27FC236}">
                <a16:creationId xmlns:a16="http://schemas.microsoft.com/office/drawing/2014/main" id="{507CCFF0-2A6D-4094-AAE9-8B7437418251}"/>
              </a:ext>
            </a:extLst>
          </p:cNvPr>
          <p:cNvSpPr/>
          <p:nvPr/>
        </p:nvSpPr>
        <p:spPr>
          <a:xfrm>
            <a:off x="771459" y="5209914"/>
            <a:ext cx="6447026" cy="369332"/>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marL="457200" lvl="0" indent="-457200" algn="just">
              <a:buFont typeface="Courier New" panose="02070309020205020404" pitchFamily="49" charset="0"/>
              <a:buChar char="o"/>
            </a:pPr>
            <a:r>
              <a:rPr lang="es-EC" dirty="0">
                <a:latin typeface="+mj-lt"/>
                <a:cs typeface="Times New Roman" panose="02020603050405020304" pitchFamily="18" charset="0"/>
              </a:rPr>
              <a:t>Redundancia del Código</a:t>
            </a:r>
          </a:p>
        </p:txBody>
      </p:sp>
      <p:grpSp>
        <p:nvGrpSpPr>
          <p:cNvPr id="10" name="Grupo 9">
            <a:extLst>
              <a:ext uri="{FF2B5EF4-FFF2-40B4-BE49-F238E27FC236}">
                <a16:creationId xmlns:a16="http://schemas.microsoft.com/office/drawing/2014/main" id="{08E6A0A9-6FDD-445A-8A20-5B5CD3AE436E}"/>
              </a:ext>
            </a:extLst>
          </p:cNvPr>
          <p:cNvGrpSpPr/>
          <p:nvPr/>
        </p:nvGrpSpPr>
        <p:grpSpPr>
          <a:xfrm>
            <a:off x="1930866" y="2955840"/>
            <a:ext cx="8394472" cy="1782183"/>
            <a:chOff x="2033392" y="2706386"/>
            <a:chExt cx="8394472" cy="1782183"/>
          </a:xfrm>
        </p:grpSpPr>
        <p:pic>
          <p:nvPicPr>
            <p:cNvPr id="6" name="Imagen 5">
              <a:extLst>
                <a:ext uri="{FF2B5EF4-FFF2-40B4-BE49-F238E27FC236}">
                  <a16:creationId xmlns:a16="http://schemas.microsoft.com/office/drawing/2014/main" id="{3D16AECF-E7AE-4F29-BC7A-62C71C800649}"/>
                </a:ext>
              </a:extLst>
            </p:cNvPr>
            <p:cNvPicPr>
              <a:picLocks noChangeAspect="1"/>
            </p:cNvPicPr>
            <p:nvPr/>
          </p:nvPicPr>
          <p:blipFill rotWithShape="1">
            <a:blip r:embed="rId4"/>
            <a:srcRect l="749" r="3816"/>
            <a:stretch/>
          </p:blipFill>
          <p:spPr>
            <a:xfrm>
              <a:off x="2033392" y="2706386"/>
              <a:ext cx="8394472" cy="1057861"/>
            </a:xfrm>
            <a:prstGeom prst="rect">
              <a:avLst/>
            </a:prstGeom>
          </p:spPr>
        </p:pic>
        <p:sp>
          <p:nvSpPr>
            <p:cNvPr id="8" name="CuadroTexto 7">
              <a:extLst>
                <a:ext uri="{FF2B5EF4-FFF2-40B4-BE49-F238E27FC236}">
                  <a16:creationId xmlns:a16="http://schemas.microsoft.com/office/drawing/2014/main" id="{80C25CBD-C186-427D-906F-FEAD74D1567C}"/>
                </a:ext>
              </a:extLst>
            </p:cNvPr>
            <p:cNvSpPr txBox="1"/>
            <p:nvPr/>
          </p:nvSpPr>
          <p:spPr>
            <a:xfrm>
              <a:off x="9016189" y="3842238"/>
              <a:ext cx="1300356" cy="369332"/>
            </a:xfrm>
            <a:prstGeom prst="rect">
              <a:avLst/>
            </a:prstGeom>
            <a:noFill/>
          </p:spPr>
          <p:txBody>
            <a:bodyPr wrap="none" rtlCol="0">
              <a:spAutoFit/>
            </a:bodyPr>
            <a:lstStyle/>
            <a:p>
              <a:r>
                <a:rPr lang="es-EC" dirty="0"/>
                <a:t>Prioridad 1</a:t>
              </a:r>
            </a:p>
          </p:txBody>
        </p:sp>
        <p:sp>
          <p:nvSpPr>
            <p:cNvPr id="11" name="CuadroTexto 10">
              <a:extLst>
                <a:ext uri="{FF2B5EF4-FFF2-40B4-BE49-F238E27FC236}">
                  <a16:creationId xmlns:a16="http://schemas.microsoft.com/office/drawing/2014/main" id="{803AA409-C133-4641-8149-7995A8B62415}"/>
                </a:ext>
              </a:extLst>
            </p:cNvPr>
            <p:cNvSpPr txBox="1"/>
            <p:nvPr/>
          </p:nvSpPr>
          <p:spPr>
            <a:xfrm>
              <a:off x="6785873" y="3842238"/>
              <a:ext cx="1300356" cy="369332"/>
            </a:xfrm>
            <a:prstGeom prst="rect">
              <a:avLst/>
            </a:prstGeom>
            <a:noFill/>
          </p:spPr>
          <p:txBody>
            <a:bodyPr wrap="none" rtlCol="0">
              <a:spAutoFit/>
            </a:bodyPr>
            <a:lstStyle/>
            <a:p>
              <a:r>
                <a:rPr lang="es-EC" dirty="0"/>
                <a:t>Prioridad 2</a:t>
              </a:r>
            </a:p>
          </p:txBody>
        </p:sp>
        <p:sp>
          <p:nvSpPr>
            <p:cNvPr id="12" name="CuadroTexto 11">
              <a:extLst>
                <a:ext uri="{FF2B5EF4-FFF2-40B4-BE49-F238E27FC236}">
                  <a16:creationId xmlns:a16="http://schemas.microsoft.com/office/drawing/2014/main" id="{DA627645-00EE-4EC0-BEC4-48E9A231D79A}"/>
                </a:ext>
              </a:extLst>
            </p:cNvPr>
            <p:cNvSpPr txBox="1"/>
            <p:nvPr/>
          </p:nvSpPr>
          <p:spPr>
            <a:xfrm>
              <a:off x="4555557" y="3842238"/>
              <a:ext cx="1300356" cy="369332"/>
            </a:xfrm>
            <a:prstGeom prst="rect">
              <a:avLst/>
            </a:prstGeom>
            <a:noFill/>
          </p:spPr>
          <p:txBody>
            <a:bodyPr wrap="none" rtlCol="0">
              <a:spAutoFit/>
            </a:bodyPr>
            <a:lstStyle/>
            <a:p>
              <a:r>
                <a:rPr lang="es-EC" dirty="0"/>
                <a:t>Prioridad 3</a:t>
              </a:r>
            </a:p>
          </p:txBody>
        </p:sp>
        <p:sp>
          <p:nvSpPr>
            <p:cNvPr id="13" name="CuadroTexto 12">
              <a:extLst>
                <a:ext uri="{FF2B5EF4-FFF2-40B4-BE49-F238E27FC236}">
                  <a16:creationId xmlns:a16="http://schemas.microsoft.com/office/drawing/2014/main" id="{EB378AC3-E180-4EAD-BC92-CB1860C85916}"/>
                </a:ext>
              </a:extLst>
            </p:cNvPr>
            <p:cNvSpPr txBox="1"/>
            <p:nvPr/>
          </p:nvSpPr>
          <p:spPr>
            <a:xfrm>
              <a:off x="2325241" y="3842238"/>
              <a:ext cx="1390124" cy="646331"/>
            </a:xfrm>
            <a:prstGeom prst="rect">
              <a:avLst/>
            </a:prstGeom>
            <a:noFill/>
          </p:spPr>
          <p:txBody>
            <a:bodyPr wrap="none" rtlCol="0">
              <a:spAutoFit/>
            </a:bodyPr>
            <a:lstStyle/>
            <a:p>
              <a:r>
                <a:rPr lang="es-EC" dirty="0"/>
                <a:t>Prioridad 4</a:t>
              </a:r>
            </a:p>
            <a:p>
              <a:r>
                <a:rPr lang="es-EC" dirty="0"/>
                <a:t>Diagnóstico</a:t>
              </a:r>
            </a:p>
          </p:txBody>
        </p:sp>
      </p:grpSp>
    </p:spTree>
    <p:extLst>
      <p:ext uri="{BB962C8B-B14F-4D97-AF65-F5344CB8AC3E}">
        <p14:creationId xmlns:p14="http://schemas.microsoft.com/office/powerpoint/2010/main" val="3238825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DESARROLLO</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62" y="5915832"/>
            <a:ext cx="3628766" cy="87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0" y="0"/>
            <a:ext cx="1177372" cy="1184465"/>
          </a:xfrm>
          <a:prstGeom prst="rect">
            <a:avLst/>
          </a:prstGeom>
        </p:spPr>
      </p:pic>
      <p:sp>
        <p:nvSpPr>
          <p:cNvPr id="9" name="Rectángulo 8">
            <a:extLst>
              <a:ext uri="{FF2B5EF4-FFF2-40B4-BE49-F238E27FC236}">
                <a16:creationId xmlns:a16="http://schemas.microsoft.com/office/drawing/2014/main" id="{54726098-C099-4734-ABE8-4C5EB3E64097}"/>
              </a:ext>
            </a:extLst>
          </p:cNvPr>
          <p:cNvSpPr/>
          <p:nvPr/>
        </p:nvSpPr>
        <p:spPr>
          <a:xfrm>
            <a:off x="1432347" y="670036"/>
            <a:ext cx="10366929" cy="830997"/>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2400" dirty="0">
                <a:latin typeface="+mj-lt"/>
                <a:cs typeface="Times New Roman" panose="02020603050405020304" pitchFamily="18" charset="0"/>
              </a:rPr>
              <a:t>Características más Importantes establecidas en la Filosofía y Guía de Estilo de HPHMI</a:t>
            </a:r>
          </a:p>
        </p:txBody>
      </p:sp>
      <p:sp>
        <p:nvSpPr>
          <p:cNvPr id="7" name="Rectángulo 6">
            <a:extLst>
              <a:ext uri="{FF2B5EF4-FFF2-40B4-BE49-F238E27FC236}">
                <a16:creationId xmlns:a16="http://schemas.microsoft.com/office/drawing/2014/main" id="{2BAAF770-BF2F-4B86-9BAA-FFE2DD8F0FAB}"/>
              </a:ext>
            </a:extLst>
          </p:cNvPr>
          <p:cNvSpPr/>
          <p:nvPr/>
        </p:nvSpPr>
        <p:spPr>
          <a:xfrm>
            <a:off x="588686" y="1648086"/>
            <a:ext cx="4589982" cy="400110"/>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marL="457200" lvl="0" indent="-457200" algn="just">
              <a:buFont typeface="Wingdings" panose="05000000000000000000" pitchFamily="2" charset="2"/>
              <a:buChar char="q"/>
            </a:pPr>
            <a:r>
              <a:rPr lang="es-EC" sz="2000" dirty="0">
                <a:latin typeface="+mj-lt"/>
                <a:cs typeface="Times New Roman" panose="02020603050405020304" pitchFamily="18" charset="0"/>
              </a:rPr>
              <a:t>Uso e Importancia de Tendencias</a:t>
            </a:r>
          </a:p>
        </p:txBody>
      </p:sp>
      <p:sp>
        <p:nvSpPr>
          <p:cNvPr id="14" name="Rectángulo 13">
            <a:extLst>
              <a:ext uri="{FF2B5EF4-FFF2-40B4-BE49-F238E27FC236}">
                <a16:creationId xmlns:a16="http://schemas.microsoft.com/office/drawing/2014/main" id="{507CCFF0-2A6D-4094-AAE9-8B7437418251}"/>
              </a:ext>
            </a:extLst>
          </p:cNvPr>
          <p:cNvSpPr/>
          <p:nvPr/>
        </p:nvSpPr>
        <p:spPr>
          <a:xfrm>
            <a:off x="815420" y="5480300"/>
            <a:ext cx="6447026" cy="369332"/>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marL="457200" lvl="0" indent="-457200" algn="just">
              <a:buFont typeface="Courier New" panose="02070309020205020404" pitchFamily="49" charset="0"/>
              <a:buChar char="o"/>
            </a:pPr>
            <a:r>
              <a:rPr lang="es-EC" dirty="0">
                <a:latin typeface="+mj-lt"/>
                <a:cs typeface="Times New Roman" panose="02020603050405020304" pitchFamily="18" charset="0"/>
              </a:rPr>
              <a:t>Representación de Elementos y Tendencias Embebidas</a:t>
            </a:r>
          </a:p>
        </p:txBody>
      </p:sp>
      <p:pic>
        <p:nvPicPr>
          <p:cNvPr id="3" name="Imagen 2">
            <a:extLst>
              <a:ext uri="{FF2B5EF4-FFF2-40B4-BE49-F238E27FC236}">
                <a16:creationId xmlns:a16="http://schemas.microsoft.com/office/drawing/2014/main" id="{018AAB65-B976-4E3E-89C1-64E8A1726002}"/>
              </a:ext>
            </a:extLst>
          </p:cNvPr>
          <p:cNvPicPr>
            <a:picLocks noChangeAspect="1"/>
          </p:cNvPicPr>
          <p:nvPr/>
        </p:nvPicPr>
        <p:blipFill>
          <a:blip r:embed="rId4"/>
          <a:stretch>
            <a:fillRect/>
          </a:stretch>
        </p:blipFill>
        <p:spPr>
          <a:xfrm>
            <a:off x="2015212" y="2327482"/>
            <a:ext cx="8196743" cy="2842743"/>
          </a:xfrm>
          <a:prstGeom prst="rect">
            <a:avLst/>
          </a:prstGeom>
        </p:spPr>
      </p:pic>
    </p:spTree>
    <p:extLst>
      <p:ext uri="{BB962C8B-B14F-4D97-AF65-F5344CB8AC3E}">
        <p14:creationId xmlns:p14="http://schemas.microsoft.com/office/powerpoint/2010/main" val="4208769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DESARROLLO</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62" y="5915832"/>
            <a:ext cx="3628766" cy="87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0" y="0"/>
            <a:ext cx="1177372" cy="1184465"/>
          </a:xfrm>
          <a:prstGeom prst="rect">
            <a:avLst/>
          </a:prstGeom>
        </p:spPr>
      </p:pic>
      <p:sp>
        <p:nvSpPr>
          <p:cNvPr id="9" name="Rectángulo 8">
            <a:extLst>
              <a:ext uri="{FF2B5EF4-FFF2-40B4-BE49-F238E27FC236}">
                <a16:creationId xmlns:a16="http://schemas.microsoft.com/office/drawing/2014/main" id="{54726098-C099-4734-ABE8-4C5EB3E64097}"/>
              </a:ext>
            </a:extLst>
          </p:cNvPr>
          <p:cNvSpPr/>
          <p:nvPr/>
        </p:nvSpPr>
        <p:spPr>
          <a:xfrm>
            <a:off x="1432347" y="670036"/>
            <a:ext cx="10366929" cy="830997"/>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2400" dirty="0">
                <a:latin typeface="+mj-lt"/>
                <a:cs typeface="Times New Roman" panose="02020603050405020304" pitchFamily="18" charset="0"/>
              </a:rPr>
              <a:t>Características más Importantes establecidas en la Filosofía y Guía de Estilo de HPHMI</a:t>
            </a:r>
          </a:p>
        </p:txBody>
      </p:sp>
      <p:sp>
        <p:nvSpPr>
          <p:cNvPr id="7" name="Rectángulo 6">
            <a:extLst>
              <a:ext uri="{FF2B5EF4-FFF2-40B4-BE49-F238E27FC236}">
                <a16:creationId xmlns:a16="http://schemas.microsoft.com/office/drawing/2014/main" id="{2BAAF770-BF2F-4B86-9BAA-FFE2DD8F0FAB}"/>
              </a:ext>
            </a:extLst>
          </p:cNvPr>
          <p:cNvSpPr/>
          <p:nvPr/>
        </p:nvSpPr>
        <p:spPr>
          <a:xfrm>
            <a:off x="588686" y="1648086"/>
            <a:ext cx="4589982" cy="400110"/>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marL="457200" lvl="0" indent="-457200" algn="just">
              <a:buFont typeface="Wingdings" panose="05000000000000000000" pitchFamily="2" charset="2"/>
              <a:buChar char="q"/>
            </a:pPr>
            <a:r>
              <a:rPr lang="es-EC" sz="2000" dirty="0">
                <a:latin typeface="+mj-lt"/>
                <a:cs typeface="Times New Roman" panose="02020603050405020304" pitchFamily="18" charset="0"/>
              </a:rPr>
              <a:t>Jerarquía de Pantallas</a:t>
            </a:r>
          </a:p>
        </p:txBody>
      </p:sp>
      <p:sp>
        <p:nvSpPr>
          <p:cNvPr id="14" name="Rectángulo 13">
            <a:extLst>
              <a:ext uri="{FF2B5EF4-FFF2-40B4-BE49-F238E27FC236}">
                <a16:creationId xmlns:a16="http://schemas.microsoft.com/office/drawing/2014/main" id="{507CCFF0-2A6D-4094-AAE9-8B7437418251}"/>
              </a:ext>
            </a:extLst>
          </p:cNvPr>
          <p:cNvSpPr/>
          <p:nvPr/>
        </p:nvSpPr>
        <p:spPr>
          <a:xfrm>
            <a:off x="935188" y="2287285"/>
            <a:ext cx="5160812" cy="3416320"/>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marL="457200" lvl="0" indent="-457200" algn="just">
              <a:buFont typeface="Courier New" panose="02070309020205020404" pitchFamily="49" charset="0"/>
              <a:buChar char="o"/>
            </a:pPr>
            <a:r>
              <a:rPr lang="es-EC" dirty="0">
                <a:latin typeface="+mj-lt"/>
                <a:cs typeface="Times New Roman" panose="02020603050405020304" pitchFamily="18" charset="0"/>
              </a:rPr>
              <a:t>Nivel 1: Visión global del Proceso.</a:t>
            </a:r>
          </a:p>
          <a:p>
            <a:pPr marL="457200" lvl="0" indent="-457200" algn="just">
              <a:buFont typeface="Courier New" panose="02070309020205020404" pitchFamily="49" charset="0"/>
              <a:buChar char="o"/>
            </a:pPr>
            <a:endParaRPr lang="es-EC" dirty="0">
              <a:latin typeface="+mj-lt"/>
              <a:cs typeface="Times New Roman" panose="02020603050405020304" pitchFamily="18" charset="0"/>
            </a:endParaRPr>
          </a:p>
          <a:p>
            <a:pPr marL="457200" lvl="0" indent="-457200" algn="just">
              <a:buFont typeface="Courier New" panose="02070309020205020404" pitchFamily="49" charset="0"/>
              <a:buChar char="o"/>
            </a:pPr>
            <a:r>
              <a:rPr lang="es-EC" dirty="0">
                <a:latin typeface="+mj-lt"/>
                <a:cs typeface="Times New Roman" panose="02020603050405020304" pitchFamily="18" charset="0"/>
              </a:rPr>
              <a:t>Nivel 2: Controladores, Valores, Tendencias, Alarmas.</a:t>
            </a:r>
          </a:p>
          <a:p>
            <a:pPr marL="457200" lvl="0" indent="-457200" algn="just">
              <a:buFont typeface="Courier New" panose="02070309020205020404" pitchFamily="49" charset="0"/>
              <a:buChar char="o"/>
            </a:pPr>
            <a:endParaRPr lang="es-EC" dirty="0">
              <a:latin typeface="+mj-lt"/>
              <a:cs typeface="Times New Roman" panose="02020603050405020304" pitchFamily="18" charset="0"/>
            </a:endParaRPr>
          </a:p>
          <a:p>
            <a:pPr marL="457200" lvl="0" indent="-457200" algn="just">
              <a:buFont typeface="Courier New" panose="02070309020205020404" pitchFamily="49" charset="0"/>
              <a:buChar char="o"/>
            </a:pPr>
            <a:r>
              <a:rPr lang="es-EC" dirty="0">
                <a:latin typeface="+mj-lt"/>
                <a:cs typeface="Times New Roman" panose="02020603050405020304" pitchFamily="18" charset="0"/>
              </a:rPr>
              <a:t>Nivel 3: Grupos de Equipos más Pequeños, Tendencias, Controladores, Valores, Alarmas, Estado de Equipos.</a:t>
            </a:r>
          </a:p>
          <a:p>
            <a:pPr marL="457200" lvl="0" indent="-457200" algn="just">
              <a:buFont typeface="Courier New" panose="02070309020205020404" pitchFamily="49" charset="0"/>
              <a:buChar char="o"/>
            </a:pPr>
            <a:endParaRPr lang="es-EC" dirty="0">
              <a:latin typeface="+mj-lt"/>
              <a:cs typeface="Times New Roman" panose="02020603050405020304" pitchFamily="18" charset="0"/>
            </a:endParaRPr>
          </a:p>
          <a:p>
            <a:pPr marL="457200" lvl="0" indent="-457200" algn="just">
              <a:buFont typeface="Courier New" panose="02070309020205020404" pitchFamily="49" charset="0"/>
              <a:buChar char="o"/>
            </a:pPr>
            <a:r>
              <a:rPr lang="es-EC" dirty="0">
                <a:latin typeface="+mj-lt"/>
                <a:cs typeface="Times New Roman" panose="02020603050405020304" pitchFamily="18" charset="0"/>
              </a:rPr>
              <a:t>Nivel 4: Diagnóstico, detalles, </a:t>
            </a:r>
            <a:r>
              <a:rPr lang="es-EC" dirty="0" err="1">
                <a:latin typeface="+mj-lt"/>
                <a:cs typeface="Times New Roman" panose="02020603050405020304" pitchFamily="18" charset="0"/>
              </a:rPr>
              <a:t>Interlocks</a:t>
            </a:r>
            <a:r>
              <a:rPr lang="es-EC" dirty="0">
                <a:latin typeface="+mj-lt"/>
                <a:cs typeface="Times New Roman" panose="02020603050405020304" pitchFamily="18" charset="0"/>
              </a:rPr>
              <a:t>, </a:t>
            </a:r>
            <a:r>
              <a:rPr lang="es-EC" dirty="0" err="1">
                <a:latin typeface="+mj-lt"/>
                <a:cs typeface="Times New Roman" panose="02020603050405020304" pitchFamily="18" charset="0"/>
              </a:rPr>
              <a:t>First</a:t>
            </a:r>
            <a:r>
              <a:rPr lang="es-EC" dirty="0">
                <a:latin typeface="+mj-lt"/>
                <a:cs typeface="Times New Roman" panose="02020603050405020304" pitchFamily="18" charset="0"/>
              </a:rPr>
              <a:t> </a:t>
            </a:r>
            <a:r>
              <a:rPr lang="es-EC" dirty="0" err="1">
                <a:latin typeface="+mj-lt"/>
                <a:cs typeface="Times New Roman" panose="02020603050405020304" pitchFamily="18" charset="0"/>
              </a:rPr>
              <a:t>Outs</a:t>
            </a:r>
            <a:r>
              <a:rPr lang="es-EC" dirty="0">
                <a:latin typeface="+mj-lt"/>
                <a:cs typeface="Times New Roman" panose="02020603050405020304" pitchFamily="18" charset="0"/>
              </a:rPr>
              <a:t>, Procesos, Documentación, Ayuda.</a:t>
            </a:r>
          </a:p>
        </p:txBody>
      </p:sp>
      <p:pic>
        <p:nvPicPr>
          <p:cNvPr id="8" name="Imagen 7">
            <a:extLst>
              <a:ext uri="{FF2B5EF4-FFF2-40B4-BE49-F238E27FC236}">
                <a16:creationId xmlns:a16="http://schemas.microsoft.com/office/drawing/2014/main" id="{8998CC75-5980-4668-812D-9E49AC860CFB}"/>
              </a:ext>
            </a:extLst>
          </p:cNvPr>
          <p:cNvPicPr>
            <a:picLocks noChangeAspect="1"/>
          </p:cNvPicPr>
          <p:nvPr/>
        </p:nvPicPr>
        <p:blipFill>
          <a:blip r:embed="rId4"/>
          <a:stretch>
            <a:fillRect/>
          </a:stretch>
        </p:blipFill>
        <p:spPr>
          <a:xfrm>
            <a:off x="6534165" y="1667435"/>
            <a:ext cx="4139697" cy="4222021"/>
          </a:xfrm>
          <a:prstGeom prst="rect">
            <a:avLst/>
          </a:prstGeom>
        </p:spPr>
      </p:pic>
    </p:spTree>
    <p:extLst>
      <p:ext uri="{BB962C8B-B14F-4D97-AF65-F5344CB8AC3E}">
        <p14:creationId xmlns:p14="http://schemas.microsoft.com/office/powerpoint/2010/main" val="1796575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DESARROLLO</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62" y="5915832"/>
            <a:ext cx="3628766" cy="87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0" y="0"/>
            <a:ext cx="1177372" cy="1184465"/>
          </a:xfrm>
          <a:prstGeom prst="rect">
            <a:avLst/>
          </a:prstGeom>
        </p:spPr>
      </p:pic>
      <p:sp>
        <p:nvSpPr>
          <p:cNvPr id="9" name="Rectángulo 8">
            <a:extLst>
              <a:ext uri="{FF2B5EF4-FFF2-40B4-BE49-F238E27FC236}">
                <a16:creationId xmlns:a16="http://schemas.microsoft.com/office/drawing/2014/main" id="{54726098-C099-4734-ABE8-4C5EB3E64097}"/>
              </a:ext>
            </a:extLst>
          </p:cNvPr>
          <p:cNvSpPr/>
          <p:nvPr/>
        </p:nvSpPr>
        <p:spPr>
          <a:xfrm>
            <a:off x="1432347" y="670036"/>
            <a:ext cx="10366929" cy="830997"/>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2400" dirty="0">
                <a:latin typeface="+mj-lt"/>
                <a:cs typeface="Times New Roman" panose="02020603050405020304" pitchFamily="18" charset="0"/>
              </a:rPr>
              <a:t>Características más Importantes establecidas en la Filosofía y Guía de Estilo de HPHMI</a:t>
            </a:r>
          </a:p>
        </p:txBody>
      </p:sp>
      <p:sp>
        <p:nvSpPr>
          <p:cNvPr id="7" name="Rectángulo 6">
            <a:extLst>
              <a:ext uri="{FF2B5EF4-FFF2-40B4-BE49-F238E27FC236}">
                <a16:creationId xmlns:a16="http://schemas.microsoft.com/office/drawing/2014/main" id="{2BAAF770-BF2F-4B86-9BAA-FFE2DD8F0FAB}"/>
              </a:ext>
            </a:extLst>
          </p:cNvPr>
          <p:cNvSpPr/>
          <p:nvPr/>
        </p:nvSpPr>
        <p:spPr>
          <a:xfrm>
            <a:off x="588686" y="1648086"/>
            <a:ext cx="4589982" cy="400110"/>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marL="457200" lvl="0" indent="-457200" algn="just">
              <a:buFont typeface="Wingdings" panose="05000000000000000000" pitchFamily="2" charset="2"/>
              <a:buChar char="q"/>
            </a:pPr>
            <a:r>
              <a:rPr lang="es-EC" sz="2000" dirty="0">
                <a:latin typeface="+mj-lt"/>
                <a:cs typeface="Times New Roman" panose="02020603050405020304" pitchFamily="18" charset="0"/>
              </a:rPr>
              <a:t>Jerarquía de Pantallas</a:t>
            </a:r>
          </a:p>
        </p:txBody>
      </p:sp>
      <p:sp>
        <p:nvSpPr>
          <p:cNvPr id="14" name="Rectángulo 13">
            <a:extLst>
              <a:ext uri="{FF2B5EF4-FFF2-40B4-BE49-F238E27FC236}">
                <a16:creationId xmlns:a16="http://schemas.microsoft.com/office/drawing/2014/main" id="{507CCFF0-2A6D-4094-AAE9-8B7437418251}"/>
              </a:ext>
            </a:extLst>
          </p:cNvPr>
          <p:cNvSpPr/>
          <p:nvPr/>
        </p:nvSpPr>
        <p:spPr>
          <a:xfrm>
            <a:off x="237392" y="2287285"/>
            <a:ext cx="5858608" cy="3416320"/>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marL="457200" lvl="0" indent="-457200" algn="just">
              <a:buFont typeface="Courier New" panose="02070309020205020404" pitchFamily="49" charset="0"/>
              <a:buChar char="o"/>
            </a:pPr>
            <a:r>
              <a:rPr lang="es-EC" dirty="0">
                <a:latin typeface="+mj-lt"/>
                <a:cs typeface="Times New Roman" panose="02020603050405020304" pitchFamily="18" charset="0"/>
              </a:rPr>
              <a:t>Nivel 1: Visión entera del proceso del cual se es responsable.</a:t>
            </a:r>
          </a:p>
          <a:p>
            <a:pPr marL="457200" lvl="0" indent="-457200" algn="just">
              <a:buFont typeface="Courier New" panose="02070309020205020404" pitchFamily="49" charset="0"/>
              <a:buChar char="o"/>
            </a:pPr>
            <a:endParaRPr lang="es-EC" dirty="0">
              <a:latin typeface="+mj-lt"/>
              <a:cs typeface="Times New Roman" panose="02020603050405020304" pitchFamily="18" charset="0"/>
            </a:endParaRPr>
          </a:p>
          <a:p>
            <a:pPr marL="457200" lvl="0" indent="-457200" algn="just">
              <a:buFont typeface="Courier New" panose="02070309020205020404" pitchFamily="49" charset="0"/>
              <a:buChar char="o"/>
            </a:pPr>
            <a:r>
              <a:rPr lang="es-EC" dirty="0">
                <a:latin typeface="+mj-lt"/>
                <a:cs typeface="Times New Roman" panose="02020603050405020304" pitchFamily="18" charset="0"/>
              </a:rPr>
              <a:t>Nivel 2: Pantallas primarias para monitoreo y control. Subunidades controladas por el operador.</a:t>
            </a:r>
          </a:p>
          <a:p>
            <a:pPr marL="457200" lvl="0" indent="-457200" algn="just">
              <a:buFont typeface="Courier New" panose="02070309020205020404" pitchFamily="49" charset="0"/>
              <a:buChar char="o"/>
            </a:pPr>
            <a:endParaRPr lang="es-EC" dirty="0">
              <a:latin typeface="+mj-lt"/>
              <a:cs typeface="Times New Roman" panose="02020603050405020304" pitchFamily="18" charset="0"/>
            </a:endParaRPr>
          </a:p>
          <a:p>
            <a:pPr marL="457200" lvl="0" indent="-457200" algn="just">
              <a:buFont typeface="Courier New" panose="02070309020205020404" pitchFamily="49" charset="0"/>
              <a:buChar char="o"/>
            </a:pPr>
            <a:r>
              <a:rPr lang="es-EC" dirty="0">
                <a:latin typeface="+mj-lt"/>
                <a:cs typeface="Times New Roman" panose="02020603050405020304" pitchFamily="18" charset="0"/>
              </a:rPr>
              <a:t>Nivel 3: Detalles específicos acerca de partes del proceso, sistemas, subsistemas o equipos. Representación pictórica del proceso.</a:t>
            </a:r>
          </a:p>
          <a:p>
            <a:pPr marL="457200" lvl="0" indent="-457200" algn="just">
              <a:buFont typeface="Courier New" panose="02070309020205020404" pitchFamily="49" charset="0"/>
              <a:buChar char="o"/>
            </a:pPr>
            <a:endParaRPr lang="es-EC" dirty="0">
              <a:latin typeface="+mj-lt"/>
              <a:cs typeface="Times New Roman" panose="02020603050405020304" pitchFamily="18" charset="0"/>
            </a:endParaRPr>
          </a:p>
          <a:p>
            <a:pPr marL="457200" lvl="0" indent="-457200" algn="just">
              <a:buFont typeface="Courier New" panose="02070309020205020404" pitchFamily="49" charset="0"/>
              <a:buChar char="o"/>
            </a:pPr>
            <a:r>
              <a:rPr lang="es-EC" dirty="0">
                <a:latin typeface="+mj-lt"/>
                <a:cs typeface="Times New Roman" panose="02020603050405020304" pitchFamily="18" charset="0"/>
              </a:rPr>
              <a:t>Nivel 4: Pantallas de diagnóstico , informativas o de soporte.</a:t>
            </a:r>
          </a:p>
        </p:txBody>
      </p:sp>
      <p:pic>
        <p:nvPicPr>
          <p:cNvPr id="8" name="Imagen 7">
            <a:extLst>
              <a:ext uri="{FF2B5EF4-FFF2-40B4-BE49-F238E27FC236}">
                <a16:creationId xmlns:a16="http://schemas.microsoft.com/office/drawing/2014/main" id="{8998CC75-5980-4668-812D-9E49AC860CFB}"/>
              </a:ext>
            </a:extLst>
          </p:cNvPr>
          <p:cNvPicPr>
            <a:picLocks noChangeAspect="1"/>
          </p:cNvPicPr>
          <p:nvPr/>
        </p:nvPicPr>
        <p:blipFill>
          <a:blip r:embed="rId4"/>
          <a:stretch>
            <a:fillRect/>
          </a:stretch>
        </p:blipFill>
        <p:spPr>
          <a:xfrm>
            <a:off x="6534165" y="1667435"/>
            <a:ext cx="4139697" cy="4222021"/>
          </a:xfrm>
          <a:prstGeom prst="rect">
            <a:avLst/>
          </a:prstGeom>
        </p:spPr>
      </p:pic>
    </p:spTree>
    <p:extLst>
      <p:ext uri="{BB962C8B-B14F-4D97-AF65-F5344CB8AC3E}">
        <p14:creationId xmlns:p14="http://schemas.microsoft.com/office/powerpoint/2010/main" val="874985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DESARROLLO</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62" y="5915832"/>
            <a:ext cx="3628766" cy="87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0" y="0"/>
            <a:ext cx="1177372" cy="1184465"/>
          </a:xfrm>
          <a:prstGeom prst="rect">
            <a:avLst/>
          </a:prstGeom>
        </p:spPr>
      </p:pic>
      <p:sp>
        <p:nvSpPr>
          <p:cNvPr id="9" name="Rectángulo 8">
            <a:extLst>
              <a:ext uri="{FF2B5EF4-FFF2-40B4-BE49-F238E27FC236}">
                <a16:creationId xmlns:a16="http://schemas.microsoft.com/office/drawing/2014/main" id="{54726098-C099-4734-ABE8-4C5EB3E64097}"/>
              </a:ext>
            </a:extLst>
          </p:cNvPr>
          <p:cNvSpPr/>
          <p:nvPr/>
        </p:nvSpPr>
        <p:spPr>
          <a:xfrm>
            <a:off x="1432347" y="670036"/>
            <a:ext cx="8063345" cy="461665"/>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2400" dirty="0">
                <a:latin typeface="+mj-lt"/>
                <a:cs typeface="Times New Roman" panose="02020603050405020304" pitchFamily="18" charset="0"/>
              </a:rPr>
              <a:t>Aplicación de los Estándares para el diseño de la interfaz</a:t>
            </a:r>
          </a:p>
        </p:txBody>
      </p:sp>
      <p:graphicFrame>
        <p:nvGraphicFramePr>
          <p:cNvPr id="6" name="Diagrama 5">
            <a:extLst>
              <a:ext uri="{FF2B5EF4-FFF2-40B4-BE49-F238E27FC236}">
                <a16:creationId xmlns:a16="http://schemas.microsoft.com/office/drawing/2014/main" id="{A732FF65-5F85-4D8B-8B3A-D16C8B1BC948}"/>
              </a:ext>
            </a:extLst>
          </p:cNvPr>
          <p:cNvGraphicFramePr/>
          <p:nvPr>
            <p:extLst>
              <p:ext uri="{D42A27DB-BD31-4B8C-83A1-F6EECF244321}">
                <p14:modId xmlns:p14="http://schemas.microsoft.com/office/powerpoint/2010/main" val="706728676"/>
              </p:ext>
            </p:extLst>
          </p:nvPr>
        </p:nvGraphicFramePr>
        <p:xfrm>
          <a:off x="1802224" y="1394466"/>
          <a:ext cx="9258499" cy="45213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203423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DESARROLLO</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62" y="5915832"/>
            <a:ext cx="3628766" cy="87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0" y="0"/>
            <a:ext cx="1177372" cy="1184465"/>
          </a:xfrm>
          <a:prstGeom prst="rect">
            <a:avLst/>
          </a:prstGeom>
        </p:spPr>
      </p:pic>
      <p:sp>
        <p:nvSpPr>
          <p:cNvPr id="9" name="Rectángulo 8">
            <a:extLst>
              <a:ext uri="{FF2B5EF4-FFF2-40B4-BE49-F238E27FC236}">
                <a16:creationId xmlns:a16="http://schemas.microsoft.com/office/drawing/2014/main" id="{54726098-C099-4734-ABE8-4C5EB3E64097}"/>
              </a:ext>
            </a:extLst>
          </p:cNvPr>
          <p:cNvSpPr/>
          <p:nvPr/>
        </p:nvSpPr>
        <p:spPr>
          <a:xfrm>
            <a:off x="1432347" y="670036"/>
            <a:ext cx="8330778" cy="461665"/>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2400" dirty="0">
                <a:latin typeface="+mj-lt"/>
                <a:cs typeface="Times New Roman" panose="02020603050405020304" pitchFamily="18" charset="0"/>
              </a:rPr>
              <a:t>Diseño de la Interfaz Humano Máquina de Alto desempeño</a:t>
            </a:r>
          </a:p>
        </p:txBody>
      </p:sp>
      <p:pic>
        <p:nvPicPr>
          <p:cNvPr id="7" name="Imagen 6">
            <a:extLst>
              <a:ext uri="{FF2B5EF4-FFF2-40B4-BE49-F238E27FC236}">
                <a16:creationId xmlns:a16="http://schemas.microsoft.com/office/drawing/2014/main" id="{D5C2455D-D2F4-44D5-B838-FC380639309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9576" y="1229246"/>
            <a:ext cx="9328623" cy="2751564"/>
          </a:xfrm>
          <a:prstGeom prst="rect">
            <a:avLst/>
          </a:prstGeom>
          <a:noFill/>
        </p:spPr>
      </p:pic>
      <p:grpSp>
        <p:nvGrpSpPr>
          <p:cNvPr id="8" name="Grupo 7">
            <a:extLst>
              <a:ext uri="{FF2B5EF4-FFF2-40B4-BE49-F238E27FC236}">
                <a16:creationId xmlns:a16="http://schemas.microsoft.com/office/drawing/2014/main" id="{6E4D3868-F9C1-4B6B-B6E1-6D805ABDF718}"/>
              </a:ext>
            </a:extLst>
          </p:cNvPr>
          <p:cNvGrpSpPr/>
          <p:nvPr/>
        </p:nvGrpSpPr>
        <p:grpSpPr>
          <a:xfrm>
            <a:off x="2409826" y="4109014"/>
            <a:ext cx="5736378" cy="1634561"/>
            <a:chOff x="0" y="0"/>
            <a:chExt cx="5313918" cy="1447165"/>
          </a:xfrm>
        </p:grpSpPr>
        <p:pic>
          <p:nvPicPr>
            <p:cNvPr id="10" name="Picture 3">
              <a:extLst>
                <a:ext uri="{FF2B5EF4-FFF2-40B4-BE49-F238E27FC236}">
                  <a16:creationId xmlns:a16="http://schemas.microsoft.com/office/drawing/2014/main" id="{8C3F579B-EF0E-49C4-96CE-8CBC3CED5551}"/>
                </a:ext>
              </a:extLst>
            </p:cNvPr>
            <p:cNvPicPr/>
            <p:nvPr/>
          </p:nvPicPr>
          <p:blipFill>
            <a:blip r:embed="rId5"/>
            <a:stretch>
              <a:fillRect/>
            </a:stretch>
          </p:blipFill>
          <p:spPr>
            <a:xfrm>
              <a:off x="1914141" y="0"/>
              <a:ext cx="1524000" cy="1447165"/>
            </a:xfrm>
            <a:prstGeom prst="rect">
              <a:avLst/>
            </a:prstGeom>
          </p:spPr>
        </p:pic>
        <p:cxnSp>
          <p:nvCxnSpPr>
            <p:cNvPr id="11" name="Conector recto de flecha 10">
              <a:extLst>
                <a:ext uri="{FF2B5EF4-FFF2-40B4-BE49-F238E27FC236}">
                  <a16:creationId xmlns:a16="http://schemas.microsoft.com/office/drawing/2014/main" id="{9B60618A-21FC-47C9-BEA4-B7D2179236C8}"/>
                </a:ext>
              </a:extLst>
            </p:cNvPr>
            <p:cNvCxnSpPr/>
            <p:nvPr/>
          </p:nvCxnSpPr>
          <p:spPr>
            <a:xfrm>
              <a:off x="1324861" y="378184"/>
              <a:ext cx="9753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D18A42E0-6918-4D5B-B240-C2BE18C5CA0E}"/>
                </a:ext>
              </a:extLst>
            </p:cNvPr>
            <p:cNvCxnSpPr/>
            <p:nvPr/>
          </p:nvCxnSpPr>
          <p:spPr>
            <a:xfrm>
              <a:off x="1324861" y="723582"/>
              <a:ext cx="9753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BBE37AF1-B72E-4C12-AC8D-BC2B08004119}"/>
                </a:ext>
              </a:extLst>
            </p:cNvPr>
            <p:cNvCxnSpPr>
              <a:cxnSpLocks/>
            </p:cNvCxnSpPr>
            <p:nvPr/>
          </p:nvCxnSpPr>
          <p:spPr>
            <a:xfrm flipH="1">
              <a:off x="3204461" y="378184"/>
              <a:ext cx="74274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0CA5DE08-C467-44A6-9D3C-0271D6B4125E}"/>
                </a:ext>
              </a:extLst>
            </p:cNvPr>
            <p:cNvCxnSpPr>
              <a:cxnSpLocks/>
            </p:cNvCxnSpPr>
            <p:nvPr/>
          </p:nvCxnSpPr>
          <p:spPr>
            <a:xfrm flipH="1">
              <a:off x="3204461" y="1201144"/>
              <a:ext cx="74274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CuadroTexto 16">
              <a:extLst>
                <a:ext uri="{FF2B5EF4-FFF2-40B4-BE49-F238E27FC236}">
                  <a16:creationId xmlns:a16="http://schemas.microsoft.com/office/drawing/2014/main" id="{8FA8426B-8AF0-4031-9EF9-E723DE432923}"/>
                </a:ext>
              </a:extLst>
            </p:cNvPr>
            <p:cNvSpPr txBox="1"/>
            <p:nvPr/>
          </p:nvSpPr>
          <p:spPr>
            <a:xfrm>
              <a:off x="0" y="239684"/>
              <a:ext cx="1381125" cy="266700"/>
            </a:xfrm>
            <a:prstGeom prst="rect">
              <a:avLst/>
            </a:prstGeom>
            <a:noFill/>
          </p:spPr>
          <p:txBody>
            <a:bodyPr wrap="none" rtlCol="0">
              <a:spAutoFit/>
            </a:bodyPr>
            <a:lstStyle/>
            <a:p>
              <a:pPr>
                <a:spcAft>
                  <a:spcPts val="0"/>
                </a:spcAft>
              </a:pPr>
              <a:r>
                <a:rPr lang="es-EC" sz="1200" kern="1200">
                  <a:solidFill>
                    <a:srgbClr val="000000"/>
                  </a:solidFill>
                  <a:effectLst/>
                  <a:latin typeface="Times New Roman" panose="02020603050405020304" pitchFamily="18" charset="0"/>
                  <a:ea typeface="Times New Roman" panose="02020603050405020304" pitchFamily="18" charset="0"/>
                </a:rPr>
                <a:t>Estado de Cmd Out</a:t>
              </a:r>
              <a:endParaRPr lang="es-EC" sz="1200">
                <a:effectLst/>
                <a:latin typeface="Times New Roman" panose="02020603050405020304" pitchFamily="18" charset="0"/>
                <a:ea typeface="Times New Roman" panose="02020603050405020304" pitchFamily="18" charset="0"/>
              </a:endParaRPr>
            </a:p>
          </p:txBody>
        </p:sp>
        <p:sp>
          <p:nvSpPr>
            <p:cNvPr id="16" name="CuadroTexto 20">
              <a:extLst>
                <a:ext uri="{FF2B5EF4-FFF2-40B4-BE49-F238E27FC236}">
                  <a16:creationId xmlns:a16="http://schemas.microsoft.com/office/drawing/2014/main" id="{7115B8AC-B557-4212-8484-4DF2C0626327}"/>
                </a:ext>
              </a:extLst>
            </p:cNvPr>
            <p:cNvSpPr txBox="1"/>
            <p:nvPr/>
          </p:nvSpPr>
          <p:spPr>
            <a:xfrm>
              <a:off x="89820" y="559295"/>
              <a:ext cx="1297940" cy="266700"/>
            </a:xfrm>
            <a:prstGeom prst="rect">
              <a:avLst/>
            </a:prstGeom>
            <a:noFill/>
          </p:spPr>
          <p:txBody>
            <a:bodyPr wrap="none" rtlCol="0">
              <a:spAutoFit/>
            </a:bodyPr>
            <a:lstStyle/>
            <a:p>
              <a:pPr>
                <a:spcAft>
                  <a:spcPts val="0"/>
                </a:spcAft>
              </a:pPr>
              <a:r>
                <a:rPr lang="es-EC" sz="1200" kern="1200">
                  <a:solidFill>
                    <a:srgbClr val="000000"/>
                  </a:solidFill>
                  <a:effectLst/>
                  <a:latin typeface="Times New Roman" panose="02020603050405020304" pitchFamily="18" charset="0"/>
                  <a:ea typeface="Times New Roman" panose="02020603050405020304" pitchFamily="18" charset="0"/>
                </a:rPr>
                <a:t>Estado de Válvula</a:t>
              </a:r>
              <a:endParaRPr lang="es-EC" sz="1200">
                <a:effectLst/>
                <a:latin typeface="Times New Roman" panose="02020603050405020304" pitchFamily="18" charset="0"/>
                <a:ea typeface="Times New Roman" panose="02020603050405020304" pitchFamily="18" charset="0"/>
              </a:endParaRPr>
            </a:p>
          </p:txBody>
        </p:sp>
        <p:sp>
          <p:nvSpPr>
            <p:cNvPr id="17" name="CuadroTexto 21">
              <a:extLst>
                <a:ext uri="{FF2B5EF4-FFF2-40B4-BE49-F238E27FC236}">
                  <a16:creationId xmlns:a16="http://schemas.microsoft.com/office/drawing/2014/main" id="{82594AA9-9B7E-4FDB-8852-C3512C1E2756}"/>
                </a:ext>
              </a:extLst>
            </p:cNvPr>
            <p:cNvSpPr txBox="1"/>
            <p:nvPr/>
          </p:nvSpPr>
          <p:spPr>
            <a:xfrm>
              <a:off x="3877548" y="259757"/>
              <a:ext cx="1436370" cy="266700"/>
            </a:xfrm>
            <a:prstGeom prst="rect">
              <a:avLst/>
            </a:prstGeom>
            <a:noFill/>
          </p:spPr>
          <p:txBody>
            <a:bodyPr wrap="none" rtlCol="0">
              <a:spAutoFit/>
            </a:bodyPr>
            <a:lstStyle/>
            <a:p>
              <a:pPr>
                <a:spcAft>
                  <a:spcPts val="0"/>
                </a:spcAft>
              </a:pPr>
              <a:r>
                <a:rPr lang="es-EC" sz="1200" kern="1200">
                  <a:solidFill>
                    <a:srgbClr val="000000"/>
                  </a:solidFill>
                  <a:effectLst/>
                  <a:latin typeface="Times New Roman" panose="02020603050405020304" pitchFamily="18" charset="0"/>
                  <a:ea typeface="Times New Roman" panose="02020603050405020304" pitchFamily="18" charset="0"/>
                </a:rPr>
                <a:t>Estado de Permisivo</a:t>
              </a:r>
              <a:endParaRPr lang="es-EC" sz="1200">
                <a:effectLst/>
                <a:latin typeface="Times New Roman" panose="02020603050405020304" pitchFamily="18" charset="0"/>
                <a:ea typeface="Times New Roman" panose="02020603050405020304" pitchFamily="18" charset="0"/>
              </a:endParaRPr>
            </a:p>
          </p:txBody>
        </p:sp>
        <p:sp>
          <p:nvSpPr>
            <p:cNvPr id="18" name="CuadroTexto 22">
              <a:extLst>
                <a:ext uri="{FF2B5EF4-FFF2-40B4-BE49-F238E27FC236}">
                  <a16:creationId xmlns:a16="http://schemas.microsoft.com/office/drawing/2014/main" id="{F4C583C2-9D54-439D-B1E5-AA8AF6B249C7}"/>
                </a:ext>
              </a:extLst>
            </p:cNvPr>
            <p:cNvSpPr txBox="1"/>
            <p:nvPr/>
          </p:nvSpPr>
          <p:spPr>
            <a:xfrm>
              <a:off x="3899825" y="1030286"/>
              <a:ext cx="640080" cy="266700"/>
            </a:xfrm>
            <a:prstGeom prst="rect">
              <a:avLst/>
            </a:prstGeom>
            <a:noFill/>
          </p:spPr>
          <p:txBody>
            <a:bodyPr wrap="none" rtlCol="0">
              <a:spAutoFit/>
            </a:bodyPr>
            <a:lstStyle/>
            <a:p>
              <a:pPr>
                <a:spcAft>
                  <a:spcPts val="0"/>
                </a:spcAft>
              </a:pPr>
              <a:r>
                <a:rPr lang="es-EC" sz="1200" kern="1200">
                  <a:solidFill>
                    <a:srgbClr val="000000"/>
                  </a:solidFill>
                  <a:effectLst/>
                  <a:latin typeface="Times New Roman" panose="02020603050405020304" pitchFamily="18" charset="0"/>
                  <a:ea typeface="Times New Roman" panose="02020603050405020304" pitchFamily="18" charset="0"/>
                </a:rPr>
                <a:t>Alarma</a:t>
              </a:r>
              <a:endParaRPr lang="es-EC" sz="1200">
                <a:effectLst/>
                <a:latin typeface="Times New Roman" panose="02020603050405020304" pitchFamily="18" charset="0"/>
                <a:ea typeface="Times New Roman" panose="02020603050405020304" pitchFamily="18" charset="0"/>
              </a:endParaRPr>
            </a:p>
          </p:txBody>
        </p:sp>
      </p:grpSp>
      <p:pic>
        <p:nvPicPr>
          <p:cNvPr id="19" name="Picture 8">
            <a:extLst>
              <a:ext uri="{FF2B5EF4-FFF2-40B4-BE49-F238E27FC236}">
                <a16:creationId xmlns:a16="http://schemas.microsoft.com/office/drawing/2014/main" id="{D43AF030-0912-4F77-ABF8-80DF4A95ADA0}"/>
              </a:ext>
            </a:extLst>
          </p:cNvPr>
          <p:cNvPicPr/>
          <p:nvPr/>
        </p:nvPicPr>
        <p:blipFill rotWithShape="1">
          <a:blip r:embed="rId6"/>
          <a:srcRect l="1714" t="4131" r="2240" b="2881"/>
          <a:stretch/>
        </p:blipFill>
        <p:spPr bwMode="auto">
          <a:xfrm>
            <a:off x="8864047" y="4268399"/>
            <a:ext cx="1602105" cy="1287780"/>
          </a:xfrm>
          <a:prstGeom prst="rect">
            <a:avLst/>
          </a:prstGeom>
          <a:ln>
            <a:noFill/>
          </a:ln>
          <a:extLst>
            <a:ext uri="{53640926-AAD7-44D8-BBD7-CCE9431645EC}">
              <a14:shadowObscured xmlns:a14="http://schemas.microsoft.com/office/drawing/2010/main"/>
            </a:ext>
          </a:extLst>
        </p:spPr>
      </p:pic>
      <p:sp>
        <p:nvSpPr>
          <p:cNvPr id="21" name="Rectángulo 20">
            <a:extLst>
              <a:ext uri="{FF2B5EF4-FFF2-40B4-BE49-F238E27FC236}">
                <a16:creationId xmlns:a16="http://schemas.microsoft.com/office/drawing/2014/main" id="{48DBAF0C-6D92-4484-89A9-CDAABB9A0834}"/>
              </a:ext>
            </a:extLst>
          </p:cNvPr>
          <p:cNvSpPr/>
          <p:nvPr/>
        </p:nvSpPr>
        <p:spPr>
          <a:xfrm>
            <a:off x="216470" y="1589365"/>
            <a:ext cx="1921804" cy="1015663"/>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marL="457200" lvl="0" indent="-457200" algn="just">
              <a:buFont typeface="Wingdings" panose="05000000000000000000" pitchFamily="2" charset="2"/>
              <a:buChar char="q"/>
            </a:pPr>
            <a:r>
              <a:rPr lang="es-EC" sz="2000" dirty="0">
                <a:latin typeface="+mj-lt"/>
                <a:cs typeface="Times New Roman" panose="02020603050405020304" pitchFamily="18" charset="0"/>
              </a:rPr>
              <a:t>Algunos Elementos Diseñados</a:t>
            </a:r>
          </a:p>
        </p:txBody>
      </p:sp>
    </p:spTree>
    <p:extLst>
      <p:ext uri="{BB962C8B-B14F-4D97-AF65-F5344CB8AC3E}">
        <p14:creationId xmlns:p14="http://schemas.microsoft.com/office/powerpoint/2010/main" val="41648720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DESARROLLO</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62" y="5915832"/>
            <a:ext cx="3628766" cy="87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0" y="0"/>
            <a:ext cx="1177372" cy="1184465"/>
          </a:xfrm>
          <a:prstGeom prst="rect">
            <a:avLst/>
          </a:prstGeom>
        </p:spPr>
      </p:pic>
      <p:sp>
        <p:nvSpPr>
          <p:cNvPr id="9" name="Rectángulo 8">
            <a:extLst>
              <a:ext uri="{FF2B5EF4-FFF2-40B4-BE49-F238E27FC236}">
                <a16:creationId xmlns:a16="http://schemas.microsoft.com/office/drawing/2014/main" id="{54726098-C099-4734-ABE8-4C5EB3E64097}"/>
              </a:ext>
            </a:extLst>
          </p:cNvPr>
          <p:cNvSpPr/>
          <p:nvPr/>
        </p:nvSpPr>
        <p:spPr>
          <a:xfrm>
            <a:off x="1432347" y="670036"/>
            <a:ext cx="8330778" cy="461665"/>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2400" dirty="0">
                <a:latin typeface="+mj-lt"/>
                <a:cs typeface="Times New Roman" panose="02020603050405020304" pitchFamily="18" charset="0"/>
              </a:rPr>
              <a:t>Diseño de la Interfaz Humano Máquina de Alto desempeño</a:t>
            </a:r>
          </a:p>
        </p:txBody>
      </p:sp>
      <p:pic>
        <p:nvPicPr>
          <p:cNvPr id="7" name="Imagen 6">
            <a:extLst>
              <a:ext uri="{FF2B5EF4-FFF2-40B4-BE49-F238E27FC236}">
                <a16:creationId xmlns:a16="http://schemas.microsoft.com/office/drawing/2014/main" id="{D5C2455D-D2F4-44D5-B838-FC380639309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9576" y="1229246"/>
            <a:ext cx="9328623" cy="2751564"/>
          </a:xfrm>
          <a:prstGeom prst="rect">
            <a:avLst/>
          </a:prstGeom>
          <a:noFill/>
        </p:spPr>
      </p:pic>
      <p:grpSp>
        <p:nvGrpSpPr>
          <p:cNvPr id="8" name="Grupo 7">
            <a:extLst>
              <a:ext uri="{FF2B5EF4-FFF2-40B4-BE49-F238E27FC236}">
                <a16:creationId xmlns:a16="http://schemas.microsoft.com/office/drawing/2014/main" id="{6E4D3868-F9C1-4B6B-B6E1-6D805ABDF718}"/>
              </a:ext>
            </a:extLst>
          </p:cNvPr>
          <p:cNvGrpSpPr/>
          <p:nvPr/>
        </p:nvGrpSpPr>
        <p:grpSpPr>
          <a:xfrm>
            <a:off x="2409826" y="4109014"/>
            <a:ext cx="5736378" cy="1634561"/>
            <a:chOff x="0" y="0"/>
            <a:chExt cx="5313918" cy="1447165"/>
          </a:xfrm>
        </p:grpSpPr>
        <p:pic>
          <p:nvPicPr>
            <p:cNvPr id="10" name="Picture 3">
              <a:extLst>
                <a:ext uri="{FF2B5EF4-FFF2-40B4-BE49-F238E27FC236}">
                  <a16:creationId xmlns:a16="http://schemas.microsoft.com/office/drawing/2014/main" id="{8C3F579B-EF0E-49C4-96CE-8CBC3CED5551}"/>
                </a:ext>
              </a:extLst>
            </p:cNvPr>
            <p:cNvPicPr/>
            <p:nvPr/>
          </p:nvPicPr>
          <p:blipFill>
            <a:blip r:embed="rId5"/>
            <a:stretch>
              <a:fillRect/>
            </a:stretch>
          </p:blipFill>
          <p:spPr>
            <a:xfrm>
              <a:off x="1914141" y="0"/>
              <a:ext cx="1524000" cy="1447165"/>
            </a:xfrm>
            <a:prstGeom prst="rect">
              <a:avLst/>
            </a:prstGeom>
          </p:spPr>
        </p:pic>
        <p:cxnSp>
          <p:nvCxnSpPr>
            <p:cNvPr id="11" name="Conector recto de flecha 10">
              <a:extLst>
                <a:ext uri="{FF2B5EF4-FFF2-40B4-BE49-F238E27FC236}">
                  <a16:creationId xmlns:a16="http://schemas.microsoft.com/office/drawing/2014/main" id="{9B60618A-21FC-47C9-BEA4-B7D2179236C8}"/>
                </a:ext>
              </a:extLst>
            </p:cNvPr>
            <p:cNvCxnSpPr/>
            <p:nvPr/>
          </p:nvCxnSpPr>
          <p:spPr>
            <a:xfrm>
              <a:off x="1324861" y="378184"/>
              <a:ext cx="9753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D18A42E0-6918-4D5B-B240-C2BE18C5CA0E}"/>
                </a:ext>
              </a:extLst>
            </p:cNvPr>
            <p:cNvCxnSpPr/>
            <p:nvPr/>
          </p:nvCxnSpPr>
          <p:spPr>
            <a:xfrm>
              <a:off x="1324861" y="723582"/>
              <a:ext cx="9753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BBE37AF1-B72E-4C12-AC8D-BC2B08004119}"/>
                </a:ext>
              </a:extLst>
            </p:cNvPr>
            <p:cNvCxnSpPr>
              <a:cxnSpLocks/>
            </p:cNvCxnSpPr>
            <p:nvPr/>
          </p:nvCxnSpPr>
          <p:spPr>
            <a:xfrm flipH="1">
              <a:off x="3204461" y="378184"/>
              <a:ext cx="74274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0CA5DE08-C467-44A6-9D3C-0271D6B4125E}"/>
                </a:ext>
              </a:extLst>
            </p:cNvPr>
            <p:cNvCxnSpPr>
              <a:cxnSpLocks/>
            </p:cNvCxnSpPr>
            <p:nvPr/>
          </p:nvCxnSpPr>
          <p:spPr>
            <a:xfrm flipH="1">
              <a:off x="3204461" y="1201144"/>
              <a:ext cx="74274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CuadroTexto 16">
              <a:extLst>
                <a:ext uri="{FF2B5EF4-FFF2-40B4-BE49-F238E27FC236}">
                  <a16:creationId xmlns:a16="http://schemas.microsoft.com/office/drawing/2014/main" id="{8FA8426B-8AF0-4031-9EF9-E723DE432923}"/>
                </a:ext>
              </a:extLst>
            </p:cNvPr>
            <p:cNvSpPr txBox="1"/>
            <p:nvPr/>
          </p:nvSpPr>
          <p:spPr>
            <a:xfrm>
              <a:off x="0" y="239684"/>
              <a:ext cx="1381125" cy="266700"/>
            </a:xfrm>
            <a:prstGeom prst="rect">
              <a:avLst/>
            </a:prstGeom>
            <a:noFill/>
          </p:spPr>
          <p:txBody>
            <a:bodyPr wrap="none" rtlCol="0">
              <a:spAutoFit/>
            </a:bodyPr>
            <a:lstStyle/>
            <a:p>
              <a:pPr>
                <a:spcAft>
                  <a:spcPts val="0"/>
                </a:spcAft>
              </a:pPr>
              <a:r>
                <a:rPr lang="es-EC" sz="1200" kern="1200">
                  <a:solidFill>
                    <a:srgbClr val="000000"/>
                  </a:solidFill>
                  <a:effectLst/>
                  <a:latin typeface="Times New Roman" panose="02020603050405020304" pitchFamily="18" charset="0"/>
                  <a:ea typeface="Times New Roman" panose="02020603050405020304" pitchFamily="18" charset="0"/>
                </a:rPr>
                <a:t>Estado de Cmd Out</a:t>
              </a:r>
              <a:endParaRPr lang="es-EC" sz="1200">
                <a:effectLst/>
                <a:latin typeface="Times New Roman" panose="02020603050405020304" pitchFamily="18" charset="0"/>
                <a:ea typeface="Times New Roman" panose="02020603050405020304" pitchFamily="18" charset="0"/>
              </a:endParaRPr>
            </a:p>
          </p:txBody>
        </p:sp>
        <p:sp>
          <p:nvSpPr>
            <p:cNvPr id="16" name="CuadroTexto 20">
              <a:extLst>
                <a:ext uri="{FF2B5EF4-FFF2-40B4-BE49-F238E27FC236}">
                  <a16:creationId xmlns:a16="http://schemas.microsoft.com/office/drawing/2014/main" id="{7115B8AC-B557-4212-8484-4DF2C0626327}"/>
                </a:ext>
              </a:extLst>
            </p:cNvPr>
            <p:cNvSpPr txBox="1"/>
            <p:nvPr/>
          </p:nvSpPr>
          <p:spPr>
            <a:xfrm>
              <a:off x="89820" y="559295"/>
              <a:ext cx="1297940" cy="266700"/>
            </a:xfrm>
            <a:prstGeom prst="rect">
              <a:avLst/>
            </a:prstGeom>
            <a:noFill/>
          </p:spPr>
          <p:txBody>
            <a:bodyPr wrap="none" rtlCol="0">
              <a:spAutoFit/>
            </a:bodyPr>
            <a:lstStyle/>
            <a:p>
              <a:pPr>
                <a:spcAft>
                  <a:spcPts val="0"/>
                </a:spcAft>
              </a:pPr>
              <a:r>
                <a:rPr lang="es-EC" sz="1200" kern="1200">
                  <a:solidFill>
                    <a:srgbClr val="000000"/>
                  </a:solidFill>
                  <a:effectLst/>
                  <a:latin typeface="Times New Roman" panose="02020603050405020304" pitchFamily="18" charset="0"/>
                  <a:ea typeface="Times New Roman" panose="02020603050405020304" pitchFamily="18" charset="0"/>
                </a:rPr>
                <a:t>Estado de Válvula</a:t>
              </a:r>
              <a:endParaRPr lang="es-EC" sz="1200">
                <a:effectLst/>
                <a:latin typeface="Times New Roman" panose="02020603050405020304" pitchFamily="18" charset="0"/>
                <a:ea typeface="Times New Roman" panose="02020603050405020304" pitchFamily="18" charset="0"/>
              </a:endParaRPr>
            </a:p>
          </p:txBody>
        </p:sp>
        <p:sp>
          <p:nvSpPr>
            <p:cNvPr id="17" name="CuadroTexto 21">
              <a:extLst>
                <a:ext uri="{FF2B5EF4-FFF2-40B4-BE49-F238E27FC236}">
                  <a16:creationId xmlns:a16="http://schemas.microsoft.com/office/drawing/2014/main" id="{82594AA9-9B7E-4FDB-8852-C3512C1E2756}"/>
                </a:ext>
              </a:extLst>
            </p:cNvPr>
            <p:cNvSpPr txBox="1"/>
            <p:nvPr/>
          </p:nvSpPr>
          <p:spPr>
            <a:xfrm>
              <a:off x="3877548" y="259757"/>
              <a:ext cx="1436370" cy="266700"/>
            </a:xfrm>
            <a:prstGeom prst="rect">
              <a:avLst/>
            </a:prstGeom>
            <a:noFill/>
          </p:spPr>
          <p:txBody>
            <a:bodyPr wrap="none" rtlCol="0">
              <a:spAutoFit/>
            </a:bodyPr>
            <a:lstStyle/>
            <a:p>
              <a:pPr>
                <a:spcAft>
                  <a:spcPts val="0"/>
                </a:spcAft>
              </a:pPr>
              <a:r>
                <a:rPr lang="es-EC" sz="1200" kern="1200">
                  <a:solidFill>
                    <a:srgbClr val="000000"/>
                  </a:solidFill>
                  <a:effectLst/>
                  <a:latin typeface="Times New Roman" panose="02020603050405020304" pitchFamily="18" charset="0"/>
                  <a:ea typeface="Times New Roman" panose="02020603050405020304" pitchFamily="18" charset="0"/>
                </a:rPr>
                <a:t>Estado de Permisivo</a:t>
              </a:r>
              <a:endParaRPr lang="es-EC" sz="1200">
                <a:effectLst/>
                <a:latin typeface="Times New Roman" panose="02020603050405020304" pitchFamily="18" charset="0"/>
                <a:ea typeface="Times New Roman" panose="02020603050405020304" pitchFamily="18" charset="0"/>
              </a:endParaRPr>
            </a:p>
          </p:txBody>
        </p:sp>
        <p:sp>
          <p:nvSpPr>
            <p:cNvPr id="18" name="CuadroTexto 22">
              <a:extLst>
                <a:ext uri="{FF2B5EF4-FFF2-40B4-BE49-F238E27FC236}">
                  <a16:creationId xmlns:a16="http://schemas.microsoft.com/office/drawing/2014/main" id="{F4C583C2-9D54-439D-B1E5-AA8AF6B249C7}"/>
                </a:ext>
              </a:extLst>
            </p:cNvPr>
            <p:cNvSpPr txBox="1"/>
            <p:nvPr/>
          </p:nvSpPr>
          <p:spPr>
            <a:xfrm>
              <a:off x="3899825" y="1030286"/>
              <a:ext cx="640080" cy="266700"/>
            </a:xfrm>
            <a:prstGeom prst="rect">
              <a:avLst/>
            </a:prstGeom>
            <a:noFill/>
          </p:spPr>
          <p:txBody>
            <a:bodyPr wrap="none" rtlCol="0">
              <a:spAutoFit/>
            </a:bodyPr>
            <a:lstStyle/>
            <a:p>
              <a:pPr>
                <a:spcAft>
                  <a:spcPts val="0"/>
                </a:spcAft>
              </a:pPr>
              <a:r>
                <a:rPr lang="es-EC" sz="1200" kern="1200">
                  <a:solidFill>
                    <a:srgbClr val="000000"/>
                  </a:solidFill>
                  <a:effectLst/>
                  <a:latin typeface="Times New Roman" panose="02020603050405020304" pitchFamily="18" charset="0"/>
                  <a:ea typeface="Times New Roman" panose="02020603050405020304" pitchFamily="18" charset="0"/>
                </a:rPr>
                <a:t>Alarma</a:t>
              </a:r>
              <a:endParaRPr lang="es-EC" sz="1200">
                <a:effectLst/>
                <a:latin typeface="Times New Roman" panose="02020603050405020304" pitchFamily="18" charset="0"/>
                <a:ea typeface="Times New Roman" panose="02020603050405020304" pitchFamily="18" charset="0"/>
              </a:endParaRPr>
            </a:p>
          </p:txBody>
        </p:sp>
      </p:grpSp>
      <p:pic>
        <p:nvPicPr>
          <p:cNvPr id="19" name="Picture 8">
            <a:extLst>
              <a:ext uri="{FF2B5EF4-FFF2-40B4-BE49-F238E27FC236}">
                <a16:creationId xmlns:a16="http://schemas.microsoft.com/office/drawing/2014/main" id="{D43AF030-0912-4F77-ABF8-80DF4A95ADA0}"/>
              </a:ext>
            </a:extLst>
          </p:cNvPr>
          <p:cNvPicPr/>
          <p:nvPr/>
        </p:nvPicPr>
        <p:blipFill rotWithShape="1">
          <a:blip r:embed="rId6"/>
          <a:srcRect l="1714" t="4131" r="2240" b="2881"/>
          <a:stretch/>
        </p:blipFill>
        <p:spPr bwMode="auto">
          <a:xfrm>
            <a:off x="8864047" y="4268399"/>
            <a:ext cx="1602105" cy="1287780"/>
          </a:xfrm>
          <a:prstGeom prst="rect">
            <a:avLst/>
          </a:prstGeom>
          <a:ln>
            <a:noFill/>
          </a:ln>
          <a:extLst>
            <a:ext uri="{53640926-AAD7-44D8-BBD7-CCE9431645EC}">
              <a14:shadowObscured xmlns:a14="http://schemas.microsoft.com/office/drawing/2010/main"/>
            </a:ext>
          </a:extLst>
        </p:spPr>
      </p:pic>
      <p:sp>
        <p:nvSpPr>
          <p:cNvPr id="21" name="Rectángulo 20">
            <a:extLst>
              <a:ext uri="{FF2B5EF4-FFF2-40B4-BE49-F238E27FC236}">
                <a16:creationId xmlns:a16="http://schemas.microsoft.com/office/drawing/2014/main" id="{48DBAF0C-6D92-4484-89A9-CDAABB9A0834}"/>
              </a:ext>
            </a:extLst>
          </p:cNvPr>
          <p:cNvSpPr/>
          <p:nvPr/>
        </p:nvSpPr>
        <p:spPr>
          <a:xfrm>
            <a:off x="216470" y="1589365"/>
            <a:ext cx="1921804" cy="1015663"/>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marL="457200" lvl="0" indent="-457200" algn="just">
              <a:buFont typeface="Wingdings" panose="05000000000000000000" pitchFamily="2" charset="2"/>
              <a:buChar char="q"/>
            </a:pPr>
            <a:r>
              <a:rPr lang="es-EC" sz="2000" dirty="0">
                <a:latin typeface="+mj-lt"/>
                <a:cs typeface="Times New Roman" panose="02020603050405020304" pitchFamily="18" charset="0"/>
              </a:rPr>
              <a:t>Algunos Elementos Diseñados</a:t>
            </a:r>
          </a:p>
        </p:txBody>
      </p:sp>
    </p:spTree>
    <p:extLst>
      <p:ext uri="{BB962C8B-B14F-4D97-AF65-F5344CB8AC3E}">
        <p14:creationId xmlns:p14="http://schemas.microsoft.com/office/powerpoint/2010/main" val="495604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18616" y="1342"/>
            <a:ext cx="9760024"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PROBLEMA </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62" y="5915832"/>
            <a:ext cx="3628766" cy="87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0" y="5915832"/>
            <a:ext cx="1076960" cy="942168"/>
          </a:xfrm>
          <a:prstGeom prst="rect">
            <a:avLst/>
          </a:prstGeom>
        </p:spPr>
      </p:pic>
      <p:pic>
        <p:nvPicPr>
          <p:cNvPr id="7" name="Imagen 6">
            <a:extLst>
              <a:ext uri="{FF2B5EF4-FFF2-40B4-BE49-F238E27FC236}">
                <a16:creationId xmlns:a16="http://schemas.microsoft.com/office/drawing/2014/main" id="{37C925BD-F036-46B0-BC93-EC05ED8566D4}"/>
              </a:ext>
            </a:extLst>
          </p:cNvPr>
          <p:cNvPicPr>
            <a:picLocks noChangeAspect="1"/>
          </p:cNvPicPr>
          <p:nvPr/>
        </p:nvPicPr>
        <p:blipFill>
          <a:blip r:embed="rId4"/>
          <a:stretch>
            <a:fillRect/>
          </a:stretch>
        </p:blipFill>
        <p:spPr>
          <a:xfrm>
            <a:off x="9421998" y="1374357"/>
            <a:ext cx="2066361" cy="3981525"/>
          </a:xfrm>
          <a:prstGeom prst="rect">
            <a:avLst/>
          </a:prstGeom>
        </p:spPr>
      </p:pic>
      <p:sp>
        <p:nvSpPr>
          <p:cNvPr id="8" name="Rectángulo 7">
            <a:extLst>
              <a:ext uri="{FF2B5EF4-FFF2-40B4-BE49-F238E27FC236}">
                <a16:creationId xmlns:a16="http://schemas.microsoft.com/office/drawing/2014/main" id="{1961D851-362D-4378-B562-5E2B11BE9B4D}"/>
              </a:ext>
            </a:extLst>
          </p:cNvPr>
          <p:cNvSpPr/>
          <p:nvPr/>
        </p:nvSpPr>
        <p:spPr>
          <a:xfrm>
            <a:off x="731908" y="1399465"/>
            <a:ext cx="8361228" cy="4269887"/>
          </a:xfrm>
          <a:prstGeom prst="rect">
            <a:avLst/>
          </a:prstGeom>
        </p:spPr>
        <p:txBody>
          <a:bodyPr wrap="square">
            <a:spAutoFit/>
          </a:bodyPr>
          <a:lstStyle/>
          <a:p>
            <a:pPr marL="342900" indent="-342900" algn="just">
              <a:lnSpc>
                <a:spcPct val="200000"/>
              </a:lnSpc>
              <a:buFont typeface="Courier New" panose="02070309020205020404" pitchFamily="49" charset="0"/>
              <a:buChar char="o"/>
            </a:pPr>
            <a:r>
              <a:rPr lang="es-EC" sz="2800" dirty="0"/>
              <a:t>Acciones de Operación deficientes</a:t>
            </a:r>
          </a:p>
          <a:p>
            <a:pPr marL="342900" indent="-342900" algn="just">
              <a:lnSpc>
                <a:spcPct val="200000"/>
              </a:lnSpc>
              <a:buFont typeface="Courier New" panose="02070309020205020404" pitchFamily="49" charset="0"/>
              <a:buChar char="o"/>
            </a:pPr>
            <a:r>
              <a:rPr lang="es-EC" sz="2800" dirty="0"/>
              <a:t>Elementos sin optimización y sin actualización</a:t>
            </a:r>
          </a:p>
          <a:p>
            <a:pPr marL="342900" indent="-342900" algn="just">
              <a:lnSpc>
                <a:spcPct val="200000"/>
              </a:lnSpc>
              <a:buFont typeface="Courier New" panose="02070309020205020404" pitchFamily="49" charset="0"/>
              <a:buChar char="o"/>
            </a:pPr>
            <a:r>
              <a:rPr lang="es-EC" sz="2800" dirty="0"/>
              <a:t>Diseño variado y sin estandarizar</a:t>
            </a:r>
          </a:p>
          <a:p>
            <a:pPr marL="342900" indent="-342900" algn="just">
              <a:lnSpc>
                <a:spcPct val="200000"/>
              </a:lnSpc>
              <a:buFont typeface="Courier New" panose="02070309020205020404" pitchFamily="49" charset="0"/>
              <a:buChar char="o"/>
            </a:pPr>
            <a:r>
              <a:rPr lang="es-EC" sz="2800" dirty="0"/>
              <a:t>No se dispone de una Librería Propia</a:t>
            </a:r>
          </a:p>
          <a:p>
            <a:pPr algn="just">
              <a:lnSpc>
                <a:spcPct val="200000"/>
              </a:lnSpc>
            </a:pPr>
            <a:endParaRPr lang="es-EC"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06992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DESARROLLO</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8276" y="6033054"/>
            <a:ext cx="2847974" cy="63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0" y="0"/>
            <a:ext cx="1177372" cy="1184465"/>
          </a:xfrm>
          <a:prstGeom prst="rect">
            <a:avLst/>
          </a:prstGeom>
        </p:spPr>
      </p:pic>
      <p:sp>
        <p:nvSpPr>
          <p:cNvPr id="9" name="Rectángulo 8">
            <a:extLst>
              <a:ext uri="{FF2B5EF4-FFF2-40B4-BE49-F238E27FC236}">
                <a16:creationId xmlns:a16="http://schemas.microsoft.com/office/drawing/2014/main" id="{54726098-C099-4734-ABE8-4C5EB3E64097}"/>
              </a:ext>
            </a:extLst>
          </p:cNvPr>
          <p:cNvSpPr/>
          <p:nvPr/>
        </p:nvSpPr>
        <p:spPr>
          <a:xfrm>
            <a:off x="1251372" y="660511"/>
            <a:ext cx="4911303" cy="400110"/>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2000" dirty="0">
                <a:latin typeface="+mj-lt"/>
                <a:cs typeface="Times New Roman" panose="02020603050405020304" pitchFamily="18" charset="0"/>
              </a:rPr>
              <a:t>Pantalla de Nivel 2 – </a:t>
            </a:r>
            <a:r>
              <a:rPr lang="es-EC" sz="2000" dirty="0" err="1">
                <a:latin typeface="+mj-lt"/>
                <a:cs typeface="Times New Roman" panose="02020603050405020304" pitchFamily="18" charset="0"/>
              </a:rPr>
              <a:t>Pig</a:t>
            </a:r>
            <a:r>
              <a:rPr lang="es-EC" sz="2000" dirty="0">
                <a:latin typeface="+mj-lt"/>
                <a:cs typeface="Times New Roman" panose="02020603050405020304" pitchFamily="18" charset="0"/>
              </a:rPr>
              <a:t> Receiver</a:t>
            </a:r>
          </a:p>
        </p:txBody>
      </p:sp>
      <p:pic>
        <p:nvPicPr>
          <p:cNvPr id="20" name="Imagen 19">
            <a:extLst>
              <a:ext uri="{FF2B5EF4-FFF2-40B4-BE49-F238E27FC236}">
                <a16:creationId xmlns:a16="http://schemas.microsoft.com/office/drawing/2014/main" id="{5F31A602-773A-47F2-B352-FCC2B4A7EC20}"/>
              </a:ext>
            </a:extLst>
          </p:cNvPr>
          <p:cNvPicPr/>
          <p:nvPr/>
        </p:nvPicPr>
        <p:blipFill>
          <a:blip r:embed="rId4"/>
          <a:stretch>
            <a:fillRect/>
          </a:stretch>
        </p:blipFill>
        <p:spPr>
          <a:xfrm>
            <a:off x="1369734" y="1142766"/>
            <a:ext cx="9713133" cy="4869049"/>
          </a:xfrm>
          <a:prstGeom prst="rect">
            <a:avLst/>
          </a:prstGeom>
        </p:spPr>
      </p:pic>
    </p:spTree>
    <p:extLst>
      <p:ext uri="{BB962C8B-B14F-4D97-AF65-F5344CB8AC3E}">
        <p14:creationId xmlns:p14="http://schemas.microsoft.com/office/powerpoint/2010/main" val="29193981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DESARROLLO</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2075" y="6033054"/>
            <a:ext cx="2924175" cy="63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0" y="0"/>
            <a:ext cx="1054270" cy="1060621"/>
          </a:xfrm>
          <a:prstGeom prst="rect">
            <a:avLst/>
          </a:prstGeom>
        </p:spPr>
      </p:pic>
      <p:sp>
        <p:nvSpPr>
          <p:cNvPr id="9" name="Rectángulo 8">
            <a:extLst>
              <a:ext uri="{FF2B5EF4-FFF2-40B4-BE49-F238E27FC236}">
                <a16:creationId xmlns:a16="http://schemas.microsoft.com/office/drawing/2014/main" id="{54726098-C099-4734-ABE8-4C5EB3E64097}"/>
              </a:ext>
            </a:extLst>
          </p:cNvPr>
          <p:cNvSpPr/>
          <p:nvPr/>
        </p:nvSpPr>
        <p:spPr>
          <a:xfrm>
            <a:off x="1251372" y="641461"/>
            <a:ext cx="4911303" cy="400110"/>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2000" dirty="0">
                <a:latin typeface="+mj-lt"/>
                <a:cs typeface="Times New Roman" panose="02020603050405020304" pitchFamily="18" charset="0"/>
              </a:rPr>
              <a:t>Pantalla de Nivel 3 – </a:t>
            </a:r>
            <a:r>
              <a:rPr lang="es-EC" sz="2000" dirty="0" err="1">
                <a:latin typeface="+mj-lt"/>
                <a:cs typeface="Times New Roman" panose="02020603050405020304" pitchFamily="18" charset="0"/>
              </a:rPr>
              <a:t>Pig</a:t>
            </a:r>
            <a:r>
              <a:rPr lang="es-EC" sz="2000" dirty="0">
                <a:latin typeface="+mj-lt"/>
                <a:cs typeface="Times New Roman" panose="02020603050405020304" pitchFamily="18" charset="0"/>
              </a:rPr>
              <a:t> Receiver</a:t>
            </a:r>
          </a:p>
        </p:txBody>
      </p:sp>
      <p:pic>
        <p:nvPicPr>
          <p:cNvPr id="7" name="Imagen 6">
            <a:extLst>
              <a:ext uri="{FF2B5EF4-FFF2-40B4-BE49-F238E27FC236}">
                <a16:creationId xmlns:a16="http://schemas.microsoft.com/office/drawing/2014/main" id="{E5B99B97-B1EF-4DBC-9C9C-7BF8ABA92D73}"/>
              </a:ext>
            </a:extLst>
          </p:cNvPr>
          <p:cNvPicPr/>
          <p:nvPr/>
        </p:nvPicPr>
        <p:blipFill>
          <a:blip r:embed="rId4"/>
          <a:stretch>
            <a:fillRect/>
          </a:stretch>
        </p:blipFill>
        <p:spPr>
          <a:xfrm>
            <a:off x="1252220" y="1117771"/>
            <a:ext cx="9713132" cy="4915283"/>
          </a:xfrm>
          <a:prstGeom prst="rect">
            <a:avLst/>
          </a:prstGeom>
        </p:spPr>
      </p:pic>
    </p:spTree>
    <p:extLst>
      <p:ext uri="{BB962C8B-B14F-4D97-AF65-F5344CB8AC3E}">
        <p14:creationId xmlns:p14="http://schemas.microsoft.com/office/powerpoint/2010/main" val="23530816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DESARROLLO</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2075" y="6033054"/>
            <a:ext cx="2924175" cy="63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0" y="0"/>
            <a:ext cx="1054270" cy="1060621"/>
          </a:xfrm>
          <a:prstGeom prst="rect">
            <a:avLst/>
          </a:prstGeom>
        </p:spPr>
      </p:pic>
      <p:sp>
        <p:nvSpPr>
          <p:cNvPr id="9" name="Rectángulo 8">
            <a:extLst>
              <a:ext uri="{FF2B5EF4-FFF2-40B4-BE49-F238E27FC236}">
                <a16:creationId xmlns:a16="http://schemas.microsoft.com/office/drawing/2014/main" id="{54726098-C099-4734-ABE8-4C5EB3E64097}"/>
              </a:ext>
            </a:extLst>
          </p:cNvPr>
          <p:cNvSpPr/>
          <p:nvPr/>
        </p:nvSpPr>
        <p:spPr>
          <a:xfrm>
            <a:off x="1251372" y="641461"/>
            <a:ext cx="4911303" cy="400110"/>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2000" dirty="0">
                <a:latin typeface="+mj-lt"/>
                <a:cs typeface="Times New Roman" panose="02020603050405020304" pitchFamily="18" charset="0"/>
              </a:rPr>
              <a:t>Pantalla de Nivel 3 – </a:t>
            </a:r>
            <a:r>
              <a:rPr lang="es-EC" sz="2000" dirty="0" err="1">
                <a:latin typeface="+mj-lt"/>
                <a:cs typeface="Times New Roman" panose="02020603050405020304" pitchFamily="18" charset="0"/>
              </a:rPr>
              <a:t>Pig</a:t>
            </a:r>
            <a:r>
              <a:rPr lang="es-EC" sz="2000" dirty="0">
                <a:latin typeface="+mj-lt"/>
                <a:cs typeface="Times New Roman" panose="02020603050405020304" pitchFamily="18" charset="0"/>
              </a:rPr>
              <a:t> Receiver</a:t>
            </a:r>
          </a:p>
        </p:txBody>
      </p:sp>
      <p:pic>
        <p:nvPicPr>
          <p:cNvPr id="8" name="Imagen 7">
            <a:extLst>
              <a:ext uri="{FF2B5EF4-FFF2-40B4-BE49-F238E27FC236}">
                <a16:creationId xmlns:a16="http://schemas.microsoft.com/office/drawing/2014/main" id="{60931413-39AC-4B1E-B4D9-6B71632B7BC9}"/>
              </a:ext>
            </a:extLst>
          </p:cNvPr>
          <p:cNvPicPr/>
          <p:nvPr/>
        </p:nvPicPr>
        <p:blipFill>
          <a:blip r:embed="rId4"/>
          <a:stretch>
            <a:fillRect/>
          </a:stretch>
        </p:blipFill>
        <p:spPr>
          <a:xfrm>
            <a:off x="2870125" y="1168107"/>
            <a:ext cx="6788225" cy="4855421"/>
          </a:xfrm>
          <a:prstGeom prst="rect">
            <a:avLst/>
          </a:prstGeom>
        </p:spPr>
      </p:pic>
    </p:spTree>
    <p:extLst>
      <p:ext uri="{BB962C8B-B14F-4D97-AF65-F5344CB8AC3E}">
        <p14:creationId xmlns:p14="http://schemas.microsoft.com/office/powerpoint/2010/main" val="4493473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DESARROLLO</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2075" y="6033054"/>
            <a:ext cx="2924175" cy="63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0" y="0"/>
            <a:ext cx="1054270" cy="1060621"/>
          </a:xfrm>
          <a:prstGeom prst="rect">
            <a:avLst/>
          </a:prstGeom>
        </p:spPr>
      </p:pic>
      <p:sp>
        <p:nvSpPr>
          <p:cNvPr id="9" name="Rectángulo 8">
            <a:extLst>
              <a:ext uri="{FF2B5EF4-FFF2-40B4-BE49-F238E27FC236}">
                <a16:creationId xmlns:a16="http://schemas.microsoft.com/office/drawing/2014/main" id="{54726098-C099-4734-ABE8-4C5EB3E64097}"/>
              </a:ext>
            </a:extLst>
          </p:cNvPr>
          <p:cNvSpPr/>
          <p:nvPr/>
        </p:nvSpPr>
        <p:spPr>
          <a:xfrm>
            <a:off x="1251372" y="641461"/>
            <a:ext cx="4911303" cy="400110"/>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2000" dirty="0">
                <a:latin typeface="+mj-lt"/>
                <a:cs typeface="Times New Roman" panose="02020603050405020304" pitchFamily="18" charset="0"/>
              </a:rPr>
              <a:t>Pantalla de Nivel 3 – </a:t>
            </a:r>
            <a:r>
              <a:rPr lang="es-EC" sz="2000" dirty="0" err="1">
                <a:latin typeface="+mj-lt"/>
                <a:cs typeface="Times New Roman" panose="02020603050405020304" pitchFamily="18" charset="0"/>
              </a:rPr>
              <a:t>Pig</a:t>
            </a:r>
            <a:r>
              <a:rPr lang="es-EC" sz="2000" dirty="0">
                <a:latin typeface="+mj-lt"/>
                <a:cs typeface="Times New Roman" panose="02020603050405020304" pitchFamily="18" charset="0"/>
              </a:rPr>
              <a:t> Receiver</a:t>
            </a:r>
          </a:p>
        </p:txBody>
      </p:sp>
      <p:pic>
        <p:nvPicPr>
          <p:cNvPr id="7" name="Imagen 6">
            <a:extLst>
              <a:ext uri="{FF2B5EF4-FFF2-40B4-BE49-F238E27FC236}">
                <a16:creationId xmlns:a16="http://schemas.microsoft.com/office/drawing/2014/main" id="{B7DF483C-FF72-40D8-A50A-4899AE21B0C1}"/>
              </a:ext>
            </a:extLst>
          </p:cNvPr>
          <p:cNvPicPr/>
          <p:nvPr/>
        </p:nvPicPr>
        <p:blipFill>
          <a:blip r:embed="rId4"/>
          <a:stretch>
            <a:fillRect/>
          </a:stretch>
        </p:blipFill>
        <p:spPr>
          <a:xfrm>
            <a:off x="1186180" y="633412"/>
            <a:ext cx="10391140" cy="5438775"/>
          </a:xfrm>
          <a:prstGeom prst="rect">
            <a:avLst/>
          </a:prstGeom>
        </p:spPr>
      </p:pic>
      <p:sp>
        <p:nvSpPr>
          <p:cNvPr id="10" name="Rectangle 2">
            <a:extLst>
              <a:ext uri="{FF2B5EF4-FFF2-40B4-BE49-F238E27FC236}">
                <a16:creationId xmlns:a16="http://schemas.microsoft.com/office/drawing/2014/main" id="{63BF5157-629B-4636-8E5D-C117607CF931}"/>
              </a:ext>
            </a:extLst>
          </p:cNvPr>
          <p:cNvSpPr txBox="1">
            <a:spLocks noChangeArrowheads="1"/>
          </p:cNvSpPr>
          <p:nvPr/>
        </p:nvSpPr>
        <p:spPr bwMode="auto">
          <a:xfrm>
            <a:off x="1114425" y="6350892"/>
            <a:ext cx="5715000"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algn="just" eaLnBrk="1" hangingPunct="1">
              <a:defRPr/>
            </a:pPr>
            <a:r>
              <a:rPr lang="es-ES" sz="2000" b="0" i="0" kern="0" dirty="0">
                <a:solidFill>
                  <a:srgbClr val="000000"/>
                </a:solidFill>
                <a:effectLst/>
              </a:rPr>
              <a:t>  Pantalla de Nivel 2 - Mezclador Estático</a:t>
            </a:r>
            <a:endParaRPr lang="es-EC" sz="2000" b="0" i="0" kern="0" dirty="0">
              <a:effectLst/>
            </a:endParaRPr>
          </a:p>
        </p:txBody>
      </p:sp>
    </p:spTree>
    <p:extLst>
      <p:ext uri="{BB962C8B-B14F-4D97-AF65-F5344CB8AC3E}">
        <p14:creationId xmlns:p14="http://schemas.microsoft.com/office/powerpoint/2010/main" val="12953088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DESARROLLO</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2075" y="6033054"/>
            <a:ext cx="2924175" cy="63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0" y="0"/>
            <a:ext cx="1054270" cy="1060621"/>
          </a:xfrm>
          <a:prstGeom prst="rect">
            <a:avLst/>
          </a:prstGeom>
        </p:spPr>
      </p:pic>
      <p:sp>
        <p:nvSpPr>
          <p:cNvPr id="10" name="Rectangle 2">
            <a:extLst>
              <a:ext uri="{FF2B5EF4-FFF2-40B4-BE49-F238E27FC236}">
                <a16:creationId xmlns:a16="http://schemas.microsoft.com/office/drawing/2014/main" id="{63BF5157-629B-4636-8E5D-C117607CF931}"/>
              </a:ext>
            </a:extLst>
          </p:cNvPr>
          <p:cNvSpPr txBox="1">
            <a:spLocks noChangeArrowheads="1"/>
          </p:cNvSpPr>
          <p:nvPr/>
        </p:nvSpPr>
        <p:spPr bwMode="auto">
          <a:xfrm>
            <a:off x="1114425" y="6350892"/>
            <a:ext cx="5715000"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algn="just" eaLnBrk="1" hangingPunct="1">
              <a:defRPr/>
            </a:pPr>
            <a:r>
              <a:rPr lang="es-ES" sz="2000" b="0" i="0" kern="0" dirty="0">
                <a:solidFill>
                  <a:srgbClr val="000000"/>
                </a:solidFill>
                <a:effectLst/>
              </a:rPr>
              <a:t>  Pantalla de Nivel 3 - Mezclador Estático</a:t>
            </a:r>
            <a:endParaRPr lang="es-EC" sz="2000" b="0" i="0" kern="0" dirty="0">
              <a:effectLst/>
            </a:endParaRPr>
          </a:p>
        </p:txBody>
      </p:sp>
      <p:pic>
        <p:nvPicPr>
          <p:cNvPr id="8" name="Imagen 7">
            <a:extLst>
              <a:ext uri="{FF2B5EF4-FFF2-40B4-BE49-F238E27FC236}">
                <a16:creationId xmlns:a16="http://schemas.microsoft.com/office/drawing/2014/main" id="{A5BC05BE-011C-41A3-A173-08185B40BFFF}"/>
              </a:ext>
            </a:extLst>
          </p:cNvPr>
          <p:cNvPicPr/>
          <p:nvPr/>
        </p:nvPicPr>
        <p:blipFill>
          <a:blip r:embed="rId4"/>
          <a:stretch>
            <a:fillRect/>
          </a:stretch>
        </p:blipFill>
        <p:spPr>
          <a:xfrm>
            <a:off x="1325244" y="650953"/>
            <a:ext cx="10066655" cy="5353526"/>
          </a:xfrm>
          <a:prstGeom prst="rect">
            <a:avLst/>
          </a:prstGeom>
        </p:spPr>
      </p:pic>
    </p:spTree>
    <p:extLst>
      <p:ext uri="{BB962C8B-B14F-4D97-AF65-F5344CB8AC3E}">
        <p14:creationId xmlns:p14="http://schemas.microsoft.com/office/powerpoint/2010/main" val="3486224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DESARROLLO</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0175" y="6204504"/>
            <a:ext cx="2924175" cy="63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a:extLst>
              <a:ext uri="{FF2B5EF4-FFF2-40B4-BE49-F238E27FC236}">
                <a16:creationId xmlns:a16="http://schemas.microsoft.com/office/drawing/2014/main" id="{63BF5157-629B-4636-8E5D-C117607CF931}"/>
              </a:ext>
            </a:extLst>
          </p:cNvPr>
          <p:cNvSpPr txBox="1">
            <a:spLocks noChangeArrowheads="1"/>
          </p:cNvSpPr>
          <p:nvPr/>
        </p:nvSpPr>
        <p:spPr bwMode="auto">
          <a:xfrm>
            <a:off x="1114425" y="6350892"/>
            <a:ext cx="5715000"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algn="just" eaLnBrk="1" hangingPunct="1">
              <a:defRPr/>
            </a:pPr>
            <a:r>
              <a:rPr lang="es-ES" sz="2000" b="0" i="0" kern="0" dirty="0">
                <a:solidFill>
                  <a:srgbClr val="000000"/>
                </a:solidFill>
                <a:effectLst/>
              </a:rPr>
              <a:t>  Pantalla de Nivel 2 - Separador</a:t>
            </a:r>
            <a:endParaRPr lang="es-EC" sz="2000" b="0" i="0" kern="0" dirty="0">
              <a:effectLst/>
            </a:endParaRPr>
          </a:p>
        </p:txBody>
      </p:sp>
      <p:pic>
        <p:nvPicPr>
          <p:cNvPr id="8" name="Imagen 7">
            <a:extLst>
              <a:ext uri="{FF2B5EF4-FFF2-40B4-BE49-F238E27FC236}">
                <a16:creationId xmlns:a16="http://schemas.microsoft.com/office/drawing/2014/main" id="{B9ACFB41-BB0C-40F0-85A7-C97099FAA6E3}"/>
              </a:ext>
            </a:extLst>
          </p:cNvPr>
          <p:cNvPicPr/>
          <p:nvPr/>
        </p:nvPicPr>
        <p:blipFill>
          <a:blip r:embed="rId3"/>
          <a:stretch>
            <a:fillRect/>
          </a:stretch>
        </p:blipFill>
        <p:spPr>
          <a:xfrm>
            <a:off x="571500" y="641520"/>
            <a:ext cx="11372850" cy="5562983"/>
          </a:xfrm>
          <a:prstGeom prst="rect">
            <a:avLst/>
          </a:prstGeom>
        </p:spPr>
      </p:pic>
    </p:spTree>
    <p:extLst>
      <p:ext uri="{BB962C8B-B14F-4D97-AF65-F5344CB8AC3E}">
        <p14:creationId xmlns:p14="http://schemas.microsoft.com/office/powerpoint/2010/main" val="36108665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DESARROLLO</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0175" y="6204504"/>
            <a:ext cx="2924175" cy="63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a:extLst>
              <a:ext uri="{FF2B5EF4-FFF2-40B4-BE49-F238E27FC236}">
                <a16:creationId xmlns:a16="http://schemas.microsoft.com/office/drawing/2014/main" id="{63BF5157-629B-4636-8E5D-C117607CF931}"/>
              </a:ext>
            </a:extLst>
          </p:cNvPr>
          <p:cNvSpPr txBox="1">
            <a:spLocks noChangeArrowheads="1"/>
          </p:cNvSpPr>
          <p:nvPr/>
        </p:nvSpPr>
        <p:spPr bwMode="auto">
          <a:xfrm>
            <a:off x="1114425" y="6350892"/>
            <a:ext cx="5715000"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algn="just" eaLnBrk="1" hangingPunct="1">
              <a:defRPr/>
            </a:pPr>
            <a:r>
              <a:rPr lang="es-ES" sz="2000" b="0" i="0" kern="0" dirty="0">
                <a:solidFill>
                  <a:srgbClr val="000000"/>
                </a:solidFill>
                <a:effectLst/>
              </a:rPr>
              <a:t>  Pantalla de Nivel 3 - Separador</a:t>
            </a:r>
            <a:endParaRPr lang="es-EC" sz="2000" b="0" i="0" kern="0" dirty="0">
              <a:effectLst/>
            </a:endParaRPr>
          </a:p>
        </p:txBody>
      </p:sp>
      <p:pic>
        <p:nvPicPr>
          <p:cNvPr id="6" name="Imagen 5">
            <a:extLst>
              <a:ext uri="{FF2B5EF4-FFF2-40B4-BE49-F238E27FC236}">
                <a16:creationId xmlns:a16="http://schemas.microsoft.com/office/drawing/2014/main" id="{064EA287-F699-40B4-8FF9-395203E84A08}"/>
              </a:ext>
            </a:extLst>
          </p:cNvPr>
          <p:cNvPicPr/>
          <p:nvPr/>
        </p:nvPicPr>
        <p:blipFill>
          <a:blip r:embed="rId3"/>
          <a:stretch>
            <a:fillRect/>
          </a:stretch>
        </p:blipFill>
        <p:spPr>
          <a:xfrm>
            <a:off x="487045" y="632459"/>
            <a:ext cx="11428730" cy="5572045"/>
          </a:xfrm>
          <a:prstGeom prst="rect">
            <a:avLst/>
          </a:prstGeom>
        </p:spPr>
      </p:pic>
    </p:spTree>
    <p:extLst>
      <p:ext uri="{BB962C8B-B14F-4D97-AF65-F5344CB8AC3E}">
        <p14:creationId xmlns:p14="http://schemas.microsoft.com/office/powerpoint/2010/main" val="40489923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DESARROLLO</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9225" y="6023529"/>
            <a:ext cx="2924175" cy="63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a:extLst>
              <a:ext uri="{FF2B5EF4-FFF2-40B4-BE49-F238E27FC236}">
                <a16:creationId xmlns:a16="http://schemas.microsoft.com/office/drawing/2014/main" id="{63BF5157-629B-4636-8E5D-C117607CF931}"/>
              </a:ext>
            </a:extLst>
          </p:cNvPr>
          <p:cNvSpPr txBox="1">
            <a:spLocks noChangeArrowheads="1"/>
          </p:cNvSpPr>
          <p:nvPr/>
        </p:nvSpPr>
        <p:spPr bwMode="auto">
          <a:xfrm>
            <a:off x="1114425" y="6350892"/>
            <a:ext cx="5715000"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algn="just" eaLnBrk="1" hangingPunct="1">
              <a:defRPr/>
            </a:pPr>
            <a:r>
              <a:rPr lang="es-ES" sz="2000" b="0" i="0" kern="0" dirty="0">
                <a:solidFill>
                  <a:srgbClr val="000000"/>
                </a:solidFill>
                <a:effectLst/>
              </a:rPr>
              <a:t>  Pantalla de Nivel 2 – Bombas </a:t>
            </a:r>
            <a:r>
              <a:rPr lang="es-ES" sz="2000" b="0" i="0" kern="0" dirty="0" err="1">
                <a:solidFill>
                  <a:srgbClr val="000000"/>
                </a:solidFill>
                <a:effectLst/>
              </a:rPr>
              <a:t>Booster</a:t>
            </a:r>
            <a:endParaRPr lang="es-EC" sz="2000" b="0" i="0" kern="0" dirty="0">
              <a:effectLst/>
            </a:endParaRPr>
          </a:p>
        </p:txBody>
      </p:sp>
      <p:pic>
        <p:nvPicPr>
          <p:cNvPr id="6" name="Imagen 5">
            <a:extLst>
              <a:ext uri="{FF2B5EF4-FFF2-40B4-BE49-F238E27FC236}">
                <a16:creationId xmlns:a16="http://schemas.microsoft.com/office/drawing/2014/main" id="{D63421D3-4A4A-49F0-B10A-51D0299AC219}"/>
              </a:ext>
            </a:extLst>
          </p:cNvPr>
          <p:cNvPicPr/>
          <p:nvPr/>
        </p:nvPicPr>
        <p:blipFill>
          <a:blip r:embed="rId3"/>
          <a:stretch>
            <a:fillRect/>
          </a:stretch>
        </p:blipFill>
        <p:spPr>
          <a:xfrm>
            <a:off x="1172527" y="638175"/>
            <a:ext cx="10133648" cy="5391150"/>
          </a:xfrm>
          <a:prstGeom prst="rect">
            <a:avLst/>
          </a:prstGeom>
        </p:spPr>
      </p:pic>
    </p:spTree>
    <p:extLst>
      <p:ext uri="{BB962C8B-B14F-4D97-AF65-F5344CB8AC3E}">
        <p14:creationId xmlns:p14="http://schemas.microsoft.com/office/powerpoint/2010/main" val="28774802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DESARROLLO</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9225" y="6023529"/>
            <a:ext cx="2924175" cy="63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a:extLst>
              <a:ext uri="{FF2B5EF4-FFF2-40B4-BE49-F238E27FC236}">
                <a16:creationId xmlns:a16="http://schemas.microsoft.com/office/drawing/2014/main" id="{63BF5157-629B-4636-8E5D-C117607CF931}"/>
              </a:ext>
            </a:extLst>
          </p:cNvPr>
          <p:cNvSpPr txBox="1">
            <a:spLocks noChangeArrowheads="1"/>
          </p:cNvSpPr>
          <p:nvPr/>
        </p:nvSpPr>
        <p:spPr bwMode="auto">
          <a:xfrm>
            <a:off x="1114425" y="6350892"/>
            <a:ext cx="5715000"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algn="just" eaLnBrk="1" hangingPunct="1">
              <a:defRPr/>
            </a:pPr>
            <a:r>
              <a:rPr lang="es-ES" sz="2000" b="0" i="0" kern="0" dirty="0">
                <a:solidFill>
                  <a:srgbClr val="000000"/>
                </a:solidFill>
                <a:effectLst/>
              </a:rPr>
              <a:t>  Pantalla de Nivel 3 – Bombas </a:t>
            </a:r>
            <a:r>
              <a:rPr lang="es-ES" sz="2000" b="0" i="0" kern="0" dirty="0" err="1">
                <a:solidFill>
                  <a:srgbClr val="000000"/>
                </a:solidFill>
                <a:effectLst/>
              </a:rPr>
              <a:t>Booster</a:t>
            </a:r>
            <a:endParaRPr lang="es-EC" sz="2000" b="0" i="0" kern="0" dirty="0">
              <a:effectLst/>
            </a:endParaRPr>
          </a:p>
        </p:txBody>
      </p:sp>
      <p:pic>
        <p:nvPicPr>
          <p:cNvPr id="7" name="Imagen 6">
            <a:extLst>
              <a:ext uri="{FF2B5EF4-FFF2-40B4-BE49-F238E27FC236}">
                <a16:creationId xmlns:a16="http://schemas.microsoft.com/office/drawing/2014/main" id="{EC8BC8E8-B801-4C2B-B847-F5150E5A0EC5}"/>
              </a:ext>
            </a:extLst>
          </p:cNvPr>
          <p:cNvPicPr/>
          <p:nvPr/>
        </p:nvPicPr>
        <p:blipFill>
          <a:blip r:embed="rId3"/>
          <a:stretch>
            <a:fillRect/>
          </a:stretch>
        </p:blipFill>
        <p:spPr>
          <a:xfrm>
            <a:off x="1100137" y="610839"/>
            <a:ext cx="10101263" cy="5345349"/>
          </a:xfrm>
          <a:prstGeom prst="rect">
            <a:avLst/>
          </a:prstGeom>
        </p:spPr>
      </p:pic>
    </p:spTree>
    <p:extLst>
      <p:ext uri="{BB962C8B-B14F-4D97-AF65-F5344CB8AC3E}">
        <p14:creationId xmlns:p14="http://schemas.microsoft.com/office/powerpoint/2010/main" val="24800547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DESARROLLO</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2075" y="6033054"/>
            <a:ext cx="2924175" cy="63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0" y="0"/>
            <a:ext cx="1054270" cy="1060621"/>
          </a:xfrm>
          <a:prstGeom prst="rect">
            <a:avLst/>
          </a:prstGeom>
        </p:spPr>
      </p:pic>
      <p:sp>
        <p:nvSpPr>
          <p:cNvPr id="10" name="Rectangle 2">
            <a:extLst>
              <a:ext uri="{FF2B5EF4-FFF2-40B4-BE49-F238E27FC236}">
                <a16:creationId xmlns:a16="http://schemas.microsoft.com/office/drawing/2014/main" id="{63BF5157-629B-4636-8E5D-C117607CF931}"/>
              </a:ext>
            </a:extLst>
          </p:cNvPr>
          <p:cNvSpPr txBox="1">
            <a:spLocks noChangeArrowheads="1"/>
          </p:cNvSpPr>
          <p:nvPr/>
        </p:nvSpPr>
        <p:spPr bwMode="auto">
          <a:xfrm>
            <a:off x="1114425" y="6350892"/>
            <a:ext cx="5715000"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algn="just" eaLnBrk="1" hangingPunct="1">
              <a:defRPr/>
            </a:pPr>
            <a:r>
              <a:rPr lang="es-ES" sz="2000" b="0" i="0" kern="0" dirty="0">
                <a:solidFill>
                  <a:srgbClr val="000000"/>
                </a:solidFill>
                <a:effectLst/>
              </a:rPr>
              <a:t>  Pantalla de Nivel 2 – Bombas de </a:t>
            </a:r>
            <a:r>
              <a:rPr lang="es-ES" sz="2000" b="0" i="0" kern="0" dirty="0" err="1">
                <a:solidFill>
                  <a:srgbClr val="000000"/>
                </a:solidFill>
                <a:effectLst/>
              </a:rPr>
              <a:t>Trasnferencia</a:t>
            </a:r>
            <a:endParaRPr lang="es-EC" sz="2000" b="0" i="0" kern="0" dirty="0">
              <a:effectLst/>
            </a:endParaRPr>
          </a:p>
        </p:txBody>
      </p:sp>
      <p:pic>
        <p:nvPicPr>
          <p:cNvPr id="8" name="Imagen 7">
            <a:extLst>
              <a:ext uri="{FF2B5EF4-FFF2-40B4-BE49-F238E27FC236}">
                <a16:creationId xmlns:a16="http://schemas.microsoft.com/office/drawing/2014/main" id="{1F5BA978-135A-449B-98EF-A329CAB4D315}"/>
              </a:ext>
            </a:extLst>
          </p:cNvPr>
          <p:cNvPicPr/>
          <p:nvPr/>
        </p:nvPicPr>
        <p:blipFill>
          <a:blip r:embed="rId4"/>
          <a:stretch>
            <a:fillRect/>
          </a:stretch>
        </p:blipFill>
        <p:spPr>
          <a:xfrm>
            <a:off x="1244770" y="644414"/>
            <a:ext cx="9880430" cy="5388640"/>
          </a:xfrm>
          <a:prstGeom prst="rect">
            <a:avLst/>
          </a:prstGeom>
        </p:spPr>
      </p:pic>
    </p:spTree>
    <p:extLst>
      <p:ext uri="{BB962C8B-B14F-4D97-AF65-F5344CB8AC3E}">
        <p14:creationId xmlns:p14="http://schemas.microsoft.com/office/powerpoint/2010/main" val="799091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18616" y="1342"/>
            <a:ext cx="9760024"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PROBLEMA </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62" y="5915832"/>
            <a:ext cx="3628766" cy="87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0" y="5915832"/>
            <a:ext cx="1076960" cy="942168"/>
          </a:xfrm>
          <a:prstGeom prst="rect">
            <a:avLst/>
          </a:prstGeom>
        </p:spPr>
      </p:pic>
      <p:pic>
        <p:nvPicPr>
          <p:cNvPr id="7" name="Imagen 6">
            <a:extLst>
              <a:ext uri="{FF2B5EF4-FFF2-40B4-BE49-F238E27FC236}">
                <a16:creationId xmlns:a16="http://schemas.microsoft.com/office/drawing/2014/main" id="{37C925BD-F036-46B0-BC93-EC05ED8566D4}"/>
              </a:ext>
            </a:extLst>
          </p:cNvPr>
          <p:cNvPicPr>
            <a:picLocks noChangeAspect="1"/>
          </p:cNvPicPr>
          <p:nvPr/>
        </p:nvPicPr>
        <p:blipFill>
          <a:blip r:embed="rId4"/>
          <a:stretch>
            <a:fillRect/>
          </a:stretch>
        </p:blipFill>
        <p:spPr>
          <a:xfrm>
            <a:off x="9421998" y="1374357"/>
            <a:ext cx="2066361" cy="3981525"/>
          </a:xfrm>
          <a:prstGeom prst="rect">
            <a:avLst/>
          </a:prstGeom>
        </p:spPr>
      </p:pic>
      <p:sp>
        <p:nvSpPr>
          <p:cNvPr id="8" name="Rectángulo 7">
            <a:extLst>
              <a:ext uri="{FF2B5EF4-FFF2-40B4-BE49-F238E27FC236}">
                <a16:creationId xmlns:a16="http://schemas.microsoft.com/office/drawing/2014/main" id="{1961D851-362D-4378-B562-5E2B11BE9B4D}"/>
              </a:ext>
            </a:extLst>
          </p:cNvPr>
          <p:cNvSpPr/>
          <p:nvPr/>
        </p:nvSpPr>
        <p:spPr>
          <a:xfrm>
            <a:off x="802244" y="1461009"/>
            <a:ext cx="8361228" cy="3839000"/>
          </a:xfrm>
          <a:prstGeom prst="rect">
            <a:avLst/>
          </a:prstGeom>
        </p:spPr>
        <p:txBody>
          <a:bodyPr wrap="square">
            <a:spAutoFit/>
          </a:bodyPr>
          <a:lstStyle/>
          <a:p>
            <a:pPr marL="457200" lvl="0" indent="-457200" algn="just">
              <a:buFont typeface="Courier New" panose="02070309020205020404" pitchFamily="49" charset="0"/>
              <a:buChar char="o"/>
            </a:pPr>
            <a:r>
              <a:rPr lang="es-EC" sz="2800" dirty="0"/>
              <a:t>Sistema sin alta flexibilidad</a:t>
            </a:r>
          </a:p>
          <a:p>
            <a:pPr marL="457200" lvl="0" indent="-457200" algn="just">
              <a:buFont typeface="Courier New" panose="02070309020205020404" pitchFamily="49" charset="0"/>
              <a:buChar char="o"/>
            </a:pPr>
            <a:endParaRPr lang="es-EC" sz="2800" dirty="0"/>
          </a:p>
          <a:p>
            <a:pPr marL="457200" lvl="0" indent="-457200" algn="just">
              <a:buFont typeface="Courier New" panose="02070309020205020404" pitchFamily="49" charset="0"/>
              <a:buChar char="o"/>
            </a:pPr>
            <a:r>
              <a:rPr lang="es-EC" sz="2800" dirty="0"/>
              <a:t>Capacidad de Integración</a:t>
            </a:r>
          </a:p>
          <a:p>
            <a:pPr marL="457200" lvl="0" indent="-457200" algn="just">
              <a:buFont typeface="Courier New" panose="02070309020205020404" pitchFamily="49" charset="0"/>
              <a:buChar char="o"/>
            </a:pPr>
            <a:endParaRPr lang="es-EC" sz="2800" dirty="0"/>
          </a:p>
          <a:p>
            <a:pPr marL="457200" lvl="0" indent="-457200" algn="just">
              <a:buFont typeface="Courier New" panose="02070309020205020404" pitchFamily="49" charset="0"/>
              <a:buChar char="o"/>
            </a:pPr>
            <a:r>
              <a:rPr lang="es-EC" sz="2800" dirty="0"/>
              <a:t>Plataforma de desarrollo Independiente</a:t>
            </a:r>
          </a:p>
          <a:p>
            <a:pPr marL="457200" lvl="0" indent="-457200" algn="just">
              <a:buFont typeface="Courier New" panose="02070309020205020404" pitchFamily="49" charset="0"/>
              <a:buChar char="o"/>
            </a:pPr>
            <a:endParaRPr lang="es-EC" sz="2800" dirty="0"/>
          </a:p>
          <a:p>
            <a:pPr marL="457200" lvl="0" indent="-457200" algn="just">
              <a:buFont typeface="Courier New" panose="02070309020205020404" pitchFamily="49" charset="0"/>
              <a:buChar char="o"/>
            </a:pPr>
            <a:r>
              <a:rPr lang="es-EC" sz="2800" dirty="0"/>
              <a:t>Seguridad</a:t>
            </a:r>
          </a:p>
          <a:p>
            <a:pPr algn="just">
              <a:lnSpc>
                <a:spcPct val="200000"/>
              </a:lnSpc>
            </a:pPr>
            <a:endParaRPr lang="es-EC"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33751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DESARROLLO</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2075" y="6033054"/>
            <a:ext cx="2924175" cy="63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0" y="0"/>
            <a:ext cx="1054270" cy="1060621"/>
          </a:xfrm>
          <a:prstGeom prst="rect">
            <a:avLst/>
          </a:prstGeom>
        </p:spPr>
      </p:pic>
      <p:sp>
        <p:nvSpPr>
          <p:cNvPr id="10" name="Rectangle 2">
            <a:extLst>
              <a:ext uri="{FF2B5EF4-FFF2-40B4-BE49-F238E27FC236}">
                <a16:creationId xmlns:a16="http://schemas.microsoft.com/office/drawing/2014/main" id="{63BF5157-629B-4636-8E5D-C117607CF931}"/>
              </a:ext>
            </a:extLst>
          </p:cNvPr>
          <p:cNvSpPr txBox="1">
            <a:spLocks noChangeArrowheads="1"/>
          </p:cNvSpPr>
          <p:nvPr/>
        </p:nvSpPr>
        <p:spPr bwMode="auto">
          <a:xfrm>
            <a:off x="1114425" y="6350892"/>
            <a:ext cx="5715000"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algn="just" eaLnBrk="1" hangingPunct="1">
              <a:defRPr/>
            </a:pPr>
            <a:r>
              <a:rPr lang="es-ES" sz="2000" b="0" i="0" kern="0" dirty="0">
                <a:solidFill>
                  <a:srgbClr val="000000"/>
                </a:solidFill>
                <a:effectLst/>
              </a:rPr>
              <a:t>  Pantalla de Nivel 3 – Bombas de Transferencia</a:t>
            </a:r>
            <a:endParaRPr lang="es-EC" sz="2000" b="0" i="0" kern="0" dirty="0">
              <a:effectLst/>
            </a:endParaRPr>
          </a:p>
        </p:txBody>
      </p:sp>
      <p:pic>
        <p:nvPicPr>
          <p:cNvPr id="7" name="Imagen 6">
            <a:extLst>
              <a:ext uri="{FF2B5EF4-FFF2-40B4-BE49-F238E27FC236}">
                <a16:creationId xmlns:a16="http://schemas.microsoft.com/office/drawing/2014/main" id="{93E4750F-0916-4F13-9334-757B0A498A44}"/>
              </a:ext>
            </a:extLst>
          </p:cNvPr>
          <p:cNvPicPr/>
          <p:nvPr/>
        </p:nvPicPr>
        <p:blipFill>
          <a:blip r:embed="rId4"/>
          <a:stretch>
            <a:fillRect/>
          </a:stretch>
        </p:blipFill>
        <p:spPr>
          <a:xfrm>
            <a:off x="1523999" y="670560"/>
            <a:ext cx="9458325" cy="5362494"/>
          </a:xfrm>
          <a:prstGeom prst="rect">
            <a:avLst/>
          </a:prstGeom>
        </p:spPr>
      </p:pic>
    </p:spTree>
    <p:extLst>
      <p:ext uri="{BB962C8B-B14F-4D97-AF65-F5344CB8AC3E}">
        <p14:creationId xmlns:p14="http://schemas.microsoft.com/office/powerpoint/2010/main" val="7720052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DESARROLLO</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2075" y="6033054"/>
            <a:ext cx="2924175" cy="63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0" y="0"/>
            <a:ext cx="1054270" cy="1060621"/>
          </a:xfrm>
          <a:prstGeom prst="rect">
            <a:avLst/>
          </a:prstGeom>
        </p:spPr>
      </p:pic>
      <p:sp>
        <p:nvSpPr>
          <p:cNvPr id="10" name="Rectangle 2">
            <a:extLst>
              <a:ext uri="{FF2B5EF4-FFF2-40B4-BE49-F238E27FC236}">
                <a16:creationId xmlns:a16="http://schemas.microsoft.com/office/drawing/2014/main" id="{63BF5157-629B-4636-8E5D-C117607CF931}"/>
              </a:ext>
            </a:extLst>
          </p:cNvPr>
          <p:cNvSpPr txBox="1">
            <a:spLocks noChangeArrowheads="1"/>
          </p:cNvSpPr>
          <p:nvPr/>
        </p:nvSpPr>
        <p:spPr bwMode="auto">
          <a:xfrm>
            <a:off x="1114425" y="6350892"/>
            <a:ext cx="5715000"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algn="just" eaLnBrk="1" hangingPunct="1">
              <a:defRPr/>
            </a:pPr>
            <a:r>
              <a:rPr lang="es-ES" sz="2000" b="0" i="0" kern="0" dirty="0">
                <a:solidFill>
                  <a:srgbClr val="000000"/>
                </a:solidFill>
                <a:effectLst/>
              </a:rPr>
              <a:t>  Pantalla de Nivel 3 – </a:t>
            </a:r>
            <a:r>
              <a:rPr lang="es-ES" sz="2000" b="0" i="0" kern="0" dirty="0" err="1">
                <a:solidFill>
                  <a:srgbClr val="000000"/>
                </a:solidFill>
                <a:effectLst/>
              </a:rPr>
              <a:t>Pig</a:t>
            </a:r>
            <a:r>
              <a:rPr lang="es-ES" sz="2000" b="0" i="0" kern="0" dirty="0">
                <a:solidFill>
                  <a:srgbClr val="000000"/>
                </a:solidFill>
                <a:effectLst/>
              </a:rPr>
              <a:t> </a:t>
            </a:r>
            <a:r>
              <a:rPr lang="es-ES" sz="2000" b="0" i="0" kern="0" dirty="0" err="1">
                <a:solidFill>
                  <a:srgbClr val="000000"/>
                </a:solidFill>
                <a:effectLst/>
              </a:rPr>
              <a:t>Launcher</a:t>
            </a:r>
            <a:endParaRPr lang="es-EC" sz="2000" b="0" i="0" kern="0" dirty="0">
              <a:effectLst/>
            </a:endParaRPr>
          </a:p>
        </p:txBody>
      </p:sp>
      <p:pic>
        <p:nvPicPr>
          <p:cNvPr id="8" name="Imagen 7">
            <a:extLst>
              <a:ext uri="{FF2B5EF4-FFF2-40B4-BE49-F238E27FC236}">
                <a16:creationId xmlns:a16="http://schemas.microsoft.com/office/drawing/2014/main" id="{7C9B4AEA-186C-47F6-8812-CE0D557D479D}"/>
              </a:ext>
            </a:extLst>
          </p:cNvPr>
          <p:cNvPicPr/>
          <p:nvPr/>
        </p:nvPicPr>
        <p:blipFill>
          <a:blip r:embed="rId4"/>
          <a:stretch>
            <a:fillRect/>
          </a:stretch>
        </p:blipFill>
        <p:spPr>
          <a:xfrm>
            <a:off x="1577498" y="653172"/>
            <a:ext cx="9208453" cy="5301615"/>
          </a:xfrm>
          <a:prstGeom prst="rect">
            <a:avLst/>
          </a:prstGeom>
        </p:spPr>
      </p:pic>
    </p:spTree>
    <p:extLst>
      <p:ext uri="{BB962C8B-B14F-4D97-AF65-F5344CB8AC3E}">
        <p14:creationId xmlns:p14="http://schemas.microsoft.com/office/powerpoint/2010/main" val="1555132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DESARROLLO</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2075" y="6033054"/>
            <a:ext cx="2924175" cy="63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13059" y="-8363"/>
            <a:ext cx="708384" cy="618715"/>
          </a:xfrm>
          <a:prstGeom prst="rect">
            <a:avLst/>
          </a:prstGeom>
        </p:spPr>
      </p:pic>
      <p:sp>
        <p:nvSpPr>
          <p:cNvPr id="10" name="Rectangle 2">
            <a:extLst>
              <a:ext uri="{FF2B5EF4-FFF2-40B4-BE49-F238E27FC236}">
                <a16:creationId xmlns:a16="http://schemas.microsoft.com/office/drawing/2014/main" id="{63BF5157-629B-4636-8E5D-C117607CF931}"/>
              </a:ext>
            </a:extLst>
          </p:cNvPr>
          <p:cNvSpPr txBox="1">
            <a:spLocks noChangeArrowheads="1"/>
          </p:cNvSpPr>
          <p:nvPr/>
        </p:nvSpPr>
        <p:spPr bwMode="auto">
          <a:xfrm>
            <a:off x="1114425" y="6350892"/>
            <a:ext cx="5715000"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algn="just" eaLnBrk="1" hangingPunct="1">
              <a:defRPr/>
            </a:pPr>
            <a:r>
              <a:rPr lang="es-ES" sz="2000" b="0" i="0" kern="0" dirty="0">
                <a:solidFill>
                  <a:srgbClr val="000000"/>
                </a:solidFill>
                <a:effectLst/>
              </a:rPr>
              <a:t>  Pantalla de Nivel 1 – Visión Global</a:t>
            </a:r>
            <a:endParaRPr lang="es-EC" sz="2000" b="0" i="0" kern="0" dirty="0">
              <a:effectLst/>
            </a:endParaRPr>
          </a:p>
        </p:txBody>
      </p:sp>
      <p:pic>
        <p:nvPicPr>
          <p:cNvPr id="7" name="Imagen 6">
            <a:extLst>
              <a:ext uri="{FF2B5EF4-FFF2-40B4-BE49-F238E27FC236}">
                <a16:creationId xmlns:a16="http://schemas.microsoft.com/office/drawing/2014/main" id="{0CD6605E-1441-4CE0-BF65-20C12256089F}"/>
              </a:ext>
            </a:extLst>
          </p:cNvPr>
          <p:cNvPicPr/>
          <p:nvPr/>
        </p:nvPicPr>
        <p:blipFill>
          <a:blip r:embed="rId4"/>
          <a:stretch>
            <a:fillRect/>
          </a:stretch>
        </p:blipFill>
        <p:spPr>
          <a:xfrm>
            <a:off x="1428750" y="610352"/>
            <a:ext cx="9410700" cy="5422702"/>
          </a:xfrm>
          <a:prstGeom prst="rect">
            <a:avLst/>
          </a:prstGeom>
        </p:spPr>
      </p:pic>
    </p:spTree>
    <p:extLst>
      <p:ext uri="{BB962C8B-B14F-4D97-AF65-F5344CB8AC3E}">
        <p14:creationId xmlns:p14="http://schemas.microsoft.com/office/powerpoint/2010/main" val="11833017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DESARROLLO</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2075" y="6033054"/>
            <a:ext cx="2924175" cy="63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13059" y="-8363"/>
            <a:ext cx="708384" cy="618715"/>
          </a:xfrm>
          <a:prstGeom prst="rect">
            <a:avLst/>
          </a:prstGeom>
        </p:spPr>
      </p:pic>
      <p:sp>
        <p:nvSpPr>
          <p:cNvPr id="10" name="Rectangle 2">
            <a:extLst>
              <a:ext uri="{FF2B5EF4-FFF2-40B4-BE49-F238E27FC236}">
                <a16:creationId xmlns:a16="http://schemas.microsoft.com/office/drawing/2014/main" id="{63BF5157-629B-4636-8E5D-C117607CF931}"/>
              </a:ext>
            </a:extLst>
          </p:cNvPr>
          <p:cNvSpPr txBox="1">
            <a:spLocks noChangeArrowheads="1"/>
          </p:cNvSpPr>
          <p:nvPr/>
        </p:nvSpPr>
        <p:spPr bwMode="auto">
          <a:xfrm>
            <a:off x="1114425" y="6350892"/>
            <a:ext cx="5715000"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algn="just" eaLnBrk="1" hangingPunct="1">
              <a:defRPr/>
            </a:pPr>
            <a:r>
              <a:rPr lang="es-ES" sz="2000" b="0" i="0" kern="0" dirty="0">
                <a:solidFill>
                  <a:srgbClr val="000000"/>
                </a:solidFill>
                <a:effectLst/>
              </a:rPr>
              <a:t>  Pantalla de Nivel 1 – Visión Global</a:t>
            </a:r>
            <a:endParaRPr lang="es-EC" sz="2000" b="0" i="0" kern="0" dirty="0">
              <a:effectLst/>
            </a:endParaRPr>
          </a:p>
        </p:txBody>
      </p:sp>
      <p:pic>
        <p:nvPicPr>
          <p:cNvPr id="7" name="Imagen 6">
            <a:extLst>
              <a:ext uri="{FF2B5EF4-FFF2-40B4-BE49-F238E27FC236}">
                <a16:creationId xmlns:a16="http://schemas.microsoft.com/office/drawing/2014/main" id="{0CD6605E-1441-4CE0-BF65-20C12256089F}"/>
              </a:ext>
            </a:extLst>
          </p:cNvPr>
          <p:cNvPicPr/>
          <p:nvPr/>
        </p:nvPicPr>
        <p:blipFill>
          <a:blip r:embed="rId4"/>
          <a:stretch>
            <a:fillRect/>
          </a:stretch>
        </p:blipFill>
        <p:spPr>
          <a:xfrm>
            <a:off x="1428750" y="610352"/>
            <a:ext cx="9410700" cy="5422702"/>
          </a:xfrm>
          <a:prstGeom prst="rect">
            <a:avLst/>
          </a:prstGeom>
        </p:spPr>
      </p:pic>
    </p:spTree>
    <p:extLst>
      <p:ext uri="{BB962C8B-B14F-4D97-AF65-F5344CB8AC3E}">
        <p14:creationId xmlns:p14="http://schemas.microsoft.com/office/powerpoint/2010/main" val="24177958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DESARROLLO</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2075" y="6033054"/>
            <a:ext cx="2924175" cy="63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11683" y="10687"/>
            <a:ext cx="1045592" cy="913238"/>
          </a:xfrm>
          <a:prstGeom prst="rect">
            <a:avLst/>
          </a:prstGeom>
        </p:spPr>
      </p:pic>
      <p:sp>
        <p:nvSpPr>
          <p:cNvPr id="10" name="Rectangle 2">
            <a:extLst>
              <a:ext uri="{FF2B5EF4-FFF2-40B4-BE49-F238E27FC236}">
                <a16:creationId xmlns:a16="http://schemas.microsoft.com/office/drawing/2014/main" id="{63BF5157-629B-4636-8E5D-C117607CF931}"/>
              </a:ext>
            </a:extLst>
          </p:cNvPr>
          <p:cNvSpPr txBox="1">
            <a:spLocks noChangeArrowheads="1"/>
          </p:cNvSpPr>
          <p:nvPr/>
        </p:nvSpPr>
        <p:spPr bwMode="auto">
          <a:xfrm>
            <a:off x="1057275" y="681708"/>
            <a:ext cx="5715000"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algn="just" eaLnBrk="1" hangingPunct="1">
              <a:defRPr/>
            </a:pPr>
            <a:r>
              <a:rPr lang="es-ES" sz="2000" b="0" i="0" kern="0" dirty="0">
                <a:solidFill>
                  <a:srgbClr val="000000"/>
                </a:solidFill>
                <a:effectLst/>
              </a:rPr>
              <a:t>  Pop – Up Para Valores Analógicos</a:t>
            </a:r>
            <a:endParaRPr lang="es-EC" sz="2000" b="0" i="0" kern="0" dirty="0">
              <a:effectLst/>
            </a:endParaRPr>
          </a:p>
        </p:txBody>
      </p:sp>
      <p:pic>
        <p:nvPicPr>
          <p:cNvPr id="8" name="Imagen 7">
            <a:extLst>
              <a:ext uri="{FF2B5EF4-FFF2-40B4-BE49-F238E27FC236}">
                <a16:creationId xmlns:a16="http://schemas.microsoft.com/office/drawing/2014/main" id="{7D610A2F-9B48-4030-B616-17998DD8300D}"/>
              </a:ext>
            </a:extLst>
          </p:cNvPr>
          <p:cNvPicPr/>
          <p:nvPr/>
        </p:nvPicPr>
        <p:blipFill>
          <a:blip r:embed="rId4"/>
          <a:stretch>
            <a:fillRect/>
          </a:stretch>
        </p:blipFill>
        <p:spPr>
          <a:xfrm>
            <a:off x="3257550" y="1185765"/>
            <a:ext cx="5867400" cy="4524375"/>
          </a:xfrm>
          <a:prstGeom prst="rect">
            <a:avLst/>
          </a:prstGeom>
        </p:spPr>
      </p:pic>
    </p:spTree>
    <p:extLst>
      <p:ext uri="{BB962C8B-B14F-4D97-AF65-F5344CB8AC3E}">
        <p14:creationId xmlns:p14="http://schemas.microsoft.com/office/powerpoint/2010/main" val="15569282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DESARROLLO</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2075" y="6033054"/>
            <a:ext cx="2924175" cy="63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11683" y="10687"/>
            <a:ext cx="1045592" cy="913238"/>
          </a:xfrm>
          <a:prstGeom prst="rect">
            <a:avLst/>
          </a:prstGeom>
        </p:spPr>
      </p:pic>
      <p:sp>
        <p:nvSpPr>
          <p:cNvPr id="10" name="Rectangle 2">
            <a:extLst>
              <a:ext uri="{FF2B5EF4-FFF2-40B4-BE49-F238E27FC236}">
                <a16:creationId xmlns:a16="http://schemas.microsoft.com/office/drawing/2014/main" id="{63BF5157-629B-4636-8E5D-C117607CF931}"/>
              </a:ext>
            </a:extLst>
          </p:cNvPr>
          <p:cNvSpPr txBox="1">
            <a:spLocks noChangeArrowheads="1"/>
          </p:cNvSpPr>
          <p:nvPr/>
        </p:nvSpPr>
        <p:spPr bwMode="auto">
          <a:xfrm>
            <a:off x="1057275" y="681708"/>
            <a:ext cx="5715000"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algn="just" eaLnBrk="1" hangingPunct="1">
              <a:defRPr/>
            </a:pPr>
            <a:r>
              <a:rPr lang="es-ES" sz="2000" b="0" i="0" kern="0" dirty="0">
                <a:solidFill>
                  <a:srgbClr val="000000"/>
                </a:solidFill>
                <a:effectLst/>
              </a:rPr>
              <a:t>  Pop – Up Para Lazos de Control</a:t>
            </a:r>
            <a:endParaRPr lang="es-EC" sz="2000" b="0" i="0" kern="0" dirty="0">
              <a:effectLst/>
            </a:endParaRPr>
          </a:p>
        </p:txBody>
      </p:sp>
      <p:pic>
        <p:nvPicPr>
          <p:cNvPr id="7" name="Imagen 6">
            <a:extLst>
              <a:ext uri="{FF2B5EF4-FFF2-40B4-BE49-F238E27FC236}">
                <a16:creationId xmlns:a16="http://schemas.microsoft.com/office/drawing/2014/main" id="{1815852D-D787-4DC9-881C-30809FDDD034}"/>
              </a:ext>
            </a:extLst>
          </p:cNvPr>
          <p:cNvPicPr/>
          <p:nvPr/>
        </p:nvPicPr>
        <p:blipFill>
          <a:blip r:embed="rId4"/>
          <a:stretch>
            <a:fillRect/>
          </a:stretch>
        </p:blipFill>
        <p:spPr>
          <a:xfrm>
            <a:off x="2085975" y="1150185"/>
            <a:ext cx="8705850" cy="4710030"/>
          </a:xfrm>
          <a:prstGeom prst="rect">
            <a:avLst/>
          </a:prstGeom>
        </p:spPr>
      </p:pic>
    </p:spTree>
    <p:extLst>
      <p:ext uri="{BB962C8B-B14F-4D97-AF65-F5344CB8AC3E}">
        <p14:creationId xmlns:p14="http://schemas.microsoft.com/office/powerpoint/2010/main" val="14890230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DESARROLLO</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2075" y="6033054"/>
            <a:ext cx="2924175" cy="63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11683" y="10687"/>
            <a:ext cx="1045592" cy="913238"/>
          </a:xfrm>
          <a:prstGeom prst="rect">
            <a:avLst/>
          </a:prstGeom>
        </p:spPr>
      </p:pic>
      <p:sp>
        <p:nvSpPr>
          <p:cNvPr id="8" name="Rectángulo 7">
            <a:extLst>
              <a:ext uri="{FF2B5EF4-FFF2-40B4-BE49-F238E27FC236}">
                <a16:creationId xmlns:a16="http://schemas.microsoft.com/office/drawing/2014/main" id="{B3B5E06C-45EB-4EE0-9B8D-95039A42BFC1}"/>
              </a:ext>
            </a:extLst>
          </p:cNvPr>
          <p:cNvSpPr/>
          <p:nvPr/>
        </p:nvSpPr>
        <p:spPr>
          <a:xfrm>
            <a:off x="1613323" y="831961"/>
            <a:ext cx="2463378" cy="584775"/>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3200" dirty="0">
                <a:latin typeface="+mj-lt"/>
                <a:cs typeface="Times New Roman" panose="02020603050405020304" pitchFamily="18" charset="0"/>
              </a:rPr>
              <a:t>Integración</a:t>
            </a:r>
          </a:p>
        </p:txBody>
      </p:sp>
      <p:sp>
        <p:nvSpPr>
          <p:cNvPr id="9" name="Rectangle 2">
            <a:extLst>
              <a:ext uri="{FF2B5EF4-FFF2-40B4-BE49-F238E27FC236}">
                <a16:creationId xmlns:a16="http://schemas.microsoft.com/office/drawing/2014/main" id="{3EB7B29E-A197-47AE-AFD7-78E980EBB812}"/>
              </a:ext>
            </a:extLst>
          </p:cNvPr>
          <p:cNvSpPr txBox="1">
            <a:spLocks noChangeArrowheads="1"/>
          </p:cNvSpPr>
          <p:nvPr/>
        </p:nvSpPr>
        <p:spPr bwMode="auto">
          <a:xfrm>
            <a:off x="923925" y="1934021"/>
            <a:ext cx="7343776" cy="3833232"/>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457200" lvl="2" indent="-457200" algn="just" eaLnBrk="1" hangingPunct="1">
              <a:buFont typeface="Wingdings" panose="05000000000000000000" pitchFamily="2" charset="2"/>
              <a:buChar char="ü"/>
              <a:defRPr/>
            </a:pPr>
            <a:r>
              <a:rPr lang="es-ES" sz="2800" b="0" i="0" kern="0" dirty="0">
                <a:solidFill>
                  <a:srgbClr val="000000"/>
                </a:solidFill>
                <a:effectLst/>
              </a:rPr>
              <a:t>Integración con la Lógica de Control</a:t>
            </a:r>
          </a:p>
          <a:p>
            <a:pPr marL="457200" lvl="2" indent="-457200" algn="just" eaLnBrk="1" hangingPunct="1">
              <a:buFont typeface="Wingdings" panose="05000000000000000000" pitchFamily="2" charset="2"/>
              <a:buChar char="ü"/>
              <a:defRPr/>
            </a:pPr>
            <a:endParaRPr lang="es-ES" sz="2800" b="0" i="0" kern="0" dirty="0">
              <a:solidFill>
                <a:srgbClr val="000000"/>
              </a:solidFill>
              <a:effectLst/>
            </a:endParaRPr>
          </a:p>
          <a:p>
            <a:pPr marL="457200" lvl="2" indent="-457200" algn="just" eaLnBrk="1" hangingPunct="1">
              <a:buFont typeface="Wingdings" panose="05000000000000000000" pitchFamily="2" charset="2"/>
              <a:buChar char="ü"/>
              <a:defRPr/>
            </a:pPr>
            <a:r>
              <a:rPr lang="es-ES" sz="2800" b="0" i="0" kern="0" dirty="0">
                <a:solidFill>
                  <a:srgbClr val="000000"/>
                </a:solidFill>
                <a:effectLst/>
              </a:rPr>
              <a:t>Conexión con Simulador de PLC</a:t>
            </a:r>
          </a:p>
          <a:p>
            <a:pPr marL="457200" lvl="2" indent="-457200" algn="just" eaLnBrk="1" hangingPunct="1">
              <a:buFont typeface="Wingdings" panose="05000000000000000000" pitchFamily="2" charset="2"/>
              <a:buChar char="ü"/>
              <a:defRPr/>
            </a:pPr>
            <a:endParaRPr lang="es-ES" sz="2800" b="0" i="0" kern="0" dirty="0">
              <a:solidFill>
                <a:srgbClr val="000000"/>
              </a:solidFill>
              <a:effectLst/>
            </a:endParaRPr>
          </a:p>
          <a:p>
            <a:pPr marL="457200" lvl="2" indent="-457200" algn="just" eaLnBrk="1" hangingPunct="1">
              <a:buFont typeface="Wingdings" panose="05000000000000000000" pitchFamily="2" charset="2"/>
              <a:buChar char="ü"/>
              <a:defRPr/>
            </a:pPr>
            <a:r>
              <a:rPr lang="es-ES" sz="2800" b="0" i="0" kern="0" dirty="0">
                <a:solidFill>
                  <a:srgbClr val="000000"/>
                </a:solidFill>
                <a:effectLst/>
              </a:rPr>
              <a:t>Conexión con PLC</a:t>
            </a:r>
          </a:p>
          <a:p>
            <a:pPr marL="457200" lvl="2" indent="-457200" algn="just" eaLnBrk="1" hangingPunct="1">
              <a:buFont typeface="Wingdings" panose="05000000000000000000" pitchFamily="2" charset="2"/>
              <a:buChar char="ü"/>
              <a:defRPr/>
            </a:pPr>
            <a:endParaRPr lang="es-ES" sz="2800" b="0" i="0" kern="0" dirty="0">
              <a:solidFill>
                <a:srgbClr val="000000"/>
              </a:solidFill>
              <a:effectLst/>
            </a:endParaRPr>
          </a:p>
          <a:p>
            <a:pPr marL="457200" lvl="2" indent="-457200" algn="just" eaLnBrk="1" hangingPunct="1">
              <a:buFont typeface="Wingdings" panose="05000000000000000000" pitchFamily="2" charset="2"/>
              <a:buChar char="ü"/>
              <a:defRPr/>
            </a:pPr>
            <a:r>
              <a:rPr lang="es-ES" sz="2800" b="0" i="0" kern="0" dirty="0">
                <a:solidFill>
                  <a:srgbClr val="000000"/>
                </a:solidFill>
                <a:effectLst/>
              </a:rPr>
              <a:t>Conexión con Base de Datos</a:t>
            </a:r>
          </a:p>
          <a:p>
            <a:pPr marL="457200" lvl="2" indent="-457200" algn="just" eaLnBrk="1" hangingPunct="1">
              <a:buFont typeface="Wingdings" panose="05000000000000000000" pitchFamily="2" charset="2"/>
              <a:buChar char="ü"/>
              <a:defRPr/>
            </a:pPr>
            <a:endParaRPr lang="es-EC" sz="2800" b="0" i="0" kern="0" dirty="0">
              <a:effectLst/>
            </a:endParaRPr>
          </a:p>
        </p:txBody>
      </p:sp>
      <p:pic>
        <p:nvPicPr>
          <p:cNvPr id="6" name="Imagen 5">
            <a:extLst>
              <a:ext uri="{FF2B5EF4-FFF2-40B4-BE49-F238E27FC236}">
                <a16:creationId xmlns:a16="http://schemas.microsoft.com/office/drawing/2014/main" id="{B4BD19EA-67E1-4F4E-85AC-F2155264FFB8}"/>
              </a:ext>
            </a:extLst>
          </p:cNvPr>
          <p:cNvPicPr>
            <a:picLocks noChangeAspect="1"/>
          </p:cNvPicPr>
          <p:nvPr/>
        </p:nvPicPr>
        <p:blipFill>
          <a:blip r:embed="rId4"/>
          <a:stretch>
            <a:fillRect/>
          </a:stretch>
        </p:blipFill>
        <p:spPr>
          <a:xfrm>
            <a:off x="8821658" y="1561201"/>
            <a:ext cx="2646442" cy="1760780"/>
          </a:xfrm>
          <a:prstGeom prst="rect">
            <a:avLst/>
          </a:prstGeom>
        </p:spPr>
      </p:pic>
      <p:pic>
        <p:nvPicPr>
          <p:cNvPr id="27652" name="Picture 4" descr="Resultado de imagen para base de datos">
            <a:extLst>
              <a:ext uri="{FF2B5EF4-FFF2-40B4-BE49-F238E27FC236}">
                <a16:creationId xmlns:a16="http://schemas.microsoft.com/office/drawing/2014/main" id="{F2749ACB-CCFF-4274-AB97-AC7F8566A7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66323" y="3429000"/>
            <a:ext cx="2301777" cy="1627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8233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DESARROLLO</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2075" y="6033054"/>
            <a:ext cx="2924175" cy="63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11683" y="10687"/>
            <a:ext cx="1045592" cy="913238"/>
          </a:xfrm>
          <a:prstGeom prst="rect">
            <a:avLst/>
          </a:prstGeom>
        </p:spPr>
      </p:pic>
      <p:sp>
        <p:nvSpPr>
          <p:cNvPr id="8" name="Rectángulo 7">
            <a:extLst>
              <a:ext uri="{FF2B5EF4-FFF2-40B4-BE49-F238E27FC236}">
                <a16:creationId xmlns:a16="http://schemas.microsoft.com/office/drawing/2014/main" id="{B3B5E06C-45EB-4EE0-9B8D-95039A42BFC1}"/>
              </a:ext>
            </a:extLst>
          </p:cNvPr>
          <p:cNvSpPr/>
          <p:nvPr/>
        </p:nvSpPr>
        <p:spPr>
          <a:xfrm>
            <a:off x="1613323" y="831961"/>
            <a:ext cx="2463378" cy="584775"/>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3200" dirty="0">
                <a:latin typeface="+mj-lt"/>
                <a:cs typeface="Times New Roman" panose="02020603050405020304" pitchFamily="18" charset="0"/>
              </a:rPr>
              <a:t>Integración</a:t>
            </a:r>
          </a:p>
        </p:txBody>
      </p:sp>
      <p:sp>
        <p:nvSpPr>
          <p:cNvPr id="9" name="Rectangle 2">
            <a:extLst>
              <a:ext uri="{FF2B5EF4-FFF2-40B4-BE49-F238E27FC236}">
                <a16:creationId xmlns:a16="http://schemas.microsoft.com/office/drawing/2014/main" id="{3EB7B29E-A197-47AE-AFD7-78E980EBB812}"/>
              </a:ext>
            </a:extLst>
          </p:cNvPr>
          <p:cNvSpPr txBox="1">
            <a:spLocks noChangeArrowheads="1"/>
          </p:cNvSpPr>
          <p:nvPr/>
        </p:nvSpPr>
        <p:spPr bwMode="auto">
          <a:xfrm>
            <a:off x="923925" y="1934021"/>
            <a:ext cx="7343776" cy="3833232"/>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457200" lvl="2" indent="-457200" algn="just" eaLnBrk="1" hangingPunct="1">
              <a:buFont typeface="Wingdings" panose="05000000000000000000" pitchFamily="2" charset="2"/>
              <a:buChar char="ü"/>
              <a:defRPr/>
            </a:pPr>
            <a:r>
              <a:rPr lang="es-ES" sz="2800" b="0" i="0" kern="0" dirty="0">
                <a:solidFill>
                  <a:srgbClr val="000000"/>
                </a:solidFill>
                <a:effectLst/>
              </a:rPr>
              <a:t>Integración con la Lógica de Control</a:t>
            </a:r>
          </a:p>
          <a:p>
            <a:pPr marL="457200" lvl="2" indent="-457200" algn="just" eaLnBrk="1" hangingPunct="1">
              <a:buFont typeface="Wingdings" panose="05000000000000000000" pitchFamily="2" charset="2"/>
              <a:buChar char="ü"/>
              <a:defRPr/>
            </a:pPr>
            <a:endParaRPr lang="es-ES" sz="2800" b="0" i="0" kern="0" dirty="0">
              <a:solidFill>
                <a:srgbClr val="000000"/>
              </a:solidFill>
              <a:effectLst/>
            </a:endParaRPr>
          </a:p>
          <a:p>
            <a:pPr marL="457200" lvl="2" indent="-457200" algn="just" eaLnBrk="1" hangingPunct="1">
              <a:buFont typeface="Wingdings" panose="05000000000000000000" pitchFamily="2" charset="2"/>
              <a:buChar char="ü"/>
              <a:defRPr/>
            </a:pPr>
            <a:r>
              <a:rPr lang="es-ES" sz="2800" b="0" i="0" kern="0" dirty="0">
                <a:solidFill>
                  <a:srgbClr val="000000"/>
                </a:solidFill>
                <a:effectLst/>
              </a:rPr>
              <a:t>Conexión con Simulador de PLC</a:t>
            </a:r>
          </a:p>
          <a:p>
            <a:pPr marL="457200" lvl="2" indent="-457200" algn="just" eaLnBrk="1" hangingPunct="1">
              <a:buFont typeface="Wingdings" panose="05000000000000000000" pitchFamily="2" charset="2"/>
              <a:buChar char="ü"/>
              <a:defRPr/>
            </a:pPr>
            <a:endParaRPr lang="es-ES" sz="2800" b="0" i="0" kern="0" dirty="0">
              <a:solidFill>
                <a:srgbClr val="000000"/>
              </a:solidFill>
              <a:effectLst/>
            </a:endParaRPr>
          </a:p>
          <a:p>
            <a:pPr marL="457200" lvl="2" indent="-457200" algn="just" eaLnBrk="1" hangingPunct="1">
              <a:buFont typeface="Wingdings" panose="05000000000000000000" pitchFamily="2" charset="2"/>
              <a:buChar char="ü"/>
              <a:defRPr/>
            </a:pPr>
            <a:r>
              <a:rPr lang="es-ES" sz="2800" b="0" i="0" kern="0" dirty="0">
                <a:solidFill>
                  <a:srgbClr val="000000"/>
                </a:solidFill>
                <a:effectLst/>
              </a:rPr>
              <a:t>Conexión con PLC</a:t>
            </a:r>
          </a:p>
          <a:p>
            <a:pPr marL="457200" lvl="2" indent="-457200" algn="just" eaLnBrk="1" hangingPunct="1">
              <a:buFont typeface="Wingdings" panose="05000000000000000000" pitchFamily="2" charset="2"/>
              <a:buChar char="ü"/>
              <a:defRPr/>
            </a:pPr>
            <a:endParaRPr lang="es-ES" sz="2800" b="0" i="0" kern="0" dirty="0">
              <a:solidFill>
                <a:srgbClr val="000000"/>
              </a:solidFill>
              <a:effectLst/>
            </a:endParaRPr>
          </a:p>
          <a:p>
            <a:pPr marL="457200" lvl="2" indent="-457200" algn="just" eaLnBrk="1" hangingPunct="1">
              <a:buFont typeface="Wingdings" panose="05000000000000000000" pitchFamily="2" charset="2"/>
              <a:buChar char="ü"/>
              <a:defRPr/>
            </a:pPr>
            <a:r>
              <a:rPr lang="es-ES" sz="2800" b="0" i="0" kern="0" dirty="0">
                <a:solidFill>
                  <a:srgbClr val="000000"/>
                </a:solidFill>
                <a:effectLst/>
              </a:rPr>
              <a:t>Conexión con Base de Datos</a:t>
            </a:r>
          </a:p>
          <a:p>
            <a:pPr marL="457200" lvl="2" indent="-457200" algn="just" eaLnBrk="1" hangingPunct="1">
              <a:buFont typeface="Wingdings" panose="05000000000000000000" pitchFamily="2" charset="2"/>
              <a:buChar char="ü"/>
              <a:defRPr/>
            </a:pPr>
            <a:endParaRPr lang="es-EC" sz="2800" b="0" i="0" kern="0" dirty="0">
              <a:effectLst/>
            </a:endParaRPr>
          </a:p>
        </p:txBody>
      </p:sp>
      <p:pic>
        <p:nvPicPr>
          <p:cNvPr id="6" name="Imagen 5">
            <a:extLst>
              <a:ext uri="{FF2B5EF4-FFF2-40B4-BE49-F238E27FC236}">
                <a16:creationId xmlns:a16="http://schemas.microsoft.com/office/drawing/2014/main" id="{B4BD19EA-67E1-4F4E-85AC-F2155264FFB8}"/>
              </a:ext>
            </a:extLst>
          </p:cNvPr>
          <p:cNvPicPr>
            <a:picLocks noChangeAspect="1"/>
          </p:cNvPicPr>
          <p:nvPr/>
        </p:nvPicPr>
        <p:blipFill>
          <a:blip r:embed="rId4"/>
          <a:stretch>
            <a:fillRect/>
          </a:stretch>
        </p:blipFill>
        <p:spPr>
          <a:xfrm>
            <a:off x="8821658" y="1561201"/>
            <a:ext cx="2646442" cy="1760780"/>
          </a:xfrm>
          <a:prstGeom prst="rect">
            <a:avLst/>
          </a:prstGeom>
        </p:spPr>
      </p:pic>
      <p:pic>
        <p:nvPicPr>
          <p:cNvPr id="27652" name="Picture 4" descr="Resultado de imagen para base de datos">
            <a:extLst>
              <a:ext uri="{FF2B5EF4-FFF2-40B4-BE49-F238E27FC236}">
                <a16:creationId xmlns:a16="http://schemas.microsoft.com/office/drawing/2014/main" id="{F2749ACB-CCFF-4274-AB97-AC7F8566A7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4451" y="3362324"/>
            <a:ext cx="2552700" cy="1804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8234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PRUEBAS Y RESULTADOS</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2075" y="6033054"/>
            <a:ext cx="2924175" cy="63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11683" y="10687"/>
            <a:ext cx="1045592" cy="913238"/>
          </a:xfrm>
          <a:prstGeom prst="rect">
            <a:avLst/>
          </a:prstGeom>
        </p:spPr>
      </p:pic>
      <p:sp>
        <p:nvSpPr>
          <p:cNvPr id="8" name="Rectángulo 7">
            <a:extLst>
              <a:ext uri="{FF2B5EF4-FFF2-40B4-BE49-F238E27FC236}">
                <a16:creationId xmlns:a16="http://schemas.microsoft.com/office/drawing/2014/main" id="{B3B5E06C-45EB-4EE0-9B8D-95039A42BFC1}"/>
              </a:ext>
            </a:extLst>
          </p:cNvPr>
          <p:cNvSpPr/>
          <p:nvPr/>
        </p:nvSpPr>
        <p:spPr>
          <a:xfrm>
            <a:off x="1613323" y="831961"/>
            <a:ext cx="5501852" cy="584775"/>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3200" dirty="0">
                <a:latin typeface="+mj-lt"/>
                <a:cs typeface="Times New Roman" panose="02020603050405020304" pitchFamily="18" charset="0"/>
              </a:rPr>
              <a:t>Pruebas de Funcionamiento</a:t>
            </a:r>
          </a:p>
        </p:txBody>
      </p:sp>
      <p:sp>
        <p:nvSpPr>
          <p:cNvPr id="9" name="Rectangle 2">
            <a:extLst>
              <a:ext uri="{FF2B5EF4-FFF2-40B4-BE49-F238E27FC236}">
                <a16:creationId xmlns:a16="http://schemas.microsoft.com/office/drawing/2014/main" id="{3EB7B29E-A197-47AE-AFD7-78E980EBB812}"/>
              </a:ext>
            </a:extLst>
          </p:cNvPr>
          <p:cNvSpPr txBox="1">
            <a:spLocks noChangeArrowheads="1"/>
          </p:cNvSpPr>
          <p:nvPr/>
        </p:nvSpPr>
        <p:spPr bwMode="auto">
          <a:xfrm>
            <a:off x="923925" y="1934021"/>
            <a:ext cx="6810375" cy="3833232"/>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457200" lvl="2" indent="-457200" algn="just" eaLnBrk="1" hangingPunct="1">
              <a:buFont typeface="Wingdings" panose="05000000000000000000" pitchFamily="2" charset="2"/>
              <a:buChar char="ü"/>
              <a:defRPr/>
            </a:pPr>
            <a:r>
              <a:rPr lang="es-ES" sz="2800" b="0" i="0" kern="0" dirty="0">
                <a:solidFill>
                  <a:srgbClr val="000000"/>
                </a:solidFill>
                <a:effectLst/>
              </a:rPr>
              <a:t>Funcionamiento correcto de Alarmas</a:t>
            </a:r>
          </a:p>
          <a:p>
            <a:pPr marL="457200" lvl="2" indent="-457200" algn="just" eaLnBrk="1" hangingPunct="1">
              <a:buFont typeface="Wingdings" panose="05000000000000000000" pitchFamily="2" charset="2"/>
              <a:buChar char="ü"/>
              <a:defRPr/>
            </a:pPr>
            <a:endParaRPr lang="es-ES" sz="2800" b="0" i="0" kern="0" dirty="0">
              <a:solidFill>
                <a:srgbClr val="000000"/>
              </a:solidFill>
              <a:effectLst/>
            </a:endParaRPr>
          </a:p>
          <a:p>
            <a:pPr marL="457200" lvl="2" indent="-457200" algn="just" eaLnBrk="1" hangingPunct="1">
              <a:buFont typeface="Wingdings" panose="05000000000000000000" pitchFamily="2" charset="2"/>
              <a:buChar char="ü"/>
              <a:defRPr/>
            </a:pPr>
            <a:r>
              <a:rPr lang="es-ES" sz="2800" b="0" i="0" kern="0" dirty="0">
                <a:solidFill>
                  <a:srgbClr val="000000"/>
                </a:solidFill>
                <a:effectLst/>
              </a:rPr>
              <a:t>Funcionamiento correcto del comportamiento del Proceso</a:t>
            </a:r>
          </a:p>
          <a:p>
            <a:pPr marL="457200" lvl="2" indent="-457200" algn="just" eaLnBrk="1" hangingPunct="1">
              <a:buFont typeface="Wingdings" panose="05000000000000000000" pitchFamily="2" charset="2"/>
              <a:buChar char="ü"/>
              <a:defRPr/>
            </a:pPr>
            <a:endParaRPr lang="es-ES" sz="2800" b="0" i="0" kern="0" dirty="0">
              <a:solidFill>
                <a:srgbClr val="000000"/>
              </a:solidFill>
              <a:effectLst/>
            </a:endParaRPr>
          </a:p>
          <a:p>
            <a:pPr marL="457200" lvl="2" indent="-457200" algn="just" eaLnBrk="1" hangingPunct="1">
              <a:buFont typeface="Wingdings" panose="05000000000000000000" pitchFamily="2" charset="2"/>
              <a:buChar char="ü"/>
              <a:defRPr/>
            </a:pPr>
            <a:r>
              <a:rPr lang="es-ES" sz="2800" b="0" i="0" kern="0" dirty="0">
                <a:solidFill>
                  <a:srgbClr val="000000"/>
                </a:solidFill>
                <a:effectLst/>
              </a:rPr>
              <a:t>Comunicación correcta</a:t>
            </a:r>
          </a:p>
          <a:p>
            <a:pPr marL="457200" lvl="2" indent="-457200" algn="just" eaLnBrk="1" hangingPunct="1">
              <a:buFont typeface="Wingdings" panose="05000000000000000000" pitchFamily="2" charset="2"/>
              <a:buChar char="ü"/>
              <a:defRPr/>
            </a:pPr>
            <a:endParaRPr lang="es-ES" sz="2800" b="0" i="0" kern="0" dirty="0">
              <a:solidFill>
                <a:srgbClr val="000000"/>
              </a:solidFill>
              <a:effectLst/>
            </a:endParaRPr>
          </a:p>
          <a:p>
            <a:pPr marL="457200" lvl="2" indent="-457200" algn="just" eaLnBrk="1" hangingPunct="1">
              <a:buFont typeface="Wingdings" panose="05000000000000000000" pitchFamily="2" charset="2"/>
              <a:buChar char="ü"/>
              <a:defRPr/>
            </a:pPr>
            <a:r>
              <a:rPr lang="es-ES" sz="2800" b="0" i="0" kern="0" dirty="0">
                <a:solidFill>
                  <a:srgbClr val="000000"/>
                </a:solidFill>
                <a:effectLst/>
              </a:rPr>
              <a:t>Cumplimiento con las tareas y requisitos establecidos</a:t>
            </a:r>
          </a:p>
          <a:p>
            <a:pPr marL="457200" lvl="2" indent="-457200" algn="just" eaLnBrk="1" hangingPunct="1">
              <a:buFont typeface="Wingdings" panose="05000000000000000000" pitchFamily="2" charset="2"/>
              <a:buChar char="ü"/>
              <a:defRPr/>
            </a:pPr>
            <a:endParaRPr lang="es-EC" sz="2800" b="0" i="0" kern="0" dirty="0">
              <a:effectLst/>
            </a:endParaRPr>
          </a:p>
        </p:txBody>
      </p:sp>
      <p:pic>
        <p:nvPicPr>
          <p:cNvPr id="53250" name="Picture 2" descr="Resultado de imagen para correcto">
            <a:extLst>
              <a:ext uri="{FF2B5EF4-FFF2-40B4-BE49-F238E27FC236}">
                <a16:creationId xmlns:a16="http://schemas.microsoft.com/office/drawing/2014/main" id="{2FE399D1-4DFE-4133-86CC-FC94019B33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5300" y="1819275"/>
            <a:ext cx="3590925" cy="359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483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PRUEBAS Y RESULTADOS</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2075" y="6033054"/>
            <a:ext cx="2924175" cy="63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11683" y="10687"/>
            <a:ext cx="1045592" cy="913238"/>
          </a:xfrm>
          <a:prstGeom prst="rect">
            <a:avLst/>
          </a:prstGeom>
        </p:spPr>
      </p:pic>
      <p:sp>
        <p:nvSpPr>
          <p:cNvPr id="8" name="Rectángulo 7">
            <a:extLst>
              <a:ext uri="{FF2B5EF4-FFF2-40B4-BE49-F238E27FC236}">
                <a16:creationId xmlns:a16="http://schemas.microsoft.com/office/drawing/2014/main" id="{B3B5E06C-45EB-4EE0-9B8D-95039A42BFC1}"/>
              </a:ext>
            </a:extLst>
          </p:cNvPr>
          <p:cNvSpPr/>
          <p:nvPr/>
        </p:nvSpPr>
        <p:spPr>
          <a:xfrm>
            <a:off x="1327573" y="717661"/>
            <a:ext cx="7444952" cy="523220"/>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2800" dirty="0">
                <a:latin typeface="+mj-lt"/>
                <a:cs typeface="Times New Roman" panose="02020603050405020304" pitchFamily="18" charset="0"/>
              </a:rPr>
              <a:t>Pruebas de Desempeño y Optimización</a:t>
            </a:r>
          </a:p>
        </p:txBody>
      </p:sp>
      <p:sp>
        <p:nvSpPr>
          <p:cNvPr id="9" name="Rectangle 2">
            <a:extLst>
              <a:ext uri="{FF2B5EF4-FFF2-40B4-BE49-F238E27FC236}">
                <a16:creationId xmlns:a16="http://schemas.microsoft.com/office/drawing/2014/main" id="{3EB7B29E-A197-47AE-AFD7-78E980EBB812}"/>
              </a:ext>
            </a:extLst>
          </p:cNvPr>
          <p:cNvSpPr txBox="1">
            <a:spLocks noChangeArrowheads="1"/>
          </p:cNvSpPr>
          <p:nvPr/>
        </p:nvSpPr>
        <p:spPr bwMode="auto">
          <a:xfrm>
            <a:off x="278143" y="1724248"/>
            <a:ext cx="4941558" cy="415267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457200" lvl="2" indent="-457200" algn="just" eaLnBrk="1" hangingPunct="1">
              <a:buFont typeface="Wingdings" panose="05000000000000000000" pitchFamily="2" charset="2"/>
              <a:buChar char="q"/>
              <a:defRPr/>
            </a:pPr>
            <a:r>
              <a:rPr lang="es-ES" sz="2000" b="0" i="0" kern="0" dirty="0">
                <a:solidFill>
                  <a:srgbClr val="000000"/>
                </a:solidFill>
                <a:effectLst/>
              </a:rPr>
              <a:t>Pruebas a 20 Operadores</a:t>
            </a:r>
          </a:p>
          <a:p>
            <a:pPr marL="457200" lvl="2" indent="-457200" algn="just" eaLnBrk="1" hangingPunct="1">
              <a:buFont typeface="Wingdings" panose="05000000000000000000" pitchFamily="2" charset="2"/>
              <a:buChar char="q"/>
              <a:defRPr/>
            </a:pPr>
            <a:endParaRPr lang="es-ES" sz="2000" b="0" i="0" kern="0" dirty="0">
              <a:solidFill>
                <a:srgbClr val="000000"/>
              </a:solidFill>
              <a:effectLst/>
            </a:endParaRPr>
          </a:p>
          <a:p>
            <a:pPr marL="457200" lvl="2" indent="-457200" algn="just" eaLnBrk="1" hangingPunct="1">
              <a:buFont typeface="Wingdings" panose="05000000000000000000" pitchFamily="2" charset="2"/>
              <a:buChar char="q"/>
              <a:defRPr/>
            </a:pPr>
            <a:r>
              <a:rPr lang="es-ES" sz="2000" b="0" i="0" kern="0" dirty="0">
                <a:solidFill>
                  <a:srgbClr val="000000"/>
                </a:solidFill>
                <a:effectLst/>
              </a:rPr>
              <a:t>10 Operadores para HMI Tradicional y 10 para HPHMI desarrollado</a:t>
            </a:r>
          </a:p>
          <a:p>
            <a:pPr marL="457200" lvl="2" indent="-457200" algn="just" eaLnBrk="1" hangingPunct="1">
              <a:buFont typeface="Wingdings" panose="05000000000000000000" pitchFamily="2" charset="2"/>
              <a:buChar char="q"/>
              <a:defRPr/>
            </a:pPr>
            <a:endParaRPr lang="es-ES" sz="2000" b="0" i="0" kern="0" dirty="0">
              <a:solidFill>
                <a:srgbClr val="000000"/>
              </a:solidFill>
              <a:effectLst/>
            </a:endParaRPr>
          </a:p>
          <a:p>
            <a:pPr marL="457200" lvl="2" indent="-457200" algn="just" eaLnBrk="1" hangingPunct="1">
              <a:buFont typeface="Wingdings" panose="05000000000000000000" pitchFamily="2" charset="2"/>
              <a:buChar char="q"/>
              <a:defRPr/>
            </a:pPr>
            <a:r>
              <a:rPr lang="es-ES" sz="2000" b="0" i="0" kern="0" dirty="0">
                <a:solidFill>
                  <a:srgbClr val="000000"/>
                </a:solidFill>
                <a:effectLst/>
              </a:rPr>
              <a:t>3 Rutinas diferentes</a:t>
            </a:r>
          </a:p>
          <a:p>
            <a:pPr marL="457200" lvl="2" indent="-457200" algn="just" eaLnBrk="1" hangingPunct="1">
              <a:buFont typeface="Wingdings" panose="05000000000000000000" pitchFamily="2" charset="2"/>
              <a:buChar char="q"/>
              <a:defRPr/>
            </a:pPr>
            <a:endParaRPr lang="es-ES" sz="2000" b="0" i="0" kern="0" dirty="0">
              <a:solidFill>
                <a:srgbClr val="000000"/>
              </a:solidFill>
              <a:effectLst/>
            </a:endParaRPr>
          </a:p>
          <a:p>
            <a:pPr marL="457200" lvl="2" indent="-457200" algn="just" eaLnBrk="1" hangingPunct="1">
              <a:buFont typeface="Wingdings" panose="05000000000000000000" pitchFamily="2" charset="2"/>
              <a:buChar char="q"/>
              <a:defRPr/>
            </a:pPr>
            <a:r>
              <a:rPr lang="es-ES" sz="2000" b="0" i="0" kern="0" dirty="0">
                <a:solidFill>
                  <a:srgbClr val="000000"/>
                </a:solidFill>
                <a:effectLst/>
              </a:rPr>
              <a:t>Mismas condiciones </a:t>
            </a:r>
          </a:p>
          <a:p>
            <a:pPr marL="457200" lvl="2" indent="-457200" algn="just" eaLnBrk="1" hangingPunct="1">
              <a:buFont typeface="Wingdings" panose="05000000000000000000" pitchFamily="2" charset="2"/>
              <a:buChar char="q"/>
              <a:defRPr/>
            </a:pPr>
            <a:endParaRPr lang="es-ES" sz="2000" b="0" i="0" kern="0" dirty="0">
              <a:solidFill>
                <a:srgbClr val="000000"/>
              </a:solidFill>
              <a:effectLst/>
            </a:endParaRPr>
          </a:p>
          <a:p>
            <a:pPr marL="457200" lvl="2" indent="-457200" algn="just" eaLnBrk="1" hangingPunct="1">
              <a:buFont typeface="Wingdings" panose="05000000000000000000" pitchFamily="2" charset="2"/>
              <a:buChar char="q"/>
              <a:defRPr/>
            </a:pPr>
            <a:r>
              <a:rPr lang="es-ES" sz="2000" b="0" i="0" kern="0" dirty="0">
                <a:solidFill>
                  <a:srgbClr val="000000"/>
                </a:solidFill>
                <a:effectLst/>
              </a:rPr>
              <a:t>Tiempo para detectar situaciones anormales y para resolverlas</a:t>
            </a:r>
          </a:p>
          <a:p>
            <a:pPr marL="457200" lvl="2" indent="-457200" algn="just" eaLnBrk="1" hangingPunct="1">
              <a:buFont typeface="Wingdings" panose="05000000000000000000" pitchFamily="2" charset="2"/>
              <a:buChar char="q"/>
              <a:defRPr/>
            </a:pPr>
            <a:endParaRPr lang="es-ES" sz="2000" b="0" i="0" kern="0" dirty="0">
              <a:solidFill>
                <a:srgbClr val="000000"/>
              </a:solidFill>
              <a:effectLst/>
            </a:endParaRPr>
          </a:p>
          <a:p>
            <a:pPr marL="457200" lvl="2" indent="-457200" algn="just" eaLnBrk="1" hangingPunct="1">
              <a:buFont typeface="Wingdings" panose="05000000000000000000" pitchFamily="2" charset="2"/>
              <a:buChar char="q"/>
              <a:defRPr/>
            </a:pPr>
            <a:r>
              <a:rPr lang="es-ES" sz="2000" b="0" i="0" kern="0" dirty="0">
                <a:solidFill>
                  <a:srgbClr val="000000"/>
                </a:solidFill>
                <a:effectLst/>
              </a:rPr>
              <a:t>Prioridades de Eventos</a:t>
            </a:r>
          </a:p>
          <a:p>
            <a:pPr marL="457200" lvl="2" indent="-457200" algn="just" eaLnBrk="1" hangingPunct="1">
              <a:buFont typeface="Wingdings" panose="05000000000000000000" pitchFamily="2" charset="2"/>
              <a:buChar char="ü"/>
              <a:defRPr/>
            </a:pPr>
            <a:endParaRPr lang="es-EC" sz="2000" b="0" i="0" kern="0" dirty="0">
              <a:effectLst/>
            </a:endParaRPr>
          </a:p>
        </p:txBody>
      </p:sp>
      <p:graphicFrame>
        <p:nvGraphicFramePr>
          <p:cNvPr id="10" name="Gráfico 9">
            <a:extLst>
              <a:ext uri="{FF2B5EF4-FFF2-40B4-BE49-F238E27FC236}">
                <a16:creationId xmlns:a16="http://schemas.microsoft.com/office/drawing/2014/main" id="{F774AE8C-56DA-433D-BADD-F086A5221CED}"/>
              </a:ext>
            </a:extLst>
          </p:cNvPr>
          <p:cNvGraphicFramePr/>
          <p:nvPr>
            <p:extLst>
              <p:ext uri="{D42A27DB-BD31-4B8C-83A1-F6EECF244321}">
                <p14:modId xmlns:p14="http://schemas.microsoft.com/office/powerpoint/2010/main" val="2386665488"/>
              </p:ext>
            </p:extLst>
          </p:nvPr>
        </p:nvGraphicFramePr>
        <p:xfrm>
          <a:off x="5650241" y="1615313"/>
          <a:ext cx="6036934" cy="41526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75198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8229600"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OBJETIVO GENERAL</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62" y="5915832"/>
            <a:ext cx="3628766" cy="87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0" y="0"/>
            <a:ext cx="1305039" cy="1312901"/>
          </a:xfrm>
          <a:prstGeom prst="rect">
            <a:avLst/>
          </a:prstGeom>
        </p:spPr>
      </p:pic>
      <p:sp>
        <p:nvSpPr>
          <p:cNvPr id="7" name="Rectángulo 6">
            <a:extLst>
              <a:ext uri="{FF2B5EF4-FFF2-40B4-BE49-F238E27FC236}">
                <a16:creationId xmlns:a16="http://schemas.microsoft.com/office/drawing/2014/main" id="{AE5A9A2D-C3EF-4F0F-A759-73B1CCF7F96E}"/>
              </a:ext>
            </a:extLst>
          </p:cNvPr>
          <p:cNvSpPr/>
          <p:nvPr/>
        </p:nvSpPr>
        <p:spPr>
          <a:xfrm>
            <a:off x="855784" y="1154640"/>
            <a:ext cx="10515600" cy="4409669"/>
          </a:xfrm>
          <a:prstGeom prst="rect">
            <a:avLst/>
          </a:prstGeom>
        </p:spPr>
        <p:txBody>
          <a:bodyPr wrap="square">
            <a:spAutoFit/>
          </a:bodyPr>
          <a:lstStyle/>
          <a:p>
            <a:pPr algn="just">
              <a:lnSpc>
                <a:spcPct val="200000"/>
              </a:lnSpc>
            </a:pPr>
            <a:r>
              <a:rPr lang="es-EC" sz="2400" dirty="0">
                <a:cs typeface="Times New Roman" panose="02020603050405020304" pitchFamily="18" charset="0"/>
              </a:rPr>
              <a:t>Desarrollar un estándar de Interfaz Humano Máquina de Alto Desempeño (HPHMI) para los servicios de automatización brindados por la empresa Proyectos Integrales del Ecuador PIL S.A., en los procesos de producción de crudo y gas, con la finalidad de disponer de un entorno actualizado y económico que brinde mayor flexibilidad y capacidad de integración mediante el uso del entorno </a:t>
            </a:r>
            <a:r>
              <a:rPr lang="es-EC" sz="2400" dirty="0" err="1">
                <a:cs typeface="Times New Roman" panose="02020603050405020304" pitchFamily="18" charset="0"/>
              </a:rPr>
              <a:t>Ignition</a:t>
            </a:r>
            <a:r>
              <a:rPr lang="es-EC" sz="2400" dirty="0">
                <a:cs typeface="Times New Roman" panose="02020603050405020304" pitchFamily="18" charset="0"/>
              </a:rPr>
              <a:t>. </a:t>
            </a:r>
          </a:p>
        </p:txBody>
      </p:sp>
    </p:spTree>
    <p:extLst>
      <p:ext uri="{BB962C8B-B14F-4D97-AF65-F5344CB8AC3E}">
        <p14:creationId xmlns:p14="http://schemas.microsoft.com/office/powerpoint/2010/main" val="38579552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áfico 10">
            <a:extLst>
              <a:ext uri="{FF2B5EF4-FFF2-40B4-BE49-F238E27FC236}">
                <a16:creationId xmlns:a16="http://schemas.microsoft.com/office/drawing/2014/main" id="{F8ED5563-DEA4-4780-8962-58930B503F2A}"/>
              </a:ext>
            </a:extLst>
          </p:cNvPr>
          <p:cNvGraphicFramePr/>
          <p:nvPr>
            <p:extLst>
              <p:ext uri="{D42A27DB-BD31-4B8C-83A1-F6EECF244321}">
                <p14:modId xmlns:p14="http://schemas.microsoft.com/office/powerpoint/2010/main" val="3281083284"/>
              </p:ext>
            </p:extLst>
          </p:nvPr>
        </p:nvGraphicFramePr>
        <p:xfrm>
          <a:off x="1838111" y="1265443"/>
          <a:ext cx="8706063" cy="4903471"/>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PRUEBAS Y RESULTADOS</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2075" y="6033054"/>
            <a:ext cx="2924175" cy="63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4"/>
          <a:stretch>
            <a:fillRect/>
          </a:stretch>
        </p:blipFill>
        <p:spPr>
          <a:xfrm>
            <a:off x="11683" y="10687"/>
            <a:ext cx="1045592" cy="913238"/>
          </a:xfrm>
          <a:prstGeom prst="rect">
            <a:avLst/>
          </a:prstGeom>
        </p:spPr>
      </p:pic>
      <p:sp>
        <p:nvSpPr>
          <p:cNvPr id="8" name="Rectángulo 7">
            <a:extLst>
              <a:ext uri="{FF2B5EF4-FFF2-40B4-BE49-F238E27FC236}">
                <a16:creationId xmlns:a16="http://schemas.microsoft.com/office/drawing/2014/main" id="{B3B5E06C-45EB-4EE0-9B8D-95039A42BFC1}"/>
              </a:ext>
            </a:extLst>
          </p:cNvPr>
          <p:cNvSpPr/>
          <p:nvPr/>
        </p:nvSpPr>
        <p:spPr>
          <a:xfrm>
            <a:off x="1327573" y="689086"/>
            <a:ext cx="5701877" cy="461665"/>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2400" dirty="0">
                <a:latin typeface="+mj-lt"/>
                <a:cs typeface="Times New Roman" panose="02020603050405020304" pitchFamily="18" charset="0"/>
              </a:rPr>
              <a:t>Pruebas de Desempeño y Optimización</a:t>
            </a:r>
          </a:p>
        </p:txBody>
      </p:sp>
    </p:spTree>
    <p:extLst>
      <p:ext uri="{BB962C8B-B14F-4D97-AF65-F5344CB8AC3E}">
        <p14:creationId xmlns:p14="http://schemas.microsoft.com/office/powerpoint/2010/main" val="36131936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PRUEBAS Y RESULTADOS</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2075" y="6033054"/>
            <a:ext cx="2924175" cy="63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11683" y="10687"/>
            <a:ext cx="1045592" cy="913238"/>
          </a:xfrm>
          <a:prstGeom prst="rect">
            <a:avLst/>
          </a:prstGeom>
        </p:spPr>
      </p:pic>
      <p:sp>
        <p:nvSpPr>
          <p:cNvPr id="8" name="Rectángulo 7">
            <a:extLst>
              <a:ext uri="{FF2B5EF4-FFF2-40B4-BE49-F238E27FC236}">
                <a16:creationId xmlns:a16="http://schemas.microsoft.com/office/drawing/2014/main" id="{B3B5E06C-45EB-4EE0-9B8D-95039A42BFC1}"/>
              </a:ext>
            </a:extLst>
          </p:cNvPr>
          <p:cNvSpPr/>
          <p:nvPr/>
        </p:nvSpPr>
        <p:spPr>
          <a:xfrm>
            <a:off x="1327573" y="689086"/>
            <a:ext cx="5701877" cy="461665"/>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2400" dirty="0">
                <a:latin typeface="+mj-lt"/>
                <a:cs typeface="Times New Roman" panose="02020603050405020304" pitchFamily="18" charset="0"/>
              </a:rPr>
              <a:t>Pruebas de Desempeño y Optimización</a:t>
            </a:r>
          </a:p>
        </p:txBody>
      </p:sp>
      <p:graphicFrame>
        <p:nvGraphicFramePr>
          <p:cNvPr id="7" name="Gráfico 6">
            <a:extLst>
              <a:ext uri="{FF2B5EF4-FFF2-40B4-BE49-F238E27FC236}">
                <a16:creationId xmlns:a16="http://schemas.microsoft.com/office/drawing/2014/main" id="{A39F27C4-3810-44A9-8A70-D96451846785}"/>
              </a:ext>
            </a:extLst>
          </p:cNvPr>
          <p:cNvGraphicFramePr/>
          <p:nvPr>
            <p:extLst>
              <p:ext uri="{D42A27DB-BD31-4B8C-83A1-F6EECF244321}">
                <p14:modId xmlns:p14="http://schemas.microsoft.com/office/powerpoint/2010/main" val="1931046900"/>
              </p:ext>
            </p:extLst>
          </p:nvPr>
        </p:nvGraphicFramePr>
        <p:xfrm>
          <a:off x="2902928" y="1548329"/>
          <a:ext cx="6953250" cy="4131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832697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PRUEBAS Y RESULTADOS</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2075" y="6033054"/>
            <a:ext cx="2924175" cy="63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11683" y="10687"/>
            <a:ext cx="1045592" cy="913238"/>
          </a:xfrm>
          <a:prstGeom prst="rect">
            <a:avLst/>
          </a:prstGeom>
        </p:spPr>
      </p:pic>
      <p:sp>
        <p:nvSpPr>
          <p:cNvPr id="8" name="Rectángulo 7">
            <a:extLst>
              <a:ext uri="{FF2B5EF4-FFF2-40B4-BE49-F238E27FC236}">
                <a16:creationId xmlns:a16="http://schemas.microsoft.com/office/drawing/2014/main" id="{B3B5E06C-45EB-4EE0-9B8D-95039A42BFC1}"/>
              </a:ext>
            </a:extLst>
          </p:cNvPr>
          <p:cNvSpPr/>
          <p:nvPr/>
        </p:nvSpPr>
        <p:spPr>
          <a:xfrm>
            <a:off x="1327573" y="689086"/>
            <a:ext cx="5701877" cy="461665"/>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2400" dirty="0">
                <a:latin typeface="+mj-lt"/>
                <a:cs typeface="Times New Roman" panose="02020603050405020304" pitchFamily="18" charset="0"/>
              </a:rPr>
              <a:t>Pruebas de Desempeño y Optimización</a:t>
            </a:r>
          </a:p>
        </p:txBody>
      </p:sp>
      <p:graphicFrame>
        <p:nvGraphicFramePr>
          <p:cNvPr id="9" name="Gráfico 8">
            <a:extLst>
              <a:ext uri="{FF2B5EF4-FFF2-40B4-BE49-F238E27FC236}">
                <a16:creationId xmlns:a16="http://schemas.microsoft.com/office/drawing/2014/main" id="{051BE052-3335-482D-B513-46778A6EAC46}"/>
              </a:ext>
            </a:extLst>
          </p:cNvPr>
          <p:cNvGraphicFramePr/>
          <p:nvPr>
            <p:extLst>
              <p:ext uri="{D42A27DB-BD31-4B8C-83A1-F6EECF244321}">
                <p14:modId xmlns:p14="http://schemas.microsoft.com/office/powerpoint/2010/main" val="4282142687"/>
              </p:ext>
            </p:extLst>
          </p:nvPr>
        </p:nvGraphicFramePr>
        <p:xfrm>
          <a:off x="178485" y="2084951"/>
          <a:ext cx="3801207" cy="32519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áfico 9">
            <a:extLst>
              <a:ext uri="{FF2B5EF4-FFF2-40B4-BE49-F238E27FC236}">
                <a16:creationId xmlns:a16="http://schemas.microsoft.com/office/drawing/2014/main" id="{0CBF2D75-0F92-4943-B897-97C65ACDA480}"/>
              </a:ext>
            </a:extLst>
          </p:cNvPr>
          <p:cNvGraphicFramePr/>
          <p:nvPr>
            <p:extLst>
              <p:ext uri="{D42A27DB-BD31-4B8C-83A1-F6EECF244321}">
                <p14:modId xmlns:p14="http://schemas.microsoft.com/office/powerpoint/2010/main" val="2905489438"/>
              </p:ext>
            </p:extLst>
          </p:nvPr>
        </p:nvGraphicFramePr>
        <p:xfrm>
          <a:off x="4111870" y="2084952"/>
          <a:ext cx="3924300" cy="32519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Gráfico 10">
            <a:extLst>
              <a:ext uri="{FF2B5EF4-FFF2-40B4-BE49-F238E27FC236}">
                <a16:creationId xmlns:a16="http://schemas.microsoft.com/office/drawing/2014/main" id="{E5C92E31-2BB7-4575-BC6B-A194A7122CE1}"/>
              </a:ext>
            </a:extLst>
          </p:cNvPr>
          <p:cNvGraphicFramePr/>
          <p:nvPr>
            <p:extLst>
              <p:ext uri="{D42A27DB-BD31-4B8C-83A1-F6EECF244321}">
                <p14:modId xmlns:p14="http://schemas.microsoft.com/office/powerpoint/2010/main" val="2588291085"/>
              </p:ext>
            </p:extLst>
          </p:nvPr>
        </p:nvGraphicFramePr>
        <p:xfrm>
          <a:off x="8192968" y="2084951"/>
          <a:ext cx="3801206" cy="3251979"/>
        </p:xfrm>
        <a:graphic>
          <a:graphicData uri="http://schemas.openxmlformats.org/drawingml/2006/chart">
            <c:chart xmlns:c="http://schemas.openxmlformats.org/drawingml/2006/chart" xmlns:r="http://schemas.openxmlformats.org/officeDocument/2006/relationships" r:id="rId6"/>
          </a:graphicData>
        </a:graphic>
      </p:graphicFrame>
      <p:sp>
        <p:nvSpPr>
          <p:cNvPr id="12" name="Rectangle 2">
            <a:extLst>
              <a:ext uri="{FF2B5EF4-FFF2-40B4-BE49-F238E27FC236}">
                <a16:creationId xmlns:a16="http://schemas.microsoft.com/office/drawing/2014/main" id="{D6891C6E-01AC-4B85-9A82-78036F202CB9}"/>
              </a:ext>
            </a:extLst>
          </p:cNvPr>
          <p:cNvSpPr txBox="1">
            <a:spLocks noChangeArrowheads="1"/>
          </p:cNvSpPr>
          <p:nvPr/>
        </p:nvSpPr>
        <p:spPr bwMode="auto">
          <a:xfrm>
            <a:off x="251767" y="1453462"/>
            <a:ext cx="4941558" cy="360703"/>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457200" lvl="2" indent="-457200" algn="just" eaLnBrk="1" hangingPunct="1">
              <a:buFont typeface="Wingdings" panose="05000000000000000000" pitchFamily="2" charset="2"/>
              <a:buChar char="q"/>
              <a:defRPr/>
            </a:pPr>
            <a:r>
              <a:rPr lang="es-ES" sz="2000" b="0" i="0" kern="0" dirty="0">
                <a:solidFill>
                  <a:srgbClr val="000000"/>
                </a:solidFill>
                <a:effectLst/>
              </a:rPr>
              <a:t>Test Estadístico ANOVA</a:t>
            </a:r>
          </a:p>
          <a:p>
            <a:pPr marL="457200" lvl="2" indent="-457200" algn="just" eaLnBrk="1" hangingPunct="1">
              <a:buFont typeface="Wingdings" panose="05000000000000000000" pitchFamily="2" charset="2"/>
              <a:buChar char="ü"/>
              <a:defRPr/>
            </a:pPr>
            <a:endParaRPr lang="es-EC" sz="2000" b="0" i="0" kern="0" dirty="0">
              <a:effectLst/>
            </a:endParaRPr>
          </a:p>
        </p:txBody>
      </p:sp>
      <p:sp>
        <p:nvSpPr>
          <p:cNvPr id="13" name="Rectangle 2">
            <a:extLst>
              <a:ext uri="{FF2B5EF4-FFF2-40B4-BE49-F238E27FC236}">
                <a16:creationId xmlns:a16="http://schemas.microsoft.com/office/drawing/2014/main" id="{68BEAA2A-C876-4450-8960-6BE9DF839AE5}"/>
              </a:ext>
            </a:extLst>
          </p:cNvPr>
          <p:cNvSpPr txBox="1">
            <a:spLocks noChangeArrowheads="1"/>
          </p:cNvSpPr>
          <p:nvPr/>
        </p:nvSpPr>
        <p:spPr bwMode="auto">
          <a:xfrm>
            <a:off x="4996196" y="5504640"/>
            <a:ext cx="2055235" cy="360703"/>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algn="just" eaLnBrk="1" hangingPunct="1">
              <a:defRPr/>
            </a:pPr>
            <a:r>
              <a:rPr lang="es-ES" sz="2000" b="0" i="0" kern="0" dirty="0">
                <a:solidFill>
                  <a:srgbClr val="000000"/>
                </a:solidFill>
                <a:effectLst/>
              </a:rPr>
              <a:t>P Valor &lt; 0,05</a:t>
            </a:r>
          </a:p>
          <a:p>
            <a:pPr marL="457200" lvl="2" indent="-457200" algn="just" eaLnBrk="1" hangingPunct="1">
              <a:buFont typeface="Wingdings" panose="05000000000000000000" pitchFamily="2" charset="2"/>
              <a:buChar char="ü"/>
              <a:defRPr/>
            </a:pPr>
            <a:endParaRPr lang="es-EC" sz="2000" b="0" i="0" kern="0" dirty="0">
              <a:effectLst/>
            </a:endParaRPr>
          </a:p>
        </p:txBody>
      </p:sp>
    </p:spTree>
    <p:extLst>
      <p:ext uri="{BB962C8B-B14F-4D97-AF65-F5344CB8AC3E}">
        <p14:creationId xmlns:p14="http://schemas.microsoft.com/office/powerpoint/2010/main" val="42211794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PRUEBAS Y RESULTADOS</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2075" y="6033054"/>
            <a:ext cx="2924175" cy="63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11683" y="10687"/>
            <a:ext cx="1045592" cy="913238"/>
          </a:xfrm>
          <a:prstGeom prst="rect">
            <a:avLst/>
          </a:prstGeom>
        </p:spPr>
      </p:pic>
      <p:sp>
        <p:nvSpPr>
          <p:cNvPr id="8" name="Rectángulo 7">
            <a:extLst>
              <a:ext uri="{FF2B5EF4-FFF2-40B4-BE49-F238E27FC236}">
                <a16:creationId xmlns:a16="http://schemas.microsoft.com/office/drawing/2014/main" id="{B3B5E06C-45EB-4EE0-9B8D-95039A42BFC1}"/>
              </a:ext>
            </a:extLst>
          </p:cNvPr>
          <p:cNvSpPr/>
          <p:nvPr/>
        </p:nvSpPr>
        <p:spPr>
          <a:xfrm>
            <a:off x="1327573" y="689086"/>
            <a:ext cx="5701877" cy="461665"/>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2400" dirty="0">
                <a:latin typeface="+mj-lt"/>
                <a:cs typeface="Times New Roman" panose="02020603050405020304" pitchFamily="18" charset="0"/>
              </a:rPr>
              <a:t>Pruebas de Tiempos de Respuesta</a:t>
            </a:r>
          </a:p>
        </p:txBody>
      </p:sp>
      <p:sp>
        <p:nvSpPr>
          <p:cNvPr id="12" name="Rectangle 2">
            <a:extLst>
              <a:ext uri="{FF2B5EF4-FFF2-40B4-BE49-F238E27FC236}">
                <a16:creationId xmlns:a16="http://schemas.microsoft.com/office/drawing/2014/main" id="{D6891C6E-01AC-4B85-9A82-78036F202CB9}"/>
              </a:ext>
            </a:extLst>
          </p:cNvPr>
          <p:cNvSpPr txBox="1">
            <a:spLocks noChangeArrowheads="1"/>
          </p:cNvSpPr>
          <p:nvPr/>
        </p:nvSpPr>
        <p:spPr bwMode="auto">
          <a:xfrm>
            <a:off x="251767" y="1251239"/>
            <a:ext cx="3493756" cy="360703"/>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457200" lvl="2" indent="-457200" algn="just" eaLnBrk="1" hangingPunct="1">
              <a:buFont typeface="Wingdings" panose="05000000000000000000" pitchFamily="2" charset="2"/>
              <a:buChar char="q"/>
              <a:defRPr/>
            </a:pPr>
            <a:r>
              <a:rPr lang="es-ES" sz="2000" b="0" i="0" kern="0" dirty="0">
                <a:solidFill>
                  <a:srgbClr val="000000"/>
                </a:solidFill>
                <a:effectLst/>
              </a:rPr>
              <a:t>Test Estadístico ANOVA</a:t>
            </a:r>
          </a:p>
          <a:p>
            <a:pPr marL="457200" lvl="2" indent="-457200" algn="just" eaLnBrk="1" hangingPunct="1">
              <a:buFont typeface="Wingdings" panose="05000000000000000000" pitchFamily="2" charset="2"/>
              <a:buChar char="ü"/>
              <a:defRPr/>
            </a:pPr>
            <a:endParaRPr lang="es-EC" sz="2000" b="0" i="0" kern="0" dirty="0">
              <a:effectLst/>
            </a:endParaRPr>
          </a:p>
        </p:txBody>
      </p:sp>
      <p:sp>
        <p:nvSpPr>
          <p:cNvPr id="13" name="Rectangle 2">
            <a:extLst>
              <a:ext uri="{FF2B5EF4-FFF2-40B4-BE49-F238E27FC236}">
                <a16:creationId xmlns:a16="http://schemas.microsoft.com/office/drawing/2014/main" id="{68BEAA2A-C876-4450-8960-6BE9DF839AE5}"/>
              </a:ext>
            </a:extLst>
          </p:cNvPr>
          <p:cNvSpPr txBox="1">
            <a:spLocks noChangeArrowheads="1"/>
          </p:cNvSpPr>
          <p:nvPr/>
        </p:nvSpPr>
        <p:spPr bwMode="auto">
          <a:xfrm>
            <a:off x="4996196" y="5671692"/>
            <a:ext cx="2055235" cy="360703"/>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algn="just" eaLnBrk="1" hangingPunct="1">
              <a:defRPr/>
            </a:pPr>
            <a:r>
              <a:rPr lang="es-ES" sz="2000" b="0" i="0" kern="0" dirty="0">
                <a:solidFill>
                  <a:srgbClr val="000000"/>
                </a:solidFill>
                <a:effectLst/>
              </a:rPr>
              <a:t>P Valor &lt; 0,05</a:t>
            </a:r>
          </a:p>
          <a:p>
            <a:pPr marL="457200" lvl="2" indent="-457200" algn="just" eaLnBrk="1" hangingPunct="1">
              <a:buFont typeface="Wingdings" panose="05000000000000000000" pitchFamily="2" charset="2"/>
              <a:buChar char="ü"/>
              <a:defRPr/>
            </a:pPr>
            <a:endParaRPr lang="es-EC" sz="2000" b="0" i="0" kern="0" dirty="0">
              <a:effectLst/>
            </a:endParaRPr>
          </a:p>
        </p:txBody>
      </p:sp>
      <p:graphicFrame>
        <p:nvGraphicFramePr>
          <p:cNvPr id="14" name="Gráfico 13">
            <a:extLst>
              <a:ext uri="{FF2B5EF4-FFF2-40B4-BE49-F238E27FC236}">
                <a16:creationId xmlns:a16="http://schemas.microsoft.com/office/drawing/2014/main" id="{D38D6D64-A8A0-44B7-82FE-484A6B8CBA32}"/>
              </a:ext>
            </a:extLst>
          </p:cNvPr>
          <p:cNvGraphicFramePr/>
          <p:nvPr>
            <p:extLst>
              <p:ext uri="{D42A27DB-BD31-4B8C-83A1-F6EECF244321}">
                <p14:modId xmlns:p14="http://schemas.microsoft.com/office/powerpoint/2010/main" val="1905211760"/>
              </p:ext>
            </p:extLst>
          </p:nvPr>
        </p:nvGraphicFramePr>
        <p:xfrm>
          <a:off x="2854430" y="1673875"/>
          <a:ext cx="6254401" cy="39356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348845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CONCLUSIONES Y RECOMENDACIONES</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2075" y="6033054"/>
            <a:ext cx="2924175" cy="63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11683" y="10687"/>
            <a:ext cx="1045592" cy="913238"/>
          </a:xfrm>
          <a:prstGeom prst="rect">
            <a:avLst/>
          </a:prstGeom>
        </p:spPr>
      </p:pic>
      <p:sp>
        <p:nvSpPr>
          <p:cNvPr id="8" name="Rectángulo 7">
            <a:extLst>
              <a:ext uri="{FF2B5EF4-FFF2-40B4-BE49-F238E27FC236}">
                <a16:creationId xmlns:a16="http://schemas.microsoft.com/office/drawing/2014/main" id="{B3B5E06C-45EB-4EE0-9B8D-95039A42BFC1}"/>
              </a:ext>
            </a:extLst>
          </p:cNvPr>
          <p:cNvSpPr/>
          <p:nvPr/>
        </p:nvSpPr>
        <p:spPr>
          <a:xfrm>
            <a:off x="1327573" y="733047"/>
            <a:ext cx="2409158" cy="523220"/>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2800" dirty="0">
                <a:latin typeface="+mj-lt"/>
                <a:cs typeface="Times New Roman" panose="02020603050405020304" pitchFamily="18" charset="0"/>
              </a:rPr>
              <a:t>Conclusiones</a:t>
            </a:r>
          </a:p>
        </p:txBody>
      </p:sp>
      <p:sp>
        <p:nvSpPr>
          <p:cNvPr id="12" name="Rectangle 2">
            <a:extLst>
              <a:ext uri="{FF2B5EF4-FFF2-40B4-BE49-F238E27FC236}">
                <a16:creationId xmlns:a16="http://schemas.microsoft.com/office/drawing/2014/main" id="{D6891C6E-01AC-4B85-9A82-78036F202CB9}"/>
              </a:ext>
            </a:extLst>
          </p:cNvPr>
          <p:cNvSpPr txBox="1">
            <a:spLocks noChangeArrowheads="1"/>
          </p:cNvSpPr>
          <p:nvPr/>
        </p:nvSpPr>
        <p:spPr bwMode="auto">
          <a:xfrm>
            <a:off x="211017" y="1431150"/>
            <a:ext cx="11642481" cy="4450902"/>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342900" indent="-342900" algn="just">
              <a:buFont typeface="Courier New" panose="02070309020205020404" pitchFamily="49" charset="0"/>
              <a:buChar char="o"/>
            </a:pPr>
            <a:r>
              <a:rPr lang="es-EC" sz="2000" b="0" i="0" dirty="0">
                <a:solidFill>
                  <a:schemeClr val="tx1"/>
                </a:solidFill>
                <a:effectLst/>
                <a:latin typeface="+mn-lt"/>
              </a:rPr>
              <a:t>La guía versátil de diseño de High Performance HMI fue creada mediante el estudio y análisis de la norma ANSI/ISA-101.01-2015, la cual ayudo a la creación de la interfaz HPHMI de manera precisa y solventando los requisitos establecidos por la empresa. </a:t>
            </a:r>
          </a:p>
          <a:p>
            <a:pPr marL="342900" indent="-342900" algn="just">
              <a:buFont typeface="Courier New" panose="02070309020205020404" pitchFamily="49" charset="0"/>
              <a:buChar char="o"/>
            </a:pPr>
            <a:endParaRPr lang="es-EC" sz="2000" b="0" i="0" dirty="0">
              <a:solidFill>
                <a:schemeClr val="tx1"/>
              </a:solidFill>
              <a:effectLst/>
              <a:latin typeface="+mn-lt"/>
            </a:endParaRPr>
          </a:p>
          <a:p>
            <a:pPr marL="342900" indent="-342900" algn="just">
              <a:buFont typeface="Courier New" panose="02070309020205020404" pitchFamily="49" charset="0"/>
              <a:buChar char="o"/>
            </a:pPr>
            <a:r>
              <a:rPr lang="es-EC" sz="2000" b="0" i="0" dirty="0">
                <a:solidFill>
                  <a:schemeClr val="tx1"/>
                </a:solidFill>
                <a:effectLst/>
                <a:latin typeface="+mn-lt"/>
              </a:rPr>
              <a:t>Los elementos de alto desempeño utilizados en la interfaz HPHMI se presentan al usuario de manera más clara y precisa en comparación con los elementos utilizados en el HMI tradicional, lo que permite a los operadores actuar más rápido ante situaciones anormales debido a la fácil y rápida interpretación para el monitoreo y control del proceso. </a:t>
            </a:r>
          </a:p>
          <a:p>
            <a:pPr marL="342900" indent="-342900" algn="just">
              <a:buFont typeface="Courier New" panose="02070309020205020404" pitchFamily="49" charset="0"/>
              <a:buChar char="o"/>
            </a:pPr>
            <a:endParaRPr lang="es-EC" sz="2000" b="0" i="0" dirty="0">
              <a:solidFill>
                <a:schemeClr val="tx1"/>
              </a:solidFill>
              <a:effectLst/>
              <a:latin typeface="+mn-lt"/>
            </a:endParaRPr>
          </a:p>
          <a:p>
            <a:pPr marL="342900" indent="-342900" algn="just">
              <a:buFont typeface="Courier New" panose="02070309020205020404" pitchFamily="49" charset="0"/>
              <a:buChar char="o"/>
            </a:pPr>
            <a:r>
              <a:rPr lang="es-EC" sz="2000" b="0" i="0" dirty="0">
                <a:solidFill>
                  <a:schemeClr val="tx1"/>
                </a:solidFill>
                <a:effectLst/>
                <a:latin typeface="+mn-lt"/>
              </a:rPr>
              <a:t>Se realizó la estandarización de los elementos usados en procesos de crudo y gas, que junto a su posterior creación y desarrollo en </a:t>
            </a:r>
            <a:r>
              <a:rPr lang="es-EC" sz="2000" b="0" i="0" dirty="0" err="1">
                <a:solidFill>
                  <a:schemeClr val="tx1"/>
                </a:solidFill>
                <a:effectLst/>
                <a:latin typeface="+mn-lt"/>
              </a:rPr>
              <a:t>Ignition</a:t>
            </a:r>
            <a:r>
              <a:rPr lang="es-EC" sz="2000" b="0" i="0" dirty="0">
                <a:solidFill>
                  <a:schemeClr val="tx1"/>
                </a:solidFill>
                <a:effectLst/>
                <a:latin typeface="+mn-lt"/>
              </a:rPr>
              <a:t>, brinda una herramienta funcional que le permitirá a los diseñadores e ingenieros de PIL S.A., realizar nuevas interfaces HPHMI para diferentes tipos de usos y aplicaciones en la industria, basados en una filosofía y guía de estilo correcta que cumple de mejor manera con los requerimientos de monitoreo y control.</a:t>
            </a:r>
          </a:p>
          <a:p>
            <a:pPr marL="342900" indent="-342900" algn="just">
              <a:buFont typeface="Courier New" panose="02070309020205020404" pitchFamily="49" charset="0"/>
              <a:buChar char="o"/>
            </a:pPr>
            <a:endParaRPr lang="es-EC" sz="2000" b="0" i="0" dirty="0">
              <a:solidFill>
                <a:schemeClr val="tx1"/>
              </a:solidFill>
              <a:effectLst/>
              <a:latin typeface="+mn-lt"/>
            </a:endParaRPr>
          </a:p>
        </p:txBody>
      </p:sp>
    </p:spTree>
    <p:extLst>
      <p:ext uri="{BB962C8B-B14F-4D97-AF65-F5344CB8AC3E}">
        <p14:creationId xmlns:p14="http://schemas.microsoft.com/office/powerpoint/2010/main" val="2498312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CONCLUSIONES Y RECOMENDACIONES</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2075" y="6033054"/>
            <a:ext cx="2924175" cy="63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11683" y="10687"/>
            <a:ext cx="1045592" cy="913238"/>
          </a:xfrm>
          <a:prstGeom prst="rect">
            <a:avLst/>
          </a:prstGeom>
        </p:spPr>
      </p:pic>
      <p:sp>
        <p:nvSpPr>
          <p:cNvPr id="8" name="Rectángulo 7">
            <a:extLst>
              <a:ext uri="{FF2B5EF4-FFF2-40B4-BE49-F238E27FC236}">
                <a16:creationId xmlns:a16="http://schemas.microsoft.com/office/drawing/2014/main" id="{B3B5E06C-45EB-4EE0-9B8D-95039A42BFC1}"/>
              </a:ext>
            </a:extLst>
          </p:cNvPr>
          <p:cNvSpPr/>
          <p:nvPr/>
        </p:nvSpPr>
        <p:spPr>
          <a:xfrm>
            <a:off x="1327573" y="733047"/>
            <a:ext cx="2409158" cy="523220"/>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2800" dirty="0">
                <a:latin typeface="+mj-lt"/>
                <a:cs typeface="Times New Roman" panose="02020603050405020304" pitchFamily="18" charset="0"/>
              </a:rPr>
              <a:t>Conclusiones</a:t>
            </a:r>
          </a:p>
        </p:txBody>
      </p:sp>
      <p:sp>
        <p:nvSpPr>
          <p:cNvPr id="12" name="Rectangle 2">
            <a:extLst>
              <a:ext uri="{FF2B5EF4-FFF2-40B4-BE49-F238E27FC236}">
                <a16:creationId xmlns:a16="http://schemas.microsoft.com/office/drawing/2014/main" id="{D6891C6E-01AC-4B85-9A82-78036F202CB9}"/>
              </a:ext>
            </a:extLst>
          </p:cNvPr>
          <p:cNvSpPr txBox="1">
            <a:spLocks noChangeArrowheads="1"/>
          </p:cNvSpPr>
          <p:nvPr/>
        </p:nvSpPr>
        <p:spPr bwMode="auto">
          <a:xfrm>
            <a:off x="202225" y="1475110"/>
            <a:ext cx="11642481" cy="42838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342900" indent="-342900" algn="just">
              <a:buFont typeface="Courier New" panose="02070309020205020404" pitchFamily="49" charset="0"/>
              <a:buChar char="o"/>
            </a:pPr>
            <a:r>
              <a:rPr lang="es-EC" sz="2000" b="0" i="0" dirty="0">
                <a:solidFill>
                  <a:schemeClr val="tx1"/>
                </a:solidFill>
                <a:effectLst/>
                <a:latin typeface="+mn-lt"/>
              </a:rPr>
              <a:t>Las interfaces HMI de Proyectos Integrales del Ecuador PIL S.A., ahora cuentan con una librería de elementos de alto desempeño con varias características y prestaciones que podrán ser configuradas y modificadas de acuerdo a los requerimientos de diferentes clientes, manteniendo sus principales condiciones de diseño y funcionamiento. Estos elementos se los podrá elegir y usar en la creación de diferentes interfaces para el campo petrolero de acuerdo con lo que se necesite.</a:t>
            </a:r>
          </a:p>
          <a:p>
            <a:pPr marL="342900" indent="-342900" algn="just">
              <a:buFont typeface="Courier New" panose="02070309020205020404" pitchFamily="49" charset="0"/>
              <a:buChar char="o"/>
            </a:pPr>
            <a:endParaRPr lang="es-EC" sz="2000" b="0" i="0" dirty="0">
              <a:solidFill>
                <a:schemeClr val="tx1"/>
              </a:solidFill>
              <a:effectLst/>
              <a:latin typeface="+mn-lt"/>
            </a:endParaRPr>
          </a:p>
          <a:p>
            <a:pPr marL="342900" indent="-342900" algn="just">
              <a:buFont typeface="Courier New" panose="02070309020205020404" pitchFamily="49" charset="0"/>
              <a:buChar char="o"/>
            </a:pPr>
            <a:r>
              <a:rPr lang="es-EC" sz="2000" b="0" i="0" dirty="0">
                <a:solidFill>
                  <a:schemeClr val="tx1"/>
                </a:solidFill>
                <a:effectLst/>
                <a:latin typeface="+mn-lt"/>
              </a:rPr>
              <a:t>La implementación de la aplicación de la guía de estilo en el entorno </a:t>
            </a:r>
            <a:r>
              <a:rPr lang="es-EC" sz="2000" b="0" i="0" dirty="0" err="1">
                <a:solidFill>
                  <a:schemeClr val="tx1"/>
                </a:solidFill>
                <a:effectLst/>
                <a:latin typeface="+mn-lt"/>
              </a:rPr>
              <a:t>Ignition</a:t>
            </a:r>
            <a:r>
              <a:rPr lang="es-EC" sz="2000" b="0" i="0" dirty="0">
                <a:solidFill>
                  <a:schemeClr val="tx1"/>
                </a:solidFill>
                <a:effectLst/>
                <a:latin typeface="+mn-lt"/>
              </a:rPr>
              <a:t> permitió la creación de HPHMI de manera dinámica y eficaz, logrando integrar la interfaz desarrollada con la lógica de control de manera apropiada, sin problemas en su comunicación y funcionamiento, demostrando así que el entorno es flexible con diferentes tipos de dispositivos controladores, además, permite la opción de tener varios clientes sin necesidad de adquirir una licencia para cada uno, disponiendo así de un sistema más económico.</a:t>
            </a:r>
          </a:p>
          <a:p>
            <a:pPr marL="342900" indent="-342900" algn="just">
              <a:buFont typeface="Courier New" panose="02070309020205020404" pitchFamily="49" charset="0"/>
              <a:buChar char="o"/>
            </a:pPr>
            <a:endParaRPr lang="es-EC" sz="2000" b="0" i="0" dirty="0">
              <a:solidFill>
                <a:schemeClr val="tx1"/>
              </a:solidFill>
              <a:effectLst/>
              <a:latin typeface="+mn-lt"/>
            </a:endParaRPr>
          </a:p>
        </p:txBody>
      </p:sp>
    </p:spTree>
    <p:extLst>
      <p:ext uri="{BB962C8B-B14F-4D97-AF65-F5344CB8AC3E}">
        <p14:creationId xmlns:p14="http://schemas.microsoft.com/office/powerpoint/2010/main" val="11666670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CONCLUSIONES Y RECOMENDACIONES</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2075" y="6033054"/>
            <a:ext cx="2924175" cy="63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11683" y="10687"/>
            <a:ext cx="1045592" cy="913238"/>
          </a:xfrm>
          <a:prstGeom prst="rect">
            <a:avLst/>
          </a:prstGeom>
        </p:spPr>
      </p:pic>
      <p:sp>
        <p:nvSpPr>
          <p:cNvPr id="8" name="Rectángulo 7">
            <a:extLst>
              <a:ext uri="{FF2B5EF4-FFF2-40B4-BE49-F238E27FC236}">
                <a16:creationId xmlns:a16="http://schemas.microsoft.com/office/drawing/2014/main" id="{B3B5E06C-45EB-4EE0-9B8D-95039A42BFC1}"/>
              </a:ext>
            </a:extLst>
          </p:cNvPr>
          <p:cNvSpPr/>
          <p:nvPr/>
        </p:nvSpPr>
        <p:spPr>
          <a:xfrm>
            <a:off x="1327573" y="733047"/>
            <a:ext cx="2409158" cy="523220"/>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2800" dirty="0">
                <a:latin typeface="+mj-lt"/>
                <a:cs typeface="Times New Roman" panose="02020603050405020304" pitchFamily="18" charset="0"/>
              </a:rPr>
              <a:t>Conclusiones</a:t>
            </a:r>
          </a:p>
        </p:txBody>
      </p:sp>
      <p:sp>
        <p:nvSpPr>
          <p:cNvPr id="12" name="Rectangle 2">
            <a:extLst>
              <a:ext uri="{FF2B5EF4-FFF2-40B4-BE49-F238E27FC236}">
                <a16:creationId xmlns:a16="http://schemas.microsoft.com/office/drawing/2014/main" id="{D6891C6E-01AC-4B85-9A82-78036F202CB9}"/>
              </a:ext>
            </a:extLst>
          </p:cNvPr>
          <p:cNvSpPr txBox="1">
            <a:spLocks noChangeArrowheads="1"/>
          </p:cNvSpPr>
          <p:nvPr/>
        </p:nvSpPr>
        <p:spPr bwMode="auto">
          <a:xfrm>
            <a:off x="167056" y="1475110"/>
            <a:ext cx="11642481" cy="42838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342900" indent="-342900" algn="just">
              <a:buFont typeface="Courier New" panose="02070309020205020404" pitchFamily="49" charset="0"/>
              <a:buChar char="o"/>
            </a:pPr>
            <a:r>
              <a:rPr lang="es-EC" sz="2000" b="0" i="0" dirty="0">
                <a:solidFill>
                  <a:schemeClr val="tx1"/>
                </a:solidFill>
                <a:effectLst/>
                <a:latin typeface="+mn-lt"/>
              </a:rPr>
              <a:t> El desarrollo de la interfaz HPHMI permitió optimizar el tiempo de reconocimiento de situaciones anormales por parte de los operadores en un aproximado de 46,7% y su resolución en un aproximado de 37,2%. Además, se comprobó que los tiempos entre las dos interfaces son estadísticamente diferentes de forma significativa, cuando se trata de reconocimiento y resolución de eventos críticos del proceso. Por otro lado, para eventos de baja peligrosidad o alarmas informativas, las interfaces no presentan diferencias significativas. De esta forma se mejoró el monitoreo y control del proceso por parte del operador para situaciones de riesgo importantes. </a:t>
            </a:r>
          </a:p>
          <a:p>
            <a:pPr marL="342900" indent="-342900" algn="just">
              <a:buFont typeface="Courier New" panose="02070309020205020404" pitchFamily="49" charset="0"/>
              <a:buChar char="o"/>
            </a:pPr>
            <a:endParaRPr lang="es-EC" sz="2000" b="0" i="0" dirty="0">
              <a:solidFill>
                <a:schemeClr val="tx1"/>
              </a:solidFill>
              <a:effectLst/>
              <a:latin typeface="+mn-lt"/>
            </a:endParaRPr>
          </a:p>
          <a:p>
            <a:pPr marL="342900" indent="-342900" algn="just">
              <a:buFont typeface="Courier New" panose="02070309020205020404" pitchFamily="49" charset="0"/>
              <a:buChar char="o"/>
            </a:pPr>
            <a:r>
              <a:rPr lang="es-EC" sz="2000" b="0" i="0" dirty="0">
                <a:solidFill>
                  <a:schemeClr val="tx1"/>
                </a:solidFill>
                <a:effectLst/>
                <a:latin typeface="+mn-lt"/>
              </a:rPr>
              <a:t>La interfaz desarrollada, presenta una mejora en la velocidad de los tiempos de respuesta entre el sistema HPHMI y el software de control en contraste con el sistema HMI anterior. Estas mejoras representan una optimización del 58,82% en enviar y recibir la señal de reconocimiento de situaciones anormales, un 62,99% en el envío y recibimiento de la orden de </a:t>
            </a:r>
            <a:r>
              <a:rPr lang="es-EC" sz="2000" b="0" i="0" dirty="0" err="1">
                <a:solidFill>
                  <a:schemeClr val="tx1"/>
                </a:solidFill>
                <a:effectLst/>
                <a:latin typeface="+mn-lt"/>
              </a:rPr>
              <a:t>Reset</a:t>
            </a:r>
            <a:r>
              <a:rPr lang="es-EC" sz="2000" b="0" i="0" dirty="0">
                <a:solidFill>
                  <a:schemeClr val="tx1"/>
                </a:solidFill>
                <a:effectLst/>
                <a:latin typeface="+mn-lt"/>
              </a:rPr>
              <a:t> del sistema luego de haber solucionado los problemas y un 43,03% en la velocidad de navegación entre pantallas. </a:t>
            </a:r>
          </a:p>
          <a:p>
            <a:pPr marL="342900" indent="-342900" algn="just">
              <a:buFont typeface="Courier New" panose="02070309020205020404" pitchFamily="49" charset="0"/>
              <a:buChar char="o"/>
            </a:pPr>
            <a:endParaRPr lang="es-EC" sz="2000" b="0" i="0" dirty="0">
              <a:solidFill>
                <a:schemeClr val="tx1"/>
              </a:solidFill>
              <a:effectLst/>
              <a:latin typeface="+mn-lt"/>
            </a:endParaRPr>
          </a:p>
        </p:txBody>
      </p:sp>
    </p:spTree>
    <p:extLst>
      <p:ext uri="{BB962C8B-B14F-4D97-AF65-F5344CB8AC3E}">
        <p14:creationId xmlns:p14="http://schemas.microsoft.com/office/powerpoint/2010/main" val="8211857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CONCLUSIONES Y RECOMENDACIONES</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2075" y="6033054"/>
            <a:ext cx="2924175" cy="63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11683" y="10687"/>
            <a:ext cx="1045592" cy="913238"/>
          </a:xfrm>
          <a:prstGeom prst="rect">
            <a:avLst/>
          </a:prstGeom>
        </p:spPr>
      </p:pic>
      <p:sp>
        <p:nvSpPr>
          <p:cNvPr id="8" name="Rectángulo 7">
            <a:extLst>
              <a:ext uri="{FF2B5EF4-FFF2-40B4-BE49-F238E27FC236}">
                <a16:creationId xmlns:a16="http://schemas.microsoft.com/office/drawing/2014/main" id="{B3B5E06C-45EB-4EE0-9B8D-95039A42BFC1}"/>
              </a:ext>
            </a:extLst>
          </p:cNvPr>
          <p:cNvSpPr/>
          <p:nvPr/>
        </p:nvSpPr>
        <p:spPr>
          <a:xfrm>
            <a:off x="1327573" y="733047"/>
            <a:ext cx="3209258" cy="523220"/>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2800" dirty="0">
                <a:latin typeface="+mj-lt"/>
                <a:cs typeface="Times New Roman" panose="02020603050405020304" pitchFamily="18" charset="0"/>
              </a:rPr>
              <a:t>Recomendaciones</a:t>
            </a:r>
          </a:p>
        </p:txBody>
      </p:sp>
      <p:sp>
        <p:nvSpPr>
          <p:cNvPr id="12" name="Rectangle 2">
            <a:extLst>
              <a:ext uri="{FF2B5EF4-FFF2-40B4-BE49-F238E27FC236}">
                <a16:creationId xmlns:a16="http://schemas.microsoft.com/office/drawing/2014/main" id="{D6891C6E-01AC-4B85-9A82-78036F202CB9}"/>
              </a:ext>
            </a:extLst>
          </p:cNvPr>
          <p:cNvSpPr txBox="1">
            <a:spLocks noChangeArrowheads="1"/>
          </p:cNvSpPr>
          <p:nvPr/>
        </p:nvSpPr>
        <p:spPr bwMode="auto">
          <a:xfrm>
            <a:off x="167056" y="1475110"/>
            <a:ext cx="11642481" cy="455794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342900" indent="-342900" algn="just">
              <a:buFont typeface="Courier New" panose="02070309020205020404" pitchFamily="49" charset="0"/>
              <a:buChar char="o"/>
            </a:pPr>
            <a:r>
              <a:rPr lang="es-EC" sz="2000" b="0" i="0" dirty="0">
                <a:solidFill>
                  <a:schemeClr val="tx1"/>
                </a:solidFill>
                <a:effectLst/>
                <a:latin typeface="+mn-lt"/>
              </a:rPr>
              <a:t> Se recomienda al personal de PIL S.A., realizar una evaluación continua del uso de la interfaz HPHMI, con una correcta retroalimentación, para determinar ciertas mejoras o especificaciones que se puedan incluir en la interfaz de acuerdo a lo necesitado y que de esta manera el sistema se encuentre en un estado de mejoramiento continuo.</a:t>
            </a:r>
          </a:p>
          <a:p>
            <a:pPr marL="342900" indent="-342900" algn="just">
              <a:buFont typeface="Courier New" panose="02070309020205020404" pitchFamily="49" charset="0"/>
              <a:buChar char="o"/>
            </a:pPr>
            <a:endParaRPr lang="es-EC" sz="2000" b="0" i="0" dirty="0">
              <a:solidFill>
                <a:schemeClr val="tx1"/>
              </a:solidFill>
              <a:effectLst/>
              <a:latin typeface="+mn-lt"/>
            </a:endParaRPr>
          </a:p>
          <a:p>
            <a:pPr marL="342900" indent="-342900" algn="just">
              <a:buFont typeface="Courier New" panose="02070309020205020404" pitchFamily="49" charset="0"/>
              <a:buChar char="o"/>
            </a:pPr>
            <a:r>
              <a:rPr lang="es-EC" sz="2000" b="0" i="0" dirty="0">
                <a:solidFill>
                  <a:schemeClr val="tx1"/>
                </a:solidFill>
                <a:effectLst/>
                <a:latin typeface="+mn-lt"/>
              </a:rPr>
              <a:t>Es importante que el personal encargado, brinde un entrenamiento adecuado acerca del uso de este tipo de interfaces, para que los operadores puedan entender las mejoras que este tipo de diseño representa. </a:t>
            </a:r>
          </a:p>
          <a:p>
            <a:pPr marL="342900" indent="-342900" algn="just">
              <a:buFont typeface="Courier New" panose="02070309020205020404" pitchFamily="49" charset="0"/>
              <a:buChar char="o"/>
            </a:pPr>
            <a:endParaRPr lang="es-EC" sz="2000" b="0" i="0" dirty="0">
              <a:solidFill>
                <a:schemeClr val="tx1"/>
              </a:solidFill>
              <a:effectLst/>
              <a:latin typeface="+mn-lt"/>
            </a:endParaRPr>
          </a:p>
          <a:p>
            <a:pPr marL="342900" indent="-342900" algn="just">
              <a:buFont typeface="Courier New" panose="02070309020205020404" pitchFamily="49" charset="0"/>
              <a:buChar char="o"/>
            </a:pPr>
            <a:r>
              <a:rPr lang="es-EC" sz="2000" b="0" i="0" dirty="0">
                <a:solidFill>
                  <a:schemeClr val="tx1"/>
                </a:solidFill>
                <a:effectLst/>
                <a:latin typeface="+mn-lt"/>
              </a:rPr>
              <a:t>Se recomienda a los operadores familiarizarse y aprender sobre los conceptos de High Performance HMI y de la norma ANSI/ISA 101.01-2015, con el fin de que puedan adquirir un entrenamiento correcto para el uso de la nueva interfaz y a su vez se adapten rápidamente con el nuevo entorno, para que no exista resistencia al cambio. </a:t>
            </a:r>
          </a:p>
          <a:p>
            <a:pPr marL="342900" indent="-342900" algn="just">
              <a:buFont typeface="Courier New" panose="02070309020205020404" pitchFamily="49" charset="0"/>
              <a:buChar char="o"/>
            </a:pPr>
            <a:endParaRPr lang="es-EC" sz="2000" b="0" i="0" dirty="0">
              <a:solidFill>
                <a:schemeClr val="tx1"/>
              </a:solidFill>
              <a:effectLst/>
              <a:latin typeface="+mn-lt"/>
            </a:endParaRPr>
          </a:p>
        </p:txBody>
      </p:sp>
    </p:spTree>
    <p:extLst>
      <p:ext uri="{BB962C8B-B14F-4D97-AF65-F5344CB8AC3E}">
        <p14:creationId xmlns:p14="http://schemas.microsoft.com/office/powerpoint/2010/main" val="35628251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CONCLUSIONES Y RECOMENDACIONES</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2075" y="6033054"/>
            <a:ext cx="2924175" cy="63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11683" y="10687"/>
            <a:ext cx="1045592" cy="913238"/>
          </a:xfrm>
          <a:prstGeom prst="rect">
            <a:avLst/>
          </a:prstGeom>
        </p:spPr>
      </p:pic>
      <p:sp>
        <p:nvSpPr>
          <p:cNvPr id="8" name="Rectángulo 7">
            <a:extLst>
              <a:ext uri="{FF2B5EF4-FFF2-40B4-BE49-F238E27FC236}">
                <a16:creationId xmlns:a16="http://schemas.microsoft.com/office/drawing/2014/main" id="{B3B5E06C-45EB-4EE0-9B8D-95039A42BFC1}"/>
              </a:ext>
            </a:extLst>
          </p:cNvPr>
          <p:cNvSpPr/>
          <p:nvPr/>
        </p:nvSpPr>
        <p:spPr>
          <a:xfrm>
            <a:off x="1327573" y="733047"/>
            <a:ext cx="3209258" cy="523220"/>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2800" dirty="0">
                <a:latin typeface="+mj-lt"/>
                <a:cs typeface="Times New Roman" panose="02020603050405020304" pitchFamily="18" charset="0"/>
              </a:rPr>
              <a:t>Recomendaciones</a:t>
            </a:r>
          </a:p>
        </p:txBody>
      </p:sp>
      <p:sp>
        <p:nvSpPr>
          <p:cNvPr id="12" name="Rectangle 2">
            <a:extLst>
              <a:ext uri="{FF2B5EF4-FFF2-40B4-BE49-F238E27FC236}">
                <a16:creationId xmlns:a16="http://schemas.microsoft.com/office/drawing/2014/main" id="{D6891C6E-01AC-4B85-9A82-78036F202CB9}"/>
              </a:ext>
            </a:extLst>
          </p:cNvPr>
          <p:cNvSpPr txBox="1">
            <a:spLocks noChangeArrowheads="1"/>
          </p:cNvSpPr>
          <p:nvPr/>
        </p:nvSpPr>
        <p:spPr bwMode="auto">
          <a:xfrm>
            <a:off x="167056" y="1475110"/>
            <a:ext cx="11642481" cy="455794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342900" indent="-342900" algn="just">
              <a:buFont typeface="Courier New" panose="02070309020205020404" pitchFamily="49" charset="0"/>
              <a:buChar char="o"/>
            </a:pPr>
            <a:r>
              <a:rPr lang="es-EC" sz="2000" b="0" i="0" dirty="0">
                <a:solidFill>
                  <a:schemeClr val="tx1"/>
                </a:solidFill>
                <a:effectLst/>
                <a:latin typeface="+mn-lt"/>
              </a:rPr>
              <a:t>Es muy importante que, para el diseño de futuras interfaces se siga la filosofía y guía de estilo desarrollada, ya que se comprobó que, al aplicarla, permitirá tener una interfaz que funciona correctamente.</a:t>
            </a:r>
          </a:p>
          <a:p>
            <a:pPr marL="342900" indent="-342900" algn="just">
              <a:buFont typeface="Courier New" panose="02070309020205020404" pitchFamily="49" charset="0"/>
              <a:buChar char="o"/>
            </a:pPr>
            <a:endParaRPr lang="es-EC" sz="2000" b="0" i="0" dirty="0">
              <a:solidFill>
                <a:schemeClr val="tx1"/>
              </a:solidFill>
              <a:effectLst/>
              <a:latin typeface="+mn-lt"/>
            </a:endParaRPr>
          </a:p>
          <a:p>
            <a:pPr marL="342900" indent="-342900" algn="just">
              <a:buFont typeface="Courier New" panose="02070309020205020404" pitchFamily="49" charset="0"/>
              <a:buChar char="o"/>
            </a:pPr>
            <a:r>
              <a:rPr lang="es-EC" sz="2000" b="0" i="0" dirty="0">
                <a:solidFill>
                  <a:schemeClr val="tx1"/>
                </a:solidFill>
                <a:effectLst/>
                <a:latin typeface="+mn-lt"/>
              </a:rPr>
              <a:t>Se recomienda el uso de la plataforma </a:t>
            </a:r>
            <a:r>
              <a:rPr lang="es-EC" sz="2000" b="0" i="0" dirty="0" err="1">
                <a:solidFill>
                  <a:schemeClr val="tx1"/>
                </a:solidFill>
                <a:effectLst/>
                <a:latin typeface="+mn-lt"/>
              </a:rPr>
              <a:t>Ignition</a:t>
            </a:r>
            <a:r>
              <a:rPr lang="es-EC" sz="2000" b="0" i="0" dirty="0">
                <a:solidFill>
                  <a:schemeClr val="tx1"/>
                </a:solidFill>
                <a:effectLst/>
                <a:latin typeface="+mn-lt"/>
              </a:rPr>
              <a:t> ya que presenta ventajas considerables con respecto a otros sistemas de diseño de interfaces. Además, es importante conocer todas las prestaciones que ofrece para poder explotar todas sus ventajas.</a:t>
            </a:r>
          </a:p>
          <a:p>
            <a:pPr marL="342900" indent="-342900" algn="just">
              <a:buFont typeface="Courier New" panose="02070309020205020404" pitchFamily="49" charset="0"/>
              <a:buChar char="o"/>
            </a:pPr>
            <a:endParaRPr lang="es-EC" sz="2000" b="0" i="0" dirty="0">
              <a:solidFill>
                <a:schemeClr val="tx1"/>
              </a:solidFill>
              <a:effectLst/>
              <a:latin typeface="+mn-lt"/>
            </a:endParaRPr>
          </a:p>
          <a:p>
            <a:pPr marL="342900" indent="-342900" algn="just">
              <a:buFont typeface="Courier New" panose="02070309020205020404" pitchFamily="49" charset="0"/>
              <a:buChar char="o"/>
            </a:pPr>
            <a:r>
              <a:rPr lang="es-EC" sz="2000" b="0" i="0" dirty="0">
                <a:solidFill>
                  <a:schemeClr val="tx1"/>
                </a:solidFill>
                <a:effectLst/>
                <a:latin typeface="+mn-lt"/>
              </a:rPr>
              <a:t>Se recomienda el desarrollo de nuevos elementos y nuevas interfaces para diversas aplicaciones de procesos industriales, bajo los principios de HPHMI, para que este tipo de diseño se vaya estableciendo en los trabajos de ingeniería y automatización y de esta forma se ayude a mejorar el desempeño de los operadores, así como también la seguridad y efectividad de los procesos. </a:t>
            </a:r>
          </a:p>
          <a:p>
            <a:pPr marL="342900" indent="-342900" algn="just">
              <a:buFont typeface="Courier New" panose="02070309020205020404" pitchFamily="49" charset="0"/>
              <a:buChar char="o"/>
            </a:pPr>
            <a:endParaRPr lang="es-EC" sz="2000" b="0" i="0" dirty="0">
              <a:solidFill>
                <a:schemeClr val="tx1"/>
              </a:solidFill>
              <a:effectLst/>
              <a:latin typeface="+mn-lt"/>
            </a:endParaRPr>
          </a:p>
        </p:txBody>
      </p:sp>
    </p:spTree>
    <p:extLst>
      <p:ext uri="{BB962C8B-B14F-4D97-AF65-F5344CB8AC3E}">
        <p14:creationId xmlns:p14="http://schemas.microsoft.com/office/powerpoint/2010/main" val="39231424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2075" y="6033054"/>
            <a:ext cx="2924175" cy="63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46852" y="17584"/>
            <a:ext cx="1185685" cy="1035598"/>
          </a:xfrm>
          <a:prstGeom prst="rect">
            <a:avLst/>
          </a:prstGeom>
        </p:spPr>
      </p:pic>
      <p:pic>
        <p:nvPicPr>
          <p:cNvPr id="6" name="Imagen 5">
            <a:extLst>
              <a:ext uri="{FF2B5EF4-FFF2-40B4-BE49-F238E27FC236}">
                <a16:creationId xmlns:a16="http://schemas.microsoft.com/office/drawing/2014/main" id="{F5554504-394B-4501-850A-7F40BC051892}"/>
              </a:ext>
            </a:extLst>
          </p:cNvPr>
          <p:cNvPicPr>
            <a:picLocks noChangeAspect="1"/>
          </p:cNvPicPr>
          <p:nvPr/>
        </p:nvPicPr>
        <p:blipFill>
          <a:blip r:embed="rId4"/>
          <a:stretch>
            <a:fillRect/>
          </a:stretch>
        </p:blipFill>
        <p:spPr>
          <a:xfrm>
            <a:off x="1999150" y="696423"/>
            <a:ext cx="8423127" cy="4921861"/>
          </a:xfrm>
          <a:prstGeom prst="rect">
            <a:avLst/>
          </a:prstGeom>
        </p:spPr>
      </p:pic>
    </p:spTree>
    <p:extLst>
      <p:ext uri="{BB962C8B-B14F-4D97-AF65-F5344CB8AC3E}">
        <p14:creationId xmlns:p14="http://schemas.microsoft.com/office/powerpoint/2010/main" val="3373882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453001" y="1342"/>
            <a:ext cx="8229600"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OBJETIVOS ESPECÍFICOS</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62" y="5915832"/>
            <a:ext cx="3628766" cy="87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0" y="0"/>
            <a:ext cx="1174983" cy="1182062"/>
          </a:xfrm>
          <a:prstGeom prst="rect">
            <a:avLst/>
          </a:prstGeom>
        </p:spPr>
      </p:pic>
      <p:sp>
        <p:nvSpPr>
          <p:cNvPr id="7" name="Rectángulo 6">
            <a:extLst>
              <a:ext uri="{FF2B5EF4-FFF2-40B4-BE49-F238E27FC236}">
                <a16:creationId xmlns:a16="http://schemas.microsoft.com/office/drawing/2014/main" id="{D781FE14-4E3D-415D-B5B2-5C995F941BDA}"/>
              </a:ext>
            </a:extLst>
          </p:cNvPr>
          <p:cNvSpPr/>
          <p:nvPr/>
        </p:nvSpPr>
        <p:spPr>
          <a:xfrm>
            <a:off x="317763" y="1281870"/>
            <a:ext cx="11540358" cy="4093428"/>
          </a:xfrm>
          <a:prstGeom prst="rect">
            <a:avLst/>
          </a:prstGeom>
        </p:spPr>
        <p:txBody>
          <a:bodyPr wrap="square">
            <a:spAutoFit/>
          </a:bodyPr>
          <a:lstStyle/>
          <a:p>
            <a:pPr algn="just"/>
            <a:r>
              <a:rPr lang="es-EC" sz="2000" dirty="0"/>
              <a:t>• Crear una guía versátil de diseño de High Performance HMI a través del análisis y aplicación de la norma ANSI/ISA-101.01-2015 y de los conceptos de High Performance HMI.</a:t>
            </a:r>
          </a:p>
          <a:p>
            <a:pPr algn="just"/>
            <a:endParaRPr lang="es-EC" sz="2000" dirty="0"/>
          </a:p>
          <a:p>
            <a:pPr algn="just"/>
            <a:r>
              <a:rPr lang="es-EC" sz="2000" dirty="0"/>
              <a:t>• Crear una base de elementos que permitan mostrar información más clara y relevante acerca del proceso para mejorar su interpretación y capacidad de monitorización al usarse en una interfaz.</a:t>
            </a:r>
          </a:p>
          <a:p>
            <a:pPr algn="just"/>
            <a:endParaRPr lang="es-EC" sz="2000" dirty="0"/>
          </a:p>
          <a:p>
            <a:pPr algn="just"/>
            <a:r>
              <a:rPr lang="es-EC" sz="2000" dirty="0"/>
              <a:t>• Disponer de una herramienta de diseño estándar para el desarrollo de nuevas HMI en los diferentes procesos que PIL S.A. requiera realizar bajo el concepto de High Performance HMI.</a:t>
            </a:r>
          </a:p>
          <a:p>
            <a:pPr algn="just"/>
            <a:r>
              <a:rPr lang="es-EC" sz="2000" dirty="0"/>
              <a:t> </a:t>
            </a:r>
          </a:p>
          <a:p>
            <a:pPr algn="just"/>
            <a:r>
              <a:rPr lang="es-EC" sz="2000" dirty="0"/>
              <a:t>• Estandarizar el desarrollo de las interfaces HMI de Proyectos Integrales del Ecuador PIL S.A. para su uso en el sector petrolero de forma que se adapte a los requerimientos de diferentes clientes.</a:t>
            </a:r>
          </a:p>
          <a:p>
            <a:pPr algn="just"/>
            <a:endParaRPr lang="es-EC" sz="2000" dirty="0"/>
          </a:p>
          <a:p>
            <a:pPr algn="just"/>
            <a:r>
              <a:rPr lang="es-EC" sz="2000" dirty="0"/>
              <a:t>• Desarrollar un sistema HPHMI en una plataforma más económica, versátil y flexible.</a:t>
            </a:r>
          </a:p>
        </p:txBody>
      </p:sp>
    </p:spTree>
    <p:extLst>
      <p:ext uri="{BB962C8B-B14F-4D97-AF65-F5344CB8AC3E}">
        <p14:creationId xmlns:p14="http://schemas.microsoft.com/office/powerpoint/2010/main" val="705763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MARCO REFERENCIAL</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62" y="5915832"/>
            <a:ext cx="3628766" cy="87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0" y="0"/>
            <a:ext cx="1177372" cy="1184465"/>
          </a:xfrm>
          <a:prstGeom prst="rect">
            <a:avLst/>
          </a:prstGeom>
        </p:spPr>
      </p:pic>
      <p:sp>
        <p:nvSpPr>
          <p:cNvPr id="6" name="Rectángulo 5">
            <a:extLst>
              <a:ext uri="{FF2B5EF4-FFF2-40B4-BE49-F238E27FC236}">
                <a16:creationId xmlns:a16="http://schemas.microsoft.com/office/drawing/2014/main" id="{A7789D43-8E41-4F7F-857E-3CE6C534086D}"/>
              </a:ext>
            </a:extLst>
          </p:cNvPr>
          <p:cNvSpPr/>
          <p:nvPr/>
        </p:nvSpPr>
        <p:spPr>
          <a:xfrm>
            <a:off x="1238916" y="722790"/>
            <a:ext cx="6486579" cy="523220"/>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2800" dirty="0"/>
              <a:t>Conceptos y Antecedentes Importantes</a:t>
            </a:r>
            <a:endParaRPr lang="es-EC" sz="2800" dirty="0">
              <a:latin typeface="Times New Roman" panose="02020603050405020304" pitchFamily="18" charset="0"/>
              <a:cs typeface="Times New Roman" panose="02020603050405020304" pitchFamily="18" charset="0"/>
            </a:endParaRPr>
          </a:p>
        </p:txBody>
      </p:sp>
      <p:sp>
        <p:nvSpPr>
          <p:cNvPr id="7" name="Rectángulo 6">
            <a:extLst>
              <a:ext uri="{FF2B5EF4-FFF2-40B4-BE49-F238E27FC236}">
                <a16:creationId xmlns:a16="http://schemas.microsoft.com/office/drawing/2014/main" id="{B5B4A5A6-7681-4DEA-A921-629598808DEB}"/>
              </a:ext>
            </a:extLst>
          </p:cNvPr>
          <p:cNvSpPr/>
          <p:nvPr/>
        </p:nvSpPr>
        <p:spPr>
          <a:xfrm>
            <a:off x="992733" y="1551324"/>
            <a:ext cx="2401097" cy="523220"/>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marL="457200" lvl="0" indent="-457200" algn="ctr">
              <a:buFont typeface="Wingdings" panose="05000000000000000000" pitchFamily="2" charset="2"/>
              <a:buChar char="q"/>
            </a:pPr>
            <a:r>
              <a:rPr lang="es-EC" sz="2800" dirty="0">
                <a:latin typeface="+mj-lt"/>
                <a:cs typeface="Times New Roman" panose="02020603050405020304" pitchFamily="18" charset="0"/>
              </a:rPr>
              <a:t>Interfaz</a:t>
            </a:r>
          </a:p>
        </p:txBody>
      </p:sp>
      <p:pic>
        <p:nvPicPr>
          <p:cNvPr id="3074" name="Picture 2" descr="Resultado de imagen para interruptor y foco">
            <a:extLst>
              <a:ext uri="{FF2B5EF4-FFF2-40B4-BE49-F238E27FC236}">
                <a16:creationId xmlns:a16="http://schemas.microsoft.com/office/drawing/2014/main" id="{4820A4CA-B824-4172-A8CF-53E9AA802D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783" y="2441403"/>
            <a:ext cx="1967760" cy="196776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interfaz">
            <a:extLst>
              <a:ext uri="{FF2B5EF4-FFF2-40B4-BE49-F238E27FC236}">
                <a16:creationId xmlns:a16="http://schemas.microsoft.com/office/drawing/2014/main" id="{7B1C9484-881C-420D-B180-302E3E4177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530" y="3654901"/>
            <a:ext cx="4134415" cy="232560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3E9084F5-05D0-4F58-82D3-1235F1300AD9}"/>
              </a:ext>
            </a:extLst>
          </p:cNvPr>
          <p:cNvPicPr>
            <a:picLocks noChangeAspect="1"/>
          </p:cNvPicPr>
          <p:nvPr/>
        </p:nvPicPr>
        <p:blipFill>
          <a:blip r:embed="rId6"/>
          <a:stretch>
            <a:fillRect/>
          </a:stretch>
        </p:blipFill>
        <p:spPr>
          <a:xfrm>
            <a:off x="3923543" y="1555360"/>
            <a:ext cx="4044475" cy="2607376"/>
          </a:xfrm>
          <a:prstGeom prst="rect">
            <a:avLst/>
          </a:prstGeom>
        </p:spPr>
      </p:pic>
      <p:pic>
        <p:nvPicPr>
          <p:cNvPr id="3078" name="Picture 6" descr="Resultado de imagen para mando de control de un aviÃ³n">
            <a:extLst>
              <a:ext uri="{FF2B5EF4-FFF2-40B4-BE49-F238E27FC236}">
                <a16:creationId xmlns:a16="http://schemas.microsoft.com/office/drawing/2014/main" id="{6D7D6506-004F-4113-B23D-87D964DE56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3945" y="2028146"/>
            <a:ext cx="4311172" cy="3226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592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79576" y="1342"/>
            <a:ext cx="9713132"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rgbClr val="000000"/>
                </a:solidFill>
              </a:rPr>
              <a:t>  MARCO REFERENCIAL</a:t>
            </a:r>
            <a:endParaRPr lang="es-EC" kern="0" dirty="0"/>
          </a:p>
        </p:txBody>
      </p:sp>
      <p:pic>
        <p:nvPicPr>
          <p:cNvPr id="4" name="3 Imagen">
            <a:extLst>
              <a:ext uri="{FF2B5EF4-FFF2-40B4-BE49-F238E27FC236}">
                <a16:creationId xmlns:a16="http://schemas.microsoft.com/office/drawing/2014/main" id="{5333A045-4108-46DB-B0BB-4D2D8F648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62" y="5915832"/>
            <a:ext cx="3628766" cy="87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11B1BE80-9365-415C-83E1-E648CD659004}"/>
              </a:ext>
            </a:extLst>
          </p:cNvPr>
          <p:cNvPicPr>
            <a:picLocks noChangeAspect="1"/>
          </p:cNvPicPr>
          <p:nvPr/>
        </p:nvPicPr>
        <p:blipFill>
          <a:blip r:embed="rId3"/>
          <a:stretch>
            <a:fillRect/>
          </a:stretch>
        </p:blipFill>
        <p:spPr>
          <a:xfrm>
            <a:off x="0" y="0"/>
            <a:ext cx="1177372" cy="1184465"/>
          </a:xfrm>
          <a:prstGeom prst="rect">
            <a:avLst/>
          </a:prstGeom>
        </p:spPr>
      </p:pic>
      <p:sp>
        <p:nvSpPr>
          <p:cNvPr id="6" name="Rectángulo 5">
            <a:extLst>
              <a:ext uri="{FF2B5EF4-FFF2-40B4-BE49-F238E27FC236}">
                <a16:creationId xmlns:a16="http://schemas.microsoft.com/office/drawing/2014/main" id="{A7789D43-8E41-4F7F-857E-3CE6C534086D}"/>
              </a:ext>
            </a:extLst>
          </p:cNvPr>
          <p:cNvSpPr/>
          <p:nvPr/>
        </p:nvSpPr>
        <p:spPr>
          <a:xfrm>
            <a:off x="1238916" y="722790"/>
            <a:ext cx="6486579" cy="523220"/>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270000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lvl="0" algn="just"/>
            <a:r>
              <a:rPr lang="es-EC" sz="2800" dirty="0"/>
              <a:t>Conceptos y Antecedentes Importantes</a:t>
            </a:r>
            <a:endParaRPr lang="es-EC" sz="2800" dirty="0">
              <a:latin typeface="Times New Roman" panose="02020603050405020304" pitchFamily="18" charset="0"/>
              <a:cs typeface="Times New Roman" panose="02020603050405020304" pitchFamily="18" charset="0"/>
            </a:endParaRPr>
          </a:p>
        </p:txBody>
      </p:sp>
      <p:sp>
        <p:nvSpPr>
          <p:cNvPr id="7" name="Rectángulo 6">
            <a:extLst>
              <a:ext uri="{FF2B5EF4-FFF2-40B4-BE49-F238E27FC236}">
                <a16:creationId xmlns:a16="http://schemas.microsoft.com/office/drawing/2014/main" id="{B5B4A5A6-7681-4DEA-A921-629598808DEB}"/>
              </a:ext>
            </a:extLst>
          </p:cNvPr>
          <p:cNvSpPr/>
          <p:nvPr/>
        </p:nvSpPr>
        <p:spPr>
          <a:xfrm>
            <a:off x="641040" y="1551324"/>
            <a:ext cx="6486580" cy="523220"/>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marL="457200" lvl="0" indent="-457200" algn="ctr">
              <a:buFont typeface="Wingdings" panose="05000000000000000000" pitchFamily="2" charset="2"/>
              <a:buChar char="q"/>
            </a:pPr>
            <a:r>
              <a:rPr lang="es-EC" sz="2800" dirty="0">
                <a:latin typeface="+mj-lt"/>
                <a:cs typeface="Times New Roman" panose="02020603050405020304" pitchFamily="18" charset="0"/>
              </a:rPr>
              <a:t>Interacción de HMI con los sentidos</a:t>
            </a:r>
          </a:p>
        </p:txBody>
      </p:sp>
      <p:pic>
        <p:nvPicPr>
          <p:cNvPr id="11" name="Imagen 10">
            <a:extLst>
              <a:ext uri="{FF2B5EF4-FFF2-40B4-BE49-F238E27FC236}">
                <a16:creationId xmlns:a16="http://schemas.microsoft.com/office/drawing/2014/main" id="{AA780127-AE9E-49BF-A7EE-40346DD47F9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608811" y="2334506"/>
            <a:ext cx="6974377" cy="3083900"/>
          </a:xfrm>
          <a:prstGeom prst="rect">
            <a:avLst/>
          </a:prstGeom>
          <a:noFill/>
        </p:spPr>
      </p:pic>
    </p:spTree>
    <p:extLst>
      <p:ext uri="{BB962C8B-B14F-4D97-AF65-F5344CB8AC3E}">
        <p14:creationId xmlns:p14="http://schemas.microsoft.com/office/powerpoint/2010/main" val="69963118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3593</TotalTime>
  <Words>3081</Words>
  <Application>Microsoft Office PowerPoint</Application>
  <PresentationFormat>Panorámica</PresentationFormat>
  <Paragraphs>470</Paragraphs>
  <Slides>69</Slides>
  <Notes>0</Notes>
  <HiddenSlides>0</HiddenSlides>
  <MMClips>0</MMClips>
  <ScaleCrop>false</ScaleCrop>
  <HeadingPairs>
    <vt:vector size="8" baseType="variant">
      <vt:variant>
        <vt:lpstr>Fuentes usadas</vt:lpstr>
      </vt:variant>
      <vt:variant>
        <vt:i4>7</vt:i4>
      </vt:variant>
      <vt:variant>
        <vt:lpstr>Tema</vt:lpstr>
      </vt:variant>
      <vt:variant>
        <vt:i4>2</vt:i4>
      </vt:variant>
      <vt:variant>
        <vt:lpstr>Servidores OLE incrustados</vt:lpstr>
      </vt:variant>
      <vt:variant>
        <vt:i4>1</vt:i4>
      </vt:variant>
      <vt:variant>
        <vt:lpstr>Títulos de diapositiva</vt:lpstr>
      </vt:variant>
      <vt:variant>
        <vt:i4>69</vt:i4>
      </vt:variant>
    </vt:vector>
  </HeadingPairs>
  <TitlesOfParts>
    <vt:vector size="79" baseType="lpstr">
      <vt:lpstr>Arial</vt:lpstr>
      <vt:lpstr>Calibri</vt:lpstr>
      <vt:lpstr>Calibri Light</vt:lpstr>
      <vt:lpstr>Cambria Math</vt:lpstr>
      <vt:lpstr>Courier New</vt:lpstr>
      <vt:lpstr>Times New Roman</vt:lpstr>
      <vt:lpstr>Wingdings</vt:lpstr>
      <vt:lpstr>Tema de Office</vt:lpstr>
      <vt:lpstr>Diseño predeterminado</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bryan david rivera</dc:creator>
  <cp:lastModifiedBy>bryan david rivera</cp:lastModifiedBy>
  <cp:revision>92</cp:revision>
  <dcterms:created xsi:type="dcterms:W3CDTF">2018-08-19T20:44:11Z</dcterms:created>
  <dcterms:modified xsi:type="dcterms:W3CDTF">2018-08-22T13:14:07Z</dcterms:modified>
</cp:coreProperties>
</file>