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57" r:id="rId4"/>
    <p:sldId id="282" r:id="rId5"/>
    <p:sldId id="258" r:id="rId6"/>
    <p:sldId id="262" r:id="rId7"/>
    <p:sldId id="259" r:id="rId8"/>
    <p:sldId id="283" r:id="rId9"/>
    <p:sldId id="263" r:id="rId10"/>
    <p:sldId id="284" r:id="rId11"/>
    <p:sldId id="266" r:id="rId12"/>
    <p:sldId id="271" r:id="rId13"/>
    <p:sldId id="272" r:id="rId14"/>
    <p:sldId id="273" r:id="rId15"/>
    <p:sldId id="274" r:id="rId16"/>
    <p:sldId id="275" r:id="rId17"/>
    <p:sldId id="276" r:id="rId18"/>
    <p:sldId id="278" r:id="rId19"/>
    <p:sldId id="279" r:id="rId20"/>
    <p:sldId id="265" r:id="rId21"/>
    <p:sldId id="285" r:id="rId22"/>
    <p:sldId id="260" r:id="rId23"/>
    <p:sldId id="277" r:id="rId24"/>
    <p:sldId id="270" r:id="rId25"/>
    <p:sldId id="280" r:id="rId26"/>
    <p:sldId id="286" r:id="rId27"/>
    <p:sldId id="264" r:id="rId28"/>
    <p:sldId id="267" r:id="rId29"/>
    <p:sldId id="268"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0500" y="1558343"/>
            <a:ext cx="12001500" cy="909781"/>
          </a:xfrm>
        </p:spPr>
        <p:txBody>
          <a:bodyPr>
            <a:normAutofit/>
          </a:bodyPr>
          <a:lstStyle/>
          <a:p>
            <a:pPr algn="ctr"/>
            <a:r>
              <a:rPr lang="es-ES" sz="2800" b="1" dirty="0">
                <a:solidFill>
                  <a:schemeClr val="tx1">
                    <a:lumMod val="75000"/>
                    <a:lumOff val="25000"/>
                  </a:schemeClr>
                </a:solidFill>
                <a:latin typeface="Calibri" pitchFamily="34" charset="0"/>
                <a:cs typeface="Calibri" pitchFamily="34" charset="0"/>
              </a:rPr>
              <a:t>Departamento de Eléctrica y Electrónica </a:t>
            </a:r>
            <a:br>
              <a:rPr lang="es-ES" sz="2800" b="1" dirty="0">
                <a:solidFill>
                  <a:schemeClr val="tx1">
                    <a:lumMod val="75000"/>
                    <a:lumOff val="25000"/>
                  </a:schemeClr>
                </a:solidFill>
                <a:latin typeface="Calibri" pitchFamily="34" charset="0"/>
                <a:cs typeface="Calibri" pitchFamily="34" charset="0"/>
              </a:rPr>
            </a:br>
            <a:r>
              <a:rPr lang="es-ES" sz="2800" b="1" dirty="0">
                <a:solidFill>
                  <a:schemeClr val="tx1">
                    <a:lumMod val="75000"/>
                    <a:lumOff val="25000"/>
                  </a:schemeClr>
                </a:solidFill>
                <a:latin typeface="Calibri" pitchFamily="34" charset="0"/>
                <a:cs typeface="Calibri" pitchFamily="34" charset="0"/>
              </a:rPr>
              <a:t>Carrera de Ingeniería en Electrónica, Automatización y </a:t>
            </a:r>
            <a:r>
              <a:rPr lang="es-ES" sz="2800" b="1" dirty="0" smtClean="0">
                <a:solidFill>
                  <a:schemeClr val="tx1">
                    <a:lumMod val="75000"/>
                    <a:lumOff val="25000"/>
                  </a:schemeClr>
                </a:solidFill>
                <a:latin typeface="Calibri" pitchFamily="34" charset="0"/>
                <a:cs typeface="Calibri" pitchFamily="34" charset="0"/>
              </a:rPr>
              <a:t>Control</a:t>
            </a:r>
            <a:endParaRPr lang="es-EC" sz="2800" dirty="0"/>
          </a:p>
        </p:txBody>
      </p:sp>
      <p:sp>
        <p:nvSpPr>
          <p:cNvPr id="3" name="Subtítulo 2"/>
          <p:cNvSpPr>
            <a:spLocks noGrp="1"/>
          </p:cNvSpPr>
          <p:nvPr>
            <p:ph type="subTitle" idx="1"/>
          </p:nvPr>
        </p:nvSpPr>
        <p:spPr>
          <a:xfrm>
            <a:off x="1876422" y="2646953"/>
            <a:ext cx="8791575" cy="1655762"/>
          </a:xfrm>
        </p:spPr>
        <p:txBody>
          <a:bodyPr>
            <a:normAutofit/>
          </a:bodyPr>
          <a:lstStyle/>
          <a:p>
            <a:pPr algn="ctr"/>
            <a:r>
              <a:rPr lang="es-EC" sz="1600" dirty="0">
                <a:solidFill>
                  <a:schemeClr val="tx1">
                    <a:lumMod val="75000"/>
                    <a:lumOff val="25000"/>
                  </a:schemeClr>
                </a:solidFill>
                <a:latin typeface="Helvetica Light" charset="0"/>
                <a:ea typeface="Helvetica Light" charset="0"/>
                <a:cs typeface="Helvetica Light" charset="0"/>
              </a:rPr>
              <a:t>Diseño de una estrategia de gestión energética para un sistema de almacenamiento de energía eléctrica de una plataforma robótica usada para la identificación de sustancias explosivas.</a:t>
            </a:r>
            <a:endParaRPr lang="es-ES" sz="1600" dirty="0">
              <a:solidFill>
                <a:schemeClr val="tx1">
                  <a:lumMod val="75000"/>
                  <a:lumOff val="25000"/>
                </a:schemeClr>
              </a:solidFill>
              <a:latin typeface="Helvetica Light" charset="0"/>
              <a:ea typeface="Helvetica Light" charset="0"/>
              <a:cs typeface="Helvetica Light" charset="0"/>
            </a:endParaRPr>
          </a:p>
          <a:p>
            <a:endParaRPr lang="es-EC" sz="1600" dirty="0" smtClean="0"/>
          </a:p>
          <a:p>
            <a:endParaRPr lang="es-EC" sz="1600" dirty="0"/>
          </a:p>
          <a:p>
            <a:endParaRPr lang="es-EC" sz="1600" dirty="0"/>
          </a:p>
        </p:txBody>
      </p:sp>
      <p:pic>
        <p:nvPicPr>
          <p:cNvPr id="4"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3583571" y="279428"/>
            <a:ext cx="5377280" cy="110008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143250" y="3979549"/>
            <a:ext cx="6096000" cy="2031325"/>
          </a:xfrm>
          <a:prstGeom prst="rect">
            <a:avLst/>
          </a:prstGeom>
        </p:spPr>
        <p:txBody>
          <a:bodyPr>
            <a:spAutoFit/>
          </a:bodyPr>
          <a:lstStyle/>
          <a:p>
            <a:pPr algn="ctr"/>
            <a:r>
              <a:rPr lang="es-ES" dirty="0" smtClean="0">
                <a:solidFill>
                  <a:schemeClr val="tx1">
                    <a:lumMod val="75000"/>
                    <a:lumOff val="25000"/>
                  </a:schemeClr>
                </a:solidFill>
                <a:latin typeface="Helvetica Light" charset="0"/>
                <a:ea typeface="Helvetica Light" charset="0"/>
                <a:cs typeface="Helvetica Light" charset="0"/>
              </a:rPr>
              <a:t>AUTOR: SIGCHA PILATUÑA, WILSON NICOLÁS.</a:t>
            </a:r>
          </a:p>
          <a:p>
            <a:pPr algn="ctr"/>
            <a:endParaRPr lang="es-ES" dirty="0">
              <a:solidFill>
                <a:schemeClr val="tx1">
                  <a:lumMod val="75000"/>
                  <a:lumOff val="25000"/>
                </a:schemeClr>
              </a:solidFill>
              <a:latin typeface="Helvetica Light" charset="0"/>
              <a:ea typeface="Helvetica Light" charset="0"/>
              <a:cs typeface="Helvetica Light" charset="0"/>
            </a:endParaRPr>
          </a:p>
          <a:p>
            <a:pPr algn="ctr"/>
            <a:endParaRPr lang="es-ES" dirty="0" smtClean="0">
              <a:solidFill>
                <a:schemeClr val="tx1">
                  <a:lumMod val="75000"/>
                  <a:lumOff val="25000"/>
                </a:schemeClr>
              </a:solidFill>
              <a:latin typeface="Helvetica Light" charset="0"/>
              <a:ea typeface="Helvetica Light" charset="0"/>
              <a:cs typeface="Helvetica Light" charset="0"/>
            </a:endParaRPr>
          </a:p>
          <a:p>
            <a:pPr algn="ctr"/>
            <a:r>
              <a:rPr lang="es-ES" dirty="0" smtClean="0">
                <a:solidFill>
                  <a:schemeClr val="tx1">
                    <a:lumMod val="75000"/>
                    <a:lumOff val="25000"/>
                  </a:schemeClr>
                </a:solidFill>
                <a:latin typeface="Helvetica Light" charset="0"/>
                <a:ea typeface="Helvetica Light" charset="0"/>
                <a:cs typeface="Helvetica Light" charset="0"/>
              </a:rPr>
              <a:t>DIRECTOR: ING. TORRES TELLO, JULIO WLADIMIR.</a:t>
            </a:r>
          </a:p>
          <a:p>
            <a:pPr algn="ctr"/>
            <a:endParaRPr lang="es-ES" dirty="0">
              <a:solidFill>
                <a:schemeClr val="tx1">
                  <a:lumMod val="75000"/>
                  <a:lumOff val="25000"/>
                </a:schemeClr>
              </a:solidFill>
              <a:latin typeface="Helvetica Light" charset="0"/>
              <a:ea typeface="Helvetica Light" charset="0"/>
              <a:cs typeface="Helvetica Light" charset="0"/>
            </a:endParaRPr>
          </a:p>
          <a:p>
            <a:pPr algn="ctr"/>
            <a:endParaRPr lang="es-ES" dirty="0">
              <a:solidFill>
                <a:schemeClr val="tx1">
                  <a:lumMod val="75000"/>
                  <a:lumOff val="25000"/>
                </a:schemeClr>
              </a:solidFill>
              <a:latin typeface="Helvetica Light" charset="0"/>
              <a:ea typeface="Helvetica Light" charset="0"/>
              <a:cs typeface="Helvetica Light" charset="0"/>
            </a:endParaRPr>
          </a:p>
          <a:p>
            <a:pPr algn="ctr"/>
            <a:r>
              <a:rPr lang="es-ES" dirty="0" smtClean="0">
                <a:solidFill>
                  <a:schemeClr val="tx1">
                    <a:lumMod val="75000"/>
                    <a:lumOff val="25000"/>
                  </a:schemeClr>
                </a:solidFill>
                <a:latin typeface="Helvetica Light" charset="0"/>
                <a:ea typeface="Helvetica Light" charset="0"/>
                <a:cs typeface="Helvetica Light" charset="0"/>
              </a:rPr>
              <a:t>2018.</a:t>
            </a:r>
            <a:endParaRPr lang="es-ES" dirty="0">
              <a:solidFill>
                <a:schemeClr val="tx1">
                  <a:lumMod val="75000"/>
                  <a:lumOff val="2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132735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DESARROLLO DEL PROTOTIPO</a:t>
            </a:r>
            <a:endParaRPr lang="es-EC" dirty="0"/>
          </a:p>
        </p:txBody>
      </p:sp>
    </p:spTree>
    <p:extLst>
      <p:ext uri="{BB962C8B-B14F-4D97-AF65-F5344CB8AC3E}">
        <p14:creationId xmlns:p14="http://schemas.microsoft.com/office/powerpoint/2010/main" val="328887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
        <p:nvSpPr>
          <p:cNvPr id="2" name="Rectángulo 1"/>
          <p:cNvSpPr/>
          <p:nvPr/>
        </p:nvSpPr>
        <p:spPr>
          <a:xfrm>
            <a:off x="910106" y="711593"/>
            <a:ext cx="10796790" cy="1292662"/>
          </a:xfrm>
          <a:prstGeom prst="rect">
            <a:avLst/>
          </a:prstGeom>
        </p:spPr>
        <p:txBody>
          <a:bodyPr wrap="square">
            <a:spAutoFit/>
          </a:bodyPr>
          <a:lstStyle/>
          <a:p>
            <a:pPr algn="just"/>
            <a:r>
              <a:rPr lang="es-EC" sz="2400" b="1" dirty="0">
                <a:latin typeface="Times New Roman" panose="02020603050405020304" pitchFamily="18" charset="0"/>
                <a:cs typeface="Times New Roman" panose="02020603050405020304" pitchFamily="18" charset="0"/>
              </a:rPr>
              <a:t>D</a:t>
            </a:r>
            <a:r>
              <a:rPr lang="es-EC" sz="2400" b="1" dirty="0" smtClean="0">
                <a:latin typeface="Times New Roman" panose="02020603050405020304" pitchFamily="18" charset="0"/>
                <a:cs typeface="Times New Roman" panose="02020603050405020304" pitchFamily="18" charset="0"/>
              </a:rPr>
              <a:t>iseño modular:</a:t>
            </a:r>
          </a:p>
          <a:p>
            <a:pPr algn="just"/>
            <a:r>
              <a:rPr lang="es-EC" dirty="0" smtClean="0">
                <a:latin typeface="Times New Roman" panose="02020603050405020304" pitchFamily="18" charset="0"/>
                <a:cs typeface="Times New Roman" panose="02020603050405020304" pitchFamily="18" charset="0"/>
              </a:rPr>
              <a:t>Diseño </a:t>
            </a:r>
            <a:r>
              <a:rPr lang="es-EC" dirty="0">
                <a:latin typeface="Times New Roman" panose="02020603050405020304" pitchFamily="18" charset="0"/>
                <a:cs typeface="Times New Roman" panose="02020603050405020304" pitchFamily="18" charset="0"/>
              </a:rPr>
              <a:t>basado en </a:t>
            </a:r>
            <a:r>
              <a:rPr lang="es-EC" dirty="0" smtClean="0">
                <a:latin typeface="Times New Roman" panose="02020603050405020304" pitchFamily="18" charset="0"/>
                <a:cs typeface="Times New Roman" panose="02020603050405020304" pitchFamily="18" charset="0"/>
              </a:rPr>
              <a:t>la agrupación de elementos </a:t>
            </a:r>
            <a:r>
              <a:rPr lang="es-EC" dirty="0">
                <a:latin typeface="Times New Roman" panose="02020603050405020304" pitchFamily="18" charset="0"/>
                <a:cs typeface="Times New Roman" panose="02020603050405020304" pitchFamily="18" charset="0"/>
              </a:rPr>
              <a:t>que permitan optimizar el tiempo de construcción y debido a que son transportables, desarmables y </a:t>
            </a:r>
            <a:r>
              <a:rPr lang="es-EC" dirty="0" smtClean="0">
                <a:latin typeface="Times New Roman" panose="02020603050405020304" pitchFamily="18" charset="0"/>
                <a:cs typeface="Times New Roman" panose="02020603050405020304" pitchFamily="18" charset="0"/>
              </a:rPr>
              <a:t>reorganizables, que permiten </a:t>
            </a:r>
            <a:r>
              <a:rPr lang="es-EC" dirty="0">
                <a:latin typeface="Times New Roman" panose="02020603050405020304" pitchFamily="18" charset="0"/>
                <a:cs typeface="Times New Roman" panose="02020603050405020304" pitchFamily="18" charset="0"/>
              </a:rPr>
              <a:t>impulsar múltiples funcionalidades y su reutilización al generar un </a:t>
            </a:r>
            <a:r>
              <a:rPr lang="es-EC" dirty="0" smtClean="0">
                <a:latin typeface="Times New Roman" panose="02020603050405020304" pitchFamily="18" charset="0"/>
                <a:cs typeface="Times New Roman" panose="02020603050405020304" pitchFamily="18" charset="0"/>
              </a:rPr>
              <a:t>uso diferente para el </a:t>
            </a:r>
            <a:r>
              <a:rPr lang="es-EC" dirty="0">
                <a:latin typeface="Times New Roman" panose="02020603050405020304" pitchFamily="18" charset="0"/>
                <a:cs typeface="Times New Roman" panose="02020603050405020304" pitchFamily="18" charset="0"/>
              </a:rPr>
              <a:t>que </a:t>
            </a:r>
            <a:r>
              <a:rPr lang="es-EC" dirty="0" smtClean="0">
                <a:latin typeface="Times New Roman" panose="02020603050405020304" pitchFamily="18" charset="0"/>
                <a:cs typeface="Times New Roman" panose="02020603050405020304" pitchFamily="18" charset="0"/>
              </a:rPr>
              <a:t>fue fabricado.</a:t>
            </a:r>
            <a:endParaRPr lang="es-EC" dirty="0">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672645641"/>
              </p:ext>
            </p:extLst>
          </p:nvPr>
        </p:nvGraphicFramePr>
        <p:xfrm>
          <a:off x="3000777" y="2281253"/>
          <a:ext cx="6204298" cy="4230433"/>
        </p:xfrm>
        <a:graphic>
          <a:graphicData uri="http://schemas.openxmlformats.org/drawingml/2006/table">
            <a:tbl>
              <a:tblPr firstRow="1" firstCol="1" bandRow="1">
                <a:tableStyleId>{9D7B26C5-4107-4FEC-AEDC-1716B250A1EF}</a:tableStyleId>
              </a:tblPr>
              <a:tblGrid>
                <a:gridCol w="655691"/>
                <a:gridCol w="2058855"/>
                <a:gridCol w="1310721"/>
                <a:gridCol w="2179031"/>
              </a:tblGrid>
              <a:tr h="139234">
                <a:tc>
                  <a:txBody>
                    <a:bodyPr/>
                    <a:lstStyle/>
                    <a:p>
                      <a:pPr algn="just">
                        <a:lnSpc>
                          <a:spcPct val="200000"/>
                        </a:lnSpc>
                        <a:spcAft>
                          <a:spcPts val="0"/>
                        </a:spcAft>
                      </a:pPr>
                      <a:r>
                        <a:rPr lang="es-EC" sz="800" dirty="0">
                          <a:effectLst/>
                        </a:rPr>
                        <a:t>N°</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NOMBRE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CANTIDAD</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MODELO</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nSpc>
                          <a:spcPct val="200000"/>
                        </a:lnSpc>
                        <a:spcAft>
                          <a:spcPts val="0"/>
                        </a:spcAft>
                      </a:pPr>
                      <a:r>
                        <a:rPr lang="es-EC" sz="800">
                          <a:effectLst/>
                        </a:rPr>
                        <a:t>Arduino Due</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AT91SAM3X8E</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dirty="0">
                          <a:effectLst/>
                        </a:rPr>
                        <a:t>2</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Cable Usb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Cable </a:t>
                      </a:r>
                      <a:r>
                        <a:rPr lang="es-EC" sz="800" dirty="0" err="1">
                          <a:effectLst/>
                        </a:rPr>
                        <a:t>Usb</a:t>
                      </a:r>
                      <a:r>
                        <a:rPr lang="es-EC" sz="800" dirty="0">
                          <a:effectLst/>
                        </a:rPr>
                        <a:t> tipo A - B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Driver Motor DC </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1</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Motor 6 - 30 Vdc @ 3 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Módulo de 4 Relés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Relés 30 Vdc @ 30 A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5</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Baterias LiPo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LiPo 7.4 Vdc @ 3000 mAh</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Conversores DC - DC</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Módulo LM2596</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dirty="0">
                          <a:effectLst/>
                        </a:rPr>
                        <a:t>7</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Sensor Ultrasónico</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HR - SC04</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8</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Brújula Electrónica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GY - 271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9</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Nariz Electrónica</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10</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Cámara IP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Cámara Wanscam</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11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Bombas Neumáticas</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12</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Raspberry Pi </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Raspberry Pi</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r h="306661">
                <a:tc>
                  <a:txBody>
                    <a:bodyPr/>
                    <a:lstStyle/>
                    <a:p>
                      <a:pPr algn="just">
                        <a:lnSpc>
                          <a:spcPct val="200000"/>
                        </a:lnSpc>
                        <a:spcAft>
                          <a:spcPts val="0"/>
                        </a:spcAft>
                      </a:pPr>
                      <a:r>
                        <a:rPr lang="es-EC" sz="800">
                          <a:effectLst/>
                        </a:rPr>
                        <a:t>13</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Sensor de corriente</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a:effectLst/>
                        </a:rPr>
                        <a:t>1</a:t>
                      </a:r>
                      <a:endParaRPr lang="es-EC" sz="70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c>
                  <a:txBody>
                    <a:bodyPr/>
                    <a:lstStyle/>
                    <a:p>
                      <a:pPr algn="just">
                        <a:lnSpc>
                          <a:spcPct val="200000"/>
                        </a:lnSpc>
                        <a:spcAft>
                          <a:spcPts val="0"/>
                        </a:spcAft>
                      </a:pPr>
                      <a:r>
                        <a:rPr lang="es-EC" sz="800" dirty="0">
                          <a:effectLst/>
                        </a:rPr>
                        <a:t>Acs - 712</a:t>
                      </a:r>
                      <a:endParaRPr lang="es-EC"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271" marR="44271"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2328170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
        <p:nvSpPr>
          <p:cNvPr id="8" name="Rectángulo 7"/>
          <p:cNvSpPr/>
          <p:nvPr/>
        </p:nvSpPr>
        <p:spPr>
          <a:xfrm>
            <a:off x="704044" y="866140"/>
            <a:ext cx="10796790" cy="1015663"/>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sensado químico:</a:t>
            </a:r>
          </a:p>
          <a:p>
            <a:pPr algn="just"/>
            <a:r>
              <a:rPr lang="es-EC" dirty="0" smtClean="0">
                <a:latin typeface="Times New Roman" panose="02020603050405020304" pitchFamily="18" charset="0"/>
                <a:cs typeface="Times New Roman" panose="02020603050405020304" pitchFamily="18" charset="0"/>
              </a:rPr>
              <a:t>Permite </a:t>
            </a:r>
            <a:r>
              <a:rPr lang="es-EC" dirty="0">
                <a:latin typeface="Times New Roman" panose="02020603050405020304" pitchFamily="18" charset="0"/>
                <a:cs typeface="Times New Roman" panose="02020603050405020304" pitchFamily="18" charset="0"/>
              </a:rPr>
              <a:t>la detección de TNT y pólvora de base doble mediante una cámara de sensores químicos que a través de una bomba neumática aspira una cantidad de aire para su </a:t>
            </a:r>
            <a:r>
              <a:rPr lang="es-EC" dirty="0" smtClean="0">
                <a:latin typeface="Times New Roman" panose="02020603050405020304" pitchFamily="18" charset="0"/>
                <a:cs typeface="Times New Roman" panose="02020603050405020304" pitchFamily="18" charset="0"/>
              </a:rPr>
              <a:t>procesamiento.</a:t>
            </a:r>
            <a:endParaRPr lang="es-EC" dirty="0">
              <a:latin typeface="Times New Roman" panose="02020603050405020304" pitchFamily="18" charset="0"/>
              <a:cs typeface="Times New Roman" panose="02020603050405020304" pitchFamily="18" charset="0"/>
            </a:endParaRPr>
          </a:p>
        </p:txBody>
      </p:sp>
      <p:pic>
        <p:nvPicPr>
          <p:cNvPr id="3074" name="Picture 2" descr="Resultado de imagen para sensores figa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398" y="4366677"/>
            <a:ext cx="1569719" cy="1569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bombas neumÃ¡ticas dc 12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159" y="4054257"/>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sustancia explosi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964" y="3570385"/>
            <a:ext cx="1714290" cy="967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sustancias explosiva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6817" y="4538130"/>
            <a:ext cx="1076583" cy="19333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1066871330"/>
              </p:ext>
            </p:extLst>
          </p:nvPr>
        </p:nvGraphicFramePr>
        <p:xfrm>
          <a:off x="3668332" y="2015568"/>
          <a:ext cx="4868214" cy="134112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nSpc>
                          <a:spcPct val="200000"/>
                        </a:lnSpc>
                        <a:spcAft>
                          <a:spcPts val="0"/>
                        </a:spcAft>
                      </a:pPr>
                      <a:r>
                        <a:rPr lang="es-EC" sz="1100" dirty="0">
                          <a:effectLst/>
                        </a:rPr>
                        <a:t>Módulo de Sensado Químico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Sensores TGS 822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Sensores TGS 22610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Bombas neumáticas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4 </a:t>
                      </a:r>
                      <a:r>
                        <a:rPr lang="es-EC" sz="1100" dirty="0" smtClean="0">
                          <a:effectLst/>
                        </a:rPr>
                        <a:t>Relés </a:t>
                      </a:r>
                      <a:r>
                        <a:rPr lang="es-EC" sz="1100" dirty="0">
                          <a:effectLst/>
                        </a:rPr>
                        <a:t>Electromecánicos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39553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
        <p:nvSpPr>
          <p:cNvPr id="8" name="Rectángulo 7"/>
          <p:cNvSpPr/>
          <p:nvPr/>
        </p:nvSpPr>
        <p:spPr>
          <a:xfrm>
            <a:off x="704044" y="866140"/>
            <a:ext cx="10796790" cy="1015663"/>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navegación:</a:t>
            </a:r>
          </a:p>
          <a:p>
            <a:pPr algn="just"/>
            <a:r>
              <a:rPr lang="es-EC" dirty="0" smtClean="0">
                <a:latin typeface="Times New Roman" panose="02020603050405020304" pitchFamily="18" charset="0"/>
                <a:cs typeface="Times New Roman" panose="02020603050405020304" pitchFamily="18" charset="0"/>
              </a:rPr>
              <a:t>Permite </a:t>
            </a:r>
            <a:r>
              <a:rPr lang="es-EC" dirty="0">
                <a:latin typeface="Times New Roman" panose="02020603050405020304" pitchFamily="18" charset="0"/>
                <a:cs typeface="Times New Roman" panose="02020603050405020304" pitchFamily="18" charset="0"/>
              </a:rPr>
              <a:t>la detección de obstáculos, así como el posicionamiento en </a:t>
            </a:r>
            <a:r>
              <a:rPr lang="es-EC" dirty="0" smtClean="0">
                <a:latin typeface="Times New Roman" panose="02020603050405020304" pitchFamily="18" charset="0"/>
                <a:cs typeface="Times New Roman" panose="02020603050405020304" pitchFamily="18" charset="0"/>
              </a:rPr>
              <a:t>3 </a:t>
            </a:r>
            <a:r>
              <a:rPr lang="es-EC" dirty="0">
                <a:latin typeface="Times New Roman" panose="02020603050405020304" pitchFamily="18" charset="0"/>
                <a:cs typeface="Times New Roman" panose="02020603050405020304" pitchFamily="18" charset="0"/>
              </a:rPr>
              <a:t>ejes para establecer la dirección de giro del robot</a:t>
            </a:r>
          </a:p>
        </p:txBody>
      </p:sp>
      <p:pic>
        <p:nvPicPr>
          <p:cNvPr id="409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98" y="3201183"/>
            <a:ext cx="1965242" cy="19652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hmc 5883l"/>
          <p:cNvPicPr>
            <a:picLocks noChangeAspect="1" noChangeArrowheads="1"/>
          </p:cNvPicPr>
          <p:nvPr/>
        </p:nvPicPr>
        <p:blipFill rotWithShape="1">
          <a:blip r:embed="rId4">
            <a:extLst>
              <a:ext uri="{28A0092B-C50C-407E-A947-70E740481C1C}">
                <a14:useLocalDpi xmlns:a14="http://schemas.microsoft.com/office/drawing/2010/main" val="0"/>
              </a:ext>
            </a:extLst>
          </a:blip>
          <a:srcRect l="11634" t="7902" r="7187" b="13075"/>
          <a:stretch/>
        </p:blipFill>
        <p:spPr bwMode="auto">
          <a:xfrm>
            <a:off x="6532035" y="2971800"/>
            <a:ext cx="2377440" cy="231432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esultado de imagen para ejes xy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5064" y="2971800"/>
            <a:ext cx="2846448" cy="241236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4652" y="3427662"/>
            <a:ext cx="3328430" cy="15006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2213174067"/>
              </p:ext>
            </p:extLst>
          </p:nvPr>
        </p:nvGraphicFramePr>
        <p:xfrm>
          <a:off x="3668332" y="1915111"/>
          <a:ext cx="4868214" cy="67056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gn="just">
                        <a:lnSpc>
                          <a:spcPct val="200000"/>
                        </a:lnSpc>
                        <a:spcAft>
                          <a:spcPts val="0"/>
                        </a:spcAft>
                      </a:pPr>
                      <a:r>
                        <a:rPr lang="es-EC" sz="1100" dirty="0">
                          <a:effectLst/>
                        </a:rPr>
                        <a:t>Módulo de Navegación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8 Sensores Ultrasónicos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Magnetómetro GY-271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3794068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
        <p:nvSpPr>
          <p:cNvPr id="8" name="Rectángulo 7"/>
          <p:cNvSpPr/>
          <p:nvPr/>
        </p:nvSpPr>
        <p:spPr>
          <a:xfrm>
            <a:off x="704044" y="866140"/>
            <a:ext cx="10796790" cy="738664"/>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visión remota:</a:t>
            </a:r>
          </a:p>
          <a:p>
            <a:pPr algn="just"/>
            <a:r>
              <a:rPr lang="es-EC" dirty="0" smtClean="0">
                <a:latin typeface="Times New Roman" panose="02020603050405020304" pitchFamily="18" charset="0"/>
                <a:cs typeface="Times New Roman" panose="02020603050405020304" pitchFamily="18" charset="0"/>
              </a:rPr>
              <a:t>Permite </a:t>
            </a:r>
            <a:r>
              <a:rPr lang="es-EC" dirty="0">
                <a:latin typeface="Times New Roman" panose="02020603050405020304" pitchFamily="18" charset="0"/>
                <a:cs typeface="Times New Roman" panose="02020603050405020304" pitchFamily="18" charset="0"/>
              </a:rPr>
              <a:t>visualizar video en tiempo real del entorno en la que la plataforma interactúa.</a:t>
            </a:r>
          </a:p>
        </p:txBody>
      </p:sp>
      <p:pic>
        <p:nvPicPr>
          <p:cNvPr id="5122" name="Picture 2" descr="Resultado de imagen para ip wans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564" y="2826810"/>
            <a:ext cx="2571749" cy="25717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629532772"/>
              </p:ext>
            </p:extLst>
          </p:nvPr>
        </p:nvGraphicFramePr>
        <p:xfrm>
          <a:off x="3960813" y="2048167"/>
          <a:ext cx="4868214" cy="33528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gn="just">
                        <a:lnSpc>
                          <a:spcPct val="200000"/>
                        </a:lnSpc>
                        <a:spcAft>
                          <a:spcPts val="0"/>
                        </a:spcAft>
                      </a:pPr>
                      <a:r>
                        <a:rPr lang="es-EC" sz="1100" dirty="0">
                          <a:effectLst/>
                        </a:rPr>
                        <a:t>Módulo de </a:t>
                      </a:r>
                      <a:r>
                        <a:rPr lang="es-EC" sz="1100" dirty="0" smtClean="0">
                          <a:effectLst/>
                        </a:rPr>
                        <a:t>Visión </a:t>
                      </a:r>
                      <a:r>
                        <a:rPr lang="es-EC" sz="1100" dirty="0">
                          <a:effectLst/>
                        </a:rPr>
                        <a:t>remota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Cámara IP</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855985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469740631"/>
              </p:ext>
            </p:extLst>
          </p:nvPr>
        </p:nvGraphicFramePr>
        <p:xfrm>
          <a:off x="3668332" y="1930743"/>
          <a:ext cx="4868214" cy="67056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gn="just">
                        <a:lnSpc>
                          <a:spcPct val="200000"/>
                        </a:lnSpc>
                        <a:spcAft>
                          <a:spcPts val="0"/>
                        </a:spcAft>
                      </a:pPr>
                      <a:r>
                        <a:rPr lang="es-EC" sz="1100">
                          <a:effectLst/>
                        </a:rPr>
                        <a:t>Módulo de Movimiento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8 Relés electromecánicos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Driver para motor DC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
        <p:nvSpPr>
          <p:cNvPr id="8" name="Rectángulo 7"/>
          <p:cNvSpPr/>
          <p:nvPr/>
        </p:nvSpPr>
        <p:spPr>
          <a:xfrm>
            <a:off x="704044" y="866140"/>
            <a:ext cx="10796790" cy="738664"/>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movimiento:</a:t>
            </a:r>
          </a:p>
          <a:p>
            <a:pPr algn="just"/>
            <a:r>
              <a:rPr lang="es-EC" dirty="0" smtClean="0">
                <a:latin typeface="Times New Roman" panose="02020603050405020304" pitchFamily="18" charset="0"/>
                <a:cs typeface="Times New Roman" panose="02020603050405020304" pitchFamily="18" charset="0"/>
              </a:rPr>
              <a:t>Permite el </a:t>
            </a:r>
            <a:r>
              <a:rPr lang="es-EC" dirty="0">
                <a:latin typeface="Times New Roman" panose="02020603050405020304" pitchFamily="18" charset="0"/>
                <a:cs typeface="Times New Roman" panose="02020603050405020304" pitchFamily="18" charset="0"/>
              </a:rPr>
              <a:t>desplazamiento del robot mediante la activación de los motores en las ruedas de la plataforma Dagu</a:t>
            </a:r>
          </a:p>
        </p:txBody>
      </p:sp>
      <p:pic>
        <p:nvPicPr>
          <p:cNvPr id="614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653" y="3232043"/>
            <a:ext cx="2635358" cy="263535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4" y="3298826"/>
            <a:ext cx="2568575" cy="256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4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
        <p:nvSpPr>
          <p:cNvPr id="8" name="Rectángulo 7"/>
          <p:cNvSpPr/>
          <p:nvPr/>
        </p:nvSpPr>
        <p:spPr>
          <a:xfrm>
            <a:off x="613891" y="999490"/>
            <a:ext cx="10796790" cy="738664"/>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procesamiento:</a:t>
            </a:r>
          </a:p>
          <a:p>
            <a:pPr algn="just"/>
            <a:r>
              <a:rPr lang="es-EC" dirty="0" smtClean="0">
                <a:latin typeface="Times New Roman" panose="02020603050405020304" pitchFamily="18" charset="0"/>
                <a:cs typeface="Times New Roman" panose="02020603050405020304" pitchFamily="18" charset="0"/>
              </a:rPr>
              <a:t>Permite establecer </a:t>
            </a:r>
            <a:r>
              <a:rPr lang="es-EC" dirty="0">
                <a:latin typeface="Times New Roman" panose="02020603050405020304" pitchFamily="18" charset="0"/>
                <a:cs typeface="Times New Roman" panose="02020603050405020304" pitchFamily="18" charset="0"/>
              </a:rPr>
              <a:t>algoritmos para que el robot ejecute diferentes tareas.</a:t>
            </a:r>
          </a:p>
        </p:txBody>
      </p:sp>
      <p:pic>
        <p:nvPicPr>
          <p:cNvPr id="7170" name="Picture 2" descr="Resultado de imagen para arduino d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3181350"/>
            <a:ext cx="4569883" cy="24193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raspberry 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657" y="3181350"/>
            <a:ext cx="4058417" cy="27072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986315631"/>
              </p:ext>
            </p:extLst>
          </p:nvPr>
        </p:nvGraphicFramePr>
        <p:xfrm>
          <a:off x="3979863" y="1983397"/>
          <a:ext cx="4868214" cy="67056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nSpc>
                          <a:spcPct val="200000"/>
                        </a:lnSpc>
                        <a:spcAft>
                          <a:spcPts val="0"/>
                        </a:spcAft>
                      </a:pPr>
                      <a:r>
                        <a:rPr lang="es-EC" sz="1100" dirty="0">
                          <a:effectLst/>
                        </a:rPr>
                        <a:t>Módulo de Procesamiento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a:effectLst/>
                        </a:rPr>
                        <a:t>1 Arduino Due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Placa Raspberry Pi 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1833465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0072419"/>
              </p:ext>
            </p:extLst>
          </p:nvPr>
        </p:nvGraphicFramePr>
        <p:xfrm>
          <a:off x="3332163" y="1930743"/>
          <a:ext cx="4868214" cy="67056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gn="just">
                        <a:lnSpc>
                          <a:spcPct val="200000"/>
                        </a:lnSpc>
                        <a:spcAft>
                          <a:spcPts val="0"/>
                        </a:spcAft>
                      </a:pPr>
                      <a:r>
                        <a:rPr lang="es-EC" sz="1100" dirty="0">
                          <a:effectLst/>
                        </a:rPr>
                        <a:t>Módulo de Baterías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a:effectLst/>
                        </a:rPr>
                        <a:t>3 Baterías Li-Po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a:effectLst/>
                        </a:rPr>
                        <a:t>1 Sensor de corriente Acs712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sp>
        <p:nvSpPr>
          <p:cNvPr id="8" name="Rectángulo 7"/>
          <p:cNvSpPr/>
          <p:nvPr/>
        </p:nvSpPr>
        <p:spPr>
          <a:xfrm>
            <a:off x="1071091" y="866140"/>
            <a:ext cx="10796790" cy="738664"/>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baterías:</a:t>
            </a:r>
          </a:p>
          <a:p>
            <a:pPr algn="just"/>
            <a:r>
              <a:rPr lang="es-EC" dirty="0" smtClean="0">
                <a:latin typeface="Times New Roman" panose="02020603050405020304" pitchFamily="18" charset="0"/>
                <a:cs typeface="Times New Roman" panose="02020603050405020304" pitchFamily="18" charset="0"/>
              </a:rPr>
              <a:t>Permite brindar </a:t>
            </a:r>
            <a:r>
              <a:rPr lang="es-EC" dirty="0">
                <a:latin typeface="Times New Roman" panose="02020603050405020304" pitchFamily="18" charset="0"/>
                <a:cs typeface="Times New Roman" panose="02020603050405020304" pitchFamily="18" charset="0"/>
              </a:rPr>
              <a:t>al robot de energía eléctrica además de medir el consumo de corriente total..</a:t>
            </a: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1250835" y="3295650"/>
            <a:ext cx="4648835" cy="1866900"/>
          </a:xfrm>
          <a:prstGeom prst="rect">
            <a:avLst/>
          </a:prstGeom>
          <a:noFill/>
          <a:ln>
            <a:noFill/>
          </a:ln>
        </p:spPr>
      </p:pic>
      <p:pic>
        <p:nvPicPr>
          <p:cNvPr id="10" name="Picture 8" descr="Resultado de imagen para acs 7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377" y="3507457"/>
            <a:ext cx="1539934" cy="144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99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52623637"/>
              </p:ext>
            </p:extLst>
          </p:nvPr>
        </p:nvGraphicFramePr>
        <p:xfrm>
          <a:off x="3332163" y="1930743"/>
          <a:ext cx="4868214" cy="670560"/>
        </p:xfrm>
        <a:graphic>
          <a:graphicData uri="http://schemas.openxmlformats.org/drawingml/2006/table">
            <a:tbl>
              <a:tblPr firstRow="1" firstCol="1" bandRow="1">
                <a:tableStyleId>{9D7B26C5-4107-4FEC-AEDC-1716B250A1EF}</a:tableStyleId>
              </a:tblPr>
              <a:tblGrid>
                <a:gridCol w="2394709"/>
                <a:gridCol w="2473505"/>
              </a:tblGrid>
              <a:tr h="315866">
                <a:tc>
                  <a:txBody>
                    <a:bodyPr/>
                    <a:lstStyle/>
                    <a:p>
                      <a:pPr marL="457200" algn="just">
                        <a:lnSpc>
                          <a:spcPct val="200000"/>
                        </a:lnSpc>
                        <a:spcAft>
                          <a:spcPts val="0"/>
                        </a:spcAft>
                      </a:pPr>
                      <a:r>
                        <a:rPr lang="es-EC" sz="1100" dirty="0">
                          <a:effectLst/>
                        </a:rPr>
                        <a:t>Módulo de Baterías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smtClean="0">
                          <a:effectLst/>
                        </a:rPr>
                        <a:t>2 LM 2596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a:effectLst/>
                        </a:rPr>
                        <a:t>1 </a:t>
                      </a:r>
                      <a:r>
                        <a:rPr lang="es-EC" sz="1100" dirty="0" smtClean="0">
                          <a:effectLst/>
                        </a:rPr>
                        <a:t>LM</a:t>
                      </a:r>
                      <a:r>
                        <a:rPr lang="es-EC" sz="1100" baseline="0" dirty="0" smtClean="0">
                          <a:effectLst/>
                        </a:rPr>
                        <a:t> 2577</a:t>
                      </a:r>
                      <a:endParaRPr lang="es-EC" sz="1100" dirty="0" smtClean="0">
                        <a:effectLst/>
                      </a:endParaRPr>
                    </a:p>
                  </a:txBody>
                  <a:tcPr marL="22899" marR="22899" marT="0" marB="0">
                    <a:solidFill>
                      <a:schemeClr val="bg1">
                        <a:lumMod val="75000"/>
                        <a:lumOff val="25000"/>
                      </a:schemeClr>
                    </a:solidFill>
                  </a:tcPr>
                </a:tc>
              </a:tr>
            </a:tbl>
          </a:graphicData>
        </a:graphic>
      </p:graphicFrame>
      <p:sp>
        <p:nvSpPr>
          <p:cNvPr id="8" name="Rectángulo 7"/>
          <p:cNvSpPr/>
          <p:nvPr/>
        </p:nvSpPr>
        <p:spPr>
          <a:xfrm>
            <a:off x="1071091" y="866140"/>
            <a:ext cx="10796790" cy="1015663"/>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Módulo de energía:</a:t>
            </a:r>
          </a:p>
          <a:p>
            <a:pPr algn="just"/>
            <a:r>
              <a:rPr lang="es-EC" dirty="0" smtClean="0">
                <a:latin typeface="Times New Roman" panose="02020603050405020304" pitchFamily="18" charset="0"/>
                <a:cs typeface="Times New Roman" panose="02020603050405020304" pitchFamily="18" charset="0"/>
              </a:rPr>
              <a:t>Permite </a:t>
            </a:r>
            <a:r>
              <a:rPr lang="es-EC" dirty="0">
                <a:latin typeface="Times New Roman" panose="02020603050405020304" pitchFamily="18" charset="0"/>
                <a:cs typeface="Times New Roman" panose="02020603050405020304" pitchFamily="18" charset="0"/>
              </a:rPr>
              <a:t>la conversión del voltaje de las baterías a niveles para la activación de los demás módulos.</a:t>
            </a:r>
          </a:p>
          <a:p>
            <a:pPr algn="just"/>
            <a:endParaRPr lang="es-EC" dirty="0">
              <a:latin typeface="Times New Roman" panose="02020603050405020304" pitchFamily="18" charset="0"/>
              <a:cs typeface="Times New Roman" panose="02020603050405020304" pitchFamily="18" charset="0"/>
            </a:endParaRPr>
          </a:p>
        </p:txBody>
      </p:sp>
      <p:pic>
        <p:nvPicPr>
          <p:cNvPr id="8194" name="Picture 2" descr="Resultado de imagen para lm 2577}"/>
          <p:cNvPicPr>
            <a:picLocks noChangeAspect="1" noChangeArrowheads="1"/>
          </p:cNvPicPr>
          <p:nvPr/>
        </p:nvPicPr>
        <p:blipFill rotWithShape="1">
          <a:blip r:embed="rId3">
            <a:extLst>
              <a:ext uri="{28A0092B-C50C-407E-A947-70E740481C1C}">
                <a14:useLocalDpi xmlns:a14="http://schemas.microsoft.com/office/drawing/2010/main" val="0"/>
              </a:ext>
            </a:extLst>
          </a:blip>
          <a:srcRect t="21579" b="22353"/>
          <a:stretch/>
        </p:blipFill>
        <p:spPr bwMode="auto">
          <a:xfrm>
            <a:off x="2201069" y="3314699"/>
            <a:ext cx="317658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lm 2596"/>
          <p:cNvPicPr>
            <a:picLocks noChangeAspect="1" noChangeArrowheads="1"/>
          </p:cNvPicPr>
          <p:nvPr/>
        </p:nvPicPr>
        <p:blipFill rotWithShape="1">
          <a:blip r:embed="rId4">
            <a:extLst>
              <a:ext uri="{28A0092B-C50C-407E-A947-70E740481C1C}">
                <a14:useLocalDpi xmlns:a14="http://schemas.microsoft.com/office/drawing/2010/main" val="0"/>
              </a:ext>
            </a:extLst>
          </a:blip>
          <a:srcRect t="16044" b="18400"/>
          <a:stretch/>
        </p:blipFill>
        <p:spPr bwMode="auto">
          <a:xfrm>
            <a:off x="6433020" y="3200399"/>
            <a:ext cx="2905932"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135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b="5002"/>
          <a:stretch/>
        </p:blipFill>
        <p:spPr bwMode="auto">
          <a:xfrm>
            <a:off x="1908060" y="2762250"/>
            <a:ext cx="3883140" cy="1581150"/>
          </a:xfrm>
          <a:prstGeom prst="rect">
            <a:avLst/>
          </a:prstGeom>
          <a:ln>
            <a:noFill/>
          </a:ln>
          <a:extLst>
            <a:ext uri="{53640926-AAD7-44D8-BBD7-CCE9431645EC}">
              <a14:shadowObscured xmlns:a14="http://schemas.microsoft.com/office/drawing/2010/main"/>
            </a:ext>
          </a:extLst>
        </p:spPr>
      </p:pic>
      <p:pic>
        <p:nvPicPr>
          <p:cNvPr id="3" name="Imagen 2"/>
          <p:cNvPicPr/>
          <p:nvPr/>
        </p:nvPicPr>
        <p:blipFill>
          <a:blip r:embed="rId3"/>
          <a:stretch>
            <a:fillRect/>
          </a:stretch>
        </p:blipFill>
        <p:spPr>
          <a:xfrm>
            <a:off x="1908060" y="841692"/>
            <a:ext cx="3883140" cy="1482408"/>
          </a:xfrm>
          <a:prstGeom prst="rect">
            <a:avLst/>
          </a:prstGeom>
        </p:spPr>
      </p:pic>
      <p:pic>
        <p:nvPicPr>
          <p:cNvPr id="4" name="Picture 2" descr="http://blogs.espe.edu.ec/wp-content/uploads/2013/09/Logo-RP-UFA-ESPE.jpg"/>
          <p:cNvPicPr>
            <a:picLocks noChangeAspect="1" noChangeArrowheads="1"/>
          </p:cNvPicPr>
          <p:nvPr/>
        </p:nvPicPr>
        <p:blipFill rotWithShape="1">
          <a:blip r:embed="rId4">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5"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pic>
        <p:nvPicPr>
          <p:cNvPr id="6" name="Imagen 5"/>
          <p:cNvPicPr/>
          <p:nvPr/>
        </p:nvPicPr>
        <p:blipFill>
          <a:blip r:embed="rId5"/>
          <a:stretch>
            <a:fillRect/>
          </a:stretch>
        </p:blipFill>
        <p:spPr>
          <a:xfrm>
            <a:off x="7125335" y="841692"/>
            <a:ext cx="2267581" cy="1634808"/>
          </a:xfrm>
          <a:prstGeom prst="rect">
            <a:avLst/>
          </a:prstGeom>
        </p:spPr>
      </p:pic>
      <p:pic>
        <p:nvPicPr>
          <p:cNvPr id="7" name="Imagen 6"/>
          <p:cNvPicPr/>
          <p:nvPr/>
        </p:nvPicPr>
        <p:blipFill>
          <a:blip r:embed="rId6"/>
          <a:stretch>
            <a:fillRect/>
          </a:stretch>
        </p:blipFill>
        <p:spPr>
          <a:xfrm>
            <a:off x="7125335" y="2862195"/>
            <a:ext cx="2267581" cy="1424055"/>
          </a:xfrm>
          <a:prstGeom prst="rect">
            <a:avLst/>
          </a:prstGeom>
        </p:spPr>
      </p:pic>
      <p:pic>
        <p:nvPicPr>
          <p:cNvPr id="8" name="Imagen 7"/>
          <p:cNvPicPr/>
          <p:nvPr/>
        </p:nvPicPr>
        <p:blipFill rotWithShape="1">
          <a:blip r:embed="rId7"/>
          <a:srcRect b="5450"/>
          <a:stretch/>
        </p:blipFill>
        <p:spPr bwMode="auto">
          <a:xfrm>
            <a:off x="3829050" y="4781550"/>
            <a:ext cx="4683442" cy="1771650"/>
          </a:xfrm>
          <a:prstGeom prst="rect">
            <a:avLst/>
          </a:prstGeom>
          <a:ln>
            <a:noFill/>
          </a:ln>
          <a:extLst>
            <a:ext uri="{53640926-AAD7-44D8-BBD7-CCE9431645EC}">
              <a14:shadowObscured xmlns:a14="http://schemas.microsoft.com/office/drawing/2010/main"/>
            </a:ext>
          </a:extLst>
        </p:spPr>
      </p:pic>
      <p:sp>
        <p:nvSpPr>
          <p:cNvPr id="9" name="Flecha derecha 8"/>
          <p:cNvSpPr/>
          <p:nvPr/>
        </p:nvSpPr>
        <p:spPr>
          <a:xfrm>
            <a:off x="6170771" y="1352550"/>
            <a:ext cx="668179"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6170771" y="3305175"/>
            <a:ext cx="668179"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407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CONTENIDO</a:t>
            </a:r>
            <a:endParaRPr lang="es-EC" dirty="0"/>
          </a:p>
        </p:txBody>
      </p:sp>
    </p:spTree>
    <p:extLst>
      <p:ext uri="{BB962C8B-B14F-4D97-AF65-F5344CB8AC3E}">
        <p14:creationId xmlns:p14="http://schemas.microsoft.com/office/powerpoint/2010/main" val="4274529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85730306"/>
              </p:ext>
            </p:extLst>
          </p:nvPr>
        </p:nvGraphicFramePr>
        <p:xfrm>
          <a:off x="1250835" y="1133349"/>
          <a:ext cx="4868214" cy="4772861"/>
        </p:xfrm>
        <a:graphic>
          <a:graphicData uri="http://schemas.openxmlformats.org/drawingml/2006/table">
            <a:tbl>
              <a:tblPr firstRow="1" firstCol="1" bandRow="1">
                <a:tableStyleId>{9D7B26C5-4107-4FEC-AEDC-1716B250A1EF}</a:tableStyleId>
              </a:tblPr>
              <a:tblGrid>
                <a:gridCol w="2394709"/>
                <a:gridCol w="2473505"/>
              </a:tblGrid>
              <a:tr h="414221">
                <a:tc>
                  <a:txBody>
                    <a:bodyPr/>
                    <a:lstStyle/>
                    <a:p>
                      <a:pPr marL="457200" algn="just">
                        <a:lnSpc>
                          <a:spcPct val="200000"/>
                        </a:lnSpc>
                        <a:spcAft>
                          <a:spcPts val="0"/>
                        </a:spcAft>
                      </a:pPr>
                      <a:r>
                        <a:rPr lang="es-EC" sz="1100" dirty="0">
                          <a:effectLst/>
                        </a:rPr>
                        <a:t>MÓDULO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a:effectLst/>
                        </a:rPr>
                        <a:t>ELEMENTOS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Módulo de Baterías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a:effectLst/>
                        </a:rPr>
                        <a:t>3 Baterías Li-Po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a:effectLst/>
                        </a:rPr>
                        <a:t>1 Sensor de corriente Acs712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nSpc>
                          <a:spcPct val="200000"/>
                        </a:lnSpc>
                        <a:spcAft>
                          <a:spcPts val="0"/>
                        </a:spcAft>
                      </a:pPr>
                      <a:r>
                        <a:rPr lang="es-EC" sz="1100" dirty="0">
                          <a:effectLst/>
                        </a:rPr>
                        <a:t>Módulo de Procesamiento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nSpc>
                          <a:spcPct val="200000"/>
                        </a:lnSpc>
                        <a:spcAft>
                          <a:spcPts val="0"/>
                        </a:spcAft>
                      </a:pPr>
                      <a:r>
                        <a:rPr lang="es-EC" sz="1100" dirty="0">
                          <a:effectLst/>
                        </a:rPr>
                        <a:t>1 Arduino Due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Placa Raspberry Pi 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Módulo de Movimiento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8 Relés electromecánicos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Driver para motor DC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Módulo de </a:t>
                      </a:r>
                      <a:r>
                        <a:rPr lang="es-EC" sz="1100" dirty="0" smtClean="0">
                          <a:effectLst/>
                        </a:rPr>
                        <a:t>Visión </a:t>
                      </a:r>
                      <a:r>
                        <a:rPr lang="es-EC" sz="1100" dirty="0">
                          <a:effectLst/>
                        </a:rPr>
                        <a:t>remota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Cámara IP</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Módulo de Navegación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8 Sensores Ultrasónicos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1 Magnetómetro GY-271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nSpc>
                          <a:spcPct val="200000"/>
                        </a:lnSpc>
                        <a:spcAft>
                          <a:spcPts val="0"/>
                        </a:spcAft>
                      </a:pPr>
                      <a:r>
                        <a:rPr lang="es-EC" sz="1100" dirty="0">
                          <a:effectLst/>
                        </a:rPr>
                        <a:t>Módulo de Sensado Químico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Sensores TGS 822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Sensores TGS 22610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2 Bombas neumáticas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r h="315866">
                <a:tc>
                  <a:txBody>
                    <a:bodyPr/>
                    <a:lstStyle/>
                    <a:p>
                      <a:pPr marL="457200" algn="just">
                        <a:lnSpc>
                          <a:spcPct val="200000"/>
                        </a:lnSpc>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c>
                  <a:txBody>
                    <a:bodyPr/>
                    <a:lstStyle/>
                    <a:p>
                      <a:pPr marL="457200" algn="just">
                        <a:lnSpc>
                          <a:spcPct val="200000"/>
                        </a:lnSpc>
                        <a:spcAft>
                          <a:spcPts val="0"/>
                        </a:spcAft>
                      </a:pPr>
                      <a:r>
                        <a:rPr lang="es-EC" sz="1100" dirty="0">
                          <a:effectLst/>
                        </a:rPr>
                        <a:t>4 </a:t>
                      </a:r>
                      <a:r>
                        <a:rPr lang="es-EC" sz="1100" dirty="0" smtClean="0">
                          <a:effectLst/>
                        </a:rPr>
                        <a:t>Relés </a:t>
                      </a:r>
                      <a:r>
                        <a:rPr lang="es-EC" sz="1100" dirty="0">
                          <a:effectLst/>
                        </a:rPr>
                        <a:t>Electromecánicos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2899" marR="22899" marT="0" marB="0">
                    <a:solidFill>
                      <a:schemeClr val="bg1">
                        <a:lumMod val="75000"/>
                        <a:lumOff val="25000"/>
                      </a:schemeClr>
                    </a:solidFill>
                  </a:tcPr>
                </a:tc>
              </a:tr>
            </a:tbl>
          </a:graphicData>
        </a:graphic>
      </p:graphicFrame>
      <p:pic>
        <p:nvPicPr>
          <p:cNvPr id="5" name="Imagen 4" descr="C:\Users\wilso\Desktop\TESIS WILI\Imgenes\foto1.jpg"/>
          <p:cNvPicPr/>
          <p:nvPr/>
        </p:nvPicPr>
        <p:blipFill>
          <a:blip r:embed="rId2">
            <a:extLst>
              <a:ext uri="{28A0092B-C50C-407E-A947-70E740481C1C}">
                <a14:useLocalDpi xmlns:a14="http://schemas.microsoft.com/office/drawing/2010/main" val="0"/>
              </a:ext>
            </a:extLst>
          </a:blip>
          <a:srcRect/>
          <a:stretch>
            <a:fillRect/>
          </a:stretch>
        </p:blipFill>
        <p:spPr bwMode="auto">
          <a:xfrm>
            <a:off x="6830094" y="2287684"/>
            <a:ext cx="4063937" cy="2464190"/>
          </a:xfrm>
          <a:prstGeom prst="rect">
            <a:avLst/>
          </a:prstGeom>
          <a:noFill/>
          <a:ln>
            <a:noFill/>
          </a:ln>
        </p:spPr>
      </p:pic>
      <p:pic>
        <p:nvPicPr>
          <p:cNvPr id="6" name="Picture 2" descr="http://blogs.espe.edu.ec/wp-content/uploads/2013/09/Logo-RP-UFA-ES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Desarrollo del prototipo</a:t>
            </a:r>
            <a:endParaRPr lang="es-EC"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63250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DESARROLLO DEL PROTOTIPO</a:t>
            </a:r>
            <a:endParaRPr lang="es-EC" dirty="0"/>
          </a:p>
        </p:txBody>
      </p:sp>
    </p:spTree>
    <p:extLst>
      <p:ext uri="{BB962C8B-B14F-4D97-AF65-F5344CB8AC3E}">
        <p14:creationId xmlns:p14="http://schemas.microsoft.com/office/powerpoint/2010/main" val="404664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99352"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de estimación de estado de carga y estrategia de gestión energética</a:t>
            </a:r>
          </a:p>
        </p:txBody>
      </p:sp>
      <p:pic>
        <p:nvPicPr>
          <p:cNvPr id="1032" name="Picture 8" descr="Resultado de imagen para acs 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4033" y="4978174"/>
            <a:ext cx="1539934" cy="144328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048000" y="2413338"/>
            <a:ext cx="6096000" cy="369332"/>
          </a:xfrm>
          <a:prstGeom prst="rect">
            <a:avLst/>
          </a:prstGeom>
        </p:spPr>
        <p:txBody>
          <a:bodyPr>
            <a:spAutoFit/>
          </a:bodyPr>
          <a:lstStyle/>
          <a:p>
            <a:r>
              <a:rPr lang="es-ES" dirty="0" smtClean="0">
                <a:latin typeface="Arial" panose="020B0604020202020204" pitchFamily="34" charset="0"/>
                <a:ea typeface="Calibri" panose="020F0502020204030204" pitchFamily="34" charset="0"/>
              </a:rPr>
              <a:t>.</a:t>
            </a:r>
            <a:endParaRPr lang="es-EC" dirty="0"/>
          </a:p>
        </p:txBody>
      </p:sp>
      <p:sp>
        <p:nvSpPr>
          <p:cNvPr id="12" name="Rectángulo 11"/>
          <p:cNvSpPr/>
          <p:nvPr/>
        </p:nvSpPr>
        <p:spPr>
          <a:xfrm>
            <a:off x="1071091" y="866140"/>
            <a:ext cx="10796790" cy="2677656"/>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Estado de carga (SOC):</a:t>
            </a:r>
          </a:p>
          <a:p>
            <a:pPr marL="28575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e</a:t>
            </a:r>
            <a:r>
              <a:rPr lang="es-ES" dirty="0" smtClean="0">
                <a:latin typeface="Times New Roman" panose="02020603050405020304" pitchFamily="18" charset="0"/>
                <a:cs typeface="Times New Roman" panose="02020603050405020304" pitchFamily="18" charset="0"/>
              </a:rPr>
              <a:t>stado </a:t>
            </a:r>
            <a:r>
              <a:rPr lang="es-ES" dirty="0">
                <a:latin typeface="Times New Roman" panose="02020603050405020304" pitchFamily="18" charset="0"/>
                <a:cs typeface="Times New Roman" panose="02020603050405020304" pitchFamily="18" charset="0"/>
              </a:rPr>
              <a:t>de carga (SOC) muestra la capacidad actual de la batería como un porcentaje de la capacidad </a:t>
            </a:r>
            <a:r>
              <a:rPr lang="es-ES" dirty="0" smtClean="0">
                <a:latin typeface="Times New Roman" panose="02020603050405020304" pitchFamily="18" charset="0"/>
                <a:cs typeface="Times New Roman" panose="02020603050405020304" pitchFamily="18" charset="0"/>
              </a:rPr>
              <a:t>máxima.</a:t>
            </a: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Proporciona </a:t>
            </a:r>
            <a:r>
              <a:rPr lang="es-ES" dirty="0">
                <a:latin typeface="Times New Roman" panose="02020603050405020304" pitchFamily="18" charset="0"/>
                <a:cs typeface="Times New Roman" panose="02020603050405020304" pitchFamily="18" charset="0"/>
              </a:rPr>
              <a:t>una medida de la cantidad de energía eléctrica almacenada en una batería. </a:t>
            </a:r>
            <a:endParaRPr lang="es-E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estado de carga es análogo a un medidor de combustible en un vehículo. </a:t>
            </a:r>
            <a:endParaRPr lang="es-ES"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S" dirty="0" smtClean="0">
                <a:latin typeface="Times New Roman" panose="02020603050405020304" pitchFamily="18" charset="0"/>
                <a:cs typeface="Times New Roman" panose="02020603050405020304" pitchFamily="18" charset="0"/>
              </a:rPr>
              <a:t>Generalmente </a:t>
            </a:r>
            <a:r>
              <a:rPr lang="es-ES" dirty="0">
                <a:latin typeface="Times New Roman" panose="02020603050405020304" pitchFamily="18" charset="0"/>
                <a:cs typeface="Times New Roman" panose="02020603050405020304" pitchFamily="18" charset="0"/>
              </a:rPr>
              <a:t>es un número adimensional entre 0 y 100 que representa un porcentaje</a:t>
            </a: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
        <p:nvSpPr>
          <p:cNvPr id="13" name="Rectángulo 12"/>
          <p:cNvSpPr/>
          <p:nvPr/>
        </p:nvSpPr>
        <p:spPr>
          <a:xfrm>
            <a:off x="9964369" y="5527768"/>
            <a:ext cx="1519709" cy="461665"/>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ACS-712</a:t>
            </a:r>
            <a:endParaRPr lang="es-EC" dirty="0">
              <a:latin typeface="Times New Roman" panose="02020603050405020304" pitchFamily="18" charset="0"/>
              <a:cs typeface="Times New Roman" panose="02020603050405020304" pitchFamily="18" charset="0"/>
            </a:endParaRPr>
          </a:p>
        </p:txBody>
      </p:sp>
      <p:sp>
        <p:nvSpPr>
          <p:cNvPr id="16" name="Rectángulo 15"/>
          <p:cNvSpPr/>
          <p:nvPr/>
        </p:nvSpPr>
        <p:spPr>
          <a:xfrm>
            <a:off x="1071091" y="3685512"/>
            <a:ext cx="10796790" cy="1292662"/>
          </a:xfrm>
          <a:prstGeom prst="rect">
            <a:avLst/>
          </a:prstGeom>
        </p:spPr>
        <p:txBody>
          <a:bodyPr wrap="square">
            <a:spAutoFit/>
          </a:bodyPr>
          <a:lstStyle/>
          <a:p>
            <a:pPr algn="just"/>
            <a:r>
              <a:rPr lang="es-EC" sz="2400" b="1" dirty="0" smtClean="0">
                <a:latin typeface="Times New Roman" panose="02020603050405020304" pitchFamily="18" charset="0"/>
                <a:cs typeface="Times New Roman" panose="02020603050405020304" pitchFamily="18" charset="0"/>
              </a:rPr>
              <a:t>Contador de Amperios Hora de Coulomb:</a:t>
            </a:r>
          </a:p>
          <a:p>
            <a:pPr algn="just"/>
            <a:r>
              <a:rPr lang="es-EC" dirty="0">
                <a:latin typeface="Times New Roman" panose="02020603050405020304" pitchFamily="18" charset="0"/>
                <a:cs typeface="Times New Roman" panose="02020603050405020304" pitchFamily="18" charset="0"/>
              </a:rPr>
              <a:t>El contador de amperios hora de coulomb es un método que consiste en obtener mediante sensores, </a:t>
            </a:r>
            <a:r>
              <a:rPr lang="es-EC" dirty="0" smtClean="0">
                <a:latin typeface="Times New Roman" panose="02020603050405020304" pitchFamily="18" charset="0"/>
                <a:cs typeface="Times New Roman" panose="02020603050405020304" pitchFamily="18" charset="0"/>
              </a:rPr>
              <a:t>una medición de corriente, </a:t>
            </a:r>
            <a:r>
              <a:rPr lang="es-EC" dirty="0">
                <a:latin typeface="Times New Roman" panose="02020603050405020304" pitchFamily="18" charset="0"/>
                <a:cs typeface="Times New Roman" panose="02020603050405020304" pitchFamily="18" charset="0"/>
              </a:rPr>
              <a:t>para posteriormente integrarla de manera que se pueda estimar la capacidad restante de la batería</a:t>
            </a:r>
          </a:p>
          <a:p>
            <a:pPr algn="just"/>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1881500" y="5238837"/>
                <a:ext cx="4587986" cy="770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𝑆𝑂𝐶</m:t>
                      </m:r>
                      <m:d>
                        <m:dPr>
                          <m:ctrlPr>
                            <a:rPr lang="es-EC" i="1">
                              <a:latin typeface="Cambria Math" panose="02040503050406030204" pitchFamily="18" charset="0"/>
                            </a:rPr>
                          </m:ctrlPr>
                        </m:dPr>
                        <m:e>
                          <m:r>
                            <a:rPr lang="es-EC" i="1">
                              <a:latin typeface="Cambria Math" panose="02040503050406030204" pitchFamily="18" charset="0"/>
                            </a:rPr>
                            <m:t>𝑡</m:t>
                          </m:r>
                        </m:e>
                      </m:d>
                      <m:r>
                        <a:rPr lang="es-EC" i="0">
                          <a:latin typeface="Cambria Math" panose="02040503050406030204" pitchFamily="18" charset="0"/>
                        </a:rPr>
                        <m:t>=</m:t>
                      </m:r>
                      <m:r>
                        <a:rPr lang="es-EC" i="1">
                          <a:latin typeface="Cambria Math" panose="02040503050406030204" pitchFamily="18" charset="0"/>
                        </a:rPr>
                        <m:t>𝑆𝑂𝐶</m:t>
                      </m:r>
                      <m:d>
                        <m:dPr>
                          <m:ctrlPr>
                            <a:rPr lang="es-EC" i="1">
                              <a:latin typeface="Cambria Math" panose="02040503050406030204" pitchFamily="18" charset="0"/>
                            </a:rPr>
                          </m:ctrlPr>
                        </m:dPr>
                        <m:e>
                          <m:r>
                            <a:rPr lang="es-EC" i="1">
                              <a:latin typeface="Cambria Math" panose="02040503050406030204" pitchFamily="18" charset="0"/>
                            </a:rPr>
                            <m:t>𝑡</m:t>
                          </m:r>
                          <m:r>
                            <a:rPr lang="es-EC" i="0">
                              <a:latin typeface="Cambria Math" panose="02040503050406030204" pitchFamily="18" charset="0"/>
                            </a:rPr>
                            <m:t>−1</m:t>
                          </m:r>
                        </m:e>
                      </m:d>
                      <m:r>
                        <a:rPr lang="es-EC" i="0">
                          <a:latin typeface="Cambria Math" panose="02040503050406030204" pitchFamily="18" charset="0"/>
                        </a:rPr>
                        <m:t>−</m:t>
                      </m:r>
                      <m:f>
                        <m:fPr>
                          <m:ctrlPr>
                            <a:rPr lang="es-EC" i="1">
                              <a:latin typeface="Cambria Math" panose="02040503050406030204" pitchFamily="18" charset="0"/>
                            </a:rPr>
                          </m:ctrlPr>
                        </m:fPr>
                        <m:num>
                          <m:nary>
                            <m:naryPr>
                              <m:limLoc m:val="subSup"/>
                              <m:ctrlPr>
                                <a:rPr lang="es-EC" i="1">
                                  <a:latin typeface="Cambria Math" panose="02040503050406030204" pitchFamily="18" charset="0"/>
                                </a:rPr>
                              </m:ctrlPr>
                            </m:naryPr>
                            <m:sub>
                              <m:r>
                                <a:rPr lang="es-EC" i="0">
                                  <a:latin typeface="Cambria Math" panose="02040503050406030204" pitchFamily="18" charset="0"/>
                                </a:rPr>
                                <m:t>0</m:t>
                              </m:r>
                            </m:sub>
                            <m:sup>
                              <m:r>
                                <a:rPr lang="es-EC" i="1">
                                  <a:latin typeface="Cambria Math" panose="02040503050406030204" pitchFamily="18" charset="0"/>
                                </a:rPr>
                                <m:t>𝑡</m:t>
                              </m:r>
                            </m:sup>
                            <m:e>
                              <m:r>
                                <a:rPr lang="es-EC" i="1">
                                  <a:latin typeface="Cambria Math" panose="02040503050406030204" pitchFamily="18" charset="0"/>
                                </a:rPr>
                                <m:t>𝜇</m:t>
                              </m:r>
                              <m:r>
                                <a:rPr lang="es-EC" i="0">
                                  <a:latin typeface="Cambria Math" panose="02040503050406030204" pitchFamily="18" charset="0"/>
                                </a:rPr>
                                <m:t>∗</m:t>
                              </m:r>
                              <m:r>
                                <a:rPr lang="es-EC" i="1">
                                  <a:latin typeface="Cambria Math" panose="02040503050406030204" pitchFamily="18" charset="0"/>
                                </a:rPr>
                                <m:t>𝑖</m:t>
                              </m:r>
                              <m:r>
                                <a:rPr lang="es-EC" i="0">
                                  <a:latin typeface="Cambria Math" panose="02040503050406030204" pitchFamily="18" charset="0"/>
                                </a:rPr>
                                <m:t>∗</m:t>
                              </m:r>
                              <m:r>
                                <a:rPr lang="es-EC" i="1">
                                  <a:latin typeface="Cambria Math" panose="02040503050406030204" pitchFamily="18" charset="0"/>
                                </a:rPr>
                                <m:t>𝑑𝑡</m:t>
                              </m:r>
                            </m:e>
                          </m:nary>
                        </m:num>
                        <m:den>
                          <m:sSub>
                            <m:sSubPr>
                              <m:ctrlPr>
                                <a:rPr lang="es-EC" i="1">
                                  <a:latin typeface="Cambria Math" panose="02040503050406030204" pitchFamily="18" charset="0"/>
                                </a:rPr>
                              </m:ctrlPr>
                            </m:sSubPr>
                            <m:e>
                              <m:r>
                                <a:rPr lang="es-EC" i="1">
                                  <a:latin typeface="Cambria Math" panose="02040503050406030204" pitchFamily="18" charset="0"/>
                                </a:rPr>
                                <m:t>𝑄</m:t>
                              </m:r>
                            </m:e>
                            <m:sub>
                              <m:r>
                                <a:rPr lang="es-EC" i="1">
                                  <a:latin typeface="Cambria Math" panose="02040503050406030204" pitchFamily="18" charset="0"/>
                                </a:rPr>
                                <m:t>𝑚𝑎𝑥</m:t>
                              </m:r>
                            </m:sub>
                          </m:sSub>
                        </m:den>
                      </m:f>
                      <m:r>
                        <a:rPr lang="es-EC" i="0">
                          <a:latin typeface="Cambria Math" panose="02040503050406030204" pitchFamily="18" charset="0"/>
                        </a:rPr>
                        <m:t>∗100%</m:t>
                      </m:r>
                    </m:oMath>
                  </m:oMathPara>
                </a14:m>
                <a:endParaRPr lang="es-EC" dirty="0"/>
              </a:p>
            </p:txBody>
          </p:sp>
        </mc:Choice>
        <mc:Fallback xmlns="">
          <p:sp>
            <p:nvSpPr>
              <p:cNvPr id="8" name="Rectángulo 7"/>
              <p:cNvSpPr>
                <a:spLocks noRot="1" noChangeAspect="1" noMove="1" noResize="1" noEditPoints="1" noAdjustHandles="1" noChangeArrowheads="1" noChangeShapeType="1" noTextEdit="1"/>
              </p:cNvSpPr>
              <p:nvPr/>
            </p:nvSpPr>
            <p:spPr>
              <a:xfrm>
                <a:off x="1881500" y="5238837"/>
                <a:ext cx="4587986" cy="770852"/>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6881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99352"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de estimación de estado de carga y estrategia de gestión energética</a:t>
            </a:r>
          </a:p>
        </p:txBody>
      </p:sp>
      <p:pic>
        <p:nvPicPr>
          <p:cNvPr id="2" name="Imagen 1"/>
          <p:cNvPicPr>
            <a:picLocks noChangeAspect="1"/>
          </p:cNvPicPr>
          <p:nvPr/>
        </p:nvPicPr>
        <p:blipFill>
          <a:blip r:embed="rId3"/>
          <a:stretch>
            <a:fillRect/>
          </a:stretch>
        </p:blipFill>
        <p:spPr>
          <a:xfrm>
            <a:off x="535960" y="953031"/>
            <a:ext cx="3807972" cy="5533086"/>
          </a:xfrm>
          <a:prstGeom prst="rect">
            <a:avLst/>
          </a:prstGeom>
        </p:spPr>
      </p:pic>
      <p:pic>
        <p:nvPicPr>
          <p:cNvPr id="1026" name="Picture 2" descr="Resultado de imagen para state of ch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177" y="5094950"/>
            <a:ext cx="3097911" cy="1101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rdui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803" y="2880685"/>
            <a:ext cx="3004977" cy="1677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dagu wild thumper"/>
          <p:cNvPicPr>
            <a:picLocks noChangeAspect="1" noChangeArrowheads="1"/>
          </p:cNvPicPr>
          <p:nvPr/>
        </p:nvPicPr>
        <p:blipFill rotWithShape="1">
          <a:blip r:embed="rId6">
            <a:extLst>
              <a:ext uri="{28A0092B-C50C-407E-A947-70E740481C1C}">
                <a14:useLocalDpi xmlns:a14="http://schemas.microsoft.com/office/drawing/2010/main" val="0"/>
              </a:ext>
            </a:extLst>
          </a:blip>
          <a:srcRect b="15403"/>
          <a:stretch/>
        </p:blipFill>
        <p:spPr bwMode="auto">
          <a:xfrm>
            <a:off x="8809858" y="4880923"/>
            <a:ext cx="2896718" cy="1529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acs 7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8250" y="1040672"/>
            <a:ext cx="1539934" cy="14432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baterias lipo 3000"/>
          <p:cNvPicPr>
            <a:picLocks noChangeAspect="1" noChangeArrowheads="1"/>
          </p:cNvPicPr>
          <p:nvPr/>
        </p:nvPicPr>
        <p:blipFill rotWithShape="1">
          <a:blip r:embed="rId8">
            <a:extLst>
              <a:ext uri="{28A0092B-C50C-407E-A947-70E740481C1C}">
                <a14:useLocalDpi xmlns:a14="http://schemas.microsoft.com/office/drawing/2010/main" val="0"/>
              </a:ext>
            </a:extLst>
          </a:blip>
          <a:srcRect t="23606" b="29261"/>
          <a:stretch/>
        </p:blipFill>
        <p:spPr bwMode="auto">
          <a:xfrm>
            <a:off x="5124582" y="1206188"/>
            <a:ext cx="2705100" cy="127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11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47155751"/>
              </p:ext>
            </p:extLst>
          </p:nvPr>
        </p:nvGraphicFramePr>
        <p:xfrm>
          <a:off x="1068943" y="1558347"/>
          <a:ext cx="6490956" cy="4430325"/>
        </p:xfrm>
        <a:graphic>
          <a:graphicData uri="http://schemas.openxmlformats.org/drawingml/2006/table">
            <a:tbl>
              <a:tblPr firstRow="1" firstCol="1" bandRow="1">
                <a:tableStyleId>{9D7B26C5-4107-4FEC-AEDC-1716B250A1EF}</a:tableStyleId>
              </a:tblPr>
              <a:tblGrid>
                <a:gridCol w="1284392"/>
                <a:gridCol w="1446572"/>
                <a:gridCol w="1446572"/>
                <a:gridCol w="114925"/>
                <a:gridCol w="1446572"/>
                <a:gridCol w="751923"/>
              </a:tblGrid>
              <a:tr h="553791">
                <a:tc>
                  <a:txBody>
                    <a:bodyPr/>
                    <a:lstStyle/>
                    <a:p>
                      <a:pPr algn="l">
                        <a:lnSpc>
                          <a:spcPct val="107000"/>
                        </a:lnSpc>
                        <a:spcAft>
                          <a:spcPts val="0"/>
                        </a:spcAft>
                      </a:pPr>
                      <a:r>
                        <a:rPr lang="es-EC" sz="900" dirty="0">
                          <a:effectLst/>
                        </a:rPr>
                        <a:t>Reglas de control</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tabLst>
                          <a:tab pos="866775" algn="ctr"/>
                          <a:tab pos="1733550" algn="r"/>
                        </a:tabLst>
                      </a:pPr>
                      <a:r>
                        <a:rPr lang="es-EC" sz="900">
                          <a:effectLst/>
                        </a:rPr>
                        <a:t>Porcentaje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Consumo de corriente por módulo (mA)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lnSpc>
                          <a:spcPct val="107000"/>
                        </a:lnSpc>
                        <a:spcAft>
                          <a:spcPts val="0"/>
                        </a:spcAft>
                      </a:pPr>
                      <a:r>
                        <a:rPr lang="es-EC" sz="900">
                          <a:effectLst/>
                        </a:rPr>
                        <a:t>Módulos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dirty="0">
                          <a:effectLst/>
                        </a:rPr>
                        <a:t>Consumo total de corriente</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rowSpan="4">
                  <a:txBody>
                    <a:bodyPr/>
                    <a:lstStyle/>
                    <a:p>
                      <a:pPr algn="l">
                        <a:lnSpc>
                          <a:spcPct val="107000"/>
                        </a:lnSpc>
                        <a:spcAft>
                          <a:spcPts val="0"/>
                        </a:spcAft>
                      </a:pPr>
                      <a:r>
                        <a:rPr lang="es-EC" sz="900" dirty="0">
                          <a:effectLst/>
                        </a:rPr>
                        <a:t>1ero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Desactivación 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Módulo de sensado químico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4947 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75%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3" gridSpan="2">
                  <a:txBody>
                    <a:bodyPr/>
                    <a:lstStyle/>
                    <a:p>
                      <a:pPr algn="l">
                        <a:lnSpc>
                          <a:spcPct val="107000"/>
                        </a:lnSpc>
                        <a:spcAft>
                          <a:spcPts val="0"/>
                        </a:spcAft>
                      </a:pPr>
                      <a:r>
                        <a:rPr lang="es-EC" sz="900">
                          <a:effectLst/>
                        </a:rPr>
                        <a:t>1577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3" hMerge="1">
                  <a:txBody>
                    <a:bodyPr/>
                    <a:lstStyle/>
                    <a:p>
                      <a:endParaRPr lang="es-EC"/>
                    </a:p>
                  </a:txBody>
                  <a:tcPr/>
                </a:tc>
                <a:tc>
                  <a:txBody>
                    <a:bodyPr/>
                    <a:lstStyle/>
                    <a:p>
                      <a:pPr algn="l">
                        <a:lnSpc>
                          <a:spcPct val="107000"/>
                        </a:lnSpc>
                        <a:spcAft>
                          <a:spcPts val="0"/>
                        </a:spcAft>
                      </a:pPr>
                      <a:r>
                        <a:rPr lang="es-EC" sz="900">
                          <a:effectLst/>
                        </a:rPr>
                        <a:t>Cámara de sensado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75%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vMerge="1">
                  <a:txBody>
                    <a:bodyPr/>
                    <a:lstStyle/>
                    <a:p>
                      <a:endParaRPr lang="es-EC"/>
                    </a:p>
                  </a:txBody>
                  <a:tcPr/>
                </a:tc>
                <a:tc hMerge="1" vMerge="1">
                  <a:txBody>
                    <a:bodyPr/>
                    <a:lstStyle/>
                    <a:p>
                      <a:endParaRPr lang="es-EC"/>
                    </a:p>
                  </a:txBody>
                  <a:tcPr/>
                </a:tc>
                <a:tc>
                  <a:txBody>
                    <a:bodyPr/>
                    <a:lstStyle/>
                    <a:p>
                      <a:pPr algn="l">
                        <a:lnSpc>
                          <a:spcPct val="107000"/>
                        </a:lnSpc>
                        <a:spcAft>
                          <a:spcPts val="0"/>
                        </a:spcAft>
                      </a:pPr>
                      <a:r>
                        <a:rPr lang="es-EC" sz="900">
                          <a:effectLst/>
                        </a:rPr>
                        <a:t>Bomba neumática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75%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vMerge="1">
                  <a:txBody>
                    <a:bodyPr/>
                    <a:lstStyle/>
                    <a:p>
                      <a:endParaRPr lang="es-EC"/>
                    </a:p>
                  </a:txBody>
                  <a:tcPr/>
                </a:tc>
                <a:tc hMerge="1" vMerge="1">
                  <a:txBody>
                    <a:bodyPr/>
                    <a:lstStyle/>
                    <a:p>
                      <a:endParaRPr lang="es-EC"/>
                    </a:p>
                  </a:txBody>
                  <a:tcPr/>
                </a:tc>
                <a:tc>
                  <a:txBody>
                    <a:bodyPr/>
                    <a:lstStyle/>
                    <a:p>
                      <a:pPr algn="l">
                        <a:lnSpc>
                          <a:spcPct val="107000"/>
                        </a:lnSpc>
                        <a:spcAft>
                          <a:spcPts val="0"/>
                        </a:spcAft>
                      </a:pPr>
                      <a:r>
                        <a:rPr lang="es-EC" sz="900">
                          <a:effectLst/>
                        </a:rPr>
                        <a:t>Lm35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rowSpan="2">
                  <a:txBody>
                    <a:bodyPr/>
                    <a:lstStyle/>
                    <a:p>
                      <a:pPr algn="l">
                        <a:lnSpc>
                          <a:spcPct val="107000"/>
                        </a:lnSpc>
                        <a:spcAft>
                          <a:spcPts val="0"/>
                        </a:spcAft>
                      </a:pPr>
                      <a:r>
                        <a:rPr lang="es-EC" sz="900" dirty="0">
                          <a:effectLst/>
                        </a:rPr>
                        <a:t>2do</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Desactivación 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Módulo de visión remota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dirty="0">
                          <a:effectLst/>
                        </a:rPr>
                        <a:t>3370 mA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lnSpc>
                          <a:spcPct val="107000"/>
                        </a:lnSpc>
                        <a:spcAft>
                          <a:spcPts val="0"/>
                        </a:spcAft>
                      </a:pPr>
                      <a:r>
                        <a:rPr lang="es-EC" sz="900">
                          <a:effectLst/>
                        </a:rPr>
                        <a:t>444</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Ip Cámara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rowSpan="3">
                  <a:txBody>
                    <a:bodyPr/>
                    <a:lstStyle/>
                    <a:p>
                      <a:pPr algn="l">
                        <a:lnSpc>
                          <a:spcPct val="107000"/>
                        </a:lnSpc>
                        <a:spcAft>
                          <a:spcPts val="0"/>
                        </a:spcAft>
                      </a:pPr>
                      <a:r>
                        <a:rPr lang="es-EC" sz="900">
                          <a:effectLst/>
                        </a:rPr>
                        <a:t>3ro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Desactivación al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Módulo de movimiento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2900 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13%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2" gridSpan="2">
                  <a:txBody>
                    <a:bodyPr/>
                    <a:lstStyle/>
                    <a:p>
                      <a:pPr algn="l">
                        <a:lnSpc>
                          <a:spcPct val="107000"/>
                        </a:lnSpc>
                        <a:spcAft>
                          <a:spcPts val="0"/>
                        </a:spcAft>
                      </a:pPr>
                      <a:r>
                        <a:rPr lang="es-EC" sz="900">
                          <a:effectLst/>
                        </a:rPr>
                        <a:t>2167</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2" hMerge="1">
                  <a:txBody>
                    <a:bodyPr/>
                    <a:lstStyle/>
                    <a:p>
                      <a:endParaRPr lang="es-EC"/>
                    </a:p>
                  </a:txBody>
                  <a:tcPr/>
                </a:tc>
                <a:tc>
                  <a:txBody>
                    <a:bodyPr/>
                    <a:lstStyle/>
                    <a:p>
                      <a:pPr algn="l">
                        <a:lnSpc>
                          <a:spcPct val="107000"/>
                        </a:lnSpc>
                        <a:spcAft>
                          <a:spcPts val="0"/>
                        </a:spcAft>
                      </a:pPr>
                      <a:r>
                        <a:rPr lang="es-EC" sz="900">
                          <a:effectLst/>
                        </a:rPr>
                        <a:t>Módulo de 4 Relés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13%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vMerge="1">
                  <a:txBody>
                    <a:bodyPr/>
                    <a:lstStyle/>
                    <a:p>
                      <a:endParaRPr lang="es-EC"/>
                    </a:p>
                  </a:txBody>
                  <a:tcPr/>
                </a:tc>
                <a:tc hMerge="1" vMerge="1">
                  <a:txBody>
                    <a:bodyPr/>
                    <a:lstStyle/>
                    <a:p>
                      <a:endParaRPr lang="es-EC"/>
                    </a:p>
                  </a:txBody>
                  <a:tcPr/>
                </a:tc>
                <a:tc>
                  <a:txBody>
                    <a:bodyPr/>
                    <a:lstStyle/>
                    <a:p>
                      <a:pPr algn="l">
                        <a:lnSpc>
                          <a:spcPct val="107000"/>
                        </a:lnSpc>
                        <a:spcAft>
                          <a:spcPts val="0"/>
                        </a:spcAft>
                      </a:pPr>
                      <a:r>
                        <a:rPr lang="es-EC" sz="900">
                          <a:effectLst/>
                        </a:rPr>
                        <a:t>Driver Motor Dc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rowSpan="3">
                  <a:txBody>
                    <a:bodyPr/>
                    <a:lstStyle/>
                    <a:p>
                      <a:pPr algn="l">
                        <a:lnSpc>
                          <a:spcPct val="107000"/>
                        </a:lnSpc>
                        <a:spcAft>
                          <a:spcPts val="0"/>
                        </a:spcAft>
                      </a:pPr>
                      <a:r>
                        <a:rPr lang="es-EC" sz="900">
                          <a:effectLst/>
                        </a:rPr>
                        <a:t>4to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Desactivación 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Módulo de navegación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759 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vMerge="1">
                  <a:txBody>
                    <a:bodyPr/>
                    <a:lstStyle/>
                    <a:p>
                      <a:endParaRPr lang="es-EC"/>
                    </a:p>
                  </a:txBody>
                  <a:tcPr/>
                </a:tc>
                <a:tc>
                  <a:txBody>
                    <a:bodyPr/>
                    <a:lstStyle/>
                    <a:p>
                      <a:pPr algn="l">
                        <a:lnSpc>
                          <a:spcPct val="107000"/>
                        </a:lnSpc>
                        <a:spcAft>
                          <a:spcPts val="0"/>
                        </a:spcAft>
                      </a:pPr>
                      <a:r>
                        <a:rPr lang="es-EC" sz="900">
                          <a:effectLst/>
                        </a:rPr>
                        <a:t>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2" gridSpan="2">
                  <a:txBody>
                    <a:bodyPr/>
                    <a:lstStyle/>
                    <a:p>
                      <a:pPr algn="l">
                        <a:lnSpc>
                          <a:spcPct val="107000"/>
                        </a:lnSpc>
                        <a:spcAft>
                          <a:spcPts val="0"/>
                        </a:spcAft>
                      </a:pPr>
                      <a:r>
                        <a:rPr lang="es-EC" sz="900">
                          <a:effectLst/>
                        </a:rPr>
                        <a:t>118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rowSpan="2" hMerge="1">
                  <a:txBody>
                    <a:bodyPr/>
                    <a:lstStyle/>
                    <a:p>
                      <a:endParaRPr lang="es-EC"/>
                    </a:p>
                  </a:txBody>
                  <a:tcPr/>
                </a:tc>
                <a:tc>
                  <a:txBody>
                    <a:bodyPr/>
                    <a:lstStyle/>
                    <a:p>
                      <a:pPr algn="l">
                        <a:lnSpc>
                          <a:spcPct val="107000"/>
                        </a:lnSpc>
                        <a:spcAft>
                          <a:spcPts val="0"/>
                        </a:spcAft>
                      </a:pPr>
                      <a:r>
                        <a:rPr lang="es-EC" sz="900">
                          <a:effectLst/>
                        </a:rPr>
                        <a:t>Sensores Ultrasónicos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vMerge="1">
                  <a:txBody>
                    <a:bodyPr/>
                    <a:lstStyle/>
                    <a:p>
                      <a:endParaRPr lang="es-EC"/>
                    </a:p>
                  </a:txBody>
                  <a:tcPr/>
                </a:tc>
                <a:tc>
                  <a:txBody>
                    <a:bodyPr/>
                    <a:lstStyle/>
                    <a:p>
                      <a:pPr algn="l">
                        <a:lnSpc>
                          <a:spcPct val="107000"/>
                        </a:lnSpc>
                        <a:spcAft>
                          <a:spcPts val="0"/>
                        </a:spcAft>
                      </a:pPr>
                      <a:r>
                        <a:rPr lang="es-EC" sz="900">
                          <a:effectLst/>
                        </a:rPr>
                        <a:t>11%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vMerge="1">
                  <a:txBody>
                    <a:bodyPr/>
                    <a:lstStyle/>
                    <a:p>
                      <a:endParaRPr lang="es-EC"/>
                    </a:p>
                  </a:txBody>
                  <a:tcPr/>
                </a:tc>
                <a:tc hMerge="1" vMerge="1">
                  <a:txBody>
                    <a:bodyPr/>
                    <a:lstStyle/>
                    <a:p>
                      <a:endParaRPr lang="es-EC"/>
                    </a:p>
                  </a:txBody>
                  <a:tcPr/>
                </a:tc>
                <a:tc>
                  <a:txBody>
                    <a:bodyPr/>
                    <a:lstStyle/>
                    <a:p>
                      <a:pPr algn="l">
                        <a:lnSpc>
                          <a:spcPct val="107000"/>
                        </a:lnSpc>
                        <a:spcAft>
                          <a:spcPts val="0"/>
                        </a:spcAft>
                      </a:pPr>
                      <a:r>
                        <a:rPr lang="es-EC" sz="900">
                          <a:effectLst/>
                        </a:rPr>
                        <a:t>Brújula electrónica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endParaRPr lang="es-EC" sz="800">
                        <a:effectLst/>
                        <a:latin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a:txBody>
                    <a:bodyPr/>
                    <a:lstStyle/>
                    <a:p>
                      <a:pPr algn="l">
                        <a:lnSpc>
                          <a:spcPct val="107000"/>
                        </a:lnSpc>
                        <a:spcAft>
                          <a:spcPts val="0"/>
                        </a:spcAft>
                      </a:pPr>
                      <a:r>
                        <a:rPr lang="es-EC" sz="900">
                          <a:effectLst/>
                        </a:rPr>
                        <a:t>5to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Desactivación al</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lnSpc>
                          <a:spcPct val="107000"/>
                        </a:lnSpc>
                        <a:spcAft>
                          <a:spcPts val="0"/>
                        </a:spcAft>
                      </a:pPr>
                      <a:r>
                        <a:rPr lang="es-EC" sz="900">
                          <a:effectLst/>
                        </a:rPr>
                        <a:t>200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Raspberry Pi 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559 mA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184596">
                <a:tc>
                  <a:txBody>
                    <a:bodyPr/>
                    <a:lstStyle/>
                    <a:p>
                      <a:pPr algn="l">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r h="369195">
                <a:tc>
                  <a:txBody>
                    <a:bodyPr/>
                    <a:lstStyle/>
                    <a:p>
                      <a:pPr algn="l">
                        <a:lnSpc>
                          <a:spcPct val="107000"/>
                        </a:lnSpc>
                        <a:spcAft>
                          <a:spcPts val="0"/>
                        </a:spcAft>
                      </a:pPr>
                      <a:r>
                        <a:rPr lang="es-EC" sz="900" dirty="0">
                          <a:effectLst/>
                        </a:rPr>
                        <a:t> </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a:effectLst/>
                        </a:rPr>
                        <a:t>Modo de Bajo consumo al 9 %</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gridSpan="2">
                  <a:txBody>
                    <a:bodyPr/>
                    <a:lstStyle/>
                    <a:p>
                      <a:pPr algn="l">
                        <a:lnSpc>
                          <a:spcPct val="107000"/>
                        </a:lnSpc>
                        <a:spcAft>
                          <a:spcPts val="0"/>
                        </a:spcAft>
                      </a:pPr>
                      <a:r>
                        <a:rPr lang="es-EC" sz="900">
                          <a:effectLst/>
                        </a:rPr>
                        <a:t>150</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hMerge="1">
                  <a:txBody>
                    <a:bodyPr/>
                    <a:lstStyle/>
                    <a:p>
                      <a:endParaRPr lang="es-EC"/>
                    </a:p>
                  </a:txBody>
                  <a:tcPr/>
                </a:tc>
                <a:tc>
                  <a:txBody>
                    <a:bodyPr/>
                    <a:lstStyle/>
                    <a:p>
                      <a:pPr algn="l">
                        <a:lnSpc>
                          <a:spcPct val="107000"/>
                        </a:lnSpc>
                        <a:spcAft>
                          <a:spcPts val="0"/>
                        </a:spcAft>
                      </a:pPr>
                      <a:r>
                        <a:rPr lang="es-EC" sz="900">
                          <a:effectLst/>
                        </a:rPr>
                        <a:t>Arduino DUE</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c>
                  <a:txBody>
                    <a:bodyPr/>
                    <a:lstStyle/>
                    <a:p>
                      <a:pPr algn="l">
                        <a:lnSpc>
                          <a:spcPct val="107000"/>
                        </a:lnSpc>
                        <a:spcAft>
                          <a:spcPts val="0"/>
                        </a:spcAft>
                      </a:pPr>
                      <a:r>
                        <a:rPr lang="es-EC" sz="900" dirty="0">
                          <a:effectLst/>
                        </a:rPr>
                        <a:t>409 mA</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712" marR="51712" marT="0" marB="0">
                    <a:solidFill>
                      <a:schemeClr val="bg1">
                        <a:lumMod val="75000"/>
                        <a:lumOff val="25000"/>
                      </a:schemeClr>
                    </a:solidFill>
                  </a:tcPr>
                </a:tc>
              </a:tr>
            </a:tbl>
          </a:graphicData>
        </a:graphic>
      </p:graphicFrame>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6072" y="727350"/>
            <a:ext cx="10494083" cy="830997"/>
          </a:xfrm>
          <a:prstGeom prst="rect">
            <a:avLst/>
          </a:prstGeom>
        </p:spPr>
        <p:txBody>
          <a:bodyPr wrap="square">
            <a:spAutoFit/>
          </a:bodyPr>
          <a:lstStyle/>
          <a:p>
            <a:r>
              <a:rPr lang="es-EC" sz="2400" dirty="0" smtClean="0">
                <a:latin typeface="Times New Roman" panose="02020603050405020304" pitchFamily="18" charset="0"/>
                <a:cs typeface="Times New Roman" panose="02020603050405020304" pitchFamily="18" charset="0"/>
              </a:rPr>
              <a:t>Estrategia de control en función de estado de carga</a:t>
            </a:r>
            <a:r>
              <a:rPr lang="es-EC" sz="2400" dirty="0"/>
              <a:t/>
            </a:r>
            <a:br>
              <a:rPr lang="es-EC" sz="2400" dirty="0"/>
            </a:b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8289879" y="727350"/>
            <a:ext cx="3273147" cy="5746191"/>
          </a:xfrm>
          <a:prstGeom prst="rect">
            <a:avLst/>
          </a:prstGeom>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de estimación de estado de carga y estrategia de gestión energética</a:t>
            </a:r>
          </a:p>
        </p:txBody>
      </p:sp>
    </p:spTree>
    <p:extLst>
      <p:ext uri="{BB962C8B-B14F-4D97-AF65-F5344CB8AC3E}">
        <p14:creationId xmlns:p14="http://schemas.microsoft.com/office/powerpoint/2010/main" val="124584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610475" y="199834"/>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18 Rectángulo"/>
          <p:cNvSpPr/>
          <p:nvPr/>
        </p:nvSpPr>
        <p:spPr bwMode="auto">
          <a:xfrm>
            <a:off x="336435" y="115765"/>
            <a:ext cx="10159847" cy="528179"/>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Algoritmos de estimación de estado de carga y estrategia de gestión energética</a:t>
            </a:r>
          </a:p>
        </p:txBody>
      </p:sp>
      <p:graphicFrame>
        <p:nvGraphicFramePr>
          <p:cNvPr id="4" name="Tabla 3"/>
          <p:cNvGraphicFramePr>
            <a:graphicFrameLocks noGrp="1"/>
          </p:cNvGraphicFramePr>
          <p:nvPr>
            <p:extLst>
              <p:ext uri="{D42A27DB-BD31-4B8C-83A1-F6EECF244321}">
                <p14:modId xmlns:p14="http://schemas.microsoft.com/office/powerpoint/2010/main" val="1491807324"/>
              </p:ext>
            </p:extLst>
          </p:nvPr>
        </p:nvGraphicFramePr>
        <p:xfrm>
          <a:off x="774585" y="1328735"/>
          <a:ext cx="5777417" cy="4720114"/>
        </p:xfrm>
        <a:graphic>
          <a:graphicData uri="http://schemas.openxmlformats.org/drawingml/2006/table">
            <a:tbl>
              <a:tblPr firstRow="1" firstCol="1" bandRow="1">
                <a:tableStyleId>{9D7B26C5-4107-4FEC-AEDC-1716B250A1EF}</a:tableStyleId>
              </a:tblPr>
              <a:tblGrid>
                <a:gridCol w="1925806"/>
                <a:gridCol w="863292"/>
                <a:gridCol w="2988319"/>
              </a:tblGrid>
              <a:tr h="354171">
                <a:tc>
                  <a:txBody>
                    <a:bodyPr/>
                    <a:lstStyle/>
                    <a:p>
                      <a:pPr>
                        <a:lnSpc>
                          <a:spcPct val="200000"/>
                        </a:lnSpc>
                        <a:spcAft>
                          <a:spcPts val="0"/>
                        </a:spcAft>
                      </a:pPr>
                      <a:r>
                        <a:rPr lang="es-EC" sz="1200" dirty="0">
                          <a:effectLst/>
                        </a:rPr>
                        <a:t>Tarea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Prioridad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rPr>
                        <a:t>Descripción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r>
              <a:tr h="354171">
                <a:tc>
                  <a:txBody>
                    <a:bodyPr/>
                    <a:lstStyle/>
                    <a:p>
                      <a:pPr>
                        <a:lnSpc>
                          <a:spcPct val="200000"/>
                        </a:lnSpc>
                        <a:spcAft>
                          <a:spcPts val="0"/>
                        </a:spcAft>
                      </a:pPr>
                      <a:r>
                        <a:rPr lang="es-EC" sz="1200">
                          <a:effectLst/>
                        </a:rPr>
                        <a:t>Movimiento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Se encarga del movimiento del robot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r>
              <a:tr h="1062514">
                <a:tc>
                  <a:txBody>
                    <a:bodyPr/>
                    <a:lstStyle/>
                    <a:p>
                      <a:pPr>
                        <a:lnSpc>
                          <a:spcPct val="200000"/>
                        </a:lnSpc>
                        <a:spcAft>
                          <a:spcPts val="0"/>
                        </a:spcAft>
                      </a:pPr>
                      <a:r>
                        <a:rPr lang="es-EC" sz="1200">
                          <a:effectLst/>
                        </a:rPr>
                        <a:t>Navegación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Se encarga de establecer el posicionamiento e interacción del robot con el ambiente externo.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r>
              <a:tr h="708342">
                <a:tc>
                  <a:txBody>
                    <a:bodyPr/>
                    <a:lstStyle/>
                    <a:p>
                      <a:pPr>
                        <a:lnSpc>
                          <a:spcPct val="200000"/>
                        </a:lnSpc>
                        <a:spcAft>
                          <a:spcPts val="0"/>
                        </a:spcAft>
                      </a:pPr>
                      <a:r>
                        <a:rPr lang="es-EC" sz="1200">
                          <a:effectLst/>
                        </a:rPr>
                        <a:t>Sensado químico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a:effectLst/>
                        </a:rPr>
                        <a:t>Se encarga de la adquisición de datos de la cámara de sensado.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r>
              <a:tr h="1062514">
                <a:tc>
                  <a:txBody>
                    <a:bodyPr/>
                    <a:lstStyle/>
                    <a:p>
                      <a:pPr>
                        <a:lnSpc>
                          <a:spcPct val="200000"/>
                        </a:lnSpc>
                        <a:spcAft>
                          <a:spcPts val="0"/>
                        </a:spcAft>
                      </a:pPr>
                      <a:r>
                        <a:rPr lang="es-EC" sz="1200" dirty="0" smtClean="0">
                          <a:effectLst/>
                          <a:latin typeface="+mn-lt"/>
                          <a:ea typeface="+mn-ea"/>
                          <a:cs typeface="+mn-cs"/>
                        </a:rPr>
                        <a:t>Gestión</a:t>
                      </a:r>
                      <a:r>
                        <a:rPr lang="es-EC" sz="1200" baseline="0" dirty="0" smtClean="0">
                          <a:effectLst/>
                          <a:latin typeface="+mn-lt"/>
                          <a:ea typeface="+mn-ea"/>
                          <a:cs typeface="+mn-cs"/>
                        </a:rPr>
                        <a:t> de energética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rPr>
                        <a:t>Se encarga de </a:t>
                      </a:r>
                      <a:r>
                        <a:rPr lang="es-EC" sz="1200" dirty="0" smtClean="0">
                          <a:effectLst/>
                        </a:rPr>
                        <a:t>ejecutar</a:t>
                      </a:r>
                      <a:r>
                        <a:rPr lang="es-EC" sz="1200" baseline="0" dirty="0" smtClean="0">
                          <a:effectLst/>
                        </a:rPr>
                        <a:t> la estrategia de gestión energética en función del estado e carga.</a:t>
                      </a:r>
                      <a:endParaRPr lang="es-EC" sz="1200" dirty="0" smtClean="0">
                        <a:effectLst/>
                      </a:endParaRPr>
                    </a:p>
                  </a:txBody>
                  <a:tcPr marL="66407" marR="66407" marT="0" marB="0">
                    <a:solidFill>
                      <a:schemeClr val="bg1">
                        <a:lumMod val="75000"/>
                        <a:lumOff val="25000"/>
                      </a:schemeClr>
                    </a:solidFill>
                  </a:tcPr>
                </a:tc>
              </a:tr>
              <a:tr h="1062514">
                <a:tc>
                  <a:txBody>
                    <a:bodyPr/>
                    <a:lstStyle/>
                    <a:p>
                      <a:pPr>
                        <a:lnSpc>
                          <a:spcPct val="200000"/>
                        </a:lnSpc>
                        <a:spcAft>
                          <a:spcPts val="0"/>
                        </a:spcAft>
                      </a:pPr>
                      <a:r>
                        <a:rPr lang="es-EC" sz="1200" dirty="0">
                          <a:effectLst/>
                        </a:rPr>
                        <a:t>Estado de carga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latin typeface="+mn-lt"/>
                          <a:ea typeface="+mn-ea"/>
                          <a:cs typeface="+mn-cs"/>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07" marR="66407" marT="0" marB="0">
                    <a:solidFill>
                      <a:schemeClr val="bg1">
                        <a:lumMod val="75000"/>
                        <a:lumOff val="25000"/>
                      </a:schemeClr>
                    </a:solidFill>
                  </a:tcPr>
                </a:tc>
                <a:tc>
                  <a:txBody>
                    <a:bodyPr/>
                    <a:lstStyle/>
                    <a:p>
                      <a:pPr>
                        <a:lnSpc>
                          <a:spcPct val="200000"/>
                        </a:lnSpc>
                        <a:spcAft>
                          <a:spcPts val="0"/>
                        </a:spcAft>
                      </a:pPr>
                      <a:r>
                        <a:rPr lang="es-EC" sz="1200" dirty="0">
                          <a:effectLst/>
                        </a:rPr>
                        <a:t>Se encarga de la estimación del porcentaje de estado de carga de las baterías del robot Dagu</a:t>
                      </a:r>
                      <a:r>
                        <a:rPr lang="es-EC" sz="1200" dirty="0" smtClean="0">
                          <a:effectLst/>
                        </a:rPr>
                        <a:t>.</a:t>
                      </a:r>
                    </a:p>
                  </a:txBody>
                  <a:tcPr marL="66407" marR="66407" marT="0" marB="0">
                    <a:solidFill>
                      <a:schemeClr val="bg1">
                        <a:lumMod val="75000"/>
                        <a:lumOff val="25000"/>
                      </a:schemeClr>
                    </a:solidFill>
                  </a:tcPr>
                </a:tc>
              </a:tr>
            </a:tbl>
          </a:graphicData>
        </a:graphic>
      </p:graphicFrame>
      <p:sp>
        <p:nvSpPr>
          <p:cNvPr id="13" name="Rectángulo 12"/>
          <p:cNvSpPr/>
          <p:nvPr/>
        </p:nvSpPr>
        <p:spPr>
          <a:xfrm>
            <a:off x="7135164" y="1547751"/>
            <a:ext cx="3894411" cy="4524315"/>
          </a:xfrm>
          <a:prstGeom prst="rect">
            <a:avLst/>
          </a:prstGeom>
        </p:spPr>
        <p:txBody>
          <a:bodyPr wrap="square">
            <a:spAutoFit/>
          </a:bodyPr>
          <a:lstStyle/>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Con la necesidad de tener </a:t>
            </a:r>
            <a:r>
              <a:rPr lang="es-EC" dirty="0" smtClean="0">
                <a:latin typeface="Times New Roman" panose="02020603050405020304" pitchFamily="18" charset="0"/>
                <a:cs typeface="Times New Roman" panose="02020603050405020304" pitchFamily="18" charset="0"/>
              </a:rPr>
              <a:t>5 </a:t>
            </a:r>
            <a:r>
              <a:rPr lang="es-EC" dirty="0">
                <a:latin typeface="Times New Roman" panose="02020603050405020304" pitchFamily="18" charset="0"/>
                <a:cs typeface="Times New Roman" panose="02020603050405020304" pitchFamily="18" charset="0"/>
              </a:rPr>
              <a:t>algoritmos dentro del microcontrolador, se ha decidido implementar cada uno utilizando un tipo de programación basado en sistemas operativos en tiempo real.</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Los sistemas operativos en tiempo real convierten la programación de  </a:t>
            </a:r>
            <a:r>
              <a:rPr lang="es-EC" dirty="0">
                <a:latin typeface="Times New Roman" panose="02020603050405020304" pitchFamily="18" charset="0"/>
                <a:cs typeface="Times New Roman" panose="02020603050405020304" pitchFamily="18" charset="0"/>
              </a:rPr>
              <a:t>sistemas embebidos complejos en algo fácil de procesar, ya que estructura el funcionamiento en forma de tareas de tal manera que ofrece un mejor desempeño del procesador en función de </a:t>
            </a:r>
            <a:r>
              <a:rPr lang="es-EC" dirty="0" smtClean="0">
                <a:latin typeface="Times New Roman" panose="02020603050405020304" pitchFamily="18" charset="0"/>
                <a:cs typeface="Times New Roman" panose="02020603050405020304" pitchFamily="18" charset="0"/>
              </a:rPr>
              <a:t>las prioridades de ejecución. </a:t>
            </a:r>
            <a:endParaRPr lang="es-EC" dirty="0">
              <a:latin typeface="Times New Roman" panose="02020603050405020304" pitchFamily="18" charset="0"/>
              <a:cs typeface="Times New Roman" panose="02020603050405020304" pitchFamily="18" charset="0"/>
            </a:endParaRPr>
          </a:p>
        </p:txBody>
      </p:sp>
      <p:sp>
        <p:nvSpPr>
          <p:cNvPr id="14" name="Rectángulo 13"/>
          <p:cNvSpPr/>
          <p:nvPr/>
        </p:nvSpPr>
        <p:spPr>
          <a:xfrm>
            <a:off x="7835243" y="6122666"/>
            <a:ext cx="2985157" cy="461665"/>
          </a:xfrm>
          <a:prstGeom prst="rect">
            <a:avLst/>
          </a:prstGeom>
        </p:spPr>
        <p:txBody>
          <a:bodyPr wrap="square">
            <a:spAutoFit/>
          </a:bodyPr>
          <a:lstStyle/>
          <a:p>
            <a:pPr algn="just"/>
            <a:r>
              <a:rPr lang="es-EC" sz="2400" b="1" i="1" dirty="0" smtClean="0">
                <a:latin typeface="Times New Roman" panose="02020603050405020304" pitchFamily="18" charset="0"/>
                <a:cs typeface="Times New Roman" panose="02020603050405020304" pitchFamily="18" charset="0"/>
              </a:rPr>
              <a:t>Librería FreeRTOS</a:t>
            </a:r>
            <a:endParaRPr lang="es-EC"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800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CONCLUSIONES</a:t>
            </a:r>
            <a:endParaRPr lang="es-EC" dirty="0"/>
          </a:p>
        </p:txBody>
      </p:sp>
    </p:spTree>
    <p:extLst>
      <p:ext uri="{BB962C8B-B14F-4D97-AF65-F5344CB8AC3E}">
        <p14:creationId xmlns:p14="http://schemas.microsoft.com/office/powerpoint/2010/main" val="419559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8" name="Rectángulo 7"/>
          <p:cNvSpPr/>
          <p:nvPr/>
        </p:nvSpPr>
        <p:spPr>
          <a:xfrm>
            <a:off x="1048273" y="1089532"/>
            <a:ext cx="10362408" cy="4524315"/>
          </a:xfrm>
          <a:prstGeom prst="rect">
            <a:avLst/>
          </a:prstGeom>
        </p:spPr>
        <p:txBody>
          <a:bodyPr wrap="square">
            <a:spAutoFit/>
          </a:bodyPr>
          <a:lstStyle/>
          <a:p>
            <a:pPr algn="just"/>
            <a:r>
              <a:rPr lang="es-EC" dirty="0">
                <a:latin typeface="Times New Roman" panose="02020603050405020304" pitchFamily="18" charset="0"/>
                <a:cs typeface="Times New Roman" panose="02020603050405020304" pitchFamily="18" charset="0"/>
              </a:rPr>
              <a:t>•	Se comprobó que mediante el sensado de corriente se puede estimar el estado de carga mediante el conteo de amperios hora de Coulomb, lo que permite tener una referencia del porcentaje de energía eléctrica almacenada restante en las baterías</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	Se realizó el diseño, acondicionamiento y montaje de los elementos del robot Dagu en forma de módulos de tal manera que cada uno cumpla su función de manera que no afecte su normal operación entre ellos. </a:t>
            </a:r>
          </a:p>
          <a:p>
            <a:pPr algn="just"/>
            <a:r>
              <a:rPr lang="es-EC" dirty="0">
                <a:latin typeface="Times New Roman" panose="02020603050405020304" pitchFamily="18" charset="0"/>
                <a:cs typeface="Times New Roman" panose="02020603050405020304" pitchFamily="18" charset="0"/>
              </a:rPr>
              <a:t>•	La estructura modular que se implementó en el robot, beneficia tanto al montaje y desmontaje de hardware adicional que se requiera al momento de realizar los diferentes tipos de experimentos a los que esté sujeto. </a:t>
            </a:r>
            <a:endParaRPr lang="es-EC" dirty="0" smtClean="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	Se implementó el módulo de baterías que además de proveer de energía eléctrica al robot, realiza el sensado de corriente</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	La ejecución de los algoritmos de medición de estado de carga, control de reglas, movimiento y comunicación con la tarjeta Raspberry Pi 3 se la realizó a través de sistemas operativos en tiempo real (RTOS) orientados a la plataforma Arduino</a:t>
            </a:r>
            <a:r>
              <a:rPr lang="es-EC" dirty="0" smtClean="0">
                <a:latin typeface="Times New Roman" panose="02020603050405020304" pitchFamily="18" charset="0"/>
                <a:cs typeface="Times New Roman" panose="02020603050405020304" pitchFamily="18" charset="0"/>
              </a:rPr>
              <a:t>.</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444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2" name="Rectángulo 1"/>
          <p:cNvSpPr/>
          <p:nvPr/>
        </p:nvSpPr>
        <p:spPr>
          <a:xfrm>
            <a:off x="928863" y="1253002"/>
            <a:ext cx="10340149" cy="4801314"/>
          </a:xfrm>
          <a:prstGeom prst="rect">
            <a:avLst/>
          </a:prstGeom>
        </p:spPr>
        <p:txBody>
          <a:bodyPr wrap="square">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La </a:t>
            </a:r>
            <a:r>
              <a:rPr lang="es-EC" dirty="0">
                <a:latin typeface="Times New Roman" panose="02020603050405020304" pitchFamily="18" charset="0"/>
                <a:cs typeface="Times New Roman" panose="02020603050405020304" pitchFamily="18" charset="0"/>
              </a:rPr>
              <a:t>medición de corriente para estimar el estado de carga se lo realizó con el sensor de corriente Acs-712 5[A], determinando un error relativo del 1.45 % durante la fase experimental. </a:t>
            </a: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algoritmo de control de cargas ofrece un aumento del 57 % de duración de batería LiPo que representa 1 hora 20 minutos, sabiendo que inicialmente se cuenta con 2 horas 20 minutos, logrando un total de 3 horas con 40 minutos</a:t>
            </a:r>
            <a:r>
              <a:rPr lang="es-EC"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El </a:t>
            </a:r>
            <a:r>
              <a:rPr lang="es-EC" dirty="0">
                <a:latin typeface="Times New Roman" panose="02020603050405020304" pitchFamily="18" charset="0"/>
                <a:cs typeface="Times New Roman" panose="02020603050405020304" pitchFamily="18" charset="0"/>
              </a:rPr>
              <a:t>tiempo total alcanzado de 3 horas 40 minutos permite establecer una comparación en 11 ciclos de trabajo para un can adestrado, sabiendo que el mismo puede únicamente trabajar durante 20 minutos, siendo un apoyo significativo en la detección de sustancias explosivas</a:t>
            </a:r>
            <a:r>
              <a:rPr lang="es-EC"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a:latin typeface="Times New Roman" panose="02020603050405020304" pitchFamily="18" charset="0"/>
                <a:cs typeface="Times New Roman" panose="02020603050405020304" pitchFamily="18" charset="0"/>
              </a:rPr>
              <a:t>El módulo de sensado químico actualmente está diseñado para realizar como máximo 10 ciclos de sensado, limitando esta función debido a que las bombas neumáticas poseen un consumo elevado de corriente eléctrica, provocando que la energía eléctrica restante de la batería comience a decrecer a razón de 0.17% cada segundo</a:t>
            </a:r>
            <a:r>
              <a:rPr lang="es-EC"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8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Conclusiones</a:t>
            </a:r>
            <a:endParaRPr lang="es-EC" sz="2400" b="1" dirty="0">
              <a:solidFill>
                <a:schemeClr val="bg1"/>
              </a:solidFill>
              <a:latin typeface="Calibri" panose="020F0502020204030204" pitchFamily="34" charset="0"/>
            </a:endParaRPr>
          </a:p>
        </p:txBody>
      </p:sp>
      <p:sp>
        <p:nvSpPr>
          <p:cNvPr id="6" name="Rectángulo 5"/>
          <p:cNvSpPr/>
          <p:nvPr/>
        </p:nvSpPr>
        <p:spPr>
          <a:xfrm>
            <a:off x="1094704" y="1137711"/>
            <a:ext cx="10174309" cy="5355312"/>
          </a:xfrm>
          <a:prstGeom prst="rect">
            <a:avLst/>
          </a:prstGeom>
        </p:spPr>
        <p:txBody>
          <a:bodyPr wrap="square">
            <a:spAutoFit/>
          </a:bodyPr>
          <a:lstStyle/>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Todo </a:t>
            </a:r>
            <a:r>
              <a:rPr lang="es-EC" dirty="0">
                <a:latin typeface="Times New Roman" panose="02020603050405020304" pitchFamily="18" charset="0"/>
                <a:cs typeface="Times New Roman" panose="02020603050405020304" pitchFamily="18" charset="0"/>
              </a:rPr>
              <a:t>tipo de baterías que son sometidas a valores de profundidad de descarga del 80%, sufren algún tipo de daño, para tratar de reducir esto, se logró manejar un porcentaje de profundidad de descarga del 90%, con la cual las baterías podrían tener hasta un aproximado de 1200 ciclos de carga, todo esto debido a que se trató de compensar con una priorización en la autonomía de las baterías recargables.</a:t>
            </a:r>
          </a:p>
          <a:p>
            <a:pPr marL="285750" indent="-285750" algn="just">
              <a:buFont typeface="Arial" panose="020B0604020202020204" pitchFamily="34" charset="0"/>
              <a:buChar char="•"/>
            </a:pPr>
            <a:endParaRPr lang="es-EC"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Se </a:t>
            </a:r>
            <a:r>
              <a:rPr lang="es-EC" dirty="0">
                <a:latin typeface="Times New Roman" panose="02020603050405020304" pitchFamily="18" charset="0"/>
                <a:cs typeface="Times New Roman" panose="02020603050405020304" pitchFamily="18" charset="0"/>
              </a:rPr>
              <a:t>ha cumplido con todos los objetivos planteados puesto que a través de la implementación tanto de los algoritmos de estimación de estado de carga de las baterías y de control del encendido de módulos ha permitido la ejecución de la estrategia de control para la mejora en la autonomía de la duración en las baterías LiPo</a:t>
            </a:r>
            <a:r>
              <a:rPr lang="es-EC" dirty="0" smtClean="0">
                <a:latin typeface="Times New Roman" panose="02020603050405020304" pitchFamily="18" charset="0"/>
                <a:cs typeface="Times New Roman" panose="02020603050405020304" pitchFamily="18" charset="0"/>
              </a:rPr>
              <a:t>.</a:t>
            </a:r>
            <a:r>
              <a:rPr lang="es-EC" dirty="0">
                <a:latin typeface="Times New Roman" panose="02020603050405020304" pitchFamily="18" charset="0"/>
                <a:cs typeface="Times New Roman" panose="02020603050405020304" pitchFamily="18" charset="0"/>
              </a:rPr>
              <a:t> El módulo de sensado químico actualmente está diseñado para realizar como máximo 10 ciclos de sensado, limitando esta función debido a que las bombas neumáticas poseen un consumo elevado de corriente eléctrica, provocando que la energía eléctrica restante de la batería comience a decrecer a razón de 0.17% cada segundo</a:t>
            </a:r>
            <a:r>
              <a:rPr lang="es-EC"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endParaRPr lang="es-EC"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Todo </a:t>
            </a:r>
            <a:r>
              <a:rPr lang="es-EC" dirty="0">
                <a:latin typeface="Times New Roman" panose="02020603050405020304" pitchFamily="18" charset="0"/>
                <a:cs typeface="Times New Roman" panose="02020603050405020304" pitchFamily="18" charset="0"/>
              </a:rPr>
              <a:t>tipo de baterías que son sometidas a valores de profundidad de descarga del 80%, sufren algún tipo de daño, para tratar de reducir esto, se logró manejar un porcentaje de profundidad de descarga del 90%, con la cual las baterías podrían tener hasta un aproximado de 1200 ciclos de carga, todo esto debido a que se trató de compensar con una priorización en la autonomía de las baterías recargables</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982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79416" y="1083709"/>
            <a:ext cx="8763113" cy="4524315"/>
          </a:xfrm>
          <a:prstGeom prst="rect">
            <a:avLst/>
          </a:prstGeom>
        </p:spPr>
        <p:txBody>
          <a:bodyPr wrap="square">
            <a:spAutoFit/>
          </a:bodyPr>
          <a:lstStyle/>
          <a:p>
            <a:pPr marL="285750" indent="-285750" algn="just">
              <a:lnSpc>
                <a:spcPct val="200000"/>
              </a:lnSpc>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Introducción</a:t>
            </a: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Objetivos</a:t>
            </a: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Desarrollo del prototipo</a:t>
            </a:r>
            <a:endParaRPr lang="es-ES" sz="2400" dirty="0">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q"/>
            </a:pPr>
            <a:r>
              <a:rPr lang="es-ES" sz="2400" dirty="0" smtClean="0">
                <a:latin typeface="Times New Roman" panose="02020603050405020304" pitchFamily="18" charset="0"/>
                <a:cs typeface="Times New Roman" panose="02020603050405020304" pitchFamily="18" charset="0"/>
              </a:rPr>
              <a:t>Algoritmos </a:t>
            </a:r>
            <a:r>
              <a:rPr lang="es-ES" sz="2400" dirty="0">
                <a:latin typeface="Times New Roman" panose="02020603050405020304" pitchFamily="18" charset="0"/>
                <a:cs typeface="Times New Roman" panose="02020603050405020304" pitchFamily="18" charset="0"/>
              </a:rPr>
              <a:t>de </a:t>
            </a:r>
            <a:r>
              <a:rPr lang="es-ES" sz="2400" dirty="0" smtClean="0">
                <a:latin typeface="Times New Roman" panose="02020603050405020304" pitchFamily="18" charset="0"/>
                <a:cs typeface="Times New Roman" panose="02020603050405020304" pitchFamily="18" charset="0"/>
              </a:rPr>
              <a:t>estimación de estado de carga y estrategia de gestión energética. </a:t>
            </a:r>
            <a:endParaRPr lang="es-ES" sz="2400" dirty="0">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q"/>
            </a:pPr>
            <a:r>
              <a:rPr lang="es-ES" sz="2400" dirty="0">
                <a:latin typeface="Times New Roman" panose="02020603050405020304" pitchFamily="18" charset="0"/>
                <a:cs typeface="Times New Roman" panose="02020603050405020304" pitchFamily="18" charset="0"/>
              </a:rPr>
              <a:t>Conclusiones y recomendaciones</a:t>
            </a:r>
          </a:p>
        </p:txBody>
      </p:sp>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a:solidFill>
                  <a:schemeClr val="bg1"/>
                </a:solidFill>
                <a:latin typeface="Calibri" panose="020F0502020204030204" pitchFamily="34" charset="0"/>
              </a:rPr>
              <a:t>Contenido</a:t>
            </a:r>
          </a:p>
        </p:txBody>
      </p:sp>
    </p:spTree>
    <p:extLst>
      <p:ext uri="{BB962C8B-B14F-4D97-AF65-F5344CB8AC3E}">
        <p14:creationId xmlns:p14="http://schemas.microsoft.com/office/powerpoint/2010/main" val="4198072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407077" y="2967335"/>
            <a:ext cx="3377849"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GRACIAS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8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INTRODUCCIÓN</a:t>
            </a:r>
            <a:endParaRPr lang="es-EC" dirty="0"/>
          </a:p>
        </p:txBody>
      </p:sp>
    </p:spTree>
    <p:extLst>
      <p:ext uri="{BB962C8B-B14F-4D97-AF65-F5344CB8AC3E}">
        <p14:creationId xmlns:p14="http://schemas.microsoft.com/office/powerpoint/2010/main" val="70328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grpSp>
        <p:nvGrpSpPr>
          <p:cNvPr id="5" name="Grupo 4"/>
          <p:cNvGrpSpPr/>
          <p:nvPr/>
        </p:nvGrpSpPr>
        <p:grpSpPr>
          <a:xfrm>
            <a:off x="473491" y="1183905"/>
            <a:ext cx="3122432" cy="1873459"/>
            <a:chOff x="825901" y="2418"/>
            <a:chExt cx="3122432" cy="1873459"/>
          </a:xfrm>
        </p:grpSpPr>
        <p:sp>
          <p:nvSpPr>
            <p:cNvPr id="12" name="Rectángulo 11"/>
            <p:cNvSpPr/>
            <p:nvPr/>
          </p:nvSpPr>
          <p:spPr>
            <a:xfrm>
              <a:off x="825901" y="2418"/>
              <a:ext cx="3122432" cy="1873459"/>
            </a:xfrm>
            <a:prstGeom prst="rect">
              <a:avLst/>
            </a:prstGeom>
            <a:solidFill>
              <a:schemeClr val="bg2">
                <a:lumMod val="25000"/>
                <a:lumOff val="75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ectángulo 12"/>
            <p:cNvSpPr/>
            <p:nvPr/>
          </p:nvSpPr>
          <p:spPr>
            <a:xfrm>
              <a:off x="825901" y="2418"/>
              <a:ext cx="3122432" cy="18734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a:t>
              </a:r>
              <a:r>
                <a:rPr lang="es-EC" dirty="0" smtClean="0">
                  <a:latin typeface="Times New Roman" panose="02020603050405020304" pitchFamily="18" charset="0"/>
                  <a:cs typeface="Times New Roman" panose="02020603050405020304" pitchFamily="18" charset="0"/>
                </a:rPr>
                <a:t>robótica</a:t>
              </a:r>
              <a:r>
                <a:rPr lang="es-EC" sz="1800" kern="1200" dirty="0" smtClean="0">
                  <a:latin typeface="Times New Roman" panose="02020603050405020304" pitchFamily="18" charset="0"/>
                  <a:cs typeface="Times New Roman" panose="02020603050405020304" pitchFamily="18" charset="0"/>
                </a:rPr>
                <a:t> se ha considerado generalmente como un foco de atracción llamativo para el público en general.</a:t>
              </a:r>
              <a:br>
                <a:rPr lang="es-EC" sz="1800" kern="1200" dirty="0" smtClean="0">
                  <a:latin typeface="Times New Roman" panose="02020603050405020304" pitchFamily="18" charset="0"/>
                  <a:cs typeface="Times New Roman" panose="02020603050405020304" pitchFamily="18" charset="0"/>
                </a:rPr>
              </a:br>
              <a:endParaRPr lang="es-ES" sz="1800" kern="1200" dirty="0">
                <a:latin typeface="Times New Roman" panose="02020603050405020304" pitchFamily="18" charset="0"/>
                <a:cs typeface="Times New Roman" panose="02020603050405020304" pitchFamily="18" charset="0"/>
              </a:endParaRPr>
            </a:p>
          </p:txBody>
        </p:sp>
      </p:grpSp>
      <p:grpSp>
        <p:nvGrpSpPr>
          <p:cNvPr id="6" name="Grupo 5"/>
          <p:cNvGrpSpPr/>
          <p:nvPr/>
        </p:nvGrpSpPr>
        <p:grpSpPr>
          <a:xfrm>
            <a:off x="4380870" y="1190545"/>
            <a:ext cx="3122432" cy="1873459"/>
            <a:chOff x="4260577" y="2418"/>
            <a:chExt cx="3122432" cy="1873459"/>
          </a:xfrm>
          <a:solidFill>
            <a:schemeClr val="bg2">
              <a:lumMod val="25000"/>
              <a:lumOff val="75000"/>
            </a:schemeClr>
          </a:solidFill>
        </p:grpSpPr>
        <p:sp>
          <p:nvSpPr>
            <p:cNvPr id="10" name="Rectángulo 9"/>
            <p:cNvSpPr/>
            <p:nvPr/>
          </p:nvSpPr>
          <p:spPr>
            <a:xfrm>
              <a:off x="4260577" y="2418"/>
              <a:ext cx="3122432" cy="1873459"/>
            </a:xfrm>
            <a:prstGeom prst="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0"/>
            <p:cNvSpPr/>
            <p:nvPr/>
          </p:nvSpPr>
          <p:spPr>
            <a:xfrm>
              <a:off x="4260577" y="2418"/>
              <a:ext cx="3122432" cy="18734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Generar sistemas electrónicos autónomos que respondan a términos como eficiencia energética, inteligencia artificial entre otros.</a:t>
              </a:r>
              <a:endParaRPr lang="es-ES" sz="1800" kern="1200" dirty="0">
                <a:latin typeface="Times New Roman" panose="02020603050405020304" pitchFamily="18" charset="0"/>
                <a:cs typeface="Times New Roman" panose="02020603050405020304" pitchFamily="18" charset="0"/>
              </a:endParaRPr>
            </a:p>
          </p:txBody>
        </p:sp>
      </p:gr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219" y="3584953"/>
            <a:ext cx="1842408" cy="2495500"/>
          </a:xfrm>
          <a:prstGeom prst="rect">
            <a:avLst/>
          </a:prstGeom>
        </p:spPr>
      </p:pic>
      <p:grpSp>
        <p:nvGrpSpPr>
          <p:cNvPr id="21" name="Grupo 20"/>
          <p:cNvGrpSpPr/>
          <p:nvPr/>
        </p:nvGrpSpPr>
        <p:grpSpPr>
          <a:xfrm>
            <a:off x="8288249" y="1183905"/>
            <a:ext cx="3122432" cy="1873459"/>
            <a:chOff x="825901" y="2418"/>
            <a:chExt cx="3122432" cy="1873459"/>
          </a:xfrm>
        </p:grpSpPr>
        <p:sp>
          <p:nvSpPr>
            <p:cNvPr id="22" name="Rectángulo 21"/>
            <p:cNvSpPr/>
            <p:nvPr/>
          </p:nvSpPr>
          <p:spPr>
            <a:xfrm>
              <a:off x="825901" y="2418"/>
              <a:ext cx="3122432" cy="1873459"/>
            </a:xfrm>
            <a:prstGeom prst="rect">
              <a:avLst/>
            </a:prstGeom>
            <a:solidFill>
              <a:schemeClr val="bg2">
                <a:lumMod val="25000"/>
                <a:lumOff val="75000"/>
              </a:schemeClr>
            </a:solid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825901" y="2418"/>
              <a:ext cx="3122432" cy="18734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S" sz="1800" kern="1200" dirty="0">
                <a:latin typeface="Times New Roman" panose="02020603050405020304" pitchFamily="18" charset="0"/>
                <a:cs typeface="Times New Roman" panose="02020603050405020304" pitchFamily="18" charset="0"/>
              </a:endParaRPr>
            </a:p>
          </p:txBody>
        </p:sp>
      </p:grpSp>
      <p:sp>
        <p:nvSpPr>
          <p:cNvPr id="19" name="Rectángulo 18"/>
          <p:cNvSpPr/>
          <p:nvPr/>
        </p:nvSpPr>
        <p:spPr>
          <a:xfrm>
            <a:off x="8375586" y="1388611"/>
            <a:ext cx="2947757" cy="1477328"/>
          </a:xfrm>
          <a:prstGeom prst="rect">
            <a:avLst/>
          </a:prstGeom>
        </p:spPr>
        <p:txBody>
          <a:bodyPr wrap="square">
            <a:spAutoFit/>
          </a:bodyPr>
          <a:lstStyle/>
          <a:p>
            <a:pPr lvl="0" algn="ctr"/>
            <a:r>
              <a:rPr lang="es-EC" dirty="0">
                <a:solidFill>
                  <a:schemeClr val="dk1">
                    <a:hueOff val="0"/>
                    <a:satOff val="0"/>
                    <a:lumOff val="0"/>
                    <a:alphaOff val="0"/>
                  </a:schemeClr>
                </a:solidFill>
                <a:latin typeface="Times New Roman" panose="02020603050405020304" pitchFamily="18" charset="0"/>
                <a:cs typeface="Times New Roman" panose="02020603050405020304" pitchFamily="18" charset="0"/>
              </a:rPr>
              <a:t>Una aplicación es el uso de dispositivos con capacidades para diferenciar entre varios tipos de explosivos y sustancias ilícitas </a:t>
            </a:r>
            <a:endParaRPr lang="es-ES" dirty="0">
              <a:solidFill>
                <a:schemeClr val="dk1">
                  <a:hueOff val="0"/>
                  <a:satOff val="0"/>
                  <a:lumOff val="0"/>
                  <a:alphaOff val="0"/>
                </a:schemeClr>
              </a:solidFill>
              <a:latin typeface="Times New Roman" panose="02020603050405020304" pitchFamily="18" charset="0"/>
              <a:cs typeface="Times New Roman" panose="02020603050405020304" pitchFamily="18" charset="0"/>
            </a:endParaRPr>
          </a:p>
        </p:txBody>
      </p:sp>
      <p:grpSp>
        <p:nvGrpSpPr>
          <p:cNvPr id="25" name="Grupo 24"/>
          <p:cNvGrpSpPr/>
          <p:nvPr/>
        </p:nvGrpSpPr>
        <p:grpSpPr>
          <a:xfrm>
            <a:off x="6338807" y="3895974"/>
            <a:ext cx="3182248" cy="1873459"/>
            <a:chOff x="1410906" y="2160264"/>
            <a:chExt cx="2565285" cy="1539171"/>
          </a:xfrm>
          <a:solidFill>
            <a:schemeClr val="bg2">
              <a:lumMod val="25000"/>
              <a:lumOff val="75000"/>
            </a:schemeClr>
          </a:solidFill>
        </p:grpSpPr>
        <p:sp>
          <p:nvSpPr>
            <p:cNvPr id="26" name="Rectángulo 25"/>
            <p:cNvSpPr/>
            <p:nvPr/>
          </p:nvSpPr>
          <p:spPr>
            <a:xfrm>
              <a:off x="1410906" y="2160264"/>
              <a:ext cx="2565285" cy="1539171"/>
            </a:xfrm>
            <a:prstGeom prst="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ángulo 26"/>
            <p:cNvSpPr/>
            <p:nvPr/>
          </p:nvSpPr>
          <p:spPr>
            <a:xfrm>
              <a:off x="1410906" y="2160264"/>
              <a:ext cx="2565285" cy="15391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latin typeface="Times New Roman" panose="02020603050405020304" pitchFamily="18" charset="0"/>
                  <a:cs typeface="Times New Roman" panose="02020603050405020304" pitchFamily="18" charset="0"/>
                </a:rPr>
                <a:t>El ministerio de Defensa Nacional en conjunto con las </a:t>
              </a:r>
              <a:r>
                <a:rPr lang="es-ES" sz="1700" dirty="0">
                  <a:latin typeface="Times New Roman" panose="02020603050405020304" pitchFamily="18" charset="0"/>
                  <a:cs typeface="Times New Roman" panose="02020603050405020304" pitchFamily="18" charset="0"/>
                </a:rPr>
                <a:t>F</a:t>
              </a:r>
              <a:r>
                <a:rPr lang="es-ES" sz="1700" kern="1200" dirty="0" smtClean="0">
                  <a:latin typeface="Times New Roman" panose="02020603050405020304" pitchFamily="18" charset="0"/>
                  <a:cs typeface="Times New Roman" panose="02020603050405020304" pitchFamily="18" charset="0"/>
                </a:rPr>
                <a:t>uerzas </a:t>
              </a:r>
              <a:r>
                <a:rPr lang="es-ES" sz="1700" dirty="0" smtClean="0">
                  <a:latin typeface="Times New Roman" panose="02020603050405020304" pitchFamily="18" charset="0"/>
                  <a:cs typeface="Times New Roman" panose="02020603050405020304" pitchFamily="18" charset="0"/>
                </a:rPr>
                <a:t>A</a:t>
              </a:r>
              <a:r>
                <a:rPr lang="es-ES" sz="1700" kern="1200" dirty="0" smtClean="0">
                  <a:latin typeface="Times New Roman" panose="02020603050405020304" pitchFamily="18" charset="0"/>
                  <a:cs typeface="Times New Roman" panose="02020603050405020304" pitchFamily="18" charset="0"/>
                </a:rPr>
                <a:t>rmadas presentaro</a:t>
              </a:r>
              <a:r>
                <a:rPr lang="es-ES" sz="1700" dirty="0" smtClean="0">
                  <a:latin typeface="Times New Roman" panose="02020603050405020304" pitchFamily="18" charset="0"/>
                  <a:cs typeface="Times New Roman" panose="02020603050405020304" pitchFamily="18" charset="0"/>
                </a:rPr>
                <a:t>n hasta 2015 cerca de 2 mil decomisos en armas y explosivos.</a:t>
              </a:r>
              <a:endParaRPr lang="es-ES" sz="17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09600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pic>
        <p:nvPicPr>
          <p:cNvPr id="18" name="Imagen 17"/>
          <p:cNvPicPr>
            <a:picLocks noChangeAspect="1"/>
          </p:cNvPicPr>
          <p:nvPr/>
        </p:nvPicPr>
        <p:blipFill>
          <a:blip r:embed="rId3"/>
          <a:stretch>
            <a:fillRect/>
          </a:stretch>
        </p:blipFill>
        <p:spPr>
          <a:xfrm>
            <a:off x="4131785" y="1037829"/>
            <a:ext cx="3828053" cy="2274941"/>
          </a:xfrm>
          <a:prstGeom prst="rect">
            <a:avLst/>
          </a:prstGeom>
        </p:spPr>
      </p:pic>
      <p:pic>
        <p:nvPicPr>
          <p:cNvPr id="2" name="Imagen 1"/>
          <p:cNvPicPr>
            <a:picLocks noChangeAspect="1"/>
          </p:cNvPicPr>
          <p:nvPr/>
        </p:nvPicPr>
        <p:blipFill>
          <a:blip r:embed="rId4"/>
          <a:stretch>
            <a:fillRect/>
          </a:stretch>
        </p:blipFill>
        <p:spPr>
          <a:xfrm>
            <a:off x="8604197" y="1037830"/>
            <a:ext cx="3033661" cy="2274940"/>
          </a:xfrm>
          <a:prstGeom prst="rect">
            <a:avLst/>
          </a:prstGeom>
        </p:spPr>
      </p:pic>
      <p:grpSp>
        <p:nvGrpSpPr>
          <p:cNvPr id="20" name="Grupo 19"/>
          <p:cNvGrpSpPr/>
          <p:nvPr/>
        </p:nvGrpSpPr>
        <p:grpSpPr>
          <a:xfrm>
            <a:off x="4586442" y="3806786"/>
            <a:ext cx="2944496" cy="1873459"/>
            <a:chOff x="4260577" y="2418"/>
            <a:chExt cx="3122432" cy="1873459"/>
          </a:xfrm>
          <a:solidFill>
            <a:schemeClr val="bg2">
              <a:lumMod val="25000"/>
              <a:lumOff val="75000"/>
            </a:schemeClr>
          </a:solidFill>
        </p:grpSpPr>
        <p:sp>
          <p:nvSpPr>
            <p:cNvPr id="24" name="Rectángulo 23"/>
            <p:cNvSpPr/>
            <p:nvPr/>
          </p:nvSpPr>
          <p:spPr>
            <a:xfrm>
              <a:off x="4260577" y="2418"/>
              <a:ext cx="3122432" cy="1873459"/>
            </a:xfrm>
            <a:prstGeom prst="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Rectángulo 27"/>
            <p:cNvSpPr/>
            <p:nvPr/>
          </p:nvSpPr>
          <p:spPr>
            <a:xfrm>
              <a:off x="4260577" y="2418"/>
              <a:ext cx="3122432" cy="18734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285750" indent="-285750" algn="just">
                <a:buFont typeface="Arial" panose="020B0604020202020204" pitchFamily="34" charset="0"/>
                <a:buChar char="•"/>
              </a:pPr>
              <a:r>
                <a:rPr lang="es-EC" sz="1400" dirty="0" smtClean="0">
                  <a:latin typeface="Times New Roman" panose="02020603050405020304" pitchFamily="18" charset="0"/>
                  <a:ea typeface="Calibri" panose="020F0502020204030204" pitchFamily="34" charset="0"/>
                </a:rPr>
                <a:t>Prototipo basado en detección de sustancias explosivas. </a:t>
              </a:r>
              <a:endParaRPr lang="es-EC" sz="1400"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s-EC" sz="1400" dirty="0" smtClean="0">
                  <a:latin typeface="Times New Roman" panose="02020603050405020304" pitchFamily="18" charset="0"/>
                  <a:ea typeface="Calibri" panose="020F0502020204030204" pitchFamily="34" charset="0"/>
                </a:rPr>
                <a:t>Matriz de sensores con efectividad del 89%.</a:t>
              </a:r>
            </a:p>
            <a:p>
              <a:pPr marL="285750" indent="-285750" algn="just">
                <a:buFont typeface="Arial" panose="020B0604020202020204" pitchFamily="34" charset="0"/>
                <a:buChar char="•"/>
              </a:pPr>
              <a:r>
                <a:rPr lang="es-EC" sz="1400" dirty="0" smtClean="0">
                  <a:latin typeface="Times New Roman" panose="02020603050405020304" pitchFamily="18" charset="0"/>
                </a:rPr>
                <a:t>Capacidad de visión y operación remota. </a:t>
              </a:r>
              <a:endParaRPr lang="es-EC" sz="1400" dirty="0"/>
            </a:p>
          </p:txBody>
        </p:sp>
      </p:grpSp>
      <p:grpSp>
        <p:nvGrpSpPr>
          <p:cNvPr id="29" name="Grupo 28"/>
          <p:cNvGrpSpPr/>
          <p:nvPr/>
        </p:nvGrpSpPr>
        <p:grpSpPr>
          <a:xfrm>
            <a:off x="8659368" y="3806786"/>
            <a:ext cx="2944496" cy="1873459"/>
            <a:chOff x="4260577" y="2418"/>
            <a:chExt cx="3122432" cy="1873459"/>
          </a:xfrm>
          <a:solidFill>
            <a:schemeClr val="bg2">
              <a:lumMod val="25000"/>
              <a:lumOff val="75000"/>
            </a:schemeClr>
          </a:solidFill>
        </p:grpSpPr>
        <p:sp>
          <p:nvSpPr>
            <p:cNvPr id="30" name="Rectángulo 29"/>
            <p:cNvSpPr/>
            <p:nvPr/>
          </p:nvSpPr>
          <p:spPr>
            <a:xfrm>
              <a:off x="4260577" y="2418"/>
              <a:ext cx="3122432" cy="1873459"/>
            </a:xfrm>
            <a:prstGeom prst="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Rectángulo 30"/>
            <p:cNvSpPr/>
            <p:nvPr/>
          </p:nvSpPr>
          <p:spPr>
            <a:xfrm>
              <a:off x="4260577" y="2418"/>
              <a:ext cx="3122432" cy="18734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Prototipo basado en detección de sustancias explosivas </a:t>
              </a:r>
              <a:r>
                <a:rPr lang="es-EC" sz="1400" dirty="0" smtClean="0">
                  <a:latin typeface="Times New Roman" panose="02020603050405020304" pitchFamily="18" charset="0"/>
                  <a:ea typeface="Calibri" panose="020F0502020204030204" pitchFamily="34" charset="0"/>
                </a:rPr>
                <a:t>con cámara de sensado.</a:t>
              </a:r>
            </a:p>
            <a:p>
              <a:pPr marL="285750" indent="-285750" algn="just">
                <a:buFont typeface="Arial" panose="020B0604020202020204" pitchFamily="34" charset="0"/>
                <a:buChar char="•"/>
              </a:pPr>
              <a:r>
                <a:rPr lang="es-EC" sz="1400" dirty="0" smtClean="0">
                  <a:latin typeface="Times New Roman" panose="02020603050405020304" pitchFamily="18" charset="0"/>
                  <a:ea typeface="Calibri" panose="020F0502020204030204" pitchFamily="34" charset="0"/>
                </a:rPr>
                <a:t>Algoritmo de discriminación </a:t>
              </a:r>
              <a:r>
                <a:rPr lang="es-EC" sz="1400" dirty="0">
                  <a:latin typeface="Times New Roman" panose="02020603050405020304" pitchFamily="18" charset="0"/>
                  <a:ea typeface="Calibri" panose="020F0502020204030204" pitchFamily="34" charset="0"/>
                </a:rPr>
                <a:t>de TNT, pólvora en base doble y </a:t>
              </a:r>
              <a:r>
                <a:rPr lang="es-EC" sz="1400" dirty="0" smtClean="0">
                  <a:latin typeface="Times New Roman" panose="02020603050405020304" pitchFamily="18" charset="0"/>
                  <a:ea typeface="Calibri" panose="020F0502020204030204" pitchFamily="34" charset="0"/>
                </a:rPr>
                <a:t>alcohol.</a:t>
              </a:r>
              <a:endParaRPr lang="es-EC" sz="1400" dirty="0">
                <a:latin typeface="Times New Roman" panose="02020603050405020304" pitchFamily="18" charset="0"/>
                <a:ea typeface="Calibri" panose="020F0502020204030204" pitchFamily="34" charset="0"/>
              </a:endParaRPr>
            </a:p>
            <a:p>
              <a:pPr marL="285750" indent="-285750" algn="just">
                <a:buFont typeface="Arial" panose="020B0604020202020204" pitchFamily="34" charset="0"/>
                <a:buChar char="•"/>
              </a:pPr>
              <a:r>
                <a:rPr lang="es-EC" sz="1400" dirty="0" smtClean="0">
                  <a:latin typeface="Times New Roman" panose="02020603050405020304" pitchFamily="18" charset="0"/>
                  <a:ea typeface="Calibri" panose="020F0502020204030204" pitchFamily="34" charset="0"/>
                </a:rPr>
                <a:t>Efectividad </a:t>
              </a:r>
              <a:r>
                <a:rPr lang="es-EC" sz="1400" dirty="0">
                  <a:latin typeface="Times New Roman" panose="02020603050405020304" pitchFamily="18" charset="0"/>
                  <a:ea typeface="Calibri" panose="020F0502020204030204" pitchFamily="34" charset="0"/>
                </a:rPr>
                <a:t>del </a:t>
              </a:r>
              <a:r>
                <a:rPr lang="es-EC" sz="1400" dirty="0" smtClean="0">
                  <a:latin typeface="Times New Roman" panose="02020603050405020304" pitchFamily="18" charset="0"/>
                  <a:ea typeface="Calibri" panose="020F0502020204030204" pitchFamily="34" charset="0"/>
                </a:rPr>
                <a:t>80% en detección.</a:t>
              </a:r>
            </a:p>
            <a:p>
              <a:pPr marL="285750" indent="-285750" algn="just">
                <a:buFont typeface="Arial" panose="020B0604020202020204" pitchFamily="34" charset="0"/>
                <a:buChar char="•"/>
              </a:pPr>
              <a:r>
                <a:rPr lang="es-EC" sz="1400" dirty="0" smtClean="0">
                  <a:latin typeface="Times New Roman" panose="02020603050405020304" pitchFamily="18" charset="0"/>
                  <a:ea typeface="Calibri" panose="020F0502020204030204" pitchFamily="34" charset="0"/>
                </a:rPr>
                <a:t>Navegación autónoma.</a:t>
              </a:r>
              <a:endParaRPr lang="es-EC" sz="1400" dirty="0">
                <a:latin typeface="Times New Roman" panose="02020603050405020304" pitchFamily="18" charset="0"/>
                <a:ea typeface="Calibri" panose="020F0502020204030204" pitchFamily="34" charset="0"/>
              </a:endParaRPr>
            </a:p>
          </p:txBody>
        </p:sp>
      </p:grpSp>
      <p:pic>
        <p:nvPicPr>
          <p:cNvPr id="32" name="Imagen 31" descr="Resultado de imagen para can antidrogas ecuador"/>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66179" y="1037829"/>
            <a:ext cx="2589947" cy="2283187"/>
          </a:xfrm>
          <a:prstGeom prst="rect">
            <a:avLst/>
          </a:prstGeom>
          <a:noFill/>
          <a:ln>
            <a:noFill/>
          </a:ln>
        </p:spPr>
      </p:pic>
      <p:grpSp>
        <p:nvGrpSpPr>
          <p:cNvPr id="33" name="Grupo 32"/>
          <p:cNvGrpSpPr/>
          <p:nvPr/>
        </p:nvGrpSpPr>
        <p:grpSpPr>
          <a:xfrm>
            <a:off x="385429" y="3806786"/>
            <a:ext cx="3149858" cy="1873458"/>
            <a:chOff x="4260577" y="2418"/>
            <a:chExt cx="3122432" cy="1873459"/>
          </a:xfrm>
          <a:solidFill>
            <a:schemeClr val="bg2">
              <a:lumMod val="25000"/>
              <a:lumOff val="75000"/>
            </a:schemeClr>
          </a:solidFill>
        </p:grpSpPr>
        <p:sp>
          <p:nvSpPr>
            <p:cNvPr id="34" name="Rectángulo 33"/>
            <p:cNvSpPr/>
            <p:nvPr/>
          </p:nvSpPr>
          <p:spPr>
            <a:xfrm>
              <a:off x="4260577" y="2418"/>
              <a:ext cx="3122432" cy="1873459"/>
            </a:xfrm>
            <a:prstGeom prst="rect">
              <a:avLst/>
            </a:prstGeom>
            <a:grpFill/>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ángulo 34"/>
            <p:cNvSpPr/>
            <p:nvPr/>
          </p:nvSpPr>
          <p:spPr>
            <a:xfrm>
              <a:off x="4260577" y="2418"/>
              <a:ext cx="3122432" cy="18734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Detección rápida. </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Pueden detectar entre 9 y 14 tipos de explosivos distintos.</a:t>
              </a:r>
            </a:p>
            <a:p>
              <a:pPr marL="285750" indent="-285750" algn="just">
                <a:buFont typeface="Arial" panose="020B0604020202020204" pitchFamily="34" charset="0"/>
                <a:buChar char="•"/>
              </a:pPr>
              <a:r>
                <a:rPr lang="es-EC" sz="1400" dirty="0">
                  <a:latin typeface="Times New Roman" panose="02020603050405020304" pitchFamily="18" charset="0"/>
                  <a:ea typeface="Calibri" panose="020F0502020204030204" pitchFamily="34" charset="0"/>
                </a:rPr>
                <a:t>Distinguen una fuente de olor con baja concentración.</a:t>
              </a:r>
              <a:endParaRPr lang="es-EC" sz="1400" dirty="0"/>
            </a:p>
            <a:p>
              <a:pPr lvl="0" algn="ctr" defTabSz="800100">
                <a:lnSpc>
                  <a:spcPct val="90000"/>
                </a:lnSpc>
                <a:spcBef>
                  <a:spcPct val="0"/>
                </a:spcBef>
                <a:spcAft>
                  <a:spcPct val="35000"/>
                </a:spcAft>
              </a:pPr>
              <a:endParaRPr lang="es-ES" sz="14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15198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Introducción</a:t>
            </a:r>
            <a:endParaRPr lang="es-EC" sz="2400" b="1" dirty="0">
              <a:solidFill>
                <a:schemeClr val="bg1"/>
              </a:solidFill>
              <a:latin typeface="Calibri" panose="020F0502020204030204" pitchFamily="34" charset="0"/>
            </a:endParaRPr>
          </a:p>
        </p:txBody>
      </p:sp>
      <p:sp>
        <p:nvSpPr>
          <p:cNvPr id="14" name="Rectángulo 13"/>
          <p:cNvSpPr/>
          <p:nvPr/>
        </p:nvSpPr>
        <p:spPr>
          <a:xfrm>
            <a:off x="1073801" y="1191336"/>
            <a:ext cx="10494083" cy="3046988"/>
          </a:xfrm>
          <a:prstGeom prst="rect">
            <a:avLst/>
          </a:prstGeom>
        </p:spPr>
        <p:txBody>
          <a:bodyPr wrap="square">
            <a:spAutoFit/>
          </a:bodyPr>
          <a:lstStyle/>
          <a:p>
            <a:pPr marL="285750" indent="-285750">
              <a:buFont typeface="Arial" panose="020B0604020202020204" pitchFamily="34" charset="0"/>
              <a:buChar char="•"/>
            </a:pPr>
            <a:r>
              <a:rPr lang="es-EC" sz="2400" dirty="0">
                <a:latin typeface="Times New Roman" panose="02020603050405020304" pitchFamily="18" charset="0"/>
                <a:cs typeface="Times New Roman" panose="02020603050405020304" pitchFamily="18" charset="0"/>
              </a:rPr>
              <a:t>Generar sistemas electrónicos autónomos que respondan a términos como eficiencia energética, inteligencia artificial entre otros.</a:t>
            </a:r>
            <a:endParaRPr lang="es-E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400" b="1" dirty="0">
                <a:latin typeface="Times New Roman" panose="02020603050405020304" pitchFamily="18" charset="0"/>
                <a:cs typeface="Times New Roman" panose="02020603050405020304" pitchFamily="18" charset="0"/>
              </a:rPr>
              <a:t>Surge una necesidad de un </a:t>
            </a:r>
            <a:r>
              <a:rPr lang="es-EC" sz="2400" b="1" dirty="0" smtClean="0">
                <a:latin typeface="Times New Roman" panose="02020603050405020304" pitchFamily="18" charset="0"/>
                <a:cs typeface="Times New Roman" panose="02020603050405020304" pitchFamily="18" charset="0"/>
              </a:rPr>
              <a:t>sistema de almacenamiento </a:t>
            </a:r>
            <a:r>
              <a:rPr lang="es-EC" sz="2400" b="1" dirty="0">
                <a:latin typeface="Times New Roman" panose="02020603050405020304" pitchFamily="18" charset="0"/>
                <a:cs typeface="Times New Roman" panose="02020603050405020304" pitchFamily="18" charset="0"/>
              </a:rPr>
              <a:t>portátil confiable</a:t>
            </a:r>
            <a:endParaRPr lang="es-E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C" sz="2400" dirty="0" smtClean="0">
                <a:latin typeface="Times New Roman" panose="02020603050405020304" pitchFamily="18" charset="0"/>
                <a:cs typeface="Times New Roman" panose="02020603050405020304" pitchFamily="18" charset="0"/>
              </a:rPr>
              <a:t>La </a:t>
            </a:r>
            <a:r>
              <a:rPr lang="es-EC" sz="2400" dirty="0">
                <a:latin typeface="Times New Roman" panose="02020603050405020304" pitchFamily="18" charset="0"/>
                <a:cs typeface="Times New Roman" panose="02020603050405020304" pitchFamily="18" charset="0"/>
              </a:rPr>
              <a:t>batería es probablemente el dispositivo de almacenamiento de energía más utilizado.</a:t>
            </a:r>
            <a:r>
              <a:rPr lang="es-EC" sz="2400" dirty="0"/>
              <a:t/>
            </a:r>
            <a:br>
              <a:rPr lang="es-EC" sz="2400" dirty="0"/>
            </a:br>
            <a:endParaRPr lang="es-EC"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2" descr="Resultado de imagen para baterÃ­as lipo"/>
          <p:cNvPicPr>
            <a:picLocks noChangeAspect="1" noChangeArrowheads="1"/>
          </p:cNvPicPr>
          <p:nvPr/>
        </p:nvPicPr>
        <p:blipFill rotWithShape="1">
          <a:blip r:embed="rId3">
            <a:extLst>
              <a:ext uri="{28A0092B-C50C-407E-A947-70E740481C1C}">
                <a14:useLocalDpi xmlns:a14="http://schemas.microsoft.com/office/drawing/2010/main" val="0"/>
              </a:ext>
            </a:extLst>
          </a:blip>
          <a:srcRect b="15651"/>
          <a:stretch/>
        </p:blipFill>
        <p:spPr bwMode="auto">
          <a:xfrm>
            <a:off x="6773003" y="4310372"/>
            <a:ext cx="2887435" cy="1959682"/>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4"/>
          <a:stretch>
            <a:fillRect/>
          </a:stretch>
        </p:blipFill>
        <p:spPr>
          <a:xfrm>
            <a:off x="2361339" y="4310372"/>
            <a:ext cx="2612909" cy="1959682"/>
          </a:xfrm>
          <a:prstGeom prst="rect">
            <a:avLst/>
          </a:prstGeom>
        </p:spPr>
      </p:pic>
    </p:spTree>
    <p:extLst>
      <p:ext uri="{BB962C8B-B14F-4D97-AF65-F5344CB8AC3E}">
        <p14:creationId xmlns:p14="http://schemas.microsoft.com/office/powerpoint/2010/main" val="335522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1" y="2563228"/>
            <a:ext cx="9905998" cy="1478570"/>
          </a:xfrm>
        </p:spPr>
        <p:txBody>
          <a:bodyPr/>
          <a:lstStyle/>
          <a:p>
            <a:pPr algn="ctr"/>
            <a:r>
              <a:rPr lang="es-EC" dirty="0" smtClean="0"/>
              <a:t>OBJETIVOS</a:t>
            </a:r>
            <a:endParaRPr lang="es-EC" dirty="0"/>
          </a:p>
        </p:txBody>
      </p:sp>
    </p:spTree>
    <p:extLst>
      <p:ext uri="{BB962C8B-B14F-4D97-AF65-F5344CB8AC3E}">
        <p14:creationId xmlns:p14="http://schemas.microsoft.com/office/powerpoint/2010/main" val="76130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s.espe.edu.ec/wp-content/uploads/2013/09/Logo-RP-UFA-ES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65" t="2652" r="1440" b="17523"/>
          <a:stretch/>
        </p:blipFill>
        <p:spPr bwMode="auto">
          <a:xfrm>
            <a:off x="10042529" y="180161"/>
            <a:ext cx="1368152" cy="360040"/>
          </a:xfrm>
          <a:prstGeom prst="rect">
            <a:avLst/>
          </a:prstGeom>
          <a:noFill/>
          <a:extLst>
            <a:ext uri="{909E8E84-426E-40DD-AFC4-6F175D3DCCD1}">
              <a14:hiddenFill xmlns:a14="http://schemas.microsoft.com/office/drawing/2010/main">
                <a:solidFill>
                  <a:srgbClr val="FFFFFF"/>
                </a:solidFill>
              </a14:hiddenFill>
            </a:ext>
          </a:extLst>
        </p:spPr>
      </p:pic>
      <p:sp>
        <p:nvSpPr>
          <p:cNvPr id="4" name="18 Rectángulo"/>
          <p:cNvSpPr/>
          <p:nvPr/>
        </p:nvSpPr>
        <p:spPr bwMode="auto">
          <a:xfrm>
            <a:off x="1250835" y="180161"/>
            <a:ext cx="8575745" cy="360040"/>
          </a:xfrm>
          <a:prstGeom prst="rect">
            <a:avLst/>
          </a:prstGeom>
          <a:solidFill>
            <a:schemeClr val="bg2">
              <a:lumMod val="25000"/>
              <a:lumOff val="75000"/>
            </a:schemeClr>
          </a:solidFill>
          <a:ln w="25400" cap="flat" cmpd="sng" algn="ctr">
            <a:noFill/>
            <a:prstDash val="solid"/>
            <a:round/>
            <a:headEnd type="none" w="med" len="med"/>
            <a:tailEnd type="none" w="med" len="med"/>
          </a:ln>
          <a:effectLst>
            <a:outerShdw blurRad="38100" dist="23000" dir="5400000" algn="ctr" rotWithShape="0">
              <a:srgbClr val="000000">
                <a:alpha val="34999"/>
              </a:srgbClr>
            </a:outerShdw>
          </a:effectLst>
        </p:spPr>
        <p:txBody>
          <a:bodyPr vert="horz" wrap="square" lIns="45719" tIns="45719" rIns="45719" bIns="45719" numCol="1" rtlCol="0" anchor="ctr" anchorCtr="0" compatLnSpc="1">
            <a:prstTxWarp prst="textNoShape">
              <a:avLst/>
            </a:prstTxWarp>
          </a:bodyPr>
          <a:lstStyle/>
          <a:p>
            <a:pPr lvl="0"/>
            <a:r>
              <a:rPr lang="es-EC" sz="2400" b="1" dirty="0" smtClean="0">
                <a:solidFill>
                  <a:schemeClr val="bg1"/>
                </a:solidFill>
                <a:latin typeface="Calibri" panose="020F0502020204030204" pitchFamily="34" charset="0"/>
              </a:rPr>
              <a:t>Objetivos</a:t>
            </a:r>
            <a:endParaRPr lang="es-EC" sz="2400" b="1" dirty="0">
              <a:solidFill>
                <a:schemeClr val="bg1"/>
              </a:solidFill>
              <a:latin typeface="Calibri" panose="020F0502020204030204" pitchFamily="34" charset="0"/>
            </a:endParaRPr>
          </a:p>
        </p:txBody>
      </p:sp>
      <p:sp>
        <p:nvSpPr>
          <p:cNvPr id="14" name="Rectángulo 13"/>
          <p:cNvSpPr/>
          <p:nvPr/>
        </p:nvSpPr>
        <p:spPr>
          <a:xfrm>
            <a:off x="1073801" y="1191336"/>
            <a:ext cx="10494083" cy="5232202"/>
          </a:xfrm>
          <a:prstGeom prst="rect">
            <a:avLst/>
          </a:prstGeom>
        </p:spPr>
        <p:txBody>
          <a:bodyPr wrap="square">
            <a:spAutoFit/>
          </a:bodyPr>
          <a:lstStyle/>
          <a:p>
            <a:r>
              <a:rPr lang="es-EC" sz="2800" b="1" dirty="0">
                <a:latin typeface="Times New Roman" panose="02020603050405020304" pitchFamily="18" charset="0"/>
                <a:cs typeface="Times New Roman" panose="02020603050405020304" pitchFamily="18" charset="0"/>
              </a:rPr>
              <a:t>Objetivo General</a:t>
            </a:r>
            <a:r>
              <a:rPr lang="es-EC" sz="2800" dirty="0">
                <a:latin typeface="Times New Roman" panose="02020603050405020304" pitchFamily="18" charset="0"/>
                <a:cs typeface="Times New Roman" panose="02020603050405020304" pitchFamily="18" charset="0"/>
              </a:rPr>
              <a:t> </a:t>
            </a:r>
            <a:endParaRPr lang="es-EC" sz="2800" dirty="0" smtClean="0">
              <a:latin typeface="Times New Roman" panose="02020603050405020304" pitchFamily="18" charset="0"/>
              <a:cs typeface="Times New Roman" panose="02020603050405020304" pitchFamily="18" charset="0"/>
            </a:endParaRPr>
          </a:p>
          <a:p>
            <a:endParaRPr lang="es-EC" sz="28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EC" sz="2000" dirty="0" smtClean="0">
                <a:latin typeface="Times New Roman" panose="02020603050405020304" pitchFamily="18" charset="0"/>
                <a:cs typeface="Times New Roman" panose="02020603050405020304" pitchFamily="18" charset="0"/>
              </a:rPr>
              <a:t>Diseñar </a:t>
            </a:r>
            <a:r>
              <a:rPr lang="es-EC" sz="2000" dirty="0">
                <a:latin typeface="Times New Roman" panose="02020603050405020304" pitchFamily="18" charset="0"/>
                <a:cs typeface="Times New Roman" panose="02020603050405020304" pitchFamily="18" charset="0"/>
              </a:rPr>
              <a:t>una estrategia de control basada en reglas para las cargas eléctricas presentes en el robot móvil Dagu Wild Thumper usado para identificar sustancias </a:t>
            </a:r>
            <a:r>
              <a:rPr lang="es-EC" sz="2000" dirty="0" smtClean="0">
                <a:latin typeface="Times New Roman" panose="02020603050405020304" pitchFamily="18" charset="0"/>
                <a:cs typeface="Times New Roman" panose="02020603050405020304" pitchFamily="18" charset="0"/>
              </a:rPr>
              <a:t>explosivas.</a:t>
            </a:r>
            <a:endParaRPr lang="es-EC"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s-EC" sz="2000" b="1" dirty="0">
              <a:latin typeface="Times New Roman" panose="02020603050405020304" pitchFamily="18" charset="0"/>
              <a:cs typeface="Times New Roman" panose="02020603050405020304" pitchFamily="18" charset="0"/>
            </a:endParaRPr>
          </a:p>
          <a:p>
            <a:r>
              <a:rPr lang="es-EC" sz="2800" b="1" dirty="0" smtClean="0">
                <a:latin typeface="Times New Roman" panose="02020603050405020304" pitchFamily="18" charset="0"/>
                <a:cs typeface="Times New Roman" panose="02020603050405020304" pitchFamily="18" charset="0"/>
              </a:rPr>
              <a:t>Objetivos </a:t>
            </a:r>
            <a:r>
              <a:rPr lang="es-EC" sz="2800" b="1" dirty="0">
                <a:latin typeface="Times New Roman" panose="02020603050405020304" pitchFamily="18" charset="0"/>
                <a:cs typeface="Times New Roman" panose="02020603050405020304" pitchFamily="18" charset="0"/>
              </a:rPr>
              <a:t>E</a:t>
            </a:r>
            <a:r>
              <a:rPr lang="es-EC" sz="2800" b="1" dirty="0" smtClean="0">
                <a:latin typeface="Times New Roman" panose="02020603050405020304" pitchFamily="18" charset="0"/>
                <a:cs typeface="Times New Roman" panose="02020603050405020304" pitchFamily="18" charset="0"/>
              </a:rPr>
              <a:t>specíficos</a:t>
            </a:r>
            <a:r>
              <a:rPr lang="es-EC" sz="2800" dirty="0" smtClean="0">
                <a:latin typeface="Times New Roman" panose="02020603050405020304" pitchFamily="18" charset="0"/>
                <a:cs typeface="Times New Roman" panose="02020603050405020304" pitchFamily="18" charset="0"/>
              </a:rPr>
              <a:t> </a:t>
            </a:r>
          </a:p>
          <a:p>
            <a:endParaRPr lang="es-EC" sz="28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Desarrollar </a:t>
            </a:r>
            <a:r>
              <a:rPr lang="es-EC" dirty="0">
                <a:latin typeface="Times New Roman" panose="02020603050405020304" pitchFamily="18" charset="0"/>
                <a:cs typeface="Times New Roman" panose="02020603050405020304" pitchFamily="18" charset="0"/>
              </a:rPr>
              <a:t>un algoritmo usando el método conteo de columb para la estimación del estado de carga del robot móvil Dagu Wild Thumper. </a:t>
            </a:r>
          </a:p>
          <a:p>
            <a:pPr marL="342900" indent="-34290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Implementar </a:t>
            </a:r>
            <a:r>
              <a:rPr lang="es-EC" dirty="0">
                <a:latin typeface="Times New Roman" panose="02020603050405020304" pitchFamily="18" charset="0"/>
                <a:cs typeface="Times New Roman" panose="02020603050405020304" pitchFamily="18" charset="0"/>
              </a:rPr>
              <a:t>un módulo complementario que permita realizar la estimación del estado de carga en la plataforma robótica Dagu Wild </a:t>
            </a:r>
            <a:r>
              <a:rPr lang="es-EC" dirty="0" smtClean="0">
                <a:latin typeface="Times New Roman" panose="02020603050405020304" pitchFamily="18" charset="0"/>
                <a:cs typeface="Times New Roman" panose="02020603050405020304" pitchFamily="18" charset="0"/>
              </a:rPr>
              <a:t>Thumper.</a:t>
            </a:r>
          </a:p>
          <a:p>
            <a:pPr marL="342900" indent="-34290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Embeber </a:t>
            </a:r>
            <a:r>
              <a:rPr lang="es-EC" dirty="0">
                <a:latin typeface="Times New Roman" panose="02020603050405020304" pitchFamily="18" charset="0"/>
                <a:cs typeface="Times New Roman" panose="02020603050405020304" pitchFamily="18" charset="0"/>
              </a:rPr>
              <a:t>el procesamiento de la estimación del estado de carga de la batería LIPO en la plataforma robótica Dagu Wild Thumper. </a:t>
            </a:r>
          </a:p>
          <a:p>
            <a:pPr marL="342900" indent="-342900" algn="just">
              <a:buFont typeface="Arial" panose="020B0604020202020204" pitchFamily="34" charset="0"/>
              <a:buChar char="•"/>
            </a:pPr>
            <a:r>
              <a:rPr lang="es-EC" dirty="0" smtClean="0">
                <a:latin typeface="Times New Roman" panose="02020603050405020304" pitchFamily="18" charset="0"/>
                <a:cs typeface="Times New Roman" panose="02020603050405020304" pitchFamily="18" charset="0"/>
              </a:rPr>
              <a:t>Comparar </a:t>
            </a:r>
            <a:r>
              <a:rPr lang="es-EC" dirty="0">
                <a:latin typeface="Times New Roman" panose="02020603050405020304" pitchFamily="18" charset="0"/>
                <a:cs typeface="Times New Roman" panose="02020603050405020304" pitchFamily="18" charset="0"/>
              </a:rPr>
              <a:t>la autonomía de energía eléctrica del robot Dagu Wild Thumper con la estrategia de </a:t>
            </a:r>
            <a:r>
              <a:rPr lang="es-EC" dirty="0" smtClean="0">
                <a:latin typeface="Times New Roman" panose="02020603050405020304" pitchFamily="18" charset="0"/>
                <a:cs typeface="Times New Roman" panose="02020603050405020304" pitchFamily="18" charset="0"/>
              </a:rPr>
              <a:t>gestión energética </a:t>
            </a:r>
            <a:r>
              <a:rPr lang="es-EC" dirty="0">
                <a:latin typeface="Times New Roman" panose="02020603050405020304" pitchFamily="18" charset="0"/>
                <a:cs typeface="Times New Roman" panose="02020603050405020304" pitchFamily="18" charset="0"/>
              </a:rPr>
              <a:t>y sin la misma</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4900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TM04033919[[fn=Circuito]]</Template>
  <TotalTime>424</TotalTime>
  <Words>1792</Words>
  <Application>Microsoft Office PowerPoint</Application>
  <PresentationFormat>Panorámica</PresentationFormat>
  <Paragraphs>315</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Calibri</vt:lpstr>
      <vt:lpstr>Cambria Math</vt:lpstr>
      <vt:lpstr>Helvetica Light</vt:lpstr>
      <vt:lpstr>Times New Roman</vt:lpstr>
      <vt:lpstr>Trebuchet MS</vt:lpstr>
      <vt:lpstr>Tw Cen MT</vt:lpstr>
      <vt:lpstr>Wingdings</vt:lpstr>
      <vt:lpstr>Circuito</vt:lpstr>
      <vt:lpstr>Departamento de Eléctrica y Electrónica  Carrera de Ingeniería en Electrónica, Automatización y Control</vt:lpstr>
      <vt:lpstr>CONTENIDO</vt:lpstr>
      <vt:lpstr>Presentación de PowerPoint</vt:lpstr>
      <vt:lpstr>INTRODUCCIÓN</vt:lpstr>
      <vt:lpstr>Presentación de PowerPoint</vt:lpstr>
      <vt:lpstr>Presentación de PowerPoint</vt:lpstr>
      <vt:lpstr>Presentación de PowerPoint</vt:lpstr>
      <vt:lpstr>OBJETIVOS</vt:lpstr>
      <vt:lpstr>Presentación de PowerPoint</vt:lpstr>
      <vt:lpstr>DESARROLLO DEL PROTOTIPO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DEL PROTOTIPO</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  Carrera de Ingeniería en Electrónica, Automatización y Control</dc:title>
  <dc:creator>wilson nicolas</dc:creator>
  <cp:lastModifiedBy>wilson nicolas</cp:lastModifiedBy>
  <cp:revision>37</cp:revision>
  <dcterms:created xsi:type="dcterms:W3CDTF">2018-08-31T17:26:12Z</dcterms:created>
  <dcterms:modified xsi:type="dcterms:W3CDTF">2018-09-04T06:12:23Z</dcterms:modified>
</cp:coreProperties>
</file>