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3"/>
  </p:notesMasterIdLst>
  <p:sldIdLst>
    <p:sldId id="353" r:id="rId3"/>
    <p:sldId id="261" r:id="rId4"/>
    <p:sldId id="263" r:id="rId5"/>
    <p:sldId id="330" r:id="rId6"/>
    <p:sldId id="331" r:id="rId7"/>
    <p:sldId id="348" r:id="rId8"/>
    <p:sldId id="334" r:id="rId9"/>
    <p:sldId id="335" r:id="rId10"/>
    <p:sldId id="336" r:id="rId11"/>
    <p:sldId id="349" r:id="rId12"/>
    <p:sldId id="292" r:id="rId13"/>
    <p:sldId id="274" r:id="rId14"/>
    <p:sldId id="276" r:id="rId15"/>
    <p:sldId id="275" r:id="rId16"/>
    <p:sldId id="277" r:id="rId17"/>
    <p:sldId id="352" r:id="rId18"/>
    <p:sldId id="278" r:id="rId19"/>
    <p:sldId id="351" r:id="rId20"/>
    <p:sldId id="338" r:id="rId21"/>
    <p:sldId id="339" r:id="rId22"/>
    <p:sldId id="350" r:id="rId23"/>
    <p:sldId id="342" r:id="rId24"/>
    <p:sldId id="299" r:id="rId25"/>
    <p:sldId id="316" r:id="rId26"/>
    <p:sldId id="317" r:id="rId27"/>
    <p:sldId id="323" r:id="rId28"/>
    <p:sldId id="315" r:id="rId29"/>
    <p:sldId id="324" r:id="rId30"/>
    <p:sldId id="328" r:id="rId31"/>
    <p:sldId id="329" r:id="rId32"/>
    <p:sldId id="344" r:id="rId33"/>
    <p:sldId id="300" r:id="rId34"/>
    <p:sldId id="301" r:id="rId35"/>
    <p:sldId id="356" r:id="rId36"/>
    <p:sldId id="347" r:id="rId37"/>
    <p:sldId id="305" r:id="rId38"/>
    <p:sldId id="354" r:id="rId39"/>
    <p:sldId id="355" r:id="rId40"/>
    <p:sldId id="310" r:id="rId41"/>
    <p:sldId id="314" r:id="rId42"/>
  </p:sldIdLst>
  <p:sldSz cx="12190413" cy="6859588"/>
  <p:notesSz cx="6858000" cy="9144000"/>
  <p:defaultTextStyle>
    <a:defPPr>
      <a:defRPr lang="es-EC"/>
    </a:defPPr>
    <a:lvl1pPr marL="0" algn="l" defTabSz="1023122" rtl="0" eaLnBrk="1" latinLnBrk="0" hangingPunct="1">
      <a:defRPr sz="2000" kern="1200">
        <a:solidFill>
          <a:schemeClr val="tx1"/>
        </a:solidFill>
        <a:latin typeface="+mn-lt"/>
        <a:ea typeface="+mn-ea"/>
        <a:cs typeface="+mn-cs"/>
      </a:defRPr>
    </a:lvl1pPr>
    <a:lvl2pPr marL="511561" algn="l" defTabSz="1023122" rtl="0" eaLnBrk="1" latinLnBrk="0" hangingPunct="1">
      <a:defRPr sz="2000" kern="1200">
        <a:solidFill>
          <a:schemeClr val="tx1"/>
        </a:solidFill>
        <a:latin typeface="+mn-lt"/>
        <a:ea typeface="+mn-ea"/>
        <a:cs typeface="+mn-cs"/>
      </a:defRPr>
    </a:lvl2pPr>
    <a:lvl3pPr marL="1023122" algn="l" defTabSz="1023122" rtl="0" eaLnBrk="1" latinLnBrk="0" hangingPunct="1">
      <a:defRPr sz="2000" kern="1200">
        <a:solidFill>
          <a:schemeClr val="tx1"/>
        </a:solidFill>
        <a:latin typeface="+mn-lt"/>
        <a:ea typeface="+mn-ea"/>
        <a:cs typeface="+mn-cs"/>
      </a:defRPr>
    </a:lvl3pPr>
    <a:lvl4pPr marL="1534683" algn="l" defTabSz="1023122" rtl="0" eaLnBrk="1" latinLnBrk="0" hangingPunct="1">
      <a:defRPr sz="2000" kern="1200">
        <a:solidFill>
          <a:schemeClr val="tx1"/>
        </a:solidFill>
        <a:latin typeface="+mn-lt"/>
        <a:ea typeface="+mn-ea"/>
        <a:cs typeface="+mn-cs"/>
      </a:defRPr>
    </a:lvl4pPr>
    <a:lvl5pPr marL="2046244" algn="l" defTabSz="1023122" rtl="0" eaLnBrk="1" latinLnBrk="0" hangingPunct="1">
      <a:defRPr sz="2000" kern="1200">
        <a:solidFill>
          <a:schemeClr val="tx1"/>
        </a:solidFill>
        <a:latin typeface="+mn-lt"/>
        <a:ea typeface="+mn-ea"/>
        <a:cs typeface="+mn-cs"/>
      </a:defRPr>
    </a:lvl5pPr>
    <a:lvl6pPr marL="2557805" algn="l" defTabSz="1023122" rtl="0" eaLnBrk="1" latinLnBrk="0" hangingPunct="1">
      <a:defRPr sz="2000" kern="1200">
        <a:solidFill>
          <a:schemeClr val="tx1"/>
        </a:solidFill>
        <a:latin typeface="+mn-lt"/>
        <a:ea typeface="+mn-ea"/>
        <a:cs typeface="+mn-cs"/>
      </a:defRPr>
    </a:lvl6pPr>
    <a:lvl7pPr marL="3069366" algn="l" defTabSz="1023122" rtl="0" eaLnBrk="1" latinLnBrk="0" hangingPunct="1">
      <a:defRPr sz="2000" kern="1200">
        <a:solidFill>
          <a:schemeClr val="tx1"/>
        </a:solidFill>
        <a:latin typeface="+mn-lt"/>
        <a:ea typeface="+mn-ea"/>
        <a:cs typeface="+mn-cs"/>
      </a:defRPr>
    </a:lvl7pPr>
    <a:lvl8pPr marL="3580928" algn="l" defTabSz="1023122" rtl="0" eaLnBrk="1" latinLnBrk="0" hangingPunct="1">
      <a:defRPr sz="2000" kern="1200">
        <a:solidFill>
          <a:schemeClr val="tx1"/>
        </a:solidFill>
        <a:latin typeface="+mn-lt"/>
        <a:ea typeface="+mn-ea"/>
        <a:cs typeface="+mn-cs"/>
      </a:defRPr>
    </a:lvl8pPr>
    <a:lvl9pPr marL="4092489" algn="l" defTabSz="102312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3482" autoAdjust="0"/>
  </p:normalViewPr>
  <p:slideViewPr>
    <p:cSldViewPr>
      <p:cViewPr varScale="1">
        <p:scale>
          <a:sx n="83" d="100"/>
          <a:sy n="83" d="100"/>
        </p:scale>
        <p:origin x="420" y="90"/>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uario\Dropbox\Tesis\TESIS_AMAGUA&#209;A_OLAYA\ccn51%20bi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uario\Dropbox\Tesis\TESIS_AMAGUA&#209;A_OLAYA\ccn51%20bi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uario\Dropbox\Tesis\TESIS_AMAGUA&#209;A_OLAYA\Nacional%20ultim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uario\Dropbox\Tesis\TESIS_AMAGUA&#209;A_OLAYA\Nacional%20ultim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uario\Dropbox\Tesis\TESIS_AMAGUA&#209;A_OLAYA\Cost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Bandeja 1</c:v>
          </c:tx>
          <c:spPr>
            <a:ln w="28575">
              <a:noFill/>
            </a:ln>
          </c:spPr>
          <c:marker>
            <c:symbol val="diamond"/>
            <c:size val="3"/>
          </c:marker>
          <c:dPt>
            <c:idx val="2"/>
            <c:bubble3D val="0"/>
          </c:dPt>
          <c:xVal>
            <c:numRef>
              <c:f>Hoja10!$B$3:$B$57</c:f>
              <c:numCache>
                <c:formatCode>General</c:formatCode>
                <c:ptCount val="5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Hoja10!$L$3:$L$57</c:f>
              <c:numCache>
                <c:formatCode>0.00</c:formatCode>
                <c:ptCount val="55"/>
                <c:pt idx="0">
                  <c:v>40</c:v>
                </c:pt>
                <c:pt idx="1">
                  <c:v>39.01</c:v>
                </c:pt>
                <c:pt idx="2">
                  <c:v>37.69</c:v>
                </c:pt>
                <c:pt idx="3">
                  <c:v>37.112499999999997</c:v>
                </c:pt>
                <c:pt idx="4">
                  <c:v>35.215000000000003</c:v>
                </c:pt>
                <c:pt idx="5">
                  <c:v>34.06</c:v>
                </c:pt>
                <c:pt idx="6">
                  <c:v>33.07</c:v>
                </c:pt>
                <c:pt idx="7">
                  <c:v>31.997500000000002</c:v>
                </c:pt>
                <c:pt idx="8">
                  <c:v>31.254999999999999</c:v>
                </c:pt>
                <c:pt idx="9">
                  <c:v>30.512499999999999</c:v>
                </c:pt>
                <c:pt idx="10">
                  <c:v>29.439999999999998</c:v>
                </c:pt>
                <c:pt idx="11">
                  <c:v>28.945</c:v>
                </c:pt>
                <c:pt idx="12">
                  <c:v>27.954999999999998</c:v>
                </c:pt>
                <c:pt idx="13">
                  <c:v>27.047499999999999</c:v>
                </c:pt>
                <c:pt idx="14">
                  <c:v>26.47</c:v>
                </c:pt>
                <c:pt idx="15">
                  <c:v>25.645</c:v>
                </c:pt>
                <c:pt idx="16">
                  <c:v>24.9025</c:v>
                </c:pt>
                <c:pt idx="17">
                  <c:v>24.2425</c:v>
                </c:pt>
                <c:pt idx="18">
                  <c:v>23.747499999999999</c:v>
                </c:pt>
                <c:pt idx="19">
                  <c:v>23.087499999999999</c:v>
                </c:pt>
                <c:pt idx="20">
                  <c:v>22.427499999999998</c:v>
                </c:pt>
                <c:pt idx="21">
                  <c:v>21.767499999999998</c:v>
                </c:pt>
                <c:pt idx="22">
                  <c:v>21.355</c:v>
                </c:pt>
                <c:pt idx="23">
                  <c:v>20.612500000000001</c:v>
                </c:pt>
                <c:pt idx="24">
                  <c:v>20.035</c:v>
                </c:pt>
                <c:pt idx="25">
                  <c:v>19.54</c:v>
                </c:pt>
                <c:pt idx="26">
                  <c:v>19.127499999999998</c:v>
                </c:pt>
                <c:pt idx="27">
                  <c:v>18.467499999999998</c:v>
                </c:pt>
                <c:pt idx="28">
                  <c:v>17.89</c:v>
                </c:pt>
                <c:pt idx="29">
                  <c:v>17.3125</c:v>
                </c:pt>
                <c:pt idx="30">
                  <c:v>16.734999999999999</c:v>
                </c:pt>
                <c:pt idx="31">
                  <c:v>16.239999999999998</c:v>
                </c:pt>
                <c:pt idx="32">
                  <c:v>15.744999999999997</c:v>
                </c:pt>
                <c:pt idx="33">
                  <c:v>15.084999999999997</c:v>
                </c:pt>
                <c:pt idx="34">
                  <c:v>14.5075</c:v>
                </c:pt>
                <c:pt idx="35">
                  <c:v>14.094999999999999</c:v>
                </c:pt>
                <c:pt idx="36">
                  <c:v>13.764999999999997</c:v>
                </c:pt>
                <c:pt idx="37">
                  <c:v>13.352499999999999</c:v>
                </c:pt>
                <c:pt idx="38">
                  <c:v>12.939999999999998</c:v>
                </c:pt>
                <c:pt idx="39">
                  <c:v>12.61</c:v>
                </c:pt>
                <c:pt idx="40">
                  <c:v>12.032499999999999</c:v>
                </c:pt>
                <c:pt idx="41">
                  <c:v>11.619999999999997</c:v>
                </c:pt>
                <c:pt idx="42">
                  <c:v>11.29</c:v>
                </c:pt>
                <c:pt idx="43">
                  <c:v>10.794999999999998</c:v>
                </c:pt>
                <c:pt idx="44">
                  <c:v>10.3825</c:v>
                </c:pt>
                <c:pt idx="45">
                  <c:v>10.134999999999998</c:v>
                </c:pt>
                <c:pt idx="46">
                  <c:v>9.7225000000000001</c:v>
                </c:pt>
                <c:pt idx="47">
                  <c:v>9.3099999999999987</c:v>
                </c:pt>
                <c:pt idx="48">
                  <c:v>8.9799999999999969</c:v>
                </c:pt>
                <c:pt idx="49">
                  <c:v>8.567499999999999</c:v>
                </c:pt>
                <c:pt idx="50">
                  <c:v>8.2374999999999972</c:v>
                </c:pt>
                <c:pt idx="51">
                  <c:v>7.9074999999999989</c:v>
                </c:pt>
                <c:pt idx="52">
                  <c:v>7.5775000000000006</c:v>
                </c:pt>
                <c:pt idx="53">
                  <c:v>7.4125000000000014</c:v>
                </c:pt>
                <c:pt idx="54">
                  <c:v>7.1649999999999991</c:v>
                </c:pt>
              </c:numCache>
            </c:numRef>
          </c:yVal>
          <c:smooth val="0"/>
        </c:ser>
        <c:ser>
          <c:idx val="1"/>
          <c:order val="1"/>
          <c:tx>
            <c:v>Bandeja 2</c:v>
          </c:tx>
          <c:spPr>
            <a:ln w="28575">
              <a:noFill/>
            </a:ln>
          </c:spPr>
          <c:marker>
            <c:symbol val="square"/>
            <c:size val="3"/>
          </c:marker>
          <c:xVal>
            <c:numRef>
              <c:f>Hoja10!$B$3:$B$57</c:f>
              <c:numCache>
                <c:formatCode>General</c:formatCode>
                <c:ptCount val="5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Hoja10!$R$3:$R$57</c:f>
              <c:numCache>
                <c:formatCode>0.00</c:formatCode>
                <c:ptCount val="55"/>
                <c:pt idx="0">
                  <c:v>40</c:v>
                </c:pt>
                <c:pt idx="1">
                  <c:v>38.515000000000001</c:v>
                </c:pt>
                <c:pt idx="2">
                  <c:v>37.112499999999997</c:v>
                </c:pt>
                <c:pt idx="3">
                  <c:v>35.875</c:v>
                </c:pt>
                <c:pt idx="4">
                  <c:v>34.637500000000003</c:v>
                </c:pt>
                <c:pt idx="5">
                  <c:v>33.564999999999998</c:v>
                </c:pt>
                <c:pt idx="6">
                  <c:v>32.244999999999997</c:v>
                </c:pt>
                <c:pt idx="7">
                  <c:v>31.42</c:v>
                </c:pt>
                <c:pt idx="8">
                  <c:v>30.265000000000001</c:v>
                </c:pt>
                <c:pt idx="9">
                  <c:v>29.604999999999997</c:v>
                </c:pt>
                <c:pt idx="10">
                  <c:v>28.697499999999998</c:v>
                </c:pt>
                <c:pt idx="11">
                  <c:v>27.872499999999999</c:v>
                </c:pt>
                <c:pt idx="12">
                  <c:v>26.717500000000001</c:v>
                </c:pt>
                <c:pt idx="13">
                  <c:v>26.057499999999997</c:v>
                </c:pt>
                <c:pt idx="14">
                  <c:v>25.314999999999998</c:v>
                </c:pt>
                <c:pt idx="15">
                  <c:v>24.49</c:v>
                </c:pt>
                <c:pt idx="16">
                  <c:v>23.664999999999999</c:v>
                </c:pt>
                <c:pt idx="17">
                  <c:v>23.004999999999999</c:v>
                </c:pt>
                <c:pt idx="18">
                  <c:v>22.427499999999998</c:v>
                </c:pt>
                <c:pt idx="19">
                  <c:v>21.849999999999998</c:v>
                </c:pt>
                <c:pt idx="20">
                  <c:v>21.107499999999998</c:v>
                </c:pt>
                <c:pt idx="21">
                  <c:v>20.529999999999998</c:v>
                </c:pt>
                <c:pt idx="22">
                  <c:v>19.952500000000001</c:v>
                </c:pt>
                <c:pt idx="23">
                  <c:v>19.2925</c:v>
                </c:pt>
                <c:pt idx="24">
                  <c:v>18.55</c:v>
                </c:pt>
                <c:pt idx="25">
                  <c:v>18.055</c:v>
                </c:pt>
                <c:pt idx="26">
                  <c:v>17.559999999999999</c:v>
                </c:pt>
                <c:pt idx="27">
                  <c:v>16.817499999999999</c:v>
                </c:pt>
                <c:pt idx="28">
                  <c:v>16.239999999999998</c:v>
                </c:pt>
                <c:pt idx="29">
                  <c:v>15.91</c:v>
                </c:pt>
                <c:pt idx="30">
                  <c:v>15.25</c:v>
                </c:pt>
                <c:pt idx="31">
                  <c:v>14.754999999999999</c:v>
                </c:pt>
                <c:pt idx="32">
                  <c:v>14.259999999999998</c:v>
                </c:pt>
                <c:pt idx="33">
                  <c:v>13.599999999999998</c:v>
                </c:pt>
                <c:pt idx="34">
                  <c:v>12.939999999999998</c:v>
                </c:pt>
                <c:pt idx="35">
                  <c:v>12.445</c:v>
                </c:pt>
                <c:pt idx="36">
                  <c:v>11.95</c:v>
                </c:pt>
                <c:pt idx="37">
                  <c:v>11.454999999999998</c:v>
                </c:pt>
                <c:pt idx="38">
                  <c:v>11.042499999999997</c:v>
                </c:pt>
                <c:pt idx="39">
                  <c:v>10.299999999999997</c:v>
                </c:pt>
                <c:pt idx="40">
                  <c:v>9.9699999999999989</c:v>
                </c:pt>
                <c:pt idx="41">
                  <c:v>9.8049999999999997</c:v>
                </c:pt>
                <c:pt idx="42">
                  <c:v>9.5574999999999974</c:v>
                </c:pt>
                <c:pt idx="43">
                  <c:v>9.3099999999999987</c:v>
                </c:pt>
                <c:pt idx="44">
                  <c:v>9.0625</c:v>
                </c:pt>
                <c:pt idx="45">
                  <c:v>8.8149999999999977</c:v>
                </c:pt>
                <c:pt idx="46">
                  <c:v>8.32</c:v>
                </c:pt>
                <c:pt idx="47">
                  <c:v>8.072499999999998</c:v>
                </c:pt>
                <c:pt idx="48">
                  <c:v>7.8249999999999957</c:v>
                </c:pt>
                <c:pt idx="49">
                  <c:v>7.4949999999999974</c:v>
                </c:pt>
                <c:pt idx="50">
                  <c:v>7.3299999999999983</c:v>
                </c:pt>
                <c:pt idx="51">
                  <c:v>7.1649999999999991</c:v>
                </c:pt>
                <c:pt idx="52">
                  <c:v>7</c:v>
                </c:pt>
                <c:pt idx="53">
                  <c:v>6.9174999999999969</c:v>
                </c:pt>
                <c:pt idx="54">
                  <c:v>6.8350000000000009</c:v>
                </c:pt>
              </c:numCache>
            </c:numRef>
          </c:yVal>
          <c:smooth val="0"/>
        </c:ser>
        <c:ser>
          <c:idx val="2"/>
          <c:order val="2"/>
          <c:tx>
            <c:v>curva promedio</c:v>
          </c:tx>
          <c:spPr>
            <a:ln w="15875">
              <a:solidFill>
                <a:schemeClr val="tx1"/>
              </a:solidFill>
            </a:ln>
          </c:spPr>
          <c:marker>
            <c:symbol val="none"/>
          </c:marker>
          <c:xVal>
            <c:numRef>
              <c:f>Hoja10!$B$3:$B$57</c:f>
              <c:numCache>
                <c:formatCode>General</c:formatCode>
                <c:ptCount val="5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Hoja10!$U$3:$U$57</c:f>
              <c:numCache>
                <c:formatCode>0.00</c:formatCode>
                <c:ptCount val="55"/>
                <c:pt idx="0">
                  <c:v>40</c:v>
                </c:pt>
                <c:pt idx="1">
                  <c:v>38.762500000000003</c:v>
                </c:pt>
                <c:pt idx="2">
                  <c:v>37.401249999999997</c:v>
                </c:pt>
                <c:pt idx="3">
                  <c:v>36.493749999999999</c:v>
                </c:pt>
                <c:pt idx="4">
                  <c:v>34.926250000000003</c:v>
                </c:pt>
                <c:pt idx="5">
                  <c:v>33.8125</c:v>
                </c:pt>
                <c:pt idx="6">
                  <c:v>32.657499999999999</c:v>
                </c:pt>
                <c:pt idx="7">
                  <c:v>31.708750000000002</c:v>
                </c:pt>
                <c:pt idx="8">
                  <c:v>30.759999999999998</c:v>
                </c:pt>
                <c:pt idx="9">
                  <c:v>30.058749999999996</c:v>
                </c:pt>
                <c:pt idx="10">
                  <c:v>29.068749999999998</c:v>
                </c:pt>
                <c:pt idx="11">
                  <c:v>28.408749999999998</c:v>
                </c:pt>
                <c:pt idx="12">
                  <c:v>27.33625</c:v>
                </c:pt>
                <c:pt idx="13">
                  <c:v>26.552499999999998</c:v>
                </c:pt>
                <c:pt idx="14">
                  <c:v>25.892499999999998</c:v>
                </c:pt>
                <c:pt idx="15">
                  <c:v>25.067499999999999</c:v>
                </c:pt>
                <c:pt idx="16">
                  <c:v>24.283749999999998</c:v>
                </c:pt>
                <c:pt idx="17">
                  <c:v>23.623750000000001</c:v>
                </c:pt>
                <c:pt idx="18">
                  <c:v>23.087499999999999</c:v>
                </c:pt>
                <c:pt idx="19">
                  <c:v>22.46875</c:v>
                </c:pt>
                <c:pt idx="20">
                  <c:v>21.767499999999998</c:v>
                </c:pt>
                <c:pt idx="21">
                  <c:v>21.14875</c:v>
                </c:pt>
                <c:pt idx="22">
                  <c:v>20.653750000000002</c:v>
                </c:pt>
                <c:pt idx="23">
                  <c:v>19.952500000000001</c:v>
                </c:pt>
                <c:pt idx="24">
                  <c:v>19.2925</c:v>
                </c:pt>
                <c:pt idx="25">
                  <c:v>18.797499999999999</c:v>
                </c:pt>
                <c:pt idx="26">
                  <c:v>18.34375</c:v>
                </c:pt>
                <c:pt idx="27">
                  <c:v>17.642499999999998</c:v>
                </c:pt>
                <c:pt idx="28">
                  <c:v>17.064999999999998</c:v>
                </c:pt>
                <c:pt idx="29">
                  <c:v>16.611249999999998</c:v>
                </c:pt>
                <c:pt idx="30">
                  <c:v>15.9925</c:v>
                </c:pt>
                <c:pt idx="31">
                  <c:v>15.497499999999999</c:v>
                </c:pt>
                <c:pt idx="32">
                  <c:v>15.002499999999998</c:v>
                </c:pt>
                <c:pt idx="33">
                  <c:v>14.342499999999998</c:v>
                </c:pt>
                <c:pt idx="34">
                  <c:v>13.723749999999999</c:v>
                </c:pt>
                <c:pt idx="35">
                  <c:v>13.27</c:v>
                </c:pt>
                <c:pt idx="36">
                  <c:v>12.857499999999998</c:v>
                </c:pt>
                <c:pt idx="37">
                  <c:v>12.403749999999999</c:v>
                </c:pt>
                <c:pt idx="38">
                  <c:v>11.991249999999997</c:v>
                </c:pt>
                <c:pt idx="39">
                  <c:v>11.454999999999998</c:v>
                </c:pt>
                <c:pt idx="40">
                  <c:v>11.001249999999999</c:v>
                </c:pt>
                <c:pt idx="41">
                  <c:v>10.712499999999999</c:v>
                </c:pt>
                <c:pt idx="42">
                  <c:v>10.423749999999998</c:v>
                </c:pt>
                <c:pt idx="43">
                  <c:v>10.052499999999998</c:v>
                </c:pt>
                <c:pt idx="44">
                  <c:v>9.7225000000000001</c:v>
                </c:pt>
                <c:pt idx="45">
                  <c:v>9.4749999999999979</c:v>
                </c:pt>
                <c:pt idx="46">
                  <c:v>9.0212500000000002</c:v>
                </c:pt>
                <c:pt idx="47">
                  <c:v>8.6912499999999984</c:v>
                </c:pt>
                <c:pt idx="48">
                  <c:v>8.4024999999999963</c:v>
                </c:pt>
                <c:pt idx="49">
                  <c:v>8.0312499999999982</c:v>
                </c:pt>
                <c:pt idx="50">
                  <c:v>7.7837499999999977</c:v>
                </c:pt>
                <c:pt idx="51">
                  <c:v>7.536249999999999</c:v>
                </c:pt>
                <c:pt idx="52">
                  <c:v>7.2887500000000003</c:v>
                </c:pt>
                <c:pt idx="53">
                  <c:v>7.1649999999999991</c:v>
                </c:pt>
                <c:pt idx="54">
                  <c:v>7</c:v>
                </c:pt>
              </c:numCache>
            </c:numRef>
          </c:yVal>
          <c:smooth val="0"/>
        </c:ser>
        <c:dLbls>
          <c:showLegendKey val="0"/>
          <c:showVal val="0"/>
          <c:showCatName val="0"/>
          <c:showSerName val="0"/>
          <c:showPercent val="0"/>
          <c:showBubbleSize val="0"/>
        </c:dLbls>
        <c:axId val="191700784"/>
        <c:axId val="191691376"/>
      </c:scatterChart>
      <c:valAx>
        <c:axId val="191700784"/>
        <c:scaling>
          <c:orientation val="minMax"/>
          <c:max val="540"/>
          <c:min val="0"/>
        </c:scaling>
        <c:delete val="0"/>
        <c:axPos val="b"/>
        <c:majorGridlines/>
        <c:title>
          <c:tx>
            <c:rich>
              <a:bodyPr/>
              <a:lstStyle/>
              <a:p>
                <a:pPr>
                  <a:defRPr>
                    <a:latin typeface="Arial" pitchFamily="34" charset="0"/>
                    <a:cs typeface="Arial" pitchFamily="34" charset="0"/>
                  </a:defRPr>
                </a:pPr>
                <a:r>
                  <a:rPr lang="es-ES">
                    <a:latin typeface="Arial" pitchFamily="34" charset="0"/>
                    <a:cs typeface="Arial" pitchFamily="34" charset="0"/>
                  </a:rPr>
                  <a:t>Tiempo de secado [min]</a:t>
                </a:r>
              </a:p>
            </c:rich>
          </c:tx>
          <c:overlay val="0"/>
        </c:title>
        <c:numFmt formatCode="General" sourceLinked="1"/>
        <c:majorTickMark val="none"/>
        <c:minorTickMark val="none"/>
        <c:tickLblPos val="nextTo"/>
        <c:crossAx val="191691376"/>
        <c:crosses val="autoZero"/>
        <c:crossBetween val="midCat"/>
        <c:majorUnit val="60"/>
        <c:minorUnit val="10"/>
      </c:valAx>
      <c:valAx>
        <c:axId val="191691376"/>
        <c:scaling>
          <c:orientation val="minMax"/>
          <c:max val="40"/>
        </c:scaling>
        <c:delete val="0"/>
        <c:axPos val="l"/>
        <c:majorGridlines/>
        <c:title>
          <c:tx>
            <c:rich>
              <a:bodyPr/>
              <a:lstStyle/>
              <a:p>
                <a:pPr>
                  <a:defRPr>
                    <a:latin typeface="Arial" pitchFamily="34" charset="0"/>
                    <a:cs typeface="Arial" pitchFamily="34" charset="0"/>
                  </a:defRPr>
                </a:pPr>
                <a:r>
                  <a:rPr lang="es-ES">
                    <a:latin typeface="Arial" pitchFamily="34" charset="0"/>
                    <a:cs typeface="Arial" pitchFamily="34" charset="0"/>
                  </a:rPr>
                  <a:t>Contenido de Humedad [%]</a:t>
                </a:r>
              </a:p>
            </c:rich>
          </c:tx>
          <c:overlay val="0"/>
        </c:title>
        <c:numFmt formatCode="0.00" sourceLinked="1"/>
        <c:majorTickMark val="none"/>
        <c:minorTickMark val="none"/>
        <c:tickLblPos val="nextTo"/>
        <c:crossAx val="191700784"/>
        <c:crosses val="autoZero"/>
        <c:crossBetween val="midCat"/>
        <c:minorUnit val="0.5"/>
      </c:valAx>
    </c:plotArea>
    <c:legend>
      <c:legendPos val="b"/>
      <c:layout>
        <c:manualLayout>
          <c:xMode val="edge"/>
          <c:yMode val="edge"/>
          <c:x val="0.18621925945436399"/>
          <c:y val="0.90897849453953239"/>
          <c:w val="0.60995584728845509"/>
          <c:h val="4.8439312327757264E-2"/>
        </c:manualLayout>
      </c:layout>
      <c:overlay val="0"/>
      <c:txPr>
        <a:bodyPr/>
        <a:lstStyle/>
        <a:p>
          <a:pPr>
            <a:defRPr>
              <a:latin typeface="Arial" pitchFamily="34" charset="0"/>
              <a:cs typeface="Arial" pitchFamily="34" charset="0"/>
            </a:defRPr>
          </a:pPr>
          <a:endParaRPr lang="es-E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Hoja10!$B$3:$B$57</c:f>
              <c:strCache>
                <c:ptCount val="1"/>
                <c:pt idx="0">
                  <c:v>0 10 20 30 40 50 60 70 80 90 100 110 120 130 140 150 160 170 180 190 200 210 220 230 240 250 260 270 280 290 300 310 320 330 340 350 360 370 380 390 400 410 420 430 440 450 460 470 480 490 500 510 520 530 540</c:v>
                </c:pt>
              </c:strCache>
            </c:strRef>
          </c:tx>
          <c:spPr>
            <a:ln w="15875"/>
          </c:spPr>
          <c:marker>
            <c:symbol val="circle"/>
            <c:size val="3"/>
          </c:marker>
          <c:trendline>
            <c:trendlineType val="poly"/>
            <c:order val="3"/>
            <c:dispRSqr val="0"/>
            <c:dispEq val="0"/>
          </c:trendline>
          <c:xVal>
            <c:numRef>
              <c:f>Hoja10!$B$3:$B$57</c:f>
              <c:numCache>
                <c:formatCode>General</c:formatCode>
                <c:ptCount val="5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Hoja10!$M$3:$M$57</c:f>
              <c:numCache>
                <c:formatCode>00,000</c:formatCode>
                <c:ptCount val="55"/>
                <c:pt idx="0" formatCode="General">
                  <c:v>0</c:v>
                </c:pt>
                <c:pt idx="1">
                  <c:v>9.9828536436006948E-2</c:v>
                </c:pt>
                <c:pt idx="2">
                  <c:v>0.20176001916971198</c:v>
                </c:pt>
                <c:pt idx="3">
                  <c:v>0.26639356362562727</c:v>
                </c:pt>
                <c:pt idx="4">
                  <c:v>0.3672350602201343</c:v>
                </c:pt>
                <c:pt idx="5">
                  <c:v>0.43376770538243625</c:v>
                </c:pt>
                <c:pt idx="6">
                  <c:v>0.49936741285221065</c:v>
                </c:pt>
                <c:pt idx="7">
                  <c:v>0.54816676733842162</c:v>
                </c:pt>
                <c:pt idx="8">
                  <c:v>0.59651646447140394</c:v>
                </c:pt>
                <c:pt idx="9">
                  <c:v>0.62895689239182884</c:v>
                </c:pt>
                <c:pt idx="10">
                  <c:v>0.6719217552207245</c:v>
                </c:pt>
                <c:pt idx="11">
                  <c:v>0.70106489969095398</c:v>
                </c:pt>
                <c:pt idx="12">
                  <c:v>0.74417040821592617</c:v>
                </c:pt>
                <c:pt idx="13">
                  <c:v>0.77172419074849408</c:v>
                </c:pt>
                <c:pt idx="14">
                  <c:v>0.79572715312215392</c:v>
                </c:pt>
                <c:pt idx="15">
                  <c:v>0.82302372134921453</c:v>
                </c:pt>
                <c:pt idx="16">
                  <c:v>0.84791416967956046</c:v>
                </c:pt>
                <c:pt idx="17">
                  <c:v>0.86731060048117048</c:v>
                </c:pt>
                <c:pt idx="18">
                  <c:v>0.88286933203315465</c:v>
                </c:pt>
                <c:pt idx="19">
                  <c:v>0.8988210399032649</c:v>
                </c:pt>
                <c:pt idx="20">
                  <c:v>0.91707266800881992</c:v>
                </c:pt>
                <c:pt idx="21">
                  <c:v>0.93119156322823038</c:v>
                </c:pt>
                <c:pt idx="22">
                  <c:v>0.94358570820927246</c:v>
                </c:pt>
                <c:pt idx="23">
                  <c:v>0.95795230956619515</c:v>
                </c:pt>
                <c:pt idx="24">
                  <c:v>0.97241799089303971</c:v>
                </c:pt>
                <c:pt idx="25">
                  <c:v>0.98176041378036416</c:v>
                </c:pt>
                <c:pt idx="26">
                  <c:v>0.9905683122847303</c:v>
                </c:pt>
                <c:pt idx="27">
                  <c:v>1.003077588562062</c:v>
                </c:pt>
                <c:pt idx="28">
                  <c:v>1.0121432447097125</c:v>
                </c:pt>
                <c:pt idx="29">
                  <c:v>1.016734496559788</c:v>
                </c:pt>
                <c:pt idx="30">
                  <c:v>1.0259432193554145</c:v>
                </c:pt>
                <c:pt idx="31">
                  <c:v>1.032264134197213</c:v>
                </c:pt>
                <c:pt idx="32">
                  <c:v>1.0381620047648459</c:v>
                </c:pt>
                <c:pt idx="33">
                  <c:v>1.0453804395411959</c:v>
                </c:pt>
                <c:pt idx="34">
                  <c:v>1.0522530099534924</c:v>
                </c:pt>
                <c:pt idx="35">
                  <c:v>1.0571186440677964</c:v>
                </c:pt>
                <c:pt idx="36">
                  <c:v>1.0621215250882174</c:v>
                </c:pt>
                <c:pt idx="37">
                  <c:v>1.0664075945031892</c:v>
                </c:pt>
                <c:pt idx="38">
                  <c:v>1.0693186756998594</c:v>
                </c:pt>
                <c:pt idx="39">
                  <c:v>1.0767440284601051</c:v>
                </c:pt>
                <c:pt idx="40">
                  <c:v>1.076878818522732</c:v>
                </c:pt>
                <c:pt idx="41">
                  <c:v>1.0758840823183535</c:v>
                </c:pt>
                <c:pt idx="42">
                  <c:v>1.0763854816427345</c:v>
                </c:pt>
                <c:pt idx="43">
                  <c:v>1.0754098223963979</c:v>
                </c:pt>
                <c:pt idx="44">
                  <c:v>1.0749011381573481</c:v>
                </c:pt>
                <c:pt idx="45">
                  <c:v>1.0756669428334715</c:v>
                </c:pt>
                <c:pt idx="46">
                  <c:v>1.0776993940892792</c:v>
                </c:pt>
                <c:pt idx="47">
                  <c:v>1.0766709105096719</c:v>
                </c:pt>
                <c:pt idx="48">
                  <c:v>1.0762760992385163</c:v>
                </c:pt>
                <c:pt idx="49">
                  <c:v>1.0758358817533129</c:v>
                </c:pt>
                <c:pt idx="50">
                  <c:v>1.0742680248871539</c:v>
                </c:pt>
                <c:pt idx="51">
                  <c:v>1.0726014924767815</c:v>
                </c:pt>
                <c:pt idx="52">
                  <c:v>1.0708370747886584</c:v>
                </c:pt>
                <c:pt idx="53">
                  <c:v>1.0699184036193248</c:v>
                </c:pt>
                <c:pt idx="54">
                  <c:v>1.0680645161290323</c:v>
                </c:pt>
              </c:numCache>
            </c:numRef>
          </c:yVal>
          <c:smooth val="1"/>
        </c:ser>
        <c:dLbls>
          <c:showLegendKey val="0"/>
          <c:showVal val="0"/>
          <c:showCatName val="0"/>
          <c:showSerName val="0"/>
          <c:showPercent val="0"/>
          <c:showBubbleSize val="0"/>
        </c:dLbls>
        <c:axId val="191695296"/>
        <c:axId val="191701568"/>
      </c:scatterChart>
      <c:valAx>
        <c:axId val="191695296"/>
        <c:scaling>
          <c:orientation val="minMax"/>
          <c:max val="540"/>
        </c:scaling>
        <c:delete val="0"/>
        <c:axPos val="b"/>
        <c:majorGridlines/>
        <c:title>
          <c:tx>
            <c:rich>
              <a:bodyPr/>
              <a:lstStyle/>
              <a:p>
                <a:pPr>
                  <a:defRPr>
                    <a:latin typeface="Arial" pitchFamily="34" charset="0"/>
                    <a:cs typeface="Arial" pitchFamily="34" charset="0"/>
                  </a:defRPr>
                </a:pPr>
                <a:r>
                  <a:rPr lang="es-ES">
                    <a:latin typeface="Arial" pitchFamily="34" charset="0"/>
                    <a:cs typeface="Arial" pitchFamily="34" charset="0"/>
                  </a:rPr>
                  <a:t>Tiempo</a:t>
                </a:r>
                <a:r>
                  <a:rPr lang="es-ES" baseline="0">
                    <a:latin typeface="Arial" pitchFamily="34" charset="0"/>
                    <a:cs typeface="Arial" pitchFamily="34" charset="0"/>
                  </a:rPr>
                  <a:t> de secado [min]</a:t>
                </a:r>
                <a:endParaRPr lang="es-ES">
                  <a:latin typeface="Arial" pitchFamily="34" charset="0"/>
                  <a:cs typeface="Arial" pitchFamily="34" charset="0"/>
                </a:endParaRPr>
              </a:p>
            </c:rich>
          </c:tx>
          <c:layout>
            <c:manualLayout>
              <c:xMode val="edge"/>
              <c:yMode val="edge"/>
              <c:x val="0.39335541756330594"/>
              <c:y val="0.93064827088177937"/>
            </c:manualLayout>
          </c:layout>
          <c:overlay val="0"/>
        </c:title>
        <c:numFmt formatCode="General" sourceLinked="1"/>
        <c:majorTickMark val="none"/>
        <c:minorTickMark val="none"/>
        <c:tickLblPos val="nextTo"/>
        <c:crossAx val="191701568"/>
        <c:crosses val="autoZero"/>
        <c:crossBetween val="midCat"/>
        <c:majorUnit val="60"/>
        <c:minorUnit val="10"/>
      </c:valAx>
      <c:valAx>
        <c:axId val="191701568"/>
        <c:scaling>
          <c:orientation val="minMax"/>
        </c:scaling>
        <c:delete val="0"/>
        <c:axPos val="l"/>
        <c:majorGridlines/>
        <c:title>
          <c:tx>
            <c:rich>
              <a:bodyPr/>
              <a:lstStyle/>
              <a:p>
                <a:pPr>
                  <a:defRPr>
                    <a:latin typeface="Arial" pitchFamily="34" charset="0"/>
                    <a:cs typeface="Arial" pitchFamily="34" charset="0"/>
                  </a:defRPr>
                </a:pPr>
                <a:r>
                  <a:rPr lang="es-ES">
                    <a:latin typeface="Arial" pitchFamily="34" charset="0"/>
                    <a:cs typeface="Arial" pitchFamily="34" charset="0"/>
                  </a:rPr>
                  <a:t>Agua removida [kg]</a:t>
                </a:r>
              </a:p>
            </c:rich>
          </c:tx>
          <c:layout>
            <c:manualLayout>
              <c:xMode val="edge"/>
              <c:yMode val="edge"/>
              <c:x val="1.9237705903571E-2"/>
              <c:y val="0.2993850779032215"/>
            </c:manualLayout>
          </c:layout>
          <c:overlay val="0"/>
        </c:title>
        <c:numFmt formatCode="General" sourceLinked="1"/>
        <c:majorTickMark val="none"/>
        <c:minorTickMark val="none"/>
        <c:tickLblPos val="nextTo"/>
        <c:crossAx val="191695296"/>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Bandeja 1</c:v>
          </c:tx>
          <c:spPr>
            <a:ln w="0">
              <a:noFill/>
            </a:ln>
          </c:spPr>
          <c:marker>
            <c:symbol val="square"/>
            <c:size val="3"/>
          </c:marker>
          <c:trendline>
            <c:trendlineType val="power"/>
            <c:dispRSqr val="0"/>
            <c:dispEq val="0"/>
          </c:trendline>
          <c:xVal>
            <c:numRef>
              <c:f>Hoja2!$B$3:$B$62</c:f>
              <c:numCache>
                <c:formatCode>General</c:formatCode>
                <c:ptCount val="60"/>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numCache>
            </c:numRef>
          </c:xVal>
          <c:yVal>
            <c:numRef>
              <c:f>Hoja2!$N$3:$N$62</c:f>
              <c:numCache>
                <c:formatCode>0.00</c:formatCode>
                <c:ptCount val="60"/>
                <c:pt idx="0">
                  <c:v>40</c:v>
                </c:pt>
                <c:pt idx="1">
                  <c:v>38.762500000000003</c:v>
                </c:pt>
                <c:pt idx="2">
                  <c:v>37.772500000000001</c:v>
                </c:pt>
                <c:pt idx="3">
                  <c:v>36.6175</c:v>
                </c:pt>
                <c:pt idx="4">
                  <c:v>35.215000000000003</c:v>
                </c:pt>
                <c:pt idx="5">
                  <c:v>34.225000000000001</c:v>
                </c:pt>
                <c:pt idx="6">
                  <c:v>32.74</c:v>
                </c:pt>
                <c:pt idx="7">
                  <c:v>31.75</c:v>
                </c:pt>
                <c:pt idx="8">
                  <c:v>30.677500000000002</c:v>
                </c:pt>
                <c:pt idx="9">
                  <c:v>29.852499999999999</c:v>
                </c:pt>
                <c:pt idx="10">
                  <c:v>29.11</c:v>
                </c:pt>
                <c:pt idx="11">
                  <c:v>28.285</c:v>
                </c:pt>
                <c:pt idx="12">
                  <c:v>27.7075</c:v>
                </c:pt>
                <c:pt idx="13">
                  <c:v>26.965</c:v>
                </c:pt>
                <c:pt idx="14">
                  <c:v>26.387499999999999</c:v>
                </c:pt>
                <c:pt idx="15">
                  <c:v>25.727499999999999</c:v>
                </c:pt>
                <c:pt idx="16">
                  <c:v>25.314999999999998</c:v>
                </c:pt>
                <c:pt idx="17">
                  <c:v>24.655000000000001</c:v>
                </c:pt>
                <c:pt idx="18">
                  <c:v>24.077500000000001</c:v>
                </c:pt>
                <c:pt idx="19">
                  <c:v>23.5825</c:v>
                </c:pt>
                <c:pt idx="20">
                  <c:v>22.922499999999999</c:v>
                </c:pt>
                <c:pt idx="21">
                  <c:v>22.18</c:v>
                </c:pt>
                <c:pt idx="22">
                  <c:v>21.684999999999999</c:v>
                </c:pt>
                <c:pt idx="23">
                  <c:v>20.942499999999999</c:v>
                </c:pt>
                <c:pt idx="24">
                  <c:v>20.364999999999998</c:v>
                </c:pt>
                <c:pt idx="25">
                  <c:v>19.704999999999998</c:v>
                </c:pt>
                <c:pt idx="26">
                  <c:v>19.127499999999998</c:v>
                </c:pt>
                <c:pt idx="27">
                  <c:v>18.6325</c:v>
                </c:pt>
                <c:pt idx="28">
                  <c:v>17.9725</c:v>
                </c:pt>
                <c:pt idx="29">
                  <c:v>17.477499999999999</c:v>
                </c:pt>
                <c:pt idx="30">
                  <c:v>16.817499999999999</c:v>
                </c:pt>
                <c:pt idx="31">
                  <c:v>16.239999999999998</c:v>
                </c:pt>
                <c:pt idx="32">
                  <c:v>15.744999999999997</c:v>
                </c:pt>
                <c:pt idx="33">
                  <c:v>15.1675</c:v>
                </c:pt>
                <c:pt idx="34">
                  <c:v>14.672499999999999</c:v>
                </c:pt>
                <c:pt idx="35">
                  <c:v>14.094999999999999</c:v>
                </c:pt>
                <c:pt idx="36">
                  <c:v>13.682499999999997</c:v>
                </c:pt>
                <c:pt idx="37">
                  <c:v>13.27</c:v>
                </c:pt>
                <c:pt idx="38">
                  <c:v>12.939999999999998</c:v>
                </c:pt>
                <c:pt idx="39">
                  <c:v>12.61</c:v>
                </c:pt>
                <c:pt idx="40">
                  <c:v>12.362499999999997</c:v>
                </c:pt>
                <c:pt idx="41">
                  <c:v>12.197499999999998</c:v>
                </c:pt>
                <c:pt idx="42">
                  <c:v>11.702499999999997</c:v>
                </c:pt>
                <c:pt idx="43">
                  <c:v>11.372499999999999</c:v>
                </c:pt>
                <c:pt idx="44">
                  <c:v>11.042499999999997</c:v>
                </c:pt>
                <c:pt idx="45">
                  <c:v>10.794999999999998</c:v>
                </c:pt>
                <c:pt idx="46">
                  <c:v>10.3825</c:v>
                </c:pt>
                <c:pt idx="47">
                  <c:v>9.9699999999999989</c:v>
                </c:pt>
                <c:pt idx="48">
                  <c:v>9.639999999999997</c:v>
                </c:pt>
                <c:pt idx="49">
                  <c:v>9.2274999999999991</c:v>
                </c:pt>
                <c:pt idx="50">
                  <c:v>8.9799999999999969</c:v>
                </c:pt>
                <c:pt idx="51">
                  <c:v>8.7324999999999982</c:v>
                </c:pt>
                <c:pt idx="52">
                  <c:v>8.4024999999999999</c:v>
                </c:pt>
                <c:pt idx="53">
                  <c:v>8.1549999999999976</c:v>
                </c:pt>
                <c:pt idx="54">
                  <c:v>7.990000000000002</c:v>
                </c:pt>
                <c:pt idx="55">
                  <c:v>7.8249999999999957</c:v>
                </c:pt>
                <c:pt idx="56">
                  <c:v>7.5775000000000006</c:v>
                </c:pt>
                <c:pt idx="57">
                  <c:v>7.3299999999999983</c:v>
                </c:pt>
                <c:pt idx="58">
                  <c:v>7.1649999999999991</c:v>
                </c:pt>
                <c:pt idx="59">
                  <c:v>7.082499999999996</c:v>
                </c:pt>
              </c:numCache>
            </c:numRef>
          </c:yVal>
          <c:smooth val="1"/>
        </c:ser>
        <c:ser>
          <c:idx val="1"/>
          <c:order val="1"/>
          <c:tx>
            <c:v>Bandeja 2</c:v>
          </c:tx>
          <c:spPr>
            <a:ln>
              <a:noFill/>
            </a:ln>
          </c:spPr>
          <c:marker>
            <c:symbol val="triangle"/>
            <c:size val="3"/>
          </c:marker>
          <c:xVal>
            <c:numRef>
              <c:f>Hoja2!$B$3:$B$62</c:f>
              <c:numCache>
                <c:formatCode>General</c:formatCode>
                <c:ptCount val="60"/>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numCache>
            </c:numRef>
          </c:xVal>
          <c:yVal>
            <c:numRef>
              <c:f>Hoja2!$U$3:$U$62</c:f>
              <c:numCache>
                <c:formatCode>0.00</c:formatCode>
                <c:ptCount val="60"/>
                <c:pt idx="0">
                  <c:v>40</c:v>
                </c:pt>
                <c:pt idx="1">
                  <c:v>38.35</c:v>
                </c:pt>
                <c:pt idx="2">
                  <c:v>36.865000000000002</c:v>
                </c:pt>
                <c:pt idx="3">
                  <c:v>35.462499999999999</c:v>
                </c:pt>
                <c:pt idx="4">
                  <c:v>34.142499999999998</c:v>
                </c:pt>
                <c:pt idx="5">
                  <c:v>32.987499999999997</c:v>
                </c:pt>
                <c:pt idx="6">
                  <c:v>31.75</c:v>
                </c:pt>
                <c:pt idx="7">
                  <c:v>30.594999999999999</c:v>
                </c:pt>
                <c:pt idx="8">
                  <c:v>29.439999999999998</c:v>
                </c:pt>
                <c:pt idx="9">
                  <c:v>28.45</c:v>
                </c:pt>
                <c:pt idx="10">
                  <c:v>27.625</c:v>
                </c:pt>
                <c:pt idx="11">
                  <c:v>26.8825</c:v>
                </c:pt>
                <c:pt idx="12">
                  <c:v>26.2225</c:v>
                </c:pt>
                <c:pt idx="13">
                  <c:v>25.5625</c:v>
                </c:pt>
                <c:pt idx="14">
                  <c:v>24.737499999999997</c:v>
                </c:pt>
                <c:pt idx="15">
                  <c:v>23.995000000000001</c:v>
                </c:pt>
                <c:pt idx="16">
                  <c:v>23.4175</c:v>
                </c:pt>
                <c:pt idx="17">
                  <c:v>22.7575</c:v>
                </c:pt>
                <c:pt idx="18">
                  <c:v>22.262499999999999</c:v>
                </c:pt>
                <c:pt idx="19">
                  <c:v>21.684999999999999</c:v>
                </c:pt>
                <c:pt idx="20">
                  <c:v>21.107499999999998</c:v>
                </c:pt>
                <c:pt idx="21">
                  <c:v>20.447499999999998</c:v>
                </c:pt>
                <c:pt idx="22">
                  <c:v>20.035</c:v>
                </c:pt>
                <c:pt idx="23">
                  <c:v>19.375</c:v>
                </c:pt>
                <c:pt idx="24">
                  <c:v>18.715</c:v>
                </c:pt>
                <c:pt idx="25">
                  <c:v>18.055</c:v>
                </c:pt>
                <c:pt idx="26">
                  <c:v>17.477499999999999</c:v>
                </c:pt>
                <c:pt idx="27">
                  <c:v>16.899999999999999</c:v>
                </c:pt>
                <c:pt idx="28">
                  <c:v>16.404999999999998</c:v>
                </c:pt>
                <c:pt idx="29">
                  <c:v>15.91</c:v>
                </c:pt>
                <c:pt idx="30">
                  <c:v>15.497499999999999</c:v>
                </c:pt>
                <c:pt idx="31">
                  <c:v>14.837499999999999</c:v>
                </c:pt>
                <c:pt idx="32">
                  <c:v>14.259999999999998</c:v>
                </c:pt>
                <c:pt idx="33">
                  <c:v>13.764999999999997</c:v>
                </c:pt>
                <c:pt idx="34">
                  <c:v>13.352499999999999</c:v>
                </c:pt>
                <c:pt idx="35">
                  <c:v>12.774999999999999</c:v>
                </c:pt>
                <c:pt idx="36">
                  <c:v>12.197499999999998</c:v>
                </c:pt>
                <c:pt idx="37">
                  <c:v>11.702499999999997</c:v>
                </c:pt>
                <c:pt idx="38">
                  <c:v>11.2075</c:v>
                </c:pt>
                <c:pt idx="39">
                  <c:v>10.712499999999999</c:v>
                </c:pt>
                <c:pt idx="40">
                  <c:v>10.465</c:v>
                </c:pt>
                <c:pt idx="41">
                  <c:v>10.134999999999998</c:v>
                </c:pt>
                <c:pt idx="42">
                  <c:v>9.8049999999999997</c:v>
                </c:pt>
                <c:pt idx="43">
                  <c:v>9.5574999999999974</c:v>
                </c:pt>
                <c:pt idx="44">
                  <c:v>9.3924999999999983</c:v>
                </c:pt>
                <c:pt idx="45">
                  <c:v>9.0625</c:v>
                </c:pt>
                <c:pt idx="46">
                  <c:v>8.8974999999999973</c:v>
                </c:pt>
                <c:pt idx="47">
                  <c:v>8.8149999999999977</c:v>
                </c:pt>
                <c:pt idx="48">
                  <c:v>8.567499999999999</c:v>
                </c:pt>
                <c:pt idx="49">
                  <c:v>8.4024999999999999</c:v>
                </c:pt>
                <c:pt idx="50">
                  <c:v>8.2374999999999972</c:v>
                </c:pt>
                <c:pt idx="51">
                  <c:v>7.990000000000002</c:v>
                </c:pt>
                <c:pt idx="52">
                  <c:v>7.8249999999999957</c:v>
                </c:pt>
                <c:pt idx="53">
                  <c:v>7.5775000000000006</c:v>
                </c:pt>
                <c:pt idx="54">
                  <c:v>7.4949999999999974</c:v>
                </c:pt>
                <c:pt idx="55">
                  <c:v>7.2474999999999952</c:v>
                </c:pt>
                <c:pt idx="56">
                  <c:v>7.082499999999996</c:v>
                </c:pt>
                <c:pt idx="57">
                  <c:v>6.9174999999999969</c:v>
                </c:pt>
                <c:pt idx="58">
                  <c:v>6.8350000000000009</c:v>
                </c:pt>
                <c:pt idx="59">
                  <c:v>6.7524999999999977</c:v>
                </c:pt>
              </c:numCache>
            </c:numRef>
          </c:yVal>
          <c:smooth val="1"/>
        </c:ser>
        <c:ser>
          <c:idx val="2"/>
          <c:order val="2"/>
          <c:tx>
            <c:v>Curva Promedio</c:v>
          </c:tx>
          <c:spPr>
            <a:ln w="15875">
              <a:solidFill>
                <a:schemeClr val="tx1"/>
              </a:solidFill>
            </a:ln>
          </c:spPr>
          <c:marker>
            <c:symbol val="none"/>
          </c:marker>
          <c:xVal>
            <c:numRef>
              <c:f>Hoja2!$B$3:$B$62</c:f>
              <c:numCache>
                <c:formatCode>General</c:formatCode>
                <c:ptCount val="60"/>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numCache>
            </c:numRef>
          </c:xVal>
          <c:yVal>
            <c:numRef>
              <c:f>Hoja2!$X$3:$X$62</c:f>
              <c:numCache>
                <c:formatCode>0.00</c:formatCode>
                <c:ptCount val="60"/>
                <c:pt idx="0">
                  <c:v>40</c:v>
                </c:pt>
                <c:pt idx="1">
                  <c:v>38.556250000000006</c:v>
                </c:pt>
                <c:pt idx="2">
                  <c:v>37.318750000000001</c:v>
                </c:pt>
                <c:pt idx="3">
                  <c:v>36.04</c:v>
                </c:pt>
                <c:pt idx="4">
                  <c:v>34.678750000000001</c:v>
                </c:pt>
                <c:pt idx="5">
                  <c:v>33.606250000000003</c:v>
                </c:pt>
                <c:pt idx="6">
                  <c:v>32.245000000000005</c:v>
                </c:pt>
                <c:pt idx="7">
                  <c:v>31.172499999999999</c:v>
                </c:pt>
                <c:pt idx="8">
                  <c:v>30.05875</c:v>
                </c:pt>
                <c:pt idx="9">
                  <c:v>29.151249999999997</c:v>
                </c:pt>
                <c:pt idx="10">
                  <c:v>28.3675</c:v>
                </c:pt>
                <c:pt idx="11">
                  <c:v>27.583750000000002</c:v>
                </c:pt>
                <c:pt idx="12">
                  <c:v>26.965</c:v>
                </c:pt>
                <c:pt idx="13">
                  <c:v>26.263750000000002</c:v>
                </c:pt>
                <c:pt idx="14">
                  <c:v>25.5625</c:v>
                </c:pt>
                <c:pt idx="15">
                  <c:v>24.861249999999998</c:v>
                </c:pt>
                <c:pt idx="16">
                  <c:v>24.366250000000001</c:v>
                </c:pt>
                <c:pt idx="17">
                  <c:v>23.706250000000001</c:v>
                </c:pt>
                <c:pt idx="18">
                  <c:v>23.17</c:v>
                </c:pt>
                <c:pt idx="19">
                  <c:v>22.633749999999999</c:v>
                </c:pt>
                <c:pt idx="20">
                  <c:v>22.015000000000001</c:v>
                </c:pt>
                <c:pt idx="21">
                  <c:v>21.313749999999999</c:v>
                </c:pt>
                <c:pt idx="22">
                  <c:v>20.86</c:v>
                </c:pt>
                <c:pt idx="23">
                  <c:v>20.158749999999998</c:v>
                </c:pt>
                <c:pt idx="24">
                  <c:v>19.54</c:v>
                </c:pt>
                <c:pt idx="25">
                  <c:v>18.88</c:v>
                </c:pt>
                <c:pt idx="26">
                  <c:v>18.302499999999998</c:v>
                </c:pt>
                <c:pt idx="27">
                  <c:v>17.766249999999999</c:v>
                </c:pt>
                <c:pt idx="28">
                  <c:v>17.188749999999999</c:v>
                </c:pt>
                <c:pt idx="29">
                  <c:v>16.693750000000001</c:v>
                </c:pt>
                <c:pt idx="30">
                  <c:v>16.157499999999999</c:v>
                </c:pt>
                <c:pt idx="31">
                  <c:v>15.538749999999999</c:v>
                </c:pt>
                <c:pt idx="32">
                  <c:v>15.002499999999998</c:v>
                </c:pt>
                <c:pt idx="33">
                  <c:v>14.466249999999999</c:v>
                </c:pt>
                <c:pt idx="34">
                  <c:v>14.012499999999999</c:v>
                </c:pt>
                <c:pt idx="35">
                  <c:v>13.434999999999999</c:v>
                </c:pt>
                <c:pt idx="36">
                  <c:v>12.939999999999998</c:v>
                </c:pt>
                <c:pt idx="37">
                  <c:v>12.486249999999998</c:v>
                </c:pt>
                <c:pt idx="38">
                  <c:v>12.073749999999999</c:v>
                </c:pt>
                <c:pt idx="39">
                  <c:v>11.661249999999999</c:v>
                </c:pt>
                <c:pt idx="40">
                  <c:v>11.413749999999999</c:v>
                </c:pt>
                <c:pt idx="41">
                  <c:v>11.166249999999998</c:v>
                </c:pt>
                <c:pt idx="42">
                  <c:v>10.753749999999998</c:v>
                </c:pt>
                <c:pt idx="43">
                  <c:v>10.464999999999998</c:v>
                </c:pt>
                <c:pt idx="44">
                  <c:v>10.217499999999998</c:v>
                </c:pt>
                <c:pt idx="45">
                  <c:v>9.9287499999999991</c:v>
                </c:pt>
                <c:pt idx="46">
                  <c:v>9.6399999999999988</c:v>
                </c:pt>
                <c:pt idx="47">
                  <c:v>9.3924999999999983</c:v>
                </c:pt>
                <c:pt idx="48">
                  <c:v>9.103749999999998</c:v>
                </c:pt>
                <c:pt idx="49">
                  <c:v>8.8149999999999995</c:v>
                </c:pt>
                <c:pt idx="50">
                  <c:v>8.608749999999997</c:v>
                </c:pt>
                <c:pt idx="51">
                  <c:v>8.3612500000000001</c:v>
                </c:pt>
                <c:pt idx="52">
                  <c:v>8.1137499999999978</c:v>
                </c:pt>
                <c:pt idx="53">
                  <c:v>7.8662499999999991</c:v>
                </c:pt>
                <c:pt idx="54">
                  <c:v>7.7424999999999997</c:v>
                </c:pt>
                <c:pt idx="55">
                  <c:v>7.5362499999999955</c:v>
                </c:pt>
                <c:pt idx="56">
                  <c:v>7.3299999999999983</c:v>
                </c:pt>
                <c:pt idx="57">
                  <c:v>7.1237499999999976</c:v>
                </c:pt>
                <c:pt idx="58">
                  <c:v>7</c:v>
                </c:pt>
                <c:pt idx="59">
                  <c:v>6.9174999999999969</c:v>
                </c:pt>
              </c:numCache>
            </c:numRef>
          </c:yVal>
          <c:smooth val="1"/>
        </c:ser>
        <c:dLbls>
          <c:showLegendKey val="0"/>
          <c:showVal val="0"/>
          <c:showCatName val="0"/>
          <c:showSerName val="0"/>
          <c:showPercent val="0"/>
          <c:showBubbleSize val="0"/>
        </c:dLbls>
        <c:axId val="191702352"/>
        <c:axId val="191702744"/>
      </c:scatterChart>
      <c:valAx>
        <c:axId val="191702352"/>
        <c:scaling>
          <c:orientation val="minMax"/>
          <c:max val="590"/>
          <c:min val="0"/>
        </c:scaling>
        <c:delete val="0"/>
        <c:axPos val="b"/>
        <c:majorGridlines/>
        <c:title>
          <c:tx>
            <c:rich>
              <a:bodyPr/>
              <a:lstStyle/>
              <a:p>
                <a:pPr>
                  <a:defRPr>
                    <a:latin typeface="Arial" pitchFamily="34" charset="0"/>
                    <a:cs typeface="Arial" pitchFamily="34" charset="0"/>
                  </a:defRPr>
                </a:pPr>
                <a:r>
                  <a:rPr lang="es-ES">
                    <a:latin typeface="Arial" pitchFamily="34" charset="0"/>
                    <a:cs typeface="Arial" pitchFamily="34" charset="0"/>
                  </a:rPr>
                  <a:t>Tiempo de secado [min]</a:t>
                </a:r>
              </a:p>
            </c:rich>
          </c:tx>
          <c:overlay val="0"/>
        </c:title>
        <c:numFmt formatCode="General" sourceLinked="1"/>
        <c:majorTickMark val="none"/>
        <c:minorTickMark val="none"/>
        <c:tickLblPos val="nextTo"/>
        <c:crossAx val="191702744"/>
        <c:crosses val="autoZero"/>
        <c:crossBetween val="midCat"/>
        <c:majorUnit val="60"/>
        <c:minorUnit val="10"/>
      </c:valAx>
      <c:valAx>
        <c:axId val="191702744"/>
        <c:scaling>
          <c:orientation val="minMax"/>
          <c:max val="40"/>
        </c:scaling>
        <c:delete val="0"/>
        <c:axPos val="l"/>
        <c:majorGridlines/>
        <c:title>
          <c:tx>
            <c:rich>
              <a:bodyPr/>
              <a:lstStyle/>
              <a:p>
                <a:pPr>
                  <a:defRPr>
                    <a:latin typeface="Arial" pitchFamily="34" charset="0"/>
                    <a:cs typeface="Arial" pitchFamily="34" charset="0"/>
                  </a:defRPr>
                </a:pPr>
                <a:r>
                  <a:rPr lang="es-ES">
                    <a:latin typeface="Arial" pitchFamily="34" charset="0"/>
                    <a:cs typeface="Arial" pitchFamily="34" charset="0"/>
                  </a:rPr>
                  <a:t>Contenido de Humedad [%]</a:t>
                </a:r>
              </a:p>
            </c:rich>
          </c:tx>
          <c:overlay val="0"/>
        </c:title>
        <c:numFmt formatCode="0.00" sourceLinked="1"/>
        <c:majorTickMark val="none"/>
        <c:minorTickMark val="none"/>
        <c:tickLblPos val="nextTo"/>
        <c:crossAx val="191702352"/>
        <c:crosses val="autoZero"/>
        <c:crossBetween val="midCat"/>
        <c:minorUnit val="0.5"/>
      </c:valAx>
    </c:plotArea>
    <c:legend>
      <c:legendPos val="b"/>
      <c:legendEntry>
        <c:idx val="3"/>
        <c:delete val="1"/>
      </c:legendEntry>
      <c:overlay val="0"/>
      <c:txPr>
        <a:bodyPr/>
        <a:lstStyle/>
        <a:p>
          <a:pPr>
            <a:defRPr>
              <a:latin typeface="Arial" pitchFamily="34" charset="0"/>
              <a:cs typeface="Arial" pitchFamily="34" charset="0"/>
            </a:defRPr>
          </a:pPr>
          <a:endParaRPr lang="es-E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1258930244284"/>
          <c:y val="2.8388741553291241E-2"/>
          <c:w val="0.83104953851616936"/>
          <c:h val="0.76638887292373126"/>
        </c:manualLayout>
      </c:layout>
      <c:scatterChart>
        <c:scatterStyle val="smoothMarker"/>
        <c:varyColors val="0"/>
        <c:ser>
          <c:idx val="0"/>
          <c:order val="0"/>
          <c:tx>
            <c:strRef>
              <c:f>Hoja2!$B$3:$B$57</c:f>
              <c:strCache>
                <c:ptCount val="1"/>
                <c:pt idx="0">
                  <c:v>0 10 20 30 40 50 60 70 80 90 100 110 120 130 140 150 160 170 180 190 200 210 220 230 240 250 260 270 280 290 300 310 320 330 340 350 360 370 380 390 400 410 420 430 440 450 460 470 480 490 500 510 520 530 540</c:v>
                </c:pt>
              </c:strCache>
            </c:strRef>
          </c:tx>
          <c:spPr>
            <a:ln w="15875"/>
          </c:spPr>
          <c:marker>
            <c:symbol val="circle"/>
            <c:size val="3"/>
          </c:marker>
          <c:trendline>
            <c:trendlineType val="poly"/>
            <c:order val="3"/>
            <c:dispRSqr val="0"/>
            <c:dispEq val="0"/>
          </c:trendline>
          <c:xVal>
            <c:numRef>
              <c:f>Hoja2!$B$3:$B$62</c:f>
              <c:numCache>
                <c:formatCode>General</c:formatCode>
                <c:ptCount val="60"/>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numCache>
            </c:numRef>
          </c:xVal>
          <c:yVal>
            <c:numRef>
              <c:f>Hoja2!$O$3:$O$62</c:f>
              <c:numCache>
                <c:formatCode>00,000</c:formatCode>
                <c:ptCount val="60"/>
                <c:pt idx="0" formatCode="General">
                  <c:v>0</c:v>
                </c:pt>
                <c:pt idx="1">
                  <c:v>0.13181265206812615</c:v>
                </c:pt>
                <c:pt idx="2">
                  <c:v>0.24157400807792798</c:v>
                </c:pt>
                <c:pt idx="3">
                  <c:v>0.33712667054038337</c:v>
                </c:pt>
                <c:pt idx="4">
                  <c:v>0.41891697984284249</c:v>
                </c:pt>
                <c:pt idx="5">
                  <c:v>0.48659764969222163</c:v>
                </c:pt>
                <c:pt idx="6">
                  <c:v>0.55120879120879107</c:v>
                </c:pt>
                <c:pt idx="7">
                  <c:v>0.60979036092500538</c:v>
                </c:pt>
                <c:pt idx="8">
                  <c:v>0.66374149659863946</c:v>
                </c:pt>
                <c:pt idx="9">
                  <c:v>0.70785115303983226</c:v>
                </c:pt>
                <c:pt idx="10">
                  <c:v>0.74207253886010349</c:v>
                </c:pt>
                <c:pt idx="11">
                  <c:v>0.76963893732690525</c:v>
                </c:pt>
                <c:pt idx="12">
                  <c:v>0.79459540510318172</c:v>
                </c:pt>
                <c:pt idx="13">
                  <c:v>0.81654911838790911</c:v>
                </c:pt>
                <c:pt idx="14">
                  <c:v>0.8466492277030393</c:v>
                </c:pt>
                <c:pt idx="15">
                  <c:v>0.87074106966646903</c:v>
                </c:pt>
                <c:pt idx="16">
                  <c:v>0.88994319851140902</c:v>
                </c:pt>
                <c:pt idx="17">
                  <c:v>0.90852801242839099</c:v>
                </c:pt>
                <c:pt idx="18">
                  <c:v>0.92067293777134573</c:v>
                </c:pt>
                <c:pt idx="19">
                  <c:v>0.93662229457958213</c:v>
                </c:pt>
                <c:pt idx="20">
                  <c:v>0.94950423044015575</c:v>
                </c:pt>
                <c:pt idx="21">
                  <c:v>0.96346186480626006</c:v>
                </c:pt>
                <c:pt idx="22">
                  <c:v>0.97122303507784657</c:v>
                </c:pt>
                <c:pt idx="23">
                  <c:v>0.98360465116279061</c:v>
                </c:pt>
                <c:pt idx="24">
                  <c:v>0.9976730023989665</c:v>
                </c:pt>
                <c:pt idx="25">
                  <c:v>1.00961193483434</c:v>
                </c:pt>
                <c:pt idx="26">
                  <c:v>1.0193769880941563</c:v>
                </c:pt>
                <c:pt idx="27">
                  <c:v>1.0299097472924188</c:v>
                </c:pt>
                <c:pt idx="28">
                  <c:v>1.0344598959267899</c:v>
                </c:pt>
                <c:pt idx="29">
                  <c:v>1.0413503389225831</c:v>
                </c:pt>
                <c:pt idx="30">
                  <c:v>1.0424127984379163</c:v>
                </c:pt>
                <c:pt idx="31">
                  <c:v>1.0518538088947602</c:v>
                </c:pt>
                <c:pt idx="32">
                  <c:v>1.0597410776766971</c:v>
                </c:pt>
                <c:pt idx="33">
                  <c:v>1.0632727430857543</c:v>
                </c:pt>
                <c:pt idx="34">
                  <c:v>1.0656232147494158</c:v>
                </c:pt>
                <c:pt idx="35">
                  <c:v>1.0705846947549442</c:v>
                </c:pt>
                <c:pt idx="36">
                  <c:v>1.0781869821474335</c:v>
                </c:pt>
                <c:pt idx="37">
                  <c:v>1.0832192304425383</c:v>
                </c:pt>
                <c:pt idx="38">
                  <c:v>1.0895379677337613</c:v>
                </c:pt>
                <c:pt idx="39">
                  <c:v>1.0955648887022262</c:v>
                </c:pt>
                <c:pt idx="40">
                  <c:v>1.0968210755570449</c:v>
                </c:pt>
                <c:pt idx="41">
                  <c:v>1.1016800200300452</c:v>
                </c:pt>
                <c:pt idx="42">
                  <c:v>1.0997347413936474</c:v>
                </c:pt>
                <c:pt idx="43">
                  <c:v>1.0989829173231613</c:v>
                </c:pt>
                <c:pt idx="44">
                  <c:v>1.0961712606572307</c:v>
                </c:pt>
                <c:pt idx="45">
                  <c:v>1.0988659793814437</c:v>
                </c:pt>
                <c:pt idx="46">
                  <c:v>1.0941907466864249</c:v>
                </c:pt>
                <c:pt idx="47">
                  <c:v>1.0875505839776283</c:v>
                </c:pt>
                <c:pt idx="48">
                  <c:v>1.0863391026166849</c:v>
                </c:pt>
                <c:pt idx="49">
                  <c:v>1.0814505035617787</c:v>
                </c:pt>
                <c:pt idx="50">
                  <c:v>1.0799509603596245</c:v>
                </c:pt>
                <c:pt idx="51">
                  <c:v>1.0802200847733947</c:v>
                </c:pt>
                <c:pt idx="52">
                  <c:v>1.0768633034987802</c:v>
                </c:pt>
                <c:pt idx="53">
                  <c:v>1.0769788200925103</c:v>
                </c:pt>
                <c:pt idx="54">
                  <c:v>1.0752424193286854</c:v>
                </c:pt>
                <c:pt idx="55">
                  <c:v>1.0770073582922299</c:v>
                </c:pt>
                <c:pt idx="56">
                  <c:v>1.0751969489062883</c:v>
                </c:pt>
                <c:pt idx="57">
                  <c:v>1.0733397792281045</c:v>
                </c:pt>
                <c:pt idx="58">
                  <c:v>1.0715037836097252</c:v>
                </c:pt>
                <c:pt idx="59">
                  <c:v>1.0714360974825068</c:v>
                </c:pt>
              </c:numCache>
            </c:numRef>
          </c:yVal>
          <c:smooth val="1"/>
        </c:ser>
        <c:dLbls>
          <c:showLegendKey val="0"/>
          <c:showVal val="0"/>
          <c:showCatName val="0"/>
          <c:showSerName val="0"/>
          <c:showPercent val="0"/>
          <c:showBubbleSize val="0"/>
        </c:dLbls>
        <c:axId val="191696472"/>
        <c:axId val="191692160"/>
      </c:scatterChart>
      <c:valAx>
        <c:axId val="191696472"/>
        <c:scaling>
          <c:orientation val="minMax"/>
          <c:max val="590"/>
          <c:min val="0"/>
        </c:scaling>
        <c:delete val="0"/>
        <c:axPos val="b"/>
        <c:majorGridlines/>
        <c:title>
          <c:tx>
            <c:rich>
              <a:bodyPr/>
              <a:lstStyle/>
              <a:p>
                <a:pPr>
                  <a:defRPr/>
                </a:pPr>
                <a:r>
                  <a:rPr lang="es-ES">
                    <a:latin typeface="Arial" pitchFamily="34" charset="0"/>
                    <a:cs typeface="Arial" pitchFamily="34" charset="0"/>
                  </a:rPr>
                  <a:t>Tiempo</a:t>
                </a:r>
                <a:r>
                  <a:rPr lang="es-ES" baseline="0">
                    <a:latin typeface="Arial" pitchFamily="34" charset="0"/>
                    <a:cs typeface="Arial" pitchFamily="34" charset="0"/>
                  </a:rPr>
                  <a:t> de secado [min</a:t>
                </a:r>
                <a:r>
                  <a:rPr lang="es-ES" baseline="0"/>
                  <a:t>]</a:t>
                </a:r>
                <a:endParaRPr lang="es-ES"/>
              </a:p>
            </c:rich>
          </c:tx>
          <c:layout>
            <c:manualLayout>
              <c:xMode val="edge"/>
              <c:yMode val="edge"/>
              <c:x val="0.39335542432195969"/>
              <c:y val="0.89719889180519097"/>
            </c:manualLayout>
          </c:layout>
          <c:overlay val="0"/>
        </c:title>
        <c:numFmt formatCode="General" sourceLinked="1"/>
        <c:majorTickMark val="none"/>
        <c:minorTickMark val="none"/>
        <c:tickLblPos val="nextTo"/>
        <c:crossAx val="191692160"/>
        <c:crosses val="autoZero"/>
        <c:crossBetween val="midCat"/>
        <c:majorUnit val="60"/>
        <c:minorUnit val="10"/>
      </c:valAx>
      <c:valAx>
        <c:axId val="191692160"/>
        <c:scaling>
          <c:orientation val="minMax"/>
        </c:scaling>
        <c:delete val="0"/>
        <c:axPos val="l"/>
        <c:majorGridlines/>
        <c:title>
          <c:tx>
            <c:rich>
              <a:bodyPr/>
              <a:lstStyle/>
              <a:p>
                <a:pPr>
                  <a:defRPr>
                    <a:latin typeface="Arial" pitchFamily="34" charset="0"/>
                    <a:cs typeface="Arial" pitchFamily="34" charset="0"/>
                  </a:defRPr>
                </a:pPr>
                <a:r>
                  <a:rPr lang="es-ES">
                    <a:latin typeface="Arial" pitchFamily="34" charset="0"/>
                    <a:cs typeface="Arial" pitchFamily="34" charset="0"/>
                  </a:rPr>
                  <a:t>Agua removida [kg]</a:t>
                </a:r>
              </a:p>
            </c:rich>
          </c:tx>
          <c:overlay val="0"/>
        </c:title>
        <c:numFmt formatCode="General" sourceLinked="1"/>
        <c:majorTickMark val="none"/>
        <c:minorTickMark val="none"/>
        <c:tickLblPos val="nextTo"/>
        <c:crossAx val="19169647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2000"/>
                </a:pPr>
                <a:endParaRPr lang="es-ES"/>
              </a:p>
            </c:txPr>
            <c:showLegendKey val="0"/>
            <c:showVal val="0"/>
            <c:showCatName val="0"/>
            <c:showSerName val="0"/>
            <c:showPercent val="1"/>
            <c:showBubbleSize val="0"/>
            <c:showLeaderLines val="1"/>
            <c:extLst>
              <c:ext xmlns:c15="http://schemas.microsoft.com/office/drawing/2012/chart" uri="{CE6537A1-D6FC-4f65-9D91-7224C49458BB}"/>
            </c:extLst>
          </c:dLbls>
          <c:cat>
            <c:strRef>
              <c:f>Hoja1!$D$84:$D$85</c:f>
              <c:strCache>
                <c:ptCount val="2"/>
                <c:pt idx="0">
                  <c:v>Costos directos </c:v>
                </c:pt>
                <c:pt idx="1">
                  <c:v>Costos indirectos</c:v>
                </c:pt>
              </c:strCache>
            </c:strRef>
          </c:cat>
          <c:val>
            <c:numRef>
              <c:f>Hoja1!$E$84:$E$85</c:f>
              <c:numCache>
                <c:formatCode>#,##0.00</c:formatCode>
                <c:ptCount val="2"/>
                <c:pt idx="0" formatCode="General">
                  <c:v>1523.4899999999998</c:v>
                </c:pt>
                <c:pt idx="1">
                  <c:v>180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5649185477091465"/>
          <c:y val="0.39720037566885336"/>
          <c:w val="0.31291686639319188"/>
          <c:h val="0.13997346548057968"/>
        </c:manualLayout>
      </c:layout>
      <c:overlay val="0"/>
      <c:txPr>
        <a:bodyPr/>
        <a:lstStyle/>
        <a:p>
          <a:pPr>
            <a:defRPr sz="1200"/>
          </a:pPr>
          <a:endParaRPr lang="es-ES"/>
        </a:p>
      </c:txPr>
    </c:legend>
    <c:plotVisOnly val="1"/>
    <c:dispBlanksAs val="gap"/>
    <c:showDLblsOverMax val="0"/>
  </c:chart>
  <c:spPr>
    <a:ln>
      <a:solidFill>
        <a:schemeClr val="bg2">
          <a:lumMod val="10000"/>
        </a:schemeClr>
      </a:solidFill>
    </a:ln>
  </c:spPr>
  <c:txPr>
    <a:bodyPr/>
    <a:lstStyle/>
    <a:p>
      <a:pPr>
        <a:defRPr>
          <a:latin typeface="Arial" pitchFamily="34" charset="0"/>
          <a:cs typeface="Arial" pitchFamily="34" charset="0"/>
        </a:defRPr>
      </a:pPr>
      <a:endParaRPr lang="es-ES"/>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ata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diagrams/_rels/data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3D84-BA91-4B70-9CF0-192470C5D336}" type="doc">
      <dgm:prSet loTypeId="urn:microsoft.com/office/officeart/2008/layout/VerticalCurvedList" loCatId="list" qsTypeId="urn:microsoft.com/office/officeart/2005/8/quickstyle/3d3" qsCatId="3D" csTypeId="urn:microsoft.com/office/officeart/2005/8/colors/accent0_2" csCatId="mainScheme" phldr="1"/>
      <dgm:spPr/>
      <dgm:t>
        <a:bodyPr/>
        <a:lstStyle/>
        <a:p>
          <a:endParaRPr lang="es-EC"/>
        </a:p>
      </dgm:t>
    </dgm:pt>
    <dgm:pt modelId="{C7BE4237-8C50-4A4F-AFED-CD4E3E6220A9}">
      <dgm:prSet custT="1"/>
      <dgm:spPr/>
      <dgm:t>
        <a:bodyPr/>
        <a:lstStyle/>
        <a:p>
          <a:r>
            <a:rPr lang="es-EC" sz="2000" dirty="0" smtClean="0">
              <a:latin typeface="Arial" panose="020B0604020202020204" pitchFamily="34" charset="0"/>
              <a:cs typeface="Arial" panose="020B0604020202020204" pitchFamily="34" charset="0"/>
            </a:rPr>
            <a:t>GENERALIDADES</a:t>
          </a:r>
        </a:p>
      </dgm:t>
    </dgm:pt>
    <dgm:pt modelId="{02E8BE61-9903-4AEF-80AA-9D0FF94970C0}" type="parTrans" cxnId="{B823B5C5-6E06-4615-B6CB-BEEAE1F1173E}">
      <dgm:prSet/>
      <dgm:spPr/>
      <dgm:t>
        <a:bodyPr/>
        <a:lstStyle/>
        <a:p>
          <a:endParaRPr lang="es-EC" sz="2000"/>
        </a:p>
      </dgm:t>
    </dgm:pt>
    <dgm:pt modelId="{726EB427-5BFC-4955-B4A5-7CD730964773}" type="sibTrans" cxnId="{B823B5C5-6E06-4615-B6CB-BEEAE1F1173E}">
      <dgm:prSet/>
      <dgm:spPr/>
      <dgm:t>
        <a:bodyPr/>
        <a:lstStyle/>
        <a:p>
          <a:endParaRPr lang="es-EC" sz="2000"/>
        </a:p>
      </dgm:t>
    </dgm:pt>
    <dgm:pt modelId="{25347D32-63F7-47C2-8F0D-DDDE293355D3}">
      <dgm:prSet custT="1"/>
      <dgm:spPr/>
      <dgm:t>
        <a:bodyPr/>
        <a:lstStyle/>
        <a:p>
          <a:r>
            <a:rPr lang="es-EC" sz="2000" dirty="0" smtClean="0">
              <a:latin typeface="Arial" panose="020B0604020202020204" pitchFamily="34" charset="0"/>
              <a:cs typeface="Arial" panose="020B0604020202020204" pitchFamily="34" charset="0"/>
            </a:rPr>
            <a:t>MARCO TEÓRICO</a:t>
          </a:r>
          <a:endParaRPr lang="es-EC" sz="2000" dirty="0">
            <a:latin typeface="Arial" panose="020B0604020202020204" pitchFamily="34" charset="0"/>
            <a:cs typeface="Arial" panose="020B0604020202020204" pitchFamily="34" charset="0"/>
          </a:endParaRPr>
        </a:p>
      </dgm:t>
    </dgm:pt>
    <dgm:pt modelId="{00E890CA-BE37-4CF0-9688-760F617D3B24}" type="parTrans" cxnId="{5F74473E-0286-4629-BCB1-A965F32AD6E7}">
      <dgm:prSet/>
      <dgm:spPr/>
      <dgm:t>
        <a:bodyPr/>
        <a:lstStyle/>
        <a:p>
          <a:endParaRPr lang="es-ES" sz="2000"/>
        </a:p>
      </dgm:t>
    </dgm:pt>
    <dgm:pt modelId="{D57DE52A-E4A1-4BDA-927B-4B441DCB6055}" type="sibTrans" cxnId="{5F74473E-0286-4629-BCB1-A965F32AD6E7}">
      <dgm:prSet/>
      <dgm:spPr/>
      <dgm:t>
        <a:bodyPr/>
        <a:lstStyle/>
        <a:p>
          <a:endParaRPr lang="es-ES" sz="2000"/>
        </a:p>
      </dgm:t>
    </dgm:pt>
    <dgm:pt modelId="{5DB29901-2D33-4518-8B8C-44E5FEC8F6D2}">
      <dgm:prSet custT="1"/>
      <dgm:spPr/>
      <dgm:t>
        <a:bodyPr/>
        <a:lstStyle/>
        <a:p>
          <a:r>
            <a:rPr lang="es-EC" sz="2000" dirty="0" smtClean="0">
              <a:latin typeface="Arial" panose="020B0604020202020204" pitchFamily="34" charset="0"/>
              <a:cs typeface="Arial" panose="020B0604020202020204" pitchFamily="34" charset="0"/>
            </a:rPr>
            <a:t>DISEÑO DEL SISTEMA TÉRMICO-ENERGÉTICO</a:t>
          </a:r>
          <a:endParaRPr lang="es-EC" sz="2000" dirty="0">
            <a:latin typeface="Arial" panose="020B0604020202020204" pitchFamily="34" charset="0"/>
            <a:cs typeface="Arial" panose="020B0604020202020204" pitchFamily="34" charset="0"/>
          </a:endParaRPr>
        </a:p>
      </dgm:t>
    </dgm:pt>
    <dgm:pt modelId="{BBB77EBA-F28D-4DFF-B32E-314E8DCBCB7A}" type="parTrans" cxnId="{09050996-7534-4351-823A-2B4AEF2BA0D1}">
      <dgm:prSet/>
      <dgm:spPr/>
      <dgm:t>
        <a:bodyPr/>
        <a:lstStyle/>
        <a:p>
          <a:endParaRPr lang="es-ES" sz="2000"/>
        </a:p>
      </dgm:t>
    </dgm:pt>
    <dgm:pt modelId="{29E60F7C-1438-4A2E-BA95-1596BA87295D}" type="sibTrans" cxnId="{09050996-7534-4351-823A-2B4AEF2BA0D1}">
      <dgm:prSet/>
      <dgm:spPr/>
      <dgm:t>
        <a:bodyPr/>
        <a:lstStyle/>
        <a:p>
          <a:endParaRPr lang="es-ES" sz="2000"/>
        </a:p>
      </dgm:t>
    </dgm:pt>
    <dgm:pt modelId="{948F4F83-A63E-43C6-AA78-A79054BBF849}">
      <dgm:prSet custT="1"/>
      <dgm:spPr/>
      <dgm:t>
        <a:bodyPr/>
        <a:lstStyle/>
        <a:p>
          <a:r>
            <a:rPr lang="es-EC" sz="2000" dirty="0" smtClean="0">
              <a:latin typeface="Arial" panose="020B0604020202020204" pitchFamily="34" charset="0"/>
              <a:cs typeface="Arial" panose="020B0604020202020204" pitchFamily="34" charset="0"/>
            </a:rPr>
            <a:t>CONSTRUCCIÓN Y ENSAMBLAJE DEL EQUIPO</a:t>
          </a:r>
        </a:p>
      </dgm:t>
    </dgm:pt>
    <dgm:pt modelId="{3C125BE0-AEA3-4AED-8A9A-F438F578A7B0}" type="parTrans" cxnId="{A6B9D308-B7F6-4E25-8612-96B1562DA700}">
      <dgm:prSet/>
      <dgm:spPr/>
      <dgm:t>
        <a:bodyPr/>
        <a:lstStyle/>
        <a:p>
          <a:endParaRPr lang="es-EC" sz="2000"/>
        </a:p>
      </dgm:t>
    </dgm:pt>
    <dgm:pt modelId="{D4E54757-2FBF-410D-9101-EC69E8A7D147}" type="sibTrans" cxnId="{A6B9D308-B7F6-4E25-8612-96B1562DA700}">
      <dgm:prSet/>
      <dgm:spPr/>
      <dgm:t>
        <a:bodyPr/>
        <a:lstStyle/>
        <a:p>
          <a:endParaRPr lang="es-EC" sz="2000"/>
        </a:p>
      </dgm:t>
    </dgm:pt>
    <dgm:pt modelId="{64D87F96-445F-41CB-9777-CC0801C9B38A}">
      <dgm:prSet custT="1"/>
      <dgm:spPr/>
      <dgm:t>
        <a:bodyPr/>
        <a:lstStyle/>
        <a:p>
          <a:r>
            <a:rPr lang="es-EC" sz="2000" dirty="0" smtClean="0">
              <a:latin typeface="Arial" panose="020B0604020202020204" pitchFamily="34" charset="0"/>
              <a:cs typeface="Arial" panose="020B0604020202020204" pitchFamily="34" charset="0"/>
            </a:rPr>
            <a:t>ANÁLISIS ECONÓMICO</a:t>
          </a:r>
          <a:endParaRPr lang="es-EC" sz="2000" dirty="0">
            <a:latin typeface="Arial" panose="020B0604020202020204" pitchFamily="34" charset="0"/>
            <a:cs typeface="Arial" panose="020B0604020202020204" pitchFamily="34" charset="0"/>
          </a:endParaRPr>
        </a:p>
      </dgm:t>
    </dgm:pt>
    <dgm:pt modelId="{435E3A97-7400-44C5-B1CB-8CBF4AEFD993}" type="parTrans" cxnId="{B5FF31CE-BAAC-4ED3-81E9-B9E2BB2B9BEE}">
      <dgm:prSet/>
      <dgm:spPr/>
      <dgm:t>
        <a:bodyPr/>
        <a:lstStyle/>
        <a:p>
          <a:endParaRPr lang="es-EC" sz="2000"/>
        </a:p>
      </dgm:t>
    </dgm:pt>
    <dgm:pt modelId="{E693BF7C-C880-421F-8FB5-1BA3CE1F8CA0}" type="sibTrans" cxnId="{B5FF31CE-BAAC-4ED3-81E9-B9E2BB2B9BEE}">
      <dgm:prSet/>
      <dgm:spPr/>
      <dgm:t>
        <a:bodyPr/>
        <a:lstStyle/>
        <a:p>
          <a:endParaRPr lang="es-EC" sz="2000"/>
        </a:p>
      </dgm:t>
    </dgm:pt>
    <dgm:pt modelId="{7E7EA832-0339-4C47-AF2D-A3D432509717}">
      <dgm:prSet custT="1"/>
      <dgm:spPr/>
      <dgm:t>
        <a:bodyPr/>
        <a:lstStyle/>
        <a:p>
          <a:r>
            <a:rPr lang="es-EC" sz="2000" dirty="0" smtClean="0">
              <a:latin typeface="Arial" panose="020B0604020202020204" pitchFamily="34" charset="0"/>
              <a:cs typeface="Arial" panose="020B0604020202020204" pitchFamily="34" charset="0"/>
            </a:rPr>
            <a:t>CONCLUSIONES Y RECOMENDACIONES</a:t>
          </a:r>
          <a:endParaRPr lang="es-EC" sz="2000" dirty="0">
            <a:latin typeface="Arial" panose="020B0604020202020204" pitchFamily="34" charset="0"/>
            <a:cs typeface="Arial" panose="020B0604020202020204" pitchFamily="34" charset="0"/>
          </a:endParaRPr>
        </a:p>
      </dgm:t>
    </dgm:pt>
    <dgm:pt modelId="{FBA5CBBB-0B34-473B-81AE-724F017AEC2E}" type="parTrans" cxnId="{9E2BD6DC-121E-4F4B-9F18-B95F52615985}">
      <dgm:prSet/>
      <dgm:spPr/>
      <dgm:t>
        <a:bodyPr/>
        <a:lstStyle/>
        <a:p>
          <a:endParaRPr lang="es-EC" sz="2000"/>
        </a:p>
      </dgm:t>
    </dgm:pt>
    <dgm:pt modelId="{7CD6FF1B-36D7-449B-B1CC-7781B7911C86}" type="sibTrans" cxnId="{9E2BD6DC-121E-4F4B-9F18-B95F52615985}">
      <dgm:prSet/>
      <dgm:spPr/>
      <dgm:t>
        <a:bodyPr/>
        <a:lstStyle/>
        <a:p>
          <a:endParaRPr lang="es-EC" sz="2000"/>
        </a:p>
      </dgm:t>
    </dgm:pt>
    <dgm:pt modelId="{A7D361F4-57D2-4857-A719-7FEFA9946599}">
      <dgm:prSet custT="1"/>
      <dgm:spPr/>
      <dgm:t>
        <a:bodyPr/>
        <a:lstStyle/>
        <a:p>
          <a:r>
            <a:rPr lang="es-EC" sz="2000" dirty="0" smtClean="0">
              <a:latin typeface="Arial" panose="020B0604020202020204" pitchFamily="34" charset="0"/>
              <a:cs typeface="Arial" panose="020B0604020202020204" pitchFamily="34" charset="0"/>
            </a:rPr>
            <a:t>PRUEBAS DE SECADO</a:t>
          </a:r>
        </a:p>
      </dgm:t>
    </dgm:pt>
    <dgm:pt modelId="{E40ADD43-E777-401F-B13C-BDCFF8644F15}" type="parTrans" cxnId="{4567359D-A12A-4969-8601-250D026E8D4A}">
      <dgm:prSet/>
      <dgm:spPr/>
      <dgm:t>
        <a:bodyPr/>
        <a:lstStyle/>
        <a:p>
          <a:endParaRPr lang="es-ES" sz="2000"/>
        </a:p>
      </dgm:t>
    </dgm:pt>
    <dgm:pt modelId="{6C9C397D-F71D-4F9C-9E70-46EB8AF777C7}" type="sibTrans" cxnId="{4567359D-A12A-4969-8601-250D026E8D4A}">
      <dgm:prSet/>
      <dgm:spPr/>
      <dgm:t>
        <a:bodyPr/>
        <a:lstStyle/>
        <a:p>
          <a:endParaRPr lang="es-ES" sz="2000"/>
        </a:p>
      </dgm:t>
    </dgm:pt>
    <dgm:pt modelId="{8A99ABB0-6871-49F5-B30A-E3162CAFBEC9}" type="pres">
      <dgm:prSet presAssocID="{A8E63D84-BA91-4B70-9CF0-192470C5D336}" presName="Name0" presStyleCnt="0">
        <dgm:presLayoutVars>
          <dgm:chMax val="7"/>
          <dgm:chPref val="7"/>
          <dgm:dir/>
        </dgm:presLayoutVars>
      </dgm:prSet>
      <dgm:spPr/>
      <dgm:t>
        <a:bodyPr/>
        <a:lstStyle/>
        <a:p>
          <a:endParaRPr lang="es-EC"/>
        </a:p>
      </dgm:t>
    </dgm:pt>
    <dgm:pt modelId="{EF46E583-B289-48CA-BBDB-8653A3429670}" type="pres">
      <dgm:prSet presAssocID="{A8E63D84-BA91-4B70-9CF0-192470C5D336}" presName="Name1" presStyleCnt="0"/>
      <dgm:spPr/>
      <dgm:t>
        <a:bodyPr/>
        <a:lstStyle/>
        <a:p>
          <a:endParaRPr lang="es-ES"/>
        </a:p>
      </dgm:t>
    </dgm:pt>
    <dgm:pt modelId="{C333925C-D8D9-4B85-BE71-98FD600D36A5}" type="pres">
      <dgm:prSet presAssocID="{A8E63D84-BA91-4B70-9CF0-192470C5D336}" presName="cycle" presStyleCnt="0"/>
      <dgm:spPr/>
      <dgm:t>
        <a:bodyPr/>
        <a:lstStyle/>
        <a:p>
          <a:endParaRPr lang="es-ES"/>
        </a:p>
      </dgm:t>
    </dgm:pt>
    <dgm:pt modelId="{FF7F8F40-BA41-4501-855A-8289EE6545CC}" type="pres">
      <dgm:prSet presAssocID="{A8E63D84-BA91-4B70-9CF0-192470C5D336}" presName="srcNode" presStyleLbl="node1" presStyleIdx="0" presStyleCnt="7"/>
      <dgm:spPr/>
      <dgm:t>
        <a:bodyPr/>
        <a:lstStyle/>
        <a:p>
          <a:endParaRPr lang="es-ES"/>
        </a:p>
      </dgm:t>
    </dgm:pt>
    <dgm:pt modelId="{168BCFB8-1C36-432B-B01E-DF8331364D0C}" type="pres">
      <dgm:prSet presAssocID="{A8E63D84-BA91-4B70-9CF0-192470C5D336}" presName="conn" presStyleLbl="parChTrans1D2" presStyleIdx="0" presStyleCnt="1"/>
      <dgm:spPr/>
      <dgm:t>
        <a:bodyPr/>
        <a:lstStyle/>
        <a:p>
          <a:endParaRPr lang="es-EC"/>
        </a:p>
      </dgm:t>
    </dgm:pt>
    <dgm:pt modelId="{06EDDD4B-D255-4FFA-BD8C-056068FF4F5B}" type="pres">
      <dgm:prSet presAssocID="{A8E63D84-BA91-4B70-9CF0-192470C5D336}" presName="extraNode" presStyleLbl="node1" presStyleIdx="0" presStyleCnt="7"/>
      <dgm:spPr/>
      <dgm:t>
        <a:bodyPr/>
        <a:lstStyle/>
        <a:p>
          <a:endParaRPr lang="es-ES"/>
        </a:p>
      </dgm:t>
    </dgm:pt>
    <dgm:pt modelId="{A4FCA441-A336-418C-93C0-07DAE3918057}" type="pres">
      <dgm:prSet presAssocID="{A8E63D84-BA91-4B70-9CF0-192470C5D336}" presName="dstNode" presStyleLbl="node1" presStyleIdx="0" presStyleCnt="7"/>
      <dgm:spPr/>
      <dgm:t>
        <a:bodyPr/>
        <a:lstStyle/>
        <a:p>
          <a:endParaRPr lang="es-ES"/>
        </a:p>
      </dgm:t>
    </dgm:pt>
    <dgm:pt modelId="{E8EDB3F8-A41E-43E2-B59C-64B427DF8DE6}" type="pres">
      <dgm:prSet presAssocID="{C7BE4237-8C50-4A4F-AFED-CD4E3E6220A9}" presName="text_1" presStyleLbl="node1" presStyleIdx="0" presStyleCnt="7">
        <dgm:presLayoutVars>
          <dgm:bulletEnabled val="1"/>
        </dgm:presLayoutVars>
      </dgm:prSet>
      <dgm:spPr/>
      <dgm:t>
        <a:bodyPr/>
        <a:lstStyle/>
        <a:p>
          <a:endParaRPr lang="es-EC"/>
        </a:p>
      </dgm:t>
    </dgm:pt>
    <dgm:pt modelId="{82F49D3A-AA59-4B18-8359-FB1B8A9D131F}" type="pres">
      <dgm:prSet presAssocID="{C7BE4237-8C50-4A4F-AFED-CD4E3E6220A9}" presName="accent_1" presStyleCnt="0"/>
      <dgm:spPr/>
      <dgm:t>
        <a:bodyPr/>
        <a:lstStyle/>
        <a:p>
          <a:endParaRPr lang="es-EC"/>
        </a:p>
      </dgm:t>
    </dgm:pt>
    <dgm:pt modelId="{1F85D284-B765-44BC-A924-2548927660AE}" type="pres">
      <dgm:prSet presAssocID="{C7BE4237-8C50-4A4F-AFED-CD4E3E6220A9}" presName="accentRepeatNode" presStyleLbl="solidFgAcc1" presStyleIdx="0" presStyleCnt="7"/>
      <dgm:spPr/>
      <dgm:t>
        <a:bodyPr/>
        <a:lstStyle/>
        <a:p>
          <a:endParaRPr lang="es-ES"/>
        </a:p>
      </dgm:t>
    </dgm:pt>
    <dgm:pt modelId="{3557A7CB-AED6-4C4B-9AC5-B59193CCD385}" type="pres">
      <dgm:prSet presAssocID="{25347D32-63F7-47C2-8F0D-DDDE293355D3}" presName="text_2" presStyleLbl="node1" presStyleIdx="1" presStyleCnt="7">
        <dgm:presLayoutVars>
          <dgm:bulletEnabled val="1"/>
        </dgm:presLayoutVars>
      </dgm:prSet>
      <dgm:spPr/>
      <dgm:t>
        <a:bodyPr/>
        <a:lstStyle/>
        <a:p>
          <a:endParaRPr lang="es-ES"/>
        </a:p>
      </dgm:t>
    </dgm:pt>
    <dgm:pt modelId="{714566E8-A1C3-4291-A39A-AEEEACAB6188}" type="pres">
      <dgm:prSet presAssocID="{25347D32-63F7-47C2-8F0D-DDDE293355D3}" presName="accent_2" presStyleCnt="0"/>
      <dgm:spPr/>
    </dgm:pt>
    <dgm:pt modelId="{2468443D-282C-40BE-AB3D-A475CD5B0A2A}" type="pres">
      <dgm:prSet presAssocID="{25347D32-63F7-47C2-8F0D-DDDE293355D3}" presName="accentRepeatNode" presStyleLbl="solidFgAcc1" presStyleIdx="1" presStyleCnt="7"/>
      <dgm:spPr/>
      <dgm:t>
        <a:bodyPr/>
        <a:lstStyle/>
        <a:p>
          <a:endParaRPr lang="es-ES"/>
        </a:p>
      </dgm:t>
    </dgm:pt>
    <dgm:pt modelId="{29D1C6BC-1070-4B57-8BC3-05C3EDA3AB8A}" type="pres">
      <dgm:prSet presAssocID="{5DB29901-2D33-4518-8B8C-44E5FEC8F6D2}" presName="text_3" presStyleLbl="node1" presStyleIdx="2" presStyleCnt="7">
        <dgm:presLayoutVars>
          <dgm:bulletEnabled val="1"/>
        </dgm:presLayoutVars>
      </dgm:prSet>
      <dgm:spPr/>
      <dgm:t>
        <a:bodyPr/>
        <a:lstStyle/>
        <a:p>
          <a:endParaRPr lang="es-ES"/>
        </a:p>
      </dgm:t>
    </dgm:pt>
    <dgm:pt modelId="{632D0E1A-F3F2-4952-B895-CE51EE6F5981}" type="pres">
      <dgm:prSet presAssocID="{5DB29901-2D33-4518-8B8C-44E5FEC8F6D2}" presName="accent_3" presStyleCnt="0"/>
      <dgm:spPr/>
    </dgm:pt>
    <dgm:pt modelId="{ABF1D91D-3CBF-409B-83E2-19D3ACDA778B}" type="pres">
      <dgm:prSet presAssocID="{5DB29901-2D33-4518-8B8C-44E5FEC8F6D2}" presName="accentRepeatNode" presStyleLbl="solidFgAcc1" presStyleIdx="2" presStyleCnt="7"/>
      <dgm:spPr/>
      <dgm:t>
        <a:bodyPr/>
        <a:lstStyle/>
        <a:p>
          <a:endParaRPr lang="es-ES"/>
        </a:p>
      </dgm:t>
    </dgm:pt>
    <dgm:pt modelId="{F5016EFF-BC97-45F0-9841-9827378008D0}" type="pres">
      <dgm:prSet presAssocID="{948F4F83-A63E-43C6-AA78-A79054BBF849}" presName="text_4" presStyleLbl="node1" presStyleIdx="3" presStyleCnt="7">
        <dgm:presLayoutVars>
          <dgm:bulletEnabled val="1"/>
        </dgm:presLayoutVars>
      </dgm:prSet>
      <dgm:spPr/>
      <dgm:t>
        <a:bodyPr/>
        <a:lstStyle/>
        <a:p>
          <a:endParaRPr lang="es-ES"/>
        </a:p>
      </dgm:t>
    </dgm:pt>
    <dgm:pt modelId="{2416B8C0-D8D4-43AD-A591-51A3E941BBAF}" type="pres">
      <dgm:prSet presAssocID="{948F4F83-A63E-43C6-AA78-A79054BBF849}" presName="accent_4" presStyleCnt="0"/>
      <dgm:spPr/>
    </dgm:pt>
    <dgm:pt modelId="{63D5C0A2-5FB7-4806-A513-91CA2F083A03}" type="pres">
      <dgm:prSet presAssocID="{948F4F83-A63E-43C6-AA78-A79054BBF849}" presName="accentRepeatNode" presStyleLbl="solidFgAcc1" presStyleIdx="3" presStyleCnt="7"/>
      <dgm:spPr/>
      <dgm:t>
        <a:bodyPr/>
        <a:lstStyle/>
        <a:p>
          <a:endParaRPr lang="es-EC"/>
        </a:p>
      </dgm:t>
    </dgm:pt>
    <dgm:pt modelId="{07C8566E-A240-4102-A0A4-D9C768E6384C}" type="pres">
      <dgm:prSet presAssocID="{A7D361F4-57D2-4857-A719-7FEFA9946599}" presName="text_5" presStyleLbl="node1" presStyleIdx="4" presStyleCnt="7">
        <dgm:presLayoutVars>
          <dgm:bulletEnabled val="1"/>
        </dgm:presLayoutVars>
      </dgm:prSet>
      <dgm:spPr/>
      <dgm:t>
        <a:bodyPr/>
        <a:lstStyle/>
        <a:p>
          <a:endParaRPr lang="es-ES"/>
        </a:p>
      </dgm:t>
    </dgm:pt>
    <dgm:pt modelId="{952BC2EC-BCC7-4722-BBB7-F68CC0284985}" type="pres">
      <dgm:prSet presAssocID="{A7D361F4-57D2-4857-A719-7FEFA9946599}" presName="accent_5" presStyleCnt="0"/>
      <dgm:spPr/>
    </dgm:pt>
    <dgm:pt modelId="{0F695857-97E5-42BE-B76F-7A13C9043690}" type="pres">
      <dgm:prSet presAssocID="{A7D361F4-57D2-4857-A719-7FEFA9946599}" presName="accentRepeatNode" presStyleLbl="solidFgAcc1" presStyleIdx="4" presStyleCnt="7"/>
      <dgm:spPr/>
    </dgm:pt>
    <dgm:pt modelId="{5C41EEE4-2ED1-4AB4-80D2-84EEA6CB3FCC}" type="pres">
      <dgm:prSet presAssocID="{64D87F96-445F-41CB-9777-CC0801C9B38A}" presName="text_6" presStyleLbl="node1" presStyleIdx="5" presStyleCnt="7">
        <dgm:presLayoutVars>
          <dgm:bulletEnabled val="1"/>
        </dgm:presLayoutVars>
      </dgm:prSet>
      <dgm:spPr/>
      <dgm:t>
        <a:bodyPr/>
        <a:lstStyle/>
        <a:p>
          <a:endParaRPr lang="es-EC"/>
        </a:p>
      </dgm:t>
    </dgm:pt>
    <dgm:pt modelId="{FE90B919-FA46-4F6F-9902-C54FEF462F4F}" type="pres">
      <dgm:prSet presAssocID="{64D87F96-445F-41CB-9777-CC0801C9B38A}" presName="accent_6" presStyleCnt="0"/>
      <dgm:spPr/>
      <dgm:t>
        <a:bodyPr/>
        <a:lstStyle/>
        <a:p>
          <a:endParaRPr lang="es-EC"/>
        </a:p>
      </dgm:t>
    </dgm:pt>
    <dgm:pt modelId="{AF6C7619-E6CF-4308-AD08-AEA7EFE4EEED}" type="pres">
      <dgm:prSet presAssocID="{64D87F96-445F-41CB-9777-CC0801C9B38A}" presName="accentRepeatNode" presStyleLbl="solidFgAcc1" presStyleIdx="5" presStyleCnt="7"/>
      <dgm:spPr/>
      <dgm:t>
        <a:bodyPr/>
        <a:lstStyle/>
        <a:p>
          <a:endParaRPr lang="es-EC"/>
        </a:p>
      </dgm:t>
    </dgm:pt>
    <dgm:pt modelId="{32BF3BD7-C852-428F-92AD-C00CFC2CD148}" type="pres">
      <dgm:prSet presAssocID="{7E7EA832-0339-4C47-AF2D-A3D432509717}" presName="text_7" presStyleLbl="node1" presStyleIdx="6" presStyleCnt="7">
        <dgm:presLayoutVars>
          <dgm:bulletEnabled val="1"/>
        </dgm:presLayoutVars>
      </dgm:prSet>
      <dgm:spPr/>
      <dgm:t>
        <a:bodyPr/>
        <a:lstStyle/>
        <a:p>
          <a:endParaRPr lang="es-EC"/>
        </a:p>
      </dgm:t>
    </dgm:pt>
    <dgm:pt modelId="{BCC42CF0-04CC-4BFE-9387-01757D10DBCD}" type="pres">
      <dgm:prSet presAssocID="{7E7EA832-0339-4C47-AF2D-A3D432509717}" presName="accent_7" presStyleCnt="0"/>
      <dgm:spPr/>
      <dgm:t>
        <a:bodyPr/>
        <a:lstStyle/>
        <a:p>
          <a:endParaRPr lang="es-EC"/>
        </a:p>
      </dgm:t>
    </dgm:pt>
    <dgm:pt modelId="{53A10D57-38E1-44A6-9B31-BB071BDB2098}" type="pres">
      <dgm:prSet presAssocID="{7E7EA832-0339-4C47-AF2D-A3D432509717}" presName="accentRepeatNode" presStyleLbl="solidFgAcc1" presStyleIdx="6" presStyleCnt="7"/>
      <dgm:spPr/>
      <dgm:t>
        <a:bodyPr/>
        <a:lstStyle/>
        <a:p>
          <a:endParaRPr lang="es-EC"/>
        </a:p>
      </dgm:t>
    </dgm:pt>
  </dgm:ptLst>
  <dgm:cxnLst>
    <dgm:cxn modelId="{E5F6F55C-C54A-4D25-AFF4-6C893A09C04F}" type="presOf" srcId="{25347D32-63F7-47C2-8F0D-DDDE293355D3}" destId="{3557A7CB-AED6-4C4B-9AC5-B59193CCD385}" srcOrd="0" destOrd="0" presId="urn:microsoft.com/office/officeart/2008/layout/VerticalCurvedList"/>
    <dgm:cxn modelId="{370D2728-5179-4A34-B1F9-AD03932248D1}" type="presOf" srcId="{948F4F83-A63E-43C6-AA78-A79054BBF849}" destId="{F5016EFF-BC97-45F0-9841-9827378008D0}" srcOrd="0" destOrd="0" presId="urn:microsoft.com/office/officeart/2008/layout/VerticalCurvedList"/>
    <dgm:cxn modelId="{B823B5C5-6E06-4615-B6CB-BEEAE1F1173E}" srcId="{A8E63D84-BA91-4B70-9CF0-192470C5D336}" destId="{C7BE4237-8C50-4A4F-AFED-CD4E3E6220A9}" srcOrd="0" destOrd="0" parTransId="{02E8BE61-9903-4AEF-80AA-9D0FF94970C0}" sibTransId="{726EB427-5BFC-4955-B4A5-7CD730964773}"/>
    <dgm:cxn modelId="{5F74473E-0286-4629-BCB1-A965F32AD6E7}" srcId="{A8E63D84-BA91-4B70-9CF0-192470C5D336}" destId="{25347D32-63F7-47C2-8F0D-DDDE293355D3}" srcOrd="1" destOrd="0" parTransId="{00E890CA-BE37-4CF0-9688-760F617D3B24}" sibTransId="{D57DE52A-E4A1-4BDA-927B-4B441DCB6055}"/>
    <dgm:cxn modelId="{B3BCA4F7-A7C3-49F8-AC33-6B25DE7C45BA}" type="presOf" srcId="{A8E63D84-BA91-4B70-9CF0-192470C5D336}" destId="{8A99ABB0-6871-49F5-B30A-E3162CAFBEC9}" srcOrd="0" destOrd="0" presId="urn:microsoft.com/office/officeart/2008/layout/VerticalCurvedList"/>
    <dgm:cxn modelId="{CE5A71F0-DDCD-42F0-82C0-2660239FB53D}" type="presOf" srcId="{7E7EA832-0339-4C47-AF2D-A3D432509717}" destId="{32BF3BD7-C852-428F-92AD-C00CFC2CD148}" srcOrd="0" destOrd="0" presId="urn:microsoft.com/office/officeart/2008/layout/VerticalCurvedList"/>
    <dgm:cxn modelId="{7B3379E1-7D48-4126-A3A4-9E5E54F8C0AE}" type="presOf" srcId="{C7BE4237-8C50-4A4F-AFED-CD4E3E6220A9}" destId="{E8EDB3F8-A41E-43E2-B59C-64B427DF8DE6}" srcOrd="0" destOrd="0" presId="urn:microsoft.com/office/officeart/2008/layout/VerticalCurvedList"/>
    <dgm:cxn modelId="{A2E2E0AF-400A-4CA5-9E8A-329E6D8E6ECB}" type="presOf" srcId="{A7D361F4-57D2-4857-A719-7FEFA9946599}" destId="{07C8566E-A240-4102-A0A4-D9C768E6384C}" srcOrd="0" destOrd="0" presId="urn:microsoft.com/office/officeart/2008/layout/VerticalCurvedList"/>
    <dgm:cxn modelId="{B5FF31CE-BAAC-4ED3-81E9-B9E2BB2B9BEE}" srcId="{A8E63D84-BA91-4B70-9CF0-192470C5D336}" destId="{64D87F96-445F-41CB-9777-CC0801C9B38A}" srcOrd="5" destOrd="0" parTransId="{435E3A97-7400-44C5-B1CB-8CBF4AEFD993}" sibTransId="{E693BF7C-C880-421F-8FB5-1BA3CE1F8CA0}"/>
    <dgm:cxn modelId="{A896F6E4-454D-4606-9E2C-0094FFEFE7E6}" type="presOf" srcId="{5DB29901-2D33-4518-8B8C-44E5FEC8F6D2}" destId="{29D1C6BC-1070-4B57-8BC3-05C3EDA3AB8A}" srcOrd="0" destOrd="0" presId="urn:microsoft.com/office/officeart/2008/layout/VerticalCurvedList"/>
    <dgm:cxn modelId="{852056BC-2E6F-4C68-B1A8-7082E2DEDEAE}" type="presOf" srcId="{726EB427-5BFC-4955-B4A5-7CD730964773}" destId="{168BCFB8-1C36-432B-B01E-DF8331364D0C}" srcOrd="0" destOrd="0" presId="urn:microsoft.com/office/officeart/2008/layout/VerticalCurvedList"/>
    <dgm:cxn modelId="{CB6C9792-D44F-4399-AF0E-C842FEF7D306}" type="presOf" srcId="{64D87F96-445F-41CB-9777-CC0801C9B38A}" destId="{5C41EEE4-2ED1-4AB4-80D2-84EEA6CB3FCC}" srcOrd="0" destOrd="0" presId="urn:microsoft.com/office/officeart/2008/layout/VerticalCurvedList"/>
    <dgm:cxn modelId="{A6B9D308-B7F6-4E25-8612-96B1562DA700}" srcId="{A8E63D84-BA91-4B70-9CF0-192470C5D336}" destId="{948F4F83-A63E-43C6-AA78-A79054BBF849}" srcOrd="3" destOrd="0" parTransId="{3C125BE0-AEA3-4AED-8A9A-F438F578A7B0}" sibTransId="{D4E54757-2FBF-410D-9101-EC69E8A7D147}"/>
    <dgm:cxn modelId="{9E2BD6DC-121E-4F4B-9F18-B95F52615985}" srcId="{A8E63D84-BA91-4B70-9CF0-192470C5D336}" destId="{7E7EA832-0339-4C47-AF2D-A3D432509717}" srcOrd="6" destOrd="0" parTransId="{FBA5CBBB-0B34-473B-81AE-724F017AEC2E}" sibTransId="{7CD6FF1B-36D7-449B-B1CC-7781B7911C86}"/>
    <dgm:cxn modelId="{09050996-7534-4351-823A-2B4AEF2BA0D1}" srcId="{A8E63D84-BA91-4B70-9CF0-192470C5D336}" destId="{5DB29901-2D33-4518-8B8C-44E5FEC8F6D2}" srcOrd="2" destOrd="0" parTransId="{BBB77EBA-F28D-4DFF-B32E-314E8DCBCB7A}" sibTransId="{29E60F7C-1438-4A2E-BA95-1596BA87295D}"/>
    <dgm:cxn modelId="{4567359D-A12A-4969-8601-250D026E8D4A}" srcId="{A8E63D84-BA91-4B70-9CF0-192470C5D336}" destId="{A7D361F4-57D2-4857-A719-7FEFA9946599}" srcOrd="4" destOrd="0" parTransId="{E40ADD43-E777-401F-B13C-BDCFF8644F15}" sibTransId="{6C9C397D-F71D-4F9C-9E70-46EB8AF777C7}"/>
    <dgm:cxn modelId="{E11996BC-4B25-49D4-8C33-15D5D5A3CF49}" type="presParOf" srcId="{8A99ABB0-6871-49F5-B30A-E3162CAFBEC9}" destId="{EF46E583-B289-48CA-BBDB-8653A3429670}" srcOrd="0" destOrd="0" presId="urn:microsoft.com/office/officeart/2008/layout/VerticalCurvedList"/>
    <dgm:cxn modelId="{FB63D92A-8E93-4A0D-B6D8-38DDB0DB4C61}" type="presParOf" srcId="{EF46E583-B289-48CA-BBDB-8653A3429670}" destId="{C333925C-D8D9-4B85-BE71-98FD600D36A5}" srcOrd="0" destOrd="0" presId="urn:microsoft.com/office/officeart/2008/layout/VerticalCurvedList"/>
    <dgm:cxn modelId="{77A9708F-F9D8-4ADE-B9C2-9CBF58BA2E8F}" type="presParOf" srcId="{C333925C-D8D9-4B85-BE71-98FD600D36A5}" destId="{FF7F8F40-BA41-4501-855A-8289EE6545CC}" srcOrd="0" destOrd="0" presId="urn:microsoft.com/office/officeart/2008/layout/VerticalCurvedList"/>
    <dgm:cxn modelId="{5C9D1329-6967-4564-9F13-D5BBA04B127B}" type="presParOf" srcId="{C333925C-D8D9-4B85-BE71-98FD600D36A5}" destId="{168BCFB8-1C36-432B-B01E-DF8331364D0C}" srcOrd="1" destOrd="0" presId="urn:microsoft.com/office/officeart/2008/layout/VerticalCurvedList"/>
    <dgm:cxn modelId="{364F5E82-FF41-4895-9CE4-D43E88855B5B}" type="presParOf" srcId="{C333925C-D8D9-4B85-BE71-98FD600D36A5}" destId="{06EDDD4B-D255-4FFA-BD8C-056068FF4F5B}" srcOrd="2" destOrd="0" presId="urn:microsoft.com/office/officeart/2008/layout/VerticalCurvedList"/>
    <dgm:cxn modelId="{628B6ACD-8F2A-4543-9FD2-DAB682D6A831}" type="presParOf" srcId="{C333925C-D8D9-4B85-BE71-98FD600D36A5}" destId="{A4FCA441-A336-418C-93C0-07DAE3918057}" srcOrd="3" destOrd="0" presId="urn:microsoft.com/office/officeart/2008/layout/VerticalCurvedList"/>
    <dgm:cxn modelId="{F71415D7-4B43-4FF0-89BE-B729757C88B6}" type="presParOf" srcId="{EF46E583-B289-48CA-BBDB-8653A3429670}" destId="{E8EDB3F8-A41E-43E2-B59C-64B427DF8DE6}" srcOrd="1" destOrd="0" presId="urn:microsoft.com/office/officeart/2008/layout/VerticalCurvedList"/>
    <dgm:cxn modelId="{F88C9E36-F86A-4B39-A680-69241D494164}" type="presParOf" srcId="{EF46E583-B289-48CA-BBDB-8653A3429670}" destId="{82F49D3A-AA59-4B18-8359-FB1B8A9D131F}" srcOrd="2" destOrd="0" presId="urn:microsoft.com/office/officeart/2008/layout/VerticalCurvedList"/>
    <dgm:cxn modelId="{6690CD25-7F5D-4D16-A4D7-DF3C83963305}" type="presParOf" srcId="{82F49D3A-AA59-4B18-8359-FB1B8A9D131F}" destId="{1F85D284-B765-44BC-A924-2548927660AE}" srcOrd="0" destOrd="0" presId="urn:microsoft.com/office/officeart/2008/layout/VerticalCurvedList"/>
    <dgm:cxn modelId="{86B7F9A2-3D70-4C5B-95FD-AB9EB0BC883E}" type="presParOf" srcId="{EF46E583-B289-48CA-BBDB-8653A3429670}" destId="{3557A7CB-AED6-4C4B-9AC5-B59193CCD385}" srcOrd="3" destOrd="0" presId="urn:microsoft.com/office/officeart/2008/layout/VerticalCurvedList"/>
    <dgm:cxn modelId="{DD21E3D1-65B4-4352-8BE1-321CFBE47CAC}" type="presParOf" srcId="{EF46E583-B289-48CA-BBDB-8653A3429670}" destId="{714566E8-A1C3-4291-A39A-AEEEACAB6188}" srcOrd="4" destOrd="0" presId="urn:microsoft.com/office/officeart/2008/layout/VerticalCurvedList"/>
    <dgm:cxn modelId="{790DB780-F56B-4F32-8912-D4CDC08A6469}" type="presParOf" srcId="{714566E8-A1C3-4291-A39A-AEEEACAB6188}" destId="{2468443D-282C-40BE-AB3D-A475CD5B0A2A}" srcOrd="0" destOrd="0" presId="urn:microsoft.com/office/officeart/2008/layout/VerticalCurvedList"/>
    <dgm:cxn modelId="{DC140E92-0ED6-4EE5-A81E-C9A5AA20B534}" type="presParOf" srcId="{EF46E583-B289-48CA-BBDB-8653A3429670}" destId="{29D1C6BC-1070-4B57-8BC3-05C3EDA3AB8A}" srcOrd="5" destOrd="0" presId="urn:microsoft.com/office/officeart/2008/layout/VerticalCurvedList"/>
    <dgm:cxn modelId="{6C7AFC43-2988-41B8-A92F-99747C924A69}" type="presParOf" srcId="{EF46E583-B289-48CA-BBDB-8653A3429670}" destId="{632D0E1A-F3F2-4952-B895-CE51EE6F5981}" srcOrd="6" destOrd="0" presId="urn:microsoft.com/office/officeart/2008/layout/VerticalCurvedList"/>
    <dgm:cxn modelId="{41402AF9-8D8E-40B7-9D93-EF8C7E2193C8}" type="presParOf" srcId="{632D0E1A-F3F2-4952-B895-CE51EE6F5981}" destId="{ABF1D91D-3CBF-409B-83E2-19D3ACDA778B}" srcOrd="0" destOrd="0" presId="urn:microsoft.com/office/officeart/2008/layout/VerticalCurvedList"/>
    <dgm:cxn modelId="{EB641733-A543-4BEA-8BA8-260CAEC6343B}" type="presParOf" srcId="{EF46E583-B289-48CA-BBDB-8653A3429670}" destId="{F5016EFF-BC97-45F0-9841-9827378008D0}" srcOrd="7" destOrd="0" presId="urn:microsoft.com/office/officeart/2008/layout/VerticalCurvedList"/>
    <dgm:cxn modelId="{FC8BE9C9-6EA3-4479-9ADF-99F874F71640}" type="presParOf" srcId="{EF46E583-B289-48CA-BBDB-8653A3429670}" destId="{2416B8C0-D8D4-43AD-A591-51A3E941BBAF}" srcOrd="8" destOrd="0" presId="urn:microsoft.com/office/officeart/2008/layout/VerticalCurvedList"/>
    <dgm:cxn modelId="{4E94AC32-4E3D-4594-BA86-B1F56AF33BD9}" type="presParOf" srcId="{2416B8C0-D8D4-43AD-A591-51A3E941BBAF}" destId="{63D5C0A2-5FB7-4806-A513-91CA2F083A03}" srcOrd="0" destOrd="0" presId="urn:microsoft.com/office/officeart/2008/layout/VerticalCurvedList"/>
    <dgm:cxn modelId="{36DB6152-E700-43EE-8944-A875D8A84E64}" type="presParOf" srcId="{EF46E583-B289-48CA-BBDB-8653A3429670}" destId="{07C8566E-A240-4102-A0A4-D9C768E6384C}" srcOrd="9" destOrd="0" presId="urn:microsoft.com/office/officeart/2008/layout/VerticalCurvedList"/>
    <dgm:cxn modelId="{A631DB1B-FE4A-4941-8999-0A92EF2C4563}" type="presParOf" srcId="{EF46E583-B289-48CA-BBDB-8653A3429670}" destId="{952BC2EC-BCC7-4722-BBB7-F68CC0284985}" srcOrd="10" destOrd="0" presId="urn:microsoft.com/office/officeart/2008/layout/VerticalCurvedList"/>
    <dgm:cxn modelId="{3DB6270F-F60F-4209-A698-746147D9402A}" type="presParOf" srcId="{952BC2EC-BCC7-4722-BBB7-F68CC0284985}" destId="{0F695857-97E5-42BE-B76F-7A13C9043690}" srcOrd="0" destOrd="0" presId="urn:microsoft.com/office/officeart/2008/layout/VerticalCurvedList"/>
    <dgm:cxn modelId="{A84308FE-92FB-4A73-AB7B-49C6460C5933}" type="presParOf" srcId="{EF46E583-B289-48CA-BBDB-8653A3429670}" destId="{5C41EEE4-2ED1-4AB4-80D2-84EEA6CB3FCC}" srcOrd="11" destOrd="0" presId="urn:microsoft.com/office/officeart/2008/layout/VerticalCurvedList"/>
    <dgm:cxn modelId="{88C4718D-4031-493D-A958-1A45F4C5392E}" type="presParOf" srcId="{EF46E583-B289-48CA-BBDB-8653A3429670}" destId="{FE90B919-FA46-4F6F-9902-C54FEF462F4F}" srcOrd="12" destOrd="0" presId="urn:microsoft.com/office/officeart/2008/layout/VerticalCurvedList"/>
    <dgm:cxn modelId="{DCE1BCA4-85F8-4E52-8758-7A88FC0451F1}" type="presParOf" srcId="{FE90B919-FA46-4F6F-9902-C54FEF462F4F}" destId="{AF6C7619-E6CF-4308-AD08-AEA7EFE4EEED}" srcOrd="0" destOrd="0" presId="urn:microsoft.com/office/officeart/2008/layout/VerticalCurvedList"/>
    <dgm:cxn modelId="{3B0B1818-FCA0-482A-A664-36DF50993EAE}" type="presParOf" srcId="{EF46E583-B289-48CA-BBDB-8653A3429670}" destId="{32BF3BD7-C852-428F-92AD-C00CFC2CD148}" srcOrd="13" destOrd="0" presId="urn:microsoft.com/office/officeart/2008/layout/VerticalCurvedList"/>
    <dgm:cxn modelId="{1A64A999-26BA-4069-9D34-0389ABBFE396}" type="presParOf" srcId="{EF46E583-B289-48CA-BBDB-8653A3429670}" destId="{BCC42CF0-04CC-4BFE-9387-01757D10DBCD}" srcOrd="14" destOrd="0" presId="urn:microsoft.com/office/officeart/2008/layout/VerticalCurvedList"/>
    <dgm:cxn modelId="{D6E29067-5C75-45B0-89A3-2229145DB04C}" type="presParOf" srcId="{BCC42CF0-04CC-4BFE-9387-01757D10DBCD}" destId="{53A10D57-38E1-44A6-9B31-BB071BDB209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CCC782-F3D4-4E42-9B41-F170E44E95D1}" type="doc">
      <dgm:prSet loTypeId="urn:microsoft.com/office/officeart/2005/8/layout/arrow2" loCatId="process" qsTypeId="urn:microsoft.com/office/officeart/2005/8/quickstyle/simple1" qsCatId="simple" csTypeId="urn:microsoft.com/office/officeart/2005/8/colors/accent2_4" csCatId="accent2" phldr="1"/>
      <dgm:spPr/>
    </dgm:pt>
    <dgm:pt modelId="{C772B1B2-F497-448F-BD4D-54A88F24B22F}">
      <dgm:prSet phldrT="[Texto]" custT="1"/>
      <dgm:spPr/>
      <dgm:t>
        <a:bodyPr/>
        <a:lstStyle/>
        <a:p>
          <a:pPr algn="ctr"/>
          <a:r>
            <a:rPr lang="es-EC" sz="900" b="1" dirty="0" smtClean="0">
              <a:latin typeface="Arial" panose="020B0604020202020204" pitchFamily="34" charset="0"/>
              <a:cs typeface="Arial" panose="020B0604020202020204" pitchFamily="34" charset="0"/>
            </a:rPr>
            <a:t>PROCESO DE FERMENTADO</a:t>
          </a:r>
          <a:endParaRPr lang="es-EC" sz="900" b="1" dirty="0">
            <a:latin typeface="Arial" panose="020B0604020202020204" pitchFamily="34" charset="0"/>
            <a:cs typeface="Arial" panose="020B0604020202020204" pitchFamily="34" charset="0"/>
          </a:endParaRPr>
        </a:p>
      </dgm:t>
    </dgm:pt>
    <dgm:pt modelId="{DF3922DE-50E5-419F-9218-03712EA4D70E}" type="sibTrans" cxnId="{8302FAFC-C8B9-47B9-BD32-C66F27964161}">
      <dgm:prSet/>
      <dgm:spPr/>
      <dgm:t>
        <a:bodyPr/>
        <a:lstStyle/>
        <a:p>
          <a:endParaRPr lang="es-EC"/>
        </a:p>
      </dgm:t>
    </dgm:pt>
    <dgm:pt modelId="{4FF69512-7C43-468B-B5C6-8C598493EB44}" type="parTrans" cxnId="{8302FAFC-C8B9-47B9-BD32-C66F27964161}">
      <dgm:prSet/>
      <dgm:spPr/>
      <dgm:t>
        <a:bodyPr/>
        <a:lstStyle/>
        <a:p>
          <a:endParaRPr lang="es-EC"/>
        </a:p>
      </dgm:t>
    </dgm:pt>
    <dgm:pt modelId="{67B7ECAE-7412-4A0A-9304-902485B22CD2}" type="pres">
      <dgm:prSet presAssocID="{CBCCC782-F3D4-4E42-9B41-F170E44E95D1}" presName="arrowDiagram" presStyleCnt="0">
        <dgm:presLayoutVars>
          <dgm:chMax val="5"/>
          <dgm:dir/>
          <dgm:resizeHandles val="exact"/>
        </dgm:presLayoutVars>
      </dgm:prSet>
      <dgm:spPr/>
    </dgm:pt>
    <dgm:pt modelId="{B8A9DE6F-AC9D-44DC-8FEB-12CAFF0BB0D3}" type="pres">
      <dgm:prSet presAssocID="{CBCCC782-F3D4-4E42-9B41-F170E44E95D1}" presName="arrow" presStyleLbl="bgShp" presStyleIdx="0" presStyleCnt="1" custLinFactNeighborX="-7701" custLinFactNeighborY="15776"/>
      <dgm:spPr/>
    </dgm:pt>
    <dgm:pt modelId="{22E501C8-E6FC-4CD7-9BB6-0FC66092A9BE}" type="pres">
      <dgm:prSet presAssocID="{CBCCC782-F3D4-4E42-9B41-F170E44E95D1}" presName="arrowDiagram1" presStyleCnt="0">
        <dgm:presLayoutVars>
          <dgm:bulletEnabled val="1"/>
        </dgm:presLayoutVars>
      </dgm:prSet>
      <dgm:spPr/>
    </dgm:pt>
    <dgm:pt modelId="{BE3147C6-B0A8-4292-922D-D1C37AC6DE8C}" type="pres">
      <dgm:prSet presAssocID="{C772B1B2-F497-448F-BD4D-54A88F24B22F}" presName="bullet1" presStyleLbl="node1" presStyleIdx="0" presStyleCnt="1"/>
      <dgm:spPr/>
    </dgm:pt>
    <dgm:pt modelId="{A12BFDC1-2FF8-48F4-87B1-A6CEE601CCAA}" type="pres">
      <dgm:prSet presAssocID="{C772B1B2-F497-448F-BD4D-54A88F24B22F}" presName="textBox1" presStyleLbl="revTx" presStyleIdx="0" presStyleCnt="1" custScaleX="174345" custLinFactNeighborX="-47917" custLinFactNeighborY="13262">
        <dgm:presLayoutVars>
          <dgm:bulletEnabled val="1"/>
        </dgm:presLayoutVars>
      </dgm:prSet>
      <dgm:spPr/>
      <dgm:t>
        <a:bodyPr/>
        <a:lstStyle/>
        <a:p>
          <a:endParaRPr lang="es-EC"/>
        </a:p>
      </dgm:t>
    </dgm:pt>
  </dgm:ptLst>
  <dgm:cxnLst>
    <dgm:cxn modelId="{8302FAFC-C8B9-47B9-BD32-C66F27964161}" srcId="{CBCCC782-F3D4-4E42-9B41-F170E44E95D1}" destId="{C772B1B2-F497-448F-BD4D-54A88F24B22F}" srcOrd="0" destOrd="0" parTransId="{4FF69512-7C43-468B-B5C6-8C598493EB44}" sibTransId="{DF3922DE-50E5-419F-9218-03712EA4D70E}"/>
    <dgm:cxn modelId="{4A33AB9F-9550-4D61-BA8A-618A1051B1A5}" type="presOf" srcId="{CBCCC782-F3D4-4E42-9B41-F170E44E95D1}" destId="{67B7ECAE-7412-4A0A-9304-902485B22CD2}" srcOrd="0" destOrd="0" presId="urn:microsoft.com/office/officeart/2005/8/layout/arrow2"/>
    <dgm:cxn modelId="{40A40F93-6F71-44E4-A0E0-B7BAF3B5D7A8}" type="presOf" srcId="{C772B1B2-F497-448F-BD4D-54A88F24B22F}" destId="{A12BFDC1-2FF8-48F4-87B1-A6CEE601CCAA}" srcOrd="0" destOrd="0" presId="urn:microsoft.com/office/officeart/2005/8/layout/arrow2"/>
    <dgm:cxn modelId="{791447F6-4279-46D6-B8D7-714BC6D5534B}" type="presParOf" srcId="{67B7ECAE-7412-4A0A-9304-902485B22CD2}" destId="{B8A9DE6F-AC9D-44DC-8FEB-12CAFF0BB0D3}" srcOrd="0" destOrd="0" presId="urn:microsoft.com/office/officeart/2005/8/layout/arrow2"/>
    <dgm:cxn modelId="{AAA00B75-E46E-4A94-A529-BC9F11DAC9B9}" type="presParOf" srcId="{67B7ECAE-7412-4A0A-9304-902485B22CD2}" destId="{22E501C8-E6FC-4CD7-9BB6-0FC66092A9BE}" srcOrd="1" destOrd="0" presId="urn:microsoft.com/office/officeart/2005/8/layout/arrow2"/>
    <dgm:cxn modelId="{1314CA74-696B-4B10-A2DE-9118263F3118}" type="presParOf" srcId="{22E501C8-E6FC-4CD7-9BB6-0FC66092A9BE}" destId="{BE3147C6-B0A8-4292-922D-D1C37AC6DE8C}" srcOrd="0" destOrd="0" presId="urn:microsoft.com/office/officeart/2005/8/layout/arrow2"/>
    <dgm:cxn modelId="{D66B8E9B-3834-4C93-BE97-37B7C67767E9}" type="presParOf" srcId="{22E501C8-E6FC-4CD7-9BB6-0FC66092A9BE}" destId="{A12BFDC1-2FF8-48F4-87B1-A6CEE601CCAA}" srcOrd="1"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DE5943-8058-4589-9D0B-BCA5002F4D71}"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s-EC"/>
        </a:p>
      </dgm:t>
    </dgm:pt>
    <dgm:pt modelId="{0594FF35-9B99-4483-BE33-DAD66F5B0AF0}">
      <dgm:prSet phldrT="[Texto]" custT="1"/>
      <dgm:spPr/>
      <dgm:t>
        <a:bodyPr/>
        <a:lstStyle/>
        <a:p>
          <a:r>
            <a:rPr lang="es-ES_tradnl" sz="1800" dirty="0" smtClean="0">
              <a:effectLst/>
              <a:latin typeface="Arial" panose="020B0604020202020204" pitchFamily="34" charset="0"/>
              <a:ea typeface="Droid Sans Fallback"/>
              <a:cs typeface="Arial" panose="020B0604020202020204" pitchFamily="34" charset="0"/>
            </a:rPr>
            <a:t>Investigar</a:t>
          </a:r>
          <a:r>
            <a:rPr lang="es-EC" sz="1800" dirty="0" smtClean="0">
              <a:effectLst/>
              <a:latin typeface="Arial" panose="020B0604020202020204" pitchFamily="34" charset="0"/>
              <a:ea typeface="Droid Sans Fallback"/>
              <a:cs typeface="Arial" panose="020B0604020202020204" pitchFamily="34" charset="0"/>
            </a:rPr>
            <a:t> el estado del arte de sistemas energéticos para el secado de cacao. </a:t>
          </a:r>
          <a:endParaRPr lang="es-EC" sz="1800" dirty="0"/>
        </a:p>
      </dgm:t>
    </dgm:pt>
    <dgm:pt modelId="{2B9BC722-F4B0-403F-AB28-AF8A07D075B1}" type="parTrans" cxnId="{0FBF5EB8-CF99-44DD-BBA1-2F696B4D5213}">
      <dgm:prSet/>
      <dgm:spPr/>
      <dgm:t>
        <a:bodyPr/>
        <a:lstStyle/>
        <a:p>
          <a:endParaRPr lang="es-EC" sz="1800"/>
        </a:p>
      </dgm:t>
    </dgm:pt>
    <dgm:pt modelId="{2FBAF52F-A5B9-46C5-9C01-7F4938609806}" type="sibTrans" cxnId="{0FBF5EB8-CF99-44DD-BBA1-2F696B4D5213}">
      <dgm:prSet/>
      <dgm:spPr/>
      <dgm:t>
        <a:bodyPr/>
        <a:lstStyle/>
        <a:p>
          <a:endParaRPr lang="es-EC" sz="1800"/>
        </a:p>
      </dgm:t>
    </dgm:pt>
    <dgm:pt modelId="{5F1DF950-9481-4F22-9A54-9532FBE48A18}">
      <dgm:prSet custT="1"/>
      <dgm:spPr/>
      <dgm:t>
        <a:bodyPr/>
        <a:lstStyle/>
        <a:p>
          <a:r>
            <a:rPr lang="es-EC" sz="1800" dirty="0" smtClean="0">
              <a:effectLst/>
              <a:latin typeface="Arial" panose="020B0604020202020204" pitchFamily="34" charset="0"/>
              <a:ea typeface="Droid Sans Fallback"/>
              <a:cs typeface="Arial" panose="020B0604020202020204" pitchFamily="34" charset="0"/>
            </a:rPr>
            <a:t>Definir los componentes mecánicos utilizados en el equipo y el diseño térmico para evaluar las condiciones óptimas del secado.</a:t>
          </a:r>
        </a:p>
      </dgm:t>
    </dgm:pt>
    <dgm:pt modelId="{8403BB7A-7633-4FF4-9655-CF5BFB949622}" type="parTrans" cxnId="{E2F6DDED-BDE2-49FE-B06F-EB14216CE893}">
      <dgm:prSet/>
      <dgm:spPr/>
      <dgm:t>
        <a:bodyPr/>
        <a:lstStyle/>
        <a:p>
          <a:endParaRPr lang="es-EC" sz="1800"/>
        </a:p>
      </dgm:t>
    </dgm:pt>
    <dgm:pt modelId="{39F1A141-AF3A-4952-897B-D4869189A858}" type="sibTrans" cxnId="{E2F6DDED-BDE2-49FE-B06F-EB14216CE893}">
      <dgm:prSet/>
      <dgm:spPr/>
      <dgm:t>
        <a:bodyPr/>
        <a:lstStyle/>
        <a:p>
          <a:endParaRPr lang="es-EC" sz="1800"/>
        </a:p>
      </dgm:t>
    </dgm:pt>
    <dgm:pt modelId="{EEFAA478-92F1-41E3-A77A-E9B36E0059C4}">
      <dgm:prSet custT="1"/>
      <dgm:spPr/>
      <dgm:t>
        <a:bodyPr/>
        <a:lstStyle/>
        <a:p>
          <a:r>
            <a:rPr lang="es-EC" sz="1800" dirty="0" smtClean="0">
              <a:effectLst/>
              <a:latin typeface="Arial" panose="020B0604020202020204" pitchFamily="34" charset="0"/>
              <a:ea typeface="Droid Sans Fallback"/>
              <a:cs typeface="Arial" panose="020B0604020202020204" pitchFamily="34" charset="0"/>
            </a:rPr>
            <a:t>Desarrollar el sistema eléctrico/ electrónico para la adquisición de datos requeridos por el proceso.</a:t>
          </a:r>
        </a:p>
      </dgm:t>
    </dgm:pt>
    <dgm:pt modelId="{3E75A190-BDDC-4F8F-90DF-BED716B23466}" type="parTrans" cxnId="{29C350B2-B687-4391-B527-22509A65E837}">
      <dgm:prSet/>
      <dgm:spPr/>
      <dgm:t>
        <a:bodyPr/>
        <a:lstStyle/>
        <a:p>
          <a:endParaRPr lang="es-EC" sz="1800"/>
        </a:p>
      </dgm:t>
    </dgm:pt>
    <dgm:pt modelId="{D4DE435A-342D-495C-8551-89D239F7E864}" type="sibTrans" cxnId="{29C350B2-B687-4391-B527-22509A65E837}">
      <dgm:prSet/>
      <dgm:spPr/>
      <dgm:t>
        <a:bodyPr/>
        <a:lstStyle/>
        <a:p>
          <a:endParaRPr lang="es-EC" sz="1800"/>
        </a:p>
      </dgm:t>
    </dgm:pt>
    <dgm:pt modelId="{2E654928-A2F9-41E7-822E-67980636F685}">
      <dgm:prSet custT="1"/>
      <dgm:spPr/>
      <dgm:t>
        <a:bodyPr/>
        <a:lstStyle/>
        <a:p>
          <a:r>
            <a:rPr lang="es-EC" sz="1800" dirty="0" smtClean="0">
              <a:effectLst/>
              <a:latin typeface="Arial" panose="020B0604020202020204" pitchFamily="34" charset="0"/>
              <a:ea typeface="Droid Sans Fallback"/>
              <a:cs typeface="Arial" panose="020B0604020202020204" pitchFamily="34" charset="0"/>
            </a:rPr>
            <a:t>Evaluar los parámetros de calidad de los granos de cacao tipo CCN-51 y nacional después del secado.</a:t>
          </a:r>
          <a:endParaRPr lang="es-EC" sz="1800" dirty="0">
            <a:effectLst/>
            <a:latin typeface="Arial" panose="020B0604020202020204" pitchFamily="34" charset="0"/>
            <a:ea typeface="Droid Sans Fallback"/>
            <a:cs typeface="Arial" panose="020B0604020202020204" pitchFamily="34" charset="0"/>
          </a:endParaRPr>
        </a:p>
      </dgm:t>
    </dgm:pt>
    <dgm:pt modelId="{EA01AAB5-B608-4E22-B23D-96ED10EFF593}" type="parTrans" cxnId="{644C1F54-4A87-42DA-AE47-BD23570D493B}">
      <dgm:prSet/>
      <dgm:spPr/>
      <dgm:t>
        <a:bodyPr/>
        <a:lstStyle/>
        <a:p>
          <a:endParaRPr lang="es-EC" sz="1800"/>
        </a:p>
      </dgm:t>
    </dgm:pt>
    <dgm:pt modelId="{490171EA-31A5-4151-8F11-42CF0734CE05}" type="sibTrans" cxnId="{644C1F54-4A87-42DA-AE47-BD23570D493B}">
      <dgm:prSet/>
      <dgm:spPr/>
      <dgm:t>
        <a:bodyPr/>
        <a:lstStyle/>
        <a:p>
          <a:endParaRPr lang="es-EC" sz="1800"/>
        </a:p>
      </dgm:t>
    </dgm:pt>
    <dgm:pt modelId="{31A42DDA-4DF7-45A1-9231-62B8F399F51C}" type="pres">
      <dgm:prSet presAssocID="{62DE5943-8058-4589-9D0B-BCA5002F4D71}" presName="linear" presStyleCnt="0">
        <dgm:presLayoutVars>
          <dgm:dir/>
          <dgm:animLvl val="lvl"/>
          <dgm:resizeHandles val="exact"/>
        </dgm:presLayoutVars>
      </dgm:prSet>
      <dgm:spPr/>
      <dgm:t>
        <a:bodyPr/>
        <a:lstStyle/>
        <a:p>
          <a:endParaRPr lang="es-EC"/>
        </a:p>
      </dgm:t>
    </dgm:pt>
    <dgm:pt modelId="{66913DEA-1988-42D3-836E-05FF48AFE6EF}" type="pres">
      <dgm:prSet presAssocID="{0594FF35-9B99-4483-BE33-DAD66F5B0AF0}" presName="parentLin" presStyleCnt="0"/>
      <dgm:spPr/>
      <dgm:t>
        <a:bodyPr/>
        <a:lstStyle/>
        <a:p>
          <a:endParaRPr lang="es-ES"/>
        </a:p>
      </dgm:t>
    </dgm:pt>
    <dgm:pt modelId="{419C9E87-E493-453B-A526-EE024D1706FD}" type="pres">
      <dgm:prSet presAssocID="{0594FF35-9B99-4483-BE33-DAD66F5B0AF0}" presName="parentLeftMargin" presStyleLbl="node1" presStyleIdx="0" presStyleCnt="4"/>
      <dgm:spPr/>
      <dgm:t>
        <a:bodyPr/>
        <a:lstStyle/>
        <a:p>
          <a:endParaRPr lang="es-EC"/>
        </a:p>
      </dgm:t>
    </dgm:pt>
    <dgm:pt modelId="{41314657-00E3-4D0C-84CE-0BADB3858F31}" type="pres">
      <dgm:prSet presAssocID="{0594FF35-9B99-4483-BE33-DAD66F5B0AF0}" presName="parentText" presStyleLbl="node1" presStyleIdx="0" presStyleCnt="4" custScaleX="125130">
        <dgm:presLayoutVars>
          <dgm:chMax val="0"/>
          <dgm:bulletEnabled val="1"/>
        </dgm:presLayoutVars>
      </dgm:prSet>
      <dgm:spPr/>
      <dgm:t>
        <a:bodyPr/>
        <a:lstStyle/>
        <a:p>
          <a:endParaRPr lang="es-EC"/>
        </a:p>
      </dgm:t>
    </dgm:pt>
    <dgm:pt modelId="{A3BA9049-6C76-4489-8458-CEE4F1CF8A0A}" type="pres">
      <dgm:prSet presAssocID="{0594FF35-9B99-4483-BE33-DAD66F5B0AF0}" presName="negativeSpace" presStyleCnt="0"/>
      <dgm:spPr/>
      <dgm:t>
        <a:bodyPr/>
        <a:lstStyle/>
        <a:p>
          <a:endParaRPr lang="es-ES"/>
        </a:p>
      </dgm:t>
    </dgm:pt>
    <dgm:pt modelId="{9061052F-F6CA-4FDD-AC97-E390339A59FE}" type="pres">
      <dgm:prSet presAssocID="{0594FF35-9B99-4483-BE33-DAD66F5B0AF0}" presName="childText" presStyleLbl="conFgAcc1" presStyleIdx="0" presStyleCnt="4" custLinFactNeighborX="1888" custLinFactNeighborY="19327">
        <dgm:presLayoutVars>
          <dgm:bulletEnabled val="1"/>
        </dgm:presLayoutVars>
      </dgm:prSet>
      <dgm:spPr/>
      <dgm:t>
        <a:bodyPr/>
        <a:lstStyle/>
        <a:p>
          <a:endParaRPr lang="es-ES"/>
        </a:p>
      </dgm:t>
    </dgm:pt>
    <dgm:pt modelId="{01FF2294-BA13-464C-B755-ADD63236FBC6}" type="pres">
      <dgm:prSet presAssocID="{2FBAF52F-A5B9-46C5-9C01-7F4938609806}" presName="spaceBetweenRectangles" presStyleCnt="0"/>
      <dgm:spPr/>
      <dgm:t>
        <a:bodyPr/>
        <a:lstStyle/>
        <a:p>
          <a:endParaRPr lang="es-ES"/>
        </a:p>
      </dgm:t>
    </dgm:pt>
    <dgm:pt modelId="{EC77F671-1AD7-42CB-BBC3-ED709847F976}" type="pres">
      <dgm:prSet presAssocID="{5F1DF950-9481-4F22-9A54-9532FBE48A18}" presName="parentLin" presStyleCnt="0"/>
      <dgm:spPr/>
      <dgm:t>
        <a:bodyPr/>
        <a:lstStyle/>
        <a:p>
          <a:endParaRPr lang="es-ES"/>
        </a:p>
      </dgm:t>
    </dgm:pt>
    <dgm:pt modelId="{72025319-9500-4342-802F-2E51A8482E3D}" type="pres">
      <dgm:prSet presAssocID="{5F1DF950-9481-4F22-9A54-9532FBE48A18}" presName="parentLeftMargin" presStyleLbl="node1" presStyleIdx="0" presStyleCnt="4"/>
      <dgm:spPr/>
      <dgm:t>
        <a:bodyPr/>
        <a:lstStyle/>
        <a:p>
          <a:endParaRPr lang="es-EC"/>
        </a:p>
      </dgm:t>
    </dgm:pt>
    <dgm:pt modelId="{824E9E64-8A1E-4139-9891-5668BA65979B}" type="pres">
      <dgm:prSet presAssocID="{5F1DF950-9481-4F22-9A54-9532FBE48A18}" presName="parentText" presStyleLbl="node1" presStyleIdx="1" presStyleCnt="4" custScaleX="125130">
        <dgm:presLayoutVars>
          <dgm:chMax val="0"/>
          <dgm:bulletEnabled val="1"/>
        </dgm:presLayoutVars>
      </dgm:prSet>
      <dgm:spPr/>
      <dgm:t>
        <a:bodyPr/>
        <a:lstStyle/>
        <a:p>
          <a:endParaRPr lang="es-EC"/>
        </a:p>
      </dgm:t>
    </dgm:pt>
    <dgm:pt modelId="{5711DD22-86A5-4C9F-BBB1-57100925B027}" type="pres">
      <dgm:prSet presAssocID="{5F1DF950-9481-4F22-9A54-9532FBE48A18}" presName="negativeSpace" presStyleCnt="0"/>
      <dgm:spPr/>
      <dgm:t>
        <a:bodyPr/>
        <a:lstStyle/>
        <a:p>
          <a:endParaRPr lang="es-ES"/>
        </a:p>
      </dgm:t>
    </dgm:pt>
    <dgm:pt modelId="{36A5B999-9A0D-4AAF-BCCE-2F59DD034C1D}" type="pres">
      <dgm:prSet presAssocID="{5F1DF950-9481-4F22-9A54-9532FBE48A18}" presName="childText" presStyleLbl="conFgAcc1" presStyleIdx="1" presStyleCnt="4">
        <dgm:presLayoutVars>
          <dgm:bulletEnabled val="1"/>
        </dgm:presLayoutVars>
      </dgm:prSet>
      <dgm:spPr/>
      <dgm:t>
        <a:bodyPr/>
        <a:lstStyle/>
        <a:p>
          <a:endParaRPr lang="es-ES"/>
        </a:p>
      </dgm:t>
    </dgm:pt>
    <dgm:pt modelId="{93F3CEFA-89DA-435A-86A6-BC2E4110219A}" type="pres">
      <dgm:prSet presAssocID="{39F1A141-AF3A-4952-897B-D4869189A858}" presName="spaceBetweenRectangles" presStyleCnt="0"/>
      <dgm:spPr/>
      <dgm:t>
        <a:bodyPr/>
        <a:lstStyle/>
        <a:p>
          <a:endParaRPr lang="es-ES"/>
        </a:p>
      </dgm:t>
    </dgm:pt>
    <dgm:pt modelId="{3E8F340F-B4E7-44FE-A80D-637D4623EE9B}" type="pres">
      <dgm:prSet presAssocID="{EEFAA478-92F1-41E3-A77A-E9B36E0059C4}" presName="parentLin" presStyleCnt="0"/>
      <dgm:spPr/>
      <dgm:t>
        <a:bodyPr/>
        <a:lstStyle/>
        <a:p>
          <a:endParaRPr lang="es-ES"/>
        </a:p>
      </dgm:t>
    </dgm:pt>
    <dgm:pt modelId="{233F6B04-C233-41E4-BF7B-60BD8E045822}" type="pres">
      <dgm:prSet presAssocID="{EEFAA478-92F1-41E3-A77A-E9B36E0059C4}" presName="parentLeftMargin" presStyleLbl="node1" presStyleIdx="1" presStyleCnt="4"/>
      <dgm:spPr/>
      <dgm:t>
        <a:bodyPr/>
        <a:lstStyle/>
        <a:p>
          <a:endParaRPr lang="es-EC"/>
        </a:p>
      </dgm:t>
    </dgm:pt>
    <dgm:pt modelId="{3A492A1D-0BCD-4EFD-88EB-3A28954BE135}" type="pres">
      <dgm:prSet presAssocID="{EEFAA478-92F1-41E3-A77A-E9B36E0059C4}" presName="parentText" presStyleLbl="node1" presStyleIdx="2" presStyleCnt="4" custScaleX="125130">
        <dgm:presLayoutVars>
          <dgm:chMax val="0"/>
          <dgm:bulletEnabled val="1"/>
        </dgm:presLayoutVars>
      </dgm:prSet>
      <dgm:spPr/>
      <dgm:t>
        <a:bodyPr/>
        <a:lstStyle/>
        <a:p>
          <a:endParaRPr lang="es-EC"/>
        </a:p>
      </dgm:t>
    </dgm:pt>
    <dgm:pt modelId="{485A1801-ACB1-4A34-959D-94526891AF13}" type="pres">
      <dgm:prSet presAssocID="{EEFAA478-92F1-41E3-A77A-E9B36E0059C4}" presName="negativeSpace" presStyleCnt="0"/>
      <dgm:spPr/>
      <dgm:t>
        <a:bodyPr/>
        <a:lstStyle/>
        <a:p>
          <a:endParaRPr lang="es-ES"/>
        </a:p>
      </dgm:t>
    </dgm:pt>
    <dgm:pt modelId="{AE3F3418-9BDD-476B-9EDB-2E5F95BD235D}" type="pres">
      <dgm:prSet presAssocID="{EEFAA478-92F1-41E3-A77A-E9B36E0059C4}" presName="childText" presStyleLbl="conFgAcc1" presStyleIdx="2" presStyleCnt="4">
        <dgm:presLayoutVars>
          <dgm:bulletEnabled val="1"/>
        </dgm:presLayoutVars>
      </dgm:prSet>
      <dgm:spPr/>
      <dgm:t>
        <a:bodyPr/>
        <a:lstStyle/>
        <a:p>
          <a:endParaRPr lang="es-ES"/>
        </a:p>
      </dgm:t>
    </dgm:pt>
    <dgm:pt modelId="{24D6356A-6498-4A52-A78C-1900D71982FE}" type="pres">
      <dgm:prSet presAssocID="{D4DE435A-342D-495C-8551-89D239F7E864}" presName="spaceBetweenRectangles" presStyleCnt="0"/>
      <dgm:spPr/>
      <dgm:t>
        <a:bodyPr/>
        <a:lstStyle/>
        <a:p>
          <a:endParaRPr lang="es-ES"/>
        </a:p>
      </dgm:t>
    </dgm:pt>
    <dgm:pt modelId="{EAA808AB-8014-4D2C-83EB-B14A3C439C9F}" type="pres">
      <dgm:prSet presAssocID="{2E654928-A2F9-41E7-822E-67980636F685}" presName="parentLin" presStyleCnt="0"/>
      <dgm:spPr/>
      <dgm:t>
        <a:bodyPr/>
        <a:lstStyle/>
        <a:p>
          <a:endParaRPr lang="es-ES"/>
        </a:p>
      </dgm:t>
    </dgm:pt>
    <dgm:pt modelId="{920E2A08-C1BD-47CA-BA2F-0DBC57895F67}" type="pres">
      <dgm:prSet presAssocID="{2E654928-A2F9-41E7-822E-67980636F685}" presName="parentLeftMargin" presStyleLbl="node1" presStyleIdx="2" presStyleCnt="4"/>
      <dgm:spPr/>
      <dgm:t>
        <a:bodyPr/>
        <a:lstStyle/>
        <a:p>
          <a:endParaRPr lang="es-EC"/>
        </a:p>
      </dgm:t>
    </dgm:pt>
    <dgm:pt modelId="{D80CDDB8-F27E-4615-81DB-1031CD8DE122}" type="pres">
      <dgm:prSet presAssocID="{2E654928-A2F9-41E7-822E-67980636F685}" presName="parentText" presStyleLbl="node1" presStyleIdx="3" presStyleCnt="4" custScaleX="125130">
        <dgm:presLayoutVars>
          <dgm:chMax val="0"/>
          <dgm:bulletEnabled val="1"/>
        </dgm:presLayoutVars>
      </dgm:prSet>
      <dgm:spPr/>
      <dgm:t>
        <a:bodyPr/>
        <a:lstStyle/>
        <a:p>
          <a:endParaRPr lang="es-EC"/>
        </a:p>
      </dgm:t>
    </dgm:pt>
    <dgm:pt modelId="{00F9C156-95C5-4E8F-9D95-422B1D3F216A}" type="pres">
      <dgm:prSet presAssocID="{2E654928-A2F9-41E7-822E-67980636F685}" presName="negativeSpace" presStyleCnt="0"/>
      <dgm:spPr/>
      <dgm:t>
        <a:bodyPr/>
        <a:lstStyle/>
        <a:p>
          <a:endParaRPr lang="es-ES"/>
        </a:p>
      </dgm:t>
    </dgm:pt>
    <dgm:pt modelId="{5E3D43B3-CD7F-47BC-BE8F-6BA5B9487FA5}" type="pres">
      <dgm:prSet presAssocID="{2E654928-A2F9-41E7-822E-67980636F685}" presName="childText" presStyleLbl="conFgAcc1" presStyleIdx="3" presStyleCnt="4">
        <dgm:presLayoutVars>
          <dgm:bulletEnabled val="1"/>
        </dgm:presLayoutVars>
      </dgm:prSet>
      <dgm:spPr/>
      <dgm:t>
        <a:bodyPr/>
        <a:lstStyle/>
        <a:p>
          <a:endParaRPr lang="es-ES"/>
        </a:p>
      </dgm:t>
    </dgm:pt>
  </dgm:ptLst>
  <dgm:cxnLst>
    <dgm:cxn modelId="{E2F6DDED-BDE2-49FE-B06F-EB14216CE893}" srcId="{62DE5943-8058-4589-9D0B-BCA5002F4D71}" destId="{5F1DF950-9481-4F22-9A54-9532FBE48A18}" srcOrd="1" destOrd="0" parTransId="{8403BB7A-7633-4FF4-9655-CF5BFB949622}" sibTransId="{39F1A141-AF3A-4952-897B-D4869189A858}"/>
    <dgm:cxn modelId="{2E14F80D-34A6-43B1-9C2E-C0B0D61E0E57}" type="presOf" srcId="{EEFAA478-92F1-41E3-A77A-E9B36E0059C4}" destId="{233F6B04-C233-41E4-BF7B-60BD8E045822}" srcOrd="0" destOrd="0" presId="urn:microsoft.com/office/officeart/2005/8/layout/list1"/>
    <dgm:cxn modelId="{BFA6C610-870E-407F-8A1B-007A91813EAB}" type="presOf" srcId="{62DE5943-8058-4589-9D0B-BCA5002F4D71}" destId="{31A42DDA-4DF7-45A1-9231-62B8F399F51C}" srcOrd="0" destOrd="0" presId="urn:microsoft.com/office/officeart/2005/8/layout/list1"/>
    <dgm:cxn modelId="{564863DC-ED1B-436A-B5D9-D2A4DB139026}" type="presOf" srcId="{0594FF35-9B99-4483-BE33-DAD66F5B0AF0}" destId="{419C9E87-E493-453B-A526-EE024D1706FD}" srcOrd="0" destOrd="0" presId="urn:microsoft.com/office/officeart/2005/8/layout/list1"/>
    <dgm:cxn modelId="{DB9FC10E-2B6F-4393-89AA-284C7B4CBA7D}" type="presOf" srcId="{0594FF35-9B99-4483-BE33-DAD66F5B0AF0}" destId="{41314657-00E3-4D0C-84CE-0BADB3858F31}" srcOrd="1" destOrd="0" presId="urn:microsoft.com/office/officeart/2005/8/layout/list1"/>
    <dgm:cxn modelId="{7DA298C8-CFF7-4FCE-875C-AB463F93E383}" type="presOf" srcId="{5F1DF950-9481-4F22-9A54-9532FBE48A18}" destId="{72025319-9500-4342-802F-2E51A8482E3D}" srcOrd="0" destOrd="0" presId="urn:microsoft.com/office/officeart/2005/8/layout/list1"/>
    <dgm:cxn modelId="{3986FD0E-FE79-4C2E-BA3B-4A64630216BD}" type="presOf" srcId="{2E654928-A2F9-41E7-822E-67980636F685}" destId="{D80CDDB8-F27E-4615-81DB-1031CD8DE122}" srcOrd="1" destOrd="0" presId="urn:microsoft.com/office/officeart/2005/8/layout/list1"/>
    <dgm:cxn modelId="{08823DCD-0333-4283-A471-3850AFE45F8B}" type="presOf" srcId="{2E654928-A2F9-41E7-822E-67980636F685}" destId="{920E2A08-C1BD-47CA-BA2F-0DBC57895F67}" srcOrd="0" destOrd="0" presId="urn:microsoft.com/office/officeart/2005/8/layout/list1"/>
    <dgm:cxn modelId="{9BE7C308-9D3A-438F-BB3B-719B6621166C}" type="presOf" srcId="{5F1DF950-9481-4F22-9A54-9532FBE48A18}" destId="{824E9E64-8A1E-4139-9891-5668BA65979B}" srcOrd="1" destOrd="0" presId="urn:microsoft.com/office/officeart/2005/8/layout/list1"/>
    <dgm:cxn modelId="{C55454F1-D4AC-416E-B3E5-245FC2B5E8CC}" type="presOf" srcId="{EEFAA478-92F1-41E3-A77A-E9B36E0059C4}" destId="{3A492A1D-0BCD-4EFD-88EB-3A28954BE135}" srcOrd="1" destOrd="0" presId="urn:microsoft.com/office/officeart/2005/8/layout/list1"/>
    <dgm:cxn modelId="{0FBF5EB8-CF99-44DD-BBA1-2F696B4D5213}" srcId="{62DE5943-8058-4589-9D0B-BCA5002F4D71}" destId="{0594FF35-9B99-4483-BE33-DAD66F5B0AF0}" srcOrd="0" destOrd="0" parTransId="{2B9BC722-F4B0-403F-AB28-AF8A07D075B1}" sibTransId="{2FBAF52F-A5B9-46C5-9C01-7F4938609806}"/>
    <dgm:cxn modelId="{29C350B2-B687-4391-B527-22509A65E837}" srcId="{62DE5943-8058-4589-9D0B-BCA5002F4D71}" destId="{EEFAA478-92F1-41E3-A77A-E9B36E0059C4}" srcOrd="2" destOrd="0" parTransId="{3E75A190-BDDC-4F8F-90DF-BED716B23466}" sibTransId="{D4DE435A-342D-495C-8551-89D239F7E864}"/>
    <dgm:cxn modelId="{644C1F54-4A87-42DA-AE47-BD23570D493B}" srcId="{62DE5943-8058-4589-9D0B-BCA5002F4D71}" destId="{2E654928-A2F9-41E7-822E-67980636F685}" srcOrd="3" destOrd="0" parTransId="{EA01AAB5-B608-4E22-B23D-96ED10EFF593}" sibTransId="{490171EA-31A5-4151-8F11-42CF0734CE05}"/>
    <dgm:cxn modelId="{E2AA1250-B006-4168-8F21-466652D559F0}" type="presParOf" srcId="{31A42DDA-4DF7-45A1-9231-62B8F399F51C}" destId="{66913DEA-1988-42D3-836E-05FF48AFE6EF}" srcOrd="0" destOrd="0" presId="urn:microsoft.com/office/officeart/2005/8/layout/list1"/>
    <dgm:cxn modelId="{32E8F43F-BEF7-418B-969C-B008D3614B3D}" type="presParOf" srcId="{66913DEA-1988-42D3-836E-05FF48AFE6EF}" destId="{419C9E87-E493-453B-A526-EE024D1706FD}" srcOrd="0" destOrd="0" presId="urn:microsoft.com/office/officeart/2005/8/layout/list1"/>
    <dgm:cxn modelId="{B9E8EA28-929F-4D8B-902E-99DEB9B90870}" type="presParOf" srcId="{66913DEA-1988-42D3-836E-05FF48AFE6EF}" destId="{41314657-00E3-4D0C-84CE-0BADB3858F31}" srcOrd="1" destOrd="0" presId="urn:microsoft.com/office/officeart/2005/8/layout/list1"/>
    <dgm:cxn modelId="{4782C725-6955-4447-BBB1-08981AE0CBCA}" type="presParOf" srcId="{31A42DDA-4DF7-45A1-9231-62B8F399F51C}" destId="{A3BA9049-6C76-4489-8458-CEE4F1CF8A0A}" srcOrd="1" destOrd="0" presId="urn:microsoft.com/office/officeart/2005/8/layout/list1"/>
    <dgm:cxn modelId="{41B793B1-3D70-4F8A-8FEC-077B7FF9B1CF}" type="presParOf" srcId="{31A42DDA-4DF7-45A1-9231-62B8F399F51C}" destId="{9061052F-F6CA-4FDD-AC97-E390339A59FE}" srcOrd="2" destOrd="0" presId="urn:microsoft.com/office/officeart/2005/8/layout/list1"/>
    <dgm:cxn modelId="{94E97DEA-0A48-4CAA-99BB-ECC5C2642F79}" type="presParOf" srcId="{31A42DDA-4DF7-45A1-9231-62B8F399F51C}" destId="{01FF2294-BA13-464C-B755-ADD63236FBC6}" srcOrd="3" destOrd="0" presId="urn:microsoft.com/office/officeart/2005/8/layout/list1"/>
    <dgm:cxn modelId="{ED853C5D-A5F4-472A-8A97-8DB693BE098E}" type="presParOf" srcId="{31A42DDA-4DF7-45A1-9231-62B8F399F51C}" destId="{EC77F671-1AD7-42CB-BBC3-ED709847F976}" srcOrd="4" destOrd="0" presId="urn:microsoft.com/office/officeart/2005/8/layout/list1"/>
    <dgm:cxn modelId="{6F61B210-B50D-419F-8E10-0DDEAB835301}" type="presParOf" srcId="{EC77F671-1AD7-42CB-BBC3-ED709847F976}" destId="{72025319-9500-4342-802F-2E51A8482E3D}" srcOrd="0" destOrd="0" presId="urn:microsoft.com/office/officeart/2005/8/layout/list1"/>
    <dgm:cxn modelId="{7BB32F23-BFEE-4BFC-AF02-3089032556B0}" type="presParOf" srcId="{EC77F671-1AD7-42CB-BBC3-ED709847F976}" destId="{824E9E64-8A1E-4139-9891-5668BA65979B}" srcOrd="1" destOrd="0" presId="urn:microsoft.com/office/officeart/2005/8/layout/list1"/>
    <dgm:cxn modelId="{C86F46F2-26A6-4D58-8D11-CAC6B22BC302}" type="presParOf" srcId="{31A42DDA-4DF7-45A1-9231-62B8F399F51C}" destId="{5711DD22-86A5-4C9F-BBB1-57100925B027}" srcOrd="5" destOrd="0" presId="urn:microsoft.com/office/officeart/2005/8/layout/list1"/>
    <dgm:cxn modelId="{F66217DC-EDF8-4B7A-BCC9-D0C41D01B370}" type="presParOf" srcId="{31A42DDA-4DF7-45A1-9231-62B8F399F51C}" destId="{36A5B999-9A0D-4AAF-BCCE-2F59DD034C1D}" srcOrd="6" destOrd="0" presId="urn:microsoft.com/office/officeart/2005/8/layout/list1"/>
    <dgm:cxn modelId="{05D7CC2B-39F3-4276-8A70-EA97672359B4}" type="presParOf" srcId="{31A42DDA-4DF7-45A1-9231-62B8F399F51C}" destId="{93F3CEFA-89DA-435A-86A6-BC2E4110219A}" srcOrd="7" destOrd="0" presId="urn:microsoft.com/office/officeart/2005/8/layout/list1"/>
    <dgm:cxn modelId="{2FB047F2-F404-4E8D-B713-F9B2D5768D41}" type="presParOf" srcId="{31A42DDA-4DF7-45A1-9231-62B8F399F51C}" destId="{3E8F340F-B4E7-44FE-A80D-637D4623EE9B}" srcOrd="8" destOrd="0" presId="urn:microsoft.com/office/officeart/2005/8/layout/list1"/>
    <dgm:cxn modelId="{44C219B6-0878-4981-9BD7-5ED951E64550}" type="presParOf" srcId="{3E8F340F-B4E7-44FE-A80D-637D4623EE9B}" destId="{233F6B04-C233-41E4-BF7B-60BD8E045822}" srcOrd="0" destOrd="0" presId="urn:microsoft.com/office/officeart/2005/8/layout/list1"/>
    <dgm:cxn modelId="{646CD920-0975-47E0-8F77-C60CA0015A55}" type="presParOf" srcId="{3E8F340F-B4E7-44FE-A80D-637D4623EE9B}" destId="{3A492A1D-0BCD-4EFD-88EB-3A28954BE135}" srcOrd="1" destOrd="0" presId="urn:microsoft.com/office/officeart/2005/8/layout/list1"/>
    <dgm:cxn modelId="{5D3A9453-D6E0-47AA-807D-F323F48C18D7}" type="presParOf" srcId="{31A42DDA-4DF7-45A1-9231-62B8F399F51C}" destId="{485A1801-ACB1-4A34-959D-94526891AF13}" srcOrd="9" destOrd="0" presId="urn:microsoft.com/office/officeart/2005/8/layout/list1"/>
    <dgm:cxn modelId="{9780CDAF-86F8-4F46-B34B-72DE12F49918}" type="presParOf" srcId="{31A42DDA-4DF7-45A1-9231-62B8F399F51C}" destId="{AE3F3418-9BDD-476B-9EDB-2E5F95BD235D}" srcOrd="10" destOrd="0" presId="urn:microsoft.com/office/officeart/2005/8/layout/list1"/>
    <dgm:cxn modelId="{90111A32-F0DF-40AA-8B24-AB39400D2732}" type="presParOf" srcId="{31A42DDA-4DF7-45A1-9231-62B8F399F51C}" destId="{24D6356A-6498-4A52-A78C-1900D71982FE}" srcOrd="11" destOrd="0" presId="urn:microsoft.com/office/officeart/2005/8/layout/list1"/>
    <dgm:cxn modelId="{DC8E69BE-C60B-4799-B752-7B407C49BFBC}" type="presParOf" srcId="{31A42DDA-4DF7-45A1-9231-62B8F399F51C}" destId="{EAA808AB-8014-4D2C-83EB-B14A3C439C9F}" srcOrd="12" destOrd="0" presId="urn:microsoft.com/office/officeart/2005/8/layout/list1"/>
    <dgm:cxn modelId="{1B24B803-6F20-4DB7-949E-5117C442E1E6}" type="presParOf" srcId="{EAA808AB-8014-4D2C-83EB-B14A3C439C9F}" destId="{920E2A08-C1BD-47CA-BA2F-0DBC57895F67}" srcOrd="0" destOrd="0" presId="urn:microsoft.com/office/officeart/2005/8/layout/list1"/>
    <dgm:cxn modelId="{829443D0-3840-4BED-A9E0-4671D64DDD66}" type="presParOf" srcId="{EAA808AB-8014-4D2C-83EB-B14A3C439C9F}" destId="{D80CDDB8-F27E-4615-81DB-1031CD8DE122}" srcOrd="1" destOrd="0" presId="urn:microsoft.com/office/officeart/2005/8/layout/list1"/>
    <dgm:cxn modelId="{3CA8AABF-8D81-44DC-A209-733D9B338C09}" type="presParOf" srcId="{31A42DDA-4DF7-45A1-9231-62B8F399F51C}" destId="{00F9C156-95C5-4E8F-9D95-422B1D3F216A}" srcOrd="13" destOrd="0" presId="urn:microsoft.com/office/officeart/2005/8/layout/list1"/>
    <dgm:cxn modelId="{3D4DAEA0-C122-4A13-A2A0-B3A2F4020F92}" type="presParOf" srcId="{31A42DDA-4DF7-45A1-9231-62B8F399F51C}" destId="{5E3D43B3-CD7F-47BC-BE8F-6BA5B9487FA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84FB3-8996-4EC6-B673-4A20A0755408}"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s-EC"/>
        </a:p>
      </dgm:t>
    </dgm:pt>
    <dgm:pt modelId="{8770C8EE-25E6-476B-9163-D98334A75E8C}">
      <dgm:prSet phldrT="[Texto]" custT="1"/>
      <dgm:spPr/>
      <dgm:t>
        <a:bodyPr/>
        <a:lstStyle/>
        <a:p>
          <a:pPr algn="just"/>
          <a:r>
            <a:rPr lang="es-ES" sz="2400" dirty="0" smtClean="0">
              <a:latin typeface="Arial" panose="020B0604020202020204" pitchFamily="34" charset="0"/>
              <a:cs typeface="Arial" panose="020B0604020202020204" pitchFamily="34" charset="0"/>
            </a:rPr>
            <a:t>Realizar el diseño y construcción de un sistema térmico-energético para  evaluar las condiciones óptimas de secado de cacao tipo CCN-51 y nacional del cantón Buena Fe.</a:t>
          </a:r>
          <a:endParaRPr lang="es-EC" sz="2400" dirty="0"/>
        </a:p>
      </dgm:t>
    </dgm:pt>
    <dgm:pt modelId="{9E943328-D3F2-452B-AE88-4CBD24C6E838}" type="parTrans" cxnId="{EAC67F42-02B0-40EC-8F15-0C56DDFA9C7C}">
      <dgm:prSet/>
      <dgm:spPr/>
      <dgm:t>
        <a:bodyPr/>
        <a:lstStyle/>
        <a:p>
          <a:endParaRPr lang="es-EC" sz="2400"/>
        </a:p>
      </dgm:t>
    </dgm:pt>
    <dgm:pt modelId="{A6468C09-8E0A-419E-93D5-F6CD7CE6577D}" type="sibTrans" cxnId="{EAC67F42-02B0-40EC-8F15-0C56DDFA9C7C}">
      <dgm:prSet/>
      <dgm:spPr/>
      <dgm:t>
        <a:bodyPr/>
        <a:lstStyle/>
        <a:p>
          <a:endParaRPr lang="es-EC" sz="2400"/>
        </a:p>
      </dgm:t>
    </dgm:pt>
    <dgm:pt modelId="{7DCAB550-00DD-4821-85A2-C358639A02F7}" type="pres">
      <dgm:prSet presAssocID="{99384FB3-8996-4EC6-B673-4A20A0755408}" presName="linear" presStyleCnt="0">
        <dgm:presLayoutVars>
          <dgm:animLvl val="lvl"/>
          <dgm:resizeHandles val="exact"/>
        </dgm:presLayoutVars>
      </dgm:prSet>
      <dgm:spPr/>
      <dgm:t>
        <a:bodyPr/>
        <a:lstStyle/>
        <a:p>
          <a:endParaRPr lang="es-EC"/>
        </a:p>
      </dgm:t>
    </dgm:pt>
    <dgm:pt modelId="{B8A86BF9-C265-4AC1-87CF-1F86295AF3DC}" type="pres">
      <dgm:prSet presAssocID="{8770C8EE-25E6-476B-9163-D98334A75E8C}" presName="parentText" presStyleLbl="node1" presStyleIdx="0" presStyleCnt="1" custLinFactNeighborY="9119">
        <dgm:presLayoutVars>
          <dgm:chMax val="0"/>
          <dgm:bulletEnabled val="1"/>
        </dgm:presLayoutVars>
      </dgm:prSet>
      <dgm:spPr/>
      <dgm:t>
        <a:bodyPr/>
        <a:lstStyle/>
        <a:p>
          <a:endParaRPr lang="es-EC"/>
        </a:p>
      </dgm:t>
    </dgm:pt>
  </dgm:ptLst>
  <dgm:cxnLst>
    <dgm:cxn modelId="{EAC67F42-02B0-40EC-8F15-0C56DDFA9C7C}" srcId="{99384FB3-8996-4EC6-B673-4A20A0755408}" destId="{8770C8EE-25E6-476B-9163-D98334A75E8C}" srcOrd="0" destOrd="0" parTransId="{9E943328-D3F2-452B-AE88-4CBD24C6E838}" sibTransId="{A6468C09-8E0A-419E-93D5-F6CD7CE6577D}"/>
    <dgm:cxn modelId="{B7F9033F-472B-47B7-B4C1-1473476F2CAD}" type="presOf" srcId="{99384FB3-8996-4EC6-B673-4A20A0755408}" destId="{7DCAB550-00DD-4821-85A2-C358639A02F7}" srcOrd="0" destOrd="0" presId="urn:microsoft.com/office/officeart/2005/8/layout/vList2"/>
    <dgm:cxn modelId="{33EA1308-7091-4414-8D46-7C4E48675666}" type="presOf" srcId="{8770C8EE-25E6-476B-9163-D98334A75E8C}" destId="{B8A86BF9-C265-4AC1-87CF-1F86295AF3DC}" srcOrd="0" destOrd="0" presId="urn:microsoft.com/office/officeart/2005/8/layout/vList2"/>
    <dgm:cxn modelId="{A9B27FB7-66E3-43D5-B858-B3197BDD5F7C}" type="presParOf" srcId="{7DCAB550-00DD-4821-85A2-C358639A02F7}" destId="{B8A86BF9-C265-4AC1-87CF-1F86295AF3D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D24C03-EBDB-476F-8428-B7922ED128C3}"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AAD1D2C5-4DFC-4BD9-B1A5-77E6AB58E782}">
      <dgm:prSet phldrT="[Texto]" custT="1"/>
      <dgm:spPr/>
      <dgm:t>
        <a:bodyPr/>
        <a:lstStyle/>
        <a:p>
          <a:pPr algn="just"/>
          <a:r>
            <a:rPr lang="es-ES_tradnl" sz="2000" dirty="0" smtClean="0"/>
            <a:t>Diseño y construcción un sistema térmico-energético en acero inoxidable AISI 304.</a:t>
          </a:r>
          <a:endParaRPr lang="es-EC" sz="2000" dirty="0">
            <a:latin typeface="Arial" panose="020B0604020202020204" pitchFamily="34" charset="0"/>
            <a:cs typeface="Arial" panose="020B0604020202020204" pitchFamily="34" charset="0"/>
          </a:endParaRPr>
        </a:p>
      </dgm:t>
    </dgm:pt>
    <dgm:pt modelId="{78461E72-40AB-4B46-B584-3E671E9248C0}" type="parTrans" cxnId="{463CD58E-7969-4D88-A2B5-7653E041B254}">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D715401-9957-437E-9F1D-11CA909BB9B0}" type="sibTrans" cxnId="{463CD58E-7969-4D88-A2B5-7653E041B254}">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1850D65-783E-4C6A-B600-2A61367D42CE}">
      <dgm:prSet phldrT="[Texto]" custT="1"/>
      <dgm:spPr/>
      <dgm:t>
        <a:bodyPr/>
        <a:lstStyle/>
        <a:p>
          <a:pPr algn="just"/>
          <a:r>
            <a:rPr lang="es-ES_tradnl" sz="2000" dirty="0" smtClean="0"/>
            <a:t>Implementación de un sistema de calentamiento integrado a un  control de temperatura y un sistema electrónico para la adquisición de datos.</a:t>
          </a:r>
          <a:endParaRPr lang="es-EC" sz="2000" dirty="0">
            <a:latin typeface="Arial" panose="020B0604020202020204" pitchFamily="34" charset="0"/>
            <a:cs typeface="Arial" panose="020B0604020202020204" pitchFamily="34" charset="0"/>
          </a:endParaRPr>
        </a:p>
      </dgm:t>
    </dgm:pt>
    <dgm:pt modelId="{5617C1D9-834F-4BF5-B3B5-AFF09B422112}" type="parTrans" cxnId="{2935F8D0-D81C-43BC-A91E-1D1FBE3D72C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3CB1231-0A4D-4D76-9F39-0DF9C4C65213}" type="sibTrans" cxnId="{2935F8D0-D81C-43BC-A91E-1D1FBE3D72C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E5D7594-CEC5-40D2-96E3-B08252A143AE}">
      <dgm:prSet phldrT="[Texto]" custT="1"/>
      <dgm:spPr/>
      <dgm:t>
        <a:bodyPr/>
        <a:lstStyle/>
        <a:p>
          <a:pPr algn="just"/>
          <a:r>
            <a:rPr lang="es-ES_tradnl" sz="2000" smtClean="0"/>
            <a:t>Realizar pruebas de secado bajo las mismas condiciones ambientales para una posterior comparación y análisis de resultados.</a:t>
          </a:r>
          <a:endParaRPr lang="es-EC" sz="2000" dirty="0"/>
        </a:p>
      </dgm:t>
    </dgm:pt>
    <dgm:pt modelId="{94382465-3A0A-46E5-9EC4-B727A4B02FB2}" type="parTrans" cxnId="{031E35F7-30C0-4D5C-A813-7AC219B7125D}">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97500AD5-0365-4CFF-808C-E4066AC283A3}" type="sibTrans" cxnId="{031E35F7-30C0-4D5C-A813-7AC219B7125D}">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E2236068-393E-4958-A73A-6EDF2D287C57}">
      <dgm:prSet phldrT="[Texto]" custT="1"/>
      <dgm:spPr/>
      <dgm:t>
        <a:bodyPr/>
        <a:lstStyle/>
        <a:p>
          <a:pPr algn="just"/>
          <a:r>
            <a:rPr lang="es-ES_tradnl" sz="2000" dirty="0" smtClean="0"/>
            <a:t>Las condiciones del proceso de secado deben asegurar que el producto final tenga la calidad requerida, manteniendo sus propiedades organolépticas.</a:t>
          </a:r>
          <a:endParaRPr lang="es-EC" sz="2000" dirty="0"/>
        </a:p>
      </dgm:t>
    </dgm:pt>
    <dgm:pt modelId="{DD587DC9-A127-4139-ACC2-1FFF91C30506}" type="parTrans" cxnId="{5CA6CB20-74D3-4229-B685-878E169A5854}">
      <dgm:prSet/>
      <dgm:spPr/>
      <dgm:t>
        <a:bodyPr/>
        <a:lstStyle/>
        <a:p>
          <a:endParaRPr lang="es-EC" sz="2000">
            <a:solidFill>
              <a:schemeClr val="tx1"/>
            </a:solidFill>
          </a:endParaRPr>
        </a:p>
      </dgm:t>
    </dgm:pt>
    <dgm:pt modelId="{31081D3B-C70B-4AF8-9682-775AFE197AAC}" type="sibTrans" cxnId="{5CA6CB20-74D3-4229-B685-878E169A5854}">
      <dgm:prSet/>
      <dgm:spPr/>
      <dgm:t>
        <a:bodyPr/>
        <a:lstStyle/>
        <a:p>
          <a:endParaRPr lang="es-EC" sz="2000">
            <a:solidFill>
              <a:schemeClr val="tx1"/>
            </a:solidFill>
          </a:endParaRPr>
        </a:p>
      </dgm:t>
    </dgm:pt>
    <dgm:pt modelId="{E86D036A-582E-4F33-881C-AC4604D7418B}" type="pres">
      <dgm:prSet presAssocID="{30D24C03-EBDB-476F-8428-B7922ED128C3}" presName="Name0" presStyleCnt="0">
        <dgm:presLayoutVars>
          <dgm:chMax val="7"/>
          <dgm:chPref val="7"/>
          <dgm:dir/>
        </dgm:presLayoutVars>
      </dgm:prSet>
      <dgm:spPr/>
      <dgm:t>
        <a:bodyPr/>
        <a:lstStyle/>
        <a:p>
          <a:endParaRPr lang="es-ES"/>
        </a:p>
      </dgm:t>
    </dgm:pt>
    <dgm:pt modelId="{FACAFC40-4B87-4B36-B792-71CB986960B6}" type="pres">
      <dgm:prSet presAssocID="{30D24C03-EBDB-476F-8428-B7922ED128C3}" presName="Name1" presStyleCnt="0"/>
      <dgm:spPr/>
      <dgm:t>
        <a:bodyPr/>
        <a:lstStyle/>
        <a:p>
          <a:endParaRPr lang="es-EC"/>
        </a:p>
      </dgm:t>
    </dgm:pt>
    <dgm:pt modelId="{254B0CE6-521E-470B-AC40-B759760C5691}" type="pres">
      <dgm:prSet presAssocID="{30D24C03-EBDB-476F-8428-B7922ED128C3}" presName="cycle" presStyleCnt="0"/>
      <dgm:spPr/>
      <dgm:t>
        <a:bodyPr/>
        <a:lstStyle/>
        <a:p>
          <a:endParaRPr lang="es-EC"/>
        </a:p>
      </dgm:t>
    </dgm:pt>
    <dgm:pt modelId="{BA0086BA-37DC-4366-8EB6-B4322A220CDA}" type="pres">
      <dgm:prSet presAssocID="{30D24C03-EBDB-476F-8428-B7922ED128C3}" presName="srcNode" presStyleLbl="node1" presStyleIdx="0" presStyleCnt="4"/>
      <dgm:spPr/>
      <dgm:t>
        <a:bodyPr/>
        <a:lstStyle/>
        <a:p>
          <a:endParaRPr lang="es-EC"/>
        </a:p>
      </dgm:t>
    </dgm:pt>
    <dgm:pt modelId="{BD4A904D-7B43-4BDB-857A-7DE3391086B0}" type="pres">
      <dgm:prSet presAssocID="{30D24C03-EBDB-476F-8428-B7922ED128C3}" presName="conn" presStyleLbl="parChTrans1D2" presStyleIdx="0" presStyleCnt="1"/>
      <dgm:spPr/>
      <dgm:t>
        <a:bodyPr/>
        <a:lstStyle/>
        <a:p>
          <a:endParaRPr lang="es-ES"/>
        </a:p>
      </dgm:t>
    </dgm:pt>
    <dgm:pt modelId="{ADD8C0EB-6A48-462E-83DC-773C95C7531E}" type="pres">
      <dgm:prSet presAssocID="{30D24C03-EBDB-476F-8428-B7922ED128C3}" presName="extraNode" presStyleLbl="node1" presStyleIdx="0" presStyleCnt="4"/>
      <dgm:spPr/>
      <dgm:t>
        <a:bodyPr/>
        <a:lstStyle/>
        <a:p>
          <a:endParaRPr lang="es-EC"/>
        </a:p>
      </dgm:t>
    </dgm:pt>
    <dgm:pt modelId="{9AFE3E0D-8186-48F3-82B0-B7417C5B9D7E}" type="pres">
      <dgm:prSet presAssocID="{30D24C03-EBDB-476F-8428-B7922ED128C3}" presName="dstNode" presStyleLbl="node1" presStyleIdx="0" presStyleCnt="4"/>
      <dgm:spPr/>
      <dgm:t>
        <a:bodyPr/>
        <a:lstStyle/>
        <a:p>
          <a:endParaRPr lang="es-EC"/>
        </a:p>
      </dgm:t>
    </dgm:pt>
    <dgm:pt modelId="{0875D09E-3EF7-4F59-ACD7-AD6B95065F91}" type="pres">
      <dgm:prSet presAssocID="{AAD1D2C5-4DFC-4BD9-B1A5-77E6AB58E782}" presName="text_1" presStyleLbl="node1" presStyleIdx="0" presStyleCnt="4">
        <dgm:presLayoutVars>
          <dgm:bulletEnabled val="1"/>
        </dgm:presLayoutVars>
      </dgm:prSet>
      <dgm:spPr/>
      <dgm:t>
        <a:bodyPr/>
        <a:lstStyle/>
        <a:p>
          <a:endParaRPr lang="es-EC"/>
        </a:p>
      </dgm:t>
    </dgm:pt>
    <dgm:pt modelId="{91C3450B-9722-4ABD-908D-ADC9B816770E}" type="pres">
      <dgm:prSet presAssocID="{AAD1D2C5-4DFC-4BD9-B1A5-77E6AB58E782}" presName="accent_1" presStyleCnt="0"/>
      <dgm:spPr/>
      <dgm:t>
        <a:bodyPr/>
        <a:lstStyle/>
        <a:p>
          <a:endParaRPr lang="es-EC"/>
        </a:p>
      </dgm:t>
    </dgm:pt>
    <dgm:pt modelId="{F97E9330-CE12-447F-991C-05ACB2868C8E}" type="pres">
      <dgm:prSet presAssocID="{AAD1D2C5-4DFC-4BD9-B1A5-77E6AB58E782}" presName="accentRepeatNode" presStyleLbl="solidFgAcc1" presStyleIdx="0" presStyleCnt="4" custScaleX="124172" custScaleY="124172" custLinFactNeighborX="-1926" custLinFactNeighborY="-4806"/>
      <dgm:spPr>
        <a:blipFill rotWithShape="0">
          <a:blip xmlns:r="http://schemas.openxmlformats.org/officeDocument/2006/relationships" r:embed="rId1"/>
          <a:stretch>
            <a:fillRect/>
          </a:stretch>
        </a:blipFill>
      </dgm:spPr>
      <dgm:t>
        <a:bodyPr/>
        <a:lstStyle/>
        <a:p>
          <a:endParaRPr lang="es-EC"/>
        </a:p>
      </dgm:t>
    </dgm:pt>
    <dgm:pt modelId="{44FF4887-A48B-485B-BD45-4787092598D6}" type="pres">
      <dgm:prSet presAssocID="{B1850D65-783E-4C6A-B600-2A61367D42CE}" presName="text_2" presStyleLbl="node1" presStyleIdx="1" presStyleCnt="4">
        <dgm:presLayoutVars>
          <dgm:bulletEnabled val="1"/>
        </dgm:presLayoutVars>
      </dgm:prSet>
      <dgm:spPr/>
      <dgm:t>
        <a:bodyPr/>
        <a:lstStyle/>
        <a:p>
          <a:endParaRPr lang="es-EC"/>
        </a:p>
      </dgm:t>
    </dgm:pt>
    <dgm:pt modelId="{4A1D009F-F7A6-4A9E-BF66-DD6551EA14DD}" type="pres">
      <dgm:prSet presAssocID="{B1850D65-783E-4C6A-B600-2A61367D42CE}" presName="accent_2" presStyleCnt="0"/>
      <dgm:spPr/>
      <dgm:t>
        <a:bodyPr/>
        <a:lstStyle/>
        <a:p>
          <a:endParaRPr lang="es-EC"/>
        </a:p>
      </dgm:t>
    </dgm:pt>
    <dgm:pt modelId="{17119373-1FB6-47EE-BCF1-C2F79266F283}" type="pres">
      <dgm:prSet presAssocID="{B1850D65-783E-4C6A-B600-2A61367D42CE}" presName="accentRepeatNode" presStyleLbl="solidFgAcc1" presStyleIdx="1" presStyleCnt="4" custScaleX="124172" custScaleY="124172" custLinFactNeighborX="-8529" custLinFactNeighborY="-7038"/>
      <dgm:spPr>
        <a:blipFill rotWithShape="0">
          <a:blip xmlns:r="http://schemas.openxmlformats.org/officeDocument/2006/relationships" r:embed="rId2"/>
          <a:stretch>
            <a:fillRect/>
          </a:stretch>
        </a:blipFill>
      </dgm:spPr>
      <dgm:t>
        <a:bodyPr/>
        <a:lstStyle/>
        <a:p>
          <a:endParaRPr lang="es-EC"/>
        </a:p>
      </dgm:t>
    </dgm:pt>
    <dgm:pt modelId="{AA4AC70E-56A7-4F47-80C7-9EA6AE0BB6BB}" type="pres">
      <dgm:prSet presAssocID="{FE5D7594-CEC5-40D2-96E3-B08252A143AE}" presName="text_3" presStyleLbl="node1" presStyleIdx="2" presStyleCnt="4">
        <dgm:presLayoutVars>
          <dgm:bulletEnabled val="1"/>
        </dgm:presLayoutVars>
      </dgm:prSet>
      <dgm:spPr/>
      <dgm:t>
        <a:bodyPr/>
        <a:lstStyle/>
        <a:p>
          <a:endParaRPr lang="es-EC"/>
        </a:p>
      </dgm:t>
    </dgm:pt>
    <dgm:pt modelId="{AE19E88D-B2D6-47CB-A24C-944D436D39B3}" type="pres">
      <dgm:prSet presAssocID="{FE5D7594-CEC5-40D2-96E3-B08252A143AE}" presName="accent_3" presStyleCnt="0"/>
      <dgm:spPr/>
      <dgm:t>
        <a:bodyPr/>
        <a:lstStyle/>
        <a:p>
          <a:endParaRPr lang="es-EC"/>
        </a:p>
      </dgm:t>
    </dgm:pt>
    <dgm:pt modelId="{35507F75-92A6-4ABD-ACC9-F28E9D74DC46}" type="pres">
      <dgm:prSet presAssocID="{FE5D7594-CEC5-40D2-96E3-B08252A143AE}" presName="accentRepeatNode" presStyleLbl="solidFgAcc1" presStyleIdx="2" presStyleCnt="4" custScaleX="124172" custScaleY="124172" custLinFactNeighborX="-15073" custLinFactNeighborY="-2726"/>
      <dgm:spPr>
        <a:blipFill rotWithShape="0">
          <a:blip xmlns:r="http://schemas.openxmlformats.org/officeDocument/2006/relationships" r:embed="rId3"/>
          <a:stretch>
            <a:fillRect/>
          </a:stretch>
        </a:blipFill>
      </dgm:spPr>
      <dgm:t>
        <a:bodyPr/>
        <a:lstStyle/>
        <a:p>
          <a:endParaRPr lang="es-EC"/>
        </a:p>
      </dgm:t>
    </dgm:pt>
    <dgm:pt modelId="{F7079D5F-3178-415D-B3A1-3052646DBC88}" type="pres">
      <dgm:prSet presAssocID="{E2236068-393E-4958-A73A-6EDF2D287C57}" presName="text_4" presStyleLbl="node1" presStyleIdx="3" presStyleCnt="4">
        <dgm:presLayoutVars>
          <dgm:bulletEnabled val="1"/>
        </dgm:presLayoutVars>
      </dgm:prSet>
      <dgm:spPr/>
      <dgm:t>
        <a:bodyPr/>
        <a:lstStyle/>
        <a:p>
          <a:endParaRPr lang="es-EC"/>
        </a:p>
      </dgm:t>
    </dgm:pt>
    <dgm:pt modelId="{8992F828-9CAD-44FF-8D1F-834B940EAB87}" type="pres">
      <dgm:prSet presAssocID="{E2236068-393E-4958-A73A-6EDF2D287C57}" presName="accent_4" presStyleCnt="0"/>
      <dgm:spPr/>
      <dgm:t>
        <a:bodyPr/>
        <a:lstStyle/>
        <a:p>
          <a:endParaRPr lang="es-EC"/>
        </a:p>
      </dgm:t>
    </dgm:pt>
    <dgm:pt modelId="{061AA714-AA32-4EF4-ADEA-50707D395756}" type="pres">
      <dgm:prSet presAssocID="{E2236068-393E-4958-A73A-6EDF2D287C57}" presName="accentRepeatNode" presStyleLbl="solidFgAcc1" presStyleIdx="3" presStyleCnt="4" custScaleX="124172" custScaleY="124172" custLinFactNeighborX="-8470" custLinFactNeighborY="1586"/>
      <dgm:spPr>
        <a:blipFill rotWithShape="0">
          <a:blip xmlns:r="http://schemas.openxmlformats.org/officeDocument/2006/relationships" r:embed="rId4"/>
          <a:stretch>
            <a:fillRect/>
          </a:stretch>
        </a:blipFill>
      </dgm:spPr>
      <dgm:t>
        <a:bodyPr/>
        <a:lstStyle/>
        <a:p>
          <a:endParaRPr lang="es-EC"/>
        </a:p>
      </dgm:t>
    </dgm:pt>
  </dgm:ptLst>
  <dgm:cxnLst>
    <dgm:cxn modelId="{CE5C63C8-7055-4D2B-A2A3-73080418C791}" type="presOf" srcId="{BD715401-9957-437E-9F1D-11CA909BB9B0}" destId="{BD4A904D-7B43-4BDB-857A-7DE3391086B0}" srcOrd="0" destOrd="0" presId="urn:microsoft.com/office/officeart/2008/layout/VerticalCurvedList"/>
    <dgm:cxn modelId="{AB59A9FA-B0EF-482C-A514-8BC6A169B039}" type="presOf" srcId="{FE5D7594-CEC5-40D2-96E3-B08252A143AE}" destId="{AA4AC70E-56A7-4F47-80C7-9EA6AE0BB6BB}" srcOrd="0" destOrd="0" presId="urn:microsoft.com/office/officeart/2008/layout/VerticalCurvedList"/>
    <dgm:cxn modelId="{031E35F7-30C0-4D5C-A813-7AC219B7125D}" srcId="{30D24C03-EBDB-476F-8428-B7922ED128C3}" destId="{FE5D7594-CEC5-40D2-96E3-B08252A143AE}" srcOrd="2" destOrd="0" parTransId="{94382465-3A0A-46E5-9EC4-B727A4B02FB2}" sibTransId="{97500AD5-0365-4CFF-808C-E4066AC283A3}"/>
    <dgm:cxn modelId="{1391365B-72C5-41AB-821C-5495AB90CE2A}" type="presOf" srcId="{E2236068-393E-4958-A73A-6EDF2D287C57}" destId="{F7079D5F-3178-415D-B3A1-3052646DBC88}" srcOrd="0" destOrd="0" presId="urn:microsoft.com/office/officeart/2008/layout/VerticalCurvedList"/>
    <dgm:cxn modelId="{2935F8D0-D81C-43BC-A91E-1D1FBE3D72C5}" srcId="{30D24C03-EBDB-476F-8428-B7922ED128C3}" destId="{B1850D65-783E-4C6A-B600-2A61367D42CE}" srcOrd="1" destOrd="0" parTransId="{5617C1D9-834F-4BF5-B3B5-AFF09B422112}" sibTransId="{F3CB1231-0A4D-4D76-9F39-0DF9C4C65213}"/>
    <dgm:cxn modelId="{6A9220B6-7944-448D-A67E-0D3D066BBCD8}" type="presOf" srcId="{AAD1D2C5-4DFC-4BD9-B1A5-77E6AB58E782}" destId="{0875D09E-3EF7-4F59-ACD7-AD6B95065F91}" srcOrd="0" destOrd="0" presId="urn:microsoft.com/office/officeart/2008/layout/VerticalCurvedList"/>
    <dgm:cxn modelId="{5CA6CB20-74D3-4229-B685-878E169A5854}" srcId="{30D24C03-EBDB-476F-8428-B7922ED128C3}" destId="{E2236068-393E-4958-A73A-6EDF2D287C57}" srcOrd="3" destOrd="0" parTransId="{DD587DC9-A127-4139-ACC2-1FFF91C30506}" sibTransId="{31081D3B-C70B-4AF8-9682-775AFE197AAC}"/>
    <dgm:cxn modelId="{7C64A485-6459-443E-83AB-AA1DC82E8745}" type="presOf" srcId="{30D24C03-EBDB-476F-8428-B7922ED128C3}" destId="{E86D036A-582E-4F33-881C-AC4604D7418B}" srcOrd="0" destOrd="0" presId="urn:microsoft.com/office/officeart/2008/layout/VerticalCurvedList"/>
    <dgm:cxn modelId="{4988D0B9-216E-4067-82BF-A5302B899546}" type="presOf" srcId="{B1850D65-783E-4C6A-B600-2A61367D42CE}" destId="{44FF4887-A48B-485B-BD45-4787092598D6}" srcOrd="0" destOrd="0" presId="urn:microsoft.com/office/officeart/2008/layout/VerticalCurvedList"/>
    <dgm:cxn modelId="{463CD58E-7969-4D88-A2B5-7653E041B254}" srcId="{30D24C03-EBDB-476F-8428-B7922ED128C3}" destId="{AAD1D2C5-4DFC-4BD9-B1A5-77E6AB58E782}" srcOrd="0" destOrd="0" parTransId="{78461E72-40AB-4B46-B584-3E671E9248C0}" sibTransId="{BD715401-9957-437E-9F1D-11CA909BB9B0}"/>
    <dgm:cxn modelId="{64650059-3AAF-49F0-B7AA-1CF7D87DDAF3}" type="presParOf" srcId="{E86D036A-582E-4F33-881C-AC4604D7418B}" destId="{FACAFC40-4B87-4B36-B792-71CB986960B6}" srcOrd="0" destOrd="0" presId="urn:microsoft.com/office/officeart/2008/layout/VerticalCurvedList"/>
    <dgm:cxn modelId="{1B2915BB-E92E-4368-B2AF-EDE33E8E71E1}" type="presParOf" srcId="{FACAFC40-4B87-4B36-B792-71CB986960B6}" destId="{254B0CE6-521E-470B-AC40-B759760C5691}" srcOrd="0" destOrd="0" presId="urn:microsoft.com/office/officeart/2008/layout/VerticalCurvedList"/>
    <dgm:cxn modelId="{A3393EFA-658D-42A9-A3C9-6CCE03474248}" type="presParOf" srcId="{254B0CE6-521E-470B-AC40-B759760C5691}" destId="{BA0086BA-37DC-4366-8EB6-B4322A220CDA}" srcOrd="0" destOrd="0" presId="urn:microsoft.com/office/officeart/2008/layout/VerticalCurvedList"/>
    <dgm:cxn modelId="{2A2447B7-F6B9-4DFE-B04C-089EFF0DA163}" type="presParOf" srcId="{254B0CE6-521E-470B-AC40-B759760C5691}" destId="{BD4A904D-7B43-4BDB-857A-7DE3391086B0}" srcOrd="1" destOrd="0" presId="urn:microsoft.com/office/officeart/2008/layout/VerticalCurvedList"/>
    <dgm:cxn modelId="{E786371A-5426-4F28-BED4-3633CC1371AA}" type="presParOf" srcId="{254B0CE6-521E-470B-AC40-B759760C5691}" destId="{ADD8C0EB-6A48-462E-83DC-773C95C7531E}" srcOrd="2" destOrd="0" presId="urn:microsoft.com/office/officeart/2008/layout/VerticalCurvedList"/>
    <dgm:cxn modelId="{F1D2BCB0-E23B-4BCD-80CA-80F36C5AE878}" type="presParOf" srcId="{254B0CE6-521E-470B-AC40-B759760C5691}" destId="{9AFE3E0D-8186-48F3-82B0-B7417C5B9D7E}" srcOrd="3" destOrd="0" presId="urn:microsoft.com/office/officeart/2008/layout/VerticalCurvedList"/>
    <dgm:cxn modelId="{FAACAFA0-4E3B-4EAE-8F32-FEFF97F0F46C}" type="presParOf" srcId="{FACAFC40-4B87-4B36-B792-71CB986960B6}" destId="{0875D09E-3EF7-4F59-ACD7-AD6B95065F91}" srcOrd="1" destOrd="0" presId="urn:microsoft.com/office/officeart/2008/layout/VerticalCurvedList"/>
    <dgm:cxn modelId="{2B170B1B-0604-431A-98EA-94D6C4AFB10B}" type="presParOf" srcId="{FACAFC40-4B87-4B36-B792-71CB986960B6}" destId="{91C3450B-9722-4ABD-908D-ADC9B816770E}" srcOrd="2" destOrd="0" presId="urn:microsoft.com/office/officeart/2008/layout/VerticalCurvedList"/>
    <dgm:cxn modelId="{01D9AAD5-DA7E-4FAB-99BA-1FD15D070E27}" type="presParOf" srcId="{91C3450B-9722-4ABD-908D-ADC9B816770E}" destId="{F97E9330-CE12-447F-991C-05ACB2868C8E}" srcOrd="0" destOrd="0" presId="urn:microsoft.com/office/officeart/2008/layout/VerticalCurvedList"/>
    <dgm:cxn modelId="{0ACCDF87-012F-477E-B09E-683033E654AD}" type="presParOf" srcId="{FACAFC40-4B87-4B36-B792-71CB986960B6}" destId="{44FF4887-A48B-485B-BD45-4787092598D6}" srcOrd="3" destOrd="0" presId="urn:microsoft.com/office/officeart/2008/layout/VerticalCurvedList"/>
    <dgm:cxn modelId="{AFD66BA8-EA53-4345-820C-6E5D8354B0F7}" type="presParOf" srcId="{FACAFC40-4B87-4B36-B792-71CB986960B6}" destId="{4A1D009F-F7A6-4A9E-BF66-DD6551EA14DD}" srcOrd="4" destOrd="0" presId="urn:microsoft.com/office/officeart/2008/layout/VerticalCurvedList"/>
    <dgm:cxn modelId="{3A20D377-998E-4046-AF38-FCF344E9C8A9}" type="presParOf" srcId="{4A1D009F-F7A6-4A9E-BF66-DD6551EA14DD}" destId="{17119373-1FB6-47EE-BCF1-C2F79266F283}" srcOrd="0" destOrd="0" presId="urn:microsoft.com/office/officeart/2008/layout/VerticalCurvedList"/>
    <dgm:cxn modelId="{ADFB47A7-0415-4526-AFFB-3574E2D83FF8}" type="presParOf" srcId="{FACAFC40-4B87-4B36-B792-71CB986960B6}" destId="{AA4AC70E-56A7-4F47-80C7-9EA6AE0BB6BB}" srcOrd="5" destOrd="0" presId="urn:microsoft.com/office/officeart/2008/layout/VerticalCurvedList"/>
    <dgm:cxn modelId="{69BDA8A2-1F74-4E2D-8D3E-149BE93BAD18}" type="presParOf" srcId="{FACAFC40-4B87-4B36-B792-71CB986960B6}" destId="{AE19E88D-B2D6-47CB-A24C-944D436D39B3}" srcOrd="6" destOrd="0" presId="urn:microsoft.com/office/officeart/2008/layout/VerticalCurvedList"/>
    <dgm:cxn modelId="{CBB73535-20B3-4193-A9B6-5F133910DA8B}" type="presParOf" srcId="{AE19E88D-B2D6-47CB-A24C-944D436D39B3}" destId="{35507F75-92A6-4ABD-ACC9-F28E9D74DC46}" srcOrd="0" destOrd="0" presId="urn:microsoft.com/office/officeart/2008/layout/VerticalCurvedList"/>
    <dgm:cxn modelId="{D7C14597-A5CE-4001-9CD2-F3B3BE648CF9}" type="presParOf" srcId="{FACAFC40-4B87-4B36-B792-71CB986960B6}" destId="{F7079D5F-3178-415D-B3A1-3052646DBC88}" srcOrd="7" destOrd="0" presId="urn:microsoft.com/office/officeart/2008/layout/VerticalCurvedList"/>
    <dgm:cxn modelId="{0D836E00-0082-4547-BF2A-869724C58BFC}" type="presParOf" srcId="{FACAFC40-4B87-4B36-B792-71CB986960B6}" destId="{8992F828-9CAD-44FF-8D1F-834B940EAB87}" srcOrd="8" destOrd="0" presId="urn:microsoft.com/office/officeart/2008/layout/VerticalCurvedList"/>
    <dgm:cxn modelId="{022D4537-7A98-486D-BBBD-DE933B8FA8F7}" type="presParOf" srcId="{8992F828-9CAD-44FF-8D1F-834B940EAB87}" destId="{061AA714-AA32-4EF4-ADEA-50707D39575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45AAE8-6F62-4C81-B939-A46F590ECE7E}" type="doc">
      <dgm:prSet loTypeId="urn:microsoft.com/office/officeart/2005/8/layout/hProcess4" loCatId="process" qsTypeId="urn:microsoft.com/office/officeart/2005/8/quickstyle/simple1" qsCatId="simple" csTypeId="urn:microsoft.com/office/officeart/2005/8/colors/colorful1" csCatId="colorful" phldr="1"/>
      <dgm:spPr/>
    </dgm:pt>
    <dgm:pt modelId="{8E4EBD97-8C72-48AB-87AC-4C5546CC0B32}">
      <dgm:prSet phldrT="[Texto]" custT="1"/>
      <dgm:spPr/>
      <dgm:t>
        <a:bodyPr/>
        <a:lstStyle/>
        <a:p>
          <a:r>
            <a:rPr lang="es-EC" sz="1700" smtClean="0">
              <a:solidFill>
                <a:schemeClr val="tx1"/>
              </a:solidFill>
              <a:latin typeface="Arial" panose="020B0604020202020204" pitchFamily="34" charset="0"/>
              <a:cs typeface="Arial" panose="020B0604020202020204" pitchFamily="34" charset="0"/>
            </a:rPr>
            <a:t>Cosecha de cacao</a:t>
          </a:r>
          <a:endParaRPr lang="es-EC" sz="1700" dirty="0">
            <a:solidFill>
              <a:schemeClr val="tx1"/>
            </a:solidFill>
            <a:latin typeface="Arial" panose="020B0604020202020204" pitchFamily="34" charset="0"/>
            <a:cs typeface="Arial" panose="020B0604020202020204" pitchFamily="34" charset="0"/>
          </a:endParaRPr>
        </a:p>
      </dgm:t>
    </dgm:pt>
    <dgm:pt modelId="{71128DAB-F99E-4C01-A6E7-276A25868425}" type="parTrans" cxnId="{38AE8D32-9427-407A-9AC9-A8AF32BBC905}">
      <dgm:prSet/>
      <dgm:spPr/>
      <dgm:t>
        <a:bodyPr/>
        <a:lstStyle/>
        <a:p>
          <a:endParaRPr lang="es-EC" sz="1800">
            <a:solidFill>
              <a:schemeClr val="tx1"/>
            </a:solidFill>
          </a:endParaRPr>
        </a:p>
      </dgm:t>
    </dgm:pt>
    <dgm:pt modelId="{B5B8D5B5-43F3-4836-9D09-F67EC431840F}" type="sibTrans" cxnId="{38AE8D32-9427-407A-9AC9-A8AF32BBC905}">
      <dgm:prSet/>
      <dgm:spPr/>
      <dgm:t>
        <a:bodyPr/>
        <a:lstStyle/>
        <a:p>
          <a:endParaRPr lang="es-EC" sz="1800">
            <a:solidFill>
              <a:schemeClr val="tx1"/>
            </a:solidFill>
          </a:endParaRPr>
        </a:p>
      </dgm:t>
    </dgm:pt>
    <dgm:pt modelId="{21024136-E418-47F4-BFEF-C56CD6452E1E}">
      <dgm:prSet phldrT="[Texto]" custT="1"/>
      <dgm:spPr/>
      <dgm:t>
        <a:bodyPr/>
        <a:lstStyle/>
        <a:p>
          <a:r>
            <a:rPr lang="es-EC" sz="1700" dirty="0" smtClean="0">
              <a:solidFill>
                <a:schemeClr val="tx1"/>
              </a:solidFill>
              <a:latin typeface="Arial" panose="020B0604020202020204" pitchFamily="34" charset="0"/>
              <a:cs typeface="Arial" panose="020B0604020202020204" pitchFamily="34" charset="0"/>
            </a:rPr>
            <a:t>Extracción de las semillas</a:t>
          </a:r>
          <a:endParaRPr lang="es-EC" sz="1700" dirty="0">
            <a:solidFill>
              <a:schemeClr val="tx1"/>
            </a:solidFill>
            <a:latin typeface="Arial" panose="020B0604020202020204" pitchFamily="34" charset="0"/>
            <a:cs typeface="Arial" panose="020B0604020202020204" pitchFamily="34" charset="0"/>
          </a:endParaRPr>
        </a:p>
      </dgm:t>
    </dgm:pt>
    <dgm:pt modelId="{06E71ACE-D6D1-4780-B620-C63567D00311}" type="parTrans" cxnId="{3DF9C4B6-78E9-49B1-8446-7FCACA8CFD28}">
      <dgm:prSet/>
      <dgm:spPr/>
      <dgm:t>
        <a:bodyPr/>
        <a:lstStyle/>
        <a:p>
          <a:endParaRPr lang="es-EC" sz="1800">
            <a:solidFill>
              <a:schemeClr val="tx1"/>
            </a:solidFill>
          </a:endParaRPr>
        </a:p>
      </dgm:t>
    </dgm:pt>
    <dgm:pt modelId="{70D08283-EEA2-429B-AE5D-AD146549BA7D}" type="sibTrans" cxnId="{3DF9C4B6-78E9-49B1-8446-7FCACA8CFD28}">
      <dgm:prSet/>
      <dgm:spPr/>
      <dgm:t>
        <a:bodyPr/>
        <a:lstStyle/>
        <a:p>
          <a:endParaRPr lang="es-EC" sz="1800">
            <a:solidFill>
              <a:schemeClr val="tx1"/>
            </a:solidFill>
          </a:endParaRPr>
        </a:p>
      </dgm:t>
    </dgm:pt>
    <dgm:pt modelId="{31DA4F9D-A5F8-4DE3-AAEB-09C563BE7BDE}">
      <dgm:prSet phldrT="[Texto]" custT="1"/>
      <dgm:spPr/>
      <dgm:t>
        <a:bodyPr/>
        <a:lstStyle/>
        <a:p>
          <a:r>
            <a:rPr lang="es-EC" sz="1700" dirty="0" smtClean="0">
              <a:solidFill>
                <a:schemeClr val="tx1"/>
              </a:solidFill>
              <a:latin typeface="Arial" panose="020B0604020202020204" pitchFamily="34" charset="0"/>
              <a:cs typeface="Arial" panose="020B0604020202020204" pitchFamily="34" charset="0"/>
            </a:rPr>
            <a:t>Fermentación </a:t>
          </a:r>
          <a:endParaRPr lang="es-EC" sz="1700" dirty="0">
            <a:solidFill>
              <a:schemeClr val="tx1"/>
            </a:solidFill>
            <a:latin typeface="Arial" panose="020B0604020202020204" pitchFamily="34" charset="0"/>
            <a:cs typeface="Arial" panose="020B0604020202020204" pitchFamily="34" charset="0"/>
          </a:endParaRPr>
        </a:p>
      </dgm:t>
    </dgm:pt>
    <dgm:pt modelId="{4C1B81AC-C4F1-496B-B34C-DF32A820B422}" type="parTrans" cxnId="{00A7CF9D-CF89-4F08-9FB2-0D12C82363BA}">
      <dgm:prSet/>
      <dgm:spPr/>
      <dgm:t>
        <a:bodyPr/>
        <a:lstStyle/>
        <a:p>
          <a:endParaRPr lang="es-EC" sz="1800">
            <a:solidFill>
              <a:schemeClr val="tx1"/>
            </a:solidFill>
          </a:endParaRPr>
        </a:p>
      </dgm:t>
    </dgm:pt>
    <dgm:pt modelId="{35C63884-308D-4DA6-A1C7-AEA4A032A11C}" type="sibTrans" cxnId="{00A7CF9D-CF89-4F08-9FB2-0D12C82363BA}">
      <dgm:prSet/>
      <dgm:spPr/>
      <dgm:t>
        <a:bodyPr/>
        <a:lstStyle/>
        <a:p>
          <a:endParaRPr lang="es-EC" sz="1800">
            <a:solidFill>
              <a:schemeClr val="tx1"/>
            </a:solidFill>
          </a:endParaRPr>
        </a:p>
      </dgm:t>
    </dgm:pt>
    <dgm:pt modelId="{1EB2962C-4DF8-44ED-A5DD-76A95299092F}">
      <dgm:prSet phldrT="[Texto]" custT="1"/>
      <dgm:spPr/>
      <dgm:t>
        <a:bodyPr/>
        <a:lstStyle/>
        <a:p>
          <a:r>
            <a:rPr lang="es-EC" sz="1700" dirty="0" smtClean="0">
              <a:solidFill>
                <a:schemeClr val="tx1"/>
              </a:solidFill>
              <a:latin typeface="Arial" panose="020B0604020202020204" pitchFamily="34" charset="0"/>
              <a:cs typeface="Arial" panose="020B0604020202020204" pitchFamily="34" charset="0"/>
            </a:rPr>
            <a:t>Secado</a:t>
          </a:r>
          <a:endParaRPr lang="es-EC" sz="1700" dirty="0">
            <a:solidFill>
              <a:schemeClr val="tx1"/>
            </a:solidFill>
            <a:latin typeface="Arial" panose="020B0604020202020204" pitchFamily="34" charset="0"/>
            <a:cs typeface="Arial" panose="020B0604020202020204" pitchFamily="34" charset="0"/>
          </a:endParaRPr>
        </a:p>
      </dgm:t>
    </dgm:pt>
    <dgm:pt modelId="{91CCEDCB-B844-472D-BD8E-A9E487E5B7D2}" type="parTrans" cxnId="{89C3FBEE-E58E-4779-A728-B5BA6158819A}">
      <dgm:prSet/>
      <dgm:spPr/>
      <dgm:t>
        <a:bodyPr/>
        <a:lstStyle/>
        <a:p>
          <a:endParaRPr lang="es-EC" sz="1800">
            <a:solidFill>
              <a:schemeClr val="tx1"/>
            </a:solidFill>
          </a:endParaRPr>
        </a:p>
      </dgm:t>
    </dgm:pt>
    <dgm:pt modelId="{FAD9891F-B263-46DA-B08C-317AF3302CFD}" type="sibTrans" cxnId="{89C3FBEE-E58E-4779-A728-B5BA6158819A}">
      <dgm:prSet/>
      <dgm:spPr/>
      <dgm:t>
        <a:bodyPr/>
        <a:lstStyle/>
        <a:p>
          <a:endParaRPr lang="es-EC" sz="1800">
            <a:solidFill>
              <a:schemeClr val="tx1"/>
            </a:solidFill>
          </a:endParaRPr>
        </a:p>
      </dgm:t>
    </dgm:pt>
    <dgm:pt modelId="{AB64A716-81E9-4E24-8DEB-C45146B5AEF3}">
      <dgm:prSet phldrT="[Texto]" custT="1"/>
      <dgm:spPr/>
      <dgm:t>
        <a:bodyPr/>
        <a:lstStyle/>
        <a:p>
          <a:r>
            <a:rPr lang="es-EC" sz="1700" dirty="0" smtClean="0">
              <a:solidFill>
                <a:schemeClr val="tx1"/>
              </a:solidFill>
              <a:latin typeface="Arial" panose="020B0604020202020204" pitchFamily="34" charset="0"/>
              <a:cs typeface="Arial" panose="020B0604020202020204" pitchFamily="34" charset="0"/>
            </a:rPr>
            <a:t>Limpieza y selección</a:t>
          </a:r>
          <a:endParaRPr lang="es-EC" sz="1700" dirty="0">
            <a:solidFill>
              <a:schemeClr val="tx1"/>
            </a:solidFill>
            <a:latin typeface="Arial" panose="020B0604020202020204" pitchFamily="34" charset="0"/>
            <a:cs typeface="Arial" panose="020B0604020202020204" pitchFamily="34" charset="0"/>
          </a:endParaRPr>
        </a:p>
      </dgm:t>
    </dgm:pt>
    <dgm:pt modelId="{BD487DC9-7715-476E-A830-72D169CA955C}" type="parTrans" cxnId="{5B9F15EB-519B-4371-8308-44EFB947FECF}">
      <dgm:prSet/>
      <dgm:spPr/>
      <dgm:t>
        <a:bodyPr/>
        <a:lstStyle/>
        <a:p>
          <a:endParaRPr lang="es-EC" sz="1800">
            <a:solidFill>
              <a:schemeClr val="tx1"/>
            </a:solidFill>
          </a:endParaRPr>
        </a:p>
      </dgm:t>
    </dgm:pt>
    <dgm:pt modelId="{B24CCD62-AA97-43CC-9C96-91A29360E06B}" type="sibTrans" cxnId="{5B9F15EB-519B-4371-8308-44EFB947FECF}">
      <dgm:prSet/>
      <dgm:spPr/>
      <dgm:t>
        <a:bodyPr/>
        <a:lstStyle/>
        <a:p>
          <a:endParaRPr lang="es-EC" sz="1800">
            <a:solidFill>
              <a:schemeClr val="tx1"/>
            </a:solidFill>
          </a:endParaRPr>
        </a:p>
      </dgm:t>
    </dgm:pt>
    <dgm:pt modelId="{4E6610E0-9804-496C-84B7-7AF0BE7D0EA4}">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Almacenamiento</a:t>
          </a:r>
        </a:p>
      </dgm:t>
    </dgm:pt>
    <dgm:pt modelId="{FCC2570D-FFFE-4094-890A-22BC4172341B}" type="sibTrans" cxnId="{CB28A814-95C8-4666-A534-3F2AC0B39296}">
      <dgm:prSet/>
      <dgm:spPr/>
      <dgm:t>
        <a:bodyPr/>
        <a:lstStyle/>
        <a:p>
          <a:endParaRPr lang="es-EC" sz="1800">
            <a:solidFill>
              <a:schemeClr val="tx1"/>
            </a:solidFill>
          </a:endParaRPr>
        </a:p>
      </dgm:t>
    </dgm:pt>
    <dgm:pt modelId="{9B7B7DE4-3152-4C7F-8544-652727549B3D}" type="parTrans" cxnId="{CB28A814-95C8-4666-A534-3F2AC0B39296}">
      <dgm:prSet/>
      <dgm:spPr/>
      <dgm:t>
        <a:bodyPr/>
        <a:lstStyle/>
        <a:p>
          <a:endParaRPr lang="es-EC" sz="1800">
            <a:solidFill>
              <a:schemeClr val="tx1"/>
            </a:solidFill>
          </a:endParaRPr>
        </a:p>
      </dgm:t>
    </dgm:pt>
    <dgm:pt modelId="{5DDB5F33-EBF6-476C-A6C5-C59C5B398339}" type="pres">
      <dgm:prSet presAssocID="{A745AAE8-6F62-4C81-B939-A46F590ECE7E}" presName="Name0" presStyleCnt="0">
        <dgm:presLayoutVars>
          <dgm:dir/>
          <dgm:animLvl val="lvl"/>
          <dgm:resizeHandles val="exact"/>
        </dgm:presLayoutVars>
      </dgm:prSet>
      <dgm:spPr/>
    </dgm:pt>
    <dgm:pt modelId="{466C6C3B-CBD7-4ADB-B44F-9C19F96C10D0}" type="pres">
      <dgm:prSet presAssocID="{A745AAE8-6F62-4C81-B939-A46F590ECE7E}" presName="tSp" presStyleCnt="0"/>
      <dgm:spPr/>
    </dgm:pt>
    <dgm:pt modelId="{23A356E5-6DAB-4D28-A360-1A10FD0F4515}" type="pres">
      <dgm:prSet presAssocID="{A745AAE8-6F62-4C81-B939-A46F590ECE7E}" presName="bSp" presStyleCnt="0"/>
      <dgm:spPr/>
    </dgm:pt>
    <dgm:pt modelId="{AA990552-B459-4367-A4C7-4F3192542E5A}" type="pres">
      <dgm:prSet presAssocID="{A745AAE8-6F62-4C81-B939-A46F590ECE7E}" presName="process" presStyleCnt="0"/>
      <dgm:spPr/>
    </dgm:pt>
    <dgm:pt modelId="{37168F55-443F-4783-AF68-11F27C91FDB4}" type="pres">
      <dgm:prSet presAssocID="{8E4EBD97-8C72-48AB-87AC-4C5546CC0B32}" presName="composite1" presStyleCnt="0"/>
      <dgm:spPr/>
    </dgm:pt>
    <dgm:pt modelId="{E76CD021-1117-4A24-BC2F-59080033E3E1}" type="pres">
      <dgm:prSet presAssocID="{8E4EBD97-8C72-48AB-87AC-4C5546CC0B32}" presName="dummyNode1" presStyleLbl="node1" presStyleIdx="0" presStyleCnt="6"/>
      <dgm:spPr/>
    </dgm:pt>
    <dgm:pt modelId="{A79CE361-0CEB-43C9-8647-68CFA14028D6}" type="pres">
      <dgm:prSet presAssocID="{8E4EBD97-8C72-48AB-87AC-4C5546CC0B32}" presName="childNode1" presStyleLbl="bgAcc1" presStyleIdx="0" presStyleCnt="6" custScaleX="102825" custLinFactNeighborX="6294" custLinFactNeighborY="-25012">
        <dgm:presLayoutVars>
          <dgm:bulletEnabled val="1"/>
        </dgm:presLayoutVars>
      </dgm:prSet>
      <dgm:spPr>
        <a:blipFill rotWithShape="0">
          <a:blip xmlns:r="http://schemas.openxmlformats.org/officeDocument/2006/relationships" r:embed="rId1"/>
          <a:stretch>
            <a:fillRect/>
          </a:stretch>
        </a:blipFill>
      </dgm:spPr>
    </dgm:pt>
    <dgm:pt modelId="{3BC5A12F-2663-4227-86A6-616CD12AD74C}" type="pres">
      <dgm:prSet presAssocID="{8E4EBD97-8C72-48AB-87AC-4C5546CC0B32}" presName="childNode1tx" presStyleLbl="bgAcc1" presStyleIdx="0" presStyleCnt="6">
        <dgm:presLayoutVars>
          <dgm:bulletEnabled val="1"/>
        </dgm:presLayoutVars>
      </dgm:prSet>
      <dgm:spPr/>
    </dgm:pt>
    <dgm:pt modelId="{6CCB5E9E-7EDD-43C1-8F9D-DF7D1965B441}" type="pres">
      <dgm:prSet presAssocID="{8E4EBD97-8C72-48AB-87AC-4C5546CC0B32}" presName="parentNode1" presStyleLbl="node1" presStyleIdx="0" presStyleCnt="6" custScaleX="128297">
        <dgm:presLayoutVars>
          <dgm:chMax val="1"/>
          <dgm:bulletEnabled val="1"/>
        </dgm:presLayoutVars>
      </dgm:prSet>
      <dgm:spPr/>
      <dgm:t>
        <a:bodyPr/>
        <a:lstStyle/>
        <a:p>
          <a:endParaRPr lang="es-EC"/>
        </a:p>
      </dgm:t>
    </dgm:pt>
    <dgm:pt modelId="{1B09D24C-0BB3-421C-9B88-02B5C2CC05EA}" type="pres">
      <dgm:prSet presAssocID="{8E4EBD97-8C72-48AB-87AC-4C5546CC0B32}" presName="connSite1" presStyleCnt="0"/>
      <dgm:spPr/>
    </dgm:pt>
    <dgm:pt modelId="{A7807B20-92A0-4144-AF85-027443667950}" type="pres">
      <dgm:prSet presAssocID="{B5B8D5B5-43F3-4836-9D09-F67EC431840F}" presName="Name9" presStyleLbl="sibTrans2D1" presStyleIdx="0" presStyleCnt="5" custLinFactNeighborY="-11676"/>
      <dgm:spPr/>
      <dgm:t>
        <a:bodyPr/>
        <a:lstStyle/>
        <a:p>
          <a:endParaRPr lang="es-EC"/>
        </a:p>
      </dgm:t>
    </dgm:pt>
    <dgm:pt modelId="{FF70523D-4CFE-4143-B788-C3F1599BA53A}" type="pres">
      <dgm:prSet presAssocID="{21024136-E418-47F4-BFEF-C56CD6452E1E}" presName="composite2" presStyleCnt="0"/>
      <dgm:spPr/>
    </dgm:pt>
    <dgm:pt modelId="{CED9BF15-C6F8-4B72-BB49-9ACE353CC639}" type="pres">
      <dgm:prSet presAssocID="{21024136-E418-47F4-BFEF-C56CD6452E1E}" presName="dummyNode2" presStyleLbl="node1" presStyleIdx="0" presStyleCnt="6"/>
      <dgm:spPr/>
    </dgm:pt>
    <dgm:pt modelId="{A656AA37-6CFF-4122-B403-ED06FEECCB31}" type="pres">
      <dgm:prSet presAssocID="{21024136-E418-47F4-BFEF-C56CD6452E1E}" presName="childNode2" presStyleLbl="bgAcc1" presStyleIdx="1" presStyleCnt="6" custScaleX="104439" custLinFactNeighborX="8171" custLinFactNeighborY="13553">
        <dgm:presLayoutVars>
          <dgm:bulletEnabled val="1"/>
        </dgm:presLayoutVars>
      </dgm:prSet>
      <dgm:spPr>
        <a:blipFill rotWithShape="0">
          <a:blip xmlns:r="http://schemas.openxmlformats.org/officeDocument/2006/relationships" r:embed="rId2"/>
          <a:stretch>
            <a:fillRect/>
          </a:stretch>
        </a:blipFill>
      </dgm:spPr>
    </dgm:pt>
    <dgm:pt modelId="{D3B2C97A-0699-4932-ADF4-5C975DE532FB}" type="pres">
      <dgm:prSet presAssocID="{21024136-E418-47F4-BFEF-C56CD6452E1E}" presName="childNode2tx" presStyleLbl="bgAcc1" presStyleIdx="1" presStyleCnt="6">
        <dgm:presLayoutVars>
          <dgm:bulletEnabled val="1"/>
        </dgm:presLayoutVars>
      </dgm:prSet>
      <dgm:spPr/>
    </dgm:pt>
    <dgm:pt modelId="{C5E3B61B-1138-405A-9CBA-E4258B7DEFCC}" type="pres">
      <dgm:prSet presAssocID="{21024136-E418-47F4-BFEF-C56CD6452E1E}" presName="parentNode2" presStyleLbl="node1" presStyleIdx="1" presStyleCnt="6" custScaleX="128297" custLinFactNeighborY="-28830">
        <dgm:presLayoutVars>
          <dgm:chMax val="0"/>
          <dgm:bulletEnabled val="1"/>
        </dgm:presLayoutVars>
      </dgm:prSet>
      <dgm:spPr/>
      <dgm:t>
        <a:bodyPr/>
        <a:lstStyle/>
        <a:p>
          <a:endParaRPr lang="es-EC"/>
        </a:p>
      </dgm:t>
    </dgm:pt>
    <dgm:pt modelId="{C3906742-F3C5-419E-8C3F-82988ED02316}" type="pres">
      <dgm:prSet presAssocID="{21024136-E418-47F4-BFEF-C56CD6452E1E}" presName="connSite2" presStyleCnt="0"/>
      <dgm:spPr/>
    </dgm:pt>
    <dgm:pt modelId="{87C1ABD8-4EAB-409C-A1AF-96F54F6DBED5}" type="pres">
      <dgm:prSet presAssocID="{70D08283-EEA2-429B-AE5D-AD146549BA7D}" presName="Name18" presStyleLbl="sibTrans2D1" presStyleIdx="1" presStyleCnt="5" custScaleY="67249"/>
      <dgm:spPr/>
      <dgm:t>
        <a:bodyPr/>
        <a:lstStyle/>
        <a:p>
          <a:endParaRPr lang="es-EC"/>
        </a:p>
      </dgm:t>
    </dgm:pt>
    <dgm:pt modelId="{6CA79E88-B09F-4891-98E7-9C52E5175333}" type="pres">
      <dgm:prSet presAssocID="{31DA4F9D-A5F8-4DE3-AAEB-09C563BE7BDE}" presName="composite1" presStyleCnt="0"/>
      <dgm:spPr/>
    </dgm:pt>
    <dgm:pt modelId="{EB0F5718-B2F1-430E-A673-2999AC8287DE}" type="pres">
      <dgm:prSet presAssocID="{31DA4F9D-A5F8-4DE3-AAEB-09C563BE7BDE}" presName="dummyNode1" presStyleLbl="node1" presStyleIdx="1" presStyleCnt="6"/>
      <dgm:spPr/>
    </dgm:pt>
    <dgm:pt modelId="{5D104292-91DA-462A-B493-E5F26342B525}" type="pres">
      <dgm:prSet presAssocID="{31DA4F9D-A5F8-4DE3-AAEB-09C563BE7BDE}" presName="childNode1" presStyleLbl="bgAcc1" presStyleIdx="2" presStyleCnt="6" custScaleX="103281" custLinFactNeighborX="12722" custLinFactNeighborY="-27803">
        <dgm:presLayoutVars>
          <dgm:bulletEnabled val="1"/>
        </dgm:presLayoutVars>
      </dgm:prSet>
      <dgm:spPr>
        <a:blipFill rotWithShape="0">
          <a:blip xmlns:r="http://schemas.openxmlformats.org/officeDocument/2006/relationships" r:embed="rId3"/>
          <a:stretch>
            <a:fillRect/>
          </a:stretch>
        </a:blipFill>
      </dgm:spPr>
      <dgm:t>
        <a:bodyPr/>
        <a:lstStyle/>
        <a:p>
          <a:endParaRPr lang="es-EC"/>
        </a:p>
      </dgm:t>
    </dgm:pt>
    <dgm:pt modelId="{A9C40B1A-458B-47B6-A096-73AEF721C154}" type="pres">
      <dgm:prSet presAssocID="{31DA4F9D-A5F8-4DE3-AAEB-09C563BE7BDE}" presName="childNode1tx" presStyleLbl="bgAcc1" presStyleIdx="2" presStyleCnt="6">
        <dgm:presLayoutVars>
          <dgm:bulletEnabled val="1"/>
        </dgm:presLayoutVars>
      </dgm:prSet>
      <dgm:spPr/>
    </dgm:pt>
    <dgm:pt modelId="{56CD94DD-07F7-4208-A72E-DFDEBDAD1688}" type="pres">
      <dgm:prSet presAssocID="{31DA4F9D-A5F8-4DE3-AAEB-09C563BE7BDE}" presName="parentNode1" presStyleLbl="node1" presStyleIdx="2" presStyleCnt="6" custScaleX="128297" custLinFactNeighborY="-4418">
        <dgm:presLayoutVars>
          <dgm:chMax val="1"/>
          <dgm:bulletEnabled val="1"/>
        </dgm:presLayoutVars>
      </dgm:prSet>
      <dgm:spPr/>
      <dgm:t>
        <a:bodyPr/>
        <a:lstStyle/>
        <a:p>
          <a:endParaRPr lang="es-EC"/>
        </a:p>
      </dgm:t>
    </dgm:pt>
    <dgm:pt modelId="{CA775D24-A2F6-45CA-A89A-618B41E8C79A}" type="pres">
      <dgm:prSet presAssocID="{31DA4F9D-A5F8-4DE3-AAEB-09C563BE7BDE}" presName="connSite1" presStyleCnt="0"/>
      <dgm:spPr/>
    </dgm:pt>
    <dgm:pt modelId="{45014E93-6DE9-41F7-BDC8-B01AC351236D}" type="pres">
      <dgm:prSet presAssocID="{35C63884-308D-4DA6-A1C7-AEA4A032A11C}" presName="Name9" presStyleLbl="sibTrans2D1" presStyleIdx="2" presStyleCnt="5" custLinFactNeighborY="-9764"/>
      <dgm:spPr/>
      <dgm:t>
        <a:bodyPr/>
        <a:lstStyle/>
        <a:p>
          <a:endParaRPr lang="es-EC"/>
        </a:p>
      </dgm:t>
    </dgm:pt>
    <dgm:pt modelId="{952ED285-1D56-4D89-9697-38199AC4A691}" type="pres">
      <dgm:prSet presAssocID="{1EB2962C-4DF8-44ED-A5DD-76A95299092F}" presName="composite2" presStyleCnt="0"/>
      <dgm:spPr/>
    </dgm:pt>
    <dgm:pt modelId="{07BE90DE-EB10-4BE4-94F3-1D76C9DB7DA5}" type="pres">
      <dgm:prSet presAssocID="{1EB2962C-4DF8-44ED-A5DD-76A95299092F}" presName="dummyNode2" presStyleLbl="node1" presStyleIdx="2" presStyleCnt="6"/>
      <dgm:spPr/>
    </dgm:pt>
    <dgm:pt modelId="{C77604ED-7DED-460F-9738-B1C0E3619D50}" type="pres">
      <dgm:prSet presAssocID="{1EB2962C-4DF8-44ED-A5DD-76A95299092F}" presName="childNode2" presStyleLbl="bgAcc1" presStyleIdx="3" presStyleCnt="6" custScaleX="104909" custLinFactNeighborX="15890" custLinFactNeighborY="2927">
        <dgm:presLayoutVars>
          <dgm:bulletEnabled val="1"/>
        </dgm:presLayoutVars>
      </dgm:prSet>
      <dgm:spPr>
        <a:blipFill rotWithShape="0">
          <a:blip xmlns:r="http://schemas.openxmlformats.org/officeDocument/2006/relationships" r:embed="rId4"/>
          <a:stretch>
            <a:fillRect/>
          </a:stretch>
        </a:blipFill>
      </dgm:spPr>
    </dgm:pt>
    <dgm:pt modelId="{E43D1FAE-AFD3-48FF-A2CB-3DD9FD6F0252}" type="pres">
      <dgm:prSet presAssocID="{1EB2962C-4DF8-44ED-A5DD-76A95299092F}" presName="childNode2tx" presStyleLbl="bgAcc1" presStyleIdx="3" presStyleCnt="6">
        <dgm:presLayoutVars>
          <dgm:bulletEnabled val="1"/>
        </dgm:presLayoutVars>
      </dgm:prSet>
      <dgm:spPr/>
    </dgm:pt>
    <dgm:pt modelId="{BAFF3545-F6F3-4027-ADBA-BF512AD275B9}" type="pres">
      <dgm:prSet presAssocID="{1EB2962C-4DF8-44ED-A5DD-76A95299092F}" presName="parentNode2" presStyleLbl="node1" presStyleIdx="3" presStyleCnt="6" custScaleX="128297" custLinFactNeighborY="-43171">
        <dgm:presLayoutVars>
          <dgm:chMax val="0"/>
          <dgm:bulletEnabled val="1"/>
        </dgm:presLayoutVars>
      </dgm:prSet>
      <dgm:spPr/>
      <dgm:t>
        <a:bodyPr/>
        <a:lstStyle/>
        <a:p>
          <a:endParaRPr lang="es-EC"/>
        </a:p>
      </dgm:t>
    </dgm:pt>
    <dgm:pt modelId="{51DB9110-C2F9-4C6B-AC29-62B8E97D9D68}" type="pres">
      <dgm:prSet presAssocID="{1EB2962C-4DF8-44ED-A5DD-76A95299092F}" presName="connSite2" presStyleCnt="0"/>
      <dgm:spPr/>
    </dgm:pt>
    <dgm:pt modelId="{09846857-E4E1-451B-884C-A48EAAD25560}" type="pres">
      <dgm:prSet presAssocID="{FAD9891F-B263-46DA-B08C-317AF3302CFD}" presName="Name18" presStyleLbl="sibTrans2D1" presStyleIdx="3" presStyleCnt="5" custScaleY="65243"/>
      <dgm:spPr/>
      <dgm:t>
        <a:bodyPr/>
        <a:lstStyle/>
        <a:p>
          <a:endParaRPr lang="es-EC"/>
        </a:p>
      </dgm:t>
    </dgm:pt>
    <dgm:pt modelId="{3F8DE051-3F0C-4458-8B0A-E48D5B695E76}" type="pres">
      <dgm:prSet presAssocID="{AB64A716-81E9-4E24-8DEB-C45146B5AEF3}" presName="composite1" presStyleCnt="0"/>
      <dgm:spPr/>
    </dgm:pt>
    <dgm:pt modelId="{18C741AD-59DD-4678-A5D4-622D29966FB6}" type="pres">
      <dgm:prSet presAssocID="{AB64A716-81E9-4E24-8DEB-C45146B5AEF3}" presName="dummyNode1" presStyleLbl="node1" presStyleIdx="3" presStyleCnt="6"/>
      <dgm:spPr/>
    </dgm:pt>
    <dgm:pt modelId="{7D6B6005-4EEB-41A6-87CA-90FE92DB32F2}" type="pres">
      <dgm:prSet presAssocID="{AB64A716-81E9-4E24-8DEB-C45146B5AEF3}" presName="childNode1" presStyleLbl="bgAcc1" presStyleIdx="4" presStyleCnt="6" custScaleX="103857" custLinFactNeighborX="16753" custLinFactNeighborY="-29468">
        <dgm:presLayoutVars>
          <dgm:bulletEnabled val="1"/>
        </dgm:presLayoutVars>
      </dgm:prSet>
      <dgm:spPr>
        <a:blipFill rotWithShape="0">
          <a:blip xmlns:r="http://schemas.openxmlformats.org/officeDocument/2006/relationships" r:embed="rId5"/>
          <a:stretch>
            <a:fillRect/>
          </a:stretch>
        </a:blipFill>
      </dgm:spPr>
      <dgm:t>
        <a:bodyPr/>
        <a:lstStyle/>
        <a:p>
          <a:endParaRPr lang="es-EC"/>
        </a:p>
      </dgm:t>
    </dgm:pt>
    <dgm:pt modelId="{693AA8B8-81A3-4B70-8E39-C0EC47225115}" type="pres">
      <dgm:prSet presAssocID="{AB64A716-81E9-4E24-8DEB-C45146B5AEF3}" presName="childNode1tx" presStyleLbl="bgAcc1" presStyleIdx="4" presStyleCnt="6">
        <dgm:presLayoutVars>
          <dgm:bulletEnabled val="1"/>
        </dgm:presLayoutVars>
      </dgm:prSet>
      <dgm:spPr/>
    </dgm:pt>
    <dgm:pt modelId="{211C5BBC-4DDF-495D-B7DA-D1250BC67D16}" type="pres">
      <dgm:prSet presAssocID="{AB64A716-81E9-4E24-8DEB-C45146B5AEF3}" presName="parentNode1" presStyleLbl="node1" presStyleIdx="4" presStyleCnt="6" custScaleX="128297" custLinFactNeighborY="-4418">
        <dgm:presLayoutVars>
          <dgm:chMax val="1"/>
          <dgm:bulletEnabled val="1"/>
        </dgm:presLayoutVars>
      </dgm:prSet>
      <dgm:spPr/>
      <dgm:t>
        <a:bodyPr/>
        <a:lstStyle/>
        <a:p>
          <a:endParaRPr lang="es-EC"/>
        </a:p>
      </dgm:t>
    </dgm:pt>
    <dgm:pt modelId="{F32599F1-047A-4883-879C-5E178D388D8E}" type="pres">
      <dgm:prSet presAssocID="{AB64A716-81E9-4E24-8DEB-C45146B5AEF3}" presName="connSite1" presStyleCnt="0"/>
      <dgm:spPr/>
    </dgm:pt>
    <dgm:pt modelId="{624519C4-C885-433F-82B2-7AB30E597665}" type="pres">
      <dgm:prSet presAssocID="{B24CCD62-AA97-43CC-9C96-91A29360E06B}" presName="Name9" presStyleLbl="sibTrans2D1" presStyleIdx="4" presStyleCnt="5" custLinFactNeighborY="-10613"/>
      <dgm:spPr/>
      <dgm:t>
        <a:bodyPr/>
        <a:lstStyle/>
        <a:p>
          <a:endParaRPr lang="es-EC"/>
        </a:p>
      </dgm:t>
    </dgm:pt>
    <dgm:pt modelId="{9D8E350C-DF05-4230-B314-AA40EAA68064}" type="pres">
      <dgm:prSet presAssocID="{4E6610E0-9804-496C-84B7-7AF0BE7D0EA4}" presName="composite2" presStyleCnt="0"/>
      <dgm:spPr/>
    </dgm:pt>
    <dgm:pt modelId="{936940DD-5003-4624-947A-D192BC82A097}" type="pres">
      <dgm:prSet presAssocID="{4E6610E0-9804-496C-84B7-7AF0BE7D0EA4}" presName="dummyNode2" presStyleLbl="node1" presStyleIdx="4" presStyleCnt="6"/>
      <dgm:spPr/>
    </dgm:pt>
    <dgm:pt modelId="{25DF3CCF-727E-43E5-A43B-18FCC14CDFFE}" type="pres">
      <dgm:prSet presAssocID="{4E6610E0-9804-496C-84B7-7AF0BE7D0EA4}" presName="childNode2" presStyleLbl="bgAcc1" presStyleIdx="5" presStyleCnt="6" custScaleX="105504" custLinFactNeighborX="16234" custLinFactNeighborY="-4884">
        <dgm:presLayoutVars>
          <dgm:bulletEnabled val="1"/>
        </dgm:presLayoutVars>
      </dgm:prSet>
      <dgm:spPr>
        <a:blipFill rotWithShape="0">
          <a:blip xmlns:r="http://schemas.openxmlformats.org/officeDocument/2006/relationships" r:embed="rId6"/>
          <a:stretch>
            <a:fillRect/>
          </a:stretch>
        </a:blipFill>
      </dgm:spPr>
    </dgm:pt>
    <dgm:pt modelId="{5DD89FAE-BF75-4501-B800-BB380881611D}" type="pres">
      <dgm:prSet presAssocID="{4E6610E0-9804-496C-84B7-7AF0BE7D0EA4}" presName="childNode2tx" presStyleLbl="bgAcc1" presStyleIdx="5" presStyleCnt="6">
        <dgm:presLayoutVars>
          <dgm:bulletEnabled val="1"/>
        </dgm:presLayoutVars>
      </dgm:prSet>
      <dgm:spPr/>
    </dgm:pt>
    <dgm:pt modelId="{887C75A1-A937-4BDC-A143-1980468FEAB1}" type="pres">
      <dgm:prSet presAssocID="{4E6610E0-9804-496C-84B7-7AF0BE7D0EA4}" presName="parentNode2" presStyleLbl="node1" presStyleIdx="5" presStyleCnt="6" custScaleX="144978" custLinFactNeighborY="-72235">
        <dgm:presLayoutVars>
          <dgm:chMax val="0"/>
          <dgm:bulletEnabled val="1"/>
        </dgm:presLayoutVars>
      </dgm:prSet>
      <dgm:spPr/>
      <dgm:t>
        <a:bodyPr/>
        <a:lstStyle/>
        <a:p>
          <a:endParaRPr lang="es-EC"/>
        </a:p>
      </dgm:t>
    </dgm:pt>
    <dgm:pt modelId="{7BA12E05-4CA2-47B4-ACF7-976F8D36656A}" type="pres">
      <dgm:prSet presAssocID="{4E6610E0-9804-496C-84B7-7AF0BE7D0EA4}" presName="connSite2" presStyleCnt="0"/>
      <dgm:spPr/>
    </dgm:pt>
  </dgm:ptLst>
  <dgm:cxnLst>
    <dgm:cxn modelId="{493242EE-1011-42C1-BE92-3FC545B89F61}" type="presOf" srcId="{1EB2962C-4DF8-44ED-A5DD-76A95299092F}" destId="{BAFF3545-F6F3-4027-ADBA-BF512AD275B9}" srcOrd="0" destOrd="0" presId="urn:microsoft.com/office/officeart/2005/8/layout/hProcess4"/>
    <dgm:cxn modelId="{5B9F15EB-519B-4371-8308-44EFB947FECF}" srcId="{A745AAE8-6F62-4C81-B939-A46F590ECE7E}" destId="{AB64A716-81E9-4E24-8DEB-C45146B5AEF3}" srcOrd="4" destOrd="0" parTransId="{BD487DC9-7715-476E-A830-72D169CA955C}" sibTransId="{B24CCD62-AA97-43CC-9C96-91A29360E06B}"/>
    <dgm:cxn modelId="{2FEF340A-F61C-4D6F-A518-02EBED885FA4}" type="presOf" srcId="{8E4EBD97-8C72-48AB-87AC-4C5546CC0B32}" destId="{6CCB5E9E-7EDD-43C1-8F9D-DF7D1965B441}" srcOrd="0" destOrd="0" presId="urn:microsoft.com/office/officeart/2005/8/layout/hProcess4"/>
    <dgm:cxn modelId="{C8B2C354-77F7-4087-94FA-674F88E4194E}" type="presOf" srcId="{B24CCD62-AA97-43CC-9C96-91A29360E06B}" destId="{624519C4-C885-433F-82B2-7AB30E597665}" srcOrd="0" destOrd="0" presId="urn:microsoft.com/office/officeart/2005/8/layout/hProcess4"/>
    <dgm:cxn modelId="{38AE8D32-9427-407A-9AC9-A8AF32BBC905}" srcId="{A745AAE8-6F62-4C81-B939-A46F590ECE7E}" destId="{8E4EBD97-8C72-48AB-87AC-4C5546CC0B32}" srcOrd="0" destOrd="0" parTransId="{71128DAB-F99E-4C01-A6E7-276A25868425}" sibTransId="{B5B8D5B5-43F3-4836-9D09-F67EC431840F}"/>
    <dgm:cxn modelId="{5ECF906C-7F79-4FDC-B51A-6D7CD09AC5F1}" type="presOf" srcId="{FAD9891F-B263-46DA-B08C-317AF3302CFD}" destId="{09846857-E4E1-451B-884C-A48EAAD25560}" srcOrd="0" destOrd="0" presId="urn:microsoft.com/office/officeart/2005/8/layout/hProcess4"/>
    <dgm:cxn modelId="{89C3FBEE-E58E-4779-A728-B5BA6158819A}" srcId="{A745AAE8-6F62-4C81-B939-A46F590ECE7E}" destId="{1EB2962C-4DF8-44ED-A5DD-76A95299092F}" srcOrd="3" destOrd="0" parTransId="{91CCEDCB-B844-472D-BD8E-A9E487E5B7D2}" sibTransId="{FAD9891F-B263-46DA-B08C-317AF3302CFD}"/>
    <dgm:cxn modelId="{CB28A814-95C8-4666-A534-3F2AC0B39296}" srcId="{A745AAE8-6F62-4C81-B939-A46F590ECE7E}" destId="{4E6610E0-9804-496C-84B7-7AF0BE7D0EA4}" srcOrd="5" destOrd="0" parTransId="{9B7B7DE4-3152-4C7F-8544-652727549B3D}" sibTransId="{FCC2570D-FFFE-4094-890A-22BC4172341B}"/>
    <dgm:cxn modelId="{3DF9C4B6-78E9-49B1-8446-7FCACA8CFD28}" srcId="{A745AAE8-6F62-4C81-B939-A46F590ECE7E}" destId="{21024136-E418-47F4-BFEF-C56CD6452E1E}" srcOrd="1" destOrd="0" parTransId="{06E71ACE-D6D1-4780-B620-C63567D00311}" sibTransId="{70D08283-EEA2-429B-AE5D-AD146549BA7D}"/>
    <dgm:cxn modelId="{00A7CF9D-CF89-4F08-9FB2-0D12C82363BA}" srcId="{A745AAE8-6F62-4C81-B939-A46F590ECE7E}" destId="{31DA4F9D-A5F8-4DE3-AAEB-09C563BE7BDE}" srcOrd="2" destOrd="0" parTransId="{4C1B81AC-C4F1-496B-B34C-DF32A820B422}" sibTransId="{35C63884-308D-4DA6-A1C7-AEA4A032A11C}"/>
    <dgm:cxn modelId="{B0C7C599-D6C3-45AF-ADB9-631CEAEB1DEA}" type="presOf" srcId="{35C63884-308D-4DA6-A1C7-AEA4A032A11C}" destId="{45014E93-6DE9-41F7-BDC8-B01AC351236D}" srcOrd="0" destOrd="0" presId="urn:microsoft.com/office/officeart/2005/8/layout/hProcess4"/>
    <dgm:cxn modelId="{F73D4FF5-74E3-4266-85ED-8ECDBC78FEEF}" type="presOf" srcId="{31DA4F9D-A5F8-4DE3-AAEB-09C563BE7BDE}" destId="{56CD94DD-07F7-4208-A72E-DFDEBDAD1688}" srcOrd="0" destOrd="0" presId="urn:microsoft.com/office/officeart/2005/8/layout/hProcess4"/>
    <dgm:cxn modelId="{21C62C30-566E-49ED-8550-21245C6B2E2F}" type="presOf" srcId="{21024136-E418-47F4-BFEF-C56CD6452E1E}" destId="{C5E3B61B-1138-405A-9CBA-E4258B7DEFCC}" srcOrd="0" destOrd="0" presId="urn:microsoft.com/office/officeart/2005/8/layout/hProcess4"/>
    <dgm:cxn modelId="{1A8C4A78-1A09-45A2-85E1-560C06415788}" type="presOf" srcId="{70D08283-EEA2-429B-AE5D-AD146549BA7D}" destId="{87C1ABD8-4EAB-409C-A1AF-96F54F6DBED5}" srcOrd="0" destOrd="0" presId="urn:microsoft.com/office/officeart/2005/8/layout/hProcess4"/>
    <dgm:cxn modelId="{529A12E9-FA79-4BF7-9306-ECFD1E24F953}" type="presOf" srcId="{AB64A716-81E9-4E24-8DEB-C45146B5AEF3}" destId="{211C5BBC-4DDF-495D-B7DA-D1250BC67D16}" srcOrd="0" destOrd="0" presId="urn:microsoft.com/office/officeart/2005/8/layout/hProcess4"/>
    <dgm:cxn modelId="{62AE01C1-E454-4D8F-9B47-C94F591EB1E7}" type="presOf" srcId="{B5B8D5B5-43F3-4836-9D09-F67EC431840F}" destId="{A7807B20-92A0-4144-AF85-027443667950}" srcOrd="0" destOrd="0" presId="urn:microsoft.com/office/officeart/2005/8/layout/hProcess4"/>
    <dgm:cxn modelId="{9924463F-450E-4E75-A936-46DE250ACF3B}" type="presOf" srcId="{4E6610E0-9804-496C-84B7-7AF0BE7D0EA4}" destId="{887C75A1-A937-4BDC-A143-1980468FEAB1}" srcOrd="0" destOrd="0" presId="urn:microsoft.com/office/officeart/2005/8/layout/hProcess4"/>
    <dgm:cxn modelId="{DD5AA887-5640-4F36-A42A-C211B68B6705}" type="presOf" srcId="{A745AAE8-6F62-4C81-B939-A46F590ECE7E}" destId="{5DDB5F33-EBF6-476C-A6C5-C59C5B398339}" srcOrd="0" destOrd="0" presId="urn:microsoft.com/office/officeart/2005/8/layout/hProcess4"/>
    <dgm:cxn modelId="{EDF0F222-DC7C-400E-9F64-E64FA7AA545F}" type="presParOf" srcId="{5DDB5F33-EBF6-476C-A6C5-C59C5B398339}" destId="{466C6C3B-CBD7-4ADB-B44F-9C19F96C10D0}" srcOrd="0" destOrd="0" presId="urn:microsoft.com/office/officeart/2005/8/layout/hProcess4"/>
    <dgm:cxn modelId="{65DFE23C-F915-4E8B-93A4-0F1EC225BBAB}" type="presParOf" srcId="{5DDB5F33-EBF6-476C-A6C5-C59C5B398339}" destId="{23A356E5-6DAB-4D28-A360-1A10FD0F4515}" srcOrd="1" destOrd="0" presId="urn:microsoft.com/office/officeart/2005/8/layout/hProcess4"/>
    <dgm:cxn modelId="{2E4D882D-6FA2-41B7-97C5-082E21169604}" type="presParOf" srcId="{5DDB5F33-EBF6-476C-A6C5-C59C5B398339}" destId="{AA990552-B459-4367-A4C7-4F3192542E5A}" srcOrd="2" destOrd="0" presId="urn:microsoft.com/office/officeart/2005/8/layout/hProcess4"/>
    <dgm:cxn modelId="{45EF9851-F63D-4CA0-93D2-0F69DD180993}" type="presParOf" srcId="{AA990552-B459-4367-A4C7-4F3192542E5A}" destId="{37168F55-443F-4783-AF68-11F27C91FDB4}" srcOrd="0" destOrd="0" presId="urn:microsoft.com/office/officeart/2005/8/layout/hProcess4"/>
    <dgm:cxn modelId="{9F31B514-9454-4156-B7BF-19E1D816B896}" type="presParOf" srcId="{37168F55-443F-4783-AF68-11F27C91FDB4}" destId="{E76CD021-1117-4A24-BC2F-59080033E3E1}" srcOrd="0" destOrd="0" presId="urn:microsoft.com/office/officeart/2005/8/layout/hProcess4"/>
    <dgm:cxn modelId="{824A7154-EFD3-4B8A-B345-5189EFB52264}" type="presParOf" srcId="{37168F55-443F-4783-AF68-11F27C91FDB4}" destId="{A79CE361-0CEB-43C9-8647-68CFA14028D6}" srcOrd="1" destOrd="0" presId="urn:microsoft.com/office/officeart/2005/8/layout/hProcess4"/>
    <dgm:cxn modelId="{07C40A3C-B6B2-4423-84C0-6F3DBAB54455}" type="presParOf" srcId="{37168F55-443F-4783-AF68-11F27C91FDB4}" destId="{3BC5A12F-2663-4227-86A6-616CD12AD74C}" srcOrd="2" destOrd="0" presId="urn:microsoft.com/office/officeart/2005/8/layout/hProcess4"/>
    <dgm:cxn modelId="{AE05354F-6012-4A25-AEE9-9B84063E3E4E}" type="presParOf" srcId="{37168F55-443F-4783-AF68-11F27C91FDB4}" destId="{6CCB5E9E-7EDD-43C1-8F9D-DF7D1965B441}" srcOrd="3" destOrd="0" presId="urn:microsoft.com/office/officeart/2005/8/layout/hProcess4"/>
    <dgm:cxn modelId="{4678476C-B753-4493-89B9-DEF869202AAE}" type="presParOf" srcId="{37168F55-443F-4783-AF68-11F27C91FDB4}" destId="{1B09D24C-0BB3-421C-9B88-02B5C2CC05EA}" srcOrd="4" destOrd="0" presId="urn:microsoft.com/office/officeart/2005/8/layout/hProcess4"/>
    <dgm:cxn modelId="{8208B80A-1AF4-49BD-9306-CE1FF82F7000}" type="presParOf" srcId="{AA990552-B459-4367-A4C7-4F3192542E5A}" destId="{A7807B20-92A0-4144-AF85-027443667950}" srcOrd="1" destOrd="0" presId="urn:microsoft.com/office/officeart/2005/8/layout/hProcess4"/>
    <dgm:cxn modelId="{78083B3D-2418-4D60-A135-B160884D5D70}" type="presParOf" srcId="{AA990552-B459-4367-A4C7-4F3192542E5A}" destId="{FF70523D-4CFE-4143-B788-C3F1599BA53A}" srcOrd="2" destOrd="0" presId="urn:microsoft.com/office/officeart/2005/8/layout/hProcess4"/>
    <dgm:cxn modelId="{80300D5E-2E79-4939-9937-F34340BF128D}" type="presParOf" srcId="{FF70523D-4CFE-4143-B788-C3F1599BA53A}" destId="{CED9BF15-C6F8-4B72-BB49-9ACE353CC639}" srcOrd="0" destOrd="0" presId="urn:microsoft.com/office/officeart/2005/8/layout/hProcess4"/>
    <dgm:cxn modelId="{EFC2D29E-24C0-42C7-BD67-D29215B87B4C}" type="presParOf" srcId="{FF70523D-4CFE-4143-B788-C3F1599BA53A}" destId="{A656AA37-6CFF-4122-B403-ED06FEECCB31}" srcOrd="1" destOrd="0" presId="urn:microsoft.com/office/officeart/2005/8/layout/hProcess4"/>
    <dgm:cxn modelId="{FD8799CD-8B3A-43AE-A197-728F65F574CF}" type="presParOf" srcId="{FF70523D-4CFE-4143-B788-C3F1599BA53A}" destId="{D3B2C97A-0699-4932-ADF4-5C975DE532FB}" srcOrd="2" destOrd="0" presId="urn:microsoft.com/office/officeart/2005/8/layout/hProcess4"/>
    <dgm:cxn modelId="{55AC7FF7-3924-4802-93FB-6008CF77FECB}" type="presParOf" srcId="{FF70523D-4CFE-4143-B788-C3F1599BA53A}" destId="{C5E3B61B-1138-405A-9CBA-E4258B7DEFCC}" srcOrd="3" destOrd="0" presId="urn:microsoft.com/office/officeart/2005/8/layout/hProcess4"/>
    <dgm:cxn modelId="{33827B9C-6F5C-4092-BC30-FE80A233A688}" type="presParOf" srcId="{FF70523D-4CFE-4143-B788-C3F1599BA53A}" destId="{C3906742-F3C5-419E-8C3F-82988ED02316}" srcOrd="4" destOrd="0" presId="urn:microsoft.com/office/officeart/2005/8/layout/hProcess4"/>
    <dgm:cxn modelId="{3C28F3F9-913D-418D-8002-6DD0D738553E}" type="presParOf" srcId="{AA990552-B459-4367-A4C7-4F3192542E5A}" destId="{87C1ABD8-4EAB-409C-A1AF-96F54F6DBED5}" srcOrd="3" destOrd="0" presId="urn:microsoft.com/office/officeart/2005/8/layout/hProcess4"/>
    <dgm:cxn modelId="{29EC2729-8186-4ADD-B270-61823DBBC6D6}" type="presParOf" srcId="{AA990552-B459-4367-A4C7-4F3192542E5A}" destId="{6CA79E88-B09F-4891-98E7-9C52E5175333}" srcOrd="4" destOrd="0" presId="urn:microsoft.com/office/officeart/2005/8/layout/hProcess4"/>
    <dgm:cxn modelId="{E5250ECE-2692-4BC1-BAE1-BD5B28E84515}" type="presParOf" srcId="{6CA79E88-B09F-4891-98E7-9C52E5175333}" destId="{EB0F5718-B2F1-430E-A673-2999AC8287DE}" srcOrd="0" destOrd="0" presId="urn:microsoft.com/office/officeart/2005/8/layout/hProcess4"/>
    <dgm:cxn modelId="{4B1C83C9-764A-454C-B171-5484179ACF56}" type="presParOf" srcId="{6CA79E88-B09F-4891-98E7-9C52E5175333}" destId="{5D104292-91DA-462A-B493-E5F26342B525}" srcOrd="1" destOrd="0" presId="urn:microsoft.com/office/officeart/2005/8/layout/hProcess4"/>
    <dgm:cxn modelId="{17AE92BA-E94B-44DC-BE4F-4655F95ACE41}" type="presParOf" srcId="{6CA79E88-B09F-4891-98E7-9C52E5175333}" destId="{A9C40B1A-458B-47B6-A096-73AEF721C154}" srcOrd="2" destOrd="0" presId="urn:microsoft.com/office/officeart/2005/8/layout/hProcess4"/>
    <dgm:cxn modelId="{1D85AD24-F976-4A83-93FF-F6828B59CCAF}" type="presParOf" srcId="{6CA79E88-B09F-4891-98E7-9C52E5175333}" destId="{56CD94DD-07F7-4208-A72E-DFDEBDAD1688}" srcOrd="3" destOrd="0" presId="urn:microsoft.com/office/officeart/2005/8/layout/hProcess4"/>
    <dgm:cxn modelId="{3D458D9F-93C1-46FB-94C5-DB48CA03B301}" type="presParOf" srcId="{6CA79E88-B09F-4891-98E7-9C52E5175333}" destId="{CA775D24-A2F6-45CA-A89A-618B41E8C79A}" srcOrd="4" destOrd="0" presId="urn:microsoft.com/office/officeart/2005/8/layout/hProcess4"/>
    <dgm:cxn modelId="{0C573138-4C39-4F2D-9194-FC66AB1ABBA8}" type="presParOf" srcId="{AA990552-B459-4367-A4C7-4F3192542E5A}" destId="{45014E93-6DE9-41F7-BDC8-B01AC351236D}" srcOrd="5" destOrd="0" presId="urn:microsoft.com/office/officeart/2005/8/layout/hProcess4"/>
    <dgm:cxn modelId="{877F7C52-A2C4-4955-A5CA-529F251D5775}" type="presParOf" srcId="{AA990552-B459-4367-A4C7-4F3192542E5A}" destId="{952ED285-1D56-4D89-9697-38199AC4A691}" srcOrd="6" destOrd="0" presId="urn:microsoft.com/office/officeart/2005/8/layout/hProcess4"/>
    <dgm:cxn modelId="{D1FD2230-39C8-48BB-8566-AFB48E161475}" type="presParOf" srcId="{952ED285-1D56-4D89-9697-38199AC4A691}" destId="{07BE90DE-EB10-4BE4-94F3-1D76C9DB7DA5}" srcOrd="0" destOrd="0" presId="urn:microsoft.com/office/officeart/2005/8/layout/hProcess4"/>
    <dgm:cxn modelId="{4FB011B2-8A8A-4A69-B8B2-44E262BE0F68}" type="presParOf" srcId="{952ED285-1D56-4D89-9697-38199AC4A691}" destId="{C77604ED-7DED-460F-9738-B1C0E3619D50}" srcOrd="1" destOrd="0" presId="urn:microsoft.com/office/officeart/2005/8/layout/hProcess4"/>
    <dgm:cxn modelId="{07582519-8BB4-4476-B75F-40714C713B54}" type="presParOf" srcId="{952ED285-1D56-4D89-9697-38199AC4A691}" destId="{E43D1FAE-AFD3-48FF-A2CB-3DD9FD6F0252}" srcOrd="2" destOrd="0" presId="urn:microsoft.com/office/officeart/2005/8/layout/hProcess4"/>
    <dgm:cxn modelId="{EFF9627C-800A-4E9A-88D3-4D53B871C06B}" type="presParOf" srcId="{952ED285-1D56-4D89-9697-38199AC4A691}" destId="{BAFF3545-F6F3-4027-ADBA-BF512AD275B9}" srcOrd="3" destOrd="0" presId="urn:microsoft.com/office/officeart/2005/8/layout/hProcess4"/>
    <dgm:cxn modelId="{022328C6-8F42-4FEB-997C-8E91977728AF}" type="presParOf" srcId="{952ED285-1D56-4D89-9697-38199AC4A691}" destId="{51DB9110-C2F9-4C6B-AC29-62B8E97D9D68}" srcOrd="4" destOrd="0" presId="urn:microsoft.com/office/officeart/2005/8/layout/hProcess4"/>
    <dgm:cxn modelId="{3916DF05-53C4-487F-838E-43BD47499C5D}" type="presParOf" srcId="{AA990552-B459-4367-A4C7-4F3192542E5A}" destId="{09846857-E4E1-451B-884C-A48EAAD25560}" srcOrd="7" destOrd="0" presId="urn:microsoft.com/office/officeart/2005/8/layout/hProcess4"/>
    <dgm:cxn modelId="{4D153990-2998-404F-884A-35015D406376}" type="presParOf" srcId="{AA990552-B459-4367-A4C7-4F3192542E5A}" destId="{3F8DE051-3F0C-4458-8B0A-E48D5B695E76}" srcOrd="8" destOrd="0" presId="urn:microsoft.com/office/officeart/2005/8/layout/hProcess4"/>
    <dgm:cxn modelId="{A92E14FB-A0CA-437D-8031-F9455441E9C8}" type="presParOf" srcId="{3F8DE051-3F0C-4458-8B0A-E48D5B695E76}" destId="{18C741AD-59DD-4678-A5D4-622D29966FB6}" srcOrd="0" destOrd="0" presId="urn:microsoft.com/office/officeart/2005/8/layout/hProcess4"/>
    <dgm:cxn modelId="{B5A809DA-73E5-4F1F-B3DD-1981816B8C27}" type="presParOf" srcId="{3F8DE051-3F0C-4458-8B0A-E48D5B695E76}" destId="{7D6B6005-4EEB-41A6-87CA-90FE92DB32F2}" srcOrd="1" destOrd="0" presId="urn:microsoft.com/office/officeart/2005/8/layout/hProcess4"/>
    <dgm:cxn modelId="{75CC0C27-07F1-479E-BF05-E415FE4EBFEE}" type="presParOf" srcId="{3F8DE051-3F0C-4458-8B0A-E48D5B695E76}" destId="{693AA8B8-81A3-4B70-8E39-C0EC47225115}" srcOrd="2" destOrd="0" presId="urn:microsoft.com/office/officeart/2005/8/layout/hProcess4"/>
    <dgm:cxn modelId="{B2CC9F88-997E-49B1-8FFB-5D2AB45B7322}" type="presParOf" srcId="{3F8DE051-3F0C-4458-8B0A-E48D5B695E76}" destId="{211C5BBC-4DDF-495D-B7DA-D1250BC67D16}" srcOrd="3" destOrd="0" presId="urn:microsoft.com/office/officeart/2005/8/layout/hProcess4"/>
    <dgm:cxn modelId="{32B4A7C0-C3CB-4615-88E9-BED7A48E1FCD}" type="presParOf" srcId="{3F8DE051-3F0C-4458-8B0A-E48D5B695E76}" destId="{F32599F1-047A-4883-879C-5E178D388D8E}" srcOrd="4" destOrd="0" presId="urn:microsoft.com/office/officeart/2005/8/layout/hProcess4"/>
    <dgm:cxn modelId="{2F92EDA0-3986-4EDD-8FAE-5A7BB524679D}" type="presParOf" srcId="{AA990552-B459-4367-A4C7-4F3192542E5A}" destId="{624519C4-C885-433F-82B2-7AB30E597665}" srcOrd="9" destOrd="0" presId="urn:microsoft.com/office/officeart/2005/8/layout/hProcess4"/>
    <dgm:cxn modelId="{4A0B0124-6C7C-4511-9EFA-32DB7C76CD13}" type="presParOf" srcId="{AA990552-B459-4367-A4C7-4F3192542E5A}" destId="{9D8E350C-DF05-4230-B314-AA40EAA68064}" srcOrd="10" destOrd="0" presId="urn:microsoft.com/office/officeart/2005/8/layout/hProcess4"/>
    <dgm:cxn modelId="{E408D04E-9205-4EB7-8644-3CDDFCC3508F}" type="presParOf" srcId="{9D8E350C-DF05-4230-B314-AA40EAA68064}" destId="{936940DD-5003-4624-947A-D192BC82A097}" srcOrd="0" destOrd="0" presId="urn:microsoft.com/office/officeart/2005/8/layout/hProcess4"/>
    <dgm:cxn modelId="{00740FE8-E05B-4C6F-B591-70F36FF6C99C}" type="presParOf" srcId="{9D8E350C-DF05-4230-B314-AA40EAA68064}" destId="{25DF3CCF-727E-43E5-A43B-18FCC14CDFFE}" srcOrd="1" destOrd="0" presId="urn:microsoft.com/office/officeart/2005/8/layout/hProcess4"/>
    <dgm:cxn modelId="{8FA6CB67-E0FB-419C-A016-40C152190D31}" type="presParOf" srcId="{9D8E350C-DF05-4230-B314-AA40EAA68064}" destId="{5DD89FAE-BF75-4501-B800-BB380881611D}" srcOrd="2" destOrd="0" presId="urn:microsoft.com/office/officeart/2005/8/layout/hProcess4"/>
    <dgm:cxn modelId="{BACA7150-5C4E-486B-9CD9-D770D557A0E2}" type="presParOf" srcId="{9D8E350C-DF05-4230-B314-AA40EAA68064}" destId="{887C75A1-A937-4BDC-A143-1980468FEAB1}" srcOrd="3" destOrd="0" presId="urn:microsoft.com/office/officeart/2005/8/layout/hProcess4"/>
    <dgm:cxn modelId="{67A0A460-8A5D-4B26-BBAA-3528E9DCE2E1}" type="presParOf" srcId="{9D8E350C-DF05-4230-B314-AA40EAA68064}" destId="{7BA12E05-4CA2-47B4-ACF7-976F8D36656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1B6260-CF20-45A5-9FC7-EE0A2FC7C5F8}" type="doc">
      <dgm:prSet loTypeId="urn:microsoft.com/office/officeart/2008/layout/BendingPictureBlocks" loCatId="picture" qsTypeId="urn:microsoft.com/office/officeart/2005/8/quickstyle/simple1" qsCatId="simple" csTypeId="urn:microsoft.com/office/officeart/2005/8/colors/colorful5" csCatId="colorful" phldr="1"/>
      <dgm:spPr/>
      <dgm:t>
        <a:bodyPr/>
        <a:lstStyle/>
        <a:p>
          <a:endParaRPr lang="es-EC"/>
        </a:p>
      </dgm:t>
    </dgm:pt>
    <dgm:pt modelId="{475923D2-C18F-4978-9C0D-D8D2519D3CB8}">
      <dgm:prSet phldrT="[Texto]"/>
      <dgm:spPr/>
      <dgm:t>
        <a:bodyPr/>
        <a:lstStyle/>
        <a:p>
          <a:r>
            <a:rPr lang="es-EC" dirty="0" smtClean="0"/>
            <a:t>NACIONAL</a:t>
          </a:r>
          <a:endParaRPr lang="es-EC" dirty="0"/>
        </a:p>
      </dgm:t>
    </dgm:pt>
    <dgm:pt modelId="{438FB867-8788-4B94-AFB4-268A74F39219}" type="parTrans" cxnId="{99D99670-B7E9-4F27-82C3-B2C81996C6F5}">
      <dgm:prSet/>
      <dgm:spPr/>
      <dgm:t>
        <a:bodyPr/>
        <a:lstStyle/>
        <a:p>
          <a:endParaRPr lang="es-EC"/>
        </a:p>
      </dgm:t>
    </dgm:pt>
    <dgm:pt modelId="{78873C6D-9E6E-4A96-A583-19ABF7086D59}" type="sibTrans" cxnId="{99D99670-B7E9-4F27-82C3-B2C81996C6F5}">
      <dgm:prSet/>
      <dgm:spPr/>
      <dgm:t>
        <a:bodyPr/>
        <a:lstStyle/>
        <a:p>
          <a:endParaRPr lang="es-EC"/>
        </a:p>
      </dgm:t>
    </dgm:pt>
    <dgm:pt modelId="{2DA3BEB9-5939-4209-B046-A5EAA4B74B0D}">
      <dgm:prSet phldrT="[Texto]"/>
      <dgm:spPr/>
      <dgm:t>
        <a:bodyPr/>
        <a:lstStyle/>
        <a:p>
          <a:r>
            <a:rPr lang="es-EC" dirty="0" smtClean="0"/>
            <a:t>CCN-51</a:t>
          </a:r>
          <a:endParaRPr lang="es-EC" dirty="0"/>
        </a:p>
      </dgm:t>
    </dgm:pt>
    <dgm:pt modelId="{FDBBE253-FCCE-4562-B176-22BC246D8574}" type="parTrans" cxnId="{C49C36B4-8CD4-4121-A1D0-BDCA6D8E50ED}">
      <dgm:prSet/>
      <dgm:spPr/>
      <dgm:t>
        <a:bodyPr/>
        <a:lstStyle/>
        <a:p>
          <a:endParaRPr lang="es-EC"/>
        </a:p>
      </dgm:t>
    </dgm:pt>
    <dgm:pt modelId="{68C21F84-F5CF-45DB-9CD0-78036B909EF6}" type="sibTrans" cxnId="{C49C36B4-8CD4-4121-A1D0-BDCA6D8E50ED}">
      <dgm:prSet/>
      <dgm:spPr/>
      <dgm:t>
        <a:bodyPr/>
        <a:lstStyle/>
        <a:p>
          <a:endParaRPr lang="es-EC"/>
        </a:p>
      </dgm:t>
    </dgm:pt>
    <dgm:pt modelId="{3EFDABA5-933F-4ECB-A534-07A78E8F6BD9}" type="pres">
      <dgm:prSet presAssocID="{C41B6260-CF20-45A5-9FC7-EE0A2FC7C5F8}" presName="Name0" presStyleCnt="0">
        <dgm:presLayoutVars>
          <dgm:dir/>
          <dgm:resizeHandles/>
        </dgm:presLayoutVars>
      </dgm:prSet>
      <dgm:spPr/>
      <dgm:t>
        <a:bodyPr/>
        <a:lstStyle/>
        <a:p>
          <a:endParaRPr lang="es-EC"/>
        </a:p>
      </dgm:t>
    </dgm:pt>
    <dgm:pt modelId="{5C00E48C-8A61-4647-BA06-6C57ABA1A6BF}" type="pres">
      <dgm:prSet presAssocID="{475923D2-C18F-4978-9C0D-D8D2519D3CB8}" presName="composite" presStyleCnt="0"/>
      <dgm:spPr/>
    </dgm:pt>
    <dgm:pt modelId="{510EA402-2DE1-4F6F-ADCF-A0048E40059F}" type="pres">
      <dgm:prSet presAssocID="{475923D2-C18F-4978-9C0D-D8D2519D3CB8}" presName="rect1" presStyleLbl="bgImgPlace1" presStyleIdx="0" presStyleCnt="2" custLinFactNeighborX="-615" custLinFactNeighborY="1485"/>
      <dgm:spPr>
        <a:blipFill rotWithShape="1">
          <a:blip xmlns:r="http://schemas.openxmlformats.org/officeDocument/2006/relationships" r:embed="rId1"/>
          <a:stretch>
            <a:fillRect/>
          </a:stretch>
        </a:blipFill>
      </dgm:spPr>
    </dgm:pt>
    <dgm:pt modelId="{1A8CAAFB-27F4-4D33-9EC1-08A3552ADA4C}" type="pres">
      <dgm:prSet presAssocID="{475923D2-C18F-4978-9C0D-D8D2519D3CB8}" presName="rect2" presStyleLbl="node1" presStyleIdx="0" presStyleCnt="2" custScaleX="87180" custScaleY="60041">
        <dgm:presLayoutVars>
          <dgm:bulletEnabled val="1"/>
        </dgm:presLayoutVars>
      </dgm:prSet>
      <dgm:spPr/>
      <dgm:t>
        <a:bodyPr/>
        <a:lstStyle/>
        <a:p>
          <a:endParaRPr lang="es-EC"/>
        </a:p>
      </dgm:t>
    </dgm:pt>
    <dgm:pt modelId="{57F36D00-9C90-4E9B-9790-98957D74DE30}" type="pres">
      <dgm:prSet presAssocID="{78873C6D-9E6E-4A96-A583-19ABF7086D59}" presName="sibTrans" presStyleCnt="0"/>
      <dgm:spPr/>
    </dgm:pt>
    <dgm:pt modelId="{1ACBCADD-1595-4A06-AC7D-9A1503401505}" type="pres">
      <dgm:prSet presAssocID="{2DA3BEB9-5939-4209-B046-A5EAA4B74B0D}" presName="composite" presStyleCnt="0"/>
      <dgm:spPr/>
    </dgm:pt>
    <dgm:pt modelId="{4610BAB8-9995-4D82-A9CA-9D7E7D5B10D2}" type="pres">
      <dgm:prSet presAssocID="{2DA3BEB9-5939-4209-B046-A5EAA4B74B0D}" presName="rect1" presStyleLbl="bgImgPlace1" presStyleIdx="1" presStyleCnt="2"/>
      <dgm:spPr>
        <a:blipFill rotWithShape="1">
          <a:blip xmlns:r="http://schemas.openxmlformats.org/officeDocument/2006/relationships" r:embed="rId2"/>
          <a:stretch>
            <a:fillRect/>
          </a:stretch>
        </a:blipFill>
      </dgm:spPr>
    </dgm:pt>
    <dgm:pt modelId="{D5EC52FB-B034-48BA-B143-36B6A6AD033D}" type="pres">
      <dgm:prSet presAssocID="{2DA3BEB9-5939-4209-B046-A5EAA4B74B0D}" presName="rect2" presStyleLbl="node1" presStyleIdx="1" presStyleCnt="2" custScaleX="79581" custScaleY="62242">
        <dgm:presLayoutVars>
          <dgm:bulletEnabled val="1"/>
        </dgm:presLayoutVars>
      </dgm:prSet>
      <dgm:spPr/>
      <dgm:t>
        <a:bodyPr/>
        <a:lstStyle/>
        <a:p>
          <a:endParaRPr lang="es-EC"/>
        </a:p>
      </dgm:t>
    </dgm:pt>
  </dgm:ptLst>
  <dgm:cxnLst>
    <dgm:cxn modelId="{B78B0DF3-6892-4326-8A67-727628987255}" type="presOf" srcId="{C41B6260-CF20-45A5-9FC7-EE0A2FC7C5F8}" destId="{3EFDABA5-933F-4ECB-A534-07A78E8F6BD9}" srcOrd="0" destOrd="0" presId="urn:microsoft.com/office/officeart/2008/layout/BendingPictureBlocks"/>
    <dgm:cxn modelId="{B6814E37-ADFF-4759-A184-5B34C738BAA8}" type="presOf" srcId="{2DA3BEB9-5939-4209-B046-A5EAA4B74B0D}" destId="{D5EC52FB-B034-48BA-B143-36B6A6AD033D}" srcOrd="0" destOrd="0" presId="urn:microsoft.com/office/officeart/2008/layout/BendingPictureBlocks"/>
    <dgm:cxn modelId="{C49C36B4-8CD4-4121-A1D0-BDCA6D8E50ED}" srcId="{C41B6260-CF20-45A5-9FC7-EE0A2FC7C5F8}" destId="{2DA3BEB9-5939-4209-B046-A5EAA4B74B0D}" srcOrd="1" destOrd="0" parTransId="{FDBBE253-FCCE-4562-B176-22BC246D8574}" sibTransId="{68C21F84-F5CF-45DB-9CD0-78036B909EF6}"/>
    <dgm:cxn modelId="{99D99670-B7E9-4F27-82C3-B2C81996C6F5}" srcId="{C41B6260-CF20-45A5-9FC7-EE0A2FC7C5F8}" destId="{475923D2-C18F-4978-9C0D-D8D2519D3CB8}" srcOrd="0" destOrd="0" parTransId="{438FB867-8788-4B94-AFB4-268A74F39219}" sibTransId="{78873C6D-9E6E-4A96-A583-19ABF7086D59}"/>
    <dgm:cxn modelId="{DA1CB7C4-1A49-441E-A26A-72EB69C14DFB}" type="presOf" srcId="{475923D2-C18F-4978-9C0D-D8D2519D3CB8}" destId="{1A8CAAFB-27F4-4D33-9EC1-08A3552ADA4C}" srcOrd="0" destOrd="0" presId="urn:microsoft.com/office/officeart/2008/layout/BendingPictureBlocks"/>
    <dgm:cxn modelId="{BC9292E1-B67C-4116-864E-605C95B8C8DF}" type="presParOf" srcId="{3EFDABA5-933F-4ECB-A534-07A78E8F6BD9}" destId="{5C00E48C-8A61-4647-BA06-6C57ABA1A6BF}" srcOrd="0" destOrd="0" presId="urn:microsoft.com/office/officeart/2008/layout/BendingPictureBlocks"/>
    <dgm:cxn modelId="{ABFF6E02-B860-4D6C-BF18-EA974A11F0FF}" type="presParOf" srcId="{5C00E48C-8A61-4647-BA06-6C57ABA1A6BF}" destId="{510EA402-2DE1-4F6F-ADCF-A0048E40059F}" srcOrd="0" destOrd="0" presId="urn:microsoft.com/office/officeart/2008/layout/BendingPictureBlocks"/>
    <dgm:cxn modelId="{84F56BE7-B247-4121-820B-FDC6D0CFADD9}" type="presParOf" srcId="{5C00E48C-8A61-4647-BA06-6C57ABA1A6BF}" destId="{1A8CAAFB-27F4-4D33-9EC1-08A3552ADA4C}" srcOrd="1" destOrd="0" presId="urn:microsoft.com/office/officeart/2008/layout/BendingPictureBlocks"/>
    <dgm:cxn modelId="{4FAB57BA-5DD9-47DD-A954-906D464C464F}" type="presParOf" srcId="{3EFDABA5-933F-4ECB-A534-07A78E8F6BD9}" destId="{57F36D00-9C90-4E9B-9790-98957D74DE30}" srcOrd="1" destOrd="0" presId="urn:microsoft.com/office/officeart/2008/layout/BendingPictureBlocks"/>
    <dgm:cxn modelId="{3DCE63AA-8283-4FD6-920B-CC2026FE95A2}" type="presParOf" srcId="{3EFDABA5-933F-4ECB-A534-07A78E8F6BD9}" destId="{1ACBCADD-1595-4A06-AC7D-9A1503401505}" srcOrd="2" destOrd="0" presId="urn:microsoft.com/office/officeart/2008/layout/BendingPictureBlocks"/>
    <dgm:cxn modelId="{1AB8A8F7-13B6-4167-8CF2-32C3BE645C34}" type="presParOf" srcId="{1ACBCADD-1595-4A06-AC7D-9A1503401505}" destId="{4610BAB8-9995-4D82-A9CA-9D7E7D5B10D2}" srcOrd="0" destOrd="0" presId="urn:microsoft.com/office/officeart/2008/layout/BendingPictureBlocks"/>
    <dgm:cxn modelId="{338ACC3E-09B4-483D-B174-3229E7277E3E}" type="presParOf" srcId="{1ACBCADD-1595-4A06-AC7D-9A1503401505}" destId="{D5EC52FB-B034-48BA-B143-36B6A6AD033D}" srcOrd="1" destOrd="0" presId="urn:microsoft.com/office/officeart/2008/layout/Bend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6276DC-6646-4F5C-BE5E-75B74BE55117}" type="doc">
      <dgm:prSet loTypeId="urn:microsoft.com/office/officeart/2008/layout/CaptionedPictures" loCatId="picture" qsTypeId="urn:microsoft.com/office/officeart/2005/8/quickstyle/simple1" qsCatId="simple" csTypeId="urn:microsoft.com/office/officeart/2005/8/colors/colorful3" csCatId="colorful" phldr="1"/>
      <dgm:spPr/>
      <dgm:t>
        <a:bodyPr/>
        <a:lstStyle/>
        <a:p>
          <a:endParaRPr lang="es-EC"/>
        </a:p>
      </dgm:t>
    </dgm:pt>
    <dgm:pt modelId="{AEF28D59-9F60-412B-A9A7-03E05846E65D}">
      <dgm:prSet phldrT="[Texto]" custT="1"/>
      <dgm:spPr/>
      <dgm:t>
        <a:bodyPr/>
        <a:lstStyle/>
        <a:p>
          <a:endParaRPr lang="es-EC" sz="1400" dirty="0">
            <a:solidFill>
              <a:schemeClr val="tx1"/>
            </a:solidFill>
            <a:latin typeface="Arial" panose="020B0604020202020204" pitchFamily="34" charset="0"/>
            <a:cs typeface="Arial" panose="020B0604020202020204" pitchFamily="34" charset="0"/>
          </a:endParaRPr>
        </a:p>
      </dgm:t>
    </dgm:pt>
    <dgm:pt modelId="{C879A998-6BF0-451E-9CC6-942EA05BA6F3}" type="parTrans" cxnId="{D577A360-D88A-4061-937A-7EBAA6C1D3F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DFAE3D2D-B498-4727-8CBF-73BAD657CD43}" type="sibTrans" cxnId="{D577A360-D88A-4061-937A-7EBAA6C1D3F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FA303CA-102F-4342-B2A1-B8272AE65C2E}">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Cámara de secado</a:t>
          </a:r>
          <a:endParaRPr lang="es-EC" sz="1800" dirty="0">
            <a:solidFill>
              <a:schemeClr val="tx1"/>
            </a:solidFill>
            <a:latin typeface="Arial" panose="020B0604020202020204" pitchFamily="34" charset="0"/>
            <a:cs typeface="Arial" panose="020B0604020202020204" pitchFamily="34" charset="0"/>
          </a:endParaRPr>
        </a:p>
      </dgm:t>
    </dgm:pt>
    <dgm:pt modelId="{258F5C78-C159-46F8-A2FB-20F2FB2B9545}" type="parTrans" cxnId="{A63CEE87-053F-42F9-9C9F-F0FF2A15F1D7}">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188F103-5F85-44F7-8C3C-74DEE42F7BBC}" type="sibTrans" cxnId="{A63CEE87-053F-42F9-9C9F-F0FF2A15F1D7}">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11A4CB2C-5115-474A-848A-92D9A657B904}">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Puerta</a:t>
          </a:r>
        </a:p>
      </dgm:t>
    </dgm:pt>
    <dgm:pt modelId="{7A881DD3-A239-4693-B03B-A714A5A796DE}" type="parTrans" cxnId="{D431ADA4-AC2B-4FFA-8331-5C1AAA1821AB}">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697D6F2-A146-44F1-8103-E95C0825D611}" type="sibTrans" cxnId="{D431ADA4-AC2B-4FFA-8331-5C1AAA1821AB}">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CD36F7D2-A78F-4120-806D-CE3324D2BB0C}">
      <dgm:prSet phldrT="[Texto]" phldr="1" custT="1"/>
      <dgm:spPr/>
      <dgm:t>
        <a:bodyPr/>
        <a:lstStyle/>
        <a:p>
          <a:endParaRPr lang="es-EC" sz="1400" dirty="0">
            <a:solidFill>
              <a:schemeClr val="tx1"/>
            </a:solidFill>
            <a:latin typeface="Arial" panose="020B0604020202020204" pitchFamily="34" charset="0"/>
            <a:cs typeface="Arial" panose="020B0604020202020204" pitchFamily="34" charset="0"/>
          </a:endParaRPr>
        </a:p>
      </dgm:t>
    </dgm:pt>
    <dgm:pt modelId="{5121A986-CE56-4B3A-9E71-E38DF0FD11B0}" type="parTrans" cxnId="{A97CB1E7-1DD9-45CB-9FF1-A7E288D4636C}">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567D88A-8F19-4414-A47A-B2B8812F9A75}" type="sibTrans" cxnId="{A97CB1E7-1DD9-45CB-9FF1-A7E288D4636C}">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E27B13DD-61C9-495B-972F-941BD6AFEB1F}">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Bandejas (4)</a:t>
          </a:r>
          <a:endParaRPr lang="es-EC" sz="1800" dirty="0">
            <a:solidFill>
              <a:schemeClr val="tx1"/>
            </a:solidFill>
            <a:latin typeface="Arial" panose="020B0604020202020204" pitchFamily="34" charset="0"/>
            <a:cs typeface="Arial" panose="020B0604020202020204" pitchFamily="34" charset="0"/>
          </a:endParaRPr>
        </a:p>
      </dgm:t>
    </dgm:pt>
    <dgm:pt modelId="{D932DD8B-165F-4BF6-88D3-B09F01921DC7}" type="parTrans" cxnId="{6BD1127A-320D-4C89-AE37-9FB6D2EF0561}">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C968BCA0-3A6B-40D2-9427-E0CFB6EB68B8}" type="sibTrans" cxnId="{6BD1127A-320D-4C89-AE37-9FB6D2EF0561}">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E94A919-B64C-4ADE-A1DB-E6253BD69109}">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454A72AC-4BF7-4E96-9CD9-7C35605FEE3D}" type="parTrans" cxnId="{6786DE86-6C46-4080-B7AC-B90D3286B6AF}">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968604FB-A938-4285-B804-7FF45DD372FF}" type="sibTrans" cxnId="{6786DE86-6C46-4080-B7AC-B90D3286B6AF}">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ECE0FBE4-32C6-4A0D-8423-05D7B2AFCB44}">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C45E0BFA-1F74-4930-9654-FF5700F3FE39}" type="parTrans" cxnId="{6F2938D7-817E-4622-A9AF-3A97EE8CDFB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74B11180-CD20-4FE2-A9C4-42F27D981CF7}" type="sibTrans" cxnId="{6F2938D7-817E-4622-A9AF-3A97EE8CDFB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7CEB603-51AF-41F0-BB01-921867885EBF}">
      <dgm:prSet phldrT="[Texto]" custT="1"/>
      <dgm:spPr/>
      <dgm:t>
        <a:bodyPr/>
        <a:lstStyle/>
        <a:p>
          <a:endParaRPr lang="es-EC" sz="1400" dirty="0">
            <a:solidFill>
              <a:schemeClr val="tx1"/>
            </a:solidFill>
            <a:latin typeface="Arial" panose="020B0604020202020204" pitchFamily="34" charset="0"/>
            <a:cs typeface="Arial" panose="020B0604020202020204" pitchFamily="34" charset="0"/>
          </a:endParaRPr>
        </a:p>
      </dgm:t>
    </dgm:pt>
    <dgm:pt modelId="{9C7CD256-7EAB-464E-9A28-794DF4BFADEE}" type="parTrans" cxnId="{252523DE-895F-431A-BD6D-038A84405FDA}">
      <dgm:prSet/>
      <dgm:spPr/>
      <dgm:t>
        <a:bodyPr/>
        <a:lstStyle/>
        <a:p>
          <a:endParaRPr lang="es-EC"/>
        </a:p>
      </dgm:t>
    </dgm:pt>
    <dgm:pt modelId="{E4FBB0CC-7CCE-4B76-B0DF-3AEDD92AE8D7}" type="sibTrans" cxnId="{252523DE-895F-431A-BD6D-038A84405FDA}">
      <dgm:prSet/>
      <dgm:spPr/>
      <dgm:t>
        <a:bodyPr/>
        <a:lstStyle/>
        <a:p>
          <a:endParaRPr lang="es-EC"/>
        </a:p>
      </dgm:t>
    </dgm:pt>
    <dgm:pt modelId="{842B4D01-1995-4E19-B9FA-CDEFC9432192}">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Soporte de resistencias </a:t>
          </a:r>
          <a:endParaRPr lang="es-EC" sz="1800" dirty="0">
            <a:solidFill>
              <a:schemeClr val="tx1"/>
            </a:solidFill>
            <a:latin typeface="Arial" panose="020B0604020202020204" pitchFamily="34" charset="0"/>
            <a:cs typeface="Arial" panose="020B0604020202020204" pitchFamily="34" charset="0"/>
          </a:endParaRPr>
        </a:p>
      </dgm:t>
    </dgm:pt>
    <dgm:pt modelId="{841C4788-9FE0-4F96-9679-6764EF4B2E84}" type="parTrans" cxnId="{7B1BDB59-862F-4E1F-A872-D373AED4A364}">
      <dgm:prSet/>
      <dgm:spPr/>
      <dgm:t>
        <a:bodyPr/>
        <a:lstStyle/>
        <a:p>
          <a:endParaRPr lang="es-EC"/>
        </a:p>
      </dgm:t>
    </dgm:pt>
    <dgm:pt modelId="{48DD4150-5BF5-433C-BC6F-2A4911A50948}" type="sibTrans" cxnId="{7B1BDB59-862F-4E1F-A872-D373AED4A364}">
      <dgm:prSet/>
      <dgm:spPr/>
      <dgm:t>
        <a:bodyPr/>
        <a:lstStyle/>
        <a:p>
          <a:endParaRPr lang="es-EC"/>
        </a:p>
      </dgm:t>
    </dgm:pt>
    <dgm:pt modelId="{EDDF211B-6AE4-4B5B-9318-5A78521F771F}">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Cubierta de la puerta</a:t>
          </a:r>
          <a:endParaRPr lang="es-EC" sz="1800" dirty="0">
            <a:solidFill>
              <a:schemeClr val="tx1"/>
            </a:solidFill>
            <a:latin typeface="Arial" panose="020B0604020202020204" pitchFamily="34" charset="0"/>
            <a:cs typeface="Arial" panose="020B0604020202020204" pitchFamily="34" charset="0"/>
          </a:endParaRPr>
        </a:p>
      </dgm:t>
    </dgm:pt>
    <dgm:pt modelId="{8A94C90E-E10B-4A38-8304-D2F54EA20918}" type="parTrans" cxnId="{F6F0AF19-010A-4066-B162-B0AD0B752439}">
      <dgm:prSet/>
      <dgm:spPr/>
      <dgm:t>
        <a:bodyPr/>
        <a:lstStyle/>
        <a:p>
          <a:endParaRPr lang="es-EC"/>
        </a:p>
      </dgm:t>
    </dgm:pt>
    <dgm:pt modelId="{88BCB5FC-997E-436C-9EE2-080D1FFBBC03}" type="sibTrans" cxnId="{F6F0AF19-010A-4066-B162-B0AD0B752439}">
      <dgm:prSet/>
      <dgm:spPr/>
      <dgm:t>
        <a:bodyPr/>
        <a:lstStyle/>
        <a:p>
          <a:endParaRPr lang="es-EC"/>
        </a:p>
      </dgm:t>
    </dgm:pt>
    <dgm:pt modelId="{6A1AE87E-D58F-44B2-8D88-5B6BC38DE450}">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B923CD05-46D4-4CFB-A691-98CF7EE20F08}" type="parTrans" cxnId="{9B6FE5DC-1E2D-4982-83B2-C11F8ACE04E9}">
      <dgm:prSet/>
      <dgm:spPr/>
      <dgm:t>
        <a:bodyPr/>
        <a:lstStyle/>
        <a:p>
          <a:endParaRPr lang="es-EC"/>
        </a:p>
      </dgm:t>
    </dgm:pt>
    <dgm:pt modelId="{DAB536B4-F6A7-4885-9E92-89378189C64A}" type="sibTrans" cxnId="{9B6FE5DC-1E2D-4982-83B2-C11F8ACE04E9}">
      <dgm:prSet/>
      <dgm:spPr/>
      <dgm:t>
        <a:bodyPr/>
        <a:lstStyle/>
        <a:p>
          <a:endParaRPr lang="es-EC"/>
        </a:p>
      </dgm:t>
    </dgm:pt>
    <dgm:pt modelId="{5C4ECCA8-6021-4CBD-9560-CC8BEA7ADBB7}">
      <dgm:prSet phldrT="[Texto]" custT="1"/>
      <dgm:spPr/>
      <dgm:t>
        <a:bodyPr/>
        <a:lstStyle/>
        <a:p>
          <a:r>
            <a:rPr lang="es-EC" sz="1800" dirty="0" smtClean="0">
              <a:solidFill>
                <a:schemeClr val="tx1"/>
              </a:solidFill>
              <a:latin typeface="Arial" panose="020B0604020202020204" pitchFamily="34" charset="0"/>
              <a:cs typeface="Arial" panose="020B0604020202020204" pitchFamily="34" charset="0"/>
            </a:rPr>
            <a:t>Soporte del sistema</a:t>
          </a:r>
          <a:endParaRPr lang="es-EC" sz="1800" dirty="0">
            <a:solidFill>
              <a:schemeClr val="tx1"/>
            </a:solidFill>
            <a:latin typeface="Arial" panose="020B0604020202020204" pitchFamily="34" charset="0"/>
            <a:cs typeface="Arial" panose="020B0604020202020204" pitchFamily="34" charset="0"/>
          </a:endParaRPr>
        </a:p>
      </dgm:t>
    </dgm:pt>
    <dgm:pt modelId="{194A9604-C567-4932-AAAF-895348FFC4F1}" type="sibTrans" cxnId="{E5D100A0-A2D0-41DB-A302-CB241A573E08}">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46AA8B6B-DE1E-48FC-B823-281BB4CD8972}" type="parTrans" cxnId="{E5D100A0-A2D0-41DB-A302-CB241A573E08}">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D99466F-7F93-4BF8-AF55-5A2DA29E83BC}" type="pres">
      <dgm:prSet presAssocID="{AD6276DC-6646-4F5C-BE5E-75B74BE55117}" presName="Name0" presStyleCnt="0">
        <dgm:presLayoutVars>
          <dgm:chMax/>
          <dgm:chPref/>
          <dgm:dir/>
        </dgm:presLayoutVars>
      </dgm:prSet>
      <dgm:spPr/>
      <dgm:t>
        <a:bodyPr/>
        <a:lstStyle/>
        <a:p>
          <a:endParaRPr lang="es-EC"/>
        </a:p>
      </dgm:t>
    </dgm:pt>
    <dgm:pt modelId="{8D1FE177-ED41-4988-B919-F9710996BF61}" type="pres">
      <dgm:prSet presAssocID="{AEF28D59-9F60-412B-A9A7-03E05846E65D}" presName="composite" presStyleCnt="0">
        <dgm:presLayoutVars>
          <dgm:chMax val="1"/>
          <dgm:chPref val="1"/>
        </dgm:presLayoutVars>
      </dgm:prSet>
      <dgm:spPr/>
    </dgm:pt>
    <dgm:pt modelId="{8ACF64D4-692D-457F-A27F-05BAFC9BD6E4}" type="pres">
      <dgm:prSet presAssocID="{AEF28D59-9F60-412B-A9A7-03E05846E65D}" presName="Accent" presStyleLbl="trAlignAcc1" presStyleIdx="0" presStyleCnt="6">
        <dgm:presLayoutVars>
          <dgm:chMax val="0"/>
          <dgm:chPref val="0"/>
        </dgm:presLayoutVars>
      </dgm:prSet>
      <dgm:spPr/>
    </dgm:pt>
    <dgm:pt modelId="{EB7BEF56-CFB0-474D-BE91-7AED742836D4}" type="pres">
      <dgm:prSet presAssocID="{AEF28D59-9F60-412B-A9A7-03E05846E65D}" presName="Image" presStyleLbl="alignImgPlace1" presStyleIdx="0" presStyleCnt="6">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C"/>
        </a:p>
      </dgm:t>
    </dgm:pt>
    <dgm:pt modelId="{AD0E180D-515D-413D-9F2A-1D23041073BD}" type="pres">
      <dgm:prSet presAssocID="{AEF28D59-9F60-412B-A9A7-03E05846E65D}" presName="ChildComposite" presStyleCnt="0"/>
      <dgm:spPr/>
    </dgm:pt>
    <dgm:pt modelId="{E0544C5F-2D46-476F-9AFD-629EA5E20667}" type="pres">
      <dgm:prSet presAssocID="{AEF28D59-9F60-412B-A9A7-03E05846E65D}" presName="Child" presStyleLbl="node1" presStyleIdx="0" presStyleCnt="6">
        <dgm:presLayoutVars>
          <dgm:chMax val="0"/>
          <dgm:chPref val="0"/>
          <dgm:bulletEnabled val="1"/>
        </dgm:presLayoutVars>
      </dgm:prSet>
      <dgm:spPr/>
      <dgm:t>
        <a:bodyPr/>
        <a:lstStyle/>
        <a:p>
          <a:endParaRPr lang="es-EC"/>
        </a:p>
      </dgm:t>
    </dgm:pt>
    <dgm:pt modelId="{25EDD94E-D65D-4F98-A43E-2A1B7D003C18}" type="pres">
      <dgm:prSet presAssocID="{AEF28D59-9F60-412B-A9A7-03E05846E65D}" presName="Parent" presStyleLbl="revTx" presStyleIdx="0" presStyleCnt="6">
        <dgm:presLayoutVars>
          <dgm:chMax val="1"/>
          <dgm:chPref val="0"/>
          <dgm:bulletEnabled val="1"/>
        </dgm:presLayoutVars>
      </dgm:prSet>
      <dgm:spPr/>
      <dgm:t>
        <a:bodyPr/>
        <a:lstStyle/>
        <a:p>
          <a:endParaRPr lang="es-EC"/>
        </a:p>
      </dgm:t>
    </dgm:pt>
    <dgm:pt modelId="{E69ED3AD-2FA0-4154-814B-FF0B26657852}" type="pres">
      <dgm:prSet presAssocID="{DFAE3D2D-B498-4727-8CBF-73BAD657CD43}" presName="sibTrans" presStyleCnt="0"/>
      <dgm:spPr/>
    </dgm:pt>
    <dgm:pt modelId="{3C4F397C-5442-41AC-9BDE-5C0B377126A5}" type="pres">
      <dgm:prSet presAssocID="{ECE0FBE4-32C6-4A0D-8423-05D7B2AFCB44}" presName="composite" presStyleCnt="0">
        <dgm:presLayoutVars>
          <dgm:chMax val="1"/>
          <dgm:chPref val="1"/>
        </dgm:presLayoutVars>
      </dgm:prSet>
      <dgm:spPr/>
    </dgm:pt>
    <dgm:pt modelId="{E438DE0C-5B46-4F7E-A1B3-531FE055B5D6}" type="pres">
      <dgm:prSet presAssocID="{ECE0FBE4-32C6-4A0D-8423-05D7B2AFCB44}" presName="Accent" presStyleLbl="trAlignAcc1" presStyleIdx="1" presStyleCnt="6">
        <dgm:presLayoutVars>
          <dgm:chMax val="0"/>
          <dgm:chPref val="0"/>
        </dgm:presLayoutVars>
      </dgm:prSet>
      <dgm:spPr/>
    </dgm:pt>
    <dgm:pt modelId="{46C6B42F-A841-4B73-B4A2-6C14396BE67C}" type="pres">
      <dgm:prSet presAssocID="{ECE0FBE4-32C6-4A0D-8423-05D7B2AFCB44}" presName="Image" presStyleLbl="alignImgPlace1" presStyleIdx="1" presStyleCnt="6">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2D0DF14D-F5B8-4BC7-94B1-0ED1CFDAFF56}" type="pres">
      <dgm:prSet presAssocID="{ECE0FBE4-32C6-4A0D-8423-05D7B2AFCB44}" presName="ChildComposite" presStyleCnt="0"/>
      <dgm:spPr/>
    </dgm:pt>
    <dgm:pt modelId="{812D64DD-31FB-4181-9847-97245F087254}" type="pres">
      <dgm:prSet presAssocID="{ECE0FBE4-32C6-4A0D-8423-05D7B2AFCB44}" presName="Child" presStyleLbl="node1" presStyleIdx="1" presStyleCnt="6">
        <dgm:presLayoutVars>
          <dgm:chMax val="0"/>
          <dgm:chPref val="0"/>
          <dgm:bulletEnabled val="1"/>
        </dgm:presLayoutVars>
      </dgm:prSet>
      <dgm:spPr/>
      <dgm:t>
        <a:bodyPr/>
        <a:lstStyle/>
        <a:p>
          <a:endParaRPr lang="es-EC"/>
        </a:p>
      </dgm:t>
    </dgm:pt>
    <dgm:pt modelId="{33721BB0-215A-476B-A4F5-5E82C8384AE3}" type="pres">
      <dgm:prSet presAssocID="{ECE0FBE4-32C6-4A0D-8423-05D7B2AFCB44}" presName="Parent" presStyleLbl="revTx" presStyleIdx="1" presStyleCnt="6">
        <dgm:presLayoutVars>
          <dgm:chMax val="1"/>
          <dgm:chPref val="0"/>
          <dgm:bulletEnabled val="1"/>
        </dgm:presLayoutVars>
      </dgm:prSet>
      <dgm:spPr/>
      <dgm:t>
        <a:bodyPr/>
        <a:lstStyle/>
        <a:p>
          <a:endParaRPr lang="es-EC"/>
        </a:p>
      </dgm:t>
    </dgm:pt>
    <dgm:pt modelId="{0D470CB2-4E80-491E-B487-372351F0722A}" type="pres">
      <dgm:prSet presAssocID="{74B11180-CD20-4FE2-A9C4-42F27D981CF7}" presName="sibTrans" presStyleCnt="0"/>
      <dgm:spPr/>
    </dgm:pt>
    <dgm:pt modelId="{55AE9822-24D3-4288-8C17-B34825EF3B4D}" type="pres">
      <dgm:prSet presAssocID="{F7CEB603-51AF-41F0-BB01-921867885EBF}" presName="composite" presStyleCnt="0">
        <dgm:presLayoutVars>
          <dgm:chMax val="1"/>
          <dgm:chPref val="1"/>
        </dgm:presLayoutVars>
      </dgm:prSet>
      <dgm:spPr/>
    </dgm:pt>
    <dgm:pt modelId="{4F45CBF7-63DC-4414-B2A6-FF88509E56F2}" type="pres">
      <dgm:prSet presAssocID="{F7CEB603-51AF-41F0-BB01-921867885EBF}" presName="Accent" presStyleLbl="trAlignAcc1" presStyleIdx="2" presStyleCnt="6">
        <dgm:presLayoutVars>
          <dgm:chMax val="0"/>
          <dgm:chPref val="0"/>
        </dgm:presLayoutVars>
      </dgm:prSet>
      <dgm:spPr/>
    </dgm:pt>
    <dgm:pt modelId="{7ACFF01C-6792-4D9E-91E4-3D671F94EE88}" type="pres">
      <dgm:prSet presAssocID="{F7CEB603-51AF-41F0-BB01-921867885EBF}" presName="Image" presStyleLbl="alignImgPlace1" presStyleIdx="2" presStyleCnt="6">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E2476407-CBAA-4536-9D9F-026757418EBA}" type="pres">
      <dgm:prSet presAssocID="{F7CEB603-51AF-41F0-BB01-921867885EBF}" presName="ChildComposite" presStyleCnt="0"/>
      <dgm:spPr/>
    </dgm:pt>
    <dgm:pt modelId="{07E775C9-38F9-4F98-92BE-B05FEFB7B053}" type="pres">
      <dgm:prSet presAssocID="{F7CEB603-51AF-41F0-BB01-921867885EBF}" presName="Child" presStyleLbl="node1" presStyleIdx="2" presStyleCnt="6">
        <dgm:presLayoutVars>
          <dgm:chMax val="0"/>
          <dgm:chPref val="0"/>
          <dgm:bulletEnabled val="1"/>
        </dgm:presLayoutVars>
      </dgm:prSet>
      <dgm:spPr/>
      <dgm:t>
        <a:bodyPr/>
        <a:lstStyle/>
        <a:p>
          <a:endParaRPr lang="es-EC"/>
        </a:p>
      </dgm:t>
    </dgm:pt>
    <dgm:pt modelId="{2B6A659E-0241-418A-A324-0230505192B1}" type="pres">
      <dgm:prSet presAssocID="{F7CEB603-51AF-41F0-BB01-921867885EBF}" presName="Parent" presStyleLbl="revTx" presStyleIdx="2" presStyleCnt="6">
        <dgm:presLayoutVars>
          <dgm:chMax val="1"/>
          <dgm:chPref val="0"/>
          <dgm:bulletEnabled val="1"/>
        </dgm:presLayoutVars>
      </dgm:prSet>
      <dgm:spPr/>
      <dgm:t>
        <a:bodyPr/>
        <a:lstStyle/>
        <a:p>
          <a:endParaRPr lang="es-EC"/>
        </a:p>
      </dgm:t>
    </dgm:pt>
    <dgm:pt modelId="{C261F7F5-34C7-4D36-8B0B-4B651FBBCE1B}" type="pres">
      <dgm:prSet presAssocID="{E4FBB0CC-7CCE-4B76-B0DF-3AEDD92AE8D7}" presName="sibTrans" presStyleCnt="0"/>
      <dgm:spPr/>
    </dgm:pt>
    <dgm:pt modelId="{041A91EB-38B3-4D7E-968A-F193F8AFAE94}" type="pres">
      <dgm:prSet presAssocID="{CD36F7D2-A78F-4120-806D-CE3324D2BB0C}" presName="composite" presStyleCnt="0">
        <dgm:presLayoutVars>
          <dgm:chMax val="1"/>
          <dgm:chPref val="1"/>
        </dgm:presLayoutVars>
      </dgm:prSet>
      <dgm:spPr/>
    </dgm:pt>
    <dgm:pt modelId="{55FEE9A9-3DF7-4F2A-8601-AE82AFBAA461}" type="pres">
      <dgm:prSet presAssocID="{CD36F7D2-A78F-4120-806D-CE3324D2BB0C}" presName="Accent" presStyleLbl="trAlignAcc1" presStyleIdx="3" presStyleCnt="6">
        <dgm:presLayoutVars>
          <dgm:chMax val="0"/>
          <dgm:chPref val="0"/>
        </dgm:presLayoutVars>
      </dgm:prSet>
      <dgm:spPr/>
    </dgm:pt>
    <dgm:pt modelId="{D40A5D16-3B52-4C61-AFF1-14EC77868E44}" type="pres">
      <dgm:prSet presAssocID="{CD36F7D2-A78F-4120-806D-CE3324D2BB0C}" presName="Image" presStyleLbl="alignImgPlace1" presStyleIdx="3" presStyleCnt="6">
        <dgm:presLayoutVars>
          <dgm:chMax val="0"/>
          <dgm:chPref val="0"/>
        </dgm:presLayoutVars>
      </dgm:prSet>
      <dgm:spPr>
        <a:blipFill rotWithShape="1">
          <a:blip xmlns:r="http://schemas.openxmlformats.org/officeDocument/2006/relationships" r:embed="rId4"/>
          <a:stretch>
            <a:fillRect/>
          </a:stretch>
        </a:blipFill>
      </dgm:spPr>
      <dgm:t>
        <a:bodyPr/>
        <a:lstStyle/>
        <a:p>
          <a:endParaRPr lang="es-EC"/>
        </a:p>
      </dgm:t>
    </dgm:pt>
    <dgm:pt modelId="{D88B6CC8-B3A3-4DCF-AC2A-5DDD53FFE47E}" type="pres">
      <dgm:prSet presAssocID="{CD36F7D2-A78F-4120-806D-CE3324D2BB0C}" presName="ChildComposite" presStyleCnt="0"/>
      <dgm:spPr/>
    </dgm:pt>
    <dgm:pt modelId="{41334FB6-1C0D-4023-90EA-4F50C3A95835}" type="pres">
      <dgm:prSet presAssocID="{CD36F7D2-A78F-4120-806D-CE3324D2BB0C}" presName="Child" presStyleLbl="node1" presStyleIdx="3" presStyleCnt="6">
        <dgm:presLayoutVars>
          <dgm:chMax val="0"/>
          <dgm:chPref val="0"/>
          <dgm:bulletEnabled val="1"/>
        </dgm:presLayoutVars>
      </dgm:prSet>
      <dgm:spPr/>
      <dgm:t>
        <a:bodyPr/>
        <a:lstStyle/>
        <a:p>
          <a:endParaRPr lang="es-EC"/>
        </a:p>
      </dgm:t>
    </dgm:pt>
    <dgm:pt modelId="{07D88AB3-E878-4B38-9DA7-8FAC3D8A0880}" type="pres">
      <dgm:prSet presAssocID="{CD36F7D2-A78F-4120-806D-CE3324D2BB0C}" presName="Parent" presStyleLbl="revTx" presStyleIdx="3" presStyleCnt="6">
        <dgm:presLayoutVars>
          <dgm:chMax val="1"/>
          <dgm:chPref val="0"/>
          <dgm:bulletEnabled val="1"/>
        </dgm:presLayoutVars>
      </dgm:prSet>
      <dgm:spPr/>
      <dgm:t>
        <a:bodyPr/>
        <a:lstStyle/>
        <a:p>
          <a:endParaRPr lang="es-EC"/>
        </a:p>
      </dgm:t>
    </dgm:pt>
    <dgm:pt modelId="{63B52753-0FD5-442E-A734-D856A91663FD}" type="pres">
      <dgm:prSet presAssocID="{2567D88A-8F19-4414-A47A-B2B8812F9A75}" presName="sibTrans" presStyleCnt="0"/>
      <dgm:spPr/>
    </dgm:pt>
    <dgm:pt modelId="{E583B8F9-097E-423B-872D-235B34D3894C}" type="pres">
      <dgm:prSet presAssocID="{2E94A919-B64C-4ADE-A1DB-E6253BD69109}" presName="composite" presStyleCnt="0">
        <dgm:presLayoutVars>
          <dgm:chMax val="1"/>
          <dgm:chPref val="1"/>
        </dgm:presLayoutVars>
      </dgm:prSet>
      <dgm:spPr/>
    </dgm:pt>
    <dgm:pt modelId="{890BA7B6-C03B-44DB-9EFC-4A8FF725978E}" type="pres">
      <dgm:prSet presAssocID="{2E94A919-B64C-4ADE-A1DB-E6253BD69109}" presName="Accent" presStyleLbl="trAlignAcc1" presStyleIdx="4" presStyleCnt="6" custLinFactNeighborX="-622" custLinFactNeighborY="-1424">
        <dgm:presLayoutVars>
          <dgm:chMax val="0"/>
          <dgm:chPref val="0"/>
        </dgm:presLayoutVars>
      </dgm:prSet>
      <dgm:spPr/>
    </dgm:pt>
    <dgm:pt modelId="{F530CD12-1F76-4BA1-8D4E-2B71FFE8F049}" type="pres">
      <dgm:prSet presAssocID="{2E94A919-B64C-4ADE-A1DB-E6253BD69109}" presName="Image" presStyleLbl="alignImgPlace1" presStyleIdx="4" presStyleCnt="6">
        <dgm:presLayoutVars>
          <dgm:chMax val="0"/>
          <dgm:chPref val="0"/>
        </dgm:presLayoutVars>
      </dgm:prSet>
      <dgm:spPr>
        <a:blipFill rotWithShape="1">
          <a:blip xmlns:r="http://schemas.openxmlformats.org/officeDocument/2006/relationships" r:embed="rId5"/>
          <a:stretch>
            <a:fillRect/>
          </a:stretch>
        </a:blipFill>
      </dgm:spPr>
      <dgm:t>
        <a:bodyPr/>
        <a:lstStyle/>
        <a:p>
          <a:endParaRPr lang="es-EC"/>
        </a:p>
      </dgm:t>
    </dgm:pt>
    <dgm:pt modelId="{10BF313D-FBF4-4A26-9799-C62A6986E2D8}" type="pres">
      <dgm:prSet presAssocID="{2E94A919-B64C-4ADE-A1DB-E6253BD69109}" presName="ChildComposite" presStyleCnt="0"/>
      <dgm:spPr/>
    </dgm:pt>
    <dgm:pt modelId="{B8855FC1-3063-426D-91F5-5FD9791968F3}" type="pres">
      <dgm:prSet presAssocID="{2E94A919-B64C-4ADE-A1DB-E6253BD69109}" presName="Child" presStyleLbl="node1" presStyleIdx="4" presStyleCnt="6">
        <dgm:presLayoutVars>
          <dgm:chMax val="0"/>
          <dgm:chPref val="0"/>
          <dgm:bulletEnabled val="1"/>
        </dgm:presLayoutVars>
      </dgm:prSet>
      <dgm:spPr/>
      <dgm:t>
        <a:bodyPr/>
        <a:lstStyle/>
        <a:p>
          <a:endParaRPr lang="es-EC"/>
        </a:p>
      </dgm:t>
    </dgm:pt>
    <dgm:pt modelId="{9D656372-A613-45CD-86D4-2A3CF6F4C4D3}" type="pres">
      <dgm:prSet presAssocID="{2E94A919-B64C-4ADE-A1DB-E6253BD69109}" presName="Parent" presStyleLbl="revTx" presStyleIdx="4" presStyleCnt="6">
        <dgm:presLayoutVars>
          <dgm:chMax val="1"/>
          <dgm:chPref val="0"/>
          <dgm:bulletEnabled val="1"/>
        </dgm:presLayoutVars>
      </dgm:prSet>
      <dgm:spPr/>
      <dgm:t>
        <a:bodyPr/>
        <a:lstStyle/>
        <a:p>
          <a:endParaRPr lang="es-EC"/>
        </a:p>
      </dgm:t>
    </dgm:pt>
    <dgm:pt modelId="{7BDB2899-0D58-43E7-AA2A-CA1BBB4372EC}" type="pres">
      <dgm:prSet presAssocID="{968604FB-A938-4285-B804-7FF45DD372FF}" presName="sibTrans" presStyleCnt="0"/>
      <dgm:spPr/>
    </dgm:pt>
    <dgm:pt modelId="{30CCD758-7D95-4BB5-84C0-31BA23296413}" type="pres">
      <dgm:prSet presAssocID="{6A1AE87E-D58F-44B2-8D88-5B6BC38DE450}" presName="composite" presStyleCnt="0">
        <dgm:presLayoutVars>
          <dgm:chMax val="1"/>
          <dgm:chPref val="1"/>
        </dgm:presLayoutVars>
      </dgm:prSet>
      <dgm:spPr/>
    </dgm:pt>
    <dgm:pt modelId="{0581ACC0-E669-4302-B6B5-66556E19210E}" type="pres">
      <dgm:prSet presAssocID="{6A1AE87E-D58F-44B2-8D88-5B6BC38DE450}" presName="Accent" presStyleLbl="trAlignAcc1" presStyleIdx="5" presStyleCnt="6">
        <dgm:presLayoutVars>
          <dgm:chMax val="0"/>
          <dgm:chPref val="0"/>
        </dgm:presLayoutVars>
      </dgm:prSet>
      <dgm:spPr/>
    </dgm:pt>
    <dgm:pt modelId="{0D54287D-1D5F-4DFB-9977-1C11776223C4}" type="pres">
      <dgm:prSet presAssocID="{6A1AE87E-D58F-44B2-8D88-5B6BC38DE450}" presName="Image" presStyleLbl="alignImgPlace1" presStyleIdx="5" presStyleCnt="6">
        <dgm:presLayoutVars>
          <dgm:chMax val="0"/>
          <dgm:chPref val="0"/>
        </dgm:presLayoutVars>
      </dgm:prSet>
      <dgm:spPr>
        <a:blipFill rotWithShape="1">
          <a:blip xmlns:r="http://schemas.openxmlformats.org/officeDocument/2006/relationships" r:embed="rId6"/>
          <a:stretch>
            <a:fillRect/>
          </a:stretch>
        </a:blipFill>
      </dgm:spPr>
      <dgm:t>
        <a:bodyPr/>
        <a:lstStyle/>
        <a:p>
          <a:endParaRPr lang="es-EC"/>
        </a:p>
      </dgm:t>
    </dgm:pt>
    <dgm:pt modelId="{8C5B2E73-82C1-4377-B2C5-51833FAD6502}" type="pres">
      <dgm:prSet presAssocID="{6A1AE87E-D58F-44B2-8D88-5B6BC38DE450}" presName="ChildComposite" presStyleCnt="0"/>
      <dgm:spPr/>
    </dgm:pt>
    <dgm:pt modelId="{001BA524-7818-49A7-B74E-60C5024404FF}" type="pres">
      <dgm:prSet presAssocID="{6A1AE87E-D58F-44B2-8D88-5B6BC38DE450}" presName="Child" presStyleLbl="node1" presStyleIdx="5" presStyleCnt="6">
        <dgm:presLayoutVars>
          <dgm:chMax val="0"/>
          <dgm:chPref val="0"/>
          <dgm:bulletEnabled val="1"/>
        </dgm:presLayoutVars>
      </dgm:prSet>
      <dgm:spPr/>
      <dgm:t>
        <a:bodyPr/>
        <a:lstStyle/>
        <a:p>
          <a:endParaRPr lang="es-EC"/>
        </a:p>
      </dgm:t>
    </dgm:pt>
    <dgm:pt modelId="{0ED180D4-91D8-4D28-B9BF-8C26769A4EE5}" type="pres">
      <dgm:prSet presAssocID="{6A1AE87E-D58F-44B2-8D88-5B6BC38DE450}" presName="Parent" presStyleLbl="revTx" presStyleIdx="5" presStyleCnt="6">
        <dgm:presLayoutVars>
          <dgm:chMax val="1"/>
          <dgm:chPref val="0"/>
          <dgm:bulletEnabled val="1"/>
        </dgm:presLayoutVars>
      </dgm:prSet>
      <dgm:spPr/>
      <dgm:t>
        <a:bodyPr/>
        <a:lstStyle/>
        <a:p>
          <a:endParaRPr lang="es-EC"/>
        </a:p>
      </dgm:t>
    </dgm:pt>
  </dgm:ptLst>
  <dgm:cxnLst>
    <dgm:cxn modelId="{252523DE-895F-431A-BD6D-038A84405FDA}" srcId="{AD6276DC-6646-4F5C-BE5E-75B74BE55117}" destId="{F7CEB603-51AF-41F0-BB01-921867885EBF}" srcOrd="2" destOrd="0" parTransId="{9C7CD256-7EAB-464E-9A28-794DF4BFADEE}" sibTransId="{E4FBB0CC-7CCE-4B76-B0DF-3AEDD92AE8D7}"/>
    <dgm:cxn modelId="{6EA46BE5-26B8-4765-9EE8-51A1A9CD106C}" type="presOf" srcId="{842B4D01-1995-4E19-B9FA-CDEFC9432192}" destId="{812D64DD-31FB-4181-9847-97245F087254}" srcOrd="0" destOrd="0" presId="urn:microsoft.com/office/officeart/2008/layout/CaptionedPictures"/>
    <dgm:cxn modelId="{A63CEE87-053F-42F9-9C9F-F0FF2A15F1D7}" srcId="{AEF28D59-9F60-412B-A9A7-03E05846E65D}" destId="{2FA303CA-102F-4342-B2A1-B8272AE65C2E}" srcOrd="0" destOrd="0" parTransId="{258F5C78-C159-46F8-A2FB-20F2FB2B9545}" sibTransId="{F188F103-5F85-44F7-8C3C-74DEE42F7BBC}"/>
    <dgm:cxn modelId="{8C25CB62-5689-495E-A3F3-20C494021E04}" type="presOf" srcId="{5C4ECCA8-6021-4CBD-9560-CC8BEA7ADBB7}" destId="{001BA524-7818-49A7-B74E-60C5024404FF}" srcOrd="0" destOrd="0" presId="urn:microsoft.com/office/officeart/2008/layout/CaptionedPictures"/>
    <dgm:cxn modelId="{5B15D065-7D07-4376-990F-223E396AD0BA}" type="presOf" srcId="{CD36F7D2-A78F-4120-806D-CE3324D2BB0C}" destId="{07D88AB3-E878-4B38-9DA7-8FAC3D8A0880}" srcOrd="0" destOrd="0" presId="urn:microsoft.com/office/officeart/2008/layout/CaptionedPictures"/>
    <dgm:cxn modelId="{E5D100A0-A2D0-41DB-A302-CB241A573E08}" srcId="{6A1AE87E-D58F-44B2-8D88-5B6BC38DE450}" destId="{5C4ECCA8-6021-4CBD-9560-CC8BEA7ADBB7}" srcOrd="0" destOrd="0" parTransId="{46AA8B6B-DE1E-48FC-B823-281BB4CD8972}" sibTransId="{194A9604-C567-4932-AAAF-895348FFC4F1}"/>
    <dgm:cxn modelId="{AEF1C874-9D0F-46DE-8B68-BBD1B8C89CE7}" type="presOf" srcId="{AEF28D59-9F60-412B-A9A7-03E05846E65D}" destId="{25EDD94E-D65D-4F98-A43E-2A1B7D003C18}" srcOrd="0" destOrd="0" presId="urn:microsoft.com/office/officeart/2008/layout/CaptionedPictures"/>
    <dgm:cxn modelId="{774F9D8C-1F7E-4EA9-A3CD-48340C1058E2}" type="presOf" srcId="{ECE0FBE4-32C6-4A0D-8423-05D7B2AFCB44}" destId="{33721BB0-215A-476B-A4F5-5E82C8384AE3}" srcOrd="0" destOrd="0" presId="urn:microsoft.com/office/officeart/2008/layout/CaptionedPictures"/>
    <dgm:cxn modelId="{1FEF65B9-B238-4530-B591-100778245862}" type="presOf" srcId="{E27B13DD-61C9-495B-972F-941BD6AFEB1F}" destId="{41334FB6-1C0D-4023-90EA-4F50C3A95835}" srcOrd="0" destOrd="0" presId="urn:microsoft.com/office/officeart/2008/layout/CaptionedPictures"/>
    <dgm:cxn modelId="{D577A360-D88A-4061-937A-7EBAA6C1D3F6}" srcId="{AD6276DC-6646-4F5C-BE5E-75B74BE55117}" destId="{AEF28D59-9F60-412B-A9A7-03E05846E65D}" srcOrd="0" destOrd="0" parTransId="{C879A998-6BF0-451E-9CC6-942EA05BA6F3}" sibTransId="{DFAE3D2D-B498-4727-8CBF-73BAD657CD43}"/>
    <dgm:cxn modelId="{7777A69A-6EB4-4CFC-8B79-5B5F75D439D4}" type="presOf" srcId="{11A4CB2C-5115-474A-848A-92D9A657B904}" destId="{07E775C9-38F9-4F98-92BE-B05FEFB7B053}" srcOrd="0" destOrd="0" presId="urn:microsoft.com/office/officeart/2008/layout/CaptionedPictures"/>
    <dgm:cxn modelId="{A97CB1E7-1DD9-45CB-9FF1-A7E288D4636C}" srcId="{AD6276DC-6646-4F5C-BE5E-75B74BE55117}" destId="{CD36F7D2-A78F-4120-806D-CE3324D2BB0C}" srcOrd="3" destOrd="0" parTransId="{5121A986-CE56-4B3A-9E71-E38DF0FD11B0}" sibTransId="{2567D88A-8F19-4414-A47A-B2B8812F9A75}"/>
    <dgm:cxn modelId="{D431ADA4-AC2B-4FFA-8331-5C1AAA1821AB}" srcId="{F7CEB603-51AF-41F0-BB01-921867885EBF}" destId="{11A4CB2C-5115-474A-848A-92D9A657B904}" srcOrd="0" destOrd="0" parTransId="{7A881DD3-A239-4693-B03B-A714A5A796DE}" sibTransId="{F697D6F2-A146-44F1-8103-E95C0825D611}"/>
    <dgm:cxn modelId="{7B1BDB59-862F-4E1F-A872-D373AED4A364}" srcId="{ECE0FBE4-32C6-4A0D-8423-05D7B2AFCB44}" destId="{842B4D01-1995-4E19-B9FA-CDEFC9432192}" srcOrd="0" destOrd="0" parTransId="{841C4788-9FE0-4F96-9679-6764EF4B2E84}" sibTransId="{48DD4150-5BF5-433C-BC6F-2A4911A50948}"/>
    <dgm:cxn modelId="{6F2938D7-817E-4622-A9AF-3A97EE8CDFB5}" srcId="{AD6276DC-6646-4F5C-BE5E-75B74BE55117}" destId="{ECE0FBE4-32C6-4A0D-8423-05D7B2AFCB44}" srcOrd="1" destOrd="0" parTransId="{C45E0BFA-1F74-4930-9654-FF5700F3FE39}" sibTransId="{74B11180-CD20-4FE2-A9C4-42F27D981CF7}"/>
    <dgm:cxn modelId="{AF4B32A8-128D-4D1F-B0DF-F30A2995B8F0}" type="presOf" srcId="{AD6276DC-6646-4F5C-BE5E-75B74BE55117}" destId="{FD99466F-7F93-4BF8-AF55-5A2DA29E83BC}" srcOrd="0" destOrd="0" presId="urn:microsoft.com/office/officeart/2008/layout/CaptionedPictures"/>
    <dgm:cxn modelId="{22AEB6AF-E1AB-4205-A467-628B2B2CF0FE}" type="presOf" srcId="{2FA303CA-102F-4342-B2A1-B8272AE65C2E}" destId="{E0544C5F-2D46-476F-9AFD-629EA5E20667}" srcOrd="0" destOrd="0" presId="urn:microsoft.com/office/officeart/2008/layout/CaptionedPictures"/>
    <dgm:cxn modelId="{9B6FE5DC-1E2D-4982-83B2-C11F8ACE04E9}" srcId="{AD6276DC-6646-4F5C-BE5E-75B74BE55117}" destId="{6A1AE87E-D58F-44B2-8D88-5B6BC38DE450}" srcOrd="5" destOrd="0" parTransId="{B923CD05-46D4-4CFB-A691-98CF7EE20F08}" sibTransId="{DAB536B4-F6A7-4885-9E92-89378189C64A}"/>
    <dgm:cxn modelId="{0757DACC-8782-4C9C-BD8B-7C7C87310DA0}" type="presOf" srcId="{EDDF211B-6AE4-4B5B-9318-5A78521F771F}" destId="{B8855FC1-3063-426D-91F5-5FD9791968F3}" srcOrd="0" destOrd="0" presId="urn:microsoft.com/office/officeart/2008/layout/CaptionedPictures"/>
    <dgm:cxn modelId="{D5EFA292-2BE6-4D74-8369-81CBFF276479}" type="presOf" srcId="{6A1AE87E-D58F-44B2-8D88-5B6BC38DE450}" destId="{0ED180D4-91D8-4D28-B9BF-8C26769A4EE5}" srcOrd="0" destOrd="0" presId="urn:microsoft.com/office/officeart/2008/layout/CaptionedPictures"/>
    <dgm:cxn modelId="{F6F0AF19-010A-4066-B162-B0AD0B752439}" srcId="{2E94A919-B64C-4ADE-A1DB-E6253BD69109}" destId="{EDDF211B-6AE4-4B5B-9318-5A78521F771F}" srcOrd="0" destOrd="0" parTransId="{8A94C90E-E10B-4A38-8304-D2F54EA20918}" sibTransId="{88BCB5FC-997E-436C-9EE2-080D1FFBBC03}"/>
    <dgm:cxn modelId="{157987F7-C43E-4B65-9130-92470954E5F2}" type="presOf" srcId="{2E94A919-B64C-4ADE-A1DB-E6253BD69109}" destId="{9D656372-A613-45CD-86D4-2A3CF6F4C4D3}" srcOrd="0" destOrd="0" presId="urn:microsoft.com/office/officeart/2008/layout/CaptionedPictures"/>
    <dgm:cxn modelId="{6BD1127A-320D-4C89-AE37-9FB6D2EF0561}" srcId="{CD36F7D2-A78F-4120-806D-CE3324D2BB0C}" destId="{E27B13DD-61C9-495B-972F-941BD6AFEB1F}" srcOrd="0" destOrd="0" parTransId="{D932DD8B-165F-4BF6-88D3-B09F01921DC7}" sibTransId="{C968BCA0-3A6B-40D2-9427-E0CFB6EB68B8}"/>
    <dgm:cxn modelId="{6786DE86-6C46-4080-B7AC-B90D3286B6AF}" srcId="{AD6276DC-6646-4F5C-BE5E-75B74BE55117}" destId="{2E94A919-B64C-4ADE-A1DB-E6253BD69109}" srcOrd="4" destOrd="0" parTransId="{454A72AC-4BF7-4E96-9CD9-7C35605FEE3D}" sibTransId="{968604FB-A938-4285-B804-7FF45DD372FF}"/>
    <dgm:cxn modelId="{259A8D36-8F5A-4831-8857-CD13D65A5F42}" type="presOf" srcId="{F7CEB603-51AF-41F0-BB01-921867885EBF}" destId="{2B6A659E-0241-418A-A324-0230505192B1}" srcOrd="0" destOrd="0" presId="urn:microsoft.com/office/officeart/2008/layout/CaptionedPictures"/>
    <dgm:cxn modelId="{6EC5918D-8686-4DAF-BF17-C2C0C5FEFFDE}" type="presParOf" srcId="{FD99466F-7F93-4BF8-AF55-5A2DA29E83BC}" destId="{8D1FE177-ED41-4988-B919-F9710996BF61}" srcOrd="0" destOrd="0" presId="urn:microsoft.com/office/officeart/2008/layout/CaptionedPictures"/>
    <dgm:cxn modelId="{5E72B91E-8E88-411A-866D-47DDEB51BA4E}" type="presParOf" srcId="{8D1FE177-ED41-4988-B919-F9710996BF61}" destId="{8ACF64D4-692D-457F-A27F-05BAFC9BD6E4}" srcOrd="0" destOrd="0" presId="urn:microsoft.com/office/officeart/2008/layout/CaptionedPictures"/>
    <dgm:cxn modelId="{28E60E07-28C0-40DE-978B-454686786914}" type="presParOf" srcId="{8D1FE177-ED41-4988-B919-F9710996BF61}" destId="{EB7BEF56-CFB0-474D-BE91-7AED742836D4}" srcOrd="1" destOrd="0" presId="urn:microsoft.com/office/officeart/2008/layout/CaptionedPictures"/>
    <dgm:cxn modelId="{DC9C1B9C-0059-4504-BF1F-A12998DD04F6}" type="presParOf" srcId="{8D1FE177-ED41-4988-B919-F9710996BF61}" destId="{AD0E180D-515D-413D-9F2A-1D23041073BD}" srcOrd="2" destOrd="0" presId="urn:microsoft.com/office/officeart/2008/layout/CaptionedPictures"/>
    <dgm:cxn modelId="{6D0EA9A4-1A5D-45E8-ABC6-BA54BC12D806}" type="presParOf" srcId="{AD0E180D-515D-413D-9F2A-1D23041073BD}" destId="{E0544C5F-2D46-476F-9AFD-629EA5E20667}" srcOrd="0" destOrd="0" presId="urn:microsoft.com/office/officeart/2008/layout/CaptionedPictures"/>
    <dgm:cxn modelId="{B8AA5109-FA55-411A-9EF2-AD0A61571C52}" type="presParOf" srcId="{AD0E180D-515D-413D-9F2A-1D23041073BD}" destId="{25EDD94E-D65D-4F98-A43E-2A1B7D003C18}" srcOrd="1" destOrd="0" presId="urn:microsoft.com/office/officeart/2008/layout/CaptionedPictures"/>
    <dgm:cxn modelId="{AC4C6442-8295-4739-A276-45E79808F75F}" type="presParOf" srcId="{FD99466F-7F93-4BF8-AF55-5A2DA29E83BC}" destId="{E69ED3AD-2FA0-4154-814B-FF0B26657852}" srcOrd="1" destOrd="0" presId="urn:microsoft.com/office/officeart/2008/layout/CaptionedPictures"/>
    <dgm:cxn modelId="{1B93AE95-E3CD-4390-AD06-B5A3F35AEEE5}" type="presParOf" srcId="{FD99466F-7F93-4BF8-AF55-5A2DA29E83BC}" destId="{3C4F397C-5442-41AC-9BDE-5C0B377126A5}" srcOrd="2" destOrd="0" presId="urn:microsoft.com/office/officeart/2008/layout/CaptionedPictures"/>
    <dgm:cxn modelId="{2F34A742-1074-4786-B76A-8F6A677062E6}" type="presParOf" srcId="{3C4F397C-5442-41AC-9BDE-5C0B377126A5}" destId="{E438DE0C-5B46-4F7E-A1B3-531FE055B5D6}" srcOrd="0" destOrd="0" presId="urn:microsoft.com/office/officeart/2008/layout/CaptionedPictures"/>
    <dgm:cxn modelId="{83C7F95B-58CD-43F0-ADBB-7CC7BB098652}" type="presParOf" srcId="{3C4F397C-5442-41AC-9BDE-5C0B377126A5}" destId="{46C6B42F-A841-4B73-B4A2-6C14396BE67C}" srcOrd="1" destOrd="0" presId="urn:microsoft.com/office/officeart/2008/layout/CaptionedPictures"/>
    <dgm:cxn modelId="{CF38B5C7-B0EC-43B0-8BF8-F72FB037EFFE}" type="presParOf" srcId="{3C4F397C-5442-41AC-9BDE-5C0B377126A5}" destId="{2D0DF14D-F5B8-4BC7-94B1-0ED1CFDAFF56}" srcOrd="2" destOrd="0" presId="urn:microsoft.com/office/officeart/2008/layout/CaptionedPictures"/>
    <dgm:cxn modelId="{99D0E663-871D-4CF6-AC59-D350B0E2293F}" type="presParOf" srcId="{2D0DF14D-F5B8-4BC7-94B1-0ED1CFDAFF56}" destId="{812D64DD-31FB-4181-9847-97245F087254}" srcOrd="0" destOrd="0" presId="urn:microsoft.com/office/officeart/2008/layout/CaptionedPictures"/>
    <dgm:cxn modelId="{B9165F7B-2EDE-4261-BB8A-73A2311EB8F0}" type="presParOf" srcId="{2D0DF14D-F5B8-4BC7-94B1-0ED1CFDAFF56}" destId="{33721BB0-215A-476B-A4F5-5E82C8384AE3}" srcOrd="1" destOrd="0" presId="urn:microsoft.com/office/officeart/2008/layout/CaptionedPictures"/>
    <dgm:cxn modelId="{97FC46AA-5F92-4968-B4B1-608ED7B04E05}" type="presParOf" srcId="{FD99466F-7F93-4BF8-AF55-5A2DA29E83BC}" destId="{0D470CB2-4E80-491E-B487-372351F0722A}" srcOrd="3" destOrd="0" presId="urn:microsoft.com/office/officeart/2008/layout/CaptionedPictures"/>
    <dgm:cxn modelId="{307E96B7-5F9C-4E24-808D-E1CC509D5FC9}" type="presParOf" srcId="{FD99466F-7F93-4BF8-AF55-5A2DA29E83BC}" destId="{55AE9822-24D3-4288-8C17-B34825EF3B4D}" srcOrd="4" destOrd="0" presId="urn:microsoft.com/office/officeart/2008/layout/CaptionedPictures"/>
    <dgm:cxn modelId="{70FDE4BA-C3C0-47EE-9777-07C744A65A23}" type="presParOf" srcId="{55AE9822-24D3-4288-8C17-B34825EF3B4D}" destId="{4F45CBF7-63DC-4414-B2A6-FF88509E56F2}" srcOrd="0" destOrd="0" presId="urn:microsoft.com/office/officeart/2008/layout/CaptionedPictures"/>
    <dgm:cxn modelId="{2F33DC9C-EC1C-41F0-81E9-FD45B6720F8E}" type="presParOf" srcId="{55AE9822-24D3-4288-8C17-B34825EF3B4D}" destId="{7ACFF01C-6792-4D9E-91E4-3D671F94EE88}" srcOrd="1" destOrd="0" presId="urn:microsoft.com/office/officeart/2008/layout/CaptionedPictures"/>
    <dgm:cxn modelId="{49F41909-BF7B-4EAA-9B70-03C0A4685648}" type="presParOf" srcId="{55AE9822-24D3-4288-8C17-B34825EF3B4D}" destId="{E2476407-CBAA-4536-9D9F-026757418EBA}" srcOrd="2" destOrd="0" presId="urn:microsoft.com/office/officeart/2008/layout/CaptionedPictures"/>
    <dgm:cxn modelId="{3EFDD851-7A08-472A-84AF-D7D30E094CA4}" type="presParOf" srcId="{E2476407-CBAA-4536-9D9F-026757418EBA}" destId="{07E775C9-38F9-4F98-92BE-B05FEFB7B053}" srcOrd="0" destOrd="0" presId="urn:microsoft.com/office/officeart/2008/layout/CaptionedPictures"/>
    <dgm:cxn modelId="{8A33F422-E64A-4A30-8780-EC2BACECB36D}" type="presParOf" srcId="{E2476407-CBAA-4536-9D9F-026757418EBA}" destId="{2B6A659E-0241-418A-A324-0230505192B1}" srcOrd="1" destOrd="0" presId="urn:microsoft.com/office/officeart/2008/layout/CaptionedPictures"/>
    <dgm:cxn modelId="{87909DF9-10DC-4667-82C9-1A1901BF4A33}" type="presParOf" srcId="{FD99466F-7F93-4BF8-AF55-5A2DA29E83BC}" destId="{C261F7F5-34C7-4D36-8B0B-4B651FBBCE1B}" srcOrd="5" destOrd="0" presId="urn:microsoft.com/office/officeart/2008/layout/CaptionedPictures"/>
    <dgm:cxn modelId="{D7E43935-71CC-41A6-979C-DDA0AA1EA8E8}" type="presParOf" srcId="{FD99466F-7F93-4BF8-AF55-5A2DA29E83BC}" destId="{041A91EB-38B3-4D7E-968A-F193F8AFAE94}" srcOrd="6" destOrd="0" presId="urn:microsoft.com/office/officeart/2008/layout/CaptionedPictures"/>
    <dgm:cxn modelId="{37DCB239-DBE6-491B-B86A-C29712B373E2}" type="presParOf" srcId="{041A91EB-38B3-4D7E-968A-F193F8AFAE94}" destId="{55FEE9A9-3DF7-4F2A-8601-AE82AFBAA461}" srcOrd="0" destOrd="0" presId="urn:microsoft.com/office/officeart/2008/layout/CaptionedPictures"/>
    <dgm:cxn modelId="{4A447FB4-79F1-432D-A547-5C8BEB638C8B}" type="presParOf" srcId="{041A91EB-38B3-4D7E-968A-F193F8AFAE94}" destId="{D40A5D16-3B52-4C61-AFF1-14EC77868E44}" srcOrd="1" destOrd="0" presId="urn:microsoft.com/office/officeart/2008/layout/CaptionedPictures"/>
    <dgm:cxn modelId="{CDCF8377-C6E2-4AA7-BD53-1CB6D802B5C6}" type="presParOf" srcId="{041A91EB-38B3-4D7E-968A-F193F8AFAE94}" destId="{D88B6CC8-B3A3-4DCF-AC2A-5DDD53FFE47E}" srcOrd="2" destOrd="0" presId="urn:microsoft.com/office/officeart/2008/layout/CaptionedPictures"/>
    <dgm:cxn modelId="{70C5C8EF-9851-4DB2-8EEC-8A6A65CDFDD7}" type="presParOf" srcId="{D88B6CC8-B3A3-4DCF-AC2A-5DDD53FFE47E}" destId="{41334FB6-1C0D-4023-90EA-4F50C3A95835}" srcOrd="0" destOrd="0" presId="urn:microsoft.com/office/officeart/2008/layout/CaptionedPictures"/>
    <dgm:cxn modelId="{25DB95B0-49FB-4205-B2EC-F09242EF5367}" type="presParOf" srcId="{D88B6CC8-B3A3-4DCF-AC2A-5DDD53FFE47E}" destId="{07D88AB3-E878-4B38-9DA7-8FAC3D8A0880}" srcOrd="1" destOrd="0" presId="urn:microsoft.com/office/officeart/2008/layout/CaptionedPictures"/>
    <dgm:cxn modelId="{54668238-855A-4F4D-8962-74F80C39AE59}" type="presParOf" srcId="{FD99466F-7F93-4BF8-AF55-5A2DA29E83BC}" destId="{63B52753-0FD5-442E-A734-D856A91663FD}" srcOrd="7" destOrd="0" presId="urn:microsoft.com/office/officeart/2008/layout/CaptionedPictures"/>
    <dgm:cxn modelId="{3365AD4F-8D9D-4A31-81DC-F1E141F63A49}" type="presParOf" srcId="{FD99466F-7F93-4BF8-AF55-5A2DA29E83BC}" destId="{E583B8F9-097E-423B-872D-235B34D3894C}" srcOrd="8" destOrd="0" presId="urn:microsoft.com/office/officeart/2008/layout/CaptionedPictures"/>
    <dgm:cxn modelId="{EA8C816F-2620-4C24-9534-618E011F9BD5}" type="presParOf" srcId="{E583B8F9-097E-423B-872D-235B34D3894C}" destId="{890BA7B6-C03B-44DB-9EFC-4A8FF725978E}" srcOrd="0" destOrd="0" presId="urn:microsoft.com/office/officeart/2008/layout/CaptionedPictures"/>
    <dgm:cxn modelId="{2982EA00-C55C-4D2B-867B-92DC48BFF7C3}" type="presParOf" srcId="{E583B8F9-097E-423B-872D-235B34D3894C}" destId="{F530CD12-1F76-4BA1-8D4E-2B71FFE8F049}" srcOrd="1" destOrd="0" presId="urn:microsoft.com/office/officeart/2008/layout/CaptionedPictures"/>
    <dgm:cxn modelId="{C09B1155-E183-4738-AAF6-E65918F8279F}" type="presParOf" srcId="{E583B8F9-097E-423B-872D-235B34D3894C}" destId="{10BF313D-FBF4-4A26-9799-C62A6986E2D8}" srcOrd="2" destOrd="0" presId="urn:microsoft.com/office/officeart/2008/layout/CaptionedPictures"/>
    <dgm:cxn modelId="{81BB23EE-C0CD-46C8-9F07-3BF8EA2DCD24}" type="presParOf" srcId="{10BF313D-FBF4-4A26-9799-C62A6986E2D8}" destId="{B8855FC1-3063-426D-91F5-5FD9791968F3}" srcOrd="0" destOrd="0" presId="urn:microsoft.com/office/officeart/2008/layout/CaptionedPictures"/>
    <dgm:cxn modelId="{DD5902C5-DFE1-4360-9B0F-8B71D90AEC04}" type="presParOf" srcId="{10BF313D-FBF4-4A26-9799-C62A6986E2D8}" destId="{9D656372-A613-45CD-86D4-2A3CF6F4C4D3}" srcOrd="1" destOrd="0" presId="urn:microsoft.com/office/officeart/2008/layout/CaptionedPictures"/>
    <dgm:cxn modelId="{170888ED-4792-45E8-8060-7823538133C9}" type="presParOf" srcId="{FD99466F-7F93-4BF8-AF55-5A2DA29E83BC}" destId="{7BDB2899-0D58-43E7-AA2A-CA1BBB4372EC}" srcOrd="9" destOrd="0" presId="urn:microsoft.com/office/officeart/2008/layout/CaptionedPictures"/>
    <dgm:cxn modelId="{C956FADB-2DAA-4731-B5A0-666BD8551BE7}" type="presParOf" srcId="{FD99466F-7F93-4BF8-AF55-5A2DA29E83BC}" destId="{30CCD758-7D95-4BB5-84C0-31BA23296413}" srcOrd="10" destOrd="0" presId="urn:microsoft.com/office/officeart/2008/layout/CaptionedPictures"/>
    <dgm:cxn modelId="{41310F04-9D90-4952-B391-4566775CC443}" type="presParOf" srcId="{30CCD758-7D95-4BB5-84C0-31BA23296413}" destId="{0581ACC0-E669-4302-B6B5-66556E19210E}" srcOrd="0" destOrd="0" presId="urn:microsoft.com/office/officeart/2008/layout/CaptionedPictures"/>
    <dgm:cxn modelId="{0E71548F-1FC2-47DF-8948-C5D69A0C3374}" type="presParOf" srcId="{30CCD758-7D95-4BB5-84C0-31BA23296413}" destId="{0D54287D-1D5F-4DFB-9977-1C11776223C4}" srcOrd="1" destOrd="0" presId="urn:microsoft.com/office/officeart/2008/layout/CaptionedPictures"/>
    <dgm:cxn modelId="{E2D4603D-8044-4E8A-BC38-89736A23C6C0}" type="presParOf" srcId="{30CCD758-7D95-4BB5-84C0-31BA23296413}" destId="{8C5B2E73-82C1-4377-B2C5-51833FAD6502}" srcOrd="2" destOrd="0" presId="urn:microsoft.com/office/officeart/2008/layout/CaptionedPictures"/>
    <dgm:cxn modelId="{E7EC2814-FA6D-4705-BAAF-A9408FDCF579}" type="presParOf" srcId="{8C5B2E73-82C1-4377-B2C5-51833FAD6502}" destId="{001BA524-7818-49A7-B74E-60C5024404FF}" srcOrd="0" destOrd="0" presId="urn:microsoft.com/office/officeart/2008/layout/CaptionedPictures"/>
    <dgm:cxn modelId="{0D666A48-90F9-4225-860E-A1DD92E827D5}" type="presParOf" srcId="{8C5B2E73-82C1-4377-B2C5-51833FAD6502}" destId="{0ED180D4-91D8-4D28-B9BF-8C26769A4EE5}"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6276DC-6646-4F5C-BE5E-75B74BE55117}" type="doc">
      <dgm:prSet loTypeId="urn:microsoft.com/office/officeart/2008/layout/CaptionedPictures" loCatId="picture" qsTypeId="urn:microsoft.com/office/officeart/2005/8/quickstyle/simple1" qsCatId="simple" csTypeId="urn:microsoft.com/office/officeart/2005/8/colors/colorful3" csCatId="colorful" phldr="1"/>
      <dgm:spPr/>
      <dgm:t>
        <a:bodyPr/>
        <a:lstStyle/>
        <a:p>
          <a:endParaRPr lang="es-EC"/>
        </a:p>
      </dgm:t>
    </dgm:pt>
    <dgm:pt modelId="{AEF28D59-9F60-412B-A9A7-03E05846E65D}">
      <dgm:prSet phldrT="[Texto]" phldr="1" custT="1"/>
      <dgm:spPr/>
      <dgm:t>
        <a:bodyPr/>
        <a:lstStyle/>
        <a:p>
          <a:endParaRPr lang="es-EC" sz="1400" dirty="0">
            <a:solidFill>
              <a:schemeClr val="tx1"/>
            </a:solidFill>
            <a:latin typeface="Arial" panose="020B0604020202020204" pitchFamily="34" charset="0"/>
            <a:cs typeface="Arial" panose="020B0604020202020204" pitchFamily="34" charset="0"/>
          </a:endParaRPr>
        </a:p>
      </dgm:t>
    </dgm:pt>
    <dgm:pt modelId="{C879A998-6BF0-451E-9CC6-942EA05BA6F3}" type="parTrans" cxnId="{D577A360-D88A-4061-937A-7EBAA6C1D3F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DFAE3D2D-B498-4727-8CBF-73BAD657CD43}" type="sibTrans" cxnId="{D577A360-D88A-4061-937A-7EBAA6C1D3F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FA303CA-102F-4342-B2A1-B8272AE65C2E}">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Gabinete de Control </a:t>
          </a:r>
          <a:endParaRPr lang="es-EC" sz="1600" dirty="0">
            <a:solidFill>
              <a:schemeClr val="tx1"/>
            </a:solidFill>
            <a:latin typeface="Arial" panose="020B0604020202020204" pitchFamily="34" charset="0"/>
            <a:cs typeface="Arial" panose="020B0604020202020204" pitchFamily="34" charset="0"/>
          </a:endParaRPr>
        </a:p>
      </dgm:t>
    </dgm:pt>
    <dgm:pt modelId="{258F5C78-C159-46F8-A2FB-20F2FB2B9545}" type="parTrans" cxnId="{A63CEE87-053F-42F9-9C9F-F0FF2A15F1D7}">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188F103-5F85-44F7-8C3C-74DEE42F7BBC}" type="sibTrans" cxnId="{A63CEE87-053F-42F9-9C9F-F0FF2A15F1D7}">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5C4ECCA8-6021-4CBD-9560-CC8BEA7ADBB7}">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Pantalla LCD</a:t>
          </a:r>
          <a:endParaRPr lang="es-EC" sz="1600" dirty="0">
            <a:solidFill>
              <a:schemeClr val="tx1"/>
            </a:solidFill>
            <a:latin typeface="Arial" panose="020B0604020202020204" pitchFamily="34" charset="0"/>
            <a:cs typeface="Arial" panose="020B0604020202020204" pitchFamily="34" charset="0"/>
          </a:endParaRPr>
        </a:p>
      </dgm:t>
    </dgm:pt>
    <dgm:pt modelId="{46AA8B6B-DE1E-48FC-B823-281BB4CD8972}" type="parTrans" cxnId="{E5D100A0-A2D0-41DB-A302-CB241A573E08}">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194A9604-C567-4932-AAAF-895348FFC4F1}" type="sibTrans" cxnId="{E5D100A0-A2D0-41DB-A302-CB241A573E08}">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E94A919-B64C-4ADE-A1DB-E6253BD69109}">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Conexión de sensores a </a:t>
          </a:r>
          <a:r>
            <a:rPr lang="es-EC" sz="1600" dirty="0" err="1" smtClean="0">
              <a:solidFill>
                <a:schemeClr val="tx1"/>
              </a:solidFill>
              <a:latin typeface="Arial" panose="020B0604020202020204" pitchFamily="34" charset="0"/>
              <a:cs typeface="Arial" panose="020B0604020202020204" pitchFamily="34" charset="0"/>
            </a:rPr>
            <a:t>arduino</a:t>
          </a:r>
          <a:endParaRPr lang="es-EC" sz="1600" dirty="0">
            <a:solidFill>
              <a:schemeClr val="tx1"/>
            </a:solidFill>
            <a:latin typeface="Arial" panose="020B0604020202020204" pitchFamily="34" charset="0"/>
            <a:cs typeface="Arial" panose="020B0604020202020204" pitchFamily="34" charset="0"/>
          </a:endParaRPr>
        </a:p>
      </dgm:t>
    </dgm:pt>
    <dgm:pt modelId="{454A72AC-4BF7-4E96-9CD9-7C35605FEE3D}" type="parTrans" cxnId="{6786DE86-6C46-4080-B7AC-B90D3286B6AF}">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968604FB-A938-4285-B804-7FF45DD372FF}" type="sibTrans" cxnId="{6786DE86-6C46-4080-B7AC-B90D3286B6AF}">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ECE0FBE4-32C6-4A0D-8423-05D7B2AFCB44}">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Conexión de la </a:t>
          </a:r>
          <a:r>
            <a:rPr lang="es-EC" sz="1600" dirty="0" err="1" smtClean="0">
              <a:solidFill>
                <a:schemeClr val="tx1"/>
              </a:solidFill>
              <a:latin typeface="Arial" panose="020B0604020202020204" pitchFamily="34" charset="0"/>
              <a:cs typeface="Arial" panose="020B0604020202020204" pitchFamily="34" charset="0"/>
            </a:rPr>
            <a:t>termocupla</a:t>
          </a:r>
          <a:r>
            <a:rPr lang="es-EC" sz="1600" dirty="0" smtClean="0">
              <a:solidFill>
                <a:schemeClr val="tx1"/>
              </a:solidFill>
              <a:latin typeface="Arial" panose="020B0604020202020204" pitchFamily="34" charset="0"/>
              <a:cs typeface="Arial" panose="020B0604020202020204" pitchFamily="34" charset="0"/>
            </a:rPr>
            <a:t> tipo K</a:t>
          </a:r>
          <a:endParaRPr lang="es-EC" sz="1600" dirty="0">
            <a:solidFill>
              <a:schemeClr val="tx1"/>
            </a:solidFill>
            <a:latin typeface="Arial" panose="020B0604020202020204" pitchFamily="34" charset="0"/>
            <a:cs typeface="Arial" panose="020B0604020202020204" pitchFamily="34" charset="0"/>
          </a:endParaRPr>
        </a:p>
      </dgm:t>
    </dgm:pt>
    <dgm:pt modelId="{C45E0BFA-1F74-4930-9654-FF5700F3FE39}" type="parTrans" cxnId="{6F2938D7-817E-4622-A9AF-3A97EE8CDFB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74B11180-CD20-4FE2-A9C4-42F27D981CF7}" type="sibTrans" cxnId="{6F2938D7-817E-4622-A9AF-3A97EE8CDFB5}">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2B5AA92F-1C23-4AAD-89AB-CD98D6FB6C0C}">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Sensor DHT22</a:t>
          </a:r>
          <a:endParaRPr lang="es-EC" sz="1600" dirty="0">
            <a:solidFill>
              <a:schemeClr val="tx1"/>
            </a:solidFill>
            <a:latin typeface="Arial" panose="020B0604020202020204" pitchFamily="34" charset="0"/>
            <a:cs typeface="Arial" panose="020B0604020202020204" pitchFamily="34" charset="0"/>
          </a:endParaRPr>
        </a:p>
      </dgm:t>
    </dgm:pt>
    <dgm:pt modelId="{F288589C-EA88-438C-810E-A0628C0D678C}" type="parTrans" cxnId="{3390FB1B-84DB-4E7F-8946-7C60A05C5D0F}">
      <dgm:prSet/>
      <dgm:spPr/>
      <dgm:t>
        <a:bodyPr/>
        <a:lstStyle/>
        <a:p>
          <a:endParaRPr lang="es-EC"/>
        </a:p>
      </dgm:t>
    </dgm:pt>
    <dgm:pt modelId="{57FFCDA9-8FFB-486D-8487-4D91AF184762}" type="sibTrans" cxnId="{3390FB1B-84DB-4E7F-8946-7C60A05C5D0F}">
      <dgm:prSet/>
      <dgm:spPr/>
      <dgm:t>
        <a:bodyPr/>
        <a:lstStyle/>
        <a:p>
          <a:endParaRPr lang="es-EC"/>
        </a:p>
      </dgm:t>
    </dgm:pt>
    <dgm:pt modelId="{8FF81F24-1FF6-42CD-AB9C-FA440D30630E}">
      <dgm:prSet phldrT="[Texto]" custT="1"/>
      <dgm:spPr/>
      <dgm:t>
        <a:bodyPr/>
        <a:lstStyle/>
        <a:p>
          <a:r>
            <a:rPr lang="es-EC" sz="1500" dirty="0" err="1" smtClean="0">
              <a:solidFill>
                <a:schemeClr val="tx1"/>
              </a:solidFill>
              <a:latin typeface="Arial" panose="020B0604020202020204" pitchFamily="34" charset="0"/>
              <a:cs typeface="Arial" panose="020B0604020202020204" pitchFamily="34" charset="0"/>
            </a:rPr>
            <a:t>Breaker</a:t>
          </a:r>
          <a:r>
            <a:rPr lang="es-EC" sz="1500" dirty="0" smtClean="0">
              <a:solidFill>
                <a:schemeClr val="tx1"/>
              </a:solidFill>
              <a:latin typeface="Arial" panose="020B0604020202020204" pitchFamily="34" charset="0"/>
              <a:cs typeface="Arial" panose="020B0604020202020204" pitchFamily="34" charset="0"/>
            </a:rPr>
            <a:t> y Contactor</a:t>
          </a:r>
          <a:endParaRPr lang="es-EC" sz="1500" dirty="0">
            <a:solidFill>
              <a:schemeClr val="tx1"/>
            </a:solidFill>
            <a:latin typeface="Arial" panose="020B0604020202020204" pitchFamily="34" charset="0"/>
            <a:cs typeface="Arial" panose="020B0604020202020204" pitchFamily="34" charset="0"/>
          </a:endParaRPr>
        </a:p>
      </dgm:t>
    </dgm:pt>
    <dgm:pt modelId="{527ED19A-81DE-4EE7-B7EA-0E908B066273}" type="parTrans" cxnId="{C79D987A-F6E9-4B30-80E8-4B347306B69F}">
      <dgm:prSet/>
      <dgm:spPr/>
      <dgm:t>
        <a:bodyPr/>
        <a:lstStyle/>
        <a:p>
          <a:endParaRPr lang="es-EC"/>
        </a:p>
      </dgm:t>
    </dgm:pt>
    <dgm:pt modelId="{DBC521BE-2627-4F81-B3E3-530F8D5851A5}" type="sibTrans" cxnId="{C79D987A-F6E9-4B30-80E8-4B347306B69F}">
      <dgm:prSet/>
      <dgm:spPr/>
      <dgm:t>
        <a:bodyPr/>
        <a:lstStyle/>
        <a:p>
          <a:endParaRPr lang="es-EC"/>
        </a:p>
      </dgm:t>
    </dgm:pt>
    <dgm:pt modelId="{1AF0FC83-981C-4514-85C5-27384272DC94}">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00DE0967-C5C7-4B01-A06E-E7FF266FDD41}" type="parTrans" cxnId="{08342346-1F82-4E4E-846E-CB367A80732F}">
      <dgm:prSet/>
      <dgm:spPr/>
      <dgm:t>
        <a:bodyPr/>
        <a:lstStyle/>
        <a:p>
          <a:endParaRPr lang="es-EC"/>
        </a:p>
      </dgm:t>
    </dgm:pt>
    <dgm:pt modelId="{13BB1B90-1762-4651-B68D-AD673CAC325B}" type="sibTrans" cxnId="{08342346-1F82-4E4E-846E-CB367A80732F}">
      <dgm:prSet/>
      <dgm:spPr/>
      <dgm:t>
        <a:bodyPr/>
        <a:lstStyle/>
        <a:p>
          <a:endParaRPr lang="es-EC"/>
        </a:p>
      </dgm:t>
    </dgm:pt>
    <dgm:pt modelId="{34668DAE-5BC7-4E14-A639-51F715DE1898}">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7A26D25E-D909-43C4-824B-602F9DF71AA2}" type="parTrans" cxnId="{37A531D4-9756-4F83-A9A3-9CFD878ACAC1}">
      <dgm:prSet/>
      <dgm:spPr/>
      <dgm:t>
        <a:bodyPr/>
        <a:lstStyle/>
        <a:p>
          <a:endParaRPr lang="es-EC"/>
        </a:p>
      </dgm:t>
    </dgm:pt>
    <dgm:pt modelId="{953CB472-E5B9-4359-89AE-6B9A418DC5AC}" type="sibTrans" cxnId="{37A531D4-9756-4F83-A9A3-9CFD878ACAC1}">
      <dgm:prSet/>
      <dgm:spPr/>
      <dgm:t>
        <a:bodyPr/>
        <a:lstStyle/>
        <a:p>
          <a:endParaRPr lang="es-EC"/>
        </a:p>
      </dgm:t>
    </dgm:pt>
    <dgm:pt modelId="{DA294E30-287C-4BF2-9C02-AA94D28F239D}">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F5F7DCE2-D778-4632-812E-94AF88B1AB2B}" type="parTrans" cxnId="{E3601E6F-9165-4A6A-BC66-62BA69FADFFD}">
      <dgm:prSet/>
      <dgm:spPr/>
      <dgm:t>
        <a:bodyPr/>
        <a:lstStyle/>
        <a:p>
          <a:endParaRPr lang="es-EC"/>
        </a:p>
      </dgm:t>
    </dgm:pt>
    <dgm:pt modelId="{90027A5A-593A-4B6E-8F2A-275FC66297B0}" type="sibTrans" cxnId="{E3601E6F-9165-4A6A-BC66-62BA69FADFFD}">
      <dgm:prSet/>
      <dgm:spPr/>
      <dgm:t>
        <a:bodyPr/>
        <a:lstStyle/>
        <a:p>
          <a:endParaRPr lang="es-EC"/>
        </a:p>
      </dgm:t>
    </dgm:pt>
    <dgm:pt modelId="{A16B71F5-FE9B-4568-8C65-88D28D3FC47E}">
      <dgm:prSet phldrT="[Texto]" custT="1"/>
      <dgm:spPr/>
      <dgm:t>
        <a:bodyPr/>
        <a:lstStyle/>
        <a:p>
          <a:endParaRPr lang="es-EC" sz="1800" dirty="0">
            <a:solidFill>
              <a:schemeClr val="tx1"/>
            </a:solidFill>
            <a:latin typeface="Arial" panose="020B0604020202020204" pitchFamily="34" charset="0"/>
            <a:cs typeface="Arial" panose="020B0604020202020204" pitchFamily="34" charset="0"/>
          </a:endParaRPr>
        </a:p>
      </dgm:t>
    </dgm:pt>
    <dgm:pt modelId="{42511828-74F3-47E7-82FA-323EBAEF0ED2}" type="parTrans" cxnId="{A30469E9-2E67-4C81-B195-515C180C017F}">
      <dgm:prSet/>
      <dgm:spPr/>
      <dgm:t>
        <a:bodyPr/>
        <a:lstStyle/>
        <a:p>
          <a:endParaRPr lang="es-EC"/>
        </a:p>
      </dgm:t>
    </dgm:pt>
    <dgm:pt modelId="{D1358F45-2ECF-4A76-8C59-C73C91745BC1}" type="sibTrans" cxnId="{A30469E9-2E67-4C81-B195-515C180C017F}">
      <dgm:prSet/>
      <dgm:spPr/>
      <dgm:t>
        <a:bodyPr/>
        <a:lstStyle/>
        <a:p>
          <a:endParaRPr lang="es-EC"/>
        </a:p>
      </dgm:t>
    </dgm:pt>
    <dgm:pt modelId="{9C2A52FF-6DD5-4310-A0CE-550536276C06}">
      <dgm:prSet phldrT="[Texto]" phldr="1" custT="1"/>
      <dgm:spPr/>
      <dgm:t>
        <a:bodyPr/>
        <a:lstStyle/>
        <a:p>
          <a:endParaRPr lang="es-EC" sz="1400" dirty="0">
            <a:solidFill>
              <a:schemeClr val="tx1"/>
            </a:solidFill>
            <a:latin typeface="Arial" panose="020B0604020202020204" pitchFamily="34" charset="0"/>
            <a:cs typeface="Arial" panose="020B0604020202020204" pitchFamily="34" charset="0"/>
          </a:endParaRPr>
        </a:p>
      </dgm:t>
    </dgm:pt>
    <dgm:pt modelId="{5537B97D-5754-4602-8171-DCAB4C6F6AC0}" type="sibTrans" cxnId="{E49F33E1-E682-4D08-861D-BA8793520D8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D3258CDF-1AB3-4FBF-ACDC-29FDF0D2D688}" type="parTrans" cxnId="{E49F33E1-E682-4D08-861D-BA8793520D86}">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D99466F-7F93-4BF8-AF55-5A2DA29E83BC}" type="pres">
      <dgm:prSet presAssocID="{AD6276DC-6646-4F5C-BE5E-75B74BE55117}" presName="Name0" presStyleCnt="0">
        <dgm:presLayoutVars>
          <dgm:chMax/>
          <dgm:chPref/>
          <dgm:dir/>
        </dgm:presLayoutVars>
      </dgm:prSet>
      <dgm:spPr/>
      <dgm:t>
        <a:bodyPr/>
        <a:lstStyle/>
        <a:p>
          <a:endParaRPr lang="es-EC"/>
        </a:p>
      </dgm:t>
    </dgm:pt>
    <dgm:pt modelId="{8D1FE177-ED41-4988-B919-F9710996BF61}" type="pres">
      <dgm:prSet presAssocID="{AEF28D59-9F60-412B-A9A7-03E05846E65D}" presName="composite" presStyleCnt="0">
        <dgm:presLayoutVars>
          <dgm:chMax val="1"/>
          <dgm:chPref val="1"/>
        </dgm:presLayoutVars>
      </dgm:prSet>
      <dgm:spPr/>
    </dgm:pt>
    <dgm:pt modelId="{8ACF64D4-692D-457F-A27F-05BAFC9BD6E4}" type="pres">
      <dgm:prSet presAssocID="{AEF28D59-9F60-412B-A9A7-03E05846E65D}" presName="Accent" presStyleLbl="trAlignAcc1" presStyleIdx="0" presStyleCnt="6">
        <dgm:presLayoutVars>
          <dgm:chMax val="0"/>
          <dgm:chPref val="0"/>
        </dgm:presLayoutVars>
      </dgm:prSet>
      <dgm:spPr/>
    </dgm:pt>
    <dgm:pt modelId="{EB7BEF56-CFB0-474D-BE91-7AED742836D4}" type="pres">
      <dgm:prSet presAssocID="{AEF28D59-9F60-412B-A9A7-03E05846E65D}" presName="Image" presStyleLbl="alignImgPlace1" presStyleIdx="0" presStyleCnt="6">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C"/>
        </a:p>
      </dgm:t>
    </dgm:pt>
    <dgm:pt modelId="{AD0E180D-515D-413D-9F2A-1D23041073BD}" type="pres">
      <dgm:prSet presAssocID="{AEF28D59-9F60-412B-A9A7-03E05846E65D}" presName="ChildComposite" presStyleCnt="0"/>
      <dgm:spPr/>
    </dgm:pt>
    <dgm:pt modelId="{E0544C5F-2D46-476F-9AFD-629EA5E20667}" type="pres">
      <dgm:prSet presAssocID="{AEF28D59-9F60-412B-A9A7-03E05846E65D}" presName="Child" presStyleLbl="node1" presStyleIdx="0" presStyleCnt="6">
        <dgm:presLayoutVars>
          <dgm:chMax val="0"/>
          <dgm:chPref val="0"/>
          <dgm:bulletEnabled val="1"/>
        </dgm:presLayoutVars>
      </dgm:prSet>
      <dgm:spPr/>
      <dgm:t>
        <a:bodyPr/>
        <a:lstStyle/>
        <a:p>
          <a:endParaRPr lang="es-EC"/>
        </a:p>
      </dgm:t>
    </dgm:pt>
    <dgm:pt modelId="{25EDD94E-D65D-4F98-A43E-2A1B7D003C18}" type="pres">
      <dgm:prSet presAssocID="{AEF28D59-9F60-412B-A9A7-03E05846E65D}" presName="Parent" presStyleLbl="revTx" presStyleIdx="0" presStyleCnt="6">
        <dgm:presLayoutVars>
          <dgm:chMax val="1"/>
          <dgm:chPref val="0"/>
          <dgm:bulletEnabled val="1"/>
        </dgm:presLayoutVars>
      </dgm:prSet>
      <dgm:spPr/>
      <dgm:t>
        <a:bodyPr/>
        <a:lstStyle/>
        <a:p>
          <a:endParaRPr lang="es-EC"/>
        </a:p>
      </dgm:t>
    </dgm:pt>
    <dgm:pt modelId="{E69ED3AD-2FA0-4154-814B-FF0B26657852}" type="pres">
      <dgm:prSet presAssocID="{DFAE3D2D-B498-4727-8CBF-73BAD657CD43}" presName="sibTrans" presStyleCnt="0"/>
      <dgm:spPr/>
    </dgm:pt>
    <dgm:pt modelId="{F2AFDCD2-5C68-4805-9BF4-5A5096ED644D}" type="pres">
      <dgm:prSet presAssocID="{9C2A52FF-6DD5-4310-A0CE-550536276C06}" presName="composite" presStyleCnt="0">
        <dgm:presLayoutVars>
          <dgm:chMax val="1"/>
          <dgm:chPref val="1"/>
        </dgm:presLayoutVars>
      </dgm:prSet>
      <dgm:spPr/>
    </dgm:pt>
    <dgm:pt modelId="{AE1F4068-6A24-41E0-8B7B-DF6E885AE733}" type="pres">
      <dgm:prSet presAssocID="{9C2A52FF-6DD5-4310-A0CE-550536276C06}" presName="Accent" presStyleLbl="trAlignAcc1" presStyleIdx="1" presStyleCnt="6">
        <dgm:presLayoutVars>
          <dgm:chMax val="0"/>
          <dgm:chPref val="0"/>
        </dgm:presLayoutVars>
      </dgm:prSet>
      <dgm:spPr/>
    </dgm:pt>
    <dgm:pt modelId="{EE591DFD-31A5-4E76-9BF2-0BC4049C5C95}" type="pres">
      <dgm:prSet presAssocID="{9C2A52FF-6DD5-4310-A0CE-550536276C06}" presName="Image" presStyleLbl="alignImgPlace1" presStyleIdx="1" presStyleCnt="6">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89067D83-0E49-41E8-8491-8F51E0D1C9CE}" type="pres">
      <dgm:prSet presAssocID="{9C2A52FF-6DD5-4310-A0CE-550536276C06}" presName="ChildComposite" presStyleCnt="0"/>
      <dgm:spPr/>
    </dgm:pt>
    <dgm:pt modelId="{4A5EEA36-F1C8-41DE-80D7-2E08F0E81A36}" type="pres">
      <dgm:prSet presAssocID="{9C2A52FF-6DD5-4310-A0CE-550536276C06}" presName="Child" presStyleLbl="node1" presStyleIdx="1" presStyleCnt="6">
        <dgm:presLayoutVars>
          <dgm:chMax val="0"/>
          <dgm:chPref val="0"/>
          <dgm:bulletEnabled val="1"/>
        </dgm:presLayoutVars>
      </dgm:prSet>
      <dgm:spPr/>
      <dgm:t>
        <a:bodyPr/>
        <a:lstStyle/>
        <a:p>
          <a:endParaRPr lang="es-EC"/>
        </a:p>
      </dgm:t>
    </dgm:pt>
    <dgm:pt modelId="{B261C4BE-0C0F-49B4-B6B6-865D915EB67E}" type="pres">
      <dgm:prSet presAssocID="{9C2A52FF-6DD5-4310-A0CE-550536276C06}" presName="Parent" presStyleLbl="revTx" presStyleIdx="1" presStyleCnt="6">
        <dgm:presLayoutVars>
          <dgm:chMax val="1"/>
          <dgm:chPref val="0"/>
          <dgm:bulletEnabled val="1"/>
        </dgm:presLayoutVars>
      </dgm:prSet>
      <dgm:spPr/>
      <dgm:t>
        <a:bodyPr/>
        <a:lstStyle/>
        <a:p>
          <a:endParaRPr lang="es-EC"/>
        </a:p>
      </dgm:t>
    </dgm:pt>
    <dgm:pt modelId="{474F756F-EDC1-482B-B48E-E56802460063}" type="pres">
      <dgm:prSet presAssocID="{5537B97D-5754-4602-8171-DCAB4C6F6AC0}" presName="sibTrans" presStyleCnt="0"/>
      <dgm:spPr/>
    </dgm:pt>
    <dgm:pt modelId="{45F9BC9A-4EB0-48C8-8A26-91BDDCCD4B3E}" type="pres">
      <dgm:prSet presAssocID="{1AF0FC83-981C-4514-85C5-27384272DC94}" presName="composite" presStyleCnt="0">
        <dgm:presLayoutVars>
          <dgm:chMax val="1"/>
          <dgm:chPref val="1"/>
        </dgm:presLayoutVars>
      </dgm:prSet>
      <dgm:spPr/>
    </dgm:pt>
    <dgm:pt modelId="{16BC9B3D-8DB0-4D00-BEF0-2EA0595C1A91}" type="pres">
      <dgm:prSet presAssocID="{1AF0FC83-981C-4514-85C5-27384272DC94}" presName="Accent" presStyleLbl="trAlignAcc1" presStyleIdx="2" presStyleCnt="6">
        <dgm:presLayoutVars>
          <dgm:chMax val="0"/>
          <dgm:chPref val="0"/>
        </dgm:presLayoutVars>
      </dgm:prSet>
      <dgm:spPr/>
    </dgm:pt>
    <dgm:pt modelId="{6DC21F93-3251-47F0-886F-9E1E40EB898C}" type="pres">
      <dgm:prSet presAssocID="{1AF0FC83-981C-4514-85C5-27384272DC94}" presName="Image" presStyleLbl="alignImgPlace1" presStyleIdx="2" presStyleCnt="6">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541BC488-D600-4B2C-BB05-6C1E09CFEB81}" type="pres">
      <dgm:prSet presAssocID="{1AF0FC83-981C-4514-85C5-27384272DC94}" presName="ChildComposite" presStyleCnt="0"/>
      <dgm:spPr/>
    </dgm:pt>
    <dgm:pt modelId="{A711ED65-99A5-4B83-BA12-AE6B4AFBB26B}" type="pres">
      <dgm:prSet presAssocID="{1AF0FC83-981C-4514-85C5-27384272DC94}" presName="Child" presStyleLbl="node1" presStyleIdx="2" presStyleCnt="6">
        <dgm:presLayoutVars>
          <dgm:chMax val="0"/>
          <dgm:chPref val="0"/>
          <dgm:bulletEnabled val="1"/>
        </dgm:presLayoutVars>
      </dgm:prSet>
      <dgm:spPr/>
      <dgm:t>
        <a:bodyPr/>
        <a:lstStyle/>
        <a:p>
          <a:endParaRPr lang="es-EC"/>
        </a:p>
      </dgm:t>
    </dgm:pt>
    <dgm:pt modelId="{968E427B-C4B6-409E-AB10-853D78CC6E90}" type="pres">
      <dgm:prSet presAssocID="{1AF0FC83-981C-4514-85C5-27384272DC94}" presName="Parent" presStyleLbl="revTx" presStyleIdx="2" presStyleCnt="6">
        <dgm:presLayoutVars>
          <dgm:chMax val="1"/>
          <dgm:chPref val="0"/>
          <dgm:bulletEnabled val="1"/>
        </dgm:presLayoutVars>
      </dgm:prSet>
      <dgm:spPr/>
      <dgm:t>
        <a:bodyPr/>
        <a:lstStyle/>
        <a:p>
          <a:endParaRPr lang="es-EC"/>
        </a:p>
      </dgm:t>
    </dgm:pt>
    <dgm:pt modelId="{C6976DF4-93EC-47F4-A95F-882A505E9BDF}" type="pres">
      <dgm:prSet presAssocID="{13BB1B90-1762-4651-B68D-AD673CAC325B}" presName="sibTrans" presStyleCnt="0"/>
      <dgm:spPr/>
    </dgm:pt>
    <dgm:pt modelId="{2C9D30BF-6D63-4C69-8F82-A03467A3AD20}" type="pres">
      <dgm:prSet presAssocID="{34668DAE-5BC7-4E14-A639-51F715DE1898}" presName="composite" presStyleCnt="0">
        <dgm:presLayoutVars>
          <dgm:chMax val="1"/>
          <dgm:chPref val="1"/>
        </dgm:presLayoutVars>
      </dgm:prSet>
      <dgm:spPr/>
    </dgm:pt>
    <dgm:pt modelId="{084BA32A-8A9A-4FAC-8814-9A9F531690E4}" type="pres">
      <dgm:prSet presAssocID="{34668DAE-5BC7-4E14-A639-51F715DE1898}" presName="Accent" presStyleLbl="trAlignAcc1" presStyleIdx="3" presStyleCnt="6">
        <dgm:presLayoutVars>
          <dgm:chMax val="0"/>
          <dgm:chPref val="0"/>
        </dgm:presLayoutVars>
      </dgm:prSet>
      <dgm:spPr/>
    </dgm:pt>
    <dgm:pt modelId="{78C7B220-32BF-4F7C-BF61-88F4F0BB5F2E}" type="pres">
      <dgm:prSet presAssocID="{34668DAE-5BC7-4E14-A639-51F715DE1898}" presName="Image" presStyleLbl="alignImgPlace1" presStyleIdx="3" presStyleCnt="6">
        <dgm:presLayoutVars>
          <dgm:chMax val="0"/>
          <dgm:chPref val="0"/>
        </dgm:presLayoutVars>
      </dgm:prSet>
      <dgm:spPr>
        <a:blipFill rotWithShape="1">
          <a:blip xmlns:r="http://schemas.openxmlformats.org/officeDocument/2006/relationships" r:embed="rId4"/>
          <a:stretch>
            <a:fillRect/>
          </a:stretch>
        </a:blipFill>
      </dgm:spPr>
      <dgm:t>
        <a:bodyPr/>
        <a:lstStyle/>
        <a:p>
          <a:endParaRPr lang="es-EC"/>
        </a:p>
      </dgm:t>
    </dgm:pt>
    <dgm:pt modelId="{F794CDF5-8FAE-4856-9ED5-8B1AD653F339}" type="pres">
      <dgm:prSet presAssocID="{34668DAE-5BC7-4E14-A639-51F715DE1898}" presName="ChildComposite" presStyleCnt="0"/>
      <dgm:spPr/>
    </dgm:pt>
    <dgm:pt modelId="{F3290C78-3A4E-48E8-B4AD-791D340D8084}" type="pres">
      <dgm:prSet presAssocID="{34668DAE-5BC7-4E14-A639-51F715DE1898}" presName="Child" presStyleLbl="node1" presStyleIdx="3" presStyleCnt="6">
        <dgm:presLayoutVars>
          <dgm:chMax val="0"/>
          <dgm:chPref val="0"/>
          <dgm:bulletEnabled val="1"/>
        </dgm:presLayoutVars>
      </dgm:prSet>
      <dgm:spPr/>
      <dgm:t>
        <a:bodyPr/>
        <a:lstStyle/>
        <a:p>
          <a:endParaRPr lang="es-EC"/>
        </a:p>
      </dgm:t>
    </dgm:pt>
    <dgm:pt modelId="{70753DD9-E0E8-4551-8EE8-7FBD726FEC63}" type="pres">
      <dgm:prSet presAssocID="{34668DAE-5BC7-4E14-A639-51F715DE1898}" presName="Parent" presStyleLbl="revTx" presStyleIdx="3" presStyleCnt="6">
        <dgm:presLayoutVars>
          <dgm:chMax val="1"/>
          <dgm:chPref val="0"/>
          <dgm:bulletEnabled val="1"/>
        </dgm:presLayoutVars>
      </dgm:prSet>
      <dgm:spPr/>
      <dgm:t>
        <a:bodyPr/>
        <a:lstStyle/>
        <a:p>
          <a:endParaRPr lang="es-EC"/>
        </a:p>
      </dgm:t>
    </dgm:pt>
    <dgm:pt modelId="{362AD52A-510F-4339-AC4E-7162CC12383B}" type="pres">
      <dgm:prSet presAssocID="{953CB472-E5B9-4359-89AE-6B9A418DC5AC}" presName="sibTrans" presStyleCnt="0"/>
      <dgm:spPr/>
    </dgm:pt>
    <dgm:pt modelId="{AB30AD27-925C-47E7-81FB-E25F2462951C}" type="pres">
      <dgm:prSet presAssocID="{A16B71F5-FE9B-4568-8C65-88D28D3FC47E}" presName="composite" presStyleCnt="0">
        <dgm:presLayoutVars>
          <dgm:chMax val="1"/>
          <dgm:chPref val="1"/>
        </dgm:presLayoutVars>
      </dgm:prSet>
      <dgm:spPr/>
    </dgm:pt>
    <dgm:pt modelId="{8672279A-DA9E-4D34-8646-28C9D934332D}" type="pres">
      <dgm:prSet presAssocID="{A16B71F5-FE9B-4568-8C65-88D28D3FC47E}" presName="Accent" presStyleLbl="trAlignAcc1" presStyleIdx="4" presStyleCnt="6">
        <dgm:presLayoutVars>
          <dgm:chMax val="0"/>
          <dgm:chPref val="0"/>
        </dgm:presLayoutVars>
      </dgm:prSet>
      <dgm:spPr/>
    </dgm:pt>
    <dgm:pt modelId="{AC61602A-A07C-433A-B7F0-61970CD00F94}" type="pres">
      <dgm:prSet presAssocID="{A16B71F5-FE9B-4568-8C65-88D28D3FC47E}" presName="Image" presStyleLbl="alignImgPlace1" presStyleIdx="4" presStyleCnt="6">
        <dgm:presLayoutVars>
          <dgm:chMax val="0"/>
          <dgm:chPref val="0"/>
        </dgm:presLayoutVars>
      </dgm:prSet>
      <dgm:spPr>
        <a:blipFill rotWithShape="1">
          <a:blip xmlns:r="http://schemas.openxmlformats.org/officeDocument/2006/relationships" r:embed="rId5"/>
          <a:stretch>
            <a:fillRect/>
          </a:stretch>
        </a:blipFill>
      </dgm:spPr>
      <dgm:t>
        <a:bodyPr/>
        <a:lstStyle/>
        <a:p>
          <a:endParaRPr lang="es-EC"/>
        </a:p>
      </dgm:t>
    </dgm:pt>
    <dgm:pt modelId="{4C1086CE-637C-4CDC-A26F-45D8639D0D04}" type="pres">
      <dgm:prSet presAssocID="{A16B71F5-FE9B-4568-8C65-88D28D3FC47E}" presName="ChildComposite" presStyleCnt="0"/>
      <dgm:spPr/>
    </dgm:pt>
    <dgm:pt modelId="{86436443-359B-4DE6-ACED-5518F7B7C1B9}" type="pres">
      <dgm:prSet presAssocID="{A16B71F5-FE9B-4568-8C65-88D28D3FC47E}" presName="Child" presStyleLbl="node1" presStyleIdx="4" presStyleCnt="6">
        <dgm:presLayoutVars>
          <dgm:chMax val="0"/>
          <dgm:chPref val="0"/>
          <dgm:bulletEnabled val="1"/>
        </dgm:presLayoutVars>
      </dgm:prSet>
      <dgm:spPr/>
      <dgm:t>
        <a:bodyPr/>
        <a:lstStyle/>
        <a:p>
          <a:endParaRPr lang="es-EC"/>
        </a:p>
      </dgm:t>
    </dgm:pt>
    <dgm:pt modelId="{0C688EBD-A1FF-4DB9-A519-85C0EBFB68A8}" type="pres">
      <dgm:prSet presAssocID="{A16B71F5-FE9B-4568-8C65-88D28D3FC47E}" presName="Parent" presStyleLbl="revTx" presStyleIdx="4" presStyleCnt="6">
        <dgm:presLayoutVars>
          <dgm:chMax val="1"/>
          <dgm:chPref val="0"/>
          <dgm:bulletEnabled val="1"/>
        </dgm:presLayoutVars>
      </dgm:prSet>
      <dgm:spPr/>
      <dgm:t>
        <a:bodyPr/>
        <a:lstStyle/>
        <a:p>
          <a:endParaRPr lang="es-EC"/>
        </a:p>
      </dgm:t>
    </dgm:pt>
    <dgm:pt modelId="{3D1A741C-28DB-4EE8-8BA8-F528A1AEEEB6}" type="pres">
      <dgm:prSet presAssocID="{D1358F45-2ECF-4A76-8C59-C73C91745BC1}" presName="sibTrans" presStyleCnt="0"/>
      <dgm:spPr/>
    </dgm:pt>
    <dgm:pt modelId="{E6F6931A-17C7-4846-959F-D229E5D5B1DF}" type="pres">
      <dgm:prSet presAssocID="{DA294E30-287C-4BF2-9C02-AA94D28F239D}" presName="composite" presStyleCnt="0">
        <dgm:presLayoutVars>
          <dgm:chMax val="1"/>
          <dgm:chPref val="1"/>
        </dgm:presLayoutVars>
      </dgm:prSet>
      <dgm:spPr/>
    </dgm:pt>
    <dgm:pt modelId="{6E81BBAE-C337-4939-A1A6-773CC4FBCADD}" type="pres">
      <dgm:prSet presAssocID="{DA294E30-287C-4BF2-9C02-AA94D28F239D}" presName="Accent" presStyleLbl="trAlignAcc1" presStyleIdx="5" presStyleCnt="6">
        <dgm:presLayoutVars>
          <dgm:chMax val="0"/>
          <dgm:chPref val="0"/>
        </dgm:presLayoutVars>
      </dgm:prSet>
      <dgm:spPr/>
    </dgm:pt>
    <dgm:pt modelId="{7D3CD00B-A9CA-4D04-8139-F9062410F50B}" type="pres">
      <dgm:prSet presAssocID="{DA294E30-287C-4BF2-9C02-AA94D28F239D}" presName="Image" presStyleLbl="alignImgPlace1" presStyleIdx="5" presStyleCnt="6">
        <dgm:presLayoutVars>
          <dgm:chMax val="0"/>
          <dgm:chPref val="0"/>
        </dgm:presLayoutVars>
      </dgm:prSet>
      <dgm:spPr>
        <a:blipFill rotWithShape="1">
          <a:blip xmlns:r="http://schemas.openxmlformats.org/officeDocument/2006/relationships" r:embed="rId6"/>
          <a:stretch>
            <a:fillRect/>
          </a:stretch>
        </a:blipFill>
      </dgm:spPr>
      <dgm:t>
        <a:bodyPr/>
        <a:lstStyle/>
        <a:p>
          <a:endParaRPr lang="es-EC"/>
        </a:p>
      </dgm:t>
    </dgm:pt>
    <dgm:pt modelId="{12130F7D-3406-4007-9FB4-591F40760AD9}" type="pres">
      <dgm:prSet presAssocID="{DA294E30-287C-4BF2-9C02-AA94D28F239D}" presName="ChildComposite" presStyleCnt="0"/>
      <dgm:spPr/>
    </dgm:pt>
    <dgm:pt modelId="{857FA2E1-71B4-4571-AAE3-C2B27BD8CB57}" type="pres">
      <dgm:prSet presAssocID="{DA294E30-287C-4BF2-9C02-AA94D28F239D}" presName="Child" presStyleLbl="node1" presStyleIdx="5" presStyleCnt="6">
        <dgm:presLayoutVars>
          <dgm:chMax val="0"/>
          <dgm:chPref val="0"/>
          <dgm:bulletEnabled val="1"/>
        </dgm:presLayoutVars>
      </dgm:prSet>
      <dgm:spPr/>
      <dgm:t>
        <a:bodyPr/>
        <a:lstStyle/>
        <a:p>
          <a:endParaRPr lang="es-EC"/>
        </a:p>
      </dgm:t>
    </dgm:pt>
    <dgm:pt modelId="{5D17FC0C-98D8-4807-B4EF-392680F1261D}" type="pres">
      <dgm:prSet presAssocID="{DA294E30-287C-4BF2-9C02-AA94D28F239D}" presName="Parent" presStyleLbl="revTx" presStyleIdx="5" presStyleCnt="6">
        <dgm:presLayoutVars>
          <dgm:chMax val="1"/>
          <dgm:chPref val="0"/>
          <dgm:bulletEnabled val="1"/>
        </dgm:presLayoutVars>
      </dgm:prSet>
      <dgm:spPr/>
      <dgm:t>
        <a:bodyPr/>
        <a:lstStyle/>
        <a:p>
          <a:endParaRPr lang="es-EC"/>
        </a:p>
      </dgm:t>
    </dgm:pt>
  </dgm:ptLst>
  <dgm:cxnLst>
    <dgm:cxn modelId="{37A531D4-9756-4F83-A9A3-9CFD878ACAC1}" srcId="{AD6276DC-6646-4F5C-BE5E-75B74BE55117}" destId="{34668DAE-5BC7-4E14-A639-51F715DE1898}" srcOrd="3" destOrd="0" parTransId="{7A26D25E-D909-43C4-824B-602F9DF71AA2}" sibTransId="{953CB472-E5B9-4359-89AE-6B9A418DC5AC}"/>
    <dgm:cxn modelId="{4803E937-3DD8-48C7-9E2F-2E69B7097AEC}" type="presOf" srcId="{5C4ECCA8-6021-4CBD-9560-CC8BEA7ADBB7}" destId="{857FA2E1-71B4-4571-AAE3-C2B27BD8CB57}" srcOrd="0" destOrd="0" presId="urn:microsoft.com/office/officeart/2008/layout/CaptionedPictures"/>
    <dgm:cxn modelId="{A63CEE87-053F-42F9-9C9F-F0FF2A15F1D7}" srcId="{AEF28D59-9F60-412B-A9A7-03E05846E65D}" destId="{2FA303CA-102F-4342-B2A1-B8272AE65C2E}" srcOrd="0" destOrd="0" parTransId="{258F5C78-C159-46F8-A2FB-20F2FB2B9545}" sibTransId="{F188F103-5F85-44F7-8C3C-74DEE42F7BBC}"/>
    <dgm:cxn modelId="{2E27D257-90B8-456E-887E-39ADC746FD4D}" type="presOf" srcId="{2FA303CA-102F-4342-B2A1-B8272AE65C2E}" destId="{E0544C5F-2D46-476F-9AFD-629EA5E20667}" srcOrd="0" destOrd="0" presId="urn:microsoft.com/office/officeart/2008/layout/CaptionedPictures"/>
    <dgm:cxn modelId="{E49F33E1-E682-4D08-861D-BA8793520D86}" srcId="{AD6276DC-6646-4F5C-BE5E-75B74BE55117}" destId="{9C2A52FF-6DD5-4310-A0CE-550536276C06}" srcOrd="1" destOrd="0" parTransId="{D3258CDF-1AB3-4FBF-ACDC-29FDF0D2D688}" sibTransId="{5537B97D-5754-4602-8171-DCAB4C6F6AC0}"/>
    <dgm:cxn modelId="{E5D100A0-A2D0-41DB-A302-CB241A573E08}" srcId="{DA294E30-287C-4BF2-9C02-AA94D28F239D}" destId="{5C4ECCA8-6021-4CBD-9560-CC8BEA7ADBB7}" srcOrd="0" destOrd="0" parTransId="{46AA8B6B-DE1E-48FC-B823-281BB4CD8972}" sibTransId="{194A9604-C567-4932-AAAF-895348FFC4F1}"/>
    <dgm:cxn modelId="{D577A360-D88A-4061-937A-7EBAA6C1D3F6}" srcId="{AD6276DC-6646-4F5C-BE5E-75B74BE55117}" destId="{AEF28D59-9F60-412B-A9A7-03E05846E65D}" srcOrd="0" destOrd="0" parTransId="{C879A998-6BF0-451E-9CC6-942EA05BA6F3}" sibTransId="{DFAE3D2D-B498-4727-8CBF-73BAD657CD43}"/>
    <dgm:cxn modelId="{A30469E9-2E67-4C81-B195-515C180C017F}" srcId="{AD6276DC-6646-4F5C-BE5E-75B74BE55117}" destId="{A16B71F5-FE9B-4568-8C65-88D28D3FC47E}" srcOrd="4" destOrd="0" parTransId="{42511828-74F3-47E7-82FA-323EBAEF0ED2}" sibTransId="{D1358F45-2ECF-4A76-8C59-C73C91745BC1}"/>
    <dgm:cxn modelId="{E96A6743-02A7-4A49-A544-76F6BE170B7B}" type="presOf" srcId="{34668DAE-5BC7-4E14-A639-51F715DE1898}" destId="{70753DD9-E0E8-4551-8EE8-7FBD726FEC63}" srcOrd="0" destOrd="0" presId="urn:microsoft.com/office/officeart/2008/layout/CaptionedPictures"/>
    <dgm:cxn modelId="{6916844D-61F7-48B2-95FD-C1B9624093F9}" type="presOf" srcId="{1AF0FC83-981C-4514-85C5-27384272DC94}" destId="{968E427B-C4B6-409E-AB10-853D78CC6E90}" srcOrd="0" destOrd="0" presId="urn:microsoft.com/office/officeart/2008/layout/CaptionedPictures"/>
    <dgm:cxn modelId="{FB5BCD3F-083B-4210-B34B-43C5EF54BCFC}" type="presOf" srcId="{9C2A52FF-6DD5-4310-A0CE-550536276C06}" destId="{B261C4BE-0C0F-49B4-B6B6-865D915EB67E}" srcOrd="0" destOrd="0" presId="urn:microsoft.com/office/officeart/2008/layout/CaptionedPictures"/>
    <dgm:cxn modelId="{0050E97F-E4FE-416C-B1C2-902E87E29DC1}" type="presOf" srcId="{8FF81F24-1FF6-42CD-AB9C-FA440D30630E}" destId="{4A5EEA36-F1C8-41DE-80D7-2E08F0E81A36}" srcOrd="0" destOrd="0" presId="urn:microsoft.com/office/officeart/2008/layout/CaptionedPictures"/>
    <dgm:cxn modelId="{6F2938D7-817E-4622-A9AF-3A97EE8CDFB5}" srcId="{1AF0FC83-981C-4514-85C5-27384272DC94}" destId="{ECE0FBE4-32C6-4A0D-8423-05D7B2AFCB44}" srcOrd="0" destOrd="0" parTransId="{C45E0BFA-1F74-4930-9654-FF5700F3FE39}" sibTransId="{74B11180-CD20-4FE2-A9C4-42F27D981CF7}"/>
    <dgm:cxn modelId="{5AE5E887-0A63-40BD-85F6-2020F3717AF2}" type="presOf" srcId="{2B5AA92F-1C23-4AAD-89AB-CD98D6FB6C0C}" destId="{86436443-359B-4DE6-ACED-5518F7B7C1B9}" srcOrd="0" destOrd="0" presId="urn:microsoft.com/office/officeart/2008/layout/CaptionedPictures"/>
    <dgm:cxn modelId="{CD2F0FAD-6965-4EC6-B52E-966FF467DB00}" type="presOf" srcId="{AEF28D59-9F60-412B-A9A7-03E05846E65D}" destId="{25EDD94E-D65D-4F98-A43E-2A1B7D003C18}" srcOrd="0" destOrd="0" presId="urn:microsoft.com/office/officeart/2008/layout/CaptionedPictures"/>
    <dgm:cxn modelId="{C07D5E07-B077-4387-9FF5-FF273B3218A2}" type="presOf" srcId="{A16B71F5-FE9B-4568-8C65-88D28D3FC47E}" destId="{0C688EBD-A1FF-4DB9-A519-85C0EBFB68A8}" srcOrd="0" destOrd="0" presId="urn:microsoft.com/office/officeart/2008/layout/CaptionedPictures"/>
    <dgm:cxn modelId="{3390FB1B-84DB-4E7F-8946-7C60A05C5D0F}" srcId="{A16B71F5-FE9B-4568-8C65-88D28D3FC47E}" destId="{2B5AA92F-1C23-4AAD-89AB-CD98D6FB6C0C}" srcOrd="0" destOrd="0" parTransId="{F288589C-EA88-438C-810E-A0628C0D678C}" sibTransId="{57FFCDA9-8FFB-486D-8487-4D91AF184762}"/>
    <dgm:cxn modelId="{11426C8E-57E4-4BBB-8177-C87DA9E618EC}" type="presOf" srcId="{ECE0FBE4-32C6-4A0D-8423-05D7B2AFCB44}" destId="{A711ED65-99A5-4B83-BA12-AE6B4AFBB26B}" srcOrd="0" destOrd="0" presId="urn:microsoft.com/office/officeart/2008/layout/CaptionedPictures"/>
    <dgm:cxn modelId="{E3601E6F-9165-4A6A-BC66-62BA69FADFFD}" srcId="{AD6276DC-6646-4F5C-BE5E-75B74BE55117}" destId="{DA294E30-287C-4BF2-9C02-AA94D28F239D}" srcOrd="5" destOrd="0" parTransId="{F5F7DCE2-D778-4632-812E-94AF88B1AB2B}" sibTransId="{90027A5A-593A-4B6E-8F2A-275FC66297B0}"/>
    <dgm:cxn modelId="{2A6DDF72-747B-4039-A9D9-A93859A2BD9F}" type="presOf" srcId="{AD6276DC-6646-4F5C-BE5E-75B74BE55117}" destId="{FD99466F-7F93-4BF8-AF55-5A2DA29E83BC}" srcOrd="0" destOrd="0" presId="urn:microsoft.com/office/officeart/2008/layout/CaptionedPictures"/>
    <dgm:cxn modelId="{6786DE86-6C46-4080-B7AC-B90D3286B6AF}" srcId="{34668DAE-5BC7-4E14-A639-51F715DE1898}" destId="{2E94A919-B64C-4ADE-A1DB-E6253BD69109}" srcOrd="0" destOrd="0" parTransId="{454A72AC-4BF7-4E96-9CD9-7C35605FEE3D}" sibTransId="{968604FB-A938-4285-B804-7FF45DD372FF}"/>
    <dgm:cxn modelId="{13C74159-8EE6-4CBC-978C-F9DE4F6BD293}" type="presOf" srcId="{DA294E30-287C-4BF2-9C02-AA94D28F239D}" destId="{5D17FC0C-98D8-4807-B4EF-392680F1261D}" srcOrd="0" destOrd="0" presId="urn:microsoft.com/office/officeart/2008/layout/CaptionedPictures"/>
    <dgm:cxn modelId="{C79D987A-F6E9-4B30-80E8-4B347306B69F}" srcId="{9C2A52FF-6DD5-4310-A0CE-550536276C06}" destId="{8FF81F24-1FF6-42CD-AB9C-FA440D30630E}" srcOrd="0" destOrd="0" parTransId="{527ED19A-81DE-4EE7-B7EA-0E908B066273}" sibTransId="{DBC521BE-2627-4F81-B3E3-530F8D5851A5}"/>
    <dgm:cxn modelId="{08342346-1F82-4E4E-846E-CB367A80732F}" srcId="{AD6276DC-6646-4F5C-BE5E-75B74BE55117}" destId="{1AF0FC83-981C-4514-85C5-27384272DC94}" srcOrd="2" destOrd="0" parTransId="{00DE0967-C5C7-4B01-A06E-E7FF266FDD41}" sibTransId="{13BB1B90-1762-4651-B68D-AD673CAC325B}"/>
    <dgm:cxn modelId="{ACC9B463-56DB-4844-87E8-39A29ED83B71}" type="presOf" srcId="{2E94A919-B64C-4ADE-A1DB-E6253BD69109}" destId="{F3290C78-3A4E-48E8-B4AD-791D340D8084}" srcOrd="0" destOrd="0" presId="urn:microsoft.com/office/officeart/2008/layout/CaptionedPictures"/>
    <dgm:cxn modelId="{E7AAA64E-BF58-44BE-86E0-6D7F076B8A5D}" type="presParOf" srcId="{FD99466F-7F93-4BF8-AF55-5A2DA29E83BC}" destId="{8D1FE177-ED41-4988-B919-F9710996BF61}" srcOrd="0" destOrd="0" presId="urn:microsoft.com/office/officeart/2008/layout/CaptionedPictures"/>
    <dgm:cxn modelId="{9E89241D-74E7-44D9-B9CD-041881956E0E}" type="presParOf" srcId="{8D1FE177-ED41-4988-B919-F9710996BF61}" destId="{8ACF64D4-692D-457F-A27F-05BAFC9BD6E4}" srcOrd="0" destOrd="0" presId="urn:microsoft.com/office/officeart/2008/layout/CaptionedPictures"/>
    <dgm:cxn modelId="{17850A58-C272-4FD6-8179-8373050D6EA7}" type="presParOf" srcId="{8D1FE177-ED41-4988-B919-F9710996BF61}" destId="{EB7BEF56-CFB0-474D-BE91-7AED742836D4}" srcOrd="1" destOrd="0" presId="urn:microsoft.com/office/officeart/2008/layout/CaptionedPictures"/>
    <dgm:cxn modelId="{03970918-FC6E-4655-B6C8-6A834BF72055}" type="presParOf" srcId="{8D1FE177-ED41-4988-B919-F9710996BF61}" destId="{AD0E180D-515D-413D-9F2A-1D23041073BD}" srcOrd="2" destOrd="0" presId="urn:microsoft.com/office/officeart/2008/layout/CaptionedPictures"/>
    <dgm:cxn modelId="{22659385-3926-4518-A19F-7D69E7408CCB}" type="presParOf" srcId="{AD0E180D-515D-413D-9F2A-1D23041073BD}" destId="{E0544C5F-2D46-476F-9AFD-629EA5E20667}" srcOrd="0" destOrd="0" presId="urn:microsoft.com/office/officeart/2008/layout/CaptionedPictures"/>
    <dgm:cxn modelId="{CD8FB06C-9FB5-40DD-961B-F2F20E3F222E}" type="presParOf" srcId="{AD0E180D-515D-413D-9F2A-1D23041073BD}" destId="{25EDD94E-D65D-4F98-A43E-2A1B7D003C18}" srcOrd="1" destOrd="0" presId="urn:microsoft.com/office/officeart/2008/layout/CaptionedPictures"/>
    <dgm:cxn modelId="{9ED1A520-4F85-476F-B0FA-D419298D0BC6}" type="presParOf" srcId="{FD99466F-7F93-4BF8-AF55-5A2DA29E83BC}" destId="{E69ED3AD-2FA0-4154-814B-FF0B26657852}" srcOrd="1" destOrd="0" presId="urn:microsoft.com/office/officeart/2008/layout/CaptionedPictures"/>
    <dgm:cxn modelId="{64122D5E-A26B-4EC2-BC9D-5022473B2AD8}" type="presParOf" srcId="{FD99466F-7F93-4BF8-AF55-5A2DA29E83BC}" destId="{F2AFDCD2-5C68-4805-9BF4-5A5096ED644D}" srcOrd="2" destOrd="0" presId="urn:microsoft.com/office/officeart/2008/layout/CaptionedPictures"/>
    <dgm:cxn modelId="{1DF6344E-7AF2-43F2-8CBE-29C045548CD7}" type="presParOf" srcId="{F2AFDCD2-5C68-4805-9BF4-5A5096ED644D}" destId="{AE1F4068-6A24-41E0-8B7B-DF6E885AE733}" srcOrd="0" destOrd="0" presId="urn:microsoft.com/office/officeart/2008/layout/CaptionedPictures"/>
    <dgm:cxn modelId="{FE357E32-2E19-4238-B494-90DF5B04F279}" type="presParOf" srcId="{F2AFDCD2-5C68-4805-9BF4-5A5096ED644D}" destId="{EE591DFD-31A5-4E76-9BF2-0BC4049C5C95}" srcOrd="1" destOrd="0" presId="urn:microsoft.com/office/officeart/2008/layout/CaptionedPictures"/>
    <dgm:cxn modelId="{44246A11-44A7-4E75-87F5-0D4DD928146C}" type="presParOf" srcId="{F2AFDCD2-5C68-4805-9BF4-5A5096ED644D}" destId="{89067D83-0E49-41E8-8491-8F51E0D1C9CE}" srcOrd="2" destOrd="0" presId="urn:microsoft.com/office/officeart/2008/layout/CaptionedPictures"/>
    <dgm:cxn modelId="{40438246-C505-4CEF-9730-274A07427274}" type="presParOf" srcId="{89067D83-0E49-41E8-8491-8F51E0D1C9CE}" destId="{4A5EEA36-F1C8-41DE-80D7-2E08F0E81A36}" srcOrd="0" destOrd="0" presId="urn:microsoft.com/office/officeart/2008/layout/CaptionedPictures"/>
    <dgm:cxn modelId="{5DEF86C7-1142-407F-B229-1262F5D89B19}" type="presParOf" srcId="{89067D83-0E49-41E8-8491-8F51E0D1C9CE}" destId="{B261C4BE-0C0F-49B4-B6B6-865D915EB67E}" srcOrd="1" destOrd="0" presId="urn:microsoft.com/office/officeart/2008/layout/CaptionedPictures"/>
    <dgm:cxn modelId="{A2B18783-6647-48F9-9156-B87B77824EFC}" type="presParOf" srcId="{FD99466F-7F93-4BF8-AF55-5A2DA29E83BC}" destId="{474F756F-EDC1-482B-B48E-E56802460063}" srcOrd="3" destOrd="0" presId="urn:microsoft.com/office/officeart/2008/layout/CaptionedPictures"/>
    <dgm:cxn modelId="{01F81E64-4A9A-4CF0-9830-27A24A891C03}" type="presParOf" srcId="{FD99466F-7F93-4BF8-AF55-5A2DA29E83BC}" destId="{45F9BC9A-4EB0-48C8-8A26-91BDDCCD4B3E}" srcOrd="4" destOrd="0" presId="urn:microsoft.com/office/officeart/2008/layout/CaptionedPictures"/>
    <dgm:cxn modelId="{9953DA8D-34B1-4560-95E3-07ADA026C1EB}" type="presParOf" srcId="{45F9BC9A-4EB0-48C8-8A26-91BDDCCD4B3E}" destId="{16BC9B3D-8DB0-4D00-BEF0-2EA0595C1A91}" srcOrd="0" destOrd="0" presId="urn:microsoft.com/office/officeart/2008/layout/CaptionedPictures"/>
    <dgm:cxn modelId="{E6A87CA5-8A91-4CDF-95B5-2B56BA927206}" type="presParOf" srcId="{45F9BC9A-4EB0-48C8-8A26-91BDDCCD4B3E}" destId="{6DC21F93-3251-47F0-886F-9E1E40EB898C}" srcOrd="1" destOrd="0" presId="urn:microsoft.com/office/officeart/2008/layout/CaptionedPictures"/>
    <dgm:cxn modelId="{F57FDE99-9726-4539-9405-4776967D80BB}" type="presParOf" srcId="{45F9BC9A-4EB0-48C8-8A26-91BDDCCD4B3E}" destId="{541BC488-D600-4B2C-BB05-6C1E09CFEB81}" srcOrd="2" destOrd="0" presId="urn:microsoft.com/office/officeart/2008/layout/CaptionedPictures"/>
    <dgm:cxn modelId="{316ECA76-461F-4B91-A880-AC1D98DD92EA}" type="presParOf" srcId="{541BC488-D600-4B2C-BB05-6C1E09CFEB81}" destId="{A711ED65-99A5-4B83-BA12-AE6B4AFBB26B}" srcOrd="0" destOrd="0" presId="urn:microsoft.com/office/officeart/2008/layout/CaptionedPictures"/>
    <dgm:cxn modelId="{D0603D40-FF23-46F2-B891-BAC44EFFE89C}" type="presParOf" srcId="{541BC488-D600-4B2C-BB05-6C1E09CFEB81}" destId="{968E427B-C4B6-409E-AB10-853D78CC6E90}" srcOrd="1" destOrd="0" presId="urn:microsoft.com/office/officeart/2008/layout/CaptionedPictures"/>
    <dgm:cxn modelId="{A4D4BF5E-E1DA-49A3-9E56-F5BD94A3E0DE}" type="presParOf" srcId="{FD99466F-7F93-4BF8-AF55-5A2DA29E83BC}" destId="{C6976DF4-93EC-47F4-A95F-882A505E9BDF}" srcOrd="5" destOrd="0" presId="urn:microsoft.com/office/officeart/2008/layout/CaptionedPictures"/>
    <dgm:cxn modelId="{C86EECEE-2903-41E8-BD95-4E92B2B634AF}" type="presParOf" srcId="{FD99466F-7F93-4BF8-AF55-5A2DA29E83BC}" destId="{2C9D30BF-6D63-4C69-8F82-A03467A3AD20}" srcOrd="6" destOrd="0" presId="urn:microsoft.com/office/officeart/2008/layout/CaptionedPictures"/>
    <dgm:cxn modelId="{B5F03E70-9E76-471B-9D4D-19A8CED3EF41}" type="presParOf" srcId="{2C9D30BF-6D63-4C69-8F82-A03467A3AD20}" destId="{084BA32A-8A9A-4FAC-8814-9A9F531690E4}" srcOrd="0" destOrd="0" presId="urn:microsoft.com/office/officeart/2008/layout/CaptionedPictures"/>
    <dgm:cxn modelId="{58BC4F00-D737-45EF-8563-BCE37870C602}" type="presParOf" srcId="{2C9D30BF-6D63-4C69-8F82-A03467A3AD20}" destId="{78C7B220-32BF-4F7C-BF61-88F4F0BB5F2E}" srcOrd="1" destOrd="0" presId="urn:microsoft.com/office/officeart/2008/layout/CaptionedPictures"/>
    <dgm:cxn modelId="{73D35BD8-1D89-42BC-9F54-86D78C5B0FE5}" type="presParOf" srcId="{2C9D30BF-6D63-4C69-8F82-A03467A3AD20}" destId="{F794CDF5-8FAE-4856-9ED5-8B1AD653F339}" srcOrd="2" destOrd="0" presId="urn:microsoft.com/office/officeart/2008/layout/CaptionedPictures"/>
    <dgm:cxn modelId="{2264BB84-984E-418B-8A78-E5E78FEDD1D9}" type="presParOf" srcId="{F794CDF5-8FAE-4856-9ED5-8B1AD653F339}" destId="{F3290C78-3A4E-48E8-B4AD-791D340D8084}" srcOrd="0" destOrd="0" presId="urn:microsoft.com/office/officeart/2008/layout/CaptionedPictures"/>
    <dgm:cxn modelId="{FEC379C4-1846-42AC-AB5F-4201BD7B147D}" type="presParOf" srcId="{F794CDF5-8FAE-4856-9ED5-8B1AD653F339}" destId="{70753DD9-E0E8-4551-8EE8-7FBD726FEC63}" srcOrd="1" destOrd="0" presId="urn:microsoft.com/office/officeart/2008/layout/CaptionedPictures"/>
    <dgm:cxn modelId="{7633B07D-C71A-4B02-AAF5-399CB837FDBB}" type="presParOf" srcId="{FD99466F-7F93-4BF8-AF55-5A2DA29E83BC}" destId="{362AD52A-510F-4339-AC4E-7162CC12383B}" srcOrd="7" destOrd="0" presId="urn:microsoft.com/office/officeart/2008/layout/CaptionedPictures"/>
    <dgm:cxn modelId="{6FB247DC-E962-4CE9-AC3B-3B7ACF6D4FE0}" type="presParOf" srcId="{FD99466F-7F93-4BF8-AF55-5A2DA29E83BC}" destId="{AB30AD27-925C-47E7-81FB-E25F2462951C}" srcOrd="8" destOrd="0" presId="urn:microsoft.com/office/officeart/2008/layout/CaptionedPictures"/>
    <dgm:cxn modelId="{D3E82B73-B05E-4E6A-BA09-8CD92A10BE36}" type="presParOf" srcId="{AB30AD27-925C-47E7-81FB-E25F2462951C}" destId="{8672279A-DA9E-4D34-8646-28C9D934332D}" srcOrd="0" destOrd="0" presId="urn:microsoft.com/office/officeart/2008/layout/CaptionedPictures"/>
    <dgm:cxn modelId="{FEF8D866-14A2-4BD9-A957-0660F3823DD6}" type="presParOf" srcId="{AB30AD27-925C-47E7-81FB-E25F2462951C}" destId="{AC61602A-A07C-433A-B7F0-61970CD00F94}" srcOrd="1" destOrd="0" presId="urn:microsoft.com/office/officeart/2008/layout/CaptionedPictures"/>
    <dgm:cxn modelId="{0A2778C6-6037-45E1-B885-BB197A758FA3}" type="presParOf" srcId="{AB30AD27-925C-47E7-81FB-E25F2462951C}" destId="{4C1086CE-637C-4CDC-A26F-45D8639D0D04}" srcOrd="2" destOrd="0" presId="urn:microsoft.com/office/officeart/2008/layout/CaptionedPictures"/>
    <dgm:cxn modelId="{20FFA228-D496-4B86-B629-A419C23535DB}" type="presParOf" srcId="{4C1086CE-637C-4CDC-A26F-45D8639D0D04}" destId="{86436443-359B-4DE6-ACED-5518F7B7C1B9}" srcOrd="0" destOrd="0" presId="urn:microsoft.com/office/officeart/2008/layout/CaptionedPictures"/>
    <dgm:cxn modelId="{FB037618-BCC5-4DF5-98BD-D375C69CF454}" type="presParOf" srcId="{4C1086CE-637C-4CDC-A26F-45D8639D0D04}" destId="{0C688EBD-A1FF-4DB9-A519-85C0EBFB68A8}" srcOrd="1" destOrd="0" presId="urn:microsoft.com/office/officeart/2008/layout/CaptionedPictures"/>
    <dgm:cxn modelId="{807B5D04-FBB5-48FE-99D7-52199010495E}" type="presParOf" srcId="{FD99466F-7F93-4BF8-AF55-5A2DA29E83BC}" destId="{3D1A741C-28DB-4EE8-8BA8-F528A1AEEEB6}" srcOrd="9" destOrd="0" presId="urn:microsoft.com/office/officeart/2008/layout/CaptionedPictures"/>
    <dgm:cxn modelId="{CAA172F1-633F-4F42-9769-6FCB00185A6A}" type="presParOf" srcId="{FD99466F-7F93-4BF8-AF55-5A2DA29E83BC}" destId="{E6F6931A-17C7-4846-959F-D229E5D5B1DF}" srcOrd="10" destOrd="0" presId="urn:microsoft.com/office/officeart/2008/layout/CaptionedPictures"/>
    <dgm:cxn modelId="{E6C3575C-1439-44CA-B4F6-D7DB8A64FC8B}" type="presParOf" srcId="{E6F6931A-17C7-4846-959F-D229E5D5B1DF}" destId="{6E81BBAE-C337-4939-A1A6-773CC4FBCADD}" srcOrd="0" destOrd="0" presId="urn:microsoft.com/office/officeart/2008/layout/CaptionedPictures"/>
    <dgm:cxn modelId="{9CCD5D4E-DD24-44B6-9FF3-D7F7135EE393}" type="presParOf" srcId="{E6F6931A-17C7-4846-959F-D229E5D5B1DF}" destId="{7D3CD00B-A9CA-4D04-8139-F9062410F50B}" srcOrd="1" destOrd="0" presId="urn:microsoft.com/office/officeart/2008/layout/CaptionedPictures"/>
    <dgm:cxn modelId="{CE53FA6B-CDBD-496D-A30A-946029F967B9}" type="presParOf" srcId="{E6F6931A-17C7-4846-959F-D229E5D5B1DF}" destId="{12130F7D-3406-4007-9FB4-591F40760AD9}" srcOrd="2" destOrd="0" presId="urn:microsoft.com/office/officeart/2008/layout/CaptionedPictures"/>
    <dgm:cxn modelId="{1B676FAE-5347-489A-A78D-334EB0C797DF}" type="presParOf" srcId="{12130F7D-3406-4007-9FB4-591F40760AD9}" destId="{857FA2E1-71B4-4571-AAE3-C2B27BD8CB57}" srcOrd="0" destOrd="0" presId="urn:microsoft.com/office/officeart/2008/layout/CaptionedPictures"/>
    <dgm:cxn modelId="{771F6F2B-BF67-4FD7-A8C8-1DC63BE89340}" type="presParOf" srcId="{12130F7D-3406-4007-9FB4-591F40760AD9}" destId="{5D17FC0C-98D8-4807-B4EF-392680F1261D}"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CCC782-F3D4-4E42-9B41-F170E44E95D1}" type="doc">
      <dgm:prSet loTypeId="urn:microsoft.com/office/officeart/2005/8/layout/arrow2" loCatId="process" qsTypeId="urn:microsoft.com/office/officeart/2005/8/quickstyle/3d3" qsCatId="3D" csTypeId="urn:microsoft.com/office/officeart/2005/8/colors/accent1_4" csCatId="accent1" phldr="1"/>
      <dgm:spPr/>
    </dgm:pt>
    <dgm:pt modelId="{C772B1B2-F497-448F-BD4D-54A88F24B22F}">
      <dgm:prSet phldrT="[Texto]" custT="1"/>
      <dgm:spPr/>
      <dgm:t>
        <a:bodyPr/>
        <a:lstStyle/>
        <a:p>
          <a:pPr algn="ctr"/>
          <a:r>
            <a:rPr lang="es-EC" sz="900" b="1" dirty="0" smtClean="0">
              <a:latin typeface="Arial" panose="020B0604020202020204" pitchFamily="34" charset="0"/>
              <a:cs typeface="Arial" panose="020B0604020202020204" pitchFamily="34" charset="0"/>
            </a:rPr>
            <a:t>PROCESO DE FERMENTADO</a:t>
          </a:r>
          <a:endParaRPr lang="es-EC" sz="900" b="1" dirty="0">
            <a:latin typeface="Arial" panose="020B0604020202020204" pitchFamily="34" charset="0"/>
            <a:cs typeface="Arial" panose="020B0604020202020204" pitchFamily="34" charset="0"/>
          </a:endParaRPr>
        </a:p>
      </dgm:t>
    </dgm:pt>
    <dgm:pt modelId="{DF3922DE-50E5-419F-9218-03712EA4D70E}" type="sibTrans" cxnId="{8302FAFC-C8B9-47B9-BD32-C66F27964161}">
      <dgm:prSet/>
      <dgm:spPr/>
      <dgm:t>
        <a:bodyPr/>
        <a:lstStyle/>
        <a:p>
          <a:endParaRPr lang="es-EC"/>
        </a:p>
      </dgm:t>
    </dgm:pt>
    <dgm:pt modelId="{4FF69512-7C43-468B-B5C6-8C598493EB44}" type="parTrans" cxnId="{8302FAFC-C8B9-47B9-BD32-C66F27964161}">
      <dgm:prSet/>
      <dgm:spPr/>
      <dgm:t>
        <a:bodyPr/>
        <a:lstStyle/>
        <a:p>
          <a:endParaRPr lang="es-EC"/>
        </a:p>
      </dgm:t>
    </dgm:pt>
    <dgm:pt modelId="{67B7ECAE-7412-4A0A-9304-902485B22CD2}" type="pres">
      <dgm:prSet presAssocID="{CBCCC782-F3D4-4E42-9B41-F170E44E95D1}" presName="arrowDiagram" presStyleCnt="0">
        <dgm:presLayoutVars>
          <dgm:chMax val="5"/>
          <dgm:dir/>
          <dgm:resizeHandles val="exact"/>
        </dgm:presLayoutVars>
      </dgm:prSet>
      <dgm:spPr/>
    </dgm:pt>
    <dgm:pt modelId="{B8A9DE6F-AC9D-44DC-8FEB-12CAFF0BB0D3}" type="pres">
      <dgm:prSet presAssocID="{CBCCC782-F3D4-4E42-9B41-F170E44E95D1}" presName="arrow" presStyleLbl="bgShp" presStyleIdx="0" presStyleCnt="1" custLinFactY="5947" custLinFactNeighborX="16792" custLinFactNeighborY="100000"/>
      <dgm:spPr/>
    </dgm:pt>
    <dgm:pt modelId="{22E501C8-E6FC-4CD7-9BB6-0FC66092A9BE}" type="pres">
      <dgm:prSet presAssocID="{CBCCC782-F3D4-4E42-9B41-F170E44E95D1}" presName="arrowDiagram1" presStyleCnt="0">
        <dgm:presLayoutVars>
          <dgm:bulletEnabled val="1"/>
        </dgm:presLayoutVars>
      </dgm:prSet>
      <dgm:spPr/>
    </dgm:pt>
    <dgm:pt modelId="{BE3147C6-B0A8-4292-922D-D1C37AC6DE8C}" type="pres">
      <dgm:prSet presAssocID="{C772B1B2-F497-448F-BD4D-54A88F24B22F}" presName="bullet1" presStyleLbl="node1" presStyleIdx="0" presStyleCnt="1"/>
      <dgm:spPr/>
    </dgm:pt>
    <dgm:pt modelId="{A12BFDC1-2FF8-48F4-87B1-A6CEE601CCAA}" type="pres">
      <dgm:prSet presAssocID="{C772B1B2-F497-448F-BD4D-54A88F24B22F}" presName="textBox1" presStyleLbl="revTx" presStyleIdx="0" presStyleCnt="1" custScaleX="174345" custLinFactNeighborX="-15628" custLinFactNeighborY="0">
        <dgm:presLayoutVars>
          <dgm:bulletEnabled val="1"/>
        </dgm:presLayoutVars>
      </dgm:prSet>
      <dgm:spPr/>
      <dgm:t>
        <a:bodyPr/>
        <a:lstStyle/>
        <a:p>
          <a:endParaRPr lang="es-EC"/>
        </a:p>
      </dgm:t>
    </dgm:pt>
  </dgm:ptLst>
  <dgm:cxnLst>
    <dgm:cxn modelId="{8302FAFC-C8B9-47B9-BD32-C66F27964161}" srcId="{CBCCC782-F3D4-4E42-9B41-F170E44E95D1}" destId="{C772B1B2-F497-448F-BD4D-54A88F24B22F}" srcOrd="0" destOrd="0" parTransId="{4FF69512-7C43-468B-B5C6-8C598493EB44}" sibTransId="{DF3922DE-50E5-419F-9218-03712EA4D70E}"/>
    <dgm:cxn modelId="{A0C27C47-9CB4-4057-B2C6-B9537718DD99}" type="presOf" srcId="{C772B1B2-F497-448F-BD4D-54A88F24B22F}" destId="{A12BFDC1-2FF8-48F4-87B1-A6CEE601CCAA}" srcOrd="0" destOrd="0" presId="urn:microsoft.com/office/officeart/2005/8/layout/arrow2"/>
    <dgm:cxn modelId="{D3932AA4-E556-47E0-ACE8-2E5E921A9D0C}" type="presOf" srcId="{CBCCC782-F3D4-4E42-9B41-F170E44E95D1}" destId="{67B7ECAE-7412-4A0A-9304-902485B22CD2}" srcOrd="0" destOrd="0" presId="urn:microsoft.com/office/officeart/2005/8/layout/arrow2"/>
    <dgm:cxn modelId="{6B14BEA2-3EB9-44E6-9368-9E6885141362}" type="presParOf" srcId="{67B7ECAE-7412-4A0A-9304-902485B22CD2}" destId="{B8A9DE6F-AC9D-44DC-8FEB-12CAFF0BB0D3}" srcOrd="0" destOrd="0" presId="urn:microsoft.com/office/officeart/2005/8/layout/arrow2"/>
    <dgm:cxn modelId="{40388EF6-2599-4231-9749-945BA5940742}" type="presParOf" srcId="{67B7ECAE-7412-4A0A-9304-902485B22CD2}" destId="{22E501C8-E6FC-4CD7-9BB6-0FC66092A9BE}" srcOrd="1" destOrd="0" presId="urn:microsoft.com/office/officeart/2005/8/layout/arrow2"/>
    <dgm:cxn modelId="{6F69CA69-00ED-407B-A287-028650649132}" type="presParOf" srcId="{22E501C8-E6FC-4CD7-9BB6-0FC66092A9BE}" destId="{BE3147C6-B0A8-4292-922D-D1C37AC6DE8C}" srcOrd="0" destOrd="0" presId="urn:microsoft.com/office/officeart/2005/8/layout/arrow2"/>
    <dgm:cxn modelId="{AA64BA6D-13BC-4953-B345-20056C975F18}" type="presParOf" srcId="{22E501C8-E6FC-4CD7-9BB6-0FC66092A9BE}" destId="{A12BFDC1-2FF8-48F4-87B1-A6CEE601CCAA}" srcOrd="1" destOrd="0" presId="urn:microsoft.com/office/officeart/2005/8/layout/arrow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96BEA-3CA1-4072-8BE6-B9AD7C180B85}" type="datetimeFigureOut">
              <a:rPr lang="es-ES" smtClean="0"/>
              <a:t>11/09/2018</a:t>
            </a:fld>
            <a:endParaRPr lang="es-ES"/>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12DB3-352B-438A-8799-26A7A68B5CFE}" type="slidenum">
              <a:rPr lang="es-ES" smtClean="0"/>
              <a:t>‹Nº›</a:t>
            </a:fld>
            <a:endParaRPr lang="es-ES"/>
          </a:p>
        </p:txBody>
      </p:sp>
    </p:spTree>
    <p:extLst>
      <p:ext uri="{BB962C8B-B14F-4D97-AF65-F5344CB8AC3E}">
        <p14:creationId xmlns:p14="http://schemas.microsoft.com/office/powerpoint/2010/main" val="105995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B746939-1D35-45E2-9392-0D45BEE93FEC}" type="slidenum">
              <a:rPr lang="es-EC" smtClean="0"/>
              <a:t>8</a:t>
            </a:fld>
            <a:endParaRPr lang="es-EC"/>
          </a:p>
        </p:txBody>
      </p:sp>
    </p:spTree>
    <p:extLst>
      <p:ext uri="{BB962C8B-B14F-4D97-AF65-F5344CB8AC3E}">
        <p14:creationId xmlns:p14="http://schemas.microsoft.com/office/powerpoint/2010/main" val="167677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E412DB3-352B-438A-8799-26A7A68B5CFE}" type="slidenum">
              <a:rPr lang="es-ES" smtClean="0"/>
              <a:t>25</a:t>
            </a:fld>
            <a:endParaRPr lang="es-ES"/>
          </a:p>
        </p:txBody>
      </p:sp>
    </p:spTree>
    <p:extLst>
      <p:ext uri="{BB962C8B-B14F-4D97-AF65-F5344CB8AC3E}">
        <p14:creationId xmlns:p14="http://schemas.microsoft.com/office/powerpoint/2010/main" val="173409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282" y="2130921"/>
            <a:ext cx="10361852" cy="1470366"/>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562" y="3887100"/>
            <a:ext cx="8533290" cy="1753006"/>
          </a:xfrm>
        </p:spPr>
        <p:txBody>
          <a:bodyPr/>
          <a:lstStyle>
            <a:lvl1pPr marL="0" indent="0" algn="ctr">
              <a:buNone/>
              <a:defRPr>
                <a:solidFill>
                  <a:schemeClr val="tx1">
                    <a:tint val="75000"/>
                  </a:schemeClr>
                </a:solidFill>
              </a:defRPr>
            </a:lvl1pPr>
            <a:lvl2pPr marL="511561" indent="0" algn="ctr">
              <a:buNone/>
              <a:defRPr>
                <a:solidFill>
                  <a:schemeClr val="tx1">
                    <a:tint val="75000"/>
                  </a:schemeClr>
                </a:solidFill>
              </a:defRPr>
            </a:lvl2pPr>
            <a:lvl3pPr marL="1023122" indent="0" algn="ctr">
              <a:buNone/>
              <a:defRPr>
                <a:solidFill>
                  <a:schemeClr val="tx1">
                    <a:tint val="75000"/>
                  </a:schemeClr>
                </a:solidFill>
              </a:defRPr>
            </a:lvl3pPr>
            <a:lvl4pPr marL="1534683" indent="0" algn="ctr">
              <a:buNone/>
              <a:defRPr>
                <a:solidFill>
                  <a:schemeClr val="tx1">
                    <a:tint val="75000"/>
                  </a:schemeClr>
                </a:solidFill>
              </a:defRPr>
            </a:lvl4pPr>
            <a:lvl5pPr marL="2046244" indent="0" algn="ctr">
              <a:buNone/>
              <a:defRPr>
                <a:solidFill>
                  <a:schemeClr val="tx1">
                    <a:tint val="75000"/>
                  </a:schemeClr>
                </a:solidFill>
              </a:defRPr>
            </a:lvl5pPr>
            <a:lvl6pPr marL="2557805" indent="0" algn="ctr">
              <a:buNone/>
              <a:defRPr>
                <a:solidFill>
                  <a:schemeClr val="tx1">
                    <a:tint val="75000"/>
                  </a:schemeClr>
                </a:solidFill>
              </a:defRPr>
            </a:lvl6pPr>
            <a:lvl7pPr marL="3069366" indent="0" algn="ctr">
              <a:buNone/>
              <a:defRPr>
                <a:solidFill>
                  <a:schemeClr val="tx1">
                    <a:tint val="75000"/>
                  </a:schemeClr>
                </a:solidFill>
              </a:defRPr>
            </a:lvl7pPr>
            <a:lvl8pPr marL="3580928" indent="0" algn="ctr">
              <a:buNone/>
              <a:defRPr>
                <a:solidFill>
                  <a:schemeClr val="tx1">
                    <a:tint val="75000"/>
                  </a:schemeClr>
                </a:solidFill>
              </a:defRPr>
            </a:lvl8pPr>
            <a:lvl9pPr marL="4092489"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619729329"/>
      </p:ext>
    </p:extLst>
  </p:cSld>
  <p:clrMapOvr>
    <a:masterClrMapping/>
  </p:clrMapOvr>
  <p:transition spd="slow" advClick="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3422087498"/>
      </p:ext>
    </p:extLst>
  </p:cSld>
  <p:clrMapOvr>
    <a:masterClrMapping/>
  </p:clrMapOvr>
  <p:transition spd="slow" advClick="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8050" y="274702"/>
            <a:ext cx="2742843" cy="5852880"/>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523" y="274702"/>
            <a:ext cx="8025355" cy="585288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2686884715"/>
      </p:ext>
    </p:extLst>
  </p:cSld>
  <p:clrMapOvr>
    <a:masterClrMapping/>
  </p:clrMapOvr>
  <p:transition spd="slow" advClick="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307"/>
          <a:ext cx="12190413" cy="5617875"/>
        </p:xfrm>
        <a:graphic>
          <a:graphicData uri="http://schemas.openxmlformats.org/presentationml/2006/ole">
            <mc:AlternateContent xmlns:mc="http://schemas.openxmlformats.org/markup-compatibility/2006">
              <mc:Choice xmlns:v="urn:schemas-microsoft-com:vml" Requires="v">
                <p:oleObj spid="_x0000_s2142"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307"/>
                        <a:ext cx="12190413" cy="56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522" y="6246671"/>
            <a:ext cx="2844430"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200" dirty="0">
              <a:solidFill>
                <a:srgbClr val="000000"/>
              </a:solidFill>
            </a:endParaRPr>
          </a:p>
        </p:txBody>
      </p:sp>
      <p:sp>
        <p:nvSpPr>
          <p:cNvPr id="4" name="Rectangle 25"/>
          <p:cNvSpPr>
            <a:spLocks noChangeArrowheads="1"/>
          </p:cNvSpPr>
          <p:nvPr/>
        </p:nvSpPr>
        <p:spPr bwMode="auto">
          <a:xfrm>
            <a:off x="4165060" y="6246671"/>
            <a:ext cx="3860297"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767342" eaLnBrk="1" fontAlgn="base" hangingPunct="1">
              <a:spcBef>
                <a:spcPct val="0"/>
              </a:spcBef>
              <a:spcAft>
                <a:spcPct val="0"/>
              </a:spcAft>
              <a:defRPr/>
            </a:pPr>
            <a:endParaRPr lang="es-EC" altLang="es-EC" sz="1200" dirty="0">
              <a:solidFill>
                <a:srgbClr val="000000"/>
              </a:solidFill>
            </a:endParaRPr>
          </a:p>
        </p:txBody>
      </p:sp>
      <p:sp>
        <p:nvSpPr>
          <p:cNvPr id="5" name="Rectangle 26"/>
          <p:cNvSpPr>
            <a:spLocks noChangeArrowheads="1"/>
          </p:cNvSpPr>
          <p:nvPr/>
        </p:nvSpPr>
        <p:spPr bwMode="auto">
          <a:xfrm>
            <a:off x="609522" y="6246671"/>
            <a:ext cx="2844430"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200" dirty="0">
              <a:solidFill>
                <a:srgbClr val="000000"/>
              </a:solidFill>
            </a:endParaRPr>
          </a:p>
        </p:txBody>
      </p:sp>
      <p:sp>
        <p:nvSpPr>
          <p:cNvPr id="6" name="Rectangle 27"/>
          <p:cNvSpPr>
            <a:spLocks noChangeArrowheads="1"/>
          </p:cNvSpPr>
          <p:nvPr/>
        </p:nvSpPr>
        <p:spPr bwMode="auto">
          <a:xfrm>
            <a:off x="4165060" y="6246671"/>
            <a:ext cx="3860297"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767342" eaLnBrk="1" fontAlgn="base" hangingPunct="1">
              <a:spcBef>
                <a:spcPct val="0"/>
              </a:spcBef>
              <a:spcAft>
                <a:spcPct val="0"/>
              </a:spcAft>
              <a:defRPr/>
            </a:pPr>
            <a:endParaRPr lang="es-EC" altLang="es-EC" sz="1200" dirty="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4267"/>
            <a:ext cx="12190413" cy="11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481" y="260412"/>
            <a:ext cx="1055550" cy="792346"/>
          </a:xfrm>
          <a:prstGeom prst="ellipse">
            <a:avLst/>
          </a:prstGeom>
          <a:solidFill>
            <a:schemeClr val="bg1"/>
          </a:solidFill>
          <a:ln>
            <a:noFill/>
          </a:ln>
          <a:extLst/>
        </p:spPr>
        <p:txBody>
          <a:bodyPr wrap="none" lIns="76734" tIns="38367" rIns="76734" bIns="3836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6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49" y="115918"/>
            <a:ext cx="4415850"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5318" y="115918"/>
            <a:ext cx="4031923" cy="913055"/>
          </a:xfrm>
          <a:prstGeom prst="rect">
            <a:avLst/>
          </a:prstGeom>
        </p:spPr>
      </p:pic>
      <p:pic>
        <p:nvPicPr>
          <p:cNvPr id="11" name="Imagen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7114" y="124282"/>
            <a:ext cx="1019236" cy="908757"/>
          </a:xfrm>
          <a:prstGeom prst="rect">
            <a:avLst/>
          </a:prstGeom>
        </p:spPr>
      </p:pic>
    </p:spTree>
    <p:extLst>
      <p:ext uri="{BB962C8B-B14F-4D97-AF65-F5344CB8AC3E}">
        <p14:creationId xmlns:p14="http://schemas.microsoft.com/office/powerpoint/2010/main" val="2979240957"/>
      </p:ext>
    </p:extLst>
  </p:cSld>
  <p:clrMapOvr>
    <a:masterClrMapping/>
  </p:clrMapOvr>
  <p:transition spd="slow" advClick="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307"/>
          <a:ext cx="12190413" cy="5617875"/>
        </p:xfrm>
        <a:graphic>
          <a:graphicData uri="http://schemas.openxmlformats.org/presentationml/2006/ole">
            <mc:AlternateContent xmlns:mc="http://schemas.openxmlformats.org/markup-compatibility/2006">
              <mc:Choice xmlns:v="urn:schemas-microsoft-com:vml" Requires="v">
                <p:oleObj spid="_x0000_s3166"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307"/>
                        <a:ext cx="12190413" cy="56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522" y="6246671"/>
            <a:ext cx="2844430"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200" dirty="0">
              <a:solidFill>
                <a:srgbClr val="000000"/>
              </a:solidFill>
            </a:endParaRPr>
          </a:p>
        </p:txBody>
      </p:sp>
      <p:sp>
        <p:nvSpPr>
          <p:cNvPr id="4" name="Rectangle 25"/>
          <p:cNvSpPr>
            <a:spLocks noChangeArrowheads="1"/>
          </p:cNvSpPr>
          <p:nvPr/>
        </p:nvSpPr>
        <p:spPr bwMode="auto">
          <a:xfrm>
            <a:off x="4165060" y="6246671"/>
            <a:ext cx="3860297"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767342" eaLnBrk="1" fontAlgn="base" hangingPunct="1">
              <a:spcBef>
                <a:spcPct val="0"/>
              </a:spcBef>
              <a:spcAft>
                <a:spcPct val="0"/>
              </a:spcAft>
              <a:defRPr/>
            </a:pPr>
            <a:endParaRPr lang="es-EC" altLang="es-EC" sz="1200" dirty="0">
              <a:solidFill>
                <a:srgbClr val="000000"/>
              </a:solidFill>
            </a:endParaRPr>
          </a:p>
        </p:txBody>
      </p:sp>
      <p:sp>
        <p:nvSpPr>
          <p:cNvPr id="5" name="Rectangle 26"/>
          <p:cNvSpPr>
            <a:spLocks noChangeArrowheads="1"/>
          </p:cNvSpPr>
          <p:nvPr/>
        </p:nvSpPr>
        <p:spPr bwMode="auto">
          <a:xfrm>
            <a:off x="609522" y="6246671"/>
            <a:ext cx="2844430"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200" dirty="0">
              <a:solidFill>
                <a:srgbClr val="000000"/>
              </a:solidFill>
            </a:endParaRPr>
          </a:p>
        </p:txBody>
      </p:sp>
      <p:sp>
        <p:nvSpPr>
          <p:cNvPr id="6" name="Rectangle 27"/>
          <p:cNvSpPr>
            <a:spLocks noChangeArrowheads="1"/>
          </p:cNvSpPr>
          <p:nvPr/>
        </p:nvSpPr>
        <p:spPr bwMode="auto">
          <a:xfrm>
            <a:off x="4165060" y="6246671"/>
            <a:ext cx="3860297" cy="476361"/>
          </a:xfrm>
          <a:prstGeom prst="rect">
            <a:avLst/>
          </a:prstGeom>
          <a:noFill/>
          <a:ln>
            <a:noFill/>
          </a:ln>
          <a:extLst/>
        </p:spPr>
        <p:txBody>
          <a:bodyPr lIns="76734" tIns="38367" rIns="76734" bIns="38367"/>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767342" eaLnBrk="1" fontAlgn="base" hangingPunct="1">
              <a:spcBef>
                <a:spcPct val="0"/>
              </a:spcBef>
              <a:spcAft>
                <a:spcPct val="0"/>
              </a:spcAft>
              <a:defRPr/>
            </a:pPr>
            <a:endParaRPr lang="es-EC" altLang="es-EC" sz="1200" dirty="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4267"/>
            <a:ext cx="12190413" cy="11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481" y="260412"/>
            <a:ext cx="1055550" cy="792346"/>
          </a:xfrm>
          <a:prstGeom prst="ellipse">
            <a:avLst/>
          </a:prstGeom>
          <a:solidFill>
            <a:schemeClr val="bg1"/>
          </a:solidFill>
          <a:ln>
            <a:noFill/>
          </a:ln>
          <a:extLst/>
        </p:spPr>
        <p:txBody>
          <a:bodyPr wrap="none" lIns="76734" tIns="38367" rIns="76734" bIns="3836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6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49" y="115918"/>
            <a:ext cx="4415850"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5318" y="115918"/>
            <a:ext cx="4031923" cy="913055"/>
          </a:xfrm>
          <a:prstGeom prst="rect">
            <a:avLst/>
          </a:prstGeom>
        </p:spPr>
      </p:pic>
      <p:pic>
        <p:nvPicPr>
          <p:cNvPr id="11" name="Imagen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7114" y="124282"/>
            <a:ext cx="1019236" cy="908757"/>
          </a:xfrm>
          <a:prstGeom prst="rect">
            <a:avLst/>
          </a:prstGeom>
        </p:spPr>
      </p:pic>
    </p:spTree>
    <p:extLst>
      <p:ext uri="{BB962C8B-B14F-4D97-AF65-F5344CB8AC3E}">
        <p14:creationId xmlns:p14="http://schemas.microsoft.com/office/powerpoint/2010/main" val="428649047"/>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4702"/>
            <a:ext cx="10971372" cy="1143265"/>
          </a:xfrm>
          <a:prstGeom prst="rect">
            <a:avLst/>
          </a:prstGeom>
        </p:spPr>
        <p:txBody>
          <a:bodyPr lIns="76734" tIns="38367" rIns="76734" bIns="38367"/>
          <a:lstStyle/>
          <a:p>
            <a:r>
              <a:rPr lang="es-ES"/>
              <a:t>Haga clic para modificar el estilo de título del patrón</a:t>
            </a:r>
            <a:endParaRPr lang="es-EC"/>
          </a:p>
        </p:txBody>
      </p:sp>
      <p:sp>
        <p:nvSpPr>
          <p:cNvPr id="3" name="2 Marcador de contenido"/>
          <p:cNvSpPr>
            <a:spLocks noGrp="1"/>
          </p:cNvSpPr>
          <p:nvPr>
            <p:ph idx="1"/>
          </p:nvPr>
        </p:nvSpPr>
        <p:spPr>
          <a:xfrm>
            <a:off x="609523" y="1600572"/>
            <a:ext cx="10971372" cy="4527011"/>
          </a:xfrm>
          <a:prstGeom prst="rect">
            <a:avLst/>
          </a:prstGeom>
        </p:spPr>
        <p:txBody>
          <a:bodyPr lIns="76734" tIns="38367" rIns="76734" bIns="38367"/>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C" dirty="0"/>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915" y="5940765"/>
            <a:ext cx="3435501" cy="886400"/>
          </a:xfrm>
          <a:prstGeom prst="rect">
            <a:avLst/>
          </a:prstGeom>
        </p:spPr>
      </p:pic>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5940765"/>
            <a:ext cx="1058797" cy="944029"/>
          </a:xfrm>
          <a:prstGeom prst="rect">
            <a:avLst/>
          </a:prstGeom>
        </p:spPr>
      </p:pic>
    </p:spTree>
    <p:extLst>
      <p:ext uri="{BB962C8B-B14F-4D97-AF65-F5344CB8AC3E}">
        <p14:creationId xmlns:p14="http://schemas.microsoft.com/office/powerpoint/2010/main" val="3463460279"/>
      </p:ext>
    </p:extLst>
  </p:cSld>
  <p:clrMapOvr>
    <a:masterClrMapping/>
  </p:clrMapOvr>
  <p:transition spd="slow" advClick="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59" y="4407922"/>
            <a:ext cx="10361852" cy="1362390"/>
          </a:xfrm>
          <a:prstGeom prst="rect">
            <a:avLst/>
          </a:prstGeom>
        </p:spPr>
        <p:txBody>
          <a:bodyPr lIns="76734" tIns="38367" rIns="76734" bIns="38367" anchor="t"/>
          <a:lstStyle>
            <a:lvl1pPr algn="l">
              <a:defRPr sz="34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2959" y="2907386"/>
            <a:ext cx="10361852" cy="1500534"/>
          </a:xfrm>
          <a:prstGeom prst="rect">
            <a:avLst/>
          </a:prstGeom>
        </p:spPr>
        <p:txBody>
          <a:bodyPr lIns="76734" tIns="38367" rIns="76734" bIns="38367" anchor="b"/>
          <a:lstStyle>
            <a:lvl1pPr marL="0" indent="0">
              <a:buNone/>
              <a:defRPr sz="1700"/>
            </a:lvl1pPr>
            <a:lvl2pPr marL="383671" indent="0">
              <a:buNone/>
              <a:defRPr sz="1600"/>
            </a:lvl2pPr>
            <a:lvl3pPr marL="767342" indent="0">
              <a:buNone/>
              <a:defRPr sz="1300"/>
            </a:lvl3pPr>
            <a:lvl4pPr marL="1151012" indent="0">
              <a:buNone/>
              <a:defRPr sz="1200"/>
            </a:lvl4pPr>
            <a:lvl5pPr marL="1534683" indent="0">
              <a:buNone/>
              <a:defRPr sz="1200"/>
            </a:lvl5pPr>
            <a:lvl6pPr marL="1918354" indent="0">
              <a:buNone/>
              <a:defRPr sz="1200"/>
            </a:lvl6pPr>
            <a:lvl7pPr marL="2302025" indent="0">
              <a:buNone/>
              <a:defRPr sz="1200"/>
            </a:lvl7pPr>
            <a:lvl8pPr marL="2685696" indent="0">
              <a:buNone/>
              <a:defRPr sz="1200"/>
            </a:lvl8pPr>
            <a:lvl9pPr marL="3069366" indent="0">
              <a:buNone/>
              <a:defRPr sz="1200"/>
            </a:lvl9pPr>
          </a:lstStyle>
          <a:p>
            <a:pPr lvl="0"/>
            <a:r>
              <a:rPr lang="es-ES"/>
              <a:t>Haga clic para modificar el estilo de texto del patrón</a:t>
            </a:r>
          </a:p>
        </p:txBody>
      </p:sp>
    </p:spTree>
    <p:extLst>
      <p:ext uri="{BB962C8B-B14F-4D97-AF65-F5344CB8AC3E}">
        <p14:creationId xmlns:p14="http://schemas.microsoft.com/office/powerpoint/2010/main" val="2248227267"/>
      </p:ext>
    </p:extLst>
  </p:cSld>
  <p:clrMapOvr>
    <a:masterClrMapping/>
  </p:clrMapOvr>
  <p:transition spd="slow" advClick="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4702"/>
            <a:ext cx="10971372" cy="1143265"/>
          </a:xfrm>
          <a:prstGeom prst="rect">
            <a:avLst/>
          </a:prstGeom>
        </p:spPr>
        <p:txBody>
          <a:bodyPr lIns="76734" tIns="38367" rIns="76734" bIns="38367"/>
          <a:lstStyle/>
          <a:p>
            <a:r>
              <a:rPr lang="es-ES"/>
              <a:t>Haga clic para modificar el estilo de título del patrón</a:t>
            </a:r>
            <a:endParaRPr lang="es-EC"/>
          </a:p>
        </p:txBody>
      </p:sp>
      <p:sp>
        <p:nvSpPr>
          <p:cNvPr id="3" name="2 Marcador de contenido"/>
          <p:cNvSpPr>
            <a:spLocks noGrp="1"/>
          </p:cNvSpPr>
          <p:nvPr>
            <p:ph sz="half" idx="1"/>
          </p:nvPr>
        </p:nvSpPr>
        <p:spPr>
          <a:xfrm>
            <a:off x="609523" y="1600572"/>
            <a:ext cx="5384099" cy="4527011"/>
          </a:xfrm>
          <a:prstGeom prst="rect">
            <a:avLst/>
          </a:prstGeom>
        </p:spPr>
        <p:txBody>
          <a:bodyPr lIns="76734" tIns="38367" rIns="76734" bIns="38367"/>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6794" y="1600572"/>
            <a:ext cx="5384099" cy="4527011"/>
          </a:xfrm>
          <a:prstGeom prst="rect">
            <a:avLst/>
          </a:prstGeom>
        </p:spPr>
        <p:txBody>
          <a:bodyPr lIns="76734" tIns="38367" rIns="76734" bIns="38367"/>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724001494"/>
      </p:ext>
    </p:extLst>
  </p:cSld>
  <p:clrMapOvr>
    <a:masterClrMapping/>
  </p:clrMapOvr>
  <p:transition spd="slow" advClick="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4702"/>
            <a:ext cx="10971372" cy="1143265"/>
          </a:xfrm>
          <a:prstGeom prst="rect">
            <a:avLst/>
          </a:prstGeom>
        </p:spPr>
        <p:txBody>
          <a:bodyPr lIns="76734" tIns="38367" rIns="76734" bIns="38367"/>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521" y="1535469"/>
            <a:ext cx="5386216" cy="639911"/>
          </a:xfrm>
          <a:prstGeom prst="rect">
            <a:avLst/>
          </a:prstGeom>
        </p:spPr>
        <p:txBody>
          <a:bodyPr lIns="76734" tIns="38367" rIns="76734" bIns="38367" anchor="b"/>
          <a:lstStyle>
            <a:lvl1pPr marL="0" indent="0">
              <a:buNone/>
              <a:defRPr sz="2000" b="1"/>
            </a:lvl1pPr>
            <a:lvl2pPr marL="383671" indent="0">
              <a:buNone/>
              <a:defRPr sz="1700" b="1"/>
            </a:lvl2pPr>
            <a:lvl3pPr marL="767342" indent="0">
              <a:buNone/>
              <a:defRPr sz="1600" b="1"/>
            </a:lvl3pPr>
            <a:lvl4pPr marL="1151012" indent="0">
              <a:buNone/>
              <a:defRPr sz="1300" b="1"/>
            </a:lvl4pPr>
            <a:lvl5pPr marL="1534683" indent="0">
              <a:buNone/>
              <a:defRPr sz="1300" b="1"/>
            </a:lvl5pPr>
            <a:lvl6pPr marL="1918354" indent="0">
              <a:buNone/>
              <a:defRPr sz="1300" b="1"/>
            </a:lvl6pPr>
            <a:lvl7pPr marL="2302025" indent="0">
              <a:buNone/>
              <a:defRPr sz="1300" b="1"/>
            </a:lvl7pPr>
            <a:lvl8pPr marL="2685696" indent="0">
              <a:buNone/>
              <a:defRPr sz="1300" b="1"/>
            </a:lvl8pPr>
            <a:lvl9pPr marL="3069366" indent="0">
              <a:buNone/>
              <a:defRPr sz="1300" b="1"/>
            </a:lvl9pPr>
          </a:lstStyle>
          <a:p>
            <a:pPr lvl="0"/>
            <a:r>
              <a:rPr lang="es-ES"/>
              <a:t>Haga clic para modificar el estilo de texto del patrón</a:t>
            </a:r>
          </a:p>
        </p:txBody>
      </p:sp>
      <p:sp>
        <p:nvSpPr>
          <p:cNvPr id="4" name="3 Marcador de contenido"/>
          <p:cNvSpPr>
            <a:spLocks noGrp="1"/>
          </p:cNvSpPr>
          <p:nvPr>
            <p:ph sz="half" idx="2"/>
          </p:nvPr>
        </p:nvSpPr>
        <p:spPr>
          <a:xfrm>
            <a:off x="609521" y="2175378"/>
            <a:ext cx="5386216" cy="3952203"/>
          </a:xfrm>
          <a:prstGeom prst="rect">
            <a:avLst/>
          </a:prstGeom>
        </p:spPr>
        <p:txBody>
          <a:bodyPr lIns="76734" tIns="38367" rIns="76734" bIns="38367"/>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2567" y="1535469"/>
            <a:ext cx="5388332" cy="639911"/>
          </a:xfrm>
          <a:prstGeom prst="rect">
            <a:avLst/>
          </a:prstGeom>
        </p:spPr>
        <p:txBody>
          <a:bodyPr lIns="76734" tIns="38367" rIns="76734" bIns="38367" anchor="b"/>
          <a:lstStyle>
            <a:lvl1pPr marL="0" indent="0">
              <a:buNone/>
              <a:defRPr sz="2000" b="1"/>
            </a:lvl1pPr>
            <a:lvl2pPr marL="383671" indent="0">
              <a:buNone/>
              <a:defRPr sz="1700" b="1"/>
            </a:lvl2pPr>
            <a:lvl3pPr marL="767342" indent="0">
              <a:buNone/>
              <a:defRPr sz="1600" b="1"/>
            </a:lvl3pPr>
            <a:lvl4pPr marL="1151012" indent="0">
              <a:buNone/>
              <a:defRPr sz="1300" b="1"/>
            </a:lvl4pPr>
            <a:lvl5pPr marL="1534683" indent="0">
              <a:buNone/>
              <a:defRPr sz="1300" b="1"/>
            </a:lvl5pPr>
            <a:lvl6pPr marL="1918354" indent="0">
              <a:buNone/>
              <a:defRPr sz="1300" b="1"/>
            </a:lvl6pPr>
            <a:lvl7pPr marL="2302025" indent="0">
              <a:buNone/>
              <a:defRPr sz="1300" b="1"/>
            </a:lvl7pPr>
            <a:lvl8pPr marL="2685696" indent="0">
              <a:buNone/>
              <a:defRPr sz="1300" b="1"/>
            </a:lvl8pPr>
            <a:lvl9pPr marL="3069366" indent="0">
              <a:buNone/>
              <a:defRPr sz="1300" b="1"/>
            </a:lvl9pPr>
          </a:lstStyle>
          <a:p>
            <a:pPr lvl="0"/>
            <a:r>
              <a:rPr lang="es-ES"/>
              <a:t>Haga clic para modificar el estilo de texto del patrón</a:t>
            </a:r>
          </a:p>
        </p:txBody>
      </p:sp>
      <p:sp>
        <p:nvSpPr>
          <p:cNvPr id="6" name="5 Marcador de contenido"/>
          <p:cNvSpPr>
            <a:spLocks noGrp="1"/>
          </p:cNvSpPr>
          <p:nvPr>
            <p:ph sz="quarter" idx="4"/>
          </p:nvPr>
        </p:nvSpPr>
        <p:spPr>
          <a:xfrm>
            <a:off x="6192567" y="2175378"/>
            <a:ext cx="5388332" cy="3952203"/>
          </a:xfrm>
          <a:prstGeom prst="rect">
            <a:avLst/>
          </a:prstGeom>
        </p:spPr>
        <p:txBody>
          <a:bodyPr lIns="76734" tIns="38367" rIns="76734" bIns="38367"/>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921497079"/>
      </p:ext>
    </p:extLst>
  </p:cSld>
  <p:clrMapOvr>
    <a:masterClrMapping/>
  </p:clrMapOvr>
  <p:transition spd="slow" advClick="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4702"/>
            <a:ext cx="10971372" cy="1143265"/>
          </a:xfrm>
          <a:prstGeom prst="rect">
            <a:avLst/>
          </a:prstGeom>
        </p:spPr>
        <p:txBody>
          <a:bodyPr lIns="76734" tIns="38367" rIns="76734" bIns="38367"/>
          <a:lstStyle/>
          <a:p>
            <a:r>
              <a:rPr lang="es-ES"/>
              <a:t>Haga clic para modificar el estilo de título del patrón</a:t>
            </a:r>
            <a:endParaRPr lang="es-EC"/>
          </a:p>
        </p:txBody>
      </p:sp>
    </p:spTree>
    <p:extLst>
      <p:ext uri="{BB962C8B-B14F-4D97-AF65-F5344CB8AC3E}">
        <p14:creationId xmlns:p14="http://schemas.microsoft.com/office/powerpoint/2010/main" val="3545802373"/>
      </p:ext>
    </p:extLst>
  </p:cSld>
  <p:clrMapOvr>
    <a:masterClrMapping/>
  </p:clrMapOvr>
  <p:transition spd="slow" advClick="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081911"/>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3645765323"/>
      </p:ext>
    </p:extLst>
  </p:cSld>
  <p:clrMapOvr>
    <a:masterClrMapping/>
  </p:clrMapOvr>
  <p:transition spd="slow" advClick="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8" y="273112"/>
            <a:ext cx="4010561" cy="1162320"/>
          </a:xfrm>
          <a:prstGeom prst="rect">
            <a:avLst/>
          </a:prstGeom>
        </p:spPr>
        <p:txBody>
          <a:bodyPr lIns="76734" tIns="38367" rIns="76734" bIns="38367" anchor="b"/>
          <a:lstStyle>
            <a:lvl1pPr algn="l">
              <a:defRPr sz="17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113" y="273120"/>
            <a:ext cx="6814780" cy="5854469"/>
          </a:xfrm>
          <a:prstGeom prst="rect">
            <a:avLst/>
          </a:prstGeom>
        </p:spPr>
        <p:txBody>
          <a:bodyPr lIns="76734" tIns="38367" rIns="76734" bIns="38367"/>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528" y="1435437"/>
            <a:ext cx="4010561" cy="4692149"/>
          </a:xfrm>
          <a:prstGeom prst="rect">
            <a:avLst/>
          </a:prstGeom>
        </p:spPr>
        <p:txBody>
          <a:bodyPr lIns="76734" tIns="38367" rIns="76734" bIns="38367"/>
          <a:lstStyle>
            <a:lvl1pPr marL="0" indent="0">
              <a:buNone/>
              <a:defRPr sz="1200"/>
            </a:lvl1pPr>
            <a:lvl2pPr marL="383671" indent="0">
              <a:buNone/>
              <a:defRPr sz="1000"/>
            </a:lvl2pPr>
            <a:lvl3pPr marL="767342" indent="0">
              <a:buNone/>
              <a:defRPr sz="900"/>
            </a:lvl3pPr>
            <a:lvl4pPr marL="1151012" indent="0">
              <a:buNone/>
              <a:defRPr sz="800"/>
            </a:lvl4pPr>
            <a:lvl5pPr marL="1534683" indent="0">
              <a:buNone/>
              <a:defRPr sz="800"/>
            </a:lvl5pPr>
            <a:lvl6pPr marL="1918354" indent="0">
              <a:buNone/>
              <a:defRPr sz="800"/>
            </a:lvl6pPr>
            <a:lvl7pPr marL="2302025" indent="0">
              <a:buNone/>
              <a:defRPr sz="800"/>
            </a:lvl7pPr>
            <a:lvl8pPr marL="2685696" indent="0">
              <a:buNone/>
              <a:defRPr sz="800"/>
            </a:lvl8pPr>
            <a:lvl9pPr marL="3069366" indent="0">
              <a:buNone/>
              <a:defRPr sz="800"/>
            </a:lvl9pPr>
          </a:lstStyle>
          <a:p>
            <a:pPr lvl="0"/>
            <a:r>
              <a:rPr lang="es-ES"/>
              <a:t>Haga clic para modificar el estilo de texto del patrón</a:t>
            </a:r>
          </a:p>
        </p:txBody>
      </p:sp>
    </p:spTree>
    <p:extLst>
      <p:ext uri="{BB962C8B-B14F-4D97-AF65-F5344CB8AC3E}">
        <p14:creationId xmlns:p14="http://schemas.microsoft.com/office/powerpoint/2010/main" val="3930207353"/>
      </p:ext>
    </p:extLst>
  </p:cSld>
  <p:clrMapOvr>
    <a:masterClrMapping/>
  </p:clrMapOvr>
  <p:transition spd="slow" advClick="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1713"/>
            <a:ext cx="7314248" cy="566870"/>
          </a:xfrm>
          <a:prstGeom prst="rect">
            <a:avLst/>
          </a:prstGeom>
        </p:spPr>
        <p:txBody>
          <a:bodyPr lIns="76734" tIns="38367" rIns="76734" bIns="38367" anchor="b"/>
          <a:lstStyle>
            <a:lvl1pPr algn="l">
              <a:defRPr sz="17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406" y="612916"/>
            <a:ext cx="7314248" cy="4115753"/>
          </a:xfrm>
          <a:prstGeom prst="rect">
            <a:avLst/>
          </a:prstGeom>
        </p:spPr>
        <p:txBody>
          <a:bodyPr lIns="76734" tIns="38367" rIns="76734" bIns="38367"/>
          <a:lstStyle>
            <a:lvl1pPr marL="0" indent="0">
              <a:buNone/>
              <a:defRPr sz="2700"/>
            </a:lvl1pPr>
            <a:lvl2pPr marL="383671" indent="0">
              <a:buNone/>
              <a:defRPr sz="2300"/>
            </a:lvl2pPr>
            <a:lvl3pPr marL="767342" indent="0">
              <a:buNone/>
              <a:defRPr sz="2000"/>
            </a:lvl3pPr>
            <a:lvl4pPr marL="1151012" indent="0">
              <a:buNone/>
              <a:defRPr sz="1700"/>
            </a:lvl4pPr>
            <a:lvl5pPr marL="1534683" indent="0">
              <a:buNone/>
              <a:defRPr sz="1700"/>
            </a:lvl5pPr>
            <a:lvl6pPr marL="1918354" indent="0">
              <a:buNone/>
              <a:defRPr sz="1700"/>
            </a:lvl6pPr>
            <a:lvl7pPr marL="2302025" indent="0">
              <a:buNone/>
              <a:defRPr sz="1700"/>
            </a:lvl7pPr>
            <a:lvl8pPr marL="2685696" indent="0">
              <a:buNone/>
              <a:defRPr sz="1700"/>
            </a:lvl8pPr>
            <a:lvl9pPr marL="3069366" indent="0">
              <a:buNone/>
              <a:defRPr sz="17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406" y="5368585"/>
            <a:ext cx="7314248" cy="805049"/>
          </a:xfrm>
          <a:prstGeom prst="rect">
            <a:avLst/>
          </a:prstGeom>
        </p:spPr>
        <p:txBody>
          <a:bodyPr lIns="76734" tIns="38367" rIns="76734" bIns="38367"/>
          <a:lstStyle>
            <a:lvl1pPr marL="0" indent="0">
              <a:buNone/>
              <a:defRPr sz="1200"/>
            </a:lvl1pPr>
            <a:lvl2pPr marL="383671" indent="0">
              <a:buNone/>
              <a:defRPr sz="1000"/>
            </a:lvl2pPr>
            <a:lvl3pPr marL="767342" indent="0">
              <a:buNone/>
              <a:defRPr sz="900"/>
            </a:lvl3pPr>
            <a:lvl4pPr marL="1151012" indent="0">
              <a:buNone/>
              <a:defRPr sz="800"/>
            </a:lvl4pPr>
            <a:lvl5pPr marL="1534683" indent="0">
              <a:buNone/>
              <a:defRPr sz="800"/>
            </a:lvl5pPr>
            <a:lvl6pPr marL="1918354" indent="0">
              <a:buNone/>
              <a:defRPr sz="800"/>
            </a:lvl6pPr>
            <a:lvl7pPr marL="2302025" indent="0">
              <a:buNone/>
              <a:defRPr sz="800"/>
            </a:lvl7pPr>
            <a:lvl8pPr marL="2685696" indent="0">
              <a:buNone/>
              <a:defRPr sz="800"/>
            </a:lvl8pPr>
            <a:lvl9pPr marL="3069366" indent="0">
              <a:buNone/>
              <a:defRPr sz="800"/>
            </a:lvl9pPr>
          </a:lstStyle>
          <a:p>
            <a:pPr lvl="0"/>
            <a:r>
              <a:rPr lang="es-ES"/>
              <a:t>Haga clic para modificar el estilo de texto del patrón</a:t>
            </a:r>
          </a:p>
        </p:txBody>
      </p:sp>
    </p:spTree>
    <p:extLst>
      <p:ext uri="{BB962C8B-B14F-4D97-AF65-F5344CB8AC3E}">
        <p14:creationId xmlns:p14="http://schemas.microsoft.com/office/powerpoint/2010/main" val="3574370222"/>
      </p:ext>
    </p:extLst>
  </p:cSld>
  <p:clrMapOvr>
    <a:masterClrMapping/>
  </p:clrMapOvr>
  <p:transition spd="slow" advClick="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4702"/>
            <a:ext cx="10971372" cy="1143265"/>
          </a:xfrm>
          <a:prstGeom prst="rect">
            <a:avLst/>
          </a:prstGeom>
        </p:spPr>
        <p:txBody>
          <a:bodyPr lIns="76734" tIns="38367" rIns="76734" bIns="38367"/>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523" y="1600572"/>
            <a:ext cx="10971372" cy="4527011"/>
          </a:xfrm>
          <a:prstGeom prst="rect">
            <a:avLst/>
          </a:prstGeom>
        </p:spPr>
        <p:txBody>
          <a:bodyPr vert="eaVert" lIns="76734" tIns="38367" rIns="76734" bIns="38367"/>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084791278"/>
      </p:ext>
    </p:extLst>
  </p:cSld>
  <p:clrMapOvr>
    <a:masterClrMapping/>
  </p:clrMapOvr>
  <p:transition spd="slow" advClick="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8050" y="274704"/>
            <a:ext cx="2742843" cy="5852880"/>
          </a:xfrm>
          <a:prstGeom prst="rect">
            <a:avLst/>
          </a:prstGeom>
        </p:spPr>
        <p:txBody>
          <a:bodyPr vert="eaVert" lIns="76734" tIns="38367" rIns="76734" bIns="38367"/>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523" y="274704"/>
            <a:ext cx="8025355" cy="5852880"/>
          </a:xfrm>
          <a:prstGeom prst="rect">
            <a:avLst/>
          </a:prstGeom>
        </p:spPr>
        <p:txBody>
          <a:bodyPr vert="eaVert" lIns="76734" tIns="38367" rIns="76734" bIns="38367"/>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95514575"/>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59" y="4407922"/>
            <a:ext cx="10361852" cy="1362390"/>
          </a:xfrm>
        </p:spPr>
        <p:txBody>
          <a:bodyPr anchor="t"/>
          <a:lstStyle>
            <a:lvl1pPr algn="l">
              <a:defRPr sz="45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2959" y="2907386"/>
            <a:ext cx="10361852" cy="1500534"/>
          </a:xfrm>
        </p:spPr>
        <p:txBody>
          <a:bodyPr anchor="b"/>
          <a:lstStyle>
            <a:lvl1pPr marL="0" indent="0">
              <a:buNone/>
              <a:defRPr sz="2200">
                <a:solidFill>
                  <a:schemeClr val="tx1">
                    <a:tint val="75000"/>
                  </a:schemeClr>
                </a:solidFill>
              </a:defRPr>
            </a:lvl1pPr>
            <a:lvl2pPr marL="511561" indent="0">
              <a:buNone/>
              <a:defRPr sz="2000">
                <a:solidFill>
                  <a:schemeClr val="tx1">
                    <a:tint val="75000"/>
                  </a:schemeClr>
                </a:solidFill>
              </a:defRPr>
            </a:lvl2pPr>
            <a:lvl3pPr marL="1023122" indent="0">
              <a:buNone/>
              <a:defRPr sz="1800">
                <a:solidFill>
                  <a:schemeClr val="tx1">
                    <a:tint val="75000"/>
                  </a:schemeClr>
                </a:solidFill>
              </a:defRPr>
            </a:lvl3pPr>
            <a:lvl4pPr marL="1534683" indent="0">
              <a:buNone/>
              <a:defRPr sz="1600">
                <a:solidFill>
                  <a:schemeClr val="tx1">
                    <a:tint val="75000"/>
                  </a:schemeClr>
                </a:solidFill>
              </a:defRPr>
            </a:lvl4pPr>
            <a:lvl5pPr marL="2046244" indent="0">
              <a:buNone/>
              <a:defRPr sz="1600">
                <a:solidFill>
                  <a:schemeClr val="tx1">
                    <a:tint val="75000"/>
                  </a:schemeClr>
                </a:solidFill>
              </a:defRPr>
            </a:lvl5pPr>
            <a:lvl6pPr marL="2557805" indent="0">
              <a:buNone/>
              <a:defRPr sz="1600">
                <a:solidFill>
                  <a:schemeClr val="tx1">
                    <a:tint val="75000"/>
                  </a:schemeClr>
                </a:solidFill>
              </a:defRPr>
            </a:lvl6pPr>
            <a:lvl7pPr marL="3069366" indent="0">
              <a:buNone/>
              <a:defRPr sz="1600">
                <a:solidFill>
                  <a:schemeClr val="tx1">
                    <a:tint val="75000"/>
                  </a:schemeClr>
                </a:solidFill>
              </a:defRPr>
            </a:lvl7pPr>
            <a:lvl8pPr marL="3580928" indent="0">
              <a:buNone/>
              <a:defRPr sz="1600">
                <a:solidFill>
                  <a:schemeClr val="tx1">
                    <a:tint val="75000"/>
                  </a:schemeClr>
                </a:solidFill>
              </a:defRPr>
            </a:lvl8pPr>
            <a:lvl9pPr marL="4092489" indent="0">
              <a:buNone/>
              <a:defRPr sz="16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3738343420"/>
      </p:ext>
    </p:extLst>
  </p:cSld>
  <p:clrMapOvr>
    <a:masterClrMapping/>
  </p:clrMapOvr>
  <p:transition spd="slow" advClick="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523" y="1600572"/>
            <a:ext cx="5384099" cy="4527011"/>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6794" y="1600572"/>
            <a:ext cx="5384099" cy="4527011"/>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3105893437"/>
      </p:ext>
    </p:extLst>
  </p:cSld>
  <p:clrMapOvr>
    <a:masterClrMapping/>
  </p:clrMapOvr>
  <p:transition spd="slow" advClick="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521" y="1535469"/>
            <a:ext cx="5386216" cy="639911"/>
          </a:xfrm>
        </p:spPr>
        <p:txBody>
          <a:bodyPr anchor="b"/>
          <a:lstStyle>
            <a:lvl1pPr marL="0" indent="0">
              <a:buNone/>
              <a:defRPr sz="2700" b="1"/>
            </a:lvl1pPr>
            <a:lvl2pPr marL="511561" indent="0">
              <a:buNone/>
              <a:defRPr sz="2200" b="1"/>
            </a:lvl2pPr>
            <a:lvl3pPr marL="1023122" indent="0">
              <a:buNone/>
              <a:defRPr sz="2000" b="1"/>
            </a:lvl3pPr>
            <a:lvl4pPr marL="1534683" indent="0">
              <a:buNone/>
              <a:defRPr sz="1800" b="1"/>
            </a:lvl4pPr>
            <a:lvl5pPr marL="2046244" indent="0">
              <a:buNone/>
              <a:defRPr sz="1800" b="1"/>
            </a:lvl5pPr>
            <a:lvl6pPr marL="2557805" indent="0">
              <a:buNone/>
              <a:defRPr sz="1800" b="1"/>
            </a:lvl6pPr>
            <a:lvl7pPr marL="3069366" indent="0">
              <a:buNone/>
              <a:defRPr sz="1800" b="1"/>
            </a:lvl7pPr>
            <a:lvl8pPr marL="3580928" indent="0">
              <a:buNone/>
              <a:defRPr sz="1800" b="1"/>
            </a:lvl8pPr>
            <a:lvl9pPr marL="4092489" indent="0">
              <a:buNone/>
              <a:defRPr sz="18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521" y="2175378"/>
            <a:ext cx="5386216" cy="3952203"/>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2562" y="1535469"/>
            <a:ext cx="5388332" cy="639911"/>
          </a:xfrm>
        </p:spPr>
        <p:txBody>
          <a:bodyPr anchor="b"/>
          <a:lstStyle>
            <a:lvl1pPr marL="0" indent="0">
              <a:buNone/>
              <a:defRPr sz="2700" b="1"/>
            </a:lvl1pPr>
            <a:lvl2pPr marL="511561" indent="0">
              <a:buNone/>
              <a:defRPr sz="2200" b="1"/>
            </a:lvl2pPr>
            <a:lvl3pPr marL="1023122" indent="0">
              <a:buNone/>
              <a:defRPr sz="2000" b="1"/>
            </a:lvl3pPr>
            <a:lvl4pPr marL="1534683" indent="0">
              <a:buNone/>
              <a:defRPr sz="1800" b="1"/>
            </a:lvl4pPr>
            <a:lvl5pPr marL="2046244" indent="0">
              <a:buNone/>
              <a:defRPr sz="1800" b="1"/>
            </a:lvl5pPr>
            <a:lvl6pPr marL="2557805" indent="0">
              <a:buNone/>
              <a:defRPr sz="1800" b="1"/>
            </a:lvl6pPr>
            <a:lvl7pPr marL="3069366" indent="0">
              <a:buNone/>
              <a:defRPr sz="1800" b="1"/>
            </a:lvl7pPr>
            <a:lvl8pPr marL="3580928" indent="0">
              <a:buNone/>
              <a:defRPr sz="1800" b="1"/>
            </a:lvl8pPr>
            <a:lvl9pPr marL="4092489" indent="0">
              <a:buNone/>
              <a:defRPr sz="18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562" y="2175378"/>
            <a:ext cx="5388332" cy="3952203"/>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1270142118"/>
      </p:ext>
    </p:extLst>
  </p:cSld>
  <p:clrMapOvr>
    <a:masterClrMapping/>
  </p:clrMapOvr>
  <p:transition spd="slow" advClick="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1477654403"/>
      </p:ext>
    </p:extLst>
  </p:cSld>
  <p:clrMapOvr>
    <a:masterClrMapping/>
  </p:clrMapOvr>
  <p:transition spd="slow" advClick="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4015414115"/>
      </p:ext>
    </p:extLst>
  </p:cSld>
  <p:clrMapOvr>
    <a:masterClrMapping/>
  </p:clrMapOvr>
  <p:transition spd="slow" advClick="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3" y="273112"/>
            <a:ext cx="4010561" cy="1162320"/>
          </a:xfrm>
        </p:spPr>
        <p:txBody>
          <a:bodyPr anchor="b"/>
          <a:lstStyle>
            <a:lvl1pPr algn="l">
              <a:defRPr sz="22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113" y="273116"/>
            <a:ext cx="6814780" cy="585446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523" y="1435436"/>
            <a:ext cx="4010561" cy="4692149"/>
          </a:xfrm>
        </p:spPr>
        <p:txBody>
          <a:bodyPr/>
          <a:lstStyle>
            <a:lvl1pPr marL="0" indent="0">
              <a:buNone/>
              <a:defRPr sz="1600"/>
            </a:lvl1pPr>
            <a:lvl2pPr marL="511561" indent="0">
              <a:buNone/>
              <a:defRPr sz="1300"/>
            </a:lvl2pPr>
            <a:lvl3pPr marL="1023122" indent="0">
              <a:buNone/>
              <a:defRPr sz="1100"/>
            </a:lvl3pPr>
            <a:lvl4pPr marL="1534683" indent="0">
              <a:buNone/>
              <a:defRPr sz="1000"/>
            </a:lvl4pPr>
            <a:lvl5pPr marL="2046244" indent="0">
              <a:buNone/>
              <a:defRPr sz="1000"/>
            </a:lvl5pPr>
            <a:lvl6pPr marL="2557805" indent="0">
              <a:buNone/>
              <a:defRPr sz="1000"/>
            </a:lvl6pPr>
            <a:lvl7pPr marL="3069366" indent="0">
              <a:buNone/>
              <a:defRPr sz="1000"/>
            </a:lvl7pPr>
            <a:lvl8pPr marL="3580928" indent="0">
              <a:buNone/>
              <a:defRPr sz="1000"/>
            </a:lvl8pPr>
            <a:lvl9pPr marL="4092489" indent="0">
              <a:buNone/>
              <a:defRPr sz="10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2169657711"/>
      </p:ext>
    </p:extLst>
  </p:cSld>
  <p:clrMapOvr>
    <a:masterClrMapping/>
  </p:clrMapOvr>
  <p:transition spd="slow" advClick="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1712"/>
            <a:ext cx="7314248" cy="566870"/>
          </a:xfrm>
        </p:spPr>
        <p:txBody>
          <a:bodyPr anchor="b"/>
          <a:lstStyle>
            <a:lvl1pPr algn="l">
              <a:defRPr sz="22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406" y="612916"/>
            <a:ext cx="7314248" cy="4115753"/>
          </a:xfrm>
        </p:spPr>
        <p:txBody>
          <a:bodyPr/>
          <a:lstStyle>
            <a:lvl1pPr marL="0" indent="0">
              <a:buNone/>
              <a:defRPr sz="3600"/>
            </a:lvl1pPr>
            <a:lvl2pPr marL="511561" indent="0">
              <a:buNone/>
              <a:defRPr sz="3100"/>
            </a:lvl2pPr>
            <a:lvl3pPr marL="1023122" indent="0">
              <a:buNone/>
              <a:defRPr sz="2700"/>
            </a:lvl3pPr>
            <a:lvl4pPr marL="1534683" indent="0">
              <a:buNone/>
              <a:defRPr sz="2200"/>
            </a:lvl4pPr>
            <a:lvl5pPr marL="2046244" indent="0">
              <a:buNone/>
              <a:defRPr sz="2200"/>
            </a:lvl5pPr>
            <a:lvl6pPr marL="2557805" indent="0">
              <a:buNone/>
              <a:defRPr sz="2200"/>
            </a:lvl6pPr>
            <a:lvl7pPr marL="3069366" indent="0">
              <a:buNone/>
              <a:defRPr sz="2200"/>
            </a:lvl7pPr>
            <a:lvl8pPr marL="3580928" indent="0">
              <a:buNone/>
              <a:defRPr sz="2200"/>
            </a:lvl8pPr>
            <a:lvl9pPr marL="4092489" indent="0">
              <a:buNone/>
              <a:defRPr sz="2200"/>
            </a:lvl9pPr>
          </a:lstStyle>
          <a:p>
            <a:endParaRPr lang="es-EC"/>
          </a:p>
        </p:txBody>
      </p:sp>
      <p:sp>
        <p:nvSpPr>
          <p:cNvPr id="4" name="3 Marcador de texto"/>
          <p:cNvSpPr>
            <a:spLocks noGrp="1"/>
          </p:cNvSpPr>
          <p:nvPr>
            <p:ph type="body" sz="half" idx="2"/>
          </p:nvPr>
        </p:nvSpPr>
        <p:spPr>
          <a:xfrm>
            <a:off x="2389406" y="5368582"/>
            <a:ext cx="7314248" cy="805049"/>
          </a:xfrm>
        </p:spPr>
        <p:txBody>
          <a:bodyPr/>
          <a:lstStyle>
            <a:lvl1pPr marL="0" indent="0">
              <a:buNone/>
              <a:defRPr sz="1600"/>
            </a:lvl1pPr>
            <a:lvl2pPr marL="511561" indent="0">
              <a:buNone/>
              <a:defRPr sz="1300"/>
            </a:lvl2pPr>
            <a:lvl3pPr marL="1023122" indent="0">
              <a:buNone/>
              <a:defRPr sz="1100"/>
            </a:lvl3pPr>
            <a:lvl4pPr marL="1534683" indent="0">
              <a:buNone/>
              <a:defRPr sz="1000"/>
            </a:lvl4pPr>
            <a:lvl5pPr marL="2046244" indent="0">
              <a:buNone/>
              <a:defRPr sz="1000"/>
            </a:lvl5pPr>
            <a:lvl6pPr marL="2557805" indent="0">
              <a:buNone/>
              <a:defRPr sz="1000"/>
            </a:lvl6pPr>
            <a:lvl7pPr marL="3069366" indent="0">
              <a:buNone/>
              <a:defRPr sz="1000"/>
            </a:lvl7pPr>
            <a:lvl8pPr marL="3580928" indent="0">
              <a:buNone/>
              <a:defRPr sz="1000"/>
            </a:lvl8pPr>
            <a:lvl9pPr marL="4092489" indent="0">
              <a:buNone/>
              <a:defRPr sz="10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D92F9A0-893A-4E80-85A9-AA136DF75A29}" type="datetimeFigureOut">
              <a:rPr lang="es-EC" smtClean="0"/>
              <a:t>11/09/2018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A7C95B5-9F4C-4279-9148-7ABAA2E0CA6A}" type="slidenum">
              <a:rPr lang="es-EC" smtClean="0"/>
              <a:t>‹Nº›</a:t>
            </a:fld>
            <a:endParaRPr lang="es-EC"/>
          </a:p>
        </p:txBody>
      </p:sp>
    </p:spTree>
    <p:extLst>
      <p:ext uri="{BB962C8B-B14F-4D97-AF65-F5344CB8AC3E}">
        <p14:creationId xmlns:p14="http://schemas.microsoft.com/office/powerpoint/2010/main" val="3451369562"/>
      </p:ext>
    </p:extLst>
  </p:cSld>
  <p:clrMapOvr>
    <a:masterClrMapping/>
  </p:clrMapOvr>
  <p:transition spd="slow" advClick="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523" y="274701"/>
            <a:ext cx="10971372" cy="1143265"/>
          </a:xfrm>
          <a:prstGeom prst="rect">
            <a:avLst/>
          </a:prstGeom>
        </p:spPr>
        <p:txBody>
          <a:bodyPr vert="horz" lIns="102312" tIns="51156" rIns="102312" bIns="51156"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523" y="1600572"/>
            <a:ext cx="10971372" cy="4527011"/>
          </a:xfrm>
          <a:prstGeom prst="rect">
            <a:avLst/>
          </a:prstGeom>
        </p:spPr>
        <p:txBody>
          <a:bodyPr vert="horz" lIns="102312" tIns="51156" rIns="102312" bIns="51156"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609522" y="6357822"/>
            <a:ext cx="2844430" cy="365210"/>
          </a:xfrm>
          <a:prstGeom prst="rect">
            <a:avLst/>
          </a:prstGeom>
        </p:spPr>
        <p:txBody>
          <a:bodyPr vert="horz" lIns="102312" tIns="51156" rIns="102312" bIns="51156" rtlCol="0" anchor="ctr"/>
          <a:lstStyle>
            <a:lvl1pPr algn="l">
              <a:defRPr sz="1300">
                <a:solidFill>
                  <a:schemeClr val="tx1">
                    <a:tint val="75000"/>
                  </a:schemeClr>
                </a:solidFill>
              </a:defRPr>
            </a:lvl1pPr>
          </a:lstStyle>
          <a:p>
            <a:fld id="{DD92F9A0-893A-4E80-85A9-AA136DF75A29}" type="datetimeFigureOut">
              <a:rPr lang="es-EC" smtClean="0"/>
              <a:t>11/09/2018</a:t>
            </a:fld>
            <a:endParaRPr lang="es-EC"/>
          </a:p>
        </p:txBody>
      </p:sp>
      <p:sp>
        <p:nvSpPr>
          <p:cNvPr id="5" name="4 Marcador de pie de página"/>
          <p:cNvSpPr>
            <a:spLocks noGrp="1"/>
          </p:cNvSpPr>
          <p:nvPr>
            <p:ph type="ftr" sz="quarter" idx="3"/>
          </p:nvPr>
        </p:nvSpPr>
        <p:spPr>
          <a:xfrm>
            <a:off x="4165060" y="6357822"/>
            <a:ext cx="3860297" cy="365210"/>
          </a:xfrm>
          <a:prstGeom prst="rect">
            <a:avLst/>
          </a:prstGeom>
        </p:spPr>
        <p:txBody>
          <a:bodyPr vert="horz" lIns="102312" tIns="51156" rIns="102312" bIns="51156" rtlCol="0" anchor="ctr"/>
          <a:lstStyle>
            <a:lvl1pPr algn="ctr">
              <a:defRPr sz="13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8736464" y="6357822"/>
            <a:ext cx="2844430" cy="365210"/>
          </a:xfrm>
          <a:prstGeom prst="rect">
            <a:avLst/>
          </a:prstGeom>
        </p:spPr>
        <p:txBody>
          <a:bodyPr vert="horz" lIns="102312" tIns="51156" rIns="102312" bIns="51156" rtlCol="0" anchor="ctr"/>
          <a:lstStyle>
            <a:lvl1pPr algn="r">
              <a:defRPr sz="1300">
                <a:solidFill>
                  <a:schemeClr val="tx1">
                    <a:tint val="75000"/>
                  </a:schemeClr>
                </a:solidFill>
              </a:defRPr>
            </a:lvl1pPr>
          </a:lstStyle>
          <a:p>
            <a:fld id="{CA7C95B5-9F4C-4279-9148-7ABAA2E0CA6A}" type="slidenum">
              <a:rPr lang="es-EC" smtClean="0"/>
              <a:t>‹Nº›</a:t>
            </a:fld>
            <a:endParaRPr lang="es-EC"/>
          </a:p>
        </p:txBody>
      </p:sp>
    </p:spTree>
    <p:extLst>
      <p:ext uri="{BB962C8B-B14F-4D97-AF65-F5344CB8AC3E}">
        <p14:creationId xmlns:p14="http://schemas.microsoft.com/office/powerpoint/2010/main" val="4112356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p:wipe/>
  </p:transition>
  <p:txStyles>
    <p:titleStyle>
      <a:lvl1pPr algn="ctr" defTabSz="1023122" rtl="0" eaLnBrk="1" latinLnBrk="0" hangingPunct="1">
        <a:spcBef>
          <a:spcPct val="0"/>
        </a:spcBef>
        <a:buNone/>
        <a:defRPr sz="4900" kern="1200">
          <a:solidFill>
            <a:schemeClr val="tx1"/>
          </a:solidFill>
          <a:latin typeface="+mj-lt"/>
          <a:ea typeface="+mj-ea"/>
          <a:cs typeface="+mj-cs"/>
        </a:defRPr>
      </a:lvl1pPr>
    </p:titleStyle>
    <p:bodyStyle>
      <a:lvl1pPr marL="383671" indent="-383671" algn="l" defTabSz="1023122"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87" indent="-319726" algn="l" defTabSz="1023122"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903" indent="-255781" algn="l" defTabSz="102312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464"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302025"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13586"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25147"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36708"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48269" indent="-255781" algn="l" defTabSz="1023122"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s-EC"/>
      </a:defPPr>
      <a:lvl1pPr marL="0" algn="l" defTabSz="1023122" rtl="0" eaLnBrk="1" latinLnBrk="0" hangingPunct="1">
        <a:defRPr sz="2000" kern="1200">
          <a:solidFill>
            <a:schemeClr val="tx1"/>
          </a:solidFill>
          <a:latin typeface="+mn-lt"/>
          <a:ea typeface="+mn-ea"/>
          <a:cs typeface="+mn-cs"/>
        </a:defRPr>
      </a:lvl1pPr>
      <a:lvl2pPr marL="511561" algn="l" defTabSz="1023122" rtl="0" eaLnBrk="1" latinLnBrk="0" hangingPunct="1">
        <a:defRPr sz="2000" kern="1200">
          <a:solidFill>
            <a:schemeClr val="tx1"/>
          </a:solidFill>
          <a:latin typeface="+mn-lt"/>
          <a:ea typeface="+mn-ea"/>
          <a:cs typeface="+mn-cs"/>
        </a:defRPr>
      </a:lvl2pPr>
      <a:lvl3pPr marL="1023122" algn="l" defTabSz="1023122" rtl="0" eaLnBrk="1" latinLnBrk="0" hangingPunct="1">
        <a:defRPr sz="2000" kern="1200">
          <a:solidFill>
            <a:schemeClr val="tx1"/>
          </a:solidFill>
          <a:latin typeface="+mn-lt"/>
          <a:ea typeface="+mn-ea"/>
          <a:cs typeface="+mn-cs"/>
        </a:defRPr>
      </a:lvl3pPr>
      <a:lvl4pPr marL="1534683" algn="l" defTabSz="1023122" rtl="0" eaLnBrk="1" latinLnBrk="0" hangingPunct="1">
        <a:defRPr sz="2000" kern="1200">
          <a:solidFill>
            <a:schemeClr val="tx1"/>
          </a:solidFill>
          <a:latin typeface="+mn-lt"/>
          <a:ea typeface="+mn-ea"/>
          <a:cs typeface="+mn-cs"/>
        </a:defRPr>
      </a:lvl4pPr>
      <a:lvl5pPr marL="2046244" algn="l" defTabSz="1023122" rtl="0" eaLnBrk="1" latinLnBrk="0" hangingPunct="1">
        <a:defRPr sz="2000" kern="1200">
          <a:solidFill>
            <a:schemeClr val="tx1"/>
          </a:solidFill>
          <a:latin typeface="+mn-lt"/>
          <a:ea typeface="+mn-ea"/>
          <a:cs typeface="+mn-cs"/>
        </a:defRPr>
      </a:lvl5pPr>
      <a:lvl6pPr marL="2557805" algn="l" defTabSz="1023122" rtl="0" eaLnBrk="1" latinLnBrk="0" hangingPunct="1">
        <a:defRPr sz="2000" kern="1200">
          <a:solidFill>
            <a:schemeClr val="tx1"/>
          </a:solidFill>
          <a:latin typeface="+mn-lt"/>
          <a:ea typeface="+mn-ea"/>
          <a:cs typeface="+mn-cs"/>
        </a:defRPr>
      </a:lvl6pPr>
      <a:lvl7pPr marL="3069366" algn="l" defTabSz="1023122" rtl="0" eaLnBrk="1" latinLnBrk="0" hangingPunct="1">
        <a:defRPr sz="2000" kern="1200">
          <a:solidFill>
            <a:schemeClr val="tx1"/>
          </a:solidFill>
          <a:latin typeface="+mn-lt"/>
          <a:ea typeface="+mn-ea"/>
          <a:cs typeface="+mn-cs"/>
        </a:defRPr>
      </a:lvl7pPr>
      <a:lvl8pPr marL="3580928" algn="l" defTabSz="1023122" rtl="0" eaLnBrk="1" latinLnBrk="0" hangingPunct="1">
        <a:defRPr sz="2000" kern="1200">
          <a:solidFill>
            <a:schemeClr val="tx1"/>
          </a:solidFill>
          <a:latin typeface="+mn-lt"/>
          <a:ea typeface="+mn-ea"/>
          <a:cs typeface="+mn-cs"/>
        </a:defRPr>
      </a:lvl8pPr>
      <a:lvl9pPr marL="4092489" algn="l" defTabSz="1023122"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5"/>
            <a:ext cx="12190413" cy="620857"/>
          </a:xfrm>
          <a:prstGeom prst="rect">
            <a:avLst/>
          </a:prstGeom>
          <a:gradFill rotWithShape="1">
            <a:gsLst>
              <a:gs pos="0">
                <a:schemeClr val="bg1"/>
              </a:gs>
              <a:gs pos="100000">
                <a:srgbClr val="9EB786"/>
              </a:gs>
            </a:gsLst>
            <a:lin ang="0" scaled="1"/>
          </a:gradFill>
          <a:ln>
            <a:noFill/>
          </a:ln>
          <a:extLst/>
        </p:spPr>
        <p:txBody>
          <a:bodyPr wrap="none" lIns="76734" tIns="38367" rIns="76734" bIns="3836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600">
              <a:solidFill>
                <a:srgbClr val="000000"/>
              </a:solidFill>
            </a:endParaRPr>
          </a:p>
        </p:txBody>
      </p:sp>
      <p:sp>
        <p:nvSpPr>
          <p:cNvPr id="1027" name="Rectangle 21"/>
          <p:cNvSpPr>
            <a:spLocks noChangeArrowheads="1"/>
          </p:cNvSpPr>
          <p:nvPr/>
        </p:nvSpPr>
        <p:spPr bwMode="auto">
          <a:xfrm rot="10800000">
            <a:off x="1" y="6310186"/>
            <a:ext cx="10512644" cy="549402"/>
          </a:xfrm>
          <a:prstGeom prst="rect">
            <a:avLst/>
          </a:prstGeom>
          <a:gradFill rotWithShape="1">
            <a:gsLst>
              <a:gs pos="0">
                <a:schemeClr val="bg1"/>
              </a:gs>
              <a:gs pos="100000">
                <a:srgbClr val="9EB786"/>
              </a:gs>
            </a:gsLst>
            <a:lin ang="0" scaled="1"/>
          </a:gradFill>
          <a:ln>
            <a:noFill/>
          </a:ln>
          <a:extLst/>
        </p:spPr>
        <p:txBody>
          <a:bodyPr wrap="none" lIns="76734" tIns="38367" rIns="76734" bIns="38367"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67342" eaLnBrk="1" fontAlgn="base" hangingPunct="1">
              <a:spcBef>
                <a:spcPct val="0"/>
              </a:spcBef>
              <a:spcAft>
                <a:spcPct val="0"/>
              </a:spcAft>
              <a:defRPr/>
            </a:pPr>
            <a:endParaRPr lang="es-EC" altLang="es-EC" sz="1600">
              <a:solidFill>
                <a:srgbClr val="000000"/>
              </a:solidFill>
            </a:endParaRPr>
          </a:p>
        </p:txBody>
      </p:sp>
      <p:sp>
        <p:nvSpPr>
          <p:cNvPr id="1028" name="Line 23"/>
          <p:cNvSpPr>
            <a:spLocks noChangeShapeType="1"/>
          </p:cNvSpPr>
          <p:nvPr/>
        </p:nvSpPr>
        <p:spPr bwMode="auto">
          <a:xfrm rot="10800000" flipH="1">
            <a:off x="33335" y="6297483"/>
            <a:ext cx="887931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76734" tIns="38367" rIns="76734" bIns="38367"/>
          <a:lstStyle/>
          <a:p>
            <a:pPr defTabSz="767342" eaLnBrk="0" fontAlgn="base" hangingPunct="0">
              <a:spcBef>
                <a:spcPct val="0"/>
              </a:spcBef>
              <a:spcAft>
                <a:spcPct val="0"/>
              </a:spcAft>
            </a:pPr>
            <a:endParaRPr lang="es-EC" sz="1600">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5" y="6246671"/>
            <a:ext cx="8879319"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lIns="76734" tIns="38367" rIns="76734" bIns="38367"/>
          <a:lstStyle/>
          <a:p>
            <a:pPr defTabSz="767342" eaLnBrk="0" fontAlgn="base" hangingPunct="0">
              <a:spcBef>
                <a:spcPct val="0"/>
              </a:spcBef>
              <a:spcAft>
                <a:spcPct val="0"/>
              </a:spcAft>
            </a:pPr>
            <a:endParaRPr lang="es-EC" sz="1600">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144" y="5951331"/>
            <a:ext cx="3073000" cy="63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719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advClick="0">
    <p:wipe/>
  </p:transition>
  <p:txStyles>
    <p:titleStyle>
      <a:lvl1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5pPr>
      <a:lvl6pPr marL="383671"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6pPr>
      <a:lvl7pPr marL="767342"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7pPr>
      <a:lvl8pPr marL="1151012"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8pPr>
      <a:lvl9pPr marL="1534683"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9pPr>
    </p:titleStyle>
    <p:bodyStyle>
      <a:lvl1pPr marL="287753" indent="-287753" algn="l" rtl="0" eaLnBrk="0" fontAlgn="base" hangingPunct="0">
        <a:spcBef>
          <a:spcPct val="20000"/>
        </a:spcBef>
        <a:spcAft>
          <a:spcPct val="0"/>
        </a:spcAft>
        <a:buChar char="•"/>
        <a:defRPr sz="2000">
          <a:solidFill>
            <a:schemeClr val="bg1"/>
          </a:solidFill>
          <a:latin typeface="+mn-lt"/>
          <a:ea typeface="+mn-ea"/>
          <a:cs typeface="+mn-cs"/>
        </a:defRPr>
      </a:lvl1pPr>
      <a:lvl2pPr marL="623466" indent="-239795" algn="l" rtl="0" eaLnBrk="0" fontAlgn="base" hangingPunct="0">
        <a:spcBef>
          <a:spcPct val="20000"/>
        </a:spcBef>
        <a:spcAft>
          <a:spcPct val="0"/>
        </a:spcAft>
        <a:buChar char="–"/>
        <a:defRPr sz="2000">
          <a:solidFill>
            <a:schemeClr val="bg1"/>
          </a:solidFill>
          <a:latin typeface="+mn-lt"/>
        </a:defRPr>
      </a:lvl2pPr>
      <a:lvl3pPr marL="959177" indent="-191835" algn="l" rtl="0" eaLnBrk="0" fontAlgn="base" hangingPunct="0">
        <a:spcBef>
          <a:spcPct val="20000"/>
        </a:spcBef>
        <a:spcAft>
          <a:spcPct val="0"/>
        </a:spcAft>
        <a:buChar char="•"/>
        <a:defRPr sz="2000">
          <a:solidFill>
            <a:schemeClr val="bg1"/>
          </a:solidFill>
          <a:latin typeface="+mn-lt"/>
        </a:defRPr>
      </a:lvl3pPr>
      <a:lvl4pPr marL="1342848" indent="-191835" algn="l" rtl="0" eaLnBrk="0" fontAlgn="base" hangingPunct="0">
        <a:spcBef>
          <a:spcPct val="20000"/>
        </a:spcBef>
        <a:spcAft>
          <a:spcPct val="0"/>
        </a:spcAft>
        <a:buChar char="–"/>
        <a:defRPr sz="2000">
          <a:solidFill>
            <a:schemeClr val="bg1"/>
          </a:solidFill>
          <a:latin typeface="+mn-lt"/>
        </a:defRPr>
      </a:lvl4pPr>
      <a:lvl5pPr marL="1726519" indent="-191835" algn="l" rtl="0" eaLnBrk="0" fontAlgn="base" hangingPunct="0">
        <a:spcBef>
          <a:spcPct val="20000"/>
        </a:spcBef>
        <a:spcAft>
          <a:spcPct val="0"/>
        </a:spcAft>
        <a:buChar char="»"/>
        <a:defRPr sz="2000">
          <a:solidFill>
            <a:schemeClr val="bg1"/>
          </a:solidFill>
          <a:latin typeface="+mn-lt"/>
        </a:defRPr>
      </a:lvl5pPr>
      <a:lvl6pPr marL="2110189" indent="-191835" algn="l" rtl="0" eaLnBrk="1" fontAlgn="base" hangingPunct="1">
        <a:spcBef>
          <a:spcPct val="20000"/>
        </a:spcBef>
        <a:spcAft>
          <a:spcPct val="0"/>
        </a:spcAft>
        <a:buChar char="»"/>
        <a:defRPr sz="2000">
          <a:solidFill>
            <a:schemeClr val="bg1"/>
          </a:solidFill>
          <a:latin typeface="+mn-lt"/>
        </a:defRPr>
      </a:lvl6pPr>
      <a:lvl7pPr marL="2493860" indent="-191835" algn="l" rtl="0" eaLnBrk="1" fontAlgn="base" hangingPunct="1">
        <a:spcBef>
          <a:spcPct val="20000"/>
        </a:spcBef>
        <a:spcAft>
          <a:spcPct val="0"/>
        </a:spcAft>
        <a:buChar char="»"/>
        <a:defRPr sz="2000">
          <a:solidFill>
            <a:schemeClr val="bg1"/>
          </a:solidFill>
          <a:latin typeface="+mn-lt"/>
        </a:defRPr>
      </a:lvl7pPr>
      <a:lvl8pPr marL="2877531" indent="-191835" algn="l" rtl="0" eaLnBrk="1" fontAlgn="base" hangingPunct="1">
        <a:spcBef>
          <a:spcPct val="20000"/>
        </a:spcBef>
        <a:spcAft>
          <a:spcPct val="0"/>
        </a:spcAft>
        <a:buChar char="»"/>
        <a:defRPr sz="2000">
          <a:solidFill>
            <a:schemeClr val="bg1"/>
          </a:solidFill>
          <a:latin typeface="+mn-lt"/>
        </a:defRPr>
      </a:lvl8pPr>
      <a:lvl9pPr marL="3261202" indent="-191835" algn="l" rtl="0" eaLnBrk="1" fontAlgn="base" hangingPunct="1">
        <a:spcBef>
          <a:spcPct val="20000"/>
        </a:spcBef>
        <a:spcAft>
          <a:spcPct val="0"/>
        </a:spcAft>
        <a:buChar char="»"/>
        <a:defRPr sz="2000">
          <a:solidFill>
            <a:schemeClr val="bg1"/>
          </a:solidFill>
          <a:latin typeface="+mn-lt"/>
        </a:defRPr>
      </a:lvl9pPr>
    </p:bodyStyle>
    <p:otherStyle>
      <a:defPPr>
        <a:defRPr lang="es-EC"/>
      </a:defPPr>
      <a:lvl1pPr marL="0" algn="l" defTabSz="767342" rtl="0" eaLnBrk="1" latinLnBrk="0" hangingPunct="1">
        <a:defRPr sz="1600" kern="1200">
          <a:solidFill>
            <a:schemeClr val="tx1"/>
          </a:solidFill>
          <a:latin typeface="+mn-lt"/>
          <a:ea typeface="+mn-ea"/>
          <a:cs typeface="+mn-cs"/>
        </a:defRPr>
      </a:lvl1pPr>
      <a:lvl2pPr marL="383671" algn="l" defTabSz="767342" rtl="0" eaLnBrk="1" latinLnBrk="0" hangingPunct="1">
        <a:defRPr sz="1600" kern="1200">
          <a:solidFill>
            <a:schemeClr val="tx1"/>
          </a:solidFill>
          <a:latin typeface="+mn-lt"/>
          <a:ea typeface="+mn-ea"/>
          <a:cs typeface="+mn-cs"/>
        </a:defRPr>
      </a:lvl2pPr>
      <a:lvl3pPr marL="767342" algn="l" defTabSz="767342" rtl="0" eaLnBrk="1" latinLnBrk="0" hangingPunct="1">
        <a:defRPr sz="1600" kern="1200">
          <a:solidFill>
            <a:schemeClr val="tx1"/>
          </a:solidFill>
          <a:latin typeface="+mn-lt"/>
          <a:ea typeface="+mn-ea"/>
          <a:cs typeface="+mn-cs"/>
        </a:defRPr>
      </a:lvl3pPr>
      <a:lvl4pPr marL="1151012" algn="l" defTabSz="767342" rtl="0" eaLnBrk="1" latinLnBrk="0" hangingPunct="1">
        <a:defRPr sz="1600" kern="1200">
          <a:solidFill>
            <a:schemeClr val="tx1"/>
          </a:solidFill>
          <a:latin typeface="+mn-lt"/>
          <a:ea typeface="+mn-ea"/>
          <a:cs typeface="+mn-cs"/>
        </a:defRPr>
      </a:lvl4pPr>
      <a:lvl5pPr marL="1534683" algn="l" defTabSz="767342" rtl="0" eaLnBrk="1" latinLnBrk="0" hangingPunct="1">
        <a:defRPr sz="1600" kern="1200">
          <a:solidFill>
            <a:schemeClr val="tx1"/>
          </a:solidFill>
          <a:latin typeface="+mn-lt"/>
          <a:ea typeface="+mn-ea"/>
          <a:cs typeface="+mn-cs"/>
        </a:defRPr>
      </a:lvl5pPr>
      <a:lvl6pPr marL="1918354" algn="l" defTabSz="767342" rtl="0" eaLnBrk="1" latinLnBrk="0" hangingPunct="1">
        <a:defRPr sz="1600" kern="1200">
          <a:solidFill>
            <a:schemeClr val="tx1"/>
          </a:solidFill>
          <a:latin typeface="+mn-lt"/>
          <a:ea typeface="+mn-ea"/>
          <a:cs typeface="+mn-cs"/>
        </a:defRPr>
      </a:lvl6pPr>
      <a:lvl7pPr marL="2302025" algn="l" defTabSz="767342" rtl="0" eaLnBrk="1" latinLnBrk="0" hangingPunct="1">
        <a:defRPr sz="1600" kern="1200">
          <a:solidFill>
            <a:schemeClr val="tx1"/>
          </a:solidFill>
          <a:latin typeface="+mn-lt"/>
          <a:ea typeface="+mn-ea"/>
          <a:cs typeface="+mn-cs"/>
        </a:defRPr>
      </a:lvl7pPr>
      <a:lvl8pPr marL="2685696" algn="l" defTabSz="767342" rtl="0" eaLnBrk="1" latinLnBrk="0" hangingPunct="1">
        <a:defRPr sz="1600" kern="1200">
          <a:solidFill>
            <a:schemeClr val="tx1"/>
          </a:solidFill>
          <a:latin typeface="+mn-lt"/>
          <a:ea typeface="+mn-ea"/>
          <a:cs typeface="+mn-cs"/>
        </a:defRPr>
      </a:lvl8pPr>
      <a:lvl9pPr marL="3069366" algn="l" defTabSz="76734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180.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39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280.png"/><Relationship Id="rId7" Type="http://schemas.openxmlformats.org/officeDocument/2006/relationships/image" Target="../media/image47.png"/><Relationship Id="rId2" Type="http://schemas.openxmlformats.org/officeDocument/2006/relationships/image" Target="../media/image450.png"/><Relationship Id="rId1" Type="http://schemas.openxmlformats.org/officeDocument/2006/relationships/slideLayout" Target="../slideLayouts/slideLayout14.xml"/><Relationship Id="rId6" Type="http://schemas.openxmlformats.org/officeDocument/2006/relationships/image" Target="../media/image460.png"/><Relationship Id="rId5" Type="http://schemas.openxmlformats.org/officeDocument/2006/relationships/image" Target="../media/image25.png"/><Relationship Id="rId10" Type="http://schemas.openxmlformats.org/officeDocument/2006/relationships/image" Target="../media/image4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0.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480.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18" Type="http://schemas.openxmlformats.org/officeDocument/2006/relationships/image" Target="../media/image83.jpeg"/><Relationship Id="rId26" Type="http://schemas.openxmlformats.org/officeDocument/2006/relationships/image" Target="../media/image85.png"/><Relationship Id="rId3" Type="http://schemas.openxmlformats.org/officeDocument/2006/relationships/image" Target="../media/image81.jpeg"/><Relationship Id="rId21" Type="http://schemas.openxmlformats.org/officeDocument/2006/relationships/diagramQuickStyle" Target="../diagrams/quickStyle9.xml"/><Relationship Id="rId17" Type="http://schemas.openxmlformats.org/officeDocument/2006/relationships/image" Target="../media/image111.png"/><Relationship Id="rId25" Type="http://schemas.microsoft.com/office/2007/relationships/hdphoto" Target="../media/hdphoto2.wdp"/><Relationship Id="rId2" Type="http://schemas.openxmlformats.org/officeDocument/2006/relationships/image" Target="../media/image80.jpeg"/><Relationship Id="rId16" Type="http://schemas.openxmlformats.org/officeDocument/2006/relationships/image" Target="../media/image106.png"/><Relationship Id="rId20" Type="http://schemas.openxmlformats.org/officeDocument/2006/relationships/diagramLayout" Target="../diagrams/layout9.xml"/><Relationship Id="rId29" Type="http://schemas.microsoft.com/office/2007/relationships/hdphoto" Target="../media/hdphoto4.wdp"/><Relationship Id="rId1" Type="http://schemas.openxmlformats.org/officeDocument/2006/relationships/slideLayout" Target="../slideLayouts/slideLayout14.xml"/><Relationship Id="rId24" Type="http://schemas.openxmlformats.org/officeDocument/2006/relationships/image" Target="../media/image84.png"/><Relationship Id="rId5" Type="http://schemas.openxmlformats.org/officeDocument/2006/relationships/image" Target="../media/image82.jpeg"/><Relationship Id="rId23" Type="http://schemas.microsoft.com/office/2007/relationships/diagramDrawing" Target="../diagrams/drawing9.xml"/><Relationship Id="rId28" Type="http://schemas.openxmlformats.org/officeDocument/2006/relationships/image" Target="../media/image86.png"/><Relationship Id="rId19" Type="http://schemas.openxmlformats.org/officeDocument/2006/relationships/diagramData" Target="../diagrams/data9.xml"/><Relationship Id="rId31" Type="http://schemas.microsoft.com/office/2007/relationships/hdphoto" Target="../media/hdphoto5.wdp"/><Relationship Id="rId4" Type="http://schemas.microsoft.com/office/2007/relationships/hdphoto" Target="../media/hdphoto1.wdp"/><Relationship Id="rId22" Type="http://schemas.openxmlformats.org/officeDocument/2006/relationships/diagramColors" Target="../diagrams/colors9.xml"/><Relationship Id="rId27" Type="http://schemas.microsoft.com/office/2007/relationships/hdphoto" Target="../media/hdphoto3.wdp"/><Relationship Id="rId30" Type="http://schemas.openxmlformats.org/officeDocument/2006/relationships/image" Target="../media/image87.png"/></Relationships>
</file>

<file path=ppt/slides/_rels/slide27.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jpeg"/><Relationship Id="rId12" Type="http://schemas.microsoft.com/office/2007/relationships/diagramDrawing" Target="../diagrams/drawing10.xml"/><Relationship Id="rId2" Type="http://schemas.openxmlformats.org/officeDocument/2006/relationships/image" Target="../media/image88.png"/><Relationship Id="rId16"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90.jpeg"/><Relationship Id="rId11" Type="http://schemas.openxmlformats.org/officeDocument/2006/relationships/diagramColors" Target="../diagrams/colors10.xml"/><Relationship Id="rId5" Type="http://schemas.openxmlformats.org/officeDocument/2006/relationships/image" Target="../media/image89.jpeg"/><Relationship Id="rId15" Type="http://schemas.openxmlformats.org/officeDocument/2006/relationships/image" Target="../media/image94.png"/><Relationship Id="rId10" Type="http://schemas.openxmlformats.org/officeDocument/2006/relationships/diagramQuickStyle" Target="../diagrams/quickStyle10.xml"/><Relationship Id="rId4" Type="http://schemas.openxmlformats.org/officeDocument/2006/relationships/image" Target="../media/image88.jpeg"/><Relationship Id="rId9" Type="http://schemas.openxmlformats.org/officeDocument/2006/relationships/diagramLayout" Target="../diagrams/layout10.xml"/><Relationship Id="rId1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4.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jpeg"/><Relationship Id="rId7" Type="http://schemas.openxmlformats.org/officeDocument/2006/relationships/image" Target="../media/image110.jpeg"/><Relationship Id="rId2" Type="http://schemas.openxmlformats.org/officeDocument/2006/relationships/image" Target="../media/image106.jpeg"/><Relationship Id="rId1" Type="http://schemas.openxmlformats.org/officeDocument/2006/relationships/slideLayout" Target="../slideLayouts/slideLayout14.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2.jpeg"/></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0.tmp"/><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24.tm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89992" y="909514"/>
            <a:ext cx="10271804" cy="3447093"/>
          </a:xfrm>
          <a:prstGeom prst="rect">
            <a:avLst/>
          </a:prstGeom>
          <a:noFill/>
        </p:spPr>
        <p:txBody>
          <a:bodyPr wrap="square" lIns="121917" tIns="60958" rIns="121917" bIns="60958" rtlCol="0">
            <a:spAutoFit/>
          </a:bodyPr>
          <a:lstStyle/>
          <a:p>
            <a:pPr algn="ctr"/>
            <a:r>
              <a:rPr lang="es-ES" sz="2100" dirty="0" smtClean="0"/>
              <a:t>UNIVERSIDAD DE LAS FUERZAS ARMADAS-ESPE</a:t>
            </a:r>
          </a:p>
          <a:p>
            <a:pPr algn="ctr"/>
            <a:r>
              <a:rPr lang="es-ES" sz="2100" dirty="0" smtClean="0"/>
              <a:t>DEPARTAMENTO </a:t>
            </a:r>
            <a:r>
              <a:rPr lang="es-ES" sz="2100" dirty="0"/>
              <a:t>DE CIENCIAS DE LA ENERGÍA Y MECÁNICA</a:t>
            </a:r>
          </a:p>
          <a:p>
            <a:pPr algn="ctr"/>
            <a:endParaRPr lang="es-ES" sz="2100" dirty="0"/>
          </a:p>
          <a:p>
            <a:pPr algn="ctr"/>
            <a:r>
              <a:rPr lang="es-EC" sz="2100" dirty="0"/>
              <a:t>TRABAJO DE TITULACIÓN PREVIO A LA OBTENCIÓN DEL TÍTULO DE INGENIERO MECÁNICO </a:t>
            </a:r>
          </a:p>
          <a:p>
            <a:pPr algn="ctr"/>
            <a:endParaRPr lang="es-EC" sz="2100" dirty="0"/>
          </a:p>
          <a:p>
            <a:pPr algn="ctr"/>
            <a:r>
              <a:rPr lang="es-ES" sz="2100" b="1" dirty="0"/>
              <a:t>Tema: DISEÑO Y CONSTRUCCIÓN DE UN SISTEMA TÉRMICO-ENERGÉTICO PARA EVALUAR LAS CONDICIONES  ÓPTIMAS  DE  SECADO  DEL  CACAO  TIPO CCN-51 Y NACIONAL</a:t>
            </a:r>
          </a:p>
          <a:p>
            <a:pPr algn="ctr"/>
            <a:r>
              <a:rPr lang="es-ES" sz="2100" dirty="0"/>
              <a:t/>
            </a:r>
            <a:br>
              <a:rPr lang="es-ES" sz="2100" dirty="0"/>
            </a:br>
            <a:endParaRPr lang="es-ES" sz="2100" dirty="0"/>
          </a:p>
          <a:p>
            <a:endParaRPr lang="es-ES" sz="2700" dirty="0"/>
          </a:p>
        </p:txBody>
      </p:sp>
      <p:sp>
        <p:nvSpPr>
          <p:cNvPr id="3" name="CuadroTexto 2"/>
          <p:cNvSpPr txBox="1"/>
          <p:nvPr/>
        </p:nvSpPr>
        <p:spPr>
          <a:xfrm>
            <a:off x="4108899" y="3448669"/>
            <a:ext cx="4323041" cy="1092603"/>
          </a:xfrm>
          <a:prstGeom prst="rect">
            <a:avLst/>
          </a:prstGeom>
          <a:noFill/>
        </p:spPr>
        <p:txBody>
          <a:bodyPr wrap="square" lIns="121917" tIns="60958" rIns="121917" bIns="60958" rtlCol="0">
            <a:spAutoFit/>
          </a:bodyPr>
          <a:lstStyle/>
          <a:p>
            <a:pPr algn="ctr"/>
            <a:r>
              <a:rPr lang="es-EC" sz="2100" b="1" dirty="0" smtClean="0"/>
              <a:t>Autores:</a:t>
            </a:r>
            <a:endParaRPr lang="es-EC" sz="2100" b="1" dirty="0"/>
          </a:p>
          <a:p>
            <a:pPr algn="ctr"/>
            <a:r>
              <a:rPr lang="es-EC" sz="2100" dirty="0"/>
              <a:t>Amaguaña Caza, Nathaly </a:t>
            </a:r>
            <a:r>
              <a:rPr lang="es-EC" sz="2100" dirty="0" err="1"/>
              <a:t>Yessenia</a:t>
            </a:r>
            <a:endParaRPr lang="es-EC" sz="2100" dirty="0"/>
          </a:p>
          <a:p>
            <a:pPr algn="ctr"/>
            <a:r>
              <a:rPr lang="es-EC" sz="2100" dirty="0"/>
              <a:t>Olaya Segura, </a:t>
            </a:r>
            <a:r>
              <a:rPr lang="es-EC" sz="2100" dirty="0" err="1"/>
              <a:t>Alexi</a:t>
            </a:r>
            <a:r>
              <a:rPr lang="es-EC" sz="2100" dirty="0"/>
              <a:t> David</a:t>
            </a:r>
          </a:p>
        </p:txBody>
      </p:sp>
      <p:sp>
        <p:nvSpPr>
          <p:cNvPr id="7" name="CuadroTexto 6"/>
          <p:cNvSpPr txBox="1"/>
          <p:nvPr/>
        </p:nvSpPr>
        <p:spPr>
          <a:xfrm>
            <a:off x="4041617" y="4725938"/>
            <a:ext cx="4968554" cy="769437"/>
          </a:xfrm>
          <a:prstGeom prst="rect">
            <a:avLst/>
          </a:prstGeom>
          <a:noFill/>
        </p:spPr>
        <p:txBody>
          <a:bodyPr wrap="square" lIns="121917" tIns="60958" rIns="121917" bIns="60958" rtlCol="0">
            <a:spAutoFit/>
          </a:bodyPr>
          <a:lstStyle/>
          <a:p>
            <a:pPr algn="ctr"/>
            <a:r>
              <a:rPr lang="es-EC" sz="2100" b="1" dirty="0"/>
              <a:t>Director:</a:t>
            </a:r>
          </a:p>
          <a:p>
            <a:pPr algn="ctr"/>
            <a:r>
              <a:rPr lang="en-US" sz="2100" dirty="0" err="1"/>
              <a:t>Ing</a:t>
            </a:r>
            <a:r>
              <a:rPr lang="en-US" sz="2100" dirty="0"/>
              <a:t>. </a:t>
            </a:r>
            <a:r>
              <a:rPr lang="en-US" sz="2100" dirty="0" err="1" smtClean="0"/>
              <a:t>Guasumba</a:t>
            </a:r>
            <a:r>
              <a:rPr lang="en-US" sz="2100" dirty="0" smtClean="0"/>
              <a:t> </a:t>
            </a:r>
            <a:r>
              <a:rPr lang="en-US" sz="2100" dirty="0" err="1" smtClean="0"/>
              <a:t>Codena</a:t>
            </a:r>
            <a:r>
              <a:rPr lang="en-US" sz="2100" dirty="0" smtClean="0"/>
              <a:t>, Segundo José MSc.</a:t>
            </a:r>
            <a:endParaRPr lang="es-EC" sz="2100" dirty="0"/>
          </a:p>
        </p:txBody>
      </p:sp>
    </p:spTree>
    <p:extLst>
      <p:ext uri="{BB962C8B-B14F-4D97-AF65-F5344CB8AC3E}">
        <p14:creationId xmlns:p14="http://schemas.microsoft.com/office/powerpoint/2010/main" val="563248972"/>
      </p:ext>
    </p:extLst>
  </p:cSld>
  <p:clrMapOvr>
    <a:masterClrMapping/>
  </p:clrMapOvr>
  <p:transition spd="slow" advClick="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8582" y="117426"/>
            <a:ext cx="10971371" cy="562804"/>
          </a:xfrm>
        </p:spPr>
        <p:txBody>
          <a:bodyPr/>
          <a:lstStyle/>
          <a:p>
            <a:pPr lvl="0" algn="l"/>
            <a:r>
              <a:rPr lang="es-EC" sz="2500" i="0" dirty="0" smtClean="0">
                <a:solidFill>
                  <a:schemeClr val="tx1"/>
                </a:solidFill>
                <a:effectLst/>
                <a:latin typeface="Arial" panose="020B0604020202020204" pitchFamily="34" charset="0"/>
                <a:cs typeface="Arial" panose="020B0604020202020204" pitchFamily="34" charset="0"/>
              </a:rPr>
              <a:t>SOPORTE PARA EL SISTEMA </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5" name="0 Imagen"/>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22598" y="663748"/>
            <a:ext cx="4248472" cy="3888432"/>
          </a:xfrm>
          <a:prstGeom prst="rect">
            <a:avLst/>
          </a:prstGeom>
        </p:spPr>
      </p:pic>
      <p:sp>
        <p:nvSpPr>
          <p:cNvPr id="6" name="5 Rectángulo"/>
          <p:cNvSpPr/>
          <p:nvPr/>
        </p:nvSpPr>
        <p:spPr>
          <a:xfrm>
            <a:off x="3094991" y="4852598"/>
            <a:ext cx="5046783" cy="1142136"/>
          </a:xfrm>
          <a:prstGeom prst="rect">
            <a:avLst/>
          </a:prstGeom>
          <a:solidFill>
            <a:schemeClr val="accent5">
              <a:lumMod val="20000"/>
              <a:lumOff val="80000"/>
            </a:schemeClr>
          </a:solidFill>
          <a:ln w="28575">
            <a:solidFill>
              <a:srgbClr val="002060"/>
            </a:solidFill>
          </a:ln>
        </p:spPr>
        <p:style>
          <a:lnRef idx="3">
            <a:schemeClr val="lt1"/>
          </a:lnRef>
          <a:fillRef idx="1">
            <a:schemeClr val="accent5"/>
          </a:fillRef>
          <a:effectRef idx="1">
            <a:schemeClr val="accent5"/>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s-EC" dirty="0" smtClean="0">
                <a:solidFill>
                  <a:schemeClr val="tx1"/>
                </a:solidFill>
                <a:latin typeface="Arial" panose="020B0604020202020204" pitchFamily="34" charset="0"/>
                <a:cs typeface="Arial" panose="020B0604020202020204" pitchFamily="34" charset="0"/>
              </a:rPr>
              <a:t>Fuerza aplicada:0.76 </a:t>
            </a:r>
            <a:r>
              <a:rPr lang="es-EC" dirty="0" err="1" smtClean="0">
                <a:solidFill>
                  <a:schemeClr val="tx1"/>
                </a:solidFill>
                <a:latin typeface="Arial" panose="020B0604020202020204" pitchFamily="34" charset="0"/>
                <a:cs typeface="Arial" panose="020B0604020202020204" pitchFamily="34" charset="0"/>
              </a:rPr>
              <a:t>kN</a:t>
            </a:r>
            <a:endParaRPr lang="es-EC"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smtClean="0">
                <a:solidFill>
                  <a:schemeClr val="tx1"/>
                </a:solidFill>
                <a:latin typeface="Arial" panose="020B0604020202020204" pitchFamily="34" charset="0"/>
                <a:cs typeface="Arial" panose="020B0604020202020204" pitchFamily="34" charset="0"/>
              </a:rPr>
              <a:t>Esfuerzo de Von mises máximo: </a:t>
            </a:r>
            <a:r>
              <a:rPr lang="es-EC" dirty="0" smtClean="0">
                <a:solidFill>
                  <a:schemeClr val="tx1"/>
                </a:solidFill>
                <a:latin typeface="Arial" panose="020B0604020202020204" pitchFamily="34" charset="0"/>
                <a:cs typeface="Arial" panose="020B0604020202020204" pitchFamily="34" charset="0"/>
              </a:rPr>
              <a:t>62.31 </a:t>
            </a:r>
            <a:r>
              <a:rPr lang="es-EC" dirty="0" err="1" smtClean="0">
                <a:solidFill>
                  <a:schemeClr val="tx1"/>
                </a:solidFill>
                <a:latin typeface="Arial" panose="020B0604020202020204" pitchFamily="34" charset="0"/>
                <a:cs typeface="Arial" panose="020B0604020202020204" pitchFamily="34" charset="0"/>
              </a:rPr>
              <a:t>MPa</a:t>
            </a:r>
            <a:endParaRPr lang="es-MX"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smtClean="0">
                <a:solidFill>
                  <a:schemeClr val="tx1"/>
                </a:solidFill>
                <a:latin typeface="Arial" panose="020B0604020202020204" pitchFamily="34" charset="0"/>
                <a:cs typeface="Arial" panose="020B0604020202020204" pitchFamily="34" charset="0"/>
              </a:rPr>
              <a:t>Desplazamiento </a:t>
            </a:r>
            <a:r>
              <a:rPr lang="es-ES" dirty="0">
                <a:solidFill>
                  <a:schemeClr val="tx1"/>
                </a:solidFill>
                <a:latin typeface="Arial" panose="020B0604020202020204" pitchFamily="34" charset="0"/>
                <a:cs typeface="Arial" panose="020B0604020202020204" pitchFamily="34" charset="0"/>
              </a:rPr>
              <a:t>máximo: </a:t>
            </a:r>
            <a:r>
              <a:rPr lang="es-EC" dirty="0" smtClean="0">
                <a:solidFill>
                  <a:schemeClr val="tx1"/>
                </a:solidFill>
                <a:latin typeface="Arial" panose="020B0604020202020204" pitchFamily="34" charset="0"/>
                <a:cs typeface="Arial" panose="020B0604020202020204" pitchFamily="34" charset="0"/>
              </a:rPr>
              <a:t>0.82 mm</a:t>
            </a:r>
            <a:endParaRPr lang="es-MX"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smtClean="0">
                <a:solidFill>
                  <a:schemeClr val="tx1"/>
                </a:solidFill>
                <a:latin typeface="Arial" panose="020B0604020202020204" pitchFamily="34" charset="0"/>
                <a:cs typeface="Arial" panose="020B0604020202020204" pitchFamily="34" charset="0"/>
              </a:rPr>
              <a:t>Coeficiente de seguridad mínimo: 3.32 </a:t>
            </a:r>
          </a:p>
          <a:p>
            <a:pPr marL="285750" indent="-285750">
              <a:buFont typeface="Arial" panose="020B0604020202020204" pitchFamily="34" charset="0"/>
              <a:buChar char="•"/>
            </a:pPr>
            <a:endParaRPr lang="es-EC" sz="2000" dirty="0">
              <a:solidFill>
                <a:schemeClr val="tx1"/>
              </a:solidFill>
              <a:latin typeface="Arial" panose="020B0604020202020204" pitchFamily="34" charset="0"/>
              <a:cs typeface="Arial" panose="020B0604020202020204" pitchFamily="34" charset="0"/>
            </a:endParaRPr>
          </a:p>
        </p:txBody>
      </p:sp>
      <p:pic>
        <p:nvPicPr>
          <p:cNvPr id="12" name="0 Imagen"/>
          <p:cNvPicPr/>
          <p:nvPr/>
        </p:nvPicPr>
        <p:blipFill>
          <a:blip r:embed="rId3">
            <a:extLst>
              <a:ext uri="{28A0092B-C50C-407E-A947-70E740481C1C}">
                <a14:useLocalDpi xmlns:a14="http://schemas.microsoft.com/office/drawing/2010/main" val="0"/>
              </a:ext>
            </a:extLst>
          </a:blip>
          <a:stretch>
            <a:fillRect/>
          </a:stretch>
        </p:blipFill>
        <p:spPr>
          <a:xfrm>
            <a:off x="6089546" y="652259"/>
            <a:ext cx="4104456" cy="3844527"/>
          </a:xfrm>
          <a:prstGeom prst="rect">
            <a:avLst/>
          </a:prstGeom>
        </p:spPr>
      </p:pic>
    </p:spTree>
    <p:extLst>
      <p:ext uri="{BB962C8B-B14F-4D97-AF65-F5344CB8AC3E}">
        <p14:creationId xmlns:p14="http://schemas.microsoft.com/office/powerpoint/2010/main" val="1407430851"/>
      </p:ext>
    </p:extLst>
  </p:cSld>
  <p:clrMapOvr>
    <a:masterClrMapping/>
  </p:clrMapOvr>
  <p:transition spd="slow" advClick="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40861"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DISEÑO TÉRMICO</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5" name="4 Rectángulo"/>
          <p:cNvSpPr/>
          <p:nvPr/>
        </p:nvSpPr>
        <p:spPr>
          <a:xfrm>
            <a:off x="622598" y="909514"/>
            <a:ext cx="3720890" cy="707886"/>
          </a:xfrm>
          <a:prstGeom prst="rect">
            <a:avLst/>
          </a:prstGeom>
        </p:spPr>
        <p:txBody>
          <a:bodyPr wrap="none">
            <a:spAutoFit/>
          </a:bodyPr>
          <a:lstStyle/>
          <a:p>
            <a:r>
              <a:rPr lang="es-EC" dirty="0" smtClean="0"/>
              <a:t>CONDICIONES PSICROMÉTRICAS </a:t>
            </a:r>
          </a:p>
          <a:p>
            <a:r>
              <a:rPr lang="es-EC" dirty="0" smtClean="0"/>
              <a:t>DEL AIRE DE SECADO </a:t>
            </a:r>
            <a:endParaRPr lang="es-ES" dirty="0"/>
          </a:p>
        </p:txBody>
      </p:sp>
      <mc:AlternateContent xmlns:mc="http://schemas.openxmlformats.org/markup-compatibility/2006" xmlns:a14="http://schemas.microsoft.com/office/drawing/2010/main">
        <mc:Choice Requires="a14">
          <p:graphicFrame>
            <p:nvGraphicFramePr>
              <p:cNvPr id="6" name="5 Tabla"/>
              <p:cNvGraphicFramePr>
                <a:graphicFrameLocks noGrp="1"/>
              </p:cNvGraphicFramePr>
              <p:nvPr>
                <p:extLst>
                  <p:ext uri="{D42A27DB-BD31-4B8C-83A1-F6EECF244321}">
                    <p14:modId xmlns:p14="http://schemas.microsoft.com/office/powerpoint/2010/main" val="3705574927"/>
                  </p:ext>
                </p:extLst>
              </p:nvPr>
            </p:nvGraphicFramePr>
            <p:xfrm>
              <a:off x="558004" y="1917626"/>
              <a:ext cx="3953026" cy="2124876"/>
            </p:xfrm>
            <a:graphic>
              <a:graphicData uri="http://schemas.openxmlformats.org/drawingml/2006/table">
                <a:tbl>
                  <a:tblPr firstRow="1" firstCol="1" bandRow="1">
                    <a:tableStyleId>{F2DE63D5-997A-4646-A377-4702673A728D}</a:tableStyleId>
                  </a:tblPr>
                  <a:tblGrid>
                    <a:gridCol w="2088232"/>
                    <a:gridCol w="1864794"/>
                  </a:tblGrid>
                  <a:tr h="208408">
                    <a:tc>
                      <a:txBody>
                        <a:bodyPr/>
                        <a:lstStyle/>
                        <a:p>
                          <a:pPr marL="0" indent="0" algn="l">
                            <a:lnSpc>
                              <a:spcPct val="115000"/>
                            </a:lnSpc>
                            <a:spcAft>
                              <a:spcPts val="0"/>
                            </a:spcAft>
                          </a:pPr>
                          <a:r>
                            <a:rPr lang="es-ES" sz="1600" b="1" dirty="0">
                              <a:effectLst/>
                              <a:latin typeface="Arial" pitchFamily="34" charset="0"/>
                              <a:cs typeface="Arial" pitchFamily="34" charset="0"/>
                            </a:rPr>
                            <a:t> </a:t>
                          </a:r>
                          <a:r>
                            <a:rPr lang="es-EC" sz="1600" b="1" dirty="0">
                              <a:effectLst/>
                              <a:latin typeface="Arial" pitchFamily="34" charset="0"/>
                              <a:cs typeface="Arial" pitchFamily="34" charset="0"/>
                            </a:rPr>
                            <a:t>Propiedad</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15000"/>
                            </a:lnSpc>
                            <a:spcAft>
                              <a:spcPts val="0"/>
                            </a:spcAft>
                          </a:pPr>
                          <a:r>
                            <a:rPr lang="es-EC" sz="1600" b="1" dirty="0">
                              <a:effectLst/>
                              <a:latin typeface="Arial" pitchFamily="34" charset="0"/>
                              <a:cs typeface="Arial" pitchFamily="34" charset="0"/>
                            </a:rPr>
                            <a:t>Valor</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r h="319524">
                    <a:tc>
                      <a:txBody>
                        <a:bodyPr/>
                        <a:lstStyle/>
                        <a:p>
                          <a:pPr marL="0" indent="0" algn="l">
                            <a:lnSpc>
                              <a:spcPct val="115000"/>
                            </a:lnSpc>
                            <a:spcAft>
                              <a:spcPts val="0"/>
                            </a:spcAft>
                          </a:pPr>
                          <a:r>
                            <a:rPr lang="es-EC" sz="1600" b="0" dirty="0">
                              <a:effectLst/>
                              <a:latin typeface="Arial" pitchFamily="34" charset="0"/>
                              <a:cs typeface="Arial" pitchFamily="34" charset="0"/>
                            </a:rPr>
                            <a:t>Presión atmosférica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marR="0" indent="0" algn="l" defTabSz="767342" rtl="0" eaLnBrk="1" fontAlgn="auto" latinLnBrk="0" hangingPunct="1">
                            <a:lnSpc>
                              <a:spcPct val="115000"/>
                            </a:lnSpc>
                            <a:spcBef>
                              <a:spcPts val="0"/>
                            </a:spcBef>
                            <a:spcAft>
                              <a:spcPts val="0"/>
                            </a:spcAft>
                            <a:buClrTx/>
                            <a:buSzTx/>
                            <a:buFontTx/>
                            <a:buNone/>
                            <a:tabLst/>
                            <a:defRPr/>
                          </a:pPr>
                          <a:r>
                            <a:rPr lang="es-EC" sz="1600" b="0" i="0" dirty="0" smtClean="0">
                              <a:effectLst/>
                              <a:latin typeface="Arial" pitchFamily="34" charset="0"/>
                              <a:cs typeface="Arial" pitchFamily="34" charset="0"/>
                            </a:rPr>
                            <a:t>71.82 </a:t>
                          </a:r>
                          <a14:m>
                            <m:oMath xmlns:m="http://schemas.openxmlformats.org/officeDocument/2006/math">
                              <m:d>
                                <m:dPr>
                                  <m:begChr m:val="["/>
                                  <m:endChr m:val="]"/>
                                  <m:ctrlPr>
                                    <a:rPr lang="es-ES" sz="1600" b="0" i="1" smtClean="0">
                                      <a:effectLst/>
                                      <a:latin typeface="Cambria Math" panose="02040503050406030204" pitchFamily="18" charset="0"/>
                                    </a:rPr>
                                  </m:ctrlPr>
                                </m:dPr>
                                <m:e>
                                  <m:r>
                                    <m:rPr>
                                      <m:sty m:val="p"/>
                                    </m:rPr>
                                    <a:rPr lang="es-EC" sz="1600" b="0" i="0">
                                      <a:effectLst/>
                                      <a:latin typeface="Cambria Math"/>
                                    </a:rPr>
                                    <m:t>kPa</m:t>
                                  </m:r>
                                </m:e>
                              </m:d>
                            </m:oMath>
                          </a14:m>
                          <a:r>
                            <a:rPr lang="es-ES" sz="1600" b="0" i="0" dirty="0">
                              <a:effectLst/>
                              <a:latin typeface="Arial" pitchFamily="34" charset="0"/>
                              <a:cs typeface="Arial" pitchFamily="34" charset="0"/>
                            </a:rPr>
                            <a:t> </a:t>
                          </a:r>
                          <a:endParaRPr lang="es-ES" sz="1600" b="0" i="0" dirty="0">
                            <a:solidFill>
                              <a:srgbClr val="00000A"/>
                            </a:solidFill>
                            <a:effectLst/>
                            <a:latin typeface="Arial" pitchFamily="34" charset="0"/>
                            <a:ea typeface="Droid Sans Fallback"/>
                            <a:cs typeface="Arial" pitchFamily="34" charset="0"/>
                          </a:endParaRPr>
                        </a:p>
                      </a:txBody>
                      <a:tcPr marL="68580" marR="68580" marT="0" marB="0"/>
                    </a:tc>
                  </a:tr>
                  <a:tr h="331326">
                    <a:tc>
                      <a:txBody>
                        <a:bodyPr/>
                        <a:lstStyle/>
                        <a:p>
                          <a:pPr marL="0" indent="0" algn="l">
                            <a:lnSpc>
                              <a:spcPct val="115000"/>
                            </a:lnSpc>
                            <a:spcAft>
                              <a:spcPts val="0"/>
                            </a:spcAft>
                          </a:pPr>
                          <a:r>
                            <a:rPr lang="es-EC" sz="1600" b="0" dirty="0">
                              <a:effectLst/>
                              <a:latin typeface="Arial" pitchFamily="34" charset="0"/>
                              <a:cs typeface="Arial" pitchFamily="34" charset="0"/>
                            </a:rPr>
                            <a:t>Temperatura del aire</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15000"/>
                            </a:lnSpc>
                            <a:spcAft>
                              <a:spcPts val="0"/>
                            </a:spcAft>
                          </a:pPr>
                          <a:r>
                            <a:rPr lang="es-EC" sz="1600" b="0" i="0" dirty="0" smtClean="0">
                              <a:effectLst/>
                              <a:latin typeface="Arial" pitchFamily="34" charset="0"/>
                              <a:cs typeface="Arial" pitchFamily="34" charset="0"/>
                            </a:rPr>
                            <a:t>70 </a:t>
                          </a:r>
                          <a14:m>
                            <m:oMath xmlns:m="http://schemas.openxmlformats.org/officeDocument/2006/math">
                              <m:d>
                                <m:dPr>
                                  <m:begChr m:val="["/>
                                  <m:endChr m:val="]"/>
                                  <m:ctrlPr>
                                    <a:rPr lang="es-ES" sz="1600" b="0" i="1" smtClean="0">
                                      <a:effectLst/>
                                      <a:latin typeface="Cambria Math" panose="02040503050406030204" pitchFamily="18" charset="0"/>
                                    </a:rPr>
                                  </m:ctrlPr>
                                </m:dPr>
                                <m:e>
                                  <m:r>
                                    <a:rPr lang="es-EC" sz="1600" b="0" i="0">
                                      <a:effectLst/>
                                      <a:latin typeface="Cambria Math"/>
                                    </a:rPr>
                                    <m:t>℃</m:t>
                                  </m:r>
                                </m:e>
                              </m:d>
                            </m:oMath>
                          </a14:m>
                          <a:endParaRPr lang="es-ES" sz="1600" b="0" i="0" dirty="0">
                            <a:solidFill>
                              <a:srgbClr val="00000A"/>
                            </a:solidFill>
                            <a:effectLst/>
                            <a:latin typeface="Arial" pitchFamily="34" charset="0"/>
                            <a:ea typeface="Droid Sans Fallback"/>
                            <a:cs typeface="Arial" pitchFamily="34" charset="0"/>
                          </a:endParaRPr>
                        </a:p>
                      </a:txBody>
                      <a:tcPr marL="68580" marR="68580" marT="0" marB="0"/>
                    </a:tc>
                  </a:tr>
                  <a:tr h="0">
                    <a:tc>
                      <a:txBody>
                        <a:bodyPr/>
                        <a:lstStyle/>
                        <a:p>
                          <a:pPr marL="0" indent="0" algn="l">
                            <a:lnSpc>
                              <a:spcPct val="115000"/>
                            </a:lnSpc>
                            <a:spcAft>
                              <a:spcPts val="0"/>
                            </a:spcAft>
                          </a:pPr>
                          <a:r>
                            <a:rPr lang="es-EC" sz="1600" b="0" dirty="0">
                              <a:effectLst/>
                              <a:latin typeface="Arial" pitchFamily="34" charset="0"/>
                              <a:cs typeface="Arial" pitchFamily="34" charset="0"/>
                            </a:rPr>
                            <a:t>Humedad relativa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marR="0" indent="0" algn="l" defTabSz="767342" rtl="0" eaLnBrk="1" fontAlgn="auto" latinLnBrk="0" hangingPunct="1">
                            <a:lnSpc>
                              <a:spcPct val="115000"/>
                            </a:lnSpc>
                            <a:spcBef>
                              <a:spcPts val="0"/>
                            </a:spcBef>
                            <a:spcAft>
                              <a:spcPts val="0"/>
                            </a:spcAft>
                            <a:buClrTx/>
                            <a:buSzTx/>
                            <a:buFontTx/>
                            <a:buNone/>
                            <a:tabLst/>
                            <a:defRPr/>
                          </a:pPr>
                          <a:r>
                            <a:rPr lang="es-EC" sz="1600" b="0" i="0" dirty="0" smtClean="0">
                              <a:effectLst/>
                              <a:latin typeface="Arial" pitchFamily="34" charset="0"/>
                              <a:cs typeface="Arial" pitchFamily="34" charset="0"/>
                            </a:rPr>
                            <a:t>6.43 </a:t>
                          </a:r>
                          <a14:m>
                            <m:oMath xmlns:m="http://schemas.openxmlformats.org/officeDocument/2006/math">
                              <m:d>
                                <m:dPr>
                                  <m:begChr m:val="["/>
                                  <m:endChr m:val="]"/>
                                  <m:ctrlPr>
                                    <a:rPr lang="es-ES" sz="1600" b="0" i="1" smtClean="0">
                                      <a:effectLst/>
                                      <a:latin typeface="Cambria Math" panose="02040503050406030204" pitchFamily="18" charset="0"/>
                                    </a:rPr>
                                  </m:ctrlPr>
                                </m:dPr>
                                <m:e>
                                  <m:r>
                                    <a:rPr lang="es-EC" sz="1600" b="0" i="0">
                                      <a:effectLst/>
                                      <a:latin typeface="Cambria Math"/>
                                    </a:rPr>
                                    <m:t>%</m:t>
                                  </m:r>
                                </m:e>
                              </m:d>
                            </m:oMath>
                          </a14:m>
                          <a:r>
                            <a:rPr lang="es-ES" sz="1600" b="0" i="0" dirty="0">
                              <a:effectLst/>
                              <a:latin typeface="Arial" pitchFamily="34" charset="0"/>
                              <a:cs typeface="Arial" pitchFamily="34" charset="0"/>
                            </a:rPr>
                            <a:t> </a:t>
                          </a:r>
                          <a:endParaRPr lang="es-ES" sz="1600" b="0" i="0" dirty="0">
                            <a:solidFill>
                              <a:srgbClr val="00000A"/>
                            </a:solidFill>
                            <a:effectLst/>
                            <a:latin typeface="Arial" pitchFamily="34" charset="0"/>
                            <a:ea typeface="Droid Sans Fallback"/>
                            <a:cs typeface="Arial" pitchFamily="34" charset="0"/>
                          </a:endParaRPr>
                        </a:p>
                      </a:txBody>
                      <a:tcPr marL="68580" marR="68580" marT="0" marB="0"/>
                    </a:tc>
                  </a:tr>
                  <a:tr h="0">
                    <a:tc>
                      <a:txBody>
                        <a:bodyPr/>
                        <a:lstStyle/>
                        <a:p>
                          <a:pPr marL="0" indent="0" algn="l">
                            <a:lnSpc>
                              <a:spcPct val="115000"/>
                            </a:lnSpc>
                            <a:spcAft>
                              <a:spcPts val="0"/>
                            </a:spcAft>
                          </a:pPr>
                          <a:r>
                            <a:rPr lang="es-EC" sz="1600" b="0" dirty="0">
                              <a:effectLst/>
                              <a:latin typeface="Arial" pitchFamily="34" charset="0"/>
                              <a:cs typeface="Arial" pitchFamily="34" charset="0"/>
                            </a:rPr>
                            <a:t>Humedad específica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marR="0" indent="0" algn="l" defTabSz="767342" rtl="0" eaLnBrk="1" fontAlgn="auto" latinLnBrk="0" hangingPunct="1">
                            <a:lnSpc>
                              <a:spcPct val="115000"/>
                            </a:lnSpc>
                            <a:spcBef>
                              <a:spcPts val="0"/>
                            </a:spcBef>
                            <a:spcAft>
                              <a:spcPts val="0"/>
                            </a:spcAft>
                            <a:buClrTx/>
                            <a:buSzTx/>
                            <a:buFontTx/>
                            <a:buNone/>
                            <a:tabLst/>
                            <a:defRPr/>
                          </a:pPr>
                          <a:r>
                            <a:rPr lang="es-EC" sz="1600" b="0" i="0" dirty="0" smtClean="0">
                              <a:effectLst/>
                              <a:latin typeface="Arial" pitchFamily="34" charset="0"/>
                              <a:cs typeface="Arial" pitchFamily="34" charset="0"/>
                            </a:rPr>
                            <a:t>0.018 </a:t>
                          </a:r>
                          <a14:m>
                            <m:oMath xmlns:m="http://schemas.openxmlformats.org/officeDocument/2006/math">
                              <m:d>
                                <m:dPr>
                                  <m:begChr m:val="["/>
                                  <m:endChr m:val="]"/>
                                  <m:ctrlPr>
                                    <a:rPr lang="es-ES" sz="1600" b="0" i="1" smtClean="0">
                                      <a:effectLst/>
                                      <a:latin typeface="Cambria Math" panose="02040503050406030204" pitchFamily="18" charset="0"/>
                                    </a:rPr>
                                  </m:ctrlPr>
                                </m:dPr>
                                <m:e>
                                  <m:f>
                                    <m:fPr>
                                      <m:ctrlPr>
                                        <a:rPr lang="es-ES" sz="1600" b="0" i="1">
                                          <a:effectLst/>
                                          <a:latin typeface="Cambria Math" panose="02040503050406030204" pitchFamily="18" charset="0"/>
                                        </a:rPr>
                                      </m:ctrlPr>
                                    </m:fPr>
                                    <m:num>
                                      <m:sSub>
                                        <m:sSubPr>
                                          <m:ctrlPr>
                                            <a:rPr lang="es-ES" sz="1600" b="0" i="1">
                                              <a:effectLst/>
                                              <a:latin typeface="Cambria Math" panose="02040503050406030204" pitchFamily="18" charset="0"/>
                                            </a:rPr>
                                          </m:ctrlPr>
                                        </m:sSubPr>
                                        <m:e>
                                          <m:r>
                                            <m:rPr>
                                              <m:sty m:val="p"/>
                                            </m:rPr>
                                            <a:rPr lang="es-EC" sz="1600" b="0" i="0">
                                              <a:effectLst/>
                                              <a:latin typeface="Cambria Math"/>
                                            </a:rPr>
                                            <m:t>kg</m:t>
                                          </m:r>
                                        </m:e>
                                        <m:sub>
                                          <m:r>
                                            <m:rPr>
                                              <m:sty m:val="p"/>
                                            </m:rPr>
                                            <a:rPr lang="es-EC" sz="1600" b="0" i="0">
                                              <a:effectLst/>
                                              <a:latin typeface="Cambria Math"/>
                                            </a:rPr>
                                            <m:t>agua</m:t>
                                          </m:r>
                                        </m:sub>
                                      </m:sSub>
                                    </m:num>
                                    <m:den>
                                      <m:sSub>
                                        <m:sSubPr>
                                          <m:ctrlPr>
                                            <a:rPr lang="es-ES" sz="1600" b="0" i="1">
                                              <a:effectLst/>
                                              <a:latin typeface="Cambria Math" panose="02040503050406030204" pitchFamily="18" charset="0"/>
                                            </a:rPr>
                                          </m:ctrlPr>
                                        </m:sSubPr>
                                        <m:e>
                                          <m:r>
                                            <m:rPr>
                                              <m:sty m:val="p"/>
                                            </m:rPr>
                                            <a:rPr lang="es-EC" sz="1600" b="0" i="0">
                                              <a:effectLst/>
                                              <a:latin typeface="Cambria Math"/>
                                            </a:rPr>
                                            <m:t>kg</m:t>
                                          </m:r>
                                        </m:e>
                                        <m:sub>
                                          <m:r>
                                            <m:rPr>
                                              <m:sty m:val="p"/>
                                            </m:rPr>
                                            <a:rPr lang="es-EC" sz="1600" b="0" i="0">
                                              <a:effectLst/>
                                              <a:latin typeface="Cambria Math"/>
                                            </a:rPr>
                                            <m:t>aire</m:t>
                                          </m:r>
                                          <m:r>
                                            <a:rPr lang="es-EC" sz="1600" b="0" i="0">
                                              <a:effectLst/>
                                              <a:latin typeface="Cambria Math"/>
                                            </a:rPr>
                                            <m:t> </m:t>
                                          </m:r>
                                          <m:r>
                                            <m:rPr>
                                              <m:sty m:val="p"/>
                                            </m:rPr>
                                            <a:rPr lang="es-EC" sz="1600" b="0" i="0">
                                              <a:effectLst/>
                                              <a:latin typeface="Cambria Math"/>
                                            </a:rPr>
                                            <m:t>seco</m:t>
                                          </m:r>
                                        </m:sub>
                                      </m:sSub>
                                    </m:den>
                                  </m:f>
                                </m:e>
                              </m:d>
                            </m:oMath>
                          </a14:m>
                          <a:r>
                            <a:rPr lang="es-ES" sz="1600" b="0" i="0" dirty="0">
                              <a:effectLst/>
                              <a:latin typeface="Arial" pitchFamily="34" charset="0"/>
                              <a:cs typeface="Arial" pitchFamily="34" charset="0"/>
                            </a:rPr>
                            <a:t> </a:t>
                          </a:r>
                          <a:endParaRPr lang="es-ES" sz="1600" b="0" i="0" dirty="0">
                            <a:solidFill>
                              <a:srgbClr val="00000A"/>
                            </a:solidFill>
                            <a:effectLst/>
                            <a:latin typeface="Arial" pitchFamily="34" charset="0"/>
                            <a:ea typeface="Droid Sans Fallback"/>
                            <a:cs typeface="Arial" pitchFamily="34" charset="0"/>
                          </a:endParaRPr>
                        </a:p>
                      </a:txBody>
                      <a:tcPr marL="68580" marR="68580" marT="0" marB="0"/>
                    </a:tc>
                  </a:tr>
                  <a:tr h="0">
                    <a:tc>
                      <a:txBody>
                        <a:bodyPr/>
                        <a:lstStyle/>
                        <a:p>
                          <a:pPr marL="0" indent="0" algn="l">
                            <a:lnSpc>
                              <a:spcPct val="115000"/>
                            </a:lnSpc>
                            <a:spcAft>
                              <a:spcPts val="0"/>
                            </a:spcAft>
                          </a:pPr>
                          <a:r>
                            <a:rPr lang="es-EC" sz="1600" b="0" dirty="0">
                              <a:solidFill>
                                <a:srgbClr val="00000A"/>
                              </a:solidFill>
                              <a:effectLst/>
                              <a:latin typeface="Arial" pitchFamily="34" charset="0"/>
                              <a:ea typeface="Droid Sans Fallback"/>
                              <a:cs typeface="Arial" pitchFamily="34" charset="0"/>
                            </a:rPr>
                            <a:t>Entalpía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15000"/>
                            </a:lnSpc>
                            <a:spcAft>
                              <a:spcPts val="0"/>
                            </a:spcAft>
                          </a:pPr>
                          <a:r>
                            <a:rPr lang="es-EC" sz="1600" b="0" i="0" dirty="0">
                              <a:solidFill>
                                <a:srgbClr val="00000A"/>
                              </a:solidFill>
                              <a:effectLst/>
                              <a:latin typeface="Arial" pitchFamily="34" charset="0"/>
                              <a:ea typeface="Droid Sans Fallback"/>
                              <a:cs typeface="Arial" pitchFamily="34" charset="0"/>
                            </a:rPr>
                            <a:t>117.78</a:t>
                          </a:r>
                          <a14:m>
                            <m:oMath xmlns:m="http://schemas.openxmlformats.org/officeDocument/2006/math">
                              <m:d>
                                <m:dPr>
                                  <m:begChr m:val="["/>
                                  <m:endChr m:val="]"/>
                                  <m:ctrlPr>
                                    <a:rPr lang="es-ES" sz="1600" b="0" i="1" kern="1200" smtClean="0">
                                      <a:solidFill>
                                        <a:schemeClr val="tx1"/>
                                      </a:solidFill>
                                      <a:effectLst/>
                                      <a:latin typeface="Cambria Math" panose="02040503050406030204" pitchFamily="18" charset="0"/>
                                      <a:ea typeface="+mn-ea"/>
                                      <a:cs typeface="+mn-cs"/>
                                    </a:rPr>
                                  </m:ctrlPr>
                                </m:dPr>
                                <m:e>
                                  <m:f>
                                    <m:fPr>
                                      <m:ctrlPr>
                                        <a:rPr lang="es-ES" sz="1600" b="0" i="1" kern="1200">
                                          <a:solidFill>
                                            <a:schemeClr val="tx1"/>
                                          </a:solidFill>
                                          <a:effectLst/>
                                          <a:latin typeface="Cambria Math" panose="02040503050406030204" pitchFamily="18" charset="0"/>
                                          <a:ea typeface="+mn-ea"/>
                                          <a:cs typeface="+mn-cs"/>
                                        </a:rPr>
                                      </m:ctrlPr>
                                    </m:fPr>
                                    <m:num>
                                      <m:r>
                                        <m:rPr>
                                          <m:sty m:val="p"/>
                                        </m:rPr>
                                        <a:rPr lang="es-EC" sz="1600" b="0" i="0" kern="1200">
                                          <a:solidFill>
                                            <a:schemeClr val="tx1"/>
                                          </a:solidFill>
                                          <a:effectLst/>
                                          <a:latin typeface="Cambria Math"/>
                                          <a:ea typeface="+mn-ea"/>
                                          <a:cs typeface="+mn-cs"/>
                                        </a:rPr>
                                        <m:t>kJ</m:t>
                                      </m:r>
                                    </m:num>
                                    <m:den>
                                      <m:r>
                                        <m:rPr>
                                          <m:sty m:val="p"/>
                                        </m:rPr>
                                        <a:rPr lang="es-EC" sz="1600" b="0" i="0" kern="1200">
                                          <a:solidFill>
                                            <a:schemeClr val="tx1"/>
                                          </a:solidFill>
                                          <a:effectLst/>
                                          <a:latin typeface="Cambria Math"/>
                                          <a:ea typeface="+mn-ea"/>
                                          <a:cs typeface="+mn-cs"/>
                                        </a:rPr>
                                        <m:t>kg</m:t>
                                      </m:r>
                                    </m:den>
                                  </m:f>
                                </m:e>
                              </m:d>
                            </m:oMath>
                          </a14:m>
                          <a:r>
                            <a:rPr lang="es-ES" sz="1600" b="0" i="0" kern="1200" dirty="0">
                              <a:solidFill>
                                <a:schemeClr val="tx1"/>
                              </a:solidFill>
                              <a:effectLst/>
                              <a:latin typeface="Arial" pitchFamily="34" charset="0"/>
                              <a:ea typeface="+mn-ea"/>
                              <a:cs typeface="Arial" pitchFamily="34" charset="0"/>
                            </a:rPr>
                            <a:t> </a:t>
                          </a:r>
                          <a:endParaRPr lang="es-ES" sz="1600" b="0" i="0" dirty="0">
                            <a:solidFill>
                              <a:srgbClr val="00000A"/>
                            </a:solidFill>
                            <a:effectLst/>
                            <a:latin typeface="Arial" pitchFamily="34" charset="0"/>
                            <a:ea typeface="Droid Sans Fallback"/>
                            <a:cs typeface="Arial" pitchFamily="34" charset="0"/>
                          </a:endParaRPr>
                        </a:p>
                      </a:txBody>
                      <a:tcPr marL="68580" marR="68580" marT="0" marB="0"/>
                    </a:tc>
                  </a:tr>
                </a:tbl>
              </a:graphicData>
            </a:graphic>
          </p:graphicFrame>
        </mc:Choice>
        <mc:Fallback xmlns="">
          <p:graphicFrame>
            <p:nvGraphicFramePr>
              <p:cNvPr id="6" name="5 Tabla"/>
              <p:cNvGraphicFramePr>
                <a:graphicFrameLocks noGrp="1"/>
              </p:cNvGraphicFramePr>
              <p:nvPr>
                <p:extLst>
                  <p:ext uri="{D42A27DB-BD31-4B8C-83A1-F6EECF244321}">
                    <p14:modId xmlns:p14="http://schemas.microsoft.com/office/powerpoint/2010/main" val="3705574927"/>
                  </p:ext>
                </p:extLst>
              </p:nvPr>
            </p:nvGraphicFramePr>
            <p:xfrm>
              <a:off x="558004" y="1917626"/>
              <a:ext cx="3953026" cy="2124876"/>
            </p:xfrm>
            <a:graphic>
              <a:graphicData uri="http://schemas.openxmlformats.org/drawingml/2006/table">
                <a:tbl>
                  <a:tblPr firstRow="1" firstCol="1" bandRow="1">
                    <a:tableStyleId>{F2DE63D5-997A-4646-A377-4702673A728D}</a:tableStyleId>
                  </a:tblPr>
                  <a:tblGrid>
                    <a:gridCol w="2088232"/>
                    <a:gridCol w="1864794"/>
                  </a:tblGrid>
                  <a:tr h="280416">
                    <a:tc>
                      <a:txBody>
                        <a:bodyPr/>
                        <a:lstStyle/>
                        <a:p>
                          <a:pPr marL="0" indent="0" algn="l">
                            <a:lnSpc>
                              <a:spcPct val="115000"/>
                            </a:lnSpc>
                            <a:spcAft>
                              <a:spcPts val="0"/>
                            </a:spcAft>
                          </a:pPr>
                          <a:r>
                            <a:rPr lang="es-ES" sz="1600" b="1" dirty="0">
                              <a:effectLst/>
                              <a:latin typeface="Arial" pitchFamily="34" charset="0"/>
                              <a:cs typeface="Arial" pitchFamily="34" charset="0"/>
                            </a:rPr>
                            <a:t> </a:t>
                          </a:r>
                          <a:r>
                            <a:rPr lang="es-EC" sz="1600" b="1" dirty="0">
                              <a:effectLst/>
                              <a:latin typeface="Arial" pitchFamily="34" charset="0"/>
                              <a:cs typeface="Arial" pitchFamily="34" charset="0"/>
                            </a:rPr>
                            <a:t>Propiedad</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15000"/>
                            </a:lnSpc>
                            <a:spcAft>
                              <a:spcPts val="0"/>
                            </a:spcAft>
                          </a:pPr>
                          <a:r>
                            <a:rPr lang="es-EC" sz="1600" b="1" dirty="0">
                              <a:effectLst/>
                              <a:latin typeface="Arial" pitchFamily="34" charset="0"/>
                              <a:cs typeface="Arial" pitchFamily="34" charset="0"/>
                            </a:rPr>
                            <a:t>Valor</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r h="319524">
                    <a:tc>
                      <a:txBody>
                        <a:bodyPr/>
                        <a:lstStyle/>
                        <a:p>
                          <a:pPr marL="0" indent="0" algn="l">
                            <a:lnSpc>
                              <a:spcPct val="115000"/>
                            </a:lnSpc>
                            <a:spcAft>
                              <a:spcPts val="0"/>
                            </a:spcAft>
                          </a:pPr>
                          <a:r>
                            <a:rPr lang="es-EC" sz="1600" b="0" dirty="0">
                              <a:effectLst/>
                              <a:latin typeface="Arial" pitchFamily="34" charset="0"/>
                              <a:cs typeface="Arial" pitchFamily="34" charset="0"/>
                            </a:rPr>
                            <a:t>Presión atmosférica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S"/>
                        </a:p>
                      </a:txBody>
                      <a:tcPr marL="68580" marR="68580" marT="0" marB="0">
                        <a:blipFill rotWithShape="1">
                          <a:blip r:embed="rId2"/>
                          <a:stretch>
                            <a:fillRect l="-112092" t="-103846" b="-501923"/>
                          </a:stretch>
                        </a:blipFill>
                      </a:tcPr>
                    </a:tc>
                  </a:tr>
                  <a:tr h="331326">
                    <a:tc>
                      <a:txBody>
                        <a:bodyPr/>
                        <a:lstStyle/>
                        <a:p>
                          <a:pPr marL="0" indent="0" algn="l">
                            <a:lnSpc>
                              <a:spcPct val="115000"/>
                            </a:lnSpc>
                            <a:spcAft>
                              <a:spcPts val="0"/>
                            </a:spcAft>
                          </a:pPr>
                          <a:r>
                            <a:rPr lang="es-EC" sz="1600" b="0" dirty="0">
                              <a:effectLst/>
                              <a:latin typeface="Arial" pitchFamily="34" charset="0"/>
                              <a:cs typeface="Arial" pitchFamily="34" charset="0"/>
                            </a:rPr>
                            <a:t>Temperatura del aire</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S"/>
                        </a:p>
                      </a:txBody>
                      <a:tcPr marL="68580" marR="68580" marT="0" marB="0">
                        <a:blipFill rotWithShape="1">
                          <a:blip r:embed="rId2"/>
                          <a:stretch>
                            <a:fillRect l="-112092" t="-192727" b="-374545"/>
                          </a:stretch>
                        </a:blipFill>
                      </a:tcPr>
                    </a:tc>
                  </a:tr>
                  <a:tr h="280416">
                    <a:tc>
                      <a:txBody>
                        <a:bodyPr/>
                        <a:lstStyle/>
                        <a:p>
                          <a:pPr marL="0" indent="0" algn="l">
                            <a:lnSpc>
                              <a:spcPct val="115000"/>
                            </a:lnSpc>
                            <a:spcAft>
                              <a:spcPts val="0"/>
                            </a:spcAft>
                          </a:pPr>
                          <a:r>
                            <a:rPr lang="es-EC" sz="1600" b="0" dirty="0">
                              <a:effectLst/>
                              <a:latin typeface="Arial" pitchFamily="34" charset="0"/>
                              <a:cs typeface="Arial" pitchFamily="34" charset="0"/>
                            </a:rPr>
                            <a:t>Humedad relativa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S"/>
                        </a:p>
                      </a:txBody>
                      <a:tcPr marL="68580" marR="68580" marT="0" marB="0">
                        <a:blipFill rotWithShape="1">
                          <a:blip r:embed="rId2"/>
                          <a:stretch>
                            <a:fillRect l="-112092" t="-357778" b="-357778"/>
                          </a:stretch>
                        </a:blipFill>
                      </a:tcPr>
                    </a:tc>
                  </a:tr>
                  <a:tr h="465900">
                    <a:tc>
                      <a:txBody>
                        <a:bodyPr/>
                        <a:lstStyle/>
                        <a:p>
                          <a:pPr marL="0" indent="0" algn="l">
                            <a:lnSpc>
                              <a:spcPct val="115000"/>
                            </a:lnSpc>
                            <a:spcAft>
                              <a:spcPts val="0"/>
                            </a:spcAft>
                          </a:pPr>
                          <a:r>
                            <a:rPr lang="es-EC" sz="1600" b="0" dirty="0">
                              <a:effectLst/>
                              <a:latin typeface="Arial" pitchFamily="34" charset="0"/>
                              <a:cs typeface="Arial" pitchFamily="34" charset="0"/>
                            </a:rPr>
                            <a:t>Humedad específica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S"/>
                        </a:p>
                      </a:txBody>
                      <a:tcPr marL="68580" marR="68580" marT="0" marB="0">
                        <a:blipFill rotWithShape="1">
                          <a:blip r:embed="rId2"/>
                          <a:stretch>
                            <a:fillRect l="-112092" t="-267532" b="-109091"/>
                          </a:stretch>
                        </a:blipFill>
                      </a:tcPr>
                    </a:tc>
                  </a:tr>
                  <a:tr h="447294">
                    <a:tc>
                      <a:txBody>
                        <a:bodyPr/>
                        <a:lstStyle/>
                        <a:p>
                          <a:pPr marL="0" indent="0" algn="l">
                            <a:lnSpc>
                              <a:spcPct val="115000"/>
                            </a:lnSpc>
                            <a:spcAft>
                              <a:spcPts val="0"/>
                            </a:spcAft>
                          </a:pPr>
                          <a:r>
                            <a:rPr lang="es-EC" sz="1600" b="0" dirty="0">
                              <a:solidFill>
                                <a:srgbClr val="00000A"/>
                              </a:solidFill>
                              <a:effectLst/>
                              <a:latin typeface="Arial" pitchFamily="34" charset="0"/>
                              <a:ea typeface="Droid Sans Fallback"/>
                              <a:cs typeface="Arial" pitchFamily="34" charset="0"/>
                            </a:rPr>
                            <a:t>Entalpía</a:t>
                          </a:r>
                          <a:endParaRPr lang="es-ES" sz="16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S"/>
                        </a:p>
                      </a:txBody>
                      <a:tcPr marL="68580" marR="68580" marT="0" marB="0">
                        <a:blipFill rotWithShape="1">
                          <a:blip r:embed="rId2"/>
                          <a:stretch>
                            <a:fillRect l="-112092" t="-387671" b="-1506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7" name="Marcador de contenido 3"/>
              <p:cNvGraphicFramePr>
                <a:graphicFrameLocks noGrp="1"/>
              </p:cNvGraphicFramePr>
              <p:nvPr>
                <p:ph idx="1"/>
                <p:extLst>
                  <p:ext uri="{D42A27DB-BD31-4B8C-83A1-F6EECF244321}">
                    <p14:modId xmlns:p14="http://schemas.microsoft.com/office/powerpoint/2010/main" val="4145194794"/>
                  </p:ext>
                </p:extLst>
              </p:nvPr>
            </p:nvGraphicFramePr>
            <p:xfrm>
              <a:off x="6311230" y="1773610"/>
              <a:ext cx="5400600" cy="3185606"/>
            </p:xfrm>
            <a:graphic>
              <a:graphicData uri="http://schemas.openxmlformats.org/drawingml/2006/table">
                <a:tbl>
                  <a:tblPr firstRow="1" bandRow="1">
                    <a:tableStyleId>{1FECB4D8-DB02-4DC6-A0A2-4F2EBAE1DC90}</a:tableStyleId>
                  </a:tblPr>
                  <a:tblGrid>
                    <a:gridCol w="3312368"/>
                    <a:gridCol w="2088232"/>
                  </a:tblGrid>
                  <a:tr h="370840">
                    <a:tc>
                      <a:txBody>
                        <a:bodyPr/>
                        <a:lstStyle/>
                        <a:p>
                          <a:pPr algn="ctr"/>
                          <a:r>
                            <a:rPr lang="es-EC" sz="1600" dirty="0" smtClean="0">
                              <a:latin typeface="Arial" pitchFamily="34" charset="0"/>
                              <a:cs typeface="Arial" pitchFamily="34" charset="0"/>
                            </a:rPr>
                            <a:t>DENOMINACIÓN</a:t>
                          </a:r>
                          <a:r>
                            <a:rPr lang="es-EC" sz="1600" baseline="0" dirty="0" smtClean="0">
                              <a:latin typeface="Arial" pitchFamily="34" charset="0"/>
                              <a:cs typeface="Arial" pitchFamily="34" charset="0"/>
                            </a:rPr>
                            <a:t> </a:t>
                          </a:r>
                          <a:endParaRPr lang="es-EC" sz="1600" dirty="0">
                            <a:latin typeface="Arial" pitchFamily="34" charset="0"/>
                            <a:cs typeface="Arial" pitchFamily="34" charset="0"/>
                          </a:endParaRPr>
                        </a:p>
                      </a:txBody>
                      <a:tcPr/>
                    </a:tc>
                    <a:tc>
                      <a:txBody>
                        <a:bodyPr/>
                        <a:lstStyle/>
                        <a:p>
                          <a:pPr algn="ctr"/>
                          <a:r>
                            <a:rPr lang="es-EC" sz="1600" dirty="0" smtClean="0">
                              <a:latin typeface="Arial" pitchFamily="34" charset="0"/>
                              <a:cs typeface="Arial" pitchFamily="34" charset="0"/>
                            </a:rPr>
                            <a:t>RESULTADO</a:t>
                          </a:r>
                          <a:endParaRPr lang="es-EC" sz="1600" dirty="0">
                            <a:latin typeface="Arial" pitchFamily="34" charset="0"/>
                            <a:cs typeface="Arial" pitchFamily="34" charset="0"/>
                          </a:endParaRPr>
                        </a:p>
                      </a:txBody>
                      <a:tcP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600" dirty="0" smtClean="0">
                              <a:latin typeface="Arial" pitchFamily="34" charset="0"/>
                              <a:cs typeface="Arial" pitchFamily="34" charset="0"/>
                            </a:rPr>
                            <a:t>Masa</a:t>
                          </a:r>
                          <a:r>
                            <a:rPr lang="es-EC" sz="1600" baseline="0" dirty="0" smtClean="0">
                              <a:latin typeface="Arial" pitchFamily="34" charset="0"/>
                              <a:cs typeface="Arial" pitchFamily="34" charset="0"/>
                            </a:rPr>
                            <a:t> húmeda del cacao</a:t>
                          </a:r>
                          <a:endParaRPr lang="es-EC" sz="16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600" b="1" i="0" kern="1200" smtClean="0">
                                    <a:solidFill>
                                      <a:schemeClr val="dk1"/>
                                    </a:solidFill>
                                    <a:effectLst/>
                                    <a:latin typeface="Cambria Math"/>
                                    <a:ea typeface="+mn-ea"/>
                                    <a:cs typeface="+mn-cs"/>
                                  </a:rPr>
                                  <m:t>𝐌</m:t>
                                </m:r>
                                <m:r>
                                  <a:rPr lang="es-ES" sz="1600" b="1" i="0" kern="1200" smtClean="0">
                                    <a:solidFill>
                                      <a:schemeClr val="dk1"/>
                                    </a:solidFill>
                                    <a:effectLst/>
                                    <a:latin typeface="Cambria Math"/>
                                    <a:ea typeface="+mn-ea"/>
                                    <a:cs typeface="+mn-cs"/>
                                  </a:rPr>
                                  <m:t>𝐇</m:t>
                                </m:r>
                                <m:r>
                                  <a:rPr lang="es-EC" sz="1600" b="1" i="0" kern="1200" smtClean="0">
                                    <a:solidFill>
                                      <a:schemeClr val="dk1"/>
                                    </a:solidFill>
                                    <a:effectLst/>
                                    <a:latin typeface="Cambria Math"/>
                                    <a:ea typeface="+mn-ea"/>
                                    <a:cs typeface="+mn-cs"/>
                                  </a:rPr>
                                  <m:t>=</m:t>
                                </m:r>
                                <m:r>
                                  <a:rPr lang="es-ES" sz="1600" b="1" i="0" kern="1200" smtClean="0">
                                    <a:solidFill>
                                      <a:schemeClr val="dk1"/>
                                    </a:solidFill>
                                    <a:effectLst/>
                                    <a:latin typeface="Cambria Math"/>
                                    <a:ea typeface="+mn-ea"/>
                                    <a:cs typeface="+mn-cs"/>
                                  </a:rPr>
                                  <m:t>𝟏𝟐</m:t>
                                </m:r>
                                <m:r>
                                  <a:rPr lang="es-EC" sz="1600" b="1" i="0" kern="1200" smtClean="0">
                                    <a:solidFill>
                                      <a:schemeClr val="dk1"/>
                                    </a:solidFill>
                                    <a:effectLst/>
                                    <a:latin typeface="Cambria Math"/>
                                    <a:ea typeface="+mn-ea"/>
                                    <a:cs typeface="+mn-cs"/>
                                  </a:rPr>
                                  <m:t> </m:t>
                                </m:r>
                                <m:d>
                                  <m:dPr>
                                    <m:begChr m:val="["/>
                                    <m:endChr m:val="]"/>
                                    <m:ctrlPr>
                                      <a:rPr lang="es-ES" sz="1600" b="1" i="1" kern="1200">
                                        <a:solidFill>
                                          <a:schemeClr val="dk1"/>
                                        </a:solidFill>
                                        <a:effectLst/>
                                        <a:latin typeface="Cambria Math" panose="02040503050406030204" pitchFamily="18" charset="0"/>
                                        <a:ea typeface="+mn-ea"/>
                                        <a:cs typeface="+mn-cs"/>
                                      </a:rPr>
                                    </m:ctrlPr>
                                  </m:dPr>
                                  <m:e>
                                    <m:r>
                                      <a:rPr lang="es-EC" sz="1600" b="1" i="0" kern="1200">
                                        <a:solidFill>
                                          <a:schemeClr val="dk1"/>
                                        </a:solidFill>
                                        <a:effectLst/>
                                        <a:latin typeface="Cambria Math"/>
                                        <a:ea typeface="+mn-ea"/>
                                        <a:cs typeface="+mn-cs"/>
                                      </a:rPr>
                                      <m:t>𝐤𝐠</m:t>
                                    </m:r>
                                  </m:e>
                                </m:d>
                              </m:oMath>
                            </m:oMathPara>
                          </a14:m>
                          <a:endParaRPr lang="es-ES" sz="1600" b="1" i="0" kern="1200" dirty="0">
                            <a:solidFill>
                              <a:schemeClr val="dk1"/>
                            </a:solidFill>
                            <a:effectLst/>
                            <a:latin typeface="+mn-lt"/>
                            <a:ea typeface="+mn-ea"/>
                            <a:cs typeface="+mn-cs"/>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600" dirty="0" smtClean="0">
                              <a:latin typeface="Arial" pitchFamily="34" charset="0"/>
                              <a:cs typeface="Arial" pitchFamily="34" charset="0"/>
                            </a:rPr>
                            <a:t>Masa seca del cacao</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s-EC" sz="1400" kern="1200" smtClean="0">
                                    <a:solidFill>
                                      <a:schemeClr val="dk1"/>
                                    </a:solidFill>
                                    <a:effectLst/>
                                    <a:latin typeface="Cambria Math"/>
                                    <a:ea typeface="+mn-ea"/>
                                    <a:cs typeface="+mn-cs"/>
                                  </a:rPr>
                                  <m:t>MS</m:t>
                                </m:r>
                                <m:r>
                                  <a:rPr lang="es-EC" sz="1400" kern="1200" smtClean="0">
                                    <a:solidFill>
                                      <a:schemeClr val="dk1"/>
                                    </a:solidFill>
                                    <a:effectLst/>
                                    <a:latin typeface="Cambria Math"/>
                                    <a:ea typeface="+mn-ea"/>
                                    <a:cs typeface="+mn-cs"/>
                                  </a:rPr>
                                  <m:t>=</m:t>
                                </m:r>
                                <m:r>
                                  <m:rPr>
                                    <m:sty m:val="p"/>
                                  </m:rPr>
                                  <a:rPr lang="es-EC" sz="1400" kern="1200" smtClean="0">
                                    <a:solidFill>
                                      <a:schemeClr val="dk1"/>
                                    </a:solidFill>
                                    <a:effectLst/>
                                    <a:latin typeface="Cambria Math"/>
                                    <a:ea typeface="+mn-ea"/>
                                    <a:cs typeface="+mn-cs"/>
                                  </a:rPr>
                                  <m:t>MH</m:t>
                                </m:r>
                                <m:d>
                                  <m:dPr>
                                    <m:ctrlPr>
                                      <a:rPr lang="es-ES" sz="1400" i="1" kern="1200">
                                        <a:solidFill>
                                          <a:schemeClr val="dk1"/>
                                        </a:solidFill>
                                        <a:effectLst/>
                                        <a:latin typeface="Cambria Math" panose="02040503050406030204" pitchFamily="18" charset="0"/>
                                        <a:ea typeface="+mn-ea"/>
                                        <a:cs typeface="+mn-cs"/>
                                      </a:rPr>
                                    </m:ctrlPr>
                                  </m:dPr>
                                  <m:e>
                                    <m:f>
                                      <m:fPr>
                                        <m:ctrlPr>
                                          <a:rPr lang="es-ES" sz="1400" i="1" kern="1200">
                                            <a:solidFill>
                                              <a:schemeClr val="dk1"/>
                                            </a:solidFill>
                                            <a:effectLst/>
                                            <a:latin typeface="Cambria Math" panose="02040503050406030204" pitchFamily="18" charset="0"/>
                                            <a:ea typeface="+mn-ea"/>
                                            <a:cs typeface="+mn-cs"/>
                                          </a:rPr>
                                        </m:ctrlPr>
                                      </m:fPr>
                                      <m:num>
                                        <m:r>
                                          <a:rPr lang="es-EC" sz="1400" kern="1200">
                                            <a:solidFill>
                                              <a:schemeClr val="dk1"/>
                                            </a:solidFill>
                                            <a:effectLst/>
                                            <a:latin typeface="Cambria Math"/>
                                            <a:ea typeface="+mn-ea"/>
                                            <a:cs typeface="+mn-cs"/>
                                          </a:rPr>
                                          <m:t>100</m:t>
                                        </m:r>
                                        <m:r>
                                          <a:rPr lang="es-EC" sz="1400" i="1"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wi</m:t>
                                            </m:r>
                                          </m:sub>
                                        </m:sSub>
                                      </m:num>
                                      <m:den>
                                        <m:r>
                                          <a:rPr lang="es-EC" sz="1400" kern="1200">
                                            <a:solidFill>
                                              <a:schemeClr val="dk1"/>
                                            </a:solidFill>
                                            <a:effectLst/>
                                            <a:latin typeface="Cambria Math"/>
                                            <a:ea typeface="+mn-ea"/>
                                            <a:cs typeface="+mn-cs"/>
                                          </a:rPr>
                                          <m:t>100</m:t>
                                        </m:r>
                                      </m:den>
                                    </m:f>
                                  </m:e>
                                </m:d>
                              </m:oMath>
                            </m:oMathPara>
                          </a14:m>
                          <a:endParaRPr lang="es-EC" sz="18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600" b="1" i="0" kern="1200" smtClean="0">
                                    <a:solidFill>
                                      <a:schemeClr val="dk1"/>
                                    </a:solidFill>
                                    <a:effectLst/>
                                    <a:latin typeface="Cambria Math"/>
                                    <a:ea typeface="+mn-ea"/>
                                    <a:cs typeface="+mn-cs"/>
                                  </a:rPr>
                                  <m:t>𝐌𝐒</m:t>
                                </m:r>
                                <m:r>
                                  <a:rPr lang="es-EC" sz="1600" b="1" i="0" kern="1200" smtClean="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𝟒</m:t>
                                </m:r>
                                <m:r>
                                  <a:rPr lang="es-EC" sz="1600" b="1" i="0" kern="1200" smtClean="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𝟖</m:t>
                                </m:r>
                                <m:r>
                                  <a:rPr lang="es-EC" sz="1600" b="1" i="0" kern="1200" smtClean="0">
                                    <a:solidFill>
                                      <a:schemeClr val="dk1"/>
                                    </a:solidFill>
                                    <a:effectLst/>
                                    <a:latin typeface="Cambria Math"/>
                                    <a:ea typeface="+mn-ea"/>
                                    <a:cs typeface="+mn-cs"/>
                                  </a:rPr>
                                  <m:t> </m:t>
                                </m:r>
                                <m:d>
                                  <m:dPr>
                                    <m:begChr m:val="["/>
                                    <m:endChr m:val="]"/>
                                    <m:ctrlPr>
                                      <a:rPr lang="es-ES" sz="1600" b="1" i="1" kern="1200">
                                        <a:solidFill>
                                          <a:schemeClr val="dk1"/>
                                        </a:solidFill>
                                        <a:effectLst/>
                                        <a:latin typeface="Cambria Math" panose="02040503050406030204" pitchFamily="18" charset="0"/>
                                        <a:ea typeface="+mn-ea"/>
                                        <a:cs typeface="+mn-cs"/>
                                      </a:rPr>
                                    </m:ctrlPr>
                                  </m:dPr>
                                  <m:e>
                                    <m:r>
                                      <a:rPr lang="es-EC" sz="1600" b="1" i="0" kern="1200">
                                        <a:solidFill>
                                          <a:schemeClr val="dk1"/>
                                        </a:solidFill>
                                        <a:effectLst/>
                                        <a:latin typeface="Cambria Math"/>
                                        <a:ea typeface="+mn-ea"/>
                                        <a:cs typeface="+mn-cs"/>
                                      </a:rPr>
                                      <m:t>𝐤𝐠</m:t>
                                    </m:r>
                                  </m:e>
                                </m:d>
                              </m:oMath>
                            </m:oMathPara>
                          </a14:m>
                          <a:endParaRPr lang="es-ES" sz="1600" b="1" i="0" kern="1200" dirty="0">
                            <a:solidFill>
                              <a:schemeClr val="dk1"/>
                            </a:solidFill>
                            <a:effectLst/>
                            <a:latin typeface="+mn-lt"/>
                            <a:ea typeface="+mn-ea"/>
                            <a:cs typeface="+mn-cs"/>
                          </a:endParaRPr>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600" dirty="0" smtClean="0">
                              <a:latin typeface="Arial" pitchFamily="34" charset="0"/>
                              <a:cs typeface="Arial" pitchFamily="34" charset="0"/>
                            </a:rPr>
                            <a:t>Cantidad de agua a remover</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kern="1200" smtClean="0">
                                    <a:solidFill>
                                      <a:schemeClr val="dk1"/>
                                    </a:solidFill>
                                    <a:effectLst/>
                                    <a:latin typeface="Cambria Math"/>
                                    <a:ea typeface="+mn-ea"/>
                                    <a:cs typeface="+mn-cs"/>
                                  </a:rPr>
                                  <m:t>∆</m:t>
                                </m:r>
                                <m:r>
                                  <m:rPr>
                                    <m:sty m:val="p"/>
                                  </m:rPr>
                                  <a:rPr lang="es-EC" sz="1400" kern="1200" smtClean="0">
                                    <a:solidFill>
                                      <a:schemeClr val="dk1"/>
                                    </a:solidFill>
                                    <a:effectLst/>
                                    <a:latin typeface="Cambria Math"/>
                                    <a:ea typeface="+mn-ea"/>
                                    <a:cs typeface="+mn-cs"/>
                                  </a:rPr>
                                  <m:t>W</m:t>
                                </m:r>
                                <m:r>
                                  <a:rPr lang="es-EC" sz="1400" kern="1200" smtClean="0">
                                    <a:solidFill>
                                      <a:schemeClr val="dk1"/>
                                    </a:solidFill>
                                    <a:effectLst/>
                                    <a:latin typeface="Cambria Math"/>
                                    <a:ea typeface="+mn-ea"/>
                                    <a:cs typeface="+mn-cs"/>
                                  </a:rPr>
                                  <m:t>=</m:t>
                                </m:r>
                                <m:r>
                                  <m:rPr>
                                    <m:sty m:val="p"/>
                                  </m:rPr>
                                  <a:rPr lang="es-EC" sz="1400" kern="1200" smtClean="0">
                                    <a:solidFill>
                                      <a:schemeClr val="dk1"/>
                                    </a:solidFill>
                                    <a:effectLst/>
                                    <a:latin typeface="Cambria Math"/>
                                    <a:ea typeface="+mn-ea"/>
                                    <a:cs typeface="+mn-cs"/>
                                  </a:rPr>
                                  <m:t>MS</m:t>
                                </m:r>
                                <m:d>
                                  <m:dPr>
                                    <m:ctrlPr>
                                      <a:rPr lang="es-ES" sz="1400" i="1" kern="1200">
                                        <a:solidFill>
                                          <a:schemeClr val="dk1"/>
                                        </a:solidFill>
                                        <a:effectLst/>
                                        <a:latin typeface="Cambria Math" panose="02040503050406030204" pitchFamily="18" charset="0"/>
                                        <a:ea typeface="+mn-ea"/>
                                        <a:cs typeface="+mn-cs"/>
                                      </a:rPr>
                                    </m:ctrlPr>
                                  </m:dPr>
                                  <m:e>
                                    <m:f>
                                      <m:fPr>
                                        <m:ctrlPr>
                                          <a:rPr lang="es-ES" sz="1400" i="1" kern="1200">
                                            <a:solidFill>
                                              <a:schemeClr val="dk1"/>
                                            </a:solidFill>
                                            <a:effectLst/>
                                            <a:latin typeface="Cambria Math" panose="02040503050406030204" pitchFamily="18" charset="0"/>
                                            <a:ea typeface="+mn-ea"/>
                                            <a:cs typeface="+mn-cs"/>
                                          </a:rPr>
                                        </m:ctrlPr>
                                      </m:fPr>
                                      <m:num>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wi</m:t>
                                            </m:r>
                                          </m:sub>
                                        </m:sSub>
                                      </m:num>
                                      <m:den>
                                        <m:r>
                                          <a:rPr lang="es-EC" sz="1400" kern="1200">
                                            <a:solidFill>
                                              <a:schemeClr val="dk1"/>
                                            </a:solidFill>
                                            <a:effectLst/>
                                            <a:latin typeface="Cambria Math"/>
                                            <a:ea typeface="+mn-ea"/>
                                            <a:cs typeface="+mn-cs"/>
                                          </a:rPr>
                                          <m:t>100</m:t>
                                        </m:r>
                                        <m:r>
                                          <a:rPr lang="es-EC" sz="1400" i="1"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wi</m:t>
                                            </m:r>
                                          </m:sub>
                                        </m:sSub>
                                      </m:den>
                                    </m:f>
                                    <m:r>
                                      <a:rPr lang="es-EC" sz="1400" i="1" kern="1200">
                                        <a:solidFill>
                                          <a:schemeClr val="dk1"/>
                                        </a:solidFill>
                                        <a:effectLst/>
                                        <a:latin typeface="Cambria Math"/>
                                        <a:ea typeface="+mn-ea"/>
                                        <a:cs typeface="+mn-cs"/>
                                      </a:rPr>
                                      <m:t>−</m:t>
                                    </m:r>
                                    <m:r>
                                      <a:rPr lang="es-EC" sz="1400" kern="1200">
                                        <a:solidFill>
                                          <a:schemeClr val="dk1"/>
                                        </a:solidFill>
                                        <a:effectLst/>
                                        <a:latin typeface="Cambria Math"/>
                                        <a:ea typeface="+mn-ea"/>
                                        <a:cs typeface="+mn-cs"/>
                                      </a:rPr>
                                      <m:t> </m:t>
                                    </m:r>
                                    <m:f>
                                      <m:fPr>
                                        <m:ctrlPr>
                                          <a:rPr lang="es-ES" sz="1400" i="1" kern="1200">
                                            <a:solidFill>
                                              <a:schemeClr val="dk1"/>
                                            </a:solidFill>
                                            <a:effectLst/>
                                            <a:latin typeface="Cambria Math" panose="02040503050406030204" pitchFamily="18" charset="0"/>
                                            <a:ea typeface="+mn-ea"/>
                                            <a:cs typeface="+mn-cs"/>
                                          </a:rPr>
                                        </m:ctrlPr>
                                      </m:fPr>
                                      <m:num>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wf</m:t>
                                            </m:r>
                                          </m:sub>
                                        </m:sSub>
                                      </m:num>
                                      <m:den>
                                        <m:r>
                                          <a:rPr lang="es-EC" sz="1400" kern="1200">
                                            <a:solidFill>
                                              <a:schemeClr val="dk1"/>
                                            </a:solidFill>
                                            <a:effectLst/>
                                            <a:latin typeface="Cambria Math"/>
                                            <a:ea typeface="+mn-ea"/>
                                            <a:cs typeface="+mn-cs"/>
                                          </a:rPr>
                                          <m:t>100</m:t>
                                        </m:r>
                                        <m:r>
                                          <a:rPr lang="es-EC" sz="1400" i="1"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wf</m:t>
                                            </m:r>
                                          </m:sub>
                                        </m:sSub>
                                      </m:den>
                                    </m:f>
                                  </m:e>
                                </m:d>
                              </m:oMath>
                            </m:oMathPara>
                          </a14:m>
                          <a:endParaRPr lang="es-EC" sz="16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600" b="1" i="0" kern="1200" smtClean="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𝐖</m:t>
                                </m:r>
                                <m:r>
                                  <a:rPr lang="es-EC" sz="1600" b="1" i="0" kern="1200" smtClean="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𝟔</m:t>
                                </m:r>
                                <m:r>
                                  <a:rPr lang="es-EC" sz="1600" b="1" i="0" kern="1200" smtClean="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𝟖𝟑𝟗</m:t>
                                </m:r>
                                <m:r>
                                  <a:rPr lang="es-EC" sz="1600" b="1" i="0" kern="1200" smtClean="0">
                                    <a:solidFill>
                                      <a:schemeClr val="dk1"/>
                                    </a:solidFill>
                                    <a:effectLst/>
                                    <a:latin typeface="Cambria Math"/>
                                    <a:ea typeface="+mn-ea"/>
                                    <a:cs typeface="+mn-cs"/>
                                  </a:rPr>
                                  <m:t> </m:t>
                                </m:r>
                                <m:d>
                                  <m:dPr>
                                    <m:begChr m:val="["/>
                                    <m:endChr m:val="]"/>
                                    <m:ctrlPr>
                                      <a:rPr lang="es-ES" sz="1600" b="1" i="1" kern="1200">
                                        <a:solidFill>
                                          <a:schemeClr val="dk1"/>
                                        </a:solidFill>
                                        <a:effectLst/>
                                        <a:latin typeface="Cambria Math" panose="02040503050406030204" pitchFamily="18" charset="0"/>
                                        <a:ea typeface="+mn-ea"/>
                                        <a:cs typeface="+mn-cs"/>
                                      </a:rPr>
                                    </m:ctrlPr>
                                  </m:dPr>
                                  <m:e>
                                    <m:r>
                                      <a:rPr lang="es-EC" sz="1600" b="1" i="0" kern="1200">
                                        <a:solidFill>
                                          <a:schemeClr val="dk1"/>
                                        </a:solidFill>
                                        <a:effectLst/>
                                        <a:latin typeface="Cambria Math"/>
                                        <a:ea typeface="+mn-ea"/>
                                        <a:cs typeface="+mn-cs"/>
                                      </a:rPr>
                                      <m:t>𝐤𝐠</m:t>
                                    </m:r>
                                  </m:e>
                                </m:d>
                              </m:oMath>
                            </m:oMathPara>
                          </a14:m>
                          <a:endParaRPr lang="es-ES" sz="1600" b="1" i="0" kern="1200" dirty="0">
                            <a:solidFill>
                              <a:schemeClr val="dk1"/>
                            </a:solidFill>
                            <a:effectLst/>
                            <a:latin typeface="+mn-lt"/>
                            <a:ea typeface="+mn-ea"/>
                            <a:cs typeface="+mn-cs"/>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600" dirty="0" smtClean="0">
                              <a:latin typeface="Arial" pitchFamily="34" charset="0"/>
                              <a:cs typeface="Arial" pitchFamily="34" charset="0"/>
                            </a:rPr>
                            <a:t>Tiempo de secado</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400" i="1" kern="1200" smtClean="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t</m:t>
                                    </m:r>
                                  </m:e>
                                  <m:sub>
                                    <m:r>
                                      <m:rPr>
                                        <m:sty m:val="p"/>
                                      </m:rPr>
                                      <a:rPr lang="es-EC" sz="1400" kern="1200">
                                        <a:solidFill>
                                          <a:schemeClr val="dk1"/>
                                        </a:solidFill>
                                        <a:effectLst/>
                                        <a:latin typeface="Cambria Math"/>
                                        <a:ea typeface="+mn-ea"/>
                                        <a:cs typeface="+mn-cs"/>
                                      </a:rPr>
                                      <m:t>sc</m:t>
                                    </m:r>
                                  </m:sub>
                                </m:sSub>
                                <m:r>
                                  <a:rPr lang="es-EC" sz="1400" kern="1200">
                                    <a:solidFill>
                                      <a:schemeClr val="dk1"/>
                                    </a:solidFill>
                                    <a:effectLst/>
                                    <a:latin typeface="Cambria Math"/>
                                    <a:ea typeface="+mn-ea"/>
                                    <a:cs typeface="+mn-cs"/>
                                  </a:rPr>
                                  <m:t>=</m:t>
                                </m:r>
                                <m:f>
                                  <m:fPr>
                                    <m:ctrlPr>
                                      <a:rPr lang="es-ES" sz="1400" i="1" kern="1200">
                                        <a:solidFill>
                                          <a:schemeClr val="dk1"/>
                                        </a:solidFill>
                                        <a:effectLst/>
                                        <a:latin typeface="Cambria Math" panose="02040503050406030204" pitchFamily="18" charset="0"/>
                                        <a:ea typeface="+mn-ea"/>
                                        <a:cs typeface="+mn-cs"/>
                                      </a:rPr>
                                    </m:ctrlPr>
                                  </m:fPr>
                                  <m:num>
                                    <m:r>
                                      <m:rPr>
                                        <m:sty m:val="p"/>
                                      </m:rPr>
                                      <a:rPr lang="es-EC" sz="1400" kern="1200">
                                        <a:solidFill>
                                          <a:schemeClr val="dk1"/>
                                        </a:solidFill>
                                        <a:effectLst/>
                                        <a:latin typeface="Cambria Math"/>
                                        <a:ea typeface="+mn-ea"/>
                                        <a:cs typeface="+mn-cs"/>
                                      </a:rPr>
                                      <m:t>MS</m:t>
                                    </m:r>
                                  </m:num>
                                  <m:den>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A</m:t>
                                        </m:r>
                                      </m:e>
                                      <m:sub>
                                        <m:r>
                                          <m:rPr>
                                            <m:sty m:val="p"/>
                                          </m:rPr>
                                          <a:rPr lang="es-EC" sz="1400" kern="1200">
                                            <a:solidFill>
                                              <a:schemeClr val="dk1"/>
                                            </a:solidFill>
                                            <a:effectLst/>
                                            <a:latin typeface="Cambria Math"/>
                                            <a:ea typeface="+mn-ea"/>
                                            <a:cs typeface="+mn-cs"/>
                                          </a:rPr>
                                          <m:t>tc</m:t>
                                        </m:r>
                                      </m:sub>
                                    </m:sSub>
                                    <m:r>
                                      <a:rPr lang="es-EC" sz="1400" i="1"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R</m:t>
                                        </m:r>
                                      </m:e>
                                      <m:sub>
                                        <m:r>
                                          <m:rPr>
                                            <m:sty m:val="p"/>
                                          </m:rPr>
                                          <a:rPr lang="es-EC" sz="1400" kern="1200">
                                            <a:solidFill>
                                              <a:schemeClr val="dk1"/>
                                            </a:solidFill>
                                            <a:effectLst/>
                                            <a:latin typeface="Cambria Math"/>
                                            <a:ea typeface="+mn-ea"/>
                                            <a:cs typeface="+mn-cs"/>
                                          </a:rPr>
                                          <m:t>c</m:t>
                                        </m:r>
                                      </m:sub>
                                    </m:sSub>
                                  </m:den>
                                </m:f>
                                <m:d>
                                  <m:dPr>
                                    <m:ctrlPr>
                                      <a:rPr lang="es-ES" sz="1400" i="1" kern="1200">
                                        <a:solidFill>
                                          <a:schemeClr val="dk1"/>
                                        </a:solidFill>
                                        <a:effectLst/>
                                        <a:latin typeface="Cambria Math" panose="02040503050406030204" pitchFamily="18" charset="0"/>
                                        <a:ea typeface="+mn-ea"/>
                                        <a:cs typeface="+mn-cs"/>
                                      </a:rPr>
                                    </m:ctrlPr>
                                  </m:dPr>
                                  <m:e>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wi</m:t>
                                        </m:r>
                                      </m:sub>
                                    </m:sSub>
                                    <m:r>
                                      <a:rPr lang="es-EC" sz="1400" i="1"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c</m:t>
                                        </m:r>
                                      </m:sub>
                                    </m:sSub>
                                    <m:r>
                                      <a:rPr lang="es-EC" sz="1400" kern="1200">
                                        <a:solidFill>
                                          <a:schemeClr val="dk1"/>
                                        </a:solidFill>
                                        <a:effectLst/>
                                        <a:latin typeface="Cambria Math"/>
                                        <a:ea typeface="+mn-ea"/>
                                        <a:cs typeface="+mn-cs"/>
                                      </a:rPr>
                                      <m:t>+</m:t>
                                    </m:r>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c</m:t>
                                        </m:r>
                                      </m:sub>
                                    </m:sSub>
                                    <m:r>
                                      <a:rPr lang="es-EC" sz="1400" i="1" kern="1200">
                                        <a:solidFill>
                                          <a:schemeClr val="dk1"/>
                                        </a:solidFill>
                                        <a:effectLst/>
                                        <a:latin typeface="Cambria Math"/>
                                        <a:ea typeface="+mn-ea"/>
                                        <a:cs typeface="+mn-cs"/>
                                      </a:rPr>
                                      <m:t>∗</m:t>
                                    </m:r>
                                    <m:r>
                                      <m:rPr>
                                        <m:sty m:val="p"/>
                                      </m:rPr>
                                      <a:rPr lang="es-EC" sz="1400" kern="1200">
                                        <a:solidFill>
                                          <a:schemeClr val="dk1"/>
                                        </a:solidFill>
                                        <a:effectLst/>
                                        <a:latin typeface="Cambria Math"/>
                                        <a:ea typeface="+mn-ea"/>
                                        <a:cs typeface="+mn-cs"/>
                                      </a:rPr>
                                      <m:t>ln</m:t>
                                    </m:r>
                                    <m:f>
                                      <m:fPr>
                                        <m:ctrlPr>
                                          <a:rPr lang="es-ES" sz="1400" i="1" kern="1200">
                                            <a:solidFill>
                                              <a:schemeClr val="dk1"/>
                                            </a:solidFill>
                                            <a:effectLst/>
                                            <a:latin typeface="Cambria Math" panose="02040503050406030204" pitchFamily="18" charset="0"/>
                                            <a:ea typeface="+mn-ea"/>
                                            <a:cs typeface="+mn-cs"/>
                                          </a:rPr>
                                        </m:ctrlPr>
                                      </m:fPr>
                                      <m:num>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c</m:t>
                                            </m:r>
                                          </m:sub>
                                        </m:sSub>
                                      </m:num>
                                      <m:den>
                                        <m:sSub>
                                          <m:sSubPr>
                                            <m:ctrlPr>
                                              <a:rPr lang="es-ES"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X</m:t>
                                            </m:r>
                                          </m:e>
                                          <m:sub>
                                            <m:r>
                                              <m:rPr>
                                                <m:sty m:val="p"/>
                                              </m:rPr>
                                              <a:rPr lang="es-EC" sz="1400" kern="1200">
                                                <a:solidFill>
                                                  <a:schemeClr val="dk1"/>
                                                </a:solidFill>
                                                <a:effectLst/>
                                                <a:latin typeface="Cambria Math"/>
                                                <a:ea typeface="+mn-ea"/>
                                                <a:cs typeface="+mn-cs"/>
                                              </a:rPr>
                                              <m:t>wf</m:t>
                                            </m:r>
                                          </m:sub>
                                        </m:sSub>
                                      </m:den>
                                    </m:f>
                                  </m:e>
                                </m:d>
                              </m:oMath>
                            </m:oMathPara>
                          </a14:m>
                          <a:endParaRPr lang="es-ES" sz="1400" kern="1200" dirty="0">
                            <a:solidFill>
                              <a:schemeClr val="dk1"/>
                            </a:solidFill>
                            <a:effectLst/>
                            <a:latin typeface="+mn-lt"/>
                            <a:ea typeface="+mn-ea"/>
                            <a:cs typeface="+mn-cs"/>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600" b="1" i="1" kern="1200" smtClean="0">
                                        <a:solidFill>
                                          <a:schemeClr val="dk1"/>
                                        </a:solidFill>
                                        <a:effectLst/>
                                        <a:latin typeface="Cambria Math" panose="02040503050406030204" pitchFamily="18" charset="0"/>
                                        <a:ea typeface="+mn-ea"/>
                                        <a:cs typeface="+mn-cs"/>
                                      </a:rPr>
                                    </m:ctrlPr>
                                  </m:sSubPr>
                                  <m:e>
                                    <m:r>
                                      <a:rPr lang="es-EC" sz="1600" b="1" i="0" kern="1200">
                                        <a:solidFill>
                                          <a:schemeClr val="dk1"/>
                                        </a:solidFill>
                                        <a:effectLst/>
                                        <a:latin typeface="Cambria Math"/>
                                        <a:ea typeface="+mn-ea"/>
                                        <a:cs typeface="+mn-cs"/>
                                      </a:rPr>
                                      <m:t>𝐭</m:t>
                                    </m:r>
                                  </m:e>
                                  <m:sub>
                                    <m:r>
                                      <a:rPr lang="es-EC" sz="1600" b="1" i="0" kern="1200">
                                        <a:solidFill>
                                          <a:schemeClr val="dk1"/>
                                        </a:solidFill>
                                        <a:effectLst/>
                                        <a:latin typeface="Cambria Math"/>
                                        <a:ea typeface="+mn-ea"/>
                                        <a:cs typeface="+mn-cs"/>
                                      </a:rPr>
                                      <m:t>𝐬</m:t>
                                    </m:r>
                                    <m:r>
                                      <a:rPr lang="es-ES" sz="1600" b="1" i="0" kern="1200" smtClean="0">
                                        <a:solidFill>
                                          <a:schemeClr val="dk1"/>
                                        </a:solidFill>
                                        <a:effectLst/>
                                        <a:latin typeface="Cambria Math"/>
                                        <a:ea typeface="+mn-ea"/>
                                        <a:cs typeface="+mn-cs"/>
                                      </a:rPr>
                                      <m:t>𝐞</m:t>
                                    </m:r>
                                    <m:r>
                                      <a:rPr lang="es-EC" sz="1600" b="1" i="0" kern="1200">
                                        <a:solidFill>
                                          <a:schemeClr val="dk1"/>
                                        </a:solidFill>
                                        <a:effectLst/>
                                        <a:latin typeface="Cambria Math"/>
                                        <a:ea typeface="+mn-ea"/>
                                        <a:cs typeface="+mn-cs"/>
                                      </a:rPr>
                                      <m:t>𝐜</m:t>
                                    </m:r>
                                  </m:sub>
                                </m:sSub>
                                <m:r>
                                  <a:rPr lang="es-EC" sz="1600" b="1" i="0" kern="1200">
                                    <a:solidFill>
                                      <a:schemeClr val="dk1"/>
                                    </a:solidFill>
                                    <a:effectLst/>
                                    <a:latin typeface="Cambria Math"/>
                                    <a:ea typeface="+mn-ea"/>
                                    <a:cs typeface="+mn-cs"/>
                                  </a:rPr>
                                  <m:t>=</m:t>
                                </m:r>
                                <m:r>
                                  <a:rPr lang="es-EC" sz="1600" b="1" i="0" kern="1200" smtClean="0">
                                    <a:solidFill>
                                      <a:schemeClr val="dk1"/>
                                    </a:solidFill>
                                    <a:effectLst/>
                                    <a:latin typeface="Cambria Math"/>
                                    <a:ea typeface="+mn-ea"/>
                                    <a:cs typeface="+mn-cs"/>
                                  </a:rPr>
                                  <m:t>𝟗</m:t>
                                </m:r>
                                <m:r>
                                  <a:rPr lang="es-EC" sz="1600" b="1" i="0" kern="1200">
                                    <a:solidFill>
                                      <a:schemeClr val="dk1"/>
                                    </a:solidFill>
                                    <a:effectLst/>
                                    <a:latin typeface="Cambria Math"/>
                                    <a:ea typeface="+mn-ea"/>
                                    <a:cs typeface="+mn-cs"/>
                                  </a:rPr>
                                  <m:t> </m:t>
                                </m:r>
                                <m:d>
                                  <m:dPr>
                                    <m:begChr m:val="["/>
                                    <m:endChr m:val="]"/>
                                    <m:ctrlPr>
                                      <a:rPr lang="es-ES" sz="1600" b="1" i="1" kern="1200">
                                        <a:solidFill>
                                          <a:schemeClr val="dk1"/>
                                        </a:solidFill>
                                        <a:effectLst/>
                                        <a:latin typeface="Cambria Math" panose="02040503050406030204" pitchFamily="18" charset="0"/>
                                        <a:ea typeface="+mn-ea"/>
                                        <a:cs typeface="+mn-cs"/>
                                      </a:rPr>
                                    </m:ctrlPr>
                                  </m:dPr>
                                  <m:e>
                                    <m:r>
                                      <a:rPr lang="es-EC" sz="1600" b="1" i="0" kern="1200">
                                        <a:solidFill>
                                          <a:schemeClr val="dk1"/>
                                        </a:solidFill>
                                        <a:effectLst/>
                                        <a:latin typeface="Cambria Math"/>
                                        <a:ea typeface="+mn-ea"/>
                                        <a:cs typeface="+mn-cs"/>
                                      </a:rPr>
                                      <m:t>𝐡</m:t>
                                    </m:r>
                                  </m:e>
                                </m:d>
                              </m:oMath>
                            </m:oMathPara>
                          </a14:m>
                          <a:endParaRPr lang="es-ES" sz="1600" b="1" i="0" kern="1200" dirty="0">
                            <a:solidFill>
                              <a:schemeClr val="dk1"/>
                            </a:solidFill>
                            <a:effectLst/>
                            <a:latin typeface="+mn-lt"/>
                            <a:ea typeface="+mn-ea"/>
                            <a:cs typeface="+mn-cs"/>
                          </a:endParaRPr>
                        </a:p>
                      </a:txBody>
                      <a:tcPr anchor="ctr"/>
                    </a:tc>
                  </a:tr>
                </a:tbl>
              </a:graphicData>
            </a:graphic>
          </p:graphicFrame>
        </mc:Choice>
        <mc:Fallback xmlns="">
          <p:graphicFrame>
            <p:nvGraphicFramePr>
              <p:cNvPr id="7" name="Marcador de contenido 3"/>
              <p:cNvGraphicFramePr>
                <a:graphicFrameLocks noGrp="1"/>
              </p:cNvGraphicFramePr>
              <p:nvPr>
                <p:ph idx="1"/>
                <p:extLst>
                  <p:ext uri="{D42A27DB-BD31-4B8C-83A1-F6EECF244321}">
                    <p14:modId xmlns:p14="http://schemas.microsoft.com/office/powerpoint/2010/main" val="4145194794"/>
                  </p:ext>
                </p:extLst>
              </p:nvPr>
            </p:nvGraphicFramePr>
            <p:xfrm>
              <a:off x="6311230" y="1773610"/>
              <a:ext cx="5400600" cy="3185606"/>
            </p:xfrm>
            <a:graphic>
              <a:graphicData uri="http://schemas.openxmlformats.org/drawingml/2006/table">
                <a:tbl>
                  <a:tblPr firstRow="1" bandRow="1">
                    <a:tableStyleId>{1FECB4D8-DB02-4DC6-A0A2-4F2EBAE1DC90}</a:tableStyleId>
                  </a:tblPr>
                  <a:tblGrid>
                    <a:gridCol w="3312368"/>
                    <a:gridCol w="2088232"/>
                  </a:tblGrid>
                  <a:tr h="370840">
                    <a:tc>
                      <a:txBody>
                        <a:bodyPr/>
                        <a:lstStyle/>
                        <a:p>
                          <a:pPr algn="ctr"/>
                          <a:r>
                            <a:rPr lang="es-EC" sz="1600" dirty="0" smtClean="0">
                              <a:latin typeface="Arial" pitchFamily="34" charset="0"/>
                              <a:cs typeface="Arial" pitchFamily="34" charset="0"/>
                            </a:rPr>
                            <a:t>DENOMINACIÓN</a:t>
                          </a:r>
                          <a:r>
                            <a:rPr lang="es-EC" sz="1600" baseline="0" dirty="0" smtClean="0">
                              <a:latin typeface="Arial" pitchFamily="34" charset="0"/>
                              <a:cs typeface="Arial" pitchFamily="34" charset="0"/>
                            </a:rPr>
                            <a:t> </a:t>
                          </a:r>
                          <a:endParaRPr lang="es-EC" sz="1600" dirty="0">
                            <a:latin typeface="Arial" pitchFamily="34" charset="0"/>
                            <a:cs typeface="Arial" pitchFamily="34" charset="0"/>
                          </a:endParaRPr>
                        </a:p>
                      </a:txBody>
                      <a:tcPr/>
                    </a:tc>
                    <a:tc>
                      <a:txBody>
                        <a:bodyPr/>
                        <a:lstStyle/>
                        <a:p>
                          <a:pPr algn="ctr"/>
                          <a:r>
                            <a:rPr lang="es-EC" sz="1600" dirty="0" smtClean="0">
                              <a:latin typeface="Arial" pitchFamily="34" charset="0"/>
                              <a:cs typeface="Arial" pitchFamily="34" charset="0"/>
                            </a:rPr>
                            <a:t>RESULTADO</a:t>
                          </a:r>
                          <a:endParaRPr lang="es-EC" sz="1600" dirty="0">
                            <a:latin typeface="Arial" pitchFamily="34" charset="0"/>
                            <a:cs typeface="Arial" pitchFamily="34" charset="0"/>
                          </a:endParaRPr>
                        </a:p>
                      </a:txBody>
                      <a:tcP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600" dirty="0" smtClean="0">
                              <a:latin typeface="Arial" pitchFamily="34" charset="0"/>
                              <a:cs typeface="Arial" pitchFamily="34" charset="0"/>
                            </a:rPr>
                            <a:t>Masa</a:t>
                          </a:r>
                          <a:r>
                            <a:rPr lang="es-EC" sz="1600" baseline="0" dirty="0" smtClean="0">
                              <a:latin typeface="Arial" pitchFamily="34" charset="0"/>
                              <a:cs typeface="Arial" pitchFamily="34" charset="0"/>
                            </a:rPr>
                            <a:t> húmeda del cacao</a:t>
                          </a:r>
                          <a:endParaRPr lang="es-EC" sz="1600" dirty="0">
                            <a:latin typeface="Arial" pitchFamily="34" charset="0"/>
                            <a:cs typeface="Arial" pitchFamily="34" charset="0"/>
                          </a:endParaRPr>
                        </a:p>
                      </a:txBody>
                      <a:tcPr/>
                    </a:tc>
                    <a:tc>
                      <a:txBody>
                        <a:bodyPr/>
                        <a:lstStyle/>
                        <a:p>
                          <a:endParaRPr lang="es-ES"/>
                        </a:p>
                      </a:txBody>
                      <a:tcPr anchor="ctr">
                        <a:blipFill rotWithShape="1">
                          <a:blip r:embed="rId3"/>
                          <a:stretch>
                            <a:fillRect l="-158309" t="-104918" r="-292" b="-657377"/>
                          </a:stretch>
                        </a:blipFill>
                      </a:tcPr>
                    </a:tc>
                  </a:tr>
                  <a:tr h="814642">
                    <a:tc>
                      <a:txBody>
                        <a:bodyPr/>
                        <a:lstStyle/>
                        <a:p>
                          <a:endParaRPr lang="es-ES"/>
                        </a:p>
                      </a:txBody>
                      <a:tcPr>
                        <a:blipFill rotWithShape="1">
                          <a:blip r:embed="rId3"/>
                          <a:stretch>
                            <a:fillRect t="-93284" r="-63352" b="-199254"/>
                          </a:stretch>
                        </a:blipFill>
                      </a:tcPr>
                    </a:tc>
                    <a:tc>
                      <a:txBody>
                        <a:bodyPr/>
                        <a:lstStyle/>
                        <a:p>
                          <a:endParaRPr lang="es-ES"/>
                        </a:p>
                      </a:txBody>
                      <a:tcPr anchor="ctr">
                        <a:blipFill rotWithShape="1">
                          <a:blip r:embed="rId3"/>
                          <a:stretch>
                            <a:fillRect l="-158309" t="-93284" r="-292" b="-199254"/>
                          </a:stretch>
                        </a:blipFill>
                      </a:tcPr>
                    </a:tc>
                  </a:tr>
                  <a:tr h="814642">
                    <a:tc>
                      <a:txBody>
                        <a:bodyPr/>
                        <a:lstStyle/>
                        <a:p>
                          <a:endParaRPr lang="es-ES"/>
                        </a:p>
                      </a:txBody>
                      <a:tcPr>
                        <a:blipFill rotWithShape="1">
                          <a:blip r:embed="rId3"/>
                          <a:stretch>
                            <a:fillRect t="-194737" r="-63352" b="-100752"/>
                          </a:stretch>
                        </a:blipFill>
                      </a:tcPr>
                    </a:tc>
                    <a:tc>
                      <a:txBody>
                        <a:bodyPr/>
                        <a:lstStyle/>
                        <a:p>
                          <a:endParaRPr lang="es-ES"/>
                        </a:p>
                      </a:txBody>
                      <a:tcPr anchor="ctr">
                        <a:blipFill rotWithShape="1">
                          <a:blip r:embed="rId3"/>
                          <a:stretch>
                            <a:fillRect l="-158309" t="-194737" r="-292" b="-100752"/>
                          </a:stretch>
                        </a:blipFill>
                      </a:tcPr>
                    </a:tc>
                  </a:tr>
                  <a:tr h="814642">
                    <a:tc>
                      <a:txBody>
                        <a:bodyPr/>
                        <a:lstStyle/>
                        <a:p>
                          <a:endParaRPr lang="es-ES"/>
                        </a:p>
                      </a:txBody>
                      <a:tcPr>
                        <a:blipFill rotWithShape="1">
                          <a:blip r:embed="rId3"/>
                          <a:stretch>
                            <a:fillRect t="-292537" r="-63352"/>
                          </a:stretch>
                        </a:blipFill>
                      </a:tcPr>
                    </a:tc>
                    <a:tc>
                      <a:txBody>
                        <a:bodyPr/>
                        <a:lstStyle/>
                        <a:p>
                          <a:endParaRPr lang="es-ES"/>
                        </a:p>
                      </a:txBody>
                      <a:tcPr anchor="ctr">
                        <a:blipFill rotWithShape="1">
                          <a:blip r:embed="rId3"/>
                          <a:stretch>
                            <a:fillRect l="-158309" t="-292537" r="-292"/>
                          </a:stretch>
                        </a:blipFill>
                      </a:tcPr>
                    </a:tc>
                  </a:tr>
                </a:tbl>
              </a:graphicData>
            </a:graphic>
          </p:graphicFrame>
        </mc:Fallback>
      </mc:AlternateContent>
      <p:sp>
        <p:nvSpPr>
          <p:cNvPr id="9" name="8 Rectángulo"/>
          <p:cNvSpPr/>
          <p:nvPr/>
        </p:nvSpPr>
        <p:spPr>
          <a:xfrm>
            <a:off x="6311230" y="909514"/>
            <a:ext cx="2544286" cy="400110"/>
          </a:xfrm>
          <a:prstGeom prst="rect">
            <a:avLst/>
          </a:prstGeom>
        </p:spPr>
        <p:txBody>
          <a:bodyPr wrap="none">
            <a:spAutoFit/>
          </a:bodyPr>
          <a:lstStyle/>
          <a:p>
            <a:r>
              <a:rPr lang="es-EC" dirty="0" smtClean="0"/>
              <a:t>PROCESO DE SECADO</a:t>
            </a:r>
            <a:endParaRPr lang="es-ES" dirty="0"/>
          </a:p>
        </p:txBody>
      </p:sp>
    </p:spTree>
    <p:extLst>
      <p:ext uri="{BB962C8B-B14F-4D97-AF65-F5344CB8AC3E}">
        <p14:creationId xmlns:p14="http://schemas.microsoft.com/office/powerpoint/2010/main" val="4102118623"/>
      </p:ext>
    </p:extLst>
  </p:cSld>
  <p:clrMapOvr>
    <a:masterClrMapping/>
  </p:clrMapOvr>
  <p:transition spd="slow" advClick="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p:nvPr/>
        </p:nvPicPr>
        <p:blipFill>
          <a:blip r:embed="rId2"/>
          <a:stretch>
            <a:fillRect/>
          </a:stretch>
        </p:blipFill>
        <p:spPr>
          <a:xfrm>
            <a:off x="38167" y="780630"/>
            <a:ext cx="5552983" cy="5025428"/>
          </a:xfrm>
          <a:prstGeom prst="rect">
            <a:avLst/>
          </a:prstGeom>
        </p:spPr>
      </p:pic>
      <p:sp>
        <p:nvSpPr>
          <p:cNvPr id="5" name="1 Título"/>
          <p:cNvSpPr txBox="1">
            <a:spLocks/>
          </p:cNvSpPr>
          <p:nvPr/>
        </p:nvSpPr>
        <p:spPr>
          <a:xfrm>
            <a:off x="740861"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a:solidFill>
                  <a:schemeClr val="tx1"/>
                </a:solidFill>
                <a:effectLst/>
                <a:latin typeface="Arial" panose="020B0604020202020204" pitchFamily="34" charset="0"/>
                <a:cs typeface="Arial" panose="020B0604020202020204" pitchFamily="34" charset="0"/>
              </a:rPr>
              <a:t>CALOR ÚTIL DE SECADO</a:t>
            </a:r>
          </a:p>
        </p:txBody>
      </p:sp>
      <mc:AlternateContent xmlns:mc="http://schemas.openxmlformats.org/markup-compatibility/2006" xmlns:a14="http://schemas.microsoft.com/office/drawing/2010/main">
        <mc:Choice Requires="a14">
          <p:graphicFrame>
            <p:nvGraphicFramePr>
              <p:cNvPr id="8" name="Marcador de contenido 3"/>
              <p:cNvGraphicFramePr>
                <a:graphicFrameLocks noGrp="1"/>
              </p:cNvGraphicFramePr>
              <p:nvPr>
                <p:ph idx="1"/>
                <p:extLst>
                  <p:ext uri="{D42A27DB-BD31-4B8C-83A1-F6EECF244321}">
                    <p14:modId xmlns:p14="http://schemas.microsoft.com/office/powerpoint/2010/main" val="3234503639"/>
                  </p:ext>
                </p:extLst>
              </p:nvPr>
            </p:nvGraphicFramePr>
            <p:xfrm>
              <a:off x="5656010" y="909514"/>
              <a:ext cx="6534403" cy="4548633"/>
            </p:xfrm>
            <a:graphic>
              <a:graphicData uri="http://schemas.openxmlformats.org/drawingml/2006/table">
                <a:tbl>
                  <a:tblPr firstRow="1" bandRow="1">
                    <a:tableStyleId>{1FECB4D8-DB02-4DC6-A0A2-4F2EBAE1DC90}</a:tableStyleId>
                  </a:tblPr>
                  <a:tblGrid>
                    <a:gridCol w="3823572"/>
                    <a:gridCol w="2710831"/>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sensible para el cacao</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m:rPr>
                                        <m:sty m:val="p"/>
                                      </m:rPr>
                                      <a:rPr lang="es-EC" sz="1800" kern="1200">
                                        <a:solidFill>
                                          <a:schemeClr val="dk1"/>
                                        </a:solidFill>
                                        <a:effectLst/>
                                        <a:latin typeface="Cambria Math"/>
                                        <a:ea typeface="+mn-ea"/>
                                        <a:cs typeface="+mn-cs"/>
                                      </a:rPr>
                                      <m:t>Scacao</m:t>
                                    </m:r>
                                  </m:sub>
                                </m:sSub>
                                <m:r>
                                  <a:rPr lang="es-EC" sz="1800" kern="1200">
                                    <a:solidFill>
                                      <a:schemeClr val="dk1"/>
                                    </a:solidFill>
                                    <a:effectLst/>
                                    <a:latin typeface="Cambria Math"/>
                                    <a:ea typeface="+mn-ea"/>
                                    <a:cs typeface="+mn-cs"/>
                                  </a:rPr>
                                  <m:t>=</m:t>
                                </m:r>
                                <m:r>
                                  <m:rPr>
                                    <m:sty m:val="p"/>
                                  </m:rPr>
                                  <a:rPr lang="es-EC" sz="1800" kern="1200">
                                    <a:solidFill>
                                      <a:schemeClr val="dk1"/>
                                    </a:solidFill>
                                    <a:effectLst/>
                                    <a:latin typeface="Cambria Math"/>
                                    <a:ea typeface="+mn-ea"/>
                                    <a:cs typeface="+mn-cs"/>
                                  </a:rPr>
                                  <m:t>MS</m:t>
                                </m:r>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cp</m:t>
                                    </m:r>
                                  </m:e>
                                  <m:sub>
                                    <m:r>
                                      <m:rPr>
                                        <m:sty m:val="p"/>
                                      </m:rPr>
                                      <a:rPr lang="es-EC" sz="1800" kern="1200">
                                        <a:solidFill>
                                          <a:schemeClr val="dk1"/>
                                        </a:solidFill>
                                        <a:effectLst/>
                                        <a:latin typeface="Cambria Math"/>
                                        <a:ea typeface="+mn-ea"/>
                                        <a:cs typeface="+mn-cs"/>
                                      </a:rPr>
                                      <m:t>cacao</m:t>
                                    </m:r>
                                  </m:sub>
                                </m:sSub>
                                <m:r>
                                  <a:rPr lang="es-EC" sz="1800" i="1" kern="1200">
                                    <a:solidFill>
                                      <a:schemeClr val="dk1"/>
                                    </a:solidFill>
                                    <a:effectLst/>
                                    <a:latin typeface="Cambria Math"/>
                                    <a:ea typeface="+mn-ea"/>
                                    <a:cs typeface="+mn-cs"/>
                                  </a:rPr>
                                  <m:t>∗</m:t>
                                </m:r>
                                <m:r>
                                  <a:rPr lang="es-EC" sz="1800"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m:rPr>
                                        <m:sty m:val="p"/>
                                      </m:rPr>
                                      <a:rPr lang="es-EC" sz="1800" kern="1200">
                                        <a:solidFill>
                                          <a:schemeClr val="dk1"/>
                                        </a:solidFill>
                                        <a:effectLst/>
                                        <a:latin typeface="Cambria Math"/>
                                        <a:ea typeface="+mn-ea"/>
                                        <a:cs typeface="+mn-cs"/>
                                      </a:rPr>
                                      <m:t>sec</m:t>
                                    </m:r>
                                  </m:sub>
                                </m:sSub>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a:rPr lang="es-EC" sz="1800" kern="1200">
                                        <a:solidFill>
                                          <a:schemeClr val="dk1"/>
                                        </a:solidFill>
                                        <a:effectLst/>
                                        <a:latin typeface="Cambria Math"/>
                                        <a:ea typeface="+mn-ea"/>
                                        <a:cs typeface="+mn-cs"/>
                                      </a:rPr>
                                      <m:t>∞</m:t>
                                    </m:r>
                                  </m:sub>
                                </m:sSub>
                                <m:r>
                                  <a:rPr lang="es-EC" sz="1800" kern="1200">
                                    <a:solidFill>
                                      <a:schemeClr val="dk1"/>
                                    </a:solidFill>
                                    <a:effectLst/>
                                    <a:latin typeface="Cambria Math"/>
                                    <a:ea typeface="+mn-ea"/>
                                    <a:cs typeface="+mn-cs"/>
                                  </a:rPr>
                                  <m:t>)</m:t>
                                </m:r>
                              </m:oMath>
                            </m:oMathPara>
                          </a14:m>
                          <a:endParaRPr lang="es-EC" sz="20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b="1" i="1" kern="1200" smtClean="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𝐐</m:t>
                                    </m:r>
                                  </m:e>
                                  <m:sub>
                                    <m:r>
                                      <a:rPr lang="es-EC" sz="1800" b="1" i="0" kern="1200">
                                        <a:solidFill>
                                          <a:schemeClr val="dk1"/>
                                        </a:solidFill>
                                        <a:effectLst/>
                                        <a:latin typeface="Cambria Math"/>
                                        <a:ea typeface="+mn-ea"/>
                                        <a:cs typeface="+mn-cs"/>
                                      </a:rPr>
                                      <m:t>𝐒𝐜𝐚𝐜𝐚𝐨</m:t>
                                    </m:r>
                                  </m:sub>
                                </m:sSub>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𝟕𝟐𝟕</m:t>
                                </m:r>
                                <m:r>
                                  <a:rPr lang="es-EC" sz="1800" b="1" i="0" kern="1200">
                                    <a:solidFill>
                                      <a:schemeClr val="dk1"/>
                                    </a:solidFill>
                                    <a:effectLst/>
                                    <a:latin typeface="Cambria Math"/>
                                    <a:ea typeface="+mn-ea"/>
                                    <a:cs typeface="+mn-cs"/>
                                  </a:rPr>
                                  <m:t>.</m:t>
                                </m:r>
                                <m:r>
                                  <a:rPr lang="es-ES" sz="1800" b="1" i="0" kern="1200" smtClean="0">
                                    <a:solidFill>
                                      <a:schemeClr val="dk1"/>
                                    </a:solidFill>
                                    <a:effectLst/>
                                    <a:latin typeface="Cambria Math"/>
                                    <a:ea typeface="+mn-ea"/>
                                    <a:cs typeface="+mn-cs"/>
                                  </a:rPr>
                                  <m:t>𝟒</m:t>
                                </m:r>
                                <m:r>
                                  <a:rPr lang="es-EC" sz="1800" b="1" i="0" kern="1200">
                                    <a:solidFill>
                                      <a:schemeClr val="dk1"/>
                                    </a:solidFill>
                                    <a:effectLst/>
                                    <a:latin typeface="Cambria Math"/>
                                    <a:ea typeface="+mn-ea"/>
                                    <a:cs typeface="+mn-cs"/>
                                  </a:rPr>
                                  <m:t> </m:t>
                                </m:r>
                                <m:d>
                                  <m:dPr>
                                    <m:begChr m:val="["/>
                                    <m:endChr m:val="]"/>
                                    <m:ctrlPr>
                                      <a:rPr lang="es-ES" sz="1800" b="1" i="1" kern="1200">
                                        <a:solidFill>
                                          <a:schemeClr val="dk1"/>
                                        </a:solidFill>
                                        <a:effectLst/>
                                        <a:latin typeface="Cambria Math" panose="02040503050406030204" pitchFamily="18" charset="0"/>
                                        <a:ea typeface="+mn-ea"/>
                                        <a:cs typeface="+mn-cs"/>
                                      </a:rPr>
                                    </m:ctrlPr>
                                  </m:dPr>
                                  <m:e>
                                    <m:r>
                                      <a:rPr lang="es-EC" sz="1800" b="1" i="0" kern="1200">
                                        <a:solidFill>
                                          <a:schemeClr val="dk1"/>
                                        </a:solidFill>
                                        <a:effectLst/>
                                        <a:latin typeface="Cambria Math"/>
                                        <a:ea typeface="+mn-ea"/>
                                        <a:cs typeface="+mn-cs"/>
                                      </a:rPr>
                                      <m:t>𝐤𝐉</m:t>
                                    </m:r>
                                  </m:e>
                                </m:d>
                              </m:oMath>
                            </m:oMathPara>
                          </a14:m>
                          <a:endParaRPr lang="es-ES" sz="1600" b="1" i="0" kern="1200" dirty="0">
                            <a:solidFill>
                              <a:schemeClr val="dk1"/>
                            </a:solidFill>
                            <a:effectLst/>
                            <a:latin typeface="+mn-lt"/>
                            <a:ea typeface="+mn-ea"/>
                            <a:cs typeface="+mn-cs"/>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sensible del agua</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m:rPr>
                                        <m:sty m:val="p"/>
                                      </m:rPr>
                                      <a:rPr lang="es-EC" sz="1800" kern="1200">
                                        <a:solidFill>
                                          <a:schemeClr val="dk1"/>
                                        </a:solidFill>
                                        <a:effectLst/>
                                        <a:latin typeface="Cambria Math"/>
                                        <a:ea typeface="+mn-ea"/>
                                        <a:cs typeface="+mn-cs"/>
                                      </a:rPr>
                                      <m:t>S</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H</m:t>
                                        </m:r>
                                      </m:e>
                                      <m:sub>
                                        <m:r>
                                          <a:rPr lang="es-EC" sz="1800" kern="1200">
                                            <a:solidFill>
                                              <a:schemeClr val="dk1"/>
                                            </a:solidFill>
                                            <a:effectLst/>
                                            <a:latin typeface="Cambria Math"/>
                                            <a:ea typeface="+mn-ea"/>
                                            <a:cs typeface="+mn-cs"/>
                                          </a:rPr>
                                          <m:t>2</m:t>
                                        </m:r>
                                      </m:sub>
                                    </m:sSub>
                                    <m:r>
                                      <m:rPr>
                                        <m:sty m:val="p"/>
                                      </m:rPr>
                                      <a:rPr lang="es-EC" sz="1800" kern="1200">
                                        <a:solidFill>
                                          <a:schemeClr val="dk1"/>
                                        </a:solidFill>
                                        <a:effectLst/>
                                        <a:latin typeface="Cambria Math"/>
                                        <a:ea typeface="+mn-ea"/>
                                        <a:cs typeface="+mn-cs"/>
                                      </a:rPr>
                                      <m:t>O</m:t>
                                    </m:r>
                                  </m:sub>
                                </m:sSub>
                                <m:r>
                                  <a:rPr lang="es-EC" sz="1800" kern="1200">
                                    <a:solidFill>
                                      <a:schemeClr val="dk1"/>
                                    </a:solidFill>
                                    <a:effectLst/>
                                    <a:latin typeface="Cambria Math"/>
                                    <a:ea typeface="+mn-ea"/>
                                    <a:cs typeface="+mn-cs"/>
                                  </a:rPr>
                                  <m:t>=∆</m:t>
                                </m:r>
                                <m:r>
                                  <m:rPr>
                                    <m:sty m:val="p"/>
                                  </m:rPr>
                                  <a:rPr lang="es-EC" sz="1800" kern="1200">
                                    <a:solidFill>
                                      <a:schemeClr val="dk1"/>
                                    </a:solidFill>
                                    <a:effectLst/>
                                    <a:latin typeface="Cambria Math"/>
                                    <a:ea typeface="+mn-ea"/>
                                    <a:cs typeface="+mn-cs"/>
                                  </a:rPr>
                                  <m:t>W</m:t>
                                </m:r>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Cp</m:t>
                                    </m:r>
                                  </m:e>
                                  <m:sub>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H</m:t>
                                        </m:r>
                                      </m:e>
                                      <m:sub>
                                        <m:r>
                                          <a:rPr lang="es-EC" sz="1800" kern="1200">
                                            <a:solidFill>
                                              <a:schemeClr val="dk1"/>
                                            </a:solidFill>
                                            <a:effectLst/>
                                            <a:latin typeface="Cambria Math"/>
                                            <a:ea typeface="+mn-ea"/>
                                            <a:cs typeface="+mn-cs"/>
                                          </a:rPr>
                                          <m:t>2</m:t>
                                        </m:r>
                                      </m:sub>
                                    </m:sSub>
                                    <m:r>
                                      <m:rPr>
                                        <m:sty m:val="p"/>
                                      </m:rPr>
                                      <a:rPr lang="es-EC" sz="1800" kern="1200">
                                        <a:solidFill>
                                          <a:schemeClr val="dk1"/>
                                        </a:solidFill>
                                        <a:effectLst/>
                                        <a:latin typeface="Cambria Math"/>
                                        <a:ea typeface="+mn-ea"/>
                                        <a:cs typeface="+mn-cs"/>
                                      </a:rPr>
                                      <m:t>O</m:t>
                                    </m:r>
                                  </m:sub>
                                </m:sSub>
                                <m:r>
                                  <a:rPr lang="es-EC" sz="1800" i="1" kern="1200">
                                    <a:solidFill>
                                      <a:schemeClr val="dk1"/>
                                    </a:solidFill>
                                    <a:effectLst/>
                                    <a:latin typeface="Cambria Math"/>
                                    <a:ea typeface="+mn-ea"/>
                                    <a:cs typeface="+mn-cs"/>
                                  </a:rPr>
                                  <m:t>∗</m:t>
                                </m:r>
                                <m:d>
                                  <m:dPr>
                                    <m:ctrlPr>
                                      <a:rPr lang="es-EC" sz="1800" i="1" kern="1200" smtClean="0">
                                        <a:solidFill>
                                          <a:schemeClr val="dk1"/>
                                        </a:solidFill>
                                        <a:effectLst/>
                                        <a:latin typeface="Cambria Math" panose="02040503050406030204" pitchFamily="18" charset="0"/>
                                        <a:ea typeface="+mn-ea"/>
                                        <a:cs typeface="+mn-cs"/>
                                      </a:rPr>
                                    </m:ctrlPr>
                                  </m:dPr>
                                  <m:e>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m:rPr>
                                            <m:sty m:val="p"/>
                                          </m:rPr>
                                          <a:rPr lang="es-EC" sz="1800" kern="1200">
                                            <a:solidFill>
                                              <a:schemeClr val="dk1"/>
                                            </a:solidFill>
                                            <a:effectLst/>
                                            <a:latin typeface="Cambria Math"/>
                                            <a:ea typeface="+mn-ea"/>
                                            <a:cs typeface="+mn-cs"/>
                                          </a:rPr>
                                          <m:t>sec</m:t>
                                        </m:r>
                                      </m:sub>
                                    </m:sSub>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a:rPr lang="es-EC" sz="1800" kern="1200">
                                            <a:solidFill>
                                              <a:schemeClr val="dk1"/>
                                            </a:solidFill>
                                            <a:effectLst/>
                                            <a:latin typeface="Cambria Math"/>
                                            <a:ea typeface="+mn-ea"/>
                                            <a:cs typeface="+mn-cs"/>
                                          </a:rPr>
                                          <m:t>∞</m:t>
                                        </m:r>
                                      </m:sub>
                                    </m:sSub>
                                  </m:e>
                                </m:d>
                              </m:oMath>
                            </m:oMathPara>
                          </a14:m>
                          <a:endParaRPr lang="es-EC" sz="20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b="1" i="1" kern="1200" smtClean="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𝐐</m:t>
                                    </m:r>
                                  </m:e>
                                  <m:sub>
                                    <m:r>
                                      <a:rPr lang="es-EC" sz="1800" b="1" i="0" kern="1200">
                                        <a:solidFill>
                                          <a:schemeClr val="dk1"/>
                                        </a:solidFill>
                                        <a:effectLst/>
                                        <a:latin typeface="Cambria Math"/>
                                        <a:ea typeface="+mn-ea"/>
                                        <a:cs typeface="+mn-cs"/>
                                      </a:rPr>
                                      <m:t>𝐒</m:t>
                                    </m:r>
                                    <m:sSub>
                                      <m:sSubPr>
                                        <m:ctrlPr>
                                          <a:rPr lang="es-ES" sz="1800" b="1" i="1" kern="120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𝐇</m:t>
                                        </m:r>
                                      </m:e>
                                      <m:sub>
                                        <m:r>
                                          <a:rPr lang="es-EC" sz="1800" b="1" i="0" kern="1200">
                                            <a:solidFill>
                                              <a:schemeClr val="dk1"/>
                                            </a:solidFill>
                                            <a:effectLst/>
                                            <a:latin typeface="Cambria Math"/>
                                            <a:ea typeface="+mn-ea"/>
                                            <a:cs typeface="+mn-cs"/>
                                          </a:rPr>
                                          <m:t>𝟐</m:t>
                                        </m:r>
                                      </m:sub>
                                    </m:sSub>
                                    <m:r>
                                      <a:rPr lang="es-EC" sz="1800" b="1" i="0" kern="1200">
                                        <a:solidFill>
                                          <a:schemeClr val="dk1"/>
                                        </a:solidFill>
                                        <a:effectLst/>
                                        <a:latin typeface="Cambria Math"/>
                                        <a:ea typeface="+mn-ea"/>
                                        <a:cs typeface="+mn-cs"/>
                                      </a:rPr>
                                      <m:t>𝐎</m:t>
                                    </m:r>
                                  </m:sub>
                                </m:sSub>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𝟏𝟑𝟕𝟐</m:t>
                                </m:r>
                                <m:r>
                                  <a:rPr lang="es-EC" sz="1800" b="1" i="0" kern="1200">
                                    <a:solidFill>
                                      <a:schemeClr val="dk1"/>
                                    </a:solidFill>
                                    <a:effectLst/>
                                    <a:latin typeface="Cambria Math"/>
                                    <a:ea typeface="+mn-ea"/>
                                    <a:cs typeface="+mn-cs"/>
                                  </a:rPr>
                                  <m:t>.</m:t>
                                </m:r>
                                <m:r>
                                  <a:rPr lang="es-ES" sz="1800" b="1" i="1" kern="1200" smtClean="0">
                                    <a:solidFill>
                                      <a:schemeClr val="dk1"/>
                                    </a:solidFill>
                                    <a:effectLst/>
                                    <a:latin typeface="Cambria Math"/>
                                    <a:ea typeface="+mn-ea"/>
                                    <a:cs typeface="+mn-cs"/>
                                  </a:rPr>
                                  <m:t>𝟐</m:t>
                                </m:r>
                                <m:d>
                                  <m:dPr>
                                    <m:begChr m:val="["/>
                                    <m:endChr m:val="]"/>
                                    <m:ctrlPr>
                                      <a:rPr lang="es-ES" sz="1800" b="1" i="1" kern="1200">
                                        <a:solidFill>
                                          <a:schemeClr val="dk1"/>
                                        </a:solidFill>
                                        <a:effectLst/>
                                        <a:latin typeface="Cambria Math" panose="02040503050406030204" pitchFamily="18" charset="0"/>
                                        <a:ea typeface="+mn-ea"/>
                                        <a:cs typeface="+mn-cs"/>
                                      </a:rPr>
                                    </m:ctrlPr>
                                  </m:dPr>
                                  <m:e>
                                    <m:r>
                                      <a:rPr lang="es-EC" sz="1800" b="1" i="0" kern="1200">
                                        <a:solidFill>
                                          <a:schemeClr val="dk1"/>
                                        </a:solidFill>
                                        <a:effectLst/>
                                        <a:latin typeface="Cambria Math"/>
                                        <a:ea typeface="+mn-ea"/>
                                        <a:cs typeface="+mn-cs"/>
                                      </a:rPr>
                                      <m:t>𝐤𝐉</m:t>
                                    </m:r>
                                  </m:e>
                                </m:d>
                              </m:oMath>
                            </m:oMathPara>
                          </a14:m>
                          <a:endParaRPr lang="es-ES" sz="1800" b="1" i="0" kern="1200" dirty="0">
                            <a:solidFill>
                              <a:schemeClr val="dk1"/>
                            </a:solidFill>
                            <a:effectLst/>
                            <a:latin typeface="+mn-lt"/>
                            <a:ea typeface="+mn-ea"/>
                            <a:cs typeface="+mn-cs"/>
                          </a:endParaRPr>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a:t>
                          </a:r>
                          <a:r>
                            <a:rPr lang="es-EC" sz="1800" baseline="0" dirty="0" smtClean="0">
                              <a:latin typeface="Arial" pitchFamily="34" charset="0"/>
                              <a:cs typeface="Arial" pitchFamily="34" charset="0"/>
                            </a:rPr>
                            <a:t> latente del agua</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m:rPr>
                                        <m:sty m:val="p"/>
                                      </m:rPr>
                                      <a:rPr lang="es-EC" sz="1800" kern="1200">
                                        <a:solidFill>
                                          <a:schemeClr val="dk1"/>
                                        </a:solidFill>
                                        <a:effectLst/>
                                        <a:latin typeface="Cambria Math"/>
                                        <a:ea typeface="+mn-ea"/>
                                        <a:cs typeface="+mn-cs"/>
                                      </a:rPr>
                                      <m:t>L</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H</m:t>
                                        </m:r>
                                      </m:e>
                                      <m:sub>
                                        <m:r>
                                          <a:rPr lang="es-EC" sz="1800" kern="1200">
                                            <a:solidFill>
                                              <a:schemeClr val="dk1"/>
                                            </a:solidFill>
                                            <a:effectLst/>
                                            <a:latin typeface="Cambria Math"/>
                                            <a:ea typeface="+mn-ea"/>
                                            <a:cs typeface="+mn-cs"/>
                                          </a:rPr>
                                          <m:t>2</m:t>
                                        </m:r>
                                      </m:sub>
                                    </m:sSub>
                                    <m:r>
                                      <m:rPr>
                                        <m:sty m:val="p"/>
                                      </m:rPr>
                                      <a:rPr lang="es-EC" sz="1800" kern="1200">
                                        <a:solidFill>
                                          <a:schemeClr val="dk1"/>
                                        </a:solidFill>
                                        <a:effectLst/>
                                        <a:latin typeface="Cambria Math"/>
                                        <a:ea typeface="+mn-ea"/>
                                        <a:cs typeface="+mn-cs"/>
                                      </a:rPr>
                                      <m:t>O</m:t>
                                    </m:r>
                                  </m:sub>
                                </m:sSub>
                                <m:r>
                                  <a:rPr lang="es-EC" sz="1800" kern="1200">
                                    <a:solidFill>
                                      <a:schemeClr val="dk1"/>
                                    </a:solidFill>
                                    <a:effectLst/>
                                    <a:latin typeface="Cambria Math"/>
                                    <a:ea typeface="+mn-ea"/>
                                    <a:cs typeface="+mn-cs"/>
                                  </a:rPr>
                                  <m:t>=∆</m:t>
                                </m:r>
                                <m:r>
                                  <m:rPr>
                                    <m:sty m:val="p"/>
                                  </m:rPr>
                                  <a:rPr lang="es-EC" sz="1800" kern="1200">
                                    <a:solidFill>
                                      <a:schemeClr val="dk1"/>
                                    </a:solidFill>
                                    <a:effectLst/>
                                    <a:latin typeface="Cambria Math"/>
                                    <a:ea typeface="+mn-ea"/>
                                    <a:cs typeface="+mn-cs"/>
                                  </a:rPr>
                                  <m:t>W</m:t>
                                </m:r>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h</m:t>
                                    </m:r>
                                  </m:e>
                                  <m:sub>
                                    <m:r>
                                      <m:rPr>
                                        <m:sty m:val="p"/>
                                      </m:rPr>
                                      <a:rPr lang="es-EC" sz="1800" kern="1200">
                                        <a:solidFill>
                                          <a:schemeClr val="dk1"/>
                                        </a:solidFill>
                                        <a:effectLst/>
                                        <a:latin typeface="Cambria Math"/>
                                        <a:ea typeface="+mn-ea"/>
                                        <a:cs typeface="+mn-cs"/>
                                      </a:rPr>
                                      <m:t>fg</m:t>
                                    </m:r>
                                  </m:sub>
                                </m:sSub>
                              </m:oMath>
                            </m:oMathPara>
                          </a14:m>
                          <a:endParaRPr lang="es-EC" sz="1800" dirty="0">
                            <a:latin typeface="Arial" pitchFamily="34" charset="0"/>
                            <a:cs typeface="Arial"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800" b="1" i="1" kern="1200" smtClean="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𝐐</m:t>
                                    </m:r>
                                  </m:e>
                                  <m:sub>
                                    <m:r>
                                      <a:rPr lang="es-EC" sz="1800" b="1" i="0" kern="1200">
                                        <a:solidFill>
                                          <a:schemeClr val="dk1"/>
                                        </a:solidFill>
                                        <a:effectLst/>
                                        <a:latin typeface="Cambria Math"/>
                                        <a:ea typeface="+mn-ea"/>
                                        <a:cs typeface="+mn-cs"/>
                                      </a:rPr>
                                      <m:t>𝐋</m:t>
                                    </m:r>
                                    <m:sSub>
                                      <m:sSubPr>
                                        <m:ctrlPr>
                                          <a:rPr lang="es-ES" sz="1800" b="1" i="1" kern="120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𝐇</m:t>
                                        </m:r>
                                      </m:e>
                                      <m:sub>
                                        <m:r>
                                          <a:rPr lang="es-EC" sz="1800" b="1" i="0" kern="1200">
                                            <a:solidFill>
                                              <a:schemeClr val="dk1"/>
                                            </a:solidFill>
                                            <a:effectLst/>
                                            <a:latin typeface="Cambria Math"/>
                                            <a:ea typeface="+mn-ea"/>
                                            <a:cs typeface="+mn-cs"/>
                                          </a:rPr>
                                          <m:t>𝟐</m:t>
                                        </m:r>
                                      </m:sub>
                                    </m:sSub>
                                    <m:r>
                                      <a:rPr lang="es-EC" sz="1800" b="1" i="0" kern="1200">
                                        <a:solidFill>
                                          <a:schemeClr val="dk1"/>
                                        </a:solidFill>
                                        <a:effectLst/>
                                        <a:latin typeface="Cambria Math"/>
                                        <a:ea typeface="+mn-ea"/>
                                        <a:cs typeface="+mn-cs"/>
                                      </a:rPr>
                                      <m:t>𝐎</m:t>
                                    </m:r>
                                  </m:sub>
                                </m:sSub>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𝟏𝟓𝟗𝟓𝟓</m:t>
                                </m:r>
                                <m:r>
                                  <a:rPr lang="es-EC" sz="1800" b="1" i="0" kern="1200">
                                    <a:solidFill>
                                      <a:schemeClr val="dk1"/>
                                    </a:solidFill>
                                    <a:effectLst/>
                                    <a:latin typeface="Cambria Math"/>
                                    <a:ea typeface="+mn-ea"/>
                                    <a:cs typeface="+mn-cs"/>
                                  </a:rPr>
                                  <m:t>.</m:t>
                                </m:r>
                                <m:r>
                                  <a:rPr lang="es-ES" sz="1800" b="1" i="0" kern="1200" smtClean="0">
                                    <a:solidFill>
                                      <a:schemeClr val="dk1"/>
                                    </a:solidFill>
                                    <a:effectLst/>
                                    <a:latin typeface="Cambria Math"/>
                                    <a:ea typeface="+mn-ea"/>
                                    <a:cs typeface="+mn-cs"/>
                                  </a:rPr>
                                  <m:t>𝟒</m:t>
                                </m:r>
                                <m:r>
                                  <a:rPr lang="es-EC" sz="1800" b="1" i="0" kern="1200">
                                    <a:solidFill>
                                      <a:schemeClr val="dk1"/>
                                    </a:solidFill>
                                    <a:effectLst/>
                                    <a:latin typeface="Cambria Math"/>
                                    <a:ea typeface="+mn-ea"/>
                                    <a:cs typeface="+mn-cs"/>
                                  </a:rPr>
                                  <m:t> </m:t>
                                </m:r>
                                <m:d>
                                  <m:dPr>
                                    <m:begChr m:val="["/>
                                    <m:endChr m:val="]"/>
                                    <m:ctrlPr>
                                      <a:rPr lang="es-ES" sz="1800" b="1" i="1" kern="1200">
                                        <a:solidFill>
                                          <a:schemeClr val="dk1"/>
                                        </a:solidFill>
                                        <a:effectLst/>
                                        <a:latin typeface="Cambria Math" panose="02040503050406030204" pitchFamily="18" charset="0"/>
                                        <a:ea typeface="+mn-ea"/>
                                        <a:cs typeface="+mn-cs"/>
                                      </a:rPr>
                                    </m:ctrlPr>
                                  </m:dPr>
                                  <m:e>
                                    <m:r>
                                      <a:rPr lang="es-EC" sz="1800" b="1" i="0" kern="1200">
                                        <a:solidFill>
                                          <a:schemeClr val="dk1"/>
                                        </a:solidFill>
                                        <a:effectLst/>
                                        <a:latin typeface="Cambria Math"/>
                                        <a:ea typeface="+mn-ea"/>
                                        <a:cs typeface="+mn-cs"/>
                                      </a:rPr>
                                      <m:t>𝐤𝐉</m:t>
                                    </m:r>
                                  </m:e>
                                </m:d>
                              </m:oMath>
                            </m:oMathPara>
                          </a14:m>
                          <a:endParaRPr lang="es-EC" sz="1800" b="1" i="0" dirty="0">
                            <a:latin typeface="Arial" pitchFamily="34" charset="0"/>
                            <a:cs typeface="Arial" pitchFamily="34" charset="0"/>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sensible de las bandejas</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600" i="1" kern="1200" smtClean="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Sb</m:t>
                                    </m:r>
                                  </m:sub>
                                </m:sSub>
                                <m:r>
                                  <a:rPr lang="es-EC" sz="1600"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n</m:t>
                                    </m:r>
                                  </m:e>
                                  <m:sub>
                                    <m:r>
                                      <m:rPr>
                                        <m:sty m:val="p"/>
                                      </m:rPr>
                                      <a:rPr lang="es-EC" sz="1600" kern="1200">
                                        <a:solidFill>
                                          <a:schemeClr val="dk1"/>
                                        </a:solidFill>
                                        <a:effectLst/>
                                        <a:latin typeface="Cambria Math"/>
                                        <a:ea typeface="+mn-ea"/>
                                        <a:cs typeface="+mn-cs"/>
                                      </a:rPr>
                                      <m:t>b</m:t>
                                    </m:r>
                                  </m:sub>
                                </m:sSub>
                                <m:r>
                                  <a:rPr lang="es-EC" sz="1600" i="1"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m</m:t>
                                    </m:r>
                                  </m:e>
                                  <m:sub>
                                    <m:r>
                                      <m:rPr>
                                        <m:sty m:val="p"/>
                                      </m:rPr>
                                      <a:rPr lang="es-EC" sz="1600" kern="1200">
                                        <a:solidFill>
                                          <a:schemeClr val="dk1"/>
                                        </a:solidFill>
                                        <a:effectLst/>
                                        <a:latin typeface="Cambria Math"/>
                                        <a:ea typeface="+mn-ea"/>
                                        <a:cs typeface="+mn-cs"/>
                                      </a:rPr>
                                      <m:t>b</m:t>
                                    </m:r>
                                  </m:sub>
                                </m:sSub>
                                <m:r>
                                  <a:rPr lang="es-EC" sz="1600" i="1"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Cp</m:t>
                                    </m:r>
                                  </m:e>
                                  <m:sub>
                                    <m:r>
                                      <m:rPr>
                                        <m:sty m:val="p"/>
                                      </m:rPr>
                                      <a:rPr lang="es-EC" sz="1600" kern="1200">
                                        <a:solidFill>
                                          <a:schemeClr val="dk1"/>
                                        </a:solidFill>
                                        <a:effectLst/>
                                        <a:latin typeface="Cambria Math"/>
                                        <a:ea typeface="+mn-ea"/>
                                        <a:cs typeface="+mn-cs"/>
                                      </a:rPr>
                                      <m:t>inox</m:t>
                                    </m:r>
                                  </m:sub>
                                </m:sSub>
                                <m:r>
                                  <a:rPr lang="es-EC" sz="1600" i="1" kern="1200">
                                    <a:solidFill>
                                      <a:schemeClr val="dk1"/>
                                    </a:solidFill>
                                    <a:effectLst/>
                                    <a:latin typeface="Cambria Math"/>
                                    <a:ea typeface="+mn-ea"/>
                                    <a:cs typeface="+mn-cs"/>
                                  </a:rPr>
                                  <m:t>∗</m:t>
                                </m:r>
                                <m:d>
                                  <m:dPr>
                                    <m:ctrlPr>
                                      <a:rPr lang="es-ES" sz="1600" i="1" kern="1200">
                                        <a:solidFill>
                                          <a:schemeClr val="dk1"/>
                                        </a:solidFill>
                                        <a:effectLst/>
                                        <a:latin typeface="Cambria Math" panose="02040503050406030204" pitchFamily="18" charset="0"/>
                                        <a:ea typeface="+mn-ea"/>
                                        <a:cs typeface="+mn-cs"/>
                                      </a:rPr>
                                    </m:ctrlPr>
                                  </m:dPr>
                                  <m:e>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T</m:t>
                                        </m:r>
                                      </m:e>
                                      <m:sub>
                                        <m:r>
                                          <m:rPr>
                                            <m:sty m:val="p"/>
                                          </m:rPr>
                                          <a:rPr lang="es-EC" sz="1600" kern="1200">
                                            <a:solidFill>
                                              <a:schemeClr val="dk1"/>
                                            </a:solidFill>
                                            <a:effectLst/>
                                            <a:latin typeface="Cambria Math"/>
                                            <a:ea typeface="+mn-ea"/>
                                            <a:cs typeface="+mn-cs"/>
                                          </a:rPr>
                                          <m:t>sec</m:t>
                                        </m:r>
                                      </m:sub>
                                    </m:sSub>
                                    <m:r>
                                      <a:rPr lang="es-EC" sz="1600" i="1"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T</m:t>
                                        </m:r>
                                      </m:e>
                                      <m:sub>
                                        <m:r>
                                          <m:rPr>
                                            <m:sty m:val="p"/>
                                          </m:rPr>
                                          <a:rPr lang="es-EC" sz="1600" kern="1200">
                                            <a:solidFill>
                                              <a:schemeClr val="dk1"/>
                                            </a:solidFill>
                                            <a:effectLst/>
                                            <a:latin typeface="Cambria Math"/>
                                            <a:ea typeface="+mn-ea"/>
                                            <a:cs typeface="+mn-cs"/>
                                          </a:rPr>
                                          <m:t>gc</m:t>
                                        </m:r>
                                        <m:r>
                                          <m:rPr>
                                            <m:sty m:val="p"/>
                                          </m:rPr>
                                          <a:rPr lang="es-EC" sz="1600" kern="1200" smtClean="0">
                                            <a:solidFill>
                                              <a:schemeClr val="dk1"/>
                                            </a:solidFill>
                                            <a:effectLst/>
                                            <a:latin typeface="Cambria Math"/>
                                            <a:ea typeface="+mn-ea"/>
                                            <a:cs typeface="+mn-cs"/>
                                          </a:rPr>
                                          <m:t>acao</m:t>
                                        </m:r>
                                      </m:sub>
                                    </m:sSub>
                                  </m:e>
                                </m:d>
                              </m:oMath>
                            </m:oMathPara>
                          </a14:m>
                          <a:endParaRPr lang="es-EC" sz="1800" dirty="0">
                            <a:latin typeface="Arial" pitchFamily="34" charset="0"/>
                            <a:cs typeface="Arial"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800" b="1" i="1" kern="1200" smtClean="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𝐐</m:t>
                                    </m:r>
                                  </m:e>
                                  <m:sub>
                                    <m:r>
                                      <a:rPr lang="es-EC" sz="1800" b="1" i="0" kern="1200">
                                        <a:solidFill>
                                          <a:schemeClr val="dk1"/>
                                        </a:solidFill>
                                        <a:effectLst/>
                                        <a:latin typeface="Cambria Math"/>
                                        <a:ea typeface="+mn-ea"/>
                                        <a:cs typeface="+mn-cs"/>
                                      </a:rPr>
                                      <m:t>𝐒𝐛</m:t>
                                    </m:r>
                                  </m:sub>
                                </m:sSub>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𝟏𝟐𝟔</m:t>
                                </m:r>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𝟕</m:t>
                                </m:r>
                                <m:r>
                                  <a:rPr lang="es-EC" sz="1800" b="1" i="0" kern="1200">
                                    <a:solidFill>
                                      <a:schemeClr val="dk1"/>
                                    </a:solidFill>
                                    <a:effectLst/>
                                    <a:latin typeface="Cambria Math"/>
                                    <a:ea typeface="+mn-ea"/>
                                    <a:cs typeface="+mn-cs"/>
                                  </a:rPr>
                                  <m:t> </m:t>
                                </m:r>
                                <m:d>
                                  <m:dPr>
                                    <m:begChr m:val="["/>
                                    <m:endChr m:val="]"/>
                                    <m:ctrlPr>
                                      <a:rPr lang="es-ES" sz="1800" b="1" i="1" kern="1200">
                                        <a:solidFill>
                                          <a:schemeClr val="dk1"/>
                                        </a:solidFill>
                                        <a:effectLst/>
                                        <a:latin typeface="Cambria Math" panose="02040503050406030204" pitchFamily="18" charset="0"/>
                                        <a:ea typeface="+mn-ea"/>
                                        <a:cs typeface="+mn-cs"/>
                                      </a:rPr>
                                    </m:ctrlPr>
                                  </m:dPr>
                                  <m:e>
                                    <m:r>
                                      <a:rPr lang="es-EC" sz="1800" b="1" i="0" kern="1200">
                                        <a:solidFill>
                                          <a:schemeClr val="dk1"/>
                                        </a:solidFill>
                                        <a:effectLst/>
                                        <a:latin typeface="Cambria Math"/>
                                        <a:ea typeface="+mn-ea"/>
                                        <a:cs typeface="+mn-cs"/>
                                      </a:rPr>
                                      <m:t>𝐤𝐉</m:t>
                                    </m:r>
                                  </m:e>
                                </m:d>
                              </m:oMath>
                            </m:oMathPara>
                          </a14:m>
                          <a:endParaRPr lang="es-EC" sz="1800" b="1" i="0" dirty="0">
                            <a:latin typeface="Arial" pitchFamily="34" charset="0"/>
                            <a:cs typeface="Arial" pitchFamily="34" charset="0"/>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útil de secado</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600" i="1" kern="1200" smtClean="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a:rPr lang="es-EC" sz="1600" kern="1200">
                                        <a:solidFill>
                                          <a:schemeClr val="dk1"/>
                                        </a:solidFill>
                                        <a:effectLst/>
                                        <a:latin typeface="Cambria Math"/>
                                        <a:ea typeface="+mn-ea"/>
                                        <a:cs typeface="+mn-cs"/>
                                      </a:rPr>
                                      <m:t>ú</m:t>
                                    </m:r>
                                    <m:r>
                                      <m:rPr>
                                        <m:sty m:val="p"/>
                                      </m:rPr>
                                      <a:rPr lang="es-EC" sz="1600" kern="1200">
                                        <a:solidFill>
                                          <a:schemeClr val="dk1"/>
                                        </a:solidFill>
                                        <a:effectLst/>
                                        <a:latin typeface="Cambria Math"/>
                                        <a:ea typeface="+mn-ea"/>
                                        <a:cs typeface="+mn-cs"/>
                                      </a:rPr>
                                      <m:t>til</m:t>
                                    </m:r>
                                  </m:sub>
                                </m:sSub>
                                <m:r>
                                  <a:rPr lang="es-EC" sz="1600"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Scacao</m:t>
                                    </m:r>
                                  </m:sub>
                                </m:sSub>
                                <m:r>
                                  <a:rPr lang="es-EC" sz="1600"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S</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H</m:t>
                                        </m:r>
                                      </m:e>
                                      <m:sub>
                                        <m:r>
                                          <a:rPr lang="es-EC" sz="1600" kern="1200">
                                            <a:solidFill>
                                              <a:schemeClr val="dk1"/>
                                            </a:solidFill>
                                            <a:effectLst/>
                                            <a:latin typeface="Cambria Math"/>
                                            <a:ea typeface="+mn-ea"/>
                                            <a:cs typeface="+mn-cs"/>
                                          </a:rPr>
                                          <m:t>2</m:t>
                                        </m:r>
                                      </m:sub>
                                    </m:sSub>
                                    <m:r>
                                      <m:rPr>
                                        <m:sty m:val="p"/>
                                      </m:rPr>
                                      <a:rPr lang="es-EC" sz="1600" kern="1200">
                                        <a:solidFill>
                                          <a:schemeClr val="dk1"/>
                                        </a:solidFill>
                                        <a:effectLst/>
                                        <a:latin typeface="Cambria Math"/>
                                        <a:ea typeface="+mn-ea"/>
                                        <a:cs typeface="+mn-cs"/>
                                      </a:rPr>
                                      <m:t>O</m:t>
                                    </m:r>
                                  </m:sub>
                                </m:sSub>
                                <m:r>
                                  <a:rPr lang="es-EC" sz="1600"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L</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H</m:t>
                                        </m:r>
                                      </m:e>
                                      <m:sub>
                                        <m:r>
                                          <a:rPr lang="es-EC" sz="1600" kern="1200">
                                            <a:solidFill>
                                              <a:schemeClr val="dk1"/>
                                            </a:solidFill>
                                            <a:effectLst/>
                                            <a:latin typeface="Cambria Math"/>
                                            <a:ea typeface="+mn-ea"/>
                                            <a:cs typeface="+mn-cs"/>
                                          </a:rPr>
                                          <m:t>2</m:t>
                                        </m:r>
                                      </m:sub>
                                    </m:sSub>
                                    <m:r>
                                      <m:rPr>
                                        <m:sty m:val="p"/>
                                      </m:rPr>
                                      <a:rPr lang="es-EC" sz="1600" kern="1200">
                                        <a:solidFill>
                                          <a:schemeClr val="dk1"/>
                                        </a:solidFill>
                                        <a:effectLst/>
                                        <a:latin typeface="Cambria Math"/>
                                        <a:ea typeface="+mn-ea"/>
                                        <a:cs typeface="+mn-cs"/>
                                      </a:rPr>
                                      <m:t>O</m:t>
                                    </m:r>
                                  </m:sub>
                                </m:sSub>
                                <m:r>
                                  <a:rPr lang="es-EC" sz="1600" kern="1200">
                                    <a:solidFill>
                                      <a:schemeClr val="dk1"/>
                                    </a:solidFill>
                                    <a:effectLst/>
                                    <a:latin typeface="Cambria Math"/>
                                    <a:ea typeface="+mn-ea"/>
                                    <a:cs typeface="+mn-cs"/>
                                  </a:rPr>
                                  <m:t>+</m:t>
                                </m:r>
                                <m:sSub>
                                  <m:sSubPr>
                                    <m:ctrlPr>
                                      <a:rPr lang="es-ES" sz="1600" i="1" kern="120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Sb</m:t>
                                    </m:r>
                                  </m:sub>
                                </m:sSub>
                              </m:oMath>
                            </m:oMathPara>
                          </a14:m>
                          <a:endParaRPr lang="es-ES" sz="1600" kern="1200" dirty="0">
                            <a:solidFill>
                              <a:schemeClr val="dk1"/>
                            </a:solidFill>
                            <a:effectLst/>
                            <a:latin typeface="+mn-lt"/>
                            <a:ea typeface="+mn-ea"/>
                            <a:cs typeface="+mn-cs"/>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b="1" i="1" kern="1200" smtClean="0">
                                        <a:solidFill>
                                          <a:schemeClr val="dk1"/>
                                        </a:solidFill>
                                        <a:effectLst/>
                                        <a:latin typeface="Cambria Math" panose="02040503050406030204" pitchFamily="18" charset="0"/>
                                        <a:ea typeface="+mn-ea"/>
                                        <a:cs typeface="+mn-cs"/>
                                      </a:rPr>
                                    </m:ctrlPr>
                                  </m:sSubPr>
                                  <m:e>
                                    <m:r>
                                      <a:rPr lang="es-EC" sz="1800" b="1" i="0" kern="1200">
                                        <a:solidFill>
                                          <a:schemeClr val="dk1"/>
                                        </a:solidFill>
                                        <a:effectLst/>
                                        <a:latin typeface="Cambria Math"/>
                                        <a:ea typeface="+mn-ea"/>
                                        <a:cs typeface="+mn-cs"/>
                                      </a:rPr>
                                      <m:t>𝐐</m:t>
                                    </m:r>
                                  </m:e>
                                  <m:sub>
                                    <m:r>
                                      <a:rPr lang="es-EC" sz="1800" b="1" i="0" kern="1200">
                                        <a:solidFill>
                                          <a:schemeClr val="dk1"/>
                                        </a:solidFill>
                                        <a:effectLst/>
                                        <a:latin typeface="Cambria Math"/>
                                        <a:ea typeface="+mn-ea"/>
                                        <a:cs typeface="+mn-cs"/>
                                      </a:rPr>
                                      <m:t>ú</m:t>
                                    </m:r>
                                    <m:r>
                                      <a:rPr lang="es-EC" sz="1800" b="1" i="0" kern="1200">
                                        <a:solidFill>
                                          <a:schemeClr val="dk1"/>
                                        </a:solidFill>
                                        <a:effectLst/>
                                        <a:latin typeface="Cambria Math"/>
                                        <a:ea typeface="+mn-ea"/>
                                        <a:cs typeface="+mn-cs"/>
                                      </a:rPr>
                                      <m:t>𝐭𝐢𝐥</m:t>
                                    </m:r>
                                  </m:sub>
                                </m:sSub>
                                <m:r>
                                  <a:rPr lang="es-EC" sz="1800" b="1" i="0" kern="1200">
                                    <a:solidFill>
                                      <a:schemeClr val="dk1"/>
                                    </a:solidFill>
                                    <a:effectLst/>
                                    <a:latin typeface="Cambria Math"/>
                                    <a:ea typeface="+mn-ea"/>
                                    <a:cs typeface="+mn-cs"/>
                                  </a:rPr>
                                  <m:t>=</m:t>
                                </m:r>
                                <m:r>
                                  <a:rPr lang="es-EC" sz="1800" b="1" i="0" kern="1200">
                                    <a:solidFill>
                                      <a:schemeClr val="dk1"/>
                                    </a:solidFill>
                                    <a:effectLst/>
                                    <a:latin typeface="Cambria Math"/>
                                    <a:ea typeface="+mn-ea"/>
                                    <a:cs typeface="+mn-cs"/>
                                  </a:rPr>
                                  <m:t>𝟏𝟖𝟏𝟖𝟏</m:t>
                                </m:r>
                                <m:r>
                                  <a:rPr lang="es-EC" sz="1800" b="1" i="0" kern="1200">
                                    <a:solidFill>
                                      <a:schemeClr val="dk1"/>
                                    </a:solidFill>
                                    <a:effectLst/>
                                    <a:latin typeface="Cambria Math"/>
                                    <a:ea typeface="+mn-ea"/>
                                    <a:cs typeface="+mn-cs"/>
                                  </a:rPr>
                                  <m:t>.</m:t>
                                </m:r>
                                <m:r>
                                  <a:rPr lang="es-ES" sz="1800" b="1" i="0" kern="1200" smtClean="0">
                                    <a:solidFill>
                                      <a:schemeClr val="dk1"/>
                                    </a:solidFill>
                                    <a:effectLst/>
                                    <a:latin typeface="Cambria Math"/>
                                    <a:ea typeface="+mn-ea"/>
                                    <a:cs typeface="+mn-cs"/>
                                  </a:rPr>
                                  <m:t>𝟕</m:t>
                                </m:r>
                                <m:r>
                                  <a:rPr lang="es-EC" sz="1800" b="1" i="0" kern="1200">
                                    <a:solidFill>
                                      <a:schemeClr val="dk1"/>
                                    </a:solidFill>
                                    <a:effectLst/>
                                    <a:latin typeface="Cambria Math"/>
                                    <a:ea typeface="+mn-ea"/>
                                    <a:cs typeface="+mn-cs"/>
                                  </a:rPr>
                                  <m:t> </m:t>
                                </m:r>
                                <m:d>
                                  <m:dPr>
                                    <m:begChr m:val="["/>
                                    <m:endChr m:val="]"/>
                                    <m:ctrlPr>
                                      <a:rPr lang="es-ES" sz="1800" b="1" i="1" kern="1200">
                                        <a:solidFill>
                                          <a:schemeClr val="dk1"/>
                                        </a:solidFill>
                                        <a:effectLst/>
                                        <a:latin typeface="Cambria Math" panose="02040503050406030204" pitchFamily="18" charset="0"/>
                                        <a:ea typeface="+mn-ea"/>
                                        <a:cs typeface="+mn-cs"/>
                                      </a:rPr>
                                    </m:ctrlPr>
                                  </m:dPr>
                                  <m:e>
                                    <m:r>
                                      <a:rPr lang="es-EC" sz="1800" b="1" i="0" kern="1200">
                                        <a:solidFill>
                                          <a:schemeClr val="dk1"/>
                                        </a:solidFill>
                                        <a:effectLst/>
                                        <a:latin typeface="Cambria Math"/>
                                        <a:ea typeface="+mn-ea"/>
                                        <a:cs typeface="+mn-cs"/>
                                      </a:rPr>
                                      <m:t>𝐤𝐉</m:t>
                                    </m:r>
                                  </m:e>
                                </m:d>
                                <m:r>
                                  <a:rPr lang="es-EC" sz="1800" b="1" i="0" kern="1200">
                                    <a:solidFill>
                                      <a:schemeClr val="dk1"/>
                                    </a:solidFill>
                                    <a:effectLst/>
                                    <a:latin typeface="Cambria Math"/>
                                    <a:ea typeface="+mn-ea"/>
                                    <a:cs typeface="+mn-cs"/>
                                  </a:rPr>
                                  <m:t>  </m:t>
                                </m:r>
                              </m:oMath>
                            </m:oMathPara>
                          </a14:m>
                          <a:endParaRPr lang="es-ES" sz="1600" b="1" i="0" kern="1200" dirty="0">
                            <a:solidFill>
                              <a:schemeClr val="dk1"/>
                            </a:solidFill>
                            <a:effectLst/>
                            <a:latin typeface="+mn-lt"/>
                            <a:ea typeface="+mn-ea"/>
                            <a:cs typeface="+mn-cs"/>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Arial" pitchFamily="34" charset="0"/>
                              <a:ea typeface="+mn-ea"/>
                              <a:cs typeface="Arial" pitchFamily="34" charset="0"/>
                            </a:rPr>
                            <a:t>Potencia térmica útil</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m:rPr>
                                        <m:sty m:val="p"/>
                                      </m:rPr>
                                      <a:rPr lang="es-EC" sz="1800" kern="1200">
                                        <a:solidFill>
                                          <a:schemeClr val="dk1"/>
                                        </a:solidFill>
                                        <a:effectLst/>
                                        <a:latin typeface="Cambria Math"/>
                                        <a:ea typeface="+mn-ea"/>
                                        <a:cs typeface="+mn-cs"/>
                                      </a:rPr>
                                      <m:t>u</m:t>
                                    </m:r>
                                  </m:sub>
                                </m:sSub>
                                <m:r>
                                  <a:rPr lang="es-EC" sz="1800" kern="1200">
                                    <a:solidFill>
                                      <a:schemeClr val="dk1"/>
                                    </a:solidFill>
                                    <a:effectLst/>
                                    <a:latin typeface="Cambria Math"/>
                                    <a:ea typeface="+mn-ea"/>
                                    <a:cs typeface="+mn-cs"/>
                                  </a:rPr>
                                  <m:t>=</m:t>
                                </m:r>
                                <m:f>
                                  <m:fPr>
                                    <m:ctrlPr>
                                      <a:rPr lang="es-ES" sz="1800" i="1" kern="1200">
                                        <a:solidFill>
                                          <a:schemeClr val="dk1"/>
                                        </a:solidFill>
                                        <a:effectLst/>
                                        <a:latin typeface="Cambria Math" panose="02040503050406030204" pitchFamily="18" charset="0"/>
                                        <a:ea typeface="+mn-ea"/>
                                        <a:cs typeface="+mn-cs"/>
                                      </a:rPr>
                                    </m:ctrlPr>
                                  </m:fPr>
                                  <m:num>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a:rPr lang="es-EC" sz="1800" kern="1200">
                                            <a:solidFill>
                                              <a:schemeClr val="dk1"/>
                                            </a:solidFill>
                                            <a:effectLst/>
                                            <a:latin typeface="Cambria Math"/>
                                            <a:ea typeface="+mn-ea"/>
                                            <a:cs typeface="+mn-cs"/>
                                          </a:rPr>
                                          <m:t>ú</m:t>
                                        </m:r>
                                        <m:r>
                                          <m:rPr>
                                            <m:sty m:val="p"/>
                                          </m:rPr>
                                          <a:rPr lang="es-EC" sz="1800" kern="1200">
                                            <a:solidFill>
                                              <a:schemeClr val="dk1"/>
                                            </a:solidFill>
                                            <a:effectLst/>
                                            <a:latin typeface="Cambria Math"/>
                                            <a:ea typeface="+mn-ea"/>
                                            <a:cs typeface="+mn-cs"/>
                                          </a:rPr>
                                          <m:t>til</m:t>
                                        </m:r>
                                      </m:sub>
                                    </m:sSub>
                                  </m:num>
                                  <m:den>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m:rPr>
                                            <m:sty m:val="p"/>
                                          </m:rPr>
                                          <a:rPr lang="es-EC" sz="1800" kern="1200">
                                            <a:solidFill>
                                              <a:schemeClr val="dk1"/>
                                            </a:solidFill>
                                            <a:effectLst/>
                                            <a:latin typeface="Cambria Math"/>
                                            <a:ea typeface="+mn-ea"/>
                                            <a:cs typeface="+mn-cs"/>
                                          </a:rPr>
                                          <m:t>sec</m:t>
                                        </m:r>
                                      </m:sub>
                                    </m:sSub>
                                  </m:den>
                                </m:f>
                              </m:oMath>
                            </m:oMathPara>
                          </a14:m>
                          <a:endParaRPr lang="es-ES" sz="1800" kern="1200" dirty="0">
                            <a:solidFill>
                              <a:schemeClr val="dk1"/>
                            </a:solidFill>
                            <a:effectLst/>
                            <a:latin typeface="Arial" pitchFamily="34" charset="0"/>
                            <a:ea typeface="+mn-ea"/>
                            <a:cs typeface="Arial"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600" b="1" i="1" kern="1200" smtClean="0">
                                        <a:solidFill>
                                          <a:schemeClr val="dk1"/>
                                        </a:solidFill>
                                        <a:effectLst/>
                                        <a:latin typeface="Cambria Math" panose="02040503050406030204" pitchFamily="18" charset="0"/>
                                        <a:ea typeface="+mn-ea"/>
                                        <a:cs typeface="+mn-cs"/>
                                      </a:rPr>
                                    </m:ctrlPr>
                                  </m:sSubPr>
                                  <m:e>
                                    <m:r>
                                      <a:rPr lang="es-EC" sz="1600" b="1" i="0" kern="1200">
                                        <a:solidFill>
                                          <a:schemeClr val="dk1"/>
                                        </a:solidFill>
                                        <a:effectLst/>
                                        <a:latin typeface="Cambria Math"/>
                                        <a:ea typeface="+mn-ea"/>
                                        <a:cs typeface="+mn-cs"/>
                                      </a:rPr>
                                      <m:t>𝐐</m:t>
                                    </m:r>
                                  </m:e>
                                  <m:sub>
                                    <m:r>
                                      <a:rPr lang="es-EC" sz="1600" b="1" i="0" kern="1200">
                                        <a:solidFill>
                                          <a:schemeClr val="dk1"/>
                                        </a:solidFill>
                                        <a:effectLst/>
                                        <a:latin typeface="Cambria Math"/>
                                        <a:ea typeface="+mn-ea"/>
                                        <a:cs typeface="+mn-cs"/>
                                      </a:rPr>
                                      <m:t>𝐮</m:t>
                                    </m:r>
                                  </m:sub>
                                </m:sSub>
                                <m:r>
                                  <a:rPr lang="es-EC" sz="1600" b="1" i="0" kern="1200">
                                    <a:solidFill>
                                      <a:schemeClr val="dk1"/>
                                    </a:solidFill>
                                    <a:effectLst/>
                                    <a:latin typeface="Cambria Math"/>
                                    <a:ea typeface="+mn-ea"/>
                                    <a:cs typeface="+mn-cs"/>
                                  </a:rPr>
                                  <m:t>=</m:t>
                                </m:r>
                                <m:r>
                                  <a:rPr lang="es-EC" sz="1600" b="1" i="0" kern="1200">
                                    <a:solidFill>
                                      <a:schemeClr val="dk1"/>
                                    </a:solidFill>
                                    <a:effectLst/>
                                    <a:latin typeface="Cambria Math"/>
                                    <a:ea typeface="+mn-ea"/>
                                    <a:cs typeface="+mn-cs"/>
                                  </a:rPr>
                                  <m:t>𝟓𝟔𝟏</m:t>
                                </m:r>
                                <m:d>
                                  <m:dPr>
                                    <m:begChr m:val="["/>
                                    <m:endChr m:val="]"/>
                                    <m:ctrlPr>
                                      <a:rPr lang="es-ES" sz="1600" b="1" i="1" kern="1200">
                                        <a:solidFill>
                                          <a:schemeClr val="dk1"/>
                                        </a:solidFill>
                                        <a:effectLst/>
                                        <a:latin typeface="Cambria Math" panose="02040503050406030204" pitchFamily="18" charset="0"/>
                                        <a:ea typeface="+mn-ea"/>
                                        <a:cs typeface="+mn-cs"/>
                                      </a:rPr>
                                    </m:ctrlPr>
                                  </m:dPr>
                                  <m:e>
                                    <m:r>
                                      <a:rPr lang="es-EC" sz="1600" b="1" i="0" kern="1200">
                                        <a:solidFill>
                                          <a:schemeClr val="dk1"/>
                                        </a:solidFill>
                                        <a:effectLst/>
                                        <a:latin typeface="Cambria Math"/>
                                        <a:ea typeface="+mn-ea"/>
                                        <a:cs typeface="+mn-cs"/>
                                      </a:rPr>
                                      <m:t>𝐖</m:t>
                                    </m:r>
                                  </m:e>
                                </m:d>
                              </m:oMath>
                            </m:oMathPara>
                          </a14:m>
                          <a:endParaRPr lang="es-EC" sz="1800" b="1" i="0" dirty="0">
                            <a:latin typeface="Arial" pitchFamily="34" charset="0"/>
                            <a:cs typeface="Arial" pitchFamily="34" charset="0"/>
                          </a:endParaRPr>
                        </a:p>
                      </a:txBody>
                      <a:tcPr anchor="ctr"/>
                    </a:tc>
                  </a:tr>
                </a:tbl>
              </a:graphicData>
            </a:graphic>
          </p:graphicFrame>
        </mc:Choice>
        <mc:Fallback xmlns="">
          <p:graphicFrame>
            <p:nvGraphicFramePr>
              <p:cNvPr id="8" name="Marcador de contenido 3"/>
              <p:cNvGraphicFramePr>
                <a:graphicFrameLocks noGrp="1"/>
              </p:cNvGraphicFramePr>
              <p:nvPr>
                <p:ph idx="1"/>
                <p:extLst>
                  <p:ext uri="{D42A27DB-BD31-4B8C-83A1-F6EECF244321}">
                    <p14:modId xmlns:p14="http://schemas.microsoft.com/office/powerpoint/2010/main" val="3234503639"/>
                  </p:ext>
                </p:extLst>
              </p:nvPr>
            </p:nvGraphicFramePr>
            <p:xfrm>
              <a:off x="5656010" y="909514"/>
              <a:ext cx="6534403" cy="4548633"/>
            </p:xfrm>
            <a:graphic>
              <a:graphicData uri="http://schemas.openxmlformats.org/drawingml/2006/table">
                <a:tbl>
                  <a:tblPr firstRow="1" bandRow="1">
                    <a:tableStyleId>{1FECB4D8-DB02-4DC6-A0A2-4F2EBAE1DC90}</a:tableStyleId>
                  </a:tblPr>
                  <a:tblGrid>
                    <a:gridCol w="3823572"/>
                    <a:gridCol w="2710831"/>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640080">
                    <a:tc>
                      <a:txBody>
                        <a:bodyPr/>
                        <a:lstStyle/>
                        <a:p>
                          <a:endParaRPr lang="es-ES"/>
                        </a:p>
                      </a:txBody>
                      <a:tcPr>
                        <a:blipFill rotWithShape="1">
                          <a:blip r:embed="rId3"/>
                          <a:stretch>
                            <a:fillRect l="-159" t="-62857" r="-70973" b="-553333"/>
                          </a:stretch>
                        </a:blipFill>
                      </a:tcPr>
                    </a:tc>
                    <a:tc>
                      <a:txBody>
                        <a:bodyPr/>
                        <a:lstStyle/>
                        <a:p>
                          <a:endParaRPr lang="es-ES"/>
                        </a:p>
                      </a:txBody>
                      <a:tcPr anchor="ctr">
                        <a:blipFill rotWithShape="1">
                          <a:blip r:embed="rId3"/>
                          <a:stretch>
                            <a:fillRect l="-141124" t="-62857" b="-553333"/>
                          </a:stretch>
                        </a:blipFill>
                      </a:tcPr>
                    </a:tc>
                  </a:tr>
                  <a:tr h="663639">
                    <a:tc>
                      <a:txBody>
                        <a:bodyPr/>
                        <a:lstStyle/>
                        <a:p>
                          <a:endParaRPr lang="es-ES"/>
                        </a:p>
                      </a:txBody>
                      <a:tcPr>
                        <a:blipFill rotWithShape="1">
                          <a:blip r:embed="rId3"/>
                          <a:stretch>
                            <a:fillRect l="-159" t="-156881" r="-70973" b="-433028"/>
                          </a:stretch>
                        </a:blipFill>
                      </a:tcPr>
                    </a:tc>
                    <a:tc>
                      <a:txBody>
                        <a:bodyPr/>
                        <a:lstStyle/>
                        <a:p>
                          <a:endParaRPr lang="es-ES"/>
                        </a:p>
                      </a:txBody>
                      <a:tcPr anchor="ctr">
                        <a:blipFill rotWithShape="1">
                          <a:blip r:embed="rId3"/>
                          <a:stretch>
                            <a:fillRect l="-141124" t="-156881" b="-433028"/>
                          </a:stretch>
                        </a:blipFill>
                      </a:tcPr>
                    </a:tc>
                  </a:tr>
                  <a:tr h="665988">
                    <a:tc>
                      <a:txBody>
                        <a:bodyPr/>
                        <a:lstStyle/>
                        <a:p>
                          <a:endParaRPr lang="es-ES"/>
                        </a:p>
                      </a:txBody>
                      <a:tcPr>
                        <a:blipFill rotWithShape="1">
                          <a:blip r:embed="rId3"/>
                          <a:stretch>
                            <a:fillRect l="-159" t="-256881" r="-70973" b="-333028"/>
                          </a:stretch>
                        </a:blipFill>
                      </a:tcPr>
                    </a:tc>
                    <a:tc>
                      <a:txBody>
                        <a:bodyPr/>
                        <a:lstStyle/>
                        <a:p>
                          <a:endParaRPr lang="es-ES"/>
                        </a:p>
                      </a:txBody>
                      <a:tcPr anchor="ctr">
                        <a:blipFill rotWithShape="1">
                          <a:blip r:embed="rId3"/>
                          <a:stretch>
                            <a:fillRect l="-141124" t="-256881" b="-333028"/>
                          </a:stretch>
                        </a:blipFill>
                      </a:tcPr>
                    </a:tc>
                  </a:tr>
                  <a:tr h="650050">
                    <a:tc>
                      <a:txBody>
                        <a:bodyPr/>
                        <a:lstStyle/>
                        <a:p>
                          <a:endParaRPr lang="es-ES"/>
                        </a:p>
                      </a:txBody>
                      <a:tcPr>
                        <a:blipFill rotWithShape="1">
                          <a:blip r:embed="rId3"/>
                          <a:stretch>
                            <a:fillRect l="-159" t="-366981" r="-70973" b="-242453"/>
                          </a:stretch>
                        </a:blipFill>
                      </a:tcPr>
                    </a:tc>
                    <a:tc>
                      <a:txBody>
                        <a:bodyPr/>
                        <a:lstStyle/>
                        <a:p>
                          <a:endParaRPr lang="es-ES"/>
                        </a:p>
                      </a:txBody>
                      <a:tcPr anchor="ctr">
                        <a:blipFill rotWithShape="1">
                          <a:blip r:embed="rId3"/>
                          <a:stretch>
                            <a:fillRect l="-141124" t="-366981" b="-242453"/>
                          </a:stretch>
                        </a:blipFill>
                      </a:tcPr>
                    </a:tc>
                  </a:tr>
                  <a:tr h="630555">
                    <a:tc>
                      <a:txBody>
                        <a:bodyPr/>
                        <a:lstStyle/>
                        <a:p>
                          <a:endParaRPr lang="es-ES"/>
                        </a:p>
                      </a:txBody>
                      <a:tcPr>
                        <a:blipFill rotWithShape="1">
                          <a:blip r:embed="rId3"/>
                          <a:stretch>
                            <a:fillRect l="-159" t="-475962" r="-70973" b="-147115"/>
                          </a:stretch>
                        </a:blipFill>
                      </a:tcPr>
                    </a:tc>
                    <a:tc>
                      <a:txBody>
                        <a:bodyPr/>
                        <a:lstStyle/>
                        <a:p>
                          <a:endParaRPr lang="es-ES"/>
                        </a:p>
                      </a:txBody>
                      <a:tcPr anchor="ctr">
                        <a:blipFill rotWithShape="1">
                          <a:blip r:embed="rId3"/>
                          <a:stretch>
                            <a:fillRect l="-141124" t="-475962" b="-147115"/>
                          </a:stretch>
                        </a:blipFill>
                      </a:tcPr>
                    </a:tc>
                  </a:tr>
                  <a:tr h="927481">
                    <a:tc>
                      <a:txBody>
                        <a:bodyPr/>
                        <a:lstStyle/>
                        <a:p>
                          <a:endParaRPr lang="es-ES"/>
                        </a:p>
                      </a:txBody>
                      <a:tcPr>
                        <a:blipFill rotWithShape="1">
                          <a:blip r:embed="rId3"/>
                          <a:stretch>
                            <a:fillRect l="-159" t="-394079" r="-70973" b="-658"/>
                          </a:stretch>
                        </a:blipFill>
                      </a:tcPr>
                    </a:tc>
                    <a:tc>
                      <a:txBody>
                        <a:bodyPr/>
                        <a:lstStyle/>
                        <a:p>
                          <a:endParaRPr lang="es-ES"/>
                        </a:p>
                      </a:txBody>
                      <a:tcPr anchor="ctr">
                        <a:blipFill rotWithShape="1">
                          <a:blip r:embed="rId3"/>
                          <a:stretch>
                            <a:fillRect l="-141124" t="-394079" b="-658"/>
                          </a:stretch>
                        </a:blipFill>
                      </a:tcPr>
                    </a:tc>
                  </a:tr>
                </a:tbl>
              </a:graphicData>
            </a:graphic>
          </p:graphicFrame>
        </mc:Fallback>
      </mc:AlternateContent>
    </p:spTree>
    <p:extLst>
      <p:ext uri="{BB962C8B-B14F-4D97-AF65-F5344CB8AC3E}">
        <p14:creationId xmlns:p14="http://schemas.microsoft.com/office/powerpoint/2010/main" val="3344601494"/>
      </p:ext>
    </p:extLst>
  </p:cSld>
  <p:clrMapOvr>
    <a:masterClrMapping/>
  </p:clrMapOvr>
  <p:transition spd="slow" advClick="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Título"/>
          <p:cNvSpPr txBox="1">
            <a:spLocks/>
          </p:cNvSpPr>
          <p:nvPr/>
        </p:nvSpPr>
        <p:spPr>
          <a:xfrm>
            <a:off x="740861"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COEFICIENTES DE CONVECCIÓN Y RADIACIÓN</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17" name="16 Imagen"/>
          <p:cNvPicPr/>
          <p:nvPr/>
        </p:nvPicPr>
        <p:blipFill>
          <a:blip r:embed="rId2"/>
          <a:stretch>
            <a:fillRect/>
          </a:stretch>
        </p:blipFill>
        <p:spPr>
          <a:xfrm>
            <a:off x="123532" y="1125538"/>
            <a:ext cx="5519142" cy="4159533"/>
          </a:xfrm>
          <a:prstGeom prst="rect">
            <a:avLst/>
          </a:prstGeom>
        </p:spPr>
      </p:pic>
      <mc:AlternateContent xmlns:mc="http://schemas.openxmlformats.org/markup-compatibility/2006" xmlns:a14="http://schemas.microsoft.com/office/drawing/2010/main">
        <mc:Choice Requires="a14">
          <p:graphicFrame>
            <p:nvGraphicFramePr>
              <p:cNvPr id="16" name="Marcador de contenido 3"/>
              <p:cNvGraphicFramePr>
                <a:graphicFrameLocks/>
              </p:cNvGraphicFramePr>
              <p:nvPr>
                <p:extLst>
                  <p:ext uri="{D42A27DB-BD31-4B8C-83A1-F6EECF244321}">
                    <p14:modId xmlns:p14="http://schemas.microsoft.com/office/powerpoint/2010/main" val="4012428129"/>
                  </p:ext>
                </p:extLst>
              </p:nvPr>
            </p:nvGraphicFramePr>
            <p:xfrm>
              <a:off x="5663158" y="1845618"/>
              <a:ext cx="6167215" cy="2584006"/>
            </p:xfrm>
            <a:graphic>
              <a:graphicData uri="http://schemas.openxmlformats.org/drawingml/2006/table">
                <a:tbl>
                  <a:tblPr firstRow="1" bandRow="1">
                    <a:tableStyleId>{1FECB4D8-DB02-4DC6-A0A2-4F2EBAE1DC90}</a:tableStyleId>
                  </a:tblPr>
                  <a:tblGrid>
                    <a:gridCol w="3948522"/>
                    <a:gridCol w="2218693"/>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Coeficiente</a:t>
                          </a:r>
                          <a:r>
                            <a:rPr lang="es-EC" sz="1800" baseline="0" dirty="0" smtClean="0">
                              <a:latin typeface="Arial" pitchFamily="34" charset="0"/>
                              <a:cs typeface="Arial" pitchFamily="34" charset="0"/>
                            </a:rPr>
                            <a:t> de convección interna</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s-ES" sz="1800" i="1" smtClean="0">
                                        <a:latin typeface="Cambria Math" panose="02040503050406030204" pitchFamily="18" charset="0"/>
                                      </a:rPr>
                                    </m:ctrlPr>
                                  </m:fPr>
                                  <m:num>
                                    <m:sSub>
                                      <m:sSubPr>
                                        <m:ctrlPr>
                                          <a:rPr lang="es-ES" sz="1800" i="1">
                                            <a:latin typeface="Cambria Math" panose="02040503050406030204" pitchFamily="18" charset="0"/>
                                          </a:rPr>
                                        </m:ctrlPr>
                                      </m:sSubPr>
                                      <m:e>
                                        <m:r>
                                          <m:rPr>
                                            <m:sty m:val="p"/>
                                          </m:rPr>
                                          <a:rPr lang="es-EC" sz="1800">
                                            <a:latin typeface="Cambria Math"/>
                                          </a:rPr>
                                          <m:t>h</m:t>
                                        </m:r>
                                      </m:e>
                                      <m:sub>
                                        <m:r>
                                          <m:rPr>
                                            <m:sty m:val="p"/>
                                          </m:rPr>
                                          <a:rPr lang="es-EC" sz="1800">
                                            <a:latin typeface="Cambria Math"/>
                                          </a:rPr>
                                          <m:t>i</m:t>
                                        </m:r>
                                      </m:sub>
                                    </m:sSub>
                                    <m:sSub>
                                      <m:sSubPr>
                                        <m:ctrlPr>
                                          <a:rPr lang="es-ES" sz="1800" i="1">
                                            <a:latin typeface="Cambria Math" panose="02040503050406030204" pitchFamily="18" charset="0"/>
                                          </a:rPr>
                                        </m:ctrlPr>
                                      </m:sSubPr>
                                      <m:e>
                                        <m:r>
                                          <m:rPr>
                                            <m:sty m:val="p"/>
                                          </m:rPr>
                                          <a:rPr lang="es-EC" sz="1800">
                                            <a:latin typeface="Cambria Math"/>
                                          </a:rPr>
                                          <m:t>D</m:t>
                                        </m:r>
                                      </m:e>
                                      <m:sub>
                                        <m:r>
                                          <m:rPr>
                                            <m:sty m:val="p"/>
                                          </m:rPr>
                                          <a:rPr lang="es-EC" sz="1800">
                                            <a:latin typeface="Cambria Math"/>
                                          </a:rPr>
                                          <m:t>H</m:t>
                                        </m:r>
                                      </m:sub>
                                    </m:sSub>
                                  </m:num>
                                  <m:den>
                                    <m:sSub>
                                      <m:sSubPr>
                                        <m:ctrlPr>
                                          <a:rPr lang="es-ES" sz="1800" i="1">
                                            <a:latin typeface="Cambria Math" panose="02040503050406030204" pitchFamily="18" charset="0"/>
                                          </a:rPr>
                                        </m:ctrlPr>
                                      </m:sSubPr>
                                      <m:e>
                                        <m:r>
                                          <m:rPr>
                                            <m:sty m:val="p"/>
                                          </m:rPr>
                                          <a:rPr lang="es-EC" sz="1800">
                                            <a:latin typeface="Cambria Math"/>
                                          </a:rPr>
                                          <m:t>k</m:t>
                                        </m:r>
                                      </m:e>
                                      <m:sub>
                                        <m:r>
                                          <m:rPr>
                                            <m:sty m:val="p"/>
                                          </m:rPr>
                                          <a:rPr lang="es-EC" sz="1800">
                                            <a:latin typeface="Cambria Math"/>
                                          </a:rPr>
                                          <m:t>air</m:t>
                                        </m:r>
                                      </m:sub>
                                    </m:sSub>
                                  </m:den>
                                </m:f>
                                <m:r>
                                  <a:rPr lang="es-EC" sz="1800">
                                    <a:latin typeface="Cambria Math"/>
                                  </a:rPr>
                                  <m:t>=</m:t>
                                </m:r>
                                <m:d>
                                  <m:dPr>
                                    <m:ctrlPr>
                                      <a:rPr lang="es-ES" sz="1800" i="1">
                                        <a:latin typeface="Cambria Math" panose="02040503050406030204" pitchFamily="18" charset="0"/>
                                      </a:rPr>
                                    </m:ctrlPr>
                                  </m:dPr>
                                  <m:e>
                                    <m:r>
                                      <a:rPr lang="es-EC" sz="1800">
                                        <a:latin typeface="Cambria Math"/>
                                      </a:rPr>
                                      <m:t>0.55</m:t>
                                    </m:r>
                                  </m:e>
                                </m:d>
                                <m:sSup>
                                  <m:sSupPr>
                                    <m:ctrlPr>
                                      <a:rPr lang="es-ES" sz="1800" i="1">
                                        <a:latin typeface="Cambria Math" panose="02040503050406030204" pitchFamily="18" charset="0"/>
                                      </a:rPr>
                                    </m:ctrlPr>
                                  </m:sSupPr>
                                  <m:e>
                                    <m:d>
                                      <m:dPr>
                                        <m:ctrlPr>
                                          <a:rPr lang="es-ES" sz="1800" i="1">
                                            <a:latin typeface="Cambria Math" panose="02040503050406030204" pitchFamily="18" charset="0"/>
                                          </a:rPr>
                                        </m:ctrlPr>
                                      </m:dPr>
                                      <m:e>
                                        <m:sSub>
                                          <m:sSubPr>
                                            <m:ctrlPr>
                                              <a:rPr lang="es-ES" sz="1800" i="1">
                                                <a:latin typeface="Cambria Math" panose="02040503050406030204" pitchFamily="18" charset="0"/>
                                              </a:rPr>
                                            </m:ctrlPr>
                                          </m:sSubPr>
                                          <m:e>
                                            <m:r>
                                              <m:rPr>
                                                <m:sty m:val="p"/>
                                              </m:rPr>
                                              <a:rPr lang="es-EC" sz="1800">
                                                <a:latin typeface="Cambria Math"/>
                                              </a:rPr>
                                              <m:t>Gr</m:t>
                                            </m:r>
                                          </m:e>
                                          <m:sub>
                                            <m:r>
                                              <m:rPr>
                                                <m:sty m:val="p"/>
                                              </m:rPr>
                                              <a:rPr lang="es-EC" sz="1800">
                                                <a:latin typeface="Cambria Math"/>
                                              </a:rPr>
                                              <m:t>b</m:t>
                                            </m:r>
                                          </m:sub>
                                        </m:sSub>
                                        <m:r>
                                          <a:rPr lang="es-EC" sz="1800" i="1">
                                            <a:latin typeface="Cambria Math"/>
                                          </a:rPr>
                                          <m:t>∗</m:t>
                                        </m:r>
                                        <m:r>
                                          <m:rPr>
                                            <m:sty m:val="p"/>
                                          </m:rPr>
                                          <a:rPr lang="es-EC" sz="1800">
                                            <a:latin typeface="Cambria Math"/>
                                          </a:rPr>
                                          <m:t>Pr</m:t>
                                        </m:r>
                                      </m:e>
                                    </m:d>
                                  </m:e>
                                  <m:sup>
                                    <m:f>
                                      <m:fPr>
                                        <m:ctrlPr>
                                          <a:rPr lang="es-ES" sz="1800" i="1">
                                            <a:latin typeface="Cambria Math" panose="02040503050406030204" pitchFamily="18" charset="0"/>
                                          </a:rPr>
                                        </m:ctrlPr>
                                      </m:fPr>
                                      <m:num>
                                        <m:r>
                                          <a:rPr lang="es-EC" sz="1800">
                                            <a:latin typeface="Cambria Math"/>
                                          </a:rPr>
                                          <m:t>1</m:t>
                                        </m:r>
                                      </m:num>
                                      <m:den>
                                        <m:r>
                                          <a:rPr lang="es-EC" sz="1800">
                                            <a:latin typeface="Cambria Math"/>
                                          </a:rPr>
                                          <m:t>4</m:t>
                                        </m:r>
                                      </m:den>
                                    </m:f>
                                  </m:sup>
                                </m:sSup>
                              </m:oMath>
                            </m:oMathPara>
                          </a14:m>
                          <a:endParaRPr lang="es-EC" sz="18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b="1" i="1" smtClean="0">
                                        <a:latin typeface="Cambria Math" panose="02040503050406030204" pitchFamily="18" charset="0"/>
                                      </a:rPr>
                                    </m:ctrlPr>
                                  </m:sSubPr>
                                  <m:e>
                                    <m:r>
                                      <a:rPr lang="es-EC" sz="1800" b="1" i="0">
                                        <a:latin typeface="Cambria Math"/>
                                      </a:rPr>
                                      <m:t>𝐡</m:t>
                                    </m:r>
                                  </m:e>
                                  <m:sub>
                                    <m:r>
                                      <a:rPr lang="es-EC" sz="1800" b="1" i="0">
                                        <a:latin typeface="Cambria Math"/>
                                      </a:rPr>
                                      <m:t>𝐢</m:t>
                                    </m:r>
                                  </m:sub>
                                </m:sSub>
                                <m:r>
                                  <a:rPr lang="es-EC" sz="1800" b="1" i="0">
                                    <a:latin typeface="Cambria Math"/>
                                  </a:rPr>
                                  <m:t>=</m:t>
                                </m:r>
                                <m:r>
                                  <a:rPr lang="es-EC" sz="1800" b="1" i="0">
                                    <a:latin typeface="Cambria Math"/>
                                  </a:rPr>
                                  <m:t>𝟒</m:t>
                                </m:r>
                                <m:r>
                                  <a:rPr lang="es-EC" sz="1800" b="1" i="0">
                                    <a:latin typeface="Cambria Math"/>
                                  </a:rPr>
                                  <m:t>.</m:t>
                                </m:r>
                                <m:r>
                                  <a:rPr lang="es-ES" sz="1800" b="1" i="0" smtClean="0">
                                    <a:latin typeface="Cambria Math"/>
                                  </a:rPr>
                                  <m:t>𝟕</m:t>
                                </m:r>
                                <m:r>
                                  <a:rPr lang="es-EC" sz="1800" b="1" i="0">
                                    <a:latin typeface="Cambria Math"/>
                                  </a:rPr>
                                  <m:t> </m:t>
                                </m:r>
                                <m:d>
                                  <m:dPr>
                                    <m:begChr m:val="["/>
                                    <m:endChr m:val="]"/>
                                    <m:ctrlPr>
                                      <a:rPr lang="es-ES" sz="1800" b="1" i="1">
                                        <a:latin typeface="Cambria Math" panose="02040503050406030204" pitchFamily="18" charset="0"/>
                                      </a:rPr>
                                    </m:ctrlPr>
                                  </m:dPr>
                                  <m:e>
                                    <m:f>
                                      <m:fPr>
                                        <m:ctrlPr>
                                          <a:rPr lang="es-ES" sz="1800" b="1" i="1">
                                            <a:latin typeface="Cambria Math" panose="02040503050406030204" pitchFamily="18" charset="0"/>
                                          </a:rPr>
                                        </m:ctrlPr>
                                      </m:fPr>
                                      <m:num>
                                        <m:r>
                                          <a:rPr lang="es-EC" sz="1800" b="1" i="0">
                                            <a:latin typeface="Cambria Math"/>
                                          </a:rPr>
                                          <m:t>𝐖</m:t>
                                        </m:r>
                                      </m:num>
                                      <m:den>
                                        <m:sSup>
                                          <m:sSupPr>
                                            <m:ctrlPr>
                                              <a:rPr lang="es-ES" sz="1800" b="1" i="1">
                                                <a:latin typeface="Cambria Math" panose="02040503050406030204" pitchFamily="18" charset="0"/>
                                              </a:rPr>
                                            </m:ctrlPr>
                                          </m:sSupPr>
                                          <m:e>
                                            <m:r>
                                              <a:rPr lang="es-EC" sz="1800" b="1" i="0">
                                                <a:latin typeface="Cambria Math"/>
                                              </a:rPr>
                                              <m:t>𝐦</m:t>
                                            </m:r>
                                          </m:e>
                                          <m:sup>
                                            <m:r>
                                              <a:rPr lang="es-EC" sz="1800" b="1" i="0">
                                                <a:latin typeface="Cambria Math"/>
                                              </a:rPr>
                                              <m:t>𝟐</m:t>
                                            </m:r>
                                          </m:sup>
                                        </m:sSup>
                                        <m:r>
                                          <a:rPr lang="es-EC" sz="1800" b="1" i="0">
                                            <a:latin typeface="Cambria Math"/>
                                          </a:rPr>
                                          <m:t>  </m:t>
                                        </m:r>
                                        <m:r>
                                          <a:rPr lang="es-EC" sz="1800" b="1" i="0">
                                            <a:latin typeface="Cambria Math"/>
                                          </a:rPr>
                                          <m:t>𝐊</m:t>
                                        </m:r>
                                      </m:den>
                                    </m:f>
                                  </m:e>
                                </m:d>
                              </m:oMath>
                            </m:oMathPara>
                          </a14:m>
                          <a:endParaRPr lang="es-ES" sz="1800" b="1" i="0" kern="1200" dirty="0">
                            <a:solidFill>
                              <a:schemeClr val="dk1"/>
                            </a:solidFill>
                            <a:effectLst/>
                            <a:latin typeface="+mn-lt"/>
                            <a:ea typeface="+mn-ea"/>
                            <a:cs typeface="+mn-cs"/>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Coeficiente</a:t>
                          </a:r>
                          <a:r>
                            <a:rPr lang="es-EC" sz="1800" baseline="0" dirty="0" smtClean="0">
                              <a:latin typeface="Arial" pitchFamily="34" charset="0"/>
                              <a:cs typeface="Arial" pitchFamily="34" charset="0"/>
                            </a:rPr>
                            <a:t> de radiación </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h</m:t>
                                    </m:r>
                                  </m:e>
                                  <m:sub>
                                    <m:r>
                                      <m:rPr>
                                        <m:sty m:val="p"/>
                                      </m:rPr>
                                      <a:rPr lang="es-EC" sz="1800">
                                        <a:latin typeface="Cambria Math"/>
                                      </a:rPr>
                                      <m:t>rad</m:t>
                                    </m:r>
                                  </m:sub>
                                </m:sSub>
                                <m:r>
                                  <a:rPr lang="es-EC" sz="1800">
                                    <a:latin typeface="Cambria Math"/>
                                  </a:rPr>
                                  <m:t>=4</m:t>
                                </m:r>
                                <m:r>
                                  <a:rPr lang="es-EC" sz="1800" i="1">
                                    <a:latin typeface="Cambria Math"/>
                                  </a:rPr>
                                  <m:t>∗</m:t>
                                </m:r>
                                <m:sSub>
                                  <m:sSubPr>
                                    <m:ctrlPr>
                                      <a:rPr lang="es-ES" sz="1800" i="1">
                                        <a:latin typeface="Cambria Math" panose="02040503050406030204" pitchFamily="18" charset="0"/>
                                      </a:rPr>
                                    </m:ctrlPr>
                                  </m:sSubPr>
                                  <m:e>
                                    <m:r>
                                      <m:rPr>
                                        <m:sty m:val="p"/>
                                      </m:rPr>
                                      <a:rPr lang="es-EC" sz="1800">
                                        <a:latin typeface="Cambria Math"/>
                                      </a:rPr>
                                      <m:t>ε</m:t>
                                    </m:r>
                                  </m:e>
                                  <m:sub>
                                    <m:r>
                                      <m:rPr>
                                        <m:sty m:val="p"/>
                                      </m:rPr>
                                      <a:rPr lang="es-EC" sz="1800">
                                        <a:latin typeface="Cambria Math"/>
                                      </a:rPr>
                                      <m:t>inox</m:t>
                                    </m:r>
                                  </m:sub>
                                </m:sSub>
                                <m:r>
                                  <a:rPr lang="es-EC" sz="1800" i="1">
                                    <a:latin typeface="Cambria Math"/>
                                  </a:rPr>
                                  <m:t>∗</m:t>
                                </m:r>
                                <m:r>
                                  <m:rPr>
                                    <m:sty m:val="p"/>
                                  </m:rPr>
                                  <a:rPr lang="es-EC" sz="1800">
                                    <a:latin typeface="Cambria Math"/>
                                  </a:rPr>
                                  <m:t>σ</m:t>
                                </m:r>
                                <m:r>
                                  <a:rPr lang="es-EC" sz="1800" i="1">
                                    <a:latin typeface="Cambria Math"/>
                                  </a:rPr>
                                  <m:t>∗</m:t>
                                </m:r>
                                <m:sSup>
                                  <m:sSupPr>
                                    <m:ctrlPr>
                                      <a:rPr lang="es-ES" sz="1800" i="1">
                                        <a:latin typeface="Cambria Math" panose="02040503050406030204" pitchFamily="18" charset="0"/>
                                      </a:rPr>
                                    </m:ctrlPr>
                                  </m:sSupPr>
                                  <m:e>
                                    <m:r>
                                      <m:rPr>
                                        <m:sty m:val="p"/>
                                      </m:rPr>
                                      <a:rPr lang="es-EC" sz="1800">
                                        <a:latin typeface="Cambria Math"/>
                                      </a:rPr>
                                      <m:t>Tm</m:t>
                                    </m:r>
                                  </m:e>
                                  <m:sup>
                                    <m:r>
                                      <a:rPr lang="es-EC" sz="1800">
                                        <a:latin typeface="Cambria Math"/>
                                      </a:rPr>
                                      <m:t>3</m:t>
                                    </m:r>
                                  </m:sup>
                                </m:sSup>
                              </m:oMath>
                            </m:oMathPara>
                          </a14:m>
                          <a:endParaRPr lang="es-EC" sz="18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b="1" i="1" smtClean="0">
                                        <a:latin typeface="Cambria Math" panose="02040503050406030204" pitchFamily="18" charset="0"/>
                                      </a:rPr>
                                    </m:ctrlPr>
                                  </m:sSubPr>
                                  <m:e>
                                    <m:r>
                                      <a:rPr lang="es-EC" sz="1800" b="1" i="0">
                                        <a:latin typeface="Cambria Math"/>
                                      </a:rPr>
                                      <m:t>𝐡</m:t>
                                    </m:r>
                                  </m:e>
                                  <m:sub>
                                    <m:r>
                                      <a:rPr lang="es-EC" sz="1800" b="1" i="0">
                                        <a:latin typeface="Cambria Math"/>
                                      </a:rPr>
                                      <m:t>𝐫𝐚𝐝</m:t>
                                    </m:r>
                                  </m:sub>
                                </m:sSub>
                                <m:r>
                                  <a:rPr lang="es-EC" sz="1800" b="1" i="0">
                                    <a:latin typeface="Cambria Math"/>
                                  </a:rPr>
                                  <m:t>=</m:t>
                                </m:r>
                                <m:r>
                                  <a:rPr lang="es-EC" sz="1800" b="1" i="0">
                                    <a:latin typeface="Cambria Math"/>
                                  </a:rPr>
                                  <m:t>𝟑</m:t>
                                </m:r>
                                <m:r>
                                  <a:rPr lang="es-EC" sz="1800" b="1" i="0">
                                    <a:latin typeface="Cambria Math"/>
                                  </a:rPr>
                                  <m:t>.</m:t>
                                </m:r>
                                <m:r>
                                  <a:rPr lang="es-EC" sz="1800" b="1" i="0">
                                    <a:latin typeface="Cambria Math"/>
                                  </a:rPr>
                                  <m:t>𝟗𝟗</m:t>
                                </m:r>
                                <m:d>
                                  <m:dPr>
                                    <m:begChr m:val="["/>
                                    <m:endChr m:val="]"/>
                                    <m:ctrlPr>
                                      <a:rPr lang="es-ES" sz="1800" b="1" i="1">
                                        <a:latin typeface="Cambria Math" panose="02040503050406030204" pitchFamily="18" charset="0"/>
                                      </a:rPr>
                                    </m:ctrlPr>
                                  </m:dPr>
                                  <m:e>
                                    <m:f>
                                      <m:fPr>
                                        <m:ctrlPr>
                                          <a:rPr lang="es-ES" sz="1800" b="1" i="1">
                                            <a:latin typeface="Cambria Math" panose="02040503050406030204" pitchFamily="18" charset="0"/>
                                          </a:rPr>
                                        </m:ctrlPr>
                                      </m:fPr>
                                      <m:num>
                                        <m:r>
                                          <a:rPr lang="es-EC" sz="1800" b="1" i="0">
                                            <a:latin typeface="Cambria Math"/>
                                          </a:rPr>
                                          <m:t>𝐖</m:t>
                                        </m:r>
                                      </m:num>
                                      <m:den>
                                        <m:sSup>
                                          <m:sSupPr>
                                            <m:ctrlPr>
                                              <a:rPr lang="es-ES" sz="1800" b="1" i="1">
                                                <a:latin typeface="Cambria Math" panose="02040503050406030204" pitchFamily="18" charset="0"/>
                                              </a:rPr>
                                            </m:ctrlPr>
                                          </m:sSupPr>
                                          <m:e>
                                            <m:r>
                                              <a:rPr lang="es-EC" sz="1800" b="1" i="0">
                                                <a:latin typeface="Cambria Math"/>
                                              </a:rPr>
                                              <m:t>𝐦</m:t>
                                            </m:r>
                                          </m:e>
                                          <m:sup>
                                            <m:r>
                                              <a:rPr lang="es-EC" sz="1800" b="1" i="0">
                                                <a:latin typeface="Cambria Math"/>
                                              </a:rPr>
                                              <m:t>𝟐</m:t>
                                            </m:r>
                                          </m:sup>
                                        </m:sSup>
                                        <m:r>
                                          <a:rPr lang="es-EC" sz="1800" b="1" i="0">
                                            <a:latin typeface="Cambria Math"/>
                                          </a:rPr>
                                          <m:t>𝐊</m:t>
                                        </m:r>
                                      </m:den>
                                    </m:f>
                                  </m:e>
                                </m:d>
                              </m:oMath>
                            </m:oMathPara>
                          </a14:m>
                          <a:endParaRPr lang="es-ES" sz="1800" b="1" i="0" kern="1200" dirty="0">
                            <a:solidFill>
                              <a:schemeClr val="dk1"/>
                            </a:solidFill>
                            <a:effectLst/>
                            <a:latin typeface="+mn-lt"/>
                            <a:ea typeface="+mn-ea"/>
                            <a:cs typeface="+mn-cs"/>
                          </a:endParaRPr>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Coeficiente de convección</a:t>
                          </a:r>
                          <a:r>
                            <a:rPr lang="es-EC" sz="1800" baseline="0" dirty="0" smtClean="0">
                              <a:latin typeface="Arial" pitchFamily="34" charset="0"/>
                              <a:cs typeface="Arial" pitchFamily="34" charset="0"/>
                            </a:rPr>
                            <a:t> externa</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h</m:t>
                                    </m:r>
                                  </m:e>
                                  <m:sub>
                                    <m:r>
                                      <m:rPr>
                                        <m:sty m:val="p"/>
                                      </m:rPr>
                                      <a:rPr lang="es-EC" sz="1800">
                                        <a:latin typeface="Cambria Math"/>
                                      </a:rPr>
                                      <m:t>o</m:t>
                                    </m:r>
                                  </m:sub>
                                </m:sSub>
                                <m:r>
                                  <a:rPr lang="es-EC" sz="1800">
                                    <a:latin typeface="Cambria Math"/>
                                  </a:rPr>
                                  <m:t>=2.8+3</m:t>
                                </m:r>
                                <m:sSub>
                                  <m:sSubPr>
                                    <m:ctrlPr>
                                      <a:rPr lang="es-ES" sz="1800" i="1">
                                        <a:latin typeface="Cambria Math" panose="02040503050406030204" pitchFamily="18" charset="0"/>
                                      </a:rPr>
                                    </m:ctrlPr>
                                  </m:sSubPr>
                                  <m:e>
                                    <m:r>
                                      <m:rPr>
                                        <m:sty m:val="p"/>
                                      </m:rPr>
                                      <a:rPr lang="es-EC" sz="1800">
                                        <a:latin typeface="Cambria Math"/>
                                      </a:rPr>
                                      <m:t>V</m:t>
                                    </m:r>
                                  </m:e>
                                  <m:sub>
                                    <m:r>
                                      <m:rPr>
                                        <m:sty m:val="p"/>
                                      </m:rPr>
                                      <a:rPr lang="es-EC" sz="1800">
                                        <a:latin typeface="Cambria Math"/>
                                      </a:rPr>
                                      <m:t>w</m:t>
                                    </m:r>
                                  </m:sub>
                                </m:sSub>
                              </m:oMath>
                            </m:oMathPara>
                          </a14:m>
                          <a:endParaRPr lang="es-EC" sz="1800" dirty="0">
                            <a:latin typeface="Arial" pitchFamily="34" charset="0"/>
                            <a:cs typeface="Arial"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800" b="1" i="1" smtClean="0">
                                        <a:latin typeface="Cambria Math" panose="02040503050406030204" pitchFamily="18" charset="0"/>
                                      </a:rPr>
                                    </m:ctrlPr>
                                  </m:sSubPr>
                                  <m:e>
                                    <m:r>
                                      <a:rPr lang="es-EC" sz="1800" b="1" i="0">
                                        <a:latin typeface="Cambria Math"/>
                                      </a:rPr>
                                      <m:t>𝐡</m:t>
                                    </m:r>
                                  </m:e>
                                  <m:sub>
                                    <m:r>
                                      <a:rPr lang="es-EC" sz="1800" b="1" i="0">
                                        <a:latin typeface="Cambria Math"/>
                                      </a:rPr>
                                      <m:t>𝐨</m:t>
                                    </m:r>
                                  </m:sub>
                                </m:sSub>
                                <m:r>
                                  <a:rPr lang="es-EC" sz="1800" b="1" i="0">
                                    <a:latin typeface="Cambria Math"/>
                                  </a:rPr>
                                  <m:t>=</m:t>
                                </m:r>
                                <m:r>
                                  <a:rPr lang="es-EC" sz="1800" b="1" i="0">
                                    <a:latin typeface="Cambria Math"/>
                                  </a:rPr>
                                  <m:t>𝟔</m:t>
                                </m:r>
                                <m:r>
                                  <a:rPr lang="es-EC" sz="1800" b="1" i="0">
                                    <a:latin typeface="Cambria Math"/>
                                  </a:rPr>
                                  <m:t>.</m:t>
                                </m:r>
                                <m:r>
                                  <a:rPr lang="es-EC" sz="1800" b="1" i="0">
                                    <a:latin typeface="Cambria Math"/>
                                  </a:rPr>
                                  <m:t>𝟕</m:t>
                                </m:r>
                                <m:d>
                                  <m:dPr>
                                    <m:begChr m:val="["/>
                                    <m:endChr m:val="]"/>
                                    <m:ctrlPr>
                                      <a:rPr lang="es-ES" sz="1800" b="1" i="1">
                                        <a:latin typeface="Cambria Math" panose="02040503050406030204" pitchFamily="18" charset="0"/>
                                      </a:rPr>
                                    </m:ctrlPr>
                                  </m:dPr>
                                  <m:e>
                                    <m:f>
                                      <m:fPr>
                                        <m:ctrlPr>
                                          <a:rPr lang="es-ES" sz="1800" b="1" i="1">
                                            <a:latin typeface="Cambria Math" panose="02040503050406030204" pitchFamily="18" charset="0"/>
                                          </a:rPr>
                                        </m:ctrlPr>
                                      </m:fPr>
                                      <m:num>
                                        <m:r>
                                          <a:rPr lang="es-EC" sz="1800" b="1" i="0">
                                            <a:latin typeface="Cambria Math"/>
                                          </a:rPr>
                                          <m:t>𝐖</m:t>
                                        </m:r>
                                      </m:num>
                                      <m:den>
                                        <m:sSup>
                                          <m:sSupPr>
                                            <m:ctrlPr>
                                              <a:rPr lang="es-ES" sz="1800" b="1" i="1">
                                                <a:latin typeface="Cambria Math" panose="02040503050406030204" pitchFamily="18" charset="0"/>
                                              </a:rPr>
                                            </m:ctrlPr>
                                          </m:sSupPr>
                                          <m:e>
                                            <m:r>
                                              <a:rPr lang="es-EC" sz="1800" b="1" i="0">
                                                <a:latin typeface="Cambria Math"/>
                                              </a:rPr>
                                              <m:t>𝐦</m:t>
                                            </m:r>
                                          </m:e>
                                          <m:sup>
                                            <m:r>
                                              <a:rPr lang="es-EC" sz="1800" b="1" i="0">
                                                <a:latin typeface="Cambria Math"/>
                                              </a:rPr>
                                              <m:t>𝟐</m:t>
                                            </m:r>
                                          </m:sup>
                                        </m:sSup>
                                        <m:r>
                                          <a:rPr lang="es-ES" sz="1800" b="1" i="1" smtClean="0">
                                            <a:latin typeface="Cambria Math"/>
                                          </a:rPr>
                                          <m:t> </m:t>
                                        </m:r>
                                        <m:r>
                                          <a:rPr lang="es-ES" sz="1800" b="1" i="0" smtClean="0">
                                            <a:latin typeface="Cambria Math"/>
                                          </a:rPr>
                                          <m:t>𝐊</m:t>
                                        </m:r>
                                      </m:den>
                                    </m:f>
                                  </m:e>
                                </m:d>
                              </m:oMath>
                            </m:oMathPara>
                          </a14:m>
                          <a:endParaRPr lang="es-EC" sz="1800" b="1" i="0" dirty="0">
                            <a:latin typeface="Arial" pitchFamily="34" charset="0"/>
                            <a:cs typeface="Arial" pitchFamily="34" charset="0"/>
                          </a:endParaRPr>
                        </a:p>
                      </a:txBody>
                      <a:tcPr anchor="ctr"/>
                    </a:tc>
                  </a:tr>
                </a:tbl>
              </a:graphicData>
            </a:graphic>
          </p:graphicFrame>
        </mc:Choice>
        <mc:Fallback xmlns="">
          <p:graphicFrame>
            <p:nvGraphicFramePr>
              <p:cNvPr id="16" name="Marcador de contenido 3"/>
              <p:cNvGraphicFramePr>
                <a:graphicFrameLocks/>
              </p:cNvGraphicFramePr>
              <p:nvPr>
                <p:extLst>
                  <p:ext uri="{D42A27DB-BD31-4B8C-83A1-F6EECF244321}">
                    <p14:modId xmlns:p14="http://schemas.microsoft.com/office/powerpoint/2010/main" val="4012428129"/>
                  </p:ext>
                </p:extLst>
              </p:nvPr>
            </p:nvGraphicFramePr>
            <p:xfrm>
              <a:off x="5663158" y="1845618"/>
              <a:ext cx="6167215" cy="2584006"/>
            </p:xfrm>
            <a:graphic>
              <a:graphicData uri="http://schemas.openxmlformats.org/drawingml/2006/table">
                <a:tbl>
                  <a:tblPr firstRow="1" bandRow="1">
                    <a:tableStyleId>{1FECB4D8-DB02-4DC6-A0A2-4F2EBAE1DC90}</a:tableStyleId>
                  </a:tblPr>
                  <a:tblGrid>
                    <a:gridCol w="3948522"/>
                    <a:gridCol w="2218693"/>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933006">
                    <a:tc>
                      <a:txBody>
                        <a:bodyPr/>
                        <a:lstStyle/>
                        <a:p>
                          <a:endParaRPr lang="es-ES"/>
                        </a:p>
                      </a:txBody>
                      <a:tcPr>
                        <a:blipFill rotWithShape="1">
                          <a:blip r:embed="rId3"/>
                          <a:stretch>
                            <a:fillRect l="-154" t="-43137" r="-56173" b="-137255"/>
                          </a:stretch>
                        </a:blipFill>
                      </a:tcPr>
                    </a:tc>
                    <a:tc>
                      <a:txBody>
                        <a:bodyPr/>
                        <a:lstStyle/>
                        <a:p>
                          <a:endParaRPr lang="es-ES"/>
                        </a:p>
                      </a:txBody>
                      <a:tcPr anchor="ctr">
                        <a:blipFill rotWithShape="1">
                          <a:blip r:embed="rId3"/>
                          <a:stretch>
                            <a:fillRect l="-178297" t="-43137" b="-137255"/>
                          </a:stretch>
                        </a:blipFill>
                      </a:tcPr>
                    </a:tc>
                  </a:tr>
                  <a:tr h="640080">
                    <a:tc>
                      <a:txBody>
                        <a:bodyPr/>
                        <a:lstStyle/>
                        <a:p>
                          <a:endParaRPr lang="es-ES"/>
                        </a:p>
                      </a:txBody>
                      <a:tcPr>
                        <a:blipFill rotWithShape="1">
                          <a:blip r:embed="rId3"/>
                          <a:stretch>
                            <a:fillRect l="-154" t="-208571" r="-56173" b="-100000"/>
                          </a:stretch>
                        </a:blipFill>
                      </a:tcPr>
                    </a:tc>
                    <a:tc>
                      <a:txBody>
                        <a:bodyPr/>
                        <a:lstStyle/>
                        <a:p>
                          <a:endParaRPr lang="es-ES"/>
                        </a:p>
                      </a:txBody>
                      <a:tcPr anchor="ctr">
                        <a:blipFill rotWithShape="1">
                          <a:blip r:embed="rId3"/>
                          <a:stretch>
                            <a:fillRect l="-178297" t="-208571" b="-100000"/>
                          </a:stretch>
                        </a:blipFill>
                      </a:tcPr>
                    </a:tc>
                  </a:tr>
                  <a:tr h="640080">
                    <a:tc>
                      <a:txBody>
                        <a:bodyPr/>
                        <a:lstStyle/>
                        <a:p>
                          <a:endParaRPr lang="es-ES"/>
                        </a:p>
                      </a:txBody>
                      <a:tcPr>
                        <a:blipFill rotWithShape="1">
                          <a:blip r:embed="rId3"/>
                          <a:stretch>
                            <a:fillRect l="-154" t="-308571" r="-56173"/>
                          </a:stretch>
                        </a:blipFill>
                      </a:tcPr>
                    </a:tc>
                    <a:tc>
                      <a:txBody>
                        <a:bodyPr/>
                        <a:lstStyle/>
                        <a:p>
                          <a:endParaRPr lang="es-ES"/>
                        </a:p>
                      </a:txBody>
                      <a:tcPr anchor="ctr">
                        <a:blipFill rotWithShape="1">
                          <a:blip r:embed="rId3"/>
                          <a:stretch>
                            <a:fillRect l="-178297" t="-308571"/>
                          </a:stretch>
                        </a:blipFill>
                      </a:tcPr>
                    </a:tc>
                  </a:tr>
                </a:tbl>
              </a:graphicData>
            </a:graphic>
          </p:graphicFrame>
        </mc:Fallback>
      </mc:AlternateContent>
    </p:spTree>
    <p:extLst>
      <p:ext uri="{BB962C8B-B14F-4D97-AF65-F5344CB8AC3E}">
        <p14:creationId xmlns:p14="http://schemas.microsoft.com/office/powerpoint/2010/main" val="136337741"/>
      </p:ext>
    </p:extLst>
  </p:cSld>
  <p:clrMapOvr>
    <a:masterClrMapping/>
  </p:clrMapOvr>
  <p:transition spd="slow" advClick="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COEFICIENTE GLOBAL DE TRANSFERENCIA DE CALOR</a:t>
            </a:r>
            <a:endParaRPr lang="es-EC" sz="2500" i="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6664161" y="1967988"/>
                <a:ext cx="4614853" cy="1011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m:rPr>
                              <m:sty m:val="p"/>
                            </m:rPr>
                            <a:rPr lang="es-EC">
                              <a:latin typeface="Cambria Math"/>
                            </a:rPr>
                            <m:t>U</m:t>
                          </m:r>
                        </m:e>
                        <m:sub>
                          <m:r>
                            <m:rPr>
                              <m:sty m:val="p"/>
                            </m:rPr>
                            <a:rPr lang="es-EC">
                              <a:latin typeface="Cambria Math"/>
                            </a:rPr>
                            <m:t>o</m:t>
                          </m:r>
                        </m:sub>
                      </m:sSub>
                      <m:r>
                        <a:rPr lang="es-EC">
                          <a:latin typeface="Cambria Math"/>
                        </a:rPr>
                        <m:t>=</m:t>
                      </m:r>
                      <m:f>
                        <m:fPr>
                          <m:ctrlPr>
                            <a:rPr lang="es-ES" i="1">
                              <a:latin typeface="Cambria Math" panose="02040503050406030204" pitchFamily="18" charset="0"/>
                            </a:rPr>
                          </m:ctrlPr>
                        </m:fPr>
                        <m:num>
                          <m:r>
                            <a:rPr lang="es-EC">
                              <a:latin typeface="Cambria Math"/>
                            </a:rPr>
                            <m:t>1</m:t>
                          </m:r>
                        </m:num>
                        <m:den>
                          <m:f>
                            <m:fPr>
                              <m:ctrlPr>
                                <a:rPr lang="es-ES" i="1">
                                  <a:latin typeface="Cambria Math" panose="02040503050406030204" pitchFamily="18" charset="0"/>
                                </a:rPr>
                              </m:ctrlPr>
                            </m:fPr>
                            <m:num>
                              <m:r>
                                <a:rPr lang="es-EC">
                                  <a:latin typeface="Cambria Math"/>
                                </a:rPr>
                                <m:t>1</m:t>
                              </m:r>
                            </m:num>
                            <m:den>
                              <m:sSub>
                                <m:sSubPr>
                                  <m:ctrlPr>
                                    <a:rPr lang="es-ES" i="1">
                                      <a:latin typeface="Cambria Math" panose="02040503050406030204" pitchFamily="18" charset="0"/>
                                    </a:rPr>
                                  </m:ctrlPr>
                                </m:sSubPr>
                                <m:e>
                                  <m:r>
                                    <m:rPr>
                                      <m:sty m:val="p"/>
                                    </m:rPr>
                                    <a:rPr lang="es-EC">
                                      <a:latin typeface="Cambria Math"/>
                                    </a:rPr>
                                    <m:t>h</m:t>
                                  </m:r>
                                </m:e>
                                <m:sub>
                                  <m:r>
                                    <m:rPr>
                                      <m:sty m:val="p"/>
                                    </m:rPr>
                                    <a:rPr lang="es-EC">
                                      <a:latin typeface="Cambria Math"/>
                                    </a:rPr>
                                    <m:t>i</m:t>
                                  </m:r>
                                </m:sub>
                              </m:sSub>
                              <m:r>
                                <a:rPr lang="es-EC" i="1">
                                  <a:latin typeface="Cambria Math"/>
                                </a:rPr>
                                <m:t>+</m:t>
                              </m:r>
                              <m:sSub>
                                <m:sSubPr>
                                  <m:ctrlPr>
                                    <a:rPr lang="es-ES" i="1">
                                      <a:latin typeface="Cambria Math" panose="02040503050406030204" pitchFamily="18" charset="0"/>
                                    </a:rPr>
                                  </m:ctrlPr>
                                </m:sSubPr>
                                <m:e>
                                  <m:r>
                                    <m:rPr>
                                      <m:sty m:val="p"/>
                                    </m:rPr>
                                    <a:rPr lang="es-EC">
                                      <a:latin typeface="Cambria Math"/>
                                    </a:rPr>
                                    <m:t>h</m:t>
                                  </m:r>
                                </m:e>
                                <m:sub>
                                  <m:r>
                                    <m:rPr>
                                      <m:sty m:val="p"/>
                                    </m:rPr>
                                    <a:rPr lang="es-EC">
                                      <a:latin typeface="Cambria Math"/>
                                    </a:rPr>
                                    <m:t>r</m:t>
                                  </m:r>
                                </m:sub>
                              </m:sSub>
                            </m:den>
                          </m:f>
                          <m:r>
                            <a:rPr lang="es-EC">
                              <a:latin typeface="Cambria Math"/>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C">
                                      <a:latin typeface="Cambria Math"/>
                                    </a:rPr>
                                    <m:t>e</m:t>
                                  </m:r>
                                </m:e>
                                <m:sub>
                                  <m:r>
                                    <m:rPr>
                                      <m:sty m:val="p"/>
                                    </m:rPr>
                                    <a:rPr lang="es-EC">
                                      <a:latin typeface="Cambria Math"/>
                                    </a:rPr>
                                    <m:t>inox</m:t>
                                  </m:r>
                                </m:sub>
                              </m:sSub>
                            </m:num>
                            <m:den>
                              <m:sSub>
                                <m:sSubPr>
                                  <m:ctrlPr>
                                    <a:rPr lang="es-ES" i="1">
                                      <a:latin typeface="Cambria Math" panose="02040503050406030204" pitchFamily="18" charset="0"/>
                                    </a:rPr>
                                  </m:ctrlPr>
                                </m:sSubPr>
                                <m:e>
                                  <m:r>
                                    <m:rPr>
                                      <m:sty m:val="p"/>
                                    </m:rPr>
                                    <a:rPr lang="es-EC">
                                      <a:latin typeface="Cambria Math"/>
                                    </a:rPr>
                                    <m:t>k</m:t>
                                  </m:r>
                                </m:e>
                                <m:sub>
                                  <m:r>
                                    <m:rPr>
                                      <m:sty m:val="p"/>
                                    </m:rPr>
                                    <a:rPr lang="es-EC">
                                      <a:latin typeface="Cambria Math"/>
                                    </a:rPr>
                                    <m:t>inox</m:t>
                                  </m:r>
                                </m:sub>
                              </m:sSub>
                            </m:den>
                          </m:f>
                          <m:r>
                            <a:rPr lang="es-EC">
                              <a:latin typeface="Cambria Math"/>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C">
                                      <a:latin typeface="Cambria Math"/>
                                    </a:rPr>
                                    <m:t>e</m:t>
                                  </m:r>
                                </m:e>
                                <m:sub>
                                  <m:r>
                                    <m:rPr>
                                      <m:sty m:val="p"/>
                                    </m:rPr>
                                    <a:rPr lang="es-EC">
                                      <a:latin typeface="Cambria Math"/>
                                    </a:rPr>
                                    <m:t>ais</m:t>
                                  </m:r>
                                </m:sub>
                              </m:sSub>
                            </m:num>
                            <m:den>
                              <m:sSub>
                                <m:sSubPr>
                                  <m:ctrlPr>
                                    <a:rPr lang="es-ES" i="1">
                                      <a:latin typeface="Cambria Math" panose="02040503050406030204" pitchFamily="18" charset="0"/>
                                    </a:rPr>
                                  </m:ctrlPr>
                                </m:sSubPr>
                                <m:e>
                                  <m:r>
                                    <m:rPr>
                                      <m:sty m:val="p"/>
                                    </m:rPr>
                                    <a:rPr lang="es-EC">
                                      <a:latin typeface="Cambria Math"/>
                                    </a:rPr>
                                    <m:t>k</m:t>
                                  </m:r>
                                </m:e>
                                <m:sub>
                                  <m:r>
                                    <m:rPr>
                                      <m:sty m:val="p"/>
                                    </m:rPr>
                                    <a:rPr lang="es-EC">
                                      <a:latin typeface="Cambria Math"/>
                                    </a:rPr>
                                    <m:t>ais</m:t>
                                  </m:r>
                                </m:sub>
                              </m:sSub>
                            </m:den>
                          </m:f>
                          <m:r>
                            <a:rPr lang="es-EC">
                              <a:latin typeface="Cambria Math"/>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C">
                                      <a:latin typeface="Cambria Math"/>
                                    </a:rPr>
                                    <m:t>e</m:t>
                                  </m:r>
                                </m:e>
                                <m:sub>
                                  <m:r>
                                    <m:rPr>
                                      <m:sty m:val="p"/>
                                    </m:rPr>
                                    <a:rPr lang="es-EC">
                                      <a:latin typeface="Cambria Math"/>
                                    </a:rPr>
                                    <m:t>agal</m:t>
                                  </m:r>
                                </m:sub>
                              </m:sSub>
                            </m:num>
                            <m:den>
                              <m:sSub>
                                <m:sSubPr>
                                  <m:ctrlPr>
                                    <a:rPr lang="es-ES" i="1">
                                      <a:latin typeface="Cambria Math" panose="02040503050406030204" pitchFamily="18" charset="0"/>
                                    </a:rPr>
                                  </m:ctrlPr>
                                </m:sSubPr>
                                <m:e>
                                  <m:r>
                                    <m:rPr>
                                      <m:sty m:val="p"/>
                                    </m:rPr>
                                    <a:rPr lang="es-EC">
                                      <a:latin typeface="Cambria Math"/>
                                    </a:rPr>
                                    <m:t>k</m:t>
                                  </m:r>
                                </m:e>
                                <m:sub>
                                  <m:r>
                                    <m:rPr>
                                      <m:sty m:val="p"/>
                                    </m:rPr>
                                    <a:rPr lang="es-EC">
                                      <a:latin typeface="Cambria Math"/>
                                    </a:rPr>
                                    <m:t>agal</m:t>
                                  </m:r>
                                </m:sub>
                              </m:sSub>
                            </m:den>
                          </m:f>
                          <m:r>
                            <a:rPr lang="es-EC">
                              <a:latin typeface="Cambria Math"/>
                            </a:rPr>
                            <m:t>+</m:t>
                          </m:r>
                          <m:f>
                            <m:fPr>
                              <m:ctrlPr>
                                <a:rPr lang="es-ES" i="1">
                                  <a:latin typeface="Cambria Math" panose="02040503050406030204" pitchFamily="18" charset="0"/>
                                </a:rPr>
                              </m:ctrlPr>
                            </m:fPr>
                            <m:num>
                              <m:r>
                                <a:rPr lang="es-EC">
                                  <a:latin typeface="Cambria Math"/>
                                </a:rPr>
                                <m:t>1</m:t>
                              </m:r>
                            </m:num>
                            <m:den>
                              <m:sSub>
                                <m:sSubPr>
                                  <m:ctrlPr>
                                    <a:rPr lang="es-ES" i="1">
                                      <a:latin typeface="Cambria Math" panose="02040503050406030204" pitchFamily="18" charset="0"/>
                                    </a:rPr>
                                  </m:ctrlPr>
                                </m:sSubPr>
                                <m:e>
                                  <m:r>
                                    <m:rPr>
                                      <m:sty m:val="p"/>
                                    </m:rPr>
                                    <a:rPr lang="es-EC">
                                      <a:latin typeface="Cambria Math"/>
                                    </a:rPr>
                                    <m:t>h</m:t>
                                  </m:r>
                                </m:e>
                                <m:sub>
                                  <m:r>
                                    <m:rPr>
                                      <m:sty m:val="p"/>
                                    </m:rPr>
                                    <a:rPr lang="es-EC">
                                      <a:latin typeface="Cambria Math"/>
                                    </a:rPr>
                                    <m:t>o</m:t>
                                  </m:r>
                                </m:sub>
                              </m:sSub>
                            </m:den>
                          </m:f>
                        </m:den>
                      </m:f>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6664161" y="1967988"/>
                <a:ext cx="4614853" cy="1011815"/>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7570693" y="3398471"/>
                <a:ext cx="2479846" cy="676788"/>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C" b="1" i="0">
                              <a:latin typeface="Cambria Math"/>
                            </a:rPr>
                            <m:t>𝐔</m:t>
                          </m:r>
                        </m:e>
                        <m:sub>
                          <m:r>
                            <a:rPr lang="es-EC" b="1" i="0">
                              <a:latin typeface="Cambria Math"/>
                            </a:rPr>
                            <m:t>𝐨</m:t>
                          </m:r>
                        </m:sub>
                      </m:sSub>
                      <m:r>
                        <a:rPr lang="es-EC" b="1" i="0">
                          <a:latin typeface="Cambria Math"/>
                        </a:rPr>
                        <m:t>=</m:t>
                      </m:r>
                      <m:r>
                        <a:rPr lang="es-EC" b="1" i="0">
                          <a:latin typeface="Cambria Math"/>
                        </a:rPr>
                        <m:t>𝟎</m:t>
                      </m:r>
                      <m:r>
                        <a:rPr lang="es-EC" b="1" i="0">
                          <a:latin typeface="Cambria Math"/>
                        </a:rPr>
                        <m:t>.</m:t>
                      </m:r>
                      <m:r>
                        <a:rPr lang="es-EC" b="1" i="0">
                          <a:latin typeface="Cambria Math"/>
                        </a:rPr>
                        <m:t>𝟔𝟓𝟗</m:t>
                      </m:r>
                      <m:r>
                        <a:rPr lang="es-EC" b="1" i="0">
                          <a:latin typeface="Cambria Math"/>
                        </a:rPr>
                        <m:t> </m:t>
                      </m:r>
                      <m:d>
                        <m:dPr>
                          <m:begChr m:val="["/>
                          <m:endChr m:val="]"/>
                          <m:ctrlPr>
                            <a:rPr lang="es-ES" b="1" i="1">
                              <a:latin typeface="Cambria Math" panose="02040503050406030204" pitchFamily="18" charset="0"/>
                            </a:rPr>
                          </m:ctrlPr>
                        </m:dPr>
                        <m:e>
                          <m:f>
                            <m:fPr>
                              <m:ctrlPr>
                                <a:rPr lang="es-ES" b="1" i="1">
                                  <a:latin typeface="Cambria Math" panose="02040503050406030204" pitchFamily="18" charset="0"/>
                                </a:rPr>
                              </m:ctrlPr>
                            </m:fPr>
                            <m:num>
                              <m:r>
                                <a:rPr lang="es-EC" b="1" i="0">
                                  <a:latin typeface="Cambria Math"/>
                                </a:rPr>
                                <m:t>𝐖</m:t>
                              </m:r>
                            </m:num>
                            <m:den>
                              <m:sSup>
                                <m:sSupPr>
                                  <m:ctrlPr>
                                    <a:rPr lang="es-ES" b="1" i="1">
                                      <a:latin typeface="Cambria Math" panose="02040503050406030204" pitchFamily="18" charset="0"/>
                                    </a:rPr>
                                  </m:ctrlPr>
                                </m:sSupPr>
                                <m:e>
                                  <m:r>
                                    <a:rPr lang="es-EC" b="1" i="0">
                                      <a:latin typeface="Cambria Math"/>
                                    </a:rPr>
                                    <m:t>𝐦</m:t>
                                  </m:r>
                                </m:e>
                                <m:sup>
                                  <m:r>
                                    <a:rPr lang="es-EC" b="1" i="0">
                                      <a:latin typeface="Cambria Math"/>
                                    </a:rPr>
                                    <m:t>𝟐</m:t>
                                  </m:r>
                                </m:sup>
                              </m:sSup>
                              <m:r>
                                <a:rPr lang="es-EC" b="1" i="0">
                                  <a:latin typeface="Cambria Math"/>
                                </a:rPr>
                                <m:t> </m:t>
                              </m:r>
                              <m:r>
                                <a:rPr lang="es-EC" b="1" i="0">
                                  <a:latin typeface="Cambria Math"/>
                                </a:rPr>
                                <m:t>𝐊</m:t>
                              </m:r>
                            </m:den>
                          </m:f>
                        </m:e>
                      </m:d>
                    </m:oMath>
                  </m:oMathPara>
                </a14:m>
                <a:endParaRPr lang="es-ES" b="1" dirty="0"/>
              </a:p>
            </p:txBody>
          </p:sp>
        </mc:Choice>
        <mc:Fallback xmlns="">
          <p:sp>
            <p:nvSpPr>
              <p:cNvPr id="9" name="8 Rectángulo"/>
              <p:cNvSpPr>
                <a:spLocks noRot="1" noChangeAspect="1" noMove="1" noResize="1" noEditPoints="1" noAdjustHandles="1" noChangeArrowheads="1" noChangeShapeType="1" noTextEdit="1"/>
              </p:cNvSpPr>
              <p:nvPr/>
            </p:nvSpPr>
            <p:spPr>
              <a:xfrm>
                <a:off x="7570693" y="3398471"/>
                <a:ext cx="2479846" cy="676788"/>
              </a:xfrm>
              <a:prstGeom prst="rect">
                <a:avLst/>
              </a:prstGeom>
              <a:blipFill rotWithShape="1">
                <a:blip r:embed="rId3"/>
                <a:stretch>
                  <a:fillRect/>
                </a:stretch>
              </a:blipFill>
            </p:spPr>
            <p:txBody>
              <a:bodyPr/>
              <a:lstStyle/>
              <a:p>
                <a:r>
                  <a:rPr lang="es-ES">
                    <a:noFill/>
                  </a:rPr>
                  <a:t> </a:t>
                </a:r>
              </a:p>
            </p:txBody>
          </p:sp>
        </mc:Fallback>
      </mc:AlternateContent>
      <p:pic>
        <p:nvPicPr>
          <p:cNvPr id="10" name="9 Imagen"/>
          <p:cNvPicPr/>
          <p:nvPr/>
        </p:nvPicPr>
        <p:blipFill>
          <a:blip r:embed="rId4"/>
          <a:stretch>
            <a:fillRect/>
          </a:stretch>
        </p:blipFill>
        <p:spPr>
          <a:xfrm>
            <a:off x="982638" y="621482"/>
            <a:ext cx="4511030" cy="5241730"/>
          </a:xfrm>
          <a:prstGeom prst="rect">
            <a:avLst/>
          </a:prstGeom>
        </p:spPr>
      </p:pic>
    </p:spTree>
    <p:extLst>
      <p:ext uri="{BB962C8B-B14F-4D97-AF65-F5344CB8AC3E}">
        <p14:creationId xmlns:p14="http://schemas.microsoft.com/office/powerpoint/2010/main" val="2007000184"/>
      </p:ext>
    </p:extLst>
  </p:cSld>
  <p:clrMapOvr>
    <a:masterClrMapping/>
  </p:clrMapOvr>
  <p:transition spd="slow" advClick="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PÉRDIDAS DE CALOR</a:t>
            </a:r>
            <a:endParaRPr lang="es-EC" sz="2500" i="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14 Rectángulo"/>
              <p:cNvSpPr/>
              <p:nvPr/>
            </p:nvSpPr>
            <p:spPr>
              <a:xfrm>
                <a:off x="7167658" y="4772998"/>
                <a:ext cx="2154949" cy="4945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smtClean="0">
                              <a:latin typeface="Cambria Math" panose="02040503050406030204" pitchFamily="18" charset="0"/>
                            </a:rPr>
                          </m:ctrlPr>
                        </m:sSubPr>
                        <m:e>
                          <m:r>
                            <m:rPr>
                              <m:sty m:val="p"/>
                            </m:rPr>
                            <a:rPr lang="es-EC" sz="2400">
                              <a:latin typeface="Cambria Math"/>
                            </a:rPr>
                            <m:t>Q</m:t>
                          </m:r>
                        </m:e>
                        <m:sub>
                          <m:r>
                            <m:rPr>
                              <m:sty m:val="p"/>
                            </m:rPr>
                            <a:rPr lang="es-EC" sz="2400">
                              <a:latin typeface="Cambria Math"/>
                            </a:rPr>
                            <m:t>N</m:t>
                          </m:r>
                        </m:sub>
                      </m:sSub>
                      <m:r>
                        <a:rPr lang="es-EC" sz="2400">
                          <a:latin typeface="Cambria Math"/>
                        </a:rPr>
                        <m:t>=</m:t>
                      </m:r>
                      <m:sSub>
                        <m:sSubPr>
                          <m:ctrlPr>
                            <a:rPr lang="es-ES" sz="2400" i="1">
                              <a:latin typeface="Cambria Math" panose="02040503050406030204" pitchFamily="18" charset="0"/>
                            </a:rPr>
                          </m:ctrlPr>
                        </m:sSubPr>
                        <m:e>
                          <m:r>
                            <m:rPr>
                              <m:sty m:val="p"/>
                            </m:rPr>
                            <a:rPr lang="es-EC" sz="2400">
                              <a:latin typeface="Cambria Math"/>
                            </a:rPr>
                            <m:t>Q</m:t>
                          </m:r>
                        </m:e>
                        <m:sub>
                          <m:r>
                            <m:rPr>
                              <m:sty m:val="p"/>
                            </m:rPr>
                            <a:rPr lang="es-EC" sz="2400">
                              <a:latin typeface="Cambria Math"/>
                            </a:rPr>
                            <m:t>u</m:t>
                          </m:r>
                        </m:sub>
                      </m:sSub>
                      <m:r>
                        <a:rPr lang="es-EC" sz="2400">
                          <a:latin typeface="Cambria Math"/>
                        </a:rPr>
                        <m:t>+</m:t>
                      </m:r>
                      <m:sSub>
                        <m:sSubPr>
                          <m:ctrlPr>
                            <a:rPr lang="es-ES" sz="2400" i="1">
                              <a:latin typeface="Cambria Math" panose="02040503050406030204" pitchFamily="18" charset="0"/>
                            </a:rPr>
                          </m:ctrlPr>
                        </m:sSubPr>
                        <m:e>
                          <m:r>
                            <m:rPr>
                              <m:sty m:val="p"/>
                            </m:rPr>
                            <a:rPr lang="es-EC" sz="2400">
                              <a:latin typeface="Cambria Math"/>
                            </a:rPr>
                            <m:t>Q</m:t>
                          </m:r>
                        </m:e>
                        <m:sub>
                          <m:r>
                            <m:rPr>
                              <m:sty m:val="p"/>
                            </m:rPr>
                            <a:rPr lang="es-EC" sz="2400">
                              <a:latin typeface="Cambria Math"/>
                            </a:rPr>
                            <m:t>p</m:t>
                          </m:r>
                        </m:sub>
                      </m:sSub>
                    </m:oMath>
                  </m:oMathPara>
                </a14:m>
                <a:endParaRPr lang="es-ES" sz="2400" dirty="0"/>
              </a:p>
            </p:txBody>
          </p:sp>
        </mc:Choice>
        <mc:Fallback xmlns="">
          <p:sp>
            <p:nvSpPr>
              <p:cNvPr id="15" name="14 Rectángulo"/>
              <p:cNvSpPr>
                <a:spLocks noRot="1" noChangeAspect="1" noMove="1" noResize="1" noEditPoints="1" noAdjustHandles="1" noChangeArrowheads="1" noChangeShapeType="1" noTextEdit="1"/>
              </p:cNvSpPr>
              <p:nvPr/>
            </p:nvSpPr>
            <p:spPr>
              <a:xfrm>
                <a:off x="7167658" y="4772998"/>
                <a:ext cx="2154949" cy="494559"/>
              </a:xfrm>
              <a:prstGeom prst="rect">
                <a:avLst/>
              </a:prstGeom>
              <a:blipFill rotWithShape="1">
                <a:blip r:embed="rId2"/>
                <a:stretch>
                  <a:fillRect b="-740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15 Rectángulo"/>
              <p:cNvSpPr/>
              <p:nvPr/>
            </p:nvSpPr>
            <p:spPr>
              <a:xfrm>
                <a:off x="6815286" y="5389979"/>
                <a:ext cx="2859694" cy="523220"/>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i="1" smtClean="0">
                              <a:latin typeface="Cambria Math" panose="02040503050406030204" pitchFamily="18" charset="0"/>
                            </a:rPr>
                          </m:ctrlPr>
                        </m:sSubPr>
                        <m:e>
                          <m:r>
                            <m:rPr>
                              <m:sty m:val="p"/>
                            </m:rPr>
                            <a:rPr lang="es-EC" sz="2800">
                              <a:latin typeface="Cambria Math"/>
                            </a:rPr>
                            <m:t>Q</m:t>
                          </m:r>
                        </m:e>
                        <m:sub>
                          <m:r>
                            <m:rPr>
                              <m:sty m:val="p"/>
                            </m:rPr>
                            <a:rPr lang="es-EC" sz="2800">
                              <a:latin typeface="Cambria Math"/>
                            </a:rPr>
                            <m:t>N</m:t>
                          </m:r>
                        </m:sub>
                      </m:sSub>
                      <m:r>
                        <a:rPr lang="es-EC" sz="2800">
                          <a:latin typeface="Cambria Math"/>
                        </a:rPr>
                        <m:t>=643.8</m:t>
                      </m:r>
                      <m:r>
                        <a:rPr lang="es-ES" sz="2800" b="0" i="1" smtClean="0">
                          <a:latin typeface="Cambria Math"/>
                        </a:rPr>
                        <m:t>8</m:t>
                      </m:r>
                      <m:d>
                        <m:dPr>
                          <m:begChr m:val="["/>
                          <m:endChr m:val="]"/>
                          <m:ctrlPr>
                            <a:rPr lang="es-ES" sz="2800" i="1">
                              <a:latin typeface="Cambria Math" panose="02040503050406030204" pitchFamily="18" charset="0"/>
                            </a:rPr>
                          </m:ctrlPr>
                        </m:dPr>
                        <m:e>
                          <m:r>
                            <m:rPr>
                              <m:sty m:val="p"/>
                            </m:rPr>
                            <a:rPr lang="es-EC" sz="2800">
                              <a:latin typeface="Cambria Math"/>
                            </a:rPr>
                            <m:t>W</m:t>
                          </m:r>
                        </m:e>
                      </m:d>
                    </m:oMath>
                  </m:oMathPara>
                </a14:m>
                <a:endParaRPr lang="es-ES" sz="2800" dirty="0"/>
              </a:p>
            </p:txBody>
          </p:sp>
        </mc:Choice>
        <mc:Fallback xmlns="">
          <p:sp>
            <p:nvSpPr>
              <p:cNvPr id="16" name="15 Rectángulo"/>
              <p:cNvSpPr>
                <a:spLocks noRot="1" noChangeAspect="1" noMove="1" noResize="1" noEditPoints="1" noAdjustHandles="1" noChangeArrowheads="1" noChangeShapeType="1" noTextEdit="1"/>
              </p:cNvSpPr>
              <p:nvPr/>
            </p:nvSpPr>
            <p:spPr>
              <a:xfrm>
                <a:off x="6815286" y="5389979"/>
                <a:ext cx="2859694" cy="523220"/>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17" name="Marcador de contenido 3"/>
              <p:cNvGraphicFramePr>
                <a:graphicFrameLocks/>
              </p:cNvGraphicFramePr>
              <p:nvPr>
                <p:extLst>
                  <p:ext uri="{D42A27DB-BD31-4B8C-83A1-F6EECF244321}">
                    <p14:modId xmlns:p14="http://schemas.microsoft.com/office/powerpoint/2010/main" val="4030108475"/>
                  </p:ext>
                </p:extLst>
              </p:nvPr>
            </p:nvGraphicFramePr>
            <p:xfrm>
              <a:off x="5015086" y="598955"/>
              <a:ext cx="6898642" cy="4028251"/>
            </p:xfrm>
            <a:graphic>
              <a:graphicData uri="http://schemas.openxmlformats.org/drawingml/2006/table">
                <a:tbl>
                  <a:tblPr firstRow="1" bandRow="1">
                    <a:tableStyleId>{1FECB4D8-DB02-4DC6-A0A2-4F2EBAE1DC90}</a:tableStyleId>
                  </a:tblPr>
                  <a:tblGrid>
                    <a:gridCol w="4416814"/>
                    <a:gridCol w="2481828"/>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perdido por paredes</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C" sz="1800">
                                        <a:latin typeface="Cambria Math"/>
                                      </a:rPr>
                                      <m:t>pp</m:t>
                                    </m:r>
                                  </m:sub>
                                </m:sSub>
                                <m:r>
                                  <a:rPr lang="es-EC" sz="1800">
                                    <a:latin typeface="Cambria Math"/>
                                  </a:rPr>
                                  <m:t>=</m:t>
                                </m:r>
                                <m:sSub>
                                  <m:sSubPr>
                                    <m:ctrlPr>
                                      <a:rPr lang="es-ES" sz="1800" i="1">
                                        <a:latin typeface="Cambria Math" panose="02040503050406030204" pitchFamily="18" charset="0"/>
                                      </a:rPr>
                                    </m:ctrlPr>
                                  </m:sSubPr>
                                  <m:e>
                                    <m:r>
                                      <m:rPr>
                                        <m:sty m:val="p"/>
                                      </m:rPr>
                                      <a:rPr lang="es-EC" sz="1800">
                                        <a:latin typeface="Cambria Math"/>
                                      </a:rPr>
                                      <m:t>U</m:t>
                                    </m:r>
                                  </m:e>
                                  <m:sub>
                                    <m:r>
                                      <m:rPr>
                                        <m:sty m:val="p"/>
                                      </m:rPr>
                                      <a:rPr lang="es-EC" sz="1800">
                                        <a:latin typeface="Cambria Math"/>
                                      </a:rPr>
                                      <m:t>o</m:t>
                                    </m:r>
                                  </m:sub>
                                </m:sSub>
                                <m:r>
                                  <a:rPr lang="es-EC" sz="1800">
                                    <a:latin typeface="Cambria Math"/>
                                  </a:rPr>
                                  <m:t>∗</m:t>
                                </m:r>
                                <m:sSub>
                                  <m:sSubPr>
                                    <m:ctrlPr>
                                      <a:rPr lang="es-ES" sz="1800" i="1">
                                        <a:latin typeface="Cambria Math" panose="02040503050406030204" pitchFamily="18" charset="0"/>
                                      </a:rPr>
                                    </m:ctrlPr>
                                  </m:sSubPr>
                                  <m:e>
                                    <m:r>
                                      <m:rPr>
                                        <m:sty m:val="p"/>
                                      </m:rPr>
                                      <a:rPr lang="es-EC" sz="1800">
                                        <a:latin typeface="Cambria Math"/>
                                      </a:rPr>
                                      <m:t>A</m:t>
                                    </m:r>
                                  </m:e>
                                  <m:sub>
                                    <m:r>
                                      <m:rPr>
                                        <m:sty m:val="p"/>
                                      </m:rPr>
                                      <a:rPr lang="es-EC" sz="1800">
                                        <a:latin typeface="Cambria Math"/>
                                      </a:rPr>
                                      <m:t>o</m:t>
                                    </m:r>
                                  </m:sub>
                                </m:sSub>
                                <m:r>
                                  <a:rPr lang="es-EC" sz="1800">
                                    <a:latin typeface="Cambria Math"/>
                                  </a:rPr>
                                  <m:t>∗</m:t>
                                </m:r>
                                <m:d>
                                  <m:dPr>
                                    <m:ctrlPr>
                                      <a:rPr lang="es-ES" sz="1800" i="1">
                                        <a:latin typeface="Cambria Math" panose="02040503050406030204" pitchFamily="18" charset="0"/>
                                      </a:rPr>
                                    </m:ctrlPr>
                                  </m:dPr>
                                  <m:e>
                                    <m:sSub>
                                      <m:sSubPr>
                                        <m:ctrlPr>
                                          <a:rPr lang="es-ES" sz="1800" i="1">
                                            <a:latin typeface="Cambria Math" panose="02040503050406030204" pitchFamily="18" charset="0"/>
                                          </a:rPr>
                                        </m:ctrlPr>
                                      </m:sSubPr>
                                      <m:e>
                                        <m:r>
                                          <m:rPr>
                                            <m:sty m:val="p"/>
                                          </m:rPr>
                                          <a:rPr lang="es-EC" sz="1800">
                                            <a:latin typeface="Cambria Math"/>
                                          </a:rPr>
                                          <m:t>T</m:t>
                                        </m:r>
                                      </m:e>
                                      <m:sub>
                                        <m:r>
                                          <m:rPr>
                                            <m:sty m:val="p"/>
                                          </m:rPr>
                                          <a:rPr lang="es-EC" sz="1800">
                                            <a:latin typeface="Cambria Math"/>
                                          </a:rPr>
                                          <m:t>sec</m:t>
                                        </m:r>
                                      </m:sub>
                                    </m:sSub>
                                    <m:r>
                                      <a:rPr lang="es-EC" sz="1800">
                                        <a:latin typeface="Cambria Math"/>
                                      </a:rPr>
                                      <m:t>−</m:t>
                                    </m:r>
                                    <m:sSub>
                                      <m:sSubPr>
                                        <m:ctrlPr>
                                          <a:rPr lang="es-ES" sz="1800" i="1">
                                            <a:latin typeface="Cambria Math" panose="02040503050406030204" pitchFamily="18" charset="0"/>
                                          </a:rPr>
                                        </m:ctrlPr>
                                      </m:sSubPr>
                                      <m:e>
                                        <m:r>
                                          <m:rPr>
                                            <m:sty m:val="p"/>
                                          </m:rPr>
                                          <a:rPr lang="es-EC" sz="1800">
                                            <a:latin typeface="Cambria Math"/>
                                          </a:rPr>
                                          <m:t>T</m:t>
                                        </m:r>
                                      </m:e>
                                      <m:sub>
                                        <m:r>
                                          <a:rPr lang="es-EC" sz="1800">
                                            <a:latin typeface="Cambria Math"/>
                                          </a:rPr>
                                          <m:t>∞</m:t>
                                        </m:r>
                                      </m:sub>
                                    </m:sSub>
                                  </m:e>
                                </m:d>
                              </m:oMath>
                            </m:oMathPara>
                          </a14:m>
                          <a:endParaRPr lang="es-EC" sz="1800" dirty="0">
                            <a:latin typeface="Arial" pitchFamily="34" charset="0"/>
                            <a:cs typeface="Arial" pitchFamily="34" charset="0"/>
                          </a:endParaRPr>
                        </a:p>
                      </a:txBody>
                      <a:tcPr/>
                    </a:tc>
                    <a:tc>
                      <a:txBody>
                        <a:bodyPr/>
                        <a:lstStyle/>
                        <a:p>
                          <a:pPr marL="0" marR="0" lvl="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S" sz="1800" b="0" i="0" smtClean="0">
                                        <a:latin typeface="Cambria Math"/>
                                      </a:rPr>
                                      <m:t>pp</m:t>
                                    </m:r>
                                  </m:sub>
                                </m:sSub>
                                <m:r>
                                  <a:rPr lang="es-EC" sz="1800">
                                    <a:latin typeface="Cambria Math"/>
                                  </a:rPr>
                                  <m:t>=</m:t>
                                </m:r>
                                <m:r>
                                  <a:rPr lang="es-ES" sz="1800" b="0" i="0" smtClean="0">
                                    <a:latin typeface="Cambria Math"/>
                                  </a:rPr>
                                  <m:t>61.99</m:t>
                                </m:r>
                                <m:r>
                                  <a:rPr lang="es-EC" sz="1800">
                                    <a:latin typeface="Cambria Math"/>
                                  </a:rPr>
                                  <m:t> </m:t>
                                </m:r>
                                <m:d>
                                  <m:dPr>
                                    <m:begChr m:val="["/>
                                    <m:endChr m:val="]"/>
                                    <m:ctrlPr>
                                      <a:rPr lang="es-ES" sz="1800" i="1">
                                        <a:latin typeface="Cambria Math" panose="02040503050406030204" pitchFamily="18" charset="0"/>
                                      </a:rPr>
                                    </m:ctrlPr>
                                  </m:dPr>
                                  <m:e>
                                    <m:r>
                                      <m:rPr>
                                        <m:sty m:val="p"/>
                                      </m:rPr>
                                      <a:rPr lang="es-EC" sz="1800">
                                        <a:latin typeface="Cambria Math"/>
                                      </a:rPr>
                                      <m:t>W</m:t>
                                    </m:r>
                                  </m:e>
                                </m:d>
                              </m:oMath>
                            </m:oMathPara>
                          </a14:m>
                          <a:endParaRPr kumimoji="0" lang="es-EC" sz="2800" b="0" i="0" u="none" strike="noStrike" cap="none" normalizeH="0" baseline="0" dirty="0" smtClean="0">
                            <a:ln>
                              <a:noFill/>
                            </a:ln>
                            <a:solidFill>
                              <a:schemeClr val="tx1"/>
                            </a:solidFill>
                            <a:effectLst/>
                            <a:latin typeface="Arial" pitchFamily="34" charset="0"/>
                            <a:cs typeface="Arial" pitchFamily="34" charset="0"/>
                          </a:endParaRPr>
                        </a:p>
                      </a:txBody>
                      <a:tcPr anchor="ctr"/>
                    </a:tc>
                  </a:tr>
                  <a:tr h="37084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perdido por cambios de aire</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m:rPr>
                                        <m:sty m:val="p"/>
                                      </m:rPr>
                                      <a:rPr lang="es-EC" sz="1600">
                                        <a:latin typeface="Cambria Math"/>
                                      </a:rPr>
                                      <m:t>Q</m:t>
                                    </m:r>
                                  </m:e>
                                  <m:sub>
                                    <m:r>
                                      <m:rPr>
                                        <m:sty m:val="p"/>
                                      </m:rPr>
                                      <a:rPr lang="es-EC" sz="1600">
                                        <a:latin typeface="Cambria Math"/>
                                      </a:rPr>
                                      <m:t>pca</m:t>
                                    </m:r>
                                  </m:sub>
                                </m:sSub>
                                <m:r>
                                  <a:rPr lang="es-EC" sz="1600">
                                    <a:latin typeface="Cambria Math"/>
                                  </a:rPr>
                                  <m:t>=</m:t>
                                </m:r>
                                <m:f>
                                  <m:fPr>
                                    <m:ctrlPr>
                                      <a:rPr lang="es-ES" sz="1600" i="1">
                                        <a:latin typeface="Cambria Math" panose="02040503050406030204" pitchFamily="18" charset="0"/>
                                      </a:rPr>
                                    </m:ctrlPr>
                                  </m:fPr>
                                  <m:num>
                                    <m:r>
                                      <m:rPr>
                                        <m:sty m:val="p"/>
                                      </m:rPr>
                                      <a:rPr lang="es-EC" sz="1600">
                                        <a:latin typeface="Cambria Math"/>
                                      </a:rPr>
                                      <m:t>N</m:t>
                                    </m:r>
                                  </m:num>
                                  <m:den>
                                    <m:sSub>
                                      <m:sSubPr>
                                        <m:ctrlPr>
                                          <a:rPr lang="es-ES" sz="1600" i="1">
                                            <a:latin typeface="Cambria Math" panose="02040503050406030204" pitchFamily="18" charset="0"/>
                                          </a:rPr>
                                        </m:ctrlPr>
                                      </m:sSubPr>
                                      <m:e>
                                        <m:r>
                                          <m:rPr>
                                            <m:sty m:val="p"/>
                                          </m:rPr>
                                          <a:rPr lang="es-EC" sz="1600">
                                            <a:latin typeface="Cambria Math"/>
                                          </a:rPr>
                                          <m:t>t</m:t>
                                        </m:r>
                                      </m:e>
                                      <m:sub>
                                        <m:r>
                                          <m:rPr>
                                            <m:sty m:val="p"/>
                                          </m:rPr>
                                          <a:rPr lang="es-EC" sz="1600">
                                            <a:latin typeface="Cambria Math"/>
                                          </a:rPr>
                                          <m:t>sec</m:t>
                                        </m:r>
                                      </m:sub>
                                    </m:sSub>
                                  </m:den>
                                </m:f>
                                <m:r>
                                  <a:rPr lang="es-EC" sz="1600" i="1">
                                    <a:latin typeface="Cambria Math"/>
                                  </a:rPr>
                                  <m:t>∗</m:t>
                                </m:r>
                                <m:sSub>
                                  <m:sSubPr>
                                    <m:ctrlPr>
                                      <a:rPr lang="es-ES" sz="1600" i="1">
                                        <a:latin typeface="Cambria Math" panose="02040503050406030204" pitchFamily="18" charset="0"/>
                                      </a:rPr>
                                    </m:ctrlPr>
                                  </m:sSubPr>
                                  <m:e>
                                    <m:r>
                                      <m:rPr>
                                        <m:sty m:val="p"/>
                                      </m:rPr>
                                      <a:rPr lang="es-EC" sz="1600">
                                        <a:latin typeface="Cambria Math"/>
                                      </a:rPr>
                                      <m:t>Cp</m:t>
                                    </m:r>
                                  </m:e>
                                  <m:sub>
                                    <m:r>
                                      <m:rPr>
                                        <m:sty m:val="p"/>
                                      </m:rPr>
                                      <a:rPr lang="es-EC" sz="1600">
                                        <a:latin typeface="Cambria Math"/>
                                      </a:rPr>
                                      <m:t>aire</m:t>
                                    </m:r>
                                  </m:sub>
                                </m:sSub>
                                <m:r>
                                  <a:rPr lang="es-EC" sz="1600" i="1">
                                    <a:latin typeface="Cambria Math"/>
                                  </a:rPr>
                                  <m:t>∗</m:t>
                                </m:r>
                                <m:sSub>
                                  <m:sSubPr>
                                    <m:ctrlPr>
                                      <a:rPr lang="es-ES" sz="1600" i="1">
                                        <a:latin typeface="Cambria Math" panose="02040503050406030204" pitchFamily="18" charset="0"/>
                                      </a:rPr>
                                    </m:ctrlPr>
                                  </m:sSubPr>
                                  <m:e>
                                    <m:r>
                                      <m:rPr>
                                        <m:sty m:val="p"/>
                                      </m:rPr>
                                      <a:rPr lang="es-EC" sz="1600">
                                        <a:latin typeface="Cambria Math"/>
                                      </a:rPr>
                                      <m:t>V</m:t>
                                    </m:r>
                                  </m:e>
                                  <m:sub>
                                    <m:r>
                                      <m:rPr>
                                        <m:sty m:val="p"/>
                                      </m:rPr>
                                      <a:rPr lang="es-EC" sz="1600">
                                        <a:latin typeface="Cambria Math"/>
                                      </a:rPr>
                                      <m:t>i</m:t>
                                    </m:r>
                                  </m:sub>
                                </m:sSub>
                                <m:r>
                                  <a:rPr lang="es-EC" sz="1600" i="1">
                                    <a:latin typeface="Cambria Math"/>
                                  </a:rPr>
                                  <m:t>∗</m:t>
                                </m:r>
                                <m:sSub>
                                  <m:sSubPr>
                                    <m:ctrlPr>
                                      <a:rPr lang="es-ES" sz="1600" i="1">
                                        <a:latin typeface="Cambria Math" panose="02040503050406030204" pitchFamily="18" charset="0"/>
                                      </a:rPr>
                                    </m:ctrlPr>
                                  </m:sSubPr>
                                  <m:e>
                                    <m:r>
                                      <m:rPr>
                                        <m:sty m:val="p"/>
                                      </m:rPr>
                                      <a:rPr lang="es-EC" sz="1600">
                                        <a:latin typeface="Cambria Math"/>
                                      </a:rPr>
                                      <m:t>ρ</m:t>
                                    </m:r>
                                  </m:e>
                                  <m:sub>
                                    <m:r>
                                      <m:rPr>
                                        <m:sty m:val="p"/>
                                      </m:rPr>
                                      <a:rPr lang="es-EC" sz="1600">
                                        <a:latin typeface="Cambria Math"/>
                                      </a:rPr>
                                      <m:t>aire</m:t>
                                    </m:r>
                                  </m:sub>
                                </m:sSub>
                                <m:r>
                                  <a:rPr lang="es-EC" sz="1600" i="1">
                                    <a:latin typeface="Cambria Math"/>
                                  </a:rPr>
                                  <m:t>∗</m:t>
                                </m:r>
                                <m:d>
                                  <m:dPr>
                                    <m:ctrlPr>
                                      <a:rPr lang="es-ES" sz="1600" i="1">
                                        <a:latin typeface="Cambria Math" panose="02040503050406030204" pitchFamily="18" charset="0"/>
                                      </a:rPr>
                                    </m:ctrlPr>
                                  </m:dPr>
                                  <m:e>
                                    <m:sSub>
                                      <m:sSubPr>
                                        <m:ctrlPr>
                                          <a:rPr lang="es-ES" sz="1600" i="1">
                                            <a:latin typeface="Cambria Math" panose="02040503050406030204" pitchFamily="18" charset="0"/>
                                          </a:rPr>
                                        </m:ctrlPr>
                                      </m:sSubPr>
                                      <m:e>
                                        <m:r>
                                          <m:rPr>
                                            <m:sty m:val="p"/>
                                          </m:rPr>
                                          <a:rPr lang="es-EC" sz="1600">
                                            <a:latin typeface="Cambria Math"/>
                                          </a:rPr>
                                          <m:t>T</m:t>
                                        </m:r>
                                      </m:e>
                                      <m:sub>
                                        <m:r>
                                          <m:rPr>
                                            <m:sty m:val="p"/>
                                          </m:rPr>
                                          <a:rPr lang="es-EC" sz="1600">
                                            <a:latin typeface="Cambria Math"/>
                                          </a:rPr>
                                          <m:t>sec</m:t>
                                        </m:r>
                                      </m:sub>
                                    </m:sSub>
                                    <m:r>
                                      <a:rPr lang="es-EC" sz="1600" i="1">
                                        <a:latin typeface="Cambria Math"/>
                                      </a:rPr>
                                      <m:t>−</m:t>
                                    </m:r>
                                    <m:sSub>
                                      <m:sSubPr>
                                        <m:ctrlPr>
                                          <a:rPr lang="es-ES" sz="1600" i="1">
                                            <a:latin typeface="Cambria Math" panose="02040503050406030204" pitchFamily="18" charset="0"/>
                                          </a:rPr>
                                        </m:ctrlPr>
                                      </m:sSubPr>
                                      <m:e>
                                        <m:r>
                                          <m:rPr>
                                            <m:sty m:val="p"/>
                                          </m:rPr>
                                          <a:rPr lang="es-EC" sz="1600">
                                            <a:latin typeface="Cambria Math"/>
                                          </a:rPr>
                                          <m:t>T</m:t>
                                        </m:r>
                                      </m:e>
                                      <m:sub>
                                        <m:r>
                                          <a:rPr lang="es-EC" sz="1600">
                                            <a:latin typeface="Cambria Math"/>
                                          </a:rPr>
                                          <m:t>∞</m:t>
                                        </m:r>
                                      </m:sub>
                                    </m:sSub>
                                  </m:e>
                                </m:d>
                              </m:oMath>
                            </m:oMathPara>
                          </a14:m>
                          <a:endParaRPr lang="es-EC" sz="1800" dirty="0">
                            <a:latin typeface="Arial" pitchFamily="34" charset="0"/>
                            <a:cs typeface="Arial" pitchFamily="34" charset="0"/>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C" sz="1800">
                                        <a:latin typeface="Cambria Math"/>
                                      </a:rPr>
                                      <m:t>pca</m:t>
                                    </m:r>
                                  </m:sub>
                                </m:sSub>
                                <m:r>
                                  <a:rPr lang="es-EC" sz="1800">
                                    <a:latin typeface="Cambria Math"/>
                                  </a:rPr>
                                  <m:t>=1.4 </m:t>
                                </m:r>
                                <m:d>
                                  <m:dPr>
                                    <m:begChr m:val="["/>
                                    <m:endChr m:val="]"/>
                                    <m:ctrlPr>
                                      <a:rPr lang="es-EC" sz="1800" i="1" smtClean="0">
                                        <a:latin typeface="Cambria Math" panose="02040503050406030204" pitchFamily="18" charset="0"/>
                                      </a:rPr>
                                    </m:ctrlPr>
                                  </m:dPr>
                                  <m:e>
                                    <m:r>
                                      <m:rPr>
                                        <m:sty m:val="p"/>
                                      </m:rPr>
                                      <a:rPr lang="es-ES" sz="1800" b="0" i="0" smtClean="0">
                                        <a:latin typeface="Cambria Math"/>
                                      </a:rPr>
                                      <m:t>W</m:t>
                                    </m:r>
                                  </m:e>
                                </m:d>
                              </m:oMath>
                            </m:oMathPara>
                          </a14:m>
                          <a:endParaRPr lang="es-ES" sz="1800" dirty="0"/>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acumulado en paredes</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C" sz="1800">
                                        <a:latin typeface="Cambria Math"/>
                                      </a:rPr>
                                      <m:t>a</m:t>
                                    </m:r>
                                    <m:r>
                                      <m:rPr>
                                        <m:sty m:val="p"/>
                                      </m:rPr>
                                      <a:rPr lang="es-ES" sz="1800" b="0" i="0" smtClean="0">
                                        <a:latin typeface="Cambria Math"/>
                                      </a:rPr>
                                      <m:t>c</m:t>
                                    </m:r>
                                  </m:sub>
                                </m:sSub>
                                <m:r>
                                  <a:rPr lang="es-EC" sz="1800">
                                    <a:latin typeface="Cambria Math"/>
                                  </a:rPr>
                                  <m:t>=</m:t>
                                </m:r>
                                <m:f>
                                  <m:fPr>
                                    <m:ctrlPr>
                                      <a:rPr lang="es-ES" sz="1800" i="1">
                                        <a:latin typeface="Cambria Math" panose="02040503050406030204" pitchFamily="18" charset="0"/>
                                      </a:rPr>
                                    </m:ctrlPr>
                                  </m:fPr>
                                  <m:num>
                                    <m:sSub>
                                      <m:sSubPr>
                                        <m:ctrlPr>
                                          <a:rPr lang="es-ES" sz="1800" i="1">
                                            <a:latin typeface="Cambria Math" panose="02040503050406030204" pitchFamily="18" charset="0"/>
                                          </a:rPr>
                                        </m:ctrlPr>
                                      </m:sSubPr>
                                      <m:e>
                                        <m:r>
                                          <m:rPr>
                                            <m:sty m:val="p"/>
                                          </m:rPr>
                                          <a:rPr lang="es-EC" sz="1800">
                                            <a:latin typeface="Cambria Math"/>
                                          </a:rPr>
                                          <m:t>m</m:t>
                                        </m:r>
                                      </m:e>
                                      <m:sub>
                                        <m:r>
                                          <m:rPr>
                                            <m:sty m:val="p"/>
                                          </m:rPr>
                                          <a:rPr lang="es-EC" sz="1800">
                                            <a:latin typeface="Cambria Math"/>
                                          </a:rPr>
                                          <m:t>Tinox</m:t>
                                        </m:r>
                                      </m:sub>
                                    </m:sSub>
                                  </m:num>
                                  <m:den>
                                    <m:sSub>
                                      <m:sSubPr>
                                        <m:ctrlPr>
                                          <a:rPr lang="es-ES" sz="1800" i="1">
                                            <a:latin typeface="Cambria Math" panose="02040503050406030204" pitchFamily="18" charset="0"/>
                                          </a:rPr>
                                        </m:ctrlPr>
                                      </m:sSubPr>
                                      <m:e>
                                        <m:r>
                                          <m:rPr>
                                            <m:sty m:val="p"/>
                                          </m:rPr>
                                          <a:rPr lang="es-EC" sz="1800">
                                            <a:latin typeface="Cambria Math"/>
                                          </a:rPr>
                                          <m:t>t</m:t>
                                        </m:r>
                                      </m:e>
                                      <m:sub>
                                        <m:r>
                                          <m:rPr>
                                            <m:sty m:val="p"/>
                                          </m:rPr>
                                          <a:rPr lang="es-EC" sz="1800">
                                            <a:latin typeface="Cambria Math"/>
                                          </a:rPr>
                                          <m:t>sec</m:t>
                                        </m:r>
                                      </m:sub>
                                    </m:sSub>
                                  </m:den>
                                </m:f>
                                <m:r>
                                  <a:rPr lang="es-EC" sz="1800" i="1">
                                    <a:latin typeface="Cambria Math"/>
                                  </a:rPr>
                                  <m:t>∗</m:t>
                                </m:r>
                                <m:sSub>
                                  <m:sSubPr>
                                    <m:ctrlPr>
                                      <a:rPr lang="es-ES" sz="1800" i="1">
                                        <a:latin typeface="Cambria Math" panose="02040503050406030204" pitchFamily="18" charset="0"/>
                                      </a:rPr>
                                    </m:ctrlPr>
                                  </m:sSubPr>
                                  <m:e>
                                    <m:r>
                                      <m:rPr>
                                        <m:sty m:val="p"/>
                                      </m:rPr>
                                      <a:rPr lang="es-EC" sz="1800">
                                        <a:latin typeface="Cambria Math"/>
                                      </a:rPr>
                                      <m:t>cp</m:t>
                                    </m:r>
                                  </m:e>
                                  <m:sub>
                                    <m:r>
                                      <m:rPr>
                                        <m:sty m:val="p"/>
                                      </m:rPr>
                                      <a:rPr lang="es-EC" sz="1800">
                                        <a:latin typeface="Cambria Math"/>
                                      </a:rPr>
                                      <m:t>inox</m:t>
                                    </m:r>
                                  </m:sub>
                                </m:sSub>
                                <m:r>
                                  <a:rPr lang="es-EC" sz="1800" i="1">
                                    <a:latin typeface="Cambria Math"/>
                                  </a:rPr>
                                  <m:t>∗</m:t>
                                </m:r>
                                <m:r>
                                  <a:rPr lang="es-EC" sz="1800">
                                    <a:latin typeface="Cambria Math"/>
                                  </a:rPr>
                                  <m:t>(</m:t>
                                </m:r>
                                <m:sSub>
                                  <m:sSubPr>
                                    <m:ctrlPr>
                                      <a:rPr lang="es-ES" sz="1800" i="1">
                                        <a:latin typeface="Cambria Math" panose="02040503050406030204" pitchFamily="18" charset="0"/>
                                      </a:rPr>
                                    </m:ctrlPr>
                                  </m:sSubPr>
                                  <m:e>
                                    <m:r>
                                      <m:rPr>
                                        <m:sty m:val="p"/>
                                      </m:rPr>
                                      <a:rPr lang="es-EC" sz="1800">
                                        <a:latin typeface="Cambria Math"/>
                                      </a:rPr>
                                      <m:t>T</m:t>
                                    </m:r>
                                  </m:e>
                                  <m:sub>
                                    <m:r>
                                      <m:rPr>
                                        <m:sty m:val="p"/>
                                      </m:rPr>
                                      <a:rPr lang="es-EC" sz="1800">
                                        <a:latin typeface="Cambria Math"/>
                                      </a:rPr>
                                      <m:t>sec</m:t>
                                    </m:r>
                                  </m:sub>
                                </m:sSub>
                                <m:r>
                                  <a:rPr lang="es-EC" sz="1800" i="1">
                                    <a:latin typeface="Cambria Math"/>
                                  </a:rPr>
                                  <m:t>−</m:t>
                                </m:r>
                                <m:sSub>
                                  <m:sSubPr>
                                    <m:ctrlPr>
                                      <a:rPr lang="es-ES" sz="1800" i="1">
                                        <a:latin typeface="Cambria Math" panose="02040503050406030204" pitchFamily="18" charset="0"/>
                                      </a:rPr>
                                    </m:ctrlPr>
                                  </m:sSubPr>
                                  <m:e>
                                    <m:r>
                                      <m:rPr>
                                        <m:sty m:val="p"/>
                                      </m:rPr>
                                      <a:rPr lang="es-EC" sz="1800">
                                        <a:latin typeface="Cambria Math"/>
                                      </a:rPr>
                                      <m:t>T</m:t>
                                    </m:r>
                                  </m:e>
                                  <m:sub>
                                    <m:r>
                                      <a:rPr lang="es-EC" sz="1800">
                                        <a:latin typeface="Cambria Math"/>
                                      </a:rPr>
                                      <m:t>∞</m:t>
                                    </m:r>
                                  </m:sub>
                                </m:sSub>
                                <m:r>
                                  <a:rPr lang="es-EC" sz="1800">
                                    <a:latin typeface="Cambria Math"/>
                                  </a:rPr>
                                  <m:t>)</m:t>
                                </m:r>
                              </m:oMath>
                            </m:oMathPara>
                          </a14:m>
                          <a:endParaRPr lang="es-ES" sz="180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C" sz="1800">
                                        <a:latin typeface="Cambria Math"/>
                                      </a:rPr>
                                      <m:t>a</m:t>
                                    </m:r>
                                    <m:r>
                                      <m:rPr>
                                        <m:sty m:val="p"/>
                                      </m:rPr>
                                      <a:rPr lang="es-ES" sz="1800" b="0" i="0" smtClean="0">
                                        <a:latin typeface="Cambria Math"/>
                                      </a:rPr>
                                      <m:t>c</m:t>
                                    </m:r>
                                  </m:sub>
                                </m:sSub>
                                <m:r>
                                  <a:rPr lang="es-EC" sz="1800">
                                    <a:latin typeface="Cambria Math"/>
                                  </a:rPr>
                                  <m:t>=19. </m:t>
                                </m:r>
                                <m:r>
                                  <a:rPr lang="es-ES" sz="1800" b="0" i="0" smtClean="0">
                                    <a:latin typeface="Cambria Math"/>
                                  </a:rPr>
                                  <m:t>5</m:t>
                                </m:r>
                                <m:d>
                                  <m:dPr>
                                    <m:begChr m:val="["/>
                                    <m:endChr m:val="]"/>
                                    <m:ctrlPr>
                                      <a:rPr lang="es-ES" sz="1800" i="1">
                                        <a:latin typeface="Cambria Math" panose="02040503050406030204" pitchFamily="18" charset="0"/>
                                      </a:rPr>
                                    </m:ctrlPr>
                                  </m:dPr>
                                  <m:e>
                                    <m:r>
                                      <m:rPr>
                                        <m:sty m:val="p"/>
                                      </m:rPr>
                                      <a:rPr lang="es-EC" sz="1800">
                                        <a:latin typeface="Cambria Math"/>
                                      </a:rPr>
                                      <m:t>W</m:t>
                                    </m:r>
                                  </m:e>
                                </m:d>
                              </m:oMath>
                            </m:oMathPara>
                          </a14:m>
                          <a:endParaRPr lang="es-EC" sz="1800" b="1" i="0" dirty="0">
                            <a:latin typeface="Arial" pitchFamily="34" charset="0"/>
                            <a:cs typeface="Arial" pitchFamily="34" charset="0"/>
                          </a:endParaRPr>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C" sz="1800" dirty="0" smtClean="0">
                              <a:latin typeface="Arial" pitchFamily="34" charset="0"/>
                              <a:cs typeface="Arial" pitchFamily="34" charset="0"/>
                            </a:rPr>
                            <a:t>Calor perdido</a:t>
                          </a:r>
                          <a:r>
                            <a:rPr lang="es-EC" sz="1800" baseline="0" dirty="0" smtClean="0">
                              <a:latin typeface="Arial" pitchFamily="34" charset="0"/>
                              <a:cs typeface="Arial" pitchFamily="34" charset="0"/>
                            </a:rPr>
                            <a:t> por respiraderos y rejillas</a:t>
                          </a:r>
                        </a:p>
                        <a:p>
                          <a:pPr marL="0" marR="0" indent="0" algn="l"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800" i="1" kern="1200" smtClean="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Q</m:t>
                                    </m:r>
                                  </m:e>
                                  <m:sub>
                                    <m:r>
                                      <m:rPr>
                                        <m:sty m:val="p"/>
                                      </m:rPr>
                                      <a:rPr lang="es-EC" sz="1800" kern="1200">
                                        <a:solidFill>
                                          <a:schemeClr val="dk1"/>
                                        </a:solidFill>
                                        <a:effectLst/>
                                        <a:latin typeface="Cambria Math"/>
                                        <a:ea typeface="+mn-ea"/>
                                        <a:cs typeface="+mn-cs"/>
                                      </a:rPr>
                                      <m:t>vapor</m:t>
                                    </m:r>
                                  </m:sub>
                                </m:sSub>
                                <m:r>
                                  <a:rPr lang="es-EC" sz="1800" kern="1200">
                                    <a:solidFill>
                                      <a:schemeClr val="dk1"/>
                                    </a:solidFill>
                                    <a:effectLst/>
                                    <a:latin typeface="Cambria Math"/>
                                    <a:ea typeface="+mn-ea"/>
                                    <a:cs typeface="+mn-cs"/>
                                  </a:rPr>
                                  <m:t>=</m:t>
                                </m:r>
                                <m:f>
                                  <m:fPr>
                                    <m:ctrlPr>
                                      <a:rPr lang="es-ES" sz="1800" i="1" kern="1200">
                                        <a:solidFill>
                                          <a:schemeClr val="dk1"/>
                                        </a:solidFill>
                                        <a:effectLst/>
                                        <a:latin typeface="Cambria Math" panose="02040503050406030204" pitchFamily="18" charset="0"/>
                                        <a:ea typeface="+mn-ea"/>
                                        <a:cs typeface="+mn-cs"/>
                                      </a:rPr>
                                    </m:ctrlPr>
                                  </m:fPr>
                                  <m:num>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m</m:t>
                                        </m:r>
                                      </m:e>
                                      <m:sub>
                                        <m:r>
                                          <m:rPr>
                                            <m:sty m:val="p"/>
                                          </m:rPr>
                                          <a:rPr lang="es-EC" sz="1800" kern="1200">
                                            <a:solidFill>
                                              <a:schemeClr val="dk1"/>
                                            </a:solidFill>
                                            <a:effectLst/>
                                            <a:latin typeface="Cambria Math"/>
                                            <a:ea typeface="+mn-ea"/>
                                            <a:cs typeface="+mn-cs"/>
                                          </a:rPr>
                                          <m:t>airsec</m:t>
                                        </m:r>
                                      </m:sub>
                                    </m:sSub>
                                  </m:num>
                                  <m:den>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m:rPr>
                                            <m:sty m:val="p"/>
                                          </m:rPr>
                                          <a:rPr lang="es-EC" sz="1800" kern="1200">
                                            <a:solidFill>
                                              <a:schemeClr val="dk1"/>
                                            </a:solidFill>
                                            <a:effectLst/>
                                            <a:latin typeface="Cambria Math"/>
                                            <a:ea typeface="+mn-ea"/>
                                            <a:cs typeface="+mn-cs"/>
                                          </a:rPr>
                                          <m:t>sec</m:t>
                                        </m:r>
                                      </m:sub>
                                    </m:sSub>
                                  </m:den>
                                </m:f>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Cp</m:t>
                                    </m:r>
                                  </m:e>
                                  <m:sub>
                                    <m:r>
                                      <m:rPr>
                                        <m:sty m:val="p"/>
                                      </m:rPr>
                                      <a:rPr lang="es-EC" sz="1800" kern="1200">
                                        <a:solidFill>
                                          <a:schemeClr val="dk1"/>
                                        </a:solidFill>
                                        <a:effectLst/>
                                        <a:latin typeface="Cambria Math"/>
                                        <a:ea typeface="+mn-ea"/>
                                        <a:cs typeface="+mn-cs"/>
                                      </a:rPr>
                                      <m:t>airsec</m:t>
                                    </m:r>
                                  </m:sub>
                                </m:sSub>
                                <m:r>
                                  <a:rPr lang="es-EC" sz="1800" i="1" kern="1200">
                                    <a:solidFill>
                                      <a:schemeClr val="dk1"/>
                                    </a:solidFill>
                                    <a:effectLst/>
                                    <a:latin typeface="Cambria Math"/>
                                    <a:ea typeface="+mn-ea"/>
                                    <a:cs typeface="+mn-cs"/>
                                  </a:rPr>
                                  <m:t>∗</m:t>
                                </m:r>
                                <m:r>
                                  <a:rPr lang="es-EC" sz="1800"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m:rPr>
                                        <m:sty m:val="p"/>
                                      </m:rPr>
                                      <a:rPr lang="es-EC" sz="1800" kern="1200">
                                        <a:solidFill>
                                          <a:schemeClr val="dk1"/>
                                        </a:solidFill>
                                        <a:effectLst/>
                                        <a:latin typeface="Cambria Math"/>
                                        <a:ea typeface="+mn-ea"/>
                                        <a:cs typeface="+mn-cs"/>
                                      </a:rPr>
                                      <m:t>sec</m:t>
                                    </m:r>
                                  </m:sub>
                                </m:sSub>
                                <m:r>
                                  <a:rPr lang="es-EC" sz="1800" i="1" kern="1200">
                                    <a:solidFill>
                                      <a:schemeClr val="dk1"/>
                                    </a:solidFill>
                                    <a:effectLst/>
                                    <a:latin typeface="Cambria Math"/>
                                    <a:ea typeface="+mn-ea"/>
                                    <a:cs typeface="+mn-cs"/>
                                  </a:rPr>
                                  <m:t>−</m:t>
                                </m:r>
                                <m:sSub>
                                  <m:sSubPr>
                                    <m:ctrlPr>
                                      <a:rPr lang="es-ES" sz="1800" i="1" kern="1200">
                                        <a:solidFill>
                                          <a:schemeClr val="dk1"/>
                                        </a:solidFill>
                                        <a:effectLst/>
                                        <a:latin typeface="Cambria Math" panose="02040503050406030204" pitchFamily="18" charset="0"/>
                                        <a:ea typeface="+mn-ea"/>
                                        <a:cs typeface="+mn-cs"/>
                                      </a:rPr>
                                    </m:ctrlPr>
                                  </m:sSubPr>
                                  <m:e>
                                    <m:r>
                                      <m:rPr>
                                        <m:sty m:val="p"/>
                                      </m:rPr>
                                      <a:rPr lang="es-EC" sz="1800" kern="1200">
                                        <a:solidFill>
                                          <a:schemeClr val="dk1"/>
                                        </a:solidFill>
                                        <a:effectLst/>
                                        <a:latin typeface="Cambria Math"/>
                                        <a:ea typeface="+mn-ea"/>
                                        <a:cs typeface="+mn-cs"/>
                                      </a:rPr>
                                      <m:t>T</m:t>
                                    </m:r>
                                  </m:e>
                                  <m:sub>
                                    <m:r>
                                      <a:rPr lang="es-EC" sz="1800" kern="1200">
                                        <a:solidFill>
                                          <a:schemeClr val="dk1"/>
                                        </a:solidFill>
                                        <a:effectLst/>
                                        <a:latin typeface="Cambria Math"/>
                                        <a:ea typeface="+mn-ea"/>
                                        <a:cs typeface="+mn-cs"/>
                                      </a:rPr>
                                      <m:t>∞</m:t>
                                    </m:r>
                                  </m:sub>
                                </m:sSub>
                                <m:r>
                                  <a:rPr lang="es-EC" sz="1800" kern="1200">
                                    <a:solidFill>
                                      <a:schemeClr val="dk1"/>
                                    </a:solidFill>
                                    <a:effectLst/>
                                    <a:latin typeface="Cambria Math"/>
                                    <a:ea typeface="+mn-ea"/>
                                    <a:cs typeface="+mn-cs"/>
                                  </a:rPr>
                                  <m:t>)</m:t>
                                </m:r>
                              </m:oMath>
                            </m:oMathPara>
                          </a14:m>
                          <a:endParaRPr lang="es-ES" sz="1800" kern="1200" dirty="0">
                            <a:solidFill>
                              <a:schemeClr val="dk1"/>
                            </a:solidFill>
                            <a:effectLst/>
                            <a:latin typeface="+mn-lt"/>
                            <a:ea typeface="+mn-ea"/>
                            <a:cs typeface="+mn-cs"/>
                          </a:endParaRPr>
                        </a:p>
                      </a:txBody>
                      <a:tcP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S" sz="1600" i="1" kern="1200" smtClean="0">
                                        <a:solidFill>
                                          <a:schemeClr val="dk1"/>
                                        </a:solidFill>
                                        <a:effectLst/>
                                        <a:latin typeface="Cambria Math" panose="02040503050406030204" pitchFamily="18" charset="0"/>
                                        <a:ea typeface="+mn-ea"/>
                                        <a:cs typeface="+mn-cs"/>
                                      </a:rPr>
                                    </m:ctrlPr>
                                  </m:sSubPr>
                                  <m:e>
                                    <m:r>
                                      <m:rPr>
                                        <m:sty m:val="p"/>
                                      </m:rPr>
                                      <a:rPr lang="es-EC" sz="1600" kern="1200">
                                        <a:solidFill>
                                          <a:schemeClr val="dk1"/>
                                        </a:solidFill>
                                        <a:effectLst/>
                                        <a:latin typeface="Cambria Math"/>
                                        <a:ea typeface="+mn-ea"/>
                                        <a:cs typeface="+mn-cs"/>
                                      </a:rPr>
                                      <m:t>Q</m:t>
                                    </m:r>
                                  </m:e>
                                  <m:sub>
                                    <m:r>
                                      <m:rPr>
                                        <m:sty m:val="p"/>
                                      </m:rPr>
                                      <a:rPr lang="es-EC" sz="1600" kern="1200">
                                        <a:solidFill>
                                          <a:schemeClr val="dk1"/>
                                        </a:solidFill>
                                        <a:effectLst/>
                                        <a:latin typeface="Cambria Math"/>
                                        <a:ea typeface="+mn-ea"/>
                                        <a:cs typeface="+mn-cs"/>
                                      </a:rPr>
                                      <m:t>vapor</m:t>
                                    </m:r>
                                  </m:sub>
                                </m:sSub>
                                <m:r>
                                  <a:rPr lang="es-EC" sz="1600" kern="1200">
                                    <a:solidFill>
                                      <a:schemeClr val="dk1"/>
                                    </a:solidFill>
                                    <a:effectLst/>
                                    <a:latin typeface="Cambria Math"/>
                                    <a:ea typeface="+mn-ea"/>
                                    <a:cs typeface="+mn-cs"/>
                                  </a:rPr>
                                  <m:t>=5.378</m:t>
                                </m:r>
                                <m:r>
                                  <m:rPr>
                                    <m:sty m:val="p"/>
                                  </m:rPr>
                                  <a:rPr lang="es-EC" sz="1600" kern="1200">
                                    <a:solidFill>
                                      <a:schemeClr val="dk1"/>
                                    </a:solidFill>
                                    <a:effectLst/>
                                    <a:latin typeface="Cambria Math"/>
                                    <a:ea typeface="+mn-ea"/>
                                    <a:cs typeface="+mn-cs"/>
                                  </a:rPr>
                                  <m:t>x</m:t>
                                </m:r>
                                <m:sSup>
                                  <m:sSupPr>
                                    <m:ctrlPr>
                                      <a:rPr lang="es-ES" sz="1600" i="1" kern="1200">
                                        <a:solidFill>
                                          <a:schemeClr val="dk1"/>
                                        </a:solidFill>
                                        <a:effectLst/>
                                        <a:latin typeface="Cambria Math" panose="02040503050406030204" pitchFamily="18" charset="0"/>
                                        <a:ea typeface="+mn-ea"/>
                                        <a:cs typeface="+mn-cs"/>
                                      </a:rPr>
                                    </m:ctrlPr>
                                  </m:sSupPr>
                                  <m:e>
                                    <m:r>
                                      <a:rPr lang="es-EC" sz="1600" i="1" kern="1200">
                                        <a:solidFill>
                                          <a:schemeClr val="dk1"/>
                                        </a:solidFill>
                                        <a:effectLst/>
                                        <a:latin typeface="Cambria Math"/>
                                        <a:ea typeface="+mn-ea"/>
                                        <a:cs typeface="+mn-cs"/>
                                      </a:rPr>
                                      <m:t>10</m:t>
                                    </m:r>
                                  </m:e>
                                  <m:sup>
                                    <m:r>
                                      <a:rPr lang="es-EC" sz="1600" i="1" kern="1200">
                                        <a:solidFill>
                                          <a:schemeClr val="dk1"/>
                                        </a:solidFill>
                                        <a:effectLst/>
                                        <a:latin typeface="Cambria Math"/>
                                        <a:ea typeface="+mn-ea"/>
                                        <a:cs typeface="+mn-cs"/>
                                      </a:rPr>
                                      <m:t>−4</m:t>
                                    </m:r>
                                  </m:sup>
                                </m:sSup>
                                <m:r>
                                  <a:rPr lang="es-EC" sz="1600" i="1" kern="1200">
                                    <a:solidFill>
                                      <a:schemeClr val="dk1"/>
                                    </a:solidFill>
                                    <a:effectLst/>
                                    <a:latin typeface="Cambria Math"/>
                                    <a:ea typeface="+mn-ea"/>
                                    <a:cs typeface="+mn-cs"/>
                                  </a:rPr>
                                  <m:t> </m:t>
                                </m:r>
                                <m:d>
                                  <m:dPr>
                                    <m:begChr m:val="["/>
                                    <m:endChr m:val="]"/>
                                    <m:ctrlPr>
                                      <a:rPr lang="es-ES" sz="1600" i="1" kern="1200">
                                        <a:solidFill>
                                          <a:schemeClr val="dk1"/>
                                        </a:solidFill>
                                        <a:effectLst/>
                                        <a:latin typeface="Cambria Math" panose="02040503050406030204" pitchFamily="18" charset="0"/>
                                        <a:ea typeface="+mn-ea"/>
                                        <a:cs typeface="+mn-cs"/>
                                      </a:rPr>
                                    </m:ctrlPr>
                                  </m:dPr>
                                  <m:e>
                                    <m:r>
                                      <m:rPr>
                                        <m:sty m:val="p"/>
                                      </m:rPr>
                                      <a:rPr lang="es-EC" sz="1600" kern="1200">
                                        <a:solidFill>
                                          <a:schemeClr val="dk1"/>
                                        </a:solidFill>
                                        <a:effectLst/>
                                        <a:latin typeface="Cambria Math"/>
                                        <a:ea typeface="+mn-ea"/>
                                        <a:cs typeface="+mn-cs"/>
                                      </a:rPr>
                                      <m:t>W</m:t>
                                    </m:r>
                                  </m:e>
                                </m:d>
                              </m:oMath>
                            </m:oMathPara>
                          </a14:m>
                          <a:endParaRPr lang="es-ES" sz="1600" kern="1200" dirty="0">
                            <a:solidFill>
                              <a:schemeClr val="dk1"/>
                            </a:solidFill>
                            <a:effectLst/>
                            <a:latin typeface="+mn-lt"/>
                            <a:ea typeface="+mn-ea"/>
                            <a:cs typeface="+mn-cs"/>
                          </a:endParaRPr>
                        </a:p>
                        <a:p>
                          <a:pPr algn="ctr"/>
                          <a:endParaRPr lang="es-EC" sz="1800" b="1" i="0" dirty="0">
                            <a:latin typeface="Arial" pitchFamily="34" charset="0"/>
                            <a:cs typeface="Arial" pitchFamily="34" charset="0"/>
                          </a:endParaRPr>
                        </a:p>
                      </a:txBody>
                      <a:tcPr anchor="ctr"/>
                    </a:tc>
                  </a:tr>
                  <a:tr h="330931">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S" sz="1800" dirty="0" smtClean="0">
                              <a:latin typeface="Arial" pitchFamily="34" charset="0"/>
                              <a:cs typeface="Arial" pitchFamily="34" charset="0"/>
                            </a:rPr>
                            <a:t>CALOR</a:t>
                          </a:r>
                          <a:r>
                            <a:rPr lang="es-ES" sz="1800" baseline="0" dirty="0" smtClean="0">
                              <a:latin typeface="Arial" pitchFamily="34" charset="0"/>
                              <a:cs typeface="Arial" pitchFamily="34" charset="0"/>
                            </a:rPr>
                            <a:t> PERDIDO TOTAL</a:t>
                          </a:r>
                          <a:endParaRPr lang="es-ES" sz="1800" dirty="0">
                            <a:latin typeface="Arial" pitchFamily="34" charset="0"/>
                            <a:cs typeface="Arial"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S" sz="1800" i="1" smtClean="0">
                                        <a:latin typeface="Cambria Math" panose="02040503050406030204" pitchFamily="18" charset="0"/>
                                      </a:rPr>
                                    </m:ctrlPr>
                                  </m:sSubPr>
                                  <m:e>
                                    <m:r>
                                      <m:rPr>
                                        <m:sty m:val="p"/>
                                      </m:rPr>
                                      <a:rPr lang="es-EC" sz="1800">
                                        <a:latin typeface="Cambria Math"/>
                                      </a:rPr>
                                      <m:t>Q</m:t>
                                    </m:r>
                                  </m:e>
                                  <m:sub>
                                    <m:r>
                                      <m:rPr>
                                        <m:sty m:val="p"/>
                                      </m:rPr>
                                      <a:rPr lang="es-ES" sz="1800" b="0" i="0" smtClean="0">
                                        <a:latin typeface="Cambria Math"/>
                                      </a:rPr>
                                      <m:t>P</m:t>
                                    </m:r>
                                  </m:sub>
                                </m:sSub>
                                <m:r>
                                  <a:rPr lang="es-EC" sz="1800">
                                    <a:latin typeface="Cambria Math"/>
                                  </a:rPr>
                                  <m:t>=</m:t>
                                </m:r>
                                <m:r>
                                  <a:rPr lang="es-ES" sz="1800" b="0" i="0" smtClean="0">
                                    <a:latin typeface="Cambria Math"/>
                                  </a:rPr>
                                  <m:t>82.88</m:t>
                                </m:r>
                                <m:r>
                                  <a:rPr lang="es-EC" sz="1800">
                                    <a:latin typeface="Cambria Math"/>
                                  </a:rPr>
                                  <m:t> </m:t>
                                </m:r>
                                <m:d>
                                  <m:dPr>
                                    <m:begChr m:val="["/>
                                    <m:endChr m:val="]"/>
                                    <m:ctrlPr>
                                      <a:rPr lang="es-ES" sz="1800" i="1">
                                        <a:latin typeface="Cambria Math" panose="02040503050406030204" pitchFamily="18" charset="0"/>
                                      </a:rPr>
                                    </m:ctrlPr>
                                  </m:dPr>
                                  <m:e>
                                    <m:r>
                                      <m:rPr>
                                        <m:sty m:val="p"/>
                                      </m:rPr>
                                      <a:rPr lang="es-EC" sz="1800">
                                        <a:latin typeface="Cambria Math"/>
                                      </a:rPr>
                                      <m:t>W</m:t>
                                    </m:r>
                                  </m:e>
                                </m:d>
                              </m:oMath>
                            </m:oMathPara>
                          </a14:m>
                          <a:endParaRPr lang="es-EC" sz="1800" b="1" i="0" dirty="0">
                            <a:latin typeface="Arial" pitchFamily="34" charset="0"/>
                            <a:cs typeface="Arial" pitchFamily="34" charset="0"/>
                          </a:endParaRPr>
                        </a:p>
                      </a:txBody>
                      <a:tcPr anchor="ctr"/>
                    </a:tc>
                  </a:tr>
                </a:tbl>
              </a:graphicData>
            </a:graphic>
          </p:graphicFrame>
        </mc:Choice>
        <mc:Fallback xmlns="">
          <p:graphicFrame>
            <p:nvGraphicFramePr>
              <p:cNvPr id="17" name="Marcador de contenido 3"/>
              <p:cNvGraphicFramePr>
                <a:graphicFrameLocks/>
              </p:cNvGraphicFramePr>
              <p:nvPr>
                <p:extLst>
                  <p:ext uri="{D42A27DB-BD31-4B8C-83A1-F6EECF244321}">
                    <p14:modId xmlns:p14="http://schemas.microsoft.com/office/powerpoint/2010/main" val="4030108475"/>
                  </p:ext>
                </p:extLst>
              </p:nvPr>
            </p:nvGraphicFramePr>
            <p:xfrm>
              <a:off x="5015086" y="598955"/>
              <a:ext cx="6898642" cy="4028251"/>
            </p:xfrm>
            <a:graphic>
              <a:graphicData uri="http://schemas.openxmlformats.org/drawingml/2006/table">
                <a:tbl>
                  <a:tblPr firstRow="1" bandRow="1">
                    <a:tableStyleId>{1FECB4D8-DB02-4DC6-A0A2-4F2EBAE1DC90}</a:tableStyleId>
                  </a:tblPr>
                  <a:tblGrid>
                    <a:gridCol w="4416814"/>
                    <a:gridCol w="2481828"/>
                  </a:tblGrid>
                  <a:tr h="370840">
                    <a:tc>
                      <a:txBody>
                        <a:bodyPr/>
                        <a:lstStyle/>
                        <a:p>
                          <a:pPr algn="ctr"/>
                          <a:r>
                            <a:rPr lang="es-EC" sz="1800" dirty="0" smtClean="0">
                              <a:latin typeface="Arial" pitchFamily="34" charset="0"/>
                              <a:cs typeface="Arial" pitchFamily="34" charset="0"/>
                            </a:rPr>
                            <a:t>DENOMINACIÓN</a:t>
                          </a:r>
                          <a:r>
                            <a:rPr lang="es-EC" sz="1800" baseline="0" dirty="0" smtClean="0">
                              <a:latin typeface="Arial" pitchFamily="34" charset="0"/>
                              <a:cs typeface="Arial" pitchFamily="34" charset="0"/>
                            </a:rPr>
                            <a:t> </a:t>
                          </a:r>
                          <a:endParaRPr lang="es-EC" sz="1800" dirty="0">
                            <a:latin typeface="Arial" pitchFamily="34" charset="0"/>
                            <a:cs typeface="Arial" pitchFamily="34" charset="0"/>
                          </a:endParaRPr>
                        </a:p>
                      </a:txBody>
                      <a:tcPr/>
                    </a:tc>
                    <a:tc>
                      <a:txBody>
                        <a:bodyPr/>
                        <a:lstStyle/>
                        <a:p>
                          <a:pPr algn="ctr"/>
                          <a:r>
                            <a:rPr lang="es-EC" sz="1800" dirty="0" smtClean="0">
                              <a:latin typeface="Arial" pitchFamily="34" charset="0"/>
                              <a:cs typeface="Arial" pitchFamily="34" charset="0"/>
                            </a:rPr>
                            <a:t>RESULTADO</a:t>
                          </a:r>
                          <a:endParaRPr lang="es-EC" sz="1800" dirty="0">
                            <a:latin typeface="Arial" pitchFamily="34" charset="0"/>
                            <a:cs typeface="Arial" pitchFamily="34" charset="0"/>
                          </a:endParaRPr>
                        </a:p>
                      </a:txBody>
                      <a:tcPr/>
                    </a:tc>
                  </a:tr>
                  <a:tr h="664528">
                    <a:tc>
                      <a:txBody>
                        <a:bodyPr/>
                        <a:lstStyle/>
                        <a:p>
                          <a:endParaRPr lang="es-ES"/>
                        </a:p>
                      </a:txBody>
                      <a:tcPr>
                        <a:blipFill rotWithShape="1">
                          <a:blip r:embed="rId4"/>
                          <a:stretch>
                            <a:fillRect l="-138" t="-60550" r="-56354" b="-465138"/>
                          </a:stretch>
                        </a:blipFill>
                      </a:tcPr>
                    </a:tc>
                    <a:tc>
                      <a:txBody>
                        <a:bodyPr/>
                        <a:lstStyle/>
                        <a:p>
                          <a:endParaRPr lang="es-ES"/>
                        </a:p>
                      </a:txBody>
                      <a:tcPr anchor="ctr">
                        <a:blipFill rotWithShape="1">
                          <a:blip r:embed="rId4"/>
                          <a:stretch>
                            <a:fillRect l="-178133" t="-60550" r="-246" b="-465138"/>
                          </a:stretch>
                        </a:blipFill>
                      </a:tcPr>
                    </a:tc>
                  </a:tr>
                  <a:tr h="863473">
                    <a:tc>
                      <a:txBody>
                        <a:bodyPr/>
                        <a:lstStyle/>
                        <a:p>
                          <a:endParaRPr lang="es-ES"/>
                        </a:p>
                      </a:txBody>
                      <a:tcPr>
                        <a:blipFill rotWithShape="1">
                          <a:blip r:embed="rId4"/>
                          <a:stretch>
                            <a:fillRect l="-138" t="-123239" r="-56354" b="-257042"/>
                          </a:stretch>
                        </a:blipFill>
                      </a:tcPr>
                    </a:tc>
                    <a:tc>
                      <a:txBody>
                        <a:bodyPr/>
                        <a:lstStyle/>
                        <a:p>
                          <a:endParaRPr lang="es-ES"/>
                        </a:p>
                      </a:txBody>
                      <a:tcPr anchor="ctr">
                        <a:blipFill rotWithShape="1">
                          <a:blip r:embed="rId4"/>
                          <a:stretch>
                            <a:fillRect l="-178133" t="-123239" r="-246" b="-257042"/>
                          </a:stretch>
                        </a:blipFill>
                      </a:tcPr>
                    </a:tc>
                  </a:tr>
                  <a:tr h="881825">
                    <a:tc>
                      <a:txBody>
                        <a:bodyPr/>
                        <a:lstStyle/>
                        <a:p>
                          <a:endParaRPr lang="es-ES"/>
                        </a:p>
                      </a:txBody>
                      <a:tcPr>
                        <a:blipFill rotWithShape="1">
                          <a:blip r:embed="rId4"/>
                          <a:stretch>
                            <a:fillRect l="-138" t="-220139" r="-56354" b="-153472"/>
                          </a:stretch>
                        </a:blipFill>
                      </a:tcPr>
                    </a:tc>
                    <a:tc>
                      <a:txBody>
                        <a:bodyPr/>
                        <a:lstStyle/>
                        <a:p>
                          <a:endParaRPr lang="es-ES"/>
                        </a:p>
                      </a:txBody>
                      <a:tcPr anchor="ctr">
                        <a:blipFill rotWithShape="1">
                          <a:blip r:embed="rId4"/>
                          <a:stretch>
                            <a:fillRect l="-178133" t="-220139" r="-246" b="-153472"/>
                          </a:stretch>
                        </a:blipFill>
                      </a:tcPr>
                    </a:tc>
                  </a:tr>
                  <a:tr h="881825">
                    <a:tc>
                      <a:txBody>
                        <a:bodyPr/>
                        <a:lstStyle/>
                        <a:p>
                          <a:endParaRPr lang="es-ES"/>
                        </a:p>
                      </a:txBody>
                      <a:tcPr>
                        <a:blipFill rotWithShape="1">
                          <a:blip r:embed="rId4"/>
                          <a:stretch>
                            <a:fillRect l="-138" t="-317931" r="-56354" b="-52414"/>
                          </a:stretch>
                        </a:blipFill>
                      </a:tcPr>
                    </a:tc>
                    <a:tc>
                      <a:txBody>
                        <a:bodyPr/>
                        <a:lstStyle/>
                        <a:p>
                          <a:endParaRPr lang="es-ES"/>
                        </a:p>
                      </a:txBody>
                      <a:tcPr anchor="ctr">
                        <a:blipFill rotWithShape="1">
                          <a:blip r:embed="rId4"/>
                          <a:stretch>
                            <a:fillRect l="-178133" t="-317931" r="-246" b="-52414"/>
                          </a:stretch>
                        </a:blipFill>
                      </a:tcPr>
                    </a:tc>
                  </a:tr>
                  <a:tr h="365760">
                    <a:tc>
                      <a:txBody>
                        <a:bodyPr/>
                        <a:lstStyle/>
                        <a:p>
                          <a:pPr marL="0" marR="0" indent="0" algn="l" defTabSz="767342" rtl="0" eaLnBrk="1" fontAlgn="auto" latinLnBrk="0" hangingPunct="1">
                            <a:lnSpc>
                              <a:spcPct val="100000"/>
                            </a:lnSpc>
                            <a:spcBef>
                              <a:spcPts val="0"/>
                            </a:spcBef>
                            <a:spcAft>
                              <a:spcPts val="0"/>
                            </a:spcAft>
                            <a:buClrTx/>
                            <a:buSzTx/>
                            <a:buFontTx/>
                            <a:buNone/>
                            <a:tabLst/>
                            <a:defRPr/>
                          </a:pPr>
                          <a:r>
                            <a:rPr lang="es-ES" sz="1800" dirty="0" smtClean="0">
                              <a:latin typeface="Arial" pitchFamily="34" charset="0"/>
                              <a:cs typeface="Arial" pitchFamily="34" charset="0"/>
                            </a:rPr>
                            <a:t>CALOR</a:t>
                          </a:r>
                          <a:r>
                            <a:rPr lang="es-ES" sz="1800" baseline="0" dirty="0" smtClean="0">
                              <a:latin typeface="Arial" pitchFamily="34" charset="0"/>
                              <a:cs typeface="Arial" pitchFamily="34" charset="0"/>
                            </a:rPr>
                            <a:t> PERDIDO TOTAL</a:t>
                          </a:r>
                          <a:endParaRPr lang="es-ES" sz="1800" dirty="0">
                            <a:latin typeface="Arial" pitchFamily="34" charset="0"/>
                            <a:cs typeface="Arial" pitchFamily="34" charset="0"/>
                          </a:endParaRPr>
                        </a:p>
                      </a:txBody>
                      <a:tcPr/>
                    </a:tc>
                    <a:tc>
                      <a:txBody>
                        <a:bodyPr/>
                        <a:lstStyle/>
                        <a:p>
                          <a:endParaRPr lang="es-ES"/>
                        </a:p>
                      </a:txBody>
                      <a:tcPr anchor="ctr">
                        <a:blipFill rotWithShape="1">
                          <a:blip r:embed="rId4"/>
                          <a:stretch>
                            <a:fillRect l="-178133" t="-1010000" r="-246" b="-26667"/>
                          </a:stretch>
                        </a:blipFill>
                      </a:tcPr>
                    </a:tc>
                  </a:tr>
                </a:tbl>
              </a:graphicData>
            </a:graphic>
          </p:graphicFrame>
        </mc:Fallback>
      </mc:AlternateContent>
      <p:pic>
        <p:nvPicPr>
          <p:cNvPr id="18" name="17 Imagen"/>
          <p:cNvPicPr/>
          <p:nvPr/>
        </p:nvPicPr>
        <p:blipFill>
          <a:blip r:embed="rId5"/>
          <a:stretch>
            <a:fillRect/>
          </a:stretch>
        </p:blipFill>
        <p:spPr>
          <a:xfrm>
            <a:off x="190550" y="740873"/>
            <a:ext cx="4608512" cy="3744416"/>
          </a:xfrm>
          <a:prstGeom prst="rect">
            <a:avLst/>
          </a:prstGeom>
        </p:spPr>
      </p:pic>
      <p:sp>
        <p:nvSpPr>
          <p:cNvPr id="3" name="2 Flecha derecha"/>
          <p:cNvSpPr/>
          <p:nvPr/>
        </p:nvSpPr>
        <p:spPr>
          <a:xfrm>
            <a:off x="4809565" y="4910670"/>
            <a:ext cx="1656184" cy="713773"/>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S" dirty="0"/>
          </a:p>
        </p:txBody>
      </p:sp>
      <p:sp>
        <p:nvSpPr>
          <p:cNvPr id="19" name="1 Título"/>
          <p:cNvSpPr txBox="1">
            <a:spLocks/>
          </p:cNvSpPr>
          <p:nvPr/>
        </p:nvSpPr>
        <p:spPr>
          <a:xfrm>
            <a:off x="1887005" y="5038313"/>
            <a:ext cx="2439888" cy="47930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CALOR NETO</a:t>
            </a:r>
            <a:endParaRPr lang="es-EC" sz="2500" i="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98910"/>
      </p:ext>
    </p:extLst>
  </p:cSld>
  <p:clrMapOvr>
    <a:masterClrMapping/>
  </p:clrMapOvr>
  <p:transition spd="slow" advClick="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SISTEMA ELÉCTRICO-ELECTRÓNICO</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5" name="0 Imagen"/>
          <p:cNvPicPr/>
          <p:nvPr/>
        </p:nvPicPr>
        <p:blipFill rotWithShape="1">
          <a:blip r:embed="rId2" cstate="print">
            <a:extLst>
              <a:ext uri="{28A0092B-C50C-407E-A947-70E740481C1C}">
                <a14:useLocalDpi xmlns:a14="http://schemas.microsoft.com/office/drawing/2010/main" val="0"/>
              </a:ext>
            </a:extLst>
          </a:blip>
          <a:srcRect t="8826"/>
          <a:stretch/>
        </p:blipFill>
        <p:spPr bwMode="auto">
          <a:xfrm>
            <a:off x="1797769" y="3717826"/>
            <a:ext cx="3649365" cy="2481282"/>
          </a:xfrm>
          <a:prstGeom prst="rect">
            <a:avLst/>
          </a:prstGeom>
          <a:ln>
            <a:noFill/>
          </a:ln>
          <a:extLst>
            <a:ext uri="{53640926-AAD7-44D8-BBD7-CCE9431645EC}">
              <a14:shadowObscured xmlns:a14="http://schemas.microsoft.com/office/drawing/2010/main"/>
            </a:ext>
          </a:extLst>
        </p:spPr>
      </p:pic>
      <p:grpSp>
        <p:nvGrpSpPr>
          <p:cNvPr id="6" name="5 Grupo"/>
          <p:cNvGrpSpPr/>
          <p:nvPr/>
        </p:nvGrpSpPr>
        <p:grpSpPr>
          <a:xfrm>
            <a:off x="388275" y="1418120"/>
            <a:ext cx="5286675" cy="1152885"/>
            <a:chOff x="3905" y="0"/>
            <a:chExt cx="5286675" cy="1152885"/>
          </a:xfrm>
          <a:scene3d>
            <a:camera prst="orthographicFront"/>
            <a:lightRig rig="flat" dir="t"/>
          </a:scene3d>
        </p:grpSpPr>
        <p:sp>
          <p:nvSpPr>
            <p:cNvPr id="7" name="6 Rectángulo redondeado"/>
            <p:cNvSpPr/>
            <p:nvPr/>
          </p:nvSpPr>
          <p:spPr>
            <a:xfrm>
              <a:off x="3905" y="0"/>
              <a:ext cx="5286675" cy="1152885"/>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8" name="7 Rectángulo"/>
            <p:cNvSpPr/>
            <p:nvPr/>
          </p:nvSpPr>
          <p:spPr>
            <a:xfrm>
              <a:off x="37672" y="33767"/>
              <a:ext cx="5219141" cy="108535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kern="1200" dirty="0" smtClean="0">
                  <a:latin typeface="Arial" pitchFamily="34" charset="0"/>
                  <a:cs typeface="Arial" pitchFamily="34" charset="0"/>
                </a:rPr>
                <a:t>Capacidad energética requerida para el proceso de secado de 644 W</a:t>
              </a:r>
              <a:endParaRPr lang="es-EC" kern="1200" dirty="0">
                <a:latin typeface="Arial" pitchFamily="34" charset="0"/>
                <a:cs typeface="Arial" pitchFamily="34" charset="0"/>
              </a:endParaRPr>
            </a:p>
          </p:txBody>
        </p:sp>
      </p:grpSp>
      <p:grpSp>
        <p:nvGrpSpPr>
          <p:cNvPr id="9" name="8 Grupo"/>
          <p:cNvGrpSpPr/>
          <p:nvPr/>
        </p:nvGrpSpPr>
        <p:grpSpPr>
          <a:xfrm>
            <a:off x="56438" y="2736661"/>
            <a:ext cx="2748833" cy="1162741"/>
            <a:chOff x="1952" y="100"/>
            <a:chExt cx="5286675" cy="1753383"/>
          </a:xfrm>
          <a:scene3d>
            <a:camera prst="orthographicFront"/>
            <a:lightRig rig="flat" dir="t"/>
          </a:scene3d>
        </p:grpSpPr>
        <p:sp>
          <p:nvSpPr>
            <p:cNvPr id="10" name="9 Rectángulo redondeado"/>
            <p:cNvSpPr/>
            <p:nvPr/>
          </p:nvSpPr>
          <p:spPr>
            <a:xfrm>
              <a:off x="1952" y="100"/>
              <a:ext cx="5286675" cy="175338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1" name="10 Rectángulo"/>
            <p:cNvSpPr/>
            <p:nvPr/>
          </p:nvSpPr>
          <p:spPr>
            <a:xfrm>
              <a:off x="53307" y="51455"/>
              <a:ext cx="5183965" cy="165067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MX" sz="1800" kern="1200" dirty="0" smtClean="0">
                  <a:latin typeface="Arial" pitchFamily="34" charset="0"/>
                  <a:cs typeface="Arial" pitchFamily="34" charset="0"/>
                </a:rPr>
                <a:t>4 resistencias eléctricas con </a:t>
              </a:r>
              <a:r>
                <a:rPr lang="es-MX" sz="1800" dirty="0" smtClean="0">
                  <a:latin typeface="Arial" pitchFamily="34" charset="0"/>
                  <a:cs typeface="Arial" pitchFamily="34" charset="0"/>
                </a:rPr>
                <a:t>una p</a:t>
              </a:r>
              <a:r>
                <a:rPr lang="es-MX" sz="1800" kern="1200" dirty="0" smtClean="0">
                  <a:latin typeface="Arial" pitchFamily="34" charset="0"/>
                  <a:cs typeface="Arial" pitchFamily="34" charset="0"/>
                </a:rPr>
                <a:t>otencia de 200W cada una</a:t>
              </a:r>
              <a:endParaRPr lang="es-EC" sz="1800" kern="1200" dirty="0">
                <a:latin typeface="Arial" pitchFamily="34" charset="0"/>
                <a:cs typeface="Arial" pitchFamily="34" charset="0"/>
              </a:endParaRPr>
            </a:p>
          </p:txBody>
        </p:sp>
      </p:grpSp>
      <p:grpSp>
        <p:nvGrpSpPr>
          <p:cNvPr id="15" name="14 Grupo"/>
          <p:cNvGrpSpPr/>
          <p:nvPr/>
        </p:nvGrpSpPr>
        <p:grpSpPr>
          <a:xfrm>
            <a:off x="4028301" y="2808669"/>
            <a:ext cx="2989334" cy="964166"/>
            <a:chOff x="0" y="0"/>
            <a:chExt cx="5290581" cy="3649317"/>
          </a:xfrm>
          <a:scene3d>
            <a:camera prst="orthographicFront"/>
            <a:lightRig rig="flat" dir="t"/>
          </a:scene3d>
        </p:grpSpPr>
        <p:sp>
          <p:nvSpPr>
            <p:cNvPr id="16" name="15 Rectángulo redondeado"/>
            <p:cNvSpPr/>
            <p:nvPr/>
          </p:nvSpPr>
          <p:spPr>
            <a:xfrm>
              <a:off x="0" y="0"/>
              <a:ext cx="5290581" cy="3649317"/>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7" name="16 Rectángulo"/>
            <p:cNvSpPr/>
            <p:nvPr/>
          </p:nvSpPr>
          <p:spPr>
            <a:xfrm>
              <a:off x="106885" y="106885"/>
              <a:ext cx="5076811" cy="34355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24790" tIns="224790" rIns="224790" bIns="224790" numCol="1" spcCol="1270" anchor="ctr" anchorCtr="0">
              <a:noAutofit/>
            </a:bodyPr>
            <a:lstStyle/>
            <a:p>
              <a:pPr lvl="0" algn="ctr" defTabSz="2622550">
                <a:spcBef>
                  <a:spcPct val="0"/>
                </a:spcBef>
                <a:spcAft>
                  <a:spcPct val="35000"/>
                </a:spcAft>
              </a:pPr>
              <a:r>
                <a:rPr lang="es-MX" sz="1800" kern="1200" dirty="0" smtClean="0">
                  <a:latin typeface="Arial" pitchFamily="34" charset="0"/>
                  <a:cs typeface="Arial" pitchFamily="34" charset="0"/>
                </a:rPr>
                <a:t>Permite el calentamiento por convección y radiación. </a:t>
              </a:r>
              <a:endParaRPr lang="es-EC" sz="1800" kern="1200" dirty="0">
                <a:latin typeface="Arial" pitchFamily="34" charset="0"/>
                <a:cs typeface="Arial" pitchFamily="34" charset="0"/>
              </a:endParaRPr>
            </a:p>
          </p:txBody>
        </p:sp>
      </p:grpSp>
      <p:sp>
        <p:nvSpPr>
          <p:cNvPr id="18" name="17 Flecha izquierda, derecha y arriba"/>
          <p:cNvSpPr/>
          <p:nvPr/>
        </p:nvSpPr>
        <p:spPr>
          <a:xfrm>
            <a:off x="2805272" y="2571005"/>
            <a:ext cx="1223029" cy="852507"/>
          </a:xfrm>
          <a:prstGeom prst="leftRigh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2" name="1 CuadroTexto"/>
          <p:cNvSpPr txBox="1"/>
          <p:nvPr/>
        </p:nvSpPr>
        <p:spPr>
          <a:xfrm>
            <a:off x="181635" y="621482"/>
            <a:ext cx="3240360" cy="400110"/>
          </a:xfrm>
          <a:prstGeom prst="rect">
            <a:avLst/>
          </a:prstGeom>
          <a:noFill/>
        </p:spPr>
        <p:txBody>
          <a:bodyPr wrap="square" rtlCol="0">
            <a:spAutoFit/>
          </a:bodyPr>
          <a:lstStyle/>
          <a:p>
            <a:r>
              <a:rPr lang="es-ES" b="1" dirty="0" smtClean="0"/>
              <a:t>RESISTENCIAS ELÉCTRICAS</a:t>
            </a:r>
            <a:endParaRPr lang="es-ES" b="1" dirty="0"/>
          </a:p>
        </p:txBody>
      </p:sp>
      <p:sp>
        <p:nvSpPr>
          <p:cNvPr id="20" name="19 Elipse"/>
          <p:cNvSpPr/>
          <p:nvPr/>
        </p:nvSpPr>
        <p:spPr>
          <a:xfrm>
            <a:off x="7661630" y="1097238"/>
            <a:ext cx="1440000" cy="1440000"/>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21 Elipse"/>
          <p:cNvSpPr/>
          <p:nvPr/>
        </p:nvSpPr>
        <p:spPr>
          <a:xfrm>
            <a:off x="7661630" y="2836908"/>
            <a:ext cx="1440000" cy="1440000"/>
          </a:xfrm>
          <a:prstGeom prst="ellipse">
            <a:avLst/>
          </a:prstGeom>
          <a:blipFill rotWithShape="0">
            <a:blip r:embed="rId4"/>
            <a:stretch>
              <a:fillRect/>
            </a:stretch>
          </a:blipFill>
        </p:spPr>
        <p:style>
          <a:lnRef idx="2">
            <a:schemeClr val="accent2">
              <a:hueOff val="2340759"/>
              <a:satOff val="-2919"/>
              <a:lumOff val="68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3" name="22 Elipse"/>
          <p:cNvSpPr/>
          <p:nvPr/>
        </p:nvSpPr>
        <p:spPr>
          <a:xfrm>
            <a:off x="7738709" y="4582002"/>
            <a:ext cx="1440000" cy="1440000"/>
          </a:xfrm>
          <a:prstGeom prst="ellipse">
            <a:avLst/>
          </a:prstGeom>
          <a:blipFill rotWithShape="0">
            <a:blip r:embed="rId5"/>
            <a:stretch>
              <a:fillRect/>
            </a:stretch>
          </a:blipFill>
        </p:spPr>
        <p:style>
          <a:lnRef idx="2">
            <a:schemeClr val="accent2">
              <a:hueOff val="4681519"/>
              <a:satOff val="-5839"/>
              <a:lumOff val="137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 name="2 Rectángulo"/>
          <p:cNvSpPr/>
          <p:nvPr/>
        </p:nvSpPr>
        <p:spPr>
          <a:xfrm>
            <a:off x="9392511" y="1485578"/>
            <a:ext cx="2401619" cy="400110"/>
          </a:xfrm>
          <a:prstGeom prst="rect">
            <a:avLst/>
          </a:prstGeom>
        </p:spPr>
        <p:txBody>
          <a:bodyPr wrap="none">
            <a:spAutoFit/>
          </a:bodyPr>
          <a:lstStyle/>
          <a:p>
            <a:pPr lvl="0" algn="just"/>
            <a:r>
              <a:rPr lang="es-ES_tradnl" dirty="0"/>
              <a:t>TERMOCUPLA TIPO K</a:t>
            </a:r>
            <a:endParaRPr lang="es-EC" dirty="0">
              <a:latin typeface="Arial" panose="020B0604020202020204" pitchFamily="34" charset="0"/>
              <a:cs typeface="Arial" panose="020B0604020202020204" pitchFamily="34" charset="0"/>
            </a:endParaRPr>
          </a:p>
        </p:txBody>
      </p:sp>
      <p:sp>
        <p:nvSpPr>
          <p:cNvPr id="12" name="11 Rectángulo"/>
          <p:cNvSpPr/>
          <p:nvPr/>
        </p:nvSpPr>
        <p:spPr>
          <a:xfrm>
            <a:off x="9430557" y="3309101"/>
            <a:ext cx="1858201" cy="400110"/>
          </a:xfrm>
          <a:prstGeom prst="rect">
            <a:avLst/>
          </a:prstGeom>
        </p:spPr>
        <p:txBody>
          <a:bodyPr wrap="none">
            <a:spAutoFit/>
          </a:bodyPr>
          <a:lstStyle/>
          <a:p>
            <a:pPr lvl="0" algn="just"/>
            <a:r>
              <a:rPr lang="es-ES_tradnl" dirty="0"/>
              <a:t>SENSOR DHT22</a:t>
            </a:r>
            <a:endParaRPr lang="es-EC" dirty="0">
              <a:latin typeface="Arial" panose="020B0604020202020204" pitchFamily="34" charset="0"/>
              <a:cs typeface="Arial" panose="020B0604020202020204" pitchFamily="34" charset="0"/>
            </a:endParaRPr>
          </a:p>
        </p:txBody>
      </p:sp>
      <p:sp>
        <p:nvSpPr>
          <p:cNvPr id="13" name="12 Rectángulo"/>
          <p:cNvSpPr/>
          <p:nvPr/>
        </p:nvSpPr>
        <p:spPr>
          <a:xfrm>
            <a:off x="9527098" y="5112421"/>
            <a:ext cx="2132443" cy="400110"/>
          </a:xfrm>
          <a:prstGeom prst="rect">
            <a:avLst/>
          </a:prstGeom>
        </p:spPr>
        <p:txBody>
          <a:bodyPr wrap="none">
            <a:spAutoFit/>
          </a:bodyPr>
          <a:lstStyle/>
          <a:p>
            <a:pPr lvl="0" algn="just"/>
            <a:r>
              <a:rPr lang="es-ES_tradnl" dirty="0"/>
              <a:t>CELDA DE CARGA</a:t>
            </a:r>
            <a:endParaRPr lang="es-EC" dirty="0"/>
          </a:p>
        </p:txBody>
      </p:sp>
      <p:sp>
        <p:nvSpPr>
          <p:cNvPr id="24" name="23 CuadroTexto"/>
          <p:cNvSpPr txBox="1"/>
          <p:nvPr/>
        </p:nvSpPr>
        <p:spPr>
          <a:xfrm>
            <a:off x="8831510" y="540818"/>
            <a:ext cx="3240360" cy="400110"/>
          </a:xfrm>
          <a:prstGeom prst="rect">
            <a:avLst/>
          </a:prstGeom>
          <a:noFill/>
        </p:spPr>
        <p:txBody>
          <a:bodyPr wrap="square" rtlCol="0">
            <a:spAutoFit/>
          </a:bodyPr>
          <a:lstStyle/>
          <a:p>
            <a:r>
              <a:rPr lang="es-ES" b="1" dirty="0" smtClean="0"/>
              <a:t>SENSORES</a:t>
            </a:r>
            <a:endParaRPr lang="es-ES" b="1" dirty="0"/>
          </a:p>
        </p:txBody>
      </p:sp>
      <p:cxnSp>
        <p:nvCxnSpPr>
          <p:cNvPr id="25" name="24 Conector recto de flecha"/>
          <p:cNvCxnSpPr>
            <a:stCxn id="20" idx="4"/>
            <a:endCxn id="22" idx="0"/>
          </p:cNvCxnSpPr>
          <p:nvPr/>
        </p:nvCxnSpPr>
        <p:spPr>
          <a:xfrm>
            <a:off x="8381630" y="2537238"/>
            <a:ext cx="0" cy="2996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25 Conector recto de flecha"/>
          <p:cNvCxnSpPr/>
          <p:nvPr/>
        </p:nvCxnSpPr>
        <p:spPr>
          <a:xfrm>
            <a:off x="8418365" y="4282332"/>
            <a:ext cx="0" cy="2996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91261359"/>
      </p:ext>
    </p:extLst>
  </p:cSld>
  <p:clrMapOvr>
    <a:masterClrMapping/>
  </p:clrMapOvr>
  <p:transition spd="slow" advClick="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MODELADO MATEMÁTICO DEL AISLAMIENTO TÉRMICO</a:t>
            </a:r>
            <a:endParaRPr lang="es-EC" sz="2500" i="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9 Rectángulo"/>
              <p:cNvSpPr/>
              <p:nvPr/>
            </p:nvSpPr>
            <p:spPr>
              <a:xfrm>
                <a:off x="2350790" y="4519742"/>
                <a:ext cx="312521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m:rPr>
                              <m:sty m:val="p"/>
                            </m:rPr>
                            <a:rPr lang="es-EC">
                              <a:latin typeface="Cambria Math"/>
                            </a:rPr>
                            <m:t>q</m:t>
                          </m:r>
                        </m:e>
                        <m:sub>
                          <m:r>
                            <m:rPr>
                              <m:sty m:val="p"/>
                            </m:rPr>
                            <a:rPr lang="es-ES" b="0" i="0" smtClean="0">
                              <a:latin typeface="Cambria Math"/>
                            </a:rPr>
                            <m:t>x</m:t>
                          </m:r>
                        </m:sub>
                      </m:sSub>
                      <m:r>
                        <a:rPr lang="es-EC" i="1">
                          <a:latin typeface="Cambria Math"/>
                        </a:rPr>
                        <m:t>−</m:t>
                      </m:r>
                      <m:sSub>
                        <m:sSubPr>
                          <m:ctrlPr>
                            <a:rPr lang="es-ES" i="1">
                              <a:latin typeface="Cambria Math" panose="02040503050406030204" pitchFamily="18" charset="0"/>
                            </a:rPr>
                          </m:ctrlPr>
                        </m:sSubPr>
                        <m:e>
                          <m:r>
                            <m:rPr>
                              <m:sty m:val="p"/>
                            </m:rPr>
                            <a:rPr lang="es-EC">
                              <a:latin typeface="Cambria Math"/>
                            </a:rPr>
                            <m:t>q</m:t>
                          </m:r>
                        </m:e>
                        <m:sub>
                          <m:r>
                            <m:rPr>
                              <m:sty m:val="p"/>
                            </m:rPr>
                            <a:rPr lang="es-ES" b="0" i="0" smtClean="0">
                              <a:latin typeface="Cambria Math"/>
                            </a:rPr>
                            <m:t>x</m:t>
                          </m:r>
                          <m:r>
                            <a:rPr lang="es-ES" b="0" i="0" smtClean="0">
                              <a:latin typeface="Cambria Math"/>
                            </a:rPr>
                            <m:t>+</m:t>
                          </m:r>
                          <m:r>
                            <m:rPr>
                              <m:sty m:val="p"/>
                            </m:rPr>
                            <a:rPr lang="es-ES" b="0" i="0" smtClean="0">
                              <a:latin typeface="Cambria Math"/>
                            </a:rPr>
                            <m:t>dx</m:t>
                          </m:r>
                        </m:sub>
                      </m:sSub>
                      <m:r>
                        <a:rPr lang="es-EC" i="1">
                          <a:latin typeface="Cambria Math"/>
                        </a:rPr>
                        <m:t>−</m:t>
                      </m:r>
                      <m:sSub>
                        <m:sSubPr>
                          <m:ctrlPr>
                            <a:rPr lang="es-ES" i="1">
                              <a:latin typeface="Cambria Math" panose="02040503050406030204" pitchFamily="18" charset="0"/>
                            </a:rPr>
                          </m:ctrlPr>
                        </m:sSubPr>
                        <m:e>
                          <m:r>
                            <m:rPr>
                              <m:sty m:val="p"/>
                            </m:rPr>
                            <a:rPr lang="es-EC">
                              <a:latin typeface="Cambria Math"/>
                            </a:rPr>
                            <m:t>q</m:t>
                          </m:r>
                        </m:e>
                        <m:sub>
                          <m:r>
                            <m:rPr>
                              <m:sty m:val="p"/>
                            </m:rPr>
                            <a:rPr lang="es-EC">
                              <a:latin typeface="Cambria Math"/>
                            </a:rPr>
                            <m:t>conv</m:t>
                          </m:r>
                        </m:sub>
                      </m:sSub>
                      <m:r>
                        <a:rPr lang="es-EC">
                          <a:latin typeface="Cambria Math"/>
                        </a:rPr>
                        <m:t>=</m:t>
                      </m:r>
                      <m:sSub>
                        <m:sSubPr>
                          <m:ctrlPr>
                            <a:rPr lang="es-ES" i="1">
                              <a:latin typeface="Cambria Math" panose="02040503050406030204" pitchFamily="18" charset="0"/>
                            </a:rPr>
                          </m:ctrlPr>
                        </m:sSubPr>
                        <m:e>
                          <m:r>
                            <m:rPr>
                              <m:sty m:val="p"/>
                            </m:rPr>
                            <a:rPr lang="es-EC">
                              <a:latin typeface="Cambria Math"/>
                            </a:rPr>
                            <m:t>q</m:t>
                          </m:r>
                        </m:e>
                        <m:sub>
                          <m:r>
                            <m:rPr>
                              <m:sty m:val="p"/>
                            </m:rPr>
                            <a:rPr lang="es-EC">
                              <a:latin typeface="Cambria Math"/>
                            </a:rPr>
                            <m:t>acc</m:t>
                          </m:r>
                        </m:sub>
                      </m:sSub>
                    </m:oMath>
                  </m:oMathPara>
                </a14:m>
                <a:endParaRPr lang="es-ES" dirty="0"/>
              </a:p>
            </p:txBody>
          </p:sp>
        </mc:Choice>
        <mc:Fallback xmlns="">
          <p:sp>
            <p:nvSpPr>
              <p:cNvPr id="10" name="9 Rectángulo"/>
              <p:cNvSpPr>
                <a:spLocks noRot="1" noChangeAspect="1" noMove="1" noResize="1" noEditPoints="1" noAdjustHandles="1" noChangeArrowheads="1" noChangeShapeType="1" noTextEdit="1"/>
              </p:cNvSpPr>
              <p:nvPr/>
            </p:nvSpPr>
            <p:spPr>
              <a:xfrm>
                <a:off x="2350790" y="4519742"/>
                <a:ext cx="3125215" cy="400110"/>
              </a:xfrm>
              <a:prstGeom prst="rect">
                <a:avLst/>
              </a:prstGeom>
              <a:blipFill rotWithShape="1">
                <a:blip r:embed="rId2"/>
                <a:stretch>
                  <a:fillRect b="-606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9057121" y="2155740"/>
                <a:ext cx="2231637" cy="74629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S" i="1">
                              <a:latin typeface="Cambria Math" panose="02040503050406030204" pitchFamily="18" charset="0"/>
                            </a:rPr>
                          </m:ctrlPr>
                        </m:fPr>
                        <m:num>
                          <m:sSup>
                            <m:sSupPr>
                              <m:ctrlPr>
                                <a:rPr lang="es-ES" i="1">
                                  <a:latin typeface="Cambria Math" panose="02040503050406030204" pitchFamily="18" charset="0"/>
                                </a:rPr>
                              </m:ctrlPr>
                            </m:sSupPr>
                            <m:e>
                              <m:r>
                                <a:rPr lang="es-EC">
                                  <a:latin typeface="Cambria Math"/>
                                </a:rPr>
                                <m:t>𝜕</m:t>
                              </m:r>
                            </m:e>
                            <m:sup>
                              <m:r>
                                <a:rPr lang="es-EC">
                                  <a:latin typeface="Cambria Math"/>
                                </a:rPr>
                                <m:t>2</m:t>
                              </m:r>
                            </m:sup>
                          </m:sSup>
                          <m:r>
                            <m:rPr>
                              <m:sty m:val="p"/>
                            </m:rPr>
                            <a:rPr lang="es-EC">
                              <a:latin typeface="Cambria Math"/>
                            </a:rPr>
                            <m:t>θ</m:t>
                          </m:r>
                        </m:num>
                        <m:den>
                          <m:r>
                            <a:rPr lang="es-EC">
                              <a:latin typeface="Cambria Math"/>
                            </a:rPr>
                            <m:t>𝜕</m:t>
                          </m:r>
                          <m:sSup>
                            <m:sSupPr>
                              <m:ctrlPr>
                                <a:rPr lang="es-ES" i="1">
                                  <a:latin typeface="Cambria Math" panose="02040503050406030204" pitchFamily="18" charset="0"/>
                                </a:rPr>
                              </m:ctrlPr>
                            </m:sSupPr>
                            <m:e>
                              <m:r>
                                <m:rPr>
                                  <m:sty m:val="p"/>
                                </m:rPr>
                                <a:rPr lang="es-EC">
                                  <a:latin typeface="Cambria Math"/>
                                </a:rPr>
                                <m:t>x</m:t>
                              </m:r>
                            </m:e>
                            <m:sup>
                              <m:r>
                                <a:rPr lang="es-EC">
                                  <a:latin typeface="Cambria Math"/>
                                </a:rPr>
                                <m:t>2</m:t>
                              </m:r>
                            </m:sup>
                          </m:sSup>
                        </m:den>
                      </m:f>
                      <m:r>
                        <a:rPr lang="es-EC" i="1">
                          <a:latin typeface="Cambria Math"/>
                        </a:rPr>
                        <m:t>−</m:t>
                      </m:r>
                      <m:sSup>
                        <m:sSupPr>
                          <m:ctrlPr>
                            <a:rPr lang="es-ES" i="1">
                              <a:latin typeface="Cambria Math" panose="02040503050406030204" pitchFamily="18" charset="0"/>
                            </a:rPr>
                          </m:ctrlPr>
                        </m:sSupPr>
                        <m:e>
                          <m:r>
                            <m:rPr>
                              <m:sty m:val="p"/>
                            </m:rPr>
                            <a:rPr lang="es-EC">
                              <a:latin typeface="Cambria Math"/>
                            </a:rPr>
                            <m:t>m</m:t>
                          </m:r>
                        </m:e>
                        <m:sup>
                          <m:r>
                            <a:rPr lang="es-EC">
                              <a:latin typeface="Cambria Math"/>
                            </a:rPr>
                            <m:t>2</m:t>
                          </m:r>
                        </m:sup>
                      </m:sSup>
                      <m:r>
                        <m:rPr>
                          <m:sty m:val="p"/>
                        </m:rPr>
                        <a:rPr lang="es-EC">
                          <a:latin typeface="Cambria Math"/>
                        </a:rPr>
                        <m:t>θ</m:t>
                      </m:r>
                      <m:r>
                        <a:rPr lang="es-EC">
                          <a:latin typeface="Cambria Math"/>
                        </a:rPr>
                        <m:t>=</m:t>
                      </m:r>
                      <m:f>
                        <m:fPr>
                          <m:ctrlPr>
                            <a:rPr lang="es-ES" i="1">
                              <a:latin typeface="Cambria Math" panose="02040503050406030204" pitchFamily="18" charset="0"/>
                            </a:rPr>
                          </m:ctrlPr>
                        </m:fPr>
                        <m:num>
                          <m:r>
                            <a:rPr lang="es-EC">
                              <a:latin typeface="Cambria Math"/>
                            </a:rPr>
                            <m:t>1</m:t>
                          </m:r>
                        </m:num>
                        <m:den>
                          <m:r>
                            <m:rPr>
                              <m:sty m:val="p"/>
                            </m:rPr>
                            <a:rPr lang="es-EC">
                              <a:latin typeface="Cambria Math"/>
                            </a:rPr>
                            <m:t>α</m:t>
                          </m:r>
                        </m:den>
                      </m:f>
                      <m:f>
                        <m:fPr>
                          <m:ctrlPr>
                            <a:rPr lang="es-ES" i="1">
                              <a:latin typeface="Cambria Math" panose="02040503050406030204" pitchFamily="18" charset="0"/>
                            </a:rPr>
                          </m:ctrlPr>
                        </m:fPr>
                        <m:num>
                          <m:r>
                            <a:rPr lang="es-EC">
                              <a:latin typeface="Cambria Math"/>
                            </a:rPr>
                            <m:t>𝜕</m:t>
                          </m:r>
                          <m:r>
                            <m:rPr>
                              <m:sty m:val="p"/>
                            </m:rPr>
                            <a:rPr lang="es-EC">
                              <a:latin typeface="Cambria Math"/>
                            </a:rPr>
                            <m:t>θ</m:t>
                          </m:r>
                        </m:num>
                        <m:den>
                          <m:r>
                            <a:rPr lang="es-EC">
                              <a:latin typeface="Cambria Math"/>
                            </a:rPr>
                            <m:t>𝜕</m:t>
                          </m:r>
                          <m:r>
                            <m:rPr>
                              <m:sty m:val="p"/>
                            </m:rPr>
                            <a:rPr lang="es-EC">
                              <a:latin typeface="Cambria Math"/>
                            </a:rPr>
                            <m:t>t</m:t>
                          </m:r>
                        </m:den>
                      </m:f>
                    </m:oMath>
                  </m:oMathPara>
                </a14:m>
                <a:endParaRPr lang="es-ES" dirty="0"/>
              </a:p>
            </p:txBody>
          </p:sp>
        </mc:Choice>
        <mc:Fallback xmlns="">
          <p:sp>
            <p:nvSpPr>
              <p:cNvPr id="11" name="10 Rectángulo"/>
              <p:cNvSpPr>
                <a:spLocks noRot="1" noChangeAspect="1" noMove="1" noResize="1" noEditPoints="1" noAdjustHandles="1" noChangeArrowheads="1" noChangeShapeType="1" noTextEdit="1"/>
              </p:cNvSpPr>
              <p:nvPr/>
            </p:nvSpPr>
            <p:spPr>
              <a:xfrm>
                <a:off x="9057121" y="2155740"/>
                <a:ext cx="2231637" cy="746295"/>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9618077" y="4115874"/>
                <a:ext cx="1258614"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S" sz="1800" i="1">
                              <a:latin typeface="Cambria Math" panose="02040503050406030204" pitchFamily="18" charset="0"/>
                            </a:rPr>
                          </m:ctrlPr>
                        </m:sSupPr>
                        <m:e>
                          <m:r>
                            <m:rPr>
                              <m:sty m:val="p"/>
                            </m:rPr>
                            <a:rPr lang="es-EC" sz="1800">
                              <a:latin typeface="Cambria Math"/>
                            </a:rPr>
                            <m:t>m</m:t>
                          </m:r>
                        </m:e>
                        <m:sup>
                          <m:r>
                            <a:rPr lang="es-EC" sz="1800">
                              <a:latin typeface="Cambria Math"/>
                            </a:rPr>
                            <m:t>2</m:t>
                          </m:r>
                        </m:sup>
                      </m:sSup>
                      <m:r>
                        <a:rPr lang="es-EC" sz="1800">
                          <a:latin typeface="Cambria Math"/>
                        </a:rPr>
                        <m:t>=</m:t>
                      </m:r>
                      <m:f>
                        <m:fPr>
                          <m:ctrlPr>
                            <a:rPr lang="es-ES" sz="1800" i="1">
                              <a:latin typeface="Cambria Math" panose="02040503050406030204" pitchFamily="18" charset="0"/>
                            </a:rPr>
                          </m:ctrlPr>
                        </m:fPr>
                        <m:num>
                          <m:sSub>
                            <m:sSubPr>
                              <m:ctrlPr>
                                <a:rPr lang="es-ES" sz="1800" i="1">
                                  <a:latin typeface="Cambria Math" panose="02040503050406030204" pitchFamily="18" charset="0"/>
                                </a:rPr>
                              </m:ctrlPr>
                            </m:sSubPr>
                            <m:e>
                              <m:r>
                                <a:rPr lang="es-EC" sz="1800">
                                  <a:latin typeface="Cambria Math"/>
                                </a:rPr>
                                <m:t>2</m:t>
                              </m:r>
                              <m:r>
                                <m:rPr>
                                  <m:sty m:val="p"/>
                                </m:rPr>
                                <a:rPr lang="es-EC" sz="1800">
                                  <a:latin typeface="Cambria Math"/>
                                </a:rPr>
                                <m:t>h</m:t>
                              </m:r>
                            </m:e>
                            <m:sub>
                              <m:r>
                                <m:rPr>
                                  <m:sty m:val="p"/>
                                </m:rPr>
                                <a:rPr lang="es-EC" sz="1800">
                                  <a:latin typeface="Cambria Math"/>
                                </a:rPr>
                                <m:t>o</m:t>
                              </m:r>
                            </m:sub>
                          </m:sSub>
                        </m:num>
                        <m:den>
                          <m:r>
                            <m:rPr>
                              <m:sty m:val="p"/>
                            </m:rPr>
                            <a:rPr lang="es-EC" sz="1800">
                              <a:latin typeface="Cambria Math"/>
                            </a:rPr>
                            <m:t>k</m:t>
                          </m:r>
                          <m:r>
                            <a:rPr lang="es-EC" sz="1800">
                              <a:latin typeface="Cambria Math"/>
                            </a:rPr>
                            <m:t>∙</m:t>
                          </m:r>
                          <m:r>
                            <m:rPr>
                              <m:sty m:val="p"/>
                            </m:rPr>
                            <a:rPr lang="es-EC" sz="1800">
                              <a:latin typeface="Cambria Math"/>
                            </a:rPr>
                            <m:t>b</m:t>
                          </m:r>
                        </m:den>
                      </m:f>
                    </m:oMath>
                  </m:oMathPara>
                </a14:m>
                <a:endParaRPr lang="es-ES" sz="1800" dirty="0"/>
              </a:p>
            </p:txBody>
          </p:sp>
        </mc:Choice>
        <mc:Fallback xmlns="">
          <p:sp>
            <p:nvSpPr>
              <p:cNvPr id="13" name="12 Rectángulo"/>
              <p:cNvSpPr>
                <a:spLocks noRot="1" noChangeAspect="1" noMove="1" noResize="1" noEditPoints="1" noAdjustHandles="1" noChangeArrowheads="1" noChangeShapeType="1" noTextEdit="1"/>
              </p:cNvSpPr>
              <p:nvPr/>
            </p:nvSpPr>
            <p:spPr>
              <a:xfrm>
                <a:off x="9618077" y="4115874"/>
                <a:ext cx="1258614" cy="618374"/>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9728652" y="4974491"/>
                <a:ext cx="1037463" cy="532390"/>
              </a:xfrm>
              <a:prstGeom prst="rect">
                <a:avLst/>
              </a:prstGeom>
            </p:spPr>
            <p:txBody>
              <a:bodyPr wrap="none">
                <a:spAutoFit/>
              </a:bodyPr>
              <a:lstStyle/>
              <a:p>
                <a:r>
                  <a:rPr lang="es-ES" sz="1800" dirty="0"/>
                  <a:t> </a:t>
                </a:r>
                <a14:m>
                  <m:oMath xmlns:m="http://schemas.openxmlformats.org/officeDocument/2006/math">
                    <m:r>
                      <m:rPr>
                        <m:sty m:val="p"/>
                      </m:rPr>
                      <a:rPr lang="es-EC" sz="1800">
                        <a:latin typeface="Cambria Math"/>
                      </a:rPr>
                      <m:t>α</m:t>
                    </m:r>
                    <m:r>
                      <a:rPr lang="es-EC" sz="1800">
                        <a:latin typeface="Cambria Math"/>
                      </a:rPr>
                      <m:t>=</m:t>
                    </m:r>
                    <m:f>
                      <m:fPr>
                        <m:ctrlPr>
                          <a:rPr lang="es-ES" sz="1800" i="1">
                            <a:latin typeface="Cambria Math" panose="02040503050406030204" pitchFamily="18" charset="0"/>
                          </a:rPr>
                        </m:ctrlPr>
                      </m:fPr>
                      <m:num>
                        <m:r>
                          <m:rPr>
                            <m:sty m:val="p"/>
                          </m:rPr>
                          <a:rPr lang="es-EC" sz="1800">
                            <a:latin typeface="Cambria Math"/>
                          </a:rPr>
                          <m:t>k</m:t>
                        </m:r>
                      </m:num>
                      <m:den>
                        <m:r>
                          <m:rPr>
                            <m:sty m:val="p"/>
                          </m:rPr>
                          <a:rPr lang="es-EC" sz="1800">
                            <a:latin typeface="Cambria Math"/>
                          </a:rPr>
                          <m:t>ρ</m:t>
                        </m:r>
                        <m:r>
                          <a:rPr lang="es-EC" sz="1800">
                            <a:latin typeface="Cambria Math"/>
                          </a:rPr>
                          <m:t>∙</m:t>
                        </m:r>
                        <m:r>
                          <m:rPr>
                            <m:sty m:val="p"/>
                          </m:rPr>
                          <a:rPr lang="es-EC" sz="1800">
                            <a:latin typeface="Cambria Math"/>
                          </a:rPr>
                          <m:t>Cp</m:t>
                        </m:r>
                      </m:den>
                    </m:f>
                  </m:oMath>
                </a14:m>
                <a:endParaRPr lang="es-ES" sz="1800" dirty="0"/>
              </a:p>
            </p:txBody>
          </p:sp>
        </mc:Choice>
        <mc:Fallback xmlns="">
          <p:sp>
            <p:nvSpPr>
              <p:cNvPr id="14" name="13 Rectángulo"/>
              <p:cNvSpPr>
                <a:spLocks noRot="1" noChangeAspect="1" noMove="1" noResize="1" noEditPoints="1" noAdjustHandles="1" noChangeArrowheads="1" noChangeShapeType="1" noTextEdit="1"/>
              </p:cNvSpPr>
              <p:nvPr/>
            </p:nvSpPr>
            <p:spPr>
              <a:xfrm>
                <a:off x="9728652" y="4974491"/>
                <a:ext cx="1037463" cy="532390"/>
              </a:xfrm>
              <a:prstGeom prst="rect">
                <a:avLst/>
              </a:prstGeom>
              <a:blipFill rotWithShape="1">
                <a:blip r:embed="rId7"/>
                <a:stretch>
                  <a:fillRect b="-574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123753" y="5013970"/>
                <a:ext cx="7267597"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800" i="1" smtClean="0">
                          <a:latin typeface="Cambria Math"/>
                        </a:rPr>
                        <m:t>−</m:t>
                      </m:r>
                      <m:r>
                        <m:rPr>
                          <m:sty m:val="p"/>
                        </m:rPr>
                        <a:rPr lang="es-EC" sz="1800">
                          <a:latin typeface="Cambria Math"/>
                        </a:rPr>
                        <m:t>kA</m:t>
                      </m:r>
                      <m:f>
                        <m:fPr>
                          <m:ctrlPr>
                            <a:rPr lang="es-ES" sz="1800" i="1">
                              <a:latin typeface="Cambria Math" panose="02040503050406030204" pitchFamily="18" charset="0"/>
                            </a:rPr>
                          </m:ctrlPr>
                        </m:fPr>
                        <m:num>
                          <m:r>
                            <a:rPr lang="es-EC" sz="1800">
                              <a:latin typeface="Cambria Math"/>
                            </a:rPr>
                            <m:t>𝜕</m:t>
                          </m:r>
                          <m:r>
                            <m:rPr>
                              <m:sty m:val="p"/>
                            </m:rPr>
                            <a:rPr lang="es-EC" sz="1800">
                              <a:latin typeface="Cambria Math"/>
                            </a:rPr>
                            <m:t>T</m:t>
                          </m:r>
                        </m:num>
                        <m:den>
                          <m:r>
                            <a:rPr lang="es-EC" sz="1800">
                              <a:latin typeface="Cambria Math"/>
                            </a:rPr>
                            <m:t>𝜕</m:t>
                          </m:r>
                          <m:r>
                            <m:rPr>
                              <m:sty m:val="p"/>
                            </m:rPr>
                            <a:rPr lang="es-EC" sz="1800">
                              <a:latin typeface="Cambria Math"/>
                            </a:rPr>
                            <m:t>x</m:t>
                          </m:r>
                        </m:den>
                      </m:f>
                      <m:r>
                        <a:rPr lang="es-EC" sz="1800" i="1">
                          <a:latin typeface="Cambria Math"/>
                        </a:rPr>
                        <m:t>−</m:t>
                      </m:r>
                      <m:d>
                        <m:dPr>
                          <m:begChr m:val="["/>
                          <m:endChr m:val="]"/>
                          <m:ctrlPr>
                            <a:rPr lang="es-ES" sz="1800" i="1">
                              <a:latin typeface="Cambria Math" panose="02040503050406030204" pitchFamily="18" charset="0"/>
                            </a:rPr>
                          </m:ctrlPr>
                        </m:dPr>
                        <m:e>
                          <m:r>
                            <a:rPr lang="es-EC" sz="1800" i="1">
                              <a:latin typeface="Cambria Math"/>
                            </a:rPr>
                            <m:t>−</m:t>
                          </m:r>
                          <m:r>
                            <m:rPr>
                              <m:sty m:val="p"/>
                            </m:rPr>
                            <a:rPr lang="es-EC" sz="1800">
                              <a:latin typeface="Cambria Math"/>
                            </a:rPr>
                            <m:t>kA</m:t>
                          </m:r>
                          <m:f>
                            <m:fPr>
                              <m:ctrlPr>
                                <a:rPr lang="es-ES" sz="1800" i="1">
                                  <a:latin typeface="Cambria Math" panose="02040503050406030204" pitchFamily="18" charset="0"/>
                                </a:rPr>
                              </m:ctrlPr>
                            </m:fPr>
                            <m:num>
                              <m:r>
                                <a:rPr lang="es-EC" sz="1800">
                                  <a:latin typeface="Cambria Math"/>
                                </a:rPr>
                                <m:t>𝜕</m:t>
                              </m:r>
                              <m:r>
                                <m:rPr>
                                  <m:sty m:val="p"/>
                                </m:rPr>
                                <a:rPr lang="es-EC" sz="1800">
                                  <a:latin typeface="Cambria Math"/>
                                </a:rPr>
                                <m:t>T</m:t>
                              </m:r>
                            </m:num>
                            <m:den>
                              <m:r>
                                <a:rPr lang="es-EC" sz="1800">
                                  <a:latin typeface="Cambria Math"/>
                                </a:rPr>
                                <m:t>𝜕</m:t>
                              </m:r>
                              <m:r>
                                <m:rPr>
                                  <m:sty m:val="p"/>
                                </m:rPr>
                                <a:rPr lang="es-EC" sz="1800">
                                  <a:latin typeface="Cambria Math"/>
                                </a:rPr>
                                <m:t>x</m:t>
                              </m:r>
                            </m:den>
                          </m:f>
                          <m:r>
                            <a:rPr lang="es-EC" sz="1800">
                              <a:latin typeface="Cambria Math"/>
                            </a:rPr>
                            <m:t>+</m:t>
                          </m:r>
                          <m:f>
                            <m:fPr>
                              <m:ctrlPr>
                                <a:rPr lang="es-ES" sz="1800" i="1">
                                  <a:latin typeface="Cambria Math" panose="02040503050406030204" pitchFamily="18" charset="0"/>
                                </a:rPr>
                              </m:ctrlPr>
                            </m:fPr>
                            <m:num>
                              <m:r>
                                <a:rPr lang="es-EC" sz="1800">
                                  <a:latin typeface="Cambria Math"/>
                                </a:rPr>
                                <m:t>𝜕</m:t>
                              </m:r>
                            </m:num>
                            <m:den>
                              <m:r>
                                <a:rPr lang="es-EC" sz="1800">
                                  <a:latin typeface="Cambria Math"/>
                                </a:rPr>
                                <m:t>𝜕</m:t>
                              </m:r>
                              <m:r>
                                <m:rPr>
                                  <m:sty m:val="p"/>
                                </m:rPr>
                                <a:rPr lang="es-EC" sz="1800">
                                  <a:latin typeface="Cambria Math"/>
                                </a:rPr>
                                <m:t>x</m:t>
                              </m:r>
                            </m:den>
                          </m:f>
                          <m:d>
                            <m:dPr>
                              <m:ctrlPr>
                                <a:rPr lang="es-ES" sz="1800" i="1">
                                  <a:latin typeface="Cambria Math" panose="02040503050406030204" pitchFamily="18" charset="0"/>
                                </a:rPr>
                              </m:ctrlPr>
                            </m:dPr>
                            <m:e>
                              <m:r>
                                <m:rPr>
                                  <m:sty m:val="p"/>
                                </m:rPr>
                                <a:rPr lang="es-EC" sz="1800">
                                  <a:latin typeface="Cambria Math"/>
                                </a:rPr>
                                <m:t>kA</m:t>
                              </m:r>
                              <m:f>
                                <m:fPr>
                                  <m:ctrlPr>
                                    <a:rPr lang="es-ES" sz="1800" i="1">
                                      <a:latin typeface="Cambria Math" panose="02040503050406030204" pitchFamily="18" charset="0"/>
                                    </a:rPr>
                                  </m:ctrlPr>
                                </m:fPr>
                                <m:num>
                                  <m:r>
                                    <a:rPr lang="es-EC" sz="1800">
                                      <a:latin typeface="Cambria Math"/>
                                    </a:rPr>
                                    <m:t>𝜕</m:t>
                                  </m:r>
                                  <m:r>
                                    <m:rPr>
                                      <m:sty m:val="p"/>
                                    </m:rPr>
                                    <a:rPr lang="es-EC" sz="1800">
                                      <a:latin typeface="Cambria Math"/>
                                    </a:rPr>
                                    <m:t>T</m:t>
                                  </m:r>
                                </m:num>
                                <m:den>
                                  <m:r>
                                    <a:rPr lang="es-EC" sz="1800">
                                      <a:latin typeface="Cambria Math"/>
                                    </a:rPr>
                                    <m:t>𝜕</m:t>
                                  </m:r>
                                  <m:r>
                                    <m:rPr>
                                      <m:sty m:val="p"/>
                                    </m:rPr>
                                    <a:rPr lang="es-EC" sz="1800">
                                      <a:latin typeface="Cambria Math"/>
                                    </a:rPr>
                                    <m:t>x</m:t>
                                  </m:r>
                                </m:den>
                              </m:f>
                            </m:e>
                          </m:d>
                          <m:r>
                            <m:rPr>
                              <m:sty m:val="p"/>
                            </m:rPr>
                            <a:rPr lang="es-EC" sz="1800">
                              <a:latin typeface="Cambria Math"/>
                            </a:rPr>
                            <m:t>dx</m:t>
                          </m:r>
                        </m:e>
                      </m:d>
                      <m:r>
                        <a:rPr lang="es-EC" sz="1800" i="1">
                          <a:latin typeface="Cambria Math"/>
                        </a:rPr>
                        <m:t>−</m:t>
                      </m:r>
                      <m:sSub>
                        <m:sSubPr>
                          <m:ctrlPr>
                            <a:rPr lang="es-ES" sz="1800" i="1">
                              <a:latin typeface="Cambria Math" panose="02040503050406030204" pitchFamily="18" charset="0"/>
                            </a:rPr>
                          </m:ctrlPr>
                        </m:sSubPr>
                        <m:e>
                          <m:r>
                            <m:rPr>
                              <m:sty m:val="p"/>
                            </m:rPr>
                            <a:rPr lang="es-EC" sz="1800">
                              <a:latin typeface="Cambria Math"/>
                            </a:rPr>
                            <m:t>h</m:t>
                          </m:r>
                        </m:e>
                        <m:sub>
                          <m:r>
                            <m:rPr>
                              <m:sty m:val="p"/>
                            </m:rPr>
                            <a:rPr lang="es-EC" sz="1800">
                              <a:latin typeface="Cambria Math"/>
                            </a:rPr>
                            <m:t>o</m:t>
                          </m:r>
                        </m:sub>
                      </m:sSub>
                      <m:r>
                        <a:rPr lang="es-EC" sz="1800">
                          <a:latin typeface="Cambria Math"/>
                        </a:rPr>
                        <m:t>∙</m:t>
                      </m:r>
                      <m:r>
                        <m:rPr>
                          <m:sty m:val="p"/>
                        </m:rPr>
                        <a:rPr lang="es-ES" sz="1800" b="0" i="0" smtClean="0">
                          <a:latin typeface="Cambria Math"/>
                        </a:rPr>
                        <m:t>A</m:t>
                      </m:r>
                      <m:r>
                        <a:rPr lang="es-EC" sz="1800">
                          <a:latin typeface="Cambria Math"/>
                        </a:rPr>
                        <m:t>∙</m:t>
                      </m:r>
                      <m:r>
                        <m:rPr>
                          <m:sty m:val="p"/>
                        </m:rPr>
                        <a:rPr lang="es-EC" sz="1800">
                          <a:latin typeface="Cambria Math"/>
                        </a:rPr>
                        <m:t>dx</m:t>
                      </m:r>
                      <m:d>
                        <m:dPr>
                          <m:ctrlPr>
                            <a:rPr lang="es-EC" sz="1800" i="1">
                              <a:latin typeface="Cambria Math" panose="02040503050406030204" pitchFamily="18" charset="0"/>
                            </a:rPr>
                          </m:ctrlPr>
                        </m:dPr>
                        <m:e>
                          <m:r>
                            <a:rPr lang="es-EC" sz="1800" i="1" smtClean="0">
                              <a:latin typeface="Cambria Math"/>
                              <a:ea typeface="Cambria Math"/>
                            </a:rPr>
                            <m:t>∆</m:t>
                          </m:r>
                          <m:r>
                            <m:rPr>
                              <m:sty m:val="p"/>
                            </m:rPr>
                            <a:rPr lang="es-ES" sz="1800" b="0" i="0" smtClean="0">
                              <a:latin typeface="Cambria Math"/>
                              <a:ea typeface="Cambria Math"/>
                            </a:rPr>
                            <m:t>T</m:t>
                          </m:r>
                        </m:e>
                      </m:d>
                      <m:r>
                        <a:rPr lang="es-ES" sz="1800" b="0" i="0" smtClean="0">
                          <a:latin typeface="Cambria Math"/>
                        </a:rPr>
                        <m:t>=</m:t>
                      </m:r>
                      <m:r>
                        <m:rPr>
                          <m:sty m:val="p"/>
                        </m:rPr>
                        <a:rPr lang="es-EC" sz="1800">
                          <a:latin typeface="Cambria Math"/>
                        </a:rPr>
                        <m:t>ρ</m:t>
                      </m:r>
                      <m:r>
                        <a:rPr lang="es-EC" sz="1800">
                          <a:latin typeface="Cambria Math"/>
                        </a:rPr>
                        <m:t>∙</m:t>
                      </m:r>
                      <m:r>
                        <m:rPr>
                          <m:sty m:val="p"/>
                        </m:rPr>
                        <a:rPr lang="es-EC" sz="1800">
                          <a:latin typeface="Cambria Math"/>
                        </a:rPr>
                        <m:t>Cp</m:t>
                      </m:r>
                      <m:r>
                        <a:rPr lang="es-EC" sz="1800">
                          <a:latin typeface="Cambria Math"/>
                        </a:rPr>
                        <m:t>∙</m:t>
                      </m:r>
                      <m:r>
                        <m:rPr>
                          <m:sty m:val="p"/>
                        </m:rPr>
                        <a:rPr lang="es-ES" sz="1800" b="0" i="0" smtClean="0">
                          <a:latin typeface="Cambria Math"/>
                        </a:rPr>
                        <m:t>A</m:t>
                      </m:r>
                      <m:r>
                        <a:rPr lang="es-EC" sz="1800">
                          <a:latin typeface="Cambria Math"/>
                        </a:rPr>
                        <m:t>∙</m:t>
                      </m:r>
                      <m:r>
                        <m:rPr>
                          <m:sty m:val="p"/>
                        </m:rPr>
                        <a:rPr lang="es-EC" sz="1800">
                          <a:latin typeface="Cambria Math"/>
                        </a:rPr>
                        <m:t>dx</m:t>
                      </m:r>
                      <m:f>
                        <m:fPr>
                          <m:ctrlPr>
                            <a:rPr lang="es-ES" sz="1800" i="1">
                              <a:latin typeface="Cambria Math" panose="02040503050406030204" pitchFamily="18" charset="0"/>
                            </a:rPr>
                          </m:ctrlPr>
                        </m:fPr>
                        <m:num>
                          <m:r>
                            <a:rPr lang="es-EC" sz="1800">
                              <a:latin typeface="Cambria Math"/>
                            </a:rPr>
                            <m:t>𝜕</m:t>
                          </m:r>
                          <m:r>
                            <m:rPr>
                              <m:sty m:val="p"/>
                            </m:rPr>
                            <a:rPr lang="es-EC" sz="1800">
                              <a:latin typeface="Cambria Math"/>
                            </a:rPr>
                            <m:t>T</m:t>
                          </m:r>
                        </m:num>
                        <m:den>
                          <m:r>
                            <a:rPr lang="es-EC" sz="1800">
                              <a:latin typeface="Cambria Math"/>
                            </a:rPr>
                            <m:t>𝜕</m:t>
                          </m:r>
                          <m:r>
                            <m:rPr>
                              <m:sty m:val="p"/>
                            </m:rPr>
                            <a:rPr lang="es-EC" sz="1800">
                              <a:latin typeface="Cambria Math"/>
                            </a:rPr>
                            <m:t>t</m:t>
                          </m:r>
                        </m:den>
                      </m:f>
                    </m:oMath>
                  </m:oMathPara>
                </a14:m>
                <a:endParaRPr lang="es-ES" sz="1800" dirty="0"/>
              </a:p>
            </p:txBody>
          </p:sp>
        </mc:Choice>
        <mc:Fallback xmlns="">
          <p:sp>
            <p:nvSpPr>
              <p:cNvPr id="12" name="11 Rectángulo"/>
              <p:cNvSpPr>
                <a:spLocks noRot="1" noChangeAspect="1" noMove="1" noResize="1" noEditPoints="1" noAdjustHandles="1" noChangeArrowheads="1" noChangeShapeType="1" noTextEdit="1"/>
              </p:cNvSpPr>
              <p:nvPr/>
            </p:nvSpPr>
            <p:spPr>
              <a:xfrm>
                <a:off x="123753" y="5013970"/>
                <a:ext cx="7267597" cy="714683"/>
              </a:xfrm>
              <a:prstGeom prst="rect">
                <a:avLst/>
              </a:prstGeom>
              <a:blipFill rotWithShape="1">
                <a:blip r:embed="rId8"/>
                <a:stretch>
                  <a:fillRect/>
                </a:stretch>
              </a:blipFill>
            </p:spPr>
            <p:txBody>
              <a:bodyPr/>
              <a:lstStyle/>
              <a:p>
                <a:r>
                  <a:rPr lang="es-ES">
                    <a:noFill/>
                  </a:rPr>
                  <a:t> </a:t>
                </a:r>
              </a:p>
            </p:txBody>
          </p:sp>
        </mc:Fallback>
      </mc:AlternateContent>
      <p:sp>
        <p:nvSpPr>
          <p:cNvPr id="16" name="15 Flecha derecha"/>
          <p:cNvSpPr/>
          <p:nvPr/>
        </p:nvSpPr>
        <p:spPr>
          <a:xfrm>
            <a:off x="6563258" y="2155739"/>
            <a:ext cx="1548172" cy="6218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dirty="0"/>
          </a:p>
        </p:txBody>
      </p:sp>
      <p:sp>
        <p:nvSpPr>
          <p:cNvPr id="17" name="16 Rectángulo"/>
          <p:cNvSpPr/>
          <p:nvPr/>
        </p:nvSpPr>
        <p:spPr>
          <a:xfrm>
            <a:off x="8841708" y="1053530"/>
            <a:ext cx="2811352" cy="707886"/>
          </a:xfrm>
          <a:prstGeom prst="rect">
            <a:avLst/>
          </a:prstGeom>
        </p:spPr>
        <p:txBody>
          <a:bodyPr wrap="square">
            <a:spAutoFit/>
          </a:bodyPr>
          <a:lstStyle/>
          <a:p>
            <a:r>
              <a:rPr lang="es-ES" b="1" dirty="0">
                <a:latin typeface="Arial" pitchFamily="34" charset="0"/>
                <a:cs typeface="Arial" pitchFamily="34" charset="0"/>
              </a:rPr>
              <a:t>“</a:t>
            </a:r>
            <a:r>
              <a:rPr lang="es-EC" b="1" dirty="0">
                <a:latin typeface="Arial" pitchFamily="34" charset="0"/>
                <a:cs typeface="Arial" pitchFamily="34" charset="0"/>
              </a:rPr>
              <a:t>Ecuación diferencial </a:t>
            </a:r>
            <a:r>
              <a:rPr lang="es-EC" b="1" dirty="0" smtClean="0">
                <a:latin typeface="Arial" pitchFamily="34" charset="0"/>
                <a:cs typeface="Arial" pitchFamily="34" charset="0"/>
              </a:rPr>
              <a:t>  para </a:t>
            </a:r>
            <a:r>
              <a:rPr lang="es-EC" b="1" dirty="0">
                <a:latin typeface="Arial" pitchFamily="34" charset="0"/>
                <a:cs typeface="Arial" pitchFamily="34" charset="0"/>
              </a:rPr>
              <a:t>el </a:t>
            </a:r>
            <a:r>
              <a:rPr lang="es-EC" b="1" dirty="0" smtClean="0">
                <a:latin typeface="Arial" pitchFamily="34" charset="0"/>
                <a:cs typeface="Arial" pitchFamily="34" charset="0"/>
              </a:rPr>
              <a:t>aislamiento”</a:t>
            </a:r>
            <a:endParaRPr lang="es-ES"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 name="1 Rectángulo"/>
              <p:cNvSpPr/>
              <p:nvPr/>
            </p:nvSpPr>
            <p:spPr>
              <a:xfrm>
                <a:off x="9253298" y="3429000"/>
                <a:ext cx="198817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θ</m:t>
                      </m:r>
                      <m:r>
                        <a:rPr lang="es-EC">
                          <a:latin typeface="Cambria Math"/>
                        </a:rPr>
                        <m:t>=</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r>
                                <m:rPr>
                                  <m:sty m:val="p"/>
                                </m:rPr>
                                <a:rPr lang="es-EC">
                                  <a:latin typeface="Cambria Math"/>
                                </a:rPr>
                                <m:t>T</m:t>
                              </m:r>
                            </m:e>
                            <m:sub>
                              <m:r>
                                <m:rPr>
                                  <m:sty m:val="p"/>
                                </m:rPr>
                                <a:rPr lang="es-EC">
                                  <a:latin typeface="Cambria Math"/>
                                </a:rPr>
                                <m:t>sec</m:t>
                              </m:r>
                            </m:sub>
                          </m:sSub>
                          <m:r>
                            <a:rPr lang="es-EC" i="1">
                              <a:latin typeface="Cambria Math"/>
                            </a:rPr>
                            <m:t>−</m:t>
                          </m:r>
                          <m:sSub>
                            <m:sSubPr>
                              <m:ctrlPr>
                                <a:rPr lang="es-ES" i="1">
                                  <a:latin typeface="Cambria Math" panose="02040503050406030204" pitchFamily="18" charset="0"/>
                                </a:rPr>
                              </m:ctrlPr>
                            </m:sSubPr>
                            <m:e>
                              <m:r>
                                <m:rPr>
                                  <m:sty m:val="p"/>
                                </m:rPr>
                                <a:rPr lang="es-EC">
                                  <a:latin typeface="Cambria Math"/>
                                </a:rPr>
                                <m:t>T</m:t>
                              </m:r>
                            </m:e>
                            <m:sub>
                              <m:r>
                                <a:rPr lang="es-EC">
                                  <a:latin typeface="Cambria Math"/>
                                </a:rPr>
                                <m:t>∞</m:t>
                              </m:r>
                            </m:sub>
                          </m:sSub>
                        </m:e>
                      </m:d>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9253298" y="3429000"/>
                <a:ext cx="1988172" cy="400110"/>
              </a:xfrm>
              <a:prstGeom prst="rect">
                <a:avLst/>
              </a:prstGeom>
              <a:blipFill rotWithShape="1">
                <a:blip r:embed="rId9"/>
                <a:stretch>
                  <a:fillRect/>
                </a:stretch>
              </a:blipFill>
            </p:spPr>
            <p:txBody>
              <a:bodyPr/>
              <a:lstStyle/>
              <a:p>
                <a:r>
                  <a:rPr lang="es-ES">
                    <a:noFill/>
                  </a:rPr>
                  <a:t> </a:t>
                </a:r>
              </a:p>
            </p:txBody>
          </p:sp>
        </mc:Fallback>
      </mc:AlternateContent>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7479" y="667358"/>
            <a:ext cx="3891836" cy="386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193722"/>
      </p:ext>
    </p:extLst>
  </p:cSld>
  <p:clrMapOvr>
    <a:masterClrMapping/>
  </p:clrMapOvr>
  <p:transition spd="slow" advClick="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3 Rectángulo"/>
              <p:cNvSpPr/>
              <p:nvPr/>
            </p:nvSpPr>
            <p:spPr>
              <a:xfrm>
                <a:off x="1667575" y="1387286"/>
                <a:ext cx="1013226" cy="677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i="1" smtClean="0">
                              <a:latin typeface="Cambria Math" panose="02040503050406030204" pitchFamily="18" charset="0"/>
                            </a:rPr>
                          </m:ctrlPr>
                        </m:fPr>
                        <m:num>
                          <m:r>
                            <a:rPr lang="es-EC">
                              <a:latin typeface="Cambria Math"/>
                            </a:rPr>
                            <m:t>𝜕</m:t>
                          </m:r>
                          <m:r>
                            <m:rPr>
                              <m:sty m:val="p"/>
                            </m:rPr>
                            <a:rPr lang="es-EC">
                              <a:latin typeface="Cambria Math"/>
                            </a:rPr>
                            <m:t>θ</m:t>
                          </m:r>
                        </m:num>
                        <m:den>
                          <m:r>
                            <a:rPr lang="es-EC">
                              <a:latin typeface="Cambria Math"/>
                            </a:rPr>
                            <m:t>𝜕</m:t>
                          </m:r>
                          <m:r>
                            <m:rPr>
                              <m:sty m:val="p"/>
                            </m:rPr>
                            <a:rPr lang="es-EC">
                              <a:latin typeface="Cambria Math"/>
                            </a:rPr>
                            <m:t>t</m:t>
                          </m:r>
                        </m:den>
                      </m:f>
                      <m:r>
                        <a:rPr lang="es-EC">
                          <a:latin typeface="Cambria Math"/>
                        </a:rPr>
                        <m:t>=0</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1667575" y="1387286"/>
                <a:ext cx="1013226" cy="677558"/>
              </a:xfrm>
              <a:prstGeom prst="rect">
                <a:avLst/>
              </a:prstGeom>
              <a:blipFill rotWithShape="1">
                <a:blip r:embed="rId2"/>
                <a:stretch>
                  <a:fillRect/>
                </a:stretch>
              </a:blipFill>
            </p:spPr>
            <p:txBody>
              <a:bodyPr/>
              <a:lstStyle/>
              <a:p>
                <a:r>
                  <a:rPr lang="es-ES">
                    <a:noFill/>
                  </a:rPr>
                  <a:t> </a:t>
                </a:r>
              </a:p>
            </p:txBody>
          </p:sp>
        </mc:Fallback>
      </mc:AlternateContent>
      <p:pic>
        <p:nvPicPr>
          <p:cNvPr id="7" name="6 Imagen"/>
          <p:cNvPicPr/>
          <p:nvPr/>
        </p:nvPicPr>
        <p:blipFill rotWithShape="1">
          <a:blip r:embed="rId3"/>
          <a:srcRect t="22035"/>
          <a:stretch/>
        </p:blipFill>
        <p:spPr bwMode="auto">
          <a:xfrm>
            <a:off x="190550" y="3645818"/>
            <a:ext cx="4733291" cy="3182197"/>
          </a:xfrm>
          <a:prstGeom prst="rect">
            <a:avLst/>
          </a:prstGeom>
          <a:ln>
            <a:noFill/>
          </a:ln>
          <a:extLst>
            <a:ext uri="{53640926-AAD7-44D8-BBD7-CCE9431645EC}">
              <a14:shadowObscured xmlns:a14="http://schemas.microsoft.com/office/drawing/2010/main"/>
            </a:ext>
          </a:extLst>
        </p:spPr>
      </p:pic>
      <p:sp>
        <p:nvSpPr>
          <p:cNvPr id="8" name="1 Título"/>
          <p:cNvSpPr txBox="1">
            <a:spLocks/>
          </p:cNvSpPr>
          <p:nvPr/>
        </p:nvSpPr>
        <p:spPr>
          <a:xfrm>
            <a:off x="58344" y="68643"/>
            <a:ext cx="4164654"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ESTADO ESTACIONARIO</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13" name="1 Título"/>
          <p:cNvSpPr txBox="1">
            <a:spLocks/>
          </p:cNvSpPr>
          <p:nvPr/>
        </p:nvSpPr>
        <p:spPr>
          <a:xfrm>
            <a:off x="6815286" y="0"/>
            <a:ext cx="403244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ESTADO TRANSITORIO</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286" y="3415811"/>
            <a:ext cx="5352784" cy="346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14 Rectángulo"/>
              <p:cNvSpPr/>
              <p:nvPr/>
            </p:nvSpPr>
            <p:spPr>
              <a:xfrm>
                <a:off x="6419583" y="2503097"/>
                <a:ext cx="5739520" cy="92858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ctrlPr>
                            <a:rPr lang="es-ES" i="1">
                              <a:latin typeface="Cambria Math" panose="02040503050406030204" pitchFamily="18" charset="0"/>
                            </a:rPr>
                          </m:ctrlPr>
                        </m:dPr>
                        <m:e>
                          <m:r>
                            <m:rPr>
                              <m:sty m:val="p"/>
                            </m:rPr>
                            <a:rPr lang="es-EC">
                              <a:latin typeface="Cambria Math"/>
                            </a:rPr>
                            <m:t>x</m:t>
                          </m:r>
                          <m:r>
                            <a:rPr lang="es-EC">
                              <a:latin typeface="Cambria Math"/>
                            </a:rPr>
                            <m:t>,</m:t>
                          </m:r>
                          <m:r>
                            <m:rPr>
                              <m:sty m:val="p"/>
                            </m:rPr>
                            <a:rPr lang="es-EC">
                              <a:latin typeface="Cambria Math"/>
                            </a:rPr>
                            <m:t>t</m:t>
                          </m:r>
                        </m:e>
                      </m:d>
                      <m:r>
                        <a:rPr lang="es-EC">
                          <a:latin typeface="Cambria Math"/>
                        </a:rPr>
                        <m:t>=</m:t>
                      </m:r>
                      <m:nary>
                        <m:naryPr>
                          <m:chr m:val="∑"/>
                          <m:limLoc m:val="undOvr"/>
                          <m:ctrlPr>
                            <a:rPr lang="es-ES" i="1">
                              <a:latin typeface="Cambria Math" panose="02040503050406030204" pitchFamily="18" charset="0"/>
                            </a:rPr>
                          </m:ctrlPr>
                        </m:naryPr>
                        <m:sub>
                          <m:r>
                            <m:rPr>
                              <m:sty m:val="p"/>
                            </m:rPr>
                            <a:rPr lang="es-EC">
                              <a:latin typeface="Cambria Math"/>
                            </a:rPr>
                            <m:t>r</m:t>
                          </m:r>
                          <m:r>
                            <a:rPr lang="es-EC">
                              <a:latin typeface="Cambria Math"/>
                            </a:rPr>
                            <m:t>=1</m:t>
                          </m:r>
                        </m:sub>
                        <m:sup>
                          <m:r>
                            <a:rPr lang="es-EC">
                              <a:latin typeface="Cambria Math"/>
                            </a:rPr>
                            <m:t>∞</m:t>
                          </m:r>
                        </m:sup>
                        <m:e>
                          <m:f>
                            <m:fPr>
                              <m:ctrlPr>
                                <a:rPr lang="es-ES" i="1">
                                  <a:latin typeface="Cambria Math" panose="02040503050406030204" pitchFamily="18" charset="0"/>
                                </a:rPr>
                              </m:ctrlPr>
                            </m:fPr>
                            <m:num>
                              <m:r>
                                <a:rPr lang="es-EC">
                                  <a:latin typeface="Cambria Math"/>
                                </a:rPr>
                                <m:t>44</m:t>
                              </m:r>
                            </m:num>
                            <m:den>
                              <m:r>
                                <m:rPr>
                                  <m:sty m:val="p"/>
                                </m:rPr>
                                <a:rPr lang="es-EC">
                                  <a:latin typeface="Cambria Math"/>
                                </a:rPr>
                                <m:t>Lrπ</m:t>
                              </m:r>
                            </m:den>
                          </m:f>
                          <m:d>
                            <m:dPr>
                              <m:begChr m:val="["/>
                              <m:endChr m:val="]"/>
                              <m:ctrlPr>
                                <a:rPr lang="es-ES" i="1">
                                  <a:latin typeface="Cambria Math" panose="02040503050406030204" pitchFamily="18" charset="0"/>
                                </a:rPr>
                              </m:ctrlPr>
                            </m:dPr>
                            <m:e>
                              <m:r>
                                <a:rPr lang="es-EC">
                                  <a:latin typeface="Cambria Math"/>
                                </a:rPr>
                                <m:t>1</m:t>
                              </m:r>
                              <m:r>
                                <a:rPr lang="es-EC" i="1">
                                  <a:latin typeface="Cambria Math"/>
                                </a:rPr>
                                <m:t>−</m:t>
                              </m:r>
                              <m:r>
                                <m:rPr>
                                  <m:sty m:val="p"/>
                                </m:rPr>
                                <a:rPr lang="es-EC">
                                  <a:latin typeface="Cambria Math"/>
                                </a:rPr>
                                <m:t>Cos</m:t>
                              </m:r>
                              <m:d>
                                <m:dPr>
                                  <m:ctrlPr>
                                    <a:rPr lang="es-ES" i="1">
                                      <a:latin typeface="Cambria Math" panose="02040503050406030204" pitchFamily="18" charset="0"/>
                                    </a:rPr>
                                  </m:ctrlPr>
                                </m:dPr>
                                <m:e>
                                  <m:r>
                                    <m:rPr>
                                      <m:sty m:val="p"/>
                                    </m:rPr>
                                    <a:rPr lang="es-EC">
                                      <a:latin typeface="Cambria Math"/>
                                    </a:rPr>
                                    <m:t>L</m:t>
                                  </m:r>
                                  <m:r>
                                    <a:rPr lang="es-EC">
                                      <a:latin typeface="Cambria Math"/>
                                    </a:rPr>
                                    <m:t> </m:t>
                                  </m:r>
                                  <m:r>
                                    <m:rPr>
                                      <m:sty m:val="p"/>
                                    </m:rPr>
                                    <a:rPr lang="es-EC">
                                      <a:latin typeface="Cambria Math"/>
                                    </a:rPr>
                                    <m:t>rπ</m:t>
                                  </m:r>
                                  <m:r>
                                    <a:rPr lang="es-EC">
                                      <a:latin typeface="Cambria Math"/>
                                    </a:rPr>
                                    <m:t> </m:t>
                                  </m:r>
                                </m:e>
                              </m:d>
                            </m:e>
                          </m:d>
                          <m:r>
                            <a:rPr lang="es-EC">
                              <a:latin typeface="Cambria Math"/>
                            </a:rPr>
                            <m:t>∙ </m:t>
                          </m:r>
                          <m:r>
                            <m:rPr>
                              <m:sty m:val="p"/>
                            </m:rPr>
                            <a:rPr lang="es-EC">
                              <a:latin typeface="Cambria Math"/>
                            </a:rPr>
                            <m:t>Sen</m:t>
                          </m:r>
                          <m:r>
                            <a:rPr lang="es-EC">
                              <a:latin typeface="Cambria Math"/>
                            </a:rPr>
                            <m:t> </m:t>
                          </m:r>
                          <m:d>
                            <m:dPr>
                              <m:ctrlPr>
                                <a:rPr lang="es-ES" i="1">
                                  <a:latin typeface="Cambria Math" panose="02040503050406030204" pitchFamily="18" charset="0"/>
                                </a:rPr>
                              </m:ctrlPr>
                            </m:dPr>
                            <m:e>
                              <m:r>
                                <m:rPr>
                                  <m:sty m:val="p"/>
                                </m:rPr>
                                <a:rPr lang="es-EC">
                                  <a:latin typeface="Cambria Math"/>
                                </a:rPr>
                                <m:t>πr</m:t>
                              </m:r>
                              <m:r>
                                <a:rPr lang="es-EC">
                                  <a:latin typeface="Cambria Math"/>
                                </a:rPr>
                                <m:t> </m:t>
                              </m:r>
                              <m:r>
                                <m:rPr>
                                  <m:sty m:val="p"/>
                                </m:rPr>
                                <a:rPr lang="es-EC">
                                  <a:latin typeface="Cambria Math"/>
                                </a:rPr>
                                <m:t>x</m:t>
                              </m:r>
                            </m:e>
                          </m:d>
                          <m:r>
                            <a:rPr lang="es-EC">
                              <a:latin typeface="Cambria Math"/>
                            </a:rPr>
                            <m:t>∙</m:t>
                          </m:r>
                          <m:sSup>
                            <m:sSupPr>
                              <m:ctrlPr>
                                <a:rPr lang="es-ES" i="1">
                                  <a:latin typeface="Cambria Math" panose="02040503050406030204" pitchFamily="18" charset="0"/>
                                </a:rPr>
                              </m:ctrlPr>
                            </m:sSupPr>
                            <m:e>
                              <m:r>
                                <m:rPr>
                                  <m:sty m:val="p"/>
                                </m:rPr>
                                <a:rPr lang="es-EC">
                                  <a:latin typeface="Cambria Math"/>
                                </a:rPr>
                                <m:t>e</m:t>
                              </m:r>
                            </m:e>
                            <m:sup>
                              <m:r>
                                <a:rPr lang="es-EC" i="1">
                                  <a:latin typeface="Cambria Math"/>
                                </a:rPr>
                                <m:t>−</m:t>
                              </m:r>
                              <m:sSub>
                                <m:sSubPr>
                                  <m:ctrlPr>
                                    <a:rPr lang="es-ES" i="1">
                                      <a:latin typeface="Cambria Math" panose="02040503050406030204" pitchFamily="18" charset="0"/>
                                    </a:rPr>
                                  </m:ctrlPr>
                                </m:sSubPr>
                                <m:e>
                                  <m:r>
                                    <m:rPr>
                                      <m:sty m:val="p"/>
                                    </m:rPr>
                                    <a:rPr lang="es-EC">
                                      <a:latin typeface="Cambria Math"/>
                                    </a:rPr>
                                    <m:t>K</m:t>
                                  </m:r>
                                </m:e>
                                <m:sub>
                                  <m:r>
                                    <a:rPr lang="es-EC">
                                      <a:latin typeface="Cambria Math"/>
                                    </a:rPr>
                                    <m:t>2</m:t>
                                  </m:r>
                                </m:sub>
                              </m:sSub>
                              <m:r>
                                <m:rPr>
                                  <m:sty m:val="p"/>
                                </m:rPr>
                                <a:rPr lang="es-EC">
                                  <a:latin typeface="Cambria Math"/>
                                </a:rPr>
                                <m:t>t</m:t>
                              </m:r>
                            </m:sup>
                          </m:sSup>
                        </m:e>
                      </m:nary>
                    </m:oMath>
                  </m:oMathPara>
                </a14:m>
                <a:endParaRPr lang="es-ES" dirty="0"/>
              </a:p>
            </p:txBody>
          </p:sp>
        </mc:Choice>
        <mc:Fallback xmlns="">
          <p:sp>
            <p:nvSpPr>
              <p:cNvPr id="15" name="14 Rectángulo"/>
              <p:cNvSpPr>
                <a:spLocks noRot="1" noChangeAspect="1" noMove="1" noResize="1" noEditPoints="1" noAdjustHandles="1" noChangeArrowheads="1" noChangeShapeType="1" noTextEdit="1"/>
              </p:cNvSpPr>
              <p:nvPr/>
            </p:nvSpPr>
            <p:spPr>
              <a:xfrm>
                <a:off x="6419583" y="2503097"/>
                <a:ext cx="5739520" cy="928588"/>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15 Rectángulo"/>
              <p:cNvSpPr/>
              <p:nvPr/>
            </p:nvSpPr>
            <p:spPr>
              <a:xfrm>
                <a:off x="8364859" y="1389475"/>
                <a:ext cx="3506986" cy="7134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i="0">
                          <a:latin typeface="Cambria Math"/>
                        </a:rPr>
                        <m:t>X</m:t>
                      </m:r>
                      <m:r>
                        <a:rPr lang="es-EC" i="0">
                          <a:latin typeface="Cambria Math"/>
                        </a:rPr>
                        <m:t>=</m:t>
                      </m:r>
                      <m:sSub>
                        <m:sSubPr>
                          <m:ctrlPr>
                            <a:rPr lang="es-ES" i="1">
                              <a:latin typeface="Cambria Math" panose="02040503050406030204" pitchFamily="18" charset="0"/>
                            </a:rPr>
                          </m:ctrlPr>
                        </m:sSubPr>
                        <m:e>
                          <m:r>
                            <m:rPr>
                              <m:sty m:val="p"/>
                            </m:rPr>
                            <a:rPr lang="es-EC" i="0">
                              <a:latin typeface="Cambria Math"/>
                            </a:rPr>
                            <m:t>A</m:t>
                          </m:r>
                        </m:e>
                        <m:sub>
                          <m:r>
                            <a:rPr lang="es-EC" i="0">
                              <a:latin typeface="Cambria Math"/>
                            </a:rPr>
                            <m:t>1</m:t>
                          </m:r>
                        </m:sub>
                      </m:sSub>
                      <m:func>
                        <m:funcPr>
                          <m:ctrlPr>
                            <a:rPr lang="es-ES" i="1">
                              <a:latin typeface="Cambria Math" panose="02040503050406030204" pitchFamily="18" charset="0"/>
                            </a:rPr>
                          </m:ctrlPr>
                        </m:funcPr>
                        <m:fName>
                          <m:r>
                            <m:rPr>
                              <m:sty m:val="p"/>
                            </m:rPr>
                            <a:rPr lang="es-EC" i="0">
                              <a:latin typeface="Cambria Math"/>
                            </a:rPr>
                            <m:t>cos</m:t>
                          </m:r>
                        </m:fName>
                        <m:e>
                          <m:d>
                            <m:dPr>
                              <m:ctrlPr>
                                <a:rPr lang="es-ES" i="1">
                                  <a:latin typeface="Cambria Math" panose="02040503050406030204" pitchFamily="18" charset="0"/>
                                </a:rPr>
                              </m:ctrlPr>
                            </m:dPr>
                            <m:e>
                              <m:r>
                                <m:rPr>
                                  <m:sty m:val="p"/>
                                </m:rPr>
                                <a:rPr lang="es-EC" i="0">
                                  <a:latin typeface="Cambria Math"/>
                                </a:rPr>
                                <m:t>λx</m:t>
                              </m:r>
                            </m:e>
                          </m:d>
                          <m:r>
                            <a:rPr lang="es-EC" i="0">
                              <a:latin typeface="Cambria Math"/>
                            </a:rPr>
                            <m:t>+</m:t>
                          </m:r>
                          <m:sSub>
                            <m:sSubPr>
                              <m:ctrlPr>
                                <a:rPr lang="es-ES" i="1">
                                  <a:latin typeface="Cambria Math" panose="02040503050406030204" pitchFamily="18" charset="0"/>
                                </a:rPr>
                              </m:ctrlPr>
                            </m:sSubPr>
                            <m:e>
                              <m:r>
                                <m:rPr>
                                  <m:sty m:val="p"/>
                                </m:rPr>
                                <a:rPr lang="es-EC" i="0">
                                  <a:latin typeface="Cambria Math"/>
                                </a:rPr>
                                <m:t>B</m:t>
                              </m:r>
                            </m:e>
                            <m:sub>
                              <m:r>
                                <a:rPr lang="es-EC" i="0">
                                  <a:latin typeface="Cambria Math"/>
                                </a:rPr>
                                <m:t>1</m:t>
                              </m:r>
                            </m:sub>
                          </m:sSub>
                          <m:r>
                            <a:rPr lang="es-EC" i="0">
                              <a:latin typeface="Cambria Math"/>
                            </a:rPr>
                            <m:t> </m:t>
                          </m:r>
                          <m:r>
                            <m:rPr>
                              <m:sty m:val="p"/>
                            </m:rPr>
                            <a:rPr lang="es-EC" i="0">
                              <a:latin typeface="Cambria Math"/>
                            </a:rPr>
                            <m:t>sen</m:t>
                          </m:r>
                          <m:d>
                            <m:dPr>
                              <m:ctrlPr>
                                <a:rPr lang="es-ES" i="1">
                                  <a:latin typeface="Cambria Math" panose="02040503050406030204" pitchFamily="18" charset="0"/>
                                </a:rPr>
                              </m:ctrlPr>
                            </m:dPr>
                            <m:e>
                              <m:r>
                                <m:rPr>
                                  <m:sty m:val="p"/>
                                </m:rPr>
                                <a:rPr lang="es-EC" i="0">
                                  <a:latin typeface="Cambria Math"/>
                                </a:rPr>
                                <m:t>λx</m:t>
                              </m:r>
                            </m:e>
                          </m:d>
                          <m:r>
                            <a:rPr lang="es-EC" i="0">
                              <a:latin typeface="Cambria Math"/>
                            </a:rPr>
                            <m:t> </m:t>
                          </m:r>
                        </m:e>
                      </m:func>
                    </m:oMath>
                  </m:oMathPara>
                </a14:m>
                <a:endParaRPr lang="es-ES" dirty="0"/>
              </a:p>
              <a:p>
                <a:pPr/>
                <a14:m>
                  <m:oMathPara xmlns:m="http://schemas.openxmlformats.org/officeDocument/2006/math">
                    <m:oMathParaPr>
                      <m:jc m:val="centerGroup"/>
                    </m:oMathParaPr>
                    <m:oMath xmlns:m="http://schemas.openxmlformats.org/officeDocument/2006/math">
                      <m:r>
                        <m:rPr>
                          <m:sty m:val="p"/>
                        </m:rPr>
                        <a:rPr lang="es-EC" i="0">
                          <a:latin typeface="Cambria Math"/>
                        </a:rPr>
                        <m:t>T</m:t>
                      </m:r>
                      <m:r>
                        <a:rPr lang="es-EC" i="0">
                          <a:latin typeface="Cambria Math"/>
                        </a:rPr>
                        <m:t>=</m:t>
                      </m:r>
                      <m:sSub>
                        <m:sSubPr>
                          <m:ctrlPr>
                            <a:rPr lang="es-ES" i="1">
                              <a:latin typeface="Cambria Math" panose="02040503050406030204" pitchFamily="18" charset="0"/>
                            </a:rPr>
                          </m:ctrlPr>
                        </m:sSubPr>
                        <m:e>
                          <m:r>
                            <m:rPr>
                              <m:sty m:val="p"/>
                            </m:rPr>
                            <a:rPr lang="es-EC" i="0">
                              <a:latin typeface="Cambria Math"/>
                            </a:rPr>
                            <m:t>C</m:t>
                          </m:r>
                        </m:e>
                        <m:sub>
                          <m:r>
                            <a:rPr lang="es-EC" i="0">
                              <a:latin typeface="Cambria Math"/>
                            </a:rPr>
                            <m:t>1</m:t>
                          </m:r>
                        </m:sub>
                      </m:sSub>
                      <m:sSup>
                        <m:sSupPr>
                          <m:ctrlPr>
                            <a:rPr lang="es-ES" i="1">
                              <a:latin typeface="Cambria Math" panose="02040503050406030204" pitchFamily="18" charset="0"/>
                            </a:rPr>
                          </m:ctrlPr>
                        </m:sSupPr>
                        <m:e>
                          <m:r>
                            <m:rPr>
                              <m:sty m:val="p"/>
                            </m:rPr>
                            <a:rPr lang="es-EC" i="0">
                              <a:latin typeface="Cambria Math"/>
                            </a:rPr>
                            <m:t>e</m:t>
                          </m:r>
                        </m:e>
                        <m:sup>
                          <m:r>
                            <a:rPr lang="es-EC" i="0">
                              <a:latin typeface="Cambria Math"/>
                            </a:rPr>
                            <m:t>−</m:t>
                          </m:r>
                          <m:sSub>
                            <m:sSubPr>
                              <m:ctrlPr>
                                <a:rPr lang="es-ES" i="1">
                                  <a:latin typeface="Cambria Math" panose="02040503050406030204" pitchFamily="18" charset="0"/>
                                </a:rPr>
                              </m:ctrlPr>
                            </m:sSubPr>
                            <m:e>
                              <m:r>
                                <m:rPr>
                                  <m:sty m:val="p"/>
                                </m:rPr>
                                <a:rPr lang="es-EC" i="0">
                                  <a:latin typeface="Cambria Math"/>
                                </a:rPr>
                                <m:t>K</m:t>
                              </m:r>
                            </m:e>
                            <m:sub>
                              <m:r>
                                <a:rPr lang="es-EC" i="0">
                                  <a:latin typeface="Cambria Math"/>
                                </a:rPr>
                                <m:t>2</m:t>
                              </m:r>
                            </m:sub>
                          </m:sSub>
                          <m:r>
                            <m:rPr>
                              <m:sty m:val="p"/>
                            </m:rPr>
                            <a:rPr lang="es-EC" i="0">
                              <a:latin typeface="Cambria Math"/>
                            </a:rPr>
                            <m:t>t</m:t>
                          </m:r>
                        </m:sup>
                      </m:sSup>
                    </m:oMath>
                  </m:oMathPara>
                </a14:m>
                <a:endParaRPr lang="es-ES" dirty="0"/>
              </a:p>
            </p:txBody>
          </p:sp>
        </mc:Choice>
        <mc:Fallback xmlns="">
          <p:sp>
            <p:nvSpPr>
              <p:cNvPr id="16" name="15 Rectángulo"/>
              <p:cNvSpPr>
                <a:spLocks noRot="1" noChangeAspect="1" noMove="1" noResize="1" noEditPoints="1" noAdjustHandles="1" noChangeArrowheads="1" noChangeShapeType="1" noTextEdit="1"/>
              </p:cNvSpPr>
              <p:nvPr/>
            </p:nvSpPr>
            <p:spPr>
              <a:xfrm>
                <a:off x="8364859" y="1389475"/>
                <a:ext cx="3506986" cy="713400"/>
              </a:xfrm>
              <a:prstGeom prst="rect">
                <a:avLst/>
              </a:prstGeom>
              <a:blipFill rotWithShape="1">
                <a:blip r:embed="rId6"/>
                <a:stretch>
                  <a:fillRect/>
                </a:stretch>
              </a:blipFill>
            </p:spPr>
            <p:txBody>
              <a:bodyPr/>
              <a:lstStyle/>
              <a:p>
                <a:r>
                  <a:rPr lang="es-ES">
                    <a:noFill/>
                  </a:rPr>
                  <a:t> </a:t>
                </a:r>
              </a:p>
            </p:txBody>
          </p:sp>
        </mc:Fallback>
      </mc:AlternateContent>
      <p:sp>
        <p:nvSpPr>
          <p:cNvPr id="17" name="16 Rectángulo"/>
          <p:cNvSpPr/>
          <p:nvPr/>
        </p:nvSpPr>
        <p:spPr>
          <a:xfrm>
            <a:off x="6603526" y="1404864"/>
            <a:ext cx="1660400" cy="646331"/>
          </a:xfrm>
          <a:prstGeom prst="rect">
            <a:avLst/>
          </a:prstGeom>
        </p:spPr>
        <p:txBody>
          <a:bodyPr wrap="square">
            <a:spAutoFit/>
          </a:bodyPr>
          <a:lstStyle/>
          <a:p>
            <a:r>
              <a:rPr lang="es-ES" sz="1800" b="1" dirty="0" smtClean="0">
                <a:latin typeface="Arial" pitchFamily="34" charset="0"/>
                <a:cs typeface="Arial" pitchFamily="34" charset="0"/>
              </a:rPr>
              <a:t>Soluciones parciales:</a:t>
            </a:r>
            <a:endParaRPr lang="es-ES" sz="1800" b="1" dirty="0">
              <a:latin typeface="Arial" pitchFamily="34" charset="0"/>
              <a:cs typeface="Arial" pitchFamily="34" charset="0"/>
            </a:endParaRPr>
          </a:p>
        </p:txBody>
      </p:sp>
      <p:sp>
        <p:nvSpPr>
          <p:cNvPr id="18" name="17 Rectángulo"/>
          <p:cNvSpPr/>
          <p:nvPr/>
        </p:nvSpPr>
        <p:spPr>
          <a:xfrm>
            <a:off x="7433726" y="2060202"/>
            <a:ext cx="3862958" cy="369332"/>
          </a:xfrm>
          <a:prstGeom prst="rect">
            <a:avLst/>
          </a:prstGeom>
        </p:spPr>
        <p:txBody>
          <a:bodyPr wrap="square">
            <a:spAutoFit/>
          </a:bodyPr>
          <a:lstStyle/>
          <a:p>
            <a:r>
              <a:rPr lang="es-ES" sz="1800" b="1" dirty="0" smtClean="0">
                <a:latin typeface="Arial" pitchFamily="34" charset="0"/>
                <a:cs typeface="Arial" pitchFamily="34" charset="0"/>
              </a:rPr>
              <a:t>Ec. Para el estado transitorio</a:t>
            </a:r>
            <a:endParaRPr lang="es-ES" sz="1800"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0" name="19 Rectángulo"/>
              <p:cNvSpPr/>
              <p:nvPr/>
            </p:nvSpPr>
            <p:spPr>
              <a:xfrm>
                <a:off x="581951" y="2924149"/>
                <a:ext cx="3308663" cy="67832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a:rPr>
                        <m:t>θ</m:t>
                      </m:r>
                      <m:r>
                        <a:rPr lang="es-EC" smtClean="0">
                          <a:latin typeface="Cambria Math"/>
                        </a:rPr>
                        <m:t> =</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C">
                                  <a:latin typeface="Cambria Math"/>
                                </a:rPr>
                                <m:t>θ</m:t>
                              </m:r>
                            </m:e>
                            <m:sub>
                              <m:r>
                                <a:rPr lang="es-EC">
                                  <a:latin typeface="Cambria Math"/>
                                </a:rPr>
                                <m:t>0</m:t>
                              </m:r>
                            </m:sub>
                          </m:sSub>
                        </m:num>
                        <m:den>
                          <m:r>
                            <a:rPr lang="es-EC">
                              <a:latin typeface="Cambria Math"/>
                            </a:rPr>
                            <m:t>1+</m:t>
                          </m:r>
                          <m:r>
                            <m:rPr>
                              <m:sty m:val="p"/>
                            </m:rPr>
                            <a:rPr lang="es-EC">
                              <a:latin typeface="Cambria Math"/>
                            </a:rPr>
                            <m:t>Ao</m:t>
                          </m:r>
                        </m:den>
                      </m:f>
                      <m:d>
                        <m:dPr>
                          <m:begChr m:val="["/>
                          <m:endChr m:val="]"/>
                          <m:ctrlPr>
                            <a:rPr lang="es-ES" i="1">
                              <a:latin typeface="Cambria Math" panose="02040503050406030204" pitchFamily="18" charset="0"/>
                            </a:rPr>
                          </m:ctrlPr>
                        </m:dPr>
                        <m:e>
                          <m:sSup>
                            <m:sSupPr>
                              <m:ctrlPr>
                                <a:rPr lang="es-ES" i="1">
                                  <a:latin typeface="Cambria Math" panose="02040503050406030204" pitchFamily="18" charset="0"/>
                                </a:rPr>
                              </m:ctrlPr>
                            </m:sSupPr>
                            <m:e>
                              <m:r>
                                <m:rPr>
                                  <m:sty m:val="p"/>
                                </m:rPr>
                                <a:rPr lang="es-EC">
                                  <a:latin typeface="Cambria Math"/>
                                </a:rPr>
                                <m:t>e</m:t>
                              </m:r>
                            </m:e>
                            <m:sup>
                              <m:r>
                                <m:rPr>
                                  <m:sty m:val="p"/>
                                </m:rPr>
                                <a:rPr lang="es-EC">
                                  <a:latin typeface="Cambria Math"/>
                                </a:rPr>
                                <m:t>mx</m:t>
                              </m:r>
                            </m:sup>
                          </m:sSup>
                          <m:r>
                            <a:rPr lang="es-EC">
                              <a:latin typeface="Cambria Math"/>
                            </a:rPr>
                            <m:t>+</m:t>
                          </m:r>
                          <m:sSup>
                            <m:sSupPr>
                              <m:ctrlPr>
                                <a:rPr lang="es-ES" i="1">
                                  <a:latin typeface="Cambria Math" panose="02040503050406030204" pitchFamily="18" charset="0"/>
                                </a:rPr>
                              </m:ctrlPr>
                            </m:sSupPr>
                            <m:e>
                              <m:sSub>
                                <m:sSubPr>
                                  <m:ctrlPr>
                                    <a:rPr lang="es-ES" i="1">
                                      <a:latin typeface="Cambria Math" panose="02040503050406030204" pitchFamily="18" charset="0"/>
                                    </a:rPr>
                                  </m:ctrlPr>
                                </m:sSubPr>
                                <m:e>
                                  <m:r>
                                    <m:rPr>
                                      <m:sty m:val="p"/>
                                    </m:rPr>
                                    <a:rPr lang="es-EC">
                                      <a:latin typeface="Cambria Math"/>
                                    </a:rPr>
                                    <m:t>A</m:t>
                                  </m:r>
                                </m:e>
                                <m:sub>
                                  <m:r>
                                    <m:rPr>
                                      <m:sty m:val="p"/>
                                    </m:rPr>
                                    <a:rPr lang="es-EC">
                                      <a:latin typeface="Cambria Math"/>
                                    </a:rPr>
                                    <m:t>o</m:t>
                                  </m:r>
                                </m:sub>
                              </m:sSub>
                              <m:r>
                                <m:rPr>
                                  <m:sty m:val="p"/>
                                </m:rPr>
                                <a:rPr lang="es-EC">
                                  <a:latin typeface="Cambria Math"/>
                                </a:rPr>
                                <m:t>e</m:t>
                              </m:r>
                            </m:e>
                            <m:sup>
                              <m:r>
                                <a:rPr lang="es-EC" i="1">
                                  <a:latin typeface="Cambria Math"/>
                                </a:rPr>
                                <m:t>−</m:t>
                              </m:r>
                              <m:r>
                                <m:rPr>
                                  <m:sty m:val="p"/>
                                </m:rPr>
                                <a:rPr lang="es-EC">
                                  <a:latin typeface="Cambria Math"/>
                                </a:rPr>
                                <m:t>mx</m:t>
                              </m:r>
                            </m:sup>
                          </m:sSup>
                        </m:e>
                      </m:d>
                    </m:oMath>
                  </m:oMathPara>
                </a14:m>
                <a:endParaRPr lang="es-ES" dirty="0"/>
              </a:p>
            </p:txBody>
          </p:sp>
        </mc:Choice>
        <mc:Fallback xmlns="">
          <p:sp>
            <p:nvSpPr>
              <p:cNvPr id="20" name="19 Rectángulo"/>
              <p:cNvSpPr>
                <a:spLocks noRot="1" noChangeAspect="1" noMove="1" noResize="1" noEditPoints="1" noAdjustHandles="1" noChangeArrowheads="1" noChangeShapeType="1" noTextEdit="1"/>
              </p:cNvSpPr>
              <p:nvPr/>
            </p:nvSpPr>
            <p:spPr>
              <a:xfrm>
                <a:off x="581951" y="2924149"/>
                <a:ext cx="3308663" cy="678327"/>
              </a:xfrm>
              <a:prstGeom prst="rect">
                <a:avLst/>
              </a:prstGeom>
              <a:blipFill rotWithShape="1">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20 Rectángulo"/>
              <p:cNvSpPr/>
              <p:nvPr/>
            </p:nvSpPr>
            <p:spPr>
              <a:xfrm>
                <a:off x="1988567" y="2084184"/>
                <a:ext cx="245701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θ</m:t>
                      </m:r>
                      <m:r>
                        <a:rPr lang="es-EC">
                          <a:latin typeface="Cambria Math"/>
                        </a:rPr>
                        <m:t>=</m:t>
                      </m:r>
                      <m:sSub>
                        <m:sSubPr>
                          <m:ctrlPr>
                            <a:rPr lang="es-ES" i="1">
                              <a:latin typeface="Cambria Math" panose="02040503050406030204" pitchFamily="18" charset="0"/>
                            </a:rPr>
                          </m:ctrlPr>
                        </m:sSubPr>
                        <m:e>
                          <m:r>
                            <m:rPr>
                              <m:sty m:val="p"/>
                            </m:rPr>
                            <a:rPr lang="es-EC">
                              <a:latin typeface="Cambria Math"/>
                            </a:rPr>
                            <m:t>C</m:t>
                          </m:r>
                        </m:e>
                        <m:sub>
                          <m:r>
                            <a:rPr lang="es-EC">
                              <a:latin typeface="Cambria Math"/>
                            </a:rPr>
                            <m:t>1</m:t>
                          </m:r>
                        </m:sub>
                      </m:sSub>
                      <m:sSup>
                        <m:sSupPr>
                          <m:ctrlPr>
                            <a:rPr lang="es-ES" i="1">
                              <a:latin typeface="Cambria Math" panose="02040503050406030204" pitchFamily="18" charset="0"/>
                            </a:rPr>
                          </m:ctrlPr>
                        </m:sSupPr>
                        <m:e>
                          <m:r>
                            <m:rPr>
                              <m:sty m:val="p"/>
                            </m:rPr>
                            <a:rPr lang="es-EC">
                              <a:latin typeface="Cambria Math"/>
                            </a:rPr>
                            <m:t>e</m:t>
                          </m:r>
                        </m:e>
                        <m:sup>
                          <m:r>
                            <m:rPr>
                              <m:sty m:val="p"/>
                            </m:rPr>
                            <a:rPr lang="es-EC">
                              <a:latin typeface="Cambria Math"/>
                            </a:rPr>
                            <m:t>mx</m:t>
                          </m:r>
                        </m:sup>
                      </m:sSup>
                      <m:r>
                        <a:rPr lang="es-EC">
                          <a:latin typeface="Cambria Math"/>
                        </a:rPr>
                        <m:t>+</m:t>
                      </m:r>
                      <m:sSub>
                        <m:sSubPr>
                          <m:ctrlPr>
                            <a:rPr lang="es-ES" i="1">
                              <a:latin typeface="Cambria Math" panose="02040503050406030204" pitchFamily="18" charset="0"/>
                            </a:rPr>
                          </m:ctrlPr>
                        </m:sSubPr>
                        <m:e>
                          <m:r>
                            <m:rPr>
                              <m:sty m:val="p"/>
                            </m:rPr>
                            <a:rPr lang="es-EC">
                              <a:latin typeface="Cambria Math"/>
                            </a:rPr>
                            <m:t>C</m:t>
                          </m:r>
                        </m:e>
                        <m:sub>
                          <m:r>
                            <a:rPr lang="es-EC">
                              <a:latin typeface="Cambria Math"/>
                            </a:rPr>
                            <m:t>2</m:t>
                          </m:r>
                        </m:sub>
                      </m:sSub>
                      <m:sSup>
                        <m:sSupPr>
                          <m:ctrlPr>
                            <a:rPr lang="es-ES" i="1">
                              <a:latin typeface="Cambria Math" panose="02040503050406030204" pitchFamily="18" charset="0"/>
                            </a:rPr>
                          </m:ctrlPr>
                        </m:sSupPr>
                        <m:e>
                          <m:r>
                            <m:rPr>
                              <m:sty m:val="p"/>
                            </m:rPr>
                            <a:rPr lang="es-EC">
                              <a:latin typeface="Cambria Math"/>
                            </a:rPr>
                            <m:t>e</m:t>
                          </m:r>
                        </m:e>
                        <m:sup>
                          <m:r>
                            <a:rPr lang="es-EC" i="1">
                              <a:latin typeface="Cambria Math"/>
                            </a:rPr>
                            <m:t>−</m:t>
                          </m:r>
                          <m:r>
                            <m:rPr>
                              <m:sty m:val="p"/>
                            </m:rPr>
                            <a:rPr lang="es-EC">
                              <a:latin typeface="Cambria Math"/>
                            </a:rPr>
                            <m:t>mx</m:t>
                          </m:r>
                        </m:sup>
                      </m:sSup>
                    </m:oMath>
                  </m:oMathPara>
                </a14:m>
                <a:endParaRPr lang="es-ES" dirty="0"/>
              </a:p>
            </p:txBody>
          </p:sp>
        </mc:Choice>
        <mc:Fallback xmlns="">
          <p:sp>
            <p:nvSpPr>
              <p:cNvPr id="21" name="20 Rectángulo"/>
              <p:cNvSpPr>
                <a:spLocks noRot="1" noChangeAspect="1" noMove="1" noResize="1" noEditPoints="1" noAdjustHandles="1" noChangeArrowheads="1" noChangeShapeType="1" noTextEdit="1"/>
              </p:cNvSpPr>
              <p:nvPr/>
            </p:nvSpPr>
            <p:spPr>
              <a:xfrm>
                <a:off x="1988567" y="2084184"/>
                <a:ext cx="2457018" cy="400110"/>
              </a:xfrm>
              <a:prstGeom prst="rect">
                <a:avLst/>
              </a:prstGeom>
              <a:blipFill rotWithShape="1">
                <a:blip r:embed="rId8"/>
                <a:stretch>
                  <a:fillRect/>
                </a:stretch>
              </a:blipFill>
            </p:spPr>
            <p:txBody>
              <a:bodyPr/>
              <a:lstStyle/>
              <a:p>
                <a:r>
                  <a:rPr lang="es-ES">
                    <a:noFill/>
                  </a:rPr>
                  <a:t> </a:t>
                </a:r>
              </a:p>
            </p:txBody>
          </p:sp>
        </mc:Fallback>
      </mc:AlternateContent>
      <p:sp>
        <p:nvSpPr>
          <p:cNvPr id="22" name="21 Rectángulo"/>
          <p:cNvSpPr/>
          <p:nvPr/>
        </p:nvSpPr>
        <p:spPr>
          <a:xfrm>
            <a:off x="227234" y="2099573"/>
            <a:ext cx="1660400" cy="369332"/>
          </a:xfrm>
          <a:prstGeom prst="rect">
            <a:avLst/>
          </a:prstGeom>
        </p:spPr>
        <p:txBody>
          <a:bodyPr wrap="square">
            <a:spAutoFit/>
          </a:bodyPr>
          <a:lstStyle/>
          <a:p>
            <a:r>
              <a:rPr lang="es-ES" sz="1800" b="1" dirty="0" smtClean="0">
                <a:latin typeface="Arial" pitchFamily="34" charset="0"/>
                <a:cs typeface="Arial" pitchFamily="34" charset="0"/>
              </a:rPr>
              <a:t>Sol. General:</a:t>
            </a:r>
            <a:endParaRPr lang="es-ES" sz="1800" b="1" dirty="0">
              <a:latin typeface="Arial" pitchFamily="34" charset="0"/>
              <a:cs typeface="Arial" pitchFamily="34" charset="0"/>
            </a:endParaRPr>
          </a:p>
        </p:txBody>
      </p:sp>
      <p:sp>
        <p:nvSpPr>
          <p:cNvPr id="23" name="22 Rectángulo"/>
          <p:cNvSpPr/>
          <p:nvPr/>
        </p:nvSpPr>
        <p:spPr>
          <a:xfrm>
            <a:off x="512246" y="2542468"/>
            <a:ext cx="3862958" cy="369332"/>
          </a:xfrm>
          <a:prstGeom prst="rect">
            <a:avLst/>
          </a:prstGeom>
        </p:spPr>
        <p:txBody>
          <a:bodyPr wrap="square">
            <a:spAutoFit/>
          </a:bodyPr>
          <a:lstStyle/>
          <a:p>
            <a:r>
              <a:rPr lang="es-ES" sz="1800" b="1" dirty="0" smtClean="0">
                <a:latin typeface="Arial" pitchFamily="34" charset="0"/>
                <a:cs typeface="Arial" pitchFamily="34" charset="0"/>
              </a:rPr>
              <a:t>Ec. Para el estado estacionario</a:t>
            </a:r>
            <a:endParaRPr lang="es-ES" sz="1800"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4" name="23 Rectángulo"/>
              <p:cNvSpPr/>
              <p:nvPr/>
            </p:nvSpPr>
            <p:spPr>
              <a:xfrm>
                <a:off x="8770169" y="1054693"/>
                <a:ext cx="225792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θ</m:t>
                      </m:r>
                      <m:r>
                        <a:rPr lang="es-EC">
                          <a:latin typeface="Cambria Math"/>
                        </a:rPr>
                        <m:t>= </m:t>
                      </m:r>
                      <m:r>
                        <m:rPr>
                          <m:sty m:val="p"/>
                        </m:rPr>
                        <a:rPr lang="es-EC">
                          <a:latin typeface="Cambria Math"/>
                        </a:rPr>
                        <m:t>θ</m:t>
                      </m:r>
                      <m:d>
                        <m:dPr>
                          <m:ctrlPr>
                            <a:rPr lang="es-ES" i="1">
                              <a:latin typeface="Cambria Math" panose="02040503050406030204" pitchFamily="18" charset="0"/>
                            </a:rPr>
                          </m:ctrlPr>
                        </m:dPr>
                        <m:e>
                          <m:r>
                            <m:rPr>
                              <m:sty m:val="p"/>
                            </m:rPr>
                            <a:rPr lang="es-EC">
                              <a:latin typeface="Cambria Math"/>
                            </a:rPr>
                            <m:t>x</m:t>
                          </m:r>
                          <m:r>
                            <a:rPr lang="es-EC">
                              <a:latin typeface="Cambria Math"/>
                            </a:rPr>
                            <m:t>,</m:t>
                          </m:r>
                          <m:r>
                            <m:rPr>
                              <m:sty m:val="p"/>
                            </m:rPr>
                            <a:rPr lang="es-EC">
                              <a:latin typeface="Cambria Math"/>
                            </a:rPr>
                            <m:t>t</m:t>
                          </m:r>
                        </m:e>
                      </m:d>
                      <m:r>
                        <a:rPr lang="es-EC">
                          <a:latin typeface="Cambria Math"/>
                        </a:rPr>
                        <m:t>=</m:t>
                      </m:r>
                      <m:r>
                        <m:rPr>
                          <m:sty m:val="p"/>
                        </m:rPr>
                        <a:rPr lang="es-EC">
                          <a:latin typeface="Cambria Math"/>
                        </a:rPr>
                        <m:t>X</m:t>
                      </m:r>
                      <m:r>
                        <a:rPr lang="es-EC">
                          <a:latin typeface="Cambria Math"/>
                        </a:rPr>
                        <m:t>∙</m:t>
                      </m:r>
                      <m:r>
                        <m:rPr>
                          <m:sty m:val="p"/>
                        </m:rPr>
                        <a:rPr lang="es-EC">
                          <a:latin typeface="Cambria Math"/>
                        </a:rPr>
                        <m:t>T</m:t>
                      </m:r>
                    </m:oMath>
                  </m:oMathPara>
                </a14:m>
                <a:endParaRPr lang="es-ES" dirty="0"/>
              </a:p>
            </p:txBody>
          </p:sp>
        </mc:Choice>
        <mc:Fallback xmlns="">
          <p:sp>
            <p:nvSpPr>
              <p:cNvPr id="24" name="23 Rectángulo"/>
              <p:cNvSpPr>
                <a:spLocks noRot="1" noChangeAspect="1" noMove="1" noResize="1" noEditPoints="1" noAdjustHandles="1" noChangeArrowheads="1" noChangeShapeType="1" noTextEdit="1"/>
              </p:cNvSpPr>
              <p:nvPr/>
            </p:nvSpPr>
            <p:spPr>
              <a:xfrm>
                <a:off x="8770169" y="1054693"/>
                <a:ext cx="2257926" cy="400110"/>
              </a:xfrm>
              <a:prstGeom prst="rect">
                <a:avLst/>
              </a:prstGeom>
              <a:blipFill rotWithShape="1">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24 Rectángulo"/>
              <p:cNvSpPr/>
              <p:nvPr/>
            </p:nvSpPr>
            <p:spPr>
              <a:xfrm>
                <a:off x="4181966" y="675620"/>
                <a:ext cx="2098330" cy="648126"/>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
                        <m:fPr>
                          <m:ctrlPr>
                            <a:rPr lang="es-ES" sz="1800" i="1">
                              <a:latin typeface="Cambria Math" panose="02040503050406030204" pitchFamily="18" charset="0"/>
                            </a:rPr>
                          </m:ctrlPr>
                        </m:fPr>
                        <m:num>
                          <m:sSup>
                            <m:sSupPr>
                              <m:ctrlPr>
                                <a:rPr lang="es-ES" sz="1800" i="1">
                                  <a:latin typeface="Cambria Math" panose="02040503050406030204" pitchFamily="18" charset="0"/>
                                </a:rPr>
                              </m:ctrlPr>
                            </m:sSupPr>
                            <m:e>
                              <m:r>
                                <a:rPr lang="es-EC" sz="1800" i="0">
                                  <a:latin typeface="Cambria Math"/>
                                </a:rPr>
                                <m:t>𝜕</m:t>
                              </m:r>
                            </m:e>
                            <m:sup>
                              <m:r>
                                <a:rPr lang="es-EC" sz="1800" i="0">
                                  <a:latin typeface="Cambria Math"/>
                                </a:rPr>
                                <m:t>2</m:t>
                              </m:r>
                            </m:sup>
                          </m:sSup>
                          <m:r>
                            <m:rPr>
                              <m:sty m:val="p"/>
                            </m:rPr>
                            <a:rPr lang="es-EC" sz="1800" i="0">
                              <a:latin typeface="Cambria Math"/>
                            </a:rPr>
                            <m:t>θ</m:t>
                          </m:r>
                        </m:num>
                        <m:den>
                          <m:r>
                            <a:rPr lang="es-EC" sz="1800" i="0">
                              <a:latin typeface="Cambria Math"/>
                            </a:rPr>
                            <m:t>𝜕</m:t>
                          </m:r>
                          <m:sSup>
                            <m:sSupPr>
                              <m:ctrlPr>
                                <a:rPr lang="es-ES" sz="1800" i="1">
                                  <a:latin typeface="Cambria Math" panose="02040503050406030204" pitchFamily="18" charset="0"/>
                                </a:rPr>
                              </m:ctrlPr>
                            </m:sSupPr>
                            <m:e>
                              <m:r>
                                <m:rPr>
                                  <m:sty m:val="p"/>
                                </m:rPr>
                                <a:rPr lang="es-EC" sz="1800" i="0">
                                  <a:latin typeface="Cambria Math"/>
                                </a:rPr>
                                <m:t>x</m:t>
                              </m:r>
                            </m:e>
                            <m:sup>
                              <m:r>
                                <a:rPr lang="es-EC" sz="1800" i="0">
                                  <a:latin typeface="Cambria Math"/>
                                </a:rPr>
                                <m:t>2</m:t>
                              </m:r>
                            </m:sup>
                          </m:sSup>
                        </m:den>
                      </m:f>
                      <m:r>
                        <a:rPr lang="es-EC" sz="1800" i="0">
                          <a:latin typeface="Cambria Math"/>
                        </a:rPr>
                        <m:t>−</m:t>
                      </m:r>
                      <m:sSup>
                        <m:sSupPr>
                          <m:ctrlPr>
                            <a:rPr lang="es-ES" sz="1800" i="1">
                              <a:latin typeface="Cambria Math" panose="02040503050406030204" pitchFamily="18" charset="0"/>
                            </a:rPr>
                          </m:ctrlPr>
                        </m:sSupPr>
                        <m:e>
                          <m:r>
                            <m:rPr>
                              <m:sty m:val="p"/>
                            </m:rPr>
                            <a:rPr lang="es-EC" sz="1800" i="0">
                              <a:latin typeface="Cambria Math"/>
                            </a:rPr>
                            <m:t>m</m:t>
                          </m:r>
                        </m:e>
                        <m:sup>
                          <m:r>
                            <a:rPr lang="es-EC" sz="1800" i="0">
                              <a:latin typeface="Cambria Math"/>
                            </a:rPr>
                            <m:t>2</m:t>
                          </m:r>
                        </m:sup>
                      </m:sSup>
                      <m:r>
                        <m:rPr>
                          <m:sty m:val="p"/>
                        </m:rPr>
                        <a:rPr lang="es-EC" sz="1800" i="0">
                          <a:latin typeface="Cambria Math"/>
                        </a:rPr>
                        <m:t>θ</m:t>
                      </m:r>
                      <m:r>
                        <a:rPr lang="es-EC" sz="1800" i="0">
                          <a:latin typeface="Cambria Math"/>
                        </a:rPr>
                        <m:t>=</m:t>
                      </m:r>
                      <m:f>
                        <m:fPr>
                          <m:ctrlPr>
                            <a:rPr lang="es-ES" sz="1800" i="1">
                              <a:latin typeface="Cambria Math" panose="02040503050406030204" pitchFamily="18" charset="0"/>
                            </a:rPr>
                          </m:ctrlPr>
                        </m:fPr>
                        <m:num>
                          <m:r>
                            <a:rPr lang="es-EC" sz="1800" i="0">
                              <a:latin typeface="Cambria Math"/>
                            </a:rPr>
                            <m:t>1</m:t>
                          </m:r>
                        </m:num>
                        <m:den>
                          <m:r>
                            <m:rPr>
                              <m:sty m:val="p"/>
                            </m:rPr>
                            <a:rPr lang="es-EC" sz="1800" i="0">
                              <a:latin typeface="Cambria Math"/>
                            </a:rPr>
                            <m:t>α</m:t>
                          </m:r>
                        </m:den>
                      </m:f>
                      <m:f>
                        <m:fPr>
                          <m:ctrlPr>
                            <a:rPr lang="es-ES" sz="1800" i="1">
                              <a:latin typeface="Cambria Math" panose="02040503050406030204" pitchFamily="18" charset="0"/>
                            </a:rPr>
                          </m:ctrlPr>
                        </m:fPr>
                        <m:num>
                          <m:r>
                            <a:rPr lang="es-EC" sz="1800" i="0">
                              <a:latin typeface="Cambria Math"/>
                            </a:rPr>
                            <m:t>𝜕</m:t>
                          </m:r>
                          <m:r>
                            <m:rPr>
                              <m:sty m:val="p"/>
                            </m:rPr>
                            <a:rPr lang="es-EC" sz="1800" i="0">
                              <a:latin typeface="Cambria Math"/>
                            </a:rPr>
                            <m:t>θ</m:t>
                          </m:r>
                        </m:num>
                        <m:den>
                          <m:r>
                            <a:rPr lang="es-EC" sz="1800" i="0">
                              <a:latin typeface="Cambria Math"/>
                            </a:rPr>
                            <m:t>𝜕</m:t>
                          </m:r>
                          <m:r>
                            <m:rPr>
                              <m:sty m:val="p"/>
                            </m:rPr>
                            <a:rPr lang="es-EC" sz="1800" i="0">
                              <a:latin typeface="Cambria Math"/>
                            </a:rPr>
                            <m:t>t</m:t>
                          </m:r>
                        </m:den>
                      </m:f>
                    </m:oMath>
                  </m:oMathPara>
                </a14:m>
                <a:endParaRPr lang="es-ES" sz="1800" dirty="0"/>
              </a:p>
            </p:txBody>
          </p:sp>
        </mc:Choice>
        <mc:Fallback xmlns="">
          <p:sp>
            <p:nvSpPr>
              <p:cNvPr id="25" name="24 Rectángulo"/>
              <p:cNvSpPr>
                <a:spLocks noRot="1" noChangeAspect="1" noMove="1" noResize="1" noEditPoints="1" noAdjustHandles="1" noChangeArrowheads="1" noChangeShapeType="1" noTextEdit="1"/>
              </p:cNvSpPr>
              <p:nvPr/>
            </p:nvSpPr>
            <p:spPr>
              <a:xfrm>
                <a:off x="4181966" y="675620"/>
                <a:ext cx="2098330" cy="648126"/>
              </a:xfrm>
              <a:prstGeom prst="rect">
                <a:avLst/>
              </a:prstGeom>
              <a:blipFill rotWithShape="1">
                <a:blip r:embed="rId10"/>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8663673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P spid="17" grpId="0"/>
      <p:bldP spid="18"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2598" y="117426"/>
            <a:ext cx="10971371" cy="490796"/>
          </a:xfrm>
        </p:spPr>
        <p:txBody>
          <a:bodyPr/>
          <a:lstStyle/>
          <a:p>
            <a:pPr algn="l"/>
            <a:r>
              <a:rPr lang="es-EC" sz="2500" i="0" dirty="0" smtClean="0">
                <a:solidFill>
                  <a:schemeClr val="tx1"/>
                </a:solidFill>
                <a:effectLst/>
                <a:latin typeface="Arial" panose="020B0604020202020204" pitchFamily="34" charset="0"/>
                <a:cs typeface="Arial" panose="020B0604020202020204" pitchFamily="34" charset="0"/>
              </a:rPr>
              <a:t>CONSTRUCCIÓN DE LOS COMPONENTES MECÁNICOS </a:t>
            </a:r>
            <a:endParaRPr lang="es-EC" sz="2500" dirty="0"/>
          </a:p>
        </p:txBody>
      </p:sp>
      <p:graphicFrame>
        <p:nvGraphicFramePr>
          <p:cNvPr id="12" name="11 Marcador de contenido"/>
          <p:cNvGraphicFramePr>
            <a:graphicFrameLocks noGrp="1"/>
          </p:cNvGraphicFramePr>
          <p:nvPr>
            <p:ph idx="1"/>
            <p:extLst>
              <p:ext uri="{D42A27DB-BD31-4B8C-83A1-F6EECF244321}">
                <p14:modId xmlns:p14="http://schemas.microsoft.com/office/powerpoint/2010/main" val="3589678682"/>
              </p:ext>
            </p:extLst>
          </p:nvPr>
        </p:nvGraphicFramePr>
        <p:xfrm>
          <a:off x="406574" y="477466"/>
          <a:ext cx="10729192" cy="6037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635784"/>
      </p:ext>
    </p:extLst>
  </p:cSld>
  <p:clrMapOvr>
    <a:masterClrMapping/>
  </p:clrMapOvr>
  <p:transition spd="slow" advClick="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8280" y="164676"/>
            <a:ext cx="10971372" cy="672230"/>
          </a:xfrm>
        </p:spPr>
        <p:txBody>
          <a:bodyPr/>
          <a:lstStyle/>
          <a:p>
            <a:pPr algn="l"/>
            <a:r>
              <a:rPr lang="es-EC" sz="2500" i="0" dirty="0" smtClean="0">
                <a:solidFill>
                  <a:schemeClr val="tx1"/>
                </a:solidFill>
                <a:effectLst/>
                <a:latin typeface="Arial" panose="020B0604020202020204" pitchFamily="34" charset="0"/>
                <a:cs typeface="Arial" panose="020B0604020202020204" pitchFamily="34" charset="0"/>
              </a:rPr>
              <a:t>ÍNDICE DE CONTENIDOS</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8" name="7 Diagrama"/>
          <p:cNvGraphicFramePr/>
          <p:nvPr>
            <p:extLst>
              <p:ext uri="{D42A27DB-BD31-4B8C-83A1-F6EECF244321}">
                <p14:modId xmlns:p14="http://schemas.microsoft.com/office/powerpoint/2010/main" val="4014543918"/>
              </p:ext>
            </p:extLst>
          </p:nvPr>
        </p:nvGraphicFramePr>
        <p:xfrm>
          <a:off x="1776039" y="644840"/>
          <a:ext cx="8135591" cy="595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4287945"/>
      </p:ext>
    </p:extLst>
  </p:cSld>
  <p:clrMapOvr>
    <a:masterClrMapping/>
  </p:clrMapOvr>
  <p:transition spd="slow" advClick="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rotWithShape="1">
          <a:blip r:embed="rId2" cstate="print">
            <a:extLst>
              <a:ext uri="{28A0092B-C50C-407E-A947-70E740481C1C}">
                <a14:useLocalDpi xmlns:a14="http://schemas.microsoft.com/office/drawing/2010/main" val="0"/>
              </a:ext>
            </a:extLst>
          </a:blip>
          <a:srcRect l="16961" t="8725" r="10738"/>
          <a:stretch/>
        </p:blipFill>
        <p:spPr bwMode="auto">
          <a:xfrm rot="5400000">
            <a:off x="1388765" y="665701"/>
            <a:ext cx="162000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0 Imagen"/>
          <p:cNvPicPr/>
          <p:nvPr/>
        </p:nvPicPr>
        <p:blipFill rotWithShape="1">
          <a:blip r:embed="rId3" cstate="print">
            <a:extLst>
              <a:ext uri="{28A0092B-C50C-407E-A947-70E740481C1C}">
                <a14:useLocalDpi xmlns:a14="http://schemas.microsoft.com/office/drawing/2010/main" val="0"/>
              </a:ext>
            </a:extLst>
          </a:blip>
          <a:srcRect l="9688" t="22050" r="24569"/>
          <a:stretch/>
        </p:blipFill>
        <p:spPr bwMode="auto">
          <a:xfrm rot="5400000">
            <a:off x="1404506" y="2529545"/>
            <a:ext cx="1619251" cy="1800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0 Imagen"/>
          <p:cNvPicPr/>
          <p:nvPr/>
        </p:nvPicPr>
        <p:blipFill rotWithShape="1">
          <a:blip r:embed="rId4" cstate="print">
            <a:extLst>
              <a:ext uri="{28A0092B-C50C-407E-A947-70E740481C1C}">
                <a14:useLocalDpi xmlns:a14="http://schemas.microsoft.com/office/drawing/2010/main" val="0"/>
              </a:ext>
            </a:extLst>
          </a:blip>
          <a:srcRect l="10040" t="7706" r="26757" b="11319"/>
          <a:stretch/>
        </p:blipFill>
        <p:spPr bwMode="auto">
          <a:xfrm rot="5400000">
            <a:off x="1388268" y="4435982"/>
            <a:ext cx="162000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8" name="0 Imagen"/>
          <p:cNvPicPr/>
          <p:nvPr/>
        </p:nvPicPr>
        <p:blipFill rotWithShape="1">
          <a:blip r:embed="rId5" cstate="print">
            <a:extLst>
              <a:ext uri="{28A0092B-C50C-407E-A947-70E740481C1C}">
                <a14:useLocalDpi xmlns:a14="http://schemas.microsoft.com/office/drawing/2010/main" val="0"/>
              </a:ext>
            </a:extLst>
          </a:blip>
          <a:srcRect r="10915" b="15015"/>
          <a:stretch/>
        </p:blipFill>
        <p:spPr bwMode="auto">
          <a:xfrm rot="5400000">
            <a:off x="8291469" y="828742"/>
            <a:ext cx="252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0 Imagen"/>
          <p:cNvPicPr/>
          <p:nvPr/>
        </p:nvPicPr>
        <p:blipFill rotWithShape="1">
          <a:blip r:embed="rId6" cstate="print">
            <a:extLst>
              <a:ext uri="{28A0092B-C50C-407E-A947-70E740481C1C}">
                <a14:useLocalDpi xmlns:a14="http://schemas.microsoft.com/office/drawing/2010/main" val="0"/>
              </a:ext>
            </a:extLst>
          </a:blip>
          <a:srcRect t="4343"/>
          <a:stretch/>
        </p:blipFill>
        <p:spPr bwMode="auto">
          <a:xfrm rot="5400000">
            <a:off x="8274549" y="3455270"/>
            <a:ext cx="252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0" name="1 Título"/>
          <p:cNvSpPr>
            <a:spLocks noGrp="1"/>
          </p:cNvSpPr>
          <p:nvPr>
            <p:ph type="title"/>
          </p:nvPr>
        </p:nvSpPr>
        <p:spPr>
          <a:xfrm>
            <a:off x="622598" y="160060"/>
            <a:ext cx="10971371" cy="634812"/>
          </a:xfrm>
        </p:spPr>
        <p:txBody>
          <a:bodyPr/>
          <a:lstStyle/>
          <a:p>
            <a:pPr algn="l"/>
            <a:r>
              <a:rPr lang="es-EC" sz="2500" i="0" dirty="0" smtClean="0">
                <a:solidFill>
                  <a:schemeClr val="tx1"/>
                </a:solidFill>
                <a:effectLst/>
                <a:latin typeface="Arial" panose="020B0604020202020204" pitchFamily="34" charset="0"/>
                <a:cs typeface="Arial" panose="020B0604020202020204" pitchFamily="34" charset="0"/>
              </a:rPr>
              <a:t>ENSAMBLAJE DE LOS COMPONENTES MECÁNICOS</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6146" name="Picture 2" descr="https://documents.lucidchart.com/documents/e8caa1b5-aafa-4f12-af92-0f47d56785f1/pages/0_0?a=467&amp;x=-28&amp;y=-44&amp;w=890&amp;h=1230&amp;store=1&amp;accept=image%2F*&amp;auth=LCA%20e4577b13ee21b9dde1fd0fb6a6a0f3f056853965-ts%3D1536172664"/>
          <p:cNvPicPr>
            <a:picLocks noChangeAspect="1" noChangeArrowheads="1"/>
          </p:cNvPicPr>
          <p:nvPr/>
        </p:nvPicPr>
        <p:blipFill rotWithShape="1">
          <a:blip r:embed="rId7">
            <a:extLst>
              <a:ext uri="{28A0092B-C50C-407E-A947-70E740481C1C}">
                <a14:useLocalDpi xmlns:a14="http://schemas.microsoft.com/office/drawing/2010/main" val="0"/>
              </a:ext>
            </a:extLst>
          </a:blip>
          <a:srcRect l="6281" t="5554" r="7395" b="5767"/>
          <a:stretch/>
        </p:blipFill>
        <p:spPr bwMode="auto">
          <a:xfrm>
            <a:off x="3502918" y="621482"/>
            <a:ext cx="4392488" cy="623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00632"/>
      </p:ext>
    </p:extLst>
  </p:cSld>
  <p:clrMapOvr>
    <a:masterClrMapping/>
  </p:clrMapOvr>
  <p:transition spd="slow" advClick="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4606" y="117426"/>
            <a:ext cx="10037607" cy="432048"/>
          </a:xfrm>
        </p:spPr>
        <p:txBody>
          <a:bodyPr/>
          <a:lstStyle/>
          <a:p>
            <a:pPr algn="l"/>
            <a:r>
              <a:rPr lang="es-EC" sz="2500" i="0" dirty="0">
                <a:solidFill>
                  <a:schemeClr val="tx1"/>
                </a:solidFill>
                <a:effectLst/>
                <a:latin typeface="Arial" panose="020B0604020202020204" pitchFamily="34" charset="0"/>
                <a:cs typeface="Arial" panose="020B0604020202020204" pitchFamily="34" charset="0"/>
              </a:rPr>
              <a:t>ENSAMBLAJE DEL SISTEMA ELÉCTRICO/ELECTRÓNICO</a:t>
            </a:r>
            <a:endParaRPr lang="es-EC" sz="2500" dirty="0"/>
          </a:p>
        </p:txBody>
      </p:sp>
      <p:sp>
        <p:nvSpPr>
          <p:cNvPr id="3" name="2 Marcador de contenido"/>
          <p:cNvSpPr>
            <a:spLocks noGrp="1"/>
          </p:cNvSpPr>
          <p:nvPr>
            <p:ph idx="1"/>
          </p:nvPr>
        </p:nvSpPr>
        <p:spPr/>
        <p:txBody>
          <a:bodyPr/>
          <a:lstStyle/>
          <a:p>
            <a:endParaRPr lang="es-EC" dirty="0"/>
          </a:p>
        </p:txBody>
      </p:sp>
      <p:graphicFrame>
        <p:nvGraphicFramePr>
          <p:cNvPr id="4" name="11 Marcador de contenido"/>
          <p:cNvGraphicFramePr>
            <a:graphicFrameLocks/>
          </p:cNvGraphicFramePr>
          <p:nvPr>
            <p:extLst>
              <p:ext uri="{D42A27DB-BD31-4B8C-83A1-F6EECF244321}">
                <p14:modId xmlns:p14="http://schemas.microsoft.com/office/powerpoint/2010/main" val="659977104"/>
              </p:ext>
            </p:extLst>
          </p:nvPr>
        </p:nvGraphicFramePr>
        <p:xfrm>
          <a:off x="334566" y="549474"/>
          <a:ext cx="10729192" cy="5965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6932481"/>
      </p:ext>
    </p:extLst>
  </p:cSld>
  <p:clrMapOvr>
    <a:masterClrMapping/>
  </p:clrMapOvr>
  <p:transition spd="slow" advClick="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2598" y="117426"/>
            <a:ext cx="10971371" cy="490796"/>
          </a:xfrm>
        </p:spPr>
        <p:txBody>
          <a:bodyPr/>
          <a:lstStyle/>
          <a:p>
            <a:pPr algn="l"/>
            <a:r>
              <a:rPr lang="es-EC" sz="2500" i="0" dirty="0" smtClean="0">
                <a:solidFill>
                  <a:schemeClr val="tx1"/>
                </a:solidFill>
                <a:effectLst/>
                <a:latin typeface="Arial" panose="020B0604020202020204" pitchFamily="34" charset="0"/>
                <a:cs typeface="Arial" panose="020B0604020202020204" pitchFamily="34" charset="0"/>
              </a:rPr>
              <a:t>EQUIPO CONSTRUIDO</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478582" y="621482"/>
            <a:ext cx="7488832" cy="5506101"/>
          </a:xfrm>
        </p:spPr>
        <p:txBody>
          <a:bodyPr/>
          <a:lstStyle/>
          <a:p>
            <a:pPr marL="0" indent="0" algn="just">
              <a:buNone/>
            </a:pPr>
            <a:endParaRPr lang="es-EC" dirty="0">
              <a:solidFill>
                <a:schemeClr val="tx1"/>
              </a:solidFill>
              <a:latin typeface="Arial" pitchFamily="34" charset="0"/>
              <a:cs typeface="Arial" pitchFamily="34" charset="0"/>
            </a:endParaRPr>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3934966" y="1064698"/>
            <a:ext cx="3024336" cy="4605735"/>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rotWithShape="1">
          <a:blip r:embed="rId3"/>
          <a:srcRect l="8502"/>
          <a:stretch/>
        </p:blipFill>
        <p:spPr bwMode="auto">
          <a:xfrm>
            <a:off x="406574" y="1064698"/>
            <a:ext cx="3202546" cy="4605735"/>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5 Rectángulo"/>
          <p:cNvSpPr/>
          <p:nvPr/>
        </p:nvSpPr>
        <p:spPr>
          <a:xfrm>
            <a:off x="7967414" y="1436996"/>
            <a:ext cx="4064574" cy="461665"/>
          </a:xfrm>
          <a:prstGeom prst="rect">
            <a:avLst/>
          </a:prstGeom>
        </p:spPr>
        <p:txBody>
          <a:bodyPr wrap="none">
            <a:spAutoFit/>
          </a:bodyPr>
          <a:lstStyle/>
          <a:p>
            <a:r>
              <a:rPr lang="es-EC" sz="2400" b="1" dirty="0" smtClean="0">
                <a:latin typeface="Arial" pitchFamily="34" charset="0"/>
                <a:cs typeface="Arial" pitchFamily="34" charset="0"/>
              </a:rPr>
              <a:t>EFICIENCIA DEL SISTEMA</a:t>
            </a:r>
            <a:endParaRPr lang="es-ES" sz="2400" b="1"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9148634" y="2205658"/>
                <a:ext cx="1702133" cy="724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η</m:t>
                      </m:r>
                      <m:r>
                        <a:rPr lang="es-EC">
                          <a:latin typeface="Cambria Math"/>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C">
                                  <a:latin typeface="Cambria Math"/>
                                </a:rPr>
                                <m:t>Q</m:t>
                              </m:r>
                            </m:e>
                            <m:sub>
                              <m:r>
                                <m:rPr>
                                  <m:sty m:val="p"/>
                                </m:rPr>
                                <a:rPr lang="es-EC">
                                  <a:latin typeface="Cambria Math"/>
                                </a:rPr>
                                <m:t>N</m:t>
                              </m:r>
                            </m:sub>
                          </m:sSub>
                        </m:num>
                        <m:den>
                          <m:r>
                            <m:rPr>
                              <m:sty m:val="p"/>
                            </m:rPr>
                            <a:rPr lang="es-EC">
                              <a:latin typeface="Cambria Math"/>
                            </a:rPr>
                            <m:t>Q</m:t>
                          </m:r>
                        </m:den>
                      </m:f>
                      <m:r>
                        <a:rPr lang="es-EC" i="1">
                          <a:latin typeface="Cambria Math"/>
                        </a:rPr>
                        <m:t>∗</m:t>
                      </m:r>
                      <m:r>
                        <a:rPr lang="es-EC">
                          <a:latin typeface="Cambria Math"/>
                        </a:rPr>
                        <m:t>100</m:t>
                      </m:r>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9148634" y="2205658"/>
                <a:ext cx="1702133" cy="724942"/>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8689010" y="3032282"/>
                <a:ext cx="2621379" cy="6705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η</m:t>
                      </m:r>
                      <m:r>
                        <a:rPr lang="es-EC">
                          <a:latin typeface="Cambria Math"/>
                        </a:rPr>
                        <m:t>=</m:t>
                      </m:r>
                      <m:f>
                        <m:fPr>
                          <m:ctrlPr>
                            <a:rPr lang="es-ES" i="1">
                              <a:latin typeface="Cambria Math" panose="02040503050406030204" pitchFamily="18" charset="0"/>
                            </a:rPr>
                          </m:ctrlPr>
                        </m:fPr>
                        <m:num>
                          <m:r>
                            <a:rPr lang="es-EC">
                              <a:latin typeface="Cambria Math"/>
                            </a:rPr>
                            <m:t>643.882</m:t>
                          </m:r>
                        </m:num>
                        <m:den>
                          <m:r>
                            <a:rPr lang="es-EC">
                              <a:latin typeface="Cambria Math"/>
                            </a:rPr>
                            <m:t>726.78</m:t>
                          </m:r>
                        </m:den>
                      </m:f>
                      <m:r>
                        <m:rPr>
                          <m:sty m:val="p"/>
                        </m:rPr>
                        <a:rPr lang="es-EC">
                          <a:latin typeface="Cambria Math"/>
                        </a:rPr>
                        <m:t>x</m:t>
                      </m:r>
                      <m:r>
                        <a:rPr lang="es-EC">
                          <a:latin typeface="Cambria Math"/>
                        </a:rPr>
                        <m:t>100</m:t>
                      </m:r>
                    </m:oMath>
                  </m:oMathPara>
                </a14:m>
                <a:endParaRPr lang="es-ES" dirty="0"/>
              </a:p>
            </p:txBody>
          </p:sp>
        </mc:Choice>
        <mc:Fallback xmlns="">
          <p:sp>
            <p:nvSpPr>
              <p:cNvPr id="8" name="7 Rectángulo"/>
              <p:cNvSpPr>
                <a:spLocks noRot="1" noChangeAspect="1" noMove="1" noResize="1" noEditPoints="1" noAdjustHandles="1" noChangeArrowheads="1" noChangeShapeType="1" noTextEdit="1"/>
              </p:cNvSpPr>
              <p:nvPr/>
            </p:nvSpPr>
            <p:spPr>
              <a:xfrm>
                <a:off x="8689010" y="3032282"/>
                <a:ext cx="2621379" cy="670568"/>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9099741" y="4077866"/>
                <a:ext cx="1799916"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s-EC" sz="2400" b="1" i="1">
                          <a:latin typeface="Cambria Math"/>
                        </a:rPr>
                        <m:t>𝛈</m:t>
                      </m:r>
                      <m:r>
                        <a:rPr lang="es-EC" sz="2400" b="1">
                          <a:latin typeface="Cambria Math"/>
                        </a:rPr>
                        <m:t>=</m:t>
                      </m:r>
                      <m:r>
                        <a:rPr lang="es-EC" sz="2400" b="1" i="1">
                          <a:latin typeface="Cambria Math"/>
                        </a:rPr>
                        <m:t>𝟖𝟖</m:t>
                      </m:r>
                      <m:r>
                        <a:rPr lang="es-EC" sz="2400" b="1">
                          <a:latin typeface="Cambria Math"/>
                        </a:rPr>
                        <m:t>.</m:t>
                      </m:r>
                      <m:r>
                        <a:rPr lang="es-EC" sz="2400" b="1" i="1">
                          <a:latin typeface="Cambria Math"/>
                        </a:rPr>
                        <m:t>𝟓</m:t>
                      </m:r>
                      <m:r>
                        <a:rPr lang="es-EC" sz="2400" b="1">
                          <a:latin typeface="Cambria Math"/>
                        </a:rPr>
                        <m:t>%</m:t>
                      </m:r>
                    </m:oMath>
                  </m:oMathPara>
                </a14:m>
                <a:endParaRPr lang="es-ES" sz="2400" b="1" dirty="0"/>
              </a:p>
            </p:txBody>
          </p:sp>
        </mc:Choice>
        <mc:Fallback xmlns="">
          <p:sp>
            <p:nvSpPr>
              <p:cNvPr id="9" name="8 Rectángulo"/>
              <p:cNvSpPr>
                <a:spLocks noRot="1" noChangeAspect="1" noMove="1" noResize="1" noEditPoints="1" noAdjustHandles="1" noChangeArrowheads="1" noChangeShapeType="1" noTextEdit="1"/>
              </p:cNvSpPr>
              <p:nvPr/>
            </p:nvSpPr>
            <p:spPr>
              <a:xfrm>
                <a:off x="9099741" y="4077866"/>
                <a:ext cx="1799916" cy="646331"/>
              </a:xfrm>
              <a:prstGeom prst="rect">
                <a:avLst/>
              </a:prstGeom>
              <a:blipFill rotWithShape="1">
                <a:blip r:embed="rId6"/>
                <a:stretch>
                  <a:fillRect/>
                </a:stretch>
              </a:blipFill>
            </p:spPr>
            <p:txBody>
              <a:bodyPr/>
              <a:lstStyle/>
              <a:p>
                <a:r>
                  <a:rPr lang="es-ES">
                    <a:noFill/>
                  </a:rPr>
                  <a:t> </a:t>
                </a:r>
              </a:p>
            </p:txBody>
          </p:sp>
        </mc:Fallback>
      </mc:AlternateContent>
      <p:sp>
        <p:nvSpPr>
          <p:cNvPr id="10" name="Forma 5"/>
          <p:cNvSpPr/>
          <p:nvPr/>
        </p:nvSpPr>
        <p:spPr>
          <a:xfrm rot="21425655" flipV="1">
            <a:off x="7077659" y="3148769"/>
            <a:ext cx="1576086" cy="1681651"/>
          </a:xfrm>
          <a:prstGeom prst="swooshArrow">
            <a:avLst>
              <a:gd name="adj1" fmla="val 16310"/>
              <a:gd name="adj2" fmla="val 31370"/>
            </a:avLst>
          </a:prstGeom>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224748308"/>
      </p:ext>
    </p:extLst>
  </p:cSld>
  <p:clrMapOvr>
    <a:masterClrMapping/>
  </p:clrMapOvr>
  <p:transition spd="slow" advClick="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90550" y="93268"/>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ENSAYOS DE SECADO Y AN</a:t>
            </a:r>
            <a:r>
              <a:rPr lang="es-ES" sz="2500" i="0" dirty="0" smtClean="0">
                <a:solidFill>
                  <a:schemeClr val="tx1"/>
                </a:solidFill>
                <a:effectLst/>
                <a:latin typeface="Arial" panose="020B0604020202020204" pitchFamily="34" charset="0"/>
                <a:cs typeface="Arial" panose="020B0604020202020204" pitchFamily="34" charset="0"/>
              </a:rPr>
              <a:t>ÁLISIS DE RESULTADOS</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5" name="4 Imagen"/>
          <p:cNvPicPr/>
          <p:nvPr/>
        </p:nvPicPr>
        <p:blipFill>
          <a:blip r:embed="rId2"/>
          <a:stretch>
            <a:fillRect/>
          </a:stretch>
        </p:blipFill>
        <p:spPr>
          <a:xfrm>
            <a:off x="8092644" y="740873"/>
            <a:ext cx="3256915" cy="2705100"/>
          </a:xfrm>
          <a:prstGeom prst="rect">
            <a:avLst/>
          </a:prstGeom>
        </p:spPr>
      </p:pic>
      <p:pic>
        <p:nvPicPr>
          <p:cNvPr id="6" name="5 Imagen"/>
          <p:cNvPicPr/>
          <p:nvPr/>
        </p:nvPicPr>
        <p:blipFill>
          <a:blip r:embed="rId3"/>
          <a:stretch>
            <a:fillRect/>
          </a:stretch>
        </p:blipFill>
        <p:spPr>
          <a:xfrm>
            <a:off x="8255446" y="3586549"/>
            <a:ext cx="3314700" cy="2283460"/>
          </a:xfrm>
          <a:prstGeom prst="rect">
            <a:avLst/>
          </a:prstGeom>
        </p:spPr>
      </p:pic>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164694862"/>
                  </p:ext>
                </p:extLst>
              </p:nvPr>
            </p:nvGraphicFramePr>
            <p:xfrm>
              <a:off x="478582" y="1463093"/>
              <a:ext cx="6264696" cy="3965760"/>
            </p:xfrm>
            <a:graphic>
              <a:graphicData uri="http://schemas.openxmlformats.org/drawingml/2006/table">
                <a:tbl>
                  <a:tblPr firstRow="1" firstCol="1" bandRow="1">
                    <a:tableStyleId>{BC89EF96-8CEA-46FF-86C4-4CE0E7609802}</a:tableStyleId>
                  </a:tblPr>
                  <a:tblGrid>
                    <a:gridCol w="3024336"/>
                    <a:gridCol w="1008112"/>
                    <a:gridCol w="2232248"/>
                  </a:tblGrid>
                  <a:tr h="360000">
                    <a:tc>
                      <a:txBody>
                        <a:bodyPr/>
                        <a:lstStyle/>
                        <a:p>
                          <a:pPr indent="0" algn="l">
                            <a:lnSpc>
                              <a:spcPct val="100000"/>
                            </a:lnSpc>
                            <a:spcAft>
                              <a:spcPts val="0"/>
                            </a:spcAft>
                          </a:pPr>
                          <a:r>
                            <a:rPr lang="es-ES" sz="1600" dirty="0">
                              <a:effectLst/>
                              <a:latin typeface="Arial" pitchFamily="34" charset="0"/>
                              <a:cs typeface="Arial" pitchFamily="34" charset="0"/>
                            </a:rPr>
                            <a:t>Parámetro</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r>
                            <a:rPr lang="es-ES" sz="1600" dirty="0">
                              <a:effectLst/>
                              <a:latin typeface="Arial" pitchFamily="34" charset="0"/>
                              <a:cs typeface="Arial" pitchFamily="34" charset="0"/>
                            </a:rPr>
                            <a:t>Instrumento</a:t>
                          </a:r>
                          <a:endParaRPr lang="es-ES" sz="2400" dirty="0">
                            <a:solidFill>
                              <a:srgbClr val="00000A"/>
                            </a:solidFill>
                            <a:effectLst/>
                            <a:latin typeface="Arial" pitchFamily="34" charset="0"/>
                            <a:ea typeface="Droid Sans Fallback"/>
                            <a:cs typeface="Arial" pitchFamily="34" charset="0"/>
                          </a:endParaRPr>
                        </a:p>
                      </a:txBody>
                      <a:tcPr marL="68580" marR="68580" marT="0" marB="0"/>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ambiente</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a:rPr lang="es-ES" sz="1600" i="0" smtClean="0">
                                        <a:solidFill>
                                          <a:srgbClr val="00000A"/>
                                        </a:solidFill>
                                        <a:effectLst/>
                                        <a:latin typeface="Cambria Math"/>
                                        <a:ea typeface="Cambria Math"/>
                                        <a:cs typeface="Arial" pitchFamily="34" charset="0"/>
                                      </a:rPr>
                                      <m:t>∞</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err="1">
                              <a:effectLst/>
                              <a:latin typeface="Arial" pitchFamily="34" charset="0"/>
                              <a:cs typeface="Arial" pitchFamily="34" charset="0"/>
                            </a:rPr>
                            <a:t>Higro</a:t>
                          </a:r>
                          <a:r>
                            <a:rPr lang="es-ES" sz="1600" dirty="0">
                              <a:effectLst/>
                              <a:latin typeface="Arial" pitchFamily="34" charset="0"/>
                              <a:cs typeface="Arial" pitchFamily="34" charset="0"/>
                            </a:rPr>
                            <a:t>-Termómetro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relativa del ambiente</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m:rPr>
                                    <m:sty m:val="p"/>
                                  </m:rPr>
                                  <a:rPr lang="es-ES" sz="1600" b="0" i="0" smtClean="0">
                                    <a:solidFill>
                                      <a:srgbClr val="00000A"/>
                                    </a:solidFill>
                                    <a:effectLst/>
                                    <a:latin typeface="Cambria Math"/>
                                    <a:ea typeface="Droid Sans Fallback"/>
                                    <a:cs typeface="Arial" pitchFamily="34" charset="0"/>
                                  </a:rPr>
                                  <m:t>HR</m:t>
                                </m:r>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err="1" smtClean="0">
                              <a:effectLst/>
                              <a:latin typeface="Arial" pitchFamily="34" charset="0"/>
                              <a:cs typeface="Arial" pitchFamily="34" charset="0"/>
                            </a:rPr>
                            <a:t>Higro</a:t>
                          </a:r>
                          <a:r>
                            <a:rPr lang="es-ES" sz="1600" dirty="0" smtClean="0">
                              <a:effectLst/>
                              <a:latin typeface="Arial" pitchFamily="34" charset="0"/>
                              <a:cs typeface="Arial" pitchFamily="34" charset="0"/>
                            </a:rPr>
                            <a:t>-Termómetro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pared lateral</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a:rPr lang="es-ES" sz="1600" b="0" i="0" smtClean="0">
                                        <a:solidFill>
                                          <a:srgbClr val="00000A"/>
                                        </a:solidFill>
                                        <a:effectLst/>
                                        <a:latin typeface="Cambria Math"/>
                                        <a:cs typeface="Arial" pitchFamily="34" charset="0"/>
                                      </a:rPr>
                                      <m:t>1</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pared inferior</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a:rPr lang="es-ES" sz="1600" b="0" i="0" smtClean="0">
                                        <a:solidFill>
                                          <a:srgbClr val="00000A"/>
                                        </a:solidFill>
                                        <a:effectLst/>
                                        <a:latin typeface="Cambria Math"/>
                                        <a:cs typeface="Arial" pitchFamily="34" charset="0"/>
                                      </a:rPr>
                                      <m:t>2</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smtClean="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m:rPr>
                                        <m:sty m:val="p"/>
                                      </m:rPr>
                                      <a:rPr lang="es-ES" sz="1600" b="0" i="0" smtClean="0">
                                        <a:solidFill>
                                          <a:srgbClr val="00000A"/>
                                        </a:solidFill>
                                        <a:effectLst/>
                                        <a:latin typeface="Cambria Math"/>
                                        <a:cs typeface="Arial" pitchFamily="34" charset="0"/>
                                      </a:rPr>
                                      <m:t>p</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smtClean="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Masa  del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m:rPr>
                                    <m:sty m:val="p"/>
                                  </m:rPr>
                                  <a:rPr lang="es-ES" sz="1600" b="0" i="0" smtClean="0">
                                    <a:solidFill>
                                      <a:srgbClr val="00000A"/>
                                    </a:solidFill>
                                    <a:effectLst/>
                                    <a:latin typeface="Cambria Math"/>
                                    <a:ea typeface="Droid Sans Fallback"/>
                                    <a:cs typeface="Arial" pitchFamily="34" charset="0"/>
                                  </a:rPr>
                                  <m:t>MS</m:t>
                                </m:r>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Celda de carga</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del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m:rPr>
                                    <m:sty m:val="p"/>
                                  </m:rPr>
                                  <a:rPr lang="es-ES" sz="1600" b="0" i="0" smtClean="0">
                                    <a:solidFill>
                                      <a:srgbClr val="00000A"/>
                                    </a:solidFill>
                                    <a:effectLst/>
                                    <a:latin typeface="Cambria Math"/>
                                    <a:ea typeface="Droid Sans Fallback"/>
                                    <a:cs typeface="Arial" pitchFamily="34" charset="0"/>
                                  </a:rPr>
                                  <m:t>CHP</m:t>
                                </m:r>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Higrómetro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relativa interna</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HR</m:t>
                                    </m:r>
                                  </m:e>
                                  <m:sub>
                                    <m:r>
                                      <m:rPr>
                                        <m:sty m:val="p"/>
                                      </m:rPr>
                                      <a:rPr lang="es-ES" sz="1600" b="0" i="0" smtClean="0">
                                        <a:solidFill>
                                          <a:srgbClr val="00000A"/>
                                        </a:solidFill>
                                        <a:effectLst/>
                                        <a:latin typeface="Cambria Math"/>
                                        <a:cs typeface="Arial" pitchFamily="34" charset="0"/>
                                      </a:rPr>
                                      <m:t>i</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Sensor DHT22</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secado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m:rPr>
                                        <m:sty m:val="p"/>
                                      </m:rPr>
                                      <a:rPr lang="es-ES" sz="1600" b="0" i="0" smtClean="0">
                                        <a:solidFill>
                                          <a:srgbClr val="00000A"/>
                                        </a:solidFill>
                                        <a:effectLst/>
                                        <a:latin typeface="Cambria Math"/>
                                        <a:cs typeface="Arial" pitchFamily="34" charset="0"/>
                                      </a:rPr>
                                      <m:t>sec</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Sensor DHT22</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Tiempo de secado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smtClean="0">
                                        <a:solidFill>
                                          <a:srgbClr val="00000A"/>
                                        </a:solidFill>
                                        <a:effectLst/>
                                        <a:latin typeface="Cambria Math" panose="02040503050406030204" pitchFamily="18" charset="0"/>
                                        <a:cs typeface="Arial" pitchFamily="34" charset="0"/>
                                      </a:rPr>
                                    </m:ctrlPr>
                                  </m:sSubPr>
                                  <m:e>
                                    <m:r>
                                      <m:rPr>
                                        <m:sty m:val="p"/>
                                      </m:rPr>
                                      <a:rPr lang="es-ES" sz="1600" b="0" i="0" smtClean="0">
                                        <a:solidFill>
                                          <a:srgbClr val="00000A"/>
                                        </a:solidFill>
                                        <a:effectLst/>
                                        <a:latin typeface="Cambria Math"/>
                                        <a:cs typeface="Arial" pitchFamily="34" charset="0"/>
                                      </a:rPr>
                                      <m:t>t</m:t>
                                    </m:r>
                                  </m:e>
                                  <m:sub>
                                    <m:r>
                                      <m:rPr>
                                        <m:sty m:val="p"/>
                                      </m:rPr>
                                      <a:rPr lang="es-ES" sz="1600" b="0" i="0" smtClean="0">
                                        <a:solidFill>
                                          <a:srgbClr val="00000A"/>
                                        </a:solidFill>
                                        <a:effectLst/>
                                        <a:latin typeface="Cambria Math"/>
                                        <a:cs typeface="Arial" pitchFamily="34" charset="0"/>
                                      </a:rPr>
                                      <m:t>sec</m:t>
                                    </m:r>
                                  </m:sub>
                                </m:sSub>
                              </m:oMath>
                            </m:oMathPara>
                          </a14:m>
                          <a:endParaRPr lang="es-ES" sz="1600" i="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Cronómetro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164694862"/>
                  </p:ext>
                </p:extLst>
              </p:nvPr>
            </p:nvGraphicFramePr>
            <p:xfrm>
              <a:off x="478582" y="1463093"/>
              <a:ext cx="6264696" cy="3965760"/>
            </p:xfrm>
            <a:graphic>
              <a:graphicData uri="http://schemas.openxmlformats.org/drawingml/2006/table">
                <a:tbl>
                  <a:tblPr firstRow="1" firstCol="1" bandRow="1">
                    <a:tableStyleId>{BC89EF96-8CEA-46FF-86C4-4CE0E7609802}</a:tableStyleId>
                  </a:tblPr>
                  <a:tblGrid>
                    <a:gridCol w="3024336"/>
                    <a:gridCol w="1008112"/>
                    <a:gridCol w="2232248"/>
                  </a:tblGrid>
                  <a:tr h="365760">
                    <a:tc>
                      <a:txBody>
                        <a:bodyPr/>
                        <a:lstStyle/>
                        <a:p>
                          <a:pPr indent="0" algn="l">
                            <a:lnSpc>
                              <a:spcPct val="100000"/>
                            </a:lnSpc>
                            <a:spcAft>
                              <a:spcPts val="0"/>
                            </a:spcAft>
                          </a:pPr>
                          <a:r>
                            <a:rPr lang="es-ES" sz="1600" dirty="0">
                              <a:effectLst/>
                              <a:latin typeface="Arial" pitchFamily="34" charset="0"/>
                              <a:cs typeface="Arial" pitchFamily="34" charset="0"/>
                            </a:rPr>
                            <a:t>Parámetro</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r>
                            <a:rPr lang="es-ES" sz="1600" dirty="0">
                              <a:effectLst/>
                              <a:latin typeface="Arial" pitchFamily="34" charset="0"/>
                              <a:cs typeface="Arial" pitchFamily="34" charset="0"/>
                            </a:rPr>
                            <a:t>Instrumento</a:t>
                          </a:r>
                          <a:endParaRPr lang="es-ES" sz="2400" dirty="0">
                            <a:solidFill>
                              <a:srgbClr val="00000A"/>
                            </a:solidFill>
                            <a:effectLst/>
                            <a:latin typeface="Arial" pitchFamily="34" charset="0"/>
                            <a:ea typeface="Droid Sans Fallback"/>
                            <a:cs typeface="Arial" pitchFamily="34" charset="0"/>
                          </a:endParaRPr>
                        </a:p>
                      </a:txBody>
                      <a:tcPr marL="68580" marR="68580" marT="0" marB="0"/>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ambiente</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118644" r="-222424" b="-920339"/>
                          </a:stretch>
                        </a:blipFill>
                      </a:tcPr>
                    </a:tc>
                    <a:tc>
                      <a:txBody>
                        <a:bodyPr/>
                        <a:lstStyle/>
                        <a:p>
                          <a:pPr indent="0" algn="l">
                            <a:lnSpc>
                              <a:spcPct val="100000"/>
                            </a:lnSpc>
                            <a:spcAft>
                              <a:spcPts val="0"/>
                            </a:spcAft>
                          </a:pPr>
                          <a:r>
                            <a:rPr lang="es-ES" sz="1600" dirty="0" err="1">
                              <a:effectLst/>
                              <a:latin typeface="Arial" pitchFamily="34" charset="0"/>
                              <a:cs typeface="Arial" pitchFamily="34" charset="0"/>
                            </a:rPr>
                            <a:t>Higro</a:t>
                          </a:r>
                          <a:r>
                            <a:rPr lang="es-ES" sz="1600" dirty="0">
                              <a:effectLst/>
                              <a:latin typeface="Arial" pitchFamily="34" charset="0"/>
                              <a:cs typeface="Arial" pitchFamily="34" charset="0"/>
                            </a:rPr>
                            <a:t>-Termómetro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relativa del ambiente</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218644" r="-222424" b="-820339"/>
                          </a:stretch>
                        </a:blipFill>
                      </a:tcPr>
                    </a:tc>
                    <a:tc>
                      <a:txBody>
                        <a:bodyPr/>
                        <a:lstStyle/>
                        <a:p>
                          <a:pPr indent="0" algn="l">
                            <a:lnSpc>
                              <a:spcPct val="100000"/>
                            </a:lnSpc>
                            <a:spcAft>
                              <a:spcPts val="0"/>
                            </a:spcAft>
                          </a:pPr>
                          <a:r>
                            <a:rPr lang="es-ES" sz="1600" dirty="0" err="1" smtClean="0">
                              <a:effectLst/>
                              <a:latin typeface="Arial" pitchFamily="34" charset="0"/>
                              <a:cs typeface="Arial" pitchFamily="34" charset="0"/>
                            </a:rPr>
                            <a:t>Higro</a:t>
                          </a:r>
                          <a:r>
                            <a:rPr lang="es-ES" sz="1600" dirty="0" smtClean="0">
                              <a:effectLst/>
                              <a:latin typeface="Arial" pitchFamily="34" charset="0"/>
                              <a:cs typeface="Arial" pitchFamily="34" charset="0"/>
                            </a:rPr>
                            <a:t>-Termómetro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pared lateral</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318644" r="-222424" b="-720339"/>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pared inferior</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418644" r="-222424" b="-620339"/>
                          </a:stretch>
                        </a:blipFill>
                      </a:tcPr>
                    </a:tc>
                    <a:tc>
                      <a:txBody>
                        <a:bodyPr/>
                        <a:lstStyle/>
                        <a:p>
                          <a:pPr indent="0" algn="l">
                            <a:lnSpc>
                              <a:spcPct val="100000"/>
                            </a:lnSpc>
                            <a:spcAft>
                              <a:spcPts val="0"/>
                            </a:spcAft>
                          </a:pPr>
                          <a:r>
                            <a:rPr lang="es-ES" sz="1600" dirty="0" smtClean="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510000" r="-222424" b="-510000"/>
                          </a:stretch>
                        </a:blipFill>
                      </a:tcPr>
                    </a:tc>
                    <a:tc>
                      <a:txBody>
                        <a:bodyPr/>
                        <a:lstStyle/>
                        <a:p>
                          <a:pPr indent="0" algn="l">
                            <a:lnSpc>
                              <a:spcPct val="100000"/>
                            </a:lnSpc>
                            <a:spcAft>
                              <a:spcPts val="0"/>
                            </a:spcAft>
                          </a:pPr>
                          <a:r>
                            <a:rPr lang="es-ES" sz="1600" dirty="0" smtClean="0">
                              <a:effectLst/>
                              <a:latin typeface="Arial" pitchFamily="34" charset="0"/>
                              <a:cs typeface="Arial" pitchFamily="34" charset="0"/>
                            </a:rPr>
                            <a:t>Termómetro infrarrojo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Masa  del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620339" r="-222424" b="-418644"/>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Celda de carga</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del producto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720339" r="-222424" b="-318644"/>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Higrómetro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Humedad relativa interna</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820339" r="-222424" b="-218644"/>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Sensor DHT22</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Temperatura de secado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920339" r="-222424" b="-118644"/>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Sensor DHT22</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360000">
                    <a:tc>
                      <a:txBody>
                        <a:bodyPr/>
                        <a:lstStyle/>
                        <a:p>
                          <a:pPr indent="0" algn="l">
                            <a:lnSpc>
                              <a:spcPct val="100000"/>
                            </a:lnSpc>
                            <a:spcAft>
                              <a:spcPts val="0"/>
                            </a:spcAft>
                          </a:pPr>
                          <a:r>
                            <a:rPr lang="es-ES" sz="1600" b="0" dirty="0">
                              <a:effectLst/>
                              <a:latin typeface="Arial" pitchFamily="34" charset="0"/>
                              <a:cs typeface="Arial" pitchFamily="34" charset="0"/>
                            </a:rPr>
                            <a:t>Tiempo de secado</a:t>
                          </a:r>
                          <a:endParaRPr lang="es-ES" sz="2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endParaRPr lang="es-EC"/>
                        </a:p>
                      </a:txBody>
                      <a:tcPr marL="68580" marR="68580" marT="0" marB="0" anchor="ctr">
                        <a:blipFill rotWithShape="1">
                          <a:blip r:embed="rId4"/>
                          <a:stretch>
                            <a:fillRect l="-301212" t="-1020339" r="-222424" b="-18644"/>
                          </a:stretch>
                        </a:blipFill>
                      </a:tcPr>
                    </a:tc>
                    <a:tc>
                      <a:txBody>
                        <a:bodyPr/>
                        <a:lstStyle/>
                        <a:p>
                          <a:pPr indent="0" algn="l">
                            <a:lnSpc>
                              <a:spcPct val="100000"/>
                            </a:lnSpc>
                            <a:spcAft>
                              <a:spcPts val="0"/>
                            </a:spcAft>
                          </a:pPr>
                          <a:r>
                            <a:rPr lang="es-ES" sz="1600" dirty="0">
                              <a:effectLst/>
                              <a:latin typeface="Arial" pitchFamily="34" charset="0"/>
                              <a:cs typeface="Arial" pitchFamily="34" charset="0"/>
                            </a:rPr>
                            <a:t>Cronómetro</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7" name="6 Rectángulo"/>
              <p:cNvSpPr/>
              <p:nvPr/>
            </p:nvSpPr>
            <p:spPr>
              <a:xfrm>
                <a:off x="8255446" y="765498"/>
                <a:ext cx="41549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ea typeface="Cambria Math"/>
                        </a:rPr>
                        <m:t>∞</m:t>
                      </m:r>
                    </m:oMath>
                  </m:oMathPara>
                </a14:m>
                <a:endParaRPr lang="es-ES" sz="1600" dirty="0"/>
              </a:p>
            </p:txBody>
          </p:sp>
        </mc:Choice>
        <mc:Fallback xmlns="">
          <p:sp>
            <p:nvSpPr>
              <p:cNvPr id="7" name="6 Rectángulo"/>
              <p:cNvSpPr>
                <a:spLocks noRot="1" noChangeAspect="1" noMove="1" noResize="1" noEditPoints="1" noAdjustHandles="1" noChangeArrowheads="1" noChangeShapeType="1" noTextEdit="1"/>
              </p:cNvSpPr>
              <p:nvPr/>
            </p:nvSpPr>
            <p:spPr>
              <a:xfrm>
                <a:off x="8255446" y="765498"/>
                <a:ext cx="415498" cy="338554"/>
              </a:xfrm>
              <a:prstGeom prst="rect">
                <a:avLst/>
              </a:prstGeom>
              <a:blipFill rotWithShape="1">
                <a:blip r:embed="rId5"/>
                <a:stretch>
                  <a:fillRect/>
                </a:stretch>
              </a:blipFill>
            </p:spPr>
            <p:txBody>
              <a:bodyPr/>
              <a:lstStyle/>
              <a:p>
                <a:r>
                  <a:rPr lang="es-ES">
                    <a:noFill/>
                  </a:rPr>
                  <a:t> </a:t>
                </a:r>
              </a:p>
            </p:txBody>
          </p:sp>
        </mc:Fallback>
      </mc:AlternateContent>
      <p:sp>
        <p:nvSpPr>
          <p:cNvPr id="8" name="1 Título"/>
          <p:cNvSpPr txBox="1">
            <a:spLocks/>
          </p:cNvSpPr>
          <p:nvPr/>
        </p:nvSpPr>
        <p:spPr>
          <a:xfrm>
            <a:off x="168254" y="806410"/>
            <a:ext cx="4168080" cy="48257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INDICADORES DE MEDICIÓN</a:t>
            </a:r>
            <a:endParaRPr lang="es-EC" i="0" dirty="0">
              <a:solidFill>
                <a:schemeClr val="tx1"/>
              </a:solidFill>
              <a:effectLst/>
              <a:latin typeface="+mn-lt"/>
              <a:cs typeface="Arial" panose="020B0604020202020204" pitchFamily="34" charset="0"/>
            </a:endParaRPr>
          </a:p>
        </p:txBody>
      </p:sp>
    </p:spTree>
    <p:extLst>
      <p:ext uri="{BB962C8B-B14F-4D97-AF65-F5344CB8AC3E}">
        <p14:creationId xmlns:p14="http://schemas.microsoft.com/office/powerpoint/2010/main" val="3990391415"/>
      </p:ext>
    </p:extLst>
  </p:cSld>
  <p:clrMapOvr>
    <a:masterClrMapping/>
  </p:clrMapOvr>
  <p:transition spd="slow" advClick="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ENSAYO DE SECADO DEL CACAO CCN-51</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11" name="Rectangle 1"/>
          <p:cNvSpPr>
            <a:spLocks noChangeArrowheads="1"/>
          </p:cNvSpPr>
          <p:nvPr/>
        </p:nvSpPr>
        <p:spPr bwMode="auto">
          <a:xfrm>
            <a:off x="4641850" y="1395413"/>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2163168102"/>
                  </p:ext>
                </p:extLst>
              </p:nvPr>
            </p:nvGraphicFramePr>
            <p:xfrm>
              <a:off x="406574" y="909514"/>
              <a:ext cx="11403764" cy="4876800"/>
            </p:xfrm>
            <a:graphic>
              <a:graphicData uri="http://schemas.openxmlformats.org/drawingml/2006/table">
                <a:tbl>
                  <a:tblPr firstRow="1" firstCol="1" bandRow="1">
                    <a:tableStyleId>{5C22544A-7EE6-4342-B048-85BDC9FD1C3A}</a:tableStyleId>
                  </a:tblPr>
                  <a:tblGrid>
                    <a:gridCol w="436049"/>
                    <a:gridCol w="877374"/>
                    <a:gridCol w="774187"/>
                    <a:gridCol w="696399"/>
                    <a:gridCol w="774187"/>
                    <a:gridCol w="886899"/>
                    <a:gridCol w="774187"/>
                    <a:gridCol w="774187"/>
                    <a:gridCol w="831337"/>
                    <a:gridCol w="886899"/>
                    <a:gridCol w="886899"/>
                    <a:gridCol w="886899"/>
                    <a:gridCol w="918649"/>
                    <a:gridCol w="999612"/>
                  </a:tblGrid>
                  <a:tr h="464364">
                    <a:tc>
                      <a:txBody>
                        <a:bodyPr/>
                        <a:lstStyle/>
                        <a:p>
                          <a:pPr indent="0" algn="ctr">
                            <a:lnSpc>
                              <a:spcPct val="100000"/>
                            </a:lnSpc>
                            <a:spcAft>
                              <a:spcPts val="0"/>
                            </a:spcAft>
                          </a:pPr>
                          <a:r>
                            <a:rPr lang="es-EC" sz="1600" dirty="0">
                              <a:effectLst/>
                              <a:latin typeface="Arial" pitchFamily="34" charset="0"/>
                              <a:cs typeface="Arial" pitchFamily="34" charset="0"/>
                            </a:rPr>
                            <a:t>Nº</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[min]</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14:m>
                            <m:oMath xmlns:m="http://schemas.openxmlformats.org/officeDocument/2006/math">
                              <m:r>
                                <a:rPr lang="es-EC" sz="1600">
                                  <a:effectLst/>
                                  <a:latin typeface="Cambria Math"/>
                                </a:rPr>
                                <m:t>∞</m:t>
                              </m:r>
                            </m:oMath>
                          </a14:m>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1</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r>
                            <a:rPr lang="es-EC" sz="1600" baseline="-25000">
                              <a:effectLst/>
                              <a:latin typeface="Arial" pitchFamily="34" charset="0"/>
                              <a:cs typeface="Arial" pitchFamily="34" charset="0"/>
                            </a:rPr>
                            <a:t>i</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T</a:t>
                          </a:r>
                          <a:r>
                            <a:rPr lang="es-EC" sz="1600" baseline="-25000" dirty="0">
                              <a:effectLst/>
                              <a:latin typeface="Arial" pitchFamily="34" charset="0"/>
                              <a:cs typeface="Arial" pitchFamily="34" charset="0"/>
                            </a:rPr>
                            <a:t>sec</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[ºC]</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MS</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CHP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MS2</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CHP2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14:m>
                            <m:oMath xmlns:m="http://schemas.openxmlformats.org/officeDocument/2006/math">
                              <m:r>
                                <a:rPr lang="es-EC" sz="1600">
                                  <a:effectLst/>
                                  <a:latin typeface="Cambria Math"/>
                                </a:rPr>
                                <m:t>∆</m:t>
                              </m:r>
                            </m:oMath>
                          </a14:m>
                          <a:r>
                            <a:rPr lang="es-EC" sz="1600" dirty="0">
                              <a:effectLst/>
                              <a:latin typeface="Arial" pitchFamily="34" charset="0"/>
                              <a:cs typeface="Arial" pitchFamily="34" charset="0"/>
                            </a:rPr>
                            <a:t>W</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48.1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94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13.3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68.5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0.0000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dirty="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62.4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2.964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39.01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2.946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38.52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0.0998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2.916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2.895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0.2018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31.3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64.5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2.895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35.88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0.2664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34.7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65.2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2.826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35.22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2.805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34.64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0.3672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2.784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2.766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33.57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0.4338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92.8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2.748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33.07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2.718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32.25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0.4994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gridSpan="13">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DESPUÉS</a:t>
                          </a:r>
                          <a:r>
                            <a:rPr lang="es-ES" sz="1600" baseline="0" dirty="0" smtClean="0">
                              <a:solidFill>
                                <a:srgbClr val="00000A"/>
                              </a:solidFill>
                              <a:effectLst/>
                              <a:latin typeface="Arial" pitchFamily="34" charset="0"/>
                              <a:ea typeface="Droid Sans Fallback"/>
                              <a:cs typeface="Arial" pitchFamily="34" charset="0"/>
                            </a:rPr>
                            <a:t> DE 8 HORAS DE SECADO</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dirty="0">
                              <a:effectLst/>
                              <a:latin typeface="Arial" pitchFamily="34" charset="0"/>
                              <a:cs typeface="Arial" pitchFamily="34" charset="0"/>
                            </a:rPr>
                            <a:t>49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480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85.3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102.5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65.9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1.872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8.98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1.830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7.83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1.0763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490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23.1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1.857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8.57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1.0758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1.845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8.24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7.33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1.0743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510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19.1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1.833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7.91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1.0726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520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19.3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1.821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7.58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1.0708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530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19.4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70.0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7.41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1.797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6.92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1.0699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0" algn="ctr">
                            <a:lnSpc>
                              <a:spcPct val="100000"/>
                            </a:lnSpc>
                            <a:spcAft>
                              <a:spcPts val="0"/>
                            </a:spcAft>
                          </a:pPr>
                          <a:r>
                            <a:rPr lang="es-EC" sz="1600">
                              <a:effectLst/>
                              <a:latin typeface="Arial" pitchFamily="34" charset="0"/>
                              <a:cs typeface="Arial" pitchFamily="34" charset="0"/>
                            </a:rPr>
                            <a:t>55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540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86.7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105.9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12.9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1.794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1.0681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acc>
                                  <m:accPr>
                                    <m:chr m:val="̅"/>
                                    <m:ctrlPr>
                                      <a:rPr lang="es-ES" sz="1600" i="1">
                                        <a:effectLst/>
                                        <a:latin typeface="Cambria Math" panose="02040503050406030204" pitchFamily="18" charset="0"/>
                                      </a:rPr>
                                    </m:ctrlPr>
                                  </m:accPr>
                                  <m:e>
                                    <m:r>
                                      <a:rPr lang="es-EC" sz="1600">
                                        <a:effectLst/>
                                        <a:latin typeface="Cambria Math"/>
                                      </a:rPr>
                                      <m:t>𝐗</m:t>
                                    </m:r>
                                  </m:e>
                                </m:acc>
                              </m:oMath>
                            </m:oMathPara>
                          </a14:m>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21.9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61.7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67.9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a:rPr>
                                      <m:t>𝐗</m:t>
                                    </m:r>
                                  </m:e>
                                  <m:sub>
                                    <m:r>
                                      <a:rPr lang="es-EC" sz="1600">
                                        <a:effectLst/>
                                        <a:latin typeface="Cambria Math"/>
                                      </a:rPr>
                                      <m:t>𝐦𝐚𝐱</m:t>
                                    </m:r>
                                  </m:sub>
                                </m:sSub>
                              </m:oMath>
                            </m:oMathPara>
                          </a14:m>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23.1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70.1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34.9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tabLst>
                              <a:tab pos="46355" algn="l"/>
                            </a:tabLst>
                          </a:pPr>
                          <a:r>
                            <a:rPr lang="es-EC" sz="1600" dirty="0">
                              <a:effectLst/>
                              <a:latin typeface="Arial" pitchFamily="34" charset="0"/>
                              <a:cs typeface="Arial" pitchFamily="34" charset="0"/>
                            </a:rPr>
                            <a:t>70.2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3218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a:rPr>
                                      <m:t>𝐗</m:t>
                                    </m:r>
                                  </m:e>
                                  <m:sub>
                                    <m:r>
                                      <a:rPr lang="es-EC" sz="1600">
                                        <a:effectLst/>
                                        <a:latin typeface="Cambria Math"/>
                                      </a:rPr>
                                      <m:t>𝐦𝐢𝐧</m:t>
                                    </m:r>
                                  </m:sub>
                                </m:sSub>
                              </m:oMath>
                            </m:oMathPara>
                          </a14:m>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12.9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62.4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2163168102"/>
                  </p:ext>
                </p:extLst>
              </p:nvPr>
            </p:nvGraphicFramePr>
            <p:xfrm>
              <a:off x="406574" y="909514"/>
              <a:ext cx="11403764" cy="4876800"/>
            </p:xfrm>
            <a:graphic>
              <a:graphicData uri="http://schemas.openxmlformats.org/drawingml/2006/table">
                <a:tbl>
                  <a:tblPr firstRow="1" firstCol="1" bandRow="1">
                    <a:tableStyleId>{5C22544A-7EE6-4342-B048-85BDC9FD1C3A}</a:tableStyleId>
                  </a:tblPr>
                  <a:tblGrid>
                    <a:gridCol w="436049"/>
                    <a:gridCol w="877374"/>
                    <a:gridCol w="774187"/>
                    <a:gridCol w="696399"/>
                    <a:gridCol w="774187"/>
                    <a:gridCol w="886899"/>
                    <a:gridCol w="774187"/>
                    <a:gridCol w="774187"/>
                    <a:gridCol w="831337"/>
                    <a:gridCol w="886899"/>
                    <a:gridCol w="886899"/>
                    <a:gridCol w="886899"/>
                    <a:gridCol w="918649"/>
                    <a:gridCol w="999612"/>
                  </a:tblGrid>
                  <a:tr h="487680">
                    <a:tc>
                      <a:txBody>
                        <a:bodyPr/>
                        <a:lstStyle/>
                        <a:p>
                          <a:pPr indent="0" algn="ctr">
                            <a:lnSpc>
                              <a:spcPct val="100000"/>
                            </a:lnSpc>
                            <a:spcAft>
                              <a:spcPts val="0"/>
                            </a:spcAft>
                          </a:pPr>
                          <a:r>
                            <a:rPr lang="es-EC" sz="1600" dirty="0">
                              <a:effectLst/>
                              <a:latin typeface="Arial" pitchFamily="34" charset="0"/>
                              <a:cs typeface="Arial" pitchFamily="34" charset="0"/>
                            </a:rPr>
                            <a:t>Nº</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[min]</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endParaRPr lang="es-ES"/>
                        </a:p>
                      </a:txBody>
                      <a:tcPr marL="34827" marR="34827" marT="0" marB="0" anchor="ctr">
                        <a:blipFill rotWithShape="1">
                          <a:blip r:embed="rId2"/>
                          <a:stretch>
                            <a:fillRect l="-170079" t="-12500" r="-1203937" b="-926250"/>
                          </a:stretch>
                        </a:blipFill>
                      </a:tcPr>
                    </a:tc>
                    <a:tc>
                      <a:txBody>
                        <a:bodyPr/>
                        <a:lstStyle/>
                        <a:p>
                          <a:pPr indent="0" algn="ctr">
                            <a:lnSpc>
                              <a:spcPct val="100000"/>
                            </a:lnSpc>
                            <a:spcAft>
                              <a:spcPts val="0"/>
                            </a:spcAft>
                          </a:pPr>
                          <a:r>
                            <a:rPr lang="es-EC" sz="1600">
                              <a:effectLst/>
                              <a:latin typeface="Arial" pitchFamily="34" charset="0"/>
                              <a:cs typeface="Arial" pitchFamily="34" charset="0"/>
                            </a:rPr>
                            <a:t>HR</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1</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r>
                            <a:rPr lang="es-EC" sz="1600" baseline="-25000">
                              <a:effectLst/>
                              <a:latin typeface="Arial" pitchFamily="34" charset="0"/>
                              <a:cs typeface="Arial" pitchFamily="34" charset="0"/>
                            </a:rPr>
                            <a:t>i</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T</a:t>
                          </a:r>
                          <a:r>
                            <a:rPr lang="es-EC" sz="1600" baseline="-25000" dirty="0">
                              <a:effectLst/>
                              <a:latin typeface="Arial" pitchFamily="34" charset="0"/>
                              <a:cs typeface="Arial" pitchFamily="34" charset="0"/>
                            </a:rPr>
                            <a:t>sec</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[ºC]</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MS</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CHP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MS2</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CHP2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endParaRPr lang="es-ES"/>
                        </a:p>
                      </a:txBody>
                      <a:tcPr marL="34827" marR="34827" marT="0" marB="0" anchor="ctr">
                        <a:blipFill rotWithShape="1">
                          <a:blip r:embed="rId2"/>
                          <a:stretch>
                            <a:fillRect l="-1040854" t="-12500" r="-610" b="-926250"/>
                          </a:stretch>
                        </a:blipFill>
                      </a:tcPr>
                    </a:tc>
                  </a:tr>
                  <a:tr h="243840">
                    <a:tc>
                      <a:txBody>
                        <a:bodyPr/>
                        <a:lstStyle/>
                        <a:p>
                          <a:pPr indent="0"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48.1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94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13.3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68.5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0.0000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dirty="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62.4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2.964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39.01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2.946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38.52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0.0998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2.916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2.895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0.2018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31.3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64.5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2.895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35.88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0.2664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34.7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65.2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2.826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35.22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2.805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34.64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0.3672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2.784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34.06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2.766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33.57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0.4338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20.9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92.8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66.9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2.748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33.07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2.718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32.25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0.4994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gridSpan="13">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DESPUÉS</a:t>
                          </a:r>
                          <a:r>
                            <a:rPr lang="es-ES" sz="1600" baseline="0" dirty="0" smtClean="0">
                              <a:solidFill>
                                <a:srgbClr val="00000A"/>
                              </a:solidFill>
                              <a:effectLst/>
                              <a:latin typeface="Arial" pitchFamily="34" charset="0"/>
                              <a:ea typeface="Droid Sans Fallback"/>
                              <a:cs typeface="Arial" pitchFamily="34" charset="0"/>
                            </a:rPr>
                            <a:t> DE 8 HORAS DE SECADO</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4827" marR="34827" marT="0" marB="0" anchor="ctr"/>
                    </a:tc>
                    <a:tc hMerge="1">
                      <a:txBody>
                        <a:bodyPr/>
                        <a:lstStyle/>
                        <a:p>
                          <a:pPr indent="252095" algn="l">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dirty="0">
                              <a:effectLst/>
                              <a:latin typeface="Arial" pitchFamily="34" charset="0"/>
                              <a:cs typeface="Arial" pitchFamily="34" charset="0"/>
                            </a:rPr>
                            <a:t>49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480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85.3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102.5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65.9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1.872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8.98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1.830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7.83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1.0763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490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23.1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1.857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8.57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7.50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1.0758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36</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1.845</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8.24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7.33</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1.0743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510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19.1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1.833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7.91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1.0726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520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19.3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1.821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7.58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7.00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1.0708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530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22.3</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19.4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70.0</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1.815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7.41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1.797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6.92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1.0699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55</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540</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86.7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105.9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68.8</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12.9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69.8</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1.806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1.794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1.0681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endParaRPr lang="es-ES"/>
                        </a:p>
                      </a:txBody>
                      <a:tcPr marL="34827" marR="34827" marT="0" marB="0" anchor="ctr">
                        <a:blipFill rotWithShape="1">
                          <a:blip r:embed="rId2"/>
                          <a:stretch>
                            <a:fillRect l="-51049" t="-1725000" r="-1158042" b="-252500"/>
                          </a:stretch>
                        </a:blipFill>
                      </a:tcPr>
                    </a:tc>
                    <a:tc>
                      <a:txBody>
                        <a:bodyPr/>
                        <a:lstStyle/>
                        <a:p>
                          <a:pPr indent="0" algn="ctr">
                            <a:lnSpc>
                              <a:spcPct val="100000"/>
                            </a:lnSpc>
                            <a:spcAft>
                              <a:spcPts val="0"/>
                            </a:spcAft>
                          </a:pPr>
                          <a:r>
                            <a:rPr lang="es-EC" sz="1600" dirty="0">
                              <a:effectLst/>
                              <a:latin typeface="Arial" pitchFamily="34" charset="0"/>
                              <a:cs typeface="Arial" pitchFamily="34" charset="0"/>
                            </a:rPr>
                            <a:t>21.9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61.7</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21.7</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67.9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endParaRPr lang="es-ES"/>
                        </a:p>
                      </a:txBody>
                      <a:tcPr marL="34827" marR="34827" marT="0" marB="0" anchor="ctr">
                        <a:blipFill rotWithShape="1">
                          <a:blip r:embed="rId2"/>
                          <a:stretch>
                            <a:fillRect l="-51049" t="-1825000" r="-1158042" b="-152500"/>
                          </a:stretch>
                        </a:blipFill>
                      </a:tcPr>
                    </a:tc>
                    <a:tc>
                      <a:txBody>
                        <a:bodyPr/>
                        <a:lstStyle/>
                        <a:p>
                          <a:pPr indent="0" algn="ctr">
                            <a:lnSpc>
                              <a:spcPct val="100000"/>
                            </a:lnSpc>
                            <a:spcAft>
                              <a:spcPts val="0"/>
                            </a:spcAft>
                          </a:pPr>
                          <a:r>
                            <a:rPr lang="es-EC" sz="1600">
                              <a:effectLst/>
                              <a:latin typeface="Arial" pitchFamily="34" charset="0"/>
                              <a:cs typeface="Arial" pitchFamily="34" charset="0"/>
                            </a:rPr>
                            <a:t>23.1</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70.1</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34.9</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tabLst>
                              <a:tab pos="46355" algn="l"/>
                            </a:tabLst>
                          </a:pPr>
                          <a:r>
                            <a:rPr lang="es-EC" sz="1600" dirty="0">
                              <a:effectLst/>
                              <a:latin typeface="Arial" pitchFamily="34" charset="0"/>
                              <a:cs typeface="Arial" pitchFamily="34" charset="0"/>
                            </a:rPr>
                            <a:t>70.2</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r h="243840">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endParaRPr lang="es-ES"/>
                        </a:p>
                      </a:txBody>
                      <a:tcPr marL="34827" marR="34827" marT="0" marB="0" anchor="ctr">
                        <a:blipFill rotWithShape="1">
                          <a:blip r:embed="rId2"/>
                          <a:stretch>
                            <a:fillRect l="-51049" t="-1925000" r="-1158042" b="-52500"/>
                          </a:stretch>
                        </a:blipFill>
                      </a:tcPr>
                    </a:tc>
                    <a:tc>
                      <a:txBody>
                        <a:bodyPr/>
                        <a:lstStyle/>
                        <a:p>
                          <a:pPr indent="0" algn="ctr">
                            <a:lnSpc>
                              <a:spcPct val="100000"/>
                            </a:lnSpc>
                            <a:spcAft>
                              <a:spcPts val="0"/>
                            </a:spcAft>
                          </a:pPr>
                          <a:r>
                            <a:rPr lang="es-EC" sz="1600">
                              <a:effectLst/>
                              <a:latin typeface="Arial" pitchFamily="34" charset="0"/>
                              <a:cs typeface="Arial" pitchFamily="34" charset="0"/>
                            </a:rPr>
                            <a:t>20.6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36</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22</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a:effectLst/>
                              <a:latin typeface="Arial" pitchFamily="34" charset="0"/>
                              <a:cs typeface="Arial" pitchFamily="34" charset="0"/>
                            </a:rPr>
                            <a:t>12.9</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62.4</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4827" marR="34827"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4827" marR="34827" marT="0" marB="0" anchor="ctr"/>
                    </a:tc>
                  </a:tr>
                </a:tbl>
              </a:graphicData>
            </a:graphic>
          </p:graphicFrame>
        </mc:Fallback>
      </mc:AlternateContent>
    </p:spTree>
    <p:extLst>
      <p:ext uri="{BB962C8B-B14F-4D97-AF65-F5344CB8AC3E}">
        <p14:creationId xmlns:p14="http://schemas.microsoft.com/office/powerpoint/2010/main" val="3707629109"/>
      </p:ext>
    </p:extLst>
  </p:cSld>
  <p:clrMapOvr>
    <a:masterClrMapping/>
  </p:clrMapOvr>
  <p:transition spd="slow" advClick="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CURVA DE SECADO DEL CACAO CCN-51</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2" name="1 Rectángulo"/>
          <p:cNvSpPr/>
          <p:nvPr/>
        </p:nvSpPr>
        <p:spPr>
          <a:xfrm>
            <a:off x="6599262" y="5234845"/>
            <a:ext cx="5472608" cy="584775"/>
          </a:xfrm>
          <a:prstGeom prst="rect">
            <a:avLst/>
          </a:prstGeom>
        </p:spPr>
        <p:txBody>
          <a:bodyPr wrap="square">
            <a:spAutoFit/>
          </a:bodyPr>
          <a:lstStyle/>
          <a:p>
            <a:pPr algn="just"/>
            <a:r>
              <a:rPr lang="es-EC" sz="1600" b="1" dirty="0">
                <a:latin typeface="Arial" pitchFamily="34" charset="0"/>
                <a:cs typeface="Arial" pitchFamily="34" charset="0"/>
              </a:rPr>
              <a:t>Diagrama de</a:t>
            </a:r>
            <a:r>
              <a:rPr lang="es-EC" sz="1600" dirty="0">
                <a:latin typeface="Arial" pitchFamily="34" charset="0"/>
                <a:cs typeface="Arial" pitchFamily="34" charset="0"/>
              </a:rPr>
              <a:t> </a:t>
            </a:r>
            <a:r>
              <a:rPr lang="es-EC" sz="1600" b="1" dirty="0">
                <a:latin typeface="Arial" pitchFamily="34" charset="0"/>
                <a:cs typeface="Arial" pitchFamily="34" charset="0"/>
              </a:rPr>
              <a:t>agua removida en los granos de cacao CCN-51 y tiempo de secado</a:t>
            </a:r>
            <a:endParaRPr lang="es-ES" sz="1600" dirty="0">
              <a:latin typeface="Arial" pitchFamily="34" charset="0"/>
              <a:cs typeface="Arial" pitchFamily="34" charset="0"/>
            </a:endParaRPr>
          </a:p>
        </p:txBody>
      </p:sp>
      <p:sp>
        <p:nvSpPr>
          <p:cNvPr id="7" name="6 Rectángulo"/>
          <p:cNvSpPr/>
          <p:nvPr/>
        </p:nvSpPr>
        <p:spPr>
          <a:xfrm>
            <a:off x="413669" y="5234844"/>
            <a:ext cx="5184576" cy="584775"/>
          </a:xfrm>
          <a:prstGeom prst="rect">
            <a:avLst/>
          </a:prstGeom>
        </p:spPr>
        <p:txBody>
          <a:bodyPr wrap="square">
            <a:spAutoFit/>
          </a:bodyPr>
          <a:lstStyle/>
          <a:p>
            <a:r>
              <a:rPr lang="es-EC" sz="1600" b="1" dirty="0">
                <a:latin typeface="Arial" pitchFamily="34" charset="0"/>
                <a:cs typeface="Arial" pitchFamily="34" charset="0"/>
              </a:rPr>
              <a:t>Diagrama de contenido de humedad en los granos de cacao CCN-51 y tiempo de secado</a:t>
            </a:r>
            <a:endParaRPr lang="es-ES" sz="1600" dirty="0">
              <a:latin typeface="Arial" pitchFamily="34" charset="0"/>
              <a:cs typeface="Arial" pitchFamily="34" charset="0"/>
            </a:endParaRPr>
          </a:p>
        </p:txBody>
      </p:sp>
      <p:graphicFrame>
        <p:nvGraphicFramePr>
          <p:cNvPr id="8" name="7 Gráfico"/>
          <p:cNvGraphicFramePr/>
          <p:nvPr>
            <p:extLst>
              <p:ext uri="{D42A27DB-BD31-4B8C-83A1-F6EECF244321}">
                <p14:modId xmlns:p14="http://schemas.microsoft.com/office/powerpoint/2010/main" val="695619647"/>
              </p:ext>
            </p:extLst>
          </p:nvPr>
        </p:nvGraphicFramePr>
        <p:xfrm>
          <a:off x="165890" y="1269554"/>
          <a:ext cx="6217347"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p:cNvGraphicFramePr/>
          <p:nvPr>
            <p:extLst>
              <p:ext uri="{D42A27DB-BD31-4B8C-83A1-F6EECF244321}">
                <p14:modId xmlns:p14="http://schemas.microsoft.com/office/powerpoint/2010/main" val="3596462532"/>
              </p:ext>
            </p:extLst>
          </p:nvPr>
        </p:nvGraphicFramePr>
        <p:xfrm>
          <a:off x="6614653" y="837507"/>
          <a:ext cx="5281295" cy="4176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7629109"/>
      </p:ext>
    </p:extLst>
  </p:cSld>
  <p:clrMapOvr>
    <a:masterClrMapping/>
  </p:clrMapOvr>
  <p:transition spd="slow" advClick="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RESULTADO FINAL DEL SECADO DE CACAO CCN-51</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3" name="0 Imagen"/>
          <p:cNvPicPr/>
          <p:nvPr/>
        </p:nvPicPr>
        <p:blipFill rotWithShape="1">
          <a:blip r:embed="rId2" cstate="print">
            <a:extLst>
              <a:ext uri="{28A0092B-C50C-407E-A947-70E740481C1C}">
                <a14:useLocalDpi xmlns:a14="http://schemas.microsoft.com/office/drawing/2010/main" val="0"/>
              </a:ext>
            </a:extLst>
          </a:blip>
          <a:srcRect r="10439"/>
          <a:stretch/>
        </p:blipFill>
        <p:spPr bwMode="auto">
          <a:xfrm rot="5400000">
            <a:off x="3229666" y="925275"/>
            <a:ext cx="3024341" cy="2416756"/>
          </a:xfrm>
          <a:prstGeom prst="rect">
            <a:avLst/>
          </a:prstGeom>
          <a:ln>
            <a:noFill/>
          </a:ln>
          <a:extLst>
            <a:ext uri="{53640926-AAD7-44D8-BBD7-CCE9431645EC}">
              <a14:shadowObscured xmlns:a14="http://schemas.microsoft.com/office/drawing/2010/main"/>
            </a:ext>
          </a:extLst>
        </p:spPr>
      </p:pic>
      <p:sp>
        <p:nvSpPr>
          <p:cNvPr id="2" name="1 Flecha derecha"/>
          <p:cNvSpPr/>
          <p:nvPr/>
        </p:nvSpPr>
        <p:spPr>
          <a:xfrm>
            <a:off x="5950216" y="1753792"/>
            <a:ext cx="2160000" cy="90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PROCESO DE SECADO</a:t>
            </a:r>
            <a:endParaRPr lang="es-ES" sz="1600" dirty="0">
              <a:latin typeface="Arial" panose="020B0604020202020204" pitchFamily="34" charset="0"/>
              <a:cs typeface="Arial" panose="020B0604020202020204" pitchFamily="34" charset="0"/>
            </a:endParaRPr>
          </a:p>
        </p:txBody>
      </p:sp>
      <p:pic>
        <p:nvPicPr>
          <p:cNvPr id="5" name="0 Imagen"/>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8114504" y="1385290"/>
            <a:ext cx="1742258" cy="1734249"/>
          </a:xfrm>
          <a:prstGeom prst="rect">
            <a:avLst/>
          </a:prstGeom>
        </p:spPr>
      </p:pic>
      <p:pic>
        <p:nvPicPr>
          <p:cNvPr id="6" name="0 Imagen"/>
          <p:cNvPicPr/>
          <p:nvPr/>
        </p:nvPicPr>
        <p:blipFill rotWithShape="1">
          <a:blip r:embed="rId5" cstate="print">
            <a:extLst>
              <a:ext uri="{28A0092B-C50C-407E-A947-70E740481C1C}">
                <a14:useLocalDpi xmlns:a14="http://schemas.microsoft.com/office/drawing/2010/main" val="0"/>
              </a:ext>
            </a:extLst>
          </a:blip>
          <a:srcRect l="8760" t="17291" b="18970"/>
          <a:stretch/>
        </p:blipFill>
        <p:spPr bwMode="auto">
          <a:xfrm>
            <a:off x="8723438" y="4077866"/>
            <a:ext cx="3456384" cy="1828877"/>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7 CuadroTexto"/>
              <p:cNvSpPr txBox="1"/>
              <p:nvPr/>
            </p:nvSpPr>
            <p:spPr>
              <a:xfrm>
                <a:off x="6078698" y="3458562"/>
                <a:ext cx="18467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14:m>
                  <m:oMath xmlns:m="http://schemas.openxmlformats.org/officeDocument/2006/math">
                    <m:sSub>
                      <m:sSubPr>
                        <m:ctrlPr>
                          <a:rPr lang="es-ES" i="1" smtClean="0">
                            <a:latin typeface="Cambria Math" panose="02040503050406030204" pitchFamily="18" charset="0"/>
                          </a:rPr>
                        </m:ctrlPr>
                      </m:sSubPr>
                      <m:e>
                        <m:r>
                          <m:rPr>
                            <m:sty m:val="p"/>
                          </m:rPr>
                          <a:rPr lang="es-ES" b="0" i="0" smtClean="0">
                            <a:latin typeface="Cambria Math"/>
                          </a:rPr>
                          <m:t>T</m:t>
                        </m:r>
                      </m:e>
                      <m:sub>
                        <m:r>
                          <m:rPr>
                            <m:sty m:val="p"/>
                          </m:rPr>
                          <a:rPr lang="es-ES" b="0" i="0" smtClean="0">
                            <a:latin typeface="Cambria Math"/>
                          </a:rPr>
                          <m:t>sec</m:t>
                        </m:r>
                      </m:sub>
                    </m:sSub>
                    <m:r>
                      <a:rPr lang="es-ES" b="0" i="0" smtClean="0">
                        <a:latin typeface="Cambria Math"/>
                      </a:rPr>
                      <m:t>=67</m:t>
                    </m:r>
                    <m:r>
                      <a:rPr lang="es-EC" b="0" i="0" smtClean="0">
                        <a:latin typeface="Cambria Math"/>
                      </a:rPr>
                      <m:t>.9</m:t>
                    </m:r>
                    <m:r>
                      <a:rPr lang="es-ES" b="0" i="0" smtClean="0">
                        <a:latin typeface="Cambria Math"/>
                      </a:rPr>
                      <m:t> </m:t>
                    </m:r>
                    <m:r>
                      <a:rPr lang="es-ES" b="0" i="1" smtClean="0">
                        <a:latin typeface="Cambria Math"/>
                        <a:ea typeface="Cambria Math"/>
                      </a:rPr>
                      <m:t>℃</m:t>
                    </m:r>
                  </m:oMath>
                </a14:m>
                <a:r>
                  <a:rPr lang="es-ES" dirty="0" smtClean="0"/>
                  <a:t> </a:t>
                </a:r>
                <a:endParaRPr lang="es-ES" dirty="0"/>
              </a:p>
            </p:txBody>
          </p:sp>
        </mc:Choice>
        <mc:Fallback xmlns="">
          <p:sp>
            <p:nvSpPr>
              <p:cNvPr id="8" name="7 CuadroTexto"/>
              <p:cNvSpPr txBox="1">
                <a:spLocks noRot="1" noChangeAspect="1" noMove="1" noResize="1" noEditPoints="1" noAdjustHandles="1" noChangeArrowheads="1" noChangeShapeType="1" noTextEdit="1"/>
              </p:cNvSpPr>
              <p:nvPr/>
            </p:nvSpPr>
            <p:spPr>
              <a:xfrm>
                <a:off x="6078698" y="3458562"/>
                <a:ext cx="1846724" cy="400110"/>
              </a:xfrm>
              <a:prstGeom prst="rect">
                <a:avLst/>
              </a:prstGeom>
              <a:blipFill rotWithShape="1">
                <a:blip r:embed="rId1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CuadroTexto"/>
              <p:cNvSpPr txBox="1"/>
              <p:nvPr/>
            </p:nvSpPr>
            <p:spPr>
              <a:xfrm>
                <a:off x="6068567" y="3016150"/>
                <a:ext cx="1856855"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s-ES" i="1" smtClean="0">
                              <a:latin typeface="Cambria Math" panose="02040503050406030204" pitchFamily="18" charset="0"/>
                            </a:rPr>
                          </m:ctrlPr>
                        </m:sSubPr>
                        <m:e>
                          <m:r>
                            <m:rPr>
                              <m:sty m:val="p"/>
                            </m:rPr>
                            <a:rPr lang="es-ES" b="0" i="0" smtClean="0">
                              <a:latin typeface="Cambria Math"/>
                            </a:rPr>
                            <m:t>t</m:t>
                          </m:r>
                        </m:e>
                        <m:sub>
                          <m:r>
                            <m:rPr>
                              <m:sty m:val="p"/>
                            </m:rPr>
                            <a:rPr lang="es-ES" b="0" i="0" smtClean="0">
                              <a:latin typeface="Cambria Math"/>
                            </a:rPr>
                            <m:t>sec</m:t>
                          </m:r>
                        </m:sub>
                      </m:sSub>
                      <m:r>
                        <a:rPr lang="es-ES" b="0" i="0" smtClean="0">
                          <a:latin typeface="Cambria Math"/>
                        </a:rPr>
                        <m:t>=9 </m:t>
                      </m:r>
                      <m:r>
                        <m:rPr>
                          <m:sty m:val="p"/>
                        </m:rPr>
                        <a:rPr lang="es-ES" b="0" i="0" smtClean="0">
                          <a:latin typeface="Cambria Math"/>
                        </a:rPr>
                        <m:t>horas</m:t>
                      </m:r>
                    </m:oMath>
                  </m:oMathPara>
                </a14:m>
                <a:endParaRPr lang="es-ES" dirty="0"/>
              </a:p>
            </p:txBody>
          </p:sp>
        </mc:Choice>
        <mc:Fallback xmlns="">
          <p:sp>
            <p:nvSpPr>
              <p:cNvPr id="9" name="8 CuadroTexto"/>
              <p:cNvSpPr txBox="1">
                <a:spLocks noRot="1" noChangeAspect="1" noMove="1" noResize="1" noEditPoints="1" noAdjustHandles="1" noChangeArrowheads="1" noChangeShapeType="1" noTextEdit="1"/>
              </p:cNvSpPr>
              <p:nvPr/>
            </p:nvSpPr>
            <p:spPr>
              <a:xfrm>
                <a:off x="6068567" y="3016150"/>
                <a:ext cx="1856855" cy="400110"/>
              </a:xfrm>
              <a:prstGeom prst="rect">
                <a:avLst/>
              </a:prstGeom>
              <a:blipFill rotWithShape="1">
                <a:blip r:embed="rId16"/>
                <a:stretch>
                  <a:fillRect/>
                </a:stretch>
              </a:blipFill>
            </p:spPr>
            <p:txBody>
              <a:bodyPr/>
              <a:lstStyle/>
              <a:p>
                <a:r>
                  <a:rPr lang="es-EC">
                    <a:noFill/>
                  </a:rPr>
                  <a:t> </a:t>
                </a:r>
              </a:p>
            </p:txBody>
          </p:sp>
        </mc:Fallback>
      </mc:AlternateContent>
      <p:cxnSp>
        <p:nvCxnSpPr>
          <p:cNvPr id="11" name="10 Conector recto de flecha"/>
          <p:cNvCxnSpPr/>
          <p:nvPr/>
        </p:nvCxnSpPr>
        <p:spPr>
          <a:xfrm>
            <a:off x="6972928" y="2477043"/>
            <a:ext cx="0" cy="5328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aphicFrame>
        <p:nvGraphicFramePr>
          <p:cNvPr id="10" name="9 Tabla"/>
          <p:cNvGraphicFramePr>
            <a:graphicFrameLocks noGrp="1"/>
          </p:cNvGraphicFramePr>
          <p:nvPr>
            <p:extLst>
              <p:ext uri="{D42A27DB-BD31-4B8C-83A1-F6EECF244321}">
                <p14:modId xmlns:p14="http://schemas.microsoft.com/office/powerpoint/2010/main" val="1096362957"/>
              </p:ext>
            </p:extLst>
          </p:nvPr>
        </p:nvGraphicFramePr>
        <p:xfrm>
          <a:off x="0" y="3673489"/>
          <a:ext cx="5950215" cy="2453377"/>
        </p:xfrm>
        <a:graphic>
          <a:graphicData uri="http://schemas.openxmlformats.org/drawingml/2006/table">
            <a:tbl>
              <a:tblPr firstRow="1" firstCol="1" bandRow="1">
                <a:tableStyleId>{5C22544A-7EE6-4342-B048-85BDC9FD1C3A}</a:tableStyleId>
              </a:tblPr>
              <a:tblGrid>
                <a:gridCol w="2459226"/>
                <a:gridCol w="1055949"/>
                <a:gridCol w="1088978"/>
                <a:gridCol w="1346062"/>
              </a:tblGrid>
              <a:tr h="446069">
                <a:tc>
                  <a:txBody>
                    <a:bodyPr/>
                    <a:lstStyle/>
                    <a:p>
                      <a:pPr indent="0" algn="l">
                        <a:lnSpc>
                          <a:spcPct val="100000"/>
                        </a:lnSpc>
                        <a:spcAft>
                          <a:spcPts val="0"/>
                        </a:spcAft>
                      </a:pPr>
                      <a:r>
                        <a:rPr lang="es-EC" sz="1400" dirty="0">
                          <a:effectLst/>
                          <a:latin typeface="Arial" pitchFamily="34" charset="0"/>
                          <a:cs typeface="Arial" pitchFamily="34" charset="0"/>
                        </a:rPr>
                        <a:t>Parámetro</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400" dirty="0">
                          <a:effectLst/>
                          <a:latin typeface="Arial" pitchFamily="34" charset="0"/>
                          <a:cs typeface="Arial" pitchFamily="34" charset="0"/>
                        </a:rPr>
                        <a:t> </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r>
                        <a:rPr lang="es-EC" sz="1400" dirty="0" smtClean="0">
                          <a:effectLst/>
                          <a:latin typeface="Arial" pitchFamily="34" charset="0"/>
                          <a:cs typeface="Arial" pitchFamily="34" charset="0"/>
                        </a:rPr>
                        <a:t>Antes del </a:t>
                      </a:r>
                      <a:r>
                        <a:rPr lang="es-EC" sz="1400" dirty="0">
                          <a:effectLst/>
                          <a:latin typeface="Arial" pitchFamily="34" charset="0"/>
                          <a:cs typeface="Arial" pitchFamily="34" charset="0"/>
                        </a:rPr>
                        <a:t>secado</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400" dirty="0" smtClean="0">
                          <a:effectLst/>
                          <a:latin typeface="Arial" pitchFamily="34" charset="0"/>
                          <a:cs typeface="Arial" pitchFamily="34" charset="0"/>
                        </a:rPr>
                        <a:t>Después del </a:t>
                      </a:r>
                      <a:r>
                        <a:rPr lang="es-EC" sz="1400" dirty="0">
                          <a:effectLst/>
                          <a:latin typeface="Arial" pitchFamily="34" charset="0"/>
                          <a:cs typeface="Arial" pitchFamily="34" charset="0"/>
                        </a:rPr>
                        <a:t>secado</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r h="223034">
                <a:tc rowSpan="5">
                  <a:txBody>
                    <a:bodyPr/>
                    <a:lstStyle/>
                    <a:p>
                      <a:pPr indent="0" algn="l">
                        <a:lnSpc>
                          <a:spcPct val="100000"/>
                        </a:lnSpc>
                        <a:spcAft>
                          <a:spcPts val="0"/>
                        </a:spcAft>
                      </a:pPr>
                      <a:r>
                        <a:rPr lang="es-EC" sz="1400" dirty="0">
                          <a:effectLst/>
                          <a:latin typeface="Arial" pitchFamily="34" charset="0"/>
                          <a:cs typeface="Arial" pitchFamily="34" charset="0"/>
                        </a:rPr>
                        <a:t>Peso </a:t>
                      </a:r>
                      <a:r>
                        <a:rPr lang="en-US" sz="1400" dirty="0">
                          <a:effectLst/>
                          <a:latin typeface="Arial" pitchFamily="34" charset="0"/>
                          <a:cs typeface="Arial" pitchFamily="34" charset="0"/>
                        </a:rPr>
                        <a:t>[kg]</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400">
                          <a:effectLst/>
                          <a:latin typeface="Arial" pitchFamily="34" charset="0"/>
                          <a:cs typeface="Arial" pitchFamily="34" charset="0"/>
                        </a:rPr>
                        <a:t>Bandeja 1</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a:effectLst/>
                          <a:latin typeface="Arial" pitchFamily="34" charset="0"/>
                          <a:cs typeface="Arial" pitchFamily="34" charset="0"/>
                        </a:rPr>
                        <a:t>3.0</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r>
                        <a:rPr lang="es-EC" sz="1400" dirty="0" smtClean="0">
                          <a:effectLst/>
                          <a:latin typeface="Arial" pitchFamily="34" charset="0"/>
                          <a:cs typeface="Arial" pitchFamily="34" charset="0"/>
                        </a:rPr>
                        <a:t>1.928</a:t>
                      </a:r>
                      <a:endParaRPr lang="es-ES" sz="1400" dirty="0" smtClean="0">
                        <a:solidFill>
                          <a:srgbClr val="00000A"/>
                        </a:solidFill>
                        <a:effectLst/>
                        <a:latin typeface="Arial" pitchFamily="34" charset="0"/>
                        <a:ea typeface="Droid Sans Fallback"/>
                        <a:cs typeface="Arial" pitchFamily="34" charset="0"/>
                      </a:endParaRPr>
                    </a:p>
                  </a:txBody>
                  <a:tcPr marL="68580" marR="68580" marT="0" marB="0" anchor="ctr"/>
                </a:tc>
              </a:tr>
              <a:tr h="223034">
                <a:tc vMerge="1">
                  <a:txBody>
                    <a:bodyPr/>
                    <a:lstStyle/>
                    <a:p>
                      <a:endParaRPr lang="es-ES"/>
                    </a:p>
                  </a:txBody>
                  <a:tcPr/>
                </a:tc>
                <a:tc>
                  <a:txBody>
                    <a:bodyPr/>
                    <a:lstStyle/>
                    <a:p>
                      <a:pPr indent="0" algn="l">
                        <a:lnSpc>
                          <a:spcPct val="100000"/>
                        </a:lnSpc>
                        <a:spcAft>
                          <a:spcPts val="0"/>
                        </a:spcAft>
                      </a:pPr>
                      <a:r>
                        <a:rPr lang="es-EC" sz="1400" dirty="0">
                          <a:effectLst/>
                          <a:latin typeface="Arial" pitchFamily="34" charset="0"/>
                          <a:cs typeface="Arial" pitchFamily="34" charset="0"/>
                        </a:rPr>
                        <a:t>Bandeja 2</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dirty="0">
                          <a:effectLst/>
                          <a:latin typeface="Arial" pitchFamily="34" charset="0"/>
                          <a:cs typeface="Arial" pitchFamily="34" charset="0"/>
                        </a:rPr>
                        <a:t>3.0</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r>
                        <a:rPr lang="es-EC" sz="1400" dirty="0" smtClean="0">
                          <a:effectLst/>
                          <a:latin typeface="Arial" pitchFamily="34" charset="0"/>
                          <a:cs typeface="Arial" pitchFamily="34" charset="0"/>
                        </a:rPr>
                        <a:t>1.962</a:t>
                      </a:r>
                      <a:endParaRPr lang="es-ES" sz="1400" dirty="0" smtClean="0">
                        <a:solidFill>
                          <a:srgbClr val="00000A"/>
                        </a:solidFill>
                        <a:effectLst/>
                        <a:latin typeface="Arial" pitchFamily="34" charset="0"/>
                        <a:ea typeface="Droid Sans Fallback"/>
                        <a:cs typeface="Arial" pitchFamily="34" charset="0"/>
                      </a:endParaRPr>
                    </a:p>
                  </a:txBody>
                  <a:tcPr marL="68580" marR="68580" marT="0" marB="0" anchor="ctr"/>
                </a:tc>
              </a:tr>
              <a:tr h="223034">
                <a:tc vMerge="1">
                  <a:txBody>
                    <a:bodyPr/>
                    <a:lstStyle/>
                    <a:p>
                      <a:endParaRPr lang="es-ES"/>
                    </a:p>
                  </a:txBody>
                  <a:tcPr/>
                </a:tc>
                <a:tc>
                  <a:txBody>
                    <a:bodyPr/>
                    <a:lstStyle/>
                    <a:p>
                      <a:pPr indent="0" algn="l">
                        <a:lnSpc>
                          <a:spcPct val="100000"/>
                        </a:lnSpc>
                        <a:spcAft>
                          <a:spcPts val="0"/>
                        </a:spcAft>
                      </a:pPr>
                      <a:r>
                        <a:rPr lang="es-EC" sz="1400">
                          <a:effectLst/>
                          <a:latin typeface="Arial" pitchFamily="34" charset="0"/>
                          <a:cs typeface="Arial" pitchFamily="34" charset="0"/>
                        </a:rPr>
                        <a:t>Bandeja 3</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a:effectLst/>
                          <a:latin typeface="Arial" pitchFamily="34" charset="0"/>
                          <a:cs typeface="Arial" pitchFamily="34" charset="0"/>
                        </a:rPr>
                        <a:t>3.0</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400" dirty="0" smtClean="0">
                          <a:effectLst/>
                          <a:latin typeface="Arial" pitchFamily="34" charset="0"/>
                          <a:cs typeface="Arial" pitchFamily="34" charset="0"/>
                        </a:rPr>
                        <a:t>1.834</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r h="223034">
                <a:tc vMerge="1">
                  <a:txBody>
                    <a:bodyPr/>
                    <a:lstStyle/>
                    <a:p>
                      <a:endParaRPr lang="es-ES"/>
                    </a:p>
                  </a:txBody>
                  <a:tcPr/>
                </a:tc>
                <a:tc>
                  <a:txBody>
                    <a:bodyPr/>
                    <a:lstStyle/>
                    <a:p>
                      <a:pPr indent="0" algn="l">
                        <a:lnSpc>
                          <a:spcPct val="100000"/>
                        </a:lnSpc>
                        <a:spcAft>
                          <a:spcPts val="0"/>
                        </a:spcAft>
                      </a:pPr>
                      <a:r>
                        <a:rPr lang="es-EC" sz="1400">
                          <a:effectLst/>
                          <a:latin typeface="Arial" pitchFamily="34" charset="0"/>
                          <a:cs typeface="Arial" pitchFamily="34" charset="0"/>
                        </a:rPr>
                        <a:t>Bandeja 4</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a:effectLst/>
                          <a:latin typeface="Arial" pitchFamily="34" charset="0"/>
                          <a:cs typeface="Arial" pitchFamily="34" charset="0"/>
                        </a:rPr>
                        <a:t>3.0</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400" dirty="0" smtClean="0">
                          <a:effectLst/>
                          <a:latin typeface="Arial" pitchFamily="34" charset="0"/>
                          <a:cs typeface="Arial" pitchFamily="34" charset="0"/>
                        </a:rPr>
                        <a:t>1.794 </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r h="223034">
                <a:tc vMerge="1">
                  <a:txBody>
                    <a:bodyPr/>
                    <a:lstStyle/>
                    <a:p>
                      <a:endParaRPr lang="es-ES"/>
                    </a:p>
                  </a:txBody>
                  <a:tcPr/>
                </a:tc>
                <a:tc>
                  <a:txBody>
                    <a:bodyPr/>
                    <a:lstStyle/>
                    <a:p>
                      <a:pPr indent="0" algn="l">
                        <a:lnSpc>
                          <a:spcPct val="100000"/>
                        </a:lnSpc>
                        <a:spcAft>
                          <a:spcPts val="0"/>
                        </a:spcAft>
                      </a:pPr>
                      <a:r>
                        <a:rPr lang="es-EC" sz="1400" dirty="0">
                          <a:effectLst/>
                          <a:latin typeface="Arial" pitchFamily="34" charset="0"/>
                          <a:cs typeface="Arial" pitchFamily="34" charset="0"/>
                        </a:rPr>
                        <a:t>Total</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a:effectLst/>
                          <a:latin typeface="Arial" pitchFamily="34" charset="0"/>
                          <a:cs typeface="Arial" pitchFamily="34" charset="0"/>
                        </a:rPr>
                        <a:t>12</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400" dirty="0" smtClean="0">
                          <a:effectLst/>
                          <a:latin typeface="Arial" pitchFamily="34" charset="0"/>
                          <a:cs typeface="Arial" pitchFamily="34" charset="0"/>
                        </a:rPr>
                        <a:t>7.598</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r h="446069">
                <a:tc>
                  <a:txBody>
                    <a:bodyPr/>
                    <a:lstStyle/>
                    <a:p>
                      <a:pPr indent="0" algn="l">
                        <a:lnSpc>
                          <a:spcPct val="100000"/>
                        </a:lnSpc>
                        <a:spcAft>
                          <a:spcPts val="0"/>
                        </a:spcAft>
                      </a:pPr>
                      <a:r>
                        <a:rPr lang="es-EC" sz="1400">
                          <a:effectLst/>
                          <a:latin typeface="Arial" pitchFamily="34" charset="0"/>
                          <a:cs typeface="Arial" pitchFamily="34" charset="0"/>
                        </a:rPr>
                        <a:t>Porcentaje de contenido de humedad [%]</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400">
                          <a:effectLst/>
                          <a:latin typeface="Arial" pitchFamily="34" charset="0"/>
                          <a:cs typeface="Arial" pitchFamily="34" charset="0"/>
                        </a:rPr>
                        <a:t> </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a:effectLst/>
                          <a:latin typeface="Arial" pitchFamily="34" charset="0"/>
                          <a:cs typeface="Arial" pitchFamily="34" charset="0"/>
                        </a:rPr>
                        <a:t>40</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400" dirty="0" smtClean="0">
                          <a:solidFill>
                            <a:schemeClr val="dk1"/>
                          </a:solidFill>
                          <a:effectLst/>
                          <a:latin typeface="Arial" pitchFamily="34" charset="0"/>
                          <a:ea typeface="+mn-ea"/>
                          <a:cs typeface="Arial" pitchFamily="34" charset="0"/>
                        </a:rPr>
                        <a:t>8.02</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r h="446069">
                <a:tc>
                  <a:txBody>
                    <a:bodyPr/>
                    <a:lstStyle/>
                    <a:p>
                      <a:pPr indent="0" algn="l">
                        <a:lnSpc>
                          <a:spcPct val="100000"/>
                        </a:lnSpc>
                        <a:spcAft>
                          <a:spcPts val="0"/>
                        </a:spcAft>
                      </a:pPr>
                      <a:r>
                        <a:rPr lang="es-EC" sz="1400">
                          <a:effectLst/>
                          <a:latin typeface="Arial" pitchFamily="34" charset="0"/>
                          <a:cs typeface="Arial" pitchFamily="34" charset="0"/>
                        </a:rPr>
                        <a:t>Cantidad de agua de remoción [kg]</a:t>
                      </a:r>
                      <a:endParaRPr lang="es-ES" sz="14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400">
                          <a:effectLst/>
                          <a:latin typeface="Arial" pitchFamily="34" charset="0"/>
                          <a:cs typeface="Arial" pitchFamily="34" charset="0"/>
                        </a:rPr>
                        <a:t> </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400" dirty="0">
                          <a:effectLst/>
                          <a:latin typeface="Arial" pitchFamily="34" charset="0"/>
                          <a:cs typeface="Arial" pitchFamily="34" charset="0"/>
                        </a:rPr>
                        <a:t>0</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400" dirty="0" smtClean="0">
                          <a:effectLst/>
                          <a:latin typeface="Arial" pitchFamily="34" charset="0"/>
                          <a:cs typeface="Arial" pitchFamily="34" charset="0"/>
                        </a:rPr>
                        <a:t>4.40</a:t>
                      </a:r>
                      <a:endParaRPr lang="es-ES" sz="14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pic>
        <p:nvPicPr>
          <p:cNvPr id="12" name="0 Imagen"/>
          <p:cNvPicPr/>
          <p:nvPr/>
        </p:nvPicPr>
        <p:blipFill rotWithShape="1">
          <a:blip r:embed="rId18" cstate="print">
            <a:extLst>
              <a:ext uri="{28A0092B-C50C-407E-A947-70E740481C1C}">
                <a14:useLocalDpi xmlns:a14="http://schemas.microsoft.com/office/drawing/2010/main" val="0"/>
              </a:ext>
            </a:extLst>
          </a:blip>
          <a:srcRect l="4927" r="7295"/>
          <a:stretch/>
        </p:blipFill>
        <p:spPr bwMode="auto">
          <a:xfrm>
            <a:off x="301113" y="1682552"/>
            <a:ext cx="2134766" cy="1942480"/>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graphicFrame>
        <p:nvGraphicFramePr>
          <p:cNvPr id="7" name="6 Diagrama"/>
          <p:cNvGraphicFramePr/>
          <p:nvPr>
            <p:extLst>
              <p:ext uri="{D42A27DB-BD31-4B8C-83A1-F6EECF244321}">
                <p14:modId xmlns:p14="http://schemas.microsoft.com/office/powerpoint/2010/main" val="3126755544"/>
              </p:ext>
            </p:extLst>
          </p:nvPr>
        </p:nvGraphicFramePr>
        <p:xfrm>
          <a:off x="2062758" y="2014626"/>
          <a:ext cx="1956558" cy="12015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3" name="AutoShape 2" descr="blob:https://web.whatsapp.com/add76f07-c957-4ee9-bb3a-fccb3a921ff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AutoShape 4" descr="blob:https://web.whatsapp.com/add76f07-c957-4ee9-bb3a-fccb3a921ff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5" name="14 Imagen" descr="Recorte de pantalla"/>
          <p:cNvPicPr>
            <a:picLocks noChangeAspect="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tretch>
            <a:fillRect/>
          </a:stretch>
        </p:blipFill>
        <p:spPr>
          <a:xfrm>
            <a:off x="9911630" y="822112"/>
            <a:ext cx="1107912"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AutoShape 6" descr="blob:https://web.whatsapp.com/8affdc06-f07e-4517-9b00-f2116d8934f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7" name="16 Imagen" descr="Recorte de pantalla"/>
          <p:cNvPicPr>
            <a:picLocks noChangeAspect="1"/>
          </p:cNvPicPr>
          <p:nvPr/>
        </p:nvPicPr>
        <p:blipFill>
          <a:blip r:embed="rId26" cstate="print">
            <a:extLst>
              <a:ext uri="{BEBA8EAE-BF5A-486C-A8C5-ECC9F3942E4B}">
                <a14:imgProps xmlns:a14="http://schemas.microsoft.com/office/drawing/2010/main">
                  <a14:imgLayer r:embed="rId2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063758" y="822112"/>
            <a:ext cx="1082835"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AutoShape 8" descr="blob:https://web.whatsapp.com/8572fd22-f8b7-4078-9e91-900d0e98c5f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9" name="18 Imagen" descr="Recorte de pantalla"/>
          <p:cNvPicPr>
            <a:picLocks noChangeAspect="1"/>
          </p:cNvPicPr>
          <p:nvPr/>
        </p:nvPicPr>
        <p:blipFill>
          <a:blip r:embed="rId28" cstate="print">
            <a:extLst>
              <a:ext uri="{BEBA8EAE-BF5A-486C-A8C5-ECC9F3942E4B}">
                <a14:imgProps xmlns:a14="http://schemas.microsoft.com/office/drawing/2010/main">
                  <a14:imgLayer r:embed="rId29">
                    <a14:imgEffect>
                      <a14:saturation sat="66000"/>
                    </a14:imgEffect>
                  </a14:imgLayer>
                </a14:imgProps>
              </a:ext>
              <a:ext uri="{28A0092B-C50C-407E-A947-70E740481C1C}">
                <a14:useLocalDpi xmlns:a14="http://schemas.microsoft.com/office/drawing/2010/main" val="0"/>
              </a:ext>
            </a:extLst>
          </a:blip>
          <a:stretch>
            <a:fillRect/>
          </a:stretch>
        </p:blipFill>
        <p:spPr>
          <a:xfrm>
            <a:off x="9940954" y="2289869"/>
            <a:ext cx="1078588"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AutoShape 10" descr="blob:https://web.whatsapp.com/d9a2df18-df0e-4d46-8c5d-98492b454a52"/>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1" name="20 Imagen" descr="Recorte de pantalla"/>
          <p:cNvPicPr>
            <a:picLocks noChangeAspect="1"/>
          </p:cNvPicPr>
          <p:nvPr/>
        </p:nvPicPr>
        <p:blipFill>
          <a:blip r:embed="rId30" cstate="print">
            <a:extLst>
              <a:ext uri="{BEBA8EAE-BF5A-486C-A8C5-ECC9F3942E4B}">
                <a14:imgProps xmlns:a14="http://schemas.microsoft.com/office/drawing/2010/main">
                  <a14:imgLayer r:embed="rId3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071503" y="2313836"/>
            <a:ext cx="1088504"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1788653"/>
      </p:ext>
    </p:extLst>
  </p:cSld>
  <p:clrMapOvr>
    <a:masterClrMapping/>
  </p:clrMapOvr>
  <p:transition spd="slow" advClick="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ENSAYO DE SECADO DEL CACAO NACIONAL</a:t>
            </a:r>
            <a:endParaRPr lang="es-EC" sz="2500" i="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3297504816"/>
                  </p:ext>
                </p:extLst>
              </p:nvPr>
            </p:nvGraphicFramePr>
            <p:xfrm>
              <a:off x="406574" y="909514"/>
              <a:ext cx="11286626" cy="4649017"/>
            </p:xfrm>
            <a:graphic>
              <a:graphicData uri="http://schemas.openxmlformats.org/drawingml/2006/table">
                <a:tbl>
                  <a:tblPr firstRow="1" firstCol="1" bandRow="1">
                    <a:tableStyleId>{21E4AEA4-8DFA-4A89-87EB-49C32662AFE0}</a:tableStyleId>
                  </a:tblPr>
                  <a:tblGrid>
                    <a:gridCol w="439815"/>
                    <a:gridCol w="881140"/>
                    <a:gridCol w="777953"/>
                    <a:gridCol w="700165"/>
                    <a:gridCol w="777953"/>
                    <a:gridCol w="777953"/>
                    <a:gridCol w="777953"/>
                    <a:gridCol w="777953"/>
                    <a:gridCol w="777953"/>
                    <a:gridCol w="890665"/>
                    <a:gridCol w="890665"/>
                    <a:gridCol w="890665"/>
                    <a:gridCol w="922415"/>
                    <a:gridCol w="1003378"/>
                  </a:tblGrid>
                  <a:tr h="489465">
                    <a:tc>
                      <a:txBody>
                        <a:bodyPr/>
                        <a:lstStyle/>
                        <a:p>
                          <a:pPr indent="0" algn="ctr">
                            <a:lnSpc>
                              <a:spcPct val="100000"/>
                            </a:lnSpc>
                            <a:spcAft>
                              <a:spcPts val="0"/>
                            </a:spcAft>
                          </a:pPr>
                          <a:r>
                            <a:rPr lang="es-EC" sz="1600" dirty="0">
                              <a:effectLst/>
                              <a:latin typeface="Arial" pitchFamily="34" charset="0"/>
                              <a:cs typeface="Arial" pitchFamily="34" charset="0"/>
                            </a:rPr>
                            <a:t>Nº</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[min]</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14:m>
                            <m:oMath xmlns:m="http://schemas.openxmlformats.org/officeDocument/2006/math">
                              <m:r>
                                <a:rPr lang="es-EC" sz="1600">
                                  <a:effectLst/>
                                  <a:latin typeface="Cambria Math"/>
                                </a:rPr>
                                <m:t>∞</m:t>
                              </m:r>
                            </m:oMath>
                          </a14:m>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1</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r>
                            <a:rPr lang="es-EC" sz="1600" baseline="-25000">
                              <a:effectLst/>
                              <a:latin typeface="Arial" pitchFamily="34" charset="0"/>
                              <a:cs typeface="Arial" pitchFamily="34" charset="0"/>
                            </a:rPr>
                            <a:t>i</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MS</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[kg]</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CHP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MS2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[kg]</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CHP2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14:m>
                            <m:oMath xmlns:m="http://schemas.openxmlformats.org/officeDocument/2006/math">
                              <m:r>
                                <a:rPr lang="es-EC" sz="1600">
                                  <a:effectLst/>
                                  <a:latin typeface="Cambria Math"/>
                                </a:rPr>
                                <m:t>∆</m:t>
                              </m:r>
                            </m:oMath>
                          </a14:m>
                          <a:r>
                            <a:rPr lang="es-EC" sz="1600" dirty="0">
                              <a:effectLst/>
                              <a:latin typeface="Arial" pitchFamily="34" charset="0"/>
                              <a:cs typeface="Arial" pitchFamily="34" charset="0"/>
                            </a:rPr>
                            <a:t>W</a:t>
                          </a:r>
                          <a:endParaRPr lang="es-ES" sz="1600" dirty="0">
                            <a:effectLst/>
                            <a:latin typeface="Arial" pitchFamily="34" charset="0"/>
                            <a:cs typeface="Arial" pitchFamily="34" charset="0"/>
                          </a:endParaRPr>
                        </a:p>
                        <a:p>
                          <a:pPr indent="0" algn="ctr">
                            <a:lnSpc>
                              <a:spcPct val="100000"/>
                            </a:lnSpc>
                            <a:spcAft>
                              <a:spcPts val="0"/>
                            </a:spcAft>
                          </a:pP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94.6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dirty="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19.8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2.955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38.76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38.35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0.1318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37.77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2.886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36.87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0.2416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36.62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0.3371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22.1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2.826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35.22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2.787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34.14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0.4189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33.8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34.23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2.745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32.99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0.4866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76.5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97.7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59.6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39.5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69.6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2.736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32.74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31.75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0.5512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122366">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gridSpan="13">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DESPUES DE 9 HORAS DE SECADO</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73.1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77.3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16.1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71.6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1.836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7.99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1.818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1.0752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7.83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1.0770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13.2</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1.821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7.58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1.0752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570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13.6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66.6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7.33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1.797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6.92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1.0733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15.1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1.806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1.794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1.0715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62.3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85.0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11.4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1.791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1.0714</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acc>
                                  <m:accPr>
                                    <m:chr m:val="̅"/>
                                    <m:ctrlPr>
                                      <a:rPr lang="es-ES" sz="1600" i="1">
                                        <a:effectLst/>
                                        <a:latin typeface="Cambria Math" panose="02040503050406030204" pitchFamily="18" charset="0"/>
                                      </a:rPr>
                                    </m:ctrlPr>
                                  </m:accPr>
                                  <m:e>
                                    <m:r>
                                      <a:rPr lang="es-EC" sz="1600">
                                        <a:effectLst/>
                                        <a:latin typeface="Cambria Math"/>
                                      </a:rPr>
                                      <m:t>𝐗</m:t>
                                    </m:r>
                                  </m:e>
                                </m:acc>
                              </m:oMath>
                            </m:oMathPara>
                          </a14:m>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21.9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a:effectLst/>
                              <a:latin typeface="Arial" pitchFamily="34" charset="0"/>
                              <a:cs typeface="Arial" pitchFamily="34" charset="0"/>
                            </a:rPr>
                            <a:t>19.7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marL="0" indent="0" algn="ctr">
                            <a:lnSpc>
                              <a:spcPct val="100000"/>
                            </a:lnSpc>
                            <a:spcAft>
                              <a:spcPts val="0"/>
                            </a:spcAft>
                          </a:pPr>
                          <a:r>
                            <a:rPr lang="es-EC" sz="1600" dirty="0">
                              <a:effectLst/>
                              <a:latin typeface="Arial" pitchFamily="34" charset="0"/>
                              <a:cs typeface="Arial" pitchFamily="34" charset="0"/>
                            </a:rPr>
                            <a:t>69.7</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a:rPr>
                                      <m:t>𝐗</m:t>
                                    </m:r>
                                  </m:e>
                                  <m:sub>
                                    <m:r>
                                      <a:rPr lang="es-EC" sz="1600">
                                        <a:effectLst/>
                                        <a:latin typeface="Cambria Math"/>
                                      </a:rPr>
                                      <m:t>𝐦𝐚𝐱</m:t>
                                    </m:r>
                                  </m:sub>
                                </m:sSub>
                              </m:oMath>
                            </m:oMathPara>
                          </a14:m>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47</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68.5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a:effectLst/>
                              <a:latin typeface="Arial" pitchFamily="34" charset="0"/>
                              <a:cs typeface="Arial" pitchFamily="34" charset="0"/>
                            </a:rPr>
                            <a:t>39.5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69850" algn="ctr">
                            <a:lnSpc>
                              <a:spcPct val="100000"/>
                            </a:lnSpc>
                            <a:spcAft>
                              <a:spcPts val="0"/>
                            </a:spcAft>
                          </a:pPr>
                          <a:r>
                            <a:rPr lang="es-EC" sz="1600" dirty="0">
                              <a:effectLst/>
                              <a:latin typeface="Arial" pitchFamily="34" charset="0"/>
                              <a:cs typeface="Arial" pitchFamily="34" charset="0"/>
                            </a:rPr>
                            <a:t>73.6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rPr>
                                    </m:ctrlPr>
                                  </m:sSubPr>
                                  <m:e>
                                    <m:r>
                                      <a:rPr lang="es-EC" sz="1600">
                                        <a:effectLst/>
                                        <a:latin typeface="Cambria Math"/>
                                      </a:rPr>
                                      <m:t>𝐗</m:t>
                                    </m:r>
                                  </m:e>
                                  <m:sub>
                                    <m:r>
                                      <a:rPr lang="es-EC" sz="1600">
                                        <a:effectLst/>
                                        <a:latin typeface="Cambria Math"/>
                                      </a:rPr>
                                      <m:t>𝐦𝐢𝐧</m:t>
                                    </m:r>
                                  </m:sub>
                                </m:sSub>
                              </m:oMath>
                            </m:oMathPara>
                          </a14:m>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19.8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22.5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dirty="0">
                              <a:effectLst/>
                              <a:latin typeface="Arial" pitchFamily="34" charset="0"/>
                              <a:cs typeface="Arial" pitchFamily="34" charset="0"/>
                            </a:rPr>
                            <a:t>10.8</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69850" algn="ctr">
                            <a:lnSpc>
                              <a:spcPct val="100000"/>
                            </a:lnSpc>
                            <a:spcAft>
                              <a:spcPts val="0"/>
                            </a:spcAft>
                          </a:pPr>
                          <a:r>
                            <a:rPr lang="es-EC" sz="1600" dirty="0">
                              <a:effectLst/>
                              <a:latin typeface="Arial" pitchFamily="34" charset="0"/>
                              <a:cs typeface="Arial" pitchFamily="34" charset="0"/>
                            </a:rPr>
                            <a:t>62.3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3297504816"/>
                  </p:ext>
                </p:extLst>
              </p:nvPr>
            </p:nvGraphicFramePr>
            <p:xfrm>
              <a:off x="406574" y="909514"/>
              <a:ext cx="11286626" cy="4649017"/>
            </p:xfrm>
            <a:graphic>
              <a:graphicData uri="http://schemas.openxmlformats.org/drawingml/2006/table">
                <a:tbl>
                  <a:tblPr firstRow="1" firstCol="1" bandRow="1">
                    <a:tableStyleId>{21E4AEA4-8DFA-4A89-87EB-49C32662AFE0}</a:tableStyleId>
                  </a:tblPr>
                  <a:tblGrid>
                    <a:gridCol w="439815"/>
                    <a:gridCol w="881140"/>
                    <a:gridCol w="777953"/>
                    <a:gridCol w="700165"/>
                    <a:gridCol w="777953"/>
                    <a:gridCol w="777953"/>
                    <a:gridCol w="777953"/>
                    <a:gridCol w="777953"/>
                    <a:gridCol w="777953"/>
                    <a:gridCol w="890665"/>
                    <a:gridCol w="890665"/>
                    <a:gridCol w="890665"/>
                    <a:gridCol w="922415"/>
                    <a:gridCol w="1003378"/>
                  </a:tblGrid>
                  <a:tr h="489465">
                    <a:tc>
                      <a:txBody>
                        <a:bodyPr/>
                        <a:lstStyle/>
                        <a:p>
                          <a:pPr indent="0" algn="ctr">
                            <a:lnSpc>
                              <a:spcPct val="100000"/>
                            </a:lnSpc>
                            <a:spcAft>
                              <a:spcPts val="0"/>
                            </a:spcAft>
                          </a:pPr>
                          <a:r>
                            <a:rPr lang="es-EC" sz="1600" dirty="0">
                              <a:effectLst/>
                              <a:latin typeface="Arial" pitchFamily="34" charset="0"/>
                              <a:cs typeface="Arial" pitchFamily="34" charset="0"/>
                            </a:rPr>
                            <a:t>Nº</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[min]</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endParaRPr lang="es-ES"/>
                        </a:p>
                      </a:txBody>
                      <a:tcPr marL="36710" marR="36710" marT="0" marB="0" anchor="ctr">
                        <a:blipFill rotWithShape="1">
                          <a:blip r:embed="rId2"/>
                          <a:stretch>
                            <a:fillRect l="-171654" t="-12500" r="-1187402" b="-878750"/>
                          </a:stretch>
                        </a:blipFill>
                      </a:tcPr>
                    </a:tc>
                    <a:tc>
                      <a:txBody>
                        <a:bodyPr/>
                        <a:lstStyle/>
                        <a:p>
                          <a:pPr indent="0" algn="ctr">
                            <a:lnSpc>
                              <a:spcPct val="100000"/>
                            </a:lnSpc>
                            <a:spcAft>
                              <a:spcPts val="0"/>
                            </a:spcAft>
                          </a:pPr>
                          <a:r>
                            <a:rPr lang="es-EC" sz="1600">
                              <a:effectLst/>
                              <a:latin typeface="Arial" pitchFamily="34" charset="0"/>
                              <a:cs typeface="Arial" pitchFamily="34" charset="0"/>
                            </a:rPr>
                            <a:t>HR</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1</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HR</a:t>
                          </a:r>
                          <a:r>
                            <a:rPr lang="es-EC" sz="1600" baseline="-25000">
                              <a:effectLst/>
                              <a:latin typeface="Arial" pitchFamily="34" charset="0"/>
                              <a:cs typeface="Arial" pitchFamily="34" charset="0"/>
                            </a:rPr>
                            <a:t>i</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T</a:t>
                          </a:r>
                          <a:r>
                            <a:rPr lang="es-EC" sz="1600" baseline="-25000">
                              <a:effectLst/>
                              <a:latin typeface="Arial" pitchFamily="34" charset="0"/>
                              <a:cs typeface="Arial" pitchFamily="34" charset="0"/>
                            </a:rPr>
                            <a:t>sec</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[ºC]</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MS</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[kg]</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CHP</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MS2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[kg]</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CHP2</a:t>
                          </a:r>
                          <a:endParaRPr lang="es-ES" sz="1600">
                            <a:effectLst/>
                            <a:latin typeface="Arial" pitchFamily="34" charset="0"/>
                            <a:cs typeface="Arial" pitchFamily="34" charset="0"/>
                          </a:endParaRPr>
                        </a:p>
                        <a:p>
                          <a:pPr indent="0" algn="ctr">
                            <a:lnSpc>
                              <a:spcPct val="100000"/>
                            </a:lnSpc>
                            <a:spcAft>
                              <a:spcPts val="0"/>
                            </a:spcAft>
                          </a:pP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endParaRPr lang="es-ES"/>
                        </a:p>
                      </a:txBody>
                      <a:tcPr marL="36710" marR="36710" marT="0" marB="0" anchor="ctr">
                        <a:blipFill rotWithShape="1">
                          <a:blip r:embed="rId2"/>
                          <a:stretch>
                            <a:fillRect l="-1022424" t="-12500" r="-606" b="-878750"/>
                          </a:stretch>
                        </a:blipFill>
                      </a:tcPr>
                    </a:tc>
                  </a:tr>
                  <a:tr h="244732">
                    <a:tc>
                      <a:txBody>
                        <a:bodyPr/>
                        <a:lstStyle/>
                        <a:p>
                          <a:pPr indent="0"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94.6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dirty="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19.8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2.955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38.76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38.35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0.1318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37.77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2.886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36.87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0.2416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30</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36.62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35.46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0.3371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22.1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2.826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35.22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2.787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34.14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0.4189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33.8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34.23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2.745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32.99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0.4866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76.5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97.7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59.6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39.5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69.6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2.736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32.74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2.700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31.75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0.5512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3840">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gridSpan="13">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DESPUES DE 9 HORAS DE SECADO</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hMerge="1">
                      <a:txBody>
                        <a:bodyPr/>
                        <a:lstStyle/>
                        <a:p>
                          <a:pPr indent="0" algn="ctr">
                            <a:lnSpc>
                              <a:spcPct val="100000"/>
                            </a:lnSpc>
                            <a:spcAft>
                              <a:spcPts val="0"/>
                            </a:spcAft>
                          </a:pP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39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73.1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77.3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16.1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71.6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1.836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7.99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1.818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1.0752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7.83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1.0770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23.0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13.2</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1.821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7.58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1.0752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570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13.6</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66.6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1.812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7.33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1.797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6.92</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1.0733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59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22.0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15.1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1.806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7.17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1.794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6.84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1.0715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0" algn="ctr">
                            <a:lnSpc>
                              <a:spcPct val="100000"/>
                            </a:lnSpc>
                            <a:spcAft>
                              <a:spcPts val="0"/>
                            </a:spcAft>
                          </a:pPr>
                          <a:r>
                            <a:rPr lang="es-EC" sz="1600">
                              <a:effectLst/>
                              <a:latin typeface="Arial" pitchFamily="34" charset="0"/>
                              <a:cs typeface="Arial" pitchFamily="34" charset="0"/>
                            </a:rPr>
                            <a:t>60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590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21.9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62.3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85.0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58.0</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11.4</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72.9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1.803</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7.08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1.791</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6.75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1.0714</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endParaRPr lang="es-ES"/>
                        </a:p>
                      </a:txBody>
                      <a:tcPr marL="36710" marR="36710" marT="0" marB="0" anchor="ctr">
                        <a:blipFill rotWithShape="1">
                          <a:blip r:embed="rId2"/>
                          <a:stretch>
                            <a:fillRect l="-50345" t="-1632500" r="-1127586" b="-250000"/>
                          </a:stretch>
                        </a:blipFill>
                      </a:tcPr>
                    </a:tc>
                    <a:tc>
                      <a:txBody>
                        <a:bodyPr/>
                        <a:lstStyle/>
                        <a:p>
                          <a:pPr indent="0" algn="ctr">
                            <a:lnSpc>
                              <a:spcPct val="100000"/>
                            </a:lnSpc>
                            <a:spcAft>
                              <a:spcPts val="0"/>
                            </a:spcAft>
                          </a:pPr>
                          <a:r>
                            <a:rPr lang="es-EC" sz="1600" dirty="0">
                              <a:effectLst/>
                              <a:latin typeface="Arial" pitchFamily="34" charset="0"/>
                              <a:cs typeface="Arial" pitchFamily="34" charset="0"/>
                            </a:rPr>
                            <a:t>21.9</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41</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58.5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a:effectLst/>
                              <a:latin typeface="Arial" pitchFamily="34" charset="0"/>
                              <a:cs typeface="Arial" pitchFamily="34" charset="0"/>
                            </a:rPr>
                            <a:t>19.7</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marL="0" indent="0" algn="ctr">
                            <a:lnSpc>
                              <a:spcPct val="100000"/>
                            </a:lnSpc>
                            <a:spcAft>
                              <a:spcPts val="0"/>
                            </a:spcAft>
                          </a:pPr>
                          <a:r>
                            <a:rPr lang="es-EC" sz="1600" dirty="0">
                              <a:effectLst/>
                              <a:latin typeface="Arial" pitchFamily="34" charset="0"/>
                              <a:cs typeface="Arial" pitchFamily="34" charset="0"/>
                            </a:rPr>
                            <a:t>69.7</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endParaRPr lang="es-ES"/>
                        </a:p>
                      </a:txBody>
                      <a:tcPr marL="36710" marR="36710" marT="0" marB="0" anchor="ctr">
                        <a:blipFill rotWithShape="1">
                          <a:blip r:embed="rId2"/>
                          <a:stretch>
                            <a:fillRect l="-50345" t="-1732500" r="-1127586" b="-150000"/>
                          </a:stretch>
                        </a:blipFill>
                      </a:tcPr>
                    </a:tc>
                    <a:tc>
                      <a:txBody>
                        <a:bodyPr/>
                        <a:lstStyle/>
                        <a:p>
                          <a:pPr indent="0" algn="ctr">
                            <a:lnSpc>
                              <a:spcPct val="100000"/>
                            </a:lnSpc>
                            <a:spcAft>
                              <a:spcPts val="0"/>
                            </a:spcAft>
                          </a:pPr>
                          <a:r>
                            <a:rPr lang="es-EC" sz="1600">
                              <a:effectLst/>
                              <a:latin typeface="Arial" pitchFamily="34" charset="0"/>
                              <a:cs typeface="Arial" pitchFamily="34" charset="0"/>
                            </a:rPr>
                            <a:t>23.9</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47</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68.5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a:effectLst/>
                              <a:latin typeface="Arial" pitchFamily="34" charset="0"/>
                              <a:cs typeface="Arial" pitchFamily="34" charset="0"/>
                            </a:rPr>
                            <a:t>39.5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69850" algn="ctr">
                            <a:lnSpc>
                              <a:spcPct val="100000"/>
                            </a:lnSpc>
                            <a:spcAft>
                              <a:spcPts val="0"/>
                            </a:spcAft>
                          </a:pPr>
                          <a:r>
                            <a:rPr lang="es-EC" sz="1600" dirty="0">
                              <a:effectLst/>
                              <a:latin typeface="Arial" pitchFamily="34" charset="0"/>
                              <a:cs typeface="Arial" pitchFamily="34" charset="0"/>
                            </a:rPr>
                            <a:t>73.6</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r>
                  <a:tr h="244732">
                    <a:tc>
                      <a:txBody>
                        <a:bodyPr/>
                        <a:lstStyle/>
                        <a:p>
                          <a:pPr indent="25209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endParaRPr lang="es-ES"/>
                        </a:p>
                      </a:txBody>
                      <a:tcPr marL="36710" marR="36710" marT="0" marB="0" anchor="ctr">
                        <a:blipFill rotWithShape="1">
                          <a:blip r:embed="rId2"/>
                          <a:stretch>
                            <a:fillRect l="-50345" t="-1832500" r="-1127586" b="-50000"/>
                          </a:stretch>
                        </a:blipFill>
                      </a:tcPr>
                    </a:tc>
                    <a:tc>
                      <a:txBody>
                        <a:bodyPr/>
                        <a:lstStyle/>
                        <a:p>
                          <a:pPr indent="0" algn="ctr">
                            <a:lnSpc>
                              <a:spcPct val="100000"/>
                            </a:lnSpc>
                            <a:spcAft>
                              <a:spcPts val="0"/>
                            </a:spcAft>
                          </a:pPr>
                          <a:r>
                            <a:rPr lang="es-EC" sz="1600">
                              <a:effectLst/>
                              <a:latin typeface="Arial" pitchFamily="34" charset="0"/>
                              <a:cs typeface="Arial" pitchFamily="34" charset="0"/>
                            </a:rPr>
                            <a:t>19.8</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35</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22.5</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19685" algn="ctr">
                            <a:lnSpc>
                              <a:spcPct val="100000"/>
                            </a:lnSpc>
                            <a:spcAft>
                              <a:spcPts val="0"/>
                            </a:spcAft>
                          </a:pPr>
                          <a:r>
                            <a:rPr lang="es-EC" sz="1600" dirty="0">
                              <a:effectLst/>
                              <a:latin typeface="Arial" pitchFamily="34" charset="0"/>
                              <a:cs typeface="Arial" pitchFamily="34" charset="0"/>
                            </a:rPr>
                            <a:t>10.8</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69850" algn="ctr">
                            <a:lnSpc>
                              <a:spcPct val="100000"/>
                            </a:lnSpc>
                            <a:spcAft>
                              <a:spcPts val="0"/>
                            </a:spcAft>
                          </a:pPr>
                          <a:r>
                            <a:rPr lang="es-EC" sz="1600" dirty="0">
                              <a:effectLst/>
                              <a:latin typeface="Arial" pitchFamily="34" charset="0"/>
                              <a:cs typeface="Arial" pitchFamily="34" charset="0"/>
                            </a:rPr>
                            <a:t>62.3</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36710" marR="3671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36710" marR="36710" marT="0" marB="0" anchor="ctr"/>
                    </a:tc>
                  </a:tr>
                </a:tbl>
              </a:graphicData>
            </a:graphic>
          </p:graphicFrame>
        </mc:Fallback>
      </mc:AlternateContent>
    </p:spTree>
    <p:extLst>
      <p:ext uri="{BB962C8B-B14F-4D97-AF65-F5344CB8AC3E}">
        <p14:creationId xmlns:p14="http://schemas.microsoft.com/office/powerpoint/2010/main" val="3707629109"/>
      </p:ext>
    </p:extLst>
  </p:cSld>
  <p:clrMapOvr>
    <a:masterClrMapping/>
  </p:clrMapOvr>
  <p:transition spd="slow" advClick="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CURVA DE SECADO DEL CACAO NACIONAL</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2" name="1 Rectángulo"/>
          <p:cNvSpPr/>
          <p:nvPr/>
        </p:nvSpPr>
        <p:spPr>
          <a:xfrm>
            <a:off x="6599262" y="5234845"/>
            <a:ext cx="5472608" cy="584775"/>
          </a:xfrm>
          <a:prstGeom prst="rect">
            <a:avLst/>
          </a:prstGeom>
        </p:spPr>
        <p:txBody>
          <a:bodyPr wrap="square">
            <a:spAutoFit/>
          </a:bodyPr>
          <a:lstStyle/>
          <a:p>
            <a:pPr algn="just"/>
            <a:r>
              <a:rPr lang="es-EC" sz="1600" b="1" dirty="0">
                <a:latin typeface="Arial" pitchFamily="34" charset="0"/>
                <a:cs typeface="Arial" pitchFamily="34" charset="0"/>
              </a:rPr>
              <a:t>Diagrama de</a:t>
            </a:r>
            <a:r>
              <a:rPr lang="es-EC" sz="1600" dirty="0">
                <a:latin typeface="Arial" pitchFamily="34" charset="0"/>
                <a:cs typeface="Arial" pitchFamily="34" charset="0"/>
              </a:rPr>
              <a:t> </a:t>
            </a:r>
            <a:r>
              <a:rPr lang="es-EC" sz="1600" b="1" dirty="0">
                <a:latin typeface="Arial" pitchFamily="34" charset="0"/>
                <a:cs typeface="Arial" pitchFamily="34" charset="0"/>
              </a:rPr>
              <a:t>agua removida en los granos de cacao </a:t>
            </a:r>
            <a:r>
              <a:rPr lang="es-EC" sz="1600" b="1" dirty="0" smtClean="0">
                <a:latin typeface="Arial" pitchFamily="34" charset="0"/>
                <a:cs typeface="Arial" pitchFamily="34" charset="0"/>
              </a:rPr>
              <a:t>nacional </a:t>
            </a:r>
            <a:r>
              <a:rPr lang="es-EC" sz="1600" b="1" dirty="0">
                <a:latin typeface="Arial" pitchFamily="34" charset="0"/>
                <a:cs typeface="Arial" pitchFamily="34" charset="0"/>
              </a:rPr>
              <a:t>y tiempo de secado</a:t>
            </a:r>
            <a:endParaRPr lang="es-ES" sz="1600" dirty="0">
              <a:latin typeface="Arial" pitchFamily="34" charset="0"/>
              <a:cs typeface="Arial" pitchFamily="34" charset="0"/>
            </a:endParaRPr>
          </a:p>
        </p:txBody>
      </p:sp>
      <p:sp>
        <p:nvSpPr>
          <p:cNvPr id="7" name="6 Rectángulo"/>
          <p:cNvSpPr/>
          <p:nvPr/>
        </p:nvSpPr>
        <p:spPr>
          <a:xfrm>
            <a:off x="413669" y="5234844"/>
            <a:ext cx="5184576" cy="584775"/>
          </a:xfrm>
          <a:prstGeom prst="rect">
            <a:avLst/>
          </a:prstGeom>
        </p:spPr>
        <p:txBody>
          <a:bodyPr wrap="square">
            <a:spAutoFit/>
          </a:bodyPr>
          <a:lstStyle/>
          <a:p>
            <a:r>
              <a:rPr lang="es-EC" sz="1600" b="1" dirty="0">
                <a:latin typeface="Arial" pitchFamily="34" charset="0"/>
                <a:cs typeface="Arial" pitchFamily="34" charset="0"/>
              </a:rPr>
              <a:t>Diagrama de contenido de humedad en los granos de cacao </a:t>
            </a:r>
            <a:r>
              <a:rPr lang="es-EC" sz="1600" b="1" dirty="0" smtClean="0">
                <a:latin typeface="Arial" pitchFamily="34" charset="0"/>
                <a:cs typeface="Arial" pitchFamily="34" charset="0"/>
              </a:rPr>
              <a:t>nacional </a:t>
            </a:r>
            <a:r>
              <a:rPr lang="es-EC" sz="1600" b="1" dirty="0">
                <a:latin typeface="Arial" pitchFamily="34" charset="0"/>
                <a:cs typeface="Arial" pitchFamily="34" charset="0"/>
              </a:rPr>
              <a:t>y tiempo de secado</a:t>
            </a:r>
            <a:endParaRPr lang="es-ES" sz="1600" dirty="0">
              <a:latin typeface="Arial" pitchFamily="34" charset="0"/>
              <a:cs typeface="Arial" pitchFamily="34" charset="0"/>
            </a:endParaRPr>
          </a:p>
        </p:txBody>
      </p:sp>
      <p:graphicFrame>
        <p:nvGraphicFramePr>
          <p:cNvPr id="10" name="9 Gráfico"/>
          <p:cNvGraphicFramePr/>
          <p:nvPr>
            <p:extLst>
              <p:ext uri="{D42A27DB-BD31-4B8C-83A1-F6EECF244321}">
                <p14:modId xmlns:p14="http://schemas.microsoft.com/office/powerpoint/2010/main" val="3144313212"/>
              </p:ext>
            </p:extLst>
          </p:nvPr>
        </p:nvGraphicFramePr>
        <p:xfrm>
          <a:off x="32466" y="1197546"/>
          <a:ext cx="6217200" cy="33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Gráfico"/>
          <p:cNvGraphicFramePr/>
          <p:nvPr>
            <p:extLst>
              <p:ext uri="{D42A27DB-BD31-4B8C-83A1-F6EECF244321}">
                <p14:modId xmlns:p14="http://schemas.microsoft.com/office/powerpoint/2010/main" val="2298808962"/>
              </p:ext>
            </p:extLst>
          </p:nvPr>
        </p:nvGraphicFramePr>
        <p:xfrm>
          <a:off x="6239222" y="1019699"/>
          <a:ext cx="5832648" cy="42010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3988452"/>
      </p:ext>
    </p:extLst>
  </p:cSld>
  <p:clrMapOvr>
    <a:masterClrMapping/>
  </p:clrMapOvr>
  <p:transition spd="slow" advClick="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RESULTADO FINAL DEL SECADO DE CACAO NACIONAL</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2" name="1 Flecha derecha"/>
          <p:cNvSpPr/>
          <p:nvPr/>
        </p:nvSpPr>
        <p:spPr>
          <a:xfrm>
            <a:off x="6061006" y="1156709"/>
            <a:ext cx="2160000" cy="900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1600" dirty="0" smtClean="0">
                <a:latin typeface="Arial" panose="020B0604020202020204" pitchFamily="34" charset="0"/>
                <a:cs typeface="Arial" panose="020B0604020202020204" pitchFamily="34" charset="0"/>
              </a:rPr>
              <a:t>PROCESO DE SECADO</a:t>
            </a:r>
            <a:endParaRPr lang="es-E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7 CuadroTexto"/>
              <p:cNvSpPr txBox="1"/>
              <p:nvPr/>
            </p:nvSpPr>
            <p:spPr>
              <a:xfrm>
                <a:off x="6177345" y="2720078"/>
                <a:ext cx="1788503"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14:m>
                  <m:oMath xmlns:m="http://schemas.openxmlformats.org/officeDocument/2006/math">
                    <m:sSub>
                      <m:sSubPr>
                        <m:ctrlPr>
                          <a:rPr lang="es-ES" i="1" smtClean="0">
                            <a:latin typeface="Cambria Math" panose="02040503050406030204" pitchFamily="18" charset="0"/>
                          </a:rPr>
                        </m:ctrlPr>
                      </m:sSubPr>
                      <m:e>
                        <m:r>
                          <m:rPr>
                            <m:sty m:val="p"/>
                          </m:rPr>
                          <a:rPr lang="es-ES" b="0" i="0" smtClean="0">
                            <a:latin typeface="Cambria Math"/>
                          </a:rPr>
                          <m:t>T</m:t>
                        </m:r>
                      </m:e>
                      <m:sub>
                        <m:r>
                          <m:rPr>
                            <m:sty m:val="p"/>
                          </m:rPr>
                          <a:rPr lang="es-ES" b="0" i="0" smtClean="0">
                            <a:latin typeface="Cambria Math"/>
                          </a:rPr>
                          <m:t>sec</m:t>
                        </m:r>
                      </m:sub>
                    </m:sSub>
                    <m:r>
                      <a:rPr lang="es-ES" b="0" i="0" smtClean="0">
                        <a:latin typeface="Cambria Math"/>
                      </a:rPr>
                      <m:t>=</m:t>
                    </m:r>
                    <m:r>
                      <a:rPr lang="es-ES" b="0" i="0" smtClean="0">
                        <a:latin typeface="Cambria Math"/>
                      </a:rPr>
                      <m:t>69</m:t>
                    </m:r>
                    <m:r>
                      <a:rPr lang="es-ES" b="0" i="0" smtClean="0">
                        <a:latin typeface="Cambria Math"/>
                      </a:rPr>
                      <m:t>.</m:t>
                    </m:r>
                    <m:r>
                      <a:rPr lang="es-ES" b="0" i="0" smtClean="0">
                        <a:latin typeface="Cambria Math"/>
                      </a:rPr>
                      <m:t>7</m:t>
                    </m:r>
                    <m:r>
                      <a:rPr lang="es-ES" b="0" i="0" smtClean="0">
                        <a:latin typeface="Cambria Math"/>
                      </a:rPr>
                      <m:t> </m:t>
                    </m:r>
                    <m:r>
                      <a:rPr lang="es-ES" b="0" i="1" smtClean="0">
                        <a:latin typeface="Cambria Math"/>
                        <a:ea typeface="Cambria Math"/>
                      </a:rPr>
                      <m:t>℃</m:t>
                    </m:r>
                  </m:oMath>
                </a14:m>
                <a:r>
                  <a:rPr lang="es-ES" dirty="0" smtClean="0"/>
                  <a:t> </a:t>
                </a:r>
                <a:endParaRPr lang="es-ES" dirty="0"/>
              </a:p>
            </p:txBody>
          </p:sp>
        </mc:Choice>
        <mc:Fallback xmlns="">
          <p:sp>
            <p:nvSpPr>
              <p:cNvPr id="8" name="7 CuadroTexto"/>
              <p:cNvSpPr txBox="1">
                <a:spLocks noRot="1" noChangeAspect="1" noMove="1" noResize="1" noEditPoints="1" noAdjustHandles="1" noChangeArrowheads="1" noChangeShapeType="1" noTextEdit="1"/>
              </p:cNvSpPr>
              <p:nvPr/>
            </p:nvSpPr>
            <p:spPr>
              <a:xfrm>
                <a:off x="6177345" y="2720078"/>
                <a:ext cx="1788503" cy="400110"/>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CuadroTexto"/>
              <p:cNvSpPr txBox="1"/>
              <p:nvPr/>
            </p:nvSpPr>
            <p:spPr>
              <a:xfrm>
                <a:off x="6167214" y="2277666"/>
                <a:ext cx="1947584"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m:rPr>
                              <m:sty m:val="p"/>
                            </m:rPr>
                            <a:rPr lang="es-ES" b="0" i="0" smtClean="0">
                              <a:latin typeface="Cambria Math"/>
                            </a:rPr>
                            <m:t>t</m:t>
                          </m:r>
                        </m:e>
                        <m:sub>
                          <m:r>
                            <m:rPr>
                              <m:sty m:val="p"/>
                            </m:rPr>
                            <a:rPr lang="es-ES" b="0" i="0" smtClean="0">
                              <a:latin typeface="Cambria Math"/>
                            </a:rPr>
                            <m:t>sec</m:t>
                          </m:r>
                        </m:sub>
                      </m:sSub>
                      <m:r>
                        <a:rPr lang="es-ES" b="0" i="0" smtClean="0">
                          <a:latin typeface="Cambria Math"/>
                        </a:rPr>
                        <m:t>=</m:t>
                      </m:r>
                      <m:r>
                        <a:rPr lang="es-ES" b="0" i="0" smtClean="0">
                          <a:latin typeface="Cambria Math"/>
                        </a:rPr>
                        <m:t>10</m:t>
                      </m:r>
                      <m:r>
                        <a:rPr lang="es-ES" b="0" i="0" smtClean="0">
                          <a:latin typeface="Cambria Math"/>
                        </a:rPr>
                        <m:t> </m:t>
                      </m:r>
                      <m:r>
                        <m:rPr>
                          <m:sty m:val="p"/>
                        </m:rPr>
                        <a:rPr lang="es-ES" b="0" i="0" smtClean="0">
                          <a:latin typeface="Cambria Math"/>
                        </a:rPr>
                        <m:t>horas</m:t>
                      </m:r>
                    </m:oMath>
                  </m:oMathPara>
                </a14:m>
                <a:endParaRPr lang="es-ES" dirty="0"/>
              </a:p>
            </p:txBody>
          </p:sp>
        </mc:Choice>
        <mc:Fallback xmlns="">
          <p:sp>
            <p:nvSpPr>
              <p:cNvPr id="9" name="8 CuadroTexto"/>
              <p:cNvSpPr txBox="1">
                <a:spLocks noRot="1" noChangeAspect="1" noMove="1" noResize="1" noEditPoints="1" noAdjustHandles="1" noChangeArrowheads="1" noChangeShapeType="1" noTextEdit="1"/>
              </p:cNvSpPr>
              <p:nvPr/>
            </p:nvSpPr>
            <p:spPr>
              <a:xfrm>
                <a:off x="6167214" y="2277666"/>
                <a:ext cx="1947584" cy="400110"/>
              </a:xfrm>
              <a:prstGeom prst="rect">
                <a:avLst/>
              </a:prstGeom>
              <a:blipFill rotWithShape="1">
                <a:blip r:embed="rId3"/>
                <a:stretch>
                  <a:fillRect/>
                </a:stretch>
              </a:blipFill>
            </p:spPr>
            <p:txBody>
              <a:bodyPr/>
              <a:lstStyle/>
              <a:p>
                <a:r>
                  <a:rPr lang="es-EC">
                    <a:noFill/>
                  </a:rPr>
                  <a:t> </a:t>
                </a:r>
              </a:p>
            </p:txBody>
          </p:sp>
        </mc:Fallback>
      </mc:AlternateContent>
      <p:cxnSp>
        <p:nvCxnSpPr>
          <p:cNvPr id="11" name="10 Conector recto de flecha"/>
          <p:cNvCxnSpPr/>
          <p:nvPr/>
        </p:nvCxnSpPr>
        <p:spPr>
          <a:xfrm>
            <a:off x="6996990" y="1845618"/>
            <a:ext cx="0" cy="432048"/>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2" name="0 Imagen"/>
          <p:cNvPicPr/>
          <p:nvPr/>
        </p:nvPicPr>
        <p:blipFill>
          <a:blip r:embed="rId4" cstate="print">
            <a:extLst>
              <a:ext uri="{28A0092B-C50C-407E-A947-70E740481C1C}">
                <a14:useLocalDpi xmlns:a14="http://schemas.microsoft.com/office/drawing/2010/main" val="0"/>
              </a:ext>
            </a:extLst>
          </a:blip>
          <a:stretch>
            <a:fillRect/>
          </a:stretch>
        </p:blipFill>
        <p:spPr>
          <a:xfrm>
            <a:off x="3430910" y="916900"/>
            <a:ext cx="2630096" cy="2230477"/>
          </a:xfrm>
          <a:prstGeom prst="rect">
            <a:avLst/>
          </a:prstGeom>
        </p:spPr>
      </p:pic>
      <p:pic>
        <p:nvPicPr>
          <p:cNvPr id="13" name="0 Imagen"/>
          <p:cNvPicPr/>
          <p:nvPr/>
        </p:nvPicPr>
        <p:blipFill rotWithShape="1">
          <a:blip r:embed="rId5" cstate="print">
            <a:extLst>
              <a:ext uri="{28A0092B-C50C-407E-A947-70E740481C1C}">
                <a14:useLocalDpi xmlns:a14="http://schemas.microsoft.com/office/drawing/2010/main" val="0"/>
              </a:ext>
            </a:extLst>
          </a:blip>
          <a:srcRect l="10581" t="24729"/>
          <a:stretch/>
        </p:blipFill>
        <p:spPr>
          <a:xfrm>
            <a:off x="8126680" y="1037271"/>
            <a:ext cx="1749783" cy="1688502"/>
          </a:xfrm>
          <a:prstGeom prst="rect">
            <a:avLst/>
          </a:prstGeom>
        </p:spPr>
      </p:pic>
      <p:pic>
        <p:nvPicPr>
          <p:cNvPr id="14" name="0 Imagen"/>
          <p:cNvPicPr/>
          <p:nvPr/>
        </p:nvPicPr>
        <p:blipFill rotWithShape="1">
          <a:blip r:embed="rId6" cstate="print">
            <a:extLst>
              <a:ext uri="{28A0092B-C50C-407E-A947-70E740481C1C}">
                <a14:useLocalDpi xmlns:a14="http://schemas.microsoft.com/office/drawing/2010/main" val="0"/>
              </a:ext>
            </a:extLst>
          </a:blip>
          <a:srcRect l="11821" t="19565" b="20380"/>
          <a:stretch/>
        </p:blipFill>
        <p:spPr bwMode="auto">
          <a:xfrm>
            <a:off x="8260387" y="3677319"/>
            <a:ext cx="3899322" cy="2136104"/>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2743035745"/>
              </p:ext>
            </p:extLst>
          </p:nvPr>
        </p:nvGraphicFramePr>
        <p:xfrm>
          <a:off x="317394" y="3339842"/>
          <a:ext cx="6268166" cy="2682240"/>
        </p:xfrm>
        <a:graphic>
          <a:graphicData uri="http://schemas.openxmlformats.org/drawingml/2006/table">
            <a:tbl>
              <a:tblPr firstRow="1" firstCol="1" bandRow="1">
                <a:tableStyleId>{21E4AEA4-8DFA-4A89-87EB-49C32662AFE0}</a:tableStyleId>
              </a:tblPr>
              <a:tblGrid>
                <a:gridCol w="2604827"/>
                <a:gridCol w="1107123"/>
                <a:gridCol w="1170305"/>
                <a:gridCol w="1385911"/>
              </a:tblGrid>
              <a:tr h="0">
                <a:tc>
                  <a:txBody>
                    <a:bodyPr/>
                    <a:lstStyle/>
                    <a:p>
                      <a:pPr indent="0" algn="l">
                        <a:lnSpc>
                          <a:spcPct val="100000"/>
                        </a:lnSpc>
                        <a:spcAft>
                          <a:spcPts val="0"/>
                        </a:spcAft>
                      </a:pPr>
                      <a:r>
                        <a:rPr lang="es-EC" sz="1600" dirty="0">
                          <a:effectLst/>
                          <a:latin typeface="Arial" pitchFamily="34" charset="0"/>
                          <a:cs typeface="Arial" pitchFamily="34" charset="0"/>
                        </a:rPr>
                        <a:t>Parámetro</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l">
                        <a:lnSpc>
                          <a:spcPct val="100000"/>
                        </a:lnSpc>
                        <a:spcAft>
                          <a:spcPts val="0"/>
                        </a:spcAft>
                      </a:pPr>
                      <a:r>
                        <a:rPr lang="es-EC" sz="1600" dirty="0" smtClean="0">
                          <a:effectLst/>
                          <a:latin typeface="Arial" pitchFamily="34" charset="0"/>
                          <a:cs typeface="Arial" pitchFamily="34" charset="0"/>
                        </a:rPr>
                        <a:t>Antes </a:t>
                      </a:r>
                      <a:r>
                        <a:rPr lang="es-EC" sz="1600" dirty="0">
                          <a:effectLst/>
                          <a:latin typeface="Arial" pitchFamily="34" charset="0"/>
                          <a:cs typeface="Arial" pitchFamily="34" charset="0"/>
                        </a:rPr>
                        <a:t>del secado</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smtClean="0">
                          <a:effectLst/>
                          <a:latin typeface="Arial" pitchFamily="34" charset="0"/>
                          <a:cs typeface="Arial" pitchFamily="34" charset="0"/>
                        </a:rPr>
                        <a:t>Después </a:t>
                      </a:r>
                      <a:r>
                        <a:rPr lang="es-EC" sz="1600" dirty="0">
                          <a:effectLst/>
                          <a:latin typeface="Arial" pitchFamily="34" charset="0"/>
                          <a:cs typeface="Arial" pitchFamily="34" charset="0"/>
                        </a:rPr>
                        <a:t>del secado</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rowSpan="5">
                  <a:txBody>
                    <a:bodyPr/>
                    <a:lstStyle/>
                    <a:p>
                      <a:pPr indent="0" algn="l">
                        <a:lnSpc>
                          <a:spcPct val="100000"/>
                        </a:lnSpc>
                        <a:spcAft>
                          <a:spcPts val="0"/>
                        </a:spcAft>
                      </a:pPr>
                      <a:r>
                        <a:rPr lang="es-EC" sz="1600" dirty="0">
                          <a:effectLst/>
                          <a:latin typeface="Arial" pitchFamily="34" charset="0"/>
                          <a:cs typeface="Arial" pitchFamily="34" charset="0"/>
                        </a:rPr>
                        <a:t>Peso </a:t>
                      </a:r>
                      <a:r>
                        <a:rPr lang="en-US" sz="1600" dirty="0">
                          <a:effectLst/>
                          <a:latin typeface="Arial" pitchFamily="34" charset="0"/>
                          <a:cs typeface="Arial" pitchFamily="34" charset="0"/>
                        </a:rPr>
                        <a:t>[kg]</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Bandeja 1</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1.943</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vMerge="1">
                  <a:txBody>
                    <a:bodyPr/>
                    <a:lstStyle/>
                    <a:p>
                      <a:endParaRPr lang="es-ES"/>
                    </a:p>
                  </a:txBody>
                  <a:tcPr/>
                </a:tc>
                <a:tc>
                  <a:txBody>
                    <a:bodyPr/>
                    <a:lstStyle/>
                    <a:p>
                      <a:pPr indent="0" algn="l">
                        <a:lnSpc>
                          <a:spcPct val="100000"/>
                        </a:lnSpc>
                        <a:spcAft>
                          <a:spcPts val="0"/>
                        </a:spcAft>
                      </a:pPr>
                      <a:r>
                        <a:rPr lang="es-EC" sz="1600">
                          <a:effectLst/>
                          <a:latin typeface="Arial" pitchFamily="34" charset="0"/>
                          <a:cs typeface="Arial" pitchFamily="34" charset="0"/>
                        </a:rPr>
                        <a:t>Bandeja 2</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r>
                        <a:rPr lang="es-EC" sz="1600" dirty="0" smtClean="0">
                          <a:effectLst/>
                          <a:latin typeface="Arial" pitchFamily="34" charset="0"/>
                          <a:cs typeface="Arial" pitchFamily="34" charset="0"/>
                        </a:rPr>
                        <a:t>1.898</a:t>
                      </a:r>
                      <a:endParaRPr lang="es-ES" sz="1600" dirty="0" smtClean="0">
                        <a:solidFill>
                          <a:srgbClr val="00000A"/>
                        </a:solidFill>
                        <a:effectLst/>
                        <a:latin typeface="Arial" pitchFamily="34" charset="0"/>
                        <a:ea typeface="Droid Sans Fallback"/>
                        <a:cs typeface="Arial" pitchFamily="34" charset="0"/>
                      </a:endParaRPr>
                    </a:p>
                  </a:txBody>
                  <a:tcPr marL="68580" marR="68580" marT="0" marB="0" anchor="ctr"/>
                </a:tc>
              </a:tr>
              <a:tr h="0">
                <a:tc vMerge="1">
                  <a:txBody>
                    <a:bodyPr/>
                    <a:lstStyle/>
                    <a:p>
                      <a:endParaRPr lang="es-ES"/>
                    </a:p>
                  </a:txBody>
                  <a:tcPr/>
                </a:tc>
                <a:tc>
                  <a:txBody>
                    <a:bodyPr/>
                    <a:lstStyle/>
                    <a:p>
                      <a:pPr indent="0" algn="l">
                        <a:lnSpc>
                          <a:spcPct val="100000"/>
                        </a:lnSpc>
                        <a:spcAft>
                          <a:spcPts val="0"/>
                        </a:spcAft>
                      </a:pPr>
                      <a:r>
                        <a:rPr lang="es-EC" sz="1600">
                          <a:effectLst/>
                          <a:latin typeface="Arial" pitchFamily="34" charset="0"/>
                          <a:cs typeface="Arial" pitchFamily="34" charset="0"/>
                        </a:rPr>
                        <a:t>Bandeja 3</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marR="0" indent="0" algn="ctr" defTabSz="767342" rtl="0" eaLnBrk="1" fontAlgn="auto" latinLnBrk="0" hangingPunct="1">
                        <a:lnSpc>
                          <a:spcPct val="100000"/>
                        </a:lnSpc>
                        <a:spcBef>
                          <a:spcPts val="0"/>
                        </a:spcBef>
                        <a:spcAft>
                          <a:spcPts val="0"/>
                        </a:spcAft>
                        <a:buClrTx/>
                        <a:buSzTx/>
                        <a:buFontTx/>
                        <a:buNone/>
                        <a:tabLst/>
                        <a:defRPr/>
                      </a:pPr>
                      <a:r>
                        <a:rPr lang="es-EC" sz="1600" dirty="0" smtClean="0">
                          <a:effectLst/>
                          <a:latin typeface="Arial" pitchFamily="34" charset="0"/>
                          <a:cs typeface="Arial" pitchFamily="34" charset="0"/>
                        </a:rPr>
                        <a:t>1.889</a:t>
                      </a:r>
                      <a:endParaRPr lang="es-ES" sz="1600" dirty="0" smtClean="0">
                        <a:solidFill>
                          <a:srgbClr val="00000A"/>
                        </a:solidFill>
                        <a:effectLst/>
                        <a:latin typeface="Arial" pitchFamily="34" charset="0"/>
                        <a:ea typeface="Droid Sans Fallback"/>
                        <a:cs typeface="Arial" pitchFamily="34" charset="0"/>
                      </a:endParaRPr>
                    </a:p>
                  </a:txBody>
                  <a:tcPr marL="68580" marR="68580" marT="0" marB="0" anchor="ctr"/>
                </a:tc>
              </a:tr>
              <a:tr h="0">
                <a:tc vMerge="1">
                  <a:txBody>
                    <a:bodyPr/>
                    <a:lstStyle/>
                    <a:p>
                      <a:endParaRPr lang="es-ES"/>
                    </a:p>
                  </a:txBody>
                  <a:tcPr/>
                </a:tc>
                <a:tc>
                  <a:txBody>
                    <a:bodyPr/>
                    <a:lstStyle/>
                    <a:p>
                      <a:pPr indent="0" algn="l">
                        <a:lnSpc>
                          <a:spcPct val="100000"/>
                        </a:lnSpc>
                        <a:spcAft>
                          <a:spcPts val="0"/>
                        </a:spcAft>
                      </a:pPr>
                      <a:r>
                        <a:rPr lang="es-EC" sz="1600">
                          <a:effectLst/>
                          <a:latin typeface="Arial" pitchFamily="34" charset="0"/>
                          <a:cs typeface="Arial" pitchFamily="34" charset="0"/>
                        </a:rPr>
                        <a:t>Bandeja 4</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3.0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1.791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vMerge="1">
                  <a:txBody>
                    <a:bodyPr/>
                    <a:lstStyle/>
                    <a:p>
                      <a:endParaRPr lang="es-ES"/>
                    </a:p>
                  </a:txBody>
                  <a:tcPr/>
                </a:tc>
                <a:tc>
                  <a:txBody>
                    <a:bodyPr/>
                    <a:lstStyle/>
                    <a:p>
                      <a:pPr indent="0" algn="l">
                        <a:lnSpc>
                          <a:spcPct val="100000"/>
                        </a:lnSpc>
                        <a:spcAft>
                          <a:spcPts val="0"/>
                        </a:spcAft>
                      </a:pPr>
                      <a:r>
                        <a:rPr lang="es-EC" sz="1600">
                          <a:effectLst/>
                          <a:latin typeface="Arial" pitchFamily="34" charset="0"/>
                          <a:cs typeface="Arial" pitchFamily="34" charset="0"/>
                        </a:rPr>
                        <a:t>Total</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12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7.521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dirty="0">
                          <a:effectLst/>
                          <a:latin typeface="Arial" pitchFamily="34" charset="0"/>
                          <a:cs typeface="Arial" pitchFamily="34" charset="0"/>
                        </a:rPr>
                        <a:t>Porcentaje de contenido de humedad [%]</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40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smtClean="0">
                          <a:solidFill>
                            <a:schemeClr val="dk1"/>
                          </a:solidFill>
                          <a:effectLst/>
                          <a:latin typeface="Arial" pitchFamily="34" charset="0"/>
                          <a:ea typeface="+mn-ea"/>
                          <a:cs typeface="Arial" pitchFamily="34" charset="0"/>
                        </a:rPr>
                        <a:t>6.64</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dirty="0">
                          <a:effectLst/>
                          <a:latin typeface="Arial" pitchFamily="34" charset="0"/>
                          <a:cs typeface="Arial" pitchFamily="34" charset="0"/>
                        </a:rPr>
                        <a:t>Cantidad de agua de remoción [kg]</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smtClean="0">
                          <a:effectLst/>
                          <a:latin typeface="Arial" pitchFamily="34" charset="0"/>
                          <a:cs typeface="Arial" pitchFamily="34" charset="0"/>
                        </a:rPr>
                        <a:t>4.48</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pic>
        <p:nvPicPr>
          <p:cNvPr id="15" name="0 Imagen"/>
          <p:cNvPicPr/>
          <p:nvPr/>
        </p:nvPicPr>
        <p:blipFill rotWithShape="1">
          <a:blip r:embed="rId7" cstate="print">
            <a:extLst>
              <a:ext uri="{28A0092B-C50C-407E-A947-70E740481C1C}">
                <a14:useLocalDpi xmlns:a14="http://schemas.microsoft.com/office/drawing/2010/main" val="0"/>
              </a:ext>
            </a:extLst>
          </a:blip>
          <a:srcRect l="4927" r="7295"/>
          <a:stretch/>
        </p:blipFill>
        <p:spPr bwMode="auto">
          <a:xfrm rot="16200000">
            <a:off x="373982" y="1262094"/>
            <a:ext cx="1901607" cy="1944216"/>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graphicFrame>
        <p:nvGraphicFramePr>
          <p:cNvPr id="16" name="15 Diagrama"/>
          <p:cNvGraphicFramePr/>
          <p:nvPr>
            <p:extLst>
              <p:ext uri="{D42A27DB-BD31-4B8C-83A1-F6EECF244321}">
                <p14:modId xmlns:p14="http://schemas.microsoft.com/office/powerpoint/2010/main" val="3809577431"/>
              </p:ext>
            </p:extLst>
          </p:nvPr>
        </p:nvGraphicFramePr>
        <p:xfrm>
          <a:off x="2206774" y="909514"/>
          <a:ext cx="1944216" cy="16016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4 Imagen" descr="Recorte de pantall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81653" y="657546"/>
            <a:ext cx="1099479"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Imagen" descr="Recorte de pantall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7022" y="657546"/>
            <a:ext cx="1078577"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Recorte de pantall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94017" y="2123876"/>
            <a:ext cx="1087115"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9 Imagen" descr="Recorte de pantalla"/>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17021" y="2117847"/>
            <a:ext cx="1042687"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1574697"/>
      </p:ext>
    </p:extLst>
  </p:cSld>
  <p:clrMapOvr>
    <a:masterClrMapping/>
  </p:clrMapOvr>
  <p:transition spd="slow" advClick="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797279995"/>
              </p:ext>
            </p:extLst>
          </p:nvPr>
        </p:nvGraphicFramePr>
        <p:xfrm>
          <a:off x="609414" y="2469466"/>
          <a:ext cx="11246432" cy="3657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740861" y="68643"/>
            <a:ext cx="10738168" cy="672230"/>
          </a:xfrm>
        </p:spPr>
        <p:txBody>
          <a:bodyPr/>
          <a:lstStyle/>
          <a:p>
            <a:pPr algn="l"/>
            <a:r>
              <a:rPr lang="es-EC" sz="2500" i="0" dirty="0">
                <a:solidFill>
                  <a:schemeClr val="tx1"/>
                </a:solidFill>
                <a:effectLst/>
                <a:latin typeface="Arial" panose="020B0604020202020204" pitchFamily="34" charset="0"/>
                <a:cs typeface="Arial" panose="020B0604020202020204" pitchFamily="34" charset="0"/>
              </a:rPr>
              <a:t>OBJETIVO GENERAL</a:t>
            </a:r>
          </a:p>
        </p:txBody>
      </p:sp>
      <p:graphicFrame>
        <p:nvGraphicFramePr>
          <p:cNvPr id="5" name="4 Diagrama"/>
          <p:cNvGraphicFramePr/>
          <p:nvPr>
            <p:extLst>
              <p:ext uri="{D42A27DB-BD31-4B8C-83A1-F6EECF244321}">
                <p14:modId xmlns:p14="http://schemas.microsoft.com/office/powerpoint/2010/main" val="3722848893"/>
              </p:ext>
            </p:extLst>
          </p:nvPr>
        </p:nvGraphicFramePr>
        <p:xfrm>
          <a:off x="1200150" y="740873"/>
          <a:ext cx="10511680" cy="10563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1 Título"/>
          <p:cNvSpPr txBox="1">
            <a:spLocks/>
          </p:cNvSpPr>
          <p:nvPr/>
        </p:nvSpPr>
        <p:spPr>
          <a:xfrm>
            <a:off x="720243" y="1915738"/>
            <a:ext cx="10875388" cy="672230"/>
          </a:xfrm>
          <a:prstGeom prst="rect">
            <a:avLst/>
          </a:prstGeom>
        </p:spPr>
        <p:txBody>
          <a:bodyPr lIns="76734" tIns="38367" rIns="76734" bIns="38367"/>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kern="0" dirty="0">
                <a:solidFill>
                  <a:prstClr val="black"/>
                </a:solidFill>
                <a:effectLst/>
                <a:latin typeface="Arial" panose="020B0604020202020204" pitchFamily="34" charset="0"/>
                <a:cs typeface="Arial" panose="020B0604020202020204" pitchFamily="34" charset="0"/>
              </a:rPr>
              <a:t>OBJETIVOS ESPECÍFICOS</a:t>
            </a:r>
            <a:r>
              <a:rPr lang="es-EC" sz="2500" b="0" i="0" kern="0" dirty="0">
                <a:solidFill>
                  <a:prstClr val="black"/>
                </a:solidFill>
                <a:effectLst/>
                <a:latin typeface="Arial" panose="020B0604020202020204" pitchFamily="34" charset="0"/>
                <a:cs typeface="Arial" panose="020B0604020202020204" pitchFamily="34" charset="0"/>
              </a:rPr>
              <a:t/>
            </a:r>
            <a:br>
              <a:rPr lang="es-EC" sz="2500" b="0" i="0" kern="0" dirty="0">
                <a:solidFill>
                  <a:prstClr val="black"/>
                </a:solidFill>
                <a:effectLst/>
                <a:latin typeface="Arial" panose="020B0604020202020204" pitchFamily="34" charset="0"/>
                <a:cs typeface="Arial" panose="020B0604020202020204" pitchFamily="34" charset="0"/>
              </a:rPr>
            </a:br>
            <a:endParaRPr lang="es-EC" sz="2500" b="0" i="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701305"/>
      </p:ext>
    </p:extLst>
  </p:cSld>
  <p:clrMapOvr>
    <a:masterClrMapping/>
  </p:clrMapOvr>
  <p:transition spd="slow" advClick="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CONTROL DE CALIDAD</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524928525"/>
              </p:ext>
            </p:extLst>
          </p:nvPr>
        </p:nvGraphicFramePr>
        <p:xfrm>
          <a:off x="550590" y="1151753"/>
          <a:ext cx="11305256" cy="3413760"/>
        </p:xfrm>
        <a:graphic>
          <a:graphicData uri="http://schemas.openxmlformats.org/drawingml/2006/table">
            <a:tbl>
              <a:tblPr firstRow="1" firstCol="1" bandRow="1">
                <a:tableStyleId>{7E9639D4-E3E2-4D34-9284-5A2195B3D0D7}</a:tableStyleId>
              </a:tblPr>
              <a:tblGrid>
                <a:gridCol w="4061913"/>
                <a:gridCol w="835305"/>
                <a:gridCol w="1367155"/>
                <a:gridCol w="942023"/>
                <a:gridCol w="903605"/>
                <a:gridCol w="1190943"/>
                <a:gridCol w="2004312"/>
              </a:tblGrid>
              <a:tr h="0">
                <a:tc rowSpan="2">
                  <a:txBody>
                    <a:bodyPr/>
                    <a:lstStyle/>
                    <a:p>
                      <a:pPr indent="0" algn="l">
                        <a:lnSpc>
                          <a:spcPct val="100000"/>
                        </a:lnSpc>
                        <a:spcAft>
                          <a:spcPts val="0"/>
                        </a:spcAft>
                      </a:pPr>
                      <a:r>
                        <a:rPr lang="es-EC" sz="1600" dirty="0">
                          <a:effectLst/>
                          <a:latin typeface="Arial" pitchFamily="34" charset="0"/>
                          <a:cs typeface="Arial" pitchFamily="34" charset="0"/>
                        </a:rPr>
                        <a:t>Requisitos</a:t>
                      </a:r>
                      <a:endParaRPr lang="es-ES" sz="1600" dirty="0">
                        <a:solidFill>
                          <a:srgbClr val="00000A"/>
                        </a:solidFill>
                        <a:effectLst/>
                        <a:latin typeface="Arial" pitchFamily="34" charset="0"/>
                        <a:ea typeface="Droid Sans Fallback"/>
                        <a:cs typeface="Arial" pitchFamily="34" charset="0"/>
                      </a:endParaRPr>
                    </a:p>
                  </a:txBody>
                  <a:tcPr marL="68580" marR="68580" marT="0" marB="0"/>
                </a:tc>
                <a:tc gridSpan="3">
                  <a:txBody>
                    <a:bodyPr/>
                    <a:lstStyle/>
                    <a:p>
                      <a:pPr indent="3175" algn="ctr">
                        <a:lnSpc>
                          <a:spcPct val="100000"/>
                        </a:lnSpc>
                        <a:spcAft>
                          <a:spcPts val="0"/>
                        </a:spcAft>
                      </a:pPr>
                      <a:r>
                        <a:rPr lang="es-EC" sz="1600" dirty="0">
                          <a:effectLst/>
                          <a:latin typeface="Arial" pitchFamily="34" charset="0"/>
                          <a:cs typeface="Arial" pitchFamily="34" charset="0"/>
                        </a:rPr>
                        <a:t>Cacao Nacional</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hMerge="1">
                  <a:txBody>
                    <a:bodyPr/>
                    <a:lstStyle/>
                    <a:p>
                      <a:endParaRPr lang="es-ES"/>
                    </a:p>
                  </a:txBody>
                  <a:tcPr/>
                </a:tc>
                <a:tc hMerge="1">
                  <a:txBody>
                    <a:bodyPr/>
                    <a:lstStyle/>
                    <a:p>
                      <a:endParaRPr lang="es-ES"/>
                    </a:p>
                  </a:txBody>
                  <a:tcPr/>
                </a:tc>
                <a:tc gridSpan="2">
                  <a:txBody>
                    <a:bodyPr/>
                    <a:lstStyle/>
                    <a:p>
                      <a:pPr indent="3175" algn="ctr">
                        <a:lnSpc>
                          <a:spcPct val="100000"/>
                        </a:lnSpc>
                        <a:spcAft>
                          <a:spcPts val="0"/>
                        </a:spcAft>
                      </a:pPr>
                      <a:r>
                        <a:rPr lang="es-EC" sz="1600">
                          <a:effectLst/>
                          <a:latin typeface="Arial" pitchFamily="34" charset="0"/>
                          <a:cs typeface="Arial" pitchFamily="34" charset="0"/>
                        </a:rPr>
                        <a:t>CCN-51</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hMerge="1">
                  <a:txBody>
                    <a:bodyPr/>
                    <a:lstStyle/>
                    <a:p>
                      <a:endParaRPr lang="es-ES"/>
                    </a:p>
                  </a:txBody>
                  <a:tcPr/>
                </a:tc>
                <a:tc rowSpan="2">
                  <a:txBody>
                    <a:bodyPr/>
                    <a:lstStyle/>
                    <a:p>
                      <a:pPr indent="3175" algn="l">
                        <a:lnSpc>
                          <a:spcPct val="100000"/>
                        </a:lnSpc>
                        <a:spcAft>
                          <a:spcPts val="0"/>
                        </a:spcAft>
                      </a:pPr>
                      <a:r>
                        <a:rPr lang="es-EC" sz="1600">
                          <a:effectLst/>
                          <a:latin typeface="Arial" pitchFamily="34" charset="0"/>
                          <a:cs typeface="Arial" pitchFamily="34" charset="0"/>
                        </a:rPr>
                        <a:t>Método de ensayo</a:t>
                      </a:r>
                      <a:endParaRPr lang="es-ES" sz="1600">
                        <a:solidFill>
                          <a:srgbClr val="00000A"/>
                        </a:solidFill>
                        <a:effectLst/>
                        <a:latin typeface="Arial" pitchFamily="34" charset="0"/>
                        <a:ea typeface="Droid Sans Fallback"/>
                        <a:cs typeface="Arial" pitchFamily="34" charset="0"/>
                      </a:endParaRPr>
                    </a:p>
                  </a:txBody>
                  <a:tcPr marL="68580" marR="68580" marT="0" marB="0"/>
                </a:tc>
              </a:tr>
              <a:tr h="0">
                <a:tc vMerge="1">
                  <a:txBody>
                    <a:bodyPr/>
                    <a:lstStyle/>
                    <a:p>
                      <a:endParaRPr lang="es-ES"/>
                    </a:p>
                  </a:txBody>
                  <a:tcPr/>
                </a:tc>
                <a:tc>
                  <a:txBody>
                    <a:bodyPr/>
                    <a:lstStyle/>
                    <a:p>
                      <a:pPr indent="3175" algn="ctr">
                        <a:lnSpc>
                          <a:spcPct val="100000"/>
                        </a:lnSpc>
                        <a:spcAft>
                          <a:spcPts val="0"/>
                        </a:spcAft>
                      </a:pPr>
                      <a:r>
                        <a:rPr lang="es-EC" sz="1600" dirty="0">
                          <a:effectLst/>
                          <a:latin typeface="Arial" pitchFamily="34" charset="0"/>
                          <a:cs typeface="Arial" pitchFamily="34" charset="0"/>
                        </a:rPr>
                        <a:t>ASSS</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C" sz="1600" dirty="0">
                          <a:effectLst/>
                          <a:latin typeface="Arial" pitchFamily="34" charset="0"/>
                          <a:cs typeface="Arial" pitchFamily="34" charset="0"/>
                        </a:rPr>
                        <a:t>ASS</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ASE</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ctr">
                        <a:lnSpc>
                          <a:spcPct val="100000"/>
                        </a:lnSpc>
                        <a:spcAft>
                          <a:spcPts val="0"/>
                        </a:spcAft>
                      </a:pPr>
                      <a:r>
                        <a:rPr lang="es-EC" sz="1600" dirty="0">
                          <a:effectLst/>
                          <a:latin typeface="Arial" pitchFamily="34" charset="0"/>
                          <a:cs typeface="Arial" pitchFamily="34" charset="0"/>
                        </a:rPr>
                        <a:t>CSS</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0" algn="ctr">
                        <a:lnSpc>
                          <a:spcPct val="100000"/>
                        </a:lnSpc>
                        <a:spcAft>
                          <a:spcPts val="0"/>
                        </a:spcAft>
                      </a:pPr>
                      <a:r>
                        <a:rPr lang="es-EC" sz="1600" dirty="0">
                          <a:effectLst/>
                          <a:latin typeface="Arial" pitchFamily="34" charset="0"/>
                          <a:cs typeface="Arial" pitchFamily="34" charset="0"/>
                        </a:rPr>
                        <a:t>CSC</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vMerge="1">
                  <a:txBody>
                    <a:bodyPr/>
                    <a:lstStyle/>
                    <a:p>
                      <a:endParaRPr lang="es-ES"/>
                    </a:p>
                  </a:txBody>
                  <a:tcPr/>
                </a:tc>
              </a:tr>
              <a:tr h="0">
                <a:tc>
                  <a:txBody>
                    <a:bodyPr/>
                    <a:lstStyle/>
                    <a:p>
                      <a:pPr indent="0" algn="l">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Humedad </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0" algn="ctr">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S" sz="1600" dirty="0" smtClean="0">
                          <a:solidFill>
                            <a:srgbClr val="00000A"/>
                          </a:solidFill>
                          <a:effectLst/>
                          <a:latin typeface="Arial" pitchFamily="34" charset="0"/>
                          <a:ea typeface="Droid Sans Fallback"/>
                          <a:cs typeface="Arial" pitchFamily="34" charset="0"/>
                        </a:rPr>
                        <a:t>NTE-INEN-</a:t>
                      </a:r>
                      <a:r>
                        <a:rPr lang="es-ES" sz="1600" baseline="0" dirty="0" smtClean="0">
                          <a:solidFill>
                            <a:srgbClr val="00000A"/>
                          </a:solidFill>
                          <a:effectLst/>
                          <a:latin typeface="Arial" pitchFamily="34" charset="0"/>
                          <a:ea typeface="Droid Sans Fallback"/>
                          <a:cs typeface="Arial" pitchFamily="34" charset="0"/>
                        </a:rPr>
                        <a:t> 173</a:t>
                      </a:r>
                      <a:endParaRPr lang="es-ES" sz="1600" dirty="0" smtClean="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dirty="0">
                          <a:effectLst/>
                          <a:latin typeface="Arial" pitchFamily="34" charset="0"/>
                          <a:cs typeface="Arial" pitchFamily="34" charset="0"/>
                        </a:rPr>
                        <a:t>Cien granos pesan (g)</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n-US" sz="1600" dirty="0">
                          <a:effectLst/>
                          <a:latin typeface="Arial" pitchFamily="34" charset="0"/>
                          <a:cs typeface="Arial" pitchFamily="34" charset="0"/>
                        </a:rPr>
                        <a:t>&gt;130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ctr">
                        <a:lnSpc>
                          <a:spcPct val="100000"/>
                        </a:lnSpc>
                        <a:spcAft>
                          <a:spcPts val="0"/>
                        </a:spcAft>
                      </a:pPr>
                      <a:r>
                        <a:rPr lang="en-US" sz="1600" dirty="0">
                          <a:effectLst/>
                          <a:latin typeface="Arial" pitchFamily="34" charset="0"/>
                          <a:cs typeface="Arial" pitchFamily="34" charset="0"/>
                        </a:rPr>
                        <a:t>&gt;120- 130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100-120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ctr">
                        <a:lnSpc>
                          <a:spcPct val="100000"/>
                        </a:lnSpc>
                        <a:spcAft>
                          <a:spcPts val="0"/>
                        </a:spcAft>
                      </a:pPr>
                      <a:r>
                        <a:rPr lang="en-US" sz="1600" dirty="0">
                          <a:effectLst/>
                          <a:latin typeface="Arial" pitchFamily="34" charset="0"/>
                          <a:cs typeface="Arial" pitchFamily="34" charset="0"/>
                        </a:rPr>
                        <a:t>&gt;125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0" algn="ctr">
                        <a:lnSpc>
                          <a:spcPct val="100000"/>
                        </a:lnSpc>
                        <a:spcAft>
                          <a:spcPts val="0"/>
                        </a:spcAft>
                      </a:pPr>
                      <a:r>
                        <a:rPr lang="en-US" sz="1600" dirty="0">
                          <a:effectLst/>
                          <a:latin typeface="Arial" pitchFamily="34" charset="0"/>
                          <a:cs typeface="Arial" pitchFamily="34" charset="0"/>
                        </a:rPr>
                        <a:t>100-125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n-US" sz="1600">
                          <a:effectLst/>
                          <a:latin typeface="Arial" pitchFamily="34" charset="0"/>
                          <a:cs typeface="Arial" pitchFamily="34" charset="0"/>
                        </a:rPr>
                        <a:t>Balanza</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Granos fermentados, mínimo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75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65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53</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68</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55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C" sz="1600" dirty="0">
                          <a:effectLst/>
                          <a:latin typeface="Arial" pitchFamily="34" charset="0"/>
                          <a:cs typeface="Arial" pitchFamily="34" charset="0"/>
                        </a:rPr>
                        <a:t>NTE INEN- 175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Granos violetas, máximo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15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21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25</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18</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a:effectLst/>
                          <a:latin typeface="Arial" pitchFamily="34" charset="0"/>
                          <a:cs typeface="Arial" pitchFamily="34" charset="0"/>
                        </a:rPr>
                        <a:t>26</a:t>
                      </a:r>
                      <a:endParaRPr lang="es-ES" sz="160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C" sz="1600">
                          <a:effectLst/>
                          <a:latin typeface="Arial" pitchFamily="34" charset="0"/>
                          <a:cs typeface="Arial" pitchFamily="34" charset="0"/>
                        </a:rPr>
                        <a:t>NTE INEN- 175</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Granos pizarrosos, máximo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9</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12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18</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12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a:effectLst/>
                          <a:latin typeface="Arial" pitchFamily="34" charset="0"/>
                          <a:cs typeface="Arial" pitchFamily="34" charset="0"/>
                        </a:rPr>
                        <a:t>15</a:t>
                      </a:r>
                      <a:endParaRPr lang="es-ES" sz="160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C" sz="1600">
                          <a:effectLst/>
                          <a:latin typeface="Arial" pitchFamily="34" charset="0"/>
                          <a:cs typeface="Arial" pitchFamily="34" charset="0"/>
                        </a:rPr>
                        <a:t>NTE INEN- 175</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Granos mohosos, máximo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a:effectLst/>
                          <a:latin typeface="Arial" pitchFamily="34" charset="0"/>
                          <a:cs typeface="Arial" pitchFamily="34" charset="0"/>
                        </a:rPr>
                        <a:t>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4</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4</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C" sz="1600">
                          <a:effectLst/>
                          <a:latin typeface="Arial" pitchFamily="34" charset="0"/>
                          <a:cs typeface="Arial" pitchFamily="34" charset="0"/>
                        </a:rPr>
                        <a:t>NTE INEN- 175</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TOTALES (análisis sobre 100 granos), mínimo</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100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a:effectLst/>
                          <a:latin typeface="Arial" pitchFamily="34" charset="0"/>
                          <a:cs typeface="Arial" pitchFamily="34" charset="0"/>
                        </a:rPr>
                        <a:t>100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dirty="0">
                          <a:effectLst/>
                          <a:latin typeface="Arial" pitchFamily="34" charset="0"/>
                          <a:cs typeface="Arial" pitchFamily="34" charset="0"/>
                        </a:rPr>
                        <a:t>100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100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100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0" algn="l">
                        <a:lnSpc>
                          <a:spcPct val="100000"/>
                        </a:lnSpc>
                        <a:spcAft>
                          <a:spcPts val="0"/>
                        </a:spcAft>
                      </a:pPr>
                      <a:r>
                        <a:rPr lang="es-EC"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Granos defectuosos, máximo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3</a:t>
                      </a:r>
                      <a:endParaRPr lang="es-ES" sz="160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3</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rowSpan="3">
                  <a:txBody>
                    <a:bodyPr/>
                    <a:lstStyle/>
                    <a:p>
                      <a:pPr indent="0" algn="l">
                        <a:lnSpc>
                          <a:spcPct val="100000"/>
                        </a:lnSpc>
                        <a:spcAft>
                          <a:spcPts val="0"/>
                        </a:spcAft>
                      </a:pPr>
                      <a:r>
                        <a:rPr lang="es-EC" sz="1600" dirty="0">
                          <a:effectLst/>
                          <a:latin typeface="Arial" pitchFamily="34" charset="0"/>
                          <a:cs typeface="Arial" pitchFamily="34" charset="0"/>
                        </a:rPr>
                        <a:t>Determinada en 500 g de muestra</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r>
              <a:tr h="0">
                <a:tc>
                  <a:txBody>
                    <a:bodyPr/>
                    <a:lstStyle/>
                    <a:p>
                      <a:pPr indent="0" algn="l">
                        <a:lnSpc>
                          <a:spcPct val="100000"/>
                        </a:lnSpc>
                        <a:spcAft>
                          <a:spcPts val="0"/>
                        </a:spcAft>
                      </a:pPr>
                      <a:r>
                        <a:rPr lang="es-EC" sz="1600">
                          <a:effectLst/>
                          <a:latin typeface="Arial" pitchFamily="34" charset="0"/>
                          <a:cs typeface="Arial" pitchFamily="34" charset="0"/>
                        </a:rPr>
                        <a:t>Material relacionado al cacao, máximo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vMerge="1">
                  <a:txBody>
                    <a:bodyPr/>
                    <a:lstStyle/>
                    <a:p>
                      <a:endParaRPr lang="es-ES"/>
                    </a:p>
                  </a:txBody>
                  <a:tcPr/>
                </a:tc>
              </a:tr>
              <a:tr h="0">
                <a:tc>
                  <a:txBody>
                    <a:bodyPr/>
                    <a:lstStyle/>
                    <a:p>
                      <a:pPr indent="0" algn="l">
                        <a:lnSpc>
                          <a:spcPct val="100000"/>
                        </a:lnSpc>
                        <a:spcAft>
                          <a:spcPts val="0"/>
                        </a:spcAft>
                      </a:pPr>
                      <a:r>
                        <a:rPr lang="es-EC" sz="1600" dirty="0">
                          <a:effectLst/>
                          <a:latin typeface="Arial" pitchFamily="34" charset="0"/>
                          <a:cs typeface="Arial" pitchFamily="34" charset="0"/>
                        </a:rPr>
                        <a:t>Material extraño, máximo (%)</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3175"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ctr">
                        <a:lnSpc>
                          <a:spcPct val="100000"/>
                        </a:lnSpc>
                        <a:spcAft>
                          <a:spcPts val="0"/>
                        </a:spcAft>
                      </a:pP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252095" algn="ctr">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lnR w="12700" cap="flat" cmpd="sng" algn="ctr">
                      <a:solidFill>
                        <a:schemeClr val="tx1"/>
                      </a:solidFill>
                      <a:prstDash val="solid"/>
                      <a:round/>
                      <a:headEnd type="none" w="med" len="med"/>
                      <a:tailEnd type="none" w="med" len="med"/>
                    </a:lnR>
                  </a:tcPr>
                </a:tc>
                <a:tc vMerge="1">
                  <a:txBody>
                    <a:bodyPr/>
                    <a:lstStyle/>
                    <a:p>
                      <a:endParaRPr lang="es-ES"/>
                    </a:p>
                  </a:txBody>
                  <a:tcPr/>
                </a:tc>
              </a:tr>
            </a:tbl>
          </a:graphicData>
        </a:graphic>
      </p:graphicFrame>
      <p:sp>
        <p:nvSpPr>
          <p:cNvPr id="6" name="5 Rectángulo"/>
          <p:cNvSpPr/>
          <p:nvPr/>
        </p:nvSpPr>
        <p:spPr>
          <a:xfrm>
            <a:off x="503263" y="740873"/>
            <a:ext cx="8259953" cy="400110"/>
          </a:xfrm>
          <a:prstGeom prst="rect">
            <a:avLst/>
          </a:prstGeom>
        </p:spPr>
        <p:txBody>
          <a:bodyPr wrap="none">
            <a:spAutoFit/>
          </a:bodyPr>
          <a:lstStyle/>
          <a:p>
            <a:r>
              <a:rPr lang="es-EC" dirty="0">
                <a:latin typeface="Arial" panose="020B0604020202020204" pitchFamily="34" charset="0"/>
                <a:cs typeface="Arial" panose="020B0604020202020204" pitchFamily="34" charset="0"/>
              </a:rPr>
              <a:t>NORMA NTE-INEN 176- </a:t>
            </a:r>
            <a:r>
              <a:rPr lang="es-EC" i="1" dirty="0" smtClean="0"/>
              <a:t>Requisitos </a:t>
            </a:r>
            <a:r>
              <a:rPr lang="es-EC" i="1" dirty="0"/>
              <a:t>físicos y calidad para los granos de cacao</a:t>
            </a:r>
            <a:endParaRPr lang="es-ES" dirty="0"/>
          </a:p>
        </p:txBody>
      </p:sp>
      <p:sp>
        <p:nvSpPr>
          <p:cNvPr id="7" name="6 Rectángulo"/>
          <p:cNvSpPr/>
          <p:nvPr/>
        </p:nvSpPr>
        <p:spPr>
          <a:xfrm>
            <a:off x="487764" y="4843820"/>
            <a:ext cx="6092825" cy="1754326"/>
          </a:xfrm>
          <a:prstGeom prst="rect">
            <a:avLst/>
          </a:prstGeom>
        </p:spPr>
        <p:txBody>
          <a:bodyPr>
            <a:spAutoFit/>
          </a:bodyPr>
          <a:lstStyle/>
          <a:p>
            <a:r>
              <a:rPr lang="es-EC" sz="1800" dirty="0" smtClean="0">
                <a:latin typeface="Arial" pitchFamily="34" charset="0"/>
                <a:cs typeface="Arial" pitchFamily="34" charset="0"/>
              </a:rPr>
              <a:t>Dónde</a:t>
            </a:r>
            <a:r>
              <a:rPr lang="es-EC" sz="1800" dirty="0">
                <a:latin typeface="Arial" pitchFamily="34" charset="0"/>
                <a:cs typeface="Arial" pitchFamily="34" charset="0"/>
              </a:rPr>
              <a:t>:</a:t>
            </a:r>
            <a:endParaRPr lang="es-ES" sz="1800" dirty="0">
              <a:latin typeface="Arial" pitchFamily="34" charset="0"/>
              <a:cs typeface="Arial" pitchFamily="34" charset="0"/>
            </a:endParaRPr>
          </a:p>
          <a:p>
            <a:pPr marL="797311" lvl="1" indent="-285750">
              <a:buFont typeface="Arial" pitchFamily="34" charset="0"/>
              <a:buChar char="•"/>
            </a:pPr>
            <a:r>
              <a:rPr lang="es-EC" sz="1800" dirty="0">
                <a:latin typeface="Arial" pitchFamily="34" charset="0"/>
                <a:cs typeface="Arial" pitchFamily="34" charset="0"/>
              </a:rPr>
              <a:t>ASSS: </a:t>
            </a:r>
            <a:r>
              <a:rPr lang="es-ES" sz="1800" dirty="0">
                <a:latin typeface="Arial" pitchFamily="34" charset="0"/>
                <a:cs typeface="Arial" pitchFamily="34" charset="0"/>
              </a:rPr>
              <a:t>Arriba Superior </a:t>
            </a:r>
            <a:r>
              <a:rPr lang="es-ES" sz="1800" dirty="0" err="1">
                <a:latin typeface="Arial" pitchFamily="34" charset="0"/>
                <a:cs typeface="Arial" pitchFamily="34" charset="0"/>
              </a:rPr>
              <a:t>Summer</a:t>
            </a:r>
            <a:r>
              <a:rPr lang="es-ES" sz="1800" dirty="0">
                <a:latin typeface="Arial" pitchFamily="34" charset="0"/>
                <a:cs typeface="Arial" pitchFamily="34" charset="0"/>
              </a:rPr>
              <a:t> Selecto</a:t>
            </a:r>
          </a:p>
          <a:p>
            <a:pPr marL="797311" lvl="1" indent="-285750">
              <a:buFont typeface="Arial" pitchFamily="34" charset="0"/>
              <a:buChar char="•"/>
            </a:pPr>
            <a:r>
              <a:rPr lang="es-ES" sz="1800" dirty="0">
                <a:latin typeface="Arial" pitchFamily="34" charset="0"/>
                <a:cs typeface="Arial" pitchFamily="34" charset="0"/>
              </a:rPr>
              <a:t>ASS: Arriba Superior Selecto</a:t>
            </a:r>
          </a:p>
          <a:p>
            <a:pPr marL="797311" lvl="1" indent="-285750">
              <a:buFont typeface="Arial" pitchFamily="34" charset="0"/>
              <a:buChar char="•"/>
            </a:pPr>
            <a:r>
              <a:rPr lang="es-EC" sz="1800" dirty="0">
                <a:latin typeface="Arial" pitchFamily="34" charset="0"/>
                <a:cs typeface="Arial" pitchFamily="34" charset="0"/>
              </a:rPr>
              <a:t>ASE: Arriba Superior Época</a:t>
            </a:r>
            <a:endParaRPr lang="es-ES" sz="1800" dirty="0">
              <a:latin typeface="Arial" pitchFamily="34" charset="0"/>
              <a:cs typeface="Arial" pitchFamily="34" charset="0"/>
            </a:endParaRPr>
          </a:p>
          <a:p>
            <a:pPr marL="797311" lvl="1" indent="-285750">
              <a:buFont typeface="Arial" pitchFamily="34" charset="0"/>
              <a:buChar char="•"/>
            </a:pPr>
            <a:r>
              <a:rPr lang="es-EC" sz="1800" dirty="0" smtClean="0">
                <a:latin typeface="Arial" pitchFamily="34" charset="0"/>
                <a:cs typeface="Arial" pitchFamily="34" charset="0"/>
              </a:rPr>
              <a:t>CSS: </a:t>
            </a:r>
            <a:r>
              <a:rPr lang="es-EC" sz="1800" dirty="0">
                <a:latin typeface="Arial" pitchFamily="34" charset="0"/>
                <a:cs typeface="Arial" pitchFamily="34" charset="0"/>
              </a:rPr>
              <a:t>Cacao Superior Selecto</a:t>
            </a:r>
            <a:endParaRPr lang="es-ES" sz="1800" dirty="0">
              <a:latin typeface="Arial" pitchFamily="34" charset="0"/>
              <a:cs typeface="Arial" pitchFamily="34" charset="0"/>
            </a:endParaRPr>
          </a:p>
          <a:p>
            <a:pPr marL="797311" lvl="1" indent="-285750">
              <a:buFont typeface="Arial" pitchFamily="34" charset="0"/>
              <a:buChar char="•"/>
            </a:pPr>
            <a:r>
              <a:rPr lang="es-ES" sz="1800" dirty="0">
                <a:latin typeface="Arial" pitchFamily="34" charset="0"/>
                <a:cs typeface="Arial" pitchFamily="34" charset="0"/>
              </a:rPr>
              <a:t>CSC: Cacao Superior Corriente </a:t>
            </a:r>
          </a:p>
        </p:txBody>
      </p:sp>
      <p:sp>
        <p:nvSpPr>
          <p:cNvPr id="8" name="7 Rectángulo"/>
          <p:cNvSpPr/>
          <p:nvPr/>
        </p:nvSpPr>
        <p:spPr>
          <a:xfrm>
            <a:off x="536631" y="4581922"/>
            <a:ext cx="2404826" cy="307777"/>
          </a:xfrm>
          <a:prstGeom prst="rect">
            <a:avLst/>
          </a:prstGeom>
        </p:spPr>
        <p:txBody>
          <a:bodyPr wrap="none">
            <a:spAutoFit/>
          </a:bodyPr>
          <a:lstStyle/>
          <a:p>
            <a:r>
              <a:rPr lang="es-EC" sz="1400" dirty="0"/>
              <a:t>Fuente: </a:t>
            </a:r>
            <a:r>
              <a:rPr lang="es-ES" sz="1400" dirty="0"/>
              <a:t>(NTE INEN 176, 2018)</a:t>
            </a:r>
            <a:r>
              <a:rPr lang="es-EC" sz="1400" dirty="0"/>
              <a:t> </a:t>
            </a:r>
            <a:endParaRPr lang="es-ES" sz="1400" dirty="0"/>
          </a:p>
        </p:txBody>
      </p:sp>
    </p:spTree>
    <p:extLst>
      <p:ext uri="{BB962C8B-B14F-4D97-AF65-F5344CB8AC3E}">
        <p14:creationId xmlns:p14="http://schemas.microsoft.com/office/powerpoint/2010/main" val="557999921"/>
      </p:ext>
    </p:extLst>
  </p:cSld>
  <p:clrMapOvr>
    <a:masterClrMapping/>
  </p:clrMapOvr>
  <p:transition spd="slow" advClick="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S" sz="2500" i="0" dirty="0" smtClean="0">
                <a:solidFill>
                  <a:schemeClr val="tx1"/>
                </a:solidFill>
                <a:effectLst/>
                <a:latin typeface="Arial" pitchFamily="34" charset="0"/>
                <a:cs typeface="Arial" pitchFamily="34" charset="0"/>
              </a:rPr>
              <a:t>CONTENIDO DE HUMEDAD</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770873569"/>
              </p:ext>
            </p:extLst>
          </p:nvPr>
        </p:nvGraphicFramePr>
        <p:xfrm>
          <a:off x="459085" y="1078131"/>
          <a:ext cx="4772025" cy="2639695"/>
        </p:xfrm>
        <a:graphic>
          <a:graphicData uri="http://schemas.openxmlformats.org/drawingml/2006/table">
            <a:tbl>
              <a:tblPr firstRow="1" firstCol="1" bandRow="1">
                <a:tableStyleId>{BC89EF96-8CEA-46FF-86C4-4CE0E7609802}</a:tableStyleId>
              </a:tblPr>
              <a:tblGrid>
                <a:gridCol w="428625"/>
                <a:gridCol w="482600"/>
                <a:gridCol w="482600"/>
                <a:gridCol w="482600"/>
                <a:gridCol w="482600"/>
                <a:gridCol w="482600"/>
                <a:gridCol w="482600"/>
                <a:gridCol w="482600"/>
                <a:gridCol w="482600"/>
                <a:gridCol w="482600"/>
              </a:tblGrid>
              <a:tr h="190500">
                <a:tc>
                  <a:txBody>
                    <a:bodyPr/>
                    <a:lstStyle/>
                    <a:p>
                      <a:pPr indent="0" algn="ctr">
                        <a:lnSpc>
                          <a:spcPct val="100000"/>
                        </a:lnSpc>
                        <a:spcAft>
                          <a:spcPts val="0"/>
                        </a:spcAft>
                      </a:pPr>
                      <a:r>
                        <a:rPr lang="es-ES" sz="1400" b="0" dirty="0">
                          <a:effectLst/>
                          <a:latin typeface="Arial" pitchFamily="34" charset="0"/>
                          <a:cs typeface="Arial" pitchFamily="34" charset="0"/>
                        </a:rPr>
                        <a:t>8</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8</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7</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8</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9</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9</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20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7</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6</a:t>
                      </a:r>
                      <a:endParaRPr lang="es-ES" sz="2000" b="0" dirty="0">
                        <a:solidFill>
                          <a:srgbClr val="00000A"/>
                        </a:solidFill>
                        <a:effectLst/>
                        <a:latin typeface="Arial" pitchFamily="34" charset="0"/>
                        <a:ea typeface="Droid Sans Fallback"/>
                        <a:cs typeface="Arial" pitchFamily="34" charset="0"/>
                      </a:endParaRPr>
                    </a:p>
                  </a:txBody>
                  <a:tcPr marL="68580" marR="68580" marT="0" marB="0"/>
                </a:tc>
              </a:tr>
              <a:tr h="190500">
                <a:tc gridSpan="10">
                  <a:txBody>
                    <a:bodyPr/>
                    <a:lstStyle/>
                    <a:p>
                      <a:pPr indent="0" algn="ctr">
                        <a:lnSpc>
                          <a:spcPct val="100000"/>
                        </a:lnSpc>
                        <a:spcAft>
                          <a:spcPts val="0"/>
                        </a:spcAft>
                      </a:pPr>
                      <a:r>
                        <a:rPr lang="es-ES" sz="1400" b="1" dirty="0" smtClean="0">
                          <a:effectLst/>
                          <a:latin typeface="Arial" pitchFamily="34" charset="0"/>
                          <a:cs typeface="Arial" pitchFamily="34" charset="0"/>
                        </a:rPr>
                        <a:t>Promedio:</a:t>
                      </a:r>
                      <a:r>
                        <a:rPr lang="es-ES" sz="1400" b="1" baseline="0" dirty="0" smtClean="0">
                          <a:effectLst/>
                          <a:latin typeface="Arial" pitchFamily="34" charset="0"/>
                          <a:cs typeface="Arial" pitchFamily="34" charset="0"/>
                        </a:rPr>
                        <a:t>  </a:t>
                      </a:r>
                      <a:r>
                        <a:rPr lang="es-ES" sz="1400" b="1" dirty="0" smtClean="0">
                          <a:effectLst/>
                          <a:latin typeface="Arial" pitchFamily="34" charset="0"/>
                          <a:cs typeface="Arial" pitchFamily="34" charset="0"/>
                        </a:rPr>
                        <a:t>7.36%</a:t>
                      </a:r>
                      <a:endParaRPr lang="es-ES" sz="2000" b="1" dirty="0">
                        <a:solidFill>
                          <a:srgbClr val="00000A"/>
                        </a:solidFill>
                        <a:effectLst/>
                        <a:latin typeface="Arial" pitchFamily="34" charset="0"/>
                        <a:ea typeface="Droid Sans Fallback"/>
                        <a:cs typeface="Arial" pitchFamily="34" charset="0"/>
                      </a:endParaRPr>
                    </a:p>
                  </a:txBody>
                  <a:tcPr marL="68580" marR="68580" marT="0" marB="0"/>
                </a:tc>
                <a:tc hMerge="1">
                  <a:txBody>
                    <a:bodyPr/>
                    <a:lstStyle/>
                    <a:p>
                      <a:pPr indent="0" algn="ctr">
                        <a:lnSpc>
                          <a:spcPct val="150000"/>
                        </a:lnSpc>
                        <a:spcAft>
                          <a:spcPts val="0"/>
                        </a:spcAft>
                      </a:pPr>
                      <a:endParaRPr lang="es-ES" sz="1600" b="0">
                        <a:solidFill>
                          <a:srgbClr val="00000A"/>
                        </a:solidFill>
                        <a:effectLst/>
                        <a:latin typeface="Arial" pitchFamily="34" charset="0"/>
                        <a:ea typeface="Droid Sans Fallback"/>
                        <a:cs typeface="Arial" pitchFamily="34"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92735">
                <a:tc gridSpan="10">
                  <a:txBody>
                    <a:bodyPr/>
                    <a:lstStyle/>
                    <a:p>
                      <a:pPr indent="0" algn="ctr">
                        <a:lnSpc>
                          <a:spcPct val="100000"/>
                        </a:lnSpc>
                        <a:spcAft>
                          <a:spcPts val="0"/>
                        </a:spcAft>
                      </a:pPr>
                      <a:r>
                        <a:rPr lang="es-ES" sz="1400" b="1" dirty="0" smtClean="0">
                          <a:effectLst/>
                          <a:latin typeface="Arial" pitchFamily="34" charset="0"/>
                          <a:cs typeface="Arial" pitchFamily="34" charset="0"/>
                        </a:rPr>
                        <a:t>Desviación Estándar:</a:t>
                      </a:r>
                      <a:r>
                        <a:rPr lang="es-ES" sz="1400" b="1" baseline="0" dirty="0" smtClean="0">
                          <a:effectLst/>
                          <a:latin typeface="Arial" pitchFamily="34" charset="0"/>
                          <a:cs typeface="Arial" pitchFamily="34" charset="0"/>
                        </a:rPr>
                        <a:t> </a:t>
                      </a:r>
                      <a:r>
                        <a:rPr lang="es-ES" sz="1400" b="1" dirty="0" smtClean="0">
                          <a:effectLst/>
                          <a:latin typeface="Arial" pitchFamily="34" charset="0"/>
                          <a:cs typeface="Arial" pitchFamily="34" charset="0"/>
                        </a:rPr>
                        <a:t>1.17</a:t>
                      </a:r>
                      <a:endParaRPr lang="es-ES" sz="2000" b="1" dirty="0">
                        <a:solidFill>
                          <a:srgbClr val="00000A"/>
                        </a:solidFill>
                        <a:effectLst/>
                        <a:latin typeface="Arial" pitchFamily="34" charset="0"/>
                        <a:ea typeface="Droid Sans Fallback"/>
                        <a:cs typeface="Arial" pitchFamily="34" charset="0"/>
                      </a:endParaRPr>
                    </a:p>
                  </a:txBody>
                  <a:tcPr marL="68580" marR="68580" marT="0" marB="0"/>
                </a:tc>
                <a:tc hMerge="1">
                  <a:txBody>
                    <a:bodyPr/>
                    <a:lstStyle/>
                    <a:p>
                      <a:pPr indent="0" algn="ctr">
                        <a:lnSpc>
                          <a:spcPct val="150000"/>
                        </a:lnSpc>
                        <a:spcAft>
                          <a:spcPts val="0"/>
                        </a:spcAft>
                      </a:pPr>
                      <a:endParaRPr lang="es-ES" sz="1600" b="0" dirty="0">
                        <a:solidFill>
                          <a:srgbClr val="00000A"/>
                        </a:solidFill>
                        <a:effectLst/>
                        <a:latin typeface="Arial" pitchFamily="34" charset="0"/>
                        <a:ea typeface="Droid Sans Fallback"/>
                        <a:cs typeface="Arial" pitchFamily="34"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9" name="1 Título"/>
          <p:cNvSpPr txBox="1">
            <a:spLocks/>
          </p:cNvSpPr>
          <p:nvPr/>
        </p:nvSpPr>
        <p:spPr>
          <a:xfrm>
            <a:off x="198934" y="621483"/>
            <a:ext cx="1431776" cy="5760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10" name="1 Título"/>
          <p:cNvSpPr txBox="1">
            <a:spLocks/>
          </p:cNvSpPr>
          <p:nvPr/>
        </p:nvSpPr>
        <p:spPr>
          <a:xfrm>
            <a:off x="6311230" y="621482"/>
            <a:ext cx="1855440" cy="5760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2353375076"/>
              </p:ext>
            </p:extLst>
          </p:nvPr>
        </p:nvGraphicFramePr>
        <p:xfrm>
          <a:off x="6579765" y="1125538"/>
          <a:ext cx="4772025" cy="2632328"/>
        </p:xfrm>
        <a:graphic>
          <a:graphicData uri="http://schemas.openxmlformats.org/drawingml/2006/table">
            <a:tbl>
              <a:tblPr firstRow="1" firstCol="1" bandRow="1">
                <a:tableStyleId>{5DA37D80-6434-44D0-A028-1B22A696006F}</a:tableStyleId>
              </a:tblPr>
              <a:tblGrid>
                <a:gridCol w="428625"/>
                <a:gridCol w="482600"/>
                <a:gridCol w="482600"/>
                <a:gridCol w="482600"/>
                <a:gridCol w="482600"/>
                <a:gridCol w="482600"/>
                <a:gridCol w="482600"/>
                <a:gridCol w="482600"/>
                <a:gridCol w="482600"/>
                <a:gridCol w="482600"/>
              </a:tblGrid>
              <a:tr h="190500">
                <a:tc>
                  <a:txBody>
                    <a:bodyPr/>
                    <a:lstStyle/>
                    <a:p>
                      <a:pPr indent="0" algn="ctr">
                        <a:lnSpc>
                          <a:spcPct val="100000"/>
                        </a:lnSpc>
                        <a:spcAft>
                          <a:spcPts val="0"/>
                        </a:spcAft>
                      </a:pPr>
                      <a:r>
                        <a:rPr lang="es-ES" sz="1400" b="0" dirty="0">
                          <a:effectLst/>
                          <a:latin typeface="Arial" pitchFamily="34" charset="0"/>
                          <a:cs typeface="Arial" pitchFamily="34" charset="0"/>
                        </a:rPr>
                        <a:t>8</a:t>
                      </a:r>
                      <a:endParaRPr lang="es-ES" sz="1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7</a:t>
                      </a:r>
                      <a:endParaRPr lang="es-ES" sz="1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b="0" dirty="0">
                          <a:effectLst/>
                          <a:latin typeface="Arial" pitchFamily="34" charset="0"/>
                          <a:cs typeface="Arial" pitchFamily="34" charset="0"/>
                        </a:rPr>
                        <a:t>7</a:t>
                      </a:r>
                      <a:endParaRPr lang="es-ES" sz="1400" b="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dirty="0">
                          <a:effectLst/>
                          <a:latin typeface="Arial" pitchFamily="34" charset="0"/>
                          <a:cs typeface="Arial" pitchFamily="34" charset="0"/>
                        </a:rPr>
                        <a:t>5</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9</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9</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7</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9</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dirty="0">
                          <a:effectLst/>
                          <a:latin typeface="Arial" pitchFamily="34" charset="0"/>
                          <a:cs typeface="Arial" pitchFamily="34" charset="0"/>
                        </a:rPr>
                        <a:t>6</a:t>
                      </a:r>
                      <a:endParaRPr lang="es-ES" sz="14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8</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9</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dirty="0">
                          <a:effectLst/>
                          <a:latin typeface="Arial" pitchFamily="34" charset="0"/>
                          <a:cs typeface="Arial" pitchFamily="34" charset="0"/>
                        </a:rPr>
                        <a:t>5</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6</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ctr">
                        <a:lnSpc>
                          <a:spcPct val="100000"/>
                        </a:lnSpc>
                        <a:spcAft>
                          <a:spcPts val="0"/>
                        </a:spcAft>
                      </a:pPr>
                      <a:r>
                        <a:rPr lang="es-ES" sz="1400" b="0">
                          <a:effectLst/>
                          <a:latin typeface="Arial" pitchFamily="34" charset="0"/>
                          <a:cs typeface="Arial" pitchFamily="34" charset="0"/>
                        </a:rPr>
                        <a:t>5</a:t>
                      </a:r>
                      <a:endParaRPr lang="es-ES" sz="1400" b="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5</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r>
              <a:tr h="95984">
                <a:tc>
                  <a:txBody>
                    <a:bodyPr/>
                    <a:lstStyle/>
                    <a:p>
                      <a:pPr indent="0" algn="ctr">
                        <a:lnSpc>
                          <a:spcPct val="100000"/>
                        </a:lnSpc>
                        <a:spcAft>
                          <a:spcPts val="0"/>
                        </a:spcAft>
                      </a:pPr>
                      <a:r>
                        <a:rPr lang="es-ES" sz="1400" b="0" dirty="0">
                          <a:effectLst/>
                          <a:latin typeface="Arial" pitchFamily="34" charset="0"/>
                          <a:cs typeface="Arial" pitchFamily="34" charset="0"/>
                        </a:rPr>
                        <a:t>6</a:t>
                      </a:r>
                      <a:endParaRPr lang="es-ES" sz="1400" b="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6</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dirty="0">
                          <a:effectLst/>
                          <a:latin typeface="Arial" pitchFamily="34" charset="0"/>
                          <a:cs typeface="Arial" pitchFamily="34" charset="0"/>
                        </a:rPr>
                        <a:t>8</a:t>
                      </a:r>
                      <a:endParaRPr lang="es-ES" sz="1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8</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a:effectLst/>
                          <a:latin typeface="Arial" pitchFamily="34" charset="0"/>
                          <a:cs typeface="Arial" pitchFamily="34" charset="0"/>
                        </a:rPr>
                        <a:t>7</a:t>
                      </a:r>
                      <a:endParaRPr lang="es-ES" sz="1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400" dirty="0">
                          <a:effectLst/>
                          <a:latin typeface="Arial" pitchFamily="34" charset="0"/>
                          <a:cs typeface="Arial" pitchFamily="34" charset="0"/>
                        </a:rPr>
                        <a:t>8</a:t>
                      </a:r>
                      <a:endParaRPr lang="es-ES" sz="1400" dirty="0">
                        <a:solidFill>
                          <a:srgbClr val="00000A"/>
                        </a:solidFill>
                        <a:effectLst/>
                        <a:latin typeface="Arial" pitchFamily="34" charset="0"/>
                        <a:ea typeface="Droid Sans Fallback"/>
                        <a:cs typeface="Arial" pitchFamily="34" charset="0"/>
                      </a:endParaRPr>
                    </a:p>
                  </a:txBody>
                  <a:tcPr marL="68580" marR="68580" marT="0" marB="0"/>
                </a:tc>
              </a:tr>
              <a:tr h="190500">
                <a:tc gridSpan="10">
                  <a:txBody>
                    <a:bodyPr/>
                    <a:lstStyle/>
                    <a:p>
                      <a:pPr indent="0" algn="ctr">
                        <a:lnSpc>
                          <a:spcPct val="100000"/>
                        </a:lnSpc>
                        <a:spcAft>
                          <a:spcPts val="0"/>
                        </a:spcAft>
                      </a:pPr>
                      <a:r>
                        <a:rPr lang="es-ES" sz="1400" dirty="0" smtClean="0">
                          <a:effectLst/>
                          <a:latin typeface="Arial" pitchFamily="34" charset="0"/>
                          <a:cs typeface="Arial" pitchFamily="34" charset="0"/>
                        </a:rPr>
                        <a:t>Promedio:</a:t>
                      </a:r>
                      <a:r>
                        <a:rPr lang="es-ES" sz="1400" baseline="0" dirty="0" smtClean="0">
                          <a:effectLst/>
                          <a:latin typeface="Arial" pitchFamily="34" charset="0"/>
                          <a:cs typeface="Arial" pitchFamily="34" charset="0"/>
                        </a:rPr>
                        <a:t> 6.65</a:t>
                      </a:r>
                      <a:r>
                        <a:rPr lang="es-ES" sz="1400" dirty="0" smtClean="0">
                          <a:effectLst/>
                          <a:latin typeface="Arial" pitchFamily="34" charset="0"/>
                          <a:cs typeface="Arial" pitchFamily="34" charset="0"/>
                        </a:rPr>
                        <a:t>%</a:t>
                      </a:r>
                      <a:endParaRPr lang="es-ES" sz="1400" dirty="0">
                        <a:solidFill>
                          <a:srgbClr val="00000A"/>
                        </a:solidFill>
                        <a:effectLst/>
                        <a:latin typeface="Arial" pitchFamily="34" charset="0"/>
                        <a:ea typeface="Droid Sans Fallback"/>
                        <a:cs typeface="Arial" pitchFamily="34" charset="0"/>
                      </a:endParaRPr>
                    </a:p>
                  </a:txBody>
                  <a:tcPr marL="68580" marR="68580" marT="0" marB="0"/>
                </a:tc>
                <a:tc hMerge="1">
                  <a:txBody>
                    <a:bodyPr/>
                    <a:lstStyle/>
                    <a:p>
                      <a:pPr indent="0" algn="ctr">
                        <a:lnSpc>
                          <a:spcPct val="150000"/>
                        </a:lnSpc>
                        <a:spcAft>
                          <a:spcPts val="0"/>
                        </a:spcAft>
                      </a:pPr>
                      <a:endParaRPr lang="es-ES" sz="1200">
                        <a:solidFill>
                          <a:srgbClr val="00000A"/>
                        </a:solidFill>
                        <a:effectLst/>
                        <a:latin typeface="Arial" pitchFamily="34" charset="0"/>
                        <a:ea typeface="Droid Sans Fallback"/>
                        <a:cs typeface="Arial"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5368">
                <a:tc gridSpan="10">
                  <a:txBody>
                    <a:bodyPr/>
                    <a:lstStyle/>
                    <a:p>
                      <a:pPr indent="0" algn="ctr">
                        <a:lnSpc>
                          <a:spcPct val="100000"/>
                        </a:lnSpc>
                        <a:spcAft>
                          <a:spcPts val="0"/>
                        </a:spcAft>
                      </a:pPr>
                      <a:r>
                        <a:rPr lang="es-ES" sz="1400" dirty="0" smtClean="0">
                          <a:effectLst/>
                          <a:latin typeface="Arial" pitchFamily="34" charset="0"/>
                          <a:cs typeface="Arial" pitchFamily="34" charset="0"/>
                        </a:rPr>
                        <a:t>Desviación Estándar: 1.18</a:t>
                      </a:r>
                      <a:endParaRPr lang="es-ES" sz="1400" dirty="0">
                        <a:solidFill>
                          <a:srgbClr val="00000A"/>
                        </a:solidFill>
                        <a:effectLst/>
                        <a:latin typeface="Arial" pitchFamily="34" charset="0"/>
                        <a:ea typeface="Droid Sans Fallback"/>
                        <a:cs typeface="Arial" pitchFamily="34" charset="0"/>
                      </a:endParaRPr>
                    </a:p>
                  </a:txBody>
                  <a:tcPr marL="68580" marR="68580" marT="0" marB="0"/>
                </a:tc>
                <a:tc hMerge="1">
                  <a:txBody>
                    <a:bodyPr/>
                    <a:lstStyle/>
                    <a:p>
                      <a:pPr indent="0" algn="ctr">
                        <a:lnSpc>
                          <a:spcPct val="150000"/>
                        </a:lnSpc>
                        <a:spcAft>
                          <a:spcPts val="0"/>
                        </a:spcAft>
                      </a:pPr>
                      <a:endParaRPr lang="es-ES" sz="1200" dirty="0">
                        <a:solidFill>
                          <a:srgbClr val="00000A"/>
                        </a:solidFill>
                        <a:effectLst/>
                        <a:latin typeface="Arial" pitchFamily="34" charset="0"/>
                        <a:ea typeface="Droid Sans Fallback"/>
                        <a:cs typeface="Arial" pitchFamily="34"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12" name="0 Imagen"/>
          <p:cNvPicPr/>
          <p:nvPr/>
        </p:nvPicPr>
        <p:blipFill>
          <a:blip r:embed="rId2" cstate="print">
            <a:extLst>
              <a:ext uri="{28A0092B-C50C-407E-A947-70E740481C1C}">
                <a14:useLocalDpi xmlns:a14="http://schemas.microsoft.com/office/drawing/2010/main" val="0"/>
              </a:ext>
            </a:extLst>
          </a:blip>
          <a:stretch>
            <a:fillRect/>
          </a:stretch>
        </p:blipFill>
        <p:spPr>
          <a:xfrm>
            <a:off x="190858" y="4053452"/>
            <a:ext cx="2303948" cy="1763886"/>
          </a:xfrm>
          <a:prstGeom prst="rect">
            <a:avLst/>
          </a:prstGeom>
        </p:spPr>
      </p:pic>
      <p:pic>
        <p:nvPicPr>
          <p:cNvPr id="13" name="0 Imagen"/>
          <p:cNvPicPr/>
          <p:nvPr/>
        </p:nvPicPr>
        <p:blipFill>
          <a:blip r:embed="rId3" cstate="print">
            <a:extLst>
              <a:ext uri="{28A0092B-C50C-407E-A947-70E740481C1C}">
                <a14:useLocalDpi xmlns:a14="http://schemas.microsoft.com/office/drawing/2010/main" val="0"/>
              </a:ext>
            </a:extLst>
          </a:blip>
          <a:stretch>
            <a:fillRect/>
          </a:stretch>
        </p:blipFill>
        <p:spPr>
          <a:xfrm>
            <a:off x="2782838" y="4053452"/>
            <a:ext cx="2088232" cy="1788299"/>
          </a:xfrm>
          <a:prstGeom prst="rect">
            <a:avLst/>
          </a:prstGeom>
        </p:spPr>
      </p:pic>
      <p:pic>
        <p:nvPicPr>
          <p:cNvPr id="14" name="0 Imagen"/>
          <p:cNvPicPr/>
          <p:nvPr/>
        </p:nvPicPr>
        <p:blipFill>
          <a:blip r:embed="rId4" cstate="print">
            <a:extLst>
              <a:ext uri="{28A0092B-C50C-407E-A947-70E740481C1C}">
                <a14:useLocalDpi xmlns:a14="http://schemas.microsoft.com/office/drawing/2010/main" val="0"/>
              </a:ext>
            </a:extLst>
          </a:blip>
          <a:stretch>
            <a:fillRect/>
          </a:stretch>
        </p:blipFill>
        <p:spPr>
          <a:xfrm>
            <a:off x="5127893" y="4077865"/>
            <a:ext cx="2263457" cy="1763885"/>
          </a:xfrm>
          <a:prstGeom prst="rect">
            <a:avLst/>
          </a:prstGeom>
        </p:spPr>
      </p:pic>
      <p:pic>
        <p:nvPicPr>
          <p:cNvPr id="15" name="0 Imagen"/>
          <p:cNvPicPr/>
          <p:nvPr/>
        </p:nvPicPr>
        <p:blipFill>
          <a:blip r:embed="rId5" cstate="print">
            <a:extLst>
              <a:ext uri="{28A0092B-C50C-407E-A947-70E740481C1C}">
                <a14:useLocalDpi xmlns:a14="http://schemas.microsoft.com/office/drawing/2010/main" val="0"/>
              </a:ext>
            </a:extLst>
          </a:blip>
          <a:stretch>
            <a:fillRect/>
          </a:stretch>
        </p:blipFill>
        <p:spPr>
          <a:xfrm>
            <a:off x="7590913" y="4077864"/>
            <a:ext cx="2176701" cy="1739473"/>
          </a:xfrm>
          <a:prstGeom prst="rect">
            <a:avLst/>
          </a:prstGeom>
        </p:spPr>
      </p:pic>
      <p:pic>
        <p:nvPicPr>
          <p:cNvPr id="16" name="0 Imagen"/>
          <p:cNvPicPr/>
          <p:nvPr/>
        </p:nvPicPr>
        <p:blipFill>
          <a:blip r:embed="rId6" cstate="print">
            <a:extLst>
              <a:ext uri="{28A0092B-C50C-407E-A947-70E740481C1C}">
                <a14:useLocalDpi xmlns:a14="http://schemas.microsoft.com/office/drawing/2010/main" val="0"/>
              </a:ext>
            </a:extLst>
          </a:blip>
          <a:stretch>
            <a:fillRect/>
          </a:stretch>
        </p:blipFill>
        <p:spPr>
          <a:xfrm>
            <a:off x="9911630" y="4053451"/>
            <a:ext cx="2088232" cy="1763885"/>
          </a:xfrm>
          <a:prstGeom prst="rect">
            <a:avLst/>
          </a:prstGeom>
        </p:spPr>
      </p:pic>
    </p:spTree>
    <p:extLst>
      <p:ext uri="{BB962C8B-B14F-4D97-AF65-F5344CB8AC3E}">
        <p14:creationId xmlns:p14="http://schemas.microsoft.com/office/powerpoint/2010/main" val="1275414524"/>
      </p:ext>
    </p:extLst>
  </p:cSld>
  <p:clrMapOvr>
    <a:masterClrMapping/>
  </p:clrMapOvr>
  <p:transition spd="slow" advClick="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PESO EN 100 GRANOS</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8536" y="1438513"/>
            <a:ext cx="3866002"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169" name="0 Imagen"/>
          <p:cNvPicPr>
            <a:picLocks noChangeAspect="1" noChangeArrowheads="1"/>
          </p:cNvPicPr>
          <p:nvPr/>
        </p:nvPicPr>
        <p:blipFill>
          <a:blip r:embed="rId3">
            <a:extLst>
              <a:ext uri="{28A0092B-C50C-407E-A947-70E740481C1C}">
                <a14:useLocalDpi xmlns:a14="http://schemas.microsoft.com/office/drawing/2010/main" val="0"/>
              </a:ext>
            </a:extLst>
          </a:blip>
          <a:srcRect b="3261"/>
          <a:stretch>
            <a:fillRect/>
          </a:stretch>
        </p:blipFill>
        <p:spPr bwMode="auto">
          <a:xfrm rot="-5400000">
            <a:off x="7212703" y="1491129"/>
            <a:ext cx="3859232" cy="306988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98934" y="621482"/>
            <a:ext cx="1431776"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7" name="1 Título"/>
          <p:cNvSpPr txBox="1">
            <a:spLocks/>
          </p:cNvSpPr>
          <p:nvPr/>
        </p:nvSpPr>
        <p:spPr>
          <a:xfrm>
            <a:off x="6327998" y="621481"/>
            <a:ext cx="1855440"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p:sp>
        <p:nvSpPr>
          <p:cNvPr id="3" name="2 Rectángulo"/>
          <p:cNvSpPr/>
          <p:nvPr/>
        </p:nvSpPr>
        <p:spPr>
          <a:xfrm>
            <a:off x="6455246" y="5579266"/>
            <a:ext cx="5623655"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latin typeface="Arial" pitchFamily="34" charset="0"/>
                <a:cs typeface="Arial" pitchFamily="34" charset="0"/>
              </a:rPr>
              <a:t>“</a:t>
            </a:r>
            <a:r>
              <a:rPr lang="es-ES" b="1" dirty="0" smtClean="0">
                <a:latin typeface="Arial" pitchFamily="34" charset="0"/>
                <a:cs typeface="Arial" pitchFamily="34" charset="0"/>
              </a:rPr>
              <a:t>Arriba </a:t>
            </a:r>
            <a:r>
              <a:rPr lang="es-ES" b="1" dirty="0">
                <a:latin typeface="Arial" pitchFamily="34" charset="0"/>
                <a:cs typeface="Arial" pitchFamily="34" charset="0"/>
              </a:rPr>
              <a:t>Superior </a:t>
            </a:r>
            <a:r>
              <a:rPr lang="es-ES" b="1" dirty="0" err="1">
                <a:latin typeface="Arial" pitchFamily="34" charset="0"/>
                <a:cs typeface="Arial" pitchFamily="34" charset="0"/>
              </a:rPr>
              <a:t>Summer</a:t>
            </a:r>
            <a:r>
              <a:rPr lang="es-ES" b="1" dirty="0">
                <a:latin typeface="Arial" pitchFamily="34" charset="0"/>
                <a:cs typeface="Arial" pitchFamily="34" charset="0"/>
              </a:rPr>
              <a:t> Selecto” (A.S.S.S.)</a:t>
            </a:r>
          </a:p>
        </p:txBody>
      </p:sp>
      <p:sp>
        <p:nvSpPr>
          <p:cNvPr id="5" name="4 Flecha abajo"/>
          <p:cNvSpPr/>
          <p:nvPr/>
        </p:nvSpPr>
        <p:spPr>
          <a:xfrm>
            <a:off x="2345702" y="4947316"/>
            <a:ext cx="511341" cy="59330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8" name="7 Rectángulo"/>
          <p:cNvSpPr/>
          <p:nvPr/>
        </p:nvSpPr>
        <p:spPr>
          <a:xfrm>
            <a:off x="425877" y="5590034"/>
            <a:ext cx="430117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b="1" dirty="0">
                <a:latin typeface="Arial" pitchFamily="34" charset="0"/>
                <a:cs typeface="Arial" pitchFamily="34" charset="0"/>
              </a:rPr>
              <a:t>“Cacao Superior Selecto” (C.S.S</a:t>
            </a:r>
            <a:r>
              <a:rPr lang="es-ES" b="1" dirty="0" smtClean="0">
                <a:latin typeface="Arial" pitchFamily="34" charset="0"/>
                <a:cs typeface="Arial" pitchFamily="34" charset="0"/>
              </a:rPr>
              <a:t>.)</a:t>
            </a:r>
            <a:endParaRPr lang="es-ES" b="1" dirty="0">
              <a:latin typeface="Arial" pitchFamily="34" charset="0"/>
              <a:cs typeface="Arial" pitchFamily="34" charset="0"/>
            </a:endParaRPr>
          </a:p>
        </p:txBody>
      </p:sp>
      <p:sp>
        <p:nvSpPr>
          <p:cNvPr id="11" name="10 Flecha abajo"/>
          <p:cNvSpPr/>
          <p:nvPr/>
        </p:nvSpPr>
        <p:spPr>
          <a:xfrm>
            <a:off x="8886648" y="4947316"/>
            <a:ext cx="511341" cy="59330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990391415"/>
      </p:ext>
    </p:extLst>
  </p:cSld>
  <p:clrMapOvr>
    <a:masterClrMapping/>
  </p:clrMapOvr>
  <p:transition spd="slow" advClick="0">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GRANOS DEFECTUOSOS DESPUÉS DEL PROCESO DE SECADO</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008572004"/>
              </p:ext>
            </p:extLst>
          </p:nvPr>
        </p:nvGraphicFramePr>
        <p:xfrm>
          <a:off x="190550" y="1197546"/>
          <a:ext cx="8248337" cy="1950720"/>
        </p:xfrm>
        <a:graphic>
          <a:graphicData uri="http://schemas.openxmlformats.org/drawingml/2006/table">
            <a:tbl>
              <a:tblPr firstRow="1" firstCol="1" bandRow="1">
                <a:tableStyleId>{5C22544A-7EE6-4342-B048-85BDC9FD1C3A}</a:tableStyleId>
              </a:tblPr>
              <a:tblGrid>
                <a:gridCol w="2941955"/>
                <a:gridCol w="589598"/>
                <a:gridCol w="589598"/>
                <a:gridCol w="589598"/>
                <a:gridCol w="589598"/>
                <a:gridCol w="589598"/>
                <a:gridCol w="589598"/>
                <a:gridCol w="589598"/>
                <a:gridCol w="589598"/>
                <a:gridCol w="589598"/>
              </a:tblGrid>
              <a:tr h="0">
                <a:tc>
                  <a:txBody>
                    <a:bodyPr/>
                    <a:lstStyle/>
                    <a:p>
                      <a:pPr indent="0" algn="l">
                        <a:lnSpc>
                          <a:spcPct val="100000"/>
                        </a:lnSpc>
                        <a:spcAft>
                          <a:spcPts val="0"/>
                        </a:spcAft>
                      </a:pPr>
                      <a:r>
                        <a:rPr lang="es-EC" sz="1600" dirty="0">
                          <a:effectLst/>
                          <a:latin typeface="Arial" pitchFamily="34" charset="0"/>
                          <a:cs typeface="Arial" pitchFamily="34" charset="0"/>
                        </a:rPr>
                        <a:t>DEFECTOS</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gridSpan="9">
                  <a:txBody>
                    <a:bodyPr/>
                    <a:lstStyle/>
                    <a:p>
                      <a:pPr indent="252095" algn="l">
                        <a:lnSpc>
                          <a:spcPct val="100000"/>
                        </a:lnSpc>
                        <a:spcAft>
                          <a:spcPts val="0"/>
                        </a:spcAft>
                      </a:pPr>
                      <a:r>
                        <a:rPr lang="es-EC" sz="1600">
                          <a:effectLst/>
                          <a:latin typeface="Arial" pitchFamily="34" charset="0"/>
                          <a:cs typeface="Arial" pitchFamily="34" charset="0"/>
                        </a:rPr>
                        <a:t>Ensayos</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0">
                <a:tc>
                  <a:txBody>
                    <a:bodyPr/>
                    <a:lstStyle/>
                    <a:p>
                      <a:pPr indent="0" algn="l">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E6</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E7</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E8</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E9</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Dañados por insectos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Germinados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Múltiples o pelotas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0.61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0.34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0.91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0.72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0.42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0.81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0.61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0.31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Negros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0.62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0.81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0.59</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Planos o granza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0.22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0.13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0.27</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0.36</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0.33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0.28</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0.36</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0.16</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dirty="0">
                          <a:effectLst/>
                          <a:latin typeface="Arial" pitchFamily="34" charset="0"/>
                          <a:cs typeface="Arial" pitchFamily="34" charset="0"/>
                        </a:rPr>
                        <a:t>Total </a:t>
                      </a:r>
                      <a:r>
                        <a:rPr lang="en-US" sz="1600" dirty="0">
                          <a:effectLst/>
                          <a:latin typeface="Arial" pitchFamily="34" charset="0"/>
                          <a:cs typeface="Arial" pitchFamily="34" charset="0"/>
                        </a:rPr>
                        <a:t>[%]</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1.25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0.9</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1.02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1.18</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1.89</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1.34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1.09</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1.42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0.47</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933945865"/>
              </p:ext>
            </p:extLst>
          </p:nvPr>
        </p:nvGraphicFramePr>
        <p:xfrm>
          <a:off x="262558" y="3855338"/>
          <a:ext cx="8248337" cy="1950720"/>
        </p:xfrm>
        <a:graphic>
          <a:graphicData uri="http://schemas.openxmlformats.org/drawingml/2006/table">
            <a:tbl>
              <a:tblPr firstRow="1" firstCol="1" bandRow="1">
                <a:tableStyleId>{21E4AEA4-8DFA-4A89-87EB-49C32662AFE0}</a:tableStyleId>
              </a:tblPr>
              <a:tblGrid>
                <a:gridCol w="2941955"/>
                <a:gridCol w="589598"/>
                <a:gridCol w="589598"/>
                <a:gridCol w="589598"/>
                <a:gridCol w="589598"/>
                <a:gridCol w="589598"/>
                <a:gridCol w="589598"/>
                <a:gridCol w="589598"/>
                <a:gridCol w="589598"/>
                <a:gridCol w="589598"/>
              </a:tblGrid>
              <a:tr h="0">
                <a:tc>
                  <a:txBody>
                    <a:bodyPr/>
                    <a:lstStyle/>
                    <a:p>
                      <a:pPr indent="0" algn="l">
                        <a:lnSpc>
                          <a:spcPct val="100000"/>
                        </a:lnSpc>
                        <a:spcAft>
                          <a:spcPts val="0"/>
                        </a:spcAft>
                      </a:pPr>
                      <a:r>
                        <a:rPr lang="es-EC" sz="1600" dirty="0">
                          <a:effectLst/>
                          <a:latin typeface="Arial" pitchFamily="34" charset="0"/>
                          <a:cs typeface="Arial" pitchFamily="34" charset="0"/>
                        </a:rPr>
                        <a:t>DEFECTOS</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gridSpan="9">
                  <a:txBody>
                    <a:bodyPr/>
                    <a:lstStyle/>
                    <a:p>
                      <a:pPr indent="252095" algn="l">
                        <a:lnSpc>
                          <a:spcPct val="100000"/>
                        </a:lnSpc>
                        <a:spcAft>
                          <a:spcPts val="0"/>
                        </a:spcAft>
                      </a:pPr>
                      <a:r>
                        <a:rPr lang="es-EC" sz="1600">
                          <a:effectLst/>
                          <a:latin typeface="Arial" pitchFamily="34" charset="0"/>
                          <a:cs typeface="Arial" pitchFamily="34" charset="0"/>
                        </a:rPr>
                        <a:t>Ensayos</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0">
                <a:tc>
                  <a:txBody>
                    <a:bodyPr/>
                    <a:lstStyle/>
                    <a:p>
                      <a:pPr indent="0" algn="l">
                        <a:lnSpc>
                          <a:spcPct val="100000"/>
                        </a:lnSpc>
                        <a:spcAft>
                          <a:spcPts val="0"/>
                        </a:spcAft>
                      </a:pPr>
                      <a:r>
                        <a:rPr lang="es-EC" sz="1600">
                          <a:effectLst/>
                          <a:latin typeface="Arial" pitchFamily="34" charset="0"/>
                          <a:cs typeface="Arial" pitchFamily="34" charset="0"/>
                        </a:rPr>
                        <a:t> </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E6</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E7</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E8</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E9</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Dañados por insectos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Germinados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Múltiples o pelotas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0.31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0.23</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0.34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Negros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0.19</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0.32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0.23</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0.32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0.12</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a:effectLst/>
                          <a:latin typeface="Arial" pitchFamily="34" charset="0"/>
                          <a:cs typeface="Arial" pitchFamily="34" charset="0"/>
                        </a:rPr>
                        <a:t>Planos o granza </a:t>
                      </a:r>
                      <a:r>
                        <a:rPr lang="en-US" sz="1600">
                          <a:effectLst/>
                          <a:latin typeface="Arial" pitchFamily="34" charset="0"/>
                          <a:cs typeface="Arial" pitchFamily="34" charset="0"/>
                        </a:rPr>
                        <a:t>[%]</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0.12</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0.15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0.17</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0.39</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0.21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0.09</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r h="0">
                <a:tc>
                  <a:txBody>
                    <a:bodyPr/>
                    <a:lstStyle/>
                    <a:p>
                      <a:pPr indent="0" algn="l">
                        <a:lnSpc>
                          <a:spcPct val="100000"/>
                        </a:lnSpc>
                        <a:spcAft>
                          <a:spcPts val="0"/>
                        </a:spcAft>
                      </a:pPr>
                      <a:r>
                        <a:rPr lang="es-EC" sz="1600" dirty="0">
                          <a:effectLst/>
                          <a:latin typeface="Arial" pitchFamily="34" charset="0"/>
                          <a:cs typeface="Arial" pitchFamily="34" charset="0"/>
                        </a:rPr>
                        <a:t>Total </a:t>
                      </a:r>
                      <a:r>
                        <a:rPr lang="en-US" sz="1600" dirty="0">
                          <a:effectLst/>
                          <a:latin typeface="Arial" pitchFamily="34" charset="0"/>
                          <a:cs typeface="Arial" pitchFamily="34" charset="0"/>
                        </a:rPr>
                        <a:t>[%]</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0.55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0.65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0.4</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0.71</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0.65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0.53</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a:effectLst/>
                          <a:latin typeface="Arial" pitchFamily="34" charset="0"/>
                          <a:cs typeface="Arial" pitchFamily="34" charset="0"/>
                        </a:rPr>
                        <a:t>0.55</a:t>
                      </a:r>
                      <a:endParaRPr lang="es-ES" sz="160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C" sz="1600" dirty="0">
                          <a:effectLst/>
                          <a:latin typeface="Arial" pitchFamily="34" charset="0"/>
                          <a:cs typeface="Arial" pitchFamily="34" charset="0"/>
                        </a:rPr>
                        <a:t>0.1</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pic>
        <p:nvPicPr>
          <p:cNvPr id="6" name="0 Imagen"/>
          <p:cNvPicPr/>
          <p:nvPr/>
        </p:nvPicPr>
        <p:blipFill rotWithShape="1">
          <a:blip r:embed="rId2" cstate="print">
            <a:extLst>
              <a:ext uri="{28A0092B-C50C-407E-A947-70E740481C1C}">
                <a14:useLocalDpi xmlns:a14="http://schemas.microsoft.com/office/drawing/2010/main" val="0"/>
              </a:ext>
            </a:extLst>
          </a:blip>
          <a:srcRect l="18613" r="6201"/>
          <a:stretch/>
        </p:blipFill>
        <p:spPr bwMode="auto">
          <a:xfrm>
            <a:off x="8687494" y="621482"/>
            <a:ext cx="2028825" cy="2023745"/>
          </a:xfrm>
          <a:prstGeom prst="rect">
            <a:avLst/>
          </a:prstGeom>
          <a:ln>
            <a:noFill/>
          </a:ln>
          <a:extLst>
            <a:ext uri="{53640926-AAD7-44D8-BBD7-CCE9431645EC}">
              <a14:shadowObscured xmlns:a14="http://schemas.microsoft.com/office/drawing/2010/main"/>
            </a:ext>
          </a:extLst>
        </p:spPr>
      </p:pic>
      <p:pic>
        <p:nvPicPr>
          <p:cNvPr id="7" name="0 Imagen"/>
          <p:cNvPicPr/>
          <p:nvPr/>
        </p:nvPicPr>
        <p:blipFill rotWithShape="1">
          <a:blip r:embed="rId3" cstate="print">
            <a:extLst>
              <a:ext uri="{28A0092B-C50C-407E-A947-70E740481C1C}">
                <a14:useLocalDpi xmlns:a14="http://schemas.microsoft.com/office/drawing/2010/main" val="0"/>
              </a:ext>
            </a:extLst>
          </a:blip>
          <a:srcRect l="10585" t="6326" r="21529" b="13625"/>
          <a:stretch/>
        </p:blipFill>
        <p:spPr bwMode="auto">
          <a:xfrm>
            <a:off x="8632824" y="2925738"/>
            <a:ext cx="2066925" cy="1827530"/>
          </a:xfrm>
          <a:prstGeom prst="rect">
            <a:avLst/>
          </a:prstGeom>
          <a:ln>
            <a:noFill/>
          </a:ln>
          <a:extLst>
            <a:ext uri="{53640926-AAD7-44D8-BBD7-CCE9431645EC}">
              <a14:shadowObscured xmlns:a14="http://schemas.microsoft.com/office/drawing/2010/main"/>
            </a:ext>
          </a:extLst>
        </p:spPr>
      </p:pic>
      <p:pic>
        <p:nvPicPr>
          <p:cNvPr id="8" name="0 Imagen"/>
          <p:cNvPicPr/>
          <p:nvPr/>
        </p:nvPicPr>
        <p:blipFill rotWithShape="1">
          <a:blip r:embed="rId4" cstate="print">
            <a:extLst>
              <a:ext uri="{28A0092B-C50C-407E-A947-70E740481C1C}">
                <a14:useLocalDpi xmlns:a14="http://schemas.microsoft.com/office/drawing/2010/main" val="0"/>
              </a:ext>
            </a:extLst>
          </a:blip>
          <a:srcRect l="21791" t="28845" r="23537" b="16544"/>
          <a:stretch/>
        </p:blipFill>
        <p:spPr bwMode="auto">
          <a:xfrm>
            <a:off x="8687494" y="5013969"/>
            <a:ext cx="2012255" cy="1440161"/>
          </a:xfrm>
          <a:prstGeom prst="rect">
            <a:avLst/>
          </a:prstGeom>
          <a:ln>
            <a:noFill/>
          </a:ln>
          <a:extLst>
            <a:ext uri="{53640926-AAD7-44D8-BBD7-CCE9431645EC}">
              <a14:shadowObscured xmlns:a14="http://schemas.microsoft.com/office/drawing/2010/main"/>
            </a:ext>
          </a:extLst>
        </p:spPr>
      </p:pic>
      <p:sp>
        <p:nvSpPr>
          <p:cNvPr id="9" name="1 Título"/>
          <p:cNvSpPr txBox="1">
            <a:spLocks/>
          </p:cNvSpPr>
          <p:nvPr/>
        </p:nvSpPr>
        <p:spPr>
          <a:xfrm>
            <a:off x="198934" y="621482"/>
            <a:ext cx="1431776"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10" name="1 Título"/>
          <p:cNvSpPr txBox="1">
            <a:spLocks/>
          </p:cNvSpPr>
          <p:nvPr/>
        </p:nvSpPr>
        <p:spPr>
          <a:xfrm>
            <a:off x="207318" y="3374507"/>
            <a:ext cx="1855440"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p:sp>
        <p:nvSpPr>
          <p:cNvPr id="11" name="1 Título"/>
          <p:cNvSpPr txBox="1">
            <a:spLocks/>
          </p:cNvSpPr>
          <p:nvPr/>
        </p:nvSpPr>
        <p:spPr>
          <a:xfrm>
            <a:off x="10919742" y="1305961"/>
            <a:ext cx="1080120" cy="654785"/>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1800" b="0" i="0" dirty="0" smtClean="0">
                <a:solidFill>
                  <a:schemeClr val="tx1"/>
                </a:solidFill>
                <a:effectLst/>
                <a:latin typeface="+mn-lt"/>
                <a:cs typeface="Arial" panose="020B0604020202020204" pitchFamily="34" charset="0"/>
              </a:rPr>
              <a:t>Granos múltiples</a:t>
            </a:r>
            <a:endParaRPr lang="es-EC" sz="1800" b="0" i="0" dirty="0">
              <a:solidFill>
                <a:schemeClr val="tx1"/>
              </a:solidFill>
              <a:effectLst/>
              <a:latin typeface="+mn-lt"/>
              <a:cs typeface="Arial" panose="020B0604020202020204" pitchFamily="34" charset="0"/>
            </a:endParaRPr>
          </a:p>
        </p:txBody>
      </p:sp>
      <p:sp>
        <p:nvSpPr>
          <p:cNvPr id="12" name="1 Título"/>
          <p:cNvSpPr txBox="1">
            <a:spLocks/>
          </p:cNvSpPr>
          <p:nvPr/>
        </p:nvSpPr>
        <p:spPr>
          <a:xfrm>
            <a:off x="10919742" y="3495089"/>
            <a:ext cx="1080120" cy="654785"/>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1800" b="0" i="0" dirty="0" smtClean="0">
                <a:solidFill>
                  <a:schemeClr val="tx1"/>
                </a:solidFill>
                <a:effectLst/>
                <a:latin typeface="+mn-lt"/>
                <a:cs typeface="Arial" panose="020B0604020202020204" pitchFamily="34" charset="0"/>
              </a:rPr>
              <a:t>Granos planos</a:t>
            </a:r>
            <a:endParaRPr lang="es-EC" sz="1800" b="0" i="0" dirty="0">
              <a:solidFill>
                <a:schemeClr val="tx1"/>
              </a:solidFill>
              <a:effectLst/>
              <a:latin typeface="+mn-lt"/>
              <a:cs typeface="Arial" panose="020B0604020202020204" pitchFamily="34" charset="0"/>
            </a:endParaRPr>
          </a:p>
        </p:txBody>
      </p:sp>
      <p:sp>
        <p:nvSpPr>
          <p:cNvPr id="13" name="1 Título"/>
          <p:cNvSpPr txBox="1">
            <a:spLocks/>
          </p:cNvSpPr>
          <p:nvPr/>
        </p:nvSpPr>
        <p:spPr>
          <a:xfrm>
            <a:off x="10919742" y="5229994"/>
            <a:ext cx="1080120" cy="654785"/>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1800" b="0" i="0" dirty="0" smtClean="0">
                <a:solidFill>
                  <a:schemeClr val="tx1"/>
                </a:solidFill>
                <a:effectLst/>
                <a:latin typeface="+mn-lt"/>
                <a:cs typeface="Arial" panose="020B0604020202020204" pitchFamily="34" charset="0"/>
              </a:rPr>
              <a:t>Granos negros</a:t>
            </a:r>
            <a:endParaRPr lang="es-EC" sz="1800" b="0" i="0" dirty="0">
              <a:solidFill>
                <a:schemeClr val="tx1"/>
              </a:solidFill>
              <a:effectLst/>
              <a:latin typeface="+mn-lt"/>
              <a:cs typeface="Arial" panose="020B0604020202020204" pitchFamily="34" charset="0"/>
            </a:endParaRPr>
          </a:p>
        </p:txBody>
      </p:sp>
      <p:sp>
        <p:nvSpPr>
          <p:cNvPr id="14" name="1 Título"/>
          <p:cNvSpPr txBox="1">
            <a:spLocks/>
          </p:cNvSpPr>
          <p:nvPr/>
        </p:nvSpPr>
        <p:spPr>
          <a:xfrm>
            <a:off x="6832054" y="3092979"/>
            <a:ext cx="2863552"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1600" i="0" dirty="0" smtClean="0">
                <a:solidFill>
                  <a:schemeClr val="tx1"/>
                </a:solidFill>
                <a:effectLst/>
                <a:latin typeface="+mn-lt"/>
                <a:cs typeface="Arial" panose="020B0604020202020204" pitchFamily="34" charset="0"/>
              </a:rPr>
              <a:t>PROMEDIO:1.17%</a:t>
            </a:r>
            <a:endParaRPr lang="es-EC" sz="1600" i="0" dirty="0">
              <a:solidFill>
                <a:schemeClr val="tx1"/>
              </a:solidFill>
              <a:effectLst/>
              <a:latin typeface="+mn-lt"/>
              <a:cs typeface="Arial" panose="020B0604020202020204" pitchFamily="34" charset="0"/>
            </a:endParaRPr>
          </a:p>
        </p:txBody>
      </p:sp>
      <p:sp>
        <p:nvSpPr>
          <p:cNvPr id="15" name="1 Título"/>
          <p:cNvSpPr txBox="1">
            <a:spLocks/>
          </p:cNvSpPr>
          <p:nvPr/>
        </p:nvSpPr>
        <p:spPr>
          <a:xfrm>
            <a:off x="6815286" y="5752578"/>
            <a:ext cx="2863552" cy="91287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1600" i="0" dirty="0" smtClean="0">
                <a:solidFill>
                  <a:schemeClr val="tx1"/>
                </a:solidFill>
                <a:effectLst/>
                <a:latin typeface="+mn-lt"/>
                <a:cs typeface="Arial" panose="020B0604020202020204" pitchFamily="34" charset="0"/>
              </a:rPr>
              <a:t>PROMEDIO: 0.51%</a:t>
            </a:r>
            <a:endParaRPr lang="es-EC" sz="1600" i="0" dirty="0">
              <a:solidFill>
                <a:schemeClr val="tx1"/>
              </a:solidFill>
              <a:effectLst/>
              <a:latin typeface="+mn-lt"/>
              <a:cs typeface="Arial" panose="020B0604020202020204" pitchFamily="34" charset="0"/>
            </a:endParaRPr>
          </a:p>
        </p:txBody>
      </p:sp>
    </p:spTree>
    <p:extLst>
      <p:ext uri="{BB962C8B-B14F-4D97-AF65-F5344CB8AC3E}">
        <p14:creationId xmlns:p14="http://schemas.microsoft.com/office/powerpoint/2010/main" val="3990391415"/>
      </p:ext>
    </p:extLst>
  </p:cSld>
  <p:clrMapOvr>
    <a:masterClrMapping/>
  </p:clrMapOvr>
  <p:transition spd="slow" advClick="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PRUEBA DE CASCARILLA</a:t>
            </a:r>
            <a:endParaRPr lang="es-EC" sz="2500" i="0" dirty="0">
              <a:solidFill>
                <a:schemeClr val="tx1"/>
              </a:solidFill>
              <a:effectLst/>
              <a:latin typeface="Arial" panose="020B0604020202020204" pitchFamily="34" charset="0"/>
              <a:cs typeface="Arial" panose="020B0604020202020204" pitchFamily="34" charset="0"/>
            </a:endParaRPr>
          </a:p>
        </p:txBody>
      </p:sp>
      <p:pic>
        <p:nvPicPr>
          <p:cNvPr id="3" name="0 Imagen"/>
          <p:cNvPicPr/>
          <p:nvPr/>
        </p:nvPicPr>
        <p:blipFill rotWithShape="1">
          <a:blip r:embed="rId2" cstate="print">
            <a:extLst>
              <a:ext uri="{28A0092B-C50C-407E-A947-70E740481C1C}">
                <a14:useLocalDpi xmlns:a14="http://schemas.microsoft.com/office/drawing/2010/main" val="0"/>
              </a:ext>
            </a:extLst>
          </a:blip>
          <a:srcRect l="4511" t="3508" r="3189" b="13284"/>
          <a:stretch/>
        </p:blipFill>
        <p:spPr bwMode="auto">
          <a:xfrm>
            <a:off x="189277" y="3316276"/>
            <a:ext cx="3225600" cy="1652400"/>
          </a:xfrm>
          <a:prstGeom prst="rect">
            <a:avLst/>
          </a:prstGeom>
          <a:ln>
            <a:noFill/>
          </a:ln>
          <a:extLst>
            <a:ext uri="{53640926-AAD7-44D8-BBD7-CCE9431645EC}">
              <a14:shadowObscured xmlns:a14="http://schemas.microsoft.com/office/drawing/2010/main"/>
            </a:ext>
          </a:extLst>
        </p:spPr>
      </p:pic>
      <p:pic>
        <p:nvPicPr>
          <p:cNvPr id="5" name="0 Imagen"/>
          <p:cNvPicPr/>
          <p:nvPr/>
        </p:nvPicPr>
        <p:blipFill rotWithShape="1">
          <a:blip r:embed="rId3" cstate="print">
            <a:extLst>
              <a:ext uri="{28A0092B-C50C-407E-A947-70E740481C1C}">
                <a14:useLocalDpi xmlns:a14="http://schemas.microsoft.com/office/drawing/2010/main" val="0"/>
              </a:ext>
            </a:extLst>
          </a:blip>
          <a:srcRect l="4392" t="6647" b="4325"/>
          <a:stretch/>
        </p:blipFill>
        <p:spPr bwMode="auto">
          <a:xfrm rot="5400000">
            <a:off x="3058510" y="2238285"/>
            <a:ext cx="2909877" cy="1877045"/>
          </a:xfrm>
          <a:prstGeom prst="rect">
            <a:avLst/>
          </a:prstGeom>
          <a:ln>
            <a:noFill/>
          </a:ln>
          <a:extLst>
            <a:ext uri="{53640926-AAD7-44D8-BBD7-CCE9431645EC}">
              <a14:shadowObscured xmlns:a14="http://schemas.microsoft.com/office/drawing/2010/main"/>
            </a:ext>
          </a:extLst>
        </p:spPr>
      </p:pic>
      <p:sp>
        <p:nvSpPr>
          <p:cNvPr id="14" name="1 Título"/>
          <p:cNvSpPr txBox="1">
            <a:spLocks/>
          </p:cNvSpPr>
          <p:nvPr/>
        </p:nvSpPr>
        <p:spPr>
          <a:xfrm>
            <a:off x="190550" y="5015340"/>
            <a:ext cx="1431776" cy="45643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15" name="1 Título"/>
          <p:cNvSpPr txBox="1">
            <a:spLocks/>
          </p:cNvSpPr>
          <p:nvPr/>
        </p:nvSpPr>
        <p:spPr>
          <a:xfrm>
            <a:off x="3142878" y="5015340"/>
            <a:ext cx="1855440" cy="45643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10" name="9 Rectángulo"/>
              <p:cNvSpPr/>
              <p:nvPr/>
            </p:nvSpPr>
            <p:spPr>
              <a:xfrm>
                <a:off x="1268318" y="693490"/>
                <a:ext cx="262058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28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2400" i="1" smtClean="0">
                            <a:latin typeface="Cambria Math" panose="02040503050406030204" pitchFamily="18" charset="0"/>
                            <a:ea typeface="Cambria Math"/>
                            <a:cs typeface="Arial" panose="020B0604020202020204" pitchFamily="34" charset="0"/>
                          </a:rPr>
                        </m:ctrlPr>
                      </m:sSubPr>
                      <m:e>
                        <m:r>
                          <m:rPr>
                            <m:sty m:val="p"/>
                          </m:rPr>
                          <a:rPr lang="es-ES" sz="2400" b="0" i="0" smtClean="0">
                            <a:latin typeface="Cambria Math"/>
                            <a:ea typeface="Cambria Math"/>
                            <a:cs typeface="Arial" panose="020B0604020202020204" pitchFamily="34" charset="0"/>
                          </a:rPr>
                          <m:t>PC</m:t>
                        </m:r>
                      </m:e>
                      <m:sub>
                        <m:r>
                          <m:rPr>
                            <m:sty m:val="p"/>
                          </m:rPr>
                          <a:rPr lang="es-ES" sz="2400" b="0" i="0" smtClean="0">
                            <a:latin typeface="Cambria Math"/>
                            <a:ea typeface="Cambria Math"/>
                            <a:cs typeface="Arial" panose="020B0604020202020204" pitchFamily="34" charset="0"/>
                          </a:rPr>
                          <m:t>ideal</m:t>
                        </m:r>
                      </m:sub>
                    </m:sSub>
                    <m:r>
                      <a:rPr lang="es-EC" sz="2400">
                        <a:latin typeface="Cambria Math"/>
                        <a:ea typeface="Cambria Math"/>
                        <a:cs typeface="Arial" panose="020B0604020202020204" pitchFamily="34" charset="0"/>
                      </a:rPr>
                      <m:t>&lt;</m:t>
                    </m:r>
                    <m:r>
                      <a:rPr lang="es-ES" sz="2400" b="0" i="0" smtClean="0">
                        <a:latin typeface="Cambria Math"/>
                        <a:ea typeface="Cambria Math"/>
                        <a:cs typeface="Arial" panose="020B0604020202020204" pitchFamily="34" charset="0"/>
                      </a:rPr>
                      <m:t>12%</m:t>
                    </m:r>
                    <m:r>
                      <m:rPr>
                        <m:sty m:val="p"/>
                      </m:rPr>
                      <a:rPr lang="es-EC" sz="2400" b="0" i="0" smtClean="0">
                        <a:latin typeface="Cambria Math"/>
                        <a:ea typeface="Cambria Math"/>
                        <a:cs typeface="Arial" panose="020B0604020202020204" pitchFamily="34" charset="0"/>
                      </a:rPr>
                      <m:t>PG</m:t>
                    </m:r>
                  </m:oMath>
                </a14:m>
                <a:endParaRPr lang="es-EC" sz="2800" dirty="0">
                  <a:latin typeface="Arial" panose="020B0604020202020204" pitchFamily="34" charset="0"/>
                  <a:cs typeface="Arial" panose="020B0604020202020204" pitchFamily="34" charset="0"/>
                </a:endParaRPr>
              </a:p>
            </p:txBody>
          </p:sp>
        </mc:Choice>
        <mc:Fallback xmlns="">
          <p:sp>
            <p:nvSpPr>
              <p:cNvPr id="10" name="9 Rectángulo"/>
              <p:cNvSpPr>
                <a:spLocks noRot="1" noChangeAspect="1" noMove="1" noResize="1" noEditPoints="1" noAdjustHandles="1" noChangeArrowheads="1" noChangeShapeType="1" noTextEdit="1"/>
              </p:cNvSpPr>
              <p:nvPr/>
            </p:nvSpPr>
            <p:spPr>
              <a:xfrm>
                <a:off x="1268318" y="693490"/>
                <a:ext cx="2620589" cy="523220"/>
              </a:xfrm>
              <a:prstGeom prst="rect">
                <a:avLst/>
              </a:prstGeom>
              <a:blipFill rotWithShape="1">
                <a:blip r:embed="rId4"/>
                <a:stretch>
                  <a:fillRect/>
                </a:stretch>
              </a:blipFill>
            </p:spPr>
            <p:txBody>
              <a:bodyPr/>
              <a:lstStyle/>
              <a:p>
                <a:r>
                  <a:rPr lang="es-ES">
                    <a:noFill/>
                  </a:rPr>
                  <a:t> </a:t>
                </a:r>
              </a:p>
            </p:txBody>
          </p:sp>
        </mc:Fallback>
      </mc:AlternateContent>
      <p:sp>
        <p:nvSpPr>
          <p:cNvPr id="11" name="1 Título"/>
          <p:cNvSpPr txBox="1">
            <a:spLocks/>
          </p:cNvSpPr>
          <p:nvPr/>
        </p:nvSpPr>
        <p:spPr>
          <a:xfrm>
            <a:off x="118542" y="5470411"/>
            <a:ext cx="1876401" cy="479663"/>
          </a:xfrm>
          <a:prstGeom prst="rect">
            <a:avLst/>
          </a:prstGeom>
        </p:spPr>
        <p:style>
          <a:lnRef idx="2">
            <a:schemeClr val="accent2"/>
          </a:lnRef>
          <a:fillRef idx="1">
            <a:schemeClr val="lt1"/>
          </a:fillRef>
          <a:effectRef idx="0">
            <a:schemeClr val="accent2"/>
          </a:effectRef>
          <a:fontRef idx="minor">
            <a:schemeClr val="dk1"/>
          </a:fontRef>
        </p:style>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ctr"/>
            <a:r>
              <a:rPr lang="es-EC" sz="2000" b="0" i="0" dirty="0" smtClean="0">
                <a:solidFill>
                  <a:schemeClr val="tx1"/>
                </a:solidFill>
                <a:effectLst/>
                <a:latin typeface="Arial" pitchFamily="34" charset="0"/>
                <a:cs typeface="Arial" pitchFamily="34" charset="0"/>
              </a:rPr>
              <a:t>PC= 8.11 %</a:t>
            </a:r>
            <a:endParaRPr lang="es-EC" sz="2000" b="0" i="0" dirty="0">
              <a:solidFill>
                <a:schemeClr val="tx1"/>
              </a:solidFill>
              <a:effectLst/>
              <a:latin typeface="Arial" pitchFamily="34" charset="0"/>
              <a:cs typeface="Arial" pitchFamily="34" charset="0"/>
            </a:endParaRPr>
          </a:p>
        </p:txBody>
      </p:sp>
      <p:sp>
        <p:nvSpPr>
          <p:cNvPr id="17" name="1 Título"/>
          <p:cNvSpPr txBox="1">
            <a:spLocks/>
          </p:cNvSpPr>
          <p:nvPr/>
        </p:nvSpPr>
        <p:spPr>
          <a:xfrm>
            <a:off x="3278510" y="5477954"/>
            <a:ext cx="1584176" cy="472120"/>
          </a:xfrm>
          <a:prstGeom prst="rect">
            <a:avLst/>
          </a:prstGeom>
        </p:spPr>
        <p:style>
          <a:lnRef idx="2">
            <a:schemeClr val="accent1"/>
          </a:lnRef>
          <a:fillRef idx="1">
            <a:schemeClr val="lt1"/>
          </a:fillRef>
          <a:effectRef idx="0">
            <a:schemeClr val="accent1"/>
          </a:effectRef>
          <a:fontRef idx="minor">
            <a:schemeClr val="dk1"/>
          </a:fontRef>
        </p:style>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b="0" i="0" dirty="0" smtClean="0">
                <a:solidFill>
                  <a:schemeClr val="tx1"/>
                </a:solidFill>
                <a:effectLst/>
                <a:latin typeface="Arial" pitchFamily="34" charset="0"/>
                <a:cs typeface="Arial" pitchFamily="34" charset="0"/>
              </a:rPr>
              <a:t>PC=8.27%</a:t>
            </a:r>
            <a:endParaRPr lang="es-EC" sz="2000" b="0" i="0" dirty="0">
              <a:solidFill>
                <a:schemeClr val="tx1"/>
              </a:solidFill>
              <a:effectLst/>
              <a:latin typeface="Arial" pitchFamily="34" charset="0"/>
              <a:cs typeface="Arial" pitchFamily="34" charset="0"/>
            </a:endParaRPr>
          </a:p>
        </p:txBody>
      </p:sp>
      <p:pic>
        <p:nvPicPr>
          <p:cNvPr id="4098" name="Picture 2" descr="C:\Users\usuario\Dropbox\Tesis\fotos tesis\DSC_02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15" b="13420"/>
          <a:stretch/>
        </p:blipFill>
        <p:spPr bwMode="auto">
          <a:xfrm>
            <a:off x="190550" y="1456021"/>
            <a:ext cx="3224327" cy="1652357"/>
          </a:xfrm>
          <a:prstGeom prst="rect">
            <a:avLst/>
          </a:prstGeom>
          <a:noFill/>
          <a:extLst>
            <a:ext uri="{909E8E84-426E-40DD-AFC4-6F175D3DCCD1}">
              <a14:hiddenFill xmlns:a14="http://schemas.microsoft.com/office/drawing/2010/main">
                <a:solidFill>
                  <a:srgbClr val="FFFFFF"/>
                </a:solidFill>
              </a14:hiddenFill>
            </a:ext>
          </a:extLst>
        </p:spPr>
      </p:pic>
      <p:pic>
        <p:nvPicPr>
          <p:cNvPr id="18" name="17 Imagen" descr="C:\Users\usuario\Dropbox\fotos de la tesis\20180713_155235.jpg"/>
          <p:cNvPicPr/>
          <p:nvPr/>
        </p:nvPicPr>
        <p:blipFill rotWithShape="1">
          <a:blip r:embed="rId6" cstate="print">
            <a:extLst>
              <a:ext uri="{28A0092B-C50C-407E-A947-70E740481C1C}">
                <a14:useLocalDpi xmlns:a14="http://schemas.microsoft.com/office/drawing/2010/main" val="0"/>
              </a:ext>
            </a:extLst>
          </a:blip>
          <a:srcRect l="7573" r="10921" b="20803"/>
          <a:stretch/>
        </p:blipFill>
        <p:spPr bwMode="auto">
          <a:xfrm rot="5400000">
            <a:off x="10410462" y="3280554"/>
            <a:ext cx="1876038" cy="1590794"/>
          </a:xfrm>
          <a:prstGeom prst="rect">
            <a:avLst/>
          </a:prstGeom>
          <a:noFill/>
          <a:ln>
            <a:noFill/>
          </a:ln>
          <a:extLst>
            <a:ext uri="{53640926-AAD7-44D8-BBD7-CCE9431645EC}">
              <a14:shadowObscured xmlns:a14="http://schemas.microsoft.com/office/drawing/2010/main"/>
            </a:ext>
          </a:extLst>
        </p:spPr>
      </p:pic>
      <p:pic>
        <p:nvPicPr>
          <p:cNvPr id="19" name="0 Imagen"/>
          <p:cNvPicPr/>
          <p:nvPr/>
        </p:nvPicPr>
        <p:blipFill rotWithShape="1">
          <a:blip r:embed="rId7" cstate="print">
            <a:extLst>
              <a:ext uri="{28A0092B-C50C-407E-A947-70E740481C1C}">
                <a14:useLocalDpi xmlns:a14="http://schemas.microsoft.com/office/drawing/2010/main" val="0"/>
              </a:ext>
            </a:extLst>
          </a:blip>
          <a:srcRect l="14599" t="4866" r="15325" b="24331"/>
          <a:stretch/>
        </p:blipFill>
        <p:spPr bwMode="auto">
          <a:xfrm>
            <a:off x="6599262" y="3316276"/>
            <a:ext cx="2808312" cy="1769701"/>
          </a:xfrm>
          <a:prstGeom prst="rect">
            <a:avLst/>
          </a:prstGeom>
          <a:ln>
            <a:noFill/>
          </a:ln>
          <a:extLst>
            <a:ext uri="{53640926-AAD7-44D8-BBD7-CCE9431645EC}">
              <a14:shadowObscured xmlns:a14="http://schemas.microsoft.com/office/drawing/2010/main"/>
            </a:ext>
          </a:extLst>
        </p:spPr>
      </p:pic>
      <p:pic>
        <p:nvPicPr>
          <p:cNvPr id="20" name="0 Imagen"/>
          <p:cNvPicPr/>
          <p:nvPr/>
        </p:nvPicPr>
        <p:blipFill rotWithShape="1">
          <a:blip r:embed="rId8" cstate="print">
            <a:extLst>
              <a:ext uri="{28A0092B-C50C-407E-A947-70E740481C1C}">
                <a14:useLocalDpi xmlns:a14="http://schemas.microsoft.com/office/drawing/2010/main" val="0"/>
              </a:ext>
            </a:extLst>
          </a:blip>
          <a:srcRect t="7786" r="13683" b="8029"/>
          <a:stretch/>
        </p:blipFill>
        <p:spPr bwMode="auto">
          <a:xfrm>
            <a:off x="6606740" y="1241097"/>
            <a:ext cx="2800834" cy="1896834"/>
          </a:xfrm>
          <a:prstGeom prst="rect">
            <a:avLst/>
          </a:prstGeom>
          <a:ln>
            <a:noFill/>
          </a:ln>
          <a:extLst>
            <a:ext uri="{53640926-AAD7-44D8-BBD7-CCE9431645EC}">
              <a14:shadowObscured xmlns:a14="http://schemas.microsoft.com/office/drawing/2010/main"/>
            </a:ext>
          </a:extLst>
        </p:spPr>
      </p:pic>
      <p:pic>
        <p:nvPicPr>
          <p:cNvPr id="21" name="0 Imagen"/>
          <p:cNvPicPr/>
          <p:nvPr/>
        </p:nvPicPr>
        <p:blipFill>
          <a:blip r:embed="rId9" cstate="print">
            <a:extLst>
              <a:ext uri="{28A0092B-C50C-407E-A947-70E740481C1C}">
                <a14:useLocalDpi xmlns:a14="http://schemas.microsoft.com/office/drawing/2010/main" val="0"/>
              </a:ext>
            </a:extLst>
          </a:blip>
          <a:stretch>
            <a:fillRect/>
          </a:stretch>
        </p:blipFill>
        <p:spPr>
          <a:xfrm rot="5400000">
            <a:off x="10466018" y="1263789"/>
            <a:ext cx="1783322" cy="1532921"/>
          </a:xfrm>
          <a:prstGeom prst="rect">
            <a:avLst/>
          </a:prstGeom>
        </p:spPr>
      </p:pic>
      <p:cxnSp>
        <p:nvCxnSpPr>
          <p:cNvPr id="22" name="21 Conector recto de flecha"/>
          <p:cNvCxnSpPr/>
          <p:nvPr/>
        </p:nvCxnSpPr>
        <p:spPr>
          <a:xfrm>
            <a:off x="9694381" y="2030249"/>
            <a:ext cx="644810" cy="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3" name="22 Conector recto de flecha"/>
          <p:cNvCxnSpPr/>
          <p:nvPr/>
        </p:nvCxnSpPr>
        <p:spPr>
          <a:xfrm flipH="1">
            <a:off x="9551590" y="2277666"/>
            <a:ext cx="710900" cy="1798285"/>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4" name="23 Conector recto de flecha"/>
          <p:cNvCxnSpPr/>
          <p:nvPr/>
        </p:nvCxnSpPr>
        <p:spPr>
          <a:xfrm>
            <a:off x="9623598" y="4221882"/>
            <a:ext cx="792088" cy="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5" name="24 Rectángulo"/>
              <p:cNvSpPr/>
              <p:nvPr/>
            </p:nvSpPr>
            <p:spPr>
              <a:xfrm>
                <a:off x="8246427" y="693490"/>
                <a:ext cx="2306657"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28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2800" i="1" smtClean="0">
                            <a:latin typeface="Cambria Math" panose="02040503050406030204" pitchFamily="18" charset="0"/>
                            <a:ea typeface="Cambria Math"/>
                            <a:cs typeface="Arial" panose="020B0604020202020204" pitchFamily="34" charset="0"/>
                          </a:rPr>
                        </m:ctrlPr>
                      </m:sSubPr>
                      <m:e>
                        <m:r>
                          <m:rPr>
                            <m:sty m:val="p"/>
                          </m:rPr>
                          <a:rPr lang="es-ES" sz="2800" b="0" i="0" smtClean="0">
                            <a:latin typeface="Cambria Math"/>
                            <a:ea typeface="Cambria Math"/>
                            <a:cs typeface="Arial" panose="020B0604020202020204" pitchFamily="34" charset="0"/>
                          </a:rPr>
                          <m:t>pH</m:t>
                        </m:r>
                      </m:e>
                      <m:sub>
                        <m:r>
                          <m:rPr>
                            <m:sty m:val="p"/>
                          </m:rPr>
                          <a:rPr lang="es-ES" sz="2800" b="0" i="0" smtClean="0">
                            <a:latin typeface="Cambria Math"/>
                            <a:ea typeface="Cambria Math"/>
                            <a:cs typeface="Arial" panose="020B0604020202020204" pitchFamily="34" charset="0"/>
                          </a:rPr>
                          <m:t>ideal</m:t>
                        </m:r>
                      </m:sub>
                    </m:sSub>
                    <m:r>
                      <a:rPr lang="es-EC" sz="2800" i="0" smtClean="0">
                        <a:latin typeface="Cambria Math"/>
                        <a:ea typeface="Cambria Math"/>
                        <a:cs typeface="Arial" panose="020B0604020202020204" pitchFamily="34" charset="0"/>
                      </a:rPr>
                      <m:t>≥</m:t>
                    </m:r>
                    <m:r>
                      <a:rPr lang="es-ES" sz="2800" b="0" i="0" smtClean="0">
                        <a:latin typeface="Cambria Math"/>
                        <a:ea typeface="Cambria Math"/>
                        <a:cs typeface="Arial" panose="020B0604020202020204" pitchFamily="34" charset="0"/>
                      </a:rPr>
                      <m:t>5.2</m:t>
                    </m:r>
                  </m:oMath>
                </a14:m>
                <a:endParaRPr lang="es-EC" sz="2800" dirty="0">
                  <a:latin typeface="Arial" panose="020B0604020202020204" pitchFamily="34" charset="0"/>
                  <a:cs typeface="Arial" panose="020B0604020202020204" pitchFamily="34" charset="0"/>
                </a:endParaRPr>
              </a:p>
            </p:txBody>
          </p:sp>
        </mc:Choice>
        <mc:Fallback xmlns="">
          <p:sp>
            <p:nvSpPr>
              <p:cNvPr id="25" name="24 Rectángulo"/>
              <p:cNvSpPr>
                <a:spLocks noRot="1" noChangeAspect="1" noMove="1" noResize="1" noEditPoints="1" noAdjustHandles="1" noChangeArrowheads="1" noChangeShapeType="1" noTextEdit="1"/>
              </p:cNvSpPr>
              <p:nvPr/>
            </p:nvSpPr>
            <p:spPr>
              <a:xfrm>
                <a:off x="8246427" y="693490"/>
                <a:ext cx="2306657" cy="523220"/>
              </a:xfrm>
              <a:prstGeom prst="rect">
                <a:avLst/>
              </a:prstGeom>
              <a:blipFill rotWithShape="1">
                <a:blip r:embed="rId10"/>
                <a:stretch>
                  <a:fillRect/>
                </a:stretch>
              </a:blipFill>
            </p:spPr>
            <p:txBody>
              <a:bodyPr/>
              <a:lstStyle/>
              <a:p>
                <a:r>
                  <a:rPr lang="es-ES">
                    <a:noFill/>
                  </a:rPr>
                  <a:t> </a:t>
                </a:r>
              </a:p>
            </p:txBody>
          </p:sp>
        </mc:Fallback>
      </mc:AlternateContent>
      <p:sp>
        <p:nvSpPr>
          <p:cNvPr id="26" name="1 Título"/>
          <p:cNvSpPr txBox="1">
            <a:spLocks/>
          </p:cNvSpPr>
          <p:nvPr/>
        </p:nvSpPr>
        <p:spPr>
          <a:xfrm>
            <a:off x="6679654" y="45418"/>
            <a:ext cx="3952056"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PRUEBAS DE pH</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27" name="1 Título"/>
          <p:cNvSpPr txBox="1">
            <a:spLocks/>
          </p:cNvSpPr>
          <p:nvPr/>
        </p:nvSpPr>
        <p:spPr>
          <a:xfrm>
            <a:off x="7174529" y="5085978"/>
            <a:ext cx="1431776" cy="45643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28" name="1 Título"/>
          <p:cNvSpPr txBox="1">
            <a:spLocks/>
          </p:cNvSpPr>
          <p:nvPr/>
        </p:nvSpPr>
        <p:spPr>
          <a:xfrm>
            <a:off x="9903018" y="5085978"/>
            <a:ext cx="1855440" cy="456439"/>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p:sp>
        <p:nvSpPr>
          <p:cNvPr id="29" name="1 Título"/>
          <p:cNvSpPr txBox="1">
            <a:spLocks/>
          </p:cNvSpPr>
          <p:nvPr/>
        </p:nvSpPr>
        <p:spPr>
          <a:xfrm>
            <a:off x="7031310" y="5542419"/>
            <a:ext cx="1876401" cy="479663"/>
          </a:xfrm>
          <a:prstGeom prst="rect">
            <a:avLst/>
          </a:prstGeom>
        </p:spPr>
        <p:style>
          <a:lnRef idx="2">
            <a:schemeClr val="accent2"/>
          </a:lnRef>
          <a:fillRef idx="1">
            <a:schemeClr val="lt1"/>
          </a:fillRef>
          <a:effectRef idx="0">
            <a:schemeClr val="accent2"/>
          </a:effectRef>
          <a:fontRef idx="minor">
            <a:schemeClr val="dk1"/>
          </a:fontRef>
        </p:style>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ctr"/>
            <a:r>
              <a:rPr lang="es-EC" sz="2000" b="0" i="0" dirty="0" smtClean="0">
                <a:solidFill>
                  <a:schemeClr val="tx1"/>
                </a:solidFill>
                <a:effectLst/>
                <a:latin typeface="Arial" pitchFamily="34" charset="0"/>
                <a:cs typeface="Arial" pitchFamily="34" charset="0"/>
              </a:rPr>
              <a:t>Ph= 5.46 %</a:t>
            </a:r>
            <a:endParaRPr lang="es-EC" sz="2000" b="0" i="0" dirty="0">
              <a:solidFill>
                <a:schemeClr val="tx1"/>
              </a:solidFill>
              <a:effectLst/>
              <a:latin typeface="Arial" pitchFamily="34" charset="0"/>
              <a:cs typeface="Arial" pitchFamily="34" charset="0"/>
            </a:endParaRPr>
          </a:p>
        </p:txBody>
      </p:sp>
      <p:sp>
        <p:nvSpPr>
          <p:cNvPr id="30" name="1 Título"/>
          <p:cNvSpPr txBox="1">
            <a:spLocks/>
          </p:cNvSpPr>
          <p:nvPr/>
        </p:nvSpPr>
        <p:spPr>
          <a:xfrm>
            <a:off x="9983638" y="5549962"/>
            <a:ext cx="1584176" cy="544128"/>
          </a:xfrm>
          <a:prstGeom prst="rect">
            <a:avLst/>
          </a:prstGeom>
        </p:spPr>
        <p:style>
          <a:lnRef idx="2">
            <a:schemeClr val="accent1"/>
          </a:lnRef>
          <a:fillRef idx="1">
            <a:schemeClr val="lt1"/>
          </a:fillRef>
          <a:effectRef idx="0">
            <a:schemeClr val="accent1"/>
          </a:effectRef>
          <a:fontRef idx="minor">
            <a:schemeClr val="dk1"/>
          </a:fontRef>
        </p:style>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b="0" i="0" dirty="0" smtClean="0">
                <a:solidFill>
                  <a:schemeClr val="tx1"/>
                </a:solidFill>
                <a:effectLst/>
                <a:latin typeface="Arial" pitchFamily="34" charset="0"/>
                <a:cs typeface="Arial" pitchFamily="34" charset="0"/>
              </a:rPr>
              <a:t>Ph= 5.38</a:t>
            </a:r>
            <a:endParaRPr lang="es-EC" sz="2000" b="0" i="0" dirty="0">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51804920"/>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animBg="1"/>
      <p:bldP spid="11" grpId="0" animBg="1"/>
      <p:bldP spid="17" grpId="0" animBg="1"/>
      <p:bldP spid="25" grpId="0" animBg="1"/>
      <p:bldP spid="27" grpId="0"/>
      <p:bldP spid="28" grpId="0"/>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ANÁLISIS ECONÓMICO</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3" name="2 Gráfico"/>
          <p:cNvGraphicFramePr/>
          <p:nvPr>
            <p:extLst>
              <p:ext uri="{D42A27DB-BD31-4B8C-83A1-F6EECF244321}">
                <p14:modId xmlns:p14="http://schemas.microsoft.com/office/powerpoint/2010/main" val="3530845965"/>
              </p:ext>
            </p:extLst>
          </p:nvPr>
        </p:nvGraphicFramePr>
        <p:xfrm>
          <a:off x="7031310" y="2925738"/>
          <a:ext cx="4824536"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1157452240"/>
              </p:ext>
            </p:extLst>
          </p:nvPr>
        </p:nvGraphicFramePr>
        <p:xfrm>
          <a:off x="7751390" y="1413570"/>
          <a:ext cx="4104456" cy="1219200"/>
        </p:xfrm>
        <a:graphic>
          <a:graphicData uri="http://schemas.openxmlformats.org/drawingml/2006/table">
            <a:tbl>
              <a:tblPr firstRow="1" firstCol="1" bandRow="1">
                <a:tableStyleId>{69012ECD-51FC-41F1-AA8D-1B2483CD663E}</a:tableStyleId>
              </a:tblPr>
              <a:tblGrid>
                <a:gridCol w="453872"/>
                <a:gridCol w="2488946"/>
                <a:gridCol w="1161638"/>
              </a:tblGrid>
              <a:tr h="417830">
                <a:tc>
                  <a:txBody>
                    <a:bodyPr/>
                    <a:lstStyle/>
                    <a:p>
                      <a:pPr marL="0" indent="0" algn="l">
                        <a:lnSpc>
                          <a:spcPct val="100000"/>
                        </a:lnSpc>
                        <a:spcAft>
                          <a:spcPts val="0"/>
                        </a:spcAft>
                      </a:pPr>
                      <a:r>
                        <a:rPr lang="es-ES" sz="1600" dirty="0">
                          <a:effectLst/>
                          <a:latin typeface="Arial" pitchFamily="34" charset="0"/>
                          <a:cs typeface="Arial" pitchFamily="34" charset="0"/>
                        </a:rPr>
                        <a:t>N°</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600" dirty="0">
                          <a:effectLst/>
                          <a:latin typeface="Arial" pitchFamily="34" charset="0"/>
                          <a:cs typeface="Arial" pitchFamily="34" charset="0"/>
                        </a:rPr>
                        <a:t>Descripción</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600" dirty="0">
                          <a:effectLst/>
                          <a:latin typeface="Arial" pitchFamily="34" charset="0"/>
                          <a:cs typeface="Arial" pitchFamily="34" charset="0"/>
                        </a:rPr>
                        <a:t>Valor total [USD]</a:t>
                      </a:r>
                      <a:endParaRPr lang="es-ES" sz="24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marL="0" indent="0" algn="l">
                        <a:lnSpc>
                          <a:spcPct val="100000"/>
                        </a:lnSpc>
                        <a:spcAft>
                          <a:spcPts val="0"/>
                        </a:spcAft>
                      </a:pPr>
                      <a:r>
                        <a:rPr lang="es-ES" sz="1600" dirty="0">
                          <a:effectLst/>
                          <a:latin typeface="Arial" pitchFamily="34" charset="0"/>
                          <a:cs typeface="Arial" pitchFamily="34" charset="0"/>
                        </a:rPr>
                        <a:t>1</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600" dirty="0">
                          <a:effectLst/>
                          <a:latin typeface="Arial" pitchFamily="34" charset="0"/>
                          <a:cs typeface="Arial" pitchFamily="34" charset="0"/>
                        </a:rPr>
                        <a:t>Costos directos </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dirty="0">
                          <a:effectLst/>
                          <a:latin typeface="Arial" pitchFamily="34" charset="0"/>
                          <a:cs typeface="Arial" pitchFamily="34" charset="0"/>
                        </a:rPr>
                        <a:t>1523,49</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204584">
                <a:tc>
                  <a:txBody>
                    <a:bodyPr/>
                    <a:lstStyle/>
                    <a:p>
                      <a:pPr marL="0" indent="0" algn="l">
                        <a:lnSpc>
                          <a:spcPct val="100000"/>
                        </a:lnSpc>
                        <a:spcAft>
                          <a:spcPts val="0"/>
                        </a:spcAft>
                      </a:pPr>
                      <a:r>
                        <a:rPr lang="es-ES" sz="1600" dirty="0">
                          <a:effectLst/>
                          <a:latin typeface="Arial" pitchFamily="34" charset="0"/>
                          <a:cs typeface="Arial" pitchFamily="34" charset="0"/>
                        </a:rPr>
                        <a:t>2</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600" dirty="0">
                          <a:effectLst/>
                          <a:latin typeface="Arial" pitchFamily="34" charset="0"/>
                          <a:cs typeface="Arial" pitchFamily="34" charset="0"/>
                        </a:rPr>
                        <a:t>Costos indirectos</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dirty="0">
                          <a:effectLst/>
                          <a:latin typeface="Arial" pitchFamily="34" charset="0"/>
                          <a:cs typeface="Arial" pitchFamily="34" charset="0"/>
                        </a:rPr>
                        <a:t>180,00</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indent="252095" algn="l">
                        <a:lnSpc>
                          <a:spcPct val="100000"/>
                        </a:lnSpc>
                        <a:spcAft>
                          <a:spcPts val="0"/>
                        </a:spcAft>
                      </a:pPr>
                      <a:r>
                        <a:rPr lang="es-ES" sz="1600">
                          <a:effectLst/>
                          <a:latin typeface="Arial" pitchFamily="34" charset="0"/>
                          <a:cs typeface="Arial" pitchFamily="34" charset="0"/>
                        </a:rPr>
                        <a:t> </a:t>
                      </a:r>
                      <a:endParaRPr lang="es-ES" sz="2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r">
                        <a:lnSpc>
                          <a:spcPct val="100000"/>
                        </a:lnSpc>
                        <a:spcAft>
                          <a:spcPts val="0"/>
                        </a:spcAft>
                      </a:pPr>
                      <a:r>
                        <a:rPr lang="es-ES" sz="1600" b="1" dirty="0">
                          <a:effectLst/>
                          <a:latin typeface="Arial" pitchFamily="34" charset="0"/>
                          <a:cs typeface="Arial" pitchFamily="34" charset="0"/>
                        </a:rPr>
                        <a:t>TOTAL</a:t>
                      </a:r>
                      <a:endParaRPr lang="es-ES" sz="24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b="1" dirty="0">
                          <a:effectLst/>
                          <a:latin typeface="Arial" pitchFamily="34" charset="0"/>
                          <a:cs typeface="Arial" pitchFamily="34" charset="0"/>
                        </a:rPr>
                        <a:t>1703,49</a:t>
                      </a:r>
                      <a:endParaRPr lang="es-ES" sz="2400" b="1"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399569028"/>
              </p:ext>
            </p:extLst>
          </p:nvPr>
        </p:nvGraphicFramePr>
        <p:xfrm>
          <a:off x="375058" y="1197546"/>
          <a:ext cx="5544616" cy="1495792"/>
        </p:xfrm>
        <a:graphic>
          <a:graphicData uri="http://schemas.openxmlformats.org/drawingml/2006/table">
            <a:tbl>
              <a:tblPr firstRow="1" firstCol="1" bandRow="1">
                <a:tableStyleId>{F2DE63D5-997A-4646-A377-4702673A728D}</a:tableStyleId>
              </a:tblPr>
              <a:tblGrid>
                <a:gridCol w="432048"/>
                <a:gridCol w="3384376"/>
                <a:gridCol w="1728192"/>
              </a:tblGrid>
              <a:tr h="425450">
                <a:tc>
                  <a:txBody>
                    <a:bodyPr/>
                    <a:lstStyle/>
                    <a:p>
                      <a:pPr marL="0" indent="0" algn="l">
                        <a:lnSpc>
                          <a:spcPct val="100000"/>
                        </a:lnSpc>
                        <a:spcAft>
                          <a:spcPts val="0"/>
                        </a:spcAft>
                      </a:pPr>
                      <a:r>
                        <a:rPr lang="es-ES" sz="1600" dirty="0">
                          <a:effectLst/>
                          <a:latin typeface="Arial" pitchFamily="34" charset="0"/>
                          <a:cs typeface="Arial" pitchFamily="34" charset="0"/>
                        </a:rPr>
                        <a:t>N°</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indent="0" algn="l">
                        <a:lnSpc>
                          <a:spcPct val="100000"/>
                        </a:lnSpc>
                        <a:spcAft>
                          <a:spcPts val="0"/>
                        </a:spcAft>
                      </a:pPr>
                      <a:r>
                        <a:rPr lang="es-ES" sz="1600" dirty="0">
                          <a:effectLst/>
                          <a:latin typeface="Arial" pitchFamily="34" charset="0"/>
                          <a:cs typeface="Arial" pitchFamily="34" charset="0"/>
                        </a:rPr>
                        <a:t>Descripción</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indent="0" algn="ctr">
                        <a:lnSpc>
                          <a:spcPct val="100000"/>
                        </a:lnSpc>
                        <a:spcAft>
                          <a:spcPts val="0"/>
                        </a:spcAft>
                      </a:pPr>
                      <a:r>
                        <a:rPr lang="es-ES" sz="1600" dirty="0">
                          <a:effectLst/>
                          <a:latin typeface="Arial" pitchFamily="34" charset="0"/>
                          <a:cs typeface="Arial" pitchFamily="34" charset="0"/>
                        </a:rPr>
                        <a:t>Valor total [USD]</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1</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Costo de materiales mecánicos</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dirty="0">
                          <a:effectLst/>
                          <a:latin typeface="Arial" pitchFamily="34" charset="0"/>
                          <a:cs typeface="Arial" pitchFamily="34" charset="0"/>
                        </a:rPr>
                        <a:t>554,54</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276592">
                <a:tc>
                  <a:txBody>
                    <a:bodyPr/>
                    <a:lstStyle/>
                    <a:p>
                      <a:pPr marL="0" indent="0" algn="l">
                        <a:lnSpc>
                          <a:spcPct val="100000"/>
                        </a:lnSpc>
                        <a:spcAft>
                          <a:spcPts val="0"/>
                        </a:spcAft>
                      </a:pPr>
                      <a:r>
                        <a:rPr lang="es-ES" sz="1600" dirty="0">
                          <a:effectLst/>
                          <a:latin typeface="Arial" pitchFamily="34" charset="0"/>
                          <a:cs typeface="Arial" pitchFamily="34" charset="0"/>
                        </a:rPr>
                        <a:t>2</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Costo de materiales eléctrico-electrónico</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dirty="0">
                          <a:effectLst/>
                          <a:latin typeface="Arial" pitchFamily="34" charset="0"/>
                          <a:cs typeface="Arial" pitchFamily="34" charset="0"/>
                        </a:rPr>
                        <a:t>459,45</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3</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Costo de  mano de obra</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dirty="0">
                          <a:effectLst/>
                          <a:latin typeface="Arial" pitchFamily="34" charset="0"/>
                          <a:cs typeface="Arial" pitchFamily="34" charset="0"/>
                        </a:rPr>
                        <a:t>509,50</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indent="252095" algn="l">
                        <a:lnSpc>
                          <a:spcPct val="100000"/>
                        </a:lnSpc>
                        <a:spcAft>
                          <a:spcPts val="0"/>
                        </a:spcAft>
                      </a:pPr>
                      <a:r>
                        <a:rPr lang="es-ES" sz="1600">
                          <a:effectLst/>
                          <a:latin typeface="Arial" pitchFamily="34" charset="0"/>
                          <a:cs typeface="Arial" pitchFamily="34" charset="0"/>
                        </a:rPr>
                        <a:t> </a:t>
                      </a:r>
                      <a:endParaRPr lang="es-ES" sz="24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r">
                        <a:lnSpc>
                          <a:spcPct val="100000"/>
                        </a:lnSpc>
                        <a:spcAft>
                          <a:spcPts val="0"/>
                        </a:spcAft>
                      </a:pPr>
                      <a:r>
                        <a:rPr lang="es-ES" sz="1600" dirty="0">
                          <a:effectLst/>
                          <a:latin typeface="Arial" pitchFamily="34" charset="0"/>
                          <a:cs typeface="Arial" pitchFamily="34" charset="0"/>
                        </a:rPr>
                        <a:t>TOTAL</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ctr">
                        <a:lnSpc>
                          <a:spcPct val="100000"/>
                        </a:lnSpc>
                        <a:spcAft>
                          <a:spcPts val="0"/>
                        </a:spcAft>
                      </a:pPr>
                      <a:r>
                        <a:rPr lang="es-ES" sz="1600" b="1" dirty="0">
                          <a:effectLst/>
                          <a:latin typeface="Arial" pitchFamily="34" charset="0"/>
                          <a:cs typeface="Arial" pitchFamily="34" charset="0"/>
                        </a:rPr>
                        <a:t>1523,49</a:t>
                      </a:r>
                      <a:endParaRPr lang="es-ES" sz="2400" b="1"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694001450"/>
              </p:ext>
            </p:extLst>
          </p:nvPr>
        </p:nvGraphicFramePr>
        <p:xfrm>
          <a:off x="390616" y="3717826"/>
          <a:ext cx="5040560" cy="1706880"/>
        </p:xfrm>
        <a:graphic>
          <a:graphicData uri="http://schemas.openxmlformats.org/drawingml/2006/table">
            <a:tbl>
              <a:tblPr firstRow="1" firstCol="1" bandRow="1">
                <a:tableStyleId>{F2DE63D5-997A-4646-A377-4702673A728D}</a:tableStyleId>
              </a:tblPr>
              <a:tblGrid>
                <a:gridCol w="418462"/>
                <a:gridCol w="2965914"/>
                <a:gridCol w="1656184"/>
              </a:tblGrid>
              <a:tr h="427509">
                <a:tc>
                  <a:txBody>
                    <a:bodyPr/>
                    <a:lstStyle/>
                    <a:p>
                      <a:pPr marL="0" indent="0" algn="l">
                        <a:lnSpc>
                          <a:spcPct val="100000"/>
                        </a:lnSpc>
                        <a:spcAft>
                          <a:spcPts val="0"/>
                        </a:spcAft>
                      </a:pPr>
                      <a:r>
                        <a:rPr lang="es-ES" sz="1600" dirty="0">
                          <a:effectLst/>
                          <a:latin typeface="Arial" pitchFamily="34" charset="0"/>
                          <a:cs typeface="Arial" pitchFamily="34" charset="0"/>
                        </a:rPr>
                        <a:t>N°</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252095" algn="l">
                        <a:lnSpc>
                          <a:spcPct val="100000"/>
                        </a:lnSpc>
                        <a:spcAft>
                          <a:spcPts val="0"/>
                        </a:spcAft>
                      </a:pPr>
                      <a:r>
                        <a:rPr lang="es-ES" sz="1600" dirty="0">
                          <a:effectLst/>
                          <a:latin typeface="Arial" pitchFamily="34" charset="0"/>
                          <a:cs typeface="Arial" pitchFamily="34" charset="0"/>
                        </a:rPr>
                        <a:t>Descripción</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marL="0" indent="0" algn="ctr">
                        <a:lnSpc>
                          <a:spcPct val="100000"/>
                        </a:lnSpc>
                        <a:spcAft>
                          <a:spcPts val="0"/>
                        </a:spcAft>
                      </a:pPr>
                      <a:r>
                        <a:rPr lang="es-ES" sz="1600" dirty="0">
                          <a:effectLst/>
                          <a:latin typeface="Arial" pitchFamily="34" charset="0"/>
                          <a:cs typeface="Arial" pitchFamily="34" charset="0"/>
                        </a:rPr>
                        <a:t>Valor Total [USD]</a:t>
                      </a:r>
                      <a:endParaRPr lang="es-ES" sz="2400" dirty="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1</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Transporte</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ctr">
                        <a:lnSpc>
                          <a:spcPct val="100000"/>
                        </a:lnSpc>
                        <a:spcAft>
                          <a:spcPts val="0"/>
                        </a:spcAft>
                      </a:pPr>
                      <a:r>
                        <a:rPr lang="es-ES" sz="1600">
                          <a:effectLst/>
                          <a:latin typeface="Arial" pitchFamily="34" charset="0"/>
                          <a:cs typeface="Arial" pitchFamily="34" charset="0"/>
                        </a:rPr>
                        <a:t>50,00</a:t>
                      </a:r>
                      <a:endParaRPr lang="es-ES" sz="240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2</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Servicios básicos</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ctr">
                        <a:lnSpc>
                          <a:spcPct val="100000"/>
                        </a:lnSpc>
                        <a:spcAft>
                          <a:spcPts val="0"/>
                        </a:spcAft>
                      </a:pPr>
                      <a:r>
                        <a:rPr lang="es-ES" sz="1600">
                          <a:effectLst/>
                          <a:latin typeface="Arial" pitchFamily="34" charset="0"/>
                          <a:cs typeface="Arial" pitchFamily="34" charset="0"/>
                        </a:rPr>
                        <a:t>20,00</a:t>
                      </a:r>
                      <a:endParaRPr lang="es-ES" sz="240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3</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Suministros de oficina</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ctr">
                        <a:lnSpc>
                          <a:spcPct val="100000"/>
                        </a:lnSpc>
                        <a:spcAft>
                          <a:spcPts val="0"/>
                        </a:spcAft>
                      </a:pPr>
                      <a:r>
                        <a:rPr lang="es-ES" sz="1600">
                          <a:effectLst/>
                          <a:latin typeface="Arial" pitchFamily="34" charset="0"/>
                          <a:cs typeface="Arial" pitchFamily="34" charset="0"/>
                        </a:rPr>
                        <a:t>60,00</a:t>
                      </a:r>
                      <a:endParaRPr lang="es-ES" sz="2400">
                        <a:solidFill>
                          <a:srgbClr val="00000A"/>
                        </a:solidFill>
                        <a:effectLst/>
                        <a:latin typeface="Arial" pitchFamily="34" charset="0"/>
                        <a:ea typeface="Droid Sans Fallback"/>
                        <a:cs typeface="Arial" pitchFamily="34" charset="0"/>
                      </a:endParaRPr>
                    </a:p>
                  </a:txBody>
                  <a:tcPr marL="68580" marR="68580" marT="0" marB="0" anchor="ctr"/>
                </a:tc>
              </a:tr>
              <a:tr h="190500">
                <a:tc>
                  <a:txBody>
                    <a:bodyPr/>
                    <a:lstStyle/>
                    <a:p>
                      <a:pPr marL="0" indent="0" algn="l">
                        <a:lnSpc>
                          <a:spcPct val="100000"/>
                        </a:lnSpc>
                        <a:spcAft>
                          <a:spcPts val="0"/>
                        </a:spcAft>
                      </a:pPr>
                      <a:r>
                        <a:rPr lang="es-ES" sz="1600" dirty="0">
                          <a:effectLst/>
                          <a:latin typeface="Arial" pitchFamily="34" charset="0"/>
                          <a:cs typeface="Arial" pitchFamily="34" charset="0"/>
                        </a:rPr>
                        <a:t>4</a:t>
                      </a:r>
                      <a:endParaRPr lang="es-ES" sz="24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marL="0" indent="0" algn="l">
                        <a:lnSpc>
                          <a:spcPct val="100000"/>
                        </a:lnSpc>
                        <a:spcAft>
                          <a:spcPts val="0"/>
                        </a:spcAft>
                      </a:pPr>
                      <a:r>
                        <a:rPr lang="es-ES" sz="1400" dirty="0">
                          <a:effectLst/>
                          <a:latin typeface="Arial" pitchFamily="34" charset="0"/>
                          <a:cs typeface="Arial" pitchFamily="34" charset="0"/>
                        </a:rPr>
                        <a:t>Alquiler de equipos para ensayos</a:t>
                      </a:r>
                      <a:endParaRPr lang="es-ES" sz="20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252095" algn="ctr">
                        <a:lnSpc>
                          <a:spcPct val="100000"/>
                        </a:lnSpc>
                        <a:spcAft>
                          <a:spcPts val="0"/>
                        </a:spcAft>
                      </a:pPr>
                      <a:r>
                        <a:rPr lang="es-ES" sz="1600">
                          <a:effectLst/>
                          <a:latin typeface="Arial" pitchFamily="34" charset="0"/>
                          <a:cs typeface="Arial" pitchFamily="34" charset="0"/>
                        </a:rPr>
                        <a:t>50,00</a:t>
                      </a:r>
                      <a:endParaRPr lang="es-ES" sz="2400">
                        <a:solidFill>
                          <a:srgbClr val="00000A"/>
                        </a:solidFill>
                        <a:effectLst/>
                        <a:latin typeface="Arial" pitchFamily="34" charset="0"/>
                        <a:ea typeface="Droid Sans Fallback"/>
                        <a:cs typeface="Arial" pitchFamily="34" charset="0"/>
                      </a:endParaRPr>
                    </a:p>
                  </a:txBody>
                  <a:tcPr marL="68580" marR="68580" marT="0" marB="0" anchor="ctr"/>
                </a:tc>
              </a:tr>
              <a:tr h="194945">
                <a:tc gridSpan="2">
                  <a:txBody>
                    <a:bodyPr/>
                    <a:lstStyle/>
                    <a:p>
                      <a:pPr indent="252095" algn="r">
                        <a:lnSpc>
                          <a:spcPct val="100000"/>
                        </a:lnSpc>
                        <a:spcAft>
                          <a:spcPts val="0"/>
                        </a:spcAft>
                      </a:pPr>
                      <a:r>
                        <a:rPr lang="es-ES" sz="1600">
                          <a:effectLst/>
                          <a:latin typeface="Arial" pitchFamily="34" charset="0"/>
                          <a:cs typeface="Arial" pitchFamily="34" charset="0"/>
                        </a:rPr>
                        <a:t>TOTAL</a:t>
                      </a:r>
                      <a:endParaRPr lang="es-ES" sz="2400">
                        <a:solidFill>
                          <a:srgbClr val="00000A"/>
                        </a:solidFill>
                        <a:effectLst/>
                        <a:latin typeface="Arial" pitchFamily="34" charset="0"/>
                        <a:ea typeface="Droid Sans Fallback"/>
                        <a:cs typeface="Arial" pitchFamily="34" charset="0"/>
                      </a:endParaRPr>
                    </a:p>
                  </a:txBody>
                  <a:tcPr marL="68580" marR="68580" marT="0" marB="0"/>
                </a:tc>
                <a:tc hMerge="1">
                  <a:txBody>
                    <a:bodyPr/>
                    <a:lstStyle/>
                    <a:p>
                      <a:endParaRPr lang="es-ES"/>
                    </a:p>
                  </a:txBody>
                  <a:tcPr/>
                </a:tc>
                <a:tc>
                  <a:txBody>
                    <a:bodyPr/>
                    <a:lstStyle/>
                    <a:p>
                      <a:pPr indent="252095" algn="ctr">
                        <a:lnSpc>
                          <a:spcPct val="100000"/>
                        </a:lnSpc>
                        <a:spcAft>
                          <a:spcPts val="0"/>
                        </a:spcAft>
                      </a:pPr>
                      <a:r>
                        <a:rPr lang="es-ES" sz="1600" b="1" dirty="0">
                          <a:effectLst/>
                          <a:latin typeface="Arial" pitchFamily="34" charset="0"/>
                          <a:cs typeface="Arial" pitchFamily="34" charset="0"/>
                        </a:rPr>
                        <a:t>180,00</a:t>
                      </a:r>
                      <a:endParaRPr lang="es-ES" sz="2400" b="1" dirty="0">
                        <a:solidFill>
                          <a:srgbClr val="00000A"/>
                        </a:solidFill>
                        <a:effectLst/>
                        <a:latin typeface="Arial" pitchFamily="34" charset="0"/>
                        <a:ea typeface="Droid Sans Fallback"/>
                        <a:cs typeface="Arial" pitchFamily="34" charset="0"/>
                      </a:endParaRPr>
                    </a:p>
                  </a:txBody>
                  <a:tcPr marL="68580" marR="68580" marT="0" marB="0" anchor="ctr"/>
                </a:tc>
              </a:tr>
            </a:tbl>
          </a:graphicData>
        </a:graphic>
      </p:graphicFrame>
      <p:sp>
        <p:nvSpPr>
          <p:cNvPr id="8" name="1 Título"/>
          <p:cNvSpPr txBox="1">
            <a:spLocks/>
          </p:cNvSpPr>
          <p:nvPr/>
        </p:nvSpPr>
        <p:spPr>
          <a:xfrm>
            <a:off x="390616" y="3069754"/>
            <a:ext cx="3040294" cy="4243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i="0" dirty="0" smtClean="0">
                <a:solidFill>
                  <a:schemeClr val="tx1"/>
                </a:solidFill>
                <a:effectLst/>
                <a:latin typeface="Arial" panose="020B0604020202020204" pitchFamily="34" charset="0"/>
                <a:cs typeface="Arial" panose="020B0604020202020204" pitchFamily="34" charset="0"/>
              </a:rPr>
              <a:t>COSTOS INDIRECTOS</a:t>
            </a:r>
            <a:endParaRPr lang="es-EC" sz="2000" i="0" dirty="0">
              <a:solidFill>
                <a:schemeClr val="tx1"/>
              </a:solidFill>
              <a:effectLst/>
              <a:latin typeface="Arial" panose="020B0604020202020204" pitchFamily="34" charset="0"/>
              <a:cs typeface="Arial" panose="020B0604020202020204" pitchFamily="34" charset="0"/>
            </a:endParaRPr>
          </a:p>
        </p:txBody>
      </p:sp>
      <p:sp>
        <p:nvSpPr>
          <p:cNvPr id="9" name="1 Título"/>
          <p:cNvSpPr txBox="1">
            <a:spLocks/>
          </p:cNvSpPr>
          <p:nvPr/>
        </p:nvSpPr>
        <p:spPr>
          <a:xfrm>
            <a:off x="390616" y="709558"/>
            <a:ext cx="2736304" cy="4243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i="0" dirty="0" smtClean="0">
                <a:solidFill>
                  <a:schemeClr val="tx1"/>
                </a:solidFill>
                <a:effectLst/>
                <a:latin typeface="Arial" panose="020B0604020202020204" pitchFamily="34" charset="0"/>
                <a:cs typeface="Arial" panose="020B0604020202020204" pitchFamily="34" charset="0"/>
              </a:rPr>
              <a:t>COSTOS DIRECTOS</a:t>
            </a:r>
            <a:endParaRPr lang="es-EC" sz="2000" i="0" dirty="0">
              <a:solidFill>
                <a:schemeClr val="tx1"/>
              </a:solidFill>
              <a:effectLst/>
              <a:latin typeface="Arial" panose="020B0604020202020204" pitchFamily="34" charset="0"/>
              <a:cs typeface="Arial" panose="020B0604020202020204" pitchFamily="34" charset="0"/>
            </a:endParaRPr>
          </a:p>
        </p:txBody>
      </p:sp>
      <p:sp>
        <p:nvSpPr>
          <p:cNvPr id="10" name="1 Título"/>
          <p:cNvSpPr txBox="1">
            <a:spLocks/>
          </p:cNvSpPr>
          <p:nvPr/>
        </p:nvSpPr>
        <p:spPr>
          <a:xfrm>
            <a:off x="7823398" y="709558"/>
            <a:ext cx="3040294" cy="4243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i="0" dirty="0" smtClean="0">
                <a:solidFill>
                  <a:schemeClr val="tx1"/>
                </a:solidFill>
                <a:effectLst/>
                <a:latin typeface="Arial" panose="020B0604020202020204" pitchFamily="34" charset="0"/>
                <a:cs typeface="Arial" panose="020B0604020202020204" pitchFamily="34" charset="0"/>
              </a:rPr>
              <a:t>COSTOS TOTAL</a:t>
            </a:r>
            <a:endParaRPr lang="es-EC" sz="2000" i="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123525"/>
      </p:ext>
    </p:extLst>
  </p:cSld>
  <p:clrMapOvr>
    <a:masterClrMapping/>
  </p:clrMapOvr>
  <p:transition spd="slow" advClick="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INGRESO ECONÓMICO</a:t>
            </a:r>
            <a:endParaRPr lang="es-EC" sz="2500" i="0" dirty="0">
              <a:solidFill>
                <a:schemeClr val="tx1"/>
              </a:solidFill>
              <a:effectLst/>
              <a:latin typeface="Arial" panose="020B0604020202020204" pitchFamily="34" charset="0"/>
              <a:cs typeface="Arial" panose="020B0604020202020204"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722536057"/>
              </p:ext>
            </p:extLst>
          </p:nvPr>
        </p:nvGraphicFramePr>
        <p:xfrm>
          <a:off x="170062" y="1629594"/>
          <a:ext cx="5774691" cy="1463040"/>
        </p:xfrm>
        <a:graphic>
          <a:graphicData uri="http://schemas.openxmlformats.org/drawingml/2006/table">
            <a:tbl>
              <a:tblPr firstRow="1" firstCol="1" bandRow="1">
                <a:tableStyleId>{1FECB4D8-DB02-4DC6-A0A2-4F2EBAE1DC90}</a:tableStyleId>
              </a:tblPr>
              <a:tblGrid>
                <a:gridCol w="370523"/>
                <a:gridCol w="4128135"/>
                <a:gridCol w="1276033"/>
              </a:tblGrid>
              <a:tr h="190500">
                <a:tc>
                  <a:txBody>
                    <a:bodyPr/>
                    <a:lstStyle/>
                    <a:p>
                      <a:pPr indent="0" algn="l">
                        <a:lnSpc>
                          <a:spcPct val="100000"/>
                        </a:lnSpc>
                        <a:spcAft>
                          <a:spcPts val="0"/>
                        </a:spcAft>
                      </a:pPr>
                      <a:r>
                        <a:rPr lang="es-ES" sz="1600" dirty="0">
                          <a:effectLst/>
                          <a:latin typeface="Arial" pitchFamily="34" charset="0"/>
                          <a:cs typeface="Arial" pitchFamily="34" charset="0"/>
                        </a:rPr>
                        <a:t>N°</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Descripción</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Valor Total </a:t>
                      </a:r>
                      <a:endParaRPr lang="es-ES" sz="1600" dirty="0" smtClean="0">
                        <a:effectLst/>
                        <a:latin typeface="Arial" pitchFamily="34" charset="0"/>
                        <a:cs typeface="Arial" pitchFamily="34" charset="0"/>
                      </a:endParaRPr>
                    </a:p>
                  </a:txBody>
                  <a:tcPr marL="68580" marR="68580" marT="0" marB="0"/>
                </a:tc>
              </a:tr>
              <a:tr h="190500">
                <a:tc>
                  <a:txBody>
                    <a:bodyPr/>
                    <a:lstStyle/>
                    <a:p>
                      <a:pPr indent="0" algn="l">
                        <a:lnSpc>
                          <a:spcPct val="100000"/>
                        </a:lnSpc>
                        <a:spcAft>
                          <a:spcPts val="0"/>
                        </a:spcAft>
                      </a:pPr>
                      <a:r>
                        <a:rPr lang="es-ES"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a:effectLst/>
                          <a:latin typeface="Arial" pitchFamily="34" charset="0"/>
                          <a:cs typeface="Arial" pitchFamily="34" charset="0"/>
                        </a:rPr>
                        <a:t>Tiempo de secado [h]</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a:effectLst/>
                          <a:latin typeface="Arial" pitchFamily="34" charset="0"/>
                          <a:cs typeface="Arial" pitchFamily="34" charset="0"/>
                        </a:rPr>
                        <a:t>9</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l">
                        <a:lnSpc>
                          <a:spcPct val="100000"/>
                        </a:lnSpc>
                        <a:spcAft>
                          <a:spcPts val="0"/>
                        </a:spcAft>
                      </a:pPr>
                      <a:r>
                        <a:rPr lang="es-ES" sz="1600" dirty="0" smtClean="0">
                          <a:solidFill>
                            <a:schemeClr val="dk1"/>
                          </a:solidFill>
                          <a:effectLst/>
                          <a:latin typeface="Arial" pitchFamily="34" charset="0"/>
                          <a:ea typeface="+mn-ea"/>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a:effectLst/>
                          <a:latin typeface="Arial" pitchFamily="34" charset="0"/>
                          <a:cs typeface="Arial" pitchFamily="34" charset="0"/>
                        </a:rPr>
                        <a:t>Consumo por carga de secado (12 kg) [kW]</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a:effectLst/>
                          <a:latin typeface="Arial" pitchFamily="34" charset="0"/>
                          <a:cs typeface="Arial" pitchFamily="34" charset="0"/>
                        </a:rPr>
                        <a:t>0,727</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l">
                        <a:lnSpc>
                          <a:spcPct val="100000"/>
                        </a:lnSpc>
                        <a:spcAft>
                          <a:spcPts val="0"/>
                        </a:spcAft>
                      </a:pPr>
                      <a:r>
                        <a:rPr lang="es-ES" sz="1600" dirty="0" smtClean="0">
                          <a:solidFill>
                            <a:schemeClr val="dk1"/>
                          </a:solidFill>
                          <a:effectLst/>
                          <a:latin typeface="Arial" pitchFamily="34" charset="0"/>
                          <a:ea typeface="+mn-ea"/>
                          <a:cs typeface="Arial" pitchFamily="34" charset="0"/>
                        </a:rPr>
                        <a:t>3</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dirty="0">
                          <a:effectLst/>
                          <a:latin typeface="Arial" pitchFamily="34" charset="0"/>
                          <a:cs typeface="Arial" pitchFamily="34" charset="0"/>
                        </a:rPr>
                        <a:t>Costo de energía por </a:t>
                      </a:r>
                      <a:r>
                        <a:rPr lang="es-EC" sz="1600" dirty="0" err="1">
                          <a:effectLst/>
                          <a:latin typeface="Arial" pitchFamily="34" charset="0"/>
                          <a:cs typeface="Arial" pitchFamily="34" charset="0"/>
                        </a:rPr>
                        <a:t>kWh</a:t>
                      </a: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a:effectLst/>
                          <a:latin typeface="Arial" pitchFamily="34" charset="0"/>
                          <a:cs typeface="Arial" pitchFamily="34" charset="0"/>
                        </a:rPr>
                        <a:t>0,10</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just">
                        <a:lnSpc>
                          <a:spcPct val="100000"/>
                        </a:lnSpc>
                      </a:pPr>
                      <a:endParaRPr lang="es-ES" sz="1600">
                        <a:effectLst/>
                        <a:latin typeface="Arial" pitchFamily="34" charset="0"/>
                        <a:cs typeface="Arial" pitchFamily="34" charset="0"/>
                      </a:endParaRPr>
                    </a:p>
                  </a:txBody>
                  <a:tcPr marL="68580" marR="68580" marT="0" marB="0"/>
                </a:tc>
                <a:tc>
                  <a:txBody>
                    <a:bodyPr/>
                    <a:lstStyle/>
                    <a:p>
                      <a:pPr indent="0" algn="r">
                        <a:lnSpc>
                          <a:spcPct val="100000"/>
                        </a:lnSpc>
                        <a:spcAft>
                          <a:spcPts val="0"/>
                        </a:spcAft>
                      </a:pPr>
                      <a:r>
                        <a:rPr lang="es-ES" sz="1600" b="1" dirty="0" smtClean="0">
                          <a:effectLst/>
                          <a:latin typeface="Arial" pitchFamily="34" charset="0"/>
                          <a:cs typeface="Arial" pitchFamily="34" charset="0"/>
                        </a:rPr>
                        <a:t>TOTAL POR</a:t>
                      </a:r>
                      <a:r>
                        <a:rPr lang="es-ES" sz="1600" b="1" baseline="0" dirty="0" smtClean="0">
                          <a:effectLst/>
                          <a:latin typeface="Arial" pitchFamily="34" charset="0"/>
                          <a:cs typeface="Arial" pitchFamily="34" charset="0"/>
                        </a:rPr>
                        <a:t> ENSAYO </a:t>
                      </a:r>
                      <a:r>
                        <a:rPr lang="es-EC" sz="1600" dirty="0" smtClean="0">
                          <a:effectLst/>
                          <a:latin typeface="Arial" pitchFamily="34" charset="0"/>
                          <a:cs typeface="Arial" pitchFamily="34" charset="0"/>
                        </a:rPr>
                        <a:t> </a:t>
                      </a:r>
                      <a:r>
                        <a:rPr lang="es-EC" sz="1600" b="1" dirty="0" smtClean="0">
                          <a:effectLst/>
                          <a:latin typeface="Arial" pitchFamily="34" charset="0"/>
                          <a:cs typeface="Arial" pitchFamily="34" charset="0"/>
                        </a:rPr>
                        <a:t>[$]</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b="1" dirty="0" smtClean="0">
                          <a:effectLst/>
                          <a:latin typeface="Arial" pitchFamily="34" charset="0"/>
                          <a:cs typeface="Arial" pitchFamily="34" charset="0"/>
                        </a:rPr>
                        <a:t>0,65</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just">
                        <a:lnSpc>
                          <a:spcPct val="100000"/>
                        </a:lnSpc>
                      </a:pPr>
                      <a:endParaRPr lang="es-ES" sz="1600">
                        <a:effectLst/>
                        <a:latin typeface="Arial" pitchFamily="34" charset="0"/>
                        <a:cs typeface="Arial" pitchFamily="34" charset="0"/>
                      </a:endParaRPr>
                    </a:p>
                  </a:txBody>
                  <a:tcPr marL="68580" marR="68580" marT="0" marB="0"/>
                </a:tc>
                <a:tc>
                  <a:txBody>
                    <a:bodyPr/>
                    <a:lstStyle/>
                    <a:p>
                      <a:pPr indent="0" algn="r">
                        <a:lnSpc>
                          <a:spcPct val="100000"/>
                        </a:lnSpc>
                        <a:spcAft>
                          <a:spcPts val="0"/>
                        </a:spcAft>
                      </a:pPr>
                      <a:r>
                        <a:rPr lang="es-ES" sz="1600" b="1" dirty="0" smtClean="0">
                          <a:solidFill>
                            <a:srgbClr val="00000A"/>
                          </a:solidFill>
                          <a:effectLst/>
                          <a:latin typeface="Arial" pitchFamily="34" charset="0"/>
                          <a:ea typeface="Droid Sans Fallback"/>
                          <a:cs typeface="Arial" pitchFamily="34" charset="0"/>
                        </a:rPr>
                        <a:t>TOTAL PARA 1 QUINTAL DE CACAO </a:t>
                      </a:r>
                      <a:r>
                        <a:rPr lang="es-EC" sz="1600" dirty="0" smtClean="0">
                          <a:effectLst/>
                          <a:latin typeface="Arial" pitchFamily="34" charset="0"/>
                          <a:cs typeface="Arial" pitchFamily="34" charset="0"/>
                        </a:rPr>
                        <a:t> </a:t>
                      </a:r>
                      <a:r>
                        <a:rPr lang="es-EC" sz="1600" b="1" dirty="0" smtClean="0">
                          <a:effectLst/>
                          <a:latin typeface="Arial" pitchFamily="34" charset="0"/>
                          <a:cs typeface="Arial" pitchFamily="34" charset="0"/>
                        </a:rPr>
                        <a:t>[$]</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600" b="1" dirty="0" smtClean="0">
                          <a:solidFill>
                            <a:srgbClr val="00000A"/>
                          </a:solidFill>
                          <a:effectLst/>
                          <a:latin typeface="Arial" pitchFamily="34" charset="0"/>
                          <a:ea typeface="Droid Sans Fallback"/>
                          <a:cs typeface="Arial" pitchFamily="34" charset="0"/>
                        </a:rPr>
                        <a:t>4,55</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bl>
          </a:graphicData>
        </a:graphic>
      </p:graphicFrame>
      <p:sp>
        <p:nvSpPr>
          <p:cNvPr id="11" name="1 Título"/>
          <p:cNvSpPr txBox="1">
            <a:spLocks/>
          </p:cNvSpPr>
          <p:nvPr/>
        </p:nvSpPr>
        <p:spPr>
          <a:xfrm>
            <a:off x="37910" y="740873"/>
            <a:ext cx="3437836" cy="424364"/>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000" i="0" dirty="0" smtClean="0">
                <a:solidFill>
                  <a:schemeClr val="tx1"/>
                </a:solidFill>
                <a:effectLst/>
                <a:latin typeface="Arial" panose="020B0604020202020204" pitchFamily="34" charset="0"/>
                <a:cs typeface="Arial" panose="020B0604020202020204" pitchFamily="34" charset="0"/>
              </a:rPr>
              <a:t>COSTOS POR SECADO</a:t>
            </a:r>
            <a:endParaRPr lang="es-EC" sz="2000" i="0" dirty="0">
              <a:solidFill>
                <a:schemeClr val="tx1"/>
              </a:solidFill>
              <a:effectLst/>
              <a:latin typeface="Arial" panose="020B0604020202020204" pitchFamily="34" charset="0"/>
              <a:cs typeface="Arial" panose="020B0604020202020204" pitchFamily="34"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2621105685"/>
              </p:ext>
            </p:extLst>
          </p:nvPr>
        </p:nvGraphicFramePr>
        <p:xfrm>
          <a:off x="144983" y="3933850"/>
          <a:ext cx="5774691" cy="1463040"/>
        </p:xfrm>
        <a:graphic>
          <a:graphicData uri="http://schemas.openxmlformats.org/drawingml/2006/table">
            <a:tbl>
              <a:tblPr firstRow="1" firstCol="1" bandRow="1">
                <a:tableStyleId>{9DCAF9ED-07DC-4A11-8D7F-57B35C25682E}</a:tableStyleId>
              </a:tblPr>
              <a:tblGrid>
                <a:gridCol w="370523"/>
                <a:gridCol w="4128135"/>
                <a:gridCol w="1276033"/>
              </a:tblGrid>
              <a:tr h="190500">
                <a:tc>
                  <a:txBody>
                    <a:bodyPr/>
                    <a:lstStyle/>
                    <a:p>
                      <a:pPr indent="0" algn="l">
                        <a:lnSpc>
                          <a:spcPct val="100000"/>
                        </a:lnSpc>
                        <a:spcAft>
                          <a:spcPts val="0"/>
                        </a:spcAft>
                      </a:pPr>
                      <a:r>
                        <a:rPr lang="es-ES" sz="1600" dirty="0">
                          <a:effectLst/>
                          <a:latin typeface="Arial" pitchFamily="34" charset="0"/>
                          <a:cs typeface="Arial" pitchFamily="34" charset="0"/>
                        </a:rPr>
                        <a:t>N°</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Descripción</a:t>
                      </a:r>
                      <a:endParaRPr lang="es-ES" sz="1600" dirty="0">
                        <a:solidFill>
                          <a:srgbClr val="00000A"/>
                        </a:solidFill>
                        <a:effectLst/>
                        <a:latin typeface="Arial" pitchFamily="34" charset="0"/>
                        <a:ea typeface="Droid Sans Fallback"/>
                        <a:cs typeface="Arial" pitchFamily="34" charset="0"/>
                      </a:endParaRPr>
                    </a:p>
                  </a:txBody>
                  <a:tcPr marL="68580" marR="68580" marT="0" marB="0" anchor="ctr"/>
                </a:tc>
                <a:tc>
                  <a:txBody>
                    <a:bodyPr/>
                    <a:lstStyle/>
                    <a:p>
                      <a:pPr indent="0" algn="l">
                        <a:lnSpc>
                          <a:spcPct val="100000"/>
                        </a:lnSpc>
                        <a:spcAft>
                          <a:spcPts val="0"/>
                        </a:spcAft>
                      </a:pPr>
                      <a:r>
                        <a:rPr lang="es-ES" sz="1600" dirty="0">
                          <a:effectLst/>
                          <a:latin typeface="Arial" pitchFamily="34" charset="0"/>
                          <a:cs typeface="Arial" pitchFamily="34" charset="0"/>
                        </a:rPr>
                        <a:t>Valor Total </a:t>
                      </a:r>
                      <a:endParaRPr lang="es-ES" sz="1600" dirty="0" smtClean="0">
                        <a:effectLst/>
                        <a:latin typeface="Arial" pitchFamily="34" charset="0"/>
                        <a:cs typeface="Arial" pitchFamily="34" charset="0"/>
                      </a:endParaRPr>
                    </a:p>
                  </a:txBody>
                  <a:tcPr marL="68580" marR="68580" marT="0" marB="0"/>
                </a:tc>
              </a:tr>
              <a:tr h="190500">
                <a:tc>
                  <a:txBody>
                    <a:bodyPr/>
                    <a:lstStyle/>
                    <a:p>
                      <a:pPr indent="0" algn="l">
                        <a:lnSpc>
                          <a:spcPct val="100000"/>
                        </a:lnSpc>
                        <a:spcAft>
                          <a:spcPts val="0"/>
                        </a:spcAft>
                      </a:pPr>
                      <a:r>
                        <a:rPr lang="es-ES" sz="1600">
                          <a:effectLst/>
                          <a:latin typeface="Arial" pitchFamily="34" charset="0"/>
                          <a:cs typeface="Arial" pitchFamily="34" charset="0"/>
                        </a:rPr>
                        <a:t>1</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dirty="0">
                          <a:effectLst/>
                          <a:latin typeface="Arial" pitchFamily="34" charset="0"/>
                          <a:cs typeface="Arial" pitchFamily="34" charset="0"/>
                        </a:rPr>
                        <a:t>Tiempo de secado [h]</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smtClean="0">
                          <a:effectLst/>
                          <a:latin typeface="Arial" pitchFamily="34" charset="0"/>
                          <a:cs typeface="Arial" pitchFamily="34" charset="0"/>
                        </a:rPr>
                        <a:t>10</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l">
                        <a:lnSpc>
                          <a:spcPct val="100000"/>
                        </a:lnSpc>
                        <a:spcAft>
                          <a:spcPts val="0"/>
                        </a:spcAft>
                      </a:pPr>
                      <a:r>
                        <a:rPr lang="es-ES" sz="1600" dirty="0" smtClean="0">
                          <a:effectLst/>
                          <a:latin typeface="Arial" pitchFamily="34" charset="0"/>
                          <a:cs typeface="Arial" pitchFamily="34" charset="0"/>
                        </a:rPr>
                        <a:t>2</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a:effectLst/>
                          <a:latin typeface="Arial" pitchFamily="34" charset="0"/>
                          <a:cs typeface="Arial" pitchFamily="34" charset="0"/>
                        </a:rPr>
                        <a:t>Consumo por carga de secado (12 kg) [kW]</a:t>
                      </a:r>
                      <a:endParaRPr lang="es-ES" sz="160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a:effectLst/>
                          <a:latin typeface="Arial" pitchFamily="34" charset="0"/>
                          <a:cs typeface="Arial" pitchFamily="34" charset="0"/>
                        </a:rPr>
                        <a:t>0,727</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l">
                        <a:lnSpc>
                          <a:spcPct val="100000"/>
                        </a:lnSpc>
                        <a:spcAft>
                          <a:spcPts val="0"/>
                        </a:spcAft>
                      </a:pPr>
                      <a:r>
                        <a:rPr lang="es-ES" sz="1600" dirty="0" smtClean="0">
                          <a:effectLst/>
                          <a:latin typeface="Arial" pitchFamily="34" charset="0"/>
                          <a:cs typeface="Arial" pitchFamily="34" charset="0"/>
                        </a:rPr>
                        <a:t>3</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just">
                        <a:lnSpc>
                          <a:spcPct val="100000"/>
                        </a:lnSpc>
                        <a:spcAft>
                          <a:spcPts val="0"/>
                        </a:spcAft>
                      </a:pPr>
                      <a:r>
                        <a:rPr lang="es-EC" sz="1600" dirty="0">
                          <a:effectLst/>
                          <a:latin typeface="Arial" pitchFamily="34" charset="0"/>
                          <a:cs typeface="Arial" pitchFamily="34" charset="0"/>
                        </a:rPr>
                        <a:t>Costo de energía por </a:t>
                      </a:r>
                      <a:r>
                        <a:rPr lang="es-EC" sz="1600" dirty="0" err="1">
                          <a:effectLst/>
                          <a:latin typeface="Arial" pitchFamily="34" charset="0"/>
                          <a:cs typeface="Arial" pitchFamily="34" charset="0"/>
                        </a:rPr>
                        <a:t>kWh</a:t>
                      </a:r>
                      <a:r>
                        <a:rPr lang="es-EC" sz="1600" dirty="0">
                          <a:effectLst/>
                          <a:latin typeface="Arial" pitchFamily="34" charset="0"/>
                          <a:cs typeface="Arial" pitchFamily="34" charset="0"/>
                        </a:rPr>
                        <a:t> [$]</a:t>
                      </a:r>
                      <a:endParaRPr lang="es-ES" sz="1600"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dirty="0">
                          <a:effectLst/>
                          <a:latin typeface="Arial" pitchFamily="34" charset="0"/>
                          <a:cs typeface="Arial" pitchFamily="34" charset="0"/>
                        </a:rPr>
                        <a:t>0,10</a:t>
                      </a:r>
                      <a:endParaRPr lang="es-ES" sz="1600"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just">
                        <a:lnSpc>
                          <a:spcPct val="100000"/>
                        </a:lnSpc>
                      </a:pPr>
                      <a:endParaRPr lang="es-ES" sz="1600">
                        <a:effectLst/>
                        <a:latin typeface="Arial" pitchFamily="34" charset="0"/>
                        <a:cs typeface="Arial" pitchFamily="34" charset="0"/>
                      </a:endParaRPr>
                    </a:p>
                  </a:txBody>
                  <a:tcPr marL="68580" marR="68580" marT="0" marB="0"/>
                </a:tc>
                <a:tc>
                  <a:txBody>
                    <a:bodyPr/>
                    <a:lstStyle/>
                    <a:p>
                      <a:pPr indent="0" algn="r">
                        <a:lnSpc>
                          <a:spcPct val="100000"/>
                        </a:lnSpc>
                        <a:spcAft>
                          <a:spcPts val="0"/>
                        </a:spcAft>
                      </a:pPr>
                      <a:r>
                        <a:rPr lang="es-ES" sz="1600" b="1" dirty="0" smtClean="0">
                          <a:effectLst/>
                          <a:latin typeface="Arial" pitchFamily="34" charset="0"/>
                          <a:cs typeface="Arial" pitchFamily="34" charset="0"/>
                        </a:rPr>
                        <a:t>TOTAL POR ENSAYO </a:t>
                      </a:r>
                      <a:r>
                        <a:rPr lang="es-EC" sz="1600" b="1" dirty="0" smtClean="0">
                          <a:effectLst/>
                          <a:latin typeface="Arial" pitchFamily="34" charset="0"/>
                          <a:cs typeface="Arial" pitchFamily="34" charset="0"/>
                        </a:rPr>
                        <a:t>[$]</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C" sz="1600" b="1" dirty="0" smtClean="0">
                          <a:effectLst/>
                          <a:latin typeface="Arial" pitchFamily="34" charset="0"/>
                          <a:cs typeface="Arial" pitchFamily="34" charset="0"/>
                        </a:rPr>
                        <a:t>0,73</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r h="190500">
                <a:tc>
                  <a:txBody>
                    <a:bodyPr/>
                    <a:lstStyle/>
                    <a:p>
                      <a:pPr indent="0" algn="just">
                        <a:lnSpc>
                          <a:spcPct val="100000"/>
                        </a:lnSpc>
                      </a:pPr>
                      <a:endParaRPr lang="es-ES" sz="1600">
                        <a:effectLst/>
                        <a:latin typeface="Arial" pitchFamily="34" charset="0"/>
                        <a:cs typeface="Arial" pitchFamily="34" charset="0"/>
                      </a:endParaRPr>
                    </a:p>
                  </a:txBody>
                  <a:tcPr marL="68580" marR="68580" marT="0" marB="0"/>
                </a:tc>
                <a:tc>
                  <a:txBody>
                    <a:bodyPr/>
                    <a:lstStyle/>
                    <a:p>
                      <a:pPr marL="0" marR="0" indent="0" algn="r" defTabSz="767342" rtl="0" eaLnBrk="1" fontAlgn="auto" latinLnBrk="0" hangingPunct="1">
                        <a:lnSpc>
                          <a:spcPct val="100000"/>
                        </a:lnSpc>
                        <a:spcBef>
                          <a:spcPts val="0"/>
                        </a:spcBef>
                        <a:spcAft>
                          <a:spcPts val="0"/>
                        </a:spcAft>
                        <a:buClrTx/>
                        <a:buSzTx/>
                        <a:buFontTx/>
                        <a:buNone/>
                        <a:tabLst/>
                        <a:defRPr/>
                      </a:pPr>
                      <a:r>
                        <a:rPr lang="es-ES" sz="1600" b="1" dirty="0" smtClean="0">
                          <a:effectLst/>
                          <a:latin typeface="Arial" pitchFamily="34" charset="0"/>
                          <a:cs typeface="Arial" pitchFamily="34" charset="0"/>
                        </a:rPr>
                        <a:t>TOTAL PARA 1 QUINTAL DE CACAO </a:t>
                      </a:r>
                      <a:r>
                        <a:rPr lang="es-EC" sz="1600" b="1" smtClean="0">
                          <a:effectLst/>
                          <a:latin typeface="Arial" pitchFamily="34" charset="0"/>
                          <a:cs typeface="Arial" pitchFamily="34" charset="0"/>
                        </a:rPr>
                        <a:t>[$]</a:t>
                      </a:r>
                      <a:endParaRPr lang="es-ES" sz="1600" b="1" dirty="0" smtClean="0">
                        <a:solidFill>
                          <a:srgbClr val="00000A"/>
                        </a:solidFill>
                        <a:effectLst/>
                        <a:latin typeface="Arial" pitchFamily="34" charset="0"/>
                        <a:ea typeface="Droid Sans Fallback"/>
                        <a:cs typeface="Arial" pitchFamily="34" charset="0"/>
                      </a:endParaRPr>
                    </a:p>
                  </a:txBody>
                  <a:tcPr marL="68580" marR="68580" marT="0" marB="0"/>
                </a:tc>
                <a:tc>
                  <a:txBody>
                    <a:bodyPr/>
                    <a:lstStyle/>
                    <a:p>
                      <a:pPr indent="0" algn="ctr">
                        <a:lnSpc>
                          <a:spcPct val="100000"/>
                        </a:lnSpc>
                        <a:spcAft>
                          <a:spcPts val="0"/>
                        </a:spcAft>
                      </a:pPr>
                      <a:r>
                        <a:rPr lang="es-ES" sz="1600" b="1" dirty="0" smtClean="0">
                          <a:effectLst/>
                          <a:latin typeface="Arial" pitchFamily="34" charset="0"/>
                          <a:cs typeface="Arial" pitchFamily="34" charset="0"/>
                        </a:rPr>
                        <a:t>5,11</a:t>
                      </a:r>
                      <a:endParaRPr lang="es-ES" sz="1600" b="1" dirty="0">
                        <a:solidFill>
                          <a:srgbClr val="00000A"/>
                        </a:solidFill>
                        <a:effectLst/>
                        <a:latin typeface="Arial" pitchFamily="34" charset="0"/>
                        <a:ea typeface="Droid Sans Fallback"/>
                        <a:cs typeface="Arial" pitchFamily="34" charset="0"/>
                      </a:endParaRPr>
                    </a:p>
                  </a:txBody>
                  <a:tcPr marL="68580" marR="68580" marT="0" marB="0"/>
                </a:tc>
              </a:tr>
            </a:tbl>
          </a:graphicData>
        </a:graphic>
      </p:graphicFrame>
      <p:pic>
        <p:nvPicPr>
          <p:cNvPr id="9218" name="Picture 2" descr="http://www.anecacao.com/uploads/assets/cacao-pr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358" y="1534310"/>
            <a:ext cx="4414052" cy="2062776"/>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1 Título"/>
          <p:cNvSpPr txBox="1">
            <a:spLocks/>
          </p:cNvSpPr>
          <p:nvPr/>
        </p:nvSpPr>
        <p:spPr>
          <a:xfrm>
            <a:off x="8194220" y="4077866"/>
            <a:ext cx="2952328" cy="864096"/>
          </a:xfrm>
          <a:prstGeom prst="rect">
            <a:avLst/>
          </a:prstGeom>
        </p:spPr>
        <p:style>
          <a:lnRef idx="2">
            <a:schemeClr val="accent2"/>
          </a:lnRef>
          <a:fillRef idx="1">
            <a:schemeClr val="lt1"/>
          </a:fillRef>
          <a:effectRef idx="0">
            <a:schemeClr val="accent2"/>
          </a:effectRef>
          <a:fontRef idx="minor">
            <a:schemeClr val="dk1"/>
          </a:fontRef>
        </p:style>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800" i="0" dirty="0" smtClean="0">
                <a:solidFill>
                  <a:schemeClr val="tx1"/>
                </a:solidFill>
                <a:effectLst/>
                <a:latin typeface="Arial" panose="020B0604020202020204" pitchFamily="34" charset="0"/>
                <a:cs typeface="Arial" panose="020B0604020202020204" pitchFamily="34" charset="0"/>
              </a:rPr>
              <a:t>PRECIO DE 1 QUINTAL : $110 </a:t>
            </a:r>
            <a:endParaRPr lang="es-EC" sz="2800" i="0" dirty="0">
              <a:solidFill>
                <a:schemeClr val="tx1"/>
              </a:solidFill>
              <a:effectLst/>
              <a:latin typeface="Arial" panose="020B0604020202020204" pitchFamily="34" charset="0"/>
              <a:cs typeface="Arial" panose="020B0604020202020204" pitchFamily="34" charset="0"/>
            </a:endParaRPr>
          </a:p>
        </p:txBody>
      </p:sp>
      <p:sp>
        <p:nvSpPr>
          <p:cNvPr id="18" name="1 Título"/>
          <p:cNvSpPr txBox="1">
            <a:spLocks/>
          </p:cNvSpPr>
          <p:nvPr/>
        </p:nvSpPr>
        <p:spPr>
          <a:xfrm>
            <a:off x="168649" y="1131626"/>
            <a:ext cx="1431776" cy="543755"/>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CCN-51</a:t>
            </a:r>
            <a:endParaRPr lang="es-EC" i="0" dirty="0">
              <a:solidFill>
                <a:schemeClr val="tx1"/>
              </a:solidFill>
              <a:effectLst/>
              <a:latin typeface="+mn-lt"/>
              <a:cs typeface="Arial" panose="020B0604020202020204" pitchFamily="34" charset="0"/>
            </a:endParaRPr>
          </a:p>
        </p:txBody>
      </p:sp>
      <p:sp>
        <p:nvSpPr>
          <p:cNvPr id="19" name="1 Título"/>
          <p:cNvSpPr txBox="1">
            <a:spLocks/>
          </p:cNvSpPr>
          <p:nvPr/>
        </p:nvSpPr>
        <p:spPr>
          <a:xfrm>
            <a:off x="177033" y="3325208"/>
            <a:ext cx="1855440" cy="543755"/>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i="0" dirty="0" smtClean="0">
                <a:solidFill>
                  <a:schemeClr val="tx1"/>
                </a:solidFill>
                <a:effectLst/>
                <a:latin typeface="+mn-lt"/>
                <a:cs typeface="Arial" panose="020B0604020202020204" pitchFamily="34" charset="0"/>
              </a:rPr>
              <a:t>NACIONAL</a:t>
            </a:r>
            <a:endParaRPr lang="es-EC" i="0" dirty="0">
              <a:solidFill>
                <a:schemeClr val="tx1"/>
              </a:solidFill>
              <a:effectLst/>
              <a:latin typeface="+mn-lt"/>
              <a:cs typeface="Arial" panose="020B0604020202020204" pitchFamily="34" charset="0"/>
            </a:endParaRPr>
          </a:p>
        </p:txBody>
      </p:sp>
    </p:spTree>
    <p:extLst>
      <p:ext uri="{BB962C8B-B14F-4D97-AF65-F5344CB8AC3E}">
        <p14:creationId xmlns:p14="http://schemas.microsoft.com/office/powerpoint/2010/main" val="3990391415"/>
      </p:ext>
    </p:extLst>
  </p:cSld>
  <p:clrMapOvr>
    <a:masterClrMapping/>
  </p:clrMapOvr>
  <p:transition spd="slow" advClick="0">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CONCLUSIONES </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2" name="1 Rectángulo"/>
          <p:cNvSpPr/>
          <p:nvPr/>
        </p:nvSpPr>
        <p:spPr>
          <a:xfrm>
            <a:off x="262558" y="766733"/>
            <a:ext cx="11665297" cy="6093976"/>
          </a:xfrm>
          <a:prstGeom prst="rect">
            <a:avLst/>
          </a:prstGeom>
        </p:spPr>
        <p:txBody>
          <a:bodyPr wrap="square">
            <a:spAutoFit/>
          </a:bodyPr>
          <a:lstStyle/>
          <a:p>
            <a:pPr marL="342900" indent="-342900" algn="just">
              <a:lnSpc>
                <a:spcPct val="150000"/>
              </a:lnSpc>
              <a:buFont typeface="Arial" pitchFamily="34" charset="0"/>
              <a:buChar char="•"/>
            </a:pPr>
            <a:r>
              <a:rPr lang="es-ES" dirty="0">
                <a:latin typeface="Arial" pitchFamily="34" charset="0"/>
                <a:cs typeface="Arial" pitchFamily="34" charset="0"/>
              </a:rPr>
              <a:t>En este proyecto de investigación relacionado con el secado del cacao, se diseñó y construyó un sistema térmico-energético con capacidad de 12 kg, para evaluar las condiciones óptimas del proceso, con una temperatura de secado de 68±2°C, humedad  relativa en   el interior la cámara no mayor </a:t>
            </a:r>
            <a:r>
              <a:rPr lang="es-ES" dirty="0" smtClean="0">
                <a:latin typeface="Arial" pitchFamily="34" charset="0"/>
                <a:cs typeface="Arial" pitchFamily="34" charset="0"/>
              </a:rPr>
              <a:t>al </a:t>
            </a:r>
            <a:r>
              <a:rPr lang="es-ES" dirty="0">
                <a:latin typeface="Arial" pitchFamily="34" charset="0"/>
                <a:cs typeface="Arial" pitchFamily="34" charset="0"/>
              </a:rPr>
              <a:t>40%.  En estas condiciones se logró reducir el tiempo  de 3 días, en secado natural </a:t>
            </a:r>
            <a:r>
              <a:rPr lang="es-ES" dirty="0" smtClean="0">
                <a:latin typeface="Arial" pitchFamily="34" charset="0"/>
                <a:cs typeface="Arial" pitchFamily="34" charset="0"/>
              </a:rPr>
              <a:t>hasta </a:t>
            </a:r>
            <a:r>
              <a:rPr lang="es-ES" dirty="0">
                <a:latin typeface="Arial" pitchFamily="34" charset="0"/>
                <a:cs typeface="Arial" pitchFamily="34" charset="0"/>
              </a:rPr>
              <a:t>9 horas para el cacao CCN-51 y 10 horas para el cacao nacional manteniendo sus propiedades organolépticas como  sabor y aroma propios del producto</a:t>
            </a:r>
            <a:r>
              <a:rPr lang="es-ES" dirty="0" smtClean="0">
                <a:latin typeface="Arial" pitchFamily="34" charset="0"/>
                <a:cs typeface="Arial" pitchFamily="34" charset="0"/>
              </a:rPr>
              <a:t>.</a:t>
            </a:r>
          </a:p>
          <a:p>
            <a:pPr marL="342900" indent="-342900" algn="just">
              <a:lnSpc>
                <a:spcPct val="150000"/>
              </a:lnSpc>
              <a:buFont typeface="Arial" pitchFamily="34" charset="0"/>
              <a:buChar char="•"/>
            </a:pPr>
            <a:endParaRPr lang="es-ES" dirty="0" smtClean="0">
              <a:latin typeface="Arial" pitchFamily="34" charset="0"/>
              <a:cs typeface="Arial" pitchFamily="34" charset="0"/>
            </a:endParaRPr>
          </a:p>
          <a:p>
            <a:pPr marL="342900" indent="-342900" algn="just">
              <a:lnSpc>
                <a:spcPct val="150000"/>
              </a:lnSpc>
              <a:buFont typeface="Arial" pitchFamily="34" charset="0"/>
              <a:buChar char="•"/>
            </a:pPr>
            <a:r>
              <a:rPr lang="es-ES" dirty="0">
                <a:latin typeface="Arial" pitchFamily="34" charset="0"/>
                <a:cs typeface="Arial" pitchFamily="34" charset="0"/>
              </a:rPr>
              <a:t>La potencia térmica del secador utilizado </a:t>
            </a:r>
            <a:r>
              <a:rPr lang="es-ES" dirty="0" smtClean="0">
                <a:latin typeface="Arial" pitchFamily="34" charset="0"/>
                <a:cs typeface="Arial" pitchFamily="34" charset="0"/>
              </a:rPr>
              <a:t>es </a:t>
            </a:r>
            <a:r>
              <a:rPr lang="es-ES" dirty="0">
                <a:latin typeface="Arial" pitchFamily="34" charset="0"/>
                <a:cs typeface="Arial" pitchFamily="34" charset="0"/>
              </a:rPr>
              <a:t>de  643.89 W, con resistencias distribuidas en la pared inferior y laterales del horno. El producto se lo coloca en 4 bandejas que tienen capacidad máxima de 3 kg. En la carga es importante considerar </a:t>
            </a:r>
            <a:r>
              <a:rPr lang="es-ES" dirty="0" smtClean="0">
                <a:latin typeface="Arial" pitchFamily="34" charset="0"/>
                <a:cs typeface="Arial" pitchFamily="34" charset="0"/>
              </a:rPr>
              <a:t>que la </a:t>
            </a:r>
            <a:r>
              <a:rPr lang="es-ES" dirty="0">
                <a:latin typeface="Arial" pitchFamily="34" charset="0"/>
                <a:cs typeface="Arial" pitchFamily="34" charset="0"/>
              </a:rPr>
              <a:t>altura del producto </a:t>
            </a:r>
            <a:r>
              <a:rPr lang="es-ES" dirty="0" smtClean="0">
                <a:latin typeface="Arial" pitchFamily="34" charset="0"/>
                <a:cs typeface="Arial" pitchFamily="34" charset="0"/>
              </a:rPr>
              <a:t>debe </a:t>
            </a:r>
            <a:r>
              <a:rPr lang="es-ES" dirty="0">
                <a:latin typeface="Arial" pitchFamily="34" charset="0"/>
                <a:cs typeface="Arial" pitchFamily="34" charset="0"/>
              </a:rPr>
              <a:t>ser similar al tamaño del grano de cacao para evitar su deterioro. </a:t>
            </a:r>
          </a:p>
          <a:p>
            <a:pPr marL="342900" indent="-342900" algn="just">
              <a:lnSpc>
                <a:spcPct val="150000"/>
              </a:lnSpc>
              <a:buFont typeface="Arial" pitchFamily="34" charset="0"/>
              <a:buChar char="•"/>
            </a:pPr>
            <a:endParaRPr lang="es-ES" dirty="0" smtClean="0">
              <a:latin typeface="Arial" pitchFamily="34" charset="0"/>
              <a:cs typeface="Arial" pitchFamily="34" charset="0"/>
            </a:endParaRPr>
          </a:p>
          <a:p>
            <a:pPr marL="342900" indent="-342900" algn="just">
              <a:lnSpc>
                <a:spcPct val="150000"/>
              </a:lnSpc>
              <a:buFont typeface="Arial" pitchFamily="34" charset="0"/>
              <a:buChar char="•"/>
            </a:pPr>
            <a:endParaRPr lang="es-ES" dirty="0" smtClean="0">
              <a:latin typeface="Arial" pitchFamily="34" charset="0"/>
              <a:cs typeface="Arial" pitchFamily="34" charset="0"/>
            </a:endParaRPr>
          </a:p>
        </p:txBody>
      </p:sp>
    </p:spTree>
    <p:extLst>
      <p:ext uri="{BB962C8B-B14F-4D97-AF65-F5344CB8AC3E}">
        <p14:creationId xmlns:p14="http://schemas.microsoft.com/office/powerpoint/2010/main" val="3690508787"/>
      </p:ext>
    </p:extLst>
  </p:cSld>
  <p:clrMapOvr>
    <a:masterClrMapping/>
  </p:clrMapOvr>
  <p:transition spd="slow" advClick="0">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CONCLUSIONES </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3" name="2 Rectángulo"/>
          <p:cNvSpPr/>
          <p:nvPr/>
        </p:nvSpPr>
        <p:spPr>
          <a:xfrm>
            <a:off x="231042" y="809045"/>
            <a:ext cx="11768820" cy="4708981"/>
          </a:xfrm>
          <a:prstGeom prst="rect">
            <a:avLst/>
          </a:prstGeom>
        </p:spPr>
        <p:txBody>
          <a:bodyPr wrap="square">
            <a:spAutoFit/>
          </a:bodyPr>
          <a:lstStyle/>
          <a:p>
            <a:pPr marL="342900" indent="-342900" algn="just">
              <a:lnSpc>
                <a:spcPct val="150000"/>
              </a:lnSpc>
              <a:buFont typeface="Arial" pitchFamily="34" charset="0"/>
              <a:buChar char="•"/>
            </a:pPr>
            <a:r>
              <a:rPr lang="es-ES" dirty="0" smtClean="0">
                <a:latin typeface="Arial" pitchFamily="34" charset="0"/>
                <a:cs typeface="Arial" pitchFamily="34" charset="0"/>
              </a:rPr>
              <a:t>Los </a:t>
            </a:r>
            <a:r>
              <a:rPr lang="es-ES" dirty="0">
                <a:latin typeface="Arial" pitchFamily="34" charset="0"/>
                <a:cs typeface="Arial" pitchFamily="34" charset="0"/>
              </a:rPr>
              <a:t>datos </a:t>
            </a:r>
            <a:r>
              <a:rPr lang="es-ES" dirty="0" smtClean="0">
                <a:latin typeface="Arial" pitchFamily="34" charset="0"/>
                <a:cs typeface="Arial" pitchFamily="34" charset="0"/>
              </a:rPr>
              <a:t>promedios obtenidos </a:t>
            </a:r>
            <a:r>
              <a:rPr lang="es-ES" dirty="0">
                <a:latin typeface="Arial" pitchFamily="34" charset="0"/>
                <a:cs typeface="Arial" pitchFamily="34" charset="0"/>
              </a:rPr>
              <a:t>en el secado del  cacao  </a:t>
            </a:r>
            <a:r>
              <a:rPr lang="es-ES" dirty="0" smtClean="0">
                <a:latin typeface="Arial" pitchFamily="34" charset="0"/>
                <a:cs typeface="Arial" pitchFamily="34" charset="0"/>
              </a:rPr>
              <a:t>CCN-51 fueron; temperatura </a:t>
            </a:r>
            <a:r>
              <a:rPr lang="es-ES" dirty="0">
                <a:latin typeface="Arial" pitchFamily="34" charset="0"/>
                <a:cs typeface="Arial" pitchFamily="34" charset="0"/>
              </a:rPr>
              <a:t>del producto 61.7 </a:t>
            </a:r>
            <a:r>
              <a:rPr lang="es-ES" dirty="0" smtClean="0">
                <a:latin typeface="Arial" pitchFamily="34" charset="0"/>
                <a:cs typeface="Arial" pitchFamily="34" charset="0"/>
              </a:rPr>
              <a:t>ºC, humedad </a:t>
            </a:r>
            <a:r>
              <a:rPr lang="es-ES" dirty="0">
                <a:latin typeface="Arial" pitchFamily="34" charset="0"/>
                <a:cs typeface="Arial" pitchFamily="34" charset="0"/>
              </a:rPr>
              <a:t>en el interior de la cámara 21.7% y una temperatura de secado 67.9°C. </a:t>
            </a:r>
            <a:r>
              <a:rPr lang="es-ES" dirty="0" smtClean="0">
                <a:latin typeface="Arial" pitchFamily="34" charset="0"/>
                <a:cs typeface="Arial" pitchFamily="34" charset="0"/>
              </a:rPr>
              <a:t>Para del cacao nacional se obtuvo una temperatura </a:t>
            </a:r>
            <a:r>
              <a:rPr lang="es-ES" dirty="0">
                <a:latin typeface="Arial" pitchFamily="34" charset="0"/>
                <a:cs typeface="Arial" pitchFamily="34" charset="0"/>
              </a:rPr>
              <a:t>del producto </a:t>
            </a:r>
            <a:r>
              <a:rPr lang="es-ES" dirty="0" smtClean="0">
                <a:latin typeface="Arial" pitchFamily="34" charset="0"/>
                <a:cs typeface="Arial" pitchFamily="34" charset="0"/>
              </a:rPr>
              <a:t>58.5 ºC, humedad </a:t>
            </a:r>
            <a:r>
              <a:rPr lang="es-ES" dirty="0">
                <a:latin typeface="Arial" pitchFamily="34" charset="0"/>
                <a:cs typeface="Arial" pitchFamily="34" charset="0"/>
              </a:rPr>
              <a:t>interna 19.7% y temperatura de secado 69.7°C</a:t>
            </a:r>
            <a:r>
              <a:rPr lang="es-ES" dirty="0" smtClean="0">
                <a:latin typeface="Arial" pitchFamily="34" charset="0"/>
                <a:cs typeface="Arial" pitchFamily="34" charset="0"/>
              </a:rPr>
              <a:t>.</a:t>
            </a:r>
          </a:p>
          <a:p>
            <a:pPr marL="342900" indent="-342900" algn="just">
              <a:lnSpc>
                <a:spcPct val="150000"/>
              </a:lnSpc>
              <a:buFont typeface="Arial" pitchFamily="34" charset="0"/>
              <a:buChar char="•"/>
            </a:pPr>
            <a:r>
              <a:rPr lang="es-ES" dirty="0">
                <a:latin typeface="Arial" pitchFamily="34" charset="0"/>
                <a:cs typeface="Arial" pitchFamily="34" charset="0"/>
              </a:rPr>
              <a:t>Concluido el proceso de secado se desarrolló el control de calidad de los dos  tipo de cacao requerido por la norma NTE INEN </a:t>
            </a:r>
            <a:r>
              <a:rPr lang="es-ES" dirty="0" smtClean="0">
                <a:latin typeface="Arial" pitchFamily="34" charset="0"/>
                <a:cs typeface="Arial" pitchFamily="34" charset="0"/>
              </a:rPr>
              <a:t>176-Requisitos. </a:t>
            </a:r>
            <a:r>
              <a:rPr lang="es-ES" dirty="0">
                <a:latin typeface="Arial" pitchFamily="34" charset="0"/>
                <a:cs typeface="Arial" pitchFamily="34" charset="0"/>
              </a:rPr>
              <a:t>Adicionalmente se realizó pruebas de porcentaje de cascarilla y pH </a:t>
            </a:r>
            <a:r>
              <a:rPr lang="es-ES" dirty="0" smtClean="0">
                <a:latin typeface="Arial" pitchFamily="34" charset="0"/>
                <a:cs typeface="Arial" pitchFamily="34" charset="0"/>
              </a:rPr>
              <a:t>exigidas por las industrias chocolateras asegurando </a:t>
            </a:r>
            <a:r>
              <a:rPr lang="es-ES" dirty="0">
                <a:latin typeface="Arial" pitchFamily="34" charset="0"/>
                <a:cs typeface="Arial" pitchFamily="34" charset="0"/>
              </a:rPr>
              <a:t>la calidad </a:t>
            </a:r>
            <a:r>
              <a:rPr lang="es-ES" dirty="0" smtClean="0">
                <a:latin typeface="Arial" pitchFamily="34" charset="0"/>
                <a:cs typeface="Arial" pitchFamily="34" charset="0"/>
              </a:rPr>
              <a:t>en el cacao seco.</a:t>
            </a:r>
          </a:p>
          <a:p>
            <a:pPr marL="342900" indent="-342900" algn="just">
              <a:lnSpc>
                <a:spcPct val="150000"/>
              </a:lnSpc>
              <a:buFont typeface="Arial" pitchFamily="34" charset="0"/>
              <a:buChar char="•"/>
            </a:pPr>
            <a:r>
              <a:rPr lang="es-ES" dirty="0" smtClean="0">
                <a:latin typeface="Arial" pitchFamily="34" charset="0"/>
                <a:cs typeface="Arial" pitchFamily="34" charset="0"/>
              </a:rPr>
              <a:t>Con los resultados experimentales del secado se pueden establecer y desarrollar modelos de utilidad de mayor capacidad para contribuir a la tecnificación en los sectores productivos que procesan el cacao en mayor o menor escala .</a:t>
            </a:r>
            <a:endParaRPr lang="es-ES" dirty="0">
              <a:latin typeface="Arial" pitchFamily="34" charset="0"/>
              <a:cs typeface="Arial" pitchFamily="34" charset="0"/>
            </a:endParaRPr>
          </a:p>
        </p:txBody>
      </p:sp>
    </p:spTree>
    <p:extLst>
      <p:ext uri="{BB962C8B-B14F-4D97-AF65-F5344CB8AC3E}">
        <p14:creationId xmlns:p14="http://schemas.microsoft.com/office/powerpoint/2010/main" val="1270926275"/>
      </p:ext>
    </p:extLst>
  </p:cSld>
  <p:clrMapOvr>
    <a:masterClrMapping/>
  </p:clrMapOvr>
  <p:transition spd="slow" advClick="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50590" y="68643"/>
            <a:ext cx="10738168" cy="672230"/>
          </a:xfrm>
          <a:prstGeom prst="rect">
            <a:avLst/>
          </a:prstGeom>
        </p:spPr>
        <p:txBody>
          <a:bodyPr lIns="102312" tIns="51156" rIns="102312" bIns="51156"/>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pPr algn="l"/>
            <a:r>
              <a:rPr lang="es-EC" sz="2500" i="0" dirty="0" smtClean="0">
                <a:solidFill>
                  <a:schemeClr val="tx1"/>
                </a:solidFill>
                <a:effectLst/>
                <a:latin typeface="Arial" panose="020B0604020202020204" pitchFamily="34" charset="0"/>
                <a:cs typeface="Arial" panose="020B0604020202020204" pitchFamily="34" charset="0"/>
              </a:rPr>
              <a:t>RECOMENDACIONES </a:t>
            </a:r>
            <a:endParaRPr lang="es-EC" sz="2500" i="0" dirty="0">
              <a:solidFill>
                <a:schemeClr val="tx1"/>
              </a:solidFill>
              <a:effectLst/>
              <a:latin typeface="Arial" panose="020B0604020202020204" pitchFamily="34" charset="0"/>
              <a:cs typeface="Arial" panose="020B0604020202020204" pitchFamily="34" charset="0"/>
            </a:endParaRPr>
          </a:p>
        </p:txBody>
      </p:sp>
      <p:sp>
        <p:nvSpPr>
          <p:cNvPr id="3" name="2 Rectángulo"/>
          <p:cNvSpPr/>
          <p:nvPr/>
        </p:nvSpPr>
        <p:spPr>
          <a:xfrm>
            <a:off x="577101" y="801247"/>
            <a:ext cx="11161240" cy="5170646"/>
          </a:xfrm>
          <a:prstGeom prst="rect">
            <a:avLst/>
          </a:prstGeom>
        </p:spPr>
        <p:txBody>
          <a:bodyPr wrap="square">
            <a:spAutoFit/>
          </a:bodyPr>
          <a:lstStyle/>
          <a:p>
            <a:pPr marL="342900" indent="-342900" algn="just">
              <a:lnSpc>
                <a:spcPct val="150000"/>
              </a:lnSpc>
              <a:buFont typeface="Arial" pitchFamily="34" charset="0"/>
              <a:buChar char="•"/>
            </a:pPr>
            <a:r>
              <a:rPr lang="es-EC" dirty="0">
                <a:latin typeface="Arial" pitchFamily="34" charset="0"/>
                <a:cs typeface="Arial" pitchFamily="34" charset="0"/>
              </a:rPr>
              <a:t>Se recomienda hacer un análisis químico del cacao seco </a:t>
            </a:r>
            <a:r>
              <a:rPr lang="es-EC" dirty="0" smtClean="0">
                <a:latin typeface="Arial" pitchFamily="34" charset="0"/>
                <a:cs typeface="Arial" pitchFamily="34" charset="0"/>
              </a:rPr>
              <a:t>para </a:t>
            </a:r>
            <a:r>
              <a:rPr lang="es-EC" dirty="0">
                <a:latin typeface="Arial" pitchFamily="34" charset="0"/>
                <a:cs typeface="Arial" pitchFamily="34" charset="0"/>
              </a:rPr>
              <a:t>determinar el porcentaje de </a:t>
            </a:r>
            <a:r>
              <a:rPr lang="es-EC" dirty="0" smtClean="0">
                <a:latin typeface="Arial" pitchFamily="34" charset="0"/>
                <a:cs typeface="Arial" pitchFamily="34" charset="0"/>
              </a:rPr>
              <a:t>grasa. </a:t>
            </a:r>
          </a:p>
          <a:p>
            <a:pPr marL="342900" indent="-342900" algn="just">
              <a:lnSpc>
                <a:spcPct val="150000"/>
              </a:lnSpc>
              <a:buFont typeface="Arial" pitchFamily="34" charset="0"/>
              <a:buChar char="•"/>
            </a:pPr>
            <a:endParaRPr lang="es-ES" dirty="0" smtClean="0">
              <a:latin typeface="Arial" pitchFamily="34" charset="0"/>
              <a:cs typeface="Arial" pitchFamily="34" charset="0"/>
            </a:endParaRPr>
          </a:p>
          <a:p>
            <a:pPr marL="342900" indent="-342900" algn="just">
              <a:lnSpc>
                <a:spcPct val="150000"/>
              </a:lnSpc>
              <a:buFont typeface="Arial" pitchFamily="34" charset="0"/>
              <a:buChar char="•"/>
            </a:pPr>
            <a:r>
              <a:rPr lang="es-EC" dirty="0" smtClean="0">
                <a:latin typeface="Arial" pitchFamily="34" charset="0"/>
                <a:cs typeface="Arial" pitchFamily="34" charset="0"/>
              </a:rPr>
              <a:t>Para lograr una mejor calidad en el proceso de secado del cacao se propone en futuras investigaciones utilizar hornos de secado al vacío, que pueda operar con una presión de 1/10 la atmosférica y temperaturas de 32°C a 42°C, obteniéndose con estos parámetros la conservación del color, textura, propiedades organolépticas dentro de mayores índices de aceptación</a:t>
            </a:r>
          </a:p>
          <a:p>
            <a:pPr marL="342900" indent="-342900" algn="just">
              <a:lnSpc>
                <a:spcPct val="150000"/>
              </a:lnSpc>
              <a:buFont typeface="Arial" pitchFamily="34" charset="0"/>
              <a:buChar char="•"/>
            </a:pPr>
            <a:endParaRPr lang="es-EC" dirty="0" smtClean="0">
              <a:latin typeface="Arial" pitchFamily="34" charset="0"/>
              <a:cs typeface="Arial" pitchFamily="34" charset="0"/>
            </a:endParaRPr>
          </a:p>
          <a:p>
            <a:pPr marL="342900" indent="-342900" algn="just">
              <a:lnSpc>
                <a:spcPct val="150000"/>
              </a:lnSpc>
              <a:buFont typeface="Arial" pitchFamily="34" charset="0"/>
              <a:buChar char="•"/>
            </a:pPr>
            <a:r>
              <a:rPr lang="es-EC" dirty="0">
                <a:latin typeface="Arial" pitchFamily="34" charset="0"/>
                <a:cs typeface="Arial" pitchFamily="34" charset="0"/>
              </a:rPr>
              <a:t>El equipo se puede utilizar para deshidratar diferentes productos realizando previamente un análisis térmico del producto a secar para obtener temperatura y tiempos de secado óptimos</a:t>
            </a:r>
            <a:endParaRPr lang="es-ES" dirty="0" smtClean="0">
              <a:latin typeface="Arial" pitchFamily="34" charset="0"/>
              <a:cs typeface="Arial" pitchFamily="34" charset="0"/>
            </a:endParaRPr>
          </a:p>
        </p:txBody>
      </p:sp>
    </p:spTree>
    <p:extLst>
      <p:ext uri="{BB962C8B-B14F-4D97-AF65-F5344CB8AC3E}">
        <p14:creationId xmlns:p14="http://schemas.microsoft.com/office/powerpoint/2010/main" val="3497159201"/>
      </p:ext>
    </p:extLst>
  </p:cSld>
  <p:clrMapOvr>
    <a:masterClrMapping/>
  </p:clrMapOvr>
  <p:transition spd="slow" advClick="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2598" y="117426"/>
            <a:ext cx="10971371" cy="658236"/>
          </a:xfrm>
        </p:spPr>
        <p:txBody>
          <a:bodyPr/>
          <a:lstStyle/>
          <a:p>
            <a:pPr algn="l"/>
            <a:r>
              <a:rPr lang="es-EC" sz="2700" i="0" dirty="0">
                <a:solidFill>
                  <a:schemeClr val="tx1"/>
                </a:solidFill>
                <a:latin typeface="Arial" panose="020B0604020202020204" pitchFamily="34" charset="0"/>
                <a:cs typeface="Arial" panose="020B0604020202020204" pitchFamily="34" charset="0"/>
              </a:rPr>
              <a:t>ALCANCE</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83564363"/>
              </p:ext>
            </p:extLst>
          </p:nvPr>
        </p:nvGraphicFramePr>
        <p:xfrm>
          <a:off x="982638" y="477466"/>
          <a:ext cx="10238134" cy="5722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4353292"/>
      </p:ext>
    </p:extLst>
  </p:cSld>
  <p:clrMapOvr>
    <a:masterClrMapping/>
  </p:clrMapOvr>
  <p:transition spd="slow" advClick="0">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01" name="Picture 5" descr="Resultado de imagen para gracias en idiomas"/>
          <p:cNvPicPr>
            <a:picLocks noChangeAspect="1" noChangeArrowheads="1"/>
          </p:cNvPicPr>
          <p:nvPr/>
        </p:nvPicPr>
        <p:blipFill rotWithShape="1">
          <a:blip r:embed="rId2">
            <a:extLst>
              <a:ext uri="{28A0092B-C50C-407E-A947-70E740481C1C}">
                <a14:useLocalDpi xmlns:a14="http://schemas.microsoft.com/office/drawing/2010/main" val="0"/>
              </a:ext>
            </a:extLst>
          </a:blip>
          <a:srcRect t="11767" b="8385"/>
          <a:stretch/>
        </p:blipFill>
        <p:spPr bwMode="auto">
          <a:xfrm>
            <a:off x="1918742" y="909514"/>
            <a:ext cx="8587159" cy="42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58942"/>
      </p:ext>
    </p:extLst>
  </p:cSld>
  <p:clrMapOvr>
    <a:masterClrMapping/>
  </p:clrMapOvr>
  <p:transition spd="slow" advClick="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3 Marcador de contenido"/>
          <p:cNvGraphicFramePr>
            <a:graphicFrameLocks/>
          </p:cNvGraphicFramePr>
          <p:nvPr>
            <p:extLst>
              <p:ext uri="{D42A27DB-BD31-4B8C-83A1-F6EECF244321}">
                <p14:modId xmlns:p14="http://schemas.microsoft.com/office/powerpoint/2010/main" val="3496264312"/>
              </p:ext>
            </p:extLst>
          </p:nvPr>
        </p:nvGraphicFramePr>
        <p:xfrm>
          <a:off x="118542" y="981522"/>
          <a:ext cx="11881320" cy="770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406574" y="117426"/>
            <a:ext cx="10971371" cy="517695"/>
          </a:xfrm>
        </p:spPr>
        <p:txBody>
          <a:bodyPr/>
          <a:lstStyle/>
          <a:p>
            <a:pPr algn="l"/>
            <a:r>
              <a:rPr lang="es-EC" sz="2700" i="0" dirty="0">
                <a:solidFill>
                  <a:schemeClr val="tx1"/>
                </a:solidFill>
                <a:effectLst/>
                <a:latin typeface="Arial" panose="020B0604020202020204" pitchFamily="34" charset="0"/>
                <a:cs typeface="Arial" panose="020B0604020202020204" pitchFamily="34" charset="0"/>
              </a:rPr>
              <a:t>TIPOS DE CACAO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02006958"/>
              </p:ext>
            </p:extLst>
          </p:nvPr>
        </p:nvGraphicFramePr>
        <p:xfrm>
          <a:off x="478581" y="333451"/>
          <a:ext cx="9721081"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1 Título"/>
          <p:cNvSpPr txBox="1">
            <a:spLocks/>
          </p:cNvSpPr>
          <p:nvPr/>
        </p:nvSpPr>
        <p:spPr>
          <a:xfrm>
            <a:off x="406574" y="2853730"/>
            <a:ext cx="10971371" cy="562804"/>
          </a:xfrm>
          <a:prstGeom prst="rect">
            <a:avLst/>
          </a:prstGeom>
        </p:spPr>
        <p:txBody>
          <a:bodyPr lIns="76734" tIns="38367" rIns="76734" bIns="38367"/>
          <a:lstStyle>
            <a:lvl1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700" b="1" i="1">
                <a:solidFill>
                  <a:srgbClr val="FFFFCC"/>
                </a:solidFill>
                <a:effectLst>
                  <a:outerShdw blurRad="38100" dist="38100" dir="2700000" algn="tl">
                    <a:srgbClr val="C0C0C0"/>
                  </a:outerShdw>
                </a:effectLst>
                <a:latin typeface="Berlin Sans FB Demi" pitchFamily="34" charset="0"/>
              </a:defRPr>
            </a:lvl5pPr>
            <a:lvl6pPr marL="383671"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6pPr>
            <a:lvl7pPr marL="767342"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7pPr>
            <a:lvl8pPr marL="1151012"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8pPr>
            <a:lvl9pPr marL="1534683" algn="r" rtl="0" eaLnBrk="1" fontAlgn="base" hangingPunct="1">
              <a:spcBef>
                <a:spcPct val="0"/>
              </a:spcBef>
              <a:spcAft>
                <a:spcPct val="0"/>
              </a:spcAft>
              <a:defRPr sz="2700" b="1" i="1">
                <a:solidFill>
                  <a:srgbClr val="FFFFCC"/>
                </a:solidFill>
                <a:effectLst>
                  <a:outerShdw blurRad="38100" dist="38100" dir="2700000" algn="tl">
                    <a:srgbClr val="C0C0C0"/>
                  </a:outerShdw>
                </a:effectLst>
                <a:latin typeface="Arial" charset="0"/>
              </a:defRPr>
            </a:lvl9pPr>
          </a:lstStyle>
          <a:p>
            <a:pPr algn="l" defTabSz="914400"/>
            <a:r>
              <a:rPr lang="es-EC" sz="2500" i="0" kern="0" dirty="0" smtClean="0">
                <a:solidFill>
                  <a:schemeClr val="tx1"/>
                </a:solidFill>
                <a:effectLst/>
                <a:latin typeface="Arial" panose="020B0604020202020204" pitchFamily="34" charset="0"/>
                <a:cs typeface="Arial" panose="020B0604020202020204" pitchFamily="34" charset="0"/>
              </a:rPr>
              <a:t>BENEFICIO DEL CACAO</a:t>
            </a:r>
            <a:endParaRPr lang="es-EC" sz="2500" i="0" kern="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004522"/>
      </p:ext>
    </p:extLst>
  </p:cSld>
  <p:clrMapOvr>
    <a:masterClrMapping/>
  </p:clrMapOvr>
  <p:transition spd="slow" advClick="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4566" y="117427"/>
            <a:ext cx="10971371" cy="576064"/>
          </a:xfrm>
        </p:spPr>
        <p:txBody>
          <a:bodyPr/>
          <a:lstStyle/>
          <a:p>
            <a:pPr algn="l">
              <a:tabLst>
                <a:tab pos="1528763" algn="l"/>
              </a:tabLst>
            </a:pPr>
            <a:r>
              <a:rPr lang="es-EC" sz="2500" i="0" dirty="0" smtClean="0">
                <a:solidFill>
                  <a:schemeClr val="tx1"/>
                </a:solidFill>
                <a:effectLst/>
                <a:latin typeface="Arial" panose="020B0604020202020204" pitchFamily="34" charset="0"/>
                <a:cs typeface="Arial" panose="020B0604020202020204" pitchFamily="34" charset="0"/>
              </a:rPr>
              <a:t>DISEÑO DE MECÁNICO</a:t>
            </a:r>
            <a:br>
              <a:rPr lang="es-EC" sz="2500" i="0" dirty="0" smtClean="0">
                <a:solidFill>
                  <a:schemeClr val="tx1"/>
                </a:solidFill>
                <a:effectLst/>
                <a:latin typeface="Arial" panose="020B0604020202020204" pitchFamily="34" charset="0"/>
                <a:cs typeface="Arial" panose="020B0604020202020204" pitchFamily="34" charset="0"/>
              </a:rPr>
            </a:br>
            <a:endParaRPr lang="es-EC" sz="2000" i="0" dirty="0">
              <a:solidFill>
                <a:schemeClr val="tx1"/>
              </a:solidFill>
              <a:effectLst/>
              <a:latin typeface="Arial" panose="020B0604020202020204" pitchFamily="34" charset="0"/>
              <a:cs typeface="Arial" panose="020B0604020202020204" pitchFamily="34" charset="0"/>
            </a:endParaRPr>
          </a:p>
        </p:txBody>
      </p:sp>
      <p:pic>
        <p:nvPicPr>
          <p:cNvPr id="4" name="0 Imagen"/>
          <p:cNvPicPr>
            <a:picLocks noGrp="1"/>
          </p:cNvPicPr>
          <p:nvPr>
            <p:ph idx="1"/>
          </p:nvPr>
        </p:nvPicPr>
        <p:blipFill rotWithShape="1">
          <a:blip r:embed="rId2">
            <a:extLst>
              <a:ext uri="{28A0092B-C50C-407E-A947-70E740481C1C}">
                <a14:useLocalDpi xmlns:a14="http://schemas.microsoft.com/office/drawing/2010/main" val="0"/>
              </a:ext>
            </a:extLst>
          </a:blip>
          <a:srcRect l="5298" t="1969" b="2249"/>
          <a:stretch/>
        </p:blipFill>
        <p:spPr bwMode="auto">
          <a:xfrm>
            <a:off x="8157611" y="621482"/>
            <a:ext cx="3688918" cy="381010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8" name="17 Rectángulo"/>
              <p:cNvSpPr/>
              <p:nvPr/>
            </p:nvSpPr>
            <p:spPr>
              <a:xfrm>
                <a:off x="8399462" y="4902491"/>
                <a:ext cx="367240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14:m>
                  <m:oMath xmlns:m="http://schemas.openxmlformats.org/officeDocument/2006/math">
                    <m:sSub>
                      <m:sSubPr>
                        <m:ctrlPr>
                          <a:rPr lang="es-EC" sz="1600" i="1">
                            <a:latin typeface="Cambria Math" panose="02040503050406030204" pitchFamily="18" charset="0"/>
                          </a:rPr>
                        </m:ctrlPr>
                      </m:sSubPr>
                      <m:e>
                        <m:r>
                          <m:rPr>
                            <m:sty m:val="p"/>
                          </m:rPr>
                          <a:rPr lang="es-EC" sz="1600">
                            <a:latin typeface="Cambria Math"/>
                          </a:rPr>
                          <m:t>a</m:t>
                        </m:r>
                      </m:e>
                      <m:sub>
                        <m:r>
                          <m:rPr>
                            <m:sty m:val="p"/>
                          </m:rPr>
                          <a:rPr lang="es-EC" sz="1600">
                            <a:latin typeface="Cambria Math"/>
                          </a:rPr>
                          <m:t>c</m:t>
                        </m:r>
                      </m:sub>
                    </m:sSub>
                  </m:oMath>
                </a14:m>
                <a:r>
                  <a:rPr lang="es-EC" sz="1600" dirty="0">
                    <a:latin typeface="Arial" panose="020B0604020202020204" pitchFamily="34" charset="0"/>
                    <a:cs typeface="Arial" panose="020B0604020202020204" pitchFamily="34" charset="0"/>
                  </a:rPr>
                  <a:t>: Base de la cámara </a:t>
                </a:r>
                <a14:m>
                  <m:oMath xmlns:m="http://schemas.openxmlformats.org/officeDocument/2006/math">
                    <m:r>
                      <a:rPr lang="es-EC" sz="1600">
                        <a:latin typeface="Cambria Math"/>
                      </a:rPr>
                      <m:t>0.38 </m:t>
                    </m:r>
                    <m:d>
                      <m:dPr>
                        <m:begChr m:val="["/>
                        <m:endChr m:val="]"/>
                        <m:ctrlPr>
                          <a:rPr lang="es-EC" sz="1600" i="1">
                            <a:latin typeface="Cambria Math" panose="02040503050406030204" pitchFamily="18" charset="0"/>
                          </a:rPr>
                        </m:ctrlPr>
                      </m:dPr>
                      <m:e>
                        <m:r>
                          <m:rPr>
                            <m:sty m:val="p"/>
                          </m:rPr>
                          <a:rPr lang="es-EC" sz="1600">
                            <a:latin typeface="Cambria Math"/>
                          </a:rPr>
                          <m:t>m</m:t>
                        </m:r>
                      </m:e>
                    </m:d>
                  </m:oMath>
                </a14:m>
                <a:endParaRPr lang="es-EC" sz="1600" dirty="0">
                  <a:latin typeface="Arial" panose="020B0604020202020204" pitchFamily="34" charset="0"/>
                  <a:cs typeface="Arial" panose="020B0604020202020204" pitchFamily="34" charset="0"/>
                </a:endParaRPr>
              </a:p>
              <a:p>
                <a14:m>
                  <m:oMath xmlns:m="http://schemas.openxmlformats.org/officeDocument/2006/math">
                    <m:sSub>
                      <m:sSubPr>
                        <m:ctrlPr>
                          <a:rPr lang="es-EC" sz="1600" i="1">
                            <a:latin typeface="Cambria Math" panose="02040503050406030204" pitchFamily="18" charset="0"/>
                          </a:rPr>
                        </m:ctrlPr>
                      </m:sSubPr>
                      <m:e>
                        <m:r>
                          <m:rPr>
                            <m:sty m:val="p"/>
                          </m:rPr>
                          <a:rPr lang="es-EC" sz="1600">
                            <a:latin typeface="Cambria Math"/>
                          </a:rPr>
                          <m:t>b</m:t>
                        </m:r>
                      </m:e>
                      <m:sub>
                        <m:r>
                          <m:rPr>
                            <m:sty m:val="p"/>
                          </m:rPr>
                          <a:rPr lang="es-EC" sz="1600">
                            <a:latin typeface="Cambria Math"/>
                          </a:rPr>
                          <m:t>c</m:t>
                        </m:r>
                      </m:sub>
                    </m:sSub>
                    <m:r>
                      <a:rPr lang="es-EC" sz="1600">
                        <a:latin typeface="Cambria Math"/>
                      </a:rPr>
                      <m:t>:</m:t>
                    </m:r>
                  </m:oMath>
                </a14:m>
                <a:r>
                  <a:rPr lang="es-EC" sz="1600" dirty="0">
                    <a:latin typeface="Arial" panose="020B0604020202020204" pitchFamily="34" charset="0"/>
                    <a:cs typeface="Arial" panose="020B0604020202020204" pitchFamily="34" charset="0"/>
                  </a:rPr>
                  <a:t> Altura de la cámara, </a:t>
                </a:r>
                <a14:m>
                  <m:oMath xmlns:m="http://schemas.openxmlformats.org/officeDocument/2006/math">
                    <m:r>
                      <a:rPr lang="es-EC" sz="1600">
                        <a:latin typeface="Cambria Math"/>
                      </a:rPr>
                      <m:t>0.42[</m:t>
                    </m:r>
                    <m:r>
                      <m:rPr>
                        <m:sty m:val="p"/>
                      </m:rPr>
                      <a:rPr lang="es-EC" sz="1600">
                        <a:latin typeface="Cambria Math"/>
                      </a:rPr>
                      <m:t>m</m:t>
                    </m:r>
                    <m:r>
                      <a:rPr lang="es-EC" sz="1600">
                        <a:latin typeface="Cambria Math"/>
                      </a:rPr>
                      <m:t>]</m:t>
                    </m:r>
                  </m:oMath>
                </a14:m>
                <a:endParaRPr lang="es-EC" sz="1600" dirty="0">
                  <a:latin typeface="Arial" panose="020B0604020202020204" pitchFamily="34" charset="0"/>
                  <a:cs typeface="Arial" panose="020B0604020202020204" pitchFamily="34" charset="0"/>
                </a:endParaRPr>
              </a:p>
              <a:p>
                <a14:m>
                  <m:oMath xmlns:m="http://schemas.openxmlformats.org/officeDocument/2006/math">
                    <m:sSub>
                      <m:sSubPr>
                        <m:ctrlPr>
                          <a:rPr lang="es-EC" sz="1600" i="1">
                            <a:latin typeface="Cambria Math" panose="02040503050406030204" pitchFamily="18" charset="0"/>
                          </a:rPr>
                        </m:ctrlPr>
                      </m:sSubPr>
                      <m:e>
                        <m:r>
                          <m:rPr>
                            <m:sty m:val="p"/>
                          </m:rPr>
                          <a:rPr lang="es-EC" sz="1600">
                            <a:latin typeface="Cambria Math"/>
                          </a:rPr>
                          <m:t>c</m:t>
                        </m:r>
                      </m:e>
                      <m:sub>
                        <m:r>
                          <m:rPr>
                            <m:sty m:val="p"/>
                          </m:rPr>
                          <a:rPr lang="es-EC" sz="1600">
                            <a:latin typeface="Cambria Math"/>
                          </a:rPr>
                          <m:t>c</m:t>
                        </m:r>
                      </m:sub>
                    </m:sSub>
                    <m:r>
                      <a:rPr lang="es-EC" sz="1600">
                        <a:latin typeface="Cambria Math"/>
                      </a:rPr>
                      <m:t>:</m:t>
                    </m:r>
                  </m:oMath>
                </a14:m>
                <a:r>
                  <a:rPr lang="es-EC" sz="1600" dirty="0">
                    <a:latin typeface="Arial" panose="020B0604020202020204" pitchFamily="34" charset="0"/>
                    <a:cs typeface="Arial" panose="020B0604020202020204" pitchFamily="34" charset="0"/>
                  </a:rPr>
                  <a:t> Profundidad de la cámara, </a:t>
                </a:r>
                <a14:m>
                  <m:oMath xmlns:m="http://schemas.openxmlformats.org/officeDocument/2006/math">
                    <m:r>
                      <a:rPr lang="es-EC" sz="1600">
                        <a:latin typeface="Cambria Math"/>
                      </a:rPr>
                      <m:t>0.64[</m:t>
                    </m:r>
                    <m:r>
                      <m:rPr>
                        <m:sty m:val="p"/>
                      </m:rPr>
                      <a:rPr lang="es-EC" sz="1600">
                        <a:latin typeface="Cambria Math"/>
                      </a:rPr>
                      <m:t>m</m:t>
                    </m:r>
                    <m:r>
                      <a:rPr lang="es-EC" sz="1600">
                        <a:latin typeface="Cambria Math"/>
                      </a:rPr>
                      <m:t>]</m:t>
                    </m:r>
                  </m:oMath>
                </a14:m>
                <a:endParaRPr lang="es-EC" sz="1600" dirty="0">
                  <a:latin typeface="Arial" panose="020B0604020202020204" pitchFamily="34" charset="0"/>
                  <a:cs typeface="Arial" panose="020B0604020202020204" pitchFamily="34" charset="0"/>
                </a:endParaRPr>
              </a:p>
            </p:txBody>
          </p:sp>
        </mc:Choice>
        <mc:Fallback xmlns="">
          <p:sp>
            <p:nvSpPr>
              <p:cNvPr id="18" name="17 Rectángulo"/>
              <p:cNvSpPr>
                <a:spLocks noRot="1" noChangeAspect="1" noMove="1" noResize="1" noEditPoints="1" noAdjustHandles="1" noChangeArrowheads="1" noChangeShapeType="1" noTextEdit="1"/>
              </p:cNvSpPr>
              <p:nvPr/>
            </p:nvSpPr>
            <p:spPr>
              <a:xfrm>
                <a:off x="8399462" y="4902491"/>
                <a:ext cx="3672408" cy="830997"/>
              </a:xfrm>
              <a:prstGeom prst="rect">
                <a:avLst/>
              </a:prstGeom>
              <a:blipFill rotWithShape="1">
                <a:blip r:embed="rId3"/>
                <a:stretch>
                  <a:fillRect/>
                </a:stretch>
              </a:blipFill>
            </p:spPr>
            <p:txBody>
              <a:bodyPr/>
              <a:lstStyle/>
              <a:p>
                <a:r>
                  <a:rPr lang="es-EC">
                    <a:noFill/>
                  </a:rPr>
                  <a:t> </a:t>
                </a:r>
              </a:p>
            </p:txBody>
          </p:sp>
        </mc:Fallback>
      </mc:AlternateContent>
      <p:sp>
        <p:nvSpPr>
          <p:cNvPr id="19" name="18 Flecha abajo"/>
          <p:cNvSpPr/>
          <p:nvPr/>
        </p:nvSpPr>
        <p:spPr>
          <a:xfrm>
            <a:off x="10002070" y="4221882"/>
            <a:ext cx="288032" cy="576064"/>
          </a:xfrm>
          <a:prstGeom prst="downArrow">
            <a:avLst/>
          </a:prstGeom>
          <a:solidFill>
            <a:srgbClr val="00B05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graphicFrame>
            <p:nvGraphicFramePr>
              <p:cNvPr id="21" name="Marcador de contenido 3"/>
              <p:cNvGraphicFramePr>
                <a:graphicFrameLocks/>
              </p:cNvGraphicFramePr>
              <p:nvPr>
                <p:extLst>
                  <p:ext uri="{D42A27DB-BD31-4B8C-83A1-F6EECF244321}">
                    <p14:modId xmlns:p14="http://schemas.microsoft.com/office/powerpoint/2010/main" val="698447735"/>
                  </p:ext>
                </p:extLst>
              </p:nvPr>
            </p:nvGraphicFramePr>
            <p:xfrm>
              <a:off x="399917" y="1629594"/>
              <a:ext cx="7200800" cy="3515615"/>
            </p:xfrm>
            <a:graphic>
              <a:graphicData uri="http://schemas.openxmlformats.org/drawingml/2006/table">
                <a:tbl>
                  <a:tblPr firstRow="1" bandRow="1">
                    <a:tableStyleId>{1FECB4D8-DB02-4DC6-A0A2-4F2EBAE1DC90}</a:tableStyleId>
                  </a:tblPr>
                  <a:tblGrid>
                    <a:gridCol w="4213511"/>
                    <a:gridCol w="2987289"/>
                  </a:tblGrid>
                  <a:tr h="370840">
                    <a:tc>
                      <a:txBody>
                        <a:bodyPr/>
                        <a:lstStyle/>
                        <a:p>
                          <a:pPr algn="ctr"/>
                          <a:r>
                            <a:rPr lang="es-EC" sz="1800" i="0" dirty="0" smtClean="0">
                              <a:latin typeface="Arial" pitchFamily="34" charset="0"/>
                              <a:cs typeface="Arial" pitchFamily="34" charset="0"/>
                            </a:rPr>
                            <a:t>DENOMINACIÓN</a:t>
                          </a:r>
                          <a:r>
                            <a:rPr lang="es-EC" sz="1800" i="0" baseline="0" dirty="0" smtClean="0">
                              <a:latin typeface="Arial" pitchFamily="34" charset="0"/>
                              <a:cs typeface="Arial" pitchFamily="34" charset="0"/>
                            </a:rPr>
                            <a:t> </a:t>
                          </a:r>
                          <a:endParaRPr lang="es-EC" sz="1800" i="0" dirty="0">
                            <a:latin typeface="Arial" pitchFamily="34" charset="0"/>
                            <a:cs typeface="Arial" pitchFamily="34" charset="0"/>
                          </a:endParaRPr>
                        </a:p>
                      </a:txBody>
                      <a:tcPr/>
                    </a:tc>
                    <a:tc>
                      <a:txBody>
                        <a:bodyPr/>
                        <a:lstStyle/>
                        <a:p>
                          <a:pPr algn="ctr"/>
                          <a:r>
                            <a:rPr lang="es-EC" sz="1800" i="0" dirty="0" smtClean="0">
                              <a:latin typeface="Arial" pitchFamily="34" charset="0"/>
                              <a:cs typeface="Arial" pitchFamily="34" charset="0"/>
                            </a:rPr>
                            <a:t>RESULTADO</a:t>
                          </a:r>
                          <a:endParaRPr lang="es-EC" sz="1800" i="0" dirty="0">
                            <a:latin typeface="Arial" pitchFamily="34" charset="0"/>
                            <a:cs typeface="Arial" pitchFamily="34" charset="0"/>
                          </a:endParaRPr>
                        </a:p>
                      </a:txBody>
                      <a:tcPr/>
                    </a:tc>
                  </a:tr>
                  <a:tr h="370840">
                    <a:tc>
                      <a:txBody>
                        <a:bodyPr/>
                        <a:lstStyle/>
                        <a:p>
                          <a:r>
                            <a:rPr lang="es-EC" sz="1800" i="0" dirty="0" smtClean="0">
                              <a:latin typeface="Arial" panose="020B0604020202020204" pitchFamily="34" charset="0"/>
                              <a:cs typeface="Arial" panose="020B0604020202020204" pitchFamily="34" charset="0"/>
                            </a:rPr>
                            <a:t>Material </a:t>
                          </a:r>
                          <a:endParaRPr lang="es-EC" sz="1800" i="0" dirty="0">
                            <a:latin typeface="Arial" panose="020B0604020202020204" pitchFamily="34" charset="0"/>
                            <a:cs typeface="Arial" panose="020B0604020202020204" pitchFamily="34" charset="0"/>
                          </a:endParaRPr>
                        </a:p>
                      </a:txBody>
                      <a:tcPr/>
                    </a:tc>
                    <a:tc>
                      <a:txBody>
                        <a:bodyPr/>
                        <a:lstStyle/>
                        <a:p>
                          <a:r>
                            <a:rPr lang="es-EC" sz="1800" b="1" i="0" dirty="0" smtClean="0">
                              <a:latin typeface="Arial" panose="020B0604020202020204" pitchFamily="34" charset="0"/>
                              <a:cs typeface="Arial" panose="020B0604020202020204" pitchFamily="34" charset="0"/>
                            </a:rPr>
                            <a:t>Acero</a:t>
                          </a:r>
                          <a:r>
                            <a:rPr lang="es-EC" sz="1800" b="1" i="0" baseline="0" dirty="0" smtClean="0">
                              <a:latin typeface="Arial" panose="020B0604020202020204" pitchFamily="34" charset="0"/>
                              <a:cs typeface="Arial" panose="020B0604020202020204" pitchFamily="34" charset="0"/>
                            </a:rPr>
                            <a:t> inoxidable </a:t>
                          </a:r>
                          <a:r>
                            <a:rPr lang="es-EC" sz="1800" b="1" i="0" dirty="0" err="1" smtClean="0">
                              <a:latin typeface="Arial" panose="020B0604020202020204" pitchFamily="34" charset="0"/>
                              <a:cs typeface="Arial" panose="020B0604020202020204" pitchFamily="34" charset="0"/>
                            </a:rPr>
                            <a:t>AISI</a:t>
                          </a:r>
                          <a:r>
                            <a:rPr lang="es-EC" sz="1800" b="1" i="0" dirty="0" smtClean="0">
                              <a:latin typeface="Arial" panose="020B0604020202020204" pitchFamily="34" charset="0"/>
                              <a:cs typeface="Arial" panose="020B0604020202020204" pitchFamily="34" charset="0"/>
                            </a:rPr>
                            <a:t> 304 </a:t>
                          </a:r>
                        </a:p>
                        <a:p>
                          <a:r>
                            <a:rPr lang="es-EC" sz="1800" b="1" i="0" dirty="0" smtClean="0">
                              <a:latin typeface="Arial" panose="020B0604020202020204" pitchFamily="34" charset="0"/>
                              <a:cs typeface="Arial" panose="020B0604020202020204" pitchFamily="34" charset="0"/>
                            </a:rPr>
                            <a:t>e=2 mm</a:t>
                          </a:r>
                          <a:r>
                            <a:rPr lang="es-EC" sz="1800" b="1" i="0" baseline="0" dirty="0" smtClean="0">
                              <a:latin typeface="Arial" panose="020B0604020202020204" pitchFamily="34" charset="0"/>
                              <a:cs typeface="Arial" panose="020B0604020202020204" pitchFamily="34" charset="0"/>
                            </a:rPr>
                            <a:t> </a:t>
                          </a:r>
                          <a:endParaRPr lang="es-EC" sz="1800" b="1" i="0" dirty="0" smtClean="0">
                            <a:latin typeface="Arial" panose="020B0604020202020204" pitchFamily="34" charset="0"/>
                            <a:cs typeface="Arial" panose="020B0604020202020204" pitchFamily="34" charset="0"/>
                          </a:endParaRPr>
                        </a:p>
                      </a:txBody>
                      <a:tcPr/>
                    </a:tc>
                  </a:tr>
                  <a:tr h="370840">
                    <a:tc>
                      <a:txBody>
                        <a:bodyPr/>
                        <a:lstStyle/>
                        <a:p>
                          <a:r>
                            <a:rPr lang="es-EC" sz="1800" i="0" kern="1200" dirty="0" smtClean="0">
                              <a:effectLst/>
                              <a:latin typeface="Arial" panose="020B0604020202020204" pitchFamily="34" charset="0"/>
                              <a:cs typeface="Arial" panose="020B0604020202020204" pitchFamily="34" charset="0"/>
                            </a:rPr>
                            <a:t> Volumen del producto</a:t>
                          </a:r>
                        </a:p>
                        <a:p>
                          <a:pPr/>
                          <a14:m>
                            <m:oMathPara xmlns:m="http://schemas.openxmlformats.org/officeDocument/2006/math">
                              <m:oMathParaPr>
                                <m:jc m:val="centerGroup"/>
                              </m:oMathParaPr>
                              <m:oMath xmlns:m="http://schemas.openxmlformats.org/officeDocument/2006/math">
                                <m:sSub>
                                  <m:sSubPr>
                                    <m:ctrlPr>
                                      <a:rPr lang="es-EC" sz="1800" i="1" kern="1200" smtClean="0">
                                        <a:effectLst/>
                                        <a:latin typeface="Cambria Math" panose="02040503050406030204" pitchFamily="18" charset="0"/>
                                      </a:rPr>
                                    </m:ctrlPr>
                                  </m:sSubPr>
                                  <m:e>
                                    <m:r>
                                      <m:rPr>
                                        <m:sty m:val="p"/>
                                      </m:rPr>
                                      <a:rPr lang="es-EC" sz="1800" i="0" kern="1200">
                                        <a:effectLst/>
                                        <a:latin typeface="Cambria Math"/>
                                      </a:rPr>
                                      <m:t>V</m:t>
                                    </m:r>
                                  </m:e>
                                  <m:sub>
                                    <m:r>
                                      <m:rPr>
                                        <m:sty m:val="p"/>
                                      </m:rPr>
                                      <a:rPr lang="es-EC" sz="1800" i="0" kern="1200">
                                        <a:effectLst/>
                                        <a:latin typeface="Cambria Math"/>
                                      </a:rPr>
                                      <m:t>p</m:t>
                                    </m:r>
                                  </m:sub>
                                </m:sSub>
                                <m:r>
                                  <a:rPr lang="es-EC" sz="1800" i="0" kern="1200">
                                    <a:effectLst/>
                                    <a:latin typeface="Cambria Math"/>
                                  </a:rPr>
                                  <m:t>=</m:t>
                                </m:r>
                                <m:f>
                                  <m:fPr>
                                    <m:ctrlPr>
                                      <a:rPr lang="es-EC" sz="1800" i="1" kern="1200">
                                        <a:effectLst/>
                                        <a:latin typeface="Cambria Math" panose="02040503050406030204" pitchFamily="18" charset="0"/>
                                      </a:rPr>
                                    </m:ctrlPr>
                                  </m:fPr>
                                  <m:num>
                                    <m:r>
                                      <m:rPr>
                                        <m:sty m:val="p"/>
                                      </m:rPr>
                                      <a:rPr lang="es-EC" sz="1800" b="0" i="0" kern="1200" smtClean="0">
                                        <a:effectLst/>
                                        <a:latin typeface="Cambria Math"/>
                                      </a:rPr>
                                      <m:t>MH</m:t>
                                    </m:r>
                                  </m:num>
                                  <m:den>
                                    <m:sSub>
                                      <m:sSubPr>
                                        <m:ctrlPr>
                                          <a:rPr lang="es-EC" sz="1800" i="1" kern="1200">
                                            <a:effectLst/>
                                            <a:latin typeface="Cambria Math" panose="02040503050406030204" pitchFamily="18" charset="0"/>
                                          </a:rPr>
                                        </m:ctrlPr>
                                      </m:sSubPr>
                                      <m:e>
                                        <m:r>
                                          <m:rPr>
                                            <m:sty m:val="p"/>
                                          </m:rPr>
                                          <a:rPr lang="es-EC" sz="1800" i="0" kern="1200">
                                            <a:effectLst/>
                                            <a:latin typeface="Cambria Math"/>
                                          </a:rPr>
                                          <m:t>ρ</m:t>
                                        </m:r>
                                      </m:e>
                                      <m:sub>
                                        <m:r>
                                          <m:rPr>
                                            <m:sty m:val="p"/>
                                          </m:rPr>
                                          <a:rPr lang="es-EC" sz="1800" i="0" kern="1200">
                                            <a:effectLst/>
                                            <a:latin typeface="Cambria Math"/>
                                          </a:rPr>
                                          <m:t>cacao</m:t>
                                        </m:r>
                                      </m:sub>
                                    </m:sSub>
                                  </m:den>
                                </m:f>
                              </m:oMath>
                            </m:oMathPara>
                          </a14:m>
                          <a:endParaRPr lang="es-EC" sz="1800" i="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s-EC" sz="1800" b="1" i="1" kern="1200" smtClean="0">
                                        <a:effectLst/>
                                        <a:latin typeface="Cambria Math" panose="02040503050406030204" pitchFamily="18" charset="0"/>
                                      </a:rPr>
                                    </m:ctrlPr>
                                  </m:sSubPr>
                                  <m:e>
                                    <m:r>
                                      <a:rPr lang="es-EC" sz="1800" b="1" i="0" kern="1200">
                                        <a:effectLst/>
                                        <a:latin typeface="Cambria Math"/>
                                      </a:rPr>
                                      <m:t>𝐕</m:t>
                                    </m:r>
                                  </m:e>
                                  <m:sub>
                                    <m:r>
                                      <a:rPr lang="es-EC" sz="1800" b="1" i="0" kern="1200">
                                        <a:effectLst/>
                                        <a:latin typeface="Cambria Math"/>
                                      </a:rPr>
                                      <m:t>𝐩</m:t>
                                    </m:r>
                                  </m:sub>
                                </m:sSub>
                                <m:r>
                                  <a:rPr lang="es-EC" sz="1800" b="1" i="0" kern="1200">
                                    <a:effectLst/>
                                    <a:latin typeface="Cambria Math"/>
                                  </a:rPr>
                                  <m:t>=</m:t>
                                </m:r>
                                <m:r>
                                  <a:rPr lang="es-EC" sz="1800" b="1" i="0" kern="1200">
                                    <a:effectLst/>
                                    <a:latin typeface="Cambria Math"/>
                                  </a:rPr>
                                  <m:t>𝟎</m:t>
                                </m:r>
                                <m:r>
                                  <a:rPr lang="es-EC" sz="1800" b="1" i="0" kern="1200">
                                    <a:effectLst/>
                                    <a:latin typeface="Cambria Math"/>
                                  </a:rPr>
                                  <m:t>.</m:t>
                                </m:r>
                                <m:r>
                                  <a:rPr lang="es-EC" sz="1800" b="1" i="0" kern="1200">
                                    <a:effectLst/>
                                    <a:latin typeface="Cambria Math"/>
                                  </a:rPr>
                                  <m:t>𝟎𝟏𝟓</m:t>
                                </m:r>
                                <m:r>
                                  <a:rPr lang="es-EC" sz="1800" b="1" i="0" kern="1200">
                                    <a:effectLst/>
                                    <a:latin typeface="Cambria Math"/>
                                  </a:rPr>
                                  <m:t> </m:t>
                                </m:r>
                                <m:d>
                                  <m:dPr>
                                    <m:begChr m:val="["/>
                                    <m:endChr m:val="]"/>
                                    <m:ctrlPr>
                                      <a:rPr lang="es-EC" sz="1800" b="1" i="1" kern="1200">
                                        <a:effectLst/>
                                        <a:latin typeface="Cambria Math" panose="02040503050406030204" pitchFamily="18" charset="0"/>
                                      </a:rPr>
                                    </m:ctrlPr>
                                  </m:dPr>
                                  <m:e>
                                    <m:sSup>
                                      <m:sSupPr>
                                        <m:ctrlPr>
                                          <a:rPr lang="es-EC" sz="1800" b="1" i="1" kern="1200">
                                            <a:effectLst/>
                                            <a:latin typeface="Cambria Math" panose="02040503050406030204" pitchFamily="18" charset="0"/>
                                          </a:rPr>
                                        </m:ctrlPr>
                                      </m:sSupPr>
                                      <m:e>
                                        <m:r>
                                          <a:rPr lang="es-EC" sz="1800" b="1" i="0" kern="1200">
                                            <a:effectLst/>
                                            <a:latin typeface="Cambria Math"/>
                                          </a:rPr>
                                          <m:t>𝐦</m:t>
                                        </m:r>
                                      </m:e>
                                      <m:sup>
                                        <m:r>
                                          <a:rPr lang="es-EC" sz="1800" b="1" i="0" kern="1200">
                                            <a:effectLst/>
                                            <a:latin typeface="Cambria Math"/>
                                          </a:rPr>
                                          <m:t>𝟑</m:t>
                                        </m:r>
                                      </m:sup>
                                    </m:sSup>
                                  </m:e>
                                </m:d>
                              </m:oMath>
                            </m:oMathPara>
                          </a14:m>
                          <a:endParaRPr lang="es-EC" sz="1800" b="1" i="0" kern="1200" dirty="0">
                            <a:solidFill>
                              <a:schemeClr val="dk1"/>
                            </a:solidFill>
                            <a:effectLst/>
                            <a:latin typeface="Arial" panose="020B0604020202020204" pitchFamily="34" charset="0"/>
                            <a:ea typeface="+mn-ea"/>
                            <a:cs typeface="Arial" panose="020B0604020202020204" pitchFamily="34" charset="0"/>
                          </a:endParaRPr>
                        </a:p>
                      </a:txBody>
                      <a:tcPr anchor="ctr"/>
                    </a:tc>
                  </a:tr>
                  <a:tr h="330931">
                    <a:tc>
                      <a:txBody>
                        <a:bodyPr/>
                        <a:lstStyle/>
                        <a:p>
                          <a:r>
                            <a:rPr lang="es-EC" sz="1800" i="0" dirty="0" smtClean="0">
                              <a:latin typeface="Arial" panose="020B0604020202020204" pitchFamily="34" charset="0"/>
                              <a:cs typeface="Arial" panose="020B0604020202020204" pitchFamily="34" charset="0"/>
                            </a:rPr>
                            <a:t>Volumen de la cámara </a:t>
                          </a:r>
                        </a:p>
                        <a:p>
                          <a:pPr/>
                          <a14:m>
                            <m:oMathPara xmlns:m="http://schemas.openxmlformats.org/officeDocument/2006/math">
                              <m:oMathParaPr>
                                <m:jc m:val="centerGroup"/>
                              </m:oMathParaPr>
                              <m:oMath xmlns:m="http://schemas.openxmlformats.org/officeDocument/2006/math">
                                <m:r>
                                  <m:rPr>
                                    <m:sty m:val="p"/>
                                  </m:rPr>
                                  <a:rPr lang="es-EC" sz="1800" i="0" smtClean="0">
                                    <a:latin typeface="Cambria Math"/>
                                  </a:rPr>
                                  <m:t>V</m:t>
                                </m:r>
                                <m:r>
                                  <a:rPr lang="es-EC" sz="1800" i="0" smtClean="0">
                                    <a:latin typeface="Cambria Math"/>
                                  </a:rPr>
                                  <m:t>=4</m:t>
                                </m:r>
                                <m:sSub>
                                  <m:sSubPr>
                                    <m:ctrlPr>
                                      <a:rPr lang="es-EC" sz="1800" i="1">
                                        <a:latin typeface="Cambria Math" panose="02040503050406030204" pitchFamily="18" charset="0"/>
                                      </a:rPr>
                                    </m:ctrlPr>
                                  </m:sSubPr>
                                  <m:e>
                                    <m:r>
                                      <m:rPr>
                                        <m:sty m:val="p"/>
                                      </m:rPr>
                                      <a:rPr lang="es-EC" sz="1800" b="0" i="0" smtClean="0">
                                        <a:latin typeface="Cambria Math"/>
                                      </a:rPr>
                                      <m:t>V</m:t>
                                    </m:r>
                                  </m:e>
                                  <m:sub>
                                    <m:r>
                                      <m:rPr>
                                        <m:sty m:val="p"/>
                                      </m:rPr>
                                      <a:rPr lang="es-EC" sz="1800" i="0">
                                        <a:latin typeface="Cambria Math"/>
                                      </a:rPr>
                                      <m:t>p</m:t>
                                    </m:r>
                                  </m:sub>
                                </m:sSub>
                              </m:oMath>
                            </m:oMathPara>
                          </a14:m>
                          <a:endParaRPr lang="es-EC" sz="1800" i="0" dirty="0">
                            <a:latin typeface="Arial" panose="020B0604020202020204" pitchFamily="34" charset="0"/>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800" b="1" i="0" kern="1200" smtClean="0">
                                    <a:effectLst/>
                                    <a:latin typeface="Cambria Math"/>
                                  </a:rPr>
                                  <m:t>𝐕</m:t>
                                </m:r>
                                <m:r>
                                  <a:rPr lang="es-EC" sz="1800" b="1" i="0" kern="1200" smtClean="0">
                                    <a:effectLst/>
                                    <a:latin typeface="Cambria Math"/>
                                  </a:rPr>
                                  <m:t>=</m:t>
                                </m:r>
                                <m:r>
                                  <a:rPr lang="es-EC" sz="1800" b="1" i="0" kern="1200" smtClean="0">
                                    <a:effectLst/>
                                    <a:latin typeface="Cambria Math"/>
                                  </a:rPr>
                                  <m:t>𝟎</m:t>
                                </m:r>
                                <m:r>
                                  <a:rPr lang="es-EC" sz="1800" b="1" i="0" kern="1200" smtClean="0">
                                    <a:effectLst/>
                                    <a:latin typeface="Cambria Math"/>
                                  </a:rPr>
                                  <m:t>.</m:t>
                                </m:r>
                                <m:r>
                                  <a:rPr lang="es-EC" sz="1800" b="1" i="0" kern="1200" smtClean="0">
                                    <a:effectLst/>
                                    <a:latin typeface="Cambria Math"/>
                                  </a:rPr>
                                  <m:t>𝟎𝟔</m:t>
                                </m:r>
                                <m:r>
                                  <a:rPr lang="es-EC" sz="1800" b="1" i="0" kern="1200" smtClean="0">
                                    <a:effectLst/>
                                    <a:latin typeface="Cambria Math"/>
                                  </a:rPr>
                                  <m:t> </m:t>
                                </m:r>
                                <m:d>
                                  <m:dPr>
                                    <m:begChr m:val="["/>
                                    <m:endChr m:val="]"/>
                                    <m:ctrlPr>
                                      <a:rPr lang="es-EC" sz="1800" b="1" i="1" kern="1200">
                                        <a:effectLst/>
                                        <a:latin typeface="Cambria Math" panose="02040503050406030204" pitchFamily="18" charset="0"/>
                                      </a:rPr>
                                    </m:ctrlPr>
                                  </m:dPr>
                                  <m:e>
                                    <m:sSup>
                                      <m:sSupPr>
                                        <m:ctrlPr>
                                          <a:rPr lang="es-EC" sz="1800" b="1" i="1" kern="1200">
                                            <a:effectLst/>
                                            <a:latin typeface="Cambria Math" panose="02040503050406030204" pitchFamily="18" charset="0"/>
                                          </a:rPr>
                                        </m:ctrlPr>
                                      </m:sSupPr>
                                      <m:e>
                                        <m:r>
                                          <a:rPr lang="es-EC" sz="1800" b="1" i="0" kern="1200">
                                            <a:effectLst/>
                                            <a:latin typeface="Cambria Math"/>
                                          </a:rPr>
                                          <m:t>𝐦</m:t>
                                        </m:r>
                                      </m:e>
                                      <m:sup>
                                        <m:r>
                                          <a:rPr lang="es-EC" sz="1800" b="1" i="0" kern="1200">
                                            <a:effectLst/>
                                            <a:latin typeface="Cambria Math"/>
                                          </a:rPr>
                                          <m:t>𝟑</m:t>
                                        </m:r>
                                      </m:sup>
                                    </m:sSup>
                                  </m:e>
                                </m:d>
                              </m:oMath>
                            </m:oMathPara>
                          </a14:m>
                          <a:endParaRPr lang="es-EC" sz="1800" b="1" i="0" kern="1200" dirty="0">
                            <a:effectLst/>
                            <a:latin typeface="Arial" panose="020B0604020202020204" pitchFamily="34" charset="0"/>
                            <a:cs typeface="Arial" panose="020B0604020202020204" pitchFamily="34" charset="0"/>
                          </a:endParaRPr>
                        </a:p>
                      </a:txBody>
                      <a:tcPr anchor="ctr"/>
                    </a:tc>
                  </a:tr>
                  <a:tr h="370840">
                    <a:tc>
                      <a:txBody>
                        <a:bodyPr/>
                        <a:lstStyle/>
                        <a:p>
                          <a:r>
                            <a:rPr lang="es-EC" sz="1800" i="0" kern="1200" dirty="0" smtClean="0">
                              <a:effectLst/>
                              <a:latin typeface="Arial" panose="020B0604020202020204" pitchFamily="34" charset="0"/>
                              <a:cs typeface="Arial" panose="020B0604020202020204" pitchFamily="34" charset="0"/>
                            </a:rPr>
                            <a:t>Volumen de la cámara</a:t>
                          </a:r>
                          <a:r>
                            <a:rPr lang="es-EC" sz="1800" i="0" kern="1200" baseline="0" dirty="0" smtClean="0">
                              <a:effectLst/>
                              <a:latin typeface="Arial" panose="020B0604020202020204" pitchFamily="34" charset="0"/>
                              <a:cs typeface="Arial" panose="020B0604020202020204" pitchFamily="34" charset="0"/>
                            </a:rPr>
                            <a:t>: dimensiones propuestas  </a:t>
                          </a:r>
                          <a:endParaRPr lang="es-EC" sz="1800" i="0" kern="1200" dirty="0" smtClean="0">
                            <a:effectLst/>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C" sz="1800" i="1" kern="1200" smtClean="0">
                                        <a:effectLst/>
                                        <a:latin typeface="Cambria Math" panose="02040503050406030204" pitchFamily="18" charset="0"/>
                                      </a:rPr>
                                    </m:ctrlPr>
                                  </m:sSubPr>
                                  <m:e>
                                    <m:r>
                                      <m:rPr>
                                        <m:sty m:val="p"/>
                                      </m:rPr>
                                      <a:rPr lang="es-EC" sz="1800" b="0" i="0" kern="1200" smtClean="0">
                                        <a:effectLst/>
                                        <a:latin typeface="Cambria Math"/>
                                      </a:rPr>
                                      <m:t>V</m:t>
                                    </m:r>
                                  </m:e>
                                  <m:sub>
                                    <m:r>
                                      <m:rPr>
                                        <m:sty m:val="p"/>
                                      </m:rPr>
                                      <a:rPr lang="es-EC" sz="1800" i="0" kern="1200">
                                        <a:effectLst/>
                                        <a:latin typeface="Cambria Math"/>
                                      </a:rPr>
                                      <m:t>c</m:t>
                                    </m:r>
                                  </m:sub>
                                </m:sSub>
                                <m:r>
                                  <a:rPr lang="es-EC" sz="1800" i="0" kern="1200">
                                    <a:effectLst/>
                                    <a:latin typeface="Cambria Math"/>
                                  </a:rPr>
                                  <m:t>=</m:t>
                                </m:r>
                                <m:sSub>
                                  <m:sSubPr>
                                    <m:ctrlPr>
                                      <a:rPr lang="es-EC" sz="1800" i="1" kern="1200">
                                        <a:effectLst/>
                                        <a:latin typeface="Cambria Math" panose="02040503050406030204" pitchFamily="18" charset="0"/>
                                      </a:rPr>
                                    </m:ctrlPr>
                                  </m:sSubPr>
                                  <m:e>
                                    <m:r>
                                      <m:rPr>
                                        <m:sty m:val="p"/>
                                      </m:rPr>
                                      <a:rPr lang="es-EC" sz="1800" i="0" kern="1200">
                                        <a:effectLst/>
                                        <a:latin typeface="Cambria Math"/>
                                      </a:rPr>
                                      <m:t>a</m:t>
                                    </m:r>
                                  </m:e>
                                  <m:sub>
                                    <m:r>
                                      <m:rPr>
                                        <m:sty m:val="p"/>
                                      </m:rPr>
                                      <a:rPr lang="es-EC" sz="1800" i="0" kern="1200">
                                        <a:effectLst/>
                                        <a:latin typeface="Cambria Math"/>
                                      </a:rPr>
                                      <m:t>c</m:t>
                                    </m:r>
                                  </m:sub>
                                </m:sSub>
                                <m:r>
                                  <a:rPr lang="es-EC" sz="1800" i="0" kern="1200">
                                    <a:effectLst/>
                                    <a:latin typeface="Cambria Math"/>
                                  </a:rPr>
                                  <m:t>∗</m:t>
                                </m:r>
                                <m:sSub>
                                  <m:sSubPr>
                                    <m:ctrlPr>
                                      <a:rPr lang="es-EC" sz="1800" i="1" kern="1200">
                                        <a:effectLst/>
                                        <a:latin typeface="Cambria Math" panose="02040503050406030204" pitchFamily="18" charset="0"/>
                                      </a:rPr>
                                    </m:ctrlPr>
                                  </m:sSubPr>
                                  <m:e>
                                    <m:r>
                                      <m:rPr>
                                        <m:sty m:val="p"/>
                                      </m:rPr>
                                      <a:rPr lang="es-EC" sz="1800" i="0" kern="1200">
                                        <a:effectLst/>
                                        <a:latin typeface="Cambria Math"/>
                                      </a:rPr>
                                      <m:t>b</m:t>
                                    </m:r>
                                  </m:e>
                                  <m:sub>
                                    <m:r>
                                      <m:rPr>
                                        <m:sty m:val="p"/>
                                      </m:rPr>
                                      <a:rPr lang="es-EC" sz="1800" i="0" kern="1200">
                                        <a:effectLst/>
                                        <a:latin typeface="Cambria Math"/>
                                      </a:rPr>
                                      <m:t>c</m:t>
                                    </m:r>
                                  </m:sub>
                                </m:sSub>
                                <m:r>
                                  <a:rPr lang="es-EC" sz="1800" i="0" kern="1200">
                                    <a:effectLst/>
                                    <a:latin typeface="Cambria Math"/>
                                  </a:rPr>
                                  <m:t>∗</m:t>
                                </m:r>
                                <m:sSub>
                                  <m:sSubPr>
                                    <m:ctrlPr>
                                      <a:rPr lang="es-EC" sz="1800" i="1" kern="1200">
                                        <a:effectLst/>
                                        <a:latin typeface="Cambria Math" panose="02040503050406030204" pitchFamily="18" charset="0"/>
                                      </a:rPr>
                                    </m:ctrlPr>
                                  </m:sSubPr>
                                  <m:e>
                                    <m:r>
                                      <m:rPr>
                                        <m:sty m:val="p"/>
                                      </m:rPr>
                                      <a:rPr lang="es-EC" sz="1800" i="0" kern="1200">
                                        <a:effectLst/>
                                        <a:latin typeface="Cambria Math"/>
                                      </a:rPr>
                                      <m:t>c</m:t>
                                    </m:r>
                                  </m:e>
                                  <m:sub>
                                    <m:r>
                                      <m:rPr>
                                        <m:sty m:val="p"/>
                                      </m:rPr>
                                      <a:rPr lang="es-EC" sz="1800" i="0" kern="1200">
                                        <a:effectLst/>
                                        <a:latin typeface="Cambria Math"/>
                                      </a:rPr>
                                      <m:t>c</m:t>
                                    </m:r>
                                  </m:sub>
                                </m:sSub>
                              </m:oMath>
                            </m:oMathPara>
                          </a14:m>
                          <a:endParaRPr lang="es-EC" sz="1800" i="0" dirty="0">
                            <a:latin typeface="Arial" panose="020B0604020202020204" pitchFamily="34" charset="0"/>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800" b="1" i="1" kern="1200" smtClean="0">
                                        <a:effectLst/>
                                        <a:latin typeface="Cambria Math" panose="02040503050406030204" pitchFamily="18" charset="0"/>
                                      </a:rPr>
                                    </m:ctrlPr>
                                  </m:sSubPr>
                                  <m:e>
                                    <m:r>
                                      <a:rPr lang="es-EC" sz="1800" b="1" i="0" kern="1200">
                                        <a:effectLst/>
                                        <a:latin typeface="Cambria Math"/>
                                      </a:rPr>
                                      <m:t>𝐕</m:t>
                                    </m:r>
                                  </m:e>
                                  <m:sub>
                                    <m:r>
                                      <a:rPr lang="es-EC" sz="1800" b="1" i="0" kern="1200">
                                        <a:effectLst/>
                                        <a:latin typeface="Cambria Math"/>
                                      </a:rPr>
                                      <m:t>𝐜</m:t>
                                    </m:r>
                                  </m:sub>
                                </m:sSub>
                                <m:r>
                                  <a:rPr lang="es-EC" sz="1800" b="1" i="0" kern="1200">
                                    <a:effectLst/>
                                    <a:latin typeface="Cambria Math"/>
                                  </a:rPr>
                                  <m:t>=</m:t>
                                </m:r>
                                <m:r>
                                  <a:rPr lang="es-EC" sz="1800" b="1" i="0" kern="1200">
                                    <a:effectLst/>
                                    <a:latin typeface="Cambria Math"/>
                                  </a:rPr>
                                  <m:t>𝟎</m:t>
                                </m:r>
                                <m:r>
                                  <a:rPr lang="es-EC" sz="1800" b="1" i="0" kern="1200">
                                    <a:effectLst/>
                                    <a:latin typeface="Cambria Math"/>
                                  </a:rPr>
                                  <m:t>.</m:t>
                                </m:r>
                                <m:r>
                                  <a:rPr lang="es-EC" sz="1800" b="1" i="0" kern="1200">
                                    <a:effectLst/>
                                    <a:latin typeface="Cambria Math"/>
                                  </a:rPr>
                                  <m:t>𝟏𝟎𝟐</m:t>
                                </m:r>
                                <m:r>
                                  <a:rPr lang="es-EC" sz="1800" b="1" i="0" kern="1200">
                                    <a:effectLst/>
                                    <a:latin typeface="Cambria Math"/>
                                  </a:rPr>
                                  <m:t> </m:t>
                                </m:r>
                                <m:d>
                                  <m:dPr>
                                    <m:begChr m:val="["/>
                                    <m:endChr m:val="]"/>
                                    <m:ctrlPr>
                                      <a:rPr lang="es-EC" sz="1800" b="1" i="1" kern="1200">
                                        <a:effectLst/>
                                        <a:latin typeface="Cambria Math" panose="02040503050406030204" pitchFamily="18" charset="0"/>
                                      </a:rPr>
                                    </m:ctrlPr>
                                  </m:dPr>
                                  <m:e>
                                    <m:sSup>
                                      <m:sSupPr>
                                        <m:ctrlPr>
                                          <a:rPr lang="es-EC" sz="1800" b="1" i="1" kern="1200">
                                            <a:effectLst/>
                                            <a:latin typeface="Cambria Math" panose="02040503050406030204" pitchFamily="18" charset="0"/>
                                          </a:rPr>
                                        </m:ctrlPr>
                                      </m:sSupPr>
                                      <m:e>
                                        <m:r>
                                          <a:rPr lang="es-EC" sz="1800" b="1" i="0" kern="1200">
                                            <a:effectLst/>
                                            <a:latin typeface="Cambria Math"/>
                                          </a:rPr>
                                          <m:t>𝐦</m:t>
                                        </m:r>
                                      </m:e>
                                      <m:sup>
                                        <m:r>
                                          <a:rPr lang="es-EC" sz="1800" b="1" i="0" kern="1200">
                                            <a:effectLst/>
                                            <a:latin typeface="Cambria Math"/>
                                          </a:rPr>
                                          <m:t>𝟑</m:t>
                                        </m:r>
                                      </m:sup>
                                    </m:sSup>
                                  </m:e>
                                </m:d>
                              </m:oMath>
                            </m:oMathPara>
                          </a14:m>
                          <a:endParaRPr lang="es-EC" sz="1800" b="1" i="0" kern="1200" dirty="0" smtClean="0">
                            <a:effectLst/>
                            <a:latin typeface="Arial" panose="020B0604020202020204" pitchFamily="34" charset="0"/>
                            <a:cs typeface="Arial" panose="020B0604020202020204" pitchFamily="34" charset="0"/>
                          </a:endParaRPr>
                        </a:p>
                      </a:txBody>
                      <a:tcPr anchor="ctr"/>
                    </a:tc>
                  </a:tr>
                </a:tbl>
              </a:graphicData>
            </a:graphic>
          </p:graphicFrame>
        </mc:Choice>
        <mc:Fallback xmlns="">
          <p:graphicFrame>
            <p:nvGraphicFramePr>
              <p:cNvPr id="21" name="Marcador de contenido 3"/>
              <p:cNvGraphicFramePr>
                <a:graphicFrameLocks/>
              </p:cNvGraphicFramePr>
              <p:nvPr>
                <p:extLst>
                  <p:ext uri="{D42A27DB-BD31-4B8C-83A1-F6EECF244321}">
                    <p14:modId xmlns:p14="http://schemas.microsoft.com/office/powerpoint/2010/main" val="698447735"/>
                  </p:ext>
                </p:extLst>
              </p:nvPr>
            </p:nvGraphicFramePr>
            <p:xfrm>
              <a:off x="399917" y="1629594"/>
              <a:ext cx="7200800" cy="3515615"/>
            </p:xfrm>
            <a:graphic>
              <a:graphicData uri="http://schemas.openxmlformats.org/drawingml/2006/table">
                <a:tbl>
                  <a:tblPr firstRow="1" bandRow="1">
                    <a:tableStyleId>{1FECB4D8-DB02-4DC6-A0A2-4F2EBAE1DC90}</a:tableStyleId>
                  </a:tblPr>
                  <a:tblGrid>
                    <a:gridCol w="4213511"/>
                    <a:gridCol w="2987289"/>
                  </a:tblGrid>
                  <a:tr h="370840">
                    <a:tc>
                      <a:txBody>
                        <a:bodyPr/>
                        <a:lstStyle/>
                        <a:p>
                          <a:pPr algn="ctr"/>
                          <a:r>
                            <a:rPr lang="es-EC" sz="1800" i="0" dirty="0" smtClean="0">
                              <a:latin typeface="Arial" pitchFamily="34" charset="0"/>
                              <a:cs typeface="Arial" pitchFamily="34" charset="0"/>
                            </a:rPr>
                            <a:t>DENOMINACIÓN</a:t>
                          </a:r>
                          <a:r>
                            <a:rPr lang="es-EC" sz="1800" i="0" baseline="0" dirty="0" smtClean="0">
                              <a:latin typeface="Arial" pitchFamily="34" charset="0"/>
                              <a:cs typeface="Arial" pitchFamily="34" charset="0"/>
                            </a:rPr>
                            <a:t> </a:t>
                          </a:r>
                          <a:endParaRPr lang="es-EC" sz="1800" i="0" dirty="0">
                            <a:latin typeface="Arial" pitchFamily="34" charset="0"/>
                            <a:cs typeface="Arial" pitchFamily="34" charset="0"/>
                          </a:endParaRPr>
                        </a:p>
                      </a:txBody>
                      <a:tcPr/>
                    </a:tc>
                    <a:tc>
                      <a:txBody>
                        <a:bodyPr/>
                        <a:lstStyle/>
                        <a:p>
                          <a:pPr algn="ctr"/>
                          <a:r>
                            <a:rPr lang="es-EC" sz="1800" i="0" dirty="0" smtClean="0">
                              <a:latin typeface="Arial" pitchFamily="34" charset="0"/>
                              <a:cs typeface="Arial" pitchFamily="34" charset="0"/>
                            </a:rPr>
                            <a:t>RESULTADO</a:t>
                          </a:r>
                          <a:endParaRPr lang="es-EC" sz="1800" i="0" dirty="0">
                            <a:latin typeface="Arial" pitchFamily="34" charset="0"/>
                            <a:cs typeface="Arial" pitchFamily="34" charset="0"/>
                          </a:endParaRPr>
                        </a:p>
                      </a:txBody>
                      <a:tcPr/>
                    </a:tc>
                  </a:tr>
                  <a:tr h="640080">
                    <a:tc>
                      <a:txBody>
                        <a:bodyPr/>
                        <a:lstStyle/>
                        <a:p>
                          <a:r>
                            <a:rPr lang="es-EC" sz="1800" i="0" dirty="0" smtClean="0">
                              <a:latin typeface="Arial" panose="020B0604020202020204" pitchFamily="34" charset="0"/>
                              <a:cs typeface="Arial" panose="020B0604020202020204" pitchFamily="34" charset="0"/>
                            </a:rPr>
                            <a:t>Material </a:t>
                          </a:r>
                          <a:endParaRPr lang="es-EC" sz="1800" i="0" dirty="0">
                            <a:latin typeface="Arial" panose="020B0604020202020204" pitchFamily="34" charset="0"/>
                            <a:cs typeface="Arial" panose="020B0604020202020204" pitchFamily="34" charset="0"/>
                          </a:endParaRPr>
                        </a:p>
                      </a:txBody>
                      <a:tcPr/>
                    </a:tc>
                    <a:tc>
                      <a:txBody>
                        <a:bodyPr/>
                        <a:lstStyle/>
                        <a:p>
                          <a:r>
                            <a:rPr lang="es-EC" sz="1800" b="1" i="0" dirty="0" smtClean="0">
                              <a:latin typeface="Arial" panose="020B0604020202020204" pitchFamily="34" charset="0"/>
                              <a:cs typeface="Arial" panose="020B0604020202020204" pitchFamily="34" charset="0"/>
                            </a:rPr>
                            <a:t>Acero</a:t>
                          </a:r>
                          <a:r>
                            <a:rPr lang="es-EC" sz="1800" b="1" i="0" baseline="0" dirty="0" smtClean="0">
                              <a:latin typeface="Arial" panose="020B0604020202020204" pitchFamily="34" charset="0"/>
                              <a:cs typeface="Arial" panose="020B0604020202020204" pitchFamily="34" charset="0"/>
                            </a:rPr>
                            <a:t> inoxidable </a:t>
                          </a:r>
                          <a:r>
                            <a:rPr lang="es-EC" sz="1800" b="1" i="0" dirty="0" err="1" smtClean="0">
                              <a:latin typeface="Arial" panose="020B0604020202020204" pitchFamily="34" charset="0"/>
                              <a:cs typeface="Arial" panose="020B0604020202020204" pitchFamily="34" charset="0"/>
                            </a:rPr>
                            <a:t>AISI</a:t>
                          </a:r>
                          <a:r>
                            <a:rPr lang="es-EC" sz="1800" b="1" i="0" dirty="0" smtClean="0">
                              <a:latin typeface="Arial" panose="020B0604020202020204" pitchFamily="34" charset="0"/>
                              <a:cs typeface="Arial" panose="020B0604020202020204" pitchFamily="34" charset="0"/>
                            </a:rPr>
                            <a:t> 304 </a:t>
                          </a:r>
                        </a:p>
                        <a:p>
                          <a:r>
                            <a:rPr lang="es-EC" sz="1800" b="1" i="0" dirty="0" smtClean="0">
                              <a:latin typeface="Arial" panose="020B0604020202020204" pitchFamily="34" charset="0"/>
                              <a:cs typeface="Arial" panose="020B0604020202020204" pitchFamily="34" charset="0"/>
                            </a:rPr>
                            <a:t>e=2 mm</a:t>
                          </a:r>
                          <a:r>
                            <a:rPr lang="es-EC" sz="1800" b="1" i="0" baseline="0" dirty="0" smtClean="0">
                              <a:latin typeface="Arial" panose="020B0604020202020204" pitchFamily="34" charset="0"/>
                              <a:cs typeface="Arial" panose="020B0604020202020204" pitchFamily="34" charset="0"/>
                            </a:rPr>
                            <a:t> </a:t>
                          </a:r>
                          <a:endParaRPr lang="es-EC" sz="1800" b="1" i="0" dirty="0" smtClean="0">
                            <a:latin typeface="Arial" panose="020B0604020202020204" pitchFamily="34" charset="0"/>
                            <a:cs typeface="Arial" panose="020B0604020202020204" pitchFamily="34" charset="0"/>
                          </a:endParaRPr>
                        </a:p>
                      </a:txBody>
                      <a:tcPr/>
                    </a:tc>
                  </a:tr>
                  <a:tr h="925767">
                    <a:tc>
                      <a:txBody>
                        <a:bodyPr/>
                        <a:lstStyle/>
                        <a:p>
                          <a:endParaRPr lang="es-EC"/>
                        </a:p>
                      </a:txBody>
                      <a:tcPr>
                        <a:blipFill rotWithShape="1">
                          <a:blip r:embed="rId4"/>
                          <a:stretch>
                            <a:fillRect l="-145" t="-112500" r="-70912" b="-171053"/>
                          </a:stretch>
                        </a:blipFill>
                      </a:tcPr>
                    </a:tc>
                    <a:tc>
                      <a:txBody>
                        <a:bodyPr/>
                        <a:lstStyle/>
                        <a:p>
                          <a:endParaRPr lang="es-EC"/>
                        </a:p>
                      </a:txBody>
                      <a:tcPr anchor="ctr">
                        <a:blipFill rotWithShape="1">
                          <a:blip r:embed="rId4"/>
                          <a:stretch>
                            <a:fillRect l="-141224" t="-112500" b="-171053"/>
                          </a:stretch>
                        </a:blipFill>
                      </a:tcPr>
                    </a:tc>
                  </a:tr>
                  <a:tr h="664528">
                    <a:tc>
                      <a:txBody>
                        <a:bodyPr/>
                        <a:lstStyle/>
                        <a:p>
                          <a:endParaRPr lang="es-EC"/>
                        </a:p>
                      </a:txBody>
                      <a:tcPr>
                        <a:blipFill rotWithShape="1">
                          <a:blip r:embed="rId4"/>
                          <a:stretch>
                            <a:fillRect l="-145" t="-296330" r="-70912" b="-138532"/>
                          </a:stretch>
                        </a:blipFill>
                      </a:tcPr>
                    </a:tc>
                    <a:tc>
                      <a:txBody>
                        <a:bodyPr/>
                        <a:lstStyle/>
                        <a:p>
                          <a:endParaRPr lang="es-EC"/>
                        </a:p>
                      </a:txBody>
                      <a:tcPr anchor="ctr">
                        <a:blipFill rotWithShape="1">
                          <a:blip r:embed="rId4"/>
                          <a:stretch>
                            <a:fillRect l="-141224" t="-296330" b="-138532"/>
                          </a:stretch>
                        </a:blipFill>
                      </a:tcPr>
                    </a:tc>
                  </a:tr>
                  <a:tr h="914400">
                    <a:tc>
                      <a:txBody>
                        <a:bodyPr/>
                        <a:lstStyle/>
                        <a:p>
                          <a:endParaRPr lang="es-EC"/>
                        </a:p>
                      </a:txBody>
                      <a:tcPr>
                        <a:blipFill rotWithShape="1">
                          <a:blip r:embed="rId4"/>
                          <a:stretch>
                            <a:fillRect l="-145" t="-288000" r="-70912" b="-667"/>
                          </a:stretch>
                        </a:blipFill>
                      </a:tcPr>
                    </a:tc>
                    <a:tc>
                      <a:txBody>
                        <a:bodyPr/>
                        <a:lstStyle/>
                        <a:p>
                          <a:endParaRPr lang="es-EC"/>
                        </a:p>
                      </a:txBody>
                      <a:tcPr anchor="ctr">
                        <a:blipFill rotWithShape="1">
                          <a:blip r:embed="rId4"/>
                          <a:stretch>
                            <a:fillRect l="-141224" t="-288000" b="-667"/>
                          </a:stretch>
                        </a:blipFill>
                      </a:tcPr>
                    </a:tc>
                  </a:tr>
                </a:tbl>
              </a:graphicData>
            </a:graphic>
          </p:graphicFrame>
        </mc:Fallback>
      </mc:AlternateContent>
      <p:sp>
        <p:nvSpPr>
          <p:cNvPr id="5" name="4 Rectángulo"/>
          <p:cNvSpPr/>
          <p:nvPr/>
        </p:nvSpPr>
        <p:spPr>
          <a:xfrm>
            <a:off x="397730" y="965552"/>
            <a:ext cx="2853923" cy="400110"/>
          </a:xfrm>
          <a:prstGeom prst="rect">
            <a:avLst/>
          </a:prstGeom>
        </p:spPr>
        <p:txBody>
          <a:bodyPr wrap="none">
            <a:spAutoFit/>
          </a:bodyPr>
          <a:lstStyle/>
          <a:p>
            <a:r>
              <a:rPr lang="es-EC" sz="2000" dirty="0">
                <a:latin typeface="Arial" panose="020B0604020202020204" pitchFamily="34" charset="0"/>
                <a:cs typeface="Arial" panose="020B0604020202020204" pitchFamily="34" charset="0"/>
              </a:rPr>
              <a:t>CÁMARA DE SECADO</a:t>
            </a:r>
            <a:endParaRPr lang="es-EC" sz="2000" dirty="0"/>
          </a:p>
        </p:txBody>
      </p:sp>
    </p:spTree>
    <p:extLst>
      <p:ext uri="{BB962C8B-B14F-4D97-AF65-F5344CB8AC3E}">
        <p14:creationId xmlns:p14="http://schemas.microsoft.com/office/powerpoint/2010/main" val="2297427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2598" y="33199"/>
            <a:ext cx="10971371" cy="634812"/>
          </a:xfrm>
        </p:spPr>
        <p:txBody>
          <a:bodyPr/>
          <a:lstStyle/>
          <a:p>
            <a:pPr lvl="0" algn="l"/>
            <a:r>
              <a:rPr lang="es-EC" sz="2500" i="0" dirty="0" smtClean="0">
                <a:solidFill>
                  <a:schemeClr val="tx1"/>
                </a:solidFill>
                <a:effectLst/>
                <a:latin typeface="Arial" panose="020B0604020202020204" pitchFamily="34" charset="0"/>
                <a:cs typeface="Arial" panose="020B0604020202020204" pitchFamily="34" charset="0"/>
              </a:rPr>
              <a:t>ESTRUCTURA DE LA CÁMARA</a:t>
            </a:r>
            <a:r>
              <a:rPr lang="es-EC" dirty="0" smtClean="0">
                <a:effectLst/>
              </a:rPr>
              <a:t/>
            </a:r>
            <a:br>
              <a:rPr lang="es-EC" dirty="0" smtClean="0">
                <a:effectLst/>
              </a:rPr>
            </a:br>
            <a:endParaRPr lang="es-EC" dirty="0"/>
          </a:p>
        </p:txBody>
      </p:sp>
      <p:pic>
        <p:nvPicPr>
          <p:cNvPr id="6" name="0 Imagen"/>
          <p:cNvPicPr/>
          <p:nvPr/>
        </p:nvPicPr>
        <p:blipFill>
          <a:blip r:embed="rId2">
            <a:extLst>
              <a:ext uri="{28A0092B-C50C-407E-A947-70E740481C1C}">
                <a14:useLocalDpi xmlns:a14="http://schemas.microsoft.com/office/drawing/2010/main" val="0"/>
              </a:ext>
            </a:extLst>
          </a:blip>
          <a:stretch>
            <a:fillRect/>
          </a:stretch>
        </p:blipFill>
        <p:spPr>
          <a:xfrm>
            <a:off x="766614" y="909514"/>
            <a:ext cx="3960000" cy="3600000"/>
          </a:xfrm>
          <a:prstGeom prst="rect">
            <a:avLst/>
          </a:prstGeom>
        </p:spPr>
      </p:pic>
      <p:pic>
        <p:nvPicPr>
          <p:cNvPr id="7" name="0 Imagen"/>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934342" y="909514"/>
            <a:ext cx="4140570" cy="3600000"/>
          </a:xfrm>
          <a:prstGeom prst="rect">
            <a:avLst/>
          </a:prstGeom>
        </p:spPr>
      </p:pic>
      <p:sp>
        <p:nvSpPr>
          <p:cNvPr id="8" name="7 CuadroTexto"/>
          <p:cNvSpPr txBox="1"/>
          <p:nvPr/>
        </p:nvSpPr>
        <p:spPr>
          <a:xfrm>
            <a:off x="9722985" y="1413570"/>
            <a:ext cx="2348886"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500" dirty="0" smtClean="0">
                <a:latin typeface="Arial" panose="020B0604020202020204" pitchFamily="34" charset="0"/>
                <a:cs typeface="Arial" panose="020B0604020202020204" pitchFamily="34" charset="0"/>
              </a:rPr>
              <a:t>Canal U Acero inoxidable</a:t>
            </a:r>
          </a:p>
          <a:p>
            <a:r>
              <a:rPr lang="es-EC" sz="1500" dirty="0" smtClean="0">
                <a:latin typeface="Arial" panose="020B0604020202020204" pitchFamily="34" charset="0"/>
                <a:cs typeface="Arial" panose="020B0604020202020204" pitchFamily="34" charset="0"/>
              </a:rPr>
              <a:t> </a:t>
            </a:r>
            <a:r>
              <a:rPr lang="es-EC" sz="1500" dirty="0" err="1" smtClean="0">
                <a:latin typeface="Arial" panose="020B0604020202020204" pitchFamily="34" charset="0"/>
                <a:cs typeface="Arial" panose="020B0604020202020204" pitchFamily="34" charset="0"/>
              </a:rPr>
              <a:t>AISI</a:t>
            </a:r>
            <a:r>
              <a:rPr lang="es-EC" sz="1500" dirty="0" smtClean="0">
                <a:latin typeface="Arial" panose="020B0604020202020204" pitchFamily="34" charset="0"/>
                <a:cs typeface="Arial" panose="020B0604020202020204" pitchFamily="34" charset="0"/>
              </a:rPr>
              <a:t> 304, espesor 2mm </a:t>
            </a:r>
          </a:p>
        </p:txBody>
      </p:sp>
      <p:sp>
        <p:nvSpPr>
          <p:cNvPr id="10" name="9 Rectángulo redondeado"/>
          <p:cNvSpPr/>
          <p:nvPr/>
        </p:nvSpPr>
        <p:spPr>
          <a:xfrm>
            <a:off x="2015954" y="4723641"/>
            <a:ext cx="5863858" cy="1728192"/>
          </a:xfrm>
          <a:prstGeom prst="roundRect">
            <a:avLst/>
          </a:prstGeom>
          <a:ln w="28575"/>
        </p:spPr>
        <p:style>
          <a:lnRef idx="1">
            <a:schemeClr val="accent1"/>
          </a:lnRef>
          <a:fillRef idx="2">
            <a:schemeClr val="accent1"/>
          </a:fillRef>
          <a:effectRef idx="1">
            <a:schemeClr val="accent1"/>
          </a:effectRef>
          <a:fontRef idx="minor">
            <a:schemeClr val="dk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s-EC" sz="2000" dirty="0">
                <a:solidFill>
                  <a:schemeClr val="tx1"/>
                </a:solidFill>
                <a:latin typeface="Arial" panose="020B0604020202020204" pitchFamily="34" charset="0"/>
                <a:cs typeface="Arial" panose="020B0604020202020204" pitchFamily="34" charset="0"/>
              </a:rPr>
              <a:t>Fuerza aplicada: </a:t>
            </a:r>
            <a:r>
              <a:rPr lang="es-EC" sz="2000" dirty="0" smtClean="0">
                <a:solidFill>
                  <a:schemeClr val="tx1"/>
                </a:solidFill>
                <a:latin typeface="Arial" panose="020B0604020202020204" pitchFamily="34" charset="0"/>
                <a:cs typeface="Arial" panose="020B0604020202020204" pitchFamily="34" charset="0"/>
              </a:rPr>
              <a:t>280.54 </a:t>
            </a:r>
            <a:r>
              <a:rPr lang="es-EC" sz="2000" dirty="0">
                <a:solidFill>
                  <a:schemeClr val="tx1"/>
                </a:solidFill>
                <a:latin typeface="Arial" panose="020B0604020202020204" pitchFamily="34" charset="0"/>
                <a:cs typeface="Arial" panose="020B0604020202020204" pitchFamily="34" charset="0"/>
              </a:rPr>
              <a:t>N </a:t>
            </a:r>
            <a:endParaRPr lang="es-EC" sz="20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2000" dirty="0" smtClean="0">
                <a:solidFill>
                  <a:schemeClr val="tx1"/>
                </a:solidFill>
                <a:latin typeface="Arial" panose="020B0604020202020204" pitchFamily="34" charset="0"/>
                <a:cs typeface="Arial" panose="020B0604020202020204" pitchFamily="34" charset="0"/>
              </a:rPr>
              <a:t>Masa </a:t>
            </a:r>
            <a:r>
              <a:rPr lang="es-EC" sz="2000" dirty="0">
                <a:solidFill>
                  <a:schemeClr val="tx1"/>
                </a:solidFill>
                <a:latin typeface="Arial" panose="020B0604020202020204" pitchFamily="34" charset="0"/>
                <a:cs typeface="Arial" panose="020B0604020202020204" pitchFamily="34" charset="0"/>
              </a:rPr>
              <a:t>de la estructura: </a:t>
            </a:r>
            <a:r>
              <a:rPr lang="es-EC" sz="2000" dirty="0" smtClean="0">
                <a:solidFill>
                  <a:schemeClr val="tx1"/>
                </a:solidFill>
                <a:latin typeface="Arial" panose="020B0604020202020204" pitchFamily="34" charset="0"/>
                <a:cs typeface="Arial" panose="020B0604020202020204" pitchFamily="34" charset="0"/>
              </a:rPr>
              <a:t>9.34 kg</a:t>
            </a:r>
            <a:endParaRPr lang="es-ES" sz="20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smtClean="0">
                <a:solidFill>
                  <a:schemeClr val="tx1"/>
                </a:solidFill>
                <a:latin typeface="Arial" panose="020B0604020202020204" pitchFamily="34" charset="0"/>
                <a:cs typeface="Arial" panose="020B0604020202020204" pitchFamily="34" charset="0"/>
              </a:rPr>
              <a:t>Esfuerzo </a:t>
            </a:r>
            <a:r>
              <a:rPr lang="es-ES" sz="2000" dirty="0">
                <a:solidFill>
                  <a:schemeClr val="tx1"/>
                </a:solidFill>
                <a:latin typeface="Arial" panose="020B0604020202020204" pitchFamily="34" charset="0"/>
                <a:cs typeface="Arial" panose="020B0604020202020204" pitchFamily="34" charset="0"/>
              </a:rPr>
              <a:t>de Von mises máximo: </a:t>
            </a:r>
            <a:r>
              <a:rPr lang="es-EC" sz="2000" dirty="0" smtClean="0">
                <a:solidFill>
                  <a:schemeClr val="tx1"/>
                </a:solidFill>
                <a:latin typeface="Arial" panose="020B0604020202020204" pitchFamily="34" charset="0"/>
                <a:cs typeface="Arial" panose="020B0604020202020204" pitchFamily="34" charset="0"/>
              </a:rPr>
              <a:t>4.87 </a:t>
            </a:r>
            <a:r>
              <a:rPr lang="es-EC" sz="2000" dirty="0" err="1" smtClean="0">
                <a:solidFill>
                  <a:schemeClr val="tx1"/>
                </a:solidFill>
                <a:latin typeface="Arial" panose="020B0604020202020204" pitchFamily="34" charset="0"/>
                <a:cs typeface="Arial" panose="020B0604020202020204" pitchFamily="34" charset="0"/>
              </a:rPr>
              <a:t>MPa</a:t>
            </a:r>
            <a:endParaRPr lang="es-MX" sz="2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solidFill>
                  <a:schemeClr val="tx1"/>
                </a:solidFill>
                <a:latin typeface="Arial" panose="020B0604020202020204" pitchFamily="34" charset="0"/>
                <a:cs typeface="Arial" panose="020B0604020202020204" pitchFamily="34" charset="0"/>
              </a:rPr>
              <a:t>Desplazamiento máximo: </a:t>
            </a:r>
            <a:r>
              <a:rPr lang="es-EC" sz="2000" dirty="0" smtClean="0">
                <a:solidFill>
                  <a:schemeClr val="tx1"/>
                </a:solidFill>
                <a:latin typeface="Arial" panose="020B0604020202020204" pitchFamily="34" charset="0"/>
                <a:cs typeface="Arial" panose="020B0604020202020204" pitchFamily="34" charset="0"/>
              </a:rPr>
              <a:t>0.04 mm</a:t>
            </a:r>
            <a:endParaRPr lang="es-MX" sz="2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smtClean="0">
                <a:solidFill>
                  <a:schemeClr val="tx1"/>
                </a:solidFill>
                <a:latin typeface="Arial" panose="020B0604020202020204" pitchFamily="34" charset="0"/>
                <a:cs typeface="Arial" panose="020B0604020202020204" pitchFamily="34" charset="0"/>
              </a:rPr>
              <a:t>Coeficiente de seguridad: 15</a:t>
            </a:r>
            <a:endParaRPr lang="es-EC" sz="2000" dirty="0">
              <a:solidFill>
                <a:schemeClr val="tx1"/>
              </a:solidFill>
              <a:latin typeface="Arial" panose="020B0604020202020204" pitchFamily="34" charset="0"/>
              <a:cs typeface="Arial" panose="020B0604020202020204" pitchFamily="34" charset="0"/>
            </a:endParaRPr>
          </a:p>
        </p:txBody>
      </p:sp>
      <p:sp>
        <p:nvSpPr>
          <p:cNvPr id="3" name="2 Rectángulo"/>
          <p:cNvSpPr/>
          <p:nvPr/>
        </p:nvSpPr>
        <p:spPr>
          <a:xfrm>
            <a:off x="9551589" y="3569212"/>
            <a:ext cx="2638823"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1500" dirty="0">
                <a:latin typeface="Arial" panose="020B0604020202020204" pitchFamily="34" charset="0"/>
                <a:cs typeface="Arial" panose="020B0604020202020204" pitchFamily="34" charset="0"/>
              </a:rPr>
              <a:t>Tubo </a:t>
            </a:r>
            <a:r>
              <a:rPr lang="es-EC" sz="1500" dirty="0" smtClean="0">
                <a:latin typeface="Arial" panose="020B0604020202020204" pitchFamily="34" charset="0"/>
                <a:cs typeface="Arial" panose="020B0604020202020204" pitchFamily="34" charset="0"/>
              </a:rPr>
              <a:t>estructural rectangular</a:t>
            </a:r>
          </a:p>
          <a:p>
            <a:r>
              <a:rPr lang="es-EC" sz="1500" dirty="0" smtClean="0">
                <a:latin typeface="Arial" panose="020B0604020202020204" pitchFamily="34" charset="0"/>
                <a:cs typeface="Arial" panose="020B0604020202020204" pitchFamily="34" charset="0"/>
              </a:rPr>
              <a:t>40x20x2mm</a:t>
            </a:r>
            <a:endParaRPr lang="es-EC" sz="1500" dirty="0">
              <a:latin typeface="Arial" panose="020B0604020202020204" pitchFamily="34" charset="0"/>
              <a:cs typeface="Arial" panose="020B0604020202020204" pitchFamily="34" charset="0"/>
            </a:endParaRPr>
          </a:p>
        </p:txBody>
      </p:sp>
      <p:sp>
        <p:nvSpPr>
          <p:cNvPr id="4" name="3 Flecha derecha"/>
          <p:cNvSpPr/>
          <p:nvPr/>
        </p:nvSpPr>
        <p:spPr>
          <a:xfrm flipH="1">
            <a:off x="8237096" y="3691162"/>
            <a:ext cx="1314493" cy="276999"/>
          </a:xfrm>
          <a:prstGeom prst="rightArrow">
            <a:avLst/>
          </a:prstGeom>
          <a:solidFill>
            <a:schemeClr val="accent5">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derecha"/>
          <p:cNvSpPr/>
          <p:nvPr/>
        </p:nvSpPr>
        <p:spPr>
          <a:xfrm flipH="1">
            <a:off x="8426840" y="1552070"/>
            <a:ext cx="1296144" cy="276999"/>
          </a:xfrm>
          <a:prstGeom prst="rightArrow">
            <a:avLst/>
          </a:prstGeom>
          <a:solidFill>
            <a:schemeClr val="accent5">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52139887"/>
      </p:ext>
    </p:extLst>
  </p:cSld>
  <p:clrMapOvr>
    <a:masterClrMapping/>
  </p:clrMapOvr>
  <p:transition spd="slow" advClick="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a:blip r:embed="rId3" cstate="print">
            <a:extLst>
              <a:ext uri="{28A0092B-C50C-407E-A947-70E740481C1C}">
                <a14:useLocalDpi xmlns:a14="http://schemas.microsoft.com/office/drawing/2010/main" val="0"/>
              </a:ext>
            </a:extLst>
          </a:blip>
          <a:stretch>
            <a:fillRect/>
          </a:stretch>
        </p:blipFill>
        <p:spPr>
          <a:xfrm>
            <a:off x="110218" y="535508"/>
            <a:ext cx="3240000" cy="2520000"/>
          </a:xfrm>
          <a:prstGeom prst="rect">
            <a:avLst/>
          </a:prstGeom>
        </p:spPr>
      </p:pic>
      <p:pic>
        <p:nvPicPr>
          <p:cNvPr id="5" name="0 Imagen"/>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2798" y="2493970"/>
            <a:ext cx="3240000" cy="2520000"/>
          </a:xfrm>
          <a:prstGeom prst="rect">
            <a:avLst/>
          </a:prstGeom>
        </p:spPr>
      </p:pic>
      <p:sp>
        <p:nvSpPr>
          <p:cNvPr id="8" name="7 Rectángulo"/>
          <p:cNvSpPr/>
          <p:nvPr/>
        </p:nvSpPr>
        <p:spPr>
          <a:xfrm>
            <a:off x="3479314" y="1987293"/>
            <a:ext cx="1535772" cy="3231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EC" sz="1500" dirty="0">
                <a:latin typeface="Arial" panose="020B0604020202020204" pitchFamily="34" charset="0"/>
                <a:cs typeface="Arial" panose="020B0604020202020204" pitchFamily="34" charset="0"/>
              </a:rPr>
              <a:t>M</a:t>
            </a:r>
            <a:r>
              <a:rPr lang="es-EC" sz="1500" dirty="0" smtClean="0">
                <a:latin typeface="Arial" panose="020B0604020202020204" pitchFamily="34" charset="0"/>
                <a:cs typeface="Arial" panose="020B0604020202020204" pitchFamily="34" charset="0"/>
              </a:rPr>
              <a:t>alla </a:t>
            </a:r>
            <a:r>
              <a:rPr lang="es-EC" sz="1500" dirty="0" err="1">
                <a:latin typeface="Arial" panose="020B0604020202020204" pitchFamily="34" charset="0"/>
                <a:cs typeface="Arial" panose="020B0604020202020204" pitchFamily="34" charset="0"/>
              </a:rPr>
              <a:t>mesh</a:t>
            </a:r>
            <a:r>
              <a:rPr lang="es-EC" sz="1500" dirty="0">
                <a:latin typeface="Arial" panose="020B0604020202020204" pitchFamily="34" charset="0"/>
                <a:cs typeface="Arial" panose="020B0604020202020204" pitchFamily="34" charset="0"/>
              </a:rPr>
              <a:t> 10 </a:t>
            </a:r>
            <a:endParaRPr lang="es-EC" sz="1500" dirty="0" smtClean="0">
              <a:latin typeface="Arial" panose="020B0604020202020204" pitchFamily="34" charset="0"/>
              <a:cs typeface="Arial" panose="020B0604020202020204" pitchFamily="34" charset="0"/>
            </a:endParaRPr>
          </a:p>
        </p:txBody>
      </p:sp>
      <p:sp>
        <p:nvSpPr>
          <p:cNvPr id="9" name="8 Rectángulo"/>
          <p:cNvSpPr/>
          <p:nvPr/>
        </p:nvSpPr>
        <p:spPr>
          <a:xfrm>
            <a:off x="3457370" y="1269554"/>
            <a:ext cx="2408032" cy="55399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C" sz="1500" dirty="0" smtClean="0">
                <a:latin typeface="Arial" panose="020B0604020202020204" pitchFamily="34" charset="0"/>
                <a:cs typeface="Arial" panose="020B0604020202020204" pitchFamily="34" charset="0"/>
              </a:rPr>
              <a:t>Acero </a:t>
            </a:r>
            <a:r>
              <a:rPr lang="es-EC" sz="1500" dirty="0">
                <a:latin typeface="Arial" panose="020B0604020202020204" pitchFamily="34" charset="0"/>
                <a:cs typeface="Arial" panose="020B0604020202020204" pitchFamily="34" charset="0"/>
              </a:rPr>
              <a:t>inoxidable </a:t>
            </a:r>
          </a:p>
          <a:p>
            <a:r>
              <a:rPr lang="es-EC" sz="1500" dirty="0" err="1" smtClean="0">
                <a:latin typeface="Arial" panose="020B0604020202020204" pitchFamily="34" charset="0"/>
                <a:cs typeface="Arial" panose="020B0604020202020204" pitchFamily="34" charset="0"/>
              </a:rPr>
              <a:t>AISI</a:t>
            </a:r>
            <a:r>
              <a:rPr lang="es-EC" sz="1500" dirty="0" smtClean="0">
                <a:latin typeface="Arial" panose="020B0604020202020204" pitchFamily="34" charset="0"/>
                <a:cs typeface="Arial" panose="020B0604020202020204" pitchFamily="34" charset="0"/>
              </a:rPr>
              <a:t> 304, espesor 0.8 mm</a:t>
            </a:r>
            <a:endParaRPr lang="es-EC" sz="1500" dirty="0">
              <a:latin typeface="Arial" panose="020B0604020202020204" pitchFamily="34" charset="0"/>
              <a:cs typeface="Arial" panose="020B0604020202020204" pitchFamily="34" charset="0"/>
            </a:endParaRPr>
          </a:p>
        </p:txBody>
      </p:sp>
      <p:sp>
        <p:nvSpPr>
          <p:cNvPr id="10" name="9 Rectángulo"/>
          <p:cNvSpPr/>
          <p:nvPr/>
        </p:nvSpPr>
        <p:spPr>
          <a:xfrm>
            <a:off x="9911270" y="1845618"/>
            <a:ext cx="2358173" cy="5539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500" dirty="0" smtClean="0">
                <a:latin typeface="Arial" panose="020B0604020202020204" pitchFamily="34" charset="0"/>
                <a:cs typeface="Arial" panose="020B0604020202020204" pitchFamily="34" charset="0"/>
              </a:rPr>
              <a:t>Perfil L  40x50mm</a:t>
            </a:r>
          </a:p>
          <a:p>
            <a:r>
              <a:rPr lang="es-EC" sz="1500" dirty="0" smtClean="0">
                <a:latin typeface="Arial" panose="020B0604020202020204" pitchFamily="34" charset="0"/>
                <a:cs typeface="Arial" panose="020B0604020202020204" pitchFamily="34" charset="0"/>
              </a:rPr>
              <a:t>acero inoxidable </a:t>
            </a:r>
            <a:r>
              <a:rPr lang="es-EC" sz="1500" dirty="0" err="1" smtClean="0">
                <a:latin typeface="Arial" panose="020B0604020202020204" pitchFamily="34" charset="0"/>
                <a:cs typeface="Arial" panose="020B0604020202020204" pitchFamily="34" charset="0"/>
              </a:rPr>
              <a:t>AISI</a:t>
            </a:r>
            <a:r>
              <a:rPr lang="es-EC" sz="1500" dirty="0" smtClean="0">
                <a:latin typeface="Arial" panose="020B0604020202020204" pitchFamily="34" charset="0"/>
                <a:cs typeface="Arial" panose="020B0604020202020204" pitchFamily="34" charset="0"/>
              </a:rPr>
              <a:t> 304 </a:t>
            </a:r>
            <a:endParaRPr lang="es-EC" sz="1500" dirty="0">
              <a:latin typeface="Arial" panose="020B0604020202020204" pitchFamily="34" charset="0"/>
              <a:cs typeface="Arial" panose="020B0604020202020204" pitchFamily="34" charset="0"/>
            </a:endParaRPr>
          </a:p>
        </p:txBody>
      </p:sp>
      <p:sp>
        <p:nvSpPr>
          <p:cNvPr id="11" name="10 Rectángulo"/>
          <p:cNvSpPr/>
          <p:nvPr/>
        </p:nvSpPr>
        <p:spPr>
          <a:xfrm>
            <a:off x="771295" y="5013970"/>
            <a:ext cx="4891864" cy="1224136"/>
          </a:xfrm>
          <a:prstGeom prst="rect">
            <a:avLst/>
          </a:prstGeom>
          <a:solidFill>
            <a:schemeClr val="accent5">
              <a:lumMod val="20000"/>
              <a:lumOff val="80000"/>
            </a:schemeClr>
          </a:solidFill>
          <a:ln w="28575">
            <a:solidFill>
              <a:srgbClr val="002060"/>
            </a:solidFill>
          </a:ln>
        </p:spPr>
        <p:style>
          <a:lnRef idx="3">
            <a:schemeClr val="lt1"/>
          </a:lnRef>
          <a:fillRef idx="1">
            <a:schemeClr val="accent5"/>
          </a:fillRef>
          <a:effectRef idx="1">
            <a:schemeClr val="accent5"/>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s-EC" sz="1500" dirty="0">
                <a:solidFill>
                  <a:schemeClr val="tx1"/>
                </a:solidFill>
                <a:latin typeface="Arial" panose="020B0604020202020204" pitchFamily="34" charset="0"/>
                <a:cs typeface="Arial" panose="020B0604020202020204" pitchFamily="34" charset="0"/>
              </a:rPr>
              <a:t>Fuerza aplicada: </a:t>
            </a:r>
            <a:r>
              <a:rPr lang="es-EC" sz="1500" dirty="0" smtClean="0">
                <a:solidFill>
                  <a:schemeClr val="tx1"/>
                </a:solidFill>
                <a:latin typeface="Arial" panose="020B0604020202020204" pitchFamily="34" charset="0"/>
                <a:cs typeface="Arial" panose="020B0604020202020204" pitchFamily="34" charset="0"/>
              </a:rPr>
              <a:t>24.43 </a:t>
            </a:r>
            <a:r>
              <a:rPr lang="es-EC" sz="1500" dirty="0">
                <a:solidFill>
                  <a:schemeClr val="tx1"/>
                </a:solidFill>
                <a:latin typeface="Arial" panose="020B0604020202020204" pitchFamily="34" charset="0"/>
                <a:cs typeface="Arial" panose="020B0604020202020204" pitchFamily="34" charset="0"/>
              </a:rPr>
              <a:t>N </a:t>
            </a:r>
            <a:endParaRPr lang="es-EC" sz="15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1500" dirty="0" smtClean="0">
                <a:solidFill>
                  <a:schemeClr val="tx1"/>
                </a:solidFill>
                <a:latin typeface="Arial" panose="020B0604020202020204" pitchFamily="34" charset="0"/>
                <a:cs typeface="Arial" panose="020B0604020202020204" pitchFamily="34" charset="0"/>
              </a:rPr>
              <a:t>Masa de cada bandeja: 1.32 kg</a:t>
            </a:r>
            <a:endParaRPr lang="es-ES" sz="15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smtClean="0">
                <a:solidFill>
                  <a:schemeClr val="tx1"/>
                </a:solidFill>
                <a:latin typeface="Arial" panose="020B0604020202020204" pitchFamily="34" charset="0"/>
                <a:cs typeface="Arial" panose="020B0604020202020204" pitchFamily="34" charset="0"/>
              </a:rPr>
              <a:t>Esfuerzo </a:t>
            </a:r>
            <a:r>
              <a:rPr lang="es-ES" sz="1500" dirty="0">
                <a:solidFill>
                  <a:schemeClr val="tx1"/>
                </a:solidFill>
                <a:latin typeface="Arial" panose="020B0604020202020204" pitchFamily="34" charset="0"/>
                <a:cs typeface="Arial" panose="020B0604020202020204" pitchFamily="34" charset="0"/>
              </a:rPr>
              <a:t>de Von mises máximo: </a:t>
            </a:r>
            <a:r>
              <a:rPr lang="es-EC" sz="1500" dirty="0" smtClean="0">
                <a:solidFill>
                  <a:schemeClr val="tx1"/>
                </a:solidFill>
                <a:latin typeface="Arial" panose="020B0604020202020204" pitchFamily="34" charset="0"/>
                <a:cs typeface="Arial" panose="020B0604020202020204" pitchFamily="34" charset="0"/>
              </a:rPr>
              <a:t>21.72 </a:t>
            </a:r>
            <a:r>
              <a:rPr lang="es-EC" sz="1500" dirty="0" err="1" smtClean="0">
                <a:solidFill>
                  <a:schemeClr val="tx1"/>
                </a:solidFill>
                <a:latin typeface="Arial" panose="020B0604020202020204" pitchFamily="34" charset="0"/>
                <a:cs typeface="Arial" panose="020B0604020202020204" pitchFamily="34" charset="0"/>
              </a:rPr>
              <a:t>MPa</a:t>
            </a:r>
            <a:endParaRPr lang="es-MX"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a:solidFill>
                  <a:schemeClr val="tx1"/>
                </a:solidFill>
                <a:latin typeface="Arial" panose="020B0604020202020204" pitchFamily="34" charset="0"/>
                <a:cs typeface="Arial" panose="020B0604020202020204" pitchFamily="34" charset="0"/>
              </a:rPr>
              <a:t>Desplazamiento máximo: </a:t>
            </a:r>
            <a:r>
              <a:rPr lang="es-EC" sz="1500" dirty="0" smtClean="0">
                <a:solidFill>
                  <a:schemeClr val="tx1"/>
                </a:solidFill>
                <a:latin typeface="Arial" panose="020B0604020202020204" pitchFamily="34" charset="0"/>
                <a:cs typeface="Arial" panose="020B0604020202020204" pitchFamily="34" charset="0"/>
              </a:rPr>
              <a:t>0.56 mm</a:t>
            </a:r>
            <a:endParaRPr lang="es-MX"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smtClean="0">
                <a:solidFill>
                  <a:schemeClr val="tx1"/>
                </a:solidFill>
                <a:latin typeface="Arial" panose="020B0604020202020204" pitchFamily="34" charset="0"/>
                <a:cs typeface="Arial" panose="020B0604020202020204" pitchFamily="34" charset="0"/>
              </a:rPr>
              <a:t>Coeficiente de seguridad mínimo: 11.51</a:t>
            </a:r>
          </a:p>
          <a:p>
            <a:pPr marL="285750" indent="-285750">
              <a:buFont typeface="Arial" panose="020B0604020202020204" pitchFamily="34" charset="0"/>
              <a:buChar char="•"/>
            </a:pPr>
            <a:endParaRPr lang="es-EC" sz="1600" dirty="0">
              <a:solidFill>
                <a:schemeClr val="tx1"/>
              </a:solidFill>
              <a:latin typeface="Arial" panose="020B0604020202020204" pitchFamily="34" charset="0"/>
              <a:cs typeface="Arial" panose="020B0604020202020204" pitchFamily="34" charset="0"/>
            </a:endParaRPr>
          </a:p>
        </p:txBody>
      </p:sp>
      <p:sp>
        <p:nvSpPr>
          <p:cNvPr id="15" name="14 Flecha izquierda"/>
          <p:cNvSpPr/>
          <p:nvPr/>
        </p:nvSpPr>
        <p:spPr>
          <a:xfrm>
            <a:off x="1895372" y="2061642"/>
            <a:ext cx="1583942" cy="16735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6" name="15 Flecha izquierda"/>
          <p:cNvSpPr/>
          <p:nvPr/>
        </p:nvSpPr>
        <p:spPr>
          <a:xfrm>
            <a:off x="2638822" y="1435354"/>
            <a:ext cx="794952" cy="16735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7" name="0 Imagen"/>
          <p:cNvPicPr/>
          <p:nvPr/>
        </p:nvPicPr>
        <p:blipFill>
          <a:blip r:embed="rId5">
            <a:extLst>
              <a:ext uri="{28A0092B-C50C-407E-A947-70E740481C1C}">
                <a14:useLocalDpi xmlns:a14="http://schemas.microsoft.com/office/drawing/2010/main" val="0"/>
              </a:ext>
            </a:extLst>
          </a:blip>
          <a:stretch>
            <a:fillRect/>
          </a:stretch>
        </p:blipFill>
        <p:spPr>
          <a:xfrm>
            <a:off x="6239222" y="572800"/>
            <a:ext cx="3240000" cy="2520000"/>
          </a:xfrm>
          <a:prstGeom prst="rect">
            <a:avLst/>
          </a:prstGeom>
        </p:spPr>
      </p:pic>
      <p:pic>
        <p:nvPicPr>
          <p:cNvPr id="7" name="0 Imagen"/>
          <p:cNvPicPr/>
          <p:nvPr/>
        </p:nvPicPr>
        <p:blipFill>
          <a:blip r:embed="rId6">
            <a:extLst>
              <a:ext uri="{28A0092B-C50C-407E-A947-70E740481C1C}">
                <a14:useLocalDpi xmlns:a14="http://schemas.microsoft.com/office/drawing/2010/main" val="0"/>
              </a:ext>
            </a:extLst>
          </a:blip>
          <a:stretch>
            <a:fillRect/>
          </a:stretch>
        </p:blipFill>
        <p:spPr>
          <a:xfrm>
            <a:off x="8543838" y="2525232"/>
            <a:ext cx="3240000" cy="2520000"/>
          </a:xfrm>
          <a:prstGeom prst="rect">
            <a:avLst/>
          </a:prstGeom>
        </p:spPr>
      </p:pic>
      <p:sp>
        <p:nvSpPr>
          <p:cNvPr id="12" name="11 Rectángulo"/>
          <p:cNvSpPr/>
          <p:nvPr/>
        </p:nvSpPr>
        <p:spPr>
          <a:xfrm>
            <a:off x="6671270" y="5013970"/>
            <a:ext cx="5040156" cy="1224136"/>
          </a:xfrm>
          <a:prstGeom prst="rect">
            <a:avLst/>
          </a:prstGeom>
          <a:solidFill>
            <a:schemeClr val="accent5">
              <a:lumMod val="20000"/>
              <a:lumOff val="80000"/>
            </a:schemeClr>
          </a:solidFill>
          <a:ln w="28575">
            <a:solidFill>
              <a:srgbClr val="002060"/>
            </a:solidFill>
          </a:ln>
        </p:spPr>
        <p:style>
          <a:lnRef idx="3">
            <a:schemeClr val="lt1"/>
          </a:lnRef>
          <a:fillRef idx="1">
            <a:schemeClr val="accent5"/>
          </a:fillRef>
          <a:effectRef idx="1">
            <a:schemeClr val="accent5"/>
          </a:effectRef>
          <a:fontRef idx="minor">
            <a:schemeClr val="lt1"/>
          </a:fontRef>
        </p:style>
        <p:txBody>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s-EC" sz="1500" dirty="0">
                <a:solidFill>
                  <a:schemeClr val="tx1"/>
                </a:solidFill>
                <a:latin typeface="Arial" panose="020B0604020202020204" pitchFamily="34" charset="0"/>
                <a:cs typeface="Arial" panose="020B0604020202020204" pitchFamily="34" charset="0"/>
              </a:rPr>
              <a:t>Fuerza aplicada: </a:t>
            </a:r>
            <a:r>
              <a:rPr lang="es-EC" sz="1500" dirty="0" smtClean="0">
                <a:solidFill>
                  <a:schemeClr val="tx1"/>
                </a:solidFill>
                <a:latin typeface="Arial" panose="020B0604020202020204" pitchFamily="34" charset="0"/>
                <a:cs typeface="Arial" panose="020B0604020202020204" pitchFamily="34" charset="0"/>
              </a:rPr>
              <a:t>21.2 </a:t>
            </a:r>
            <a:r>
              <a:rPr lang="es-EC" sz="1500" dirty="0">
                <a:solidFill>
                  <a:schemeClr val="tx1"/>
                </a:solidFill>
                <a:latin typeface="Arial" panose="020B0604020202020204" pitchFamily="34" charset="0"/>
                <a:cs typeface="Arial" panose="020B0604020202020204" pitchFamily="34" charset="0"/>
              </a:rPr>
              <a:t>N </a:t>
            </a:r>
          </a:p>
          <a:p>
            <a:pPr marL="285750" indent="-285750">
              <a:buFont typeface="Arial" panose="020B0604020202020204" pitchFamily="34" charset="0"/>
              <a:buChar char="•"/>
            </a:pPr>
            <a:r>
              <a:rPr lang="es-EC" sz="1500" dirty="0" smtClean="0">
                <a:solidFill>
                  <a:schemeClr val="tx1"/>
                </a:solidFill>
                <a:latin typeface="Arial" panose="020B0604020202020204" pitchFamily="34" charset="0"/>
                <a:cs typeface="Arial" panose="020B0604020202020204" pitchFamily="34" charset="0"/>
              </a:rPr>
              <a:t>Masa total de los soportes: 5.07 kg</a:t>
            </a:r>
            <a:endParaRPr lang="es-ES" sz="15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smtClean="0">
                <a:solidFill>
                  <a:schemeClr val="tx1"/>
                </a:solidFill>
                <a:latin typeface="Arial" panose="020B0604020202020204" pitchFamily="34" charset="0"/>
                <a:cs typeface="Arial" panose="020B0604020202020204" pitchFamily="34" charset="0"/>
              </a:rPr>
              <a:t>Esfuerzo </a:t>
            </a:r>
            <a:r>
              <a:rPr lang="es-ES" sz="1500" dirty="0">
                <a:solidFill>
                  <a:schemeClr val="tx1"/>
                </a:solidFill>
                <a:latin typeface="Arial" panose="020B0604020202020204" pitchFamily="34" charset="0"/>
                <a:cs typeface="Arial" panose="020B0604020202020204" pitchFamily="34" charset="0"/>
              </a:rPr>
              <a:t>de Von mises máximo: </a:t>
            </a:r>
            <a:r>
              <a:rPr lang="es-EC" sz="1500" dirty="0" smtClean="0">
                <a:solidFill>
                  <a:schemeClr val="tx1"/>
                </a:solidFill>
                <a:latin typeface="Arial" panose="020B0604020202020204" pitchFamily="34" charset="0"/>
                <a:cs typeface="Arial" panose="020B0604020202020204" pitchFamily="34" charset="0"/>
              </a:rPr>
              <a:t>7.11 </a:t>
            </a:r>
            <a:r>
              <a:rPr lang="es-EC" sz="1500" dirty="0" err="1" smtClean="0">
                <a:solidFill>
                  <a:schemeClr val="tx1"/>
                </a:solidFill>
                <a:latin typeface="Arial" panose="020B0604020202020204" pitchFamily="34" charset="0"/>
                <a:cs typeface="Arial" panose="020B0604020202020204" pitchFamily="34" charset="0"/>
              </a:rPr>
              <a:t>MPa</a:t>
            </a:r>
            <a:endParaRPr lang="es-MX"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a:solidFill>
                  <a:schemeClr val="tx1"/>
                </a:solidFill>
                <a:latin typeface="Arial" panose="020B0604020202020204" pitchFamily="34" charset="0"/>
                <a:cs typeface="Arial" panose="020B0604020202020204" pitchFamily="34" charset="0"/>
              </a:rPr>
              <a:t>Desplazamiento máximo: </a:t>
            </a:r>
            <a:r>
              <a:rPr lang="es-EC" sz="1500" dirty="0" smtClean="0">
                <a:solidFill>
                  <a:schemeClr val="tx1"/>
                </a:solidFill>
                <a:latin typeface="Arial" panose="020B0604020202020204" pitchFamily="34" charset="0"/>
                <a:cs typeface="Arial" panose="020B0604020202020204" pitchFamily="34" charset="0"/>
              </a:rPr>
              <a:t>0.1 mm</a:t>
            </a:r>
            <a:endParaRPr lang="es-MX"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dirty="0" smtClean="0">
                <a:solidFill>
                  <a:schemeClr val="tx1"/>
                </a:solidFill>
                <a:latin typeface="Arial" panose="020B0604020202020204" pitchFamily="34" charset="0"/>
                <a:cs typeface="Arial" panose="020B0604020202020204" pitchFamily="34" charset="0"/>
              </a:rPr>
              <a:t>Coeficiente de seguridad: 15</a:t>
            </a:r>
            <a:endParaRPr lang="es-EC" sz="1500" dirty="0">
              <a:solidFill>
                <a:schemeClr val="tx1"/>
              </a:solidFill>
              <a:latin typeface="Arial" panose="020B0604020202020204" pitchFamily="34" charset="0"/>
              <a:cs typeface="Arial" panose="020B0604020202020204" pitchFamily="34" charset="0"/>
            </a:endParaRPr>
          </a:p>
        </p:txBody>
      </p:sp>
      <p:sp>
        <p:nvSpPr>
          <p:cNvPr id="14" name="13 Flecha izquierda"/>
          <p:cNvSpPr/>
          <p:nvPr/>
        </p:nvSpPr>
        <p:spPr>
          <a:xfrm>
            <a:off x="8255446" y="2148875"/>
            <a:ext cx="1655825" cy="169451"/>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334566" y="117426"/>
            <a:ext cx="10971371" cy="490796"/>
          </a:xfrm>
        </p:spPr>
        <p:txBody>
          <a:bodyPr/>
          <a:lstStyle/>
          <a:p>
            <a:pPr algn="l"/>
            <a:r>
              <a:rPr lang="es-EC" sz="2500" i="0" dirty="0" smtClean="0">
                <a:solidFill>
                  <a:schemeClr val="tx1"/>
                </a:solidFill>
                <a:effectLst/>
                <a:latin typeface="Arial" panose="020B0604020202020204" pitchFamily="34" charset="0"/>
                <a:cs typeface="Arial" panose="020B0604020202020204" pitchFamily="34" charset="0"/>
              </a:rPr>
              <a:t>BANDEJAS Y SOPORTE DE BANDEJAS </a:t>
            </a:r>
            <a:endParaRPr lang="es-EC" sz="2500" i="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112720"/>
      </p:ext>
    </p:extLst>
  </p:cSld>
  <p:clrMapOvr>
    <a:masterClrMapping/>
  </p:clrMapOvr>
  <p:transition spd="slow" advClick="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8582" y="45418"/>
            <a:ext cx="10971371" cy="562804"/>
          </a:xfrm>
        </p:spPr>
        <p:txBody>
          <a:bodyPr/>
          <a:lstStyle/>
          <a:p>
            <a:pPr lvl="0" algn="l"/>
            <a:r>
              <a:rPr lang="es-EC" sz="2500" i="0" dirty="0" smtClean="0">
                <a:solidFill>
                  <a:schemeClr val="tx1"/>
                </a:solidFill>
                <a:effectLst/>
                <a:latin typeface="Arial" panose="020B0604020202020204" pitchFamily="34" charset="0"/>
                <a:cs typeface="Arial" panose="020B0604020202020204" pitchFamily="34" charset="0"/>
              </a:rPr>
              <a:t>SOPORTE PARA EL SISTEMA </a:t>
            </a:r>
            <a:endParaRPr lang="es-EC" sz="2500" i="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Marcador de contenido 3"/>
              <p:cNvGraphicFramePr>
                <a:graphicFrameLocks/>
              </p:cNvGraphicFramePr>
              <p:nvPr>
                <p:extLst>
                  <p:ext uri="{D42A27DB-BD31-4B8C-83A1-F6EECF244321}">
                    <p14:modId xmlns:p14="http://schemas.microsoft.com/office/powerpoint/2010/main" val="2564257987"/>
                  </p:ext>
                </p:extLst>
              </p:nvPr>
            </p:nvGraphicFramePr>
            <p:xfrm>
              <a:off x="5493669" y="531578"/>
              <a:ext cx="6696744" cy="6313743"/>
            </p:xfrm>
            <a:graphic>
              <a:graphicData uri="http://schemas.openxmlformats.org/drawingml/2006/table">
                <a:tbl>
                  <a:tblPr firstRow="1" bandRow="1">
                    <a:tableStyleId>{1FECB4D8-DB02-4DC6-A0A2-4F2EBAE1DC90}</a:tableStyleId>
                  </a:tblPr>
                  <a:tblGrid>
                    <a:gridCol w="4057921"/>
                    <a:gridCol w="2638823"/>
                  </a:tblGrid>
                  <a:tr h="285207">
                    <a:tc>
                      <a:txBody>
                        <a:bodyPr/>
                        <a:lstStyle/>
                        <a:p>
                          <a:pPr algn="ctr"/>
                          <a:r>
                            <a:rPr lang="es-EC" sz="1300" i="0" dirty="0" smtClean="0">
                              <a:latin typeface="Arial" pitchFamily="34" charset="0"/>
                              <a:cs typeface="Arial" pitchFamily="34" charset="0"/>
                            </a:rPr>
                            <a:t>DENOMINACIÓN</a:t>
                          </a:r>
                          <a:r>
                            <a:rPr lang="es-EC" sz="1300" i="0" baseline="0" dirty="0" smtClean="0">
                              <a:latin typeface="Arial" pitchFamily="34" charset="0"/>
                              <a:cs typeface="Arial" pitchFamily="34" charset="0"/>
                            </a:rPr>
                            <a:t> </a:t>
                          </a:r>
                          <a:endParaRPr lang="es-EC" sz="1300" i="0" dirty="0">
                            <a:latin typeface="Arial" pitchFamily="34" charset="0"/>
                            <a:cs typeface="Arial" pitchFamily="34" charset="0"/>
                          </a:endParaRPr>
                        </a:p>
                      </a:txBody>
                      <a:tcPr/>
                    </a:tc>
                    <a:tc>
                      <a:txBody>
                        <a:bodyPr/>
                        <a:lstStyle/>
                        <a:p>
                          <a:pPr algn="ctr"/>
                          <a:r>
                            <a:rPr lang="es-EC" sz="1300" i="0" dirty="0" smtClean="0">
                              <a:latin typeface="Arial" pitchFamily="34" charset="0"/>
                              <a:cs typeface="Arial" pitchFamily="34" charset="0"/>
                            </a:rPr>
                            <a:t>RESULTADO</a:t>
                          </a:r>
                          <a:endParaRPr lang="es-EC" sz="1300" i="0" dirty="0">
                            <a:latin typeface="Arial" pitchFamily="34" charset="0"/>
                            <a:cs typeface="Arial" pitchFamily="34" charset="0"/>
                          </a:endParaRPr>
                        </a:p>
                      </a:txBody>
                      <a:tcPr/>
                    </a:tc>
                  </a:tr>
                  <a:tr h="510371">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Carga</a:t>
                          </a:r>
                          <a:r>
                            <a:rPr lang="es-EC" sz="1400" i="0" kern="1200" baseline="0" dirty="0" smtClean="0">
                              <a:solidFill>
                                <a:schemeClr val="dk1"/>
                              </a:solidFill>
                              <a:effectLst/>
                              <a:latin typeface="Arial" panose="020B0604020202020204" pitchFamily="34" charset="0"/>
                              <a:ea typeface="+mn-ea"/>
                              <a:cs typeface="Arial" panose="020B0604020202020204" pitchFamily="34" charset="0"/>
                            </a:rPr>
                            <a:t> viva </a:t>
                          </a:r>
                        </a:p>
                        <a:p>
                          <a:pPr/>
                          <a14:m>
                            <m:oMathPara xmlns:m="http://schemas.openxmlformats.org/officeDocument/2006/math">
                              <m:oMathParaPr>
                                <m:jc m:val="centerGroup"/>
                              </m:oMathParaPr>
                              <m:oMath xmlns:m="http://schemas.openxmlformats.org/officeDocument/2006/math">
                                <m:r>
                                  <m:rPr>
                                    <m:sty m:val="p"/>
                                  </m:rPr>
                                  <a:rPr lang="es-EC" sz="1400" kern="1200" smtClean="0">
                                    <a:solidFill>
                                      <a:schemeClr val="dk1"/>
                                    </a:solidFill>
                                    <a:effectLst/>
                                    <a:latin typeface="Cambria Math"/>
                                    <a:ea typeface="+mn-ea"/>
                                    <a:cs typeface="+mn-cs"/>
                                  </a:rPr>
                                  <m:t>L</m:t>
                                </m:r>
                                <m:r>
                                  <a:rPr lang="es-EC" sz="1400" kern="1200" smtClean="0">
                                    <a:solidFill>
                                      <a:schemeClr val="dk1"/>
                                    </a:solidFill>
                                    <a:effectLst/>
                                    <a:latin typeface="Cambria Math"/>
                                    <a:ea typeface="+mn-ea"/>
                                    <a:cs typeface="+mn-cs"/>
                                  </a:rPr>
                                  <m:t>=</m:t>
                                </m:r>
                                <m:d>
                                  <m:dPr>
                                    <m:ctrlPr>
                                      <a:rPr lang="es-EC" sz="1400" i="1" kern="1200">
                                        <a:solidFill>
                                          <a:schemeClr val="dk1"/>
                                        </a:solidFill>
                                        <a:effectLst/>
                                        <a:latin typeface="Cambria Math" panose="02040503050406030204" pitchFamily="18" charset="0"/>
                                        <a:ea typeface="+mn-ea"/>
                                        <a:cs typeface="+mn-cs"/>
                                      </a:rPr>
                                    </m:ctrlPr>
                                  </m:dPr>
                                  <m:e>
                                    <m:r>
                                      <m:rPr>
                                        <m:sty m:val="p"/>
                                      </m:rPr>
                                      <a:rPr lang="es-EC" sz="1400" kern="1200">
                                        <a:solidFill>
                                          <a:schemeClr val="dk1"/>
                                        </a:solidFill>
                                        <a:effectLst/>
                                        <a:latin typeface="Cambria Math"/>
                                        <a:ea typeface="+mn-ea"/>
                                        <a:cs typeface="+mn-cs"/>
                                      </a:rPr>
                                      <m:t>MH</m:t>
                                    </m:r>
                                    <m:r>
                                      <a:rPr lang="es-EC" sz="140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tb</m:t>
                                        </m:r>
                                      </m:sub>
                                    </m:sSub>
                                  </m:e>
                                </m:d>
                                <m:r>
                                  <a:rPr lang="es-EC" sz="1400" i="1" kern="1200">
                                    <a:solidFill>
                                      <a:schemeClr val="dk1"/>
                                    </a:solidFill>
                                    <a:effectLst/>
                                    <a:latin typeface="Cambria Math"/>
                                    <a:ea typeface="+mn-ea"/>
                                    <a:cs typeface="+mn-cs"/>
                                  </a:rPr>
                                  <m:t>∗</m:t>
                                </m:r>
                                <m:r>
                                  <m:rPr>
                                    <m:sty m:val="p"/>
                                  </m:rPr>
                                  <a:rPr lang="es-EC" sz="1400" kern="1200">
                                    <a:solidFill>
                                      <a:schemeClr val="dk1"/>
                                    </a:solidFill>
                                    <a:effectLst/>
                                    <a:latin typeface="Cambria Math"/>
                                    <a:ea typeface="+mn-ea"/>
                                    <a:cs typeface="+mn-cs"/>
                                  </a:rPr>
                                  <m:t>g</m:t>
                                </m:r>
                              </m:oMath>
                            </m:oMathPara>
                          </a14:m>
                          <a:endParaRPr lang="es-EC" sz="1400" i="0" kern="1200" baseline="0" dirty="0" smtClean="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b="1" i="1" kern="1200" smtClean="0">
                                    <a:solidFill>
                                      <a:schemeClr val="dk1"/>
                                    </a:solidFill>
                                    <a:effectLst/>
                                    <a:latin typeface="Cambria Math"/>
                                    <a:ea typeface="+mn-ea"/>
                                    <a:cs typeface="+mn-cs"/>
                                  </a:rPr>
                                  <m:t>𝐋</m:t>
                                </m:r>
                                <m:r>
                                  <a:rPr lang="es-EC" sz="1400" b="1" kern="1200" smtClean="0">
                                    <a:solidFill>
                                      <a:schemeClr val="dk1"/>
                                    </a:solidFill>
                                    <a:effectLst/>
                                    <a:latin typeface="Cambria Math"/>
                                    <a:ea typeface="+mn-ea"/>
                                    <a:cs typeface="+mn-cs"/>
                                  </a:rPr>
                                  <m:t>=</m:t>
                                </m:r>
                                <m:r>
                                  <a:rPr lang="es-EC" sz="1400" b="1" i="1" kern="1200" smtClean="0">
                                    <a:solidFill>
                                      <a:schemeClr val="dk1"/>
                                    </a:solidFill>
                                    <a:effectLst/>
                                    <a:latin typeface="Cambria Math"/>
                                    <a:ea typeface="+mn-ea"/>
                                    <a:cs typeface="+mn-cs"/>
                                  </a:rPr>
                                  <m:t>𝟏𝟔𝟗</m:t>
                                </m:r>
                                <m:r>
                                  <a:rPr lang="es-EC" sz="1400" b="1" kern="1200" smtClean="0">
                                    <a:solidFill>
                                      <a:schemeClr val="dk1"/>
                                    </a:solidFill>
                                    <a:effectLst/>
                                    <a:latin typeface="Cambria Math"/>
                                    <a:ea typeface="+mn-ea"/>
                                    <a:cs typeface="+mn-cs"/>
                                  </a:rPr>
                                  <m:t>.</m:t>
                                </m:r>
                                <m:r>
                                  <a:rPr lang="es-EC" sz="1400" b="1" i="1" kern="1200" smtClean="0">
                                    <a:solidFill>
                                      <a:schemeClr val="dk1"/>
                                    </a:solidFill>
                                    <a:effectLst/>
                                    <a:latin typeface="Cambria Math"/>
                                    <a:ea typeface="+mn-ea"/>
                                    <a:cs typeface="+mn-cs"/>
                                  </a:rPr>
                                  <m:t>𝟓</m:t>
                                </m:r>
                                <m:r>
                                  <a:rPr lang="es-EC" sz="1400" b="1" kern="1200" smtClean="0">
                                    <a:solidFill>
                                      <a:schemeClr val="dk1"/>
                                    </a:solidFill>
                                    <a:effectLst/>
                                    <a:latin typeface="Cambria Math"/>
                                    <a:ea typeface="+mn-ea"/>
                                    <a:cs typeface="+mn-cs"/>
                                  </a:rPr>
                                  <m:t> </m:t>
                                </m:r>
                                <m:r>
                                  <a:rPr lang="es-EC" sz="1400" b="1" i="1" kern="1200" smtClean="0">
                                    <a:solidFill>
                                      <a:schemeClr val="dk1"/>
                                    </a:solidFill>
                                    <a:effectLst/>
                                    <a:latin typeface="Cambria Math"/>
                                    <a:ea typeface="+mn-ea"/>
                                    <a:cs typeface="+mn-cs"/>
                                  </a:rPr>
                                  <m:t>𝐍</m:t>
                                </m:r>
                              </m:oMath>
                            </m:oMathPara>
                          </a14:m>
                          <a:endParaRPr lang="es-EC" sz="1400" b="1" kern="1200" dirty="0">
                            <a:solidFill>
                              <a:schemeClr val="dk1"/>
                            </a:solidFill>
                            <a:effectLst/>
                            <a:latin typeface="+mn-lt"/>
                            <a:ea typeface="+mn-ea"/>
                            <a:cs typeface="+mn-cs"/>
                          </a:endParaRPr>
                        </a:p>
                      </a:txBody>
                      <a:tcPr anchor="ctr"/>
                    </a:tc>
                  </a:tr>
                  <a:tr h="544208">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Carga muerta </a:t>
                          </a:r>
                        </a:p>
                        <a:p>
                          <a:pPr/>
                          <a14:m>
                            <m:oMathPara xmlns:m="http://schemas.openxmlformats.org/officeDocument/2006/math">
                              <m:oMathParaPr>
                                <m:jc m:val="centerGroup"/>
                              </m:oMathParaPr>
                              <m:oMath xmlns:m="http://schemas.openxmlformats.org/officeDocument/2006/math">
                                <m:r>
                                  <m:rPr>
                                    <m:sty m:val="p"/>
                                  </m:rPr>
                                  <a:rPr lang="es-EC" sz="1400" kern="1200" smtClean="0">
                                    <a:solidFill>
                                      <a:schemeClr val="dk1"/>
                                    </a:solidFill>
                                    <a:effectLst/>
                                    <a:latin typeface="Cambria Math"/>
                                    <a:ea typeface="+mn-ea"/>
                                    <a:cs typeface="+mn-cs"/>
                                  </a:rPr>
                                  <m:t>D</m:t>
                                </m:r>
                                <m:r>
                                  <a:rPr lang="es-EC" sz="1400" kern="1200" smtClean="0">
                                    <a:solidFill>
                                      <a:schemeClr val="dk1"/>
                                    </a:solidFill>
                                    <a:effectLst/>
                                    <a:latin typeface="Cambria Math"/>
                                    <a:ea typeface="+mn-ea"/>
                                    <a:cs typeface="+mn-cs"/>
                                  </a:rPr>
                                  <m:t>=</m:t>
                                </m:r>
                                <m:d>
                                  <m:dPr>
                                    <m:ctrlPr>
                                      <a:rPr lang="es-EC" sz="1400" i="1" kern="1200">
                                        <a:solidFill>
                                          <a:schemeClr val="dk1"/>
                                        </a:solidFill>
                                        <a:effectLst/>
                                        <a:latin typeface="Cambria Math" panose="02040503050406030204" pitchFamily="18" charset="0"/>
                                        <a:ea typeface="+mn-ea"/>
                                        <a:cs typeface="+mn-cs"/>
                                      </a:rPr>
                                    </m:ctrlPr>
                                  </m:dPr>
                                  <m:e>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c</m:t>
                                        </m:r>
                                      </m:sub>
                                    </m:sSub>
                                    <m:r>
                                      <a:rPr lang="es-EC" sz="140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cc</m:t>
                                        </m:r>
                                      </m:sub>
                                    </m:sSub>
                                    <m:r>
                                      <a:rPr lang="es-EC" sz="140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ec</m:t>
                                        </m:r>
                                      </m:sub>
                                    </m:sSub>
                                    <m:r>
                                      <a:rPr lang="es-EC" sz="140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sb</m:t>
                                        </m:r>
                                      </m:sub>
                                    </m:sSub>
                                    <m:r>
                                      <a:rPr lang="es-EC" sz="140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p</m:t>
                                        </m:r>
                                      </m:sub>
                                    </m:sSub>
                                    <m:r>
                                      <a:rPr lang="es-EC" sz="1400" i="1"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kern="1200">
                                            <a:solidFill>
                                              <a:schemeClr val="dk1"/>
                                            </a:solidFill>
                                            <a:effectLst/>
                                            <a:latin typeface="Cambria Math"/>
                                            <a:ea typeface="+mn-ea"/>
                                            <a:cs typeface="+mn-cs"/>
                                          </a:rPr>
                                          <m:t>m</m:t>
                                        </m:r>
                                      </m:e>
                                      <m:sub>
                                        <m:r>
                                          <m:rPr>
                                            <m:sty m:val="p"/>
                                          </m:rPr>
                                          <a:rPr lang="es-EC" sz="1400" kern="1200">
                                            <a:solidFill>
                                              <a:schemeClr val="dk1"/>
                                            </a:solidFill>
                                            <a:effectLst/>
                                            <a:latin typeface="Cambria Math"/>
                                            <a:ea typeface="+mn-ea"/>
                                            <a:cs typeface="+mn-cs"/>
                                          </a:rPr>
                                          <m:t>cp</m:t>
                                        </m:r>
                                      </m:sub>
                                    </m:sSub>
                                  </m:e>
                                </m:d>
                                <m:r>
                                  <a:rPr lang="es-EC" sz="1400" i="1" kern="1200">
                                    <a:solidFill>
                                      <a:schemeClr val="dk1"/>
                                    </a:solidFill>
                                    <a:effectLst/>
                                    <a:latin typeface="Cambria Math"/>
                                    <a:ea typeface="+mn-ea"/>
                                    <a:cs typeface="+mn-cs"/>
                                  </a:rPr>
                                  <m:t>∗</m:t>
                                </m:r>
                                <m:r>
                                  <m:rPr>
                                    <m:sty m:val="p"/>
                                  </m:rPr>
                                  <a:rPr lang="es-EC" sz="1400" kern="1200">
                                    <a:solidFill>
                                      <a:schemeClr val="dk1"/>
                                    </a:solidFill>
                                    <a:effectLst/>
                                    <a:latin typeface="Cambria Math"/>
                                    <a:ea typeface="+mn-ea"/>
                                    <a:cs typeface="+mn-cs"/>
                                  </a:rPr>
                                  <m:t>g</m:t>
                                </m:r>
                              </m:oMath>
                            </m:oMathPara>
                          </a14:m>
                          <a:endParaRPr lang="es-EC" sz="140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b="1" i="1" kern="1200" smtClean="0">
                                    <a:solidFill>
                                      <a:schemeClr val="dk1"/>
                                    </a:solidFill>
                                    <a:effectLst/>
                                    <a:latin typeface="Cambria Math"/>
                                    <a:ea typeface="+mn-ea"/>
                                    <a:cs typeface="+mn-cs"/>
                                  </a:rPr>
                                  <m:t>𝐃</m:t>
                                </m:r>
                                <m:r>
                                  <a:rPr lang="es-EC" sz="1400" b="1" kern="1200" smtClean="0">
                                    <a:solidFill>
                                      <a:schemeClr val="dk1"/>
                                    </a:solidFill>
                                    <a:effectLst/>
                                    <a:latin typeface="Cambria Math"/>
                                    <a:ea typeface="+mn-ea"/>
                                    <a:cs typeface="+mn-cs"/>
                                  </a:rPr>
                                  <m:t>=</m:t>
                                </m:r>
                                <m:r>
                                  <a:rPr lang="es-EC" sz="1400" b="1" i="1" kern="1200" smtClean="0">
                                    <a:solidFill>
                                      <a:schemeClr val="dk1"/>
                                    </a:solidFill>
                                    <a:effectLst/>
                                    <a:latin typeface="Cambria Math"/>
                                    <a:ea typeface="+mn-ea"/>
                                    <a:cs typeface="+mn-cs"/>
                                  </a:rPr>
                                  <m:t>𝟓𝟎𝟑</m:t>
                                </m:r>
                                <m:r>
                                  <a:rPr lang="es-EC" sz="1400" b="1" kern="1200" smtClean="0">
                                    <a:solidFill>
                                      <a:schemeClr val="dk1"/>
                                    </a:solidFill>
                                    <a:effectLst/>
                                    <a:latin typeface="Cambria Math"/>
                                    <a:ea typeface="+mn-ea"/>
                                    <a:cs typeface="+mn-cs"/>
                                  </a:rPr>
                                  <m:t>.</m:t>
                                </m:r>
                                <m:r>
                                  <a:rPr lang="es-EC" sz="1400" b="1" i="1" kern="1200" smtClean="0">
                                    <a:solidFill>
                                      <a:schemeClr val="dk1"/>
                                    </a:solidFill>
                                    <a:effectLst/>
                                    <a:latin typeface="Cambria Math"/>
                                    <a:ea typeface="+mn-ea"/>
                                    <a:cs typeface="+mn-cs"/>
                                  </a:rPr>
                                  <m:t>𝟎</m:t>
                                </m:r>
                                <m:r>
                                  <a:rPr lang="es-ES" sz="1400" b="1" i="0" kern="1200" smtClean="0">
                                    <a:solidFill>
                                      <a:schemeClr val="dk1"/>
                                    </a:solidFill>
                                    <a:effectLst/>
                                    <a:latin typeface="Cambria Math"/>
                                    <a:ea typeface="+mn-ea"/>
                                    <a:cs typeface="+mn-cs"/>
                                  </a:rPr>
                                  <m:t>𝟓</m:t>
                                </m:r>
                                <m:r>
                                  <a:rPr lang="es-EC" sz="1400" b="1" kern="1200" smtClean="0">
                                    <a:solidFill>
                                      <a:schemeClr val="dk1"/>
                                    </a:solidFill>
                                    <a:effectLst/>
                                    <a:latin typeface="Cambria Math"/>
                                    <a:ea typeface="+mn-ea"/>
                                    <a:cs typeface="+mn-cs"/>
                                  </a:rPr>
                                  <m:t> </m:t>
                                </m:r>
                                <m:r>
                                  <a:rPr lang="es-EC" sz="1400" b="1" i="1" kern="1200" smtClean="0">
                                    <a:solidFill>
                                      <a:schemeClr val="dk1"/>
                                    </a:solidFill>
                                    <a:effectLst/>
                                    <a:latin typeface="Cambria Math"/>
                                    <a:ea typeface="+mn-ea"/>
                                    <a:cs typeface="+mn-cs"/>
                                  </a:rPr>
                                  <m:t>𝐍</m:t>
                                </m:r>
                              </m:oMath>
                            </m:oMathPara>
                          </a14:m>
                          <a:endParaRPr lang="es-EC" sz="1400" b="1" kern="1200" dirty="0" smtClean="0">
                            <a:solidFill>
                              <a:schemeClr val="dk1"/>
                            </a:solidFill>
                            <a:effectLst/>
                            <a:latin typeface="+mn-lt"/>
                            <a:ea typeface="+mn-ea"/>
                            <a:cs typeface="+mn-cs"/>
                          </a:endParaRPr>
                        </a:p>
                      </a:txBody>
                      <a:tcPr anchor="ctr"/>
                    </a:tc>
                  </a:tr>
                  <a:tr h="1062378">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Fuerza requerida</a:t>
                          </a:r>
                          <a:r>
                            <a:rPr lang="es-EC" sz="1400" i="0" kern="1200" baseline="0" dirty="0" smtClean="0">
                              <a:solidFill>
                                <a:schemeClr val="dk1"/>
                              </a:solidFill>
                              <a:effectLst/>
                              <a:latin typeface="Arial" panose="020B0604020202020204" pitchFamily="34" charset="0"/>
                              <a:ea typeface="+mn-ea"/>
                              <a:cs typeface="Arial" panose="020B0604020202020204" pitchFamily="34" charset="0"/>
                            </a:rPr>
                            <a:t> </a:t>
                          </a:r>
                        </a:p>
                        <a:p>
                          <a:r>
                            <a:rPr lang="es-EC" sz="1400" i="0" kern="1200" dirty="0" smtClean="0">
                              <a:solidFill>
                                <a:schemeClr val="dk1"/>
                              </a:solidFill>
                              <a:effectLst/>
                              <a:latin typeface="Arial" panose="020B0604020202020204" pitchFamily="34" charset="0"/>
                              <a:ea typeface="+mn-ea"/>
                              <a:cs typeface="Arial" panose="020B0604020202020204" pitchFamily="34" charset="0"/>
                            </a:rPr>
                            <a:t>LRFD</a:t>
                          </a:r>
                          <a:endParaRPr lang="es-EC" sz="1400" b="1" i="0" kern="1200" dirty="0" smtClean="0">
                            <a:solidFill>
                              <a:schemeClr val="dk1"/>
                            </a:solidFill>
                            <a:effectLst/>
                            <a:latin typeface="Arial" panose="020B0604020202020204" pitchFamily="34" charset="0"/>
                            <a:ea typeface="+mn-ea"/>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u</m:t>
                                    </m:r>
                                  </m:sub>
                                </m:sSub>
                                <m:r>
                                  <a:rPr lang="es-EC" sz="1400" i="0" kern="1200">
                                    <a:solidFill>
                                      <a:schemeClr val="dk1"/>
                                    </a:solidFill>
                                    <a:effectLst/>
                                    <a:latin typeface="Cambria Math"/>
                                    <a:ea typeface="+mn-ea"/>
                                    <a:cs typeface="+mn-cs"/>
                                  </a:rPr>
                                  <m:t>=1.2∗</m:t>
                                </m:r>
                                <m:r>
                                  <m:rPr>
                                    <m:sty m:val="p"/>
                                  </m:rPr>
                                  <a:rPr lang="es-EC" sz="1400" i="0" kern="1200">
                                    <a:solidFill>
                                      <a:schemeClr val="dk1"/>
                                    </a:solidFill>
                                    <a:effectLst/>
                                    <a:latin typeface="Cambria Math"/>
                                    <a:ea typeface="+mn-ea"/>
                                    <a:cs typeface="+mn-cs"/>
                                  </a:rPr>
                                  <m:t>D</m:t>
                                </m:r>
                                <m:r>
                                  <a:rPr lang="es-EC" sz="1400" i="0" kern="1200">
                                    <a:solidFill>
                                      <a:schemeClr val="dk1"/>
                                    </a:solidFill>
                                    <a:effectLst/>
                                    <a:latin typeface="Cambria Math"/>
                                    <a:ea typeface="+mn-ea"/>
                                    <a:cs typeface="+mn-cs"/>
                                  </a:rPr>
                                  <m:t>+1.6∗</m:t>
                                </m:r>
                                <m:r>
                                  <m:rPr>
                                    <m:sty m:val="p"/>
                                  </m:rPr>
                                  <a:rPr lang="es-EC" sz="1400" i="0" kern="1200">
                                    <a:solidFill>
                                      <a:schemeClr val="dk1"/>
                                    </a:solidFill>
                                    <a:effectLst/>
                                    <a:latin typeface="Cambria Math"/>
                                    <a:ea typeface="+mn-ea"/>
                                    <a:cs typeface="+mn-cs"/>
                                  </a:rPr>
                                  <m:t>L</m:t>
                                </m:r>
                              </m:oMath>
                            </m:oMathPara>
                          </a14:m>
                          <a:endParaRPr lang="es-EC" sz="1400" i="0" kern="1200" dirty="0">
                            <a:solidFill>
                              <a:schemeClr val="dk1"/>
                            </a:solidFill>
                            <a:effectLst/>
                            <a:latin typeface="Arial" panose="020B0604020202020204" pitchFamily="34" charset="0"/>
                            <a:ea typeface="+mn-ea"/>
                            <a:cs typeface="Arial" panose="020B0604020202020204" pitchFamily="34" charset="0"/>
                          </a:endParaRPr>
                        </a:p>
                        <a:p>
                          <a:r>
                            <a:rPr lang="es-EC" sz="1400" i="0" kern="1200" dirty="0" smtClean="0">
                              <a:solidFill>
                                <a:schemeClr val="dk1"/>
                              </a:solidFill>
                              <a:effectLst/>
                              <a:latin typeface="Arial" panose="020B0604020202020204" pitchFamily="34" charset="0"/>
                              <a:ea typeface="+mn-ea"/>
                              <a:cs typeface="Arial" panose="020B0604020202020204" pitchFamily="34" charset="0"/>
                            </a:rPr>
                            <a:t>ASD</a:t>
                          </a:r>
                        </a:p>
                        <a:p>
                          <a:pPr/>
                          <a14:m>
                            <m:oMathPara xmlns:m="http://schemas.openxmlformats.org/officeDocument/2006/math">
                              <m:oMathParaPr>
                                <m:jc m:val="centerGroup"/>
                              </m:oMathParaPr>
                              <m:oMath xmlns:m="http://schemas.openxmlformats.org/officeDocument/2006/math">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a</m:t>
                                    </m:r>
                                  </m:sub>
                                </m:sSub>
                                <m:r>
                                  <a:rPr lang="es-EC" sz="1400" i="0" kern="1200">
                                    <a:solidFill>
                                      <a:schemeClr val="dk1"/>
                                    </a:solidFill>
                                    <a:effectLst/>
                                    <a:latin typeface="Cambria Math"/>
                                    <a:ea typeface="+mn-ea"/>
                                    <a:cs typeface="+mn-cs"/>
                                  </a:rPr>
                                  <m:t>=</m:t>
                                </m:r>
                                <m:r>
                                  <m:rPr>
                                    <m:sty m:val="p"/>
                                  </m:rPr>
                                  <a:rPr lang="es-EC" sz="1400" i="0" kern="1200">
                                    <a:solidFill>
                                      <a:schemeClr val="dk1"/>
                                    </a:solidFill>
                                    <a:effectLst/>
                                    <a:latin typeface="Cambria Math"/>
                                    <a:ea typeface="+mn-ea"/>
                                    <a:cs typeface="+mn-cs"/>
                                  </a:rPr>
                                  <m:t>D</m:t>
                                </m:r>
                                <m:r>
                                  <a:rPr lang="es-EC" sz="1400" i="0" kern="1200">
                                    <a:solidFill>
                                      <a:schemeClr val="dk1"/>
                                    </a:solidFill>
                                    <a:effectLst/>
                                    <a:latin typeface="Cambria Math"/>
                                    <a:ea typeface="+mn-ea"/>
                                    <a:cs typeface="+mn-cs"/>
                                  </a:rPr>
                                  <m:t>+</m:t>
                                </m:r>
                                <m:r>
                                  <m:rPr>
                                    <m:sty m:val="p"/>
                                  </m:rPr>
                                  <a:rPr lang="es-EC" sz="1400" i="0" kern="1200">
                                    <a:solidFill>
                                      <a:schemeClr val="dk1"/>
                                    </a:solidFill>
                                    <a:effectLst/>
                                    <a:latin typeface="Cambria Math"/>
                                    <a:ea typeface="+mn-ea"/>
                                    <a:cs typeface="+mn-cs"/>
                                  </a:rPr>
                                  <m:t>L</m:t>
                                </m:r>
                              </m:oMath>
                            </m:oMathPara>
                          </a14:m>
                          <a:endParaRPr lang="es-EC" sz="140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endParaRPr lang="es-EC" sz="1400" b="1" i="1" kern="1200" dirty="0" smtClean="0">
                            <a:solidFill>
                              <a:schemeClr val="dk1"/>
                            </a:solidFill>
                            <a:effectLst/>
                            <a:latin typeface="Cambria Math"/>
                            <a:ea typeface="+mn-ea"/>
                            <a:cs typeface="+mn-cs"/>
                          </a:endParaRPr>
                        </a:p>
                        <a:p>
                          <a:pPr marL="0" marR="0" indent="0" algn="l" defTabSz="914240" rtl="0" eaLnBrk="1" fontAlgn="auto" latinLnBrk="0" hangingPunct="1">
                            <a:lnSpc>
                              <a:spcPct val="100000"/>
                            </a:lnSpc>
                            <a:spcBef>
                              <a:spcPts val="0"/>
                            </a:spcBef>
                            <a:spcAft>
                              <a:spcPts val="0"/>
                            </a:spcAft>
                            <a:buClrTx/>
                            <a:buSzTx/>
                            <a:buFontTx/>
                            <a:buNone/>
                            <a:tabLst/>
                            <a:defRPr/>
                          </a:pPr>
                          <a:endParaRPr lang="es-EC" sz="1400" b="1" i="1" kern="1200" dirty="0" smtClean="0">
                            <a:solidFill>
                              <a:schemeClr val="dk1"/>
                            </a:solidFill>
                            <a:effectLst/>
                            <a:latin typeface="Cambria Math"/>
                            <a:ea typeface="+mn-ea"/>
                            <a:cs typeface="+mn-cs"/>
                          </a:endParaRPr>
                        </a:p>
                        <a:p>
                          <a:pPr marL="0" marR="0" indent="0" algn="l"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a:rPr lang="es-EC" sz="1400" b="1" i="0" kern="1200">
                                        <a:solidFill>
                                          <a:schemeClr val="dk1"/>
                                        </a:solidFill>
                                        <a:effectLst/>
                                        <a:latin typeface="Cambria Math"/>
                                        <a:ea typeface="+mn-ea"/>
                                        <a:cs typeface="+mn-cs"/>
                                      </a:rPr>
                                      <m:t>𝐏</m:t>
                                    </m:r>
                                  </m:e>
                                  <m:sub>
                                    <m:r>
                                      <a:rPr lang="es-EC" sz="1400" b="1" i="0" kern="1200">
                                        <a:solidFill>
                                          <a:schemeClr val="dk1"/>
                                        </a:solidFill>
                                        <a:effectLst/>
                                        <a:latin typeface="Cambria Math"/>
                                        <a:ea typeface="+mn-ea"/>
                                        <a:cs typeface="+mn-cs"/>
                                      </a:rPr>
                                      <m:t>𝐮</m:t>
                                    </m:r>
                                  </m:sub>
                                </m:sSub>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𝟎</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𝟖𝟕</m:t>
                                </m:r>
                                <m:r>
                                  <a:rPr lang="es-EC" sz="1400" b="1" i="0" kern="1200">
                                    <a:solidFill>
                                      <a:schemeClr val="dk1"/>
                                    </a:solidFill>
                                    <a:effectLst/>
                                    <a:latin typeface="Cambria Math"/>
                                    <a:ea typeface="+mn-ea"/>
                                    <a:cs typeface="+mn-cs"/>
                                  </a:rPr>
                                  <m:t> </m:t>
                                </m:r>
                                <m:d>
                                  <m:dPr>
                                    <m:begChr m:val="["/>
                                    <m:endChr m:val="]"/>
                                    <m:ctrlPr>
                                      <a:rPr lang="es-EC" sz="1400" b="1" i="1" kern="1200">
                                        <a:solidFill>
                                          <a:schemeClr val="dk1"/>
                                        </a:solidFill>
                                        <a:effectLst/>
                                        <a:latin typeface="Cambria Math" panose="02040503050406030204" pitchFamily="18" charset="0"/>
                                        <a:ea typeface="+mn-ea"/>
                                        <a:cs typeface="+mn-cs"/>
                                      </a:rPr>
                                    </m:ctrlPr>
                                  </m:dPr>
                                  <m:e>
                                    <m:r>
                                      <a:rPr lang="es-EC" sz="1400" b="1" i="0" kern="1200">
                                        <a:solidFill>
                                          <a:schemeClr val="dk1"/>
                                        </a:solidFill>
                                        <a:effectLst/>
                                        <a:latin typeface="Cambria Math"/>
                                        <a:ea typeface="+mn-ea"/>
                                        <a:cs typeface="+mn-cs"/>
                                      </a:rPr>
                                      <m:t>𝐤𝐍</m:t>
                                    </m:r>
                                  </m:e>
                                </m:d>
                              </m:oMath>
                            </m:oMathPara>
                          </a14:m>
                          <a:endParaRPr lang="es-ES" sz="1400" b="1" i="0" kern="1200" dirty="0" smtClean="0">
                            <a:solidFill>
                              <a:schemeClr val="dk1"/>
                            </a:solidFill>
                            <a:effectLst/>
                            <a:latin typeface="Arial" panose="020B0604020202020204" pitchFamily="34" charset="0"/>
                            <a:ea typeface="+mn-ea"/>
                            <a:cs typeface="+mn-cs"/>
                          </a:endParaRPr>
                        </a:p>
                        <a:p>
                          <a:pPr marL="0" marR="0" indent="0" algn="l" defTabSz="914240" rtl="0" eaLnBrk="1" fontAlgn="auto" latinLnBrk="0" hangingPunct="1">
                            <a:lnSpc>
                              <a:spcPct val="100000"/>
                            </a:lnSpc>
                            <a:spcBef>
                              <a:spcPts val="0"/>
                            </a:spcBef>
                            <a:spcAft>
                              <a:spcPts val="0"/>
                            </a:spcAft>
                            <a:buClrTx/>
                            <a:buSzTx/>
                            <a:buFontTx/>
                            <a:buNone/>
                            <a:tabLst/>
                            <a:defRPr/>
                          </a:pPr>
                          <a:endParaRPr lang="es-EC" sz="1400" b="1" i="0" dirty="0" smtClean="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a:rPr lang="es-EC" sz="1400" b="1" i="0" kern="1200">
                                        <a:solidFill>
                                          <a:schemeClr val="dk1"/>
                                        </a:solidFill>
                                        <a:effectLst/>
                                        <a:latin typeface="Cambria Math"/>
                                        <a:ea typeface="+mn-ea"/>
                                        <a:cs typeface="+mn-cs"/>
                                      </a:rPr>
                                      <m:t>𝐏</m:t>
                                    </m:r>
                                  </m:e>
                                  <m:sub>
                                    <m:r>
                                      <a:rPr lang="es-EC" sz="1400" b="1" i="0" kern="1200">
                                        <a:solidFill>
                                          <a:schemeClr val="dk1"/>
                                        </a:solidFill>
                                        <a:effectLst/>
                                        <a:latin typeface="Cambria Math"/>
                                        <a:ea typeface="+mn-ea"/>
                                        <a:cs typeface="+mn-cs"/>
                                      </a:rPr>
                                      <m:t>𝐚</m:t>
                                    </m:r>
                                  </m:sub>
                                </m:sSub>
                                <m:r>
                                  <a:rPr lang="es-EC" sz="1400" b="1" i="0" kern="1200">
                                    <a:solidFill>
                                      <a:schemeClr val="dk1"/>
                                    </a:solidFill>
                                    <a:effectLst/>
                                    <a:latin typeface="Cambria Math"/>
                                    <a:ea typeface="+mn-ea"/>
                                    <a:cs typeface="+mn-cs"/>
                                  </a:rPr>
                                  <m:t>= </m:t>
                                </m:r>
                                <m:r>
                                  <a:rPr lang="es-EC" sz="1400" b="1" i="0" kern="1200">
                                    <a:solidFill>
                                      <a:schemeClr val="dk1"/>
                                    </a:solidFill>
                                    <a:effectLst/>
                                    <a:latin typeface="Cambria Math"/>
                                    <a:ea typeface="+mn-ea"/>
                                    <a:cs typeface="+mn-cs"/>
                                  </a:rPr>
                                  <m:t>𝟎</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𝟔𝟕</m:t>
                                </m:r>
                                <m:r>
                                  <a:rPr lang="es-EC" sz="1400" b="1" i="0" kern="1200">
                                    <a:solidFill>
                                      <a:schemeClr val="dk1"/>
                                    </a:solidFill>
                                    <a:effectLst/>
                                    <a:latin typeface="Cambria Math"/>
                                    <a:ea typeface="+mn-ea"/>
                                    <a:cs typeface="+mn-cs"/>
                                  </a:rPr>
                                  <m:t> [</m:t>
                                </m:r>
                                <m:r>
                                  <a:rPr lang="es-EC" sz="1400" b="1" i="0" kern="1200">
                                    <a:solidFill>
                                      <a:schemeClr val="dk1"/>
                                    </a:solidFill>
                                    <a:effectLst/>
                                    <a:latin typeface="Cambria Math"/>
                                    <a:ea typeface="+mn-ea"/>
                                    <a:cs typeface="+mn-cs"/>
                                  </a:rPr>
                                  <m:t>𝐤𝐍</m:t>
                                </m:r>
                                <m:r>
                                  <a:rPr lang="es-EC" sz="1400" b="1" i="0" kern="1200">
                                    <a:solidFill>
                                      <a:schemeClr val="dk1"/>
                                    </a:solidFill>
                                    <a:effectLst/>
                                    <a:latin typeface="Cambria Math"/>
                                    <a:ea typeface="+mn-ea"/>
                                    <a:cs typeface="+mn-cs"/>
                                  </a:rPr>
                                  <m:t>]</m:t>
                                </m:r>
                              </m:oMath>
                            </m:oMathPara>
                          </a14:m>
                          <a:endParaRPr lang="es-EC" sz="1400" b="1" i="0" dirty="0">
                            <a:latin typeface="Arial" panose="020B0604020202020204" pitchFamily="34" charset="0"/>
                            <a:cs typeface="Arial" panose="020B0604020202020204" pitchFamily="34" charset="0"/>
                          </a:endParaRPr>
                        </a:p>
                      </a:txBody>
                      <a:tcPr anchor="ctr"/>
                    </a:tc>
                  </a:tr>
                  <a:tr h="921107">
                    <a:tc>
                      <a:txBody>
                        <a:bodyPr/>
                        <a:lstStyle/>
                        <a:p>
                          <a:r>
                            <a:rPr lang="es-EC" sz="1400" b="0" i="0" kern="1200" dirty="0" smtClean="0">
                              <a:solidFill>
                                <a:schemeClr val="dk1"/>
                              </a:solidFill>
                              <a:effectLst/>
                              <a:latin typeface="Arial" panose="020B0604020202020204" pitchFamily="34" charset="0"/>
                              <a:ea typeface="+mn-ea"/>
                              <a:cs typeface="Arial" panose="020B0604020202020204" pitchFamily="34" charset="0"/>
                            </a:rPr>
                            <a:t>Tensión de pandeo de flexión</a:t>
                          </a:r>
                        </a:p>
                        <a:p>
                          <a:pPr/>
                          <a14:m>
                            <m:oMathPara xmlns:m="http://schemas.openxmlformats.org/officeDocument/2006/math">
                              <m:oMathParaPr>
                                <m:jc m:val="centerGroup"/>
                              </m:oMathParaPr>
                              <m:oMath xmlns:m="http://schemas.openxmlformats.org/officeDocument/2006/math">
                                <m:r>
                                  <m:rPr>
                                    <m:nor/>
                                  </m:rPr>
                                  <a:rPr lang="es-EC" sz="1400" b="0" kern="1200" dirty="0" smtClean="0">
                                    <a:solidFill>
                                      <a:schemeClr val="dk1"/>
                                    </a:solidFill>
                                    <a:effectLst/>
                                    <a:ea typeface="+mn-ea"/>
                                    <a:cs typeface="+mn-cs"/>
                                  </a:rPr>
                                  <m:t>Si</m:t>
                                </m:r>
                                <m:r>
                                  <m:rPr>
                                    <m:nor/>
                                  </m:rPr>
                                  <a:rPr lang="es-EC" sz="1400" b="0" kern="1200" dirty="0" smtClean="0">
                                    <a:solidFill>
                                      <a:schemeClr val="dk1"/>
                                    </a:solidFill>
                                    <a:effectLst/>
                                    <a:ea typeface="+mn-ea"/>
                                    <a:cs typeface="+mn-cs"/>
                                  </a:rPr>
                                  <m:t>   </m:t>
                                </m:r>
                                <m:f>
                                  <m:fPr>
                                    <m:ctrlPr>
                                      <a:rPr lang="es-EC" sz="1400" b="0" i="1" kern="1200" smtClean="0">
                                        <a:solidFill>
                                          <a:schemeClr val="dk1"/>
                                        </a:solidFill>
                                        <a:effectLst/>
                                        <a:latin typeface="Cambria Math" panose="02040503050406030204" pitchFamily="18" charset="0"/>
                                        <a:ea typeface="+mn-ea"/>
                                        <a:cs typeface="+mn-cs"/>
                                      </a:rPr>
                                    </m:ctrlPr>
                                  </m:fPr>
                                  <m:num>
                                    <m:r>
                                      <m:rPr>
                                        <m:sty m:val="p"/>
                                      </m:rPr>
                                      <a:rPr lang="es-EC" sz="1400" b="0" i="0" kern="1200">
                                        <a:solidFill>
                                          <a:schemeClr val="dk1"/>
                                        </a:solidFill>
                                        <a:effectLst/>
                                        <a:latin typeface="Cambria Math"/>
                                        <a:ea typeface="+mn-ea"/>
                                        <a:cs typeface="+mn-cs"/>
                                      </a:rPr>
                                      <m:t>K</m:t>
                                    </m:r>
                                    <m:sSub>
                                      <m:sSubPr>
                                        <m:ctrlPr>
                                          <a:rPr lang="es-EC" sz="1400" b="0" i="1" kern="1200">
                                            <a:solidFill>
                                              <a:schemeClr val="dk1"/>
                                            </a:solidFill>
                                            <a:effectLst/>
                                            <a:latin typeface="Cambria Math" panose="02040503050406030204" pitchFamily="18" charset="0"/>
                                            <a:ea typeface="+mn-ea"/>
                                            <a:cs typeface="+mn-cs"/>
                                          </a:rPr>
                                        </m:ctrlPr>
                                      </m:sSubPr>
                                      <m:e>
                                        <m:r>
                                          <m:rPr>
                                            <m:sty m:val="p"/>
                                          </m:rPr>
                                          <a:rPr lang="es-EC" sz="1400" b="0" i="0" kern="1200">
                                            <a:solidFill>
                                              <a:schemeClr val="dk1"/>
                                            </a:solidFill>
                                            <a:effectLst/>
                                            <a:latin typeface="Cambria Math"/>
                                            <a:ea typeface="+mn-ea"/>
                                            <a:cs typeface="+mn-cs"/>
                                          </a:rPr>
                                          <m:t>L</m:t>
                                        </m:r>
                                      </m:e>
                                      <m:sub>
                                        <m:r>
                                          <m:rPr>
                                            <m:sty m:val="p"/>
                                          </m:rPr>
                                          <a:rPr lang="es-EC" sz="1400" b="0" i="0" kern="1200">
                                            <a:solidFill>
                                              <a:schemeClr val="dk1"/>
                                            </a:solidFill>
                                            <a:effectLst/>
                                            <a:latin typeface="Cambria Math"/>
                                            <a:ea typeface="+mn-ea"/>
                                            <a:cs typeface="+mn-cs"/>
                                          </a:rPr>
                                          <m:t>c</m:t>
                                        </m:r>
                                      </m:sub>
                                    </m:sSub>
                                  </m:num>
                                  <m:den>
                                    <m:r>
                                      <m:rPr>
                                        <m:sty m:val="p"/>
                                      </m:rPr>
                                      <a:rPr lang="es-EC" sz="1400" b="0" i="0" kern="1200">
                                        <a:solidFill>
                                          <a:schemeClr val="dk1"/>
                                        </a:solidFill>
                                        <a:effectLst/>
                                        <a:latin typeface="Cambria Math"/>
                                        <a:ea typeface="+mn-ea"/>
                                        <a:cs typeface="+mn-cs"/>
                                      </a:rPr>
                                      <m:t>r</m:t>
                                    </m:r>
                                  </m:den>
                                </m:f>
                                <m:r>
                                  <a:rPr lang="es-EC" sz="1400" b="0" i="0" kern="1200">
                                    <a:solidFill>
                                      <a:schemeClr val="dk1"/>
                                    </a:solidFill>
                                    <a:effectLst/>
                                    <a:latin typeface="Cambria Math"/>
                                    <a:ea typeface="+mn-ea"/>
                                    <a:cs typeface="+mn-cs"/>
                                  </a:rPr>
                                  <m:t>≥4.71</m:t>
                                </m:r>
                                <m:rad>
                                  <m:radPr>
                                    <m:degHide m:val="on"/>
                                    <m:ctrlPr>
                                      <a:rPr lang="es-EC" sz="1400" b="0" i="1" kern="1200">
                                        <a:solidFill>
                                          <a:schemeClr val="dk1"/>
                                        </a:solidFill>
                                        <a:effectLst/>
                                        <a:latin typeface="Cambria Math" panose="02040503050406030204" pitchFamily="18" charset="0"/>
                                        <a:ea typeface="+mn-ea"/>
                                        <a:cs typeface="+mn-cs"/>
                                      </a:rPr>
                                    </m:ctrlPr>
                                  </m:radPr>
                                  <m:deg/>
                                  <m:e>
                                    <m:f>
                                      <m:fPr>
                                        <m:ctrlPr>
                                          <a:rPr lang="es-EC" sz="1400" b="0" i="1" kern="1200">
                                            <a:solidFill>
                                              <a:schemeClr val="dk1"/>
                                            </a:solidFill>
                                            <a:effectLst/>
                                            <a:latin typeface="Cambria Math" panose="02040503050406030204" pitchFamily="18" charset="0"/>
                                            <a:ea typeface="+mn-ea"/>
                                            <a:cs typeface="+mn-cs"/>
                                          </a:rPr>
                                        </m:ctrlPr>
                                      </m:fPr>
                                      <m:num>
                                        <m:r>
                                          <m:rPr>
                                            <m:sty m:val="p"/>
                                          </m:rPr>
                                          <a:rPr lang="es-EC" sz="1400" b="0" i="0" kern="1200">
                                            <a:solidFill>
                                              <a:schemeClr val="dk1"/>
                                            </a:solidFill>
                                            <a:effectLst/>
                                            <a:latin typeface="Cambria Math"/>
                                            <a:ea typeface="+mn-ea"/>
                                            <a:cs typeface="+mn-cs"/>
                                          </a:rPr>
                                          <m:t>E</m:t>
                                        </m:r>
                                      </m:num>
                                      <m:den>
                                        <m:sSub>
                                          <m:sSubPr>
                                            <m:ctrlPr>
                                              <a:rPr lang="es-EC" sz="1400" b="0" i="1" kern="1200">
                                                <a:solidFill>
                                                  <a:schemeClr val="dk1"/>
                                                </a:solidFill>
                                                <a:effectLst/>
                                                <a:latin typeface="Cambria Math" panose="02040503050406030204" pitchFamily="18" charset="0"/>
                                                <a:ea typeface="+mn-ea"/>
                                                <a:cs typeface="+mn-cs"/>
                                              </a:rPr>
                                            </m:ctrlPr>
                                          </m:sSubPr>
                                          <m:e>
                                            <m:r>
                                              <m:rPr>
                                                <m:sty m:val="p"/>
                                              </m:rPr>
                                              <a:rPr lang="es-EC" sz="1400" b="0" i="0" kern="1200">
                                                <a:solidFill>
                                                  <a:schemeClr val="dk1"/>
                                                </a:solidFill>
                                                <a:effectLst/>
                                                <a:latin typeface="Cambria Math"/>
                                                <a:ea typeface="+mn-ea"/>
                                                <a:cs typeface="+mn-cs"/>
                                              </a:rPr>
                                              <m:t>F</m:t>
                                            </m:r>
                                          </m:e>
                                          <m:sub>
                                            <m:r>
                                              <m:rPr>
                                                <m:sty m:val="p"/>
                                              </m:rPr>
                                              <a:rPr lang="es-EC" sz="1400" b="0" i="0" kern="1200">
                                                <a:solidFill>
                                                  <a:schemeClr val="dk1"/>
                                                </a:solidFill>
                                                <a:effectLst/>
                                                <a:latin typeface="Cambria Math"/>
                                                <a:ea typeface="+mn-ea"/>
                                                <a:cs typeface="+mn-cs"/>
                                              </a:rPr>
                                              <m:t>y</m:t>
                                            </m:r>
                                          </m:sub>
                                        </m:sSub>
                                      </m:den>
                                    </m:f>
                                  </m:e>
                                </m:rad>
                                <m:r>
                                  <a:rPr lang="es-EC" sz="1400" b="0" i="1" kern="1200" smtClean="0">
                                    <a:solidFill>
                                      <a:schemeClr val="dk1"/>
                                    </a:solidFill>
                                    <a:effectLst/>
                                    <a:latin typeface="Cambria Math"/>
                                    <a:ea typeface="+mn-ea"/>
                                    <a:cs typeface="+mn-cs"/>
                                  </a:rPr>
                                  <m:t> </m:t>
                                </m:r>
                                <m:r>
                                  <a:rPr lang="es-EC" sz="1400" b="0" i="1" kern="1200" smtClean="0">
                                    <a:solidFill>
                                      <a:schemeClr val="dk1"/>
                                    </a:solidFill>
                                    <a:effectLst/>
                                    <a:latin typeface="Cambria Math"/>
                                    <a:ea typeface="Cambria Math"/>
                                    <a:cs typeface="+mn-cs"/>
                                  </a:rPr>
                                  <m:t>∴</m:t>
                                </m:r>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cr</m:t>
                                    </m:r>
                                  </m:sub>
                                </m:sSub>
                                <m:r>
                                  <a:rPr lang="es-EC" sz="1400" i="0" kern="1200">
                                    <a:solidFill>
                                      <a:schemeClr val="dk1"/>
                                    </a:solidFill>
                                    <a:effectLst/>
                                    <a:latin typeface="Cambria Math"/>
                                    <a:ea typeface="+mn-ea"/>
                                    <a:cs typeface="+mn-cs"/>
                                  </a:rPr>
                                  <m:t>=0.877</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e</m:t>
                                    </m:r>
                                  </m:sub>
                                </m:sSub>
                              </m:oMath>
                            </m:oMathPara>
                          </a14:m>
                          <a:endParaRPr lang="es-EC" sz="1400" b="0" i="0" dirty="0">
                            <a:latin typeface="Arial" panose="020B0604020202020204" pitchFamily="34" charset="0"/>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C" sz="1400" b="1" i="0" kern="1200" smtClean="0">
                                  <a:solidFill>
                                    <a:schemeClr val="dk1"/>
                                  </a:solidFill>
                                  <a:effectLst/>
                                  <a:latin typeface="Cambria Math"/>
                                  <a:ea typeface="+mn-ea"/>
                                  <a:cs typeface="+mn-cs"/>
                                </a:rPr>
                                <m:t>𝟏𝟔𝟒</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𝟗𝟒𝟖</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𝟏𝟏𝟖</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𝟑𝟎𝟔</m:t>
                              </m:r>
                            </m:oMath>
                          </a14:m>
                          <a:r>
                            <a:rPr lang="es-EC" sz="1400" b="1" i="0" kern="1200" dirty="0" smtClean="0">
                              <a:effectLst/>
                              <a:latin typeface="Arial" panose="020B0604020202020204" pitchFamily="34" charset="0"/>
                              <a:cs typeface="Arial" panose="020B0604020202020204" pitchFamily="34" charset="0"/>
                            </a:rPr>
                            <a:t> </a:t>
                          </a:r>
                        </a:p>
                        <a:p>
                          <a:pPr marL="0" marR="0" indent="0" algn="ctr" defTabSz="914240" rtl="0" eaLnBrk="1" fontAlgn="auto" latinLnBrk="0" hangingPunct="1">
                            <a:lnSpc>
                              <a:spcPct val="100000"/>
                            </a:lnSpc>
                            <a:spcBef>
                              <a:spcPts val="0"/>
                            </a:spcBef>
                            <a:spcAft>
                              <a:spcPts val="0"/>
                            </a:spcAft>
                            <a:buClrTx/>
                            <a:buSzTx/>
                            <a:buFontTx/>
                            <a:buNone/>
                            <a:tabLst/>
                            <a:defRPr/>
                          </a:pPr>
                          <a:r>
                            <a:rPr lang="es-EC" sz="1400" b="1" i="0" kern="1200" dirty="0" smtClean="0">
                              <a:effectLst/>
                              <a:latin typeface="Arial" panose="020B0604020202020204" pitchFamily="34" charset="0"/>
                              <a:cs typeface="Arial" panose="020B0604020202020204" pitchFamily="34" charset="0"/>
                            </a:rPr>
                            <a:t>Si</a:t>
                          </a:r>
                          <a:r>
                            <a:rPr lang="es-EC" sz="1400" b="1" i="0" kern="1200" baseline="0" dirty="0" smtClean="0">
                              <a:effectLst/>
                              <a:latin typeface="Arial" panose="020B0604020202020204" pitchFamily="34" charset="0"/>
                              <a:cs typeface="Arial" panose="020B0604020202020204" pitchFamily="34" charset="0"/>
                            </a:rPr>
                            <a:t> cumple </a:t>
                          </a:r>
                          <a:endParaRPr lang="es-EC" sz="1400" b="1" i="0" kern="1200" dirty="0" smtClean="0">
                            <a:effectLst/>
                            <a:latin typeface="Arial" panose="020B0604020202020204" pitchFamily="34" charset="0"/>
                            <a:cs typeface="Arial" panose="020B0604020202020204" pitchFamily="34" charset="0"/>
                          </a:endParaRPr>
                        </a:p>
                      </a:txBody>
                      <a:tcPr anchor="ctr"/>
                    </a:tc>
                  </a:tr>
                  <a:tr h="937681">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Tensión de pandeo elástico</a:t>
                          </a:r>
                        </a:p>
                        <a:p>
                          <a:pPr/>
                          <a14:m>
                            <m:oMathPara xmlns:m="http://schemas.openxmlformats.org/officeDocument/2006/math">
                              <m:oMathParaPr>
                                <m:jc m:val="centerGroup"/>
                              </m:oMathParaPr>
                              <m:oMath xmlns:m="http://schemas.openxmlformats.org/officeDocument/2006/math">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e</m:t>
                                    </m:r>
                                  </m:sub>
                                </m:sSub>
                                <m:r>
                                  <a:rPr lang="es-EC" sz="1400" i="0" kern="1200">
                                    <a:solidFill>
                                      <a:schemeClr val="dk1"/>
                                    </a:solidFill>
                                    <a:effectLst/>
                                    <a:latin typeface="Cambria Math"/>
                                    <a:ea typeface="+mn-ea"/>
                                    <a:cs typeface="+mn-cs"/>
                                  </a:rPr>
                                  <m:t>=</m:t>
                                </m:r>
                                <m:f>
                                  <m:fPr>
                                    <m:ctrlPr>
                                      <a:rPr lang="es-EC" sz="1400" i="1" kern="1200">
                                        <a:solidFill>
                                          <a:schemeClr val="dk1"/>
                                        </a:solidFill>
                                        <a:effectLst/>
                                        <a:latin typeface="Cambria Math" panose="02040503050406030204" pitchFamily="18" charset="0"/>
                                        <a:ea typeface="+mn-ea"/>
                                        <a:cs typeface="+mn-cs"/>
                                      </a:rPr>
                                    </m:ctrlPr>
                                  </m:fPr>
                                  <m:num>
                                    <m:sSup>
                                      <m:sSupPr>
                                        <m:ctrlPr>
                                          <a:rPr lang="es-EC" sz="1400" i="1" kern="1200">
                                            <a:solidFill>
                                              <a:schemeClr val="dk1"/>
                                            </a:solidFill>
                                            <a:effectLst/>
                                            <a:latin typeface="Cambria Math" panose="02040503050406030204" pitchFamily="18" charset="0"/>
                                            <a:ea typeface="+mn-ea"/>
                                            <a:cs typeface="+mn-cs"/>
                                          </a:rPr>
                                        </m:ctrlPr>
                                      </m:sSupPr>
                                      <m:e>
                                        <m:r>
                                          <m:rPr>
                                            <m:sty m:val="p"/>
                                          </m:rPr>
                                          <a:rPr lang="es-EC" sz="1400" i="0" kern="1200">
                                            <a:solidFill>
                                              <a:schemeClr val="dk1"/>
                                            </a:solidFill>
                                            <a:effectLst/>
                                            <a:latin typeface="Cambria Math"/>
                                            <a:ea typeface="+mn-ea"/>
                                            <a:cs typeface="+mn-cs"/>
                                          </a:rPr>
                                          <m:t>π</m:t>
                                        </m:r>
                                      </m:e>
                                      <m:sup>
                                        <m:r>
                                          <a:rPr lang="es-EC" sz="1400" i="0" kern="1200">
                                            <a:solidFill>
                                              <a:schemeClr val="dk1"/>
                                            </a:solidFill>
                                            <a:effectLst/>
                                            <a:latin typeface="Cambria Math"/>
                                            <a:ea typeface="+mn-ea"/>
                                            <a:cs typeface="+mn-cs"/>
                                          </a:rPr>
                                          <m:t>2</m:t>
                                        </m:r>
                                      </m:sup>
                                    </m:sSup>
                                    <m:r>
                                      <a:rPr lang="es-EC" sz="1400" i="0" kern="1200">
                                        <a:solidFill>
                                          <a:schemeClr val="dk1"/>
                                        </a:solidFill>
                                        <a:effectLst/>
                                        <a:latin typeface="Cambria Math"/>
                                        <a:ea typeface="+mn-ea"/>
                                        <a:cs typeface="+mn-cs"/>
                                      </a:rPr>
                                      <m:t>∗</m:t>
                                    </m:r>
                                    <m:r>
                                      <m:rPr>
                                        <m:sty m:val="p"/>
                                      </m:rPr>
                                      <a:rPr lang="es-EC" sz="1400" i="0" kern="1200">
                                        <a:solidFill>
                                          <a:schemeClr val="dk1"/>
                                        </a:solidFill>
                                        <a:effectLst/>
                                        <a:latin typeface="Cambria Math"/>
                                        <a:ea typeface="+mn-ea"/>
                                        <a:cs typeface="+mn-cs"/>
                                      </a:rPr>
                                      <m:t>E</m:t>
                                    </m:r>
                                  </m:num>
                                  <m:den>
                                    <m:sSup>
                                      <m:sSupPr>
                                        <m:ctrlPr>
                                          <a:rPr lang="es-EC" sz="1400" i="1" kern="1200">
                                            <a:solidFill>
                                              <a:schemeClr val="dk1"/>
                                            </a:solidFill>
                                            <a:effectLst/>
                                            <a:latin typeface="Cambria Math" panose="02040503050406030204" pitchFamily="18" charset="0"/>
                                            <a:ea typeface="+mn-ea"/>
                                            <a:cs typeface="+mn-cs"/>
                                          </a:rPr>
                                        </m:ctrlPr>
                                      </m:sSupPr>
                                      <m:e>
                                        <m:d>
                                          <m:dPr>
                                            <m:ctrlPr>
                                              <a:rPr lang="es-EC" sz="1400" i="1" kern="1200">
                                                <a:solidFill>
                                                  <a:schemeClr val="dk1"/>
                                                </a:solidFill>
                                                <a:effectLst/>
                                                <a:latin typeface="Cambria Math" panose="02040503050406030204" pitchFamily="18" charset="0"/>
                                                <a:ea typeface="+mn-ea"/>
                                                <a:cs typeface="+mn-cs"/>
                                              </a:rPr>
                                            </m:ctrlPr>
                                          </m:dPr>
                                          <m:e>
                                            <m:f>
                                              <m:fPr>
                                                <m:ctrlPr>
                                                  <a:rPr lang="es-EC" sz="1400" i="1" kern="1200">
                                                    <a:solidFill>
                                                      <a:schemeClr val="dk1"/>
                                                    </a:solidFill>
                                                    <a:effectLst/>
                                                    <a:latin typeface="Cambria Math" panose="02040503050406030204" pitchFamily="18" charset="0"/>
                                                    <a:ea typeface="+mn-ea"/>
                                                    <a:cs typeface="+mn-cs"/>
                                                  </a:rPr>
                                                </m:ctrlPr>
                                              </m:fPr>
                                              <m:num>
                                                <m:r>
                                                  <m:rPr>
                                                    <m:sty m:val="p"/>
                                                  </m:rPr>
                                                  <a:rPr lang="es-EC" sz="1400" i="0" kern="1200">
                                                    <a:solidFill>
                                                      <a:schemeClr val="dk1"/>
                                                    </a:solidFill>
                                                    <a:effectLst/>
                                                    <a:latin typeface="Cambria Math"/>
                                                    <a:ea typeface="+mn-ea"/>
                                                    <a:cs typeface="+mn-cs"/>
                                                  </a:rPr>
                                                  <m:t>K</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L</m:t>
                                                    </m:r>
                                                  </m:e>
                                                  <m:sub>
                                                    <m:r>
                                                      <m:rPr>
                                                        <m:sty m:val="p"/>
                                                      </m:rPr>
                                                      <a:rPr lang="es-EC" sz="1400" i="0" kern="1200">
                                                        <a:solidFill>
                                                          <a:schemeClr val="dk1"/>
                                                        </a:solidFill>
                                                        <a:effectLst/>
                                                        <a:latin typeface="Cambria Math"/>
                                                        <a:ea typeface="+mn-ea"/>
                                                        <a:cs typeface="+mn-cs"/>
                                                      </a:rPr>
                                                      <m:t>c</m:t>
                                                    </m:r>
                                                  </m:sub>
                                                </m:sSub>
                                              </m:num>
                                              <m:den>
                                                <m:r>
                                                  <m:rPr>
                                                    <m:sty m:val="p"/>
                                                  </m:rPr>
                                                  <a:rPr lang="es-EC" sz="1400" i="0" kern="1200">
                                                    <a:solidFill>
                                                      <a:schemeClr val="dk1"/>
                                                    </a:solidFill>
                                                    <a:effectLst/>
                                                    <a:latin typeface="Cambria Math"/>
                                                    <a:ea typeface="+mn-ea"/>
                                                    <a:cs typeface="+mn-cs"/>
                                                  </a:rPr>
                                                  <m:t>r</m:t>
                                                </m:r>
                                              </m:den>
                                            </m:f>
                                          </m:e>
                                        </m:d>
                                      </m:e>
                                      <m:sup>
                                        <m:r>
                                          <a:rPr lang="es-EC" sz="1400" i="0" kern="1200">
                                            <a:solidFill>
                                              <a:schemeClr val="dk1"/>
                                            </a:solidFill>
                                            <a:effectLst/>
                                            <a:latin typeface="Cambria Math"/>
                                            <a:ea typeface="+mn-ea"/>
                                            <a:cs typeface="+mn-cs"/>
                                          </a:rPr>
                                          <m:t>2</m:t>
                                        </m:r>
                                      </m:sup>
                                    </m:sSup>
                                  </m:den>
                                </m:f>
                              </m:oMath>
                            </m:oMathPara>
                          </a14:m>
                          <a:endParaRPr lang="es-EC" sz="1400" i="0" dirty="0">
                            <a:latin typeface="Arial" panose="020B0604020202020204" pitchFamily="34" charset="0"/>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a:rPr lang="es-EC" sz="1400" b="1" i="0" kern="1200">
                                        <a:solidFill>
                                          <a:schemeClr val="dk1"/>
                                        </a:solidFill>
                                        <a:effectLst/>
                                        <a:latin typeface="Cambria Math"/>
                                        <a:ea typeface="+mn-ea"/>
                                        <a:cs typeface="+mn-cs"/>
                                      </a:rPr>
                                      <m:t>𝐅</m:t>
                                    </m:r>
                                  </m:e>
                                  <m:sub>
                                    <m:r>
                                      <a:rPr lang="es-EC" sz="1400" b="1" i="0" kern="1200">
                                        <a:solidFill>
                                          <a:schemeClr val="dk1"/>
                                        </a:solidFill>
                                        <a:effectLst/>
                                        <a:latin typeface="Cambria Math"/>
                                        <a:ea typeface="+mn-ea"/>
                                        <a:cs typeface="+mn-cs"/>
                                      </a:rPr>
                                      <m:t>𝐞</m:t>
                                    </m:r>
                                  </m:sub>
                                </m:sSub>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𝟕𝟐</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𝟓𝟓</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𝐌𝐏𝐚</m:t>
                                </m:r>
                                <m:r>
                                  <a:rPr lang="es-EC" sz="1400" b="1" i="0" kern="1200">
                                    <a:solidFill>
                                      <a:schemeClr val="dk1"/>
                                    </a:solidFill>
                                    <a:effectLst/>
                                    <a:latin typeface="Cambria Math"/>
                                    <a:ea typeface="+mn-ea"/>
                                    <a:cs typeface="+mn-cs"/>
                                  </a:rPr>
                                  <m:t>]</m:t>
                                </m:r>
                              </m:oMath>
                            </m:oMathPara>
                          </a14:m>
                          <a:endParaRPr lang="es-EC" sz="1400" b="1" i="0" kern="1200" dirty="0">
                            <a:solidFill>
                              <a:schemeClr val="dk1"/>
                            </a:solidFill>
                            <a:effectLst/>
                            <a:latin typeface="Arial" panose="020B0604020202020204" pitchFamily="34" charset="0"/>
                            <a:ea typeface="+mn-ea"/>
                            <a:cs typeface="Arial" panose="020B0604020202020204" pitchFamily="34" charset="0"/>
                          </a:endParaRPr>
                        </a:p>
                      </a:txBody>
                      <a:tcPr anchor="ctr"/>
                    </a:tc>
                  </a:tr>
                  <a:tr h="510371">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Tensión de</a:t>
                          </a:r>
                          <a:r>
                            <a:rPr lang="es-EC" sz="1400" i="0" kern="1200" baseline="0" dirty="0" smtClean="0">
                              <a:solidFill>
                                <a:schemeClr val="dk1"/>
                              </a:solidFill>
                              <a:effectLst/>
                              <a:latin typeface="Arial" panose="020B0604020202020204" pitchFamily="34" charset="0"/>
                              <a:ea typeface="+mn-ea"/>
                              <a:cs typeface="Arial" panose="020B0604020202020204" pitchFamily="34" charset="0"/>
                            </a:rPr>
                            <a:t> pandeo de flexión </a:t>
                          </a:r>
                          <a:endParaRPr lang="es-EC" sz="1400" i="0" kern="1200" dirty="0" smtClean="0">
                            <a:solidFill>
                              <a:schemeClr val="dk1"/>
                            </a:solidFill>
                            <a:effectLst/>
                            <a:latin typeface="Arial" panose="020B0604020202020204" pitchFamily="34" charset="0"/>
                            <a:ea typeface="+mn-ea"/>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cr</m:t>
                                    </m:r>
                                  </m:sub>
                                </m:sSub>
                                <m:r>
                                  <a:rPr lang="es-EC" sz="1400" i="0" kern="1200">
                                    <a:solidFill>
                                      <a:schemeClr val="dk1"/>
                                    </a:solidFill>
                                    <a:effectLst/>
                                    <a:latin typeface="Cambria Math"/>
                                    <a:ea typeface="+mn-ea"/>
                                    <a:cs typeface="+mn-cs"/>
                                  </a:rPr>
                                  <m:t>=0.877</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e</m:t>
                                    </m:r>
                                  </m:sub>
                                </m:sSub>
                              </m:oMath>
                            </m:oMathPara>
                          </a14:m>
                          <a:endParaRPr lang="es-EC" sz="1400" i="0" dirty="0">
                            <a:latin typeface="Arial" panose="020B0604020202020204" pitchFamily="34" charset="0"/>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a:rPr lang="es-EC" sz="1400" b="1" i="0" kern="1200">
                                        <a:solidFill>
                                          <a:schemeClr val="dk1"/>
                                        </a:solidFill>
                                        <a:effectLst/>
                                        <a:latin typeface="Cambria Math"/>
                                        <a:ea typeface="+mn-ea"/>
                                        <a:cs typeface="+mn-cs"/>
                                      </a:rPr>
                                      <m:t>𝐅</m:t>
                                    </m:r>
                                  </m:e>
                                  <m:sub>
                                    <m:r>
                                      <a:rPr lang="es-EC" sz="1400" b="1" i="0" kern="1200">
                                        <a:solidFill>
                                          <a:schemeClr val="dk1"/>
                                        </a:solidFill>
                                        <a:effectLst/>
                                        <a:latin typeface="Cambria Math"/>
                                        <a:ea typeface="+mn-ea"/>
                                        <a:cs typeface="+mn-cs"/>
                                      </a:rPr>
                                      <m:t>𝐜𝐫</m:t>
                                    </m:r>
                                  </m:sub>
                                </m:sSub>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𝟔𝟑</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𝟔𝟐𝟔</m:t>
                                </m:r>
                                <m:r>
                                  <a:rPr lang="es-EC" sz="1400" b="1" i="0" kern="1200">
                                    <a:solidFill>
                                      <a:schemeClr val="dk1"/>
                                    </a:solidFill>
                                    <a:effectLst/>
                                    <a:latin typeface="Cambria Math"/>
                                    <a:ea typeface="+mn-ea"/>
                                    <a:cs typeface="+mn-cs"/>
                                  </a:rPr>
                                  <m:t> [</m:t>
                                </m:r>
                                <m:r>
                                  <a:rPr lang="es-EC" sz="1400" b="1" i="0" kern="1200">
                                    <a:solidFill>
                                      <a:schemeClr val="dk1"/>
                                    </a:solidFill>
                                    <a:effectLst/>
                                    <a:latin typeface="Cambria Math"/>
                                    <a:ea typeface="+mn-ea"/>
                                    <a:cs typeface="+mn-cs"/>
                                  </a:rPr>
                                  <m:t>𝐌𝐏𝐚</m:t>
                                </m:r>
                                <m:r>
                                  <a:rPr lang="es-EC" sz="1400" b="1" i="0" kern="1200">
                                    <a:solidFill>
                                      <a:schemeClr val="dk1"/>
                                    </a:solidFill>
                                    <a:effectLst/>
                                    <a:latin typeface="Cambria Math"/>
                                    <a:ea typeface="+mn-ea"/>
                                    <a:cs typeface="+mn-cs"/>
                                  </a:rPr>
                                  <m:t>]</m:t>
                                </m:r>
                              </m:oMath>
                            </m:oMathPara>
                          </a14:m>
                          <a:endParaRPr lang="es-EC" sz="1400" b="1" i="0" kern="1200" dirty="0">
                            <a:solidFill>
                              <a:schemeClr val="dk1"/>
                            </a:solidFill>
                            <a:effectLst/>
                            <a:latin typeface="Arial" panose="020B0604020202020204" pitchFamily="34" charset="0"/>
                            <a:ea typeface="+mn-ea"/>
                            <a:cs typeface="Arial" panose="020B0604020202020204" pitchFamily="34" charset="0"/>
                          </a:endParaRPr>
                        </a:p>
                      </a:txBody>
                      <a:tcPr anchor="ctr"/>
                    </a:tc>
                  </a:tr>
                  <a:tr h="530198">
                    <a:tc>
                      <a:txBody>
                        <a:bodyPr/>
                        <a:lstStyle/>
                        <a:p>
                          <a:r>
                            <a:rPr lang="es-EC" sz="1400" i="0" kern="1200" dirty="0" smtClean="0">
                              <a:solidFill>
                                <a:schemeClr val="dk1"/>
                              </a:solidFill>
                              <a:effectLst/>
                              <a:latin typeface="Arial" panose="020B0604020202020204" pitchFamily="34" charset="0"/>
                              <a:ea typeface="+mn-ea"/>
                              <a:cs typeface="Arial" panose="020B0604020202020204" pitchFamily="34" charset="0"/>
                            </a:rPr>
                            <a:t>Resistencia de compresión nominal</a:t>
                          </a:r>
                        </a:p>
                        <a:p>
                          <a:pPr/>
                          <a14:m>
                            <m:oMathPara xmlns:m="http://schemas.openxmlformats.org/officeDocument/2006/math">
                              <m:oMathParaPr>
                                <m:jc m:val="centerGroup"/>
                              </m:oMathParaPr>
                              <m:oMath xmlns:m="http://schemas.openxmlformats.org/officeDocument/2006/math">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n</m:t>
                                    </m:r>
                                  </m:sub>
                                </m:sSub>
                                <m:r>
                                  <a:rPr lang="es-EC" sz="1400" i="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F</m:t>
                                    </m:r>
                                  </m:e>
                                  <m:sub>
                                    <m:r>
                                      <m:rPr>
                                        <m:sty m:val="p"/>
                                      </m:rPr>
                                      <a:rPr lang="es-EC" sz="1400" i="0" kern="1200">
                                        <a:solidFill>
                                          <a:schemeClr val="dk1"/>
                                        </a:solidFill>
                                        <a:effectLst/>
                                        <a:latin typeface="Cambria Math"/>
                                        <a:ea typeface="+mn-ea"/>
                                        <a:cs typeface="+mn-cs"/>
                                      </a:rPr>
                                      <m:t>cr</m:t>
                                    </m:r>
                                  </m:sub>
                                </m:sSub>
                                <m:r>
                                  <a:rPr lang="es-EC" sz="1400" i="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A</m:t>
                                    </m:r>
                                  </m:e>
                                  <m:sub>
                                    <m:r>
                                      <m:rPr>
                                        <m:sty m:val="p"/>
                                      </m:rPr>
                                      <a:rPr lang="es-EC" sz="1400" i="0" kern="1200">
                                        <a:solidFill>
                                          <a:schemeClr val="dk1"/>
                                        </a:solidFill>
                                        <a:effectLst/>
                                        <a:latin typeface="Cambria Math"/>
                                        <a:ea typeface="+mn-ea"/>
                                        <a:cs typeface="+mn-cs"/>
                                      </a:rPr>
                                      <m:t>g</m:t>
                                    </m:r>
                                  </m:sub>
                                </m:sSub>
                              </m:oMath>
                            </m:oMathPara>
                          </a14:m>
                          <a:endParaRPr lang="es-EC" sz="1400" i="0" kern="1200" dirty="0" smtClean="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indent="0" algn="ctr"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400" b="1" i="1" kern="1200" smtClean="0">
                                        <a:solidFill>
                                          <a:schemeClr val="dk1"/>
                                        </a:solidFill>
                                        <a:effectLst/>
                                        <a:latin typeface="Cambria Math" panose="02040503050406030204" pitchFamily="18" charset="0"/>
                                        <a:ea typeface="+mn-ea"/>
                                        <a:cs typeface="+mn-cs"/>
                                      </a:rPr>
                                    </m:ctrlPr>
                                  </m:sSubPr>
                                  <m:e>
                                    <m:r>
                                      <a:rPr lang="es-EC" sz="1400" b="1" i="0" kern="1200">
                                        <a:solidFill>
                                          <a:schemeClr val="dk1"/>
                                        </a:solidFill>
                                        <a:effectLst/>
                                        <a:latin typeface="Cambria Math"/>
                                        <a:ea typeface="+mn-ea"/>
                                        <a:cs typeface="+mn-cs"/>
                                      </a:rPr>
                                      <m:t>𝐏</m:t>
                                    </m:r>
                                  </m:e>
                                  <m:sub>
                                    <m:r>
                                      <a:rPr lang="es-EC" sz="1400" b="1" i="0" kern="1200">
                                        <a:solidFill>
                                          <a:schemeClr val="dk1"/>
                                        </a:solidFill>
                                        <a:effectLst/>
                                        <a:latin typeface="Cambria Math"/>
                                        <a:ea typeface="+mn-ea"/>
                                        <a:cs typeface="+mn-cs"/>
                                      </a:rPr>
                                      <m:t>𝐧</m:t>
                                    </m:r>
                                  </m:sub>
                                </m:sSub>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𝟕</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𝟐𝟓𝟑</m:t>
                                </m:r>
                                <m:r>
                                  <a:rPr lang="es-EC" sz="1400" b="1" i="0" kern="1200">
                                    <a:solidFill>
                                      <a:schemeClr val="dk1"/>
                                    </a:solidFill>
                                    <a:effectLst/>
                                    <a:latin typeface="Cambria Math"/>
                                    <a:ea typeface="+mn-ea"/>
                                    <a:cs typeface="+mn-cs"/>
                                  </a:rPr>
                                  <m:t> [</m:t>
                                </m:r>
                                <m:r>
                                  <a:rPr lang="es-EC" sz="1400" b="1" i="0" kern="1200">
                                    <a:solidFill>
                                      <a:schemeClr val="dk1"/>
                                    </a:solidFill>
                                    <a:effectLst/>
                                    <a:latin typeface="Cambria Math"/>
                                    <a:ea typeface="+mn-ea"/>
                                    <a:cs typeface="+mn-cs"/>
                                  </a:rPr>
                                  <m:t>𝐤𝐍</m:t>
                                </m:r>
                                <m:r>
                                  <a:rPr lang="es-EC" sz="1400" b="1" i="0" kern="1200">
                                    <a:solidFill>
                                      <a:schemeClr val="dk1"/>
                                    </a:solidFill>
                                    <a:effectLst/>
                                    <a:latin typeface="Cambria Math"/>
                                    <a:ea typeface="+mn-ea"/>
                                    <a:cs typeface="+mn-cs"/>
                                  </a:rPr>
                                  <m:t>]</m:t>
                                </m:r>
                              </m:oMath>
                            </m:oMathPara>
                          </a14:m>
                          <a:endParaRPr lang="es-EC" sz="1400" b="1" i="0" kern="1200" dirty="0">
                            <a:solidFill>
                              <a:schemeClr val="dk1"/>
                            </a:solidFill>
                            <a:effectLst/>
                            <a:latin typeface="Arial" panose="020B0604020202020204" pitchFamily="34" charset="0"/>
                            <a:ea typeface="+mn-ea"/>
                            <a:cs typeface="Arial" panose="020B0604020202020204" pitchFamily="34" charset="0"/>
                          </a:endParaRPr>
                        </a:p>
                      </a:txBody>
                      <a:tcPr anchor="ctr"/>
                    </a:tc>
                  </a:tr>
                  <a:tr h="819158">
                    <a:tc>
                      <a:txBody>
                        <a:bodyPr/>
                        <a:lstStyle/>
                        <a:p>
                          <a:r>
                            <a:rPr lang="es-EC" sz="1400" kern="1200" dirty="0" smtClean="0">
                              <a:solidFill>
                                <a:schemeClr val="dk1"/>
                              </a:solidFill>
                              <a:effectLst/>
                              <a:latin typeface="Arial" panose="020B0604020202020204" pitchFamily="34" charset="0"/>
                              <a:ea typeface="+mn-ea"/>
                              <a:cs typeface="Arial" panose="020B0604020202020204" pitchFamily="34" charset="0"/>
                            </a:rPr>
                            <a:t>Fuerza  disponible </a:t>
                          </a:r>
                        </a:p>
                        <a:p>
                          <a:pPr marL="1528763" indent="0"/>
                          <a:r>
                            <a:rPr lang="es-EC" sz="1400" kern="1200" dirty="0" smtClean="0">
                              <a:solidFill>
                                <a:schemeClr val="dk1"/>
                              </a:solidFill>
                              <a:effectLst/>
                              <a:latin typeface="Arial" panose="020B0604020202020204" pitchFamily="34" charset="0"/>
                              <a:ea typeface="+mn-ea"/>
                              <a:cs typeface="Arial" panose="020B0604020202020204" pitchFamily="34" charset="0"/>
                            </a:rPr>
                            <a:t>LRFD    </a:t>
                          </a:r>
                          <a14:m>
                            <m:oMath xmlns:m="http://schemas.openxmlformats.org/officeDocument/2006/math">
                              <m:sSub>
                                <m:sSubPr>
                                  <m:ctrlPr>
                                    <a:rPr lang="es-EC" sz="1400" i="1" kern="1200" smtClean="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Φ</m:t>
                                  </m:r>
                                </m:e>
                                <m:sub>
                                  <m:r>
                                    <m:rPr>
                                      <m:sty m:val="p"/>
                                    </m:rPr>
                                    <a:rPr lang="es-EC" sz="1400" i="0" kern="1200">
                                      <a:solidFill>
                                        <a:schemeClr val="dk1"/>
                                      </a:solidFill>
                                      <a:effectLst/>
                                      <a:latin typeface="Cambria Math"/>
                                      <a:ea typeface="+mn-ea"/>
                                      <a:cs typeface="+mn-cs"/>
                                    </a:rPr>
                                    <m:t>c</m:t>
                                  </m:r>
                                </m:sub>
                              </m:sSub>
                              <m:r>
                                <a:rPr lang="es-EC" sz="1400" i="0" kern="1200">
                                  <a:solidFill>
                                    <a:schemeClr val="dk1"/>
                                  </a:solidFill>
                                  <a:effectLst/>
                                  <a:latin typeface="Cambria Math"/>
                                  <a:ea typeface="+mn-ea"/>
                                  <a:cs typeface="+mn-cs"/>
                                </a:rPr>
                                <m:t>∗</m:t>
                              </m:r>
                              <m:sSub>
                                <m:sSubPr>
                                  <m:ctrlPr>
                                    <a:rPr lang="es-EC" sz="1400" i="1" kern="1200">
                                      <a:solidFill>
                                        <a:schemeClr val="dk1"/>
                                      </a:solidFill>
                                      <a:effectLst/>
                                      <a:latin typeface="Cambria Math" panose="02040503050406030204" pitchFamily="18" charset="0"/>
                                      <a:ea typeface="+mn-ea"/>
                                      <a:cs typeface="+mn-cs"/>
                                    </a:rPr>
                                  </m:ctrlPr>
                                </m:sSubPr>
                                <m:e>
                                  <m:r>
                                    <a:rPr lang="es-EC" sz="1400" b="0" i="0" kern="1200" smtClean="0">
                                      <a:solidFill>
                                        <a:schemeClr val="dk1"/>
                                      </a:solidFill>
                                      <a:effectLst/>
                                      <a:latin typeface="Cambria Math"/>
                                      <a:ea typeface="+mn-ea"/>
                                      <a:cs typeface="+mn-cs"/>
                                    </a:rPr>
                                    <m:t> </m:t>
                                  </m:r>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n</m:t>
                                  </m:r>
                                </m:sub>
                              </m:sSub>
                              <m:r>
                                <a:rPr lang="es-EC" sz="1400" i="0" kern="1200">
                                  <a:solidFill>
                                    <a:schemeClr val="dk1"/>
                                  </a:solidFill>
                                  <a:effectLst/>
                                  <a:latin typeface="Cambria Math"/>
                                  <a:ea typeface="+mn-ea"/>
                                  <a:cs typeface="+mn-cs"/>
                                </a:rPr>
                                <m:t>&gt;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u</m:t>
                                  </m:r>
                                </m:sub>
                              </m:sSub>
                            </m:oMath>
                          </a14:m>
                          <a:endParaRPr lang="es-EC" sz="1400" i="0" kern="1200" dirty="0" smtClean="0">
                            <a:solidFill>
                              <a:schemeClr val="dk1"/>
                            </a:solidFill>
                            <a:effectLst/>
                            <a:latin typeface="Arial" panose="020B0604020202020204" pitchFamily="34" charset="0"/>
                            <a:ea typeface="+mn-ea"/>
                            <a:cs typeface="Arial" panose="020B0604020202020204" pitchFamily="34" charset="0"/>
                          </a:endParaRPr>
                        </a:p>
                        <a:p>
                          <a:pPr marL="1528763" indent="0"/>
                          <a:r>
                            <a:rPr lang="es-EC" sz="1400" kern="1200" dirty="0" smtClean="0">
                              <a:solidFill>
                                <a:schemeClr val="dk1"/>
                              </a:solidFill>
                              <a:effectLst/>
                              <a:latin typeface="Arial" panose="020B0604020202020204" pitchFamily="34" charset="0"/>
                              <a:ea typeface="+mn-ea"/>
                              <a:cs typeface="Arial" panose="020B0604020202020204" pitchFamily="34" charset="0"/>
                            </a:rPr>
                            <a:t>ASD  </a:t>
                          </a:r>
                          <a14:m>
                            <m:oMath xmlns:m="http://schemas.openxmlformats.org/officeDocument/2006/math">
                              <m:f>
                                <m:fPr>
                                  <m:ctrlPr>
                                    <a:rPr lang="es-EC" sz="1400" i="1" kern="1200" smtClean="0">
                                      <a:solidFill>
                                        <a:schemeClr val="dk1"/>
                                      </a:solidFill>
                                      <a:effectLst/>
                                      <a:latin typeface="Cambria Math" panose="02040503050406030204" pitchFamily="18" charset="0"/>
                                      <a:ea typeface="+mn-ea"/>
                                      <a:cs typeface="+mn-cs"/>
                                    </a:rPr>
                                  </m:ctrlPr>
                                </m:fPr>
                                <m:num>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n</m:t>
                                      </m:r>
                                    </m:sub>
                                  </m:sSub>
                                </m:num>
                                <m:den>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Ω</m:t>
                                      </m:r>
                                    </m:e>
                                    <m:sub>
                                      <m:r>
                                        <m:rPr>
                                          <m:sty m:val="p"/>
                                        </m:rPr>
                                        <a:rPr lang="es-EC" sz="1400" i="0" kern="1200">
                                          <a:solidFill>
                                            <a:schemeClr val="dk1"/>
                                          </a:solidFill>
                                          <a:effectLst/>
                                          <a:latin typeface="Cambria Math"/>
                                          <a:ea typeface="+mn-ea"/>
                                          <a:cs typeface="+mn-cs"/>
                                        </a:rPr>
                                        <m:t>c</m:t>
                                      </m:r>
                                    </m:sub>
                                  </m:sSub>
                                </m:den>
                              </m:f>
                              <m:r>
                                <a:rPr lang="es-EC" sz="1400" i="0" kern="1200">
                                  <a:solidFill>
                                    <a:schemeClr val="dk1"/>
                                  </a:solidFill>
                                  <a:effectLst/>
                                  <a:latin typeface="Cambria Math"/>
                                  <a:ea typeface="+mn-ea"/>
                                  <a:cs typeface="+mn-cs"/>
                                </a:rPr>
                                <m:t>&gt;</m:t>
                              </m:r>
                              <m:sSub>
                                <m:sSubPr>
                                  <m:ctrlPr>
                                    <a:rPr lang="es-EC" sz="1400" i="1" kern="1200">
                                      <a:solidFill>
                                        <a:schemeClr val="dk1"/>
                                      </a:solidFill>
                                      <a:effectLst/>
                                      <a:latin typeface="Cambria Math" panose="02040503050406030204" pitchFamily="18" charset="0"/>
                                      <a:ea typeface="+mn-ea"/>
                                      <a:cs typeface="+mn-cs"/>
                                    </a:rPr>
                                  </m:ctrlPr>
                                </m:sSubPr>
                                <m:e>
                                  <m:r>
                                    <m:rPr>
                                      <m:sty m:val="p"/>
                                    </m:rPr>
                                    <a:rPr lang="es-EC" sz="1400" i="0" kern="1200">
                                      <a:solidFill>
                                        <a:schemeClr val="dk1"/>
                                      </a:solidFill>
                                      <a:effectLst/>
                                      <a:latin typeface="Cambria Math"/>
                                      <a:ea typeface="+mn-ea"/>
                                      <a:cs typeface="+mn-cs"/>
                                    </a:rPr>
                                    <m:t>P</m:t>
                                  </m:r>
                                </m:e>
                                <m:sub>
                                  <m:r>
                                    <m:rPr>
                                      <m:sty m:val="p"/>
                                    </m:rPr>
                                    <a:rPr lang="es-EC" sz="1400" i="0" kern="1200">
                                      <a:solidFill>
                                        <a:schemeClr val="dk1"/>
                                      </a:solidFill>
                                      <a:effectLst/>
                                      <a:latin typeface="Cambria Math"/>
                                      <a:ea typeface="+mn-ea"/>
                                      <a:cs typeface="+mn-cs"/>
                                    </a:rPr>
                                    <m:t>a</m:t>
                                  </m:r>
                                </m:sub>
                              </m:sSub>
                            </m:oMath>
                          </a14:m>
                          <a:endParaRPr lang="es-EC" sz="1400" i="0" kern="1200" dirty="0" smtClean="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indent="0" algn="l" defTabSz="9142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C" sz="1400" b="1" i="0" kern="1200" smtClean="0">
                                  <a:solidFill>
                                    <a:schemeClr val="dk1"/>
                                  </a:solidFill>
                                  <a:effectLst/>
                                  <a:latin typeface="Cambria Math"/>
                                  <a:ea typeface="+mn-ea"/>
                                  <a:cs typeface="+mn-cs"/>
                                </a:rPr>
                                <m:t>𝟔</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𝟓𝟐𝟖</m:t>
                              </m:r>
                              <m:r>
                                <a:rPr lang="es-EC" sz="1400" b="1" i="0" kern="1200" smtClean="0">
                                  <a:solidFill>
                                    <a:schemeClr val="dk1"/>
                                  </a:solidFill>
                                  <a:effectLst/>
                                  <a:latin typeface="Cambria Math"/>
                                  <a:ea typeface="+mn-ea"/>
                                  <a:cs typeface="+mn-cs"/>
                                </a:rPr>
                                <m:t> </m:t>
                              </m:r>
                              <m:d>
                                <m:dPr>
                                  <m:begChr m:val="["/>
                                  <m:endChr m:val="]"/>
                                  <m:ctrlPr>
                                    <a:rPr lang="es-EC" sz="1400" b="1" i="1" kern="1200">
                                      <a:solidFill>
                                        <a:schemeClr val="dk1"/>
                                      </a:solidFill>
                                      <a:effectLst/>
                                      <a:latin typeface="Cambria Math" panose="02040503050406030204" pitchFamily="18" charset="0"/>
                                      <a:ea typeface="+mn-ea"/>
                                      <a:cs typeface="+mn-cs"/>
                                    </a:rPr>
                                  </m:ctrlPr>
                                </m:dPr>
                                <m:e>
                                  <m:r>
                                    <a:rPr lang="es-EC" sz="1400" b="1" i="0" kern="1200">
                                      <a:solidFill>
                                        <a:schemeClr val="dk1"/>
                                      </a:solidFill>
                                      <a:effectLst/>
                                      <a:latin typeface="Cambria Math"/>
                                      <a:ea typeface="+mn-ea"/>
                                      <a:cs typeface="+mn-cs"/>
                                    </a:rPr>
                                    <m:t>𝐤𝐍</m:t>
                                  </m:r>
                                </m:e>
                              </m:d>
                              <m:r>
                                <a:rPr lang="es-EC" sz="1400" b="1" i="0" kern="1200">
                                  <a:solidFill>
                                    <a:schemeClr val="dk1"/>
                                  </a:solidFill>
                                  <a:effectLst/>
                                  <a:latin typeface="Cambria Math"/>
                                  <a:ea typeface="+mn-ea"/>
                                  <a:cs typeface="+mn-cs"/>
                                </a:rPr>
                                <m:t>&gt;</m:t>
                              </m:r>
                              <m:r>
                                <a:rPr lang="es-EC" sz="1400" b="1" i="0" kern="1200">
                                  <a:solidFill>
                                    <a:schemeClr val="dk1"/>
                                  </a:solidFill>
                                  <a:effectLst/>
                                  <a:latin typeface="Cambria Math"/>
                                  <a:ea typeface="+mn-ea"/>
                                  <a:cs typeface="+mn-cs"/>
                                </a:rPr>
                                <m:t>𝟎</m:t>
                              </m:r>
                              <m:r>
                                <a:rPr lang="es-EC" sz="1400" b="1" i="0" kern="1200">
                                  <a:solidFill>
                                    <a:schemeClr val="dk1"/>
                                  </a:solidFill>
                                  <a:effectLst/>
                                  <a:latin typeface="Cambria Math"/>
                                  <a:ea typeface="+mn-ea"/>
                                  <a:cs typeface="+mn-cs"/>
                                </a:rPr>
                                <m:t>.</m:t>
                              </m:r>
                              <m:r>
                                <a:rPr lang="es-EC" sz="1400" b="1" i="0" kern="1200">
                                  <a:solidFill>
                                    <a:schemeClr val="dk1"/>
                                  </a:solidFill>
                                  <a:effectLst/>
                                  <a:latin typeface="Cambria Math"/>
                                  <a:ea typeface="+mn-ea"/>
                                  <a:cs typeface="+mn-cs"/>
                                </a:rPr>
                                <m:t>𝟖𝟕𝟓</m:t>
                              </m:r>
                              <m:r>
                                <a:rPr lang="es-EC" sz="1400" b="1" i="0" kern="1200">
                                  <a:solidFill>
                                    <a:schemeClr val="dk1"/>
                                  </a:solidFill>
                                  <a:effectLst/>
                                  <a:latin typeface="Cambria Math"/>
                                  <a:ea typeface="+mn-ea"/>
                                  <a:cs typeface="+mn-cs"/>
                                </a:rPr>
                                <m:t> </m:t>
                              </m:r>
                              <m:d>
                                <m:dPr>
                                  <m:begChr m:val="["/>
                                  <m:endChr m:val="]"/>
                                  <m:ctrlPr>
                                    <a:rPr lang="es-EC" sz="1400" b="1" i="1" kern="1200">
                                      <a:solidFill>
                                        <a:schemeClr val="dk1"/>
                                      </a:solidFill>
                                      <a:effectLst/>
                                      <a:latin typeface="Cambria Math" panose="02040503050406030204" pitchFamily="18" charset="0"/>
                                      <a:ea typeface="+mn-ea"/>
                                      <a:cs typeface="+mn-cs"/>
                                    </a:rPr>
                                  </m:ctrlPr>
                                </m:dPr>
                                <m:e>
                                  <m:r>
                                    <a:rPr lang="es-EC" sz="1400" b="1" i="0" kern="1200">
                                      <a:solidFill>
                                        <a:schemeClr val="dk1"/>
                                      </a:solidFill>
                                      <a:effectLst/>
                                      <a:latin typeface="Cambria Math"/>
                                      <a:ea typeface="+mn-ea"/>
                                      <a:cs typeface="+mn-cs"/>
                                    </a:rPr>
                                    <m:t>𝐤𝐍</m:t>
                                  </m:r>
                                </m:e>
                              </m:d>
                              <m:r>
                                <a:rPr lang="es-EC" sz="1400" b="1" i="0" kern="1200">
                                  <a:solidFill>
                                    <a:schemeClr val="dk1"/>
                                  </a:solidFill>
                                  <a:effectLst/>
                                  <a:latin typeface="Cambria Math"/>
                                  <a:ea typeface="+mn-ea"/>
                                  <a:cs typeface="+mn-cs"/>
                                </a:rPr>
                                <m:t> </m:t>
                              </m:r>
                            </m:oMath>
                          </a14:m>
                          <a:r>
                            <a:rPr lang="es-EC" sz="1400" b="1" i="0" kern="1200" dirty="0" smtClean="0">
                              <a:solidFill>
                                <a:schemeClr val="dk1"/>
                              </a:solidFill>
                              <a:effectLst/>
                              <a:latin typeface="Arial" panose="020B0604020202020204" pitchFamily="34" charset="0"/>
                              <a:ea typeface="+mn-ea"/>
                              <a:cs typeface="Arial" panose="020B0604020202020204" pitchFamily="34" charset="0"/>
                            </a:rPr>
                            <a:t> </a:t>
                          </a:r>
                        </a:p>
                        <a:p>
                          <a:pPr marL="0" marR="0" indent="0" algn="l" defTabSz="9142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s-EC" sz="1400" b="1" i="0" kern="1200" smtClean="0">
                                    <a:solidFill>
                                      <a:schemeClr val="dk1"/>
                                    </a:solidFill>
                                    <a:effectLst/>
                                    <a:latin typeface="Cambria Math"/>
                                    <a:ea typeface="+mn-ea"/>
                                    <a:cs typeface="+mn-cs"/>
                                  </a:rPr>
                                  <m:t>𝟒</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𝟑𝟒𝟑</m:t>
                                </m:r>
                                <m:r>
                                  <a:rPr lang="es-EC" sz="1400" b="1" i="0" kern="1200" smtClean="0">
                                    <a:solidFill>
                                      <a:schemeClr val="dk1"/>
                                    </a:solidFill>
                                    <a:effectLst/>
                                    <a:latin typeface="Cambria Math"/>
                                    <a:ea typeface="+mn-ea"/>
                                    <a:cs typeface="+mn-cs"/>
                                  </a:rPr>
                                  <m:t> [</m:t>
                                </m:r>
                                <m:r>
                                  <a:rPr lang="es-EC" sz="1400" b="1" i="0" kern="1200" smtClean="0">
                                    <a:solidFill>
                                      <a:schemeClr val="dk1"/>
                                    </a:solidFill>
                                    <a:effectLst/>
                                    <a:latin typeface="Cambria Math"/>
                                    <a:ea typeface="+mn-ea"/>
                                    <a:cs typeface="+mn-cs"/>
                                  </a:rPr>
                                  <m:t>𝐤𝐍</m:t>
                                </m:r>
                                <m:r>
                                  <a:rPr lang="es-EC" sz="1400" b="1" i="0" kern="1200" smtClean="0">
                                    <a:solidFill>
                                      <a:schemeClr val="dk1"/>
                                    </a:solidFill>
                                    <a:effectLst/>
                                    <a:latin typeface="Cambria Math"/>
                                    <a:ea typeface="+mn-ea"/>
                                    <a:cs typeface="+mn-cs"/>
                                  </a:rPr>
                                  <m:t>]&gt;</m:t>
                                </m:r>
                                <m:r>
                                  <a:rPr lang="es-EC" sz="1400" b="1" i="0" kern="1200" smtClean="0">
                                    <a:solidFill>
                                      <a:schemeClr val="dk1"/>
                                    </a:solidFill>
                                    <a:effectLst/>
                                    <a:latin typeface="Cambria Math"/>
                                    <a:ea typeface="+mn-ea"/>
                                    <a:cs typeface="+mn-cs"/>
                                  </a:rPr>
                                  <m:t>𝟎</m:t>
                                </m:r>
                                <m:r>
                                  <a:rPr lang="es-EC" sz="1400" b="1" i="0" kern="1200" smtClean="0">
                                    <a:solidFill>
                                      <a:schemeClr val="dk1"/>
                                    </a:solidFill>
                                    <a:effectLst/>
                                    <a:latin typeface="Cambria Math"/>
                                    <a:ea typeface="+mn-ea"/>
                                    <a:cs typeface="+mn-cs"/>
                                  </a:rPr>
                                  <m:t>.</m:t>
                                </m:r>
                                <m:r>
                                  <a:rPr lang="es-EC" sz="1400" b="1" i="0" kern="1200" smtClean="0">
                                    <a:solidFill>
                                      <a:schemeClr val="dk1"/>
                                    </a:solidFill>
                                    <a:effectLst/>
                                    <a:latin typeface="Cambria Math"/>
                                    <a:ea typeface="+mn-ea"/>
                                    <a:cs typeface="+mn-cs"/>
                                  </a:rPr>
                                  <m:t>𝟔𝟕𝟑</m:t>
                                </m:r>
                                <m:r>
                                  <a:rPr lang="es-EC" sz="1400" b="1" i="0" kern="1200" smtClean="0">
                                    <a:solidFill>
                                      <a:schemeClr val="dk1"/>
                                    </a:solidFill>
                                    <a:effectLst/>
                                    <a:latin typeface="Cambria Math"/>
                                    <a:ea typeface="+mn-ea"/>
                                    <a:cs typeface="+mn-cs"/>
                                  </a:rPr>
                                  <m:t> </m:t>
                                </m:r>
                                <m:d>
                                  <m:dPr>
                                    <m:begChr m:val="["/>
                                    <m:endChr m:val="]"/>
                                    <m:ctrlPr>
                                      <a:rPr lang="es-EC" sz="1400" b="1" i="1" kern="1200">
                                        <a:solidFill>
                                          <a:schemeClr val="dk1"/>
                                        </a:solidFill>
                                        <a:effectLst/>
                                        <a:latin typeface="Cambria Math" panose="02040503050406030204" pitchFamily="18" charset="0"/>
                                        <a:ea typeface="+mn-ea"/>
                                        <a:cs typeface="+mn-cs"/>
                                      </a:rPr>
                                    </m:ctrlPr>
                                  </m:dPr>
                                  <m:e>
                                    <m:r>
                                      <a:rPr lang="es-EC" sz="1400" b="1" i="0" kern="1200">
                                        <a:solidFill>
                                          <a:schemeClr val="dk1"/>
                                        </a:solidFill>
                                        <a:effectLst/>
                                        <a:latin typeface="Cambria Math"/>
                                        <a:ea typeface="+mn-ea"/>
                                        <a:cs typeface="+mn-cs"/>
                                      </a:rPr>
                                      <m:t>𝐤𝐍</m:t>
                                    </m:r>
                                  </m:e>
                                </m:d>
                              </m:oMath>
                            </m:oMathPara>
                          </a14:m>
                          <a:endParaRPr lang="es-EC" sz="1400" b="1" i="0" kern="1200" dirty="0">
                            <a:solidFill>
                              <a:schemeClr val="dk1"/>
                            </a:solidFill>
                            <a:effectLst/>
                            <a:latin typeface="Arial" panose="020B0604020202020204" pitchFamily="34" charset="0"/>
                            <a:ea typeface="+mn-ea"/>
                            <a:cs typeface="Arial" panose="020B0604020202020204" pitchFamily="34" charset="0"/>
                          </a:endParaRPr>
                        </a:p>
                      </a:txBody>
                      <a:tcPr anchor="ctr"/>
                    </a:tc>
                  </a:tr>
                </a:tbl>
              </a:graphicData>
            </a:graphic>
          </p:graphicFrame>
        </mc:Choice>
        <mc:Fallback xmlns="">
          <p:graphicFrame>
            <p:nvGraphicFramePr>
              <p:cNvPr id="4" name="Marcador de contenido 3"/>
              <p:cNvGraphicFramePr>
                <a:graphicFrameLocks/>
              </p:cNvGraphicFramePr>
              <p:nvPr>
                <p:extLst>
                  <p:ext uri="{D42A27DB-BD31-4B8C-83A1-F6EECF244321}">
                    <p14:modId xmlns:p14="http://schemas.microsoft.com/office/powerpoint/2010/main" val="2564257987"/>
                  </p:ext>
                </p:extLst>
              </p:nvPr>
            </p:nvGraphicFramePr>
            <p:xfrm>
              <a:off x="5493669" y="531578"/>
              <a:ext cx="6696744" cy="6313743"/>
            </p:xfrm>
            <a:graphic>
              <a:graphicData uri="http://schemas.openxmlformats.org/drawingml/2006/table">
                <a:tbl>
                  <a:tblPr firstRow="1" bandRow="1">
                    <a:tableStyleId>{1FECB4D8-DB02-4DC6-A0A2-4F2EBAE1DC90}</a:tableStyleId>
                  </a:tblPr>
                  <a:tblGrid>
                    <a:gridCol w="4057921"/>
                    <a:gridCol w="2638823"/>
                  </a:tblGrid>
                  <a:tr h="289560">
                    <a:tc>
                      <a:txBody>
                        <a:bodyPr/>
                        <a:lstStyle/>
                        <a:p>
                          <a:pPr algn="ctr"/>
                          <a:r>
                            <a:rPr lang="es-EC" sz="1300" i="0" dirty="0" smtClean="0">
                              <a:latin typeface="Arial" pitchFamily="34" charset="0"/>
                              <a:cs typeface="Arial" pitchFamily="34" charset="0"/>
                            </a:rPr>
                            <a:t>DENOMINACIÓN</a:t>
                          </a:r>
                          <a:r>
                            <a:rPr lang="es-EC" sz="1300" i="0" baseline="0" dirty="0" smtClean="0">
                              <a:latin typeface="Arial" pitchFamily="34" charset="0"/>
                              <a:cs typeface="Arial" pitchFamily="34" charset="0"/>
                            </a:rPr>
                            <a:t> </a:t>
                          </a:r>
                          <a:endParaRPr lang="es-EC" sz="1300" i="0" dirty="0">
                            <a:latin typeface="Arial" pitchFamily="34" charset="0"/>
                            <a:cs typeface="Arial" pitchFamily="34" charset="0"/>
                          </a:endParaRPr>
                        </a:p>
                      </a:txBody>
                      <a:tcPr/>
                    </a:tc>
                    <a:tc>
                      <a:txBody>
                        <a:bodyPr/>
                        <a:lstStyle/>
                        <a:p>
                          <a:pPr algn="ctr"/>
                          <a:r>
                            <a:rPr lang="es-EC" sz="1300" i="0" dirty="0" smtClean="0">
                              <a:latin typeface="Arial" pitchFamily="34" charset="0"/>
                              <a:cs typeface="Arial" pitchFamily="34" charset="0"/>
                            </a:rPr>
                            <a:t>RESULTADO</a:t>
                          </a:r>
                          <a:endParaRPr lang="es-EC" sz="1300" i="0" dirty="0">
                            <a:latin typeface="Arial" pitchFamily="34" charset="0"/>
                            <a:cs typeface="Arial" pitchFamily="34" charset="0"/>
                          </a:endParaRPr>
                        </a:p>
                      </a:txBody>
                      <a:tcPr/>
                    </a:tc>
                  </a:tr>
                  <a:tr h="518160">
                    <a:tc>
                      <a:txBody>
                        <a:bodyPr/>
                        <a:lstStyle/>
                        <a:p>
                          <a:endParaRPr lang="es-ES"/>
                        </a:p>
                      </a:txBody>
                      <a:tcPr>
                        <a:blipFill rotWithShape="1">
                          <a:blip r:embed="rId2"/>
                          <a:stretch>
                            <a:fillRect t="-57647" r="-65015" b="-1062353"/>
                          </a:stretch>
                        </a:blipFill>
                      </a:tcPr>
                    </a:tc>
                    <a:tc>
                      <a:txBody>
                        <a:bodyPr/>
                        <a:lstStyle/>
                        <a:p>
                          <a:endParaRPr lang="es-ES"/>
                        </a:p>
                      </a:txBody>
                      <a:tcPr anchor="ctr">
                        <a:blipFill rotWithShape="1">
                          <a:blip r:embed="rId2"/>
                          <a:stretch>
                            <a:fillRect l="-153811" t="-57647" b="-1062353"/>
                          </a:stretch>
                        </a:blipFill>
                      </a:tcPr>
                    </a:tc>
                  </a:tr>
                  <a:tr h="552387">
                    <a:tc>
                      <a:txBody>
                        <a:bodyPr/>
                        <a:lstStyle/>
                        <a:p>
                          <a:endParaRPr lang="es-ES"/>
                        </a:p>
                      </a:txBody>
                      <a:tcPr>
                        <a:blipFill rotWithShape="1">
                          <a:blip r:embed="rId2"/>
                          <a:stretch>
                            <a:fillRect t="-148889" r="-65015" b="-903333"/>
                          </a:stretch>
                        </a:blipFill>
                      </a:tcPr>
                    </a:tc>
                    <a:tc>
                      <a:txBody>
                        <a:bodyPr/>
                        <a:lstStyle/>
                        <a:p>
                          <a:endParaRPr lang="es-ES"/>
                        </a:p>
                      </a:txBody>
                      <a:tcPr anchor="ctr">
                        <a:blipFill rotWithShape="1">
                          <a:blip r:embed="rId2"/>
                          <a:stretch>
                            <a:fillRect l="-153811" t="-148889" b="-903333"/>
                          </a:stretch>
                        </a:blipFill>
                      </a:tcPr>
                    </a:tc>
                  </a:tr>
                  <a:tr h="1158240">
                    <a:tc>
                      <a:txBody>
                        <a:bodyPr/>
                        <a:lstStyle/>
                        <a:p>
                          <a:endParaRPr lang="es-ES"/>
                        </a:p>
                      </a:txBody>
                      <a:tcPr>
                        <a:blipFill rotWithShape="1">
                          <a:blip r:embed="rId2"/>
                          <a:stretch>
                            <a:fillRect t="-117895" r="-65015" b="-327895"/>
                          </a:stretch>
                        </a:blipFill>
                      </a:tcPr>
                    </a:tc>
                    <a:tc>
                      <a:txBody>
                        <a:bodyPr/>
                        <a:lstStyle/>
                        <a:p>
                          <a:endParaRPr lang="es-ES"/>
                        </a:p>
                      </a:txBody>
                      <a:tcPr anchor="ctr">
                        <a:blipFill rotWithShape="1">
                          <a:blip r:embed="rId2"/>
                          <a:stretch>
                            <a:fillRect l="-153811" t="-117895" b="-327895"/>
                          </a:stretch>
                        </a:blipFill>
                      </a:tcPr>
                    </a:tc>
                  </a:tr>
                  <a:tr h="935165">
                    <a:tc>
                      <a:txBody>
                        <a:bodyPr/>
                        <a:lstStyle/>
                        <a:p>
                          <a:endParaRPr lang="es-ES"/>
                        </a:p>
                      </a:txBody>
                      <a:tcPr>
                        <a:blipFill rotWithShape="1">
                          <a:blip r:embed="rId2"/>
                          <a:stretch>
                            <a:fillRect t="-268831" r="-65015" b="-304545"/>
                          </a:stretch>
                        </a:blipFill>
                      </a:tcPr>
                    </a:tc>
                    <a:tc>
                      <a:txBody>
                        <a:bodyPr/>
                        <a:lstStyle/>
                        <a:p>
                          <a:endParaRPr lang="es-ES"/>
                        </a:p>
                      </a:txBody>
                      <a:tcPr anchor="ctr">
                        <a:blipFill rotWithShape="1">
                          <a:blip r:embed="rId2"/>
                          <a:stretch>
                            <a:fillRect l="-153811" t="-268831" b="-304545"/>
                          </a:stretch>
                        </a:blipFill>
                      </a:tcPr>
                    </a:tc>
                  </a:tr>
                  <a:tr h="951992">
                    <a:tc>
                      <a:txBody>
                        <a:bodyPr/>
                        <a:lstStyle/>
                        <a:p>
                          <a:endParaRPr lang="es-ES"/>
                        </a:p>
                      </a:txBody>
                      <a:tcPr>
                        <a:blipFill rotWithShape="1">
                          <a:blip r:embed="rId2"/>
                          <a:stretch>
                            <a:fillRect t="-364103" r="-65015" b="-200641"/>
                          </a:stretch>
                        </a:blipFill>
                      </a:tcPr>
                    </a:tc>
                    <a:tc>
                      <a:txBody>
                        <a:bodyPr/>
                        <a:lstStyle/>
                        <a:p>
                          <a:endParaRPr lang="es-ES"/>
                        </a:p>
                      </a:txBody>
                      <a:tcPr anchor="ctr">
                        <a:blipFill rotWithShape="1">
                          <a:blip r:embed="rId2"/>
                          <a:stretch>
                            <a:fillRect l="-153811" t="-364103" b="-200641"/>
                          </a:stretch>
                        </a:blipFill>
                      </a:tcPr>
                    </a:tc>
                  </a:tr>
                  <a:tr h="518160">
                    <a:tc>
                      <a:txBody>
                        <a:bodyPr/>
                        <a:lstStyle/>
                        <a:p>
                          <a:endParaRPr lang="es-ES"/>
                        </a:p>
                      </a:txBody>
                      <a:tcPr>
                        <a:blipFill rotWithShape="1">
                          <a:blip r:embed="rId2"/>
                          <a:stretch>
                            <a:fillRect t="-851765" r="-65015" b="-268235"/>
                          </a:stretch>
                        </a:blipFill>
                      </a:tcPr>
                    </a:tc>
                    <a:tc>
                      <a:txBody>
                        <a:bodyPr/>
                        <a:lstStyle/>
                        <a:p>
                          <a:endParaRPr lang="es-ES"/>
                        </a:p>
                      </a:txBody>
                      <a:tcPr anchor="ctr">
                        <a:blipFill rotWithShape="1">
                          <a:blip r:embed="rId2"/>
                          <a:stretch>
                            <a:fillRect l="-153811" t="-851765" b="-268235"/>
                          </a:stretch>
                        </a:blipFill>
                      </a:tcPr>
                    </a:tc>
                  </a:tr>
                  <a:tr h="538290">
                    <a:tc>
                      <a:txBody>
                        <a:bodyPr/>
                        <a:lstStyle/>
                        <a:p>
                          <a:endParaRPr lang="es-ES"/>
                        </a:p>
                      </a:txBody>
                      <a:tcPr>
                        <a:blipFill rotWithShape="1">
                          <a:blip r:embed="rId2"/>
                          <a:stretch>
                            <a:fillRect t="-919318" r="-65015" b="-159091"/>
                          </a:stretch>
                        </a:blipFill>
                      </a:tcPr>
                    </a:tc>
                    <a:tc>
                      <a:txBody>
                        <a:bodyPr/>
                        <a:lstStyle/>
                        <a:p>
                          <a:endParaRPr lang="es-ES"/>
                        </a:p>
                      </a:txBody>
                      <a:tcPr anchor="ctr">
                        <a:blipFill rotWithShape="1">
                          <a:blip r:embed="rId2"/>
                          <a:stretch>
                            <a:fillRect l="-153811" t="-919318" b="-159091"/>
                          </a:stretch>
                        </a:blipFill>
                      </a:tcPr>
                    </a:tc>
                  </a:tr>
                  <a:tr h="851789">
                    <a:tc>
                      <a:txBody>
                        <a:bodyPr/>
                        <a:lstStyle/>
                        <a:p>
                          <a:endParaRPr lang="es-ES"/>
                        </a:p>
                      </a:txBody>
                      <a:tcPr>
                        <a:blipFill rotWithShape="1">
                          <a:blip r:embed="rId2"/>
                          <a:stretch>
                            <a:fillRect t="-640714" r="-65015"/>
                          </a:stretch>
                        </a:blipFill>
                      </a:tcPr>
                    </a:tc>
                    <a:tc>
                      <a:txBody>
                        <a:bodyPr/>
                        <a:lstStyle/>
                        <a:p>
                          <a:endParaRPr lang="es-ES"/>
                        </a:p>
                      </a:txBody>
                      <a:tcPr anchor="ctr">
                        <a:blipFill rotWithShape="1">
                          <a:blip r:embed="rId2"/>
                          <a:stretch>
                            <a:fillRect l="-153811" t="-640714"/>
                          </a:stretch>
                        </a:blipFill>
                      </a:tcPr>
                    </a:tc>
                  </a:tr>
                </a:tbl>
              </a:graphicData>
            </a:graphic>
          </p:graphicFrame>
        </mc:Fallback>
      </mc:AlternateContent>
      <p:grpSp>
        <p:nvGrpSpPr>
          <p:cNvPr id="15" name="7 Grupo"/>
          <p:cNvGrpSpPr/>
          <p:nvPr/>
        </p:nvGrpSpPr>
        <p:grpSpPr>
          <a:xfrm>
            <a:off x="118542" y="1773610"/>
            <a:ext cx="5040560" cy="1800200"/>
            <a:chOff x="0" y="0"/>
            <a:chExt cx="4819650" cy="1609725"/>
          </a:xfrm>
        </p:grpSpPr>
        <p:pic>
          <p:nvPicPr>
            <p:cNvPr id="16" name="15 Imagen"/>
            <p:cNvPicPr>
              <a:picLocks noChangeAspect="1"/>
            </p:cNvPicPr>
            <p:nvPr/>
          </p:nvPicPr>
          <p:blipFill rotWithShape="1">
            <a:blip r:embed="rId3">
              <a:extLst>
                <a:ext uri="{28A0092B-C50C-407E-A947-70E740481C1C}">
                  <a14:useLocalDpi xmlns:a14="http://schemas.microsoft.com/office/drawing/2010/main" val="0"/>
                </a:ext>
              </a:extLst>
            </a:blip>
            <a:srcRect t="-1" b="69411"/>
            <a:stretch/>
          </p:blipFill>
          <p:spPr bwMode="auto">
            <a:xfrm>
              <a:off x="1628775" y="0"/>
              <a:ext cx="3190875" cy="1609725"/>
            </a:xfrm>
            <a:prstGeom prst="rect">
              <a:avLst/>
            </a:prstGeom>
            <a:noFill/>
            <a:ln>
              <a:noFill/>
            </a:ln>
            <a:extLst>
              <a:ext uri="{53640926-AAD7-44D8-BBD7-CCE9431645EC}">
                <a14:shadowObscured xmlns:a14="http://schemas.microsoft.com/office/drawing/2010/main"/>
              </a:ext>
            </a:extLst>
          </p:spPr>
        </p:pic>
        <p:sp>
          <p:nvSpPr>
            <p:cNvPr id="17" name="140 Rectángulo"/>
            <p:cNvSpPr/>
            <p:nvPr/>
          </p:nvSpPr>
          <p:spPr>
            <a:xfrm>
              <a:off x="1628775" y="1047750"/>
              <a:ext cx="3086100" cy="20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8" name="17 Imagen"/>
            <p:cNvPicPr>
              <a:picLocks noChangeAspect="1"/>
            </p:cNvPicPr>
            <p:nvPr/>
          </p:nvPicPr>
          <p:blipFill>
            <a:blip r:embed="rId4" cstate="print">
              <a:extLst>
                <a:ext uri="{28A0092B-C50C-407E-A947-70E740481C1C}">
                  <a14:useLocalDpi xmlns:a14="http://schemas.microsoft.com/office/drawing/2010/main" val="0"/>
                </a:ext>
              </a:extLst>
            </a:blip>
            <a:srcRect t="4889" r="7286" b="4889"/>
            <a:stretch>
              <a:fillRect/>
            </a:stretch>
          </p:blipFill>
          <p:spPr bwMode="auto">
            <a:xfrm>
              <a:off x="0" y="228600"/>
              <a:ext cx="1400175" cy="1123950"/>
            </a:xfrm>
            <a:prstGeom prst="rect">
              <a:avLst/>
            </a:prstGeom>
            <a:noFill/>
            <a:ln>
              <a:noFill/>
            </a:ln>
          </p:spPr>
        </p:pic>
      </p:grpSp>
      <mc:AlternateContent xmlns:mc="http://schemas.openxmlformats.org/markup-compatibility/2006" xmlns:a14="http://schemas.microsoft.com/office/drawing/2010/main">
        <mc:Choice Requires="a14">
          <p:sp>
            <p:nvSpPr>
              <p:cNvPr id="19" name="18 Rectángulo"/>
              <p:cNvSpPr/>
              <p:nvPr/>
            </p:nvSpPr>
            <p:spPr>
              <a:xfrm>
                <a:off x="423196" y="4129422"/>
                <a:ext cx="4735905" cy="14991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14:m>
                  <m:oMath xmlns:m="http://schemas.openxmlformats.org/officeDocument/2006/math">
                    <m:r>
                      <m:rPr>
                        <m:sty m:val="p"/>
                      </m:rPr>
                      <a:rPr lang="es-EC" sz="1500" i="0" smtClean="0">
                        <a:latin typeface="Cambria Math" panose="02040503050406030204" pitchFamily="18" charset="0"/>
                        <a:ea typeface="Cambria Math" panose="02040503050406030204" pitchFamily="18" charset="0"/>
                      </a:rPr>
                      <m:t>A</m:t>
                    </m:r>
                    <m:r>
                      <a:rPr lang="es-EC" sz="1500" i="0" smtClean="0">
                        <a:latin typeface="Cambria Math" panose="02040503050406030204" pitchFamily="18" charset="0"/>
                        <a:ea typeface="Cambria Math" panose="02040503050406030204" pitchFamily="18" charset="0"/>
                      </a:rPr>
                      <m:t>:</m:t>
                    </m:r>
                  </m:oMath>
                </a14:m>
                <a:r>
                  <a:rPr lang="es-EC" sz="1500" dirty="0">
                    <a:latin typeface="Arial" panose="020B0604020202020204" pitchFamily="34" charset="0"/>
                    <a:cs typeface="Arial" panose="020B0604020202020204" pitchFamily="34" charset="0"/>
                  </a:rPr>
                  <a:t> Dimensión del tubo cuadrado, </a:t>
                </a:r>
                <a14:m>
                  <m:oMath xmlns:m="http://schemas.openxmlformats.org/officeDocument/2006/math">
                    <m:r>
                      <a:rPr lang="es-EC" sz="1500" i="0">
                        <a:latin typeface="Cambria Math"/>
                      </a:rPr>
                      <m:t>25 [</m:t>
                    </m:r>
                    <m:r>
                      <m:rPr>
                        <m:sty m:val="p"/>
                      </m:rPr>
                      <a:rPr lang="es-EC" sz="1500" i="0">
                        <a:latin typeface="Cambria Math"/>
                      </a:rPr>
                      <m:t>mm</m:t>
                    </m:r>
                    <m:r>
                      <a:rPr lang="es-EC" sz="1500" i="0">
                        <a:latin typeface="Cambria Math"/>
                      </a:rPr>
                      <m:t>]</m:t>
                    </m:r>
                  </m:oMath>
                </a14:m>
                <a:r>
                  <a:rPr lang="es-EC" sz="1500" dirty="0">
                    <a:latin typeface="Arial" panose="020B0604020202020204" pitchFamily="34" charset="0"/>
                    <a:cs typeface="Arial" panose="020B0604020202020204" pitchFamily="34" charset="0"/>
                  </a:rPr>
                  <a:t> </a:t>
                </a:r>
              </a:p>
              <a:p>
                <a14:m>
                  <m:oMath xmlns:m="http://schemas.openxmlformats.org/officeDocument/2006/math">
                    <m:r>
                      <m:rPr>
                        <m:sty m:val="p"/>
                      </m:rPr>
                      <a:rPr lang="es-EC" sz="1500" i="0">
                        <a:latin typeface="Cambria Math" panose="02040503050406030204" pitchFamily="18" charset="0"/>
                        <a:ea typeface="Cambria Math" panose="02040503050406030204" pitchFamily="18" charset="0"/>
                      </a:rPr>
                      <m:t>e</m:t>
                    </m:r>
                    <m:r>
                      <a:rPr lang="es-EC" sz="1500" i="0">
                        <a:latin typeface="Cambria Math" panose="02040503050406030204" pitchFamily="18" charset="0"/>
                        <a:ea typeface="Cambria Math" panose="02040503050406030204" pitchFamily="18" charset="0"/>
                      </a:rPr>
                      <m:t>:</m:t>
                    </m:r>
                  </m:oMath>
                </a14:m>
                <a:r>
                  <a:rPr lang="es-EC" sz="1500" dirty="0">
                    <a:latin typeface="Arial" panose="020B0604020202020204" pitchFamily="34" charset="0"/>
                    <a:cs typeface="Arial" panose="020B0604020202020204" pitchFamily="34" charset="0"/>
                  </a:rPr>
                  <a:t> Espesor de la sección </a:t>
                </a:r>
                <a14:m>
                  <m:oMath xmlns:m="http://schemas.openxmlformats.org/officeDocument/2006/math">
                    <m:r>
                      <a:rPr lang="es-EC" sz="1500" i="0">
                        <a:latin typeface="Cambria Math"/>
                      </a:rPr>
                      <m:t>1.2[</m:t>
                    </m:r>
                    <m:r>
                      <m:rPr>
                        <m:sty m:val="p"/>
                      </m:rPr>
                      <a:rPr lang="es-EC" sz="1500" i="0">
                        <a:latin typeface="Cambria Math"/>
                      </a:rPr>
                      <m:t>mm</m:t>
                    </m:r>
                    <m:r>
                      <a:rPr lang="es-EC" sz="1500" i="0">
                        <a:latin typeface="Cambria Math"/>
                      </a:rPr>
                      <m:t>]</m:t>
                    </m:r>
                  </m:oMath>
                </a14:m>
                <a:r>
                  <a:rPr lang="es-EC" sz="1500" dirty="0">
                    <a:latin typeface="Arial" panose="020B0604020202020204" pitchFamily="34" charset="0"/>
                    <a:cs typeface="Arial" panose="020B0604020202020204" pitchFamily="34" charset="0"/>
                  </a:rPr>
                  <a:t> </a:t>
                </a:r>
              </a:p>
              <a:p>
                <a14:m>
                  <m:oMath xmlns:m="http://schemas.openxmlformats.org/officeDocument/2006/math">
                    <m:r>
                      <m:rPr>
                        <m:sty m:val="p"/>
                      </m:rPr>
                      <a:rPr lang="es-EC" sz="1500" i="0">
                        <a:latin typeface="Cambria Math" panose="02040503050406030204" pitchFamily="18" charset="0"/>
                        <a:ea typeface="Cambria Math" panose="02040503050406030204" pitchFamily="18" charset="0"/>
                      </a:rPr>
                      <m:t>r</m:t>
                    </m:r>
                  </m:oMath>
                </a14:m>
                <a:r>
                  <a:rPr lang="es-EC" sz="1500" dirty="0">
                    <a:latin typeface="Arial" panose="020B0604020202020204" pitchFamily="34" charset="0"/>
                    <a:cs typeface="Arial" panose="020B0604020202020204" pitchFamily="34" charset="0"/>
                  </a:rPr>
                  <a:t>: Radio de giro de la sección </a:t>
                </a:r>
                <a14:m>
                  <m:oMath xmlns:m="http://schemas.openxmlformats.org/officeDocument/2006/math">
                    <m:r>
                      <a:rPr lang="es-EC" sz="1500" i="0">
                        <a:latin typeface="Cambria Math"/>
                      </a:rPr>
                      <m:t>0.97 [</m:t>
                    </m:r>
                    <m:r>
                      <m:rPr>
                        <m:sty m:val="p"/>
                      </m:rPr>
                      <a:rPr lang="es-EC" sz="1500" i="0">
                        <a:latin typeface="Cambria Math"/>
                      </a:rPr>
                      <m:t>cm</m:t>
                    </m:r>
                    <m:r>
                      <a:rPr lang="es-EC" sz="1500" i="0">
                        <a:latin typeface="Cambria Math"/>
                      </a:rPr>
                      <m:t>]</m:t>
                    </m:r>
                  </m:oMath>
                </a14:m>
                <a:endParaRPr lang="es-EC" sz="1500" dirty="0">
                  <a:latin typeface="Arial" panose="020B0604020202020204" pitchFamily="34" charset="0"/>
                  <a:cs typeface="Arial" panose="020B0604020202020204" pitchFamily="34" charset="0"/>
                </a:endParaRPr>
              </a:p>
              <a:p>
                <a14:m>
                  <m:oMath xmlns:m="http://schemas.openxmlformats.org/officeDocument/2006/math">
                    <m:sSub>
                      <m:sSubPr>
                        <m:ctrlPr>
                          <a:rPr lang="es-EC" sz="1500" i="1">
                            <a:latin typeface="Cambria Math" panose="02040503050406030204" pitchFamily="18" charset="0"/>
                            <a:ea typeface="Cambria Math" panose="02040503050406030204" pitchFamily="18" charset="0"/>
                          </a:rPr>
                        </m:ctrlPr>
                      </m:sSubPr>
                      <m:e>
                        <m:r>
                          <m:rPr>
                            <m:sty m:val="p"/>
                          </m:rPr>
                          <a:rPr lang="es-EC" sz="1500" i="0">
                            <a:latin typeface="Cambria Math" panose="02040503050406030204" pitchFamily="18" charset="0"/>
                            <a:ea typeface="Cambria Math" panose="02040503050406030204" pitchFamily="18" charset="0"/>
                          </a:rPr>
                          <m:t>L</m:t>
                        </m:r>
                      </m:e>
                      <m:sub>
                        <m:r>
                          <m:rPr>
                            <m:sty m:val="p"/>
                          </m:rPr>
                          <a:rPr lang="es-EC" sz="1500" i="0">
                            <a:latin typeface="Cambria Math" panose="02040503050406030204" pitchFamily="18" charset="0"/>
                            <a:ea typeface="Cambria Math" panose="02040503050406030204" pitchFamily="18" charset="0"/>
                          </a:rPr>
                          <m:t>C</m:t>
                        </m:r>
                      </m:sub>
                    </m:sSub>
                    <m:r>
                      <a:rPr lang="es-EC" sz="1500" i="0">
                        <a:latin typeface="Cambria Math" panose="02040503050406030204" pitchFamily="18" charset="0"/>
                        <a:ea typeface="Cambria Math" panose="02040503050406030204" pitchFamily="18" charset="0"/>
                      </a:rPr>
                      <m:t>:</m:t>
                    </m:r>
                  </m:oMath>
                </a14:m>
                <a:r>
                  <a:rPr lang="es-EC" sz="1500" dirty="0">
                    <a:latin typeface="Arial" panose="020B0604020202020204" pitchFamily="34" charset="0"/>
                    <a:cs typeface="Arial" panose="020B0604020202020204" pitchFamily="34" charset="0"/>
                  </a:rPr>
                  <a:t> Longitud del tubo estructural cuadrado, </a:t>
                </a:r>
                <a14:m>
                  <m:oMath xmlns:m="http://schemas.openxmlformats.org/officeDocument/2006/math">
                    <m:r>
                      <a:rPr lang="es-EC" sz="1500" i="0">
                        <a:latin typeface="Cambria Math"/>
                      </a:rPr>
                      <m:t>80 </m:t>
                    </m:r>
                    <m:d>
                      <m:dPr>
                        <m:begChr m:val="["/>
                        <m:endChr m:val="]"/>
                        <m:ctrlPr>
                          <a:rPr lang="es-EC" sz="1500" i="1">
                            <a:latin typeface="Cambria Math" panose="02040503050406030204" pitchFamily="18" charset="0"/>
                          </a:rPr>
                        </m:ctrlPr>
                      </m:dPr>
                      <m:e>
                        <m:r>
                          <m:rPr>
                            <m:sty m:val="p"/>
                          </m:rPr>
                          <a:rPr lang="es-EC" sz="1500" i="0">
                            <a:latin typeface="Cambria Math"/>
                          </a:rPr>
                          <m:t>cm</m:t>
                        </m:r>
                      </m:e>
                    </m:d>
                  </m:oMath>
                </a14:m>
                <a:endParaRPr lang="es-EC" sz="1500" dirty="0" smtClean="0">
                  <a:latin typeface="Arial" panose="020B0604020202020204" pitchFamily="34" charset="0"/>
                </a:endParaRPr>
              </a:p>
              <a:p>
                <a14:m>
                  <m:oMath xmlns:m="http://schemas.openxmlformats.org/officeDocument/2006/math">
                    <m:sSub>
                      <m:sSubPr>
                        <m:ctrlPr>
                          <a:rPr lang="es-EC" sz="1500" i="1">
                            <a:latin typeface="Cambria Math" panose="02040503050406030204" pitchFamily="18" charset="0"/>
                          </a:rPr>
                        </m:ctrlPr>
                      </m:sSubPr>
                      <m:e>
                        <m:r>
                          <m:rPr>
                            <m:sty m:val="p"/>
                          </m:rPr>
                          <a:rPr lang="es-EC" sz="1500">
                            <a:latin typeface="Cambria Math"/>
                          </a:rPr>
                          <m:t>A</m:t>
                        </m:r>
                      </m:e>
                      <m:sub>
                        <m:r>
                          <m:rPr>
                            <m:sty m:val="p"/>
                          </m:rPr>
                          <a:rPr lang="es-EC" sz="1500">
                            <a:latin typeface="Cambria Math"/>
                          </a:rPr>
                          <m:t>g</m:t>
                        </m:r>
                      </m:sub>
                    </m:sSub>
                  </m:oMath>
                </a14:m>
                <a:r>
                  <a:rPr lang="es-EC" sz="1500" dirty="0">
                    <a:latin typeface="Arial" panose="020B0604020202020204" pitchFamily="34" charset="0"/>
                    <a:cs typeface="Arial" panose="020B0604020202020204" pitchFamily="34" charset="0"/>
                  </a:rPr>
                  <a:t>: Área de la sección transversal del tubo </a:t>
                </a:r>
                <a14:m>
                  <m:oMath xmlns:m="http://schemas.openxmlformats.org/officeDocument/2006/math">
                    <m:r>
                      <a:rPr lang="es-EC" sz="1500">
                        <a:latin typeface="Cambria Math"/>
                      </a:rPr>
                      <m:t>1.14 [</m:t>
                    </m:r>
                    <m:sSup>
                      <m:sSupPr>
                        <m:ctrlPr>
                          <a:rPr lang="es-EC" sz="1500" i="1">
                            <a:latin typeface="Cambria Math" panose="02040503050406030204" pitchFamily="18" charset="0"/>
                          </a:rPr>
                        </m:ctrlPr>
                      </m:sSupPr>
                      <m:e>
                        <m:r>
                          <m:rPr>
                            <m:sty m:val="p"/>
                          </m:rPr>
                          <a:rPr lang="es-EC" sz="1500">
                            <a:latin typeface="Cambria Math"/>
                          </a:rPr>
                          <m:t>cm</m:t>
                        </m:r>
                      </m:e>
                      <m:sup>
                        <m:r>
                          <a:rPr lang="es-EC" sz="1500">
                            <a:latin typeface="Cambria Math"/>
                          </a:rPr>
                          <m:t>2</m:t>
                        </m:r>
                      </m:sup>
                    </m:sSup>
                    <m:r>
                      <a:rPr lang="es-EC" sz="1500">
                        <a:latin typeface="Cambria Math"/>
                      </a:rPr>
                      <m:t>]</m:t>
                    </m:r>
                  </m:oMath>
                </a14:m>
                <a:r>
                  <a:rPr lang="es-EC" sz="1500" dirty="0">
                    <a:latin typeface="Arial" panose="020B0604020202020204" pitchFamily="34" charset="0"/>
                    <a:cs typeface="Arial" panose="020B0604020202020204" pitchFamily="34" charset="0"/>
                  </a:rPr>
                  <a:t> </a:t>
                </a:r>
              </a:p>
              <a:p>
                <a:endParaRPr lang="es-EC" sz="1500" dirty="0">
                  <a:latin typeface="Arial" panose="020B0604020202020204" pitchFamily="34" charset="0"/>
                  <a:cs typeface="Arial" panose="020B0604020202020204" pitchFamily="34" charset="0"/>
                </a:endParaRPr>
              </a:p>
            </p:txBody>
          </p:sp>
        </mc:Choice>
        <mc:Fallback xmlns="">
          <p:sp>
            <p:nvSpPr>
              <p:cNvPr id="19" name="18 Rectángulo"/>
              <p:cNvSpPr>
                <a:spLocks noRot="1" noChangeAspect="1" noMove="1" noResize="1" noEditPoints="1" noAdjustHandles="1" noChangeArrowheads="1" noChangeShapeType="1" noTextEdit="1"/>
              </p:cNvSpPr>
              <p:nvPr/>
            </p:nvSpPr>
            <p:spPr>
              <a:xfrm>
                <a:off x="423196" y="4129422"/>
                <a:ext cx="4735905" cy="1499128"/>
              </a:xfrm>
              <a:prstGeom prst="rect">
                <a:avLst/>
              </a:prstGeom>
              <a:blipFill rotWithShape="1">
                <a:blip r:embed="rId5"/>
                <a:stretch>
                  <a:fillRect/>
                </a:stretch>
              </a:blipFill>
            </p:spPr>
            <p:txBody>
              <a:bodyPr/>
              <a:lstStyle/>
              <a:p>
                <a:r>
                  <a:rPr lang="es-ES">
                    <a:noFill/>
                  </a:rPr>
                  <a:t> </a:t>
                </a:r>
              </a:p>
            </p:txBody>
          </p:sp>
        </mc:Fallback>
      </mc:AlternateContent>
      <p:sp>
        <p:nvSpPr>
          <p:cNvPr id="20" name="19 Flecha abajo"/>
          <p:cNvSpPr/>
          <p:nvPr/>
        </p:nvSpPr>
        <p:spPr>
          <a:xfrm>
            <a:off x="2461922" y="3573810"/>
            <a:ext cx="353800" cy="555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2" name="Picture 2" descr="Resultado de imagen para visto bue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76905" y="6310114"/>
            <a:ext cx="294965" cy="2667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n para especificacion ansi/aisc 360-10"/>
          <p:cNvPicPr>
            <a:picLocks noChangeAspect="1" noChangeArrowheads="1"/>
          </p:cNvPicPr>
          <p:nvPr/>
        </p:nvPicPr>
        <p:blipFill rotWithShape="1">
          <a:blip r:embed="rId7">
            <a:extLst>
              <a:ext uri="{28A0092B-C50C-407E-A947-70E740481C1C}">
                <a14:useLocalDpi xmlns:a14="http://schemas.microsoft.com/office/drawing/2010/main" val="0"/>
              </a:ext>
            </a:extLst>
          </a:blip>
          <a:srcRect l="8057" t="1293" b="93663"/>
          <a:stretch/>
        </p:blipFill>
        <p:spPr bwMode="auto">
          <a:xfrm>
            <a:off x="672318" y="944653"/>
            <a:ext cx="4198752" cy="32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75748"/>
      </p:ext>
    </p:extLst>
  </p:cSld>
  <p:clrMapOvr>
    <a:masterClrMapping/>
  </p:clrMapOvr>
  <p:transition spd="slow" advClick="0">
    <p:wip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4758</TotalTime>
  <Words>2913</Words>
  <Application>Microsoft Office PowerPoint</Application>
  <PresentationFormat>Personalizado</PresentationFormat>
  <Paragraphs>1469</Paragraphs>
  <Slides>40</Slides>
  <Notes>2</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40</vt:i4>
      </vt:variant>
    </vt:vector>
  </HeadingPairs>
  <TitlesOfParts>
    <vt:vector size="49" baseType="lpstr">
      <vt:lpstr>Arial</vt:lpstr>
      <vt:lpstr>Berlin Sans FB Demi</vt:lpstr>
      <vt:lpstr>Calibri</vt:lpstr>
      <vt:lpstr>Cambria Math</vt:lpstr>
      <vt:lpstr>Droid Sans Fallback</vt:lpstr>
      <vt:lpstr>Tw Cen MT</vt:lpstr>
      <vt:lpstr>Tema de Office</vt:lpstr>
      <vt:lpstr>TemaESPE</vt:lpstr>
      <vt:lpstr>CorelDRAW</vt:lpstr>
      <vt:lpstr>Presentación de PowerPoint</vt:lpstr>
      <vt:lpstr>ÍNDICE DE CONTENIDOS</vt:lpstr>
      <vt:lpstr>OBJETIVO GENERAL</vt:lpstr>
      <vt:lpstr>ALCANCE</vt:lpstr>
      <vt:lpstr>TIPOS DE CACAO</vt:lpstr>
      <vt:lpstr>DISEÑO DE MECÁNICO </vt:lpstr>
      <vt:lpstr>ESTRUCTURA DE LA CÁMARA </vt:lpstr>
      <vt:lpstr>BANDEJAS Y SOPORTE DE BANDEJAS </vt:lpstr>
      <vt:lpstr>SOPORTE PARA EL SISTEMA </vt:lpstr>
      <vt:lpstr>SOPORTE PARA EL SISTEMA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CONSTRUCCIÓN DE LOS COMPONENTES MECÁNICOS </vt:lpstr>
      <vt:lpstr>ENSAMBLAJE DE LOS COMPONENTES MECÁNICOS</vt:lpstr>
      <vt:lpstr>ENSAMBLAJE DEL SISTEMA ELÉCTRICO/ELECTRÓNICO</vt:lpstr>
      <vt:lpstr>EQUIPO CONSTRUIDO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Naty</dc:creator>
  <cp:lastModifiedBy>Estudiante35</cp:lastModifiedBy>
  <cp:revision>208</cp:revision>
  <dcterms:created xsi:type="dcterms:W3CDTF">2018-08-07T15:38:28Z</dcterms:created>
  <dcterms:modified xsi:type="dcterms:W3CDTF">2018-09-11T16:26:00Z</dcterms:modified>
</cp:coreProperties>
</file>