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87" r:id="rId5"/>
    <p:sldId id="260" r:id="rId6"/>
    <p:sldId id="288" r:id="rId7"/>
    <p:sldId id="272" r:id="rId8"/>
    <p:sldId id="275" r:id="rId9"/>
    <p:sldId id="274" r:id="rId10"/>
    <p:sldId id="276" r:id="rId11"/>
    <p:sldId id="277" r:id="rId12"/>
    <p:sldId id="278" r:id="rId13"/>
    <p:sldId id="279" r:id="rId14"/>
    <p:sldId id="280" r:id="rId15"/>
    <p:sldId id="284" r:id="rId16"/>
    <p:sldId id="286" r:id="rId17"/>
    <p:sldId id="289" r:id="rId18"/>
    <p:sldId id="290" r:id="rId19"/>
    <p:sldId id="300" r:id="rId20"/>
    <p:sldId id="291" r:id="rId21"/>
    <p:sldId id="292" r:id="rId22"/>
    <p:sldId id="293" r:id="rId23"/>
    <p:sldId id="294" r:id="rId24"/>
    <p:sldId id="295" r:id="rId25"/>
    <p:sldId id="296" r:id="rId26"/>
    <p:sldId id="297" r:id="rId27"/>
    <p:sldId id="298" r:id="rId28"/>
    <p:sldId id="299" r:id="rId29"/>
    <p:sldId id="301" r:id="rId30"/>
    <p:sldId id="302" r:id="rId31"/>
    <p:sldId id="303" r:id="rId32"/>
    <p:sldId id="304" r:id="rId33"/>
    <p:sldId id="305" r:id="rId34"/>
    <p:sldId id="306" r:id="rId35"/>
    <p:sldId id="307" r:id="rId36"/>
    <p:sldId id="308" r:id="rId37"/>
    <p:sldId id="309" r:id="rId38"/>
    <p:sldId id="312" r:id="rId39"/>
    <p:sldId id="310" r:id="rId40"/>
    <p:sldId id="326" r:id="rId41"/>
    <p:sldId id="313" r:id="rId42"/>
    <p:sldId id="314" r:id="rId43"/>
    <p:sldId id="315" r:id="rId44"/>
    <p:sldId id="316" r:id="rId45"/>
    <p:sldId id="317" r:id="rId46"/>
    <p:sldId id="318" r:id="rId47"/>
    <p:sldId id="327" r:id="rId48"/>
    <p:sldId id="328" r:id="rId49"/>
    <p:sldId id="332" r:id="rId50"/>
    <p:sldId id="333" r:id="rId51"/>
    <p:sldId id="355" r:id="rId52"/>
    <p:sldId id="340" r:id="rId53"/>
    <p:sldId id="341" r:id="rId54"/>
    <p:sldId id="342" r:id="rId55"/>
    <p:sldId id="343" r:id="rId56"/>
    <p:sldId id="344" r:id="rId57"/>
    <p:sldId id="345" r:id="rId58"/>
    <p:sldId id="346" r:id="rId59"/>
    <p:sldId id="347" r:id="rId60"/>
    <p:sldId id="349" r:id="rId61"/>
    <p:sldId id="356" r:id="rId62"/>
    <p:sldId id="338" r:id="rId63"/>
    <p:sldId id="339" r:id="rId64"/>
    <p:sldId id="348" r:id="rId65"/>
    <p:sldId id="357" r:id="rId66"/>
    <p:sldId id="350" r:id="rId67"/>
    <p:sldId id="358" r:id="rId68"/>
    <p:sldId id="351" r:id="rId69"/>
    <p:sldId id="352" r:id="rId70"/>
    <p:sldId id="353" r:id="rId71"/>
    <p:sldId id="354" r:id="rId72"/>
    <p:sldId id="335" r:id="rId7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o Andrade" initials="RA" lastIdx="1" clrIdx="0">
    <p:extLst>
      <p:ext uri="{19B8F6BF-5375-455C-9EA6-DF929625EA0E}">
        <p15:presenceInfo xmlns:p15="http://schemas.microsoft.com/office/powerpoint/2012/main" userId="b8774ee0916f75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2" d="100"/>
          <a:sy n="72"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0T06:19:24.096" idx="1">
    <p:pos x="4419" y="209"/>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9D67D-20F4-4BF4-A179-20FC752E6A91}" type="doc">
      <dgm:prSet loTypeId="urn:microsoft.com/office/officeart/2008/layout/AscendingPictureAccentProcess" loCatId="picture" qsTypeId="urn:microsoft.com/office/officeart/2005/8/quickstyle/simple1" qsCatId="simple" csTypeId="urn:microsoft.com/office/officeart/2005/8/colors/colorful5" csCatId="colorful" phldr="1"/>
      <dgm:spPr/>
      <dgm:t>
        <a:bodyPr/>
        <a:lstStyle/>
        <a:p>
          <a:endParaRPr lang="es-EC"/>
        </a:p>
      </dgm:t>
    </dgm:pt>
    <dgm:pt modelId="{46B7BD5B-7875-4DB6-9128-47F8A708FFE4}">
      <dgm:prSet phldrT="[Texto]"/>
      <dgm:spPr/>
      <dgm:t>
        <a:bodyPr/>
        <a:lstStyle/>
        <a:p>
          <a:r>
            <a:rPr lang="es-EC" dirty="0"/>
            <a:t>La consolidación de la parroquia Comité del Pueblo es fruto de un proceso de lucha de la población entre los años 1962 a 1975, época crecimiento demográfico urbano.</a:t>
          </a:r>
        </a:p>
      </dgm:t>
    </dgm:pt>
    <dgm:pt modelId="{2804484F-6A6F-4EA8-BFAC-97D0E7D9D39C}" type="parTrans" cxnId="{E73E8A2B-9379-44C8-B263-93E15C3FA821}">
      <dgm:prSet/>
      <dgm:spPr/>
      <dgm:t>
        <a:bodyPr/>
        <a:lstStyle/>
        <a:p>
          <a:endParaRPr lang="es-EC"/>
        </a:p>
      </dgm:t>
    </dgm:pt>
    <dgm:pt modelId="{310F0BA9-F48C-4C99-9DFF-316759C5C832}" type="sibTrans" cxnId="{E73E8A2B-9379-44C8-B263-93E15C3FA821}">
      <dgm:prSet/>
      <dgm:spPr/>
      <dgm:t>
        <a:bodyPr/>
        <a:lstStyle/>
        <a:p>
          <a:endParaRPr lang="es-EC"/>
        </a:p>
      </dgm:t>
    </dgm:pt>
    <dgm:pt modelId="{3966AAC0-2413-4F70-B6AA-F79A74988B87}">
      <dgm:prSet phldrT="[Texto]"/>
      <dgm:spPr/>
      <dgm:t>
        <a:bodyPr/>
        <a:lstStyle/>
        <a:p>
          <a:r>
            <a:rPr lang="es-EC" dirty="0"/>
            <a:t>La </a:t>
          </a:r>
          <a:r>
            <a:rPr lang="es-EC" dirty="0" err="1"/>
            <a:t>Eloisa</a:t>
          </a:r>
          <a:r>
            <a:rPr lang="es-EC" dirty="0"/>
            <a:t> y Carretas pertenecientes a la Administración Zonal Eugenio Espejo que se extiende en 60 hectáreas.</a:t>
          </a:r>
        </a:p>
      </dgm:t>
    </dgm:pt>
    <dgm:pt modelId="{70CE1760-7378-47F1-992A-96F3F42C0E73}" type="parTrans" cxnId="{450E48DA-F7CA-47A0-8903-825B555A8CBB}">
      <dgm:prSet/>
      <dgm:spPr/>
      <dgm:t>
        <a:bodyPr/>
        <a:lstStyle/>
        <a:p>
          <a:endParaRPr lang="es-EC"/>
        </a:p>
      </dgm:t>
    </dgm:pt>
    <dgm:pt modelId="{0BBF39DC-0753-46C6-8016-BDFDCD4DA6B1}" type="sibTrans" cxnId="{450E48DA-F7CA-47A0-8903-825B555A8CBB}">
      <dgm:prSet/>
      <dgm:spPr/>
      <dgm:t>
        <a:bodyPr/>
        <a:lstStyle/>
        <a:p>
          <a:endParaRPr lang="es-EC"/>
        </a:p>
      </dgm:t>
    </dgm:pt>
    <dgm:pt modelId="{8DE160C9-8AE3-4F67-A9F7-8CD45AD5C46E}">
      <dgm:prSet phldrT="[Texto]"/>
      <dgm:spPr/>
      <dgm:t>
        <a:bodyPr/>
        <a:lstStyle/>
        <a:p>
          <a:r>
            <a:rPr lang="es-EC" dirty="0"/>
            <a:t>Este barrio es la acogida de sus habitantes emigrantes de varios segmentos sociales y etnias como familias, mestizas, </a:t>
          </a:r>
          <a:r>
            <a:rPr lang="es-EC" dirty="0" err="1"/>
            <a:t>afroecuatorianas</a:t>
          </a:r>
          <a:r>
            <a:rPr lang="es-EC" dirty="0"/>
            <a:t> e indígenas </a:t>
          </a:r>
        </a:p>
      </dgm:t>
    </dgm:pt>
    <dgm:pt modelId="{F1684449-F5AE-4C0E-A5B8-A7BCD660C8DE}" type="parTrans" cxnId="{8E6252D2-6B9D-4693-B5C6-3FB852A4CCA7}">
      <dgm:prSet/>
      <dgm:spPr/>
      <dgm:t>
        <a:bodyPr/>
        <a:lstStyle/>
        <a:p>
          <a:endParaRPr lang="es-EC"/>
        </a:p>
      </dgm:t>
    </dgm:pt>
    <dgm:pt modelId="{C910445F-B9B1-42D8-832C-DCD59D551D42}" type="sibTrans" cxnId="{8E6252D2-6B9D-4693-B5C6-3FB852A4CCA7}">
      <dgm:prSet/>
      <dgm:spPr/>
      <dgm:t>
        <a:bodyPr/>
        <a:lstStyle/>
        <a:p>
          <a:endParaRPr lang="es-EC"/>
        </a:p>
      </dgm:t>
    </dgm:pt>
    <dgm:pt modelId="{C733FBBA-540C-48D8-BBE5-0BC0A8D3A197}" type="pres">
      <dgm:prSet presAssocID="{F509D67D-20F4-4BF4-A179-20FC752E6A91}" presName="Name0" presStyleCnt="0">
        <dgm:presLayoutVars>
          <dgm:chMax val="7"/>
          <dgm:chPref val="7"/>
          <dgm:dir/>
        </dgm:presLayoutVars>
      </dgm:prSet>
      <dgm:spPr/>
    </dgm:pt>
    <dgm:pt modelId="{12BA59B8-9E51-4A94-969B-99BE98A5246C}" type="pres">
      <dgm:prSet presAssocID="{F509D67D-20F4-4BF4-A179-20FC752E6A91}" presName="dot1" presStyleLbl="alignNode1" presStyleIdx="0" presStyleCnt="12"/>
      <dgm:spPr/>
    </dgm:pt>
    <dgm:pt modelId="{BC3CDEC8-F67C-4F02-A790-C18B4007D1B4}" type="pres">
      <dgm:prSet presAssocID="{F509D67D-20F4-4BF4-A179-20FC752E6A91}" presName="dot2" presStyleLbl="alignNode1" presStyleIdx="1" presStyleCnt="12"/>
      <dgm:spPr/>
    </dgm:pt>
    <dgm:pt modelId="{BDEA1108-D698-4B60-BA92-04DA14465ED1}" type="pres">
      <dgm:prSet presAssocID="{F509D67D-20F4-4BF4-A179-20FC752E6A91}" presName="dot3" presStyleLbl="alignNode1" presStyleIdx="2" presStyleCnt="12"/>
      <dgm:spPr/>
    </dgm:pt>
    <dgm:pt modelId="{27BAA9D5-1270-4688-A57A-BF2A5027B3DF}" type="pres">
      <dgm:prSet presAssocID="{F509D67D-20F4-4BF4-A179-20FC752E6A91}" presName="dot4" presStyleLbl="alignNode1" presStyleIdx="3" presStyleCnt="12"/>
      <dgm:spPr/>
    </dgm:pt>
    <dgm:pt modelId="{2D20152E-16B8-4ED2-8C12-1DC8D696F535}" type="pres">
      <dgm:prSet presAssocID="{F509D67D-20F4-4BF4-A179-20FC752E6A91}" presName="dot5" presStyleLbl="alignNode1" presStyleIdx="4" presStyleCnt="12"/>
      <dgm:spPr/>
    </dgm:pt>
    <dgm:pt modelId="{BF4075E9-0AD9-4006-90F4-29BAB856235E}" type="pres">
      <dgm:prSet presAssocID="{F509D67D-20F4-4BF4-A179-20FC752E6A91}" presName="dotArrow1" presStyleLbl="alignNode1" presStyleIdx="5" presStyleCnt="12"/>
      <dgm:spPr/>
    </dgm:pt>
    <dgm:pt modelId="{AE98E04C-D4A3-4D3F-8E12-BE7488E0B6BB}" type="pres">
      <dgm:prSet presAssocID="{F509D67D-20F4-4BF4-A179-20FC752E6A91}" presName="dotArrow2" presStyleLbl="alignNode1" presStyleIdx="6" presStyleCnt="12"/>
      <dgm:spPr/>
    </dgm:pt>
    <dgm:pt modelId="{85FDF0C0-77E5-47F7-80B8-2F252E4980AC}" type="pres">
      <dgm:prSet presAssocID="{F509D67D-20F4-4BF4-A179-20FC752E6A91}" presName="dotArrow3" presStyleLbl="alignNode1" presStyleIdx="7" presStyleCnt="12"/>
      <dgm:spPr/>
    </dgm:pt>
    <dgm:pt modelId="{C419683B-B267-49B0-8AB1-B1DC1038E2A7}" type="pres">
      <dgm:prSet presAssocID="{F509D67D-20F4-4BF4-A179-20FC752E6A91}" presName="dotArrow4" presStyleLbl="alignNode1" presStyleIdx="8" presStyleCnt="12"/>
      <dgm:spPr/>
    </dgm:pt>
    <dgm:pt modelId="{0FAF5910-E832-4307-8343-2A50A31692E3}" type="pres">
      <dgm:prSet presAssocID="{F509D67D-20F4-4BF4-A179-20FC752E6A91}" presName="dotArrow5" presStyleLbl="alignNode1" presStyleIdx="9" presStyleCnt="12"/>
      <dgm:spPr/>
    </dgm:pt>
    <dgm:pt modelId="{2263AAD1-3000-4D17-B23D-91F101D6BA37}" type="pres">
      <dgm:prSet presAssocID="{F509D67D-20F4-4BF4-A179-20FC752E6A91}" presName="dotArrow6" presStyleLbl="alignNode1" presStyleIdx="10" presStyleCnt="12"/>
      <dgm:spPr/>
    </dgm:pt>
    <dgm:pt modelId="{999C1B4C-FA2C-4902-B93F-C88708E4CB5A}" type="pres">
      <dgm:prSet presAssocID="{F509D67D-20F4-4BF4-A179-20FC752E6A91}" presName="dotArrow7" presStyleLbl="alignNode1" presStyleIdx="11" presStyleCnt="12"/>
      <dgm:spPr/>
    </dgm:pt>
    <dgm:pt modelId="{E350B352-C9B6-498C-A412-96082312F092}" type="pres">
      <dgm:prSet presAssocID="{46B7BD5B-7875-4DB6-9128-47F8A708FFE4}" presName="parTx1" presStyleLbl="node1" presStyleIdx="0" presStyleCnt="3" custLinFactNeighborX="611" custLinFactNeighborY="-10262"/>
      <dgm:spPr/>
    </dgm:pt>
    <dgm:pt modelId="{2ED9D3E8-439E-4E00-BB10-782EFB1D42C4}" type="pres">
      <dgm:prSet presAssocID="{310F0BA9-F48C-4C99-9DFF-316759C5C832}" presName="picture1" presStyleCnt="0"/>
      <dgm:spPr/>
    </dgm:pt>
    <dgm:pt modelId="{04107D0A-25A1-4BEB-995B-4BFE6D80E695}" type="pres">
      <dgm:prSet presAssocID="{310F0BA9-F48C-4C99-9DFF-316759C5C832}" presName="imageRepeatNode" presStyleLbl="fgImgPlace1" presStyleIdx="0" presStyleCnt="3" custScaleX="52335" custScaleY="59489"/>
      <dgm:spPr/>
    </dgm:pt>
    <dgm:pt modelId="{CE5D820F-6F32-4A72-9C05-8A530438DC29}" type="pres">
      <dgm:prSet presAssocID="{3966AAC0-2413-4F70-B6AA-F79A74988B87}" presName="parTx2" presStyleLbl="node1" presStyleIdx="1" presStyleCnt="3"/>
      <dgm:spPr/>
    </dgm:pt>
    <dgm:pt modelId="{44865381-E8B4-4F84-941F-49A21D5DD2D9}" type="pres">
      <dgm:prSet presAssocID="{0BBF39DC-0753-46C6-8016-BDFDCD4DA6B1}" presName="picture2" presStyleCnt="0"/>
      <dgm:spPr/>
    </dgm:pt>
    <dgm:pt modelId="{252F6186-6D4E-4F1F-A208-614C8FD171B9}" type="pres">
      <dgm:prSet presAssocID="{0BBF39DC-0753-46C6-8016-BDFDCD4DA6B1}" presName="imageRepeatNode" presStyleLbl="fgImgPlace1" presStyleIdx="1" presStyleCnt="3" custScaleX="51891" custScaleY="53791"/>
      <dgm:spPr/>
    </dgm:pt>
    <dgm:pt modelId="{EC339347-1F06-4E2F-97E9-150AEFCF83DB}" type="pres">
      <dgm:prSet presAssocID="{8DE160C9-8AE3-4F67-A9F7-8CD45AD5C46E}" presName="parTx3" presStyleLbl="node1" presStyleIdx="2" presStyleCnt="3"/>
      <dgm:spPr/>
    </dgm:pt>
    <dgm:pt modelId="{815A291A-334B-42F3-8597-267AB6B2D8AF}" type="pres">
      <dgm:prSet presAssocID="{C910445F-B9B1-42D8-832C-DCD59D551D42}" presName="picture3" presStyleCnt="0"/>
      <dgm:spPr/>
    </dgm:pt>
    <dgm:pt modelId="{11A2FD17-AB5D-499F-BFB6-2D3F5DAF447E}" type="pres">
      <dgm:prSet presAssocID="{C910445F-B9B1-42D8-832C-DCD59D551D42}" presName="imageRepeatNode" presStyleLbl="fgImgPlace1" presStyleIdx="2" presStyleCnt="3" custScaleX="55060" custScaleY="53401"/>
      <dgm:spPr/>
    </dgm:pt>
  </dgm:ptLst>
  <dgm:cxnLst>
    <dgm:cxn modelId="{2D18761B-0AAC-429F-825B-156E57D6AA66}" type="presOf" srcId="{310F0BA9-F48C-4C99-9DFF-316759C5C832}" destId="{04107D0A-25A1-4BEB-995B-4BFE6D80E695}" srcOrd="0" destOrd="0" presId="urn:microsoft.com/office/officeart/2008/layout/AscendingPictureAccentProcess"/>
    <dgm:cxn modelId="{6527B51B-C90A-437D-98A1-00FD0DBAAC6E}" type="presOf" srcId="{0BBF39DC-0753-46C6-8016-BDFDCD4DA6B1}" destId="{252F6186-6D4E-4F1F-A208-614C8FD171B9}" srcOrd="0" destOrd="0" presId="urn:microsoft.com/office/officeart/2008/layout/AscendingPictureAccentProcess"/>
    <dgm:cxn modelId="{E73E8A2B-9379-44C8-B263-93E15C3FA821}" srcId="{F509D67D-20F4-4BF4-A179-20FC752E6A91}" destId="{46B7BD5B-7875-4DB6-9128-47F8A708FFE4}" srcOrd="0" destOrd="0" parTransId="{2804484F-6A6F-4EA8-BFAC-97D0E7D9D39C}" sibTransId="{310F0BA9-F48C-4C99-9DFF-316759C5C832}"/>
    <dgm:cxn modelId="{D6E2306F-83E7-41ED-9237-224897C9FF91}" type="presOf" srcId="{3966AAC0-2413-4F70-B6AA-F79A74988B87}" destId="{CE5D820F-6F32-4A72-9C05-8A530438DC29}" srcOrd="0" destOrd="0" presId="urn:microsoft.com/office/officeart/2008/layout/AscendingPictureAccentProcess"/>
    <dgm:cxn modelId="{56DD5370-0C4A-4836-AD69-1843051B7102}" type="presOf" srcId="{C910445F-B9B1-42D8-832C-DCD59D551D42}" destId="{11A2FD17-AB5D-499F-BFB6-2D3F5DAF447E}" srcOrd="0" destOrd="0" presId="urn:microsoft.com/office/officeart/2008/layout/AscendingPictureAccentProcess"/>
    <dgm:cxn modelId="{79125C72-BE7A-4C9C-8105-E0B5642F2B2D}" type="presOf" srcId="{F509D67D-20F4-4BF4-A179-20FC752E6A91}" destId="{C733FBBA-540C-48D8-BBE5-0BC0A8D3A197}" srcOrd="0" destOrd="0" presId="urn:microsoft.com/office/officeart/2008/layout/AscendingPictureAccentProcess"/>
    <dgm:cxn modelId="{A4A2AC7E-5E24-4E32-A1B3-35AC5E372C1B}" type="presOf" srcId="{46B7BD5B-7875-4DB6-9128-47F8A708FFE4}" destId="{E350B352-C9B6-498C-A412-96082312F092}" srcOrd="0" destOrd="0" presId="urn:microsoft.com/office/officeart/2008/layout/AscendingPictureAccentProcess"/>
    <dgm:cxn modelId="{2D3C2CA3-C4FB-464F-B8DC-F85E92545220}" type="presOf" srcId="{8DE160C9-8AE3-4F67-A9F7-8CD45AD5C46E}" destId="{EC339347-1F06-4E2F-97E9-150AEFCF83DB}" srcOrd="0" destOrd="0" presId="urn:microsoft.com/office/officeart/2008/layout/AscendingPictureAccentProcess"/>
    <dgm:cxn modelId="{8E6252D2-6B9D-4693-B5C6-3FB852A4CCA7}" srcId="{F509D67D-20F4-4BF4-A179-20FC752E6A91}" destId="{8DE160C9-8AE3-4F67-A9F7-8CD45AD5C46E}" srcOrd="2" destOrd="0" parTransId="{F1684449-F5AE-4C0E-A5B8-A7BCD660C8DE}" sibTransId="{C910445F-B9B1-42D8-832C-DCD59D551D42}"/>
    <dgm:cxn modelId="{450E48DA-F7CA-47A0-8903-825B555A8CBB}" srcId="{F509D67D-20F4-4BF4-A179-20FC752E6A91}" destId="{3966AAC0-2413-4F70-B6AA-F79A74988B87}" srcOrd="1" destOrd="0" parTransId="{70CE1760-7378-47F1-992A-96F3F42C0E73}" sibTransId="{0BBF39DC-0753-46C6-8016-BDFDCD4DA6B1}"/>
    <dgm:cxn modelId="{4C72E0AC-8775-4B5B-8FD3-0BBA28DAA4B6}" type="presParOf" srcId="{C733FBBA-540C-48D8-BBE5-0BC0A8D3A197}" destId="{12BA59B8-9E51-4A94-969B-99BE98A5246C}" srcOrd="0" destOrd="0" presId="urn:microsoft.com/office/officeart/2008/layout/AscendingPictureAccentProcess"/>
    <dgm:cxn modelId="{F57D6799-CEF0-44D3-8025-0CECE8C9DB3B}" type="presParOf" srcId="{C733FBBA-540C-48D8-BBE5-0BC0A8D3A197}" destId="{BC3CDEC8-F67C-4F02-A790-C18B4007D1B4}" srcOrd="1" destOrd="0" presId="urn:microsoft.com/office/officeart/2008/layout/AscendingPictureAccentProcess"/>
    <dgm:cxn modelId="{848D99B1-9AC1-45FF-AD20-73494E0EB6EE}" type="presParOf" srcId="{C733FBBA-540C-48D8-BBE5-0BC0A8D3A197}" destId="{BDEA1108-D698-4B60-BA92-04DA14465ED1}" srcOrd="2" destOrd="0" presId="urn:microsoft.com/office/officeart/2008/layout/AscendingPictureAccentProcess"/>
    <dgm:cxn modelId="{8278E6B9-8182-4B01-8B12-654848339CA5}" type="presParOf" srcId="{C733FBBA-540C-48D8-BBE5-0BC0A8D3A197}" destId="{27BAA9D5-1270-4688-A57A-BF2A5027B3DF}" srcOrd="3" destOrd="0" presId="urn:microsoft.com/office/officeart/2008/layout/AscendingPictureAccentProcess"/>
    <dgm:cxn modelId="{10D6E5C5-ED9C-4573-9740-5D9D3BCE19BF}" type="presParOf" srcId="{C733FBBA-540C-48D8-BBE5-0BC0A8D3A197}" destId="{2D20152E-16B8-4ED2-8C12-1DC8D696F535}" srcOrd="4" destOrd="0" presId="urn:microsoft.com/office/officeart/2008/layout/AscendingPictureAccentProcess"/>
    <dgm:cxn modelId="{1D27806A-F9F3-40C8-959B-450E4C78674A}" type="presParOf" srcId="{C733FBBA-540C-48D8-BBE5-0BC0A8D3A197}" destId="{BF4075E9-0AD9-4006-90F4-29BAB856235E}" srcOrd="5" destOrd="0" presId="urn:microsoft.com/office/officeart/2008/layout/AscendingPictureAccentProcess"/>
    <dgm:cxn modelId="{5E16D81E-731D-46AF-A93C-86D7BF4BF886}" type="presParOf" srcId="{C733FBBA-540C-48D8-BBE5-0BC0A8D3A197}" destId="{AE98E04C-D4A3-4D3F-8E12-BE7488E0B6BB}" srcOrd="6" destOrd="0" presId="urn:microsoft.com/office/officeart/2008/layout/AscendingPictureAccentProcess"/>
    <dgm:cxn modelId="{829F0F88-A761-408A-96F5-5194CD255B95}" type="presParOf" srcId="{C733FBBA-540C-48D8-BBE5-0BC0A8D3A197}" destId="{85FDF0C0-77E5-47F7-80B8-2F252E4980AC}" srcOrd="7" destOrd="0" presId="urn:microsoft.com/office/officeart/2008/layout/AscendingPictureAccentProcess"/>
    <dgm:cxn modelId="{0282DF29-8C9A-48E6-80C7-2E10161F2856}" type="presParOf" srcId="{C733FBBA-540C-48D8-BBE5-0BC0A8D3A197}" destId="{C419683B-B267-49B0-8AB1-B1DC1038E2A7}" srcOrd="8" destOrd="0" presId="urn:microsoft.com/office/officeart/2008/layout/AscendingPictureAccentProcess"/>
    <dgm:cxn modelId="{DF11E967-35FB-43F9-A939-3EC65543D4CA}" type="presParOf" srcId="{C733FBBA-540C-48D8-BBE5-0BC0A8D3A197}" destId="{0FAF5910-E832-4307-8343-2A50A31692E3}" srcOrd="9" destOrd="0" presId="urn:microsoft.com/office/officeart/2008/layout/AscendingPictureAccentProcess"/>
    <dgm:cxn modelId="{88B272F8-756A-4088-BE49-D2B7AC55CB7E}" type="presParOf" srcId="{C733FBBA-540C-48D8-BBE5-0BC0A8D3A197}" destId="{2263AAD1-3000-4D17-B23D-91F101D6BA37}" srcOrd="10" destOrd="0" presId="urn:microsoft.com/office/officeart/2008/layout/AscendingPictureAccentProcess"/>
    <dgm:cxn modelId="{70DD519E-5486-4783-AF80-F078301F1304}" type="presParOf" srcId="{C733FBBA-540C-48D8-BBE5-0BC0A8D3A197}" destId="{999C1B4C-FA2C-4902-B93F-C88708E4CB5A}" srcOrd="11" destOrd="0" presId="urn:microsoft.com/office/officeart/2008/layout/AscendingPictureAccentProcess"/>
    <dgm:cxn modelId="{DD3484CD-A24A-4BE2-8D6A-11697EC368D5}" type="presParOf" srcId="{C733FBBA-540C-48D8-BBE5-0BC0A8D3A197}" destId="{E350B352-C9B6-498C-A412-96082312F092}" srcOrd="12" destOrd="0" presId="urn:microsoft.com/office/officeart/2008/layout/AscendingPictureAccentProcess"/>
    <dgm:cxn modelId="{EA8F386F-EBC3-45E2-8A62-3BBFFB543432}" type="presParOf" srcId="{C733FBBA-540C-48D8-BBE5-0BC0A8D3A197}" destId="{2ED9D3E8-439E-4E00-BB10-782EFB1D42C4}" srcOrd="13" destOrd="0" presId="urn:microsoft.com/office/officeart/2008/layout/AscendingPictureAccentProcess"/>
    <dgm:cxn modelId="{BBDF6F75-1455-4175-ADC8-28F700B8F953}" type="presParOf" srcId="{2ED9D3E8-439E-4E00-BB10-782EFB1D42C4}" destId="{04107D0A-25A1-4BEB-995B-4BFE6D80E695}" srcOrd="0" destOrd="0" presId="urn:microsoft.com/office/officeart/2008/layout/AscendingPictureAccentProcess"/>
    <dgm:cxn modelId="{471656DD-ABD3-4773-9E2E-1B26735E03BB}" type="presParOf" srcId="{C733FBBA-540C-48D8-BBE5-0BC0A8D3A197}" destId="{CE5D820F-6F32-4A72-9C05-8A530438DC29}" srcOrd="14" destOrd="0" presId="urn:microsoft.com/office/officeart/2008/layout/AscendingPictureAccentProcess"/>
    <dgm:cxn modelId="{3FE2F257-2E59-442B-8C40-962C2318563A}" type="presParOf" srcId="{C733FBBA-540C-48D8-BBE5-0BC0A8D3A197}" destId="{44865381-E8B4-4F84-941F-49A21D5DD2D9}" srcOrd="15" destOrd="0" presId="urn:microsoft.com/office/officeart/2008/layout/AscendingPictureAccentProcess"/>
    <dgm:cxn modelId="{7DC7BCB5-7944-4954-A0AC-4784CA2A21E7}" type="presParOf" srcId="{44865381-E8B4-4F84-941F-49A21D5DD2D9}" destId="{252F6186-6D4E-4F1F-A208-614C8FD171B9}" srcOrd="0" destOrd="0" presId="urn:microsoft.com/office/officeart/2008/layout/AscendingPictureAccentProcess"/>
    <dgm:cxn modelId="{4799CB1B-D08B-4E7D-BBDF-7114924F948A}" type="presParOf" srcId="{C733FBBA-540C-48D8-BBE5-0BC0A8D3A197}" destId="{EC339347-1F06-4E2F-97E9-150AEFCF83DB}" srcOrd="16" destOrd="0" presId="urn:microsoft.com/office/officeart/2008/layout/AscendingPictureAccentProcess"/>
    <dgm:cxn modelId="{CA74AE04-236B-4F71-8688-D9F4026463CE}" type="presParOf" srcId="{C733FBBA-540C-48D8-BBE5-0BC0A8D3A197}" destId="{815A291A-334B-42F3-8597-267AB6B2D8AF}" srcOrd="17" destOrd="0" presId="urn:microsoft.com/office/officeart/2008/layout/AscendingPictureAccentProcess"/>
    <dgm:cxn modelId="{87CC468A-4B1E-46AA-92A7-FD3B6D77AFD3}" type="presParOf" srcId="{815A291A-334B-42F3-8597-267AB6B2D8AF}" destId="{11A2FD17-AB5D-499F-BFB6-2D3F5DAF447E}"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19CEB-5F66-4C39-81ED-28E0997E5D55}" type="doc">
      <dgm:prSet loTypeId="urn:microsoft.com/office/officeart/2005/8/layout/process1" loCatId="process" qsTypeId="urn:microsoft.com/office/officeart/2005/8/quickstyle/simple3" qsCatId="simple" csTypeId="urn:microsoft.com/office/officeart/2005/8/colors/colorful5" csCatId="colorful" phldr="1"/>
      <dgm:spPr/>
    </dgm:pt>
    <dgm:pt modelId="{ED916CEA-D6A6-45C7-870C-C2A9E124C0A0}">
      <dgm:prSet phldrT="[Texto]" custT="1"/>
      <dgm:spPr/>
      <dgm:t>
        <a:bodyPr/>
        <a:lstStyle/>
        <a:p>
          <a:pPr algn="ctr"/>
          <a:r>
            <a:rPr lang="es-EC" sz="1600" b="0"/>
            <a:t>Variable Dependiente:</a:t>
          </a:r>
        </a:p>
        <a:p>
          <a:pPr algn="ctr"/>
          <a:r>
            <a:rPr lang="es-EC" sz="1600" b="0"/>
            <a:t>Economía Familiar </a:t>
          </a:r>
        </a:p>
      </dgm:t>
    </dgm:pt>
    <dgm:pt modelId="{BBBE1073-141F-47F6-ADED-9782374AC9A5}" type="parTrans" cxnId="{F1ADAF81-63B8-4684-B944-53DA1A16546A}">
      <dgm:prSet/>
      <dgm:spPr/>
      <dgm:t>
        <a:bodyPr/>
        <a:lstStyle/>
        <a:p>
          <a:pPr algn="ctr"/>
          <a:endParaRPr lang="es-EC" sz="1400"/>
        </a:p>
      </dgm:t>
    </dgm:pt>
    <dgm:pt modelId="{6E74B0F8-396F-4A76-A8A7-B965408CE029}" type="sibTrans" cxnId="{F1ADAF81-63B8-4684-B944-53DA1A16546A}">
      <dgm:prSet custT="1"/>
      <dgm:spPr/>
      <dgm:t>
        <a:bodyPr/>
        <a:lstStyle/>
        <a:p>
          <a:pPr algn="ctr"/>
          <a:endParaRPr lang="es-EC" sz="1400"/>
        </a:p>
      </dgm:t>
    </dgm:pt>
    <dgm:pt modelId="{F4D31EF9-40AB-40AA-85F8-F9AC01092686}">
      <dgm:prSet phldrT="[Texto]" custT="1"/>
      <dgm:spPr/>
      <dgm:t>
        <a:bodyPr/>
        <a:lstStyle/>
        <a:p>
          <a:pPr algn="ctr"/>
          <a:r>
            <a:rPr lang="es-EC" sz="1600" b="0"/>
            <a:t>Variable Independiente:</a:t>
          </a:r>
        </a:p>
        <a:p>
          <a:pPr algn="ctr"/>
          <a:r>
            <a:rPr lang="es-EC" sz="1600" b="0"/>
            <a:t>Regulaciones Municipales - Reubicacion de Comerciantes </a:t>
          </a:r>
        </a:p>
      </dgm:t>
    </dgm:pt>
    <dgm:pt modelId="{6C51D01A-7666-4E15-95B8-32C4704B1082}" type="parTrans" cxnId="{6F980E21-5E4E-4CBD-A1E5-EB946FEC0030}">
      <dgm:prSet/>
      <dgm:spPr/>
      <dgm:t>
        <a:bodyPr/>
        <a:lstStyle/>
        <a:p>
          <a:endParaRPr lang="es-EC" sz="2400"/>
        </a:p>
      </dgm:t>
    </dgm:pt>
    <dgm:pt modelId="{2433C485-A912-4E58-85DA-AF2EBDB19495}" type="sibTrans" cxnId="{6F980E21-5E4E-4CBD-A1E5-EB946FEC0030}">
      <dgm:prSet/>
      <dgm:spPr/>
      <dgm:t>
        <a:bodyPr/>
        <a:lstStyle/>
        <a:p>
          <a:endParaRPr lang="es-EC" sz="2400"/>
        </a:p>
      </dgm:t>
    </dgm:pt>
    <dgm:pt modelId="{999E6F29-8B1F-4245-8835-529D63364C76}" type="pres">
      <dgm:prSet presAssocID="{2F119CEB-5F66-4C39-81ED-28E0997E5D55}" presName="Name0" presStyleCnt="0">
        <dgm:presLayoutVars>
          <dgm:dir/>
          <dgm:resizeHandles val="exact"/>
        </dgm:presLayoutVars>
      </dgm:prSet>
      <dgm:spPr/>
    </dgm:pt>
    <dgm:pt modelId="{B48CEBDD-26D5-42D9-9180-BE8AFE59CC44}" type="pres">
      <dgm:prSet presAssocID="{ED916CEA-D6A6-45C7-870C-C2A9E124C0A0}" presName="node" presStyleLbl="node1" presStyleIdx="0" presStyleCnt="2" custLinFactNeighborX="-117" custLinFactNeighborY="-8465">
        <dgm:presLayoutVars>
          <dgm:bulletEnabled val="1"/>
        </dgm:presLayoutVars>
      </dgm:prSet>
      <dgm:spPr/>
    </dgm:pt>
    <dgm:pt modelId="{20B3AEFC-568E-4116-AF1E-BE5B29C7FD60}" type="pres">
      <dgm:prSet presAssocID="{6E74B0F8-396F-4A76-A8A7-B965408CE029}" presName="sibTrans" presStyleLbl="sibTrans2D1" presStyleIdx="0" presStyleCnt="1"/>
      <dgm:spPr/>
    </dgm:pt>
    <dgm:pt modelId="{2C1FF8C3-E3BB-441F-8576-9CA5969B17F9}" type="pres">
      <dgm:prSet presAssocID="{6E74B0F8-396F-4A76-A8A7-B965408CE029}" presName="connectorText" presStyleLbl="sibTrans2D1" presStyleIdx="0" presStyleCnt="1"/>
      <dgm:spPr/>
    </dgm:pt>
    <dgm:pt modelId="{E9ADDC6B-2B3D-4D70-A540-A3A0F8EEF8F3}" type="pres">
      <dgm:prSet presAssocID="{F4D31EF9-40AB-40AA-85F8-F9AC01092686}" presName="node" presStyleLbl="node1" presStyleIdx="1" presStyleCnt="2">
        <dgm:presLayoutVars>
          <dgm:bulletEnabled val="1"/>
        </dgm:presLayoutVars>
      </dgm:prSet>
      <dgm:spPr/>
    </dgm:pt>
  </dgm:ptLst>
  <dgm:cxnLst>
    <dgm:cxn modelId="{6F980E21-5E4E-4CBD-A1E5-EB946FEC0030}" srcId="{2F119CEB-5F66-4C39-81ED-28E0997E5D55}" destId="{F4D31EF9-40AB-40AA-85F8-F9AC01092686}" srcOrd="1" destOrd="0" parTransId="{6C51D01A-7666-4E15-95B8-32C4704B1082}" sibTransId="{2433C485-A912-4E58-85DA-AF2EBDB19495}"/>
    <dgm:cxn modelId="{69E9525B-871D-4524-A0AE-8A213B186710}" type="presOf" srcId="{6E74B0F8-396F-4A76-A8A7-B965408CE029}" destId="{2C1FF8C3-E3BB-441F-8576-9CA5969B17F9}" srcOrd="1" destOrd="0" presId="urn:microsoft.com/office/officeart/2005/8/layout/process1"/>
    <dgm:cxn modelId="{E3F68981-F45B-4F00-A499-0A708C03A351}" type="presOf" srcId="{2F119CEB-5F66-4C39-81ED-28E0997E5D55}" destId="{999E6F29-8B1F-4245-8835-529D63364C76}" srcOrd="0" destOrd="0" presId="urn:microsoft.com/office/officeart/2005/8/layout/process1"/>
    <dgm:cxn modelId="{F1ADAF81-63B8-4684-B944-53DA1A16546A}" srcId="{2F119CEB-5F66-4C39-81ED-28E0997E5D55}" destId="{ED916CEA-D6A6-45C7-870C-C2A9E124C0A0}" srcOrd="0" destOrd="0" parTransId="{BBBE1073-141F-47F6-ADED-9782374AC9A5}" sibTransId="{6E74B0F8-396F-4A76-A8A7-B965408CE029}"/>
    <dgm:cxn modelId="{6C8FBDC9-B665-4918-96E1-9A37D169EB25}" type="presOf" srcId="{ED916CEA-D6A6-45C7-870C-C2A9E124C0A0}" destId="{B48CEBDD-26D5-42D9-9180-BE8AFE59CC44}" srcOrd="0" destOrd="0" presId="urn:microsoft.com/office/officeart/2005/8/layout/process1"/>
    <dgm:cxn modelId="{94FE0DCA-64D4-4966-B4B7-94724AE6F24F}" type="presOf" srcId="{F4D31EF9-40AB-40AA-85F8-F9AC01092686}" destId="{E9ADDC6B-2B3D-4D70-A540-A3A0F8EEF8F3}" srcOrd="0" destOrd="0" presId="urn:microsoft.com/office/officeart/2005/8/layout/process1"/>
    <dgm:cxn modelId="{FF12A9E4-C688-4173-B02A-B7A1B95122C7}" type="presOf" srcId="{6E74B0F8-396F-4A76-A8A7-B965408CE029}" destId="{20B3AEFC-568E-4116-AF1E-BE5B29C7FD60}" srcOrd="0" destOrd="0" presId="urn:microsoft.com/office/officeart/2005/8/layout/process1"/>
    <dgm:cxn modelId="{4EAF8EB9-1E16-4986-BFD9-0D1B4B2468C1}" type="presParOf" srcId="{999E6F29-8B1F-4245-8835-529D63364C76}" destId="{B48CEBDD-26D5-42D9-9180-BE8AFE59CC44}" srcOrd="0" destOrd="0" presId="urn:microsoft.com/office/officeart/2005/8/layout/process1"/>
    <dgm:cxn modelId="{12A25A50-EBE9-4A8B-8F2B-9F98B0E8C6CD}" type="presParOf" srcId="{999E6F29-8B1F-4245-8835-529D63364C76}" destId="{20B3AEFC-568E-4116-AF1E-BE5B29C7FD60}" srcOrd="1" destOrd="0" presId="urn:microsoft.com/office/officeart/2005/8/layout/process1"/>
    <dgm:cxn modelId="{F32AEC47-2DFF-42BD-A177-CC41DFDD3A09}" type="presParOf" srcId="{20B3AEFC-568E-4116-AF1E-BE5B29C7FD60}" destId="{2C1FF8C3-E3BB-441F-8576-9CA5969B17F9}" srcOrd="0" destOrd="0" presId="urn:microsoft.com/office/officeart/2005/8/layout/process1"/>
    <dgm:cxn modelId="{FD7E6F36-65C9-44A9-8777-848CFB118C9C}" type="presParOf" srcId="{999E6F29-8B1F-4245-8835-529D63364C76}" destId="{E9ADDC6B-2B3D-4D70-A540-A3A0F8EEF8F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BC536-DBC2-436E-B951-9B10B44AE2A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C"/>
        </a:p>
      </dgm:t>
    </dgm:pt>
    <dgm:pt modelId="{1B7562BA-C00F-45CF-AFA1-154592E94A93}">
      <dgm:prSet phldrT="[Texto]" custT="1"/>
      <dgm:spPr/>
      <dgm:t>
        <a:bodyPr/>
        <a:lstStyle/>
        <a:p>
          <a:pPr algn="just"/>
          <a:r>
            <a:rPr lang="es-EC" sz="1600" b="1">
              <a:latin typeface="Arial" panose="020B0604020202020204" pitchFamily="34" charset="0"/>
              <a:cs typeface="Arial" panose="020B0604020202020204" pitchFamily="34" charset="0"/>
            </a:rPr>
            <a:t>Revisión de Encuestas: </a:t>
          </a:r>
          <a:r>
            <a:rPr lang="es-EC" sz="1600" b="0">
              <a:latin typeface="Arial" panose="020B0604020202020204" pitchFamily="34" charset="0"/>
              <a:cs typeface="Arial" panose="020B0604020202020204" pitchFamily="34" charset="0"/>
            </a:rPr>
            <a:t>Se revisa las respuestas de los beneficiarios de los cursos y se evalua las propuestas y sugerencias.</a:t>
          </a:r>
          <a:endParaRPr lang="es-EC" sz="1600" b="1">
            <a:latin typeface="Arial" panose="020B0604020202020204" pitchFamily="34" charset="0"/>
            <a:cs typeface="Arial" panose="020B0604020202020204" pitchFamily="34" charset="0"/>
          </a:endParaRPr>
        </a:p>
      </dgm:t>
    </dgm:pt>
    <dgm:pt modelId="{CDA75CE6-6A19-4B8B-ABF5-6EF5D9CD6758}" type="parTrans" cxnId="{381814AD-CE46-4F0B-810D-E4A5B3173BAB}">
      <dgm:prSet/>
      <dgm:spPr/>
      <dgm:t>
        <a:bodyPr/>
        <a:lstStyle/>
        <a:p>
          <a:endParaRPr lang="es-EC" sz="2400">
            <a:latin typeface="Arial" panose="020B0604020202020204" pitchFamily="34" charset="0"/>
            <a:cs typeface="Arial" panose="020B0604020202020204" pitchFamily="34" charset="0"/>
          </a:endParaRPr>
        </a:p>
      </dgm:t>
    </dgm:pt>
    <dgm:pt modelId="{F9FA003A-C90C-41BB-B040-87A7B5DA2583}" type="sibTrans" cxnId="{381814AD-CE46-4F0B-810D-E4A5B3173BAB}">
      <dgm:prSet custT="1"/>
      <dgm:spPr>
        <a:solidFill>
          <a:schemeClr val="bg2">
            <a:lumMod val="90000"/>
            <a:alpha val="90000"/>
          </a:schemeClr>
        </a:solidFill>
      </dgm:spPr>
      <dgm:t>
        <a:bodyPr/>
        <a:lstStyle/>
        <a:p>
          <a:endParaRPr lang="es-EC" sz="1600">
            <a:latin typeface="Arial" panose="020B0604020202020204" pitchFamily="34" charset="0"/>
            <a:cs typeface="Arial" panose="020B0604020202020204" pitchFamily="34" charset="0"/>
          </a:endParaRPr>
        </a:p>
      </dgm:t>
    </dgm:pt>
    <dgm:pt modelId="{6BD3FBB1-EC0E-4CE8-8FAC-2F05A0A9211F}">
      <dgm:prSet phldrT="[Texto]" custT="1"/>
      <dgm:spPr/>
      <dgm:t>
        <a:bodyPr/>
        <a:lstStyle/>
        <a:p>
          <a:pPr algn="just"/>
          <a:r>
            <a:rPr lang="es-EC" sz="1600" b="1">
              <a:latin typeface="Arial" panose="020B0604020202020204" pitchFamily="34" charset="0"/>
              <a:cs typeface="Arial" panose="020B0604020202020204" pitchFamily="34" charset="0"/>
            </a:rPr>
            <a:t>Factibilidad de Ejecución: </a:t>
          </a:r>
          <a:r>
            <a:rPr lang="es-EC" sz="1600" b="0">
              <a:latin typeface="Arial" panose="020B0604020202020204" pitchFamily="34" charset="0"/>
              <a:cs typeface="Arial" panose="020B0604020202020204" pitchFamily="34" charset="0"/>
            </a:rPr>
            <a:t>Se analiza y discute la posibilidad de una capacitación para el siguiente año, con la directiva del "Centro de Comercio Comité del Pueblo". </a:t>
          </a:r>
          <a:endParaRPr lang="es-EC" sz="1600" b="1">
            <a:latin typeface="Arial" panose="020B0604020202020204" pitchFamily="34" charset="0"/>
            <a:cs typeface="Arial" panose="020B0604020202020204" pitchFamily="34" charset="0"/>
          </a:endParaRPr>
        </a:p>
      </dgm:t>
    </dgm:pt>
    <dgm:pt modelId="{381D42BE-2EA7-41B5-8AF6-6A024398A774}" type="parTrans" cxnId="{779D3C3D-4275-4CE3-9BE5-59AA3EC0E39D}">
      <dgm:prSet/>
      <dgm:spPr/>
      <dgm:t>
        <a:bodyPr/>
        <a:lstStyle/>
        <a:p>
          <a:endParaRPr lang="es-EC" sz="2400">
            <a:latin typeface="Arial" panose="020B0604020202020204" pitchFamily="34" charset="0"/>
            <a:cs typeface="Arial" panose="020B0604020202020204" pitchFamily="34" charset="0"/>
          </a:endParaRPr>
        </a:p>
      </dgm:t>
    </dgm:pt>
    <dgm:pt modelId="{F7BD8BDE-D1AC-4F66-B16F-1E1B69D61E21}" type="sibTrans" cxnId="{779D3C3D-4275-4CE3-9BE5-59AA3EC0E39D}">
      <dgm:prSet custT="1"/>
      <dgm:spPr>
        <a:solidFill>
          <a:schemeClr val="bg2">
            <a:lumMod val="90000"/>
            <a:alpha val="90000"/>
          </a:schemeClr>
        </a:solidFill>
      </dgm:spPr>
      <dgm:t>
        <a:bodyPr/>
        <a:lstStyle/>
        <a:p>
          <a:endParaRPr lang="es-EC" sz="1600">
            <a:latin typeface="Arial" panose="020B0604020202020204" pitchFamily="34" charset="0"/>
            <a:cs typeface="Arial" panose="020B0604020202020204" pitchFamily="34" charset="0"/>
          </a:endParaRPr>
        </a:p>
      </dgm:t>
    </dgm:pt>
    <dgm:pt modelId="{167EEFC5-DBF5-43E6-8B7A-224DF2F104A1}">
      <dgm:prSet custT="1"/>
      <dgm:spPr/>
      <dgm:t>
        <a:bodyPr/>
        <a:lstStyle/>
        <a:p>
          <a:pPr algn="just"/>
          <a:r>
            <a:rPr lang="es-EC" sz="1600" b="1">
              <a:latin typeface="Arial" panose="020B0604020202020204" pitchFamily="34" charset="0"/>
              <a:cs typeface="Arial" panose="020B0604020202020204" pitchFamily="34" charset="0"/>
            </a:rPr>
            <a:t>Análisis de los Temas: </a:t>
          </a:r>
          <a:r>
            <a:rPr lang="es-EC" sz="1600" b="0">
              <a:latin typeface="Arial" panose="020B0604020202020204" pitchFamily="34" charset="0"/>
              <a:cs typeface="Arial" panose="020B0604020202020204" pitchFamily="34" charset="0"/>
            </a:rPr>
            <a:t> Con la información recolectada de la encuesta post-capacitación se analizan los posibles cursos a tratar el siguiente periodo, en caso de requirir refuerzo se repetirán los temas anteriores o se dictaran nuevos temas.</a:t>
          </a:r>
          <a:endParaRPr lang="es-EC" sz="1600" b="1">
            <a:latin typeface="Arial" panose="020B0604020202020204" pitchFamily="34" charset="0"/>
            <a:cs typeface="Arial" panose="020B0604020202020204" pitchFamily="34" charset="0"/>
          </a:endParaRPr>
        </a:p>
      </dgm:t>
    </dgm:pt>
    <dgm:pt modelId="{2B6F1B54-C09F-4DBF-85E2-4E74F27AFE0C}" type="parTrans" cxnId="{81FD9C3F-5945-42BA-B94B-AE595C91C8D2}">
      <dgm:prSet/>
      <dgm:spPr/>
      <dgm:t>
        <a:bodyPr/>
        <a:lstStyle/>
        <a:p>
          <a:endParaRPr lang="es-EC" sz="2400">
            <a:latin typeface="Arial" panose="020B0604020202020204" pitchFamily="34" charset="0"/>
            <a:cs typeface="Arial" panose="020B0604020202020204" pitchFamily="34" charset="0"/>
          </a:endParaRPr>
        </a:p>
      </dgm:t>
    </dgm:pt>
    <dgm:pt modelId="{5ACABB83-A183-475A-8413-1ABE17BC5DB8}" type="sibTrans" cxnId="{81FD9C3F-5945-42BA-B94B-AE595C91C8D2}">
      <dgm:prSet custT="1"/>
      <dgm:spPr>
        <a:solidFill>
          <a:schemeClr val="bg2">
            <a:lumMod val="90000"/>
            <a:alpha val="90000"/>
          </a:schemeClr>
        </a:solidFill>
      </dgm:spPr>
      <dgm:t>
        <a:bodyPr/>
        <a:lstStyle/>
        <a:p>
          <a:endParaRPr lang="es-EC" sz="1600">
            <a:latin typeface="Arial" panose="020B0604020202020204" pitchFamily="34" charset="0"/>
            <a:cs typeface="Arial" panose="020B0604020202020204" pitchFamily="34" charset="0"/>
          </a:endParaRPr>
        </a:p>
      </dgm:t>
    </dgm:pt>
    <dgm:pt modelId="{CE4008E2-4F8C-4A5A-BC62-9D8F432D3113}">
      <dgm:prSet custT="1"/>
      <dgm:spPr/>
      <dgm:t>
        <a:bodyPr/>
        <a:lstStyle/>
        <a:p>
          <a:pPr algn="just"/>
          <a:r>
            <a:rPr lang="es-EC" sz="1600" b="1">
              <a:latin typeface="Arial" panose="020B0604020202020204" pitchFamily="34" charset="0"/>
              <a:cs typeface="Arial" panose="020B0604020202020204" pitchFamily="34" charset="0"/>
            </a:rPr>
            <a:t>Cronograma Prelimiar: </a:t>
          </a:r>
          <a:r>
            <a:rPr lang="es-EC" sz="1600" b="0">
              <a:latin typeface="Arial" panose="020B0604020202020204" pitchFamily="34" charset="0"/>
              <a:cs typeface="Arial" panose="020B0604020202020204" pitchFamily="34" charset="0"/>
            </a:rPr>
            <a:t>Se fijan las fechas tentativas para el siguiente periodo de capacitación y se fija una fecha para la reunión con la directiva para la planificación final del siguiente periodo.</a:t>
          </a:r>
          <a:endParaRPr lang="es-EC" sz="1600" b="1">
            <a:latin typeface="Arial" panose="020B0604020202020204" pitchFamily="34" charset="0"/>
            <a:cs typeface="Arial" panose="020B0604020202020204" pitchFamily="34" charset="0"/>
          </a:endParaRPr>
        </a:p>
      </dgm:t>
    </dgm:pt>
    <dgm:pt modelId="{B9EC1B70-28F3-4AC6-BB7E-3507A73D0179}" type="parTrans" cxnId="{23BEF3AB-0E36-44AF-B8C6-007109B4EDDF}">
      <dgm:prSet/>
      <dgm:spPr/>
      <dgm:t>
        <a:bodyPr/>
        <a:lstStyle/>
        <a:p>
          <a:endParaRPr lang="es-EC" sz="2400">
            <a:latin typeface="Arial" panose="020B0604020202020204" pitchFamily="34" charset="0"/>
            <a:cs typeface="Arial" panose="020B0604020202020204" pitchFamily="34" charset="0"/>
          </a:endParaRPr>
        </a:p>
      </dgm:t>
    </dgm:pt>
    <dgm:pt modelId="{982D51FA-8E92-481B-ADD5-9D51D1D0FC02}" type="sibTrans" cxnId="{23BEF3AB-0E36-44AF-B8C6-007109B4EDDF}">
      <dgm:prSet custT="1"/>
      <dgm:spPr/>
      <dgm:t>
        <a:bodyPr/>
        <a:lstStyle/>
        <a:p>
          <a:endParaRPr lang="es-EC" sz="2400">
            <a:latin typeface="Arial" panose="020B0604020202020204" pitchFamily="34" charset="0"/>
            <a:cs typeface="Arial" panose="020B0604020202020204" pitchFamily="34" charset="0"/>
          </a:endParaRPr>
        </a:p>
      </dgm:t>
    </dgm:pt>
    <dgm:pt modelId="{E08BED9D-0A87-41B9-BA25-43B9B0665FDD}" type="pres">
      <dgm:prSet presAssocID="{8F7BC536-DBC2-436E-B951-9B10B44AE2A3}" presName="outerComposite" presStyleCnt="0">
        <dgm:presLayoutVars>
          <dgm:chMax val="5"/>
          <dgm:dir/>
          <dgm:resizeHandles val="exact"/>
        </dgm:presLayoutVars>
      </dgm:prSet>
      <dgm:spPr/>
    </dgm:pt>
    <dgm:pt modelId="{5E9557A7-69D8-4176-9A67-1908373830DA}" type="pres">
      <dgm:prSet presAssocID="{8F7BC536-DBC2-436E-B951-9B10B44AE2A3}" presName="dummyMaxCanvas" presStyleCnt="0">
        <dgm:presLayoutVars/>
      </dgm:prSet>
      <dgm:spPr/>
    </dgm:pt>
    <dgm:pt modelId="{2DB321AF-18D0-42D4-9100-6BA7752B8526}" type="pres">
      <dgm:prSet presAssocID="{8F7BC536-DBC2-436E-B951-9B10B44AE2A3}" presName="FourNodes_1" presStyleLbl="node1" presStyleIdx="0" presStyleCnt="4" custScaleY="78968">
        <dgm:presLayoutVars>
          <dgm:bulletEnabled val="1"/>
        </dgm:presLayoutVars>
      </dgm:prSet>
      <dgm:spPr/>
    </dgm:pt>
    <dgm:pt modelId="{72154C8B-2B09-42E4-B0A6-22630585C06A}" type="pres">
      <dgm:prSet presAssocID="{8F7BC536-DBC2-436E-B951-9B10B44AE2A3}" presName="FourNodes_2" presStyleLbl="node1" presStyleIdx="1" presStyleCnt="4" custLinFactNeighborX="-1053">
        <dgm:presLayoutVars>
          <dgm:bulletEnabled val="1"/>
        </dgm:presLayoutVars>
      </dgm:prSet>
      <dgm:spPr/>
    </dgm:pt>
    <dgm:pt modelId="{66E9C6B1-EA69-4B84-9DCF-1F36115CF3B8}" type="pres">
      <dgm:prSet presAssocID="{8F7BC536-DBC2-436E-B951-9B10B44AE2A3}" presName="FourNodes_3" presStyleLbl="node1" presStyleIdx="2" presStyleCnt="4">
        <dgm:presLayoutVars>
          <dgm:bulletEnabled val="1"/>
        </dgm:presLayoutVars>
      </dgm:prSet>
      <dgm:spPr/>
    </dgm:pt>
    <dgm:pt modelId="{8A9F495D-4222-497D-8FF5-8C96BD428A08}" type="pres">
      <dgm:prSet presAssocID="{8F7BC536-DBC2-436E-B951-9B10B44AE2A3}" presName="FourNodes_4" presStyleLbl="node1" presStyleIdx="3" presStyleCnt="4">
        <dgm:presLayoutVars>
          <dgm:bulletEnabled val="1"/>
        </dgm:presLayoutVars>
      </dgm:prSet>
      <dgm:spPr/>
    </dgm:pt>
    <dgm:pt modelId="{1ED6BE43-4FAA-4559-9D5E-A9EE5FD9B891}" type="pres">
      <dgm:prSet presAssocID="{8F7BC536-DBC2-436E-B951-9B10B44AE2A3}" presName="FourConn_1-2" presStyleLbl="fgAccFollowNode1" presStyleIdx="0" presStyleCnt="3">
        <dgm:presLayoutVars>
          <dgm:bulletEnabled val="1"/>
        </dgm:presLayoutVars>
      </dgm:prSet>
      <dgm:spPr/>
    </dgm:pt>
    <dgm:pt modelId="{7029823B-9A50-43F9-825A-B5A46C36D580}" type="pres">
      <dgm:prSet presAssocID="{8F7BC536-DBC2-436E-B951-9B10B44AE2A3}" presName="FourConn_2-3" presStyleLbl="fgAccFollowNode1" presStyleIdx="1" presStyleCnt="3">
        <dgm:presLayoutVars>
          <dgm:bulletEnabled val="1"/>
        </dgm:presLayoutVars>
      </dgm:prSet>
      <dgm:spPr/>
    </dgm:pt>
    <dgm:pt modelId="{E2122EBD-55C2-4DE9-878D-C7405D93A53D}" type="pres">
      <dgm:prSet presAssocID="{8F7BC536-DBC2-436E-B951-9B10B44AE2A3}" presName="FourConn_3-4" presStyleLbl="fgAccFollowNode1" presStyleIdx="2" presStyleCnt="3">
        <dgm:presLayoutVars>
          <dgm:bulletEnabled val="1"/>
        </dgm:presLayoutVars>
      </dgm:prSet>
      <dgm:spPr/>
    </dgm:pt>
    <dgm:pt modelId="{372B3541-72B5-4E95-9893-59EE4FC55A1B}" type="pres">
      <dgm:prSet presAssocID="{8F7BC536-DBC2-436E-B951-9B10B44AE2A3}" presName="FourNodes_1_text" presStyleLbl="node1" presStyleIdx="3" presStyleCnt="4">
        <dgm:presLayoutVars>
          <dgm:bulletEnabled val="1"/>
        </dgm:presLayoutVars>
      </dgm:prSet>
      <dgm:spPr/>
    </dgm:pt>
    <dgm:pt modelId="{0C609CD9-FB4A-4968-8588-E103AE1BF586}" type="pres">
      <dgm:prSet presAssocID="{8F7BC536-DBC2-436E-B951-9B10B44AE2A3}" presName="FourNodes_2_text" presStyleLbl="node1" presStyleIdx="3" presStyleCnt="4">
        <dgm:presLayoutVars>
          <dgm:bulletEnabled val="1"/>
        </dgm:presLayoutVars>
      </dgm:prSet>
      <dgm:spPr/>
    </dgm:pt>
    <dgm:pt modelId="{35221301-0F2A-48AE-93CF-1B13B7682AF0}" type="pres">
      <dgm:prSet presAssocID="{8F7BC536-DBC2-436E-B951-9B10B44AE2A3}" presName="FourNodes_3_text" presStyleLbl="node1" presStyleIdx="3" presStyleCnt="4">
        <dgm:presLayoutVars>
          <dgm:bulletEnabled val="1"/>
        </dgm:presLayoutVars>
      </dgm:prSet>
      <dgm:spPr/>
    </dgm:pt>
    <dgm:pt modelId="{B37A157E-534D-4273-8A49-FDF65074A1FF}" type="pres">
      <dgm:prSet presAssocID="{8F7BC536-DBC2-436E-B951-9B10B44AE2A3}" presName="FourNodes_4_text" presStyleLbl="node1" presStyleIdx="3" presStyleCnt="4">
        <dgm:presLayoutVars>
          <dgm:bulletEnabled val="1"/>
        </dgm:presLayoutVars>
      </dgm:prSet>
      <dgm:spPr/>
    </dgm:pt>
  </dgm:ptLst>
  <dgm:cxnLst>
    <dgm:cxn modelId="{A972B101-071B-4646-A2F4-02A9A1B4E26F}" type="presOf" srcId="{F7BD8BDE-D1AC-4F66-B16F-1E1B69D61E21}" destId="{7029823B-9A50-43F9-825A-B5A46C36D580}" srcOrd="0" destOrd="0" presId="urn:microsoft.com/office/officeart/2005/8/layout/vProcess5"/>
    <dgm:cxn modelId="{8927D502-9204-4899-AFCB-B8C2372516BB}" type="presOf" srcId="{F9FA003A-C90C-41BB-B040-87A7B5DA2583}" destId="{1ED6BE43-4FAA-4559-9D5E-A9EE5FD9B891}" srcOrd="0" destOrd="0" presId="urn:microsoft.com/office/officeart/2005/8/layout/vProcess5"/>
    <dgm:cxn modelId="{C5C85A08-9302-4A17-AD0C-53F132E2C189}" type="presOf" srcId="{5ACABB83-A183-475A-8413-1ABE17BC5DB8}" destId="{E2122EBD-55C2-4DE9-878D-C7405D93A53D}" srcOrd="0" destOrd="0" presId="urn:microsoft.com/office/officeart/2005/8/layout/vProcess5"/>
    <dgm:cxn modelId="{3FDF4D11-5727-4F6B-B4B8-9B0EA26CA421}" type="presOf" srcId="{1B7562BA-C00F-45CF-AFA1-154592E94A93}" destId="{2DB321AF-18D0-42D4-9100-6BA7752B8526}" srcOrd="0" destOrd="0" presId="urn:microsoft.com/office/officeart/2005/8/layout/vProcess5"/>
    <dgm:cxn modelId="{5FF36F2D-0F77-4B5C-BE29-36EC0F300B91}" type="presOf" srcId="{CE4008E2-4F8C-4A5A-BC62-9D8F432D3113}" destId="{B37A157E-534D-4273-8A49-FDF65074A1FF}" srcOrd="1" destOrd="0" presId="urn:microsoft.com/office/officeart/2005/8/layout/vProcess5"/>
    <dgm:cxn modelId="{779D3C3D-4275-4CE3-9BE5-59AA3EC0E39D}" srcId="{8F7BC536-DBC2-436E-B951-9B10B44AE2A3}" destId="{6BD3FBB1-EC0E-4CE8-8FAC-2F05A0A9211F}" srcOrd="1" destOrd="0" parTransId="{381D42BE-2EA7-41B5-8AF6-6A024398A774}" sibTransId="{F7BD8BDE-D1AC-4F66-B16F-1E1B69D61E21}"/>
    <dgm:cxn modelId="{81FD9C3F-5945-42BA-B94B-AE595C91C8D2}" srcId="{8F7BC536-DBC2-436E-B951-9B10B44AE2A3}" destId="{167EEFC5-DBF5-43E6-8B7A-224DF2F104A1}" srcOrd="2" destOrd="0" parTransId="{2B6F1B54-C09F-4DBF-85E2-4E74F27AFE0C}" sibTransId="{5ACABB83-A183-475A-8413-1ABE17BC5DB8}"/>
    <dgm:cxn modelId="{23BEF3AB-0E36-44AF-B8C6-007109B4EDDF}" srcId="{8F7BC536-DBC2-436E-B951-9B10B44AE2A3}" destId="{CE4008E2-4F8C-4A5A-BC62-9D8F432D3113}" srcOrd="3" destOrd="0" parTransId="{B9EC1B70-28F3-4AC6-BB7E-3507A73D0179}" sibTransId="{982D51FA-8E92-481B-ADD5-9D51D1D0FC02}"/>
    <dgm:cxn modelId="{381814AD-CE46-4F0B-810D-E4A5B3173BAB}" srcId="{8F7BC536-DBC2-436E-B951-9B10B44AE2A3}" destId="{1B7562BA-C00F-45CF-AFA1-154592E94A93}" srcOrd="0" destOrd="0" parTransId="{CDA75CE6-6A19-4B8B-ABF5-6EF5D9CD6758}" sibTransId="{F9FA003A-C90C-41BB-B040-87A7B5DA2583}"/>
    <dgm:cxn modelId="{96DE9EB0-E549-4681-922D-E4E9D26AC9F9}" type="presOf" srcId="{167EEFC5-DBF5-43E6-8B7A-224DF2F104A1}" destId="{66E9C6B1-EA69-4B84-9DCF-1F36115CF3B8}" srcOrd="0" destOrd="0" presId="urn:microsoft.com/office/officeart/2005/8/layout/vProcess5"/>
    <dgm:cxn modelId="{C455A6B2-0C9D-428C-922D-8DCE8F25FC47}" type="presOf" srcId="{1B7562BA-C00F-45CF-AFA1-154592E94A93}" destId="{372B3541-72B5-4E95-9893-59EE4FC55A1B}" srcOrd="1" destOrd="0" presId="urn:microsoft.com/office/officeart/2005/8/layout/vProcess5"/>
    <dgm:cxn modelId="{9CA1ABC1-EEBA-48E2-BD7A-3CA8F7584F56}" type="presOf" srcId="{6BD3FBB1-EC0E-4CE8-8FAC-2F05A0A9211F}" destId="{72154C8B-2B09-42E4-B0A6-22630585C06A}" srcOrd="0" destOrd="0" presId="urn:microsoft.com/office/officeart/2005/8/layout/vProcess5"/>
    <dgm:cxn modelId="{4E983DC4-C6B7-4BC2-8372-FB70298BD9C6}" type="presOf" srcId="{6BD3FBB1-EC0E-4CE8-8FAC-2F05A0A9211F}" destId="{0C609CD9-FB4A-4968-8588-E103AE1BF586}" srcOrd="1" destOrd="0" presId="urn:microsoft.com/office/officeart/2005/8/layout/vProcess5"/>
    <dgm:cxn modelId="{51FA3FD5-F1F0-4F55-BADE-CD9DF0BA9FC4}" type="presOf" srcId="{167EEFC5-DBF5-43E6-8B7A-224DF2F104A1}" destId="{35221301-0F2A-48AE-93CF-1B13B7682AF0}" srcOrd="1" destOrd="0" presId="urn:microsoft.com/office/officeart/2005/8/layout/vProcess5"/>
    <dgm:cxn modelId="{D0FA40EF-C870-4C22-A20B-488414CD5456}" type="presOf" srcId="{CE4008E2-4F8C-4A5A-BC62-9D8F432D3113}" destId="{8A9F495D-4222-497D-8FF5-8C96BD428A08}" srcOrd="0" destOrd="0" presId="urn:microsoft.com/office/officeart/2005/8/layout/vProcess5"/>
    <dgm:cxn modelId="{75CDC7FA-5765-44A2-8C62-BB394F77CFA4}" type="presOf" srcId="{8F7BC536-DBC2-436E-B951-9B10B44AE2A3}" destId="{E08BED9D-0A87-41B9-BA25-43B9B0665FDD}" srcOrd="0" destOrd="0" presId="urn:microsoft.com/office/officeart/2005/8/layout/vProcess5"/>
    <dgm:cxn modelId="{0C91CC8B-DCC1-4D89-A234-F5CF53CA9F2D}" type="presParOf" srcId="{E08BED9D-0A87-41B9-BA25-43B9B0665FDD}" destId="{5E9557A7-69D8-4176-9A67-1908373830DA}" srcOrd="0" destOrd="0" presId="urn:microsoft.com/office/officeart/2005/8/layout/vProcess5"/>
    <dgm:cxn modelId="{98CE33E5-12BC-43FD-9FB5-A269A77E10AC}" type="presParOf" srcId="{E08BED9D-0A87-41B9-BA25-43B9B0665FDD}" destId="{2DB321AF-18D0-42D4-9100-6BA7752B8526}" srcOrd="1" destOrd="0" presId="urn:microsoft.com/office/officeart/2005/8/layout/vProcess5"/>
    <dgm:cxn modelId="{E3194EA8-C47D-44D2-AF54-877C0C5961AA}" type="presParOf" srcId="{E08BED9D-0A87-41B9-BA25-43B9B0665FDD}" destId="{72154C8B-2B09-42E4-B0A6-22630585C06A}" srcOrd="2" destOrd="0" presId="urn:microsoft.com/office/officeart/2005/8/layout/vProcess5"/>
    <dgm:cxn modelId="{768E86DF-2200-4A60-8ECD-083BFC5389FD}" type="presParOf" srcId="{E08BED9D-0A87-41B9-BA25-43B9B0665FDD}" destId="{66E9C6B1-EA69-4B84-9DCF-1F36115CF3B8}" srcOrd="3" destOrd="0" presId="urn:microsoft.com/office/officeart/2005/8/layout/vProcess5"/>
    <dgm:cxn modelId="{40A840E3-0E1A-4701-9F8A-4ED8EBCD9681}" type="presParOf" srcId="{E08BED9D-0A87-41B9-BA25-43B9B0665FDD}" destId="{8A9F495D-4222-497D-8FF5-8C96BD428A08}" srcOrd="4" destOrd="0" presId="urn:microsoft.com/office/officeart/2005/8/layout/vProcess5"/>
    <dgm:cxn modelId="{5B5C40EF-8731-419F-A94B-2AFFACF5DC51}" type="presParOf" srcId="{E08BED9D-0A87-41B9-BA25-43B9B0665FDD}" destId="{1ED6BE43-4FAA-4559-9D5E-A9EE5FD9B891}" srcOrd="5" destOrd="0" presId="urn:microsoft.com/office/officeart/2005/8/layout/vProcess5"/>
    <dgm:cxn modelId="{16D05510-2F73-468D-B9C1-830D324852ED}" type="presParOf" srcId="{E08BED9D-0A87-41B9-BA25-43B9B0665FDD}" destId="{7029823B-9A50-43F9-825A-B5A46C36D580}" srcOrd="6" destOrd="0" presId="urn:microsoft.com/office/officeart/2005/8/layout/vProcess5"/>
    <dgm:cxn modelId="{894B2B99-F739-46BF-8696-F850D42519B9}" type="presParOf" srcId="{E08BED9D-0A87-41B9-BA25-43B9B0665FDD}" destId="{E2122EBD-55C2-4DE9-878D-C7405D93A53D}" srcOrd="7" destOrd="0" presId="urn:microsoft.com/office/officeart/2005/8/layout/vProcess5"/>
    <dgm:cxn modelId="{C2288741-175B-4E3F-9119-73B7A827CF08}" type="presParOf" srcId="{E08BED9D-0A87-41B9-BA25-43B9B0665FDD}" destId="{372B3541-72B5-4E95-9893-59EE4FC55A1B}" srcOrd="8" destOrd="0" presId="urn:microsoft.com/office/officeart/2005/8/layout/vProcess5"/>
    <dgm:cxn modelId="{FF83CD9C-29F4-4596-B3FC-9E0622227A69}" type="presParOf" srcId="{E08BED9D-0A87-41B9-BA25-43B9B0665FDD}" destId="{0C609CD9-FB4A-4968-8588-E103AE1BF586}" srcOrd="9" destOrd="0" presId="urn:microsoft.com/office/officeart/2005/8/layout/vProcess5"/>
    <dgm:cxn modelId="{27F0ED36-F6FD-46C7-A07E-0F5BADF2FAB0}" type="presParOf" srcId="{E08BED9D-0A87-41B9-BA25-43B9B0665FDD}" destId="{35221301-0F2A-48AE-93CF-1B13B7682AF0}" srcOrd="10" destOrd="0" presId="urn:microsoft.com/office/officeart/2005/8/layout/vProcess5"/>
    <dgm:cxn modelId="{D1041393-BCC3-4B5C-985D-DA80D3280E05}" type="presParOf" srcId="{E08BED9D-0A87-41B9-BA25-43B9B0665FDD}" destId="{B37A157E-534D-4273-8A49-FDF65074A1FF}"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A59B8-9E51-4A94-969B-99BE98A5246C}">
      <dsp:nvSpPr>
        <dsp:cNvPr id="0" name=""/>
        <dsp:cNvSpPr/>
      </dsp:nvSpPr>
      <dsp:spPr>
        <a:xfrm>
          <a:off x="2856447" y="5272365"/>
          <a:ext cx="195300" cy="19530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CDEC8-F67C-4F02-A790-C18B4007D1B4}">
      <dsp:nvSpPr>
        <dsp:cNvPr id="0" name=""/>
        <dsp:cNvSpPr/>
      </dsp:nvSpPr>
      <dsp:spPr>
        <a:xfrm>
          <a:off x="2488305" y="5449585"/>
          <a:ext cx="195300" cy="195300"/>
        </a:xfrm>
        <a:prstGeom prst="ellipse">
          <a:avLst/>
        </a:prstGeom>
        <a:solidFill>
          <a:schemeClr val="accent5">
            <a:hueOff val="-668486"/>
            <a:satOff val="-930"/>
            <a:lumOff val="-357"/>
            <a:alphaOff val="0"/>
          </a:schemeClr>
        </a:solidFill>
        <a:ln w="12700" cap="flat" cmpd="sng" algn="ctr">
          <a:solidFill>
            <a:schemeClr val="accent5">
              <a:hueOff val="-668486"/>
              <a:satOff val="-930"/>
              <a:lumOff val="-3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A1108-D698-4B60-BA92-04DA14465ED1}">
      <dsp:nvSpPr>
        <dsp:cNvPr id="0" name=""/>
        <dsp:cNvSpPr/>
      </dsp:nvSpPr>
      <dsp:spPr>
        <a:xfrm>
          <a:off x="2102585" y="5589569"/>
          <a:ext cx="195300" cy="195300"/>
        </a:xfrm>
        <a:prstGeom prst="ellipse">
          <a:avLst/>
        </a:prstGeom>
        <a:solidFill>
          <a:schemeClr val="accent5">
            <a:hueOff val="-1336972"/>
            <a:satOff val="-1860"/>
            <a:lumOff val="-713"/>
            <a:alphaOff val="0"/>
          </a:schemeClr>
        </a:solidFill>
        <a:ln w="12700" cap="flat" cmpd="sng" algn="ctr">
          <a:solidFill>
            <a:schemeClr val="accent5">
              <a:hueOff val="-1336972"/>
              <a:satOff val="-1860"/>
              <a:lumOff val="-7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AA9D5-1270-4688-A57A-BF2A5027B3DF}">
      <dsp:nvSpPr>
        <dsp:cNvPr id="0" name=""/>
        <dsp:cNvSpPr/>
      </dsp:nvSpPr>
      <dsp:spPr>
        <a:xfrm>
          <a:off x="4623921" y="3220884"/>
          <a:ext cx="195300" cy="195300"/>
        </a:xfrm>
        <a:prstGeom prst="ellipse">
          <a:avLst/>
        </a:prstGeom>
        <a:solidFill>
          <a:schemeClr val="accent5">
            <a:hueOff val="-2005458"/>
            <a:satOff val="-2789"/>
            <a:lumOff val="-1070"/>
            <a:alphaOff val="0"/>
          </a:schemeClr>
        </a:solidFill>
        <a:ln w="12700" cap="flat" cmpd="sng" algn="ctr">
          <a:solidFill>
            <a:schemeClr val="accent5">
              <a:hueOff val="-2005458"/>
              <a:satOff val="-2789"/>
              <a:lumOff val="-10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0152E-16B8-4ED2-8C12-1DC8D696F535}">
      <dsp:nvSpPr>
        <dsp:cNvPr id="0" name=""/>
        <dsp:cNvSpPr/>
      </dsp:nvSpPr>
      <dsp:spPr>
        <a:xfrm>
          <a:off x="4475492" y="3581531"/>
          <a:ext cx="195300" cy="195300"/>
        </a:xfrm>
        <a:prstGeom prst="ellipse">
          <a:avLst/>
        </a:prstGeom>
        <a:solidFill>
          <a:schemeClr val="accent5">
            <a:hueOff val="-2673943"/>
            <a:satOff val="-3719"/>
            <a:lumOff val="-1426"/>
            <a:alphaOff val="0"/>
          </a:schemeClr>
        </a:solidFill>
        <a:ln w="12700" cap="flat" cmpd="sng" algn="ctr">
          <a:solidFill>
            <a:schemeClr val="accent5">
              <a:hueOff val="-2673943"/>
              <a:satOff val="-3719"/>
              <a:lumOff val="-14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075E9-0AD9-4006-90F4-29BAB856235E}">
      <dsp:nvSpPr>
        <dsp:cNvPr id="0" name=""/>
        <dsp:cNvSpPr/>
      </dsp:nvSpPr>
      <dsp:spPr>
        <a:xfrm>
          <a:off x="4370029" y="506034"/>
          <a:ext cx="195300" cy="195300"/>
        </a:xfrm>
        <a:prstGeom prst="ellipse">
          <a:avLst/>
        </a:prstGeom>
        <a:solidFill>
          <a:schemeClr val="accent5">
            <a:hueOff val="-3342429"/>
            <a:satOff val="-4649"/>
            <a:lumOff val="-1783"/>
            <a:alphaOff val="0"/>
          </a:schemeClr>
        </a:solidFill>
        <a:ln w="12700" cap="flat" cmpd="sng" algn="ctr">
          <a:solidFill>
            <a:schemeClr val="accent5">
              <a:hueOff val="-3342429"/>
              <a:satOff val="-4649"/>
              <a:lumOff val="-17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8E04C-D4A3-4D3F-8E12-BE7488E0B6BB}">
      <dsp:nvSpPr>
        <dsp:cNvPr id="0" name=""/>
        <dsp:cNvSpPr/>
      </dsp:nvSpPr>
      <dsp:spPr>
        <a:xfrm>
          <a:off x="4641498" y="333641"/>
          <a:ext cx="195300" cy="195300"/>
        </a:xfrm>
        <a:prstGeom prst="ellipse">
          <a:avLst/>
        </a:prstGeom>
        <a:solidFill>
          <a:schemeClr val="accent5">
            <a:hueOff val="-4010915"/>
            <a:satOff val="-5579"/>
            <a:lumOff val="-2139"/>
            <a:alphaOff val="0"/>
          </a:schemeClr>
        </a:solidFill>
        <a:ln w="12700" cap="flat" cmpd="sng" algn="ctr">
          <a:solidFill>
            <a:schemeClr val="accent5">
              <a:hueOff val="-4010915"/>
              <a:satOff val="-5579"/>
              <a:lumOff val="-21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DF0C0-77E5-47F7-80B8-2F252E4980AC}">
      <dsp:nvSpPr>
        <dsp:cNvPr id="0" name=""/>
        <dsp:cNvSpPr/>
      </dsp:nvSpPr>
      <dsp:spPr>
        <a:xfrm>
          <a:off x="4912966" y="161247"/>
          <a:ext cx="195300" cy="195300"/>
        </a:xfrm>
        <a:prstGeom prst="ellipse">
          <a:avLst/>
        </a:prstGeom>
        <a:solidFill>
          <a:schemeClr val="accent5">
            <a:hueOff val="-4679401"/>
            <a:satOff val="-6509"/>
            <a:lumOff val="-2496"/>
            <a:alphaOff val="0"/>
          </a:schemeClr>
        </a:solidFill>
        <a:ln w="12700" cap="flat" cmpd="sng" algn="ctr">
          <a:solidFill>
            <a:schemeClr val="accent5">
              <a:hueOff val="-4679401"/>
              <a:satOff val="-6509"/>
              <a:lumOff val="-24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9683B-B267-49B0-8AB1-B1DC1038E2A7}">
      <dsp:nvSpPr>
        <dsp:cNvPr id="0" name=""/>
        <dsp:cNvSpPr/>
      </dsp:nvSpPr>
      <dsp:spPr>
        <a:xfrm>
          <a:off x="5184434" y="333641"/>
          <a:ext cx="195300" cy="195300"/>
        </a:xfrm>
        <a:prstGeom prst="ellipse">
          <a:avLst/>
        </a:prstGeom>
        <a:solidFill>
          <a:schemeClr val="accent5">
            <a:hueOff val="-5347887"/>
            <a:satOff val="-7439"/>
            <a:lumOff val="-2852"/>
            <a:alphaOff val="0"/>
          </a:schemeClr>
        </a:solidFill>
        <a:ln w="12700" cap="flat" cmpd="sng" algn="ctr">
          <a:solidFill>
            <a:schemeClr val="accent5">
              <a:hueOff val="-5347887"/>
              <a:satOff val="-7439"/>
              <a:lumOff val="-28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F5910-E832-4307-8343-2A50A31692E3}">
      <dsp:nvSpPr>
        <dsp:cNvPr id="0" name=""/>
        <dsp:cNvSpPr/>
      </dsp:nvSpPr>
      <dsp:spPr>
        <a:xfrm>
          <a:off x="5455903" y="506034"/>
          <a:ext cx="195300" cy="195300"/>
        </a:xfrm>
        <a:prstGeom prst="ellipse">
          <a:avLst/>
        </a:prstGeom>
        <a:solidFill>
          <a:schemeClr val="accent5">
            <a:hueOff val="-6016373"/>
            <a:satOff val="-8368"/>
            <a:lumOff val="-3209"/>
            <a:alphaOff val="0"/>
          </a:schemeClr>
        </a:solidFill>
        <a:ln w="12700" cap="flat" cmpd="sng" algn="ctr">
          <a:solidFill>
            <a:schemeClr val="accent5">
              <a:hueOff val="-6016373"/>
              <a:satOff val="-8368"/>
              <a:lumOff val="-3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3AAD1-3000-4D17-B23D-91F101D6BA37}">
      <dsp:nvSpPr>
        <dsp:cNvPr id="0" name=""/>
        <dsp:cNvSpPr/>
      </dsp:nvSpPr>
      <dsp:spPr>
        <a:xfrm>
          <a:off x="4912966" y="524653"/>
          <a:ext cx="195300" cy="195300"/>
        </a:xfrm>
        <a:prstGeom prst="ellipse">
          <a:avLst/>
        </a:prstGeom>
        <a:solidFill>
          <a:schemeClr val="accent5">
            <a:hueOff val="-6684859"/>
            <a:satOff val="-9298"/>
            <a:lumOff val="-3565"/>
            <a:alphaOff val="0"/>
          </a:schemeClr>
        </a:solidFill>
        <a:ln w="12700" cap="flat" cmpd="sng" algn="ctr">
          <a:solidFill>
            <a:schemeClr val="accent5">
              <a:hueOff val="-6684859"/>
              <a:satOff val="-9298"/>
              <a:lumOff val="-35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C1B4C-FA2C-4902-B93F-C88708E4CB5A}">
      <dsp:nvSpPr>
        <dsp:cNvPr id="0" name=""/>
        <dsp:cNvSpPr/>
      </dsp:nvSpPr>
      <dsp:spPr>
        <a:xfrm>
          <a:off x="4912966" y="888747"/>
          <a:ext cx="195300" cy="195300"/>
        </a:xfrm>
        <a:prstGeom prst="ellips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0B352-C9B6-498C-A412-96082312F092}">
      <dsp:nvSpPr>
        <dsp:cNvPr id="0" name=""/>
        <dsp:cNvSpPr/>
      </dsp:nvSpPr>
      <dsp:spPr>
        <a:xfrm>
          <a:off x="1176232" y="5889201"/>
          <a:ext cx="4212641" cy="11295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676"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La consolidación de la parroquia Comité del Pueblo es fruto de un proceso de lucha de la población entre los años 1962 a 1975, época crecimiento demográfico urbano.</a:t>
          </a:r>
        </a:p>
      </dsp:txBody>
      <dsp:txXfrm>
        <a:off x="1231371" y="5944340"/>
        <a:ext cx="4102363" cy="1019243"/>
      </dsp:txXfrm>
    </dsp:sp>
    <dsp:sp modelId="{04107D0A-25A1-4BEB-995B-4BFE6D80E695}">
      <dsp:nvSpPr>
        <dsp:cNvPr id="0" name=""/>
        <dsp:cNvSpPr/>
      </dsp:nvSpPr>
      <dsp:spPr>
        <a:xfrm>
          <a:off x="448044" y="5293222"/>
          <a:ext cx="1022107" cy="1161743"/>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D820F-6F32-4A72-9C05-8A530438DC29}">
      <dsp:nvSpPr>
        <dsp:cNvPr id="0" name=""/>
        <dsp:cNvSpPr/>
      </dsp:nvSpPr>
      <dsp:spPr>
        <a:xfrm>
          <a:off x="3860294" y="4538390"/>
          <a:ext cx="4212641" cy="1129521"/>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676"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La </a:t>
          </a:r>
          <a:r>
            <a:rPr lang="es-EC" sz="1400" kern="1200" dirty="0" err="1"/>
            <a:t>Eloisa</a:t>
          </a:r>
          <a:r>
            <a:rPr lang="es-EC" sz="1400" kern="1200" dirty="0"/>
            <a:t> y Carretas pertenecientes a la Administración Zonal Eugenio Espejo que se extiende en 60 hectáreas.</a:t>
          </a:r>
        </a:p>
      </dsp:txBody>
      <dsp:txXfrm>
        <a:off x="3915433" y="4593529"/>
        <a:ext cx="4102363" cy="1019243"/>
      </dsp:txXfrm>
    </dsp:sp>
    <dsp:sp modelId="{252F6186-6D4E-4F1F-A208-614C8FD171B9}">
      <dsp:nvSpPr>
        <dsp:cNvPr id="0" name=""/>
        <dsp:cNvSpPr/>
      </dsp:nvSpPr>
      <dsp:spPr>
        <a:xfrm>
          <a:off x="3162181" y="3882136"/>
          <a:ext cx="1013436" cy="1050469"/>
        </a:xfrm>
        <a:prstGeom prst="ellipse">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39347-1F06-4E2F-97E9-150AEFCF83DB}">
      <dsp:nvSpPr>
        <dsp:cNvPr id="0" name=""/>
        <dsp:cNvSpPr/>
      </dsp:nvSpPr>
      <dsp:spPr>
        <a:xfrm>
          <a:off x="5104361" y="2313826"/>
          <a:ext cx="4212641" cy="112952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676"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Este barrio es la acogida de sus habitantes emigrantes de varios segmentos sociales y etnias como familias, mestizas, </a:t>
          </a:r>
          <a:r>
            <a:rPr lang="es-EC" sz="1400" kern="1200" dirty="0" err="1"/>
            <a:t>afroecuatorianas</a:t>
          </a:r>
          <a:r>
            <a:rPr lang="es-EC" sz="1400" kern="1200" dirty="0"/>
            <a:t> e indígenas </a:t>
          </a:r>
        </a:p>
      </dsp:txBody>
      <dsp:txXfrm>
        <a:off x="5159500" y="2368965"/>
        <a:ext cx="4102363" cy="1019243"/>
      </dsp:txXfrm>
    </dsp:sp>
    <dsp:sp modelId="{11A2FD17-AB5D-499F-BFB6-2D3F5DAF447E}">
      <dsp:nvSpPr>
        <dsp:cNvPr id="0" name=""/>
        <dsp:cNvSpPr/>
      </dsp:nvSpPr>
      <dsp:spPr>
        <a:xfrm>
          <a:off x="4375302" y="1661381"/>
          <a:ext cx="1075327" cy="1042853"/>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EBDD-26D5-42D9-9180-BE8AFE59CC44}">
      <dsp:nvSpPr>
        <dsp:cNvPr id="0" name=""/>
        <dsp:cNvSpPr/>
      </dsp:nvSpPr>
      <dsp:spPr>
        <a:xfrm>
          <a:off x="3" y="0"/>
          <a:ext cx="3341834" cy="152077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a:t>Variable Dependiente:</a:t>
          </a:r>
        </a:p>
        <a:p>
          <a:pPr marL="0" lvl="0" indent="0" algn="ctr" defTabSz="711200">
            <a:lnSpc>
              <a:spcPct val="90000"/>
            </a:lnSpc>
            <a:spcBef>
              <a:spcPct val="0"/>
            </a:spcBef>
            <a:spcAft>
              <a:spcPct val="35000"/>
            </a:spcAft>
            <a:buNone/>
          </a:pPr>
          <a:r>
            <a:rPr lang="es-EC" sz="1600" b="0" kern="1200"/>
            <a:t>Economía Familiar </a:t>
          </a:r>
        </a:p>
      </dsp:txBody>
      <dsp:txXfrm>
        <a:off x="44545" y="44542"/>
        <a:ext cx="3252750" cy="1431691"/>
      </dsp:txXfrm>
    </dsp:sp>
    <dsp:sp modelId="{20B3AEFC-568E-4116-AF1E-BE5B29C7FD60}">
      <dsp:nvSpPr>
        <dsp:cNvPr id="0" name=""/>
        <dsp:cNvSpPr/>
      </dsp:nvSpPr>
      <dsp:spPr>
        <a:xfrm>
          <a:off x="3676412" y="346000"/>
          <a:ext cx="709297" cy="828774"/>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676412" y="511755"/>
        <a:ext cx="496508" cy="497264"/>
      </dsp:txXfrm>
    </dsp:sp>
    <dsp:sp modelId="{E9ADDC6B-2B3D-4D70-A540-A3A0F8EEF8F3}">
      <dsp:nvSpPr>
        <dsp:cNvPr id="0" name=""/>
        <dsp:cNvSpPr/>
      </dsp:nvSpPr>
      <dsp:spPr>
        <a:xfrm>
          <a:off x="4680135" y="0"/>
          <a:ext cx="3341834" cy="1520775"/>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a:t>Variable Independiente:</a:t>
          </a:r>
        </a:p>
        <a:p>
          <a:pPr marL="0" lvl="0" indent="0" algn="ctr" defTabSz="711200">
            <a:lnSpc>
              <a:spcPct val="90000"/>
            </a:lnSpc>
            <a:spcBef>
              <a:spcPct val="0"/>
            </a:spcBef>
            <a:spcAft>
              <a:spcPct val="35000"/>
            </a:spcAft>
            <a:buNone/>
          </a:pPr>
          <a:r>
            <a:rPr lang="es-EC" sz="1600" b="0" kern="1200"/>
            <a:t>Regulaciones Municipales - Reubicacion de Comerciantes </a:t>
          </a:r>
        </a:p>
      </dsp:txBody>
      <dsp:txXfrm>
        <a:off x="4724677" y="44542"/>
        <a:ext cx="3252750" cy="1431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21AF-18D0-42D4-9100-6BA7752B8526}">
      <dsp:nvSpPr>
        <dsp:cNvPr id="0" name=""/>
        <dsp:cNvSpPr/>
      </dsp:nvSpPr>
      <dsp:spPr>
        <a:xfrm>
          <a:off x="0" y="97763"/>
          <a:ext cx="7495430" cy="73414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Revisión de Encuestas: </a:t>
          </a:r>
          <a:r>
            <a:rPr lang="es-EC" sz="1600" b="0" kern="1200">
              <a:latin typeface="Arial" panose="020B0604020202020204" pitchFamily="34" charset="0"/>
              <a:cs typeface="Arial" panose="020B0604020202020204" pitchFamily="34" charset="0"/>
            </a:rPr>
            <a:t>Se revisa las respuestas de los beneficiarios de los cursos y se evalua las propuestas y sugerencias.</a:t>
          </a:r>
          <a:endParaRPr lang="es-EC" sz="1600" b="1" kern="1200">
            <a:latin typeface="Arial" panose="020B0604020202020204" pitchFamily="34" charset="0"/>
            <a:cs typeface="Arial" panose="020B0604020202020204" pitchFamily="34" charset="0"/>
          </a:endParaRPr>
        </a:p>
      </dsp:txBody>
      <dsp:txXfrm>
        <a:off x="21502" y="119265"/>
        <a:ext cx="6425142" cy="691136"/>
      </dsp:txXfrm>
    </dsp:sp>
    <dsp:sp modelId="{72154C8B-2B09-42E4-B0A6-22630585C06A}">
      <dsp:nvSpPr>
        <dsp:cNvPr id="0" name=""/>
        <dsp:cNvSpPr/>
      </dsp:nvSpPr>
      <dsp:spPr>
        <a:xfrm>
          <a:off x="548815" y="1098698"/>
          <a:ext cx="7495430" cy="9296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Factibilidad de Ejecución: </a:t>
          </a:r>
          <a:r>
            <a:rPr lang="es-EC" sz="1600" b="0" kern="1200">
              <a:latin typeface="Arial" panose="020B0604020202020204" pitchFamily="34" charset="0"/>
              <a:cs typeface="Arial" panose="020B0604020202020204" pitchFamily="34" charset="0"/>
            </a:rPr>
            <a:t>Se analiza y discute la posibilidad de una capacitación para el siguiente año, con la directiva del "Centro de Comercio Comité del Pueblo". </a:t>
          </a:r>
          <a:endParaRPr lang="es-EC" sz="1600" b="1" kern="1200">
            <a:latin typeface="Arial" panose="020B0604020202020204" pitchFamily="34" charset="0"/>
            <a:cs typeface="Arial" panose="020B0604020202020204" pitchFamily="34" charset="0"/>
          </a:endParaRPr>
        </a:p>
      </dsp:txBody>
      <dsp:txXfrm>
        <a:off x="576044" y="1125927"/>
        <a:ext cx="6208945" cy="875210"/>
      </dsp:txXfrm>
    </dsp:sp>
    <dsp:sp modelId="{66E9C6B1-EA69-4B84-9DCF-1F36115CF3B8}">
      <dsp:nvSpPr>
        <dsp:cNvPr id="0" name=""/>
        <dsp:cNvSpPr/>
      </dsp:nvSpPr>
      <dsp:spPr>
        <a:xfrm>
          <a:off x="1246115" y="2197397"/>
          <a:ext cx="7495430" cy="9296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Análisis de los Temas: </a:t>
          </a:r>
          <a:r>
            <a:rPr lang="es-EC" sz="1600" b="0" kern="1200">
              <a:latin typeface="Arial" panose="020B0604020202020204" pitchFamily="34" charset="0"/>
              <a:cs typeface="Arial" panose="020B0604020202020204" pitchFamily="34" charset="0"/>
            </a:rPr>
            <a:t> Con la información recolectada de la encuesta post-capacitación se analizan los posibles cursos a tratar el siguiente periodo, en caso de requirir refuerzo se repetirán los temas anteriores o se dictaran nuevos temas.</a:t>
          </a:r>
          <a:endParaRPr lang="es-EC" sz="1600" b="1" kern="1200">
            <a:latin typeface="Arial" panose="020B0604020202020204" pitchFamily="34" charset="0"/>
            <a:cs typeface="Arial" panose="020B0604020202020204" pitchFamily="34" charset="0"/>
          </a:endParaRPr>
        </a:p>
      </dsp:txBody>
      <dsp:txXfrm>
        <a:off x="1273344" y="2224626"/>
        <a:ext cx="6218314" cy="875210"/>
      </dsp:txXfrm>
    </dsp:sp>
    <dsp:sp modelId="{8A9F495D-4222-497D-8FF5-8C96BD428A08}">
      <dsp:nvSpPr>
        <dsp:cNvPr id="0" name=""/>
        <dsp:cNvSpPr/>
      </dsp:nvSpPr>
      <dsp:spPr>
        <a:xfrm>
          <a:off x="1873857" y="3296096"/>
          <a:ext cx="7495430" cy="9296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a:latin typeface="Arial" panose="020B0604020202020204" pitchFamily="34" charset="0"/>
              <a:cs typeface="Arial" panose="020B0604020202020204" pitchFamily="34" charset="0"/>
            </a:rPr>
            <a:t>Cronograma Prelimiar: </a:t>
          </a:r>
          <a:r>
            <a:rPr lang="es-EC" sz="1600" b="0" kern="1200">
              <a:latin typeface="Arial" panose="020B0604020202020204" pitchFamily="34" charset="0"/>
              <a:cs typeface="Arial" panose="020B0604020202020204" pitchFamily="34" charset="0"/>
            </a:rPr>
            <a:t>Se fijan las fechas tentativas para el siguiente periodo de capacitación y se fija una fecha para la reunión con la directiva para la planificación final del siguiente periodo.</a:t>
          </a:r>
          <a:endParaRPr lang="es-EC" sz="1600" b="1" kern="1200">
            <a:latin typeface="Arial" panose="020B0604020202020204" pitchFamily="34" charset="0"/>
            <a:cs typeface="Arial" panose="020B0604020202020204" pitchFamily="34" charset="0"/>
          </a:endParaRPr>
        </a:p>
      </dsp:txBody>
      <dsp:txXfrm>
        <a:off x="1901086" y="3323325"/>
        <a:ext cx="6208945" cy="875210"/>
      </dsp:txXfrm>
    </dsp:sp>
    <dsp:sp modelId="{1ED6BE43-4FAA-4559-9D5E-A9EE5FD9B891}">
      <dsp:nvSpPr>
        <dsp:cNvPr id="0" name=""/>
        <dsp:cNvSpPr/>
      </dsp:nvSpPr>
      <dsp:spPr>
        <a:xfrm>
          <a:off x="6891146" y="712041"/>
          <a:ext cx="604284" cy="604284"/>
        </a:xfrm>
        <a:prstGeom prst="downArrow">
          <a:avLst>
            <a:gd name="adj1" fmla="val 55000"/>
            <a:gd name="adj2" fmla="val 45000"/>
          </a:avLst>
        </a:prstGeom>
        <a:solidFill>
          <a:schemeClr val="bg2">
            <a:lumMod val="90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7027110" y="712041"/>
        <a:ext cx="332356" cy="454724"/>
      </dsp:txXfrm>
    </dsp:sp>
    <dsp:sp modelId="{7029823B-9A50-43F9-825A-B5A46C36D580}">
      <dsp:nvSpPr>
        <dsp:cNvPr id="0" name=""/>
        <dsp:cNvSpPr/>
      </dsp:nvSpPr>
      <dsp:spPr>
        <a:xfrm>
          <a:off x="7518888" y="1810740"/>
          <a:ext cx="604284" cy="604284"/>
        </a:xfrm>
        <a:prstGeom prst="downArrow">
          <a:avLst>
            <a:gd name="adj1" fmla="val 55000"/>
            <a:gd name="adj2" fmla="val 45000"/>
          </a:avLst>
        </a:prstGeom>
        <a:solidFill>
          <a:schemeClr val="bg2">
            <a:lumMod val="90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7654852" y="1810740"/>
        <a:ext cx="332356" cy="454724"/>
      </dsp:txXfrm>
    </dsp:sp>
    <dsp:sp modelId="{E2122EBD-55C2-4DE9-878D-C7405D93A53D}">
      <dsp:nvSpPr>
        <dsp:cNvPr id="0" name=""/>
        <dsp:cNvSpPr/>
      </dsp:nvSpPr>
      <dsp:spPr>
        <a:xfrm>
          <a:off x="8137261" y="2909439"/>
          <a:ext cx="604284" cy="604284"/>
        </a:xfrm>
        <a:prstGeom prst="downArrow">
          <a:avLst>
            <a:gd name="adj1" fmla="val 55000"/>
            <a:gd name="adj2" fmla="val 45000"/>
          </a:avLst>
        </a:prstGeom>
        <a:solidFill>
          <a:schemeClr val="bg2">
            <a:lumMod val="90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8273225" y="2909439"/>
        <a:ext cx="332356" cy="45472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2460895-242B-4D92-8606-D4DE52449C87}" type="datetimeFigureOut">
              <a:rPr lang="es-EC" smtClean="0"/>
              <a:t>16/9/2018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4617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460895-242B-4D92-8606-D4DE52449C87}" type="datetimeFigureOut">
              <a:rPr lang="es-EC" smtClean="0"/>
              <a:t>16/9/2018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162528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460895-242B-4D92-8606-D4DE52449C87}" type="datetimeFigureOut">
              <a:rPr lang="es-EC" smtClean="0"/>
              <a:t>16/9/2018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315572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2460895-242B-4D92-8606-D4DE52449C87}" type="datetimeFigureOut">
              <a:rPr lang="es-EC" smtClean="0"/>
              <a:t>16/9/2018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163262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460895-242B-4D92-8606-D4DE52449C87}" type="datetimeFigureOut">
              <a:rPr lang="es-EC" smtClean="0"/>
              <a:t>16/9/2018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14559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2460895-242B-4D92-8606-D4DE52449C87}" type="datetimeFigureOut">
              <a:rPr lang="es-EC" smtClean="0"/>
              <a:t>16/9/2018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341787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2460895-242B-4D92-8606-D4DE52449C87}" type="datetimeFigureOut">
              <a:rPr lang="es-EC" smtClean="0"/>
              <a:t>16/9/2018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73578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2460895-242B-4D92-8606-D4DE52449C87}" type="datetimeFigureOut">
              <a:rPr lang="es-EC" smtClean="0"/>
              <a:t>16/9/2018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356839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460895-242B-4D92-8606-D4DE52449C87}" type="datetimeFigureOut">
              <a:rPr lang="es-EC" smtClean="0"/>
              <a:t>16/9/2018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121281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460895-242B-4D92-8606-D4DE52449C87}" type="datetimeFigureOut">
              <a:rPr lang="es-EC" smtClean="0"/>
              <a:t>16/9/2018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239543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460895-242B-4D92-8606-D4DE52449C87}" type="datetimeFigureOut">
              <a:rPr lang="es-EC" smtClean="0"/>
              <a:t>16/9/2018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AD3BB95-435F-4EDA-B1B0-2B07FCE4ED39}" type="slidenum">
              <a:rPr lang="es-EC" smtClean="0"/>
              <a:t>‹Nº›</a:t>
            </a:fld>
            <a:endParaRPr lang="es-EC"/>
          </a:p>
        </p:txBody>
      </p:sp>
    </p:spTree>
    <p:extLst>
      <p:ext uri="{BB962C8B-B14F-4D97-AF65-F5344CB8AC3E}">
        <p14:creationId xmlns:p14="http://schemas.microsoft.com/office/powerpoint/2010/main" val="5782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60895-242B-4D92-8606-D4DE52449C87}" type="datetimeFigureOut">
              <a:rPr lang="es-EC" smtClean="0"/>
              <a:t>16/9/2018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3BB95-435F-4EDA-B1B0-2B07FCE4ED39}" type="slidenum">
              <a:rPr lang="es-EC" smtClean="0"/>
              <a:t>‹Nº›</a:t>
            </a:fld>
            <a:endParaRPr lang="es-EC"/>
          </a:p>
        </p:txBody>
      </p:sp>
    </p:spTree>
    <p:extLst>
      <p:ext uri="{BB962C8B-B14F-4D97-AF65-F5344CB8AC3E}">
        <p14:creationId xmlns:p14="http://schemas.microsoft.com/office/powerpoint/2010/main" val="228825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2.jpe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sp>
        <p:nvSpPr>
          <p:cNvPr id="3" name="Subtítulo 2"/>
          <p:cNvSpPr>
            <a:spLocks noGrp="1"/>
          </p:cNvSpPr>
          <p:nvPr>
            <p:ph type="subTitle" idx="1"/>
          </p:nvPr>
        </p:nvSpPr>
        <p:spPr>
          <a:xfrm>
            <a:off x="923121" y="1380044"/>
            <a:ext cx="10076131" cy="4755573"/>
          </a:xfrm>
        </p:spPr>
        <p:txBody>
          <a:bodyPr>
            <a:noAutofit/>
          </a:bodyPr>
          <a:lstStyle/>
          <a:p>
            <a:r>
              <a:rPr lang="es-EC" sz="2800" b="1" dirty="0">
                <a:latin typeface="Arial" panose="020B0604020202020204" pitchFamily="34" charset="0"/>
                <a:cs typeface="Arial" panose="020B0604020202020204" pitchFamily="34" charset="0"/>
              </a:rPr>
              <a:t>DEPARTAMENTO DE CIENCIAS ECONÓMICAS, ADMINISTRATIVAS Y DE COMERCIO </a:t>
            </a:r>
          </a:p>
          <a:p>
            <a:endParaRPr lang="es-EC" sz="1800" b="1"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CARRERA DE INGENIERÍA EN FINANZAS Y AUDITORIA </a:t>
            </a:r>
            <a:endParaRPr lang="es-EC" dirty="0">
              <a:latin typeface="Arial" panose="020B0604020202020204" pitchFamily="34" charset="0"/>
              <a:cs typeface="Arial" panose="020B0604020202020204" pitchFamily="34" charset="0"/>
            </a:endParaRPr>
          </a:p>
          <a:p>
            <a:r>
              <a:rPr lang="es-EC" sz="1800" b="1" dirty="0">
                <a:latin typeface="Arial" panose="020B0604020202020204" pitchFamily="34" charset="0"/>
                <a:cs typeface="Arial" panose="020B0604020202020204" pitchFamily="34" charset="0"/>
              </a:rPr>
              <a:t> </a:t>
            </a:r>
            <a:endParaRPr lang="es-EC" sz="1800" dirty="0">
              <a:latin typeface="Arial" panose="020B0604020202020204" pitchFamily="34" charset="0"/>
              <a:cs typeface="Arial" panose="020B0604020202020204" pitchFamily="34" charset="0"/>
            </a:endParaRPr>
          </a:p>
          <a:p>
            <a:r>
              <a:rPr lang="es-EC" sz="2000" b="1" dirty="0">
                <a:latin typeface="Arial" panose="020B0604020202020204" pitchFamily="34" charset="0"/>
                <a:cs typeface="Arial" panose="020B0604020202020204" pitchFamily="34" charset="0"/>
              </a:rPr>
              <a:t>PROYECTO DE TITULACIÓN, PREVIO A LA OBTENCIÓN DEL TÍTULO DE INGENIERO EN FINANZAS – CONTADOR PÚBLICO – AUDITOR</a:t>
            </a:r>
          </a:p>
          <a:p>
            <a:r>
              <a:rPr lang="es-EC" sz="2000" b="1" dirty="0">
                <a:latin typeface="Arial" panose="020B0604020202020204" pitchFamily="34" charset="0"/>
                <a:cs typeface="Arial" panose="020B0604020202020204" pitchFamily="34" charset="0"/>
              </a:rPr>
              <a:t>.</a:t>
            </a:r>
          </a:p>
          <a:p>
            <a:r>
              <a:rPr lang="es-EC" sz="2000" b="1" dirty="0">
                <a:latin typeface="Arial" panose="020B0604020202020204" pitchFamily="34" charset="0"/>
                <a:cs typeface="Arial" panose="020B0604020202020204" pitchFamily="34" charset="0"/>
              </a:rPr>
              <a:t>AUTORES: ANDRADE VALDEZ, RENATO PAÚL</a:t>
            </a:r>
          </a:p>
          <a:p>
            <a:r>
              <a:rPr lang="es-EC" sz="2000" b="1" dirty="0">
                <a:latin typeface="Arial" panose="020B0604020202020204" pitchFamily="34" charset="0"/>
                <a:cs typeface="Arial" panose="020B0604020202020204" pitchFamily="34" charset="0"/>
              </a:rPr>
              <a:t>                      CRUZ ALCOCER, NATALY ANNABEL </a:t>
            </a:r>
          </a:p>
          <a:p>
            <a:r>
              <a:rPr lang="es-EC" sz="1800" b="1" dirty="0">
                <a:latin typeface="Arial" panose="020B0604020202020204" pitchFamily="34" charset="0"/>
                <a:cs typeface="Arial" panose="020B0604020202020204" pitchFamily="34" charset="0"/>
              </a:rPr>
              <a:t> </a:t>
            </a:r>
            <a:endParaRPr lang="es-EC" sz="1800" dirty="0">
              <a:latin typeface="Arial" panose="020B0604020202020204" pitchFamily="34" charset="0"/>
              <a:cs typeface="Arial" panose="020B0604020202020204" pitchFamily="34" charset="0"/>
            </a:endParaRPr>
          </a:p>
          <a:p>
            <a:r>
              <a:rPr lang="es-EC" sz="2000" b="1" dirty="0">
                <a:latin typeface="Arial" panose="020B0604020202020204" pitchFamily="34" charset="0"/>
                <a:cs typeface="Arial" panose="020B0604020202020204" pitchFamily="34" charset="0"/>
              </a:rPr>
              <a:t>TEMA: ANÁLISIS DE LA ECONOMÍA FAMILIAR DE LOS COMERCIANTES REUBICADOS EN EL CENTRO DE COMERCIO COMITÉ DEL PUEBLO.</a:t>
            </a:r>
            <a:endParaRPr lang="es-EC" sz="2000" dirty="0">
              <a:latin typeface="Arial" panose="020B0604020202020204" pitchFamily="34" charset="0"/>
              <a:cs typeface="Arial" panose="020B0604020202020204" pitchFamily="34" charset="0"/>
            </a:endParaRPr>
          </a:p>
        </p:txBody>
      </p:sp>
      <p:pic>
        <p:nvPicPr>
          <p:cNvPr id="4" name="Imagen 3" descr="http://iasa2.espe.edu.ec/wp-content/uploads/2015/12/cropped-LOGO-PRINCIPAL-ESPE-PHOTOSHOP.png"/>
          <p:cNvPicPr/>
          <p:nvPr/>
        </p:nvPicPr>
        <p:blipFill>
          <a:blip r:embed="rId3">
            <a:extLst>
              <a:ext uri="{28A0092B-C50C-407E-A947-70E740481C1C}">
                <a14:useLocalDpi xmlns:a14="http://schemas.microsoft.com/office/drawing/2010/main" val="0"/>
              </a:ext>
            </a:extLst>
          </a:blip>
          <a:srcRect/>
          <a:stretch>
            <a:fillRect/>
          </a:stretch>
        </p:blipFill>
        <p:spPr bwMode="auto">
          <a:xfrm>
            <a:off x="3498101" y="152470"/>
            <a:ext cx="5219065" cy="1139825"/>
          </a:xfrm>
          <a:prstGeom prst="rect">
            <a:avLst/>
          </a:prstGeom>
          <a:noFill/>
          <a:ln>
            <a:noFill/>
          </a:ln>
        </p:spPr>
      </p:pic>
      <p:pic>
        <p:nvPicPr>
          <p:cNvPr id="1026" name="Picture 2" descr="Resultado de imagen para espe image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6282" y="5318974"/>
            <a:ext cx="1644201" cy="113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4" name="Título 3"/>
          <p:cNvSpPr txBox="1">
            <a:spLocks/>
          </p:cNvSpPr>
          <p:nvPr/>
        </p:nvSpPr>
        <p:spPr>
          <a:xfrm>
            <a:off x="1423061" y="144078"/>
            <a:ext cx="6533584"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Arial" panose="020B0604020202020204" pitchFamily="34" charset="0"/>
                <a:cs typeface="Arial" panose="020B0604020202020204" pitchFamily="34" charset="0"/>
              </a:rPr>
              <a:t>NUEVOS PROYECTOS EN EL SECTOR COMITÉ DEL PUEBLO</a:t>
            </a:r>
          </a:p>
        </p:txBody>
      </p:sp>
      <p:sp>
        <p:nvSpPr>
          <p:cNvPr id="6" name="Título 3"/>
          <p:cNvSpPr txBox="1">
            <a:spLocks/>
          </p:cNvSpPr>
          <p:nvPr/>
        </p:nvSpPr>
        <p:spPr>
          <a:xfrm>
            <a:off x="1513905" y="1089126"/>
            <a:ext cx="10161613"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latin typeface="Arial" panose="020B0604020202020204" pitchFamily="34" charset="0"/>
                <a:cs typeface="Arial" panose="020B0604020202020204" pitchFamily="34" charset="0"/>
              </a:rPr>
              <a:t>La Administración Zonal Eugenio Espejo y la Agencia de Comercio desde el año 2010 trabajaron en proyectos de recuperación de la zona como parte de este la apertura del Centro Comercial Comité del Pueblo con 360 puestos de trabajo para la reubicación de los comerciantes ambulantes con el propósito de mejorar las condiciones de trabajo, seguridad y ornato. </a:t>
            </a:r>
          </a:p>
        </p:txBody>
      </p:sp>
      <p:pic>
        <p:nvPicPr>
          <p:cNvPr id="10" name="Imagen 9" descr="comerciantes autónomos"/>
          <p:cNvPicPr/>
          <p:nvPr/>
        </p:nvPicPr>
        <p:blipFill>
          <a:blip r:embed="rId3">
            <a:extLst>
              <a:ext uri="{28A0092B-C50C-407E-A947-70E740481C1C}">
                <a14:useLocalDpi xmlns:a14="http://schemas.microsoft.com/office/drawing/2010/main" val="0"/>
              </a:ext>
            </a:extLst>
          </a:blip>
          <a:srcRect/>
          <a:stretch>
            <a:fillRect/>
          </a:stretch>
        </p:blipFill>
        <p:spPr bwMode="auto">
          <a:xfrm>
            <a:off x="3185615" y="2906973"/>
            <a:ext cx="6818194" cy="2922623"/>
          </a:xfrm>
          <a:prstGeom prst="rect">
            <a:avLst/>
          </a:prstGeom>
          <a:noFill/>
          <a:ln>
            <a:noFill/>
          </a:ln>
        </p:spPr>
      </p:pic>
      <p:sp>
        <p:nvSpPr>
          <p:cNvPr id="7" name="Título 3"/>
          <p:cNvSpPr txBox="1">
            <a:spLocks/>
          </p:cNvSpPr>
          <p:nvPr/>
        </p:nvSpPr>
        <p:spPr>
          <a:xfrm>
            <a:off x="5849155" y="6047960"/>
            <a:ext cx="3347853" cy="2867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latin typeface="Arial" panose="020B0604020202020204" pitchFamily="34" charset="0"/>
                <a:cs typeface="Arial" panose="020B0604020202020204" pitchFamily="34" charset="0"/>
              </a:rPr>
              <a:t>15 de Noviembre del 2015</a:t>
            </a:r>
          </a:p>
        </p:txBody>
      </p:sp>
    </p:spTree>
    <p:extLst>
      <p:ext uri="{BB962C8B-B14F-4D97-AF65-F5344CB8AC3E}">
        <p14:creationId xmlns:p14="http://schemas.microsoft.com/office/powerpoint/2010/main" val="396250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4" name="Título 3"/>
          <p:cNvSpPr txBox="1">
            <a:spLocks/>
          </p:cNvSpPr>
          <p:nvPr/>
        </p:nvSpPr>
        <p:spPr>
          <a:xfrm>
            <a:off x="1423061" y="144078"/>
            <a:ext cx="6533584"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Arial" panose="020B0604020202020204" pitchFamily="34" charset="0"/>
                <a:cs typeface="Arial" panose="020B0604020202020204" pitchFamily="34" charset="0"/>
              </a:rPr>
              <a:t>CENTRO COMERCIAL COMITÉ DEL PUEBLO</a:t>
            </a:r>
          </a:p>
        </p:txBody>
      </p:sp>
      <p:sp>
        <p:nvSpPr>
          <p:cNvPr id="6" name="Título 3"/>
          <p:cNvSpPr txBox="1">
            <a:spLocks/>
          </p:cNvSpPr>
          <p:nvPr/>
        </p:nvSpPr>
        <p:spPr>
          <a:xfrm>
            <a:off x="1466280" y="857110"/>
            <a:ext cx="10161613"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latin typeface="Arial" panose="020B0604020202020204" pitchFamily="34" charset="0"/>
                <a:cs typeface="Arial" panose="020B0604020202020204" pitchFamily="34" charset="0"/>
              </a:rPr>
              <a:t>Este nuevo centro es una edificación de hormigón armado, con un área de construcción de 7.549,04 m2, compuesto de subsuelo, planta baja y 3 pisos altos, con 3 puertas de acceso al público,  </a:t>
            </a:r>
          </a:p>
        </p:txBody>
      </p:sp>
      <p:pic>
        <p:nvPicPr>
          <p:cNvPr id="13" name="Picture 6" descr="Resultado de imagen para diseño Centro de Comercio del Comité del Pueblo"/>
          <p:cNvPicPr/>
          <p:nvPr/>
        </p:nvPicPr>
        <p:blipFill rotWithShape="1">
          <a:blip r:embed="rId3">
            <a:extLst>
              <a:ext uri="{28A0092B-C50C-407E-A947-70E740481C1C}">
                <a14:useLocalDpi xmlns:a14="http://schemas.microsoft.com/office/drawing/2010/main" val="0"/>
              </a:ext>
            </a:extLst>
          </a:blip>
          <a:srcRect l="2290" t="27329" r="49913" b="23282"/>
          <a:stretch/>
        </p:blipFill>
        <p:spPr bwMode="auto">
          <a:xfrm>
            <a:off x="1824247" y="2401724"/>
            <a:ext cx="3566473" cy="3043666"/>
          </a:xfrm>
          <a:prstGeom prst="rect">
            <a:avLst/>
          </a:prstGeom>
          <a:noFill/>
          <a:extLst/>
        </p:spPr>
      </p:pic>
      <p:pic>
        <p:nvPicPr>
          <p:cNvPr id="14" name="Imagen 13" descr="E:\centro_de_comercio_comite_del_pueblo_397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4827" y="2823780"/>
            <a:ext cx="5673066" cy="3590667"/>
          </a:xfrm>
          <a:prstGeom prst="rect">
            <a:avLst/>
          </a:prstGeom>
          <a:noFill/>
          <a:ln>
            <a:noFill/>
          </a:ln>
        </p:spPr>
      </p:pic>
    </p:spTree>
    <p:extLst>
      <p:ext uri="{BB962C8B-B14F-4D97-AF65-F5344CB8AC3E}">
        <p14:creationId xmlns:p14="http://schemas.microsoft.com/office/powerpoint/2010/main" val="364605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4" name="Título 3"/>
          <p:cNvSpPr txBox="1">
            <a:spLocks/>
          </p:cNvSpPr>
          <p:nvPr/>
        </p:nvSpPr>
        <p:spPr>
          <a:xfrm>
            <a:off x="1423060" y="144078"/>
            <a:ext cx="7601669"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Arial" panose="020B0604020202020204" pitchFamily="34" charset="0"/>
                <a:cs typeface="Arial" panose="020B0604020202020204" pitchFamily="34" charset="0"/>
              </a:rPr>
              <a:t>PROGRAMAS CENTRO COMERCIAL COMITÉ DEL PUEBLO</a:t>
            </a:r>
          </a:p>
        </p:txBody>
      </p:sp>
      <p:sp>
        <p:nvSpPr>
          <p:cNvPr id="6" name="Título 3"/>
          <p:cNvSpPr txBox="1">
            <a:spLocks/>
          </p:cNvSpPr>
          <p:nvPr/>
        </p:nvSpPr>
        <p:spPr>
          <a:xfrm>
            <a:off x="1466280" y="857110"/>
            <a:ext cx="10161613"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latin typeface="Arial" panose="020B0604020202020204" pitchFamily="34" charset="0"/>
                <a:cs typeface="Arial" panose="020B0604020202020204" pitchFamily="34" charset="0"/>
              </a:rPr>
              <a:t>Para obtener uno de los puestos de trabajo en el Centro de Comercio Comité del Pueblo la Agencia Distrital de Control somete a los comerciantes a censos y a asistir a talleres de capacitación</a:t>
            </a:r>
          </a:p>
        </p:txBody>
      </p:sp>
      <p:pic>
        <p:nvPicPr>
          <p:cNvPr id="8" name="Imagen 7" descr="http://prensa.quito.gob.ec/modules/umFileManager/pndata/test/img_7318_176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028" y="2701520"/>
            <a:ext cx="4768380" cy="3368787"/>
          </a:xfrm>
          <a:prstGeom prst="rect">
            <a:avLst/>
          </a:prstGeom>
          <a:noFill/>
          <a:ln>
            <a:noFill/>
          </a:ln>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6547085" y="2701520"/>
            <a:ext cx="5080807" cy="3368787"/>
          </a:xfrm>
          <a:prstGeom prst="rect">
            <a:avLst/>
          </a:prstGeom>
        </p:spPr>
      </p:pic>
    </p:spTree>
    <p:extLst>
      <p:ext uri="{BB962C8B-B14F-4D97-AF65-F5344CB8AC3E}">
        <p14:creationId xmlns:p14="http://schemas.microsoft.com/office/powerpoint/2010/main" val="188645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04"/>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6" name="Título 3"/>
          <p:cNvSpPr txBox="1">
            <a:spLocks/>
          </p:cNvSpPr>
          <p:nvPr/>
        </p:nvSpPr>
        <p:spPr>
          <a:xfrm>
            <a:off x="1466280" y="509379"/>
            <a:ext cx="10161613"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t>En la presente Investigación se determina la variable dependiente e independiente de acuerdo al tema de investigación.</a:t>
            </a:r>
          </a:p>
        </p:txBody>
      </p:sp>
      <p:sp>
        <p:nvSpPr>
          <p:cNvPr id="11" name="Título 3"/>
          <p:cNvSpPr txBox="1">
            <a:spLocks/>
          </p:cNvSpPr>
          <p:nvPr/>
        </p:nvSpPr>
        <p:spPr>
          <a:xfrm>
            <a:off x="1498187" y="77535"/>
            <a:ext cx="6533584"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t>SISTEMAS DE VARIABLES</a:t>
            </a:r>
          </a:p>
        </p:txBody>
      </p:sp>
      <p:sp>
        <p:nvSpPr>
          <p:cNvPr id="13" name="Título 3"/>
          <p:cNvSpPr txBox="1">
            <a:spLocks/>
          </p:cNvSpPr>
          <p:nvPr/>
        </p:nvSpPr>
        <p:spPr>
          <a:xfrm>
            <a:off x="965735" y="2586603"/>
            <a:ext cx="3900713" cy="4159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gn="just"/>
            <a:r>
              <a:rPr lang="es-EC" sz="2000" b="1" dirty="0">
                <a:latin typeface="+mj-lt"/>
                <a:ea typeface="+mj-ea"/>
                <a:cs typeface="+mj-cs"/>
              </a:rPr>
              <a:t>Hipótesis General </a:t>
            </a:r>
          </a:p>
          <a:p>
            <a:pPr lvl="2" algn="just"/>
            <a:r>
              <a:rPr lang="es-EC" sz="2000" dirty="0">
                <a:latin typeface="+mj-lt"/>
                <a:ea typeface="+mj-ea"/>
                <a:cs typeface="+mj-cs"/>
              </a:rPr>
              <a:t> </a:t>
            </a:r>
          </a:p>
          <a:p>
            <a:pPr lvl="2" algn="just"/>
            <a:r>
              <a:rPr lang="es-EC" sz="1600" dirty="0">
                <a:latin typeface="+mj-lt"/>
                <a:ea typeface="+mj-ea"/>
                <a:cs typeface="+mj-cs"/>
              </a:rPr>
              <a:t>La ubicación geográfica del “Centro de Comercio Comité del Pueblo” afecta de forma negativa las ventas de los comerciantes reubicados, debido a que no existe demanda de productos afectando su situación económica.</a:t>
            </a:r>
          </a:p>
          <a:p>
            <a:pPr lvl="2"/>
            <a:r>
              <a:rPr lang="es-EC" sz="2000" dirty="0">
                <a:latin typeface="+mj-lt"/>
                <a:ea typeface="+mj-ea"/>
                <a:cs typeface="+mj-cs"/>
              </a:rPr>
              <a:t> </a:t>
            </a:r>
          </a:p>
        </p:txBody>
      </p:sp>
      <p:graphicFrame>
        <p:nvGraphicFramePr>
          <p:cNvPr id="9" name="Diagrama 8"/>
          <p:cNvGraphicFramePr/>
          <p:nvPr>
            <p:extLst>
              <p:ext uri="{D42A27DB-BD31-4B8C-83A1-F6EECF244321}">
                <p14:modId xmlns:p14="http://schemas.microsoft.com/office/powerpoint/2010/main" val="1273677428"/>
              </p:ext>
            </p:extLst>
          </p:nvPr>
        </p:nvGraphicFramePr>
        <p:xfrm>
          <a:off x="3103808" y="1493596"/>
          <a:ext cx="8023537" cy="152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3"/>
          <p:cNvSpPr txBox="1">
            <a:spLocks/>
          </p:cNvSpPr>
          <p:nvPr/>
        </p:nvSpPr>
        <p:spPr>
          <a:xfrm>
            <a:off x="4960962" y="2822574"/>
            <a:ext cx="6948985" cy="4159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gn="just"/>
            <a:r>
              <a:rPr lang="es-EC" b="1" dirty="0">
                <a:latin typeface="+mj-lt"/>
                <a:ea typeface="+mj-ea"/>
                <a:cs typeface="+mj-cs"/>
              </a:rPr>
              <a:t>Hipótesis Particulares  </a:t>
            </a:r>
          </a:p>
          <a:p>
            <a:pPr algn="just"/>
            <a:endParaRPr lang="es-EC" sz="1800" dirty="0"/>
          </a:p>
          <a:p>
            <a:pPr lvl="0" algn="just"/>
            <a:r>
              <a:rPr lang="es-EC" sz="1800" dirty="0"/>
              <a:t>La disminución de ingresos económicos de los comerciantes reubicados no les permite programar un ahorro mensual.</a:t>
            </a:r>
          </a:p>
          <a:p>
            <a:pPr algn="just"/>
            <a:r>
              <a:rPr lang="es-EC" sz="1800" dirty="0"/>
              <a:t> </a:t>
            </a:r>
          </a:p>
          <a:p>
            <a:pPr lvl="0" algn="just"/>
            <a:r>
              <a:rPr lang="es-EC" sz="1800" dirty="0"/>
              <a:t>Las fuentes de financiamiento de los comerciantes reubicados son limitadas así como la recuperación de su inversión de su negocio debido a la disminución de sus ventas. </a:t>
            </a:r>
          </a:p>
          <a:p>
            <a:pPr algn="just"/>
            <a:r>
              <a:rPr lang="es-EC" sz="1800" dirty="0"/>
              <a:t> </a:t>
            </a:r>
          </a:p>
          <a:p>
            <a:pPr lvl="0" algn="just"/>
            <a:r>
              <a:rPr lang="es-EC" sz="1800" dirty="0"/>
              <a:t>Las capacitaciones oportunas sobre temas relacionados a técnicas de ventas, atención el cliente y educación financiera son necesarias para mejorar la situación financiera de los comerciantes reubicados en el “Centro de Comercio Comité del Pueblo”.</a:t>
            </a:r>
          </a:p>
        </p:txBody>
      </p:sp>
    </p:spTree>
    <p:extLst>
      <p:ext uri="{BB962C8B-B14F-4D97-AF65-F5344CB8AC3E}">
        <p14:creationId xmlns:p14="http://schemas.microsoft.com/office/powerpoint/2010/main" val="338348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30"/>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6" name="Título 3"/>
          <p:cNvSpPr txBox="1">
            <a:spLocks/>
          </p:cNvSpPr>
          <p:nvPr/>
        </p:nvSpPr>
        <p:spPr>
          <a:xfrm>
            <a:off x="1575461" y="937925"/>
            <a:ext cx="10161613" cy="547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dirty="0"/>
              <a:t>POBLACIÓN Y MUESTRA </a:t>
            </a:r>
          </a:p>
        </p:txBody>
      </p:sp>
      <p:sp>
        <p:nvSpPr>
          <p:cNvPr id="11" name="Título 3"/>
          <p:cNvSpPr txBox="1">
            <a:spLocks/>
          </p:cNvSpPr>
          <p:nvPr/>
        </p:nvSpPr>
        <p:spPr>
          <a:xfrm>
            <a:off x="1575461" y="296478"/>
            <a:ext cx="6533584"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t>METODOLOGÍA DE LA INVESTIGACIÓN</a:t>
            </a:r>
          </a:p>
        </p:txBody>
      </p:sp>
      <p:sp>
        <p:nvSpPr>
          <p:cNvPr id="13" name="Título 3"/>
          <p:cNvSpPr txBox="1">
            <a:spLocks/>
          </p:cNvSpPr>
          <p:nvPr/>
        </p:nvSpPr>
        <p:spPr>
          <a:xfrm>
            <a:off x="1575461" y="1138076"/>
            <a:ext cx="10161613"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a:t>Esta investigación está dirigida al grupo poblacional conformado por los comerciantes del nuevo centro de abastos “Centro de Comercio Comité del Pueblo” de los 344 puestos de trabajo ocupados. </a:t>
            </a:r>
          </a:p>
        </p:txBody>
      </p:sp>
      <p:pic>
        <p:nvPicPr>
          <p:cNvPr id="10" name="Imagen 9"/>
          <p:cNvPicPr>
            <a:picLocks noChangeAspect="1"/>
          </p:cNvPicPr>
          <p:nvPr/>
        </p:nvPicPr>
        <p:blipFill rotWithShape="1">
          <a:blip r:embed="rId3"/>
          <a:srcRect l="21504" t="31110" r="37902" b="16278"/>
          <a:stretch/>
        </p:blipFill>
        <p:spPr>
          <a:xfrm>
            <a:off x="1511799" y="2272352"/>
            <a:ext cx="5996584" cy="4106916"/>
          </a:xfrm>
          <a:prstGeom prst="rect">
            <a:avLst/>
          </a:prstGeom>
        </p:spPr>
      </p:pic>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7318824" y="2215277"/>
            <a:ext cx="4607809" cy="4221065"/>
          </a:xfrm>
          <a:prstGeom prst="rect">
            <a:avLst/>
          </a:prstGeom>
          <a:noFill/>
          <a:ln>
            <a:noFill/>
          </a:ln>
        </p:spPr>
      </p:pic>
    </p:spTree>
    <p:extLst>
      <p:ext uri="{BB962C8B-B14F-4D97-AF65-F5344CB8AC3E}">
        <p14:creationId xmlns:p14="http://schemas.microsoft.com/office/powerpoint/2010/main" val="110608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6" name="Título 3"/>
          <p:cNvSpPr txBox="1">
            <a:spLocks/>
          </p:cNvSpPr>
          <p:nvPr/>
        </p:nvSpPr>
        <p:spPr>
          <a:xfrm>
            <a:off x="1388979" y="231819"/>
            <a:ext cx="4232333" cy="60008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1800" b="1" dirty="0">
                <a:latin typeface="Arial" panose="020B0604020202020204" pitchFamily="34" charset="0"/>
                <a:cs typeface="Arial" panose="020B0604020202020204" pitchFamily="34" charset="0"/>
              </a:rPr>
              <a:t>TÉCNICAS  DE RECOLECCIÓN DE INFORMACIÓN </a:t>
            </a:r>
          </a:p>
          <a:p>
            <a:pPr algn="just">
              <a:lnSpc>
                <a:spcPct val="150000"/>
              </a:lnSpc>
            </a:pPr>
            <a:endParaRPr lang="es-EC" sz="1800" dirty="0">
              <a:latin typeface="Arial" panose="020B0604020202020204" pitchFamily="34" charset="0"/>
              <a:cs typeface="Arial" panose="020B0604020202020204" pitchFamily="34" charset="0"/>
            </a:endParaRPr>
          </a:p>
          <a:p>
            <a:pPr algn="just">
              <a:lnSpc>
                <a:spcPct val="150000"/>
              </a:lnSpc>
            </a:pPr>
            <a:r>
              <a:rPr lang="es-EC" sz="1800" dirty="0">
                <a:latin typeface="Arial" panose="020B0604020202020204" pitchFamily="34" charset="0"/>
                <a:cs typeface="Arial" panose="020B0604020202020204" pitchFamily="34" charset="0"/>
              </a:rPr>
              <a:t>Encuesta </a:t>
            </a:r>
          </a:p>
          <a:p>
            <a:pPr algn="just">
              <a:lnSpc>
                <a:spcPct val="150000"/>
              </a:lnSpc>
            </a:pPr>
            <a:r>
              <a:rPr lang="es-EC" sz="1800" dirty="0">
                <a:latin typeface="Arial" panose="020B0604020202020204" pitchFamily="34" charset="0"/>
                <a:cs typeface="Arial" panose="020B0604020202020204" pitchFamily="34" charset="0"/>
              </a:rPr>
              <a:t>Es un instrumento de recopilación de información por medio de un cuestionario previamente diseñado por preguntas cerradas para aplicar a la muestra de la investigación. </a:t>
            </a:r>
          </a:p>
          <a:p>
            <a:pPr algn="just">
              <a:lnSpc>
                <a:spcPct val="150000"/>
              </a:lnSpc>
            </a:pPr>
            <a:endParaRPr lang="es-EC" sz="1800" dirty="0">
              <a:latin typeface="Arial" panose="020B0604020202020204" pitchFamily="34" charset="0"/>
              <a:cs typeface="Arial" panose="020B0604020202020204" pitchFamily="34" charset="0"/>
            </a:endParaRPr>
          </a:p>
          <a:p>
            <a:pPr algn="just">
              <a:lnSpc>
                <a:spcPct val="150000"/>
              </a:lnSpc>
            </a:pPr>
            <a:r>
              <a:rPr lang="es-EC" sz="1800" dirty="0">
                <a:latin typeface="Arial" panose="020B0604020202020204" pitchFamily="34" charset="0"/>
                <a:cs typeface="Arial" panose="020B0604020202020204" pitchFamily="34" charset="0"/>
              </a:rPr>
              <a:t>Entrevista</a:t>
            </a:r>
          </a:p>
          <a:p>
            <a:pPr algn="just">
              <a:lnSpc>
                <a:spcPct val="150000"/>
              </a:lnSpc>
            </a:pPr>
            <a:r>
              <a:rPr lang="es-EC" sz="1800" dirty="0">
                <a:latin typeface="Arial" panose="020B0604020202020204" pitchFamily="34" charset="0"/>
                <a:cs typeface="Arial" panose="020B0604020202020204" pitchFamily="34" charset="0"/>
              </a:rPr>
              <a:t>Es un instrumento de recopilación de información por medio de un cuestionario previamente diseñado por preguntas abiertas que obtiene la mayor información a detalle.</a:t>
            </a: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999610" y="231819"/>
            <a:ext cx="3115374" cy="4284979"/>
          </a:xfrm>
          <a:prstGeom prst="rect">
            <a:avLst/>
          </a:prstGeom>
          <a:noFill/>
          <a:ln>
            <a:noFill/>
          </a:ln>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4984" y="2843023"/>
            <a:ext cx="2781837" cy="3593207"/>
          </a:xfrm>
          <a:prstGeom prst="rect">
            <a:avLst/>
          </a:prstGeom>
          <a:noFill/>
          <a:ln>
            <a:noFill/>
          </a:ln>
        </p:spPr>
      </p:pic>
    </p:spTree>
    <p:extLst>
      <p:ext uri="{BB962C8B-B14F-4D97-AF65-F5344CB8AC3E}">
        <p14:creationId xmlns:p14="http://schemas.microsoft.com/office/powerpoint/2010/main" val="422947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6" name="Título 3"/>
          <p:cNvSpPr txBox="1">
            <a:spLocks/>
          </p:cNvSpPr>
          <p:nvPr/>
        </p:nvSpPr>
        <p:spPr>
          <a:xfrm>
            <a:off x="1679070" y="1569194"/>
            <a:ext cx="10025135" cy="256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b="1" dirty="0">
                <a:latin typeface="Arial" panose="020B0604020202020204" pitchFamily="34" charset="0"/>
                <a:cs typeface="Arial" panose="020B0604020202020204" pitchFamily="34" charset="0"/>
              </a:rPr>
              <a:t>RESULTADOS DE LA INVESTIGACIÓN</a:t>
            </a:r>
          </a:p>
          <a:p>
            <a:endParaRPr lang="es-EC" sz="2400" b="1" dirty="0">
              <a:latin typeface="Arial" panose="020B0604020202020204" pitchFamily="34" charset="0"/>
              <a:cs typeface="Arial" panose="020B0604020202020204" pitchFamily="34" charset="0"/>
            </a:endParaRPr>
          </a:p>
          <a:p>
            <a:pPr>
              <a:lnSpc>
                <a:spcPct val="150000"/>
              </a:lnSpc>
            </a:pPr>
            <a:r>
              <a:rPr lang="es-EC" sz="2400" dirty="0">
                <a:latin typeface="Arial" panose="020B0604020202020204" pitchFamily="34" charset="0"/>
                <a:cs typeface="Arial" panose="020B0604020202020204" pitchFamily="34" charset="0"/>
              </a:rPr>
              <a:t>En la presente proyecto de investigación para el análisis de resultados se utilizó la tabulación de la información recolectada de las respuestas de las encuestas aplicadas en la Ciudad de Quito de los comerciantes reubicados en el “Centro del Comercio Comité del Pueblo” uno de los segmentos de la economía con afluencia de consumidores de productos de primera necesidad.</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62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4" name="Imagen 3"/>
          <p:cNvPicPr>
            <a:picLocks noChangeAspect="1"/>
          </p:cNvPicPr>
          <p:nvPr/>
        </p:nvPicPr>
        <p:blipFill>
          <a:blip r:embed="rId3"/>
          <a:stretch>
            <a:fillRect/>
          </a:stretch>
        </p:blipFill>
        <p:spPr>
          <a:xfrm>
            <a:off x="2641996" y="200829"/>
            <a:ext cx="7448080" cy="5817655"/>
          </a:xfrm>
          <a:prstGeom prst="rect">
            <a:avLst/>
          </a:prstGeom>
        </p:spPr>
      </p:pic>
    </p:spTree>
    <p:extLst>
      <p:ext uri="{BB962C8B-B14F-4D97-AF65-F5344CB8AC3E}">
        <p14:creationId xmlns:p14="http://schemas.microsoft.com/office/powerpoint/2010/main" val="69890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797515" y="315894"/>
            <a:ext cx="6860951" cy="5836413"/>
          </a:xfrm>
          <a:prstGeom prst="rect">
            <a:avLst/>
          </a:prstGeom>
        </p:spPr>
      </p:pic>
    </p:spTree>
    <p:extLst>
      <p:ext uri="{BB962C8B-B14F-4D97-AF65-F5344CB8AC3E}">
        <p14:creationId xmlns:p14="http://schemas.microsoft.com/office/powerpoint/2010/main" val="420688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386108" y="571799"/>
            <a:ext cx="8015355" cy="5252383"/>
          </a:xfrm>
          <a:prstGeom prst="rect">
            <a:avLst/>
          </a:prstGeom>
        </p:spPr>
      </p:pic>
    </p:spTree>
    <p:extLst>
      <p:ext uri="{BB962C8B-B14F-4D97-AF65-F5344CB8AC3E}">
        <p14:creationId xmlns:p14="http://schemas.microsoft.com/office/powerpoint/2010/main" val="32278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30"/>
            <a:ext cx="12192000" cy="6980830"/>
          </a:xfrm>
          <a:prstGeom prst="rect">
            <a:avLst/>
          </a:prstGeom>
        </p:spPr>
      </p:pic>
      <p:sp>
        <p:nvSpPr>
          <p:cNvPr id="2" name="Título 1"/>
          <p:cNvSpPr>
            <a:spLocks noGrp="1"/>
          </p:cNvSpPr>
          <p:nvPr>
            <p:ph type="title"/>
          </p:nvPr>
        </p:nvSpPr>
        <p:spPr>
          <a:xfrm>
            <a:off x="1559594" y="874644"/>
            <a:ext cx="5027735" cy="5615468"/>
          </a:xfrm>
        </p:spPr>
        <p:txBody>
          <a:bodyPr>
            <a:normAutofit fontScale="90000"/>
          </a:bodyPr>
          <a:lstStyle/>
          <a:p>
            <a:pPr>
              <a:lnSpc>
                <a:spcPct val="150000"/>
              </a:lnSpc>
            </a:pPr>
            <a:br>
              <a:rPr lang="es-EC" sz="1400" b="1" dirty="0">
                <a:latin typeface="Arial" panose="020B0604020202020204" pitchFamily="34" charset="0"/>
                <a:cs typeface="Arial" panose="020B0604020202020204" pitchFamily="34" charset="0"/>
              </a:rPr>
            </a:br>
            <a:br>
              <a:rPr lang="es-EC" sz="1600" b="1"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El Sector Comité del Pueblo está situado en la provincia de Pichincha, al norte  de la ciudad de Quito, capital del Ecuador, es un lugar reconocido por su progreso y crecimiento en el comercio de productos de consumo general  ofertados a sus habitantes y a la población en general. </a:t>
            </a:r>
            <a:br>
              <a:rPr lang="es-EC" sz="2000" dirty="0">
                <a:latin typeface="Arial" panose="020B0604020202020204" pitchFamily="34" charset="0"/>
                <a:cs typeface="Arial" panose="020B0604020202020204" pitchFamily="34" charset="0"/>
              </a:rPr>
            </a:b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Esta condición ha generado problemas de inseguridad, desorganización urbana, ventas ambulantes, tráfico vehicular y falta de recolección de basura.</a:t>
            </a:r>
            <a:br>
              <a:rPr lang="es-EC" sz="2000" dirty="0">
                <a:latin typeface="Arial" panose="020B0604020202020204" pitchFamily="34" charset="0"/>
                <a:cs typeface="Arial" panose="020B0604020202020204" pitchFamily="34" charset="0"/>
              </a:rPr>
            </a:br>
            <a:br>
              <a:rPr lang="es-EC" sz="2000" dirty="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 </a:t>
            </a:r>
            <a:br>
              <a:rPr lang="es-EC" sz="20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t>
            </a:r>
            <a:br>
              <a:rPr lang="es-EC" sz="1400" dirty="0">
                <a:latin typeface="Arial" panose="020B0604020202020204" pitchFamily="34" charset="0"/>
                <a:cs typeface="Arial" panose="020B0604020202020204" pitchFamily="34" charset="0"/>
              </a:rPr>
            </a:br>
            <a:endParaRPr lang="es-EC" sz="1400" dirty="0">
              <a:latin typeface="Arial" panose="020B0604020202020204" pitchFamily="34" charset="0"/>
              <a:cs typeface="Arial" panose="020B0604020202020204" pitchFamily="34" charset="0"/>
            </a:endParaRPr>
          </a:p>
        </p:txBody>
      </p:sp>
      <p:sp>
        <p:nvSpPr>
          <p:cNvPr id="7" name="Título 1"/>
          <p:cNvSpPr txBox="1">
            <a:spLocks/>
          </p:cNvSpPr>
          <p:nvPr/>
        </p:nvSpPr>
        <p:spPr>
          <a:xfrm>
            <a:off x="7004549" y="643131"/>
            <a:ext cx="4751127" cy="53007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br>
              <a:rPr lang="es-EC" sz="1400" b="1" dirty="0">
                <a:latin typeface="Arial" panose="020B0604020202020204" pitchFamily="34" charset="0"/>
                <a:cs typeface="Arial" panose="020B0604020202020204" pitchFamily="34" charset="0"/>
              </a:rPr>
            </a:br>
            <a:br>
              <a:rPr lang="es-EC" sz="1400" b="1"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Este problema ha venido siendo atendido por la Administración Zonal Eugenio Espejo y la Agencia de Comercio desde el año 2010, mediante proyectos de recuperación de la zona como es la apertura del Centro Comercial Comité del Pueblo, con 360 puestos de trabajo para la reubicación de los comerciantes ambulantes con el propósito de mejorar las condiciones de trabajo, seguridad y ornato</a:t>
            </a:r>
            <a:endParaRPr lang="es-EC" sz="1400" dirty="0">
              <a:latin typeface="Arial" panose="020B0604020202020204" pitchFamily="34" charset="0"/>
              <a:cs typeface="Arial" panose="020B0604020202020204" pitchFamily="34" charset="0"/>
            </a:endParaRPr>
          </a:p>
        </p:txBody>
      </p:sp>
      <p:sp>
        <p:nvSpPr>
          <p:cNvPr id="8" name="Título 1"/>
          <p:cNvSpPr txBox="1">
            <a:spLocks/>
          </p:cNvSpPr>
          <p:nvPr/>
        </p:nvSpPr>
        <p:spPr>
          <a:xfrm>
            <a:off x="5666418" y="232017"/>
            <a:ext cx="2239939"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Arial" panose="020B0604020202020204" pitchFamily="34" charset="0"/>
                <a:cs typeface="Arial" panose="020B0604020202020204" pitchFamily="34" charset="0"/>
              </a:rPr>
              <a:t>INTRODUCCIÓN </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98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3" name="Imagen 2"/>
          <p:cNvPicPr>
            <a:picLocks noChangeAspect="1"/>
          </p:cNvPicPr>
          <p:nvPr/>
        </p:nvPicPr>
        <p:blipFill>
          <a:blip r:embed="rId3"/>
          <a:stretch>
            <a:fillRect/>
          </a:stretch>
        </p:blipFill>
        <p:spPr>
          <a:xfrm>
            <a:off x="1411036" y="221893"/>
            <a:ext cx="6369140" cy="3014726"/>
          </a:xfrm>
          <a:prstGeom prst="rect">
            <a:avLst/>
          </a:prstGeom>
        </p:spPr>
      </p:pic>
      <p:pic>
        <p:nvPicPr>
          <p:cNvPr id="4" name="Imagen 3"/>
          <p:cNvPicPr>
            <a:picLocks noChangeAspect="1"/>
          </p:cNvPicPr>
          <p:nvPr/>
        </p:nvPicPr>
        <p:blipFill>
          <a:blip r:embed="rId4"/>
          <a:stretch>
            <a:fillRect/>
          </a:stretch>
        </p:blipFill>
        <p:spPr>
          <a:xfrm>
            <a:off x="5496193" y="3236619"/>
            <a:ext cx="5914489" cy="3209925"/>
          </a:xfrm>
          <a:prstGeom prst="rect">
            <a:avLst/>
          </a:prstGeom>
        </p:spPr>
      </p:pic>
    </p:spTree>
    <p:extLst>
      <p:ext uri="{BB962C8B-B14F-4D97-AF65-F5344CB8AC3E}">
        <p14:creationId xmlns:p14="http://schemas.microsoft.com/office/powerpoint/2010/main" val="137049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124195" y="243681"/>
            <a:ext cx="7172929" cy="5951233"/>
          </a:xfrm>
          <a:prstGeom prst="rect">
            <a:avLst/>
          </a:prstGeom>
        </p:spPr>
      </p:pic>
    </p:spTree>
    <p:extLst>
      <p:ext uri="{BB962C8B-B14F-4D97-AF65-F5344CB8AC3E}">
        <p14:creationId xmlns:p14="http://schemas.microsoft.com/office/powerpoint/2010/main" val="389562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247837" y="203450"/>
            <a:ext cx="6616751" cy="5974992"/>
          </a:xfrm>
          <a:prstGeom prst="rect">
            <a:avLst/>
          </a:prstGeom>
        </p:spPr>
      </p:pic>
    </p:spTree>
    <p:extLst>
      <p:ext uri="{BB962C8B-B14F-4D97-AF65-F5344CB8AC3E}">
        <p14:creationId xmlns:p14="http://schemas.microsoft.com/office/powerpoint/2010/main" val="355728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999805" y="448148"/>
            <a:ext cx="7032478" cy="4788325"/>
          </a:xfrm>
          <a:prstGeom prst="rect">
            <a:avLst/>
          </a:prstGeom>
        </p:spPr>
      </p:pic>
    </p:spTree>
    <p:extLst>
      <p:ext uri="{BB962C8B-B14F-4D97-AF65-F5344CB8AC3E}">
        <p14:creationId xmlns:p14="http://schemas.microsoft.com/office/powerpoint/2010/main" val="378021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097307" y="434255"/>
            <a:ext cx="6741219" cy="5713663"/>
          </a:xfrm>
          <a:prstGeom prst="rect">
            <a:avLst/>
          </a:prstGeom>
        </p:spPr>
      </p:pic>
    </p:spTree>
    <p:extLst>
      <p:ext uri="{BB962C8B-B14F-4D97-AF65-F5344CB8AC3E}">
        <p14:creationId xmlns:p14="http://schemas.microsoft.com/office/powerpoint/2010/main" val="14008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286125" y="435572"/>
            <a:ext cx="6823790" cy="5088928"/>
          </a:xfrm>
          <a:prstGeom prst="rect">
            <a:avLst/>
          </a:prstGeom>
        </p:spPr>
      </p:pic>
    </p:spTree>
    <p:extLst>
      <p:ext uri="{BB962C8B-B14F-4D97-AF65-F5344CB8AC3E}">
        <p14:creationId xmlns:p14="http://schemas.microsoft.com/office/powerpoint/2010/main" val="32426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999805" y="622326"/>
            <a:ext cx="6840560" cy="4929921"/>
          </a:xfrm>
          <a:prstGeom prst="rect">
            <a:avLst/>
          </a:prstGeom>
        </p:spPr>
      </p:pic>
    </p:spTree>
    <p:extLst>
      <p:ext uri="{BB962C8B-B14F-4D97-AF65-F5344CB8AC3E}">
        <p14:creationId xmlns:p14="http://schemas.microsoft.com/office/powerpoint/2010/main" val="63288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rotWithShape="1">
          <a:blip r:embed="rId3"/>
          <a:srcRect b="2284"/>
          <a:stretch/>
        </p:blipFill>
        <p:spPr>
          <a:xfrm>
            <a:off x="3246080" y="429452"/>
            <a:ext cx="7404749" cy="5185737"/>
          </a:xfrm>
          <a:prstGeom prst="rect">
            <a:avLst/>
          </a:prstGeom>
        </p:spPr>
      </p:pic>
    </p:spTree>
    <p:extLst>
      <p:ext uri="{BB962C8B-B14F-4D97-AF65-F5344CB8AC3E}">
        <p14:creationId xmlns:p14="http://schemas.microsoft.com/office/powerpoint/2010/main" val="40334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999805" y="539148"/>
            <a:ext cx="6983637" cy="4755581"/>
          </a:xfrm>
          <a:prstGeom prst="rect">
            <a:avLst/>
          </a:prstGeom>
        </p:spPr>
      </p:pic>
    </p:spTree>
    <p:extLst>
      <p:ext uri="{BB962C8B-B14F-4D97-AF65-F5344CB8AC3E}">
        <p14:creationId xmlns:p14="http://schemas.microsoft.com/office/powerpoint/2010/main" val="3865177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3" name="Imagen 2"/>
          <p:cNvPicPr>
            <a:picLocks noChangeAspect="1"/>
          </p:cNvPicPr>
          <p:nvPr/>
        </p:nvPicPr>
        <p:blipFill>
          <a:blip r:embed="rId3"/>
          <a:stretch>
            <a:fillRect/>
          </a:stretch>
        </p:blipFill>
        <p:spPr>
          <a:xfrm>
            <a:off x="3399217" y="361048"/>
            <a:ext cx="6813729" cy="5567594"/>
          </a:xfrm>
          <a:prstGeom prst="rect">
            <a:avLst/>
          </a:prstGeom>
        </p:spPr>
      </p:pic>
    </p:spTree>
    <p:extLst>
      <p:ext uri="{BB962C8B-B14F-4D97-AF65-F5344CB8AC3E}">
        <p14:creationId xmlns:p14="http://schemas.microsoft.com/office/powerpoint/2010/main" val="376171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30"/>
            <a:ext cx="12192000" cy="6980830"/>
          </a:xfrm>
          <a:prstGeom prst="rect">
            <a:avLst/>
          </a:prstGeom>
        </p:spPr>
      </p:pic>
      <p:sp>
        <p:nvSpPr>
          <p:cNvPr id="2" name="Título 1"/>
          <p:cNvSpPr>
            <a:spLocks noGrp="1"/>
          </p:cNvSpPr>
          <p:nvPr>
            <p:ph type="title"/>
          </p:nvPr>
        </p:nvSpPr>
        <p:spPr>
          <a:xfrm>
            <a:off x="1640639" y="900208"/>
            <a:ext cx="10019164" cy="1717295"/>
          </a:xfrm>
        </p:spPr>
        <p:txBody>
          <a:bodyPr>
            <a:noAutofit/>
          </a:bodyPr>
          <a:lstStyle/>
          <a:p>
            <a:pPr>
              <a:lnSpc>
                <a:spcPct val="150000"/>
              </a:lnSpc>
            </a:pPr>
            <a:br>
              <a:rPr lang="es-EC" sz="1400" b="1" dirty="0">
                <a:latin typeface="Arial" panose="020B0604020202020204" pitchFamily="34" charset="0"/>
                <a:cs typeface="Arial" panose="020B0604020202020204" pitchFamily="34" charset="0"/>
              </a:rPr>
            </a:br>
            <a:br>
              <a:rPr lang="es-EC" sz="1400" b="1"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En el año 2015, los comerciantes ambulantes del sector Comercial del Comité del Pueblo fueron reubicados en el Centro de Comercio implementado por el Gobierno Municipal del Distrito Metropolitano de Quito, con la finalidad de que el sector cuente con un espacio seguro y ordenado para sus comerciantes y habitantes.</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t>
            </a:r>
            <a:br>
              <a:rPr lang="es-EC" sz="1400" dirty="0">
                <a:latin typeface="Arial" panose="020B0604020202020204" pitchFamily="34" charset="0"/>
                <a:cs typeface="Arial" panose="020B0604020202020204" pitchFamily="34" charset="0"/>
              </a:rPr>
            </a:br>
            <a:endParaRPr lang="es-EC" sz="14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540490" y="77978"/>
            <a:ext cx="4368991"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t>PLANTEAMIENTO DEL PROBLEMA </a:t>
            </a:r>
            <a:endParaRPr lang="es-EC" sz="2000" dirty="0"/>
          </a:p>
        </p:txBody>
      </p:sp>
      <p:pic>
        <p:nvPicPr>
          <p:cNvPr id="5122" name="Picture 2" descr="Mapa de Comité del Pueblo, Qu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619" y="2617503"/>
            <a:ext cx="4951187" cy="312420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7637172" y="2259983"/>
            <a:ext cx="4022631" cy="33658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br>
              <a:rPr lang="es-EC" sz="1200" b="1" dirty="0">
                <a:latin typeface="Arial" panose="020B0604020202020204" pitchFamily="34" charset="0"/>
                <a:cs typeface="Arial" panose="020B0604020202020204" pitchFamily="34" charset="0"/>
              </a:rPr>
            </a:br>
            <a:br>
              <a:rPr lang="es-EC" sz="1200" b="1"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El principal problema radica en los efectos ocasionados por el cambio de la ubicación de los comerciantes en el “Centro de Comercio Comité del Pueblo", por ello se analizarán variables en función a los cambios de su economía familiar.</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87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1342738" y="259110"/>
            <a:ext cx="6378734" cy="2894460"/>
          </a:xfrm>
          <a:prstGeom prst="rect">
            <a:avLst/>
          </a:prstGeom>
        </p:spPr>
      </p:pic>
      <p:pic>
        <p:nvPicPr>
          <p:cNvPr id="4" name="Imagen 3"/>
          <p:cNvPicPr>
            <a:picLocks noChangeAspect="1"/>
          </p:cNvPicPr>
          <p:nvPr/>
        </p:nvPicPr>
        <p:blipFill>
          <a:blip r:embed="rId4"/>
          <a:stretch>
            <a:fillRect/>
          </a:stretch>
        </p:blipFill>
        <p:spPr>
          <a:xfrm>
            <a:off x="5466947" y="3153570"/>
            <a:ext cx="5955875" cy="3218998"/>
          </a:xfrm>
          <a:prstGeom prst="rect">
            <a:avLst/>
          </a:prstGeom>
        </p:spPr>
      </p:pic>
    </p:spTree>
    <p:extLst>
      <p:ext uri="{BB962C8B-B14F-4D97-AF65-F5344CB8AC3E}">
        <p14:creationId xmlns:p14="http://schemas.microsoft.com/office/powerpoint/2010/main" val="183356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999805" y="570985"/>
            <a:ext cx="6698356" cy="5114901"/>
          </a:xfrm>
          <a:prstGeom prst="rect">
            <a:avLst/>
          </a:prstGeom>
        </p:spPr>
      </p:pic>
    </p:spTree>
    <p:extLst>
      <p:ext uri="{BB962C8B-B14F-4D97-AF65-F5344CB8AC3E}">
        <p14:creationId xmlns:p14="http://schemas.microsoft.com/office/powerpoint/2010/main" val="4167643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999805" y="529260"/>
            <a:ext cx="6610149" cy="5294922"/>
          </a:xfrm>
          <a:prstGeom prst="rect">
            <a:avLst/>
          </a:prstGeom>
        </p:spPr>
      </p:pic>
    </p:spTree>
    <p:extLst>
      <p:ext uri="{BB962C8B-B14F-4D97-AF65-F5344CB8AC3E}">
        <p14:creationId xmlns:p14="http://schemas.microsoft.com/office/powerpoint/2010/main" val="1562172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832491" y="476218"/>
            <a:ext cx="7151062" cy="5347964"/>
          </a:xfrm>
          <a:prstGeom prst="rect">
            <a:avLst/>
          </a:prstGeom>
        </p:spPr>
      </p:pic>
    </p:spTree>
    <p:extLst>
      <p:ext uri="{BB962C8B-B14F-4D97-AF65-F5344CB8AC3E}">
        <p14:creationId xmlns:p14="http://schemas.microsoft.com/office/powerpoint/2010/main" val="87931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2876216" y="492812"/>
            <a:ext cx="7132347" cy="5450640"/>
          </a:xfrm>
          <a:prstGeom prst="rect">
            <a:avLst/>
          </a:prstGeom>
        </p:spPr>
      </p:pic>
    </p:spTree>
    <p:extLst>
      <p:ext uri="{BB962C8B-B14F-4D97-AF65-F5344CB8AC3E}">
        <p14:creationId xmlns:p14="http://schemas.microsoft.com/office/powerpoint/2010/main" val="33207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16"/>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262312" y="546546"/>
            <a:ext cx="7079423" cy="5294695"/>
          </a:xfrm>
          <a:prstGeom prst="rect">
            <a:avLst/>
          </a:prstGeom>
        </p:spPr>
      </p:pic>
    </p:spTree>
    <p:extLst>
      <p:ext uri="{BB962C8B-B14F-4D97-AF65-F5344CB8AC3E}">
        <p14:creationId xmlns:p14="http://schemas.microsoft.com/office/powerpoint/2010/main" val="206771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5"/>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2" name="Imagen 1"/>
          <p:cNvPicPr>
            <a:picLocks noChangeAspect="1"/>
          </p:cNvPicPr>
          <p:nvPr/>
        </p:nvPicPr>
        <p:blipFill>
          <a:blip r:embed="rId3"/>
          <a:stretch>
            <a:fillRect/>
          </a:stretch>
        </p:blipFill>
        <p:spPr>
          <a:xfrm>
            <a:off x="3510699" y="523874"/>
            <a:ext cx="6921187" cy="5005287"/>
          </a:xfrm>
          <a:prstGeom prst="rect">
            <a:avLst/>
          </a:prstGeom>
        </p:spPr>
      </p:pic>
    </p:spTree>
    <p:extLst>
      <p:ext uri="{BB962C8B-B14F-4D97-AF65-F5344CB8AC3E}">
        <p14:creationId xmlns:p14="http://schemas.microsoft.com/office/powerpoint/2010/main" val="4087861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17A07421-9EE0-43CF-A07D-2EE094D85F57}"/>
              </a:ext>
            </a:extLst>
          </p:cNvPr>
          <p:cNvSpPr/>
          <p:nvPr/>
        </p:nvSpPr>
        <p:spPr>
          <a:xfrm>
            <a:off x="2487965" y="53008"/>
            <a:ext cx="8276496" cy="707886"/>
          </a:xfrm>
          <a:prstGeom prst="rect">
            <a:avLst/>
          </a:prstGeom>
          <a:noFill/>
        </p:spPr>
        <p:txBody>
          <a:bodyPr wrap="none" lIns="91440" tIns="45720" rIns="91440" bIns="45720">
            <a:spAutoFit/>
          </a:bodyPr>
          <a:lstStyle/>
          <a:p>
            <a:pPr algn="ctr"/>
            <a:r>
              <a:rPr lang="es-EC" sz="4000" dirty="0">
                <a:ln w="0"/>
                <a:effectLst>
                  <a:outerShdw blurRad="38100" dist="19050" dir="2700000" algn="tl" rotWithShape="0">
                    <a:schemeClr val="dk1">
                      <a:alpha val="40000"/>
                    </a:schemeClr>
                  </a:outerShdw>
                </a:effectLst>
              </a:rPr>
              <a:t>Discusión de Resultados de la Encuesta</a:t>
            </a:r>
            <a:endParaRPr lang="es-ES" sz="4000" b="0" cap="none" spc="0" dirty="0">
              <a:ln w="0"/>
              <a:solidFill>
                <a:schemeClr val="tx1"/>
              </a:solidFill>
              <a:effectLst>
                <a:outerShdw blurRad="38100" dist="19050" dir="2700000" algn="tl" rotWithShape="0">
                  <a:schemeClr val="dk1">
                    <a:alpha val="40000"/>
                  </a:schemeClr>
                </a:outerShdw>
              </a:effectLst>
            </a:endParaRPr>
          </a:p>
        </p:txBody>
      </p:sp>
      <p:sp>
        <p:nvSpPr>
          <p:cNvPr id="10" name="CuadroTexto 9">
            <a:extLst>
              <a:ext uri="{FF2B5EF4-FFF2-40B4-BE49-F238E27FC236}">
                <a16:creationId xmlns:a16="http://schemas.microsoft.com/office/drawing/2014/main" id="{8FB6817F-2DDB-40EB-86F5-D80E1B868037}"/>
              </a:ext>
            </a:extLst>
          </p:cNvPr>
          <p:cNvSpPr txBox="1"/>
          <p:nvPr/>
        </p:nvSpPr>
        <p:spPr>
          <a:xfrm>
            <a:off x="1376135" y="1298714"/>
            <a:ext cx="8788282" cy="3785652"/>
          </a:xfrm>
          <a:prstGeom prst="rect">
            <a:avLst/>
          </a:prstGeom>
          <a:noFill/>
        </p:spPr>
        <p:txBody>
          <a:bodyPr wrap="square" rtlCol="0">
            <a:spAutoFit/>
          </a:bodyPr>
          <a:lstStyle/>
          <a:p>
            <a:pPr algn="just"/>
            <a:r>
              <a:rPr lang="es-EC" sz="2400" dirty="0"/>
              <a:t>En el presente proyecto de investigación se proporciona información detallada de los resultados y se establecen relaciones de las diferentes interrogantes planteadas en la encuesta, con la finalidad de proceder de manera más despejada con la comprobación de la hipótesis.</a:t>
            </a:r>
          </a:p>
          <a:p>
            <a:pPr algn="just"/>
            <a:endParaRPr lang="es-EC" sz="2400" dirty="0"/>
          </a:p>
          <a:p>
            <a:pPr algn="just"/>
            <a:r>
              <a:rPr lang="es-EC" sz="2400" dirty="0"/>
              <a:t>Los resultados de las diferentes preguntas de la encuesta serán relacionados de tal manera que se logre dar una visión amplia de lo que se quiere comprobar en base a la situación de los comerciantes reubicados y su entorno</a:t>
            </a:r>
          </a:p>
        </p:txBody>
      </p:sp>
    </p:spTree>
    <p:extLst>
      <p:ext uri="{BB962C8B-B14F-4D97-AF65-F5344CB8AC3E}">
        <p14:creationId xmlns:p14="http://schemas.microsoft.com/office/powerpoint/2010/main" val="197818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FAA69FA-5250-4A7D-9582-2E71C8ACD97C}"/>
              </a:ext>
            </a:extLst>
          </p:cNvPr>
          <p:cNvSpPr/>
          <p:nvPr/>
        </p:nvSpPr>
        <p:spPr>
          <a:xfrm>
            <a:off x="1391478" y="420109"/>
            <a:ext cx="10322840" cy="1396664"/>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Relación 1: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4: ¿Cuál es su nivel de Ganancia Mensual que usted percibe de su negocio?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6: ¿Cuenta su familia con otros ingresos, adicionales a los de su negocio?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0435E0AB-164F-498B-8587-3986DACF12A2}"/>
              </a:ext>
            </a:extLst>
          </p:cNvPr>
          <p:cNvGraphicFramePr>
            <a:graphicFrameLocks noGrp="1"/>
          </p:cNvGraphicFramePr>
          <p:nvPr>
            <p:extLst>
              <p:ext uri="{D42A27DB-BD31-4B8C-83A1-F6EECF244321}">
                <p14:modId xmlns:p14="http://schemas.microsoft.com/office/powerpoint/2010/main" val="895743871"/>
              </p:ext>
            </p:extLst>
          </p:nvPr>
        </p:nvGraphicFramePr>
        <p:xfrm>
          <a:off x="2206762" y="2246380"/>
          <a:ext cx="7096262" cy="2564157"/>
        </p:xfrm>
        <a:graphic>
          <a:graphicData uri="http://schemas.openxmlformats.org/drawingml/2006/table">
            <a:tbl>
              <a:tblPr firstRow="1" firstCol="1" bandRow="1">
                <a:tableStyleId>{F5AB1C69-6EDB-4FF4-983F-18BD219EF322}</a:tableStyleId>
              </a:tblPr>
              <a:tblGrid>
                <a:gridCol w="2019129">
                  <a:extLst>
                    <a:ext uri="{9D8B030D-6E8A-4147-A177-3AD203B41FA5}">
                      <a16:colId xmlns:a16="http://schemas.microsoft.com/office/drawing/2014/main" val="3385205617"/>
                    </a:ext>
                  </a:extLst>
                </a:gridCol>
                <a:gridCol w="2019129">
                  <a:extLst>
                    <a:ext uri="{9D8B030D-6E8A-4147-A177-3AD203B41FA5}">
                      <a16:colId xmlns:a16="http://schemas.microsoft.com/office/drawing/2014/main" val="2366742092"/>
                    </a:ext>
                  </a:extLst>
                </a:gridCol>
                <a:gridCol w="1104008">
                  <a:extLst>
                    <a:ext uri="{9D8B030D-6E8A-4147-A177-3AD203B41FA5}">
                      <a16:colId xmlns:a16="http://schemas.microsoft.com/office/drawing/2014/main" val="3500118883"/>
                    </a:ext>
                  </a:extLst>
                </a:gridCol>
                <a:gridCol w="976998">
                  <a:extLst>
                    <a:ext uri="{9D8B030D-6E8A-4147-A177-3AD203B41FA5}">
                      <a16:colId xmlns:a16="http://schemas.microsoft.com/office/drawing/2014/main" val="2473379361"/>
                    </a:ext>
                  </a:extLst>
                </a:gridCol>
                <a:gridCol w="976998">
                  <a:extLst>
                    <a:ext uri="{9D8B030D-6E8A-4147-A177-3AD203B41FA5}">
                      <a16:colId xmlns:a16="http://schemas.microsoft.com/office/drawing/2014/main" val="589744180"/>
                    </a:ext>
                  </a:extLst>
                </a:gridCol>
              </a:tblGrid>
              <a:tr h="499065">
                <a:tc rowSpan="2" gridSpan="2">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gridSpan="2">
                  <a:txBody>
                    <a:bodyPr/>
                    <a:lstStyle/>
                    <a:p>
                      <a:pPr algn="ctr">
                        <a:lnSpc>
                          <a:spcPct val="107000"/>
                        </a:lnSpc>
                        <a:spcAft>
                          <a:spcPts val="0"/>
                        </a:spcAft>
                      </a:pPr>
                      <a:r>
                        <a:rPr lang="es-EC" sz="1100">
                          <a:effectLst/>
                        </a:rPr>
                        <a:t>Otras Fuentes de Ingreso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49466289"/>
                  </a:ext>
                </a:extLst>
              </a:tr>
              <a:tr h="344182">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2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SI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402732068"/>
                  </a:ext>
                </a:extLst>
              </a:tr>
              <a:tr h="344182">
                <a:tc rowSpan="4">
                  <a:txBody>
                    <a:bodyPr/>
                    <a:lstStyle/>
                    <a:p>
                      <a:pPr algn="ctr">
                        <a:lnSpc>
                          <a:spcPct val="107000"/>
                        </a:lnSpc>
                        <a:spcAft>
                          <a:spcPts val="0"/>
                        </a:spcAft>
                      </a:pPr>
                      <a:r>
                        <a:rPr lang="es-EC" sz="1200" dirty="0">
                          <a:effectLst/>
                        </a:rPr>
                        <a:t>Ingresos Mensuales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07000"/>
                        </a:lnSpc>
                        <a:spcAft>
                          <a:spcPts val="0"/>
                        </a:spcAft>
                      </a:pPr>
                      <a:r>
                        <a:rPr lang="es-EC" sz="1200">
                          <a:effectLst/>
                        </a:rPr>
                        <a:t>$1 a $200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241872"/>
                  </a:ext>
                </a:extLst>
              </a:tr>
              <a:tr h="344182">
                <a:tc vMerge="1">
                  <a:txBody>
                    <a:bodyPr/>
                    <a:lstStyle/>
                    <a:p>
                      <a:endParaRPr lang="es-EC"/>
                    </a:p>
                  </a:txBody>
                  <a:tcPr/>
                </a:tc>
                <a:tc>
                  <a:txBody>
                    <a:bodyPr/>
                    <a:lstStyle/>
                    <a:p>
                      <a:pPr algn="ctr">
                        <a:lnSpc>
                          <a:spcPct val="107000"/>
                        </a:lnSpc>
                        <a:spcAft>
                          <a:spcPts val="0"/>
                        </a:spcAft>
                      </a:pPr>
                      <a:r>
                        <a:rPr lang="es-EC" sz="1200">
                          <a:effectLst/>
                        </a:rPr>
                        <a:t>$201 a $300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88193874"/>
                  </a:ext>
                </a:extLst>
              </a:tr>
              <a:tr h="344182">
                <a:tc vMerge="1">
                  <a:txBody>
                    <a:bodyPr/>
                    <a:lstStyle/>
                    <a:p>
                      <a:endParaRPr lang="es-EC"/>
                    </a:p>
                  </a:txBody>
                  <a:tcPr/>
                </a:tc>
                <a:tc>
                  <a:txBody>
                    <a:bodyPr/>
                    <a:lstStyle/>
                    <a:p>
                      <a:pPr algn="ctr">
                        <a:lnSpc>
                          <a:spcPct val="107000"/>
                        </a:lnSpc>
                        <a:spcAft>
                          <a:spcPts val="0"/>
                        </a:spcAft>
                      </a:pPr>
                      <a:r>
                        <a:rPr lang="es-EC" sz="1200">
                          <a:effectLst/>
                        </a:rPr>
                        <a:t>$301 a $500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94766855"/>
                  </a:ext>
                </a:extLst>
              </a:tr>
              <a:tr h="344182">
                <a:tc vMerge="1">
                  <a:txBody>
                    <a:bodyPr/>
                    <a:lstStyle/>
                    <a:p>
                      <a:endParaRPr lang="es-EC"/>
                    </a:p>
                  </a:txBody>
                  <a:tcPr/>
                </a:tc>
                <a:tc>
                  <a:txBody>
                    <a:bodyPr/>
                    <a:lstStyle/>
                    <a:p>
                      <a:pPr algn="ctr">
                        <a:lnSpc>
                          <a:spcPct val="107000"/>
                        </a:lnSpc>
                        <a:spcAft>
                          <a:spcPts val="0"/>
                        </a:spcAft>
                      </a:pPr>
                      <a:r>
                        <a:rPr lang="es-EC" sz="1200">
                          <a:effectLst/>
                        </a:rPr>
                        <a:t>$501 en adelante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3156822"/>
                  </a:ext>
                </a:extLst>
              </a:tr>
              <a:tr h="344182">
                <a:tc gridSpan="2">
                  <a:txBody>
                    <a:bodyPr/>
                    <a:lstStyle/>
                    <a:p>
                      <a:pPr algn="ctr">
                        <a:lnSpc>
                          <a:spcPct val="107000"/>
                        </a:lnSpc>
                        <a:spcAft>
                          <a:spcPts val="0"/>
                        </a:spcAft>
                      </a:pPr>
                      <a:r>
                        <a:rPr lang="es-EC"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a:effectLst/>
                        </a:rPr>
                        <a:t>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86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182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14836777"/>
                  </a:ext>
                </a:extLst>
              </a:tr>
            </a:tbl>
          </a:graphicData>
        </a:graphic>
      </p:graphicFrame>
    </p:spTree>
    <p:extLst>
      <p:ext uri="{BB962C8B-B14F-4D97-AF65-F5344CB8AC3E}">
        <p14:creationId xmlns:p14="http://schemas.microsoft.com/office/powerpoint/2010/main" val="148990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585A692-CD23-425F-AD70-CECAA0B99A80}"/>
              </a:ext>
            </a:extLst>
          </p:cNvPr>
          <p:cNvSpPr/>
          <p:nvPr/>
        </p:nvSpPr>
        <p:spPr>
          <a:xfrm>
            <a:off x="1630017" y="247831"/>
            <a:ext cx="10190922" cy="1812163"/>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Relación 2: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5: ¿Considera usted que los ingresos de su negocio han disminuido a partir de la reubicación?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8: ¿Con los ingresos que usted percibe le es posible ahorrar?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F63C8531-0231-4F70-9457-DF6184F3EA7F}"/>
              </a:ext>
            </a:extLst>
          </p:cNvPr>
          <p:cNvGraphicFramePr>
            <a:graphicFrameLocks noGrp="1"/>
          </p:cNvGraphicFramePr>
          <p:nvPr>
            <p:extLst>
              <p:ext uri="{D42A27DB-BD31-4B8C-83A1-F6EECF244321}">
                <p14:modId xmlns:p14="http://schemas.microsoft.com/office/powerpoint/2010/main" val="928960830"/>
              </p:ext>
            </p:extLst>
          </p:nvPr>
        </p:nvGraphicFramePr>
        <p:xfrm>
          <a:off x="1941720" y="2307825"/>
          <a:ext cx="7864888" cy="2834018"/>
        </p:xfrm>
        <a:graphic>
          <a:graphicData uri="http://schemas.openxmlformats.org/drawingml/2006/table">
            <a:tbl>
              <a:tblPr firstRow="1" firstCol="1" bandRow="1">
                <a:tableStyleId>{F5AB1C69-6EDB-4FF4-983F-18BD219EF322}</a:tableStyleId>
              </a:tblPr>
              <a:tblGrid>
                <a:gridCol w="2222530">
                  <a:extLst>
                    <a:ext uri="{9D8B030D-6E8A-4147-A177-3AD203B41FA5}">
                      <a16:colId xmlns:a16="http://schemas.microsoft.com/office/drawing/2014/main" val="553107324"/>
                    </a:ext>
                  </a:extLst>
                </a:gridCol>
                <a:gridCol w="2222530">
                  <a:extLst>
                    <a:ext uri="{9D8B030D-6E8A-4147-A177-3AD203B41FA5}">
                      <a16:colId xmlns:a16="http://schemas.microsoft.com/office/drawing/2014/main" val="4177602644"/>
                    </a:ext>
                  </a:extLst>
                </a:gridCol>
                <a:gridCol w="1268994">
                  <a:extLst>
                    <a:ext uri="{9D8B030D-6E8A-4147-A177-3AD203B41FA5}">
                      <a16:colId xmlns:a16="http://schemas.microsoft.com/office/drawing/2014/main" val="72762283"/>
                    </a:ext>
                  </a:extLst>
                </a:gridCol>
                <a:gridCol w="1075417">
                  <a:extLst>
                    <a:ext uri="{9D8B030D-6E8A-4147-A177-3AD203B41FA5}">
                      <a16:colId xmlns:a16="http://schemas.microsoft.com/office/drawing/2014/main" val="2756675239"/>
                    </a:ext>
                  </a:extLst>
                </a:gridCol>
                <a:gridCol w="1075417">
                  <a:extLst>
                    <a:ext uri="{9D8B030D-6E8A-4147-A177-3AD203B41FA5}">
                      <a16:colId xmlns:a16="http://schemas.microsoft.com/office/drawing/2014/main" val="2082598124"/>
                    </a:ext>
                  </a:extLst>
                </a:gridCol>
              </a:tblGrid>
              <a:tr h="516896">
                <a:tc rowSpan="2" gridSpan="2">
                  <a:txBody>
                    <a:bodyPr/>
                    <a:lstStyle/>
                    <a:p>
                      <a:pPr algn="ctr">
                        <a:lnSpc>
                          <a:spcPct val="107000"/>
                        </a:lnSpc>
                        <a:spcAft>
                          <a:spcPts val="0"/>
                        </a:spcAft>
                      </a:pPr>
                      <a:r>
                        <a:rPr lang="es-EC" sz="1800" dirty="0">
                          <a:effectLst/>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gridSpan="2">
                  <a:txBody>
                    <a:bodyPr/>
                    <a:lstStyle/>
                    <a:p>
                      <a:pPr algn="ctr">
                        <a:lnSpc>
                          <a:spcPct val="107000"/>
                        </a:lnSpc>
                        <a:spcAft>
                          <a:spcPts val="0"/>
                        </a:spcAft>
                      </a:pPr>
                      <a:r>
                        <a:rPr lang="es-EC" sz="1800">
                          <a:effectLst/>
                        </a:rPr>
                        <a:t>¿Es posible ahorrar?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800">
                          <a:effectLst/>
                        </a:rPr>
                        <a:t>Total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90763797"/>
                  </a:ext>
                </a:extLst>
              </a:tr>
              <a:tr h="356480">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800">
                          <a:effectLst/>
                        </a:rPr>
                        <a:t>NO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SI</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2051651184"/>
                  </a:ext>
                </a:extLst>
              </a:tr>
              <a:tr h="802081">
                <a:tc rowSpan="2">
                  <a:txBody>
                    <a:bodyPr/>
                    <a:lstStyle/>
                    <a:p>
                      <a:pPr algn="ctr">
                        <a:lnSpc>
                          <a:spcPct val="107000"/>
                        </a:lnSpc>
                        <a:spcAft>
                          <a:spcPts val="0"/>
                        </a:spcAft>
                      </a:pPr>
                      <a:r>
                        <a:rPr lang="es-EC" sz="1800">
                          <a:effectLst/>
                        </a:rPr>
                        <a:t>Disminución de Ingresos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07000"/>
                        </a:lnSpc>
                        <a:spcAft>
                          <a:spcPts val="0"/>
                        </a:spcAft>
                      </a:pPr>
                      <a:r>
                        <a:rPr lang="es-EC" sz="1800">
                          <a:effectLst/>
                        </a:rPr>
                        <a:t>NO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29</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35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8546559"/>
                  </a:ext>
                </a:extLst>
              </a:tr>
              <a:tr h="802081">
                <a:tc vMerge="1">
                  <a:txBody>
                    <a:bodyPr/>
                    <a:lstStyle/>
                    <a:p>
                      <a:endParaRPr lang="es-EC"/>
                    </a:p>
                  </a:txBody>
                  <a:tcPr/>
                </a:tc>
                <a:tc>
                  <a:txBody>
                    <a:bodyPr/>
                    <a:lstStyle/>
                    <a:p>
                      <a:pPr algn="ctr">
                        <a:lnSpc>
                          <a:spcPct val="107000"/>
                        </a:lnSpc>
                        <a:spcAft>
                          <a:spcPts val="0"/>
                        </a:spcAft>
                      </a:pPr>
                      <a:r>
                        <a:rPr lang="es-EC" sz="1800">
                          <a:effectLst/>
                        </a:rPr>
                        <a:t>SI</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132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147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95139620"/>
                  </a:ext>
                </a:extLst>
              </a:tr>
              <a:tr h="356480">
                <a:tc gridSpan="2">
                  <a:txBody>
                    <a:bodyPr/>
                    <a:lstStyle/>
                    <a:p>
                      <a:pPr algn="ctr">
                        <a:lnSpc>
                          <a:spcPct val="107000"/>
                        </a:lnSpc>
                        <a:spcAft>
                          <a:spcPts val="0"/>
                        </a:spcAft>
                      </a:pPr>
                      <a:r>
                        <a:rPr lang="es-EC" sz="1800">
                          <a:effectLst/>
                        </a:rPr>
                        <a:t>Total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800">
                          <a:effectLst/>
                        </a:rPr>
                        <a:t>161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21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182</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3203976"/>
                  </a:ext>
                </a:extLst>
              </a:tr>
            </a:tbl>
          </a:graphicData>
        </a:graphic>
      </p:graphicFrame>
    </p:spTree>
    <p:extLst>
      <p:ext uri="{BB962C8B-B14F-4D97-AF65-F5344CB8AC3E}">
        <p14:creationId xmlns:p14="http://schemas.microsoft.com/office/powerpoint/2010/main" val="341430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 y="-243608"/>
            <a:ext cx="12192000" cy="6980830"/>
          </a:xfrm>
          <a:prstGeom prst="rect">
            <a:avLst/>
          </a:prstGeom>
        </p:spPr>
      </p:pic>
      <p:sp>
        <p:nvSpPr>
          <p:cNvPr id="2" name="Título 1"/>
          <p:cNvSpPr>
            <a:spLocks noGrp="1"/>
          </p:cNvSpPr>
          <p:nvPr>
            <p:ph type="title"/>
          </p:nvPr>
        </p:nvSpPr>
        <p:spPr>
          <a:xfrm>
            <a:off x="1640639" y="797176"/>
            <a:ext cx="10019164" cy="1160413"/>
          </a:xfrm>
        </p:spPr>
        <p:txBody>
          <a:bodyPr>
            <a:normAutofit fontScale="90000"/>
          </a:bodyPr>
          <a:lstStyle/>
          <a:p>
            <a:pPr algn="just">
              <a:lnSpc>
                <a:spcPct val="150000"/>
              </a:lnSpc>
            </a:pPr>
            <a:r>
              <a:rPr lang="es-EC" sz="1800" dirty="0">
                <a:latin typeface="Arial" panose="020B0604020202020204" pitchFamily="34" charset="0"/>
                <a:cs typeface="Arial" panose="020B0604020202020204" pitchFamily="34" charset="0"/>
              </a:rPr>
              <a:t>El Ilustre Municipio de Quito tiene como objetivo precautelar el orden público en la ciudad y ha venido trabajando con los trabajadores autónomos o ambulantes que venden en las calles y espacios públicos. </a:t>
            </a:r>
            <a:endParaRPr lang="es-EC" sz="1400" dirty="0">
              <a:latin typeface="Arial" panose="020B0604020202020204" pitchFamily="34" charset="0"/>
              <a:cs typeface="Arial" panose="020B0604020202020204" pitchFamily="34" charset="0"/>
            </a:endParaRPr>
          </a:p>
        </p:txBody>
      </p:sp>
      <p:sp>
        <p:nvSpPr>
          <p:cNvPr id="8" name="Título 1"/>
          <p:cNvSpPr txBox="1">
            <a:spLocks/>
          </p:cNvSpPr>
          <p:nvPr/>
        </p:nvSpPr>
        <p:spPr>
          <a:xfrm>
            <a:off x="1540490" y="77978"/>
            <a:ext cx="4368991"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t>ANTECEDENTES </a:t>
            </a:r>
            <a:endParaRPr lang="es-EC" sz="2000" dirty="0"/>
          </a:p>
        </p:txBody>
      </p:sp>
      <p:sp>
        <p:nvSpPr>
          <p:cNvPr id="6" name="Título 1"/>
          <p:cNvSpPr txBox="1">
            <a:spLocks/>
          </p:cNvSpPr>
          <p:nvPr/>
        </p:nvSpPr>
        <p:spPr>
          <a:xfrm>
            <a:off x="6853641" y="1816992"/>
            <a:ext cx="4834000" cy="1719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r>
              <a:rPr lang="es-EC" sz="1600" dirty="0">
                <a:latin typeface="Arial" panose="020B0604020202020204" pitchFamily="34" charset="0"/>
                <a:cs typeface="Arial" panose="020B0604020202020204" pitchFamily="34" charset="0"/>
              </a:rPr>
              <a:t>En la actualidad en el Distrito Metropolitano de Quito existen 56 mercados, ferias y plataformas distribuidos en la ciudad que se han regido a las ordenanzas, disposiciones y obligaciones.</a:t>
            </a:r>
          </a:p>
        </p:txBody>
      </p:sp>
      <p:sp>
        <p:nvSpPr>
          <p:cNvPr id="7" name="Título 1"/>
          <p:cNvSpPr txBox="1">
            <a:spLocks/>
          </p:cNvSpPr>
          <p:nvPr/>
        </p:nvSpPr>
        <p:spPr>
          <a:xfrm>
            <a:off x="1640639" y="2106767"/>
            <a:ext cx="4811676" cy="114004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s-EC" sz="1600" dirty="0">
                <a:cs typeface="Arial" panose="020B0604020202020204" pitchFamily="34" charset="0"/>
              </a:rPr>
              <a:t>Ordenanza Municipal No. 0280 Desarrollo Integral y regulación de las actividades de comercio y prestación de servicios de las trabajadoras y trabajadores autónomos. </a:t>
            </a:r>
            <a:endParaRPr lang="es-EC" sz="1200" dirty="0">
              <a:cs typeface="Arial" panose="020B0604020202020204" pitchFamily="34" charset="0"/>
            </a:endParaRPr>
          </a:p>
        </p:txBody>
      </p:sp>
      <p:sp>
        <p:nvSpPr>
          <p:cNvPr id="9" name="Título 1"/>
          <p:cNvSpPr txBox="1">
            <a:spLocks/>
          </p:cNvSpPr>
          <p:nvPr/>
        </p:nvSpPr>
        <p:spPr>
          <a:xfrm>
            <a:off x="3552227" y="3696602"/>
            <a:ext cx="7137238" cy="2498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60000"/>
              </a:lnSpc>
            </a:pPr>
            <a:r>
              <a:rPr lang="es-EC" sz="1800" dirty="0">
                <a:cs typeface="Arial" panose="020B0604020202020204" pitchFamily="34" charset="0"/>
              </a:rPr>
              <a:t>• MERCADO SANTA MARTHA DE CHILLOGALLO, Reubicación de 80 Comerciantes informales de  los exteriores del Mercado la Cuadras</a:t>
            </a:r>
          </a:p>
          <a:p>
            <a:pPr algn="just">
              <a:lnSpc>
                <a:spcPct val="160000"/>
              </a:lnSpc>
            </a:pPr>
            <a:r>
              <a:rPr lang="es-EC" sz="1800" dirty="0">
                <a:cs typeface="Arial" panose="020B0604020202020204" pitchFamily="34" charset="0"/>
              </a:rPr>
              <a:t>• MERCADO LAS CUADRAS Y ANDALUCÍA, reubicación de 18 comerciantes mayoristas para la venta de flores.</a:t>
            </a:r>
          </a:p>
          <a:p>
            <a:pPr algn="just">
              <a:lnSpc>
                <a:spcPct val="160000"/>
              </a:lnSpc>
            </a:pPr>
            <a:r>
              <a:rPr lang="es-EC" sz="1800" dirty="0">
                <a:cs typeface="Arial" panose="020B0604020202020204" pitchFamily="34" charset="0"/>
              </a:rPr>
              <a:t>• PLAZA COMERCIAL LA MICHELENA, reubicación de 170 comerciantes informales del sector La Michelena.</a:t>
            </a:r>
          </a:p>
        </p:txBody>
      </p:sp>
    </p:spTree>
    <p:extLst>
      <p:ext uri="{BB962C8B-B14F-4D97-AF65-F5344CB8AC3E}">
        <p14:creationId xmlns:p14="http://schemas.microsoft.com/office/powerpoint/2010/main" val="3667528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DFAEF425-58E9-4856-834C-2441B44EE1C7}"/>
              </a:ext>
            </a:extLst>
          </p:cNvPr>
          <p:cNvSpPr/>
          <p:nvPr/>
        </p:nvSpPr>
        <p:spPr>
          <a:xfrm>
            <a:off x="1338468" y="102057"/>
            <a:ext cx="10375849" cy="1812163"/>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Relación 3: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5: ¿Considera usted que los ingresos de su negocio han disminuido a partir de la reubicación?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10: ¿Actualmente cuál es principal fuente de financiamiento?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20A25FB8-16EF-46C7-9C77-466D78ADDA15}"/>
              </a:ext>
            </a:extLst>
          </p:cNvPr>
          <p:cNvGraphicFramePr>
            <a:graphicFrameLocks noGrp="1"/>
          </p:cNvGraphicFramePr>
          <p:nvPr>
            <p:extLst>
              <p:ext uri="{D42A27DB-BD31-4B8C-83A1-F6EECF244321}">
                <p14:modId xmlns:p14="http://schemas.microsoft.com/office/powerpoint/2010/main" val="3076663550"/>
              </p:ext>
            </p:extLst>
          </p:nvPr>
        </p:nvGraphicFramePr>
        <p:xfrm>
          <a:off x="1875458" y="2238854"/>
          <a:ext cx="8010663" cy="2704925"/>
        </p:xfrm>
        <a:graphic>
          <a:graphicData uri="http://schemas.openxmlformats.org/drawingml/2006/table">
            <a:tbl>
              <a:tblPr firstRow="1" firstCol="1" bandRow="1">
                <a:tableStyleId>{F5AB1C69-6EDB-4FF4-983F-18BD219EF322}</a:tableStyleId>
              </a:tblPr>
              <a:tblGrid>
                <a:gridCol w="2289288">
                  <a:extLst>
                    <a:ext uri="{9D8B030D-6E8A-4147-A177-3AD203B41FA5}">
                      <a16:colId xmlns:a16="http://schemas.microsoft.com/office/drawing/2014/main" val="2543634643"/>
                    </a:ext>
                  </a:extLst>
                </a:gridCol>
                <a:gridCol w="2289288">
                  <a:extLst>
                    <a:ext uri="{9D8B030D-6E8A-4147-A177-3AD203B41FA5}">
                      <a16:colId xmlns:a16="http://schemas.microsoft.com/office/drawing/2014/main" val="2699384522"/>
                    </a:ext>
                  </a:extLst>
                </a:gridCol>
                <a:gridCol w="1162183">
                  <a:extLst>
                    <a:ext uri="{9D8B030D-6E8A-4147-A177-3AD203B41FA5}">
                      <a16:colId xmlns:a16="http://schemas.microsoft.com/office/drawing/2014/main" val="637584818"/>
                    </a:ext>
                  </a:extLst>
                </a:gridCol>
                <a:gridCol w="1162183">
                  <a:extLst>
                    <a:ext uri="{9D8B030D-6E8A-4147-A177-3AD203B41FA5}">
                      <a16:colId xmlns:a16="http://schemas.microsoft.com/office/drawing/2014/main" val="3706161933"/>
                    </a:ext>
                  </a:extLst>
                </a:gridCol>
                <a:gridCol w="1107721">
                  <a:extLst>
                    <a:ext uri="{9D8B030D-6E8A-4147-A177-3AD203B41FA5}">
                      <a16:colId xmlns:a16="http://schemas.microsoft.com/office/drawing/2014/main" val="3045272559"/>
                    </a:ext>
                  </a:extLst>
                </a:gridCol>
              </a:tblGrid>
              <a:tr h="438228">
                <a:tc rowSpan="2" gridSpan="2">
                  <a:txBody>
                    <a:bodyPr/>
                    <a:lstStyle/>
                    <a:p>
                      <a:pPr algn="ctr">
                        <a:lnSpc>
                          <a:spcPct val="107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gridSpan="2">
                  <a:txBody>
                    <a:bodyPr/>
                    <a:lstStyle/>
                    <a:p>
                      <a:pPr algn="ctr">
                        <a:lnSpc>
                          <a:spcPct val="107000"/>
                        </a:lnSpc>
                        <a:spcAft>
                          <a:spcPts val="0"/>
                        </a:spcAft>
                      </a:pPr>
                      <a:r>
                        <a:rPr lang="es-EC" sz="1000">
                          <a:effectLst/>
                        </a:rPr>
                        <a:t>Disminución de Ingresos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0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64119278"/>
                  </a:ext>
                </a:extLst>
              </a:tr>
              <a:tr h="302226">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0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2027690423"/>
                  </a:ext>
                </a:extLst>
              </a:tr>
              <a:tr h="287115">
                <a:tc rowSpan="5">
                  <a:txBody>
                    <a:bodyPr/>
                    <a:lstStyle/>
                    <a:p>
                      <a:pPr algn="ctr">
                        <a:lnSpc>
                          <a:spcPct val="107000"/>
                        </a:lnSpc>
                        <a:spcAft>
                          <a:spcPts val="0"/>
                        </a:spcAft>
                      </a:pPr>
                      <a:r>
                        <a:rPr lang="es-EC" sz="1000">
                          <a:effectLst/>
                        </a:rPr>
                        <a:t>Fuente de Financiamiento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07000"/>
                        </a:lnSpc>
                        <a:spcAft>
                          <a:spcPts val="0"/>
                        </a:spcAft>
                      </a:pPr>
                      <a:r>
                        <a:rPr lang="es-EC" sz="1000">
                          <a:effectLst/>
                        </a:rPr>
                        <a:t>Ahorros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 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72362401"/>
                  </a:ext>
                </a:extLst>
              </a:tr>
              <a:tr h="287115">
                <a:tc vMerge="1">
                  <a:txBody>
                    <a:bodyPr/>
                    <a:lstStyle/>
                    <a:p>
                      <a:endParaRPr lang="es-EC"/>
                    </a:p>
                  </a:txBody>
                  <a:tcPr/>
                </a:tc>
                <a:tc>
                  <a:txBody>
                    <a:bodyPr/>
                    <a:lstStyle/>
                    <a:p>
                      <a:pPr algn="ctr">
                        <a:lnSpc>
                          <a:spcPct val="107000"/>
                        </a:lnSpc>
                        <a:spcAft>
                          <a:spcPts val="0"/>
                        </a:spcAft>
                      </a:pPr>
                      <a:r>
                        <a:rPr lang="es-EC" sz="1000">
                          <a:effectLst/>
                        </a:rPr>
                        <a:t>Crédito con Familiares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6328423"/>
                  </a:ext>
                </a:extLst>
              </a:tr>
              <a:tr h="513785">
                <a:tc vMerge="1">
                  <a:txBody>
                    <a:bodyPr/>
                    <a:lstStyle/>
                    <a:p>
                      <a:endParaRPr lang="es-EC"/>
                    </a:p>
                  </a:txBody>
                  <a:tcPr/>
                </a:tc>
                <a:tc>
                  <a:txBody>
                    <a:bodyPr/>
                    <a:lstStyle/>
                    <a:p>
                      <a:pPr algn="ctr">
                        <a:lnSpc>
                          <a:spcPct val="107000"/>
                        </a:lnSpc>
                        <a:spcAft>
                          <a:spcPts val="0"/>
                        </a:spcAft>
                      </a:pPr>
                      <a:r>
                        <a:rPr lang="es-EC" sz="1000">
                          <a:effectLst/>
                        </a:rPr>
                        <a:t>Crédito con Instituciones Financieras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31449363"/>
                  </a:ext>
                </a:extLst>
              </a:tr>
              <a:tr h="287115">
                <a:tc vMerge="1">
                  <a:txBody>
                    <a:bodyPr/>
                    <a:lstStyle/>
                    <a:p>
                      <a:endParaRPr lang="es-EC"/>
                    </a:p>
                  </a:txBody>
                  <a:tcPr/>
                </a:tc>
                <a:tc>
                  <a:txBody>
                    <a:bodyPr/>
                    <a:lstStyle/>
                    <a:p>
                      <a:pPr algn="ctr">
                        <a:lnSpc>
                          <a:spcPct val="107000"/>
                        </a:lnSpc>
                        <a:spcAft>
                          <a:spcPts val="0"/>
                        </a:spcAft>
                      </a:pPr>
                      <a:r>
                        <a:rPr lang="es-EC" sz="1000">
                          <a:effectLst/>
                        </a:rPr>
                        <a:t>Crédito con proveedores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46982192"/>
                  </a:ext>
                </a:extLst>
              </a:tr>
              <a:tr h="287115">
                <a:tc vMerge="1">
                  <a:txBody>
                    <a:bodyPr/>
                    <a:lstStyle/>
                    <a:p>
                      <a:endParaRPr lang="es-EC"/>
                    </a:p>
                  </a:txBody>
                  <a:tcPr/>
                </a:tc>
                <a:tc>
                  <a:txBody>
                    <a:bodyPr/>
                    <a:lstStyle/>
                    <a:p>
                      <a:pPr algn="ctr">
                        <a:lnSpc>
                          <a:spcPct val="107000"/>
                        </a:lnSpc>
                        <a:spcAft>
                          <a:spcPts val="0"/>
                        </a:spcAft>
                      </a:pPr>
                      <a:r>
                        <a:rPr lang="es-EC" sz="1000">
                          <a:effectLst/>
                        </a:rPr>
                        <a:t>Ninguna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491599"/>
                  </a:ext>
                </a:extLst>
              </a:tr>
              <a:tr h="302226">
                <a:tc gridSpan="2">
                  <a:txBody>
                    <a:bodyPr/>
                    <a:lstStyle/>
                    <a:p>
                      <a:pPr algn="ctr">
                        <a:lnSpc>
                          <a:spcPct val="107000"/>
                        </a:lnSpc>
                        <a:spcAft>
                          <a:spcPts val="0"/>
                        </a:spcAft>
                      </a:pPr>
                      <a:r>
                        <a:rPr lang="es-EC" sz="10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000">
                          <a:effectLst/>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147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dirty="0">
                          <a:effectLst/>
                        </a:rPr>
                        <a:t>182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8091302"/>
                  </a:ext>
                </a:extLst>
              </a:tr>
            </a:tbl>
          </a:graphicData>
        </a:graphic>
      </p:graphicFrame>
    </p:spTree>
    <p:extLst>
      <p:ext uri="{BB962C8B-B14F-4D97-AF65-F5344CB8AC3E}">
        <p14:creationId xmlns:p14="http://schemas.microsoft.com/office/powerpoint/2010/main" val="37592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1CC2-B307-4439-8151-288615C9FC9B}"/>
              </a:ext>
            </a:extLst>
          </p:cNvPr>
          <p:cNvSpPr/>
          <p:nvPr/>
        </p:nvSpPr>
        <p:spPr>
          <a:xfrm>
            <a:off x="1417983" y="340596"/>
            <a:ext cx="10750748" cy="1812163"/>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Relación 4: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5: ¿Considera usted que los ingresos de su negocio han disminuido a partir de la reubicación?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12: ¿En los últimos 12 meses usted ha obtenido un préstamo para invertir en su negocio?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1C417750-74F0-4004-A8C3-ED6A1635C4FF}"/>
              </a:ext>
            </a:extLst>
          </p:cNvPr>
          <p:cNvGraphicFramePr>
            <a:graphicFrameLocks noGrp="1"/>
          </p:cNvGraphicFramePr>
          <p:nvPr>
            <p:extLst>
              <p:ext uri="{D42A27DB-BD31-4B8C-83A1-F6EECF244321}">
                <p14:modId xmlns:p14="http://schemas.microsoft.com/office/powerpoint/2010/main" val="1150139252"/>
              </p:ext>
            </p:extLst>
          </p:nvPr>
        </p:nvGraphicFramePr>
        <p:xfrm>
          <a:off x="2074242" y="2327328"/>
          <a:ext cx="7544748" cy="2377914"/>
        </p:xfrm>
        <a:graphic>
          <a:graphicData uri="http://schemas.openxmlformats.org/drawingml/2006/table">
            <a:tbl>
              <a:tblPr firstRow="1" firstCol="1" bandRow="1">
                <a:tableStyleId>{F5AB1C69-6EDB-4FF4-983F-18BD219EF322}</a:tableStyleId>
              </a:tblPr>
              <a:tblGrid>
                <a:gridCol w="2156139">
                  <a:extLst>
                    <a:ext uri="{9D8B030D-6E8A-4147-A177-3AD203B41FA5}">
                      <a16:colId xmlns:a16="http://schemas.microsoft.com/office/drawing/2014/main" val="1968940357"/>
                    </a:ext>
                  </a:extLst>
                </a:gridCol>
                <a:gridCol w="2156139">
                  <a:extLst>
                    <a:ext uri="{9D8B030D-6E8A-4147-A177-3AD203B41FA5}">
                      <a16:colId xmlns:a16="http://schemas.microsoft.com/office/drawing/2014/main" val="2662073390"/>
                    </a:ext>
                  </a:extLst>
                </a:gridCol>
                <a:gridCol w="1094588">
                  <a:extLst>
                    <a:ext uri="{9D8B030D-6E8A-4147-A177-3AD203B41FA5}">
                      <a16:colId xmlns:a16="http://schemas.microsoft.com/office/drawing/2014/main" val="1540104603"/>
                    </a:ext>
                  </a:extLst>
                </a:gridCol>
                <a:gridCol w="1094588">
                  <a:extLst>
                    <a:ext uri="{9D8B030D-6E8A-4147-A177-3AD203B41FA5}">
                      <a16:colId xmlns:a16="http://schemas.microsoft.com/office/drawing/2014/main" val="346460624"/>
                    </a:ext>
                  </a:extLst>
                </a:gridCol>
                <a:gridCol w="1043294">
                  <a:extLst>
                    <a:ext uri="{9D8B030D-6E8A-4147-A177-3AD203B41FA5}">
                      <a16:colId xmlns:a16="http://schemas.microsoft.com/office/drawing/2014/main" val="2789369917"/>
                    </a:ext>
                  </a:extLst>
                </a:gridCol>
              </a:tblGrid>
              <a:tr h="398610">
                <a:tc rowSpan="2" gridSpan="2">
                  <a:txBody>
                    <a:bodyPr/>
                    <a:lstStyle/>
                    <a:p>
                      <a:pPr algn="ctr">
                        <a:lnSpc>
                          <a:spcPct val="107000"/>
                        </a:lnSpc>
                        <a:spcAft>
                          <a:spcPts val="0"/>
                        </a:spcAft>
                      </a:pPr>
                      <a:r>
                        <a:rPr lang="es-EC" sz="16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gridSpan="2">
                  <a:txBody>
                    <a:bodyPr/>
                    <a:lstStyle/>
                    <a:p>
                      <a:pPr algn="ctr">
                        <a:lnSpc>
                          <a:spcPct val="107000"/>
                        </a:lnSpc>
                        <a:spcAft>
                          <a:spcPts val="0"/>
                        </a:spcAft>
                      </a:pPr>
                      <a:r>
                        <a:rPr lang="es-EC" sz="1600">
                          <a:effectLst/>
                        </a:rPr>
                        <a:t>Disminución de Ingresos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6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470572"/>
                  </a:ext>
                </a:extLst>
              </a:tr>
              <a:tr h="274903">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600">
                          <a:effectLst/>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580241566"/>
                  </a:ext>
                </a:extLst>
              </a:tr>
              <a:tr h="714749">
                <a:tc rowSpan="2">
                  <a:txBody>
                    <a:bodyPr/>
                    <a:lstStyle/>
                    <a:p>
                      <a:pPr algn="ctr">
                        <a:lnSpc>
                          <a:spcPct val="107000"/>
                        </a:lnSpc>
                        <a:spcAft>
                          <a:spcPts val="0"/>
                        </a:spcAft>
                      </a:pPr>
                      <a:r>
                        <a:rPr lang="es-EC" sz="1600">
                          <a:effectLst/>
                        </a:rPr>
                        <a:t>Acceso a préstamos para invertir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07000"/>
                        </a:lnSpc>
                        <a:spcAft>
                          <a:spcPts val="0"/>
                        </a:spcAft>
                      </a:pPr>
                      <a:r>
                        <a:rPr lang="es-EC" sz="1600">
                          <a:effectLst/>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165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57201055"/>
                  </a:ext>
                </a:extLst>
              </a:tr>
              <a:tr h="714749">
                <a:tc vMerge="1">
                  <a:txBody>
                    <a:bodyPr/>
                    <a:lstStyle/>
                    <a:p>
                      <a:endParaRPr lang="es-EC"/>
                    </a:p>
                  </a:txBody>
                  <a:tcPr/>
                </a:tc>
                <a:tc>
                  <a:txBody>
                    <a:bodyPr/>
                    <a:lstStyle/>
                    <a:p>
                      <a:pPr algn="ctr">
                        <a:lnSpc>
                          <a:spcPct val="107000"/>
                        </a:lnSpc>
                        <a:spcAft>
                          <a:spcPts val="0"/>
                        </a:spcAft>
                      </a:pPr>
                      <a:r>
                        <a:rPr lang="es-EC" sz="1600">
                          <a:effectLst/>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32893537"/>
                  </a:ext>
                </a:extLst>
              </a:tr>
              <a:tr h="274903">
                <a:tc gridSpan="2">
                  <a:txBody>
                    <a:bodyPr/>
                    <a:lstStyle/>
                    <a:p>
                      <a:pPr algn="ctr">
                        <a:lnSpc>
                          <a:spcPct val="107000"/>
                        </a:lnSpc>
                        <a:spcAft>
                          <a:spcPts val="0"/>
                        </a:spcAft>
                      </a:pPr>
                      <a:r>
                        <a:rPr lang="es-EC" sz="16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a:effectLst/>
                        </a:rPr>
                        <a:t>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147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182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3171145"/>
                  </a:ext>
                </a:extLst>
              </a:tr>
            </a:tbl>
          </a:graphicData>
        </a:graphic>
      </p:graphicFrame>
    </p:spTree>
    <p:extLst>
      <p:ext uri="{BB962C8B-B14F-4D97-AF65-F5344CB8AC3E}">
        <p14:creationId xmlns:p14="http://schemas.microsoft.com/office/powerpoint/2010/main" val="476523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072E0DB-376B-40B3-8ED5-793A9B165791}"/>
              </a:ext>
            </a:extLst>
          </p:cNvPr>
          <p:cNvSpPr/>
          <p:nvPr/>
        </p:nvSpPr>
        <p:spPr>
          <a:xfrm>
            <a:off x="1391478" y="216644"/>
            <a:ext cx="10495722" cy="2227661"/>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Relación 5: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5: ¿Considera usted que los ingresos de su negocio han disminuido a partir de la reubicación?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Pregunta 15: ¿Considera usted que la ubicación geográfica del "Centro de Comercio Comité del Pueblo" influye que los clientes visiten sus instalaciones?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6ACCEF0B-27C8-4997-AA85-15394146978C}"/>
              </a:ext>
            </a:extLst>
          </p:cNvPr>
          <p:cNvGraphicFramePr>
            <a:graphicFrameLocks noGrp="1"/>
          </p:cNvGraphicFramePr>
          <p:nvPr>
            <p:extLst>
              <p:ext uri="{D42A27DB-BD31-4B8C-83A1-F6EECF244321}">
                <p14:modId xmlns:p14="http://schemas.microsoft.com/office/powerpoint/2010/main" val="1651586089"/>
              </p:ext>
            </p:extLst>
          </p:nvPr>
        </p:nvGraphicFramePr>
        <p:xfrm>
          <a:off x="1968223" y="2660949"/>
          <a:ext cx="7546837" cy="2772442"/>
        </p:xfrm>
        <a:graphic>
          <a:graphicData uri="http://schemas.openxmlformats.org/drawingml/2006/table">
            <a:tbl>
              <a:tblPr firstRow="1" firstCol="1" bandRow="1">
                <a:tableStyleId>{F5AB1C69-6EDB-4FF4-983F-18BD219EF322}</a:tableStyleId>
              </a:tblPr>
              <a:tblGrid>
                <a:gridCol w="2156736">
                  <a:extLst>
                    <a:ext uri="{9D8B030D-6E8A-4147-A177-3AD203B41FA5}">
                      <a16:colId xmlns:a16="http://schemas.microsoft.com/office/drawing/2014/main" val="675599530"/>
                    </a:ext>
                  </a:extLst>
                </a:gridCol>
                <a:gridCol w="2156736">
                  <a:extLst>
                    <a:ext uri="{9D8B030D-6E8A-4147-A177-3AD203B41FA5}">
                      <a16:colId xmlns:a16="http://schemas.microsoft.com/office/drawing/2014/main" val="1060218714"/>
                    </a:ext>
                  </a:extLst>
                </a:gridCol>
                <a:gridCol w="1094891">
                  <a:extLst>
                    <a:ext uri="{9D8B030D-6E8A-4147-A177-3AD203B41FA5}">
                      <a16:colId xmlns:a16="http://schemas.microsoft.com/office/drawing/2014/main" val="3617750621"/>
                    </a:ext>
                  </a:extLst>
                </a:gridCol>
                <a:gridCol w="1094891">
                  <a:extLst>
                    <a:ext uri="{9D8B030D-6E8A-4147-A177-3AD203B41FA5}">
                      <a16:colId xmlns:a16="http://schemas.microsoft.com/office/drawing/2014/main" val="1808872012"/>
                    </a:ext>
                  </a:extLst>
                </a:gridCol>
                <a:gridCol w="1043583">
                  <a:extLst>
                    <a:ext uri="{9D8B030D-6E8A-4147-A177-3AD203B41FA5}">
                      <a16:colId xmlns:a16="http://schemas.microsoft.com/office/drawing/2014/main" val="2521132551"/>
                    </a:ext>
                  </a:extLst>
                </a:gridCol>
              </a:tblGrid>
              <a:tr h="441601">
                <a:tc rowSpan="2" gridSpan="2">
                  <a:txBody>
                    <a:bodyPr/>
                    <a:lstStyle/>
                    <a:p>
                      <a:pPr algn="ctr">
                        <a:lnSpc>
                          <a:spcPct val="107000"/>
                        </a:lnSpc>
                        <a:spcAft>
                          <a:spcPts val="0"/>
                        </a:spcAft>
                      </a:pPr>
                      <a:r>
                        <a:rPr lang="es-EC" sz="16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hMerge="1">
                  <a:txBody>
                    <a:bodyPr/>
                    <a:lstStyle/>
                    <a:p>
                      <a:endParaRPr lang="es-EC"/>
                    </a:p>
                  </a:txBody>
                  <a:tcPr/>
                </a:tc>
                <a:tc gridSpan="2">
                  <a:txBody>
                    <a:bodyPr/>
                    <a:lstStyle/>
                    <a:p>
                      <a:pPr algn="ctr">
                        <a:lnSpc>
                          <a:spcPct val="107000"/>
                        </a:lnSpc>
                        <a:spcAft>
                          <a:spcPts val="0"/>
                        </a:spcAft>
                      </a:pPr>
                      <a:r>
                        <a:rPr lang="es-EC" sz="1600">
                          <a:effectLst/>
                        </a:rPr>
                        <a:t>Disminución de Ingresos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16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79353138"/>
                  </a:ext>
                </a:extLst>
              </a:tr>
              <a:tr h="304552">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1600">
                          <a:effectLst/>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108161973"/>
                  </a:ext>
                </a:extLst>
              </a:tr>
              <a:tr h="747169">
                <a:tc rowSpan="2">
                  <a:txBody>
                    <a:bodyPr/>
                    <a:lstStyle/>
                    <a:p>
                      <a:pPr algn="ctr">
                        <a:lnSpc>
                          <a:spcPct val="107000"/>
                        </a:lnSpc>
                        <a:spcAft>
                          <a:spcPts val="0"/>
                        </a:spcAft>
                      </a:pPr>
                      <a:r>
                        <a:rPr lang="es-EC" sz="1600">
                          <a:effectLst/>
                        </a:rPr>
                        <a:t>¿Afecta la ubicación del Centro de Comercio en sus Ventas?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07000"/>
                        </a:lnSpc>
                        <a:spcAft>
                          <a:spcPts val="0"/>
                        </a:spcAft>
                      </a:pPr>
                      <a:r>
                        <a:rPr lang="es-EC" sz="1600">
                          <a:effectLst/>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29356290"/>
                  </a:ext>
                </a:extLst>
              </a:tr>
              <a:tr h="974568">
                <a:tc vMerge="1">
                  <a:txBody>
                    <a:bodyPr/>
                    <a:lstStyle/>
                    <a:p>
                      <a:endParaRPr lang="es-EC"/>
                    </a:p>
                  </a:txBody>
                  <a:tcPr/>
                </a:tc>
                <a:tc>
                  <a:txBody>
                    <a:bodyPr/>
                    <a:lstStyle/>
                    <a:p>
                      <a:pPr algn="ctr">
                        <a:lnSpc>
                          <a:spcPct val="107000"/>
                        </a:lnSpc>
                        <a:spcAft>
                          <a:spcPts val="0"/>
                        </a:spcAft>
                      </a:pPr>
                      <a:r>
                        <a:rPr lang="es-EC" sz="1600">
                          <a:effectLst/>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144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144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9161477"/>
                  </a:ext>
                </a:extLst>
              </a:tr>
              <a:tr h="304552">
                <a:tc gridSpan="2">
                  <a:txBody>
                    <a:bodyPr/>
                    <a:lstStyle/>
                    <a:p>
                      <a:pPr algn="ctr">
                        <a:lnSpc>
                          <a:spcPct val="107000"/>
                        </a:lnSpc>
                        <a:spcAft>
                          <a:spcPts val="0"/>
                        </a:spcAft>
                      </a:pPr>
                      <a:r>
                        <a:rPr lang="es-EC" sz="16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a:effectLst/>
                        </a:rPr>
                        <a:t>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147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182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42832349"/>
                  </a:ext>
                </a:extLst>
              </a:tr>
            </a:tbl>
          </a:graphicData>
        </a:graphic>
      </p:graphicFrame>
    </p:spTree>
    <p:extLst>
      <p:ext uri="{BB962C8B-B14F-4D97-AF65-F5344CB8AC3E}">
        <p14:creationId xmlns:p14="http://schemas.microsoft.com/office/powerpoint/2010/main" val="950561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553A572-B4DF-4E6E-9205-9F510B989499}"/>
              </a:ext>
            </a:extLst>
          </p:cNvPr>
          <p:cNvSpPr txBox="1"/>
          <p:nvPr/>
        </p:nvSpPr>
        <p:spPr>
          <a:xfrm>
            <a:off x="2173356" y="262586"/>
            <a:ext cx="9037983" cy="1477328"/>
          </a:xfrm>
          <a:prstGeom prst="rect">
            <a:avLst/>
          </a:prstGeom>
          <a:noFill/>
        </p:spPr>
        <p:txBody>
          <a:bodyPr wrap="square" rtlCol="0">
            <a:spAutoFit/>
          </a:bodyPr>
          <a:lstStyle/>
          <a:p>
            <a:r>
              <a:rPr lang="es-EC" sz="3600" b="1" dirty="0"/>
              <a:t>Discusión de Resultados de la Entrevista</a:t>
            </a:r>
            <a:endParaRPr lang="es-EC" sz="3600" dirty="0"/>
          </a:p>
          <a:p>
            <a:endParaRPr lang="es-EC" sz="5400" dirty="0"/>
          </a:p>
        </p:txBody>
      </p:sp>
      <p:sp>
        <p:nvSpPr>
          <p:cNvPr id="4" name="Rectángulo 3">
            <a:extLst>
              <a:ext uri="{FF2B5EF4-FFF2-40B4-BE49-F238E27FC236}">
                <a16:creationId xmlns:a16="http://schemas.microsoft.com/office/drawing/2014/main" id="{D18BB805-48D1-450E-9CAC-ABAD93F6B577}"/>
              </a:ext>
            </a:extLst>
          </p:cNvPr>
          <p:cNvSpPr/>
          <p:nvPr/>
        </p:nvSpPr>
        <p:spPr>
          <a:xfrm>
            <a:off x="2319131" y="1720747"/>
            <a:ext cx="7169426" cy="2540567"/>
          </a:xfrm>
          <a:prstGeom prst="rect">
            <a:avLst/>
          </a:prstGeom>
        </p:spPr>
        <p:txBody>
          <a:bodyPr wrap="square">
            <a:spAutoFit/>
          </a:bodyPr>
          <a:lstStyle/>
          <a:p>
            <a:pPr lvl="0" algn="just">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¿Ha recibido algún tipo de apoyo por parte de las autoridades a partir de su reubicación?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Análisis: </a:t>
            </a:r>
            <a:r>
              <a:rPr lang="es-EC" dirty="0">
                <a:latin typeface="Arial" panose="020B0604020202020204" pitchFamily="34" charset="0"/>
                <a:ea typeface="Calibri" panose="020F0502020204030204" pitchFamily="34" charset="0"/>
                <a:cs typeface="Times New Roman" panose="02020603050405020304" pitchFamily="18" charset="0"/>
              </a:rPr>
              <a:t>Los comerciantes no han recibido </a:t>
            </a:r>
            <a:r>
              <a:rPr lang="es-MX" dirty="0">
                <a:latin typeface="Arial" panose="020B0604020202020204" pitchFamily="34" charset="0"/>
                <a:ea typeface="Calibri" panose="020F0502020204030204" pitchFamily="34" charset="0"/>
                <a:cs typeface="Times New Roman" panose="02020603050405020304" pitchFamily="18" charset="0"/>
              </a:rPr>
              <a:t>la ayuda por parte de las autoridades municipales por lo que sus ventas no han mejorado a partir de la reubicación.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323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6F49067-01DB-4BA8-A3CB-96BD2C942984}"/>
              </a:ext>
            </a:extLst>
          </p:cNvPr>
          <p:cNvSpPr/>
          <p:nvPr/>
        </p:nvSpPr>
        <p:spPr>
          <a:xfrm>
            <a:off x="1577009" y="1176869"/>
            <a:ext cx="9939130" cy="2350965"/>
          </a:xfrm>
          <a:prstGeom prst="rect">
            <a:avLst/>
          </a:prstGeom>
        </p:spPr>
        <p:txBody>
          <a:bodyPr wrap="square">
            <a:spAutoFit/>
          </a:bodyPr>
          <a:lstStyle/>
          <a:p>
            <a:pPr lvl="0"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¿Ha tenido algún tipo de problema para realizar su actividad económica a partir de su reubicación? </a:t>
            </a:r>
          </a:p>
          <a:p>
            <a:pPr lvl="0"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Análisis:</a:t>
            </a:r>
            <a:r>
              <a:rPr lang="es-EC" sz="2000" dirty="0">
                <a:latin typeface="Arial" panose="020B0604020202020204" pitchFamily="34" charset="0"/>
                <a:ea typeface="Calibri" panose="020F0502020204030204" pitchFamily="34" charset="0"/>
                <a:cs typeface="Times New Roman" panose="02020603050405020304" pitchFamily="18" charset="0"/>
              </a:rPr>
              <a:t> Las ventas de los comerciantes han disminuido debido a la ubicación del “Centro de Comercio Comité del Pueblo”.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427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D8CF9A2-7007-4500-81B6-1B40F25C1987}"/>
              </a:ext>
            </a:extLst>
          </p:cNvPr>
          <p:cNvSpPr/>
          <p:nvPr/>
        </p:nvSpPr>
        <p:spPr>
          <a:xfrm>
            <a:off x="1828800" y="1185836"/>
            <a:ext cx="9435548" cy="2812629"/>
          </a:xfrm>
          <a:prstGeom prst="rect">
            <a:avLst/>
          </a:prstGeom>
        </p:spPr>
        <p:txBody>
          <a:bodyPr wrap="square">
            <a:spAutoFit/>
          </a:bodyPr>
          <a:lstStyle/>
          <a:p>
            <a:pPr lvl="0"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¿El Municipio de Quito ha cumplido con los ofrecimientos para la reubicación al “Centro del Comercio Comité del Pueblo”?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dirty="0">
                <a:latin typeface="Arial" panose="020B0604020202020204" pitchFamily="34" charset="0"/>
                <a:ea typeface="Calibri" panose="020F0502020204030204" pitchFamily="34" charset="0"/>
                <a:cs typeface="Times New Roman" panose="02020603050405020304" pitchFamily="18" charset="0"/>
              </a:rPr>
              <a:t>Análisis:</a:t>
            </a:r>
            <a:r>
              <a:rPr lang="es-EC" sz="2000" dirty="0">
                <a:latin typeface="Arial" panose="020B0604020202020204" pitchFamily="34" charset="0"/>
                <a:ea typeface="Calibri" panose="020F0502020204030204" pitchFamily="34" charset="0"/>
                <a:cs typeface="Times New Roman" panose="02020603050405020304" pitchFamily="18" charset="0"/>
              </a:rPr>
              <a:t> Los comerciantes indican que el Municipio de Quito, no ha aportado con apoyo a los comerciantes, pese a que ya presentaron sus quejas y solicitudes.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60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CD7D30-EFF3-4E52-ADDE-C798776F5320}"/>
              </a:ext>
            </a:extLst>
          </p:cNvPr>
          <p:cNvSpPr/>
          <p:nvPr/>
        </p:nvSpPr>
        <p:spPr>
          <a:xfrm>
            <a:off x="1961321" y="899560"/>
            <a:ext cx="8786192" cy="3679854"/>
          </a:xfrm>
          <a:prstGeom prst="rect">
            <a:avLst/>
          </a:prstGeom>
        </p:spPr>
        <p:txBody>
          <a:bodyPr wrap="square">
            <a:spAutoFit/>
          </a:bodyPr>
          <a:lstStyle/>
          <a:p>
            <a:pPr lvl="0"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¿Cree usted que la distancia del “Centro de Comercio Comité del Pueblo” genera inconvenientes a sus clientes? Indique cuales</a:t>
            </a:r>
            <a:r>
              <a:rPr lang="es-MX" sz="2400"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Análisis: </a:t>
            </a:r>
            <a:r>
              <a:rPr lang="es-EC" sz="2400" dirty="0">
                <a:latin typeface="Arial" panose="020B0604020202020204" pitchFamily="34" charset="0"/>
                <a:ea typeface="Calibri" panose="020F0502020204030204" pitchFamily="34" charset="0"/>
                <a:cs typeface="Times New Roman" panose="02020603050405020304" pitchFamily="18" charset="0"/>
              </a:rPr>
              <a:t>La ubicación del centro de comercio, afecta a los clientes principalmente por la movilidad desde sus domicilios y de regreso con sus compras.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977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B019E78-48A4-4BD0-8DD2-0073198CDBA9}"/>
              </a:ext>
            </a:extLst>
          </p:cNvPr>
          <p:cNvSpPr/>
          <p:nvPr/>
        </p:nvSpPr>
        <p:spPr>
          <a:xfrm>
            <a:off x="2239617" y="697667"/>
            <a:ext cx="8839200" cy="3449021"/>
          </a:xfrm>
          <a:prstGeom prst="rect">
            <a:avLst/>
          </a:prstGeom>
        </p:spPr>
        <p:txBody>
          <a:bodyPr wrap="square">
            <a:spAutoFit/>
          </a:bodyPr>
          <a:lstStyle/>
          <a:p>
            <a:pPr lvl="0"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Qué soluciones propone usted para aumentar las ventas de sus productos/servicios y mejorar la rentabilidad de su negocio?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1400" b="1"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Análisis:</a:t>
            </a:r>
            <a:r>
              <a:rPr lang="es-EC" sz="2400" dirty="0">
                <a:latin typeface="Arial" panose="020B0604020202020204" pitchFamily="34" charset="0"/>
                <a:ea typeface="Calibri" panose="020F0502020204030204" pitchFamily="34" charset="0"/>
                <a:cs typeface="Times New Roman" panose="02020603050405020304" pitchFamily="18" charset="0"/>
              </a:rPr>
              <a:t> Los comerciantes proponen capacitación y promoción del mercado para mejorar su situación económica.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457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1"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DC14424B-EB43-4832-86D4-FB3F0F097EDD}"/>
              </a:ext>
            </a:extLst>
          </p:cNvPr>
          <p:cNvSpPr/>
          <p:nvPr/>
        </p:nvSpPr>
        <p:spPr>
          <a:xfrm>
            <a:off x="2040835" y="872934"/>
            <a:ext cx="8772940" cy="3818353"/>
          </a:xfrm>
          <a:prstGeom prst="rect">
            <a:avLst/>
          </a:prstGeom>
        </p:spPr>
        <p:txBody>
          <a:bodyPr wrap="square">
            <a:spAutoFit/>
          </a:bodyPr>
          <a:lstStyle/>
          <a:p>
            <a:pPr lvl="0"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¿Usted estaría de acuerdo en capacitarse en temas relacionados a técnicas de ventas, atención al cliente y economía familiar?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1400" b="1"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sz="600"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b="1" dirty="0">
                <a:latin typeface="Arial" panose="020B0604020202020204" pitchFamily="34" charset="0"/>
                <a:ea typeface="Calibri" panose="020F0502020204030204" pitchFamily="34" charset="0"/>
                <a:cs typeface="Times New Roman" panose="02020603050405020304" pitchFamily="18" charset="0"/>
              </a:rPr>
              <a:t>Análisis: </a:t>
            </a:r>
            <a:r>
              <a:rPr lang="es-EC" sz="2400" dirty="0">
                <a:latin typeface="Arial" panose="020B0604020202020204" pitchFamily="34" charset="0"/>
                <a:ea typeface="Calibri" panose="020F0502020204030204" pitchFamily="34" charset="0"/>
                <a:cs typeface="Times New Roman" panose="02020603050405020304" pitchFamily="18" charset="0"/>
              </a:rPr>
              <a:t>Los comerciantes están de acuerdo con que se realicen capacitaciones acerca de técnicas de ventas, atención al cliente y economía familiar.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049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FE519C-9E9A-4C8C-A56D-CC55307FCF7C}"/>
              </a:ext>
            </a:extLst>
          </p:cNvPr>
          <p:cNvSpPr/>
          <p:nvPr/>
        </p:nvSpPr>
        <p:spPr>
          <a:xfrm>
            <a:off x="4447724" y="396035"/>
            <a:ext cx="2686954" cy="751488"/>
          </a:xfrm>
          <a:prstGeom prst="rect">
            <a:avLst/>
          </a:prstGeom>
        </p:spPr>
        <p:txBody>
          <a:bodyPr wrap="none">
            <a:spAutoFit/>
          </a:bodyPr>
          <a:lstStyle/>
          <a:p>
            <a:pPr algn="ctr">
              <a:lnSpc>
                <a:spcPct val="150000"/>
              </a:lnSpc>
              <a:spcBef>
                <a:spcPts val="2400"/>
              </a:spcBef>
              <a:spcAft>
                <a:spcPts val="0"/>
              </a:spcAft>
            </a:pPr>
            <a:r>
              <a:rPr lang="es-EC" sz="32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PROPUESTA</a:t>
            </a:r>
            <a:endParaRPr lang="es-EC" sz="3600" b="1"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4D120A0F-5479-4041-8AB7-F2BFEC46A354}"/>
              </a:ext>
            </a:extLst>
          </p:cNvPr>
          <p:cNvSpPr/>
          <p:nvPr/>
        </p:nvSpPr>
        <p:spPr>
          <a:xfrm>
            <a:off x="1842341" y="1404811"/>
            <a:ext cx="8530586" cy="4202561"/>
          </a:xfrm>
          <a:prstGeom prst="rect">
            <a:avLst/>
          </a:prstGeom>
        </p:spPr>
        <p:txBody>
          <a:bodyPr wrap="square">
            <a:spAutoFit/>
          </a:bodyPr>
          <a:lstStyle/>
          <a:p>
            <a:pPr marL="180340" indent="450215"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En base a la información recopilada y analizada en la presente investigación se pudo concluir que los comerciantes reubicados en el “Centro de Comercio Comité del Pueblo”, han visto afectado sus negocios y su economía familiar. Para que los comerciantes no continúen en esta situación se ha determinado que los comerciantes pueden mejorar su situación económica, tanto de sus familias como de sus negocios, si estos reciben capacitación en temas relacionados con educación financiera, economía familiar y técnicas de venta, por lo que se propone en el presente proyecto implementar un plan de capacitación continuo y estudios para los comerciantes, así como herramientas de auto capacitación y uso diario para las finanzas de los comerciantes.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58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951"/>
            <a:ext cx="12192000" cy="6980830"/>
          </a:xfrm>
          <a:prstGeom prst="rect">
            <a:avLst/>
          </a:prstGeom>
        </p:spPr>
      </p:pic>
      <p:sp>
        <p:nvSpPr>
          <p:cNvPr id="2" name="Título 1"/>
          <p:cNvSpPr>
            <a:spLocks noGrp="1"/>
          </p:cNvSpPr>
          <p:nvPr>
            <p:ph type="title"/>
          </p:nvPr>
        </p:nvSpPr>
        <p:spPr>
          <a:xfrm>
            <a:off x="1717911" y="705230"/>
            <a:ext cx="3562427" cy="4794818"/>
          </a:xfrm>
        </p:spPr>
        <p:txBody>
          <a:bodyPr>
            <a:normAutofit/>
          </a:bodyPr>
          <a:lstStyle/>
          <a:p>
            <a:pPr algn="just">
              <a:lnSpc>
                <a:spcPct val="150000"/>
              </a:lnSpc>
            </a:pPr>
            <a:r>
              <a:rPr lang="es-EC" sz="1800" dirty="0">
                <a:latin typeface="Arial" panose="020B0604020202020204" pitchFamily="34" charset="0"/>
                <a:cs typeface="Arial" panose="020B0604020202020204" pitchFamily="34" charset="0"/>
              </a:rPr>
              <a:t>Realizar el análisis de la economía familiar de los comerciantes reubicados en el “Centro de Comercio Comité del Pueblo” para el año 2017, con la utilización de técnicas de investigación adecuadas.</a:t>
            </a:r>
          </a:p>
        </p:txBody>
      </p:sp>
      <p:sp>
        <p:nvSpPr>
          <p:cNvPr id="8" name="Título 1"/>
          <p:cNvSpPr txBox="1">
            <a:spLocks/>
          </p:cNvSpPr>
          <p:nvPr/>
        </p:nvSpPr>
        <p:spPr>
          <a:xfrm>
            <a:off x="1636023" y="446468"/>
            <a:ext cx="4368991"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Arial" panose="020B0604020202020204" pitchFamily="34" charset="0"/>
                <a:cs typeface="Arial" panose="020B0604020202020204" pitchFamily="34" charset="0"/>
              </a:rPr>
              <a:t>OBJETIVO GENERAL</a:t>
            </a:r>
            <a:endParaRPr lang="es-EC" sz="2000" dirty="0">
              <a:latin typeface="Arial" panose="020B0604020202020204" pitchFamily="34" charset="0"/>
              <a:cs typeface="Arial" panose="020B0604020202020204" pitchFamily="34" charset="0"/>
            </a:endParaRPr>
          </a:p>
        </p:txBody>
      </p:sp>
      <p:sp>
        <p:nvSpPr>
          <p:cNvPr id="6" name="Título 1"/>
          <p:cNvSpPr txBox="1">
            <a:spLocks/>
          </p:cNvSpPr>
          <p:nvPr/>
        </p:nvSpPr>
        <p:spPr>
          <a:xfrm>
            <a:off x="6756208" y="446468"/>
            <a:ext cx="4368991"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Arial" panose="020B0604020202020204" pitchFamily="34" charset="0"/>
                <a:cs typeface="Arial" panose="020B0604020202020204" pitchFamily="34" charset="0"/>
              </a:rPr>
              <a:t>OBJETIVO ESPECIFICO</a:t>
            </a:r>
            <a:endParaRPr lang="es-EC" sz="2000" dirty="0">
              <a:latin typeface="Arial" panose="020B0604020202020204" pitchFamily="34" charset="0"/>
              <a:cs typeface="Arial" panose="020B0604020202020204" pitchFamily="34" charset="0"/>
            </a:endParaRPr>
          </a:p>
        </p:txBody>
      </p:sp>
      <p:sp>
        <p:nvSpPr>
          <p:cNvPr id="7" name="Título 1"/>
          <p:cNvSpPr txBox="1">
            <a:spLocks/>
          </p:cNvSpPr>
          <p:nvPr/>
        </p:nvSpPr>
        <p:spPr>
          <a:xfrm>
            <a:off x="5872766" y="1268698"/>
            <a:ext cx="5837013" cy="47948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r>
              <a:rPr lang="es-EC" sz="1800" dirty="0">
                <a:latin typeface="Arial" panose="020B0604020202020204" pitchFamily="34" charset="0"/>
                <a:cs typeface="Arial" panose="020B0604020202020204" pitchFamily="34" charset="0"/>
              </a:rPr>
              <a:t>Analizar el escenario de su entorno económico previo y posterior a la reubicación de los comerciantes al “Centro de Comercio Comité del Pueblo”.</a:t>
            </a:r>
          </a:p>
          <a:p>
            <a:pPr lvl="0" algn="just"/>
            <a:endParaRPr lang="es-EC" sz="1800" dirty="0">
              <a:latin typeface="Arial" panose="020B0604020202020204" pitchFamily="34" charset="0"/>
              <a:cs typeface="Arial" panose="020B0604020202020204" pitchFamily="34" charset="0"/>
            </a:endParaRPr>
          </a:p>
          <a:p>
            <a:pPr lvl="0" algn="just"/>
            <a:r>
              <a:rPr lang="es-EC" sz="1800" dirty="0">
                <a:latin typeface="Arial" panose="020B0604020202020204" pitchFamily="34" charset="0"/>
                <a:cs typeface="Arial" panose="020B0604020202020204" pitchFamily="34" charset="0"/>
              </a:rPr>
              <a:t>Conocer los resultados de carácter económico y financiero que han tenido que afrontar los comerciantes y sus familias, como consecuencia de su reubicación al “Centro de Comercio Comité del Pueblo”.</a:t>
            </a:r>
          </a:p>
          <a:p>
            <a:pPr lvl="0" algn="just"/>
            <a:endParaRPr lang="es-EC" sz="1800" dirty="0">
              <a:latin typeface="Arial" panose="020B0604020202020204" pitchFamily="34" charset="0"/>
              <a:cs typeface="Arial" panose="020B0604020202020204" pitchFamily="34" charset="0"/>
            </a:endParaRPr>
          </a:p>
          <a:p>
            <a:pPr lvl="0" algn="just"/>
            <a:r>
              <a:rPr lang="es-EC" sz="1800" dirty="0">
                <a:latin typeface="Arial" panose="020B0604020202020204" pitchFamily="34" charset="0"/>
                <a:cs typeface="Arial" panose="020B0604020202020204" pitchFamily="34" charset="0"/>
              </a:rPr>
              <a:t>Analizar las principales consecuencias  de los efectos económicos en los negocios, que han generado la reubicación de los Comerciantes al “Centro de Comercio Comité del Pueblo”.</a:t>
            </a:r>
          </a:p>
          <a:p>
            <a:pPr lvl="0" algn="just"/>
            <a:endParaRPr lang="es-EC" sz="1800" dirty="0">
              <a:latin typeface="Arial" panose="020B0604020202020204" pitchFamily="34" charset="0"/>
              <a:cs typeface="Arial" panose="020B0604020202020204" pitchFamily="34" charset="0"/>
            </a:endParaRPr>
          </a:p>
          <a:p>
            <a:pPr lvl="0" algn="just"/>
            <a:r>
              <a:rPr lang="es-EC" sz="1800" dirty="0">
                <a:latin typeface="Arial" panose="020B0604020202020204" pitchFamily="34" charset="0"/>
                <a:cs typeface="Arial" panose="020B0604020202020204" pitchFamily="34" charset="0"/>
              </a:rPr>
              <a:t>Diseñar una propuesta de carácter  financiera y económica para los comerciantes que se han visto afectados por su reubicación al Centro de “Comercio Comité del Pueblo”, para la mejora de su economía familiar.</a:t>
            </a:r>
          </a:p>
          <a:p>
            <a:pPr algn="just">
              <a:lnSpc>
                <a:spcPct val="150000"/>
              </a:lnSpc>
            </a:pPr>
            <a:r>
              <a:rPr lang="es-EC"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26724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719AF6C-B0AF-4ED6-8A8E-F17FE9D97158}"/>
              </a:ext>
            </a:extLst>
          </p:cNvPr>
          <p:cNvSpPr txBox="1"/>
          <p:nvPr/>
        </p:nvSpPr>
        <p:spPr>
          <a:xfrm>
            <a:off x="3836531" y="113128"/>
            <a:ext cx="4542205" cy="584775"/>
          </a:xfrm>
          <a:prstGeom prst="rect">
            <a:avLst/>
          </a:prstGeom>
          <a:noFill/>
        </p:spPr>
        <p:txBody>
          <a:bodyPr wrap="none" rtlCol="0">
            <a:spAutoFit/>
          </a:bodyPr>
          <a:lstStyle/>
          <a:p>
            <a:r>
              <a:rPr lang="es-EC" sz="3200" b="1" dirty="0"/>
              <a:t>Objetivos de la Propuesta</a:t>
            </a:r>
            <a:endParaRPr lang="es-EC" sz="3200" dirty="0"/>
          </a:p>
        </p:txBody>
      </p:sp>
      <p:sp>
        <p:nvSpPr>
          <p:cNvPr id="4" name="CuadroTexto 3">
            <a:extLst>
              <a:ext uri="{FF2B5EF4-FFF2-40B4-BE49-F238E27FC236}">
                <a16:creationId xmlns:a16="http://schemas.microsoft.com/office/drawing/2014/main" id="{CBD751E7-D1F0-4853-B205-C8FF2FC5DED8}"/>
              </a:ext>
            </a:extLst>
          </p:cNvPr>
          <p:cNvSpPr txBox="1"/>
          <p:nvPr/>
        </p:nvSpPr>
        <p:spPr>
          <a:xfrm>
            <a:off x="1338469" y="727056"/>
            <a:ext cx="9528314" cy="6586418"/>
          </a:xfrm>
          <a:prstGeom prst="rect">
            <a:avLst/>
          </a:prstGeom>
          <a:noFill/>
        </p:spPr>
        <p:txBody>
          <a:bodyPr wrap="square" rtlCol="0">
            <a:spAutoFit/>
          </a:bodyPr>
          <a:lstStyle/>
          <a:p>
            <a:pPr lvl="2"/>
            <a:r>
              <a:rPr lang="es-EC" b="1" dirty="0"/>
              <a:t>Objetivo General </a:t>
            </a:r>
            <a:endParaRPr lang="es-EC" sz="1600" dirty="0"/>
          </a:p>
          <a:p>
            <a:r>
              <a:rPr lang="es-EC" sz="800" dirty="0"/>
              <a:t> </a:t>
            </a:r>
            <a:endParaRPr lang="es-EC" sz="3200" dirty="0"/>
          </a:p>
          <a:p>
            <a:r>
              <a:rPr lang="es-EC" dirty="0"/>
              <a:t>Diseñar un plan de capacitación para los comerciantes del Centro de Comercio Comité de Pueblo, sobre temas de economía familiar, educación financiera y técnicas de ventas.</a:t>
            </a:r>
            <a:endParaRPr lang="es-EC" sz="1600" dirty="0"/>
          </a:p>
          <a:p>
            <a:r>
              <a:rPr lang="es-EC" dirty="0"/>
              <a:t> </a:t>
            </a:r>
            <a:endParaRPr lang="es-EC" sz="1600" dirty="0"/>
          </a:p>
          <a:p>
            <a:pPr lvl="2"/>
            <a:r>
              <a:rPr lang="es-EC" b="1" dirty="0"/>
              <a:t>Objetivos Estratégicos </a:t>
            </a:r>
            <a:endParaRPr lang="es-EC" sz="1600" dirty="0"/>
          </a:p>
          <a:p>
            <a:r>
              <a:rPr lang="es-EC" dirty="0"/>
              <a:t> </a:t>
            </a:r>
            <a:endParaRPr lang="es-EC" sz="3200" dirty="0"/>
          </a:p>
          <a:p>
            <a:pPr lvl="0"/>
            <a:r>
              <a:rPr lang="es-EC" dirty="0"/>
              <a:t>Proporcionar de conocimientos en temas de economía familiar, educación financiera y técnicas de ventas a los comerciantes del “Centro de Comercio Comité de Pueblo”.</a:t>
            </a:r>
            <a:endParaRPr lang="es-EC" sz="1600" dirty="0"/>
          </a:p>
          <a:p>
            <a:r>
              <a:rPr lang="es-EC" dirty="0"/>
              <a:t> </a:t>
            </a:r>
            <a:endParaRPr lang="es-EC" sz="1600" dirty="0"/>
          </a:p>
          <a:p>
            <a:pPr lvl="0"/>
            <a:r>
              <a:rPr lang="es-EC" dirty="0"/>
              <a:t>Diseñar una herramienta de uso para los comerciantes donde puedan revisar, registrar y controlar sus finanzas.</a:t>
            </a:r>
            <a:endParaRPr lang="es-EC" sz="1600" dirty="0"/>
          </a:p>
          <a:p>
            <a:r>
              <a:rPr lang="es-EC" dirty="0"/>
              <a:t> </a:t>
            </a:r>
            <a:endParaRPr lang="es-EC" sz="1600" dirty="0"/>
          </a:p>
          <a:p>
            <a:pPr lvl="0"/>
            <a:r>
              <a:rPr lang="es-EC" dirty="0"/>
              <a:t>Utilizar recursos económicos al mínimo, paras las diferentes capacitaciones programadas para los comerciantes.</a:t>
            </a:r>
            <a:endParaRPr lang="es-EC" sz="1600" dirty="0"/>
          </a:p>
          <a:p>
            <a:r>
              <a:rPr lang="es-EC" dirty="0"/>
              <a:t> </a:t>
            </a:r>
            <a:endParaRPr lang="es-EC" sz="1600" dirty="0"/>
          </a:p>
          <a:p>
            <a:pPr lvl="0"/>
            <a:r>
              <a:rPr lang="es-EC" dirty="0"/>
              <a:t>Evaluar el nivel de satisfacción de los comerciantes con las capacitaciones.</a:t>
            </a:r>
            <a:endParaRPr lang="es-EC" sz="1600" dirty="0"/>
          </a:p>
          <a:p>
            <a:r>
              <a:rPr lang="es-EC" dirty="0"/>
              <a:t> </a:t>
            </a:r>
            <a:endParaRPr lang="es-EC" sz="1600" dirty="0"/>
          </a:p>
          <a:p>
            <a:pPr lvl="0"/>
            <a:r>
              <a:rPr lang="es-EC" dirty="0"/>
              <a:t>Incentivar la capacitación continua a los comerciantes.</a:t>
            </a:r>
            <a:endParaRPr lang="es-EC" sz="1600" dirty="0"/>
          </a:p>
          <a:p>
            <a:r>
              <a:rPr lang="es-EC" dirty="0"/>
              <a:t>	</a:t>
            </a:r>
            <a:endParaRPr lang="es-EC" sz="1600" dirty="0"/>
          </a:p>
          <a:p>
            <a:pPr lvl="0"/>
            <a:r>
              <a:rPr lang="es-EC" dirty="0"/>
              <a:t>Mejorar la administración y uso de los recursos de los comerciantes, para así mejorar su situación económica.</a:t>
            </a:r>
            <a:endParaRPr lang="es-EC" sz="1600" dirty="0"/>
          </a:p>
          <a:p>
            <a:r>
              <a:rPr lang="es-EC" dirty="0"/>
              <a:t> </a:t>
            </a:r>
            <a:endParaRPr lang="es-EC" sz="1600" dirty="0"/>
          </a:p>
          <a:p>
            <a:endParaRPr lang="es-EC" dirty="0"/>
          </a:p>
        </p:txBody>
      </p:sp>
    </p:spTree>
    <p:extLst>
      <p:ext uri="{BB962C8B-B14F-4D97-AF65-F5344CB8AC3E}">
        <p14:creationId xmlns:p14="http://schemas.microsoft.com/office/powerpoint/2010/main" val="726430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317B7E4-762F-4BDD-A628-01AA40D6613F}"/>
              </a:ext>
            </a:extLst>
          </p:cNvPr>
          <p:cNvSpPr txBox="1"/>
          <p:nvPr/>
        </p:nvSpPr>
        <p:spPr>
          <a:xfrm>
            <a:off x="3651765" y="195761"/>
            <a:ext cx="4582408" cy="646331"/>
          </a:xfrm>
          <a:prstGeom prst="rect">
            <a:avLst/>
          </a:prstGeom>
          <a:noFill/>
        </p:spPr>
        <p:txBody>
          <a:bodyPr wrap="none" rtlCol="0">
            <a:spAutoFit/>
          </a:bodyPr>
          <a:lstStyle/>
          <a:p>
            <a:r>
              <a:rPr lang="es-EC" sz="3600" b="1" dirty="0"/>
              <a:t>Diseño de la Propuesta</a:t>
            </a:r>
            <a:endParaRPr lang="es-EC" sz="3600" dirty="0"/>
          </a:p>
        </p:txBody>
      </p:sp>
      <p:sp>
        <p:nvSpPr>
          <p:cNvPr id="5" name="CuadroTexto 4">
            <a:extLst>
              <a:ext uri="{FF2B5EF4-FFF2-40B4-BE49-F238E27FC236}">
                <a16:creationId xmlns:a16="http://schemas.microsoft.com/office/drawing/2014/main" id="{B4FFB47B-065D-4A1F-82C8-10E41A966FF5}"/>
              </a:ext>
            </a:extLst>
          </p:cNvPr>
          <p:cNvSpPr txBox="1"/>
          <p:nvPr/>
        </p:nvSpPr>
        <p:spPr>
          <a:xfrm>
            <a:off x="596348" y="842092"/>
            <a:ext cx="3171830" cy="584775"/>
          </a:xfrm>
          <a:prstGeom prst="rect">
            <a:avLst/>
          </a:prstGeom>
          <a:noFill/>
        </p:spPr>
        <p:txBody>
          <a:bodyPr wrap="none" rtlCol="0">
            <a:spAutoFit/>
          </a:bodyPr>
          <a:lstStyle/>
          <a:p>
            <a:pPr lvl="2"/>
            <a:r>
              <a:rPr lang="es-EC" sz="3200" b="1" dirty="0"/>
              <a:t>Importancia</a:t>
            </a:r>
            <a:endParaRPr lang="es-EC" sz="2800" dirty="0"/>
          </a:p>
        </p:txBody>
      </p:sp>
      <p:sp>
        <p:nvSpPr>
          <p:cNvPr id="2" name="Rectángulo 1">
            <a:extLst>
              <a:ext uri="{FF2B5EF4-FFF2-40B4-BE49-F238E27FC236}">
                <a16:creationId xmlns:a16="http://schemas.microsoft.com/office/drawing/2014/main" id="{3ACCE324-84BA-4AC8-97F5-A897B4F5C45D}"/>
              </a:ext>
            </a:extLst>
          </p:cNvPr>
          <p:cNvSpPr/>
          <p:nvPr/>
        </p:nvSpPr>
        <p:spPr>
          <a:xfrm>
            <a:off x="1828799" y="1818720"/>
            <a:ext cx="8640417" cy="2308324"/>
          </a:xfrm>
          <a:prstGeom prst="rect">
            <a:avLst/>
          </a:prstGeom>
        </p:spPr>
        <p:txBody>
          <a:bodyPr wrap="square">
            <a:spAutoFit/>
          </a:bodyPr>
          <a:lstStyle/>
          <a:p>
            <a:pPr algn="just"/>
            <a:r>
              <a:rPr lang="es-EC" sz="2400" dirty="0">
                <a:latin typeface="Arial" panose="020B0604020202020204" pitchFamily="34" charset="0"/>
                <a:ea typeface="Calibri" panose="020F0502020204030204" pitchFamily="34" charset="0"/>
              </a:rPr>
              <a:t>La importancia de la implementación de un Plan de Capacitación para los comerciantes del “Centro de Comercio Comité de Pueblo” de debe principalmente en la mejor de la calidad de vida de los mismo, ya que a través de la capacitación podrán manejar sus recursos, sus familias y de sus negocios mejorando así su situación económica</a:t>
            </a:r>
            <a:endParaRPr lang="es-EC" sz="2400" dirty="0"/>
          </a:p>
        </p:txBody>
      </p:sp>
    </p:spTree>
    <p:extLst>
      <p:ext uri="{BB962C8B-B14F-4D97-AF65-F5344CB8AC3E}">
        <p14:creationId xmlns:p14="http://schemas.microsoft.com/office/powerpoint/2010/main" val="2778444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895343E-7C88-469C-82DF-5FF2B18A8368}"/>
              </a:ext>
            </a:extLst>
          </p:cNvPr>
          <p:cNvSpPr/>
          <p:nvPr/>
        </p:nvSpPr>
        <p:spPr>
          <a:xfrm>
            <a:off x="4090497" y="118477"/>
            <a:ext cx="2473754" cy="751488"/>
          </a:xfrm>
          <a:prstGeom prst="rect">
            <a:avLst/>
          </a:prstGeom>
        </p:spPr>
        <p:txBody>
          <a:bodyPr wrap="none">
            <a:spAutoFit/>
          </a:bodyPr>
          <a:lstStyle/>
          <a:p>
            <a:pPr lvl="2" algn="just">
              <a:lnSpc>
                <a:spcPct val="150000"/>
              </a:lnSpc>
              <a:spcAft>
                <a:spcPts val="0"/>
              </a:spcAft>
              <a:buSzPts val="1200"/>
            </a:pPr>
            <a:r>
              <a:rPr lang="es-EC" sz="3200" b="1">
                <a:latin typeface="Arial" panose="020B0604020202020204" pitchFamily="34" charset="0"/>
                <a:ea typeface="Calibri" panose="020F0502020204030204" pitchFamily="34" charset="0"/>
                <a:cs typeface="Times New Roman" panose="02020603050405020304" pitchFamily="18" charset="0"/>
              </a:rPr>
              <a:t>Diseño</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9287EF0C-4575-4AF4-86A5-3E5F511469FC}"/>
              </a:ext>
            </a:extLst>
          </p:cNvPr>
          <p:cNvSpPr/>
          <p:nvPr/>
        </p:nvSpPr>
        <p:spPr>
          <a:xfrm>
            <a:off x="1520563" y="1108522"/>
            <a:ext cx="2569934" cy="373757"/>
          </a:xfrm>
          <a:prstGeom prst="rect">
            <a:avLst/>
          </a:prstGeom>
        </p:spPr>
        <p:txBody>
          <a:bodyPr wrap="none">
            <a:spAutoFit/>
          </a:bodyPr>
          <a:lstStyle/>
          <a:p>
            <a:pPr>
              <a:lnSpc>
                <a:spcPct val="107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Educación Financiera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A0BB5DCC-A0CB-4FA5-8242-CC3D7DC9CAF6}"/>
              </a:ext>
            </a:extLst>
          </p:cNvPr>
          <p:cNvGraphicFramePr>
            <a:graphicFrameLocks noGrp="1"/>
          </p:cNvGraphicFramePr>
          <p:nvPr>
            <p:extLst>
              <p:ext uri="{D42A27DB-BD31-4B8C-83A1-F6EECF244321}">
                <p14:modId xmlns:p14="http://schemas.microsoft.com/office/powerpoint/2010/main" val="1752245801"/>
              </p:ext>
            </p:extLst>
          </p:nvPr>
        </p:nvGraphicFramePr>
        <p:xfrm>
          <a:off x="1589952" y="1554323"/>
          <a:ext cx="8932273" cy="4635185"/>
        </p:xfrm>
        <a:graphic>
          <a:graphicData uri="http://schemas.openxmlformats.org/drawingml/2006/table">
            <a:tbl>
              <a:tblPr firstRow="1" firstCol="1" bandRow="1">
                <a:tableStyleId>{F5AB1C69-6EDB-4FF4-983F-18BD219EF322}</a:tableStyleId>
              </a:tblPr>
              <a:tblGrid>
                <a:gridCol w="2184966">
                  <a:extLst>
                    <a:ext uri="{9D8B030D-6E8A-4147-A177-3AD203B41FA5}">
                      <a16:colId xmlns:a16="http://schemas.microsoft.com/office/drawing/2014/main" val="3417826781"/>
                    </a:ext>
                  </a:extLst>
                </a:gridCol>
                <a:gridCol w="3782927">
                  <a:extLst>
                    <a:ext uri="{9D8B030D-6E8A-4147-A177-3AD203B41FA5}">
                      <a16:colId xmlns:a16="http://schemas.microsoft.com/office/drawing/2014/main" val="2818435001"/>
                    </a:ext>
                  </a:extLst>
                </a:gridCol>
                <a:gridCol w="1083787">
                  <a:extLst>
                    <a:ext uri="{9D8B030D-6E8A-4147-A177-3AD203B41FA5}">
                      <a16:colId xmlns:a16="http://schemas.microsoft.com/office/drawing/2014/main" val="352816643"/>
                    </a:ext>
                  </a:extLst>
                </a:gridCol>
                <a:gridCol w="1880593">
                  <a:extLst>
                    <a:ext uri="{9D8B030D-6E8A-4147-A177-3AD203B41FA5}">
                      <a16:colId xmlns:a16="http://schemas.microsoft.com/office/drawing/2014/main" val="4169641754"/>
                    </a:ext>
                  </a:extLst>
                </a:gridCol>
              </a:tblGrid>
              <a:tr h="488864">
                <a:tc>
                  <a:txBody>
                    <a:bodyPr/>
                    <a:lstStyle/>
                    <a:p>
                      <a:pPr algn="ctr">
                        <a:lnSpc>
                          <a:spcPct val="150000"/>
                        </a:lnSpc>
                        <a:spcAft>
                          <a:spcPts val="0"/>
                        </a:spcAft>
                      </a:pPr>
                      <a:r>
                        <a:rPr lang="es-EC" sz="1400">
                          <a:effectLst/>
                        </a:rPr>
                        <a:t>Tema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Contenido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Duración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Responsable de la Capacitación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9240844"/>
                  </a:ext>
                </a:extLst>
              </a:tr>
              <a:tr h="1777649">
                <a:tc>
                  <a:txBody>
                    <a:bodyPr/>
                    <a:lstStyle/>
                    <a:p>
                      <a:pPr algn="just">
                        <a:lnSpc>
                          <a:spcPct val="150000"/>
                        </a:lnSpc>
                        <a:spcAft>
                          <a:spcPts val="0"/>
                        </a:spcAft>
                      </a:pPr>
                      <a:r>
                        <a:rPr lang="es-EC" sz="1400">
                          <a:effectLst/>
                        </a:rPr>
                        <a:t>Programa de Educación Financiera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Derechos y obligaciones del usuario financiero.</a:t>
                      </a:r>
                      <a:endParaRPr lang="es-EC" sz="2000">
                        <a:effectLst/>
                      </a:endParaRPr>
                    </a:p>
                    <a:p>
                      <a:pPr algn="just">
                        <a:lnSpc>
                          <a:spcPct val="150000"/>
                        </a:lnSpc>
                        <a:spcAft>
                          <a:spcPts val="0"/>
                        </a:spcAft>
                      </a:pPr>
                      <a:r>
                        <a:rPr lang="es-EC" sz="1400">
                          <a:effectLst/>
                        </a:rPr>
                        <a:t>Importancia y formas de ahorrar.</a:t>
                      </a:r>
                      <a:endParaRPr lang="es-EC" sz="2000">
                        <a:effectLst/>
                      </a:endParaRPr>
                    </a:p>
                    <a:p>
                      <a:pPr algn="just">
                        <a:lnSpc>
                          <a:spcPct val="150000"/>
                        </a:lnSpc>
                        <a:spcAft>
                          <a:spcPts val="0"/>
                        </a:spcAft>
                      </a:pPr>
                      <a:r>
                        <a:rPr lang="es-EC" sz="1400">
                          <a:effectLst/>
                        </a:rPr>
                        <a:t>Productos y servicios del sistema financiero ecuatoriano.</a:t>
                      </a:r>
                      <a:endParaRPr lang="es-EC" sz="2000">
                        <a:effectLst/>
                      </a:endParaRPr>
                    </a:p>
                    <a:p>
                      <a:pPr algn="just">
                        <a:lnSpc>
                          <a:spcPct val="150000"/>
                        </a:lnSpc>
                        <a:spcAft>
                          <a:spcPts val="0"/>
                        </a:spcAft>
                      </a:pPr>
                      <a:r>
                        <a:rPr lang="es-EC" sz="1400">
                          <a:effectLst/>
                        </a:rPr>
                        <a:t>Manejo prudente del crédito para evitar el sobreendeudamiento.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2 horas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Corporación Financiera Nacional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6459911"/>
                  </a:ext>
                </a:extLst>
              </a:tr>
              <a:tr h="746621">
                <a:tc>
                  <a:txBody>
                    <a:bodyPr/>
                    <a:lstStyle/>
                    <a:p>
                      <a:pPr algn="just">
                        <a:lnSpc>
                          <a:spcPct val="150000"/>
                        </a:lnSpc>
                        <a:spcAft>
                          <a:spcPts val="0"/>
                        </a:spcAft>
                      </a:pPr>
                      <a:r>
                        <a:rPr lang="es-EC" sz="1400">
                          <a:effectLst/>
                        </a:rPr>
                        <a:t>Taller de Educación Financiera Módulo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Planificación Financiera: </a:t>
                      </a:r>
                      <a:endParaRPr lang="es-EC" sz="2000">
                        <a:effectLst/>
                      </a:endParaRPr>
                    </a:p>
                    <a:p>
                      <a:pPr algn="just">
                        <a:lnSpc>
                          <a:spcPct val="150000"/>
                        </a:lnSpc>
                        <a:spcAft>
                          <a:spcPts val="0"/>
                        </a:spcAft>
                      </a:pPr>
                      <a:r>
                        <a:rPr lang="es-EC" sz="1400">
                          <a:effectLst/>
                        </a:rPr>
                        <a:t>El presupuesto.</a:t>
                      </a:r>
                      <a:endParaRPr lang="es-EC" sz="2000">
                        <a:effectLst/>
                      </a:endParaRPr>
                    </a:p>
                    <a:p>
                      <a:pPr algn="just">
                        <a:lnSpc>
                          <a:spcPct val="150000"/>
                        </a:lnSpc>
                        <a:spcAft>
                          <a:spcPts val="0"/>
                        </a:spcAft>
                      </a:pPr>
                      <a:r>
                        <a:rPr lang="es-EC" sz="1400">
                          <a:effectLst/>
                        </a:rPr>
                        <a:t>Ahorro.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1 hora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BANECUADOR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506221"/>
                  </a:ext>
                </a:extLst>
              </a:tr>
              <a:tr h="488864">
                <a:tc>
                  <a:txBody>
                    <a:bodyPr/>
                    <a:lstStyle/>
                    <a:p>
                      <a:pPr algn="just">
                        <a:lnSpc>
                          <a:spcPct val="150000"/>
                        </a:lnSpc>
                        <a:spcAft>
                          <a:spcPts val="0"/>
                        </a:spcAft>
                      </a:pPr>
                      <a:r>
                        <a:rPr lang="es-EC" sz="1400">
                          <a:effectLst/>
                        </a:rPr>
                        <a:t>Taller de Educación Financiera Módulo 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El crédito. </a:t>
                      </a:r>
                      <a:endParaRPr lang="es-EC" sz="2000">
                        <a:effectLst/>
                      </a:endParaRPr>
                    </a:p>
                    <a:p>
                      <a:pPr algn="just">
                        <a:lnSpc>
                          <a:spcPct val="150000"/>
                        </a:lnSpc>
                        <a:spcAft>
                          <a:spcPts val="0"/>
                        </a:spcAft>
                      </a:pPr>
                      <a:r>
                        <a:rPr lang="es-EC" sz="1400">
                          <a:effectLst/>
                        </a:rPr>
                        <a:t>Los Seguros.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1 hora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BANECUADOR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287235"/>
                  </a:ext>
                </a:extLst>
              </a:tr>
              <a:tr h="488864">
                <a:tc>
                  <a:txBody>
                    <a:bodyPr/>
                    <a:lstStyle/>
                    <a:p>
                      <a:pPr algn="just">
                        <a:lnSpc>
                          <a:spcPct val="150000"/>
                        </a:lnSpc>
                        <a:spcAft>
                          <a:spcPts val="0"/>
                        </a:spcAft>
                      </a:pPr>
                      <a:r>
                        <a:rPr lang="es-EC" sz="1400">
                          <a:effectLst/>
                        </a:rPr>
                        <a:t>Taller de Educación Financiera Módulo 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Sistema Financiero Nacional.</a:t>
                      </a:r>
                      <a:endParaRPr lang="es-EC" sz="2000">
                        <a:effectLst/>
                      </a:endParaRPr>
                    </a:p>
                    <a:p>
                      <a:pPr algn="just">
                        <a:lnSpc>
                          <a:spcPct val="150000"/>
                        </a:lnSpc>
                        <a:spcAft>
                          <a:spcPts val="0"/>
                        </a:spcAft>
                      </a:pPr>
                      <a:r>
                        <a:rPr lang="es-EC" sz="1400">
                          <a:effectLst/>
                        </a:rPr>
                        <a:t>Rol de la Superintendencia de Bancos.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1 hora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dirty="0">
                          <a:effectLst/>
                        </a:rPr>
                        <a:t>BANECUADOR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73604"/>
                  </a:ext>
                </a:extLst>
              </a:tr>
            </a:tbl>
          </a:graphicData>
        </a:graphic>
      </p:graphicFrame>
    </p:spTree>
    <p:extLst>
      <p:ext uri="{BB962C8B-B14F-4D97-AF65-F5344CB8AC3E}">
        <p14:creationId xmlns:p14="http://schemas.microsoft.com/office/powerpoint/2010/main" val="2834155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130A3D30-0ADB-40E5-91CF-2D5AC286D361}"/>
              </a:ext>
            </a:extLst>
          </p:cNvPr>
          <p:cNvGraphicFramePr>
            <a:graphicFrameLocks noGrp="1"/>
          </p:cNvGraphicFramePr>
          <p:nvPr>
            <p:extLst>
              <p:ext uri="{D42A27DB-BD31-4B8C-83A1-F6EECF244321}">
                <p14:modId xmlns:p14="http://schemas.microsoft.com/office/powerpoint/2010/main" val="3787046301"/>
              </p:ext>
            </p:extLst>
          </p:nvPr>
        </p:nvGraphicFramePr>
        <p:xfrm>
          <a:off x="639250" y="785736"/>
          <a:ext cx="10027403" cy="5471852"/>
        </p:xfrm>
        <a:graphic>
          <a:graphicData uri="http://schemas.openxmlformats.org/drawingml/2006/table">
            <a:tbl>
              <a:tblPr firstRow="1" firstCol="1" bandRow="1">
                <a:tableStyleId>{F5AB1C69-6EDB-4FF4-983F-18BD219EF322}</a:tableStyleId>
              </a:tblPr>
              <a:tblGrid>
                <a:gridCol w="2452853">
                  <a:extLst>
                    <a:ext uri="{9D8B030D-6E8A-4147-A177-3AD203B41FA5}">
                      <a16:colId xmlns:a16="http://schemas.microsoft.com/office/drawing/2014/main" val="1368863424"/>
                    </a:ext>
                  </a:extLst>
                </a:gridCol>
                <a:gridCol w="4246728">
                  <a:extLst>
                    <a:ext uri="{9D8B030D-6E8A-4147-A177-3AD203B41FA5}">
                      <a16:colId xmlns:a16="http://schemas.microsoft.com/office/drawing/2014/main" val="2877513660"/>
                    </a:ext>
                  </a:extLst>
                </a:gridCol>
                <a:gridCol w="1216661">
                  <a:extLst>
                    <a:ext uri="{9D8B030D-6E8A-4147-A177-3AD203B41FA5}">
                      <a16:colId xmlns:a16="http://schemas.microsoft.com/office/drawing/2014/main" val="2975537872"/>
                    </a:ext>
                  </a:extLst>
                </a:gridCol>
                <a:gridCol w="2111161">
                  <a:extLst>
                    <a:ext uri="{9D8B030D-6E8A-4147-A177-3AD203B41FA5}">
                      <a16:colId xmlns:a16="http://schemas.microsoft.com/office/drawing/2014/main" val="616144919"/>
                    </a:ext>
                  </a:extLst>
                </a:gridCol>
              </a:tblGrid>
              <a:tr h="373056">
                <a:tc>
                  <a:txBody>
                    <a:bodyPr/>
                    <a:lstStyle/>
                    <a:p>
                      <a:pPr algn="ctr">
                        <a:lnSpc>
                          <a:spcPct val="150000"/>
                        </a:lnSpc>
                        <a:spcAft>
                          <a:spcPts val="0"/>
                        </a:spcAft>
                      </a:pPr>
                      <a:r>
                        <a:rPr lang="es-EC" sz="1200">
                          <a:effectLst/>
                        </a:rPr>
                        <a:t>Tema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nchor="ctr"/>
                </a:tc>
                <a:tc>
                  <a:txBody>
                    <a:bodyPr/>
                    <a:lstStyle/>
                    <a:p>
                      <a:pPr algn="ctr">
                        <a:lnSpc>
                          <a:spcPct val="150000"/>
                        </a:lnSpc>
                        <a:spcAft>
                          <a:spcPts val="0"/>
                        </a:spcAft>
                      </a:pPr>
                      <a:r>
                        <a:rPr lang="es-EC" sz="1200">
                          <a:effectLst/>
                        </a:rPr>
                        <a:t>Contenido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nchor="ctr"/>
                </a:tc>
                <a:tc>
                  <a:txBody>
                    <a:bodyPr/>
                    <a:lstStyle/>
                    <a:p>
                      <a:pPr algn="ctr">
                        <a:lnSpc>
                          <a:spcPct val="150000"/>
                        </a:lnSpc>
                        <a:spcAft>
                          <a:spcPts val="0"/>
                        </a:spcAft>
                      </a:pPr>
                      <a:r>
                        <a:rPr lang="es-EC" sz="1200">
                          <a:effectLst/>
                        </a:rPr>
                        <a:t>Duración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nchor="ctr"/>
                </a:tc>
                <a:tc>
                  <a:txBody>
                    <a:bodyPr/>
                    <a:lstStyle/>
                    <a:p>
                      <a:pPr algn="ctr">
                        <a:lnSpc>
                          <a:spcPct val="150000"/>
                        </a:lnSpc>
                        <a:spcAft>
                          <a:spcPts val="0"/>
                        </a:spcAft>
                      </a:pPr>
                      <a:r>
                        <a:rPr lang="es-EC" sz="1200">
                          <a:effectLst/>
                        </a:rPr>
                        <a:t>Responsable de la Capacitación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nchor="ctr"/>
                </a:tc>
                <a:extLst>
                  <a:ext uri="{0D108BD9-81ED-4DB2-BD59-A6C34878D82A}">
                    <a16:rowId xmlns:a16="http://schemas.microsoft.com/office/drawing/2014/main" val="3092830765"/>
                  </a:ext>
                </a:extLst>
              </a:tr>
              <a:tr h="964494">
                <a:tc>
                  <a:txBody>
                    <a:bodyPr/>
                    <a:lstStyle/>
                    <a:p>
                      <a:pPr algn="just">
                        <a:lnSpc>
                          <a:spcPct val="150000"/>
                        </a:lnSpc>
                        <a:spcAft>
                          <a:spcPts val="0"/>
                        </a:spcAft>
                      </a:pPr>
                      <a:r>
                        <a:rPr lang="es-EC" sz="1200" dirty="0">
                          <a:effectLst/>
                        </a:rPr>
                        <a:t>Taller de Educación Financiera Módulo 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Sistema Financiero Nacional.</a:t>
                      </a:r>
                      <a:endParaRPr lang="es-EC" sz="1400">
                        <a:effectLst/>
                      </a:endParaRPr>
                    </a:p>
                    <a:p>
                      <a:pPr algn="just">
                        <a:lnSpc>
                          <a:spcPct val="150000"/>
                        </a:lnSpc>
                        <a:spcAft>
                          <a:spcPts val="0"/>
                        </a:spcAft>
                      </a:pPr>
                      <a:r>
                        <a:rPr lang="es-EC" sz="1200">
                          <a:effectLst/>
                        </a:rPr>
                        <a:t>Superintendencia de Bancos del Ecuador y el Sistema Financiero.</a:t>
                      </a:r>
                      <a:endParaRPr lang="es-EC" sz="1400">
                        <a:effectLst/>
                      </a:endParaRPr>
                    </a:p>
                    <a:p>
                      <a:pPr algn="just">
                        <a:lnSpc>
                          <a:spcPct val="150000"/>
                        </a:lnSpc>
                        <a:spcAft>
                          <a:spcPts val="0"/>
                        </a:spcAft>
                      </a:pPr>
                      <a:r>
                        <a:rPr lang="es-EC" sz="1200">
                          <a:effectLst/>
                        </a:rPr>
                        <a:t>Código Orgánico Monetario y Financiero </a:t>
                      </a:r>
                      <a:endParaRPr lang="es-EC" sz="1400">
                        <a:effectLst/>
                      </a:endParaRPr>
                    </a:p>
                    <a:p>
                      <a:pPr algn="just">
                        <a:lnSpc>
                          <a:spcPct val="150000"/>
                        </a:lnSpc>
                        <a:spcAft>
                          <a:spcPts val="0"/>
                        </a:spcAft>
                      </a:pPr>
                      <a:r>
                        <a:rPr lang="es-EC" sz="1200">
                          <a:effectLst/>
                        </a:rPr>
                        <a:t>Banco Central del Ecuador.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1 hora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dirty="0">
                          <a:effectLst/>
                        </a:rPr>
                        <a:t>Superintendencia de Bancos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extLst>
                  <a:ext uri="{0D108BD9-81ED-4DB2-BD59-A6C34878D82A}">
                    <a16:rowId xmlns:a16="http://schemas.microsoft.com/office/drawing/2014/main" val="3227424500"/>
                  </a:ext>
                </a:extLst>
              </a:tr>
              <a:tr h="1555932">
                <a:tc>
                  <a:txBody>
                    <a:bodyPr/>
                    <a:lstStyle/>
                    <a:p>
                      <a:pPr algn="just">
                        <a:lnSpc>
                          <a:spcPct val="150000"/>
                        </a:lnSpc>
                        <a:spcAft>
                          <a:spcPts val="0"/>
                        </a:spcAft>
                      </a:pPr>
                      <a:r>
                        <a:rPr lang="es-EC" sz="1200">
                          <a:effectLst/>
                        </a:rPr>
                        <a:t>Taller de Educación Financiera Módulo 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dirty="0">
                          <a:effectLst/>
                        </a:rPr>
                        <a:t>Productos Financieros.</a:t>
                      </a:r>
                      <a:endParaRPr lang="es-EC" sz="1400" dirty="0">
                        <a:effectLst/>
                      </a:endParaRPr>
                    </a:p>
                    <a:p>
                      <a:pPr algn="just">
                        <a:lnSpc>
                          <a:spcPct val="150000"/>
                        </a:lnSpc>
                        <a:spcAft>
                          <a:spcPts val="0"/>
                        </a:spcAft>
                      </a:pPr>
                      <a:r>
                        <a:rPr lang="es-EC" sz="1200" dirty="0">
                          <a:effectLst/>
                        </a:rPr>
                        <a:t>Cuentas de ahorro.</a:t>
                      </a:r>
                      <a:endParaRPr lang="es-EC" sz="1400" dirty="0">
                        <a:effectLst/>
                      </a:endParaRPr>
                    </a:p>
                    <a:p>
                      <a:pPr algn="just">
                        <a:lnSpc>
                          <a:spcPct val="150000"/>
                        </a:lnSpc>
                        <a:spcAft>
                          <a:spcPts val="0"/>
                        </a:spcAft>
                      </a:pPr>
                      <a:r>
                        <a:rPr lang="es-EC" sz="1200" dirty="0">
                          <a:effectLst/>
                        </a:rPr>
                        <a:t>Cuentas corrientes.</a:t>
                      </a:r>
                      <a:endParaRPr lang="es-EC" sz="1400" dirty="0">
                        <a:effectLst/>
                      </a:endParaRPr>
                    </a:p>
                    <a:p>
                      <a:pPr algn="just">
                        <a:lnSpc>
                          <a:spcPct val="150000"/>
                        </a:lnSpc>
                        <a:spcAft>
                          <a:spcPts val="0"/>
                        </a:spcAft>
                      </a:pPr>
                      <a:r>
                        <a:rPr lang="es-EC" sz="1200" dirty="0">
                          <a:effectLst/>
                        </a:rPr>
                        <a:t>Depósitos a plazo fijo.</a:t>
                      </a:r>
                      <a:endParaRPr lang="es-EC" sz="1400" dirty="0">
                        <a:effectLst/>
                      </a:endParaRPr>
                    </a:p>
                    <a:p>
                      <a:pPr algn="just">
                        <a:lnSpc>
                          <a:spcPct val="150000"/>
                        </a:lnSpc>
                        <a:spcAft>
                          <a:spcPts val="0"/>
                        </a:spcAft>
                      </a:pPr>
                      <a:r>
                        <a:rPr lang="es-EC" sz="1200" dirty="0">
                          <a:effectLst/>
                        </a:rPr>
                        <a:t>Sobregiros.</a:t>
                      </a:r>
                      <a:endParaRPr lang="es-EC" sz="1400" dirty="0">
                        <a:effectLst/>
                      </a:endParaRPr>
                    </a:p>
                    <a:p>
                      <a:pPr algn="just">
                        <a:lnSpc>
                          <a:spcPct val="150000"/>
                        </a:lnSpc>
                        <a:spcAft>
                          <a:spcPts val="0"/>
                        </a:spcAft>
                      </a:pPr>
                      <a:r>
                        <a:rPr lang="es-EC" sz="1200" dirty="0">
                          <a:effectLst/>
                        </a:rPr>
                        <a:t>Préstamo.</a:t>
                      </a:r>
                      <a:endParaRPr lang="es-EC" sz="1400" dirty="0">
                        <a:effectLst/>
                      </a:endParaRPr>
                    </a:p>
                    <a:p>
                      <a:pPr algn="just">
                        <a:lnSpc>
                          <a:spcPct val="150000"/>
                        </a:lnSpc>
                        <a:spcAft>
                          <a:spcPts val="0"/>
                        </a:spcAft>
                      </a:pPr>
                      <a:r>
                        <a:rPr lang="es-EC" sz="1200" dirty="0">
                          <a:effectLst/>
                        </a:rPr>
                        <a:t>Tarjetas de crédito.</a:t>
                      </a:r>
                      <a:endParaRPr lang="es-EC" sz="1400" dirty="0">
                        <a:effectLst/>
                      </a:endParaRPr>
                    </a:p>
                    <a:p>
                      <a:pPr algn="just">
                        <a:lnSpc>
                          <a:spcPct val="150000"/>
                        </a:lnSpc>
                        <a:spcAft>
                          <a:spcPts val="0"/>
                        </a:spcAft>
                      </a:pPr>
                      <a:r>
                        <a:rPr lang="es-EC" sz="12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1 hora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Superintendencia de Bancos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extLst>
                  <a:ext uri="{0D108BD9-81ED-4DB2-BD59-A6C34878D82A}">
                    <a16:rowId xmlns:a16="http://schemas.microsoft.com/office/drawing/2014/main" val="3106185505"/>
                  </a:ext>
                </a:extLst>
              </a:tr>
              <a:tr h="1280232">
                <a:tc>
                  <a:txBody>
                    <a:bodyPr/>
                    <a:lstStyle/>
                    <a:p>
                      <a:pPr algn="just">
                        <a:lnSpc>
                          <a:spcPct val="150000"/>
                        </a:lnSpc>
                        <a:spcAft>
                          <a:spcPts val="0"/>
                        </a:spcAft>
                      </a:pPr>
                      <a:r>
                        <a:rPr lang="es-EC" sz="1200">
                          <a:effectLst/>
                        </a:rPr>
                        <a:t>Taller de Educación Financiera Módulo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Servicios financieros y delitos informáticos.</a:t>
                      </a:r>
                      <a:endParaRPr lang="es-EC" sz="1400">
                        <a:effectLst/>
                      </a:endParaRPr>
                    </a:p>
                    <a:p>
                      <a:pPr algn="just">
                        <a:lnSpc>
                          <a:spcPct val="150000"/>
                        </a:lnSpc>
                        <a:spcAft>
                          <a:spcPts val="0"/>
                        </a:spcAft>
                      </a:pPr>
                      <a:r>
                        <a:rPr lang="es-EC" sz="1200">
                          <a:effectLst/>
                        </a:rPr>
                        <a:t>Tarjetas de débito.</a:t>
                      </a:r>
                      <a:endParaRPr lang="es-EC" sz="1400">
                        <a:effectLst/>
                      </a:endParaRPr>
                    </a:p>
                    <a:p>
                      <a:pPr algn="just">
                        <a:lnSpc>
                          <a:spcPct val="150000"/>
                        </a:lnSpc>
                        <a:spcAft>
                          <a:spcPts val="0"/>
                        </a:spcAft>
                      </a:pPr>
                      <a:r>
                        <a:rPr lang="es-EC" sz="1200">
                          <a:effectLst/>
                        </a:rPr>
                        <a:t>Cajeros automáticos.</a:t>
                      </a:r>
                      <a:endParaRPr lang="es-EC" sz="1400">
                        <a:effectLst/>
                      </a:endParaRPr>
                    </a:p>
                    <a:p>
                      <a:pPr algn="just">
                        <a:lnSpc>
                          <a:spcPct val="150000"/>
                        </a:lnSpc>
                        <a:spcAft>
                          <a:spcPts val="0"/>
                        </a:spcAft>
                      </a:pPr>
                      <a:r>
                        <a:rPr lang="es-EC" sz="1200">
                          <a:effectLst/>
                        </a:rPr>
                        <a:t>Banca electrónica.</a:t>
                      </a:r>
                      <a:endParaRPr lang="es-EC" sz="1400">
                        <a:effectLst/>
                      </a:endParaRPr>
                    </a:p>
                    <a:p>
                      <a:pPr algn="just">
                        <a:lnSpc>
                          <a:spcPct val="150000"/>
                        </a:lnSpc>
                        <a:spcAft>
                          <a:spcPts val="0"/>
                        </a:spcAft>
                      </a:pPr>
                      <a:r>
                        <a:rPr lang="es-EC" sz="1200">
                          <a:effectLst/>
                        </a:rPr>
                        <a:t>Remesas.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1 hora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dirty="0">
                          <a:effectLst/>
                        </a:rPr>
                        <a:t>Superintendencia de Bancos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extLst>
                  <a:ext uri="{0D108BD9-81ED-4DB2-BD59-A6C34878D82A}">
                    <a16:rowId xmlns:a16="http://schemas.microsoft.com/office/drawing/2014/main" val="3035198607"/>
                  </a:ext>
                </a:extLst>
              </a:tr>
              <a:tr h="399159">
                <a:tc>
                  <a:txBody>
                    <a:bodyPr/>
                    <a:lstStyle/>
                    <a:p>
                      <a:pPr algn="just">
                        <a:lnSpc>
                          <a:spcPct val="150000"/>
                        </a:lnSpc>
                        <a:spcAft>
                          <a:spcPts val="0"/>
                        </a:spcAft>
                      </a:pPr>
                      <a:r>
                        <a:rPr lang="es-EC" sz="1200">
                          <a:effectLst/>
                        </a:rPr>
                        <a:t>Taller de Educación Financiera Módulo 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Seguridad social.</a:t>
                      </a:r>
                      <a:endParaRPr lang="es-EC" sz="1400">
                        <a:effectLst/>
                      </a:endParaRPr>
                    </a:p>
                    <a:p>
                      <a:pPr algn="just">
                        <a:lnSpc>
                          <a:spcPct val="150000"/>
                        </a:lnSpc>
                        <a:spcAft>
                          <a:spcPts val="0"/>
                        </a:spcAft>
                      </a:pPr>
                      <a:r>
                        <a:rPr lang="es-EC" sz="1200">
                          <a:effectLst/>
                        </a:rPr>
                        <a:t>Seguridad social y jubilación.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a:effectLst/>
                        </a:rPr>
                        <a:t>1 hora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tc>
                  <a:txBody>
                    <a:bodyPr/>
                    <a:lstStyle/>
                    <a:p>
                      <a:pPr algn="just">
                        <a:lnSpc>
                          <a:spcPct val="150000"/>
                        </a:lnSpc>
                        <a:spcAft>
                          <a:spcPts val="0"/>
                        </a:spcAft>
                      </a:pPr>
                      <a:r>
                        <a:rPr lang="es-EC" sz="1200" dirty="0">
                          <a:effectLst/>
                        </a:rPr>
                        <a:t>Superintendencia de Bancos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452" marR="39452" marT="0" marB="0"/>
                </a:tc>
                <a:extLst>
                  <a:ext uri="{0D108BD9-81ED-4DB2-BD59-A6C34878D82A}">
                    <a16:rowId xmlns:a16="http://schemas.microsoft.com/office/drawing/2014/main" val="2716665007"/>
                  </a:ext>
                </a:extLst>
              </a:tr>
            </a:tbl>
          </a:graphicData>
        </a:graphic>
      </p:graphicFrame>
    </p:spTree>
    <p:extLst>
      <p:ext uri="{BB962C8B-B14F-4D97-AF65-F5344CB8AC3E}">
        <p14:creationId xmlns:p14="http://schemas.microsoft.com/office/powerpoint/2010/main" val="273186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536F976-8995-4F57-9FD2-C57D3455B853}"/>
              </a:ext>
            </a:extLst>
          </p:cNvPr>
          <p:cNvSpPr/>
          <p:nvPr/>
        </p:nvSpPr>
        <p:spPr>
          <a:xfrm>
            <a:off x="1444132" y="514420"/>
            <a:ext cx="2236510" cy="373757"/>
          </a:xfrm>
          <a:prstGeom prst="rect">
            <a:avLst/>
          </a:prstGeom>
        </p:spPr>
        <p:txBody>
          <a:bodyPr wrap="none">
            <a:spAutoFit/>
          </a:bodyPr>
          <a:lstStyle/>
          <a:p>
            <a:pPr>
              <a:lnSpc>
                <a:spcPct val="107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Economía Familiar</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6808FDEF-F026-4011-943F-3CE1DF0BD6D1}"/>
              </a:ext>
            </a:extLst>
          </p:cNvPr>
          <p:cNvGraphicFramePr>
            <a:graphicFrameLocks noGrp="1"/>
          </p:cNvGraphicFramePr>
          <p:nvPr>
            <p:extLst>
              <p:ext uri="{D42A27DB-BD31-4B8C-83A1-F6EECF244321}">
                <p14:modId xmlns:p14="http://schemas.microsoft.com/office/powerpoint/2010/main" val="1050776215"/>
              </p:ext>
            </p:extLst>
          </p:nvPr>
        </p:nvGraphicFramePr>
        <p:xfrm>
          <a:off x="1801854" y="1402595"/>
          <a:ext cx="8365034" cy="4554665"/>
        </p:xfrm>
        <a:graphic>
          <a:graphicData uri="http://schemas.openxmlformats.org/drawingml/2006/table">
            <a:tbl>
              <a:tblPr firstRow="1" firstCol="1" bandRow="1">
                <a:tableStyleId>{F5AB1C69-6EDB-4FF4-983F-18BD219EF322}</a:tableStyleId>
              </a:tblPr>
              <a:tblGrid>
                <a:gridCol w="1738281">
                  <a:extLst>
                    <a:ext uri="{9D8B030D-6E8A-4147-A177-3AD203B41FA5}">
                      <a16:colId xmlns:a16="http://schemas.microsoft.com/office/drawing/2014/main" val="3479457256"/>
                    </a:ext>
                  </a:extLst>
                </a:gridCol>
                <a:gridCol w="3471494">
                  <a:extLst>
                    <a:ext uri="{9D8B030D-6E8A-4147-A177-3AD203B41FA5}">
                      <a16:colId xmlns:a16="http://schemas.microsoft.com/office/drawing/2014/main" val="2864862695"/>
                    </a:ext>
                  </a:extLst>
                </a:gridCol>
                <a:gridCol w="1097702">
                  <a:extLst>
                    <a:ext uri="{9D8B030D-6E8A-4147-A177-3AD203B41FA5}">
                      <a16:colId xmlns:a16="http://schemas.microsoft.com/office/drawing/2014/main" val="3166815624"/>
                    </a:ext>
                  </a:extLst>
                </a:gridCol>
                <a:gridCol w="2057557">
                  <a:extLst>
                    <a:ext uri="{9D8B030D-6E8A-4147-A177-3AD203B41FA5}">
                      <a16:colId xmlns:a16="http://schemas.microsoft.com/office/drawing/2014/main" val="662578693"/>
                    </a:ext>
                  </a:extLst>
                </a:gridCol>
              </a:tblGrid>
              <a:tr h="467303">
                <a:tc>
                  <a:txBody>
                    <a:bodyPr/>
                    <a:lstStyle/>
                    <a:p>
                      <a:pPr algn="ctr">
                        <a:lnSpc>
                          <a:spcPct val="150000"/>
                        </a:lnSpc>
                        <a:spcAft>
                          <a:spcPts val="0"/>
                        </a:spcAft>
                      </a:pPr>
                      <a:r>
                        <a:rPr lang="es-EC" sz="1600">
                          <a:effectLst/>
                        </a:rPr>
                        <a:t>Tema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Contenido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Duración</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Responsable de la Capacitación</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356632"/>
                  </a:ext>
                </a:extLst>
              </a:tr>
              <a:tr h="1639320">
                <a:tc>
                  <a:txBody>
                    <a:bodyPr/>
                    <a:lstStyle/>
                    <a:p>
                      <a:pPr algn="just">
                        <a:lnSpc>
                          <a:spcPct val="150000"/>
                        </a:lnSpc>
                        <a:spcAft>
                          <a:spcPts val="0"/>
                        </a:spcAft>
                      </a:pPr>
                      <a:r>
                        <a:rPr lang="es-EC" sz="1600">
                          <a:effectLst/>
                        </a:rPr>
                        <a:t>Economía Familiar Módulo 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Conceptos</a:t>
                      </a:r>
                      <a:endParaRPr lang="es-EC" sz="2400">
                        <a:effectLst/>
                      </a:endParaRPr>
                    </a:p>
                    <a:p>
                      <a:pPr algn="just">
                        <a:lnSpc>
                          <a:spcPct val="150000"/>
                        </a:lnSpc>
                        <a:spcAft>
                          <a:spcPts val="0"/>
                        </a:spcAft>
                      </a:pPr>
                      <a:r>
                        <a:rPr lang="es-EC" sz="1600">
                          <a:effectLst/>
                        </a:rPr>
                        <a:t>Mis registros</a:t>
                      </a:r>
                      <a:endParaRPr lang="es-EC" sz="2400">
                        <a:effectLst/>
                      </a:endParaRPr>
                    </a:p>
                    <a:p>
                      <a:pPr algn="just">
                        <a:lnSpc>
                          <a:spcPct val="150000"/>
                        </a:lnSpc>
                        <a:spcAft>
                          <a:spcPts val="0"/>
                        </a:spcAft>
                      </a:pPr>
                      <a:r>
                        <a:rPr lang="es-EC" sz="1600">
                          <a:effectLst/>
                        </a:rPr>
                        <a:t>Presupuesto</a:t>
                      </a:r>
                      <a:endParaRPr lang="es-EC" sz="2400">
                        <a:effectLst/>
                      </a:endParaRPr>
                    </a:p>
                    <a:p>
                      <a:pPr algn="just">
                        <a:lnSpc>
                          <a:spcPct val="150000"/>
                        </a:lnSpc>
                        <a:spcAft>
                          <a:spcPts val="0"/>
                        </a:spcAft>
                      </a:pPr>
                      <a:r>
                        <a:rPr lang="es-EC" sz="1600">
                          <a:effectLst/>
                        </a:rPr>
                        <a:t>Ahorro y su destino</a:t>
                      </a:r>
                      <a:endParaRPr lang="es-EC" sz="2400">
                        <a:effectLst/>
                      </a:endParaRPr>
                    </a:p>
                    <a:p>
                      <a:pPr algn="just">
                        <a:lnSpc>
                          <a:spcPct val="150000"/>
                        </a:lnSpc>
                        <a:spcAft>
                          <a:spcPts val="0"/>
                        </a:spcAft>
                      </a:pPr>
                      <a:r>
                        <a:rPr lang="es-EC" sz="1600">
                          <a:effectLst/>
                        </a:rPr>
                        <a:t>Gastos</a:t>
                      </a:r>
                      <a:endParaRPr lang="es-EC" sz="2400">
                        <a:effectLst/>
                      </a:endParaRPr>
                    </a:p>
                    <a:p>
                      <a:pPr algn="just">
                        <a:lnSpc>
                          <a:spcPct val="150000"/>
                        </a:lnSpc>
                        <a:spcAft>
                          <a:spcPts val="0"/>
                        </a:spcAft>
                      </a:pPr>
                      <a:r>
                        <a:rPr lang="es-EC" sz="1600">
                          <a:effectLst/>
                        </a:rPr>
                        <a:t>Ingresos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1 hora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Nataly Cruz / Renato Andrade</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670034"/>
                  </a:ext>
                </a:extLst>
              </a:tr>
              <a:tr h="1326253">
                <a:tc>
                  <a:txBody>
                    <a:bodyPr/>
                    <a:lstStyle/>
                    <a:p>
                      <a:pPr algn="just">
                        <a:lnSpc>
                          <a:spcPct val="150000"/>
                        </a:lnSpc>
                        <a:spcAft>
                          <a:spcPts val="0"/>
                        </a:spcAft>
                      </a:pPr>
                      <a:r>
                        <a:rPr lang="es-EC" sz="1600">
                          <a:effectLst/>
                        </a:rPr>
                        <a:t>Economía Familiar Módulo 2</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La familia y el ahorro</a:t>
                      </a:r>
                      <a:endParaRPr lang="es-EC" sz="2400">
                        <a:effectLst/>
                      </a:endParaRPr>
                    </a:p>
                    <a:p>
                      <a:pPr algn="just">
                        <a:lnSpc>
                          <a:spcPct val="150000"/>
                        </a:lnSpc>
                        <a:spcAft>
                          <a:spcPts val="0"/>
                        </a:spcAft>
                      </a:pPr>
                      <a:r>
                        <a:rPr lang="es-EC" sz="1600">
                          <a:effectLst/>
                        </a:rPr>
                        <a:t>Planificación financiera</a:t>
                      </a:r>
                      <a:endParaRPr lang="es-EC" sz="2400">
                        <a:effectLst/>
                      </a:endParaRPr>
                    </a:p>
                    <a:p>
                      <a:pPr algn="just">
                        <a:lnSpc>
                          <a:spcPct val="150000"/>
                        </a:lnSpc>
                        <a:spcAft>
                          <a:spcPts val="0"/>
                        </a:spcAft>
                      </a:pPr>
                      <a:r>
                        <a:rPr lang="es-EC" sz="1600">
                          <a:effectLst/>
                        </a:rPr>
                        <a:t>Mi negocio y mi familia</a:t>
                      </a:r>
                      <a:endParaRPr lang="es-EC" sz="2400">
                        <a:effectLst/>
                      </a:endParaRPr>
                    </a:p>
                    <a:p>
                      <a:pPr algn="just">
                        <a:lnSpc>
                          <a:spcPct val="150000"/>
                        </a:lnSpc>
                        <a:spcAft>
                          <a:spcPts val="0"/>
                        </a:spcAft>
                      </a:pPr>
                      <a:r>
                        <a:rPr lang="es-EC" sz="1600">
                          <a:effectLst/>
                        </a:rPr>
                        <a:t>Mejoras del negocio e inversión</a:t>
                      </a:r>
                      <a:endParaRPr lang="es-EC" sz="2400">
                        <a:effectLst/>
                      </a:endParaRPr>
                    </a:p>
                    <a:p>
                      <a:pPr algn="just">
                        <a:lnSpc>
                          <a:spcPct val="150000"/>
                        </a:lnSpc>
                        <a:spcAft>
                          <a:spcPts val="0"/>
                        </a:spcAft>
                      </a:pPr>
                      <a:r>
                        <a:rPr lang="es-EC" sz="1600">
                          <a:effectLst/>
                        </a:rPr>
                        <a:t>Matemática Financiera básica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1 hora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err="1">
                          <a:effectLst/>
                        </a:rPr>
                        <a:t>Nataly</a:t>
                      </a:r>
                      <a:r>
                        <a:rPr lang="es-EC" sz="1600" dirty="0">
                          <a:effectLst/>
                        </a:rPr>
                        <a:t> Cruz / Renato Andrade</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457607"/>
                  </a:ext>
                </a:extLst>
              </a:tr>
            </a:tbl>
          </a:graphicData>
        </a:graphic>
      </p:graphicFrame>
    </p:spTree>
    <p:extLst>
      <p:ext uri="{BB962C8B-B14F-4D97-AF65-F5344CB8AC3E}">
        <p14:creationId xmlns:p14="http://schemas.microsoft.com/office/powerpoint/2010/main" val="3092700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4C869E2-3AF1-494A-A935-BF07265158CD}"/>
              </a:ext>
            </a:extLst>
          </p:cNvPr>
          <p:cNvSpPr/>
          <p:nvPr/>
        </p:nvSpPr>
        <p:spPr>
          <a:xfrm>
            <a:off x="1664172" y="591913"/>
            <a:ext cx="1177566" cy="467629"/>
          </a:xfrm>
          <a:prstGeom prst="rect">
            <a:avLst/>
          </a:prstGeom>
        </p:spPr>
        <p:txBody>
          <a:bodyPr wrap="none">
            <a:spAutoFit/>
          </a:bodyPr>
          <a:lstStyle/>
          <a:p>
            <a:pPr>
              <a:lnSpc>
                <a:spcPct val="107000"/>
              </a:lnSpc>
              <a:spcAft>
                <a:spcPts val="800"/>
              </a:spcAft>
            </a:pPr>
            <a:r>
              <a:rPr lang="es-EC" sz="2400" b="1" dirty="0">
                <a:latin typeface="Arial" panose="020B0604020202020204" pitchFamily="34" charset="0"/>
                <a:ea typeface="Calibri" panose="020F0502020204030204" pitchFamily="34" charset="0"/>
                <a:cs typeface="Times New Roman" panose="02020603050405020304" pitchFamily="18" charset="0"/>
              </a:rPr>
              <a:t>Ventas</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3E887557-B0D8-49C3-92B3-9B81F8BB0E57}"/>
              </a:ext>
            </a:extLst>
          </p:cNvPr>
          <p:cNvGraphicFramePr>
            <a:graphicFrameLocks noGrp="1"/>
          </p:cNvGraphicFramePr>
          <p:nvPr>
            <p:extLst>
              <p:ext uri="{D42A27DB-BD31-4B8C-83A1-F6EECF244321}">
                <p14:modId xmlns:p14="http://schemas.microsoft.com/office/powerpoint/2010/main" val="3790199119"/>
              </p:ext>
            </p:extLst>
          </p:nvPr>
        </p:nvGraphicFramePr>
        <p:xfrm>
          <a:off x="1912144" y="1900844"/>
          <a:ext cx="7820792" cy="2360105"/>
        </p:xfrm>
        <a:graphic>
          <a:graphicData uri="http://schemas.openxmlformats.org/drawingml/2006/table">
            <a:tbl>
              <a:tblPr firstRow="1" firstCol="1" bandRow="1">
                <a:tableStyleId>{F5AB1C69-6EDB-4FF4-983F-18BD219EF322}</a:tableStyleId>
              </a:tblPr>
              <a:tblGrid>
                <a:gridCol w="1640348">
                  <a:extLst>
                    <a:ext uri="{9D8B030D-6E8A-4147-A177-3AD203B41FA5}">
                      <a16:colId xmlns:a16="http://schemas.microsoft.com/office/drawing/2014/main" val="73738510"/>
                    </a:ext>
                  </a:extLst>
                </a:gridCol>
                <a:gridCol w="3297753">
                  <a:extLst>
                    <a:ext uri="{9D8B030D-6E8A-4147-A177-3AD203B41FA5}">
                      <a16:colId xmlns:a16="http://schemas.microsoft.com/office/drawing/2014/main" val="2851535609"/>
                    </a:ext>
                  </a:extLst>
                </a:gridCol>
                <a:gridCol w="944787">
                  <a:extLst>
                    <a:ext uri="{9D8B030D-6E8A-4147-A177-3AD203B41FA5}">
                      <a16:colId xmlns:a16="http://schemas.microsoft.com/office/drawing/2014/main" val="1085099725"/>
                    </a:ext>
                  </a:extLst>
                </a:gridCol>
                <a:gridCol w="1937904">
                  <a:extLst>
                    <a:ext uri="{9D8B030D-6E8A-4147-A177-3AD203B41FA5}">
                      <a16:colId xmlns:a16="http://schemas.microsoft.com/office/drawing/2014/main" val="4106653669"/>
                    </a:ext>
                  </a:extLst>
                </a:gridCol>
              </a:tblGrid>
              <a:tr h="512518">
                <a:tc>
                  <a:txBody>
                    <a:bodyPr/>
                    <a:lstStyle/>
                    <a:p>
                      <a:pPr algn="ctr">
                        <a:lnSpc>
                          <a:spcPct val="150000"/>
                        </a:lnSpc>
                        <a:spcAft>
                          <a:spcPts val="0"/>
                        </a:spcAft>
                      </a:pPr>
                      <a:r>
                        <a:rPr lang="es-EC" sz="1600">
                          <a:effectLst/>
                        </a:rPr>
                        <a:t>Tema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Contenido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Duración</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Responsable de la Capacitación</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6748751"/>
                  </a:ext>
                </a:extLst>
              </a:tr>
              <a:tr h="598547">
                <a:tc>
                  <a:txBody>
                    <a:bodyPr/>
                    <a:lstStyle/>
                    <a:p>
                      <a:pPr algn="just">
                        <a:lnSpc>
                          <a:spcPct val="150000"/>
                        </a:lnSpc>
                        <a:spcAft>
                          <a:spcPts val="0"/>
                        </a:spcAft>
                      </a:pPr>
                      <a:r>
                        <a:rPr lang="es-EC" sz="1600">
                          <a:effectLst/>
                        </a:rPr>
                        <a:t>Emprendimiento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Capacidades de crecimiento</a:t>
                      </a:r>
                      <a:endParaRPr lang="es-EC" sz="2400" dirty="0">
                        <a:effectLst/>
                      </a:endParaRPr>
                    </a:p>
                    <a:p>
                      <a:pPr algn="just">
                        <a:lnSpc>
                          <a:spcPct val="150000"/>
                        </a:lnSpc>
                        <a:spcAft>
                          <a:spcPts val="0"/>
                        </a:spcAft>
                      </a:pPr>
                      <a:r>
                        <a:rPr lang="es-EC" sz="1600" dirty="0">
                          <a:effectLst/>
                        </a:rPr>
                        <a:t>Estrategias para mejorar mi negocio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1 hora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Fundación Crisfe</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249447"/>
                  </a:ext>
                </a:extLst>
              </a:tr>
              <a:tr h="880465">
                <a:tc>
                  <a:txBody>
                    <a:bodyPr/>
                    <a:lstStyle/>
                    <a:p>
                      <a:pPr algn="just">
                        <a:lnSpc>
                          <a:spcPct val="150000"/>
                        </a:lnSpc>
                        <a:spcAft>
                          <a:spcPts val="0"/>
                        </a:spcAft>
                      </a:pPr>
                      <a:r>
                        <a:rPr lang="es-EC" sz="1600">
                          <a:effectLst/>
                        </a:rPr>
                        <a:t>Ventas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Productos y su presentación</a:t>
                      </a:r>
                      <a:endParaRPr lang="es-EC" sz="2400">
                        <a:effectLst/>
                      </a:endParaRPr>
                    </a:p>
                    <a:p>
                      <a:pPr algn="just">
                        <a:lnSpc>
                          <a:spcPct val="150000"/>
                        </a:lnSpc>
                        <a:spcAft>
                          <a:spcPts val="0"/>
                        </a:spcAft>
                      </a:pPr>
                      <a:r>
                        <a:rPr lang="es-EC" sz="1600">
                          <a:effectLst/>
                        </a:rPr>
                        <a:t>Promoción y ventas</a:t>
                      </a:r>
                      <a:endParaRPr lang="es-EC" sz="2400">
                        <a:effectLst/>
                      </a:endParaRPr>
                    </a:p>
                    <a:p>
                      <a:pPr algn="just">
                        <a:lnSpc>
                          <a:spcPct val="150000"/>
                        </a:lnSpc>
                        <a:spcAft>
                          <a:spcPts val="0"/>
                        </a:spcAft>
                      </a:pPr>
                      <a:r>
                        <a:rPr lang="es-EC" sz="1600">
                          <a:effectLst/>
                        </a:rPr>
                        <a:t>Objetivo de ventas y como mejorarlo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1 hora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Fundación </a:t>
                      </a:r>
                      <a:r>
                        <a:rPr lang="es-EC" sz="1600" dirty="0" err="1">
                          <a:effectLst/>
                        </a:rPr>
                        <a:t>Crisfe</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5973876"/>
                  </a:ext>
                </a:extLst>
              </a:tr>
            </a:tbl>
          </a:graphicData>
        </a:graphic>
      </p:graphicFrame>
    </p:spTree>
    <p:extLst>
      <p:ext uri="{BB962C8B-B14F-4D97-AF65-F5344CB8AC3E}">
        <p14:creationId xmlns:p14="http://schemas.microsoft.com/office/powerpoint/2010/main" val="2054482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246B395-4139-4A3E-8B1E-A832571B2449}"/>
              </a:ext>
            </a:extLst>
          </p:cNvPr>
          <p:cNvSpPr/>
          <p:nvPr/>
        </p:nvSpPr>
        <p:spPr>
          <a:xfrm>
            <a:off x="1673817" y="1546416"/>
            <a:ext cx="9732936" cy="3108543"/>
          </a:xfrm>
          <a:prstGeom prst="rect">
            <a:avLst/>
          </a:prstGeom>
        </p:spPr>
        <p:txBody>
          <a:bodyPr wrap="square">
            <a:spAutoFit/>
          </a:bodyPr>
          <a:lstStyle/>
          <a:p>
            <a:pPr algn="just"/>
            <a:r>
              <a:rPr lang="es-EC" sz="2800" dirty="0">
                <a:latin typeface="Arial" panose="020B0604020202020204" pitchFamily="34" charset="0"/>
                <a:ea typeface="Calibri" panose="020F0502020204030204" pitchFamily="34" charset="0"/>
              </a:rPr>
              <a:t>La presente propuesta está diseñada con autogestión de los autores conjuntamente con los comerciantes del “Centro de Comercio Comité del Pueblo”. Los recursos económicos no son un limitante ya que se ha procurado planificar las capacitaciones con instituciones que las proporcionan de forma gratuita, pese ello hay recursos que son necesarios para la ejecución</a:t>
            </a:r>
            <a:endParaRPr lang="es-EC" sz="2800" dirty="0"/>
          </a:p>
        </p:txBody>
      </p:sp>
      <p:sp>
        <p:nvSpPr>
          <p:cNvPr id="4" name="CuadroTexto 3">
            <a:extLst>
              <a:ext uri="{FF2B5EF4-FFF2-40B4-BE49-F238E27FC236}">
                <a16:creationId xmlns:a16="http://schemas.microsoft.com/office/drawing/2014/main" id="{1E1F9857-327D-44B5-9CB6-298AD5FDC2EC}"/>
              </a:ext>
            </a:extLst>
          </p:cNvPr>
          <p:cNvSpPr txBox="1"/>
          <p:nvPr/>
        </p:nvSpPr>
        <p:spPr>
          <a:xfrm>
            <a:off x="1673817" y="681925"/>
            <a:ext cx="2307683" cy="707886"/>
          </a:xfrm>
          <a:prstGeom prst="rect">
            <a:avLst/>
          </a:prstGeom>
          <a:noFill/>
        </p:spPr>
        <p:txBody>
          <a:bodyPr wrap="none" rtlCol="0">
            <a:spAutoFit/>
          </a:bodyPr>
          <a:lstStyle/>
          <a:p>
            <a:r>
              <a:rPr lang="en-US" sz="4000" dirty="0"/>
              <a:t> </a:t>
            </a:r>
            <a:r>
              <a:rPr lang="es-EC" sz="4000" b="1" dirty="0"/>
              <a:t>Recursos </a:t>
            </a:r>
            <a:endParaRPr lang="es-EC" sz="4000" dirty="0"/>
          </a:p>
        </p:txBody>
      </p:sp>
      <p:graphicFrame>
        <p:nvGraphicFramePr>
          <p:cNvPr id="7" name="Tabla 6">
            <a:extLst>
              <a:ext uri="{FF2B5EF4-FFF2-40B4-BE49-F238E27FC236}">
                <a16:creationId xmlns:a16="http://schemas.microsoft.com/office/drawing/2014/main" id="{99075F50-7F69-4B0E-BFFE-DE1D27C2EE4E}"/>
              </a:ext>
            </a:extLst>
          </p:cNvPr>
          <p:cNvGraphicFramePr>
            <a:graphicFrameLocks noGrp="1"/>
          </p:cNvGraphicFramePr>
          <p:nvPr>
            <p:extLst>
              <p:ext uri="{D42A27DB-BD31-4B8C-83A1-F6EECF244321}">
                <p14:modId xmlns:p14="http://schemas.microsoft.com/office/powerpoint/2010/main" val="3476002355"/>
              </p:ext>
            </p:extLst>
          </p:nvPr>
        </p:nvGraphicFramePr>
        <p:xfrm>
          <a:off x="3566272" y="5044568"/>
          <a:ext cx="5036185" cy="520319"/>
        </p:xfrm>
        <a:graphic>
          <a:graphicData uri="http://schemas.openxmlformats.org/drawingml/2006/table">
            <a:tbl>
              <a:tblPr firstRow="1" firstCol="1" bandRow="1">
                <a:tableStyleId>{F5AB1C69-6EDB-4FF4-983F-18BD219EF322}</a:tableStyleId>
              </a:tblPr>
              <a:tblGrid>
                <a:gridCol w="3812540">
                  <a:extLst>
                    <a:ext uri="{9D8B030D-6E8A-4147-A177-3AD203B41FA5}">
                      <a16:colId xmlns:a16="http://schemas.microsoft.com/office/drawing/2014/main" val="4147629036"/>
                    </a:ext>
                  </a:extLst>
                </a:gridCol>
                <a:gridCol w="1223645">
                  <a:extLst>
                    <a:ext uri="{9D8B030D-6E8A-4147-A177-3AD203B41FA5}">
                      <a16:colId xmlns:a16="http://schemas.microsoft.com/office/drawing/2014/main" val="1904305158"/>
                    </a:ext>
                  </a:extLst>
                </a:gridCol>
              </a:tblGrid>
              <a:tr h="0">
                <a:tc>
                  <a:txBody>
                    <a:bodyPr/>
                    <a:lstStyle/>
                    <a:p>
                      <a:pPr algn="just">
                        <a:lnSpc>
                          <a:spcPct val="150000"/>
                        </a:lnSpc>
                        <a:spcAft>
                          <a:spcPts val="0"/>
                        </a:spcAft>
                      </a:pPr>
                      <a:r>
                        <a:rPr lang="es-EC" sz="1200">
                          <a:effectLst/>
                        </a:rPr>
                        <a:t>TOTAL DE RECURSOS A APORTAR POR PARTE DE LOS AUTORES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US$ 138.50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818711"/>
                  </a:ext>
                </a:extLst>
              </a:tr>
            </a:tbl>
          </a:graphicData>
        </a:graphic>
      </p:graphicFrame>
    </p:spTree>
    <p:extLst>
      <p:ext uri="{BB962C8B-B14F-4D97-AF65-F5344CB8AC3E}">
        <p14:creationId xmlns:p14="http://schemas.microsoft.com/office/powerpoint/2010/main" val="3999887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6BD82CD-0BAC-4959-B6D2-147E5EE145E9}"/>
              </a:ext>
            </a:extLst>
          </p:cNvPr>
          <p:cNvSpPr txBox="1"/>
          <p:nvPr/>
        </p:nvSpPr>
        <p:spPr>
          <a:xfrm>
            <a:off x="4456480" y="325464"/>
            <a:ext cx="3279039" cy="707886"/>
          </a:xfrm>
          <a:prstGeom prst="rect">
            <a:avLst/>
          </a:prstGeom>
          <a:noFill/>
        </p:spPr>
        <p:txBody>
          <a:bodyPr wrap="none" rtlCol="0">
            <a:spAutoFit/>
          </a:bodyPr>
          <a:lstStyle/>
          <a:p>
            <a:r>
              <a:rPr lang="es-EC" sz="4000" b="1" dirty="0"/>
              <a:t>Colaboradores</a:t>
            </a:r>
            <a:endParaRPr lang="es-EC" sz="4000" dirty="0"/>
          </a:p>
        </p:txBody>
      </p:sp>
      <p:sp>
        <p:nvSpPr>
          <p:cNvPr id="7" name="Rectángulo 6">
            <a:extLst>
              <a:ext uri="{FF2B5EF4-FFF2-40B4-BE49-F238E27FC236}">
                <a16:creationId xmlns:a16="http://schemas.microsoft.com/office/drawing/2014/main" id="{8C907826-3AF6-4393-B2DA-73FD0F3717E0}"/>
              </a:ext>
            </a:extLst>
          </p:cNvPr>
          <p:cNvSpPr/>
          <p:nvPr/>
        </p:nvSpPr>
        <p:spPr>
          <a:xfrm>
            <a:off x="2030277" y="1327720"/>
            <a:ext cx="8772041" cy="3371564"/>
          </a:xfrm>
          <a:prstGeom prst="rect">
            <a:avLst/>
          </a:prstGeom>
        </p:spPr>
        <p:txBody>
          <a:bodyPr wrap="square">
            <a:spAutoFit/>
          </a:bodyPr>
          <a:lstStyle/>
          <a:p>
            <a:pPr lvl="0" algn="just">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Corporación Financiera Nacional</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Banca de desarrollo del Ecuador, institución financiera pública, cuya misión consiste en Impulsar el desarrollo de los sectores productivos y estratégicos Institución Publica encarga de proporcionar financiamiento.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s-EC" b="1" dirty="0">
                <a:latin typeface="Arial" panose="020B0604020202020204" pitchFamily="34" charset="0"/>
                <a:ea typeface="Calibri" panose="020F0502020204030204" pitchFamily="34" charset="0"/>
                <a:cs typeface="Times New Roman" panose="02020603050405020304" pitchFamily="18" charset="0"/>
              </a:rPr>
              <a:t>BANECUADOR</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Banco del Ecuador estatal, encargado de proporcionar servicios financieros accesibles a los pequeños comerciantes y sobre todo a productores.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643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E861B6E-C80B-4501-840A-B5F605163D7E}"/>
              </a:ext>
            </a:extLst>
          </p:cNvPr>
          <p:cNvSpPr txBox="1"/>
          <p:nvPr/>
        </p:nvSpPr>
        <p:spPr>
          <a:xfrm>
            <a:off x="1530662" y="600412"/>
            <a:ext cx="9851212" cy="5016758"/>
          </a:xfrm>
          <a:prstGeom prst="rect">
            <a:avLst/>
          </a:prstGeom>
          <a:noFill/>
        </p:spPr>
        <p:txBody>
          <a:bodyPr wrap="square" rtlCol="0">
            <a:spAutoFit/>
          </a:bodyPr>
          <a:lstStyle/>
          <a:p>
            <a:pPr lvl="0"/>
            <a:r>
              <a:rPr lang="es-EC" sz="2000" b="1" dirty="0" err="1"/>
              <a:t>Nataly</a:t>
            </a:r>
            <a:r>
              <a:rPr lang="es-EC" sz="2000" b="1" dirty="0"/>
              <a:t> Cruz</a:t>
            </a:r>
            <a:endParaRPr lang="es-EC" sz="2000" dirty="0"/>
          </a:p>
          <a:p>
            <a:r>
              <a:rPr lang="es-EC" sz="2000" dirty="0"/>
              <a:t>Autora del Proyecto</a:t>
            </a:r>
          </a:p>
          <a:p>
            <a:r>
              <a:rPr lang="es-EC" sz="2000" dirty="0"/>
              <a:t> </a:t>
            </a:r>
          </a:p>
          <a:p>
            <a:pPr lvl="0"/>
            <a:r>
              <a:rPr lang="es-EC" sz="2000" b="1" dirty="0"/>
              <a:t>Renato Andrade					</a:t>
            </a:r>
            <a:endParaRPr lang="es-EC" sz="2000" dirty="0"/>
          </a:p>
          <a:p>
            <a:r>
              <a:rPr lang="es-EC" sz="2000" dirty="0"/>
              <a:t>Autor del Proyecto</a:t>
            </a:r>
          </a:p>
          <a:p>
            <a:pPr lvl="0"/>
            <a:endParaRPr lang="es-EC" sz="2000" b="1" dirty="0"/>
          </a:p>
          <a:p>
            <a:pPr lvl="0"/>
            <a:r>
              <a:rPr lang="es-EC" sz="2000" b="1" dirty="0"/>
              <a:t>Corporación Financiera Nacional</a:t>
            </a:r>
            <a:endParaRPr lang="es-EC" sz="2000" dirty="0"/>
          </a:p>
          <a:p>
            <a:r>
              <a:rPr lang="es-EC" sz="2000" dirty="0"/>
              <a:t>Banca de desarrollo del Ecuador, institución financiera pública, cuya misión consiste en Impulsar el desarrollo de los sectores productivos y estratégicos Institución Publica encarga de proporcionar financiamiento.</a:t>
            </a:r>
          </a:p>
          <a:p>
            <a:r>
              <a:rPr lang="es-EC" sz="2000" dirty="0"/>
              <a:t> </a:t>
            </a:r>
          </a:p>
          <a:p>
            <a:pPr lvl="0"/>
            <a:r>
              <a:rPr lang="es-EC" sz="2000" b="1" dirty="0"/>
              <a:t>BANECUADOR</a:t>
            </a:r>
            <a:endParaRPr lang="es-EC" sz="2000" dirty="0"/>
          </a:p>
          <a:p>
            <a:r>
              <a:rPr lang="es-EC" sz="2000" dirty="0"/>
              <a:t>Banco del Ecuador estatal, encargado de proporcionar servicios financieros accesibles a los pequeños comerciantes y sobre todo a productores.</a:t>
            </a:r>
          </a:p>
          <a:p>
            <a:r>
              <a:rPr lang="es-EC" sz="2000" dirty="0"/>
              <a:t> </a:t>
            </a:r>
          </a:p>
          <a:p>
            <a:endParaRPr lang="es-EC" sz="2000" dirty="0"/>
          </a:p>
        </p:txBody>
      </p:sp>
    </p:spTree>
    <p:extLst>
      <p:ext uri="{BB962C8B-B14F-4D97-AF65-F5344CB8AC3E}">
        <p14:creationId xmlns:p14="http://schemas.microsoft.com/office/powerpoint/2010/main" val="2864012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4"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C202E25-5624-4065-BE72-7BD6FFEBC4FD}"/>
              </a:ext>
            </a:extLst>
          </p:cNvPr>
          <p:cNvSpPr txBox="1"/>
          <p:nvPr/>
        </p:nvSpPr>
        <p:spPr>
          <a:xfrm>
            <a:off x="3935896" y="467890"/>
            <a:ext cx="3975447" cy="523220"/>
          </a:xfrm>
          <a:prstGeom prst="rect">
            <a:avLst/>
          </a:prstGeom>
          <a:noFill/>
        </p:spPr>
        <p:txBody>
          <a:bodyPr wrap="none" rtlCol="0">
            <a:spAutoFit/>
          </a:bodyPr>
          <a:lstStyle/>
          <a:p>
            <a:r>
              <a:rPr lang="es-EC" sz="2800" b="1" dirty="0"/>
              <a:t>Diseño de la Herramienta</a:t>
            </a:r>
            <a:endParaRPr lang="es-EC" sz="2800" dirty="0"/>
          </a:p>
        </p:txBody>
      </p:sp>
      <p:sp>
        <p:nvSpPr>
          <p:cNvPr id="4" name="Rectángulo 3">
            <a:extLst>
              <a:ext uri="{FF2B5EF4-FFF2-40B4-BE49-F238E27FC236}">
                <a16:creationId xmlns:a16="http://schemas.microsoft.com/office/drawing/2014/main" id="{04E0DA9E-6D96-459F-8B61-E73C83DD0EAD}"/>
              </a:ext>
            </a:extLst>
          </p:cNvPr>
          <p:cNvSpPr/>
          <p:nvPr/>
        </p:nvSpPr>
        <p:spPr>
          <a:xfrm>
            <a:off x="1861725" y="1423951"/>
            <a:ext cx="8123787" cy="4524315"/>
          </a:xfrm>
          <a:prstGeom prst="rect">
            <a:avLst/>
          </a:prstGeom>
        </p:spPr>
        <p:txBody>
          <a:bodyPr wrap="square">
            <a:spAutoFit/>
          </a:bodyPr>
          <a:lstStyle/>
          <a:p>
            <a:pPr indent="450215" algn="just">
              <a:spcAft>
                <a:spcPts val="0"/>
              </a:spcAft>
            </a:pPr>
            <a:r>
              <a:rPr lang="es-EC" sz="2400" dirty="0">
                <a:latin typeface="Arial" panose="020B0604020202020204" pitchFamily="34" charset="0"/>
                <a:cs typeface="Times New Roman" panose="02020603050405020304" pitchFamily="18" charset="0"/>
              </a:rPr>
              <a:t>Dentro de la propuesta presentada, se planteada la elaboración de una herramienta informativa que será de uso para los comerciantes. En este material podrán encontrar información sobre la economía familia, presupuestos, ahorro y formatos de cálculo.</a:t>
            </a:r>
          </a:p>
          <a:p>
            <a:pPr indent="450215" algn="just">
              <a:spcAft>
                <a:spcPts val="0"/>
              </a:spcAft>
            </a:pPr>
            <a:endParaRPr lang="en-US" sz="2400" dirty="0">
              <a:latin typeface="Arial" panose="020B0604020202020204" pitchFamily="34" charset="0"/>
              <a:cs typeface="Times New Roman" panose="02020603050405020304" pitchFamily="18" charset="0"/>
            </a:endParaRPr>
          </a:p>
          <a:p>
            <a:pPr indent="450215" algn="just"/>
            <a:r>
              <a:rPr lang="es-EC" sz="2400" dirty="0">
                <a:latin typeface="Arial" panose="020B0604020202020204" pitchFamily="34" charset="0"/>
                <a:cs typeface="Times New Roman" panose="02020603050405020304" pitchFamily="18" charset="0"/>
              </a:rPr>
              <a:t>La herramienta ha sido diseñada de tal forma que abarque en forma resumida todos los temas abordados en las capacitaciones, con el fin de que los comerciantes tengan un guía didáctica a la cual puedan acudir en caso de consultas, dudas o simplemente para recordar.</a:t>
            </a:r>
          </a:p>
          <a:p>
            <a:pPr indent="450215" algn="just">
              <a:spcAft>
                <a:spcPts val="0"/>
              </a:spcAft>
            </a:pP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95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 y="-243608"/>
            <a:ext cx="12192000" cy="6980830"/>
          </a:xfrm>
          <a:prstGeom prst="rect">
            <a:avLst/>
          </a:prstGeom>
        </p:spPr>
      </p:pic>
      <p:sp>
        <p:nvSpPr>
          <p:cNvPr id="8" name="Título 1"/>
          <p:cNvSpPr txBox="1">
            <a:spLocks/>
          </p:cNvSpPr>
          <p:nvPr/>
        </p:nvSpPr>
        <p:spPr>
          <a:xfrm>
            <a:off x="1540490" y="77978"/>
            <a:ext cx="4368991"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t>ANTECEDENTES DEL SECTOR COMERCIAL  </a:t>
            </a:r>
            <a:endParaRPr lang="es-EC" sz="2000" dirty="0"/>
          </a:p>
        </p:txBody>
      </p:sp>
      <p:graphicFrame>
        <p:nvGraphicFramePr>
          <p:cNvPr id="4" name="Diagrama 3"/>
          <p:cNvGraphicFramePr/>
          <p:nvPr>
            <p:extLst>
              <p:ext uri="{D42A27DB-BD31-4B8C-83A1-F6EECF244321}">
                <p14:modId xmlns:p14="http://schemas.microsoft.com/office/powerpoint/2010/main" val="2576965579"/>
              </p:ext>
            </p:extLst>
          </p:nvPr>
        </p:nvGraphicFramePr>
        <p:xfrm>
          <a:off x="2032000" y="-553793"/>
          <a:ext cx="9765048" cy="7295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descr="Imagen relacionada"/>
          <p:cNvPicPr/>
          <p:nvPr/>
        </p:nvPicPr>
        <p:blipFill>
          <a:blip r:embed="rId8">
            <a:extLst>
              <a:ext uri="{28A0092B-C50C-407E-A947-70E740481C1C}">
                <a14:useLocalDpi xmlns:a14="http://schemas.microsoft.com/office/drawing/2010/main" val="0"/>
              </a:ext>
            </a:extLst>
          </a:blip>
          <a:srcRect/>
          <a:stretch>
            <a:fillRect/>
          </a:stretch>
        </p:blipFill>
        <p:spPr bwMode="auto">
          <a:xfrm>
            <a:off x="1611291" y="900208"/>
            <a:ext cx="3832860" cy="2857999"/>
          </a:xfrm>
          <a:prstGeom prst="rect">
            <a:avLst/>
          </a:prstGeom>
          <a:noFill/>
          <a:ln>
            <a:noFill/>
          </a:ln>
        </p:spPr>
      </p:pic>
    </p:spTree>
    <p:extLst>
      <p:ext uri="{BB962C8B-B14F-4D97-AF65-F5344CB8AC3E}">
        <p14:creationId xmlns:p14="http://schemas.microsoft.com/office/powerpoint/2010/main" val="3017314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C5AB32F-F29E-41F7-B4D4-A173CCAED0FA}"/>
              </a:ext>
            </a:extLst>
          </p:cNvPr>
          <p:cNvSpPr txBox="1"/>
          <p:nvPr/>
        </p:nvSpPr>
        <p:spPr>
          <a:xfrm>
            <a:off x="4611757" y="172278"/>
            <a:ext cx="2273764" cy="584775"/>
          </a:xfrm>
          <a:prstGeom prst="rect">
            <a:avLst/>
          </a:prstGeom>
          <a:noFill/>
        </p:spPr>
        <p:txBody>
          <a:bodyPr wrap="none" rtlCol="0">
            <a:spAutoFit/>
          </a:bodyPr>
          <a:lstStyle/>
          <a:p>
            <a:r>
              <a:rPr lang="es-EC" sz="3200" b="1" dirty="0"/>
              <a:t>Cronograma</a:t>
            </a:r>
            <a:endParaRPr lang="es-EC" sz="3200" dirty="0"/>
          </a:p>
        </p:txBody>
      </p:sp>
      <p:sp>
        <p:nvSpPr>
          <p:cNvPr id="9" name="Rectángulo 8">
            <a:extLst>
              <a:ext uri="{FF2B5EF4-FFF2-40B4-BE49-F238E27FC236}">
                <a16:creationId xmlns:a16="http://schemas.microsoft.com/office/drawing/2014/main" id="{6A5E6A64-D13A-49B0-9CC7-981230E1A3B7}"/>
              </a:ext>
            </a:extLst>
          </p:cNvPr>
          <p:cNvSpPr/>
          <p:nvPr/>
        </p:nvSpPr>
        <p:spPr>
          <a:xfrm>
            <a:off x="1749287" y="915086"/>
            <a:ext cx="8693426" cy="4893647"/>
          </a:xfrm>
          <a:prstGeom prst="rect">
            <a:avLst/>
          </a:prstGeom>
        </p:spPr>
        <p:txBody>
          <a:bodyPr wrap="square">
            <a:spAutoFit/>
          </a:bodyPr>
          <a:lstStyle/>
          <a:p>
            <a:pPr algn="just"/>
            <a:r>
              <a:rPr lang="es-EC" sz="2400" dirty="0">
                <a:latin typeface="Arial" panose="020B0604020202020204" pitchFamily="34" charset="0"/>
                <a:ea typeface="Calibri" panose="020F0502020204030204" pitchFamily="34" charset="0"/>
              </a:rPr>
              <a:t>El cronograma está diseñado con el fin de concluir las capacitaciones de forma completa con cada una de las instituciones, por fines logísticos se dividió en tres grupos a los comerciantes. Se ha considerado horario de la tarde por pedido del presidente de la asociación debido los comerciantes </a:t>
            </a:r>
            <a:r>
              <a:rPr lang="es-EC" sz="2400" dirty="0">
                <a:latin typeface="Arial" panose="020B0604020202020204" pitchFamily="34" charset="0"/>
              </a:rPr>
              <a:t>en la mañana tienen que atender sus negocios, también han sido ajustados de acuerdo con la disponibilidad de tiempo de los facilitadores.</a:t>
            </a:r>
          </a:p>
          <a:p>
            <a:pPr algn="just"/>
            <a:endParaRPr lang="es-EC" sz="2400" dirty="0">
              <a:latin typeface="Arial" panose="020B0604020202020204" pitchFamily="34" charset="0"/>
            </a:endParaRPr>
          </a:p>
          <a:p>
            <a:pPr algn="just"/>
            <a:r>
              <a:rPr lang="es-EC" sz="2400" dirty="0">
                <a:latin typeface="Arial" panose="020B0604020202020204" pitchFamily="34" charset="0"/>
              </a:rPr>
              <a:t>El cronograma será repartido a los comerciantes junto con el listado del grupo al que pertenece para que organicen su tiempo y puedan asistir a las capacitaciones.</a:t>
            </a:r>
          </a:p>
          <a:p>
            <a:pPr algn="just"/>
            <a:endParaRPr lang="es-EC" sz="2400" dirty="0"/>
          </a:p>
        </p:txBody>
      </p:sp>
    </p:spTree>
    <p:extLst>
      <p:ext uri="{BB962C8B-B14F-4D97-AF65-F5344CB8AC3E}">
        <p14:creationId xmlns:p14="http://schemas.microsoft.com/office/powerpoint/2010/main" val="2451595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A5D1972F-591D-4C46-808F-BA5B372158C0}"/>
              </a:ext>
            </a:extLst>
          </p:cNvPr>
          <p:cNvGraphicFramePr>
            <a:graphicFrameLocks noGrp="1"/>
          </p:cNvGraphicFramePr>
          <p:nvPr>
            <p:extLst>
              <p:ext uri="{D42A27DB-BD31-4B8C-83A1-F6EECF244321}">
                <p14:modId xmlns:p14="http://schemas.microsoft.com/office/powerpoint/2010/main" val="860529975"/>
              </p:ext>
            </p:extLst>
          </p:nvPr>
        </p:nvGraphicFramePr>
        <p:xfrm>
          <a:off x="1596472" y="854009"/>
          <a:ext cx="8316152" cy="4084637"/>
        </p:xfrm>
        <a:graphic>
          <a:graphicData uri="http://schemas.openxmlformats.org/drawingml/2006/table">
            <a:tbl>
              <a:tblPr firstRow="1" firstCol="1" bandRow="1">
                <a:tableStyleId>{F5AB1C69-6EDB-4FF4-983F-18BD219EF322}</a:tableStyleId>
              </a:tblPr>
              <a:tblGrid>
                <a:gridCol w="1998502">
                  <a:extLst>
                    <a:ext uri="{9D8B030D-6E8A-4147-A177-3AD203B41FA5}">
                      <a16:colId xmlns:a16="http://schemas.microsoft.com/office/drawing/2014/main" val="2020010342"/>
                    </a:ext>
                  </a:extLst>
                </a:gridCol>
                <a:gridCol w="2033302">
                  <a:extLst>
                    <a:ext uri="{9D8B030D-6E8A-4147-A177-3AD203B41FA5}">
                      <a16:colId xmlns:a16="http://schemas.microsoft.com/office/drawing/2014/main" val="1078811630"/>
                    </a:ext>
                  </a:extLst>
                </a:gridCol>
                <a:gridCol w="1465567">
                  <a:extLst>
                    <a:ext uri="{9D8B030D-6E8A-4147-A177-3AD203B41FA5}">
                      <a16:colId xmlns:a16="http://schemas.microsoft.com/office/drawing/2014/main" val="3637582397"/>
                    </a:ext>
                  </a:extLst>
                </a:gridCol>
                <a:gridCol w="1408893">
                  <a:extLst>
                    <a:ext uri="{9D8B030D-6E8A-4147-A177-3AD203B41FA5}">
                      <a16:colId xmlns:a16="http://schemas.microsoft.com/office/drawing/2014/main" val="2241719994"/>
                    </a:ext>
                  </a:extLst>
                </a:gridCol>
                <a:gridCol w="1409888">
                  <a:extLst>
                    <a:ext uri="{9D8B030D-6E8A-4147-A177-3AD203B41FA5}">
                      <a16:colId xmlns:a16="http://schemas.microsoft.com/office/drawing/2014/main" val="2291723093"/>
                    </a:ext>
                  </a:extLst>
                </a:gridCol>
              </a:tblGrid>
              <a:tr h="700933">
                <a:tc>
                  <a:txBody>
                    <a:bodyPr/>
                    <a:lstStyle/>
                    <a:p>
                      <a:pPr algn="ctr">
                        <a:lnSpc>
                          <a:spcPct val="150000"/>
                        </a:lnSpc>
                        <a:spcAft>
                          <a:spcPts val="0"/>
                        </a:spcAft>
                      </a:pPr>
                      <a:r>
                        <a:rPr lang="es-EC" sz="2000">
                          <a:effectLst/>
                        </a:rPr>
                        <a:t>Tema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a:effectLst/>
                        </a:rPr>
                        <a:t>Responsable de la Capacitación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50000"/>
                        </a:lnSpc>
                        <a:spcAft>
                          <a:spcPts val="0"/>
                        </a:spcAft>
                      </a:pPr>
                      <a:r>
                        <a:rPr lang="es-EC" sz="2000">
                          <a:effectLst/>
                        </a:rPr>
                        <a:t>CALENDARIO DE CAPACITACIÓN</a:t>
                      </a:r>
                    </a:p>
                    <a:p>
                      <a:pPr algn="ctr">
                        <a:lnSpc>
                          <a:spcPct val="150000"/>
                        </a:lnSpc>
                        <a:spcAft>
                          <a:spcPts val="0"/>
                        </a:spcAft>
                      </a:pPr>
                      <a:r>
                        <a:rPr lang="es-EC" sz="2000">
                          <a:effectLst/>
                        </a:rPr>
                        <a:t>2018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14209408"/>
                  </a:ext>
                </a:extLst>
              </a:tr>
              <a:tr h="573457">
                <a:tc>
                  <a:txBody>
                    <a:bodyPr/>
                    <a:lstStyle/>
                    <a:p>
                      <a:pPr algn="just">
                        <a:lnSpc>
                          <a:spcPct val="150000"/>
                        </a:lnSpc>
                        <a:spcAft>
                          <a:spcPts val="0"/>
                        </a:spcAft>
                      </a:pPr>
                      <a:r>
                        <a:rPr lang="es-EC" sz="1400">
                          <a:effectLst/>
                        </a:rPr>
                        <a:t>Tema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Responsable de la Capacitación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 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 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1378629"/>
                  </a:ext>
                </a:extLst>
              </a:tr>
              <a:tr h="789493">
                <a:tc>
                  <a:txBody>
                    <a:bodyPr/>
                    <a:lstStyle/>
                    <a:p>
                      <a:pPr algn="just">
                        <a:lnSpc>
                          <a:spcPct val="150000"/>
                        </a:lnSpc>
                        <a:spcAft>
                          <a:spcPts val="0"/>
                        </a:spcAft>
                      </a:pPr>
                      <a:r>
                        <a:rPr lang="es-EC" sz="1400">
                          <a:effectLst/>
                        </a:rPr>
                        <a:t>Economía Familiar Módulo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Nataly Cruz / Renato Andrade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23 de Octubre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23 de Octubre 16h00 – 17h00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23 de Octubre 17h00 – 18h00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911806"/>
                  </a:ext>
                </a:extLst>
              </a:tr>
              <a:tr h="573457">
                <a:tc>
                  <a:txBody>
                    <a:bodyPr/>
                    <a:lstStyle/>
                    <a:p>
                      <a:pPr algn="just">
                        <a:lnSpc>
                          <a:spcPct val="150000"/>
                        </a:lnSpc>
                        <a:spcAft>
                          <a:spcPts val="0"/>
                        </a:spcAft>
                      </a:pPr>
                      <a:r>
                        <a:rPr lang="es-EC" sz="1400">
                          <a:effectLst/>
                        </a:rPr>
                        <a:t>Economía Familiar Módulo 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Nataly Cruz / Renato Andrade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25 de Octubre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25 de Octubre</a:t>
                      </a:r>
                      <a:endParaRPr lang="es-EC" sz="2000">
                        <a:effectLst/>
                      </a:endParaRPr>
                    </a:p>
                    <a:p>
                      <a:pPr algn="just">
                        <a:lnSpc>
                          <a:spcPct val="150000"/>
                        </a:lnSpc>
                        <a:spcAft>
                          <a:spcPts val="0"/>
                        </a:spcAft>
                      </a:pPr>
                      <a:r>
                        <a:rPr lang="es-EC" sz="1400">
                          <a:effectLst/>
                        </a:rPr>
                        <a:t>16h00 – 17h00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25 de Octubre 17h00 – 18h00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2082196"/>
                  </a:ext>
                </a:extLst>
              </a:tr>
              <a:tr h="573457">
                <a:tc>
                  <a:txBody>
                    <a:bodyPr/>
                    <a:lstStyle/>
                    <a:p>
                      <a:pPr algn="just">
                        <a:lnSpc>
                          <a:spcPct val="150000"/>
                        </a:lnSpc>
                        <a:spcAft>
                          <a:spcPts val="0"/>
                        </a:spcAft>
                      </a:pPr>
                      <a:r>
                        <a:rPr lang="es-EC" sz="1400">
                          <a:effectLst/>
                        </a:rPr>
                        <a:t>Programa de Educación Financiera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Corporación Financiera Nacional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30 de Octubre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29 de Octubre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30 de Octubre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695702"/>
                  </a:ext>
                </a:extLst>
              </a:tr>
              <a:tr h="573457">
                <a:tc>
                  <a:txBody>
                    <a:bodyPr/>
                    <a:lstStyle/>
                    <a:p>
                      <a:pPr algn="just">
                        <a:lnSpc>
                          <a:spcPct val="150000"/>
                        </a:lnSpc>
                        <a:spcAft>
                          <a:spcPts val="0"/>
                        </a:spcAft>
                      </a:pPr>
                      <a:r>
                        <a:rPr lang="es-EC" sz="1400">
                          <a:effectLst/>
                        </a:rPr>
                        <a:t>Taller de Educación Financiera Módulo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BANECUADOR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5 de Noviembre 15h00 – 16h00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5 de Noviembre</a:t>
                      </a:r>
                      <a:endParaRPr lang="es-EC" sz="2000">
                        <a:effectLst/>
                      </a:endParaRPr>
                    </a:p>
                    <a:p>
                      <a:pPr algn="just">
                        <a:lnSpc>
                          <a:spcPct val="150000"/>
                        </a:lnSpc>
                        <a:spcAft>
                          <a:spcPts val="0"/>
                        </a:spcAft>
                      </a:pPr>
                      <a:r>
                        <a:rPr lang="es-EC" sz="1400">
                          <a:effectLst/>
                        </a:rPr>
                        <a:t>16h00 – 17h00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dirty="0">
                          <a:effectLst/>
                        </a:rPr>
                        <a:t>5 de Noviembre 17h00 – 18h00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201839"/>
                  </a:ext>
                </a:extLst>
              </a:tr>
            </a:tbl>
          </a:graphicData>
        </a:graphic>
      </p:graphicFrame>
    </p:spTree>
    <p:extLst>
      <p:ext uri="{BB962C8B-B14F-4D97-AF65-F5344CB8AC3E}">
        <p14:creationId xmlns:p14="http://schemas.microsoft.com/office/powerpoint/2010/main" val="544955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3FDFCA4-8FC6-4A06-BF4E-51841CE52390}"/>
              </a:ext>
            </a:extLst>
          </p:cNvPr>
          <p:cNvSpPr txBox="1"/>
          <p:nvPr/>
        </p:nvSpPr>
        <p:spPr>
          <a:xfrm>
            <a:off x="1577009" y="543339"/>
            <a:ext cx="2143536" cy="584775"/>
          </a:xfrm>
          <a:prstGeom prst="rect">
            <a:avLst/>
          </a:prstGeom>
          <a:noFill/>
        </p:spPr>
        <p:txBody>
          <a:bodyPr wrap="none" rtlCol="0">
            <a:spAutoFit/>
          </a:bodyPr>
          <a:lstStyle/>
          <a:p>
            <a:r>
              <a:rPr lang="es-EC" sz="3200" b="1" dirty="0"/>
              <a:t>Factibilidad</a:t>
            </a:r>
            <a:endParaRPr lang="es-EC" sz="3200" dirty="0"/>
          </a:p>
        </p:txBody>
      </p:sp>
      <p:sp>
        <p:nvSpPr>
          <p:cNvPr id="4" name="Rectángulo 3">
            <a:extLst>
              <a:ext uri="{FF2B5EF4-FFF2-40B4-BE49-F238E27FC236}">
                <a16:creationId xmlns:a16="http://schemas.microsoft.com/office/drawing/2014/main" id="{DA92F23B-DD68-4F09-B2DE-930EF1327107}"/>
              </a:ext>
            </a:extLst>
          </p:cNvPr>
          <p:cNvSpPr/>
          <p:nvPr/>
        </p:nvSpPr>
        <p:spPr>
          <a:xfrm>
            <a:off x="2067338" y="1671453"/>
            <a:ext cx="8309113" cy="3416320"/>
          </a:xfrm>
          <a:prstGeom prst="rect">
            <a:avLst/>
          </a:prstGeom>
        </p:spPr>
        <p:txBody>
          <a:bodyPr wrap="square">
            <a:spAutoFit/>
          </a:bodyPr>
          <a:lstStyle/>
          <a:p>
            <a:pPr algn="just"/>
            <a:r>
              <a:rPr lang="es-EC" sz="2400" dirty="0">
                <a:latin typeface="Arial" panose="020B0604020202020204" pitchFamily="34" charset="0"/>
                <a:ea typeface="Calibri" panose="020F0502020204030204" pitchFamily="34" charset="0"/>
              </a:rPr>
              <a:t>La presente propuesta es factible debido a la disposición de los comerciantes a recibir la capacitación tal como se muestra en los resultados de la encuesta. A demás es posible ya que se manejará la propuesta mediante autogestión de los autores conjuntamente con los comerciantes e instituciones que cuentan con programas de responsabilidad social en el área de educación financiera, así como de instituciones públicas que brindan capacitaciones gratuitas.</a:t>
            </a:r>
            <a:endParaRPr lang="es-EC" sz="2400" dirty="0"/>
          </a:p>
        </p:txBody>
      </p:sp>
    </p:spTree>
    <p:extLst>
      <p:ext uri="{BB962C8B-B14F-4D97-AF65-F5344CB8AC3E}">
        <p14:creationId xmlns:p14="http://schemas.microsoft.com/office/powerpoint/2010/main" val="1173843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53008"/>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29BD6C-1739-4A4E-AF6F-C2575F53767A}"/>
              </a:ext>
            </a:extLst>
          </p:cNvPr>
          <p:cNvSpPr/>
          <p:nvPr/>
        </p:nvSpPr>
        <p:spPr>
          <a:xfrm>
            <a:off x="4932182" y="147287"/>
            <a:ext cx="1475084" cy="646331"/>
          </a:xfrm>
          <a:prstGeom prst="rect">
            <a:avLst/>
          </a:prstGeom>
        </p:spPr>
        <p:txBody>
          <a:bodyPr wrap="none">
            <a:spAutoFit/>
          </a:bodyPr>
          <a:lstStyle/>
          <a:p>
            <a:r>
              <a:rPr lang="es-EC" sz="3200" b="1" dirty="0">
                <a:latin typeface="Arial" panose="020B0604020202020204" pitchFamily="34" charset="0"/>
                <a:ea typeface="Calibri" panose="020F0502020204030204" pitchFamily="34" charset="0"/>
              </a:rPr>
              <a:t>FODA</a:t>
            </a:r>
            <a:r>
              <a:rPr lang="es-EC" sz="3600" b="1" dirty="0">
                <a:latin typeface="Arial" panose="020B0604020202020204" pitchFamily="34" charset="0"/>
                <a:ea typeface="Calibri" panose="020F0502020204030204" pitchFamily="34" charset="0"/>
              </a:rPr>
              <a:t> </a:t>
            </a:r>
            <a:endParaRPr lang="es-EC" sz="3200" b="1" dirty="0"/>
          </a:p>
        </p:txBody>
      </p:sp>
      <p:graphicFrame>
        <p:nvGraphicFramePr>
          <p:cNvPr id="3" name="Tabla 2">
            <a:extLst>
              <a:ext uri="{FF2B5EF4-FFF2-40B4-BE49-F238E27FC236}">
                <a16:creationId xmlns:a16="http://schemas.microsoft.com/office/drawing/2014/main" id="{03FAF60C-D5AA-4EC3-905E-FA28F849D331}"/>
              </a:ext>
            </a:extLst>
          </p:cNvPr>
          <p:cNvGraphicFramePr>
            <a:graphicFrameLocks noGrp="1"/>
          </p:cNvGraphicFramePr>
          <p:nvPr>
            <p:extLst>
              <p:ext uri="{D42A27DB-BD31-4B8C-83A1-F6EECF244321}">
                <p14:modId xmlns:p14="http://schemas.microsoft.com/office/powerpoint/2010/main" val="143618521"/>
              </p:ext>
            </p:extLst>
          </p:nvPr>
        </p:nvGraphicFramePr>
        <p:xfrm>
          <a:off x="1696278" y="793618"/>
          <a:ext cx="8799443" cy="5136051"/>
        </p:xfrm>
        <a:graphic>
          <a:graphicData uri="http://schemas.openxmlformats.org/drawingml/2006/table">
            <a:tbl>
              <a:tblPr firstRow="1" firstCol="1" bandRow="1">
                <a:tableStyleId>{7E9639D4-E3E2-4D34-9284-5A2195B3D0D7}</a:tableStyleId>
              </a:tblPr>
              <a:tblGrid>
                <a:gridCol w="4810989">
                  <a:extLst>
                    <a:ext uri="{9D8B030D-6E8A-4147-A177-3AD203B41FA5}">
                      <a16:colId xmlns:a16="http://schemas.microsoft.com/office/drawing/2014/main" val="1593509139"/>
                    </a:ext>
                  </a:extLst>
                </a:gridCol>
                <a:gridCol w="3988454">
                  <a:extLst>
                    <a:ext uri="{9D8B030D-6E8A-4147-A177-3AD203B41FA5}">
                      <a16:colId xmlns:a16="http://schemas.microsoft.com/office/drawing/2014/main" val="2833695849"/>
                    </a:ext>
                  </a:extLst>
                </a:gridCol>
              </a:tblGrid>
              <a:tr h="294208">
                <a:tc>
                  <a:txBody>
                    <a:bodyPr/>
                    <a:lstStyle/>
                    <a:p>
                      <a:pPr algn="ctr">
                        <a:lnSpc>
                          <a:spcPct val="150000"/>
                        </a:lnSpc>
                        <a:spcAft>
                          <a:spcPts val="0"/>
                        </a:spcAft>
                      </a:pPr>
                      <a:r>
                        <a:rPr lang="es-EC" sz="1400" dirty="0">
                          <a:effectLst/>
                        </a:rPr>
                        <a:t>FORTALEZAS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tc>
                  <a:txBody>
                    <a:bodyPr/>
                    <a:lstStyle/>
                    <a:p>
                      <a:pPr algn="ctr">
                        <a:lnSpc>
                          <a:spcPct val="150000"/>
                        </a:lnSpc>
                        <a:spcAft>
                          <a:spcPts val="0"/>
                        </a:spcAft>
                      </a:pPr>
                      <a:r>
                        <a:rPr lang="es-EC" sz="1400" dirty="0">
                          <a:effectLst/>
                        </a:rPr>
                        <a:t>OPORTUNIDADES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extLst>
                  <a:ext uri="{0D108BD9-81ED-4DB2-BD59-A6C34878D82A}">
                    <a16:rowId xmlns:a16="http://schemas.microsoft.com/office/drawing/2014/main" val="2719209626"/>
                  </a:ext>
                </a:extLst>
              </a:tr>
              <a:tr h="3391409">
                <a:tc>
                  <a:txBody>
                    <a:bodyPr/>
                    <a:lstStyle/>
                    <a:p>
                      <a:pPr marL="342900" lvl="0" indent="-342900" algn="just">
                        <a:lnSpc>
                          <a:spcPct val="150000"/>
                        </a:lnSpc>
                        <a:spcAft>
                          <a:spcPts val="0"/>
                        </a:spcAft>
                        <a:buFont typeface="Symbol" panose="05050102010706020507" pitchFamily="18" charset="2"/>
                        <a:buChar char=""/>
                      </a:pPr>
                      <a:r>
                        <a:rPr lang="es-EC" sz="1400" dirty="0">
                          <a:effectLst/>
                        </a:rPr>
                        <a:t>Los comerciantes adquieren conocimientos y destrezas de los cursos recibidos. </a:t>
                      </a:r>
                    </a:p>
                    <a:p>
                      <a:pPr marL="342900" lvl="0" indent="-342900" algn="just">
                        <a:lnSpc>
                          <a:spcPct val="150000"/>
                        </a:lnSpc>
                        <a:spcAft>
                          <a:spcPts val="0"/>
                        </a:spcAft>
                        <a:buFont typeface="Symbol" panose="05050102010706020507" pitchFamily="18" charset="2"/>
                        <a:buChar char=""/>
                      </a:pPr>
                      <a:r>
                        <a:rPr lang="es-EC" sz="1400" dirty="0">
                          <a:effectLst/>
                        </a:rPr>
                        <a:t>Los comerciantes pueden administrar la economía de su hogar de una manera correcta.</a:t>
                      </a:r>
                    </a:p>
                    <a:p>
                      <a:pPr marL="342900" lvl="0" indent="-342900" algn="just">
                        <a:lnSpc>
                          <a:spcPct val="150000"/>
                        </a:lnSpc>
                        <a:spcAft>
                          <a:spcPts val="0"/>
                        </a:spcAft>
                        <a:buFont typeface="Symbol" panose="05050102010706020507" pitchFamily="18" charset="2"/>
                        <a:buChar char=""/>
                      </a:pPr>
                      <a:r>
                        <a:rPr lang="es-EC" sz="1400" dirty="0">
                          <a:effectLst/>
                        </a:rPr>
                        <a:t>Existe predisposición de los comerciantes y sus dirigentes para proceder con las capacitaciones. </a:t>
                      </a:r>
                    </a:p>
                    <a:p>
                      <a:pPr marL="342900" lvl="0" indent="-342900" algn="just">
                        <a:lnSpc>
                          <a:spcPct val="150000"/>
                        </a:lnSpc>
                        <a:spcAft>
                          <a:spcPts val="0"/>
                        </a:spcAft>
                        <a:buFont typeface="Symbol" panose="05050102010706020507" pitchFamily="18" charset="2"/>
                        <a:buChar char=""/>
                      </a:pPr>
                      <a:r>
                        <a:rPr lang="es-EC" sz="1400" dirty="0">
                          <a:effectLst/>
                        </a:rPr>
                        <a:t>Los comerciantes a través de la capacitación pueden mejor sus ventas y sus ingresos.</a:t>
                      </a:r>
                    </a:p>
                    <a:p>
                      <a:pPr marL="342900" lvl="0" indent="-342900" algn="just">
                        <a:lnSpc>
                          <a:spcPct val="150000"/>
                        </a:lnSpc>
                        <a:spcAft>
                          <a:spcPts val="0"/>
                        </a:spcAft>
                        <a:buFont typeface="Symbol" panose="05050102010706020507" pitchFamily="18" charset="2"/>
                        <a:buChar char=""/>
                      </a:pPr>
                      <a:r>
                        <a:rPr lang="es-EC" sz="1400" dirty="0">
                          <a:effectLst/>
                        </a:rPr>
                        <a:t>No se requiere de muchos recursos económicos para la ejecución del curso.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tc>
                  <a:txBody>
                    <a:bodyPr/>
                    <a:lstStyle/>
                    <a:p>
                      <a:pPr marL="342900" lvl="0" indent="-342900" algn="just">
                        <a:lnSpc>
                          <a:spcPct val="150000"/>
                        </a:lnSpc>
                        <a:spcAft>
                          <a:spcPts val="0"/>
                        </a:spcAft>
                        <a:buFont typeface="Symbol" panose="05050102010706020507" pitchFamily="18" charset="2"/>
                        <a:buChar char=""/>
                      </a:pPr>
                      <a:r>
                        <a:rPr lang="es-EC" sz="1400" dirty="0">
                          <a:effectLst/>
                        </a:rPr>
                        <a:t>Existen organizaciones e instituciones que proporcionan cursos y charlas gratuitas como parte de su responsabilidad social.</a:t>
                      </a:r>
                    </a:p>
                    <a:p>
                      <a:pPr marL="342900" lvl="0" indent="-342900" algn="just">
                        <a:lnSpc>
                          <a:spcPct val="150000"/>
                        </a:lnSpc>
                        <a:spcAft>
                          <a:spcPts val="0"/>
                        </a:spcAft>
                        <a:buFont typeface="Symbol" panose="05050102010706020507" pitchFamily="18" charset="2"/>
                        <a:buChar char=""/>
                      </a:pPr>
                      <a:r>
                        <a:rPr lang="es-EC" sz="1400" dirty="0">
                          <a:effectLst/>
                        </a:rPr>
                        <a:t>Los comerciantes dan apertura a recibir los cursos y colaboran con parte de la logística.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extLst>
                  <a:ext uri="{0D108BD9-81ED-4DB2-BD59-A6C34878D82A}">
                    <a16:rowId xmlns:a16="http://schemas.microsoft.com/office/drawing/2014/main" val="3889413874"/>
                  </a:ext>
                </a:extLst>
              </a:tr>
              <a:tr h="294208">
                <a:tc>
                  <a:txBody>
                    <a:bodyPr/>
                    <a:lstStyle/>
                    <a:p>
                      <a:pPr algn="ctr">
                        <a:lnSpc>
                          <a:spcPct val="150000"/>
                        </a:lnSpc>
                        <a:spcAft>
                          <a:spcPts val="0"/>
                        </a:spcAft>
                      </a:pPr>
                      <a:r>
                        <a:rPr lang="es-EC" sz="1400" dirty="0">
                          <a:solidFill>
                            <a:schemeClr val="bg1"/>
                          </a:solidFill>
                          <a:effectLst/>
                        </a:rPr>
                        <a:t>DEBILIDADES</a:t>
                      </a:r>
                      <a:endParaRPr lang="es-EC" sz="1400" dirty="0">
                        <a:solidFill>
                          <a:schemeClr val="bg1"/>
                        </a:solidFill>
                        <a:effectLst/>
                        <a:latin typeface="Calibri" panose="020F0502020204030204" pitchFamily="34" charset="0"/>
                        <a:ea typeface="+mn-ea"/>
                        <a:cs typeface="Times New Roman" panose="02020603050405020304" pitchFamily="18" charset="0"/>
                      </a:endParaRPr>
                    </a:p>
                  </a:txBody>
                  <a:tcPr marL="44940" marR="44940" marT="0" marB="0">
                    <a:solidFill>
                      <a:schemeClr val="tx1"/>
                    </a:solidFill>
                  </a:tcPr>
                </a:tc>
                <a:tc>
                  <a:txBody>
                    <a:bodyPr/>
                    <a:lstStyle/>
                    <a:p>
                      <a:pPr algn="ctr">
                        <a:lnSpc>
                          <a:spcPct val="150000"/>
                        </a:lnSpc>
                        <a:spcAft>
                          <a:spcPts val="0"/>
                        </a:spcAft>
                      </a:pPr>
                      <a:r>
                        <a:rPr lang="es-EC" sz="1400" dirty="0">
                          <a:solidFill>
                            <a:schemeClr val="bg1"/>
                          </a:solidFill>
                          <a:effectLst/>
                        </a:rPr>
                        <a:t>AMENAZAS</a:t>
                      </a:r>
                      <a:endParaRPr lang="es-EC" sz="1400" dirty="0">
                        <a:solidFill>
                          <a:schemeClr val="bg1"/>
                        </a:solidFill>
                        <a:effectLst/>
                        <a:latin typeface="Calibri" panose="020F0502020204030204" pitchFamily="34" charset="0"/>
                        <a:ea typeface="+mn-ea"/>
                        <a:cs typeface="Times New Roman" panose="02020603050405020304" pitchFamily="18" charset="0"/>
                      </a:endParaRPr>
                    </a:p>
                  </a:txBody>
                  <a:tcPr marL="44940" marR="44940" marT="0" marB="0">
                    <a:solidFill>
                      <a:schemeClr val="tx1"/>
                    </a:solidFill>
                  </a:tcPr>
                </a:tc>
                <a:extLst>
                  <a:ext uri="{0D108BD9-81ED-4DB2-BD59-A6C34878D82A}">
                    <a16:rowId xmlns:a16="http://schemas.microsoft.com/office/drawing/2014/main" val="343695326"/>
                  </a:ext>
                </a:extLst>
              </a:tr>
              <a:tr h="1156226">
                <a:tc>
                  <a:txBody>
                    <a:bodyPr/>
                    <a:lstStyle/>
                    <a:p>
                      <a:pPr marL="342900" lvl="0" indent="-342900" algn="just">
                        <a:lnSpc>
                          <a:spcPct val="150000"/>
                        </a:lnSpc>
                        <a:spcAft>
                          <a:spcPts val="0"/>
                        </a:spcAft>
                        <a:buFont typeface="Symbol" panose="05050102010706020507" pitchFamily="18" charset="2"/>
                        <a:buChar char=""/>
                      </a:pPr>
                      <a:r>
                        <a:rPr lang="es-EC" sz="1400" dirty="0">
                          <a:effectLst/>
                        </a:rPr>
                        <a:t>Existen comerciantes que no desean recibir la capacitación.</a:t>
                      </a:r>
                    </a:p>
                    <a:p>
                      <a:pPr marL="342900" lvl="0" indent="-342900" algn="just">
                        <a:lnSpc>
                          <a:spcPct val="150000"/>
                        </a:lnSpc>
                        <a:spcAft>
                          <a:spcPts val="0"/>
                        </a:spcAft>
                        <a:buFont typeface="Symbol" panose="05050102010706020507" pitchFamily="18" charset="2"/>
                        <a:buChar char=""/>
                      </a:pPr>
                      <a:r>
                        <a:rPr lang="es-EC" sz="1400" dirty="0">
                          <a:effectLst/>
                        </a:rPr>
                        <a:t>No todos los comerciantes disponen de tiempo para recibir la capacitación.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tc>
                  <a:txBody>
                    <a:bodyPr/>
                    <a:lstStyle/>
                    <a:p>
                      <a:pPr marL="342900" lvl="0" indent="-342900">
                        <a:lnSpc>
                          <a:spcPct val="150000"/>
                        </a:lnSpc>
                        <a:spcAft>
                          <a:spcPts val="0"/>
                        </a:spcAft>
                        <a:buFont typeface="Symbol" panose="05050102010706020507" pitchFamily="18" charset="2"/>
                        <a:buChar char=""/>
                      </a:pPr>
                      <a:r>
                        <a:rPr lang="es-EC" sz="1400" dirty="0">
                          <a:effectLst/>
                        </a:rPr>
                        <a:t>Las bajas ventas de los comerciantes podrían desanimar al recibir sus capacitaciones.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940" marR="44940" marT="0" marB="0"/>
                </a:tc>
                <a:extLst>
                  <a:ext uri="{0D108BD9-81ED-4DB2-BD59-A6C34878D82A}">
                    <a16:rowId xmlns:a16="http://schemas.microsoft.com/office/drawing/2014/main" val="3012610528"/>
                  </a:ext>
                </a:extLst>
              </a:tr>
            </a:tbl>
          </a:graphicData>
        </a:graphic>
      </p:graphicFrame>
    </p:spTree>
    <p:extLst>
      <p:ext uri="{BB962C8B-B14F-4D97-AF65-F5344CB8AC3E}">
        <p14:creationId xmlns:p14="http://schemas.microsoft.com/office/powerpoint/2010/main" val="2821913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23E66DF-AB55-41CB-8832-476EED6A98A3}"/>
              </a:ext>
            </a:extLst>
          </p:cNvPr>
          <p:cNvSpPr/>
          <p:nvPr/>
        </p:nvSpPr>
        <p:spPr>
          <a:xfrm>
            <a:off x="3620101" y="381864"/>
            <a:ext cx="5157181" cy="400110"/>
          </a:xfrm>
          <a:prstGeom prst="rect">
            <a:avLst/>
          </a:prstGeom>
        </p:spPr>
        <p:txBody>
          <a:bodyPr wrap="none">
            <a:spAutoFit/>
          </a:bodyPr>
          <a:lstStyle/>
          <a:p>
            <a:r>
              <a:rPr lang="es-EC" sz="2000" b="1" dirty="0">
                <a:latin typeface="Arial" panose="020B0604020202020204" pitchFamily="34" charset="0"/>
                <a:ea typeface="Calibri" panose="020F0502020204030204" pitchFamily="34" charset="0"/>
              </a:rPr>
              <a:t>Ejecución y Continuidad de la Propuesta</a:t>
            </a:r>
            <a:endParaRPr lang="es-EC" sz="2000" dirty="0"/>
          </a:p>
        </p:txBody>
      </p:sp>
      <p:sp>
        <p:nvSpPr>
          <p:cNvPr id="3" name="Rectángulo 2">
            <a:extLst>
              <a:ext uri="{FF2B5EF4-FFF2-40B4-BE49-F238E27FC236}">
                <a16:creationId xmlns:a16="http://schemas.microsoft.com/office/drawing/2014/main" id="{02DF0D33-D6FF-44D2-B631-09A7C146B3CE}"/>
              </a:ext>
            </a:extLst>
          </p:cNvPr>
          <p:cNvSpPr/>
          <p:nvPr/>
        </p:nvSpPr>
        <p:spPr>
          <a:xfrm>
            <a:off x="1338470" y="1099355"/>
            <a:ext cx="8534400" cy="4659289"/>
          </a:xfrm>
          <a:prstGeom prst="rect">
            <a:avLst/>
          </a:prstGeom>
        </p:spPr>
        <p:txBody>
          <a:bodyPr wrap="square">
            <a:spAutoFit/>
          </a:bodyPr>
          <a:lstStyle/>
          <a:p>
            <a:pPr indent="450215" algn="just">
              <a:lnSpc>
                <a:spcPct val="150000"/>
              </a:lnSpc>
              <a:spcAft>
                <a:spcPts val="0"/>
              </a:spcAft>
            </a:pPr>
            <a:r>
              <a:rPr lang="es-EC" sz="2000" dirty="0">
                <a:latin typeface="Arial" panose="020B0604020202020204" pitchFamily="34" charset="0"/>
                <a:ea typeface="Calibri" panose="020F0502020204030204" pitchFamily="34" charset="0"/>
                <a:cs typeface="Times New Roman" panose="02020603050405020304" pitchFamily="18" charset="0"/>
              </a:rPr>
              <a:t>Al ser un proyecto de alta factibilidad, debido a que la propuesta de plan de capacitación no requiere la aportación excesiva de recursos económicos, la directiva del “Centro de Comercio del Comité de Pueblo” acepta la puesta en marcha de dicho plan, para el año 2018 y así como manifiesta su predisposición para la llevar a cabo la propuesta los años siguientes. Por lo que se propone realizar una evaluación de la propuesta, una vez que la misma sea ejecutada, así como se propone realizar una planificación preliminar post capacitación que se realizará con el fin de evaluar la necesidad de una capacitación para el siguiente año.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0448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8AFAD59-1E59-425E-BB3A-0151DD2DA1DE}"/>
              </a:ext>
            </a:extLst>
          </p:cNvPr>
          <p:cNvSpPr txBox="1"/>
          <p:nvPr/>
        </p:nvSpPr>
        <p:spPr>
          <a:xfrm>
            <a:off x="4810539" y="331305"/>
            <a:ext cx="2204450" cy="523220"/>
          </a:xfrm>
          <a:prstGeom prst="rect">
            <a:avLst/>
          </a:prstGeom>
          <a:noFill/>
        </p:spPr>
        <p:txBody>
          <a:bodyPr wrap="none" rtlCol="0">
            <a:spAutoFit/>
          </a:bodyPr>
          <a:lstStyle/>
          <a:p>
            <a:r>
              <a:rPr lang="es-EC" sz="2800" b="1"/>
              <a:t>Inscripciones </a:t>
            </a:r>
            <a:endParaRPr lang="es-EC" sz="2800" b="1" dirty="0"/>
          </a:p>
        </p:txBody>
      </p:sp>
      <p:sp>
        <p:nvSpPr>
          <p:cNvPr id="5" name="CuadroTexto 4">
            <a:extLst>
              <a:ext uri="{FF2B5EF4-FFF2-40B4-BE49-F238E27FC236}">
                <a16:creationId xmlns:a16="http://schemas.microsoft.com/office/drawing/2014/main" id="{EED028E1-5AB9-4C17-9B51-DD2DD16A01E8}"/>
              </a:ext>
            </a:extLst>
          </p:cNvPr>
          <p:cNvSpPr txBox="1"/>
          <p:nvPr/>
        </p:nvSpPr>
        <p:spPr>
          <a:xfrm>
            <a:off x="1404730" y="854525"/>
            <a:ext cx="10455966" cy="1323439"/>
          </a:xfrm>
          <a:prstGeom prst="rect">
            <a:avLst/>
          </a:prstGeom>
          <a:noFill/>
        </p:spPr>
        <p:txBody>
          <a:bodyPr wrap="square" rtlCol="0">
            <a:spAutoFit/>
          </a:bodyPr>
          <a:lstStyle/>
          <a:p>
            <a:pPr algn="just"/>
            <a:r>
              <a:rPr lang="es-EC" sz="2000" dirty="0"/>
              <a:t>Una vez aceptada la propuesta se pondrá en conocimiento el inicio de los cursos y la entrega de los cronogramas en la sesión ordinaria del mes de septiembre del 2018 de los comerciantes. Donde se les comunicará a los a mismos cuáles son los beneficios de recibir los cursos, el tiempo de duración y el cronograma de los cursos</a:t>
            </a:r>
          </a:p>
        </p:txBody>
      </p:sp>
      <p:graphicFrame>
        <p:nvGraphicFramePr>
          <p:cNvPr id="7" name="Tabla 6">
            <a:extLst>
              <a:ext uri="{FF2B5EF4-FFF2-40B4-BE49-F238E27FC236}">
                <a16:creationId xmlns:a16="http://schemas.microsoft.com/office/drawing/2014/main" id="{C51A812A-9DAD-472B-A8EC-351BF0897290}"/>
              </a:ext>
            </a:extLst>
          </p:cNvPr>
          <p:cNvGraphicFramePr>
            <a:graphicFrameLocks noGrp="1"/>
          </p:cNvGraphicFramePr>
          <p:nvPr>
            <p:extLst>
              <p:ext uri="{D42A27DB-BD31-4B8C-83A1-F6EECF244321}">
                <p14:modId xmlns:p14="http://schemas.microsoft.com/office/powerpoint/2010/main" val="2830653422"/>
              </p:ext>
            </p:extLst>
          </p:nvPr>
        </p:nvGraphicFramePr>
        <p:xfrm>
          <a:off x="1673776" y="2253215"/>
          <a:ext cx="9325528" cy="2535710"/>
        </p:xfrm>
        <a:graphic>
          <a:graphicData uri="http://schemas.openxmlformats.org/drawingml/2006/table">
            <a:tbl>
              <a:tblPr firstRow="1" firstCol="1" bandRow="1">
                <a:tableStyleId>{F5AB1C69-6EDB-4FF4-983F-18BD219EF322}</a:tableStyleId>
              </a:tblPr>
              <a:tblGrid>
                <a:gridCol w="2330814">
                  <a:extLst>
                    <a:ext uri="{9D8B030D-6E8A-4147-A177-3AD203B41FA5}">
                      <a16:colId xmlns:a16="http://schemas.microsoft.com/office/drawing/2014/main" val="135889131"/>
                    </a:ext>
                  </a:extLst>
                </a:gridCol>
                <a:gridCol w="2330814">
                  <a:extLst>
                    <a:ext uri="{9D8B030D-6E8A-4147-A177-3AD203B41FA5}">
                      <a16:colId xmlns:a16="http://schemas.microsoft.com/office/drawing/2014/main" val="1159199915"/>
                    </a:ext>
                  </a:extLst>
                </a:gridCol>
                <a:gridCol w="2331950">
                  <a:extLst>
                    <a:ext uri="{9D8B030D-6E8A-4147-A177-3AD203B41FA5}">
                      <a16:colId xmlns:a16="http://schemas.microsoft.com/office/drawing/2014/main" val="2733647798"/>
                    </a:ext>
                  </a:extLst>
                </a:gridCol>
                <a:gridCol w="2331950">
                  <a:extLst>
                    <a:ext uri="{9D8B030D-6E8A-4147-A177-3AD203B41FA5}">
                      <a16:colId xmlns:a16="http://schemas.microsoft.com/office/drawing/2014/main" val="2302457482"/>
                    </a:ext>
                  </a:extLst>
                </a:gridCol>
              </a:tblGrid>
              <a:tr h="383046">
                <a:tc gridSpan="4">
                  <a:txBody>
                    <a:bodyPr/>
                    <a:lstStyle/>
                    <a:p>
                      <a:pPr algn="ctr">
                        <a:lnSpc>
                          <a:spcPct val="150000"/>
                        </a:lnSpc>
                        <a:spcAft>
                          <a:spcPts val="0"/>
                        </a:spcAft>
                      </a:pPr>
                      <a:r>
                        <a:rPr lang="es-EC" sz="2400">
                          <a:effectLst/>
                        </a:rPr>
                        <a:t>FICHA DE INSCRIPCIÓN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5945934"/>
                  </a:ext>
                </a:extLst>
              </a:tr>
              <a:tr h="287236">
                <a:tc>
                  <a:txBody>
                    <a:bodyPr/>
                    <a:lstStyle/>
                    <a:p>
                      <a:pPr algn="just">
                        <a:lnSpc>
                          <a:spcPct val="150000"/>
                        </a:lnSpc>
                        <a:spcAft>
                          <a:spcPts val="0"/>
                        </a:spcAft>
                      </a:pPr>
                      <a:r>
                        <a:rPr lang="es-EC" sz="1400">
                          <a:effectLst/>
                        </a:rPr>
                        <a:t>Nombres y Apellidos: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92622196"/>
                  </a:ext>
                </a:extLst>
              </a:tr>
              <a:tr h="287236">
                <a:tc>
                  <a:txBody>
                    <a:bodyPr/>
                    <a:lstStyle/>
                    <a:p>
                      <a:pPr algn="just">
                        <a:lnSpc>
                          <a:spcPct val="150000"/>
                        </a:lnSpc>
                        <a:spcAft>
                          <a:spcPts val="0"/>
                        </a:spcAft>
                      </a:pPr>
                      <a:r>
                        <a:rPr lang="es-EC" sz="1400">
                          <a:effectLst/>
                        </a:rPr>
                        <a:t>Número de Cédula: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43531547"/>
                  </a:ext>
                </a:extLst>
              </a:tr>
              <a:tr h="287236">
                <a:tc>
                  <a:txBody>
                    <a:bodyPr/>
                    <a:lstStyle/>
                    <a:p>
                      <a:pPr algn="just">
                        <a:lnSpc>
                          <a:spcPct val="150000"/>
                        </a:lnSpc>
                        <a:spcAft>
                          <a:spcPts val="0"/>
                        </a:spcAft>
                      </a:pPr>
                      <a:r>
                        <a:rPr lang="es-EC" sz="1400">
                          <a:effectLst/>
                        </a:rPr>
                        <a:t>Fecha de Nacimiento: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33982300"/>
                  </a:ext>
                </a:extLst>
              </a:tr>
              <a:tr h="287236">
                <a:tc>
                  <a:txBody>
                    <a:bodyPr/>
                    <a:lstStyle/>
                    <a:p>
                      <a:pPr algn="just">
                        <a:lnSpc>
                          <a:spcPct val="150000"/>
                        </a:lnSpc>
                        <a:spcAft>
                          <a:spcPts val="0"/>
                        </a:spcAft>
                      </a:pPr>
                      <a:r>
                        <a:rPr lang="es-EC" sz="1400">
                          <a:effectLst/>
                        </a:rPr>
                        <a:t>Tipo de Negocio: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39888047"/>
                  </a:ext>
                </a:extLst>
              </a:tr>
              <a:tr h="287236">
                <a:tc>
                  <a:txBody>
                    <a:bodyPr/>
                    <a:lstStyle/>
                    <a:p>
                      <a:pPr algn="just">
                        <a:lnSpc>
                          <a:spcPct val="150000"/>
                        </a:lnSpc>
                        <a:spcAft>
                          <a:spcPts val="0"/>
                        </a:spcAft>
                      </a:pPr>
                      <a:r>
                        <a:rPr lang="es-EC" sz="1400">
                          <a:effectLst/>
                        </a:rPr>
                        <a:t>Preferencia de Grupo: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Grupo1:______</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Grupo2:______</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Grupo3:______</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16231"/>
                  </a:ext>
                </a:extLst>
              </a:tr>
              <a:tr h="607595">
                <a:tc>
                  <a:txBody>
                    <a:bodyPr/>
                    <a:lstStyle/>
                    <a:p>
                      <a:pPr algn="just">
                        <a:lnSpc>
                          <a:spcPct val="150000"/>
                        </a:lnSpc>
                        <a:spcAft>
                          <a:spcPts val="0"/>
                        </a:spcAft>
                      </a:pPr>
                      <a:r>
                        <a:rPr lang="es-EC" sz="1400">
                          <a:effectLst/>
                        </a:rPr>
                        <a:t>Número de Miembros de Familia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a:effectLst/>
                        </a:rPr>
                        <a:t>Estado Civil: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125351"/>
                  </a:ext>
                </a:extLst>
              </a:tr>
            </a:tbl>
          </a:graphicData>
        </a:graphic>
      </p:graphicFrame>
    </p:spTree>
    <p:extLst>
      <p:ext uri="{BB962C8B-B14F-4D97-AF65-F5344CB8AC3E}">
        <p14:creationId xmlns:p14="http://schemas.microsoft.com/office/powerpoint/2010/main" val="1472628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F37E03C-A819-465E-9907-D92AC71CC819}"/>
              </a:ext>
            </a:extLst>
          </p:cNvPr>
          <p:cNvSpPr txBox="1"/>
          <p:nvPr/>
        </p:nvSpPr>
        <p:spPr>
          <a:xfrm>
            <a:off x="3829878" y="441386"/>
            <a:ext cx="3870290" cy="461665"/>
          </a:xfrm>
          <a:prstGeom prst="rect">
            <a:avLst/>
          </a:prstGeom>
          <a:noFill/>
        </p:spPr>
        <p:txBody>
          <a:bodyPr wrap="none" rtlCol="0">
            <a:spAutoFit/>
          </a:bodyPr>
          <a:lstStyle/>
          <a:p>
            <a:r>
              <a:rPr lang="es-EC" sz="2400" b="1" dirty="0"/>
              <a:t>Evaluación post Capacitación</a:t>
            </a:r>
            <a:endParaRPr lang="es-EC" sz="2400" dirty="0"/>
          </a:p>
        </p:txBody>
      </p:sp>
      <p:sp>
        <p:nvSpPr>
          <p:cNvPr id="4" name="Rectángulo 3">
            <a:extLst>
              <a:ext uri="{FF2B5EF4-FFF2-40B4-BE49-F238E27FC236}">
                <a16:creationId xmlns:a16="http://schemas.microsoft.com/office/drawing/2014/main" id="{2D60AE29-57D0-403D-AAC4-3BA4E668CE22}"/>
              </a:ext>
            </a:extLst>
          </p:cNvPr>
          <p:cNvSpPr/>
          <p:nvPr/>
        </p:nvSpPr>
        <p:spPr>
          <a:xfrm>
            <a:off x="1901688" y="1682442"/>
            <a:ext cx="8388624" cy="2466381"/>
          </a:xfrm>
          <a:prstGeom prst="rect">
            <a:avLst/>
          </a:prstGeom>
        </p:spPr>
        <p:txBody>
          <a:bodyPr wrap="square">
            <a:spAutoFit/>
          </a:bodyPr>
          <a:lstStyle/>
          <a:p>
            <a:pPr indent="449580" algn="just">
              <a:lnSpc>
                <a:spcPct val="200000"/>
              </a:lnSpc>
              <a:spcAft>
                <a:spcPts val="800"/>
              </a:spcAft>
            </a:pPr>
            <a:r>
              <a:rPr lang="es-EC" sz="2000" dirty="0">
                <a:latin typeface="Arial" panose="020B0604020202020204" pitchFamily="34" charset="0"/>
                <a:ea typeface="Times New Roman" panose="02020603050405020304" pitchFamily="18" charset="0"/>
                <a:cs typeface="Times New Roman" panose="02020603050405020304" pitchFamily="18" charset="0"/>
              </a:rPr>
              <a:t>Con el fin de conocer el nivel de satisfacción de los beneficiarios, obtener una retroalimentación de la metodología aplicada y evaluar la posibilidad de mejorar y ejecutar el curso para el siguiente año, se propone realizar una evaluación sobre las capacitaciones recibidas.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245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D10E14C3-114A-4D9B-8CF7-7A37820CDD81}"/>
              </a:ext>
            </a:extLst>
          </p:cNvPr>
          <p:cNvGraphicFramePr>
            <a:graphicFrameLocks noGrp="1"/>
          </p:cNvGraphicFramePr>
          <p:nvPr>
            <p:extLst>
              <p:ext uri="{D42A27DB-BD31-4B8C-83A1-F6EECF244321}">
                <p14:modId xmlns:p14="http://schemas.microsoft.com/office/powerpoint/2010/main" val="2242712886"/>
              </p:ext>
            </p:extLst>
          </p:nvPr>
        </p:nvGraphicFramePr>
        <p:xfrm>
          <a:off x="464430" y="64208"/>
          <a:ext cx="11436022" cy="6628990"/>
        </p:xfrm>
        <a:graphic>
          <a:graphicData uri="http://schemas.openxmlformats.org/drawingml/2006/table">
            <a:tbl>
              <a:tblPr firstRow="1" firstCol="1" bandRow="1">
                <a:tableStyleId>{F5AB1C69-6EDB-4FF4-983F-18BD219EF322}</a:tableStyleId>
              </a:tblPr>
              <a:tblGrid>
                <a:gridCol w="5718011">
                  <a:extLst>
                    <a:ext uri="{9D8B030D-6E8A-4147-A177-3AD203B41FA5}">
                      <a16:colId xmlns:a16="http://schemas.microsoft.com/office/drawing/2014/main" val="2109737522"/>
                    </a:ext>
                  </a:extLst>
                </a:gridCol>
                <a:gridCol w="5718011">
                  <a:extLst>
                    <a:ext uri="{9D8B030D-6E8A-4147-A177-3AD203B41FA5}">
                      <a16:colId xmlns:a16="http://schemas.microsoft.com/office/drawing/2014/main" val="3193006844"/>
                    </a:ext>
                  </a:extLst>
                </a:gridCol>
              </a:tblGrid>
              <a:tr h="179569">
                <a:tc gridSpan="2">
                  <a:txBody>
                    <a:bodyPr/>
                    <a:lstStyle/>
                    <a:p>
                      <a:pPr algn="ctr">
                        <a:lnSpc>
                          <a:spcPct val="150000"/>
                        </a:lnSpc>
                        <a:spcAft>
                          <a:spcPts val="0"/>
                        </a:spcAft>
                      </a:pPr>
                      <a:r>
                        <a:rPr lang="es-EC" sz="1400">
                          <a:solidFill>
                            <a:schemeClr val="tx1"/>
                          </a:solidFill>
                          <a:effectLst/>
                        </a:rPr>
                        <a:t>EVALUACIÓN POST CAPACITACIÓN</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hMerge="1">
                  <a:txBody>
                    <a:bodyPr/>
                    <a:lstStyle/>
                    <a:p>
                      <a:endParaRPr lang="es-EC"/>
                    </a:p>
                  </a:txBody>
                  <a:tcPr/>
                </a:tc>
                <a:extLst>
                  <a:ext uri="{0D108BD9-81ED-4DB2-BD59-A6C34878D82A}">
                    <a16:rowId xmlns:a16="http://schemas.microsoft.com/office/drawing/2014/main" val="999521746"/>
                  </a:ext>
                </a:extLst>
              </a:tr>
              <a:tr h="379785">
                <a:tc gridSpan="2">
                  <a:txBody>
                    <a:bodyPr/>
                    <a:lstStyle/>
                    <a:p>
                      <a:pPr algn="ctr">
                        <a:lnSpc>
                          <a:spcPct val="150000"/>
                        </a:lnSpc>
                        <a:spcAft>
                          <a:spcPts val="0"/>
                        </a:spcAft>
                      </a:pPr>
                      <a:r>
                        <a:rPr lang="es-EC" sz="1400">
                          <a:solidFill>
                            <a:schemeClr val="tx1"/>
                          </a:solidFill>
                          <a:effectLst/>
                        </a:rPr>
                        <a:t>La presente encuesta tiene como objetivo evaluar los cursos recibidos, así como obtener sugerencias y propuestas para las capacitaciones planificadas para el siguiente año.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hMerge="1">
                  <a:txBody>
                    <a:bodyPr/>
                    <a:lstStyle/>
                    <a:p>
                      <a:endParaRPr lang="es-EC"/>
                    </a:p>
                  </a:txBody>
                  <a:tcPr/>
                </a:tc>
                <a:extLst>
                  <a:ext uri="{0D108BD9-81ED-4DB2-BD59-A6C34878D82A}">
                    <a16:rowId xmlns:a16="http://schemas.microsoft.com/office/drawing/2014/main" val="2983927860"/>
                  </a:ext>
                </a:extLst>
              </a:tr>
              <a:tr h="179569">
                <a:tc gridSpan="2">
                  <a:txBody>
                    <a:bodyPr/>
                    <a:lstStyle/>
                    <a:p>
                      <a:pPr marL="342900" lvl="0" indent="-342900">
                        <a:lnSpc>
                          <a:spcPct val="150000"/>
                        </a:lnSpc>
                        <a:spcAft>
                          <a:spcPts val="0"/>
                        </a:spcAft>
                        <a:buFont typeface="+mj-lt"/>
                        <a:buAutoNum type="arabicPeriod"/>
                      </a:pPr>
                      <a:r>
                        <a:rPr lang="es-EC" sz="1400">
                          <a:solidFill>
                            <a:schemeClr val="tx1"/>
                          </a:solidFill>
                          <a:effectLst/>
                        </a:rPr>
                        <a:t>Contenidos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hMerge="1">
                  <a:txBody>
                    <a:bodyPr/>
                    <a:lstStyle/>
                    <a:p>
                      <a:endParaRPr lang="es-EC"/>
                    </a:p>
                  </a:txBody>
                  <a:tcPr/>
                </a:tc>
                <a:extLst>
                  <a:ext uri="{0D108BD9-81ED-4DB2-BD59-A6C34878D82A}">
                    <a16:rowId xmlns:a16="http://schemas.microsoft.com/office/drawing/2014/main" val="733863618"/>
                  </a:ext>
                </a:extLst>
              </a:tr>
              <a:tr h="179569">
                <a:tc>
                  <a:txBody>
                    <a:bodyPr/>
                    <a:lstStyle/>
                    <a:p>
                      <a:pPr algn="just">
                        <a:lnSpc>
                          <a:spcPct val="150000"/>
                        </a:lnSpc>
                        <a:spcAft>
                          <a:spcPts val="0"/>
                        </a:spcAft>
                      </a:pPr>
                      <a:r>
                        <a:rPr lang="es-EC" sz="1400">
                          <a:solidFill>
                            <a:schemeClr val="tx1"/>
                          </a:solidFill>
                          <a:effectLst/>
                        </a:rPr>
                        <a:t>Preguntas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Respuesta</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1911885602"/>
                  </a:ext>
                </a:extLst>
              </a:tr>
              <a:tr h="379785">
                <a:tc>
                  <a:txBody>
                    <a:bodyPr/>
                    <a:lstStyle/>
                    <a:p>
                      <a:pPr algn="just">
                        <a:lnSpc>
                          <a:spcPct val="150000"/>
                        </a:lnSpc>
                        <a:spcAft>
                          <a:spcPts val="0"/>
                        </a:spcAft>
                      </a:pPr>
                      <a:r>
                        <a:rPr lang="es-EC" sz="1400">
                          <a:solidFill>
                            <a:schemeClr val="tx1"/>
                          </a:solidFill>
                          <a:effectLst/>
                        </a:rPr>
                        <a:t>Del 1 al 10 califique la calidad de contenidos recibidos en la capacitación.</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 </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945065078"/>
                  </a:ext>
                </a:extLst>
              </a:tr>
              <a:tr h="580001">
                <a:tc>
                  <a:txBody>
                    <a:bodyPr/>
                    <a:lstStyle/>
                    <a:p>
                      <a:pPr algn="just">
                        <a:lnSpc>
                          <a:spcPct val="150000"/>
                        </a:lnSpc>
                        <a:spcAft>
                          <a:spcPts val="0"/>
                        </a:spcAft>
                      </a:pPr>
                      <a:r>
                        <a:rPr lang="es-EC" sz="1400">
                          <a:solidFill>
                            <a:schemeClr val="tx1"/>
                          </a:solidFill>
                          <a:effectLst/>
                        </a:rPr>
                        <a:t>¿Considera que los contenidos abarcaron temas de interés?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Si_____  No____</a:t>
                      </a:r>
                      <a:endParaRPr lang="es-EC" sz="1600">
                        <a:solidFill>
                          <a:schemeClr val="tx1"/>
                        </a:solidFill>
                        <a:effectLst/>
                      </a:endParaRPr>
                    </a:p>
                    <a:p>
                      <a:pPr algn="just">
                        <a:lnSpc>
                          <a:spcPct val="150000"/>
                        </a:lnSpc>
                        <a:spcAft>
                          <a:spcPts val="0"/>
                        </a:spcAft>
                      </a:pPr>
                      <a:r>
                        <a:rPr lang="es-EC" sz="1400">
                          <a:solidFill>
                            <a:schemeClr val="tx1"/>
                          </a:solidFill>
                          <a:effectLst/>
                        </a:rPr>
                        <a:t>¿Por qué?_____________________________</a:t>
                      </a:r>
                      <a:endParaRPr lang="es-EC" sz="1600">
                        <a:solidFill>
                          <a:schemeClr val="tx1"/>
                        </a:solidFill>
                        <a:effectLst/>
                      </a:endParaRPr>
                    </a:p>
                    <a:p>
                      <a:pPr algn="just">
                        <a:lnSpc>
                          <a:spcPct val="150000"/>
                        </a:lnSpc>
                        <a:spcAft>
                          <a:spcPts val="0"/>
                        </a:spcAft>
                      </a:pPr>
                      <a:r>
                        <a:rPr lang="es-EC" sz="1400">
                          <a:solidFill>
                            <a:schemeClr val="tx1"/>
                          </a:solidFill>
                          <a:effectLst/>
                        </a:rPr>
                        <a:t>______________________________________</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488052424"/>
                  </a:ext>
                </a:extLst>
              </a:tr>
              <a:tr h="379785">
                <a:tc>
                  <a:txBody>
                    <a:bodyPr/>
                    <a:lstStyle/>
                    <a:p>
                      <a:pPr algn="just">
                        <a:lnSpc>
                          <a:spcPct val="150000"/>
                        </a:lnSpc>
                        <a:spcAft>
                          <a:spcPts val="0"/>
                        </a:spcAft>
                      </a:pPr>
                      <a:r>
                        <a:rPr lang="es-EC" sz="1400">
                          <a:solidFill>
                            <a:schemeClr val="tx1"/>
                          </a:solidFill>
                          <a:effectLst/>
                        </a:rPr>
                        <a:t>Escriba sus comentarios y sugerencias acerca de los contenidos del curso.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 </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913848868"/>
                  </a:ext>
                </a:extLst>
              </a:tr>
              <a:tr h="179569">
                <a:tc gridSpan="2">
                  <a:txBody>
                    <a:bodyPr/>
                    <a:lstStyle/>
                    <a:p>
                      <a:pPr marL="0" lvl="0" indent="0" algn="just">
                        <a:lnSpc>
                          <a:spcPct val="150000"/>
                        </a:lnSpc>
                        <a:spcAft>
                          <a:spcPts val="0"/>
                        </a:spcAft>
                        <a:buFont typeface="+mj-lt"/>
                        <a:buNone/>
                      </a:pPr>
                      <a:r>
                        <a:rPr lang="es-EC" sz="1400" dirty="0">
                          <a:solidFill>
                            <a:schemeClr val="tx1"/>
                          </a:solidFill>
                          <a:effectLst/>
                        </a:rPr>
                        <a:t>2  Instructores</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hMerge="1">
                  <a:txBody>
                    <a:bodyPr/>
                    <a:lstStyle/>
                    <a:p>
                      <a:endParaRPr lang="es-EC"/>
                    </a:p>
                  </a:txBody>
                  <a:tcPr/>
                </a:tc>
                <a:extLst>
                  <a:ext uri="{0D108BD9-81ED-4DB2-BD59-A6C34878D82A}">
                    <a16:rowId xmlns:a16="http://schemas.microsoft.com/office/drawing/2014/main" val="128730197"/>
                  </a:ext>
                </a:extLst>
              </a:tr>
              <a:tr h="379785">
                <a:tc>
                  <a:txBody>
                    <a:bodyPr/>
                    <a:lstStyle/>
                    <a:p>
                      <a:pPr algn="just">
                        <a:lnSpc>
                          <a:spcPct val="150000"/>
                        </a:lnSpc>
                        <a:spcAft>
                          <a:spcPts val="0"/>
                        </a:spcAft>
                      </a:pPr>
                      <a:r>
                        <a:rPr lang="es-EC" sz="1400">
                          <a:solidFill>
                            <a:schemeClr val="tx1"/>
                          </a:solidFill>
                          <a:effectLst/>
                        </a:rPr>
                        <a:t>Del 1 a 10 califique a los instructores que dictaron los cursos.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 </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212635607"/>
                  </a:ext>
                </a:extLst>
              </a:tr>
              <a:tr h="580001">
                <a:tc>
                  <a:txBody>
                    <a:bodyPr/>
                    <a:lstStyle/>
                    <a:p>
                      <a:pPr algn="just">
                        <a:lnSpc>
                          <a:spcPct val="150000"/>
                        </a:lnSpc>
                        <a:spcAft>
                          <a:spcPts val="0"/>
                        </a:spcAft>
                      </a:pPr>
                      <a:r>
                        <a:rPr lang="es-EC" sz="1400">
                          <a:solidFill>
                            <a:schemeClr val="tx1"/>
                          </a:solidFill>
                          <a:effectLst/>
                        </a:rPr>
                        <a:t>¿Considera que los instructores manejan los temas dictados e imparten las clases de forma clara?</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Si_____  No____</a:t>
                      </a:r>
                      <a:endParaRPr lang="es-EC" sz="1600">
                        <a:solidFill>
                          <a:schemeClr val="tx1"/>
                        </a:solidFill>
                        <a:effectLst/>
                      </a:endParaRPr>
                    </a:p>
                    <a:p>
                      <a:pPr algn="just">
                        <a:lnSpc>
                          <a:spcPct val="150000"/>
                        </a:lnSpc>
                        <a:spcAft>
                          <a:spcPts val="0"/>
                        </a:spcAft>
                      </a:pPr>
                      <a:r>
                        <a:rPr lang="es-EC" sz="1400">
                          <a:solidFill>
                            <a:schemeClr val="tx1"/>
                          </a:solidFill>
                          <a:effectLst/>
                        </a:rPr>
                        <a:t>¿Por qué??_____________________________</a:t>
                      </a:r>
                      <a:endParaRPr lang="es-EC" sz="1600">
                        <a:solidFill>
                          <a:schemeClr val="tx1"/>
                        </a:solidFill>
                        <a:effectLst/>
                      </a:endParaRPr>
                    </a:p>
                    <a:p>
                      <a:pPr algn="just">
                        <a:lnSpc>
                          <a:spcPct val="150000"/>
                        </a:lnSpc>
                        <a:spcAft>
                          <a:spcPts val="0"/>
                        </a:spcAft>
                      </a:pPr>
                      <a:r>
                        <a:rPr lang="es-EC" sz="1400">
                          <a:solidFill>
                            <a:schemeClr val="tx1"/>
                          </a:solidFill>
                          <a:effectLst/>
                        </a:rPr>
                        <a:t>______________________________________</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507304275"/>
                  </a:ext>
                </a:extLst>
              </a:tr>
              <a:tr h="379785">
                <a:tc>
                  <a:txBody>
                    <a:bodyPr/>
                    <a:lstStyle/>
                    <a:p>
                      <a:pPr algn="just">
                        <a:lnSpc>
                          <a:spcPct val="150000"/>
                        </a:lnSpc>
                        <a:spcAft>
                          <a:spcPts val="0"/>
                        </a:spcAft>
                      </a:pPr>
                      <a:r>
                        <a:rPr lang="es-EC" sz="1400">
                          <a:solidFill>
                            <a:schemeClr val="tx1"/>
                          </a:solidFill>
                          <a:effectLst/>
                        </a:rPr>
                        <a:t>Escriba sus comentarios y sugerencias acerca de los instructores del curso.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 </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276109778"/>
                  </a:ext>
                </a:extLst>
              </a:tr>
              <a:tr h="179569">
                <a:tc gridSpan="2">
                  <a:txBody>
                    <a:bodyPr/>
                    <a:lstStyle/>
                    <a:p>
                      <a:pPr marL="0" lvl="0" indent="0" algn="just">
                        <a:lnSpc>
                          <a:spcPct val="150000"/>
                        </a:lnSpc>
                        <a:spcAft>
                          <a:spcPts val="0"/>
                        </a:spcAft>
                        <a:buFont typeface="+mj-lt"/>
                        <a:buNone/>
                      </a:pPr>
                      <a:r>
                        <a:rPr lang="es-EC" sz="1400" dirty="0">
                          <a:solidFill>
                            <a:schemeClr val="tx1"/>
                          </a:solidFill>
                          <a:effectLst/>
                        </a:rPr>
                        <a:t>3, Logística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hMerge="1">
                  <a:txBody>
                    <a:bodyPr/>
                    <a:lstStyle/>
                    <a:p>
                      <a:endParaRPr lang="es-EC"/>
                    </a:p>
                  </a:txBody>
                  <a:tcPr/>
                </a:tc>
                <a:extLst>
                  <a:ext uri="{0D108BD9-81ED-4DB2-BD59-A6C34878D82A}">
                    <a16:rowId xmlns:a16="http://schemas.microsoft.com/office/drawing/2014/main" val="265922990"/>
                  </a:ext>
                </a:extLst>
              </a:tr>
              <a:tr h="379785">
                <a:tc>
                  <a:txBody>
                    <a:bodyPr/>
                    <a:lstStyle/>
                    <a:p>
                      <a:pPr algn="just">
                        <a:lnSpc>
                          <a:spcPct val="150000"/>
                        </a:lnSpc>
                        <a:spcAft>
                          <a:spcPts val="0"/>
                        </a:spcAft>
                      </a:pPr>
                      <a:r>
                        <a:rPr lang="es-EC" sz="1400">
                          <a:solidFill>
                            <a:schemeClr val="tx1"/>
                          </a:solidFill>
                          <a:effectLst/>
                        </a:rPr>
                        <a:t>Escriba sus comentarios y sugerencias acerca del material proporcionado por los instructores.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a:solidFill>
                            <a:schemeClr val="tx1"/>
                          </a:solidFill>
                          <a:effectLst/>
                        </a:rPr>
                        <a:t> </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3997116788"/>
                  </a:ext>
                </a:extLst>
              </a:tr>
              <a:tr h="580001">
                <a:tc>
                  <a:txBody>
                    <a:bodyPr/>
                    <a:lstStyle/>
                    <a:p>
                      <a:pPr algn="just">
                        <a:lnSpc>
                          <a:spcPct val="150000"/>
                        </a:lnSpc>
                        <a:spcAft>
                          <a:spcPts val="0"/>
                        </a:spcAft>
                      </a:pPr>
                      <a:r>
                        <a:rPr lang="es-EC" sz="1400">
                          <a:solidFill>
                            <a:schemeClr val="tx1"/>
                          </a:solidFill>
                          <a:effectLst/>
                        </a:rPr>
                        <a:t>Escriba sus comentarios y sugerencias sobre las instalaciones, refrigerios, horario y demás facilidades sobre el curso.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tc>
                  <a:txBody>
                    <a:bodyPr/>
                    <a:lstStyle/>
                    <a:p>
                      <a:pPr algn="just">
                        <a:lnSpc>
                          <a:spcPct val="150000"/>
                        </a:lnSpc>
                        <a:spcAft>
                          <a:spcPts val="0"/>
                        </a:spcAft>
                      </a:pPr>
                      <a:r>
                        <a:rPr lang="es-EC" sz="1400" dirty="0">
                          <a:solidFill>
                            <a:schemeClr val="tx1"/>
                          </a:solidFill>
                          <a:effectLst/>
                        </a:rPr>
                        <a:t> </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21" marR="59221" marT="0" marB="0"/>
                </a:tc>
                <a:extLst>
                  <a:ext uri="{0D108BD9-81ED-4DB2-BD59-A6C34878D82A}">
                    <a16:rowId xmlns:a16="http://schemas.microsoft.com/office/drawing/2014/main" val="4089041227"/>
                  </a:ext>
                </a:extLst>
              </a:tr>
            </a:tbl>
          </a:graphicData>
        </a:graphic>
      </p:graphicFrame>
    </p:spTree>
    <p:extLst>
      <p:ext uri="{BB962C8B-B14F-4D97-AF65-F5344CB8AC3E}">
        <p14:creationId xmlns:p14="http://schemas.microsoft.com/office/powerpoint/2010/main" val="703657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E66E942-1532-4EBE-954C-C35BB46D109D}"/>
              </a:ext>
            </a:extLst>
          </p:cNvPr>
          <p:cNvSpPr/>
          <p:nvPr/>
        </p:nvSpPr>
        <p:spPr>
          <a:xfrm>
            <a:off x="1656522" y="485053"/>
            <a:ext cx="8083826" cy="463075"/>
          </a:xfrm>
          <a:prstGeom prst="rect">
            <a:avLst/>
          </a:prstGeom>
        </p:spPr>
        <p:txBody>
          <a:bodyPr wrap="square">
            <a:spAutoFit/>
          </a:bodyPr>
          <a:lstStyle/>
          <a:p>
            <a:pPr algn="just">
              <a:lnSpc>
                <a:spcPct val="150000"/>
              </a:lnSpc>
              <a:spcAft>
                <a:spcPts val="800"/>
              </a:spcAft>
            </a:pPr>
            <a:r>
              <a:rPr lang="es-EC" b="1" dirty="0">
                <a:latin typeface="Arial" panose="020B0604020202020204" pitchFamily="34" charset="0"/>
                <a:ea typeface="Times New Roman" panose="02020603050405020304" pitchFamily="18" charset="0"/>
                <a:cs typeface="Times New Roman" panose="02020603050405020304" pitchFamily="18" charset="0"/>
              </a:rPr>
              <a:t>Evaluación de factibilidad de capacitación para el siguiente 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0BC25BE-0457-43B8-9B31-2DC57FA4C3A8}"/>
              </a:ext>
            </a:extLst>
          </p:cNvPr>
          <p:cNvGraphicFramePr/>
          <p:nvPr>
            <p:extLst>
              <p:ext uri="{D42A27DB-BD31-4B8C-83A1-F6EECF244321}">
                <p14:modId xmlns:p14="http://schemas.microsoft.com/office/powerpoint/2010/main" val="3912452171"/>
              </p:ext>
            </p:extLst>
          </p:nvPr>
        </p:nvGraphicFramePr>
        <p:xfrm>
          <a:off x="1656521" y="1432912"/>
          <a:ext cx="9369288" cy="4225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1419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92766"/>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D296DD3-2060-4661-A064-D98FB7997813}"/>
              </a:ext>
            </a:extLst>
          </p:cNvPr>
          <p:cNvSpPr/>
          <p:nvPr/>
        </p:nvSpPr>
        <p:spPr>
          <a:xfrm>
            <a:off x="4901647" y="252430"/>
            <a:ext cx="2044149" cy="463075"/>
          </a:xfrm>
          <a:prstGeom prst="rect">
            <a:avLst/>
          </a:prstGeom>
        </p:spPr>
        <p:txBody>
          <a:bodyPr wrap="none">
            <a:spAutoFit/>
          </a:bodyPr>
          <a:lstStyle/>
          <a:p>
            <a:pPr algn="ctr">
              <a:lnSpc>
                <a:spcPct val="150000"/>
              </a:lnSpc>
              <a:spcBef>
                <a:spcPts val="2400"/>
              </a:spcBef>
              <a:spcAft>
                <a:spcPts val="0"/>
              </a:spcAft>
            </a:pPr>
            <a:r>
              <a:rPr lang="es-EC" b="1" kern="0" dirty="0">
                <a:latin typeface="Arial" panose="020B0604020202020204" pitchFamily="34" charset="0"/>
                <a:ea typeface="Times New Roman" panose="02020603050405020304" pitchFamily="18" charset="0"/>
                <a:cs typeface="Times New Roman" panose="02020603050405020304" pitchFamily="18" charset="0"/>
              </a:rPr>
              <a:t>CONCLUSIONES</a:t>
            </a:r>
            <a:endParaRPr lang="es-EC" sz="20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9E8F8CA6-9C51-4094-B512-082CB4CA6CF0}"/>
              </a:ext>
            </a:extLst>
          </p:cNvPr>
          <p:cNvSpPr/>
          <p:nvPr/>
        </p:nvSpPr>
        <p:spPr>
          <a:xfrm>
            <a:off x="1875183" y="903724"/>
            <a:ext cx="8097078" cy="544905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 partir de los resultados obtenidos se concluye que, la situación económica por la que atraviesan los comerciantes del “Centro de Comercio Comité del Pueblo”, está directamente relacionada con la ubicación geográfica del mismo, por lo que se determina que la disminución de sus ingresos y la desmejora de su economía familiar son efectos de su reubicación.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Los comerciantes del “Centro de Comercio Comité del Pueblo”, atribuyen la disminución de ingresos a la reubicación, de sus puestos de trabajo y están de acuerdo en recibir capacitación en temas de economía familiar, educación financiera y técnicas de ventas, por los que es factible la propuesta del proyecto.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185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1" y="-218364"/>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pic>
        <p:nvPicPr>
          <p:cNvPr id="6146" name="Picture 2" descr="Resultado de imagen para dinapen comite del pueb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829" y="945048"/>
            <a:ext cx="4267200" cy="3200401"/>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3"/>
          <p:cNvSpPr txBox="1">
            <a:spLocks/>
          </p:cNvSpPr>
          <p:nvPr/>
        </p:nvSpPr>
        <p:spPr>
          <a:xfrm>
            <a:off x="1423061" y="144078"/>
            <a:ext cx="3776735"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a:t>Policía Comunitaria (UPC - DINAPEN) </a:t>
            </a:r>
          </a:p>
        </p:txBody>
      </p:sp>
      <p:sp>
        <p:nvSpPr>
          <p:cNvPr id="11" name="Título 3"/>
          <p:cNvSpPr txBox="1">
            <a:spLocks/>
          </p:cNvSpPr>
          <p:nvPr/>
        </p:nvSpPr>
        <p:spPr>
          <a:xfrm>
            <a:off x="6781909" y="1300246"/>
            <a:ext cx="4485210"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a:t>Centro de Salud N° 9 Comité del Pueblo </a:t>
            </a:r>
          </a:p>
        </p:txBody>
      </p:sp>
      <p:pic>
        <p:nvPicPr>
          <p:cNvPr id="9" name="Imagen 8" descr="Resultado de imagen para subcentro de salud comite del pueblo quito"/>
          <p:cNvPicPr/>
          <p:nvPr/>
        </p:nvPicPr>
        <p:blipFill>
          <a:blip r:embed="rId4">
            <a:extLst>
              <a:ext uri="{28A0092B-C50C-407E-A947-70E740481C1C}">
                <a14:useLocalDpi xmlns:a14="http://schemas.microsoft.com/office/drawing/2010/main" val="0"/>
              </a:ext>
            </a:extLst>
          </a:blip>
          <a:srcRect/>
          <a:stretch>
            <a:fillRect/>
          </a:stretch>
        </p:blipFill>
        <p:spPr bwMode="auto">
          <a:xfrm>
            <a:off x="6639008" y="2456669"/>
            <a:ext cx="4822042" cy="3377559"/>
          </a:xfrm>
          <a:prstGeom prst="rect">
            <a:avLst/>
          </a:prstGeom>
          <a:noFill/>
          <a:ln>
            <a:noFill/>
          </a:ln>
        </p:spPr>
      </p:pic>
    </p:spTree>
    <p:extLst>
      <p:ext uri="{BB962C8B-B14F-4D97-AF65-F5344CB8AC3E}">
        <p14:creationId xmlns:p14="http://schemas.microsoft.com/office/powerpoint/2010/main" val="3444347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B4F90EC-7F3B-4C14-9B96-2349D76532F5}"/>
              </a:ext>
            </a:extLst>
          </p:cNvPr>
          <p:cNvSpPr/>
          <p:nvPr/>
        </p:nvSpPr>
        <p:spPr>
          <a:xfrm>
            <a:off x="2252869" y="642893"/>
            <a:ext cx="8030817" cy="420256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Existen falencias y desconociendo de los comerciantes acerca de la economía familiar, educación financiera, técnicas de venta y administración de sus negocios, misma que puedes ser reforzada mediante capacitaciones con el fin de que su situación económica mejore.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La capacitación para los comerciantes es un método factible y una herramienta eficaz que permite que los comerciantes administren su negocio y su economía familiar, y puedan mejorar su situación económica.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48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1099CB2-1C8C-40C0-8E11-E05886D38313}"/>
              </a:ext>
            </a:extLst>
          </p:cNvPr>
          <p:cNvSpPr/>
          <p:nvPr/>
        </p:nvSpPr>
        <p:spPr>
          <a:xfrm>
            <a:off x="4370207" y="308489"/>
            <a:ext cx="3451586" cy="586699"/>
          </a:xfrm>
          <a:prstGeom prst="rect">
            <a:avLst/>
          </a:prstGeom>
        </p:spPr>
        <p:txBody>
          <a:bodyPr wrap="none">
            <a:spAutoFit/>
          </a:bodyPr>
          <a:lstStyle/>
          <a:p>
            <a:pPr>
              <a:lnSpc>
                <a:spcPct val="150000"/>
              </a:lnSpc>
              <a:spcBef>
                <a:spcPts val="2400"/>
              </a:spcBef>
              <a:spcAft>
                <a:spcPts val="0"/>
              </a:spcAft>
            </a:pPr>
            <a:r>
              <a:rPr lang="es-EC" sz="2400" kern="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RECOMENDACIONES </a:t>
            </a:r>
            <a:endParaRPr lang="es-EC" sz="2800" kern="0"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FAA4A07D-C026-408B-B4D6-6E4CA3177F3D}"/>
              </a:ext>
            </a:extLst>
          </p:cNvPr>
          <p:cNvSpPr/>
          <p:nvPr/>
        </p:nvSpPr>
        <p:spPr>
          <a:xfrm>
            <a:off x="1073427" y="1046803"/>
            <a:ext cx="8839200" cy="521078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Con la propuesta planteada se establece que la capacitación es una oportunidad para los comerciantes, que les ayudará a mejorar su situación económica y además es una propuesta factible de realizar ya no que requiere importantes recursos económicos, por lo que se recomienda poner en marcha la propuesta.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 la directiva del “Centro de  Comercio Comité de Pueblo” se recomienda promover la capacitación continua y realizar una autogestión para ejecutarlas con el fin de que los comerciantes pongan en práctica en su economía tanto de su negocio y familia.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Por último, se recomienda a la directiva del “Centro de Comercio Comité del Pueblo” y sus integrantes la aplicación de la capacitación recibida y la promoción de los productos y servicios que brindan.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8428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 y="0"/>
            <a:ext cx="12168731" cy="6858000"/>
          </a:xfrm>
          <a:prstGeom prst="rect">
            <a:avLst/>
          </a:prstGeom>
        </p:spPr>
      </p:pic>
      <p:pic>
        <p:nvPicPr>
          <p:cNvPr id="1026" name="Picture 2" descr="Resultado de imagen para espe image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988" y="4957156"/>
            <a:ext cx="2095330" cy="130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41293AD-5790-47EF-9764-DA4DCFC7840D}"/>
              </a:ext>
            </a:extLst>
          </p:cNvPr>
          <p:cNvSpPr/>
          <p:nvPr/>
        </p:nvSpPr>
        <p:spPr>
          <a:xfrm>
            <a:off x="4744985" y="2689040"/>
            <a:ext cx="2725298"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GRACIAS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0160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1" y="-218364"/>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10" name="Título 3"/>
          <p:cNvSpPr txBox="1">
            <a:spLocks/>
          </p:cNvSpPr>
          <p:nvPr/>
        </p:nvSpPr>
        <p:spPr>
          <a:xfrm>
            <a:off x="1423061" y="144078"/>
            <a:ext cx="3776735"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800" dirty="0"/>
              <a:t>Importantes Marcas</a:t>
            </a:r>
          </a:p>
        </p:txBody>
      </p:sp>
      <p:pic>
        <p:nvPicPr>
          <p:cNvPr id="2" name="Imagen 1"/>
          <p:cNvPicPr>
            <a:picLocks noChangeAspect="1"/>
          </p:cNvPicPr>
          <p:nvPr/>
        </p:nvPicPr>
        <p:blipFill rotWithShape="1">
          <a:blip r:embed="rId3"/>
          <a:srcRect l="21658" t="24394" r="39342" b="14413"/>
          <a:stretch/>
        </p:blipFill>
        <p:spPr>
          <a:xfrm>
            <a:off x="2476587" y="945048"/>
            <a:ext cx="8305143" cy="5046319"/>
          </a:xfrm>
          <a:prstGeom prst="rect">
            <a:avLst/>
          </a:prstGeom>
          <a:ln>
            <a:noFill/>
          </a:ln>
          <a:effectLst>
            <a:softEdge rad="112500"/>
          </a:effectLst>
        </p:spPr>
      </p:pic>
    </p:spTree>
    <p:extLst>
      <p:ext uri="{BB962C8B-B14F-4D97-AF65-F5344CB8AC3E}">
        <p14:creationId xmlns:p14="http://schemas.microsoft.com/office/powerpoint/2010/main" val="102107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0830"/>
          </a:xfrm>
          <a:prstGeom prst="rect">
            <a:avLst/>
          </a:prstGeom>
        </p:spPr>
      </p:pic>
      <p:sp>
        <p:nvSpPr>
          <p:cNvPr id="5" name="Título 3"/>
          <p:cNvSpPr txBox="1">
            <a:spLocks/>
          </p:cNvSpPr>
          <p:nvPr/>
        </p:nvSpPr>
        <p:spPr>
          <a:xfrm>
            <a:off x="756595" y="-218364"/>
            <a:ext cx="4486420" cy="4981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lnSpc>
                <a:spcPct val="150000"/>
              </a:lnSpc>
            </a:pPr>
            <a:endParaRPr lang="es-EC" sz="1600" dirty="0"/>
          </a:p>
        </p:txBody>
      </p:sp>
      <p:sp>
        <p:nvSpPr>
          <p:cNvPr id="4" name="Título 3"/>
          <p:cNvSpPr txBox="1">
            <a:spLocks/>
          </p:cNvSpPr>
          <p:nvPr/>
        </p:nvSpPr>
        <p:spPr>
          <a:xfrm>
            <a:off x="1423061" y="144078"/>
            <a:ext cx="3776735" cy="80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Arial" panose="020B0604020202020204" pitchFamily="34" charset="0"/>
                <a:cs typeface="Arial" panose="020B0604020202020204" pitchFamily="34" charset="0"/>
              </a:rPr>
              <a:t>INFORMALIDAD EN EL SECTOR </a:t>
            </a:r>
          </a:p>
        </p:txBody>
      </p:sp>
      <p:sp>
        <p:nvSpPr>
          <p:cNvPr id="6" name="Título 3"/>
          <p:cNvSpPr txBox="1">
            <a:spLocks/>
          </p:cNvSpPr>
          <p:nvPr/>
        </p:nvSpPr>
        <p:spPr>
          <a:xfrm>
            <a:off x="1466280" y="1089126"/>
            <a:ext cx="3776735" cy="1312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1800" dirty="0">
                <a:latin typeface="Arial" panose="020B0604020202020204" pitchFamily="34" charset="0"/>
                <a:cs typeface="Arial" panose="020B0604020202020204" pitchFamily="34" charset="0"/>
              </a:rPr>
              <a:t>Las tres asociaciones de vendedores informales: </a:t>
            </a:r>
            <a:r>
              <a:rPr lang="es-EC" sz="1800" dirty="0" err="1">
                <a:latin typeface="Arial" panose="020B0604020202020204" pitchFamily="34" charset="0"/>
                <a:cs typeface="Arial" panose="020B0604020202020204" pitchFamily="34" charset="0"/>
              </a:rPr>
              <a:t>Packakutic</a:t>
            </a:r>
            <a:r>
              <a:rPr lang="es-EC" sz="1800" dirty="0">
                <a:latin typeface="Arial" panose="020B0604020202020204" pitchFamily="34" charset="0"/>
                <a:cs typeface="Arial" panose="020B0604020202020204" pitchFamily="34" charset="0"/>
              </a:rPr>
              <a:t> con 135 socios, 18 de Agosto con 250 socios y 2 de Junio con 150 socios </a:t>
            </a:r>
          </a:p>
        </p:txBody>
      </p:sp>
      <p:pic>
        <p:nvPicPr>
          <p:cNvPr id="7" name="Imagen 6" descr="Resultado de imagen para comite del pueblo"/>
          <p:cNvPicPr/>
          <p:nvPr/>
        </p:nvPicPr>
        <p:blipFill rotWithShape="1">
          <a:blip r:embed="rId3" cstate="print">
            <a:extLst>
              <a:ext uri="{28A0092B-C50C-407E-A947-70E740481C1C}">
                <a14:useLocalDpi xmlns:a14="http://schemas.microsoft.com/office/drawing/2010/main" val="0"/>
              </a:ext>
            </a:extLst>
          </a:blip>
          <a:srcRect l="-365" t="5599" r="365" b="4758"/>
          <a:stretch/>
        </p:blipFill>
        <p:spPr bwMode="auto">
          <a:xfrm>
            <a:off x="1360722" y="2723603"/>
            <a:ext cx="3987849" cy="3220057"/>
          </a:xfrm>
          <a:prstGeom prst="rect">
            <a:avLst/>
          </a:prstGeom>
          <a:noFill/>
          <a:ln>
            <a:noFill/>
          </a:ln>
          <a:extLst>
            <a:ext uri="{53640926-AAD7-44D8-BBD7-CCE9431645EC}">
              <a14:shadowObscured xmlns:a14="http://schemas.microsoft.com/office/drawing/2010/main"/>
            </a:ext>
          </a:extLst>
        </p:spPr>
      </p:pic>
      <p:sp>
        <p:nvSpPr>
          <p:cNvPr id="8" name="Título 3"/>
          <p:cNvSpPr txBox="1">
            <a:spLocks/>
          </p:cNvSpPr>
          <p:nvPr/>
        </p:nvSpPr>
        <p:spPr>
          <a:xfrm>
            <a:off x="5999610" y="733929"/>
            <a:ext cx="4768474" cy="1818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1800" dirty="0">
                <a:latin typeface="Arial" panose="020B0604020202020204" pitchFamily="34" charset="0"/>
                <a:cs typeface="Arial" panose="020B0604020202020204" pitchFamily="34" charset="0"/>
              </a:rPr>
              <a:t>Por más de 30 años ha existido malestar para los vecinos por convertirse en una lugar intransitable por la cantidad de puestos ambulantes, congestión vehicular, contaminación, inseguridad, caos  y delincuencia.</a:t>
            </a:r>
          </a:p>
        </p:txBody>
      </p:sp>
      <p:pic>
        <p:nvPicPr>
          <p:cNvPr id="9" name="Imagen 8" descr="E:\659201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3846" y="2871004"/>
            <a:ext cx="4574237" cy="2970238"/>
          </a:xfrm>
          <a:prstGeom prst="rect">
            <a:avLst/>
          </a:prstGeom>
          <a:noFill/>
          <a:ln>
            <a:noFill/>
          </a:ln>
        </p:spPr>
      </p:pic>
    </p:spTree>
    <p:extLst>
      <p:ext uri="{BB962C8B-B14F-4D97-AF65-F5344CB8AC3E}">
        <p14:creationId xmlns:p14="http://schemas.microsoft.com/office/powerpoint/2010/main" val="1934340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3277</Words>
  <Application>Microsoft Office PowerPoint</Application>
  <PresentationFormat>Panorámica</PresentationFormat>
  <Paragraphs>505</Paragraphs>
  <Slides>72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72</vt:i4>
      </vt:variant>
    </vt:vector>
  </HeadingPairs>
  <TitlesOfParts>
    <vt:vector size="78" baseType="lpstr">
      <vt:lpstr>Arial</vt:lpstr>
      <vt:lpstr>Calibri</vt:lpstr>
      <vt:lpstr>Calibri Light</vt:lpstr>
      <vt:lpstr>Symbol</vt:lpstr>
      <vt:lpstr>Times New Roman</vt:lpstr>
      <vt:lpstr>Tema de Office</vt:lpstr>
      <vt:lpstr>Presentación de PowerPoint</vt:lpstr>
      <vt:lpstr>  El Sector Comité del Pueblo está situado en la provincia de Pichincha, al norte  de la ciudad de Quito, capital del Ecuador, es un lugar reconocido por su progreso y crecimiento en el comercio de productos de consumo general  ofertados a sus habitantes y a la población en general.   Esta condición ha generado problemas de inseguridad, desorganización urbana, ventas ambulantes, tráfico vehicular y falta de recolección de basura.      </vt:lpstr>
      <vt:lpstr>  En el año 2015, los comerciantes ambulantes del sector Comercial del Comité del Pueblo fueron reubicados en el Centro de Comercio implementado por el Gobierno Municipal del Distrito Metropolitano de Quito, con la finalidad de que el sector cuente con un espacio seguro y ordenado para sus comerciantes y habitantes.   </vt:lpstr>
      <vt:lpstr>El Ilustre Municipio de Quito tiene como objetivo precautelar el orden público en la ciudad y ha venido trabajando con los trabajadores autónomos o ambulantes que venden en las calles y espacios públicos. </vt:lpstr>
      <vt:lpstr>Realizar el análisis de la economía familiar de los comerciantes reubicados en el “Centro de Comercio Comité del Pueblo” para el año 2017, con la utilización de técnicas de investigación adecuadas.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NATALY</dc:creator>
  <cp:lastModifiedBy>Renato Andrade</cp:lastModifiedBy>
  <cp:revision>84</cp:revision>
  <dcterms:created xsi:type="dcterms:W3CDTF">2017-04-26T17:49:13Z</dcterms:created>
  <dcterms:modified xsi:type="dcterms:W3CDTF">2018-09-17T00:32:22Z</dcterms:modified>
</cp:coreProperties>
</file>