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1"/>
  </p:notesMasterIdLst>
  <p:sldIdLst>
    <p:sldId id="257" r:id="rId2"/>
    <p:sldId id="256" r:id="rId3"/>
    <p:sldId id="258" r:id="rId4"/>
    <p:sldId id="292" r:id="rId5"/>
    <p:sldId id="259" r:id="rId6"/>
    <p:sldId id="260" r:id="rId7"/>
    <p:sldId id="261" r:id="rId8"/>
    <p:sldId id="267" r:id="rId9"/>
    <p:sldId id="268" r:id="rId10"/>
    <p:sldId id="278" r:id="rId11"/>
    <p:sldId id="262" r:id="rId12"/>
    <p:sldId id="263" r:id="rId13"/>
    <p:sldId id="270" r:id="rId14"/>
    <p:sldId id="271" r:id="rId15"/>
    <p:sldId id="264" r:id="rId16"/>
    <p:sldId id="272" r:id="rId17"/>
    <p:sldId id="273" r:id="rId18"/>
    <p:sldId id="304" r:id="rId19"/>
    <p:sldId id="279" r:id="rId20"/>
    <p:sldId id="281" r:id="rId21"/>
    <p:sldId id="295" r:id="rId22"/>
    <p:sldId id="305" r:id="rId23"/>
    <p:sldId id="296" r:id="rId24"/>
    <p:sldId id="266" r:id="rId25"/>
    <p:sldId id="280" r:id="rId26"/>
    <p:sldId id="284" r:id="rId27"/>
    <p:sldId id="285" r:id="rId28"/>
    <p:sldId id="286" r:id="rId29"/>
    <p:sldId id="287" r:id="rId30"/>
    <p:sldId id="288" r:id="rId31"/>
    <p:sldId id="289" r:id="rId32"/>
    <p:sldId id="290" r:id="rId33"/>
    <p:sldId id="291" r:id="rId34"/>
    <p:sldId id="293" r:id="rId35"/>
    <p:sldId id="299" r:id="rId36"/>
    <p:sldId id="303" r:id="rId37"/>
    <p:sldId id="297" r:id="rId38"/>
    <p:sldId id="298" r:id="rId39"/>
    <p:sldId id="301" r:id="rId4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6E2"/>
    <a:srgbClr val="ED5549"/>
    <a:srgbClr val="CC6600"/>
    <a:srgbClr val="C8CACA"/>
    <a:srgbClr val="2BA022"/>
    <a:srgbClr val="F16B9E"/>
    <a:srgbClr val="996633"/>
    <a:srgbClr val="A41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77273" autoAdjust="0"/>
  </p:normalViewPr>
  <p:slideViewPr>
    <p:cSldViewPr>
      <p:cViewPr varScale="1">
        <p:scale>
          <a:sx n="53" d="100"/>
          <a:sy n="53" d="100"/>
        </p:scale>
        <p:origin x="1332" y="66"/>
      </p:cViewPr>
      <p:guideLst>
        <p:guide orient="horz" pos="2160"/>
        <p:guide pos="3840"/>
      </p:guideLst>
    </p:cSldViewPr>
  </p:slideViewPr>
  <p:notesTextViewPr>
    <p:cViewPr>
      <p:scale>
        <a:sx n="1" d="1"/>
        <a:sy n="1" d="1"/>
      </p:scale>
      <p:origin x="0" y="0"/>
    </p:cViewPr>
  </p:notesTextViewPr>
  <p:sorterViewPr>
    <p:cViewPr>
      <p:scale>
        <a:sx n="100" d="100"/>
        <a:sy n="100" d="100"/>
      </p:scale>
      <p:origin x="0" y="-9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aron\AppData\Local\Temp\wz0aab\Consolidado%20correlaci&#243;n%20liquidez%20-%20morosidad%202007-2016%2031082018%20-%202.xlsb"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drea%20Montenegro\Desktop\Consolidado%20correlaci&#243;n%20liquidez%20-%20morosidad%202007-2016%2031082018%20-%202.xlsb"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drea%20Montenegro\Desktop\Consolidado%20correlaci&#243;n%20liquidez%20-%20morosidad%202007-2016%2031082018%20-%202.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aron\AppData\Local\Temp\wz0aab\Consolidado%20correlaci&#243;n%20liquidez%20-%20morosidad%202007-2016%2031082018%20-%202.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drea%20Montenegro\Desktop\Consolidado%20correlaci&#243;n%20liquidez%20-%20morosidad%202007-2016%2031082018%20-%202.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drea%20Montenegro\Desktop\Consolidado%20correlaci&#243;n%20liquidez%20-%20morosidad%202007-2016%2031082018%20-%202.xlsb"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emontee\Downloads\LISTADO%20DE%20COAC%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emontee\Downloads\LISTADO%20DE%20COAC%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aron\Downloads\TESIS\TESIS\FINAL\C&#225;lculos\18072018(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FFB9-4984-8987-580EF612F14D}"/>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FFB9-4984-8987-580EF612F14D}"/>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FFB9-4984-8987-580EF612F14D}"/>
              </c:ext>
            </c:extLst>
          </c:dPt>
          <c:dLbls>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'Cartera '!$C$917:$C$919</c:f>
              <c:strCache>
                <c:ptCount val="3"/>
                <c:pt idx="0">
                  <c:v>TOTAL CARTERA POR VENCER</c:v>
                </c:pt>
                <c:pt idx="1">
                  <c:v>TOTAL CARTERA QUE NO DEVENGA INTERES</c:v>
                </c:pt>
                <c:pt idx="2">
                  <c:v>TOTAL CARTERA VENCIDA</c:v>
                </c:pt>
              </c:strCache>
            </c:strRef>
          </c:cat>
          <c:val>
            <c:numRef>
              <c:f>'Cartera '!$D$917:$D$919</c:f>
              <c:numCache>
                <c:formatCode>_("$"* #,##0.00_);_("$"* \(#,##0.00\);_("$"* "-"??_);_(@_)</c:formatCode>
                <c:ptCount val="3"/>
                <c:pt idx="0">
                  <c:v>1572174.0345100004</c:v>
                </c:pt>
                <c:pt idx="1">
                  <c:v>58304.14488</c:v>
                </c:pt>
                <c:pt idx="2">
                  <c:v>47005.168909999978</c:v>
                </c:pt>
              </c:numCache>
            </c:numRef>
          </c:val>
          <c:extLst>
            <c:ext xmlns:c16="http://schemas.microsoft.com/office/drawing/2014/chart" uri="{C3380CC4-5D6E-409C-BE32-E72D297353CC}">
              <c16:uniqueId val="{00000006-FFB9-4984-8987-580EF612F14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s-EC"/>
              <a:t>COAC's del segmento 1 - Morosidad total de la cartera de crédito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Hoja3!$E$2</c:f>
              <c:strCache>
                <c:ptCount val="1"/>
                <c:pt idx="0">
                  <c:v>Morosidad</c:v>
                </c:pt>
              </c:strCache>
            </c:strRef>
          </c:tx>
          <c:spPr>
            <a:solidFill>
              <a:schemeClr val="accent1"/>
            </a:solidFill>
            <a:ln>
              <a:noFill/>
            </a:ln>
            <a:effectLst/>
          </c:spPr>
          <c:invertIfNegative val="0"/>
          <c:trendline>
            <c:spPr>
              <a:ln w="19050" cap="rnd">
                <a:solidFill>
                  <a:schemeClr val="accent1"/>
                </a:solidFill>
                <a:prstDash val="sysDot"/>
              </a:ln>
              <a:effectLst/>
            </c:spPr>
            <c:trendlineType val="poly"/>
            <c:order val="4"/>
            <c:dispRSqr val="0"/>
            <c:dispEq val="0"/>
          </c:trendline>
          <c:cat>
            <c:numRef>
              <c:f>(Hoja3!$A$5,Hoja3!$A$8,Hoja3!$A$11,Hoja3!$A$14,Hoja3!$A$17,Hoja3!$A$20,Hoja3!$A$23,Hoja3!$A$26,Hoja3!$A$29,Hoja3!$A$32,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Hoja3!$E$3:$E$122</c:f>
              <c:numCache>
                <c:formatCode>0.00%</c:formatCode>
                <c:ptCount val="40"/>
                <c:pt idx="0">
                  <c:v>4.3423796332492604E-2</c:v>
                </c:pt>
                <c:pt idx="1">
                  <c:v>4.1992950692629795E-2</c:v>
                </c:pt>
                <c:pt idx="2">
                  <c:v>4.2714225019978611E-2</c:v>
                </c:pt>
                <c:pt idx="3">
                  <c:v>3.5646614309840431E-2</c:v>
                </c:pt>
                <c:pt idx="4">
                  <c:v>4.3476658277459876E-2</c:v>
                </c:pt>
                <c:pt idx="5">
                  <c:v>3.7252883420926156E-2</c:v>
                </c:pt>
                <c:pt idx="6">
                  <c:v>3.9177971287668534E-2</c:v>
                </c:pt>
                <c:pt idx="7">
                  <c:v>3.6798681528327069E-2</c:v>
                </c:pt>
                <c:pt idx="8">
                  <c:v>4.1589274299812039E-2</c:v>
                </c:pt>
                <c:pt idx="9">
                  <c:v>4.4821357075839091E-2</c:v>
                </c:pt>
                <c:pt idx="10">
                  <c:v>4.5021366936191756E-2</c:v>
                </c:pt>
                <c:pt idx="11">
                  <c:v>3.7299853654500136E-2</c:v>
                </c:pt>
                <c:pt idx="12">
                  <c:v>4.0080220267000116E-2</c:v>
                </c:pt>
                <c:pt idx="13">
                  <c:v>3.6368437578199242E-2</c:v>
                </c:pt>
                <c:pt idx="14">
                  <c:v>3.4927528065040861E-2</c:v>
                </c:pt>
                <c:pt idx="15">
                  <c:v>2.7880282177394976E-2</c:v>
                </c:pt>
                <c:pt idx="16">
                  <c:v>2.9433182487345652E-2</c:v>
                </c:pt>
                <c:pt idx="17">
                  <c:v>2.710174403076529E-2</c:v>
                </c:pt>
                <c:pt idx="18">
                  <c:v>2.901341878916151E-2</c:v>
                </c:pt>
                <c:pt idx="19">
                  <c:v>2.5855848006136353E-2</c:v>
                </c:pt>
                <c:pt idx="20">
                  <c:v>3.0468368693058714E-2</c:v>
                </c:pt>
                <c:pt idx="21">
                  <c:v>3.1750471193894639E-2</c:v>
                </c:pt>
                <c:pt idx="22">
                  <c:v>3.201396900221639E-2</c:v>
                </c:pt>
                <c:pt idx="23">
                  <c:v>3.4348316767408051E-2</c:v>
                </c:pt>
                <c:pt idx="24">
                  <c:v>4.2487790639986936E-2</c:v>
                </c:pt>
                <c:pt idx="25">
                  <c:v>4.2035227536464735E-2</c:v>
                </c:pt>
                <c:pt idx="26">
                  <c:v>4.35116976460517E-2</c:v>
                </c:pt>
                <c:pt idx="27">
                  <c:v>4.498243331895771E-2</c:v>
                </c:pt>
                <c:pt idx="28">
                  <c:v>5.4005755359657431E-2</c:v>
                </c:pt>
                <c:pt idx="29">
                  <c:v>5.5691353836161882E-2</c:v>
                </c:pt>
                <c:pt idx="30">
                  <c:v>5.5630651317947914E-2</c:v>
                </c:pt>
                <c:pt idx="31">
                  <c:v>5.3012082616577631E-2</c:v>
                </c:pt>
                <c:pt idx="32">
                  <c:v>5.6707939931420634E-2</c:v>
                </c:pt>
                <c:pt idx="33">
                  <c:v>5.7980644088528134E-2</c:v>
                </c:pt>
                <c:pt idx="34">
                  <c:v>6.0080987772629435E-2</c:v>
                </c:pt>
                <c:pt idx="35">
                  <c:v>6.0336332227516998E-2</c:v>
                </c:pt>
                <c:pt idx="36">
                  <c:v>7.6757236845316892E-2</c:v>
                </c:pt>
                <c:pt idx="37">
                  <c:v>7.4545891654840463E-2</c:v>
                </c:pt>
                <c:pt idx="38">
                  <c:v>6.7208626289896961E-2</c:v>
                </c:pt>
                <c:pt idx="39">
                  <c:v>6.2769549260557875E-2</c:v>
                </c:pt>
              </c:numCache>
            </c:numRef>
          </c:val>
          <c:extLst>
            <c:ext xmlns:c16="http://schemas.microsoft.com/office/drawing/2014/chart" uri="{C3380CC4-5D6E-409C-BE32-E72D297353CC}">
              <c16:uniqueId val="{00000000-4613-4F00-8D93-AFB92B7A5C8C}"/>
            </c:ext>
          </c:extLst>
        </c:ser>
        <c:dLbls>
          <c:showLegendKey val="0"/>
          <c:showVal val="0"/>
          <c:showCatName val="0"/>
          <c:showSerName val="0"/>
          <c:showPercent val="0"/>
          <c:showBubbleSize val="0"/>
        </c:dLbls>
        <c:gapWidth val="75"/>
        <c:overlap val="-25"/>
        <c:axId val="843123496"/>
        <c:axId val="938535400"/>
      </c:barChart>
      <c:lineChart>
        <c:grouping val="standard"/>
        <c:varyColors val="0"/>
        <c:ser>
          <c:idx val="1"/>
          <c:order val="1"/>
          <c:tx>
            <c:strRef>
              <c:f>Hoja3!$J$1</c:f>
              <c:strCache>
                <c:ptCount val="1"/>
                <c:pt idx="0">
                  <c:v>Tasa de variación</c:v>
                </c:pt>
              </c:strCache>
            </c:strRef>
          </c:tx>
          <c:spPr>
            <a:ln w="28575" cap="rnd">
              <a:solidFill>
                <a:schemeClr val="accent2"/>
              </a:solidFill>
              <a:round/>
            </a:ln>
            <a:effectLst/>
          </c:spPr>
          <c:marker>
            <c:symbol val="none"/>
          </c:marker>
          <c:val>
            <c:numRef>
              <c:f>Hoja3!$M$5:$M$122</c:f>
              <c:numCache>
                <c:formatCode>General</c:formatCode>
                <c:ptCount val="40"/>
                <c:pt idx="1">
                  <c:v>-3.295072657643601E-2</c:v>
                </c:pt>
                <c:pt idx="2">
                  <c:v>1.7176081114857376E-2</c:v>
                </c:pt>
                <c:pt idx="3">
                  <c:v>-0.165462693208936</c:v>
                </c:pt>
                <c:pt idx="4">
                  <c:v>0.21965743785821254</c:v>
                </c:pt>
                <c:pt idx="5">
                  <c:v>-0.14315209823199282</c:v>
                </c:pt>
                <c:pt idx="6">
                  <c:v>5.1676211073127129E-2</c:v>
                </c:pt>
                <c:pt idx="7">
                  <c:v>-6.0730295141401512E-2</c:v>
                </c:pt>
                <c:pt idx="8">
                  <c:v>0.13018381562929757</c:v>
                </c:pt>
                <c:pt idx="9">
                  <c:v>7.7714334535567017E-2</c:v>
                </c:pt>
                <c:pt idx="10">
                  <c:v>4.4623785043867003E-3</c:v>
                </c:pt>
                <c:pt idx="11">
                  <c:v>-0.1715077485904688</c:v>
                </c:pt>
                <c:pt idx="12">
                  <c:v>7.4540952311874187E-2</c:v>
                </c:pt>
                <c:pt idx="13">
                  <c:v>-9.2608839574091745E-2</c:v>
                </c:pt>
                <c:pt idx="14">
                  <c:v>-3.9619780477512793E-2</c:v>
                </c:pt>
                <c:pt idx="15">
                  <c:v>-0.20176766802742929</c:v>
                </c:pt>
                <c:pt idx="16">
                  <c:v>5.5698873493100799E-2</c:v>
                </c:pt>
                <c:pt idx="17">
                  <c:v>-7.921122554731308E-2</c:v>
                </c:pt>
                <c:pt idx="18">
                  <c:v>7.0536964566786889E-2</c:v>
                </c:pt>
                <c:pt idx="19">
                  <c:v>-0.10883139301752075</c:v>
                </c:pt>
                <c:pt idx="20">
                  <c:v>0.17839371138891574</c:v>
                </c:pt>
                <c:pt idx="21">
                  <c:v>4.2079788181374242E-2</c:v>
                </c:pt>
                <c:pt idx="22">
                  <c:v>8.2990204054804624E-3</c:v>
                </c:pt>
                <c:pt idx="23">
                  <c:v>7.2916537310011423E-2</c:v>
                </c:pt>
                <c:pt idx="24">
                  <c:v>0.23696863889127037</c:v>
                </c:pt>
                <c:pt idx="25">
                  <c:v>-1.0651603594946069E-2</c:v>
                </c:pt>
                <c:pt idx="26">
                  <c:v>3.5124589448365807E-2</c:v>
                </c:pt>
                <c:pt idx="27">
                  <c:v>3.3800926014649894E-2</c:v>
                </c:pt>
                <c:pt idx="28">
                  <c:v>0.20059657459430658</c:v>
                </c:pt>
                <c:pt idx="29">
                  <c:v>3.1211460061599302E-2</c:v>
                </c:pt>
                <c:pt idx="30">
                  <c:v>-1.0899810119996004E-3</c:v>
                </c:pt>
                <c:pt idx="31">
                  <c:v>-4.7070610164247059E-2</c:v>
                </c:pt>
                <c:pt idx="32">
                  <c:v>6.9717263167609553E-2</c:v>
                </c:pt>
                <c:pt idx="33">
                  <c:v>2.2443138626559812E-2</c:v>
                </c:pt>
                <c:pt idx="34">
                  <c:v>3.6224911211651549E-2</c:v>
                </c:pt>
                <c:pt idx="35">
                  <c:v>4.250004275127576E-3</c:v>
                </c:pt>
                <c:pt idx="36">
                  <c:v>0.27215616215914057</c:v>
                </c:pt>
                <c:pt idx="37">
                  <c:v>-2.8809598695335895E-2</c:v>
                </c:pt>
                <c:pt idx="38">
                  <c:v>-9.842615336759572E-2</c:v>
                </c:pt>
                <c:pt idx="39">
                  <c:v>-6.6049215322325133E-2</c:v>
                </c:pt>
              </c:numCache>
            </c:numRef>
          </c:val>
          <c:smooth val="1"/>
          <c:extLst>
            <c:ext xmlns:c16="http://schemas.microsoft.com/office/drawing/2014/chart" uri="{C3380CC4-5D6E-409C-BE32-E72D297353CC}">
              <c16:uniqueId val="{00000001-4613-4F00-8D93-AFB92B7A5C8C}"/>
            </c:ext>
          </c:extLst>
        </c:ser>
        <c:dLbls>
          <c:showLegendKey val="0"/>
          <c:showVal val="0"/>
          <c:showCatName val="0"/>
          <c:showSerName val="0"/>
          <c:showPercent val="0"/>
          <c:showBubbleSize val="0"/>
        </c:dLbls>
        <c:marker val="1"/>
        <c:smooth val="0"/>
        <c:axId val="843066752"/>
        <c:axId val="843073640"/>
      </c:lineChart>
      <c:catAx>
        <c:axId val="84312349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938535400"/>
        <c:crosses val="autoZero"/>
        <c:auto val="0"/>
        <c:lblAlgn val="ctr"/>
        <c:lblOffset val="100"/>
        <c:noMultiLvlLbl val="1"/>
      </c:catAx>
      <c:valAx>
        <c:axId val="938535400"/>
        <c:scaling>
          <c:orientation val="minMax"/>
          <c:max val="0.14000000000000001"/>
          <c:min val="2.0000000000000004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843123496"/>
        <c:crosses val="autoZero"/>
        <c:crossBetween val="between"/>
      </c:valAx>
      <c:valAx>
        <c:axId val="843073640"/>
        <c:scaling>
          <c:orientation val="minMax"/>
          <c:max val="0.70000000000000007"/>
          <c:min val="-0.30000000000000004"/>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843066752"/>
        <c:crosses val="max"/>
        <c:crossBetween val="between"/>
      </c:valAx>
      <c:catAx>
        <c:axId val="843066752"/>
        <c:scaling>
          <c:orientation val="minMax"/>
        </c:scaling>
        <c:delete val="1"/>
        <c:axPos val="b"/>
        <c:majorTickMark val="out"/>
        <c:minorTickMark val="none"/>
        <c:tickLblPos val="nextTo"/>
        <c:crossAx val="8430736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s-EC"/>
              <a:t>COAC's segmento 2 - Evolución de la morosidad total de la cartera de créditos</a:t>
            </a:r>
          </a:p>
        </c:rich>
      </c:tx>
      <c:layout>
        <c:manualLayout>
          <c:xMode val="edge"/>
          <c:yMode val="edge"/>
          <c:x val="0.14768224671469543"/>
          <c:y val="3.0864197530864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C"/>
        </a:p>
      </c:txPr>
    </c:title>
    <c:autoTitleDeleted val="0"/>
    <c:plotArea>
      <c:layout/>
      <c:barChart>
        <c:barDir val="col"/>
        <c:grouping val="clustered"/>
        <c:varyColors val="0"/>
        <c:ser>
          <c:idx val="0"/>
          <c:order val="0"/>
          <c:tx>
            <c:strRef>
              <c:f>Hoja3!$I$2</c:f>
              <c:strCache>
                <c:ptCount val="1"/>
                <c:pt idx="0">
                  <c:v>Morosidad</c:v>
                </c:pt>
              </c:strCache>
            </c:strRef>
          </c:tx>
          <c:spPr>
            <a:solidFill>
              <a:schemeClr val="accent1"/>
            </a:solidFill>
            <a:ln>
              <a:noFill/>
            </a:ln>
            <a:effectLst/>
          </c:spPr>
          <c:invertIfNegative val="0"/>
          <c:trendline>
            <c:spPr>
              <a:ln w="25400" cap="rnd">
                <a:solidFill>
                  <a:srgbClr val="FF0000"/>
                </a:solidFill>
                <a:prstDash val="sysDot"/>
              </a:ln>
              <a:effectLst/>
            </c:spPr>
            <c:trendlineType val="poly"/>
            <c:order val="6"/>
            <c:dispRSqr val="0"/>
            <c:dispEq val="0"/>
          </c:trendline>
          <c:cat>
            <c:numRef>
              <c:f>(Hoja3!$A$5,Hoja3!$A$8,Hoja3!$A$11,Hoja3!$A$14,Hoja3!$A$17,Hoja3!$A$20,Hoja3!$A$23,Hoja3!$A$26,Hoja3!$A$29,Hoja3!$A$32,Hoja3!$A$35,Hoja3!$A$38,Hoja3!$A$41,Hoja3!$A$44,Hoja3!$A$44,Hoja3!$A$47,Hoja3!$A$50,Hoja3!$A$53,Hoja3!$A$56,Hoja3!$A$59,Hoja3!$A$62,Hoja3!$A$65,Hoja3!$A$68,Hoja3!$A$71,Hoja3!$A$74,Hoja3!$A$77,Hoja3!$A$80,Hoja3!$A$83,Hoja3!$A$86,Hoja3!$A$89,Hoja3!$A$92,Hoja3!$A$95,Hoja3!$A$98,Hoja3!$A$101,Hoja3!$A$104,Hoja3!$A$107,Hoja3!$A$110,Hoja3!$A$113,Hoja3!$A$116,Hoja3!$A$119,Hoja3!$A$122)</c:f>
              <c:numCache>
                <c:formatCode>mmm\-yy</c:formatCode>
                <c:ptCount val="41"/>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40330</c:v>
                </c:pt>
                <c:pt idx="15">
                  <c:v>40422</c:v>
                </c:pt>
                <c:pt idx="16">
                  <c:v>40513</c:v>
                </c:pt>
                <c:pt idx="17">
                  <c:v>40603</c:v>
                </c:pt>
                <c:pt idx="18">
                  <c:v>40695</c:v>
                </c:pt>
                <c:pt idx="19">
                  <c:v>40787</c:v>
                </c:pt>
                <c:pt idx="20">
                  <c:v>40878</c:v>
                </c:pt>
                <c:pt idx="21">
                  <c:v>40969</c:v>
                </c:pt>
                <c:pt idx="22">
                  <c:v>41061</c:v>
                </c:pt>
                <c:pt idx="23">
                  <c:v>41153</c:v>
                </c:pt>
                <c:pt idx="24">
                  <c:v>41244</c:v>
                </c:pt>
                <c:pt idx="25">
                  <c:v>41334</c:v>
                </c:pt>
                <c:pt idx="26">
                  <c:v>41426</c:v>
                </c:pt>
                <c:pt idx="27">
                  <c:v>41518</c:v>
                </c:pt>
                <c:pt idx="28">
                  <c:v>41609</c:v>
                </c:pt>
                <c:pt idx="29">
                  <c:v>41699</c:v>
                </c:pt>
                <c:pt idx="30">
                  <c:v>41791</c:v>
                </c:pt>
                <c:pt idx="31">
                  <c:v>41883</c:v>
                </c:pt>
                <c:pt idx="32">
                  <c:v>41974</c:v>
                </c:pt>
                <c:pt idx="33">
                  <c:v>42064</c:v>
                </c:pt>
                <c:pt idx="34">
                  <c:v>42156</c:v>
                </c:pt>
                <c:pt idx="35">
                  <c:v>42248</c:v>
                </c:pt>
                <c:pt idx="36">
                  <c:v>42339</c:v>
                </c:pt>
                <c:pt idx="37">
                  <c:v>42430</c:v>
                </c:pt>
                <c:pt idx="38">
                  <c:v>42522</c:v>
                </c:pt>
                <c:pt idx="39">
                  <c:v>42614</c:v>
                </c:pt>
                <c:pt idx="40">
                  <c:v>42705</c:v>
                </c:pt>
              </c:numCache>
            </c:numRef>
          </c:cat>
          <c:val>
            <c:numRef>
              <c:f>Hoja3!$I$5:$I$122</c:f>
              <c:numCache>
                <c:formatCode>0.00%</c:formatCode>
                <c:ptCount val="40"/>
                <c:pt idx="0">
                  <c:v>7.9666487054228644E-2</c:v>
                </c:pt>
                <c:pt idx="1">
                  <c:v>6.9358808234099456E-2</c:v>
                </c:pt>
                <c:pt idx="2">
                  <c:v>7.3182094077483051E-2</c:v>
                </c:pt>
                <c:pt idx="3">
                  <c:v>5.8898572213770782E-2</c:v>
                </c:pt>
                <c:pt idx="4">
                  <c:v>8.1077254492367509E-2</c:v>
                </c:pt>
                <c:pt idx="5">
                  <c:v>7.4744422456168608E-2</c:v>
                </c:pt>
                <c:pt idx="6">
                  <c:v>7.1970884653292877E-2</c:v>
                </c:pt>
                <c:pt idx="7">
                  <c:v>6.2678422358807231E-2</c:v>
                </c:pt>
                <c:pt idx="8">
                  <c:v>7.3530454169815851E-2</c:v>
                </c:pt>
                <c:pt idx="9">
                  <c:v>7.6819513042852144E-2</c:v>
                </c:pt>
                <c:pt idx="10">
                  <c:v>7.1285158107779259E-2</c:v>
                </c:pt>
                <c:pt idx="11">
                  <c:v>9.1275440201311647E-2</c:v>
                </c:pt>
                <c:pt idx="12">
                  <c:v>6.9112141917610878E-2</c:v>
                </c:pt>
                <c:pt idx="13">
                  <c:v>7.2460780360303761E-2</c:v>
                </c:pt>
                <c:pt idx="14">
                  <c:v>7.569373563441345E-2</c:v>
                </c:pt>
                <c:pt idx="15">
                  <c:v>6.6364490361622966E-2</c:v>
                </c:pt>
                <c:pt idx="16">
                  <c:v>6.626819885924716E-2</c:v>
                </c:pt>
                <c:pt idx="17">
                  <c:v>7.6160000704046119E-2</c:v>
                </c:pt>
                <c:pt idx="18">
                  <c:v>9.5263259664456826E-2</c:v>
                </c:pt>
                <c:pt idx="19">
                  <c:v>8.7597235025851122E-2</c:v>
                </c:pt>
                <c:pt idx="20">
                  <c:v>0.10803425994905763</c:v>
                </c:pt>
                <c:pt idx="21">
                  <c:v>9.1857173021958644E-2</c:v>
                </c:pt>
                <c:pt idx="22">
                  <c:v>9.2383467263718169E-2</c:v>
                </c:pt>
                <c:pt idx="23">
                  <c:v>7.9453878711388662E-2</c:v>
                </c:pt>
                <c:pt idx="24">
                  <c:v>8.6123850426367721E-2</c:v>
                </c:pt>
                <c:pt idx="25">
                  <c:v>8.3509874292907682E-2</c:v>
                </c:pt>
                <c:pt idx="26">
                  <c:v>9.3244133656324488E-2</c:v>
                </c:pt>
                <c:pt idx="27">
                  <c:v>8.7269454713988434E-2</c:v>
                </c:pt>
                <c:pt idx="28">
                  <c:v>9.5635788650675929E-2</c:v>
                </c:pt>
                <c:pt idx="29">
                  <c:v>9.4161027760905375E-2</c:v>
                </c:pt>
                <c:pt idx="30">
                  <c:v>8.6218209304899693E-2</c:v>
                </c:pt>
                <c:pt idx="31">
                  <c:v>7.8952056215967931E-2</c:v>
                </c:pt>
                <c:pt idx="32">
                  <c:v>0.12335048453466783</c:v>
                </c:pt>
                <c:pt idx="33">
                  <c:v>0.12387748570080646</c:v>
                </c:pt>
                <c:pt idx="34">
                  <c:v>0.12088329686909423</c:v>
                </c:pt>
                <c:pt idx="35">
                  <c:v>0.11925057463653745</c:v>
                </c:pt>
                <c:pt idx="36">
                  <c:v>0.13814551569049668</c:v>
                </c:pt>
                <c:pt idx="37">
                  <c:v>0.11623253795415218</c:v>
                </c:pt>
                <c:pt idx="38">
                  <c:v>0.11896271619959327</c:v>
                </c:pt>
                <c:pt idx="39">
                  <c:v>0.11048821124551786</c:v>
                </c:pt>
              </c:numCache>
            </c:numRef>
          </c:val>
          <c:extLst>
            <c:ext xmlns:c16="http://schemas.microsoft.com/office/drawing/2014/chart" uri="{C3380CC4-5D6E-409C-BE32-E72D297353CC}">
              <c16:uniqueId val="{00000000-06E1-4F72-8345-023A7C05922D}"/>
            </c:ext>
          </c:extLst>
        </c:ser>
        <c:dLbls>
          <c:showLegendKey val="0"/>
          <c:showVal val="0"/>
          <c:showCatName val="0"/>
          <c:showSerName val="0"/>
          <c:showPercent val="0"/>
          <c:showBubbleSize val="0"/>
        </c:dLbls>
        <c:gapWidth val="219"/>
        <c:overlap val="-27"/>
        <c:axId val="867036296"/>
        <c:axId val="867033344"/>
      </c:barChart>
      <c:lineChart>
        <c:grouping val="standard"/>
        <c:varyColors val="0"/>
        <c:ser>
          <c:idx val="1"/>
          <c:order val="1"/>
          <c:tx>
            <c:strRef>
              <c:f>Hoja3!$N$1</c:f>
              <c:strCache>
                <c:ptCount val="1"/>
                <c:pt idx="0">
                  <c:v>Tasa de variación</c:v>
                </c:pt>
              </c:strCache>
            </c:strRef>
          </c:tx>
          <c:spPr>
            <a:ln w="28575" cap="rnd">
              <a:solidFill>
                <a:schemeClr val="accent2"/>
              </a:solidFill>
              <a:round/>
            </a:ln>
            <a:effectLst/>
          </c:spPr>
          <c:marker>
            <c:symbol val="none"/>
          </c:marker>
          <c:cat>
            <c:numRef>
              <c:f>(Hoja3!$A$5,Hoja3!$A$8,Hoja3!$A$11,Hoja3!$A$14,Hoja3!$A$17,Hoja3!$A$20,Hoja3!$A$23,Hoja3!$A$26,Hoja3!$A$29,Hoja3!$A$32,Hoja3!$A$35,Hoja3!$A$38,Hoja3!$A$41,Hoja3!$A$44,Hoja3!$A$44,Hoja3!$A$47,Hoja3!$A$50,Hoja3!$A$53,Hoja3!$A$56,Hoja3!$A$59,Hoja3!$A$62,Hoja3!$A$65,Hoja3!$A$68,Hoja3!$A$71,Hoja3!$A$74,Hoja3!$A$77,Hoja3!$A$80,Hoja3!$A$83,Hoja3!$A$86,Hoja3!$A$89,Hoja3!$A$92,Hoja3!$A$95,Hoja3!$A$98,Hoja3!$A$101,Hoja3!$A$104,Hoja3!$A$107,Hoja3!$A$110,Hoja3!$A$113,Hoja3!$A$116,Hoja3!$A$119,Hoja3!$A$122)</c:f>
              <c:numCache>
                <c:formatCode>mmm\-yy</c:formatCode>
                <c:ptCount val="41"/>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40330</c:v>
                </c:pt>
                <c:pt idx="15">
                  <c:v>40422</c:v>
                </c:pt>
                <c:pt idx="16">
                  <c:v>40513</c:v>
                </c:pt>
                <c:pt idx="17">
                  <c:v>40603</c:v>
                </c:pt>
                <c:pt idx="18">
                  <c:v>40695</c:v>
                </c:pt>
                <c:pt idx="19">
                  <c:v>40787</c:v>
                </c:pt>
                <c:pt idx="20">
                  <c:v>40878</c:v>
                </c:pt>
                <c:pt idx="21">
                  <c:v>40969</c:v>
                </c:pt>
                <c:pt idx="22">
                  <c:v>41061</c:v>
                </c:pt>
                <c:pt idx="23">
                  <c:v>41153</c:v>
                </c:pt>
                <c:pt idx="24">
                  <c:v>41244</c:v>
                </c:pt>
                <c:pt idx="25">
                  <c:v>41334</c:v>
                </c:pt>
                <c:pt idx="26">
                  <c:v>41426</c:v>
                </c:pt>
                <c:pt idx="27">
                  <c:v>41518</c:v>
                </c:pt>
                <c:pt idx="28">
                  <c:v>41609</c:v>
                </c:pt>
                <c:pt idx="29">
                  <c:v>41699</c:v>
                </c:pt>
                <c:pt idx="30">
                  <c:v>41791</c:v>
                </c:pt>
                <c:pt idx="31">
                  <c:v>41883</c:v>
                </c:pt>
                <c:pt idx="32">
                  <c:v>41974</c:v>
                </c:pt>
                <c:pt idx="33">
                  <c:v>42064</c:v>
                </c:pt>
                <c:pt idx="34">
                  <c:v>42156</c:v>
                </c:pt>
                <c:pt idx="35">
                  <c:v>42248</c:v>
                </c:pt>
                <c:pt idx="36">
                  <c:v>42339</c:v>
                </c:pt>
                <c:pt idx="37">
                  <c:v>42430</c:v>
                </c:pt>
                <c:pt idx="38">
                  <c:v>42522</c:v>
                </c:pt>
                <c:pt idx="39">
                  <c:v>42614</c:v>
                </c:pt>
                <c:pt idx="40">
                  <c:v>42705</c:v>
                </c:pt>
              </c:numCache>
            </c:numRef>
          </c:cat>
          <c:val>
            <c:numRef>
              <c:f>Hoja3!$Q$5:$Q$122</c:f>
              <c:numCache>
                <c:formatCode>General</c:formatCode>
                <c:ptCount val="40"/>
                <c:pt idx="1">
                  <c:v>-0.12938538149815484</c:v>
                </c:pt>
                <c:pt idx="2">
                  <c:v>5.5123292062332761E-2</c:v>
                </c:pt>
                <c:pt idx="3">
                  <c:v>-0.19517782380740972</c:v>
                </c:pt>
                <c:pt idx="4">
                  <c:v>0.37655721429205102</c:v>
                </c:pt>
                <c:pt idx="5">
                  <c:v>-7.8108614750824659E-2</c:v>
                </c:pt>
                <c:pt idx="6">
                  <c:v>-3.710695342521618E-2</c:v>
                </c:pt>
                <c:pt idx="7">
                  <c:v>-0.12911418748359776</c:v>
                </c:pt>
                <c:pt idx="8">
                  <c:v>0.17313824124170463</c:v>
                </c:pt>
                <c:pt idx="9">
                  <c:v>4.4730566541046166E-2</c:v>
                </c:pt>
                <c:pt idx="10">
                  <c:v>-7.2043608659503766E-2</c:v>
                </c:pt>
                <c:pt idx="11">
                  <c:v>0.28042698682533851</c:v>
                </c:pt>
                <c:pt idx="12">
                  <c:v>-0.24281776384555062</c:v>
                </c:pt>
                <c:pt idx="13">
                  <c:v>4.8452245145069031E-2</c:v>
                </c:pt>
                <c:pt idx="14">
                  <c:v>4.4616622371911427E-2</c:v>
                </c:pt>
                <c:pt idx="15">
                  <c:v>-0.1232498990121057</c:v>
                </c:pt>
                <c:pt idx="16">
                  <c:v>-1.4509491725335254E-3</c:v>
                </c:pt>
                <c:pt idx="17">
                  <c:v>0.1492692123081393</c:v>
                </c:pt>
                <c:pt idx="18">
                  <c:v>0.25083060377907557</c:v>
                </c:pt>
                <c:pt idx="19">
                  <c:v>-8.047199587340946E-2</c:v>
                </c:pt>
                <c:pt idx="20">
                  <c:v>0.23330673527737797</c:v>
                </c:pt>
                <c:pt idx="21">
                  <c:v>-0.14974034102447795</c:v>
                </c:pt>
                <c:pt idx="22">
                  <c:v>5.7294844207072858E-3</c:v>
                </c:pt>
                <c:pt idx="23">
                  <c:v>-0.13995565370393231</c:v>
                </c:pt>
                <c:pt idx="24">
                  <c:v>8.3947716878710499E-2</c:v>
                </c:pt>
                <c:pt idx="25">
                  <c:v>-3.0351361678782333E-2</c:v>
                </c:pt>
                <c:pt idx="26">
                  <c:v>0.11656417215135859</c:v>
                </c:pt>
                <c:pt idx="27">
                  <c:v>-6.4075655036458234E-2</c:v>
                </c:pt>
                <c:pt idx="28">
                  <c:v>9.5867837883332779E-2</c:v>
                </c:pt>
                <c:pt idx="29">
                  <c:v>-1.5420596312091282E-2</c:v>
                </c:pt>
                <c:pt idx="30">
                  <c:v>-8.4353565852893692E-2</c:v>
                </c:pt>
                <c:pt idx="31">
                  <c:v>-8.4276316424479886E-2</c:v>
                </c:pt>
                <c:pt idx="32">
                  <c:v>0.56234670060081848</c:v>
                </c:pt>
                <c:pt idx="33">
                  <c:v>4.2723882936229196E-3</c:v>
                </c:pt>
                <c:pt idx="34">
                  <c:v>-2.4170565093191449E-2</c:v>
                </c:pt>
                <c:pt idx="35">
                  <c:v>-1.3506599131928658E-2</c:v>
                </c:pt>
                <c:pt idx="36">
                  <c:v>0.1584473794910333</c:v>
                </c:pt>
                <c:pt idx="37">
                  <c:v>-0.15862243248951105</c:v>
                </c:pt>
                <c:pt idx="38">
                  <c:v>2.3488932561362467E-2</c:v>
                </c:pt>
                <c:pt idx="39">
                  <c:v>-7.1236646445236293E-2</c:v>
                </c:pt>
              </c:numCache>
            </c:numRef>
          </c:val>
          <c:smooth val="1"/>
          <c:extLst>
            <c:ext xmlns:c16="http://schemas.microsoft.com/office/drawing/2014/chart" uri="{C3380CC4-5D6E-409C-BE32-E72D297353CC}">
              <c16:uniqueId val="{00000001-06E1-4F72-8345-023A7C05922D}"/>
            </c:ext>
          </c:extLst>
        </c:ser>
        <c:dLbls>
          <c:showLegendKey val="0"/>
          <c:showVal val="0"/>
          <c:showCatName val="0"/>
          <c:showSerName val="0"/>
          <c:showPercent val="0"/>
          <c:showBubbleSize val="0"/>
        </c:dLbls>
        <c:marker val="1"/>
        <c:smooth val="0"/>
        <c:axId val="830098800"/>
        <c:axId val="830102080"/>
      </c:lineChart>
      <c:catAx>
        <c:axId val="86703629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67033344"/>
        <c:crosses val="autoZero"/>
        <c:auto val="0"/>
        <c:lblAlgn val="ctr"/>
        <c:lblOffset val="100"/>
        <c:noMultiLvlLbl val="0"/>
      </c:catAx>
      <c:valAx>
        <c:axId val="867033344"/>
        <c:scaling>
          <c:orientation val="minMax"/>
          <c:max val="0.14000000000000001"/>
          <c:min val="2.0000000000000004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67036296"/>
        <c:crosses val="autoZero"/>
        <c:crossBetween val="between"/>
      </c:valAx>
      <c:valAx>
        <c:axId val="830102080"/>
        <c:scaling>
          <c:orientation val="minMax"/>
          <c:max val="0.70000000000000007"/>
          <c:min val="-0.30000000000000004"/>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30098800"/>
        <c:crosses val="max"/>
        <c:crossBetween val="between"/>
      </c:valAx>
      <c:dateAx>
        <c:axId val="830098800"/>
        <c:scaling>
          <c:orientation val="minMax"/>
        </c:scaling>
        <c:delete val="1"/>
        <c:axPos val="b"/>
        <c:numFmt formatCode="mmm\-yy" sourceLinked="1"/>
        <c:majorTickMark val="out"/>
        <c:minorTickMark val="none"/>
        <c:tickLblPos val="nextTo"/>
        <c:crossAx val="830102080"/>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Hoja3!$BF$2</c:f>
              <c:strCache>
                <c:ptCount val="1"/>
                <c:pt idx="0">
                  <c:v>ACTIVOS</c:v>
                </c:pt>
              </c:strCache>
            </c:strRef>
          </c:tx>
          <c:spPr>
            <a:solidFill>
              <a:schemeClr val="accent6">
                <a:lumMod val="80000"/>
                <a:lumOff val="20000"/>
              </a:schemeClr>
            </a:solidFill>
            <a:ln>
              <a:noFill/>
            </a:ln>
            <a:effectLst/>
          </c:spPr>
          <c:invertIfNegative val="0"/>
          <c:trendline>
            <c:spPr>
              <a:ln w="19050" cap="rnd">
                <a:solidFill>
                  <a:schemeClr val="accent6">
                    <a:lumMod val="80000"/>
                    <a:lumOff val="20000"/>
                  </a:schemeClr>
                </a:solidFill>
                <a:prstDash val="sysDot"/>
              </a:ln>
              <a:effectLst/>
            </c:spPr>
            <c:trendlineType val="poly"/>
            <c:order val="2"/>
            <c:dispRSqr val="0"/>
            <c:dispEq val="0"/>
          </c:trendline>
          <c:val>
            <c:numRef>
              <c:f>Hoja3!$BF$8:$BF$35</c:f>
              <c:numCache>
                <c:formatCode>_ [$$-300A]* #,##0.00_ ;_ [$$-300A]* \-#,##0.00_ ;_ [$$-300A]* "-"??_ ;_ @_ </c:formatCode>
                <c:ptCount val="10"/>
                <c:pt idx="0">
                  <c:v>468633.52132999996</c:v>
                </c:pt>
                <c:pt idx="1">
                  <c:v>556191.62319000007</c:v>
                </c:pt>
                <c:pt idx="2">
                  <c:v>641360.61897999991</c:v>
                </c:pt>
                <c:pt idx="3">
                  <c:v>794781.11406000005</c:v>
                </c:pt>
                <c:pt idx="4">
                  <c:v>838139.73713000014</c:v>
                </c:pt>
                <c:pt idx="5">
                  <c:v>1030626.3256900001</c:v>
                </c:pt>
                <c:pt idx="6">
                  <c:v>1211914.5791800001</c:v>
                </c:pt>
                <c:pt idx="7">
                  <c:v>1444380.7319699998</c:v>
                </c:pt>
                <c:pt idx="8">
                  <c:v>2064210.2326600002</c:v>
                </c:pt>
                <c:pt idx="9">
                  <c:v>2385322.6141599999</c:v>
                </c:pt>
              </c:numCache>
            </c:numRef>
          </c:val>
          <c:extLst>
            <c:ext xmlns:c16="http://schemas.microsoft.com/office/drawing/2014/chart" uri="{C3380CC4-5D6E-409C-BE32-E72D297353CC}">
              <c16:uniqueId val="{00000001-5565-46AC-AA15-B5CC490EE097}"/>
            </c:ext>
          </c:extLst>
        </c:ser>
        <c:dLbls>
          <c:showLegendKey val="0"/>
          <c:showVal val="0"/>
          <c:showCatName val="0"/>
          <c:showSerName val="0"/>
          <c:showPercent val="0"/>
          <c:showBubbleSize val="0"/>
        </c:dLbls>
        <c:gapWidth val="150"/>
        <c:axId val="880000600"/>
        <c:axId val="879997976"/>
      </c:barChart>
      <c:lineChart>
        <c:grouping val="standard"/>
        <c:varyColors val="0"/>
        <c:ser>
          <c:idx val="0"/>
          <c:order val="0"/>
          <c:tx>
            <c:strRef>
              <c:f>Hoja3!$AZ$2</c:f>
              <c:strCache>
                <c:ptCount val="1"/>
                <c:pt idx="0">
                  <c:v>Fondos disponibles</c:v>
                </c:pt>
              </c:strCache>
            </c:strRef>
          </c:tx>
          <c:spPr>
            <a:ln w="28575" cap="rnd">
              <a:solidFill>
                <a:schemeClr val="accent6"/>
              </a:solidFill>
              <a:round/>
            </a:ln>
            <a:effectLst/>
          </c:spPr>
          <c:marker>
            <c:symbol val="none"/>
          </c:marker>
          <c:cat>
            <c:numRef>
              <c:f>(Hoja3!$AY$8,Hoja3!$AY$11,Hoja3!$AY$14,Hoja3!$AY$17,Hoja3!$AY$20,Hoja3!$AY$23,Hoja3!$AY$26,Hoja3!$AY$29,Hoja3!$AY$32,Hoja3!$AY$35)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Hoja3!$AZ$8:$AZ$35</c:f>
              <c:numCache>
                <c:formatCode>_ [$$-300A]* #,##0.00_ ;_ [$$-300A]* \-#,##0.00_ ;_ [$$-300A]* "-"??_ ;_ @_ </c:formatCode>
                <c:ptCount val="10"/>
                <c:pt idx="0">
                  <c:v>42786.094820000006</c:v>
                </c:pt>
                <c:pt idx="1">
                  <c:v>61696.090950000013</c:v>
                </c:pt>
                <c:pt idx="2">
                  <c:v>77564.982149999996</c:v>
                </c:pt>
                <c:pt idx="3">
                  <c:v>109008.99770000001</c:v>
                </c:pt>
                <c:pt idx="4">
                  <c:v>82363.435390000013</c:v>
                </c:pt>
                <c:pt idx="5">
                  <c:v>106114.19211000002</c:v>
                </c:pt>
                <c:pt idx="6">
                  <c:v>140941.87062999999</c:v>
                </c:pt>
                <c:pt idx="7">
                  <c:v>171971.89994999999</c:v>
                </c:pt>
                <c:pt idx="8">
                  <c:v>235481.39528999999</c:v>
                </c:pt>
                <c:pt idx="9">
                  <c:v>353836.88736999995</c:v>
                </c:pt>
              </c:numCache>
            </c:numRef>
          </c:val>
          <c:smooth val="0"/>
          <c:extLst>
            <c:ext xmlns:c16="http://schemas.microsoft.com/office/drawing/2014/chart" uri="{C3380CC4-5D6E-409C-BE32-E72D297353CC}">
              <c16:uniqueId val="{00000002-5565-46AC-AA15-B5CC490EE097}"/>
            </c:ext>
          </c:extLst>
        </c:ser>
        <c:ser>
          <c:idx val="1"/>
          <c:order val="1"/>
          <c:tx>
            <c:v>Inversiones hasta 90 días</c:v>
          </c:tx>
          <c:spPr>
            <a:ln w="28575" cap="rnd">
              <a:solidFill>
                <a:schemeClr val="accent5"/>
              </a:solidFill>
              <a:round/>
            </a:ln>
            <a:effectLst/>
          </c:spPr>
          <c:marker>
            <c:symbol val="none"/>
          </c:marker>
          <c:cat>
            <c:numRef>
              <c:f>(Hoja3!$AY$8,Hoja3!$AY$11,Hoja3!$AY$14,Hoja3!$AY$17,Hoja3!$AY$20,Hoja3!$AY$23,Hoja3!$AY$26,Hoja3!$AY$29,Hoja3!$AY$32,Hoja3!$AY$35)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Hoja3!$BA$8:$BA$35</c:f>
              <c:numCache>
                <c:formatCode>_ [$$-300A]* #,##0.00_ ;_ [$$-300A]* \-#,##0.00_ ;_ [$$-300A]* "-"??_ ;_ @_ </c:formatCode>
                <c:ptCount val="10"/>
                <c:pt idx="0">
                  <c:v>73924.925030000013</c:v>
                </c:pt>
                <c:pt idx="1">
                  <c:v>78363.209570000006</c:v>
                </c:pt>
                <c:pt idx="2">
                  <c:v>117362.06151999999</c:v>
                </c:pt>
                <c:pt idx="3">
                  <c:v>131478.36637</c:v>
                </c:pt>
                <c:pt idx="4">
                  <c:v>60388.868580000009</c:v>
                </c:pt>
                <c:pt idx="5">
                  <c:v>49179.797350000001</c:v>
                </c:pt>
                <c:pt idx="6">
                  <c:v>64228.699659999998</c:v>
                </c:pt>
                <c:pt idx="7">
                  <c:v>78025.18982</c:v>
                </c:pt>
                <c:pt idx="8">
                  <c:v>58870.957849999999</c:v>
                </c:pt>
                <c:pt idx="9">
                  <c:v>64657.260520000003</c:v>
                </c:pt>
              </c:numCache>
            </c:numRef>
          </c:val>
          <c:smooth val="0"/>
          <c:extLst>
            <c:ext xmlns:c16="http://schemas.microsoft.com/office/drawing/2014/chart" uri="{C3380CC4-5D6E-409C-BE32-E72D297353CC}">
              <c16:uniqueId val="{00000003-5565-46AC-AA15-B5CC490EE097}"/>
            </c:ext>
          </c:extLst>
        </c:ser>
        <c:ser>
          <c:idx val="2"/>
          <c:order val="2"/>
          <c:tx>
            <c:v>Inversiones de 90 a 360 días</c:v>
          </c:tx>
          <c:spPr>
            <a:ln w="28575" cap="rnd">
              <a:solidFill>
                <a:schemeClr val="accent4"/>
              </a:solidFill>
              <a:round/>
            </a:ln>
            <a:effectLst/>
          </c:spPr>
          <c:marker>
            <c:symbol val="none"/>
          </c:marker>
          <c:cat>
            <c:numRef>
              <c:f>(Hoja3!$AY$8,Hoja3!$AY$11,Hoja3!$AY$14,Hoja3!$AY$17,Hoja3!$AY$20,Hoja3!$AY$23,Hoja3!$AY$26,Hoja3!$AY$29,Hoja3!$AY$32,Hoja3!$AY$35)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Hoja3!$BB$8:$BB$35</c:f>
              <c:numCache>
                <c:formatCode>_ [$$-300A]* #,##0.00_ ;_ [$$-300A]* \-#,##0.00_ ;_ [$$-300A]* "-"??_ ;_ @_ </c:formatCode>
                <c:ptCount val="10"/>
                <c:pt idx="0">
                  <c:v>4118.5070599999999</c:v>
                </c:pt>
                <c:pt idx="1">
                  <c:v>1028.52828</c:v>
                </c:pt>
                <c:pt idx="2">
                  <c:v>6468.5161000000007</c:v>
                </c:pt>
                <c:pt idx="3">
                  <c:v>9655.3175999999985</c:v>
                </c:pt>
                <c:pt idx="4">
                  <c:v>10746.060359999999</c:v>
                </c:pt>
                <c:pt idx="5">
                  <c:v>19355.27735</c:v>
                </c:pt>
                <c:pt idx="6">
                  <c:v>31683.608660000002</c:v>
                </c:pt>
                <c:pt idx="7">
                  <c:v>46543.139019999995</c:v>
                </c:pt>
                <c:pt idx="8">
                  <c:v>19784.20189</c:v>
                </c:pt>
                <c:pt idx="9">
                  <c:v>128122.6525</c:v>
                </c:pt>
              </c:numCache>
            </c:numRef>
          </c:val>
          <c:smooth val="0"/>
          <c:extLst>
            <c:ext xmlns:c16="http://schemas.microsoft.com/office/drawing/2014/chart" uri="{C3380CC4-5D6E-409C-BE32-E72D297353CC}">
              <c16:uniqueId val="{00000004-5565-46AC-AA15-B5CC490EE097}"/>
            </c:ext>
          </c:extLst>
        </c:ser>
        <c:ser>
          <c:idx val="3"/>
          <c:order val="3"/>
          <c:tx>
            <c:strRef>
              <c:f>Hoja3!$BC$2</c:f>
              <c:strCache>
                <c:ptCount val="1"/>
                <c:pt idx="0">
                  <c:v>depósitos de ahorro</c:v>
                </c:pt>
              </c:strCache>
            </c:strRef>
          </c:tx>
          <c:spPr>
            <a:ln w="28575" cap="rnd">
              <a:solidFill>
                <a:schemeClr val="accent6">
                  <a:lumMod val="60000"/>
                </a:schemeClr>
              </a:solidFill>
              <a:round/>
            </a:ln>
            <a:effectLst/>
          </c:spPr>
          <c:marker>
            <c:symbol val="none"/>
          </c:marker>
          <c:cat>
            <c:numRef>
              <c:f>(Hoja3!$AY$8,Hoja3!$AY$11,Hoja3!$AY$14,Hoja3!$AY$17,Hoja3!$AY$20,Hoja3!$AY$23,Hoja3!$AY$26,Hoja3!$AY$29,Hoja3!$AY$32,Hoja3!$AY$35)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Hoja3!$BC$8:$BC$35</c:f>
              <c:numCache>
                <c:formatCode>_ [$$-300A]* #,##0.00_ ;_ [$$-300A]* \-#,##0.00_ ;_ [$$-300A]* "-"??_ ;_ @_ </c:formatCode>
                <c:ptCount val="10"/>
                <c:pt idx="0">
                  <c:v>198002.55671000003</c:v>
                </c:pt>
                <c:pt idx="1">
                  <c:v>242877.83898</c:v>
                </c:pt>
                <c:pt idx="2">
                  <c:v>273004.44925000006</c:v>
                </c:pt>
                <c:pt idx="3">
                  <c:v>322630.65792999999</c:v>
                </c:pt>
                <c:pt idx="4">
                  <c:v>282863.77519999997</c:v>
                </c:pt>
                <c:pt idx="5">
                  <c:v>312693.11047000001</c:v>
                </c:pt>
                <c:pt idx="6">
                  <c:v>355866.48446000007</c:v>
                </c:pt>
                <c:pt idx="7">
                  <c:v>396753.97225999995</c:v>
                </c:pt>
                <c:pt idx="8">
                  <c:v>569130.59088999999</c:v>
                </c:pt>
                <c:pt idx="9">
                  <c:v>594928.41370999988</c:v>
                </c:pt>
              </c:numCache>
            </c:numRef>
          </c:val>
          <c:smooth val="0"/>
          <c:extLst>
            <c:ext xmlns:c16="http://schemas.microsoft.com/office/drawing/2014/chart" uri="{C3380CC4-5D6E-409C-BE32-E72D297353CC}">
              <c16:uniqueId val="{00000005-5565-46AC-AA15-B5CC490EE097}"/>
            </c:ext>
          </c:extLst>
        </c:ser>
        <c:ser>
          <c:idx val="4"/>
          <c:order val="4"/>
          <c:tx>
            <c:v>Depósitos a plazo hasta 90 días</c:v>
          </c:tx>
          <c:spPr>
            <a:ln w="28575" cap="rnd">
              <a:solidFill>
                <a:schemeClr val="accent5">
                  <a:lumMod val="60000"/>
                </a:schemeClr>
              </a:solidFill>
              <a:round/>
            </a:ln>
            <a:effectLst/>
          </c:spPr>
          <c:marker>
            <c:symbol val="none"/>
          </c:marker>
          <c:cat>
            <c:numRef>
              <c:f>(Hoja3!$AY$8,Hoja3!$AY$11,Hoja3!$AY$14,Hoja3!$AY$17,Hoja3!$AY$20,Hoja3!$AY$23,Hoja3!$AY$26,Hoja3!$AY$29,Hoja3!$AY$32,Hoja3!$AY$35)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Hoja3!$BD$8:$BD$35</c:f>
              <c:numCache>
                <c:formatCode>_ [$$-300A]* #,##0.00_ ;_ [$$-300A]* \-#,##0.00_ ;_ [$$-300A]* "-"??_ ;_ @_ </c:formatCode>
                <c:ptCount val="10"/>
                <c:pt idx="0">
                  <c:v>60242.713130000004</c:v>
                </c:pt>
                <c:pt idx="1">
                  <c:v>79411.348929999993</c:v>
                </c:pt>
                <c:pt idx="2">
                  <c:v>100713.64295000001</c:v>
                </c:pt>
                <c:pt idx="3" formatCode="General">
                  <c:v>135248.85722999999</c:v>
                </c:pt>
                <c:pt idx="4">
                  <c:v>165125.32766000001</c:v>
                </c:pt>
                <c:pt idx="5">
                  <c:v>225103.37875999999</c:v>
                </c:pt>
                <c:pt idx="6">
                  <c:v>275935.92670000001</c:v>
                </c:pt>
                <c:pt idx="7">
                  <c:v>372031.35002999997</c:v>
                </c:pt>
                <c:pt idx="8">
                  <c:v>480708.61439999996</c:v>
                </c:pt>
                <c:pt idx="9">
                  <c:v>595348.51729999995</c:v>
                </c:pt>
              </c:numCache>
            </c:numRef>
          </c:val>
          <c:smooth val="0"/>
          <c:extLst>
            <c:ext xmlns:c16="http://schemas.microsoft.com/office/drawing/2014/chart" uri="{C3380CC4-5D6E-409C-BE32-E72D297353CC}">
              <c16:uniqueId val="{00000006-5565-46AC-AA15-B5CC490EE097}"/>
            </c:ext>
          </c:extLst>
        </c:ser>
        <c:ser>
          <c:idx val="5"/>
          <c:order val="5"/>
          <c:tx>
            <c:v>Depósitos a plazo de 90 a 360 días</c:v>
          </c:tx>
          <c:spPr>
            <a:ln w="28575" cap="rnd">
              <a:solidFill>
                <a:schemeClr val="accent4">
                  <a:lumMod val="60000"/>
                </a:schemeClr>
              </a:solidFill>
              <a:round/>
            </a:ln>
            <a:effectLst/>
          </c:spPr>
          <c:marker>
            <c:symbol val="none"/>
          </c:marker>
          <c:cat>
            <c:numRef>
              <c:f>(Hoja3!$AY$8,Hoja3!$AY$11,Hoja3!$AY$14,Hoja3!$AY$17,Hoja3!$AY$20,Hoja3!$AY$23,Hoja3!$AY$26,Hoja3!$AY$29,Hoja3!$AY$32,Hoja3!$AY$35)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Hoja3!$BE$8:$BE$35</c:f>
              <c:numCache>
                <c:formatCode>_ [$$-300A]* #,##0.00_ ;_ [$$-300A]* \-#,##0.00_ ;_ [$$-300A]* "-"??_ ;_ @_ </c:formatCode>
                <c:ptCount val="10"/>
                <c:pt idx="0">
                  <c:v>25250.852090000004</c:v>
                </c:pt>
                <c:pt idx="1">
                  <c:v>35534.054830000008</c:v>
                </c:pt>
                <c:pt idx="2">
                  <c:v>54621.981899999955</c:v>
                </c:pt>
                <c:pt idx="3">
                  <c:v>91095.257329999993</c:v>
                </c:pt>
                <c:pt idx="4">
                  <c:v>136208.83224000002</c:v>
                </c:pt>
                <c:pt idx="5">
                  <c:v>175771.09611000004</c:v>
                </c:pt>
                <c:pt idx="6">
                  <c:v>246274.28727999999</c:v>
                </c:pt>
                <c:pt idx="7">
                  <c:v>331694.27309999999</c:v>
                </c:pt>
                <c:pt idx="8">
                  <c:v>428479.54596000002</c:v>
                </c:pt>
                <c:pt idx="9">
                  <c:v>587675.65553999995</c:v>
                </c:pt>
              </c:numCache>
            </c:numRef>
          </c:val>
          <c:smooth val="0"/>
          <c:extLst>
            <c:ext xmlns:c16="http://schemas.microsoft.com/office/drawing/2014/chart" uri="{C3380CC4-5D6E-409C-BE32-E72D297353CC}">
              <c16:uniqueId val="{00000007-5565-46AC-AA15-B5CC490EE097}"/>
            </c:ext>
          </c:extLst>
        </c:ser>
        <c:ser>
          <c:idx val="7"/>
          <c:order val="7"/>
          <c:tx>
            <c:strRef>
              <c:f>Hoja3!$BG$2</c:f>
              <c:strCache>
                <c:ptCount val="1"/>
                <c:pt idx="0">
                  <c:v>Cartera de créditos</c:v>
                </c:pt>
              </c:strCache>
            </c:strRef>
          </c:tx>
          <c:spPr>
            <a:ln w="28575" cap="rnd">
              <a:solidFill>
                <a:schemeClr val="accent5">
                  <a:lumMod val="80000"/>
                  <a:lumOff val="20000"/>
                </a:schemeClr>
              </a:solidFill>
              <a:round/>
            </a:ln>
            <a:effectLst/>
          </c:spPr>
          <c:marker>
            <c:symbol val="none"/>
          </c:marker>
          <c:val>
            <c:numRef>
              <c:f>Hoja3!$BG$8:$BG$35</c:f>
              <c:numCache>
                <c:formatCode>_ [$$-300A]* #,##0.00_ ;_ [$$-300A]* \-#,##0.00_ ;_ [$$-300A]* "-"??_ ;_ @_ </c:formatCode>
                <c:ptCount val="10"/>
                <c:pt idx="0">
                  <c:v>320270.05427000008</c:v>
                </c:pt>
                <c:pt idx="1">
                  <c:v>415703.05667000002</c:v>
                </c:pt>
                <c:pt idx="2">
                  <c:v>416366.06113000005</c:v>
                </c:pt>
                <c:pt idx="3">
                  <c:v>518098.56861000002</c:v>
                </c:pt>
                <c:pt idx="4">
                  <c:v>639188.0316600001</c:v>
                </c:pt>
                <c:pt idx="5">
                  <c:v>807493.21511999983</c:v>
                </c:pt>
                <c:pt idx="6">
                  <c:v>915711.54826000007</c:v>
                </c:pt>
                <c:pt idx="7">
                  <c:v>1062107.9644200001</c:v>
                </c:pt>
                <c:pt idx="8">
                  <c:v>1593941.1676299998</c:v>
                </c:pt>
                <c:pt idx="9">
                  <c:v>1565983.8931500001</c:v>
                </c:pt>
              </c:numCache>
            </c:numRef>
          </c:val>
          <c:smooth val="0"/>
          <c:extLst>
            <c:ext xmlns:c16="http://schemas.microsoft.com/office/drawing/2014/chart" uri="{C3380CC4-5D6E-409C-BE32-E72D297353CC}">
              <c16:uniqueId val="{00000008-5565-46AC-AA15-B5CC490EE097}"/>
            </c:ext>
          </c:extLst>
        </c:ser>
        <c:dLbls>
          <c:showLegendKey val="0"/>
          <c:showVal val="0"/>
          <c:showCatName val="0"/>
          <c:showSerName val="0"/>
          <c:showPercent val="0"/>
          <c:showBubbleSize val="0"/>
        </c:dLbls>
        <c:marker val="1"/>
        <c:smooth val="0"/>
        <c:axId val="880000600"/>
        <c:axId val="879997976"/>
      </c:lineChart>
      <c:catAx>
        <c:axId val="880000600"/>
        <c:scaling>
          <c:orientation val="minMax"/>
          <c:max val="10"/>
          <c:min val="1"/>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79997976"/>
        <c:crosses val="autoZero"/>
        <c:auto val="0"/>
        <c:lblAlgn val="ctr"/>
        <c:lblOffset val="100"/>
        <c:noMultiLvlLbl val="0"/>
      </c:catAx>
      <c:valAx>
        <c:axId val="879997976"/>
        <c:scaling>
          <c:orientation val="minMax"/>
          <c:max val="2400000"/>
        </c:scaling>
        <c:delete val="0"/>
        <c:axPos val="l"/>
        <c:majorGridlines>
          <c:spPr>
            <a:ln w="9525" cap="flat" cmpd="sng" algn="ctr">
              <a:solidFill>
                <a:schemeClr val="tx1">
                  <a:lumMod val="15000"/>
                  <a:lumOff val="85000"/>
                </a:schemeClr>
              </a:solidFill>
              <a:round/>
            </a:ln>
            <a:effectLst/>
          </c:spPr>
        </c:majorGridlines>
        <c:numFmt formatCode="_ [$$-300A]* #,##0.00_ ;_ [$$-300A]* \-#,##0.00_ ;_ [$$-300A]*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80000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Hoja8!$B$2</c:f>
              <c:strCache>
                <c:ptCount val="1"/>
                <c:pt idx="0">
                  <c:v>Liquidez general</c:v>
                </c:pt>
              </c:strCache>
            </c:strRef>
          </c:tx>
          <c:spPr>
            <a:solidFill>
              <a:schemeClr val="accent1"/>
            </a:solidFill>
            <a:ln>
              <a:noFill/>
            </a:ln>
            <a:effectLst/>
          </c:spPr>
          <c:invertIfNegative val="0"/>
          <c:cat>
            <c:numRef>
              <c:f>Hoja8!$A$3:$A$12</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Hoja8!$B$3:$B$12</c:f>
              <c:numCache>
                <c:formatCode>0.00%</c:formatCode>
                <c:ptCount val="10"/>
                <c:pt idx="0">
                  <c:v>0.16431418306617651</c:v>
                </c:pt>
                <c:pt idx="1">
                  <c:v>0.18981167164134713</c:v>
                </c:pt>
                <c:pt idx="2">
                  <c:v>0.20584806557499333</c:v>
                </c:pt>
                <c:pt idx="3">
                  <c:v>0.23629103866848372</c:v>
                </c:pt>
                <c:pt idx="4">
                  <c:v>0.18204326295435247</c:v>
                </c:pt>
                <c:pt idx="5">
                  <c:v>0.19518321889944584</c:v>
                </c:pt>
                <c:pt idx="6">
                  <c:v>0.22159067878346214</c:v>
                </c:pt>
                <c:pt idx="7">
                  <c:v>0.22246308172521703</c:v>
                </c:pt>
                <c:pt idx="8">
                  <c:v>0.22353132852706403</c:v>
                </c:pt>
                <c:pt idx="9">
                  <c:v>0.2963851978219611</c:v>
                </c:pt>
              </c:numCache>
            </c:numRef>
          </c:val>
          <c:extLst>
            <c:ext xmlns:c16="http://schemas.microsoft.com/office/drawing/2014/chart" uri="{C3380CC4-5D6E-409C-BE32-E72D297353CC}">
              <c16:uniqueId val="{00000000-56CB-4B2C-8C7D-188C99CF0CB3}"/>
            </c:ext>
          </c:extLst>
        </c:ser>
        <c:ser>
          <c:idx val="1"/>
          <c:order val="1"/>
          <c:tx>
            <c:strRef>
              <c:f>Hoja8!$C$2</c:f>
              <c:strCache>
                <c:ptCount val="1"/>
                <c:pt idx="0">
                  <c:v>Liquidez de primera línea</c:v>
                </c:pt>
              </c:strCache>
            </c:strRef>
          </c:tx>
          <c:spPr>
            <a:solidFill>
              <a:schemeClr val="accent2"/>
            </a:solidFill>
            <a:ln>
              <a:noFill/>
            </a:ln>
            <a:effectLst/>
          </c:spPr>
          <c:invertIfNegative val="0"/>
          <c:cat>
            <c:numRef>
              <c:f>Hoja8!$A$3:$A$12</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Hoja8!$C$3:$C$12</c:f>
              <c:numCache>
                <c:formatCode>0.00%</c:formatCode>
                <c:ptCount val="10"/>
                <c:pt idx="0">
                  <c:v>0.44505409750544395</c:v>
                </c:pt>
                <c:pt idx="1">
                  <c:v>0.4233649288380868</c:v>
                </c:pt>
                <c:pt idx="2">
                  <c:v>0.51125880848676342</c:v>
                </c:pt>
                <c:pt idx="3">
                  <c:v>0.51361219721398155</c:v>
                </c:pt>
                <c:pt idx="4">
                  <c:v>0.30952011163409854</c:v>
                </c:pt>
                <c:pt idx="5">
                  <c:v>0.27901320746528374</c:v>
                </c:pt>
                <c:pt idx="6">
                  <c:v>0.31707544656550846</c:v>
                </c:pt>
                <c:pt idx="7">
                  <c:v>0.31976873659602401</c:v>
                </c:pt>
                <c:pt idx="8">
                  <c:v>0.27773249088160507</c:v>
                </c:pt>
                <c:pt idx="9">
                  <c:v>0.34925673256009382</c:v>
                </c:pt>
              </c:numCache>
            </c:numRef>
          </c:val>
          <c:extLst>
            <c:ext xmlns:c16="http://schemas.microsoft.com/office/drawing/2014/chart" uri="{C3380CC4-5D6E-409C-BE32-E72D297353CC}">
              <c16:uniqueId val="{00000001-56CB-4B2C-8C7D-188C99CF0CB3}"/>
            </c:ext>
          </c:extLst>
        </c:ser>
        <c:ser>
          <c:idx val="2"/>
          <c:order val="2"/>
          <c:tx>
            <c:strRef>
              <c:f>Hoja8!$D$2</c:f>
              <c:strCache>
                <c:ptCount val="1"/>
                <c:pt idx="0">
                  <c:v>Liquidez de segunda línea</c:v>
                </c:pt>
              </c:strCache>
            </c:strRef>
          </c:tx>
          <c:spPr>
            <a:solidFill>
              <a:schemeClr val="accent3"/>
            </a:solidFill>
            <a:ln>
              <a:noFill/>
            </a:ln>
            <a:effectLst/>
          </c:spPr>
          <c:invertIfNegative val="0"/>
          <c:cat>
            <c:numRef>
              <c:f>Hoja8!$A$3:$A$12</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Hoja8!$D$3:$D$12</c:f>
              <c:numCache>
                <c:formatCode>0.00%</c:formatCode>
                <c:ptCount val="10"/>
                <c:pt idx="0">
                  <c:v>0.36627921942633945</c:v>
                </c:pt>
                <c:pt idx="1">
                  <c:v>0.33242713023588361</c:v>
                </c:pt>
                <c:pt idx="2">
                  <c:v>0.40949027660245868</c:v>
                </c:pt>
                <c:pt idx="3">
                  <c:v>0.39865103103435473</c:v>
                </c:pt>
                <c:pt idx="4">
                  <c:v>0.19054544550461786</c:v>
                </c:pt>
                <c:pt idx="5">
                  <c:v>0.2081121869410727</c:v>
                </c:pt>
                <c:pt idx="6">
                  <c:v>0.19961718707611492</c:v>
                </c:pt>
                <c:pt idx="7">
                  <c:v>0.24861045356655156</c:v>
                </c:pt>
                <c:pt idx="8">
                  <c:v>0.19528178549169048</c:v>
                </c:pt>
                <c:pt idx="9">
                  <c:v>0.30331589259546138</c:v>
                </c:pt>
              </c:numCache>
            </c:numRef>
          </c:val>
          <c:extLst>
            <c:ext xmlns:c16="http://schemas.microsoft.com/office/drawing/2014/chart" uri="{C3380CC4-5D6E-409C-BE32-E72D297353CC}">
              <c16:uniqueId val="{00000002-56CB-4B2C-8C7D-188C99CF0CB3}"/>
            </c:ext>
          </c:extLst>
        </c:ser>
        <c:dLbls>
          <c:showLegendKey val="0"/>
          <c:showVal val="0"/>
          <c:showCatName val="0"/>
          <c:showSerName val="0"/>
          <c:showPercent val="0"/>
          <c:showBubbleSize val="0"/>
        </c:dLbls>
        <c:gapWidth val="95"/>
        <c:axId val="867034328"/>
        <c:axId val="867034656"/>
      </c:barChart>
      <c:catAx>
        <c:axId val="86703432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67034656"/>
        <c:crosses val="autoZero"/>
        <c:auto val="0"/>
        <c:lblAlgn val="ctr"/>
        <c:lblOffset val="100"/>
        <c:noMultiLvlLbl val="0"/>
      </c:catAx>
      <c:valAx>
        <c:axId val="867034656"/>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s-EC"/>
                  <a:t>Liquidez</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670343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bg1"/>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s-EC"/>
              <a:t>Liquidez general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C"/>
        </a:p>
      </c:txPr>
    </c:title>
    <c:autoTitleDeleted val="0"/>
    <c:plotArea>
      <c:layout/>
      <c:barChart>
        <c:barDir val="col"/>
        <c:grouping val="clustered"/>
        <c:varyColors val="0"/>
        <c:ser>
          <c:idx val="0"/>
          <c:order val="0"/>
          <c:tx>
            <c:strRef>
              <c:f>Hoja3!$B$2</c:f>
              <c:strCache>
                <c:ptCount val="1"/>
                <c:pt idx="0">
                  <c:v>Liquidez general</c:v>
                </c:pt>
              </c:strCache>
            </c:strRef>
          </c:tx>
          <c:spPr>
            <a:solidFill>
              <a:schemeClr val="accent1"/>
            </a:solidFill>
            <a:ln>
              <a:noFill/>
            </a:ln>
            <a:effectLst/>
          </c:spPr>
          <c:invertIfNegative val="0"/>
          <c:trendline>
            <c:spPr>
              <a:ln w="25400" cap="rnd">
                <a:solidFill>
                  <a:srgbClr val="FF0000"/>
                </a:solidFill>
                <a:prstDash val="sysDot"/>
              </a:ln>
              <a:effectLst/>
            </c:spPr>
            <c:trendlineType val="poly"/>
            <c:order val="4"/>
            <c:dispRSqr val="0"/>
            <c:dispEq val="0"/>
          </c:trendline>
          <c:cat>
            <c:numRef>
              <c:f>(Hoja3!$A$5,Hoja3!$A$8,Hoja3!$A$11,Hoja3!$A$14,Hoja3!$A$17,Hoja3!$A$20,Hoja3!$A$23,Hoja3!$A$26,Hoja3!$A$29,Hoja3!$A$32,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Hoja3!$B$5:$B$122</c:f>
              <c:numCache>
                <c:formatCode>0.00%</c:formatCode>
                <c:ptCount val="40"/>
                <c:pt idx="0">
                  <c:v>0.17006988038279172</c:v>
                </c:pt>
                <c:pt idx="1">
                  <c:v>0.15146672137466693</c:v>
                </c:pt>
                <c:pt idx="2">
                  <c:v>0.16473475717357661</c:v>
                </c:pt>
                <c:pt idx="3">
                  <c:v>0.16431418306617651</c:v>
                </c:pt>
                <c:pt idx="4">
                  <c:v>0.15063731664259009</c:v>
                </c:pt>
                <c:pt idx="5">
                  <c:v>0.15244213555344055</c:v>
                </c:pt>
                <c:pt idx="6">
                  <c:v>0.15314579399492662</c:v>
                </c:pt>
                <c:pt idx="7">
                  <c:v>0.18981167164134713</c:v>
                </c:pt>
                <c:pt idx="8">
                  <c:v>0.20158578771044344</c:v>
                </c:pt>
                <c:pt idx="9">
                  <c:v>0.19527484869943779</c:v>
                </c:pt>
                <c:pt idx="10">
                  <c:v>0.19628254965061284</c:v>
                </c:pt>
                <c:pt idx="11">
                  <c:v>0.20584806557499333</c:v>
                </c:pt>
                <c:pt idx="12">
                  <c:v>0.21430294626318458</c:v>
                </c:pt>
                <c:pt idx="13">
                  <c:v>0.22588607432534599</c:v>
                </c:pt>
                <c:pt idx="14">
                  <c:v>0.20445524300350398</c:v>
                </c:pt>
                <c:pt idx="15">
                  <c:v>0.23629103866848372</c:v>
                </c:pt>
                <c:pt idx="16">
                  <c:v>0.22684705111691211</c:v>
                </c:pt>
                <c:pt idx="17">
                  <c:v>0.23205358213608979</c:v>
                </c:pt>
                <c:pt idx="18">
                  <c:v>0.17429400907320494</c:v>
                </c:pt>
                <c:pt idx="19">
                  <c:v>0.18204326295435247</c:v>
                </c:pt>
                <c:pt idx="20">
                  <c:v>0.16585325958182517</c:v>
                </c:pt>
                <c:pt idx="21">
                  <c:v>0.17383322509757454</c:v>
                </c:pt>
                <c:pt idx="22">
                  <c:v>0.14095834252441297</c:v>
                </c:pt>
                <c:pt idx="23">
                  <c:v>0.19518321889944584</c:v>
                </c:pt>
                <c:pt idx="24">
                  <c:v>0.18003937525292341</c:v>
                </c:pt>
                <c:pt idx="25">
                  <c:v>0.1759479378269603</c:v>
                </c:pt>
                <c:pt idx="26">
                  <c:v>0.1732249409453884</c:v>
                </c:pt>
                <c:pt idx="27">
                  <c:v>0.22159067878346214</c:v>
                </c:pt>
                <c:pt idx="28">
                  <c:v>0.23127373483869262</c:v>
                </c:pt>
                <c:pt idx="29">
                  <c:v>0.22832110954370458</c:v>
                </c:pt>
                <c:pt idx="30">
                  <c:v>0.2040795232297512</c:v>
                </c:pt>
                <c:pt idx="31">
                  <c:v>0.22246308172521703</c:v>
                </c:pt>
                <c:pt idx="32">
                  <c:v>0.21687739286113664</c:v>
                </c:pt>
                <c:pt idx="33">
                  <c:v>0.23283501125412046</c:v>
                </c:pt>
                <c:pt idx="34">
                  <c:v>0.19198433640221502</c:v>
                </c:pt>
                <c:pt idx="35">
                  <c:v>0.22353132852706403</c:v>
                </c:pt>
                <c:pt idx="36">
                  <c:v>0.26648102045447536</c:v>
                </c:pt>
                <c:pt idx="37">
                  <c:v>0.27390510942523144</c:v>
                </c:pt>
                <c:pt idx="38">
                  <c:v>0.27512325143066735</c:v>
                </c:pt>
                <c:pt idx="39">
                  <c:v>0.2963851978219611</c:v>
                </c:pt>
              </c:numCache>
            </c:numRef>
          </c:val>
          <c:extLst>
            <c:ext xmlns:c16="http://schemas.microsoft.com/office/drawing/2014/chart" uri="{C3380CC4-5D6E-409C-BE32-E72D297353CC}">
              <c16:uniqueId val="{00000001-720D-4CB9-9E1D-B5CB9339D92A}"/>
            </c:ext>
          </c:extLst>
        </c:ser>
        <c:dLbls>
          <c:showLegendKey val="0"/>
          <c:showVal val="0"/>
          <c:showCatName val="0"/>
          <c:showSerName val="0"/>
          <c:showPercent val="0"/>
          <c:showBubbleSize val="0"/>
        </c:dLbls>
        <c:gapWidth val="219"/>
        <c:overlap val="-27"/>
        <c:axId val="875487992"/>
        <c:axId val="875479464"/>
      </c:barChart>
      <c:lineChart>
        <c:grouping val="standard"/>
        <c:varyColors val="0"/>
        <c:ser>
          <c:idx val="1"/>
          <c:order val="1"/>
          <c:tx>
            <c:strRef>
              <c:f>Hoja3!$J$1</c:f>
              <c:strCache>
                <c:ptCount val="1"/>
                <c:pt idx="0">
                  <c:v>Tasa de variación</c:v>
                </c:pt>
              </c:strCache>
            </c:strRef>
          </c:tx>
          <c:spPr>
            <a:ln w="28575" cap="rnd">
              <a:solidFill>
                <a:schemeClr val="accent2"/>
              </a:solidFill>
              <a:round/>
            </a:ln>
            <a:effectLst/>
          </c:spPr>
          <c:marker>
            <c:symbol val="none"/>
          </c:marker>
          <c:cat>
            <c:numRef>
              <c:f>(Hoja3!$A$5,Hoja3!$A$8,Hoja3!$A$11,Hoja3!$A$14,Hoja3!$A$17,Hoja3!$A$20,Hoja3!$A$23,Hoja3!$A$26,Hoja3!$A$29,Hoja3!$A$32,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Hoja3!$J$5:$J$122</c:f>
              <c:numCache>
                <c:formatCode>General</c:formatCode>
                <c:ptCount val="40"/>
                <c:pt idx="1">
                  <c:v>-0.10938538303345052</c:v>
                </c:pt>
                <c:pt idx="2">
                  <c:v>8.7597035695319236E-2</c:v>
                </c:pt>
                <c:pt idx="3">
                  <c:v>-2.5530380753646786E-3</c:v>
                </c:pt>
                <c:pt idx="4">
                  <c:v>-8.3236067443296438E-2</c:v>
                </c:pt>
                <c:pt idx="5">
                  <c:v>1.198122053071797E-2</c:v>
                </c:pt>
                <c:pt idx="6">
                  <c:v>4.6159051690757066E-3</c:v>
                </c:pt>
                <c:pt idx="7">
                  <c:v>0.23941811714159891</c:v>
                </c:pt>
                <c:pt idx="8">
                  <c:v>6.2030516707864712E-2</c:v>
                </c:pt>
                <c:pt idx="9">
                  <c:v>-3.1306467994016769E-2</c:v>
                </c:pt>
                <c:pt idx="10">
                  <c:v>5.1604236689287318E-3</c:v>
                </c:pt>
                <c:pt idx="11">
                  <c:v>4.873339958853861E-2</c:v>
                </c:pt>
                <c:pt idx="12">
                  <c:v>4.1073403651252775E-2</c:v>
                </c:pt>
                <c:pt idx="13">
                  <c:v>5.4050251124108301E-2</c:v>
                </c:pt>
                <c:pt idx="14">
                  <c:v>-9.4874513118391554E-2</c:v>
                </c:pt>
                <c:pt idx="15">
                  <c:v>0.15571034128204836</c:v>
                </c:pt>
                <c:pt idx="16">
                  <c:v>-3.9967607763667756E-2</c:v>
                </c:pt>
                <c:pt idx="17">
                  <c:v>2.2951724492527519E-2</c:v>
                </c:pt>
                <c:pt idx="18">
                  <c:v>-0.24890619024795427</c:v>
                </c:pt>
                <c:pt idx="19">
                  <c:v>4.4460816079414274E-2</c:v>
                </c:pt>
                <c:pt idx="20">
                  <c:v>-8.8934921895939406E-2</c:v>
                </c:pt>
                <c:pt idx="21">
                  <c:v>4.8114613700506612E-2</c:v>
                </c:pt>
                <c:pt idx="22">
                  <c:v>-0.18911737128911074</c:v>
                </c:pt>
                <c:pt idx="23">
                  <c:v>0.38468724450020764</c:v>
                </c:pt>
                <c:pt idx="24">
                  <c:v>-7.7587836351465322E-2</c:v>
                </c:pt>
                <c:pt idx="25">
                  <c:v>-2.2725236744547447E-2</c:v>
                </c:pt>
                <c:pt idx="26">
                  <c:v>-1.5476151156996751E-2</c:v>
                </c:pt>
                <c:pt idx="27">
                  <c:v>0.27920770285222218</c:v>
                </c:pt>
                <c:pt idx="28">
                  <c:v>4.3697939409684014E-2</c:v>
                </c:pt>
                <c:pt idx="29">
                  <c:v>-1.2766799035988359E-2</c:v>
                </c:pt>
                <c:pt idx="30">
                  <c:v>-0.10617321526861763</c:v>
                </c:pt>
                <c:pt idx="31">
                  <c:v>9.0080367714156978E-2</c:v>
                </c:pt>
                <c:pt idx="32">
                  <c:v>-2.5108385718488575E-2</c:v>
                </c:pt>
                <c:pt idx="33">
                  <c:v>7.3578984800878919E-2</c:v>
                </c:pt>
                <c:pt idx="34">
                  <c:v>-0.17544902131286541</c:v>
                </c:pt>
                <c:pt idx="35">
                  <c:v>0.16432065613288774</c:v>
                </c:pt>
                <c:pt idx="36">
                  <c:v>0.19214171100947577</c:v>
                </c:pt>
                <c:pt idx="37">
                  <c:v>2.7859728839579351E-2</c:v>
                </c:pt>
                <c:pt idx="38">
                  <c:v>4.4473139182839025E-3</c:v>
                </c:pt>
                <c:pt idx="39">
                  <c:v>7.7281532115986512E-2</c:v>
                </c:pt>
              </c:numCache>
            </c:numRef>
          </c:val>
          <c:smooth val="1"/>
          <c:extLst>
            <c:ext xmlns:c16="http://schemas.microsoft.com/office/drawing/2014/chart" uri="{C3380CC4-5D6E-409C-BE32-E72D297353CC}">
              <c16:uniqueId val="{00000002-720D-4CB9-9E1D-B5CB9339D92A}"/>
            </c:ext>
          </c:extLst>
        </c:ser>
        <c:dLbls>
          <c:showLegendKey val="0"/>
          <c:showVal val="0"/>
          <c:showCatName val="0"/>
          <c:showSerName val="0"/>
          <c:showPercent val="0"/>
          <c:showBubbleSize val="0"/>
        </c:dLbls>
        <c:marker val="1"/>
        <c:smooth val="0"/>
        <c:axId val="867032032"/>
        <c:axId val="867031704"/>
      </c:lineChart>
      <c:catAx>
        <c:axId val="87548799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75479464"/>
        <c:crosses val="autoZero"/>
        <c:auto val="0"/>
        <c:lblAlgn val="ctr"/>
        <c:lblOffset val="100"/>
        <c:noMultiLvlLbl val="0"/>
      </c:catAx>
      <c:valAx>
        <c:axId val="875479464"/>
        <c:scaling>
          <c:orientation val="minMax"/>
          <c:max val="0.55000000000000004"/>
          <c:min val="5.000000000000001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75487992"/>
        <c:crosses val="autoZero"/>
        <c:crossBetween val="between"/>
      </c:valAx>
      <c:valAx>
        <c:axId val="867031704"/>
        <c:scaling>
          <c:orientation val="minMax"/>
          <c:max val="0.85000000000000009"/>
          <c:min val="-0.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67032032"/>
        <c:crosses val="max"/>
        <c:crossBetween val="between"/>
      </c:valAx>
      <c:dateAx>
        <c:axId val="867032032"/>
        <c:scaling>
          <c:orientation val="minMax"/>
        </c:scaling>
        <c:delete val="1"/>
        <c:axPos val="b"/>
        <c:numFmt formatCode="mmm\-yy" sourceLinked="1"/>
        <c:majorTickMark val="out"/>
        <c:minorTickMark val="none"/>
        <c:tickLblPos val="nextTo"/>
        <c:crossAx val="86703170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s-EC"/>
              <a:t>Liquidez de primera Línea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C"/>
        </a:p>
      </c:txPr>
    </c:title>
    <c:autoTitleDeleted val="0"/>
    <c:plotArea>
      <c:layout/>
      <c:barChart>
        <c:barDir val="col"/>
        <c:grouping val="clustered"/>
        <c:varyColors val="0"/>
        <c:ser>
          <c:idx val="0"/>
          <c:order val="0"/>
          <c:tx>
            <c:strRef>
              <c:f>Hoja3!$C$2</c:f>
              <c:strCache>
                <c:ptCount val="1"/>
                <c:pt idx="0">
                  <c:v>Liquidez de primera línea</c:v>
                </c:pt>
              </c:strCache>
            </c:strRef>
          </c:tx>
          <c:spPr>
            <a:solidFill>
              <a:schemeClr val="accent1"/>
            </a:solidFill>
            <a:ln>
              <a:noFill/>
            </a:ln>
            <a:effectLst/>
          </c:spPr>
          <c:invertIfNegative val="0"/>
          <c:dPt>
            <c:idx val="38"/>
            <c:invertIfNegative val="0"/>
            <c:bubble3D val="0"/>
            <c:spPr>
              <a:solidFill>
                <a:schemeClr val="accent1"/>
              </a:solidFill>
              <a:ln>
                <a:noFill/>
              </a:ln>
              <a:effectLst/>
            </c:spPr>
            <c:extLst>
              <c:ext xmlns:c16="http://schemas.microsoft.com/office/drawing/2014/chart" uri="{C3380CC4-5D6E-409C-BE32-E72D297353CC}">
                <c16:uniqueId val="{00000001-E964-4848-B2FA-FA95DFEE2275}"/>
              </c:ext>
            </c:extLst>
          </c:dPt>
          <c:trendline>
            <c:spPr>
              <a:ln w="22225" cap="rnd">
                <a:solidFill>
                  <a:srgbClr val="FF0000"/>
                </a:solidFill>
                <a:prstDash val="sysDot"/>
              </a:ln>
              <a:effectLst/>
            </c:spPr>
            <c:trendlineType val="poly"/>
            <c:order val="4"/>
            <c:dispRSqr val="0"/>
            <c:dispEq val="0"/>
          </c:trendline>
          <c:cat>
            <c:numRef>
              <c:f>(Hoja3!$A$5,Hoja3!$A$8,Hoja3!$A$11,Hoja3!$A$14,Hoja3!$A$17,Hoja3!$A$20,Hoja3!$A$23,Hoja3!$A$26,Hoja3!$A$29,Hoja3!$A$32,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Hoja3!$C$3:$C$122</c:f>
              <c:numCache>
                <c:formatCode>0.00%</c:formatCode>
                <c:ptCount val="40"/>
                <c:pt idx="0">
                  <c:v>0.43931462657638826</c:v>
                </c:pt>
                <c:pt idx="1">
                  <c:v>0.42925068991439363</c:v>
                </c:pt>
                <c:pt idx="2">
                  <c:v>0.45100481961641004</c:v>
                </c:pt>
                <c:pt idx="3">
                  <c:v>0.44505409750544395</c:v>
                </c:pt>
                <c:pt idx="4">
                  <c:v>0.45300252169895167</c:v>
                </c:pt>
                <c:pt idx="5">
                  <c:v>0.40632693483221727</c:v>
                </c:pt>
                <c:pt idx="6">
                  <c:v>0.3872348116635177</c:v>
                </c:pt>
                <c:pt idx="7">
                  <c:v>0.4233649288380868</c:v>
                </c:pt>
                <c:pt idx="8">
                  <c:v>0.45094174778269919</c:v>
                </c:pt>
                <c:pt idx="9">
                  <c:v>0.47210464271147462</c:v>
                </c:pt>
                <c:pt idx="10">
                  <c:v>0.46469779720847842</c:v>
                </c:pt>
                <c:pt idx="11">
                  <c:v>0.51125880848676342</c:v>
                </c:pt>
                <c:pt idx="12">
                  <c:v>0.50936922929150397</c:v>
                </c:pt>
                <c:pt idx="13">
                  <c:v>0.51607884952653127</c:v>
                </c:pt>
                <c:pt idx="14">
                  <c:v>0.47423528821402428</c:v>
                </c:pt>
                <c:pt idx="15">
                  <c:v>0.51361219721398155</c:v>
                </c:pt>
                <c:pt idx="16">
                  <c:v>0.46472912900077129</c:v>
                </c:pt>
                <c:pt idx="17">
                  <c:v>0.47348377648779566</c:v>
                </c:pt>
                <c:pt idx="18">
                  <c:v>0.31901398661913916</c:v>
                </c:pt>
                <c:pt idx="19">
                  <c:v>0.30952011163409854</c:v>
                </c:pt>
                <c:pt idx="20">
                  <c:v>0.26787559192924076</c:v>
                </c:pt>
                <c:pt idx="21">
                  <c:v>0.28748915720300922</c:v>
                </c:pt>
                <c:pt idx="22">
                  <c:v>0.23717394016274357</c:v>
                </c:pt>
                <c:pt idx="23">
                  <c:v>0.27901320746528374</c:v>
                </c:pt>
                <c:pt idx="24">
                  <c:v>0.27701394524710249</c:v>
                </c:pt>
                <c:pt idx="25">
                  <c:v>0.27593580217014207</c:v>
                </c:pt>
                <c:pt idx="26">
                  <c:v>0.27000471163643408</c:v>
                </c:pt>
                <c:pt idx="27">
                  <c:v>0.31707544656550846</c:v>
                </c:pt>
                <c:pt idx="28">
                  <c:v>0.34380802437787983</c:v>
                </c:pt>
                <c:pt idx="29">
                  <c:v>0.34091744281254233</c:v>
                </c:pt>
                <c:pt idx="30">
                  <c:v>0.32013062471951104</c:v>
                </c:pt>
                <c:pt idx="31">
                  <c:v>0.31976873659602401</c:v>
                </c:pt>
                <c:pt idx="32">
                  <c:v>0.30727960441475588</c:v>
                </c:pt>
                <c:pt idx="33">
                  <c:v>0.31420516041886765</c:v>
                </c:pt>
                <c:pt idx="34">
                  <c:v>0.28272638902711394</c:v>
                </c:pt>
                <c:pt idx="35">
                  <c:v>0.27773249088160507</c:v>
                </c:pt>
                <c:pt idx="36">
                  <c:v>0.31954586064692309</c:v>
                </c:pt>
                <c:pt idx="37">
                  <c:v>0.3343974432934293</c:v>
                </c:pt>
                <c:pt idx="38">
                  <c:v>0.33736674010979939</c:v>
                </c:pt>
                <c:pt idx="39">
                  <c:v>0.34925673256009382</c:v>
                </c:pt>
              </c:numCache>
            </c:numRef>
          </c:val>
          <c:extLst>
            <c:ext xmlns:c16="http://schemas.microsoft.com/office/drawing/2014/chart" uri="{C3380CC4-5D6E-409C-BE32-E72D297353CC}">
              <c16:uniqueId val="{00000003-E964-4848-B2FA-FA95DFEE2275}"/>
            </c:ext>
          </c:extLst>
        </c:ser>
        <c:dLbls>
          <c:showLegendKey val="0"/>
          <c:showVal val="0"/>
          <c:showCatName val="0"/>
          <c:showSerName val="0"/>
          <c:showPercent val="0"/>
          <c:showBubbleSize val="0"/>
        </c:dLbls>
        <c:gapWidth val="75"/>
        <c:overlap val="-25"/>
        <c:axId val="865485056"/>
        <c:axId val="865490304"/>
      </c:barChart>
      <c:lineChart>
        <c:grouping val="standard"/>
        <c:varyColors val="0"/>
        <c:ser>
          <c:idx val="1"/>
          <c:order val="1"/>
          <c:tx>
            <c:strRef>
              <c:f>Hoja3!$J$1</c:f>
              <c:strCache>
                <c:ptCount val="1"/>
                <c:pt idx="0">
                  <c:v>Tasa de variación</c:v>
                </c:pt>
              </c:strCache>
            </c:strRef>
          </c:tx>
          <c:spPr>
            <a:ln w="28575" cap="rnd">
              <a:solidFill>
                <a:schemeClr val="accent2"/>
              </a:solidFill>
              <a:round/>
            </a:ln>
            <a:effectLst/>
          </c:spPr>
          <c:marker>
            <c:symbol val="none"/>
          </c:marker>
          <c:cat>
            <c:numRef>
              <c:f>(Hoja3!$A$8,Hoja3!$A$11,Hoja3!$A$14,Hoja3!$A$17,Hoja3!$A$20,Hoja3!$A$23,Hoja3!$A$26,Hoja3!$A$29,Hoja3!$A$32,Hoja3!$A$35,Hoja3!$A$38,Hoja3!$A$41,Hoja3!$A$44,Hoja3!$A$47,Hoja3!$A$50,Hoja3!$A$53,Hoja3!$A$56,Hoja3!$A$59,Hoja3!$A$62,Hoja3!$A$65,Hoja3!$A$68,Hoja3!$A$71,Hoja3!$A$74,Hoja3!$A$77,Hoja3!$A$80,Hoja3!$A$83,Hoja3!$A$86,Hoja3!$A$89,Hoja3!$A$92,Hoja3!$A$92,Hoja3!$A$95,Hoja3!$A$98,Hoja3!$A$101,Hoja3!$A$104,Hoja3!$A$107,Hoja3!$A$110,Hoja3!$A$113,Hoja3!$A$116,Hoja3!$A$119,Hoja3!$A$122)</c:f>
              <c:numCache>
                <c:formatCode>mmm\-yy</c:formatCode>
                <c:ptCount val="40"/>
                <c:pt idx="0">
                  <c:v>39234</c:v>
                </c:pt>
                <c:pt idx="1">
                  <c:v>39326</c:v>
                </c:pt>
                <c:pt idx="2">
                  <c:v>39417</c:v>
                </c:pt>
                <c:pt idx="3">
                  <c:v>39508</c:v>
                </c:pt>
                <c:pt idx="4">
                  <c:v>39600</c:v>
                </c:pt>
                <c:pt idx="5">
                  <c:v>39692</c:v>
                </c:pt>
                <c:pt idx="6">
                  <c:v>39783</c:v>
                </c:pt>
                <c:pt idx="7">
                  <c:v>39873</c:v>
                </c:pt>
                <c:pt idx="8">
                  <c:v>39965</c:v>
                </c:pt>
                <c:pt idx="9">
                  <c:v>40057</c:v>
                </c:pt>
                <c:pt idx="10">
                  <c:v>40148</c:v>
                </c:pt>
                <c:pt idx="11">
                  <c:v>40238</c:v>
                </c:pt>
                <c:pt idx="12">
                  <c:v>40330</c:v>
                </c:pt>
                <c:pt idx="13">
                  <c:v>40422</c:v>
                </c:pt>
                <c:pt idx="14">
                  <c:v>40513</c:v>
                </c:pt>
                <c:pt idx="15">
                  <c:v>40603</c:v>
                </c:pt>
                <c:pt idx="16">
                  <c:v>40695</c:v>
                </c:pt>
                <c:pt idx="17">
                  <c:v>40787</c:v>
                </c:pt>
                <c:pt idx="18">
                  <c:v>40878</c:v>
                </c:pt>
                <c:pt idx="19">
                  <c:v>40969</c:v>
                </c:pt>
                <c:pt idx="20">
                  <c:v>41061</c:v>
                </c:pt>
                <c:pt idx="21">
                  <c:v>41153</c:v>
                </c:pt>
                <c:pt idx="22">
                  <c:v>41244</c:v>
                </c:pt>
                <c:pt idx="23">
                  <c:v>41334</c:v>
                </c:pt>
                <c:pt idx="24">
                  <c:v>41426</c:v>
                </c:pt>
                <c:pt idx="25">
                  <c:v>41518</c:v>
                </c:pt>
                <c:pt idx="26">
                  <c:v>41609</c:v>
                </c:pt>
                <c:pt idx="27">
                  <c:v>41699</c:v>
                </c:pt>
                <c:pt idx="28">
                  <c:v>41791</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Hoja3!$K$5:$K$122</c:f>
              <c:numCache>
                <c:formatCode>General</c:formatCode>
                <c:ptCount val="40"/>
                <c:pt idx="1">
                  <c:v>-2.2908266770955549E-2</c:v>
                </c:pt>
                <c:pt idx="2">
                  <c:v>5.0679312143574823E-2</c:v>
                </c:pt>
                <c:pt idx="3">
                  <c:v>-1.3194364787558845E-2</c:v>
                </c:pt>
                <c:pt idx="4">
                  <c:v>1.7859456272977001E-2</c:v>
                </c:pt>
                <c:pt idx="5">
                  <c:v>-0.10303604203279298</c:v>
                </c:pt>
                <c:pt idx="6">
                  <c:v>-4.6987097167415677E-2</c:v>
                </c:pt>
                <c:pt idx="7">
                  <c:v>9.3302864531621343E-2</c:v>
                </c:pt>
                <c:pt idx="8">
                  <c:v>6.5137230474655042E-2</c:v>
                </c:pt>
                <c:pt idx="9">
                  <c:v>4.6930440645237076E-2</c:v>
                </c:pt>
                <c:pt idx="10">
                  <c:v>-1.5688991026345123E-2</c:v>
                </c:pt>
                <c:pt idx="11">
                  <c:v>0.10019632448870039</c:v>
                </c:pt>
                <c:pt idx="12">
                  <c:v>-3.6959347475152039E-3</c:v>
                </c:pt>
                <c:pt idx="13">
                  <c:v>1.3172409814310736E-2</c:v>
                </c:pt>
                <c:pt idx="14">
                  <c:v>-8.107978335267127E-2</c:v>
                </c:pt>
                <c:pt idx="15">
                  <c:v>8.3032431323808012E-2</c:v>
                </c:pt>
                <c:pt idx="16">
                  <c:v>-9.5175053237383594E-2</c:v>
                </c:pt>
                <c:pt idx="17">
                  <c:v>1.8838172476616673E-2</c:v>
                </c:pt>
                <c:pt idx="18">
                  <c:v>-0.32624093483092775</c:v>
                </c:pt>
                <c:pt idx="19">
                  <c:v>-2.9760058753709313E-2</c:v>
                </c:pt>
                <c:pt idx="20">
                  <c:v>-9.3140948374522498E-2</c:v>
                </c:pt>
                <c:pt idx="21">
                  <c:v>4.6992944137060982E-2</c:v>
                </c:pt>
                <c:pt idx="22">
                  <c:v>-0.20963195949454236</c:v>
                </c:pt>
                <c:pt idx="23">
                  <c:v>0.32547429789363708</c:v>
                </c:pt>
                <c:pt idx="24">
                  <c:v>-8.076312315788764E-2</c:v>
                </c:pt>
                <c:pt idx="25">
                  <c:v>-2.2987434895708078E-2</c:v>
                </c:pt>
                <c:pt idx="26">
                  <c:v>-1.5597156876398243E-2</c:v>
                </c:pt>
                <c:pt idx="27">
                  <c:v>0.24624090413628666</c:v>
                </c:pt>
                <c:pt idx="28">
                  <c:v>4.2770117529075259E-2</c:v>
                </c:pt>
                <c:pt idx="29">
                  <c:v>-1.2848994950010873E-2</c:v>
                </c:pt>
                <c:pt idx="30">
                  <c:v>-0.11224327567806683</c:v>
                </c:pt>
                <c:pt idx="31">
                  <c:v>8.6251425370843751E-2</c:v>
                </c:pt>
                <c:pt idx="32">
                  <c:v>-2.5428979003034091E-2</c:v>
                </c:pt>
                <c:pt idx="33">
                  <c:v>7.0997912528867418E-2</c:v>
                </c:pt>
                <c:pt idx="34">
                  <c:v>-0.19291630907320756</c:v>
                </c:pt>
                <c:pt idx="35">
                  <c:v>0.15213778914960524</c:v>
                </c:pt>
                <c:pt idx="36">
                  <c:v>0.17575144665195117</c:v>
                </c:pt>
                <c:pt idx="37">
                  <c:v>2.7478707177594604E-2</c:v>
                </c:pt>
                <c:pt idx="38">
                  <c:v>4.4374538408377233E-3</c:v>
                </c:pt>
                <c:pt idx="39">
                  <c:v>7.4440768021592427E-2</c:v>
                </c:pt>
              </c:numCache>
            </c:numRef>
          </c:val>
          <c:smooth val="1"/>
          <c:extLst>
            <c:ext xmlns:c16="http://schemas.microsoft.com/office/drawing/2014/chart" uri="{C3380CC4-5D6E-409C-BE32-E72D297353CC}">
              <c16:uniqueId val="{00000004-E964-4848-B2FA-FA95DFEE2275}"/>
            </c:ext>
          </c:extLst>
        </c:ser>
        <c:dLbls>
          <c:showLegendKey val="0"/>
          <c:showVal val="0"/>
          <c:showCatName val="0"/>
          <c:showSerName val="0"/>
          <c:showPercent val="0"/>
          <c:showBubbleSize val="0"/>
        </c:dLbls>
        <c:marker val="1"/>
        <c:smooth val="0"/>
        <c:axId val="865514248"/>
        <c:axId val="865513592"/>
      </c:lineChart>
      <c:catAx>
        <c:axId val="86548505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65490304"/>
        <c:crosses val="autoZero"/>
        <c:auto val="0"/>
        <c:lblAlgn val="ctr"/>
        <c:lblOffset val="100"/>
        <c:noMultiLvlLbl val="1"/>
      </c:catAx>
      <c:valAx>
        <c:axId val="865490304"/>
        <c:scaling>
          <c:orientation val="minMax"/>
          <c:max val="0.55000000000000004"/>
          <c:min val="5.000000000000001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65485056"/>
        <c:crosses val="autoZero"/>
        <c:crossBetween val="between"/>
      </c:valAx>
      <c:valAx>
        <c:axId val="865513592"/>
        <c:scaling>
          <c:orientation val="minMax"/>
          <c:max val="0.85000000000000009"/>
          <c:min val="-0.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65514248"/>
        <c:crosses val="max"/>
        <c:crossBetween val="between"/>
      </c:valAx>
      <c:dateAx>
        <c:axId val="865514248"/>
        <c:scaling>
          <c:orientation val="minMax"/>
        </c:scaling>
        <c:delete val="1"/>
        <c:axPos val="b"/>
        <c:numFmt formatCode="mmm\-yy" sourceLinked="1"/>
        <c:majorTickMark val="out"/>
        <c:minorTickMark val="none"/>
        <c:tickLblPos val="nextTo"/>
        <c:crossAx val="865513592"/>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s-EC"/>
              <a:t>Liquidez de segunda línea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C"/>
        </a:p>
      </c:txPr>
    </c:title>
    <c:autoTitleDeleted val="0"/>
    <c:plotArea>
      <c:layout/>
      <c:barChart>
        <c:barDir val="col"/>
        <c:grouping val="clustered"/>
        <c:varyColors val="0"/>
        <c:ser>
          <c:idx val="0"/>
          <c:order val="0"/>
          <c:tx>
            <c:strRef>
              <c:f>Hoja3!$D$2</c:f>
              <c:strCache>
                <c:ptCount val="1"/>
                <c:pt idx="0">
                  <c:v>Liquidez de segunda línea</c:v>
                </c:pt>
              </c:strCache>
            </c:strRef>
          </c:tx>
          <c:spPr>
            <a:solidFill>
              <a:schemeClr val="accent1"/>
            </a:solidFill>
            <a:ln>
              <a:noFill/>
            </a:ln>
            <a:effectLst/>
          </c:spPr>
          <c:invertIfNegative val="0"/>
          <c:trendline>
            <c:spPr>
              <a:ln w="25400" cap="rnd">
                <a:solidFill>
                  <a:srgbClr val="FF0000"/>
                </a:solidFill>
                <a:prstDash val="sysDot"/>
              </a:ln>
              <a:effectLst/>
            </c:spPr>
            <c:trendlineType val="poly"/>
            <c:order val="4"/>
            <c:dispRSqr val="0"/>
            <c:dispEq val="0"/>
          </c:trendline>
          <c:cat>
            <c:numRef>
              <c:f>(Hoja3!$A$5,Hoja3!$A$8,Hoja3!$A$11,Hoja3!$A$14,Hoja3!$A$17,Hoja3!$A$20,Hoja3!$A$23,Hoja3!$A$26,Hoja3!$A$29,Hoja3!$A$32,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Hoja3!$D$5:$D$122</c:f>
              <c:numCache>
                <c:formatCode>0.00%</c:formatCode>
                <c:ptCount val="40"/>
                <c:pt idx="0">
                  <c:v>0.35075034153602264</c:v>
                </c:pt>
                <c:pt idx="1">
                  <c:v>0.34509147257267991</c:v>
                </c:pt>
                <c:pt idx="2">
                  <c:v>0.36387524699903873</c:v>
                </c:pt>
                <c:pt idx="3">
                  <c:v>0.36627921942633945</c:v>
                </c:pt>
                <c:pt idx="4">
                  <c:v>0.36758264958594694</c:v>
                </c:pt>
                <c:pt idx="5">
                  <c:v>0.33225286353249228</c:v>
                </c:pt>
                <c:pt idx="6">
                  <c:v>0.30810640423619345</c:v>
                </c:pt>
                <c:pt idx="7">
                  <c:v>0.33242713023588361</c:v>
                </c:pt>
                <c:pt idx="8">
                  <c:v>0.3484556550704232</c:v>
                </c:pt>
                <c:pt idx="9">
                  <c:v>0.37223665504066272</c:v>
                </c:pt>
                <c:pt idx="10">
                  <c:v>0.37943738814560829</c:v>
                </c:pt>
                <c:pt idx="11">
                  <c:v>0.40949027660245868</c:v>
                </c:pt>
                <c:pt idx="12">
                  <c:v>0.41920737365771005</c:v>
                </c:pt>
                <c:pt idx="13">
                  <c:v>0.41330040093209774</c:v>
                </c:pt>
                <c:pt idx="14">
                  <c:v>0.3807634666923328</c:v>
                </c:pt>
                <c:pt idx="15">
                  <c:v>0.39865103103435473</c:v>
                </c:pt>
                <c:pt idx="16">
                  <c:v>0.36480585392629689</c:v>
                </c:pt>
                <c:pt idx="17">
                  <c:v>0.36277967697550806</c:v>
                </c:pt>
                <c:pt idx="18">
                  <c:v>0.20951965147442728</c:v>
                </c:pt>
                <c:pt idx="19">
                  <c:v>0.19054544550461786</c:v>
                </c:pt>
                <c:pt idx="20">
                  <c:v>0.21521734988348593</c:v>
                </c:pt>
                <c:pt idx="21">
                  <c:v>0.21629833013472041</c:v>
                </c:pt>
                <c:pt idx="22">
                  <c:v>0.18601340621919943</c:v>
                </c:pt>
                <c:pt idx="23">
                  <c:v>0.2081121869410727</c:v>
                </c:pt>
                <c:pt idx="24">
                  <c:v>0.21680346834144534</c:v>
                </c:pt>
                <c:pt idx="25">
                  <c:v>0.21611052595557856</c:v>
                </c:pt>
                <c:pt idx="26">
                  <c:v>0.21341395500387997</c:v>
                </c:pt>
                <c:pt idx="27">
                  <c:v>0.19961718707611492</c:v>
                </c:pt>
                <c:pt idx="28">
                  <c:v>0.26165784851020663</c:v>
                </c:pt>
                <c:pt idx="29">
                  <c:v>0.26299797968029398</c:v>
                </c:pt>
                <c:pt idx="30">
                  <c:v>0.24334547588355221</c:v>
                </c:pt>
                <c:pt idx="31">
                  <c:v>0.24861045356655156</c:v>
                </c:pt>
                <c:pt idx="32">
                  <c:v>0.23570587743553001</c:v>
                </c:pt>
                <c:pt idx="33">
                  <c:v>0.24533160561898104</c:v>
                </c:pt>
                <c:pt idx="34">
                  <c:v>0.21518793821577789</c:v>
                </c:pt>
                <c:pt idx="35">
                  <c:v>0.19528178549169048</c:v>
                </c:pt>
                <c:pt idx="36">
                  <c:v>0.23984744950348749</c:v>
                </c:pt>
                <c:pt idx="37">
                  <c:v>0.25266363974034611</c:v>
                </c:pt>
                <c:pt idx="38">
                  <c:v>0.28417896519254882</c:v>
                </c:pt>
                <c:pt idx="39">
                  <c:v>0.30331589259546138</c:v>
                </c:pt>
              </c:numCache>
            </c:numRef>
          </c:val>
          <c:extLst>
            <c:ext xmlns:c16="http://schemas.microsoft.com/office/drawing/2014/chart" uri="{C3380CC4-5D6E-409C-BE32-E72D297353CC}">
              <c16:uniqueId val="{00000001-7C48-4031-BDA0-8A687558CBE8}"/>
            </c:ext>
          </c:extLst>
        </c:ser>
        <c:dLbls>
          <c:showLegendKey val="0"/>
          <c:showVal val="0"/>
          <c:showCatName val="0"/>
          <c:showSerName val="0"/>
          <c:showPercent val="0"/>
          <c:showBubbleSize val="0"/>
        </c:dLbls>
        <c:gapWidth val="219"/>
        <c:overlap val="-27"/>
        <c:axId val="931941488"/>
        <c:axId val="931937224"/>
      </c:barChart>
      <c:lineChart>
        <c:grouping val="standard"/>
        <c:varyColors val="0"/>
        <c:ser>
          <c:idx val="1"/>
          <c:order val="1"/>
          <c:tx>
            <c:strRef>
              <c:f>Hoja3!$J$1</c:f>
              <c:strCache>
                <c:ptCount val="1"/>
                <c:pt idx="0">
                  <c:v>Tasa de variación</c:v>
                </c:pt>
              </c:strCache>
            </c:strRef>
          </c:tx>
          <c:spPr>
            <a:ln w="28575" cap="rnd">
              <a:solidFill>
                <a:schemeClr val="accent2"/>
              </a:solidFill>
              <a:round/>
            </a:ln>
            <a:effectLst/>
          </c:spPr>
          <c:marker>
            <c:symbol val="none"/>
          </c:marker>
          <c:val>
            <c:numRef>
              <c:f>Hoja3!$L$5:$L$122</c:f>
              <c:numCache>
                <c:formatCode>General</c:formatCode>
                <c:ptCount val="40"/>
                <c:pt idx="1">
                  <c:v>-1.6133609274793955E-2</c:v>
                </c:pt>
                <c:pt idx="2">
                  <c:v>5.4431291177161008E-2</c:v>
                </c:pt>
                <c:pt idx="3">
                  <c:v>6.6065841167455876E-3</c:v>
                </c:pt>
                <c:pt idx="4">
                  <c:v>3.5585697753994869E-3</c:v>
                </c:pt>
                <c:pt idx="5">
                  <c:v>-9.6113856552399568E-2</c:v>
                </c:pt>
                <c:pt idx="6">
                  <c:v>-7.2674947145903085E-2</c:v>
                </c:pt>
                <c:pt idx="7">
                  <c:v>7.8936126173625248E-2</c:v>
                </c:pt>
                <c:pt idx="8">
                  <c:v>4.8216656754718167E-2</c:v>
                </c:pt>
                <c:pt idx="9">
                  <c:v>6.8246847552046075E-2</c:v>
                </c:pt>
                <c:pt idx="10">
                  <c:v>1.9344503039763688E-2</c:v>
                </c:pt>
                <c:pt idx="11">
                  <c:v>7.9203814372972803E-2</c:v>
                </c:pt>
                <c:pt idx="12">
                  <c:v>2.3729738190303645E-2</c:v>
                </c:pt>
                <c:pt idx="13">
                  <c:v>-1.4090813036212112E-2</c:v>
                </c:pt>
                <c:pt idx="14">
                  <c:v>-7.8724661690106931E-2</c:v>
                </c:pt>
                <c:pt idx="15">
                  <c:v>4.6978152860646084E-2</c:v>
                </c:pt>
                <c:pt idx="16">
                  <c:v>-8.4899258933914951E-2</c:v>
                </c:pt>
                <c:pt idx="17">
                  <c:v>-5.5541240059107811E-3</c:v>
                </c:pt>
                <c:pt idx="18">
                  <c:v>-0.42246033950636008</c:v>
                </c:pt>
                <c:pt idx="19">
                  <c:v>-9.0560507505069512E-2</c:v>
                </c:pt>
                <c:pt idx="20">
                  <c:v>0.12948042034555032</c:v>
                </c:pt>
                <c:pt idx="21">
                  <c:v>5.0227374875664362E-3</c:v>
                </c:pt>
                <c:pt idx="22">
                  <c:v>-0.14001459880276543</c:v>
                </c:pt>
                <c:pt idx="23">
                  <c:v>0.11880208621002251</c:v>
                </c:pt>
                <c:pt idx="24">
                  <c:v>4.1762481708164441E-2</c:v>
                </c:pt>
                <c:pt idx="25">
                  <c:v>-3.1961775850166056E-3</c:v>
                </c:pt>
                <c:pt idx="26">
                  <c:v>-1.2477739988717021E-2</c:v>
                </c:pt>
                <c:pt idx="27">
                  <c:v>-6.4647918302784907E-2</c:v>
                </c:pt>
                <c:pt idx="28">
                  <c:v>0.31079819499928796</c:v>
                </c:pt>
                <c:pt idx="29">
                  <c:v>5.1216929960924912E-3</c:v>
                </c:pt>
                <c:pt idx="30">
                  <c:v>-7.4724923060746629E-2</c:v>
                </c:pt>
                <c:pt idx="31">
                  <c:v>2.163581494121879E-2</c:v>
                </c:pt>
                <c:pt idx="32">
                  <c:v>-5.190681222729468E-2</c:v>
                </c:pt>
                <c:pt idx="33">
                  <c:v>4.0837879344285122E-2</c:v>
                </c:pt>
                <c:pt idx="34">
                  <c:v>-0.12286907480652369</c:v>
                </c:pt>
                <c:pt idx="35">
                  <c:v>-9.2505894564251484E-2</c:v>
                </c:pt>
                <c:pt idx="36">
                  <c:v>0.22821208798141263</c:v>
                </c:pt>
                <c:pt idx="37">
                  <c:v>5.3434757231688917E-2</c:v>
                </c:pt>
                <c:pt idx="38">
                  <c:v>0.12473233380390601</c:v>
                </c:pt>
                <c:pt idx="39">
                  <c:v>6.7341111577157414E-2</c:v>
                </c:pt>
              </c:numCache>
            </c:numRef>
          </c:val>
          <c:smooth val="1"/>
          <c:extLst>
            <c:ext xmlns:c16="http://schemas.microsoft.com/office/drawing/2014/chart" uri="{C3380CC4-5D6E-409C-BE32-E72D297353CC}">
              <c16:uniqueId val="{00000002-7C48-4031-BDA0-8A687558CBE8}"/>
            </c:ext>
          </c:extLst>
        </c:ser>
        <c:dLbls>
          <c:showLegendKey val="0"/>
          <c:showVal val="0"/>
          <c:showCatName val="0"/>
          <c:showSerName val="0"/>
          <c:showPercent val="0"/>
          <c:showBubbleSize val="0"/>
        </c:dLbls>
        <c:marker val="1"/>
        <c:smooth val="0"/>
        <c:axId val="601788008"/>
        <c:axId val="601829664"/>
      </c:lineChart>
      <c:catAx>
        <c:axId val="9319414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931937224"/>
        <c:crosses val="autoZero"/>
        <c:auto val="0"/>
        <c:lblAlgn val="ctr"/>
        <c:lblOffset val="100"/>
        <c:noMultiLvlLbl val="0"/>
      </c:catAx>
      <c:valAx>
        <c:axId val="931937224"/>
        <c:scaling>
          <c:orientation val="minMax"/>
          <c:max val="0.550000000000000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931941488"/>
        <c:crosses val="autoZero"/>
        <c:crossBetween val="between"/>
      </c:valAx>
      <c:valAx>
        <c:axId val="601829664"/>
        <c:scaling>
          <c:orientation val="minMax"/>
          <c:max val="0.85000000000000009"/>
          <c:min val="-0.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601788008"/>
        <c:crosses val="max"/>
        <c:crossBetween val="between"/>
      </c:valAx>
      <c:catAx>
        <c:axId val="601788008"/>
        <c:scaling>
          <c:orientation val="minMax"/>
        </c:scaling>
        <c:delete val="1"/>
        <c:axPos val="b"/>
        <c:majorTickMark val="out"/>
        <c:minorTickMark val="none"/>
        <c:tickLblPos val="nextTo"/>
        <c:crossAx val="6018296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Hoja3!$BX$1</c:f>
              <c:strCache>
                <c:ptCount val="1"/>
                <c:pt idx="0">
                  <c:v>Activos</c:v>
                </c:pt>
              </c:strCache>
            </c:strRef>
          </c:tx>
          <c:spPr>
            <a:solidFill>
              <a:schemeClr val="accent6"/>
            </a:solidFill>
            <a:ln>
              <a:noFill/>
            </a:ln>
            <a:effectLst/>
          </c:spPr>
          <c:invertIfNegative val="0"/>
          <c:val>
            <c:numRef>
              <c:f>Hoja3!$BX$8:$BX$35</c:f>
              <c:numCache>
                <c:formatCode>_ [$$-300A]* #,##0.00_ ;_ [$$-300A]* \-#,##0.00_ ;_ [$$-300A]* "-"??_ ;_ @_ </c:formatCode>
                <c:ptCount val="10"/>
                <c:pt idx="0">
                  <c:v>50425.812680000003</c:v>
                </c:pt>
                <c:pt idx="1">
                  <c:v>58541.061610000004</c:v>
                </c:pt>
                <c:pt idx="2">
                  <c:v>33354.564809999996</c:v>
                </c:pt>
                <c:pt idx="3">
                  <c:v>82877.104500000001</c:v>
                </c:pt>
                <c:pt idx="4">
                  <c:v>93041.849140000006</c:v>
                </c:pt>
                <c:pt idx="5">
                  <c:v>98980.325819999998</c:v>
                </c:pt>
                <c:pt idx="6">
                  <c:v>109290.86898</c:v>
                </c:pt>
                <c:pt idx="7">
                  <c:v>119850.16214999999</c:v>
                </c:pt>
                <c:pt idx="8">
                  <c:v>245632.64069999999</c:v>
                </c:pt>
                <c:pt idx="9">
                  <c:v>255474.34268</c:v>
                </c:pt>
              </c:numCache>
            </c:numRef>
          </c:val>
          <c:extLst>
            <c:ext xmlns:c16="http://schemas.microsoft.com/office/drawing/2014/chart" uri="{C3380CC4-5D6E-409C-BE32-E72D297353CC}">
              <c16:uniqueId val="{00000000-24C5-4A70-B364-F2ADCFFA39F3}"/>
            </c:ext>
          </c:extLst>
        </c:ser>
        <c:dLbls>
          <c:showLegendKey val="0"/>
          <c:showVal val="0"/>
          <c:showCatName val="0"/>
          <c:showSerName val="0"/>
          <c:showPercent val="0"/>
          <c:showBubbleSize val="0"/>
        </c:dLbls>
        <c:gapWidth val="219"/>
        <c:axId val="878741248"/>
        <c:axId val="878740920"/>
      </c:barChart>
      <c:lineChart>
        <c:grouping val="standard"/>
        <c:varyColors val="0"/>
        <c:ser>
          <c:idx val="0"/>
          <c:order val="0"/>
          <c:tx>
            <c:strRef>
              <c:f>Hoja3!$BR$2</c:f>
              <c:strCache>
                <c:ptCount val="1"/>
                <c:pt idx="0">
                  <c:v>Fondos disponibles</c:v>
                </c:pt>
              </c:strCache>
            </c:strRef>
          </c:tx>
          <c:spPr>
            <a:ln w="28575" cap="rnd">
              <a:solidFill>
                <a:schemeClr val="accent1"/>
              </a:solidFill>
              <a:round/>
            </a:ln>
            <a:effectLst/>
          </c:spPr>
          <c:marker>
            <c:symbol val="none"/>
          </c:marker>
          <c:cat>
            <c:numRef>
              <c:f>(Hoja3!$BQ$8,Hoja3!$BQ$11,Hoja3!$BQ$14,Hoja3!$BQ$17,Hoja3!$BQ$20,Hoja3!$BQ$23,Hoja3!$BQ$26,Hoja3!$BQ$29,Hoja3!$BQ$32,Hoja3!$BQ$35)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Hoja3!$BR$8:$BR$35</c:f>
              <c:numCache>
                <c:formatCode>_ [$$-300A]* #,##0.00_ ;_ [$$-300A]* \-#,##0.00_ ;_ [$$-300A]* "-"??_ ;_ @_ </c:formatCode>
                <c:ptCount val="10"/>
                <c:pt idx="0">
                  <c:v>3098.4893399999996</c:v>
                </c:pt>
                <c:pt idx="1">
                  <c:v>2929.35592</c:v>
                </c:pt>
                <c:pt idx="2">
                  <c:v>1636.19533</c:v>
                </c:pt>
                <c:pt idx="3">
                  <c:v>6546.2123099999999</c:v>
                </c:pt>
                <c:pt idx="4">
                  <c:v>6214.7532799999999</c:v>
                </c:pt>
                <c:pt idx="5">
                  <c:v>6991.7302899999995</c:v>
                </c:pt>
                <c:pt idx="6">
                  <c:v>8370.9802799999998</c:v>
                </c:pt>
                <c:pt idx="7">
                  <c:v>8839.2474399999992</c:v>
                </c:pt>
                <c:pt idx="8">
                  <c:v>16840.857469999999</c:v>
                </c:pt>
                <c:pt idx="9">
                  <c:v>22987.903350000001</c:v>
                </c:pt>
              </c:numCache>
            </c:numRef>
          </c:val>
          <c:smooth val="0"/>
          <c:extLst>
            <c:ext xmlns:c16="http://schemas.microsoft.com/office/drawing/2014/chart" uri="{C3380CC4-5D6E-409C-BE32-E72D297353CC}">
              <c16:uniqueId val="{00000001-24C5-4A70-B364-F2ADCFFA39F3}"/>
            </c:ext>
          </c:extLst>
        </c:ser>
        <c:ser>
          <c:idx val="1"/>
          <c:order val="1"/>
          <c:tx>
            <c:v>Inversiones hasta 90 días</c:v>
          </c:tx>
          <c:spPr>
            <a:ln w="28575" cap="rnd">
              <a:solidFill>
                <a:schemeClr val="accent2"/>
              </a:solidFill>
              <a:round/>
            </a:ln>
            <a:effectLst/>
          </c:spPr>
          <c:marker>
            <c:symbol val="none"/>
          </c:marker>
          <c:cat>
            <c:numRef>
              <c:f>(Hoja3!$BQ$8,Hoja3!$BQ$11,Hoja3!$BQ$14,Hoja3!$BQ$17,Hoja3!$BQ$20,Hoja3!$BQ$23,Hoja3!$BQ$26,Hoja3!$BQ$29,Hoja3!$BQ$32,Hoja3!$BQ$35)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Hoja3!$BS$8:$BS$35</c:f>
              <c:numCache>
                <c:formatCode>_ [$$-300A]* #,##0.00_ ;_ [$$-300A]* \-#,##0.00_ ;_ [$$-300A]* "-"??_ ;_ @_ </c:formatCode>
                <c:ptCount val="10"/>
                <c:pt idx="0">
                  <c:v>2878.0931300000002</c:v>
                </c:pt>
                <c:pt idx="1">
                  <c:v>3475.48657</c:v>
                </c:pt>
                <c:pt idx="2">
                  <c:v>2206.9139700000001</c:v>
                </c:pt>
                <c:pt idx="3">
                  <c:v>6579.6904500000001</c:v>
                </c:pt>
                <c:pt idx="4">
                  <c:v>6090.4717000000001</c:v>
                </c:pt>
                <c:pt idx="5">
                  <c:v>5850.8938600000001</c:v>
                </c:pt>
                <c:pt idx="6">
                  <c:v>9351.4558499999985</c:v>
                </c:pt>
                <c:pt idx="7">
                  <c:v>6664.3547900000003</c:v>
                </c:pt>
                <c:pt idx="8">
                  <c:v>4543.9376099999999</c:v>
                </c:pt>
                <c:pt idx="9">
                  <c:v>7129.1192200000005</c:v>
                </c:pt>
              </c:numCache>
            </c:numRef>
          </c:val>
          <c:smooth val="0"/>
          <c:extLst>
            <c:ext xmlns:c16="http://schemas.microsoft.com/office/drawing/2014/chart" uri="{C3380CC4-5D6E-409C-BE32-E72D297353CC}">
              <c16:uniqueId val="{00000002-24C5-4A70-B364-F2ADCFFA39F3}"/>
            </c:ext>
          </c:extLst>
        </c:ser>
        <c:ser>
          <c:idx val="2"/>
          <c:order val="2"/>
          <c:tx>
            <c:strRef>
              <c:f>Hoja3!$BU$2</c:f>
              <c:strCache>
                <c:ptCount val="1"/>
                <c:pt idx="0">
                  <c:v>depósitos de ahorro</c:v>
                </c:pt>
              </c:strCache>
            </c:strRef>
          </c:tx>
          <c:spPr>
            <a:ln w="28575" cap="rnd">
              <a:solidFill>
                <a:schemeClr val="accent3"/>
              </a:solidFill>
              <a:round/>
            </a:ln>
            <a:effectLst/>
          </c:spPr>
          <c:marker>
            <c:symbol val="none"/>
          </c:marker>
          <c:cat>
            <c:numRef>
              <c:f>(Hoja3!$BQ$8,Hoja3!$BQ$11,Hoja3!$BQ$14,Hoja3!$BQ$17,Hoja3!$BQ$20,Hoja3!$BQ$23,Hoja3!$BQ$26,Hoja3!$BQ$29,Hoja3!$BQ$32,Hoja3!$BQ$35)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Hoja3!$BU$8:$BU$35</c:f>
              <c:numCache>
                <c:formatCode>_ [$$-300A]* #,##0.00_ ;_ [$$-300A]* \-#,##0.00_ ;_ [$$-300A]* "-"??_ ;_ @_ </c:formatCode>
                <c:ptCount val="10"/>
                <c:pt idx="0">
                  <c:v>14766.69715</c:v>
                </c:pt>
                <c:pt idx="1">
                  <c:v>16464.07446</c:v>
                </c:pt>
                <c:pt idx="2">
                  <c:v>9516.9779799999997</c:v>
                </c:pt>
                <c:pt idx="3">
                  <c:v>21712.910019999999</c:v>
                </c:pt>
                <c:pt idx="4">
                  <c:v>23813.014660000001</c:v>
                </c:pt>
                <c:pt idx="5">
                  <c:v>24923.837810000001</c:v>
                </c:pt>
                <c:pt idx="6">
                  <c:v>26809.674740000002</c:v>
                </c:pt>
                <c:pt idx="7">
                  <c:v>27235.45033</c:v>
                </c:pt>
                <c:pt idx="8">
                  <c:v>58459.149019999997</c:v>
                </c:pt>
                <c:pt idx="9">
                  <c:v>62475.302479999998</c:v>
                </c:pt>
              </c:numCache>
            </c:numRef>
          </c:val>
          <c:smooth val="0"/>
          <c:extLst>
            <c:ext xmlns:c16="http://schemas.microsoft.com/office/drawing/2014/chart" uri="{C3380CC4-5D6E-409C-BE32-E72D297353CC}">
              <c16:uniqueId val="{00000003-24C5-4A70-B364-F2ADCFFA39F3}"/>
            </c:ext>
          </c:extLst>
        </c:ser>
        <c:ser>
          <c:idx val="3"/>
          <c:order val="3"/>
          <c:tx>
            <c:v>Depósios a plazo hasta 90 días</c:v>
          </c:tx>
          <c:spPr>
            <a:ln w="28575" cap="rnd">
              <a:solidFill>
                <a:schemeClr val="accent4"/>
              </a:solidFill>
              <a:round/>
            </a:ln>
            <a:effectLst/>
          </c:spPr>
          <c:marker>
            <c:symbol val="none"/>
          </c:marker>
          <c:cat>
            <c:numRef>
              <c:f>(Hoja3!$BQ$8,Hoja3!$BQ$11,Hoja3!$BQ$14,Hoja3!$BQ$17,Hoja3!$BQ$20,Hoja3!$BQ$23,Hoja3!$BQ$26,Hoja3!$BQ$29,Hoja3!$BQ$32,Hoja3!$BQ$35)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Hoja3!$BV$8:$BV$35</c:f>
              <c:numCache>
                <c:formatCode>_ [$$-300A]* #,##0.00_ ;_ [$$-300A]* \-#,##0.00_ ;_ [$$-300A]* "-"??_ ;_ @_ </c:formatCode>
                <c:ptCount val="10"/>
                <c:pt idx="0">
                  <c:v>6708.2957399999996</c:v>
                </c:pt>
                <c:pt idx="1">
                  <c:v>8717.7426400000004</c:v>
                </c:pt>
                <c:pt idx="2">
                  <c:v>4701.7772700000005</c:v>
                </c:pt>
                <c:pt idx="3">
                  <c:v>11754.48863</c:v>
                </c:pt>
                <c:pt idx="4">
                  <c:v>14514.220730000001</c:v>
                </c:pt>
                <c:pt idx="5">
                  <c:v>16606.63005</c:v>
                </c:pt>
                <c:pt idx="6">
                  <c:v>17251.42427</c:v>
                </c:pt>
                <c:pt idx="7">
                  <c:v>20678.434520000003</c:v>
                </c:pt>
                <c:pt idx="8">
                  <c:v>48095.538609999996</c:v>
                </c:pt>
                <c:pt idx="9">
                  <c:v>51459.854350000001</c:v>
                </c:pt>
              </c:numCache>
            </c:numRef>
          </c:val>
          <c:smooth val="0"/>
          <c:extLst>
            <c:ext xmlns:c16="http://schemas.microsoft.com/office/drawing/2014/chart" uri="{C3380CC4-5D6E-409C-BE32-E72D297353CC}">
              <c16:uniqueId val="{00000004-24C5-4A70-B364-F2ADCFFA39F3}"/>
            </c:ext>
          </c:extLst>
        </c:ser>
        <c:ser>
          <c:idx val="4"/>
          <c:order val="4"/>
          <c:tx>
            <c:v>Depósitos a plazo de 90 a 360 días</c:v>
          </c:tx>
          <c:spPr>
            <a:ln w="28575" cap="rnd">
              <a:solidFill>
                <a:schemeClr val="accent5"/>
              </a:solidFill>
              <a:round/>
            </a:ln>
            <a:effectLst/>
          </c:spPr>
          <c:marker>
            <c:symbol val="none"/>
          </c:marker>
          <c:cat>
            <c:numRef>
              <c:f>(Hoja3!$BQ$8,Hoja3!$BQ$11,Hoja3!$BQ$14,Hoja3!$BQ$17,Hoja3!$BQ$20,Hoja3!$BQ$23,Hoja3!$BQ$26,Hoja3!$BQ$29,Hoja3!$BQ$32,Hoja3!$BQ$35)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Hoja3!$BW$8:$BW$35</c:f>
              <c:numCache>
                <c:formatCode>_ [$$-300A]* #,##0.00_ ;_ [$$-300A]* \-#,##0.00_ ;_ [$$-300A]* "-"??_ ;_ @_ </c:formatCode>
                <c:ptCount val="10"/>
                <c:pt idx="0">
                  <c:v>5420.5545199999997</c:v>
                </c:pt>
                <c:pt idx="1">
                  <c:v>7996.0927700000011</c:v>
                </c:pt>
                <c:pt idx="2">
                  <c:v>3397.8220900000001</c:v>
                </c:pt>
                <c:pt idx="3">
                  <c:v>16133.780559999999</c:v>
                </c:pt>
                <c:pt idx="4">
                  <c:v>21539.303390000001</c:v>
                </c:pt>
                <c:pt idx="5">
                  <c:v>23924.304580000004</c:v>
                </c:pt>
                <c:pt idx="6">
                  <c:v>24324.147539999998</c:v>
                </c:pt>
                <c:pt idx="7">
                  <c:v>29346.130379999988</c:v>
                </c:pt>
                <c:pt idx="8">
                  <c:v>67996.795490000004</c:v>
                </c:pt>
                <c:pt idx="9">
                  <c:v>60714.402999999991</c:v>
                </c:pt>
              </c:numCache>
            </c:numRef>
          </c:val>
          <c:smooth val="0"/>
          <c:extLst>
            <c:ext xmlns:c16="http://schemas.microsoft.com/office/drawing/2014/chart" uri="{C3380CC4-5D6E-409C-BE32-E72D297353CC}">
              <c16:uniqueId val="{00000005-24C5-4A70-B364-F2ADCFFA39F3}"/>
            </c:ext>
          </c:extLst>
        </c:ser>
        <c:ser>
          <c:idx val="6"/>
          <c:order val="6"/>
          <c:tx>
            <c:strRef>
              <c:f>Hoja3!$BY$1</c:f>
              <c:strCache>
                <c:ptCount val="1"/>
                <c:pt idx="0">
                  <c:v>Cartera de crédito</c:v>
                </c:pt>
              </c:strCache>
            </c:strRef>
          </c:tx>
          <c:spPr>
            <a:ln w="28575" cap="rnd">
              <a:solidFill>
                <a:schemeClr val="accent1">
                  <a:lumMod val="60000"/>
                </a:schemeClr>
              </a:solidFill>
              <a:round/>
            </a:ln>
            <a:effectLst/>
          </c:spPr>
          <c:marker>
            <c:symbol val="none"/>
          </c:marker>
          <c:val>
            <c:numRef>
              <c:f>Hoja3!$BY$8:$BY$35</c:f>
              <c:numCache>
                <c:formatCode>_ [$$-300A]* #,##0.00_ ;_ [$$-300A]* \-#,##0.00_ ;_ [$$-300A]* "-"??_ ;_ @_ </c:formatCode>
                <c:ptCount val="10"/>
                <c:pt idx="0">
                  <c:v>40309.099459999998</c:v>
                </c:pt>
                <c:pt idx="1">
                  <c:v>47063.962230000005</c:v>
                </c:pt>
                <c:pt idx="2">
                  <c:v>25820.095980000002</c:v>
                </c:pt>
                <c:pt idx="3">
                  <c:v>64107.768580000004</c:v>
                </c:pt>
                <c:pt idx="4">
                  <c:v>74120.367509999996</c:v>
                </c:pt>
                <c:pt idx="5">
                  <c:v>77199.539779999992</c:v>
                </c:pt>
                <c:pt idx="6">
                  <c:v>78329.732859999989</c:v>
                </c:pt>
                <c:pt idx="7">
                  <c:v>93223.474370000011</c:v>
                </c:pt>
                <c:pt idx="8">
                  <c:v>197737.26794999998</c:v>
                </c:pt>
                <c:pt idx="9">
                  <c:v>189521.27242999998</c:v>
                </c:pt>
              </c:numCache>
            </c:numRef>
          </c:val>
          <c:smooth val="0"/>
          <c:extLst>
            <c:ext xmlns:c16="http://schemas.microsoft.com/office/drawing/2014/chart" uri="{C3380CC4-5D6E-409C-BE32-E72D297353CC}">
              <c16:uniqueId val="{00000006-24C5-4A70-B364-F2ADCFFA39F3}"/>
            </c:ext>
          </c:extLst>
        </c:ser>
        <c:dLbls>
          <c:showLegendKey val="0"/>
          <c:showVal val="0"/>
          <c:showCatName val="0"/>
          <c:showSerName val="0"/>
          <c:showPercent val="0"/>
          <c:showBubbleSize val="0"/>
        </c:dLbls>
        <c:marker val="1"/>
        <c:smooth val="0"/>
        <c:axId val="878741248"/>
        <c:axId val="878740920"/>
      </c:lineChart>
      <c:catAx>
        <c:axId val="87874124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78740920"/>
        <c:crosses val="autoZero"/>
        <c:auto val="0"/>
        <c:lblAlgn val="ctr"/>
        <c:lblOffset val="100"/>
        <c:noMultiLvlLbl val="0"/>
      </c:catAx>
      <c:valAx>
        <c:axId val="878740920"/>
        <c:scaling>
          <c:orientation val="minMax"/>
          <c:max val="400000"/>
        </c:scaling>
        <c:delete val="0"/>
        <c:axPos val="l"/>
        <c:majorGridlines>
          <c:spPr>
            <a:ln w="9525" cap="flat" cmpd="sng" algn="ctr">
              <a:solidFill>
                <a:schemeClr val="tx1">
                  <a:lumMod val="15000"/>
                  <a:lumOff val="85000"/>
                </a:schemeClr>
              </a:solidFill>
              <a:round/>
            </a:ln>
            <a:effectLst/>
          </c:spPr>
        </c:majorGridlines>
        <c:numFmt formatCode="_ [$$-300A]* #,##0.00_ ;_ [$$-300A]* \-#,##0.00_ ;_ [$$-300A]*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7874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Hoja8!$F$2</c:f>
              <c:strCache>
                <c:ptCount val="1"/>
                <c:pt idx="0">
                  <c:v>Liquidez general</c:v>
                </c:pt>
              </c:strCache>
            </c:strRef>
          </c:tx>
          <c:spPr>
            <a:solidFill>
              <a:schemeClr val="accent1"/>
            </a:solidFill>
            <a:ln>
              <a:noFill/>
            </a:ln>
            <a:effectLst/>
          </c:spPr>
          <c:invertIfNegative val="0"/>
          <c:cat>
            <c:numRef>
              <c:f>Hoja8!$A$3:$A$12</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Hoja8!$F$3:$F$12</c:f>
              <c:numCache>
                <c:formatCode>0.00%</c:formatCode>
                <c:ptCount val="10"/>
                <c:pt idx="0">
                  <c:v>0.14207802957915455</c:v>
                </c:pt>
                <c:pt idx="1">
                  <c:v>0.11348323964235507</c:v>
                </c:pt>
                <c:pt idx="2">
                  <c:v>0.11194962476926659</c:v>
                </c:pt>
                <c:pt idx="3">
                  <c:v>0.18290951483400544</c:v>
                </c:pt>
                <c:pt idx="4">
                  <c:v>0.15036335412671789</c:v>
                </c:pt>
                <c:pt idx="5">
                  <c:v>0.15926326147168993</c:v>
                </c:pt>
                <c:pt idx="6">
                  <c:v>0.17040900859845515</c:v>
                </c:pt>
                <c:pt idx="7">
                  <c:v>0.16560049796907078</c:v>
                </c:pt>
                <c:pt idx="8">
                  <c:v>0.14854304533945006</c:v>
                </c:pt>
                <c:pt idx="9">
                  <c:v>0.18256796459440541</c:v>
                </c:pt>
              </c:numCache>
            </c:numRef>
          </c:val>
          <c:extLst>
            <c:ext xmlns:c16="http://schemas.microsoft.com/office/drawing/2014/chart" uri="{C3380CC4-5D6E-409C-BE32-E72D297353CC}">
              <c16:uniqueId val="{00000000-1EE7-4D90-B7B4-A519411DFF47}"/>
            </c:ext>
          </c:extLst>
        </c:ser>
        <c:ser>
          <c:idx val="1"/>
          <c:order val="1"/>
          <c:tx>
            <c:strRef>
              <c:f>Hoja8!$G$2</c:f>
              <c:strCache>
                <c:ptCount val="1"/>
                <c:pt idx="0">
                  <c:v>Liquidez de primera línea</c:v>
                </c:pt>
              </c:strCache>
            </c:strRef>
          </c:tx>
          <c:spPr>
            <a:solidFill>
              <a:schemeClr val="accent2"/>
            </a:solidFill>
            <a:ln>
              <a:noFill/>
            </a:ln>
            <a:effectLst/>
          </c:spPr>
          <c:invertIfNegative val="0"/>
          <c:cat>
            <c:numRef>
              <c:f>Hoja8!$A$3:$A$12</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Hoja8!$G$3:$G$12</c:f>
              <c:numCache>
                <c:formatCode>0.00%</c:formatCode>
                <c:ptCount val="10"/>
                <c:pt idx="0">
                  <c:v>0.2716589713686649</c:v>
                </c:pt>
                <c:pt idx="1">
                  <c:v>0.24289078007285533</c:v>
                </c:pt>
                <c:pt idx="2">
                  <c:v>0.25864650857272259</c:v>
                </c:pt>
                <c:pt idx="3">
                  <c:v>0.36318871212123821</c:v>
                </c:pt>
                <c:pt idx="4">
                  <c:v>0.29540023690407402</c:v>
                </c:pt>
                <c:pt idx="5">
                  <c:v>0.28959725376089601</c:v>
                </c:pt>
                <c:pt idx="6">
                  <c:v>0.35880245796949994</c:v>
                </c:pt>
                <c:pt idx="7">
                  <c:v>0.28557379676350075</c:v>
                </c:pt>
                <c:pt idx="8">
                  <c:v>0.1895120934731262</c:v>
                </c:pt>
                <c:pt idx="9">
                  <c:v>0.23413006321721413</c:v>
                </c:pt>
              </c:numCache>
            </c:numRef>
          </c:val>
          <c:extLst>
            <c:ext xmlns:c16="http://schemas.microsoft.com/office/drawing/2014/chart" uri="{C3380CC4-5D6E-409C-BE32-E72D297353CC}">
              <c16:uniqueId val="{00000001-1EE7-4D90-B7B4-A519411DFF47}"/>
            </c:ext>
          </c:extLst>
        </c:ser>
        <c:ser>
          <c:idx val="2"/>
          <c:order val="2"/>
          <c:tx>
            <c:strRef>
              <c:f>Hoja8!$H$2</c:f>
              <c:strCache>
                <c:ptCount val="1"/>
                <c:pt idx="0">
                  <c:v>Liquidez de segunda línea</c:v>
                </c:pt>
              </c:strCache>
            </c:strRef>
          </c:tx>
          <c:spPr>
            <a:solidFill>
              <a:schemeClr val="accent3"/>
            </a:solidFill>
            <a:ln>
              <a:noFill/>
            </a:ln>
            <a:effectLst/>
          </c:spPr>
          <c:invertIfNegative val="0"/>
          <c:cat>
            <c:numRef>
              <c:f>Hoja8!$A$3:$A$12</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Hoja8!$H$3:$H$12</c:f>
              <c:numCache>
                <c:formatCode>0.00%</c:formatCode>
                <c:ptCount val="10"/>
                <c:pt idx="0">
                  <c:v>0.21795745189213697</c:v>
                </c:pt>
                <c:pt idx="1">
                  <c:v>0.20383465723516031</c:v>
                </c:pt>
                <c:pt idx="2">
                  <c:v>0.19555400122352434</c:v>
                </c:pt>
                <c:pt idx="3">
                  <c:v>0.27333539937947415</c:v>
                </c:pt>
                <c:pt idx="4">
                  <c:v>0.21424888637577252</c:v>
                </c:pt>
                <c:pt idx="5">
                  <c:v>0.22351372036651965</c:v>
                </c:pt>
                <c:pt idx="6">
                  <c:v>0.28798282095891065</c:v>
                </c:pt>
                <c:pt idx="7">
                  <c:v>0.20633368468302249</c:v>
                </c:pt>
                <c:pt idx="8">
                  <c:v>0.13077623390835078</c:v>
                </c:pt>
                <c:pt idx="9">
                  <c:v>0.21916949757910256</c:v>
                </c:pt>
              </c:numCache>
            </c:numRef>
          </c:val>
          <c:extLst>
            <c:ext xmlns:c16="http://schemas.microsoft.com/office/drawing/2014/chart" uri="{C3380CC4-5D6E-409C-BE32-E72D297353CC}">
              <c16:uniqueId val="{00000002-1EE7-4D90-B7B4-A519411DFF47}"/>
            </c:ext>
          </c:extLst>
        </c:ser>
        <c:dLbls>
          <c:showLegendKey val="0"/>
          <c:showVal val="0"/>
          <c:showCatName val="0"/>
          <c:showSerName val="0"/>
          <c:showPercent val="0"/>
          <c:showBubbleSize val="0"/>
        </c:dLbls>
        <c:gapWidth val="95"/>
        <c:axId val="891327848"/>
        <c:axId val="891332768"/>
      </c:barChart>
      <c:catAx>
        <c:axId val="8913278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91332768"/>
        <c:crosses val="autoZero"/>
        <c:auto val="0"/>
        <c:lblAlgn val="ctr"/>
        <c:lblOffset val="100"/>
        <c:noMultiLvlLbl val="0"/>
      </c:catAx>
      <c:valAx>
        <c:axId val="8913327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EC"/>
          </a:p>
        </c:txPr>
        <c:crossAx val="8913278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bg1"/>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s-EC"/>
              <a:t>COAC's segmento 2 - Evolución liquidez inmediata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Hoja3!$F$2</c:f>
              <c:strCache>
                <c:ptCount val="1"/>
                <c:pt idx="0">
                  <c:v>Liquidez general</c:v>
                </c:pt>
              </c:strCache>
            </c:strRef>
          </c:tx>
          <c:spPr>
            <a:solidFill>
              <a:schemeClr val="accent1"/>
            </a:solidFill>
            <a:ln>
              <a:noFill/>
            </a:ln>
            <a:effectLst/>
          </c:spPr>
          <c:invertIfNegative val="0"/>
          <c:trendline>
            <c:spPr>
              <a:ln w="22225" cap="rnd">
                <a:solidFill>
                  <a:srgbClr val="FF0000"/>
                </a:solidFill>
                <a:prstDash val="sysDot"/>
              </a:ln>
              <a:effectLst/>
            </c:spPr>
            <c:trendlineType val="poly"/>
            <c:order val="4"/>
            <c:dispRSqr val="0"/>
            <c:dispEq val="0"/>
          </c:trendline>
          <c:cat>
            <c:numRef>
              <c:f>(Hoja3!$A$5,Hoja3!$A$8,Hoja3!$A$11,Hoja3!$A$14,Hoja3!$A$17,Hoja3!$A$20,Hoja3!$A$23,Hoja3!$A$26,Hoja3!$A$29,Hoja3!$A$32,Hoja3!$A$35,Hoja3!$A$38,Hoja3!$A$41,Hoja3!$A$44,Hoja3!$A$47,Hoja3!$A$50,Hoja3!$A$50,Hoja3!$A$53,Hoja3!$A$56,Hoja3!$A$59,Hoja3!$A$62,Hoja3!$A$65,Hoja3!$A$68,Hoja3!$A$71,Hoja3!$A$74,Hoja3!$A$77,Hoja3!$A$80,Hoja3!$A$83,Hoja3!$A$86,Hoja3!$A$89,Hoja3!$A$92,Hoja3!$A$95,Hoja3!$A$98,Hoja3!$A$101,Hoja3!$A$104,Hoja3!$A$107,Hoja3!$A$110,Hoja3!$A$113,Hoja3!$A$116,Hoja3!$A$119,Hoja3!$A$122)</c:f>
              <c:numCache>
                <c:formatCode>mmm\-yy</c:formatCode>
                <c:ptCount val="41"/>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40513</c:v>
                </c:pt>
                <c:pt idx="17">
                  <c:v>40603</c:v>
                </c:pt>
                <c:pt idx="18">
                  <c:v>40695</c:v>
                </c:pt>
                <c:pt idx="19">
                  <c:v>40787</c:v>
                </c:pt>
                <c:pt idx="20">
                  <c:v>40878</c:v>
                </c:pt>
                <c:pt idx="21">
                  <c:v>40969</c:v>
                </c:pt>
                <c:pt idx="22">
                  <c:v>41061</c:v>
                </c:pt>
                <c:pt idx="23">
                  <c:v>41153</c:v>
                </c:pt>
                <c:pt idx="24">
                  <c:v>41244</c:v>
                </c:pt>
                <c:pt idx="25">
                  <c:v>41334</c:v>
                </c:pt>
                <c:pt idx="26">
                  <c:v>41426</c:v>
                </c:pt>
                <c:pt idx="27">
                  <c:v>41518</c:v>
                </c:pt>
                <c:pt idx="28">
                  <c:v>41609</c:v>
                </c:pt>
                <c:pt idx="29">
                  <c:v>41699</c:v>
                </c:pt>
                <c:pt idx="30">
                  <c:v>41791</c:v>
                </c:pt>
                <c:pt idx="31">
                  <c:v>41883</c:v>
                </c:pt>
                <c:pt idx="32">
                  <c:v>41974</c:v>
                </c:pt>
                <c:pt idx="33">
                  <c:v>42064</c:v>
                </c:pt>
                <c:pt idx="34">
                  <c:v>42156</c:v>
                </c:pt>
                <c:pt idx="35">
                  <c:v>42248</c:v>
                </c:pt>
                <c:pt idx="36">
                  <c:v>42339</c:v>
                </c:pt>
                <c:pt idx="37">
                  <c:v>42430</c:v>
                </c:pt>
                <c:pt idx="38">
                  <c:v>42522</c:v>
                </c:pt>
                <c:pt idx="39">
                  <c:v>42614</c:v>
                </c:pt>
                <c:pt idx="40">
                  <c:v>42705</c:v>
                </c:pt>
              </c:numCache>
            </c:numRef>
          </c:cat>
          <c:val>
            <c:numRef>
              <c:f>Hoja3!$F$3:$F$122</c:f>
              <c:numCache>
                <c:formatCode>0.00%</c:formatCode>
                <c:ptCount val="40"/>
                <c:pt idx="0">
                  <c:v>0.15831686864423858</c:v>
                </c:pt>
                <c:pt idx="1">
                  <c:v>8.6730793401523898E-2</c:v>
                </c:pt>
                <c:pt idx="2">
                  <c:v>0.11589540861795958</c:v>
                </c:pt>
                <c:pt idx="3">
                  <c:v>0.14207802957915455</c:v>
                </c:pt>
                <c:pt idx="4">
                  <c:v>0.1653277986039895</c:v>
                </c:pt>
                <c:pt idx="5">
                  <c:v>0.10569584081142527</c:v>
                </c:pt>
                <c:pt idx="6">
                  <c:v>0.10784145572852478</c:v>
                </c:pt>
                <c:pt idx="7">
                  <c:v>0.11348323964235507</c:v>
                </c:pt>
                <c:pt idx="8">
                  <c:v>0.12370357909924733</c:v>
                </c:pt>
                <c:pt idx="9">
                  <c:v>0.11993875531450035</c:v>
                </c:pt>
                <c:pt idx="10">
                  <c:v>0.10375355348189905</c:v>
                </c:pt>
                <c:pt idx="11">
                  <c:v>0.11194962476926659</c:v>
                </c:pt>
                <c:pt idx="12">
                  <c:v>0.20685769754551964</c:v>
                </c:pt>
                <c:pt idx="13">
                  <c:v>0.18440034743020825</c:v>
                </c:pt>
                <c:pt idx="14">
                  <c:v>0.1422683034305702</c:v>
                </c:pt>
                <c:pt idx="15">
                  <c:v>0.18290951483400544</c:v>
                </c:pt>
                <c:pt idx="16">
                  <c:v>0.15321247560783705</c:v>
                </c:pt>
                <c:pt idx="17">
                  <c:v>0.15345385695336955</c:v>
                </c:pt>
                <c:pt idx="18">
                  <c:v>0.1491338477414616</c:v>
                </c:pt>
                <c:pt idx="19">
                  <c:v>0.15036335412671789</c:v>
                </c:pt>
                <c:pt idx="20">
                  <c:v>0.12471816006205393</c:v>
                </c:pt>
                <c:pt idx="21">
                  <c:v>0.1336157756122853</c:v>
                </c:pt>
                <c:pt idx="22">
                  <c:v>0.16955581620576335</c:v>
                </c:pt>
                <c:pt idx="23">
                  <c:v>0.15926326147168993</c:v>
                </c:pt>
                <c:pt idx="24">
                  <c:v>0.17147145919382092</c:v>
                </c:pt>
                <c:pt idx="25">
                  <c:v>0.14344734119465102</c:v>
                </c:pt>
                <c:pt idx="26">
                  <c:v>0.16059810520398091</c:v>
                </c:pt>
                <c:pt idx="27">
                  <c:v>0.17040900859845515</c:v>
                </c:pt>
                <c:pt idx="28">
                  <c:v>0.15283563476216894</c:v>
                </c:pt>
                <c:pt idx="29">
                  <c:v>0.14214679959152701</c:v>
                </c:pt>
                <c:pt idx="30">
                  <c:v>0.11459926552620467</c:v>
                </c:pt>
                <c:pt idx="31">
                  <c:v>0.16560049796907078</c:v>
                </c:pt>
                <c:pt idx="32">
                  <c:v>0.17803215362258371</c:v>
                </c:pt>
                <c:pt idx="33">
                  <c:v>0.1007189067807501</c:v>
                </c:pt>
                <c:pt idx="34">
                  <c:v>0.1134914020054395</c:v>
                </c:pt>
                <c:pt idx="35">
                  <c:v>0.14854304533945006</c:v>
                </c:pt>
                <c:pt idx="36">
                  <c:v>0.17976424377633379</c:v>
                </c:pt>
                <c:pt idx="37">
                  <c:v>0.13612271308411844</c:v>
                </c:pt>
                <c:pt idx="38">
                  <c:v>0.16611826872755159</c:v>
                </c:pt>
                <c:pt idx="39">
                  <c:v>0.18256796459440541</c:v>
                </c:pt>
              </c:numCache>
            </c:numRef>
          </c:val>
          <c:extLst>
            <c:ext xmlns:c16="http://schemas.microsoft.com/office/drawing/2014/chart" uri="{C3380CC4-5D6E-409C-BE32-E72D297353CC}">
              <c16:uniqueId val="{00000001-6073-4F70-A7E6-D8098C21585F}"/>
            </c:ext>
          </c:extLst>
        </c:ser>
        <c:dLbls>
          <c:showLegendKey val="0"/>
          <c:showVal val="0"/>
          <c:showCatName val="0"/>
          <c:showSerName val="0"/>
          <c:showPercent val="0"/>
          <c:showBubbleSize val="0"/>
        </c:dLbls>
        <c:gapWidth val="219"/>
        <c:overlap val="-27"/>
        <c:axId val="542171376"/>
        <c:axId val="542172688"/>
      </c:barChart>
      <c:lineChart>
        <c:grouping val="standard"/>
        <c:varyColors val="0"/>
        <c:ser>
          <c:idx val="1"/>
          <c:order val="1"/>
          <c:tx>
            <c:strRef>
              <c:f>Hoja3!$N$1</c:f>
              <c:strCache>
                <c:ptCount val="1"/>
                <c:pt idx="0">
                  <c:v>Tasa de variación</c:v>
                </c:pt>
              </c:strCache>
            </c:strRef>
          </c:tx>
          <c:spPr>
            <a:ln w="28575" cap="rnd">
              <a:solidFill>
                <a:schemeClr val="accent2"/>
              </a:solidFill>
              <a:round/>
            </a:ln>
            <a:effectLst/>
          </c:spPr>
          <c:marker>
            <c:symbol val="none"/>
          </c:marker>
          <c:val>
            <c:numRef>
              <c:f>Hoja3!$N$5:$N$122</c:f>
              <c:numCache>
                <c:formatCode>General</c:formatCode>
                <c:ptCount val="40"/>
                <c:pt idx="1">
                  <c:v>-0.45216960047118654</c:v>
                </c:pt>
                <c:pt idx="2">
                  <c:v>0.33626597973590361</c:v>
                </c:pt>
                <c:pt idx="3">
                  <c:v>0.22591594674387833</c:v>
                </c:pt>
                <c:pt idx="4">
                  <c:v>0.16364084646797572</c:v>
                </c:pt>
                <c:pt idx="5">
                  <c:v>-0.36068923856780399</c:v>
                </c:pt>
                <c:pt idx="6">
                  <c:v>2.0299899226191496E-2</c:v>
                </c:pt>
                <c:pt idx="7">
                  <c:v>5.2315539286048388E-2</c:v>
                </c:pt>
                <c:pt idx="8">
                  <c:v>9.0060342735208118E-2</c:v>
                </c:pt>
                <c:pt idx="9">
                  <c:v>-3.0434234903797406E-2</c:v>
                </c:pt>
                <c:pt idx="10">
                  <c:v>-0.13494555442201214</c:v>
                </c:pt>
                <c:pt idx="11">
                  <c:v>7.8995571836461873E-2</c:v>
                </c:pt>
                <c:pt idx="12">
                  <c:v>0.8477748181100474</c:v>
                </c:pt>
                <c:pt idx="13">
                  <c:v>-0.10856424673473697</c:v>
                </c:pt>
                <c:pt idx="14">
                  <c:v>-0.22848136994744092</c:v>
                </c:pt>
                <c:pt idx="15">
                  <c:v>0.28566595948245754</c:v>
                </c:pt>
                <c:pt idx="16">
                  <c:v>-0.16235918209678232</c:v>
                </c:pt>
                <c:pt idx="17">
                  <c:v>1.5754679543873724E-3</c:v>
                </c:pt>
                <c:pt idx="18">
                  <c:v>-2.8151845106250295E-2</c:v>
                </c:pt>
                <c:pt idx="19">
                  <c:v>8.2443147808253583E-3</c:v>
                </c:pt>
                <c:pt idx="20">
                  <c:v>-0.17055481512504447</c:v>
                </c:pt>
                <c:pt idx="21">
                  <c:v>7.1341780104872729E-2</c:v>
                </c:pt>
                <c:pt idx="22">
                  <c:v>0.26898051842146059</c:v>
                </c:pt>
                <c:pt idx="23">
                  <c:v>-6.0703047317368107E-2</c:v>
                </c:pt>
                <c:pt idx="24">
                  <c:v>7.665419889885329E-2</c:v>
                </c:pt>
                <c:pt idx="25">
                  <c:v>-0.16343313418411598</c:v>
                </c:pt>
                <c:pt idx="26">
                  <c:v>0.11956139351552801</c:v>
                </c:pt>
                <c:pt idx="27">
                  <c:v>6.1089782983510865E-2</c:v>
                </c:pt>
                <c:pt idx="28">
                  <c:v>-0.10312467621764876</c:v>
                </c:pt>
                <c:pt idx="29">
                  <c:v>-6.9936799668971622E-2</c:v>
                </c:pt>
                <c:pt idx="30">
                  <c:v>-0.19379637209197059</c:v>
                </c:pt>
                <c:pt idx="31">
                  <c:v>0.44503978458050408</c:v>
                </c:pt>
                <c:pt idx="32">
                  <c:v>7.5070158640675011E-2</c:v>
                </c:pt>
                <c:pt idx="33">
                  <c:v>-0.43426563836177895</c:v>
                </c:pt>
                <c:pt idx="34">
                  <c:v>0.12681328295682559</c:v>
                </c:pt>
                <c:pt idx="35">
                  <c:v>0.30884844767650843</c:v>
                </c:pt>
                <c:pt idx="36">
                  <c:v>0.21018283532249626</c:v>
                </c:pt>
                <c:pt idx="37">
                  <c:v>-0.24277091915183646</c:v>
                </c:pt>
                <c:pt idx="38">
                  <c:v>0.2203567278658124</c:v>
                </c:pt>
                <c:pt idx="39">
                  <c:v>9.9024002554666382E-2</c:v>
                </c:pt>
              </c:numCache>
            </c:numRef>
          </c:val>
          <c:smooth val="1"/>
          <c:extLst>
            <c:ext xmlns:c16="http://schemas.microsoft.com/office/drawing/2014/chart" uri="{C3380CC4-5D6E-409C-BE32-E72D297353CC}">
              <c16:uniqueId val="{00000002-6073-4F70-A7E6-D8098C21585F}"/>
            </c:ext>
          </c:extLst>
        </c:ser>
        <c:dLbls>
          <c:showLegendKey val="0"/>
          <c:showVal val="0"/>
          <c:showCatName val="0"/>
          <c:showSerName val="0"/>
          <c:showPercent val="0"/>
          <c:showBubbleSize val="0"/>
        </c:dLbls>
        <c:marker val="1"/>
        <c:smooth val="0"/>
        <c:axId val="819941368"/>
        <c:axId val="819939400"/>
      </c:lineChart>
      <c:catAx>
        <c:axId val="54217137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542172688"/>
        <c:crosses val="autoZero"/>
        <c:auto val="0"/>
        <c:lblAlgn val="ctr"/>
        <c:lblOffset val="100"/>
        <c:noMultiLvlLbl val="0"/>
      </c:catAx>
      <c:valAx>
        <c:axId val="542172688"/>
        <c:scaling>
          <c:orientation val="minMax"/>
          <c:max val="0.55000000000000004"/>
          <c:min val="5.000000000000001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542171376"/>
        <c:crosses val="autoZero"/>
        <c:crossBetween val="between"/>
      </c:valAx>
      <c:valAx>
        <c:axId val="819939400"/>
        <c:scaling>
          <c:orientation val="minMax"/>
          <c:max val="0.85000000000000009"/>
          <c:min val="-0.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819941368"/>
        <c:crosses val="max"/>
        <c:crossBetween val="between"/>
      </c:valAx>
      <c:catAx>
        <c:axId val="819941368"/>
        <c:scaling>
          <c:orientation val="minMax"/>
        </c:scaling>
        <c:delete val="1"/>
        <c:axPos val="b"/>
        <c:majorTickMark val="out"/>
        <c:minorTickMark val="none"/>
        <c:tickLblPos val="nextTo"/>
        <c:crossAx val="8199394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bg2"/>
                </a:solidFill>
                <a:latin typeface="+mj-lt"/>
                <a:ea typeface="+mj-ea"/>
                <a:cs typeface="+mj-cs"/>
              </a:defRPr>
            </a:pPr>
            <a:r>
              <a:rPr lang="es-EC"/>
              <a:t>Cartera por vencer según tipo  Segmento 1</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bg2"/>
              </a:solidFill>
              <a:latin typeface="+mj-lt"/>
              <a:ea typeface="+mj-ea"/>
              <a:cs typeface="+mj-cs"/>
            </a:defRPr>
          </a:pPr>
          <a:endParaRPr lang="es-EC"/>
        </a:p>
      </c:txPr>
    </c:title>
    <c:autoTitleDeleted val="0"/>
    <c:plotArea>
      <c:layout/>
      <c:barChart>
        <c:barDir val="col"/>
        <c:grouping val="clustered"/>
        <c:varyColors val="0"/>
        <c:ser>
          <c:idx val="0"/>
          <c:order val="0"/>
          <c:tx>
            <c:strRef>
              <c:f>'CARTERA POR VENCER'!$A$57</c:f>
              <c:strCache>
                <c:ptCount val="1"/>
                <c:pt idx="0">
                  <c:v>Cartera por vencer comercial</c:v>
                </c:pt>
              </c:strCache>
            </c:strRef>
          </c:tx>
          <c:spPr>
            <a:solidFill>
              <a:schemeClr val="accent6">
                <a:alpha val="70000"/>
              </a:schemeClr>
            </a:solidFill>
            <a:ln>
              <a:noFill/>
            </a:ln>
            <a:effectLst/>
          </c:spPr>
          <c:invertIfNegative val="0"/>
          <c:cat>
            <c:numRef>
              <c:f>'CARTERA POR VENCER'!$B$56:$K$56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POR VENCER'!$B$57:$K$57</c:f>
              <c:numCache>
                <c:formatCode>_("$"* #,##0.00_);_("$"* \(#,##0.00\);_("$"* "-"??_);_(@_)</c:formatCode>
                <c:ptCount val="10"/>
                <c:pt idx="0">
                  <c:v>2036.8141099999998</c:v>
                </c:pt>
                <c:pt idx="1">
                  <c:v>1988.7343099999998</c:v>
                </c:pt>
                <c:pt idx="2">
                  <c:v>2715.5932199999997</c:v>
                </c:pt>
                <c:pt idx="3">
                  <c:v>1910.5582999999997</c:v>
                </c:pt>
                <c:pt idx="4">
                  <c:v>2157.8423699999998</c:v>
                </c:pt>
                <c:pt idx="5">
                  <c:v>2465.4318600000001</c:v>
                </c:pt>
                <c:pt idx="6">
                  <c:v>2756.7143700000001</c:v>
                </c:pt>
                <c:pt idx="7">
                  <c:v>5158.0706699999992</c:v>
                </c:pt>
                <c:pt idx="8">
                  <c:v>14356.117749999999</c:v>
                </c:pt>
                <c:pt idx="9">
                  <c:v>17642.055700000001</c:v>
                </c:pt>
              </c:numCache>
            </c:numRef>
          </c:val>
          <c:extLst>
            <c:ext xmlns:c16="http://schemas.microsoft.com/office/drawing/2014/chart" uri="{C3380CC4-5D6E-409C-BE32-E72D297353CC}">
              <c16:uniqueId val="{00000000-4F3A-4531-B18C-29CF86332A63}"/>
            </c:ext>
          </c:extLst>
        </c:ser>
        <c:ser>
          <c:idx val="1"/>
          <c:order val="1"/>
          <c:tx>
            <c:strRef>
              <c:f>'CARTERA POR VENCER'!$A$58</c:f>
              <c:strCache>
                <c:ptCount val="1"/>
                <c:pt idx="0">
                  <c:v>Cartera por vencer consumo</c:v>
                </c:pt>
              </c:strCache>
            </c:strRef>
          </c:tx>
          <c:spPr>
            <a:solidFill>
              <a:schemeClr val="accent5">
                <a:alpha val="70000"/>
              </a:schemeClr>
            </a:solidFill>
            <a:ln>
              <a:noFill/>
            </a:ln>
            <a:effectLst/>
          </c:spPr>
          <c:invertIfNegative val="0"/>
          <c:cat>
            <c:numRef>
              <c:f>'CARTERA POR VENCER'!$B$56:$K$56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POR VENCER'!$B$58:$K$58</c:f>
              <c:numCache>
                <c:formatCode>_("$"* #,##0.00_);_("$"* \(#,##0.00\);_("$"* "-"??_);_(@_)</c:formatCode>
                <c:ptCount val="10"/>
                <c:pt idx="0">
                  <c:v>97381.577310000037</c:v>
                </c:pt>
                <c:pt idx="1">
                  <c:v>125657.27191999998</c:v>
                </c:pt>
                <c:pt idx="2">
                  <c:v>147928.58589999998</c:v>
                </c:pt>
                <c:pt idx="3">
                  <c:v>169823.89147999999</c:v>
                </c:pt>
                <c:pt idx="4">
                  <c:v>226209.37058000002</c:v>
                </c:pt>
                <c:pt idx="5">
                  <c:v>323999.28055000002</c:v>
                </c:pt>
                <c:pt idx="6">
                  <c:v>421183.86349999992</c:v>
                </c:pt>
                <c:pt idx="7">
                  <c:v>496074.96190999995</c:v>
                </c:pt>
                <c:pt idx="8">
                  <c:v>825939.54603000009</c:v>
                </c:pt>
                <c:pt idx="9">
                  <c:v>899447.82866999996</c:v>
                </c:pt>
              </c:numCache>
            </c:numRef>
          </c:val>
          <c:extLst>
            <c:ext xmlns:c16="http://schemas.microsoft.com/office/drawing/2014/chart" uri="{C3380CC4-5D6E-409C-BE32-E72D297353CC}">
              <c16:uniqueId val="{00000001-4F3A-4531-B18C-29CF86332A63}"/>
            </c:ext>
          </c:extLst>
        </c:ser>
        <c:ser>
          <c:idx val="2"/>
          <c:order val="2"/>
          <c:tx>
            <c:strRef>
              <c:f>'CARTERA POR VENCER'!$A$59</c:f>
              <c:strCache>
                <c:ptCount val="1"/>
                <c:pt idx="0">
                  <c:v>Cartera por vencer inmobiliario</c:v>
                </c:pt>
              </c:strCache>
            </c:strRef>
          </c:tx>
          <c:spPr>
            <a:solidFill>
              <a:schemeClr val="accent4">
                <a:alpha val="70000"/>
              </a:schemeClr>
            </a:solidFill>
            <a:ln>
              <a:noFill/>
            </a:ln>
            <a:effectLst/>
          </c:spPr>
          <c:invertIfNegative val="0"/>
          <c:cat>
            <c:numRef>
              <c:f>'CARTERA POR VENCER'!$B$56:$K$56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POR VENCER'!$B$59:$K$59</c:f>
              <c:numCache>
                <c:formatCode>_("$"* #,##0.00_);_("$"* \(#,##0.00\);_("$"* "-"??_);_(@_)</c:formatCode>
                <c:ptCount val="10"/>
                <c:pt idx="0">
                  <c:v>38057.465190000003</c:v>
                </c:pt>
                <c:pt idx="1">
                  <c:v>54464.523099999999</c:v>
                </c:pt>
                <c:pt idx="2">
                  <c:v>59183.708680000003</c:v>
                </c:pt>
                <c:pt idx="3">
                  <c:v>60435.824029999996</c:v>
                </c:pt>
                <c:pt idx="4">
                  <c:v>81926.683689999991</c:v>
                </c:pt>
                <c:pt idx="5">
                  <c:v>82631.751879999996</c:v>
                </c:pt>
                <c:pt idx="6">
                  <c:v>82218.42095</c:v>
                </c:pt>
                <c:pt idx="7">
                  <c:v>84034.081179999994</c:v>
                </c:pt>
                <c:pt idx="8">
                  <c:v>146885.32511000001</c:v>
                </c:pt>
                <c:pt idx="9">
                  <c:v>152202.69401000001</c:v>
                </c:pt>
              </c:numCache>
            </c:numRef>
          </c:val>
          <c:extLst>
            <c:ext xmlns:c16="http://schemas.microsoft.com/office/drawing/2014/chart" uri="{C3380CC4-5D6E-409C-BE32-E72D297353CC}">
              <c16:uniqueId val="{00000002-4F3A-4531-B18C-29CF86332A63}"/>
            </c:ext>
          </c:extLst>
        </c:ser>
        <c:ser>
          <c:idx val="3"/>
          <c:order val="3"/>
          <c:tx>
            <c:strRef>
              <c:f>'CARTERA POR VENCER'!$A$60</c:f>
              <c:strCache>
                <c:ptCount val="1"/>
                <c:pt idx="0">
                  <c:v>Cartera por vencer microempresa</c:v>
                </c:pt>
              </c:strCache>
            </c:strRef>
          </c:tx>
          <c:spPr>
            <a:solidFill>
              <a:schemeClr val="accent6">
                <a:lumMod val="60000"/>
                <a:alpha val="70000"/>
              </a:schemeClr>
            </a:solidFill>
            <a:ln>
              <a:noFill/>
            </a:ln>
            <a:effectLst/>
          </c:spPr>
          <c:invertIfNegative val="0"/>
          <c:cat>
            <c:numRef>
              <c:f>'CARTERA POR VENCER'!$B$56:$K$56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POR VENCER'!$B$60:$K$60</c:f>
              <c:numCache>
                <c:formatCode>_("$"* #,##0.00_);_("$"* \(#,##0.00\);_("$"* "-"??_);_(@_)</c:formatCode>
                <c:ptCount val="10"/>
                <c:pt idx="0">
                  <c:v>107568.63786</c:v>
                </c:pt>
                <c:pt idx="1">
                  <c:v>164399.79681000003</c:v>
                </c:pt>
                <c:pt idx="2">
                  <c:v>184591.63024999999</c:v>
                </c:pt>
                <c:pt idx="3">
                  <c:v>185481.42417000001</c:v>
                </c:pt>
                <c:pt idx="4">
                  <c:v>219957.31709000003</c:v>
                </c:pt>
                <c:pt idx="5">
                  <c:v>244966.81887000002</c:v>
                </c:pt>
                <c:pt idx="6">
                  <c:v>307858.00939999998</c:v>
                </c:pt>
                <c:pt idx="7">
                  <c:v>333545.99115999998</c:v>
                </c:pt>
                <c:pt idx="8">
                  <c:v>370452.11754000001</c:v>
                </c:pt>
                <c:pt idx="9">
                  <c:v>463677.71043000004</c:v>
                </c:pt>
              </c:numCache>
            </c:numRef>
          </c:val>
          <c:extLst>
            <c:ext xmlns:c16="http://schemas.microsoft.com/office/drawing/2014/chart" uri="{C3380CC4-5D6E-409C-BE32-E72D297353CC}">
              <c16:uniqueId val="{00000003-4F3A-4531-B18C-29CF86332A63}"/>
            </c:ext>
          </c:extLst>
        </c:ser>
        <c:dLbls>
          <c:showLegendKey val="0"/>
          <c:showVal val="0"/>
          <c:showCatName val="0"/>
          <c:showSerName val="0"/>
          <c:showPercent val="0"/>
          <c:showBubbleSize val="0"/>
        </c:dLbls>
        <c:gapWidth val="80"/>
        <c:overlap val="25"/>
        <c:axId val="1773890271"/>
        <c:axId val="1773905247"/>
      </c:barChart>
      <c:catAx>
        <c:axId val="1773890271"/>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bg2"/>
                </a:solidFill>
                <a:latin typeface="+mn-lt"/>
                <a:ea typeface="+mn-ea"/>
                <a:cs typeface="+mn-cs"/>
              </a:defRPr>
            </a:pPr>
            <a:endParaRPr lang="es-EC"/>
          </a:p>
        </c:txPr>
        <c:crossAx val="1773905247"/>
        <c:crosses val="autoZero"/>
        <c:auto val="1"/>
        <c:lblAlgn val="ctr"/>
        <c:lblOffset val="100"/>
        <c:noMultiLvlLbl val="0"/>
      </c:catAx>
      <c:valAx>
        <c:axId val="1773905247"/>
        <c:scaling>
          <c:orientation val="minMax"/>
          <c:max val="900000"/>
          <c:min val="5000"/>
        </c:scaling>
        <c:delete val="0"/>
        <c:axPos val="l"/>
        <c:majorGridlines>
          <c:spPr>
            <a:ln w="9525" cap="flat" cmpd="sng" algn="ctr">
              <a:solidFill>
                <a:schemeClr val="tx1">
                  <a:lumMod val="5000"/>
                  <a:lumOff val="9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bg2"/>
                </a:solidFill>
                <a:latin typeface="+mn-lt"/>
                <a:ea typeface="+mn-ea"/>
                <a:cs typeface="+mn-cs"/>
              </a:defRPr>
            </a:pPr>
            <a:endParaRPr lang="es-EC"/>
          </a:p>
        </c:txPr>
        <c:crossAx val="1773890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a:t>COAC's segmento 2 - Evolución de liquidez de primera línea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Hoja3!$G$2</c:f>
              <c:strCache>
                <c:ptCount val="1"/>
                <c:pt idx="0">
                  <c:v>Liquidez de primera línea</c:v>
                </c:pt>
              </c:strCache>
            </c:strRef>
          </c:tx>
          <c:spPr>
            <a:solidFill>
              <a:schemeClr val="accent1"/>
            </a:solidFill>
            <a:ln>
              <a:noFill/>
            </a:ln>
            <a:effectLst/>
          </c:spPr>
          <c:invertIfNegative val="0"/>
          <c:trendline>
            <c:spPr>
              <a:ln w="25400" cap="rnd">
                <a:solidFill>
                  <a:srgbClr val="FF0000"/>
                </a:solidFill>
                <a:prstDash val="sysDot"/>
              </a:ln>
              <a:effectLst/>
            </c:spPr>
            <c:trendlineType val="poly"/>
            <c:order val="4"/>
            <c:dispRSqr val="0"/>
            <c:dispEq val="0"/>
          </c:trendline>
          <c:cat>
            <c:numRef>
              <c:f>(Hoja3!$A$5,Hoja3!$A$8,Hoja3!$A$11,Hoja3!$A$14,Hoja3!$A$17,Hoja3!$A$20,Hoja3!$A$23,Hoja3!$A$26,Hoja3!$A$29,Hoja3!$A$32,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Hoja3!$G$5:$G$122</c:f>
              <c:numCache>
                <c:formatCode>0.00%</c:formatCode>
                <c:ptCount val="40"/>
                <c:pt idx="0">
                  <c:v>0.28694305279657129</c:v>
                </c:pt>
                <c:pt idx="1">
                  <c:v>0.21176696633063957</c:v>
                </c:pt>
                <c:pt idx="2">
                  <c:v>0.22102525539956022</c:v>
                </c:pt>
                <c:pt idx="3">
                  <c:v>0.2716589713686649</c:v>
                </c:pt>
                <c:pt idx="4">
                  <c:v>0.31572182619687206</c:v>
                </c:pt>
                <c:pt idx="5">
                  <c:v>0.25042608421434948</c:v>
                </c:pt>
                <c:pt idx="6">
                  <c:v>0.21008845757306768</c:v>
                </c:pt>
                <c:pt idx="7">
                  <c:v>0.24289078007285533</c:v>
                </c:pt>
                <c:pt idx="8">
                  <c:v>0.25406109592063453</c:v>
                </c:pt>
                <c:pt idx="9">
                  <c:v>0.26353499661260965</c:v>
                </c:pt>
                <c:pt idx="10">
                  <c:v>0.23558223173134601</c:v>
                </c:pt>
                <c:pt idx="11">
                  <c:v>0.25864650857272259</c:v>
                </c:pt>
                <c:pt idx="12">
                  <c:v>0.33163374012353247</c:v>
                </c:pt>
                <c:pt idx="13">
                  <c:v>0.35273649560163922</c:v>
                </c:pt>
                <c:pt idx="14">
                  <c:v>0.28847536889894948</c:v>
                </c:pt>
                <c:pt idx="15">
                  <c:v>0.36318871212123821</c:v>
                </c:pt>
                <c:pt idx="16">
                  <c:v>0.32887124248843069</c:v>
                </c:pt>
                <c:pt idx="17">
                  <c:v>0.31194375825951248</c:v>
                </c:pt>
                <c:pt idx="18">
                  <c:v>0.3163642152890721</c:v>
                </c:pt>
                <c:pt idx="19">
                  <c:v>0.29540023690407402</c:v>
                </c:pt>
                <c:pt idx="20">
                  <c:v>0.23837140644952021</c:v>
                </c:pt>
                <c:pt idx="21">
                  <c:v>0.24432266712691658</c:v>
                </c:pt>
                <c:pt idx="22">
                  <c:v>0.28222193068892698</c:v>
                </c:pt>
                <c:pt idx="23">
                  <c:v>0.28959725376089601</c:v>
                </c:pt>
                <c:pt idx="24">
                  <c:v>0.30791333781261321</c:v>
                </c:pt>
                <c:pt idx="25">
                  <c:v>0.31161796952118825</c:v>
                </c:pt>
                <c:pt idx="26">
                  <c:v>0.34731479523593423</c:v>
                </c:pt>
                <c:pt idx="27">
                  <c:v>0.35880245796949994</c:v>
                </c:pt>
                <c:pt idx="28">
                  <c:v>0.34187022470026152</c:v>
                </c:pt>
                <c:pt idx="29">
                  <c:v>0.32274462657377412</c:v>
                </c:pt>
                <c:pt idx="30">
                  <c:v>0.2623592580433266</c:v>
                </c:pt>
                <c:pt idx="31">
                  <c:v>0.28557379676350075</c:v>
                </c:pt>
                <c:pt idx="32">
                  <c:v>0.25242024018258741</c:v>
                </c:pt>
                <c:pt idx="33">
                  <c:v>0.15513704923337959</c:v>
                </c:pt>
                <c:pt idx="34">
                  <c:v>0.16246930214653887</c:v>
                </c:pt>
                <c:pt idx="35">
                  <c:v>0.1895120934731262</c:v>
                </c:pt>
                <c:pt idx="36">
                  <c:v>0.23927114607332428</c:v>
                </c:pt>
                <c:pt idx="37">
                  <c:v>0.19146188343874715</c:v>
                </c:pt>
                <c:pt idx="38">
                  <c:v>0.22249707003733762</c:v>
                </c:pt>
                <c:pt idx="39">
                  <c:v>0.23413006321721413</c:v>
                </c:pt>
              </c:numCache>
            </c:numRef>
          </c:val>
          <c:extLst>
            <c:ext xmlns:c16="http://schemas.microsoft.com/office/drawing/2014/chart" uri="{C3380CC4-5D6E-409C-BE32-E72D297353CC}">
              <c16:uniqueId val="{00000001-7F3D-4355-8E9A-F6B5393E6C0F}"/>
            </c:ext>
          </c:extLst>
        </c:ser>
        <c:dLbls>
          <c:showLegendKey val="0"/>
          <c:showVal val="0"/>
          <c:showCatName val="0"/>
          <c:showSerName val="0"/>
          <c:showPercent val="0"/>
          <c:showBubbleSize val="0"/>
        </c:dLbls>
        <c:gapWidth val="219"/>
        <c:overlap val="-27"/>
        <c:axId val="601824416"/>
        <c:axId val="601826056"/>
      </c:barChart>
      <c:lineChart>
        <c:grouping val="standard"/>
        <c:varyColors val="0"/>
        <c:ser>
          <c:idx val="1"/>
          <c:order val="1"/>
          <c:tx>
            <c:strRef>
              <c:f>Hoja3!$N$1</c:f>
              <c:strCache>
                <c:ptCount val="1"/>
                <c:pt idx="0">
                  <c:v>Tasa de variación</c:v>
                </c:pt>
              </c:strCache>
            </c:strRef>
          </c:tx>
          <c:spPr>
            <a:ln w="28575" cap="rnd">
              <a:solidFill>
                <a:schemeClr val="accent2"/>
              </a:solidFill>
              <a:round/>
            </a:ln>
            <a:effectLst/>
          </c:spPr>
          <c:marker>
            <c:symbol val="none"/>
          </c:marker>
          <c:val>
            <c:numRef>
              <c:f>Hoja3!$O$5:$O$122</c:f>
              <c:numCache>
                <c:formatCode>General</c:formatCode>
                <c:ptCount val="40"/>
                <c:pt idx="1">
                  <c:v>-0.26198956808070178</c:v>
                </c:pt>
                <c:pt idx="2">
                  <c:v>4.3719231707108376E-2</c:v>
                </c:pt>
                <c:pt idx="3">
                  <c:v>0.22908565755334687</c:v>
                </c:pt>
                <c:pt idx="4">
                  <c:v>0.16219915214362651</c:v>
                </c:pt>
                <c:pt idx="5">
                  <c:v>-0.20681415272761869</c:v>
                </c:pt>
                <c:pt idx="6">
                  <c:v>-0.1610759788375529</c:v>
                </c:pt>
                <c:pt idx="7">
                  <c:v>0.15613576718454023</c:v>
                </c:pt>
                <c:pt idx="8">
                  <c:v>4.5989048429210228E-2</c:v>
                </c:pt>
                <c:pt idx="9">
                  <c:v>3.7289852102876268E-2</c:v>
                </c:pt>
                <c:pt idx="10">
                  <c:v>-0.1060685117368057</c:v>
                </c:pt>
                <c:pt idx="11">
                  <c:v>9.7903295472973884E-2</c:v>
                </c:pt>
                <c:pt idx="12">
                  <c:v>0.28218912350130704</c:v>
                </c:pt>
                <c:pt idx="13">
                  <c:v>6.3632715628530567E-2</c:v>
                </c:pt>
                <c:pt idx="14">
                  <c:v>-0.18217884314205651</c:v>
                </c:pt>
                <c:pt idx="15">
                  <c:v>0.25899383891059413</c:v>
                </c:pt>
                <c:pt idx="16">
                  <c:v>-9.4489361831685437E-2</c:v>
                </c:pt>
                <c:pt idx="17">
                  <c:v>-5.1471463727977673E-2</c:v>
                </c:pt>
                <c:pt idx="18">
                  <c:v>1.4170685941028355E-2</c:v>
                </c:pt>
                <c:pt idx="19">
                  <c:v>-6.6265327656740911E-2</c:v>
                </c:pt>
                <c:pt idx="20">
                  <c:v>-0.19305614325919757</c:v>
                </c:pt>
                <c:pt idx="21">
                  <c:v>2.49663362147283E-2</c:v>
                </c:pt>
                <c:pt idx="22">
                  <c:v>0.15511971937635707</c:v>
                </c:pt>
                <c:pt idx="23">
                  <c:v>2.6133061502220115E-2</c:v>
                </c:pt>
                <c:pt idx="24">
                  <c:v>6.3246746348084318E-2</c:v>
                </c:pt>
                <c:pt idx="25">
                  <c:v>1.2031410314643705E-2</c:v>
                </c:pt>
                <c:pt idx="26">
                  <c:v>0.11455316832208159</c:v>
                </c:pt>
                <c:pt idx="27">
                  <c:v>3.3075650364281312E-2</c:v>
                </c:pt>
                <c:pt idx="28">
                  <c:v>-4.7190962305720202E-2</c:v>
                </c:pt>
                <c:pt idx="29">
                  <c:v>-5.5944030057768199E-2</c:v>
                </c:pt>
                <c:pt idx="30">
                  <c:v>-0.18709953182332661</c:v>
                </c:pt>
                <c:pt idx="31">
                  <c:v>8.8483779430190521E-2</c:v>
                </c:pt>
                <c:pt idx="32">
                  <c:v>-0.11609453303017719</c:v>
                </c:pt>
                <c:pt idx="33">
                  <c:v>-0.3854017050250737</c:v>
                </c:pt>
                <c:pt idx="34">
                  <c:v>4.72630680381773E-2</c:v>
                </c:pt>
                <c:pt idx="35">
                  <c:v>0.16644862118134865</c:v>
                </c:pt>
                <c:pt idx="36">
                  <c:v>0.26256399625100535</c:v>
                </c:pt>
                <c:pt idx="37">
                  <c:v>-0.19981206852215291</c:v>
                </c:pt>
                <c:pt idx="38">
                  <c:v>0.16209590149842704</c:v>
                </c:pt>
                <c:pt idx="39">
                  <c:v>5.2283803907729472E-2</c:v>
                </c:pt>
              </c:numCache>
            </c:numRef>
          </c:val>
          <c:smooth val="1"/>
          <c:extLst>
            <c:ext xmlns:c16="http://schemas.microsoft.com/office/drawing/2014/chart" uri="{C3380CC4-5D6E-409C-BE32-E72D297353CC}">
              <c16:uniqueId val="{00000002-7F3D-4355-8E9A-F6B5393E6C0F}"/>
            </c:ext>
          </c:extLst>
        </c:ser>
        <c:dLbls>
          <c:showLegendKey val="0"/>
          <c:showVal val="0"/>
          <c:showCatName val="0"/>
          <c:showSerName val="0"/>
          <c:showPercent val="0"/>
          <c:showBubbleSize val="0"/>
        </c:dLbls>
        <c:marker val="1"/>
        <c:smooth val="0"/>
        <c:axId val="542167768"/>
        <c:axId val="601798832"/>
      </c:lineChart>
      <c:catAx>
        <c:axId val="60182441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601826056"/>
        <c:crosses val="autoZero"/>
        <c:auto val="0"/>
        <c:lblAlgn val="ctr"/>
        <c:lblOffset val="100"/>
        <c:noMultiLvlLbl val="0"/>
      </c:catAx>
      <c:valAx>
        <c:axId val="601826056"/>
        <c:scaling>
          <c:orientation val="minMax"/>
          <c:max val="0.55000000000000004"/>
          <c:min val="5.000000000000001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601824416"/>
        <c:crosses val="autoZero"/>
        <c:crossBetween val="between"/>
      </c:valAx>
      <c:valAx>
        <c:axId val="601798832"/>
        <c:scaling>
          <c:orientation val="minMax"/>
          <c:max val="0.85000000000000009"/>
          <c:min val="-0.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542167768"/>
        <c:crosses val="max"/>
        <c:crossBetween val="between"/>
      </c:valAx>
      <c:catAx>
        <c:axId val="542167768"/>
        <c:scaling>
          <c:orientation val="minMax"/>
        </c:scaling>
        <c:delete val="1"/>
        <c:axPos val="b"/>
        <c:majorTickMark val="out"/>
        <c:minorTickMark val="none"/>
        <c:tickLblPos val="nextTo"/>
        <c:crossAx val="6017988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s-EC"/>
              <a:t>COAC's segmento 2 - Evolución liquidez de segunda línea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Hoja3!$D$2</c:f>
              <c:strCache>
                <c:ptCount val="1"/>
                <c:pt idx="0">
                  <c:v>Liquidez de segunda línea</c:v>
                </c:pt>
              </c:strCache>
            </c:strRef>
          </c:tx>
          <c:spPr>
            <a:solidFill>
              <a:schemeClr val="accent1"/>
            </a:solidFill>
            <a:ln>
              <a:noFill/>
            </a:ln>
            <a:effectLst/>
          </c:spPr>
          <c:invertIfNegative val="0"/>
          <c:cat>
            <c:numRef>
              <c:f>(Hoja3!$A$5,Hoja3!$A$8,Hoja3!$A$11,Hoja3!$A$14,Hoja3!$A$17,Hoja3!$A$20,Hoja3!$A$23,Hoja3!$A$26,Hoja3!$A$29,Hoja3!$A$32,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Hoja3!$D$5:$D$122</c:f>
              <c:numCache>
                <c:formatCode>0.00%</c:formatCode>
                <c:ptCount val="40"/>
                <c:pt idx="0">
                  <c:v>0.35075034153602264</c:v>
                </c:pt>
                <c:pt idx="1">
                  <c:v>0.34509147257267991</c:v>
                </c:pt>
                <c:pt idx="2">
                  <c:v>0.36387524699903873</c:v>
                </c:pt>
                <c:pt idx="3">
                  <c:v>0.36627921942633945</c:v>
                </c:pt>
                <c:pt idx="4">
                  <c:v>0.36758264958594694</c:v>
                </c:pt>
                <c:pt idx="5">
                  <c:v>0.33225286353249228</c:v>
                </c:pt>
                <c:pt idx="6">
                  <c:v>0.30810640423619345</c:v>
                </c:pt>
                <c:pt idx="7">
                  <c:v>0.33242713023588361</c:v>
                </c:pt>
                <c:pt idx="8">
                  <c:v>0.3484556550704232</c:v>
                </c:pt>
                <c:pt idx="9">
                  <c:v>0.37223665504066272</c:v>
                </c:pt>
                <c:pt idx="10">
                  <c:v>0.37943738814560829</c:v>
                </c:pt>
                <c:pt idx="11">
                  <c:v>0.40949027660245868</c:v>
                </c:pt>
                <c:pt idx="12">
                  <c:v>0.41920737365771005</c:v>
                </c:pt>
                <c:pt idx="13">
                  <c:v>0.41330040093209774</c:v>
                </c:pt>
                <c:pt idx="14">
                  <c:v>0.3807634666923328</c:v>
                </c:pt>
                <c:pt idx="15">
                  <c:v>0.39865103103435473</c:v>
                </c:pt>
                <c:pt idx="16">
                  <c:v>0.36480585392629689</c:v>
                </c:pt>
                <c:pt idx="17">
                  <c:v>0.36277967697550806</c:v>
                </c:pt>
                <c:pt idx="18">
                  <c:v>0.20951965147442728</c:v>
                </c:pt>
                <c:pt idx="19">
                  <c:v>0.19054544550461786</c:v>
                </c:pt>
                <c:pt idx="20">
                  <c:v>0.21521734988348593</c:v>
                </c:pt>
                <c:pt idx="21">
                  <c:v>0.21629833013472041</c:v>
                </c:pt>
                <c:pt idx="22">
                  <c:v>0.18601340621919943</c:v>
                </c:pt>
                <c:pt idx="23">
                  <c:v>0.2081121869410727</c:v>
                </c:pt>
                <c:pt idx="24">
                  <c:v>0.21680346834144534</c:v>
                </c:pt>
                <c:pt idx="25">
                  <c:v>0.21611052595557856</c:v>
                </c:pt>
                <c:pt idx="26">
                  <c:v>0.21341395500387997</c:v>
                </c:pt>
                <c:pt idx="27">
                  <c:v>0.19961718707611492</c:v>
                </c:pt>
                <c:pt idx="28">
                  <c:v>0.26165784851020663</c:v>
                </c:pt>
                <c:pt idx="29">
                  <c:v>0.26299797968029398</c:v>
                </c:pt>
                <c:pt idx="30">
                  <c:v>0.24334547588355221</c:v>
                </c:pt>
                <c:pt idx="31">
                  <c:v>0.24861045356655156</c:v>
                </c:pt>
                <c:pt idx="32">
                  <c:v>0.23570587743553001</c:v>
                </c:pt>
                <c:pt idx="33">
                  <c:v>0.24533160561898104</c:v>
                </c:pt>
                <c:pt idx="34">
                  <c:v>0.21518793821577789</c:v>
                </c:pt>
                <c:pt idx="35">
                  <c:v>0.19528178549169048</c:v>
                </c:pt>
                <c:pt idx="36">
                  <c:v>0.23984744950348749</c:v>
                </c:pt>
                <c:pt idx="37">
                  <c:v>0.25266363974034611</c:v>
                </c:pt>
                <c:pt idx="38">
                  <c:v>0.28417896519254882</c:v>
                </c:pt>
                <c:pt idx="39">
                  <c:v>0.30331589259546138</c:v>
                </c:pt>
              </c:numCache>
            </c:numRef>
          </c:val>
          <c:extLst>
            <c:ext xmlns:c16="http://schemas.microsoft.com/office/drawing/2014/chart" uri="{C3380CC4-5D6E-409C-BE32-E72D297353CC}">
              <c16:uniqueId val="{00000000-0531-4106-A176-4BCB6B9A8B40}"/>
            </c:ext>
          </c:extLst>
        </c:ser>
        <c:dLbls>
          <c:showLegendKey val="0"/>
          <c:showVal val="0"/>
          <c:showCatName val="0"/>
          <c:showSerName val="0"/>
          <c:showPercent val="0"/>
          <c:showBubbleSize val="0"/>
        </c:dLbls>
        <c:gapWidth val="219"/>
        <c:overlap val="-27"/>
        <c:axId val="808563816"/>
        <c:axId val="808571032"/>
      </c:barChart>
      <c:lineChart>
        <c:grouping val="standard"/>
        <c:varyColors val="0"/>
        <c:ser>
          <c:idx val="1"/>
          <c:order val="1"/>
          <c:tx>
            <c:strRef>
              <c:f>Hoja3!$N$1</c:f>
              <c:strCache>
                <c:ptCount val="1"/>
                <c:pt idx="0">
                  <c:v>Tasa de variación</c:v>
                </c:pt>
              </c:strCache>
            </c:strRef>
          </c:tx>
          <c:spPr>
            <a:ln w="28575" cap="rnd">
              <a:solidFill>
                <a:schemeClr val="accent2"/>
              </a:solidFill>
              <a:round/>
            </a:ln>
            <a:effectLst/>
          </c:spPr>
          <c:marker>
            <c:symbol val="none"/>
          </c:marker>
          <c:val>
            <c:numRef>
              <c:f>Hoja3!$P$5:$P$122</c:f>
              <c:numCache>
                <c:formatCode>General</c:formatCode>
                <c:ptCount val="40"/>
                <c:pt idx="1">
                  <c:v>-0.30113077143263584</c:v>
                </c:pt>
                <c:pt idx="2">
                  <c:v>0.12385320634208065</c:v>
                </c:pt>
                <c:pt idx="3">
                  <c:v>0.11599176566177991</c:v>
                </c:pt>
                <c:pt idx="4">
                  <c:v>0.30686520239640636</c:v>
                </c:pt>
                <c:pt idx="5">
                  <c:v>-0.29811773260739793</c:v>
                </c:pt>
                <c:pt idx="6">
                  <c:v>-0.100058096590862</c:v>
                </c:pt>
                <c:pt idx="7">
                  <c:v>0.13291353848957188</c:v>
                </c:pt>
                <c:pt idx="8">
                  <c:v>0.12166384732632005</c:v>
                </c:pt>
                <c:pt idx="9">
                  <c:v>-9.6966113719113914E-3</c:v>
                </c:pt>
                <c:pt idx="10">
                  <c:v>-8.642748180212198E-2</c:v>
                </c:pt>
                <c:pt idx="11">
                  <c:v>-5.4602031097828629E-2</c:v>
                </c:pt>
                <c:pt idx="12">
                  <c:v>0.32112221711168276</c:v>
                </c:pt>
                <c:pt idx="13">
                  <c:v>0.22599347222358762</c:v>
                </c:pt>
                <c:pt idx="14">
                  <c:v>-0.30633705450379867</c:v>
                </c:pt>
                <c:pt idx="15">
                  <c:v>0.24408348316042017</c:v>
                </c:pt>
                <c:pt idx="16">
                  <c:v>-8.534813318222087E-2</c:v>
                </c:pt>
                <c:pt idx="17">
                  <c:v>-0.11912118259050151</c:v>
                </c:pt>
                <c:pt idx="18">
                  <c:v>1.4166813834746599E-2</c:v>
                </c:pt>
                <c:pt idx="19">
                  <c:v>-4.0729020814282722E-2</c:v>
                </c:pt>
                <c:pt idx="20">
                  <c:v>-3.7088747437504371E-2</c:v>
                </c:pt>
                <c:pt idx="21">
                  <c:v>-2.5461709214425837E-2</c:v>
                </c:pt>
                <c:pt idx="22">
                  <c:v>3.7844293122543171E-2</c:v>
                </c:pt>
                <c:pt idx="23">
                  <c:v>7.1194275126861717E-2</c:v>
                </c:pt>
                <c:pt idx="24">
                  <c:v>6.7470046851930032E-2</c:v>
                </c:pt>
                <c:pt idx="25">
                  <c:v>1.1222266674472783E-2</c:v>
                </c:pt>
                <c:pt idx="26">
                  <c:v>9.2238751545243788E-2</c:v>
                </c:pt>
                <c:pt idx="27">
                  <c:v>9.2804542865543821E-2</c:v>
                </c:pt>
                <c:pt idx="28">
                  <c:v>-8.9737842198965814E-2</c:v>
                </c:pt>
                <c:pt idx="29">
                  <c:v>-7.8715669505053973E-2</c:v>
                </c:pt>
                <c:pt idx="30">
                  <c:v>-0.24668125385312251</c:v>
                </c:pt>
                <c:pt idx="31">
                  <c:v>0.13413461178570563</c:v>
                </c:pt>
                <c:pt idx="32">
                  <c:v>-8.4379081023352384E-2</c:v>
                </c:pt>
                <c:pt idx="33">
                  <c:v>-0.31657994822549806</c:v>
                </c:pt>
                <c:pt idx="34">
                  <c:v>-2.2650723878411674E-2</c:v>
                </c:pt>
                <c:pt idx="35">
                  <c:v>3.6347665885920186E-2</c:v>
                </c:pt>
                <c:pt idx="36">
                  <c:v>0.45984369433847078</c:v>
                </c:pt>
                <c:pt idx="37">
                  <c:v>-8.1034209516086447E-2</c:v>
                </c:pt>
                <c:pt idx="38">
                  <c:v>0.19472888239355515</c:v>
                </c:pt>
                <c:pt idx="39">
                  <c:v>4.5625629908083609E-2</c:v>
                </c:pt>
              </c:numCache>
            </c:numRef>
          </c:val>
          <c:smooth val="1"/>
          <c:extLst>
            <c:ext xmlns:c16="http://schemas.microsoft.com/office/drawing/2014/chart" uri="{C3380CC4-5D6E-409C-BE32-E72D297353CC}">
              <c16:uniqueId val="{00000001-0531-4106-A176-4BCB6B9A8B40}"/>
            </c:ext>
          </c:extLst>
        </c:ser>
        <c:dLbls>
          <c:showLegendKey val="0"/>
          <c:showVal val="0"/>
          <c:showCatName val="0"/>
          <c:showSerName val="0"/>
          <c:showPercent val="0"/>
          <c:showBubbleSize val="0"/>
        </c:dLbls>
        <c:marker val="1"/>
        <c:smooth val="0"/>
        <c:axId val="601820152"/>
        <c:axId val="601828024"/>
      </c:lineChart>
      <c:catAx>
        <c:axId val="80856381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808571032"/>
        <c:crosses val="autoZero"/>
        <c:auto val="0"/>
        <c:lblAlgn val="ctr"/>
        <c:lblOffset val="100"/>
        <c:noMultiLvlLbl val="0"/>
      </c:catAx>
      <c:valAx>
        <c:axId val="808571032"/>
        <c:scaling>
          <c:orientation val="minMax"/>
          <c:max val="0.550000000000000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808563816"/>
        <c:crosses val="autoZero"/>
        <c:crossBetween val="between"/>
      </c:valAx>
      <c:valAx>
        <c:axId val="601828024"/>
        <c:scaling>
          <c:orientation val="minMax"/>
          <c:max val="0.85000000000000009"/>
          <c:min val="-0.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601820152"/>
        <c:crosses val="max"/>
        <c:crossBetween val="between"/>
      </c:valAx>
      <c:catAx>
        <c:axId val="601820152"/>
        <c:scaling>
          <c:orientation val="minMax"/>
        </c:scaling>
        <c:delete val="1"/>
        <c:axPos val="b"/>
        <c:majorTickMark val="out"/>
        <c:minorTickMark val="none"/>
        <c:tickLblPos val="nextTo"/>
        <c:crossAx val="601828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s-EC"/>
              <a:t>COAC's segmento 1 - Liquidez de primera línea vs morosidad total de la cartera de créditos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Hoja3!$C$2</c:f>
              <c:strCache>
                <c:ptCount val="1"/>
                <c:pt idx="0">
                  <c:v>Liquidez de primera línea</c:v>
                </c:pt>
              </c:strCache>
            </c:strRef>
          </c:tx>
          <c:spPr>
            <a:solidFill>
              <a:schemeClr val="accent1"/>
            </a:solidFill>
            <a:ln>
              <a:noFill/>
            </a:ln>
            <a:effectLst/>
          </c:spPr>
          <c:invertIfNegative val="0"/>
          <c:trendline>
            <c:spPr>
              <a:ln w="22225" cap="rnd">
                <a:solidFill>
                  <a:srgbClr val="FF0000"/>
                </a:solidFill>
                <a:prstDash val="sysDot"/>
              </a:ln>
              <a:effectLst/>
            </c:spPr>
            <c:trendlineType val="poly"/>
            <c:order val="4"/>
            <c:dispRSqr val="0"/>
            <c:dispEq val="0"/>
          </c:trendline>
          <c:cat>
            <c:numRef>
              <c:f>(Hoja3!$A$5,Hoja3!$A$8,Hoja3!$A$11,Hoja3!$A$14,Hoja3!$A$17,Hoja3!$A$20,Hoja3!$A$23,Hoja3!$A$26,Hoja3!$A$29,Hoja3!$A$32,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Hoja3!$C$3:$C$122</c:f>
              <c:numCache>
                <c:formatCode>0.00%</c:formatCode>
                <c:ptCount val="40"/>
                <c:pt idx="0">
                  <c:v>0.43931462657638826</c:v>
                </c:pt>
                <c:pt idx="1">
                  <c:v>0.42925068991439363</c:v>
                </c:pt>
                <c:pt idx="2">
                  <c:v>0.45100481961641004</c:v>
                </c:pt>
                <c:pt idx="3">
                  <c:v>0.44505409750544395</c:v>
                </c:pt>
                <c:pt idx="4">
                  <c:v>0.45300252169895167</c:v>
                </c:pt>
                <c:pt idx="5">
                  <c:v>0.40632693483221727</c:v>
                </c:pt>
                <c:pt idx="6">
                  <c:v>0.3872348116635177</c:v>
                </c:pt>
                <c:pt idx="7">
                  <c:v>0.4233649288380868</c:v>
                </c:pt>
                <c:pt idx="8">
                  <c:v>0.45094174778269919</c:v>
                </c:pt>
                <c:pt idx="9">
                  <c:v>0.47210464271147462</c:v>
                </c:pt>
                <c:pt idx="10">
                  <c:v>0.46469779720847842</c:v>
                </c:pt>
                <c:pt idx="11">
                  <c:v>0.51125880848676342</c:v>
                </c:pt>
                <c:pt idx="12">
                  <c:v>0.50936922929150397</c:v>
                </c:pt>
                <c:pt idx="13">
                  <c:v>0.51607884952653127</c:v>
                </c:pt>
                <c:pt idx="14">
                  <c:v>0.47423528821402428</c:v>
                </c:pt>
                <c:pt idx="15">
                  <c:v>0.51361219721398155</c:v>
                </c:pt>
                <c:pt idx="16">
                  <c:v>0.46472912900077129</c:v>
                </c:pt>
                <c:pt idx="17">
                  <c:v>0.47348377648779566</c:v>
                </c:pt>
                <c:pt idx="18">
                  <c:v>0.31901398661913916</c:v>
                </c:pt>
                <c:pt idx="19">
                  <c:v>0.30952011163409854</c:v>
                </c:pt>
                <c:pt idx="20">
                  <c:v>0.26787559192924076</c:v>
                </c:pt>
                <c:pt idx="21">
                  <c:v>0.28748915720300922</c:v>
                </c:pt>
                <c:pt idx="22">
                  <c:v>0.23717394016274357</c:v>
                </c:pt>
                <c:pt idx="23">
                  <c:v>0.27901320746528374</c:v>
                </c:pt>
                <c:pt idx="24">
                  <c:v>0.27701394524710249</c:v>
                </c:pt>
                <c:pt idx="25">
                  <c:v>0.27593580217014207</c:v>
                </c:pt>
                <c:pt idx="26">
                  <c:v>0.27000471163643408</c:v>
                </c:pt>
                <c:pt idx="27">
                  <c:v>0.31707544656550846</c:v>
                </c:pt>
                <c:pt idx="28">
                  <c:v>0.34380802437787983</c:v>
                </c:pt>
                <c:pt idx="29">
                  <c:v>0.34091744281254233</c:v>
                </c:pt>
                <c:pt idx="30">
                  <c:v>0.32013062471951104</c:v>
                </c:pt>
                <c:pt idx="31">
                  <c:v>0.31976873659602401</c:v>
                </c:pt>
                <c:pt idx="32">
                  <c:v>0.30727960441475588</c:v>
                </c:pt>
                <c:pt idx="33">
                  <c:v>0.31420516041886765</c:v>
                </c:pt>
                <c:pt idx="34">
                  <c:v>0.28272638902711394</c:v>
                </c:pt>
                <c:pt idx="35">
                  <c:v>0.27773249088160507</c:v>
                </c:pt>
                <c:pt idx="36">
                  <c:v>0.31954586064692309</c:v>
                </c:pt>
                <c:pt idx="37">
                  <c:v>0.3343974432934293</c:v>
                </c:pt>
                <c:pt idx="38">
                  <c:v>0.33736674010979939</c:v>
                </c:pt>
                <c:pt idx="39">
                  <c:v>0.34925673256009382</c:v>
                </c:pt>
              </c:numCache>
            </c:numRef>
          </c:val>
          <c:extLst>
            <c:ext xmlns:c16="http://schemas.microsoft.com/office/drawing/2014/chart" uri="{C3380CC4-5D6E-409C-BE32-E72D297353CC}">
              <c16:uniqueId val="{00000000-6752-4426-BBF2-84319241397F}"/>
            </c:ext>
          </c:extLst>
        </c:ser>
        <c:dLbls>
          <c:showLegendKey val="0"/>
          <c:showVal val="0"/>
          <c:showCatName val="0"/>
          <c:showSerName val="0"/>
          <c:showPercent val="0"/>
          <c:showBubbleSize val="0"/>
        </c:dLbls>
        <c:gapWidth val="75"/>
        <c:overlap val="-25"/>
        <c:axId val="135890224"/>
        <c:axId val="135890616"/>
      </c:barChart>
      <c:lineChart>
        <c:grouping val="standard"/>
        <c:varyColors val="0"/>
        <c:ser>
          <c:idx val="1"/>
          <c:order val="1"/>
          <c:tx>
            <c:strRef>
              <c:f>Hoja3!$E$2</c:f>
              <c:strCache>
                <c:ptCount val="1"/>
                <c:pt idx="0">
                  <c:v>Morosidad</c:v>
                </c:pt>
              </c:strCache>
            </c:strRef>
          </c:tx>
          <c:spPr>
            <a:ln w="28575" cap="rnd">
              <a:solidFill>
                <a:schemeClr val="accent2"/>
              </a:solidFill>
              <a:round/>
            </a:ln>
            <a:effectLst/>
          </c:spPr>
          <c:marker>
            <c:symbol val="none"/>
          </c:marker>
          <c:cat>
            <c:numRef>
              <c:f>(Hoja3!$A$5,Hoja3!$A$8,Hoja3!$A$11,Hoja3!$A$14,Hoja3!$A$17,Hoja3!$A$20,Hoja3!$A$23,Hoja3!$A$26,Hoja3!$A$29,Hoja3!$A$32,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Hoja3!$E$5:$E$122</c:f>
              <c:numCache>
                <c:formatCode>0.00%</c:formatCode>
                <c:ptCount val="40"/>
                <c:pt idx="0">
                  <c:v>4.3423796332492604E-2</c:v>
                </c:pt>
                <c:pt idx="1">
                  <c:v>4.1992950692629795E-2</c:v>
                </c:pt>
                <c:pt idx="2">
                  <c:v>4.2714225019978611E-2</c:v>
                </c:pt>
                <c:pt idx="3">
                  <c:v>3.5646614309840431E-2</c:v>
                </c:pt>
                <c:pt idx="4">
                  <c:v>4.3476658277459876E-2</c:v>
                </c:pt>
                <c:pt idx="5">
                  <c:v>3.7252883420926156E-2</c:v>
                </c:pt>
                <c:pt idx="6">
                  <c:v>3.9177971287668534E-2</c:v>
                </c:pt>
                <c:pt idx="7">
                  <c:v>3.6798681528327069E-2</c:v>
                </c:pt>
                <c:pt idx="8">
                  <c:v>4.1589274299812039E-2</c:v>
                </c:pt>
                <c:pt idx="9">
                  <c:v>4.4821357075839091E-2</c:v>
                </c:pt>
                <c:pt idx="10">
                  <c:v>4.5021366936191756E-2</c:v>
                </c:pt>
                <c:pt idx="11">
                  <c:v>3.7299853654500136E-2</c:v>
                </c:pt>
                <c:pt idx="12">
                  <c:v>4.0080220267000116E-2</c:v>
                </c:pt>
                <c:pt idx="13">
                  <c:v>3.6368437578199242E-2</c:v>
                </c:pt>
                <c:pt idx="14">
                  <c:v>3.4927528065040861E-2</c:v>
                </c:pt>
                <c:pt idx="15">
                  <c:v>2.7880282177394976E-2</c:v>
                </c:pt>
                <c:pt idx="16">
                  <c:v>2.9433182487345652E-2</c:v>
                </c:pt>
                <c:pt idx="17">
                  <c:v>2.710174403076529E-2</c:v>
                </c:pt>
                <c:pt idx="18">
                  <c:v>2.901341878916151E-2</c:v>
                </c:pt>
                <c:pt idx="19">
                  <c:v>2.5855848006136353E-2</c:v>
                </c:pt>
                <c:pt idx="20">
                  <c:v>3.0468368693058714E-2</c:v>
                </c:pt>
                <c:pt idx="21">
                  <c:v>3.1750471193894639E-2</c:v>
                </c:pt>
                <c:pt idx="22">
                  <c:v>3.201396900221639E-2</c:v>
                </c:pt>
                <c:pt idx="23">
                  <c:v>3.4348316767408051E-2</c:v>
                </c:pt>
                <c:pt idx="24">
                  <c:v>4.2487790639986936E-2</c:v>
                </c:pt>
                <c:pt idx="25">
                  <c:v>4.2035227536464735E-2</c:v>
                </c:pt>
                <c:pt idx="26">
                  <c:v>4.35116976460517E-2</c:v>
                </c:pt>
                <c:pt idx="27">
                  <c:v>4.498243331895771E-2</c:v>
                </c:pt>
                <c:pt idx="28">
                  <c:v>5.4005755359657431E-2</c:v>
                </c:pt>
                <c:pt idx="29">
                  <c:v>5.5691353836161882E-2</c:v>
                </c:pt>
                <c:pt idx="30">
                  <c:v>5.5630651317947914E-2</c:v>
                </c:pt>
                <c:pt idx="31">
                  <c:v>5.3012082616577631E-2</c:v>
                </c:pt>
                <c:pt idx="32">
                  <c:v>5.6707939931420634E-2</c:v>
                </c:pt>
                <c:pt idx="33">
                  <c:v>5.7980644088528134E-2</c:v>
                </c:pt>
                <c:pt idx="34">
                  <c:v>6.0080987772629435E-2</c:v>
                </c:pt>
                <c:pt idx="35">
                  <c:v>6.0336332227516998E-2</c:v>
                </c:pt>
                <c:pt idx="36">
                  <c:v>7.6757236845316892E-2</c:v>
                </c:pt>
                <c:pt idx="37">
                  <c:v>7.4545891654840463E-2</c:v>
                </c:pt>
                <c:pt idx="38">
                  <c:v>6.7208626289896961E-2</c:v>
                </c:pt>
                <c:pt idx="39">
                  <c:v>6.2769549260557875E-2</c:v>
                </c:pt>
              </c:numCache>
            </c:numRef>
          </c:val>
          <c:smooth val="0"/>
          <c:extLst>
            <c:ext xmlns:c16="http://schemas.microsoft.com/office/drawing/2014/chart" uri="{C3380CC4-5D6E-409C-BE32-E72D297353CC}">
              <c16:uniqueId val="{00000001-6752-4426-BBF2-84319241397F}"/>
            </c:ext>
          </c:extLst>
        </c:ser>
        <c:dLbls>
          <c:showLegendKey val="0"/>
          <c:showVal val="0"/>
          <c:showCatName val="0"/>
          <c:showSerName val="0"/>
          <c:showPercent val="0"/>
          <c:showBubbleSize val="0"/>
        </c:dLbls>
        <c:marker val="1"/>
        <c:smooth val="0"/>
        <c:axId val="135891400"/>
        <c:axId val="135891008"/>
      </c:lineChart>
      <c:catAx>
        <c:axId val="1358902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890616"/>
        <c:crosses val="autoZero"/>
        <c:auto val="0"/>
        <c:lblAlgn val="ctr"/>
        <c:lblOffset val="100"/>
        <c:noMultiLvlLbl val="1"/>
      </c:catAx>
      <c:valAx>
        <c:axId val="135890616"/>
        <c:scaling>
          <c:orientation val="minMax"/>
          <c:max val="0.55000000000000004"/>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890224"/>
        <c:crosses val="autoZero"/>
        <c:crossBetween val="between"/>
      </c:valAx>
      <c:valAx>
        <c:axId val="135891008"/>
        <c:scaling>
          <c:orientation val="minMax"/>
          <c:max val="0.1400000000000000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891400"/>
        <c:crosses val="max"/>
        <c:crossBetween val="between"/>
      </c:valAx>
      <c:dateAx>
        <c:axId val="135891400"/>
        <c:scaling>
          <c:orientation val="minMax"/>
        </c:scaling>
        <c:delete val="1"/>
        <c:axPos val="b"/>
        <c:numFmt formatCode="mmm\-yy" sourceLinked="1"/>
        <c:majorTickMark val="out"/>
        <c:minorTickMark val="none"/>
        <c:tickLblPos val="nextTo"/>
        <c:crossAx val="13589100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s-EC"/>
              <a:t>COAC's segmento 1 - Liquidez de segunda línea vs Morosidad total de la cartera de créditos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Hoja3!$D$2</c:f>
              <c:strCache>
                <c:ptCount val="1"/>
                <c:pt idx="0">
                  <c:v>Liquidez de segunda línea</c:v>
                </c:pt>
              </c:strCache>
            </c:strRef>
          </c:tx>
          <c:spPr>
            <a:solidFill>
              <a:schemeClr val="accent1"/>
            </a:solidFill>
            <a:ln>
              <a:noFill/>
            </a:ln>
            <a:effectLst/>
          </c:spPr>
          <c:invertIfNegative val="0"/>
          <c:trendline>
            <c:spPr>
              <a:ln w="19050" cap="rnd">
                <a:solidFill>
                  <a:srgbClr val="FF0000"/>
                </a:solidFill>
                <a:prstDash val="sysDot"/>
              </a:ln>
              <a:effectLst/>
            </c:spPr>
            <c:trendlineType val="poly"/>
            <c:order val="4"/>
            <c:dispRSqr val="0"/>
            <c:dispEq val="0"/>
          </c:trendline>
          <c:cat>
            <c:numRef>
              <c:f>(Hoja3!$A$5,Hoja3!$A$8,Hoja3!$A$11,Hoja3!$A$14,Hoja3!$A$17,Hoja3!$A$20,Hoja3!$A$23,Hoja3!$A$26,Hoja3!$A$29,Hoja3!$A$32,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Hoja3!$D$5:$D$122</c:f>
              <c:numCache>
                <c:formatCode>0.00%</c:formatCode>
                <c:ptCount val="40"/>
                <c:pt idx="0">
                  <c:v>0.35075034153602264</c:v>
                </c:pt>
                <c:pt idx="1">
                  <c:v>0.34509147257267991</c:v>
                </c:pt>
                <c:pt idx="2">
                  <c:v>0.36387524699903873</c:v>
                </c:pt>
                <c:pt idx="3">
                  <c:v>0.36627921942633945</c:v>
                </c:pt>
                <c:pt idx="4">
                  <c:v>0.36758264958594694</c:v>
                </c:pt>
                <c:pt idx="5">
                  <c:v>0.33225286353249228</c:v>
                </c:pt>
                <c:pt idx="6">
                  <c:v>0.30810640423619345</c:v>
                </c:pt>
                <c:pt idx="7">
                  <c:v>0.33242713023588361</c:v>
                </c:pt>
                <c:pt idx="8">
                  <c:v>0.3484556550704232</c:v>
                </c:pt>
                <c:pt idx="9">
                  <c:v>0.37223665504066272</c:v>
                </c:pt>
                <c:pt idx="10">
                  <c:v>0.37943738814560829</c:v>
                </c:pt>
                <c:pt idx="11">
                  <c:v>0.40949027660245868</c:v>
                </c:pt>
                <c:pt idx="12">
                  <c:v>0.41920737365771005</c:v>
                </c:pt>
                <c:pt idx="13">
                  <c:v>0.41330040093209774</c:v>
                </c:pt>
                <c:pt idx="14">
                  <c:v>0.3807634666923328</c:v>
                </c:pt>
                <c:pt idx="15">
                  <c:v>0.39865103103435473</c:v>
                </c:pt>
                <c:pt idx="16">
                  <c:v>0.36480585392629689</c:v>
                </c:pt>
                <c:pt idx="17">
                  <c:v>0.36277967697550806</c:v>
                </c:pt>
                <c:pt idx="18">
                  <c:v>0.20951965147442728</c:v>
                </c:pt>
                <c:pt idx="19">
                  <c:v>0.19054544550461786</c:v>
                </c:pt>
                <c:pt idx="20">
                  <c:v>0.21521734988348593</c:v>
                </c:pt>
                <c:pt idx="21">
                  <c:v>0.21629833013472041</c:v>
                </c:pt>
                <c:pt idx="22">
                  <c:v>0.18601340621919943</c:v>
                </c:pt>
                <c:pt idx="23">
                  <c:v>0.2081121869410727</c:v>
                </c:pt>
                <c:pt idx="24">
                  <c:v>0.21680346834144534</c:v>
                </c:pt>
                <c:pt idx="25">
                  <c:v>0.21611052595557856</c:v>
                </c:pt>
                <c:pt idx="26">
                  <c:v>0.21341395500387997</c:v>
                </c:pt>
                <c:pt idx="27">
                  <c:v>0.19961718707611492</c:v>
                </c:pt>
                <c:pt idx="28">
                  <c:v>0.26165784851020663</c:v>
                </c:pt>
                <c:pt idx="29">
                  <c:v>0.26299797968029398</c:v>
                </c:pt>
                <c:pt idx="30">
                  <c:v>0.24334547588355221</c:v>
                </c:pt>
                <c:pt idx="31">
                  <c:v>0.24861045356655156</c:v>
                </c:pt>
                <c:pt idx="32">
                  <c:v>0.23570587743553001</c:v>
                </c:pt>
                <c:pt idx="33">
                  <c:v>0.24533160561898104</c:v>
                </c:pt>
                <c:pt idx="34">
                  <c:v>0.21518793821577789</c:v>
                </c:pt>
                <c:pt idx="35">
                  <c:v>0.19528178549169048</c:v>
                </c:pt>
                <c:pt idx="36">
                  <c:v>0.23984744950348749</c:v>
                </c:pt>
                <c:pt idx="37">
                  <c:v>0.25266363974034611</c:v>
                </c:pt>
                <c:pt idx="38">
                  <c:v>0.28417896519254882</c:v>
                </c:pt>
                <c:pt idx="39">
                  <c:v>0.30331589259546138</c:v>
                </c:pt>
              </c:numCache>
            </c:numRef>
          </c:val>
          <c:extLst>
            <c:ext xmlns:c16="http://schemas.microsoft.com/office/drawing/2014/chart" uri="{C3380CC4-5D6E-409C-BE32-E72D297353CC}">
              <c16:uniqueId val="{00000000-D82C-46F9-8F34-96094B353965}"/>
            </c:ext>
          </c:extLst>
        </c:ser>
        <c:dLbls>
          <c:showLegendKey val="0"/>
          <c:showVal val="0"/>
          <c:showCatName val="0"/>
          <c:showSerName val="0"/>
          <c:showPercent val="0"/>
          <c:showBubbleSize val="0"/>
        </c:dLbls>
        <c:gapWidth val="219"/>
        <c:overlap val="-27"/>
        <c:axId val="135451432"/>
        <c:axId val="135451824"/>
      </c:barChart>
      <c:lineChart>
        <c:grouping val="standard"/>
        <c:varyColors val="0"/>
        <c:ser>
          <c:idx val="1"/>
          <c:order val="1"/>
          <c:tx>
            <c:strRef>
              <c:f>Hoja3!$E$2</c:f>
              <c:strCache>
                <c:ptCount val="1"/>
                <c:pt idx="0">
                  <c:v>Morosidad</c:v>
                </c:pt>
              </c:strCache>
            </c:strRef>
          </c:tx>
          <c:spPr>
            <a:ln w="28575" cap="rnd">
              <a:solidFill>
                <a:schemeClr val="accent2"/>
              </a:solidFill>
              <a:round/>
            </a:ln>
            <a:effectLst/>
          </c:spPr>
          <c:marker>
            <c:symbol val="none"/>
          </c:marker>
          <c:val>
            <c:numRef>
              <c:f>Hoja3!$E$5:$E$122</c:f>
              <c:numCache>
                <c:formatCode>0.00%</c:formatCode>
                <c:ptCount val="40"/>
                <c:pt idx="0">
                  <c:v>4.3423796332492604E-2</c:v>
                </c:pt>
                <c:pt idx="1">
                  <c:v>4.1992950692629795E-2</c:v>
                </c:pt>
                <c:pt idx="2">
                  <c:v>4.2714225019978611E-2</c:v>
                </c:pt>
                <c:pt idx="3">
                  <c:v>3.5646614309840431E-2</c:v>
                </c:pt>
                <c:pt idx="4">
                  <c:v>4.3476658277459876E-2</c:v>
                </c:pt>
                <c:pt idx="5">
                  <c:v>3.7252883420926156E-2</c:v>
                </c:pt>
                <c:pt idx="6">
                  <c:v>3.9177971287668534E-2</c:v>
                </c:pt>
                <c:pt idx="7">
                  <c:v>3.6798681528327069E-2</c:v>
                </c:pt>
                <c:pt idx="8">
                  <c:v>4.1589274299812039E-2</c:v>
                </c:pt>
                <c:pt idx="9">
                  <c:v>4.4821357075839091E-2</c:v>
                </c:pt>
                <c:pt idx="10">
                  <c:v>4.5021366936191756E-2</c:v>
                </c:pt>
                <c:pt idx="11">
                  <c:v>3.7299853654500136E-2</c:v>
                </c:pt>
                <c:pt idx="12">
                  <c:v>4.0080220267000116E-2</c:v>
                </c:pt>
                <c:pt idx="13">
                  <c:v>3.6368437578199242E-2</c:v>
                </c:pt>
                <c:pt idx="14">
                  <c:v>3.4927528065040861E-2</c:v>
                </c:pt>
                <c:pt idx="15">
                  <c:v>2.7880282177394976E-2</c:v>
                </c:pt>
                <c:pt idx="16">
                  <c:v>2.9433182487345652E-2</c:v>
                </c:pt>
                <c:pt idx="17">
                  <c:v>2.710174403076529E-2</c:v>
                </c:pt>
                <c:pt idx="18">
                  <c:v>2.901341878916151E-2</c:v>
                </c:pt>
                <c:pt idx="19">
                  <c:v>2.5855848006136353E-2</c:v>
                </c:pt>
                <c:pt idx="20">
                  <c:v>3.0468368693058714E-2</c:v>
                </c:pt>
                <c:pt idx="21">
                  <c:v>3.1750471193894639E-2</c:v>
                </c:pt>
                <c:pt idx="22">
                  <c:v>3.201396900221639E-2</c:v>
                </c:pt>
                <c:pt idx="23">
                  <c:v>3.4348316767408051E-2</c:v>
                </c:pt>
                <c:pt idx="24">
                  <c:v>4.2487790639986936E-2</c:v>
                </c:pt>
                <c:pt idx="25">
                  <c:v>4.2035227536464735E-2</c:v>
                </c:pt>
                <c:pt idx="26">
                  <c:v>4.35116976460517E-2</c:v>
                </c:pt>
                <c:pt idx="27">
                  <c:v>4.498243331895771E-2</c:v>
                </c:pt>
                <c:pt idx="28">
                  <c:v>5.4005755359657431E-2</c:v>
                </c:pt>
                <c:pt idx="29">
                  <c:v>5.5691353836161882E-2</c:v>
                </c:pt>
                <c:pt idx="30">
                  <c:v>5.5630651317947914E-2</c:v>
                </c:pt>
                <c:pt idx="31">
                  <c:v>5.3012082616577631E-2</c:v>
                </c:pt>
                <c:pt idx="32">
                  <c:v>5.6707939931420634E-2</c:v>
                </c:pt>
                <c:pt idx="33">
                  <c:v>5.7980644088528134E-2</c:v>
                </c:pt>
                <c:pt idx="34">
                  <c:v>6.0080987772629435E-2</c:v>
                </c:pt>
                <c:pt idx="35">
                  <c:v>6.0336332227516998E-2</c:v>
                </c:pt>
                <c:pt idx="36">
                  <c:v>7.6757236845316892E-2</c:v>
                </c:pt>
                <c:pt idx="37">
                  <c:v>7.4545891654840463E-2</c:v>
                </c:pt>
                <c:pt idx="38">
                  <c:v>6.7208626289896961E-2</c:v>
                </c:pt>
                <c:pt idx="39">
                  <c:v>6.2769549260557875E-2</c:v>
                </c:pt>
              </c:numCache>
            </c:numRef>
          </c:val>
          <c:smooth val="1"/>
          <c:extLst>
            <c:ext xmlns:c16="http://schemas.microsoft.com/office/drawing/2014/chart" uri="{C3380CC4-5D6E-409C-BE32-E72D297353CC}">
              <c16:uniqueId val="{00000001-D82C-46F9-8F34-96094B353965}"/>
            </c:ext>
          </c:extLst>
        </c:ser>
        <c:dLbls>
          <c:showLegendKey val="0"/>
          <c:showVal val="0"/>
          <c:showCatName val="0"/>
          <c:showSerName val="0"/>
          <c:showPercent val="0"/>
          <c:showBubbleSize val="0"/>
        </c:dLbls>
        <c:marker val="1"/>
        <c:smooth val="0"/>
        <c:axId val="135452608"/>
        <c:axId val="135452216"/>
      </c:lineChart>
      <c:catAx>
        <c:axId val="13545143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451824"/>
        <c:crosses val="autoZero"/>
        <c:auto val="0"/>
        <c:lblAlgn val="ctr"/>
        <c:lblOffset val="100"/>
        <c:noMultiLvlLbl val="0"/>
      </c:catAx>
      <c:valAx>
        <c:axId val="135451824"/>
        <c:scaling>
          <c:orientation val="minMax"/>
          <c:max val="0.55000000000000004"/>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451432"/>
        <c:crosses val="autoZero"/>
        <c:crossBetween val="between"/>
      </c:valAx>
      <c:valAx>
        <c:axId val="135452216"/>
        <c:scaling>
          <c:orientation val="minMax"/>
          <c:max val="0.1400000000000000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452608"/>
        <c:crosses val="max"/>
        <c:crossBetween val="between"/>
      </c:valAx>
      <c:catAx>
        <c:axId val="135452608"/>
        <c:scaling>
          <c:orientation val="minMax"/>
        </c:scaling>
        <c:delete val="1"/>
        <c:axPos val="b"/>
        <c:majorTickMark val="out"/>
        <c:minorTickMark val="none"/>
        <c:tickLblPos val="nextTo"/>
        <c:crossAx val="1354522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s-EC"/>
              <a:t>COAC's segmento 2 - Liquidez de primera línea vs Morosidad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Hoja3!$G$2</c:f>
              <c:strCache>
                <c:ptCount val="1"/>
                <c:pt idx="0">
                  <c:v>Liquidez de primera línea</c:v>
                </c:pt>
              </c:strCache>
            </c:strRef>
          </c:tx>
          <c:spPr>
            <a:solidFill>
              <a:schemeClr val="accent1"/>
            </a:solidFill>
            <a:ln>
              <a:noFill/>
            </a:ln>
            <a:effectLst/>
          </c:spPr>
          <c:invertIfNegative val="0"/>
          <c:trendline>
            <c:spPr>
              <a:ln w="25400" cap="rnd">
                <a:solidFill>
                  <a:srgbClr val="FF0000"/>
                </a:solidFill>
                <a:prstDash val="sysDot"/>
              </a:ln>
              <a:effectLst/>
            </c:spPr>
            <c:trendlineType val="poly"/>
            <c:order val="4"/>
            <c:dispRSqr val="0"/>
            <c:dispEq val="0"/>
          </c:trendline>
          <c:cat>
            <c:numRef>
              <c:f>(Hoja3!$A$5,Hoja3!$A$8,Hoja3!$A$11,Hoja3!$A$14,Hoja3!$A$17,Hoja3!$A$20,Hoja3!$A$23,Hoja3!$A$26,Hoja3!$A$32,Hoja3!$A$29,Hoja3!$A$35,Hoja3!$A$38,Hoja3!$A$41,Hoja3!$A$44,Hoja3!$A$47,Hoja3!$A$50,Hoja3!$A$53,Hoja3!$A$56,Hoja3!$A$59,Hoja3!$A$62,Hoja3!$A$65,Hoja3!$A$68,Hoja3!$A$71,Hoja3!$A$74,Hoja3!$A$77,Hoja3!$A$80,Hoja3!$A$83,Hoja3!$A$86,Hoja3!$A$89,Hoja3!$A$92,Hoja3!$A$95,Hoja3!$A$98,Hoja3!$A$101,Hoja3!$A$104,Hoja3!$A$107,Hoja3!$A$110,Hoja3!$A$113,Hoja3!$A$116,Hoja3!$A$119,Hoja3!$A$122)</c:f>
              <c:numCache>
                <c:formatCode>mmm\-yy</c:formatCode>
                <c:ptCount val="40"/>
                <c:pt idx="0">
                  <c:v>39142</c:v>
                </c:pt>
                <c:pt idx="1">
                  <c:v>39234</c:v>
                </c:pt>
                <c:pt idx="2">
                  <c:v>39326</c:v>
                </c:pt>
                <c:pt idx="3">
                  <c:v>39417</c:v>
                </c:pt>
                <c:pt idx="4">
                  <c:v>39508</c:v>
                </c:pt>
                <c:pt idx="5">
                  <c:v>39600</c:v>
                </c:pt>
                <c:pt idx="6">
                  <c:v>39692</c:v>
                </c:pt>
                <c:pt idx="7">
                  <c:v>39783</c:v>
                </c:pt>
                <c:pt idx="8">
                  <c:v>39965</c:v>
                </c:pt>
                <c:pt idx="9">
                  <c:v>39873</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numCache>
            </c:numRef>
          </c:cat>
          <c:val>
            <c:numRef>
              <c:f>Hoja3!$G$5:$G$122</c:f>
              <c:numCache>
                <c:formatCode>0.00%</c:formatCode>
                <c:ptCount val="40"/>
                <c:pt idx="0">
                  <c:v>0.28694305279657129</c:v>
                </c:pt>
                <c:pt idx="1">
                  <c:v>0.21176696633063957</c:v>
                </c:pt>
                <c:pt idx="2">
                  <c:v>0.22102525539956022</c:v>
                </c:pt>
                <c:pt idx="3">
                  <c:v>0.2716589713686649</c:v>
                </c:pt>
                <c:pt idx="4">
                  <c:v>0.31572182619687206</c:v>
                </c:pt>
                <c:pt idx="5">
                  <c:v>0.25042608421434948</c:v>
                </c:pt>
                <c:pt idx="6">
                  <c:v>0.21008845757306768</c:v>
                </c:pt>
                <c:pt idx="7">
                  <c:v>0.24289078007285533</c:v>
                </c:pt>
                <c:pt idx="8">
                  <c:v>0.25406109592063453</c:v>
                </c:pt>
                <c:pt idx="9">
                  <c:v>0.26353499661260965</c:v>
                </c:pt>
                <c:pt idx="10">
                  <c:v>0.23558223173134601</c:v>
                </c:pt>
                <c:pt idx="11">
                  <c:v>0.25864650857272259</c:v>
                </c:pt>
                <c:pt idx="12">
                  <c:v>0.33163374012353247</c:v>
                </c:pt>
                <c:pt idx="13">
                  <c:v>0.35273649560163922</c:v>
                </c:pt>
                <c:pt idx="14">
                  <c:v>0.28847536889894948</c:v>
                </c:pt>
                <c:pt idx="15">
                  <c:v>0.36318871212123821</c:v>
                </c:pt>
                <c:pt idx="16">
                  <c:v>0.32887124248843069</c:v>
                </c:pt>
                <c:pt idx="17">
                  <c:v>0.31194375825951248</c:v>
                </c:pt>
                <c:pt idx="18">
                  <c:v>0.3163642152890721</c:v>
                </c:pt>
                <c:pt idx="19">
                  <c:v>0.29540023690407402</c:v>
                </c:pt>
                <c:pt idx="20">
                  <c:v>0.23837140644952021</c:v>
                </c:pt>
                <c:pt idx="21">
                  <c:v>0.24432266712691658</c:v>
                </c:pt>
                <c:pt idx="22">
                  <c:v>0.28222193068892698</c:v>
                </c:pt>
                <c:pt idx="23">
                  <c:v>0.28959725376089601</c:v>
                </c:pt>
                <c:pt idx="24">
                  <c:v>0.30791333781261321</c:v>
                </c:pt>
                <c:pt idx="25">
                  <c:v>0.31161796952118825</c:v>
                </c:pt>
                <c:pt idx="26">
                  <c:v>0.34731479523593423</c:v>
                </c:pt>
                <c:pt idx="27">
                  <c:v>0.35880245796949994</c:v>
                </c:pt>
                <c:pt idx="28">
                  <c:v>0.34187022470026152</c:v>
                </c:pt>
                <c:pt idx="29">
                  <c:v>0.32274462657377412</c:v>
                </c:pt>
                <c:pt idx="30">
                  <c:v>0.2623592580433266</c:v>
                </c:pt>
                <c:pt idx="31">
                  <c:v>0.28557379676350075</c:v>
                </c:pt>
                <c:pt idx="32">
                  <c:v>0.25242024018258741</c:v>
                </c:pt>
                <c:pt idx="33">
                  <c:v>0.15513704923337959</c:v>
                </c:pt>
                <c:pt idx="34">
                  <c:v>0.16246930214653887</c:v>
                </c:pt>
                <c:pt idx="35">
                  <c:v>0.1895120934731262</c:v>
                </c:pt>
                <c:pt idx="36">
                  <c:v>0.23927114607332428</c:v>
                </c:pt>
                <c:pt idx="37">
                  <c:v>0.19146188343874715</c:v>
                </c:pt>
                <c:pt idx="38">
                  <c:v>0.22249707003733762</c:v>
                </c:pt>
                <c:pt idx="39">
                  <c:v>0.23413006321721413</c:v>
                </c:pt>
              </c:numCache>
            </c:numRef>
          </c:val>
          <c:extLst>
            <c:ext xmlns:c16="http://schemas.microsoft.com/office/drawing/2014/chart" uri="{C3380CC4-5D6E-409C-BE32-E72D297353CC}">
              <c16:uniqueId val="{00000000-245D-47F1-BFDF-78A46884398A}"/>
            </c:ext>
          </c:extLst>
        </c:ser>
        <c:dLbls>
          <c:showLegendKey val="0"/>
          <c:showVal val="0"/>
          <c:showCatName val="0"/>
          <c:showSerName val="0"/>
          <c:showPercent val="0"/>
          <c:showBubbleSize val="0"/>
        </c:dLbls>
        <c:gapWidth val="215"/>
        <c:overlap val="-27"/>
        <c:axId val="135453392"/>
        <c:axId val="135453784"/>
      </c:barChart>
      <c:lineChart>
        <c:grouping val="stacked"/>
        <c:varyColors val="0"/>
        <c:ser>
          <c:idx val="1"/>
          <c:order val="1"/>
          <c:tx>
            <c:strRef>
              <c:f>Hoja3!$I$2</c:f>
              <c:strCache>
                <c:ptCount val="1"/>
                <c:pt idx="0">
                  <c:v>Morosidad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Hoja3!$I$5:$I$122</c:f>
              <c:numCache>
                <c:formatCode>0.00%</c:formatCode>
                <c:ptCount val="40"/>
                <c:pt idx="0">
                  <c:v>7.9666487054228644E-2</c:v>
                </c:pt>
                <c:pt idx="1">
                  <c:v>6.9358808234099456E-2</c:v>
                </c:pt>
                <c:pt idx="2">
                  <c:v>7.3182094077483051E-2</c:v>
                </c:pt>
                <c:pt idx="3">
                  <c:v>5.8898572213770782E-2</c:v>
                </c:pt>
                <c:pt idx="4">
                  <c:v>8.1077254492367509E-2</c:v>
                </c:pt>
                <c:pt idx="5">
                  <c:v>7.4744422456168608E-2</c:v>
                </c:pt>
                <c:pt idx="6">
                  <c:v>7.1970884653292877E-2</c:v>
                </c:pt>
                <c:pt idx="7">
                  <c:v>6.2678422358807231E-2</c:v>
                </c:pt>
                <c:pt idx="8">
                  <c:v>7.3530454169815851E-2</c:v>
                </c:pt>
                <c:pt idx="9">
                  <c:v>7.6819513042852144E-2</c:v>
                </c:pt>
                <c:pt idx="10">
                  <c:v>7.1285158107779259E-2</c:v>
                </c:pt>
                <c:pt idx="11">
                  <c:v>9.1275440201311647E-2</c:v>
                </c:pt>
                <c:pt idx="12">
                  <c:v>6.9112141917610878E-2</c:v>
                </c:pt>
                <c:pt idx="13">
                  <c:v>7.2460780360303761E-2</c:v>
                </c:pt>
                <c:pt idx="14">
                  <c:v>7.569373563441345E-2</c:v>
                </c:pt>
                <c:pt idx="15">
                  <c:v>6.6364490361622966E-2</c:v>
                </c:pt>
                <c:pt idx="16">
                  <c:v>6.626819885924716E-2</c:v>
                </c:pt>
                <c:pt idx="17">
                  <c:v>7.6160000704046119E-2</c:v>
                </c:pt>
                <c:pt idx="18">
                  <c:v>9.5263259664456826E-2</c:v>
                </c:pt>
                <c:pt idx="19">
                  <c:v>8.7597235025851122E-2</c:v>
                </c:pt>
                <c:pt idx="20">
                  <c:v>0.10803425994905763</c:v>
                </c:pt>
                <c:pt idx="21">
                  <c:v>9.1857173021958644E-2</c:v>
                </c:pt>
                <c:pt idx="22">
                  <c:v>9.2383467263718169E-2</c:v>
                </c:pt>
                <c:pt idx="23">
                  <c:v>7.9453878711388662E-2</c:v>
                </c:pt>
                <c:pt idx="24">
                  <c:v>8.6123850426367721E-2</c:v>
                </c:pt>
                <c:pt idx="25">
                  <c:v>8.3509874292907682E-2</c:v>
                </c:pt>
                <c:pt idx="26">
                  <c:v>9.3244133656324488E-2</c:v>
                </c:pt>
                <c:pt idx="27">
                  <c:v>8.7269454713988434E-2</c:v>
                </c:pt>
                <c:pt idx="28">
                  <c:v>9.5635788650675929E-2</c:v>
                </c:pt>
                <c:pt idx="29">
                  <c:v>9.4161027760905375E-2</c:v>
                </c:pt>
                <c:pt idx="30">
                  <c:v>8.6218209304899693E-2</c:v>
                </c:pt>
                <c:pt idx="31">
                  <c:v>7.8952056215967931E-2</c:v>
                </c:pt>
                <c:pt idx="32">
                  <c:v>0.12335048453466783</c:v>
                </c:pt>
                <c:pt idx="33">
                  <c:v>0.12387748570080646</c:v>
                </c:pt>
                <c:pt idx="34">
                  <c:v>0.12088329686909423</c:v>
                </c:pt>
                <c:pt idx="35">
                  <c:v>0.11925057463653745</c:v>
                </c:pt>
                <c:pt idx="36">
                  <c:v>0.13814551569049668</c:v>
                </c:pt>
                <c:pt idx="37">
                  <c:v>0.11623253795415218</c:v>
                </c:pt>
                <c:pt idx="38">
                  <c:v>0.11896271619959327</c:v>
                </c:pt>
                <c:pt idx="39">
                  <c:v>0.11048821124551786</c:v>
                </c:pt>
              </c:numCache>
            </c:numRef>
          </c:val>
          <c:smooth val="1"/>
          <c:extLst>
            <c:ext xmlns:c16="http://schemas.microsoft.com/office/drawing/2014/chart" uri="{C3380CC4-5D6E-409C-BE32-E72D297353CC}">
              <c16:uniqueId val="{00000001-245D-47F1-BFDF-78A46884398A}"/>
            </c:ext>
          </c:extLst>
        </c:ser>
        <c:dLbls>
          <c:showLegendKey val="0"/>
          <c:showVal val="0"/>
          <c:showCatName val="0"/>
          <c:showSerName val="0"/>
          <c:showPercent val="0"/>
          <c:showBubbleSize val="0"/>
        </c:dLbls>
        <c:marker val="1"/>
        <c:smooth val="0"/>
        <c:axId val="135454568"/>
        <c:axId val="135454176"/>
      </c:lineChart>
      <c:catAx>
        <c:axId val="13545339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453784"/>
        <c:crosses val="autoZero"/>
        <c:auto val="0"/>
        <c:lblAlgn val="ctr"/>
        <c:lblOffset val="100"/>
        <c:noMultiLvlLbl val="0"/>
      </c:catAx>
      <c:valAx>
        <c:axId val="135453784"/>
        <c:scaling>
          <c:orientation val="minMax"/>
          <c:max val="0.55000000000000004"/>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453392"/>
        <c:crosses val="autoZero"/>
        <c:crossBetween val="between"/>
      </c:valAx>
      <c:valAx>
        <c:axId val="135454176"/>
        <c:scaling>
          <c:orientation val="minMax"/>
          <c:max val="0.14000000000000001"/>
          <c:min val="4.0000000000000008E-2"/>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454568"/>
        <c:crosses val="max"/>
        <c:crossBetween val="between"/>
      </c:valAx>
      <c:catAx>
        <c:axId val="135454568"/>
        <c:scaling>
          <c:orientation val="minMax"/>
        </c:scaling>
        <c:delete val="1"/>
        <c:axPos val="b"/>
        <c:numFmt formatCode="mmm\-yy" sourceLinked="1"/>
        <c:majorTickMark val="out"/>
        <c:minorTickMark val="none"/>
        <c:tickLblPos val="nextTo"/>
        <c:crossAx val="1354541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s-EC"/>
              <a:t>COAC's segmento 2 - Liquidez de segunda línea vs Morosidad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Hoja3!$H$2</c:f>
              <c:strCache>
                <c:ptCount val="1"/>
                <c:pt idx="0">
                  <c:v>Liquidez de segunda línea</c:v>
                </c:pt>
              </c:strCache>
            </c:strRef>
          </c:tx>
          <c:spPr>
            <a:solidFill>
              <a:schemeClr val="accent1"/>
            </a:solidFill>
            <a:ln>
              <a:noFill/>
            </a:ln>
            <a:effectLst/>
          </c:spPr>
          <c:invertIfNegative val="0"/>
          <c:trendline>
            <c:spPr>
              <a:ln w="25400" cap="rnd">
                <a:solidFill>
                  <a:srgbClr val="FF0000"/>
                </a:solidFill>
                <a:prstDash val="sysDot"/>
              </a:ln>
              <a:effectLst/>
            </c:spPr>
            <c:trendlineType val="poly"/>
            <c:order val="4"/>
            <c:dispRSqr val="0"/>
            <c:dispEq val="0"/>
          </c:trendline>
          <c:cat>
            <c:numRef>
              <c:f>(Hoja3!$A$5,Hoja3!$A$8,Hoja3!$A$11,Hoja3!$A$14,Hoja3!$A$17,Hoja3!$A$20,Hoja3!$A$23,Hoja3!$A$26,Hoja3!$A$29,Hoja3!$A$32,Hoja3!$A$35,Hoja3!$A$38,Hoja3!$A$41,Hoja3!$A$44,Hoja3!$A$47,Hoja3!$A$50,Hoja3!$A$53,Hoja3!$A$56,Hoja3!$A$59,Hoja3!$A$62,Hoja3!$A$65,Hoja3!$A$68,Hoja3!$A$71,Hoja3!$A$74,Hoja3!$A$77,Hoja3!$A$80,Hoja3!$A$83,Hoja3!$A$86,Hoja3!$A$89,Hoja3!$A$92,Hoja3!$A$92,Hoja3!$A$95,Hoja3!$A$98,Hoja3!$A$101,Hoja3!$A$104,Hoja3!$A$107,Hoja3!$A$110,Hoja3!$A$113,Hoja3!$A$116,Hoja3!$A$119,Hoja3!$A$122)</c:f>
              <c:numCache>
                <c:formatCode>mmm\-yy</c:formatCode>
                <c:ptCount val="41"/>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41791</c:v>
                </c:pt>
                <c:pt idx="31">
                  <c:v>41883</c:v>
                </c:pt>
                <c:pt idx="32">
                  <c:v>41974</c:v>
                </c:pt>
                <c:pt idx="33">
                  <c:v>42064</c:v>
                </c:pt>
                <c:pt idx="34">
                  <c:v>42156</c:v>
                </c:pt>
                <c:pt idx="35">
                  <c:v>42248</c:v>
                </c:pt>
                <c:pt idx="36">
                  <c:v>42339</c:v>
                </c:pt>
                <c:pt idx="37">
                  <c:v>42430</c:v>
                </c:pt>
                <c:pt idx="38">
                  <c:v>42522</c:v>
                </c:pt>
                <c:pt idx="39">
                  <c:v>42614</c:v>
                </c:pt>
                <c:pt idx="40">
                  <c:v>42705</c:v>
                </c:pt>
              </c:numCache>
            </c:numRef>
          </c:cat>
          <c:val>
            <c:numRef>
              <c:f>Hoja3!$H$5:$H$122</c:f>
              <c:numCache>
                <c:formatCode>0.00%</c:formatCode>
                <c:ptCount val="40"/>
                <c:pt idx="0">
                  <c:v>0.24865959621583963</c:v>
                </c:pt>
                <c:pt idx="1">
                  <c:v>0.1737805401832361</c:v>
                </c:pt>
                <c:pt idx="2">
                  <c:v>0.19530381728478868</c:v>
                </c:pt>
                <c:pt idx="3">
                  <c:v>0.21795745189213697</c:v>
                </c:pt>
                <c:pt idx="4">
                  <c:v>0.28484100948082258</c:v>
                </c:pt>
                <c:pt idx="5">
                  <c:v>0.19992485358079742</c:v>
                </c:pt>
                <c:pt idx="6">
                  <c:v>0.17992075327029605</c:v>
                </c:pt>
                <c:pt idx="7">
                  <c:v>0.20383465723516031</c:v>
                </c:pt>
                <c:pt idx="8">
                  <c:v>0.22863396585283163</c:v>
                </c:pt>
                <c:pt idx="9">
                  <c:v>0.22641699113953787</c:v>
                </c:pt>
                <c:pt idx="10">
                  <c:v>0.20684834075813424</c:v>
                </c:pt>
                <c:pt idx="11">
                  <c:v>0.19555400122352434</c:v>
                </c:pt>
                <c:pt idx="12">
                  <c:v>0.2583507356614832</c:v>
                </c:pt>
                <c:pt idx="13">
                  <c:v>0.31673631546514003</c:v>
                </c:pt>
                <c:pt idx="14">
                  <c:v>0.21970824553116305</c:v>
                </c:pt>
                <c:pt idx="15">
                  <c:v>0.27333539937947415</c:v>
                </c:pt>
                <c:pt idx="16">
                  <c:v>0.25000673330981926</c:v>
                </c:pt>
                <c:pt idx="17">
                  <c:v>0.22022563558236546</c:v>
                </c:pt>
                <c:pt idx="18">
                  <c:v>0.22334553116329958</c:v>
                </c:pt>
                <c:pt idx="19">
                  <c:v>0.21424888637577252</c:v>
                </c:pt>
                <c:pt idx="20">
                  <c:v>0.20630266354021493</c:v>
                </c:pt>
                <c:pt idx="21">
                  <c:v>0.20104984511099244</c:v>
                </c:pt>
                <c:pt idx="22">
                  <c:v>0.20865843438161474</c:v>
                </c:pt>
                <c:pt idx="23">
                  <c:v>0.22351372036651965</c:v>
                </c:pt>
                <c:pt idx="24">
                  <c:v>0.23859420155169792</c:v>
                </c:pt>
                <c:pt idx="25">
                  <c:v>0.24127176930849398</c:v>
                </c:pt>
                <c:pt idx="26">
                  <c:v>0.26352637609262153</c:v>
                </c:pt>
                <c:pt idx="27">
                  <c:v>0.28798282095891065</c:v>
                </c:pt>
                <c:pt idx="28">
                  <c:v>0.2621398640156869</c:v>
                </c:pt>
                <c:pt idx="29">
                  <c:v>0.2415053491157283</c:v>
                </c:pt>
                <c:pt idx="30">
                  <c:v>0.18193050678362435</c:v>
                </c:pt>
                <c:pt idx="31">
                  <c:v>0.20633368468302249</c:v>
                </c:pt>
                <c:pt idx="32">
                  <c:v>0.18892343798530689</c:v>
                </c:pt>
                <c:pt idx="33">
                  <c:v>0.12911406576933535</c:v>
                </c:pt>
                <c:pt idx="34">
                  <c:v>0.12618953871677505</c:v>
                </c:pt>
                <c:pt idx="35">
                  <c:v>0.13077623390835078</c:v>
                </c:pt>
                <c:pt idx="36">
                  <c:v>0.19091286044043879</c:v>
                </c:pt>
                <c:pt idx="37">
                  <c:v>0.1754423877081929</c:v>
                </c:pt>
                <c:pt idx="38">
                  <c:v>0.2096060877910661</c:v>
                </c:pt>
                <c:pt idx="39">
                  <c:v>0.21916949757910256</c:v>
                </c:pt>
              </c:numCache>
            </c:numRef>
          </c:val>
          <c:extLst>
            <c:ext xmlns:c16="http://schemas.microsoft.com/office/drawing/2014/chart" uri="{C3380CC4-5D6E-409C-BE32-E72D297353CC}">
              <c16:uniqueId val="{00000000-1B96-48FA-AF15-7BD29F5AF2A6}"/>
            </c:ext>
          </c:extLst>
        </c:ser>
        <c:dLbls>
          <c:showLegendKey val="0"/>
          <c:showVal val="0"/>
          <c:showCatName val="0"/>
          <c:showSerName val="0"/>
          <c:showPercent val="0"/>
          <c:showBubbleSize val="0"/>
        </c:dLbls>
        <c:gapWidth val="219"/>
        <c:overlap val="-27"/>
        <c:axId val="135455352"/>
        <c:axId val="135455744"/>
      </c:barChart>
      <c:lineChart>
        <c:grouping val="standard"/>
        <c:varyColors val="0"/>
        <c:ser>
          <c:idx val="1"/>
          <c:order val="1"/>
          <c:tx>
            <c:strRef>
              <c:f>Hoja3!$I$2</c:f>
              <c:strCache>
                <c:ptCount val="1"/>
                <c:pt idx="0">
                  <c:v>Morosidad</c:v>
                </c:pt>
              </c:strCache>
            </c:strRef>
          </c:tx>
          <c:spPr>
            <a:ln w="28575" cap="rnd">
              <a:solidFill>
                <a:schemeClr val="accent2"/>
              </a:solidFill>
              <a:round/>
            </a:ln>
            <a:effectLst/>
          </c:spPr>
          <c:marker>
            <c:symbol val="none"/>
          </c:marker>
          <c:val>
            <c:numRef>
              <c:f>Hoja3!$I$5:$I$122</c:f>
              <c:numCache>
                <c:formatCode>0.00%</c:formatCode>
                <c:ptCount val="40"/>
                <c:pt idx="0">
                  <c:v>7.9666487054228644E-2</c:v>
                </c:pt>
                <c:pt idx="1">
                  <c:v>6.9358808234099456E-2</c:v>
                </c:pt>
                <c:pt idx="2">
                  <c:v>7.3182094077483051E-2</c:v>
                </c:pt>
                <c:pt idx="3">
                  <c:v>5.8898572213770782E-2</c:v>
                </c:pt>
                <c:pt idx="4">
                  <c:v>8.1077254492367509E-2</c:v>
                </c:pt>
                <c:pt idx="5">
                  <c:v>7.4744422456168608E-2</c:v>
                </c:pt>
                <c:pt idx="6">
                  <c:v>7.1970884653292877E-2</c:v>
                </c:pt>
                <c:pt idx="7">
                  <c:v>6.2678422358807231E-2</c:v>
                </c:pt>
                <c:pt idx="8">
                  <c:v>7.3530454169815851E-2</c:v>
                </c:pt>
                <c:pt idx="9">
                  <c:v>7.6819513042852144E-2</c:v>
                </c:pt>
                <c:pt idx="10">
                  <c:v>7.1285158107779259E-2</c:v>
                </c:pt>
                <c:pt idx="11">
                  <c:v>9.1275440201311647E-2</c:v>
                </c:pt>
                <c:pt idx="12">
                  <c:v>6.9112141917610878E-2</c:v>
                </c:pt>
                <c:pt idx="13">
                  <c:v>7.2460780360303761E-2</c:v>
                </c:pt>
                <c:pt idx="14">
                  <c:v>7.569373563441345E-2</c:v>
                </c:pt>
                <c:pt idx="15">
                  <c:v>6.6364490361622966E-2</c:v>
                </c:pt>
                <c:pt idx="16">
                  <c:v>6.626819885924716E-2</c:v>
                </c:pt>
                <c:pt idx="17">
                  <c:v>7.6160000704046119E-2</c:v>
                </c:pt>
                <c:pt idx="18">
                  <c:v>9.5263259664456826E-2</c:v>
                </c:pt>
                <c:pt idx="19">
                  <c:v>8.7597235025851122E-2</c:v>
                </c:pt>
                <c:pt idx="20">
                  <c:v>0.10803425994905763</c:v>
                </c:pt>
                <c:pt idx="21">
                  <c:v>9.1857173021958644E-2</c:v>
                </c:pt>
                <c:pt idx="22">
                  <c:v>9.2383467263718169E-2</c:v>
                </c:pt>
                <c:pt idx="23">
                  <c:v>7.9453878711388662E-2</c:v>
                </c:pt>
                <c:pt idx="24">
                  <c:v>8.6123850426367721E-2</c:v>
                </c:pt>
                <c:pt idx="25">
                  <c:v>8.3509874292907682E-2</c:v>
                </c:pt>
                <c:pt idx="26">
                  <c:v>9.3244133656324488E-2</c:v>
                </c:pt>
                <c:pt idx="27">
                  <c:v>8.7269454713988434E-2</c:v>
                </c:pt>
                <c:pt idx="28">
                  <c:v>9.5635788650675929E-2</c:v>
                </c:pt>
                <c:pt idx="29">
                  <c:v>9.4161027760905375E-2</c:v>
                </c:pt>
                <c:pt idx="30">
                  <c:v>8.6218209304899693E-2</c:v>
                </c:pt>
                <c:pt idx="31">
                  <c:v>7.8952056215967931E-2</c:v>
                </c:pt>
                <c:pt idx="32">
                  <c:v>0.12335048453466783</c:v>
                </c:pt>
                <c:pt idx="33">
                  <c:v>0.12387748570080646</c:v>
                </c:pt>
                <c:pt idx="34">
                  <c:v>0.12088329686909423</c:v>
                </c:pt>
                <c:pt idx="35">
                  <c:v>0.11925057463653745</c:v>
                </c:pt>
                <c:pt idx="36">
                  <c:v>0.13814551569049668</c:v>
                </c:pt>
                <c:pt idx="37">
                  <c:v>0.11623253795415218</c:v>
                </c:pt>
                <c:pt idx="38">
                  <c:v>0.11896271619959327</c:v>
                </c:pt>
                <c:pt idx="39">
                  <c:v>0.11048821124551786</c:v>
                </c:pt>
              </c:numCache>
            </c:numRef>
          </c:val>
          <c:smooth val="1"/>
          <c:extLst>
            <c:ext xmlns:c16="http://schemas.microsoft.com/office/drawing/2014/chart" uri="{C3380CC4-5D6E-409C-BE32-E72D297353CC}">
              <c16:uniqueId val="{00000001-1B96-48FA-AF15-7BD29F5AF2A6}"/>
            </c:ext>
          </c:extLst>
        </c:ser>
        <c:dLbls>
          <c:showLegendKey val="0"/>
          <c:showVal val="0"/>
          <c:showCatName val="0"/>
          <c:showSerName val="0"/>
          <c:showPercent val="0"/>
          <c:showBubbleSize val="0"/>
        </c:dLbls>
        <c:marker val="1"/>
        <c:smooth val="0"/>
        <c:axId val="135456528"/>
        <c:axId val="135456136"/>
      </c:lineChart>
      <c:catAx>
        <c:axId val="13545535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455744"/>
        <c:crosses val="autoZero"/>
        <c:auto val="0"/>
        <c:lblAlgn val="ctr"/>
        <c:lblOffset val="100"/>
        <c:noMultiLvlLbl val="0"/>
      </c:catAx>
      <c:valAx>
        <c:axId val="135455744"/>
        <c:scaling>
          <c:orientation val="minMax"/>
          <c:max val="0.55000000000000004"/>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455352"/>
        <c:crosses val="autoZero"/>
        <c:crossBetween val="between"/>
      </c:valAx>
      <c:valAx>
        <c:axId val="135456136"/>
        <c:scaling>
          <c:orientation val="minMax"/>
          <c:max val="0.1400000000000000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35456528"/>
        <c:crosses val="max"/>
        <c:crossBetween val="between"/>
      </c:valAx>
      <c:catAx>
        <c:axId val="135456528"/>
        <c:scaling>
          <c:orientation val="minMax"/>
        </c:scaling>
        <c:delete val="1"/>
        <c:axPos val="b"/>
        <c:majorTickMark val="out"/>
        <c:minorTickMark val="none"/>
        <c:tickLblPos val="nextTo"/>
        <c:crossAx val="1354561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s-EC"/>
              <a:t>Cartera improductiva segmento 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'Cartera improductiva'!$A$60</c:f>
              <c:strCache>
                <c:ptCount val="1"/>
                <c:pt idx="0">
                  <c:v>Cartera improductiva comercial</c:v>
                </c:pt>
              </c:strCache>
            </c:strRef>
          </c:tx>
          <c:spPr>
            <a:solidFill>
              <a:schemeClr val="accent6"/>
            </a:solidFill>
            <a:ln>
              <a:noFill/>
            </a:ln>
            <a:effectLst/>
          </c:spPr>
          <c:invertIfNegative val="0"/>
          <c:cat>
            <c:numRef>
              <c:f>'Cartera improductiva'!$B$59:$K$59</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improductiva'!$B$60:$K$60</c:f>
              <c:numCache>
                <c:formatCode>_("$"* #,##0.00_);_("$"* \(#,##0.00\);_("$"* "-"??_);_(@_)</c:formatCode>
                <c:ptCount val="10"/>
                <c:pt idx="0">
                  <c:v>382.73622999999998</c:v>
                </c:pt>
                <c:pt idx="1">
                  <c:v>83.517690000000002</c:v>
                </c:pt>
                <c:pt idx="2">
                  <c:v>74.04607</c:v>
                </c:pt>
                <c:pt idx="3">
                  <c:v>61.171509999999998</c:v>
                </c:pt>
                <c:pt idx="4">
                  <c:v>108.41776000000002</c:v>
                </c:pt>
                <c:pt idx="5">
                  <c:v>106.14229</c:v>
                </c:pt>
                <c:pt idx="6">
                  <c:v>120.93929</c:v>
                </c:pt>
                <c:pt idx="7">
                  <c:v>97.144659999999988</c:v>
                </c:pt>
                <c:pt idx="8">
                  <c:v>422.08290999999997</c:v>
                </c:pt>
                <c:pt idx="9">
                  <c:v>2494.1732200000001</c:v>
                </c:pt>
              </c:numCache>
            </c:numRef>
          </c:val>
          <c:extLst>
            <c:ext xmlns:c16="http://schemas.microsoft.com/office/drawing/2014/chart" uri="{C3380CC4-5D6E-409C-BE32-E72D297353CC}">
              <c16:uniqueId val="{00000000-CC76-4808-8DEF-5D1BBF2B6ACF}"/>
            </c:ext>
          </c:extLst>
        </c:ser>
        <c:ser>
          <c:idx val="1"/>
          <c:order val="1"/>
          <c:tx>
            <c:strRef>
              <c:f>'Cartera improductiva'!$A$61</c:f>
              <c:strCache>
                <c:ptCount val="1"/>
                <c:pt idx="0">
                  <c:v>Cartera improductiva consumo</c:v>
                </c:pt>
              </c:strCache>
            </c:strRef>
          </c:tx>
          <c:spPr>
            <a:solidFill>
              <a:schemeClr val="accent5"/>
            </a:solidFill>
            <a:ln>
              <a:noFill/>
            </a:ln>
            <a:effectLst/>
          </c:spPr>
          <c:invertIfNegative val="0"/>
          <c:cat>
            <c:numRef>
              <c:f>'Cartera improductiva'!$B$59:$K$59</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improductiva'!$B$61:$K$61</c:f>
              <c:numCache>
                <c:formatCode>_("$"* #,##0.00_);_("$"* \(#,##0.00\);_("$"* "-"??_);_(@_)</c:formatCode>
                <c:ptCount val="10"/>
                <c:pt idx="0">
                  <c:v>4099.7222000000002</c:v>
                </c:pt>
                <c:pt idx="1">
                  <c:v>5123.1977000000006</c:v>
                </c:pt>
                <c:pt idx="2">
                  <c:v>6514.5727999999999</c:v>
                </c:pt>
                <c:pt idx="3">
                  <c:v>6966.7075599999998</c:v>
                </c:pt>
                <c:pt idx="4">
                  <c:v>6398.6280299999989</c:v>
                </c:pt>
                <c:pt idx="5">
                  <c:v>8194.3428999999996</c:v>
                </c:pt>
                <c:pt idx="6">
                  <c:v>14051.9432</c:v>
                </c:pt>
                <c:pt idx="7">
                  <c:v>21465.197859999997</c:v>
                </c:pt>
                <c:pt idx="8">
                  <c:v>39662.365270000002</c:v>
                </c:pt>
                <c:pt idx="9">
                  <c:v>55172.621350000001</c:v>
                </c:pt>
              </c:numCache>
            </c:numRef>
          </c:val>
          <c:extLst>
            <c:ext xmlns:c16="http://schemas.microsoft.com/office/drawing/2014/chart" uri="{C3380CC4-5D6E-409C-BE32-E72D297353CC}">
              <c16:uniqueId val="{00000001-CC76-4808-8DEF-5D1BBF2B6ACF}"/>
            </c:ext>
          </c:extLst>
        </c:ser>
        <c:ser>
          <c:idx val="2"/>
          <c:order val="2"/>
          <c:tx>
            <c:strRef>
              <c:f>'Cartera improductiva'!$A$62</c:f>
              <c:strCache>
                <c:ptCount val="1"/>
                <c:pt idx="0">
                  <c:v>Cartera improductiva vivienda</c:v>
                </c:pt>
              </c:strCache>
            </c:strRef>
          </c:tx>
          <c:spPr>
            <a:solidFill>
              <a:schemeClr val="accent4"/>
            </a:solidFill>
            <a:ln>
              <a:noFill/>
            </a:ln>
            <a:effectLst/>
          </c:spPr>
          <c:invertIfNegative val="0"/>
          <c:cat>
            <c:numRef>
              <c:f>'Cartera improductiva'!$B$59:$K$59</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improductiva'!$B$62:$K$62</c:f>
              <c:numCache>
                <c:formatCode>_("$"* #,##0.00_);_("$"* \(#,##0.00\);_("$"* "-"??_);_(@_)</c:formatCode>
                <c:ptCount val="10"/>
                <c:pt idx="0">
                  <c:v>853.21938</c:v>
                </c:pt>
                <c:pt idx="1">
                  <c:v>1004.5886499999999</c:v>
                </c:pt>
                <c:pt idx="2">
                  <c:v>1084.91183</c:v>
                </c:pt>
                <c:pt idx="3">
                  <c:v>1198.0270399999999</c:v>
                </c:pt>
                <c:pt idx="4">
                  <c:v>1237.2487599999999</c:v>
                </c:pt>
                <c:pt idx="5">
                  <c:v>1241.1633000000002</c:v>
                </c:pt>
                <c:pt idx="6">
                  <c:v>1177.8938699999999</c:v>
                </c:pt>
                <c:pt idx="7">
                  <c:v>1136.1887900000002</c:v>
                </c:pt>
                <c:pt idx="8">
                  <c:v>3159.0349900000001</c:v>
                </c:pt>
                <c:pt idx="9">
                  <c:v>5475.1138700000001</c:v>
                </c:pt>
              </c:numCache>
            </c:numRef>
          </c:val>
          <c:extLst>
            <c:ext xmlns:c16="http://schemas.microsoft.com/office/drawing/2014/chart" uri="{C3380CC4-5D6E-409C-BE32-E72D297353CC}">
              <c16:uniqueId val="{00000002-CC76-4808-8DEF-5D1BBF2B6ACF}"/>
            </c:ext>
          </c:extLst>
        </c:ser>
        <c:ser>
          <c:idx val="3"/>
          <c:order val="3"/>
          <c:tx>
            <c:strRef>
              <c:f>'Cartera improductiva'!$A$63</c:f>
              <c:strCache>
                <c:ptCount val="1"/>
                <c:pt idx="0">
                  <c:v>Cartera improductiva microempresa</c:v>
                </c:pt>
              </c:strCache>
            </c:strRef>
          </c:tx>
          <c:spPr>
            <a:solidFill>
              <a:schemeClr val="accent6">
                <a:lumMod val="60000"/>
              </a:schemeClr>
            </a:solidFill>
            <a:ln>
              <a:noFill/>
            </a:ln>
            <a:effectLst/>
          </c:spPr>
          <c:invertIfNegative val="0"/>
          <c:cat>
            <c:numRef>
              <c:f>'Cartera improductiva'!$B$59:$K$59</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improductiva'!$B$63:$K$63</c:f>
              <c:numCache>
                <c:formatCode>_("$"* #,##0.00_);_("$"* \(#,##0.00\);_("$"* "-"??_);_(@_)</c:formatCode>
                <c:ptCount val="10"/>
                <c:pt idx="0">
                  <c:v>6645.5382700000009</c:v>
                </c:pt>
                <c:pt idx="1">
                  <c:v>8619.3075800000006</c:v>
                </c:pt>
                <c:pt idx="2">
                  <c:v>9581.9867600000016</c:v>
                </c:pt>
                <c:pt idx="3">
                  <c:v>10779.4198</c:v>
                </c:pt>
                <c:pt idx="4">
                  <c:v>10603.085210000001</c:v>
                </c:pt>
                <c:pt idx="5">
                  <c:v>11243.701940000001</c:v>
                </c:pt>
                <c:pt idx="6">
                  <c:v>17851.664249999998</c:v>
                </c:pt>
                <c:pt idx="7">
                  <c:v>26773.525729999998</c:v>
                </c:pt>
                <c:pt idx="8">
                  <c:v>31505.159230000001</c:v>
                </c:pt>
                <c:pt idx="9">
                  <c:v>55465.774369999992</c:v>
                </c:pt>
              </c:numCache>
            </c:numRef>
          </c:val>
          <c:extLst>
            <c:ext xmlns:c16="http://schemas.microsoft.com/office/drawing/2014/chart" uri="{C3380CC4-5D6E-409C-BE32-E72D297353CC}">
              <c16:uniqueId val="{00000003-CC76-4808-8DEF-5D1BBF2B6ACF}"/>
            </c:ext>
          </c:extLst>
        </c:ser>
        <c:dLbls>
          <c:showLegendKey val="0"/>
          <c:showVal val="0"/>
          <c:showCatName val="0"/>
          <c:showSerName val="0"/>
          <c:showPercent val="0"/>
          <c:showBubbleSize val="0"/>
        </c:dLbls>
        <c:gapWidth val="219"/>
        <c:overlap val="-27"/>
        <c:axId val="189971103"/>
        <c:axId val="189973183"/>
      </c:barChart>
      <c:catAx>
        <c:axId val="18997110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89973183"/>
        <c:crosses val="autoZero"/>
        <c:auto val="1"/>
        <c:lblAlgn val="ctr"/>
        <c:lblOffset val="100"/>
        <c:noMultiLvlLbl val="0"/>
      </c:catAx>
      <c:valAx>
        <c:axId val="18997318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18997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r>
              <a:rPr lang="es-EC"/>
              <a:t>Composición cartera de crédito segmento 2 2016</a:t>
            </a:r>
          </a:p>
        </c:rich>
      </c:tx>
      <c:layout>
        <c:manualLayout>
          <c:xMode val="edge"/>
          <c:yMode val="edge"/>
          <c:x val="0.16679007716628014"/>
          <c:y val="2.139037433155080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28D-442C-A056-B4F6AB773ADE}"/>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28D-442C-A056-B4F6AB773ADE}"/>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728D-442C-A056-B4F6AB773ADE}"/>
              </c:ext>
            </c:extLst>
          </c:dPt>
          <c:dLbls>
            <c:dLbl>
              <c:idx val="0"/>
              <c:layout>
                <c:manualLayout>
                  <c:x val="0.12806346598224624"/>
                  <c:y val="-8.68392694013970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8D-442C-A056-B4F6AB773ADE}"/>
                </c:ext>
              </c:extLst>
            </c:dLbl>
            <c:dLbl>
              <c:idx val="1"/>
              <c:layout>
                <c:manualLayout>
                  <c:x val="-0.20159071843268292"/>
                  <c:y val="0.1227200604343261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28D-442C-A056-B4F6AB773ADE}"/>
                </c:ext>
              </c:extLst>
            </c:dLbl>
            <c:dLbl>
              <c:idx val="2"/>
              <c:layout>
                <c:manualLayout>
                  <c:x val="0.43268665490887714"/>
                  <c:y val="-1.069518716577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8D-442C-A056-B4F6AB773ADE}"/>
                </c:ext>
              </c:extLst>
            </c:dLbl>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s-EC"/>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'Cartera '!$C$917:$C$919</c:f>
              <c:strCache>
                <c:ptCount val="3"/>
                <c:pt idx="0">
                  <c:v>TOTAL CARTERA POR VENCER</c:v>
                </c:pt>
                <c:pt idx="1">
                  <c:v>TOTAL CARTERA QUE NO DEVENGA INTERES</c:v>
                </c:pt>
                <c:pt idx="2">
                  <c:v>TOTAL CARTERA VENCIDA</c:v>
                </c:pt>
              </c:strCache>
            </c:strRef>
          </c:cat>
          <c:val>
            <c:numRef>
              <c:f>'Cartera '!$E$917:$E$919</c:f>
              <c:numCache>
                <c:formatCode>_("$"* #,##0.00_);_("$"* \(#,##0.00\);_("$"* "-"??_);_(@_)</c:formatCode>
                <c:ptCount val="3"/>
                <c:pt idx="0">
                  <c:v>183895.52456000002</c:v>
                </c:pt>
                <c:pt idx="1">
                  <c:v>13742.444530000001</c:v>
                </c:pt>
                <c:pt idx="2">
                  <c:v>9100.7085799999986</c:v>
                </c:pt>
              </c:numCache>
            </c:numRef>
          </c:val>
          <c:extLst>
            <c:ext xmlns:c16="http://schemas.microsoft.com/office/drawing/2014/chart" uri="{C3380CC4-5D6E-409C-BE32-E72D297353CC}">
              <c16:uniqueId val="{00000006-728D-442C-A056-B4F6AB773ADE}"/>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bg2"/>
                </a:solidFill>
                <a:latin typeface="+mj-lt"/>
                <a:ea typeface="+mj-ea"/>
                <a:cs typeface="+mj-cs"/>
              </a:defRPr>
            </a:pPr>
            <a:r>
              <a:rPr lang="es-EC"/>
              <a:t>Cartera por vencer según tipo  Segmento 2</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bg2"/>
              </a:solidFill>
              <a:latin typeface="+mj-lt"/>
              <a:ea typeface="+mj-ea"/>
              <a:cs typeface="+mj-cs"/>
            </a:defRPr>
          </a:pPr>
          <a:endParaRPr lang="es-EC"/>
        </a:p>
      </c:txPr>
    </c:title>
    <c:autoTitleDeleted val="0"/>
    <c:plotArea>
      <c:layout/>
      <c:barChart>
        <c:barDir val="col"/>
        <c:grouping val="clustered"/>
        <c:varyColors val="0"/>
        <c:ser>
          <c:idx val="0"/>
          <c:order val="0"/>
          <c:tx>
            <c:strRef>
              <c:f>'CARTERA POR VENCER'!$A$65</c:f>
              <c:strCache>
                <c:ptCount val="1"/>
                <c:pt idx="0">
                  <c:v>Cartera por vencer comercial</c:v>
                </c:pt>
              </c:strCache>
            </c:strRef>
          </c:tx>
          <c:spPr>
            <a:solidFill>
              <a:schemeClr val="accent6">
                <a:alpha val="70000"/>
              </a:schemeClr>
            </a:solidFill>
            <a:ln>
              <a:noFill/>
            </a:ln>
            <a:effectLst/>
          </c:spPr>
          <c:invertIfNegative val="0"/>
          <c:cat>
            <c:numRef>
              <c:f>'CARTERA POR VENCER'!$B$56:$K$56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POR VENCER'!$B$65:$K$65</c:f>
              <c:numCache>
                <c:formatCode>_("$"* #,##0.00_);_("$"* \(#,##0.00\);_("$"* "-"??_);_(@_)</c:formatCode>
                <c:ptCount val="10"/>
                <c:pt idx="0">
                  <c:v>87.005430000000004</c:v>
                </c:pt>
                <c:pt idx="1">
                  <c:v>92.035889999999995</c:v>
                </c:pt>
                <c:pt idx="2">
                  <c:v>555.52096000000006</c:v>
                </c:pt>
                <c:pt idx="3">
                  <c:v>646.01835000000005</c:v>
                </c:pt>
                <c:pt idx="4">
                  <c:v>875.41363999999999</c:v>
                </c:pt>
                <c:pt idx="5">
                  <c:v>761.96402</c:v>
                </c:pt>
                <c:pt idx="6">
                  <c:v>585.60895000000005</c:v>
                </c:pt>
                <c:pt idx="7">
                  <c:v>668.38932999999997</c:v>
                </c:pt>
                <c:pt idx="8">
                  <c:v>612.59238999999991</c:v>
                </c:pt>
                <c:pt idx="9">
                  <c:v>731.68554999999992</c:v>
                </c:pt>
              </c:numCache>
            </c:numRef>
          </c:val>
          <c:extLst>
            <c:ext xmlns:c16="http://schemas.microsoft.com/office/drawing/2014/chart" uri="{C3380CC4-5D6E-409C-BE32-E72D297353CC}">
              <c16:uniqueId val="{00000000-14D7-4E31-AAC7-C7015EAEDC27}"/>
            </c:ext>
          </c:extLst>
        </c:ser>
        <c:ser>
          <c:idx val="1"/>
          <c:order val="1"/>
          <c:tx>
            <c:strRef>
              <c:f>'CARTERA POR VENCER'!$A$66</c:f>
              <c:strCache>
                <c:ptCount val="1"/>
                <c:pt idx="0">
                  <c:v>Cartera por vencer consumo</c:v>
                </c:pt>
              </c:strCache>
            </c:strRef>
          </c:tx>
          <c:spPr>
            <a:solidFill>
              <a:schemeClr val="accent5">
                <a:alpha val="70000"/>
              </a:schemeClr>
            </a:solidFill>
            <a:ln>
              <a:noFill/>
            </a:ln>
            <a:effectLst/>
          </c:spPr>
          <c:invertIfNegative val="0"/>
          <c:cat>
            <c:numRef>
              <c:f>'CARTERA POR VENCER'!$B$56:$K$56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POR VENCER'!$B$66:$K$66</c:f>
              <c:numCache>
                <c:formatCode>_("$"* #,##0.00_);_("$"* \(#,##0.00\);_("$"* "-"??_);_(@_)</c:formatCode>
                <c:ptCount val="10"/>
                <c:pt idx="0">
                  <c:v>12541.654710000001</c:v>
                </c:pt>
                <c:pt idx="1">
                  <c:v>16657.615890000001</c:v>
                </c:pt>
                <c:pt idx="2">
                  <c:v>19317.992900000001</c:v>
                </c:pt>
                <c:pt idx="3">
                  <c:v>19317.992900000001</c:v>
                </c:pt>
                <c:pt idx="4">
                  <c:v>23015.491620000004</c:v>
                </c:pt>
                <c:pt idx="5">
                  <c:v>25954.127549999997</c:v>
                </c:pt>
                <c:pt idx="6">
                  <c:v>29982.23919</c:v>
                </c:pt>
                <c:pt idx="7">
                  <c:v>36868.083879999998</c:v>
                </c:pt>
                <c:pt idx="8">
                  <c:v>128316.80077</c:v>
                </c:pt>
                <c:pt idx="9">
                  <c:v>83748.825200000007</c:v>
                </c:pt>
              </c:numCache>
            </c:numRef>
          </c:val>
          <c:extLst>
            <c:ext xmlns:c16="http://schemas.microsoft.com/office/drawing/2014/chart" uri="{C3380CC4-5D6E-409C-BE32-E72D297353CC}">
              <c16:uniqueId val="{00000001-14D7-4E31-AAC7-C7015EAEDC27}"/>
            </c:ext>
          </c:extLst>
        </c:ser>
        <c:ser>
          <c:idx val="2"/>
          <c:order val="2"/>
          <c:tx>
            <c:strRef>
              <c:f>'CARTERA POR VENCER'!$A$67</c:f>
              <c:strCache>
                <c:ptCount val="1"/>
                <c:pt idx="0">
                  <c:v>Cartera por vencer inmobiliario</c:v>
                </c:pt>
              </c:strCache>
            </c:strRef>
          </c:tx>
          <c:spPr>
            <a:solidFill>
              <a:schemeClr val="accent4">
                <a:alpha val="70000"/>
              </a:schemeClr>
            </a:solidFill>
            <a:ln>
              <a:noFill/>
            </a:ln>
            <a:effectLst/>
          </c:spPr>
          <c:invertIfNegative val="0"/>
          <c:cat>
            <c:numRef>
              <c:f>'CARTERA POR VENCER'!$B$56:$K$56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POR VENCER'!$B$67:$K$67</c:f>
              <c:numCache>
                <c:formatCode>_("$"* #,##0.00_);_("$"* \(#,##0.00\);_("$"* "-"??_);_(@_)</c:formatCode>
                <c:ptCount val="10"/>
                <c:pt idx="0">
                  <c:v>6557.32647</c:v>
                </c:pt>
                <c:pt idx="1">
                  <c:v>8351.0259000000005</c:v>
                </c:pt>
                <c:pt idx="2">
                  <c:v>10787.41935</c:v>
                </c:pt>
                <c:pt idx="3">
                  <c:v>11495.43245</c:v>
                </c:pt>
                <c:pt idx="4">
                  <c:v>17748.512689999996</c:v>
                </c:pt>
                <c:pt idx="5">
                  <c:v>19826.00993</c:v>
                </c:pt>
                <c:pt idx="6">
                  <c:v>18217.47063</c:v>
                </c:pt>
                <c:pt idx="7">
                  <c:v>14615.651480000002</c:v>
                </c:pt>
                <c:pt idx="8">
                  <c:v>26284.278820000003</c:v>
                </c:pt>
                <c:pt idx="9">
                  <c:v>17675.108080000002</c:v>
                </c:pt>
              </c:numCache>
            </c:numRef>
          </c:val>
          <c:extLst>
            <c:ext xmlns:c16="http://schemas.microsoft.com/office/drawing/2014/chart" uri="{C3380CC4-5D6E-409C-BE32-E72D297353CC}">
              <c16:uniqueId val="{00000002-14D7-4E31-AAC7-C7015EAEDC27}"/>
            </c:ext>
          </c:extLst>
        </c:ser>
        <c:ser>
          <c:idx val="3"/>
          <c:order val="3"/>
          <c:tx>
            <c:strRef>
              <c:f>'CARTERA POR VENCER'!$A$68</c:f>
              <c:strCache>
                <c:ptCount val="1"/>
                <c:pt idx="0">
                  <c:v>Cartera por vencer microempresa</c:v>
                </c:pt>
              </c:strCache>
            </c:strRef>
          </c:tx>
          <c:spPr>
            <a:solidFill>
              <a:schemeClr val="accent6">
                <a:lumMod val="60000"/>
                <a:alpha val="70000"/>
              </a:schemeClr>
            </a:solidFill>
            <a:ln>
              <a:noFill/>
            </a:ln>
            <a:effectLst/>
          </c:spPr>
          <c:invertIfNegative val="0"/>
          <c:cat>
            <c:numRef>
              <c:f>'CARTERA POR VENCER'!$B$56:$K$56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POR VENCER'!$B$68:$K$68</c:f>
              <c:numCache>
                <c:formatCode>_("$"* #,##0.00_);_("$"* \(#,##0.00\);_("$"* "-"??_);_(@_)</c:formatCode>
                <c:ptCount val="10"/>
                <c:pt idx="0">
                  <c:v>11375.33021</c:v>
                </c:pt>
                <c:pt idx="1">
                  <c:v>15199.909779999998</c:v>
                </c:pt>
                <c:pt idx="2">
                  <c:v>15947.638159999999</c:v>
                </c:pt>
                <c:pt idx="3">
                  <c:v>18135.324720000001</c:v>
                </c:pt>
                <c:pt idx="4">
                  <c:v>21394.866310000001</c:v>
                </c:pt>
                <c:pt idx="5">
                  <c:v>27701.124689999997</c:v>
                </c:pt>
                <c:pt idx="6">
                  <c:v>27701.124689999997</c:v>
                </c:pt>
                <c:pt idx="7">
                  <c:v>26408.918150000001</c:v>
                </c:pt>
                <c:pt idx="8">
                  <c:v>130436.76560999999</c:v>
                </c:pt>
                <c:pt idx="9">
                  <c:v>75900.033150000003</c:v>
                </c:pt>
              </c:numCache>
            </c:numRef>
          </c:val>
          <c:extLst>
            <c:ext xmlns:c16="http://schemas.microsoft.com/office/drawing/2014/chart" uri="{C3380CC4-5D6E-409C-BE32-E72D297353CC}">
              <c16:uniqueId val="{00000003-14D7-4E31-AAC7-C7015EAEDC27}"/>
            </c:ext>
          </c:extLst>
        </c:ser>
        <c:dLbls>
          <c:showLegendKey val="0"/>
          <c:showVal val="0"/>
          <c:showCatName val="0"/>
          <c:showSerName val="0"/>
          <c:showPercent val="0"/>
          <c:showBubbleSize val="0"/>
        </c:dLbls>
        <c:gapWidth val="80"/>
        <c:overlap val="25"/>
        <c:axId val="1773890271"/>
        <c:axId val="1773905247"/>
      </c:barChart>
      <c:catAx>
        <c:axId val="1773890271"/>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bg2"/>
                </a:solidFill>
                <a:latin typeface="+mn-lt"/>
                <a:ea typeface="+mn-ea"/>
                <a:cs typeface="+mn-cs"/>
              </a:defRPr>
            </a:pPr>
            <a:endParaRPr lang="es-EC"/>
          </a:p>
        </c:txPr>
        <c:crossAx val="1773905247"/>
        <c:crosses val="autoZero"/>
        <c:auto val="1"/>
        <c:lblAlgn val="ctr"/>
        <c:lblOffset val="100"/>
        <c:noMultiLvlLbl val="0"/>
      </c:catAx>
      <c:valAx>
        <c:axId val="1773905247"/>
        <c:scaling>
          <c:orientation val="minMax"/>
          <c:max val="100000"/>
          <c:min val="5000"/>
        </c:scaling>
        <c:delete val="0"/>
        <c:axPos val="l"/>
        <c:majorGridlines>
          <c:spPr>
            <a:ln w="9525" cap="flat" cmpd="sng" algn="ctr">
              <a:solidFill>
                <a:schemeClr val="tx1">
                  <a:lumMod val="5000"/>
                  <a:lumOff val="9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bg2"/>
                </a:solidFill>
                <a:latin typeface="+mn-lt"/>
                <a:ea typeface="+mn-ea"/>
                <a:cs typeface="+mn-cs"/>
              </a:defRPr>
            </a:pPr>
            <a:endParaRPr lang="es-EC"/>
          </a:p>
        </c:txPr>
        <c:crossAx val="1773890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bg2"/>
                </a:solidFill>
                <a:latin typeface="+mn-lt"/>
                <a:ea typeface="+mn-ea"/>
                <a:cs typeface="+mn-cs"/>
              </a:defRPr>
            </a:pPr>
            <a:r>
              <a:rPr lang="es-EC"/>
              <a:t>Cartera improductiva segmento 2</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'Cartera improductiva'!$A$66</c:f>
              <c:strCache>
                <c:ptCount val="1"/>
                <c:pt idx="0">
                  <c:v>Cartera improductiva comercial</c:v>
                </c:pt>
              </c:strCache>
            </c:strRef>
          </c:tx>
          <c:spPr>
            <a:solidFill>
              <a:schemeClr val="accent1"/>
            </a:solidFill>
            <a:ln>
              <a:noFill/>
            </a:ln>
            <a:effectLst/>
          </c:spPr>
          <c:invertIfNegative val="0"/>
          <c:cat>
            <c:numRef>
              <c:f>'Cartera improductiva'!$B$65:$K$65</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improductiva'!$B$66:$K$66</c:f>
              <c:numCache>
                <c:formatCode>_("$"* #,##0.00_);_("$"* \(#,##0.00\);_("$"* "-"??_);_(@_)</c:formatCode>
                <c:ptCount val="10"/>
                <c:pt idx="0">
                  <c:v>1.3419999999999999</c:v>
                </c:pt>
                <c:pt idx="1">
                  <c:v>1.236</c:v>
                </c:pt>
                <c:pt idx="2">
                  <c:v>6.6844999999999999</c:v>
                </c:pt>
                <c:pt idx="3">
                  <c:v>68.657510000000002</c:v>
                </c:pt>
                <c:pt idx="4">
                  <c:v>67.136779999999987</c:v>
                </c:pt>
                <c:pt idx="5">
                  <c:v>45.151029999999999</c:v>
                </c:pt>
                <c:pt idx="6">
                  <c:v>66.543020000000013</c:v>
                </c:pt>
                <c:pt idx="7">
                  <c:v>34.397689999999997</c:v>
                </c:pt>
                <c:pt idx="8">
                  <c:v>94.209049999999991</c:v>
                </c:pt>
                <c:pt idx="9">
                  <c:v>47.660900000000012</c:v>
                </c:pt>
              </c:numCache>
            </c:numRef>
          </c:val>
          <c:extLst>
            <c:ext xmlns:c16="http://schemas.microsoft.com/office/drawing/2014/chart" uri="{C3380CC4-5D6E-409C-BE32-E72D297353CC}">
              <c16:uniqueId val="{00000000-EA05-43D6-90CE-7A67837C4E76}"/>
            </c:ext>
          </c:extLst>
        </c:ser>
        <c:ser>
          <c:idx val="1"/>
          <c:order val="1"/>
          <c:tx>
            <c:strRef>
              <c:f>'Cartera improductiva'!$A$67</c:f>
              <c:strCache>
                <c:ptCount val="1"/>
                <c:pt idx="0">
                  <c:v>Cartera improductiva consumo</c:v>
                </c:pt>
              </c:strCache>
            </c:strRef>
          </c:tx>
          <c:spPr>
            <a:solidFill>
              <a:schemeClr val="accent2"/>
            </a:solidFill>
            <a:ln>
              <a:noFill/>
            </a:ln>
            <a:effectLst/>
          </c:spPr>
          <c:invertIfNegative val="0"/>
          <c:cat>
            <c:numRef>
              <c:f>'Cartera improductiva'!$B$65:$K$65</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improductiva'!$B$67:$K$67</c:f>
              <c:numCache>
                <c:formatCode>_("$"* #,##0.00_);_("$"* \(#,##0.00\);_("$"* "-"??_);_(@_)</c:formatCode>
                <c:ptCount val="10"/>
                <c:pt idx="0">
                  <c:v>1106.4518399999999</c:v>
                </c:pt>
                <c:pt idx="1">
                  <c:v>1148.42614</c:v>
                </c:pt>
                <c:pt idx="2">
                  <c:v>1232.9620199999999</c:v>
                </c:pt>
                <c:pt idx="3">
                  <c:v>1707.09512</c:v>
                </c:pt>
                <c:pt idx="4">
                  <c:v>2534.1397400000001</c:v>
                </c:pt>
                <c:pt idx="5">
                  <c:v>4706.0992800000004</c:v>
                </c:pt>
                <c:pt idx="6">
                  <c:v>3205.1243600000003</c:v>
                </c:pt>
                <c:pt idx="7">
                  <c:v>3245.1739600000001</c:v>
                </c:pt>
                <c:pt idx="8">
                  <c:v>19299.139729999999</c:v>
                </c:pt>
                <c:pt idx="9">
                  <c:v>7881.5342899999996</c:v>
                </c:pt>
              </c:numCache>
            </c:numRef>
          </c:val>
          <c:extLst>
            <c:ext xmlns:c16="http://schemas.microsoft.com/office/drawing/2014/chart" uri="{C3380CC4-5D6E-409C-BE32-E72D297353CC}">
              <c16:uniqueId val="{00000001-EA05-43D6-90CE-7A67837C4E76}"/>
            </c:ext>
          </c:extLst>
        </c:ser>
        <c:ser>
          <c:idx val="2"/>
          <c:order val="2"/>
          <c:tx>
            <c:strRef>
              <c:f>'Cartera improductiva'!$A$68</c:f>
              <c:strCache>
                <c:ptCount val="1"/>
                <c:pt idx="0">
                  <c:v>Cartera improductiva vivienda</c:v>
                </c:pt>
              </c:strCache>
            </c:strRef>
          </c:tx>
          <c:spPr>
            <a:solidFill>
              <a:schemeClr val="accent3"/>
            </a:solidFill>
            <a:ln>
              <a:noFill/>
            </a:ln>
            <a:effectLst/>
          </c:spPr>
          <c:invertIfNegative val="0"/>
          <c:cat>
            <c:numRef>
              <c:f>'Cartera improductiva'!$B$65:$K$65</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improductiva'!$B$68:$K$68</c:f>
              <c:numCache>
                <c:formatCode>_("$"* #,##0.00_);_("$"* \(#,##0.00\);_("$"* "-"??_);_(@_)</c:formatCode>
                <c:ptCount val="10"/>
                <c:pt idx="0">
                  <c:v>66.925600000000003</c:v>
                </c:pt>
                <c:pt idx="1">
                  <c:v>139.48572999999999</c:v>
                </c:pt>
                <c:pt idx="2">
                  <c:v>429.32742999999994</c:v>
                </c:pt>
                <c:pt idx="3">
                  <c:v>298.34253000000001</c:v>
                </c:pt>
                <c:pt idx="4">
                  <c:v>395.28323</c:v>
                </c:pt>
                <c:pt idx="5">
                  <c:v>439.95049000000006</c:v>
                </c:pt>
                <c:pt idx="6">
                  <c:v>714.74003000000005</c:v>
                </c:pt>
                <c:pt idx="7">
                  <c:v>720.40976999999998</c:v>
                </c:pt>
                <c:pt idx="8">
                  <c:v>1119.2679799999999</c:v>
                </c:pt>
                <c:pt idx="9">
                  <c:v>1186.0071599999999</c:v>
                </c:pt>
              </c:numCache>
            </c:numRef>
          </c:val>
          <c:extLst>
            <c:ext xmlns:c16="http://schemas.microsoft.com/office/drawing/2014/chart" uri="{C3380CC4-5D6E-409C-BE32-E72D297353CC}">
              <c16:uniqueId val="{00000002-EA05-43D6-90CE-7A67837C4E76}"/>
            </c:ext>
          </c:extLst>
        </c:ser>
        <c:ser>
          <c:idx val="3"/>
          <c:order val="3"/>
          <c:tx>
            <c:strRef>
              <c:f>'Cartera improductiva'!$A$69</c:f>
              <c:strCache>
                <c:ptCount val="1"/>
                <c:pt idx="0">
                  <c:v>Cartera improductiva microempresa</c:v>
                </c:pt>
              </c:strCache>
            </c:strRef>
          </c:tx>
          <c:spPr>
            <a:solidFill>
              <a:schemeClr val="accent4"/>
            </a:solidFill>
            <a:ln>
              <a:noFill/>
            </a:ln>
            <a:effectLst/>
          </c:spPr>
          <c:invertIfNegative val="0"/>
          <c:cat>
            <c:numRef>
              <c:f>'Cartera improductiva'!$B$65:$K$65</c:f>
              <c:numCache>
                <c:formatCode>0</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'Cartera improductiva'!$B$69:$K$69</c:f>
              <c:numCache>
                <c:formatCode>_("$"* #,##0.00_);_("$"* \(#,##0.00\);_("$"* "-"??_);_(@_)</c:formatCode>
                <c:ptCount val="10"/>
                <c:pt idx="0">
                  <c:v>1623.7660300000002</c:v>
                </c:pt>
                <c:pt idx="1">
                  <c:v>1865.5205600000002</c:v>
                </c:pt>
                <c:pt idx="2">
                  <c:v>1948.02595</c:v>
                </c:pt>
                <c:pt idx="3">
                  <c:v>2540.8322800000001</c:v>
                </c:pt>
                <c:pt idx="4">
                  <c:v>2094.2675399999998</c:v>
                </c:pt>
                <c:pt idx="5">
                  <c:v>2926.8638000000001</c:v>
                </c:pt>
                <c:pt idx="6">
                  <c:v>3116.6832200000003</c:v>
                </c:pt>
                <c:pt idx="7">
                  <c:v>3912.43869</c:v>
                </c:pt>
                <c:pt idx="8">
                  <c:v>21075.218089999998</c:v>
                </c:pt>
                <c:pt idx="9">
                  <c:v>10205.12075</c:v>
                </c:pt>
              </c:numCache>
            </c:numRef>
          </c:val>
          <c:extLst>
            <c:ext xmlns:c16="http://schemas.microsoft.com/office/drawing/2014/chart" uri="{C3380CC4-5D6E-409C-BE32-E72D297353CC}">
              <c16:uniqueId val="{00000003-EA05-43D6-90CE-7A67837C4E76}"/>
            </c:ext>
          </c:extLst>
        </c:ser>
        <c:dLbls>
          <c:showLegendKey val="0"/>
          <c:showVal val="0"/>
          <c:showCatName val="0"/>
          <c:showSerName val="0"/>
          <c:showPercent val="0"/>
          <c:showBubbleSize val="0"/>
        </c:dLbls>
        <c:gapWidth val="219"/>
        <c:overlap val="-27"/>
        <c:axId val="189956959"/>
        <c:axId val="189944895"/>
      </c:barChart>
      <c:catAx>
        <c:axId val="189956959"/>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s-EC"/>
          </a:p>
        </c:txPr>
        <c:crossAx val="189944895"/>
        <c:crosses val="autoZero"/>
        <c:auto val="1"/>
        <c:lblAlgn val="ctr"/>
        <c:lblOffset val="100"/>
        <c:noMultiLvlLbl val="0"/>
      </c:catAx>
      <c:valAx>
        <c:axId val="189944895"/>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s-EC"/>
          </a:p>
        </c:txPr>
        <c:crossAx val="189956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s-EC"/>
        </a:p>
      </c:txPr>
    </c:legend>
    <c:plotVisOnly val="1"/>
    <c:dispBlanksAs val="gap"/>
    <c:showDLblsOverMax val="0"/>
  </c:chart>
  <c:spPr>
    <a:noFill/>
    <a:ln>
      <a:noFill/>
    </a:ln>
    <a:effectLst/>
  </c:spPr>
  <c:txPr>
    <a:bodyPr/>
    <a:lstStyle/>
    <a:p>
      <a:pPr>
        <a:defRPr sz="1050">
          <a:solidFill>
            <a:schemeClr val="bg2"/>
          </a:solidFill>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US"/>
              <a:t>Segmentación cartera segmento 1</a:t>
            </a:r>
          </a:p>
        </c:rich>
      </c:tx>
      <c:layout>
        <c:manualLayout>
          <c:xMode val="edge"/>
          <c:yMode val="edge"/>
          <c:x val="0.17146925566343041"/>
          <c:y val="3.3850488640540091E-2"/>
        </c:manualLayout>
      </c:layout>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tx>
            <c:strRef>
              <c:f>'[LISTADO DE COAC (1).xlsx]Hoja1'!$A$3</c:f>
              <c:strCache>
                <c:ptCount val="1"/>
                <c:pt idx="0">
                  <c:v>Total segmento 1</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E2E-492D-B438-40E6A0296EBE}"/>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E2E-492D-B438-40E6A0296EBE}"/>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E2E-492D-B438-40E6A0296EBE}"/>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E2E-492D-B438-40E6A0296EBE}"/>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7E2E-492D-B438-40E6A0296EBE}"/>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7E2E-492D-B438-40E6A0296EBE}"/>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7E2E-492D-B438-40E6A0296EBE}"/>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7E2E-492D-B438-40E6A0296EBE}"/>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7E2E-492D-B438-40E6A0296EB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'[LISTADO DE COAC (1).xlsx]Hoja1'!$B$2:$J$2</c:f>
              <c:strCache>
                <c:ptCount val="9"/>
                <c:pt idx="0">
                  <c:v>A1</c:v>
                </c:pt>
                <c:pt idx="1">
                  <c:v>A2</c:v>
                </c:pt>
                <c:pt idx="2">
                  <c:v>A3</c:v>
                </c:pt>
                <c:pt idx="3">
                  <c:v>B1</c:v>
                </c:pt>
                <c:pt idx="4">
                  <c:v>B2</c:v>
                </c:pt>
                <c:pt idx="5">
                  <c:v>C1</c:v>
                </c:pt>
                <c:pt idx="6">
                  <c:v>C2</c:v>
                </c:pt>
                <c:pt idx="7">
                  <c:v>D</c:v>
                </c:pt>
                <c:pt idx="8">
                  <c:v>E</c:v>
                </c:pt>
              </c:strCache>
            </c:strRef>
          </c:cat>
          <c:val>
            <c:numRef>
              <c:f>'[LISTADO DE COAC (1).xlsx]Hoja1'!$B$3:$J$3</c:f>
              <c:numCache>
                <c:formatCode>_("$"* #,##0.00_);_("$"* \(#,##0.00\);_("$"* "-"??_);_(@_)</c:formatCode>
                <c:ptCount val="9"/>
                <c:pt idx="0">
                  <c:v>254283672.01499999</c:v>
                </c:pt>
                <c:pt idx="1">
                  <c:v>67375433.019999996</c:v>
                </c:pt>
                <c:pt idx="2">
                  <c:v>111012469.28</c:v>
                </c:pt>
                <c:pt idx="3">
                  <c:v>4098187.38</c:v>
                </c:pt>
                <c:pt idx="4">
                  <c:v>4742109.8100000005</c:v>
                </c:pt>
                <c:pt idx="5">
                  <c:v>1845075.19</c:v>
                </c:pt>
                <c:pt idx="6">
                  <c:v>3121558.7996</c:v>
                </c:pt>
                <c:pt idx="7">
                  <c:v>3105024.39</c:v>
                </c:pt>
                <c:pt idx="8">
                  <c:v>30848369.780000001</c:v>
                </c:pt>
              </c:numCache>
            </c:numRef>
          </c:val>
          <c:extLst>
            <c:ext xmlns:c16="http://schemas.microsoft.com/office/drawing/2014/chart" uri="{C3380CC4-5D6E-409C-BE32-E72D297353CC}">
              <c16:uniqueId val="{00000012-7E2E-492D-B438-40E6A0296EBE}"/>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US"/>
              <a:t>Segmentación cartera segmento 2</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tx>
            <c:strRef>
              <c:f>'[LISTADO DE COAC (1).xlsx]Hoja1'!$A$4</c:f>
              <c:strCache>
                <c:ptCount val="1"/>
                <c:pt idx="0">
                  <c:v>Total segmento 2</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AA76-4EC2-B3E2-9FDF8203D79C}"/>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AA76-4EC2-B3E2-9FDF8203D79C}"/>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AA76-4EC2-B3E2-9FDF8203D79C}"/>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AA76-4EC2-B3E2-9FDF8203D79C}"/>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AA76-4EC2-B3E2-9FDF8203D79C}"/>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AA76-4EC2-B3E2-9FDF8203D79C}"/>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AA76-4EC2-B3E2-9FDF8203D79C}"/>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AA76-4EC2-B3E2-9FDF8203D79C}"/>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AA76-4EC2-B3E2-9FDF8203D79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'[LISTADO DE COAC (1).xlsx]Hoja1'!$B$2:$J$2</c:f>
              <c:strCache>
                <c:ptCount val="9"/>
                <c:pt idx="0">
                  <c:v>A1</c:v>
                </c:pt>
                <c:pt idx="1">
                  <c:v>A2</c:v>
                </c:pt>
                <c:pt idx="2">
                  <c:v>A3</c:v>
                </c:pt>
                <c:pt idx="3">
                  <c:v>B1</c:v>
                </c:pt>
                <c:pt idx="4">
                  <c:v>B2</c:v>
                </c:pt>
                <c:pt idx="5">
                  <c:v>C1</c:v>
                </c:pt>
                <c:pt idx="6">
                  <c:v>C2</c:v>
                </c:pt>
                <c:pt idx="7">
                  <c:v>D</c:v>
                </c:pt>
                <c:pt idx="8">
                  <c:v>E</c:v>
                </c:pt>
              </c:strCache>
            </c:strRef>
          </c:cat>
          <c:val>
            <c:numRef>
              <c:f>'[LISTADO DE COAC (1).xlsx]Hoja1'!$B$4:$J$4</c:f>
              <c:numCache>
                <c:formatCode>_("$"* #,##0.00_);_("$"* \(#,##0.00\);_("$"* "-"??_);_(@_)</c:formatCode>
                <c:ptCount val="9"/>
                <c:pt idx="0">
                  <c:v>15768174.461050004</c:v>
                </c:pt>
                <c:pt idx="1">
                  <c:v>50473192.432449996</c:v>
                </c:pt>
                <c:pt idx="2">
                  <c:v>6878070.8764500003</c:v>
                </c:pt>
                <c:pt idx="3">
                  <c:v>135560706.47300002</c:v>
                </c:pt>
                <c:pt idx="4">
                  <c:v>1714031.0271000001</c:v>
                </c:pt>
                <c:pt idx="5">
                  <c:v>1655767.9857999999</c:v>
                </c:pt>
                <c:pt idx="6">
                  <c:v>1383386.5361000001</c:v>
                </c:pt>
                <c:pt idx="7">
                  <c:v>1675099.7765000002</c:v>
                </c:pt>
                <c:pt idx="8">
                  <c:v>17193250.678350002</c:v>
                </c:pt>
              </c:numCache>
            </c:numRef>
          </c:val>
          <c:extLst>
            <c:ext xmlns:c16="http://schemas.microsoft.com/office/drawing/2014/chart" uri="{C3380CC4-5D6E-409C-BE32-E72D297353CC}">
              <c16:uniqueId val="{00000012-AA76-4EC2-B3E2-9FDF8203D79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a:t>Segmento 1 - Evolución cartera de crédito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EC"/>
        </a:p>
      </c:txPr>
    </c:title>
    <c:autoTitleDeleted val="0"/>
    <c:plotArea>
      <c:layout/>
      <c:barChart>
        <c:barDir val="col"/>
        <c:grouping val="clustered"/>
        <c:varyColors val="0"/>
        <c:ser>
          <c:idx val="0"/>
          <c:order val="0"/>
          <c:tx>
            <c:strRef>
              <c:f>Hoja3!$BG$2</c:f>
              <c:strCache>
                <c:ptCount val="1"/>
                <c:pt idx="0">
                  <c:v>Cartera de créditos</c:v>
                </c:pt>
              </c:strCache>
            </c:strRef>
          </c:tx>
          <c:spPr>
            <a:solidFill>
              <a:schemeClr val="accent1"/>
            </a:solidFill>
            <a:ln>
              <a:noFill/>
            </a:ln>
            <a:effectLst>
              <a:softEdge rad="0"/>
            </a:effectLst>
          </c:spPr>
          <c:invertIfNegative val="0"/>
          <c:trendline>
            <c:spPr>
              <a:ln w="25400" cap="rnd">
                <a:solidFill>
                  <a:srgbClr val="FF0000"/>
                </a:solidFill>
                <a:prstDash val="sysDot"/>
              </a:ln>
              <a:effectLst/>
            </c:spPr>
            <c:trendlineType val="poly"/>
            <c:order val="2"/>
            <c:dispRSqr val="0"/>
            <c:dispEq val="0"/>
          </c:trendline>
          <c:cat>
            <c:numRef>
              <c:f>(Hoja3!$AY$8,Hoja3!$AY$11,Hoja3!$AY$14,Hoja3!$AY$17,Hoja3!$AY$20,Hoja3!$AY$23,Hoja3!$AY$26,Hoja3!$AY$29,Hoja3!$AY$32,Hoja3!$AY$35)</c:f>
              <c:numCache>
                <c:formatCode>mmm\-yy</c:formatCode>
                <c:ptCount val="10"/>
                <c:pt idx="0">
                  <c:v>39417</c:v>
                </c:pt>
                <c:pt idx="1">
                  <c:v>39783</c:v>
                </c:pt>
                <c:pt idx="2">
                  <c:v>40148</c:v>
                </c:pt>
                <c:pt idx="3">
                  <c:v>40513</c:v>
                </c:pt>
                <c:pt idx="4">
                  <c:v>40878</c:v>
                </c:pt>
                <c:pt idx="5">
                  <c:v>41244</c:v>
                </c:pt>
                <c:pt idx="6">
                  <c:v>41609</c:v>
                </c:pt>
                <c:pt idx="7">
                  <c:v>41974</c:v>
                </c:pt>
                <c:pt idx="8">
                  <c:v>42339</c:v>
                </c:pt>
                <c:pt idx="9">
                  <c:v>42705</c:v>
                </c:pt>
              </c:numCache>
            </c:numRef>
          </c:cat>
          <c:val>
            <c:numRef>
              <c:f>Hoja3!$BG$8:$BG$35</c:f>
              <c:numCache>
                <c:formatCode>_ [$$-300A]* #,##0.00_ ;_ [$$-300A]* \-#,##0.00_ ;_ [$$-300A]* "-"??_ ;_ @_ </c:formatCode>
                <c:ptCount val="10"/>
                <c:pt idx="0">
                  <c:v>320270.05427000008</c:v>
                </c:pt>
                <c:pt idx="1">
                  <c:v>415703.05667000002</c:v>
                </c:pt>
                <c:pt idx="2">
                  <c:v>416366.06113000005</c:v>
                </c:pt>
                <c:pt idx="3">
                  <c:v>518098.56861000002</c:v>
                </c:pt>
                <c:pt idx="4">
                  <c:v>639188.0316600001</c:v>
                </c:pt>
                <c:pt idx="5">
                  <c:v>807493.21511999983</c:v>
                </c:pt>
                <c:pt idx="6">
                  <c:v>915711.54826000007</c:v>
                </c:pt>
                <c:pt idx="7">
                  <c:v>1062107.9644200001</c:v>
                </c:pt>
                <c:pt idx="8">
                  <c:v>1593941.1676299998</c:v>
                </c:pt>
                <c:pt idx="9">
                  <c:v>1565983.8931500001</c:v>
                </c:pt>
              </c:numCache>
            </c:numRef>
          </c:val>
          <c:extLst>
            <c:ext xmlns:c16="http://schemas.microsoft.com/office/drawing/2014/chart" uri="{C3380CC4-5D6E-409C-BE32-E72D297353CC}">
              <c16:uniqueId val="{00000000-DE77-4C10-8C07-12676ABBF0D8}"/>
            </c:ext>
          </c:extLst>
        </c:ser>
        <c:ser>
          <c:idx val="1"/>
          <c:order val="1"/>
          <c:tx>
            <c:strRef>
              <c:f>Hoja3!$BH$2</c:f>
              <c:strCache>
                <c:ptCount val="1"/>
                <c:pt idx="0">
                  <c:v>Cartera improductiva</c:v>
                </c:pt>
              </c:strCache>
            </c:strRef>
          </c:tx>
          <c:spPr>
            <a:solidFill>
              <a:schemeClr val="accent2"/>
            </a:solidFill>
            <a:ln>
              <a:noFill/>
            </a:ln>
            <a:effectLst/>
          </c:spPr>
          <c:invertIfNegative val="0"/>
          <c:val>
            <c:numRef>
              <c:f>Hoja3!$BH$8:$BH$35</c:f>
              <c:numCache>
                <c:formatCode>_ [$$-300A]* #,##0.00_ ;_ [$$-300A]* \-#,##0.00_ ;_ [$$-300A]* "-"??_ ;_ @_ </c:formatCode>
                <c:ptCount val="10"/>
                <c:pt idx="0">
                  <c:v>12076.11853</c:v>
                </c:pt>
                <c:pt idx="1">
                  <c:v>16073.247149999999</c:v>
                </c:pt>
                <c:pt idx="2">
                  <c:v>16336.88759</c:v>
                </c:pt>
                <c:pt idx="3">
                  <c:v>15132.551009999999</c:v>
                </c:pt>
                <c:pt idx="4">
                  <c:v>17201.870739999998</c:v>
                </c:pt>
                <c:pt idx="5">
                  <c:v>28975.473160000001</c:v>
                </c:pt>
                <c:pt idx="6">
                  <c:v>43352.389079999994</c:v>
                </c:pt>
                <c:pt idx="7">
                  <c:v>59649.559549999998</c:v>
                </c:pt>
                <c:pt idx="8">
                  <c:v>101046.84839</c:v>
                </c:pt>
                <c:pt idx="9">
                  <c:v>105293.90655999999</c:v>
                </c:pt>
              </c:numCache>
            </c:numRef>
          </c:val>
          <c:extLst>
            <c:ext xmlns:c16="http://schemas.microsoft.com/office/drawing/2014/chart" uri="{C3380CC4-5D6E-409C-BE32-E72D297353CC}">
              <c16:uniqueId val="{00000001-DE77-4C10-8C07-12676ABBF0D8}"/>
            </c:ext>
          </c:extLst>
        </c:ser>
        <c:dLbls>
          <c:showLegendKey val="0"/>
          <c:showVal val="0"/>
          <c:showCatName val="0"/>
          <c:showSerName val="0"/>
          <c:showPercent val="0"/>
          <c:showBubbleSize val="0"/>
        </c:dLbls>
        <c:gapWidth val="75"/>
        <c:axId val="882821016"/>
        <c:axId val="882828560"/>
      </c:barChart>
      <c:lineChart>
        <c:grouping val="standard"/>
        <c:varyColors val="0"/>
        <c:ser>
          <c:idx val="2"/>
          <c:order val="2"/>
          <c:tx>
            <c:strRef>
              <c:f>Hoja3!$BI$2</c:f>
              <c:strCache>
                <c:ptCount val="1"/>
                <c:pt idx="0">
                  <c:v>Tasa de variación CC</c:v>
                </c:pt>
              </c:strCache>
            </c:strRef>
          </c:tx>
          <c:spPr>
            <a:ln w="28575" cap="rnd">
              <a:solidFill>
                <a:schemeClr val="accent3"/>
              </a:solidFill>
              <a:round/>
            </a:ln>
            <a:effectLst/>
          </c:spPr>
          <c:marker>
            <c:symbol val="none"/>
          </c:marker>
          <c:val>
            <c:numRef>
              <c:f>Hoja3!$BI$8:$BI$35</c:f>
              <c:numCache>
                <c:formatCode>0.00%</c:formatCode>
                <c:ptCount val="10"/>
                <c:pt idx="1">
                  <c:v>0.29797666415463936</c:v>
                </c:pt>
                <c:pt idx="2">
                  <c:v>1.594899169881116E-3</c:v>
                </c:pt>
                <c:pt idx="3">
                  <c:v>0.24433429373158372</c:v>
                </c:pt>
                <c:pt idx="4">
                  <c:v>0.23371896852537044</c:v>
                </c:pt>
                <c:pt idx="5">
                  <c:v>0.26331091184999755</c:v>
                </c:pt>
                <c:pt idx="6">
                  <c:v>0.13401763768865618</c:v>
                </c:pt>
                <c:pt idx="7">
                  <c:v>0.15987175922175151</c:v>
                </c:pt>
                <c:pt idx="8">
                  <c:v>0.50073365517075774</c:v>
                </c:pt>
                <c:pt idx="9">
                  <c:v>-1.7539715422225276E-2</c:v>
                </c:pt>
              </c:numCache>
            </c:numRef>
          </c:val>
          <c:smooth val="0"/>
          <c:extLst>
            <c:ext xmlns:c16="http://schemas.microsoft.com/office/drawing/2014/chart" uri="{C3380CC4-5D6E-409C-BE32-E72D297353CC}">
              <c16:uniqueId val="{00000002-DE77-4C10-8C07-12676ABBF0D8}"/>
            </c:ext>
          </c:extLst>
        </c:ser>
        <c:ser>
          <c:idx val="3"/>
          <c:order val="3"/>
          <c:tx>
            <c:strRef>
              <c:f>Hoja3!$BJ$2</c:f>
              <c:strCache>
                <c:ptCount val="1"/>
                <c:pt idx="0">
                  <c:v>Tasa de variación CI</c:v>
                </c:pt>
              </c:strCache>
            </c:strRef>
          </c:tx>
          <c:spPr>
            <a:ln w="28575" cap="rnd">
              <a:solidFill>
                <a:schemeClr val="accent4"/>
              </a:solidFill>
              <a:round/>
            </a:ln>
            <a:effectLst/>
          </c:spPr>
          <c:marker>
            <c:symbol val="none"/>
          </c:marker>
          <c:val>
            <c:numRef>
              <c:f>Hoja3!$BJ$8:$BJ$35</c:f>
              <c:numCache>
                <c:formatCode>0.00%</c:formatCode>
                <c:ptCount val="10"/>
                <c:pt idx="1">
                  <c:v>0.33099448387080377</c:v>
                </c:pt>
                <c:pt idx="2">
                  <c:v>1.6402438010169031E-2</c:v>
                </c:pt>
                <c:pt idx="3">
                  <c:v>-7.3718850874458453E-2</c:v>
                </c:pt>
                <c:pt idx="4">
                  <c:v>0.13674625835607868</c:v>
                </c:pt>
                <c:pt idx="5">
                  <c:v>0.6844373264951068</c:v>
                </c:pt>
                <c:pt idx="6">
                  <c:v>0.49617536323261863</c:v>
                </c:pt>
                <c:pt idx="7">
                  <c:v>0.37592323781570947</c:v>
                </c:pt>
                <c:pt idx="8">
                  <c:v>0.69400829029256428</c:v>
                </c:pt>
                <c:pt idx="9">
                  <c:v>4.2030585195572463E-2</c:v>
                </c:pt>
              </c:numCache>
            </c:numRef>
          </c:val>
          <c:smooth val="0"/>
          <c:extLst>
            <c:ext xmlns:c16="http://schemas.microsoft.com/office/drawing/2014/chart" uri="{C3380CC4-5D6E-409C-BE32-E72D297353CC}">
              <c16:uniqueId val="{00000003-DE77-4C10-8C07-12676ABBF0D8}"/>
            </c:ext>
          </c:extLst>
        </c:ser>
        <c:dLbls>
          <c:showLegendKey val="0"/>
          <c:showVal val="0"/>
          <c:showCatName val="0"/>
          <c:showSerName val="0"/>
          <c:showPercent val="0"/>
          <c:showBubbleSize val="0"/>
        </c:dLbls>
        <c:marker val="1"/>
        <c:smooth val="0"/>
        <c:axId val="839177160"/>
        <c:axId val="839176832"/>
      </c:lineChart>
      <c:dateAx>
        <c:axId val="88282101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882828560"/>
        <c:crosses val="autoZero"/>
        <c:auto val="1"/>
        <c:lblOffset val="100"/>
        <c:baseTimeUnit val="years"/>
      </c:dateAx>
      <c:valAx>
        <c:axId val="882828560"/>
        <c:scaling>
          <c:orientation val="minMax"/>
          <c:max val="1600000"/>
          <c:min val="0"/>
        </c:scaling>
        <c:delete val="0"/>
        <c:axPos val="l"/>
        <c:majorGridlines>
          <c:spPr>
            <a:ln w="9525" cap="flat" cmpd="sng" algn="ctr">
              <a:solidFill>
                <a:schemeClr val="tx1">
                  <a:lumMod val="15000"/>
                  <a:lumOff val="85000"/>
                </a:schemeClr>
              </a:solidFill>
              <a:round/>
            </a:ln>
            <a:effectLst/>
          </c:spPr>
        </c:majorGridlines>
        <c:numFmt formatCode="_ [$$-300A]* #,##0.00_ ;_ [$$-300A]* \-#,##0.00_ ;_ [$$-300A]*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882821016"/>
        <c:crosses val="autoZero"/>
        <c:crossBetween val="between"/>
      </c:valAx>
      <c:valAx>
        <c:axId val="83917683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crossAx val="839177160"/>
        <c:crosses val="max"/>
        <c:crossBetween val="between"/>
      </c:valAx>
      <c:catAx>
        <c:axId val="839177160"/>
        <c:scaling>
          <c:orientation val="minMax"/>
        </c:scaling>
        <c:delete val="1"/>
        <c:axPos val="b"/>
        <c:majorTickMark val="out"/>
        <c:minorTickMark val="none"/>
        <c:tickLblPos val="nextTo"/>
        <c:crossAx val="8391768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BD4A8-06D0-4A9E-8234-A869E96761FD}" type="doc">
      <dgm:prSet loTypeId="urn:microsoft.com/office/officeart/2005/8/layout/vList4" loCatId="list" qsTypeId="urn:microsoft.com/office/officeart/2005/8/quickstyle/3d3" qsCatId="3D" csTypeId="urn:microsoft.com/office/officeart/2005/8/colors/accent2_3" csCatId="accent2" phldr="1"/>
      <dgm:spPr/>
      <dgm:t>
        <a:bodyPr/>
        <a:lstStyle/>
        <a:p>
          <a:endParaRPr lang="es-ES"/>
        </a:p>
      </dgm:t>
    </dgm:pt>
    <dgm:pt modelId="{6BAA552F-6E0C-4279-951F-C1CB35731633}">
      <dgm:prSet phldrT="[Texto]"/>
      <dgm:spPr/>
      <dgm:t>
        <a:bodyPr/>
        <a:lstStyle/>
        <a:p>
          <a:r>
            <a:rPr lang="es-ES" dirty="0">
              <a:latin typeface="Arial" panose="020B0604020202020204" pitchFamily="34" charset="0"/>
              <a:cs typeface="Arial" panose="020B0604020202020204" pitchFamily="34" charset="0"/>
            </a:rPr>
            <a:t>Planteamiento del problema</a:t>
          </a:r>
        </a:p>
      </dgm:t>
    </dgm:pt>
    <dgm:pt modelId="{8228D45E-22E2-47AE-BEFA-53E06EB3534C}" type="parTrans" cxnId="{4D4EC090-5EC1-483A-A18D-42CE763AFED8}">
      <dgm:prSet/>
      <dgm:spPr/>
      <dgm:t>
        <a:bodyPr/>
        <a:lstStyle/>
        <a:p>
          <a:endParaRPr lang="es-ES">
            <a:latin typeface="Arial" panose="020B0604020202020204" pitchFamily="34" charset="0"/>
            <a:cs typeface="Arial" panose="020B0604020202020204" pitchFamily="34" charset="0"/>
          </a:endParaRPr>
        </a:p>
      </dgm:t>
    </dgm:pt>
    <dgm:pt modelId="{BE1BAA6C-9E7E-498D-A451-843413FCF9FD}" type="sibTrans" cxnId="{4D4EC090-5EC1-483A-A18D-42CE763AFED8}">
      <dgm:prSet/>
      <dgm:spPr/>
      <dgm:t>
        <a:bodyPr/>
        <a:lstStyle/>
        <a:p>
          <a:endParaRPr lang="es-ES">
            <a:latin typeface="Arial" panose="020B0604020202020204" pitchFamily="34" charset="0"/>
            <a:cs typeface="Arial" panose="020B0604020202020204" pitchFamily="34" charset="0"/>
          </a:endParaRPr>
        </a:p>
      </dgm:t>
    </dgm:pt>
    <dgm:pt modelId="{481E05FC-3B68-479F-AE6B-75859C271BE5}">
      <dgm:prSet phldrT="[Texto]"/>
      <dgm:spPr/>
      <dgm:t>
        <a:bodyPr/>
        <a:lstStyle/>
        <a:p>
          <a:r>
            <a:rPr lang="es-ES" dirty="0">
              <a:latin typeface="Arial" panose="020B0604020202020204" pitchFamily="34" charset="0"/>
              <a:cs typeface="Arial" panose="020B0604020202020204" pitchFamily="34" charset="0"/>
            </a:rPr>
            <a:t>Objetivos de la investigación</a:t>
          </a:r>
        </a:p>
      </dgm:t>
    </dgm:pt>
    <dgm:pt modelId="{C39515E3-65A7-4BF5-A1F3-250DC1A10801}" type="parTrans" cxnId="{5CF803A9-F944-43E2-9C89-841C36034299}">
      <dgm:prSet/>
      <dgm:spPr/>
      <dgm:t>
        <a:bodyPr/>
        <a:lstStyle/>
        <a:p>
          <a:endParaRPr lang="es-ES">
            <a:latin typeface="Arial" panose="020B0604020202020204" pitchFamily="34" charset="0"/>
            <a:cs typeface="Arial" panose="020B0604020202020204" pitchFamily="34" charset="0"/>
          </a:endParaRPr>
        </a:p>
      </dgm:t>
    </dgm:pt>
    <dgm:pt modelId="{605D4012-9DB6-4668-A20E-B0E008983716}" type="sibTrans" cxnId="{5CF803A9-F944-43E2-9C89-841C36034299}">
      <dgm:prSet/>
      <dgm:spPr/>
      <dgm:t>
        <a:bodyPr/>
        <a:lstStyle/>
        <a:p>
          <a:endParaRPr lang="es-ES">
            <a:latin typeface="Arial" panose="020B0604020202020204" pitchFamily="34" charset="0"/>
            <a:cs typeface="Arial" panose="020B0604020202020204" pitchFamily="34" charset="0"/>
          </a:endParaRPr>
        </a:p>
      </dgm:t>
    </dgm:pt>
    <dgm:pt modelId="{CF1E67E9-E2D5-435F-B6B0-DEA5004BE847}">
      <dgm:prSet phldrT="[Texto]"/>
      <dgm:spPr/>
      <dgm:t>
        <a:bodyPr/>
        <a:lstStyle/>
        <a:p>
          <a:r>
            <a:rPr lang="es-ES" dirty="0">
              <a:latin typeface="Arial" panose="020B0604020202020204" pitchFamily="34" charset="0"/>
              <a:cs typeface="Arial" panose="020B0604020202020204" pitchFamily="34" charset="0"/>
            </a:rPr>
            <a:t>Marco teórico</a:t>
          </a:r>
        </a:p>
      </dgm:t>
    </dgm:pt>
    <dgm:pt modelId="{76FA9396-23C3-4734-B8D0-B3919AD87768}" type="parTrans" cxnId="{0E8BC154-EE74-4A08-98E2-A99AEAE4F4D5}">
      <dgm:prSet/>
      <dgm:spPr/>
      <dgm:t>
        <a:bodyPr/>
        <a:lstStyle/>
        <a:p>
          <a:endParaRPr lang="es-ES">
            <a:latin typeface="Arial" panose="020B0604020202020204" pitchFamily="34" charset="0"/>
            <a:cs typeface="Arial" panose="020B0604020202020204" pitchFamily="34" charset="0"/>
          </a:endParaRPr>
        </a:p>
      </dgm:t>
    </dgm:pt>
    <dgm:pt modelId="{D49EAFCF-A17F-4252-B90E-5012FD3E625B}" type="sibTrans" cxnId="{0E8BC154-EE74-4A08-98E2-A99AEAE4F4D5}">
      <dgm:prSet/>
      <dgm:spPr/>
      <dgm:t>
        <a:bodyPr/>
        <a:lstStyle/>
        <a:p>
          <a:endParaRPr lang="es-ES">
            <a:latin typeface="Arial" panose="020B0604020202020204" pitchFamily="34" charset="0"/>
            <a:cs typeface="Arial" panose="020B0604020202020204" pitchFamily="34" charset="0"/>
          </a:endParaRPr>
        </a:p>
      </dgm:t>
    </dgm:pt>
    <dgm:pt modelId="{070F0D59-8DBD-4F17-8052-973ED74D04E6}">
      <dgm:prSet phldrT="[Texto]"/>
      <dgm:spPr/>
      <dgm:t>
        <a:bodyPr/>
        <a:lstStyle/>
        <a:p>
          <a:r>
            <a:rPr lang="es-ES" dirty="0">
              <a:latin typeface="Arial" panose="020B0604020202020204" pitchFamily="34" charset="0"/>
              <a:cs typeface="Arial" panose="020B0604020202020204" pitchFamily="34" charset="0"/>
            </a:rPr>
            <a:t>Metodología</a:t>
          </a:r>
        </a:p>
      </dgm:t>
    </dgm:pt>
    <dgm:pt modelId="{AD74699C-571C-4C1D-AE58-C3EA9B1A9A0F}" type="parTrans" cxnId="{A4FFDBAD-8066-45D0-A3AC-4C76BAA90B7F}">
      <dgm:prSet/>
      <dgm:spPr/>
      <dgm:t>
        <a:bodyPr/>
        <a:lstStyle/>
        <a:p>
          <a:endParaRPr lang="es-ES">
            <a:latin typeface="Arial" panose="020B0604020202020204" pitchFamily="34" charset="0"/>
            <a:cs typeface="Arial" panose="020B0604020202020204" pitchFamily="34" charset="0"/>
          </a:endParaRPr>
        </a:p>
      </dgm:t>
    </dgm:pt>
    <dgm:pt modelId="{05EE0C17-A0F1-44D7-8138-439129452CA5}" type="sibTrans" cxnId="{A4FFDBAD-8066-45D0-A3AC-4C76BAA90B7F}">
      <dgm:prSet/>
      <dgm:spPr/>
      <dgm:t>
        <a:bodyPr/>
        <a:lstStyle/>
        <a:p>
          <a:endParaRPr lang="es-ES">
            <a:latin typeface="Arial" panose="020B0604020202020204" pitchFamily="34" charset="0"/>
            <a:cs typeface="Arial" panose="020B0604020202020204" pitchFamily="34" charset="0"/>
          </a:endParaRPr>
        </a:p>
      </dgm:t>
    </dgm:pt>
    <dgm:pt modelId="{52115307-EA1D-44D3-BE56-2A3FFF31D143}">
      <dgm:prSet phldrT="[Texto]"/>
      <dgm:spPr/>
      <dgm:t>
        <a:bodyPr/>
        <a:lstStyle/>
        <a:p>
          <a:r>
            <a:rPr lang="es-ES" dirty="0">
              <a:latin typeface="Arial" panose="020B0604020202020204" pitchFamily="34" charset="0"/>
              <a:cs typeface="Arial" panose="020B0604020202020204" pitchFamily="34" charset="0"/>
            </a:rPr>
            <a:t>Objeto de estudio</a:t>
          </a:r>
        </a:p>
      </dgm:t>
    </dgm:pt>
    <dgm:pt modelId="{D4C10A9E-B7F3-4ED0-BB46-FA8712978350}" type="parTrans" cxnId="{2D9A644F-5B55-484D-91DA-983FB93312C6}">
      <dgm:prSet/>
      <dgm:spPr/>
      <dgm:t>
        <a:bodyPr/>
        <a:lstStyle/>
        <a:p>
          <a:endParaRPr lang="es-ES">
            <a:latin typeface="Arial" panose="020B0604020202020204" pitchFamily="34" charset="0"/>
            <a:cs typeface="Arial" panose="020B0604020202020204" pitchFamily="34" charset="0"/>
          </a:endParaRPr>
        </a:p>
      </dgm:t>
    </dgm:pt>
    <dgm:pt modelId="{61200D54-7D56-47E5-A077-70F588763656}" type="sibTrans" cxnId="{2D9A644F-5B55-484D-91DA-983FB93312C6}">
      <dgm:prSet/>
      <dgm:spPr/>
      <dgm:t>
        <a:bodyPr/>
        <a:lstStyle/>
        <a:p>
          <a:endParaRPr lang="es-ES">
            <a:latin typeface="Arial" panose="020B0604020202020204" pitchFamily="34" charset="0"/>
            <a:cs typeface="Arial" panose="020B0604020202020204" pitchFamily="34" charset="0"/>
          </a:endParaRPr>
        </a:p>
      </dgm:t>
    </dgm:pt>
    <dgm:pt modelId="{5773D2FC-F962-4E8C-86F5-275B00BA00BF}">
      <dgm:prSet phldrT="[Texto]"/>
      <dgm:spPr/>
      <dgm:t>
        <a:bodyPr/>
        <a:lstStyle/>
        <a:p>
          <a:r>
            <a:rPr lang="es-ES" dirty="0">
              <a:latin typeface="Arial" panose="020B0604020202020204" pitchFamily="34" charset="0"/>
              <a:cs typeface="Arial" panose="020B0604020202020204" pitchFamily="34" charset="0"/>
            </a:rPr>
            <a:t>Resultados</a:t>
          </a:r>
        </a:p>
      </dgm:t>
    </dgm:pt>
    <dgm:pt modelId="{0C883AC6-F1D0-4503-8B72-F0E03DC6784A}" type="parTrans" cxnId="{3E3FFABD-2472-41F2-8B1B-6565BDFACEEA}">
      <dgm:prSet/>
      <dgm:spPr/>
      <dgm:t>
        <a:bodyPr/>
        <a:lstStyle/>
        <a:p>
          <a:endParaRPr lang="es-ES">
            <a:latin typeface="Arial" panose="020B0604020202020204" pitchFamily="34" charset="0"/>
            <a:cs typeface="Arial" panose="020B0604020202020204" pitchFamily="34" charset="0"/>
          </a:endParaRPr>
        </a:p>
      </dgm:t>
    </dgm:pt>
    <dgm:pt modelId="{97FE829A-21D7-4578-B597-EB5C0C80D66E}" type="sibTrans" cxnId="{3E3FFABD-2472-41F2-8B1B-6565BDFACEEA}">
      <dgm:prSet/>
      <dgm:spPr/>
      <dgm:t>
        <a:bodyPr/>
        <a:lstStyle/>
        <a:p>
          <a:endParaRPr lang="es-ES">
            <a:latin typeface="Arial" panose="020B0604020202020204" pitchFamily="34" charset="0"/>
            <a:cs typeface="Arial" panose="020B0604020202020204" pitchFamily="34" charset="0"/>
          </a:endParaRPr>
        </a:p>
      </dgm:t>
    </dgm:pt>
    <dgm:pt modelId="{85A3A566-04D4-4E2E-86A0-82729EC29D4D}">
      <dgm:prSet phldrT="[Texto]"/>
      <dgm:spPr/>
      <dgm:t>
        <a:bodyPr/>
        <a:lstStyle/>
        <a:p>
          <a:r>
            <a:rPr lang="es-ES" dirty="0">
              <a:latin typeface="Arial" panose="020B0604020202020204" pitchFamily="34" charset="0"/>
              <a:cs typeface="Arial" panose="020B0604020202020204" pitchFamily="34" charset="0"/>
            </a:rPr>
            <a:t>Conclusiones</a:t>
          </a:r>
        </a:p>
      </dgm:t>
    </dgm:pt>
    <dgm:pt modelId="{EEC06B67-F448-4988-A33D-ACA6A82F3604}" type="parTrans" cxnId="{DC5E4700-8368-45A4-AEB7-F836B1C21BA8}">
      <dgm:prSet/>
      <dgm:spPr/>
      <dgm:t>
        <a:bodyPr/>
        <a:lstStyle/>
        <a:p>
          <a:endParaRPr lang="es-ES">
            <a:latin typeface="Arial" panose="020B0604020202020204" pitchFamily="34" charset="0"/>
            <a:cs typeface="Arial" panose="020B0604020202020204" pitchFamily="34" charset="0"/>
          </a:endParaRPr>
        </a:p>
      </dgm:t>
    </dgm:pt>
    <dgm:pt modelId="{C305E12B-5BBD-4B20-8792-9F0C97FAB61E}" type="sibTrans" cxnId="{DC5E4700-8368-45A4-AEB7-F836B1C21BA8}">
      <dgm:prSet/>
      <dgm:spPr/>
      <dgm:t>
        <a:bodyPr/>
        <a:lstStyle/>
        <a:p>
          <a:endParaRPr lang="es-ES">
            <a:latin typeface="Arial" panose="020B0604020202020204" pitchFamily="34" charset="0"/>
            <a:cs typeface="Arial" panose="020B0604020202020204" pitchFamily="34" charset="0"/>
          </a:endParaRPr>
        </a:p>
      </dgm:t>
    </dgm:pt>
    <dgm:pt modelId="{B6369979-88BE-4822-B4D6-39B2C66EA9CD}">
      <dgm:prSet phldrT="[Texto]"/>
      <dgm:spPr/>
      <dgm:t>
        <a:bodyPr/>
        <a:lstStyle/>
        <a:p>
          <a:r>
            <a:rPr lang="es-ES" dirty="0">
              <a:latin typeface="Arial" panose="020B0604020202020204" pitchFamily="34" charset="0"/>
              <a:cs typeface="Arial" panose="020B0604020202020204" pitchFamily="34" charset="0"/>
            </a:rPr>
            <a:t>Recomendaciones</a:t>
          </a:r>
        </a:p>
      </dgm:t>
    </dgm:pt>
    <dgm:pt modelId="{E93E7619-4300-49A7-9AA5-91DE29FC6CFA}" type="parTrans" cxnId="{53CFAFCA-B295-4F8A-AF1E-E8B00E448A72}">
      <dgm:prSet/>
      <dgm:spPr/>
      <dgm:t>
        <a:bodyPr/>
        <a:lstStyle/>
        <a:p>
          <a:endParaRPr lang="es-ES">
            <a:latin typeface="Arial" panose="020B0604020202020204" pitchFamily="34" charset="0"/>
            <a:cs typeface="Arial" panose="020B0604020202020204" pitchFamily="34" charset="0"/>
          </a:endParaRPr>
        </a:p>
      </dgm:t>
    </dgm:pt>
    <dgm:pt modelId="{039C9150-28A2-4644-AC68-26C51C709780}" type="sibTrans" cxnId="{53CFAFCA-B295-4F8A-AF1E-E8B00E448A72}">
      <dgm:prSet/>
      <dgm:spPr/>
      <dgm:t>
        <a:bodyPr/>
        <a:lstStyle/>
        <a:p>
          <a:endParaRPr lang="es-ES">
            <a:latin typeface="Arial" panose="020B0604020202020204" pitchFamily="34" charset="0"/>
            <a:cs typeface="Arial" panose="020B0604020202020204" pitchFamily="34" charset="0"/>
          </a:endParaRPr>
        </a:p>
      </dgm:t>
    </dgm:pt>
    <dgm:pt modelId="{248D1F7E-58C0-4AE4-A2DA-266A23011337}" type="pres">
      <dgm:prSet presAssocID="{080BD4A8-06D0-4A9E-8234-A869E96761FD}" presName="linear" presStyleCnt="0">
        <dgm:presLayoutVars>
          <dgm:dir/>
          <dgm:resizeHandles val="exact"/>
        </dgm:presLayoutVars>
      </dgm:prSet>
      <dgm:spPr/>
    </dgm:pt>
    <dgm:pt modelId="{62909DE9-229E-4B33-B469-19CFD28FF028}" type="pres">
      <dgm:prSet presAssocID="{6BAA552F-6E0C-4279-951F-C1CB35731633}" presName="comp" presStyleCnt="0"/>
      <dgm:spPr/>
    </dgm:pt>
    <dgm:pt modelId="{B1C535BF-41B4-41DC-BC75-E747190615ED}" type="pres">
      <dgm:prSet presAssocID="{6BAA552F-6E0C-4279-951F-C1CB35731633}" presName="box" presStyleLbl="node1" presStyleIdx="0" presStyleCnt="8"/>
      <dgm:spPr/>
    </dgm:pt>
    <dgm:pt modelId="{E597D70D-F47B-40BD-8EA5-ACCE1187D41E}" type="pres">
      <dgm:prSet presAssocID="{6BAA552F-6E0C-4279-951F-C1CB35731633}" presName="img" presStyleLbl="fgImgPlace1" presStyleIdx="0" presStyleCnt="8"/>
      <dgm:spPr>
        <a:blipFill rotWithShape="1">
          <a:blip xmlns:r="http://schemas.openxmlformats.org/officeDocument/2006/relationships" r:embed="rId1"/>
          <a:stretch>
            <a:fillRect/>
          </a:stretch>
        </a:blipFill>
      </dgm:spPr>
    </dgm:pt>
    <dgm:pt modelId="{83EDBB08-1B6A-4C46-9F60-3452EAEF5826}" type="pres">
      <dgm:prSet presAssocID="{6BAA552F-6E0C-4279-951F-C1CB35731633}" presName="text" presStyleLbl="node1" presStyleIdx="0" presStyleCnt="8">
        <dgm:presLayoutVars>
          <dgm:bulletEnabled val="1"/>
        </dgm:presLayoutVars>
      </dgm:prSet>
      <dgm:spPr/>
    </dgm:pt>
    <dgm:pt modelId="{351F26C4-4B53-4397-8BD5-4873AD837C9C}" type="pres">
      <dgm:prSet presAssocID="{BE1BAA6C-9E7E-498D-A451-843413FCF9FD}" presName="spacer" presStyleCnt="0"/>
      <dgm:spPr/>
    </dgm:pt>
    <dgm:pt modelId="{536DF5E2-B7B0-4579-8B49-4F7209019C6C}" type="pres">
      <dgm:prSet presAssocID="{481E05FC-3B68-479F-AE6B-75859C271BE5}" presName="comp" presStyleCnt="0"/>
      <dgm:spPr/>
    </dgm:pt>
    <dgm:pt modelId="{90022F1B-5F03-4874-9274-C75577213451}" type="pres">
      <dgm:prSet presAssocID="{481E05FC-3B68-479F-AE6B-75859C271BE5}" presName="box" presStyleLbl="node1" presStyleIdx="1" presStyleCnt="8"/>
      <dgm:spPr/>
    </dgm:pt>
    <dgm:pt modelId="{984D3F1D-604F-4978-AFF1-A8E1787FCFD2}" type="pres">
      <dgm:prSet presAssocID="{481E05FC-3B68-479F-AE6B-75859C271BE5}" presName="img" presStyleLbl="fgImgPlace1" presStyleIdx="1" presStyleCnt="8"/>
      <dgm:spPr>
        <a:blipFill rotWithShape="1">
          <a:blip xmlns:r="http://schemas.openxmlformats.org/officeDocument/2006/relationships" r:embed="rId2"/>
          <a:stretch>
            <a:fillRect/>
          </a:stretch>
        </a:blipFill>
      </dgm:spPr>
    </dgm:pt>
    <dgm:pt modelId="{69A2337E-C375-4002-B183-8EC52CCDEDED}" type="pres">
      <dgm:prSet presAssocID="{481E05FC-3B68-479F-AE6B-75859C271BE5}" presName="text" presStyleLbl="node1" presStyleIdx="1" presStyleCnt="8">
        <dgm:presLayoutVars>
          <dgm:bulletEnabled val="1"/>
        </dgm:presLayoutVars>
      </dgm:prSet>
      <dgm:spPr/>
    </dgm:pt>
    <dgm:pt modelId="{F50364CC-00F8-44A5-ABA1-3B0473E38A65}" type="pres">
      <dgm:prSet presAssocID="{605D4012-9DB6-4668-A20E-B0E008983716}" presName="spacer" presStyleCnt="0"/>
      <dgm:spPr/>
    </dgm:pt>
    <dgm:pt modelId="{AEAAA110-7C4B-4215-A361-3F4D22D18DA1}" type="pres">
      <dgm:prSet presAssocID="{CF1E67E9-E2D5-435F-B6B0-DEA5004BE847}" presName="comp" presStyleCnt="0"/>
      <dgm:spPr/>
    </dgm:pt>
    <dgm:pt modelId="{7220F156-1816-48E4-ABD6-CC8144766EFF}" type="pres">
      <dgm:prSet presAssocID="{CF1E67E9-E2D5-435F-B6B0-DEA5004BE847}" presName="box" presStyleLbl="node1" presStyleIdx="2" presStyleCnt="8"/>
      <dgm:spPr/>
    </dgm:pt>
    <dgm:pt modelId="{AE2FC333-E750-4C69-8092-CEE794EC248A}" type="pres">
      <dgm:prSet presAssocID="{CF1E67E9-E2D5-435F-B6B0-DEA5004BE847}" presName="img" presStyleLbl="fgImgPlace1" presStyleIdx="2" presStyleCnt="8"/>
      <dgm:spPr>
        <a:blipFill rotWithShape="1">
          <a:blip xmlns:r="http://schemas.openxmlformats.org/officeDocument/2006/relationships" r:embed="rId3"/>
          <a:stretch>
            <a:fillRect/>
          </a:stretch>
        </a:blipFill>
      </dgm:spPr>
    </dgm:pt>
    <dgm:pt modelId="{C47F64BC-24B1-4406-AC6B-0C953AAC6CA1}" type="pres">
      <dgm:prSet presAssocID="{CF1E67E9-E2D5-435F-B6B0-DEA5004BE847}" presName="text" presStyleLbl="node1" presStyleIdx="2" presStyleCnt="8">
        <dgm:presLayoutVars>
          <dgm:bulletEnabled val="1"/>
        </dgm:presLayoutVars>
      </dgm:prSet>
      <dgm:spPr/>
    </dgm:pt>
    <dgm:pt modelId="{6EFCF3E4-AAD6-4F23-A68E-47CD4AC614C3}" type="pres">
      <dgm:prSet presAssocID="{D49EAFCF-A17F-4252-B90E-5012FD3E625B}" presName="spacer" presStyleCnt="0"/>
      <dgm:spPr/>
    </dgm:pt>
    <dgm:pt modelId="{88049001-D759-4C7D-9537-40FF9BBAC369}" type="pres">
      <dgm:prSet presAssocID="{070F0D59-8DBD-4F17-8052-973ED74D04E6}" presName="comp" presStyleCnt="0"/>
      <dgm:spPr/>
    </dgm:pt>
    <dgm:pt modelId="{60C2003E-ECB2-4F7B-A476-5D05657E10F1}" type="pres">
      <dgm:prSet presAssocID="{070F0D59-8DBD-4F17-8052-973ED74D04E6}" presName="box" presStyleLbl="node1" presStyleIdx="3" presStyleCnt="8"/>
      <dgm:spPr/>
    </dgm:pt>
    <dgm:pt modelId="{B2ABF78B-C691-4D38-9764-578900576779}" type="pres">
      <dgm:prSet presAssocID="{070F0D59-8DBD-4F17-8052-973ED74D04E6}" presName="img" presStyleLbl="fgImgPlace1" presStyleIdx="3" presStyleCnt="8"/>
      <dgm:spPr>
        <a:blipFill rotWithShape="1">
          <a:blip xmlns:r="http://schemas.openxmlformats.org/officeDocument/2006/relationships" r:embed="rId4"/>
          <a:stretch>
            <a:fillRect/>
          </a:stretch>
        </a:blipFill>
      </dgm:spPr>
    </dgm:pt>
    <dgm:pt modelId="{2857D7B0-724C-47E4-8890-865BE73A3952}" type="pres">
      <dgm:prSet presAssocID="{070F0D59-8DBD-4F17-8052-973ED74D04E6}" presName="text" presStyleLbl="node1" presStyleIdx="3" presStyleCnt="8">
        <dgm:presLayoutVars>
          <dgm:bulletEnabled val="1"/>
        </dgm:presLayoutVars>
      </dgm:prSet>
      <dgm:spPr/>
    </dgm:pt>
    <dgm:pt modelId="{2D42DA71-ED3D-4987-9D26-CC4EDA1C48A6}" type="pres">
      <dgm:prSet presAssocID="{05EE0C17-A0F1-44D7-8138-439129452CA5}" presName="spacer" presStyleCnt="0"/>
      <dgm:spPr/>
    </dgm:pt>
    <dgm:pt modelId="{6D5E7C00-3746-41C4-820A-31252A73A627}" type="pres">
      <dgm:prSet presAssocID="{52115307-EA1D-44D3-BE56-2A3FFF31D143}" presName="comp" presStyleCnt="0"/>
      <dgm:spPr/>
    </dgm:pt>
    <dgm:pt modelId="{46D548F6-5F5C-4ED0-A6C1-7C673F38F804}" type="pres">
      <dgm:prSet presAssocID="{52115307-EA1D-44D3-BE56-2A3FFF31D143}" presName="box" presStyleLbl="node1" presStyleIdx="4" presStyleCnt="8"/>
      <dgm:spPr/>
    </dgm:pt>
    <dgm:pt modelId="{642AE6D3-F178-4829-9B41-6A0E91632C3A}" type="pres">
      <dgm:prSet presAssocID="{52115307-EA1D-44D3-BE56-2A3FFF31D143}" presName="img" presStyleLbl="fgImgPlace1" presStyleIdx="4" presStyleCnt="8"/>
      <dgm:spPr>
        <a:blipFill rotWithShape="1">
          <a:blip xmlns:r="http://schemas.openxmlformats.org/officeDocument/2006/relationships" r:embed="rId5"/>
          <a:stretch>
            <a:fillRect/>
          </a:stretch>
        </a:blipFill>
      </dgm:spPr>
    </dgm:pt>
    <dgm:pt modelId="{E9A5E9C0-8E9B-46FC-9B1D-EBC81C112A68}" type="pres">
      <dgm:prSet presAssocID="{52115307-EA1D-44D3-BE56-2A3FFF31D143}" presName="text" presStyleLbl="node1" presStyleIdx="4" presStyleCnt="8">
        <dgm:presLayoutVars>
          <dgm:bulletEnabled val="1"/>
        </dgm:presLayoutVars>
      </dgm:prSet>
      <dgm:spPr/>
    </dgm:pt>
    <dgm:pt modelId="{E97B66BA-EE3A-4573-AC3E-84B6B99A9FC5}" type="pres">
      <dgm:prSet presAssocID="{61200D54-7D56-47E5-A077-70F588763656}" presName="spacer" presStyleCnt="0"/>
      <dgm:spPr/>
    </dgm:pt>
    <dgm:pt modelId="{AC10313B-47B5-4142-BD10-CFE92FAF8D00}" type="pres">
      <dgm:prSet presAssocID="{5773D2FC-F962-4E8C-86F5-275B00BA00BF}" presName="comp" presStyleCnt="0"/>
      <dgm:spPr/>
    </dgm:pt>
    <dgm:pt modelId="{40DA319B-2C19-48B4-93D6-4A0ED36846B5}" type="pres">
      <dgm:prSet presAssocID="{5773D2FC-F962-4E8C-86F5-275B00BA00BF}" presName="box" presStyleLbl="node1" presStyleIdx="5" presStyleCnt="8"/>
      <dgm:spPr/>
    </dgm:pt>
    <dgm:pt modelId="{F18A9D99-EAF3-4099-9176-A2445837F266}" type="pres">
      <dgm:prSet presAssocID="{5773D2FC-F962-4E8C-86F5-275B00BA00BF}" presName="img" presStyleLbl="fgImgPlace1" presStyleIdx="5" presStyleCnt="8"/>
      <dgm:spPr>
        <a:blipFill rotWithShape="1">
          <a:blip xmlns:r="http://schemas.openxmlformats.org/officeDocument/2006/relationships" r:embed="rId6"/>
          <a:stretch>
            <a:fillRect/>
          </a:stretch>
        </a:blipFill>
      </dgm:spPr>
    </dgm:pt>
    <dgm:pt modelId="{825C8000-0344-462B-8264-0BDDFDC47EFD}" type="pres">
      <dgm:prSet presAssocID="{5773D2FC-F962-4E8C-86F5-275B00BA00BF}" presName="text" presStyleLbl="node1" presStyleIdx="5" presStyleCnt="8">
        <dgm:presLayoutVars>
          <dgm:bulletEnabled val="1"/>
        </dgm:presLayoutVars>
      </dgm:prSet>
      <dgm:spPr/>
    </dgm:pt>
    <dgm:pt modelId="{76BF1F3F-85DD-403C-A2DA-2F4F6B8C275A}" type="pres">
      <dgm:prSet presAssocID="{97FE829A-21D7-4578-B597-EB5C0C80D66E}" presName="spacer" presStyleCnt="0"/>
      <dgm:spPr/>
    </dgm:pt>
    <dgm:pt modelId="{B4572E2B-5A61-4A46-8E29-D83424F216B6}" type="pres">
      <dgm:prSet presAssocID="{85A3A566-04D4-4E2E-86A0-82729EC29D4D}" presName="comp" presStyleCnt="0"/>
      <dgm:spPr/>
    </dgm:pt>
    <dgm:pt modelId="{9E6EF944-3E61-4A78-8AC0-A22B2BCD1039}" type="pres">
      <dgm:prSet presAssocID="{85A3A566-04D4-4E2E-86A0-82729EC29D4D}" presName="box" presStyleLbl="node1" presStyleIdx="6" presStyleCnt="8"/>
      <dgm:spPr/>
    </dgm:pt>
    <dgm:pt modelId="{A6A8BE51-283A-442F-8D8E-B14C2308CF40}" type="pres">
      <dgm:prSet presAssocID="{85A3A566-04D4-4E2E-86A0-82729EC29D4D}" presName="img" presStyleLbl="fgImgPlace1" presStyleIdx="6" presStyleCnt="8"/>
      <dgm:spPr>
        <a:blipFill rotWithShape="1">
          <a:blip xmlns:r="http://schemas.openxmlformats.org/officeDocument/2006/relationships" r:embed="rId7"/>
          <a:stretch>
            <a:fillRect/>
          </a:stretch>
        </a:blipFill>
      </dgm:spPr>
    </dgm:pt>
    <dgm:pt modelId="{97292036-406F-485C-A6A1-3C71E4DF875E}" type="pres">
      <dgm:prSet presAssocID="{85A3A566-04D4-4E2E-86A0-82729EC29D4D}" presName="text" presStyleLbl="node1" presStyleIdx="6" presStyleCnt="8">
        <dgm:presLayoutVars>
          <dgm:bulletEnabled val="1"/>
        </dgm:presLayoutVars>
      </dgm:prSet>
      <dgm:spPr/>
    </dgm:pt>
    <dgm:pt modelId="{B918EF5C-6627-44A7-8394-7DB387B646C7}" type="pres">
      <dgm:prSet presAssocID="{C305E12B-5BBD-4B20-8792-9F0C97FAB61E}" presName="spacer" presStyleCnt="0"/>
      <dgm:spPr/>
    </dgm:pt>
    <dgm:pt modelId="{EBB3012A-F36E-43E5-9DFC-04C8BE71EF8F}" type="pres">
      <dgm:prSet presAssocID="{B6369979-88BE-4822-B4D6-39B2C66EA9CD}" presName="comp" presStyleCnt="0"/>
      <dgm:spPr/>
    </dgm:pt>
    <dgm:pt modelId="{CAF8BBD6-2E6E-4431-994C-8FBA7EF301AB}" type="pres">
      <dgm:prSet presAssocID="{B6369979-88BE-4822-B4D6-39B2C66EA9CD}" presName="box" presStyleLbl="node1" presStyleIdx="7" presStyleCnt="8"/>
      <dgm:spPr/>
    </dgm:pt>
    <dgm:pt modelId="{3B118015-4E5B-4299-8A8E-A3B37ADD2EC6}" type="pres">
      <dgm:prSet presAssocID="{B6369979-88BE-4822-B4D6-39B2C66EA9CD}" presName="img" presStyleLbl="fgImgPlace1" presStyleIdx="7" presStyleCnt="8"/>
      <dgm:spPr>
        <a:blipFill rotWithShape="1">
          <a:blip xmlns:r="http://schemas.openxmlformats.org/officeDocument/2006/relationships" r:embed="rId8"/>
          <a:stretch>
            <a:fillRect/>
          </a:stretch>
        </a:blipFill>
      </dgm:spPr>
    </dgm:pt>
    <dgm:pt modelId="{80315B4D-FE14-445D-B4C0-36C10F814E31}" type="pres">
      <dgm:prSet presAssocID="{B6369979-88BE-4822-B4D6-39B2C66EA9CD}" presName="text" presStyleLbl="node1" presStyleIdx="7" presStyleCnt="8">
        <dgm:presLayoutVars>
          <dgm:bulletEnabled val="1"/>
        </dgm:presLayoutVars>
      </dgm:prSet>
      <dgm:spPr/>
    </dgm:pt>
  </dgm:ptLst>
  <dgm:cxnLst>
    <dgm:cxn modelId="{DC5E4700-8368-45A4-AEB7-F836B1C21BA8}" srcId="{080BD4A8-06D0-4A9E-8234-A869E96761FD}" destId="{85A3A566-04D4-4E2E-86A0-82729EC29D4D}" srcOrd="6" destOrd="0" parTransId="{EEC06B67-F448-4988-A33D-ACA6A82F3604}" sibTransId="{C305E12B-5BBD-4B20-8792-9F0C97FAB61E}"/>
    <dgm:cxn modelId="{34442602-1C6C-4B33-B1DA-0875F127D375}" type="presOf" srcId="{B6369979-88BE-4822-B4D6-39B2C66EA9CD}" destId="{CAF8BBD6-2E6E-4431-994C-8FBA7EF301AB}" srcOrd="0" destOrd="0" presId="urn:microsoft.com/office/officeart/2005/8/layout/vList4"/>
    <dgm:cxn modelId="{07CCCE0C-0577-478E-B65A-2562E16A73CB}" type="presOf" srcId="{481E05FC-3B68-479F-AE6B-75859C271BE5}" destId="{69A2337E-C375-4002-B183-8EC52CCDEDED}" srcOrd="1" destOrd="0" presId="urn:microsoft.com/office/officeart/2005/8/layout/vList4"/>
    <dgm:cxn modelId="{54E18E21-FBC7-4917-8627-306308905FEC}" type="presOf" srcId="{85A3A566-04D4-4E2E-86A0-82729EC29D4D}" destId="{9E6EF944-3E61-4A78-8AC0-A22B2BCD1039}" srcOrd="0" destOrd="0" presId="urn:microsoft.com/office/officeart/2005/8/layout/vList4"/>
    <dgm:cxn modelId="{E181E534-DB89-46AB-89E5-205B2B44EEE1}" type="presOf" srcId="{481E05FC-3B68-479F-AE6B-75859C271BE5}" destId="{90022F1B-5F03-4874-9274-C75577213451}" srcOrd="0" destOrd="0" presId="urn:microsoft.com/office/officeart/2005/8/layout/vList4"/>
    <dgm:cxn modelId="{9A035337-BD8E-44C4-B8FD-4D0A05D01176}" type="presOf" srcId="{CF1E67E9-E2D5-435F-B6B0-DEA5004BE847}" destId="{7220F156-1816-48E4-ABD6-CC8144766EFF}" srcOrd="0" destOrd="0" presId="urn:microsoft.com/office/officeart/2005/8/layout/vList4"/>
    <dgm:cxn modelId="{05D8256A-86D7-4697-A4FC-C632B39CD088}" type="presOf" srcId="{85A3A566-04D4-4E2E-86A0-82729EC29D4D}" destId="{97292036-406F-485C-A6A1-3C71E4DF875E}" srcOrd="1" destOrd="0" presId="urn:microsoft.com/office/officeart/2005/8/layout/vList4"/>
    <dgm:cxn modelId="{2D9A644F-5B55-484D-91DA-983FB93312C6}" srcId="{080BD4A8-06D0-4A9E-8234-A869E96761FD}" destId="{52115307-EA1D-44D3-BE56-2A3FFF31D143}" srcOrd="4" destOrd="0" parTransId="{D4C10A9E-B7F3-4ED0-BB46-FA8712978350}" sibTransId="{61200D54-7D56-47E5-A077-70F588763656}"/>
    <dgm:cxn modelId="{2B33CD52-D759-4EEB-9EC0-5035777FAE3E}" type="presOf" srcId="{52115307-EA1D-44D3-BE56-2A3FFF31D143}" destId="{46D548F6-5F5C-4ED0-A6C1-7C673F38F804}" srcOrd="0" destOrd="0" presId="urn:microsoft.com/office/officeart/2005/8/layout/vList4"/>
    <dgm:cxn modelId="{8AB66373-F9FE-4CBF-AACA-E46A82709986}" type="presOf" srcId="{6BAA552F-6E0C-4279-951F-C1CB35731633}" destId="{83EDBB08-1B6A-4C46-9F60-3452EAEF5826}" srcOrd="1" destOrd="0" presId="urn:microsoft.com/office/officeart/2005/8/layout/vList4"/>
    <dgm:cxn modelId="{6A174374-5204-46DB-932D-3B68496214EF}" type="presOf" srcId="{CF1E67E9-E2D5-435F-B6B0-DEA5004BE847}" destId="{C47F64BC-24B1-4406-AC6B-0C953AAC6CA1}" srcOrd="1" destOrd="0" presId="urn:microsoft.com/office/officeart/2005/8/layout/vList4"/>
    <dgm:cxn modelId="{0E8BC154-EE74-4A08-98E2-A99AEAE4F4D5}" srcId="{080BD4A8-06D0-4A9E-8234-A869E96761FD}" destId="{CF1E67E9-E2D5-435F-B6B0-DEA5004BE847}" srcOrd="2" destOrd="0" parTransId="{76FA9396-23C3-4734-B8D0-B3919AD87768}" sibTransId="{D49EAFCF-A17F-4252-B90E-5012FD3E625B}"/>
    <dgm:cxn modelId="{7037597A-FA00-44D5-9D27-B000E4889AD3}" type="presOf" srcId="{B6369979-88BE-4822-B4D6-39B2C66EA9CD}" destId="{80315B4D-FE14-445D-B4C0-36C10F814E31}" srcOrd="1" destOrd="0" presId="urn:microsoft.com/office/officeart/2005/8/layout/vList4"/>
    <dgm:cxn modelId="{912D8384-2546-446A-93C1-AB12E63A3065}" type="presOf" srcId="{5773D2FC-F962-4E8C-86F5-275B00BA00BF}" destId="{40DA319B-2C19-48B4-93D6-4A0ED36846B5}" srcOrd="0" destOrd="0" presId="urn:microsoft.com/office/officeart/2005/8/layout/vList4"/>
    <dgm:cxn modelId="{4D4EC090-5EC1-483A-A18D-42CE763AFED8}" srcId="{080BD4A8-06D0-4A9E-8234-A869E96761FD}" destId="{6BAA552F-6E0C-4279-951F-C1CB35731633}" srcOrd="0" destOrd="0" parTransId="{8228D45E-22E2-47AE-BEFA-53E06EB3534C}" sibTransId="{BE1BAA6C-9E7E-498D-A451-843413FCF9FD}"/>
    <dgm:cxn modelId="{828C6C9B-EBD0-486D-93E5-679087137455}" type="presOf" srcId="{52115307-EA1D-44D3-BE56-2A3FFF31D143}" destId="{E9A5E9C0-8E9B-46FC-9B1D-EBC81C112A68}" srcOrd="1" destOrd="0" presId="urn:microsoft.com/office/officeart/2005/8/layout/vList4"/>
    <dgm:cxn modelId="{5CF803A9-F944-43E2-9C89-841C36034299}" srcId="{080BD4A8-06D0-4A9E-8234-A869E96761FD}" destId="{481E05FC-3B68-479F-AE6B-75859C271BE5}" srcOrd="1" destOrd="0" parTransId="{C39515E3-65A7-4BF5-A1F3-250DC1A10801}" sibTransId="{605D4012-9DB6-4668-A20E-B0E008983716}"/>
    <dgm:cxn modelId="{A4FFDBAD-8066-45D0-A3AC-4C76BAA90B7F}" srcId="{080BD4A8-06D0-4A9E-8234-A869E96761FD}" destId="{070F0D59-8DBD-4F17-8052-973ED74D04E6}" srcOrd="3" destOrd="0" parTransId="{AD74699C-571C-4C1D-AE58-C3EA9B1A9A0F}" sibTransId="{05EE0C17-A0F1-44D7-8138-439129452CA5}"/>
    <dgm:cxn modelId="{3E3FFABD-2472-41F2-8B1B-6565BDFACEEA}" srcId="{080BD4A8-06D0-4A9E-8234-A869E96761FD}" destId="{5773D2FC-F962-4E8C-86F5-275B00BA00BF}" srcOrd="5" destOrd="0" parTransId="{0C883AC6-F1D0-4503-8B72-F0E03DC6784A}" sibTransId="{97FE829A-21D7-4578-B597-EB5C0C80D66E}"/>
    <dgm:cxn modelId="{53CFAFCA-B295-4F8A-AF1E-E8B00E448A72}" srcId="{080BD4A8-06D0-4A9E-8234-A869E96761FD}" destId="{B6369979-88BE-4822-B4D6-39B2C66EA9CD}" srcOrd="7" destOrd="0" parTransId="{E93E7619-4300-49A7-9AA5-91DE29FC6CFA}" sibTransId="{039C9150-28A2-4644-AC68-26C51C709780}"/>
    <dgm:cxn modelId="{0927E4CE-266F-4C36-BA46-4C4A1E9EC70B}" type="presOf" srcId="{070F0D59-8DBD-4F17-8052-973ED74D04E6}" destId="{60C2003E-ECB2-4F7B-A476-5D05657E10F1}" srcOrd="0" destOrd="0" presId="urn:microsoft.com/office/officeart/2005/8/layout/vList4"/>
    <dgm:cxn modelId="{A187FAD1-8F13-4007-8DA8-C678CD72C648}" type="presOf" srcId="{6BAA552F-6E0C-4279-951F-C1CB35731633}" destId="{B1C535BF-41B4-41DC-BC75-E747190615ED}" srcOrd="0" destOrd="0" presId="urn:microsoft.com/office/officeart/2005/8/layout/vList4"/>
    <dgm:cxn modelId="{26161FD6-A871-4A76-B3BB-F8F743EA4271}" type="presOf" srcId="{070F0D59-8DBD-4F17-8052-973ED74D04E6}" destId="{2857D7B0-724C-47E4-8890-865BE73A3952}" srcOrd="1" destOrd="0" presId="urn:microsoft.com/office/officeart/2005/8/layout/vList4"/>
    <dgm:cxn modelId="{FDD9CBF6-6A2F-41DA-AFD0-BB572B55EDB3}" type="presOf" srcId="{080BD4A8-06D0-4A9E-8234-A869E96761FD}" destId="{248D1F7E-58C0-4AE4-A2DA-266A23011337}" srcOrd="0" destOrd="0" presId="urn:microsoft.com/office/officeart/2005/8/layout/vList4"/>
    <dgm:cxn modelId="{B16EA4F7-569F-4D3A-9B08-9638F68B5021}" type="presOf" srcId="{5773D2FC-F962-4E8C-86F5-275B00BA00BF}" destId="{825C8000-0344-462B-8264-0BDDFDC47EFD}" srcOrd="1" destOrd="0" presId="urn:microsoft.com/office/officeart/2005/8/layout/vList4"/>
    <dgm:cxn modelId="{A29D7854-E8FD-424D-9149-D62C1EAFD5FD}" type="presParOf" srcId="{248D1F7E-58C0-4AE4-A2DA-266A23011337}" destId="{62909DE9-229E-4B33-B469-19CFD28FF028}" srcOrd="0" destOrd="0" presId="urn:microsoft.com/office/officeart/2005/8/layout/vList4"/>
    <dgm:cxn modelId="{AD9776D5-ECF0-4504-888A-1BC84B6EA39D}" type="presParOf" srcId="{62909DE9-229E-4B33-B469-19CFD28FF028}" destId="{B1C535BF-41B4-41DC-BC75-E747190615ED}" srcOrd="0" destOrd="0" presId="urn:microsoft.com/office/officeart/2005/8/layout/vList4"/>
    <dgm:cxn modelId="{B154170E-1A28-4397-8FA9-436E55488475}" type="presParOf" srcId="{62909DE9-229E-4B33-B469-19CFD28FF028}" destId="{E597D70D-F47B-40BD-8EA5-ACCE1187D41E}" srcOrd="1" destOrd="0" presId="urn:microsoft.com/office/officeart/2005/8/layout/vList4"/>
    <dgm:cxn modelId="{5CC9C5A0-DBD8-4E8A-B847-DD399F017047}" type="presParOf" srcId="{62909DE9-229E-4B33-B469-19CFD28FF028}" destId="{83EDBB08-1B6A-4C46-9F60-3452EAEF5826}" srcOrd="2" destOrd="0" presId="urn:microsoft.com/office/officeart/2005/8/layout/vList4"/>
    <dgm:cxn modelId="{8BDD60B9-01E0-4353-A967-3C08D8062059}" type="presParOf" srcId="{248D1F7E-58C0-4AE4-A2DA-266A23011337}" destId="{351F26C4-4B53-4397-8BD5-4873AD837C9C}" srcOrd="1" destOrd="0" presId="urn:microsoft.com/office/officeart/2005/8/layout/vList4"/>
    <dgm:cxn modelId="{71EF6A63-278F-47EE-BCF5-1C1084670BB2}" type="presParOf" srcId="{248D1F7E-58C0-4AE4-A2DA-266A23011337}" destId="{536DF5E2-B7B0-4579-8B49-4F7209019C6C}" srcOrd="2" destOrd="0" presId="urn:microsoft.com/office/officeart/2005/8/layout/vList4"/>
    <dgm:cxn modelId="{86CEB563-22AE-43C4-AC15-B7E892682C83}" type="presParOf" srcId="{536DF5E2-B7B0-4579-8B49-4F7209019C6C}" destId="{90022F1B-5F03-4874-9274-C75577213451}" srcOrd="0" destOrd="0" presId="urn:microsoft.com/office/officeart/2005/8/layout/vList4"/>
    <dgm:cxn modelId="{FC75A44E-D7ED-4440-BF37-87FFB633C5E0}" type="presParOf" srcId="{536DF5E2-B7B0-4579-8B49-4F7209019C6C}" destId="{984D3F1D-604F-4978-AFF1-A8E1787FCFD2}" srcOrd="1" destOrd="0" presId="urn:microsoft.com/office/officeart/2005/8/layout/vList4"/>
    <dgm:cxn modelId="{0E20B23B-8A1C-4FB1-A11E-E4A32464E7A8}" type="presParOf" srcId="{536DF5E2-B7B0-4579-8B49-4F7209019C6C}" destId="{69A2337E-C375-4002-B183-8EC52CCDEDED}" srcOrd="2" destOrd="0" presId="urn:microsoft.com/office/officeart/2005/8/layout/vList4"/>
    <dgm:cxn modelId="{420CACA5-5FB3-4EF7-8F7D-93F1B7B7E781}" type="presParOf" srcId="{248D1F7E-58C0-4AE4-A2DA-266A23011337}" destId="{F50364CC-00F8-44A5-ABA1-3B0473E38A65}" srcOrd="3" destOrd="0" presId="urn:microsoft.com/office/officeart/2005/8/layout/vList4"/>
    <dgm:cxn modelId="{C0722E45-3F28-4DAC-A186-431337DFF66D}" type="presParOf" srcId="{248D1F7E-58C0-4AE4-A2DA-266A23011337}" destId="{AEAAA110-7C4B-4215-A361-3F4D22D18DA1}" srcOrd="4" destOrd="0" presId="urn:microsoft.com/office/officeart/2005/8/layout/vList4"/>
    <dgm:cxn modelId="{748A21DD-76EA-4964-B7D5-4939193FCB74}" type="presParOf" srcId="{AEAAA110-7C4B-4215-A361-3F4D22D18DA1}" destId="{7220F156-1816-48E4-ABD6-CC8144766EFF}" srcOrd="0" destOrd="0" presId="urn:microsoft.com/office/officeart/2005/8/layout/vList4"/>
    <dgm:cxn modelId="{036149DF-A2D4-4A05-850C-47743E5810AC}" type="presParOf" srcId="{AEAAA110-7C4B-4215-A361-3F4D22D18DA1}" destId="{AE2FC333-E750-4C69-8092-CEE794EC248A}" srcOrd="1" destOrd="0" presId="urn:microsoft.com/office/officeart/2005/8/layout/vList4"/>
    <dgm:cxn modelId="{CAA1C7F6-E794-45B0-8E98-79E7B8A632AC}" type="presParOf" srcId="{AEAAA110-7C4B-4215-A361-3F4D22D18DA1}" destId="{C47F64BC-24B1-4406-AC6B-0C953AAC6CA1}" srcOrd="2" destOrd="0" presId="urn:microsoft.com/office/officeart/2005/8/layout/vList4"/>
    <dgm:cxn modelId="{AD237331-85DA-49CB-B41D-37F78B5D0D12}" type="presParOf" srcId="{248D1F7E-58C0-4AE4-A2DA-266A23011337}" destId="{6EFCF3E4-AAD6-4F23-A68E-47CD4AC614C3}" srcOrd="5" destOrd="0" presId="urn:microsoft.com/office/officeart/2005/8/layout/vList4"/>
    <dgm:cxn modelId="{38371C5D-F709-4326-A7EB-7DE381474AF3}" type="presParOf" srcId="{248D1F7E-58C0-4AE4-A2DA-266A23011337}" destId="{88049001-D759-4C7D-9537-40FF9BBAC369}" srcOrd="6" destOrd="0" presId="urn:microsoft.com/office/officeart/2005/8/layout/vList4"/>
    <dgm:cxn modelId="{E76E0B75-7451-441F-BAC2-524E53CE5CE8}" type="presParOf" srcId="{88049001-D759-4C7D-9537-40FF9BBAC369}" destId="{60C2003E-ECB2-4F7B-A476-5D05657E10F1}" srcOrd="0" destOrd="0" presId="urn:microsoft.com/office/officeart/2005/8/layout/vList4"/>
    <dgm:cxn modelId="{4D198158-443A-4476-B4B1-88BA35BA3151}" type="presParOf" srcId="{88049001-D759-4C7D-9537-40FF9BBAC369}" destId="{B2ABF78B-C691-4D38-9764-578900576779}" srcOrd="1" destOrd="0" presId="urn:microsoft.com/office/officeart/2005/8/layout/vList4"/>
    <dgm:cxn modelId="{C5848706-2A8A-4A5D-B70F-8980C08829E1}" type="presParOf" srcId="{88049001-D759-4C7D-9537-40FF9BBAC369}" destId="{2857D7B0-724C-47E4-8890-865BE73A3952}" srcOrd="2" destOrd="0" presId="urn:microsoft.com/office/officeart/2005/8/layout/vList4"/>
    <dgm:cxn modelId="{3A87271F-7AAA-457E-A6B0-8D52E8732B73}" type="presParOf" srcId="{248D1F7E-58C0-4AE4-A2DA-266A23011337}" destId="{2D42DA71-ED3D-4987-9D26-CC4EDA1C48A6}" srcOrd="7" destOrd="0" presId="urn:microsoft.com/office/officeart/2005/8/layout/vList4"/>
    <dgm:cxn modelId="{145682B2-E417-4498-8508-F5B492DF9207}" type="presParOf" srcId="{248D1F7E-58C0-4AE4-A2DA-266A23011337}" destId="{6D5E7C00-3746-41C4-820A-31252A73A627}" srcOrd="8" destOrd="0" presId="urn:microsoft.com/office/officeart/2005/8/layout/vList4"/>
    <dgm:cxn modelId="{DCBB9354-461E-4E0F-99E2-6C73C3667732}" type="presParOf" srcId="{6D5E7C00-3746-41C4-820A-31252A73A627}" destId="{46D548F6-5F5C-4ED0-A6C1-7C673F38F804}" srcOrd="0" destOrd="0" presId="urn:microsoft.com/office/officeart/2005/8/layout/vList4"/>
    <dgm:cxn modelId="{AE281ED4-8FB9-4F7F-B5DF-2358BFFEE26A}" type="presParOf" srcId="{6D5E7C00-3746-41C4-820A-31252A73A627}" destId="{642AE6D3-F178-4829-9B41-6A0E91632C3A}" srcOrd="1" destOrd="0" presId="urn:microsoft.com/office/officeart/2005/8/layout/vList4"/>
    <dgm:cxn modelId="{56423622-A468-43C9-A2E9-39FCA46AAD79}" type="presParOf" srcId="{6D5E7C00-3746-41C4-820A-31252A73A627}" destId="{E9A5E9C0-8E9B-46FC-9B1D-EBC81C112A68}" srcOrd="2" destOrd="0" presId="urn:microsoft.com/office/officeart/2005/8/layout/vList4"/>
    <dgm:cxn modelId="{AC7FE504-0244-43F9-BF63-A1ED8DFE1471}" type="presParOf" srcId="{248D1F7E-58C0-4AE4-A2DA-266A23011337}" destId="{E97B66BA-EE3A-4573-AC3E-84B6B99A9FC5}" srcOrd="9" destOrd="0" presId="urn:microsoft.com/office/officeart/2005/8/layout/vList4"/>
    <dgm:cxn modelId="{D4D9D6B5-6EE0-49EB-94A0-6F6026167899}" type="presParOf" srcId="{248D1F7E-58C0-4AE4-A2DA-266A23011337}" destId="{AC10313B-47B5-4142-BD10-CFE92FAF8D00}" srcOrd="10" destOrd="0" presId="urn:microsoft.com/office/officeart/2005/8/layout/vList4"/>
    <dgm:cxn modelId="{7FE2A519-26FE-4D65-97C6-441223844601}" type="presParOf" srcId="{AC10313B-47B5-4142-BD10-CFE92FAF8D00}" destId="{40DA319B-2C19-48B4-93D6-4A0ED36846B5}" srcOrd="0" destOrd="0" presId="urn:microsoft.com/office/officeart/2005/8/layout/vList4"/>
    <dgm:cxn modelId="{AD44B059-F5D8-453D-A2A2-352C53E4BCA6}" type="presParOf" srcId="{AC10313B-47B5-4142-BD10-CFE92FAF8D00}" destId="{F18A9D99-EAF3-4099-9176-A2445837F266}" srcOrd="1" destOrd="0" presId="urn:microsoft.com/office/officeart/2005/8/layout/vList4"/>
    <dgm:cxn modelId="{476599CA-97B3-495B-A47A-97D90510B31F}" type="presParOf" srcId="{AC10313B-47B5-4142-BD10-CFE92FAF8D00}" destId="{825C8000-0344-462B-8264-0BDDFDC47EFD}" srcOrd="2" destOrd="0" presId="urn:microsoft.com/office/officeart/2005/8/layout/vList4"/>
    <dgm:cxn modelId="{DF0A9375-7B21-4637-925E-BC4DE83898C2}" type="presParOf" srcId="{248D1F7E-58C0-4AE4-A2DA-266A23011337}" destId="{76BF1F3F-85DD-403C-A2DA-2F4F6B8C275A}" srcOrd="11" destOrd="0" presId="urn:microsoft.com/office/officeart/2005/8/layout/vList4"/>
    <dgm:cxn modelId="{262D4AE3-E5F7-4A43-B563-E1DED782C27D}" type="presParOf" srcId="{248D1F7E-58C0-4AE4-A2DA-266A23011337}" destId="{B4572E2B-5A61-4A46-8E29-D83424F216B6}" srcOrd="12" destOrd="0" presId="urn:microsoft.com/office/officeart/2005/8/layout/vList4"/>
    <dgm:cxn modelId="{EC414694-6E9E-4AE3-9C1F-424AFEB83122}" type="presParOf" srcId="{B4572E2B-5A61-4A46-8E29-D83424F216B6}" destId="{9E6EF944-3E61-4A78-8AC0-A22B2BCD1039}" srcOrd="0" destOrd="0" presId="urn:microsoft.com/office/officeart/2005/8/layout/vList4"/>
    <dgm:cxn modelId="{ED426DE3-8A33-4F38-8940-AB47E4FD55E3}" type="presParOf" srcId="{B4572E2B-5A61-4A46-8E29-D83424F216B6}" destId="{A6A8BE51-283A-442F-8D8E-B14C2308CF40}" srcOrd="1" destOrd="0" presId="urn:microsoft.com/office/officeart/2005/8/layout/vList4"/>
    <dgm:cxn modelId="{9B4CC2D4-8EEE-4A8F-83D7-32F8C5F1334D}" type="presParOf" srcId="{B4572E2B-5A61-4A46-8E29-D83424F216B6}" destId="{97292036-406F-485C-A6A1-3C71E4DF875E}" srcOrd="2" destOrd="0" presId="urn:microsoft.com/office/officeart/2005/8/layout/vList4"/>
    <dgm:cxn modelId="{8A095902-1415-46DD-AC29-91E6AA1516B7}" type="presParOf" srcId="{248D1F7E-58C0-4AE4-A2DA-266A23011337}" destId="{B918EF5C-6627-44A7-8394-7DB387B646C7}" srcOrd="13" destOrd="0" presId="urn:microsoft.com/office/officeart/2005/8/layout/vList4"/>
    <dgm:cxn modelId="{0AD78FD5-0D88-498D-A100-73FFE3F5D0FA}" type="presParOf" srcId="{248D1F7E-58C0-4AE4-A2DA-266A23011337}" destId="{EBB3012A-F36E-43E5-9DFC-04C8BE71EF8F}" srcOrd="14" destOrd="0" presId="urn:microsoft.com/office/officeart/2005/8/layout/vList4"/>
    <dgm:cxn modelId="{797E935E-4FD7-4297-87D0-718E199BA11F}" type="presParOf" srcId="{EBB3012A-F36E-43E5-9DFC-04C8BE71EF8F}" destId="{CAF8BBD6-2E6E-4431-994C-8FBA7EF301AB}" srcOrd="0" destOrd="0" presId="urn:microsoft.com/office/officeart/2005/8/layout/vList4"/>
    <dgm:cxn modelId="{3BB9B21E-82AB-4820-9DA9-009C9C39400E}" type="presParOf" srcId="{EBB3012A-F36E-43E5-9DFC-04C8BE71EF8F}" destId="{3B118015-4E5B-4299-8A8E-A3B37ADD2EC6}" srcOrd="1" destOrd="0" presId="urn:microsoft.com/office/officeart/2005/8/layout/vList4"/>
    <dgm:cxn modelId="{3160F2CF-D18D-4D12-AB9F-558BE2B01EFD}" type="presParOf" srcId="{EBB3012A-F36E-43E5-9DFC-04C8BE71EF8F}" destId="{80315B4D-FE14-445D-B4C0-36C10F814E3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2CE1B7-3A1E-47E9-B3F7-412BA808CA66}" type="doc">
      <dgm:prSet loTypeId="urn:microsoft.com/office/officeart/2008/layout/PictureStrips" loCatId="list" qsTypeId="urn:microsoft.com/office/officeart/2005/8/quickstyle/simple1" qsCatId="simple" csTypeId="urn:microsoft.com/office/officeart/2005/8/colors/accent2_5" csCatId="accent2" phldr="1"/>
      <dgm:spPr/>
      <dgm:t>
        <a:bodyPr/>
        <a:lstStyle/>
        <a:p>
          <a:endParaRPr lang="es-ES"/>
        </a:p>
      </dgm:t>
    </dgm:pt>
    <dgm:pt modelId="{402ACD45-33C3-4FF9-9DD5-DED18C13A0C8}">
      <dgm:prSet phldrT="[Texto]"/>
      <dgm:spPr/>
      <dgm:t>
        <a:bodyPr/>
        <a:lstStyle/>
        <a:p>
          <a:r>
            <a:rPr lang="es-ES" dirty="0"/>
            <a:t>Segmento 1</a:t>
          </a:r>
        </a:p>
      </dgm:t>
    </dgm:pt>
    <dgm:pt modelId="{23545494-5E69-42C4-AB6B-DB35E914F30B}" type="parTrans" cxnId="{45D9BEE8-D18D-4F83-A064-1B01A92CBD37}">
      <dgm:prSet/>
      <dgm:spPr/>
      <dgm:t>
        <a:bodyPr/>
        <a:lstStyle/>
        <a:p>
          <a:endParaRPr lang="es-ES"/>
        </a:p>
      </dgm:t>
    </dgm:pt>
    <dgm:pt modelId="{E61C39C8-4B28-41DD-9070-C8AFF48CE867}" type="sibTrans" cxnId="{45D9BEE8-D18D-4F83-A064-1B01A92CBD37}">
      <dgm:prSet/>
      <dgm:spPr/>
      <dgm:t>
        <a:bodyPr/>
        <a:lstStyle/>
        <a:p>
          <a:endParaRPr lang="es-ES"/>
        </a:p>
      </dgm:t>
    </dgm:pt>
    <dgm:pt modelId="{09A8267C-9F8C-4CA5-A8B9-0BB8291E0CCD}">
      <dgm:prSet phldrT="[Texto]"/>
      <dgm:spPr/>
      <dgm:t>
        <a:bodyPr/>
        <a:lstStyle/>
        <a:p>
          <a:r>
            <a:rPr lang="es-ES" dirty="0"/>
            <a:t>Segmento 2</a:t>
          </a:r>
        </a:p>
      </dgm:t>
    </dgm:pt>
    <dgm:pt modelId="{71E7C60A-2E8B-4690-9D25-E7B2E4FC5BDD}" type="parTrans" cxnId="{6CE0BB2B-C20F-46AE-B8EA-641E7083473D}">
      <dgm:prSet/>
      <dgm:spPr/>
      <dgm:t>
        <a:bodyPr/>
        <a:lstStyle/>
        <a:p>
          <a:endParaRPr lang="es-ES"/>
        </a:p>
      </dgm:t>
    </dgm:pt>
    <dgm:pt modelId="{D6F32020-B131-445F-B150-32F9F3841927}" type="sibTrans" cxnId="{6CE0BB2B-C20F-46AE-B8EA-641E7083473D}">
      <dgm:prSet/>
      <dgm:spPr/>
      <dgm:t>
        <a:bodyPr/>
        <a:lstStyle/>
        <a:p>
          <a:endParaRPr lang="es-ES"/>
        </a:p>
      </dgm:t>
    </dgm:pt>
    <dgm:pt modelId="{24D52BF3-30AC-430C-BF20-1138C8AD3606}">
      <dgm:prSet phldrT="[Texto]"/>
      <dgm:spPr/>
      <dgm:t>
        <a:bodyPr/>
        <a:lstStyle/>
        <a:p>
          <a:r>
            <a:rPr lang="es-ES" dirty="0"/>
            <a:t>Cartera de créditos</a:t>
          </a:r>
        </a:p>
      </dgm:t>
    </dgm:pt>
    <dgm:pt modelId="{6330DB0F-2785-474E-865E-7008D1AC822A}" type="parTrans" cxnId="{A008CF2D-BDD1-4771-912F-D0F9C00EED76}">
      <dgm:prSet/>
      <dgm:spPr/>
      <dgm:t>
        <a:bodyPr/>
        <a:lstStyle/>
        <a:p>
          <a:endParaRPr lang="es-ES"/>
        </a:p>
      </dgm:t>
    </dgm:pt>
    <dgm:pt modelId="{21E61532-2401-41A6-9A3F-64D4C31127F4}" type="sibTrans" cxnId="{A008CF2D-BDD1-4771-912F-D0F9C00EED76}">
      <dgm:prSet/>
      <dgm:spPr/>
      <dgm:t>
        <a:bodyPr/>
        <a:lstStyle/>
        <a:p>
          <a:endParaRPr lang="es-ES"/>
        </a:p>
      </dgm:t>
    </dgm:pt>
    <dgm:pt modelId="{D73DC818-4A9F-4E34-AD86-7D1C66D26288}">
      <dgm:prSet phldrT="[Texto]"/>
      <dgm:spPr/>
      <dgm:t>
        <a:bodyPr/>
        <a:lstStyle/>
        <a:p>
          <a:r>
            <a:rPr lang="es-ES" dirty="0"/>
            <a:t>Activos 2.386 millones</a:t>
          </a:r>
        </a:p>
      </dgm:t>
    </dgm:pt>
    <dgm:pt modelId="{65DAE854-403A-4A5F-BA53-B311147DC7CA}" type="parTrans" cxnId="{70EE6D70-1C1E-41D5-8C63-EC248281072F}">
      <dgm:prSet/>
      <dgm:spPr/>
      <dgm:t>
        <a:bodyPr/>
        <a:lstStyle/>
        <a:p>
          <a:endParaRPr lang="es-ES"/>
        </a:p>
      </dgm:t>
    </dgm:pt>
    <dgm:pt modelId="{732B73CE-A6E6-45C8-AF82-989432F52CD5}" type="sibTrans" cxnId="{70EE6D70-1C1E-41D5-8C63-EC248281072F}">
      <dgm:prSet/>
      <dgm:spPr/>
      <dgm:t>
        <a:bodyPr/>
        <a:lstStyle/>
        <a:p>
          <a:endParaRPr lang="es-ES"/>
        </a:p>
      </dgm:t>
    </dgm:pt>
    <dgm:pt modelId="{C2E5A628-CE7A-4698-9466-B9817D5445F4}">
      <dgm:prSet phldrT="[Texto]"/>
      <dgm:spPr/>
      <dgm:t>
        <a:bodyPr/>
        <a:lstStyle/>
        <a:p>
          <a:r>
            <a:rPr lang="es-ES" dirty="0"/>
            <a:t>Cartera de créditos 64%</a:t>
          </a:r>
        </a:p>
      </dgm:t>
    </dgm:pt>
    <dgm:pt modelId="{D1B4CD9C-63EB-4612-9A7E-DF8567A59DA3}" type="parTrans" cxnId="{22EC069A-9C06-4371-A957-A6D28A20B079}">
      <dgm:prSet/>
      <dgm:spPr/>
      <dgm:t>
        <a:bodyPr/>
        <a:lstStyle/>
        <a:p>
          <a:endParaRPr lang="es-ES"/>
        </a:p>
      </dgm:t>
    </dgm:pt>
    <dgm:pt modelId="{DDAA9AD3-EF0F-41DB-9C4D-B01725DF0C3C}" type="sibTrans" cxnId="{22EC069A-9C06-4371-A957-A6D28A20B079}">
      <dgm:prSet/>
      <dgm:spPr/>
      <dgm:t>
        <a:bodyPr/>
        <a:lstStyle/>
        <a:p>
          <a:endParaRPr lang="es-ES"/>
        </a:p>
      </dgm:t>
    </dgm:pt>
    <dgm:pt modelId="{8B4F1CF3-493E-4F93-B093-254A95D7E1F5}">
      <dgm:prSet phldrT="[Texto]"/>
      <dgm:spPr/>
      <dgm:t>
        <a:bodyPr/>
        <a:lstStyle/>
        <a:p>
          <a:r>
            <a:rPr lang="es-ES" dirty="0"/>
            <a:t>Obligaciones menores a 90 días 50%</a:t>
          </a:r>
        </a:p>
        <a:p>
          <a:endParaRPr lang="es-ES" dirty="0"/>
        </a:p>
      </dgm:t>
    </dgm:pt>
    <dgm:pt modelId="{98BBB729-4E97-459C-9203-D9F36C6B7EBB}" type="parTrans" cxnId="{B71E625D-295C-4FCB-A831-5A63020B81D8}">
      <dgm:prSet/>
      <dgm:spPr/>
      <dgm:t>
        <a:bodyPr/>
        <a:lstStyle/>
        <a:p>
          <a:endParaRPr lang="es-ES"/>
        </a:p>
      </dgm:t>
    </dgm:pt>
    <dgm:pt modelId="{AE76E3F4-888C-4248-84E7-BAD8A17638AE}" type="sibTrans" cxnId="{B71E625D-295C-4FCB-A831-5A63020B81D8}">
      <dgm:prSet/>
      <dgm:spPr/>
      <dgm:t>
        <a:bodyPr/>
        <a:lstStyle/>
        <a:p>
          <a:endParaRPr lang="es-ES"/>
        </a:p>
      </dgm:t>
    </dgm:pt>
    <dgm:pt modelId="{8EC8F21E-75C1-4FD8-BE65-9FF8498CFC05}">
      <dgm:prSet phldrT="[Texto]"/>
      <dgm:spPr/>
      <dgm:t>
        <a:bodyPr/>
        <a:lstStyle/>
        <a:p>
          <a:r>
            <a:rPr lang="es-ES" dirty="0"/>
            <a:t>Activos 255 millones</a:t>
          </a:r>
        </a:p>
      </dgm:t>
    </dgm:pt>
    <dgm:pt modelId="{7351194E-ABB6-46FA-921B-7D69EC48B5F3}" type="parTrans" cxnId="{A24F3C05-5260-429C-938C-837534991AEE}">
      <dgm:prSet/>
      <dgm:spPr/>
      <dgm:t>
        <a:bodyPr/>
        <a:lstStyle/>
        <a:p>
          <a:endParaRPr lang="es-ES"/>
        </a:p>
      </dgm:t>
    </dgm:pt>
    <dgm:pt modelId="{F33D64ED-0119-456B-98AB-3D59FCDAF194}" type="sibTrans" cxnId="{A24F3C05-5260-429C-938C-837534991AEE}">
      <dgm:prSet/>
      <dgm:spPr/>
      <dgm:t>
        <a:bodyPr/>
        <a:lstStyle/>
        <a:p>
          <a:endParaRPr lang="es-ES"/>
        </a:p>
      </dgm:t>
    </dgm:pt>
    <dgm:pt modelId="{C820D1B8-DE58-4315-808D-A66EA88D1050}">
      <dgm:prSet phldrT="[Texto]"/>
      <dgm:spPr/>
      <dgm:t>
        <a:bodyPr/>
        <a:lstStyle/>
        <a:p>
          <a:r>
            <a:rPr lang="es-ES" dirty="0"/>
            <a:t>Cartera de créditos 74%</a:t>
          </a:r>
        </a:p>
      </dgm:t>
    </dgm:pt>
    <dgm:pt modelId="{0B12C010-2F75-4C04-A416-506CEF567F32}" type="parTrans" cxnId="{DCBED432-F5BB-4A9D-A206-F8F48C9C790A}">
      <dgm:prSet/>
      <dgm:spPr/>
      <dgm:t>
        <a:bodyPr/>
        <a:lstStyle/>
        <a:p>
          <a:endParaRPr lang="es-ES"/>
        </a:p>
      </dgm:t>
    </dgm:pt>
    <dgm:pt modelId="{3899BBE4-6C81-4350-B98E-2C7C1E36210F}" type="sibTrans" cxnId="{DCBED432-F5BB-4A9D-A206-F8F48C9C790A}">
      <dgm:prSet/>
      <dgm:spPr/>
      <dgm:t>
        <a:bodyPr/>
        <a:lstStyle/>
        <a:p>
          <a:endParaRPr lang="es-ES"/>
        </a:p>
      </dgm:t>
    </dgm:pt>
    <dgm:pt modelId="{C0380C5F-02A4-49EB-B433-A172460D10BF}">
      <dgm:prSet phldrT="[Texto]"/>
      <dgm:spPr/>
      <dgm:t>
        <a:bodyPr/>
        <a:lstStyle/>
        <a:p>
          <a:r>
            <a:rPr lang="es-ES" dirty="0"/>
            <a:t>Obligaciones menores a 90 días 49%</a:t>
          </a:r>
        </a:p>
      </dgm:t>
    </dgm:pt>
    <dgm:pt modelId="{E59B98E1-8C45-4B7A-9CEC-BAF5E0FBAEF1}" type="parTrans" cxnId="{FCB745EA-F9AC-44F0-B1CD-26E450E2A394}">
      <dgm:prSet/>
      <dgm:spPr/>
      <dgm:t>
        <a:bodyPr/>
        <a:lstStyle/>
        <a:p>
          <a:endParaRPr lang="es-ES"/>
        </a:p>
      </dgm:t>
    </dgm:pt>
    <dgm:pt modelId="{43CABB74-BC6A-4C9B-B886-BE70C6E6F8C8}" type="sibTrans" cxnId="{FCB745EA-F9AC-44F0-B1CD-26E450E2A394}">
      <dgm:prSet/>
      <dgm:spPr/>
      <dgm:t>
        <a:bodyPr/>
        <a:lstStyle/>
        <a:p>
          <a:endParaRPr lang="es-ES"/>
        </a:p>
      </dgm:t>
    </dgm:pt>
    <dgm:pt modelId="{58EA4D2D-2425-4C8B-A420-EDC39D512F77}">
      <dgm:prSet/>
      <dgm:spPr/>
      <dgm:t>
        <a:bodyPr/>
        <a:lstStyle/>
        <a:p>
          <a:r>
            <a:rPr lang="es-ES" dirty="0"/>
            <a:t>Consumo 57,8%</a:t>
          </a:r>
        </a:p>
      </dgm:t>
    </dgm:pt>
    <dgm:pt modelId="{44CD9CC1-1088-4C73-B23F-1D1EE62300A7}" type="parTrans" cxnId="{9CAA2146-F381-4386-AA2D-D783655CA357}">
      <dgm:prSet/>
      <dgm:spPr/>
      <dgm:t>
        <a:bodyPr/>
        <a:lstStyle/>
        <a:p>
          <a:endParaRPr lang="es-ES"/>
        </a:p>
      </dgm:t>
    </dgm:pt>
    <dgm:pt modelId="{A16293C9-C43F-41FD-9542-58B300952FE4}" type="sibTrans" cxnId="{9CAA2146-F381-4386-AA2D-D783655CA357}">
      <dgm:prSet/>
      <dgm:spPr/>
      <dgm:t>
        <a:bodyPr/>
        <a:lstStyle/>
        <a:p>
          <a:endParaRPr lang="es-ES"/>
        </a:p>
      </dgm:t>
    </dgm:pt>
    <dgm:pt modelId="{006C6E49-43DF-40F9-B200-1DE8F42E8AF1}">
      <dgm:prSet/>
      <dgm:spPr/>
      <dgm:t>
        <a:bodyPr/>
        <a:lstStyle/>
        <a:p>
          <a:r>
            <a:rPr lang="es-ES" dirty="0"/>
            <a:t>Microcrédito 33,1%</a:t>
          </a:r>
        </a:p>
      </dgm:t>
    </dgm:pt>
    <dgm:pt modelId="{BF0471F7-730F-4887-B4B1-08EB5A0636DB}" type="parTrans" cxnId="{6F0B083C-6362-4CF2-B839-0B7373163ECC}">
      <dgm:prSet/>
      <dgm:spPr/>
      <dgm:t>
        <a:bodyPr/>
        <a:lstStyle/>
        <a:p>
          <a:endParaRPr lang="es-ES"/>
        </a:p>
      </dgm:t>
    </dgm:pt>
    <dgm:pt modelId="{A9E91E5E-66F2-4E2B-9682-790DD9D14B0D}" type="sibTrans" cxnId="{6F0B083C-6362-4CF2-B839-0B7373163ECC}">
      <dgm:prSet/>
      <dgm:spPr/>
      <dgm:t>
        <a:bodyPr/>
        <a:lstStyle/>
        <a:p>
          <a:endParaRPr lang="es-ES"/>
        </a:p>
      </dgm:t>
    </dgm:pt>
    <dgm:pt modelId="{4386B851-6A2F-4CA0-9CA2-A83294E3F69A}">
      <dgm:prSet/>
      <dgm:spPr/>
      <dgm:t>
        <a:bodyPr/>
        <a:lstStyle/>
        <a:p>
          <a:r>
            <a:rPr lang="es-ES" b="1" dirty="0"/>
            <a:t>CLASIFICACIÓN CARTERA</a:t>
          </a:r>
        </a:p>
      </dgm:t>
    </dgm:pt>
    <dgm:pt modelId="{5F8CBBA2-C9CC-4659-823D-79FE8C89D9E7}" type="parTrans" cxnId="{F2F4E425-4C6F-4848-9355-FF92BE4DB569}">
      <dgm:prSet/>
      <dgm:spPr/>
      <dgm:t>
        <a:bodyPr/>
        <a:lstStyle/>
        <a:p>
          <a:endParaRPr lang="es-ES"/>
        </a:p>
      </dgm:t>
    </dgm:pt>
    <dgm:pt modelId="{1C4886E3-B1F2-46B9-BE2B-46DF07158286}" type="sibTrans" cxnId="{F2F4E425-4C6F-4848-9355-FF92BE4DB569}">
      <dgm:prSet/>
      <dgm:spPr/>
      <dgm:t>
        <a:bodyPr/>
        <a:lstStyle/>
        <a:p>
          <a:endParaRPr lang="es-ES"/>
        </a:p>
      </dgm:t>
    </dgm:pt>
    <dgm:pt modelId="{1E7998E4-1E15-4E9C-9A95-6C99887AC8AF}">
      <dgm:prSet/>
      <dgm:spPr/>
      <dgm:t>
        <a:bodyPr/>
        <a:lstStyle/>
        <a:p>
          <a:r>
            <a:rPr lang="es-ES" b="0" dirty="0"/>
            <a:t>Segmento 1 A1 – RIESGO NORMAL</a:t>
          </a:r>
        </a:p>
      </dgm:t>
    </dgm:pt>
    <dgm:pt modelId="{67777269-26E5-4BEE-B5AB-15B80244A9D1}" type="parTrans" cxnId="{79AFFF8D-83A2-40F1-8472-FCEDDB24526E}">
      <dgm:prSet/>
      <dgm:spPr/>
      <dgm:t>
        <a:bodyPr/>
        <a:lstStyle/>
        <a:p>
          <a:endParaRPr lang="es-ES"/>
        </a:p>
      </dgm:t>
    </dgm:pt>
    <dgm:pt modelId="{79796F9F-AF50-4AB4-AB2A-32CEB33FD172}" type="sibTrans" cxnId="{79AFFF8D-83A2-40F1-8472-FCEDDB24526E}">
      <dgm:prSet/>
      <dgm:spPr/>
      <dgm:t>
        <a:bodyPr/>
        <a:lstStyle/>
        <a:p>
          <a:endParaRPr lang="es-ES"/>
        </a:p>
      </dgm:t>
    </dgm:pt>
    <dgm:pt modelId="{1C0B8F2F-DFA9-47C4-83C7-3501288FD356}">
      <dgm:prSet/>
      <dgm:spPr/>
      <dgm:t>
        <a:bodyPr/>
        <a:lstStyle/>
        <a:p>
          <a:r>
            <a:rPr lang="es-ES" b="0" dirty="0"/>
            <a:t>Segmento 2 B2 – RIESGO POTENCIAL</a:t>
          </a:r>
        </a:p>
      </dgm:t>
    </dgm:pt>
    <dgm:pt modelId="{FCB48105-18B5-4058-8722-31C4DC329531}" type="parTrans" cxnId="{3081898D-3E4A-4CEE-97AF-31580C5FCBA6}">
      <dgm:prSet/>
      <dgm:spPr/>
      <dgm:t>
        <a:bodyPr/>
        <a:lstStyle/>
        <a:p>
          <a:endParaRPr lang="es-ES"/>
        </a:p>
      </dgm:t>
    </dgm:pt>
    <dgm:pt modelId="{5BDBAB04-8F1C-4510-8DB7-4B244A29E061}" type="sibTrans" cxnId="{3081898D-3E4A-4CEE-97AF-31580C5FCBA6}">
      <dgm:prSet/>
      <dgm:spPr/>
      <dgm:t>
        <a:bodyPr/>
        <a:lstStyle/>
        <a:p>
          <a:endParaRPr lang="es-ES"/>
        </a:p>
      </dgm:t>
    </dgm:pt>
    <dgm:pt modelId="{2F664D98-0692-4159-9067-FDF52DCC5C27}">
      <dgm:prSet/>
      <dgm:spPr/>
      <dgm:t>
        <a:bodyPr/>
        <a:lstStyle/>
        <a:p>
          <a:r>
            <a:rPr lang="es-ES" b="0" dirty="0"/>
            <a:t>Crecimiento cartera improductiva segmento 1 30% mientras que la cartera total fue del 20%, </a:t>
          </a:r>
        </a:p>
      </dgm:t>
    </dgm:pt>
    <dgm:pt modelId="{5E60ABE0-5F08-4773-AFEC-80D13175E06B}" type="parTrans" cxnId="{E4C44EBD-5905-4350-A1EB-E968C23A8416}">
      <dgm:prSet/>
      <dgm:spPr/>
      <dgm:t>
        <a:bodyPr/>
        <a:lstStyle/>
        <a:p>
          <a:endParaRPr lang="es-ES"/>
        </a:p>
      </dgm:t>
    </dgm:pt>
    <dgm:pt modelId="{96A47D55-30E9-4290-8D1F-12DA31FC0A90}" type="sibTrans" cxnId="{E4C44EBD-5905-4350-A1EB-E968C23A8416}">
      <dgm:prSet/>
      <dgm:spPr/>
      <dgm:t>
        <a:bodyPr/>
        <a:lstStyle/>
        <a:p>
          <a:endParaRPr lang="es-ES"/>
        </a:p>
      </dgm:t>
    </dgm:pt>
    <dgm:pt modelId="{8F5B5F38-E28A-4490-8148-C1C3BC1A75DF}">
      <dgm:prSet/>
      <dgm:spPr/>
      <dgm:t>
        <a:bodyPr/>
        <a:lstStyle/>
        <a:p>
          <a:r>
            <a:rPr lang="es-ES" b="0" dirty="0"/>
            <a:t>Crecimiento cartera improductiva segmento 2 40% mientras que la cartera total fue del 30%,</a:t>
          </a:r>
        </a:p>
      </dgm:t>
    </dgm:pt>
    <dgm:pt modelId="{713FE000-2B69-47B5-892D-0C31E877D925}" type="parTrans" cxnId="{05CAD890-6AFA-4C14-A258-3EF0270D55D4}">
      <dgm:prSet/>
      <dgm:spPr/>
      <dgm:t>
        <a:bodyPr/>
        <a:lstStyle/>
        <a:p>
          <a:endParaRPr lang="es-ES"/>
        </a:p>
      </dgm:t>
    </dgm:pt>
    <dgm:pt modelId="{A08BBC87-8EE7-45EF-9F23-2F183C12BA1B}" type="sibTrans" cxnId="{05CAD890-6AFA-4C14-A258-3EF0270D55D4}">
      <dgm:prSet/>
      <dgm:spPr/>
      <dgm:t>
        <a:bodyPr/>
        <a:lstStyle/>
        <a:p>
          <a:endParaRPr lang="es-ES"/>
        </a:p>
      </dgm:t>
    </dgm:pt>
    <dgm:pt modelId="{E17E8031-EB0A-4A73-AC31-A52CAB1EBEF4}">
      <dgm:prSet/>
      <dgm:spPr/>
      <dgm:t>
        <a:bodyPr/>
        <a:lstStyle/>
        <a:p>
          <a:endParaRPr lang="es-ES" b="0" dirty="0"/>
        </a:p>
      </dgm:t>
    </dgm:pt>
    <dgm:pt modelId="{E5BE5441-2BB6-461A-B7AA-70D0B4CCCFA0}" type="parTrans" cxnId="{346536EE-AA50-47B1-B955-75533765C90A}">
      <dgm:prSet/>
      <dgm:spPr/>
      <dgm:t>
        <a:bodyPr/>
        <a:lstStyle/>
        <a:p>
          <a:endParaRPr lang="es-ES"/>
        </a:p>
      </dgm:t>
    </dgm:pt>
    <dgm:pt modelId="{A895E7C7-4D66-41FB-AD5A-6D31C5F4F7F6}" type="sibTrans" cxnId="{346536EE-AA50-47B1-B955-75533765C90A}">
      <dgm:prSet/>
      <dgm:spPr/>
      <dgm:t>
        <a:bodyPr/>
        <a:lstStyle/>
        <a:p>
          <a:endParaRPr lang="es-ES"/>
        </a:p>
      </dgm:t>
    </dgm:pt>
    <dgm:pt modelId="{F00F71F6-FB51-498E-94C7-A0D70F12E356}">
      <dgm:prSet/>
      <dgm:spPr/>
      <dgm:t>
        <a:bodyPr/>
        <a:lstStyle/>
        <a:p>
          <a:r>
            <a:rPr lang="es-ES" b="0" dirty="0"/>
            <a:t>Se acepta la Hi, por cuanto el nivel de correlación es mayor en el segmento 2 en -0,483 y -0,508  </a:t>
          </a:r>
        </a:p>
      </dgm:t>
    </dgm:pt>
    <dgm:pt modelId="{C712311A-88B8-43B5-AF3F-B5ECF6E5BB87}" type="parTrans" cxnId="{E3D64554-E568-4EA8-862E-96B8468F0F26}">
      <dgm:prSet/>
      <dgm:spPr/>
      <dgm:t>
        <a:bodyPr/>
        <a:lstStyle/>
        <a:p>
          <a:endParaRPr lang="es-ES"/>
        </a:p>
      </dgm:t>
    </dgm:pt>
    <dgm:pt modelId="{EB1FF435-1BA0-4ABA-A61C-01AFD860CF58}" type="sibTrans" cxnId="{E3D64554-E568-4EA8-862E-96B8468F0F26}">
      <dgm:prSet/>
      <dgm:spPr/>
      <dgm:t>
        <a:bodyPr/>
        <a:lstStyle/>
        <a:p>
          <a:endParaRPr lang="es-ES"/>
        </a:p>
      </dgm:t>
    </dgm:pt>
    <dgm:pt modelId="{D275448A-E08D-4D73-AA74-6A96C38575E4}" type="pres">
      <dgm:prSet presAssocID="{512CE1B7-3A1E-47E9-B3F7-412BA808CA66}" presName="Name0" presStyleCnt="0">
        <dgm:presLayoutVars>
          <dgm:dir/>
          <dgm:resizeHandles val="exact"/>
        </dgm:presLayoutVars>
      </dgm:prSet>
      <dgm:spPr/>
    </dgm:pt>
    <dgm:pt modelId="{39EBE80A-AEDF-45DA-A07E-D7D1DAE6911D}" type="pres">
      <dgm:prSet presAssocID="{402ACD45-33C3-4FF9-9DD5-DED18C13A0C8}" presName="composite" presStyleCnt="0"/>
      <dgm:spPr/>
    </dgm:pt>
    <dgm:pt modelId="{30D17467-E2FB-4E73-8FD5-AF4E9592464E}" type="pres">
      <dgm:prSet presAssocID="{402ACD45-33C3-4FF9-9DD5-DED18C13A0C8}" presName="rect1" presStyleLbl="trAlignAcc1" presStyleIdx="0" presStyleCnt="5">
        <dgm:presLayoutVars>
          <dgm:bulletEnabled val="1"/>
        </dgm:presLayoutVars>
      </dgm:prSet>
      <dgm:spPr/>
    </dgm:pt>
    <dgm:pt modelId="{5FE955A0-F2D2-42BD-8377-AAC4C3B86973}" type="pres">
      <dgm:prSet presAssocID="{402ACD45-33C3-4FF9-9DD5-DED18C13A0C8}" presName="rect2" presStyleLbl="fgImgPlace1" presStyleIdx="0" presStyleCnt="5"/>
      <dgm:spPr/>
    </dgm:pt>
    <dgm:pt modelId="{D6A5616A-EA44-4D5A-8FB0-F54B9FFAA8DC}" type="pres">
      <dgm:prSet presAssocID="{E61C39C8-4B28-41DD-9070-C8AFF48CE867}" presName="sibTrans" presStyleCnt="0"/>
      <dgm:spPr/>
    </dgm:pt>
    <dgm:pt modelId="{29E11C60-617F-401C-95ED-4CF2E0CE5E14}" type="pres">
      <dgm:prSet presAssocID="{09A8267C-9F8C-4CA5-A8B9-0BB8291E0CCD}" presName="composite" presStyleCnt="0"/>
      <dgm:spPr/>
    </dgm:pt>
    <dgm:pt modelId="{E8CC3717-156D-49B3-9D87-E8DD7E8F1771}" type="pres">
      <dgm:prSet presAssocID="{09A8267C-9F8C-4CA5-A8B9-0BB8291E0CCD}" presName="rect1" presStyleLbl="trAlignAcc1" presStyleIdx="1" presStyleCnt="5">
        <dgm:presLayoutVars>
          <dgm:bulletEnabled val="1"/>
        </dgm:presLayoutVars>
      </dgm:prSet>
      <dgm:spPr/>
    </dgm:pt>
    <dgm:pt modelId="{B7D6B7CB-4CFA-420F-AA23-CB1448374E9C}" type="pres">
      <dgm:prSet presAssocID="{09A8267C-9F8C-4CA5-A8B9-0BB8291E0CCD}" presName="rect2" presStyleLbl="fgImgPlace1" presStyleIdx="1" presStyleCnt="5"/>
      <dgm:spPr/>
    </dgm:pt>
    <dgm:pt modelId="{E24A7410-B2D9-4694-A228-0648482E92B4}" type="pres">
      <dgm:prSet presAssocID="{D6F32020-B131-445F-B150-32F9F3841927}" presName="sibTrans" presStyleCnt="0"/>
      <dgm:spPr/>
    </dgm:pt>
    <dgm:pt modelId="{3427F774-63B3-4067-9940-F9DD74A39046}" type="pres">
      <dgm:prSet presAssocID="{24D52BF3-30AC-430C-BF20-1138C8AD3606}" presName="composite" presStyleCnt="0"/>
      <dgm:spPr/>
    </dgm:pt>
    <dgm:pt modelId="{A678A8BE-3D4C-416B-8CCC-6352D42D15F0}" type="pres">
      <dgm:prSet presAssocID="{24D52BF3-30AC-430C-BF20-1138C8AD3606}" presName="rect1" presStyleLbl="trAlignAcc1" presStyleIdx="2" presStyleCnt="5">
        <dgm:presLayoutVars>
          <dgm:bulletEnabled val="1"/>
        </dgm:presLayoutVars>
      </dgm:prSet>
      <dgm:spPr/>
    </dgm:pt>
    <dgm:pt modelId="{19116272-B22F-4E17-9BE8-9E3B469D3A9A}" type="pres">
      <dgm:prSet presAssocID="{24D52BF3-30AC-430C-BF20-1138C8AD3606}" presName="rect2" presStyleLbl="fgImgPlace1" presStyleIdx="2" presStyleCnt="5"/>
      <dgm:spPr/>
    </dgm:pt>
    <dgm:pt modelId="{5022741A-7B9F-43D7-ABF9-E046B53AC879}" type="pres">
      <dgm:prSet presAssocID="{21E61532-2401-41A6-9A3F-64D4C31127F4}" presName="sibTrans" presStyleCnt="0"/>
      <dgm:spPr/>
    </dgm:pt>
    <dgm:pt modelId="{DD665F66-A5F4-43C4-B33D-D2FFF5034918}" type="pres">
      <dgm:prSet presAssocID="{E17E8031-EB0A-4A73-AC31-A52CAB1EBEF4}" presName="composite" presStyleCnt="0"/>
      <dgm:spPr/>
    </dgm:pt>
    <dgm:pt modelId="{0FC3C2E9-4F7B-49A0-AF59-D127937489BD}" type="pres">
      <dgm:prSet presAssocID="{E17E8031-EB0A-4A73-AC31-A52CAB1EBEF4}" presName="rect1" presStyleLbl="trAlignAcc1" presStyleIdx="3" presStyleCnt="5">
        <dgm:presLayoutVars>
          <dgm:bulletEnabled val="1"/>
        </dgm:presLayoutVars>
      </dgm:prSet>
      <dgm:spPr/>
    </dgm:pt>
    <dgm:pt modelId="{3613644D-45D9-4427-8DE5-AB08F5AB4C46}" type="pres">
      <dgm:prSet presAssocID="{E17E8031-EB0A-4A73-AC31-A52CAB1EBEF4}" presName="rect2" presStyleLbl="fgImgPlace1" presStyleIdx="3" presStyleCnt="5"/>
      <dgm:spPr/>
    </dgm:pt>
    <dgm:pt modelId="{B4F5B6A4-310B-456C-BB3D-C84DEE33E698}" type="pres">
      <dgm:prSet presAssocID="{A895E7C7-4D66-41FB-AD5A-6D31C5F4F7F6}" presName="sibTrans" presStyleCnt="0"/>
      <dgm:spPr/>
    </dgm:pt>
    <dgm:pt modelId="{657EBE27-BDDA-4E48-AF16-5513298398EB}" type="pres">
      <dgm:prSet presAssocID="{F00F71F6-FB51-498E-94C7-A0D70F12E356}" presName="composite" presStyleCnt="0"/>
      <dgm:spPr/>
    </dgm:pt>
    <dgm:pt modelId="{4A73074B-AF55-45FC-906F-B610D55A65B4}" type="pres">
      <dgm:prSet presAssocID="{F00F71F6-FB51-498E-94C7-A0D70F12E356}" presName="rect1" presStyleLbl="trAlignAcc1" presStyleIdx="4" presStyleCnt="5">
        <dgm:presLayoutVars>
          <dgm:bulletEnabled val="1"/>
        </dgm:presLayoutVars>
      </dgm:prSet>
      <dgm:spPr/>
    </dgm:pt>
    <dgm:pt modelId="{DDC3D608-150A-4411-A849-80F58E1AB9A9}" type="pres">
      <dgm:prSet presAssocID="{F00F71F6-FB51-498E-94C7-A0D70F12E356}" presName="rect2" presStyleLbl="fgImgPlace1" presStyleIdx="4" presStyleCnt="5"/>
      <dgm:spPr/>
    </dgm:pt>
  </dgm:ptLst>
  <dgm:cxnLst>
    <dgm:cxn modelId="{A24F3C05-5260-429C-938C-837534991AEE}" srcId="{09A8267C-9F8C-4CA5-A8B9-0BB8291E0CCD}" destId="{8EC8F21E-75C1-4FD8-BE65-9FF8498CFC05}" srcOrd="0" destOrd="0" parTransId="{7351194E-ABB6-46FA-921B-7D69EC48B5F3}" sibTransId="{F33D64ED-0119-456B-98AB-3D59FCDAF194}"/>
    <dgm:cxn modelId="{8A58630F-F750-4805-ADE6-AC070E2F7585}" type="presOf" srcId="{512CE1B7-3A1E-47E9-B3F7-412BA808CA66}" destId="{D275448A-E08D-4D73-AA74-6A96C38575E4}" srcOrd="0" destOrd="0" presId="urn:microsoft.com/office/officeart/2008/layout/PictureStrips"/>
    <dgm:cxn modelId="{6B256124-8757-400E-A2C8-D7A7AB623B63}" type="presOf" srcId="{09A8267C-9F8C-4CA5-A8B9-0BB8291E0CCD}" destId="{E8CC3717-156D-49B3-9D87-E8DD7E8F1771}" srcOrd="0" destOrd="0" presId="urn:microsoft.com/office/officeart/2008/layout/PictureStrips"/>
    <dgm:cxn modelId="{F2F4E425-4C6F-4848-9355-FF92BE4DB569}" srcId="{24D52BF3-30AC-430C-BF20-1138C8AD3606}" destId="{4386B851-6A2F-4CA0-9CA2-A83294E3F69A}" srcOrd="2" destOrd="0" parTransId="{5F8CBBA2-C9CC-4659-823D-79FE8C89D9E7}" sibTransId="{1C4886E3-B1F2-46B9-BE2B-46DF07158286}"/>
    <dgm:cxn modelId="{E8792C29-D585-4779-B57D-3D16168D1880}" type="presOf" srcId="{F00F71F6-FB51-498E-94C7-A0D70F12E356}" destId="{4A73074B-AF55-45FC-906F-B610D55A65B4}" srcOrd="0" destOrd="0" presId="urn:microsoft.com/office/officeart/2008/layout/PictureStrips"/>
    <dgm:cxn modelId="{6CE0BB2B-C20F-46AE-B8EA-641E7083473D}" srcId="{512CE1B7-3A1E-47E9-B3F7-412BA808CA66}" destId="{09A8267C-9F8C-4CA5-A8B9-0BB8291E0CCD}" srcOrd="1" destOrd="0" parTransId="{71E7C60A-2E8B-4690-9D25-E7B2E4FC5BDD}" sibTransId="{D6F32020-B131-445F-B150-32F9F3841927}"/>
    <dgm:cxn modelId="{A008CF2D-BDD1-4771-912F-D0F9C00EED76}" srcId="{512CE1B7-3A1E-47E9-B3F7-412BA808CA66}" destId="{24D52BF3-30AC-430C-BF20-1138C8AD3606}" srcOrd="2" destOrd="0" parTransId="{6330DB0F-2785-474E-865E-7008D1AC822A}" sibTransId="{21E61532-2401-41A6-9A3F-64D4C31127F4}"/>
    <dgm:cxn modelId="{E818D32E-881B-4046-811D-36C2BFEAA147}" type="presOf" srcId="{24D52BF3-30AC-430C-BF20-1138C8AD3606}" destId="{A678A8BE-3D4C-416B-8CCC-6352D42D15F0}" srcOrd="0" destOrd="0" presId="urn:microsoft.com/office/officeart/2008/layout/PictureStrips"/>
    <dgm:cxn modelId="{15E45C2F-EBFD-4F39-868B-56A0CC9F639B}" type="presOf" srcId="{1E7998E4-1E15-4E9C-9A95-6C99887AC8AF}" destId="{A678A8BE-3D4C-416B-8CCC-6352D42D15F0}" srcOrd="0" destOrd="4" presId="urn:microsoft.com/office/officeart/2008/layout/PictureStrips"/>
    <dgm:cxn modelId="{DCBED432-F5BB-4A9D-A206-F8F48C9C790A}" srcId="{09A8267C-9F8C-4CA5-A8B9-0BB8291E0CCD}" destId="{C820D1B8-DE58-4315-808D-A66EA88D1050}" srcOrd="1" destOrd="0" parTransId="{0B12C010-2F75-4C04-A416-506CEF567F32}" sibTransId="{3899BBE4-6C81-4350-B98E-2C7C1E36210F}"/>
    <dgm:cxn modelId="{6F0B083C-6362-4CF2-B839-0B7373163ECC}" srcId="{24D52BF3-30AC-430C-BF20-1138C8AD3606}" destId="{006C6E49-43DF-40F9-B200-1DE8F42E8AF1}" srcOrd="1" destOrd="0" parTransId="{BF0471F7-730F-4887-B4B1-08EB5A0636DB}" sibTransId="{A9E91E5E-66F2-4E2B-9682-790DD9D14B0D}"/>
    <dgm:cxn modelId="{B71E625D-295C-4FCB-A831-5A63020B81D8}" srcId="{402ACD45-33C3-4FF9-9DD5-DED18C13A0C8}" destId="{8B4F1CF3-493E-4F93-B093-254A95D7E1F5}" srcOrd="2" destOrd="0" parTransId="{98BBB729-4E97-459C-9203-D9F36C6B7EBB}" sibTransId="{AE76E3F4-888C-4248-84E7-BAD8A17638AE}"/>
    <dgm:cxn modelId="{9CAA2146-F381-4386-AA2D-D783655CA357}" srcId="{24D52BF3-30AC-430C-BF20-1138C8AD3606}" destId="{58EA4D2D-2425-4C8B-A420-EDC39D512F77}" srcOrd="0" destOrd="0" parTransId="{44CD9CC1-1088-4C73-B23F-1D1EE62300A7}" sibTransId="{A16293C9-C43F-41FD-9542-58B300952FE4}"/>
    <dgm:cxn modelId="{B8302B67-B3AB-4EE1-BEB6-A4802845817A}" type="presOf" srcId="{D73DC818-4A9F-4E34-AD86-7D1C66D26288}" destId="{30D17467-E2FB-4E73-8FD5-AF4E9592464E}" srcOrd="0" destOrd="1" presId="urn:microsoft.com/office/officeart/2008/layout/PictureStrips"/>
    <dgm:cxn modelId="{6A3BFD6A-0469-44A8-983F-F51338DB2833}" type="presOf" srcId="{C0380C5F-02A4-49EB-B433-A172460D10BF}" destId="{E8CC3717-156D-49B3-9D87-E8DD7E8F1771}" srcOrd="0" destOrd="3" presId="urn:microsoft.com/office/officeart/2008/layout/PictureStrips"/>
    <dgm:cxn modelId="{70EE6D70-1C1E-41D5-8C63-EC248281072F}" srcId="{402ACD45-33C3-4FF9-9DD5-DED18C13A0C8}" destId="{D73DC818-4A9F-4E34-AD86-7D1C66D26288}" srcOrd="0" destOrd="0" parTransId="{65DAE854-403A-4A5F-BA53-B311147DC7CA}" sibTransId="{732B73CE-A6E6-45C8-AF82-989432F52CD5}"/>
    <dgm:cxn modelId="{DB31D553-BF63-43A0-980F-2F63A399E4EE}" type="presOf" srcId="{C820D1B8-DE58-4315-808D-A66EA88D1050}" destId="{E8CC3717-156D-49B3-9D87-E8DD7E8F1771}" srcOrd="0" destOrd="2" presId="urn:microsoft.com/office/officeart/2008/layout/PictureStrips"/>
    <dgm:cxn modelId="{E3D64554-E568-4EA8-862E-96B8468F0F26}" srcId="{512CE1B7-3A1E-47E9-B3F7-412BA808CA66}" destId="{F00F71F6-FB51-498E-94C7-A0D70F12E356}" srcOrd="4" destOrd="0" parTransId="{C712311A-88B8-43B5-AF3F-B5ECF6E5BB87}" sibTransId="{EB1FF435-1BA0-4ABA-A61C-01AFD860CF58}"/>
    <dgm:cxn modelId="{763C0556-92D7-4D92-A3EE-449425D6EBEC}" type="presOf" srcId="{402ACD45-33C3-4FF9-9DD5-DED18C13A0C8}" destId="{30D17467-E2FB-4E73-8FD5-AF4E9592464E}" srcOrd="0" destOrd="0" presId="urn:microsoft.com/office/officeart/2008/layout/PictureStrips"/>
    <dgm:cxn modelId="{5E13C87E-3BED-4CDA-A46E-8D428B91BAD3}" type="presOf" srcId="{8B4F1CF3-493E-4F93-B093-254A95D7E1F5}" destId="{30D17467-E2FB-4E73-8FD5-AF4E9592464E}" srcOrd="0" destOrd="3" presId="urn:microsoft.com/office/officeart/2008/layout/PictureStrips"/>
    <dgm:cxn modelId="{401FA581-41CE-4D9E-AA9F-9FD01F927289}" type="presOf" srcId="{58EA4D2D-2425-4C8B-A420-EDC39D512F77}" destId="{A678A8BE-3D4C-416B-8CCC-6352D42D15F0}" srcOrd="0" destOrd="1" presId="urn:microsoft.com/office/officeart/2008/layout/PictureStrips"/>
    <dgm:cxn modelId="{3081898D-3E4A-4CEE-97AF-31580C5FCBA6}" srcId="{4386B851-6A2F-4CA0-9CA2-A83294E3F69A}" destId="{1C0B8F2F-DFA9-47C4-83C7-3501288FD356}" srcOrd="1" destOrd="0" parTransId="{FCB48105-18B5-4058-8722-31C4DC329531}" sibTransId="{5BDBAB04-8F1C-4510-8DB7-4B244A29E061}"/>
    <dgm:cxn modelId="{79AFFF8D-83A2-40F1-8472-FCEDDB24526E}" srcId="{4386B851-6A2F-4CA0-9CA2-A83294E3F69A}" destId="{1E7998E4-1E15-4E9C-9A95-6C99887AC8AF}" srcOrd="0" destOrd="0" parTransId="{67777269-26E5-4BEE-B5AB-15B80244A9D1}" sibTransId="{79796F9F-AF50-4AB4-AB2A-32CEB33FD172}"/>
    <dgm:cxn modelId="{05CAD890-6AFA-4C14-A258-3EF0270D55D4}" srcId="{E17E8031-EB0A-4A73-AC31-A52CAB1EBEF4}" destId="{8F5B5F38-E28A-4490-8148-C1C3BC1A75DF}" srcOrd="1" destOrd="0" parTransId="{713FE000-2B69-47B5-892D-0C31E877D925}" sibTransId="{A08BBC87-8EE7-45EF-9F23-2F183C12BA1B}"/>
    <dgm:cxn modelId="{2AD29299-11FB-4A70-ADCD-8A24C66732AF}" type="presOf" srcId="{8EC8F21E-75C1-4FD8-BE65-9FF8498CFC05}" destId="{E8CC3717-156D-49B3-9D87-E8DD7E8F1771}" srcOrd="0" destOrd="1" presId="urn:microsoft.com/office/officeart/2008/layout/PictureStrips"/>
    <dgm:cxn modelId="{22EC069A-9C06-4371-A957-A6D28A20B079}" srcId="{402ACD45-33C3-4FF9-9DD5-DED18C13A0C8}" destId="{C2E5A628-CE7A-4698-9466-B9817D5445F4}" srcOrd="1" destOrd="0" parTransId="{D1B4CD9C-63EB-4612-9A7E-DF8567A59DA3}" sibTransId="{DDAA9AD3-EF0F-41DB-9C4D-B01725DF0C3C}"/>
    <dgm:cxn modelId="{7CDB389C-FC73-4F9F-93DB-A4B5C5EB9C0C}" type="presOf" srcId="{C2E5A628-CE7A-4698-9466-B9817D5445F4}" destId="{30D17467-E2FB-4E73-8FD5-AF4E9592464E}" srcOrd="0" destOrd="2" presId="urn:microsoft.com/office/officeart/2008/layout/PictureStrips"/>
    <dgm:cxn modelId="{2C8B70BB-785B-4820-8FD0-F88207BC52A0}" type="presOf" srcId="{1C0B8F2F-DFA9-47C4-83C7-3501288FD356}" destId="{A678A8BE-3D4C-416B-8CCC-6352D42D15F0}" srcOrd="0" destOrd="5" presId="urn:microsoft.com/office/officeart/2008/layout/PictureStrips"/>
    <dgm:cxn modelId="{E4C44EBD-5905-4350-A1EB-E968C23A8416}" srcId="{E17E8031-EB0A-4A73-AC31-A52CAB1EBEF4}" destId="{2F664D98-0692-4159-9067-FDF52DCC5C27}" srcOrd="0" destOrd="0" parTransId="{5E60ABE0-5F08-4773-AFEC-80D13175E06B}" sibTransId="{96A47D55-30E9-4290-8D1F-12DA31FC0A90}"/>
    <dgm:cxn modelId="{440B9DBE-0B2D-472F-B97C-607393214DE5}" type="presOf" srcId="{4386B851-6A2F-4CA0-9CA2-A83294E3F69A}" destId="{A678A8BE-3D4C-416B-8CCC-6352D42D15F0}" srcOrd="0" destOrd="3" presId="urn:microsoft.com/office/officeart/2008/layout/PictureStrips"/>
    <dgm:cxn modelId="{3F7A75D2-E5B0-4C45-840A-5B2C3A36BCDA}" type="presOf" srcId="{006C6E49-43DF-40F9-B200-1DE8F42E8AF1}" destId="{A678A8BE-3D4C-416B-8CCC-6352D42D15F0}" srcOrd="0" destOrd="2" presId="urn:microsoft.com/office/officeart/2008/layout/PictureStrips"/>
    <dgm:cxn modelId="{5E9EE5D3-4BC7-4587-A8A6-05176ADF1555}" type="presOf" srcId="{8F5B5F38-E28A-4490-8148-C1C3BC1A75DF}" destId="{0FC3C2E9-4F7B-49A0-AF59-D127937489BD}" srcOrd="0" destOrd="2" presId="urn:microsoft.com/office/officeart/2008/layout/PictureStrips"/>
    <dgm:cxn modelId="{45D9BEE8-D18D-4F83-A064-1B01A92CBD37}" srcId="{512CE1B7-3A1E-47E9-B3F7-412BA808CA66}" destId="{402ACD45-33C3-4FF9-9DD5-DED18C13A0C8}" srcOrd="0" destOrd="0" parTransId="{23545494-5E69-42C4-AB6B-DB35E914F30B}" sibTransId="{E61C39C8-4B28-41DD-9070-C8AFF48CE867}"/>
    <dgm:cxn modelId="{E0D318E9-3062-4023-9F88-CDE8067C388F}" type="presOf" srcId="{2F664D98-0692-4159-9067-FDF52DCC5C27}" destId="{0FC3C2E9-4F7B-49A0-AF59-D127937489BD}" srcOrd="0" destOrd="1" presId="urn:microsoft.com/office/officeart/2008/layout/PictureStrips"/>
    <dgm:cxn modelId="{FCB745EA-F9AC-44F0-B1CD-26E450E2A394}" srcId="{09A8267C-9F8C-4CA5-A8B9-0BB8291E0CCD}" destId="{C0380C5F-02A4-49EB-B433-A172460D10BF}" srcOrd="2" destOrd="0" parTransId="{E59B98E1-8C45-4B7A-9CEC-BAF5E0FBAEF1}" sibTransId="{43CABB74-BC6A-4C9B-B886-BE70C6E6F8C8}"/>
    <dgm:cxn modelId="{346536EE-AA50-47B1-B955-75533765C90A}" srcId="{512CE1B7-3A1E-47E9-B3F7-412BA808CA66}" destId="{E17E8031-EB0A-4A73-AC31-A52CAB1EBEF4}" srcOrd="3" destOrd="0" parTransId="{E5BE5441-2BB6-461A-B7AA-70D0B4CCCFA0}" sibTransId="{A895E7C7-4D66-41FB-AD5A-6D31C5F4F7F6}"/>
    <dgm:cxn modelId="{49DBE4F2-6A4D-4184-A086-E16498544835}" type="presOf" srcId="{E17E8031-EB0A-4A73-AC31-A52CAB1EBEF4}" destId="{0FC3C2E9-4F7B-49A0-AF59-D127937489BD}" srcOrd="0" destOrd="0" presId="urn:microsoft.com/office/officeart/2008/layout/PictureStrips"/>
    <dgm:cxn modelId="{171AE070-8807-41A2-AD38-A39FC9730BF1}" type="presParOf" srcId="{D275448A-E08D-4D73-AA74-6A96C38575E4}" destId="{39EBE80A-AEDF-45DA-A07E-D7D1DAE6911D}" srcOrd="0" destOrd="0" presId="urn:microsoft.com/office/officeart/2008/layout/PictureStrips"/>
    <dgm:cxn modelId="{7D363692-4418-4D5A-ABA9-73A2ACA74BE0}" type="presParOf" srcId="{39EBE80A-AEDF-45DA-A07E-D7D1DAE6911D}" destId="{30D17467-E2FB-4E73-8FD5-AF4E9592464E}" srcOrd="0" destOrd="0" presId="urn:microsoft.com/office/officeart/2008/layout/PictureStrips"/>
    <dgm:cxn modelId="{741045F1-DC5A-4D61-A92B-7FF4AE6176B7}" type="presParOf" srcId="{39EBE80A-AEDF-45DA-A07E-D7D1DAE6911D}" destId="{5FE955A0-F2D2-42BD-8377-AAC4C3B86973}" srcOrd="1" destOrd="0" presId="urn:microsoft.com/office/officeart/2008/layout/PictureStrips"/>
    <dgm:cxn modelId="{70473688-A34C-4B65-8580-A61A1B6953AA}" type="presParOf" srcId="{D275448A-E08D-4D73-AA74-6A96C38575E4}" destId="{D6A5616A-EA44-4D5A-8FB0-F54B9FFAA8DC}" srcOrd="1" destOrd="0" presId="urn:microsoft.com/office/officeart/2008/layout/PictureStrips"/>
    <dgm:cxn modelId="{40877B0D-BDAD-4022-AAD7-7D5EB3993009}" type="presParOf" srcId="{D275448A-E08D-4D73-AA74-6A96C38575E4}" destId="{29E11C60-617F-401C-95ED-4CF2E0CE5E14}" srcOrd="2" destOrd="0" presId="urn:microsoft.com/office/officeart/2008/layout/PictureStrips"/>
    <dgm:cxn modelId="{5F4E9D87-2DF5-48F5-B40D-CBF0E22CC5D2}" type="presParOf" srcId="{29E11C60-617F-401C-95ED-4CF2E0CE5E14}" destId="{E8CC3717-156D-49B3-9D87-E8DD7E8F1771}" srcOrd="0" destOrd="0" presId="urn:microsoft.com/office/officeart/2008/layout/PictureStrips"/>
    <dgm:cxn modelId="{AB15B8CA-7728-49FE-8104-5A2165C7C870}" type="presParOf" srcId="{29E11C60-617F-401C-95ED-4CF2E0CE5E14}" destId="{B7D6B7CB-4CFA-420F-AA23-CB1448374E9C}" srcOrd="1" destOrd="0" presId="urn:microsoft.com/office/officeart/2008/layout/PictureStrips"/>
    <dgm:cxn modelId="{DD79AE90-9393-4519-91D6-FD830A15E992}" type="presParOf" srcId="{D275448A-E08D-4D73-AA74-6A96C38575E4}" destId="{E24A7410-B2D9-4694-A228-0648482E92B4}" srcOrd="3" destOrd="0" presId="urn:microsoft.com/office/officeart/2008/layout/PictureStrips"/>
    <dgm:cxn modelId="{1F2FF862-7994-410E-A771-C104D416B9E9}" type="presParOf" srcId="{D275448A-E08D-4D73-AA74-6A96C38575E4}" destId="{3427F774-63B3-4067-9940-F9DD74A39046}" srcOrd="4" destOrd="0" presId="urn:microsoft.com/office/officeart/2008/layout/PictureStrips"/>
    <dgm:cxn modelId="{7F6DF0F9-3561-4DA6-B104-408547502941}" type="presParOf" srcId="{3427F774-63B3-4067-9940-F9DD74A39046}" destId="{A678A8BE-3D4C-416B-8CCC-6352D42D15F0}" srcOrd="0" destOrd="0" presId="urn:microsoft.com/office/officeart/2008/layout/PictureStrips"/>
    <dgm:cxn modelId="{F8237884-4E91-4B50-B939-43A76C140973}" type="presParOf" srcId="{3427F774-63B3-4067-9940-F9DD74A39046}" destId="{19116272-B22F-4E17-9BE8-9E3B469D3A9A}" srcOrd="1" destOrd="0" presId="urn:microsoft.com/office/officeart/2008/layout/PictureStrips"/>
    <dgm:cxn modelId="{FEA01524-7979-4642-B413-2DE78C99A6C3}" type="presParOf" srcId="{D275448A-E08D-4D73-AA74-6A96C38575E4}" destId="{5022741A-7B9F-43D7-ABF9-E046B53AC879}" srcOrd="5" destOrd="0" presId="urn:microsoft.com/office/officeart/2008/layout/PictureStrips"/>
    <dgm:cxn modelId="{EF79A8EC-AD4F-44DF-93DA-3D2D67713776}" type="presParOf" srcId="{D275448A-E08D-4D73-AA74-6A96C38575E4}" destId="{DD665F66-A5F4-43C4-B33D-D2FFF5034918}" srcOrd="6" destOrd="0" presId="urn:microsoft.com/office/officeart/2008/layout/PictureStrips"/>
    <dgm:cxn modelId="{25B7522D-6384-46E0-93A1-9EF5E66C5CB7}" type="presParOf" srcId="{DD665F66-A5F4-43C4-B33D-D2FFF5034918}" destId="{0FC3C2E9-4F7B-49A0-AF59-D127937489BD}" srcOrd="0" destOrd="0" presId="urn:microsoft.com/office/officeart/2008/layout/PictureStrips"/>
    <dgm:cxn modelId="{90CB66E5-0C55-466D-B711-5128D2DC4900}" type="presParOf" srcId="{DD665F66-A5F4-43C4-B33D-D2FFF5034918}" destId="{3613644D-45D9-4427-8DE5-AB08F5AB4C46}" srcOrd="1" destOrd="0" presId="urn:microsoft.com/office/officeart/2008/layout/PictureStrips"/>
    <dgm:cxn modelId="{88C55DBA-7192-491B-A2EC-2413A95F575C}" type="presParOf" srcId="{D275448A-E08D-4D73-AA74-6A96C38575E4}" destId="{B4F5B6A4-310B-456C-BB3D-C84DEE33E698}" srcOrd="7" destOrd="0" presId="urn:microsoft.com/office/officeart/2008/layout/PictureStrips"/>
    <dgm:cxn modelId="{4969EAC2-497D-4C99-9D0C-E5445E855CF2}" type="presParOf" srcId="{D275448A-E08D-4D73-AA74-6A96C38575E4}" destId="{657EBE27-BDDA-4E48-AF16-5513298398EB}" srcOrd="8" destOrd="0" presId="urn:microsoft.com/office/officeart/2008/layout/PictureStrips"/>
    <dgm:cxn modelId="{E4EAB5B7-2366-462A-8154-168284047095}" type="presParOf" srcId="{657EBE27-BDDA-4E48-AF16-5513298398EB}" destId="{4A73074B-AF55-45FC-906F-B610D55A65B4}" srcOrd="0" destOrd="0" presId="urn:microsoft.com/office/officeart/2008/layout/PictureStrips"/>
    <dgm:cxn modelId="{3E465BF8-07F2-43A7-8D69-2531D255DC61}" type="presParOf" srcId="{657EBE27-BDDA-4E48-AF16-5513298398EB}" destId="{DDC3D608-150A-4411-A849-80F58E1AB9A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D42144-687A-40A2-A946-B9A7AA65E5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0789EA5-6AD9-44C4-A21F-87B57EC0806D}">
      <dgm:prSet phldrT="[Texto]"/>
      <dgm:spPr/>
      <dgm:t>
        <a:bodyPr/>
        <a:lstStyle/>
        <a:p>
          <a:r>
            <a:rPr lang="es-ES" dirty="0">
              <a:solidFill>
                <a:schemeClr val="bg2"/>
              </a:solidFill>
            </a:rPr>
            <a:t>Siendo el segmento 1 el que mantiene mayor participación de activos, tiempo en el mercado, mejor composición de cartera, calificación crediticia, prestigio y mejor gestión, el segmento 2 en adelante podrían tomar y adaptar las políticas del segmento 1</a:t>
          </a:r>
        </a:p>
      </dgm:t>
    </dgm:pt>
    <dgm:pt modelId="{783FEA5D-B7E5-4924-A98B-3185DFEC9860}" type="parTrans" cxnId="{489B4270-F503-4F62-8BB5-512C99838474}">
      <dgm:prSet/>
      <dgm:spPr/>
      <dgm:t>
        <a:bodyPr/>
        <a:lstStyle/>
        <a:p>
          <a:endParaRPr lang="es-ES">
            <a:solidFill>
              <a:schemeClr val="bg2"/>
            </a:solidFill>
          </a:endParaRPr>
        </a:p>
      </dgm:t>
    </dgm:pt>
    <dgm:pt modelId="{93430483-0AAF-4D51-83B1-98F85C6E1B06}" type="sibTrans" cxnId="{489B4270-F503-4F62-8BB5-512C99838474}">
      <dgm:prSet/>
      <dgm:spPr/>
      <dgm:t>
        <a:bodyPr/>
        <a:lstStyle/>
        <a:p>
          <a:endParaRPr lang="es-ES">
            <a:solidFill>
              <a:schemeClr val="bg2"/>
            </a:solidFill>
          </a:endParaRPr>
        </a:p>
      </dgm:t>
    </dgm:pt>
    <dgm:pt modelId="{1091414A-78D5-47C0-B684-1CC6CD188FC9}">
      <dgm:prSet phldrT="[Texto]"/>
      <dgm:spPr/>
      <dgm:t>
        <a:bodyPr/>
        <a:lstStyle/>
        <a:p>
          <a:r>
            <a:rPr lang="es-ES" dirty="0">
              <a:solidFill>
                <a:schemeClr val="bg2"/>
              </a:solidFill>
            </a:rPr>
            <a:t>Procurar la concentración de la calificación de la cartera del segmento 2.</a:t>
          </a:r>
        </a:p>
      </dgm:t>
    </dgm:pt>
    <dgm:pt modelId="{5111B66E-5A97-43F7-951B-95553171505D}" type="parTrans" cxnId="{C624398D-FF05-4D19-AE8B-BCB47E4036F6}">
      <dgm:prSet/>
      <dgm:spPr/>
      <dgm:t>
        <a:bodyPr/>
        <a:lstStyle/>
        <a:p>
          <a:endParaRPr lang="es-ES">
            <a:solidFill>
              <a:schemeClr val="bg2"/>
            </a:solidFill>
          </a:endParaRPr>
        </a:p>
      </dgm:t>
    </dgm:pt>
    <dgm:pt modelId="{31AD938C-2D90-46F6-951A-50EB8724C1F5}" type="sibTrans" cxnId="{C624398D-FF05-4D19-AE8B-BCB47E4036F6}">
      <dgm:prSet/>
      <dgm:spPr/>
      <dgm:t>
        <a:bodyPr/>
        <a:lstStyle/>
        <a:p>
          <a:endParaRPr lang="es-ES">
            <a:solidFill>
              <a:schemeClr val="bg2"/>
            </a:solidFill>
          </a:endParaRPr>
        </a:p>
      </dgm:t>
    </dgm:pt>
    <dgm:pt modelId="{4C491F0D-C92A-47AB-B3B3-38835A3B5705}">
      <dgm:prSet phldrT="[Texto]"/>
      <dgm:spPr/>
      <dgm:t>
        <a:bodyPr/>
        <a:lstStyle/>
        <a:p>
          <a:r>
            <a:rPr lang="es-ES" dirty="0">
              <a:solidFill>
                <a:schemeClr val="bg2"/>
              </a:solidFill>
            </a:rPr>
            <a:t>Mejorar los niveles de control para cooperativas del segmento 2 en adelante</a:t>
          </a:r>
        </a:p>
      </dgm:t>
    </dgm:pt>
    <dgm:pt modelId="{560ABF26-D947-4EC6-B774-823B7E1F46C9}" type="parTrans" cxnId="{CA197D29-D078-4D0D-B6B6-D60263064E8C}">
      <dgm:prSet/>
      <dgm:spPr/>
      <dgm:t>
        <a:bodyPr/>
        <a:lstStyle/>
        <a:p>
          <a:endParaRPr lang="es-ES">
            <a:solidFill>
              <a:schemeClr val="bg2"/>
            </a:solidFill>
          </a:endParaRPr>
        </a:p>
      </dgm:t>
    </dgm:pt>
    <dgm:pt modelId="{B4F1519C-FA1C-47A1-91A0-BEDF38F5977E}" type="sibTrans" cxnId="{CA197D29-D078-4D0D-B6B6-D60263064E8C}">
      <dgm:prSet/>
      <dgm:spPr/>
      <dgm:t>
        <a:bodyPr/>
        <a:lstStyle/>
        <a:p>
          <a:endParaRPr lang="es-ES">
            <a:solidFill>
              <a:schemeClr val="bg2"/>
            </a:solidFill>
          </a:endParaRPr>
        </a:p>
      </dgm:t>
    </dgm:pt>
    <dgm:pt modelId="{D4EACF7D-689C-470A-9159-CC7823E47039}">
      <dgm:prSet phldrT="[Texto]"/>
      <dgm:spPr/>
      <dgm:t>
        <a:bodyPr/>
        <a:lstStyle/>
        <a:p>
          <a:r>
            <a:rPr lang="es-ES" dirty="0">
              <a:solidFill>
                <a:schemeClr val="bg2"/>
              </a:solidFill>
            </a:rPr>
            <a:t>Recomendaciones para el sector</a:t>
          </a:r>
        </a:p>
      </dgm:t>
    </dgm:pt>
    <dgm:pt modelId="{2BE4F07D-783F-4D56-93E1-B52FCA322A86}" type="parTrans" cxnId="{47F99E8C-FB40-4D7D-B25E-3394F01B2645}">
      <dgm:prSet/>
      <dgm:spPr/>
      <dgm:t>
        <a:bodyPr/>
        <a:lstStyle/>
        <a:p>
          <a:endParaRPr lang="es-ES">
            <a:solidFill>
              <a:schemeClr val="bg2"/>
            </a:solidFill>
          </a:endParaRPr>
        </a:p>
      </dgm:t>
    </dgm:pt>
    <dgm:pt modelId="{C7D85680-B3DC-4566-9453-A7FA7964C9F7}" type="sibTrans" cxnId="{47F99E8C-FB40-4D7D-B25E-3394F01B2645}">
      <dgm:prSet/>
      <dgm:spPr/>
      <dgm:t>
        <a:bodyPr/>
        <a:lstStyle/>
        <a:p>
          <a:endParaRPr lang="es-ES">
            <a:solidFill>
              <a:schemeClr val="bg2"/>
            </a:solidFill>
          </a:endParaRPr>
        </a:p>
      </dgm:t>
    </dgm:pt>
    <dgm:pt modelId="{ACF14220-71B3-42A5-A312-432B3A52B40F}">
      <dgm:prSet phldrT="[Texto]"/>
      <dgm:spPr/>
      <dgm:t>
        <a:bodyPr/>
        <a:lstStyle/>
        <a:p>
          <a:r>
            <a:rPr lang="es-ES" dirty="0">
              <a:solidFill>
                <a:schemeClr val="bg2"/>
              </a:solidFill>
            </a:rPr>
            <a:t>Recomendaciones de la investigación</a:t>
          </a:r>
        </a:p>
      </dgm:t>
    </dgm:pt>
    <dgm:pt modelId="{4589A1EB-D62F-4B09-B51C-83DDEE9A64AA}" type="parTrans" cxnId="{9924455A-1242-45E6-8256-F361EBEF7D00}">
      <dgm:prSet/>
      <dgm:spPr/>
      <dgm:t>
        <a:bodyPr/>
        <a:lstStyle/>
        <a:p>
          <a:endParaRPr lang="es-ES">
            <a:solidFill>
              <a:schemeClr val="bg2"/>
            </a:solidFill>
          </a:endParaRPr>
        </a:p>
      </dgm:t>
    </dgm:pt>
    <dgm:pt modelId="{DAFC573B-FEFA-479F-9A3E-C260E4EDC81B}" type="sibTrans" cxnId="{9924455A-1242-45E6-8256-F361EBEF7D00}">
      <dgm:prSet/>
      <dgm:spPr/>
      <dgm:t>
        <a:bodyPr/>
        <a:lstStyle/>
        <a:p>
          <a:endParaRPr lang="es-ES">
            <a:solidFill>
              <a:schemeClr val="bg2"/>
            </a:solidFill>
          </a:endParaRPr>
        </a:p>
      </dgm:t>
    </dgm:pt>
    <dgm:pt modelId="{5D92A4F2-ABA5-4D7C-B60B-AD040BE6F003}">
      <dgm:prSet phldrT="[Texto]"/>
      <dgm:spPr/>
      <dgm:t>
        <a:bodyPr/>
        <a:lstStyle/>
        <a:p>
          <a:r>
            <a:rPr lang="es-ES" dirty="0">
              <a:solidFill>
                <a:schemeClr val="bg2"/>
              </a:solidFill>
            </a:rPr>
            <a:t>Analizar la relación entre la morosidad con la rentabilidad</a:t>
          </a:r>
        </a:p>
      </dgm:t>
    </dgm:pt>
    <dgm:pt modelId="{0E22BF82-74ED-4036-8B66-B1AC640700CA}" type="parTrans" cxnId="{7BCE4AD5-55E9-4759-A8B6-DB34D16A5BA9}">
      <dgm:prSet/>
      <dgm:spPr/>
      <dgm:t>
        <a:bodyPr/>
        <a:lstStyle/>
        <a:p>
          <a:endParaRPr lang="es-ES">
            <a:solidFill>
              <a:schemeClr val="bg2"/>
            </a:solidFill>
          </a:endParaRPr>
        </a:p>
      </dgm:t>
    </dgm:pt>
    <dgm:pt modelId="{3C8C2117-AF9B-45EC-B450-28420EB9EDDC}" type="sibTrans" cxnId="{7BCE4AD5-55E9-4759-A8B6-DB34D16A5BA9}">
      <dgm:prSet/>
      <dgm:spPr/>
      <dgm:t>
        <a:bodyPr/>
        <a:lstStyle/>
        <a:p>
          <a:endParaRPr lang="es-ES">
            <a:solidFill>
              <a:schemeClr val="bg2"/>
            </a:solidFill>
          </a:endParaRPr>
        </a:p>
      </dgm:t>
    </dgm:pt>
    <dgm:pt modelId="{4592DD42-2842-42AD-B725-C61D38FF5081}">
      <dgm:prSet phldrT="[Texto]"/>
      <dgm:spPr/>
      <dgm:t>
        <a:bodyPr/>
        <a:lstStyle/>
        <a:p>
          <a:r>
            <a:rPr lang="es-ES" dirty="0">
              <a:solidFill>
                <a:schemeClr val="bg2"/>
              </a:solidFill>
            </a:rPr>
            <a:t>Ampliar el área de estudio</a:t>
          </a:r>
        </a:p>
      </dgm:t>
    </dgm:pt>
    <dgm:pt modelId="{AFDC4B4E-7C83-42C1-A38E-70AA26D59853}" type="parTrans" cxnId="{556926E4-F663-4464-B16C-657602E4D3FE}">
      <dgm:prSet/>
      <dgm:spPr/>
      <dgm:t>
        <a:bodyPr/>
        <a:lstStyle/>
        <a:p>
          <a:endParaRPr lang="es-ES">
            <a:solidFill>
              <a:schemeClr val="bg2"/>
            </a:solidFill>
          </a:endParaRPr>
        </a:p>
      </dgm:t>
    </dgm:pt>
    <dgm:pt modelId="{7702BD85-8AE3-401B-BB1B-2A02864E8336}" type="sibTrans" cxnId="{556926E4-F663-4464-B16C-657602E4D3FE}">
      <dgm:prSet/>
      <dgm:spPr/>
      <dgm:t>
        <a:bodyPr/>
        <a:lstStyle/>
        <a:p>
          <a:endParaRPr lang="es-ES">
            <a:solidFill>
              <a:schemeClr val="bg2"/>
            </a:solidFill>
          </a:endParaRPr>
        </a:p>
      </dgm:t>
    </dgm:pt>
    <dgm:pt modelId="{BC686CFD-9068-4BFB-B666-4575B5ED6C2C}" type="pres">
      <dgm:prSet presAssocID="{D5D42144-687A-40A2-A946-B9A7AA65E525}" presName="linear" presStyleCnt="0">
        <dgm:presLayoutVars>
          <dgm:animLvl val="lvl"/>
          <dgm:resizeHandles val="exact"/>
        </dgm:presLayoutVars>
      </dgm:prSet>
      <dgm:spPr/>
    </dgm:pt>
    <dgm:pt modelId="{03393C21-0462-47FF-867E-CF7E62D2DBA4}" type="pres">
      <dgm:prSet presAssocID="{ACF14220-71B3-42A5-A312-432B3A52B40F}" presName="parentText" presStyleLbl="node1" presStyleIdx="0" presStyleCnt="2">
        <dgm:presLayoutVars>
          <dgm:chMax val="0"/>
          <dgm:bulletEnabled val="1"/>
        </dgm:presLayoutVars>
      </dgm:prSet>
      <dgm:spPr/>
    </dgm:pt>
    <dgm:pt modelId="{2ADB9ADF-D0BF-41AE-BCB3-D5F66EF5449F}" type="pres">
      <dgm:prSet presAssocID="{ACF14220-71B3-42A5-A312-432B3A52B40F}" presName="childText" presStyleLbl="revTx" presStyleIdx="0" presStyleCnt="2">
        <dgm:presLayoutVars>
          <dgm:bulletEnabled val="1"/>
        </dgm:presLayoutVars>
      </dgm:prSet>
      <dgm:spPr/>
    </dgm:pt>
    <dgm:pt modelId="{27C15E93-A89A-4659-B241-5C08395B588D}" type="pres">
      <dgm:prSet presAssocID="{D4EACF7D-689C-470A-9159-CC7823E47039}" presName="parentText" presStyleLbl="node1" presStyleIdx="1" presStyleCnt="2">
        <dgm:presLayoutVars>
          <dgm:chMax val="0"/>
          <dgm:bulletEnabled val="1"/>
        </dgm:presLayoutVars>
      </dgm:prSet>
      <dgm:spPr/>
    </dgm:pt>
    <dgm:pt modelId="{35ADB81B-DBC2-4037-AF6B-408599586215}" type="pres">
      <dgm:prSet presAssocID="{D4EACF7D-689C-470A-9159-CC7823E47039}" presName="childText" presStyleLbl="revTx" presStyleIdx="1" presStyleCnt="2">
        <dgm:presLayoutVars>
          <dgm:bulletEnabled val="1"/>
        </dgm:presLayoutVars>
      </dgm:prSet>
      <dgm:spPr/>
    </dgm:pt>
  </dgm:ptLst>
  <dgm:cxnLst>
    <dgm:cxn modelId="{FB9DEB05-7517-4ADF-ADBF-73B10FB66C14}" type="presOf" srcId="{D5D42144-687A-40A2-A946-B9A7AA65E525}" destId="{BC686CFD-9068-4BFB-B666-4575B5ED6C2C}" srcOrd="0" destOrd="0" presId="urn:microsoft.com/office/officeart/2005/8/layout/vList2"/>
    <dgm:cxn modelId="{25EC7413-A71A-43C5-804D-270D2716A445}" type="presOf" srcId="{1091414A-78D5-47C0-B684-1CC6CD188FC9}" destId="{35ADB81B-DBC2-4037-AF6B-408599586215}" srcOrd="0" destOrd="1" presId="urn:microsoft.com/office/officeart/2005/8/layout/vList2"/>
    <dgm:cxn modelId="{CA197D29-D078-4D0D-B6B6-D60263064E8C}" srcId="{D4EACF7D-689C-470A-9159-CC7823E47039}" destId="{4C491F0D-C92A-47AB-B3B3-38835A3B5705}" srcOrd="2" destOrd="0" parTransId="{560ABF26-D947-4EC6-B774-823B7E1F46C9}" sibTransId="{B4F1519C-FA1C-47A1-91A0-BEDF38F5977E}"/>
    <dgm:cxn modelId="{5FF61747-0E97-47F6-84EB-979226920499}" type="presOf" srcId="{4592DD42-2842-42AD-B725-C61D38FF5081}" destId="{2ADB9ADF-D0BF-41AE-BCB3-D5F66EF5449F}" srcOrd="0" destOrd="1" presId="urn:microsoft.com/office/officeart/2005/8/layout/vList2"/>
    <dgm:cxn modelId="{489B4270-F503-4F62-8BB5-512C99838474}" srcId="{D4EACF7D-689C-470A-9159-CC7823E47039}" destId="{00789EA5-6AD9-44C4-A21F-87B57EC0806D}" srcOrd="0" destOrd="0" parTransId="{783FEA5D-B7E5-4924-A98B-3185DFEC9860}" sibTransId="{93430483-0AAF-4D51-83B1-98F85C6E1B06}"/>
    <dgm:cxn modelId="{1ED53757-9184-465B-9557-DBC80F970093}" type="presOf" srcId="{00789EA5-6AD9-44C4-A21F-87B57EC0806D}" destId="{35ADB81B-DBC2-4037-AF6B-408599586215}" srcOrd="0" destOrd="0" presId="urn:microsoft.com/office/officeart/2005/8/layout/vList2"/>
    <dgm:cxn modelId="{E7395357-DF19-4F6F-A8AA-DA91BAC7C58D}" type="presOf" srcId="{4C491F0D-C92A-47AB-B3B3-38835A3B5705}" destId="{35ADB81B-DBC2-4037-AF6B-408599586215}" srcOrd="0" destOrd="2" presId="urn:microsoft.com/office/officeart/2005/8/layout/vList2"/>
    <dgm:cxn modelId="{9924455A-1242-45E6-8256-F361EBEF7D00}" srcId="{D5D42144-687A-40A2-A946-B9A7AA65E525}" destId="{ACF14220-71B3-42A5-A312-432B3A52B40F}" srcOrd="0" destOrd="0" parTransId="{4589A1EB-D62F-4B09-B51C-83DDEE9A64AA}" sibTransId="{DAFC573B-FEFA-479F-9A3E-C260E4EDC81B}"/>
    <dgm:cxn modelId="{47F99E8C-FB40-4D7D-B25E-3394F01B2645}" srcId="{D5D42144-687A-40A2-A946-B9A7AA65E525}" destId="{D4EACF7D-689C-470A-9159-CC7823E47039}" srcOrd="1" destOrd="0" parTransId="{2BE4F07D-783F-4D56-93E1-B52FCA322A86}" sibTransId="{C7D85680-B3DC-4566-9453-A7FA7964C9F7}"/>
    <dgm:cxn modelId="{C624398D-FF05-4D19-AE8B-BCB47E4036F6}" srcId="{D4EACF7D-689C-470A-9159-CC7823E47039}" destId="{1091414A-78D5-47C0-B684-1CC6CD188FC9}" srcOrd="1" destOrd="0" parTransId="{5111B66E-5A97-43F7-951B-95553171505D}" sibTransId="{31AD938C-2D90-46F6-951A-50EB8724C1F5}"/>
    <dgm:cxn modelId="{980B55A6-EE26-4A6B-831E-1E318039516E}" type="presOf" srcId="{ACF14220-71B3-42A5-A312-432B3A52B40F}" destId="{03393C21-0462-47FF-867E-CF7E62D2DBA4}" srcOrd="0" destOrd="0" presId="urn:microsoft.com/office/officeart/2005/8/layout/vList2"/>
    <dgm:cxn modelId="{7BCE4AD5-55E9-4759-A8B6-DB34D16A5BA9}" srcId="{ACF14220-71B3-42A5-A312-432B3A52B40F}" destId="{5D92A4F2-ABA5-4D7C-B60B-AD040BE6F003}" srcOrd="0" destOrd="0" parTransId="{0E22BF82-74ED-4036-8B66-B1AC640700CA}" sibTransId="{3C8C2117-AF9B-45EC-B450-28420EB9EDDC}"/>
    <dgm:cxn modelId="{DF850AD8-3DEF-43BA-8CD2-3DEF82D2CE57}" type="presOf" srcId="{5D92A4F2-ABA5-4D7C-B60B-AD040BE6F003}" destId="{2ADB9ADF-D0BF-41AE-BCB3-D5F66EF5449F}" srcOrd="0" destOrd="0" presId="urn:microsoft.com/office/officeart/2005/8/layout/vList2"/>
    <dgm:cxn modelId="{7FE677DD-ACAB-4048-AD4E-E763E32B6F85}" type="presOf" srcId="{D4EACF7D-689C-470A-9159-CC7823E47039}" destId="{27C15E93-A89A-4659-B241-5C08395B588D}" srcOrd="0" destOrd="0" presId="urn:microsoft.com/office/officeart/2005/8/layout/vList2"/>
    <dgm:cxn modelId="{556926E4-F663-4464-B16C-657602E4D3FE}" srcId="{ACF14220-71B3-42A5-A312-432B3A52B40F}" destId="{4592DD42-2842-42AD-B725-C61D38FF5081}" srcOrd="1" destOrd="0" parTransId="{AFDC4B4E-7C83-42C1-A38E-70AA26D59853}" sibTransId="{7702BD85-8AE3-401B-BB1B-2A02864E8336}"/>
    <dgm:cxn modelId="{B1005A35-B54E-4CC3-BC91-7A47C24425D4}" type="presParOf" srcId="{BC686CFD-9068-4BFB-B666-4575B5ED6C2C}" destId="{03393C21-0462-47FF-867E-CF7E62D2DBA4}" srcOrd="0" destOrd="0" presId="urn:microsoft.com/office/officeart/2005/8/layout/vList2"/>
    <dgm:cxn modelId="{8C69E1C7-1481-4567-A31B-233A23DC3637}" type="presParOf" srcId="{BC686CFD-9068-4BFB-B666-4575B5ED6C2C}" destId="{2ADB9ADF-D0BF-41AE-BCB3-D5F66EF5449F}" srcOrd="1" destOrd="0" presId="urn:microsoft.com/office/officeart/2005/8/layout/vList2"/>
    <dgm:cxn modelId="{8C2DA885-6D07-4858-ACD2-CD142FF9BB69}" type="presParOf" srcId="{BC686CFD-9068-4BFB-B666-4575B5ED6C2C}" destId="{27C15E93-A89A-4659-B241-5C08395B588D}" srcOrd="2" destOrd="0" presId="urn:microsoft.com/office/officeart/2005/8/layout/vList2"/>
    <dgm:cxn modelId="{17D52632-3401-4C21-95BC-6DD3B99EA3A1}" type="presParOf" srcId="{BC686CFD-9068-4BFB-B666-4575B5ED6C2C}" destId="{35ADB81B-DBC2-4037-AF6B-40859958621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4AE99-1AC5-4FED-B2A0-754B476C10E5}"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s-ES"/>
        </a:p>
      </dgm:t>
    </dgm:pt>
    <dgm:pt modelId="{124F371C-3AB5-403D-B6DA-B9AD6EE7744A}">
      <dgm:prSet phldrT="[Texto]"/>
      <dgm:spPr/>
      <dgm:t>
        <a:bodyPr/>
        <a:lstStyle/>
        <a:p>
          <a:r>
            <a:rPr lang="es-ES" dirty="0">
              <a:solidFill>
                <a:schemeClr val="bg1"/>
              </a:solidFill>
              <a:latin typeface="Arial" panose="020B0604020202020204" pitchFamily="34" charset="0"/>
              <a:cs typeface="Arial" panose="020B0604020202020204" pitchFamily="34" charset="0"/>
            </a:rPr>
            <a:t>Sector dinamizador de la economía</a:t>
          </a:r>
        </a:p>
      </dgm:t>
    </dgm:pt>
    <dgm:pt modelId="{F72B9ED3-EC27-4E4C-9425-6C81731B8A0A}" type="parTrans" cxnId="{8784C4CE-EE89-4C4F-8A6A-A81261BC9E06}">
      <dgm:prSet/>
      <dgm:spPr/>
      <dgm:t>
        <a:bodyPr/>
        <a:lstStyle/>
        <a:p>
          <a:endParaRPr lang="es-ES">
            <a:solidFill>
              <a:schemeClr val="bg1"/>
            </a:solidFill>
            <a:latin typeface="Arial" panose="020B0604020202020204" pitchFamily="34" charset="0"/>
            <a:cs typeface="Arial" panose="020B0604020202020204" pitchFamily="34" charset="0"/>
          </a:endParaRPr>
        </a:p>
      </dgm:t>
    </dgm:pt>
    <dgm:pt modelId="{0AC66B43-79E3-4A0C-A7B2-3D1361BB13F9}" type="sibTrans" cxnId="{8784C4CE-EE89-4C4F-8A6A-A81261BC9E06}">
      <dgm:prSet/>
      <dgm:spPr/>
      <dgm:t>
        <a:bodyPr/>
        <a:lstStyle/>
        <a:p>
          <a:endParaRPr lang="es-ES">
            <a:solidFill>
              <a:schemeClr val="bg1"/>
            </a:solidFill>
            <a:latin typeface="Arial" panose="020B0604020202020204" pitchFamily="34" charset="0"/>
            <a:cs typeface="Arial" panose="020B0604020202020204" pitchFamily="34" charset="0"/>
          </a:endParaRPr>
        </a:p>
      </dgm:t>
    </dgm:pt>
    <dgm:pt modelId="{1982BFFD-1B9C-4DBB-B0C7-AC3E449F3F54}">
      <dgm:prSet phldrT="[Texto]"/>
      <dgm:spPr/>
      <dgm:t>
        <a:bodyPr/>
        <a:lstStyle/>
        <a:p>
          <a:r>
            <a:rPr lang="es-ES" dirty="0">
              <a:solidFill>
                <a:schemeClr val="bg1"/>
              </a:solidFill>
              <a:latin typeface="Arial" panose="020B0604020202020204" pitchFamily="34" charset="0"/>
              <a:cs typeface="Arial" panose="020B0604020202020204" pitchFamily="34" charset="0"/>
            </a:rPr>
            <a:t>Volumen de crédito 2017 (332,700 millones)</a:t>
          </a:r>
        </a:p>
      </dgm:t>
    </dgm:pt>
    <dgm:pt modelId="{07E57A4D-5E42-4CEE-9D19-72EF44F5D136}" type="parTrans" cxnId="{51875C4D-7BBF-467E-9557-201ADA3AB753}">
      <dgm:prSet/>
      <dgm:spPr/>
      <dgm:t>
        <a:bodyPr/>
        <a:lstStyle/>
        <a:p>
          <a:endParaRPr lang="es-ES">
            <a:solidFill>
              <a:schemeClr val="bg1"/>
            </a:solidFill>
            <a:latin typeface="Arial" panose="020B0604020202020204" pitchFamily="34" charset="0"/>
            <a:cs typeface="Arial" panose="020B0604020202020204" pitchFamily="34" charset="0"/>
          </a:endParaRPr>
        </a:p>
      </dgm:t>
    </dgm:pt>
    <dgm:pt modelId="{2BB76459-7067-459D-9A2A-3468833F8D5C}" type="sibTrans" cxnId="{51875C4D-7BBF-467E-9557-201ADA3AB753}">
      <dgm:prSet/>
      <dgm:spPr/>
      <dgm:t>
        <a:bodyPr/>
        <a:lstStyle/>
        <a:p>
          <a:endParaRPr lang="es-ES">
            <a:solidFill>
              <a:schemeClr val="bg1"/>
            </a:solidFill>
            <a:latin typeface="Arial" panose="020B0604020202020204" pitchFamily="34" charset="0"/>
            <a:cs typeface="Arial" panose="020B0604020202020204" pitchFamily="34" charset="0"/>
          </a:endParaRPr>
        </a:p>
      </dgm:t>
    </dgm:pt>
    <dgm:pt modelId="{402657CF-D771-4DFC-B74C-3BF2E188635A}">
      <dgm:prSet phldrT="[Texto]"/>
      <dgm:spPr/>
      <dgm:t>
        <a:bodyPr/>
        <a:lstStyle/>
        <a:p>
          <a:r>
            <a:rPr lang="es-ES" dirty="0">
              <a:solidFill>
                <a:schemeClr val="bg1"/>
              </a:solidFill>
              <a:latin typeface="Arial" panose="020B0604020202020204" pitchFamily="34" charset="0"/>
              <a:cs typeface="Arial" panose="020B0604020202020204" pitchFamily="34" charset="0"/>
            </a:rPr>
            <a:t>Impulso del Estado al sector económico popular y solidario </a:t>
          </a:r>
        </a:p>
      </dgm:t>
    </dgm:pt>
    <dgm:pt modelId="{63EAA58B-E96B-4AB5-B0C8-15115C31BA5A}" type="parTrans" cxnId="{832561C9-B753-4E4A-A026-EA4F183AA42C}">
      <dgm:prSet/>
      <dgm:spPr/>
      <dgm:t>
        <a:bodyPr/>
        <a:lstStyle/>
        <a:p>
          <a:endParaRPr lang="es-ES">
            <a:solidFill>
              <a:schemeClr val="bg1"/>
            </a:solidFill>
            <a:latin typeface="Arial" panose="020B0604020202020204" pitchFamily="34" charset="0"/>
            <a:cs typeface="Arial" panose="020B0604020202020204" pitchFamily="34" charset="0"/>
          </a:endParaRPr>
        </a:p>
      </dgm:t>
    </dgm:pt>
    <dgm:pt modelId="{E899AA35-978F-4BC4-8CFE-6774E3DD33A2}" type="sibTrans" cxnId="{832561C9-B753-4E4A-A026-EA4F183AA42C}">
      <dgm:prSet/>
      <dgm:spPr/>
      <dgm:t>
        <a:bodyPr/>
        <a:lstStyle/>
        <a:p>
          <a:endParaRPr lang="es-ES">
            <a:solidFill>
              <a:schemeClr val="bg1"/>
            </a:solidFill>
            <a:latin typeface="Arial" panose="020B0604020202020204" pitchFamily="34" charset="0"/>
            <a:cs typeface="Arial" panose="020B0604020202020204" pitchFamily="34" charset="0"/>
          </a:endParaRPr>
        </a:p>
      </dgm:t>
    </dgm:pt>
    <dgm:pt modelId="{0B451A86-BD3A-455C-96FE-3F20530873E3}">
      <dgm:prSet phldrT="[Texto]"/>
      <dgm:spPr/>
      <dgm:t>
        <a:bodyPr/>
        <a:lstStyle/>
        <a:p>
          <a:r>
            <a:rPr lang="es-ES" dirty="0">
              <a:solidFill>
                <a:schemeClr val="bg1"/>
              </a:solidFill>
              <a:latin typeface="Arial" panose="020B0604020202020204" pitchFamily="34" charset="0"/>
              <a:cs typeface="Arial" panose="020B0604020202020204" pitchFamily="34" charset="0"/>
            </a:rPr>
            <a:t>Regulación del sector  SEPS (06-2012)</a:t>
          </a:r>
        </a:p>
      </dgm:t>
    </dgm:pt>
    <dgm:pt modelId="{D541E6AF-4424-49C3-B7A7-63FA76D0CA52}" type="parTrans" cxnId="{A251A079-505A-4978-9BC4-807B025E60CC}">
      <dgm:prSet/>
      <dgm:spPr/>
      <dgm:t>
        <a:bodyPr/>
        <a:lstStyle/>
        <a:p>
          <a:endParaRPr lang="es-ES">
            <a:solidFill>
              <a:schemeClr val="bg1"/>
            </a:solidFill>
            <a:latin typeface="Arial" panose="020B0604020202020204" pitchFamily="34" charset="0"/>
            <a:cs typeface="Arial" panose="020B0604020202020204" pitchFamily="34" charset="0"/>
          </a:endParaRPr>
        </a:p>
      </dgm:t>
    </dgm:pt>
    <dgm:pt modelId="{4F34B35A-D7AB-4B89-B128-AD97158CD6C9}" type="sibTrans" cxnId="{A251A079-505A-4978-9BC4-807B025E60CC}">
      <dgm:prSet/>
      <dgm:spPr/>
      <dgm:t>
        <a:bodyPr/>
        <a:lstStyle/>
        <a:p>
          <a:endParaRPr lang="es-ES">
            <a:solidFill>
              <a:schemeClr val="bg1"/>
            </a:solidFill>
            <a:latin typeface="Arial" panose="020B0604020202020204" pitchFamily="34" charset="0"/>
            <a:cs typeface="Arial" panose="020B0604020202020204" pitchFamily="34" charset="0"/>
          </a:endParaRPr>
        </a:p>
      </dgm:t>
    </dgm:pt>
    <dgm:pt modelId="{2E3BAFC1-1178-42FA-AAE0-39387EED7F22}" type="pres">
      <dgm:prSet presAssocID="{3554AE99-1AC5-4FED-B2A0-754B476C10E5}" presName="Name0" presStyleCnt="0">
        <dgm:presLayoutVars>
          <dgm:dir/>
          <dgm:resizeHandles/>
        </dgm:presLayoutVars>
      </dgm:prSet>
      <dgm:spPr/>
    </dgm:pt>
    <dgm:pt modelId="{02D1DC3D-D46B-42F2-94D0-17AB13E7DC35}" type="pres">
      <dgm:prSet presAssocID="{402657CF-D771-4DFC-B74C-3BF2E188635A}" presName="compNode" presStyleCnt="0"/>
      <dgm:spPr/>
    </dgm:pt>
    <dgm:pt modelId="{3D68E476-7430-452B-A9C6-87E89E3B53D3}" type="pres">
      <dgm:prSet presAssocID="{402657CF-D771-4DFC-B74C-3BF2E188635A}" presName="dummyConnPt" presStyleCnt="0"/>
      <dgm:spPr/>
    </dgm:pt>
    <dgm:pt modelId="{11479808-53D8-474B-933A-5FCE82B0156E}" type="pres">
      <dgm:prSet presAssocID="{402657CF-D771-4DFC-B74C-3BF2E188635A}" presName="node" presStyleLbl="node1" presStyleIdx="0" presStyleCnt="4">
        <dgm:presLayoutVars>
          <dgm:bulletEnabled val="1"/>
        </dgm:presLayoutVars>
      </dgm:prSet>
      <dgm:spPr/>
    </dgm:pt>
    <dgm:pt modelId="{E29EAE4B-1CE8-48DE-9630-6A3312101434}" type="pres">
      <dgm:prSet presAssocID="{E899AA35-978F-4BC4-8CFE-6774E3DD33A2}" presName="sibTrans" presStyleLbl="bgSibTrans2D1" presStyleIdx="0" presStyleCnt="3"/>
      <dgm:spPr/>
    </dgm:pt>
    <dgm:pt modelId="{348885AC-7F5D-43B9-AFB1-3DF7097BCB56}" type="pres">
      <dgm:prSet presAssocID="{124F371C-3AB5-403D-B6DA-B9AD6EE7744A}" presName="compNode" presStyleCnt="0"/>
      <dgm:spPr/>
    </dgm:pt>
    <dgm:pt modelId="{8625AA6A-C3B6-4511-8489-9F0375D04A6E}" type="pres">
      <dgm:prSet presAssocID="{124F371C-3AB5-403D-B6DA-B9AD6EE7744A}" presName="dummyConnPt" presStyleCnt="0"/>
      <dgm:spPr/>
    </dgm:pt>
    <dgm:pt modelId="{44E34C34-788D-449E-B58A-64C34D5A731A}" type="pres">
      <dgm:prSet presAssocID="{124F371C-3AB5-403D-B6DA-B9AD6EE7744A}" presName="node" presStyleLbl="node1" presStyleIdx="1" presStyleCnt="4">
        <dgm:presLayoutVars>
          <dgm:bulletEnabled val="1"/>
        </dgm:presLayoutVars>
      </dgm:prSet>
      <dgm:spPr/>
    </dgm:pt>
    <dgm:pt modelId="{87A396F7-2A17-446A-AA8B-1D8BC6B2F101}" type="pres">
      <dgm:prSet presAssocID="{0AC66B43-79E3-4A0C-A7B2-3D1361BB13F9}" presName="sibTrans" presStyleLbl="bgSibTrans2D1" presStyleIdx="1" presStyleCnt="3"/>
      <dgm:spPr/>
    </dgm:pt>
    <dgm:pt modelId="{187041E1-6C77-4642-84A1-937FE5CC43ED}" type="pres">
      <dgm:prSet presAssocID="{1982BFFD-1B9C-4DBB-B0C7-AC3E449F3F54}" presName="compNode" presStyleCnt="0"/>
      <dgm:spPr/>
    </dgm:pt>
    <dgm:pt modelId="{CFE08A4F-F6F5-4BDB-AA2E-3808441BEEA4}" type="pres">
      <dgm:prSet presAssocID="{1982BFFD-1B9C-4DBB-B0C7-AC3E449F3F54}" presName="dummyConnPt" presStyleCnt="0"/>
      <dgm:spPr/>
    </dgm:pt>
    <dgm:pt modelId="{10C1F967-E002-4AAB-A1E0-46E6076DC01B}" type="pres">
      <dgm:prSet presAssocID="{1982BFFD-1B9C-4DBB-B0C7-AC3E449F3F54}" presName="node" presStyleLbl="node1" presStyleIdx="2" presStyleCnt="4">
        <dgm:presLayoutVars>
          <dgm:bulletEnabled val="1"/>
        </dgm:presLayoutVars>
      </dgm:prSet>
      <dgm:spPr/>
    </dgm:pt>
    <dgm:pt modelId="{1BBDE9D8-40C3-4592-850B-A80921DCBA2D}" type="pres">
      <dgm:prSet presAssocID="{2BB76459-7067-459D-9A2A-3468833F8D5C}" presName="sibTrans" presStyleLbl="bgSibTrans2D1" presStyleIdx="2" presStyleCnt="3"/>
      <dgm:spPr/>
    </dgm:pt>
    <dgm:pt modelId="{FFC3083B-E301-463A-A5A1-93D464E4DE6D}" type="pres">
      <dgm:prSet presAssocID="{0B451A86-BD3A-455C-96FE-3F20530873E3}" presName="compNode" presStyleCnt="0"/>
      <dgm:spPr/>
    </dgm:pt>
    <dgm:pt modelId="{A175FBA6-2B87-49B8-8FDB-9F4DD72581E8}" type="pres">
      <dgm:prSet presAssocID="{0B451A86-BD3A-455C-96FE-3F20530873E3}" presName="dummyConnPt" presStyleCnt="0"/>
      <dgm:spPr/>
    </dgm:pt>
    <dgm:pt modelId="{8EF45A9B-91CA-4631-8F2E-E09E85FF410A}" type="pres">
      <dgm:prSet presAssocID="{0B451A86-BD3A-455C-96FE-3F20530873E3}" presName="node" presStyleLbl="node1" presStyleIdx="3" presStyleCnt="4" custScaleX="112519">
        <dgm:presLayoutVars>
          <dgm:bulletEnabled val="1"/>
        </dgm:presLayoutVars>
      </dgm:prSet>
      <dgm:spPr/>
    </dgm:pt>
  </dgm:ptLst>
  <dgm:cxnLst>
    <dgm:cxn modelId="{78160101-22F0-47F5-8258-8E4A68323526}" type="presOf" srcId="{E899AA35-978F-4BC4-8CFE-6774E3DD33A2}" destId="{E29EAE4B-1CE8-48DE-9630-6A3312101434}" srcOrd="0" destOrd="0" presId="urn:microsoft.com/office/officeart/2005/8/layout/bProcess4"/>
    <dgm:cxn modelId="{4171DE1D-CD70-444D-99B2-EB650995239A}" type="presOf" srcId="{2BB76459-7067-459D-9A2A-3468833F8D5C}" destId="{1BBDE9D8-40C3-4592-850B-A80921DCBA2D}" srcOrd="0" destOrd="0" presId="urn:microsoft.com/office/officeart/2005/8/layout/bProcess4"/>
    <dgm:cxn modelId="{34E3BA37-50F9-45D3-8CB0-B4122DAE20C7}" type="presOf" srcId="{124F371C-3AB5-403D-B6DA-B9AD6EE7744A}" destId="{44E34C34-788D-449E-B58A-64C34D5A731A}" srcOrd="0" destOrd="0" presId="urn:microsoft.com/office/officeart/2005/8/layout/bProcess4"/>
    <dgm:cxn modelId="{51875C4D-7BBF-467E-9557-201ADA3AB753}" srcId="{3554AE99-1AC5-4FED-B2A0-754B476C10E5}" destId="{1982BFFD-1B9C-4DBB-B0C7-AC3E449F3F54}" srcOrd="2" destOrd="0" parTransId="{07E57A4D-5E42-4CEE-9D19-72EF44F5D136}" sibTransId="{2BB76459-7067-459D-9A2A-3468833F8D5C}"/>
    <dgm:cxn modelId="{A251A079-505A-4978-9BC4-807B025E60CC}" srcId="{3554AE99-1AC5-4FED-B2A0-754B476C10E5}" destId="{0B451A86-BD3A-455C-96FE-3F20530873E3}" srcOrd="3" destOrd="0" parTransId="{D541E6AF-4424-49C3-B7A7-63FA76D0CA52}" sibTransId="{4F34B35A-D7AB-4B89-B128-AD97158CD6C9}"/>
    <dgm:cxn modelId="{26C7EC8E-85DA-486B-AF8F-020B2D7305EA}" type="presOf" srcId="{0B451A86-BD3A-455C-96FE-3F20530873E3}" destId="{8EF45A9B-91CA-4631-8F2E-E09E85FF410A}" srcOrd="0" destOrd="0" presId="urn:microsoft.com/office/officeart/2005/8/layout/bProcess4"/>
    <dgm:cxn modelId="{D691839A-764C-4A32-84AA-CA144CC558E0}" type="presOf" srcId="{402657CF-D771-4DFC-B74C-3BF2E188635A}" destId="{11479808-53D8-474B-933A-5FCE82B0156E}" srcOrd="0" destOrd="0" presId="urn:microsoft.com/office/officeart/2005/8/layout/bProcess4"/>
    <dgm:cxn modelId="{242663B9-08C6-46E5-B254-B8FB4CD84680}" type="presOf" srcId="{0AC66B43-79E3-4A0C-A7B2-3D1361BB13F9}" destId="{87A396F7-2A17-446A-AA8B-1D8BC6B2F101}" srcOrd="0" destOrd="0" presId="urn:microsoft.com/office/officeart/2005/8/layout/bProcess4"/>
    <dgm:cxn modelId="{9CC363C3-0CC7-4DEB-A104-77C219D75AEC}" type="presOf" srcId="{1982BFFD-1B9C-4DBB-B0C7-AC3E449F3F54}" destId="{10C1F967-E002-4AAB-A1E0-46E6076DC01B}" srcOrd="0" destOrd="0" presId="urn:microsoft.com/office/officeart/2005/8/layout/bProcess4"/>
    <dgm:cxn modelId="{832561C9-B753-4E4A-A026-EA4F183AA42C}" srcId="{3554AE99-1AC5-4FED-B2A0-754B476C10E5}" destId="{402657CF-D771-4DFC-B74C-3BF2E188635A}" srcOrd="0" destOrd="0" parTransId="{63EAA58B-E96B-4AB5-B0C8-15115C31BA5A}" sibTransId="{E899AA35-978F-4BC4-8CFE-6774E3DD33A2}"/>
    <dgm:cxn modelId="{8784C4CE-EE89-4C4F-8A6A-A81261BC9E06}" srcId="{3554AE99-1AC5-4FED-B2A0-754B476C10E5}" destId="{124F371C-3AB5-403D-B6DA-B9AD6EE7744A}" srcOrd="1" destOrd="0" parTransId="{F72B9ED3-EC27-4E4C-9425-6C81731B8A0A}" sibTransId="{0AC66B43-79E3-4A0C-A7B2-3D1361BB13F9}"/>
    <dgm:cxn modelId="{BB2844EC-06C9-4EBD-8517-F3FE915681A0}" type="presOf" srcId="{3554AE99-1AC5-4FED-B2A0-754B476C10E5}" destId="{2E3BAFC1-1178-42FA-AAE0-39387EED7F22}" srcOrd="0" destOrd="0" presId="urn:microsoft.com/office/officeart/2005/8/layout/bProcess4"/>
    <dgm:cxn modelId="{86CDC275-8100-47D3-92FC-BBC419563CB7}" type="presParOf" srcId="{2E3BAFC1-1178-42FA-AAE0-39387EED7F22}" destId="{02D1DC3D-D46B-42F2-94D0-17AB13E7DC35}" srcOrd="0" destOrd="0" presId="urn:microsoft.com/office/officeart/2005/8/layout/bProcess4"/>
    <dgm:cxn modelId="{51C045ED-CE25-40CF-A1C9-1C90AEEBCEF1}" type="presParOf" srcId="{02D1DC3D-D46B-42F2-94D0-17AB13E7DC35}" destId="{3D68E476-7430-452B-A9C6-87E89E3B53D3}" srcOrd="0" destOrd="0" presId="urn:microsoft.com/office/officeart/2005/8/layout/bProcess4"/>
    <dgm:cxn modelId="{AAA63097-E97F-4A2B-A0C3-559897C0E56A}" type="presParOf" srcId="{02D1DC3D-D46B-42F2-94D0-17AB13E7DC35}" destId="{11479808-53D8-474B-933A-5FCE82B0156E}" srcOrd="1" destOrd="0" presId="urn:microsoft.com/office/officeart/2005/8/layout/bProcess4"/>
    <dgm:cxn modelId="{D2DF0E10-4388-455E-808A-2AC5ADA7D9B3}" type="presParOf" srcId="{2E3BAFC1-1178-42FA-AAE0-39387EED7F22}" destId="{E29EAE4B-1CE8-48DE-9630-6A3312101434}" srcOrd="1" destOrd="0" presId="urn:microsoft.com/office/officeart/2005/8/layout/bProcess4"/>
    <dgm:cxn modelId="{8A2A2447-EA93-453F-991F-BD94E16BF9B5}" type="presParOf" srcId="{2E3BAFC1-1178-42FA-AAE0-39387EED7F22}" destId="{348885AC-7F5D-43B9-AFB1-3DF7097BCB56}" srcOrd="2" destOrd="0" presId="urn:microsoft.com/office/officeart/2005/8/layout/bProcess4"/>
    <dgm:cxn modelId="{1E248A1D-7C82-4791-B062-7B6EAFB55F30}" type="presParOf" srcId="{348885AC-7F5D-43B9-AFB1-3DF7097BCB56}" destId="{8625AA6A-C3B6-4511-8489-9F0375D04A6E}" srcOrd="0" destOrd="0" presId="urn:microsoft.com/office/officeart/2005/8/layout/bProcess4"/>
    <dgm:cxn modelId="{4D75E2F2-C8A9-453B-8ABC-B3365724FB6A}" type="presParOf" srcId="{348885AC-7F5D-43B9-AFB1-3DF7097BCB56}" destId="{44E34C34-788D-449E-B58A-64C34D5A731A}" srcOrd="1" destOrd="0" presId="urn:microsoft.com/office/officeart/2005/8/layout/bProcess4"/>
    <dgm:cxn modelId="{F12C4549-EE13-45E3-8FC1-0672DFFF5602}" type="presParOf" srcId="{2E3BAFC1-1178-42FA-AAE0-39387EED7F22}" destId="{87A396F7-2A17-446A-AA8B-1D8BC6B2F101}" srcOrd="3" destOrd="0" presId="urn:microsoft.com/office/officeart/2005/8/layout/bProcess4"/>
    <dgm:cxn modelId="{89322667-9B13-4F2E-870C-BF19EE863848}" type="presParOf" srcId="{2E3BAFC1-1178-42FA-AAE0-39387EED7F22}" destId="{187041E1-6C77-4642-84A1-937FE5CC43ED}" srcOrd="4" destOrd="0" presId="urn:microsoft.com/office/officeart/2005/8/layout/bProcess4"/>
    <dgm:cxn modelId="{8910D885-6D92-4899-AA0A-D9400417CB58}" type="presParOf" srcId="{187041E1-6C77-4642-84A1-937FE5CC43ED}" destId="{CFE08A4F-F6F5-4BDB-AA2E-3808441BEEA4}" srcOrd="0" destOrd="0" presId="urn:microsoft.com/office/officeart/2005/8/layout/bProcess4"/>
    <dgm:cxn modelId="{BA2FBC66-FBB9-4953-90B8-8B6C0864C93C}" type="presParOf" srcId="{187041E1-6C77-4642-84A1-937FE5CC43ED}" destId="{10C1F967-E002-4AAB-A1E0-46E6076DC01B}" srcOrd="1" destOrd="0" presId="urn:microsoft.com/office/officeart/2005/8/layout/bProcess4"/>
    <dgm:cxn modelId="{83FBB0B7-7828-41B8-848A-D2AF37AE4A69}" type="presParOf" srcId="{2E3BAFC1-1178-42FA-AAE0-39387EED7F22}" destId="{1BBDE9D8-40C3-4592-850B-A80921DCBA2D}" srcOrd="5" destOrd="0" presId="urn:microsoft.com/office/officeart/2005/8/layout/bProcess4"/>
    <dgm:cxn modelId="{5A5B6BFF-516B-413D-B38B-78DE1487E3C1}" type="presParOf" srcId="{2E3BAFC1-1178-42FA-AAE0-39387EED7F22}" destId="{FFC3083B-E301-463A-A5A1-93D464E4DE6D}" srcOrd="6" destOrd="0" presId="urn:microsoft.com/office/officeart/2005/8/layout/bProcess4"/>
    <dgm:cxn modelId="{8D969CBA-B71D-412B-AB82-2AA32368EA13}" type="presParOf" srcId="{FFC3083B-E301-463A-A5A1-93D464E4DE6D}" destId="{A175FBA6-2B87-49B8-8FDB-9F4DD72581E8}" srcOrd="0" destOrd="0" presId="urn:microsoft.com/office/officeart/2005/8/layout/bProcess4"/>
    <dgm:cxn modelId="{717F8D32-AC69-45DD-9743-F2E0C16CAC4F}" type="presParOf" srcId="{FFC3083B-E301-463A-A5A1-93D464E4DE6D}" destId="{8EF45A9B-91CA-4631-8F2E-E09E85FF410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3592D3-0070-45D5-9D7B-7D2D5D29959D}" type="doc">
      <dgm:prSet loTypeId="urn:microsoft.com/office/officeart/2008/layout/PictureAccentList" loCatId="list" qsTypeId="urn:microsoft.com/office/officeart/2005/8/quickstyle/simple1" qsCatId="simple" csTypeId="urn:microsoft.com/office/officeart/2005/8/colors/colorful2" csCatId="colorful" phldr="1"/>
      <dgm:spPr/>
      <dgm:t>
        <a:bodyPr/>
        <a:lstStyle/>
        <a:p>
          <a:endParaRPr lang="es-ES"/>
        </a:p>
      </dgm:t>
    </dgm:pt>
    <dgm:pt modelId="{C51CA3A6-BA32-4930-86F8-699B4C95FD98}">
      <dgm:prSet phldrT="[Texto]"/>
      <dgm:spPr/>
      <dgm:t>
        <a:bodyPr/>
        <a:lstStyle/>
        <a:p>
          <a:r>
            <a:rPr lang="es-ES" dirty="0"/>
            <a:t>Objetivo general</a:t>
          </a:r>
        </a:p>
      </dgm:t>
    </dgm:pt>
    <dgm:pt modelId="{D070FEC2-762A-4C35-93F0-8C5F38B6F833}" type="parTrans" cxnId="{C479840B-C050-4476-B5D6-1EC818CB7FFB}">
      <dgm:prSet/>
      <dgm:spPr/>
      <dgm:t>
        <a:bodyPr/>
        <a:lstStyle/>
        <a:p>
          <a:endParaRPr lang="es-ES"/>
        </a:p>
      </dgm:t>
    </dgm:pt>
    <dgm:pt modelId="{6699F4BF-0FF5-45C1-A2E3-0EB92622FBB3}" type="sibTrans" cxnId="{C479840B-C050-4476-B5D6-1EC818CB7FFB}">
      <dgm:prSet/>
      <dgm:spPr/>
      <dgm:t>
        <a:bodyPr/>
        <a:lstStyle/>
        <a:p>
          <a:endParaRPr lang="es-ES"/>
        </a:p>
      </dgm:t>
    </dgm:pt>
    <dgm:pt modelId="{9708BB9A-C873-41F4-915F-5E3FF5E24F95}">
      <dgm:prSet phldrT="[Texto]"/>
      <dgm:spPr/>
      <dgm:t>
        <a:bodyPr/>
        <a:lstStyle/>
        <a:p>
          <a:r>
            <a:rPr lang="es-EC" dirty="0"/>
            <a:t>Investigar la evolución de la morosidad y su incidencia sobre los niveles de liquidez en las cooperativas de ahorro y crédito del segmento 1 y 2, por el periodo comprendido del 2007 al 2016; mediante la recolección de datos primarios, interpretación de resultados y comparación; para determinar la relevancia de la relación entre las variables de estudio.</a:t>
          </a:r>
          <a:endParaRPr lang="es-ES" dirty="0"/>
        </a:p>
      </dgm:t>
    </dgm:pt>
    <dgm:pt modelId="{9AF274FB-56E1-4709-88EC-A0A271EAC4CB}" type="parTrans" cxnId="{602B5820-03EA-4186-9E81-960B34E5C7E8}">
      <dgm:prSet/>
      <dgm:spPr/>
      <dgm:t>
        <a:bodyPr/>
        <a:lstStyle/>
        <a:p>
          <a:endParaRPr lang="es-ES"/>
        </a:p>
      </dgm:t>
    </dgm:pt>
    <dgm:pt modelId="{D9B16049-904F-4EB9-B5AD-C9E39181957C}" type="sibTrans" cxnId="{602B5820-03EA-4186-9E81-960B34E5C7E8}">
      <dgm:prSet/>
      <dgm:spPr/>
      <dgm:t>
        <a:bodyPr/>
        <a:lstStyle/>
        <a:p>
          <a:endParaRPr lang="es-ES"/>
        </a:p>
      </dgm:t>
    </dgm:pt>
    <dgm:pt modelId="{6A019C0D-CEBE-43F7-BCF2-41153B4A1F84}" type="pres">
      <dgm:prSet presAssocID="{853592D3-0070-45D5-9D7B-7D2D5D29959D}" presName="layout" presStyleCnt="0">
        <dgm:presLayoutVars>
          <dgm:chMax/>
          <dgm:chPref/>
          <dgm:dir/>
          <dgm:animOne val="branch"/>
          <dgm:animLvl val="lvl"/>
          <dgm:resizeHandles/>
        </dgm:presLayoutVars>
      </dgm:prSet>
      <dgm:spPr/>
    </dgm:pt>
    <dgm:pt modelId="{4996A526-38FC-4ED9-9370-829CB9809293}" type="pres">
      <dgm:prSet presAssocID="{C51CA3A6-BA32-4930-86F8-699B4C95FD98}" presName="root" presStyleCnt="0">
        <dgm:presLayoutVars>
          <dgm:chMax/>
          <dgm:chPref val="4"/>
        </dgm:presLayoutVars>
      </dgm:prSet>
      <dgm:spPr/>
    </dgm:pt>
    <dgm:pt modelId="{0C61B3DE-A4A3-4939-BE74-64E810901C26}" type="pres">
      <dgm:prSet presAssocID="{C51CA3A6-BA32-4930-86F8-699B4C95FD98}" presName="rootComposite" presStyleCnt="0">
        <dgm:presLayoutVars/>
      </dgm:prSet>
      <dgm:spPr/>
    </dgm:pt>
    <dgm:pt modelId="{319EFCE7-B066-424A-8DB4-8BD826C44BD8}" type="pres">
      <dgm:prSet presAssocID="{C51CA3A6-BA32-4930-86F8-699B4C95FD98}" presName="rootText" presStyleLbl="node0" presStyleIdx="0" presStyleCnt="1" custScaleY="72297" custLinFactNeighborX="-836" custLinFactNeighborY="-434">
        <dgm:presLayoutVars>
          <dgm:chMax/>
          <dgm:chPref val="4"/>
        </dgm:presLayoutVars>
      </dgm:prSet>
      <dgm:spPr/>
    </dgm:pt>
    <dgm:pt modelId="{D353E585-C3B6-4FE2-9336-9D5C425D057B}" type="pres">
      <dgm:prSet presAssocID="{C51CA3A6-BA32-4930-86F8-699B4C95FD98}" presName="childShape" presStyleCnt="0">
        <dgm:presLayoutVars>
          <dgm:chMax val="0"/>
          <dgm:chPref val="0"/>
        </dgm:presLayoutVars>
      </dgm:prSet>
      <dgm:spPr/>
    </dgm:pt>
    <dgm:pt modelId="{526ABDF4-B0F7-449C-B4E6-3FFD967EDD27}" type="pres">
      <dgm:prSet presAssocID="{9708BB9A-C873-41F4-915F-5E3FF5E24F95}" presName="childComposite" presStyleCnt="0">
        <dgm:presLayoutVars>
          <dgm:chMax val="0"/>
          <dgm:chPref val="0"/>
        </dgm:presLayoutVars>
      </dgm:prSet>
      <dgm:spPr/>
    </dgm:pt>
    <dgm:pt modelId="{03562601-59A0-4447-8635-0E352DC94918}" type="pres">
      <dgm:prSet presAssocID="{9708BB9A-C873-41F4-915F-5E3FF5E24F95}" presName="Image" presStyleLbl="node1" presStyleIdx="0" presStyleCnt="1"/>
      <dgm:spPr>
        <a:blipFill rotWithShape="1">
          <a:blip xmlns:r="http://schemas.openxmlformats.org/officeDocument/2006/relationships" r:embed="rId1"/>
          <a:stretch>
            <a:fillRect/>
          </a:stretch>
        </a:blipFill>
      </dgm:spPr>
    </dgm:pt>
    <dgm:pt modelId="{16B3D2B4-19C7-48F4-9563-831B2522F058}" type="pres">
      <dgm:prSet presAssocID="{9708BB9A-C873-41F4-915F-5E3FF5E24F95}" presName="childText" presStyleLbl="lnNode1" presStyleIdx="0" presStyleCnt="1" custScaleX="94373" custScaleY="186762">
        <dgm:presLayoutVars>
          <dgm:chMax val="0"/>
          <dgm:chPref val="0"/>
          <dgm:bulletEnabled val="1"/>
        </dgm:presLayoutVars>
      </dgm:prSet>
      <dgm:spPr/>
    </dgm:pt>
  </dgm:ptLst>
  <dgm:cxnLst>
    <dgm:cxn modelId="{8CD6AA00-C208-4E29-A92B-1896C69AC2F8}" type="presOf" srcId="{9708BB9A-C873-41F4-915F-5E3FF5E24F95}" destId="{16B3D2B4-19C7-48F4-9563-831B2522F058}" srcOrd="0" destOrd="0" presId="urn:microsoft.com/office/officeart/2008/layout/PictureAccentList"/>
    <dgm:cxn modelId="{C479840B-C050-4476-B5D6-1EC818CB7FFB}" srcId="{853592D3-0070-45D5-9D7B-7D2D5D29959D}" destId="{C51CA3A6-BA32-4930-86F8-699B4C95FD98}" srcOrd="0" destOrd="0" parTransId="{D070FEC2-762A-4C35-93F0-8C5F38B6F833}" sibTransId="{6699F4BF-0FF5-45C1-A2E3-0EB92622FBB3}"/>
    <dgm:cxn modelId="{602B5820-03EA-4186-9E81-960B34E5C7E8}" srcId="{C51CA3A6-BA32-4930-86F8-699B4C95FD98}" destId="{9708BB9A-C873-41F4-915F-5E3FF5E24F95}" srcOrd="0" destOrd="0" parTransId="{9AF274FB-56E1-4709-88EC-A0A271EAC4CB}" sibTransId="{D9B16049-904F-4EB9-B5AD-C9E39181957C}"/>
    <dgm:cxn modelId="{B83F5E56-B1D7-4C92-A61C-973A4AD39F15}" type="presOf" srcId="{C51CA3A6-BA32-4930-86F8-699B4C95FD98}" destId="{319EFCE7-B066-424A-8DB4-8BD826C44BD8}" srcOrd="0" destOrd="0" presId="urn:microsoft.com/office/officeart/2008/layout/PictureAccentList"/>
    <dgm:cxn modelId="{A72C319B-A381-4E91-BD94-529BE5F71891}" type="presOf" srcId="{853592D3-0070-45D5-9D7B-7D2D5D29959D}" destId="{6A019C0D-CEBE-43F7-BCF2-41153B4A1F84}" srcOrd="0" destOrd="0" presId="urn:microsoft.com/office/officeart/2008/layout/PictureAccentList"/>
    <dgm:cxn modelId="{26175BDA-3F21-4FA9-804C-CB125ADFC35B}" type="presParOf" srcId="{6A019C0D-CEBE-43F7-BCF2-41153B4A1F84}" destId="{4996A526-38FC-4ED9-9370-829CB9809293}" srcOrd="0" destOrd="0" presId="urn:microsoft.com/office/officeart/2008/layout/PictureAccentList"/>
    <dgm:cxn modelId="{CFC72E6A-89CE-497E-AA70-BD0F7CF7E619}" type="presParOf" srcId="{4996A526-38FC-4ED9-9370-829CB9809293}" destId="{0C61B3DE-A4A3-4939-BE74-64E810901C26}" srcOrd="0" destOrd="0" presId="urn:microsoft.com/office/officeart/2008/layout/PictureAccentList"/>
    <dgm:cxn modelId="{B1DFA8C5-D366-4A3F-B517-BFCBB02B5C75}" type="presParOf" srcId="{0C61B3DE-A4A3-4939-BE74-64E810901C26}" destId="{319EFCE7-B066-424A-8DB4-8BD826C44BD8}" srcOrd="0" destOrd="0" presId="urn:microsoft.com/office/officeart/2008/layout/PictureAccentList"/>
    <dgm:cxn modelId="{BFB7459A-046E-4FE0-B298-92F5DB4782F8}" type="presParOf" srcId="{4996A526-38FC-4ED9-9370-829CB9809293}" destId="{D353E585-C3B6-4FE2-9336-9D5C425D057B}" srcOrd="1" destOrd="0" presId="urn:microsoft.com/office/officeart/2008/layout/PictureAccentList"/>
    <dgm:cxn modelId="{3A4E04B7-8976-42EE-A6FA-846EBF3A56C6}" type="presParOf" srcId="{D353E585-C3B6-4FE2-9336-9D5C425D057B}" destId="{526ABDF4-B0F7-449C-B4E6-3FFD967EDD27}" srcOrd="0" destOrd="0" presId="urn:microsoft.com/office/officeart/2008/layout/PictureAccentList"/>
    <dgm:cxn modelId="{5DEB29F7-6D35-45E7-A6C7-FD7E0B592B0B}" type="presParOf" srcId="{526ABDF4-B0F7-449C-B4E6-3FFD967EDD27}" destId="{03562601-59A0-4447-8635-0E352DC94918}" srcOrd="0" destOrd="0" presId="urn:microsoft.com/office/officeart/2008/layout/PictureAccentList"/>
    <dgm:cxn modelId="{193CE958-E4AC-4C36-9003-79981A638C9E}" type="presParOf" srcId="{526ABDF4-B0F7-449C-B4E6-3FFD967EDD27}" destId="{16B3D2B4-19C7-48F4-9563-831B2522F05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A789A8-B2F2-4E8B-A359-EA2CDE49C948}"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s-ES"/>
        </a:p>
      </dgm:t>
    </dgm:pt>
    <dgm:pt modelId="{A7B6679A-E979-4649-8E0E-3403B435A1DD}">
      <dgm:prSet phldrT="[Texto]"/>
      <dgm:spPr/>
      <dgm:t>
        <a:bodyPr/>
        <a:lstStyle/>
        <a:p>
          <a:r>
            <a:rPr lang="es-ES" dirty="0"/>
            <a:t>Objetivos específicos</a:t>
          </a:r>
        </a:p>
      </dgm:t>
    </dgm:pt>
    <dgm:pt modelId="{C0E79781-49D2-4B85-8608-EBC91EBF6C28}" type="parTrans" cxnId="{6A1B2B0C-A76A-4D22-9696-FFDC03DA9106}">
      <dgm:prSet/>
      <dgm:spPr/>
      <dgm:t>
        <a:bodyPr/>
        <a:lstStyle/>
        <a:p>
          <a:endParaRPr lang="es-ES"/>
        </a:p>
      </dgm:t>
    </dgm:pt>
    <dgm:pt modelId="{485E03E1-76B7-4220-856B-F09B38DBF02A}" type="sibTrans" cxnId="{6A1B2B0C-A76A-4D22-9696-FFDC03DA9106}">
      <dgm:prSet/>
      <dgm:spPr/>
      <dgm:t>
        <a:bodyPr/>
        <a:lstStyle/>
        <a:p>
          <a:endParaRPr lang="es-ES"/>
        </a:p>
      </dgm:t>
    </dgm:pt>
    <dgm:pt modelId="{2580151E-26F7-46EB-9B5D-6F8B68F33143}">
      <dgm:prSet phldrT="[Texto]"/>
      <dgm:spPr/>
      <dgm:t>
        <a:bodyPr/>
        <a:lstStyle/>
        <a:p>
          <a:pPr rtl="0"/>
          <a:r>
            <a:rPr lang="es-EC" dirty="0"/>
            <a:t>Estructurar una base datos con información de fuentes secundarias relacionadas con la morosidad y liquidez de las cooperativas de los segmentos 1 y 2 en el periodo comprendido entre los años 2007 al 2016.</a:t>
          </a:r>
          <a:endParaRPr lang="es-ES" dirty="0"/>
        </a:p>
      </dgm:t>
    </dgm:pt>
    <dgm:pt modelId="{FF650C22-D7B0-4E63-9D81-99C13D46F543}" type="parTrans" cxnId="{9961C8AA-1E1C-433B-BF72-B12EA8048FCE}">
      <dgm:prSet/>
      <dgm:spPr/>
      <dgm:t>
        <a:bodyPr/>
        <a:lstStyle/>
        <a:p>
          <a:endParaRPr lang="es-ES"/>
        </a:p>
      </dgm:t>
    </dgm:pt>
    <dgm:pt modelId="{3B97AA51-9049-44A8-85DB-878F3FE72122}" type="sibTrans" cxnId="{9961C8AA-1E1C-433B-BF72-B12EA8048FCE}">
      <dgm:prSet/>
      <dgm:spPr/>
      <dgm:t>
        <a:bodyPr/>
        <a:lstStyle/>
        <a:p>
          <a:endParaRPr lang="es-ES"/>
        </a:p>
      </dgm:t>
    </dgm:pt>
    <dgm:pt modelId="{3132B3A7-8F95-4E35-806D-81017D7AC0DA}">
      <dgm:prSet/>
      <dgm:spPr/>
      <dgm:t>
        <a:bodyPr/>
        <a:lstStyle/>
        <a:p>
          <a:r>
            <a:rPr lang="es-EC"/>
            <a:t>Analizar la evolución de la morosidad y liquidez de las cooperativas de ahorro y crédito del segmento 1 y 2 en Ecuador, por el periodo comprendido del 2007 al 2016.</a:t>
          </a:r>
        </a:p>
      </dgm:t>
    </dgm:pt>
    <dgm:pt modelId="{46C0C442-7031-49CD-A934-C67CFCA1942D}" type="parTrans" cxnId="{4621F50B-8E88-4F1F-8A44-995992AF0022}">
      <dgm:prSet/>
      <dgm:spPr/>
      <dgm:t>
        <a:bodyPr/>
        <a:lstStyle/>
        <a:p>
          <a:endParaRPr lang="es-ES"/>
        </a:p>
      </dgm:t>
    </dgm:pt>
    <dgm:pt modelId="{B304098E-4929-466C-8FB5-FEE054BD2554}" type="sibTrans" cxnId="{4621F50B-8E88-4F1F-8A44-995992AF0022}">
      <dgm:prSet/>
      <dgm:spPr/>
      <dgm:t>
        <a:bodyPr/>
        <a:lstStyle/>
        <a:p>
          <a:endParaRPr lang="es-ES"/>
        </a:p>
      </dgm:t>
    </dgm:pt>
    <dgm:pt modelId="{A524F301-7E5C-4034-9242-3ACF28634B67}">
      <dgm:prSet/>
      <dgm:spPr/>
      <dgm:t>
        <a:bodyPr/>
        <a:lstStyle/>
        <a:p>
          <a:r>
            <a:rPr lang="es-EC"/>
            <a:t>Analizar los niveles de correlación de la morosidad y el índice de liquidez de primera y segunda línea, que permitan determinar los niveles de incidencia de los factores de morosidad en la liquidez de las cooperativas </a:t>
          </a:r>
        </a:p>
      </dgm:t>
    </dgm:pt>
    <dgm:pt modelId="{3C656947-4DBF-428D-9586-D908FE5F3F72}" type="parTrans" cxnId="{4F5A4B6C-E9DD-43FD-ABB8-53C5F9B88AE1}">
      <dgm:prSet/>
      <dgm:spPr/>
      <dgm:t>
        <a:bodyPr/>
        <a:lstStyle/>
        <a:p>
          <a:endParaRPr lang="es-ES"/>
        </a:p>
      </dgm:t>
    </dgm:pt>
    <dgm:pt modelId="{62DA3FB3-3A38-4BAC-8B2D-4B9D7D09ABB3}" type="sibTrans" cxnId="{4F5A4B6C-E9DD-43FD-ABB8-53C5F9B88AE1}">
      <dgm:prSet/>
      <dgm:spPr/>
      <dgm:t>
        <a:bodyPr/>
        <a:lstStyle/>
        <a:p>
          <a:endParaRPr lang="es-ES"/>
        </a:p>
      </dgm:t>
    </dgm:pt>
    <dgm:pt modelId="{69C3A071-FE66-4A9F-9E74-084D2A01C40D}">
      <dgm:prSet/>
      <dgm:spPr/>
      <dgm:t>
        <a:bodyPr/>
        <a:lstStyle/>
        <a:p>
          <a:r>
            <a:rPr lang="es-EC"/>
            <a:t>Realizar un análisis comparativo del efecto de la morosidad en el índice de liquidez, entre las cooperativas de ahorro y crédito del segmento 1 y 2 del Ecuador, durante el periodo 2007 al 2016.</a:t>
          </a:r>
        </a:p>
      </dgm:t>
    </dgm:pt>
    <dgm:pt modelId="{ED125E7F-C2F0-4E3D-B2B6-CEF87827EA2B}" type="parTrans" cxnId="{71971254-216A-49D6-8D21-69BC5B8393EE}">
      <dgm:prSet/>
      <dgm:spPr/>
      <dgm:t>
        <a:bodyPr/>
        <a:lstStyle/>
        <a:p>
          <a:endParaRPr lang="es-ES"/>
        </a:p>
      </dgm:t>
    </dgm:pt>
    <dgm:pt modelId="{3BDBC35B-7407-46CF-93E4-482901B3BF5A}" type="sibTrans" cxnId="{71971254-216A-49D6-8D21-69BC5B8393EE}">
      <dgm:prSet/>
      <dgm:spPr/>
      <dgm:t>
        <a:bodyPr/>
        <a:lstStyle/>
        <a:p>
          <a:endParaRPr lang="es-ES"/>
        </a:p>
      </dgm:t>
    </dgm:pt>
    <dgm:pt modelId="{DD07BF6E-A041-4E67-960A-1BE14D0B779A}" type="pres">
      <dgm:prSet presAssocID="{75A789A8-B2F2-4E8B-A359-EA2CDE49C948}" presName="Name0" presStyleCnt="0">
        <dgm:presLayoutVars>
          <dgm:dir/>
          <dgm:animLvl val="lvl"/>
          <dgm:resizeHandles val="exact"/>
        </dgm:presLayoutVars>
      </dgm:prSet>
      <dgm:spPr/>
    </dgm:pt>
    <dgm:pt modelId="{A511D6E2-D87F-472A-9F73-D27AEE37EEFC}" type="pres">
      <dgm:prSet presAssocID="{A7B6679A-E979-4649-8E0E-3403B435A1DD}" presName="boxAndChildren" presStyleCnt="0"/>
      <dgm:spPr/>
    </dgm:pt>
    <dgm:pt modelId="{C3EA63D4-484C-463B-A702-9869F3E02481}" type="pres">
      <dgm:prSet presAssocID="{A7B6679A-E979-4649-8E0E-3403B435A1DD}" presName="parentTextBox" presStyleLbl="node1" presStyleIdx="0" presStyleCnt="1"/>
      <dgm:spPr/>
    </dgm:pt>
    <dgm:pt modelId="{DF2B8641-F064-4B01-AFE9-F73A6E8EBD4A}" type="pres">
      <dgm:prSet presAssocID="{A7B6679A-E979-4649-8E0E-3403B435A1DD}" presName="entireBox" presStyleLbl="node1" presStyleIdx="0" presStyleCnt="1"/>
      <dgm:spPr/>
    </dgm:pt>
    <dgm:pt modelId="{EEB16F7D-4E11-4DDF-A17D-7423DE7DF949}" type="pres">
      <dgm:prSet presAssocID="{A7B6679A-E979-4649-8E0E-3403B435A1DD}" presName="descendantBox" presStyleCnt="0"/>
      <dgm:spPr/>
    </dgm:pt>
    <dgm:pt modelId="{63991382-19B2-4799-83B8-37F0CEFCEF3B}" type="pres">
      <dgm:prSet presAssocID="{2580151E-26F7-46EB-9B5D-6F8B68F33143}" presName="childTextBox" presStyleLbl="fgAccFollowNode1" presStyleIdx="0" presStyleCnt="4">
        <dgm:presLayoutVars>
          <dgm:bulletEnabled val="1"/>
        </dgm:presLayoutVars>
      </dgm:prSet>
      <dgm:spPr/>
    </dgm:pt>
    <dgm:pt modelId="{F4324F76-E80C-4556-836F-74324831AA59}" type="pres">
      <dgm:prSet presAssocID="{3132B3A7-8F95-4E35-806D-81017D7AC0DA}" presName="childTextBox" presStyleLbl="fgAccFollowNode1" presStyleIdx="1" presStyleCnt="4">
        <dgm:presLayoutVars>
          <dgm:bulletEnabled val="1"/>
        </dgm:presLayoutVars>
      </dgm:prSet>
      <dgm:spPr/>
    </dgm:pt>
    <dgm:pt modelId="{0033D37F-E59B-4411-8665-8A3F8BB206B3}" type="pres">
      <dgm:prSet presAssocID="{A524F301-7E5C-4034-9242-3ACF28634B67}" presName="childTextBox" presStyleLbl="fgAccFollowNode1" presStyleIdx="2" presStyleCnt="4">
        <dgm:presLayoutVars>
          <dgm:bulletEnabled val="1"/>
        </dgm:presLayoutVars>
      </dgm:prSet>
      <dgm:spPr/>
    </dgm:pt>
    <dgm:pt modelId="{9F7C3D6F-8A48-4B26-BE3C-FC1B96027691}" type="pres">
      <dgm:prSet presAssocID="{69C3A071-FE66-4A9F-9E74-084D2A01C40D}" presName="childTextBox" presStyleLbl="fgAccFollowNode1" presStyleIdx="3" presStyleCnt="4">
        <dgm:presLayoutVars>
          <dgm:bulletEnabled val="1"/>
        </dgm:presLayoutVars>
      </dgm:prSet>
      <dgm:spPr/>
    </dgm:pt>
  </dgm:ptLst>
  <dgm:cxnLst>
    <dgm:cxn modelId="{D1900304-A84F-4B48-BD37-EC75B8236FB0}" type="presOf" srcId="{A524F301-7E5C-4034-9242-3ACF28634B67}" destId="{0033D37F-E59B-4411-8665-8A3F8BB206B3}" srcOrd="0" destOrd="0" presId="urn:microsoft.com/office/officeart/2005/8/layout/process4"/>
    <dgm:cxn modelId="{4621F50B-8E88-4F1F-8A44-995992AF0022}" srcId="{A7B6679A-E979-4649-8E0E-3403B435A1DD}" destId="{3132B3A7-8F95-4E35-806D-81017D7AC0DA}" srcOrd="1" destOrd="0" parTransId="{46C0C442-7031-49CD-A934-C67CFCA1942D}" sibTransId="{B304098E-4929-466C-8FB5-FEE054BD2554}"/>
    <dgm:cxn modelId="{6A1B2B0C-A76A-4D22-9696-FFDC03DA9106}" srcId="{75A789A8-B2F2-4E8B-A359-EA2CDE49C948}" destId="{A7B6679A-E979-4649-8E0E-3403B435A1DD}" srcOrd="0" destOrd="0" parTransId="{C0E79781-49D2-4B85-8608-EBC91EBF6C28}" sibTransId="{485E03E1-76B7-4220-856B-F09B38DBF02A}"/>
    <dgm:cxn modelId="{F38AED1B-B7DE-4735-9A25-B839C0D9A5E8}" type="presOf" srcId="{69C3A071-FE66-4A9F-9E74-084D2A01C40D}" destId="{9F7C3D6F-8A48-4B26-BE3C-FC1B96027691}" srcOrd="0" destOrd="0" presId="urn:microsoft.com/office/officeart/2005/8/layout/process4"/>
    <dgm:cxn modelId="{4F5A4B6C-E9DD-43FD-ABB8-53C5F9B88AE1}" srcId="{A7B6679A-E979-4649-8E0E-3403B435A1DD}" destId="{A524F301-7E5C-4034-9242-3ACF28634B67}" srcOrd="2" destOrd="0" parTransId="{3C656947-4DBF-428D-9586-D908FE5F3F72}" sibTransId="{62DA3FB3-3A38-4BAC-8B2D-4B9D7D09ABB3}"/>
    <dgm:cxn modelId="{71971254-216A-49D6-8D21-69BC5B8393EE}" srcId="{A7B6679A-E979-4649-8E0E-3403B435A1DD}" destId="{69C3A071-FE66-4A9F-9E74-084D2A01C40D}" srcOrd="3" destOrd="0" parTransId="{ED125E7F-C2F0-4E3D-B2B6-CEF87827EA2B}" sibTransId="{3BDBC35B-7407-46CF-93E4-482901B3BF5A}"/>
    <dgm:cxn modelId="{78B53075-856C-4915-99A9-51C8C71E0B26}" type="presOf" srcId="{75A789A8-B2F2-4E8B-A359-EA2CDE49C948}" destId="{DD07BF6E-A041-4E67-960A-1BE14D0B779A}" srcOrd="0" destOrd="0" presId="urn:microsoft.com/office/officeart/2005/8/layout/process4"/>
    <dgm:cxn modelId="{9961C8AA-1E1C-433B-BF72-B12EA8048FCE}" srcId="{A7B6679A-E979-4649-8E0E-3403B435A1DD}" destId="{2580151E-26F7-46EB-9B5D-6F8B68F33143}" srcOrd="0" destOrd="0" parTransId="{FF650C22-D7B0-4E63-9D81-99C13D46F543}" sibTransId="{3B97AA51-9049-44A8-85DB-878F3FE72122}"/>
    <dgm:cxn modelId="{FAA750AE-43D4-4585-BA00-8E4D34D75F9D}" type="presOf" srcId="{A7B6679A-E979-4649-8E0E-3403B435A1DD}" destId="{DF2B8641-F064-4B01-AFE9-F73A6E8EBD4A}" srcOrd="1" destOrd="0" presId="urn:microsoft.com/office/officeart/2005/8/layout/process4"/>
    <dgm:cxn modelId="{286C06E8-C01B-4757-AA7A-441A9F488539}" type="presOf" srcId="{3132B3A7-8F95-4E35-806D-81017D7AC0DA}" destId="{F4324F76-E80C-4556-836F-74324831AA59}" srcOrd="0" destOrd="0" presId="urn:microsoft.com/office/officeart/2005/8/layout/process4"/>
    <dgm:cxn modelId="{2DC736FA-E3A6-4C89-8360-BDAE9847F706}" type="presOf" srcId="{2580151E-26F7-46EB-9B5D-6F8B68F33143}" destId="{63991382-19B2-4799-83B8-37F0CEFCEF3B}" srcOrd="0" destOrd="0" presId="urn:microsoft.com/office/officeart/2005/8/layout/process4"/>
    <dgm:cxn modelId="{A7A21AFE-37ED-473C-AD14-39B35D67CB61}" type="presOf" srcId="{A7B6679A-E979-4649-8E0E-3403B435A1DD}" destId="{C3EA63D4-484C-463B-A702-9869F3E02481}" srcOrd="0" destOrd="0" presId="urn:microsoft.com/office/officeart/2005/8/layout/process4"/>
    <dgm:cxn modelId="{766E5CCC-FF72-4215-938A-69C95C7C1E5E}" type="presParOf" srcId="{DD07BF6E-A041-4E67-960A-1BE14D0B779A}" destId="{A511D6E2-D87F-472A-9F73-D27AEE37EEFC}" srcOrd="0" destOrd="0" presId="urn:microsoft.com/office/officeart/2005/8/layout/process4"/>
    <dgm:cxn modelId="{5E6E1176-27FB-42AD-9B03-F574FFCE4ACF}" type="presParOf" srcId="{A511D6E2-D87F-472A-9F73-D27AEE37EEFC}" destId="{C3EA63D4-484C-463B-A702-9869F3E02481}" srcOrd="0" destOrd="0" presId="urn:microsoft.com/office/officeart/2005/8/layout/process4"/>
    <dgm:cxn modelId="{C994901C-90AE-4E96-B8BA-74D77E5A6362}" type="presParOf" srcId="{A511D6E2-D87F-472A-9F73-D27AEE37EEFC}" destId="{DF2B8641-F064-4B01-AFE9-F73A6E8EBD4A}" srcOrd="1" destOrd="0" presId="urn:microsoft.com/office/officeart/2005/8/layout/process4"/>
    <dgm:cxn modelId="{81F0EB57-442A-4F23-9EBF-BA0A1B94EDA5}" type="presParOf" srcId="{A511D6E2-D87F-472A-9F73-D27AEE37EEFC}" destId="{EEB16F7D-4E11-4DDF-A17D-7423DE7DF949}" srcOrd="2" destOrd="0" presId="urn:microsoft.com/office/officeart/2005/8/layout/process4"/>
    <dgm:cxn modelId="{BA0E4CF4-A1BD-4DF2-9E9F-6ADFDB4B9B01}" type="presParOf" srcId="{EEB16F7D-4E11-4DDF-A17D-7423DE7DF949}" destId="{63991382-19B2-4799-83B8-37F0CEFCEF3B}" srcOrd="0" destOrd="0" presId="urn:microsoft.com/office/officeart/2005/8/layout/process4"/>
    <dgm:cxn modelId="{1F79D9E6-D85D-43AD-AD3E-E178FE410EFA}" type="presParOf" srcId="{EEB16F7D-4E11-4DDF-A17D-7423DE7DF949}" destId="{F4324F76-E80C-4556-836F-74324831AA59}" srcOrd="1" destOrd="0" presId="urn:microsoft.com/office/officeart/2005/8/layout/process4"/>
    <dgm:cxn modelId="{55176BE5-A6F4-4107-8EB0-A7B279C51CE0}" type="presParOf" srcId="{EEB16F7D-4E11-4DDF-A17D-7423DE7DF949}" destId="{0033D37F-E59B-4411-8665-8A3F8BB206B3}" srcOrd="2" destOrd="0" presId="urn:microsoft.com/office/officeart/2005/8/layout/process4"/>
    <dgm:cxn modelId="{AFBDC9FC-9F0F-457E-8FC4-5026763735AC}" type="presParOf" srcId="{EEB16F7D-4E11-4DDF-A17D-7423DE7DF949}" destId="{9F7C3D6F-8A48-4B26-BE3C-FC1B96027691}"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7EA62B-CD14-45EB-8181-DA7C4A05E5F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S"/>
        </a:p>
      </dgm:t>
    </dgm:pt>
    <dgm:pt modelId="{7B1F5470-F3AB-42D8-AEEE-180928FD6E53}">
      <dgm:prSet phldrT="[Texto]"/>
      <dgm:spPr/>
      <dgm:t>
        <a:bodyPr/>
        <a:lstStyle/>
        <a:p>
          <a:r>
            <a:rPr lang="es-ES" dirty="0"/>
            <a:t>Teoría de liquidez</a:t>
          </a:r>
        </a:p>
      </dgm:t>
    </dgm:pt>
    <dgm:pt modelId="{50218BAA-ADB6-40F0-BBFA-F5FEEF9A219A}" type="parTrans" cxnId="{B6FF0E47-5E08-4453-87DB-EFF15E63A546}">
      <dgm:prSet/>
      <dgm:spPr/>
      <dgm:t>
        <a:bodyPr/>
        <a:lstStyle/>
        <a:p>
          <a:endParaRPr lang="es-ES"/>
        </a:p>
      </dgm:t>
    </dgm:pt>
    <dgm:pt modelId="{1EF987AD-208C-4EEB-B9D6-4DAADDF39576}" type="sibTrans" cxnId="{B6FF0E47-5E08-4453-87DB-EFF15E63A546}">
      <dgm:prSet/>
      <dgm:spPr/>
      <dgm:t>
        <a:bodyPr/>
        <a:lstStyle/>
        <a:p>
          <a:endParaRPr lang="es-ES"/>
        </a:p>
      </dgm:t>
    </dgm:pt>
    <dgm:pt modelId="{AC0C47D9-CF58-4B75-BC69-0D9D6F7D0B5E}">
      <dgm:prSet phldrT="[Texto]"/>
      <dgm:spPr/>
      <dgm:t>
        <a:bodyPr/>
        <a:lstStyle/>
        <a:p>
          <a:r>
            <a:rPr lang="es-ES" dirty="0" err="1"/>
            <a:t>Menger</a:t>
          </a:r>
          <a:endParaRPr lang="es-ES" dirty="0"/>
        </a:p>
      </dgm:t>
    </dgm:pt>
    <dgm:pt modelId="{B41EEC92-CC4B-42DB-B554-1F1E623199F5}" type="parTrans" cxnId="{8FD13BAD-DF7B-4324-82C3-B1F15F386754}">
      <dgm:prSet/>
      <dgm:spPr/>
      <dgm:t>
        <a:bodyPr/>
        <a:lstStyle/>
        <a:p>
          <a:endParaRPr lang="es-ES"/>
        </a:p>
      </dgm:t>
    </dgm:pt>
    <dgm:pt modelId="{237FC64D-8835-4B6A-832E-3458FEB6BE70}" type="sibTrans" cxnId="{8FD13BAD-DF7B-4324-82C3-B1F15F386754}">
      <dgm:prSet/>
      <dgm:spPr/>
      <dgm:t>
        <a:bodyPr/>
        <a:lstStyle/>
        <a:p>
          <a:endParaRPr lang="es-ES"/>
        </a:p>
      </dgm:t>
    </dgm:pt>
    <dgm:pt modelId="{3543B490-115A-4234-92AD-9FC8694A4D9B}">
      <dgm:prSet phldrT="[Texto]"/>
      <dgm:spPr/>
      <dgm:t>
        <a:bodyPr/>
        <a:lstStyle/>
        <a:p>
          <a:r>
            <a:rPr lang="es-ES" dirty="0"/>
            <a:t>Capacidad de obtener dinero para realizar las actividades y hacer frente a obligaciones</a:t>
          </a:r>
        </a:p>
      </dgm:t>
    </dgm:pt>
    <dgm:pt modelId="{2362984D-3FA5-49DC-9D96-D0C9E5837533}" type="parTrans" cxnId="{93473557-7C10-4A26-A58F-CCC3078C26D2}">
      <dgm:prSet/>
      <dgm:spPr/>
      <dgm:t>
        <a:bodyPr/>
        <a:lstStyle/>
        <a:p>
          <a:endParaRPr lang="es-EC"/>
        </a:p>
      </dgm:t>
    </dgm:pt>
    <dgm:pt modelId="{98117004-933A-492E-8CC1-997B4F083C77}" type="sibTrans" cxnId="{93473557-7C10-4A26-A58F-CCC3078C26D2}">
      <dgm:prSet/>
      <dgm:spPr/>
      <dgm:t>
        <a:bodyPr/>
        <a:lstStyle/>
        <a:p>
          <a:endParaRPr lang="es-EC"/>
        </a:p>
      </dgm:t>
    </dgm:pt>
    <dgm:pt modelId="{072C1D30-38C2-4509-AB27-0FB115D36102}">
      <dgm:prSet phldrT="[Texto]"/>
      <dgm:spPr/>
      <dgm:t>
        <a:bodyPr/>
        <a:lstStyle/>
        <a:p>
          <a:r>
            <a:rPr lang="es-ES" dirty="0"/>
            <a:t>Función del dinero</a:t>
          </a:r>
        </a:p>
      </dgm:t>
    </dgm:pt>
    <dgm:pt modelId="{3D1AB20F-E618-4BF5-82F8-3887308BC594}" type="parTrans" cxnId="{2F769AA5-0C87-4C5B-94F7-658204DD2DE1}">
      <dgm:prSet/>
      <dgm:spPr/>
      <dgm:t>
        <a:bodyPr/>
        <a:lstStyle/>
        <a:p>
          <a:endParaRPr lang="es-EC"/>
        </a:p>
      </dgm:t>
    </dgm:pt>
    <dgm:pt modelId="{36CDD0C1-DCFD-4D00-90D1-A49A6D28278E}" type="sibTrans" cxnId="{2F769AA5-0C87-4C5B-94F7-658204DD2DE1}">
      <dgm:prSet/>
      <dgm:spPr/>
      <dgm:t>
        <a:bodyPr/>
        <a:lstStyle/>
        <a:p>
          <a:endParaRPr lang="es-EC"/>
        </a:p>
      </dgm:t>
    </dgm:pt>
    <dgm:pt modelId="{853E704D-DEA1-4B26-A56F-9BA596FA65A4}">
      <dgm:prSet phldrT="[Texto]"/>
      <dgm:spPr/>
      <dgm:t>
        <a:bodyPr/>
        <a:lstStyle/>
        <a:p>
          <a:r>
            <a:rPr lang="es-ES" dirty="0"/>
            <a:t>Teoría de morosidad</a:t>
          </a:r>
        </a:p>
      </dgm:t>
    </dgm:pt>
    <dgm:pt modelId="{A6413FFA-F826-41F7-828D-075A3A84B178}" type="parTrans" cxnId="{CE690751-A4A8-474E-93CC-A66A0BE41679}">
      <dgm:prSet/>
      <dgm:spPr/>
      <dgm:t>
        <a:bodyPr/>
        <a:lstStyle/>
        <a:p>
          <a:endParaRPr lang="es-EC"/>
        </a:p>
      </dgm:t>
    </dgm:pt>
    <dgm:pt modelId="{5B49E9C4-FCB9-40C8-9F23-C6253FF46869}" type="sibTrans" cxnId="{CE690751-A4A8-474E-93CC-A66A0BE41679}">
      <dgm:prSet/>
      <dgm:spPr/>
      <dgm:t>
        <a:bodyPr/>
        <a:lstStyle/>
        <a:p>
          <a:endParaRPr lang="es-EC"/>
        </a:p>
      </dgm:t>
    </dgm:pt>
    <dgm:pt modelId="{542DFA12-E572-4807-959A-5639213FCE45}">
      <dgm:prSet phldrT="[Texto]"/>
      <dgm:spPr/>
      <dgm:t>
        <a:bodyPr/>
        <a:lstStyle/>
        <a:p>
          <a:r>
            <a:rPr lang="es-ES" dirty="0"/>
            <a:t>Teoría del valor intrínseco cooperativismo, Marx </a:t>
          </a:r>
        </a:p>
      </dgm:t>
    </dgm:pt>
    <dgm:pt modelId="{48CFDD96-45DE-4A85-89DA-67B531137C1A}" type="parTrans" cxnId="{C89BD711-076F-42DB-85DB-8F36F98DD5AD}">
      <dgm:prSet/>
      <dgm:spPr/>
      <dgm:t>
        <a:bodyPr/>
        <a:lstStyle/>
        <a:p>
          <a:endParaRPr lang="es-ES"/>
        </a:p>
      </dgm:t>
    </dgm:pt>
    <dgm:pt modelId="{2C076851-E7E7-4D35-A885-C1E61EC801CB}" type="sibTrans" cxnId="{C89BD711-076F-42DB-85DB-8F36F98DD5AD}">
      <dgm:prSet/>
      <dgm:spPr/>
      <dgm:t>
        <a:bodyPr/>
        <a:lstStyle/>
        <a:p>
          <a:endParaRPr lang="es-ES"/>
        </a:p>
      </dgm:t>
    </dgm:pt>
    <dgm:pt modelId="{F5D0DBD5-D31D-4478-B586-287AF8CDF4E9}">
      <dgm:prSet phldrT="[Texto]"/>
      <dgm:spPr/>
      <dgm:t>
        <a:bodyPr/>
        <a:lstStyle/>
        <a:p>
          <a:r>
            <a:rPr lang="es-ES" dirty="0"/>
            <a:t>Fuerza transformadoras de la sociedad actual</a:t>
          </a:r>
        </a:p>
      </dgm:t>
    </dgm:pt>
    <dgm:pt modelId="{666FC31A-81F2-42AF-B6C2-C3350B68E6C3}" type="parTrans" cxnId="{63022E8A-D799-471E-B002-6CD17FB0836A}">
      <dgm:prSet/>
      <dgm:spPr/>
      <dgm:t>
        <a:bodyPr/>
        <a:lstStyle/>
        <a:p>
          <a:endParaRPr lang="es-ES"/>
        </a:p>
      </dgm:t>
    </dgm:pt>
    <dgm:pt modelId="{CEC4D0BA-6273-4564-9671-63D294C93A81}" type="sibTrans" cxnId="{63022E8A-D799-471E-B002-6CD17FB0836A}">
      <dgm:prSet/>
      <dgm:spPr/>
      <dgm:t>
        <a:bodyPr/>
        <a:lstStyle/>
        <a:p>
          <a:endParaRPr lang="es-ES"/>
        </a:p>
      </dgm:t>
    </dgm:pt>
    <dgm:pt modelId="{16C12BB8-09B6-453C-BD8C-EE50D1085101}">
      <dgm:prSet phldrT="[Texto]"/>
      <dgm:spPr/>
      <dgm:t>
        <a:bodyPr/>
        <a:lstStyle/>
        <a:p>
          <a:r>
            <a:rPr lang="es-ES" dirty="0"/>
            <a:t>Satisfacer necesidades de sus socios y cooperados</a:t>
          </a:r>
        </a:p>
      </dgm:t>
    </dgm:pt>
    <dgm:pt modelId="{C84C95AD-62A7-42B3-942E-5520316EE21B}" type="parTrans" cxnId="{DAAF8EAD-BE50-4B36-80A0-FC6732A07AAD}">
      <dgm:prSet/>
      <dgm:spPr/>
      <dgm:t>
        <a:bodyPr/>
        <a:lstStyle/>
        <a:p>
          <a:endParaRPr lang="es-ES"/>
        </a:p>
      </dgm:t>
    </dgm:pt>
    <dgm:pt modelId="{851BB82B-A844-45A5-ACA3-BE0DCBB04DEA}" type="sibTrans" cxnId="{DAAF8EAD-BE50-4B36-80A0-FC6732A07AAD}">
      <dgm:prSet/>
      <dgm:spPr/>
      <dgm:t>
        <a:bodyPr/>
        <a:lstStyle/>
        <a:p>
          <a:endParaRPr lang="es-ES"/>
        </a:p>
      </dgm:t>
    </dgm:pt>
    <dgm:pt modelId="{CEAB21A2-3535-497B-B6EC-2D9C9C653D0A}">
      <dgm:prSet phldrT="[Texto]"/>
      <dgm:spPr/>
      <dgm:t>
        <a:bodyPr/>
        <a:lstStyle/>
        <a:p>
          <a:r>
            <a:rPr lang="es-ES" dirty="0"/>
            <a:t>Retraso en el pago de las obligaciones contraídas</a:t>
          </a:r>
        </a:p>
      </dgm:t>
    </dgm:pt>
    <dgm:pt modelId="{2B219AC5-0CEB-42BE-95B4-F1AF7070514D}" type="parTrans" cxnId="{344BF6B4-4F30-4A7E-8F6B-6CEE5367CA38}">
      <dgm:prSet/>
      <dgm:spPr/>
      <dgm:t>
        <a:bodyPr/>
        <a:lstStyle/>
        <a:p>
          <a:endParaRPr lang="es-ES"/>
        </a:p>
      </dgm:t>
    </dgm:pt>
    <dgm:pt modelId="{22926BD1-25AA-4277-B842-6E200923CCE9}" type="sibTrans" cxnId="{344BF6B4-4F30-4A7E-8F6B-6CEE5367CA38}">
      <dgm:prSet/>
      <dgm:spPr/>
      <dgm:t>
        <a:bodyPr/>
        <a:lstStyle/>
        <a:p>
          <a:endParaRPr lang="es-ES"/>
        </a:p>
      </dgm:t>
    </dgm:pt>
    <dgm:pt modelId="{B0DE0EEE-F4A1-456E-A667-3535D6E3E1F6}">
      <dgm:prSet phldrT="[Texto]"/>
      <dgm:spPr/>
      <dgm:t>
        <a:bodyPr/>
        <a:lstStyle/>
        <a:p>
          <a:r>
            <a:rPr lang="es-ES" dirty="0"/>
            <a:t>Política de crédito (garantías, plazos, tasas)</a:t>
          </a:r>
        </a:p>
      </dgm:t>
    </dgm:pt>
    <dgm:pt modelId="{8C6F8EF8-3559-497D-A5F4-BBF951FED405}" type="parTrans" cxnId="{56B257CE-CA92-404E-901A-0C6B786FD9A9}">
      <dgm:prSet/>
      <dgm:spPr/>
      <dgm:t>
        <a:bodyPr/>
        <a:lstStyle/>
        <a:p>
          <a:endParaRPr lang="es-ES"/>
        </a:p>
      </dgm:t>
    </dgm:pt>
    <dgm:pt modelId="{4F342902-1469-49B5-BFAC-482C719F90D4}" type="sibTrans" cxnId="{56B257CE-CA92-404E-901A-0C6B786FD9A9}">
      <dgm:prSet/>
      <dgm:spPr/>
      <dgm:t>
        <a:bodyPr/>
        <a:lstStyle/>
        <a:p>
          <a:endParaRPr lang="es-ES"/>
        </a:p>
      </dgm:t>
    </dgm:pt>
    <dgm:pt modelId="{2D1C57E0-6C4F-466D-8BCD-9F808A1FB7D5}">
      <dgm:prSet phldrT="[Texto]"/>
      <dgm:spPr/>
      <dgm:t>
        <a:bodyPr/>
        <a:lstStyle/>
        <a:p>
          <a:r>
            <a:rPr lang="es-ES" dirty="0"/>
            <a:t>Activos líquidos</a:t>
          </a:r>
        </a:p>
      </dgm:t>
    </dgm:pt>
    <dgm:pt modelId="{1605A3B4-9B6B-431B-A0F5-56811AC13349}" type="parTrans" cxnId="{5A13DBDA-0728-406F-9718-B10FEC9923C4}">
      <dgm:prSet/>
      <dgm:spPr/>
      <dgm:t>
        <a:bodyPr/>
        <a:lstStyle/>
        <a:p>
          <a:endParaRPr lang="es-ES"/>
        </a:p>
      </dgm:t>
    </dgm:pt>
    <dgm:pt modelId="{66E9E237-282A-4F02-A561-55494544E963}" type="sibTrans" cxnId="{5A13DBDA-0728-406F-9718-B10FEC9923C4}">
      <dgm:prSet/>
      <dgm:spPr/>
      <dgm:t>
        <a:bodyPr/>
        <a:lstStyle/>
        <a:p>
          <a:endParaRPr lang="es-ES"/>
        </a:p>
      </dgm:t>
    </dgm:pt>
    <dgm:pt modelId="{29A7A75F-97E8-466B-8DB8-AE7E9AB45EE5}" type="pres">
      <dgm:prSet presAssocID="{627EA62B-CD14-45EB-8181-DA7C4A05E5F5}" presName="Name0" presStyleCnt="0">
        <dgm:presLayoutVars>
          <dgm:dir/>
          <dgm:animLvl val="lvl"/>
          <dgm:resizeHandles val="exact"/>
        </dgm:presLayoutVars>
      </dgm:prSet>
      <dgm:spPr/>
    </dgm:pt>
    <dgm:pt modelId="{45668AD5-44AB-45FB-8F4A-72913911DCAA}" type="pres">
      <dgm:prSet presAssocID="{542DFA12-E572-4807-959A-5639213FCE45}" presName="linNode" presStyleCnt="0"/>
      <dgm:spPr/>
    </dgm:pt>
    <dgm:pt modelId="{ADB52CD9-EBFF-40DC-B417-0650A82A941B}" type="pres">
      <dgm:prSet presAssocID="{542DFA12-E572-4807-959A-5639213FCE45}" presName="parentText" presStyleLbl="node1" presStyleIdx="0" presStyleCnt="3">
        <dgm:presLayoutVars>
          <dgm:chMax val="1"/>
          <dgm:bulletEnabled val="1"/>
        </dgm:presLayoutVars>
      </dgm:prSet>
      <dgm:spPr/>
    </dgm:pt>
    <dgm:pt modelId="{EB1AAFB4-50D0-439D-9246-A3E1E583FA8F}" type="pres">
      <dgm:prSet presAssocID="{542DFA12-E572-4807-959A-5639213FCE45}" presName="descendantText" presStyleLbl="alignAccFollowNode1" presStyleIdx="0" presStyleCnt="3">
        <dgm:presLayoutVars>
          <dgm:bulletEnabled val="1"/>
        </dgm:presLayoutVars>
      </dgm:prSet>
      <dgm:spPr/>
    </dgm:pt>
    <dgm:pt modelId="{4EEEF337-41AC-4ACD-B6B9-92EA2D466B46}" type="pres">
      <dgm:prSet presAssocID="{2C076851-E7E7-4D35-A885-C1E61EC801CB}" presName="sp" presStyleCnt="0"/>
      <dgm:spPr/>
    </dgm:pt>
    <dgm:pt modelId="{07437514-077C-4BC6-A54B-BC38D07A2C23}" type="pres">
      <dgm:prSet presAssocID="{7B1F5470-F3AB-42D8-AEEE-180928FD6E53}" presName="linNode" presStyleCnt="0"/>
      <dgm:spPr/>
    </dgm:pt>
    <dgm:pt modelId="{7E695383-464F-40C2-BBB8-737D4818C442}" type="pres">
      <dgm:prSet presAssocID="{7B1F5470-F3AB-42D8-AEEE-180928FD6E53}" presName="parentText" presStyleLbl="node1" presStyleIdx="1" presStyleCnt="3">
        <dgm:presLayoutVars>
          <dgm:chMax val="1"/>
          <dgm:bulletEnabled val="1"/>
        </dgm:presLayoutVars>
      </dgm:prSet>
      <dgm:spPr/>
    </dgm:pt>
    <dgm:pt modelId="{6219FC59-2AC8-4035-B4D8-630868F74FA4}" type="pres">
      <dgm:prSet presAssocID="{7B1F5470-F3AB-42D8-AEEE-180928FD6E53}" presName="descendantText" presStyleLbl="alignAccFollowNode1" presStyleIdx="1" presStyleCnt="3">
        <dgm:presLayoutVars>
          <dgm:bulletEnabled val="1"/>
        </dgm:presLayoutVars>
      </dgm:prSet>
      <dgm:spPr/>
    </dgm:pt>
    <dgm:pt modelId="{F599B973-5B98-4EB7-8D54-D8A9F0EE6387}" type="pres">
      <dgm:prSet presAssocID="{1EF987AD-208C-4EEB-B9D6-4DAADDF39576}" presName="sp" presStyleCnt="0"/>
      <dgm:spPr/>
    </dgm:pt>
    <dgm:pt modelId="{E89E86C9-912C-4853-88AD-D8D2466A9508}" type="pres">
      <dgm:prSet presAssocID="{853E704D-DEA1-4B26-A56F-9BA596FA65A4}" presName="linNode" presStyleCnt="0"/>
      <dgm:spPr/>
    </dgm:pt>
    <dgm:pt modelId="{F0272C95-8B4D-4FF6-95CF-B124574273A5}" type="pres">
      <dgm:prSet presAssocID="{853E704D-DEA1-4B26-A56F-9BA596FA65A4}" presName="parentText" presStyleLbl="node1" presStyleIdx="2" presStyleCnt="3">
        <dgm:presLayoutVars>
          <dgm:chMax val="1"/>
          <dgm:bulletEnabled val="1"/>
        </dgm:presLayoutVars>
      </dgm:prSet>
      <dgm:spPr/>
    </dgm:pt>
    <dgm:pt modelId="{1F64F2F4-BE15-4EB9-8ED4-ECF1B8A5D652}" type="pres">
      <dgm:prSet presAssocID="{853E704D-DEA1-4B26-A56F-9BA596FA65A4}" presName="descendantText" presStyleLbl="alignAccFollowNode1" presStyleIdx="2" presStyleCnt="3" custLinFactNeighborX="6683" custLinFactNeighborY="-3105">
        <dgm:presLayoutVars>
          <dgm:bulletEnabled val="1"/>
        </dgm:presLayoutVars>
      </dgm:prSet>
      <dgm:spPr/>
    </dgm:pt>
  </dgm:ptLst>
  <dgm:cxnLst>
    <dgm:cxn modelId="{C89BD711-076F-42DB-85DB-8F36F98DD5AD}" srcId="{627EA62B-CD14-45EB-8181-DA7C4A05E5F5}" destId="{542DFA12-E572-4807-959A-5639213FCE45}" srcOrd="0" destOrd="0" parTransId="{48CFDD96-45DE-4A85-89DA-67B531137C1A}" sibTransId="{2C076851-E7E7-4D35-A885-C1E61EC801CB}"/>
    <dgm:cxn modelId="{ECBDD221-E2A8-4CE7-A697-6CD087B61CA4}" type="presOf" srcId="{CEAB21A2-3535-497B-B6EC-2D9C9C653D0A}" destId="{1F64F2F4-BE15-4EB9-8ED4-ECF1B8A5D652}" srcOrd="0" destOrd="0" presId="urn:microsoft.com/office/officeart/2005/8/layout/vList5"/>
    <dgm:cxn modelId="{4BA16122-9F7D-4F23-8820-1C8F302A995B}" type="presOf" srcId="{072C1D30-38C2-4509-AB27-0FB115D36102}" destId="{6219FC59-2AC8-4035-B4D8-630868F74FA4}" srcOrd="0" destOrd="2" presId="urn:microsoft.com/office/officeart/2005/8/layout/vList5"/>
    <dgm:cxn modelId="{130ADD39-892A-4578-8EE6-9FFD4FC03649}" type="presOf" srcId="{AC0C47D9-CF58-4B75-BC69-0D9D6F7D0B5E}" destId="{6219FC59-2AC8-4035-B4D8-630868F74FA4}" srcOrd="0" destOrd="0" presId="urn:microsoft.com/office/officeart/2005/8/layout/vList5"/>
    <dgm:cxn modelId="{B6FF0E47-5E08-4453-87DB-EFF15E63A546}" srcId="{627EA62B-CD14-45EB-8181-DA7C4A05E5F5}" destId="{7B1F5470-F3AB-42D8-AEEE-180928FD6E53}" srcOrd="1" destOrd="0" parTransId="{50218BAA-ADB6-40F0-BBFA-F5FEEF9A219A}" sibTransId="{1EF987AD-208C-4EEB-B9D6-4DAADDF39576}"/>
    <dgm:cxn modelId="{738FDF6B-F139-4B8D-A04F-995924188BF4}" type="presOf" srcId="{627EA62B-CD14-45EB-8181-DA7C4A05E5F5}" destId="{29A7A75F-97E8-466B-8DB8-AE7E9AB45EE5}" srcOrd="0" destOrd="0" presId="urn:microsoft.com/office/officeart/2005/8/layout/vList5"/>
    <dgm:cxn modelId="{CE690751-A4A8-474E-93CC-A66A0BE41679}" srcId="{627EA62B-CD14-45EB-8181-DA7C4A05E5F5}" destId="{853E704D-DEA1-4B26-A56F-9BA596FA65A4}" srcOrd="2" destOrd="0" parTransId="{A6413FFA-F826-41F7-828D-075A3A84B178}" sibTransId="{5B49E9C4-FCB9-40C8-9F23-C6253FF46869}"/>
    <dgm:cxn modelId="{37940D57-4C22-4B53-ACD7-F36990E525D8}" type="presOf" srcId="{F5D0DBD5-D31D-4478-B586-287AF8CDF4E9}" destId="{EB1AAFB4-50D0-439D-9246-A3E1E583FA8F}" srcOrd="0" destOrd="0" presId="urn:microsoft.com/office/officeart/2005/8/layout/vList5"/>
    <dgm:cxn modelId="{93473557-7C10-4A26-A58F-CCC3078C26D2}" srcId="{AC0C47D9-CF58-4B75-BC69-0D9D6F7D0B5E}" destId="{3543B490-115A-4234-92AD-9FC8694A4D9B}" srcOrd="0" destOrd="0" parTransId="{2362984D-3FA5-49DC-9D96-D0C9E5837533}" sibTransId="{98117004-933A-492E-8CC1-997B4F083C77}"/>
    <dgm:cxn modelId="{A6C11959-A0A6-4EA5-9F64-87C388484A61}" type="presOf" srcId="{853E704D-DEA1-4B26-A56F-9BA596FA65A4}" destId="{F0272C95-8B4D-4FF6-95CF-B124574273A5}" srcOrd="0" destOrd="0" presId="urn:microsoft.com/office/officeart/2005/8/layout/vList5"/>
    <dgm:cxn modelId="{63022E8A-D799-471E-B002-6CD17FB0836A}" srcId="{542DFA12-E572-4807-959A-5639213FCE45}" destId="{F5D0DBD5-D31D-4478-B586-287AF8CDF4E9}" srcOrd="0" destOrd="0" parTransId="{666FC31A-81F2-42AF-B6C2-C3350B68E6C3}" sibTransId="{CEC4D0BA-6273-4564-9671-63D294C93A81}"/>
    <dgm:cxn modelId="{7FB43494-925E-4465-A4A4-389253645F33}" type="presOf" srcId="{B0DE0EEE-F4A1-456E-A667-3535D6E3E1F6}" destId="{1F64F2F4-BE15-4EB9-8ED4-ECF1B8A5D652}" srcOrd="0" destOrd="1" presId="urn:microsoft.com/office/officeart/2005/8/layout/vList5"/>
    <dgm:cxn modelId="{C7767F94-CC27-4F76-A127-F49507D96679}" type="presOf" srcId="{16C12BB8-09B6-453C-BD8C-EE50D1085101}" destId="{EB1AAFB4-50D0-439D-9246-A3E1E583FA8F}" srcOrd="0" destOrd="1" presId="urn:microsoft.com/office/officeart/2005/8/layout/vList5"/>
    <dgm:cxn modelId="{2F769AA5-0C87-4C5B-94F7-658204DD2DE1}" srcId="{AC0C47D9-CF58-4B75-BC69-0D9D6F7D0B5E}" destId="{072C1D30-38C2-4509-AB27-0FB115D36102}" srcOrd="1" destOrd="0" parTransId="{3D1AB20F-E618-4BF5-82F8-3887308BC594}" sibTransId="{36CDD0C1-DCFD-4D00-90D1-A49A6D28278E}"/>
    <dgm:cxn modelId="{8FD13BAD-DF7B-4324-82C3-B1F15F386754}" srcId="{7B1F5470-F3AB-42D8-AEEE-180928FD6E53}" destId="{AC0C47D9-CF58-4B75-BC69-0D9D6F7D0B5E}" srcOrd="0" destOrd="0" parTransId="{B41EEC92-CC4B-42DB-B554-1F1E623199F5}" sibTransId="{237FC64D-8835-4B6A-832E-3458FEB6BE70}"/>
    <dgm:cxn modelId="{DAAF8EAD-BE50-4B36-80A0-FC6732A07AAD}" srcId="{542DFA12-E572-4807-959A-5639213FCE45}" destId="{16C12BB8-09B6-453C-BD8C-EE50D1085101}" srcOrd="1" destOrd="0" parTransId="{C84C95AD-62A7-42B3-942E-5520316EE21B}" sibTransId="{851BB82B-A844-45A5-ACA3-BE0DCBB04DEA}"/>
    <dgm:cxn modelId="{344BF6B4-4F30-4A7E-8F6B-6CEE5367CA38}" srcId="{853E704D-DEA1-4B26-A56F-9BA596FA65A4}" destId="{CEAB21A2-3535-497B-B6EC-2D9C9C653D0A}" srcOrd="0" destOrd="0" parTransId="{2B219AC5-0CEB-42BE-95B4-F1AF7070514D}" sibTransId="{22926BD1-25AA-4277-B842-6E200923CCE9}"/>
    <dgm:cxn modelId="{318E70BA-E3FC-45E4-BA8D-082EE19562DE}" type="presOf" srcId="{3543B490-115A-4234-92AD-9FC8694A4D9B}" destId="{6219FC59-2AC8-4035-B4D8-630868F74FA4}" srcOrd="0" destOrd="1" presId="urn:microsoft.com/office/officeart/2005/8/layout/vList5"/>
    <dgm:cxn modelId="{56B257CE-CA92-404E-901A-0C6B786FD9A9}" srcId="{CEAB21A2-3535-497B-B6EC-2D9C9C653D0A}" destId="{B0DE0EEE-F4A1-456E-A667-3535D6E3E1F6}" srcOrd="0" destOrd="0" parTransId="{8C6F8EF8-3559-497D-A5F4-BBF951FED405}" sibTransId="{4F342902-1469-49B5-BFAC-482C719F90D4}"/>
    <dgm:cxn modelId="{54AFC4D1-1399-433E-A42F-4346C937E7EB}" type="presOf" srcId="{542DFA12-E572-4807-959A-5639213FCE45}" destId="{ADB52CD9-EBFF-40DC-B417-0650A82A941B}" srcOrd="0" destOrd="0" presId="urn:microsoft.com/office/officeart/2005/8/layout/vList5"/>
    <dgm:cxn modelId="{5A13DBDA-0728-406F-9718-B10FEC9923C4}" srcId="{072C1D30-38C2-4509-AB27-0FB115D36102}" destId="{2D1C57E0-6C4F-466D-8BCD-9F808A1FB7D5}" srcOrd="0" destOrd="0" parTransId="{1605A3B4-9B6B-431B-A0F5-56811AC13349}" sibTransId="{66E9E237-282A-4F02-A561-55494544E963}"/>
    <dgm:cxn modelId="{02A9B7E5-1E4D-4B15-A8BB-D1EAFE9F7109}" type="presOf" srcId="{7B1F5470-F3AB-42D8-AEEE-180928FD6E53}" destId="{7E695383-464F-40C2-BBB8-737D4818C442}" srcOrd="0" destOrd="0" presId="urn:microsoft.com/office/officeart/2005/8/layout/vList5"/>
    <dgm:cxn modelId="{7ADF60ED-C7C9-4896-B23C-139C4155D962}" type="presOf" srcId="{2D1C57E0-6C4F-466D-8BCD-9F808A1FB7D5}" destId="{6219FC59-2AC8-4035-B4D8-630868F74FA4}" srcOrd="0" destOrd="3" presId="urn:microsoft.com/office/officeart/2005/8/layout/vList5"/>
    <dgm:cxn modelId="{CB5F7EB5-AEB4-4A14-A619-C39B47C7D570}" type="presParOf" srcId="{29A7A75F-97E8-466B-8DB8-AE7E9AB45EE5}" destId="{45668AD5-44AB-45FB-8F4A-72913911DCAA}" srcOrd="0" destOrd="0" presId="urn:microsoft.com/office/officeart/2005/8/layout/vList5"/>
    <dgm:cxn modelId="{223B9481-9443-472D-9579-6FDDBB4E757B}" type="presParOf" srcId="{45668AD5-44AB-45FB-8F4A-72913911DCAA}" destId="{ADB52CD9-EBFF-40DC-B417-0650A82A941B}" srcOrd="0" destOrd="0" presId="urn:microsoft.com/office/officeart/2005/8/layout/vList5"/>
    <dgm:cxn modelId="{BF7C1764-A458-4DBD-88F8-EB7A71D55E24}" type="presParOf" srcId="{45668AD5-44AB-45FB-8F4A-72913911DCAA}" destId="{EB1AAFB4-50D0-439D-9246-A3E1E583FA8F}" srcOrd="1" destOrd="0" presId="urn:microsoft.com/office/officeart/2005/8/layout/vList5"/>
    <dgm:cxn modelId="{5FE9FC07-574D-4AA6-B0F6-58A29487F537}" type="presParOf" srcId="{29A7A75F-97E8-466B-8DB8-AE7E9AB45EE5}" destId="{4EEEF337-41AC-4ACD-B6B9-92EA2D466B46}" srcOrd="1" destOrd="0" presId="urn:microsoft.com/office/officeart/2005/8/layout/vList5"/>
    <dgm:cxn modelId="{42C87955-75F6-4CF7-B45A-B45666B7FFCA}" type="presParOf" srcId="{29A7A75F-97E8-466B-8DB8-AE7E9AB45EE5}" destId="{07437514-077C-4BC6-A54B-BC38D07A2C23}" srcOrd="2" destOrd="0" presId="urn:microsoft.com/office/officeart/2005/8/layout/vList5"/>
    <dgm:cxn modelId="{5BE71C40-FD54-4E21-9967-31E6C9B8FB19}" type="presParOf" srcId="{07437514-077C-4BC6-A54B-BC38D07A2C23}" destId="{7E695383-464F-40C2-BBB8-737D4818C442}" srcOrd="0" destOrd="0" presId="urn:microsoft.com/office/officeart/2005/8/layout/vList5"/>
    <dgm:cxn modelId="{E9916F6F-AFEF-4F67-B583-1BA258043B94}" type="presParOf" srcId="{07437514-077C-4BC6-A54B-BC38D07A2C23}" destId="{6219FC59-2AC8-4035-B4D8-630868F74FA4}" srcOrd="1" destOrd="0" presId="urn:microsoft.com/office/officeart/2005/8/layout/vList5"/>
    <dgm:cxn modelId="{2163328F-BB40-4038-B796-FC1206AF375F}" type="presParOf" srcId="{29A7A75F-97E8-466B-8DB8-AE7E9AB45EE5}" destId="{F599B973-5B98-4EB7-8D54-D8A9F0EE6387}" srcOrd="3" destOrd="0" presId="urn:microsoft.com/office/officeart/2005/8/layout/vList5"/>
    <dgm:cxn modelId="{85F3184F-ADF7-46A6-800C-0CD34AAAD3D7}" type="presParOf" srcId="{29A7A75F-97E8-466B-8DB8-AE7E9AB45EE5}" destId="{E89E86C9-912C-4853-88AD-D8D2466A9508}" srcOrd="4" destOrd="0" presId="urn:microsoft.com/office/officeart/2005/8/layout/vList5"/>
    <dgm:cxn modelId="{7B08663F-A6A4-44EA-BF78-5AB3C0F566A5}" type="presParOf" srcId="{E89E86C9-912C-4853-88AD-D8D2466A9508}" destId="{F0272C95-8B4D-4FF6-95CF-B124574273A5}" srcOrd="0" destOrd="0" presId="urn:microsoft.com/office/officeart/2005/8/layout/vList5"/>
    <dgm:cxn modelId="{D4770721-FB52-4FCE-8CB3-4AAF72012440}" type="presParOf" srcId="{E89E86C9-912C-4853-88AD-D8D2466A9508}" destId="{1F64F2F4-BE15-4EB9-8ED4-ECF1B8A5D652}"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5F2120-21E7-4742-B761-5E9BBFD9C91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B1FC546C-3F49-476D-B0F0-2325FDC14A13}">
      <dgm:prSet phldrT="[Texto]"/>
      <dgm:spPr/>
      <dgm:t>
        <a:bodyPr/>
        <a:lstStyle/>
        <a:p>
          <a:r>
            <a:rPr lang="es-ES" dirty="0"/>
            <a:t>Crisis bancarias</a:t>
          </a:r>
        </a:p>
      </dgm:t>
    </dgm:pt>
    <dgm:pt modelId="{AEFF3C1F-E4BF-4F9D-89D0-59A058284AE7}" type="parTrans" cxnId="{F26323DF-1AAE-4EBE-B4F8-C95A93A102B8}">
      <dgm:prSet/>
      <dgm:spPr/>
      <dgm:t>
        <a:bodyPr/>
        <a:lstStyle/>
        <a:p>
          <a:endParaRPr lang="es-ES"/>
        </a:p>
      </dgm:t>
    </dgm:pt>
    <dgm:pt modelId="{549DB928-7F1F-476E-87BB-6C049866FF5B}" type="sibTrans" cxnId="{F26323DF-1AAE-4EBE-B4F8-C95A93A102B8}">
      <dgm:prSet/>
      <dgm:spPr/>
      <dgm:t>
        <a:bodyPr/>
        <a:lstStyle/>
        <a:p>
          <a:endParaRPr lang="es-ES"/>
        </a:p>
      </dgm:t>
    </dgm:pt>
    <dgm:pt modelId="{7978DC4C-17AC-4FDB-B691-8D3BDF6FE616}">
      <dgm:prSet phldrT="[Texto]"/>
      <dgm:spPr/>
      <dgm:t>
        <a:bodyPr/>
        <a:lstStyle/>
        <a:p>
          <a:r>
            <a:rPr lang="es-ES" dirty="0"/>
            <a:t>Deterioro calidad de activos</a:t>
          </a:r>
        </a:p>
      </dgm:t>
    </dgm:pt>
    <dgm:pt modelId="{53D0DA46-9900-48DB-B4D3-785A65D63528}" type="parTrans" cxnId="{034310E6-38FA-48C0-AB9D-0575D9A116FF}">
      <dgm:prSet/>
      <dgm:spPr/>
      <dgm:t>
        <a:bodyPr/>
        <a:lstStyle/>
        <a:p>
          <a:endParaRPr lang="es-ES"/>
        </a:p>
      </dgm:t>
    </dgm:pt>
    <dgm:pt modelId="{3BA8FC7F-A638-4451-9C4B-48F189C62AE0}" type="sibTrans" cxnId="{034310E6-38FA-48C0-AB9D-0575D9A116FF}">
      <dgm:prSet/>
      <dgm:spPr/>
      <dgm:t>
        <a:bodyPr/>
        <a:lstStyle/>
        <a:p>
          <a:endParaRPr lang="es-ES"/>
        </a:p>
      </dgm:t>
    </dgm:pt>
    <dgm:pt modelId="{EB82F70D-D3E7-4172-9705-0874AC0B51FA}">
      <dgm:prSet phldrT="[Texto]"/>
      <dgm:spPr/>
      <dgm:t>
        <a:bodyPr/>
        <a:lstStyle/>
        <a:p>
          <a:r>
            <a:rPr lang="es-ES" dirty="0"/>
            <a:t>Provisiones por incobrables</a:t>
          </a:r>
        </a:p>
      </dgm:t>
    </dgm:pt>
    <dgm:pt modelId="{B7282824-44BE-4DC2-92B8-8BEBCD5B5FAE}" type="parTrans" cxnId="{2D1ED4C8-1C90-49C5-9FA9-ABE3991C8B98}">
      <dgm:prSet/>
      <dgm:spPr/>
      <dgm:t>
        <a:bodyPr/>
        <a:lstStyle/>
        <a:p>
          <a:endParaRPr lang="es-ES"/>
        </a:p>
      </dgm:t>
    </dgm:pt>
    <dgm:pt modelId="{21BAC48D-CCC1-4A96-8A08-76334C79DDB4}" type="sibTrans" cxnId="{2D1ED4C8-1C90-49C5-9FA9-ABE3991C8B98}">
      <dgm:prSet/>
      <dgm:spPr/>
      <dgm:t>
        <a:bodyPr/>
        <a:lstStyle/>
        <a:p>
          <a:endParaRPr lang="es-ES"/>
        </a:p>
      </dgm:t>
    </dgm:pt>
    <dgm:pt modelId="{78596B5B-D8E6-44C5-B65F-4B8389026078}">
      <dgm:prSet phldrT="[Texto]"/>
      <dgm:spPr/>
      <dgm:t>
        <a:bodyPr/>
        <a:lstStyle/>
        <a:p>
          <a:r>
            <a:rPr lang="es-ES" dirty="0"/>
            <a:t>Efecto</a:t>
          </a:r>
        </a:p>
      </dgm:t>
    </dgm:pt>
    <dgm:pt modelId="{6EC01848-B5A0-49F7-8C57-E514DE08CF9A}" type="parTrans" cxnId="{2789C88F-443D-4E7E-9985-3305A508317E}">
      <dgm:prSet/>
      <dgm:spPr/>
      <dgm:t>
        <a:bodyPr/>
        <a:lstStyle/>
        <a:p>
          <a:endParaRPr lang="es-ES"/>
        </a:p>
      </dgm:t>
    </dgm:pt>
    <dgm:pt modelId="{D3AB0449-198D-4ED2-BCE6-F40EDD98568D}" type="sibTrans" cxnId="{2789C88F-443D-4E7E-9985-3305A508317E}">
      <dgm:prSet/>
      <dgm:spPr/>
      <dgm:t>
        <a:bodyPr/>
        <a:lstStyle/>
        <a:p>
          <a:endParaRPr lang="es-ES"/>
        </a:p>
      </dgm:t>
    </dgm:pt>
    <dgm:pt modelId="{67D36E7F-E05B-45EE-89CA-1AB4AC681BFC}">
      <dgm:prSet phldrT="[Texto]"/>
      <dgm:spPr/>
      <dgm:t>
        <a:bodyPr/>
        <a:lstStyle/>
        <a:p>
          <a:r>
            <a:rPr lang="es-ES" dirty="0"/>
            <a:t>Intereses no pagos</a:t>
          </a:r>
        </a:p>
      </dgm:t>
    </dgm:pt>
    <dgm:pt modelId="{A57F316D-B5D2-4529-9CE7-E58F65E9B05F}" type="parTrans" cxnId="{262F7FAF-E0AD-4B18-9E36-30FB4E1DFCC3}">
      <dgm:prSet/>
      <dgm:spPr/>
      <dgm:t>
        <a:bodyPr/>
        <a:lstStyle/>
        <a:p>
          <a:endParaRPr lang="es-ES"/>
        </a:p>
      </dgm:t>
    </dgm:pt>
    <dgm:pt modelId="{BFCADDD7-8F44-4638-9533-62625C3FC2EE}" type="sibTrans" cxnId="{262F7FAF-E0AD-4B18-9E36-30FB4E1DFCC3}">
      <dgm:prSet/>
      <dgm:spPr/>
      <dgm:t>
        <a:bodyPr/>
        <a:lstStyle/>
        <a:p>
          <a:endParaRPr lang="es-ES"/>
        </a:p>
      </dgm:t>
    </dgm:pt>
    <dgm:pt modelId="{03E13C07-FF98-4946-B3FD-995183666922}">
      <dgm:prSet phldrT="[Texto]"/>
      <dgm:spPr/>
      <dgm:t>
        <a:bodyPr/>
        <a:lstStyle/>
        <a:p>
          <a:r>
            <a:rPr lang="es-ES" dirty="0"/>
            <a:t>Liquidez</a:t>
          </a:r>
        </a:p>
      </dgm:t>
    </dgm:pt>
    <dgm:pt modelId="{3CD1E639-B013-45F9-90F0-4B3572367EAC}" type="parTrans" cxnId="{42CE2E45-94DC-4CA2-8C87-4BB09A623D41}">
      <dgm:prSet/>
      <dgm:spPr/>
      <dgm:t>
        <a:bodyPr/>
        <a:lstStyle/>
        <a:p>
          <a:endParaRPr lang="es-ES"/>
        </a:p>
      </dgm:t>
    </dgm:pt>
    <dgm:pt modelId="{984ED6F9-3C7D-4710-97A4-8D6A20245805}" type="sibTrans" cxnId="{42CE2E45-94DC-4CA2-8C87-4BB09A623D41}">
      <dgm:prSet/>
      <dgm:spPr/>
      <dgm:t>
        <a:bodyPr/>
        <a:lstStyle/>
        <a:p>
          <a:endParaRPr lang="es-ES"/>
        </a:p>
      </dgm:t>
    </dgm:pt>
    <dgm:pt modelId="{6DB1F510-12CD-469F-84A2-98DB1591385E}">
      <dgm:prSet phldrT="[Texto]"/>
      <dgm:spPr/>
      <dgm:t>
        <a:bodyPr/>
        <a:lstStyle/>
        <a:p>
          <a:r>
            <a:rPr lang="es-ES" dirty="0"/>
            <a:t>Morosidad</a:t>
          </a:r>
        </a:p>
      </dgm:t>
    </dgm:pt>
    <dgm:pt modelId="{3D8B5C9A-96B2-4E1E-9605-FD0864E4D528}" type="parTrans" cxnId="{CBD3EBB9-AD3E-4DFC-8F45-6FD3BB2BF879}">
      <dgm:prSet/>
      <dgm:spPr/>
      <dgm:t>
        <a:bodyPr/>
        <a:lstStyle/>
        <a:p>
          <a:endParaRPr lang="es-ES"/>
        </a:p>
      </dgm:t>
    </dgm:pt>
    <dgm:pt modelId="{5F5A0BBE-B546-4AB1-8167-2582FCD2EB57}" type="sibTrans" cxnId="{CBD3EBB9-AD3E-4DFC-8F45-6FD3BB2BF879}">
      <dgm:prSet/>
      <dgm:spPr/>
      <dgm:t>
        <a:bodyPr/>
        <a:lstStyle/>
        <a:p>
          <a:endParaRPr lang="es-ES"/>
        </a:p>
      </dgm:t>
    </dgm:pt>
    <dgm:pt modelId="{F61170BA-EC9F-4D9C-AFBE-62EC8DFE5FCA}">
      <dgm:prSet phldrT="[Texto]"/>
      <dgm:spPr/>
      <dgm:t>
        <a:bodyPr/>
        <a:lstStyle/>
        <a:p>
          <a:r>
            <a:rPr lang="es-ES" dirty="0"/>
            <a:t>Rentabilidad</a:t>
          </a:r>
        </a:p>
      </dgm:t>
    </dgm:pt>
    <dgm:pt modelId="{1ED34DD3-8492-4C04-9AA6-495AA6503462}" type="parTrans" cxnId="{A9944253-5CE4-47E1-BD58-AAFEE583F045}">
      <dgm:prSet/>
      <dgm:spPr/>
      <dgm:t>
        <a:bodyPr/>
        <a:lstStyle/>
        <a:p>
          <a:endParaRPr lang="es-ES"/>
        </a:p>
      </dgm:t>
    </dgm:pt>
    <dgm:pt modelId="{F545796F-97B4-42AB-B8FA-2287463BE312}" type="sibTrans" cxnId="{A9944253-5CE4-47E1-BD58-AAFEE583F045}">
      <dgm:prSet/>
      <dgm:spPr/>
      <dgm:t>
        <a:bodyPr/>
        <a:lstStyle/>
        <a:p>
          <a:endParaRPr lang="es-ES"/>
        </a:p>
      </dgm:t>
    </dgm:pt>
    <dgm:pt modelId="{09A37557-95E8-46E8-86E8-0D8CE2C9B785}" type="pres">
      <dgm:prSet presAssocID="{F25F2120-21E7-4742-B761-5E9BBFD9C910}" presName="diagram" presStyleCnt="0">
        <dgm:presLayoutVars>
          <dgm:dir/>
          <dgm:resizeHandles val="exact"/>
        </dgm:presLayoutVars>
      </dgm:prSet>
      <dgm:spPr/>
    </dgm:pt>
    <dgm:pt modelId="{3971C168-31E3-41AE-9FBD-64A9CB3BE509}" type="pres">
      <dgm:prSet presAssocID="{B1FC546C-3F49-476D-B0F0-2325FDC14A13}" presName="node" presStyleLbl="node1" presStyleIdx="0" presStyleCnt="5">
        <dgm:presLayoutVars>
          <dgm:bulletEnabled val="1"/>
        </dgm:presLayoutVars>
      </dgm:prSet>
      <dgm:spPr/>
    </dgm:pt>
    <dgm:pt modelId="{D10E4848-8870-46A5-A7A7-24B678010F5B}" type="pres">
      <dgm:prSet presAssocID="{549DB928-7F1F-476E-87BB-6C049866FF5B}" presName="sibTrans" presStyleCnt="0"/>
      <dgm:spPr/>
    </dgm:pt>
    <dgm:pt modelId="{7835A620-BDE5-4CDD-8B89-7709F6A2827A}" type="pres">
      <dgm:prSet presAssocID="{7978DC4C-17AC-4FDB-B691-8D3BDF6FE616}" presName="node" presStyleLbl="node1" presStyleIdx="1" presStyleCnt="5">
        <dgm:presLayoutVars>
          <dgm:bulletEnabled val="1"/>
        </dgm:presLayoutVars>
      </dgm:prSet>
      <dgm:spPr/>
    </dgm:pt>
    <dgm:pt modelId="{59184B0C-E947-4EAB-815E-0F025A628D9D}" type="pres">
      <dgm:prSet presAssocID="{3BA8FC7F-A638-4451-9C4B-48F189C62AE0}" presName="sibTrans" presStyleCnt="0"/>
      <dgm:spPr/>
    </dgm:pt>
    <dgm:pt modelId="{96901ACC-BD10-4E86-B3D8-B53C4A3115C9}" type="pres">
      <dgm:prSet presAssocID="{EB82F70D-D3E7-4172-9705-0874AC0B51FA}" presName="node" presStyleLbl="node1" presStyleIdx="2" presStyleCnt="5">
        <dgm:presLayoutVars>
          <dgm:bulletEnabled val="1"/>
        </dgm:presLayoutVars>
      </dgm:prSet>
      <dgm:spPr/>
    </dgm:pt>
    <dgm:pt modelId="{6919EE6C-312A-4FAA-B3F3-7E1AB1AB1A4A}" type="pres">
      <dgm:prSet presAssocID="{21BAC48D-CCC1-4A96-8A08-76334C79DDB4}" presName="sibTrans" presStyleCnt="0"/>
      <dgm:spPr/>
    </dgm:pt>
    <dgm:pt modelId="{DD2933D5-9DC0-4A49-B806-8D63F40E593A}" type="pres">
      <dgm:prSet presAssocID="{67D36E7F-E05B-45EE-89CA-1AB4AC681BFC}" presName="node" presStyleLbl="node1" presStyleIdx="3" presStyleCnt="5">
        <dgm:presLayoutVars>
          <dgm:bulletEnabled val="1"/>
        </dgm:presLayoutVars>
      </dgm:prSet>
      <dgm:spPr/>
    </dgm:pt>
    <dgm:pt modelId="{3A048134-4FCD-4E63-AC1F-9B58916C515D}" type="pres">
      <dgm:prSet presAssocID="{BFCADDD7-8F44-4638-9533-62625C3FC2EE}" presName="sibTrans" presStyleCnt="0"/>
      <dgm:spPr/>
    </dgm:pt>
    <dgm:pt modelId="{D77EA35B-626E-4A0E-AF4B-AC942E309EF1}" type="pres">
      <dgm:prSet presAssocID="{78596B5B-D8E6-44C5-B65F-4B8389026078}" presName="node" presStyleLbl="node1" presStyleIdx="4" presStyleCnt="5">
        <dgm:presLayoutVars>
          <dgm:bulletEnabled val="1"/>
        </dgm:presLayoutVars>
      </dgm:prSet>
      <dgm:spPr/>
    </dgm:pt>
  </dgm:ptLst>
  <dgm:cxnLst>
    <dgm:cxn modelId="{AB96970A-E013-4FB2-9442-A576A7C2B4CF}" type="presOf" srcId="{F61170BA-EC9F-4D9C-AFBE-62EC8DFE5FCA}" destId="{D77EA35B-626E-4A0E-AF4B-AC942E309EF1}" srcOrd="0" destOrd="2" presId="urn:microsoft.com/office/officeart/2005/8/layout/default"/>
    <dgm:cxn modelId="{5581860D-D799-4DB3-B12B-A93DD597D5B8}" type="presOf" srcId="{B1FC546C-3F49-476D-B0F0-2325FDC14A13}" destId="{3971C168-31E3-41AE-9FBD-64A9CB3BE509}" srcOrd="0" destOrd="0" presId="urn:microsoft.com/office/officeart/2005/8/layout/default"/>
    <dgm:cxn modelId="{6F295942-1195-4E17-9ACA-C8D7832766E6}" type="presOf" srcId="{7978DC4C-17AC-4FDB-B691-8D3BDF6FE616}" destId="{7835A620-BDE5-4CDD-8B89-7709F6A2827A}" srcOrd="0" destOrd="0" presId="urn:microsoft.com/office/officeart/2005/8/layout/default"/>
    <dgm:cxn modelId="{42CE2E45-94DC-4CA2-8C87-4BB09A623D41}" srcId="{78596B5B-D8E6-44C5-B65F-4B8389026078}" destId="{03E13C07-FF98-4946-B3FD-995183666922}" srcOrd="0" destOrd="0" parTransId="{3CD1E639-B013-45F9-90F0-4B3572367EAC}" sibTransId="{984ED6F9-3C7D-4710-97A4-8D6A20245805}"/>
    <dgm:cxn modelId="{A385BD70-32E9-4A75-88A9-DF0C35AF51A3}" type="presOf" srcId="{03E13C07-FF98-4946-B3FD-995183666922}" destId="{D77EA35B-626E-4A0E-AF4B-AC942E309EF1}" srcOrd="0" destOrd="1" presId="urn:microsoft.com/office/officeart/2005/8/layout/default"/>
    <dgm:cxn modelId="{A9944253-5CE4-47E1-BD58-AAFEE583F045}" srcId="{78596B5B-D8E6-44C5-B65F-4B8389026078}" destId="{F61170BA-EC9F-4D9C-AFBE-62EC8DFE5FCA}" srcOrd="1" destOrd="0" parTransId="{1ED34DD3-8492-4C04-9AA6-495AA6503462}" sibTransId="{F545796F-97B4-42AB-B8FA-2287463BE312}"/>
    <dgm:cxn modelId="{2789C88F-443D-4E7E-9985-3305A508317E}" srcId="{F25F2120-21E7-4742-B761-5E9BBFD9C910}" destId="{78596B5B-D8E6-44C5-B65F-4B8389026078}" srcOrd="4" destOrd="0" parTransId="{6EC01848-B5A0-49F7-8C57-E514DE08CF9A}" sibTransId="{D3AB0449-198D-4ED2-BCE6-F40EDD98568D}"/>
    <dgm:cxn modelId="{3E73139B-DA8A-4B2A-9472-CD797A3340CB}" type="presOf" srcId="{67D36E7F-E05B-45EE-89CA-1AB4AC681BFC}" destId="{DD2933D5-9DC0-4A49-B806-8D63F40E593A}" srcOrd="0" destOrd="0" presId="urn:microsoft.com/office/officeart/2005/8/layout/default"/>
    <dgm:cxn modelId="{1B5348A6-363E-4C5F-B444-92FBCB0F210B}" type="presOf" srcId="{6DB1F510-12CD-469F-84A2-98DB1591385E}" destId="{3971C168-31E3-41AE-9FBD-64A9CB3BE509}" srcOrd="0" destOrd="1" presId="urn:microsoft.com/office/officeart/2005/8/layout/default"/>
    <dgm:cxn modelId="{262F7FAF-E0AD-4B18-9E36-30FB4E1DFCC3}" srcId="{F25F2120-21E7-4742-B761-5E9BBFD9C910}" destId="{67D36E7F-E05B-45EE-89CA-1AB4AC681BFC}" srcOrd="3" destOrd="0" parTransId="{A57F316D-B5D2-4529-9CE7-E58F65E9B05F}" sibTransId="{BFCADDD7-8F44-4638-9533-62625C3FC2EE}"/>
    <dgm:cxn modelId="{CBD3EBB9-AD3E-4DFC-8F45-6FD3BB2BF879}" srcId="{B1FC546C-3F49-476D-B0F0-2325FDC14A13}" destId="{6DB1F510-12CD-469F-84A2-98DB1591385E}" srcOrd="0" destOrd="0" parTransId="{3D8B5C9A-96B2-4E1E-9605-FD0864E4D528}" sibTransId="{5F5A0BBE-B546-4AB1-8167-2582FCD2EB57}"/>
    <dgm:cxn modelId="{2D1ED4C8-1C90-49C5-9FA9-ABE3991C8B98}" srcId="{F25F2120-21E7-4742-B761-5E9BBFD9C910}" destId="{EB82F70D-D3E7-4172-9705-0874AC0B51FA}" srcOrd="2" destOrd="0" parTransId="{B7282824-44BE-4DC2-92B8-8BEBCD5B5FAE}" sibTransId="{21BAC48D-CCC1-4A96-8A08-76334C79DDB4}"/>
    <dgm:cxn modelId="{19A705D9-9A8C-4896-9F05-38203A33672D}" type="presOf" srcId="{F25F2120-21E7-4742-B761-5E9BBFD9C910}" destId="{09A37557-95E8-46E8-86E8-0D8CE2C9B785}" srcOrd="0" destOrd="0" presId="urn:microsoft.com/office/officeart/2005/8/layout/default"/>
    <dgm:cxn modelId="{F26323DF-1AAE-4EBE-B4F8-C95A93A102B8}" srcId="{F25F2120-21E7-4742-B761-5E9BBFD9C910}" destId="{B1FC546C-3F49-476D-B0F0-2325FDC14A13}" srcOrd="0" destOrd="0" parTransId="{AEFF3C1F-E4BF-4F9D-89D0-59A058284AE7}" sibTransId="{549DB928-7F1F-476E-87BB-6C049866FF5B}"/>
    <dgm:cxn modelId="{034310E6-38FA-48C0-AB9D-0575D9A116FF}" srcId="{F25F2120-21E7-4742-B761-5E9BBFD9C910}" destId="{7978DC4C-17AC-4FDB-B691-8D3BDF6FE616}" srcOrd="1" destOrd="0" parTransId="{53D0DA46-9900-48DB-B4D3-785A65D63528}" sibTransId="{3BA8FC7F-A638-4451-9C4B-48F189C62AE0}"/>
    <dgm:cxn modelId="{8BC3AFF4-6A5E-4186-989C-CCA26DEA6B57}" type="presOf" srcId="{EB82F70D-D3E7-4172-9705-0874AC0B51FA}" destId="{96901ACC-BD10-4E86-B3D8-B53C4A3115C9}" srcOrd="0" destOrd="0" presId="urn:microsoft.com/office/officeart/2005/8/layout/default"/>
    <dgm:cxn modelId="{C24EE2F5-9ED6-442A-91D6-7368D9A1924D}" type="presOf" srcId="{78596B5B-D8E6-44C5-B65F-4B8389026078}" destId="{D77EA35B-626E-4A0E-AF4B-AC942E309EF1}" srcOrd="0" destOrd="0" presId="urn:microsoft.com/office/officeart/2005/8/layout/default"/>
    <dgm:cxn modelId="{55E596DE-9E96-40C1-9A51-3DE25B581E1C}" type="presParOf" srcId="{09A37557-95E8-46E8-86E8-0D8CE2C9B785}" destId="{3971C168-31E3-41AE-9FBD-64A9CB3BE509}" srcOrd="0" destOrd="0" presId="urn:microsoft.com/office/officeart/2005/8/layout/default"/>
    <dgm:cxn modelId="{FC2C11D8-D9BA-4470-9F74-C8D9B659E7D9}" type="presParOf" srcId="{09A37557-95E8-46E8-86E8-0D8CE2C9B785}" destId="{D10E4848-8870-46A5-A7A7-24B678010F5B}" srcOrd="1" destOrd="0" presId="urn:microsoft.com/office/officeart/2005/8/layout/default"/>
    <dgm:cxn modelId="{E04E78ED-815D-4F71-B50C-CC75C08F953B}" type="presParOf" srcId="{09A37557-95E8-46E8-86E8-0D8CE2C9B785}" destId="{7835A620-BDE5-4CDD-8B89-7709F6A2827A}" srcOrd="2" destOrd="0" presId="urn:microsoft.com/office/officeart/2005/8/layout/default"/>
    <dgm:cxn modelId="{08197286-CDD1-4D00-8AE8-04197FA27C0D}" type="presParOf" srcId="{09A37557-95E8-46E8-86E8-0D8CE2C9B785}" destId="{59184B0C-E947-4EAB-815E-0F025A628D9D}" srcOrd="3" destOrd="0" presId="urn:microsoft.com/office/officeart/2005/8/layout/default"/>
    <dgm:cxn modelId="{431109BF-6F49-46EC-A919-AA384D7F74D4}" type="presParOf" srcId="{09A37557-95E8-46E8-86E8-0D8CE2C9B785}" destId="{96901ACC-BD10-4E86-B3D8-B53C4A3115C9}" srcOrd="4" destOrd="0" presId="urn:microsoft.com/office/officeart/2005/8/layout/default"/>
    <dgm:cxn modelId="{7BA72DC7-2644-4B7B-B4A3-C3CB65B313B8}" type="presParOf" srcId="{09A37557-95E8-46E8-86E8-0D8CE2C9B785}" destId="{6919EE6C-312A-4FAA-B3F3-7E1AB1AB1A4A}" srcOrd="5" destOrd="0" presId="urn:microsoft.com/office/officeart/2005/8/layout/default"/>
    <dgm:cxn modelId="{73077952-231F-4ED0-AF71-6920B58EED52}" type="presParOf" srcId="{09A37557-95E8-46E8-86E8-0D8CE2C9B785}" destId="{DD2933D5-9DC0-4A49-B806-8D63F40E593A}" srcOrd="6" destOrd="0" presId="urn:microsoft.com/office/officeart/2005/8/layout/default"/>
    <dgm:cxn modelId="{EA1605B1-CE08-4575-986E-98A90DFDF843}" type="presParOf" srcId="{09A37557-95E8-46E8-86E8-0D8CE2C9B785}" destId="{3A048134-4FCD-4E63-AC1F-9B58916C515D}" srcOrd="7" destOrd="0" presId="urn:microsoft.com/office/officeart/2005/8/layout/default"/>
    <dgm:cxn modelId="{E069D8D6-75FE-4929-B409-D6A1A93B21FA}" type="presParOf" srcId="{09A37557-95E8-46E8-86E8-0D8CE2C9B785}" destId="{D77EA35B-626E-4A0E-AF4B-AC942E309EF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33A7B8-D4B0-4E0D-8760-D60E1BBE17EB}" type="doc">
      <dgm:prSet loTypeId="urn:microsoft.com/office/officeart/2009/3/layout/SubStepProcess" loCatId="process" qsTypeId="urn:microsoft.com/office/officeart/2005/8/quickstyle/simple1" qsCatId="simple" csTypeId="urn:microsoft.com/office/officeart/2005/8/colors/colorful2" csCatId="colorful" phldr="1"/>
      <dgm:spPr/>
      <dgm:t>
        <a:bodyPr/>
        <a:lstStyle/>
        <a:p>
          <a:endParaRPr lang="es-ES"/>
        </a:p>
      </dgm:t>
    </dgm:pt>
    <dgm:pt modelId="{34D70AB7-87EB-4063-98F8-B0FDCD34222F}">
      <dgm:prSet phldrT="[Texto]" custT="1"/>
      <dgm:spPr/>
      <dgm:t>
        <a:bodyPr/>
        <a:lstStyle/>
        <a:p>
          <a:r>
            <a:rPr lang="es-ES" sz="2800" dirty="0"/>
            <a:t>Incremento de morosidad</a:t>
          </a:r>
        </a:p>
      </dgm:t>
    </dgm:pt>
    <dgm:pt modelId="{6C42D1A5-508C-4E67-820B-74D212D3A28E}" type="parTrans" cxnId="{1F015291-D1FE-454F-A4F6-D11F70D02331}">
      <dgm:prSet/>
      <dgm:spPr/>
      <dgm:t>
        <a:bodyPr/>
        <a:lstStyle/>
        <a:p>
          <a:endParaRPr lang="es-ES" sz="1600"/>
        </a:p>
      </dgm:t>
    </dgm:pt>
    <dgm:pt modelId="{204C1D95-EEB2-4B97-816B-4683E97AD85E}" type="sibTrans" cxnId="{1F015291-D1FE-454F-A4F6-D11F70D02331}">
      <dgm:prSet/>
      <dgm:spPr/>
      <dgm:t>
        <a:bodyPr/>
        <a:lstStyle/>
        <a:p>
          <a:endParaRPr lang="es-ES" sz="1600"/>
        </a:p>
      </dgm:t>
    </dgm:pt>
    <dgm:pt modelId="{819231D2-507C-4AA9-87FB-405FC28094D1}">
      <dgm:prSet phldrT="[Texto]" custT="1"/>
      <dgm:spPr/>
      <dgm:t>
        <a:bodyPr/>
        <a:lstStyle/>
        <a:p>
          <a:r>
            <a:rPr lang="es-ES" sz="2400" dirty="0">
              <a:solidFill>
                <a:schemeClr val="bg1"/>
              </a:solidFill>
            </a:rPr>
            <a:t>Calidad de cartera</a:t>
          </a:r>
        </a:p>
      </dgm:t>
    </dgm:pt>
    <dgm:pt modelId="{9266EC5E-0AE0-4E9E-853C-41230207BE35}" type="parTrans" cxnId="{91D3E834-5C79-43C7-9A6B-2E684558DA20}">
      <dgm:prSet/>
      <dgm:spPr/>
      <dgm:t>
        <a:bodyPr/>
        <a:lstStyle/>
        <a:p>
          <a:endParaRPr lang="es-ES" sz="1600"/>
        </a:p>
      </dgm:t>
    </dgm:pt>
    <dgm:pt modelId="{AAD21FF8-84B2-4C0A-8C2C-80EEA189DF2C}" type="sibTrans" cxnId="{91D3E834-5C79-43C7-9A6B-2E684558DA20}">
      <dgm:prSet/>
      <dgm:spPr/>
      <dgm:t>
        <a:bodyPr/>
        <a:lstStyle/>
        <a:p>
          <a:endParaRPr lang="es-ES" sz="1600"/>
        </a:p>
      </dgm:t>
    </dgm:pt>
    <dgm:pt modelId="{70FE2353-2646-4973-92A2-68AAF6222443}">
      <dgm:prSet phldrT="[Texto]" custT="1"/>
      <dgm:spPr/>
      <dgm:t>
        <a:bodyPr/>
        <a:lstStyle/>
        <a:p>
          <a:r>
            <a:rPr lang="es-ES" sz="2400" dirty="0">
              <a:solidFill>
                <a:schemeClr val="bg1"/>
              </a:solidFill>
            </a:rPr>
            <a:t>Cartera improductiva</a:t>
          </a:r>
        </a:p>
      </dgm:t>
    </dgm:pt>
    <dgm:pt modelId="{FF23CB5E-0758-445B-A163-EB29DE8222BB}" type="parTrans" cxnId="{1EFFCCCB-7197-47D0-85C9-2D2B7B98C5BA}">
      <dgm:prSet/>
      <dgm:spPr/>
      <dgm:t>
        <a:bodyPr/>
        <a:lstStyle/>
        <a:p>
          <a:endParaRPr lang="es-ES" sz="1600"/>
        </a:p>
      </dgm:t>
    </dgm:pt>
    <dgm:pt modelId="{744B7869-0FD8-4A17-861F-E3370D146546}" type="sibTrans" cxnId="{1EFFCCCB-7197-47D0-85C9-2D2B7B98C5BA}">
      <dgm:prSet/>
      <dgm:spPr/>
      <dgm:t>
        <a:bodyPr/>
        <a:lstStyle/>
        <a:p>
          <a:endParaRPr lang="es-ES" sz="1600"/>
        </a:p>
      </dgm:t>
    </dgm:pt>
    <dgm:pt modelId="{CAC8E8EA-1715-432A-AA50-483D89935D1C}" type="pres">
      <dgm:prSet presAssocID="{C633A7B8-D4B0-4E0D-8760-D60E1BBE17EB}" presName="Name0" presStyleCnt="0">
        <dgm:presLayoutVars>
          <dgm:chMax val="7"/>
          <dgm:dir/>
          <dgm:animOne val="branch"/>
        </dgm:presLayoutVars>
      </dgm:prSet>
      <dgm:spPr/>
    </dgm:pt>
    <dgm:pt modelId="{C37A6093-AE3B-47EB-9A10-C41F6E7D3CD2}" type="pres">
      <dgm:prSet presAssocID="{34D70AB7-87EB-4063-98F8-B0FDCD34222F}" presName="parTx1" presStyleLbl="node1" presStyleIdx="0" presStyleCnt="1"/>
      <dgm:spPr/>
    </dgm:pt>
    <dgm:pt modelId="{BF2D49A1-D45A-4686-AC96-70DEA451FA97}" type="pres">
      <dgm:prSet presAssocID="{34D70AB7-87EB-4063-98F8-B0FDCD34222F}" presName="spPre1" presStyleCnt="0"/>
      <dgm:spPr/>
    </dgm:pt>
    <dgm:pt modelId="{C8343D40-C801-49DB-8D56-FA0F35A9C324}" type="pres">
      <dgm:prSet presAssocID="{34D70AB7-87EB-4063-98F8-B0FDCD34222F}" presName="chLin1" presStyleCnt="0"/>
      <dgm:spPr/>
    </dgm:pt>
    <dgm:pt modelId="{B4C57EC5-816B-4D63-8E69-985C4949180A}" type="pres">
      <dgm:prSet presAssocID="{FF23CB5E-0758-445B-A163-EB29DE8222BB}" presName="Name11" presStyleLbl="parChTrans1D1" presStyleIdx="0" presStyleCnt="4"/>
      <dgm:spPr/>
    </dgm:pt>
    <dgm:pt modelId="{CC25F503-631C-48A9-904D-37A335E8E1AB}" type="pres">
      <dgm:prSet presAssocID="{70FE2353-2646-4973-92A2-68AAF6222443}" presName="txAndLines1" presStyleCnt="0"/>
      <dgm:spPr/>
    </dgm:pt>
    <dgm:pt modelId="{CBFA1A15-75EC-4205-975A-47248DE3AF97}" type="pres">
      <dgm:prSet presAssocID="{70FE2353-2646-4973-92A2-68AAF6222443}" presName="anchor1" presStyleCnt="0"/>
      <dgm:spPr/>
    </dgm:pt>
    <dgm:pt modelId="{7A3150F2-1B21-40A0-8D3E-A8FEBB99E7A0}" type="pres">
      <dgm:prSet presAssocID="{70FE2353-2646-4973-92A2-68AAF6222443}" presName="backup1" presStyleCnt="0"/>
      <dgm:spPr/>
    </dgm:pt>
    <dgm:pt modelId="{DAF51B3B-A4D3-4EA1-B552-5E8D9778B647}" type="pres">
      <dgm:prSet presAssocID="{70FE2353-2646-4973-92A2-68AAF6222443}" presName="preLine1" presStyleLbl="parChTrans1D1" presStyleIdx="1" presStyleCnt="4"/>
      <dgm:spPr/>
    </dgm:pt>
    <dgm:pt modelId="{56F70534-6AA4-4471-8B0A-11144067296B}" type="pres">
      <dgm:prSet presAssocID="{70FE2353-2646-4973-92A2-68AAF6222443}" presName="desTx1" presStyleLbl="revTx" presStyleIdx="0" presStyleCnt="0">
        <dgm:presLayoutVars>
          <dgm:bulletEnabled val="1"/>
        </dgm:presLayoutVars>
      </dgm:prSet>
      <dgm:spPr/>
    </dgm:pt>
    <dgm:pt modelId="{D09E7411-30B2-4FA1-8301-C84F3CA0B675}" type="pres">
      <dgm:prSet presAssocID="{9266EC5E-0AE0-4E9E-853C-41230207BE35}" presName="Name11" presStyleLbl="parChTrans1D1" presStyleIdx="2" presStyleCnt="4"/>
      <dgm:spPr/>
    </dgm:pt>
    <dgm:pt modelId="{7B17DCA1-3F6D-425A-985D-92EDA6E8790B}" type="pres">
      <dgm:prSet presAssocID="{819231D2-507C-4AA9-87FB-405FC28094D1}" presName="txAndLines1" presStyleCnt="0"/>
      <dgm:spPr/>
    </dgm:pt>
    <dgm:pt modelId="{5DA3271A-8789-4404-AAFE-AFB85F35BBB7}" type="pres">
      <dgm:prSet presAssocID="{819231D2-507C-4AA9-87FB-405FC28094D1}" presName="anchor1" presStyleCnt="0"/>
      <dgm:spPr/>
    </dgm:pt>
    <dgm:pt modelId="{0EFD3319-8FEB-4787-9DBF-D49B8BC3BDE3}" type="pres">
      <dgm:prSet presAssocID="{819231D2-507C-4AA9-87FB-405FC28094D1}" presName="backup1" presStyleCnt="0"/>
      <dgm:spPr/>
    </dgm:pt>
    <dgm:pt modelId="{A6FB98D1-F5F1-4C3A-AA73-F95470A452CD}" type="pres">
      <dgm:prSet presAssocID="{819231D2-507C-4AA9-87FB-405FC28094D1}" presName="preLine1" presStyleLbl="parChTrans1D1" presStyleIdx="3" presStyleCnt="4"/>
      <dgm:spPr/>
    </dgm:pt>
    <dgm:pt modelId="{AFD20D6F-9207-40A4-B5E6-58E65EC48840}" type="pres">
      <dgm:prSet presAssocID="{819231D2-507C-4AA9-87FB-405FC28094D1}" presName="desTx1" presStyleLbl="revTx" presStyleIdx="0" presStyleCnt="0">
        <dgm:presLayoutVars>
          <dgm:bulletEnabled val="1"/>
        </dgm:presLayoutVars>
      </dgm:prSet>
      <dgm:spPr/>
    </dgm:pt>
  </dgm:ptLst>
  <dgm:cxnLst>
    <dgm:cxn modelId="{CCB0CF2D-3A39-41B6-8099-109C39E5909F}" type="presOf" srcId="{819231D2-507C-4AA9-87FB-405FC28094D1}" destId="{AFD20D6F-9207-40A4-B5E6-58E65EC48840}" srcOrd="0" destOrd="0" presId="urn:microsoft.com/office/officeart/2009/3/layout/SubStepProcess"/>
    <dgm:cxn modelId="{91D3E834-5C79-43C7-9A6B-2E684558DA20}" srcId="{34D70AB7-87EB-4063-98F8-B0FDCD34222F}" destId="{819231D2-507C-4AA9-87FB-405FC28094D1}" srcOrd="1" destOrd="0" parTransId="{9266EC5E-0AE0-4E9E-853C-41230207BE35}" sibTransId="{AAD21FF8-84B2-4C0A-8C2C-80EEA189DF2C}"/>
    <dgm:cxn modelId="{9CCBDB5E-516C-4CCC-B968-DE28D63FDC3A}" type="presOf" srcId="{70FE2353-2646-4973-92A2-68AAF6222443}" destId="{56F70534-6AA4-4471-8B0A-11144067296B}" srcOrd="0" destOrd="0" presId="urn:microsoft.com/office/officeart/2009/3/layout/SubStepProcess"/>
    <dgm:cxn modelId="{1F015291-D1FE-454F-A4F6-D11F70D02331}" srcId="{C633A7B8-D4B0-4E0D-8760-D60E1BBE17EB}" destId="{34D70AB7-87EB-4063-98F8-B0FDCD34222F}" srcOrd="0" destOrd="0" parTransId="{6C42D1A5-508C-4E67-820B-74D212D3A28E}" sibTransId="{204C1D95-EEB2-4B97-816B-4683E97AD85E}"/>
    <dgm:cxn modelId="{1EFFCCCB-7197-47D0-85C9-2D2B7B98C5BA}" srcId="{34D70AB7-87EB-4063-98F8-B0FDCD34222F}" destId="{70FE2353-2646-4973-92A2-68AAF6222443}" srcOrd="0" destOrd="0" parTransId="{FF23CB5E-0758-445B-A163-EB29DE8222BB}" sibTransId="{744B7869-0FD8-4A17-861F-E3370D146546}"/>
    <dgm:cxn modelId="{281606E6-3E0C-4743-872E-40B07DD50A75}" type="presOf" srcId="{C633A7B8-D4B0-4E0D-8760-D60E1BBE17EB}" destId="{CAC8E8EA-1715-432A-AA50-483D89935D1C}" srcOrd="0" destOrd="0" presId="urn:microsoft.com/office/officeart/2009/3/layout/SubStepProcess"/>
    <dgm:cxn modelId="{02ACB9FC-229F-49E4-BF07-0A6CB08F8DF4}" type="presOf" srcId="{34D70AB7-87EB-4063-98F8-B0FDCD34222F}" destId="{C37A6093-AE3B-47EB-9A10-C41F6E7D3CD2}" srcOrd="0" destOrd="0" presId="urn:microsoft.com/office/officeart/2009/3/layout/SubStepProcess"/>
    <dgm:cxn modelId="{88C997B0-1986-4F45-BB97-2D164131FA88}" type="presParOf" srcId="{CAC8E8EA-1715-432A-AA50-483D89935D1C}" destId="{C37A6093-AE3B-47EB-9A10-C41F6E7D3CD2}" srcOrd="0" destOrd="0" presId="urn:microsoft.com/office/officeart/2009/3/layout/SubStepProcess"/>
    <dgm:cxn modelId="{5FF367CD-705F-4028-A706-3252103A6693}" type="presParOf" srcId="{CAC8E8EA-1715-432A-AA50-483D89935D1C}" destId="{BF2D49A1-D45A-4686-AC96-70DEA451FA97}" srcOrd="1" destOrd="0" presId="urn:microsoft.com/office/officeart/2009/3/layout/SubStepProcess"/>
    <dgm:cxn modelId="{5616A8D8-A634-4C4F-B1A7-782F6F5E2D4A}" type="presParOf" srcId="{CAC8E8EA-1715-432A-AA50-483D89935D1C}" destId="{C8343D40-C801-49DB-8D56-FA0F35A9C324}" srcOrd="2" destOrd="0" presId="urn:microsoft.com/office/officeart/2009/3/layout/SubStepProcess"/>
    <dgm:cxn modelId="{F9EBD3DA-177A-493F-9986-48FA73D51C80}" type="presParOf" srcId="{C8343D40-C801-49DB-8D56-FA0F35A9C324}" destId="{B4C57EC5-816B-4D63-8E69-985C4949180A}" srcOrd="0" destOrd="0" presId="urn:microsoft.com/office/officeart/2009/3/layout/SubStepProcess"/>
    <dgm:cxn modelId="{EA4DC23B-E771-423B-AE32-71903010DE37}" type="presParOf" srcId="{C8343D40-C801-49DB-8D56-FA0F35A9C324}" destId="{CC25F503-631C-48A9-904D-37A335E8E1AB}" srcOrd="1" destOrd="0" presId="urn:microsoft.com/office/officeart/2009/3/layout/SubStepProcess"/>
    <dgm:cxn modelId="{76825537-BE50-4285-8595-9E5EB175814E}" type="presParOf" srcId="{CC25F503-631C-48A9-904D-37A335E8E1AB}" destId="{CBFA1A15-75EC-4205-975A-47248DE3AF97}" srcOrd="0" destOrd="0" presId="urn:microsoft.com/office/officeart/2009/3/layout/SubStepProcess"/>
    <dgm:cxn modelId="{A7F86B92-A6AF-48D7-86E1-35411C9F34F2}" type="presParOf" srcId="{CC25F503-631C-48A9-904D-37A335E8E1AB}" destId="{7A3150F2-1B21-40A0-8D3E-A8FEBB99E7A0}" srcOrd="1" destOrd="0" presId="urn:microsoft.com/office/officeart/2009/3/layout/SubStepProcess"/>
    <dgm:cxn modelId="{E7FCBA0B-CCBA-4992-85D6-F767AA7DA6CD}" type="presParOf" srcId="{CC25F503-631C-48A9-904D-37A335E8E1AB}" destId="{DAF51B3B-A4D3-4EA1-B552-5E8D9778B647}" srcOrd="2" destOrd="0" presId="urn:microsoft.com/office/officeart/2009/3/layout/SubStepProcess"/>
    <dgm:cxn modelId="{85903659-2755-4B57-95C2-8667CC3F2EE0}" type="presParOf" srcId="{CC25F503-631C-48A9-904D-37A335E8E1AB}" destId="{56F70534-6AA4-4471-8B0A-11144067296B}" srcOrd="3" destOrd="0" presId="urn:microsoft.com/office/officeart/2009/3/layout/SubStepProcess"/>
    <dgm:cxn modelId="{22D7185B-3D07-4BAE-8FCA-13AFECD376F9}" type="presParOf" srcId="{C8343D40-C801-49DB-8D56-FA0F35A9C324}" destId="{D09E7411-30B2-4FA1-8301-C84F3CA0B675}" srcOrd="2" destOrd="0" presId="urn:microsoft.com/office/officeart/2009/3/layout/SubStepProcess"/>
    <dgm:cxn modelId="{3654D80A-971C-43A4-B56D-4FC4881E1DCA}" type="presParOf" srcId="{C8343D40-C801-49DB-8D56-FA0F35A9C324}" destId="{7B17DCA1-3F6D-425A-985D-92EDA6E8790B}" srcOrd="3" destOrd="0" presId="urn:microsoft.com/office/officeart/2009/3/layout/SubStepProcess"/>
    <dgm:cxn modelId="{DDBFF6F3-9E03-4ADF-832D-28EB608168A8}" type="presParOf" srcId="{7B17DCA1-3F6D-425A-985D-92EDA6E8790B}" destId="{5DA3271A-8789-4404-AAFE-AFB85F35BBB7}" srcOrd="0" destOrd="0" presId="urn:microsoft.com/office/officeart/2009/3/layout/SubStepProcess"/>
    <dgm:cxn modelId="{C297695B-167C-4C3C-9038-137B947E0595}" type="presParOf" srcId="{7B17DCA1-3F6D-425A-985D-92EDA6E8790B}" destId="{0EFD3319-8FEB-4787-9DBF-D49B8BC3BDE3}" srcOrd="1" destOrd="0" presId="urn:microsoft.com/office/officeart/2009/3/layout/SubStepProcess"/>
    <dgm:cxn modelId="{9CB89AFC-13AD-4FF0-A832-70FB044ED833}" type="presParOf" srcId="{7B17DCA1-3F6D-425A-985D-92EDA6E8790B}" destId="{A6FB98D1-F5F1-4C3A-AA73-F95470A452CD}" srcOrd="2" destOrd="0" presId="urn:microsoft.com/office/officeart/2009/3/layout/SubStepProcess"/>
    <dgm:cxn modelId="{BAC9ABAB-AACF-462E-B604-4EC25B6AE6A6}" type="presParOf" srcId="{7B17DCA1-3F6D-425A-985D-92EDA6E8790B}" destId="{AFD20D6F-9207-40A4-B5E6-58E65EC48840}" srcOrd="3" destOrd="0" presId="urn:microsoft.com/office/officeart/2009/3/layout/SubSte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D04F29-8B0F-46B5-A4D0-60163BE06D2F}"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endParaRPr lang="es-ES"/>
        </a:p>
      </dgm:t>
    </dgm:pt>
    <dgm:pt modelId="{3A5DC68B-59AC-41DF-B258-B78DE8BD5AD8}">
      <dgm:prSet phldrT="[Texto]"/>
      <dgm:spPr/>
      <dgm:t>
        <a:bodyPr/>
        <a:lstStyle/>
        <a:p>
          <a:r>
            <a:rPr lang="es-ES" dirty="0"/>
            <a:t>Segmentos 1 y 2</a:t>
          </a:r>
        </a:p>
      </dgm:t>
    </dgm:pt>
    <dgm:pt modelId="{6E1270D8-846D-4167-8900-E4C3B8C47A43}" type="parTrans" cxnId="{304027C4-A68C-4D7F-8BA3-BEDE16C05F30}">
      <dgm:prSet/>
      <dgm:spPr/>
      <dgm:t>
        <a:bodyPr/>
        <a:lstStyle/>
        <a:p>
          <a:endParaRPr lang="es-ES"/>
        </a:p>
      </dgm:t>
    </dgm:pt>
    <dgm:pt modelId="{2189EF90-0FD4-460C-8F88-B4C07AB3457B}" type="sibTrans" cxnId="{304027C4-A68C-4D7F-8BA3-BEDE16C05F30}">
      <dgm:prSet/>
      <dgm:spPr/>
      <dgm:t>
        <a:bodyPr/>
        <a:lstStyle/>
        <a:p>
          <a:endParaRPr lang="es-ES"/>
        </a:p>
      </dgm:t>
    </dgm:pt>
    <dgm:pt modelId="{33CA82B9-30C6-4D08-88BB-4EF0318B39BD}">
      <dgm:prSet phldrT="[Texto]"/>
      <dgm:spPr/>
      <dgm:t>
        <a:bodyPr/>
        <a:lstStyle/>
        <a:p>
          <a:r>
            <a:rPr lang="es-ES" dirty="0"/>
            <a:t>19 cooperativas cantón Quito</a:t>
          </a:r>
        </a:p>
      </dgm:t>
    </dgm:pt>
    <dgm:pt modelId="{098E1DF5-293A-40B4-B1EC-811CA6DF39B1}" type="parTrans" cxnId="{3F65AE3D-405F-499B-BD90-BF3A98C5D820}">
      <dgm:prSet/>
      <dgm:spPr/>
      <dgm:t>
        <a:bodyPr/>
        <a:lstStyle/>
        <a:p>
          <a:endParaRPr lang="es-ES"/>
        </a:p>
      </dgm:t>
    </dgm:pt>
    <dgm:pt modelId="{FC9034DB-4459-4095-9E53-762D8B22F180}" type="sibTrans" cxnId="{3F65AE3D-405F-499B-BD90-BF3A98C5D820}">
      <dgm:prSet/>
      <dgm:spPr/>
      <dgm:t>
        <a:bodyPr/>
        <a:lstStyle/>
        <a:p>
          <a:endParaRPr lang="es-ES"/>
        </a:p>
      </dgm:t>
    </dgm:pt>
    <dgm:pt modelId="{EFCB63C7-C92F-4A89-A62B-891A6160DE4B}" type="pres">
      <dgm:prSet presAssocID="{A5D04F29-8B0F-46B5-A4D0-60163BE06D2F}" presName="Name0" presStyleCnt="0">
        <dgm:presLayoutVars>
          <dgm:chMax/>
          <dgm:chPref/>
          <dgm:dir/>
        </dgm:presLayoutVars>
      </dgm:prSet>
      <dgm:spPr/>
    </dgm:pt>
    <dgm:pt modelId="{3183AC41-7022-41FB-9AB0-896B2EA473E3}" type="pres">
      <dgm:prSet presAssocID="{3A5DC68B-59AC-41DF-B258-B78DE8BD5AD8}" presName="parenttextcomposite" presStyleCnt="0"/>
      <dgm:spPr/>
    </dgm:pt>
    <dgm:pt modelId="{4FE038DF-9197-4D78-9048-D5B9F90BDA36}" type="pres">
      <dgm:prSet presAssocID="{3A5DC68B-59AC-41DF-B258-B78DE8BD5AD8}" presName="parenttext" presStyleLbl="revTx" presStyleIdx="0" presStyleCnt="1">
        <dgm:presLayoutVars>
          <dgm:chMax/>
          <dgm:chPref val="2"/>
          <dgm:bulletEnabled val="1"/>
        </dgm:presLayoutVars>
      </dgm:prSet>
      <dgm:spPr/>
    </dgm:pt>
    <dgm:pt modelId="{CDFD5B27-73CA-49DF-ADD0-C9CC666EDF05}" type="pres">
      <dgm:prSet presAssocID="{3A5DC68B-59AC-41DF-B258-B78DE8BD5AD8}" presName="composite" presStyleCnt="0"/>
      <dgm:spPr/>
    </dgm:pt>
    <dgm:pt modelId="{904648E4-8945-4C31-A6E9-34373C793532}" type="pres">
      <dgm:prSet presAssocID="{3A5DC68B-59AC-41DF-B258-B78DE8BD5AD8}" presName="chevron1" presStyleLbl="alignNode1" presStyleIdx="0" presStyleCnt="7"/>
      <dgm:spPr/>
    </dgm:pt>
    <dgm:pt modelId="{48F289AF-6937-49B7-9D2B-6A627D5F452D}" type="pres">
      <dgm:prSet presAssocID="{3A5DC68B-59AC-41DF-B258-B78DE8BD5AD8}" presName="chevron2" presStyleLbl="alignNode1" presStyleIdx="1" presStyleCnt="7"/>
      <dgm:spPr/>
    </dgm:pt>
    <dgm:pt modelId="{D4286B3F-696A-4369-B2FB-9686F5AC4A4C}" type="pres">
      <dgm:prSet presAssocID="{3A5DC68B-59AC-41DF-B258-B78DE8BD5AD8}" presName="chevron3" presStyleLbl="alignNode1" presStyleIdx="2" presStyleCnt="7"/>
      <dgm:spPr/>
    </dgm:pt>
    <dgm:pt modelId="{9E4EFD7F-7887-4777-8391-55FC968485D3}" type="pres">
      <dgm:prSet presAssocID="{3A5DC68B-59AC-41DF-B258-B78DE8BD5AD8}" presName="chevron4" presStyleLbl="alignNode1" presStyleIdx="3" presStyleCnt="7"/>
      <dgm:spPr/>
    </dgm:pt>
    <dgm:pt modelId="{4CC74CDA-7CC9-4DD2-BD54-255FA6EA877A}" type="pres">
      <dgm:prSet presAssocID="{3A5DC68B-59AC-41DF-B258-B78DE8BD5AD8}" presName="chevron5" presStyleLbl="alignNode1" presStyleIdx="4" presStyleCnt="7"/>
      <dgm:spPr/>
    </dgm:pt>
    <dgm:pt modelId="{D34847CD-5BA8-4316-B229-0C2A0E61DA8E}" type="pres">
      <dgm:prSet presAssocID="{3A5DC68B-59AC-41DF-B258-B78DE8BD5AD8}" presName="chevron6" presStyleLbl="alignNode1" presStyleIdx="5" presStyleCnt="7"/>
      <dgm:spPr/>
    </dgm:pt>
    <dgm:pt modelId="{79B390BE-6AD3-4C38-BB38-60281D51955B}" type="pres">
      <dgm:prSet presAssocID="{3A5DC68B-59AC-41DF-B258-B78DE8BD5AD8}" presName="chevron7" presStyleLbl="alignNode1" presStyleIdx="6" presStyleCnt="7"/>
      <dgm:spPr/>
    </dgm:pt>
    <dgm:pt modelId="{E00159E9-B0F4-459F-A96D-A13744FEA038}" type="pres">
      <dgm:prSet presAssocID="{3A5DC68B-59AC-41DF-B258-B78DE8BD5AD8}" presName="childtext" presStyleLbl="solidFgAcc1" presStyleIdx="0" presStyleCnt="1">
        <dgm:presLayoutVars>
          <dgm:chMax/>
          <dgm:chPref val="0"/>
          <dgm:bulletEnabled val="1"/>
        </dgm:presLayoutVars>
      </dgm:prSet>
      <dgm:spPr/>
    </dgm:pt>
  </dgm:ptLst>
  <dgm:cxnLst>
    <dgm:cxn modelId="{B049AA3A-BA1C-4660-8B46-DC83FEBC0986}" type="presOf" srcId="{A5D04F29-8B0F-46B5-A4D0-60163BE06D2F}" destId="{EFCB63C7-C92F-4A89-A62B-891A6160DE4B}" srcOrd="0" destOrd="0" presId="urn:microsoft.com/office/officeart/2008/layout/VerticalAccentList"/>
    <dgm:cxn modelId="{3F65AE3D-405F-499B-BD90-BF3A98C5D820}" srcId="{3A5DC68B-59AC-41DF-B258-B78DE8BD5AD8}" destId="{33CA82B9-30C6-4D08-88BB-4EF0318B39BD}" srcOrd="0" destOrd="0" parTransId="{098E1DF5-293A-40B4-B1EC-811CA6DF39B1}" sibTransId="{FC9034DB-4459-4095-9E53-762D8B22F180}"/>
    <dgm:cxn modelId="{E547888C-F527-42E3-A53F-6A9BA594F3C4}" type="presOf" srcId="{3A5DC68B-59AC-41DF-B258-B78DE8BD5AD8}" destId="{4FE038DF-9197-4D78-9048-D5B9F90BDA36}" srcOrd="0" destOrd="0" presId="urn:microsoft.com/office/officeart/2008/layout/VerticalAccentList"/>
    <dgm:cxn modelId="{304027C4-A68C-4D7F-8BA3-BEDE16C05F30}" srcId="{A5D04F29-8B0F-46B5-A4D0-60163BE06D2F}" destId="{3A5DC68B-59AC-41DF-B258-B78DE8BD5AD8}" srcOrd="0" destOrd="0" parTransId="{6E1270D8-846D-4167-8900-E4C3B8C47A43}" sibTransId="{2189EF90-0FD4-460C-8F88-B4C07AB3457B}"/>
    <dgm:cxn modelId="{A5D1F8FF-B620-41C1-8860-F6DC0FA59981}" type="presOf" srcId="{33CA82B9-30C6-4D08-88BB-4EF0318B39BD}" destId="{E00159E9-B0F4-459F-A96D-A13744FEA038}" srcOrd="0" destOrd="0" presId="urn:microsoft.com/office/officeart/2008/layout/VerticalAccentList"/>
    <dgm:cxn modelId="{D1D7D9DF-53FB-4846-B1E0-104F1C70A448}" type="presParOf" srcId="{EFCB63C7-C92F-4A89-A62B-891A6160DE4B}" destId="{3183AC41-7022-41FB-9AB0-896B2EA473E3}" srcOrd="0" destOrd="0" presId="urn:microsoft.com/office/officeart/2008/layout/VerticalAccentList"/>
    <dgm:cxn modelId="{825EBD5C-011C-462A-91A9-93887D54C441}" type="presParOf" srcId="{3183AC41-7022-41FB-9AB0-896B2EA473E3}" destId="{4FE038DF-9197-4D78-9048-D5B9F90BDA36}" srcOrd="0" destOrd="0" presId="urn:microsoft.com/office/officeart/2008/layout/VerticalAccentList"/>
    <dgm:cxn modelId="{4BA0D836-D8FF-405A-A7EF-73C4F7833C6C}" type="presParOf" srcId="{EFCB63C7-C92F-4A89-A62B-891A6160DE4B}" destId="{CDFD5B27-73CA-49DF-ADD0-C9CC666EDF05}" srcOrd="1" destOrd="0" presId="urn:microsoft.com/office/officeart/2008/layout/VerticalAccentList"/>
    <dgm:cxn modelId="{76AABCA7-391D-4F18-B75B-B5CD2FF626F8}" type="presParOf" srcId="{CDFD5B27-73CA-49DF-ADD0-C9CC666EDF05}" destId="{904648E4-8945-4C31-A6E9-34373C793532}" srcOrd="0" destOrd="0" presId="urn:microsoft.com/office/officeart/2008/layout/VerticalAccentList"/>
    <dgm:cxn modelId="{1E5E5B52-60B0-4ECF-BAA6-F09263FB98BC}" type="presParOf" srcId="{CDFD5B27-73CA-49DF-ADD0-C9CC666EDF05}" destId="{48F289AF-6937-49B7-9D2B-6A627D5F452D}" srcOrd="1" destOrd="0" presId="urn:microsoft.com/office/officeart/2008/layout/VerticalAccentList"/>
    <dgm:cxn modelId="{E2D2DCF6-ED7C-4718-9F23-5366199D1869}" type="presParOf" srcId="{CDFD5B27-73CA-49DF-ADD0-C9CC666EDF05}" destId="{D4286B3F-696A-4369-B2FB-9686F5AC4A4C}" srcOrd="2" destOrd="0" presId="urn:microsoft.com/office/officeart/2008/layout/VerticalAccentList"/>
    <dgm:cxn modelId="{224DDFD4-0089-41AA-A319-7A9A553396EF}" type="presParOf" srcId="{CDFD5B27-73CA-49DF-ADD0-C9CC666EDF05}" destId="{9E4EFD7F-7887-4777-8391-55FC968485D3}" srcOrd="3" destOrd="0" presId="urn:microsoft.com/office/officeart/2008/layout/VerticalAccentList"/>
    <dgm:cxn modelId="{7DFAC8F4-A653-4B8D-B866-042CBC280EA4}" type="presParOf" srcId="{CDFD5B27-73CA-49DF-ADD0-C9CC666EDF05}" destId="{4CC74CDA-7CC9-4DD2-BD54-255FA6EA877A}" srcOrd="4" destOrd="0" presId="urn:microsoft.com/office/officeart/2008/layout/VerticalAccentList"/>
    <dgm:cxn modelId="{007C19DA-130D-4494-8CDD-72C25014ECD3}" type="presParOf" srcId="{CDFD5B27-73CA-49DF-ADD0-C9CC666EDF05}" destId="{D34847CD-5BA8-4316-B229-0C2A0E61DA8E}" srcOrd="5" destOrd="0" presId="urn:microsoft.com/office/officeart/2008/layout/VerticalAccentList"/>
    <dgm:cxn modelId="{74F34AC5-9519-4CA8-8480-69CAA3F125C4}" type="presParOf" srcId="{CDFD5B27-73CA-49DF-ADD0-C9CC666EDF05}" destId="{79B390BE-6AD3-4C38-BB38-60281D51955B}" srcOrd="6" destOrd="0" presId="urn:microsoft.com/office/officeart/2008/layout/VerticalAccentList"/>
    <dgm:cxn modelId="{4D92A993-4602-49CD-94DB-27FC24E6DE4A}" type="presParOf" srcId="{CDFD5B27-73CA-49DF-ADD0-C9CC666EDF05}" destId="{E00159E9-B0F4-459F-A96D-A13744FEA03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EC30AC-7171-4A92-B46D-C1350DF9F624}" type="doc">
      <dgm:prSet loTypeId="urn:microsoft.com/office/officeart/2005/8/layout/arrow2" loCatId="process" qsTypeId="urn:microsoft.com/office/officeart/2005/8/quickstyle/simple1" qsCatId="simple" csTypeId="urn:microsoft.com/office/officeart/2005/8/colors/accent2_1" csCatId="accent2" phldr="1"/>
      <dgm:spPr/>
    </dgm:pt>
    <dgm:pt modelId="{2D45A89B-BDA2-41D3-AB59-3E5D99253E3B}">
      <dgm:prSet phldrT="[Texto]"/>
      <dgm:spPr/>
      <dgm:t>
        <a:bodyPr/>
        <a:lstStyle/>
        <a:p>
          <a:r>
            <a:rPr lang="es-ES" dirty="0">
              <a:solidFill>
                <a:schemeClr val="bg1"/>
              </a:solidFill>
            </a:rPr>
            <a:t>Cartera improductiva</a:t>
          </a:r>
        </a:p>
      </dgm:t>
    </dgm:pt>
    <dgm:pt modelId="{47A6117D-4BF1-4918-B8E6-CC951016F3BD}" type="parTrans" cxnId="{EA88719C-B649-473C-8557-4E3C18177939}">
      <dgm:prSet/>
      <dgm:spPr/>
      <dgm:t>
        <a:bodyPr/>
        <a:lstStyle/>
        <a:p>
          <a:endParaRPr lang="es-ES">
            <a:solidFill>
              <a:schemeClr val="bg1"/>
            </a:solidFill>
          </a:endParaRPr>
        </a:p>
      </dgm:t>
    </dgm:pt>
    <dgm:pt modelId="{63B36AB3-57E0-4A60-A36E-AF729EABA399}" type="sibTrans" cxnId="{EA88719C-B649-473C-8557-4E3C18177939}">
      <dgm:prSet/>
      <dgm:spPr/>
      <dgm:t>
        <a:bodyPr/>
        <a:lstStyle/>
        <a:p>
          <a:endParaRPr lang="es-ES">
            <a:solidFill>
              <a:schemeClr val="bg1"/>
            </a:solidFill>
          </a:endParaRPr>
        </a:p>
      </dgm:t>
    </dgm:pt>
    <dgm:pt modelId="{2B16E290-5B01-40B7-A409-0AE00655319C}">
      <dgm:prSet phldrT="[Texto]"/>
      <dgm:spPr/>
      <dgm:t>
        <a:bodyPr/>
        <a:lstStyle/>
        <a:p>
          <a:r>
            <a:rPr lang="es-ES" dirty="0">
              <a:solidFill>
                <a:schemeClr val="bg1"/>
              </a:solidFill>
            </a:rPr>
            <a:t>12.996 millones</a:t>
          </a:r>
        </a:p>
      </dgm:t>
    </dgm:pt>
    <dgm:pt modelId="{01FFAB2F-BCB7-4E4C-BAC1-9AF51E030F09}" type="parTrans" cxnId="{47F3254B-026D-45F3-A3E8-5CB3E54CBDD9}">
      <dgm:prSet/>
      <dgm:spPr/>
      <dgm:t>
        <a:bodyPr/>
        <a:lstStyle/>
        <a:p>
          <a:endParaRPr lang="es-ES">
            <a:solidFill>
              <a:schemeClr val="bg1"/>
            </a:solidFill>
          </a:endParaRPr>
        </a:p>
      </dgm:t>
    </dgm:pt>
    <dgm:pt modelId="{751DE57F-481C-4EEE-B6A1-E41C53D260E3}" type="sibTrans" cxnId="{47F3254B-026D-45F3-A3E8-5CB3E54CBDD9}">
      <dgm:prSet/>
      <dgm:spPr/>
      <dgm:t>
        <a:bodyPr/>
        <a:lstStyle/>
        <a:p>
          <a:endParaRPr lang="es-ES">
            <a:solidFill>
              <a:schemeClr val="bg1"/>
            </a:solidFill>
          </a:endParaRPr>
        </a:p>
      </dgm:t>
    </dgm:pt>
    <dgm:pt modelId="{E798F7A6-57D9-4BCD-B199-3D16CFF34C80}">
      <dgm:prSet phldrT="[Texto]"/>
      <dgm:spPr/>
      <dgm:t>
        <a:bodyPr/>
        <a:lstStyle/>
        <a:p>
          <a:r>
            <a:rPr lang="es-ES" dirty="0">
              <a:solidFill>
                <a:schemeClr val="bg1"/>
              </a:solidFill>
            </a:rPr>
            <a:t>20.260 millones</a:t>
          </a:r>
        </a:p>
      </dgm:t>
    </dgm:pt>
    <dgm:pt modelId="{098008F9-FAD6-4F46-AFD0-1B2E9C15AB57}" type="parTrans" cxnId="{9FD4176E-5A12-4066-B1B9-4F73646DD459}">
      <dgm:prSet/>
      <dgm:spPr/>
      <dgm:t>
        <a:bodyPr/>
        <a:lstStyle/>
        <a:p>
          <a:endParaRPr lang="es-ES">
            <a:solidFill>
              <a:schemeClr val="bg1"/>
            </a:solidFill>
          </a:endParaRPr>
        </a:p>
      </dgm:t>
    </dgm:pt>
    <dgm:pt modelId="{6FC9DF31-D5D4-4181-A7C9-E9D7D57613A5}" type="sibTrans" cxnId="{9FD4176E-5A12-4066-B1B9-4F73646DD459}">
      <dgm:prSet/>
      <dgm:spPr/>
      <dgm:t>
        <a:bodyPr/>
        <a:lstStyle/>
        <a:p>
          <a:endParaRPr lang="es-ES">
            <a:solidFill>
              <a:schemeClr val="bg1"/>
            </a:solidFill>
          </a:endParaRPr>
        </a:p>
      </dgm:t>
    </dgm:pt>
    <dgm:pt modelId="{840F82FB-709C-4624-9B2D-C1D804F1264B}">
      <dgm:prSet phldrT="[Texto]"/>
      <dgm:spPr/>
      <dgm:t>
        <a:bodyPr/>
        <a:lstStyle/>
        <a:p>
          <a:r>
            <a:rPr lang="es-ES" dirty="0">
              <a:solidFill>
                <a:schemeClr val="bg1"/>
              </a:solidFill>
            </a:rPr>
            <a:t>Noviembre 2014</a:t>
          </a:r>
        </a:p>
      </dgm:t>
    </dgm:pt>
    <dgm:pt modelId="{FB8D6FB1-1224-43CD-9F0D-1F2C2BE32A26}" type="parTrans" cxnId="{96AF8A6F-88CD-41A7-9FDA-243F7A9668C3}">
      <dgm:prSet/>
      <dgm:spPr/>
      <dgm:t>
        <a:bodyPr/>
        <a:lstStyle/>
        <a:p>
          <a:endParaRPr lang="es-ES">
            <a:solidFill>
              <a:schemeClr val="bg1"/>
            </a:solidFill>
          </a:endParaRPr>
        </a:p>
      </dgm:t>
    </dgm:pt>
    <dgm:pt modelId="{71440606-F3A1-4808-8147-C8D28AD3BC44}" type="sibTrans" cxnId="{96AF8A6F-88CD-41A7-9FDA-243F7A9668C3}">
      <dgm:prSet/>
      <dgm:spPr/>
      <dgm:t>
        <a:bodyPr/>
        <a:lstStyle/>
        <a:p>
          <a:endParaRPr lang="es-ES">
            <a:solidFill>
              <a:schemeClr val="bg1"/>
            </a:solidFill>
          </a:endParaRPr>
        </a:p>
      </dgm:t>
    </dgm:pt>
    <dgm:pt modelId="{DDA6B1E9-BD09-4FDB-8969-23AEB93D2333}">
      <dgm:prSet phldrT="[Texto]"/>
      <dgm:spPr/>
      <dgm:t>
        <a:bodyPr/>
        <a:lstStyle/>
        <a:p>
          <a:r>
            <a:rPr lang="es-ES" dirty="0">
              <a:solidFill>
                <a:schemeClr val="bg1"/>
              </a:solidFill>
            </a:rPr>
            <a:t>Diciembre 2014</a:t>
          </a:r>
        </a:p>
      </dgm:t>
    </dgm:pt>
    <dgm:pt modelId="{F7F9E046-D81D-4DE8-9E15-78FC357A2678}" type="parTrans" cxnId="{28C0F102-5947-4105-9348-DAFC51204BAB}">
      <dgm:prSet/>
      <dgm:spPr/>
      <dgm:t>
        <a:bodyPr/>
        <a:lstStyle/>
        <a:p>
          <a:endParaRPr lang="es-ES">
            <a:solidFill>
              <a:schemeClr val="bg1"/>
            </a:solidFill>
          </a:endParaRPr>
        </a:p>
      </dgm:t>
    </dgm:pt>
    <dgm:pt modelId="{19F0AD16-07CA-4DD8-82EA-04CF7CF92C59}" type="sibTrans" cxnId="{28C0F102-5947-4105-9348-DAFC51204BAB}">
      <dgm:prSet/>
      <dgm:spPr/>
      <dgm:t>
        <a:bodyPr/>
        <a:lstStyle/>
        <a:p>
          <a:endParaRPr lang="es-ES">
            <a:solidFill>
              <a:schemeClr val="bg1"/>
            </a:solidFill>
          </a:endParaRPr>
        </a:p>
      </dgm:t>
    </dgm:pt>
    <dgm:pt modelId="{6628E705-B00B-4456-87DF-EAFA3FF3F3E2}" type="pres">
      <dgm:prSet presAssocID="{0AEC30AC-7171-4A92-B46D-C1350DF9F624}" presName="arrowDiagram" presStyleCnt="0">
        <dgm:presLayoutVars>
          <dgm:chMax val="5"/>
          <dgm:dir/>
          <dgm:resizeHandles val="exact"/>
        </dgm:presLayoutVars>
      </dgm:prSet>
      <dgm:spPr/>
    </dgm:pt>
    <dgm:pt modelId="{79B01A59-6626-49B9-8D28-378470ED543E}" type="pres">
      <dgm:prSet presAssocID="{0AEC30AC-7171-4A92-B46D-C1350DF9F624}" presName="arrow" presStyleLbl="bgShp" presStyleIdx="0" presStyleCnt="1"/>
      <dgm:spPr/>
    </dgm:pt>
    <dgm:pt modelId="{D177E200-5D88-4045-A58A-AF62347B4016}" type="pres">
      <dgm:prSet presAssocID="{0AEC30AC-7171-4A92-B46D-C1350DF9F624}" presName="arrowDiagram3" presStyleCnt="0"/>
      <dgm:spPr/>
    </dgm:pt>
    <dgm:pt modelId="{1FAE6489-77D7-430F-A54E-FE8A15C93233}" type="pres">
      <dgm:prSet presAssocID="{2D45A89B-BDA2-41D3-AB59-3E5D99253E3B}" presName="bullet3a" presStyleLbl="node1" presStyleIdx="0" presStyleCnt="3"/>
      <dgm:spPr/>
    </dgm:pt>
    <dgm:pt modelId="{D0CD9611-0AB7-4AF7-B3A8-80BFF322FCA9}" type="pres">
      <dgm:prSet presAssocID="{2D45A89B-BDA2-41D3-AB59-3E5D99253E3B}" presName="textBox3a" presStyleLbl="revTx" presStyleIdx="0" presStyleCnt="3">
        <dgm:presLayoutVars>
          <dgm:bulletEnabled val="1"/>
        </dgm:presLayoutVars>
      </dgm:prSet>
      <dgm:spPr/>
    </dgm:pt>
    <dgm:pt modelId="{601A83A5-35D0-4A4F-B617-F2E0B646FA62}" type="pres">
      <dgm:prSet presAssocID="{840F82FB-709C-4624-9B2D-C1D804F1264B}" presName="bullet3b" presStyleLbl="node1" presStyleIdx="1" presStyleCnt="3"/>
      <dgm:spPr/>
    </dgm:pt>
    <dgm:pt modelId="{76E9CBD3-13F1-4BFD-966F-25C71B8A44EC}" type="pres">
      <dgm:prSet presAssocID="{840F82FB-709C-4624-9B2D-C1D804F1264B}" presName="textBox3b" presStyleLbl="revTx" presStyleIdx="1" presStyleCnt="3">
        <dgm:presLayoutVars>
          <dgm:bulletEnabled val="1"/>
        </dgm:presLayoutVars>
      </dgm:prSet>
      <dgm:spPr/>
    </dgm:pt>
    <dgm:pt modelId="{0BA5DF82-902D-4364-A7E3-39CB5105CBC8}" type="pres">
      <dgm:prSet presAssocID="{DDA6B1E9-BD09-4FDB-8969-23AEB93D2333}" presName="bullet3c" presStyleLbl="node1" presStyleIdx="2" presStyleCnt="3"/>
      <dgm:spPr/>
    </dgm:pt>
    <dgm:pt modelId="{CA96E134-BC89-44A7-8261-0066F3B5C781}" type="pres">
      <dgm:prSet presAssocID="{DDA6B1E9-BD09-4FDB-8969-23AEB93D2333}" presName="textBox3c" presStyleLbl="revTx" presStyleIdx="2" presStyleCnt="3">
        <dgm:presLayoutVars>
          <dgm:bulletEnabled val="1"/>
        </dgm:presLayoutVars>
      </dgm:prSet>
      <dgm:spPr/>
    </dgm:pt>
  </dgm:ptLst>
  <dgm:cxnLst>
    <dgm:cxn modelId="{28C0F102-5947-4105-9348-DAFC51204BAB}" srcId="{0AEC30AC-7171-4A92-B46D-C1350DF9F624}" destId="{DDA6B1E9-BD09-4FDB-8969-23AEB93D2333}" srcOrd="2" destOrd="0" parTransId="{F7F9E046-D81D-4DE8-9E15-78FC357A2678}" sibTransId="{19F0AD16-07CA-4DD8-82EA-04CF7CF92C59}"/>
    <dgm:cxn modelId="{6C679F04-DF9C-4744-B1B6-2C08B72AEFAA}" type="presOf" srcId="{2B16E290-5B01-40B7-A409-0AE00655319C}" destId="{76E9CBD3-13F1-4BFD-966F-25C71B8A44EC}" srcOrd="0" destOrd="1" presId="urn:microsoft.com/office/officeart/2005/8/layout/arrow2"/>
    <dgm:cxn modelId="{F6F1BE23-DF88-4E24-8644-7EB012A463C9}" type="presOf" srcId="{2D45A89B-BDA2-41D3-AB59-3E5D99253E3B}" destId="{D0CD9611-0AB7-4AF7-B3A8-80BFF322FCA9}" srcOrd="0" destOrd="0" presId="urn:microsoft.com/office/officeart/2005/8/layout/arrow2"/>
    <dgm:cxn modelId="{D627C55C-6122-4090-9380-995F1D276BA3}" type="presOf" srcId="{0AEC30AC-7171-4A92-B46D-C1350DF9F624}" destId="{6628E705-B00B-4456-87DF-EAFA3FF3F3E2}" srcOrd="0" destOrd="0" presId="urn:microsoft.com/office/officeart/2005/8/layout/arrow2"/>
    <dgm:cxn modelId="{20F2BA49-E4A1-40D4-940D-E57BF8C90F1C}" type="presOf" srcId="{E798F7A6-57D9-4BCD-B199-3D16CFF34C80}" destId="{CA96E134-BC89-44A7-8261-0066F3B5C781}" srcOrd="0" destOrd="1" presId="urn:microsoft.com/office/officeart/2005/8/layout/arrow2"/>
    <dgm:cxn modelId="{47F3254B-026D-45F3-A3E8-5CB3E54CBDD9}" srcId="{840F82FB-709C-4624-9B2D-C1D804F1264B}" destId="{2B16E290-5B01-40B7-A409-0AE00655319C}" srcOrd="0" destOrd="0" parTransId="{01FFAB2F-BCB7-4E4C-BAC1-9AF51E030F09}" sibTransId="{751DE57F-481C-4EEE-B6A1-E41C53D260E3}"/>
    <dgm:cxn modelId="{9FD4176E-5A12-4066-B1B9-4F73646DD459}" srcId="{DDA6B1E9-BD09-4FDB-8969-23AEB93D2333}" destId="{E798F7A6-57D9-4BCD-B199-3D16CFF34C80}" srcOrd="0" destOrd="0" parTransId="{098008F9-FAD6-4F46-AFD0-1B2E9C15AB57}" sibTransId="{6FC9DF31-D5D4-4181-A7C9-E9D7D57613A5}"/>
    <dgm:cxn modelId="{96AF8A6F-88CD-41A7-9FDA-243F7A9668C3}" srcId="{0AEC30AC-7171-4A92-B46D-C1350DF9F624}" destId="{840F82FB-709C-4624-9B2D-C1D804F1264B}" srcOrd="1" destOrd="0" parTransId="{FB8D6FB1-1224-43CD-9F0D-1F2C2BE32A26}" sibTransId="{71440606-F3A1-4808-8147-C8D28AD3BC44}"/>
    <dgm:cxn modelId="{1BDB9196-55B0-48E8-8F29-570CE2E58F89}" type="presOf" srcId="{DDA6B1E9-BD09-4FDB-8969-23AEB93D2333}" destId="{CA96E134-BC89-44A7-8261-0066F3B5C781}" srcOrd="0" destOrd="0" presId="urn:microsoft.com/office/officeart/2005/8/layout/arrow2"/>
    <dgm:cxn modelId="{EA88719C-B649-473C-8557-4E3C18177939}" srcId="{0AEC30AC-7171-4A92-B46D-C1350DF9F624}" destId="{2D45A89B-BDA2-41D3-AB59-3E5D99253E3B}" srcOrd="0" destOrd="0" parTransId="{47A6117D-4BF1-4918-B8E6-CC951016F3BD}" sibTransId="{63B36AB3-57E0-4A60-A36E-AF729EABA399}"/>
    <dgm:cxn modelId="{F4812FDC-D247-4BEA-A862-866B6B2E5949}" type="presOf" srcId="{840F82FB-709C-4624-9B2D-C1D804F1264B}" destId="{76E9CBD3-13F1-4BFD-966F-25C71B8A44EC}" srcOrd="0" destOrd="0" presId="urn:microsoft.com/office/officeart/2005/8/layout/arrow2"/>
    <dgm:cxn modelId="{4A8636AF-0031-4C85-AD89-C9B523E38182}" type="presParOf" srcId="{6628E705-B00B-4456-87DF-EAFA3FF3F3E2}" destId="{79B01A59-6626-49B9-8D28-378470ED543E}" srcOrd="0" destOrd="0" presId="urn:microsoft.com/office/officeart/2005/8/layout/arrow2"/>
    <dgm:cxn modelId="{E04D76AD-20E3-43FD-ACE9-E45E0C390B2E}" type="presParOf" srcId="{6628E705-B00B-4456-87DF-EAFA3FF3F3E2}" destId="{D177E200-5D88-4045-A58A-AF62347B4016}" srcOrd="1" destOrd="0" presId="urn:microsoft.com/office/officeart/2005/8/layout/arrow2"/>
    <dgm:cxn modelId="{162E63D0-5861-4694-9798-7E83551B5790}" type="presParOf" srcId="{D177E200-5D88-4045-A58A-AF62347B4016}" destId="{1FAE6489-77D7-430F-A54E-FE8A15C93233}" srcOrd="0" destOrd="0" presId="urn:microsoft.com/office/officeart/2005/8/layout/arrow2"/>
    <dgm:cxn modelId="{2A9EC49E-2EB5-4285-ADA5-FDA986261124}" type="presParOf" srcId="{D177E200-5D88-4045-A58A-AF62347B4016}" destId="{D0CD9611-0AB7-4AF7-B3A8-80BFF322FCA9}" srcOrd="1" destOrd="0" presId="urn:microsoft.com/office/officeart/2005/8/layout/arrow2"/>
    <dgm:cxn modelId="{828A11B7-2F89-431D-B02C-6740D7943560}" type="presParOf" srcId="{D177E200-5D88-4045-A58A-AF62347B4016}" destId="{601A83A5-35D0-4A4F-B617-F2E0B646FA62}" srcOrd="2" destOrd="0" presId="urn:microsoft.com/office/officeart/2005/8/layout/arrow2"/>
    <dgm:cxn modelId="{ECBFD1FA-EA3D-4C82-9147-5412DCFCF221}" type="presParOf" srcId="{D177E200-5D88-4045-A58A-AF62347B4016}" destId="{76E9CBD3-13F1-4BFD-966F-25C71B8A44EC}" srcOrd="3" destOrd="0" presId="urn:microsoft.com/office/officeart/2005/8/layout/arrow2"/>
    <dgm:cxn modelId="{F3142C01-5A94-4D10-892C-C1917BE301C0}" type="presParOf" srcId="{D177E200-5D88-4045-A58A-AF62347B4016}" destId="{0BA5DF82-902D-4364-A7E3-39CB5105CBC8}" srcOrd="4" destOrd="0" presId="urn:microsoft.com/office/officeart/2005/8/layout/arrow2"/>
    <dgm:cxn modelId="{579D05BB-80A4-4BC4-87A9-ACC8B2769D53}" type="presParOf" srcId="{D177E200-5D88-4045-A58A-AF62347B4016}" destId="{CA96E134-BC89-44A7-8261-0066F3B5C78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35BF-41B4-41DC-BC75-E747190615ED}">
      <dsp:nvSpPr>
        <dsp:cNvPr id="0" name=""/>
        <dsp:cNvSpPr/>
      </dsp:nvSpPr>
      <dsp:spPr>
        <a:xfrm>
          <a:off x="0" y="0"/>
          <a:ext cx="8208912" cy="595542"/>
        </a:xfrm>
        <a:prstGeom prst="roundRect">
          <a:avLst>
            <a:gd name="adj" fmla="val 10000"/>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Planteamiento del problema</a:t>
          </a:r>
        </a:p>
      </dsp:txBody>
      <dsp:txXfrm>
        <a:off x="1701336" y="0"/>
        <a:ext cx="6507575" cy="595542"/>
      </dsp:txXfrm>
    </dsp:sp>
    <dsp:sp modelId="{E597D70D-F47B-40BD-8EA5-ACCE1187D41E}">
      <dsp:nvSpPr>
        <dsp:cNvPr id="0" name=""/>
        <dsp:cNvSpPr/>
      </dsp:nvSpPr>
      <dsp:spPr>
        <a:xfrm>
          <a:off x="59554" y="59554"/>
          <a:ext cx="1641782" cy="476434"/>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0022F1B-5F03-4874-9274-C75577213451}">
      <dsp:nvSpPr>
        <dsp:cNvPr id="0" name=""/>
        <dsp:cNvSpPr/>
      </dsp:nvSpPr>
      <dsp:spPr>
        <a:xfrm>
          <a:off x="0" y="655096"/>
          <a:ext cx="8208912" cy="595542"/>
        </a:xfrm>
        <a:prstGeom prst="roundRect">
          <a:avLst>
            <a:gd name="adj" fmla="val 10000"/>
          </a:avLst>
        </a:prstGeom>
        <a:solidFill>
          <a:schemeClr val="accent2">
            <a:shade val="80000"/>
            <a:hueOff val="-68774"/>
            <a:satOff val="1452"/>
            <a:lumOff val="386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Objetivos de la investigación</a:t>
          </a:r>
        </a:p>
      </dsp:txBody>
      <dsp:txXfrm>
        <a:off x="1701336" y="655096"/>
        <a:ext cx="6507575" cy="595542"/>
      </dsp:txXfrm>
    </dsp:sp>
    <dsp:sp modelId="{984D3F1D-604F-4978-AFF1-A8E1787FCFD2}">
      <dsp:nvSpPr>
        <dsp:cNvPr id="0" name=""/>
        <dsp:cNvSpPr/>
      </dsp:nvSpPr>
      <dsp:spPr>
        <a:xfrm>
          <a:off x="59554" y="714651"/>
          <a:ext cx="1641782" cy="476434"/>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220F156-1816-48E4-ABD6-CC8144766EFF}">
      <dsp:nvSpPr>
        <dsp:cNvPr id="0" name=""/>
        <dsp:cNvSpPr/>
      </dsp:nvSpPr>
      <dsp:spPr>
        <a:xfrm>
          <a:off x="0" y="1310193"/>
          <a:ext cx="8208912" cy="595542"/>
        </a:xfrm>
        <a:prstGeom prst="roundRect">
          <a:avLst>
            <a:gd name="adj" fmla="val 10000"/>
          </a:avLst>
        </a:prstGeom>
        <a:solidFill>
          <a:schemeClr val="accent2">
            <a:shade val="80000"/>
            <a:hueOff val="-137547"/>
            <a:satOff val="2905"/>
            <a:lumOff val="77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Marco teórico</a:t>
          </a:r>
        </a:p>
      </dsp:txBody>
      <dsp:txXfrm>
        <a:off x="1701336" y="1310193"/>
        <a:ext cx="6507575" cy="595542"/>
      </dsp:txXfrm>
    </dsp:sp>
    <dsp:sp modelId="{AE2FC333-E750-4C69-8092-CEE794EC248A}">
      <dsp:nvSpPr>
        <dsp:cNvPr id="0" name=""/>
        <dsp:cNvSpPr/>
      </dsp:nvSpPr>
      <dsp:spPr>
        <a:xfrm>
          <a:off x="59554" y="1369748"/>
          <a:ext cx="1641782" cy="476434"/>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0C2003E-ECB2-4F7B-A476-5D05657E10F1}">
      <dsp:nvSpPr>
        <dsp:cNvPr id="0" name=""/>
        <dsp:cNvSpPr/>
      </dsp:nvSpPr>
      <dsp:spPr>
        <a:xfrm>
          <a:off x="0" y="1965290"/>
          <a:ext cx="8208912" cy="595542"/>
        </a:xfrm>
        <a:prstGeom prst="roundRect">
          <a:avLst>
            <a:gd name="adj" fmla="val 10000"/>
          </a:avLst>
        </a:prstGeom>
        <a:solidFill>
          <a:schemeClr val="accent2">
            <a:shade val="80000"/>
            <a:hueOff val="-206321"/>
            <a:satOff val="4357"/>
            <a:lumOff val="116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Metodología</a:t>
          </a:r>
        </a:p>
      </dsp:txBody>
      <dsp:txXfrm>
        <a:off x="1701336" y="1965290"/>
        <a:ext cx="6507575" cy="595542"/>
      </dsp:txXfrm>
    </dsp:sp>
    <dsp:sp modelId="{B2ABF78B-C691-4D38-9764-578900576779}">
      <dsp:nvSpPr>
        <dsp:cNvPr id="0" name=""/>
        <dsp:cNvSpPr/>
      </dsp:nvSpPr>
      <dsp:spPr>
        <a:xfrm>
          <a:off x="59554" y="2024845"/>
          <a:ext cx="1641782" cy="476434"/>
        </a:xfrm>
        <a:prstGeom prst="roundRect">
          <a:avLst>
            <a:gd name="adj" fmla="val 10000"/>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6D548F6-5F5C-4ED0-A6C1-7C673F38F804}">
      <dsp:nvSpPr>
        <dsp:cNvPr id="0" name=""/>
        <dsp:cNvSpPr/>
      </dsp:nvSpPr>
      <dsp:spPr>
        <a:xfrm>
          <a:off x="0" y="2620387"/>
          <a:ext cx="8208912" cy="595542"/>
        </a:xfrm>
        <a:prstGeom prst="roundRect">
          <a:avLst>
            <a:gd name="adj" fmla="val 10000"/>
          </a:avLst>
        </a:prstGeom>
        <a:solidFill>
          <a:schemeClr val="accent2">
            <a:shade val="80000"/>
            <a:hueOff val="-275094"/>
            <a:satOff val="5809"/>
            <a:lumOff val="154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Objeto de estudio</a:t>
          </a:r>
        </a:p>
      </dsp:txBody>
      <dsp:txXfrm>
        <a:off x="1701336" y="2620387"/>
        <a:ext cx="6507575" cy="595542"/>
      </dsp:txXfrm>
    </dsp:sp>
    <dsp:sp modelId="{642AE6D3-F178-4829-9B41-6A0E91632C3A}">
      <dsp:nvSpPr>
        <dsp:cNvPr id="0" name=""/>
        <dsp:cNvSpPr/>
      </dsp:nvSpPr>
      <dsp:spPr>
        <a:xfrm>
          <a:off x="59554" y="2679942"/>
          <a:ext cx="1641782" cy="476434"/>
        </a:xfrm>
        <a:prstGeom prst="roundRect">
          <a:avLst>
            <a:gd name="adj" fmla="val 10000"/>
          </a:avLst>
        </a:prstGeom>
        <a:blipFill rotWithShape="1">
          <a:blip xmlns:r="http://schemas.openxmlformats.org/officeDocument/2006/relationships" r:embed="rId5"/>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0DA319B-2C19-48B4-93D6-4A0ED36846B5}">
      <dsp:nvSpPr>
        <dsp:cNvPr id="0" name=""/>
        <dsp:cNvSpPr/>
      </dsp:nvSpPr>
      <dsp:spPr>
        <a:xfrm>
          <a:off x="0" y="3275484"/>
          <a:ext cx="8208912" cy="595542"/>
        </a:xfrm>
        <a:prstGeom prst="roundRect">
          <a:avLst>
            <a:gd name="adj" fmla="val 10000"/>
          </a:avLst>
        </a:prstGeom>
        <a:solidFill>
          <a:schemeClr val="accent2">
            <a:shade val="80000"/>
            <a:hueOff val="-343868"/>
            <a:satOff val="7261"/>
            <a:lumOff val="1934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Resultados</a:t>
          </a:r>
        </a:p>
      </dsp:txBody>
      <dsp:txXfrm>
        <a:off x="1701336" y="3275484"/>
        <a:ext cx="6507575" cy="595542"/>
      </dsp:txXfrm>
    </dsp:sp>
    <dsp:sp modelId="{F18A9D99-EAF3-4099-9176-A2445837F266}">
      <dsp:nvSpPr>
        <dsp:cNvPr id="0" name=""/>
        <dsp:cNvSpPr/>
      </dsp:nvSpPr>
      <dsp:spPr>
        <a:xfrm>
          <a:off x="59554" y="3335039"/>
          <a:ext cx="1641782" cy="476434"/>
        </a:xfrm>
        <a:prstGeom prst="roundRect">
          <a:avLst>
            <a:gd name="adj" fmla="val 10000"/>
          </a:avLst>
        </a:prstGeom>
        <a:blipFill rotWithShape="1">
          <a:blip xmlns:r="http://schemas.openxmlformats.org/officeDocument/2006/relationships" r:embed="rId6"/>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E6EF944-3E61-4A78-8AC0-A22B2BCD1039}">
      <dsp:nvSpPr>
        <dsp:cNvPr id="0" name=""/>
        <dsp:cNvSpPr/>
      </dsp:nvSpPr>
      <dsp:spPr>
        <a:xfrm>
          <a:off x="0" y="3930581"/>
          <a:ext cx="8208912" cy="595542"/>
        </a:xfrm>
        <a:prstGeom prst="roundRect">
          <a:avLst>
            <a:gd name="adj" fmla="val 10000"/>
          </a:avLst>
        </a:prstGeom>
        <a:solidFill>
          <a:schemeClr val="accent2">
            <a:shade val="80000"/>
            <a:hueOff val="-412641"/>
            <a:satOff val="8714"/>
            <a:lumOff val="2321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Conclusiones</a:t>
          </a:r>
        </a:p>
      </dsp:txBody>
      <dsp:txXfrm>
        <a:off x="1701336" y="3930581"/>
        <a:ext cx="6507575" cy="595542"/>
      </dsp:txXfrm>
    </dsp:sp>
    <dsp:sp modelId="{A6A8BE51-283A-442F-8D8E-B14C2308CF40}">
      <dsp:nvSpPr>
        <dsp:cNvPr id="0" name=""/>
        <dsp:cNvSpPr/>
      </dsp:nvSpPr>
      <dsp:spPr>
        <a:xfrm>
          <a:off x="59554" y="3990136"/>
          <a:ext cx="1641782" cy="476434"/>
        </a:xfrm>
        <a:prstGeom prst="roundRect">
          <a:avLst>
            <a:gd name="adj" fmla="val 10000"/>
          </a:avLst>
        </a:prstGeom>
        <a:blipFill rotWithShape="1">
          <a:blip xmlns:r="http://schemas.openxmlformats.org/officeDocument/2006/relationships" r:embed="rId7"/>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AF8BBD6-2E6E-4431-994C-8FBA7EF301AB}">
      <dsp:nvSpPr>
        <dsp:cNvPr id="0" name=""/>
        <dsp:cNvSpPr/>
      </dsp:nvSpPr>
      <dsp:spPr>
        <a:xfrm>
          <a:off x="0" y="4585678"/>
          <a:ext cx="8208912" cy="595542"/>
        </a:xfrm>
        <a:prstGeom prst="roundRect">
          <a:avLst>
            <a:gd name="adj" fmla="val 10000"/>
          </a:avLst>
        </a:prstGeom>
        <a:solidFill>
          <a:schemeClr val="accent2">
            <a:shade val="80000"/>
            <a:hueOff val="-481415"/>
            <a:satOff val="10166"/>
            <a:lumOff val="270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Recomendaciones</a:t>
          </a:r>
        </a:p>
      </dsp:txBody>
      <dsp:txXfrm>
        <a:off x="1701336" y="4585678"/>
        <a:ext cx="6507575" cy="595542"/>
      </dsp:txXfrm>
    </dsp:sp>
    <dsp:sp modelId="{3B118015-4E5B-4299-8A8E-A3B37ADD2EC6}">
      <dsp:nvSpPr>
        <dsp:cNvPr id="0" name=""/>
        <dsp:cNvSpPr/>
      </dsp:nvSpPr>
      <dsp:spPr>
        <a:xfrm>
          <a:off x="59554" y="4645233"/>
          <a:ext cx="1641782" cy="476434"/>
        </a:xfrm>
        <a:prstGeom prst="roundRect">
          <a:avLst>
            <a:gd name="adj" fmla="val 10000"/>
          </a:avLst>
        </a:prstGeom>
        <a:blipFill rotWithShape="1">
          <a:blip xmlns:r="http://schemas.openxmlformats.org/officeDocument/2006/relationships" r:embed="rId8"/>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17467-E2FB-4E73-8FD5-AF4E9592464E}">
      <dsp:nvSpPr>
        <dsp:cNvPr id="0" name=""/>
        <dsp:cNvSpPr/>
      </dsp:nvSpPr>
      <dsp:spPr>
        <a:xfrm>
          <a:off x="979083" y="276870"/>
          <a:ext cx="4666118" cy="1458161"/>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7662"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Segmento 1</a:t>
          </a:r>
        </a:p>
        <a:p>
          <a:pPr marL="114300" lvl="1" indent="-114300" algn="l" defTabSz="533400">
            <a:lnSpc>
              <a:spcPct val="90000"/>
            </a:lnSpc>
            <a:spcBef>
              <a:spcPct val="0"/>
            </a:spcBef>
            <a:spcAft>
              <a:spcPct val="15000"/>
            </a:spcAft>
            <a:buChar char="•"/>
          </a:pPr>
          <a:r>
            <a:rPr lang="es-ES" sz="1200" kern="1200" dirty="0"/>
            <a:t>Activos 2.386 millones</a:t>
          </a:r>
        </a:p>
        <a:p>
          <a:pPr marL="114300" lvl="1" indent="-114300" algn="l" defTabSz="533400">
            <a:lnSpc>
              <a:spcPct val="90000"/>
            </a:lnSpc>
            <a:spcBef>
              <a:spcPct val="0"/>
            </a:spcBef>
            <a:spcAft>
              <a:spcPct val="15000"/>
            </a:spcAft>
            <a:buChar char="•"/>
          </a:pPr>
          <a:r>
            <a:rPr lang="es-ES" sz="1200" kern="1200" dirty="0"/>
            <a:t>Cartera de créditos 64%</a:t>
          </a:r>
        </a:p>
        <a:p>
          <a:pPr marL="114300" lvl="1" indent="-114300" algn="l" defTabSz="533400">
            <a:lnSpc>
              <a:spcPct val="90000"/>
            </a:lnSpc>
            <a:spcBef>
              <a:spcPct val="0"/>
            </a:spcBef>
            <a:spcAft>
              <a:spcPct val="15000"/>
            </a:spcAft>
            <a:buChar char="•"/>
          </a:pPr>
          <a:r>
            <a:rPr lang="es-ES" sz="1200" kern="1200" dirty="0"/>
            <a:t>Obligaciones menores a 90 días 50%</a:t>
          </a:r>
        </a:p>
        <a:p>
          <a:pPr marL="114300" lvl="1" indent="-114300" algn="l" defTabSz="533400">
            <a:lnSpc>
              <a:spcPct val="90000"/>
            </a:lnSpc>
            <a:spcBef>
              <a:spcPct val="0"/>
            </a:spcBef>
            <a:spcAft>
              <a:spcPct val="15000"/>
            </a:spcAft>
            <a:buChar char="•"/>
          </a:pPr>
          <a:endParaRPr lang="es-ES" sz="1200" kern="1200" dirty="0"/>
        </a:p>
      </dsp:txBody>
      <dsp:txXfrm>
        <a:off x="979083" y="276870"/>
        <a:ext cx="4666118" cy="1458161"/>
      </dsp:txXfrm>
    </dsp:sp>
    <dsp:sp modelId="{5FE955A0-F2D2-42BD-8377-AAC4C3B86973}">
      <dsp:nvSpPr>
        <dsp:cNvPr id="0" name=""/>
        <dsp:cNvSpPr/>
      </dsp:nvSpPr>
      <dsp:spPr>
        <a:xfrm>
          <a:off x="784662" y="66247"/>
          <a:ext cx="1020713" cy="1531070"/>
        </a:xfrm>
        <a:prstGeom prst="rect">
          <a:avLst/>
        </a:prstGeom>
        <a:solidFill>
          <a:schemeClr val="accent2">
            <a:tint val="50000"/>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CC3717-156D-49B3-9D87-E8DD7E8F1771}">
      <dsp:nvSpPr>
        <dsp:cNvPr id="0" name=""/>
        <dsp:cNvSpPr/>
      </dsp:nvSpPr>
      <dsp:spPr>
        <a:xfrm>
          <a:off x="6070499" y="276870"/>
          <a:ext cx="4666118" cy="1458161"/>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1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7662"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Segmento 2</a:t>
          </a:r>
        </a:p>
        <a:p>
          <a:pPr marL="114300" lvl="1" indent="-114300" algn="l" defTabSz="533400">
            <a:lnSpc>
              <a:spcPct val="90000"/>
            </a:lnSpc>
            <a:spcBef>
              <a:spcPct val="0"/>
            </a:spcBef>
            <a:spcAft>
              <a:spcPct val="15000"/>
            </a:spcAft>
            <a:buChar char="•"/>
          </a:pPr>
          <a:r>
            <a:rPr lang="es-ES" sz="1200" kern="1200" dirty="0"/>
            <a:t>Activos 255 millones</a:t>
          </a:r>
        </a:p>
        <a:p>
          <a:pPr marL="114300" lvl="1" indent="-114300" algn="l" defTabSz="533400">
            <a:lnSpc>
              <a:spcPct val="90000"/>
            </a:lnSpc>
            <a:spcBef>
              <a:spcPct val="0"/>
            </a:spcBef>
            <a:spcAft>
              <a:spcPct val="15000"/>
            </a:spcAft>
            <a:buChar char="•"/>
          </a:pPr>
          <a:r>
            <a:rPr lang="es-ES" sz="1200" kern="1200" dirty="0"/>
            <a:t>Cartera de créditos 74%</a:t>
          </a:r>
        </a:p>
        <a:p>
          <a:pPr marL="114300" lvl="1" indent="-114300" algn="l" defTabSz="533400">
            <a:lnSpc>
              <a:spcPct val="90000"/>
            </a:lnSpc>
            <a:spcBef>
              <a:spcPct val="0"/>
            </a:spcBef>
            <a:spcAft>
              <a:spcPct val="15000"/>
            </a:spcAft>
            <a:buChar char="•"/>
          </a:pPr>
          <a:r>
            <a:rPr lang="es-ES" sz="1200" kern="1200" dirty="0"/>
            <a:t>Obligaciones menores a 90 días 49%</a:t>
          </a:r>
        </a:p>
      </dsp:txBody>
      <dsp:txXfrm>
        <a:off x="6070499" y="276870"/>
        <a:ext cx="4666118" cy="1458161"/>
      </dsp:txXfrm>
    </dsp:sp>
    <dsp:sp modelId="{B7D6B7CB-4CFA-420F-AA23-CB1448374E9C}">
      <dsp:nvSpPr>
        <dsp:cNvPr id="0" name=""/>
        <dsp:cNvSpPr/>
      </dsp:nvSpPr>
      <dsp:spPr>
        <a:xfrm>
          <a:off x="5876077" y="66247"/>
          <a:ext cx="1020713" cy="1531070"/>
        </a:xfrm>
        <a:prstGeom prst="rect">
          <a:avLst/>
        </a:prstGeom>
        <a:solidFill>
          <a:schemeClr val="accent2">
            <a:tint val="50000"/>
            <a:alpha val="90000"/>
            <a:hueOff val="-19492"/>
            <a:satOff val="-563"/>
            <a:lumOff val="2311"/>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78A8BE-3D4C-416B-8CCC-6352D42D15F0}">
      <dsp:nvSpPr>
        <dsp:cNvPr id="0" name=""/>
        <dsp:cNvSpPr/>
      </dsp:nvSpPr>
      <dsp:spPr>
        <a:xfrm>
          <a:off x="979083" y="2112534"/>
          <a:ext cx="4666118" cy="1458161"/>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7662"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Cartera de créditos</a:t>
          </a:r>
        </a:p>
        <a:p>
          <a:pPr marL="114300" lvl="1" indent="-114300" algn="l" defTabSz="533400">
            <a:lnSpc>
              <a:spcPct val="90000"/>
            </a:lnSpc>
            <a:spcBef>
              <a:spcPct val="0"/>
            </a:spcBef>
            <a:spcAft>
              <a:spcPct val="15000"/>
            </a:spcAft>
            <a:buChar char="•"/>
          </a:pPr>
          <a:r>
            <a:rPr lang="es-ES" sz="1200" kern="1200" dirty="0"/>
            <a:t>Consumo 57,8%</a:t>
          </a:r>
        </a:p>
        <a:p>
          <a:pPr marL="114300" lvl="1" indent="-114300" algn="l" defTabSz="533400">
            <a:lnSpc>
              <a:spcPct val="90000"/>
            </a:lnSpc>
            <a:spcBef>
              <a:spcPct val="0"/>
            </a:spcBef>
            <a:spcAft>
              <a:spcPct val="15000"/>
            </a:spcAft>
            <a:buChar char="•"/>
          </a:pPr>
          <a:r>
            <a:rPr lang="es-ES" sz="1200" kern="1200" dirty="0"/>
            <a:t>Microcrédito 33,1%</a:t>
          </a:r>
        </a:p>
        <a:p>
          <a:pPr marL="114300" lvl="1" indent="-114300" algn="l" defTabSz="533400">
            <a:lnSpc>
              <a:spcPct val="90000"/>
            </a:lnSpc>
            <a:spcBef>
              <a:spcPct val="0"/>
            </a:spcBef>
            <a:spcAft>
              <a:spcPct val="15000"/>
            </a:spcAft>
            <a:buChar char="•"/>
          </a:pPr>
          <a:r>
            <a:rPr lang="es-ES" sz="1200" b="1" kern="1200" dirty="0"/>
            <a:t>CLASIFICACIÓN CARTERA</a:t>
          </a:r>
        </a:p>
        <a:p>
          <a:pPr marL="228600" lvl="2" indent="-114300" algn="l" defTabSz="533400">
            <a:lnSpc>
              <a:spcPct val="90000"/>
            </a:lnSpc>
            <a:spcBef>
              <a:spcPct val="0"/>
            </a:spcBef>
            <a:spcAft>
              <a:spcPct val="15000"/>
            </a:spcAft>
            <a:buChar char="•"/>
          </a:pPr>
          <a:r>
            <a:rPr lang="es-ES" sz="1200" b="0" kern="1200" dirty="0"/>
            <a:t>Segmento 1 A1 – RIESGO NORMAL</a:t>
          </a:r>
        </a:p>
        <a:p>
          <a:pPr marL="228600" lvl="2" indent="-114300" algn="l" defTabSz="533400">
            <a:lnSpc>
              <a:spcPct val="90000"/>
            </a:lnSpc>
            <a:spcBef>
              <a:spcPct val="0"/>
            </a:spcBef>
            <a:spcAft>
              <a:spcPct val="15000"/>
            </a:spcAft>
            <a:buChar char="•"/>
          </a:pPr>
          <a:r>
            <a:rPr lang="es-ES" sz="1200" b="0" kern="1200" dirty="0"/>
            <a:t>Segmento 2 B2 – RIESGO POTENCIAL</a:t>
          </a:r>
        </a:p>
      </dsp:txBody>
      <dsp:txXfrm>
        <a:off x="979083" y="2112534"/>
        <a:ext cx="4666118" cy="1458161"/>
      </dsp:txXfrm>
    </dsp:sp>
    <dsp:sp modelId="{19116272-B22F-4E17-9BE8-9E3B469D3A9A}">
      <dsp:nvSpPr>
        <dsp:cNvPr id="0" name=""/>
        <dsp:cNvSpPr/>
      </dsp:nvSpPr>
      <dsp:spPr>
        <a:xfrm>
          <a:off x="784662" y="1901911"/>
          <a:ext cx="1020713" cy="1531070"/>
        </a:xfrm>
        <a:prstGeom prst="rect">
          <a:avLst/>
        </a:prstGeom>
        <a:solidFill>
          <a:schemeClr val="accent2">
            <a:tint val="50000"/>
            <a:alpha val="90000"/>
            <a:hueOff val="-38983"/>
            <a:satOff val="-1125"/>
            <a:lumOff val="4622"/>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3C2E9-4F7B-49A0-AF59-D127937489BD}">
      <dsp:nvSpPr>
        <dsp:cNvPr id="0" name=""/>
        <dsp:cNvSpPr/>
      </dsp:nvSpPr>
      <dsp:spPr>
        <a:xfrm>
          <a:off x="6070499" y="2112534"/>
          <a:ext cx="4666118" cy="1458161"/>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3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7662" tIns="60960" rIns="60960" bIns="60960" numCol="1" spcCol="1270" anchor="t" anchorCtr="0">
          <a:noAutofit/>
        </a:bodyPr>
        <a:lstStyle/>
        <a:p>
          <a:pPr marL="0" lvl="0" indent="0" algn="l" defTabSz="711200">
            <a:lnSpc>
              <a:spcPct val="90000"/>
            </a:lnSpc>
            <a:spcBef>
              <a:spcPct val="0"/>
            </a:spcBef>
            <a:spcAft>
              <a:spcPct val="35000"/>
            </a:spcAft>
            <a:buNone/>
          </a:pPr>
          <a:endParaRPr lang="es-ES" sz="1600" b="0" kern="1200" dirty="0"/>
        </a:p>
        <a:p>
          <a:pPr marL="114300" lvl="1" indent="-114300" algn="l" defTabSz="533400">
            <a:lnSpc>
              <a:spcPct val="90000"/>
            </a:lnSpc>
            <a:spcBef>
              <a:spcPct val="0"/>
            </a:spcBef>
            <a:spcAft>
              <a:spcPct val="15000"/>
            </a:spcAft>
            <a:buChar char="•"/>
          </a:pPr>
          <a:r>
            <a:rPr lang="es-ES" sz="1200" b="0" kern="1200" dirty="0"/>
            <a:t>Crecimiento cartera improductiva segmento 1 30% mientras que la cartera total fue del 20%, </a:t>
          </a:r>
        </a:p>
        <a:p>
          <a:pPr marL="114300" lvl="1" indent="-114300" algn="l" defTabSz="533400">
            <a:lnSpc>
              <a:spcPct val="90000"/>
            </a:lnSpc>
            <a:spcBef>
              <a:spcPct val="0"/>
            </a:spcBef>
            <a:spcAft>
              <a:spcPct val="15000"/>
            </a:spcAft>
            <a:buChar char="•"/>
          </a:pPr>
          <a:r>
            <a:rPr lang="es-ES" sz="1200" b="0" kern="1200" dirty="0"/>
            <a:t>Crecimiento cartera improductiva segmento 2 40% mientras que la cartera total fue del 30%,</a:t>
          </a:r>
        </a:p>
      </dsp:txBody>
      <dsp:txXfrm>
        <a:off x="6070499" y="2112534"/>
        <a:ext cx="4666118" cy="1458161"/>
      </dsp:txXfrm>
    </dsp:sp>
    <dsp:sp modelId="{3613644D-45D9-4427-8DE5-AB08F5AB4C46}">
      <dsp:nvSpPr>
        <dsp:cNvPr id="0" name=""/>
        <dsp:cNvSpPr/>
      </dsp:nvSpPr>
      <dsp:spPr>
        <a:xfrm>
          <a:off x="5876077" y="1901911"/>
          <a:ext cx="1020713" cy="1531070"/>
        </a:xfrm>
        <a:prstGeom prst="rect">
          <a:avLst/>
        </a:prstGeom>
        <a:solidFill>
          <a:schemeClr val="accent2">
            <a:tint val="50000"/>
            <a:alpha val="90000"/>
            <a:hueOff val="-58475"/>
            <a:satOff val="-1688"/>
            <a:lumOff val="6933"/>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3074B-AF55-45FC-906F-B610D55A65B4}">
      <dsp:nvSpPr>
        <dsp:cNvPr id="0" name=""/>
        <dsp:cNvSpPr/>
      </dsp:nvSpPr>
      <dsp:spPr>
        <a:xfrm>
          <a:off x="3524791" y="3948198"/>
          <a:ext cx="4666118" cy="1458161"/>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7662"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kern="1200" dirty="0"/>
            <a:t>Se acepta la Hi, por cuanto el nivel de correlación es mayor en el segmento 2 en -0,483 y -0,508  </a:t>
          </a:r>
        </a:p>
      </dsp:txBody>
      <dsp:txXfrm>
        <a:off x="3524791" y="3948198"/>
        <a:ext cx="4666118" cy="1458161"/>
      </dsp:txXfrm>
    </dsp:sp>
    <dsp:sp modelId="{DDC3D608-150A-4411-A849-80F58E1AB9A9}">
      <dsp:nvSpPr>
        <dsp:cNvPr id="0" name=""/>
        <dsp:cNvSpPr/>
      </dsp:nvSpPr>
      <dsp:spPr>
        <a:xfrm>
          <a:off x="3330370" y="3737575"/>
          <a:ext cx="1020713" cy="1531070"/>
        </a:xfrm>
        <a:prstGeom prst="rect">
          <a:avLst/>
        </a:prstGeom>
        <a:solidFill>
          <a:schemeClr val="accent2">
            <a:tint val="50000"/>
            <a:alpha val="90000"/>
            <a:hueOff val="-77966"/>
            <a:satOff val="-2251"/>
            <a:lumOff val="9244"/>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93C21-0462-47FF-867E-CF7E62D2DBA4}">
      <dsp:nvSpPr>
        <dsp:cNvPr id="0" name=""/>
        <dsp:cNvSpPr/>
      </dsp:nvSpPr>
      <dsp:spPr>
        <a:xfrm>
          <a:off x="0" y="60793"/>
          <a:ext cx="109728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dirty="0">
              <a:solidFill>
                <a:schemeClr val="bg2"/>
              </a:solidFill>
            </a:rPr>
            <a:t>Recomendaciones de la investigación</a:t>
          </a:r>
        </a:p>
      </dsp:txBody>
      <dsp:txXfrm>
        <a:off x="35125" y="95918"/>
        <a:ext cx="10902550" cy="649299"/>
      </dsp:txXfrm>
    </dsp:sp>
    <dsp:sp modelId="{2ADB9ADF-D0BF-41AE-BCB3-D5F66EF5449F}">
      <dsp:nvSpPr>
        <dsp:cNvPr id="0" name=""/>
        <dsp:cNvSpPr/>
      </dsp:nvSpPr>
      <dsp:spPr>
        <a:xfrm>
          <a:off x="0" y="780343"/>
          <a:ext cx="10972800"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a:solidFill>
                <a:schemeClr val="bg2"/>
              </a:solidFill>
            </a:rPr>
            <a:t>Analizar la relación entre la morosidad con la rentabilidad</a:t>
          </a:r>
        </a:p>
        <a:p>
          <a:pPr marL="228600" lvl="1" indent="-228600" algn="l" defTabSz="1022350">
            <a:lnSpc>
              <a:spcPct val="90000"/>
            </a:lnSpc>
            <a:spcBef>
              <a:spcPct val="0"/>
            </a:spcBef>
            <a:spcAft>
              <a:spcPct val="20000"/>
            </a:spcAft>
            <a:buChar char="•"/>
          </a:pPr>
          <a:r>
            <a:rPr lang="es-ES" sz="2300" kern="1200" dirty="0">
              <a:solidFill>
                <a:schemeClr val="bg2"/>
              </a:solidFill>
            </a:rPr>
            <a:t>Ampliar el área de estudio</a:t>
          </a:r>
        </a:p>
      </dsp:txBody>
      <dsp:txXfrm>
        <a:off x="0" y="780343"/>
        <a:ext cx="10972800" cy="791774"/>
      </dsp:txXfrm>
    </dsp:sp>
    <dsp:sp modelId="{27C15E93-A89A-4659-B241-5C08395B588D}">
      <dsp:nvSpPr>
        <dsp:cNvPr id="0" name=""/>
        <dsp:cNvSpPr/>
      </dsp:nvSpPr>
      <dsp:spPr>
        <a:xfrm>
          <a:off x="0" y="1572118"/>
          <a:ext cx="109728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dirty="0">
              <a:solidFill>
                <a:schemeClr val="bg2"/>
              </a:solidFill>
            </a:rPr>
            <a:t>Recomendaciones para el sector</a:t>
          </a:r>
        </a:p>
      </dsp:txBody>
      <dsp:txXfrm>
        <a:off x="35125" y="1607243"/>
        <a:ext cx="10902550" cy="649299"/>
      </dsp:txXfrm>
    </dsp:sp>
    <dsp:sp modelId="{35ADB81B-DBC2-4037-AF6B-408599586215}">
      <dsp:nvSpPr>
        <dsp:cNvPr id="0" name=""/>
        <dsp:cNvSpPr/>
      </dsp:nvSpPr>
      <dsp:spPr>
        <a:xfrm>
          <a:off x="0" y="2291668"/>
          <a:ext cx="10972800"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a:solidFill>
                <a:schemeClr val="bg2"/>
              </a:solidFill>
            </a:rPr>
            <a:t>Siendo el segmento 1 el que mantiene mayor participación de activos, tiempo en el mercado, mejor composición de cartera, calificación crediticia, prestigio y mejor gestión, el segmento 2 en adelante podrían tomar y adaptar las políticas del segmento 1</a:t>
          </a:r>
        </a:p>
        <a:p>
          <a:pPr marL="228600" lvl="1" indent="-228600" algn="l" defTabSz="1022350">
            <a:lnSpc>
              <a:spcPct val="90000"/>
            </a:lnSpc>
            <a:spcBef>
              <a:spcPct val="0"/>
            </a:spcBef>
            <a:spcAft>
              <a:spcPct val="20000"/>
            </a:spcAft>
            <a:buChar char="•"/>
          </a:pPr>
          <a:r>
            <a:rPr lang="es-ES" sz="2300" kern="1200" dirty="0">
              <a:solidFill>
                <a:schemeClr val="bg2"/>
              </a:solidFill>
            </a:rPr>
            <a:t>Procurar la concentración de la calificación de la cartera del segmento 2.</a:t>
          </a:r>
        </a:p>
        <a:p>
          <a:pPr marL="228600" lvl="1" indent="-228600" algn="l" defTabSz="1022350">
            <a:lnSpc>
              <a:spcPct val="90000"/>
            </a:lnSpc>
            <a:spcBef>
              <a:spcPct val="0"/>
            </a:spcBef>
            <a:spcAft>
              <a:spcPct val="20000"/>
            </a:spcAft>
            <a:buChar char="•"/>
          </a:pPr>
          <a:r>
            <a:rPr lang="es-ES" sz="2300" kern="1200" dirty="0">
              <a:solidFill>
                <a:schemeClr val="bg2"/>
              </a:solidFill>
            </a:rPr>
            <a:t>Mejorar los niveles de control para cooperativas del segmento 2 en adelante</a:t>
          </a:r>
        </a:p>
      </dsp:txBody>
      <dsp:txXfrm>
        <a:off x="0" y="2291668"/>
        <a:ext cx="10972800" cy="2173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EAE4B-1CE8-48DE-9630-6A3312101434}">
      <dsp:nvSpPr>
        <dsp:cNvPr id="0" name=""/>
        <dsp:cNvSpPr/>
      </dsp:nvSpPr>
      <dsp:spPr>
        <a:xfrm rot="5400000">
          <a:off x="-440000" y="1899323"/>
          <a:ext cx="1936369" cy="23412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479808-53D8-474B-933A-5FCE82B0156E}">
      <dsp:nvSpPr>
        <dsp:cNvPr id="0" name=""/>
        <dsp:cNvSpPr/>
      </dsp:nvSpPr>
      <dsp:spPr>
        <a:xfrm>
          <a:off x="579" y="656341"/>
          <a:ext cx="2601373" cy="15608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chemeClr val="bg1"/>
              </a:solidFill>
              <a:latin typeface="Arial" panose="020B0604020202020204" pitchFamily="34" charset="0"/>
              <a:cs typeface="Arial" panose="020B0604020202020204" pitchFamily="34" charset="0"/>
            </a:rPr>
            <a:t>Impulso del Estado al sector económico popular y solidario </a:t>
          </a:r>
        </a:p>
      </dsp:txBody>
      <dsp:txXfrm>
        <a:off x="46294" y="702056"/>
        <a:ext cx="2509943" cy="1469393"/>
      </dsp:txXfrm>
    </dsp:sp>
    <dsp:sp modelId="{87A396F7-2A17-446A-AA8B-1D8BC6B2F101}">
      <dsp:nvSpPr>
        <dsp:cNvPr id="0" name=""/>
        <dsp:cNvSpPr/>
      </dsp:nvSpPr>
      <dsp:spPr>
        <a:xfrm>
          <a:off x="535514" y="2874838"/>
          <a:ext cx="3607998" cy="234123"/>
        </a:xfrm>
        <a:prstGeom prst="rect">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E34C34-788D-449E-B58A-64C34D5A731A}">
      <dsp:nvSpPr>
        <dsp:cNvPr id="0" name=""/>
        <dsp:cNvSpPr/>
      </dsp:nvSpPr>
      <dsp:spPr>
        <a:xfrm>
          <a:off x="579" y="2607370"/>
          <a:ext cx="2601373" cy="1560823"/>
        </a:xfrm>
        <a:prstGeom prst="roundRect">
          <a:avLst>
            <a:gd name="adj" fmla="val 10000"/>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chemeClr val="bg1"/>
              </a:solidFill>
              <a:latin typeface="Arial" panose="020B0604020202020204" pitchFamily="34" charset="0"/>
              <a:cs typeface="Arial" panose="020B0604020202020204" pitchFamily="34" charset="0"/>
            </a:rPr>
            <a:t>Sector dinamizador de la economía</a:t>
          </a:r>
        </a:p>
      </dsp:txBody>
      <dsp:txXfrm>
        <a:off x="46294" y="2653085"/>
        <a:ext cx="2509943" cy="1469393"/>
      </dsp:txXfrm>
    </dsp:sp>
    <dsp:sp modelId="{1BBDE9D8-40C3-4592-850B-A80921DCBA2D}">
      <dsp:nvSpPr>
        <dsp:cNvPr id="0" name=""/>
        <dsp:cNvSpPr/>
      </dsp:nvSpPr>
      <dsp:spPr>
        <a:xfrm rot="16200000">
          <a:off x="3182658" y="1899323"/>
          <a:ext cx="1936369" cy="234123"/>
        </a:xfrm>
        <a:prstGeom prst="rect">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C1F967-E002-4AAB-A1E0-46E6076DC01B}">
      <dsp:nvSpPr>
        <dsp:cNvPr id="0" name=""/>
        <dsp:cNvSpPr/>
      </dsp:nvSpPr>
      <dsp:spPr>
        <a:xfrm>
          <a:off x="3623238" y="2607370"/>
          <a:ext cx="2601373" cy="1560823"/>
        </a:xfrm>
        <a:prstGeom prst="roundRect">
          <a:avLst>
            <a:gd name="adj" fmla="val 10000"/>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chemeClr val="bg1"/>
              </a:solidFill>
              <a:latin typeface="Arial" panose="020B0604020202020204" pitchFamily="34" charset="0"/>
              <a:cs typeface="Arial" panose="020B0604020202020204" pitchFamily="34" charset="0"/>
            </a:rPr>
            <a:t>Volumen de crédito 2017 (332,700 millones)</a:t>
          </a:r>
        </a:p>
      </dsp:txBody>
      <dsp:txXfrm>
        <a:off x="3668953" y="2653085"/>
        <a:ext cx="2509943" cy="1469393"/>
      </dsp:txXfrm>
    </dsp:sp>
    <dsp:sp modelId="{8EF45A9B-91CA-4631-8F2E-E09E85FF410A}">
      <dsp:nvSpPr>
        <dsp:cNvPr id="0" name=""/>
        <dsp:cNvSpPr/>
      </dsp:nvSpPr>
      <dsp:spPr>
        <a:xfrm>
          <a:off x="3460405" y="656341"/>
          <a:ext cx="2927038" cy="1560823"/>
        </a:xfrm>
        <a:prstGeom prst="roundRect">
          <a:avLst>
            <a:gd name="adj" fmla="val 10000"/>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chemeClr val="bg1"/>
              </a:solidFill>
              <a:latin typeface="Arial" panose="020B0604020202020204" pitchFamily="34" charset="0"/>
              <a:cs typeface="Arial" panose="020B0604020202020204" pitchFamily="34" charset="0"/>
            </a:rPr>
            <a:t>Regulación del sector  SEPS (06-2012)</a:t>
          </a:r>
        </a:p>
      </dsp:txBody>
      <dsp:txXfrm>
        <a:off x="3506120" y="702056"/>
        <a:ext cx="2835608" cy="146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EFCE7-B066-424A-8DB4-8BD826C44BD8}">
      <dsp:nvSpPr>
        <dsp:cNvPr id="0" name=""/>
        <dsp:cNvSpPr/>
      </dsp:nvSpPr>
      <dsp:spPr>
        <a:xfrm>
          <a:off x="0" y="922974"/>
          <a:ext cx="8615808" cy="1093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78740" rIns="118110" bIns="78740" numCol="1" spcCol="1270" anchor="ctr" anchorCtr="0">
          <a:noAutofit/>
        </a:bodyPr>
        <a:lstStyle/>
        <a:p>
          <a:pPr marL="0" lvl="0" indent="0" algn="ctr" defTabSz="2755900">
            <a:lnSpc>
              <a:spcPct val="90000"/>
            </a:lnSpc>
            <a:spcBef>
              <a:spcPct val="0"/>
            </a:spcBef>
            <a:spcAft>
              <a:spcPct val="35000"/>
            </a:spcAft>
            <a:buNone/>
          </a:pPr>
          <a:r>
            <a:rPr lang="es-ES" sz="6200" kern="1200" dirty="0"/>
            <a:t>Objetivo general</a:t>
          </a:r>
        </a:p>
      </dsp:txBody>
      <dsp:txXfrm>
        <a:off x="32020" y="954994"/>
        <a:ext cx="8551768" cy="1029212"/>
      </dsp:txXfrm>
    </dsp:sp>
    <dsp:sp modelId="{03562601-59A0-4447-8635-0E352DC94918}">
      <dsp:nvSpPr>
        <dsp:cNvPr id="0" name=""/>
        <dsp:cNvSpPr/>
      </dsp:nvSpPr>
      <dsp:spPr>
        <a:xfrm>
          <a:off x="98654" y="2950973"/>
          <a:ext cx="1512167" cy="1512167"/>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3D2B4-19C7-48F4-9563-831B2522F058}">
      <dsp:nvSpPr>
        <dsp:cNvPr id="0" name=""/>
        <dsp:cNvSpPr/>
      </dsp:nvSpPr>
      <dsp:spPr>
        <a:xfrm>
          <a:off x="1898860" y="2294979"/>
          <a:ext cx="6618293" cy="2824155"/>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EC" sz="2100" kern="1200" dirty="0"/>
            <a:t>Investigar la evolución de la morosidad y su incidencia sobre los niveles de liquidez en las cooperativas de ahorro y crédito del segmento 1 y 2, por el periodo comprendido del 2007 al 2016; mediante la recolección de datos primarios, interpretación de resultados y comparación; para determinar la relevancia de la relación entre las variables de estudio.</a:t>
          </a:r>
          <a:endParaRPr lang="es-ES" sz="2100" kern="1200" dirty="0"/>
        </a:p>
      </dsp:txBody>
      <dsp:txXfrm>
        <a:off x="2036749" y="2432868"/>
        <a:ext cx="6342515" cy="2548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B8641-F064-4B01-AFE9-F73A6E8EBD4A}">
      <dsp:nvSpPr>
        <dsp:cNvPr id="0" name=""/>
        <dsp:cNvSpPr/>
      </dsp:nvSpPr>
      <dsp:spPr>
        <a:xfrm>
          <a:off x="0" y="0"/>
          <a:ext cx="9155360" cy="5505475"/>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s-ES" sz="6500" kern="1200" dirty="0"/>
            <a:t>Objetivos específicos</a:t>
          </a:r>
        </a:p>
      </dsp:txBody>
      <dsp:txXfrm>
        <a:off x="0" y="0"/>
        <a:ext cx="9155360" cy="2972956"/>
      </dsp:txXfrm>
    </dsp:sp>
    <dsp:sp modelId="{63991382-19B2-4799-83B8-37F0CEFCEF3B}">
      <dsp:nvSpPr>
        <dsp:cNvPr id="0" name=""/>
        <dsp:cNvSpPr/>
      </dsp:nvSpPr>
      <dsp:spPr>
        <a:xfrm>
          <a:off x="0" y="2862846"/>
          <a:ext cx="2288840" cy="253251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s-EC" sz="1600" kern="1200" dirty="0"/>
            <a:t>Estructurar una base datos con información de fuentes secundarias relacionadas con la morosidad y liquidez de las cooperativas de los segmentos 1 y 2 en el periodo comprendido entre los años 2007 al 2016.</a:t>
          </a:r>
          <a:endParaRPr lang="es-ES" sz="1600" kern="1200" dirty="0"/>
        </a:p>
      </dsp:txBody>
      <dsp:txXfrm>
        <a:off x="0" y="2862846"/>
        <a:ext cx="2288840" cy="2532518"/>
      </dsp:txXfrm>
    </dsp:sp>
    <dsp:sp modelId="{F4324F76-E80C-4556-836F-74324831AA59}">
      <dsp:nvSpPr>
        <dsp:cNvPr id="0" name=""/>
        <dsp:cNvSpPr/>
      </dsp:nvSpPr>
      <dsp:spPr>
        <a:xfrm>
          <a:off x="2288840" y="2862846"/>
          <a:ext cx="2288840" cy="2532518"/>
        </a:xfrm>
        <a:prstGeom prst="rect">
          <a:avLst/>
        </a:prstGeom>
        <a:solidFill>
          <a:schemeClr val="accent5">
            <a:tint val="40000"/>
            <a:alpha val="90000"/>
            <a:hueOff val="-2463918"/>
            <a:satOff val="-4272"/>
            <a:lumOff val="-43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a:t>Analizar la evolución de la morosidad y liquidez de las cooperativas de ahorro y crédito del segmento 1 y 2 en Ecuador, por el periodo comprendido del 2007 al 2016.</a:t>
          </a:r>
        </a:p>
      </dsp:txBody>
      <dsp:txXfrm>
        <a:off x="2288840" y="2862846"/>
        <a:ext cx="2288840" cy="2532518"/>
      </dsp:txXfrm>
    </dsp:sp>
    <dsp:sp modelId="{0033D37F-E59B-4411-8665-8A3F8BB206B3}">
      <dsp:nvSpPr>
        <dsp:cNvPr id="0" name=""/>
        <dsp:cNvSpPr/>
      </dsp:nvSpPr>
      <dsp:spPr>
        <a:xfrm>
          <a:off x="4577680" y="2862846"/>
          <a:ext cx="2288840" cy="2532518"/>
        </a:xfrm>
        <a:prstGeom prst="rect">
          <a:avLst/>
        </a:prstGeom>
        <a:solidFill>
          <a:schemeClr val="accent5">
            <a:tint val="40000"/>
            <a:alpha val="90000"/>
            <a:hueOff val="-4927837"/>
            <a:satOff val="-8544"/>
            <a:lumOff val="-85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a:t>Analizar los niveles de correlación de la morosidad y el índice de liquidez de primera y segunda línea, que permitan determinar los niveles de incidencia de los factores de morosidad en la liquidez de las cooperativas </a:t>
          </a:r>
        </a:p>
      </dsp:txBody>
      <dsp:txXfrm>
        <a:off x="4577680" y="2862846"/>
        <a:ext cx="2288840" cy="2532518"/>
      </dsp:txXfrm>
    </dsp:sp>
    <dsp:sp modelId="{9F7C3D6F-8A48-4B26-BE3C-FC1B96027691}">
      <dsp:nvSpPr>
        <dsp:cNvPr id="0" name=""/>
        <dsp:cNvSpPr/>
      </dsp:nvSpPr>
      <dsp:spPr>
        <a:xfrm>
          <a:off x="6866520" y="2862846"/>
          <a:ext cx="2288840" cy="2532518"/>
        </a:xfrm>
        <a:prstGeom prst="rect">
          <a:avLst/>
        </a:prstGeom>
        <a:solidFill>
          <a:schemeClr val="accent5">
            <a:tint val="40000"/>
            <a:alpha val="90000"/>
            <a:hueOff val="-7391755"/>
            <a:satOff val="-12816"/>
            <a:lumOff val="-128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a:t>Realizar un análisis comparativo del efecto de la morosidad en el índice de liquidez, entre las cooperativas de ahorro y crédito del segmento 1 y 2 del Ecuador, durante el periodo 2007 al 2016.</a:t>
          </a:r>
        </a:p>
      </dsp:txBody>
      <dsp:txXfrm>
        <a:off x="6866520" y="2862846"/>
        <a:ext cx="2288840" cy="2532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AAFB4-50D0-439D-9246-A3E1E583FA8F}">
      <dsp:nvSpPr>
        <dsp:cNvPr id="0" name=""/>
        <dsp:cNvSpPr/>
      </dsp:nvSpPr>
      <dsp:spPr>
        <a:xfrm rot="5400000">
          <a:off x="6108829" y="-2366916"/>
          <a:ext cx="1296801" cy="635974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Fuerza transformadoras de la sociedad actual</a:t>
          </a:r>
        </a:p>
        <a:p>
          <a:pPr marL="114300" lvl="1" indent="-114300" algn="l" defTabSz="622300">
            <a:lnSpc>
              <a:spcPct val="90000"/>
            </a:lnSpc>
            <a:spcBef>
              <a:spcPct val="0"/>
            </a:spcBef>
            <a:spcAft>
              <a:spcPct val="15000"/>
            </a:spcAft>
            <a:buChar char="•"/>
          </a:pPr>
          <a:r>
            <a:rPr lang="es-ES" sz="1400" kern="1200" dirty="0"/>
            <a:t>Satisfacer necesidades de sus socios y cooperados</a:t>
          </a:r>
        </a:p>
      </dsp:txBody>
      <dsp:txXfrm rot="-5400000">
        <a:off x="3577357" y="227861"/>
        <a:ext cx="6296441" cy="1170191"/>
      </dsp:txXfrm>
    </dsp:sp>
    <dsp:sp modelId="{ADB52CD9-EBFF-40DC-B417-0650A82A941B}">
      <dsp:nvSpPr>
        <dsp:cNvPr id="0" name=""/>
        <dsp:cNvSpPr/>
      </dsp:nvSpPr>
      <dsp:spPr>
        <a:xfrm>
          <a:off x="0" y="2456"/>
          <a:ext cx="3577357" cy="16210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Teoría del valor intrínseco cooperativismo, Marx </a:t>
          </a:r>
        </a:p>
      </dsp:txBody>
      <dsp:txXfrm>
        <a:off x="79131" y="81587"/>
        <a:ext cx="3419095" cy="1462740"/>
      </dsp:txXfrm>
    </dsp:sp>
    <dsp:sp modelId="{6219FC59-2AC8-4035-B4D8-630868F74FA4}">
      <dsp:nvSpPr>
        <dsp:cNvPr id="0" name=""/>
        <dsp:cNvSpPr/>
      </dsp:nvSpPr>
      <dsp:spPr>
        <a:xfrm rot="5400000">
          <a:off x="6108829" y="-664863"/>
          <a:ext cx="1296801" cy="6359746"/>
        </a:xfrm>
        <a:prstGeom prst="round2SameRect">
          <a:avLst/>
        </a:prstGeom>
        <a:solidFill>
          <a:schemeClr val="accent3">
            <a:tint val="40000"/>
            <a:alpha val="90000"/>
            <a:hueOff val="1014570"/>
            <a:satOff val="50000"/>
            <a:lumOff val="890"/>
            <a:alphaOff val="0"/>
          </a:schemeClr>
        </a:solidFill>
        <a:ln w="25400" cap="flat" cmpd="sng" algn="ctr">
          <a:solidFill>
            <a:schemeClr val="accent3">
              <a:tint val="40000"/>
              <a:alpha val="90000"/>
              <a:hueOff val="1014570"/>
              <a:satOff val="50000"/>
              <a:lumOff val="8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err="1"/>
            <a:t>Menger</a:t>
          </a:r>
          <a:endParaRPr lang="es-ES" sz="1400" kern="1200" dirty="0"/>
        </a:p>
        <a:p>
          <a:pPr marL="228600" lvl="2" indent="-114300" algn="l" defTabSz="622300">
            <a:lnSpc>
              <a:spcPct val="90000"/>
            </a:lnSpc>
            <a:spcBef>
              <a:spcPct val="0"/>
            </a:spcBef>
            <a:spcAft>
              <a:spcPct val="15000"/>
            </a:spcAft>
            <a:buChar char="•"/>
          </a:pPr>
          <a:r>
            <a:rPr lang="es-ES" sz="1400" kern="1200" dirty="0"/>
            <a:t>Capacidad de obtener dinero para realizar las actividades y hacer frente a obligaciones</a:t>
          </a:r>
        </a:p>
        <a:p>
          <a:pPr marL="228600" lvl="2" indent="-114300" algn="l" defTabSz="622300">
            <a:lnSpc>
              <a:spcPct val="90000"/>
            </a:lnSpc>
            <a:spcBef>
              <a:spcPct val="0"/>
            </a:spcBef>
            <a:spcAft>
              <a:spcPct val="15000"/>
            </a:spcAft>
            <a:buChar char="•"/>
          </a:pPr>
          <a:r>
            <a:rPr lang="es-ES" sz="1400" kern="1200" dirty="0"/>
            <a:t>Función del dinero</a:t>
          </a:r>
        </a:p>
        <a:p>
          <a:pPr marL="342900" lvl="3" indent="-114300" algn="l" defTabSz="622300">
            <a:lnSpc>
              <a:spcPct val="90000"/>
            </a:lnSpc>
            <a:spcBef>
              <a:spcPct val="0"/>
            </a:spcBef>
            <a:spcAft>
              <a:spcPct val="15000"/>
            </a:spcAft>
            <a:buChar char="•"/>
          </a:pPr>
          <a:r>
            <a:rPr lang="es-ES" sz="1400" kern="1200" dirty="0"/>
            <a:t>Activos líquidos</a:t>
          </a:r>
        </a:p>
      </dsp:txBody>
      <dsp:txXfrm rot="-5400000">
        <a:off x="3577357" y="1929914"/>
        <a:ext cx="6296441" cy="1170191"/>
      </dsp:txXfrm>
    </dsp:sp>
    <dsp:sp modelId="{7E695383-464F-40C2-BBB8-737D4818C442}">
      <dsp:nvSpPr>
        <dsp:cNvPr id="0" name=""/>
        <dsp:cNvSpPr/>
      </dsp:nvSpPr>
      <dsp:spPr>
        <a:xfrm>
          <a:off x="0" y="1704508"/>
          <a:ext cx="3577357" cy="1621002"/>
        </a:xfrm>
        <a:prstGeom prst="roundRect">
          <a:avLst/>
        </a:prstGeom>
        <a:solidFill>
          <a:schemeClr val="accent3">
            <a:hueOff val="1355300"/>
            <a:satOff val="50000"/>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Teoría de liquidez</a:t>
          </a:r>
        </a:p>
      </dsp:txBody>
      <dsp:txXfrm>
        <a:off x="79131" y="1783639"/>
        <a:ext cx="3419095" cy="1462740"/>
      </dsp:txXfrm>
    </dsp:sp>
    <dsp:sp modelId="{1F64F2F4-BE15-4EB9-8ED4-ECF1B8A5D652}">
      <dsp:nvSpPr>
        <dsp:cNvPr id="0" name=""/>
        <dsp:cNvSpPr/>
      </dsp:nvSpPr>
      <dsp:spPr>
        <a:xfrm rot="5400000">
          <a:off x="6108829" y="996922"/>
          <a:ext cx="1296801" cy="6359746"/>
        </a:xfrm>
        <a:prstGeom prst="round2SameRect">
          <a:avLst/>
        </a:prstGeom>
        <a:solidFill>
          <a:schemeClr val="accent3">
            <a:tint val="40000"/>
            <a:alpha val="90000"/>
            <a:hueOff val="2029141"/>
            <a:satOff val="100000"/>
            <a:lumOff val="1779"/>
            <a:alphaOff val="0"/>
          </a:schemeClr>
        </a:solidFill>
        <a:ln w="25400" cap="flat" cmpd="sng" algn="ctr">
          <a:solidFill>
            <a:schemeClr val="accent3">
              <a:tint val="40000"/>
              <a:alpha val="90000"/>
              <a:hueOff val="2029141"/>
              <a:satOff val="100000"/>
              <a:lumOff val="1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Retraso en el pago de las obligaciones contraídas</a:t>
          </a:r>
        </a:p>
        <a:p>
          <a:pPr marL="228600" lvl="2" indent="-114300" algn="l" defTabSz="622300">
            <a:lnSpc>
              <a:spcPct val="90000"/>
            </a:lnSpc>
            <a:spcBef>
              <a:spcPct val="0"/>
            </a:spcBef>
            <a:spcAft>
              <a:spcPct val="15000"/>
            </a:spcAft>
            <a:buChar char="•"/>
          </a:pPr>
          <a:r>
            <a:rPr lang="es-ES" sz="1400" kern="1200" dirty="0"/>
            <a:t>Política de crédito (garantías, plazos, tasas)</a:t>
          </a:r>
        </a:p>
      </dsp:txBody>
      <dsp:txXfrm rot="-5400000">
        <a:off x="3577357" y="3591700"/>
        <a:ext cx="6296441" cy="1170191"/>
      </dsp:txXfrm>
    </dsp:sp>
    <dsp:sp modelId="{F0272C95-8B4D-4FF6-95CF-B124574273A5}">
      <dsp:nvSpPr>
        <dsp:cNvPr id="0" name=""/>
        <dsp:cNvSpPr/>
      </dsp:nvSpPr>
      <dsp:spPr>
        <a:xfrm>
          <a:off x="0" y="3406560"/>
          <a:ext cx="3577357" cy="1621002"/>
        </a:xfrm>
        <a:prstGeom prst="roundRect">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Teoría de morosidad</a:t>
          </a:r>
        </a:p>
      </dsp:txBody>
      <dsp:txXfrm>
        <a:off x="79131" y="3485691"/>
        <a:ext cx="3419095" cy="1462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1C168-31E3-41AE-9FBD-64A9CB3BE509}">
      <dsp:nvSpPr>
        <dsp:cNvPr id="0" name=""/>
        <dsp:cNvSpPr/>
      </dsp:nvSpPr>
      <dsp:spPr>
        <a:xfrm>
          <a:off x="483" y="809534"/>
          <a:ext cx="1884887" cy="11309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dirty="0"/>
            <a:t>Crisis bancarias</a:t>
          </a:r>
        </a:p>
        <a:p>
          <a:pPr marL="171450" lvl="1" indent="-171450" algn="l" defTabSz="711200">
            <a:lnSpc>
              <a:spcPct val="90000"/>
            </a:lnSpc>
            <a:spcBef>
              <a:spcPct val="0"/>
            </a:spcBef>
            <a:spcAft>
              <a:spcPct val="15000"/>
            </a:spcAft>
            <a:buChar char="•"/>
          </a:pPr>
          <a:r>
            <a:rPr lang="es-ES" sz="1600" kern="1200" dirty="0"/>
            <a:t>Morosidad</a:t>
          </a:r>
        </a:p>
      </dsp:txBody>
      <dsp:txXfrm>
        <a:off x="483" y="809534"/>
        <a:ext cx="1884887" cy="1130932"/>
      </dsp:txXfrm>
    </dsp:sp>
    <dsp:sp modelId="{7835A620-BDE5-4CDD-8B89-7709F6A2827A}">
      <dsp:nvSpPr>
        <dsp:cNvPr id="0" name=""/>
        <dsp:cNvSpPr/>
      </dsp:nvSpPr>
      <dsp:spPr>
        <a:xfrm>
          <a:off x="2073859" y="809534"/>
          <a:ext cx="1884887" cy="1130932"/>
        </a:xfrm>
        <a:prstGeom prst="rect">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Deterioro calidad de activos</a:t>
          </a:r>
        </a:p>
      </dsp:txBody>
      <dsp:txXfrm>
        <a:off x="2073859" y="809534"/>
        <a:ext cx="1884887" cy="1130932"/>
      </dsp:txXfrm>
    </dsp:sp>
    <dsp:sp modelId="{96901ACC-BD10-4E86-B3D8-B53C4A3115C9}">
      <dsp:nvSpPr>
        <dsp:cNvPr id="0" name=""/>
        <dsp:cNvSpPr/>
      </dsp:nvSpPr>
      <dsp:spPr>
        <a:xfrm>
          <a:off x="483" y="2128955"/>
          <a:ext cx="1884887" cy="1130932"/>
        </a:xfrm>
        <a:prstGeom prst="rect">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Provisiones por incobrables</a:t>
          </a:r>
        </a:p>
      </dsp:txBody>
      <dsp:txXfrm>
        <a:off x="483" y="2128955"/>
        <a:ext cx="1884887" cy="1130932"/>
      </dsp:txXfrm>
    </dsp:sp>
    <dsp:sp modelId="{DD2933D5-9DC0-4A49-B806-8D63F40E593A}">
      <dsp:nvSpPr>
        <dsp:cNvPr id="0" name=""/>
        <dsp:cNvSpPr/>
      </dsp:nvSpPr>
      <dsp:spPr>
        <a:xfrm>
          <a:off x="2073859" y="2128955"/>
          <a:ext cx="1884887" cy="1130932"/>
        </a:xfrm>
        <a:prstGeom prst="rect">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Intereses no pagos</a:t>
          </a:r>
        </a:p>
      </dsp:txBody>
      <dsp:txXfrm>
        <a:off x="2073859" y="2128955"/>
        <a:ext cx="1884887" cy="1130932"/>
      </dsp:txXfrm>
    </dsp:sp>
    <dsp:sp modelId="{D77EA35B-626E-4A0E-AF4B-AC942E309EF1}">
      <dsp:nvSpPr>
        <dsp:cNvPr id="0" name=""/>
        <dsp:cNvSpPr/>
      </dsp:nvSpPr>
      <dsp:spPr>
        <a:xfrm>
          <a:off x="1037171" y="3448376"/>
          <a:ext cx="1884887" cy="1130932"/>
        </a:xfrm>
        <a:prstGeom prst="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dirty="0"/>
            <a:t>Efecto</a:t>
          </a:r>
        </a:p>
        <a:p>
          <a:pPr marL="171450" lvl="1" indent="-171450" algn="l" defTabSz="711200">
            <a:lnSpc>
              <a:spcPct val="90000"/>
            </a:lnSpc>
            <a:spcBef>
              <a:spcPct val="0"/>
            </a:spcBef>
            <a:spcAft>
              <a:spcPct val="15000"/>
            </a:spcAft>
            <a:buChar char="•"/>
          </a:pPr>
          <a:r>
            <a:rPr lang="es-ES" sz="1600" kern="1200" dirty="0"/>
            <a:t>Liquidez</a:t>
          </a:r>
        </a:p>
        <a:p>
          <a:pPr marL="171450" lvl="1" indent="-171450" algn="l" defTabSz="711200">
            <a:lnSpc>
              <a:spcPct val="90000"/>
            </a:lnSpc>
            <a:spcBef>
              <a:spcPct val="0"/>
            </a:spcBef>
            <a:spcAft>
              <a:spcPct val="15000"/>
            </a:spcAft>
            <a:buChar char="•"/>
          </a:pPr>
          <a:r>
            <a:rPr lang="es-ES" sz="1600" kern="1200" dirty="0"/>
            <a:t>Rentabilidad</a:t>
          </a:r>
        </a:p>
      </dsp:txBody>
      <dsp:txXfrm>
        <a:off x="1037171" y="3448376"/>
        <a:ext cx="1884887" cy="11309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A6093-AE3B-47EB-9A10-C41F6E7D3CD2}">
      <dsp:nvSpPr>
        <dsp:cNvPr id="0" name=""/>
        <dsp:cNvSpPr/>
      </dsp:nvSpPr>
      <dsp:spPr>
        <a:xfrm>
          <a:off x="997" y="161114"/>
          <a:ext cx="2710738" cy="27107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ES" sz="2800" kern="1200" dirty="0"/>
            <a:t>Incremento de morosidad</a:t>
          </a:r>
        </a:p>
      </dsp:txBody>
      <dsp:txXfrm>
        <a:off x="397975" y="558092"/>
        <a:ext cx="1916782" cy="1916782"/>
      </dsp:txXfrm>
    </dsp:sp>
    <dsp:sp modelId="{B4C57EC5-816B-4D63-8E69-985C4949180A}">
      <dsp:nvSpPr>
        <dsp:cNvPr id="0" name=""/>
        <dsp:cNvSpPr/>
      </dsp:nvSpPr>
      <dsp:spPr>
        <a:xfrm rot="19041445">
          <a:off x="2675174" y="1142402"/>
          <a:ext cx="885530" cy="0"/>
        </a:xfrm>
        <a:custGeom>
          <a:avLst/>
          <a:gdLst/>
          <a:ahLst/>
          <a:cxnLst/>
          <a:rect l="0" t="0" r="0" b="0"/>
          <a:pathLst>
            <a:path>
              <a:moveTo>
                <a:pt x="0" y="0"/>
              </a:moveTo>
              <a:lnTo>
                <a:pt x="88553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F51B3B-A4D3-4EA1-B552-5E8D9778B647}">
      <dsp:nvSpPr>
        <dsp:cNvPr id="0" name=""/>
        <dsp:cNvSpPr/>
      </dsp:nvSpPr>
      <dsp:spPr>
        <a:xfrm>
          <a:off x="3443635" y="842462"/>
          <a:ext cx="316847"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70534-6AA4-4471-8B0A-11144067296B}">
      <dsp:nvSpPr>
        <dsp:cNvPr id="0" name=""/>
        <dsp:cNvSpPr/>
      </dsp:nvSpPr>
      <dsp:spPr>
        <a:xfrm>
          <a:off x="3760482" y="168442"/>
          <a:ext cx="2246735" cy="13480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1"/>
              </a:solidFill>
            </a:rPr>
            <a:t>Cartera improductiva</a:t>
          </a:r>
        </a:p>
      </dsp:txBody>
      <dsp:txXfrm>
        <a:off x="3760482" y="168442"/>
        <a:ext cx="2246735" cy="1348041"/>
      </dsp:txXfrm>
    </dsp:sp>
    <dsp:sp modelId="{D09E7411-30B2-4FA1-8301-C84F3CA0B675}">
      <dsp:nvSpPr>
        <dsp:cNvPr id="0" name=""/>
        <dsp:cNvSpPr/>
      </dsp:nvSpPr>
      <dsp:spPr>
        <a:xfrm rot="2558555">
          <a:off x="2675174" y="1890564"/>
          <a:ext cx="885530" cy="0"/>
        </a:xfrm>
        <a:custGeom>
          <a:avLst/>
          <a:gdLst/>
          <a:ahLst/>
          <a:cxnLst/>
          <a:rect l="0" t="0" r="0" b="0"/>
          <a:pathLst>
            <a:path>
              <a:moveTo>
                <a:pt x="0" y="0"/>
              </a:moveTo>
              <a:lnTo>
                <a:pt x="88553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B98D1-F5F1-4C3A-AA73-F95470A452CD}">
      <dsp:nvSpPr>
        <dsp:cNvPr id="0" name=""/>
        <dsp:cNvSpPr/>
      </dsp:nvSpPr>
      <dsp:spPr>
        <a:xfrm>
          <a:off x="3443635" y="2190504"/>
          <a:ext cx="316847"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20D6F-9207-40A4-B5E6-58E65EC48840}">
      <dsp:nvSpPr>
        <dsp:cNvPr id="0" name=""/>
        <dsp:cNvSpPr/>
      </dsp:nvSpPr>
      <dsp:spPr>
        <a:xfrm>
          <a:off x="3760482" y="1516483"/>
          <a:ext cx="2246735" cy="13480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1"/>
              </a:solidFill>
            </a:rPr>
            <a:t>Calidad de cartera</a:t>
          </a:r>
        </a:p>
      </dsp:txBody>
      <dsp:txXfrm>
        <a:off x="3760482" y="1516483"/>
        <a:ext cx="2246735" cy="13480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038DF-9197-4D78-9048-D5B9F90BDA36}">
      <dsp:nvSpPr>
        <dsp:cNvPr id="0" name=""/>
        <dsp:cNvSpPr/>
      </dsp:nvSpPr>
      <dsp:spPr>
        <a:xfrm>
          <a:off x="555083" y="325"/>
          <a:ext cx="7039497" cy="639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l" defTabSz="1289050">
            <a:lnSpc>
              <a:spcPct val="90000"/>
            </a:lnSpc>
            <a:spcBef>
              <a:spcPct val="0"/>
            </a:spcBef>
            <a:spcAft>
              <a:spcPct val="35000"/>
            </a:spcAft>
            <a:buNone/>
          </a:pPr>
          <a:r>
            <a:rPr lang="es-ES" sz="2900" kern="1200" dirty="0"/>
            <a:t>Segmentos 1 y 2</a:t>
          </a:r>
        </a:p>
      </dsp:txBody>
      <dsp:txXfrm>
        <a:off x="555083" y="325"/>
        <a:ext cx="7039497" cy="639954"/>
      </dsp:txXfrm>
    </dsp:sp>
    <dsp:sp modelId="{904648E4-8945-4C31-A6E9-34373C793532}">
      <dsp:nvSpPr>
        <dsp:cNvPr id="0" name=""/>
        <dsp:cNvSpPr/>
      </dsp:nvSpPr>
      <dsp:spPr>
        <a:xfrm>
          <a:off x="555083" y="640279"/>
          <a:ext cx="1647242" cy="1303610"/>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8F289AF-6937-49B7-9D2B-6A627D5F452D}">
      <dsp:nvSpPr>
        <dsp:cNvPr id="0" name=""/>
        <dsp:cNvSpPr/>
      </dsp:nvSpPr>
      <dsp:spPr>
        <a:xfrm>
          <a:off x="1544524" y="640279"/>
          <a:ext cx="1647242" cy="1303610"/>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4286B3F-696A-4369-B2FB-9686F5AC4A4C}">
      <dsp:nvSpPr>
        <dsp:cNvPr id="0" name=""/>
        <dsp:cNvSpPr/>
      </dsp:nvSpPr>
      <dsp:spPr>
        <a:xfrm>
          <a:off x="2534746" y="640279"/>
          <a:ext cx="1647242" cy="1303610"/>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E4EFD7F-7887-4777-8391-55FC968485D3}">
      <dsp:nvSpPr>
        <dsp:cNvPr id="0" name=""/>
        <dsp:cNvSpPr/>
      </dsp:nvSpPr>
      <dsp:spPr>
        <a:xfrm>
          <a:off x="3524187" y="640279"/>
          <a:ext cx="1647242" cy="1303610"/>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CC74CDA-7CC9-4DD2-BD54-255FA6EA877A}">
      <dsp:nvSpPr>
        <dsp:cNvPr id="0" name=""/>
        <dsp:cNvSpPr/>
      </dsp:nvSpPr>
      <dsp:spPr>
        <a:xfrm>
          <a:off x="4514409" y="640279"/>
          <a:ext cx="1647242" cy="1303610"/>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34847CD-5BA8-4316-B229-0C2A0E61DA8E}">
      <dsp:nvSpPr>
        <dsp:cNvPr id="0" name=""/>
        <dsp:cNvSpPr/>
      </dsp:nvSpPr>
      <dsp:spPr>
        <a:xfrm>
          <a:off x="5503850" y="640279"/>
          <a:ext cx="1647242" cy="1303610"/>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9B390BE-6AD3-4C38-BB38-60281D51955B}">
      <dsp:nvSpPr>
        <dsp:cNvPr id="0" name=""/>
        <dsp:cNvSpPr/>
      </dsp:nvSpPr>
      <dsp:spPr>
        <a:xfrm>
          <a:off x="6494072" y="640279"/>
          <a:ext cx="1647242" cy="1303610"/>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00159E9-B0F4-459F-A96D-A13744FEA038}">
      <dsp:nvSpPr>
        <dsp:cNvPr id="0" name=""/>
        <dsp:cNvSpPr/>
      </dsp:nvSpPr>
      <dsp:spPr>
        <a:xfrm>
          <a:off x="555083" y="770640"/>
          <a:ext cx="7131010" cy="10428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l" defTabSz="1289050">
            <a:lnSpc>
              <a:spcPct val="90000"/>
            </a:lnSpc>
            <a:spcBef>
              <a:spcPct val="0"/>
            </a:spcBef>
            <a:spcAft>
              <a:spcPct val="35000"/>
            </a:spcAft>
            <a:buNone/>
          </a:pPr>
          <a:r>
            <a:rPr lang="es-ES" sz="2900" kern="1200" dirty="0"/>
            <a:t>19 cooperativas cantón Quito</a:t>
          </a:r>
        </a:p>
      </dsp:txBody>
      <dsp:txXfrm>
        <a:off x="555083" y="770640"/>
        <a:ext cx="7131010" cy="10428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01A59-6626-49B9-8D28-378470ED543E}">
      <dsp:nvSpPr>
        <dsp:cNvPr id="0" name=""/>
        <dsp:cNvSpPr/>
      </dsp:nvSpPr>
      <dsp:spPr>
        <a:xfrm>
          <a:off x="918410" y="0"/>
          <a:ext cx="3758868" cy="234929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E6489-77D7-430F-A54E-FE8A15C93233}">
      <dsp:nvSpPr>
        <dsp:cNvPr id="0" name=""/>
        <dsp:cNvSpPr/>
      </dsp:nvSpPr>
      <dsp:spPr>
        <a:xfrm>
          <a:off x="1395786" y="1621482"/>
          <a:ext cx="97730" cy="9773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D9611-0AB7-4AF7-B3A8-80BFF322FCA9}">
      <dsp:nvSpPr>
        <dsp:cNvPr id="0" name=""/>
        <dsp:cNvSpPr/>
      </dsp:nvSpPr>
      <dsp:spPr>
        <a:xfrm>
          <a:off x="1444651" y="1670347"/>
          <a:ext cx="875816" cy="67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85" tIns="0" rIns="0" bIns="0" numCol="1" spcCol="1270" anchor="t" anchorCtr="0">
          <a:noAutofit/>
        </a:bodyPr>
        <a:lstStyle/>
        <a:p>
          <a:pPr marL="0" lvl="0" indent="0" algn="l" defTabSz="533400">
            <a:lnSpc>
              <a:spcPct val="90000"/>
            </a:lnSpc>
            <a:spcBef>
              <a:spcPct val="0"/>
            </a:spcBef>
            <a:spcAft>
              <a:spcPct val="35000"/>
            </a:spcAft>
            <a:buNone/>
          </a:pPr>
          <a:r>
            <a:rPr lang="es-ES" sz="1200" kern="1200" dirty="0">
              <a:solidFill>
                <a:schemeClr val="bg1"/>
              </a:solidFill>
            </a:rPr>
            <a:t>Cartera improductiva</a:t>
          </a:r>
        </a:p>
      </dsp:txBody>
      <dsp:txXfrm>
        <a:off x="1444651" y="1670347"/>
        <a:ext cx="875816" cy="678945"/>
      </dsp:txXfrm>
    </dsp:sp>
    <dsp:sp modelId="{601A83A5-35D0-4A4F-B617-F2E0B646FA62}">
      <dsp:nvSpPr>
        <dsp:cNvPr id="0" name=""/>
        <dsp:cNvSpPr/>
      </dsp:nvSpPr>
      <dsp:spPr>
        <a:xfrm>
          <a:off x="2258446" y="982944"/>
          <a:ext cx="176666" cy="1766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9CBD3-13F1-4BFD-966F-25C71B8A44EC}">
      <dsp:nvSpPr>
        <dsp:cNvPr id="0" name=""/>
        <dsp:cNvSpPr/>
      </dsp:nvSpPr>
      <dsp:spPr>
        <a:xfrm>
          <a:off x="2346780" y="1071277"/>
          <a:ext cx="902128" cy="1278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12" tIns="0" rIns="0" bIns="0" numCol="1" spcCol="1270" anchor="t" anchorCtr="0">
          <a:noAutofit/>
        </a:bodyPr>
        <a:lstStyle/>
        <a:p>
          <a:pPr marL="0" lvl="0" indent="0" algn="l" defTabSz="533400">
            <a:lnSpc>
              <a:spcPct val="90000"/>
            </a:lnSpc>
            <a:spcBef>
              <a:spcPct val="0"/>
            </a:spcBef>
            <a:spcAft>
              <a:spcPct val="35000"/>
            </a:spcAft>
            <a:buNone/>
          </a:pPr>
          <a:r>
            <a:rPr lang="es-ES" sz="1200" kern="1200" dirty="0">
              <a:solidFill>
                <a:schemeClr val="bg1"/>
              </a:solidFill>
            </a:rPr>
            <a:t>Noviembre 2014</a:t>
          </a:r>
        </a:p>
        <a:p>
          <a:pPr marL="57150" lvl="1" indent="-57150" algn="l" defTabSz="400050">
            <a:lnSpc>
              <a:spcPct val="90000"/>
            </a:lnSpc>
            <a:spcBef>
              <a:spcPct val="0"/>
            </a:spcBef>
            <a:spcAft>
              <a:spcPct val="15000"/>
            </a:spcAft>
            <a:buChar char="•"/>
          </a:pPr>
          <a:r>
            <a:rPr lang="es-ES" sz="900" kern="1200" dirty="0">
              <a:solidFill>
                <a:schemeClr val="bg1"/>
              </a:solidFill>
            </a:rPr>
            <a:t>12.996 millones</a:t>
          </a:r>
        </a:p>
      </dsp:txBody>
      <dsp:txXfrm>
        <a:off x="2346780" y="1071277"/>
        <a:ext cx="902128" cy="1278015"/>
      </dsp:txXfrm>
    </dsp:sp>
    <dsp:sp modelId="{0BA5DF82-902D-4364-A7E3-39CB5105CBC8}">
      <dsp:nvSpPr>
        <dsp:cNvPr id="0" name=""/>
        <dsp:cNvSpPr/>
      </dsp:nvSpPr>
      <dsp:spPr>
        <a:xfrm>
          <a:off x="3295894" y="594371"/>
          <a:ext cx="244326" cy="24432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6E134-BC89-44A7-8261-0066F3B5C781}">
      <dsp:nvSpPr>
        <dsp:cNvPr id="0" name=""/>
        <dsp:cNvSpPr/>
      </dsp:nvSpPr>
      <dsp:spPr>
        <a:xfrm>
          <a:off x="3418057" y="716534"/>
          <a:ext cx="902128" cy="1632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64" tIns="0" rIns="0" bIns="0" numCol="1" spcCol="1270" anchor="t" anchorCtr="0">
          <a:noAutofit/>
        </a:bodyPr>
        <a:lstStyle/>
        <a:p>
          <a:pPr marL="0" lvl="0" indent="0" algn="l" defTabSz="533400">
            <a:lnSpc>
              <a:spcPct val="90000"/>
            </a:lnSpc>
            <a:spcBef>
              <a:spcPct val="0"/>
            </a:spcBef>
            <a:spcAft>
              <a:spcPct val="35000"/>
            </a:spcAft>
            <a:buNone/>
          </a:pPr>
          <a:r>
            <a:rPr lang="es-ES" sz="1200" kern="1200" dirty="0">
              <a:solidFill>
                <a:schemeClr val="bg1"/>
              </a:solidFill>
            </a:rPr>
            <a:t>Diciembre 2014</a:t>
          </a:r>
        </a:p>
        <a:p>
          <a:pPr marL="57150" lvl="1" indent="-57150" algn="l" defTabSz="400050">
            <a:lnSpc>
              <a:spcPct val="90000"/>
            </a:lnSpc>
            <a:spcBef>
              <a:spcPct val="0"/>
            </a:spcBef>
            <a:spcAft>
              <a:spcPct val="15000"/>
            </a:spcAft>
            <a:buChar char="•"/>
          </a:pPr>
          <a:r>
            <a:rPr lang="es-ES" sz="900" kern="1200" dirty="0">
              <a:solidFill>
                <a:schemeClr val="bg1"/>
              </a:solidFill>
            </a:rPr>
            <a:t>20.260 millones</a:t>
          </a:r>
        </a:p>
      </dsp:txBody>
      <dsp:txXfrm>
        <a:off x="3418057" y="716534"/>
        <a:ext cx="902128" cy="163275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8E19F-6A42-47C6-8876-0750AF0FABA2}" type="datetimeFigureOut">
              <a:rPr lang="es-EC" smtClean="0"/>
              <a:t>19/9/2018</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40E18-9694-49F7-8F3F-17C45B1A5FE0}" type="slidenum">
              <a:rPr lang="es-EC" smtClean="0"/>
              <a:t>‹Nº›</a:t>
            </a:fld>
            <a:endParaRPr lang="es-EC"/>
          </a:p>
        </p:txBody>
      </p:sp>
    </p:spTree>
    <p:extLst>
      <p:ext uri="{BB962C8B-B14F-4D97-AF65-F5344CB8AC3E}">
        <p14:creationId xmlns:p14="http://schemas.microsoft.com/office/powerpoint/2010/main" val="284254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940E18-9694-49F7-8F3F-17C45B1A5FE0}" type="slidenum">
              <a:rPr lang="es-EC" smtClean="0"/>
              <a:t>3</a:t>
            </a:fld>
            <a:endParaRPr lang="es-EC"/>
          </a:p>
        </p:txBody>
      </p:sp>
    </p:spTree>
    <p:extLst>
      <p:ext uri="{BB962C8B-B14F-4D97-AF65-F5344CB8AC3E}">
        <p14:creationId xmlns:p14="http://schemas.microsoft.com/office/powerpoint/2010/main" val="252135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2940E18-9694-49F7-8F3F-17C45B1A5FE0}" type="slidenum">
              <a:rPr lang="es-EC" smtClean="0"/>
              <a:t>8</a:t>
            </a:fld>
            <a:endParaRPr lang="es-EC"/>
          </a:p>
        </p:txBody>
      </p:sp>
    </p:spTree>
    <p:extLst>
      <p:ext uri="{BB962C8B-B14F-4D97-AF65-F5344CB8AC3E}">
        <p14:creationId xmlns:p14="http://schemas.microsoft.com/office/powerpoint/2010/main" val="194679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a:p>
            <a:endParaRPr lang="es-EC" dirty="0"/>
          </a:p>
        </p:txBody>
      </p:sp>
      <p:sp>
        <p:nvSpPr>
          <p:cNvPr id="4" name="Marcador de número de diapositiva 3"/>
          <p:cNvSpPr>
            <a:spLocks noGrp="1"/>
          </p:cNvSpPr>
          <p:nvPr>
            <p:ph type="sldNum" sz="quarter" idx="10"/>
          </p:nvPr>
        </p:nvSpPr>
        <p:spPr/>
        <p:txBody>
          <a:bodyPr/>
          <a:lstStyle/>
          <a:p>
            <a:fld id="{52940E18-9694-49F7-8F3F-17C45B1A5FE0}" type="slidenum">
              <a:rPr lang="es-EC" smtClean="0"/>
              <a:t>11</a:t>
            </a:fld>
            <a:endParaRPr lang="es-EC"/>
          </a:p>
        </p:txBody>
      </p:sp>
    </p:spTree>
    <p:extLst>
      <p:ext uri="{BB962C8B-B14F-4D97-AF65-F5344CB8AC3E}">
        <p14:creationId xmlns:p14="http://schemas.microsoft.com/office/powerpoint/2010/main" val="389021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940E18-9694-49F7-8F3F-17C45B1A5FE0}" type="slidenum">
              <a:rPr lang="es-EC" smtClean="0"/>
              <a:t>12</a:t>
            </a:fld>
            <a:endParaRPr lang="es-EC"/>
          </a:p>
        </p:txBody>
      </p:sp>
    </p:spTree>
    <p:extLst>
      <p:ext uri="{BB962C8B-B14F-4D97-AF65-F5344CB8AC3E}">
        <p14:creationId xmlns:p14="http://schemas.microsoft.com/office/powerpoint/2010/main" val="404580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940E18-9694-49F7-8F3F-17C45B1A5FE0}" type="slidenum">
              <a:rPr lang="es-EC" smtClean="0"/>
              <a:t>16</a:t>
            </a:fld>
            <a:endParaRPr lang="es-EC"/>
          </a:p>
        </p:txBody>
      </p:sp>
    </p:spTree>
    <p:extLst>
      <p:ext uri="{BB962C8B-B14F-4D97-AF65-F5344CB8AC3E}">
        <p14:creationId xmlns:p14="http://schemas.microsoft.com/office/powerpoint/2010/main" val="72200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940E18-9694-49F7-8F3F-17C45B1A5FE0}" type="slidenum">
              <a:rPr lang="es-EC" smtClean="0"/>
              <a:t>24</a:t>
            </a:fld>
            <a:endParaRPr lang="es-EC"/>
          </a:p>
        </p:txBody>
      </p:sp>
    </p:spTree>
    <p:extLst>
      <p:ext uri="{BB962C8B-B14F-4D97-AF65-F5344CB8AC3E}">
        <p14:creationId xmlns:p14="http://schemas.microsoft.com/office/powerpoint/2010/main" val="1041264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5145"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userDrawn="1"/>
        </p:nvSpPr>
        <p:spPr bwMode="auto">
          <a:xfrm>
            <a:off x="289984" y="260352"/>
            <a:ext cx="1056216" cy="792163"/>
          </a:xfrm>
          <a:prstGeom prst="ellipse">
            <a:avLst/>
          </a:prstGeom>
          <a:solidFill>
            <a:schemeClr val="tx1"/>
          </a:solidFill>
          <a:ln w="9525">
            <a:noFill/>
            <a:round/>
            <a:headEnd/>
            <a:tailEnd/>
          </a:ln>
          <a:effectLst/>
        </p:spPr>
        <p:txBody>
          <a:bodyPr wrap="none" anchor="ctr"/>
          <a:lstStyle/>
          <a:p>
            <a:endParaRPr lang="es-ES" sz="1800" dirty="0"/>
          </a:p>
        </p:txBody>
      </p:sp>
      <p:pic>
        <p:nvPicPr>
          <p:cNvPr id="3" name="Imagen 2">
            <a:extLst>
              <a:ext uri="{FF2B5EF4-FFF2-40B4-BE49-F238E27FC236}">
                <a16:creationId xmlns:a16="http://schemas.microsoft.com/office/drawing/2014/main" id="{1B6BCE97-1C76-4F5B-826F-37190624255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5676"/>
          <a:stretch/>
        </p:blipFill>
        <p:spPr>
          <a:xfrm>
            <a:off x="479376" y="332656"/>
            <a:ext cx="648072" cy="688103"/>
          </a:xfrm>
          <a:prstGeom prst="rect">
            <a:avLst/>
          </a:prstGeom>
        </p:spPr>
      </p:pic>
      <p:pic>
        <p:nvPicPr>
          <p:cNvPr id="12" name="Imagen 11">
            <a:extLst>
              <a:ext uri="{FF2B5EF4-FFF2-40B4-BE49-F238E27FC236}">
                <a16:creationId xmlns:a16="http://schemas.microsoft.com/office/drawing/2014/main" id="{407B8317-84CD-483F-AF63-42DE29795AC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6815"/>
          <a:stretch/>
        </p:blipFill>
        <p:spPr>
          <a:xfrm>
            <a:off x="1359208" y="332656"/>
            <a:ext cx="1949872" cy="688103"/>
          </a:xfrm>
          <a:prstGeom prst="rect">
            <a:avLst/>
          </a:prstGeom>
        </p:spPr>
      </p:pic>
    </p:spTree>
    <p:extLst>
      <p:ext uri="{BB962C8B-B14F-4D97-AF65-F5344CB8AC3E}">
        <p14:creationId xmlns:p14="http://schemas.microsoft.com/office/powerpoint/2010/main" val="15027281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620688"/>
            <a:ext cx="10530533" cy="796950"/>
          </a:xfrm>
          <a:prstGeom prst="rect">
            <a:avLst/>
          </a:prstGeom>
        </p:spPr>
        <p:txBody>
          <a:bodyPr/>
          <a:lstStyle>
            <a:lvl1pPr>
              <a:defRPr>
                <a:solidFill>
                  <a:schemeClr val="accent4">
                    <a:lumMod val="75000"/>
                  </a:schemeClr>
                </a:solidFill>
              </a:defRPr>
            </a:lvl1pPr>
          </a:lstStyle>
          <a:p>
            <a:r>
              <a:rPr lang="es-ES" dirty="0"/>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4" name="Imagen 3">
            <a:extLst>
              <a:ext uri="{FF2B5EF4-FFF2-40B4-BE49-F238E27FC236}">
                <a16:creationId xmlns:a16="http://schemas.microsoft.com/office/drawing/2014/main" id="{E00F6682-A6F4-466E-BC97-C59813205E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1140134" y="168677"/>
            <a:ext cx="884529" cy="904022"/>
          </a:xfrm>
          <a:prstGeom prst="rect">
            <a:avLst/>
          </a:prstGeom>
        </p:spPr>
      </p:pic>
    </p:spTree>
    <p:extLst>
      <p:ext uri="{BB962C8B-B14F-4D97-AF65-F5344CB8AC3E}">
        <p14:creationId xmlns:p14="http://schemas.microsoft.com/office/powerpoint/2010/main" val="324289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620688"/>
            <a:ext cx="2009328" cy="5505477"/>
          </a:xfrm>
          <a:prstGeom prst="rect">
            <a:avLst/>
          </a:prstGeom>
        </p:spPr>
        <p:txBody>
          <a:bodyPr vert="eaVert"/>
          <a:lstStyle>
            <a:lvl1pPr>
              <a:defRPr>
                <a:solidFill>
                  <a:schemeClr val="accent4">
                    <a:lumMod val="75000"/>
                  </a:schemeClr>
                </a:solidFill>
              </a:defRPr>
            </a:lvl1pPr>
          </a:lstStyle>
          <a:p>
            <a:r>
              <a:rPr lang="es-ES" dirty="0"/>
              <a:t>Haga clic para modificar el estilo de título del patrón</a:t>
            </a:r>
          </a:p>
        </p:txBody>
      </p:sp>
      <p:sp>
        <p:nvSpPr>
          <p:cNvPr id="3" name="2 Marcador de texto vertical"/>
          <p:cNvSpPr>
            <a:spLocks noGrp="1"/>
          </p:cNvSpPr>
          <p:nvPr>
            <p:ph type="body" orient="vert" idx="1"/>
          </p:nvPr>
        </p:nvSpPr>
        <p:spPr>
          <a:xfrm>
            <a:off x="609601" y="620688"/>
            <a:ext cx="8026400" cy="5505477"/>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4" name="Imagen 3">
            <a:extLst>
              <a:ext uri="{FF2B5EF4-FFF2-40B4-BE49-F238E27FC236}">
                <a16:creationId xmlns:a16="http://schemas.microsoft.com/office/drawing/2014/main" id="{9CF9EABC-9CE9-4D8B-8C1B-402354C75E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0848528" y="260648"/>
            <a:ext cx="1172561" cy="1198401"/>
          </a:xfrm>
          <a:prstGeom prst="rect">
            <a:avLst/>
          </a:prstGeom>
        </p:spPr>
      </p:pic>
    </p:spTree>
    <p:extLst>
      <p:ext uri="{BB962C8B-B14F-4D97-AF65-F5344CB8AC3E}">
        <p14:creationId xmlns:p14="http://schemas.microsoft.com/office/powerpoint/2010/main" val="26908766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lvl1pPr>
              <a:defRPr>
                <a:solidFill>
                  <a:schemeClr val="accent4">
                    <a:lumMod val="75000"/>
                  </a:schemeClr>
                </a:solidFill>
              </a:defRPr>
            </a:lvl1pPr>
          </a:lstStyle>
          <a:p>
            <a:r>
              <a:rPr lang="es-ES" dirty="0"/>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sp>
        <p:nvSpPr>
          <p:cNvPr id="4" name="3 Marcador de fecha"/>
          <p:cNvSpPr>
            <a:spLocks noGrp="1"/>
          </p:cNvSpPr>
          <p:nvPr>
            <p:ph type="dt" sz="half" idx="10"/>
          </p:nvPr>
        </p:nvSpPr>
        <p:spPr/>
        <p:txBody>
          <a:bodyPr/>
          <a:lstStyle/>
          <a:p>
            <a:fld id="{9A631A2E-0266-4EC3-8AB8-02A30D86305F}" type="datetimeFigureOut">
              <a:rPr lang="es-ES" smtClean="0"/>
              <a:t>19/09/2018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AF791D8-C4C9-451E-A703-9CE6117118D7}" type="slidenum">
              <a:rPr lang="es-ES" smtClean="0"/>
              <a:t>‹Nº›</a:t>
            </a:fld>
            <a:endParaRPr lang="es-ES"/>
          </a:p>
        </p:txBody>
      </p:sp>
      <p:pic>
        <p:nvPicPr>
          <p:cNvPr id="8" name="Imagen 7">
            <a:extLst>
              <a:ext uri="{FF2B5EF4-FFF2-40B4-BE49-F238E27FC236}">
                <a16:creationId xmlns:a16="http://schemas.microsoft.com/office/drawing/2014/main" id="{CF4A6B7B-C878-4BCA-8526-552C26BD46A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0848528" y="260648"/>
            <a:ext cx="1172561" cy="1198401"/>
          </a:xfrm>
          <a:prstGeom prst="rect">
            <a:avLst/>
          </a:prstGeom>
        </p:spPr>
      </p:pic>
    </p:spTree>
    <p:extLst>
      <p:ext uri="{BB962C8B-B14F-4D97-AF65-F5344CB8AC3E}">
        <p14:creationId xmlns:p14="http://schemas.microsoft.com/office/powerpoint/2010/main" val="363550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99808" y="25517"/>
            <a:ext cx="1024872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4" name="Imagen 3">
            <a:extLst>
              <a:ext uri="{FF2B5EF4-FFF2-40B4-BE49-F238E27FC236}">
                <a16:creationId xmlns:a16="http://schemas.microsoft.com/office/drawing/2014/main" id="{FD50D4AB-59B6-48A1-9ECD-D58D456C5F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0848528" y="260648"/>
            <a:ext cx="1172561" cy="1198401"/>
          </a:xfrm>
          <a:prstGeom prst="rect">
            <a:avLst/>
          </a:prstGeom>
        </p:spPr>
      </p:pic>
    </p:spTree>
    <p:extLst>
      <p:ext uri="{BB962C8B-B14F-4D97-AF65-F5344CB8AC3E}">
        <p14:creationId xmlns:p14="http://schemas.microsoft.com/office/powerpoint/2010/main" val="5237278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el estilo de texto del patrón</a:t>
            </a:r>
          </a:p>
        </p:txBody>
      </p:sp>
      <p:pic>
        <p:nvPicPr>
          <p:cNvPr id="4" name="Imagen 3">
            <a:extLst>
              <a:ext uri="{FF2B5EF4-FFF2-40B4-BE49-F238E27FC236}">
                <a16:creationId xmlns:a16="http://schemas.microsoft.com/office/drawing/2014/main" id="{36194F2A-9476-482D-B6A9-435B1D31C7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0848528" y="260648"/>
            <a:ext cx="1172561" cy="1198401"/>
          </a:xfrm>
          <a:prstGeom prst="rect">
            <a:avLst/>
          </a:prstGeom>
        </p:spPr>
      </p:pic>
    </p:spTree>
    <p:extLst>
      <p:ext uri="{BB962C8B-B14F-4D97-AF65-F5344CB8AC3E}">
        <p14:creationId xmlns:p14="http://schemas.microsoft.com/office/powerpoint/2010/main" val="568336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12454"/>
            <a:ext cx="10383348"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5" name="Imagen 4">
            <a:extLst>
              <a:ext uri="{FF2B5EF4-FFF2-40B4-BE49-F238E27FC236}">
                <a16:creationId xmlns:a16="http://schemas.microsoft.com/office/drawing/2014/main" id="{CFA0414F-D782-4B33-BE70-3668C65247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0848528" y="260648"/>
            <a:ext cx="1172561" cy="1198401"/>
          </a:xfrm>
          <a:prstGeom prst="rect">
            <a:avLst/>
          </a:prstGeom>
        </p:spPr>
      </p:pic>
    </p:spTree>
    <p:extLst>
      <p:ext uri="{BB962C8B-B14F-4D97-AF65-F5344CB8AC3E}">
        <p14:creationId xmlns:p14="http://schemas.microsoft.com/office/powerpoint/2010/main" val="17953763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92385" y="72232"/>
            <a:ext cx="10112127"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7" name="Imagen 6">
            <a:extLst>
              <a:ext uri="{FF2B5EF4-FFF2-40B4-BE49-F238E27FC236}">
                <a16:creationId xmlns:a16="http://schemas.microsoft.com/office/drawing/2014/main" id="{331B7043-ADD9-47B6-A6DF-EF556DD672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0848528" y="260648"/>
            <a:ext cx="1172561" cy="1198401"/>
          </a:xfrm>
          <a:prstGeom prst="rect">
            <a:avLst/>
          </a:prstGeom>
        </p:spPr>
      </p:pic>
    </p:spTree>
    <p:extLst>
      <p:ext uri="{BB962C8B-B14F-4D97-AF65-F5344CB8AC3E}">
        <p14:creationId xmlns:p14="http://schemas.microsoft.com/office/powerpoint/2010/main" val="15946811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0"/>
            <a:ext cx="10094912" cy="1143000"/>
          </a:xfrm>
          <a:prstGeom prst="rect">
            <a:avLst/>
          </a:prstGeom>
        </p:spPr>
        <p:txBody>
          <a:bodyPr/>
          <a:lstStyle/>
          <a:p>
            <a:r>
              <a:rPr lang="es-ES"/>
              <a:t>Haga clic para modificar el estilo de título del patrón</a:t>
            </a:r>
          </a:p>
        </p:txBody>
      </p:sp>
      <p:pic>
        <p:nvPicPr>
          <p:cNvPr id="3" name="Imagen 2">
            <a:extLst>
              <a:ext uri="{FF2B5EF4-FFF2-40B4-BE49-F238E27FC236}">
                <a16:creationId xmlns:a16="http://schemas.microsoft.com/office/drawing/2014/main" id="{A56DB73D-6EE3-4879-ADD0-EA1E361CC1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0848528" y="260648"/>
            <a:ext cx="1172561" cy="1198401"/>
          </a:xfrm>
          <a:prstGeom prst="rect">
            <a:avLst/>
          </a:prstGeom>
        </p:spPr>
      </p:pic>
    </p:spTree>
    <p:extLst>
      <p:ext uri="{BB962C8B-B14F-4D97-AF65-F5344CB8AC3E}">
        <p14:creationId xmlns:p14="http://schemas.microsoft.com/office/powerpoint/2010/main" val="14186688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18D1333-2407-4099-A3CB-8D7812B14E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0848528" y="260648"/>
            <a:ext cx="1172561" cy="1198401"/>
          </a:xfrm>
          <a:prstGeom prst="rect">
            <a:avLst/>
          </a:prstGeom>
        </p:spPr>
      </p:pic>
    </p:spTree>
    <p:extLst>
      <p:ext uri="{BB962C8B-B14F-4D97-AF65-F5344CB8AC3E}">
        <p14:creationId xmlns:p14="http://schemas.microsoft.com/office/powerpoint/2010/main" val="3727503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1"/>
            <a:ext cx="4011084" cy="620688"/>
          </a:xfrm>
          <a:prstGeom prst="rect">
            <a:avLst/>
          </a:prstGeom>
        </p:spPr>
        <p:txBody>
          <a:bodyPr anchor="b"/>
          <a:lstStyle>
            <a:lvl1pPr algn="l">
              <a:defRPr sz="2000" b="1"/>
            </a:lvl1pPr>
          </a:lstStyle>
          <a:p>
            <a:r>
              <a:rPr lang="es-ES" dirty="0"/>
              <a:t>Haga clic para modificar el estilo de título del patrón</a:t>
            </a:r>
          </a:p>
        </p:txBody>
      </p:sp>
      <p:sp>
        <p:nvSpPr>
          <p:cNvPr id="3" name="2 Marcador de contenido"/>
          <p:cNvSpPr>
            <a:spLocks noGrp="1"/>
          </p:cNvSpPr>
          <p:nvPr>
            <p:ph idx="1"/>
          </p:nvPr>
        </p:nvSpPr>
        <p:spPr>
          <a:xfrm>
            <a:off x="4766734" y="0"/>
            <a:ext cx="6815666" cy="612616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09600" y="620690"/>
            <a:ext cx="4011084" cy="550547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pic>
        <p:nvPicPr>
          <p:cNvPr id="5" name="Imagen 4">
            <a:extLst>
              <a:ext uri="{FF2B5EF4-FFF2-40B4-BE49-F238E27FC236}">
                <a16:creationId xmlns:a16="http://schemas.microsoft.com/office/drawing/2014/main" id="{EA669629-6D65-4B8C-BE7C-10B31CF9B4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0848528" y="260648"/>
            <a:ext cx="1172561" cy="1198401"/>
          </a:xfrm>
          <a:prstGeom prst="rect">
            <a:avLst/>
          </a:prstGeom>
        </p:spPr>
      </p:pic>
    </p:spTree>
    <p:extLst>
      <p:ext uri="{BB962C8B-B14F-4D97-AF65-F5344CB8AC3E}">
        <p14:creationId xmlns:p14="http://schemas.microsoft.com/office/powerpoint/2010/main" val="17117252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solidFill>
                  <a:schemeClr val="accent4">
                    <a:lumMod val="75000"/>
                  </a:schemeClr>
                </a:solidFill>
              </a:defRPr>
            </a:lvl1pPr>
          </a:lstStyle>
          <a:p>
            <a:r>
              <a:rPr lang="es-ES" dirty="0"/>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pic>
        <p:nvPicPr>
          <p:cNvPr id="5" name="Imagen 4">
            <a:extLst>
              <a:ext uri="{FF2B5EF4-FFF2-40B4-BE49-F238E27FC236}">
                <a16:creationId xmlns:a16="http://schemas.microsoft.com/office/drawing/2014/main" id="{8D45E9C3-CA8E-48F9-BD31-674B22CA71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4730"/>
          <a:stretch/>
        </p:blipFill>
        <p:spPr>
          <a:xfrm>
            <a:off x="10848528" y="260648"/>
            <a:ext cx="1172561" cy="1198401"/>
          </a:xfrm>
          <a:prstGeom prst="rect">
            <a:avLst/>
          </a:prstGeom>
        </p:spPr>
      </p:pic>
    </p:spTree>
    <p:extLst>
      <p:ext uri="{BB962C8B-B14F-4D97-AF65-F5344CB8AC3E}">
        <p14:creationId xmlns:p14="http://schemas.microsoft.com/office/powerpoint/2010/main" val="3283049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71000"/>
          </a:schemeClr>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5" name="Rectangle 21"/>
          <p:cNvSpPr>
            <a:spLocks noChangeArrowheads="1"/>
          </p:cNvSpPr>
          <p:nvPr/>
        </p:nvSpPr>
        <p:spPr bwMode="auto">
          <a:xfrm rot="10800000">
            <a:off x="0" y="6308722"/>
            <a:ext cx="9984432"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7" name="Line 23"/>
          <p:cNvSpPr>
            <a:spLocks noChangeShapeType="1"/>
          </p:cNvSpPr>
          <p:nvPr/>
        </p:nvSpPr>
        <p:spPr bwMode="auto">
          <a:xfrm rot="10800000" flipH="1" flipV="1">
            <a:off x="33867" y="6296024"/>
            <a:ext cx="9662533" cy="1"/>
          </a:xfrm>
          <a:prstGeom prst="line">
            <a:avLst/>
          </a:prstGeom>
          <a:noFill/>
          <a:ln w="38100">
            <a:solidFill>
              <a:srgbClr val="FF0000"/>
            </a:solidFill>
            <a:round/>
            <a:headEnd/>
            <a:tailEnd/>
          </a:ln>
          <a:effectLst/>
        </p:spPr>
        <p:txBody>
          <a:bodyPr/>
          <a:lstStyle/>
          <a:p>
            <a:endParaRPr lang="es-ES" sz="1800" dirty="0"/>
          </a:p>
        </p:txBody>
      </p:sp>
      <p:sp>
        <p:nvSpPr>
          <p:cNvPr id="1048" name="Line 24"/>
          <p:cNvSpPr>
            <a:spLocks noChangeShapeType="1"/>
          </p:cNvSpPr>
          <p:nvPr/>
        </p:nvSpPr>
        <p:spPr bwMode="auto">
          <a:xfrm rot="10800000" flipH="1" flipV="1">
            <a:off x="33867" y="6237311"/>
            <a:ext cx="9518518" cy="12698"/>
          </a:xfrm>
          <a:prstGeom prst="line">
            <a:avLst/>
          </a:prstGeom>
          <a:noFill/>
          <a:ln w="38100">
            <a:solidFill>
              <a:srgbClr val="006600"/>
            </a:solidFill>
            <a:round/>
            <a:headEnd/>
            <a:tailEnd/>
          </a:ln>
          <a:effectLst/>
        </p:spPr>
        <p:txBody>
          <a:bodyPr/>
          <a:lstStyle/>
          <a:p>
            <a:endParaRPr lang="es-ES" sz="1800" dirty="0"/>
          </a:p>
        </p:txBody>
      </p:sp>
      <p:pic>
        <p:nvPicPr>
          <p:cNvPr id="5" name="Imagen 4">
            <a:extLst>
              <a:ext uri="{FF2B5EF4-FFF2-40B4-BE49-F238E27FC236}">
                <a16:creationId xmlns:a16="http://schemas.microsoft.com/office/drawing/2014/main" id="{357B696F-D4EF-4788-81FF-C2C33F6858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56440" y="6296025"/>
            <a:ext cx="1920869" cy="496098"/>
          </a:xfrm>
          <a:prstGeom prst="rect">
            <a:avLst/>
          </a:prstGeom>
        </p:spPr>
      </p:pic>
    </p:spTree>
    <p:extLst>
      <p:ext uri="{BB962C8B-B14F-4D97-AF65-F5344CB8AC3E}">
        <p14:creationId xmlns:p14="http://schemas.microsoft.com/office/powerpoint/2010/main" val="3549606542"/>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chart" Target="../charts/chart1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423592" y="-27384"/>
            <a:ext cx="9649072" cy="5616351"/>
          </a:xfrm>
          <a:prstGeom prst="rect">
            <a:avLst/>
          </a:prstGeom>
        </p:spPr>
        <p:txBody>
          <a:bodyPr>
            <a:noAutofit/>
          </a:bodyPr>
          <a:lstStyle/>
          <a:p>
            <a:pPr algn="ctr"/>
            <a:br>
              <a:rPr lang="es-ES" b="1" u="sng" dirty="0">
                <a:solidFill>
                  <a:srgbClr val="336600"/>
                </a:solidFill>
              </a:rPr>
            </a:br>
            <a:r>
              <a:rPr lang="es-ES" b="1" u="sng" dirty="0">
                <a:solidFill>
                  <a:srgbClr val="336600"/>
                </a:solidFill>
              </a:rPr>
              <a:t>DEFENSA DE PROYECTO DE INVESTIGACIÓN</a:t>
            </a:r>
            <a:br>
              <a:rPr lang="es-ES" b="1" dirty="0">
                <a:solidFill>
                  <a:srgbClr val="336600"/>
                </a:solidFill>
              </a:rPr>
            </a:br>
            <a:r>
              <a:rPr lang="es-EC" sz="1800" b="1" dirty="0">
                <a:solidFill>
                  <a:schemeClr val="accent4">
                    <a:lumMod val="10000"/>
                  </a:schemeClr>
                </a:solidFill>
              </a:rPr>
              <a:t>DEPARTAMENTO DE CIENCIAS ECONÓMICAS ADMINISTRATIVAS Y DE COMERCIO</a:t>
            </a:r>
            <a:br>
              <a:rPr lang="es-MX" sz="1800" dirty="0">
                <a:solidFill>
                  <a:schemeClr val="accent4">
                    <a:lumMod val="10000"/>
                  </a:schemeClr>
                </a:solidFill>
              </a:rPr>
            </a:br>
            <a:r>
              <a:rPr lang="es-EC" sz="1800" dirty="0">
                <a:solidFill>
                  <a:schemeClr val="accent4">
                    <a:lumMod val="10000"/>
                  </a:schemeClr>
                </a:solidFill>
              </a:rPr>
              <a:t> </a:t>
            </a:r>
            <a:br>
              <a:rPr lang="es-MX" sz="1800" dirty="0">
                <a:solidFill>
                  <a:schemeClr val="accent4">
                    <a:lumMod val="10000"/>
                  </a:schemeClr>
                </a:solidFill>
              </a:rPr>
            </a:br>
            <a:r>
              <a:rPr lang="es-EC" sz="1800" b="1" dirty="0">
                <a:solidFill>
                  <a:schemeClr val="accent4">
                    <a:lumMod val="10000"/>
                  </a:schemeClr>
                </a:solidFill>
              </a:rPr>
              <a:t>CARRERA DE INGENIERÍA EN FINANZAS Y AUDITORIA</a:t>
            </a:r>
            <a:br>
              <a:rPr lang="es-MX" sz="1800" dirty="0">
                <a:solidFill>
                  <a:schemeClr val="accent4">
                    <a:lumMod val="10000"/>
                  </a:schemeClr>
                </a:solidFill>
              </a:rPr>
            </a:br>
            <a:r>
              <a:rPr lang="es-EC" sz="1800" dirty="0">
                <a:solidFill>
                  <a:schemeClr val="accent4">
                    <a:lumMod val="10000"/>
                  </a:schemeClr>
                </a:solidFill>
              </a:rPr>
              <a:t>   </a:t>
            </a:r>
            <a:br>
              <a:rPr lang="es-EC" sz="1800" b="1" dirty="0">
                <a:solidFill>
                  <a:schemeClr val="accent4">
                    <a:lumMod val="10000"/>
                  </a:schemeClr>
                </a:solidFill>
              </a:rPr>
            </a:br>
            <a:r>
              <a:rPr lang="es-ES" sz="1800" b="1" dirty="0">
                <a:solidFill>
                  <a:schemeClr val="accent4">
                    <a:lumMod val="10000"/>
                  </a:schemeClr>
                </a:solidFill>
              </a:rPr>
              <a:t>TRABAJO DE TITULACIÓN PREVIO </a:t>
            </a:r>
            <a:r>
              <a:rPr lang="es-EC" sz="1800" b="1" dirty="0">
                <a:solidFill>
                  <a:schemeClr val="accent4">
                    <a:lumMod val="10000"/>
                  </a:schemeClr>
                </a:solidFill>
              </a:rPr>
              <a:t>A LA OBTENCIÓN DEL TÍTULO </a:t>
            </a:r>
            <a:r>
              <a:rPr lang="es-EC" sz="1800" dirty="0">
                <a:solidFill>
                  <a:schemeClr val="accent4">
                    <a:lumMod val="10000"/>
                  </a:schemeClr>
                </a:solidFill>
              </a:rPr>
              <a:t>DE</a:t>
            </a:r>
            <a:r>
              <a:rPr lang="es-EC" sz="1800" b="1" dirty="0">
                <a:solidFill>
                  <a:schemeClr val="accent4">
                    <a:lumMod val="10000"/>
                  </a:schemeClr>
                </a:solidFill>
              </a:rPr>
              <a:t> INGENIEROS EN FINANZAS CONTADORES - AUDITORES</a:t>
            </a:r>
            <a:br>
              <a:rPr lang="es-MX" sz="1800" dirty="0">
                <a:solidFill>
                  <a:schemeClr val="accent4">
                    <a:lumMod val="10000"/>
                  </a:schemeClr>
                </a:solidFill>
              </a:rPr>
            </a:br>
            <a:br>
              <a:rPr lang="es-MX" sz="1800" dirty="0">
                <a:solidFill>
                  <a:schemeClr val="accent4">
                    <a:lumMod val="10000"/>
                  </a:schemeClr>
                </a:solidFill>
              </a:rPr>
            </a:br>
            <a:r>
              <a:rPr lang="es-EC" sz="1800" b="1" dirty="0">
                <a:solidFill>
                  <a:schemeClr val="accent4">
                    <a:lumMod val="10000"/>
                  </a:schemeClr>
                </a:solidFill>
              </a:rPr>
              <a:t>TEMA:“</a:t>
            </a:r>
            <a:r>
              <a:rPr lang="es-ES" sz="1800" b="1" dirty="0">
                <a:solidFill>
                  <a:schemeClr val="accent4">
                    <a:lumMod val="10000"/>
                  </a:schemeClr>
                </a:solidFill>
              </a:rPr>
              <a:t>CORRELACIÓN LIQUIDEZ - CRÉDITO EN EL SECTOR COOPERATIVO CANTÓN QUITO 2007 - 2016</a:t>
            </a:r>
            <a:r>
              <a:rPr lang="es-EC" sz="1800" b="1" dirty="0">
                <a:solidFill>
                  <a:schemeClr val="accent4">
                    <a:lumMod val="10000"/>
                  </a:schemeClr>
                </a:solidFill>
              </a:rPr>
              <a:t>”</a:t>
            </a:r>
            <a:br>
              <a:rPr lang="es-EC" sz="1800" b="1" dirty="0">
                <a:solidFill>
                  <a:schemeClr val="accent4">
                    <a:lumMod val="10000"/>
                  </a:schemeClr>
                </a:solidFill>
              </a:rPr>
            </a:br>
            <a:br>
              <a:rPr lang="es-EC" sz="1800" b="1" dirty="0">
                <a:solidFill>
                  <a:schemeClr val="accent4">
                    <a:lumMod val="10000"/>
                  </a:schemeClr>
                </a:solidFill>
              </a:rPr>
            </a:br>
            <a:r>
              <a:rPr lang="es-EC" sz="1800" b="1" dirty="0">
                <a:solidFill>
                  <a:schemeClr val="accent4">
                    <a:lumMod val="10000"/>
                  </a:schemeClr>
                </a:solidFill>
              </a:rPr>
              <a:t>DIRECTOR: ECON. PALACIOS VELARDE, JUAN CRISTOBAL</a:t>
            </a:r>
            <a:br>
              <a:rPr lang="es-EC" sz="1800" b="1" dirty="0">
                <a:solidFill>
                  <a:schemeClr val="accent4">
                    <a:lumMod val="10000"/>
                  </a:schemeClr>
                </a:solidFill>
              </a:rPr>
            </a:br>
            <a:br>
              <a:rPr lang="es-EC" sz="1800" b="1" dirty="0">
                <a:solidFill>
                  <a:schemeClr val="accent4">
                    <a:lumMod val="10000"/>
                  </a:schemeClr>
                </a:solidFill>
              </a:rPr>
            </a:br>
            <a:r>
              <a:rPr lang="es-EC" sz="1800" b="1" dirty="0">
                <a:solidFill>
                  <a:schemeClr val="accent4">
                    <a:lumMod val="10000"/>
                  </a:schemeClr>
                </a:solidFill>
              </a:rPr>
              <a:t>NOMBRES: </a:t>
            </a:r>
            <a:br>
              <a:rPr lang="es-EC" sz="1800" b="1" dirty="0">
                <a:solidFill>
                  <a:schemeClr val="accent4">
                    <a:lumMod val="10000"/>
                  </a:schemeClr>
                </a:solidFill>
              </a:rPr>
            </a:br>
            <a:r>
              <a:rPr lang="es-EC" sz="1800" b="1" dirty="0">
                <a:solidFill>
                  <a:schemeClr val="accent4">
                    <a:lumMod val="10000"/>
                  </a:schemeClr>
                </a:solidFill>
              </a:rPr>
              <a:t>CRUZ RAMIREZ, DANIEL ALEJANDRO</a:t>
            </a:r>
            <a:br>
              <a:rPr lang="es-EC" sz="1800" b="1" dirty="0">
                <a:solidFill>
                  <a:schemeClr val="accent4">
                    <a:lumMod val="10000"/>
                  </a:schemeClr>
                </a:solidFill>
              </a:rPr>
            </a:br>
            <a:r>
              <a:rPr lang="es-EC" sz="1800" b="1" dirty="0">
                <a:solidFill>
                  <a:schemeClr val="accent4">
                    <a:lumMod val="10000"/>
                  </a:schemeClr>
                </a:solidFill>
              </a:rPr>
              <a:t>MONTENEGRO ESPINOSA, ANDREA ESTEFANÍA</a:t>
            </a:r>
            <a:br>
              <a:rPr lang="es-EC" sz="1800" b="1" dirty="0">
                <a:solidFill>
                  <a:schemeClr val="accent4">
                    <a:lumMod val="10000"/>
                  </a:schemeClr>
                </a:solidFill>
              </a:rPr>
            </a:br>
            <a:br>
              <a:rPr lang="es-ES" sz="1800" b="1" dirty="0">
                <a:solidFill>
                  <a:schemeClr val="accent4">
                    <a:lumMod val="10000"/>
                  </a:schemeClr>
                </a:solidFill>
              </a:rPr>
            </a:br>
            <a:r>
              <a:rPr lang="es-ES" sz="1800" b="1" dirty="0">
                <a:solidFill>
                  <a:schemeClr val="accent4">
                    <a:lumMod val="10000"/>
                  </a:schemeClr>
                </a:solidFill>
              </a:rPr>
              <a:t>SANGOLQUÍ,  10 de septiembre  2018</a:t>
            </a:r>
            <a:br>
              <a:rPr lang="es-ES" sz="1400" b="1" dirty="0"/>
            </a:br>
            <a:br>
              <a:rPr lang="es-ES" sz="1800" b="1" dirty="0"/>
            </a:br>
            <a:br>
              <a:rPr lang="es-ES" sz="1800" b="1" dirty="0"/>
            </a:br>
            <a:br>
              <a:rPr lang="es-ES" sz="1800" b="1" dirty="0"/>
            </a:br>
            <a:br>
              <a:rPr lang="es-ES" sz="2400" b="1" dirty="0">
                <a:solidFill>
                  <a:srgbClr val="336600"/>
                </a:solidFill>
              </a:rPr>
            </a:br>
            <a:endParaRPr lang="es-VE" sz="2400" dirty="0"/>
          </a:p>
        </p:txBody>
      </p:sp>
    </p:spTree>
    <p:extLst>
      <p:ext uri="{BB962C8B-B14F-4D97-AF65-F5344CB8AC3E}">
        <p14:creationId xmlns:p14="http://schemas.microsoft.com/office/powerpoint/2010/main" val="381501718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Marcador de contenido 3">
                <a:extLst>
                  <a:ext uri="{FF2B5EF4-FFF2-40B4-BE49-F238E27FC236}">
                    <a16:creationId xmlns:a16="http://schemas.microsoft.com/office/drawing/2014/main" id="{62033DA7-320E-4B92-AA7F-6612F86B4C52}"/>
                  </a:ext>
                </a:extLst>
              </p:cNvPr>
              <p:cNvGraphicFramePr>
                <a:graphicFrameLocks noGrp="1"/>
              </p:cNvGraphicFramePr>
              <p:nvPr>
                <p:ph idx="1"/>
                <p:extLst>
                  <p:ext uri="{D42A27DB-BD31-4B8C-83A1-F6EECF244321}">
                    <p14:modId xmlns:p14="http://schemas.microsoft.com/office/powerpoint/2010/main" val="1251954003"/>
                  </p:ext>
                </p:extLst>
              </p:nvPr>
            </p:nvGraphicFramePr>
            <p:xfrm>
              <a:off x="182185" y="691129"/>
              <a:ext cx="9730240" cy="5514007"/>
            </p:xfrm>
            <a:graphic>
              <a:graphicData uri="http://schemas.openxmlformats.org/drawingml/2006/table">
                <a:tbl>
                  <a:tblPr firstRow="1" firstCol="1" bandRow="1">
                    <a:tableStyleId>{5C22544A-7EE6-4342-B048-85BDC9FD1C3A}</a:tableStyleId>
                  </a:tblPr>
                  <a:tblGrid>
                    <a:gridCol w="4865120">
                      <a:extLst>
                        <a:ext uri="{9D8B030D-6E8A-4147-A177-3AD203B41FA5}">
                          <a16:colId xmlns:a16="http://schemas.microsoft.com/office/drawing/2014/main" val="4004707488"/>
                        </a:ext>
                      </a:extLst>
                    </a:gridCol>
                    <a:gridCol w="4865120">
                      <a:extLst>
                        <a:ext uri="{9D8B030D-6E8A-4147-A177-3AD203B41FA5}">
                          <a16:colId xmlns:a16="http://schemas.microsoft.com/office/drawing/2014/main" val="3512428105"/>
                        </a:ext>
                      </a:extLst>
                    </a:gridCol>
                  </a:tblGrid>
                  <a:tr h="1311730">
                    <a:tc>
                      <a:txBody>
                        <a:bodyPr/>
                        <a:lstStyle/>
                        <a:p>
                          <a:pPr indent="180340">
                            <a:lnSpc>
                              <a:spcPct val="100000"/>
                            </a:lnSpc>
                            <a:spcAft>
                              <a:spcPts val="0"/>
                            </a:spcAft>
                          </a:pPr>
                          <a:r>
                            <a:rPr lang="es-EC" sz="1800" dirty="0">
                              <a:effectLst/>
                            </a:rPr>
                            <a:t>DEFINICIÓN</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nchor="ctr"/>
                    </a:tc>
                    <a:tc>
                      <a:txBody>
                        <a:bodyPr/>
                        <a:lstStyle/>
                        <a:p>
                          <a:pPr indent="180340" algn="just">
                            <a:lnSpc>
                              <a:spcPct val="100000"/>
                            </a:lnSpc>
                            <a:spcAft>
                              <a:spcPts val="0"/>
                            </a:spcAft>
                          </a:pPr>
                          <a:r>
                            <a:rPr lang="es-EC" sz="1800" b="0" dirty="0">
                              <a:effectLst/>
                            </a:rPr>
                            <a:t>Mide el porcentaje de la cartera improductiva frente al total cartera (proporción de la cartera que se encuentra en mora). Los ratios de morosidad se calculan para el total de la cartera bruta y por línea de crédito.</a:t>
                          </a:r>
                          <a:endParaRPr lang="es-EC"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extLst>
                      <a:ext uri="{0D108BD9-81ED-4DB2-BD59-A6C34878D82A}">
                        <a16:rowId xmlns:a16="http://schemas.microsoft.com/office/drawing/2014/main" val="2782880251"/>
                      </a:ext>
                    </a:extLst>
                  </a:tr>
                  <a:tr h="484118">
                    <a:tc gridSpan="2">
                      <a:txBody>
                        <a:bodyPr/>
                        <a:lstStyle/>
                        <a:p>
                          <a:pPr indent="180340" algn="ctr">
                            <a:lnSpc>
                              <a:spcPct val="100000"/>
                            </a:lnSpc>
                            <a:spcAft>
                              <a:spcPts val="0"/>
                            </a:spcAft>
                          </a:pPr>
                          <a:r>
                            <a:rPr lang="es-EC" sz="1800" dirty="0">
                              <a:effectLst/>
                            </a:rPr>
                            <a:t>FÓRMULA DE CÁLCULO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tc hMerge="1">
                      <a:txBody>
                        <a:bodyPr/>
                        <a:lstStyle/>
                        <a:p>
                          <a:endParaRPr lang="es-EC"/>
                        </a:p>
                      </a:txBody>
                      <a:tcPr/>
                    </a:tc>
                    <a:extLst>
                      <a:ext uri="{0D108BD9-81ED-4DB2-BD59-A6C34878D82A}">
                        <a16:rowId xmlns:a16="http://schemas.microsoft.com/office/drawing/2014/main" val="4270893836"/>
                      </a:ext>
                    </a:extLst>
                  </a:tr>
                  <a:tr h="756815">
                    <a:tc gridSpan="2">
                      <a:txBody>
                        <a:bodyPr/>
                        <a:lstStyle/>
                        <a:p>
                          <a:pPr indent="180340">
                            <a:lnSpc>
                              <a:spcPct val="100000"/>
                            </a:lnSpc>
                            <a:spcAft>
                              <a:spcPts val="0"/>
                            </a:spcAft>
                          </a:pPr>
                          <a14:m>
                            <m:oMathPara xmlns:m="http://schemas.openxmlformats.org/officeDocument/2006/math">
                              <m:oMathParaPr>
                                <m:jc m:val="centerGroup"/>
                              </m:oMathParaPr>
                              <m:oMath xmlns:m="http://schemas.openxmlformats.org/officeDocument/2006/math">
                                <m:f>
                                  <m:fPr>
                                    <m:ctrlPr>
                                      <a:rPr lang="es-EC" sz="1800" i="1">
                                        <a:effectLst/>
                                        <a:latin typeface="Cambria Math" panose="02040503050406030204" pitchFamily="18" charset="0"/>
                                      </a:rPr>
                                    </m:ctrlPr>
                                  </m:fPr>
                                  <m:num>
                                    <m:r>
                                      <a:rPr lang="es-EC" sz="1800">
                                        <a:effectLst/>
                                        <a:latin typeface="Cambria Math" panose="02040503050406030204" pitchFamily="18" charset="0"/>
                                      </a:rPr>
                                      <m:t>𝐶𝑎𝑟𝑡𝑒𝑟𝑎</m:t>
                                    </m:r>
                                    <m:r>
                                      <a:rPr lang="es-EC" sz="1800">
                                        <a:effectLst/>
                                        <a:latin typeface="Cambria Math" panose="02040503050406030204" pitchFamily="18" charset="0"/>
                                      </a:rPr>
                                      <m:t> </m:t>
                                    </m:r>
                                    <m:r>
                                      <a:rPr lang="es-EC" sz="1800">
                                        <a:effectLst/>
                                        <a:latin typeface="Cambria Math" panose="02040503050406030204" pitchFamily="18" charset="0"/>
                                      </a:rPr>
                                      <m:t>𝑖𝑚𝑝𝑟𝑜𝑑𝑢𝑐𝑡𝑖𝑣𝑎</m:t>
                                    </m:r>
                                  </m:num>
                                  <m:den>
                                    <m:r>
                                      <a:rPr lang="es-EC" sz="1800">
                                        <a:effectLst/>
                                        <a:latin typeface="Cambria Math" panose="02040503050406030204" pitchFamily="18" charset="0"/>
                                      </a:rPr>
                                      <m:t>𝐶𝑎𝑟𝑡𝑒𝑟𝑎</m:t>
                                    </m:r>
                                    <m:r>
                                      <a:rPr lang="es-EC" sz="1800">
                                        <a:effectLst/>
                                        <a:latin typeface="Cambria Math" panose="02040503050406030204" pitchFamily="18" charset="0"/>
                                      </a:rPr>
                                      <m:t> </m:t>
                                    </m:r>
                                    <m:r>
                                      <a:rPr lang="es-EC" sz="1800">
                                        <a:effectLst/>
                                        <a:latin typeface="Cambria Math" panose="02040503050406030204" pitchFamily="18" charset="0"/>
                                      </a:rPr>
                                      <m:t>𝑏𝑟𝑢𝑡𝑎</m:t>
                                    </m:r>
                                  </m:den>
                                </m:f>
                              </m:oMath>
                            </m:oMathPara>
                          </a14:m>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tc hMerge="1">
                      <a:txBody>
                        <a:bodyPr/>
                        <a:lstStyle/>
                        <a:p>
                          <a:endParaRPr lang="es-EC"/>
                        </a:p>
                      </a:txBody>
                      <a:tcPr/>
                    </a:tc>
                    <a:extLst>
                      <a:ext uri="{0D108BD9-81ED-4DB2-BD59-A6C34878D82A}">
                        <a16:rowId xmlns:a16="http://schemas.microsoft.com/office/drawing/2014/main" val="4140959072"/>
                      </a:ext>
                    </a:extLst>
                  </a:tr>
                  <a:tr h="513511">
                    <a:tc gridSpan="2">
                      <a:txBody>
                        <a:bodyPr/>
                        <a:lstStyle/>
                        <a:p>
                          <a:pPr indent="180340" algn="ctr">
                            <a:lnSpc>
                              <a:spcPct val="100000"/>
                            </a:lnSpc>
                            <a:spcAft>
                              <a:spcPts val="0"/>
                            </a:spcAft>
                          </a:pPr>
                          <a:r>
                            <a:rPr lang="es-EC" sz="1800" dirty="0">
                              <a:effectLst/>
                            </a:rPr>
                            <a:t>DEFINICIÓN DE LAS CUENTAS RELACIONADAS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tc hMerge="1">
                      <a:txBody>
                        <a:bodyPr/>
                        <a:lstStyle/>
                        <a:p>
                          <a:endParaRPr lang="es-EC"/>
                        </a:p>
                      </a:txBody>
                      <a:tcPr/>
                    </a:tc>
                    <a:extLst>
                      <a:ext uri="{0D108BD9-81ED-4DB2-BD59-A6C34878D82A}">
                        <a16:rowId xmlns:a16="http://schemas.microsoft.com/office/drawing/2014/main" val="3347699318"/>
                      </a:ext>
                    </a:extLst>
                  </a:tr>
                  <a:tr h="1290683">
                    <a:tc gridSpan="2">
                      <a:txBody>
                        <a:bodyPr/>
                        <a:lstStyle/>
                        <a:p>
                          <a:pPr indent="180340" algn="just">
                            <a:lnSpc>
                              <a:spcPct val="100000"/>
                            </a:lnSpc>
                            <a:spcAft>
                              <a:spcPts val="0"/>
                            </a:spcAft>
                          </a:pPr>
                          <a:r>
                            <a:rPr lang="es-EC" sz="1800" dirty="0">
                              <a:effectLst/>
                            </a:rPr>
                            <a:t>Cartera Improductiva Bruta: </a:t>
                          </a:r>
                          <a:r>
                            <a:rPr lang="es-EC" sz="1800" b="0" dirty="0">
                              <a:effectLst/>
                            </a:rPr>
                            <a:t>Son aquellos prestamos que no generan renta financiera a la institución, están conformados por la cartera vencida y la cartera que no devenga interés.</a:t>
                          </a:r>
                        </a:p>
                        <a:p>
                          <a:pPr indent="180340" algn="just">
                            <a:lnSpc>
                              <a:spcPct val="100000"/>
                            </a:lnSpc>
                            <a:spcAft>
                              <a:spcPts val="0"/>
                            </a:spcAft>
                          </a:pPr>
                          <a:r>
                            <a:rPr lang="es-EC" sz="1800" dirty="0">
                              <a:effectLst/>
                            </a:rPr>
                            <a:t>Cartera Bruta: </a:t>
                          </a:r>
                          <a:r>
                            <a:rPr lang="es-EC" sz="1800" b="0" dirty="0">
                              <a:effectLst/>
                            </a:rPr>
                            <a:t>Se refiere al total de la Cartera de Crédito de una institución financiera sin deducir la provisión para créditos incobrables.</a:t>
                          </a:r>
                          <a:endParaRPr lang="es-EC"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tc hMerge="1">
                      <a:txBody>
                        <a:bodyPr/>
                        <a:lstStyle/>
                        <a:p>
                          <a:endParaRPr lang="es-EC"/>
                        </a:p>
                      </a:txBody>
                      <a:tcPr/>
                    </a:tc>
                    <a:extLst>
                      <a:ext uri="{0D108BD9-81ED-4DB2-BD59-A6C34878D82A}">
                        <a16:rowId xmlns:a16="http://schemas.microsoft.com/office/drawing/2014/main" val="2012119950"/>
                      </a:ext>
                    </a:extLst>
                  </a:tr>
                  <a:tr h="1045310">
                    <a:tc>
                      <a:txBody>
                        <a:bodyPr/>
                        <a:lstStyle/>
                        <a:p>
                          <a:pPr indent="180340">
                            <a:lnSpc>
                              <a:spcPct val="100000"/>
                            </a:lnSpc>
                            <a:spcAft>
                              <a:spcPts val="0"/>
                            </a:spcAft>
                          </a:pPr>
                          <a:r>
                            <a:rPr lang="es-EC" sz="1800" dirty="0">
                              <a:effectLst/>
                            </a:rPr>
                            <a:t>INTERPRETACIÓN DEL INDICADOR</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nchor="ctr"/>
                    </a:tc>
                    <a:tc>
                      <a:txBody>
                        <a:bodyPr/>
                        <a:lstStyle/>
                        <a:p>
                          <a:pPr indent="180340" algn="just">
                            <a:lnSpc>
                              <a:spcPct val="100000"/>
                            </a:lnSpc>
                            <a:spcAft>
                              <a:spcPts val="0"/>
                            </a:spcAft>
                          </a:pPr>
                          <a:r>
                            <a:rPr lang="es-EC" sz="1800" dirty="0">
                              <a:effectLst/>
                            </a:rPr>
                            <a:t>Mientras mayor sea el indicador significa que las entidades están teniendo problemas en la recuperación de la cartera. La relación mientras más baja es mejor.</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extLst>
                      <a:ext uri="{0D108BD9-81ED-4DB2-BD59-A6C34878D82A}">
                        <a16:rowId xmlns:a16="http://schemas.microsoft.com/office/drawing/2014/main" val="2459618499"/>
                      </a:ext>
                    </a:extLst>
                  </a:tr>
                </a:tbl>
              </a:graphicData>
            </a:graphic>
          </p:graphicFrame>
        </mc:Choice>
        <mc:Fallback xmlns="">
          <p:graphicFrame>
            <p:nvGraphicFramePr>
              <p:cNvPr id="4" name="Marcador de contenido 3">
                <a:extLst>
                  <a:ext uri="{FF2B5EF4-FFF2-40B4-BE49-F238E27FC236}">
                    <a16:creationId xmlns:a16="http://schemas.microsoft.com/office/drawing/2014/main" id="{62033DA7-320E-4B92-AA7F-6612F86B4C52}"/>
                  </a:ext>
                </a:extLst>
              </p:cNvPr>
              <p:cNvGraphicFramePr>
                <a:graphicFrameLocks noGrp="1"/>
              </p:cNvGraphicFramePr>
              <p:nvPr>
                <p:ph idx="1"/>
                <p:extLst>
                  <p:ext uri="{D42A27DB-BD31-4B8C-83A1-F6EECF244321}">
                    <p14:modId xmlns:p14="http://schemas.microsoft.com/office/powerpoint/2010/main" val="1251954003"/>
                  </p:ext>
                </p:extLst>
              </p:nvPr>
            </p:nvGraphicFramePr>
            <p:xfrm>
              <a:off x="182185" y="691129"/>
              <a:ext cx="9730240" cy="5514007"/>
            </p:xfrm>
            <a:graphic>
              <a:graphicData uri="http://schemas.openxmlformats.org/drawingml/2006/table">
                <a:tbl>
                  <a:tblPr firstRow="1" firstCol="1" bandRow="1">
                    <a:tableStyleId>{5C22544A-7EE6-4342-B048-85BDC9FD1C3A}</a:tableStyleId>
                  </a:tblPr>
                  <a:tblGrid>
                    <a:gridCol w="4865120">
                      <a:extLst>
                        <a:ext uri="{9D8B030D-6E8A-4147-A177-3AD203B41FA5}">
                          <a16:colId xmlns:a16="http://schemas.microsoft.com/office/drawing/2014/main" val="4004707488"/>
                        </a:ext>
                      </a:extLst>
                    </a:gridCol>
                    <a:gridCol w="4865120">
                      <a:extLst>
                        <a:ext uri="{9D8B030D-6E8A-4147-A177-3AD203B41FA5}">
                          <a16:colId xmlns:a16="http://schemas.microsoft.com/office/drawing/2014/main" val="3512428105"/>
                        </a:ext>
                      </a:extLst>
                    </a:gridCol>
                  </a:tblGrid>
                  <a:tr h="1371600">
                    <a:tc>
                      <a:txBody>
                        <a:bodyPr/>
                        <a:lstStyle/>
                        <a:p>
                          <a:pPr indent="180340">
                            <a:lnSpc>
                              <a:spcPct val="100000"/>
                            </a:lnSpc>
                            <a:spcAft>
                              <a:spcPts val="0"/>
                            </a:spcAft>
                          </a:pPr>
                          <a:r>
                            <a:rPr lang="es-EC" sz="1800" dirty="0">
                              <a:effectLst/>
                            </a:rPr>
                            <a:t>DEFINICIÓN</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nchor="ctr"/>
                    </a:tc>
                    <a:tc>
                      <a:txBody>
                        <a:bodyPr/>
                        <a:lstStyle/>
                        <a:p>
                          <a:pPr indent="180340" algn="just">
                            <a:lnSpc>
                              <a:spcPct val="100000"/>
                            </a:lnSpc>
                            <a:spcAft>
                              <a:spcPts val="0"/>
                            </a:spcAft>
                          </a:pPr>
                          <a:r>
                            <a:rPr lang="es-EC" sz="1800" b="0" dirty="0">
                              <a:effectLst/>
                            </a:rPr>
                            <a:t>Mide el porcentaje de la cartera improductiva frente al total cartera (proporción de la cartera que se encuentra en mora). Los ratios de morosidad se calculan para el total de la cartera bruta y por línea de crédito.</a:t>
                          </a:r>
                          <a:endParaRPr lang="es-EC"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extLst>
                      <a:ext uri="{0D108BD9-81ED-4DB2-BD59-A6C34878D82A}">
                        <a16:rowId xmlns:a16="http://schemas.microsoft.com/office/drawing/2014/main" val="2782880251"/>
                      </a:ext>
                    </a:extLst>
                  </a:tr>
                  <a:tr h="484118">
                    <a:tc gridSpan="2">
                      <a:txBody>
                        <a:bodyPr/>
                        <a:lstStyle/>
                        <a:p>
                          <a:pPr indent="180340" algn="ctr">
                            <a:lnSpc>
                              <a:spcPct val="100000"/>
                            </a:lnSpc>
                            <a:spcAft>
                              <a:spcPts val="0"/>
                            </a:spcAft>
                          </a:pPr>
                          <a:r>
                            <a:rPr lang="es-EC" sz="1800" dirty="0">
                              <a:effectLst/>
                            </a:rPr>
                            <a:t>FÓRMULA DE CÁLCULO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tc hMerge="1">
                      <a:txBody>
                        <a:bodyPr/>
                        <a:lstStyle/>
                        <a:p>
                          <a:endParaRPr lang="es-EC"/>
                        </a:p>
                      </a:txBody>
                      <a:tcPr/>
                    </a:tc>
                    <a:extLst>
                      <a:ext uri="{0D108BD9-81ED-4DB2-BD59-A6C34878D82A}">
                        <a16:rowId xmlns:a16="http://schemas.microsoft.com/office/drawing/2014/main" val="4270893836"/>
                      </a:ext>
                    </a:extLst>
                  </a:tr>
                  <a:tr h="756815">
                    <a:tc gridSpan="2">
                      <a:txBody>
                        <a:bodyPr/>
                        <a:lstStyle/>
                        <a:p>
                          <a:endParaRPr lang="es-EC"/>
                        </a:p>
                      </a:txBody>
                      <a:tcPr marL="44346" marR="44346" marT="0" marB="0">
                        <a:blipFill>
                          <a:blip r:embed="rId2"/>
                          <a:stretch>
                            <a:fillRect l="-63" t="-256452" r="-250" b="-402419"/>
                          </a:stretch>
                        </a:blipFill>
                      </a:tcPr>
                    </a:tc>
                    <a:tc hMerge="1">
                      <a:txBody>
                        <a:bodyPr/>
                        <a:lstStyle/>
                        <a:p>
                          <a:endParaRPr lang="es-EC"/>
                        </a:p>
                      </a:txBody>
                      <a:tcPr/>
                    </a:tc>
                    <a:extLst>
                      <a:ext uri="{0D108BD9-81ED-4DB2-BD59-A6C34878D82A}">
                        <a16:rowId xmlns:a16="http://schemas.microsoft.com/office/drawing/2014/main" val="4140959072"/>
                      </a:ext>
                    </a:extLst>
                  </a:tr>
                  <a:tr h="513511">
                    <a:tc gridSpan="2">
                      <a:txBody>
                        <a:bodyPr/>
                        <a:lstStyle/>
                        <a:p>
                          <a:pPr indent="180340" algn="ctr">
                            <a:lnSpc>
                              <a:spcPct val="100000"/>
                            </a:lnSpc>
                            <a:spcAft>
                              <a:spcPts val="0"/>
                            </a:spcAft>
                          </a:pPr>
                          <a:r>
                            <a:rPr lang="es-EC" sz="1800" dirty="0">
                              <a:effectLst/>
                            </a:rPr>
                            <a:t>DEFINICIÓN DE LAS CUENTAS RELACIONADAS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tc hMerge="1">
                      <a:txBody>
                        <a:bodyPr/>
                        <a:lstStyle/>
                        <a:p>
                          <a:endParaRPr lang="es-EC"/>
                        </a:p>
                      </a:txBody>
                      <a:tcPr/>
                    </a:tc>
                    <a:extLst>
                      <a:ext uri="{0D108BD9-81ED-4DB2-BD59-A6C34878D82A}">
                        <a16:rowId xmlns:a16="http://schemas.microsoft.com/office/drawing/2014/main" val="3347699318"/>
                      </a:ext>
                    </a:extLst>
                  </a:tr>
                  <a:tr h="1290683">
                    <a:tc gridSpan="2">
                      <a:txBody>
                        <a:bodyPr/>
                        <a:lstStyle/>
                        <a:p>
                          <a:pPr indent="180340" algn="just">
                            <a:lnSpc>
                              <a:spcPct val="100000"/>
                            </a:lnSpc>
                            <a:spcAft>
                              <a:spcPts val="0"/>
                            </a:spcAft>
                          </a:pPr>
                          <a:r>
                            <a:rPr lang="es-EC" sz="1800" dirty="0">
                              <a:effectLst/>
                            </a:rPr>
                            <a:t>Cartera Improductiva Bruta: </a:t>
                          </a:r>
                          <a:r>
                            <a:rPr lang="es-EC" sz="1800" b="0" dirty="0">
                              <a:effectLst/>
                            </a:rPr>
                            <a:t>Son aquellos prestamos que no generan renta financiera a la institución, están conformados por la cartera vencida y la cartera que no devenga interés.</a:t>
                          </a:r>
                        </a:p>
                        <a:p>
                          <a:pPr indent="180340" algn="just">
                            <a:lnSpc>
                              <a:spcPct val="100000"/>
                            </a:lnSpc>
                            <a:spcAft>
                              <a:spcPts val="0"/>
                            </a:spcAft>
                          </a:pPr>
                          <a:r>
                            <a:rPr lang="es-EC" sz="1800" dirty="0">
                              <a:effectLst/>
                            </a:rPr>
                            <a:t>Cartera Bruta: </a:t>
                          </a:r>
                          <a:r>
                            <a:rPr lang="es-EC" sz="1800" b="0" dirty="0">
                              <a:effectLst/>
                            </a:rPr>
                            <a:t>Se refiere al total de la Cartera de Crédito de una institución financiera sin deducir la provisión para créditos incobrables.</a:t>
                          </a:r>
                          <a:endParaRPr lang="es-EC"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tc hMerge="1">
                      <a:txBody>
                        <a:bodyPr/>
                        <a:lstStyle/>
                        <a:p>
                          <a:endParaRPr lang="es-EC"/>
                        </a:p>
                      </a:txBody>
                      <a:tcPr/>
                    </a:tc>
                    <a:extLst>
                      <a:ext uri="{0D108BD9-81ED-4DB2-BD59-A6C34878D82A}">
                        <a16:rowId xmlns:a16="http://schemas.microsoft.com/office/drawing/2014/main" val="2012119950"/>
                      </a:ext>
                    </a:extLst>
                  </a:tr>
                  <a:tr h="1097280">
                    <a:tc>
                      <a:txBody>
                        <a:bodyPr/>
                        <a:lstStyle/>
                        <a:p>
                          <a:pPr indent="180340">
                            <a:lnSpc>
                              <a:spcPct val="100000"/>
                            </a:lnSpc>
                            <a:spcAft>
                              <a:spcPts val="0"/>
                            </a:spcAft>
                          </a:pPr>
                          <a:r>
                            <a:rPr lang="es-EC" sz="1800" dirty="0">
                              <a:effectLst/>
                            </a:rPr>
                            <a:t>INTERPRETACIÓN DEL INDICADOR</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nchor="ctr"/>
                    </a:tc>
                    <a:tc>
                      <a:txBody>
                        <a:bodyPr/>
                        <a:lstStyle/>
                        <a:p>
                          <a:pPr indent="180340" algn="just">
                            <a:lnSpc>
                              <a:spcPct val="100000"/>
                            </a:lnSpc>
                            <a:spcAft>
                              <a:spcPts val="0"/>
                            </a:spcAft>
                          </a:pPr>
                          <a:r>
                            <a:rPr lang="es-EC" sz="1800" dirty="0">
                              <a:effectLst/>
                            </a:rPr>
                            <a:t>Mientras mayor sea el indicador significa que las entidades están teniendo problemas en la recuperación de la cartera. La relación mientras más baja es mejor.</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46" marR="44346" marT="0" marB="0"/>
                    </a:tc>
                    <a:extLst>
                      <a:ext uri="{0D108BD9-81ED-4DB2-BD59-A6C34878D82A}">
                        <a16:rowId xmlns:a16="http://schemas.microsoft.com/office/drawing/2014/main" val="2459618499"/>
                      </a:ext>
                    </a:extLst>
                  </a:tr>
                </a:tbl>
              </a:graphicData>
            </a:graphic>
          </p:graphicFrame>
        </mc:Fallback>
      </mc:AlternateContent>
      <p:sp>
        <p:nvSpPr>
          <p:cNvPr id="5" name="1 Título"/>
          <p:cNvSpPr>
            <a:spLocks noGrp="1"/>
          </p:cNvSpPr>
          <p:nvPr>
            <p:ph type="title"/>
          </p:nvPr>
        </p:nvSpPr>
        <p:spPr>
          <a:xfrm>
            <a:off x="191344" y="90987"/>
            <a:ext cx="10972800" cy="1143000"/>
          </a:xfrm>
        </p:spPr>
        <p:txBody>
          <a:bodyPr/>
          <a:lstStyle/>
          <a:p>
            <a:pPr algn="l"/>
            <a:r>
              <a:rPr lang="es-ES" dirty="0"/>
              <a:t>Morosidad</a:t>
            </a:r>
          </a:p>
        </p:txBody>
      </p:sp>
      <p:pic>
        <p:nvPicPr>
          <p:cNvPr id="2" name="Imagen 1"/>
          <p:cNvPicPr>
            <a:picLocks noChangeAspect="1"/>
          </p:cNvPicPr>
          <p:nvPr/>
        </p:nvPicPr>
        <p:blipFill>
          <a:blip r:embed="rId3"/>
          <a:stretch>
            <a:fillRect/>
          </a:stretch>
        </p:blipFill>
        <p:spPr>
          <a:xfrm>
            <a:off x="10200456" y="3284984"/>
            <a:ext cx="1457325" cy="590550"/>
          </a:xfrm>
          <a:prstGeom prst="rect">
            <a:avLst/>
          </a:prstGeom>
        </p:spPr>
      </p:pic>
    </p:spTree>
    <p:extLst>
      <p:ext uri="{BB962C8B-B14F-4D97-AF65-F5344CB8AC3E}">
        <p14:creationId xmlns:p14="http://schemas.microsoft.com/office/powerpoint/2010/main" val="24212820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1384" y="66434"/>
            <a:ext cx="10972800" cy="1143000"/>
          </a:xfrm>
        </p:spPr>
        <p:txBody>
          <a:bodyPr/>
          <a:lstStyle/>
          <a:p>
            <a:pPr algn="l"/>
            <a:r>
              <a:rPr lang="es-ES" dirty="0"/>
              <a:t>Marco referencial</a:t>
            </a:r>
          </a:p>
        </p:txBody>
      </p:sp>
      <p:grpSp>
        <p:nvGrpSpPr>
          <p:cNvPr id="5" name="4 Grupo"/>
          <p:cNvGrpSpPr/>
          <p:nvPr/>
        </p:nvGrpSpPr>
        <p:grpSpPr>
          <a:xfrm>
            <a:off x="911424" y="1215857"/>
            <a:ext cx="4536504" cy="1639324"/>
            <a:chOff x="482454" y="1644461"/>
            <a:chExt cx="8179091" cy="4481701"/>
          </a:xfrm>
        </p:grpSpPr>
        <p:sp>
          <p:nvSpPr>
            <p:cNvPr id="6" name="5 Menos"/>
            <p:cNvSpPr/>
            <p:nvPr/>
          </p:nvSpPr>
          <p:spPr>
            <a:xfrm rot="21300000">
              <a:off x="482454" y="3394866"/>
              <a:ext cx="8179091" cy="936629"/>
            </a:xfrm>
            <a:prstGeom prst="mathMinus">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7" name="6 Flecha abajo"/>
            <p:cNvSpPr/>
            <p:nvPr/>
          </p:nvSpPr>
          <p:spPr>
            <a:xfrm>
              <a:off x="4858512" y="4213341"/>
              <a:ext cx="2468881" cy="1810386"/>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7 Forma libre"/>
            <p:cNvSpPr/>
            <p:nvPr/>
          </p:nvSpPr>
          <p:spPr>
            <a:xfrm>
              <a:off x="4858512" y="1644461"/>
              <a:ext cx="2538226" cy="1869968"/>
            </a:xfrm>
            <a:custGeom>
              <a:avLst/>
              <a:gdLst>
                <a:gd name="connsiteX0" fmla="*/ 0 w 2633472"/>
                <a:gd name="connsiteY0" fmla="*/ 0 h 1900904"/>
                <a:gd name="connsiteX1" fmla="*/ 2633472 w 2633472"/>
                <a:gd name="connsiteY1" fmla="*/ 0 h 1900904"/>
                <a:gd name="connsiteX2" fmla="*/ 2633472 w 2633472"/>
                <a:gd name="connsiteY2" fmla="*/ 1900904 h 1900904"/>
                <a:gd name="connsiteX3" fmla="*/ 0 w 2633472"/>
                <a:gd name="connsiteY3" fmla="*/ 1900904 h 1900904"/>
                <a:gd name="connsiteX4" fmla="*/ 0 w 2633472"/>
                <a:gd name="connsiteY4" fmla="*/ 0 h 190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3472" h="1900904">
                  <a:moveTo>
                    <a:pt x="0" y="0"/>
                  </a:moveTo>
                  <a:lnTo>
                    <a:pt x="2633472" y="0"/>
                  </a:lnTo>
                  <a:lnTo>
                    <a:pt x="2633472" y="1900904"/>
                  </a:lnTo>
                  <a:lnTo>
                    <a:pt x="0" y="19009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63144" rIns="0" bIns="263144" numCol="1" spcCol="1270" anchor="ctr" anchorCtr="0">
              <a:noAutofit/>
            </a:bodyPr>
            <a:lstStyle/>
            <a:p>
              <a:pPr algn="ctr" defTabSz="1644650">
                <a:lnSpc>
                  <a:spcPct val="90000"/>
                </a:lnSpc>
                <a:spcBef>
                  <a:spcPct val="0"/>
                </a:spcBef>
                <a:spcAft>
                  <a:spcPct val="35000"/>
                </a:spcAft>
              </a:pPr>
              <a:r>
                <a:rPr lang="es-ES" sz="2400" dirty="0">
                  <a:solidFill>
                    <a:schemeClr val="bg1"/>
                  </a:solidFill>
                </a:rPr>
                <a:t>Morosidad</a:t>
              </a:r>
              <a:r>
                <a:rPr lang="es-ES" sz="1600" dirty="0">
                  <a:solidFill>
                    <a:schemeClr val="bg1"/>
                  </a:solidFill>
                </a:rPr>
                <a:t> </a:t>
              </a:r>
            </a:p>
          </p:txBody>
        </p:sp>
        <p:sp>
          <p:nvSpPr>
            <p:cNvPr id="9" name="8 Flecha arriba"/>
            <p:cNvSpPr/>
            <p:nvPr/>
          </p:nvSpPr>
          <p:spPr>
            <a:xfrm>
              <a:off x="1475645" y="1844819"/>
              <a:ext cx="2468880" cy="1810385"/>
            </a:xfrm>
            <a:prstGeom prst="up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Forma libre"/>
            <p:cNvSpPr/>
            <p:nvPr/>
          </p:nvSpPr>
          <p:spPr>
            <a:xfrm>
              <a:off x="1691640" y="4225258"/>
              <a:ext cx="2082257" cy="1900904"/>
            </a:xfrm>
            <a:custGeom>
              <a:avLst/>
              <a:gdLst>
                <a:gd name="connsiteX0" fmla="*/ 0 w 2633472"/>
                <a:gd name="connsiteY0" fmla="*/ 0 h 1900904"/>
                <a:gd name="connsiteX1" fmla="*/ 2633472 w 2633472"/>
                <a:gd name="connsiteY1" fmla="*/ 0 h 1900904"/>
                <a:gd name="connsiteX2" fmla="*/ 2633472 w 2633472"/>
                <a:gd name="connsiteY2" fmla="*/ 1900904 h 1900904"/>
                <a:gd name="connsiteX3" fmla="*/ 0 w 2633472"/>
                <a:gd name="connsiteY3" fmla="*/ 1900904 h 1900904"/>
                <a:gd name="connsiteX4" fmla="*/ 0 w 2633472"/>
                <a:gd name="connsiteY4" fmla="*/ 0 h 190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3472" h="1900904">
                  <a:moveTo>
                    <a:pt x="0" y="0"/>
                  </a:moveTo>
                  <a:lnTo>
                    <a:pt x="2633472" y="0"/>
                  </a:lnTo>
                  <a:lnTo>
                    <a:pt x="2633472" y="1900904"/>
                  </a:lnTo>
                  <a:lnTo>
                    <a:pt x="0" y="19009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63144" rIns="0" bIns="263144" numCol="1" spcCol="1270" anchor="ctr" anchorCtr="0">
              <a:noAutofit/>
            </a:bodyPr>
            <a:lstStyle/>
            <a:p>
              <a:pPr algn="ctr" defTabSz="1644650">
                <a:lnSpc>
                  <a:spcPct val="90000"/>
                </a:lnSpc>
                <a:spcBef>
                  <a:spcPct val="0"/>
                </a:spcBef>
                <a:spcAft>
                  <a:spcPct val="35000"/>
                </a:spcAft>
              </a:pPr>
              <a:r>
                <a:rPr lang="es-ES" sz="2400" dirty="0">
                  <a:solidFill>
                    <a:schemeClr val="bg1"/>
                  </a:solidFill>
                </a:rPr>
                <a:t>Liquidez</a:t>
              </a:r>
            </a:p>
          </p:txBody>
        </p:sp>
      </p:grpSp>
      <p:graphicFrame>
        <p:nvGraphicFramePr>
          <p:cNvPr id="11" name="10 Diagrama"/>
          <p:cNvGraphicFramePr/>
          <p:nvPr>
            <p:extLst>
              <p:ext uri="{D42A27DB-BD31-4B8C-83A1-F6EECF244321}">
                <p14:modId xmlns:p14="http://schemas.microsoft.com/office/powerpoint/2010/main" val="2625963426"/>
              </p:ext>
            </p:extLst>
          </p:nvPr>
        </p:nvGraphicFramePr>
        <p:xfrm>
          <a:off x="6240016" y="1215857"/>
          <a:ext cx="3959230" cy="5388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entágono 2"/>
          <p:cNvSpPr/>
          <p:nvPr/>
        </p:nvSpPr>
        <p:spPr>
          <a:xfrm>
            <a:off x="6240016" y="1394403"/>
            <a:ext cx="2016224" cy="53371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t>Uyén, 2016</a:t>
            </a:r>
          </a:p>
        </p:txBody>
      </p:sp>
      <p:sp>
        <p:nvSpPr>
          <p:cNvPr id="12" name="Pentágono 11"/>
          <p:cNvSpPr/>
          <p:nvPr/>
        </p:nvSpPr>
        <p:spPr>
          <a:xfrm>
            <a:off x="905125" y="3139582"/>
            <a:ext cx="2016224" cy="53371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t>Cabezas, 2017</a:t>
            </a:r>
          </a:p>
        </p:txBody>
      </p:sp>
      <p:graphicFrame>
        <p:nvGraphicFramePr>
          <p:cNvPr id="4" name="Diagrama 3"/>
          <p:cNvGraphicFramePr/>
          <p:nvPr>
            <p:extLst>
              <p:ext uri="{D42A27DB-BD31-4B8C-83A1-F6EECF244321}">
                <p14:modId xmlns:p14="http://schemas.microsoft.com/office/powerpoint/2010/main" val="908507425"/>
              </p:ext>
            </p:extLst>
          </p:nvPr>
        </p:nvGraphicFramePr>
        <p:xfrm>
          <a:off x="175568" y="3561529"/>
          <a:ext cx="6008216" cy="30329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674548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4464" y="27930"/>
            <a:ext cx="10972800" cy="1143000"/>
          </a:xfrm>
        </p:spPr>
        <p:txBody>
          <a:bodyPr/>
          <a:lstStyle/>
          <a:p>
            <a:pPr algn="l"/>
            <a:r>
              <a:rPr lang="es-ES" dirty="0"/>
              <a:t>Metodología</a:t>
            </a:r>
          </a:p>
        </p:txBody>
      </p:sp>
      <p:sp>
        <p:nvSpPr>
          <p:cNvPr id="6" name="Freeform 51">
            <a:extLst>
              <a:ext uri="{FF2B5EF4-FFF2-40B4-BE49-F238E27FC236}">
                <a16:creationId xmlns:a16="http://schemas.microsoft.com/office/drawing/2014/main" id="{95709A78-AFA2-436E-A83E-6526C9B5C030}"/>
              </a:ext>
            </a:extLst>
          </p:cNvPr>
          <p:cNvSpPr>
            <a:spLocks/>
          </p:cNvSpPr>
          <p:nvPr/>
        </p:nvSpPr>
        <p:spPr bwMode="auto">
          <a:xfrm rot="16200000">
            <a:off x="-218860" y="2918071"/>
            <a:ext cx="2446020" cy="1939565"/>
          </a:xfrm>
          <a:custGeom>
            <a:avLst/>
            <a:gdLst>
              <a:gd name="T0" fmla="*/ 1337 w 5552"/>
              <a:gd name="T1" fmla="*/ 0 h 4983"/>
              <a:gd name="T2" fmla="*/ 0 w 5552"/>
              <a:gd name="T3" fmla="*/ 2315 h 4983"/>
              <a:gd name="T4" fmla="*/ 1535 w 5552"/>
              <a:gd name="T5" fmla="*/ 4983 h 4983"/>
              <a:gd name="T6" fmla="*/ 2775 w 5552"/>
              <a:gd name="T7" fmla="*/ 4983 h 4983"/>
              <a:gd name="T8" fmla="*/ 4016 w 5552"/>
              <a:gd name="T9" fmla="*/ 4983 h 4983"/>
              <a:gd name="T10" fmla="*/ 5552 w 5552"/>
              <a:gd name="T11" fmla="*/ 2315 h 4983"/>
              <a:gd name="T12" fmla="*/ 5394 w 5552"/>
              <a:gd name="T13" fmla="*/ 2042 h 4983"/>
            </a:gdLst>
            <a:ahLst/>
            <a:cxnLst>
              <a:cxn ang="0">
                <a:pos x="T0" y="T1"/>
              </a:cxn>
              <a:cxn ang="0">
                <a:pos x="T2" y="T3"/>
              </a:cxn>
              <a:cxn ang="0">
                <a:pos x="T4" y="T5"/>
              </a:cxn>
              <a:cxn ang="0">
                <a:pos x="T6" y="T7"/>
              </a:cxn>
              <a:cxn ang="0">
                <a:pos x="T8" y="T9"/>
              </a:cxn>
              <a:cxn ang="0">
                <a:pos x="T10" y="T11"/>
              </a:cxn>
              <a:cxn ang="0">
                <a:pos x="T12" y="T13"/>
              </a:cxn>
            </a:cxnLst>
            <a:rect l="0" t="0" r="r" b="b"/>
            <a:pathLst>
              <a:path w="5552" h="4983">
                <a:moveTo>
                  <a:pt x="1337" y="0"/>
                </a:moveTo>
                <a:lnTo>
                  <a:pt x="0" y="2315"/>
                </a:lnTo>
                <a:lnTo>
                  <a:pt x="1535" y="4983"/>
                </a:lnTo>
                <a:lnTo>
                  <a:pt x="2775" y="4983"/>
                </a:lnTo>
                <a:lnTo>
                  <a:pt x="4016" y="4983"/>
                </a:lnTo>
                <a:lnTo>
                  <a:pt x="5552" y="2315"/>
                </a:lnTo>
                <a:lnTo>
                  <a:pt x="5394" y="2042"/>
                </a:lnTo>
              </a:path>
            </a:pathLst>
          </a:custGeom>
          <a:solidFill>
            <a:srgbClr val="C8CACA"/>
          </a:solidFill>
          <a:ln w="635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52">
            <a:extLst>
              <a:ext uri="{FF2B5EF4-FFF2-40B4-BE49-F238E27FC236}">
                <a16:creationId xmlns:a16="http://schemas.microsoft.com/office/drawing/2014/main" id="{B12C0268-58EF-481B-BDAF-3BADBA9A7E0D}"/>
              </a:ext>
            </a:extLst>
          </p:cNvPr>
          <p:cNvSpPr>
            <a:spLocks/>
          </p:cNvSpPr>
          <p:nvPr/>
        </p:nvSpPr>
        <p:spPr bwMode="auto">
          <a:xfrm rot="16200000">
            <a:off x="3997745" y="2580595"/>
            <a:ext cx="1771074" cy="1939565"/>
          </a:xfrm>
          <a:custGeom>
            <a:avLst/>
            <a:gdLst>
              <a:gd name="T0" fmla="*/ 0 w 4017"/>
              <a:gd name="T1" fmla="*/ 0 h 4984"/>
              <a:gd name="T2" fmla="*/ 1240 w 4017"/>
              <a:gd name="T3" fmla="*/ 0 h 4984"/>
              <a:gd name="T4" fmla="*/ 2481 w 4017"/>
              <a:gd name="T5" fmla="*/ 0 h 4984"/>
              <a:gd name="T6" fmla="*/ 4017 w 4017"/>
              <a:gd name="T7" fmla="*/ 2669 h 4984"/>
              <a:gd name="T8" fmla="*/ 2679 w 4017"/>
              <a:gd name="T9" fmla="*/ 4984 h 4984"/>
            </a:gdLst>
            <a:ahLst/>
            <a:cxnLst>
              <a:cxn ang="0">
                <a:pos x="T0" y="T1"/>
              </a:cxn>
              <a:cxn ang="0">
                <a:pos x="T2" y="T3"/>
              </a:cxn>
              <a:cxn ang="0">
                <a:pos x="T4" y="T5"/>
              </a:cxn>
              <a:cxn ang="0">
                <a:pos x="T6" y="T7"/>
              </a:cxn>
              <a:cxn ang="0">
                <a:pos x="T8" y="T9"/>
              </a:cxn>
            </a:cxnLst>
            <a:rect l="0" t="0" r="r" b="b"/>
            <a:pathLst>
              <a:path w="4017" h="4984">
                <a:moveTo>
                  <a:pt x="0" y="0"/>
                </a:moveTo>
                <a:lnTo>
                  <a:pt x="1240" y="0"/>
                </a:lnTo>
                <a:lnTo>
                  <a:pt x="2481" y="0"/>
                </a:lnTo>
                <a:lnTo>
                  <a:pt x="4017" y="2669"/>
                </a:lnTo>
                <a:lnTo>
                  <a:pt x="2679" y="4984"/>
                </a:lnTo>
              </a:path>
            </a:pathLst>
          </a:custGeom>
          <a:noFill/>
          <a:ln w="63500">
            <a:solidFill>
              <a:srgbClr val="CC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3">
            <a:extLst>
              <a:ext uri="{FF2B5EF4-FFF2-40B4-BE49-F238E27FC236}">
                <a16:creationId xmlns:a16="http://schemas.microsoft.com/office/drawing/2014/main" id="{82FE5A68-6844-4D39-92C1-A1CD5B04BE00}"/>
              </a:ext>
            </a:extLst>
          </p:cNvPr>
          <p:cNvSpPr>
            <a:spLocks/>
          </p:cNvSpPr>
          <p:nvPr/>
        </p:nvSpPr>
        <p:spPr bwMode="auto">
          <a:xfrm rot="16200000">
            <a:off x="2975032" y="1288798"/>
            <a:ext cx="1957874" cy="1858620"/>
          </a:xfrm>
          <a:custGeom>
            <a:avLst/>
            <a:gdLst>
              <a:gd name="T0" fmla="*/ 1207 w 4442"/>
              <a:gd name="T1" fmla="*/ 0 h 4777"/>
              <a:gd name="T2" fmla="*/ 0 w 4442"/>
              <a:gd name="T3" fmla="*/ 2089 h 4777"/>
              <a:gd name="T4" fmla="*/ 1566 w 4442"/>
              <a:gd name="T5" fmla="*/ 4777 h 4777"/>
              <a:gd name="T6" fmla="*/ 4204 w 4442"/>
              <a:gd name="T7" fmla="*/ 4777 h 4777"/>
              <a:gd name="T8" fmla="*/ 4442 w 4442"/>
              <a:gd name="T9" fmla="*/ 4363 h 4777"/>
            </a:gdLst>
            <a:ahLst/>
            <a:cxnLst>
              <a:cxn ang="0">
                <a:pos x="T0" y="T1"/>
              </a:cxn>
              <a:cxn ang="0">
                <a:pos x="T2" y="T3"/>
              </a:cxn>
              <a:cxn ang="0">
                <a:pos x="T4" y="T5"/>
              </a:cxn>
              <a:cxn ang="0">
                <a:pos x="T6" y="T7"/>
              </a:cxn>
              <a:cxn ang="0">
                <a:pos x="T8" y="T9"/>
              </a:cxn>
            </a:cxnLst>
            <a:rect l="0" t="0" r="r" b="b"/>
            <a:pathLst>
              <a:path w="4442" h="4777">
                <a:moveTo>
                  <a:pt x="1207" y="0"/>
                </a:moveTo>
                <a:lnTo>
                  <a:pt x="0" y="2089"/>
                </a:lnTo>
                <a:lnTo>
                  <a:pt x="1566" y="4777"/>
                </a:lnTo>
                <a:lnTo>
                  <a:pt x="4204" y="4777"/>
                </a:lnTo>
                <a:lnTo>
                  <a:pt x="4442" y="4363"/>
                </a:lnTo>
              </a:path>
            </a:pathLst>
          </a:custGeom>
          <a:ln>
            <a:solidFill>
              <a:srgbClr val="7030A0"/>
            </a:solidFill>
            <a:headEnd/>
            <a:tailEn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9" name="Freeform 54">
            <a:extLst>
              <a:ext uri="{FF2B5EF4-FFF2-40B4-BE49-F238E27FC236}">
                <a16:creationId xmlns:a16="http://schemas.microsoft.com/office/drawing/2014/main" id="{2CFC7337-33C1-4F66-9595-F6E101EB4D06}"/>
              </a:ext>
            </a:extLst>
          </p:cNvPr>
          <p:cNvSpPr>
            <a:spLocks/>
          </p:cNvSpPr>
          <p:nvPr/>
        </p:nvSpPr>
        <p:spPr bwMode="auto">
          <a:xfrm rot="16200000">
            <a:off x="1429088" y="1861839"/>
            <a:ext cx="2054798" cy="812563"/>
          </a:xfrm>
          <a:custGeom>
            <a:avLst/>
            <a:gdLst>
              <a:gd name="T0" fmla="*/ 0 w 4661"/>
              <a:gd name="T1" fmla="*/ 0 h 2089"/>
              <a:gd name="T2" fmla="*/ 1207 w 4661"/>
              <a:gd name="T3" fmla="*/ 2089 h 2089"/>
              <a:gd name="T4" fmla="*/ 4322 w 4661"/>
              <a:gd name="T5" fmla="*/ 2089 h 2089"/>
              <a:gd name="T6" fmla="*/ 4661 w 4661"/>
              <a:gd name="T7" fmla="*/ 1504 h 2089"/>
            </a:gdLst>
            <a:ahLst/>
            <a:cxnLst>
              <a:cxn ang="0">
                <a:pos x="T0" y="T1"/>
              </a:cxn>
              <a:cxn ang="0">
                <a:pos x="T2" y="T3"/>
              </a:cxn>
              <a:cxn ang="0">
                <a:pos x="T4" y="T5"/>
              </a:cxn>
              <a:cxn ang="0">
                <a:pos x="T6" y="T7"/>
              </a:cxn>
            </a:cxnLst>
            <a:rect l="0" t="0" r="r" b="b"/>
            <a:pathLst>
              <a:path w="4661" h="2089">
                <a:moveTo>
                  <a:pt x="0" y="0"/>
                </a:moveTo>
                <a:lnTo>
                  <a:pt x="1207" y="2089"/>
                </a:lnTo>
                <a:lnTo>
                  <a:pt x="4322" y="2089"/>
                </a:lnTo>
                <a:lnTo>
                  <a:pt x="4661" y="1504"/>
                </a:lnTo>
              </a:path>
            </a:pathLst>
          </a:custGeom>
          <a:solidFill>
            <a:srgbClr val="C8CACA"/>
          </a:solidFill>
          <a:ln w="63500">
            <a:solidFill>
              <a:srgbClr val="FF921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5">
            <a:extLst>
              <a:ext uri="{FF2B5EF4-FFF2-40B4-BE49-F238E27FC236}">
                <a16:creationId xmlns:a16="http://schemas.microsoft.com/office/drawing/2014/main" id="{B8141DD8-0903-42BF-A73D-E25077BDF01A}"/>
              </a:ext>
            </a:extLst>
          </p:cNvPr>
          <p:cNvSpPr>
            <a:spLocks/>
          </p:cNvSpPr>
          <p:nvPr/>
        </p:nvSpPr>
        <p:spPr bwMode="auto">
          <a:xfrm rot="16200000">
            <a:off x="3080768" y="4524312"/>
            <a:ext cx="1746403" cy="1858620"/>
          </a:xfrm>
          <a:custGeom>
            <a:avLst/>
            <a:gdLst>
              <a:gd name="T0" fmla="*/ 2759 w 3966"/>
              <a:gd name="T1" fmla="*/ 0 h 4777"/>
              <a:gd name="T2" fmla="*/ 3966 w 3966"/>
              <a:gd name="T3" fmla="*/ 2089 h 4777"/>
              <a:gd name="T4" fmla="*/ 2400 w 3966"/>
              <a:gd name="T5" fmla="*/ 4777 h 4777"/>
              <a:gd name="T6" fmla="*/ 0 w 3966"/>
              <a:gd name="T7" fmla="*/ 4777 h 4777"/>
            </a:gdLst>
            <a:ahLst/>
            <a:cxnLst>
              <a:cxn ang="0">
                <a:pos x="T0" y="T1"/>
              </a:cxn>
              <a:cxn ang="0">
                <a:pos x="T2" y="T3"/>
              </a:cxn>
              <a:cxn ang="0">
                <a:pos x="T4" y="T5"/>
              </a:cxn>
              <a:cxn ang="0">
                <a:pos x="T6" y="T7"/>
              </a:cxn>
            </a:cxnLst>
            <a:rect l="0" t="0" r="r" b="b"/>
            <a:pathLst>
              <a:path w="3966" h="4777">
                <a:moveTo>
                  <a:pt x="2759" y="0"/>
                </a:moveTo>
                <a:lnTo>
                  <a:pt x="3966" y="2089"/>
                </a:lnTo>
                <a:lnTo>
                  <a:pt x="2400" y="4777"/>
                </a:lnTo>
                <a:lnTo>
                  <a:pt x="0" y="4777"/>
                </a:lnTo>
              </a:path>
            </a:pathLst>
          </a:custGeom>
          <a:noFill/>
          <a:ln w="635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2">
            <a:extLst>
              <a:ext uri="{FF2B5EF4-FFF2-40B4-BE49-F238E27FC236}">
                <a16:creationId xmlns:a16="http://schemas.microsoft.com/office/drawing/2014/main" id="{022F9AA3-0302-428C-B8AE-D5F162289DB2}"/>
              </a:ext>
            </a:extLst>
          </p:cNvPr>
          <p:cNvSpPr txBox="1"/>
          <p:nvPr/>
        </p:nvSpPr>
        <p:spPr>
          <a:xfrm>
            <a:off x="109332" y="3275126"/>
            <a:ext cx="1577227" cy="1015663"/>
          </a:xfrm>
          <a:prstGeom prst="rect">
            <a:avLst/>
          </a:prstGeom>
          <a:noFill/>
        </p:spPr>
        <p:txBody>
          <a:bodyPr wrap="none" rtlCol="0">
            <a:spAutoFit/>
          </a:bodyPr>
          <a:lstStyle/>
          <a:p>
            <a:pPr lvl="0" algn="ctr"/>
            <a:r>
              <a:rPr lang="es-EC" sz="2000" b="1" dirty="0">
                <a:solidFill>
                  <a:srgbClr val="7030A0"/>
                </a:solidFill>
              </a:rPr>
              <a:t>Enfoque de </a:t>
            </a:r>
          </a:p>
          <a:p>
            <a:pPr lvl="0" algn="ctr"/>
            <a:r>
              <a:rPr lang="es-EC" sz="2000" b="1" dirty="0">
                <a:solidFill>
                  <a:srgbClr val="7030A0"/>
                </a:solidFill>
              </a:rPr>
              <a:t>Investigación</a:t>
            </a:r>
          </a:p>
          <a:p>
            <a:pPr algn="ctr"/>
            <a:r>
              <a:rPr lang="es-EC" sz="2000" dirty="0">
                <a:solidFill>
                  <a:srgbClr val="000000"/>
                </a:solidFill>
              </a:rPr>
              <a:t>Mixto</a:t>
            </a:r>
            <a:r>
              <a:rPr lang="es-EC" sz="2000" dirty="0">
                <a:solidFill>
                  <a:schemeClr val="accent5"/>
                </a:solidFill>
              </a:rPr>
              <a:t> </a:t>
            </a:r>
          </a:p>
        </p:txBody>
      </p:sp>
      <p:sp>
        <p:nvSpPr>
          <p:cNvPr id="12" name="TextBox 16">
            <a:extLst>
              <a:ext uri="{FF2B5EF4-FFF2-40B4-BE49-F238E27FC236}">
                <a16:creationId xmlns:a16="http://schemas.microsoft.com/office/drawing/2014/main" id="{0B8450AC-0E42-43A3-A657-E4C8ACC2B617}"/>
              </a:ext>
            </a:extLst>
          </p:cNvPr>
          <p:cNvSpPr txBox="1"/>
          <p:nvPr/>
        </p:nvSpPr>
        <p:spPr>
          <a:xfrm>
            <a:off x="3044040" y="1484890"/>
            <a:ext cx="1635512" cy="923330"/>
          </a:xfrm>
          <a:prstGeom prst="rect">
            <a:avLst/>
          </a:prstGeom>
          <a:noFill/>
        </p:spPr>
        <p:txBody>
          <a:bodyPr wrap="none" rtlCol="0">
            <a:spAutoFit/>
          </a:bodyPr>
          <a:lstStyle/>
          <a:p>
            <a:pPr lvl="0" algn="ctr"/>
            <a:r>
              <a:rPr lang="es-EC" b="1" dirty="0">
                <a:solidFill>
                  <a:srgbClr val="7030A0"/>
                </a:solidFill>
              </a:rPr>
              <a:t>Por Fuentes </a:t>
            </a:r>
          </a:p>
          <a:p>
            <a:pPr lvl="0" algn="ctr"/>
            <a:r>
              <a:rPr lang="es-EC" b="1" dirty="0">
                <a:solidFill>
                  <a:srgbClr val="7030A0"/>
                </a:solidFill>
              </a:rPr>
              <a:t>de Información</a:t>
            </a:r>
          </a:p>
          <a:p>
            <a:pPr lvl="0" algn="ctr"/>
            <a:r>
              <a:rPr lang="es-EC" dirty="0">
                <a:solidFill>
                  <a:srgbClr val="000000"/>
                </a:solidFill>
              </a:rPr>
              <a:t>Mixto</a:t>
            </a:r>
          </a:p>
        </p:txBody>
      </p:sp>
      <p:sp>
        <p:nvSpPr>
          <p:cNvPr id="13" name="32 CuadroTexto"/>
          <p:cNvSpPr txBox="1"/>
          <p:nvPr/>
        </p:nvSpPr>
        <p:spPr>
          <a:xfrm>
            <a:off x="801558" y="1538848"/>
            <a:ext cx="2142156" cy="1015663"/>
          </a:xfrm>
          <a:prstGeom prst="rect">
            <a:avLst/>
          </a:prstGeom>
          <a:noFill/>
        </p:spPr>
        <p:txBody>
          <a:bodyPr wrap="square" rtlCol="0">
            <a:spAutoFit/>
          </a:bodyPr>
          <a:lstStyle/>
          <a:p>
            <a:pPr lvl="0" algn="ctr"/>
            <a:r>
              <a:rPr lang="es-EC" sz="2000" b="1" dirty="0">
                <a:solidFill>
                  <a:srgbClr val="7030A0"/>
                </a:solidFill>
              </a:rPr>
              <a:t>Por la</a:t>
            </a:r>
          </a:p>
          <a:p>
            <a:pPr lvl="0" algn="ctr"/>
            <a:r>
              <a:rPr lang="es-EC" sz="2000" b="1" dirty="0">
                <a:solidFill>
                  <a:srgbClr val="7030A0"/>
                </a:solidFill>
              </a:rPr>
              <a:t>Finalidad</a:t>
            </a:r>
          </a:p>
          <a:p>
            <a:pPr algn="ctr"/>
            <a:r>
              <a:rPr lang="es-EC" sz="2000" dirty="0">
                <a:solidFill>
                  <a:srgbClr val="000000"/>
                </a:solidFill>
              </a:rPr>
              <a:t>Aplicada</a:t>
            </a:r>
          </a:p>
        </p:txBody>
      </p:sp>
      <p:sp>
        <p:nvSpPr>
          <p:cNvPr id="14" name="TextBox 14">
            <a:extLst>
              <a:ext uri="{FF2B5EF4-FFF2-40B4-BE49-F238E27FC236}">
                <a16:creationId xmlns:a16="http://schemas.microsoft.com/office/drawing/2014/main" id="{9EAA314A-9C43-458B-8F6B-8B0166D159B6}"/>
              </a:ext>
            </a:extLst>
          </p:cNvPr>
          <p:cNvSpPr txBox="1"/>
          <p:nvPr/>
        </p:nvSpPr>
        <p:spPr>
          <a:xfrm>
            <a:off x="3024658" y="5341179"/>
            <a:ext cx="1731911" cy="717483"/>
          </a:xfrm>
          <a:prstGeom prst="rect">
            <a:avLst/>
          </a:prstGeom>
          <a:noFill/>
        </p:spPr>
        <p:txBody>
          <a:bodyPr wrap="none" rtlCol="0">
            <a:spAutoFit/>
          </a:bodyPr>
          <a:lstStyle/>
          <a:p>
            <a:pPr lvl="0" algn="ctr"/>
            <a:r>
              <a:rPr lang="es-EC" b="1" dirty="0">
                <a:solidFill>
                  <a:schemeClr val="accent6"/>
                </a:solidFill>
              </a:rPr>
              <a:t>Por el Alcance</a:t>
            </a:r>
          </a:p>
          <a:p>
            <a:pPr lvl="0" algn="ctr"/>
            <a:r>
              <a:rPr lang="es-EC" dirty="0">
                <a:solidFill>
                  <a:srgbClr val="000000"/>
                </a:solidFill>
              </a:rPr>
              <a:t>Correlacional</a:t>
            </a:r>
          </a:p>
        </p:txBody>
      </p:sp>
      <p:pic>
        <p:nvPicPr>
          <p:cNvPr id="18" name="Graphic 11" descr="Single gear">
            <a:extLst>
              <a:ext uri="{FF2B5EF4-FFF2-40B4-BE49-F238E27FC236}">
                <a16:creationId xmlns:a16="http://schemas.microsoft.com/office/drawing/2014/main" id="{DC19A909-158E-40CE-B16F-CEE511B3B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4837" y="2603981"/>
            <a:ext cx="2591820" cy="2587519"/>
          </a:xfrm>
          <a:prstGeom prst="rect">
            <a:avLst/>
          </a:prstGeom>
          <a:ln>
            <a:noFill/>
          </a:ln>
        </p:spPr>
      </p:pic>
      <p:sp>
        <p:nvSpPr>
          <p:cNvPr id="20" name="TextBox 22">
            <a:extLst>
              <a:ext uri="{FF2B5EF4-FFF2-40B4-BE49-F238E27FC236}">
                <a16:creationId xmlns:a16="http://schemas.microsoft.com/office/drawing/2014/main" id="{3678BDAD-A7E8-4B83-A169-10007B045F22}"/>
              </a:ext>
            </a:extLst>
          </p:cNvPr>
          <p:cNvSpPr txBox="1"/>
          <p:nvPr/>
        </p:nvSpPr>
        <p:spPr>
          <a:xfrm>
            <a:off x="4053523" y="3249566"/>
            <a:ext cx="1799980" cy="923330"/>
          </a:xfrm>
          <a:prstGeom prst="rect">
            <a:avLst/>
          </a:prstGeom>
          <a:noFill/>
        </p:spPr>
        <p:txBody>
          <a:bodyPr wrap="none" rtlCol="0">
            <a:spAutoFit/>
          </a:bodyPr>
          <a:lstStyle/>
          <a:p>
            <a:pPr lvl="0" algn="ctr"/>
            <a:r>
              <a:rPr lang="es-EC" b="1" dirty="0">
                <a:solidFill>
                  <a:srgbClr val="7030A0"/>
                </a:solidFill>
              </a:rPr>
              <a:t>Por las unidades </a:t>
            </a:r>
          </a:p>
          <a:p>
            <a:pPr lvl="0" algn="ctr"/>
            <a:r>
              <a:rPr lang="es-EC" b="1" dirty="0">
                <a:solidFill>
                  <a:srgbClr val="7030A0"/>
                </a:solidFill>
              </a:rPr>
              <a:t>de análisis</a:t>
            </a:r>
          </a:p>
          <a:p>
            <a:pPr lvl="0" algn="ctr"/>
            <a:r>
              <a:rPr lang="es-EC" dirty="0">
                <a:solidFill>
                  <a:srgbClr val="000000"/>
                </a:solidFill>
              </a:rPr>
              <a:t>Insitu</a:t>
            </a:r>
          </a:p>
        </p:txBody>
      </p:sp>
      <p:sp>
        <p:nvSpPr>
          <p:cNvPr id="19" name="35 Rectángulo"/>
          <p:cNvSpPr/>
          <p:nvPr/>
        </p:nvSpPr>
        <p:spPr>
          <a:xfrm>
            <a:off x="5980864" y="3734535"/>
            <a:ext cx="5832648" cy="2400657"/>
          </a:xfrm>
          <a:prstGeom prst="rect">
            <a:avLst/>
          </a:prstGeom>
          <a:solidFill>
            <a:schemeClr val="accent5">
              <a:lumMod val="20000"/>
              <a:lumOff val="80000"/>
            </a:schemeClr>
          </a:solidFill>
          <a:ln w="57150">
            <a:solidFill>
              <a:srgbClr val="00808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2000" b="1" dirty="0">
                <a:solidFill>
                  <a:srgbClr val="000000"/>
                </a:solidFill>
                <a:latin typeface="Times New Roman" panose="02020603050405020304" pitchFamily="18" charset="0"/>
                <a:cs typeface="Times New Roman" panose="02020603050405020304" pitchFamily="18" charset="0"/>
              </a:rPr>
              <a:t>H</a:t>
            </a:r>
            <a:r>
              <a:rPr lang="es-EC" sz="2000" b="1" baseline="-25000" dirty="0">
                <a:solidFill>
                  <a:srgbClr val="000000"/>
                </a:solidFill>
                <a:latin typeface="Times New Roman" panose="02020603050405020304" pitchFamily="18" charset="0"/>
                <a:cs typeface="Times New Roman" panose="02020603050405020304" pitchFamily="18" charset="0"/>
              </a:rPr>
              <a:t>i</a:t>
            </a:r>
            <a:r>
              <a:rPr lang="es-EC" sz="2000" b="1" dirty="0">
                <a:solidFill>
                  <a:srgbClr val="000000"/>
                </a:solidFill>
                <a:latin typeface="Times New Roman" panose="02020603050405020304" pitchFamily="18" charset="0"/>
                <a:cs typeface="Times New Roman" panose="02020603050405020304" pitchFamily="18" charset="0"/>
              </a:rPr>
              <a:t>: </a:t>
            </a:r>
            <a:r>
              <a:rPr lang="es-EC" dirty="0"/>
              <a:t>Existe un mayor grado de correlación entre la </a:t>
            </a:r>
            <a:r>
              <a:rPr lang="es-EC" b="1" dirty="0">
                <a:solidFill>
                  <a:srgbClr val="FF0000"/>
                </a:solidFill>
              </a:rPr>
              <a:t>morosidad y el Indicador de liquidez primera y segunda línea</a:t>
            </a:r>
            <a:r>
              <a:rPr lang="es-EC" dirty="0"/>
              <a:t>, en cooperativas de ahorro y crédito del </a:t>
            </a:r>
            <a:r>
              <a:rPr lang="es-EC" b="1" dirty="0">
                <a:solidFill>
                  <a:srgbClr val="FF0000"/>
                </a:solidFill>
              </a:rPr>
              <a:t>segmento 2</a:t>
            </a:r>
            <a:r>
              <a:rPr lang="es-EC" dirty="0"/>
              <a:t> que en las instituciones que conforman el segmento 1.</a:t>
            </a:r>
            <a:endParaRPr lang="es-EC" sz="2000" dirty="0">
              <a:solidFill>
                <a:srgbClr val="000000"/>
              </a:solidFill>
              <a:latin typeface="Times New Roman" panose="02020603050405020304" pitchFamily="18" charset="0"/>
              <a:cs typeface="Times New Roman" panose="02020603050405020304" pitchFamily="18" charset="0"/>
            </a:endParaRPr>
          </a:p>
          <a:p>
            <a:pPr algn="just"/>
            <a:r>
              <a:rPr lang="es-EC" sz="2000" b="1" dirty="0">
                <a:solidFill>
                  <a:srgbClr val="000000"/>
                </a:solidFill>
                <a:latin typeface="Times New Roman" panose="02020603050405020304" pitchFamily="18" charset="0"/>
                <a:cs typeface="Times New Roman" panose="02020603050405020304" pitchFamily="18" charset="0"/>
              </a:rPr>
              <a:t>H</a:t>
            </a:r>
            <a:r>
              <a:rPr lang="es-EC" sz="2000" b="1" baseline="-25000" dirty="0">
                <a:solidFill>
                  <a:srgbClr val="000000"/>
                </a:solidFill>
                <a:latin typeface="Times New Roman" panose="02020603050405020304" pitchFamily="18" charset="0"/>
                <a:cs typeface="Times New Roman" panose="02020603050405020304" pitchFamily="18" charset="0"/>
              </a:rPr>
              <a:t>o</a:t>
            </a:r>
            <a:r>
              <a:rPr lang="es-EC" sz="2000" b="1" dirty="0">
                <a:solidFill>
                  <a:srgbClr val="000000"/>
                </a:solidFill>
                <a:latin typeface="Times New Roman" panose="02020603050405020304" pitchFamily="18" charset="0"/>
                <a:cs typeface="Times New Roman" panose="02020603050405020304" pitchFamily="18" charset="0"/>
              </a:rPr>
              <a:t>: </a:t>
            </a:r>
            <a:r>
              <a:rPr lang="es-EC" dirty="0"/>
              <a:t>No existe un mayor grado de correlación entre la </a:t>
            </a:r>
            <a:r>
              <a:rPr lang="es-EC" b="1" dirty="0">
                <a:solidFill>
                  <a:srgbClr val="FF0000"/>
                </a:solidFill>
              </a:rPr>
              <a:t>morosidad y el Indicador de liquidez primera y segunda línea</a:t>
            </a:r>
            <a:r>
              <a:rPr lang="es-EC" dirty="0"/>
              <a:t>, en cooperativas de ahorro y crédito del </a:t>
            </a:r>
            <a:r>
              <a:rPr lang="es-EC" b="1" dirty="0">
                <a:solidFill>
                  <a:srgbClr val="FF0000"/>
                </a:solidFill>
              </a:rPr>
              <a:t>segmento</a:t>
            </a:r>
            <a:r>
              <a:rPr lang="es-EC" dirty="0">
                <a:solidFill>
                  <a:srgbClr val="FF0000"/>
                </a:solidFill>
              </a:rPr>
              <a:t> </a:t>
            </a:r>
            <a:r>
              <a:rPr lang="es-EC" b="1" dirty="0">
                <a:solidFill>
                  <a:srgbClr val="FF0000"/>
                </a:solidFill>
              </a:rPr>
              <a:t>2</a:t>
            </a:r>
            <a:r>
              <a:rPr lang="es-EC" dirty="0"/>
              <a:t> que en las instituciones que conforman el segmento 1.</a:t>
            </a:r>
            <a:endParaRPr lang="es-EC" sz="2000" dirty="0">
              <a:solidFill>
                <a:srgbClr val="000000"/>
              </a:solidFill>
              <a:latin typeface="Times New Roman" panose="02020603050405020304" pitchFamily="18" charset="0"/>
              <a:cs typeface="Times New Roman" panose="02020603050405020304" pitchFamily="18" charset="0"/>
            </a:endParaRPr>
          </a:p>
        </p:txBody>
      </p:sp>
      <p:pic>
        <p:nvPicPr>
          <p:cNvPr id="15" name="Imagen 14">
            <a:extLst>
              <a:ext uri="{FF2B5EF4-FFF2-40B4-BE49-F238E27FC236}">
                <a16:creationId xmlns:a16="http://schemas.microsoft.com/office/drawing/2014/main" id="{F2A88BDB-5247-4867-B91C-970701D5A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0578" y="1930850"/>
            <a:ext cx="1549909" cy="1501775"/>
          </a:xfrm>
          <a:prstGeom prst="rect">
            <a:avLst/>
          </a:prstGeom>
        </p:spPr>
      </p:pic>
    </p:spTree>
    <p:extLst>
      <p:ext uri="{BB962C8B-B14F-4D97-AF65-F5344CB8AC3E}">
        <p14:creationId xmlns:p14="http://schemas.microsoft.com/office/powerpoint/2010/main" val="32608593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2753" y="1989473"/>
            <a:ext cx="5416516" cy="3311735"/>
            <a:chOff x="2539860" y="981361"/>
            <a:chExt cx="3776249" cy="2663029"/>
          </a:xfrm>
        </p:grpSpPr>
        <p:sp>
          <p:nvSpPr>
            <p:cNvPr id="6" name="5 Forma libre"/>
            <p:cNvSpPr/>
            <p:nvPr/>
          </p:nvSpPr>
          <p:spPr>
            <a:xfrm>
              <a:off x="2965495" y="2101457"/>
              <a:ext cx="279217" cy="798069"/>
            </a:xfrm>
            <a:custGeom>
              <a:avLst/>
              <a:gdLst>
                <a:gd name="connsiteX0" fmla="*/ 0 w 279217"/>
                <a:gd name="connsiteY0" fmla="*/ 0 h 798069"/>
                <a:gd name="connsiteX1" fmla="*/ 139608 w 279217"/>
                <a:gd name="connsiteY1" fmla="*/ 0 h 798069"/>
                <a:gd name="connsiteX2" fmla="*/ 139608 w 279217"/>
                <a:gd name="connsiteY2" fmla="*/ 798069 h 798069"/>
                <a:gd name="connsiteX3" fmla="*/ 279217 w 279217"/>
                <a:gd name="connsiteY3" fmla="*/ 798069 h 798069"/>
              </a:gdLst>
              <a:ahLst/>
              <a:cxnLst>
                <a:cxn ang="0">
                  <a:pos x="connsiteX0" y="connsiteY0"/>
                </a:cxn>
                <a:cxn ang="0">
                  <a:pos x="connsiteX1" y="connsiteY1"/>
                </a:cxn>
                <a:cxn ang="0">
                  <a:pos x="connsiteX2" y="connsiteY2"/>
                </a:cxn>
                <a:cxn ang="0">
                  <a:pos x="connsiteX3" y="connsiteY3"/>
                </a:cxn>
              </a:cxnLst>
              <a:rect l="l" t="t" r="r" b="b"/>
              <a:pathLst>
                <a:path w="279217" h="798069">
                  <a:moveTo>
                    <a:pt x="0" y="0"/>
                  </a:moveTo>
                  <a:lnTo>
                    <a:pt x="139608" y="0"/>
                  </a:lnTo>
                  <a:lnTo>
                    <a:pt x="139608" y="798069"/>
                  </a:lnTo>
                  <a:lnTo>
                    <a:pt x="279217" y="79806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1171" tIns="377897" rIns="131171" bIns="377897" numCol="1" spcCol="1270" anchor="ctr" anchorCtr="0">
              <a:noAutofit/>
            </a:bodyPr>
            <a:lstStyle/>
            <a:p>
              <a:pPr algn="ctr" defTabSz="222250">
                <a:lnSpc>
                  <a:spcPct val="90000"/>
                </a:lnSpc>
                <a:spcBef>
                  <a:spcPct val="0"/>
                </a:spcBef>
                <a:spcAft>
                  <a:spcPct val="35000"/>
                </a:spcAft>
              </a:pPr>
              <a:endParaRPr lang="es-EC" sz="500">
                <a:solidFill>
                  <a:schemeClr val="tx1"/>
                </a:solidFill>
              </a:endParaRPr>
            </a:p>
          </p:txBody>
        </p:sp>
        <p:sp>
          <p:nvSpPr>
            <p:cNvPr id="7" name="6 Forma libre"/>
            <p:cNvSpPr/>
            <p:nvPr/>
          </p:nvSpPr>
          <p:spPr>
            <a:xfrm>
              <a:off x="4640802" y="2367480"/>
              <a:ext cx="279217" cy="1064092"/>
            </a:xfrm>
            <a:custGeom>
              <a:avLst/>
              <a:gdLst>
                <a:gd name="connsiteX0" fmla="*/ 0 w 279217"/>
                <a:gd name="connsiteY0" fmla="*/ 0 h 1064092"/>
                <a:gd name="connsiteX1" fmla="*/ 139608 w 279217"/>
                <a:gd name="connsiteY1" fmla="*/ 0 h 1064092"/>
                <a:gd name="connsiteX2" fmla="*/ 139608 w 279217"/>
                <a:gd name="connsiteY2" fmla="*/ 1064092 h 1064092"/>
                <a:gd name="connsiteX3" fmla="*/ 279217 w 279217"/>
                <a:gd name="connsiteY3" fmla="*/ 1064092 h 1064092"/>
              </a:gdLst>
              <a:ahLst/>
              <a:cxnLst>
                <a:cxn ang="0">
                  <a:pos x="connsiteX0" y="connsiteY0"/>
                </a:cxn>
                <a:cxn ang="0">
                  <a:pos x="connsiteX1" y="connsiteY1"/>
                </a:cxn>
                <a:cxn ang="0">
                  <a:pos x="connsiteX2" y="connsiteY2"/>
                </a:cxn>
                <a:cxn ang="0">
                  <a:pos x="connsiteX3" y="connsiteY3"/>
                </a:cxn>
              </a:cxnLst>
              <a:rect l="l" t="t" r="r" b="b"/>
              <a:pathLst>
                <a:path w="279217" h="1064092">
                  <a:moveTo>
                    <a:pt x="0" y="0"/>
                  </a:moveTo>
                  <a:lnTo>
                    <a:pt x="139608" y="0"/>
                  </a:lnTo>
                  <a:lnTo>
                    <a:pt x="139608" y="1064092"/>
                  </a:lnTo>
                  <a:lnTo>
                    <a:pt x="279217" y="106409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4806" tIns="504543" rIns="124806" bIns="504544" numCol="1" spcCol="1270" anchor="ctr" anchorCtr="0">
              <a:noAutofit/>
            </a:bodyPr>
            <a:lstStyle/>
            <a:p>
              <a:pPr algn="ctr" defTabSz="222250">
                <a:lnSpc>
                  <a:spcPct val="90000"/>
                </a:lnSpc>
                <a:spcBef>
                  <a:spcPct val="0"/>
                </a:spcBef>
                <a:spcAft>
                  <a:spcPct val="35000"/>
                </a:spcAft>
              </a:pPr>
              <a:endParaRPr lang="es-EC" sz="500">
                <a:solidFill>
                  <a:schemeClr val="tx1"/>
                </a:solidFill>
              </a:endParaRPr>
            </a:p>
          </p:txBody>
        </p:sp>
        <p:sp>
          <p:nvSpPr>
            <p:cNvPr id="8" name="7 Forma libre"/>
            <p:cNvSpPr/>
            <p:nvPr/>
          </p:nvSpPr>
          <p:spPr>
            <a:xfrm>
              <a:off x="4640802" y="2367480"/>
              <a:ext cx="279217" cy="532046"/>
            </a:xfrm>
            <a:custGeom>
              <a:avLst/>
              <a:gdLst>
                <a:gd name="connsiteX0" fmla="*/ 0 w 279217"/>
                <a:gd name="connsiteY0" fmla="*/ 0 h 532046"/>
                <a:gd name="connsiteX1" fmla="*/ 139608 w 279217"/>
                <a:gd name="connsiteY1" fmla="*/ 0 h 532046"/>
                <a:gd name="connsiteX2" fmla="*/ 139608 w 279217"/>
                <a:gd name="connsiteY2" fmla="*/ 532046 h 532046"/>
                <a:gd name="connsiteX3" fmla="*/ 279217 w 279217"/>
                <a:gd name="connsiteY3" fmla="*/ 532046 h 532046"/>
              </a:gdLst>
              <a:ahLst/>
              <a:cxnLst>
                <a:cxn ang="0">
                  <a:pos x="connsiteX0" y="connsiteY0"/>
                </a:cxn>
                <a:cxn ang="0">
                  <a:pos x="connsiteX1" y="connsiteY1"/>
                </a:cxn>
                <a:cxn ang="0">
                  <a:pos x="connsiteX2" y="connsiteY2"/>
                </a:cxn>
                <a:cxn ang="0">
                  <a:pos x="connsiteX3" y="connsiteY3"/>
                </a:cxn>
              </a:cxnLst>
              <a:rect l="l" t="t" r="r" b="b"/>
              <a:pathLst>
                <a:path w="279217" h="532046">
                  <a:moveTo>
                    <a:pt x="0" y="0"/>
                  </a:moveTo>
                  <a:lnTo>
                    <a:pt x="139608" y="0"/>
                  </a:lnTo>
                  <a:lnTo>
                    <a:pt x="139608" y="532046"/>
                  </a:lnTo>
                  <a:lnTo>
                    <a:pt x="279217" y="53204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287" tIns="251002" rIns="137287" bIns="251001" numCol="1" spcCol="1270" anchor="ctr" anchorCtr="0">
              <a:noAutofit/>
            </a:bodyPr>
            <a:lstStyle/>
            <a:p>
              <a:pPr algn="ctr" defTabSz="222250">
                <a:lnSpc>
                  <a:spcPct val="90000"/>
                </a:lnSpc>
                <a:spcBef>
                  <a:spcPct val="0"/>
                </a:spcBef>
                <a:spcAft>
                  <a:spcPct val="35000"/>
                </a:spcAft>
              </a:pPr>
              <a:endParaRPr lang="es-EC" sz="500">
                <a:solidFill>
                  <a:schemeClr val="tx1"/>
                </a:solidFill>
              </a:endParaRPr>
            </a:p>
          </p:txBody>
        </p:sp>
        <p:sp>
          <p:nvSpPr>
            <p:cNvPr id="9" name="8 Forma libre"/>
            <p:cNvSpPr/>
            <p:nvPr/>
          </p:nvSpPr>
          <p:spPr>
            <a:xfrm>
              <a:off x="4640802" y="2321760"/>
              <a:ext cx="279217" cy="91440"/>
            </a:xfrm>
            <a:custGeom>
              <a:avLst/>
              <a:gdLst>
                <a:gd name="connsiteX0" fmla="*/ 0 w 279217"/>
                <a:gd name="connsiteY0" fmla="*/ 45720 h 91440"/>
                <a:gd name="connsiteX1" fmla="*/ 279217 w 279217"/>
                <a:gd name="connsiteY1" fmla="*/ 45720 h 91440"/>
              </a:gdLst>
              <a:ahLst/>
              <a:cxnLst>
                <a:cxn ang="0">
                  <a:pos x="connsiteX0" y="connsiteY0"/>
                </a:cxn>
                <a:cxn ang="0">
                  <a:pos x="connsiteX1" y="connsiteY1"/>
                </a:cxn>
              </a:cxnLst>
              <a:rect l="l" t="t" r="r" b="b"/>
              <a:pathLst>
                <a:path w="279217" h="91440">
                  <a:moveTo>
                    <a:pt x="0" y="45720"/>
                  </a:moveTo>
                  <a:lnTo>
                    <a:pt x="279217"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5328" tIns="38740" rIns="145329" bIns="38740" numCol="1" spcCol="1270" anchor="ctr" anchorCtr="0">
              <a:noAutofit/>
            </a:bodyPr>
            <a:lstStyle/>
            <a:p>
              <a:pPr algn="ctr" defTabSz="222250">
                <a:lnSpc>
                  <a:spcPct val="90000"/>
                </a:lnSpc>
                <a:spcBef>
                  <a:spcPct val="0"/>
                </a:spcBef>
                <a:spcAft>
                  <a:spcPct val="35000"/>
                </a:spcAft>
              </a:pPr>
              <a:endParaRPr lang="es-EC" sz="500">
                <a:solidFill>
                  <a:schemeClr val="tx1"/>
                </a:solidFill>
              </a:endParaRPr>
            </a:p>
          </p:txBody>
        </p:sp>
        <p:sp>
          <p:nvSpPr>
            <p:cNvPr id="10" name="9 Forma libre"/>
            <p:cNvSpPr/>
            <p:nvPr/>
          </p:nvSpPr>
          <p:spPr>
            <a:xfrm>
              <a:off x="4640802" y="1835434"/>
              <a:ext cx="279217" cy="532046"/>
            </a:xfrm>
            <a:custGeom>
              <a:avLst/>
              <a:gdLst>
                <a:gd name="connsiteX0" fmla="*/ 0 w 279217"/>
                <a:gd name="connsiteY0" fmla="*/ 532046 h 532046"/>
                <a:gd name="connsiteX1" fmla="*/ 139608 w 279217"/>
                <a:gd name="connsiteY1" fmla="*/ 532046 h 532046"/>
                <a:gd name="connsiteX2" fmla="*/ 139608 w 279217"/>
                <a:gd name="connsiteY2" fmla="*/ 0 h 532046"/>
                <a:gd name="connsiteX3" fmla="*/ 279217 w 279217"/>
                <a:gd name="connsiteY3" fmla="*/ 0 h 532046"/>
              </a:gdLst>
              <a:ahLst/>
              <a:cxnLst>
                <a:cxn ang="0">
                  <a:pos x="connsiteX0" y="connsiteY0"/>
                </a:cxn>
                <a:cxn ang="0">
                  <a:pos x="connsiteX1" y="connsiteY1"/>
                </a:cxn>
                <a:cxn ang="0">
                  <a:pos x="connsiteX2" y="connsiteY2"/>
                </a:cxn>
                <a:cxn ang="0">
                  <a:pos x="connsiteX3" y="connsiteY3"/>
                </a:cxn>
              </a:cxnLst>
              <a:rect l="l" t="t" r="r" b="b"/>
              <a:pathLst>
                <a:path w="279217" h="532046">
                  <a:moveTo>
                    <a:pt x="0" y="532046"/>
                  </a:moveTo>
                  <a:lnTo>
                    <a:pt x="139608" y="532046"/>
                  </a:lnTo>
                  <a:lnTo>
                    <a:pt x="139608" y="0"/>
                  </a:lnTo>
                  <a:lnTo>
                    <a:pt x="279217"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7287" tIns="251002" rIns="137287" bIns="251001" numCol="1" spcCol="1270" anchor="ctr" anchorCtr="0">
              <a:noAutofit/>
            </a:bodyPr>
            <a:lstStyle/>
            <a:p>
              <a:pPr algn="ctr" defTabSz="222250">
                <a:lnSpc>
                  <a:spcPct val="90000"/>
                </a:lnSpc>
                <a:spcBef>
                  <a:spcPct val="0"/>
                </a:spcBef>
                <a:spcAft>
                  <a:spcPct val="35000"/>
                </a:spcAft>
              </a:pPr>
              <a:endParaRPr lang="es-EC" sz="500">
                <a:solidFill>
                  <a:schemeClr val="tx1"/>
                </a:solidFill>
              </a:endParaRPr>
            </a:p>
          </p:txBody>
        </p:sp>
        <p:sp>
          <p:nvSpPr>
            <p:cNvPr id="11" name="10 Forma libre"/>
            <p:cNvSpPr/>
            <p:nvPr/>
          </p:nvSpPr>
          <p:spPr>
            <a:xfrm>
              <a:off x="4640802" y="1303388"/>
              <a:ext cx="279217" cy="1064092"/>
            </a:xfrm>
            <a:custGeom>
              <a:avLst/>
              <a:gdLst>
                <a:gd name="connsiteX0" fmla="*/ 0 w 279217"/>
                <a:gd name="connsiteY0" fmla="*/ 1064092 h 1064092"/>
                <a:gd name="connsiteX1" fmla="*/ 139608 w 279217"/>
                <a:gd name="connsiteY1" fmla="*/ 1064092 h 1064092"/>
                <a:gd name="connsiteX2" fmla="*/ 139608 w 279217"/>
                <a:gd name="connsiteY2" fmla="*/ 0 h 1064092"/>
                <a:gd name="connsiteX3" fmla="*/ 279217 w 279217"/>
                <a:gd name="connsiteY3" fmla="*/ 0 h 1064092"/>
              </a:gdLst>
              <a:ahLst/>
              <a:cxnLst>
                <a:cxn ang="0">
                  <a:pos x="connsiteX0" y="connsiteY0"/>
                </a:cxn>
                <a:cxn ang="0">
                  <a:pos x="connsiteX1" y="connsiteY1"/>
                </a:cxn>
                <a:cxn ang="0">
                  <a:pos x="connsiteX2" y="connsiteY2"/>
                </a:cxn>
                <a:cxn ang="0">
                  <a:pos x="connsiteX3" y="connsiteY3"/>
                </a:cxn>
              </a:cxnLst>
              <a:rect l="l" t="t" r="r" b="b"/>
              <a:pathLst>
                <a:path w="279217" h="1064092">
                  <a:moveTo>
                    <a:pt x="0" y="1064092"/>
                  </a:moveTo>
                  <a:lnTo>
                    <a:pt x="139608" y="1064092"/>
                  </a:lnTo>
                  <a:lnTo>
                    <a:pt x="139608" y="0"/>
                  </a:lnTo>
                  <a:lnTo>
                    <a:pt x="279217"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4806" tIns="504543" rIns="124806" bIns="504544" numCol="1" spcCol="1270" anchor="ctr" anchorCtr="0">
              <a:noAutofit/>
            </a:bodyPr>
            <a:lstStyle/>
            <a:p>
              <a:pPr algn="ctr" defTabSz="222250">
                <a:lnSpc>
                  <a:spcPct val="90000"/>
                </a:lnSpc>
                <a:spcBef>
                  <a:spcPct val="0"/>
                </a:spcBef>
                <a:spcAft>
                  <a:spcPct val="35000"/>
                </a:spcAft>
              </a:pPr>
              <a:endParaRPr lang="es-EC" sz="500">
                <a:solidFill>
                  <a:schemeClr val="tx1"/>
                </a:solidFill>
              </a:endParaRPr>
            </a:p>
          </p:txBody>
        </p:sp>
        <p:sp>
          <p:nvSpPr>
            <p:cNvPr id="12" name="11 Forma libre"/>
            <p:cNvSpPr/>
            <p:nvPr/>
          </p:nvSpPr>
          <p:spPr>
            <a:xfrm>
              <a:off x="2965495" y="2101457"/>
              <a:ext cx="279217" cy="266023"/>
            </a:xfrm>
            <a:custGeom>
              <a:avLst/>
              <a:gdLst>
                <a:gd name="connsiteX0" fmla="*/ 0 w 279217"/>
                <a:gd name="connsiteY0" fmla="*/ 0 h 266023"/>
                <a:gd name="connsiteX1" fmla="*/ 139608 w 279217"/>
                <a:gd name="connsiteY1" fmla="*/ 0 h 266023"/>
                <a:gd name="connsiteX2" fmla="*/ 139608 w 279217"/>
                <a:gd name="connsiteY2" fmla="*/ 266023 h 266023"/>
                <a:gd name="connsiteX3" fmla="*/ 279217 w 279217"/>
                <a:gd name="connsiteY3" fmla="*/ 266023 h 266023"/>
              </a:gdLst>
              <a:ahLst/>
              <a:cxnLst>
                <a:cxn ang="0">
                  <a:pos x="connsiteX0" y="connsiteY0"/>
                </a:cxn>
                <a:cxn ang="0">
                  <a:pos x="connsiteX1" y="connsiteY1"/>
                </a:cxn>
                <a:cxn ang="0">
                  <a:pos x="connsiteX2" y="connsiteY2"/>
                </a:cxn>
                <a:cxn ang="0">
                  <a:pos x="connsiteX3" y="connsiteY3"/>
                </a:cxn>
              </a:cxnLst>
              <a:rect l="l" t="t" r="r" b="b"/>
              <a:pathLst>
                <a:path w="279217" h="266023">
                  <a:moveTo>
                    <a:pt x="0" y="0"/>
                  </a:moveTo>
                  <a:lnTo>
                    <a:pt x="139608" y="0"/>
                  </a:lnTo>
                  <a:lnTo>
                    <a:pt x="139608" y="266023"/>
                  </a:lnTo>
                  <a:lnTo>
                    <a:pt x="279217" y="2660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2668" tIns="123370" rIns="142667" bIns="123371" numCol="1" spcCol="1270" anchor="ctr" anchorCtr="0">
              <a:noAutofit/>
            </a:bodyPr>
            <a:lstStyle/>
            <a:p>
              <a:pPr algn="ctr" defTabSz="222250">
                <a:lnSpc>
                  <a:spcPct val="90000"/>
                </a:lnSpc>
                <a:spcBef>
                  <a:spcPct val="0"/>
                </a:spcBef>
                <a:spcAft>
                  <a:spcPct val="35000"/>
                </a:spcAft>
              </a:pPr>
              <a:endParaRPr lang="es-EC" sz="500">
                <a:solidFill>
                  <a:schemeClr val="tx1"/>
                </a:solidFill>
              </a:endParaRPr>
            </a:p>
          </p:txBody>
        </p:sp>
        <p:sp>
          <p:nvSpPr>
            <p:cNvPr id="13" name="12 Forma libre"/>
            <p:cNvSpPr/>
            <p:nvPr/>
          </p:nvSpPr>
          <p:spPr>
            <a:xfrm>
              <a:off x="2965495" y="1835434"/>
              <a:ext cx="279217" cy="266023"/>
            </a:xfrm>
            <a:custGeom>
              <a:avLst/>
              <a:gdLst>
                <a:gd name="connsiteX0" fmla="*/ 0 w 279217"/>
                <a:gd name="connsiteY0" fmla="*/ 266023 h 266023"/>
                <a:gd name="connsiteX1" fmla="*/ 139608 w 279217"/>
                <a:gd name="connsiteY1" fmla="*/ 266023 h 266023"/>
                <a:gd name="connsiteX2" fmla="*/ 139608 w 279217"/>
                <a:gd name="connsiteY2" fmla="*/ 0 h 266023"/>
                <a:gd name="connsiteX3" fmla="*/ 279217 w 279217"/>
                <a:gd name="connsiteY3" fmla="*/ 0 h 266023"/>
              </a:gdLst>
              <a:ahLst/>
              <a:cxnLst>
                <a:cxn ang="0">
                  <a:pos x="connsiteX0" y="connsiteY0"/>
                </a:cxn>
                <a:cxn ang="0">
                  <a:pos x="connsiteX1" y="connsiteY1"/>
                </a:cxn>
                <a:cxn ang="0">
                  <a:pos x="connsiteX2" y="connsiteY2"/>
                </a:cxn>
                <a:cxn ang="0">
                  <a:pos x="connsiteX3" y="connsiteY3"/>
                </a:cxn>
              </a:cxnLst>
              <a:rect l="l" t="t" r="r" b="b"/>
              <a:pathLst>
                <a:path w="279217" h="266023">
                  <a:moveTo>
                    <a:pt x="0" y="266023"/>
                  </a:moveTo>
                  <a:lnTo>
                    <a:pt x="139608" y="266023"/>
                  </a:lnTo>
                  <a:lnTo>
                    <a:pt x="139608" y="0"/>
                  </a:lnTo>
                  <a:lnTo>
                    <a:pt x="27921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2668" tIns="123370" rIns="142667" bIns="123371" numCol="1" spcCol="1270" anchor="ctr" anchorCtr="0">
              <a:noAutofit/>
            </a:bodyPr>
            <a:lstStyle/>
            <a:p>
              <a:pPr algn="ctr" defTabSz="222250">
                <a:lnSpc>
                  <a:spcPct val="90000"/>
                </a:lnSpc>
                <a:spcBef>
                  <a:spcPct val="0"/>
                </a:spcBef>
                <a:spcAft>
                  <a:spcPct val="35000"/>
                </a:spcAft>
              </a:pPr>
              <a:endParaRPr lang="es-EC" sz="500">
                <a:solidFill>
                  <a:schemeClr val="tx1"/>
                </a:solidFill>
              </a:endParaRPr>
            </a:p>
          </p:txBody>
        </p:sp>
        <p:sp>
          <p:nvSpPr>
            <p:cNvPr id="14" name="13 Forma libre"/>
            <p:cNvSpPr/>
            <p:nvPr/>
          </p:nvSpPr>
          <p:spPr>
            <a:xfrm>
              <a:off x="2965495" y="1303388"/>
              <a:ext cx="279217" cy="798069"/>
            </a:xfrm>
            <a:custGeom>
              <a:avLst/>
              <a:gdLst>
                <a:gd name="connsiteX0" fmla="*/ 0 w 279217"/>
                <a:gd name="connsiteY0" fmla="*/ 798069 h 798069"/>
                <a:gd name="connsiteX1" fmla="*/ 139608 w 279217"/>
                <a:gd name="connsiteY1" fmla="*/ 798069 h 798069"/>
                <a:gd name="connsiteX2" fmla="*/ 139608 w 279217"/>
                <a:gd name="connsiteY2" fmla="*/ 0 h 798069"/>
                <a:gd name="connsiteX3" fmla="*/ 279217 w 279217"/>
                <a:gd name="connsiteY3" fmla="*/ 0 h 798069"/>
              </a:gdLst>
              <a:ahLst/>
              <a:cxnLst>
                <a:cxn ang="0">
                  <a:pos x="connsiteX0" y="connsiteY0"/>
                </a:cxn>
                <a:cxn ang="0">
                  <a:pos x="connsiteX1" y="connsiteY1"/>
                </a:cxn>
                <a:cxn ang="0">
                  <a:pos x="connsiteX2" y="connsiteY2"/>
                </a:cxn>
                <a:cxn ang="0">
                  <a:pos x="connsiteX3" y="connsiteY3"/>
                </a:cxn>
              </a:cxnLst>
              <a:rect l="l" t="t" r="r" b="b"/>
              <a:pathLst>
                <a:path w="279217" h="798069">
                  <a:moveTo>
                    <a:pt x="0" y="798069"/>
                  </a:moveTo>
                  <a:lnTo>
                    <a:pt x="139608" y="798069"/>
                  </a:lnTo>
                  <a:lnTo>
                    <a:pt x="139608" y="0"/>
                  </a:lnTo>
                  <a:lnTo>
                    <a:pt x="27921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1171" tIns="377897" rIns="131171" bIns="377897" numCol="1" spcCol="1270" anchor="ctr" anchorCtr="0">
              <a:noAutofit/>
            </a:bodyPr>
            <a:lstStyle/>
            <a:p>
              <a:pPr algn="ctr" defTabSz="222250">
                <a:lnSpc>
                  <a:spcPct val="90000"/>
                </a:lnSpc>
                <a:spcBef>
                  <a:spcPct val="0"/>
                </a:spcBef>
                <a:spcAft>
                  <a:spcPct val="35000"/>
                </a:spcAft>
              </a:pPr>
              <a:endParaRPr lang="es-EC" sz="500">
                <a:solidFill>
                  <a:schemeClr val="tx1"/>
                </a:solidFill>
              </a:endParaRPr>
            </a:p>
          </p:txBody>
        </p:sp>
        <p:sp>
          <p:nvSpPr>
            <p:cNvPr id="15" name="14 Forma libre"/>
            <p:cNvSpPr/>
            <p:nvPr/>
          </p:nvSpPr>
          <p:spPr>
            <a:xfrm rot="16200000">
              <a:off x="1632581" y="1888640"/>
              <a:ext cx="2240194" cy="425636"/>
            </a:xfrm>
            <a:custGeom>
              <a:avLst/>
              <a:gdLst>
                <a:gd name="connsiteX0" fmla="*/ 0 w 2240194"/>
                <a:gd name="connsiteY0" fmla="*/ 0 h 425636"/>
                <a:gd name="connsiteX1" fmla="*/ 2240194 w 2240194"/>
                <a:gd name="connsiteY1" fmla="*/ 0 h 425636"/>
                <a:gd name="connsiteX2" fmla="*/ 2240194 w 2240194"/>
                <a:gd name="connsiteY2" fmla="*/ 425636 h 425636"/>
                <a:gd name="connsiteX3" fmla="*/ 0 w 2240194"/>
                <a:gd name="connsiteY3" fmla="*/ 425636 h 425636"/>
                <a:gd name="connsiteX4" fmla="*/ 0 w 2240194"/>
                <a:gd name="connsiteY4" fmla="*/ 0 h 42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194" h="425636">
                  <a:moveTo>
                    <a:pt x="0" y="0"/>
                  </a:moveTo>
                  <a:lnTo>
                    <a:pt x="2240194" y="0"/>
                  </a:lnTo>
                  <a:lnTo>
                    <a:pt x="2240194" y="425636"/>
                  </a:lnTo>
                  <a:lnTo>
                    <a:pt x="0" y="425636"/>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dirty="0">
                  <a:solidFill>
                    <a:schemeClr val="tx1"/>
                  </a:solidFill>
                  <a:latin typeface="Times New Roman" panose="02020603050405020304" pitchFamily="18" charset="0"/>
                  <a:cs typeface="Times New Roman" panose="02020603050405020304" pitchFamily="18" charset="0"/>
                </a:rPr>
                <a:t>Sector económico popular y solidario</a:t>
              </a:r>
            </a:p>
          </p:txBody>
        </p:sp>
        <p:sp>
          <p:nvSpPr>
            <p:cNvPr id="16" name="15 Forma libre"/>
            <p:cNvSpPr/>
            <p:nvPr/>
          </p:nvSpPr>
          <p:spPr>
            <a:xfrm>
              <a:off x="3244713" y="1090570"/>
              <a:ext cx="1396089" cy="425636"/>
            </a:xfrm>
            <a:custGeom>
              <a:avLst/>
              <a:gdLst>
                <a:gd name="connsiteX0" fmla="*/ 0 w 1396089"/>
                <a:gd name="connsiteY0" fmla="*/ 0 h 425636"/>
                <a:gd name="connsiteX1" fmla="*/ 1396089 w 1396089"/>
                <a:gd name="connsiteY1" fmla="*/ 0 h 425636"/>
                <a:gd name="connsiteX2" fmla="*/ 1396089 w 1396089"/>
                <a:gd name="connsiteY2" fmla="*/ 425636 h 425636"/>
                <a:gd name="connsiteX3" fmla="*/ 0 w 1396089"/>
                <a:gd name="connsiteY3" fmla="*/ 425636 h 425636"/>
                <a:gd name="connsiteX4" fmla="*/ 0 w 1396089"/>
                <a:gd name="connsiteY4" fmla="*/ 0 h 42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089" h="425636">
                  <a:moveTo>
                    <a:pt x="0" y="0"/>
                  </a:moveTo>
                  <a:lnTo>
                    <a:pt x="1396089" y="0"/>
                  </a:lnTo>
                  <a:lnTo>
                    <a:pt x="1396089" y="425636"/>
                  </a:lnTo>
                  <a:lnTo>
                    <a:pt x="0" y="42563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dirty="0">
                  <a:solidFill>
                    <a:schemeClr val="tx1"/>
                  </a:solidFill>
                  <a:latin typeface="Times New Roman" panose="02020603050405020304" pitchFamily="18" charset="0"/>
                  <a:cs typeface="Times New Roman" panose="02020603050405020304" pitchFamily="18" charset="0"/>
                </a:rPr>
                <a:t>Sector comunitario</a:t>
              </a:r>
            </a:p>
          </p:txBody>
        </p:sp>
        <p:sp>
          <p:nvSpPr>
            <p:cNvPr id="17" name="16 Forma libre"/>
            <p:cNvSpPr/>
            <p:nvPr/>
          </p:nvSpPr>
          <p:spPr>
            <a:xfrm>
              <a:off x="3244713" y="1622616"/>
              <a:ext cx="1396089" cy="425636"/>
            </a:xfrm>
            <a:custGeom>
              <a:avLst/>
              <a:gdLst>
                <a:gd name="connsiteX0" fmla="*/ 0 w 1396089"/>
                <a:gd name="connsiteY0" fmla="*/ 0 h 425636"/>
                <a:gd name="connsiteX1" fmla="*/ 1396089 w 1396089"/>
                <a:gd name="connsiteY1" fmla="*/ 0 h 425636"/>
                <a:gd name="connsiteX2" fmla="*/ 1396089 w 1396089"/>
                <a:gd name="connsiteY2" fmla="*/ 425636 h 425636"/>
                <a:gd name="connsiteX3" fmla="*/ 0 w 1396089"/>
                <a:gd name="connsiteY3" fmla="*/ 425636 h 425636"/>
                <a:gd name="connsiteX4" fmla="*/ 0 w 1396089"/>
                <a:gd name="connsiteY4" fmla="*/ 0 h 42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089" h="425636">
                  <a:moveTo>
                    <a:pt x="0" y="0"/>
                  </a:moveTo>
                  <a:lnTo>
                    <a:pt x="1396089" y="0"/>
                  </a:lnTo>
                  <a:lnTo>
                    <a:pt x="1396089" y="425636"/>
                  </a:lnTo>
                  <a:lnTo>
                    <a:pt x="0" y="42563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dirty="0">
                  <a:solidFill>
                    <a:schemeClr val="tx1"/>
                  </a:solidFill>
                  <a:latin typeface="Times New Roman" panose="02020603050405020304" pitchFamily="18" charset="0"/>
                  <a:cs typeface="Times New Roman" panose="02020603050405020304" pitchFamily="18" charset="0"/>
                </a:rPr>
                <a:t>Sector asociativo</a:t>
              </a:r>
            </a:p>
          </p:txBody>
        </p:sp>
        <p:sp>
          <p:nvSpPr>
            <p:cNvPr id="18" name="17 Forma libre"/>
            <p:cNvSpPr/>
            <p:nvPr/>
          </p:nvSpPr>
          <p:spPr>
            <a:xfrm>
              <a:off x="3244713" y="2154662"/>
              <a:ext cx="1396089" cy="425636"/>
            </a:xfrm>
            <a:custGeom>
              <a:avLst/>
              <a:gdLst>
                <a:gd name="connsiteX0" fmla="*/ 0 w 1396089"/>
                <a:gd name="connsiteY0" fmla="*/ 0 h 425636"/>
                <a:gd name="connsiteX1" fmla="*/ 1396089 w 1396089"/>
                <a:gd name="connsiteY1" fmla="*/ 0 h 425636"/>
                <a:gd name="connsiteX2" fmla="*/ 1396089 w 1396089"/>
                <a:gd name="connsiteY2" fmla="*/ 425636 h 425636"/>
                <a:gd name="connsiteX3" fmla="*/ 0 w 1396089"/>
                <a:gd name="connsiteY3" fmla="*/ 425636 h 425636"/>
                <a:gd name="connsiteX4" fmla="*/ 0 w 1396089"/>
                <a:gd name="connsiteY4" fmla="*/ 0 h 42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089" h="425636">
                  <a:moveTo>
                    <a:pt x="0" y="0"/>
                  </a:moveTo>
                  <a:lnTo>
                    <a:pt x="1396089" y="0"/>
                  </a:lnTo>
                  <a:lnTo>
                    <a:pt x="1396089" y="425636"/>
                  </a:lnTo>
                  <a:lnTo>
                    <a:pt x="0" y="425636"/>
                  </a:lnTo>
                  <a:lnTo>
                    <a:pt x="0" y="0"/>
                  </a:lnTo>
                  <a:close/>
                </a:path>
              </a:pathLst>
            </a:custGeom>
            <a:solidFill>
              <a:srgbClr val="ED554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a:solidFill>
                    <a:schemeClr val="tx1"/>
                  </a:solidFill>
                  <a:latin typeface="Times New Roman" panose="02020603050405020304" pitchFamily="18" charset="0"/>
                  <a:cs typeface="Times New Roman" panose="02020603050405020304" pitchFamily="18" charset="0"/>
                </a:rPr>
                <a:t>Sector coperativista</a:t>
              </a:r>
            </a:p>
          </p:txBody>
        </p:sp>
        <p:sp>
          <p:nvSpPr>
            <p:cNvPr id="19" name="18 Forma libre"/>
            <p:cNvSpPr/>
            <p:nvPr/>
          </p:nvSpPr>
          <p:spPr>
            <a:xfrm>
              <a:off x="4920020" y="1090570"/>
              <a:ext cx="1396089" cy="425636"/>
            </a:xfrm>
            <a:custGeom>
              <a:avLst/>
              <a:gdLst>
                <a:gd name="connsiteX0" fmla="*/ 0 w 1396089"/>
                <a:gd name="connsiteY0" fmla="*/ 0 h 425636"/>
                <a:gd name="connsiteX1" fmla="*/ 1396089 w 1396089"/>
                <a:gd name="connsiteY1" fmla="*/ 0 h 425636"/>
                <a:gd name="connsiteX2" fmla="*/ 1396089 w 1396089"/>
                <a:gd name="connsiteY2" fmla="*/ 425636 h 425636"/>
                <a:gd name="connsiteX3" fmla="*/ 0 w 1396089"/>
                <a:gd name="connsiteY3" fmla="*/ 425636 h 425636"/>
                <a:gd name="connsiteX4" fmla="*/ 0 w 1396089"/>
                <a:gd name="connsiteY4" fmla="*/ 0 h 42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089" h="425636">
                  <a:moveTo>
                    <a:pt x="0" y="0"/>
                  </a:moveTo>
                  <a:lnTo>
                    <a:pt x="1396089" y="0"/>
                  </a:lnTo>
                  <a:lnTo>
                    <a:pt x="1396089" y="425636"/>
                  </a:lnTo>
                  <a:lnTo>
                    <a:pt x="0" y="42563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a:solidFill>
                    <a:schemeClr val="tx1"/>
                  </a:solidFill>
                  <a:latin typeface="Times New Roman" panose="02020603050405020304" pitchFamily="18" charset="0"/>
                  <a:cs typeface="Times New Roman" panose="02020603050405020304" pitchFamily="18" charset="0"/>
                </a:rPr>
                <a:t>Producción</a:t>
              </a:r>
            </a:p>
          </p:txBody>
        </p:sp>
        <p:sp>
          <p:nvSpPr>
            <p:cNvPr id="20" name="19 Forma libre"/>
            <p:cNvSpPr/>
            <p:nvPr/>
          </p:nvSpPr>
          <p:spPr>
            <a:xfrm>
              <a:off x="4920020" y="1622616"/>
              <a:ext cx="1396089" cy="425636"/>
            </a:xfrm>
            <a:custGeom>
              <a:avLst/>
              <a:gdLst>
                <a:gd name="connsiteX0" fmla="*/ 0 w 1396089"/>
                <a:gd name="connsiteY0" fmla="*/ 0 h 425636"/>
                <a:gd name="connsiteX1" fmla="*/ 1396089 w 1396089"/>
                <a:gd name="connsiteY1" fmla="*/ 0 h 425636"/>
                <a:gd name="connsiteX2" fmla="*/ 1396089 w 1396089"/>
                <a:gd name="connsiteY2" fmla="*/ 425636 h 425636"/>
                <a:gd name="connsiteX3" fmla="*/ 0 w 1396089"/>
                <a:gd name="connsiteY3" fmla="*/ 425636 h 425636"/>
                <a:gd name="connsiteX4" fmla="*/ 0 w 1396089"/>
                <a:gd name="connsiteY4" fmla="*/ 0 h 42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089" h="425636">
                  <a:moveTo>
                    <a:pt x="0" y="0"/>
                  </a:moveTo>
                  <a:lnTo>
                    <a:pt x="1396089" y="0"/>
                  </a:lnTo>
                  <a:lnTo>
                    <a:pt x="1396089" y="425636"/>
                  </a:lnTo>
                  <a:lnTo>
                    <a:pt x="0" y="42563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a:solidFill>
                    <a:schemeClr val="tx1"/>
                  </a:solidFill>
                  <a:latin typeface="Times New Roman" panose="02020603050405020304" pitchFamily="18" charset="0"/>
                  <a:cs typeface="Times New Roman" panose="02020603050405020304" pitchFamily="18" charset="0"/>
                </a:rPr>
                <a:t>Consumo</a:t>
              </a:r>
            </a:p>
          </p:txBody>
        </p:sp>
        <p:sp>
          <p:nvSpPr>
            <p:cNvPr id="21" name="20 Forma libre"/>
            <p:cNvSpPr/>
            <p:nvPr/>
          </p:nvSpPr>
          <p:spPr>
            <a:xfrm>
              <a:off x="4920020" y="2154662"/>
              <a:ext cx="1396089" cy="425636"/>
            </a:xfrm>
            <a:custGeom>
              <a:avLst/>
              <a:gdLst>
                <a:gd name="connsiteX0" fmla="*/ 0 w 1396089"/>
                <a:gd name="connsiteY0" fmla="*/ 0 h 425636"/>
                <a:gd name="connsiteX1" fmla="*/ 1396089 w 1396089"/>
                <a:gd name="connsiteY1" fmla="*/ 0 h 425636"/>
                <a:gd name="connsiteX2" fmla="*/ 1396089 w 1396089"/>
                <a:gd name="connsiteY2" fmla="*/ 425636 h 425636"/>
                <a:gd name="connsiteX3" fmla="*/ 0 w 1396089"/>
                <a:gd name="connsiteY3" fmla="*/ 425636 h 425636"/>
                <a:gd name="connsiteX4" fmla="*/ 0 w 1396089"/>
                <a:gd name="connsiteY4" fmla="*/ 0 h 42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089" h="425636">
                  <a:moveTo>
                    <a:pt x="0" y="0"/>
                  </a:moveTo>
                  <a:lnTo>
                    <a:pt x="1396089" y="0"/>
                  </a:lnTo>
                  <a:lnTo>
                    <a:pt x="1396089" y="425636"/>
                  </a:lnTo>
                  <a:lnTo>
                    <a:pt x="0" y="42563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a:solidFill>
                    <a:schemeClr val="tx1"/>
                  </a:solidFill>
                  <a:latin typeface="Times New Roman" panose="02020603050405020304" pitchFamily="18" charset="0"/>
                  <a:cs typeface="Times New Roman" panose="02020603050405020304" pitchFamily="18" charset="0"/>
                </a:rPr>
                <a:t>Vivienda</a:t>
              </a:r>
            </a:p>
          </p:txBody>
        </p:sp>
        <p:sp>
          <p:nvSpPr>
            <p:cNvPr id="22" name="21 Forma libre"/>
            <p:cNvSpPr/>
            <p:nvPr/>
          </p:nvSpPr>
          <p:spPr>
            <a:xfrm>
              <a:off x="4920020" y="2686708"/>
              <a:ext cx="1396089" cy="425636"/>
            </a:xfrm>
            <a:custGeom>
              <a:avLst/>
              <a:gdLst>
                <a:gd name="connsiteX0" fmla="*/ 0 w 1396089"/>
                <a:gd name="connsiteY0" fmla="*/ 0 h 425636"/>
                <a:gd name="connsiteX1" fmla="*/ 1396089 w 1396089"/>
                <a:gd name="connsiteY1" fmla="*/ 0 h 425636"/>
                <a:gd name="connsiteX2" fmla="*/ 1396089 w 1396089"/>
                <a:gd name="connsiteY2" fmla="*/ 425636 h 425636"/>
                <a:gd name="connsiteX3" fmla="*/ 0 w 1396089"/>
                <a:gd name="connsiteY3" fmla="*/ 425636 h 425636"/>
                <a:gd name="connsiteX4" fmla="*/ 0 w 1396089"/>
                <a:gd name="connsiteY4" fmla="*/ 0 h 42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089" h="425636">
                  <a:moveTo>
                    <a:pt x="0" y="0"/>
                  </a:moveTo>
                  <a:lnTo>
                    <a:pt x="1396089" y="0"/>
                  </a:lnTo>
                  <a:lnTo>
                    <a:pt x="1396089" y="425636"/>
                  </a:lnTo>
                  <a:lnTo>
                    <a:pt x="0" y="42563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dirty="0">
                  <a:solidFill>
                    <a:schemeClr val="tx1"/>
                  </a:solidFill>
                  <a:latin typeface="Times New Roman" panose="02020603050405020304" pitchFamily="18" charset="0"/>
                  <a:cs typeface="Times New Roman" panose="02020603050405020304" pitchFamily="18" charset="0"/>
                </a:rPr>
                <a:t>Servicios</a:t>
              </a:r>
            </a:p>
          </p:txBody>
        </p:sp>
        <p:sp>
          <p:nvSpPr>
            <p:cNvPr id="23" name="22 Forma libre"/>
            <p:cNvSpPr/>
            <p:nvPr/>
          </p:nvSpPr>
          <p:spPr>
            <a:xfrm>
              <a:off x="4920020" y="3218754"/>
              <a:ext cx="1396089" cy="425636"/>
            </a:xfrm>
            <a:custGeom>
              <a:avLst/>
              <a:gdLst>
                <a:gd name="connsiteX0" fmla="*/ 0 w 1396089"/>
                <a:gd name="connsiteY0" fmla="*/ 0 h 425636"/>
                <a:gd name="connsiteX1" fmla="*/ 1396089 w 1396089"/>
                <a:gd name="connsiteY1" fmla="*/ 0 h 425636"/>
                <a:gd name="connsiteX2" fmla="*/ 1396089 w 1396089"/>
                <a:gd name="connsiteY2" fmla="*/ 425636 h 425636"/>
                <a:gd name="connsiteX3" fmla="*/ 0 w 1396089"/>
                <a:gd name="connsiteY3" fmla="*/ 425636 h 425636"/>
                <a:gd name="connsiteX4" fmla="*/ 0 w 1396089"/>
                <a:gd name="connsiteY4" fmla="*/ 0 h 42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089" h="425636">
                  <a:moveTo>
                    <a:pt x="0" y="0"/>
                  </a:moveTo>
                  <a:lnTo>
                    <a:pt x="1396089" y="0"/>
                  </a:lnTo>
                  <a:lnTo>
                    <a:pt x="1396089" y="425636"/>
                  </a:lnTo>
                  <a:lnTo>
                    <a:pt x="0" y="425636"/>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dirty="0">
                  <a:solidFill>
                    <a:schemeClr val="tx1"/>
                  </a:solidFill>
                  <a:latin typeface="Times New Roman" panose="02020603050405020304" pitchFamily="18" charset="0"/>
                  <a:cs typeface="Times New Roman" panose="02020603050405020304" pitchFamily="18" charset="0"/>
                </a:rPr>
                <a:t>Ahorro y crédito</a:t>
              </a:r>
            </a:p>
          </p:txBody>
        </p:sp>
        <p:sp>
          <p:nvSpPr>
            <p:cNvPr id="24" name="23 Forma libre"/>
            <p:cNvSpPr/>
            <p:nvPr/>
          </p:nvSpPr>
          <p:spPr>
            <a:xfrm>
              <a:off x="3244713" y="2686708"/>
              <a:ext cx="1396089" cy="425636"/>
            </a:xfrm>
            <a:custGeom>
              <a:avLst/>
              <a:gdLst>
                <a:gd name="connsiteX0" fmla="*/ 0 w 1396089"/>
                <a:gd name="connsiteY0" fmla="*/ 0 h 425636"/>
                <a:gd name="connsiteX1" fmla="*/ 1396089 w 1396089"/>
                <a:gd name="connsiteY1" fmla="*/ 0 h 425636"/>
                <a:gd name="connsiteX2" fmla="*/ 1396089 w 1396089"/>
                <a:gd name="connsiteY2" fmla="*/ 425636 h 425636"/>
                <a:gd name="connsiteX3" fmla="*/ 0 w 1396089"/>
                <a:gd name="connsiteY3" fmla="*/ 425636 h 425636"/>
                <a:gd name="connsiteX4" fmla="*/ 0 w 1396089"/>
                <a:gd name="connsiteY4" fmla="*/ 0 h 42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089" h="425636">
                  <a:moveTo>
                    <a:pt x="0" y="0"/>
                  </a:moveTo>
                  <a:lnTo>
                    <a:pt x="1396089" y="0"/>
                  </a:lnTo>
                  <a:lnTo>
                    <a:pt x="1396089" y="425636"/>
                  </a:lnTo>
                  <a:lnTo>
                    <a:pt x="0" y="42563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a:solidFill>
                    <a:schemeClr val="tx1"/>
                  </a:solidFill>
                  <a:latin typeface="Times New Roman" panose="02020603050405020304" pitchFamily="18" charset="0"/>
                  <a:cs typeface="Times New Roman" panose="02020603050405020304" pitchFamily="18" charset="0"/>
                </a:rPr>
                <a:t>Unidades económicas populares</a:t>
              </a:r>
            </a:p>
          </p:txBody>
        </p:sp>
      </p:grpSp>
      <p:grpSp>
        <p:nvGrpSpPr>
          <p:cNvPr id="29" name="28 Grupo"/>
          <p:cNvGrpSpPr/>
          <p:nvPr/>
        </p:nvGrpSpPr>
        <p:grpSpPr>
          <a:xfrm>
            <a:off x="6222537" y="2295417"/>
            <a:ext cx="5484490" cy="2690617"/>
            <a:chOff x="3531594" y="4149080"/>
            <a:chExt cx="2320774" cy="2474594"/>
          </a:xfrm>
        </p:grpSpPr>
        <p:sp>
          <p:nvSpPr>
            <p:cNvPr id="30" name="29 Forma libre"/>
            <p:cNvSpPr/>
            <p:nvPr/>
          </p:nvSpPr>
          <p:spPr>
            <a:xfrm>
              <a:off x="4001767" y="5386377"/>
              <a:ext cx="308433" cy="587716"/>
            </a:xfrm>
            <a:custGeom>
              <a:avLst/>
              <a:gdLst>
                <a:gd name="connsiteX0" fmla="*/ 0 w 308433"/>
                <a:gd name="connsiteY0" fmla="*/ 0 h 587716"/>
                <a:gd name="connsiteX1" fmla="*/ 154216 w 308433"/>
                <a:gd name="connsiteY1" fmla="*/ 0 h 587716"/>
                <a:gd name="connsiteX2" fmla="*/ 154216 w 308433"/>
                <a:gd name="connsiteY2" fmla="*/ 587716 h 587716"/>
                <a:gd name="connsiteX3" fmla="*/ 308433 w 308433"/>
                <a:gd name="connsiteY3" fmla="*/ 587716 h 587716"/>
              </a:gdLst>
              <a:ahLst/>
              <a:cxnLst>
                <a:cxn ang="0">
                  <a:pos x="connsiteX0" y="connsiteY0"/>
                </a:cxn>
                <a:cxn ang="0">
                  <a:pos x="connsiteX1" y="connsiteY1"/>
                </a:cxn>
                <a:cxn ang="0">
                  <a:pos x="connsiteX2" y="connsiteY2"/>
                </a:cxn>
                <a:cxn ang="0">
                  <a:pos x="connsiteX3" y="connsiteY3"/>
                </a:cxn>
              </a:cxnLst>
              <a:rect l="l" t="t" r="r" b="b"/>
              <a:pathLst>
                <a:path w="308433" h="587716">
                  <a:moveTo>
                    <a:pt x="0" y="0"/>
                  </a:moveTo>
                  <a:lnTo>
                    <a:pt x="154216" y="0"/>
                  </a:lnTo>
                  <a:lnTo>
                    <a:pt x="154216" y="587716"/>
                  </a:lnTo>
                  <a:lnTo>
                    <a:pt x="308433" y="58771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50324" tIns="277265" rIns="150323" bIns="277265" numCol="1" spcCol="1270" anchor="ctr" anchorCtr="0">
              <a:noAutofit/>
            </a:bodyPr>
            <a:lstStyle/>
            <a:p>
              <a:pPr algn="ctr" defTabSz="222250">
                <a:lnSpc>
                  <a:spcPct val="90000"/>
                </a:lnSpc>
                <a:spcBef>
                  <a:spcPct val="0"/>
                </a:spcBef>
                <a:spcAft>
                  <a:spcPct val="35000"/>
                </a:spcAft>
              </a:pPr>
              <a:endParaRPr lang="es-EC" sz="500"/>
            </a:p>
          </p:txBody>
        </p:sp>
        <p:sp>
          <p:nvSpPr>
            <p:cNvPr id="31" name="30 Forma libre"/>
            <p:cNvSpPr/>
            <p:nvPr/>
          </p:nvSpPr>
          <p:spPr>
            <a:xfrm>
              <a:off x="4001767" y="5340657"/>
              <a:ext cx="308433" cy="91440"/>
            </a:xfrm>
            <a:custGeom>
              <a:avLst/>
              <a:gdLst>
                <a:gd name="connsiteX0" fmla="*/ 0 w 308433"/>
                <a:gd name="connsiteY0" fmla="*/ 45720 h 91440"/>
                <a:gd name="connsiteX1" fmla="*/ 308433 w 308433"/>
                <a:gd name="connsiteY1" fmla="*/ 45720 h 91440"/>
              </a:gdLst>
              <a:ahLst/>
              <a:cxnLst>
                <a:cxn ang="0">
                  <a:pos x="connsiteX0" y="connsiteY0"/>
                </a:cxn>
                <a:cxn ang="0">
                  <a:pos x="connsiteX1" y="connsiteY1"/>
                </a:cxn>
              </a:cxnLst>
              <a:rect l="l" t="t" r="r" b="b"/>
              <a:pathLst>
                <a:path w="308433" h="91440">
                  <a:moveTo>
                    <a:pt x="0" y="45720"/>
                  </a:moveTo>
                  <a:lnTo>
                    <a:pt x="308433" y="45720"/>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59206" tIns="38009" rIns="159206" bIns="38010" numCol="1" spcCol="1270" anchor="ctr" anchorCtr="0">
              <a:noAutofit/>
            </a:bodyPr>
            <a:lstStyle/>
            <a:p>
              <a:pPr algn="ctr" defTabSz="222250">
                <a:lnSpc>
                  <a:spcPct val="90000"/>
                </a:lnSpc>
                <a:spcBef>
                  <a:spcPct val="0"/>
                </a:spcBef>
                <a:spcAft>
                  <a:spcPct val="35000"/>
                </a:spcAft>
              </a:pPr>
              <a:endParaRPr lang="es-EC" sz="500"/>
            </a:p>
          </p:txBody>
        </p:sp>
        <p:sp>
          <p:nvSpPr>
            <p:cNvPr id="32" name="31 Forma libre"/>
            <p:cNvSpPr/>
            <p:nvPr/>
          </p:nvSpPr>
          <p:spPr>
            <a:xfrm>
              <a:off x="4001767" y="4798661"/>
              <a:ext cx="308433" cy="587716"/>
            </a:xfrm>
            <a:custGeom>
              <a:avLst/>
              <a:gdLst>
                <a:gd name="connsiteX0" fmla="*/ 0 w 308433"/>
                <a:gd name="connsiteY0" fmla="*/ 587716 h 587716"/>
                <a:gd name="connsiteX1" fmla="*/ 154216 w 308433"/>
                <a:gd name="connsiteY1" fmla="*/ 587716 h 587716"/>
                <a:gd name="connsiteX2" fmla="*/ 154216 w 308433"/>
                <a:gd name="connsiteY2" fmla="*/ 0 h 587716"/>
                <a:gd name="connsiteX3" fmla="*/ 308433 w 308433"/>
                <a:gd name="connsiteY3" fmla="*/ 0 h 587716"/>
              </a:gdLst>
              <a:ahLst/>
              <a:cxnLst>
                <a:cxn ang="0">
                  <a:pos x="connsiteX0" y="connsiteY0"/>
                </a:cxn>
                <a:cxn ang="0">
                  <a:pos x="connsiteX1" y="connsiteY1"/>
                </a:cxn>
                <a:cxn ang="0">
                  <a:pos x="connsiteX2" y="connsiteY2"/>
                </a:cxn>
                <a:cxn ang="0">
                  <a:pos x="connsiteX3" y="connsiteY3"/>
                </a:cxn>
              </a:cxnLst>
              <a:rect l="l" t="t" r="r" b="b"/>
              <a:pathLst>
                <a:path w="308433" h="587716">
                  <a:moveTo>
                    <a:pt x="0" y="587716"/>
                  </a:moveTo>
                  <a:lnTo>
                    <a:pt x="154216" y="587716"/>
                  </a:lnTo>
                  <a:lnTo>
                    <a:pt x="154216" y="0"/>
                  </a:lnTo>
                  <a:lnTo>
                    <a:pt x="308433" y="0"/>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50324" tIns="277265" rIns="150323" bIns="277265" numCol="1" spcCol="1270" anchor="ctr" anchorCtr="0">
              <a:noAutofit/>
            </a:bodyPr>
            <a:lstStyle/>
            <a:p>
              <a:pPr algn="ctr" defTabSz="222250">
                <a:lnSpc>
                  <a:spcPct val="90000"/>
                </a:lnSpc>
                <a:spcBef>
                  <a:spcPct val="0"/>
                </a:spcBef>
                <a:spcAft>
                  <a:spcPct val="35000"/>
                </a:spcAft>
              </a:pPr>
              <a:endParaRPr lang="es-EC" sz="500"/>
            </a:p>
          </p:txBody>
        </p:sp>
        <p:sp>
          <p:nvSpPr>
            <p:cNvPr id="33" name="32 Forma libre"/>
            <p:cNvSpPr/>
            <p:nvPr/>
          </p:nvSpPr>
          <p:spPr>
            <a:xfrm rot="16200000">
              <a:off x="2529384" y="5151290"/>
              <a:ext cx="2474594" cy="470173"/>
            </a:xfrm>
            <a:custGeom>
              <a:avLst/>
              <a:gdLst>
                <a:gd name="connsiteX0" fmla="*/ 0 w 2474594"/>
                <a:gd name="connsiteY0" fmla="*/ 0 h 470173"/>
                <a:gd name="connsiteX1" fmla="*/ 2474594 w 2474594"/>
                <a:gd name="connsiteY1" fmla="*/ 0 h 470173"/>
                <a:gd name="connsiteX2" fmla="*/ 2474594 w 2474594"/>
                <a:gd name="connsiteY2" fmla="*/ 470173 h 470173"/>
                <a:gd name="connsiteX3" fmla="*/ 0 w 2474594"/>
                <a:gd name="connsiteY3" fmla="*/ 470173 h 470173"/>
                <a:gd name="connsiteX4" fmla="*/ 0 w 2474594"/>
                <a:gd name="connsiteY4" fmla="*/ 0 h 4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594" h="470173">
                  <a:moveTo>
                    <a:pt x="0" y="0"/>
                  </a:moveTo>
                  <a:lnTo>
                    <a:pt x="2474594" y="0"/>
                  </a:lnTo>
                  <a:lnTo>
                    <a:pt x="2474594" y="470173"/>
                  </a:lnTo>
                  <a:lnTo>
                    <a:pt x="0" y="470173"/>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19" tIns="7619" rIns="7620" bIns="7620" numCol="1" spcCol="1270" anchor="ctr" anchorCtr="0">
              <a:noAutofit/>
            </a:bodyPr>
            <a:lstStyle/>
            <a:p>
              <a:pPr algn="ctr" defTabSz="533400">
                <a:lnSpc>
                  <a:spcPct val="90000"/>
                </a:lnSpc>
                <a:spcBef>
                  <a:spcPct val="0"/>
                </a:spcBef>
                <a:spcAft>
                  <a:spcPct val="35000"/>
                </a:spcAft>
              </a:pPr>
              <a:r>
                <a:rPr lang="es-EC" sz="1200" dirty="0">
                  <a:latin typeface="Times New Roman" panose="02020603050405020304" pitchFamily="18" charset="0"/>
                  <a:cs typeface="Times New Roman" panose="02020603050405020304" pitchFamily="18" charset="0"/>
                </a:rPr>
                <a:t>Sector financiero popular y solidario</a:t>
              </a:r>
            </a:p>
          </p:txBody>
        </p:sp>
        <p:sp>
          <p:nvSpPr>
            <p:cNvPr id="34" name="33 Forma libre"/>
            <p:cNvSpPr/>
            <p:nvPr/>
          </p:nvSpPr>
          <p:spPr>
            <a:xfrm>
              <a:off x="4310201" y="4563574"/>
              <a:ext cx="1542167" cy="470173"/>
            </a:xfrm>
            <a:custGeom>
              <a:avLst/>
              <a:gdLst>
                <a:gd name="connsiteX0" fmla="*/ 0 w 1895493"/>
                <a:gd name="connsiteY0" fmla="*/ 0 h 470173"/>
                <a:gd name="connsiteX1" fmla="*/ 1895493 w 1895493"/>
                <a:gd name="connsiteY1" fmla="*/ 0 h 470173"/>
                <a:gd name="connsiteX2" fmla="*/ 1895493 w 1895493"/>
                <a:gd name="connsiteY2" fmla="*/ 470173 h 470173"/>
                <a:gd name="connsiteX3" fmla="*/ 0 w 1895493"/>
                <a:gd name="connsiteY3" fmla="*/ 470173 h 470173"/>
                <a:gd name="connsiteX4" fmla="*/ 0 w 1895493"/>
                <a:gd name="connsiteY4" fmla="*/ 0 h 4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93" h="470173">
                  <a:moveTo>
                    <a:pt x="0" y="0"/>
                  </a:moveTo>
                  <a:lnTo>
                    <a:pt x="1895493" y="0"/>
                  </a:lnTo>
                  <a:lnTo>
                    <a:pt x="1895493" y="470173"/>
                  </a:lnTo>
                  <a:lnTo>
                    <a:pt x="0" y="470173"/>
                  </a:lnTo>
                  <a:lnTo>
                    <a:pt x="0" y="0"/>
                  </a:lnTo>
                  <a:close/>
                </a:path>
              </a:pathLst>
            </a:custGeom>
            <a:solidFill>
              <a:schemeClr val="bg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dirty="0">
                  <a:solidFill>
                    <a:schemeClr val="tx1"/>
                  </a:solidFill>
                  <a:latin typeface="Times New Roman" panose="02020603050405020304" pitchFamily="18" charset="0"/>
                  <a:cs typeface="Times New Roman" panose="02020603050405020304" pitchFamily="18" charset="0"/>
                </a:rPr>
                <a:t>cooperativas de ahorro y crédito</a:t>
              </a:r>
            </a:p>
          </p:txBody>
        </p:sp>
        <p:sp>
          <p:nvSpPr>
            <p:cNvPr id="35" name="34 Forma libre"/>
            <p:cNvSpPr/>
            <p:nvPr/>
          </p:nvSpPr>
          <p:spPr>
            <a:xfrm>
              <a:off x="4310201" y="5151290"/>
              <a:ext cx="1542167" cy="470173"/>
            </a:xfrm>
            <a:custGeom>
              <a:avLst/>
              <a:gdLst>
                <a:gd name="connsiteX0" fmla="*/ 0 w 1542167"/>
                <a:gd name="connsiteY0" fmla="*/ 0 h 470173"/>
                <a:gd name="connsiteX1" fmla="*/ 1542167 w 1542167"/>
                <a:gd name="connsiteY1" fmla="*/ 0 h 470173"/>
                <a:gd name="connsiteX2" fmla="*/ 1542167 w 1542167"/>
                <a:gd name="connsiteY2" fmla="*/ 470173 h 470173"/>
                <a:gd name="connsiteX3" fmla="*/ 0 w 1542167"/>
                <a:gd name="connsiteY3" fmla="*/ 470173 h 470173"/>
                <a:gd name="connsiteX4" fmla="*/ 0 w 1542167"/>
                <a:gd name="connsiteY4" fmla="*/ 0 h 4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167" h="470173">
                  <a:moveTo>
                    <a:pt x="0" y="0"/>
                  </a:moveTo>
                  <a:lnTo>
                    <a:pt x="1542167" y="0"/>
                  </a:lnTo>
                  <a:lnTo>
                    <a:pt x="1542167" y="470173"/>
                  </a:lnTo>
                  <a:lnTo>
                    <a:pt x="0" y="47017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a:latin typeface="Times New Roman" panose="02020603050405020304" pitchFamily="18" charset="0"/>
                  <a:cs typeface="Times New Roman" panose="02020603050405020304" pitchFamily="18" charset="0"/>
                </a:rPr>
                <a:t>cajas y bancos comunales</a:t>
              </a:r>
            </a:p>
          </p:txBody>
        </p:sp>
        <p:sp>
          <p:nvSpPr>
            <p:cNvPr id="36" name="35 Forma libre"/>
            <p:cNvSpPr/>
            <p:nvPr/>
          </p:nvSpPr>
          <p:spPr>
            <a:xfrm>
              <a:off x="4310201" y="5739007"/>
              <a:ext cx="1542167" cy="470173"/>
            </a:xfrm>
            <a:custGeom>
              <a:avLst/>
              <a:gdLst>
                <a:gd name="connsiteX0" fmla="*/ 0 w 1542167"/>
                <a:gd name="connsiteY0" fmla="*/ 0 h 470173"/>
                <a:gd name="connsiteX1" fmla="*/ 1542167 w 1542167"/>
                <a:gd name="connsiteY1" fmla="*/ 0 h 470173"/>
                <a:gd name="connsiteX2" fmla="*/ 1542167 w 1542167"/>
                <a:gd name="connsiteY2" fmla="*/ 470173 h 470173"/>
                <a:gd name="connsiteX3" fmla="*/ 0 w 1542167"/>
                <a:gd name="connsiteY3" fmla="*/ 470173 h 470173"/>
                <a:gd name="connsiteX4" fmla="*/ 0 w 1542167"/>
                <a:gd name="connsiteY4" fmla="*/ 0 h 4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167" h="470173">
                  <a:moveTo>
                    <a:pt x="0" y="0"/>
                  </a:moveTo>
                  <a:lnTo>
                    <a:pt x="1542167" y="0"/>
                  </a:lnTo>
                  <a:lnTo>
                    <a:pt x="1542167" y="470173"/>
                  </a:lnTo>
                  <a:lnTo>
                    <a:pt x="0" y="47017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EC" sz="1200">
                  <a:latin typeface="Times New Roman" panose="02020603050405020304" pitchFamily="18" charset="0"/>
                  <a:cs typeface="Times New Roman" panose="02020603050405020304" pitchFamily="18" charset="0"/>
                </a:rPr>
                <a:t>cajas de ahorro</a:t>
              </a:r>
            </a:p>
          </p:txBody>
        </p:sp>
      </p:grpSp>
      <p:sp>
        <p:nvSpPr>
          <p:cNvPr id="37" name="1 Título"/>
          <p:cNvSpPr txBox="1">
            <a:spLocks/>
          </p:cNvSpPr>
          <p:nvPr/>
        </p:nvSpPr>
        <p:spPr>
          <a:xfrm>
            <a:off x="494464" y="27930"/>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kern="0" dirty="0"/>
              <a:t>Objeto de estudio</a:t>
            </a:r>
          </a:p>
        </p:txBody>
      </p:sp>
    </p:spTree>
    <p:extLst>
      <p:ext uri="{BB962C8B-B14F-4D97-AF65-F5344CB8AC3E}">
        <p14:creationId xmlns:p14="http://schemas.microsoft.com/office/powerpoint/2010/main" val="35398400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descr="http://www.seps.gob.ec/documents/31205/478750/DISTRIBUCIO%CC%81N+DE+COOPERATIVAS+FINANCIERAS+POR++SEGMENTO.jpg/ae86e64a-0716-41d3-b797-904e191fb5e6?t=1470346221842"/>
          <p:cNvPicPr/>
          <p:nvPr/>
        </p:nvPicPr>
        <p:blipFill>
          <a:blip r:embed="rId2">
            <a:extLst>
              <a:ext uri="{28A0092B-C50C-407E-A947-70E740481C1C}">
                <a14:useLocalDpi xmlns:a14="http://schemas.microsoft.com/office/drawing/2010/main" val="0"/>
              </a:ext>
            </a:extLst>
          </a:blip>
          <a:stretch>
            <a:fillRect/>
          </a:stretch>
        </p:blipFill>
        <p:spPr>
          <a:xfrm>
            <a:off x="2063553" y="836712"/>
            <a:ext cx="8136903" cy="4896544"/>
          </a:xfrm>
          <a:prstGeom prst="rect">
            <a:avLst/>
          </a:prstGeom>
        </p:spPr>
      </p:pic>
    </p:spTree>
    <p:extLst>
      <p:ext uri="{BB962C8B-B14F-4D97-AF65-F5344CB8AC3E}">
        <p14:creationId xmlns:p14="http://schemas.microsoft.com/office/powerpoint/2010/main" val="19198840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iUAAAEmCAYAAAHKFtBOAAAAAXNSR0IArs4c6QAAAARnQU1BAACxjwv8YQUAAAAJcEhZcwAADsMAAA7DAcdvqGQAAFOsSURBVHhe7b1pkx3Vle7fH+P/0l/BYV87wg2BX/y73RgbXw8Nlsdrt6903eEbhGmMwRchMclgwMZm7CsEuMEYG1sDYIQHBAY0j5ZkCQGakJCEhtJQUkmiVNq3nl1rndq1a+XJPCf3OZlV+fwinshp58591lm5cuW08x9Il/z/177hVG/tG2yNy+Jmokb4+e/ecQePnc00ikuIVOmRWUmQKsujRoAGh4YzjRKWKyup0mMt71ZSZXm0wh8/tcMrawM6P4WkSo+1vFtJleXRCj913XJ39dw1mRvQ+f/yg+WtMl+5ba17ZMku98uX9rrzwyPu3PkxYd53f7rJz8c0hroOhPoumblkd1ivJdSv2wjnhdOhUF8Swkq/fEu+UVII9RUxSqdCfUkIK91/ZChzA2G5skJ9U8YooWRxz1Cj1BLLIJAs7hlTxijvHcnOU8JyZYX6pszu87kfrczcQFiurFDflDHKnMe2T9rAR2c86qCw3NLVh7xw2A3nQzpv2YYjfnzZhsP+sByWQb2XzFp85tJZSybMj4X2oA5dH+M49MflVL7BKQgrnXnPxswNhOXKCvVdMnPxcC/qTUJY6ertA5kbCMuVFeqbMkZp5ympUaPUktAooWRxz5gyRmm3+xyb/WGXSqhvyuw+K7cey9yA9eO6FeqbMkYJJYtbxD8MjAzsd8fvudyPh+i8i8PnW2WH92xsrYv6ihhl0esH/FkxzsxPDH7gD/PAKguhviSElf73/7MqcwP6g1II9U0ZT5lx69rMDVg/rluhviljlHYXrq0f161Q35Qxytbdp9JvIAM1Si0JjfLMsv2ZRgnLlRXqmzKeEkoWt7DKdCvUNy1iSliurFBfnlG27x1vS1GhviRohZ++foX7/gObMzeg89spvkSQJdQ3Za6nrPx7dkYbllPptRMdKki0QFg2FOqbMkYJ7+nI4hZhubJCfVPCKK/97ag7dSb7tmlq1CgkQI1iJXfdylc8laFRDLKMMnDbJyZMZ+ni6YFJ83zF04HwR+GSgx+f+zF38qEZfhyXJ8IyWAaDXPzgbOvShEqqnPqEP6qspMqpj/XjupVUSXqC5iVPBA/WAFncTNQQ7w+cyzSKn5EIqbKFzE6CVFkeNcS7748/sBNvQOenkFTZwirTraTK8miF//vnf2tVTqNIhbc+Mf7EgRrl41c//qGwzG9f2e+fBMDztngYD2fDuuwzN6xsPQSIaYxfGLnYWq5CfSHx8lCoX+vUhwoxr28PAv7rnNWtyrOMkkKoL8Qq062kyvJohe8dHX+KiUaRCg8dm3z0UaM0DjVEKBpFDBE+lx8bReenEOoLscp0K6myPFrhlcFDgDSKVHjVnPFH0NUo1kOAuhxDfVAP4zct2OYf0tPDNebjKQE8NRCu6zc6Ch4CzHsQEAovjqviMiqpujxa4R/XvO8eXDR2/AdY9vEZCy4Jy6QQ6guxynQrqbI8WiEe7dRxGkUqbOcpjUONEopGEUO0232sq1zdCvWF6DZTSKosj1a44A97WpXTKFLhzLvHHyzOMsq59Yv9MuCvqn9wtvVj9eo75gFccffD4fNuaNkjrXKoL0S3GQuHeLxVgiuCeA9gy66Tvj6rrEqqLI9WiKcOdBxgmSZv+oPaSY2SJ9QXottMIamyPFrhF2dnXzqwfly3Qn0hus0UkirLoxU+vnTyhevGG2XngdOtymOjNA41xLUPbsk0is5PIdQXYpXpVlJleazKLaOE/SDoSVnRx7lCob4Qq0y3kirLoxW2iyk6P4VQX4hVpltJleXRCr85b32rcjWKovNTSKpsYZXpVlJlebRCK6NVdH6skM07x5KrrNsPKqmyhVWmW0mV5dEKcd9Gx4Es9uj8FJIqW1hlupVUWR6t8J/+Y7zy2Cikz1gJXreSKqc+1o/rVlLl1Cf8UTgLD6ct4bU7YC2TKqc+1o9T6YN+MASemtRLFTgjP7P03kkPCUqVU5/wR5WVVDn1sX5ct5Iq+4PfiTtAViNNQ3O6ULj4H/YCoKKjNJjYGaBnX33Pfe32dZPm5zlKXL4ukuaZWOXrIGlefbAaiddSw0txKjpK/yTNqw9WI3/4yNYJb6aqOnWUrHeP8y5U5Sl8vreIpHkmVvl2strezbXsPEnz6kPcQFyLgsKuVlSxo8S3jeLydZE0zxO/BGuVr4OkefXBauSXbl494c6zio7SP0nz6oPVyCzRUfonaV59sBp5fDQHwD2ivwddFUF5jjIViB2FFCR0BNUVPxx/CixUnqNY69RB0jwPI0qXWI383n2b3JzHx982VNFR+idpXn2IG4gzns/ftMpd99D4c2CqMo5y37PvTJgO+0DqVJ2uK83zlHWUsqf2RSXNqw9WI/Gmx6sbj0yaP8lRohcd4vIqve6hQ4A/Gy9OgfC6SAjK4MIf8iUM8f4zwINHQNfB9RrrdF4lzfPE3TZa5dsJ703rtgHajusoei1F0Xn6G8I6ikiaVx+sRuJZwbDTQBWQ1TxFHaVqSfM8ZR2lX5Lm1QerkakjStWS5nnoKF1iNTJLeY4yFYgdhRTEcgi8odXNocd6uKYOkuZ5GFG6xGokXgcK+wVX0VH6J2lefYgbiDMM9NgUfrpR1amjgHheClnda7aTNM9T1lFwhoVTZKCnyuGbDqHK3FWW5tUHq5Hf+cmGSfMgIKt54usoE/6guR/zQ+1KdPDpa/1QX2QOnx5WaRl9vzdcB+MQxqHhfVta6wE/f/i8cyMXWvNV0jxPioii3ymFo2zfe8q/OqcfN9PTYrxojSEuAWA8XL+IpHn1IW7gP1+33Hd3Fn73VAVkNU9bR6mRpHkeHnq6xGrkE0v3FnoUko7SO0nz6oPVyKIPV8eOMhWIHYUUJHYGCJfIizwKGTuKL1BDpHme2FGkSO2Q5tWH2BkgZPFWJh//gNhR4vJ1kTTPw0NPl1iNLPq6RpajxJ831rMCDHHGgJt7OBvAWYHezANaPrzBp2cYWFfrgRPr2QUU3tENe3FUSfM8dJQusRpZNEf5yIz5c0PF5esiaa7n0pmLBy6dueQVlVW+ndDjN+4I6/fI4agYYjp0fHVwCH2Q6XhRSXPrg9XIoldmY+Ly7aR7vRpcpzVy6B+g1yAAOn7DeKeS5nn44FKXWI1E51XhVyxVQFYzicvXRdI8Dx2lS+IGYm/GwzjWU2R5jjIViB2FFCR2hnaio5DGEDuKdSW3DpLmkaqgo5BCFHUU3Kk+v/klP37qqWvG7oaPCmAZ7oqjw7FWf1lyt1zHUQZgHHfDURcE0M/WhHUNSfNIXbD+pG4U9vmeQtI8UhesP6kOkuaRuuCPBTVEmkfIFEEctzCyGmkS+OOtC2rhx01DyWqkSVhOcvn1K9xVc9e4zwVfrFTJaqRJxE6Cr3Z+9saVPpJYT97Laianh4bfRn11Q5qXiRSrFbClNK960KDYET513XIfSb5xx+SHlGQ1E6uuOkial4m1TtUC0rzqsf5Y3B0+fPycd5R4maxmYtVVB0nzMrHWqVpAmlc91h+LznLQ8+MVN0zugktWM7HqqoOkeZlY61QtIM2rnviPRd9sX719rX/B68rR3CRcBslqJnFddZE0LxNrnaoFpHnVk/XHdnMKbNWFh6PjeVnv4PZK0rxMrHUs4WHv8BnXXgpI86on/mPD3qjDjwyqZDWTuC4VnoYPn5bHk3HhE/M6PywTPvMaPhsbPkkfPlGP+XDIsOsulTQvk7h8luAkGGJb2v74yX/tWit+cFqXY7yIgDSverL+WHTgB2eJ58tqJll1VS1pXibWOlULSPOqx/pjkbRi+K0700SSqiXNy8Rap2oBaV71WH+sFUFUspqJVVcdJM3LxFqnagFpXvVYfyyukzz6wh73P37MSFKVgDSvejr9Y2U1k07r6pekeZlY61QtIM2rHuuPxZXWrxqnrpCsRppElpO8uOqQ+fKWrEaahOUk7SSrkSZhOQnPbqoXkOZVj/XH4mGjbp4nseqqg6R5mVjrVC0gzase649FTvLgol3mh5hkNROrrjpImpeJtU7VAtK86mn3x/KyfHUC0rzqyfpjce8mvOGmktVMsuqybrpB4Q26TtXJutK8TKx1sqQ37N4fODdpWUoBaV71WH8sIggOOUVyko/OeNSprLpUAD0fAb1Tij9a+1kL/3SAeTqty/QuKu7GYp7O1x6VsiRNbXHprCUulLVOloCOh23XXpswrfPC+drWogLS3OoJf3QoJK6pDjfoj0yXATxPAkcB+lUtgOVYtnnnyZaT6HyAiKRfwgJwFpQNy1mS5mVirdNOui1tO9oBgWUbjrTaB3R+XEeegDSveqwfgK7HEUl4F7g6AWle9WT9sameTKuDpHmZWOtULSDNqx7rj+325SyrrjpImpeJtU7VAtK86sn6Y1PmJFVLmpeJtU7VAtK86rH+2G5zEjJNsZyknWQ10iToJCSXLCfp9uzG6t6paknzMrF+Z9UC0rzqQWPiBpY5u7H+pKolzcsk/o11EJDmVQ8aEzcQiev37vtbV2c31p9UtaR5mcS/sQ4C0rzqQWOsRvJwU62ANK960JiwcYgieI4E9yS6ec0z/HPQ0a1+ArZXKvKtYWleJvFvzJPa7NjJ8615nd7AyxOQ5lWP/uBQX5Q3+Dp9EBp1hX9Oa3rux3xvyPge8AC+KYxvAMuy1p88WmZ4z8axMvMuc0N/vt/3yqzfEEY5MGH90XXM+agvkDQvk/g35knvOuNmJAg/TI35mMZQp3XYiYA0r3qsH5DKSdDNtv9o9Oifp9PhcnSlreNaBvPwx+swXAfjvjtvmT6/eemkj1hbkuZlEv/GItr49gn/6AJshKgbRxJ1JAzzHmWwBKR51YPGWI3s9oVx60/qRqEDlZU0L5P4N9ZBQJpXPWhM3ECc/mLYzaMC1p9UtaR5mcS/sQ4C0rzqQWOsRiKSdNOxnvUnVS1pXibxb6yDgDSvetCYuIF6g+/rdJLKBKR51YPGWI3kdZJqBaR51YPGxA1kj9BkApaTdHtZnkxTLCeBujncsNvwdNS+2/AvzF7l+3D92u3sNrwqAWle9WT9sejs15ovq5lk1VW1pHmZWOtULSDNq55O/1hZzSSuy7ocnfpGWBFJ8zKx1qlaQJpXPfEfC6X6SgWcJHztEfMwhPSdWnWksCNcnaevg+J1Sry5p+tiXtwZsJYFeLUS6HJpXiZark4C0rzqCY0ZqtvrJNY6VUual4m1TjvBaa35KQWkedVj/bGdXCf5yIz5c1VWXXWQNLXFpTOXvBLKWidPcVfoeOcXQ42QiJ4aATGu5YoKSHOrx/pj0ZsAnIQ9HVUnIM2rHuuPxUW0bp9xjcu3E/IL3eM0b9Gh5h4A85Cn6HhcT56keZlY61QtIM2rHjTGamQ/cpL3jpz1IVu7cNBp5Y4nd/iuJQDKAzpJBaAxcQN5Ma16AWle9WT9sWFSFkpWM8mqq2pJ8zKx1qlaQJpXPfEfq59Uw7MknT4tT6YpsZMgWR049YHvwopOQjyxk+RJViOkWVhPs1UtIM0jdcD6k6oWnaRmWH9S1aKT1AzrT6padJKaYf1JEF54xxDEy7pV0TcTgTSP1AHrT1Lh/WO8b+xGLviX3kcG9k94Yd1LysIB9F1ljJ9d9ZvW+8uY9i/Cv/zwWE8L0bqxgDSP1AHrT9IuM+AgLY06B5wEf7h/UT36k9GzgY6jh4SzK3/tx7EOHAwOg3VbTiJlLdFJaob1J3UjOIY1vxvRSWqG9SdVLTpJzbD+pKpFJ6kZ1p9UtegkNcP/IzXj4oXhQWkeIYSQCSBKWk8XpBCQzRBCpjtFg8lVc9Z4YRzPwlnPwMViMCGkQRQNJio8lo+ulaw3wWIxmBDSIIoGE3RPfv/Cna3pXgeTou2ixiRm6wqrPspWGZ+e9hTdafHVlDmPb/eZCU5xrH5zYpUxfNF2UWMSs3WFVR9lq4xPT3uK7rTowg/ZyEOLd/ksxXpNPVYZwxdtFzUmMVtXWPVRtsr49LQnb6dFAEEgwcVXfBYDw+se2uKuNPrhilXG8HntoiZKzNYVVn2UrTI+Pe0putMikMy4daxXwxv/79/dzLs3TioTq4zhi7Rr2YYj/rQLneVp91x1FL4FWLR96OjPmp8nMVtXWPWVlXZkCLL60gml3alZy7IU2irsEraXAmI2EpP3B+LOzWdvXOkzFJze+KByi93XcKwyhs9rlwrdtGlZfJcRfQmjf2HsvPrhTji2zkMZOB6G6IMYoEfPsE4sQ1k4OOrTejC8/pGtfh3tsxjDsH4MnxgNbuEy7QtZu5Q7c/aCH2KZ7kTov1A/QBq3UdvVTmK2rrDqKysNJvjN9zwz9ukL/Ebrt4V9QYd2xDD8D8P/BV32gbg+2FrtCvtj3ZQCYjYSA+NYRlPhqHLkxHnf5+P+I0N+iD/N6kk2Vp7hP3714x+S0UnktQuCo6mDbtl1coKDwsH0yAXHVOdEGQ0eKKvztU4IOzXqw/ii1w+0toMMCPbQoBAOsQ62qVlSuEy3ofN0Rwt3OAx1PG6jLmsnMZvJJTOX7JZRE6u+stLfptLfGP822E2nUSa2Y/gfxv+LZSu1tfW/plCeTzeaIjstdMUNK9zrm4/66yffvmt9kmsmZYMJNS4xm0kVwWS6Ks+nG00nO+28p3b4zOS55QfN5bHyDM9gkk5iNhMGk3TK8+lGU3SnRSaC50twqoOv4ae4Ncxgkk5iNhMGk3TK8+lG08udNs/wDCbpJGYzYTBJpzyfbjRFd9oij8/HyjN8u2AyfGFk0FdACiFmM8kLJlIFKQD8UsxGYmAgKxDEwi1iDP/trg3u0MA599dNRyaViQVkMybtgglJR14wISQJRYMJnjEJHz5CppJ3R4fBpB4wmJC+UDSYdKMywaSX7ZqOErOZ8JpJOuX5dKMputNePXeNu/NXb7Wmi1xDyTM8g0k6idlMGEzSKc+nG00nOy1e8sOpzuNL97rP8aG1WknMZsJgkk55Pt1oiu60+EL+rHs3utkLtrk7nnyzFo/TU+MSs5kwmKRTnk83mrydNnw3R3VgVHUMJgDvddz37Dvm8n4K75FkvRvSblm3ErOZVB1M9GVGvDuzbMNhs8xUERCzkRgYxzJaLNzN+fod6/y7OQ8v3uU+JbeK2ynP8CmDiTpsOA8v6Ok8vBAG8KIYXh4DeHlPyyBo4uUwvPGrL46pFIzjBTSgLxgCfRkv3IYGDC0fbhe31987MvbGsrYBZcO2hNsvIjGbSZXBJHyJMVT4W2GrBX/Y46exTG324KJdfqj/LYa3PjE2rrZG+fh/6KWAmI3EwDiW0WIhmMDx8ecXdfY8w398xoJLZHQSRdul2rxz7G1SCMEAjof2hvN0XN8oRRnNELCjW2+aaj0Y6ivtup62UQOHtQ2dh7dodZ4OsRNs33vK2zNui9ZTVGI2k0tmLh6WUROrvlRCnzNhVwAIFFl2D+2vZTQYYRiX02H8P2C8VwJiNhKjf0SevnzLGnf3M2N3c/AGsX72op3yDJ8ymDRdYjaTKoPJdFOeTzeaojstOpS+ZTTF1MwEpzsPBL3VW8ozPINJOonZTBhM0inPpxtN0Z0WmYhmI3jGJMVHuBhM0knMZsJgkk55Pt1oOt1pkZUUufgK5RmewSSdxGwmDCbplOfTjaboTstrJvWWmM2EwSSd8ny60RTdaXHN5Pb/etNfK1H18poJSUdeMCEkCUWDSTcCH5kxf26WGEz6A4MJ6Qu9DiayGRMGk/7AYEL6QtFgUsXdnGOzP0wVlJjNhNdM0inPpxsNjGMZLUt4ElZ7XctTnuEZTNJJzGbCYJJOeT7daGAcy2ixcMEVgQTjP/3t20k+D8pgkk5iNhMGk3TK8+lGA+NYRlOFnwdFNwQpPw/KYJJOYjYTBpN0yvPpRgPjWEaLhZfS0PVA0s+DdhlMBm77hDuz9F4/fvKhGZOWxxret8Wc3y91uv1u2itmM6lDMAnfHsbLfuGybpX1RnIvlefTjQbGsYwWC8Hk+OAHSYPJR2c86rIErJ0m1ODT17bKhWD+wLzLWuUufnB2bDh83g8RgBCMdH6okYH9rXHUc/yey/04yup6Oq3bB+fWL55UHzj11DXj25fh8J6N7tjcj/k2ar1+nqwX1nN+80vOjVxoTWfp0llLupb13/VCeIMab/ZiXN/4xVvFmEY/J+FbwAqWadDAB99RRt9CDoMJ6MWHymMBcV8SA+NYRouFbhoHh4bTZiY5/ZlYO40XdsTR7AToThhPXzw94Kexw+JI7wPJ6HoAAUPLa3BQ6XwNKlgXoB7s9BeOvduanrCdoL5WW3avHxtKHQDBBe1AkGqt86ef+6G2XdurdSO4xO2MJWYzqdNpzlekWwh0PaAfN9fuI3QeAg7QfmHA/BfG+jtBwEA5Bf3PANQBdDu9EhCzkZi8PwBPvr668UglHy63dhrKlpjNhNdM0inPpxsNjGMZzVK/P1xu7TSULTGbCYNJOuX5dKOBcSyjxcKLfvf+5m2fmXx1NFVFF45WuVB5hmcwSScxmwmDSTrl+XSjgXEso8XC6Q7630QXBFfNTXRrmMEkmcRsJgwm6ZTn040GxrGMFqsnj9O3CSYkHXnBhJAkFA0mqqSP0zOY9AUGE9IXigaTnjxOz2DSFxhMSF8oGkwgPEqPYZFPg0Jlgkkn7aLY01q/lOfTjaboTov3c371533ua7evc+8PnOvLcyZWnZQtMZsJg0k65fl0o+nlTptn+E6DSfiRK3ykKVwGxR9hAlkfZcL6wFrWC+W9j1L2A1JiNhMGk3QCYjYSU3SHwvWSX/y+fZ+vsfIM32kwCT//iGCgj1rjEWs8ho3HrPV9D9zCxhDTeKcD6+jj21oPwDtHWF/fC9l98Ixfpo99q+Jy+Lwl5qNOLMM3jjFE3fpYONqIdbQshtc/stVvF/N1GLY9rFffQ9F6stoGidlMGEzSCYjZSAyMYxktVhXPmcT1YUfD9jGuAUFf9sJQd3TsmNjhdFqDCIYIQJrhYB0NAJgOP3qOcQxVcTlsA+PYBpZpnSij29Uh2o32IDtB+8M26zBsu9aL8ggiOsxqGyRmM6k6mGhwx+/Ab7TKWFJb5M3rp/J8utFYO62lfj9nUrRd1JjEbCZ1yEwQMPU/RfBFcETAXL197GVGDf6YjzL6Ah/KIgAhO7vjyR2teWEmiPUQrOY/v3vCNnshIGYjMTCOZbRYCCD4+Ja/RTx77BZxnsoYvmi7qlDVR0dLYjaTS2Yu2S2jJlZ9KaWZGXZ+vAmsQQDLEBQ0Q4MQNDR7wXxkklgH04teP+DnYf04E8S4dmfQS5Xx6WlPkZ3209evcDf851bfwxquneipRp7KGL5Iu7oVnG/BH8Zfacc8ODzAb4uXAzi4DtX5FYxjHoIMdhqtC/OR2gPMx3SvJGYzqTqYTCcBMRuJgXEso8XqxUNr7Sjarm6EYKFHPwSA8GiI6Xi5TusQgQPrIEDoxVENMDof46qw/l5JzGbCYJJOZXx62tPJTpv6obV2dNKuThUGC0t5y+soMZsJg0k6lfHpaU/RnbYXD621o2i7qDGJ2UwYTNKpjE9Pe/J2WlxsxXMaf1r7vr89jH5g39o36C/IWuVDlTH88IWRsQsPpBBiNpO8YCJVkALAL8VsJAYGsgKB6ks3r/ZZyXUPbWk9NIWOkq4cnReXjQVkM6RC8oIJIUnICyZlxGBSDxhMSF/we3wPkc2QCuFpTjpGzg2+LWYjpHnkBROrG0jKFhCzEdI8GEzSicGENBoGk3RiMCGNhsEknRhMSKPpRTDBt5XDbyCH30eui8JvQw/cNv6x+zJiMCGN5rJ/f+H/+8dZiz6ZJWunaScEDqX1bWcJJhgOLXtk/IPvpwcmffAdw7gMhqHwvWV8GD6ch3WsD9JP+lC98YF6Hc/bbp6AmJUQEmPtNFULmUQYIOoiBhNC2mDtNJQtBhNC2mDtNJQtBhNC2mDtNJQtBhNC2mDtNJQtBhNCCCGEkFrj87UeIZsghEx3rL5HUkk2QQiZ7lgBwBI++bDv8JB77+jZQj3RQ7IJQsh0xwoAll5YebA1/sDCYt8Xlk0QQqY7VgCwhE8s4tOf37pzvXt981GzTCzZBCFkumMFgCzhmzhFv9gHySYIIdMdKwCEWvfmcT/869+OugNHz/prJPod2DzJJrpCbvyQApweGu6631GsK9WQAojZSIwVACytlYACFfkeDiSb6AqrPspWGQfHuladlC0xG4mxjGVp9oJt7hvz1rmr5q5xDy4q9klM2URXWPVRthhI+icxG4mxjGXpwUU7/Rf7cI0EF16tMrFkE11h1UfZYiDpn8RsJMYylqVHX9jjvxmM6yNbd500y8SSTXSFVR9li4GkfxKzkRjLWJaeeGmv+5cfLHefvn6F++umI2aZWLKJrrDqo2wxkPRPYjYSYxnL0vcf2Ow/Qr7o9QNeVplYsomusOqjbDGQ9E9iNhJjGSsUnh3BBVZcH/G6ebX75Wh2YpWNJZvoCqs+yhYDSf8kZiMxlrFCPfLcbnfVnDVuwR/2uH+ds9p9+ZY1vNhaMzGQ9E9iNhJjGcsSAomO7z00NGFZlmQTXWHVF0sfjKv7znBi8ANzfqzP3LDSPbKk2K31UEDM1jG9sN2cx7a7mxZs88OiDy+CTn57aKuiGXIKidlIjGUsS7jQ+ta+QXfo2Dl/imOViSWb6AqrvlBoz/nhEXOZpaI7c6/UbZAoIiBm6xisa9VZRhpIMF60/u/+dFPP7JNSYjYSYxkrFK6JYIhrJV+Yvcp9/qZV/pmSuJwl2URXWPXFgvMBdcCtu0/54bnzIz7QYL46NeZh2fa9g63hPc+MPR3+ldvW+nkqLXNh5KKvZ+nqQ36IoyvqwXzUq8OwfgwRtHTZHU/u8NvQHQVDPVpjCDQgYj2UCdtY5N0mIGbrGKxr1VlG+tvwW2EzoL8x/m3LNhxpDfHbQzvG/2H4v1i2mnHrWr8tlEUZzE8tMRuJsYwV6srRAILh/QvHH0h7eHGxI4dswuSjMx5t+4lJq75QcDIdhxMhGIRpNNLdcCdUB1WHRoaAAKHzQ8X1aKCB84YBIRyGO4C1TMdRBoQ7m87X8biNGG8nIGYzuWzWog/J6CSwrlVnGelv0+nwN8a/TadDW2Eaw/g/DP+XLFuF62vZlBKzkRjLWKGWbznmX9bbf2SsUyOvI8XOe2UTJikCiTpReFSC48GR4Vhb5ME53K5Wx9Kgo05qOZyeBsFZw+3AkdWB46GuA+Jl2IaOY7vYyXSo83V7GI/biGXtBMRsJnUKJPFvg90wrWVCO8b/Yfi/ZNmKgaQiLGOFCo/8+KNwahPOayfZhEnZQEKNC4jZTPodSKazxGwkxjKWpedXHHTfuGOdvwX8UA1ObahxMZD0T2I2EmMZy9JjL47f/l34WvknWxlI0omBpH8Ss5EYy1iWrrhhhdtz6Iy/RpLi9i8DSToxkPRPYjYSYxnLEq6N4IW9z9640ssqE0s2YcJAkk4MJP2TmI3EWMayhKvi375rve96MUUv8gwk6cRA0j+J2UiMZSxL//ncbnf4+Dl/oRXft7HKxJJNmDCQpBMDSf8kZiMxlrFSSTZhwkCSTgwk/ZOYjcRYxkol2YQJA0k6MZD0T2I2EmMZy1LRh9BCySZM8gKJ3ztIIYYvjAyK2UzaBRKsK9WQAojZSIwVACyh6wA8P4IX96zllmQTJnmBhKSjXSAhJAlWALCE50iu+OEK95Nfv+XfOcH7DVa5ULIJEwaS/sFAQnqOFQAs4aW9wyfO+1e1MY03gL96e/tgIpswYSDpHwwkpOdYAcASulwMp6+8cWXuF/dkEyYMJP2DgYT0HCsApJJswoSBpH8wkJCeYwWAVJJNmOQFEqs+ylbe3YR2gQTrWnVStsRsJMYyliW8X1P04+Eq2YQJA0k6MZD0T2I2EmMZy5L2VAV96jp2bFQnMZD0T2I2EmMZyxK6XMRtX3QjgDs4VplYsgkTBpJ0YiDpn8RsJMYyliXcpUFXi/jq3nPLD5plYskmTBhI0omBpH8Ss5EYy1iWXt14xP3g4a3ua7evcz9+aodZJpZswoSBJJ0YSPonMRuJsYxl6TfL9vue0X7x+51u14EzZplYsgkTBpJ0YiDpn8RsJMYyVpbwmDxe3sNpjrU8lmzChIEknRhI+icxG4mxjBVKv2vT+qYNVIPv2sTCl9oAvndiLe+39Bssltot60ZAzGZSdSBR8DH6It/pqbPEbCTGMlYo7T4Az5Gg31a8/fvMy/smlbMkmzBJGUjwIaXwI1Px8lj4qJI1v9fq1XaBmM2kykAS1o//qcjLnnWWmI3EWMaytOAPe/w3bfCi3jX3bzbLxJJNmKTOSED4eUsEwHAedmIAZwb4ep6W0U9B4uts+uU3rQd91QJ9jgaEX/gDepTVaYyHX4wD4XaxTMe1DXFbOhEQs5lUFUgQ1K1Pjsa/FfaA7WIbAxwgdIjv+Wq5sHz8P/RSYjYSYxnLEj4ijlu/SE/xWQqrTCzZhMl/m/HomdFg4rJk1ZcnfCoSYDwE80Mn0885akDQzz9mfeYRp01wYpRT50WdGnCwXtY2IIBPWOo8HaIu7FRYL26LrltEQMxqcumsJS5LwKozhWATK5Bk2f3M2QsTbKzL43Jh+fh/wLCXEpOSGMtYlpCRwOEhfJbCKhNLNmEyGiyGZdTEqi9L2BnVmdSx1FnDeTqtDqc7kZ4aWY6o9YRftweoU3d4HFGtbeg8DK1AgiPpsg2H/TjAMDxNKyogZjO5bObCS2R0ErrdXim0G4TfptuM7R7aH+QFEgzj/0HX75XEbCTGMpYlZCSHjp3zF16/dHOSD2QlDSR66qBHs3haTycQCLEDI0CEKbaWV6dU6Xpw2hdXHfLjWmecUmtZ9NkC7nhyhx9u3nnSD7U8QGAJA2DYFt12UQExm0mVgQRS1LaW3ee/sGfCUG0M1H5A/wMdwo48takBlrEs7TxwujV+23+9OWFZlmQTJikDSdMFxGwmVQeS6SQxG4mxjGVp1r0b3bfuXO+vk/xl3WF/1MVHxa2yKtmECQNJOjGQ9E9iNhJjGcsS0lI82Yr0EbeBcfeGgaQeYiDpn8RsJMYyliU8zYov7OGBtJl3bzTLxJJNmDCQpBMDSf8kZiMxlrEsvbBy/I3fRN/+ZSBJJAaS/knMRmIsY1ma//xu98156/11ktc3HzXLxJJNmDCQpBMDSf8kZiMxlrGyhFvAndxik02YMJCkEwNJ/yRmIzGWsSzhAmtdnyNpuhhI+icxG4mxjGWJz5HUVwwk/ZOYjcRYxrLU7+dISDraBRJCkmAFAEt4juTq0SCCN4DRlUCvnyMh6WAgIT3HCgCpJJswYSDpHwwkpOdYASCVPjJj/twsffTL80ekCaTHMJCQnmMFgFSSTZgwI+kfDCSk51gBIJVkEyYMJP2DgYT0HCsAWMKDaP181+bY7A87qph4+7d/ErORGMtYlvr9ro21w1C2GEj6JzEbibGMZanf79pYOwxli4GkfxKzkRjLWFnC8yP9etfG2mEoWwwk/ZOYjcRYxrJ056/ecvc9+457891Bn5VYZWLJJkwYSNKJgaR/ErORGMtYln715/GPYh07eX7CsizJJkwYSNKJgaR/ErORGMtYlnBK8+77Q/4NYJziWGViySZMGEjSiYGkfxKzkRjLWKG+KF0GoC8SdCUAPbiId23qJAaS/knMRmIsY4XS7OOhxeOdPz88Oh6XsySbMCkbSMC59Yvd6eduN5fXTQO3fcKdWXpv7rxuBMRsJlUGEv2GDcA0PmgFwo9hqTr5wJV+NMta1kuJ2UiMZSxL+NIeHkbzOlLsI06yCZMygeTi6YHWeG4gmfuxJDtr1+p0+120F4jZTKoMJFC806cIAAwkNcMylqWX1499WhLqxyc7rR1GNfj0tX7nCecN79syPm90ZwTDezb6oAOO33N5q8zAvMvcyYdmuKGXH3YXh8/n1jMysN9PX/zg7NjykQsTliMzCusbWvaInx9u/8QvvuguHHvXj2tbUB5BQ8tjftheRduWJSBmM6k6kED66U4EAAz1q4ThFw81I9Ev52EcX+LDQUynIQWBJP7Ie68lZiMxlrEsPbF0r//EIjKSop+VlE2YfPTL7T8ibu0wsQB2Yg0sANO640PYwbGzogx2TsxDQND5Wg5CGQQZndYgo2WxXjgdEtd3fvNLPuDofB1i/tjypZPqDevWaXDqqWta05aA9YHwIgLWf5da2OHxeVJ9mFFPbRAAEEhwyqzf8lXwAXLNPDDE5znx4XCsF2Yk+pF3jPda4r4kxjKWpT+ueb81nigj2S2jJtYOoxrevb41jp09DBI6T8d1x0QZ3UFx1I93WCiuB2Co1zJ0h29NG9vBuM63AgmyGGQjmhXpOto+nadtwbBIIBGzmVxWk4ut2Nn1gUYNJMg+9EPqGkgQcHSdMJBgGGY2mLY+8t5LidlIjGUsS2+MHkmSZiQlAsnZN37ZOgXQeeE0dnTgMxM5/cBOGZ7axOvH9fjMxDi1Cad1O+EpTFgHyg/9+X4/7pFTIg2EvtzoPK0X83SbOBUCKAv8sgwBMZtJXQLJS6vHDkb64fDwQ+rhPD3tQVmMI0ggyGCo5RQti+WaofRSYjYSYxnL0j/9x1hP8hD+fKtMLNmESZlAUpXCU5A6CYjZTOoSSKaDxGwkxjJWqGdf2e9m3LLGPb/ioO+jFX224lawVTaWbMJkKgaSuoqBpH8Ss5EYy1ixkIU89uKe1vTC1w5MWJ4l2YQJA0k6MZD0T2I2EmMZy9IVN6xwew6d8ddIEFisMrFkEyYMJOnEQNI/idlIjGUsS5dfv6J1jSTRI/IMJInEQNI/idlIjGUsS2/tG3RXzRn7rs0vfs9AUicxkPRPYjYSYxnL0v+8e4P7xrx1/kt796fpapGBJJEYSPonMRuJsYxlCffo9aU9BpJ6iYGkfxKzkRjLWJauvHFlqxf57/xkg1kmlmzChIEknRhI+icxG4mxjGWpB73Itw0kJB3tAgkhSbACgKUe9CLPQNInGEhIz7ECQJYS9yLPQNInGEhIz7ECgKUe9CLPQNInGEhIz7ECgKUe9CLPQNInGEhIz7ECgCWc0mgv8l+SDqHzJJswyQsk/lYEKcTpoeG3xWwm7QIJ1pVqSAHEbCTGCgCW0I0AOjRCb/LWckuyCZO8QGLVR9nKc/B2gQTrWnVStsRsJMYylqVnXt7nu8vDQ2nb9pwyy8SSTZgwkKQTA0n/JGYjMZaxLP32lf3u2Vffcz+a/3e3etuAWSaWbMKEgSSdGEj6JzEbibGMlSVkI0Wvj0CyCRMGknRiIOmfxGwkxjJWKskmTDoNJNoLuU6jh/FwOaSfM4C0N/JweSjQjz4+VVZ7Q4Vt71RAzGbCQJJOYjYSYxkrlWQTJt0EkvBhuCJBQHsqtxR+zmCqi4GkfxKzkRjLWJZWbj1WuNNnlWzCJEUg0R7GkX3c8eQOv0NhmfZyDxAw0DM5ymCIb6CgHgxRx9bdYxeOEXRQFsvwOoBuRxWWgx2wrtaJTypgGYYzbl3rt4v5aBvKIhvBEO3S3tCxbtz2uF79hgvKtWsbELOZMJCkk5iNxFjGsjR71LG1P5IHF/W+8+e4rvjUBjucZhU6xE4altOMBOjOqd9B0XXiT2tgHeurbWG5OKhpnfhUAoKGbjduDwJf3Oa47WG9mMYyBBKtz2obELOZMJCkk5iNxFjGsoQPh/ezP5K4Lj2iY1x3OGtnxM6sO7bunAggOsTOjB1b10EWgboQaDAP6yFb0e2qwnLYhu7Qi14/4JehTm0XtotlGKLd2h60P25z3PawXg0gmpFg3Gpb3QOJ/m+dbAu2gF3y5vVbYjYSYxnLUr/7I7Hqo2wBMZtJlYEkDKTTQWI2EmMZy1K/+yOx6qNs1TmQQMimgGYT4fUmoIFGrwkhs0PmiPJ6/QlZWTxPs8TdB8/46fDUt1cSs5EYy1iWUvdH8pGr53/yIzPmz82SVR9lC4hZTS6d+dzKS2cuecUS1rXqTCVkJDqup4Dh9SY9tcO4XsfCtM63ysbXpDRQableSkxKYixjWYJD4GE09CKP926sMrFkE11h1VcH1eE8PRYQs5lcNmvRh2R0Er3eAcNTmziT0OtSoT21PTofWYhO6zwNSHpNCt1boEzeszopJGYjMZaxYuEzFE//ZZ+/YwOleNcmD6u+Oih2/DoIiNlMqgwk001iNhJjGSsWspCn/vRu664NjspWuViyia6w6kslnJvjqKZ3RXDUBJpGh8tx1AQ61ECCoyHAXRbMe2J0GkderUuPjqDXFxuBmM2EgSSdxGwkxjKWpXlP7UjaQ1oeVn2phECBoQYF3dF1Ol6u0xjqPEzjVqzemtV5IZhvPfeRWkDMZsJAkk5iNhJjGcvSrxL3kJaHVV8qaWDQ6x26M+l0vNwKJBp84kBiZR9af68ExGwmDCTpJGYjMZaxLOGUJmUPaXlY9aUSAgLQUxnr1CacRuYBdL7eigQ6D6Asgg/QUx4dx7JeCYjZTBhI0knMRmIsY1lK3UNaHlZ9qYSd35qvylteNzGQ9E9iNhJjGctS6h7S8rDqo2wxkPRPYjYSYxnLUuoe0vKw6qNsMZD0T2I2EmMZK0s4rZkOpzbTTQwk/ZOYjcRYxgqFC4XvD5zzFyTxbMSBo2fd/7p3o1k2lmyiK/zeQQoxfGFkUMxm0i6QYF2phhRAzEZirAAQCg+iYfj9Bzb7uzYYf3BR+Zf2SP9oF0gISYIVAEIt+MMePxwcGnZflbcr/6/RS5cl2QSpGAYS0nOsABAK79bgeYr/fG63P73Bqc2uA2fMsrFkE6RiGEhIz7ECQCrJJkjFMJCQnmMFgFSSTZCKYSAhPUcuRvcE2QSpmHaBZOTcID8i3gFiNkKaR7tAgp3j2OwPUwUlZiOkeTCQpJOYjZDmwUCSTmI2QpoHA0k6idkIaR4MJOkkZiOkeTCQpJOYjZDmwUCSTmI2QpoHA0k6idkIaR69CCThehdPD7gzS++dsLzfGnz62knTYOC2TyRtm5iNkOaROpAMLXvE76innrrGT598aEblgcTSxQ/Ojo+PBrtwWbcSsxHSPFIHkuE9G/3w4vB5P0QgcSMXWsFleN+WsXKjw9OL5mIT7vg9l/uhrhOWGZh3mR9X6bJzm14w52NbE+rau8kPNXCMDOwfK4cyki3psnbbLSIxGyHN4x9nLfpklrCzWTtMlnzQCNB52Fl1qDs4TivOrV/c2onDzCUug/GW5n7Ml9OyKg0QUFhXOB/ZEoIWxrHdVpukDW23W0BiUkJIiAaDorp45kRrHDspdkbdWXWIoz12ZuzUOOpbgSQuo3WqrFMRnYd64rpQBzIiBAgNFlYgydtunsRshJCQTgNJv4Qd3ppftcRshJCQOgaSugY3SMxGCAmp805bR4nZCCEhDCSdScxGCAlhIOlMYjZCSAgDSWcSsxFCQhhIOpOYjRASwkDSmcRshJAQBpLOJGYjhIRcvDDMj4h3gJiNEEIIIYQQQgghhJCpAC5pWZ8kr7t4KY4QQgiZZvQqKbn8+hXuqjlr3FVzx/Slm1e7f/oPu2w3YlJCCCGETDNSJyVX3LDCPb/ioHt981H3jTvWuX+ds9rr23etdw8t3uWu/NFKc71OxaSEEEIImWakTkpwReSxF/f4RCSc/+Vb1riFrx1w37pz/YT53YpJCSGEEDLNSJ2UQLhaMu+pHW7PoTPuvaNnvZ5bftB9/qZVZvluxKSEEEIImWaUTUr++brl7os3r3afvXHstgyeG/ncj1a6L85e7ZMQ1Yxb17oHF+30t3TiOroRkxJCCCFkmpEiKfnC7FXuMzeMJSW4SvLLl/a6e3/ztr9lo8+UfPX2te6BhVM/KSlrL4rKEn2amm6qyqfJFCZ1QLp67hr3t3dOuB8/tWPSMlxFSfUGTlXOntpeFKWiT1PTTVX5NJnCpA5IuHWzfMsxNzg07A4eG3uexOvIWbf/yJD7zk82mOt1qqqcPbW9KEpFn6amm6ryaTKF6UVAuvLGlb6Pkv/+f1Z5oZ+Sx5fu9Q+7Immx1ulUVTl7L+xFURB9mppuqsqnyRQmdUBCAvLqxiPue/dtcj94eKt7cNEu97Xb17k5j2/3t3Su+OEKc71OVZWzp7YXRano09R0U1U+TaYwqQMSHnr9zbL9bta9G/0bOLMXbHO/+P1Od8eTb7pdB87w9g1FZYg+TU03VeXTZArTq4CEnlvxJg7G/+UHy32Cgls5cbluVZWz98peFEWfpqabqvJpMoUpG5CQaODB1iMnzrsDR896YfzQwLnWQ66Yd3zwA7d97yn/do5VT6eqytnL2ouiskSfpqabqvJpMoVJEZBwJURf9cWDrI8s2eU+dd3yCWVwpWTZhiPu3+7i7RsV7KEsXX3Iffenm9x9z75jlqXaC/3knBhNfOF71vJu1Is62wmIm/UVbNdqT12E+LJ976C3T8yWXSfNdcoI++G58yM9+9+z/Eq324vfVJWAuBkhxYDTWM7UrdCZ2q2/fNOt2jbg/v1nm/yDrzPv3uj2Hhpyq0fnTfUP8qWwV7ugVDYp0QDerwNpHTVVbTCVfbofmvPYdndh5KK7acG21jwk9vG8sup1UpKlp/70btJb3HVQVT5NpjC9DEhIQLCTQThQYB47TxsTAqyCqyRWmfgMMSwXL8PZlSY7yvnhEfeV29ZOKov+YzT4aQB+4qW9fl1dR7cTytpm1rJwG3owufWJ7a0yWDdcB9OhTXBAiKf19y34w54J62Ebukx/h6K/B70Mh4Rtz7JBnDy2+40pBMTN+gq2a7WnbrKSEv1f8R9l/Y9F/rfwqqWyevuAjNn+iPU62SdiXy3iV+18fioIiJsRUgw4jeVMRYX+SNa9edz9/HdjZ/jooyR8xkSfK8GOhg7U6vD2zUe/PH/RR2c86roRsNpTRmGw08QjnBeC5ViWdUCMz/JQNk40wjJx+Sy122an27Cmz5y94A827coWXS8uF0oPPuHBLat8OD/vN4brdSsgLtoxl85asmhUrhsBqz11E/6DmNAnrf+jiG+qD2UtD+sMp/P2iSL7aJH2xduP21tnAXFRQooBp7Gcqahw5QNv2eBVYNyqgbCDYYh5+kE+fAcHO9Y356036+lUZZx9NLnY/fGrH/+QTHZEWXtBODPavPPkhEAEhQHKClZWuXhZHMRQFug0FJ6pxeWzlNeeTrbRbjrFsrhc3HZMd5OUtPuN4XrdCoibdcwlM5fsvmzWosp8uh+K/7dY1v+Y979Zdbbzpdgnyu6jee1rt30tX2cBcTNCigGnsZypqNAZ2iPP7fYdo4Uf4NNXgFVIUu6vyQf56pCU/PaV/a3go8SXZdstj5fpWVl4KViDYtbl4biOvECXtU0sK7qNF1cd8kFVCaf14BBeSkfyFpYHKDf/hT2T5gMsC28TwQZ4uDpsQ1jnE9HtHrVB2G5tV9ZvDG1URkDcrGOmc1IS2x3k7SuhL+f9b/G6IajH8kfdt9rtE9YyfC29qF/FPhj6vK6rv6GuAuJmhBQDTmM5Uxlhh0Kw33d4qHX75q19g8lu3UBlnL3qpISiLJXx6SZcKaGmnsr4NGkoqQMSnjF5YeVBPwzn4zbPAwt38vYNRWWojE8zKaHqqDI+TRpK6oB0+fUr3Pznd7tlGw77BAS3bb5153r/JPvrm4/W4oN8TEqoOqqMTzMpoeqoMj5NGkovAxIecP3izav97ZxUrwKryjg7kxKqjirj00xKqDqqjE+ThpI6ICEJwUNbeFjr6b/sc3c/85Y7fOK8n8bDnfo9nLIq4+xMSqg6qoxPMymh6qgyPk0aSuqAhLdu8DbON+at80nJ4ePn3Pcf2Oxv4by0+n2ftFjrdaoyzs6khKqjyvg0kxKqjirj06Sh9CIg4TVhvBaMfkrwuhtebfvSaDKC2znoht5ap1OVcXYmJVQdVcanmZRQdVQZnyYNZaoGpDLOzqSEqqPK+DSTEqqOKuPTpKFM1YBUxtmZlFB1VBmfZlJC1VFlfJo0lNQBCc+MPPrCHt9z62dvTPP6r6Uyzl4mKSGkjpRJSgghpDYkT0pmr3YPL97l/seP1/tukXcfPOM/2IfeXNGhmnbBXFZMSggZh0kJIWRa0Iuk5KHRpOSrt691P/7VDv+lYGjVtgH39TvW+W/kbNtzyn3vvr+V6ruESQkh4zApIYRMC1InJTNuWeP2HDrjnvzju743109fP7FfEryNs/C193xi8lXjC5pFxaSEkHGYlBBCpgWpkxJc/UDiYS1LKSYlhIzDpIQQMi1InZT0S1UlJaeHht/2GyckMfAtcbOOKZOU0KdJryjj06ShwHGsg37dBeQndEyZpGSq2ouqv8r4dJmkhD5N9UplfJo0lNQBCa8Er9x6zP3i9zt7ehunjLMzKaHqqDI+zaSEqqPK+DRpKKkD0qeuW+5mL9jmnn31Pf/9GzzsCn3t9nXuwUW7fP8l1nqdqoyzMymh6qgyPs2khKqjyvg0aSipAxK+e/Pgop1uzuPb/evB6JcE+ua89W7+87uZlFBUhsr4NJMSqo4q49OkoaQOSLhlgx5d331/yL0/cM5/JfjgsbNucGjYbd110l81sdbrVGWcnUkJVUeV8WkmJVQdVcanSUNJHZDwdeAnXtrbejUYHamhrxI8a/LXTUf8bRxrvU5VxtmZlFB1VBmfZlJC1VFlfJo0lNQBCcnI9x/Y7N7aN+j+tPZ996XRZGTR6wfcoWPn3OLRIW7vWOt1qjLOzqSEqqPK+DSTEqqOKuPTpKGUDUhIQj73o5X+Cok+1IrxL8xe5Z8pwfducJXky7es8W/k8JkSirJVxqeZlFB1VBmfJg2lbEDClY9Hntvtv2mDxAMJiT7cGuort611/zlajklJey3bcMQ/gwObYfqXL+31v/WRJbsmlW2iPnPDSndi8IOO7dHtev0UEDfrmCYnJdhnLoxcdDct2Naa992fbnLnzo+488MjPvaE5an+qYxPk4aSOiAhKXnz3UF/YH3v6JgwfuL0B27TOyf8lRNrvU5VxtnrmpTgGZztewd7EkinwkE5pabi7y3j001MSvQ/DpP4WHjjj0lJdSrj06ShpA5IWV/+vXruGn9Gwwdd86VneUp4YEXisnX3qdZZoZZFGU1qtPycx7a3ziDDcloPyi5dfWjCNAL8Pc+M9zqelyCh3jNnL7TaE29z98EzrQOGHiDabRtls37HHU/u8AchgGV529bfqwevrPUgXJHCsry2afleCIibdUwTkxL830D/q3Zq97/OuHVtyz/Uf4r4cehjmK/TL6465IdxffG0jlfpc70WEDcjpBhwGsuZupV1pQQ6NHDOLXnjgLvihlo86Dr88RkLLpHJjkhtr1AIRr99Zf+keQhQmhwgmGUFKxxYs5bFARRl44RDD94IjnH5dgpvMYXBFsu0HrBl18lW+Xbb7vR3gHjbcbl4OiyL8bC+dm3Teb0QEDfrmEtmLh6+bObC2vl0L6X/i/pVO+X9r3n+otNAt9dunaL1YbpKn+u1gLgZIcWA01jO1K1wpQRCz644qHz+pjGleutGVcbZ65yUhAlIOE8DoXUWhYMqgpcVpBH88PZTHBStbYXJQFw+S1gnTELCadRx37PvtMriShnambftor8jb9tZBwGtE3YD4by8tmm5XgiIm3VME5MSSP8vEPuq+ltYrqi/h9MYt/w4ThxQn7Yjz//C6Sp9rtcC4maEFANOYzlTt8KVkD+ued8dOHrWvxqsb+Xg0vuTf3zXffbGleZ6naqMs9c1KaGarTI+3dSkhKq3yvg0aSipAxJeA1624bC75YntE+b/83XL3c9++46bccvYg664kpL1/EkRlXF2JiVUHVXGp5mUUHVUGZ8mDSV1QEKfJW9sPupOn73gLz+Gb+AcO3XeX0HBOPSdn2ww6yiiMs7OpISqo8r4NJMSqo4q49OkofQiIOEKCLqW1+dJoPjeKK+UUNRElfFpJiVUHVXGp0lDSR2Q8EzJ8ysOutc3H/UdpeGZEujbd63338G58kd8poSiLJXxaSYlVB1VxqdJQ0kdkPCtm8de3OMTkXA+entd+NoB960710+Y363KODuTEqqOKuPTTEqoOqqMT5OG0ouAhKsl857a4fYcOtN6puS55Qf9Q7BW+W5UxtmZlFB1VBmfZlJC1VFlfJo0lF4FpMuvX+GfI9FnSlK9Cqwq4+xMSqg6qoxPMymh6qgyPk0aSuqAxH5KKKo7lfFpJiVUHVXGp0lDSR2Qpns/JcMXRsa6jyQkMfAtcbOOKZOU0KdJryjj06ShwHGsg363mu79lBBSR8okJYQQUhtSJyUQvuWQdxVkql4pIaSOMCkhhEwLepGU9ENgNLnoWv/t6499SkxAyJSHSQkhZFowlZMS+QkdM5qU8EoJmVYwKSGETAuYlBAy9WFSQgiZFvQqKUE/JVfNWeNfB4bQ02uZZ0hiVZWUjJwbfNtvnJDEwLfEzTqmTFJyemiYPk16AnxL3IyQYsBxrIN+t2rCt2+Ozf4wRSVXGZ8uk5Rgu9Y+RlFlVcanSUNJHZCa8O0b64BCUWVVxqeZlFB1VBmfJg2lFwFpun/7xjqgUFRZlfFpJiVUHVXGp0lD6UVAQu+tX5i9yvdXgml8AyfVbRtVGWdnUkLVUWV8mkkJVUeV8WnSUFIHJNymWbfjuLvm/s3uMzes9InJ1XPXuF+/vM9t3X3Kfe32deZ6naqMszMpoeqoMj7NpISqo8r4NGkoqQMSEpGFr73nhQQEb97MvGej23toyK3eNuC7obfW61RlnJ1JCVVHlfFpJiVUHVXGp0lD6VVAwuu/uG2j0ls5qV4LLuPsTEqoOqqMTzMpoeqoMj5NGkrZgIS+SNa9edz9/Hfv+Okrb1zplm855o6cGPv4XvhBvveOlPsIX6gyzs6khKqjyvg0kxKqjirj06Sh9CIgfXY0McGrwZ+/aVVLeNbkkSW73DfnNfeV4PObX3IjA/vdwLzL/PTQskf87ziz9N5JZanuNXDbJ9zF0wO5di1arl8C4mYdw6TkDbdswxF3YeSiu2nBtknL5jy23Z8Yzbh1rTsx+IGPRXGZULgNXaRcp0I7lNR111FA3IyQYsBpLGfqVkg+3to36O79zdv+Kop2nvbV29a6X/x+p/v6HQ190HXux9zwvi3u4vB5d/yey+0yXapuB9d+q9e/v1/2LePTTErGvk6+fe+gTz5wyzicv2zD4QnzqtR3f7rJnTs/wqSEEIvUAQnPjFz30Bb3zLL97hvzxh50hfDQ6/0LG5yUiE4+NMNd/OCsbz+YcKBD4rJ3kzv11DUTyvoyktRo+cGnr3Vu5IIvO6Gc1jNa9tz6xROmcZXm9KK5smWXnyC12WbRbbTKj5bBlaLWNlHe+K0fvDX234KwfX75udOt8lm/XxMIgOl4PQhXqIZefnhSuQvvv926inXmj/dN3HZg33ZtwXS3Av84a9Enu9Els5ZcuIy3b1qJyZZdJ1vzXlr9vvvK6EmRXv0ASAiQHJw5e2HClZVfvrTXPTGqsBzqxJuDWi5MKsI69SoNroaEV2xwBSdMlDANrDbE6051AXEzQooBp7GcqVvplZK7n3mrdZWkhldKdn/86sc/JJMdge1aB5RcjR6Ez77xy0nzcCDXgy8ObuHtnVA4kGYtiw+aKBsnHHqwRhIRl89Su212s41webvfmtU+bBNgflZSYq0flsV4VjmdBsN7Nvp5Vjkoqy26vBsBK+EooktmLmZSItJEYenqQ7536fAAH1+lCJMAjOv8sBzmx1dfQsV1htNIcs4Pj/ikKKs8ygDdFpMS0mjgNJYzdSt0nPY/797gnli6t85XSipJSsIEJJzXOgDKdHiwxgEPB3E9oMcHy7Mrfz35oGlsK0wwrIOspXbbLLqNcN0Jz9S0+a1W+3wSEBz4w+m4vLW+TxxGCeeF5TB++rnbW8vQVrQlLofpdm3R9bsREDfrGN6+maj4wN9uPhIBEM4Ly1m3hbAOkp64bDytCVKYmITLkZCESUg8PdUFxM0IKQacxnKmbnXFD1f4ne3WJ7b7buWxE0NITJCU4CN91nqdqoyzV5KUNExWYkC1VxmfZlJC1VFlfJo0lLIBKeyPROfhteDHl+51+w4PtV4Jxi2dVK8DQ2WcnUlJb6UJicLEpJiAuFnHMCmh6qgyPk0aStmApEnJXU+/5V7721H3vfs2uSVvHPBv3sTlHli4sy6vBDMpoWqnMj7NpISqo8r4NGkoqQPS5devcPOf3+1fwUMCgts237pzvVu9fcC9vvloXbqZZ1JC1U5lfJpJCVVHlfFp0lB6GZCQgOitHTwAi3k16WaeSQlVO5XxaSYlVB1VxqdJQ0kdkPCkOp4nOXTs3KRu5qGadDPPpISqncr4NJMSqo4q49OkoaQOSF+8ebX745r3zeTj09ev8ElLPL8blXF2JiVUHVXGp5mUUHVUGZ8mDSV1QMItmzc2H3WDQ8P+ygivlFBUMZXxaSYlVB1VxqdJQ+lFQMJzI7gqEn6QD8+V4CoJnymhKFtlfJpJCVVHlfFp0lBSB6Qrbljhnl9x0L9pg47StJv5b9+13j20eJe7coq/fXPxwvCg3zghiYFviZt1TJmkZPjCCH2a9AT4lrgZIcWA41gH/W71pZtX++9NIBEJ5+ObOAtfO+BfDw7ndysgP6FjyiQlhNSRMkkJIYTUhtRJCYSrJfOe2uH2HDrTeqbkueUHfbfzVvluxKSEkHGYlBBCpgW9SErQJ8kXZo89Q4JpPE+S6raNikkJIeMwKSGETAtSJyW4TbNux3F3zf2b/RcykZhcPXeN+/XL+9zW3af814Kt9ToVkxJCxmFSQgiZFqROSpCILHztPS8kIOhmfuY9G93eQ0Nu9baBKd/NPCF1hEkJIWRakDopUemH+vDgq74ObJXrVlUlJb2yF0WV8ekySQl9muqVyvg0aSipAxKSkWsf3OLe3n/avbrxiL9asvHtE27f4SH37z/bNC36KbHaQ1FlVcanmZRQdVQZnyYNJXVAwpURfPsGycjDi3e5T8mH+H7223fc0ZPn3cy7N05apxuVcXYmJVQdVcanmZRQdVQZnyYNJXVAwpUQvHnz/PKD7vCJ8/6jfIePn3Ortg34hMVapxuVcXYmJVQdVcanmZRQdVQZnyYNZaoGpDLO3qukBM/NbN87sXPMR5bsai1ftuGIzHX+O0B41iZcPxQeGD4x+MGE9UN996eb3LnzI5nL26nMunWX/rYtu06ay/OUZ/deCoibdQyTEqqOKuPTpKFM1YBUxtl7faXkly/tzUw65jy2PckBj0mJraf+9G7bZK/OKuPTTEqoOqqMT5OGkjog4fbNZ29c6a744YpkD7VaKuPsdUlK9Kx8wR/2tK6w6Bm+dcYeXmlRdDm2GRJfKWi3bnyFZ+nqQ631wnrPD4+4r9y2trUsS+3qi5eF7YyXhTZsZ6u8dWHzCyMX3a1PbJ+wbrhOlt3btbedzbuxGxA36xgmJVQdVcanSUNJHZDQURqC852/emvSMjz02oS3b4omJfEVC0yfOXvB3bRg24Rl4XytJ+tqhyYfOAhrPe3WRXsskEhoufBgm6d29WFZO7vEB++wnfHvDX9XN+tm1RUua9feUJbNUUcndoOAuFnHMCmh6qgyPk0aSuqAhM7Rlm855gaHhn1A12/fYBz6zk82mOt1qjLO3uukBAczPUDFy/687v3W/HYHy/jgGNcXLw8PymH5TtfNEsoBbWuW2tWXtyyuP7xq0c5WZdaNp+N6i/4WTFv/udW2LAFxs45hUjLxaqAm1fc9+45Ztoysq5iWipabzgLiZoQUA05jOVMZ4WrIp69f4T5/06qWcLaJS+FNuFICxZf9QXjmrAEL4GA2/4U9/mAYowe6sHzMEy/tnbBs886TrboQENutay3XduoBWil65p9Vn7UsvBKRdQsmXCe2ldqnyLrgxVWHJvymeFrJsntWvaHN4zqL2g2Im3VMk5MS/S/ig3+vkhKquMr4NGkoqQMSvhD8/IqD7vXNR9037ljn/nXOaq9v37XePbR4V7IP85Vx9n4kJRTVqcr4dNOvlOgVKRA+wxQqTly1nCbfcXIP9GpYuK6W0yQorleT0DhZykqcsQzq5jmkuguImxFSDDiN5UzdCn2RPPbiHp+IhPPxob6Frx1w37pz/YT53aqMsyMp+ciMR3/2kRnz53aq1PaiKFUZn0ZScsnMRf/7H2ct+mSnmm4+bSUo4bwQvc2DpCS+0oLbQZpgIKFYtuGwTyLC8qg3Ti5Ucbk40QiX63jRq2pTRUBclJBiwGksZyoj7MDzntrh9hw603qmZPHrB8wdt1tV5ey9sBdFQWV8+pKZS3ZfNmtRI6/+Id7g9ll8ZSFMBKykQJWVlOiVje17T7USkrh80XpRDoTbyLrtZJWdqgLiZoQUA05jOVO3wu2ZX/x+Z6t7edVPfv2We3DRTr8jhvO7VVXOntpe013hsxfTIcj2UkDcrGOanpT89pX9E3wNxFcdrOXxvNhH44QnLN/uuaMZt66dVE6THCW8wqIJjDJdrpgAcTNCigGnsZypE+Hh1R/N/7vbffCM71oer1ceOnaudZVEhbdy6vBMSRlS2KtpyjoTpSaqjE83OSmh6qsyPk0aSi8CEjpOwxkAzgwwjXGcTcTlyqgqZ++FvXotvRwM9KwN83HPXC8961mc3oPXaZzN3fPM27J29vpx4hFOx+NhvyloG+pc8sYB2cLEh/zQjq27T7XKx3UhEdazzfnP7zYvo08VAXGzjmFSQtVRZXyaNJTUAQkPtK7bcdxdc/9mn4jgoIIO1X798j5/cMHXg631OlVVzp7aXv1SeDDXeXrZGYkInvyP742Hy/PWj5fHyUO4TN8ywLQmJUg6rG1gedaDhJCuA6b6JW8gbtYxTEqoOqqMT5OGkjog4UC18LX3vJCAXDWakMy8Z6Pbe2jIrd424DtXs9brVFU5e2p79Ut68A4P3LjSoQd8vTISJiZhz7R564cJiq4L4qQE88OrLeG0lZSEV2w0MUGioolQ2A8F2qPbn4oC4mYdw6SEqqPK+DRpKL0KSHjOBAcRvCKMIQ4uVrluVZWz98pevZZ1wO9EZden8lXGp5mUUHVUGZ8mDSV1QEIycu2DW9zb+0+7Vzce8VdLNr59wu07POT+/WebatGjaxlS26sf0oRC6TSxKLs+VUxA3KxjmJRQdVQZnyYNJXVAwpWRx5fu9cnIw4t3tV4N/tlv33FHT553M+/eOGmdblSVs6e2F0Wpyvg0kxKqjirj06ShpA5IuBLyhdmr3PPLD/rXgw8cPesOHz/nVm0b8AmLtU43qsrZU9uLolRlfJpJCVVHlfFp0lDKBiRNQiB0LY+P7+myf75uue+XRD/IF65XVlU5e1l7UVSWyvg0kxKqjirj06ShlA1IuD3zwMKdvnO06x7a0nqo9b/++K4798GI/1Q/XhPGN29+99f3kiUndHZCximTlBBCSG0om5Tglgw+Jf/p61f4aQz/sv6wG74w9ol5fbAVicrPf/eO+8a8qd1PCSF1hEkJIWRaUDYpufLGle6Zl/e52//rTfdvd21wW3eddINDw+6OJ9/0CQn6JfnOTzb4DtWe/ss+d8UNY8lLWTEpIWQcJiWEkGlB2aREheRDnynRN240KcHVFMwPl5UVkxJCxmFSQgiZFqRKSvotJiWEjMOkhBAyLWBSQsjUh0kJIYQQQmpBmaQECf6x2R+mqOTiySMhhDQQJiVUHcWkhBBCGgiTEqqOYlJCCCENhEkJVUcxKSGEkAbCpISqo5iUEEJIA2FSQtVRTEoIIaSBMCmh6igmJYQQ0kCYlFB1FJMSQghpIFMlKRl8+lrnRi64U09dM2nZwG2fcBdPD7gzS++dtKxJOvnQDHfxg7NueM9GczmkZWCrOtuNSQkhhDSQqZCU4OA5cuKg+2DXWjcysN8NzLtswvLwQBvOb5qGXp0/yTaxMm0192NueN+W2tiQSQkhhDSQ2iclOFju3eSvkOiZ/bn1iyeU0QPt0J/v9wdWMOFqgRxwlTCxaa378sO+7ovD5/1VmXje8Xsub1uPqaC81qG/oVVnznpAf4vVVqtdsX3Ob35JlowTXinR+pSuf29CAXEzQgghTeHSWUs2Xjpz8cpLZy55pVPhwGEdUFIKB9Tw7N3fxhklnBef/fvpc6d9IuMTjCgBCMvH61r1QXn16DxLWFcP6EgEcKDPOriHZeNlWe2yQGLiy4sdrDqyxrXebn9vCgFxUUIIISQfHDisA0oqDS17ZNJZP4REJTxgxgfLcFoP2uGBVK8QYJ51oLXm5dWj87KE3zJy4pAbfm/bhAN9LCsZUGW1K6u8b3P0HE5YR9Z4a90Sv7esgLgZIYQQkg8OHNYBpaz0AOnJOKgqI6eOTCh75k8/n7xuxm0IPcgqONha81ptK3k7Y+gvD0z4LVmK24DtHL/nXzLbFZcPb13Fy0xG7TT4zA9av62V5PD2DSGEkKkCDhzWAYWaLFwp6ccVhukiJiWEEEI6gkkJ1SsxKSGEENIRTEqoXolJCSGEkI5gUkL1SkxKCCGEdASTEqpXYlJCCCGkI5iUUL0SkxJCCCEdwaSE6pWYlBBCCOkIJiVUr8SkhBBCSEcwKaF6JSYlhBBCCCG15h/+4f8BRd9aRIDLqhAAAAAASUVORK5CYII="/>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png;base64,iVBORw0KGgoAAAANSUhEUgAAAiUAAAEmCAYAAAHKFtBOAAAAAXNSR0IArs4c6QAAAARnQU1BAACxjwv8YQUAAAAJcEhZcwAADsMAAA7DAcdvqGQAAFOsSURBVHhe7b1pkx3Vle7fH+P/0l/BYV87wg2BX/y73RgbXw8Nlsdrt6903eEbhGmMwRchMclgwMZm7CsEuMEYG1sDYIQHBAY0j5ZkCQGakJCEhtJQUkmiVNq3nl1rndq1a+XJPCf3OZlV+fwinshp58591lm5cuW08x9Il/z/177hVG/tG2yNy+Jmokb4+e/ecQePnc00ikuIVOmRWUmQKsujRoAGh4YzjRKWKyup0mMt71ZSZXm0wh8/tcMrawM6P4WkSo+1vFtJleXRCj913XJ39dw1mRvQ+f/yg+WtMl+5ba17ZMku98uX9rrzwyPu3PkxYd53f7rJz8c0hroOhPoumblkd1ivJdSv2wjnhdOhUF8Swkq/fEu+UVII9RUxSqdCfUkIK91/ZChzA2G5skJ9U8YooWRxz1Cj1BLLIJAs7hlTxijvHcnOU8JyZYX6pszu87kfrczcQFiurFDflDHKnMe2T9rAR2c86qCw3NLVh7xw2A3nQzpv2YYjfnzZhsP+sByWQb2XzFp85tJZSybMj4X2oA5dH+M49MflVL7BKQgrnXnPxswNhOXKCvVdMnPxcC/qTUJY6ertA5kbCMuVFeqbMkZp5ympUaPUktAooWRxz5gyRmm3+xyb/WGXSqhvyuw+K7cey9yA9eO6FeqbMkYJJYtbxD8MjAzsd8fvudyPh+i8i8PnW2WH92xsrYv6ihhl0esH/FkxzsxPDH7gD/PAKguhviSElf73/7MqcwP6g1II9U0ZT5lx69rMDVg/rluhviljlHYXrq0f161Q35Qxytbdp9JvIAM1Si0JjfLMsv2ZRgnLlRXqmzKeEkoWt7DKdCvUNy1iSliurFBfnlG27x1vS1GhviRohZ++foX7/gObMzeg89spvkSQJdQ3Za6nrPx7dkYbllPptRMdKki0QFg2FOqbMkYJ7+nI4hZhubJCfVPCKK/97ag7dSb7tmlq1CgkQI1iJXfdylc8laFRDLKMMnDbJyZMZ+ni6YFJ83zF04HwR+GSgx+f+zF38qEZfhyXJ8IyWAaDXPzgbOvShEqqnPqEP6qspMqpj/XjupVUSXqC5iVPBA/WAFncTNQQ7w+cyzSKn5EIqbKFzE6CVFkeNcS7748/sBNvQOenkFTZwirTraTK8miF//vnf2tVTqNIhbc+Mf7EgRrl41c//qGwzG9f2e+fBMDztngYD2fDuuwzN6xsPQSIaYxfGLnYWq5CfSHx8lCoX+vUhwoxr28PAv7rnNWtyrOMkkKoL8Qq062kyvJohe8dHX+KiUaRCg8dm3z0UaM0DjVEKBpFDBE+lx8bReenEOoLscp0K6myPFrhlcFDgDSKVHjVnPFH0NUo1kOAuhxDfVAP4zct2OYf0tPDNebjKQE8NRCu6zc6Ch4CzHsQEAovjqviMiqpujxa4R/XvO8eXDR2/AdY9vEZCy4Jy6QQ6guxynQrqbI8WiEe7dRxGkUqbOcpjUONEopGEUO0232sq1zdCvWF6DZTSKosj1a44A97WpXTKFLhzLvHHyzOMsq59Yv9MuCvqn9wtvVj9eo75gFccffD4fNuaNkjrXKoL0S3GQuHeLxVgiuCeA9gy66Tvj6rrEqqLI9WiKcOdBxgmSZv+oPaSY2SJ9QXottMIamyPFrhF2dnXzqwfly3Qn0hus0UkirLoxU+vnTyhevGG2XngdOtymOjNA41xLUPbsk0is5PIdQXYpXpVlJleazKLaOE/SDoSVnRx7lCob4Qq0y3kirLoxW2iyk6P4VQX4hVpltJleXRCr85b32rcjWKovNTSKpsYZXpVlJlebRCK6NVdH6skM07x5KrrNsPKqmyhVWmW0mV5dEKcd9Gx4Es9uj8FJIqW1hlupVUWR6t8J/+Y7zy2Cikz1gJXreSKqc+1o/rVlLl1Cf8UTgLD6ct4bU7YC2TKqc+1o9T6YN+MASemtRLFTgjP7P03kkPCUqVU5/wR5WVVDn1sX5ct5Iq+4PfiTtAViNNQ3O6ULj4H/YCoKKjNJjYGaBnX33Pfe32dZPm5zlKXL4ukuaZWOXrIGlefbAaiddSw0txKjpK/yTNqw9WI3/4yNYJb6aqOnWUrHeP8y5U5Sl8vreIpHkmVvl2strezbXsPEnz6kPcQFyLgsKuVlSxo8S3jeLydZE0zxO/BGuVr4OkefXBauSXbl494c6zio7SP0nz6oPVyCzRUfonaV59sBp5fDQHwD2ivwddFUF5jjIViB2FFCR0BNUVPxx/CixUnqNY69RB0jwPI0qXWI383n2b3JzHx982VNFR+idpXn2IG4gzns/ftMpd99D4c2CqMo5y37PvTJgO+0DqVJ2uK83zlHWUsqf2RSXNqw9WI/Gmx6sbj0yaP8lRohcd4vIqve6hQ4A/Gy9OgfC6SAjK4MIf8iUM8f4zwINHQNfB9RrrdF4lzfPE3TZa5dsJ703rtgHajusoei1F0Xn6G8I6ikiaVx+sRuJZwbDTQBWQ1TxFHaVqSfM8ZR2lX5Lm1QerkakjStWS5nnoKF1iNTJLeY4yFYgdhRTEcgi8odXNocd6uKYOkuZ5GFG6xGokXgcK+wVX0VH6J2lefYgbiDMM9NgUfrpR1amjgHheClnda7aTNM9T1lFwhoVTZKCnyuGbDqHK3FWW5tUHq5Hf+cmGSfMgIKt54usoE/6guR/zQ+1KdPDpa/1QX2QOnx5WaRl9vzdcB+MQxqHhfVta6wE/f/i8cyMXWvNV0jxPioii3ymFo2zfe8q/OqcfN9PTYrxojSEuAWA8XL+IpHn1IW7gP1+33Hd3Fn73VAVkNU9bR6mRpHkeHnq6xGrkE0v3FnoUko7SO0nz6oPVyKIPV8eOMhWIHYUUJHYGCJfIizwKGTuKL1BDpHme2FGkSO2Q5tWH2BkgZPFWJh//gNhR4vJ1kTTPw0NPl1iNLPq6RpajxJ831rMCDHHGgJt7OBvAWYHezANaPrzBp2cYWFfrgRPr2QUU3tENe3FUSfM8dJQusRpZNEf5yIz5c0PF5esiaa7n0pmLBy6dueQVlVW+ndDjN+4I6/fI4agYYjp0fHVwCH2Q6XhRSXPrg9XIoldmY+Ly7aR7vRpcpzVy6B+g1yAAOn7DeKeS5nn44FKXWI1E51XhVyxVQFYzicvXRdI8Dx2lS+IGYm/GwzjWU2R5jjIViB2FFCR2hnaio5DGEDuKdSW3DpLmkaqgo5BCFHUU3Kk+v/klP37qqWvG7oaPCmAZ7oqjw7FWf1lyt1zHUQZgHHfDURcE0M/WhHUNSfNIXbD+pG4U9vmeQtI8UhesP6kOkuaRuuCPBTVEmkfIFEEctzCyGmkS+OOtC2rhx01DyWqkSVhOcvn1K9xVc9e4zwVfrFTJaqRJxE6Cr3Z+9saVPpJYT97Laianh4bfRn11Q5qXiRSrFbClNK960KDYET513XIfSb5xx+SHlGQ1E6uuOkial4m1TtUC0rzqsf5Y3B0+fPycd5R4maxmYtVVB0nzMrHWqVpAmlc91h+LznLQ8+MVN0zugktWM7HqqoOkeZlY61QtIM2rnviPRd9sX719rX/B68rR3CRcBslqJnFddZE0LxNrnaoFpHnVk/XHdnMKbNWFh6PjeVnv4PZK0rxMrHUs4WHv8BnXXgpI86on/mPD3qjDjwyqZDWTuC4VnoYPn5bHk3HhE/M6PywTPvMaPhsbPkkfPlGP+XDIsOsulTQvk7h8luAkGGJb2v74yX/tWit+cFqXY7yIgDSverL+WHTgB2eJ58tqJll1VS1pXibWOlULSPOqx/pjkbRi+K0700SSqiXNy8Rap2oBaV71WH+sFUFUspqJVVcdJM3LxFqnagFpXvVYfyyukzz6wh73P37MSFKVgDSvejr9Y2U1k07r6pekeZlY61QtIM2rHuuPxZXWrxqnrpCsRppElpO8uOqQ+fKWrEaahOUk7SSrkSZhOQnPbqoXkOZVj/XH4mGjbp4nseqqg6R5mVjrVC0gzase649FTvLgol3mh5hkNROrrjpImpeJtU7VAtK86mn3x/KyfHUC0rzqyfpjce8mvOGmktVMsuqybrpB4Q26TtXJutK8TKx1sqQ37N4fODdpWUoBaV71WH8sIggOOUVyko/OeNSprLpUAD0fAb1Tij9a+1kL/3SAeTqty/QuKu7GYp7O1x6VsiRNbXHprCUulLVOloCOh23XXpswrfPC+drWogLS3OoJf3QoJK6pDjfoj0yXATxPAkcB+lUtgOVYtnnnyZaT6HyAiKRfwgJwFpQNy1mS5mVirdNOui1tO9oBgWUbjrTaB3R+XEeegDSveqwfgK7HEUl4F7g6AWle9WT9sameTKuDpHmZWOtULSDNqx7rj+325SyrrjpImpeJtU7VAtK86sn6Y1PmJFVLmpeJtU7VAtK86rH+2G5zEjJNsZyknWQ10iToJCSXLCfp9uzG6t6paknzMrF+Z9UC0rzqQWPiBpY5u7H+pKolzcsk/o11EJDmVQ8aEzcQiev37vtbV2c31p9UtaR5mcS/sQ4C0rzqQWOsRvJwU62ANK960JiwcYgieI4E9yS6ec0z/HPQ0a1+ArZXKvKtYWleJvFvzJPa7NjJ8615nd7AyxOQ5lWP/uBQX5Q3+Dp9EBp1hX9Oa3rux3xvyPge8AC+KYxvAMuy1p88WmZ4z8axMvMuc0N/vt/3yqzfEEY5MGH90XXM+agvkDQvk/g35knvOuNmJAg/TI35mMZQp3XYiYA0r3qsH5DKSdDNtv9o9Oifp9PhcnSlreNaBvPwx+swXAfjvjtvmT6/eemkj1hbkuZlEv/GItr49gn/6AJshKgbRxJ1JAzzHmWwBKR51YPGWI3s9oVx60/qRqEDlZU0L5P4N9ZBQJpXPWhM3ECc/mLYzaMC1p9UtaR5mcS/sQ4C0rzqQWOsRiKSdNOxnvUnVS1pXibxb6yDgDSvetCYuIF6g+/rdJLKBKR51YPGWI3kdZJqBaR51YPGxA1kj9BkApaTdHtZnkxTLCeBujncsNvwdNS+2/AvzF7l+3D92u3sNrwqAWle9WT9sejs15ovq5lk1VW1pHmZWOtULSDNq55O/1hZzSSuy7ocnfpGWBFJ8zKx1qlaQJpXPfEfC6X6SgWcJHztEfMwhPSdWnWksCNcnaevg+J1Sry5p+tiXtwZsJYFeLUS6HJpXiZark4C0rzqCY0ZqtvrJNY6VUual4m1TjvBaa35KQWkedVj/bGdXCf5yIz5c1VWXXWQNLXFpTOXvBLKWidPcVfoeOcXQ42QiJ4aATGu5YoKSHOrx/pj0ZsAnIQ9HVUnIM2rHuuPxUW0bp9xjcu3E/IL3eM0b9Gh5h4A85Cn6HhcT56keZlY61QtIM2rHjTGamQ/cpL3jpz1IVu7cNBp5Y4nd/iuJQDKAzpJBaAxcQN5Ma16AWle9WT9sWFSFkpWM8mqq2pJ8zKx1qlaQJpXPfEfq59Uw7MknT4tT6YpsZMgWR049YHvwopOQjyxk+RJViOkWVhPs1UtIM0jdcD6k6oWnaRmWH9S1aKT1AzrT6padJKaYf1JEF54xxDEy7pV0TcTgTSP1AHrT1Lh/WO8b+xGLviX3kcG9k94Yd1LysIB9F1ljJ9d9ZvW+8uY9i/Cv/zwWE8L0bqxgDSP1AHrT9IuM+AgLY06B5wEf7h/UT36k9GzgY6jh4SzK3/tx7EOHAwOg3VbTiJlLdFJaob1J3UjOIY1vxvRSWqG9SdVLTpJzbD+pKpFJ6kZ1p9UtegkNcP/IzXj4oXhQWkeIYSQCSBKWk8XpBCQzRBCpjtFg8lVc9Z4YRzPwlnPwMViMCGkQRQNJio8lo+ulaw3wWIxmBDSIIoGE3RPfv/Cna3pXgeTou2ixiRm6wqrPspWGZ+e9hTdafHVlDmPb/eZCU5xrH5zYpUxfNF2UWMSs3WFVR9lq4xPT3uK7rTowg/ZyEOLd/ksxXpNPVYZwxdtFzUmMVtXWPVRtsr49LQnb6dFAEEgwcVXfBYDw+se2uKuNPrhilXG8HntoiZKzNYVVn2UrTI+Pe0putMikMy4daxXwxv/79/dzLs3TioTq4zhi7Rr2YYj/rQLneVp91x1FL4FWLR96OjPmp8nMVtXWPWVlXZkCLL60gml3alZy7IU2irsEraXAmI2EpP3B+LOzWdvXOkzFJze+KByi93XcKwyhs9rlwrdtGlZfJcRfQmjf2HsvPrhTji2zkMZOB6G6IMYoEfPsE4sQ1k4OOrTejC8/pGtfh3tsxjDsH4MnxgNbuEy7QtZu5Q7c/aCH2KZ7kTov1A/QBq3UdvVTmK2rrDqKysNJvjN9zwz9ukL/Ebrt4V9QYd2xDD8D8P/BV32gbg+2FrtCvtj3ZQCYjYSA+NYRlPhqHLkxHnf5+P+I0N+iD/N6kk2Vp7hP3714x+S0UnktQuCo6mDbtl1coKDwsH0yAXHVOdEGQ0eKKvztU4IOzXqw/ii1w+0toMMCPbQoBAOsQ62qVlSuEy3ofN0Rwt3OAx1PG6jLmsnMZvJJTOX7JZRE6u+stLfptLfGP822E2nUSa2Y/gfxv+LZSu1tfW/plCeTzeaIjstdMUNK9zrm4/66yffvmt9kmsmZYMJNS4xm0kVwWS6Ks+nG00nO+28p3b4zOS55QfN5bHyDM9gkk5iNhMGk3TK8+lGU3SnRSaC50twqoOv4ae4Ncxgkk5iNhMGk3TK8+lG08udNs/wDCbpJGYzYTBJpzyfbjRFd9oij8/HyjN8u2AyfGFk0FdACiFmM8kLJlIFKQD8UsxGYmAgKxDEwi1iDP/trg3u0MA599dNRyaViQVkMybtgglJR14wISQJRYMJnjEJHz5CppJ3R4fBpB4wmJC+UDSYdKMywaSX7ZqOErOZ8JpJOuX5dKMputNePXeNu/NXb7Wmi1xDyTM8g0k6idlMGEzSKc+nG00nOy1e8sOpzuNL97rP8aG1WknMZsJgkk55Pt1oiu60+EL+rHs3utkLtrk7nnyzFo/TU+MSs5kwmKRTnk83mrydNnw3R3VgVHUMJgDvddz37Dvm8n4K75FkvRvSblm3ErOZVB1M9GVGvDuzbMNhs8xUERCzkRgYxzJaLNzN+fod6/y7OQ8v3uU+JbeK2ynP8CmDiTpsOA8v6Ok8vBAG8KIYXh4DeHlPyyBo4uUwvPGrL46pFIzjBTSgLxgCfRkv3IYGDC0fbhe31987MvbGsrYBZcO2hNsvIjGbSZXBJHyJMVT4W2GrBX/Y46exTG324KJdfqj/LYa3PjE2rrZG+fh/6KWAmI3EwDiW0WIhmMDx8ecXdfY8w398xoJLZHQSRdul2rxz7G1SCMEAjof2hvN0XN8oRRnNELCjW2+aaj0Y6ivtup62UQOHtQ2dh7dodZ4OsRNs33vK2zNui9ZTVGI2k0tmLh6WUROrvlRCnzNhVwAIFFl2D+2vZTQYYRiX02H8P2C8VwJiNhKjf0SevnzLGnf3M2N3c/AGsX72op3yDJ8ymDRdYjaTKoPJdFOeTzeaojstOpS+ZTTF1MwEpzsPBL3VW8ozPINJOonZTBhM0inPpxtN0Z0WmYhmI3jGJMVHuBhM0knMZsJgkk55Pt1oOt1pkZUUufgK5RmewSSdxGwmDCbplOfTjaboTstrJvWWmM2EwSSd8ny60RTdaXHN5Pb/etNfK1H18poJSUdeMCEkCUWDSTcCH5kxf26WGEz6A4MJ6Qu9DiayGRMGk/7AYEL6QtFgUsXdnGOzP0wVlJjNhNdM0inPpxsNjGMZLUt4ElZ7XctTnuEZTNJJzGbCYJJOeT7daGAcy2ixcMEVgQTjP/3t20k+D8pgkk5iNhMGk3TK8+lGA+NYRlOFnwdFNwQpPw/KYJJOYjYTBpN0yvPpRgPjWEaLhZfS0PVA0s+DdhlMBm77hDuz9F4/fvKhGZOWxxret8Wc3y91uv1u2itmM6lDMAnfHsbLfuGybpX1RnIvlefTjQbGsYwWC8Hk+OAHSYPJR2c86rIErJ0m1ODT17bKhWD+wLzLWuUufnB2bDh83g8RgBCMdH6okYH9rXHUc/yey/04yup6Oq3bB+fWL55UHzj11DXj25fh8J6N7tjcj/k2ar1+nqwX1nN+80vOjVxoTWfp0llLupb13/VCeIMab/ZiXN/4xVvFmEY/J+FbwAqWadDAB99RRt9CDoMJ6MWHymMBcV8SA+NYRouFbhoHh4bTZiY5/ZlYO40XdsTR7AToThhPXzw94Kexw+JI7wPJ6HoAAUPLa3BQ6XwNKlgXoB7s9BeOvduanrCdoL5WW3avHxtKHQDBBe1AkGqt86ef+6G2XdurdSO4xO2MJWYzqdNpzlekWwh0PaAfN9fuI3QeAg7QfmHA/BfG+jtBwEA5Bf3PANQBdDu9EhCzkZi8PwBPvr668UglHy63dhrKlpjNhNdM0inPpxsNjGMZzVK/P1xu7TSULTGbCYNJOuX5dKOBcSyjxcKLfvf+5m2fmXx1NFVFF45WuVB5hmcwSScxmwmDSTrl+XSjgXEso8XC6Q7630QXBFfNTXRrmMEkmcRsJgwm6ZTn040GxrGMFqsnj9O3CSYkHXnBhJAkFA0mqqSP0zOY9AUGE9IXigaTnjxOz2DSFxhMSF8oGkwgPEqPYZFPg0Jlgkkn7aLY01q/lOfTjaboTov3c371533ua7evc+8PnOvLcyZWnZQtMZsJg0k65fl0o+nlTptn+E6DSfiRK3ykKVwGxR9hAlkfZcL6wFrWC+W9j1L2A1JiNhMGk3QCYjYSU3SHwvWSX/y+fZ+vsfIM32kwCT//iGCgj1rjEWs8ho3HrPV9D9zCxhDTeKcD6+jj21oPwDtHWF/fC9l98Ixfpo99q+Jy+Lwl5qNOLMM3jjFE3fpYONqIdbQshtc/stVvF/N1GLY9rFffQ9F6stoGidlMGEzSCYjZSAyMYxktVhXPmcT1YUfD9jGuAUFf9sJQd3TsmNjhdFqDCIYIQJrhYB0NAJgOP3qOcQxVcTlsA+PYBpZpnSij29Uh2o32IDtB+8M26zBsu9aL8ggiOsxqGyRmM6k6mGhwx+/Ab7TKWFJb5M3rp/J8utFYO62lfj9nUrRd1JjEbCZ1yEwQMPU/RfBFcETAXL197GVGDf6YjzL6Ah/KIgAhO7vjyR2teWEmiPUQrOY/v3vCNnshIGYjMTCOZbRYCCD4+Ja/RTx77BZxnsoYvmi7qlDVR0dLYjaTS2Yu2S2jJlZ9KaWZGXZ+vAmsQQDLEBQ0Q4MQNDR7wXxkklgH04teP+DnYf04E8S4dmfQS5Xx6WlPkZ3209evcDf851bfwxquneipRp7KGL5Iu7oVnG/BH8Zfacc8ODzAb4uXAzi4DtX5FYxjHoIMdhqtC/OR2gPMx3SvJGYzqTqYTCcBMRuJgXEso8XqxUNr7Sjarm6EYKFHPwSA8GiI6Xi5TusQgQPrIEDoxVENMDof46qw/l5JzGbCYJJOZXx62tPJTpv6obV2dNKuThUGC0t5y+soMZsJg0k6lfHpaU/RnbYXD621o2i7qDGJ2UwYTNKpjE9Pe/J2WlxsxXMaf1r7vr89jH5g39o36C/IWuVDlTH88IWRsQsPpBBiNpO8YCJVkALAL8VsJAYGsgKB6ks3r/ZZyXUPbWk9NIWOkq4cnReXjQVkM6RC8oIJIUnICyZlxGBSDxhMSF/we3wPkc2QCuFpTjpGzg2+LWYjpHnkBROrG0jKFhCzEdI8GEzSicGENBoGk3RiMCGNhsEknRhMSKPpRTDBt5XDbyCH30eui8JvQw/cNv6x+zJiMCGN5rJ/f+H/+8dZiz6ZJWunaScEDqX1bWcJJhgOLXtk/IPvpwcmffAdw7gMhqHwvWV8GD6ch3WsD9JP+lC98YF6Hc/bbp6AmJUQEmPtNFULmUQYIOoiBhNC2mDtNJQtBhNC2mDtNJQtBhNC2mDtNJQtBhNC2mDtNJQtBhNCCCGEkFrj87UeIZsghEx3rL5HUkk2QQiZ7lgBwBI++bDv8JB77+jZQj3RQ7IJQsh0xwoAll5YebA1/sDCYt8Xlk0QQqY7VgCwhE8s4tOf37pzvXt981GzTCzZBCFkumMFgCzhmzhFv9gHySYIIdMdKwCEWvfmcT/869+OugNHz/prJPod2DzJJrpCbvyQApweGu6631GsK9WQAojZSIwVACytlYACFfkeDiSb6AqrPspWGQfHuladlC0xG4mxjGVp9oJt7hvz1rmr5q5xDy4q9klM2URXWPVRthhI+icxG4mxjGXpwUU7/Rf7cI0EF16tMrFkE11h1UfZYiDpn8RsJMYylqVHX9jjvxmM6yNbd500y8SSTXSFVR9li4GkfxKzkRjLWJaeeGmv+5cfLHefvn6F++umI2aZWLKJrrDqo2wxkPRPYjYSYxnL0vcf2Ow/Qr7o9QNeVplYsomusOqjbDGQ9E9iNhJjGSsUnh3BBVZcH/G6ebX75Wh2YpWNJZvoCqs+yhYDSf8kZiMxlrFCPfLcbnfVnDVuwR/2uH+ds9p9+ZY1vNhaMzGQ9E9iNhJjGcsSAomO7z00NGFZlmQTXWHVF0sfjKv7znBi8ANzfqzP3LDSPbKk2K31UEDM1jG9sN2cx7a7mxZs88OiDy+CTn57aKuiGXIKidlIjGUsS7jQ+ta+QXfo2Dl/imOViSWb6AqrvlBoz/nhEXOZpaI7c6/UbZAoIiBm6xisa9VZRhpIMF60/u/+dFPP7JNSYjYSYxkrFK6JYIhrJV+Yvcp9/qZV/pmSuJwl2URXWPXFgvMBdcCtu0/54bnzIz7QYL46NeZh2fa9g63hPc+MPR3+ldvW+nkqLXNh5KKvZ+nqQ36IoyvqwXzUq8OwfgwRtHTZHU/u8NvQHQVDPVpjCDQgYj2UCdtY5N0mIGbrGKxr1VlG+tvwW2EzoL8x/m3LNhxpDfHbQzvG/2H4v1i2mnHrWr8tlEUZzE8tMRuJsYwV6srRAILh/QvHH0h7eHGxI4dswuSjMx5t+4lJq75QcDIdhxMhGIRpNNLdcCdUB1WHRoaAAKHzQ8X1aKCB84YBIRyGO4C1TMdRBoQ7m87X8biNGG8nIGYzuWzWog/J6CSwrlVnGelv0+nwN8a/TadDW2Eaw/g/DP+XLFuF62vZlBKzkRjLWKGWbznmX9bbf2SsUyOvI8XOe2UTJikCiTpReFSC48GR4Vhb5ME53K5Wx9Kgo05qOZyeBsFZw+3AkdWB46GuA+Jl2IaOY7vYyXSo83V7GI/biGXtBMRsJnUKJPFvg90wrWVCO8b/Yfi/ZNmKgaQiLGOFCo/8+KNwahPOayfZhEnZQEKNC4jZTPodSKazxGwkxjKWpedXHHTfuGOdvwX8UA1ObahxMZD0T2I2EmMZy9JjL47f/l34WvknWxlI0omBpH8Ss5EYy1iWrrhhhdtz6Iy/RpLi9i8DSToxkPRPYjYSYxnLEq6N4IW9z9640ssqE0s2YcJAkk4MJP2TmI3EWMayhKvi375rve96MUUv8gwk6cRA0j+J2UiMZSxL//ncbnf4+Dl/oRXft7HKxJJNmDCQpBMDSf8kZiMxlrFSSTZhwkCSTgwk/ZOYjcRYxkol2YQJA0k6MZD0T2I2EmMZy1LRh9BCySZM8gKJ3ztIIYYvjAyK2UzaBRKsK9WQAojZSIwVACyh6wA8P4IX96zllmQTJnmBhKSjXSAhJAlWALCE50iu+OEK95Nfv+XfOcH7DVa5ULIJEwaS/sFAQnqOFQAs4aW9wyfO+1e1MY03gL96e/tgIpswYSDpHwwkpOdYAcASulwMp6+8cWXuF/dkEyYMJP2DgYT0HCsApJJswoSBpH8wkJCeYwWAVJJNmOQFEqs+ylbe3YR2gQTrWnVStsRsJMYyliW8X1P04+Eq2YQJA0k6MZD0T2I2EmMZy5L2VAV96jp2bFQnMZD0T2I2EmMZyxK6XMRtX3QjgDs4VplYsgkTBpJ0YiDpn8RsJMYyliXcpUFXi/jq3nPLD5plYskmTBhI0omBpH8Ss5EYy1iWXt14xP3g4a3ua7evcz9+aodZJpZswoSBJJ0YSPonMRuJsYxl6TfL9vue0X7x+51u14EzZplYsgkTBpJ0YiDpn8RsJMYyVpbwmDxe3sNpjrU8lmzChIEknRhI+icxG4mxjBVKv2vT+qYNVIPv2sTCl9oAvndiLe+39Bssltot60ZAzGZSdSBR8DH6It/pqbPEbCTGMlYo7T4Az5Gg31a8/fvMy/smlbMkmzBJGUjwIaXwI1Px8lj4qJI1v9fq1XaBmM2kykAS1o//qcjLnnWWmI3EWMaytOAPe/w3bfCi3jX3bzbLxJJNmKTOSED4eUsEwHAedmIAZwb4ep6W0U9B4uts+uU3rQd91QJ9jgaEX/gDepTVaYyHX4wD4XaxTMe1DXFbOhEQs5lUFUgQ1K1Pjsa/FfaA7WIbAxwgdIjv+Wq5sHz8P/RSYjYSYxnLEj4ijlu/SE/xWQqrTCzZhMl/m/HomdFg4rJk1ZcnfCoSYDwE80Mn0885akDQzz9mfeYRp01wYpRT50WdGnCwXtY2IIBPWOo8HaIu7FRYL26LrltEQMxqcumsJS5LwKozhWATK5Bk2f3M2QsTbKzL43Jh+fh/wLCXEpOSGMtYlpCRwOEhfJbCKhNLNmEyGiyGZdTEqi9L2BnVmdSx1FnDeTqtDqc7kZ4aWY6o9YRftweoU3d4HFGtbeg8DK1AgiPpsg2H/TjAMDxNKyogZjO5bObCS2R0ErrdXim0G4TfptuM7R7aH+QFEgzj/0HX75XEbCTGMpYlZCSHjp3zF16/dHOSD2QlDSR66qBHs3haTycQCLEDI0CEKbaWV6dU6Xpw2hdXHfLjWmecUmtZ9NkC7nhyhx9u3nnSD7U8QGAJA2DYFt12UQExm0mVgQRS1LaW3ee/sGfCUG0M1H5A/wMdwo48takBlrEs7TxwujV+23+9OWFZlmQTJikDSdMFxGwmVQeS6SQxG4mxjGVp1r0b3bfuXO+vk/xl3WF/1MVHxa2yKtmECQNJOjGQ9E9iNhJjGcsS0lI82Yr0EbeBcfeGgaQeYiDpn8RsJMYyliU8zYov7OGBtJl3bzTLxJJNmDCQpBMDSf8kZiMxlrEsvbBy/I3fRN/+ZSBJJAaS/knMRmIsY1ma//xu98156/11ktc3HzXLxJJNmDCQpBMDSf8kZiMxlrGyhFvAndxik02YMJCkEwNJ/yRmIzGWsSzhAmtdnyNpuhhI+icxG4mxjGWJz5HUVwwk/ZOYjcRYxrLU7+dISDraBRJCkmAFAEt4juTq0SCCN4DRlUCvnyMh6WAgIT3HCgCpJJswYSDpHwwkpOdYASCVPjJj/twsffTL80ekCaTHMJCQnmMFgFSSTZgwI+kfDCSk51gBIJVkEyYMJP2DgYT0HCsAWMKDaP181+bY7A87qph4+7d/ErORGMtYlvr9ro21w1C2GEj6JzEbibGMZanf79pYOwxli4GkfxKzkRjLWFnC8yP9etfG2mEoWwwk/ZOYjcRYxrJ056/ecvc9+457891Bn5VYZWLJJkwYSNKJgaR/ErORGMtYln715/GPYh07eX7CsizJJkwYSNKJgaR/ErORGMtYlnBK8+77Q/4NYJziWGViySZMGEjSiYGkfxKzkRjLWKG+KF0GoC8SdCUAPbiId23qJAaS/knMRmIsY4XS7OOhxeOdPz88Oh6XsySbMCkbSMC59Yvd6eduN5fXTQO3fcKdWXpv7rxuBMRsJlUGEv2GDcA0PmgFwo9hqTr5wJV+NMta1kuJ2UiMZSxL+NIeHkbzOlLsI06yCZMygeTi6YHWeG4gmfuxJDtr1+p0+120F4jZTKoMJFC806cIAAwkNcMylqWX1499WhLqxyc7rR1GNfj0tX7nCecN79syPm90ZwTDezb6oAOO33N5q8zAvMvcyYdmuKGXH3YXh8/n1jMysN9PX/zg7NjykQsTliMzCusbWvaInx9u/8QvvuguHHvXj2tbUB5BQ8tjftheRduWJSBmM6k6kED66U4EAAz1q4ThFw81I9Ev52EcX+LDQUynIQWBJP7Ie68lZiMxlrEsPbF0r//EIjKSop+VlE2YfPTL7T8ibu0wsQB2Yg0sANO640PYwbGzogx2TsxDQND5Wg5CGQQZndYgo2WxXjgdEtd3fvNLPuDofB1i/tjypZPqDevWaXDqqWta05aA9YHwIgLWf5da2OHxeVJ9mFFPbRAAEEhwyqzf8lXwAXLNPDDE5znx4XCsF2Yk+pF3jPda4r4kxjKWpT+ueb81nigj2S2jJtYOoxrevb41jp09DBI6T8d1x0QZ3UFx1I93WCiuB2Co1zJ0h29NG9vBuM63AgmyGGQjmhXpOto+nadtwbBIIBGzmVxWk4ut2Nn1gUYNJMg+9EPqGkgQcHSdMJBgGGY2mLY+8t5LidlIjGUsS2+MHkmSZiQlAsnZN37ZOgXQeeE0dnTgMxM5/cBOGZ7axOvH9fjMxDi1Cad1O+EpTFgHyg/9+X4/7pFTIg2EvtzoPK0X83SbOBUCKAv8sgwBMZtJXQLJS6vHDkb64fDwQ+rhPD3tQVmMI0ggyGCo5RQti+WaofRSYjYSYxnL0j/9x1hP8hD+fKtMLNmESZlAUpXCU5A6CYjZTOoSSKaDxGwkxjJWqGdf2e9m3LLGPb/ioO+jFX224lawVTaWbMJkKgaSuoqBpH8Ss5EYy1ixkIU89uKe1vTC1w5MWJ4l2YQJA0k6MZD0T2I2EmMZy9IVN6xwew6d8ddIEFisMrFkEyYMJOnEQNI/idlIjGUsS5dfv6J1jSTRI/IMJInEQNI/idlIjGUsS2/tG3RXzRn7rs0vfs9AUicxkPRPYjYSYxnL0v+8e4P7xrx1/kt796fpapGBJJEYSPonMRuJsYxlCffo9aU9BpJ6iYGkfxKzkRjLWJauvHFlqxf57/xkg1kmlmzChIEknRhI+icxG4mxjGWpB73Itw0kJB3tAgkhSbACgKUe9CLPQNInGEhIz7ECQJYS9yLPQNInGEhIz7ECgKUe9CLPQNInGEhIz7ECgKUe9CLPQNInGEhIz7ECgCWc0mgv8l+SDqHzJJswyQsk/lYEKcTpoeG3xWwm7QIJ1pVqSAHEbCTGCgCW0I0AOjRCb/LWckuyCZO8QGLVR9nKc/B2gQTrWnVStsRsJMYylqVnXt7nu8vDQ2nb9pwyy8SSTZgwkKQTA0n/JGYjMZaxLP32lf3u2Vffcz+a/3e3etuAWSaWbMKEgSSdGEj6JzEbibGMlSVkI0Wvj0CyCRMGknRiIOmfxGwkxjJWKskmTDoNJNoLuU6jh/FwOaSfM4C0N/JweSjQjz4+VVZ7Q4Vt71RAzGbCQJJOYjYSYxkrlWQTJt0EkvBhuCJBQHsqtxR+zmCqi4GkfxKzkRjLWJZWbj1WuNNnlWzCJEUg0R7GkX3c8eQOv0NhmfZyDxAw0DM5ymCIb6CgHgxRx9bdYxeOEXRQFsvwOoBuRxWWgx2wrtaJTypgGYYzbl3rt4v5aBvKIhvBEO3S3tCxbtz2uF79hgvKtWsbELOZMJCkk5iNxFjGsjR71LG1P5IHF/W+8+e4rvjUBjucZhU6xE4altOMBOjOqd9B0XXiT2tgHeurbWG5OKhpnfhUAoKGbjduDwJf3Oa47WG9mMYyBBKtz2obELOZMJCkk5iNxFjGsoQPh/ezP5K4Lj2iY1x3OGtnxM6sO7bunAggOsTOjB1b10EWgboQaDAP6yFb0e2qwnLYhu7Qi14/4JehTm0XtotlGKLd2h60P25z3PawXg0gmpFg3Gpb3QOJ/m+dbAu2gF3y5vVbYjYSYxnLUr/7I7Hqo2wBMZtJlYEkDKTTQWI2EmMZy1K/+yOx6qNs1TmQQMimgGYT4fUmoIFGrwkhs0PmiPJ6/QlZWTxPs8TdB8/46fDUt1cSs5EYy1iWUvdH8pGr53/yIzPmz82SVR9lC4hZTS6d+dzKS2cuecUS1rXqTCVkJDqup4Dh9SY9tcO4XsfCtM63ysbXpDRQableSkxKYixjWYJD4GE09CKP926sMrFkE11h1VcH1eE8PRYQs5lcNmvRh2R0Er3eAcNTmziT0OtSoT21PTofWYhO6zwNSHpNCt1boEzeszopJGYjMZaxYuEzFE//ZZ+/YwOleNcmD6u+Oih2/DoIiNlMqgwk001iNhJjGSsWspCn/vRu664NjspWuViyia6w6kslnJvjqKZ3RXDUBJpGh8tx1AQ61ECCoyHAXRbMe2J0GkderUuPjqDXFxuBmM2EgSSdxGwkxjKWpXlP7UjaQ1oeVn2phECBoQYF3dF1Ol6u0xjqPEzjVqzemtV5IZhvPfeRWkDMZsJAkk5iNhJjGcvSrxL3kJaHVV8qaWDQ6x26M+l0vNwKJBp84kBiZR9af68ExGwmDCTpJGYjMZaxLOGUJmUPaXlY9aUSAgLQUxnr1CacRuYBdL7eigQ6D6Asgg/QUx4dx7JeCYjZTBhI0knMRmIsY1lK3UNaHlZ9qYSd35qvylteNzGQ9E9iNhJjGctS6h7S8rDqo2wxkPRPYjYSYxnLUuoe0vKw6qNsMZD0T2I2EmMZK0s4rZkOpzbTTQwk/ZOYjcRYxgqFC4XvD5zzFyTxbMSBo2fd/7p3o1k2lmyiK/zeQQoxfGFkUMxm0i6QYF2phhRAzEZirAAQCg+iYfj9Bzb7uzYYf3BR+Zf2SP9oF0gISYIVAEIt+MMePxwcGnZflbcr/6/RS5cl2QSpGAYS0nOsABAK79bgeYr/fG63P73Bqc2uA2fMsrFkE6RiGEhIz7ECQCrJJkjFMJCQnmMFgFSSTZCKYSAhPUcuRvcE2QSpmHaBZOTcID8i3gFiNkKaR7tAgp3j2OwPUwUlZiOkeTCQpJOYjZDmwUCSTmI2QpoHA0k6idkIaR4MJOkkZiOkeTCQpJOYjZDmwUCSTmI2QpoHA0k6idkIaR69CCThehdPD7gzS++dsLzfGnz62knTYOC2TyRtm5iNkOaROpAMLXvE76innrrGT598aEblgcTSxQ/Ojo+PBrtwWbcSsxHSPFIHkuE9G/3w4vB5P0QgcSMXWsFleN+WsXKjw9OL5mIT7vg9l/uhrhOWGZh3mR9X6bJzm14w52NbE+rau8kPNXCMDOwfK4cyki3psnbbLSIxGyHN4x9nLfpklrCzWTtMlnzQCNB52Fl1qDs4TivOrV/c2onDzCUug/GW5n7Ml9OyKg0QUFhXOB/ZEoIWxrHdVpukDW23W0BiUkJIiAaDorp45kRrHDspdkbdWXWIoz12ZuzUOOpbgSQuo3WqrFMRnYd64rpQBzIiBAgNFlYgydtunsRshJCQTgNJv4Qd3ppftcRshJCQOgaSugY3SMxGCAmp805bR4nZCCEhDCSdScxGCAlhIOlMYjZCSAgDSWcSsxFCQhhIOpOYjRASwkDSmcRshJAQBpLOJGYjhIRcvDDMj4h3gJiNEEIIIYQQQgghhJCpAC5pWZ8kr7t4KY4QQgiZZvQqKbn8+hXuqjlr3FVzx/Slm1e7f/oPu2w3YlJCCCGETDNSJyVX3LDCPb/ioHt981H3jTvWuX+ds9rr23etdw8t3uWu/NFKc71OxaSEEEIImWakTkpwReSxF/f4RCSc/+Vb1riFrx1w37pz/YT53YpJCSGEEDLNSJ2UQLhaMu+pHW7PoTPuvaNnvZ5bftB9/qZVZvluxKSEEEIImWaUTUr++brl7os3r3afvXHstgyeG/ncj1a6L85e7ZMQ1Yxb17oHF+30t3TiOroRkxJCCCFkmpEiKfnC7FXuMzeMJSW4SvLLl/a6e3/ztr9lo8+UfPX2te6BhVM/KSlrL4rKEn2amm6qyqfJFCZ1QLp67hr3t3dOuB8/tWPSMlxFSfUGTlXOntpeFKWiT1PTTVX5NJnCpA5IuHWzfMsxNzg07A4eG3uexOvIWbf/yJD7zk82mOt1qqqcPbW9KEpFn6amm6ryaTKF6UVAuvLGlb6Pkv/+f1Z5oZ+Sx5fu9Q+7Immx1ulUVTl7L+xFURB9mppuqsqnyRQmdUBCAvLqxiPue/dtcj94eKt7cNEu97Xb17k5j2/3t3Su+OEKc71OVZWzp7YXRano09R0U1U+TaYwqQMSHnr9zbL9bta9G/0bOLMXbHO/+P1Od8eTb7pdB87w9g1FZYg+TU03VeXTZArTq4CEnlvxJg7G/+UHy32Cgls5cbluVZWz98peFEWfpqabqvJpMoUpG5CQaODB1iMnzrsDR896YfzQwLnWQ66Yd3zwA7d97yn/do5VT6eqytnL2ouiskSfpqabqvJpMoVJEZBwJURf9cWDrI8s2eU+dd3yCWVwpWTZhiPu3+7i7RsV7KEsXX3Iffenm9x9z75jlqXaC/3knBhNfOF71vJu1Is62wmIm/UVbNdqT12E+LJ976C3T8yWXSfNdcoI++G58yM9+9+z/Eq324vfVJWAuBkhxYDTWM7UrdCZ2q2/fNOt2jbg/v1nm/yDrzPv3uj2Hhpyq0fnTfUP8qWwV7ugVDYp0QDerwNpHTVVbTCVfbofmvPYdndh5KK7acG21jwk9vG8sup1UpKlp/70btJb3HVQVT5NpjC9DEhIQLCTQThQYB47TxsTAqyCqyRWmfgMMSwXL8PZlSY7yvnhEfeV29ZOKov+YzT4aQB+4qW9fl1dR7cTytpm1rJwG3owufWJ7a0yWDdcB9OhTXBAiKf19y34w54J62Ebukx/h6K/B70Mh4Rtz7JBnDy2+40pBMTN+gq2a7WnbrKSEv1f8R9l/Y9F/rfwqqWyevuAjNn+iPU62SdiXy3iV+18fioIiJsRUgw4jeVMRYX+SNa9edz9/HdjZ/jooyR8xkSfK8GOhg7U6vD2zUe/PH/RR2c86roRsNpTRmGw08QjnBeC5ViWdUCMz/JQNk40wjJx+Sy122an27Cmz5y94A827coWXS8uF0oPPuHBLat8OD/vN4brdSsgLtoxl85asmhUrhsBqz11E/6DmNAnrf+jiG+qD2UtD+sMp/P2iSL7aJH2xduP21tnAXFRQooBp7Gcqahw5QNv2eBVYNyqgbCDYYh5+kE+fAcHO9Y356036+lUZZx9NLnY/fGrH/+QTHZEWXtBODPavPPkhEAEhQHKClZWuXhZHMRQFug0FJ6pxeWzlNeeTrbRbjrFsrhc3HZMd5OUtPuN4XrdCoibdcwlM5fsvmzWosp8uh+K/7dY1v+Y979Zdbbzpdgnyu6jee1rt30tX2cBcTNCigGnsZypqNAZ2iPP7fYdo4Uf4NNXgFVIUu6vyQf56pCU/PaV/a3go8SXZdstj5fpWVl4KViDYtbl4biOvECXtU0sK7qNF1cd8kFVCaf14BBeSkfyFpYHKDf/hT2T5gMsC28TwQZ4uDpsQ1jnE9HtHrVB2G5tV9ZvDG1URkDcrGOmc1IS2x3k7SuhL+f9b/G6IajH8kfdt9rtE9YyfC29qF/FPhj6vK6rv6GuAuJmhBQDTmM5Uxlhh0Kw33d4qHX75q19g8lu3UBlnL3qpISiLJXx6SZcKaGmnsr4NGkoqQMSnjF5YeVBPwzn4zbPAwt38vYNRWWojE8zKaHqqDI+TRpK6oB0+fUr3Pznd7tlGw77BAS3bb5153r/JPvrm4/W4oN8TEqoOqqMTzMpoeqoMj5NGkovAxIecP3izav97ZxUrwKryjg7kxKqjirj00xKqDqqjE+ThpI6ICEJwUNbeFjr6b/sc3c/85Y7fOK8n8bDnfo9nLIq4+xMSqg6qoxPMymh6qgyPk0aSuqAhLdu8DbON+at80nJ4ePn3Pcf2Oxv4by0+n2ftFjrdaoyzs6khKqjyvg0kxKqjirj06Sh9CIg4TVhvBaMfkrwuhtebfvSaDKC2znoht5ap1OVcXYmJVQdVcanmZRQdVQZnyYNZaoGpDLOzqSEqqPK+DSTEqqOKuPTpKFM1YBUxtmZlFB1VBmfZlJC1VFlfJo0lNQBCc+MPPrCHt9z62dvTPP6r6Uyzl4mKSGkjpRJSgghpDYkT0pmr3YPL97l/seP1/tukXcfPOM/2IfeXNGhmnbBXFZMSggZh0kJIWRa0Iuk5KHRpOSrt691P/7VDv+lYGjVtgH39TvW+W/kbNtzyn3vvr+V6ruESQkh4zApIYRMC1InJTNuWeP2HDrjnvzju743109fP7FfEryNs/C193xi8lXjC5pFxaSEkHGYlBBCpgWpkxJc/UDiYS1LKSYlhIzDpIQQMi1InZT0S1UlJaeHht/2GyckMfAtcbOOKZOU0KdJryjj06ShwHGsg37dBeQndEyZpGSq2ouqv8r4dJmkhD5N9UplfJo0lNQBCa8Er9x6zP3i9zt7ehunjLMzKaHqqDI+zaSEqqPK+DRpKKkD0qeuW+5mL9jmnn31Pf/9GzzsCn3t9nXuwUW7fP8l1nqdqoyzMymh6qgyPs2khKqjyvg0aSipAxK+e/Pgop1uzuPb/evB6JcE+ua89W7+87uZlFBUhsr4NJMSqo4q49OkoaQOSLhlgx5d331/yL0/cM5/JfjgsbNucGjYbd110l81sdbrVGWcnUkJVUeV8WkmJVQdVcanSUNJHZDwdeAnXtrbejUYHamhrxI8a/LXTUf8bRxrvU5VxtmZlFB1VBmfZlJC1VFlfJo0lNQBCcnI9x/Y7N7aN+j+tPZ996XRZGTR6wfcoWPn3OLRIW7vWOt1qjLOzqSEqqPK+DSTEqqOKuPTpKGUDUhIQj73o5X+Cok+1IrxL8xe5Z8pwfducJXky7es8W/k8JkSirJVxqeZlFB1VBmfJg2lbEDClY9Hntvtv2mDxAMJiT7cGuort611/zlajklJey3bcMQ/gwObYfqXL+31v/WRJbsmlW2iPnPDSndi8IOO7dHtev0UEDfrmCYnJdhnLoxcdDct2Naa992fbnLnzo+488MjPvaE5an+qYxPk4aSOiAhKXnz3UF/YH3v6JgwfuL0B27TOyf8lRNrvU5VxtnrmpTgGZztewd7EkinwkE5pabi7y3j001MSvQ/DpP4WHjjj0lJdSrj06ShpA5IWV/+vXruGn9Gwwdd86VneUp4YEXisnX3qdZZoZZFGU1qtPycx7a3ziDDcloPyi5dfWjCNAL8Pc+M9zqelyCh3jNnL7TaE29z98EzrQOGHiDabRtls37HHU/u8AchgGV529bfqwevrPUgXJHCsry2afleCIibdUwTkxL830D/q3Zq97/OuHVtyz/Uf4r4cehjmK/TL6465IdxffG0jlfpc70WEDcjpBhwGsuZupV1pQQ6NHDOLXnjgLvihlo86Dr88RkLLpHJjkhtr1AIRr99Zf+keQhQmhwgmGUFKxxYs5bFARRl44RDD94IjnH5dgpvMYXBFsu0HrBl18lW+Xbb7vR3gHjbcbl4OiyL8bC+dm3Teb0QEDfrmEtmLh6+bObC2vl0L6X/i/pVO+X9r3n+otNAt9dunaL1YbpKn+u1gLgZIcWA01jO1K1wpQRCz644qHz+pjGleutGVcbZ65yUhAlIOE8DoXUWhYMqgpcVpBH88PZTHBStbYXJQFw+S1gnTELCadRx37PvtMriShnambftor8jb9tZBwGtE3YD4by8tmm5XgiIm3VME5MSSP8vEPuq+ltYrqi/h9MYt/w4ThxQn7Yjz//C6Sp9rtcC4maEFANOYzlTt8KVkD+ued8dOHrWvxqsb+Xg0vuTf3zXffbGleZ6naqMs9c1KaGarTI+3dSkhKq3yvg0aSipAxJeA1624bC75YntE+b/83XL3c9++46bccvYg664kpL1/EkRlXF2JiVUHVXGp5mUUHVUGZ8mDSV1QEKfJW9sPupOn73gLz+Gb+AcO3XeX0HBOPSdn2ww6yiiMs7OpISqo8r4NJMSqo4q49OkofQiIOEKCLqW1+dJoPjeKK+UUNRElfFpJiVUHVXGp0lDSR2Q8EzJ8ysOutc3H/UdpeGZEujbd63338G58kd8poSiLJXxaSYlVB1VxqdJQ0kdkPCtm8de3OMTkXA+entd+NoB960710+Y363KODuTEqqOKuPTTEqoOqqMT5OG0ouAhKsl857a4fYcOtN6puS55Qf9Q7BW+W5UxtmZlFB1VBmfZlJC1VFlfJo0lF4FpMuvX+GfI9FnSlK9Cqwq4+xMSqg6qoxPMymh6qgyPk0aSuqAxH5KKKo7lfFpJiVUHVXGp0lDSR2Qpns/JcMXRsa6jyQkMfAtcbOOKZOU0KdJryjj06ShwHGsg363mu79lBBSR8okJYQQUhtSJyUQvuWQdxVkql4pIaSOMCkhhEwLepGU9ENgNLnoWv/t6499SkxAyJSHSQkhZFowlZMS+QkdM5qU8EoJmVYwKSGETAuYlBAy9WFSQgiZFvQqKUE/JVfNWeNfB4bQ02uZZ0hiVZWUjJwbfNtvnJDEwLfEzTqmTFJyemiYPk16AnxL3IyQYsBxrIN+t2rCt2+Ozf4wRSVXGZ8uk5Rgu9Y+RlFlVcanSUNJHZCa8O0b64BCUWVVxqeZlFB1VBmfJg2lFwFpun/7xjqgUFRZlfFpJiVUHVXGp0lD6UVAQu+tX5i9yvdXgml8AyfVbRtVGWdnUkLVUWV8mkkJVUeV8WnSUFIHJNymWbfjuLvm/s3uMzes9InJ1XPXuF+/vM9t3X3Kfe32deZ6naqMszMpoeqoMj7NpISqo8r4NGkoqQMSEpGFr73nhQQEb97MvGej23toyK3eNuC7obfW61RlnJ1JCVVHlfFpJiVUHVXGp0lD6VVAwuu/uG2j0ls5qV4LLuPsTEqoOqqMTzMpoeqoMj5NGkrZgIS+SNa9edz9/Hfv+Okrb1zplm855o6cGPv4XvhBvveOlPsIX6gyzs6khKqjyvg0kxKqjirj06Sh9CIgfXY0McGrwZ+/aVVLeNbkkSW73DfnNfeV4PObX3IjA/vdwLzL/PTQskf87ziz9N5JZanuNXDbJ9zF0wO5di1arl8C4mYdw6TkDbdswxF3YeSiu2nBtknL5jy23Z8Yzbh1rTsx+IGPRXGZULgNXaRcp0I7lNR111FA3IyQYsBpLGfqVkg+3to36O79zdv+Kop2nvbV29a6X/x+p/v6HQ190HXux9zwvi3u4vB5d/yey+0yXapuB9d+q9e/v1/2LePTTErGvk6+fe+gTz5wyzicv2zD4QnzqtR3f7rJnTs/wqSEEIvUAQnPjFz30Bb3zLL97hvzxh50hfDQ6/0LG5yUiE4+NMNd/OCsbz+YcKBD4rJ3kzv11DUTyvoyktRo+cGnr3Vu5IIvO6Gc1jNa9tz6xROmcZXm9KK5smWXnyC12WbRbbTKj5bBlaLWNlHe+K0fvDX234KwfX75udOt8lm/XxMIgOl4PQhXqIZefnhSuQvvv926inXmj/dN3HZg33ZtwXS3Av84a9Enu9Els5ZcuIy3b1qJyZZdJ1vzXlr9vvvK6EmRXv0ASAiQHJw5e2HClZVfvrTXPTGqsBzqxJuDWi5MKsI69SoNroaEV2xwBSdMlDANrDbE6051AXEzQooBp7GcqVvplZK7n3mrdZWkhldKdn/86sc/JJMdge1aB5RcjR6Ez77xy0nzcCDXgy8ObuHtnVA4kGYtiw+aKBsnHHqwRhIRl89Su212s41webvfmtU+bBNgflZSYq0flsV4VjmdBsN7Nvp5Vjkoqy26vBsBK+EooktmLmZSItJEYenqQ7536fAAH1+lCJMAjOv8sBzmx1dfQsV1htNIcs4Pj/ikKKs8ygDdFpMS0mjgNJYzdSt0nPY/797gnli6t85XSipJSsIEJJzXOgDKdHiwxgEPB3E9oMcHy7Mrfz35oGlsK0wwrIOspXbbLLqNcN0Jz9S0+a1W+3wSEBz4w+m4vLW+TxxGCeeF5TB++rnbW8vQVrQlLofpdm3R9bsREDfrGN6+maj4wN9uPhIBEM4Ly1m3hbAOkp64bDytCVKYmITLkZCESUg8PdUFxM0IKQacxnKmbnXFD1f4ne3WJ7b7buWxE0NITJCU4CN91nqdqoyzV5KUNExWYkC1VxmfZlJC1VFlfJo0lLIBKeyPROfhteDHl+51+w4PtV4Jxi2dVK8DQ2WcnUlJb6UJicLEpJiAuFnHMCmh6qgyPk0aStmApEnJXU+/5V7721H3vfs2uSVvHPBv3sTlHli4sy6vBDMpoWqnMj7NpISqo8r4NGkoqQPS5devcPOf3+1fwUMCgts237pzvVu9fcC9vvloXbqZZ1JC1U5lfJpJCVVHlfFp0lB6GZCQgOitHTwAi3k16WaeSQlVO5XxaSYlVB1VxqdJQ0kdkPCkOp4nOXTs3KRu5qGadDPPpISqncr4NJMSqo4q49OkoaQOSF+8ebX745r3zeTj09ev8ElLPL8blXF2JiVUHVXGp5mUUHVUGZ8mDSV1QMItmzc2H3WDQ8P+ygivlFBUMZXxaSYlVB1VxqdJQ+lFQMJzI7gqEn6QD8+V4CoJnymhKFtlfJpJCVVHlfFp0lBSB6Qrbljhnl9x0L9pg47StJv5b9+13j20eJe7coq/fXPxwvCg3zghiYFviZt1TJmkZPjCCH2a9AT4lrgZIcWA41gH/W71pZtX++9NIBEJ5+ObOAtfO+BfDw7ndysgP6FjyiQlhNSRMkkJIYTUhtRJCYSrJfOe2uH2HDrTeqbkueUHfbfzVvluxKSEkHGYlBBCpgW9SErQJ8kXZo89Q4JpPE+S6raNikkJIeMwKSGETAtSJyW4TbNux3F3zf2b/RcykZhcPXeN+/XL+9zW3af814Kt9ToVkxJCxmFSQgiZFqROSpCILHztPS8kIOhmfuY9G93eQ0Nu9baBKd/NPCF1hEkJIWRakDopUemH+vDgq74ObJXrVlUlJb2yF0WV8ekySQl9muqVyvg0aSipAxKSkWsf3OLe3n/avbrxiL9asvHtE27f4SH37z/bNC36KbHaQ1FlVcanmZRQdVQZnyYNJXVAwpURfPsGycjDi3e5T8mH+H7223fc0ZPn3cy7N05apxuVcXYmJVQdVcanmZRQdVQZnyYNJXVAwpUQvHnz/PKD7vCJ8/6jfIePn3Ortg34hMVapxuVcXYmJVQdVcanmZRQdVQZnyYNZaoGpDLO3qukBM/NbN87sXPMR5bsai1ftuGIzHX+O0B41iZcPxQeGD4x+MGE9UN996eb3LnzI5nL26nMunWX/rYtu06ay/OUZ/deCoibdQyTEqqOKuPTpKFM1YBUxtl7faXkly/tzUw65jy2PckBj0mJraf+9G7bZK/OKuPTTEqoOqqMT5OGkjog4fbNZ29c6a744YpkD7VaKuPsdUlK9Kx8wR/2tK6w6Bm+dcYeXmlRdDm2GRJfKWi3bnyFZ+nqQ631wnrPD4+4r9y2trUsS+3qi5eF7YyXhTZsZ6u8dWHzCyMX3a1PbJ+wbrhOlt3btbedzbuxGxA36xgmJVQdVcanSUNJHZDQURqC852/emvSMjz02oS3b4omJfEVC0yfOXvB3bRg24Rl4XytJ+tqhyYfOAhrPe3WRXsskEhoufBgm6d29WFZO7vEB++wnfHvDX9XN+tm1RUua9feUJbNUUcndoOAuFnHMCmh6qgyPk0aSuqAhM7Rlm855gaHhn1A12/fYBz6zk82mOt1qjLO3uukBAczPUDFy/687v3W/HYHy/jgGNcXLw8PymH5TtfNEsoBbWuW2tWXtyyuP7xq0c5WZdaNp+N6i/4WTFv/udW2LAFxs45hUjLxaqAm1fc9+45Ztoysq5iWipabzgLiZoQUA05jOVMZ4WrIp69f4T5/06qWcLaJS+FNuFICxZf9QXjmrAEL4GA2/4U9/mAYowe6sHzMEy/tnbBs886TrboQENutay3XduoBWil65p9Vn7UsvBKRdQsmXCe2ldqnyLrgxVWHJvymeFrJsntWvaHN4zqL2g2Im3VMk5MS/S/ig3+vkhKquMr4NGkoqQMSvhD8/IqD7vXNR9037ljn/nXOaq9v37XePbR4V7IP85Vx9n4kJRTVqcr4dNOvlOgVKRA+wxQqTly1nCbfcXIP9GpYuK6W0yQorleT0DhZykqcsQzq5jmkuguImxFSDDiN5UzdCn2RPPbiHp+IhPPxob6Frx1w37pz/YT53aqMsyMp+ciMR3/2kRnz53aq1PaiKFUZn0ZScsnMRf/7H2ct+mSnmm4+bSUo4bwQvc2DpCS+0oLbQZpgIKFYtuGwTyLC8qg3Ti5Ucbk40QiX63jRq2pTRUBclJBiwGksZyoj7MDzntrh9hw603qmZPHrB8wdt1tV5ey9sBdFQWV8+pKZS3ZfNmtRI6/+Id7g9ll8ZSFMBKykQJWVlOiVje17T7USkrh80XpRDoTbyLrtZJWdqgLiZoQUA05jOVO3wu2ZX/x+Z6t7edVPfv2We3DRTr8jhvO7VVXOntpe013hsxfTIcj2UkDcrGOanpT89pX9E3wNxFcdrOXxvNhH44QnLN/uuaMZt66dVE6THCW8wqIJjDJdrpgAcTNCigGnsZypE+Hh1R/N/7vbffCM71oer1ceOnaudZVEhbdy6vBMSRlS2KtpyjoTpSaqjE83OSmh6qsyPk0aSi8CEjpOwxkAzgwwjXGcTcTlyqgqZ++FvXotvRwM9KwN83HPXC8961mc3oPXaZzN3fPM27J29vpx4hFOx+NhvyloG+pc8sYB2cLEh/zQjq27T7XKx3UhEdazzfnP7zYvo08VAXGzjmFSQtVRZXyaNJTUAQkPtK7bcdxdc/9mn4jgoIIO1X798j5/cMHXg631OlVVzp7aXv1SeDDXeXrZGYkInvyP742Hy/PWj5fHyUO4TN8ywLQmJUg6rG1gedaDhJCuA6b6JW8gbtYxTEqoOqqMT5OGkjog4UC18LX3vJCAXDWakMy8Z6Pbe2jIrd424DtXs9brVFU5e2p79Ut68A4P3LjSoQd8vTISJiZhz7R564cJiq4L4qQE88OrLeG0lZSEV2w0MUGioolQ2A8F2qPbn4oC4mYdw6SEqqPK+DRpKL0KSHjOBAcRvCKMIQ4uVrluVZWz98pevZZ1wO9EZden8lXGp5mUUHVUGZ8mDSV1QEIycu2DW9zb+0+7Vzce8VdLNr59wu07POT+/WebatGjaxlS26sf0oRC6TSxKLs+VUxA3KxjmJRQdVQZnyYNJXVAwpWRx5fu9cnIw4t3tV4N/tlv33FHT553M+/eOGmdblSVs6e2F0Wpyvg0kxKqjirj06ShpA5IuBLyhdmr3PPLD/rXgw8cPesOHz/nVm0b8AmLtU43qsrZU9uLolRlfJpJCVVHlfFp0lDKBiRNQiB0LY+P7+myf75uue+XRD/IF65XVlU5e1l7UVSWyvg0kxKqjirj06ShlA1IuD3zwMKdvnO06x7a0nqo9b/++K4798GI/1Q/XhPGN29+99f3kiUndHZCximTlBBCSG0om5Tglgw+Jf/p61f4aQz/sv6wG74w9ol5fbAVicrPf/eO+8a8qd1PCSF1hEkJIWRaUDYpufLGle6Zl/e52//rTfdvd21wW3eddINDw+6OJ9/0CQn6JfnOTzb4DtWe/ss+d8UNY8lLWTEpIWQcJiWEkGlB2aREheRDnynRN240KcHVFMwPl5UVkxJCxmFSQgiZFqRKSvotJiWEjMOkhBAyLWBSQsjUh0kJIYQQQmpBmaQECf6x2R+mqOTiySMhhDQQJiVUHcWkhBBCGgiTEqqOYlJCCCENhEkJVUcxKSGEkAbCpISqo5iUEEJIA2FSQtVRTEoIIaSBMCmh6igmJYQQ0kCYlFB1FJMSQghpIFMlKRl8+lrnRi64U09dM2nZwG2fcBdPD7gzS++dtKxJOvnQDHfxg7NueM9GczmkZWCrOtuNSQkhhDSQqZCU4OA5cuKg+2DXWjcysN8NzLtswvLwQBvOb5qGXp0/yTaxMm0192NueN+W2tiQSQkhhDSQ2iclOFju3eSvkOiZ/bn1iyeU0QPt0J/v9wdWMOFqgRxwlTCxaa378sO+7ovD5/1VmXje8Xsub1uPqaC81qG/oVVnznpAf4vVVqtdsX3Ob35JlowTXinR+pSuf29CAXEzQgghTeHSWUs2Xjpz8cpLZy55pVPhwGEdUFIKB9Tw7N3fxhklnBef/fvpc6d9IuMTjCgBCMvH61r1QXn16DxLWFcP6EgEcKDPOriHZeNlWe2yQGLiy4sdrDqyxrXebn9vCgFxUUIIISQfHDisA0oqDS17ZNJZP4REJTxgxgfLcFoP2uGBVK8QYJ51oLXm5dWj87KE3zJy4pAbfm/bhAN9LCsZUGW1K6u8b3P0HE5YR9Z4a90Sv7esgLgZIYQQkg8OHNYBpaz0AOnJOKgqI6eOTCh75k8/n7xuxm0IPcgqONha81ptK3k7Y+gvD0z4LVmK24DtHL/nXzLbFZcPb13Fy0xG7TT4zA9av62V5PD2DSGEkKkCDhzWAYWaLFwp6ccVhukiJiWEEEI6gkkJ1SsxKSGEENIRTEqoXolJCSGEkI5gUkL1SkxKCCGEdASTEqpXYlJCCCGkI5iUUL0SkxJCCCEdwaSE6pWYlBBCCOkIJiVUr8SkhBBCSEcwKaF6JSYlhBBCCCG15h/+4f8BRd9aRIDLqhAAAAAASUVORK5CYI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7" name="6 Diagrama"/>
          <p:cNvGraphicFramePr/>
          <p:nvPr>
            <p:extLst>
              <p:ext uri="{D42A27DB-BD31-4B8C-83A1-F6EECF244321}">
                <p14:modId xmlns:p14="http://schemas.microsoft.com/office/powerpoint/2010/main" val="1143732786"/>
              </p:ext>
            </p:extLst>
          </p:nvPr>
        </p:nvGraphicFramePr>
        <p:xfrm>
          <a:off x="1279748" y="1247137"/>
          <a:ext cx="8696399"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373525645"/>
              </p:ext>
            </p:extLst>
          </p:nvPr>
        </p:nvGraphicFramePr>
        <p:xfrm>
          <a:off x="2351584" y="3429000"/>
          <a:ext cx="6264696" cy="2247522"/>
        </p:xfrm>
        <a:graphic>
          <a:graphicData uri="http://schemas.openxmlformats.org/drawingml/2006/table">
            <a:tbl>
              <a:tblPr firstRow="1" firstCol="1">
                <a:tableStyleId>{5A111915-BE36-4E01-A7E5-04B1672EAD32}</a:tableStyleId>
              </a:tblPr>
              <a:tblGrid>
                <a:gridCol w="3119778">
                  <a:extLst>
                    <a:ext uri="{9D8B030D-6E8A-4147-A177-3AD203B41FA5}">
                      <a16:colId xmlns:a16="http://schemas.microsoft.com/office/drawing/2014/main" val="20000"/>
                    </a:ext>
                  </a:extLst>
                </a:gridCol>
                <a:gridCol w="3144918">
                  <a:extLst>
                    <a:ext uri="{9D8B030D-6E8A-4147-A177-3AD203B41FA5}">
                      <a16:colId xmlns:a16="http://schemas.microsoft.com/office/drawing/2014/main" val="20001"/>
                    </a:ext>
                  </a:extLst>
                </a:gridCol>
              </a:tblGrid>
              <a:tr h="293752">
                <a:tc>
                  <a:txBody>
                    <a:bodyPr/>
                    <a:lstStyle/>
                    <a:p>
                      <a:pPr indent="180340">
                        <a:lnSpc>
                          <a:spcPct val="200000"/>
                        </a:lnSpc>
                        <a:spcAft>
                          <a:spcPts val="0"/>
                        </a:spcAft>
                      </a:pPr>
                      <a:r>
                        <a:rPr lang="es-EC" sz="1200" dirty="0">
                          <a:solidFill>
                            <a:schemeClr val="bg2"/>
                          </a:solidFill>
                          <a:effectLst/>
                        </a:rPr>
                        <a:t>Segmento</a:t>
                      </a:r>
                      <a:endParaRPr lang="es-EC" sz="1200" dirty="0">
                        <a:solidFill>
                          <a:schemeClr val="bg2"/>
                        </a:solidFill>
                        <a:effectLst/>
                        <a:latin typeface="Times New Roman"/>
                        <a:ea typeface="Times New Roman"/>
                      </a:endParaRPr>
                    </a:p>
                  </a:txBody>
                  <a:tcPr marL="68580" marR="68580" marT="0" marB="0"/>
                </a:tc>
                <a:tc>
                  <a:txBody>
                    <a:bodyPr/>
                    <a:lstStyle/>
                    <a:p>
                      <a:pPr indent="180340">
                        <a:lnSpc>
                          <a:spcPct val="200000"/>
                        </a:lnSpc>
                        <a:spcAft>
                          <a:spcPts val="0"/>
                        </a:spcAft>
                      </a:pPr>
                      <a:r>
                        <a:rPr lang="es-EC" sz="1200">
                          <a:solidFill>
                            <a:schemeClr val="bg2"/>
                          </a:solidFill>
                          <a:effectLst/>
                        </a:rPr>
                        <a:t>Volumen de activos (USD)</a:t>
                      </a:r>
                      <a:endParaRPr lang="es-EC" sz="1200">
                        <a:solidFill>
                          <a:schemeClr val="bg2"/>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a:txBody>
                    <a:bodyPr/>
                    <a:lstStyle/>
                    <a:p>
                      <a:pPr indent="180340">
                        <a:lnSpc>
                          <a:spcPct val="200000"/>
                        </a:lnSpc>
                        <a:spcAft>
                          <a:spcPts val="0"/>
                        </a:spcAft>
                      </a:pPr>
                      <a:r>
                        <a:rPr lang="es-EC" sz="1200" dirty="0">
                          <a:solidFill>
                            <a:schemeClr val="bg2"/>
                          </a:solidFill>
                          <a:effectLst/>
                        </a:rPr>
                        <a:t>Segmento 1</a:t>
                      </a:r>
                      <a:endParaRPr lang="es-EC" sz="1200" dirty="0">
                        <a:solidFill>
                          <a:schemeClr val="bg2"/>
                        </a:solidFill>
                        <a:effectLst/>
                        <a:latin typeface="Times New Roman"/>
                        <a:ea typeface="Times New Roman"/>
                      </a:endParaRPr>
                    </a:p>
                  </a:txBody>
                  <a:tcPr marL="68580" marR="68580" marT="0" marB="0"/>
                </a:tc>
                <a:tc>
                  <a:txBody>
                    <a:bodyPr/>
                    <a:lstStyle/>
                    <a:p>
                      <a:pPr indent="180340">
                        <a:lnSpc>
                          <a:spcPct val="200000"/>
                        </a:lnSpc>
                        <a:spcAft>
                          <a:spcPts val="0"/>
                        </a:spcAft>
                      </a:pPr>
                      <a:r>
                        <a:rPr lang="es-EC" sz="1200">
                          <a:solidFill>
                            <a:schemeClr val="bg2"/>
                          </a:solidFill>
                          <a:effectLst/>
                        </a:rPr>
                        <a:t>Mayor a 80 millones</a:t>
                      </a:r>
                      <a:endParaRPr lang="es-EC" sz="1200">
                        <a:solidFill>
                          <a:schemeClr val="bg2"/>
                        </a:solidFill>
                        <a:effectLst/>
                        <a:latin typeface="Times New Roman"/>
                        <a:ea typeface="Times New Roman"/>
                      </a:endParaRPr>
                    </a:p>
                  </a:txBody>
                  <a:tcPr marL="68580" marR="68580" marT="0" marB="0"/>
                </a:tc>
                <a:extLst>
                  <a:ext uri="{0D108BD9-81ED-4DB2-BD59-A6C34878D82A}">
                    <a16:rowId xmlns:a16="http://schemas.microsoft.com/office/drawing/2014/main" val="10001"/>
                  </a:ext>
                </a:extLst>
              </a:tr>
              <a:tr h="0">
                <a:tc>
                  <a:txBody>
                    <a:bodyPr/>
                    <a:lstStyle/>
                    <a:p>
                      <a:pPr indent="180340">
                        <a:lnSpc>
                          <a:spcPct val="200000"/>
                        </a:lnSpc>
                        <a:spcAft>
                          <a:spcPts val="0"/>
                        </a:spcAft>
                      </a:pPr>
                      <a:r>
                        <a:rPr lang="es-EC" sz="1200">
                          <a:solidFill>
                            <a:schemeClr val="bg2"/>
                          </a:solidFill>
                          <a:effectLst/>
                        </a:rPr>
                        <a:t>Segmento 2 </a:t>
                      </a:r>
                      <a:endParaRPr lang="es-EC" sz="1200">
                        <a:solidFill>
                          <a:schemeClr val="bg2"/>
                        </a:solidFill>
                        <a:effectLst/>
                        <a:latin typeface="Times New Roman"/>
                        <a:ea typeface="Times New Roman"/>
                      </a:endParaRPr>
                    </a:p>
                  </a:txBody>
                  <a:tcPr marL="68580" marR="68580" marT="0" marB="0"/>
                </a:tc>
                <a:tc>
                  <a:txBody>
                    <a:bodyPr/>
                    <a:lstStyle/>
                    <a:p>
                      <a:pPr indent="180340">
                        <a:lnSpc>
                          <a:spcPct val="200000"/>
                        </a:lnSpc>
                        <a:spcAft>
                          <a:spcPts val="0"/>
                        </a:spcAft>
                      </a:pPr>
                      <a:r>
                        <a:rPr lang="es-EC" sz="1200">
                          <a:solidFill>
                            <a:schemeClr val="bg2"/>
                          </a:solidFill>
                          <a:effectLst/>
                        </a:rPr>
                        <a:t>Entre 20 y 80 millones</a:t>
                      </a:r>
                      <a:endParaRPr lang="es-EC" sz="1200">
                        <a:solidFill>
                          <a:schemeClr val="bg2"/>
                        </a:solidFill>
                        <a:effectLst/>
                        <a:latin typeface="Times New Roman"/>
                        <a:ea typeface="Times New Roman"/>
                      </a:endParaRPr>
                    </a:p>
                  </a:txBody>
                  <a:tcPr marL="68580" marR="68580" marT="0" marB="0"/>
                </a:tc>
                <a:extLst>
                  <a:ext uri="{0D108BD9-81ED-4DB2-BD59-A6C34878D82A}">
                    <a16:rowId xmlns:a16="http://schemas.microsoft.com/office/drawing/2014/main" val="10002"/>
                  </a:ext>
                </a:extLst>
              </a:tr>
              <a:tr h="0">
                <a:tc>
                  <a:txBody>
                    <a:bodyPr/>
                    <a:lstStyle/>
                    <a:p>
                      <a:pPr indent="180340">
                        <a:lnSpc>
                          <a:spcPct val="200000"/>
                        </a:lnSpc>
                        <a:spcAft>
                          <a:spcPts val="0"/>
                        </a:spcAft>
                      </a:pPr>
                      <a:r>
                        <a:rPr lang="es-EC" sz="1200" dirty="0">
                          <a:solidFill>
                            <a:schemeClr val="bg2"/>
                          </a:solidFill>
                          <a:effectLst/>
                        </a:rPr>
                        <a:t>Segmento 3</a:t>
                      </a:r>
                      <a:endParaRPr lang="es-EC" sz="1200" dirty="0">
                        <a:solidFill>
                          <a:schemeClr val="bg2"/>
                        </a:solidFill>
                        <a:effectLst/>
                        <a:latin typeface="Times New Roman"/>
                        <a:ea typeface="Times New Roman"/>
                      </a:endParaRPr>
                    </a:p>
                  </a:txBody>
                  <a:tcPr marL="68580" marR="68580" marT="0" marB="0"/>
                </a:tc>
                <a:tc>
                  <a:txBody>
                    <a:bodyPr/>
                    <a:lstStyle/>
                    <a:p>
                      <a:pPr indent="180340">
                        <a:lnSpc>
                          <a:spcPct val="200000"/>
                        </a:lnSpc>
                        <a:spcAft>
                          <a:spcPts val="0"/>
                        </a:spcAft>
                      </a:pPr>
                      <a:r>
                        <a:rPr lang="es-EC" sz="1200">
                          <a:solidFill>
                            <a:schemeClr val="bg2"/>
                          </a:solidFill>
                          <a:effectLst/>
                        </a:rPr>
                        <a:t>Entre 5 y 20 millones</a:t>
                      </a:r>
                      <a:endParaRPr lang="es-EC" sz="1200">
                        <a:solidFill>
                          <a:schemeClr val="bg2"/>
                        </a:solidFill>
                        <a:effectLst/>
                        <a:latin typeface="Times New Roman"/>
                        <a:ea typeface="Times New Roman"/>
                      </a:endParaRPr>
                    </a:p>
                  </a:txBody>
                  <a:tcPr marL="68580" marR="68580" marT="0" marB="0"/>
                </a:tc>
                <a:extLst>
                  <a:ext uri="{0D108BD9-81ED-4DB2-BD59-A6C34878D82A}">
                    <a16:rowId xmlns:a16="http://schemas.microsoft.com/office/drawing/2014/main" val="10003"/>
                  </a:ext>
                </a:extLst>
              </a:tr>
              <a:tr h="0">
                <a:tc>
                  <a:txBody>
                    <a:bodyPr/>
                    <a:lstStyle/>
                    <a:p>
                      <a:pPr indent="180340">
                        <a:lnSpc>
                          <a:spcPct val="200000"/>
                        </a:lnSpc>
                        <a:spcAft>
                          <a:spcPts val="0"/>
                        </a:spcAft>
                      </a:pPr>
                      <a:r>
                        <a:rPr lang="es-EC" sz="1200">
                          <a:solidFill>
                            <a:schemeClr val="bg2"/>
                          </a:solidFill>
                          <a:effectLst/>
                        </a:rPr>
                        <a:t>Segmento 4</a:t>
                      </a:r>
                      <a:endParaRPr lang="es-EC" sz="1200">
                        <a:solidFill>
                          <a:schemeClr val="bg2"/>
                        </a:solidFill>
                        <a:effectLst/>
                        <a:latin typeface="Times New Roman"/>
                        <a:ea typeface="Times New Roman"/>
                      </a:endParaRPr>
                    </a:p>
                  </a:txBody>
                  <a:tcPr marL="68580" marR="68580" marT="0" marB="0"/>
                </a:tc>
                <a:tc>
                  <a:txBody>
                    <a:bodyPr/>
                    <a:lstStyle/>
                    <a:p>
                      <a:pPr indent="180340">
                        <a:lnSpc>
                          <a:spcPct val="200000"/>
                        </a:lnSpc>
                        <a:spcAft>
                          <a:spcPts val="0"/>
                        </a:spcAft>
                      </a:pPr>
                      <a:r>
                        <a:rPr lang="es-EC" sz="1200">
                          <a:solidFill>
                            <a:schemeClr val="bg2"/>
                          </a:solidFill>
                          <a:effectLst/>
                        </a:rPr>
                        <a:t>Entre 1 y 5 millones</a:t>
                      </a:r>
                      <a:endParaRPr lang="es-EC" sz="1200">
                        <a:solidFill>
                          <a:schemeClr val="bg2"/>
                        </a:solidFill>
                        <a:effectLst/>
                        <a:latin typeface="Times New Roman"/>
                        <a:ea typeface="Times New Roman"/>
                      </a:endParaRPr>
                    </a:p>
                  </a:txBody>
                  <a:tcPr marL="68580" marR="68580" marT="0" marB="0"/>
                </a:tc>
                <a:extLst>
                  <a:ext uri="{0D108BD9-81ED-4DB2-BD59-A6C34878D82A}">
                    <a16:rowId xmlns:a16="http://schemas.microsoft.com/office/drawing/2014/main" val="10004"/>
                  </a:ext>
                </a:extLst>
              </a:tr>
              <a:tr h="0">
                <a:tc>
                  <a:txBody>
                    <a:bodyPr/>
                    <a:lstStyle/>
                    <a:p>
                      <a:pPr indent="180340">
                        <a:lnSpc>
                          <a:spcPct val="200000"/>
                        </a:lnSpc>
                        <a:spcAft>
                          <a:spcPts val="0"/>
                        </a:spcAft>
                      </a:pPr>
                      <a:r>
                        <a:rPr lang="es-EC" sz="1200" dirty="0">
                          <a:solidFill>
                            <a:schemeClr val="bg2"/>
                          </a:solidFill>
                          <a:effectLst/>
                        </a:rPr>
                        <a:t>Segmento 5</a:t>
                      </a:r>
                      <a:endParaRPr lang="es-EC" sz="1200" dirty="0">
                        <a:solidFill>
                          <a:schemeClr val="bg2"/>
                        </a:solidFill>
                        <a:effectLst/>
                        <a:latin typeface="Times New Roman"/>
                        <a:ea typeface="Times New Roman"/>
                      </a:endParaRPr>
                    </a:p>
                  </a:txBody>
                  <a:tcPr marL="68580" marR="68580" marT="0" marB="0"/>
                </a:tc>
                <a:tc>
                  <a:txBody>
                    <a:bodyPr/>
                    <a:lstStyle/>
                    <a:p>
                      <a:pPr indent="180340">
                        <a:lnSpc>
                          <a:spcPct val="200000"/>
                        </a:lnSpc>
                        <a:spcAft>
                          <a:spcPts val="0"/>
                        </a:spcAft>
                      </a:pPr>
                      <a:r>
                        <a:rPr lang="es-EC" sz="1200" dirty="0">
                          <a:solidFill>
                            <a:schemeClr val="bg2"/>
                          </a:solidFill>
                          <a:effectLst/>
                        </a:rPr>
                        <a:t>Hasta 1 millón</a:t>
                      </a:r>
                    </a:p>
                    <a:p>
                      <a:pPr indent="180340">
                        <a:lnSpc>
                          <a:spcPct val="200000"/>
                        </a:lnSpc>
                        <a:spcAft>
                          <a:spcPts val="0"/>
                        </a:spcAft>
                      </a:pPr>
                      <a:r>
                        <a:rPr lang="es-EC" sz="1200" dirty="0">
                          <a:solidFill>
                            <a:schemeClr val="bg2"/>
                          </a:solidFill>
                          <a:effectLst/>
                        </a:rPr>
                        <a:t>Cajas de ahorro, bancos y cajas comunales</a:t>
                      </a:r>
                      <a:endParaRPr lang="es-EC" sz="1200" dirty="0">
                        <a:solidFill>
                          <a:schemeClr val="bg2"/>
                        </a:solidFill>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8" name="7 Título"/>
          <p:cNvSpPr>
            <a:spLocks noGrp="1"/>
          </p:cNvSpPr>
          <p:nvPr>
            <p:ph type="title"/>
          </p:nvPr>
        </p:nvSpPr>
        <p:spPr>
          <a:xfrm>
            <a:off x="263352" y="39322"/>
            <a:ext cx="10972800" cy="1143000"/>
          </a:xfrm>
        </p:spPr>
        <p:txBody>
          <a:bodyPr/>
          <a:lstStyle/>
          <a:p>
            <a:pPr algn="l"/>
            <a:r>
              <a:rPr lang="es-EC" dirty="0"/>
              <a:t>Objeto de estudio</a:t>
            </a:r>
          </a:p>
        </p:txBody>
      </p:sp>
    </p:spTree>
    <p:extLst>
      <p:ext uri="{BB962C8B-B14F-4D97-AF65-F5344CB8AC3E}">
        <p14:creationId xmlns:p14="http://schemas.microsoft.com/office/powerpoint/2010/main" val="2894813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7393" y="55296"/>
            <a:ext cx="10972800" cy="1143000"/>
          </a:xfrm>
        </p:spPr>
        <p:txBody>
          <a:bodyPr/>
          <a:lstStyle/>
          <a:p>
            <a:pPr algn="l"/>
            <a:r>
              <a:rPr lang="es-EC" dirty="0"/>
              <a:t>Cooperativas segmento 1 </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314926743"/>
              </p:ext>
            </p:extLst>
          </p:nvPr>
        </p:nvGraphicFramePr>
        <p:xfrm>
          <a:off x="335361" y="692696"/>
          <a:ext cx="8712967" cy="5792211"/>
        </p:xfrm>
        <a:graphic>
          <a:graphicData uri="http://schemas.openxmlformats.org/drawingml/2006/table">
            <a:tbl>
              <a:tblPr firstRow="1" firstCol="1">
                <a:tableStyleId>{5C22544A-7EE6-4342-B048-85BDC9FD1C3A}</a:tableStyleId>
              </a:tblPr>
              <a:tblGrid>
                <a:gridCol w="713595">
                  <a:extLst>
                    <a:ext uri="{9D8B030D-6E8A-4147-A177-3AD203B41FA5}">
                      <a16:colId xmlns:a16="http://schemas.microsoft.com/office/drawing/2014/main" val="1859520365"/>
                    </a:ext>
                  </a:extLst>
                </a:gridCol>
                <a:gridCol w="1769711">
                  <a:extLst>
                    <a:ext uri="{9D8B030D-6E8A-4147-A177-3AD203B41FA5}">
                      <a16:colId xmlns:a16="http://schemas.microsoft.com/office/drawing/2014/main" val="4178158319"/>
                    </a:ext>
                  </a:extLst>
                </a:gridCol>
                <a:gridCol w="1862476">
                  <a:extLst>
                    <a:ext uri="{9D8B030D-6E8A-4147-A177-3AD203B41FA5}">
                      <a16:colId xmlns:a16="http://schemas.microsoft.com/office/drawing/2014/main" val="1144553208"/>
                    </a:ext>
                  </a:extLst>
                </a:gridCol>
                <a:gridCol w="1569902">
                  <a:extLst>
                    <a:ext uri="{9D8B030D-6E8A-4147-A177-3AD203B41FA5}">
                      <a16:colId xmlns:a16="http://schemas.microsoft.com/office/drawing/2014/main" val="2934317956"/>
                    </a:ext>
                  </a:extLst>
                </a:gridCol>
                <a:gridCol w="2797283">
                  <a:extLst>
                    <a:ext uri="{9D8B030D-6E8A-4147-A177-3AD203B41FA5}">
                      <a16:colId xmlns:a16="http://schemas.microsoft.com/office/drawing/2014/main" val="2444974461"/>
                    </a:ext>
                  </a:extLst>
                </a:gridCol>
              </a:tblGrid>
              <a:tr h="499666">
                <a:tc>
                  <a:txBody>
                    <a:bodyPr/>
                    <a:lstStyle/>
                    <a:p>
                      <a:pPr algn="l" rtl="0" fontAlgn="ctr"/>
                      <a:r>
                        <a:rPr lang="es-EC" sz="1600" u="none" strike="noStrike">
                          <a:effectLst/>
                        </a:rPr>
                        <a:t> </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Cooperativa</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N° socios</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N° agencias</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Nivel activos 2018</a:t>
                      </a:r>
                      <a:endParaRPr lang="es-EC" sz="1600" b="1" i="0" u="none" strike="noStrike">
                        <a:solidFill>
                          <a:srgbClr val="FFFFFF"/>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907766561"/>
                  </a:ext>
                </a:extLst>
              </a:tr>
              <a:tr h="504982">
                <a:tc>
                  <a:txBody>
                    <a:bodyPr/>
                    <a:lstStyle/>
                    <a:p>
                      <a:pPr algn="l" rtl="0" fontAlgn="ctr"/>
                      <a:r>
                        <a:rPr lang="es-EC" sz="1600" u="none" strike="noStrike">
                          <a:effectLst/>
                        </a:rPr>
                        <a:t>1</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dirty="0">
                          <a:effectLst/>
                        </a:rPr>
                        <a:t>Policía nacional</a:t>
                      </a:r>
                      <a:endParaRPr lang="es-EC" sz="1600" b="0" i="0" u="none" strike="noStrike" dirty="0">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350.000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28</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746.034.777</a:t>
                      </a:r>
                      <a:endParaRPr lang="es-EC" sz="1600" b="0" i="0" u="none" strike="noStrike">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1479962253"/>
                  </a:ext>
                </a:extLst>
              </a:tr>
              <a:tr h="334882">
                <a:tc>
                  <a:txBody>
                    <a:bodyPr/>
                    <a:lstStyle/>
                    <a:p>
                      <a:pPr algn="l" rtl="0" fontAlgn="ctr"/>
                      <a:r>
                        <a:rPr lang="es-EC" sz="1600" u="none" strike="noStrike">
                          <a:effectLst/>
                        </a:rPr>
                        <a:t>2</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Cooprogreso</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150.000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19</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482.787.486</a:t>
                      </a:r>
                      <a:endParaRPr lang="es-EC" sz="1600" b="0" i="0" u="none" strike="noStrike">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329575458"/>
                  </a:ext>
                </a:extLst>
              </a:tr>
              <a:tr h="504982">
                <a:tc>
                  <a:txBody>
                    <a:bodyPr/>
                    <a:lstStyle/>
                    <a:p>
                      <a:pPr algn="l" rtl="0" fontAlgn="ctr"/>
                      <a:r>
                        <a:rPr lang="es-EC" sz="1600" u="none" strike="noStrike">
                          <a:effectLst/>
                        </a:rPr>
                        <a:t>3</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29 de octubre</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390.000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34</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dirty="0">
                          <a:effectLst/>
                        </a:rPr>
                        <a:t>467.716.712</a:t>
                      </a:r>
                      <a:endParaRPr lang="es-EC" sz="1600" b="0" i="0" u="none" strike="noStrike" dirty="0">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3215372177"/>
                  </a:ext>
                </a:extLst>
              </a:tr>
              <a:tr h="499666">
                <a:tc>
                  <a:txBody>
                    <a:bodyPr/>
                    <a:lstStyle/>
                    <a:p>
                      <a:pPr algn="l" rtl="0" fontAlgn="ctr"/>
                      <a:r>
                        <a:rPr lang="es-EC" sz="1600" u="none" strike="noStrike">
                          <a:effectLst/>
                        </a:rPr>
                        <a:t>4</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Alianza del valle</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145.000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dirty="0">
                          <a:effectLst/>
                        </a:rPr>
                        <a:t>244.238.162</a:t>
                      </a:r>
                      <a:endParaRPr lang="es-EC" sz="1600" b="0" i="0" u="none" strike="noStrike" dirty="0">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4178750729"/>
                  </a:ext>
                </a:extLst>
              </a:tr>
              <a:tr h="175414">
                <a:tc>
                  <a:txBody>
                    <a:bodyPr/>
                    <a:lstStyle/>
                    <a:p>
                      <a:pPr algn="l" rtl="0" fontAlgn="ctr"/>
                      <a:r>
                        <a:rPr lang="es-EC" sz="1600" u="none" strike="noStrike">
                          <a:effectLst/>
                        </a:rPr>
                        <a:t>5</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Tulcán</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80.000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7</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dirty="0">
                          <a:effectLst/>
                        </a:rPr>
                        <a:t>179.186.194</a:t>
                      </a:r>
                      <a:endParaRPr lang="es-EC" sz="1600" b="0" i="0" u="none" strike="noStrike" dirty="0">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1693841961"/>
                  </a:ext>
                </a:extLst>
              </a:tr>
              <a:tr h="334882">
                <a:tc>
                  <a:txBody>
                    <a:bodyPr/>
                    <a:lstStyle/>
                    <a:p>
                      <a:pPr algn="l" rtl="0" fontAlgn="ctr"/>
                      <a:r>
                        <a:rPr lang="es-EC" sz="1600" u="none" strike="noStrike">
                          <a:effectLst/>
                        </a:rPr>
                        <a:t>6</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just" rtl="0" fontAlgn="ctr"/>
                      <a:r>
                        <a:rPr lang="es-EC" sz="1600" u="none" strike="noStrike">
                          <a:effectLst/>
                        </a:rPr>
                        <a:t>Atuntaqui</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120.000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9</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174.755.671</a:t>
                      </a:r>
                      <a:endParaRPr lang="es-EC" sz="1600" b="0" i="0" u="none" strike="noStrike">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2562682329"/>
                  </a:ext>
                </a:extLst>
              </a:tr>
              <a:tr h="340198">
                <a:tc>
                  <a:txBody>
                    <a:bodyPr/>
                    <a:lstStyle/>
                    <a:p>
                      <a:pPr algn="l" rtl="0" fontAlgn="ctr"/>
                      <a:r>
                        <a:rPr lang="es-EC" sz="1600" u="none" strike="noStrike">
                          <a:effectLst/>
                        </a:rPr>
                        <a:t>7</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23 de julio</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110.000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13</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158.446.221</a:t>
                      </a:r>
                      <a:endParaRPr lang="es-EC" sz="1600" b="0" i="0" u="none" strike="noStrike">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748598545"/>
                  </a:ext>
                </a:extLst>
              </a:tr>
              <a:tr h="334882">
                <a:tc>
                  <a:txBody>
                    <a:bodyPr/>
                    <a:lstStyle/>
                    <a:p>
                      <a:pPr algn="l" rtl="0" fontAlgn="ctr"/>
                      <a:r>
                        <a:rPr lang="es-EC" sz="1600" u="none" strike="noStrike">
                          <a:effectLst/>
                        </a:rPr>
                        <a:t>8</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Andalucía</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146.000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9</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156.266.461</a:t>
                      </a:r>
                      <a:endParaRPr lang="es-EC" sz="1600" b="0" i="0" u="none" strike="noStrike">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964032098"/>
                  </a:ext>
                </a:extLst>
              </a:tr>
              <a:tr h="504982">
                <a:tc>
                  <a:txBody>
                    <a:bodyPr/>
                    <a:lstStyle/>
                    <a:p>
                      <a:pPr algn="l" rtl="0" fontAlgn="ctr"/>
                      <a:r>
                        <a:rPr lang="es-EC" sz="1600" u="none" strike="noStrike">
                          <a:effectLst/>
                        </a:rPr>
                        <a:t>9</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Pablo Muñoz Vega</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67.547</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7</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147.833.207</a:t>
                      </a:r>
                      <a:endParaRPr lang="es-EC" sz="1600" b="0" i="0" u="none" strike="noStrike">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3432792117"/>
                  </a:ext>
                </a:extLst>
              </a:tr>
              <a:tr h="1344845">
                <a:tc>
                  <a:txBody>
                    <a:bodyPr/>
                    <a:lstStyle/>
                    <a:p>
                      <a:pPr algn="l" rtl="0" fontAlgn="ctr"/>
                      <a:r>
                        <a:rPr lang="es-EC" sz="1600" u="none" strike="noStrike">
                          <a:effectLst/>
                        </a:rPr>
                        <a:t>10</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400" u="none" strike="noStrike">
                          <a:effectLst/>
                        </a:rPr>
                        <a:t>Servidores públicos del ministerio de educación y cultura</a:t>
                      </a:r>
                      <a:endParaRPr lang="es-EC" sz="14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30.000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3</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118.232.610</a:t>
                      </a:r>
                      <a:endParaRPr lang="es-EC" sz="1600" b="0" i="0" u="none" strike="noStrike">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1039316910"/>
                  </a:ext>
                </a:extLst>
              </a:tr>
              <a:tr h="340198">
                <a:tc>
                  <a:txBody>
                    <a:bodyPr/>
                    <a:lstStyle/>
                    <a:p>
                      <a:pPr algn="l" rtl="0" fontAlgn="ctr"/>
                      <a:r>
                        <a:rPr lang="es-EC" sz="1600" u="none" strike="noStrike">
                          <a:effectLst/>
                        </a:rPr>
                        <a:t>11</a:t>
                      </a:r>
                      <a:endParaRPr lang="es-EC" sz="1600" b="1" i="0" u="none" strike="noStrike">
                        <a:solidFill>
                          <a:srgbClr val="FFFFFF"/>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Pilahuin tio</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75.000</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a:effectLst/>
                        </a:rPr>
                        <a:t>6</a:t>
                      </a:r>
                      <a:endParaRPr lang="es-EC" sz="1600" b="0" i="0" u="none" strike="noStrike">
                        <a:solidFill>
                          <a:srgbClr val="000000"/>
                        </a:solidFill>
                        <a:effectLst/>
                        <a:latin typeface="Calibri" panose="020F0502020204030204" pitchFamily="34" charset="0"/>
                      </a:endParaRPr>
                    </a:p>
                  </a:txBody>
                  <a:tcPr marL="4206" marR="4206" marT="4206" marB="0" anchor="ctr"/>
                </a:tc>
                <a:tc>
                  <a:txBody>
                    <a:bodyPr/>
                    <a:lstStyle/>
                    <a:p>
                      <a:pPr algn="l" rtl="0" fontAlgn="ctr"/>
                      <a:r>
                        <a:rPr lang="es-EC" sz="1600" u="none" strike="noStrike" dirty="0">
                          <a:effectLst/>
                        </a:rPr>
                        <a:t>98.271.930</a:t>
                      </a:r>
                      <a:endParaRPr lang="es-EC" sz="1600" b="0" i="0" u="none" strike="noStrike" dirty="0">
                        <a:solidFill>
                          <a:srgbClr val="000000"/>
                        </a:solidFill>
                        <a:effectLst/>
                        <a:latin typeface="Calibri" panose="020F0502020204030204" pitchFamily="34" charset="0"/>
                      </a:endParaRPr>
                    </a:p>
                  </a:txBody>
                  <a:tcPr marL="4206" marR="4206" marT="4206" marB="0" anchor="ctr"/>
                </a:tc>
                <a:extLst>
                  <a:ext uri="{0D108BD9-81ED-4DB2-BD59-A6C34878D82A}">
                    <a16:rowId xmlns:a16="http://schemas.microsoft.com/office/drawing/2014/main" val="2076630285"/>
                  </a:ext>
                </a:extLst>
              </a:tr>
            </a:tbl>
          </a:graphicData>
        </a:graphic>
      </p:graphicFrame>
      <p:pic>
        <p:nvPicPr>
          <p:cNvPr id="9" name="Imagen 8"/>
          <p:cNvPicPr>
            <a:picLocks noChangeAspect="1"/>
          </p:cNvPicPr>
          <p:nvPr/>
        </p:nvPicPr>
        <p:blipFill>
          <a:blip r:embed="rId3"/>
          <a:stretch>
            <a:fillRect/>
          </a:stretch>
        </p:blipFill>
        <p:spPr>
          <a:xfrm>
            <a:off x="9165679" y="1732160"/>
            <a:ext cx="2905125" cy="609600"/>
          </a:xfrm>
          <a:prstGeom prst="rect">
            <a:avLst/>
          </a:prstGeom>
        </p:spPr>
      </p:pic>
      <p:pic>
        <p:nvPicPr>
          <p:cNvPr id="10" name="Imagen 9"/>
          <p:cNvPicPr>
            <a:picLocks noChangeAspect="1"/>
          </p:cNvPicPr>
          <p:nvPr/>
        </p:nvPicPr>
        <p:blipFill>
          <a:blip r:embed="rId4"/>
          <a:stretch>
            <a:fillRect/>
          </a:stretch>
        </p:blipFill>
        <p:spPr>
          <a:xfrm>
            <a:off x="9004800" y="2562086"/>
            <a:ext cx="1028700" cy="676275"/>
          </a:xfrm>
          <a:prstGeom prst="rect">
            <a:avLst/>
          </a:prstGeom>
        </p:spPr>
      </p:pic>
      <p:pic>
        <p:nvPicPr>
          <p:cNvPr id="11" name="Imagen 10"/>
          <p:cNvPicPr>
            <a:picLocks noChangeAspect="1"/>
          </p:cNvPicPr>
          <p:nvPr/>
        </p:nvPicPr>
        <p:blipFill>
          <a:blip r:embed="rId5"/>
          <a:stretch>
            <a:fillRect/>
          </a:stretch>
        </p:blipFill>
        <p:spPr>
          <a:xfrm>
            <a:off x="10245766" y="2624471"/>
            <a:ext cx="1895475" cy="628650"/>
          </a:xfrm>
          <a:prstGeom prst="rect">
            <a:avLst/>
          </a:prstGeom>
        </p:spPr>
      </p:pic>
      <p:pic>
        <p:nvPicPr>
          <p:cNvPr id="12" name="Imagen 11"/>
          <p:cNvPicPr>
            <a:picLocks noChangeAspect="1"/>
          </p:cNvPicPr>
          <p:nvPr/>
        </p:nvPicPr>
        <p:blipFill>
          <a:blip r:embed="rId6"/>
          <a:stretch>
            <a:fillRect/>
          </a:stretch>
        </p:blipFill>
        <p:spPr>
          <a:xfrm>
            <a:off x="9165679" y="3458687"/>
            <a:ext cx="2571750" cy="1647825"/>
          </a:xfrm>
          <a:prstGeom prst="rect">
            <a:avLst/>
          </a:prstGeom>
        </p:spPr>
      </p:pic>
      <p:pic>
        <p:nvPicPr>
          <p:cNvPr id="14" name="Imagen 13"/>
          <p:cNvPicPr>
            <a:picLocks noChangeAspect="1"/>
          </p:cNvPicPr>
          <p:nvPr/>
        </p:nvPicPr>
        <p:blipFill>
          <a:blip r:embed="rId7">
            <a:extLst>
              <a:ext uri="{BEBA8EAE-BF5A-486C-A8C5-ECC9F3942E4B}">
                <a14:imgProps xmlns:a14="http://schemas.microsoft.com/office/drawing/2010/main">
                  <a14:imgLayer r:embed="rId8">
                    <a14:imgEffect>
                      <a14:backgroundRemoval t="0" b="90717" l="0" r="89643"/>
                    </a14:imgEffect>
                  </a14:imgLayer>
                </a14:imgProps>
              </a:ext>
            </a:extLst>
          </a:blip>
          <a:stretch>
            <a:fillRect/>
          </a:stretch>
        </p:blipFill>
        <p:spPr>
          <a:xfrm>
            <a:off x="9864693" y="5312078"/>
            <a:ext cx="1328811" cy="1124744"/>
          </a:xfrm>
          <a:prstGeom prst="rect">
            <a:avLst/>
          </a:prstGeom>
        </p:spPr>
      </p:pic>
    </p:spTree>
    <p:extLst>
      <p:ext uri="{BB962C8B-B14F-4D97-AF65-F5344CB8AC3E}">
        <p14:creationId xmlns:p14="http://schemas.microsoft.com/office/powerpoint/2010/main" val="7987106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7368" y="82659"/>
            <a:ext cx="10972800" cy="1143000"/>
          </a:xfrm>
        </p:spPr>
        <p:txBody>
          <a:bodyPr/>
          <a:lstStyle/>
          <a:p>
            <a:pPr algn="l"/>
            <a:r>
              <a:rPr lang="es-EC" dirty="0"/>
              <a:t>Cooperativas segmento 2</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175062572"/>
              </p:ext>
            </p:extLst>
          </p:nvPr>
        </p:nvGraphicFramePr>
        <p:xfrm>
          <a:off x="572039" y="1119353"/>
          <a:ext cx="6192687" cy="3979771"/>
        </p:xfrm>
        <a:graphic>
          <a:graphicData uri="http://schemas.openxmlformats.org/drawingml/2006/table">
            <a:tbl>
              <a:tblPr firstRow="1" firstCol="1">
                <a:tableStyleId>{10A1B5D5-9B99-4C35-A422-299274C87663}</a:tableStyleId>
              </a:tblPr>
              <a:tblGrid>
                <a:gridCol w="507182">
                  <a:extLst>
                    <a:ext uri="{9D8B030D-6E8A-4147-A177-3AD203B41FA5}">
                      <a16:colId xmlns:a16="http://schemas.microsoft.com/office/drawing/2014/main" val="574155931"/>
                    </a:ext>
                  </a:extLst>
                </a:gridCol>
                <a:gridCol w="1257810">
                  <a:extLst>
                    <a:ext uri="{9D8B030D-6E8A-4147-A177-3AD203B41FA5}">
                      <a16:colId xmlns:a16="http://schemas.microsoft.com/office/drawing/2014/main" val="1832619557"/>
                    </a:ext>
                  </a:extLst>
                </a:gridCol>
                <a:gridCol w="1323744">
                  <a:extLst>
                    <a:ext uri="{9D8B030D-6E8A-4147-A177-3AD203B41FA5}">
                      <a16:colId xmlns:a16="http://schemas.microsoft.com/office/drawing/2014/main" val="1783142045"/>
                    </a:ext>
                  </a:extLst>
                </a:gridCol>
                <a:gridCol w="1115798">
                  <a:extLst>
                    <a:ext uri="{9D8B030D-6E8A-4147-A177-3AD203B41FA5}">
                      <a16:colId xmlns:a16="http://schemas.microsoft.com/office/drawing/2014/main" val="2356240879"/>
                    </a:ext>
                  </a:extLst>
                </a:gridCol>
                <a:gridCol w="1988153">
                  <a:extLst>
                    <a:ext uri="{9D8B030D-6E8A-4147-A177-3AD203B41FA5}">
                      <a16:colId xmlns:a16="http://schemas.microsoft.com/office/drawing/2014/main" val="977619422"/>
                    </a:ext>
                  </a:extLst>
                </a:gridCol>
              </a:tblGrid>
              <a:tr h="383443">
                <a:tc>
                  <a:txBody>
                    <a:bodyPr/>
                    <a:lstStyle/>
                    <a:p>
                      <a:pPr algn="l" rtl="0" fontAlgn="ctr"/>
                      <a:r>
                        <a:rPr lang="es-EC" sz="1400" u="none" strike="noStrike">
                          <a:effectLst/>
                        </a:rPr>
                        <a:t> </a:t>
                      </a:r>
                      <a:endParaRPr lang="es-EC" sz="1400" b="1" i="0" u="none" strike="noStrike">
                        <a:solidFill>
                          <a:srgbClr val="FFFFFF"/>
                        </a:solidFill>
                        <a:effectLst/>
                        <a:latin typeface="Calibri" panose="020F0502020204030204" pitchFamily="34" charset="0"/>
                      </a:endParaRPr>
                    </a:p>
                  </a:txBody>
                  <a:tcPr marL="3698" marR="3698" marT="3698" marB="0" anchor="ctr"/>
                </a:tc>
                <a:tc>
                  <a:txBody>
                    <a:bodyPr/>
                    <a:lstStyle/>
                    <a:p>
                      <a:pPr algn="l" rtl="0" fontAlgn="ctr"/>
                      <a:r>
                        <a:rPr lang="es-EC" sz="1400" u="none" strike="noStrike">
                          <a:effectLst/>
                        </a:rPr>
                        <a:t>Cooperativas </a:t>
                      </a:r>
                      <a:endParaRPr lang="es-EC" sz="1400" b="1" i="0" u="none" strike="noStrike">
                        <a:solidFill>
                          <a:srgbClr val="FFFFFF"/>
                        </a:solidFill>
                        <a:effectLst/>
                        <a:latin typeface="Calibri" panose="020F0502020204030204" pitchFamily="34" charset="0"/>
                      </a:endParaRPr>
                    </a:p>
                  </a:txBody>
                  <a:tcPr marL="3698" marR="3698" marT="3698" marB="0" anchor="ctr"/>
                </a:tc>
                <a:tc>
                  <a:txBody>
                    <a:bodyPr/>
                    <a:lstStyle/>
                    <a:p>
                      <a:pPr algn="l" rtl="0" fontAlgn="ctr"/>
                      <a:r>
                        <a:rPr lang="es-EC" sz="1400" u="none" strike="noStrike">
                          <a:effectLst/>
                        </a:rPr>
                        <a:t>N° socios</a:t>
                      </a:r>
                      <a:endParaRPr lang="es-EC" sz="1400" b="1" i="0" u="none" strike="noStrike">
                        <a:solidFill>
                          <a:srgbClr val="FFFFFF"/>
                        </a:solidFill>
                        <a:effectLst/>
                        <a:latin typeface="Calibri" panose="020F0502020204030204" pitchFamily="34" charset="0"/>
                      </a:endParaRPr>
                    </a:p>
                  </a:txBody>
                  <a:tcPr marL="3698" marR="3698" marT="3698" marB="0" anchor="ctr"/>
                </a:tc>
                <a:tc>
                  <a:txBody>
                    <a:bodyPr/>
                    <a:lstStyle/>
                    <a:p>
                      <a:pPr algn="l" rtl="0" fontAlgn="ctr"/>
                      <a:r>
                        <a:rPr lang="es-EC" sz="1400" u="none" strike="noStrike">
                          <a:effectLst/>
                        </a:rPr>
                        <a:t>N° agencias</a:t>
                      </a:r>
                      <a:endParaRPr lang="es-EC" sz="1400" b="1" i="0" u="none" strike="noStrike">
                        <a:solidFill>
                          <a:srgbClr val="FFFFFF"/>
                        </a:solidFill>
                        <a:effectLst/>
                        <a:latin typeface="Calibri" panose="020F0502020204030204" pitchFamily="34" charset="0"/>
                      </a:endParaRPr>
                    </a:p>
                  </a:txBody>
                  <a:tcPr marL="3698" marR="3698" marT="3698" marB="0" anchor="ctr"/>
                </a:tc>
                <a:tc>
                  <a:txBody>
                    <a:bodyPr/>
                    <a:lstStyle/>
                    <a:p>
                      <a:pPr algn="l" rtl="0" fontAlgn="ctr"/>
                      <a:r>
                        <a:rPr lang="es-EC" sz="1400" u="none" strike="noStrike">
                          <a:effectLst/>
                        </a:rPr>
                        <a:t>Nivel activos 2018</a:t>
                      </a:r>
                      <a:endParaRPr lang="es-EC" sz="1400" b="1" i="0" u="none" strike="noStrike">
                        <a:solidFill>
                          <a:srgbClr val="FFFFFF"/>
                        </a:solidFill>
                        <a:effectLst/>
                        <a:latin typeface="Calibri" panose="020F0502020204030204" pitchFamily="34" charset="0"/>
                      </a:endParaRPr>
                    </a:p>
                  </a:txBody>
                  <a:tcPr marL="3698" marR="3698" marT="3698" marB="0" anchor="ctr"/>
                </a:tc>
                <a:extLst>
                  <a:ext uri="{0D108BD9-81ED-4DB2-BD59-A6C34878D82A}">
                    <a16:rowId xmlns:a16="http://schemas.microsoft.com/office/drawing/2014/main" val="3603940018"/>
                  </a:ext>
                </a:extLst>
              </a:tr>
              <a:tr h="261068">
                <a:tc>
                  <a:txBody>
                    <a:bodyPr/>
                    <a:lstStyle/>
                    <a:p>
                      <a:pPr algn="l" rtl="0" fontAlgn="ctr"/>
                      <a:r>
                        <a:rPr lang="es-EC" sz="1400" u="none" strike="noStrike" dirty="0">
                          <a:effectLst/>
                        </a:rPr>
                        <a:t>1</a:t>
                      </a:r>
                      <a:endParaRPr lang="es-EC" sz="1400" b="1" i="0" u="none" strike="noStrike" dirty="0">
                        <a:solidFill>
                          <a:srgbClr val="FFFFFF"/>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Luz del valle</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30.000</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4</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42.451.019</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extLst>
                  <a:ext uri="{0D108BD9-81ED-4DB2-BD59-A6C34878D82A}">
                    <a16:rowId xmlns:a16="http://schemas.microsoft.com/office/drawing/2014/main" val="1598655703"/>
                  </a:ext>
                </a:extLst>
              </a:tr>
              <a:tr h="257708">
                <a:tc>
                  <a:txBody>
                    <a:bodyPr/>
                    <a:lstStyle/>
                    <a:p>
                      <a:pPr algn="l" rtl="0" fontAlgn="ctr"/>
                      <a:r>
                        <a:rPr lang="es-EC" sz="1400" u="none" strike="noStrike">
                          <a:effectLst/>
                        </a:rPr>
                        <a:t>2</a:t>
                      </a:r>
                      <a:endParaRPr lang="es-EC" sz="1400" b="1" i="0" u="none" strike="noStrike">
                        <a:solidFill>
                          <a:srgbClr val="FFFFFF"/>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dirty="0">
                          <a:effectLst/>
                        </a:rPr>
                        <a:t>14 de marzo</a:t>
                      </a:r>
                      <a:endParaRPr lang="es-EC" sz="1400" b="0" i="0" u="none" strike="noStrike" dirty="0">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48.000</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11</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36.060.945</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extLst>
                  <a:ext uri="{0D108BD9-81ED-4DB2-BD59-A6C34878D82A}">
                    <a16:rowId xmlns:a16="http://schemas.microsoft.com/office/drawing/2014/main" val="1147736949"/>
                  </a:ext>
                </a:extLst>
              </a:tr>
              <a:tr h="513977">
                <a:tc>
                  <a:txBody>
                    <a:bodyPr/>
                    <a:lstStyle/>
                    <a:p>
                      <a:pPr algn="l" rtl="0" fontAlgn="ctr"/>
                      <a:r>
                        <a:rPr lang="es-EC" sz="1400" u="none" strike="noStrike">
                          <a:effectLst/>
                        </a:rPr>
                        <a:t>3</a:t>
                      </a:r>
                      <a:endParaRPr lang="es-EC" sz="1400" b="1" i="0" u="none" strike="noStrike">
                        <a:solidFill>
                          <a:srgbClr val="FFFFFF"/>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Maquita cushunchic</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dirty="0">
                          <a:effectLst/>
                        </a:rPr>
                        <a:t>48.000</a:t>
                      </a:r>
                      <a:endParaRPr lang="es-EC" sz="1400" b="0" i="0" u="none" strike="noStrike" dirty="0">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8</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32.808.539</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extLst>
                  <a:ext uri="{0D108BD9-81ED-4DB2-BD59-A6C34878D82A}">
                    <a16:rowId xmlns:a16="http://schemas.microsoft.com/office/drawing/2014/main" val="327851716"/>
                  </a:ext>
                </a:extLst>
              </a:tr>
              <a:tr h="261068">
                <a:tc>
                  <a:txBody>
                    <a:bodyPr/>
                    <a:lstStyle/>
                    <a:p>
                      <a:pPr algn="l" rtl="0" fontAlgn="ctr"/>
                      <a:r>
                        <a:rPr lang="es-EC" sz="1400" u="none" strike="noStrike" dirty="0">
                          <a:effectLst/>
                        </a:rPr>
                        <a:t>4</a:t>
                      </a:r>
                      <a:endParaRPr lang="es-EC" sz="1400" b="1" i="0" u="none" strike="noStrike" dirty="0">
                        <a:solidFill>
                          <a:srgbClr val="FFFFFF"/>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Cotocollao</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40.000</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dirty="0">
                          <a:effectLst/>
                        </a:rPr>
                        <a:t>6</a:t>
                      </a:r>
                      <a:endParaRPr lang="es-EC" sz="1400" b="0" i="0" u="none" strike="noStrike" dirty="0">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29.263.532</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extLst>
                  <a:ext uri="{0D108BD9-81ED-4DB2-BD59-A6C34878D82A}">
                    <a16:rowId xmlns:a16="http://schemas.microsoft.com/office/drawing/2014/main" val="3565018467"/>
                  </a:ext>
                </a:extLst>
              </a:tr>
              <a:tr h="257708">
                <a:tc>
                  <a:txBody>
                    <a:bodyPr/>
                    <a:lstStyle/>
                    <a:p>
                      <a:pPr algn="l" rtl="0" fontAlgn="ctr"/>
                      <a:r>
                        <a:rPr lang="es-EC" sz="1400" b="1" i="0" u="none" strike="noStrike" dirty="0">
                          <a:solidFill>
                            <a:schemeClr val="dk1"/>
                          </a:solidFill>
                          <a:effectLst/>
                          <a:latin typeface="+mn-lt"/>
                        </a:rPr>
                        <a:t>5</a:t>
                      </a:r>
                      <a:endParaRPr lang="es-EC" sz="1400" b="1" i="0" u="none" strike="noStrike" dirty="0">
                        <a:solidFill>
                          <a:srgbClr val="FFFFFF"/>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Artersanos</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45.000</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13</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28.664.420</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extLst>
                  <a:ext uri="{0D108BD9-81ED-4DB2-BD59-A6C34878D82A}">
                    <a16:rowId xmlns:a16="http://schemas.microsoft.com/office/drawing/2014/main" val="2130231755"/>
                  </a:ext>
                </a:extLst>
              </a:tr>
              <a:tr h="766886">
                <a:tc>
                  <a:txBody>
                    <a:bodyPr/>
                    <a:lstStyle/>
                    <a:p>
                      <a:pPr algn="l" rtl="0" fontAlgn="ctr"/>
                      <a:r>
                        <a:rPr lang="es-EC" sz="1400" b="1" i="0" u="none" strike="noStrike" dirty="0">
                          <a:solidFill>
                            <a:schemeClr val="dk1"/>
                          </a:solidFill>
                          <a:effectLst/>
                          <a:latin typeface="+mn-lt"/>
                        </a:rPr>
                        <a:t>6</a:t>
                      </a:r>
                      <a:endParaRPr lang="es-EC" sz="1400" b="1" i="0" u="none" strike="noStrike" dirty="0">
                        <a:solidFill>
                          <a:srgbClr val="FFFFFF"/>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Construcción comercio y producción</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117.000</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5</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21.335.120</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extLst>
                  <a:ext uri="{0D108BD9-81ED-4DB2-BD59-A6C34878D82A}">
                    <a16:rowId xmlns:a16="http://schemas.microsoft.com/office/drawing/2014/main" val="2969148774"/>
                  </a:ext>
                </a:extLst>
              </a:tr>
              <a:tr h="511027">
                <a:tc>
                  <a:txBody>
                    <a:bodyPr/>
                    <a:lstStyle/>
                    <a:p>
                      <a:pPr algn="l" rtl="0" fontAlgn="ctr"/>
                      <a:r>
                        <a:rPr lang="es-EC" sz="1400" b="1" i="0" u="none" strike="noStrike" dirty="0">
                          <a:solidFill>
                            <a:schemeClr val="dk1"/>
                          </a:solidFill>
                          <a:effectLst/>
                          <a:latin typeface="+mn-lt"/>
                        </a:rPr>
                        <a:t>7</a:t>
                      </a:r>
                      <a:endParaRPr lang="es-EC" sz="1400" b="1" i="0" u="none" strike="noStrike" dirty="0">
                        <a:solidFill>
                          <a:srgbClr val="FFFFFF"/>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San Francisco de Asís</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28.000</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3</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dirty="0">
                          <a:effectLst/>
                        </a:rPr>
                        <a:t>20.707.468</a:t>
                      </a:r>
                      <a:endParaRPr lang="es-EC" sz="1400" b="0" i="0" u="none" strike="noStrike" dirty="0">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extLst>
                  <a:ext uri="{0D108BD9-81ED-4DB2-BD59-A6C34878D82A}">
                    <a16:rowId xmlns:a16="http://schemas.microsoft.com/office/drawing/2014/main" val="2283634275"/>
                  </a:ext>
                </a:extLst>
              </a:tr>
              <a:tr h="766886">
                <a:tc>
                  <a:txBody>
                    <a:bodyPr/>
                    <a:lstStyle/>
                    <a:p>
                      <a:pPr algn="l" rtl="0" fontAlgn="ctr"/>
                      <a:r>
                        <a:rPr lang="es-EC" sz="1400" b="1" i="0" u="none" strike="noStrike" dirty="0">
                          <a:solidFill>
                            <a:schemeClr val="dk1"/>
                          </a:solidFill>
                          <a:effectLst/>
                          <a:latin typeface="+mn-lt"/>
                        </a:rPr>
                        <a:t>8</a:t>
                      </a:r>
                      <a:endParaRPr lang="es-EC" sz="1400" b="1" i="0" u="none" strike="noStrike" dirty="0">
                        <a:solidFill>
                          <a:srgbClr val="FFFFFF"/>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Suboficiales de la policía nacional </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9.241</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a:effectLst/>
                        </a:rPr>
                        <a:t>12</a:t>
                      </a:r>
                      <a:endParaRPr lang="es-EC" sz="1400" b="0" i="0" u="none" strike="noStrike">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tc>
                  <a:txBody>
                    <a:bodyPr/>
                    <a:lstStyle/>
                    <a:p>
                      <a:pPr algn="l" rtl="0" fontAlgn="ctr"/>
                      <a:r>
                        <a:rPr lang="es-EC" sz="1400" u="none" strike="noStrike" dirty="0">
                          <a:effectLst/>
                        </a:rPr>
                        <a:t>14.567.070</a:t>
                      </a:r>
                      <a:endParaRPr lang="es-EC" sz="1400" b="0" i="0" u="none" strike="noStrike" dirty="0">
                        <a:solidFill>
                          <a:srgbClr val="000000"/>
                        </a:solidFill>
                        <a:effectLst/>
                        <a:latin typeface="Calibri" panose="020F0502020204030204" pitchFamily="34" charset="0"/>
                      </a:endParaRPr>
                    </a:p>
                  </a:txBody>
                  <a:tcPr marL="3698" marR="3698" marT="3698" marB="0" anchor="ctr">
                    <a:solidFill>
                      <a:schemeClr val="bg1">
                        <a:lumMod val="20000"/>
                        <a:lumOff val="80000"/>
                      </a:schemeClr>
                    </a:solidFill>
                  </a:tcPr>
                </a:tc>
                <a:extLst>
                  <a:ext uri="{0D108BD9-81ED-4DB2-BD59-A6C34878D82A}">
                    <a16:rowId xmlns:a16="http://schemas.microsoft.com/office/drawing/2014/main" val="3485544028"/>
                  </a:ext>
                </a:extLst>
              </a:tr>
            </a:tbl>
          </a:graphicData>
        </a:graphic>
      </p:graphicFrame>
      <p:pic>
        <p:nvPicPr>
          <p:cNvPr id="7" name="Imagen 6"/>
          <p:cNvPicPr>
            <a:picLocks noChangeAspect="1"/>
          </p:cNvPicPr>
          <p:nvPr/>
        </p:nvPicPr>
        <p:blipFill rotWithShape="1">
          <a:blip r:embed="rId2"/>
          <a:srcRect l="26460" t="30241" r="16841" b="16841"/>
          <a:stretch/>
        </p:blipFill>
        <p:spPr>
          <a:xfrm>
            <a:off x="7392144" y="1556792"/>
            <a:ext cx="1080120" cy="1008112"/>
          </a:xfrm>
          <a:prstGeom prst="rect">
            <a:avLst/>
          </a:prstGeom>
        </p:spPr>
      </p:pic>
      <p:pic>
        <p:nvPicPr>
          <p:cNvPr id="9" name="Imagen 8"/>
          <p:cNvPicPr>
            <a:picLocks noChangeAspect="1"/>
          </p:cNvPicPr>
          <p:nvPr/>
        </p:nvPicPr>
        <p:blipFill rotWithShape="1">
          <a:blip r:embed="rId3"/>
          <a:srcRect t="36560" b="19760"/>
          <a:stretch/>
        </p:blipFill>
        <p:spPr>
          <a:xfrm>
            <a:off x="9048328" y="1556792"/>
            <a:ext cx="2143125" cy="936104"/>
          </a:xfrm>
          <a:prstGeom prst="rect">
            <a:avLst/>
          </a:prstGeom>
        </p:spPr>
      </p:pic>
      <p:pic>
        <p:nvPicPr>
          <p:cNvPr id="4102" name="Picture 6" descr="Resultado de imagen para maquita cushunc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2549264"/>
            <a:ext cx="38481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5"/>
          <a:stretch>
            <a:fillRect/>
          </a:stretch>
        </p:blipFill>
        <p:spPr>
          <a:xfrm>
            <a:off x="7573225" y="3618070"/>
            <a:ext cx="3676650" cy="1238250"/>
          </a:xfrm>
          <a:prstGeom prst="rect">
            <a:avLst/>
          </a:prstGeom>
        </p:spPr>
      </p:pic>
      <p:pic>
        <p:nvPicPr>
          <p:cNvPr id="13" name="Imagen 12"/>
          <p:cNvPicPr>
            <a:picLocks noChangeAspect="1"/>
          </p:cNvPicPr>
          <p:nvPr/>
        </p:nvPicPr>
        <p:blipFill>
          <a:blip r:embed="rId6"/>
          <a:stretch>
            <a:fillRect/>
          </a:stretch>
        </p:blipFill>
        <p:spPr>
          <a:xfrm>
            <a:off x="7530362" y="4973786"/>
            <a:ext cx="3590925" cy="1143000"/>
          </a:xfrm>
          <a:prstGeom prst="rect">
            <a:avLst/>
          </a:prstGeom>
        </p:spPr>
      </p:pic>
    </p:spTree>
    <p:extLst>
      <p:ext uri="{BB962C8B-B14F-4D97-AF65-F5344CB8AC3E}">
        <p14:creationId xmlns:p14="http://schemas.microsoft.com/office/powerpoint/2010/main" val="13680274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9336" y="3212976"/>
            <a:ext cx="10094912" cy="1143000"/>
          </a:xfrm>
        </p:spPr>
        <p:txBody>
          <a:bodyPr/>
          <a:lstStyle/>
          <a:p>
            <a:r>
              <a:rPr lang="es-EC" sz="7200" dirty="0"/>
              <a:t>Resultados</a:t>
            </a:r>
          </a:p>
        </p:txBody>
      </p:sp>
    </p:spTree>
    <p:extLst>
      <p:ext uri="{BB962C8B-B14F-4D97-AF65-F5344CB8AC3E}">
        <p14:creationId xmlns:p14="http://schemas.microsoft.com/office/powerpoint/2010/main" val="19292183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00779BE2-C9D8-4742-850F-3FF704E0297E}"/>
              </a:ext>
            </a:extLst>
          </p:cNvPr>
          <p:cNvGraphicFramePr/>
          <p:nvPr>
            <p:extLst>
              <p:ext uri="{D42A27DB-BD31-4B8C-83A1-F6EECF244321}">
                <p14:modId xmlns:p14="http://schemas.microsoft.com/office/powerpoint/2010/main" val="1544671367"/>
              </p:ext>
            </p:extLst>
          </p:nvPr>
        </p:nvGraphicFramePr>
        <p:xfrm>
          <a:off x="2027548" y="506608"/>
          <a:ext cx="8640960" cy="2439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3882723848"/>
              </p:ext>
            </p:extLst>
          </p:nvPr>
        </p:nvGraphicFramePr>
        <p:xfrm>
          <a:off x="407368" y="2610979"/>
          <a:ext cx="5760640" cy="3371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a:graphicFrameLocks/>
          </p:cNvGraphicFramePr>
          <p:nvPr>
            <p:extLst>
              <p:ext uri="{D42A27DB-BD31-4B8C-83A1-F6EECF244321}">
                <p14:modId xmlns:p14="http://schemas.microsoft.com/office/powerpoint/2010/main" val="3913025726"/>
              </p:ext>
            </p:extLst>
          </p:nvPr>
        </p:nvGraphicFramePr>
        <p:xfrm>
          <a:off x="6528048" y="2276872"/>
          <a:ext cx="5544616"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5" name="1 Título"/>
          <p:cNvSpPr txBox="1">
            <a:spLocks/>
          </p:cNvSpPr>
          <p:nvPr/>
        </p:nvSpPr>
        <p:spPr>
          <a:xfrm>
            <a:off x="407368" y="82659"/>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t>Composición de cartera de crédito segmento 1 2016</a:t>
            </a:r>
          </a:p>
        </p:txBody>
      </p:sp>
    </p:spTree>
    <p:extLst>
      <p:ext uri="{BB962C8B-B14F-4D97-AF65-F5344CB8AC3E}">
        <p14:creationId xmlns:p14="http://schemas.microsoft.com/office/powerpoint/2010/main" val="16082660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97632" y="35565"/>
            <a:ext cx="7772400" cy="1470025"/>
          </a:xfrm>
        </p:spPr>
        <p:txBody>
          <a:bodyPr/>
          <a:lstStyle/>
          <a:p>
            <a:pPr algn="l"/>
            <a:r>
              <a:rPr lang="es-ES" dirty="0"/>
              <a:t>Contenido general</a:t>
            </a:r>
          </a:p>
        </p:txBody>
      </p:sp>
      <p:sp>
        <p:nvSpPr>
          <p:cNvPr id="3" name="2 Subtítulo"/>
          <p:cNvSpPr>
            <a:spLocks noGrp="1"/>
          </p:cNvSpPr>
          <p:nvPr>
            <p:ph type="subTitle" idx="1"/>
          </p:nvPr>
        </p:nvSpPr>
        <p:spPr/>
        <p:txBody>
          <a:bodyPr/>
          <a:lstStyle/>
          <a:p>
            <a:endParaRPr lang="es-ES"/>
          </a:p>
        </p:txBody>
      </p:sp>
      <p:graphicFrame>
        <p:nvGraphicFramePr>
          <p:cNvPr id="4" name="3 Diagrama"/>
          <p:cNvGraphicFramePr/>
          <p:nvPr>
            <p:extLst>
              <p:ext uri="{D42A27DB-BD31-4B8C-83A1-F6EECF244321}">
                <p14:modId xmlns:p14="http://schemas.microsoft.com/office/powerpoint/2010/main" val="3884157103"/>
              </p:ext>
            </p:extLst>
          </p:nvPr>
        </p:nvGraphicFramePr>
        <p:xfrm>
          <a:off x="479376" y="923653"/>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579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7D2863B8-27EC-4C6F-88C4-D115D851995B}"/>
              </a:ext>
            </a:extLst>
          </p:cNvPr>
          <p:cNvGraphicFramePr/>
          <p:nvPr>
            <p:extLst>
              <p:ext uri="{D42A27DB-BD31-4B8C-83A1-F6EECF244321}">
                <p14:modId xmlns:p14="http://schemas.microsoft.com/office/powerpoint/2010/main" val="490556415"/>
              </p:ext>
            </p:extLst>
          </p:nvPr>
        </p:nvGraphicFramePr>
        <p:xfrm>
          <a:off x="3071664" y="116632"/>
          <a:ext cx="5652666" cy="2924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4037399303"/>
              </p:ext>
            </p:extLst>
          </p:nvPr>
        </p:nvGraphicFramePr>
        <p:xfrm>
          <a:off x="335360" y="2804964"/>
          <a:ext cx="5112568"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ext uri="{D42A27DB-BD31-4B8C-83A1-F6EECF244321}">
                <p14:modId xmlns:p14="http://schemas.microsoft.com/office/powerpoint/2010/main" val="994989367"/>
              </p:ext>
            </p:extLst>
          </p:nvPr>
        </p:nvGraphicFramePr>
        <p:xfrm>
          <a:off x="6023992" y="2924944"/>
          <a:ext cx="5688632" cy="2955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26077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58243546"/>
              </p:ext>
            </p:extLst>
          </p:nvPr>
        </p:nvGraphicFramePr>
        <p:xfrm>
          <a:off x="119337" y="764707"/>
          <a:ext cx="10873211" cy="5525002"/>
        </p:xfrm>
        <a:graphic>
          <a:graphicData uri="http://schemas.openxmlformats.org/drawingml/2006/table">
            <a:tbl>
              <a:tblPr firstRow="1" firstCol="1" bandRow="1">
                <a:tableStyleId>{5C22544A-7EE6-4342-B048-85BDC9FD1C3A}</a:tableStyleId>
              </a:tblPr>
              <a:tblGrid>
                <a:gridCol w="1872207">
                  <a:extLst>
                    <a:ext uri="{9D8B030D-6E8A-4147-A177-3AD203B41FA5}">
                      <a16:colId xmlns:a16="http://schemas.microsoft.com/office/drawing/2014/main" val="751146003"/>
                    </a:ext>
                  </a:extLst>
                </a:gridCol>
                <a:gridCol w="1656184">
                  <a:extLst>
                    <a:ext uri="{9D8B030D-6E8A-4147-A177-3AD203B41FA5}">
                      <a16:colId xmlns:a16="http://schemas.microsoft.com/office/drawing/2014/main" val="1967709053"/>
                    </a:ext>
                  </a:extLst>
                </a:gridCol>
                <a:gridCol w="1584177">
                  <a:extLst>
                    <a:ext uri="{9D8B030D-6E8A-4147-A177-3AD203B41FA5}">
                      <a16:colId xmlns:a16="http://schemas.microsoft.com/office/drawing/2014/main" val="1902758456"/>
                    </a:ext>
                  </a:extLst>
                </a:gridCol>
                <a:gridCol w="1440160">
                  <a:extLst>
                    <a:ext uri="{9D8B030D-6E8A-4147-A177-3AD203B41FA5}">
                      <a16:colId xmlns:a16="http://schemas.microsoft.com/office/drawing/2014/main" val="3797632807"/>
                    </a:ext>
                  </a:extLst>
                </a:gridCol>
                <a:gridCol w="1152128">
                  <a:extLst>
                    <a:ext uri="{9D8B030D-6E8A-4147-A177-3AD203B41FA5}">
                      <a16:colId xmlns:a16="http://schemas.microsoft.com/office/drawing/2014/main" val="3647062557"/>
                    </a:ext>
                  </a:extLst>
                </a:gridCol>
                <a:gridCol w="1512168">
                  <a:extLst>
                    <a:ext uri="{9D8B030D-6E8A-4147-A177-3AD203B41FA5}">
                      <a16:colId xmlns:a16="http://schemas.microsoft.com/office/drawing/2014/main" val="1976152209"/>
                    </a:ext>
                  </a:extLst>
                </a:gridCol>
                <a:gridCol w="1656187">
                  <a:extLst>
                    <a:ext uri="{9D8B030D-6E8A-4147-A177-3AD203B41FA5}">
                      <a16:colId xmlns:a16="http://schemas.microsoft.com/office/drawing/2014/main" val="2148527497"/>
                    </a:ext>
                  </a:extLst>
                </a:gridCol>
              </a:tblGrid>
              <a:tr h="348931">
                <a:tc>
                  <a:txBody>
                    <a:bodyPr/>
                    <a:lstStyle/>
                    <a:p>
                      <a:pPr indent="180340">
                        <a:lnSpc>
                          <a:spcPct val="20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3">
                  <a:txBody>
                    <a:bodyPr/>
                    <a:lstStyle/>
                    <a:p>
                      <a:pPr indent="180340" algn="ctr">
                        <a:lnSpc>
                          <a:spcPct val="200000"/>
                        </a:lnSpc>
                        <a:spcAft>
                          <a:spcPts val="0"/>
                        </a:spcAft>
                      </a:pPr>
                      <a:r>
                        <a:rPr lang="es-EC" sz="1400" dirty="0">
                          <a:effectLst/>
                        </a:rPr>
                        <a:t>SEGMENTO 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gridSpan="3">
                  <a:txBody>
                    <a:bodyPr/>
                    <a:lstStyle/>
                    <a:p>
                      <a:pPr indent="180340" algn="ctr">
                        <a:lnSpc>
                          <a:spcPct val="200000"/>
                        </a:lnSpc>
                        <a:spcAft>
                          <a:spcPts val="0"/>
                        </a:spcAft>
                      </a:pPr>
                      <a:r>
                        <a:rPr lang="es-EC" sz="1400">
                          <a:effectLst/>
                        </a:rPr>
                        <a:t> SEGMENTO 2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30541611"/>
                  </a:ext>
                </a:extLst>
              </a:tr>
              <a:tr h="697862">
                <a:tc>
                  <a:txBody>
                    <a:bodyPr/>
                    <a:lstStyle/>
                    <a:p>
                      <a:pPr indent="180340">
                        <a:lnSpc>
                          <a:spcPct val="200000"/>
                        </a:lnSpc>
                        <a:spcAft>
                          <a:spcPts val="0"/>
                        </a:spcAft>
                      </a:pPr>
                      <a:r>
                        <a:rPr lang="es-EC" sz="1400" dirty="0">
                          <a:effectLst/>
                        </a:rPr>
                        <a:t> Año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Cartera bruta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nSpc>
                          <a:spcPct val="200000"/>
                        </a:lnSpc>
                        <a:spcAft>
                          <a:spcPts val="0"/>
                        </a:spcAft>
                      </a:pPr>
                      <a:r>
                        <a:rPr lang="es-EC" sz="1400">
                          <a:effectLst/>
                        </a:rPr>
                        <a:t>Cartera improductiva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nSpc>
                          <a:spcPct val="200000"/>
                        </a:lnSpc>
                        <a:spcAft>
                          <a:spcPts val="0"/>
                        </a:spcAft>
                      </a:pPr>
                      <a:r>
                        <a:rPr lang="es-EC" sz="1400">
                          <a:effectLst/>
                        </a:rPr>
                        <a:t>% Cartera improductiva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nSpc>
                          <a:spcPct val="200000"/>
                        </a:lnSpc>
                        <a:spcAft>
                          <a:spcPts val="0"/>
                        </a:spcAft>
                      </a:pPr>
                      <a:r>
                        <a:rPr lang="es-EC" sz="1400">
                          <a:effectLst/>
                        </a:rPr>
                        <a:t>Cartera bruta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nSpc>
                          <a:spcPct val="200000"/>
                        </a:lnSpc>
                        <a:spcAft>
                          <a:spcPts val="0"/>
                        </a:spcAft>
                      </a:pPr>
                      <a:r>
                        <a:rPr lang="es-EC" sz="1400">
                          <a:effectLst/>
                        </a:rPr>
                        <a:t>Cartera improductiva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nSpc>
                          <a:spcPct val="200000"/>
                        </a:lnSpc>
                        <a:spcAft>
                          <a:spcPts val="0"/>
                        </a:spcAft>
                      </a:pPr>
                      <a:r>
                        <a:rPr lang="es-EC" sz="1400" dirty="0">
                          <a:effectLst/>
                        </a:rPr>
                        <a:t>% Cartera improductiva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83872534"/>
                  </a:ext>
                </a:extLst>
              </a:tr>
              <a:tr h="444986">
                <a:tc>
                  <a:txBody>
                    <a:bodyPr/>
                    <a:lstStyle/>
                    <a:p>
                      <a:pPr indent="180340" algn="r">
                        <a:lnSpc>
                          <a:spcPct val="200000"/>
                        </a:lnSpc>
                        <a:spcAft>
                          <a:spcPts val="0"/>
                        </a:spcAft>
                      </a:pPr>
                      <a:r>
                        <a:rPr lang="es-EC" sz="1400" dirty="0">
                          <a:effectLst/>
                        </a:rPr>
                        <a:t>2007</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361.340,94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14.830,61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4,10%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43.455,26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3.154,67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7,26%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56925234"/>
                  </a:ext>
                </a:extLst>
              </a:tr>
              <a:tr h="444986">
                <a:tc>
                  <a:txBody>
                    <a:bodyPr/>
                    <a:lstStyle/>
                    <a:p>
                      <a:pPr indent="180340" algn="r">
                        <a:lnSpc>
                          <a:spcPct val="200000"/>
                        </a:lnSpc>
                        <a:spcAft>
                          <a:spcPts val="0"/>
                        </a:spcAft>
                      </a:pPr>
                      <a:r>
                        <a:rPr lang="es-EC" sz="1400" dirty="0">
                          <a:effectLst/>
                        </a:rPr>
                        <a:t>2008</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411.675,04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17.255,52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4,19%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50.225,57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3.617,00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dirty="0">
                          <a:effectLst/>
                        </a:rPr>
                        <a:t>7,20%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70402115"/>
                  </a:ext>
                </a:extLst>
              </a:tr>
              <a:tr h="444986">
                <a:tc>
                  <a:txBody>
                    <a:bodyPr/>
                    <a:lstStyle/>
                    <a:p>
                      <a:pPr indent="180340" algn="r">
                        <a:lnSpc>
                          <a:spcPct val="200000"/>
                        </a:lnSpc>
                        <a:spcAft>
                          <a:spcPts val="0"/>
                        </a:spcAft>
                      </a:pPr>
                      <a:r>
                        <a:rPr lang="es-EC" sz="1400" dirty="0">
                          <a:effectLst/>
                        </a:rPr>
                        <a:t>2009</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436.657,02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19.005,33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4,35%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57.907,19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4.614,93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7,97%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38596953"/>
                  </a:ext>
                </a:extLst>
              </a:tr>
              <a:tr h="444986">
                <a:tc>
                  <a:txBody>
                    <a:bodyPr/>
                    <a:lstStyle/>
                    <a:p>
                      <a:pPr indent="180340" algn="r">
                        <a:lnSpc>
                          <a:spcPct val="200000"/>
                        </a:lnSpc>
                        <a:spcAft>
                          <a:spcPts val="0"/>
                        </a:spcAft>
                      </a:pPr>
                      <a:r>
                        <a:rPr lang="es-EC" sz="1400" dirty="0">
                          <a:effectLst/>
                        </a:rPr>
                        <a:t>2010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548.598,59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18.347,38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3,34%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69.436,19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5.090,83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7,33%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92080913"/>
                  </a:ext>
                </a:extLst>
              </a:tr>
              <a:tr h="444986">
                <a:tc>
                  <a:txBody>
                    <a:bodyPr/>
                    <a:lstStyle/>
                    <a:p>
                      <a:pPr indent="180340" algn="r">
                        <a:lnSpc>
                          <a:spcPct val="200000"/>
                        </a:lnSpc>
                        <a:spcAft>
                          <a:spcPts val="0"/>
                        </a:spcAft>
                      </a:pPr>
                      <a:r>
                        <a:rPr lang="es-EC" sz="1400" dirty="0">
                          <a:effectLst/>
                        </a:rPr>
                        <a:t>2011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674.848,63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20.785,35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3,08%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82.216,48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8.118,06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9,87%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50925556"/>
                  </a:ext>
                </a:extLst>
              </a:tr>
              <a:tr h="444986">
                <a:tc>
                  <a:txBody>
                    <a:bodyPr/>
                    <a:lstStyle/>
                    <a:p>
                      <a:pPr indent="180340" algn="r">
                        <a:lnSpc>
                          <a:spcPct val="200000"/>
                        </a:lnSpc>
                        <a:spcAft>
                          <a:spcPts val="0"/>
                        </a:spcAft>
                      </a:pPr>
                      <a:r>
                        <a:rPr lang="es-EC" sz="1400" dirty="0">
                          <a:effectLst/>
                        </a:rPr>
                        <a:t>2012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847.219,45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33.202,44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3,92%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83.589,53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7.103,09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8,50%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46921204"/>
                  </a:ext>
                </a:extLst>
              </a:tr>
              <a:tr h="444986">
                <a:tc>
                  <a:txBody>
                    <a:bodyPr/>
                    <a:lstStyle/>
                    <a:p>
                      <a:pPr indent="180340" algn="r">
                        <a:lnSpc>
                          <a:spcPct val="200000"/>
                        </a:lnSpc>
                        <a:spcAft>
                          <a:spcPts val="0"/>
                        </a:spcAft>
                      </a:pPr>
                      <a:r>
                        <a:rPr lang="es-EC" sz="1400" dirty="0">
                          <a:effectLst/>
                        </a:rPr>
                        <a:t>2013</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968.285,16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49.472,06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5,11%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86.473,46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7.912,42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9,15%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3703913"/>
                  </a:ext>
                </a:extLst>
              </a:tr>
              <a:tr h="444986">
                <a:tc>
                  <a:txBody>
                    <a:bodyPr/>
                    <a:lstStyle/>
                    <a:p>
                      <a:pPr indent="180340" algn="r">
                        <a:lnSpc>
                          <a:spcPct val="200000"/>
                        </a:lnSpc>
                        <a:spcAft>
                          <a:spcPts val="0"/>
                        </a:spcAft>
                      </a:pPr>
                      <a:r>
                        <a:rPr lang="es-EC" sz="1400" dirty="0">
                          <a:effectLst/>
                        </a:rPr>
                        <a:t>2014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1.433.320,82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75.687,71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5,28%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327.238,27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41.587,83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12,71%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85878436"/>
                  </a:ext>
                </a:extLst>
              </a:tr>
              <a:tr h="444986">
                <a:tc>
                  <a:txBody>
                    <a:bodyPr/>
                    <a:lstStyle/>
                    <a:p>
                      <a:pPr indent="180340" algn="r">
                        <a:lnSpc>
                          <a:spcPct val="200000"/>
                        </a:lnSpc>
                        <a:spcAft>
                          <a:spcPts val="0"/>
                        </a:spcAft>
                      </a:pPr>
                      <a:r>
                        <a:rPr lang="es-EC" sz="1400" dirty="0">
                          <a:effectLst/>
                        </a:rPr>
                        <a:t>2015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1.670.161,41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118.753,14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dirty="0">
                          <a:effectLst/>
                        </a:rPr>
                        <a:t>7,11%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197.993,90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a:effectLst/>
                        </a:rPr>
                        <a:t>19.320,32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dirty="0">
                          <a:effectLst/>
                        </a:rPr>
                        <a:t>9,76%</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82604849"/>
                  </a:ext>
                </a:extLst>
              </a:tr>
              <a:tr h="348931">
                <a:tc>
                  <a:txBody>
                    <a:bodyPr/>
                    <a:lstStyle/>
                    <a:p>
                      <a:pPr indent="180340" algn="l">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Tasa de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crec</a:t>
                      </a:r>
                      <a:r>
                        <a:rPr lang="es-EC" sz="1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prom</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tc>
                <a:tc>
                  <a:txBody>
                    <a:bodyPr/>
                    <a:lstStyle/>
                    <a:p>
                      <a:pPr indent="180340" algn="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0" marR="0" marT="0" marB="0"/>
                </a:tc>
                <a:tc>
                  <a:txBody>
                    <a:bodyPr/>
                    <a:lstStyle/>
                    <a:p>
                      <a:pPr indent="180340" algn="r">
                        <a:lnSpc>
                          <a:spcPct val="200000"/>
                        </a:lnSpc>
                        <a:spcAft>
                          <a:spcPts val="0"/>
                        </a:spcAft>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180340" algn="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0" marR="0" marT="0" marB="0"/>
                </a:tc>
                <a:tc>
                  <a:txBody>
                    <a:bodyPr/>
                    <a:lstStyle/>
                    <a:p>
                      <a:pPr indent="180340" algn="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0" marR="0" marT="0" marB="0"/>
                </a:tc>
                <a:tc>
                  <a:txBody>
                    <a:bodyPr/>
                    <a:lstStyle/>
                    <a:p>
                      <a:pPr indent="180340" algn="r">
                        <a:lnSpc>
                          <a:spcPct val="200000"/>
                        </a:lnSpc>
                        <a:spcAft>
                          <a:spcPts val="0"/>
                        </a:spcAft>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77916552"/>
                  </a:ext>
                </a:extLst>
              </a:tr>
            </a:tbl>
          </a:graphicData>
        </a:graphic>
      </p:graphicFrame>
      <p:sp>
        <p:nvSpPr>
          <p:cNvPr id="3" name="Rectángulo 2"/>
          <p:cNvSpPr/>
          <p:nvPr/>
        </p:nvSpPr>
        <p:spPr>
          <a:xfrm>
            <a:off x="-168696" y="11088"/>
            <a:ext cx="9782037" cy="584775"/>
          </a:xfrm>
          <a:prstGeom prst="rect">
            <a:avLst/>
          </a:prstGeom>
        </p:spPr>
        <p:txBody>
          <a:bodyPr wrap="none">
            <a:spAutoFit/>
          </a:bodyPr>
          <a:lstStyle/>
          <a:p>
            <a:pPr lvl="2" algn="just">
              <a:lnSpc>
                <a:spcPct val="200000"/>
              </a:lnSpc>
              <a:spcBef>
                <a:spcPts val="200"/>
              </a:spcBef>
              <a:spcAft>
                <a:spcPts val="0"/>
              </a:spcAft>
            </a:pPr>
            <a:r>
              <a:rPr lang="es-EC" sz="1600" b="1" dirty="0">
                <a:latin typeface="Times New Roman" panose="02020603050405020304" pitchFamily="18" charset="0"/>
                <a:ea typeface="Times New Roman" panose="02020603050405020304" pitchFamily="18" charset="0"/>
                <a:cs typeface="Times New Roman" panose="02020603050405020304" pitchFamily="18" charset="0"/>
              </a:rPr>
              <a:t>EVOLUCIÓN CARTERA TOTAL Y CARTERA IMPRODUCTIVA SEGMENTOS 1 Y 2 2007-2016</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0120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7408" y="188640"/>
            <a:ext cx="3327001" cy="369332"/>
          </a:xfrm>
          <a:prstGeom prst="rect">
            <a:avLst/>
          </a:prstGeom>
        </p:spPr>
        <p:txBody>
          <a:bodyPr wrap="none">
            <a:spAutoFit/>
          </a:bodyPr>
          <a:lstStyle/>
          <a:p>
            <a:r>
              <a:rPr lang="es-EC" b="1" dirty="0">
                <a:latin typeface="Times New Roman" panose="02020603050405020304" pitchFamily="18" charset="0"/>
                <a:ea typeface="Times New Roman" panose="02020603050405020304" pitchFamily="18" charset="0"/>
                <a:cs typeface="Times New Roman" panose="02020603050405020304" pitchFamily="18" charset="0"/>
              </a:rPr>
              <a:t>SEGMENTACIÓN CARTERA </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306774959"/>
              </p:ext>
            </p:extLst>
          </p:nvPr>
        </p:nvGraphicFramePr>
        <p:xfrm>
          <a:off x="28870" y="692696"/>
          <a:ext cx="5347052" cy="3334510"/>
        </p:xfrm>
        <a:graphic>
          <a:graphicData uri="http://schemas.openxmlformats.org/drawingml/2006/table">
            <a:tbl>
              <a:tblPr firstRow="1" firstCol="1" bandRow="1">
                <a:tableStyleId>{5C22544A-7EE6-4342-B048-85BDC9FD1C3A}</a:tableStyleId>
              </a:tblPr>
              <a:tblGrid>
                <a:gridCol w="1336763">
                  <a:extLst>
                    <a:ext uri="{9D8B030D-6E8A-4147-A177-3AD203B41FA5}">
                      <a16:colId xmlns:a16="http://schemas.microsoft.com/office/drawing/2014/main" val="1749600286"/>
                    </a:ext>
                  </a:extLst>
                </a:gridCol>
                <a:gridCol w="1336763">
                  <a:extLst>
                    <a:ext uri="{9D8B030D-6E8A-4147-A177-3AD203B41FA5}">
                      <a16:colId xmlns:a16="http://schemas.microsoft.com/office/drawing/2014/main" val="3859890688"/>
                    </a:ext>
                  </a:extLst>
                </a:gridCol>
                <a:gridCol w="1336763">
                  <a:extLst>
                    <a:ext uri="{9D8B030D-6E8A-4147-A177-3AD203B41FA5}">
                      <a16:colId xmlns:a16="http://schemas.microsoft.com/office/drawing/2014/main" val="2178151937"/>
                    </a:ext>
                  </a:extLst>
                </a:gridCol>
                <a:gridCol w="1336763">
                  <a:extLst>
                    <a:ext uri="{9D8B030D-6E8A-4147-A177-3AD203B41FA5}">
                      <a16:colId xmlns:a16="http://schemas.microsoft.com/office/drawing/2014/main" val="3100653802"/>
                    </a:ext>
                  </a:extLst>
                </a:gridCol>
              </a:tblGrid>
              <a:tr h="747775">
                <a:tc rowSpan="2">
                  <a:txBody>
                    <a:bodyPr/>
                    <a:lstStyle/>
                    <a:p>
                      <a:pPr indent="180340" algn="just">
                        <a:lnSpc>
                          <a:spcPct val="200000"/>
                        </a:lnSpc>
                        <a:spcAft>
                          <a:spcPts val="0"/>
                        </a:spcAft>
                      </a:pPr>
                      <a:r>
                        <a:rPr lang="es-EC" sz="900" dirty="0">
                          <a:effectLst/>
                        </a:rPr>
                        <a:t>Nivel de riesgo</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just">
                        <a:lnSpc>
                          <a:spcPct val="200000"/>
                        </a:lnSpc>
                        <a:spcAft>
                          <a:spcPts val="0"/>
                        </a:spcAft>
                      </a:pPr>
                      <a:r>
                        <a:rPr lang="es-EC" sz="900" dirty="0">
                          <a:effectLst/>
                        </a:rPr>
                        <a:t>Productivo,</a:t>
                      </a:r>
                      <a:r>
                        <a:rPr lang="es-EC" sz="900" baseline="0" dirty="0">
                          <a:effectLst/>
                        </a:rPr>
                        <a:t> </a:t>
                      </a:r>
                      <a:r>
                        <a:rPr lang="es-EC" sz="900" dirty="0">
                          <a:effectLst/>
                        </a:rPr>
                        <a:t>Comercial ordinario</a:t>
                      </a:r>
                    </a:p>
                    <a:p>
                      <a:pPr indent="180340" algn="just">
                        <a:lnSpc>
                          <a:spcPct val="200000"/>
                        </a:lnSpc>
                        <a:spcAft>
                          <a:spcPts val="0"/>
                        </a:spcAft>
                      </a:pPr>
                      <a:r>
                        <a:rPr lang="es-EC" sz="900" dirty="0">
                          <a:effectLst/>
                        </a:rPr>
                        <a:t>Comercial prioritario</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just">
                        <a:lnSpc>
                          <a:spcPct val="200000"/>
                        </a:lnSpc>
                        <a:spcAft>
                          <a:spcPts val="0"/>
                        </a:spcAft>
                      </a:pPr>
                      <a:r>
                        <a:rPr lang="es-EC" sz="900" dirty="0">
                          <a:effectLst/>
                        </a:rPr>
                        <a:t>Microcrédito</a:t>
                      </a:r>
                      <a:r>
                        <a:rPr lang="es-EC" sz="900" baseline="0" dirty="0">
                          <a:effectLst/>
                        </a:rPr>
                        <a:t>, </a:t>
                      </a:r>
                      <a:r>
                        <a:rPr lang="es-EC" sz="900" dirty="0">
                          <a:effectLst/>
                        </a:rPr>
                        <a:t>Consumo ordinario</a:t>
                      </a:r>
                    </a:p>
                    <a:p>
                      <a:pPr indent="180340" algn="just">
                        <a:lnSpc>
                          <a:spcPct val="200000"/>
                        </a:lnSpc>
                        <a:spcAft>
                          <a:spcPts val="0"/>
                        </a:spcAft>
                      </a:pPr>
                      <a:r>
                        <a:rPr lang="es-EC" sz="900" dirty="0">
                          <a:effectLst/>
                        </a:rPr>
                        <a:t>Consumo prioritario</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just">
                        <a:lnSpc>
                          <a:spcPct val="200000"/>
                        </a:lnSpc>
                        <a:spcAft>
                          <a:spcPts val="0"/>
                        </a:spcAft>
                      </a:pPr>
                      <a:r>
                        <a:rPr lang="es-EC" sz="900" dirty="0">
                          <a:effectLst/>
                        </a:rPr>
                        <a:t>Vivienda de interés público</a:t>
                      </a:r>
                      <a:r>
                        <a:rPr lang="es-EC" sz="900" baseline="0" dirty="0">
                          <a:effectLst/>
                        </a:rPr>
                        <a:t> </a:t>
                      </a:r>
                      <a:r>
                        <a:rPr lang="es-EC" sz="900" dirty="0">
                          <a:effectLst/>
                        </a:rPr>
                        <a:t>Inmobiliario</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1503562997"/>
                  </a:ext>
                </a:extLst>
              </a:tr>
              <a:tr h="249258">
                <a:tc vMerge="1">
                  <a:txBody>
                    <a:bodyPr/>
                    <a:lstStyle/>
                    <a:p>
                      <a:endParaRPr lang="es-EC"/>
                    </a:p>
                  </a:txBody>
                  <a:tcPr/>
                </a:tc>
                <a:tc gridSpan="3">
                  <a:txBody>
                    <a:bodyPr/>
                    <a:lstStyle/>
                    <a:p>
                      <a:pPr indent="180340" algn="ctr">
                        <a:lnSpc>
                          <a:spcPct val="200000"/>
                        </a:lnSpc>
                        <a:spcAft>
                          <a:spcPts val="0"/>
                        </a:spcAft>
                      </a:pPr>
                      <a:r>
                        <a:rPr lang="es-EC" sz="900" dirty="0">
                          <a:effectLst/>
                        </a:rPr>
                        <a:t>Días de morosidad</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3283129"/>
                  </a:ext>
                </a:extLst>
              </a:tr>
              <a:tr h="747775">
                <a:tc>
                  <a:txBody>
                    <a:bodyPr/>
                    <a:lstStyle/>
                    <a:p>
                      <a:pPr indent="180340" algn="just">
                        <a:lnSpc>
                          <a:spcPct val="200000"/>
                        </a:lnSpc>
                        <a:spcAft>
                          <a:spcPts val="0"/>
                        </a:spcAft>
                      </a:pPr>
                      <a:r>
                        <a:rPr lang="es-EC" sz="900" dirty="0">
                          <a:effectLst/>
                        </a:rPr>
                        <a:t>Riesgo normal       A1</a:t>
                      </a:r>
                    </a:p>
                    <a:p>
                      <a:pPr indent="180340" algn="just">
                        <a:lnSpc>
                          <a:spcPct val="200000"/>
                        </a:lnSpc>
                        <a:spcAft>
                          <a:spcPts val="0"/>
                        </a:spcAft>
                      </a:pPr>
                      <a:r>
                        <a:rPr lang="es-EC" sz="900" dirty="0">
                          <a:effectLst/>
                        </a:rPr>
                        <a:t>                                  A2</a:t>
                      </a:r>
                    </a:p>
                    <a:p>
                      <a:pPr indent="180340" algn="just">
                        <a:lnSpc>
                          <a:spcPct val="200000"/>
                        </a:lnSpc>
                        <a:spcAft>
                          <a:spcPts val="0"/>
                        </a:spcAft>
                      </a:pPr>
                      <a:r>
                        <a:rPr lang="es-EC" sz="900" dirty="0">
                          <a:effectLst/>
                        </a:rPr>
                        <a:t>                                  A3</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0</a:t>
                      </a:r>
                    </a:p>
                    <a:p>
                      <a:pPr indent="180340" algn="ctr">
                        <a:lnSpc>
                          <a:spcPct val="200000"/>
                        </a:lnSpc>
                        <a:spcAft>
                          <a:spcPts val="0"/>
                        </a:spcAft>
                      </a:pPr>
                      <a:r>
                        <a:rPr lang="es-EC" sz="900" dirty="0">
                          <a:effectLst/>
                        </a:rPr>
                        <a:t>De 1 a 15</a:t>
                      </a:r>
                    </a:p>
                    <a:p>
                      <a:pPr indent="180340" algn="ctr">
                        <a:lnSpc>
                          <a:spcPct val="200000"/>
                        </a:lnSpc>
                        <a:spcAft>
                          <a:spcPts val="0"/>
                        </a:spcAft>
                      </a:pPr>
                      <a:r>
                        <a:rPr lang="es-EC" sz="900" dirty="0">
                          <a:effectLst/>
                        </a:rPr>
                        <a:t>De 16 a 30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0</a:t>
                      </a:r>
                    </a:p>
                    <a:p>
                      <a:pPr indent="180340" algn="ctr">
                        <a:lnSpc>
                          <a:spcPct val="200000"/>
                        </a:lnSpc>
                        <a:spcAft>
                          <a:spcPts val="0"/>
                        </a:spcAft>
                      </a:pPr>
                      <a:r>
                        <a:rPr lang="es-EC" sz="900" dirty="0">
                          <a:effectLst/>
                        </a:rPr>
                        <a:t>De 1 a 8</a:t>
                      </a:r>
                    </a:p>
                    <a:p>
                      <a:pPr indent="180340" algn="ctr">
                        <a:lnSpc>
                          <a:spcPct val="200000"/>
                        </a:lnSpc>
                        <a:spcAft>
                          <a:spcPts val="0"/>
                        </a:spcAft>
                      </a:pPr>
                      <a:r>
                        <a:rPr lang="es-EC" sz="900" dirty="0">
                          <a:effectLst/>
                        </a:rPr>
                        <a:t>De 9 hasta 15</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0</a:t>
                      </a:r>
                    </a:p>
                    <a:p>
                      <a:pPr indent="180340" algn="ctr">
                        <a:lnSpc>
                          <a:spcPct val="200000"/>
                        </a:lnSpc>
                        <a:spcAft>
                          <a:spcPts val="0"/>
                        </a:spcAft>
                      </a:pPr>
                      <a:r>
                        <a:rPr lang="es-EC" sz="900" dirty="0">
                          <a:effectLst/>
                        </a:rPr>
                        <a:t>De 1 a 30</a:t>
                      </a:r>
                    </a:p>
                    <a:p>
                      <a:pPr indent="180340" algn="ctr">
                        <a:lnSpc>
                          <a:spcPct val="200000"/>
                        </a:lnSpc>
                        <a:spcAft>
                          <a:spcPts val="0"/>
                        </a:spcAft>
                      </a:pPr>
                      <a:r>
                        <a:rPr lang="es-EC" sz="900" dirty="0">
                          <a:effectLst/>
                        </a:rPr>
                        <a:t>De 31 a 60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4187672123"/>
                  </a:ext>
                </a:extLst>
              </a:tr>
              <a:tr h="498517">
                <a:tc>
                  <a:txBody>
                    <a:bodyPr/>
                    <a:lstStyle/>
                    <a:p>
                      <a:pPr indent="180340" algn="just">
                        <a:lnSpc>
                          <a:spcPct val="200000"/>
                        </a:lnSpc>
                        <a:spcAft>
                          <a:spcPts val="0"/>
                        </a:spcAft>
                      </a:pPr>
                      <a:r>
                        <a:rPr lang="es-EC" sz="900" dirty="0">
                          <a:effectLst/>
                        </a:rPr>
                        <a:t>Riesgo potencial   B1</a:t>
                      </a:r>
                    </a:p>
                    <a:p>
                      <a:pPr indent="180340" algn="just">
                        <a:lnSpc>
                          <a:spcPct val="200000"/>
                        </a:lnSpc>
                        <a:spcAft>
                          <a:spcPts val="0"/>
                        </a:spcAft>
                      </a:pPr>
                      <a:r>
                        <a:rPr lang="es-EC" sz="900" dirty="0">
                          <a:effectLst/>
                        </a:rPr>
                        <a:t>                                  B2</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31 a 60</a:t>
                      </a:r>
                    </a:p>
                    <a:p>
                      <a:pPr indent="180340" algn="ctr">
                        <a:lnSpc>
                          <a:spcPct val="200000"/>
                        </a:lnSpc>
                        <a:spcAft>
                          <a:spcPts val="0"/>
                        </a:spcAft>
                      </a:pPr>
                      <a:r>
                        <a:rPr lang="es-EC" sz="900" dirty="0">
                          <a:effectLst/>
                        </a:rPr>
                        <a:t>De 61 a 90 </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a:effectLst/>
                        </a:rPr>
                        <a:t>De 16 a 30</a:t>
                      </a:r>
                    </a:p>
                    <a:p>
                      <a:pPr indent="180340" algn="ctr">
                        <a:lnSpc>
                          <a:spcPct val="200000"/>
                        </a:lnSpc>
                        <a:spcAft>
                          <a:spcPts val="0"/>
                        </a:spcAft>
                      </a:pPr>
                      <a:r>
                        <a:rPr lang="es-EC" sz="900">
                          <a:effectLst/>
                        </a:rPr>
                        <a:t>De 31 a 45</a:t>
                      </a:r>
                      <a:endParaRPr lang="es-EC"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61 a 120</a:t>
                      </a:r>
                    </a:p>
                    <a:p>
                      <a:pPr indent="180340" algn="ctr">
                        <a:lnSpc>
                          <a:spcPct val="200000"/>
                        </a:lnSpc>
                        <a:spcAft>
                          <a:spcPts val="0"/>
                        </a:spcAft>
                      </a:pPr>
                      <a:r>
                        <a:rPr lang="es-EC" sz="900" dirty="0">
                          <a:effectLst/>
                        </a:rPr>
                        <a:t>De 121 a 180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3158720591"/>
                  </a:ext>
                </a:extLst>
              </a:tr>
              <a:tr h="498517">
                <a:tc>
                  <a:txBody>
                    <a:bodyPr/>
                    <a:lstStyle/>
                    <a:p>
                      <a:pPr indent="180340" algn="just">
                        <a:lnSpc>
                          <a:spcPct val="200000"/>
                        </a:lnSpc>
                        <a:spcAft>
                          <a:spcPts val="0"/>
                        </a:spcAft>
                      </a:pPr>
                      <a:r>
                        <a:rPr lang="es-EC" sz="900" dirty="0">
                          <a:effectLst/>
                        </a:rPr>
                        <a:t>Riesgo deficiente  C1</a:t>
                      </a:r>
                    </a:p>
                    <a:p>
                      <a:pPr indent="180340" algn="just">
                        <a:lnSpc>
                          <a:spcPct val="200000"/>
                        </a:lnSpc>
                        <a:spcAft>
                          <a:spcPts val="0"/>
                        </a:spcAft>
                      </a:pPr>
                      <a:r>
                        <a:rPr lang="es-EC" sz="900" dirty="0">
                          <a:effectLst/>
                        </a:rPr>
                        <a:t>                                 C2</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a:effectLst/>
                        </a:rPr>
                        <a:t>De 91 a 120</a:t>
                      </a:r>
                    </a:p>
                    <a:p>
                      <a:pPr indent="180340" algn="ctr">
                        <a:lnSpc>
                          <a:spcPct val="200000"/>
                        </a:lnSpc>
                        <a:spcAft>
                          <a:spcPts val="0"/>
                        </a:spcAft>
                      </a:pPr>
                      <a:r>
                        <a:rPr lang="es-EC" sz="900">
                          <a:effectLst/>
                        </a:rPr>
                        <a:t>De 121 a 180</a:t>
                      </a:r>
                      <a:endParaRPr lang="es-EC"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a:effectLst/>
                        </a:rPr>
                        <a:t>De 46 a 70</a:t>
                      </a:r>
                    </a:p>
                    <a:p>
                      <a:pPr indent="180340" algn="ctr">
                        <a:lnSpc>
                          <a:spcPct val="200000"/>
                        </a:lnSpc>
                        <a:spcAft>
                          <a:spcPts val="0"/>
                        </a:spcAft>
                      </a:pPr>
                      <a:r>
                        <a:rPr lang="es-EC" sz="900">
                          <a:effectLst/>
                        </a:rPr>
                        <a:t>De 71 a 90</a:t>
                      </a:r>
                      <a:endParaRPr lang="es-EC"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180 a 210</a:t>
                      </a:r>
                    </a:p>
                    <a:p>
                      <a:pPr indent="180340" algn="ctr">
                        <a:lnSpc>
                          <a:spcPct val="200000"/>
                        </a:lnSpc>
                        <a:spcAft>
                          <a:spcPts val="0"/>
                        </a:spcAft>
                      </a:pPr>
                      <a:r>
                        <a:rPr lang="es-EC" sz="900" dirty="0">
                          <a:effectLst/>
                        </a:rPr>
                        <a:t>De 211 a 270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3979519627"/>
                  </a:ext>
                </a:extLst>
              </a:tr>
              <a:tr h="249258">
                <a:tc>
                  <a:txBody>
                    <a:bodyPr/>
                    <a:lstStyle/>
                    <a:p>
                      <a:pPr indent="180340" algn="just">
                        <a:lnSpc>
                          <a:spcPct val="200000"/>
                        </a:lnSpc>
                        <a:spcAft>
                          <a:spcPts val="0"/>
                        </a:spcAft>
                      </a:pPr>
                      <a:r>
                        <a:rPr lang="es-EC" sz="900" dirty="0">
                          <a:effectLst/>
                        </a:rPr>
                        <a:t>Dudoso cobro        D</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a:effectLst/>
                        </a:rPr>
                        <a:t>De 181 a 360</a:t>
                      </a:r>
                      <a:endParaRPr lang="es-EC"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a:effectLst/>
                        </a:rPr>
                        <a:t>De 91 a 120</a:t>
                      </a:r>
                      <a:endParaRPr lang="es-EC"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271 a 450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2999648453"/>
                  </a:ext>
                </a:extLst>
              </a:tr>
              <a:tr h="249258">
                <a:tc>
                  <a:txBody>
                    <a:bodyPr/>
                    <a:lstStyle/>
                    <a:p>
                      <a:pPr indent="180340" algn="just">
                        <a:lnSpc>
                          <a:spcPct val="200000"/>
                        </a:lnSpc>
                        <a:spcAft>
                          <a:spcPts val="0"/>
                        </a:spcAft>
                      </a:pPr>
                      <a:r>
                        <a:rPr lang="es-EC" sz="900" dirty="0">
                          <a:effectLst/>
                        </a:rPr>
                        <a:t>Pérdida                   E</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a:effectLst/>
                        </a:rPr>
                        <a:t>Mayor a 360</a:t>
                      </a:r>
                      <a:endParaRPr lang="es-EC"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a:effectLst/>
                        </a:rPr>
                        <a:t>Mayor a 120</a:t>
                      </a:r>
                      <a:endParaRPr lang="es-EC"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 Mayor a 450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3512763878"/>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652638916"/>
              </p:ext>
            </p:extLst>
          </p:nvPr>
        </p:nvGraphicFramePr>
        <p:xfrm>
          <a:off x="5519936" y="2996952"/>
          <a:ext cx="6408712" cy="3744416"/>
        </p:xfrm>
        <a:graphic>
          <a:graphicData uri="http://schemas.openxmlformats.org/drawingml/2006/table">
            <a:tbl>
              <a:tblPr firstRow="1" firstCol="1" bandRow="1">
                <a:tableStyleId>{5C22544A-7EE6-4342-B048-85BDC9FD1C3A}</a:tableStyleId>
              </a:tblPr>
              <a:tblGrid>
                <a:gridCol w="1295378">
                  <a:extLst>
                    <a:ext uri="{9D8B030D-6E8A-4147-A177-3AD203B41FA5}">
                      <a16:colId xmlns:a16="http://schemas.microsoft.com/office/drawing/2014/main" val="1749600286"/>
                    </a:ext>
                  </a:extLst>
                </a:gridCol>
                <a:gridCol w="1499911">
                  <a:extLst>
                    <a:ext uri="{9D8B030D-6E8A-4147-A177-3AD203B41FA5}">
                      <a16:colId xmlns:a16="http://schemas.microsoft.com/office/drawing/2014/main" val="3859890688"/>
                    </a:ext>
                  </a:extLst>
                </a:gridCol>
                <a:gridCol w="2011245">
                  <a:extLst>
                    <a:ext uri="{9D8B030D-6E8A-4147-A177-3AD203B41FA5}">
                      <a16:colId xmlns:a16="http://schemas.microsoft.com/office/drawing/2014/main" val="2447085837"/>
                    </a:ext>
                  </a:extLst>
                </a:gridCol>
                <a:gridCol w="1602178">
                  <a:extLst>
                    <a:ext uri="{9D8B030D-6E8A-4147-A177-3AD203B41FA5}">
                      <a16:colId xmlns:a16="http://schemas.microsoft.com/office/drawing/2014/main" val="3100653802"/>
                    </a:ext>
                  </a:extLst>
                </a:gridCol>
              </a:tblGrid>
              <a:tr h="864096">
                <a:tc rowSpan="2">
                  <a:txBody>
                    <a:bodyPr/>
                    <a:lstStyle/>
                    <a:p>
                      <a:pPr indent="180340" algn="just">
                        <a:lnSpc>
                          <a:spcPct val="200000"/>
                        </a:lnSpc>
                        <a:spcAft>
                          <a:spcPts val="0"/>
                        </a:spcAft>
                      </a:pPr>
                      <a:r>
                        <a:rPr lang="es-EC" sz="900" dirty="0">
                          <a:effectLst/>
                        </a:rPr>
                        <a:t>Nivel de riesgo</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just">
                        <a:lnSpc>
                          <a:spcPct val="200000"/>
                        </a:lnSpc>
                        <a:spcAft>
                          <a:spcPts val="0"/>
                        </a:spcAft>
                      </a:pPr>
                      <a:r>
                        <a:rPr lang="es-EC" sz="900" dirty="0">
                          <a:effectLst/>
                        </a:rPr>
                        <a:t>Productivo,</a:t>
                      </a:r>
                      <a:r>
                        <a:rPr lang="es-EC" sz="900" baseline="0" dirty="0">
                          <a:effectLst/>
                        </a:rPr>
                        <a:t> </a:t>
                      </a:r>
                      <a:r>
                        <a:rPr lang="es-EC" sz="900" dirty="0">
                          <a:effectLst/>
                        </a:rPr>
                        <a:t>Comercial ordinario</a:t>
                      </a:r>
                    </a:p>
                    <a:p>
                      <a:pPr indent="180340" algn="just">
                        <a:lnSpc>
                          <a:spcPct val="200000"/>
                        </a:lnSpc>
                        <a:spcAft>
                          <a:spcPts val="0"/>
                        </a:spcAft>
                      </a:pPr>
                      <a:r>
                        <a:rPr lang="es-EC" sz="900" dirty="0">
                          <a:effectLst/>
                        </a:rPr>
                        <a:t>Comercial prioritario</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just">
                        <a:lnSpc>
                          <a:spcPct val="200000"/>
                        </a:lnSpc>
                        <a:spcAft>
                          <a:spcPts val="0"/>
                        </a:spcAft>
                      </a:pPr>
                      <a:r>
                        <a:rPr lang="es-EC" sz="900" dirty="0">
                          <a:effectLst/>
                        </a:rPr>
                        <a:t>Microcrédito</a:t>
                      </a:r>
                      <a:r>
                        <a:rPr lang="es-EC" sz="900" baseline="0" dirty="0">
                          <a:effectLst/>
                        </a:rPr>
                        <a:t>, </a:t>
                      </a:r>
                      <a:r>
                        <a:rPr lang="es-EC" sz="900" dirty="0">
                          <a:effectLst/>
                        </a:rPr>
                        <a:t>Consumo ordinario</a:t>
                      </a:r>
                    </a:p>
                    <a:p>
                      <a:pPr indent="180340" algn="just">
                        <a:lnSpc>
                          <a:spcPct val="200000"/>
                        </a:lnSpc>
                        <a:spcAft>
                          <a:spcPts val="0"/>
                        </a:spcAft>
                      </a:pPr>
                      <a:r>
                        <a:rPr lang="es-EC" sz="900" dirty="0">
                          <a:effectLst/>
                        </a:rPr>
                        <a:t>Consumo prioritario</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just">
                        <a:lnSpc>
                          <a:spcPct val="200000"/>
                        </a:lnSpc>
                        <a:spcAft>
                          <a:spcPts val="0"/>
                        </a:spcAft>
                      </a:pPr>
                      <a:r>
                        <a:rPr lang="es-EC" sz="900" dirty="0">
                          <a:effectLst/>
                        </a:rPr>
                        <a:t>Vivienda de interés público</a:t>
                      </a:r>
                      <a:r>
                        <a:rPr lang="es-EC" sz="900" baseline="0" dirty="0">
                          <a:effectLst/>
                        </a:rPr>
                        <a:t> </a:t>
                      </a:r>
                      <a:r>
                        <a:rPr lang="es-EC" sz="900" dirty="0">
                          <a:effectLst/>
                        </a:rPr>
                        <a:t>Inmobiliario</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1503562997"/>
                  </a:ext>
                </a:extLst>
              </a:tr>
              <a:tr h="288032">
                <a:tc vMerge="1">
                  <a:txBody>
                    <a:bodyPr/>
                    <a:lstStyle/>
                    <a:p>
                      <a:endParaRPr lang="es-EC"/>
                    </a:p>
                  </a:txBody>
                  <a:tcPr/>
                </a:tc>
                <a:tc gridSpan="3">
                  <a:txBody>
                    <a:bodyPr/>
                    <a:lstStyle/>
                    <a:p>
                      <a:pPr indent="180340" algn="ctr">
                        <a:lnSpc>
                          <a:spcPct val="200000"/>
                        </a:lnSpc>
                        <a:spcAft>
                          <a:spcPts val="0"/>
                        </a:spcAft>
                      </a:pPr>
                      <a:r>
                        <a:rPr lang="es-EC" sz="900" dirty="0">
                          <a:effectLst/>
                        </a:rPr>
                        <a:t>Días de morosidad</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3283129"/>
                  </a:ext>
                </a:extLst>
              </a:tr>
              <a:tr h="864096">
                <a:tc>
                  <a:txBody>
                    <a:bodyPr/>
                    <a:lstStyle/>
                    <a:p>
                      <a:pPr indent="180340" algn="just">
                        <a:lnSpc>
                          <a:spcPct val="200000"/>
                        </a:lnSpc>
                        <a:spcAft>
                          <a:spcPts val="0"/>
                        </a:spcAft>
                      </a:pPr>
                      <a:r>
                        <a:rPr lang="es-EC" sz="900" dirty="0">
                          <a:effectLst/>
                        </a:rPr>
                        <a:t>Riesgo normal       A1</a:t>
                      </a:r>
                    </a:p>
                    <a:p>
                      <a:pPr indent="180340" algn="just">
                        <a:lnSpc>
                          <a:spcPct val="200000"/>
                        </a:lnSpc>
                        <a:spcAft>
                          <a:spcPts val="0"/>
                        </a:spcAft>
                      </a:pPr>
                      <a:r>
                        <a:rPr lang="es-EC" sz="900" dirty="0">
                          <a:effectLst/>
                        </a:rPr>
                        <a:t>                                  A2</a:t>
                      </a:r>
                    </a:p>
                    <a:p>
                      <a:pPr indent="180340" algn="just">
                        <a:lnSpc>
                          <a:spcPct val="200000"/>
                        </a:lnSpc>
                        <a:spcAft>
                          <a:spcPts val="0"/>
                        </a:spcAft>
                      </a:pPr>
                      <a:r>
                        <a:rPr lang="es-EC" sz="900" dirty="0">
                          <a:effectLst/>
                        </a:rPr>
                        <a:t>                                  A3</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a:t>
                      </a:r>
                      <a:r>
                        <a:rPr lang="es-EC" sz="900" baseline="0" dirty="0">
                          <a:effectLst/>
                        </a:rPr>
                        <a:t> 0 a 5</a:t>
                      </a:r>
                      <a:endParaRPr lang="es-EC" sz="900" dirty="0">
                        <a:effectLst/>
                      </a:endParaRPr>
                    </a:p>
                    <a:p>
                      <a:pPr indent="180340" algn="ctr">
                        <a:lnSpc>
                          <a:spcPct val="200000"/>
                        </a:lnSpc>
                        <a:spcAft>
                          <a:spcPts val="0"/>
                        </a:spcAft>
                      </a:pPr>
                      <a:r>
                        <a:rPr lang="es-EC" sz="900" dirty="0">
                          <a:effectLst/>
                        </a:rPr>
                        <a:t>De</a:t>
                      </a:r>
                      <a:r>
                        <a:rPr lang="es-EC" sz="900" baseline="0" dirty="0">
                          <a:effectLst/>
                        </a:rPr>
                        <a:t> 6 a 20</a:t>
                      </a:r>
                      <a:endParaRPr lang="es-EC" sz="900" dirty="0">
                        <a:effectLst/>
                      </a:endParaRPr>
                    </a:p>
                    <a:p>
                      <a:pPr indent="180340" algn="ctr">
                        <a:lnSpc>
                          <a:spcPct val="200000"/>
                        </a:lnSpc>
                        <a:spcAft>
                          <a:spcPts val="0"/>
                        </a:spcAft>
                      </a:pPr>
                      <a:r>
                        <a:rPr lang="es-EC" sz="900" dirty="0">
                          <a:effectLst/>
                        </a:rPr>
                        <a:t>De</a:t>
                      </a:r>
                      <a:r>
                        <a:rPr lang="es-EC" sz="900" baseline="0" dirty="0">
                          <a:effectLst/>
                        </a:rPr>
                        <a:t> 21 a 35</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0 a 5</a:t>
                      </a:r>
                    </a:p>
                    <a:p>
                      <a:pPr indent="180340" algn="ctr">
                        <a:lnSpc>
                          <a:spcPct val="200000"/>
                        </a:lnSpc>
                        <a:spcAft>
                          <a:spcPts val="0"/>
                        </a:spcAft>
                      </a:pPr>
                      <a:r>
                        <a:rPr lang="es-EC" sz="900" dirty="0">
                          <a:effectLst/>
                        </a:rPr>
                        <a:t>De</a:t>
                      </a:r>
                      <a:r>
                        <a:rPr lang="es-EC" sz="900" baseline="0" dirty="0">
                          <a:effectLst/>
                        </a:rPr>
                        <a:t> 6 a 20</a:t>
                      </a:r>
                    </a:p>
                    <a:p>
                      <a:pPr indent="180340" algn="ctr">
                        <a:lnSpc>
                          <a:spcPct val="200000"/>
                        </a:lnSpc>
                        <a:spcAft>
                          <a:spcPts val="0"/>
                        </a:spcAft>
                      </a:pPr>
                      <a:r>
                        <a:rPr lang="es-EC" sz="900" baseline="0" dirty="0">
                          <a:effectLst/>
                        </a:rPr>
                        <a:t>De 21 a 35</a:t>
                      </a:r>
                      <a:endParaRPr lang="es-EC" sz="900" dirty="0">
                        <a:effectLst/>
                      </a:endParaRPr>
                    </a:p>
                  </a:txBody>
                  <a:tcPr marL="35473" marR="35473" marT="0" marB="0"/>
                </a:tc>
                <a:tc>
                  <a:txBody>
                    <a:bodyPr/>
                    <a:lstStyle/>
                    <a:p>
                      <a:pPr indent="180340" algn="ctr">
                        <a:lnSpc>
                          <a:spcPct val="200000"/>
                        </a:lnSpc>
                        <a:spcAft>
                          <a:spcPts val="0"/>
                        </a:spcAft>
                      </a:pPr>
                      <a:r>
                        <a:rPr lang="es-EC" sz="900" dirty="0">
                          <a:effectLst/>
                        </a:rPr>
                        <a:t>De 0 a 5</a:t>
                      </a:r>
                    </a:p>
                    <a:p>
                      <a:pPr indent="180340" algn="ctr">
                        <a:lnSpc>
                          <a:spcPct val="200000"/>
                        </a:lnSpc>
                        <a:spcAft>
                          <a:spcPts val="0"/>
                        </a:spcAft>
                      </a:pPr>
                      <a:r>
                        <a:rPr lang="es-EC" sz="900" dirty="0">
                          <a:effectLst/>
                        </a:rPr>
                        <a:t>De 6</a:t>
                      </a:r>
                      <a:r>
                        <a:rPr lang="es-EC" sz="900" baseline="0" dirty="0">
                          <a:effectLst/>
                        </a:rPr>
                        <a:t> a 35</a:t>
                      </a:r>
                    </a:p>
                    <a:p>
                      <a:pPr indent="180340" algn="ctr">
                        <a:lnSpc>
                          <a:spcPct val="200000"/>
                        </a:lnSpc>
                        <a:spcAft>
                          <a:spcPts val="0"/>
                        </a:spcAft>
                      </a:pPr>
                      <a:r>
                        <a:rPr lang="es-EC" sz="900" dirty="0">
                          <a:effectLst/>
                        </a:rPr>
                        <a:t>De 36 a 65</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4187672123"/>
                  </a:ext>
                </a:extLst>
              </a:tr>
              <a:tr h="576064">
                <a:tc>
                  <a:txBody>
                    <a:bodyPr/>
                    <a:lstStyle/>
                    <a:p>
                      <a:pPr indent="180340" algn="just">
                        <a:lnSpc>
                          <a:spcPct val="200000"/>
                        </a:lnSpc>
                        <a:spcAft>
                          <a:spcPts val="0"/>
                        </a:spcAft>
                      </a:pPr>
                      <a:r>
                        <a:rPr lang="es-EC" sz="900" dirty="0">
                          <a:effectLst/>
                        </a:rPr>
                        <a:t>Riesgo potencial   B1</a:t>
                      </a:r>
                    </a:p>
                    <a:p>
                      <a:pPr indent="180340" algn="just">
                        <a:lnSpc>
                          <a:spcPct val="200000"/>
                        </a:lnSpc>
                        <a:spcAft>
                          <a:spcPts val="0"/>
                        </a:spcAft>
                      </a:pPr>
                      <a:r>
                        <a:rPr lang="es-EC" sz="900" dirty="0">
                          <a:effectLst/>
                        </a:rPr>
                        <a:t>                                  B2</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36 a 65</a:t>
                      </a:r>
                    </a:p>
                    <a:p>
                      <a:pPr indent="180340" algn="ctr">
                        <a:lnSpc>
                          <a:spcPct val="200000"/>
                        </a:lnSpc>
                        <a:spcAft>
                          <a:spcPts val="0"/>
                        </a:spcAft>
                      </a:pPr>
                      <a:r>
                        <a:rPr lang="es-EC" sz="900" dirty="0">
                          <a:effectLst/>
                        </a:rPr>
                        <a:t>De 66</a:t>
                      </a:r>
                      <a:r>
                        <a:rPr lang="es-EC" sz="900" baseline="0" dirty="0">
                          <a:effectLst/>
                        </a:rPr>
                        <a:t> a 95</a:t>
                      </a:r>
                      <a:r>
                        <a:rPr lang="es-EC" sz="900" dirty="0">
                          <a:effectLst/>
                        </a:rPr>
                        <a:t> </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marL="0" marR="0" lvl="0" indent="180340" algn="ctr" defTabSz="914400" rtl="0" eaLnBrk="1" fontAlgn="auto" latinLnBrk="0" hangingPunct="1">
                        <a:lnSpc>
                          <a:spcPct val="200000"/>
                        </a:lnSpc>
                        <a:spcBef>
                          <a:spcPts val="0"/>
                        </a:spcBef>
                        <a:spcAft>
                          <a:spcPts val="0"/>
                        </a:spcAft>
                        <a:buClrTx/>
                        <a:buSzTx/>
                        <a:buFontTx/>
                        <a:buNone/>
                        <a:tabLst/>
                        <a:defRPr/>
                      </a:pPr>
                      <a:r>
                        <a:rPr kumimoji="0" lang="es-EC" sz="900" b="0" i="0" u="none" strike="noStrike" kern="1200" cap="none" spc="0" normalizeH="0" baseline="0" noProof="0">
                          <a:ln>
                            <a:noFill/>
                          </a:ln>
                          <a:solidFill>
                            <a:prstClr val="black"/>
                          </a:solidFill>
                          <a:effectLst/>
                          <a:uLnTx/>
                          <a:uFillTx/>
                          <a:latin typeface="Calibri" panose="020F0502020204030204"/>
                          <a:ea typeface="+mn-ea"/>
                          <a:cs typeface="+mn-cs"/>
                        </a:rPr>
                        <a:t>De 36 a 65</a:t>
                      </a:r>
                    </a:p>
                    <a:p>
                      <a:pPr marL="0" marR="0" lvl="0" indent="180340" algn="ctr" defTabSz="914400" rtl="0" eaLnBrk="1" fontAlgn="auto" latinLnBrk="0" hangingPunct="1">
                        <a:lnSpc>
                          <a:spcPct val="200000"/>
                        </a:lnSpc>
                        <a:spcBef>
                          <a:spcPts val="0"/>
                        </a:spcBef>
                        <a:spcAft>
                          <a:spcPts val="0"/>
                        </a:spcAft>
                        <a:buClrTx/>
                        <a:buSzTx/>
                        <a:buFontTx/>
                        <a:buNone/>
                        <a:tabLst/>
                        <a:defRPr/>
                      </a:pPr>
                      <a:r>
                        <a:rPr kumimoji="0" lang="es-EC" sz="900" b="0" i="0" u="none" strike="noStrike" kern="1200" cap="none" spc="0" normalizeH="0" baseline="0" noProof="0">
                          <a:ln>
                            <a:noFill/>
                          </a:ln>
                          <a:solidFill>
                            <a:prstClr val="black"/>
                          </a:solidFill>
                          <a:effectLst/>
                          <a:uLnTx/>
                          <a:uFillTx/>
                          <a:latin typeface="Calibri" panose="020F0502020204030204"/>
                          <a:ea typeface="+mn-ea"/>
                          <a:cs typeface="+mn-cs"/>
                        </a:rPr>
                        <a:t>De 66 a 95 </a:t>
                      </a:r>
                      <a:endParaRPr kumimoji="0" lang="es-EC"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marL="0" marR="0" lvl="0" indent="180340" algn="ctr" defTabSz="914400" rtl="0" eaLnBrk="1" fontAlgn="auto" latinLnBrk="0" hangingPunct="1">
                        <a:lnSpc>
                          <a:spcPct val="200000"/>
                        </a:lnSpc>
                        <a:spcBef>
                          <a:spcPts val="0"/>
                        </a:spcBef>
                        <a:spcAft>
                          <a:spcPts val="0"/>
                        </a:spcAft>
                        <a:buClrTx/>
                        <a:buSzTx/>
                        <a:buFontTx/>
                        <a:buNone/>
                        <a:tabLst/>
                        <a:defRPr/>
                      </a:pPr>
                      <a:r>
                        <a:rPr kumimoji="0" lang="es-EC" sz="900" b="0" i="0" u="none" strike="noStrike" kern="1200" cap="none" spc="0" normalizeH="0" baseline="0" noProof="0" dirty="0">
                          <a:ln>
                            <a:noFill/>
                          </a:ln>
                          <a:solidFill>
                            <a:prstClr val="black"/>
                          </a:solidFill>
                          <a:effectLst/>
                          <a:uLnTx/>
                          <a:uFillTx/>
                          <a:latin typeface="Calibri" panose="020F0502020204030204"/>
                          <a:ea typeface="+mn-ea"/>
                          <a:cs typeface="+mn-cs"/>
                        </a:rPr>
                        <a:t>De 66 a 120</a:t>
                      </a:r>
                    </a:p>
                    <a:p>
                      <a:pPr marL="0" marR="0" lvl="0" indent="180340" algn="ctr" defTabSz="914400" rtl="0" eaLnBrk="1" fontAlgn="auto" latinLnBrk="0" hangingPunct="1">
                        <a:lnSpc>
                          <a:spcPct val="200000"/>
                        </a:lnSpc>
                        <a:spcBef>
                          <a:spcPts val="0"/>
                        </a:spcBef>
                        <a:spcAft>
                          <a:spcPts val="0"/>
                        </a:spcAft>
                        <a:buClrTx/>
                        <a:buSzTx/>
                        <a:buFontTx/>
                        <a:buNone/>
                        <a:tabLst/>
                        <a:defRPr/>
                      </a:pPr>
                      <a:r>
                        <a:rPr kumimoji="0" lang="es-EC" sz="900" b="0" i="0" u="none" strike="noStrike" kern="1200" cap="none" spc="0" normalizeH="0" baseline="0" noProof="0" dirty="0">
                          <a:ln>
                            <a:noFill/>
                          </a:ln>
                          <a:solidFill>
                            <a:prstClr val="black"/>
                          </a:solidFill>
                          <a:effectLst/>
                          <a:uLnTx/>
                          <a:uFillTx/>
                          <a:latin typeface="Calibri" panose="020F0502020204030204"/>
                          <a:ea typeface="+mn-ea"/>
                          <a:cs typeface="+mn-cs"/>
                        </a:rPr>
                        <a:t>De 121 a 180</a:t>
                      </a:r>
                      <a:endParaRPr kumimoji="0" lang="es-EC"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3158720591"/>
                  </a:ext>
                </a:extLst>
              </a:tr>
              <a:tr h="576064">
                <a:tc>
                  <a:txBody>
                    <a:bodyPr/>
                    <a:lstStyle/>
                    <a:p>
                      <a:pPr indent="180340" algn="just">
                        <a:lnSpc>
                          <a:spcPct val="200000"/>
                        </a:lnSpc>
                        <a:spcAft>
                          <a:spcPts val="0"/>
                        </a:spcAft>
                      </a:pPr>
                      <a:r>
                        <a:rPr lang="es-EC" sz="900" dirty="0">
                          <a:effectLst/>
                        </a:rPr>
                        <a:t>Riesgo deficiente  C1</a:t>
                      </a:r>
                    </a:p>
                    <a:p>
                      <a:pPr indent="180340" algn="just">
                        <a:lnSpc>
                          <a:spcPct val="200000"/>
                        </a:lnSpc>
                        <a:spcAft>
                          <a:spcPts val="0"/>
                        </a:spcAft>
                      </a:pPr>
                      <a:r>
                        <a:rPr lang="es-EC" sz="900" dirty="0">
                          <a:effectLst/>
                        </a:rPr>
                        <a:t>                                 C2</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a:t>
                      </a:r>
                      <a:r>
                        <a:rPr lang="es-EC" sz="900" baseline="0" dirty="0">
                          <a:effectLst/>
                        </a:rPr>
                        <a:t> 96 a 125</a:t>
                      </a:r>
                    </a:p>
                    <a:p>
                      <a:pPr indent="180340" algn="ctr">
                        <a:lnSpc>
                          <a:spcPct val="200000"/>
                        </a:lnSpc>
                        <a:spcAft>
                          <a:spcPts val="0"/>
                        </a:spcAft>
                      </a:pPr>
                      <a:r>
                        <a:rPr lang="es-EC" sz="900" dirty="0">
                          <a:effectLst/>
                        </a:rPr>
                        <a:t>De 126 a 180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a:t>
                      </a:r>
                      <a:r>
                        <a:rPr lang="es-EC" sz="900" baseline="0" dirty="0">
                          <a:effectLst/>
                        </a:rPr>
                        <a:t> 96 a 125</a:t>
                      </a:r>
                    </a:p>
                    <a:p>
                      <a:pPr indent="180340" algn="ctr">
                        <a:lnSpc>
                          <a:spcPct val="200000"/>
                        </a:lnSpc>
                        <a:spcAft>
                          <a:spcPts val="0"/>
                        </a:spcAft>
                      </a:pPr>
                      <a:r>
                        <a:rPr lang="es-EC" sz="900" dirty="0">
                          <a:effectLst/>
                        </a:rPr>
                        <a:t>De 126 a 180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181 a 210</a:t>
                      </a:r>
                    </a:p>
                    <a:p>
                      <a:pPr indent="180340" algn="ctr">
                        <a:lnSpc>
                          <a:spcPct val="200000"/>
                        </a:lnSpc>
                        <a:spcAft>
                          <a:spcPts val="0"/>
                        </a:spcAft>
                      </a:pPr>
                      <a:r>
                        <a:rPr lang="es-EC" sz="900" dirty="0">
                          <a:effectLst/>
                        </a:rPr>
                        <a:t>De 211 a 270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3979519627"/>
                  </a:ext>
                </a:extLst>
              </a:tr>
              <a:tr h="288032">
                <a:tc>
                  <a:txBody>
                    <a:bodyPr/>
                    <a:lstStyle/>
                    <a:p>
                      <a:pPr indent="180340" algn="just">
                        <a:lnSpc>
                          <a:spcPct val="200000"/>
                        </a:lnSpc>
                        <a:spcAft>
                          <a:spcPts val="0"/>
                        </a:spcAft>
                      </a:pPr>
                      <a:r>
                        <a:rPr lang="es-EC" sz="900" dirty="0">
                          <a:effectLst/>
                        </a:rPr>
                        <a:t>Dudoso cobro        D</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a:effectLst/>
                        </a:rPr>
                        <a:t>De 181 a 360</a:t>
                      </a:r>
                      <a:endParaRPr lang="es-EC"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96</a:t>
                      </a:r>
                      <a:r>
                        <a:rPr lang="es-EC" sz="900" baseline="0" dirty="0">
                          <a:effectLst/>
                        </a:rPr>
                        <a:t> </a:t>
                      </a:r>
                      <a:r>
                        <a:rPr lang="es-EC" sz="900" dirty="0">
                          <a:effectLst/>
                        </a:rPr>
                        <a:t>a 125</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De 271 a 450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2999648453"/>
                  </a:ext>
                </a:extLst>
              </a:tr>
              <a:tr h="288032">
                <a:tc>
                  <a:txBody>
                    <a:bodyPr/>
                    <a:lstStyle/>
                    <a:p>
                      <a:pPr indent="180340" algn="just">
                        <a:lnSpc>
                          <a:spcPct val="200000"/>
                        </a:lnSpc>
                        <a:spcAft>
                          <a:spcPts val="0"/>
                        </a:spcAft>
                      </a:pPr>
                      <a:r>
                        <a:rPr lang="es-EC" sz="900" dirty="0">
                          <a:effectLst/>
                        </a:rPr>
                        <a:t>Pérdida                   E</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a:effectLst/>
                        </a:rPr>
                        <a:t>Mayor a 360</a:t>
                      </a:r>
                      <a:endParaRPr lang="es-EC"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Mayor a 125</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tc>
                  <a:txBody>
                    <a:bodyPr/>
                    <a:lstStyle/>
                    <a:p>
                      <a:pPr indent="180340" algn="ctr">
                        <a:lnSpc>
                          <a:spcPct val="200000"/>
                        </a:lnSpc>
                        <a:spcAft>
                          <a:spcPts val="0"/>
                        </a:spcAft>
                      </a:pPr>
                      <a:r>
                        <a:rPr lang="es-EC" sz="900" dirty="0">
                          <a:effectLst/>
                        </a:rPr>
                        <a:t> Mayor a 450</a:t>
                      </a:r>
                      <a:endParaRPr lang="es-EC"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73" marR="35473" marT="0" marB="0"/>
                </a:tc>
                <a:extLst>
                  <a:ext uri="{0D108BD9-81ED-4DB2-BD59-A6C34878D82A}">
                    <a16:rowId xmlns:a16="http://schemas.microsoft.com/office/drawing/2014/main" val="3512763878"/>
                  </a:ext>
                </a:extLst>
              </a:tr>
            </a:tbl>
          </a:graphicData>
        </a:graphic>
      </p:graphicFrame>
      <p:cxnSp>
        <p:nvCxnSpPr>
          <p:cNvPr id="10" name="Conector recto de flecha 9"/>
          <p:cNvCxnSpPr/>
          <p:nvPr/>
        </p:nvCxnSpPr>
        <p:spPr>
          <a:xfrm flipH="1">
            <a:off x="4511824" y="4941168"/>
            <a:ext cx="1008112"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orma libre 10"/>
          <p:cNvSpPr/>
          <p:nvPr/>
        </p:nvSpPr>
        <p:spPr>
          <a:xfrm>
            <a:off x="321766" y="4847829"/>
            <a:ext cx="4367784" cy="394113"/>
          </a:xfrm>
          <a:custGeom>
            <a:avLst/>
            <a:gdLst>
              <a:gd name="connsiteX0" fmla="*/ 0 w 2016240"/>
              <a:gd name="connsiteY0" fmla="*/ 1799386 h 3598772"/>
              <a:gd name="connsiteX1" fmla="*/ 504060 w 2016240"/>
              <a:gd name="connsiteY1" fmla="*/ 1 h 3598772"/>
              <a:gd name="connsiteX2" fmla="*/ 1512180 w 2016240"/>
              <a:gd name="connsiteY2" fmla="*/ 1 h 3598772"/>
              <a:gd name="connsiteX3" fmla="*/ 2016240 w 2016240"/>
              <a:gd name="connsiteY3" fmla="*/ 1799386 h 3598772"/>
              <a:gd name="connsiteX4" fmla="*/ 1512180 w 2016240"/>
              <a:gd name="connsiteY4" fmla="*/ 3598771 h 3598772"/>
              <a:gd name="connsiteX5" fmla="*/ 504060 w 2016240"/>
              <a:gd name="connsiteY5" fmla="*/ 3598771 h 3598772"/>
              <a:gd name="connsiteX6" fmla="*/ 0 w 2016240"/>
              <a:gd name="connsiteY6" fmla="*/ 1799386 h 359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240" h="3598772">
                <a:moveTo>
                  <a:pt x="1008120" y="1"/>
                </a:moveTo>
                <a:lnTo>
                  <a:pt x="2016239" y="899693"/>
                </a:lnTo>
                <a:lnTo>
                  <a:pt x="2016239" y="2699079"/>
                </a:lnTo>
                <a:lnTo>
                  <a:pt x="1008120" y="3598771"/>
                </a:lnTo>
                <a:lnTo>
                  <a:pt x="1" y="2699079"/>
                </a:lnTo>
                <a:lnTo>
                  <a:pt x="1" y="899693"/>
                </a:lnTo>
                <a:lnTo>
                  <a:pt x="1008120"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795" tIns="336040" rIns="599795" bIns="336040" numCol="1" spcCol="1270" anchor="ctr" anchorCtr="0">
            <a:noAutofit/>
          </a:bodyPr>
          <a:lstStyle/>
          <a:p>
            <a:pPr lvl="0" algn="ctr" defTabSz="1066800">
              <a:lnSpc>
                <a:spcPct val="90000"/>
              </a:lnSpc>
              <a:spcBef>
                <a:spcPct val="0"/>
              </a:spcBef>
              <a:spcAft>
                <a:spcPct val="35000"/>
              </a:spcAft>
            </a:pPr>
            <a:r>
              <a:rPr lang="es-ES" sz="2400" kern="1200" dirty="0"/>
              <a:t>Resolución 254-2016-F</a:t>
            </a:r>
          </a:p>
        </p:txBody>
      </p:sp>
    </p:spTree>
    <p:extLst>
      <p:ext uri="{BB962C8B-B14F-4D97-AF65-F5344CB8AC3E}">
        <p14:creationId xmlns:p14="http://schemas.microsoft.com/office/powerpoint/2010/main" val="3658499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6F64BD3C-B628-41BC-8DFE-89960E65C93E}"/>
              </a:ext>
            </a:extLst>
          </p:cNvPr>
          <p:cNvGraphicFramePr/>
          <p:nvPr>
            <p:extLst>
              <p:ext uri="{D42A27DB-BD31-4B8C-83A1-F6EECF244321}">
                <p14:modId xmlns:p14="http://schemas.microsoft.com/office/powerpoint/2010/main" val="3083473693"/>
              </p:ext>
            </p:extLst>
          </p:nvPr>
        </p:nvGraphicFramePr>
        <p:xfrm>
          <a:off x="3201347" y="1052736"/>
          <a:ext cx="4495118" cy="3020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5E014734-604D-4600-BAB8-C590C9F315F4}"/>
              </a:ext>
            </a:extLst>
          </p:cNvPr>
          <p:cNvGraphicFramePr/>
          <p:nvPr>
            <p:extLst>
              <p:ext uri="{D42A27DB-BD31-4B8C-83A1-F6EECF244321}">
                <p14:modId xmlns:p14="http://schemas.microsoft.com/office/powerpoint/2010/main" val="3535010900"/>
              </p:ext>
            </p:extLst>
          </p:nvPr>
        </p:nvGraphicFramePr>
        <p:xfrm>
          <a:off x="7684566" y="2492896"/>
          <a:ext cx="4265953" cy="30204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Marcador de contenido"/>
          <p:cNvGraphicFramePr>
            <a:graphicFrameLocks/>
          </p:cNvGraphicFramePr>
          <p:nvPr>
            <p:extLst>
              <p:ext uri="{D42A27DB-BD31-4B8C-83A1-F6EECF244321}">
                <p14:modId xmlns:p14="http://schemas.microsoft.com/office/powerpoint/2010/main" val="162271621"/>
              </p:ext>
            </p:extLst>
          </p:nvPr>
        </p:nvGraphicFramePr>
        <p:xfrm>
          <a:off x="177011" y="908720"/>
          <a:ext cx="3024336" cy="4024064"/>
        </p:xfrm>
        <a:graphic>
          <a:graphicData uri="http://schemas.openxmlformats.org/drawingml/2006/table">
            <a:tbl>
              <a:tblPr firstRow="1" firstCol="1" bandRow="1">
                <a:tableStyleId>{00A15C55-8517-42AA-B614-E9B94910E393}</a:tableStyleId>
              </a:tblPr>
              <a:tblGrid>
                <a:gridCol w="115212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365824">
                <a:tc rowSpan="2">
                  <a:txBody>
                    <a:bodyPr/>
                    <a:lstStyle/>
                    <a:p>
                      <a:pPr indent="180340" algn="ctr">
                        <a:lnSpc>
                          <a:spcPct val="200000"/>
                        </a:lnSpc>
                        <a:spcAft>
                          <a:spcPts val="0"/>
                        </a:spcAft>
                      </a:pPr>
                      <a:r>
                        <a:rPr lang="es-EC" sz="1400" b="1" dirty="0">
                          <a:effectLst/>
                        </a:rPr>
                        <a:t>Categorías</a:t>
                      </a:r>
                      <a:endParaRPr lang="es-EC" sz="1400" b="1" dirty="0">
                        <a:effectLst/>
                        <a:latin typeface="Times New Roman"/>
                        <a:ea typeface="Times New Roman"/>
                      </a:endParaRPr>
                    </a:p>
                  </a:txBody>
                  <a:tcPr marL="68580" marR="68580" marT="0" marB="0"/>
                </a:tc>
                <a:tc gridSpan="2">
                  <a:txBody>
                    <a:bodyPr/>
                    <a:lstStyle/>
                    <a:p>
                      <a:pPr indent="180340" algn="ctr">
                        <a:lnSpc>
                          <a:spcPct val="200000"/>
                        </a:lnSpc>
                        <a:spcAft>
                          <a:spcPts val="0"/>
                        </a:spcAft>
                      </a:pPr>
                      <a:r>
                        <a:rPr lang="es-EC" sz="1400" b="1" dirty="0">
                          <a:effectLst/>
                        </a:rPr>
                        <a:t>Provisión</a:t>
                      </a:r>
                      <a:endParaRPr lang="es-EC" sz="1400" b="1" dirty="0">
                        <a:effectLst/>
                        <a:latin typeface="Times New Roman"/>
                        <a:ea typeface="Times New Roman"/>
                      </a:endParaRPr>
                    </a:p>
                  </a:txBody>
                  <a:tcPr marL="68580" marR="68580" marT="0" marB="0"/>
                </a:tc>
                <a:tc hMerge="1">
                  <a:txBody>
                    <a:bodyPr/>
                    <a:lstStyle/>
                    <a:p>
                      <a:endParaRPr lang="es-EC"/>
                    </a:p>
                  </a:txBody>
                  <a:tcPr/>
                </a:tc>
                <a:extLst>
                  <a:ext uri="{0D108BD9-81ED-4DB2-BD59-A6C34878D82A}">
                    <a16:rowId xmlns:a16="http://schemas.microsoft.com/office/drawing/2014/main" val="10000"/>
                  </a:ext>
                </a:extLst>
              </a:tr>
              <a:tr h="311727">
                <a:tc vMerge="1">
                  <a:txBody>
                    <a:bodyPr/>
                    <a:lstStyle/>
                    <a:p>
                      <a:endParaRPr lang="es-EC"/>
                    </a:p>
                  </a:txBody>
                  <a:tcPr/>
                </a:tc>
                <a:tc>
                  <a:txBody>
                    <a:bodyPr/>
                    <a:lstStyle/>
                    <a:p>
                      <a:pPr indent="180340" algn="ctr">
                        <a:lnSpc>
                          <a:spcPct val="200000"/>
                        </a:lnSpc>
                        <a:spcAft>
                          <a:spcPts val="0"/>
                        </a:spcAft>
                      </a:pPr>
                      <a:r>
                        <a:rPr lang="es-EC" sz="1400" b="1" dirty="0">
                          <a:effectLst/>
                        </a:rPr>
                        <a:t>Desde</a:t>
                      </a:r>
                      <a:endParaRPr lang="es-EC" sz="1400" b="1" dirty="0">
                        <a:effectLst/>
                        <a:latin typeface="Times New Roman"/>
                        <a:ea typeface="Times New Roman"/>
                      </a:endParaRPr>
                    </a:p>
                  </a:txBody>
                  <a:tcPr marL="68580" marR="68580" marT="0" marB="0"/>
                </a:tc>
                <a:tc>
                  <a:txBody>
                    <a:bodyPr/>
                    <a:lstStyle/>
                    <a:p>
                      <a:pPr indent="180340" algn="ctr">
                        <a:lnSpc>
                          <a:spcPct val="200000"/>
                        </a:lnSpc>
                        <a:spcAft>
                          <a:spcPts val="0"/>
                        </a:spcAft>
                      </a:pPr>
                      <a:r>
                        <a:rPr lang="es-EC" sz="1400" b="1" dirty="0">
                          <a:effectLst/>
                        </a:rPr>
                        <a:t>Hasta</a:t>
                      </a:r>
                      <a:endParaRPr lang="es-EC" sz="14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311727">
                <a:tc>
                  <a:txBody>
                    <a:bodyPr/>
                    <a:lstStyle/>
                    <a:p>
                      <a:pPr indent="180340" algn="just">
                        <a:lnSpc>
                          <a:spcPct val="200000"/>
                        </a:lnSpc>
                        <a:spcAft>
                          <a:spcPts val="0"/>
                        </a:spcAft>
                      </a:pPr>
                      <a:r>
                        <a:rPr lang="es-EC" sz="1400">
                          <a:effectLst/>
                        </a:rPr>
                        <a:t>A1</a:t>
                      </a:r>
                      <a:endParaRPr lang="es-EC" sz="140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1%</a:t>
                      </a:r>
                      <a:endParaRPr lang="es-EC" sz="1400" dirty="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1,99%</a:t>
                      </a:r>
                      <a:endParaRPr lang="es-EC" sz="14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311727">
                <a:tc>
                  <a:txBody>
                    <a:bodyPr/>
                    <a:lstStyle/>
                    <a:p>
                      <a:pPr indent="180340" algn="just">
                        <a:lnSpc>
                          <a:spcPct val="200000"/>
                        </a:lnSpc>
                        <a:spcAft>
                          <a:spcPts val="0"/>
                        </a:spcAft>
                      </a:pPr>
                      <a:r>
                        <a:rPr lang="es-EC" sz="1400" dirty="0">
                          <a:effectLst/>
                        </a:rPr>
                        <a:t>A2</a:t>
                      </a:r>
                      <a:endParaRPr lang="es-EC" sz="1400" dirty="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2%</a:t>
                      </a:r>
                      <a:endParaRPr lang="es-EC" sz="1400" dirty="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2,99%</a:t>
                      </a:r>
                      <a:endParaRPr lang="es-EC" sz="14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311727">
                <a:tc>
                  <a:txBody>
                    <a:bodyPr/>
                    <a:lstStyle/>
                    <a:p>
                      <a:pPr indent="180340" algn="just">
                        <a:lnSpc>
                          <a:spcPct val="200000"/>
                        </a:lnSpc>
                        <a:spcAft>
                          <a:spcPts val="0"/>
                        </a:spcAft>
                      </a:pPr>
                      <a:r>
                        <a:rPr lang="es-EC" sz="1400">
                          <a:effectLst/>
                        </a:rPr>
                        <a:t>A3</a:t>
                      </a:r>
                      <a:endParaRPr lang="es-EC" sz="140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3%</a:t>
                      </a:r>
                      <a:endParaRPr lang="es-EC" sz="1400" dirty="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5,99%</a:t>
                      </a:r>
                      <a:endParaRPr lang="es-EC" sz="14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r h="311727">
                <a:tc>
                  <a:txBody>
                    <a:bodyPr/>
                    <a:lstStyle/>
                    <a:p>
                      <a:pPr indent="180340" algn="just">
                        <a:lnSpc>
                          <a:spcPct val="200000"/>
                        </a:lnSpc>
                        <a:spcAft>
                          <a:spcPts val="0"/>
                        </a:spcAft>
                      </a:pPr>
                      <a:r>
                        <a:rPr lang="es-EC" sz="1400">
                          <a:effectLst/>
                        </a:rPr>
                        <a:t>B1</a:t>
                      </a:r>
                      <a:endParaRPr lang="es-EC" sz="140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6%</a:t>
                      </a:r>
                      <a:endParaRPr lang="es-EC" sz="1400" dirty="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9,99%</a:t>
                      </a:r>
                      <a:endParaRPr lang="es-EC" sz="14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r h="311727">
                <a:tc>
                  <a:txBody>
                    <a:bodyPr/>
                    <a:lstStyle/>
                    <a:p>
                      <a:pPr indent="180340" algn="just">
                        <a:lnSpc>
                          <a:spcPct val="200000"/>
                        </a:lnSpc>
                        <a:spcAft>
                          <a:spcPts val="0"/>
                        </a:spcAft>
                      </a:pPr>
                      <a:r>
                        <a:rPr lang="es-EC" sz="1400">
                          <a:effectLst/>
                        </a:rPr>
                        <a:t>B2</a:t>
                      </a:r>
                      <a:endParaRPr lang="es-EC" sz="140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10%</a:t>
                      </a:r>
                      <a:endParaRPr lang="es-EC" sz="1400" dirty="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19,99%</a:t>
                      </a:r>
                      <a:endParaRPr lang="es-EC" sz="1400"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r h="311727">
                <a:tc>
                  <a:txBody>
                    <a:bodyPr/>
                    <a:lstStyle/>
                    <a:p>
                      <a:pPr indent="180340" algn="just">
                        <a:lnSpc>
                          <a:spcPct val="200000"/>
                        </a:lnSpc>
                        <a:spcAft>
                          <a:spcPts val="0"/>
                        </a:spcAft>
                      </a:pPr>
                      <a:r>
                        <a:rPr lang="es-EC" sz="1400">
                          <a:effectLst/>
                        </a:rPr>
                        <a:t>C1</a:t>
                      </a:r>
                      <a:endParaRPr lang="es-EC" sz="140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20%</a:t>
                      </a:r>
                      <a:endParaRPr lang="es-EC" sz="1400" dirty="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39,99%</a:t>
                      </a:r>
                      <a:endParaRPr lang="es-EC" sz="1400"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r h="311727">
                <a:tc>
                  <a:txBody>
                    <a:bodyPr/>
                    <a:lstStyle/>
                    <a:p>
                      <a:pPr indent="180340" algn="just">
                        <a:lnSpc>
                          <a:spcPct val="200000"/>
                        </a:lnSpc>
                        <a:spcAft>
                          <a:spcPts val="0"/>
                        </a:spcAft>
                      </a:pPr>
                      <a:r>
                        <a:rPr lang="es-EC" sz="1400" dirty="0">
                          <a:effectLst/>
                        </a:rPr>
                        <a:t>C2</a:t>
                      </a:r>
                      <a:endParaRPr lang="es-EC" sz="1400" dirty="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a:effectLst/>
                        </a:rPr>
                        <a:t>40%</a:t>
                      </a:r>
                      <a:endParaRPr lang="es-EC" sz="140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59,99%</a:t>
                      </a:r>
                      <a:endParaRPr lang="es-EC" sz="1400" dirty="0">
                        <a:effectLst/>
                        <a:latin typeface="Times New Roman"/>
                        <a:ea typeface="Times New Roman"/>
                      </a:endParaRPr>
                    </a:p>
                  </a:txBody>
                  <a:tcPr marL="68580" marR="68580" marT="0" marB="0"/>
                </a:tc>
                <a:extLst>
                  <a:ext uri="{0D108BD9-81ED-4DB2-BD59-A6C34878D82A}">
                    <a16:rowId xmlns:a16="http://schemas.microsoft.com/office/drawing/2014/main" val="10008"/>
                  </a:ext>
                </a:extLst>
              </a:tr>
              <a:tr h="311727">
                <a:tc>
                  <a:txBody>
                    <a:bodyPr/>
                    <a:lstStyle/>
                    <a:p>
                      <a:pPr indent="180340" algn="just">
                        <a:lnSpc>
                          <a:spcPct val="200000"/>
                        </a:lnSpc>
                        <a:spcAft>
                          <a:spcPts val="0"/>
                        </a:spcAft>
                      </a:pPr>
                      <a:r>
                        <a:rPr lang="es-EC" sz="1400">
                          <a:effectLst/>
                        </a:rPr>
                        <a:t>D</a:t>
                      </a:r>
                      <a:endParaRPr lang="es-EC" sz="140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a:effectLst/>
                        </a:rPr>
                        <a:t>60%</a:t>
                      </a:r>
                      <a:endParaRPr lang="es-EC" sz="1400">
                        <a:effectLst/>
                        <a:latin typeface="Times New Roman"/>
                        <a:ea typeface="Times New Roman"/>
                      </a:endParaRPr>
                    </a:p>
                  </a:txBody>
                  <a:tcPr marL="68580" marR="68580" marT="0" marB="0"/>
                </a:tc>
                <a:tc>
                  <a:txBody>
                    <a:bodyPr/>
                    <a:lstStyle/>
                    <a:p>
                      <a:pPr indent="180340" algn="just">
                        <a:lnSpc>
                          <a:spcPct val="200000"/>
                        </a:lnSpc>
                        <a:spcAft>
                          <a:spcPts val="0"/>
                        </a:spcAft>
                      </a:pPr>
                      <a:r>
                        <a:rPr lang="es-EC" sz="1400" dirty="0">
                          <a:effectLst/>
                        </a:rPr>
                        <a:t>99,99%</a:t>
                      </a:r>
                      <a:endParaRPr lang="es-EC" sz="1400" dirty="0">
                        <a:effectLst/>
                        <a:latin typeface="Times New Roman"/>
                        <a:ea typeface="Times New Roman"/>
                      </a:endParaRPr>
                    </a:p>
                  </a:txBody>
                  <a:tcPr marL="68580" marR="68580" marT="0" marB="0"/>
                </a:tc>
                <a:extLst>
                  <a:ext uri="{0D108BD9-81ED-4DB2-BD59-A6C34878D82A}">
                    <a16:rowId xmlns:a16="http://schemas.microsoft.com/office/drawing/2014/main" val="10009"/>
                  </a:ext>
                </a:extLst>
              </a:tr>
              <a:tr h="311727">
                <a:tc>
                  <a:txBody>
                    <a:bodyPr/>
                    <a:lstStyle/>
                    <a:p>
                      <a:pPr indent="180340" algn="just">
                        <a:lnSpc>
                          <a:spcPct val="200000"/>
                        </a:lnSpc>
                        <a:spcAft>
                          <a:spcPts val="0"/>
                        </a:spcAft>
                      </a:pPr>
                      <a:r>
                        <a:rPr lang="es-EC" sz="1400">
                          <a:effectLst/>
                        </a:rPr>
                        <a:t>E</a:t>
                      </a:r>
                      <a:endParaRPr lang="es-EC" sz="1400">
                        <a:effectLst/>
                        <a:latin typeface="Times New Roman"/>
                        <a:ea typeface="Times New Roman"/>
                      </a:endParaRPr>
                    </a:p>
                  </a:txBody>
                  <a:tcPr marL="68580" marR="68580" marT="0" marB="0"/>
                </a:tc>
                <a:tc gridSpan="2">
                  <a:txBody>
                    <a:bodyPr/>
                    <a:lstStyle/>
                    <a:p>
                      <a:pPr indent="180340" algn="ctr">
                        <a:lnSpc>
                          <a:spcPct val="200000"/>
                        </a:lnSpc>
                        <a:spcAft>
                          <a:spcPts val="0"/>
                        </a:spcAft>
                      </a:pPr>
                      <a:r>
                        <a:rPr lang="es-EC" sz="1400" dirty="0">
                          <a:effectLst/>
                        </a:rPr>
                        <a:t>100%</a:t>
                      </a:r>
                      <a:endParaRPr lang="es-EC" sz="1400" dirty="0">
                        <a:effectLst/>
                        <a:latin typeface="Times New Roman"/>
                        <a:ea typeface="Times New Roman"/>
                      </a:endParaRPr>
                    </a:p>
                  </a:txBody>
                  <a:tcPr marL="68580" marR="68580" marT="0" marB="0"/>
                </a:tc>
                <a:tc hMerge="1">
                  <a:txBody>
                    <a:bodyPr/>
                    <a:lstStyle/>
                    <a:p>
                      <a:endParaRPr lang="es-EC"/>
                    </a:p>
                  </a:txBody>
                  <a:tcPr/>
                </a:tc>
                <a:extLst>
                  <a:ext uri="{0D108BD9-81ED-4DB2-BD59-A6C34878D82A}">
                    <a16:rowId xmlns:a16="http://schemas.microsoft.com/office/drawing/2014/main" val="10010"/>
                  </a:ext>
                </a:extLst>
              </a:tr>
            </a:tbl>
          </a:graphicData>
        </a:graphic>
      </p:graphicFrame>
      <p:sp>
        <p:nvSpPr>
          <p:cNvPr id="5" name="Rectángulo 4"/>
          <p:cNvSpPr/>
          <p:nvPr/>
        </p:nvSpPr>
        <p:spPr>
          <a:xfrm>
            <a:off x="-773424" y="0"/>
            <a:ext cx="7949543" cy="584775"/>
          </a:xfrm>
          <a:prstGeom prst="rect">
            <a:avLst/>
          </a:prstGeom>
        </p:spPr>
        <p:txBody>
          <a:bodyPr wrap="square">
            <a:spAutoFit/>
          </a:bodyPr>
          <a:lstStyle/>
          <a:p>
            <a:pPr lvl="2" algn="just">
              <a:lnSpc>
                <a:spcPct val="200000"/>
              </a:lnSpc>
              <a:spcBef>
                <a:spcPts val="200"/>
              </a:spcBef>
              <a:spcAft>
                <a:spcPts val="0"/>
              </a:spcAft>
            </a:pPr>
            <a:r>
              <a:rPr lang="es-EC" sz="1600" b="1" dirty="0">
                <a:latin typeface="Times New Roman" panose="02020603050405020304" pitchFamily="18" charset="0"/>
                <a:ea typeface="Times New Roman" panose="02020603050405020304" pitchFamily="18" charset="0"/>
                <a:cs typeface="Times New Roman" panose="02020603050405020304" pitchFamily="18" charset="0"/>
              </a:rPr>
              <a:t>SEGMENTACIÓN CARTERA SEGMENTOS 1 Y 2 2007-2016</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6943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wsAAAEhCAYAAAAwDjzDAAAAAXNSR0IArs4c6QAAAARnQU1BAACxjwv8YQUAAAAJcEhZcwAADsMAAA7DAcdvqGQAAF9mSURBVHhe7d0LeBvneSf6F7zofrEoX2Q7lp0YoG2atuLE8gVo0qTnJA2pNKtmnzJqn6ZMmzxkm25LPttSu3vC0yYnbBNJaRdItk3IxunqcdoqbDbLOBbQeJuLnZK52InjlGYcAYplOZZtWZYlWzeSInG+95v5gG8GM8AAmKEA8P+TYXAuGMwMBoP3ne8yob//+7/PHj9+nAAAAAAAAJQrr7ySQnv27Mnu3r3bHAUAAAAAAEC0d+9eajL/BgAAAAAAsECyAAAAAAAAjpAsAAAAAACAIyQLAAAAAADgCMkCAAAAAAA4QrIAAAAAAACOkCwAAAAAAIAjJAsAAAAAAOAIyQIAAAAAADhCsgAAAAAAAI6QLAAAAAAAgCMkCwAAAAAA4AjJAgAAAAAAOEKyAAAAAAAAjpAsAAAAAACAIyQLUDcyiRiFQiH5iCUy5thglfeeKeo35w2F+sUQBKWSY2Epjp9LcYwCBAXHMwAwJAtQXCZBMfPHwu3RyD8i6Zkp8y+iqZm0+ZezVH83jcm/ohRPj1KX/BuCUM7nAlCxVL92rivjAoDTebO/xKst78WPGF3qU2tw3zP9wkr+UfS3pGD/iEcsQa6v8DS/83oUPsq5+LME28bKPTad3qMGjjGoD0gWAIqIdETNv0QK0BEx/3IggoMRI1OgaHw/DYSNvyEYnj8XaBx6AF4qkKqaGfB1m1/qcqVnKB9mm8ZGigRmGUqoE0jOFFUVn/uwv4L4nqX6eZ3UhRWrqcGI47rK1zh9FlODFHEIlMud3y9LsW3iFWUem8Xmr/IYg2UDyQJ4F41TOpulrO0x2cCRcXhg0sN2ih/63kEjOOhLNvT+qBXePheACsgrsM4BX0WiUTJC7ikaP+gSsqf20aCZXUTF/LUisO+Z5bckTXF9k0WQvE+PkMXnkYtzxflVrU+yzxwnPqluvdSmrPm7aNScbn+k9ZXq2+m9pDjgbSvv2BS/TTFtfu091GMUReDgAZIFgKqFaWDSPPnizAvQGGTQl6Rc3Fapzh7qMQPGqcF9jle1UxNmOCfec7jH+LNRdY2K8+TkgDhrKuL8uT9uJlSG6UMqqdJLXKIUH8qfX7tGtc9mbMLcr+XO7yZDB8fzZUN9O72d14PdNo3XY1NLQmWigN8nqBCSBfABX73g4lfjUVA1t1hxuFPdXvEopx2E3giv4L3llZgiy9SmO81XsoFfGeufX5ZZtGx/b49VBUouRy+6Luc9yvkscss16rwaxe/Go+jnrz0cl8uc5rcttNTnoq+P2zxWLnWXCzYmr/z30HjYxhyHY9T9c3TZDvUwXxfYMeRxXcv9Lsh9HTFL75isomHMW7Dfyz3e7LpGjcTfEvRVo512qGyBxmii4GNOUS5X6NlBxSv7eDtOPe2v3D53/w47f8+s5/uCR5HvTPnSlGs2Ee2hHZYPJEL5WlLTZMTg5c7vQg+yRWCuxfE+qmBdyzw2c0mo4DXhAXCCZAF8ENZ+DPlCiO3HQqu/yz+G6iRX8IOmcavf6R/zB8+hHie/t5ffu8rXf5pGnN7btY6qG5flcNG1WE4/r5/TezisVzWfxXhvKF+UblPucmVw4jT/WLfHIMT4XAs3O0KR3K+/lREQuRTt8/sWfCblv4eunG2U+89p5zodKzL4K7f6jM/HkNd1zfHru2Co5jgOUnhHT+7qsv38mEmMmJ9ZlHqsEaNF+cepd8W+w5dCZ7u5HzKHxBHiJkztneaf4hOXde/Lnd+R+H5r7Uf03yw/VLxtZcvQodwbRAlNu6AaSBbAO/kDLn6MHa4i6T+G9mJT/epG7kQpApv8j1MfJc36k5Y6nuL9er1eDSxTJtFruXKUr2PqsdpBVes/RVPivaPxdOFrRChQeOXRjbGcfD1Ufd3HaIzXz2maWC/XerMVboujspebon3qQ7F8Jnod3uLcPtfSr+cerPLvZ32N9TOp/D2Y923k4FDtv/yxIh65GfX6zHqAo+3rdL4KhFxGwRVJf46h8tZV5+27IKt3aNui77tcXfpLfE4pKrwjVxXJen7UqrsUXF124u049bS/cop8hx1p1S7lQz9mrNVpvErt0xO8PspdBNcbine2lw7ay53fSeYg5Wsg9dFwlW01fNu2smklF9RJ7enCUr+ySkNhWUOyAP7Qfwy1Hy0OjvK5gjpR6oEN//jp3Yxa63i61fGtjl4fVbz/fj2AMhq8Fa/aWf36c3CU/9G2lszk67R6YKmH2kVD+Uir6DTXerMVfhZ6gGi8pb+fsQx+Sta3df9c+fVuwbzRiHOyoAcrvScYfX9V8h5eWLdRfx9bwNI1lA9+c4GnFhjojTG176Vr15c+HEPlrauVP9+FS31OKUXfLu38qAWmpa5gl3eclq/wO+xNvmSEl1FBT3CWJI+XMaR9dt6Vu+1u81uC+3IaNju5RNtWSCTr+oqYZGmbpxJbWO6QLIB3tiuh8pH7VXGpiqQXteZOvLYrHvYfl3C7GKuUqFtakRLvX5L/6x/OlzmX1Z+5vTtDfTnFpuX5sC0ioCy8WlnJcrtopwq2p1QpVjn9gBd/Tz2oKlRYF9y5SlE178G8bqP+PlwlSF+3SL5kI0er46wH5XovOy71EPw9hrysa3GVfRcqOd6WlqUq0ohRHSofmBavgpTn9Tgtk+N32INMgnpz71/BVXhuX6IHsZWuh5ArtfbIeX794pZIOu2lJCL41/d97uEUcF/CbXOiJ4OWUieXJB5Ah2QBfONUFSlzcDx3lSbXwEpPIKIdDg369MZdASj5/iVc6vX3U1DbUuFyu0b1aihsigYj/IPsIWmo8HMtWhfcrtpjR/C0jfr7eBKmgWGVhWgBey5Y8RqMVqDsdQ1AhcfbktJLX6fG6WBGC0w9VEEq6zhdEpl8l9FCX1IvzfFCJD56+xK+GFWsSGP6kEywPCt3fkEvJfFWLcxNwNtWNlsi51oTAMAZkgXwj+UExFfvrNUTcnU19at8UzNUeO2wxFVCPzm+fwm1tP7VCmpbKl6uCHrN+tCWfs5lQF2iAWfJ93SitSHgK4lafXDr+5sqeg+7MrfRqUQv98gHaHrbIAv5+sLqK4HwuK6+q4vvpF76OkXjvVr1nZKNaMs8TpeCrVvOcqouyURD7/9f/D4knXr4iXTkL0AVcGjAW+78Fvo+Fms07LA+qjci+8Oy8QFtW9n0BNlemqY3oAYoDckC+Mj2Y3jwYP4H2lL3s9hJTKji6q29bqdjAKUHFk7vX1Jw67/0gtqW6perbgiVbwdQzmdln1dPXDX6evQNlxlQe3yPIly30RL88lVo8283mfwdxPuStkDGty5AXZS7roGoj++kXvo6lWtV7KHUp6rjNAgp6tdKrcpt1Jzq16uncWN0l0SyoDTG/FvSEkBVClDu/LrUhCXAz13cKlNg21a2Yj0qoackKA+SBfCV5cdwcDB38rX28WxNKgZ79e4MrUXbXrqts9Rx1hovcjeKDm26BK3euNP7xxzuFWDh7/pfWkFtSwXLNfvHt+57/UetFPfP1foDrtEDXb3urqUutq6C99B53sZixygz6q479WYy1m1WQbI8Ku9Ws7TK17UsRUsP6uQ7aSl9NXkJ/ss+ToWi+6s6qf78lfNyGzXrPWeJV9sao9vZPletCy7LOuQ+03LnV8Qxkmsgz9tUWUPkYLetfF35L2aunQyz9uhWTXUrWDb27NmTBXCVjmfF6SwrDhX3R1/SnNmQ7LPP05e1zsHS2XjUPp/tYVtuOh7NTYvG0+ZYVmRZ0Whu/a2vSWbFabRwfvOh3rqi91QPz+svJPtcX2fndTnep5W/Ld7Wt8zlljjW9HV23wdFPleXY6HweC18VPseOWVsY9H3MR/lbofa3f4fQ+Wta6XfBadtzL++guPYif7+rg+nc5qmyDbo284P+yrp0/Vp5R+nJfZXkXVUnD+nEp91NC4+CTeljxPjEc3mN6Xc96tg/Syfuf7e5ViCbSv72Cz1nShxHAMInCegZAF8p1/NkBy7nzPrbYtfs0JmnVzPlWB5WfZGo+JtuTrG5HD+6pqF0UWq09uLH0UP9W/9XP9LLahtKXO54QGa1HvpyDHm9daTCH+u5R0L3GWpCIrMIYWrD+j9x+vKf4+csrbROEYL143Z59cay/ap+yIYD/31BTdM9E0561q5wsbhpPUUUx/fSUtHEGVUdyn/OC21v+qF+7na+M7Zq9mVO7/49ujVVZf0Snv561oe4zvh+L2U54kA2xFBQwlxxrB7925zEAAA6g1XfzC60OSg2NaYmas+qZ5ZuAFy0G0YAACgYezduxdtFgAA6l061xqSOxbQ2wbUWxsaAACoNUgWAADqnF71T96VNdewWWt0HY3Tfh+qAgEAwPKCZAEAoN7J/t/d6677U/8ZAACWIyQLAAANwWgsqTduVo+6aWsPAAA1B8kCAAAAAAA4QrIAAAAAAACOkCwAAAAAAIAjJAsAAAAAAOAIyQIAAAAAADhCsgAAAAAAAI6QLAAAAAAAgCMkCwAAAAAA4AjJAgAAAAAAOEKyAAAAAAAAjpAsAAAAAACAIyQLAAAAAADgCMkCAAAAAAA4QrIAAAAAAACOvCcLqX4KhUK5RyyRMSfYFJvPdVqK+tX4/pQ5TsgkKBZLkMs7AQAAAABAgDwmCyKY756meDpL2ax4pONEg/vEWDun+XrJyAncp2USIzQdT4vxaYpPT5jLFfNHZmh4coDCchgAAAAAAJaSv9WQUhM01jdMAyq6Dw/QcN8UjR8UGUGxaQ5S/d1EyVHqMocBAAAAAGBpeUwWumg03UPjEbOqEF/xzxYG8plD0+ZfeZGOqHwuNi08MEydgxGx7AiN9wxRJBGjkY40jSJTAAAAAAC4ZEJ79uzJ7t692xx0lxEBfGSwk5LpDhqJDNJUX5KytmhezjMzbBnP43ppv/jX6zptMlfcIHA7hX3tNDl0iGL8PmJUNJ62zmNz4MABOnr0qDlkaG5upoWFBXMIAAAAoDZt3bqVdu3aZQ4B1I69e/d6TBa4YfJIB6Vz7QcylIhFaGY4a7n675QspPpDspTAKVlQ0/KJADd0nqCd2VESf9DETrH8iEgeeon2l9l2gTfOSxIEAAAAAACFOJ6usM1Cmmb4kr9NeEcPRcdGzAbNQiZBI2NR6tkRLjrNHCESkBHqSNuqN4XbqdP8EwAAAAAAlo63ZKFrlJKdgxRR3ZuGumXvRUYhAQf5IZI9noYHaDLZSYO5tg2D1JmcNBo1F5smZBK9NN6zPzfcNRSn6W7jvWgYPSIBAAAAACw1z20W3OWrDllKBC4xVEMCAAAAAKhcFdWQ8vgeCejiFAAAAACg8VSdLIQHJtHFKQAAAABAA6o6WQAAAACoR/v+yfnGsACQh2QBAAAAlp0HJp+n7/z7CfkMAO6QLAAAAMCywgnC3//LM3R+dkE+I2EAcIdkAQAAABqeqnKkEoUz5xbkMD8jYQBwh2QBAAAAGhonAlzl6AOf+BF9IXk0lygoMmFIHaU//dtpcwwAKEgWAAAAoGHpVY5OnpmlCxcWzSl5K1c00e2v30if+nCnOQYAFCQLAAAA0JDsVY7Oi0ThIi3Q2pUt1NoakuNIPG17/WX0sQ/ebAwDgAWSBQAAAGgo3D6BqxRx1SJ7laMQ/xPRz5rWVmpqEn8vhuiX79hsTgUAOyQLAAAA0DBU+4S3bttMnTdsEAmBOcGkqhx9+ePbac2qJsqGsvTQY8fNqQBgh2QBAAAAGoLePoGfnz95nrILIVnViHGi8ObwplyVo/t2v0k+P5E5TSdfm5N/A4AVkgUAAACoe/b2Cfx85MVztGJFSLZJWL2y2ZIosLb1K2hbeKP8+6EfoHQBwIm3ZCHVT6FQyPbop5Q52cI2byyh3UrddVqK+tX4fm2pmQTFYgnCzdgBAADAzfs++qhr+4TmJi5ZyNKGtS2OjZjfeeeV8vnbT5yQzwBg5S1Z6BqlbDabfyT7iPp2Upc5OU8E/d3TFE+b86XjRIO9ZOQE7tMyiRGajqfF+DTFpyfMJETMH5mh4ckBCsthAAAAACsuUTg/t0BXblxJLc1mfSPTitYmeuONl8kuUb/4kTvNsVbRzjZa0dJEh587S88eP2+OBQClgmpIGUqMjIlcoTBVoNQEjfUN04CK7sMDNNw3ReMHRUZQbJqDVH83UXLUISEBAAAAsLZRePr4GVq4aE4QOFG4M2KtduRk3eoWit1m9Ib08f0/k88AkBfas2dPdvfu3eagB1yVaKSD0g5X/DOJGEVmhik7mg/xeVwv7Rf/el2nTQ6kqT/UTWNiXDSelvMa472VKRw4cICOHj1qDgEAAECje/bcFsqc3UoXF1vNMWyRVjfN01y2hTa3vkrbNs2Y44s7PttGT5y6hUIhopvWHabr1rxgTiF68nQ73brxkDkUjK1bt9KuXbvMIYDasXfv3nKThQwlYhGaGc6SFvPnVJ4saEkBt1PY106TQ4coFhmkKTGKEwiviYPCG1dWEgQAAAB1ge+hcPjYWTpzXitKMHFJwezFBUp+MmqOKe0r3zlGn/3qz4myIVq9qok+1H0DvSd2tSy5+PzBZ+hDO66Xwwrfx2HoN8uLSwDqEcfT5VVDSu2jwak+cqqB5CY9w+G+s8JpZjsFkVCk9g1SZ9Js2zB+EI2cAQAAQOI2CHyvBL65mk7dQ6GcRIETgvsfOioTBcZ3eeaqTSP3P2XphpXnY/zM93FQwwCNrqxkITUxRtH4kGs7gvCOHoqOjZgNmoVMgkbGotSzI1x0mjmCErER6kjb2imE26nT/BMAAACAbb/lMqIF7knRGLbfQ8ELt7s88zD3jqR3w1osgQBoZN6TBRnc99FwQXUgDvJDJHs8DQ/QZLKTBiNmN6gRLh2YNBo1F5smZBK9NN6zPzfcNRSn6W6et5vEm6JHJAAAAJBVgOYuLtL9Dz0r77580+vWO95DwQtVQsGJhl3ILGlQOGF42CGBQMIAjc57ssDBftapd6I0zehVk2zdrFraNhSZFh6YtLZLkO/nsAwAAABYllQVoI/83Yy84/L2mzfRZwZvd72Hghf8Ok40VMLQ2hKi1a0tBVWcJIcEgksmuIQCoFF5TxZc8D0S0MUpAAAABIkTBVUF6PHMKTnug93Xy2e3eyh4pRIGLqHY3t5GD3zybrr35s25BILv37CyuZlUlSdFtZHgEgqARlV1ssAlArjyDwAAAEFRiYKqAhQS/7gE4Mkjr8phP3DCoJdQ6AnEXTe10YN776F7b9lMLeJ9WZOIoCqp+gRQb6pOFgAAAACC4tYIef5i1vcqQPYSCqcEgm/0JnIVyi6E6EO/ZpRsADQyJAsAAABQs1QjZL4js26pqgDZE4iPf+gWWrOyWTaufvC7+Zu3ATQqJAsAAABQ0z7S204tWotjThQuZRWgv/7wbfL5oUePy56ZvOKenADqDZIFAAAAqEkquL7v4DN0bu4irWpprribVD/deO1a2hbeKO8g/dAPjptji1M9OaGrVag3SBYAAACgJuhX3lVw/ZmvHKavPHKMVrQ00d4P31pVN6l++vW3XC2fH/xe6apIek9OuDcD1BskCwAAAHDJ6Vfe9eD6gSkjsH7fr1xLt1y/vupuUv3C93hoW7+CDj93lob/7qfm2DyV+Khtwc3coF4hWQAAAIBLSk8ORh94mj77wM/zvR9lQ9TUTHTZulZjuEZwSceOe6+Sfz+WfsUS/PPfnPh84BM/cuzJSSYMuJkb1AkkCwAAAHDJ2K+8z13M0sWL8s+cRTGpFoNrvtdDVvxbWMjSF1JGaYGe+Lx0+gLNzhY2gMbN3KCeIFkAAACoE43Wm47TPRRCWdttkoVaDK45KRj/9nPyBnHs7PkF+twDT9PffjVfKjI3n6U5kemsaG6i5mZzu8RT59aNNdHuAsALJAsAAAB1QFVt4edGoe6hkAukBb5/QXOoSd4hmV3qblKdFLtR3IJ1lEwmVohtWLeylVrEdoYWQ9TUYk4EqANIFgAAAGqcXrWl0RrHchKwsrnZHDKSg7tv2UT33Ly5JrpJdaKSHF5XHZeKhGwFI6pU5Msf306b1rfSpg2t9OhTr9C3Hn/JnAOgtpWVLKT6+UugHv2UMsdbpPq1eUIUS2hFpq7TUtSvxvdrS80kKBZLUGMVugIAAHinEgV1FZufGylh+Okzr8l7KLQ0NVmSA37USjepTni9eF1VwsDP997aRvfestkyTk92/vH/3U4f3HG9/PtzXz1Cf/nFQ/JvgFrmOVngRKGbkpTNZs3HKHWZ0/JE0N89TfG0OU86TjTYS0ZO4D4tkxih6XhajE9TfHrCTELE/JEZGp4coLAcBgAAWD64fYJbdReZMFTZ4LdW2j889JhxU7N33XNlQXJQK92kulEJgz3JsY/TvXP7lfKGbidfm6Pv/AQ3aYPa5zFZSNHEWB8lRwvTA4vUBI31DdOAiu7DAzTcN0XjB8UJqdg0B6n+bhJv6JCQAAAA1AangNtLEF5qHg4guX3CW7dtptddvtocm6eqtlTa4Fct/1IHqnMXF2nq30/Kv9/2xstrPjlwwsmAPclxGqe77fUbZC9KFxey9PnkESQMUNNCe/bsye7evdscdMHVgXrHiaamaMocRX1JytqSh0wiRpGZYct4HtdL+8W/XtdpkwNp6g9105gYF42n5bzGeG9lCgcOHKCjR4+aQwAAAMF79twWSp+5gSLrjtB1a4y7+DqNe/J0O926MV/dxGkepubj6ZmzW+niYis1h+bFlGZaXGwmalqkrNlT0OWtp+iOtifl3+XSl9/SNE/htUct67GUjs+20ROnbqHVzbP0S5c/Zo5tbPr+V1a0LFD/eyL0nphxV2iAWrF3794ykgWuEpSresRtDPjKf5b0fKHyZEFLCvi99rXT5NAh8Z6DMjnhBMJr4qDwxpXcLgAAAI+4NGDoN43fIr4SrNoRrFvTTL/7LqMeutO4zx98hj6043oZCDq9To3n+e665TL64aFTlmpHfAX6xqvX0ZZNq+h7T52krJj0p2I9uDpLufT3V/T1WEq8P+cXFmVD3/e/8zr6nV/dak5pXFxt7PCxs3TmvO1GEsK61S104zVrce8FqCkcT5fVwDmvi3b2mX+WkJ7JlUUUKJxmtlMQCUVq3yB1imREtm0YP4hGzgAAsKT0qkIcZKtqO/aAm5/t/evz89jXnqbRB5/O9WA0cv9TBa/Tx/N8jzzxcm66EhL/jp+apbOzF2nNqibZtaiq51+OINs/lIv34SNifz7yxAk5/PY7rpDPjc6tF6Vqq5UBBMlbshDeQT3RMZpQHRVlEjQyFqWOiDlsCu/ooejYiNmgWTDn69kRLjrNHEGJ2Ah1pG3tFMLthK8OAAAsJafkgIP5v50QCcADRwoCbqf+9S/ML9LcXFb+zfM7JQI8/G0RMOfGL4bkTbt0K1rzgeR9u98kxz2ROS0byJaDX995w4bc/QuUYoGql/YX5VL784LYnxcXF2lL20q67srCdhmNitsxcMNnlTDws1NDaIBa4bFkIUwD++M03W12bxrhq/6TZmNlDvJDJHs8DQ/QZLKTBiMO8xWbJmQSvTTesz833DWk3q+baBg9IgEAwNLQkwNVOqCC+YXFrLwrr51T//pijPmXiRMBB/odi7nUgG/apV7KgeSdkXwg2bZ+hexJhz30A++lCxz0c2PiBe6NcEFbD/HnHTde5hio6gmTX9S+VfuT99ErZ+Z8fY96oBKGWr2PBIDOY7IgcLCf6zZVb6uQppmpPtqphrtGc/NY5xOKTAsPTFrbJWjvZ1kGAABAQOzB7KxIDFTpQI4I6Js4zNUCenv/+vodiHOasvLmY+puxa0tIVrd2kJiVouWFUSb165073rzTqOtApdIeKGC/g//9Y/lzcDWrmmm216/0bhwJxKTO9qN5EOn9oNfN4HjZMWtGtSs2L9LXQ2qFvDnWsv3kQBQvCcLLvgeCejiFAAA6p1TMKtf9Vc4Ibinw0gO3PrXV3cgVsmDTCjE/A/uvYfuvqlNzrO9vY0e+OTddK9tvu2RNjrwsTtdA8loZxutaGmiw8+dpWePnzfHOtOD/iMvnqOVrU30qT/opL/+T520bnWzLMn40jefk6UOij1h4udqEgZ+HScr3A1sudWgGl09dhULy0/VyQKXCODKPwAA1DO+8u1Up5+DaS5FUOM4sNWTg2L96/NDJQ96CYE+jxp2ms8tkORec2K3bZZ/F2vobA/6ucpPczPRk0delcMH/ny7rNbEbR8enDK6TvW7EbSerPDz8yfPG9WgtFIZfZsBoPY0v+Md7/hoLBYzBxvH5OQkNeJ2AQCAvzignfi352Xg+tyJC3Ts+GzuUhqPu+umNnrd5WvoxKtz9CZbYPvet15j/pWnj3v7my6ng997gT4zcLs5xmB/ndt8bjh5+faPT9CJ03N0+LlzInloM6cYOKj/5uMn6Mx5a9DPDbFnjrxGjz11irruvoqam0L02M9O0c+PnaOfi+X8fx+8hX769Bk6dvICZbXaV7wfuG3DJ/o7zDGl2ZMVbutx6uy8XFbn9Rvp1XPzBfsTAGoLx9NVlywAAADUK/3KNzdmVnX6t73+soIqRpXWL/da1aScKinbb94kSxheEEH9w0+8JLdDUaUkXu78/O7ollzpwsM/MRozv/PuK2hRvw1AyL0RtBu3EgpZuiESFG73Uen+BIClhWQBAACWJfuVb9n1qQhif+3eLfSpP7y1IJitpfrl3GbhhqvXyBu2zc4vyu3g7eEHtw/Y/y9H6Rcnzss2Fy1mg2pOFOxVfng5t75+vVzO/MVFui95hD7xxUOy+tX1V66hJhHYcyPoyHVrzVd4w8kIJyX8njruBvaNIvHg6aivD1AfkCwAAMCy43blW0TJ9LXvviCn13Iwy0nB4WNn5JV6xtvx2a/+nD73NeMmcP/wDbFt5y9S9LY2WY3K3h5C4eU8njmVW865C4t0YX6B3nD1Wvr8f7mDNq1vzTWCLve+DvxeXCJhLppaWkKWbmABoD4gWQAAgGVFVdPhK98cwOrs1XRqkUp0zovAXje/kKV58x4Q2UUR/jdl6fbwBhmcO1X5KVZViO8YzdMP/Nl2inVulr0l3f/Qs+Yc3l1zxSpZMsElFHe1tyFRAKhDSBYAAGDZUNV0+HnX/30tZS/mkwWnajq1yK2KjyodUDhhuP/rz7qWkhSrKqQnTH/wH14vqytxj0l/dt9TclwpnJBx165feeSYLJngEgokCgD1CckCAAAsC5wgqMbM96Weof86+iQt0CJdscH9Bmi1iteT11cF+k43gfNSSmJfDj/bqwpd1bZSNoRmP3jqpNyPOk4MdCohG75vRg5zz09cQgEA9QnJAgAANDyVKKgqN+fOL9DZ2Yu0RQTC//Mjb6rLnnlUoM+JjtNN4LwmP/py3F5z2boW2fh7YTFLf3fwSC5hUImBPqwSspdOz9IascwP7rheTgOA+rQskwX7VRAAAGhcxermvybG/T9jM3XbMw8H9irR8RL0u9GXY8cJwPi3n5ONv9mF2UUaEwnDyP1P5RIDflbDaj/z/l2kLP3L91+UwwBQn5ZdsmC/CgIAAI2tWN38bW+o7cbMXuiJTrGgvxSnhMkt0ZoVCQPfFE6N5+dHnni5YD5OLPj1vBwAqE/LKlnQi0f5GQkDAMDywMEzX21X9xzg+v2N2o2nn6UkbokWszeopkXbsMCvK9VuAgBqm8dkIUOJmDgthLRHf8qcZpPqt8wXS2hVflynpahfjdeXm0lQLJYQ7149lSjoV0GQMAAALB+cGKxubZF/37hlXUMmCkFQiZbeHmLzupWyZMaiOUurW1qo1eyOlucrtzoUANQej8mCoS+ZpWzWfIx2mWN1IujvnqZ42pwnHSca7CUjJ3CflkmM0HQ8LcanKT49IeY054/M0PDkAIXlcOXcilFlwoDiUQCAZeHFk7P02oV5viROez98qzkWvFAJg2oPceBjd8qSGT2BuPfmzfTAnrtpe7v7TeAAoP6UlSyUlJqgsb5hGlDRfXiAhvumaPygyAiKTXOQ6u8mSo6SU0pSLlWM2mwWPyt8ckPxKABA4yjWgcW3Hn9JPm+/aROtW22UMIB3HPjr7SHsCYQ+vh57lwIAZ6E9e/Zkd+/ebQ664WpIERqcMgcFLmWwFy5kEjGKzAxbSh14XC/tF/96XadNDqSpP9RNY2JcNJ6W8xrjvZUpHDhwgI4ePWoOWT15up1u3XiIXrhwOU2fulneHIaFQot0Retp2rbJ6AcaAADq27PntlD6zA0UWXeErlvzgjk27wcnb6fT8+vp1g1pumb1cXMsVOs7J95Mb7n8h+YQVGLr1q20a9cucwigduzdu9drsmDDbQ/4wn/WeuW/8mRBSwq4ncK+dpocOkSxyCBxfsIJhNfEQeGNuzn2fvr8wWfo3fdeRV/9txfk7erXrWyhM7MX6aqNq+iLf/Zmc24AAKhneru0dWua6XffdT29J3a1OdWogvTbf/GYvBPxlz66HSULAAAecDxdWTWkrp3UR9N0yL20Nyc9oxVH2BROM9spiIQitW+QOrmNBLdtGD9YdiNnvsKkej7654efk4nC2++4gj71h0aVo3XrmuUzAADUNy8dWKgqSNvCG5EoAACUobJkgdsfUCe12y72h3f0UHRsxGzQLGQSNDIWpZ4d4aLTzBGUiI1QR9rWTiHcLt6pPPwDkTm7Nd+gORuS3eTdfP06uvHatfLK0uHnztKZ8xeN6QAAUJe8dmAx9eRJ+fy2N14unwEAwBuPyYLWtSk/LFWQjG5VZY+n4QGaTHbSYMScL8KlA5NGo+Zi04RMopfGe/bnhruG4jTdzfOKNxv23iOS+uG4uNhqjjEsLhLd//Vn5fRbblgvx/30mdfkMwAAXFqV3ln/qk2rHO8DwB1aqA4suAoSn+/5QlG0s82cAwAAvPCYLHTRqOoyVT70q/9pmpnqo51qRNeoNp+tEXSRaeGBSWu7BE4unJZRgur5qClkvcqk93x04zVr5TgkCwAAlx6XBldyZ331um3tG2iNef+EnIUQ/c67rpN/fux/PiWfUQUJAKB8lVVD0vA9Evzq4tQv3F3b5a2vWvp/1rt1u/3GDfL558fOyWcAALg0OOBX7cvs7QyK0V839rWn6ZWzc9TS1CTP96/bvIYWaJH2fSlNX/nOMTr8/Fn5GlRBAgAoX9XJApcIlHPlf6lwl6hO/T+z8DXr5PMTh0/LZwAAWHoq4C/WMNmJ/XUL/BTK0m+87Rq6bF0rje7eRtdduVq2Tfu7B5+mxcUs8b/TZ+fl/AAA4F3VyUItc7sxzFVtK2lL2yrZwJnrsgIAwNLy2jBZx+0a3F7HHVl87bsv0JZNq2TbhHs6NskE4aLZj0VI/PvHbzzrueQCAAAMDZ0ssC9+5E7zLyvVbgGlCxCEShtrAiwH/P3g9mPXtK02x+S1tuYbJus4yOf2CW/dtpk2r1/B0b+F3i6NE4rU94/LBEFXLBEBAABnDZ8suFHtFg4fM+qyNjIErktLBTW4gglQeP5R3w9uZ3DkxbMUyoaopTkf1IcWm2jot8KW1/FrVPuE/zHxc3rm+Dkxn9ElNrO3S1MdXah2a4qeUAAAgDfLNlng+y2wRi9ZQOC6tPSgxkvda4B6VupChP38o38/1M0y3/amy+mum9pk+7L1q1ppbmGB/uRvpnOvU69R1Y6yiyKhaMrSr/3SVXTPzZsd26UxHubxKmGwJxQAAODNsk0WbrneuNfCsy+elz9YjUj/YUbgGjx7UCOrPGC/Q4Pi47rYhQj1fVDnn5H7n7J8P/SbZXIAz+3LPvsn22hlaxMdfv6MfN3fTjxNow8cyb/GlF0M0Td/dILOzl50bJemqITBLaEAAIDSlm2ywA3guHSBEwXuMcMvl7rKj3p/BK7+8Pp5VtJYE6CeuFULsp9XeD6n88/DP3654Puh3yyT25d9/6cnZa9Gqq3BwmKW5uaz8m+dXp3IrV2aohIRJAoAAJVZtskC23bjRvns9eZspQJH/oGstMqP16C0GPX+H/jEjxo2cPVjP3lVzufpVke6tcW5saabpdw+AK/07wI/3C5E8ONff3icxr5WWBrAbRPs9KBfJdyzc7bkQCQPTeJfyPxqVVKdqFRCAQAA7pZ1sqB6RPrJ4Vfls84etOk/lk7UD6jblTZducv2Qn//0+fmaMPqVvEja0408Y9tPTfu82M/eaXvT/vn6YaDl62XrzGHDHxzKK9BzVJuH4BX+neBqwU5JQI8PPrA0/Q3X/05LWazNGcP+IUVK0O0ed3KXEJtD/qLJdzcDeq9RdonAABAcJZ1sqDaLdh7RLIHbfqPpVPgqKa7XWmzL6ucZXuhlqG//3Mnrb2FyMRhIUS/867rjOE648d+8sppf3p5T67S9vJrc/IKanNTSD7fcZNRelXKUm4fgFf27wJXC5p3qBbEZsXxv2jmEFmuSsTfA7OXI5UYHPjYnfK5nEbJ29vb5Hh+oDoRAMDSa37HO97x0VgsZg42jsnJSSq1XRvXttL//s7zdFIEeO+ObpE/YOrH8dyFBZp55lXKPHeGkt9/MfdjyfVnefwaMe9NW9fLovNvPn6Czpw3fyVNPN8TmdP0vadOyh9XfVn6sh/87gt09rzRwNq+bC/c3p/r/K4QP7RrV7bKhGHLxtX06vl5euW1eXrbHZebc9UHe8BSyX7i0pzYbW3mkLtin+fMkdfosadO0Tu3X2mONahl//O3nqOpJ0/Sja9bS4uUpfNzC7RudQv9X2++wpzTmR/bB+A3t+8CpwqySpF5IYLTgaaQrRiTiVHNXJwpnu8yA3729jddTge/9wJ9ZuB2OWzH03/2zFk68eocvcmWULz3rdeYfwEAwFLgeFpdd/Ysk4hRSPww9KfMEXapfjldPWIJrcqN67QU9avx+oIzCRHwJ8haacdfsnRB/PBxuwV70MbPTo3yeJjr1vb8+aOy6Lzzhg35K/gavtKsrrTJZT0hfnhtyz53wdoTk75sL67atMq16P7OyCb68se3y6txf/VHt8pG3ZPTL8vkyM5eNapWqHrMar8paj/x9FL4c/VavcetKgQHPPw526twqWX/0zeepfsfelaOG3pfhD73n98o/372+Hn57MaP7QMIgtt3gUsL3nzTZRS9xagWdG/HZrrnlraC+Xj4rps30RWXrSgoDUCjZACA+uEQ4hYhgvfe8R6K95nDBUTQ3z1N8XSWslnxSMeJBnvJyAncp2USIzQdT4vxaYpPT4g5zfkjMzQ8OUBhORyMUCgr/pelvzqQofuS+URBcWqUxz+WfAfRC/ML9JXvHKMF3p4FMZ9tVjHayrYsp2XzMtasaJbLLhXcqkB1W/sGWtPaYo4lWtGaL7pn/MPcJtb37XcYV7i/9M3nLMlBOcH0UnMLWJrEZ8Dj7cG7HW8TJ4DlVO/h/cZ1q3P4o10M0R3t1ipF+rI5UeDkMNa5Wfayxfubk7MXTl4o2jWv2j7+zHS8vV62DyBI/F24/gqjbRfjixB339RGn+jvsAT0/LBXH1LVjCptXIxGyQAAtaGMZCFDid5x6tk/QO3mmAKpCRrrG6YBFd2HB2i4b4rGD4rAtNg0B6n+bqLkKHWZw0HgYO8nPzcaN792YZ4umNWBdPZGeWzhYpaeeemsDBL5LqSPPvUKrV3TTNtef5m80hbt2Ex33HhZrr4uc0oMmkR8v2nNityy5fxiFV48faFkcKsHqrwOr5ydo5amJrksLlHgH2m7X3/L1fL5q/+WTw705XgNppcab8ttN4hAXduFTWJ/fqTX9UiUyZDaNpUAyqv12jbaS1PUMHele+zkefmZ8f58/ZVrZR1sTrI48Hda9rw4JvhfxLzZH7vuqtXyme/lUQxv3/qVreaQ2LamkGN9boClxMc5l7iquyy3iuRXvwjB9ICex/Nxi0bIAACNxXOykEn00njP/nyw7yBzqLDKRKQjKp+LTQsPDFPnYIRCoYh4jyGKJGI00pGm0QAzBRXsXZg1EwTxY7gQWqSNWvDOz/yjpzfKu3bzampqNuZnCxwrikDy1+7dQp/6w1tzV9r2fvhWeQVOLcupJxCePv7x7bllX3/FGlop5uN/jAPR+5JHCoJbe6Cq1uE33nYNXbau1fVHmq94Xy8C2IuLi7kkY/TBp12D6VqydctqeXWfGw6vammW28BtQpzw+rt13yi3MXWUPvCJH1pKU/hZDe/7UlqO+/Vfvlruz//xn2+XJQVcfeuT/3DIvWtI8e/LjxzLVR3aeqXRM9ILr1yQz244OXn5zCw1m19H3s6h3wqyPA2gOP4ePPKTE/RfR5+UCTLfZbltg/u5ReHpqD4EANBYQnv27Mnu3r3bHHTBbQe4SlDWuNKf6g/RxM5sQTDP7RkiM8OU1SbwuF7aL/71uk6b1DMQfq997TQ5dEi85yBNiVHReNo6j82BAwfo6NGj5lBpj53spDML62h+kaN+q9amBRGsZUXiIIL71ldp26YZcwrRN168VwSrWdfXrWs+Q3e2WZOiJ17poJfnN+SWZR9Wii27SSQCK5su0NyiSGSa5mg+u6KsdVCePbeFDp25nhaz+SpLTkotR/fk6Xa6deMhcygYiyKIfuSlu+Q2r2yeo6tXHacjZ19H165+iTo2WN+btzFzdqtIJlo5f6Ks2KeW6l9i5JrQLM2J0JznaWmaF5/FKfGZXCaHm0ILYv+I9xHjf+mKx8Q7G8nk0XPX0M9eez1lxXBIjG3Kir84tteW3SSSzctbT+c+17TY17yekXXP0A1rfyHH6dS+e+LULXR8to22rjlGz57fQtlsE926IU3XrD5uzgngn1LfWf07xKVlq5tnKXb547nvAgD4b+vWrbRr1y5zCKB27N2712OywA2Tu8fMgTx7EO+ULHBiwaUETsmCmpZfBjd0nqCdIikRfxgJSUQkD71E+8tsu8AbV2y7/vy+p+iHmVdodi7/A6hKEviq2G//xWOOdWZLvc6JfVnlLFvitg9m0LtmVZOId5vo7OxFY5qp1Drw1W7uIvbM+fzruGoBV6/RcVUoLvHwcmWQrz5+/uAz9KEd19N7YkYVpyB85ZFj9NmvPi1LRrjhMFeN+ONP/0T2NPSlj26XbQMYr49e4iJxMC/3nXgSs3GDc9mto1l6I8msIj/MAdK779lCg7+RP+K4bcpnv/pzy3zyb3P/cZsDe/Wvbz3+Ev3lFw/JnrYG/uON5liD2nc7xX77p2/+Qm7D/cNvpod+cFy2ndkW3kif+gO0VwB/lfrOOn2H1q5upt/rCvY7DgAAtYnjaSPKKqVr1GiUbD6SfUR9yWzB1f7wjh6Kjo2YDZqFTIJGxqLUsyNcdJo5ghKxEepI29ophNspiJCJgzoOrvVqQXqw7da4rtTrnNiXVc6y7dWeuPekM7PzIv4t7MO82Do4NRTmoJm7NtR7cloUucR731Y6KFBBhde2Dm7tA0rZ8w9p2VaAvf+dxj0iuAerLW2rZOKjqiK59SrEwXyL3MYQrV/VKrffkigwPQEQePrDT7ycq07Ez/d//dmC+fRlO7UT4XVkXM1Ip++78YeNEgdOKLiq0zvvMrpl5e1y6rUKoFKlvrNu36Gz542qe+r7AAAAy4sWJlaKg3yzK9XwAE0mO2kwIsIt7gY1MkidyUmjnUOxaYK9TUTXUJymu3nebqLhYHpEUsF5uQ3yKn2dF/qyuW7+6XPztGgraBB7hVavbqZ1K1vLWge1bD0ZufuWTXSPeWfU6y5fIxOIv7z/kKUEwk4FHSqo4OdiCQOPd2sfUAxPf0TMx0HzdVeulj0NKepeEdz9LONk6Jo2o0GxjrdRdd/45Y/fRW8WQX1raz7od2p4zqUEek9ETokWk8sW+8+pa0jG68xePDkrnxlvk77vuL0Jl2Rcts6oGsYJA5cqMC5lAPCD/bhz+s6q41zvmIHxcY6euQAAlq+KkoWuUb29Qppmpvpopxq2lUJotY6KTgsPTFpLKji5cFqGzzjIq6RBXqWv80Itm4NbtyB12xs25u6hUM468Lz2REe93xf+2x3yqj0H5586kHG8+u929VEGHw5XH1WQoq5mjtz/lGVYD1Z06nVz83x7syzdsMVoLKxEbzVusMb3jeDSB73XlhaHEhdVmsN/b48Ub3juVErAw/ZEy75sO64mxQ/en5x8ue07Tv7Gv5VvGP3OO43ShW8/cUI+A1TjfR991PN3lo9n1dCe6cc5AAAsT9YotAJ8j4SguzgNmluwV0qlr/NCD27dglRWyTrwa+1JhlrOR377JhngchD+7SdeKgjm1U3g7PcF4KpM9quP/NovpKxXM7/9Y+uN6ZwSBpUoqPk4mH48c8oyn14V6WFbry133dRWtMRF7VM1j97bldtrmP11bvPpVOkC35zNrYTCXpIR7WyTbRi4+lKpm7oBFMPfGXkn8ZUt/EWyEsM3Xbve8p3l7/3cgjF/Occ5AAA0rqqTBS4RCPLKP1QWpJbilmRc1baS7unYJK/m81V9vetWfubqQ5s2tOTuTC2JoINvSnfLDevkIJdI8NVKbqjL9Z11HPjrZMKgXd10u/pun49de8UquZ7zIkngBt9bxLr/6a6w3D+lSlzs83h5DfM6n5LrPvWk0X0qv44/Q1X6wTeXs5dkcLIWu82ocvXQY6iKBJVRSTeX4j1/6rzskle1T+LjTg7bOkb7P4++JJ8/+O7ryzrOAQCgcVWdLMDSKDdIrRQHGN/76clcUM8Nqj/3tadp6LP/ngs8HvzeC/I+B1x9Z5VIYG5+3XrZ1oGTg8985bBMKF4nAvm5OWtPS7J9gDVXkI2D9avq6up7qTsa83rOPPNqbj35+bXzF+lfvv+iHPZS4mKfx2spjdf5GO8HppcQ8Ge4otno+vbWrRscP9NffqORLHz78ROeG4MDKCpR0EvnWlYQ3XDlWnnR4U03XiaS/lZ5Q0nutYtxdTkuWeBSLW5oX85xDgAAjQvJQh0J+sfb7ar+/HyWHs+ctgQe3Ej4t955LW0UCcxnBm/P9VT0wNTzBQmFqnYj2westd4N2+kGZBw863c0tle9Uut5XiQyulrstUXdxfkXL+VvzMbtK87NXZQNSf/6P+WrgOi237xJljBwicTDtupgTskDEgpQin2Pj5+eld/LT/R30Ad3XC/Hf+6rR2QXvw9OvSCHOVFQ3REDAADgFwFy1FV9e516pq7gKxx4cECyZZNx5ZzvdCwvlpu9C+kJhV6FSm8fwF2ZLtCivHqu0+9ovGpFYdUrt/XkYb30oRao/XP0+Dn5zA5+1yj9+MCvbpXPTjhYu+HqNbKa1ez8Yq5tBz/sPUk5jYPlS30/9C6Rmfp+JD9p3Dn/nduvlD1vcYnCd35ygv7Xw8fkeL7HCAAAgIJkASw4KOfgXAXi/KyXDih6YK6uZHI3oDqVUHB7Aqf2Ab+3wwiW7b3+3P/Qs/L5P7x1C21c51z1ymk97UlFLVAlC6r7VG6EzdU+VFUPNxz4Hz52Jpek8VXisa89TaMPPm3pSYofqnqYGgfwO++6TrYjUjm+2/fjttdvkAnpxYWs/J5evnGFvPkhAACAgmQBCqhA3F4a4BaYe7nS79Q+IHqb0esP34BMBdNcqqDqTb/vV64tWvXKvp61ligw3g6+dwL32sRXcLkUhRMGrmbE4524VbO6ML+YaweiJw+qugk/I2FYPopVR+OEm9sRXbNptev3g4+TicljuYSUn187P4/jBwAALJAsgCMOLOylAcUCczXdLaFwwsEyB83s648aVXNUqYK6o3EpvPxa77VFXanlRs4PfteoF/6O7VfIZyduyZe9KtjsfLagEblMGESiUUvtNpYTv9qOlGqXwgG9W3W0Lxx8Jpdw//c/7nT8fri1a5gVxxOOHwAA0CFZAFf2q/qlAnMeXyyhcJLr9efHJ+jP7nvKUqrgVdANv6vF3dGyT3/5adm4WU+S3Kh9qRKG5lBTQR10p7tP66U5QfIrKG4kTgG8V14TAX7mh73qmT5u/OFfyNeohNvp++GlNBAAAIAhWYCylArMSyUUdnw/Ae71h6+6f/+nJ+U4r6UK9eK6K4x2C0dfOiufvfY2oydfd9+yie65eXMuuOPne29to2jHZks3s1esX+W67/0K8PXAFQxOAbxX+v50Wo4+zqnqmX0ctx3idgiXrbPdRMHGnpDys9ckHwAAlg8kC+C7cq70c9Csev1ZzPL/Swc59ea5E+fldhn/ZamlqbBEwA0Hbir5UsGdXnLDD76p20qRMHBJwy9ePpfrN7/U1WpWbgLhFMwud2qf6AG82jdO+9f+uZSTCDhVPXMax1XWxr91rGR1IqdjCgAAQNf8jne846OxWMwcbByTk5PUiNvVaDhY+saPjtPFi8YwBznp587QGhG83LR1vTGyjvH2/a9HnrNs389fOFvW9r33rdeYfxG9/U2X08HvvUCfGbjdHGOMS37/RXr/r15Hj/3sFH1/5hU6e+Ei/esPX6K1q5rpZ8+ekQHpuQsL8kZ26r153Sb+7Xk5T7F14eA2dltbLrBVgeucCFL15S1HHIx/8/ETdMZ2p3LeN9xwP3PsrLwXido/+j7nz+ULqfxdzhcWjVIBnX2c040NncZxadMdN14m76dQitMxBQAAwDieRrIAl4wKtDiI1ckg9Mhr9NhTp2Rf8PVKbd9Zn7dPTx4UHnfL9evplTPzsl0EB/EXL2bpx+lT9OjPXqELs8aVZ37vf3/6NB0WQSwnGPYEwk4Ft1//wXH6nkhCnILiRvis7FSCVAzP87Hfu5l+9NRpevFU/qZ7LCSCd1laJoJ9tX/1pO2HIqnjxG52Lt/jladEgAfFuJBZJsxVh+66uY2uu2KNvOHawkJWjuPSpnJKCZyOKQAAAI6nPVdDyiRi4gdQ/EjJR4wSbrUXUv3afCGK6TO6TktRvxrfnzLHCZmECPgT5PZWUN8avZHlpdi+665cTU3azfHmRMKgSjUU7pKVG5Tr1V1UtRmdKkngKjKvnJmlrLUnV6kRPit7VSHe7lJtMtQ88X/OUPrYGaJFPn+ZEwWuUqdKBJyqEy0sFn4u3NWp3pCd961ql6KOITXu3ls2F1RHQ3UiAKgGd+v9J38zTd990mg/WI1Uv1OsV4sylIgViWm9MGNbPXy14vfgfeH0Pir+7Rd/FeN9PeW+d1+ZinhMFlK0b7yH0lynXDzScaLBfU4rIja6e5riaWO+rJyx19w492mZxAhNx9NifJri0xPmDhPzR2ZoeHKAwnIYGpEKcvRgqJGCnaXcPi7JuP/rz9KidvFfXpl2IE4l5l8GmTCYXWZy8KwSBRXcnhMJxpnZeWriq9rmS5ubQ3X/WdkTA7Xdxdpk6PM8+L0X5D00+J4h29vbqEnsnOYm3rvW/evUrkB8ONRiSw5UQ/ZSiQA/7B0JOI0DAPCCE4Whv31SloT+9/HD1SUMInjuno7nYsbhmX1mXNd4ZGA+sZOSfeYIV1HqE/OMH7RF+6kJGotGxVT/dI2K/T7aZQ75w2Oy0EWjWtCenpmiaEfEHNLwRvcN04CaMTxAw31Txs4pNs1Bqr+bKDkq3hkaHQc39mCokSzV9jmVZDhdrd60doUM9HU83LF1A71122b61x8ep7GvHcklCgoHwKtXN9OaVqMB+rqVrXX9WelB/33JI/THn36CPvc1awNje8KgXqPm4X3S2hqiN7VvpL/ou4Wu2LSC7r65zfIZMKekjee5yyU58JIIOHUkUOvdCANA7VGJwqFfvCbv5v7KmbnqEwZN12g+lrPUUrFd/dZLI+RD1ixJUb94TuSm8RV4dTW+sNTCefk8fz8ltGnGJL5aH6HBqSkajIjxek0WW00Ytwv15QTmHTt7+Eq7ljiJ9x+ZpviwGJ+T3zbjwaUJbutplDb09xvbpfYF7wP5d7GaPmUK7dmzJ7t7925z0B2/eWRwyhjoSzruHDnPzLBlGo/rpf3iX6/rtMmBtNg53TQmxkXjaTmvMd5bmcKBAwfo6NGj5hDUq++ceDO95fIfmkONZ6m274lXOujE/AZazDZTU2iBLm99VY5/WYzbLP7etmnGMg/jYLa56SItcj37bAtf9FY1mXLUsjo2/oy+/dI91CTmfvtV35fPXj15up1u3XjIHLp0nj23hTJnt9LFxVZzjLvWpgVa13xG/n1mYR3NLxr7TKfmubPN6H3I7TOwj+PPgjX6sQ8AxW3dupV27dplDvnjvuQzdOAbxn1XgvSr26+iP91ljdc48O8WQR3HdLlYjquW9xLtNy8+8zwTO7Mkw0LLNA6YR6gjPUkDYf67W9Y+4eUYy41SnKeReA3XQMmayYjr8o1ljKnYlYNovh4tX8cBt3xR/mI2LycyTj3y/R2GHVi2pYB6j/1EvRGaGbZtsxytbYeO13Wkg9KTO+igfT3lckUS0WmNyfOxtZpR35/mqDLs3bvXe7Kgk0kBV0uyVRGqPFnQlsI7b187TQ4dEh/OIHF6YjnYPOKNK3e7ABrFn9/3FD1++JTsEUddjf7tv3jMcuVZzdN+7Xp68dR5ev7kBXmlXOEEoqmFe+MxGs3qpSK//9c/psPPnZWlGdtu3CjH2XF1pqHfzH9v+ar85w8+Qx/acT29J3a1OXbpcVUrbuDN1Yd0vL3ZJs6SzBGCfbt5n33/ZyflPlHs8yhOn4HTOACAIPzxp38iO7zwgs/9Wf3kx/jnwDbKyZa2VXT/R95sDunUFXEjuN9xULvobMrFd5ZA354sTNBOM5C2xpnWQF9Oc1w+X5DOL8MIntWwQ7LAAfrETku8ysnASId7LOotWRDvkc4vO/eaCCcj+WShYDui8SLJgn2c8Xo9ti617qVwPO2xGpJVeGCY+qbGyaUGkQVXWXJTOE18gLzDeCfuG6TOpNm2Yfyg2CUA4BUHoqWqrah5uBiBeznSEwXGVZhkwtBU2DZBJQhT087F1JwYlNsWYClwAsMJzusuN26Up1uxMkSb1660VCGKXL3Ost3898rmfMmCW6LA1P61v94+DgAgCJ/+49vp//xVzNPjj977BtqwJl/Set1Vq+l/f/xux3ntD+dEgYVpYDJLSb3KOV/dN9sy8CMXwIbbqXNqkCKyygyXJOy3BMCeuS3fB53tPiyrayf1jY1QIpOiibE+2mlPLkTS1DvYSUm1DSIGrqo9g0h8uilZ9X7wlixwlqVX2OL2B9RJ9v0W3tFDUbkTzBFio0fGotSzI1x0mjlCZEicSarMz8QHkPknAHjnpf46z+PU1oHx8F03b6IrLltRENzeedNl8vmJw6fls86eGIzc/5Slnr9TWwA/2Hs1suP34wRm/78cpV+cOC8ToRaz7YYK+g987E753Npi3ORu43prNSW+Sndu7iK1NDV5aoPi9Bl4+VwAAJbSr8W20AfetZXWrmqRicKn/+h2Wre6shuk8pXtfMiYoUPTRqBtxIGqExsbEVcaHd1UHuQXXX45Ih2O8apTU93yddFOkTwNRjghGrLGuyw9Q1PRDlJvxRfO3S+5l8ClNbL5r2NxR1m8JQtdQxSf7s41ksjX9WIc5JuNP8IDNJnsNBpg8HwRLh0wi0eKTRMyiV4a78lnkl1DcZru5nnFmw1bqzsBgL844OXAVyUM+hVzp+B2W3ijvPs2V0XSq/OoREFPDB7+8cu5YUUmDGbvS3algn4nKhFwS0DUenEC8w/fOJrrweium9oKgn5+5ruIc8PlyemX5TYqDz12XD6/654rUUIAAA2FEwauOlpNosC49gnJ+I0fRp16Ga+KOHB/fFpMUtO0rkBFgC4CRHO88XBrVOyq2PJdhUnkGNaGwyXiVR1X8eF5uH3GmNzm0u/J8S33f5S/WK7pGqVkpyphEculPvGPOaxnCZmD4yLRGMvvj7J3aF5FbRasrPXJagXaLACUr5w69X/62Wl5l+KP/u7NFOvcXLwtALeY1ujJiI6Deqd2Dfb2Dzo9QVm3ppl+913W1+rTlVBTln7/PW+g977lmoK2HMpnv/o0feWRY/Tu6BYa+I83yh5D3j/yQzr52lzRthoAAFCegnr1Du0G4NKouM2Cju+RQOjiFKAhcPDu9Yr57W/YIJ/5TsTMrTqTbAuwbiWtaM2Pv2L9KsdEQV3952ceVuPdSg3siQA/fyGVf+37PvqoLMHQEwWWXQzJe1JwguNWLeh9v3KtfH7oB8dlgvDoU6/IZ27Mh0QBAMA/fLXdUrLgU/UZ8EfVyUJ4YNKl9TcA1COvdeq5KhJ77CkjWWCcANx2gxhvtpXmBIFLELgtwJ2RTbRSDHNJwy9ePkffevylXJUjp6Cf73kw9Nl/d0wgGAf6TonA2fMLsnTiA5/4IZ2fW6B1K7kRtznRxAlNqTtPt61fIUtMjD7IZ2R1KvaOO6+QzwAA4BOu+qMa9coHLkLXkqqTBQBYnm65fr2s1/rCyQv04slZcyzR1i2rKbRo3MmYEwRVgsDPl61vpd/feYMc3vOPaXr4Jy+JoP5HjkH//HyWHs+ctiQQesKgSjL0Egvl/IUFOn56ViYZz586L9dHvzGdUxUoJ+9/53Xy+dmXztEjT5yQf7/9DiQLAACwfCBZAICKcANnVR1H9YrEV+G//fgJ2UaBEwN7QM6lFu996zXU+YYNdHFxkWbnFunEa7M0J56dhGxFAjJhEIlFz58/Koc/0ttOLaH8aYwTgc3rV8j352SD8TJaVhDdcOVaTz0Y6Z488io1NZO80sXru6VtJV13ZWG3qwAAAI0KyQIAVOz2G412Cz85bNyh+MGpF2S9fq6idODPtstxdlwycOSFs7lEYHZWJA0LC7SiuYlaW/JdmXI7B3v7B84LOBm4ML8gl3PfwWdkV6arWpplIsDPsyJhsScZnDhwSQMH/F4TBVU1atEs8OBlvnJmzlIVCgAAoNEhWQCAiqmShW89blTR+dI3n5PPv/4W5zs0u7Uz4EB8hUgM1qxozV39V/c8UAlDSMT/WfGyoyfOyepFf3fwiOytiEs49n74Vtkw+8sfv8v1nhE8PvlJb7e3cVvP2bmsHM/TAQAAlgMkCwBQsRuvXSsbLc9dXKCPfP5JWarA47hhsJNiN4Dj8V/++HZLb0z8zAkDJxDX8V2Xm7KUNWssXZhdJDFEb4xskO0nVMNs9Rr1HvxcTtUjVmo9izWMBgAAaCRIFgCgYlwlZ8GM3r//01fk87vv2SKf3ZQK5u29MfH4hYUsnTwzT5S1Vi/iEomZI2cKrvSr9yi3jYKu1HoCAAAsB0gWAKAiqk7/RfMebLKdQChLcwvOjZV15QbzB/fc63iln3tCcrvSz8us9i7L5a4nAABAo0GyAABlc6vTz1f+1c3OSik3mFeBu36lX++a1YnXe0YUU+56AgAANBIkCwBQNrc6/cWu9DspN5hXCcNSX+n3I+kAAACoR0gWAKAiKnAv50q/H3j5uNIPAACwNJAsAEDFVMKAK/0AAACNyXuykOqnUChkPGIJypijC+jziUcsoc3pOi1F/Wp8f8ocJ2QSFCv2XgBwyeFKPwAAQOPymCyIYH6kg9LZLGWzaYrTIPXqSUCOmK97muJpnk880nGiwV4yZnWflkmM0HQ8bSx7ekLMac4fmaHhyQEKy2EAqFW40g8AANCYPCYLXTSaC9rDtKPH5S6oqQka6xumARXdhwdouG+Kxg+KjKDYNAep/m6i5Kh4ZwAAAAAAuBRCe/bsye7evdsc9CJDiViEZoazNGqL5DOJGEVmhimrTeBxvbRf/Ot1nTY5kKb+UDeNiXHReFrOa4z3VqZw4MABOnr0qDkEAAAAUD+2bt1Ku3btMocAasfevXvLTxacEgKl8mRBSwq4ncK+dpocOkSxyCBNiVGcQHhNHBTeuPKSIAAAAAAAUDieLqs3JJkMjPdQ2iFRcJOe4XDfWeE0s52CWH5q3yB1Js22DeMH0cgZAAAAAGCJeU4WUv0ho2SgSIPj8I4eio6NmA2ahUyCRsai1LMjXHSaOYISsRHqSNvaKYTbydvtnQAAAAAAwE/ekgUZ2IvnsW6t69N+s9ciDvJDJHs8DQ/QZLKTBiPmPBEuHZg0GjUXmyZkEr003rM/N9w1FKfpbp63m2gYPSIBAAAAACy1Cho426WoPzRBO7O11XMR2iwAAAAAAFSu7DYLTvgeCejiFAAAAACg8VSdLIQHJgu6UAUAAAAAgPpXdbIAAAAAAACNCckCAAAAAAA4QrIAAAAAAACOkCwAAAAAAIAjJAsAAAAAAOAIyQIAAAAAADhCsgAAAAAAAI6QLAAAAAAAgCMkCwAAAAAA4AjJAgAAAAAAOEKyAAAAAAAAjspLFlL9FAqFqD9lDjsx51GPWCJjThBcp6WoX43XF55JUCyWIG0JAAAAAACwRDwnC6l+EchP7KRknznCkQj6u6cpns5SNise6TjRYC8ZOYH7tExihKbjaTE+TfHpCTGnOX9khoYnBygshwEAAAAAYCl5Tha6RkWAP9plDrlITdBY3zANqOg+PEDDfVM0flBkBMWmOUj1dxMlR6nEOwIAAAAAQEBCe/bsye7evdscLI1LGCZ2Zskpb8gkYhSZGbYkFTyul/aLf72u0yYH0tQf6qYxMS4aT8t5jfHeyhQOHDhAR48eNYcAAAAA6sfWrVtp165d5hBA7di7d2+tJAtaUsDtFPa10+TQIYpFBmlKjOIEwmvioPDGlbNdAAAAAACQx/F04L0hpWc43HdWOM1spyASitS+QepMmm0bxg+ikTMAAAAAwBLzNVkI7+ih6NiI2aBZyCRoZCxKPTvCRaeZIygRG6GOtK2dQridOs0/AQAAAABg6ZTXG1IoRN1jRGPd/HfMDPw5yDe7Uw0P0GSykwYjZjeoES4dmDQaNRebJmQSvTTesz833DUUp2n5Pt1Ew+gRCQAAAABgqZXdZqEQ3yNhgnZma6vnIrRZAAAAAAConC9tFvgeCejiFAAAAACg8VSdLIQHJh17RgIAAAAAgPoWeG9IAAAAAABQn5AsAAAAAACAIyQLAAAAAADgCMkCAAAAAAA4QrIAAAAAAACOkCwAAAAAAIAjJAsAAAAAAOAIyQIAAAAAADhCsgAAAAAAAI6QLAAAAAAAgCPvyUKqn0KhUO4RS2TMCTbF5nOdlqJ+Nb4/ZY4TMgmKxRLk8k4AAAAAABAgj8mCCOa7pymezlI2Kx7pONFgLxXmC8Xmc5+WSYzQdDwtxqcpPj0h5jTnj8zQ8OQAheUwAAAAAAAsJW/JQmqCxvqGaUBF7eEBGu6bovGDtmyh2Hxel2FK9XcTJUepyxwGAAAAAICl5SlZyByaNv/Ki3REzb/yis1XbFp4YJg6ByMUCkVovGeIIokYjXSkaRSZAgAAAADAJRPas2dPdvfu3eags4wI3iMzw5TVonce10v7aTJXVFB8vv3i/16WIUZSbF87TQ4dolhkkKbEqGg8bZ3H5sCBA3T06FFzyMDtH7i6UxCwbGfYL4Wwz51hnzvDsp1hvxTCPndWr8tet24dffjDHzaHAGrH3r17iThZKCUdj2apL2kOGZJ9lBVBvDlkKDaft2Uks33UJ/5vTJOzp+PZaDSetb5TaV62q1JYtjPsl0LY586wz51h2c6wXwphnzvDsgH8xcemp2pI4R09FB0byTdoziRoZCxKPTusV/uLzVd6GRlKxEaoI21rpxBup07zTwAAAAAAWDreGjiHB2gy2UmDEbN708ggdSYnzcbKHOSHSPZ4Wmy+osvg3KGXxnv254a7huI03c3zdhMNo0ckAAAAAICl5rHrVKFrVNbVU49804M0zUz10U417DqfUGRaeGDS2i6BkwunZXi0ceNG8y//YdnOsF8KYZ87wz53hmU7w34phH3uDMsG8J+nBs7FcCPlfe2T6LkIAAAAAKCBcANn7yULLrhEAIkCAAAAAEDjqTpZAAAAAACAxoRkYblJ9RsNzEP9xG3S88OxfE9VlQpy2QAAAACw5JAslEsFwLEE+R7/BrlsKUOJkWmKp7OUTRJ19/dTf7ca7qTB3mreN8hlsxT1y8TD+pC9cNW8INfdedn+HENBLtsN965mJpuBCHr5Vcol2Pb9zJ9Flesd5LKZ7eJAqt98L18vRASw7AJ8jNTjBQ4f15v3t36C4pulyv3NDx+Ow6CWbd8HdbNsgNrWmMmC+mEJKqjpS1J2eIYi5onC14A1yGVzz1XUQ/LWFl2jlKQxmo6b3dV2DVFcTE3L+SoR5LL5JM334DB6x8qm4xTl/ST+3jkRoljVv45BBvNBrjsvu1vs57SxbO2R7hmnSFXHf5DLrnO5wFU8fA26xT4fGeN7V+b3s29BSJDLZrx88+JAdphmIiHqno5Tmo8ZPy9E+L5sp+9+hAanpsxuvv0OAvl75UdAv5TrLda5l7s6N4+d+DR1+/bD5Peytd8huexx6smdeztopKrzVpDLBqhtjVuyEGjQLeS6geXL6ObJ2q+TRZDLzsnQoWnzT9/5vWz9JC3wjfqmD8n90TWapM7xg1XsG/7xDjIRCXLdedlx2q93OWwKD+z3IfkLatnOyZnx4IDHnK1iQS5fHC+BBd1in2vdUHPnETII8WX5QS6b6cd5F+3sE6dgdX8cPy9E+L5sQ9SSFKcpHo2ayYntJqFlCT6gD2a97YxzwVDu2BHf/+kJH48bP5cdoQ7L8dBJ7eoUFt4hjqJqjpUglw1Q2xq7GtKSBN1dNGqerP2/Wuf3svlkN04HeQek9tFgZ5x6xnuNq1w8LKZG5HyVWKJls8whyuci9hN4ufRARPA1mGdBrju/fpB6HRIavslh9fs8qGV30VA8agt01IMDHnO2igW5fHG8BBZ0i31uXzd5M0s+fXXTmDmqMkEum1mP5YjlzXifmX9WJMhlG+fY/dTrS/DuJJiAPvj1rk9h2tEzTSPyvBWm9s5pOpQ7hfG5vprzVpDLBqhxfJ+FhpPsy/KlPyfpeDRL1Jd1nupBkWVXLchlK+l4VvzU5vdBbpiyVb/1kiybH9Gs+LHNj4/Gs2qwfOms+PF2WR5Pq+JYUQJbd0OyTy1bf/iw3kJwy7bt9xyf9nlgy3d5PX93fdg3fH4SwaU5pJHLr91lM16+4/fch/NakMvOS2b7xGcYjSddjp3KWH9z3I7LagSw3rnj2Xzo5yk+b1Wzz4NctsnY59p7yEf1xzgLctkAtYjzhKpvylaTuE7xxE7K4gYQ4AU3VIsMknGBkq/6TRptLXh8L9H+SbPKA4DAN6Lspf3WO84zPu90EyV9rQICS40/X3E6yJ8HfMFVkrgNUJJ6xkf4pOLjsg3BrDcALHd8U7bGTBYAAABqDAJ6AKg3vtzBeXlyaUDpS3uIIJfN6nXdg94vQboU684Nt4Oqy1yvy2ZBLz8o2OfO6mvZso1LNuhEAZ+ns3pdNsCl18DJQlABGp8U6rW7ynpd96D3S5DBfNDrDrWDP2sEDOAFjhUAqB8NmiwEGaBxrwf12F0lq9d1D3LZQQfzQa67S5IjH9V2EVqvy2ZBLz8o2OfO6nm/BAWfpzMcKwBBaNBkIcgALcguJYNcNqvXdQ9y2UEeKyzIdQ+yi9B6XTYLcvlBBgzY587qddn1eqwwfJ6Fgt7nALWrQZOFIAO0MA1MZml4JlLwAxAZ7KRkVT3nBLlsVq/rHuSygzxWWLCfKSc0uftZ+Kxel82CW36wAQP2ubP6XHb9HisMn2ehoPc5QK1q6N6QUv0h6i6421AfujaEAjhWwDuuuib71LU1VOXx+6h9EscMKDhWAKC+oetUAAAAAABwhK5TfcJXpfsD6tYiyGWzel33oPdLkLDPCwX9edbr8YJ97qye90tQ8Hk6w7ECUL1lkyzgSw1e4ViBcuB4Aa9wrABAPULJAgAAAAAAOOM2C8tBso+yfUlzoOYls33ReDZtDsHSCupY4eVG4/lPNR2PZsmXNxLHS2AHt9OxKMZRn/g/MJxbwKsgjpXgzisM5xaA5Y7zhGVTshDZmaQhv7udSPUXdIcZCvlxV84uGuIbgpnLjPneTxv3/x3g3UMzCYr5vk9MQS7b1DWapVHfuyhJ0cRYHw1rXaKEB4apb2zCh/UXx0vHSG6f+H+8BCXg41Cy93Xv//vh3KLDuaUY/88tQZ5XGM4tzoI/rwDUkoZPFriOKH+ZI90jdJDPc/yDUPVdeZk4WXRPUzxt7z/bn67wwgOTuWXup16fT0hdtLNvjCYCObtlKNE7SJ1JbZ8kibp92ed+L5u7L9RP+E4PH38EovZ7NkSow6cb+ejHS/6eDrGq+gM3vjvdNDY1mAsujYcY17fTh+M8yOOQ8efbTRTIsYhzizOcWwxLeG4J8LzCcG6xC/a8AlCLGjxZSNHEdJzS4suc7DNHhXdQT9V35TVFe2hHNXfUumT4ahTRWLd+kuaHHz9exh2RLVdau4Z8uBMy83vZxg3Tcid8x4df/aCLH69O683f/LnpW6FILlKYosFI5Z8rXwXNil/BvqjxHbLsF18ujwZ5HLIgj0WcW5zh3GJYqnPL0p1XGM4tLMjjEKBGNXabhXQ2Ho1muTpnss94zqbj2ahPdXa5bqheV9RXyb6s+HiMR53VMeb9YqnmytviU73XIJcdPD4ezc9UPnysm6sfLz7vj2DrRAfJ2N8Fx4sv3yecWy4FnFucBHheYTi32AR5XgGoPZwnLIMGztxgSj+Rmj/sVbMvVz38OFHXcyMvt/2iHuVul/2H0Onh1z4PatlBC/J4cVq2j++nByKB7HP75xrksnFuCZbbflGPcrcL55bSgjxenJbt4/sFem6xf6b18FkCVGaZJAvgiK+C4mRXVKBXd/0W2A+j+FEsuGLGQZYfy+blGAF27qouH5d1cTUXXOHcUhLOLQznFoB6wHkC7rNQs4LsbSHIhoKNIzywn3rG91W337lXG7lf7Z+nn5+r+DxHjAax4oeRS/FJ/DBS1K+GgoHViea6v7a6+Vzvf9qvnlzAGc4tl1rV55YlOa8wnFsAYDnclC2wLggDDv4C7W1haRpoZVKpwAKEIJedkzlI41Pm35XqGqXs5ACFxQ/jqPosLQ8/GjkG+8PYNZoWgY3qBSVEkcFOSspt8sGUccyF2ztpTHZdIral2n2+VHBucYBziyfVnluW5LzCcG4BAKGxqyFxvUK/6hGX5l/RcpDFs4Zc0azCRc0+FdFyozVxaImHue99bPgZ3LLtdVCNR32UWvO6m8dG7nPUxtUw/jyNfczHt7HP/aue4fY98uOz5f2Lc4sTnFvs+FhRy84/fNolAdPOIzi3mNy+Q/X0uQJ4tzyqIS1hF4S+VFuRItRBg7RPX1BqX5XFs3xFMX+VMjI4Ze1Wrpv7mfPjalGQXUoGuWznK3TV9eJn3efODz+uFmt9ivNV3Olusdxumo4P+XR1MTj5m1Tlu5qc1G4wVTWtH/d+3j98RbczKd4nSTRS5dV0nFtMOLcU5/e5ZanOKwznFkdBnlcAalCDJwvG3Ur1OpGB8qPaisQnN64boJ38ueZAVcWzS9XvNwcj48ZNqhTeL1UFI0qQyw6CdZ9zENJnqf7RR1GffnSDDbqDrOMetD5Kyv1t/xHnY6maQBDnljycW5bW0p1XGM4tToI6rwDUqMavhmQt+jUefhSh1nPRshBYDxfMvm/8rK7h87J5P8giZbdjxXxUXR1BLN+x6LrWi/ON4nXLcZ3bZ7WOP1O1f83971tVCrfjBecWnFtMS3JuEcuuy/MKq9dzC3+eQZ1XAGoP5wnoOnVZ4pO08UOYq1+MbuWK8OPHt45/GIMMRgINLIWC5fdl4+KY57/rpuvKuoJzS3mq/S7V63mF1fG5BecVWEaWR5uFehVYTyssyB4uuD6tWs983dpYxdU1uJj6UhdNc/F7tdUonKp/TFN8v089fwR2vHCxut913BXx2fI+SGtVKOTDr55cnIzRIPe44mtVijqDc4upEc4tAZ9XGM4tHuC8Ao1t2SQLvnWHxyfOov1bm4+quiJcghNdYN3KcbBgnuz5xG82+uoc9KNxptgvvnXxeCnYGzpOkj+/K0EeL07BSLV13DWBNhIWAWVgfcTn4dxig3PLEgvqvMJwbim0NOcVgFrS8MlCqt84CUW6R4zGa5kExar5USjZvzU/0tX3Kx5oEBVwDxdmsJCaECdU2eF6hDqickoFumgoPi1+T/hz7KYxrReK/ONSXx2sAQEfL9Zj3a/AMuhGwkFe5ca5xRnOLQ0H5xabYM8rALWowZOFILvDK6baouXge1oJroeL/A9wNw0bV7iq7FUkPDBp/pAkqS9qfJ75Hxd++HhVtC4Ff7wEaWowf1Mm3wO0wK5y49ziBueWRoJzi6PAzisAtanBkwWuE1lPXW0qKdo3OBVsEBWg3A+wETHwCJr0pWi5i0b9KqJuQPV3vPBxbtTzDSZAC/IqN84tlwLOLZcGzi26+r33BEClQtzKeffu3eZgI+L6v900Zg4RRSme9rNOJ8Clxsf4BO2sw6ugXJVnYqe6El1vcG6BRodzC8Byt3fv3uXQwNleJxI/5tBotCtddSVFE3xzX72BY11ctVRwboFGh3MLACyj3pAAGle9/jDag231WO71xAFqBc4tAIBkAaAB4IcRAIKAcwsAIFkAAAAAAAAXSBYAAAAAAMARkgUAAAAAAHCEZAEAAAAAABwhWQAAAAAAAEdIFgAAAAAAwBGSBQAAAAAAcIRkAQAAAAAAHCFZAAAAAAAAR6F4PJ6dnZ01BwEAAAAAAIhWrlxJ/z9oIwT31ROaOw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png;base64,iVBORw0KGgoAAAANSUhEUgAAAwsAAAEhCAYAAAAwDjzDAAAAAXNSR0IArs4c6QAAAARnQU1BAACxjwv8YQUAAAAJcEhZcwAADsMAAA7DAcdvqGQAAF9mSURBVHhe7d0LeBvneSf6F7zofrEoX2Q7lp0YoG2atuLE8gVo0qTnJA2pNKtmnzJqn6ZMmzxkm25LPttSu3vC0yYnbBNJaRdItk3IxunqcdoqbDbLOBbQeJuLnZK52InjlGYcAYplOZZtWZYlWzeSInG+95v5gG8GM8AAmKEA8P+TYXAuGMwMBoP3ne8yob//+7/PHj9+nAAAAAAAAJQrr7ySQnv27Mnu3r3bHAUAAAAAAEC0d+9eajL/BgAAAAAAsECyAAAAAAAAjpAsAAAAAACAIyQLAAAAAADgCMkCAAAAAAA4QrIAAAAAAACOkCwAAAAAAIAjJAsAAAAAAOAIyQIAAAAAADhCsgAAAAAAAI6QLAAAAAAAgCMkCwAAAAAA4AjJAgAAAAAAOEKyAAAAAAAAjpAsAAAAAACAIyQLUDcyiRiFQiH5iCUy5thglfeeKeo35w2F+sUQBKWSY2Epjp9LcYwCBAXHMwAwJAtQXCZBMfPHwu3RyD8i6Zkp8y+iqZm0+ZezVH83jcm/ohRPj1KX/BuCUM7nAlCxVL92rivjAoDTebO/xKst78WPGF3qU2tw3zP9wkr+UfS3pGD/iEcsQa6v8DS/83oUPsq5+LME28bKPTad3qMGjjGoD0gWAIqIdETNv0QK0BEx/3IggoMRI1OgaHw/DYSNvyEYnj8XaBx6AF4qkKqaGfB1m1/qcqVnKB9mm8ZGigRmGUqoE0jOFFUVn/uwv4L4nqX6eZ3UhRWrqcGI47rK1zh9FlODFHEIlMud3y9LsW3iFWUem8Xmr/IYg2UDyQJ4F41TOpulrO0x2cCRcXhg0sN2ih/63kEjOOhLNvT+qBXePheACsgrsM4BX0WiUTJC7ikaP+gSsqf20aCZXUTF/LUisO+Z5bckTXF9k0WQvE+PkMXnkYtzxflVrU+yzxwnPqluvdSmrPm7aNScbn+k9ZXq2+m9pDjgbSvv2BS/TTFtfu091GMUReDgAZIFgKqFaWDSPPnizAvQGGTQl6Rc3Fapzh7qMQPGqcF9jle1UxNmOCfec7jH+LNRdY2K8+TkgDhrKuL8uT9uJlSG6UMqqdJLXKIUH8qfX7tGtc9mbMLcr+XO7yZDB8fzZUN9O72d14PdNo3XY1NLQmWigN8nqBCSBfABX73g4lfjUVA1t1hxuFPdXvEopx2E3giv4L3llZgiy9SmO81XsoFfGeufX5ZZtGx/b49VBUouRy+6Luc9yvkscss16rwaxe/Go+jnrz0cl8uc5rcttNTnoq+P2zxWLnWXCzYmr/z30HjYxhyHY9T9c3TZDvUwXxfYMeRxXcv9Lsh9HTFL75isomHMW7Dfyz3e7LpGjcTfEvRVo512qGyBxmii4GNOUS5X6NlBxSv7eDtOPe2v3D53/w47f8+s5/uCR5HvTPnSlGs2Ee2hHZYPJEL5WlLTZMTg5c7vQg+yRWCuxfE+qmBdyzw2c0mo4DXhAXCCZAF8ENZ+DPlCiO3HQqu/yz+G6iRX8IOmcavf6R/zB8+hHie/t5ffu8rXf5pGnN7btY6qG5flcNG1WE4/r5/TezisVzWfxXhvKF+UblPucmVw4jT/WLfHIMT4XAs3O0KR3K+/lREQuRTt8/sWfCblv4eunG2U+89p5zodKzL4K7f6jM/HkNd1zfHru2Co5jgOUnhHT+7qsv38mEmMmJ9ZlHqsEaNF+cepd8W+w5dCZ7u5HzKHxBHiJkztneaf4hOXde/Lnd+R+H5r7Uf03yw/VLxtZcvQodwbRAlNu6AaSBbAO/kDLn6MHa4i6T+G9mJT/epG7kQpApv8j1MfJc36k5Y6nuL9er1eDSxTJtFruXKUr2PqsdpBVes/RVPivaPxdOFrRChQeOXRjbGcfD1Ufd3HaIzXz2maWC/XerMVboujspebon3qQ7F8Jnod3uLcPtfSr+cerPLvZ32N9TOp/D2Y923k4FDtv/yxIh65GfX6zHqAo+3rdL4KhFxGwRVJf46h8tZV5+27IKt3aNui77tcXfpLfE4pKrwjVxXJen7UqrsUXF124u049bS/cop8hx1p1S7lQz9mrNVpvErt0xO8PspdBNcbine2lw7ay53fSeYg5Wsg9dFwlW01fNu2smklF9RJ7enCUr+ySkNhWUOyAP7Qfwy1Hy0OjvK5gjpR6oEN//jp3Yxa63i61fGtjl4fVbz/fj2AMhq8Fa/aWf36c3CU/9G2lszk67R6YKmH2kVD+Uir6DTXerMVfhZ6gGi8pb+fsQx+Sta3df9c+fVuwbzRiHOyoAcrvScYfX9V8h5eWLdRfx9bwNI1lA9+c4GnFhjojTG176Vr15c+HEPlrauVP9+FS31OKUXfLu38qAWmpa5gl3eclq/wO+xNvmSEl1FBT3CWJI+XMaR9dt6Vu+1u81uC+3IaNju5RNtWSCTr+oqYZGmbpxJbWO6QLIB3tiuh8pH7VXGpiqQXteZOvLYrHvYfl3C7GKuUqFtakRLvX5L/6x/OlzmX1Z+5vTtDfTnFpuX5sC0ioCy8WlnJcrtopwq2p1QpVjn9gBd/Tz2oKlRYF9y5SlE178G8bqP+PlwlSF+3SL5kI0er46wH5XovOy71EPw9hrysa3GVfRcqOd6WlqUq0ohRHSofmBavgpTn9Tgtk+N32INMgnpz71/BVXhuX6IHsZWuh5ArtfbIeX794pZIOu2lJCL41/d97uEUcF/CbXOiJ4OWUieXJB5Ah2QBfONUFSlzcDx3lSbXwEpPIKIdDg369MZdASj5/iVc6vX3U1DbUuFyu0b1aihsigYj/IPsIWmo8HMtWhfcrtpjR/C0jfr7eBKmgWGVhWgBey5Y8RqMVqDsdQ1AhcfbktJLX6fG6WBGC0w9VEEq6zhdEpl8l9FCX1IvzfFCJD56+xK+GFWsSGP6kEywPCt3fkEvJfFWLcxNwNtWNlsi51oTAMAZkgXwj+UExFfvrNUTcnU19at8UzNUeO2wxFVCPzm+fwm1tP7VCmpbKl6uCHrN+tCWfs5lQF2iAWfJ93SitSHgK4lafXDr+5sqeg+7MrfRqUQv98gHaHrbIAv5+sLqK4HwuK6+q4vvpF76OkXjvVr1nZKNaMs8TpeCrVvOcqouyURD7/9f/D4knXr4iXTkL0AVcGjAW+78Fvo+Fms07LA+qjci+8Oy8QFtW9n0BNlemqY3oAYoDckC+Mj2Y3jwYP4H2lL3s9hJTKji6q29bqdjAKUHFk7vX1Jw67/0gtqW6perbgiVbwdQzmdln1dPXDX6evQNlxlQe3yPIly30RL88lVo8283mfwdxPuStkDGty5AXZS7roGoj++kXvo6lWtV7KHUp6rjNAgp6tdKrcpt1Jzq16uncWN0l0SyoDTG/FvSEkBVClDu/LrUhCXAz13cKlNg21a2Yj0qoackKA+SBfCV5cdwcDB38rX28WxNKgZ79e4MrUXbXrqts9Rx1hovcjeKDm26BK3euNP7xxzuFWDh7/pfWkFtSwXLNfvHt+57/UetFPfP1foDrtEDXb3urqUutq6C99B53sZixygz6q479WYy1m1WQbI8Ku9Ws7TK17UsRUsP6uQ7aSl9NXkJ/ss+ToWi+6s6qf78lfNyGzXrPWeJV9sao9vZPletCy7LOuQ+03LnV8Qxkmsgz9tUWUPkYLetfF35L2aunQyz9uhWTXUrWDb27NmTBXCVjmfF6SwrDhX3R1/SnNmQ7LPP05e1zsHS2XjUPp/tYVtuOh7NTYvG0+ZYVmRZ0Whu/a2vSWbFabRwfvOh3rqi91QPz+svJPtcX2fndTnep5W/Ld7Wt8zlljjW9HV23wdFPleXY6HweC18VPseOWVsY9H3MR/lbofa3f4fQ+Wta6XfBadtzL++guPYif7+rg+nc5qmyDbo284P+yrp0/Vp5R+nJfZXkXVUnD+nEp91NC4+CTeljxPjEc3mN6Xc96tg/Syfuf7e5ViCbSv72Cz1nShxHAMInCegZAF8p1/NkBy7nzPrbYtfs0JmnVzPlWB5WfZGo+JtuTrG5HD+6pqF0UWq09uLH0UP9W/9XP9LLahtKXO54QGa1HvpyDHm9daTCH+u5R0L3GWpCIrMIYWrD+j9x+vKf4+csrbROEYL143Z59cay/ap+yIYD/31BTdM9E0561q5wsbhpPUUUx/fSUtHEGVUdyn/OC21v+qF+7na+M7Zq9mVO7/49ujVVZf0Snv561oe4zvh+L2U54kA2xFBQwlxxrB7925zEAAA6g1XfzC60OSg2NaYmas+qZ5ZuAFy0G0YAACgYezduxdtFgAA6l061xqSOxbQ2wbUWxsaAACoNUgWAADqnF71T96VNdewWWt0HY3Tfh+qAgEAwPKCZAEAoN7J/t/d6677U/8ZAACWIyQLAAANwWgsqTduVo+6aWsPAAA1B8kCAAAAAAA4QrIAAAAAAACOkCwAAAAAAIAjJAsAAAAAAOAIyQIAAAAAADhCsgAAAAAAAI6QLAAAAAAAgCMkCwAAAAAA4AjJAgAAAAAAOEKyAAAAAAAAjpAsAAAAAACAIyQLAAAAAADgCMkCAAAAAAA4QrIAAAAAAACOvCcLqX4KhUK5RyyRMSfYFJvPdVqK+tX4/pQ5TsgkKBZLkMs7AQAAAABAgDwmCyKY756meDpL2ax4pONEg/vEWDun+XrJyAncp2USIzQdT4vxaYpPT5jLFfNHZmh4coDCchgAAAAAAJaSv9WQUhM01jdMAyq6Dw/QcN8UjR8UGUGxaQ5S/d1EyVHqMocBAAAAAGBpeUwWumg03UPjEbOqEF/xzxYG8plD0+ZfeZGOqHwuNi08MEydgxGx7AiN9wxRJBGjkY40jSJTAAAAAAC4ZEJ79uzJ7t692xx0lxEBfGSwk5LpDhqJDNJUX5KytmhezjMzbBnP43ppv/jX6zptMlfcIHA7hX3tNDl0iGL8PmJUNJ62zmNz4MABOnr0qDlkaG5upoWFBXMIAAAAoDZt3bqVdu3aZQ4B1I69e/d6TBa4YfJIB6Vz7QcylIhFaGY4a7n675QspPpDspTAKVlQ0/KJADd0nqCd2VESf9DETrH8iEgeeon2l9l2gTfOSxIEAAAAAACFOJ6usM1Cmmb4kr9NeEcPRcdGzAbNQiZBI2NR6tkRLjrNHCESkBHqSNuqN4XbqdP8EwAAAAAAlo63ZKFrlJKdgxRR3ZuGumXvRUYhAQf5IZI9noYHaDLZSYO5tg2D1JmcNBo1F5smZBK9NN6zPzfcNRSn6W7jvWgYPSIBAAAAACw1z20W3OWrDllKBC4xVEMCAAAAAKhcFdWQ8vgeCejiFAAAAACg8VSdLIQHJtHFKQAAAABAA6o6WQAAAACoR/v+yfnGsACQh2QBAAAAlp0HJp+n7/z7CfkMAO6QLAAAAMCywgnC3//LM3R+dkE+I2EAcIdkAQAAABqeqnKkEoUz5xbkMD8jYQBwh2QBAAAAGhonAlzl6AOf+BF9IXk0lygoMmFIHaU//dtpcwwAKEgWAAAAoGHpVY5OnpmlCxcWzSl5K1c00e2v30if+nCnOQYAFCQLAAAA0JDsVY7Oi0ThIi3Q2pUt1NoakuNIPG17/WX0sQ/ebAwDgAWSBQAAAGgo3D6BqxRx1SJ7laMQ/xPRz5rWVmpqEn8vhuiX79hsTgUAOyQLAAAA0DBU+4S3bttMnTdsEAmBOcGkqhx9+ePbac2qJsqGsvTQY8fNqQBgh2QBAAAAGoLePoGfnz95nrILIVnViHGi8ObwplyVo/t2v0k+P5E5TSdfm5N/A4AVkgUAAACoe/b2Cfx85MVztGJFSLZJWL2y2ZIosLb1K2hbeKP8+6EfoHQBwIm3ZCHVT6FQyPbop5Q52cI2byyh3UrddVqK+tX4fm2pmQTFYgnCzdgBAADAzfs++qhr+4TmJi5ZyNKGtS2OjZjfeeeV8vnbT5yQzwBg5S1Z6BqlbDabfyT7iPp2Upc5OU8E/d3TFE+b86XjRIO9ZOQE7tMyiRGajqfF+DTFpyfMJETMH5mh4ckBCsthAAAAACsuUTg/t0BXblxJLc1mfSPTitYmeuONl8kuUb/4kTvNsVbRzjZa0dJEh587S88eP2+OBQClgmpIGUqMjIlcoTBVoNQEjfUN04CK7sMDNNw3ReMHRUZQbJqDVH83UXLUISEBAAAAsLZRePr4GVq4aE4QOFG4M2KtduRk3eoWit1m9Ib08f0/k88AkBfas2dPdvfu3eagB1yVaKSD0g5X/DOJGEVmhik7mg/xeVwv7Rf/el2nTQ6kqT/UTWNiXDSelvMa472VKRw4cICOHj1qDgEAAECje/bcFsqc3UoXF1vNMWyRVjfN01y2hTa3vkrbNs2Y44s7PttGT5y6hUIhopvWHabr1rxgTiF68nQ73brxkDkUjK1bt9KuXbvMIYDasXfv3nKThQwlYhGaGc6SFvPnVJ4saEkBt1PY106TQ4coFhmkKTGKEwiviYPCG1dWEgQAAAB1ge+hcPjYWTpzXitKMHFJwezFBUp+MmqOKe0r3zlGn/3qz4myIVq9qok+1H0DvSd2tSy5+PzBZ+hDO66Xwwrfx2HoN8uLSwDqEcfT5VVDSu2jwak+cqqB5CY9w+G+s8JpZjsFkVCk9g1SZ9Js2zB+EI2cAQAAQOI2CHyvBL65mk7dQ6GcRIETgvsfOioTBcZ3eeaqTSP3P2XphpXnY/zM93FQwwCNrqxkITUxRtH4kGs7gvCOHoqOjZgNmoVMgkbGotSzI1x0mjmCErER6kjb2imE26nT/BMAAACAbb/lMqIF7knRGLbfQ8ELt7s88zD3jqR3w1osgQBoZN6TBRnc99FwQXUgDvJDJHs8DQ/QZLKTBiNmN6gRLh2YNBo1F5smZBK9NN6zPzfcNRSn6W6et5vEm6JHJAAAAJBVgOYuLtL9Dz0r77580+vWO95DwQtVQsGJhl3ILGlQOGF42CGBQMIAjc57ssDBftapd6I0zehVk2zdrFraNhSZFh6YtLZLkO/nsAwAAABYllQVoI/83Yy84/L2mzfRZwZvd72Hghf8Ok40VMLQ2hKi1a0tBVWcJIcEgksmuIQCoFF5TxZc8D0S0MUpAAAABIkTBVUF6PHMKTnug93Xy2e3eyh4pRIGLqHY3t5GD3zybrr35s25BILv37CyuZlUlSdFtZHgEgqARlV1ssAlArjyDwAAAEFRiYKqAhQS/7gE4Mkjr8phP3DCoJdQ6AnEXTe10YN776F7b9lMLeJ9WZOIoCqp+gRQb6pOFgAAAACC4tYIef5i1vcqQPYSCqcEgm/0JnIVyi6E6EO/ZpRsADQyJAsAAABQs1QjZL4js26pqgDZE4iPf+gWWrOyWTaufvC7+Zu3ATQqJAsAAABQ0z7S204tWotjThQuZRWgv/7wbfL5oUePy56ZvOKenADqDZIFAAAAqEkquL7v4DN0bu4irWpprribVD/deO1a2hbeKO8g/dAPjptji1M9OaGrVag3SBYAAACgJuhX3lVw/ZmvHKavPHKMVrQ00d4P31pVN6l++vW3XC2fH/xe6apIek9OuDcD1BskCwAAAHDJ6Vfe9eD6gSkjsH7fr1xLt1y/vupuUv3C93hoW7+CDj93lob/7qfm2DyV+Khtwc3coF4hWQAAAIBLSk8ORh94mj77wM/zvR9lQ9TUTHTZulZjuEZwSceOe6+Sfz+WfsUS/PPfnPh84BM/cuzJSSYMuJkb1AkkCwAAAHDJ2K+8z13M0sWL8s+cRTGpFoNrvtdDVvxbWMjSF1JGaYGe+Lx0+gLNzhY2gMbN3KCeIFkAAACoE43Wm47TPRRCWdttkoVaDK45KRj/9nPyBnHs7PkF+twDT9PffjVfKjI3n6U5kemsaG6i5mZzu8RT59aNNdHuAsALJAsAAAB1QFVt4edGoe6hkAukBb5/QXOoSd4hmV3qblKdFLtR3IJ1lEwmVohtWLeylVrEdoYWQ9TUYk4EqANIFgAAAGqcXrWl0RrHchKwsrnZHDKSg7tv2UT33Ly5JrpJdaKSHF5XHZeKhGwFI6pU5Msf306b1rfSpg2t9OhTr9C3Hn/JnAOgtpWVLKT6+UugHv2UMsdbpPq1eUIUS2hFpq7TUtSvxvdrS80kKBZLUGMVugIAAHinEgV1FZufGylh+Okzr8l7KLQ0NVmSA37USjepTni9eF1VwsDP997aRvfestkyTk92/vH/3U4f3HG9/PtzXz1Cf/nFQ/JvgFrmOVngRKGbkpTNZs3HKHWZ0/JE0N89TfG0OU86TjTYS0ZO4D4tkxih6XhajE9TfHrCTELE/JEZGp4coLAcBgAAWD64fYJbdReZMFTZ4LdW2j889JhxU7N33XNlQXJQK92kulEJgz3JsY/TvXP7lfKGbidfm6Pv/AQ3aYPa5zFZSNHEWB8lRwvTA4vUBI31DdOAiu7DAzTcN0XjB8UJqdg0B6n+bhJv6JCQAAAA1AangNtLEF5qHg4guX3CW7dtptddvtocm6eqtlTa4Fct/1IHqnMXF2nq30/Kv9/2xstrPjlwwsmAPclxGqe77fUbZC9KFxey9PnkESQMUNNCe/bsye7evdscdMHVgXrHiaamaMocRX1JytqSh0wiRpGZYct4HtdL+8W/XtdpkwNp6g9105gYF42n5bzGeG9lCgcOHKCjR4+aQwAAAMF79twWSp+5gSLrjtB1a4y7+DqNe/J0O926MV/dxGkepubj6ZmzW+niYis1h+bFlGZaXGwmalqkrNlT0OWtp+iOtifl3+XSl9/SNE/htUct67GUjs+20ROnbqHVzbP0S5c/Zo5tbPr+V1a0LFD/eyL0nphxV2iAWrF3794ykgWuEpSresRtDPjKf5b0fKHyZEFLCvi99rXT5NAh8Z6DMjnhBMJr4qDwxpXcLgAAAI+4NGDoN43fIr4SrNoRrFvTTL/7LqMeutO4zx98hj6043oZCDq9To3n+e665TL64aFTlmpHfAX6xqvX0ZZNq+h7T52krJj0p2I9uDpLufT3V/T1WEq8P+cXFmVD3/e/8zr6nV/dak5pXFxt7PCxs3TmvO1GEsK61S104zVrce8FqCkcT5fVwDmvi3b2mX+WkJ7JlUUUKJxmtlMQCUVq3yB1imREtm0YP4hGzgAAsKT0qkIcZKtqO/aAm5/t/evz89jXnqbRB5/O9WA0cv9TBa/Tx/N8jzzxcm66EhL/jp+apbOzF2nNqibZtaiq51+OINs/lIv34SNifz7yxAk5/PY7rpDPjc6tF6Vqq5UBBMlbshDeQT3RMZpQHRVlEjQyFqWOiDlsCu/ooejYiNmgWTDn69kRLjrNHEGJ2Ah1pG3tFMLthK8OAAAsJafkgIP5v50QCcADRwoCbqf+9S/ML9LcXFb+zfM7JQI8/G0RMOfGL4bkTbt0K1rzgeR9u98kxz2ROS0byJaDX995w4bc/QuUYoGql/YX5VL784LYnxcXF2lL20q67srCdhmNitsxcMNnlTDws1NDaIBa4bFkIUwD++M03W12bxrhq/6TZmNlDvJDJHs8DQ/QZLKTBiMO8xWbJmQSvTTesz833DWk3q+baBg9IgEAwNLQkwNVOqCC+YXFrLwrr51T//pijPmXiRMBB/odi7nUgG/apV7KgeSdkXwg2bZ+hexJhz30A++lCxz0c2PiBe6NcEFbD/HnHTde5hio6gmTX9S+VfuT99ErZ+Z8fY96oBKGWr2PBIDOY7IgcLCf6zZVb6uQppmpPtqphrtGc/NY5xOKTAsPTFrbJWjvZ1kGAABAQOzB7KxIDFTpQI4I6Js4zNUCenv/+vodiHOasvLmY+puxa0tIVrd2kJiVouWFUSb165073rzTqOtApdIeKGC/g//9Y/lzcDWrmmm216/0bhwJxKTO9qN5EOn9oNfN4HjZMWtGtSs2L9LXQ2qFvDnWsv3kQBQvCcLLvgeCejiFAAA6p1TMKtf9Vc4Ibinw0gO3PrXV3cgVsmDTCjE/A/uvYfuvqlNzrO9vY0e+OTddK9tvu2RNjrwsTtdA8loZxutaGmiw8+dpWePnzfHOtOD/iMvnqOVrU30qT/opL/+T520bnWzLMn40jefk6UOij1h4udqEgZ+HScr3A1sudWgGl09dhULy0/VyQKXCODKPwAA1DO+8u1Up5+DaS5FUOM4sNWTg2L96/NDJQ96CYE+jxp2ms8tkORec2K3bZZ/F2vobA/6ucpPczPRk0delcMH/ny7rNbEbR8enDK6TvW7EbSerPDz8yfPG9WgtFIZfZsBoPY0v+Md7/hoLBYzBxvH5OQkNeJ2AQCAvzignfi352Xg+tyJC3Ts+GzuUhqPu+umNnrd5WvoxKtz9CZbYPvet15j/pWnj3v7my6ng997gT4zcLs5xmB/ndt8bjh5+faPT9CJ03N0+LlzInloM6cYOKj/5uMn6Mx5a9DPDbFnjrxGjz11irruvoqam0L02M9O0c+PnaOfi+X8fx+8hX769Bk6dvICZbXaV7wfuG3DJ/o7zDGl2ZMVbutx6uy8XFbn9Rvp1XPzBfsTAGoLx9NVlywAAADUK/3KNzdmVnX6t73+soIqRpXWL/da1aScKinbb94kSxheEEH9w0+8JLdDUaUkXu78/O7ollzpwsM/MRozv/PuK2hRvw1AyL0RtBu3EgpZuiESFG73Uen+BIClhWQBAACWJfuVb9n1qQhif+3eLfSpP7y1IJitpfrl3GbhhqvXyBu2zc4vyu3g7eEHtw/Y/y9H6Rcnzss2Fy1mg2pOFOxVfng5t75+vVzO/MVFui95hD7xxUOy+tX1V66hJhHYcyPoyHVrzVd4w8kIJyX8njruBvaNIvHg6aivD1AfkCwAAMCy43blW0TJ9LXvviCn13Iwy0nB4WNn5JV6xtvx2a/+nD73NeMmcP/wDbFt5y9S9LY2WY3K3h5C4eU8njmVW865C4t0YX6B3nD1Wvr8f7mDNq1vzTWCLve+DvxeXCJhLppaWkKWbmABoD4gWQAAgGVFVdPhK98cwOrs1XRqkUp0zovAXje/kKV58x4Q2UUR/jdl6fbwBhmcO1X5KVZViO8YzdMP/Nl2inVulr0l3f/Qs+Yc3l1zxSpZMsElFHe1tyFRAKhDSBYAAGDZUNV0+HnX/30tZS/mkwWnajq1yK2KjyodUDhhuP/rz7qWkhSrKqQnTH/wH14vqytxj0l/dt9TclwpnJBx165feeSYLJngEgokCgD1CckCAAAsC5wgqMbM96Weof86+iQt0CJdscH9Bmi1iteT11cF+k43gfNSSmJfDj/bqwpd1bZSNoRmP3jqpNyPOk4MdCohG75vRg5zz09cQgEA9QnJAgAANDyVKKgqN+fOL9DZ2Yu0RQTC//Mjb6rLnnlUoM+JjtNN4LwmP/py3F5z2boW2fh7YTFLf3fwSC5hUImBPqwSspdOz9IascwP7rheTgOA+rQskwX7VRAAAGhcxermvybG/T9jM3XbMw8H9irR8RL0u9GXY8cJwPi3n5ONv9mF2UUaEwnDyP1P5RIDflbDaj/z/l2kLP3L91+UwwBQn5ZdsmC/CgIAAI2tWN38bW+o7cbMXuiJTrGgvxSnhMkt0ZoVCQPfFE6N5+dHnni5YD5OLPj1vBwAqE/LKlnQi0f5GQkDAMDywMEzX21X9xzg+v2N2o2nn6UkbokWszeopkXbsMCvK9VuAgBqm8dkIUOJmDgthLRHf8qcZpPqt8wXS2hVflynpahfjdeXm0lQLJYQ7149lSjoV0GQMAAALB+cGKxubZF/37hlXUMmCkFQiZbeHmLzupWyZMaiOUurW1qo1eyOlucrtzoUANQej8mCoS+ZpWzWfIx2mWN1IujvnqZ42pwnHSca7CUjJ3CflkmM0HQ8LcanKT49IeY054/M0PDkAIXlcOXcilFlwoDiUQCAZeHFk7P02oV5viROez98qzkWvFAJg2oPceBjd8qSGT2BuPfmzfTAnrtpe7v7TeAAoP6UlSyUlJqgsb5hGlDRfXiAhvumaPygyAiKTXOQ6u8mSo6SU0pSLlWM2mwWPyt8ckPxKABA4yjWgcW3Hn9JPm+/aROtW22UMIB3HPjr7SHsCYQ+vh57lwIAZ6E9e/Zkd+/ebQ664WpIERqcMgcFLmWwFy5kEjGKzAxbSh14XC/tF/96XadNDqSpP9RNY2JcNJ6W8xrjvZUpHDhwgI4ePWoOWT15up1u3XiIXrhwOU2fulneHIaFQot0Retp2rbJ6AcaAADq27PntlD6zA0UWXeErlvzgjk27wcnb6fT8+vp1g1pumb1cXMsVOs7J95Mb7n8h+YQVGLr1q20a9cucwigduzdu9drsmDDbQ/4wn/WeuW/8mRBSwq4ncK+dpocOkSxyCBxfsIJhNfEQeGNuzn2fvr8wWfo3fdeRV/9txfk7erXrWyhM7MX6aqNq+iLf/Zmc24AAKhneru0dWua6XffdT29J3a1OdWogvTbf/GYvBPxlz66HSULAAAecDxdWTWkrp3UR9N0yL20Nyc9oxVH2BROM9spiIQitW+QOrmNBLdtGD9YdiNnvsKkej7654efk4nC2++4gj71h0aVo3XrmuUzAADUNy8dWKgqSNvCG5EoAACUobJkgdsfUCe12y72h3f0UHRsxGzQLGQSNDIWpZ4d4aLTzBGUiI1QR9rWTiHcLt6pPPwDkTm7Nd+gORuS3eTdfP06uvHatfLK0uHnztKZ8xeN6QAAUJe8dmAx9eRJ+fy2N14unwEAwBuPyYLWtSk/LFWQjG5VZY+n4QGaTHbSYMScL8KlA5NGo+Zi04RMopfGe/bnhruG4jTdzfOKNxv23iOS+uG4uNhqjjEsLhLd//Vn5fRbblgvx/30mdfkMwAAXFqV3ln/qk2rHO8DwB1aqA4suAoSn+/5QlG0s82cAwAAvPCYLHTRqOoyVT70q/9pmpnqo51qRNeoNp+tEXSRaeGBSWu7BE4unJZRgur5qClkvcqk93x04zVr5TgkCwAAlx6XBldyZ331um3tG2iNef+EnIUQ/c67rpN/fux/PiWfUQUJAKB8lVVD0vA9Evzq4tQv3F3b5a2vWvp/1rt1u/3GDfL558fOyWcAALg0OOBX7cvs7QyK0V839rWn6ZWzc9TS1CTP96/bvIYWaJH2fSlNX/nOMTr8/Fn5GlRBAgAoX9XJApcIlHPlf6lwl6hO/T+z8DXr5PMTh0/LZwAAWHoq4C/WMNmJ/XUL/BTK0m+87Rq6bF0rje7eRtdduVq2Tfu7B5+mxcUs8b/TZ+fl/AAA4F3VyUItc7sxzFVtK2lL2yrZwJnrsgIAwNLy2jBZx+0a3F7HHVl87bsv0JZNq2TbhHs6NskE4aLZj0VI/PvHbzzrueQCAAAMDZ0ssC9+5E7zLyvVbgGlCxCEShtrAiwH/P3g9mPXtK02x+S1tuYbJus4yOf2CW/dtpk2r1/B0b+F3i6NE4rU94/LBEFXLBEBAABnDZ8suFHtFg4fM+qyNjIErktLBTW4gglQeP5R3w9uZ3DkxbMUyoaopTkf1IcWm2jot8KW1/FrVPuE/zHxc3rm+Dkxn9ElNrO3S1MdXah2a4qeUAAAgDfLNlng+y2wRi9ZQOC6tPSgxkvda4B6VupChP38o38/1M0y3/amy+mum9pk+7L1q1ppbmGB/uRvpnOvU69R1Y6yiyKhaMrSr/3SVXTPzZsd26UxHubxKmGwJxQAAODNsk0WbrneuNfCsy+elz9YjUj/YUbgGjx7UCOrPGC/Q4Pi47rYhQj1fVDnn5H7n7J8P/SbZXIAz+3LPvsn22hlaxMdfv6MfN3fTjxNow8cyb/GlF0M0Td/dILOzl50bJemqITBLaEAAIDSlm2ywA3guHSBEwXuMcMvl7rKj3p/BK7+8Pp5VtJYE6CeuFULsp9XeD6n88/DP3654Puh3yyT25d9/6cnZa9Gqq3BwmKW5uaz8m+dXp3IrV2aohIRJAoAAJVZtskC23bjRvns9eZspQJH/oGstMqP16C0GPX+H/jEjxo2cPVjP3lVzufpVke6tcW5saabpdw+AK/07wI/3C5E8ONff3icxr5WWBrAbRPs9KBfJdyzc7bkQCQPTeJfyPxqVVKdqFRCAQAA7pZ1sqB6RPrJ4Vfls84etOk/lk7UD6jblTZducv2Qn//0+fmaMPqVvEja0408Y9tPTfu82M/eaXvT/vn6YaDl62XrzGHDHxzKK9BzVJuH4BX+neBqwU5JQI8PPrA0/Q3X/05LWazNGcP+IUVK0O0ed3KXEJtD/qLJdzcDeq9RdonAABAcJZ1sqDaLdh7RLIHbfqPpVPgqKa7XWmzL6ucZXuhlqG//3Mnrb2FyMRhIUS/867rjOE648d+8sppf3p5T67S9vJrc/IKanNTSD7fcZNRelXKUm4fgFf27wJXC5p3qBbEZsXxv2jmEFmuSsTfA7OXI5UYHPjYnfK5nEbJ29vb5Hh+oDoRAMDSa37HO97x0VgsZg42jsnJSSq1XRvXttL//s7zdFIEeO+ObpE/YOrH8dyFBZp55lXKPHeGkt9/MfdjyfVnefwaMe9NW9fLovNvPn6Czpw3fyVNPN8TmdP0vadOyh9XfVn6sh/87gt09rzRwNq+bC/c3p/r/K4QP7RrV7bKhGHLxtX06vl5euW1eXrbHZebc9UHe8BSyX7i0pzYbW3mkLtin+fMkdfosadO0Tu3X2mONahl//O3nqOpJ0/Sja9bS4uUpfNzC7RudQv9X2++wpzTmR/bB+A3t+8CpwqySpF5IYLTgaaQrRiTiVHNXJwpnu8yA3729jddTge/9wJ9ZuB2OWzH03/2zFk68eocvcmWULz3rdeYfwEAwFLgeFpdd/Ysk4hRSPww9KfMEXapfjldPWIJrcqN67QU9avx+oIzCRHwJ8haacdfsnRB/PBxuwV70MbPTo3yeJjr1vb8+aOy6Lzzhg35K/gavtKsrrTJZT0hfnhtyz53wdoTk75sL67atMq16P7OyCb68se3y6txf/VHt8pG3ZPTL8vkyM5eNapWqHrMar8paj/x9FL4c/VavcetKgQHPPw526twqWX/0zeepfsfelaOG3pfhD73n98o/372+Hn57MaP7QMIgtt3gUsL3nzTZRS9xagWdG/HZrrnlraC+Xj4rps30RWXrSgoDUCjZACA+uEQ4hYhgvfe8R6K95nDBUTQ3z1N8XSWslnxSMeJBnvJyAncp2USIzQdT4vxaYpPT4g5zfkjMzQ8OUBhORyMUCgr/pelvzqQofuS+URBcWqUxz+WfAfRC/ML9JXvHKMF3p4FMZ9tVjHayrYsp2XzMtasaJbLLhXcqkB1W/sGWtPaYo4lWtGaL7pn/MPcJtb37XcYV7i/9M3nLMlBOcH0UnMLWJrEZ8Dj7cG7HW8TJ4DlVO/h/cZ1q3P4o10M0R3t1ipF+rI5UeDkMNa5Wfayxfubk7MXTl4o2jWv2j7+zHS8vV62DyBI/F24/gqjbRfjixB339RGn+jvsAT0/LBXH1LVjCptXIxGyQAAtaGMZCFDid5x6tk/QO3mmAKpCRrrG6YBFd2HB2i4b4rGD4rAtNg0B6n+bqLkKHWZw0HgYO8nPzcaN792YZ4umNWBdPZGeWzhYpaeeemsDBL5LqSPPvUKrV3TTNtef5m80hbt2Ex33HhZrr4uc0oMmkR8v2nNityy5fxiFV48faFkcKsHqrwOr5ydo5amJrksLlHgH2m7X3/L1fL5q/+WTw705XgNppcab8ttN4hAXduFTWJ/fqTX9UiUyZDaNpUAyqv12jbaS1PUMHele+zkefmZ8f58/ZVrZR1sTrI48Hda9rw4JvhfxLzZH7vuqtXyme/lUQxv3/qVreaQ2LamkGN9boClxMc5l7iquyy3iuRXvwjB9ICex/Nxi0bIAACNxXOykEn00njP/nyw7yBzqLDKRKQjKp+LTQsPDFPnYIRCoYh4jyGKJGI00pGm0QAzBRXsXZg1EwTxY7gQWqSNWvDOz/yjpzfKu3bzampqNuZnCxwrikDy1+7dQp/6w1tzV9r2fvhWeQVOLcupJxCePv7x7bllX3/FGlop5uN/jAPR+5JHCoJbe6Cq1uE33nYNXbau1fVHmq94Xy8C2IuLi7kkY/TBp12D6VqydctqeXWfGw6vammW28BtQpzw+rt13yi3MXWUPvCJH1pKU/hZDe/7UlqO+/Vfvlruz//xn2+XJQVcfeuT/3DIvWtI8e/LjxzLVR3aeqXRM9ILr1yQz244OXn5zCw1m19H3s6h3wqyPA2gOP4ePPKTE/RfR5+UCTLfZbltg/u5ReHpqD4EANBYQnv27Mnu3r3bHHTBbQe4SlDWuNKf6g/RxM5sQTDP7RkiM8OU1SbwuF7aL/71uk6b1DMQfq997TQ5dEi85yBNiVHReNo6j82BAwfo6NGj5lBpj53spDML62h+kaN+q9amBRGsZUXiIIL71ldp26YZcwrRN168VwSrWdfXrWs+Q3e2WZOiJ17poJfnN+SWZR9Wii27SSQCK5su0NyiSGSa5mg+u6KsdVCePbeFDp25nhaz+SpLTkotR/fk6Xa6deMhcygYiyKIfuSlu+Q2r2yeo6tXHacjZ19H165+iTo2WN+btzFzdqtIJlo5f6Ks2KeW6l9i5JrQLM2J0JznaWmaF5/FKfGZXCaHm0ILYv+I9xHjf+mKx8Q7G8nk0XPX0M9eez1lxXBIjG3Kir84tteW3SSSzctbT+c+17TY17yekXXP0A1rfyHH6dS+e+LULXR8to22rjlGz57fQtlsE926IU3XrD5uzgngn1LfWf07xKVlq5tnKXb547nvAgD4b+vWrbRr1y5zCKB27N2712OywA2Tu8fMgTx7EO+ULHBiwaUETsmCmpZfBjd0nqCdIikRfxgJSUQkD71E+8tsu8AbV2y7/vy+p+iHmVdodi7/A6hKEviq2G//xWOOdWZLvc6JfVnlLFvitg9m0LtmVZOId5vo7OxFY5qp1Drw1W7uIvbM+fzruGoBV6/RcVUoLvHwcmWQrz5+/uAz9KEd19N7YkYVpyB85ZFj9NmvPi1LRrjhMFeN+ONP/0T2NPSlj26XbQMYr49e4iJxMC/3nXgSs3GDc9mto1l6I8msIj/MAdK779lCg7+RP+K4bcpnv/pzy3zyb3P/cZsDe/Wvbz3+Ev3lFw/JnrYG/uON5liD2nc7xX77p2/+Qm7D/cNvpod+cFy2ndkW3kif+gO0VwB/lfrOOn2H1q5upt/rCvY7DgAAtYnjaSPKKqVr1GiUbD6SfUR9yWzB1f7wjh6Kjo2YDZqFTIJGxqLUsyNcdJo5ghKxEepI29ophNspiJCJgzoOrvVqQXqw7da4rtTrnNiXVc6y7dWeuPekM7PzIv4t7MO82Do4NRTmoJm7NtR7cloUucR731Y6KFBBhde2Dm7tA0rZ8w9p2VaAvf+dxj0iuAerLW2rZOKjqiK59SrEwXyL3MYQrV/VKrffkigwPQEQePrDT7ycq07Ez/d//dmC+fRlO7UT4XVkXM1Ip++78YeNEgdOKLiq0zvvMrpl5e1y6rUKoFKlvrNu36Gz542qe+r7AAAAy4sWJlaKg3yzK9XwAE0mO2kwIsIt7gY1MkidyUmjnUOxaYK9TUTXUJymu3nebqLhYHpEUsF5uQ3yKn2dF/qyuW7+6XPztGgraBB7hVavbqZ1K1vLWge1bD0ZufuWTXSPeWfU6y5fIxOIv7z/kKUEwk4FHSqo4OdiCQOPd2sfUAxPf0TMx0HzdVeulj0NKepeEdz9LONk6Jo2o0GxjrdRdd/45Y/fRW8WQX1raz7od2p4zqUEek9ETokWk8sW+8+pa0jG68xePDkrnxlvk77vuL0Jl2Rcts6oGsYJA5cqMC5lAPCD/bhz+s6q41zvmIHxcY6euQAAlq+KkoWuUb29Qppmpvpopxq2lUJotY6KTgsPTFpLKji5cFqGzzjIq6RBXqWv80Itm4NbtyB12xs25u6hUM468Lz2REe93xf+2x3yqj0H5586kHG8+u929VEGHw5XH1WQoq5mjtz/lGVYD1Z06nVz83x7syzdsMVoLKxEbzVusMb3jeDSB73XlhaHEhdVmsN/b48Ub3juVErAw/ZEy75sO64mxQ/en5x8ue07Tv7Gv5VvGP3OO43ShW8/cUI+A1TjfR991PN3lo9n1dCe6cc5AAAsT9YotAJ8j4SguzgNmluwV0qlr/NCD27dglRWyTrwa+1JhlrOR377JhngchD+7SdeKgjm1U3g7PcF4KpM9quP/NovpKxXM7/9Y+uN6ZwSBpUoqPk4mH48c8oyn14V6WFbry133dRWtMRF7VM1j97bldtrmP11bvPpVOkC35zNrYTCXpIR7WyTbRi4+lKpm7oBFMPfGXkn8ZUt/EWyEsM3Xbve8p3l7/3cgjF/Occ5AAA0rqqTBS4RCPLKP1QWpJbilmRc1baS7unYJK/m81V9vetWfubqQ5s2tOTuTC2JoINvSnfLDevkIJdI8NVKbqjL9Z11HPjrZMKgXd10u/pun49de8UquZ7zIkngBt9bxLr/6a6w3D+lSlzs83h5DfM6n5LrPvWk0X0qv44/Q1X6wTeXs5dkcLIWu82ocvXQY6iKBJVRSTeX4j1/6rzskle1T+LjTg7bOkb7P4++JJ8/+O7ryzrOAQCgcVWdLMDSKDdIrRQHGN/76clcUM8Nqj/3tadp6LP/ngs8HvzeC/I+B1x9Z5VIYG5+3XrZ1oGTg8985bBMKF4nAvm5OWtPS7J9gDVXkI2D9avq6up7qTsa83rOPPNqbj35+bXzF+lfvv+iHPZS4mKfx2spjdf5GO8HppcQ8Ge4otno+vbWrRscP9NffqORLHz78ROeG4MDKCpR0EvnWlYQ3XDlWnnR4U03XiaS/lZ5Q0nutYtxdTkuWeBSLW5oX85xDgAAjQvJQh0J+sfb7ar+/HyWHs+ctgQe3Ej4t955LW0UCcxnBm/P9VT0wNTzBQmFqnYj2westd4N2+kGZBw863c0tle9Uut5XiQyulrstUXdxfkXL+VvzMbtK87NXZQNSf/6P+WrgOi237xJljBwicTDtupgTskDEgpQin2Pj5+eld/LT/R30Ad3XC/Hf+6rR2QXvw9OvSCHOVFQ3REDAADgFwFy1FV9e516pq7gKxx4cECyZZNx5ZzvdCwvlpu9C+kJhV6FSm8fwF2ZLtCivHqu0+9ovGpFYdUrt/XkYb30oRao/XP0+Dn5zA5+1yj9+MCvbpXPTjhYu+HqNbKa1ez8Yq5tBz/sPUk5jYPlS30/9C6Rmfp+JD9p3Dn/nduvlD1vcYnCd35ygv7Xw8fkeL7HCAAAgIJkASw4KOfgXAXi/KyXDih6YK6uZHI3oDqVUHB7Aqf2Ab+3wwiW7b3+3P/Qs/L5P7x1C21c51z1ymk97UlFLVAlC6r7VG6EzdU+VFUPNxz4Hz52Jpek8VXisa89TaMPPm3pSYofqnqYGgfwO++6TrYjUjm+2/fjttdvkAnpxYWs/J5evnGFvPkhAACAgmQBCqhA3F4a4BaYe7nS79Q+IHqb0esP34BMBdNcqqDqTb/vV64tWvXKvp61ligw3g6+dwL32sRXcLkUhRMGrmbE4524VbO6ML+YaweiJw+qugk/I2FYPopVR+OEm9sRXbNptev3g4+TicljuYSUn187P4/jBwAALJAsgCMOLOylAcUCczXdLaFwwsEyB83s648aVXNUqYK6o3EpvPxa77VFXanlRs4PfteoF/6O7VfIZyduyZe9KtjsfLagEblMGESiUUvtNpYTv9qOlGqXwgG9W3W0Lxx8Jpdw//c/7nT8fri1a5gVxxOOHwAA0CFZAFf2q/qlAnMeXyyhcJLr9efHJ+jP7nvKUqrgVdANv6vF3dGyT3/5adm4WU+S3Kh9qRKG5lBTQR10p7tP66U5QfIrKG4kTgG8V14TAX7mh73qmT5u/OFfyNeohNvp++GlNBAAAIAhWYCylArMSyUUdnw/Ae71h6+6f/+nJ+U4r6UK9eK6K4x2C0dfOiufvfY2oydfd9+yie65eXMuuOPne29to2jHZks3s1esX+W67/0K8PXAFQxOAbxX+v50Wo4+zqnqmX0ctx3idgiXrbPdRMHGnpDys9ckHwAAlg8kC+C7cq70c9Csev1ZzPL/Swc59ea5E+fldhn/ZamlqbBEwA0Hbir5UsGdXnLDD76p20qRMHBJwy9ePpfrN7/U1WpWbgLhFMwud2qf6AG82jdO+9f+uZSTCDhVPXMax1XWxr91rGR1IqdjCgAAQNf8jne846OxWMwcbByTk5PUiNvVaDhY+saPjtPFi8YwBznp587QGhG83LR1vTGyjvH2/a9HnrNs389fOFvW9r33rdeYfxG9/U2X08HvvUCfGbjdHGOMS37/RXr/r15Hj/3sFH1/5hU6e+Ei/esPX6K1q5rpZ8+ekQHpuQsL8kZ26r153Sb+7Xk5T7F14eA2dltbLrBVgeucCFL15S1HHIx/8/ETdMZ2p3LeN9xwP3PsrLwXido/+j7nz+ULqfxdzhcWjVIBnX2c040NncZxadMdN14m76dQitMxBQAAwDieRrIAl4wKtDiI1ckg9Mhr9NhTp2Rf8PVKbd9Zn7dPTx4UHnfL9evplTPzsl0EB/EXL2bpx+lT9OjPXqELs8aVZ37vf3/6NB0WQSwnGPYEwk4Ft1//wXH6nkhCnILiRvis7FSCVAzP87Hfu5l+9NRpevFU/qZ7LCSCd1laJoJ9tX/1pO2HIqnjxG52Lt/jladEgAfFuJBZJsxVh+66uY2uu2KNvOHawkJWjuPSpnJKCZyOKQAAAI6nPVdDyiRi4gdQ/EjJR4wSbrUXUv3afCGK6TO6TktRvxrfnzLHCZmECPgT5PZWUN8avZHlpdi+665cTU3azfHmRMKgSjUU7pKVG5Tr1V1UtRmdKkngKjKvnJmlrLUnV6kRPit7VSHe7lJtMtQ88X/OUPrYGaJFPn+ZEwWuUqdKBJyqEy0sFn4u3NWp3pCd961ql6KOITXu3ls2F1RHQ3UiAKgGd+v9J38zTd990mg/WI1Uv1OsV4sylIgViWm9MGNbPXy14vfgfeH0Pir+7Rd/FeN9PeW+d1+ZinhMFlK0b7yH0lynXDzScaLBfU4rIja6e5riaWO+rJyx19w492mZxAhNx9NifJri0xPmDhPzR2ZoeHKAwnIYGpEKcvRgqJGCnaXcPi7JuP/rz9KidvFfXpl2IE4l5l8GmTCYXWZy8KwSBRXcnhMJxpnZeWriq9rmS5ubQ3X/WdkTA7Xdxdpk6PM8+L0X5D00+J4h29vbqEnsnOYm3rvW/evUrkB8ONRiSw5UQ/ZSiQA/7B0JOI0DAPCCE4Whv31SloT+9/HD1SUMInjuno7nYsbhmX1mXNd4ZGA+sZOSfeYIV1HqE/OMH7RF+6kJGotGxVT/dI2K/T7aZQ75w2Oy0EWjWtCenpmiaEfEHNLwRvcN04CaMTxAw31Txs4pNs1Bqr+bKDkq3hkaHQc39mCokSzV9jmVZDhdrd60doUM9HU83LF1A71122b61x8ep7GvHcklCgoHwKtXN9OaVqMB+rqVrXX9WelB/33JI/THn36CPvc1awNje8KgXqPm4X3S2hqiN7VvpL/ou4Wu2LSC7r65zfIZMKekjee5yyU58JIIOHUkUOvdCANA7VGJwqFfvCbv5v7KmbnqEwZN12g+lrPUUrFd/dZLI+RD1ixJUb94TuSm8RV4dTW+sNTCefk8fz8ltGnGJL5aH6HBqSkajIjxek0WW00Ytwv15QTmHTt7+Eq7ljiJ9x+ZpviwGJ+T3zbjwaUJbutplDb09xvbpfYF7wP5d7GaPmUK7dmzJ7t7925z0B2/eWRwyhjoSzruHDnPzLBlGo/rpf3iX6/rtMmBtNg53TQmxkXjaTmvMd5bmcKBAwfo6NGj5hDUq++ceDO95fIfmkONZ6m274lXOujE/AZazDZTU2iBLm99VY5/WYzbLP7etmnGMg/jYLa56SItcj37bAtf9FY1mXLUsjo2/oy+/dI91CTmfvtV35fPXj15up1u3XjIHLp0nj23hTJnt9LFxVZzjLvWpgVa13xG/n1mYR3NLxr7TKfmubPN6H3I7TOwj+PPgjX6sQ8AxW3dupV27dplDvnjvuQzdOAbxn1XgvSr26+iP91ljdc48O8WQR3HdLlYjquW9xLtNy8+8zwTO7Mkw0LLNA6YR6gjPUkDYf67W9Y+4eUYy41SnKeReA3XQMmayYjr8o1ljKnYlYNovh4tX8cBt3xR/mI2LycyTj3y/R2GHVi2pYB6j/1EvRGaGbZtsxytbYeO13Wkg9KTO+igfT3lckUS0WmNyfOxtZpR35/mqDLs3bvXe7Kgk0kBV0uyVRGqPFnQlsI7b187TQ4dEh/OIHF6YjnYPOKNK3e7ABrFn9/3FD1++JTsEUddjf7tv3jMcuVZzdN+7Xp68dR5ev7kBXmlXOEEoqmFe+MxGs3qpSK//9c/psPPnZWlGdtu3CjH2XF1pqHfzH9v+ar85w8+Qx/acT29J3a1OXbpcVUrbuDN1Yd0vL3ZJs6SzBGCfbt5n33/ZyflPlHs8yhOn4HTOACAIPzxp38iO7zwgs/9Wf3kx/jnwDbKyZa2VXT/R95sDunUFXEjuN9xULvobMrFd5ZA354sTNBOM5C2xpnWQF9Oc1w+X5DOL8MIntWwQ7LAAfrETku8ysnASId7LOotWRDvkc4vO/eaCCcj+WShYDui8SLJgn2c8Xo9ti617qVwPO2xGpJVeGCY+qbGyaUGkQVXWXJTOE18gLzDeCfuG6TOpNm2Yfyg2CUA4BUHoqWqrah5uBiBeznSEwXGVZhkwtBU2DZBJQhT087F1JwYlNsWYClwAsMJzusuN26Up1uxMkSb1660VCGKXL3Ost3898rmfMmCW6LA1P61v94+DgAgCJ/+49vp//xVzNPjj977BtqwJl/Set1Vq+l/f/xux3ntD+dEgYVpYDJLSb3KOV/dN9sy8CMXwIbbqXNqkCKyygyXJOy3BMCeuS3fB53tPiyrayf1jY1QIpOiibE+2mlPLkTS1DvYSUm1DSIGrqo9g0h8uilZ9X7wlixwlqVX2OL2B9RJ9v0W3tFDUbkTzBFio0fGotSzI1x0mjlCZEicSarMz8QHkPknAHjnpf46z+PU1oHx8F03b6IrLltRENzeedNl8vmJw6fls86eGIzc/5Slnr9TWwA/2Hs1suP34wRm/78cpV+cOC8ToRaz7YYK+g987E753Npi3ORu43prNSW+Sndu7iK1NDV5aoPi9Bl4+VwAAJbSr8W20AfetZXWrmqRicKn/+h2Wre6shuk8pXtfMiYoUPTRqBtxIGqExsbEVcaHd1UHuQXXX45Ih2O8apTU93yddFOkTwNRjghGrLGuyw9Q1PRDlJvxRfO3S+5l8ClNbL5r2NxR1m8JQtdQxSf7s41ksjX9WIc5JuNP8IDNJnsNBpg8HwRLh0wi0eKTRMyiV4a78lnkl1DcZru5nnFmw1bqzsBgL844OXAVyUM+hVzp+B2W3ijvPs2V0XSq/OoREFPDB7+8cu5YUUmDGbvS3algn4nKhFwS0DUenEC8w/fOJrrweium9oKgn5+5ruIc8PlyemX5TYqDz12XD6/654rUUIAAA2FEwauOlpNosC49gnJ+I0fRp16Ga+KOHB/fFpMUtO0rkBFgC4CRHO88XBrVOyq2PJdhUnkGNaGwyXiVR1X8eF5uH3GmNzm0u/J8S33f5S/WK7pGqVkpyphEculPvGPOaxnCZmD4yLRGMvvj7J3aF5FbRasrPXJagXaLACUr5w69X/62Wl5l+KP/u7NFOvcXLwtALeY1ujJiI6Deqd2Dfb2Dzo9QVm3ppl+913W1+rTlVBTln7/PW+g977lmoK2HMpnv/o0feWRY/Tu6BYa+I83yh5D3j/yQzr52lzRthoAAFCegnr1Du0G4NKouM2Cju+RQOjiFKAhcPDu9Yr57W/YIJ/5TsTMrTqTbAuwbiWtaM2Pv2L9KsdEQV3952ceVuPdSg3siQA/fyGVf+37PvqoLMHQEwWWXQzJe1JwguNWLeh9v3KtfH7oB8dlgvDoU6/IZ27Mh0QBAMA/fLXdUrLgU/UZ8EfVyUJ4YNKl9TcA1COvdeq5KhJ77CkjWWCcANx2gxhvtpXmBIFLELgtwJ2RTbRSDHNJwy9ePkffevylXJUjp6Cf73kw9Nl/d0wgGAf6TonA2fMLsnTiA5/4IZ2fW6B1K7kRtznRxAlNqTtPt61fIUtMjD7IZ2R1KvaOO6+QzwAA4BOu+qMa9coHLkLXkqqTBQBYnm65fr2s1/rCyQv04slZcyzR1i2rKbRo3MmYEwRVgsDPl61vpd/feYMc3vOPaXr4Jy+JoP5HjkH//HyWHs+ctiQQesKgSjL0Egvl/IUFOn56ViYZz586L9dHvzGdUxUoJ+9/53Xy+dmXztEjT5yQf7/9DiQLAACwfCBZAICKcANnVR1H9YrEV+G//fgJ2UaBEwN7QM6lFu996zXU+YYNdHFxkWbnFunEa7M0J56dhGxFAjJhEIlFz58/Koc/0ttOLaH8aYwTgc3rV8j352SD8TJaVhDdcOVaTz0Y6Z488io1NZO80sXru6VtJV13ZWG3qwAAAI0KyQIAVOz2G412Cz85bNyh+MGpF2S9fq6idODPtstxdlwycOSFs7lEYHZWJA0LC7SiuYlaW/JdmXI7B3v7B84LOBm4ML8gl3PfwWdkV6arWpplIsDPsyJhsScZnDhwSQMH/F4TBVU1atEs8OBlvnJmzlIVCgAAoNEhWQCAiqmShW89blTR+dI3n5PPv/4W5zs0u7Uz4EB8hUgM1qxozV39V/c8UAlDSMT/WfGyoyfOyepFf3fwiOytiEs49n74Vtkw+8sfv8v1nhE8PvlJb7e3cVvP2bmsHM/TAQAAlgMkCwBQsRuvXSsbLc9dXKCPfP5JWarA47hhsJNiN4Dj8V/++HZLb0z8zAkDJxDX8V2Xm7KUNWssXZhdJDFEb4xskO0nVMNs9Rr1HvxcTtUjVmo9izWMBgAAaCRIFgCgYlwlZ8GM3r//01fk87vv2SKf3ZQK5u29MfH4hYUsnTwzT5S1Vi/iEomZI2cKrvSr9yi3jYKu1HoCAAAsB0gWAKAiqk7/RfMebLKdQChLcwvOjZV15QbzB/fc63iln3tCcrvSz8us9i7L5a4nAABAo0GyAABlc6vTz1f+1c3OSik3mFeBu36lX++a1YnXe0YUU+56AgAANBIkCwBQNrc6/cWu9DspN5hXCcNSX+n3I+kAAACoR0gWAKAiKnAv50q/H3j5uNIPAACwNJAsAEDFVMKAK/0AAACNyXuykOqnUChkPGIJypijC+jziUcsoc3pOi1F/Wp8f8ocJ2QSFCv2XgBwyeFKPwAAQOPymCyIYH6kg9LZLGWzaYrTIPXqSUCOmK97muJpnk880nGiwV4yZnWflkmM0HQ8bSx7ekLMac4fmaHhyQEKy2EAqFW40g8AANCYPCYLXTSaC9rDtKPH5S6oqQka6xumARXdhwdouG+Kxg+KjKDYNAep/m6i5Kh4ZwAAAAAAuBRCe/bsye7evdsc9CJDiViEZoazNGqL5DOJGEVmhimrTeBxvbRf/Ot1nTY5kKb+UDeNiXHReFrOa4z3VqZw4MABOnr0qDkEAAAAUD+2bt1Ku3btMocAasfevXvLTxacEgKl8mRBSwq4ncK+dpocOkSxyCBNiVGcQHhNHBTeuPKSIAAAAAAAUDieLqs3JJkMjPdQ2iFRcJOe4XDfWeE0s52CWH5q3yB1Js22DeMH0cgZAAAAAGCJeU4WUv0ho2SgSIPj8I4eio6NmA2ahUyCRsai1LMjXHSaOYISsRHqSNvaKYTbydvtnQAAAAAAwE/ekgUZ2IvnsW6t69N+s9ciDvJDJHs8DQ/QZLKTBiPmPBEuHZg0GjUXmyZkEr003rM/N9w1FKfpbp63m2gYPSIBAAAAACy1Cho426WoPzRBO7O11XMR2iwAAAAAAFSu7DYLTvgeCejiFAAAAACg8VSdLIQHJgu6UAUAAAAAgPpXdbIAAAAAAACNCckCAAAAAAA4QrIAAAAAAACOkCwAAAAAAIAjJAsAAAAAAOAIyQIAAAAAADhCsgAAAAAAAI6QLAAAAAAAgCMkCwAAAAAA4AjJAgAAAAAAOEKyAAAAAAAAjspLFlL9FAqFqD9lDjsx51GPWCJjThBcp6WoX43XF55JUCyWIG0JAAAAAACwRDwnC6l+EchP7KRknznCkQj6u6cpns5SNise6TjRYC8ZOYH7tExihKbjaTE+TfHpCTGnOX9khoYnBygshwEAAAAAYCl5Tha6RkWAP9plDrlITdBY3zANqOg+PEDDfVM0flBkBMWmOUj1dxMlR6nEOwIAAAAAQEBCe/bsye7evdscLI1LGCZ2Zskpb8gkYhSZGbYkFTyul/aLf72u0yYH0tQf6qYxMS4aT8t5jfHeyhQOHDhAR48eNYcAAAAA6sfWrVtp165d5hBA7di7d2+tJAtaUsDtFPa10+TQIYpFBmlKjOIEwmvioPDGlbNdAAAAAACQx/F04L0hpWc43HdWOM1spyASitS+QepMmm0bxg+ikTMAAAAAwBLzNVkI7+ih6NiI2aBZyCRoZCxKPTvCRaeZIygRG6GOtK2dQridOs0/AQAAAABg6ZTXG1IoRN1jRGPd/HfMDPw5yDe7Uw0P0GSykwYjZjeoES4dmDQaNRebJmQSvTTesz833DUUp2n5Pt1Ew+gRCQAAAABgqZXdZqEQ3yNhgnZma6vnIrRZAAAAAAConC9tFvgeCejiFAAAAACg8VSdLIQHJh17RgIAAAAAgPoWeG9IAAAAAABQn5AsAAAAAACAIyQLAAAAAADgCMkCAAAAAAA4QrIAAAAAAACOkCwAAAAAAIAjJAsAAAAAAOAIyQIAAAAAADhCsgAAAAAAAI6QLAAAAAAAgCPvyUKqn0KhUO4RS2TMCTbF5nOdlqJ+Nb4/ZY4TMgmKxRLk8k4AAAAAABAgj8mCCOa7pymezlI2Kx7pONFgLxXmC8Xmc5+WSYzQdDwtxqcpPj0h5jTnj8zQ8OQAheUwAAAAAAAsJW/JQmqCxvqGaUBF7eEBGu6bovGDtmyh2Hxel2FK9XcTJUepyxwGAAAAAICl5SlZyByaNv/Ki3REzb/yis1XbFp4YJg6ByMUCkVovGeIIokYjXSkaRSZAgAAAADAJRPas2dPdvfu3eags4wI3iMzw5TVonce10v7aTJXVFB8vv3i/16WIUZSbF87TQ4dolhkkKbEqGg8bZ3H5sCBA3T06FFzyMDtH7i6UxCwbGfYL4Wwz51hnzvDsp1hvxTCPndWr8tet24dffjDHzaHAGrH3r17iThZKCUdj2apL2kOGZJ9lBVBvDlkKDaft2Uks33UJ/5vTJOzp+PZaDSetb5TaV62q1JYtjPsl0LY586wz51h2c6wXwphnzvDsgH8xcemp2pI4R09FB0byTdoziRoZCxKPTusV/uLzVd6GRlKxEaoI21rpxBup07zTwAAAAAAWDreGjiHB2gy2UmDEbN708ggdSYnzcbKHOSHSPZ4Wmy+osvg3KGXxnv254a7huI03c3zdhMNo0ckAAAAAICl5rHrVKFrVNbVU49804M0zUz10U417DqfUGRaeGDS2i6BkwunZXi0ceNG8y//YdnOsF8KYZ87wz53hmU7w34phH3uDMsG8J+nBs7FcCPlfe2T6LkIAAAAAKCBcANn7yULLrhEAIkCAAAAAEDjqTpZAAAAAACAxoRkYblJ9RsNzEP9xG3S88OxfE9VlQpy2QAAAACw5JAslEsFwLEE+R7/BrlsKUOJkWmKp7OUTRJ19/dTf7ca7qTB3mreN8hlsxT1y8TD+pC9cNW8INfdedn+HENBLtsN965mJpuBCHr5Vcol2Pb9zJ9Flesd5LKZ7eJAqt98L18vRASw7AJ8jNTjBQ4f15v3t36C4pulyv3NDx+Ow6CWbd8HdbNsgNrWmMmC+mEJKqjpS1J2eIYi5onC14A1yGVzz1XUQ/LWFl2jlKQxmo6b3dV2DVFcTE3L+SoR5LL5JM334DB6x8qm4xTl/ST+3jkRoljVv45BBvNBrjsvu1vs57SxbO2R7hmnSFXHf5DLrnO5wFU8fA26xT4fGeN7V+b3s29BSJDLZrx88+JAdphmIiHqno5Tmo8ZPy9E+L5sp+9+hAanpsxuvv0OAvl75UdAv5TrLda5l7s6N4+d+DR1+/bD5Peytd8huexx6smdeztopKrzVpDLBqhtjVuyEGjQLeS6geXL6ObJ2q+TRZDLzsnQoWnzT9/5vWz9JC3wjfqmD8n90TWapM7xg1XsG/7xDjIRCXLdedlx2q93OWwKD+z3IfkLatnOyZnx4IDHnK1iQS5fHC+BBd1in2vdUHPnETII8WX5QS6b6cd5F+3sE6dgdX8cPy9E+L5sQ9SSFKcpHo2ayYntJqFlCT6gD2a97YxzwVDu2BHf/+kJH48bP5cdoQ7L8dBJ7eoUFt4hjqJqjpUglw1Q2xq7GtKSBN1dNGqerP2/Wuf3svlkN04HeQek9tFgZ5x6xnuNq1w8LKZG5HyVWKJls8whyuci9hN4ufRARPA1mGdBrju/fpB6HRIavslh9fs8qGV30VA8agt01IMDHnO2igW5fHG8BBZ0i31uXzd5M0s+fXXTmDmqMkEum1mP5YjlzXifmX9WJMhlG+fY/dTrS/DuJJiAPvj1rk9h2tEzTSPyvBWm9s5pOpQ7hfG5vprzVpDLBqhxfJ+FhpPsy/KlPyfpeDRL1Jd1nupBkWVXLchlK+l4VvzU5vdBbpiyVb/1kiybH9Gs+LHNj4/Gs2qwfOms+PF2WR5Pq+JYUQJbd0OyTy1bf/iw3kJwy7bt9xyf9nlgy3d5PX93fdg3fH4SwaU5pJHLr91lM16+4/fch/NakMvOS2b7xGcYjSddjp3KWH9z3I7LagSw3rnj2Xzo5yk+b1Wzz4NctsnY59p7yEf1xzgLctkAtYjzhKpvylaTuE7xxE7K4gYQ4AU3VIsMknGBkq/6TRptLXh8L9H+SbPKA4DAN6Lspf3WO84zPu90EyV9rQICS40/X3E6yJ8HfMFVkrgNUJJ6xkf4pOLjsg3BrDcALHd8U7bGTBYAAABqDAJ6AKg3vtzBeXlyaUDpS3uIIJfN6nXdg94vQboU684Nt4Oqy1yvy2ZBLz8o2OfO6mvZso1LNuhEAZ+ns3pdNsCl18DJQlABGp8U6rW7ynpd96D3S5DBfNDrDrWDP2sEDOAFjhUAqB8NmiwEGaBxrwf12F0lq9d1D3LZQQfzQa67S5IjH9V2EVqvy2ZBLz8o2OfO6nm/BAWfpzMcKwBBaNBkIcgALcguJYNcNqvXdQ9y2UEeKyzIdQ+yi9B6XTYLcvlBBgzY587qddn1eqwwfJ6Fgt7nALWrQZOFIAO0MA1MZml4JlLwAxAZ7KRkVT3nBLlsVq/rHuSygzxWWLCfKSc0uftZ+Kxel82CW36wAQP2ubP6XHb9HisMn2ehoPc5QK1q6N6QUv0h6i6421AfujaEAjhWwDuuuib71LU1VOXx+6h9EscMKDhWAKC+oetUAAAAAABwhK5TfcJXpfsD6tYiyGWzel33oPdLkLDPCwX9edbr8YJ97qye90tQ8Hk6w7ECUL1lkyzgSw1e4ViBcuB4Aa9wrABAPULJAgAAAAAAOOM2C8tBso+yfUlzoOYls33ReDZtDsHSCupY4eVG4/lPNR2PZsmXNxLHS2AHt9OxKMZRn/g/MJxbwKsgjpXgzisM5xaA5Y7zhGVTshDZmaQhv7udSPUXdIcZCvlxV84uGuIbgpnLjPneTxv3/x3g3UMzCYr5vk9MQS7b1DWapVHfuyhJ0cRYHw1rXaKEB4apb2zCh/UXx0vHSG6f+H+8BCXg41Cy93Xv//vh3KLDuaUY/88tQZ5XGM4tzoI/rwDUkoZPFriOKH+ZI90jdJDPc/yDUPVdeZk4WXRPUzxt7z/bn67wwgOTuWXup16fT0hdtLNvjCYCObtlKNE7SJ1JbZ8kibp92ed+L5u7L9RP+E4PH38EovZ7NkSow6cb+ejHS/6eDrGq+gM3vjvdNDY1mAsujYcY17fTh+M8yOOQ8efbTRTIsYhzizOcWwxLeG4J8LzCcG6xC/a8AlCLGjxZSNHEdJzS4suc7DNHhXdQT9V35TVFe2hHNXfUumT4ahTRWLd+kuaHHz9exh2RLVdau4Z8uBMy83vZxg3Tcid8x4df/aCLH69O683f/LnpW6FILlKYosFI5Z8rXwXNil/BvqjxHbLsF18ujwZ5HLIgj0WcW5zh3GJYqnPL0p1XGM4tLMjjEKBGNXabhXQ2Ho1muTpnss94zqbj2ahPdXa5bqheV9RXyb6s+HiMR53VMeb9YqnmytviU73XIJcdPD4ezc9UPnysm6sfLz7vj2DrRAfJ2N8Fx4sv3yecWy4FnFucBHheYTi32AR5XgGoPZwnLIMGztxgSj+Rmj/sVbMvVz38OFHXcyMvt/2iHuVul/2H0Onh1z4PatlBC/J4cVq2j++nByKB7HP75xrksnFuCZbbflGPcrcL55bSgjxenJbt4/sFem6xf6b18FkCVGaZJAvgiK+C4mRXVKBXd/0W2A+j+FEsuGLGQZYfy+blGAF27qouH5d1cTUXXOHcUhLOLQznFoB6wHkC7rNQs4LsbSHIhoKNIzywn3rG91W337lXG7lf7Z+nn5+r+DxHjAax4oeRS/FJ/DBS1K+GgoHViea6v7a6+Vzvf9qvnlzAGc4tl1rV55YlOa8wnFsAYDnclC2wLggDDv4C7W1haRpoZVKpwAKEIJedkzlI41Pm35XqGqXs5ACFxQ/jqPosLQ8/GjkG+8PYNZoWgY3qBSVEkcFOSspt8sGUccyF2ztpTHZdIral2n2+VHBucYBziyfVnluW5LzCcG4BAKGxqyFxvUK/6hGX5l/RcpDFs4Zc0azCRc0+FdFyozVxaImHue99bPgZ3LLtdVCNR32UWvO6m8dG7nPUxtUw/jyNfczHt7HP/aue4fY98uOz5f2Lc4sTnFvs+FhRy84/fNolAdPOIzi3mNy+Q/X0uQJ4tzyqIS1hF4S+VFuRItRBg7RPX1BqX5XFs3xFMX+VMjI4Ze1Wrpv7mfPjalGQXUoGuWznK3TV9eJn3efODz+uFmt9ivNV3Olusdxumo4P+XR1MTj5m1Tlu5qc1G4wVTWtH/d+3j98RbczKd4nSTRS5dV0nFtMOLcU5/e5ZanOKwznFkdBnlcAalCDJwvG3Ur1OpGB8qPaisQnN64boJ38ueZAVcWzS9XvNwcj48ZNqhTeL1UFI0qQyw6CdZ9zENJnqf7RR1GffnSDDbqDrOMetD5Kyv1t/xHnY6maQBDnljycW5bW0p1XGM4tToI6rwDUqMavhmQt+jUefhSh1nPRshBYDxfMvm/8rK7h87J5P8giZbdjxXxUXR1BLN+x6LrWi/ON4nXLcZ3bZ7WOP1O1f83971tVCrfjBecWnFtMS3JuEcuuy/MKq9dzC3+eQZ1XAGoP5wnoOnVZ4pO08UOYq1+MbuWK8OPHt45/GIMMRgINLIWC5fdl4+KY57/rpuvKuoJzS3mq/S7V63mF1fG5BecVWEaWR5uFehVYTyssyB4uuD6tWs983dpYxdU1uJj6UhdNc/F7tdUonKp/TFN8v089fwR2vHCxut913BXx2fI+SGtVKOTDr55cnIzRIPe44mtVijqDc4upEc4tAZ9XGM4tHuC8Ao1t2SQLvnWHxyfOov1bm4+quiJcghNdYN3KcbBgnuz5xG82+uoc9KNxptgvvnXxeCnYGzpOkj+/K0EeL07BSLV13DWBNhIWAWVgfcTn4dxig3PLEgvqvMJwbim0NOcVgFrS8MlCqt84CUW6R4zGa5kExar5USjZvzU/0tX3Kx5oEBVwDxdmsJCaECdU2eF6hDqickoFumgoPi1+T/hz7KYxrReK/ONSXx2sAQEfL9Zj3a/AMuhGwkFe5ca5xRnOLQ0H5xabYM8rALWowZOFILvDK6baouXge1oJroeL/A9wNw0bV7iq7FUkPDBp/pAkqS9qfJ75Hxd++HhVtC4Ff7wEaWowf1Mm3wO0wK5y49ziBueWRoJzi6PAzisAtanBkwWuE1lPXW0qKdo3OBVsEBWg3A+wETHwCJr0pWi5i0b9KqJuQPV3vPBxbtTzDSZAC/IqN84tlwLOLZcGzi26+r33BEClQtzKeffu3eZgI+L6v900Zg4RRSme9rNOJ8Clxsf4BO2sw6ugXJVnYqe6El1vcG6BRodzC8Byt3fv3uXQwNleJxI/5tBotCtddSVFE3xzX72BY11ctVRwboFGh3MLACyj3pAAGle9/jDag231WO71xAFqBc4tAIBkAaAB4IcRAIKAcwsAIFkAAAAAAAAXSBYAAAAAAMARkgUAAAAAAHCEZAEAAAAAABwhWQAAAAAAAEdIFgAAAAAAwBGSBQAAAAAAcIRkAQAAAAAAHCFZAAAAAAAAR6F4PJ6dnZ01BwEAAAAAAIhWrlxJ/z9oIwT31ROaOwAAAABJRU5ErkJgg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Rectángulo 8"/>
          <p:cNvSpPr/>
          <p:nvPr/>
        </p:nvSpPr>
        <p:spPr>
          <a:xfrm>
            <a:off x="119336" y="651725"/>
            <a:ext cx="2829814" cy="822789"/>
          </a:xfrm>
          <a:prstGeom prst="rect">
            <a:avLst/>
          </a:prstGeom>
        </p:spPr>
        <p:txBody>
          <a:bodyPr wrap="none">
            <a:spAutoFit/>
          </a:bodyPr>
          <a:lstStyle/>
          <a:p>
            <a:pPr lvl="2" algn="just">
              <a:lnSpc>
                <a:spcPct val="200000"/>
              </a:lnSpc>
              <a:spcBef>
                <a:spcPts val="200"/>
              </a:spcBef>
              <a:spcAft>
                <a:spcPts val="0"/>
              </a:spcAft>
            </a:pPr>
            <a:r>
              <a:rPr lang="es-EC"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SEGMENTO </a:t>
            </a:r>
            <a:r>
              <a:rPr lang="es-EC"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endParaRPr lang="es-EC"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1" name="Gráfico 10">
            <a:extLst>
              <a:ext uri="{FF2B5EF4-FFF2-40B4-BE49-F238E27FC236}">
                <a16:creationId xmlns:a16="http://schemas.microsoft.com/office/drawing/2014/main" id="{D65CA3AB-FAB5-43B7-8E5B-369500114B70}"/>
              </a:ext>
            </a:extLst>
          </p:cNvPr>
          <p:cNvGraphicFramePr/>
          <p:nvPr>
            <p:extLst>
              <p:ext uri="{D42A27DB-BD31-4B8C-83A1-F6EECF244321}">
                <p14:modId xmlns:p14="http://schemas.microsoft.com/office/powerpoint/2010/main" val="292379875"/>
              </p:ext>
            </p:extLst>
          </p:nvPr>
        </p:nvGraphicFramePr>
        <p:xfrm>
          <a:off x="112986" y="1746391"/>
          <a:ext cx="5972810" cy="2829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FE247008-CFDE-409C-952D-AE188AC52E77}"/>
              </a:ext>
            </a:extLst>
          </p:cNvPr>
          <p:cNvGraphicFramePr/>
          <p:nvPr>
            <p:extLst>
              <p:ext uri="{D42A27DB-BD31-4B8C-83A1-F6EECF244321}">
                <p14:modId xmlns:p14="http://schemas.microsoft.com/office/powerpoint/2010/main" val="3954015014"/>
              </p:ext>
            </p:extLst>
          </p:nvPr>
        </p:nvGraphicFramePr>
        <p:xfrm>
          <a:off x="5951984" y="1824325"/>
          <a:ext cx="6116826" cy="2594198"/>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upo 13"/>
          <p:cNvGrpSpPr/>
          <p:nvPr/>
        </p:nvGrpSpPr>
        <p:grpSpPr>
          <a:xfrm>
            <a:off x="321766" y="4847829"/>
            <a:ext cx="4406081" cy="597396"/>
            <a:chOff x="6529674" y="1050115"/>
            <a:chExt cx="3630326" cy="3056217"/>
          </a:xfrm>
        </p:grpSpPr>
        <p:sp>
          <p:nvSpPr>
            <p:cNvPr id="16" name="Rectángulo 15"/>
            <p:cNvSpPr/>
            <p:nvPr/>
          </p:nvSpPr>
          <p:spPr>
            <a:xfrm>
              <a:off x="7640320" y="2751666"/>
              <a:ext cx="2519680" cy="13546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orma libre 16"/>
            <p:cNvSpPr/>
            <p:nvPr/>
          </p:nvSpPr>
          <p:spPr>
            <a:xfrm>
              <a:off x="6529674" y="1050115"/>
              <a:ext cx="3598772" cy="2016240"/>
            </a:xfrm>
            <a:custGeom>
              <a:avLst/>
              <a:gdLst>
                <a:gd name="connsiteX0" fmla="*/ 0 w 2016240"/>
                <a:gd name="connsiteY0" fmla="*/ 1799386 h 3598772"/>
                <a:gd name="connsiteX1" fmla="*/ 504060 w 2016240"/>
                <a:gd name="connsiteY1" fmla="*/ 1 h 3598772"/>
                <a:gd name="connsiteX2" fmla="*/ 1512180 w 2016240"/>
                <a:gd name="connsiteY2" fmla="*/ 1 h 3598772"/>
                <a:gd name="connsiteX3" fmla="*/ 2016240 w 2016240"/>
                <a:gd name="connsiteY3" fmla="*/ 1799386 h 3598772"/>
                <a:gd name="connsiteX4" fmla="*/ 1512180 w 2016240"/>
                <a:gd name="connsiteY4" fmla="*/ 3598771 h 3598772"/>
                <a:gd name="connsiteX5" fmla="*/ 504060 w 2016240"/>
                <a:gd name="connsiteY5" fmla="*/ 3598771 h 3598772"/>
                <a:gd name="connsiteX6" fmla="*/ 0 w 2016240"/>
                <a:gd name="connsiteY6" fmla="*/ 1799386 h 359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240" h="3598772">
                  <a:moveTo>
                    <a:pt x="1008120" y="1"/>
                  </a:moveTo>
                  <a:lnTo>
                    <a:pt x="2016239" y="899693"/>
                  </a:lnTo>
                  <a:lnTo>
                    <a:pt x="2016239" y="2699079"/>
                  </a:lnTo>
                  <a:lnTo>
                    <a:pt x="1008120" y="3598771"/>
                  </a:lnTo>
                  <a:lnTo>
                    <a:pt x="1" y="2699079"/>
                  </a:lnTo>
                  <a:lnTo>
                    <a:pt x="1" y="899693"/>
                  </a:lnTo>
                  <a:lnTo>
                    <a:pt x="1008120"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795" tIns="336040" rIns="599795" bIns="336040" numCol="1" spcCol="1270" anchor="ctr" anchorCtr="0">
              <a:noAutofit/>
            </a:bodyPr>
            <a:lstStyle/>
            <a:p>
              <a:pPr lvl="0" algn="ctr" defTabSz="1066800">
                <a:lnSpc>
                  <a:spcPct val="90000"/>
                </a:lnSpc>
                <a:spcBef>
                  <a:spcPct val="0"/>
                </a:spcBef>
                <a:spcAft>
                  <a:spcPct val="35000"/>
                </a:spcAft>
              </a:pPr>
              <a:r>
                <a:rPr lang="es-ES" sz="2400" kern="1200" dirty="0"/>
                <a:t>Resolución 254-2016-F</a:t>
              </a:r>
            </a:p>
          </p:txBody>
        </p:sp>
      </p:grpSp>
      <p:sp>
        <p:nvSpPr>
          <p:cNvPr id="18" name="Rectángulo redondeado 17"/>
          <p:cNvSpPr/>
          <p:nvPr/>
        </p:nvSpPr>
        <p:spPr>
          <a:xfrm>
            <a:off x="258490" y="5312827"/>
            <a:ext cx="4404048" cy="10492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solidFill>
                  <a:schemeClr val="bg2"/>
                </a:solidFill>
              </a:rPr>
              <a:t>Cartera vencida de 17  a 36 días</a:t>
            </a:r>
          </a:p>
        </p:txBody>
      </p:sp>
      <p:sp>
        <p:nvSpPr>
          <p:cNvPr id="13" name="Rectángulo 12"/>
          <p:cNvSpPr/>
          <p:nvPr/>
        </p:nvSpPr>
        <p:spPr>
          <a:xfrm>
            <a:off x="-240704" y="1239550"/>
            <a:ext cx="6017481" cy="509755"/>
          </a:xfrm>
          <a:prstGeom prst="rect">
            <a:avLst/>
          </a:prstGeom>
        </p:spPr>
        <p:txBody>
          <a:bodyPr wrap="none">
            <a:spAutoFit/>
          </a:bodyPr>
          <a:lstStyle/>
          <a:p>
            <a:pPr lvl="2" algn="just">
              <a:lnSpc>
                <a:spcPct val="200000"/>
              </a:lnSpc>
              <a:spcBef>
                <a:spcPts val="200"/>
              </a:spcBef>
              <a:spcAft>
                <a:spcPts val="0"/>
              </a:spcAft>
            </a:pPr>
            <a:r>
              <a:rPr lang="es-EC" sz="1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Evolución de la morosidad en el en el periodo 2007-2016</a:t>
            </a:r>
            <a:endParaRPr lang="es-EC"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ítulo 2"/>
          <p:cNvSpPr>
            <a:spLocks noGrp="1"/>
          </p:cNvSpPr>
          <p:nvPr>
            <p:ph type="title"/>
          </p:nvPr>
        </p:nvSpPr>
        <p:spPr/>
        <p:txBody>
          <a:bodyPr/>
          <a:lstStyle/>
          <a:p>
            <a:endParaRPr lang="es-EC"/>
          </a:p>
        </p:txBody>
      </p:sp>
    </p:spTree>
    <p:extLst>
      <p:ext uri="{BB962C8B-B14F-4D97-AF65-F5344CB8AC3E}">
        <p14:creationId xmlns:p14="http://schemas.microsoft.com/office/powerpoint/2010/main" val="28811707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59FD5EB-F166-4C2E-B1C5-E93EE5A4C4F4}"/>
              </a:ext>
            </a:extLst>
          </p:cNvPr>
          <p:cNvGraphicFramePr/>
          <p:nvPr>
            <p:extLst>
              <p:ext uri="{D42A27DB-BD31-4B8C-83A1-F6EECF244321}">
                <p14:modId xmlns:p14="http://schemas.microsoft.com/office/powerpoint/2010/main" val="2754940615"/>
              </p:ext>
            </p:extLst>
          </p:nvPr>
        </p:nvGraphicFramePr>
        <p:xfrm>
          <a:off x="354863" y="1923151"/>
          <a:ext cx="6768752"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7" name="Abrir llave 6"/>
          <p:cNvSpPr/>
          <p:nvPr/>
        </p:nvSpPr>
        <p:spPr>
          <a:xfrm>
            <a:off x="7104112" y="2348880"/>
            <a:ext cx="1296144" cy="2016224"/>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8" name="Rectángulo 7"/>
          <p:cNvSpPr/>
          <p:nvPr/>
        </p:nvSpPr>
        <p:spPr>
          <a:xfrm>
            <a:off x="-240704" y="121665"/>
            <a:ext cx="9505056" cy="584775"/>
          </a:xfrm>
          <a:prstGeom prst="rect">
            <a:avLst/>
          </a:prstGeom>
        </p:spPr>
        <p:txBody>
          <a:bodyPr wrap="square">
            <a:spAutoFit/>
          </a:bodyPr>
          <a:lstStyle/>
          <a:p>
            <a:pPr lvl="2" algn="just">
              <a:lnSpc>
                <a:spcPct val="200000"/>
              </a:lnSpc>
              <a:spcBef>
                <a:spcPts val="200"/>
              </a:spcBef>
              <a:spcAft>
                <a:spcPts val="0"/>
              </a:spcAft>
            </a:pPr>
            <a:r>
              <a:rPr lang="es-EC" sz="1600" b="1" dirty="0">
                <a:latin typeface="Times New Roman" panose="02020603050405020304" pitchFamily="18" charset="0"/>
                <a:ea typeface="Times New Roman" panose="02020603050405020304" pitchFamily="18" charset="0"/>
                <a:cs typeface="Times New Roman" panose="02020603050405020304" pitchFamily="18" charset="0"/>
              </a:rPr>
              <a:t>Evolución de la morosidad en el segmento 2 en el periodo 2007-2016</a:t>
            </a:r>
          </a:p>
        </p:txBody>
      </p:sp>
      <p:grpSp>
        <p:nvGrpSpPr>
          <p:cNvPr id="12" name="Grupo 11"/>
          <p:cNvGrpSpPr/>
          <p:nvPr/>
        </p:nvGrpSpPr>
        <p:grpSpPr>
          <a:xfrm>
            <a:off x="7933309" y="2625341"/>
            <a:ext cx="3408811" cy="1606722"/>
            <a:chOff x="8187790" y="1556127"/>
            <a:chExt cx="3408811" cy="2457753"/>
          </a:xfrm>
        </p:grpSpPr>
        <p:sp>
          <p:nvSpPr>
            <p:cNvPr id="13" name="Forma libre 12"/>
            <p:cNvSpPr/>
            <p:nvPr/>
          </p:nvSpPr>
          <p:spPr>
            <a:xfrm>
              <a:off x="8324142" y="1703842"/>
              <a:ext cx="3272459" cy="1022643"/>
            </a:xfrm>
            <a:custGeom>
              <a:avLst/>
              <a:gdLst>
                <a:gd name="connsiteX0" fmla="*/ 0 w 3272459"/>
                <a:gd name="connsiteY0" fmla="*/ 0 h 1022643"/>
                <a:gd name="connsiteX1" fmla="*/ 3272459 w 3272459"/>
                <a:gd name="connsiteY1" fmla="*/ 0 h 1022643"/>
                <a:gd name="connsiteX2" fmla="*/ 3272459 w 3272459"/>
                <a:gd name="connsiteY2" fmla="*/ 1022643 h 1022643"/>
                <a:gd name="connsiteX3" fmla="*/ 0 w 3272459"/>
                <a:gd name="connsiteY3" fmla="*/ 1022643 h 1022643"/>
                <a:gd name="connsiteX4" fmla="*/ 0 w 3272459"/>
                <a:gd name="connsiteY4" fmla="*/ 0 h 102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459" h="1022643">
                  <a:moveTo>
                    <a:pt x="0" y="0"/>
                  </a:moveTo>
                  <a:lnTo>
                    <a:pt x="3272459" y="0"/>
                  </a:lnTo>
                  <a:lnTo>
                    <a:pt x="3272459" y="1022643"/>
                  </a:lnTo>
                  <a:lnTo>
                    <a:pt x="0" y="102264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92671" tIns="137160" rIns="137160" bIns="137160" numCol="1" spcCol="1270" anchor="ctr" anchorCtr="0">
              <a:noAutofit/>
            </a:bodyPr>
            <a:lstStyle/>
            <a:p>
              <a:pPr lvl="0" algn="l" defTabSz="1600200">
                <a:lnSpc>
                  <a:spcPct val="90000"/>
                </a:lnSpc>
                <a:spcBef>
                  <a:spcPct val="0"/>
                </a:spcBef>
                <a:spcAft>
                  <a:spcPct val="35000"/>
                </a:spcAft>
              </a:pPr>
              <a:r>
                <a:rPr lang="es-ES" kern="1200" dirty="0"/>
                <a:t>Cartera total 2015 228.733 MM</a:t>
              </a:r>
            </a:p>
          </p:txBody>
        </p:sp>
        <p:sp>
          <p:nvSpPr>
            <p:cNvPr id="14" name="Rectángulo 13"/>
            <p:cNvSpPr/>
            <p:nvPr/>
          </p:nvSpPr>
          <p:spPr>
            <a:xfrm>
              <a:off x="8187790" y="1556127"/>
              <a:ext cx="715850" cy="1073775"/>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orma libre 14"/>
            <p:cNvSpPr/>
            <p:nvPr/>
          </p:nvSpPr>
          <p:spPr>
            <a:xfrm>
              <a:off x="8324142" y="2991237"/>
              <a:ext cx="3272459" cy="1022643"/>
            </a:xfrm>
            <a:custGeom>
              <a:avLst/>
              <a:gdLst>
                <a:gd name="connsiteX0" fmla="*/ 0 w 3272459"/>
                <a:gd name="connsiteY0" fmla="*/ 0 h 1022643"/>
                <a:gd name="connsiteX1" fmla="*/ 3272459 w 3272459"/>
                <a:gd name="connsiteY1" fmla="*/ 0 h 1022643"/>
                <a:gd name="connsiteX2" fmla="*/ 3272459 w 3272459"/>
                <a:gd name="connsiteY2" fmla="*/ 1022643 h 1022643"/>
                <a:gd name="connsiteX3" fmla="*/ 0 w 3272459"/>
                <a:gd name="connsiteY3" fmla="*/ 1022643 h 1022643"/>
                <a:gd name="connsiteX4" fmla="*/ 0 w 3272459"/>
                <a:gd name="connsiteY4" fmla="*/ 0 h 102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459" h="1022643">
                  <a:moveTo>
                    <a:pt x="0" y="0"/>
                  </a:moveTo>
                  <a:lnTo>
                    <a:pt x="3272459" y="0"/>
                  </a:lnTo>
                  <a:lnTo>
                    <a:pt x="3272459" y="1022643"/>
                  </a:lnTo>
                  <a:lnTo>
                    <a:pt x="0" y="102264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92671" tIns="137160" rIns="137160" bIns="137160" numCol="1" spcCol="1270" anchor="ctr" anchorCtr="0">
              <a:noAutofit/>
            </a:bodyPr>
            <a:lstStyle/>
            <a:p>
              <a:pPr lvl="0" algn="l" defTabSz="1600200">
                <a:lnSpc>
                  <a:spcPct val="90000"/>
                </a:lnSpc>
                <a:spcBef>
                  <a:spcPct val="0"/>
                </a:spcBef>
                <a:spcAft>
                  <a:spcPct val="35000"/>
                </a:spcAft>
              </a:pPr>
              <a:r>
                <a:rPr lang="es-ES" sz="2000" kern="1200" dirty="0"/>
                <a:t>Cartera improductiva 24.978 MM</a:t>
              </a:r>
            </a:p>
          </p:txBody>
        </p:sp>
        <p:sp>
          <p:nvSpPr>
            <p:cNvPr id="16" name="Rectángulo 15"/>
            <p:cNvSpPr/>
            <p:nvPr/>
          </p:nvSpPr>
          <p:spPr>
            <a:xfrm>
              <a:off x="8187790" y="2843522"/>
              <a:ext cx="715850" cy="1073775"/>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0" name="Conector 19"/>
          <p:cNvSpPr/>
          <p:nvPr/>
        </p:nvSpPr>
        <p:spPr>
          <a:xfrm>
            <a:off x="5519936" y="2721907"/>
            <a:ext cx="216024" cy="182949"/>
          </a:xfrm>
          <a:prstGeom prst="flowChartConnector">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C"/>
          </a:p>
        </p:txBody>
      </p:sp>
      <p:cxnSp>
        <p:nvCxnSpPr>
          <p:cNvPr id="22" name="Conector recto 21"/>
          <p:cNvCxnSpPr/>
          <p:nvPr/>
        </p:nvCxnSpPr>
        <p:spPr>
          <a:xfrm>
            <a:off x="5696522" y="2868381"/>
            <a:ext cx="2124236" cy="210832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23" name="Diagrama 22"/>
          <p:cNvGraphicFramePr/>
          <p:nvPr>
            <p:extLst>
              <p:ext uri="{D42A27DB-BD31-4B8C-83A1-F6EECF244321}">
                <p14:modId xmlns:p14="http://schemas.microsoft.com/office/powerpoint/2010/main" val="3815609305"/>
              </p:ext>
            </p:extLst>
          </p:nvPr>
        </p:nvGraphicFramePr>
        <p:xfrm>
          <a:off x="5532721" y="4308575"/>
          <a:ext cx="5595689" cy="2349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ángulo 16"/>
          <p:cNvSpPr/>
          <p:nvPr/>
        </p:nvSpPr>
        <p:spPr>
          <a:xfrm>
            <a:off x="596861" y="752383"/>
            <a:ext cx="3110980" cy="830997"/>
          </a:xfrm>
          <a:prstGeom prst="rect">
            <a:avLst/>
          </a:prstGeom>
        </p:spPr>
        <p:txBody>
          <a:bodyPr wrap="none">
            <a:spAutoFit/>
          </a:bodyPr>
          <a:lstStyle/>
          <a:p>
            <a:pPr lvl="2" algn="just">
              <a:lnSpc>
                <a:spcPct val="200000"/>
              </a:lnSpc>
              <a:spcBef>
                <a:spcPts val="200"/>
              </a:spcBef>
              <a:spcAft>
                <a:spcPts val="0"/>
              </a:spcAft>
            </a:pPr>
            <a:r>
              <a:rPr lang="es-EC"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SEGMENTO 2</a:t>
            </a:r>
            <a:endParaRPr lang="es-EC"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397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D5454-48ED-45AA-9A3C-D64EEA5FB447}"/>
              </a:ext>
            </a:extLst>
          </p:cNvPr>
          <p:cNvSpPr>
            <a:spLocks noGrp="1"/>
          </p:cNvSpPr>
          <p:nvPr>
            <p:ph type="title"/>
          </p:nvPr>
        </p:nvSpPr>
        <p:spPr>
          <a:xfrm>
            <a:off x="479376" y="16737"/>
            <a:ext cx="10972800" cy="1786210"/>
          </a:xfrm>
        </p:spPr>
        <p:txBody>
          <a:bodyPr>
            <a:normAutofit fontScale="90000"/>
          </a:bodyPr>
          <a:lstStyle/>
          <a:p>
            <a:pPr algn="l"/>
            <a:r>
              <a:rPr lang="es-EC" sz="4000" dirty="0"/>
              <a:t>ESTRUCTURA ACTIVOS-PASIVOS </a:t>
            </a:r>
            <a:br>
              <a:rPr lang="es-EC" sz="4000" dirty="0"/>
            </a:br>
            <a:r>
              <a:rPr lang="es-EC" sz="4000" dirty="0">
                <a:solidFill>
                  <a:schemeClr val="bg1"/>
                </a:solidFill>
              </a:rPr>
              <a:t>COAC’s SEGMENTO 1</a:t>
            </a:r>
            <a:br>
              <a:rPr lang="es-EC" sz="4000" dirty="0">
                <a:solidFill>
                  <a:schemeClr val="bg1"/>
                </a:solidFill>
              </a:rPr>
            </a:br>
            <a:r>
              <a:rPr lang="es-EC" sz="4000" dirty="0">
                <a:solidFill>
                  <a:schemeClr val="bg1"/>
                </a:solidFill>
              </a:rPr>
              <a:t>(efecto en la liquidez)</a:t>
            </a:r>
          </a:p>
        </p:txBody>
      </p:sp>
      <p:graphicFrame>
        <p:nvGraphicFramePr>
          <p:cNvPr id="6" name="Marcador de contenido 5">
            <a:extLst>
              <a:ext uri="{FF2B5EF4-FFF2-40B4-BE49-F238E27FC236}">
                <a16:creationId xmlns:a16="http://schemas.microsoft.com/office/drawing/2014/main" id="{CB5A1149-0734-4C0A-BADE-389DC10F7EFC}"/>
              </a:ext>
            </a:extLst>
          </p:cNvPr>
          <p:cNvGraphicFramePr>
            <a:graphicFrameLocks noGrp="1"/>
          </p:cNvGraphicFramePr>
          <p:nvPr>
            <p:ph idx="1"/>
            <p:extLst>
              <p:ext uri="{D42A27DB-BD31-4B8C-83A1-F6EECF244321}">
                <p14:modId xmlns:p14="http://schemas.microsoft.com/office/powerpoint/2010/main" val="2626599928"/>
              </p:ext>
            </p:extLst>
          </p:nvPr>
        </p:nvGraphicFramePr>
        <p:xfrm>
          <a:off x="479376" y="2201071"/>
          <a:ext cx="10297144" cy="3292415"/>
        </p:xfrm>
        <a:graphic>
          <a:graphicData uri="http://schemas.openxmlformats.org/drawingml/2006/table">
            <a:tbl>
              <a:tblPr firstRow="1" firstCol="1" bandRow="1">
                <a:tableStyleId>{5C22544A-7EE6-4342-B048-85BDC9FD1C3A}</a:tableStyleId>
              </a:tblPr>
              <a:tblGrid>
                <a:gridCol w="1872208">
                  <a:extLst>
                    <a:ext uri="{9D8B030D-6E8A-4147-A177-3AD203B41FA5}">
                      <a16:colId xmlns:a16="http://schemas.microsoft.com/office/drawing/2014/main" val="3969860878"/>
                    </a:ext>
                  </a:extLst>
                </a:gridCol>
                <a:gridCol w="3168352">
                  <a:extLst>
                    <a:ext uri="{9D8B030D-6E8A-4147-A177-3AD203B41FA5}">
                      <a16:colId xmlns:a16="http://schemas.microsoft.com/office/drawing/2014/main" val="76272509"/>
                    </a:ext>
                  </a:extLst>
                </a:gridCol>
                <a:gridCol w="2088232">
                  <a:extLst>
                    <a:ext uri="{9D8B030D-6E8A-4147-A177-3AD203B41FA5}">
                      <a16:colId xmlns:a16="http://schemas.microsoft.com/office/drawing/2014/main" val="1763307617"/>
                    </a:ext>
                  </a:extLst>
                </a:gridCol>
                <a:gridCol w="1925047">
                  <a:extLst>
                    <a:ext uri="{9D8B030D-6E8A-4147-A177-3AD203B41FA5}">
                      <a16:colId xmlns:a16="http://schemas.microsoft.com/office/drawing/2014/main" val="2355509831"/>
                    </a:ext>
                  </a:extLst>
                </a:gridCol>
                <a:gridCol w="1243305">
                  <a:extLst>
                    <a:ext uri="{9D8B030D-6E8A-4147-A177-3AD203B41FA5}">
                      <a16:colId xmlns:a16="http://schemas.microsoft.com/office/drawing/2014/main" val="2438935805"/>
                    </a:ext>
                  </a:extLst>
                </a:gridCol>
              </a:tblGrid>
              <a:tr h="190500">
                <a:tc rowSpan="4">
                  <a:txBody>
                    <a:bodyPr/>
                    <a:lstStyle/>
                    <a:p>
                      <a:pPr indent="180340" algn="ctr">
                        <a:lnSpc>
                          <a:spcPct val="200000"/>
                        </a:lnSpc>
                        <a:spcAft>
                          <a:spcPts val="0"/>
                        </a:spcAft>
                      </a:pPr>
                      <a:r>
                        <a:rPr lang="es-EC" sz="1800" dirty="0">
                          <a:effectLst/>
                        </a:rPr>
                        <a:t>Activos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indent="180340">
                        <a:lnSpc>
                          <a:spcPct val="200000"/>
                        </a:lnSpc>
                        <a:spcAft>
                          <a:spcPts val="0"/>
                        </a:spcAft>
                      </a:pPr>
                      <a:r>
                        <a:rPr lang="es-EC" sz="1800" b="0" dirty="0">
                          <a:solidFill>
                            <a:schemeClr val="bg1"/>
                          </a:solidFill>
                          <a:effectLst/>
                        </a:rPr>
                        <a:t>Fondos disponibles</a:t>
                      </a:r>
                      <a:endParaRPr lang="es-EC"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E9EDF4"/>
                    </a:solidFill>
                  </a:tcPr>
                </a:tc>
                <a:tc hMerge="1">
                  <a:txBody>
                    <a:bodyPr/>
                    <a:lstStyle/>
                    <a:p>
                      <a:endParaRPr lang="es-EC"/>
                    </a:p>
                  </a:txBody>
                  <a:tcPr/>
                </a:tc>
                <a:tc hMerge="1">
                  <a:txBody>
                    <a:bodyPr/>
                    <a:lstStyle/>
                    <a:p>
                      <a:endParaRPr lang="es-EC"/>
                    </a:p>
                  </a:txBody>
                  <a:tcPr/>
                </a:tc>
                <a:tc>
                  <a:txBody>
                    <a:bodyPr/>
                    <a:lstStyle/>
                    <a:p>
                      <a:pPr indent="180340" algn="ctr">
                        <a:lnSpc>
                          <a:spcPct val="200000"/>
                        </a:lnSpc>
                        <a:spcAft>
                          <a:spcPts val="0"/>
                        </a:spcAft>
                      </a:pPr>
                      <a:r>
                        <a:rPr lang="es-EC" sz="1800" b="0" dirty="0">
                          <a:solidFill>
                            <a:schemeClr val="bg1"/>
                          </a:solidFill>
                          <a:effectLst/>
                        </a:rPr>
                        <a:t>15%</a:t>
                      </a:r>
                      <a:endParaRPr lang="es-EC"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rgbClr val="E9EDF4"/>
                    </a:solidFill>
                  </a:tcPr>
                </a:tc>
                <a:extLst>
                  <a:ext uri="{0D108BD9-81ED-4DB2-BD59-A6C34878D82A}">
                    <a16:rowId xmlns:a16="http://schemas.microsoft.com/office/drawing/2014/main" val="2490460803"/>
                  </a:ext>
                </a:extLst>
              </a:tr>
              <a:tr h="190500">
                <a:tc vMerge="1">
                  <a:txBody>
                    <a:bodyPr/>
                    <a:lstStyle/>
                    <a:p>
                      <a:endParaRPr lang="es-EC"/>
                    </a:p>
                  </a:txBody>
                  <a:tcPr/>
                </a:tc>
                <a:tc gridSpan="3">
                  <a:txBody>
                    <a:bodyPr/>
                    <a:lstStyle/>
                    <a:p>
                      <a:pPr indent="180340">
                        <a:lnSpc>
                          <a:spcPct val="200000"/>
                        </a:lnSpc>
                        <a:spcAft>
                          <a:spcPts val="0"/>
                        </a:spcAft>
                      </a:pPr>
                      <a:r>
                        <a:rPr lang="es-EC" sz="1800" dirty="0">
                          <a:effectLst/>
                        </a:rPr>
                        <a:t>Cartera de créditos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indent="180340" algn="ctr">
                        <a:lnSpc>
                          <a:spcPct val="200000"/>
                        </a:lnSpc>
                        <a:spcAft>
                          <a:spcPts val="0"/>
                        </a:spcAft>
                      </a:pPr>
                      <a:r>
                        <a:rPr lang="es-EC" sz="1800" dirty="0">
                          <a:effectLst/>
                        </a:rPr>
                        <a:t>66%</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76453373"/>
                  </a:ext>
                </a:extLst>
              </a:tr>
              <a:tr h="190500">
                <a:tc vMerge="1">
                  <a:txBody>
                    <a:bodyPr/>
                    <a:lstStyle/>
                    <a:p>
                      <a:endParaRPr lang="es-EC"/>
                    </a:p>
                  </a:txBody>
                  <a:tcPr/>
                </a:tc>
                <a:tc rowSpan="2">
                  <a:txBody>
                    <a:bodyPr/>
                    <a:lstStyle/>
                    <a:p>
                      <a:pPr indent="180340">
                        <a:lnSpc>
                          <a:spcPct val="200000"/>
                        </a:lnSpc>
                        <a:spcAft>
                          <a:spcPts val="0"/>
                        </a:spcAft>
                      </a:pPr>
                      <a:r>
                        <a:rPr lang="es-EC" sz="1800" dirty="0">
                          <a:effectLst/>
                        </a:rPr>
                        <a:t>Inversiones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indent="180340">
                        <a:lnSpc>
                          <a:spcPct val="200000"/>
                        </a:lnSpc>
                        <a:spcAft>
                          <a:spcPts val="0"/>
                        </a:spcAft>
                      </a:pPr>
                      <a:r>
                        <a:rPr lang="es-EC" sz="1800" dirty="0">
                          <a:effectLst/>
                        </a:rPr>
                        <a:t>Hasta 90 días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indent="180340" algn="ctr">
                        <a:lnSpc>
                          <a:spcPct val="200000"/>
                        </a:lnSpc>
                        <a:spcAft>
                          <a:spcPts val="0"/>
                        </a:spcAft>
                      </a:pPr>
                      <a:r>
                        <a:rPr lang="es-EC" sz="1800" dirty="0">
                          <a:effectLst/>
                        </a:rPr>
                        <a:t>7%</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449616341"/>
                  </a:ext>
                </a:extLst>
              </a:tr>
              <a:tr h="190500">
                <a:tc vMerge="1">
                  <a:txBody>
                    <a:bodyPr/>
                    <a:lstStyle/>
                    <a:p>
                      <a:endParaRPr lang="es-EC"/>
                    </a:p>
                  </a:txBody>
                  <a:tcPr/>
                </a:tc>
                <a:tc vMerge="1">
                  <a:txBody>
                    <a:bodyPr/>
                    <a:lstStyle/>
                    <a:p>
                      <a:endParaRPr lang="es-EC"/>
                    </a:p>
                  </a:txBody>
                  <a:tcPr/>
                </a:tc>
                <a:tc gridSpan="2">
                  <a:txBody>
                    <a:bodyPr/>
                    <a:lstStyle/>
                    <a:p>
                      <a:pPr indent="180340">
                        <a:lnSpc>
                          <a:spcPct val="200000"/>
                        </a:lnSpc>
                        <a:spcAft>
                          <a:spcPts val="0"/>
                        </a:spcAft>
                      </a:pPr>
                      <a:r>
                        <a:rPr lang="es-EC" sz="1800" dirty="0">
                          <a:effectLst/>
                        </a:rPr>
                        <a:t>de 90 a 360 días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indent="180340" algn="ctr">
                        <a:lnSpc>
                          <a:spcPct val="200000"/>
                        </a:lnSpc>
                        <a:spcAft>
                          <a:spcPts val="0"/>
                        </a:spcAft>
                      </a:pPr>
                      <a:r>
                        <a:rPr lang="es-EC" sz="1800" dirty="0">
                          <a:effectLst/>
                        </a:rPr>
                        <a:t>6%</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494092548"/>
                  </a:ext>
                </a:extLst>
              </a:tr>
              <a:tr h="190500">
                <a:tc rowSpan="3">
                  <a:txBody>
                    <a:bodyPr/>
                    <a:lstStyle/>
                    <a:p>
                      <a:pPr indent="180340" algn="ctr">
                        <a:lnSpc>
                          <a:spcPct val="200000"/>
                        </a:lnSpc>
                        <a:spcAft>
                          <a:spcPts val="0"/>
                        </a:spcAft>
                      </a:pPr>
                      <a:r>
                        <a:rPr lang="es-EC" sz="1800">
                          <a:effectLst/>
                        </a:rPr>
                        <a:t>Pasivos</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3">
                  <a:txBody>
                    <a:bodyPr/>
                    <a:lstStyle/>
                    <a:p>
                      <a:pPr indent="180340">
                        <a:lnSpc>
                          <a:spcPct val="200000"/>
                        </a:lnSpc>
                        <a:spcAft>
                          <a:spcPts val="0"/>
                        </a:spcAft>
                      </a:pPr>
                      <a:r>
                        <a:rPr lang="es-EC" sz="1800" dirty="0">
                          <a:effectLst/>
                        </a:rPr>
                        <a:t>Obligaciones con el público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indent="180340">
                        <a:lnSpc>
                          <a:spcPct val="200000"/>
                        </a:lnSpc>
                        <a:spcAft>
                          <a:spcPts val="0"/>
                        </a:spcAft>
                      </a:pPr>
                      <a:r>
                        <a:rPr lang="es-EC" sz="1800" dirty="0">
                          <a:effectLst/>
                        </a:rPr>
                        <a:t>Depósitos a la vista</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indent="180340" algn="ctr">
                        <a:lnSpc>
                          <a:spcPct val="200000"/>
                        </a:lnSpc>
                        <a:spcAft>
                          <a:spcPts val="0"/>
                        </a:spcAft>
                      </a:pPr>
                      <a:r>
                        <a:rPr lang="es-EC" sz="1800" dirty="0">
                          <a:effectLst/>
                        </a:rPr>
                        <a:t>25%</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93006070"/>
                  </a:ext>
                </a:extLst>
              </a:tr>
              <a:tr h="190500">
                <a:tc vMerge="1">
                  <a:txBody>
                    <a:bodyPr/>
                    <a:lstStyle/>
                    <a:p>
                      <a:endParaRPr lang="es-EC"/>
                    </a:p>
                  </a:txBody>
                  <a:tcPr/>
                </a:tc>
                <a:tc vMerge="1">
                  <a:txBody>
                    <a:bodyPr/>
                    <a:lstStyle/>
                    <a:p>
                      <a:endParaRPr lang="es-EC"/>
                    </a:p>
                  </a:txBody>
                  <a:tcPr/>
                </a:tc>
                <a:tc rowSpan="2">
                  <a:txBody>
                    <a:bodyPr/>
                    <a:lstStyle/>
                    <a:p>
                      <a:pPr indent="180340">
                        <a:lnSpc>
                          <a:spcPct val="200000"/>
                        </a:lnSpc>
                        <a:spcAft>
                          <a:spcPts val="0"/>
                        </a:spcAft>
                      </a:pPr>
                      <a:r>
                        <a:rPr lang="es-EC" sz="1800" dirty="0">
                          <a:effectLst/>
                        </a:rPr>
                        <a:t>Depósitos a plazo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nSpc>
                          <a:spcPct val="200000"/>
                        </a:lnSpc>
                        <a:spcAft>
                          <a:spcPts val="0"/>
                        </a:spcAft>
                      </a:pPr>
                      <a:r>
                        <a:rPr lang="es-EC" sz="1800" dirty="0">
                          <a:effectLst/>
                        </a:rPr>
                        <a:t>Hasta 90 días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800" dirty="0">
                          <a:effectLst/>
                        </a:rPr>
                        <a:t>25%</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581680224"/>
                  </a:ext>
                </a:extLst>
              </a:tr>
              <a:tr h="19050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180340">
                        <a:lnSpc>
                          <a:spcPct val="200000"/>
                        </a:lnSpc>
                        <a:spcAft>
                          <a:spcPts val="0"/>
                        </a:spcAft>
                      </a:pPr>
                      <a:r>
                        <a:rPr lang="es-EC" sz="1800" dirty="0">
                          <a:effectLst/>
                        </a:rPr>
                        <a:t>de 90 a 360 días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800" dirty="0">
                          <a:effectLst/>
                        </a:rPr>
                        <a:t>25%</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683740291"/>
                  </a:ext>
                </a:extLst>
              </a:tr>
            </a:tbl>
          </a:graphicData>
        </a:graphic>
      </p:graphicFrame>
    </p:spTree>
    <p:extLst>
      <p:ext uri="{BB962C8B-B14F-4D97-AF65-F5344CB8AC3E}">
        <p14:creationId xmlns:p14="http://schemas.microsoft.com/office/powerpoint/2010/main" val="1252036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4AA65372-ADC6-495C-977D-4631982C2E56}"/>
              </a:ext>
            </a:extLst>
          </p:cNvPr>
          <p:cNvGraphicFramePr/>
          <p:nvPr>
            <p:extLst>
              <p:ext uri="{D42A27DB-BD31-4B8C-83A1-F6EECF244321}">
                <p14:modId xmlns:p14="http://schemas.microsoft.com/office/powerpoint/2010/main" val="4246326776"/>
              </p:ext>
            </p:extLst>
          </p:nvPr>
        </p:nvGraphicFramePr>
        <p:xfrm>
          <a:off x="237396" y="834971"/>
          <a:ext cx="10873208"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p:cNvSpPr txBox="1"/>
          <p:nvPr/>
        </p:nvSpPr>
        <p:spPr>
          <a:xfrm>
            <a:off x="2351584" y="188640"/>
            <a:ext cx="6644832" cy="646331"/>
          </a:xfrm>
          <a:prstGeom prst="rect">
            <a:avLst/>
          </a:prstGeom>
          <a:noFill/>
        </p:spPr>
        <p:txBody>
          <a:bodyPr wrap="none" rtlCol="0">
            <a:spAutoFit/>
          </a:bodyPr>
          <a:lstStyle/>
          <a:p>
            <a:r>
              <a:rPr lang="es-EC" dirty="0">
                <a:latin typeface="Times New Roman" panose="02020603050405020304" pitchFamily="18" charset="0"/>
                <a:cs typeface="Times New Roman" panose="02020603050405020304" pitchFamily="18" charset="0"/>
              </a:rPr>
              <a:t>COAC's segmento 1 - Evolución de Activos y Pasivos representativos</a:t>
            </a:r>
          </a:p>
          <a:p>
            <a:endParaRPr lang="es-EC" dirty="0"/>
          </a:p>
        </p:txBody>
      </p:sp>
    </p:spTree>
    <p:extLst>
      <p:ext uri="{BB962C8B-B14F-4D97-AF65-F5344CB8AC3E}">
        <p14:creationId xmlns:p14="http://schemas.microsoft.com/office/powerpoint/2010/main" val="3238449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97B28-FAA1-4FE4-8233-169AB186BCEB}"/>
              </a:ext>
            </a:extLst>
          </p:cNvPr>
          <p:cNvSpPr>
            <a:spLocks noGrp="1"/>
          </p:cNvSpPr>
          <p:nvPr>
            <p:ph type="title"/>
          </p:nvPr>
        </p:nvSpPr>
        <p:spPr>
          <a:xfrm>
            <a:off x="191344" y="116632"/>
            <a:ext cx="10896792" cy="1143000"/>
          </a:xfrm>
        </p:spPr>
        <p:txBody>
          <a:bodyPr>
            <a:noAutofit/>
          </a:bodyPr>
          <a:lstStyle/>
          <a:p>
            <a:pPr algn="l"/>
            <a:r>
              <a:rPr lang="es-EC" sz="2800" dirty="0">
                <a:latin typeface="Times New Roman" panose="02020603050405020304" pitchFamily="18" charset="0"/>
                <a:cs typeface="Times New Roman" panose="02020603050405020304" pitchFamily="18" charset="0"/>
              </a:rPr>
              <a:t>EVOLUCIÓN INDICADORES DE LIQUIDEZ COAC's Segmento 1</a:t>
            </a:r>
            <a:endParaRPr lang="es-EC" sz="2800" dirty="0"/>
          </a:p>
        </p:txBody>
      </p:sp>
      <p:graphicFrame>
        <p:nvGraphicFramePr>
          <p:cNvPr id="4" name="Marcador de contenido 3">
            <a:extLst>
              <a:ext uri="{FF2B5EF4-FFF2-40B4-BE49-F238E27FC236}">
                <a16:creationId xmlns:a16="http://schemas.microsoft.com/office/drawing/2014/main" id="{2CE54D92-5A64-4BF4-8449-0CC147D06A3D}"/>
              </a:ext>
            </a:extLst>
          </p:cNvPr>
          <p:cNvGraphicFramePr>
            <a:graphicFrameLocks noGrp="1"/>
          </p:cNvGraphicFramePr>
          <p:nvPr>
            <p:ph idx="1"/>
            <p:extLst>
              <p:ext uri="{D42A27DB-BD31-4B8C-83A1-F6EECF244321}">
                <p14:modId xmlns:p14="http://schemas.microsoft.com/office/powerpoint/2010/main" val="2684520025"/>
              </p:ext>
            </p:extLst>
          </p:nvPr>
        </p:nvGraphicFramePr>
        <p:xfrm>
          <a:off x="623888" y="1557338"/>
          <a:ext cx="10972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4990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9C1AF4D-1219-442A-8AEB-96DFF23F5C98}"/>
              </a:ext>
            </a:extLst>
          </p:cNvPr>
          <p:cNvGraphicFramePr>
            <a:graphicFrameLocks noGrp="1"/>
          </p:cNvGraphicFramePr>
          <p:nvPr>
            <p:ph idx="1"/>
            <p:extLst>
              <p:ext uri="{D42A27DB-BD31-4B8C-83A1-F6EECF244321}">
                <p14:modId xmlns:p14="http://schemas.microsoft.com/office/powerpoint/2010/main" val="532557129"/>
              </p:ext>
            </p:extLst>
          </p:nvPr>
        </p:nvGraphicFramePr>
        <p:xfrm>
          <a:off x="0" y="836713"/>
          <a:ext cx="5322493" cy="2756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48D8D6BA-D241-4F38-AF25-12ECC6459976}"/>
              </a:ext>
            </a:extLst>
          </p:cNvPr>
          <p:cNvGraphicFramePr>
            <a:graphicFrameLocks/>
          </p:cNvGraphicFramePr>
          <p:nvPr>
            <p:extLst>
              <p:ext uri="{D42A27DB-BD31-4B8C-83A1-F6EECF244321}">
                <p14:modId xmlns:p14="http://schemas.microsoft.com/office/powerpoint/2010/main" val="1202076374"/>
              </p:ext>
            </p:extLst>
          </p:nvPr>
        </p:nvGraphicFramePr>
        <p:xfrm>
          <a:off x="5322493" y="836713"/>
          <a:ext cx="5760000" cy="27568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9892AA7E-CE60-468F-B989-17AC7998B715}"/>
              </a:ext>
            </a:extLst>
          </p:cNvPr>
          <p:cNvGraphicFramePr>
            <a:graphicFrameLocks/>
          </p:cNvGraphicFramePr>
          <p:nvPr>
            <p:extLst>
              <p:ext uri="{D42A27DB-BD31-4B8C-83A1-F6EECF244321}">
                <p14:modId xmlns:p14="http://schemas.microsoft.com/office/powerpoint/2010/main" val="4023629372"/>
              </p:ext>
            </p:extLst>
          </p:nvPr>
        </p:nvGraphicFramePr>
        <p:xfrm>
          <a:off x="3215680" y="3593567"/>
          <a:ext cx="5301312" cy="2715753"/>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2D8D5454-48ED-45AA-9A3C-D64EEA5FB447}"/>
              </a:ext>
            </a:extLst>
          </p:cNvPr>
          <p:cNvSpPr>
            <a:spLocks noGrp="1"/>
          </p:cNvSpPr>
          <p:nvPr>
            <p:ph type="title"/>
          </p:nvPr>
        </p:nvSpPr>
        <p:spPr>
          <a:xfrm>
            <a:off x="609600" y="116632"/>
            <a:ext cx="10972800" cy="1143000"/>
          </a:xfrm>
        </p:spPr>
        <p:txBody>
          <a:bodyPr>
            <a:noAutofit/>
          </a:bodyPr>
          <a:lstStyle/>
          <a:p>
            <a:pPr algn="l"/>
            <a:r>
              <a:rPr lang="es-EC" dirty="0"/>
              <a:t>EVOLUCIÓN LIQUIDEZ COAC’S SEGMENTO 1</a:t>
            </a:r>
            <a:endParaRPr lang="es-EC" sz="3200" dirty="0"/>
          </a:p>
        </p:txBody>
      </p:sp>
    </p:spTree>
    <p:extLst>
      <p:ext uri="{BB962C8B-B14F-4D97-AF65-F5344CB8AC3E}">
        <p14:creationId xmlns:p14="http://schemas.microsoft.com/office/powerpoint/2010/main" val="8365552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5440" y="32593"/>
            <a:ext cx="8229600" cy="1143000"/>
          </a:xfrm>
        </p:spPr>
        <p:txBody>
          <a:bodyPr/>
          <a:lstStyle/>
          <a:p>
            <a:pPr algn="l"/>
            <a:r>
              <a:rPr lang="es-ES" dirty="0"/>
              <a:t>Planteamiento del problema</a:t>
            </a:r>
          </a:p>
        </p:txBody>
      </p:sp>
      <p:graphicFrame>
        <p:nvGraphicFramePr>
          <p:cNvPr id="6" name="5 Diagrama"/>
          <p:cNvGraphicFramePr/>
          <p:nvPr>
            <p:extLst>
              <p:ext uri="{D42A27DB-BD31-4B8C-83A1-F6EECF244321}">
                <p14:modId xmlns:p14="http://schemas.microsoft.com/office/powerpoint/2010/main" val="1805981384"/>
              </p:ext>
            </p:extLst>
          </p:nvPr>
        </p:nvGraphicFramePr>
        <p:xfrm>
          <a:off x="428056" y="1288057"/>
          <a:ext cx="638802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Resultado de imagen para cooperativas"/>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8167" r="98500"/>
                    </a14:imgEffect>
                  </a14:imgLayer>
                </a14:imgProps>
              </a:ext>
              <a:ext uri="{28A0092B-C50C-407E-A947-70E740481C1C}">
                <a14:useLocalDpi xmlns:a14="http://schemas.microsoft.com/office/drawing/2010/main" val="0"/>
              </a:ext>
            </a:extLst>
          </a:blip>
          <a:srcRect/>
          <a:stretch>
            <a:fillRect/>
          </a:stretch>
        </p:blipFill>
        <p:spPr bwMode="auto">
          <a:xfrm>
            <a:off x="6600056" y="1700809"/>
            <a:ext cx="5715000" cy="1584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489421" y="1175593"/>
            <a:ext cx="4152292" cy="769441"/>
          </a:xfrm>
          <a:prstGeom prst="rect">
            <a:avLst/>
          </a:prstGeom>
          <a:noFill/>
        </p:spPr>
        <p:txBody>
          <a:bodyPr wrap="none" lIns="91440" tIns="45720" rIns="91440" bIns="45720">
            <a:spAutoFit/>
          </a:bodyPr>
          <a:lstStyle/>
          <a:p>
            <a:pPr algn="ctr"/>
            <a:r>
              <a:rPr lang="es-ES" sz="4400" dirty="0">
                <a:ln w="0"/>
                <a:solidFill>
                  <a:schemeClr val="bg1"/>
                </a:solidFill>
                <a:effectLst>
                  <a:outerShdw blurRad="38100" dist="19050" dir="2700000" algn="tl" rotWithShape="0">
                    <a:schemeClr val="dk1">
                      <a:alpha val="40000"/>
                    </a:schemeClr>
                  </a:outerShdw>
                </a:effectLst>
              </a:rPr>
              <a:t>620 cooperativas</a:t>
            </a:r>
          </a:p>
        </p:txBody>
      </p:sp>
      <p:graphicFrame>
        <p:nvGraphicFramePr>
          <p:cNvPr id="4" name="Tabla 3"/>
          <p:cNvGraphicFramePr>
            <a:graphicFrameLocks noGrp="1"/>
          </p:cNvGraphicFramePr>
          <p:nvPr>
            <p:extLst>
              <p:ext uri="{D42A27DB-BD31-4B8C-83A1-F6EECF244321}">
                <p14:modId xmlns:p14="http://schemas.microsoft.com/office/powerpoint/2010/main" val="860076596"/>
              </p:ext>
            </p:extLst>
          </p:nvPr>
        </p:nvGraphicFramePr>
        <p:xfrm>
          <a:off x="9826045" y="3510137"/>
          <a:ext cx="1922583" cy="1627018"/>
        </p:xfrm>
        <a:graphic>
          <a:graphicData uri="http://schemas.openxmlformats.org/drawingml/2006/table">
            <a:tbl>
              <a:tblPr>
                <a:tableStyleId>{775DCB02-9BB8-47FD-8907-85C794F793BA}</a:tableStyleId>
              </a:tblPr>
              <a:tblGrid>
                <a:gridCol w="943600">
                  <a:extLst>
                    <a:ext uri="{9D8B030D-6E8A-4147-A177-3AD203B41FA5}">
                      <a16:colId xmlns:a16="http://schemas.microsoft.com/office/drawing/2014/main" val="2454754870"/>
                    </a:ext>
                  </a:extLst>
                </a:gridCol>
                <a:gridCol w="978983">
                  <a:extLst>
                    <a:ext uri="{9D8B030D-6E8A-4147-A177-3AD203B41FA5}">
                      <a16:colId xmlns:a16="http://schemas.microsoft.com/office/drawing/2014/main" val="4202253419"/>
                    </a:ext>
                  </a:extLst>
                </a:gridCol>
              </a:tblGrid>
              <a:tr h="432438">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 cooperativas</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4334162"/>
                  </a:ext>
                </a:extLst>
              </a:tr>
              <a:tr h="238916">
                <a:tc>
                  <a:txBody>
                    <a:bodyPr/>
                    <a:lstStyle/>
                    <a:p>
                      <a:pPr algn="l" fontAlgn="b"/>
                      <a:r>
                        <a:rPr lang="es-EC" sz="1100" u="none" strike="noStrike">
                          <a:effectLst/>
                        </a:rPr>
                        <a:t>Segmento 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32</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9152264"/>
                  </a:ext>
                </a:extLst>
              </a:tr>
              <a:tr h="238916">
                <a:tc>
                  <a:txBody>
                    <a:bodyPr/>
                    <a:lstStyle/>
                    <a:p>
                      <a:pPr algn="l" fontAlgn="b"/>
                      <a:r>
                        <a:rPr lang="es-EC" sz="1100" u="none" strike="noStrike">
                          <a:effectLst/>
                        </a:rPr>
                        <a:t>Segmento 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40</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7838723"/>
                  </a:ext>
                </a:extLst>
              </a:tr>
              <a:tr h="238916">
                <a:tc>
                  <a:txBody>
                    <a:bodyPr/>
                    <a:lstStyle/>
                    <a:p>
                      <a:pPr algn="l" fontAlgn="b"/>
                      <a:r>
                        <a:rPr lang="es-EC" sz="1100" u="none" strike="noStrike">
                          <a:effectLst/>
                        </a:rPr>
                        <a:t>Segmento 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82</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6839150"/>
                  </a:ext>
                </a:extLst>
              </a:tr>
              <a:tr h="238916">
                <a:tc>
                  <a:txBody>
                    <a:bodyPr/>
                    <a:lstStyle/>
                    <a:p>
                      <a:pPr algn="l" fontAlgn="b"/>
                      <a:r>
                        <a:rPr lang="es-EC" sz="1100" u="none" strike="noStrike">
                          <a:effectLst/>
                        </a:rPr>
                        <a:t>Segmento 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181</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1841500"/>
                  </a:ext>
                </a:extLst>
              </a:tr>
              <a:tr h="238916">
                <a:tc>
                  <a:txBody>
                    <a:bodyPr/>
                    <a:lstStyle/>
                    <a:p>
                      <a:pPr algn="l" fontAlgn="b"/>
                      <a:r>
                        <a:rPr lang="es-EC" sz="1100" u="none" strike="noStrike">
                          <a:effectLst/>
                        </a:rPr>
                        <a:t>Segmento 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299</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6626474"/>
                  </a:ext>
                </a:extLst>
              </a:tr>
            </a:tbl>
          </a:graphicData>
        </a:graphic>
      </p:graphicFrame>
      <p:grpSp>
        <p:nvGrpSpPr>
          <p:cNvPr id="8" name="Grupo 7"/>
          <p:cNvGrpSpPr/>
          <p:nvPr/>
        </p:nvGrpSpPr>
        <p:grpSpPr>
          <a:xfrm>
            <a:off x="6911462" y="3510137"/>
            <a:ext cx="2664296" cy="1791071"/>
            <a:chOff x="3799010" y="2804"/>
            <a:chExt cx="2294727" cy="1400741"/>
          </a:xfrm>
        </p:grpSpPr>
        <p:sp>
          <p:nvSpPr>
            <p:cNvPr id="9" name="Rectángulo redondeado 8"/>
            <p:cNvSpPr/>
            <p:nvPr/>
          </p:nvSpPr>
          <p:spPr>
            <a:xfrm>
              <a:off x="3799010" y="2804"/>
              <a:ext cx="2294727" cy="1376836"/>
            </a:xfrm>
            <a:prstGeom prst="roundRect">
              <a:avLst>
                <a:gd name="adj" fmla="val 1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0" name="CuadroTexto 9"/>
            <p:cNvSpPr txBox="1"/>
            <p:nvPr/>
          </p:nvSpPr>
          <p:spPr>
            <a:xfrm>
              <a:off x="3879662" y="107361"/>
              <a:ext cx="2214075" cy="1296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a:latin typeface="Arial" panose="020B0604020202020204" pitchFamily="34" charset="0"/>
                  <a:cs typeface="Arial" panose="020B0604020202020204" pitchFamily="34" charset="0"/>
                </a:rPr>
                <a:t>Liquidación de </a:t>
              </a:r>
              <a:r>
                <a:rPr lang="es-ES" sz="1900" dirty="0">
                  <a:latin typeface="Arial" panose="020B0604020202020204" pitchFamily="34" charset="0"/>
                  <a:cs typeface="Arial" panose="020B0604020202020204" pitchFamily="34" charset="0"/>
                </a:rPr>
                <a:t>379</a:t>
              </a:r>
              <a:r>
                <a:rPr lang="es-ES" sz="1900" kern="1200" dirty="0">
                  <a:latin typeface="Arial" panose="020B0604020202020204" pitchFamily="34" charset="0"/>
                  <a:cs typeface="Arial" panose="020B0604020202020204" pitchFamily="34" charset="0"/>
                </a:rPr>
                <a:t> cooperativas hasta 2017</a:t>
              </a:r>
            </a:p>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Morosidad &gt; 50%</a:t>
              </a:r>
            </a:p>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Liquidez</a:t>
              </a:r>
            </a:p>
          </p:txBody>
        </p:sp>
      </p:grpSp>
    </p:spTree>
    <p:extLst>
      <p:ext uri="{BB962C8B-B14F-4D97-AF65-F5344CB8AC3E}">
        <p14:creationId xmlns:p14="http://schemas.microsoft.com/office/powerpoint/2010/main" val="3833774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D8D5454-48ED-45AA-9A3C-D64EEA5FB447}"/>
              </a:ext>
            </a:extLst>
          </p:cNvPr>
          <p:cNvSpPr>
            <a:spLocks noGrp="1"/>
          </p:cNvSpPr>
          <p:nvPr>
            <p:ph type="title"/>
          </p:nvPr>
        </p:nvSpPr>
        <p:spPr>
          <a:xfrm>
            <a:off x="609600" y="116632"/>
            <a:ext cx="10972800" cy="1143000"/>
          </a:xfrm>
        </p:spPr>
        <p:txBody>
          <a:bodyPr>
            <a:noAutofit/>
          </a:bodyPr>
          <a:lstStyle/>
          <a:p>
            <a:pPr algn="l"/>
            <a:r>
              <a:rPr lang="es-EC" sz="3200" dirty="0"/>
              <a:t>ESTRUCTURA ACTIVOS-PASIVOS COAC’s SEGMENTO 2</a:t>
            </a:r>
            <a:br>
              <a:rPr lang="es-EC" sz="3200" dirty="0"/>
            </a:br>
            <a:r>
              <a:rPr lang="es-EC" sz="3200" dirty="0"/>
              <a:t>			</a:t>
            </a:r>
            <a:r>
              <a:rPr lang="es-EC" sz="3200" dirty="0">
                <a:solidFill>
                  <a:schemeClr val="bg2"/>
                </a:solidFill>
              </a:rPr>
              <a:t>(efecto en la liquidez)</a:t>
            </a:r>
          </a:p>
        </p:txBody>
      </p:sp>
      <p:graphicFrame>
        <p:nvGraphicFramePr>
          <p:cNvPr id="4" name="Marcador de contenido 3">
            <a:extLst>
              <a:ext uri="{FF2B5EF4-FFF2-40B4-BE49-F238E27FC236}">
                <a16:creationId xmlns:a16="http://schemas.microsoft.com/office/drawing/2014/main" id="{6683E586-139E-4AD4-971E-60F26CB032D3}"/>
              </a:ext>
            </a:extLst>
          </p:cNvPr>
          <p:cNvGraphicFramePr>
            <a:graphicFrameLocks noGrp="1"/>
          </p:cNvGraphicFramePr>
          <p:nvPr>
            <p:ph idx="1"/>
            <p:extLst>
              <p:ext uri="{D42A27DB-BD31-4B8C-83A1-F6EECF244321}">
                <p14:modId xmlns:p14="http://schemas.microsoft.com/office/powerpoint/2010/main" val="302978330"/>
              </p:ext>
            </p:extLst>
          </p:nvPr>
        </p:nvGraphicFramePr>
        <p:xfrm>
          <a:off x="1379476" y="1965706"/>
          <a:ext cx="9433048" cy="2926588"/>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2471222662"/>
                    </a:ext>
                  </a:extLst>
                </a:gridCol>
                <a:gridCol w="2808312">
                  <a:extLst>
                    <a:ext uri="{9D8B030D-6E8A-4147-A177-3AD203B41FA5}">
                      <a16:colId xmlns:a16="http://schemas.microsoft.com/office/drawing/2014/main" val="1911862325"/>
                    </a:ext>
                  </a:extLst>
                </a:gridCol>
                <a:gridCol w="2160240">
                  <a:extLst>
                    <a:ext uri="{9D8B030D-6E8A-4147-A177-3AD203B41FA5}">
                      <a16:colId xmlns:a16="http://schemas.microsoft.com/office/drawing/2014/main" val="2238597372"/>
                    </a:ext>
                  </a:extLst>
                </a:gridCol>
                <a:gridCol w="1669340">
                  <a:extLst>
                    <a:ext uri="{9D8B030D-6E8A-4147-A177-3AD203B41FA5}">
                      <a16:colId xmlns:a16="http://schemas.microsoft.com/office/drawing/2014/main" val="3370079899"/>
                    </a:ext>
                  </a:extLst>
                </a:gridCol>
                <a:gridCol w="1138972">
                  <a:extLst>
                    <a:ext uri="{9D8B030D-6E8A-4147-A177-3AD203B41FA5}">
                      <a16:colId xmlns:a16="http://schemas.microsoft.com/office/drawing/2014/main" val="1438975120"/>
                    </a:ext>
                  </a:extLst>
                </a:gridCol>
              </a:tblGrid>
              <a:tr h="190500">
                <a:tc rowSpan="4">
                  <a:txBody>
                    <a:bodyPr/>
                    <a:lstStyle/>
                    <a:p>
                      <a:pPr indent="180340" algn="ctr">
                        <a:lnSpc>
                          <a:spcPct val="200000"/>
                        </a:lnSpc>
                        <a:spcAft>
                          <a:spcPts val="0"/>
                        </a:spcAft>
                      </a:pPr>
                      <a:r>
                        <a:rPr lang="es-EC" sz="1600" dirty="0">
                          <a:effectLst/>
                        </a:rPr>
                        <a:t>Activos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indent="180340">
                        <a:lnSpc>
                          <a:spcPct val="200000"/>
                        </a:lnSpc>
                        <a:spcAft>
                          <a:spcPts val="0"/>
                        </a:spcAft>
                      </a:pPr>
                      <a:r>
                        <a:rPr lang="es-EC" sz="1600" b="0" dirty="0">
                          <a:solidFill>
                            <a:schemeClr val="bg1"/>
                          </a:solidFill>
                          <a:effectLst/>
                        </a:rPr>
                        <a:t>Fondos disponibles</a:t>
                      </a:r>
                      <a:endParaRPr lang="es-EC"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E9EDF4"/>
                    </a:solidFill>
                  </a:tcPr>
                </a:tc>
                <a:tc hMerge="1">
                  <a:txBody>
                    <a:bodyPr/>
                    <a:lstStyle/>
                    <a:p>
                      <a:endParaRPr lang="es-EC"/>
                    </a:p>
                  </a:txBody>
                  <a:tcPr/>
                </a:tc>
                <a:tc hMerge="1">
                  <a:txBody>
                    <a:bodyPr/>
                    <a:lstStyle/>
                    <a:p>
                      <a:endParaRPr lang="es-EC"/>
                    </a:p>
                  </a:txBody>
                  <a:tcPr/>
                </a:tc>
                <a:tc>
                  <a:txBody>
                    <a:bodyPr/>
                    <a:lstStyle/>
                    <a:p>
                      <a:pPr indent="180340" algn="ctr">
                        <a:lnSpc>
                          <a:spcPct val="200000"/>
                        </a:lnSpc>
                        <a:spcAft>
                          <a:spcPts val="0"/>
                        </a:spcAft>
                      </a:pPr>
                      <a:r>
                        <a:rPr lang="es-EC" sz="1600" b="0" dirty="0">
                          <a:solidFill>
                            <a:schemeClr val="bg1"/>
                          </a:solidFill>
                          <a:effectLst/>
                        </a:rPr>
                        <a:t>9%</a:t>
                      </a:r>
                      <a:endParaRPr lang="es-EC"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rgbClr val="E9EDF4"/>
                    </a:solidFill>
                  </a:tcPr>
                </a:tc>
                <a:extLst>
                  <a:ext uri="{0D108BD9-81ED-4DB2-BD59-A6C34878D82A}">
                    <a16:rowId xmlns:a16="http://schemas.microsoft.com/office/drawing/2014/main" val="4025092181"/>
                  </a:ext>
                </a:extLst>
              </a:tr>
              <a:tr h="190500">
                <a:tc vMerge="1">
                  <a:txBody>
                    <a:bodyPr/>
                    <a:lstStyle/>
                    <a:p>
                      <a:endParaRPr lang="es-EC"/>
                    </a:p>
                  </a:txBody>
                  <a:tcPr/>
                </a:tc>
                <a:tc gridSpan="3">
                  <a:txBody>
                    <a:bodyPr/>
                    <a:lstStyle/>
                    <a:p>
                      <a:pPr indent="180340">
                        <a:lnSpc>
                          <a:spcPct val="200000"/>
                        </a:lnSpc>
                        <a:spcAft>
                          <a:spcPts val="0"/>
                        </a:spcAft>
                      </a:pPr>
                      <a:r>
                        <a:rPr lang="es-EC" sz="1600" dirty="0">
                          <a:solidFill>
                            <a:schemeClr val="bg1"/>
                          </a:solidFill>
                          <a:effectLst/>
                        </a:rPr>
                        <a:t>Cartera de créditos</a:t>
                      </a:r>
                      <a:endParaRPr lang="es-EC"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indent="180340" algn="ctr">
                        <a:lnSpc>
                          <a:spcPct val="200000"/>
                        </a:lnSpc>
                        <a:spcAft>
                          <a:spcPts val="0"/>
                        </a:spcAft>
                      </a:pPr>
                      <a:r>
                        <a:rPr lang="es-EC" sz="1600" dirty="0">
                          <a:effectLst/>
                        </a:rPr>
                        <a:t>74%</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797736020"/>
                  </a:ext>
                </a:extLst>
              </a:tr>
              <a:tr h="190500">
                <a:tc vMerge="1">
                  <a:txBody>
                    <a:bodyPr/>
                    <a:lstStyle/>
                    <a:p>
                      <a:endParaRPr lang="es-EC"/>
                    </a:p>
                  </a:txBody>
                  <a:tcPr/>
                </a:tc>
                <a:tc rowSpan="2">
                  <a:txBody>
                    <a:bodyPr/>
                    <a:lstStyle/>
                    <a:p>
                      <a:pPr indent="180340">
                        <a:lnSpc>
                          <a:spcPct val="200000"/>
                        </a:lnSpc>
                        <a:spcAft>
                          <a:spcPts val="0"/>
                        </a:spcAft>
                      </a:pPr>
                      <a:r>
                        <a:rPr lang="es-EC" sz="1600" dirty="0">
                          <a:effectLst/>
                        </a:rPr>
                        <a:t>Inversiones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indent="180340">
                        <a:lnSpc>
                          <a:spcPct val="200000"/>
                        </a:lnSpc>
                        <a:spcAft>
                          <a:spcPts val="0"/>
                        </a:spcAft>
                      </a:pPr>
                      <a:r>
                        <a:rPr lang="es-EC" sz="1600" dirty="0">
                          <a:effectLst/>
                        </a:rPr>
                        <a:t>Hasta 90 días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indent="180340" algn="ctr">
                        <a:lnSpc>
                          <a:spcPct val="200000"/>
                        </a:lnSpc>
                        <a:spcAft>
                          <a:spcPts val="0"/>
                        </a:spcAft>
                      </a:pPr>
                      <a:r>
                        <a:rPr lang="es-EC" sz="1600">
                          <a:effectLst/>
                        </a:rPr>
                        <a:t>9%</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40324915"/>
                  </a:ext>
                </a:extLst>
              </a:tr>
              <a:tr h="190500">
                <a:tc vMerge="1">
                  <a:txBody>
                    <a:bodyPr/>
                    <a:lstStyle/>
                    <a:p>
                      <a:endParaRPr lang="es-EC"/>
                    </a:p>
                  </a:txBody>
                  <a:tcPr/>
                </a:tc>
                <a:tc vMerge="1">
                  <a:txBody>
                    <a:bodyPr/>
                    <a:lstStyle/>
                    <a:p>
                      <a:endParaRPr lang="es-EC"/>
                    </a:p>
                  </a:txBody>
                  <a:tcPr/>
                </a:tc>
                <a:tc gridSpan="2">
                  <a:txBody>
                    <a:bodyPr/>
                    <a:lstStyle/>
                    <a:p>
                      <a:pPr indent="180340">
                        <a:lnSpc>
                          <a:spcPct val="200000"/>
                        </a:lnSpc>
                        <a:spcAft>
                          <a:spcPts val="0"/>
                        </a:spcAft>
                      </a:pPr>
                      <a:r>
                        <a:rPr lang="es-EC" sz="1600" dirty="0">
                          <a:effectLst/>
                        </a:rPr>
                        <a:t>de 90 a 360 días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indent="180340" algn="ctr">
                        <a:lnSpc>
                          <a:spcPct val="200000"/>
                        </a:lnSpc>
                        <a:spcAft>
                          <a:spcPts val="0"/>
                        </a:spcAft>
                      </a:pPr>
                      <a:r>
                        <a:rPr lang="es-EC" sz="1600">
                          <a:effectLst/>
                        </a:rPr>
                        <a:t>1%</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44668571"/>
                  </a:ext>
                </a:extLst>
              </a:tr>
              <a:tr h="190500">
                <a:tc rowSpan="3">
                  <a:txBody>
                    <a:bodyPr/>
                    <a:lstStyle/>
                    <a:p>
                      <a:pPr indent="180340" algn="ctr">
                        <a:lnSpc>
                          <a:spcPct val="200000"/>
                        </a:lnSpc>
                        <a:spcAft>
                          <a:spcPts val="0"/>
                        </a:spcAft>
                      </a:pPr>
                      <a:r>
                        <a:rPr lang="es-EC" sz="1600">
                          <a:effectLst/>
                        </a:rPr>
                        <a:t>Pasivos</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3">
                  <a:txBody>
                    <a:bodyPr/>
                    <a:lstStyle/>
                    <a:p>
                      <a:pPr indent="180340">
                        <a:lnSpc>
                          <a:spcPct val="200000"/>
                        </a:lnSpc>
                        <a:spcAft>
                          <a:spcPts val="0"/>
                        </a:spcAft>
                      </a:pPr>
                      <a:r>
                        <a:rPr lang="es-EC" sz="1600" dirty="0">
                          <a:effectLst/>
                        </a:rPr>
                        <a:t>Obligaciones con el público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indent="180340">
                        <a:lnSpc>
                          <a:spcPct val="200000"/>
                        </a:lnSpc>
                        <a:spcAft>
                          <a:spcPts val="0"/>
                        </a:spcAft>
                      </a:pPr>
                      <a:r>
                        <a:rPr lang="es-EC" sz="1600" dirty="0">
                          <a:effectLst/>
                        </a:rPr>
                        <a:t>Depósitos a la vista</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indent="180340" algn="ctr">
                        <a:lnSpc>
                          <a:spcPct val="200000"/>
                        </a:lnSpc>
                        <a:spcAft>
                          <a:spcPts val="0"/>
                        </a:spcAft>
                      </a:pPr>
                      <a:r>
                        <a:rPr lang="es-EC" sz="1600" dirty="0">
                          <a:effectLst/>
                        </a:rPr>
                        <a:t>29%</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578944029"/>
                  </a:ext>
                </a:extLst>
              </a:tr>
              <a:tr h="190500">
                <a:tc vMerge="1">
                  <a:txBody>
                    <a:bodyPr/>
                    <a:lstStyle/>
                    <a:p>
                      <a:endParaRPr lang="es-EC"/>
                    </a:p>
                  </a:txBody>
                  <a:tcPr/>
                </a:tc>
                <a:tc vMerge="1">
                  <a:txBody>
                    <a:bodyPr/>
                    <a:lstStyle/>
                    <a:p>
                      <a:endParaRPr lang="es-EC"/>
                    </a:p>
                  </a:txBody>
                  <a:tcPr/>
                </a:tc>
                <a:tc rowSpan="2">
                  <a:txBody>
                    <a:bodyPr/>
                    <a:lstStyle/>
                    <a:p>
                      <a:pPr indent="180340">
                        <a:lnSpc>
                          <a:spcPct val="200000"/>
                        </a:lnSpc>
                        <a:spcAft>
                          <a:spcPts val="0"/>
                        </a:spcAft>
                      </a:pPr>
                      <a:r>
                        <a:rPr lang="es-EC" sz="1600" dirty="0">
                          <a:effectLst/>
                        </a:rPr>
                        <a:t>Depósitos a plazo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nSpc>
                          <a:spcPct val="200000"/>
                        </a:lnSpc>
                        <a:spcAft>
                          <a:spcPts val="0"/>
                        </a:spcAft>
                      </a:pPr>
                      <a:r>
                        <a:rPr lang="es-EC" sz="1600">
                          <a:effectLst/>
                        </a:rPr>
                        <a:t>Hasta 90 días</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600" dirty="0">
                          <a:effectLst/>
                        </a:rPr>
                        <a:t>20%</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042818390"/>
                  </a:ext>
                </a:extLst>
              </a:tr>
              <a:tr h="19050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180340">
                        <a:lnSpc>
                          <a:spcPct val="200000"/>
                        </a:lnSpc>
                        <a:spcAft>
                          <a:spcPts val="0"/>
                        </a:spcAft>
                      </a:pPr>
                      <a:r>
                        <a:rPr lang="es-EC" sz="1600" dirty="0">
                          <a:effectLst/>
                        </a:rPr>
                        <a:t>de 90 a 360 días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600" dirty="0">
                          <a:effectLst/>
                        </a:rPr>
                        <a:t>19%</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752674347"/>
                  </a:ext>
                </a:extLst>
              </a:tr>
            </a:tbl>
          </a:graphicData>
        </a:graphic>
      </p:graphicFrame>
    </p:spTree>
    <p:extLst>
      <p:ext uri="{BB962C8B-B14F-4D97-AF65-F5344CB8AC3E}">
        <p14:creationId xmlns:p14="http://schemas.microsoft.com/office/powerpoint/2010/main" val="1077532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4A927-50F7-43C1-9E6B-C5FAD7989354}"/>
              </a:ext>
            </a:extLst>
          </p:cNvPr>
          <p:cNvSpPr>
            <a:spLocks noGrp="1"/>
          </p:cNvSpPr>
          <p:nvPr>
            <p:ph type="title"/>
          </p:nvPr>
        </p:nvSpPr>
        <p:spPr>
          <a:xfrm>
            <a:off x="-312712" y="53752"/>
            <a:ext cx="10972800" cy="1143000"/>
          </a:xfrm>
        </p:spPr>
        <p:txBody>
          <a:bodyPr>
            <a:normAutofit/>
          </a:bodyPr>
          <a:lstStyle/>
          <a:p>
            <a:r>
              <a:rPr lang="es-EC" dirty="0">
                <a:latin typeface="Times New Roman" panose="02020603050405020304" pitchFamily="18" charset="0"/>
                <a:cs typeface="Times New Roman" panose="02020603050405020304" pitchFamily="18" charset="0"/>
              </a:rPr>
              <a:t>Segmento 2 - Evolución de los componentes de liquidez</a:t>
            </a:r>
            <a:br>
              <a:rPr lang="es-EC" dirty="0">
                <a:latin typeface="Times New Roman" panose="02020603050405020304" pitchFamily="18" charset="0"/>
                <a:cs typeface="Times New Roman" panose="02020603050405020304" pitchFamily="18" charset="0"/>
              </a:rPr>
            </a:br>
            <a:endParaRPr lang="es-EC" dirty="0"/>
          </a:p>
        </p:txBody>
      </p:sp>
      <p:graphicFrame>
        <p:nvGraphicFramePr>
          <p:cNvPr id="6" name="Gráfico 5">
            <a:extLst>
              <a:ext uri="{FF2B5EF4-FFF2-40B4-BE49-F238E27FC236}">
                <a16:creationId xmlns:a16="http://schemas.microsoft.com/office/drawing/2014/main" id="{EF75C07B-700C-4039-8637-B2E937D472A4}"/>
              </a:ext>
            </a:extLst>
          </p:cNvPr>
          <p:cNvGraphicFramePr>
            <a:graphicFrameLocks/>
          </p:cNvGraphicFramePr>
          <p:nvPr>
            <p:extLst>
              <p:ext uri="{D42A27DB-BD31-4B8C-83A1-F6EECF244321}">
                <p14:modId xmlns:p14="http://schemas.microsoft.com/office/powerpoint/2010/main" val="3899657362"/>
              </p:ext>
            </p:extLst>
          </p:nvPr>
        </p:nvGraphicFramePr>
        <p:xfrm>
          <a:off x="839416" y="1628800"/>
          <a:ext cx="10972800" cy="45735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2461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C57DD-100E-4774-92F0-BFE7BE1C931D}"/>
              </a:ext>
            </a:extLst>
          </p:cNvPr>
          <p:cNvSpPr>
            <a:spLocks noGrp="1"/>
          </p:cNvSpPr>
          <p:nvPr>
            <p:ph type="title"/>
          </p:nvPr>
        </p:nvSpPr>
        <p:spPr>
          <a:xfrm>
            <a:off x="119336" y="116632"/>
            <a:ext cx="10248720" cy="1143000"/>
          </a:xfrm>
        </p:spPr>
        <p:txBody>
          <a:bodyPr>
            <a:normAutofit/>
          </a:bodyPr>
          <a:lstStyle/>
          <a:p>
            <a:pPr>
              <a:defRPr sz="1400" b="0" i="0" u="none" strike="noStrike" kern="1200" spc="0" baseline="0">
                <a:solidFill>
                  <a:prstClr val="black">
                    <a:lumMod val="65000"/>
                    <a:lumOff val="35000"/>
                  </a:prstClr>
                </a:solidFill>
                <a:latin typeface="+mn-lt"/>
                <a:ea typeface="+mn-ea"/>
                <a:cs typeface="+mn-cs"/>
              </a:defRPr>
            </a:pPr>
            <a:r>
              <a:rPr lang="es-EC" sz="2000" dirty="0">
                <a:solidFill>
                  <a:schemeClr val="tx1"/>
                </a:solidFill>
                <a:latin typeface="Times New Roman" panose="02020603050405020304" pitchFamily="18" charset="0"/>
                <a:cs typeface="Times New Roman" panose="02020603050405020304" pitchFamily="18" charset="0"/>
              </a:rPr>
              <a:t>COAC's segmento 2 - liquidez general, liquidez de primera línea y liquidez de segunda línea</a:t>
            </a:r>
          </a:p>
        </p:txBody>
      </p:sp>
      <p:graphicFrame>
        <p:nvGraphicFramePr>
          <p:cNvPr id="6" name="Marcador de contenido 5">
            <a:extLst>
              <a:ext uri="{FF2B5EF4-FFF2-40B4-BE49-F238E27FC236}">
                <a16:creationId xmlns:a16="http://schemas.microsoft.com/office/drawing/2014/main" id="{9062C9CD-5457-423E-B769-47368428DFE4}"/>
              </a:ext>
            </a:extLst>
          </p:cNvPr>
          <p:cNvGraphicFramePr>
            <a:graphicFrameLocks noGrp="1"/>
          </p:cNvGraphicFramePr>
          <p:nvPr>
            <p:ph idx="1"/>
            <p:extLst>
              <p:ext uri="{D42A27DB-BD31-4B8C-83A1-F6EECF244321}">
                <p14:modId xmlns:p14="http://schemas.microsoft.com/office/powerpoint/2010/main" val="3173591371"/>
              </p:ext>
            </p:extLst>
          </p:nvPr>
        </p:nvGraphicFramePr>
        <p:xfrm>
          <a:off x="479376" y="1259632"/>
          <a:ext cx="10972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3073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txBox="1">
            <a:spLocks noGrp="1"/>
          </p:cNvSpPr>
          <p:nvPr>
            <p:ph type="title"/>
          </p:nvPr>
        </p:nvSpPr>
        <p:spPr>
          <a:xfrm>
            <a:off x="-2184920" y="67271"/>
            <a:ext cx="10217349" cy="769441"/>
          </a:xfrm>
          <a:prstGeom prst="rect">
            <a:avLst/>
          </a:prstGeom>
          <a:noFill/>
        </p:spPr>
        <p:txBody>
          <a:bodyPr wrap="none" rtlCol="0">
            <a:spAutoFit/>
          </a:bodyPr>
          <a:lstStyle/>
          <a:p>
            <a:r>
              <a:rPr lang="es-EC" dirty="0"/>
              <a:t>EVOLUCIÓN LIQUIDEZ COAC’S SEGMENTO 2</a:t>
            </a:r>
          </a:p>
        </p:txBody>
      </p:sp>
      <p:graphicFrame>
        <p:nvGraphicFramePr>
          <p:cNvPr id="4" name="Marcador de contenido 3">
            <a:extLst>
              <a:ext uri="{FF2B5EF4-FFF2-40B4-BE49-F238E27FC236}">
                <a16:creationId xmlns:a16="http://schemas.microsoft.com/office/drawing/2014/main" id="{8A0529F9-0F5D-47B3-92B7-6AAD12046E48}"/>
              </a:ext>
            </a:extLst>
          </p:cNvPr>
          <p:cNvGraphicFramePr>
            <a:graphicFrameLocks noGrp="1"/>
          </p:cNvGraphicFramePr>
          <p:nvPr>
            <p:ph idx="1"/>
            <p:extLst>
              <p:ext uri="{D42A27DB-BD31-4B8C-83A1-F6EECF244321}">
                <p14:modId xmlns:p14="http://schemas.microsoft.com/office/powerpoint/2010/main" val="2585646666"/>
              </p:ext>
            </p:extLst>
          </p:nvPr>
        </p:nvGraphicFramePr>
        <p:xfrm>
          <a:off x="609600" y="1600201"/>
          <a:ext cx="5054352" cy="2188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727D2184-7183-46AE-8CE7-91F137321FAF}"/>
              </a:ext>
            </a:extLst>
          </p:cNvPr>
          <p:cNvGraphicFramePr>
            <a:graphicFrameLocks/>
          </p:cNvGraphicFramePr>
          <p:nvPr>
            <p:extLst>
              <p:ext uri="{D42A27DB-BD31-4B8C-83A1-F6EECF244321}">
                <p14:modId xmlns:p14="http://schemas.microsoft.com/office/powerpoint/2010/main" val="662720710"/>
              </p:ext>
            </p:extLst>
          </p:nvPr>
        </p:nvGraphicFramePr>
        <p:xfrm>
          <a:off x="6312023" y="1600201"/>
          <a:ext cx="5054400" cy="218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5D413DFC-F983-4B86-A039-D8092B1D00EE}"/>
              </a:ext>
            </a:extLst>
          </p:cNvPr>
          <p:cNvGraphicFramePr>
            <a:graphicFrameLocks/>
          </p:cNvGraphicFramePr>
          <p:nvPr>
            <p:extLst>
              <p:ext uri="{D42A27DB-BD31-4B8C-83A1-F6EECF244321}">
                <p14:modId xmlns:p14="http://schemas.microsoft.com/office/powerpoint/2010/main" val="2392789680"/>
              </p:ext>
            </p:extLst>
          </p:nvPr>
        </p:nvGraphicFramePr>
        <p:xfrm>
          <a:off x="3568800" y="4163399"/>
          <a:ext cx="5054400" cy="2188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2229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7328" y="116632"/>
            <a:ext cx="10972800" cy="1143000"/>
          </a:xfrm>
        </p:spPr>
        <p:txBody>
          <a:bodyPr/>
          <a:lstStyle/>
          <a:p>
            <a:r>
              <a:rPr lang="es-EC" dirty="0">
                <a:solidFill>
                  <a:schemeClr val="bg2"/>
                </a:solidFill>
              </a:rPr>
              <a:t>Correlación segmento 1</a:t>
            </a:r>
          </a:p>
        </p:txBody>
      </p:sp>
      <p:graphicFrame>
        <p:nvGraphicFramePr>
          <p:cNvPr id="6" name="Gráfico 5">
            <a:extLst>
              <a:ext uri="{FF2B5EF4-FFF2-40B4-BE49-F238E27FC236}">
                <a16:creationId xmlns:a16="http://schemas.microsoft.com/office/drawing/2014/main" id="{DF20136D-A606-43E7-B736-8FA517E8A565}"/>
              </a:ext>
            </a:extLst>
          </p:cNvPr>
          <p:cNvGraphicFramePr/>
          <p:nvPr>
            <p:extLst>
              <p:ext uri="{D42A27DB-BD31-4B8C-83A1-F6EECF244321}">
                <p14:modId xmlns:p14="http://schemas.microsoft.com/office/powerpoint/2010/main" val="2429218091"/>
              </p:ext>
            </p:extLst>
          </p:nvPr>
        </p:nvGraphicFramePr>
        <p:xfrm>
          <a:off x="6007280" y="1417638"/>
          <a:ext cx="5991225" cy="2886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98CF2ED1-63FC-4D56-9D5B-D448A3C7DE5F}"/>
              </a:ext>
            </a:extLst>
          </p:cNvPr>
          <p:cNvGraphicFramePr/>
          <p:nvPr>
            <p:extLst>
              <p:ext uri="{D42A27DB-BD31-4B8C-83A1-F6EECF244321}">
                <p14:modId xmlns:p14="http://schemas.microsoft.com/office/powerpoint/2010/main" val="3816737141"/>
              </p:ext>
            </p:extLst>
          </p:nvPr>
        </p:nvGraphicFramePr>
        <p:xfrm>
          <a:off x="191344" y="3212976"/>
          <a:ext cx="5991225" cy="2886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12067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140496" y="-171400"/>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a:solidFill>
                  <a:schemeClr val="bg2"/>
                </a:solidFill>
              </a:rPr>
              <a:t>Correlación segmento 2</a:t>
            </a:r>
          </a:p>
        </p:txBody>
      </p:sp>
      <p:graphicFrame>
        <p:nvGraphicFramePr>
          <p:cNvPr id="6" name="Gráfico 5">
            <a:extLst>
              <a:ext uri="{FF2B5EF4-FFF2-40B4-BE49-F238E27FC236}">
                <a16:creationId xmlns:a16="http://schemas.microsoft.com/office/drawing/2014/main" id="{5AF736BB-1536-4D76-BCCC-D503F4047E86}"/>
              </a:ext>
            </a:extLst>
          </p:cNvPr>
          <p:cNvGraphicFramePr/>
          <p:nvPr>
            <p:extLst>
              <p:ext uri="{D42A27DB-BD31-4B8C-83A1-F6EECF244321}">
                <p14:modId xmlns:p14="http://schemas.microsoft.com/office/powerpoint/2010/main" val="1106509677"/>
              </p:ext>
            </p:extLst>
          </p:nvPr>
        </p:nvGraphicFramePr>
        <p:xfrm>
          <a:off x="2866" y="1196752"/>
          <a:ext cx="5972810" cy="2879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02F1E366-00E8-43AF-B066-4617011B7122}"/>
              </a:ext>
            </a:extLst>
          </p:cNvPr>
          <p:cNvGraphicFramePr/>
          <p:nvPr>
            <p:extLst>
              <p:ext uri="{D42A27DB-BD31-4B8C-83A1-F6EECF244321}">
                <p14:modId xmlns:p14="http://schemas.microsoft.com/office/powerpoint/2010/main" val="3202854677"/>
              </p:ext>
            </p:extLst>
          </p:nvPr>
        </p:nvGraphicFramePr>
        <p:xfrm>
          <a:off x="6219190" y="3212976"/>
          <a:ext cx="5972810" cy="2879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5211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51384" y="1150722"/>
            <a:ext cx="3676650" cy="2028825"/>
          </a:xfrm>
          <a:prstGeom prst="rect">
            <a:avLst/>
          </a:prstGeom>
        </p:spPr>
      </p:pic>
      <p:pic>
        <p:nvPicPr>
          <p:cNvPr id="7" name="Imagen 6"/>
          <p:cNvPicPr>
            <a:picLocks noChangeAspect="1"/>
          </p:cNvPicPr>
          <p:nvPr/>
        </p:nvPicPr>
        <p:blipFill rotWithShape="1">
          <a:blip r:embed="rId3"/>
          <a:srcRect t="20445"/>
          <a:stretch/>
        </p:blipFill>
        <p:spPr>
          <a:xfrm>
            <a:off x="5660247" y="1207132"/>
            <a:ext cx="3714750" cy="2008063"/>
          </a:xfrm>
          <a:prstGeom prst="rect">
            <a:avLst/>
          </a:prstGeom>
        </p:spPr>
      </p:pic>
      <p:pic>
        <p:nvPicPr>
          <p:cNvPr id="9" name="Imagen 8"/>
          <p:cNvPicPr>
            <a:picLocks noChangeAspect="1"/>
          </p:cNvPicPr>
          <p:nvPr/>
        </p:nvPicPr>
        <p:blipFill rotWithShape="1">
          <a:blip r:embed="rId4"/>
          <a:srcRect r="6848"/>
          <a:stretch/>
        </p:blipFill>
        <p:spPr>
          <a:xfrm>
            <a:off x="395215" y="3445582"/>
            <a:ext cx="3649930" cy="2193404"/>
          </a:xfrm>
          <a:prstGeom prst="rect">
            <a:avLst/>
          </a:prstGeom>
        </p:spPr>
      </p:pic>
      <p:pic>
        <p:nvPicPr>
          <p:cNvPr id="10" name="Imagen 9"/>
          <p:cNvPicPr>
            <a:picLocks noChangeAspect="1"/>
          </p:cNvPicPr>
          <p:nvPr/>
        </p:nvPicPr>
        <p:blipFill rotWithShape="1">
          <a:blip r:embed="rId5"/>
          <a:srcRect l="5836" t="25055" r="7445" b="4996"/>
          <a:stretch/>
        </p:blipFill>
        <p:spPr>
          <a:xfrm>
            <a:off x="5663952" y="3445582"/>
            <a:ext cx="3714750" cy="2193404"/>
          </a:xfrm>
          <a:prstGeom prst="rect">
            <a:avLst/>
          </a:prstGeom>
        </p:spPr>
      </p:pic>
      <p:sp>
        <p:nvSpPr>
          <p:cNvPr id="11" name="Título 6"/>
          <p:cNvSpPr txBox="1">
            <a:spLocks/>
          </p:cNvSpPr>
          <p:nvPr/>
        </p:nvSpPr>
        <p:spPr>
          <a:xfrm>
            <a:off x="368031" y="73307"/>
            <a:ext cx="4886274" cy="584775"/>
          </a:xfrm>
          <a:prstGeom prst="rect">
            <a:avLst/>
          </a:prstGeom>
          <a:noFill/>
        </p:spPr>
        <p:txBody>
          <a:bodyPr wrap="none" rtlCol="0">
            <a:sp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t>Correlación segmento 1 y 2 </a:t>
            </a:r>
          </a:p>
        </p:txBody>
      </p:sp>
      <p:pic>
        <p:nvPicPr>
          <p:cNvPr id="4" name="Imagen 3"/>
          <p:cNvPicPr>
            <a:picLocks noChangeAspect="1"/>
          </p:cNvPicPr>
          <p:nvPr/>
        </p:nvPicPr>
        <p:blipFill>
          <a:blip r:embed="rId6"/>
          <a:stretch>
            <a:fillRect/>
          </a:stretch>
        </p:blipFill>
        <p:spPr>
          <a:xfrm>
            <a:off x="9552384" y="2165134"/>
            <a:ext cx="2286000" cy="2000250"/>
          </a:xfrm>
          <a:prstGeom prst="rect">
            <a:avLst/>
          </a:prstGeom>
        </p:spPr>
      </p:pic>
      <p:sp>
        <p:nvSpPr>
          <p:cNvPr id="12" name="Rectángulo 11"/>
          <p:cNvSpPr/>
          <p:nvPr/>
        </p:nvSpPr>
        <p:spPr>
          <a:xfrm>
            <a:off x="9552384" y="4249896"/>
            <a:ext cx="2232919" cy="584775"/>
          </a:xfrm>
          <a:prstGeom prst="rect">
            <a:avLst/>
          </a:prstGeom>
          <a:noFill/>
        </p:spPr>
        <p:txBody>
          <a:bodyPr wrap="none" lIns="91440" tIns="45720" rIns="91440" bIns="45720">
            <a:spAutoFit/>
          </a:bodyPr>
          <a:lstStyle/>
          <a:p>
            <a:pPr algn="ctr"/>
            <a:r>
              <a:rPr lang="es-ES" sz="3200" b="0" cap="none" spc="0" dirty="0">
                <a:ln w="0"/>
                <a:solidFill>
                  <a:schemeClr val="bg1"/>
                </a:solidFill>
                <a:effectLst>
                  <a:outerShdw blurRad="38100" dist="25400" dir="5400000" algn="ctr" rotWithShape="0">
                    <a:srgbClr val="6E747A">
                      <a:alpha val="43000"/>
                    </a:srgbClr>
                  </a:outerShdw>
                </a:effectLst>
              </a:rPr>
              <a:t>Se acepta Hi</a:t>
            </a:r>
          </a:p>
        </p:txBody>
      </p:sp>
      <p:sp>
        <p:nvSpPr>
          <p:cNvPr id="2" name="CuadroTexto 1"/>
          <p:cNvSpPr txBox="1"/>
          <p:nvPr/>
        </p:nvSpPr>
        <p:spPr>
          <a:xfrm>
            <a:off x="395215" y="658082"/>
            <a:ext cx="9589217" cy="369332"/>
          </a:xfrm>
          <a:prstGeom prst="rect">
            <a:avLst/>
          </a:prstGeom>
          <a:noFill/>
        </p:spPr>
        <p:txBody>
          <a:bodyPr wrap="square" rtlCol="0">
            <a:spAutoFit/>
          </a:bodyPr>
          <a:lstStyle/>
          <a:p>
            <a:r>
              <a:rPr lang="es-EC" dirty="0">
                <a:solidFill>
                  <a:schemeClr val="bg2"/>
                </a:solidFill>
              </a:rPr>
              <a:t>Liquidez primera línea y morosidad 			Liquidez segunda línea y morosidad</a:t>
            </a:r>
          </a:p>
        </p:txBody>
      </p:sp>
    </p:spTree>
    <p:extLst>
      <p:ext uri="{BB962C8B-B14F-4D97-AF65-F5344CB8AC3E}">
        <p14:creationId xmlns:p14="http://schemas.microsoft.com/office/powerpoint/2010/main" val="8229308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dirty="0"/>
              <a:t>Conclusiones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29000657"/>
              </p:ext>
            </p:extLst>
          </p:nvPr>
        </p:nvGraphicFramePr>
        <p:xfrm>
          <a:off x="263352" y="908720"/>
          <a:ext cx="115212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5970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dirty="0"/>
              <a:t>Recomendaciones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28541486"/>
              </p:ext>
            </p:extLst>
          </p:nvPr>
        </p:nvGraphicFramePr>
        <p:xfrm>
          <a:off x="623888" y="15573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039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1772816"/>
            <a:ext cx="9580972" cy="35433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42" name="Picture 2" descr="Resultado de imagen para gorro de gradu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495">
            <a:off x="8394222" y="326622"/>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908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19220"/>
            <a:ext cx="10972800" cy="1143000"/>
          </a:xfrm>
        </p:spPr>
        <p:txBody>
          <a:bodyPr/>
          <a:lstStyle/>
          <a:p>
            <a:r>
              <a:rPr lang="es-EC" dirty="0"/>
              <a:t> </a:t>
            </a:r>
          </a:p>
        </p:txBody>
      </p:sp>
      <p:grpSp>
        <p:nvGrpSpPr>
          <p:cNvPr id="85" name="Grupo 84"/>
          <p:cNvGrpSpPr/>
          <p:nvPr/>
        </p:nvGrpSpPr>
        <p:grpSpPr>
          <a:xfrm>
            <a:off x="767408" y="1124744"/>
            <a:ext cx="10814992" cy="4956351"/>
            <a:chOff x="609600" y="1145842"/>
            <a:chExt cx="9542740" cy="4956351"/>
          </a:xfrm>
        </p:grpSpPr>
        <p:sp>
          <p:nvSpPr>
            <p:cNvPr id="4" name="Pentágono 3"/>
            <p:cNvSpPr/>
            <p:nvPr/>
          </p:nvSpPr>
          <p:spPr>
            <a:xfrm>
              <a:off x="2166622" y="3279808"/>
              <a:ext cx="1398916" cy="36004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schemeClr val="accent4">
                    <a:lumMod val="10000"/>
                  </a:schemeClr>
                </a:solidFill>
              </a:endParaRPr>
            </a:p>
          </p:txBody>
        </p:sp>
        <p:sp>
          <p:nvSpPr>
            <p:cNvPr id="6" name="Pentágono 5"/>
            <p:cNvSpPr/>
            <p:nvPr/>
          </p:nvSpPr>
          <p:spPr>
            <a:xfrm>
              <a:off x="3723696" y="3295997"/>
              <a:ext cx="1398916" cy="36004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solidFill>
                  <a:schemeClr val="accent4">
                    <a:lumMod val="10000"/>
                  </a:schemeClr>
                </a:solidFill>
              </a:endParaRPr>
            </a:p>
          </p:txBody>
        </p:sp>
        <p:sp>
          <p:nvSpPr>
            <p:cNvPr id="7" name="Pentágono 6"/>
            <p:cNvSpPr/>
            <p:nvPr/>
          </p:nvSpPr>
          <p:spPr>
            <a:xfrm>
              <a:off x="5209222" y="3292163"/>
              <a:ext cx="1398916" cy="36004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accent4">
                    <a:lumMod val="10000"/>
                  </a:schemeClr>
                </a:solidFill>
              </a:endParaRPr>
            </a:p>
          </p:txBody>
        </p:sp>
        <p:sp>
          <p:nvSpPr>
            <p:cNvPr id="8" name="Pentágono 7"/>
            <p:cNvSpPr/>
            <p:nvPr/>
          </p:nvSpPr>
          <p:spPr>
            <a:xfrm>
              <a:off x="6716624" y="3290500"/>
              <a:ext cx="1398916" cy="360040"/>
            </a:xfrm>
            <a:prstGeom prst="homePlate">
              <a:avLst/>
            </a:prstGeom>
            <a:solidFill>
              <a:srgbClr val="F16B9E"/>
            </a:solidFill>
            <a:ln>
              <a:solidFill>
                <a:srgbClr val="A41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accent4">
                    <a:lumMod val="10000"/>
                  </a:schemeClr>
                </a:solidFill>
              </a:endParaRPr>
            </a:p>
          </p:txBody>
        </p:sp>
        <p:sp>
          <p:nvSpPr>
            <p:cNvPr id="9" name="Pentágono 8"/>
            <p:cNvSpPr/>
            <p:nvPr/>
          </p:nvSpPr>
          <p:spPr>
            <a:xfrm>
              <a:off x="8173420" y="3308820"/>
              <a:ext cx="1398916" cy="360040"/>
            </a:xfrm>
            <a:prstGeom prst="homePlate">
              <a:avLst/>
            </a:prstGeom>
            <a:solidFill>
              <a:srgbClr val="2BA022"/>
            </a:solidFill>
            <a:ln>
              <a:solidFill>
                <a:srgbClr val="2BA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accent4">
                    <a:lumMod val="10000"/>
                  </a:schemeClr>
                </a:solidFill>
              </a:endParaRPr>
            </a:p>
          </p:txBody>
        </p:sp>
        <p:sp>
          <p:nvSpPr>
            <p:cNvPr id="10" name="Rectángulo 9"/>
            <p:cNvSpPr/>
            <p:nvPr/>
          </p:nvSpPr>
          <p:spPr>
            <a:xfrm>
              <a:off x="2345816" y="3618363"/>
              <a:ext cx="898445" cy="584775"/>
            </a:xfrm>
            <a:prstGeom prst="rect">
              <a:avLst/>
            </a:prstGeom>
            <a:noFill/>
          </p:spPr>
          <p:txBody>
            <a:bodyPr wrap="none" lIns="91440" tIns="45720" rIns="91440" bIns="45720">
              <a:spAutoFit/>
            </a:bodyPr>
            <a:lstStyle/>
            <a:p>
              <a:pPr algn="ctr"/>
              <a:r>
                <a:rPr lang="es-ES" sz="3200" b="0" cap="none" spc="0" dirty="0">
                  <a:ln w="0"/>
                  <a:solidFill>
                    <a:schemeClr val="accent4">
                      <a:lumMod val="10000"/>
                    </a:schemeClr>
                  </a:solidFill>
                  <a:effectLst>
                    <a:outerShdw blurRad="38100" dist="25400" dir="5400000" algn="ctr" rotWithShape="0">
                      <a:srgbClr val="6E747A">
                        <a:alpha val="43000"/>
                      </a:srgbClr>
                    </a:outerShdw>
                  </a:effectLst>
                </a:rPr>
                <a:t>2008</a:t>
              </a:r>
            </a:p>
          </p:txBody>
        </p:sp>
        <p:pic>
          <p:nvPicPr>
            <p:cNvPr id="3074" name="Picture 2" descr="Resultado de imagen para asamblea nacional ecu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1778" y="4943793"/>
              <a:ext cx="1366522" cy="856035"/>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2166570" y="2400985"/>
              <a:ext cx="1598293" cy="923330"/>
            </a:xfrm>
            <a:prstGeom prst="rect">
              <a:avLst/>
            </a:prstGeom>
            <a:noFill/>
          </p:spPr>
          <p:txBody>
            <a:bodyPr wrap="square" rtlCol="0">
              <a:spAutoFit/>
            </a:bodyPr>
            <a:lstStyle/>
            <a:p>
              <a:r>
                <a:rPr lang="es-EC" b="1" dirty="0">
                  <a:solidFill>
                    <a:schemeClr val="accent4">
                      <a:lumMod val="10000"/>
                    </a:schemeClr>
                  </a:solidFill>
                  <a:latin typeface="Bahnschrift Light Condensed" panose="020B0502040204020203" pitchFamily="34" charset="0"/>
                </a:rPr>
                <a:t>Constitución. </a:t>
              </a:r>
            </a:p>
            <a:p>
              <a:r>
                <a:rPr lang="es-EC" dirty="0">
                  <a:solidFill>
                    <a:schemeClr val="accent4">
                      <a:lumMod val="10000"/>
                    </a:schemeClr>
                  </a:solidFill>
                  <a:latin typeface="Bahnschrift Light Condensed" panose="020B0502040204020203" pitchFamily="34" charset="0"/>
                </a:rPr>
                <a:t>Artículos: 283, 309, 311</a:t>
              </a:r>
            </a:p>
          </p:txBody>
        </p:sp>
        <p:sp>
          <p:nvSpPr>
            <p:cNvPr id="19" name="Rectángulo 18"/>
            <p:cNvSpPr/>
            <p:nvPr/>
          </p:nvSpPr>
          <p:spPr>
            <a:xfrm>
              <a:off x="3920563" y="2756253"/>
              <a:ext cx="898445" cy="584775"/>
            </a:xfrm>
            <a:prstGeom prst="rect">
              <a:avLst/>
            </a:prstGeom>
            <a:noFill/>
          </p:spPr>
          <p:txBody>
            <a:bodyPr wrap="none" lIns="91440" tIns="45720" rIns="91440" bIns="45720">
              <a:spAutoFit/>
            </a:bodyPr>
            <a:lstStyle/>
            <a:p>
              <a:pPr algn="ctr"/>
              <a:r>
                <a:rPr lang="es-ES" sz="3200" b="0" cap="none" spc="0" dirty="0">
                  <a:ln w="0"/>
                  <a:solidFill>
                    <a:schemeClr val="accent4">
                      <a:lumMod val="10000"/>
                    </a:schemeClr>
                  </a:solidFill>
                  <a:effectLst>
                    <a:outerShdw blurRad="38100" dist="25400" dir="5400000" algn="ctr" rotWithShape="0">
                      <a:srgbClr val="6E747A">
                        <a:alpha val="43000"/>
                      </a:srgbClr>
                    </a:outerShdw>
                  </a:effectLst>
                </a:rPr>
                <a:t>2011</a:t>
              </a:r>
            </a:p>
          </p:txBody>
        </p:sp>
        <p:pic>
          <p:nvPicPr>
            <p:cNvPr id="20" name="Imagen 19"/>
            <p:cNvPicPr>
              <a:picLocks noChangeAspect="1"/>
            </p:cNvPicPr>
            <p:nvPr/>
          </p:nvPicPr>
          <p:blipFill>
            <a:blip r:embed="rId3"/>
            <a:stretch>
              <a:fillRect/>
            </a:stretch>
          </p:blipFill>
          <p:spPr>
            <a:xfrm>
              <a:off x="3355931" y="1145842"/>
              <a:ext cx="2027707" cy="1117631"/>
            </a:xfrm>
            <a:prstGeom prst="rect">
              <a:avLst/>
            </a:prstGeom>
          </p:spPr>
        </p:pic>
        <p:sp>
          <p:nvSpPr>
            <p:cNvPr id="21" name="Elipse 20"/>
            <p:cNvSpPr/>
            <p:nvPr/>
          </p:nvSpPr>
          <p:spPr>
            <a:xfrm>
              <a:off x="2652321" y="3312577"/>
              <a:ext cx="259652" cy="2589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accent4">
                    <a:lumMod val="10000"/>
                  </a:schemeClr>
                </a:solidFill>
              </a:endParaRPr>
            </a:p>
          </p:txBody>
        </p:sp>
        <p:sp>
          <p:nvSpPr>
            <p:cNvPr id="23" name="Elipse 22"/>
            <p:cNvSpPr/>
            <p:nvPr/>
          </p:nvSpPr>
          <p:spPr>
            <a:xfrm>
              <a:off x="4293328" y="3341028"/>
              <a:ext cx="259652" cy="258984"/>
            </a:xfrm>
            <a:prstGeom prst="ellipse">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accent4">
                    <a:lumMod val="10000"/>
                  </a:schemeClr>
                </a:solidFill>
              </a:endParaRPr>
            </a:p>
          </p:txBody>
        </p:sp>
        <p:sp>
          <p:nvSpPr>
            <p:cNvPr id="24" name="Elipse 23"/>
            <p:cNvSpPr/>
            <p:nvPr/>
          </p:nvSpPr>
          <p:spPr>
            <a:xfrm>
              <a:off x="5772778" y="3341028"/>
              <a:ext cx="259652" cy="258984"/>
            </a:xfrm>
            <a:prstGeom prst="ellipse">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accent4">
                    <a:lumMod val="10000"/>
                  </a:schemeClr>
                </a:solidFill>
              </a:endParaRPr>
            </a:p>
          </p:txBody>
        </p:sp>
        <p:sp>
          <p:nvSpPr>
            <p:cNvPr id="25" name="Elipse 24"/>
            <p:cNvSpPr/>
            <p:nvPr/>
          </p:nvSpPr>
          <p:spPr>
            <a:xfrm>
              <a:off x="7300314" y="3327661"/>
              <a:ext cx="259652" cy="258984"/>
            </a:xfrm>
            <a:prstGeom prst="ellipse">
              <a:avLst/>
            </a:prstGeom>
            <a:ln>
              <a:solidFill>
                <a:srgbClr val="F16B9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accent4">
                    <a:lumMod val="10000"/>
                  </a:schemeClr>
                </a:solidFill>
              </a:endParaRPr>
            </a:p>
          </p:txBody>
        </p:sp>
        <p:sp>
          <p:nvSpPr>
            <p:cNvPr id="26" name="Elipse 25"/>
            <p:cNvSpPr/>
            <p:nvPr/>
          </p:nvSpPr>
          <p:spPr>
            <a:xfrm>
              <a:off x="8699230" y="3359348"/>
              <a:ext cx="259652" cy="258984"/>
            </a:xfrm>
            <a:prstGeom prst="ellipse">
              <a:avLst/>
            </a:prstGeom>
            <a:ln>
              <a:solidFill>
                <a:srgbClr val="2BA0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accent4">
                    <a:lumMod val="10000"/>
                  </a:schemeClr>
                </a:solidFill>
              </a:endParaRPr>
            </a:p>
          </p:txBody>
        </p:sp>
        <p:sp>
          <p:nvSpPr>
            <p:cNvPr id="29" name="Pentágono 28"/>
            <p:cNvSpPr/>
            <p:nvPr/>
          </p:nvSpPr>
          <p:spPr>
            <a:xfrm>
              <a:off x="609600" y="3279808"/>
              <a:ext cx="1398916" cy="360040"/>
            </a:xfrm>
            <a:prstGeom prst="homePlate">
              <a:avLst/>
            </a:prstGeom>
            <a:solidFill>
              <a:srgbClr val="9966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accent4">
                    <a:lumMod val="10000"/>
                  </a:schemeClr>
                </a:solidFill>
              </a:endParaRPr>
            </a:p>
          </p:txBody>
        </p:sp>
        <p:sp>
          <p:nvSpPr>
            <p:cNvPr id="30" name="Elipse 29"/>
            <p:cNvSpPr/>
            <p:nvPr/>
          </p:nvSpPr>
          <p:spPr>
            <a:xfrm>
              <a:off x="1267195" y="3330336"/>
              <a:ext cx="259652" cy="25898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accent4">
                    <a:lumMod val="10000"/>
                  </a:schemeClr>
                </a:solidFill>
              </a:endParaRPr>
            </a:p>
          </p:txBody>
        </p:sp>
        <p:sp>
          <p:nvSpPr>
            <p:cNvPr id="31" name="Rectángulo 30"/>
            <p:cNvSpPr/>
            <p:nvPr/>
          </p:nvSpPr>
          <p:spPr>
            <a:xfrm>
              <a:off x="819783" y="2746355"/>
              <a:ext cx="898445" cy="584775"/>
            </a:xfrm>
            <a:prstGeom prst="rect">
              <a:avLst/>
            </a:prstGeom>
            <a:noFill/>
          </p:spPr>
          <p:txBody>
            <a:bodyPr wrap="none" lIns="91440" tIns="45720" rIns="91440" bIns="45720">
              <a:spAutoFit/>
            </a:bodyPr>
            <a:lstStyle/>
            <a:p>
              <a:pPr algn="ctr"/>
              <a:r>
                <a:rPr lang="es-ES" sz="3200" b="0" cap="none" spc="0" dirty="0">
                  <a:ln w="0"/>
                  <a:solidFill>
                    <a:schemeClr val="accent4">
                      <a:lumMod val="10000"/>
                    </a:schemeClr>
                  </a:solidFill>
                  <a:effectLst>
                    <a:outerShdw blurRad="38100" dist="25400" dir="5400000" algn="ctr" rotWithShape="0">
                      <a:srgbClr val="6E747A">
                        <a:alpha val="43000"/>
                      </a:srgbClr>
                    </a:outerShdw>
                  </a:effectLst>
                </a:rPr>
                <a:t>2007</a:t>
              </a:r>
            </a:p>
          </p:txBody>
        </p:sp>
        <p:pic>
          <p:nvPicPr>
            <p:cNvPr id="32" name="Imagen 31"/>
            <p:cNvPicPr>
              <a:picLocks noChangeAspect="1"/>
            </p:cNvPicPr>
            <p:nvPr/>
          </p:nvPicPr>
          <p:blipFill>
            <a:blip r:embed="rId4"/>
            <a:stretch>
              <a:fillRect/>
            </a:stretch>
          </p:blipFill>
          <p:spPr>
            <a:xfrm>
              <a:off x="756521" y="1412748"/>
              <a:ext cx="751385" cy="611567"/>
            </a:xfrm>
            <a:prstGeom prst="rect">
              <a:avLst/>
            </a:prstGeom>
          </p:spPr>
        </p:pic>
        <p:pic>
          <p:nvPicPr>
            <p:cNvPr id="34" name="Imagen 33"/>
            <p:cNvPicPr>
              <a:picLocks noChangeAspect="1"/>
            </p:cNvPicPr>
            <p:nvPr/>
          </p:nvPicPr>
          <p:blipFill>
            <a:blip r:embed="rId5"/>
            <a:stretch>
              <a:fillRect/>
            </a:stretch>
          </p:blipFill>
          <p:spPr>
            <a:xfrm>
              <a:off x="1668186" y="1293250"/>
              <a:ext cx="671886" cy="988622"/>
            </a:xfrm>
            <a:prstGeom prst="rect">
              <a:avLst/>
            </a:prstGeom>
          </p:spPr>
        </p:pic>
        <p:sp>
          <p:nvSpPr>
            <p:cNvPr id="36" name="CuadroTexto 35"/>
            <p:cNvSpPr txBox="1"/>
            <p:nvPr/>
          </p:nvSpPr>
          <p:spPr>
            <a:xfrm>
              <a:off x="627143" y="3762257"/>
              <a:ext cx="1598293" cy="923330"/>
            </a:xfrm>
            <a:prstGeom prst="rect">
              <a:avLst/>
            </a:prstGeom>
            <a:noFill/>
          </p:spPr>
          <p:txBody>
            <a:bodyPr wrap="square" rtlCol="0">
              <a:spAutoFit/>
            </a:bodyPr>
            <a:lstStyle/>
            <a:p>
              <a:r>
                <a:rPr lang="es-EC" b="1" dirty="0">
                  <a:solidFill>
                    <a:schemeClr val="accent4">
                      <a:lumMod val="10000"/>
                    </a:schemeClr>
                  </a:solidFill>
                  <a:latin typeface="Bahnschrift Light Condensed" panose="020B0502040204020203" pitchFamily="34" charset="0"/>
                </a:rPr>
                <a:t>Regulación</a:t>
              </a:r>
            </a:p>
            <a:p>
              <a:r>
                <a:rPr lang="es-EC" b="1" dirty="0">
                  <a:solidFill>
                    <a:schemeClr val="accent4">
                      <a:lumMod val="10000"/>
                    </a:schemeClr>
                  </a:solidFill>
                  <a:latin typeface="Bahnschrift Light Condensed" panose="020B0502040204020203" pitchFamily="34" charset="0"/>
                </a:rPr>
                <a:t>MIES: </a:t>
              </a:r>
              <a:r>
                <a:rPr lang="es-EC" dirty="0">
                  <a:solidFill>
                    <a:schemeClr val="accent4">
                      <a:lumMod val="10000"/>
                    </a:schemeClr>
                  </a:solidFill>
                  <a:latin typeface="Bahnschrift Light Condensed" panose="020B0502040204020203" pitchFamily="34" charset="0"/>
                </a:rPr>
                <a:t> 1221</a:t>
              </a:r>
            </a:p>
            <a:p>
              <a:r>
                <a:rPr lang="es-EC" b="1" dirty="0">
                  <a:solidFill>
                    <a:schemeClr val="accent4">
                      <a:lumMod val="10000"/>
                    </a:schemeClr>
                  </a:solidFill>
                  <a:latin typeface="Bahnschrift Light Condensed" panose="020B0502040204020203" pitchFamily="34" charset="0"/>
                </a:rPr>
                <a:t>SBS: </a:t>
              </a:r>
              <a:r>
                <a:rPr lang="es-EC" dirty="0">
                  <a:solidFill>
                    <a:schemeClr val="accent4">
                      <a:lumMod val="10000"/>
                    </a:schemeClr>
                  </a:solidFill>
                  <a:latin typeface="Bahnschrift Light Condensed" panose="020B0502040204020203" pitchFamily="34" charset="0"/>
                </a:rPr>
                <a:t>38</a:t>
              </a:r>
            </a:p>
          </p:txBody>
        </p:sp>
        <p:sp>
          <p:nvSpPr>
            <p:cNvPr id="37" name="Rectángulo 36"/>
            <p:cNvSpPr/>
            <p:nvPr/>
          </p:nvSpPr>
          <p:spPr>
            <a:xfrm>
              <a:off x="5459774" y="3586645"/>
              <a:ext cx="898445" cy="584775"/>
            </a:xfrm>
            <a:prstGeom prst="rect">
              <a:avLst/>
            </a:prstGeom>
            <a:noFill/>
          </p:spPr>
          <p:txBody>
            <a:bodyPr wrap="none" lIns="91440" tIns="45720" rIns="91440" bIns="45720">
              <a:spAutoFit/>
            </a:bodyPr>
            <a:lstStyle/>
            <a:p>
              <a:pPr algn="ctr"/>
              <a:r>
                <a:rPr lang="es-ES" sz="3200" b="0" cap="none" spc="0" dirty="0">
                  <a:ln w="0"/>
                  <a:solidFill>
                    <a:schemeClr val="accent4">
                      <a:lumMod val="10000"/>
                    </a:schemeClr>
                  </a:solidFill>
                  <a:effectLst>
                    <a:outerShdw blurRad="38100" dist="25400" dir="5400000" algn="ctr" rotWithShape="0">
                      <a:srgbClr val="6E747A">
                        <a:alpha val="43000"/>
                      </a:srgbClr>
                    </a:outerShdw>
                  </a:effectLst>
                </a:rPr>
                <a:t>2012</a:t>
              </a:r>
            </a:p>
          </p:txBody>
        </p:sp>
        <p:pic>
          <p:nvPicPr>
            <p:cNvPr id="38" name="Imagen 37"/>
            <p:cNvPicPr>
              <a:picLocks noChangeAspect="1"/>
            </p:cNvPicPr>
            <p:nvPr/>
          </p:nvPicPr>
          <p:blipFill rotWithShape="1">
            <a:blip r:embed="rId6"/>
            <a:srcRect l="6996" t="12438" r="6236"/>
            <a:stretch/>
          </p:blipFill>
          <p:spPr>
            <a:xfrm>
              <a:off x="5002373" y="4856403"/>
              <a:ext cx="1813245" cy="1245790"/>
            </a:xfrm>
            <a:prstGeom prst="rect">
              <a:avLst/>
            </a:prstGeom>
          </p:spPr>
        </p:pic>
        <p:sp>
          <p:nvSpPr>
            <p:cNvPr id="40" name="Rectángulo 39"/>
            <p:cNvSpPr/>
            <p:nvPr/>
          </p:nvSpPr>
          <p:spPr>
            <a:xfrm>
              <a:off x="6980918" y="2747653"/>
              <a:ext cx="898445" cy="584775"/>
            </a:xfrm>
            <a:prstGeom prst="rect">
              <a:avLst/>
            </a:prstGeom>
            <a:noFill/>
          </p:spPr>
          <p:txBody>
            <a:bodyPr wrap="none" lIns="91440" tIns="45720" rIns="91440" bIns="45720">
              <a:spAutoFit/>
            </a:bodyPr>
            <a:lstStyle/>
            <a:p>
              <a:pPr algn="ctr"/>
              <a:r>
                <a:rPr lang="es-ES" sz="3200" b="0" cap="none" spc="0" dirty="0">
                  <a:ln w="0"/>
                  <a:solidFill>
                    <a:schemeClr val="accent4">
                      <a:lumMod val="10000"/>
                    </a:schemeClr>
                  </a:solidFill>
                  <a:effectLst>
                    <a:outerShdw blurRad="38100" dist="25400" dir="5400000" algn="ctr" rotWithShape="0">
                      <a:srgbClr val="6E747A">
                        <a:alpha val="43000"/>
                      </a:srgbClr>
                    </a:outerShdw>
                  </a:effectLst>
                </a:rPr>
                <a:t>2014</a:t>
              </a:r>
            </a:p>
          </p:txBody>
        </p:sp>
        <p:sp>
          <p:nvSpPr>
            <p:cNvPr id="39" name="Rectángulo 38"/>
            <p:cNvSpPr/>
            <p:nvPr/>
          </p:nvSpPr>
          <p:spPr>
            <a:xfrm>
              <a:off x="6795541" y="1392206"/>
              <a:ext cx="1269196" cy="584775"/>
            </a:xfrm>
            <a:prstGeom prst="rect">
              <a:avLst/>
            </a:prstGeom>
            <a:noFill/>
          </p:spPr>
          <p:txBody>
            <a:bodyPr wrap="none" lIns="91440" tIns="45720" rIns="91440" bIns="45720">
              <a:spAutoFit/>
            </a:bodyPr>
            <a:lstStyle/>
            <a:p>
              <a:pPr algn="ctr"/>
              <a:r>
                <a:rPr lang="es-ES" sz="3200" b="1" dirty="0">
                  <a:ln w="9525">
                    <a:solidFill>
                      <a:schemeClr val="bg1"/>
                    </a:solidFill>
                    <a:prstDash val="solid"/>
                  </a:ln>
                  <a:solidFill>
                    <a:schemeClr val="accent4">
                      <a:lumMod val="10000"/>
                    </a:schemeClr>
                  </a:solidFill>
                  <a:effectLst>
                    <a:outerShdw blurRad="12700" dist="38100" dir="2700000" algn="tl" rotWithShape="0">
                      <a:schemeClr val="bg1">
                        <a:lumMod val="50000"/>
                      </a:schemeClr>
                    </a:outerShdw>
                  </a:effectLst>
                </a:rPr>
                <a:t>COMYF</a:t>
              </a:r>
            </a:p>
          </p:txBody>
        </p:sp>
        <p:pic>
          <p:nvPicPr>
            <p:cNvPr id="41" name="Imagen 40"/>
            <p:cNvPicPr>
              <a:picLocks noChangeAspect="1"/>
            </p:cNvPicPr>
            <p:nvPr/>
          </p:nvPicPr>
          <p:blipFill>
            <a:blip r:embed="rId7"/>
            <a:stretch>
              <a:fillRect/>
            </a:stretch>
          </p:blipFill>
          <p:spPr>
            <a:xfrm>
              <a:off x="7901712" y="1801387"/>
              <a:ext cx="362224" cy="259589"/>
            </a:xfrm>
            <a:prstGeom prst="rect">
              <a:avLst/>
            </a:prstGeom>
          </p:spPr>
        </p:pic>
        <p:sp>
          <p:nvSpPr>
            <p:cNvPr id="43" name="CuadroTexto 42"/>
            <p:cNvSpPr txBox="1"/>
            <p:nvPr/>
          </p:nvSpPr>
          <p:spPr>
            <a:xfrm>
              <a:off x="6752496" y="3706021"/>
              <a:ext cx="1614940" cy="1200329"/>
            </a:xfrm>
            <a:prstGeom prst="rect">
              <a:avLst/>
            </a:prstGeom>
            <a:noFill/>
          </p:spPr>
          <p:txBody>
            <a:bodyPr wrap="square" rtlCol="0">
              <a:spAutoFit/>
            </a:bodyPr>
            <a:lstStyle/>
            <a:p>
              <a:r>
                <a:rPr lang="es-EC" b="1" dirty="0">
                  <a:solidFill>
                    <a:schemeClr val="accent4">
                      <a:lumMod val="10000"/>
                    </a:schemeClr>
                  </a:solidFill>
                  <a:latin typeface="Bahnschrift Light Condensed" panose="020B0502040204020203" pitchFamily="34" charset="0"/>
                </a:rPr>
                <a:t>Sección 2</a:t>
              </a:r>
            </a:p>
            <a:p>
              <a:r>
                <a:rPr lang="es-EC" dirty="0">
                  <a:solidFill>
                    <a:schemeClr val="accent4">
                      <a:lumMod val="10000"/>
                    </a:schemeClr>
                  </a:solidFill>
                  <a:latin typeface="Bahnschrift Light Condensed" panose="020B0502040204020203" pitchFamily="34" charset="0"/>
                </a:rPr>
                <a:t>Cooperativas de ahorro y crédito</a:t>
              </a:r>
            </a:p>
            <a:p>
              <a:pPr marL="285750" indent="-285750">
                <a:buFont typeface="Arial" panose="020B0604020202020204" pitchFamily="34" charset="0"/>
                <a:buChar char="•"/>
              </a:pPr>
              <a:r>
                <a:rPr lang="es-EC" dirty="0">
                  <a:solidFill>
                    <a:schemeClr val="accent4">
                      <a:lumMod val="10000"/>
                    </a:schemeClr>
                  </a:solidFill>
                  <a:latin typeface="Bahnschrift Light Condensed" panose="020B0502040204020203" pitchFamily="34" charset="0"/>
                </a:rPr>
                <a:t>Liquidez</a:t>
              </a:r>
            </a:p>
          </p:txBody>
        </p:sp>
        <p:sp>
          <p:nvSpPr>
            <p:cNvPr id="27" name="CuadroTexto 26"/>
            <p:cNvSpPr txBox="1"/>
            <p:nvPr/>
          </p:nvSpPr>
          <p:spPr>
            <a:xfrm>
              <a:off x="3697179" y="3716979"/>
              <a:ext cx="1614940" cy="1200329"/>
            </a:xfrm>
            <a:prstGeom prst="rect">
              <a:avLst/>
            </a:prstGeom>
            <a:noFill/>
          </p:spPr>
          <p:txBody>
            <a:bodyPr wrap="square" rtlCol="0">
              <a:spAutoFit/>
            </a:bodyPr>
            <a:lstStyle/>
            <a:p>
              <a:r>
                <a:rPr lang="es-EC" b="1" dirty="0">
                  <a:solidFill>
                    <a:schemeClr val="accent4">
                      <a:lumMod val="10000"/>
                    </a:schemeClr>
                  </a:solidFill>
                  <a:latin typeface="Bahnschrift Light Condensed" panose="020B0502040204020203" pitchFamily="34" charset="0"/>
                </a:rPr>
                <a:t>LOEPS</a:t>
              </a:r>
            </a:p>
            <a:p>
              <a:r>
                <a:rPr lang="es-EC" dirty="0">
                  <a:solidFill>
                    <a:schemeClr val="accent4">
                      <a:lumMod val="10000"/>
                    </a:schemeClr>
                  </a:solidFill>
                  <a:latin typeface="Bahnschrift Light Condensed" panose="020B0502040204020203" pitchFamily="34" charset="0"/>
                </a:rPr>
                <a:t>Sección 3 </a:t>
              </a:r>
            </a:p>
            <a:p>
              <a:r>
                <a:rPr lang="es-EC" dirty="0">
                  <a:solidFill>
                    <a:schemeClr val="accent4">
                      <a:lumMod val="10000"/>
                    </a:schemeClr>
                  </a:solidFill>
                  <a:latin typeface="Bahnschrift Light Condensed" panose="020B0502040204020203" pitchFamily="34" charset="0"/>
                </a:rPr>
                <a:t>Sector cooperativo</a:t>
              </a:r>
            </a:p>
            <a:p>
              <a:endParaRPr lang="es-EC" dirty="0">
                <a:solidFill>
                  <a:schemeClr val="accent4">
                    <a:lumMod val="10000"/>
                  </a:schemeClr>
                </a:solidFill>
                <a:latin typeface="Bahnschrift Light Condensed" panose="020B0502040204020203" pitchFamily="34" charset="0"/>
              </a:endParaRPr>
            </a:p>
          </p:txBody>
        </p:sp>
        <p:sp>
          <p:nvSpPr>
            <p:cNvPr id="49" name="Rectángulo 48"/>
            <p:cNvSpPr/>
            <p:nvPr/>
          </p:nvSpPr>
          <p:spPr>
            <a:xfrm>
              <a:off x="8369617" y="3600012"/>
              <a:ext cx="898445" cy="584775"/>
            </a:xfrm>
            <a:prstGeom prst="rect">
              <a:avLst/>
            </a:prstGeom>
            <a:noFill/>
          </p:spPr>
          <p:txBody>
            <a:bodyPr wrap="none" lIns="91440" tIns="45720" rIns="91440" bIns="45720">
              <a:spAutoFit/>
            </a:bodyPr>
            <a:lstStyle/>
            <a:p>
              <a:pPr algn="ctr"/>
              <a:r>
                <a:rPr lang="es-ES" sz="3200" b="0" cap="none" spc="0" dirty="0">
                  <a:ln w="0"/>
                  <a:solidFill>
                    <a:schemeClr val="accent4">
                      <a:lumMod val="10000"/>
                    </a:schemeClr>
                  </a:solidFill>
                  <a:effectLst>
                    <a:outerShdw blurRad="38100" dist="25400" dir="5400000" algn="ctr" rotWithShape="0">
                      <a:srgbClr val="6E747A">
                        <a:alpha val="43000"/>
                      </a:srgbClr>
                    </a:outerShdw>
                  </a:effectLst>
                </a:rPr>
                <a:t>2016</a:t>
              </a:r>
            </a:p>
          </p:txBody>
        </p:sp>
        <p:pic>
          <p:nvPicPr>
            <p:cNvPr id="53" name="Imagen 52"/>
            <p:cNvPicPr>
              <a:picLocks noChangeAspect="1"/>
            </p:cNvPicPr>
            <p:nvPr/>
          </p:nvPicPr>
          <p:blipFill>
            <a:blip r:embed="rId8"/>
            <a:stretch>
              <a:fillRect/>
            </a:stretch>
          </p:blipFill>
          <p:spPr>
            <a:xfrm>
              <a:off x="7485340" y="4969156"/>
              <a:ext cx="2667000" cy="923925"/>
            </a:xfrm>
            <a:prstGeom prst="rect">
              <a:avLst/>
            </a:prstGeom>
          </p:spPr>
        </p:pic>
        <p:cxnSp>
          <p:nvCxnSpPr>
            <p:cNvPr id="55" name="Conector recto 54"/>
            <p:cNvCxnSpPr>
              <a:stCxn id="31" idx="0"/>
            </p:cNvCxnSpPr>
            <p:nvPr/>
          </p:nvCxnSpPr>
          <p:spPr>
            <a:xfrm flipH="1" flipV="1">
              <a:off x="1267195" y="2195719"/>
              <a:ext cx="1811" cy="550636"/>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Conector recto 56"/>
            <p:cNvCxnSpPr/>
            <p:nvPr/>
          </p:nvCxnSpPr>
          <p:spPr>
            <a:xfrm flipV="1">
              <a:off x="2782146" y="4148343"/>
              <a:ext cx="1" cy="740655"/>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Conector recto 63"/>
            <p:cNvCxnSpPr>
              <a:stCxn id="19" idx="0"/>
              <a:endCxn id="20" idx="2"/>
            </p:cNvCxnSpPr>
            <p:nvPr/>
          </p:nvCxnSpPr>
          <p:spPr>
            <a:xfrm flipH="1" flipV="1">
              <a:off x="4369785" y="2263473"/>
              <a:ext cx="1" cy="492780"/>
            </a:xfrm>
            <a:prstGeom prst="line">
              <a:avLst/>
            </a:prstGeom>
          </p:spPr>
          <p:style>
            <a:lnRef idx="3">
              <a:schemeClr val="accent1"/>
            </a:lnRef>
            <a:fillRef idx="0">
              <a:schemeClr val="accent1"/>
            </a:fillRef>
            <a:effectRef idx="2">
              <a:schemeClr val="accent1"/>
            </a:effectRef>
            <a:fontRef idx="minor">
              <a:schemeClr val="tx1"/>
            </a:fontRef>
          </p:style>
        </p:cxnSp>
        <p:cxnSp>
          <p:nvCxnSpPr>
            <p:cNvPr id="68" name="Conector recto 67"/>
            <p:cNvCxnSpPr>
              <a:stCxn id="38" idx="0"/>
              <a:endCxn id="37" idx="2"/>
            </p:cNvCxnSpPr>
            <p:nvPr/>
          </p:nvCxnSpPr>
          <p:spPr>
            <a:xfrm flipV="1">
              <a:off x="5908996" y="4171420"/>
              <a:ext cx="1" cy="684983"/>
            </a:xfrm>
            <a:prstGeom prst="line">
              <a:avLst/>
            </a:prstGeom>
          </p:spPr>
          <p:style>
            <a:lnRef idx="3">
              <a:schemeClr val="accent1"/>
            </a:lnRef>
            <a:fillRef idx="0">
              <a:schemeClr val="accent1"/>
            </a:fillRef>
            <a:effectRef idx="2">
              <a:schemeClr val="accent1"/>
            </a:effectRef>
            <a:fontRef idx="minor">
              <a:schemeClr val="tx1"/>
            </a:fontRef>
          </p:style>
        </p:cxnSp>
        <p:cxnSp>
          <p:nvCxnSpPr>
            <p:cNvPr id="75" name="Conector recto 74"/>
            <p:cNvCxnSpPr>
              <a:stCxn id="40" idx="0"/>
              <a:endCxn id="39" idx="2"/>
            </p:cNvCxnSpPr>
            <p:nvPr/>
          </p:nvCxnSpPr>
          <p:spPr>
            <a:xfrm flipH="1" flipV="1">
              <a:off x="7430140" y="1976981"/>
              <a:ext cx="1" cy="770672"/>
            </a:xfrm>
            <a:prstGeom prst="line">
              <a:avLst/>
            </a:prstGeom>
          </p:spPr>
          <p:style>
            <a:lnRef idx="3">
              <a:schemeClr val="accent1"/>
            </a:lnRef>
            <a:fillRef idx="0">
              <a:schemeClr val="accent1"/>
            </a:fillRef>
            <a:effectRef idx="2">
              <a:schemeClr val="accent1"/>
            </a:effectRef>
            <a:fontRef idx="minor">
              <a:schemeClr val="tx1"/>
            </a:fontRef>
          </p:style>
        </p:cxnSp>
        <p:cxnSp>
          <p:nvCxnSpPr>
            <p:cNvPr id="79" name="Conector recto 78"/>
            <p:cNvCxnSpPr>
              <a:stCxn id="53" idx="0"/>
              <a:endCxn id="49" idx="2"/>
            </p:cNvCxnSpPr>
            <p:nvPr/>
          </p:nvCxnSpPr>
          <p:spPr>
            <a:xfrm flipV="1">
              <a:off x="8818840" y="4184787"/>
              <a:ext cx="0" cy="784369"/>
            </a:xfrm>
            <a:prstGeom prst="line">
              <a:avLst/>
            </a:prstGeom>
          </p:spPr>
          <p:style>
            <a:lnRef idx="3">
              <a:schemeClr val="accent1"/>
            </a:lnRef>
            <a:fillRef idx="0">
              <a:schemeClr val="accent1"/>
            </a:fillRef>
            <a:effectRef idx="2">
              <a:schemeClr val="accent1"/>
            </a:effectRef>
            <a:fontRef idx="minor">
              <a:schemeClr val="tx1"/>
            </a:fontRef>
          </p:style>
        </p:cxnSp>
        <p:sp>
          <p:nvSpPr>
            <p:cNvPr id="84" name="CuadroTexto 83"/>
            <p:cNvSpPr txBox="1"/>
            <p:nvPr/>
          </p:nvSpPr>
          <p:spPr>
            <a:xfrm>
              <a:off x="7824191" y="2084637"/>
              <a:ext cx="2169867" cy="1200329"/>
            </a:xfrm>
            <a:prstGeom prst="rect">
              <a:avLst/>
            </a:prstGeom>
            <a:noFill/>
          </p:spPr>
          <p:txBody>
            <a:bodyPr wrap="square" rtlCol="0">
              <a:spAutoFit/>
            </a:bodyPr>
            <a:lstStyle/>
            <a:p>
              <a:r>
                <a:rPr lang="es-EC" b="1" dirty="0">
                  <a:solidFill>
                    <a:schemeClr val="accent4">
                      <a:lumMod val="10000"/>
                    </a:schemeClr>
                  </a:solidFill>
                  <a:latin typeface="Bahnschrift Light Condensed" panose="020B0502040204020203" pitchFamily="34" charset="0"/>
                </a:rPr>
                <a:t>Resolución 254-2016F</a:t>
              </a:r>
            </a:p>
            <a:p>
              <a:pPr marL="285750" indent="-285750">
                <a:buFont typeface="Arial" panose="020B0604020202020204" pitchFamily="34" charset="0"/>
                <a:buChar char="•"/>
              </a:pPr>
              <a:r>
                <a:rPr lang="es-EC" dirty="0">
                  <a:solidFill>
                    <a:schemeClr val="accent4">
                      <a:lumMod val="10000"/>
                    </a:schemeClr>
                  </a:solidFill>
                  <a:latin typeface="Bahnschrift Light Condensed" panose="020B0502040204020203" pitchFamily="34" charset="0"/>
                </a:rPr>
                <a:t>Reclasificación cartera</a:t>
              </a:r>
            </a:p>
            <a:p>
              <a:endParaRPr lang="es-EC" dirty="0">
                <a:solidFill>
                  <a:schemeClr val="accent4">
                    <a:lumMod val="10000"/>
                  </a:schemeClr>
                </a:solidFill>
                <a:latin typeface="Bahnschrift Light Condensed" panose="020B0502040204020203" pitchFamily="34" charset="0"/>
              </a:endParaRPr>
            </a:p>
            <a:p>
              <a:endParaRPr lang="es-EC" b="1" dirty="0">
                <a:solidFill>
                  <a:schemeClr val="accent4">
                    <a:lumMod val="10000"/>
                  </a:schemeClr>
                </a:solidFill>
                <a:latin typeface="Bahnschrift Light Condensed" panose="020B0502040204020203" pitchFamily="34" charset="0"/>
              </a:endParaRPr>
            </a:p>
          </p:txBody>
        </p:sp>
      </p:grpSp>
    </p:spTree>
    <p:extLst>
      <p:ext uri="{BB962C8B-B14F-4D97-AF65-F5344CB8AC3E}">
        <p14:creationId xmlns:p14="http://schemas.microsoft.com/office/powerpoint/2010/main" val="27568092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416" y="33895"/>
            <a:ext cx="10972800" cy="1143000"/>
          </a:xfrm>
        </p:spPr>
        <p:txBody>
          <a:bodyPr/>
          <a:lstStyle/>
          <a:p>
            <a:pPr algn="l"/>
            <a:r>
              <a:rPr lang="es-ES" dirty="0"/>
              <a:t>Objetivos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82626190"/>
              </p:ext>
            </p:extLst>
          </p:nvPr>
        </p:nvGraphicFramePr>
        <p:xfrm>
          <a:off x="1847528" y="404664"/>
          <a:ext cx="861580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2735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85152219"/>
              </p:ext>
            </p:extLst>
          </p:nvPr>
        </p:nvGraphicFramePr>
        <p:xfrm>
          <a:off x="1343472" y="620688"/>
          <a:ext cx="915536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3993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344" y="90987"/>
            <a:ext cx="10972800" cy="1143000"/>
          </a:xfrm>
        </p:spPr>
        <p:txBody>
          <a:bodyPr/>
          <a:lstStyle/>
          <a:p>
            <a:pPr algn="l"/>
            <a:r>
              <a:rPr lang="es-ES" dirty="0"/>
              <a:t>Marco teórico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85092058"/>
              </p:ext>
            </p:extLst>
          </p:nvPr>
        </p:nvGraphicFramePr>
        <p:xfrm>
          <a:off x="551384" y="980728"/>
          <a:ext cx="9937104" cy="5030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9792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2952" y="121196"/>
            <a:ext cx="10972800" cy="1143000"/>
          </a:xfrm>
        </p:spPr>
        <p:txBody>
          <a:bodyPr/>
          <a:lstStyle/>
          <a:p>
            <a:pPr algn="ctr"/>
            <a:r>
              <a:rPr lang="es-EC" dirty="0"/>
              <a:t>Liquidez de primera línea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32303697"/>
              </p:ext>
            </p:extLst>
          </p:nvPr>
        </p:nvGraphicFramePr>
        <p:xfrm>
          <a:off x="191344" y="692696"/>
          <a:ext cx="9433048" cy="5342308"/>
        </p:xfrm>
        <a:graphic>
          <a:graphicData uri="http://schemas.openxmlformats.org/drawingml/2006/table">
            <a:tbl>
              <a:tblPr>
                <a:tableStyleId>{C4B1156A-380E-4F78-BDF5-A606A8083BF9}</a:tableStyleId>
              </a:tblPr>
              <a:tblGrid>
                <a:gridCol w="572192">
                  <a:extLst>
                    <a:ext uri="{9D8B030D-6E8A-4147-A177-3AD203B41FA5}">
                      <a16:colId xmlns:a16="http://schemas.microsoft.com/office/drawing/2014/main" val="20000"/>
                    </a:ext>
                  </a:extLst>
                </a:gridCol>
                <a:gridCol w="482840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186310">
                <a:tc gridSpan="2">
                  <a:txBody>
                    <a:bodyPr/>
                    <a:lstStyle/>
                    <a:p>
                      <a:pPr algn="just">
                        <a:spcAft>
                          <a:spcPts val="0"/>
                        </a:spcAft>
                      </a:pPr>
                      <a:r>
                        <a:rPr lang="es-EC" sz="1600" b="1" dirty="0">
                          <a:effectLst/>
                        </a:rPr>
                        <a:t>Concepto</a:t>
                      </a:r>
                      <a:endParaRPr lang="es-EC" sz="1600" b="1" dirty="0">
                        <a:solidFill>
                          <a:srgbClr val="000000"/>
                        </a:solidFill>
                        <a:effectLst/>
                        <a:latin typeface="Arial"/>
                        <a:ea typeface="Calibri"/>
                      </a:endParaRPr>
                    </a:p>
                  </a:txBody>
                  <a:tcPr marL="62861" marR="62861" marT="0" marB="0"/>
                </a:tc>
                <a:tc hMerge="1">
                  <a:txBody>
                    <a:bodyPr/>
                    <a:lstStyle/>
                    <a:p>
                      <a:endParaRPr lang="es-EC"/>
                    </a:p>
                  </a:txBody>
                  <a:tcPr/>
                </a:tc>
                <a:tc>
                  <a:txBody>
                    <a:bodyPr/>
                    <a:lstStyle/>
                    <a:p>
                      <a:pPr algn="just">
                        <a:spcAft>
                          <a:spcPts val="0"/>
                        </a:spcAft>
                      </a:pPr>
                      <a:r>
                        <a:rPr lang="es-EC" sz="1600" b="1" dirty="0">
                          <a:effectLst/>
                        </a:rPr>
                        <a:t>Relación de cuentas</a:t>
                      </a:r>
                      <a:endParaRPr lang="es-EC" sz="1600" b="1" dirty="0">
                        <a:solidFill>
                          <a:srgbClr val="000000"/>
                        </a:solidFill>
                        <a:effectLst/>
                        <a:latin typeface="Arial"/>
                        <a:ea typeface="Calibri"/>
                      </a:endParaRPr>
                    </a:p>
                  </a:txBody>
                  <a:tcPr marL="62861" marR="62861" marT="0" marB="0"/>
                </a:tc>
                <a:extLst>
                  <a:ext uri="{0D108BD9-81ED-4DB2-BD59-A6C34878D82A}">
                    <a16:rowId xmlns:a16="http://schemas.microsoft.com/office/drawing/2014/main" val="10000"/>
                  </a:ext>
                </a:extLst>
              </a:tr>
              <a:tr h="186310">
                <a:tc>
                  <a:txBody>
                    <a:bodyPr/>
                    <a:lstStyle/>
                    <a:p>
                      <a:pPr algn="just">
                        <a:spcAft>
                          <a:spcPts val="0"/>
                        </a:spcAft>
                      </a:pPr>
                      <a:r>
                        <a:rPr lang="es-EC" sz="1200">
                          <a:effectLst/>
                        </a:rPr>
                        <a:t>1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Fondos disponibles – remesas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a:effectLst/>
                        </a:rPr>
                        <a:t>11 – 1105 </a:t>
                      </a:r>
                      <a:endParaRPr lang="es-EC" sz="1200">
                        <a:solidFill>
                          <a:srgbClr val="000000"/>
                        </a:solidFill>
                        <a:effectLst/>
                        <a:latin typeface="Arial"/>
                        <a:ea typeface="Calibri"/>
                      </a:endParaRPr>
                    </a:p>
                  </a:txBody>
                  <a:tcPr marL="62861" marR="62861" marT="0" marB="0"/>
                </a:tc>
                <a:extLst>
                  <a:ext uri="{0D108BD9-81ED-4DB2-BD59-A6C34878D82A}">
                    <a16:rowId xmlns:a16="http://schemas.microsoft.com/office/drawing/2014/main" val="10001"/>
                  </a:ext>
                </a:extLst>
              </a:tr>
              <a:tr h="186310">
                <a:tc>
                  <a:txBody>
                    <a:bodyPr/>
                    <a:lstStyle/>
                    <a:p>
                      <a:pPr algn="just">
                        <a:spcAft>
                          <a:spcPts val="0"/>
                        </a:spcAft>
                      </a:pPr>
                      <a:r>
                        <a:rPr lang="es-EC" sz="1200">
                          <a:effectLst/>
                        </a:rPr>
                        <a:t>2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Fondos interbancarios netos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a:effectLst/>
                        </a:rPr>
                        <a:t>1201 – 2201 </a:t>
                      </a:r>
                      <a:endParaRPr lang="es-EC" sz="1200">
                        <a:solidFill>
                          <a:srgbClr val="000000"/>
                        </a:solidFill>
                        <a:effectLst/>
                        <a:latin typeface="Arial"/>
                        <a:ea typeface="Calibri"/>
                      </a:endParaRPr>
                    </a:p>
                  </a:txBody>
                  <a:tcPr marL="62861" marR="62861" marT="0" marB="0"/>
                </a:tc>
                <a:extLst>
                  <a:ext uri="{0D108BD9-81ED-4DB2-BD59-A6C34878D82A}">
                    <a16:rowId xmlns:a16="http://schemas.microsoft.com/office/drawing/2014/main" val="10002"/>
                  </a:ext>
                </a:extLst>
              </a:tr>
              <a:tr h="186310">
                <a:tc>
                  <a:txBody>
                    <a:bodyPr/>
                    <a:lstStyle/>
                    <a:p>
                      <a:pPr algn="just">
                        <a:spcAft>
                          <a:spcPts val="0"/>
                        </a:spcAft>
                      </a:pPr>
                      <a:r>
                        <a:rPr lang="es-EC" sz="1200">
                          <a:effectLst/>
                        </a:rPr>
                        <a:t>3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Operaciones de reporto netas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a:effectLst/>
                        </a:rPr>
                        <a:t>1202 + 130705 – 2102 – 2202 </a:t>
                      </a:r>
                      <a:endParaRPr lang="es-EC" sz="1200">
                        <a:solidFill>
                          <a:srgbClr val="000000"/>
                        </a:solidFill>
                        <a:effectLst/>
                        <a:latin typeface="Arial"/>
                        <a:ea typeface="Calibri"/>
                      </a:endParaRPr>
                    </a:p>
                  </a:txBody>
                  <a:tcPr marL="62861" marR="62861" marT="0" marB="0"/>
                </a:tc>
                <a:extLst>
                  <a:ext uri="{0D108BD9-81ED-4DB2-BD59-A6C34878D82A}">
                    <a16:rowId xmlns:a16="http://schemas.microsoft.com/office/drawing/2014/main" val="10003"/>
                  </a:ext>
                </a:extLst>
              </a:tr>
              <a:tr h="349750">
                <a:tc>
                  <a:txBody>
                    <a:bodyPr/>
                    <a:lstStyle/>
                    <a:p>
                      <a:pPr algn="just">
                        <a:spcAft>
                          <a:spcPts val="0"/>
                        </a:spcAft>
                      </a:pPr>
                      <a:r>
                        <a:rPr lang="es-EC" sz="1200">
                          <a:effectLst/>
                        </a:rPr>
                        <a:t>4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Inversiones para negociar hasta 90 días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a:effectLst/>
                        </a:rPr>
                        <a:t>130105 + 130110 + 130205 + 130210+130150+130155 </a:t>
                      </a:r>
                      <a:endParaRPr lang="es-EC" sz="1200">
                        <a:solidFill>
                          <a:srgbClr val="000000"/>
                        </a:solidFill>
                        <a:effectLst/>
                        <a:latin typeface="Arial"/>
                        <a:ea typeface="Calibri"/>
                      </a:endParaRPr>
                    </a:p>
                  </a:txBody>
                  <a:tcPr marL="62861" marR="62861" marT="0" marB="0"/>
                </a:tc>
                <a:extLst>
                  <a:ext uri="{0D108BD9-81ED-4DB2-BD59-A6C34878D82A}">
                    <a16:rowId xmlns:a16="http://schemas.microsoft.com/office/drawing/2014/main" val="10004"/>
                  </a:ext>
                </a:extLst>
              </a:tr>
              <a:tr h="349750">
                <a:tc>
                  <a:txBody>
                    <a:bodyPr/>
                    <a:lstStyle/>
                    <a:p>
                      <a:pPr algn="just">
                        <a:spcAft>
                          <a:spcPts val="0"/>
                        </a:spcAft>
                      </a:pPr>
                      <a:r>
                        <a:rPr lang="es-EC" sz="1200">
                          <a:effectLst/>
                        </a:rPr>
                        <a:t>5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Inversiones disponibles para la venta hasta 90 días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a:effectLst/>
                        </a:rPr>
                        <a:t>130305 + 130310 + 130405 + 130410 +130350+130355</a:t>
                      </a:r>
                      <a:endParaRPr lang="es-EC" sz="1200">
                        <a:solidFill>
                          <a:srgbClr val="000000"/>
                        </a:solidFill>
                        <a:effectLst/>
                        <a:latin typeface="Arial"/>
                        <a:ea typeface="Calibri"/>
                      </a:endParaRPr>
                    </a:p>
                  </a:txBody>
                  <a:tcPr marL="62861" marR="62861" marT="0" marB="0"/>
                </a:tc>
                <a:extLst>
                  <a:ext uri="{0D108BD9-81ED-4DB2-BD59-A6C34878D82A}">
                    <a16:rowId xmlns:a16="http://schemas.microsoft.com/office/drawing/2014/main" val="10005"/>
                  </a:ext>
                </a:extLst>
              </a:tr>
              <a:tr h="524624">
                <a:tc>
                  <a:txBody>
                    <a:bodyPr/>
                    <a:lstStyle/>
                    <a:p>
                      <a:pPr algn="just">
                        <a:spcAft>
                          <a:spcPts val="0"/>
                        </a:spcAft>
                      </a:pPr>
                      <a:r>
                        <a:rPr lang="es-EC" sz="1200">
                          <a:effectLst/>
                        </a:rPr>
                        <a:t>6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Inversiones en deuda soberana, con rating de moneda extranjera, calificación global.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a:effectLst/>
                        </a:rPr>
                        <a:t>(*)25 </a:t>
                      </a:r>
                      <a:endParaRPr lang="es-EC" sz="1200">
                        <a:solidFill>
                          <a:srgbClr val="000000"/>
                        </a:solidFill>
                        <a:effectLst/>
                        <a:latin typeface="Arial"/>
                        <a:ea typeface="Calibri"/>
                      </a:endParaRPr>
                    </a:p>
                  </a:txBody>
                  <a:tcPr marL="62861" marR="62861" marT="0" marB="0"/>
                </a:tc>
                <a:extLst>
                  <a:ext uri="{0D108BD9-81ED-4DB2-BD59-A6C34878D82A}">
                    <a16:rowId xmlns:a16="http://schemas.microsoft.com/office/drawing/2014/main" val="10006"/>
                  </a:ext>
                </a:extLst>
              </a:tr>
              <a:tr h="349750">
                <a:tc>
                  <a:txBody>
                    <a:bodyPr/>
                    <a:lstStyle/>
                    <a:p>
                      <a:pPr algn="just">
                        <a:spcAft>
                          <a:spcPts val="0"/>
                        </a:spcAft>
                      </a:pPr>
                      <a:r>
                        <a:rPr lang="es-EC" sz="1200" b="1" dirty="0">
                          <a:effectLst/>
                        </a:rPr>
                        <a:t>A </a:t>
                      </a:r>
                      <a:endParaRPr lang="es-EC" sz="1200" b="1" dirty="0">
                        <a:solidFill>
                          <a:srgbClr val="000000"/>
                        </a:solidFill>
                        <a:effectLst/>
                        <a:latin typeface="Arial"/>
                        <a:ea typeface="Calibri"/>
                      </a:endParaRPr>
                    </a:p>
                  </a:txBody>
                  <a:tcPr marL="62861" marR="62861" marT="0" marB="0">
                    <a:solidFill>
                      <a:schemeClr val="accent4">
                        <a:lumMod val="60000"/>
                        <a:lumOff val="40000"/>
                      </a:schemeClr>
                    </a:solidFill>
                  </a:tcPr>
                </a:tc>
                <a:tc>
                  <a:txBody>
                    <a:bodyPr/>
                    <a:lstStyle/>
                    <a:p>
                      <a:pPr algn="just">
                        <a:spcAft>
                          <a:spcPts val="0"/>
                        </a:spcAft>
                      </a:pPr>
                      <a:r>
                        <a:rPr lang="es-EC" sz="1600" b="1" dirty="0">
                          <a:effectLst/>
                        </a:rPr>
                        <a:t>Numerador de primera línea </a:t>
                      </a:r>
                      <a:endParaRPr lang="es-EC" sz="1600" b="1" dirty="0">
                        <a:solidFill>
                          <a:srgbClr val="000000"/>
                        </a:solidFill>
                        <a:effectLst/>
                        <a:latin typeface="Arial"/>
                        <a:ea typeface="Calibri"/>
                      </a:endParaRPr>
                    </a:p>
                  </a:txBody>
                  <a:tcPr marL="62861" marR="62861" marT="0" marB="0">
                    <a:solidFill>
                      <a:schemeClr val="accent4">
                        <a:lumMod val="60000"/>
                        <a:lumOff val="40000"/>
                      </a:schemeClr>
                    </a:solidFill>
                  </a:tcPr>
                </a:tc>
                <a:tc>
                  <a:txBody>
                    <a:bodyPr/>
                    <a:lstStyle/>
                    <a:p>
                      <a:pPr algn="just">
                        <a:spcAft>
                          <a:spcPts val="0"/>
                        </a:spcAft>
                      </a:pPr>
                      <a:r>
                        <a:rPr lang="es-EC" sz="1200" b="1" dirty="0">
                          <a:effectLst/>
                        </a:rPr>
                        <a:t>Suma de los numerales 1 al 6 menos numerales 7, 8, 9, y 10 </a:t>
                      </a:r>
                      <a:endParaRPr lang="es-EC" sz="1200" b="1" dirty="0">
                        <a:solidFill>
                          <a:srgbClr val="000000"/>
                        </a:solidFill>
                        <a:effectLst/>
                        <a:latin typeface="Arial"/>
                        <a:ea typeface="Calibri"/>
                      </a:endParaRPr>
                    </a:p>
                  </a:txBody>
                  <a:tcPr marL="62861" marR="62861" marT="0" marB="0">
                    <a:solidFill>
                      <a:schemeClr val="accent4">
                        <a:lumMod val="60000"/>
                        <a:lumOff val="40000"/>
                      </a:schemeClr>
                    </a:solidFill>
                  </a:tcPr>
                </a:tc>
                <a:extLst>
                  <a:ext uri="{0D108BD9-81ED-4DB2-BD59-A6C34878D82A}">
                    <a16:rowId xmlns:a16="http://schemas.microsoft.com/office/drawing/2014/main" val="10007"/>
                  </a:ext>
                </a:extLst>
              </a:tr>
              <a:tr h="186310">
                <a:tc>
                  <a:txBody>
                    <a:bodyPr/>
                    <a:lstStyle/>
                    <a:p>
                      <a:pPr algn="just">
                        <a:spcAft>
                          <a:spcPts val="0"/>
                        </a:spcAft>
                      </a:pPr>
                      <a:r>
                        <a:rPr lang="es-EC" sz="1200">
                          <a:effectLst/>
                        </a:rPr>
                        <a:t>7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Depósitos a la vista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dirty="0">
                          <a:effectLst/>
                        </a:rPr>
                        <a:t>2101 </a:t>
                      </a:r>
                      <a:endParaRPr lang="es-EC" sz="1200" dirty="0">
                        <a:solidFill>
                          <a:srgbClr val="000000"/>
                        </a:solidFill>
                        <a:effectLst/>
                        <a:latin typeface="Arial"/>
                        <a:ea typeface="Calibri"/>
                      </a:endParaRPr>
                    </a:p>
                  </a:txBody>
                  <a:tcPr marL="62861" marR="62861" marT="0" marB="0"/>
                </a:tc>
                <a:extLst>
                  <a:ext uri="{0D108BD9-81ED-4DB2-BD59-A6C34878D82A}">
                    <a16:rowId xmlns:a16="http://schemas.microsoft.com/office/drawing/2014/main" val="10008"/>
                  </a:ext>
                </a:extLst>
              </a:tr>
              <a:tr h="186310">
                <a:tc>
                  <a:txBody>
                    <a:bodyPr/>
                    <a:lstStyle/>
                    <a:p>
                      <a:pPr algn="just">
                        <a:spcAft>
                          <a:spcPts val="0"/>
                        </a:spcAft>
                      </a:pPr>
                      <a:r>
                        <a:rPr lang="es-EC" sz="1200">
                          <a:effectLst/>
                        </a:rPr>
                        <a:t>8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Depósitos a plazo hasta 90 días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dirty="0">
                          <a:effectLst/>
                        </a:rPr>
                        <a:t>210305 + 210310 </a:t>
                      </a:r>
                      <a:endParaRPr lang="es-EC" sz="1200" dirty="0">
                        <a:solidFill>
                          <a:srgbClr val="000000"/>
                        </a:solidFill>
                        <a:effectLst/>
                        <a:latin typeface="Arial"/>
                        <a:ea typeface="Calibri"/>
                      </a:endParaRPr>
                    </a:p>
                  </a:txBody>
                  <a:tcPr marL="62861" marR="62861" marT="0" marB="0"/>
                </a:tc>
                <a:extLst>
                  <a:ext uri="{0D108BD9-81ED-4DB2-BD59-A6C34878D82A}">
                    <a16:rowId xmlns:a16="http://schemas.microsoft.com/office/drawing/2014/main" val="10009"/>
                  </a:ext>
                </a:extLst>
              </a:tr>
              <a:tr h="186310">
                <a:tc>
                  <a:txBody>
                    <a:bodyPr/>
                    <a:lstStyle/>
                    <a:p>
                      <a:pPr algn="just">
                        <a:spcAft>
                          <a:spcPts val="0"/>
                        </a:spcAft>
                      </a:pPr>
                      <a:r>
                        <a:rPr lang="es-EC" sz="1200">
                          <a:effectLst/>
                        </a:rPr>
                        <a:t>9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Obligaciones inmediatas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dirty="0">
                          <a:effectLst/>
                        </a:rPr>
                        <a:t>23 </a:t>
                      </a:r>
                      <a:endParaRPr lang="es-EC" sz="1200" dirty="0">
                        <a:solidFill>
                          <a:srgbClr val="000000"/>
                        </a:solidFill>
                        <a:effectLst/>
                        <a:latin typeface="Arial"/>
                        <a:ea typeface="Calibri"/>
                      </a:endParaRPr>
                    </a:p>
                  </a:txBody>
                  <a:tcPr marL="62861" marR="62861" marT="0" marB="0"/>
                </a:tc>
                <a:extLst>
                  <a:ext uri="{0D108BD9-81ED-4DB2-BD59-A6C34878D82A}">
                    <a16:rowId xmlns:a16="http://schemas.microsoft.com/office/drawing/2014/main" val="10010"/>
                  </a:ext>
                </a:extLst>
              </a:tr>
              <a:tr h="186310">
                <a:tc>
                  <a:txBody>
                    <a:bodyPr/>
                    <a:lstStyle/>
                    <a:p>
                      <a:pPr algn="just">
                        <a:spcAft>
                          <a:spcPts val="0"/>
                        </a:spcAft>
                      </a:pPr>
                      <a:r>
                        <a:rPr lang="es-EC" sz="1200">
                          <a:effectLst/>
                        </a:rPr>
                        <a:t>10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Aceptaciones en circulación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a:effectLst/>
                        </a:rPr>
                        <a:t>24 </a:t>
                      </a:r>
                      <a:endParaRPr lang="es-EC" sz="1200">
                        <a:solidFill>
                          <a:srgbClr val="000000"/>
                        </a:solidFill>
                        <a:effectLst/>
                        <a:latin typeface="Arial"/>
                        <a:ea typeface="Calibri"/>
                      </a:endParaRPr>
                    </a:p>
                  </a:txBody>
                  <a:tcPr marL="62861" marR="62861" marT="0" marB="0"/>
                </a:tc>
                <a:extLst>
                  <a:ext uri="{0D108BD9-81ED-4DB2-BD59-A6C34878D82A}">
                    <a16:rowId xmlns:a16="http://schemas.microsoft.com/office/drawing/2014/main" val="10011"/>
                  </a:ext>
                </a:extLst>
              </a:tr>
              <a:tr h="874374">
                <a:tc>
                  <a:txBody>
                    <a:bodyPr/>
                    <a:lstStyle/>
                    <a:p>
                      <a:pPr algn="just">
                        <a:spcAft>
                          <a:spcPts val="0"/>
                        </a:spcAft>
                      </a:pPr>
                      <a:r>
                        <a:rPr lang="es-EC" sz="1200">
                          <a:effectLst/>
                        </a:rPr>
                        <a:t>11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Obligaciones financieras hasta 90 días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dirty="0">
                          <a:effectLst/>
                        </a:rPr>
                        <a:t>2601 + 260205 + 260210 + 260305 + 260310 + 260405 + 260410 + 260505 + 260510 + 260605 + 260610 + 260705 + 260710 + 260805 + 260810 + 269005 + 269010 +260250+260450</a:t>
                      </a:r>
                      <a:endParaRPr lang="es-EC" sz="1200" dirty="0">
                        <a:solidFill>
                          <a:srgbClr val="000000"/>
                        </a:solidFill>
                        <a:effectLst/>
                        <a:latin typeface="Arial"/>
                        <a:ea typeface="Calibri"/>
                      </a:endParaRPr>
                    </a:p>
                  </a:txBody>
                  <a:tcPr marL="62861" marR="62861" marT="0" marB="0"/>
                </a:tc>
                <a:extLst>
                  <a:ext uri="{0D108BD9-81ED-4DB2-BD59-A6C34878D82A}">
                    <a16:rowId xmlns:a16="http://schemas.microsoft.com/office/drawing/2014/main" val="10012"/>
                  </a:ext>
                </a:extLst>
              </a:tr>
              <a:tr h="349750">
                <a:tc>
                  <a:txBody>
                    <a:bodyPr/>
                    <a:lstStyle/>
                    <a:p>
                      <a:pPr algn="just">
                        <a:spcAft>
                          <a:spcPts val="0"/>
                        </a:spcAft>
                      </a:pPr>
                      <a:r>
                        <a:rPr lang="es-EC" sz="1200">
                          <a:effectLst/>
                        </a:rPr>
                        <a:t>12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Valores en circulación que vencen hasta 90 días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dirty="0">
                          <a:effectLst/>
                        </a:rPr>
                        <a:t>27 </a:t>
                      </a:r>
                      <a:endParaRPr lang="es-EC" sz="1200" dirty="0">
                        <a:solidFill>
                          <a:srgbClr val="000000"/>
                        </a:solidFill>
                        <a:effectLst/>
                        <a:latin typeface="Arial"/>
                        <a:ea typeface="Calibri"/>
                      </a:endParaRPr>
                    </a:p>
                  </a:txBody>
                  <a:tcPr marL="62861" marR="62861" marT="0" marB="0"/>
                </a:tc>
                <a:extLst>
                  <a:ext uri="{0D108BD9-81ED-4DB2-BD59-A6C34878D82A}">
                    <a16:rowId xmlns:a16="http://schemas.microsoft.com/office/drawing/2014/main" val="10013"/>
                  </a:ext>
                </a:extLst>
              </a:tr>
              <a:tr h="186310">
                <a:tc>
                  <a:txBody>
                    <a:bodyPr/>
                    <a:lstStyle/>
                    <a:p>
                      <a:pPr algn="just">
                        <a:spcAft>
                          <a:spcPts val="0"/>
                        </a:spcAft>
                      </a:pPr>
                      <a:r>
                        <a:rPr lang="es-EC" sz="1200">
                          <a:effectLst/>
                        </a:rPr>
                        <a:t>13 </a:t>
                      </a:r>
                      <a:endParaRPr lang="es-EC" sz="1200">
                        <a:solidFill>
                          <a:srgbClr val="000000"/>
                        </a:solidFill>
                        <a:effectLst/>
                        <a:latin typeface="Arial"/>
                        <a:ea typeface="Calibri"/>
                      </a:endParaRPr>
                    </a:p>
                  </a:txBody>
                  <a:tcPr marL="62861" marR="62861" marT="0" marB="0"/>
                </a:tc>
                <a:tc>
                  <a:txBody>
                    <a:bodyPr/>
                    <a:lstStyle/>
                    <a:p>
                      <a:pPr algn="just">
                        <a:spcAft>
                          <a:spcPts val="0"/>
                        </a:spcAft>
                      </a:pPr>
                      <a:r>
                        <a:rPr lang="es-EC" sz="1600" dirty="0">
                          <a:effectLst/>
                        </a:rPr>
                        <a:t>Fondos de administración </a:t>
                      </a:r>
                      <a:endParaRPr lang="es-EC" sz="1600" dirty="0">
                        <a:solidFill>
                          <a:srgbClr val="000000"/>
                        </a:solidFill>
                        <a:effectLst/>
                        <a:latin typeface="Arial"/>
                        <a:ea typeface="Calibri"/>
                      </a:endParaRPr>
                    </a:p>
                  </a:txBody>
                  <a:tcPr marL="62861" marR="62861" marT="0" marB="0"/>
                </a:tc>
                <a:tc>
                  <a:txBody>
                    <a:bodyPr/>
                    <a:lstStyle/>
                    <a:p>
                      <a:pPr algn="just">
                        <a:spcAft>
                          <a:spcPts val="0"/>
                        </a:spcAft>
                      </a:pPr>
                      <a:r>
                        <a:rPr lang="es-EC" sz="1200" dirty="0">
                          <a:effectLst/>
                        </a:rPr>
                        <a:t>2903 </a:t>
                      </a:r>
                      <a:endParaRPr lang="es-EC" sz="1200" dirty="0">
                        <a:solidFill>
                          <a:srgbClr val="000000"/>
                        </a:solidFill>
                        <a:effectLst/>
                        <a:latin typeface="Arial"/>
                        <a:ea typeface="Calibri"/>
                      </a:endParaRPr>
                    </a:p>
                  </a:txBody>
                  <a:tcPr marL="62861" marR="62861" marT="0" marB="0"/>
                </a:tc>
                <a:extLst>
                  <a:ext uri="{0D108BD9-81ED-4DB2-BD59-A6C34878D82A}">
                    <a16:rowId xmlns:a16="http://schemas.microsoft.com/office/drawing/2014/main" val="10014"/>
                  </a:ext>
                </a:extLst>
              </a:tr>
              <a:tr h="349750">
                <a:tc>
                  <a:txBody>
                    <a:bodyPr/>
                    <a:lstStyle/>
                    <a:p>
                      <a:pPr algn="just">
                        <a:spcAft>
                          <a:spcPts val="0"/>
                        </a:spcAft>
                      </a:pPr>
                      <a:r>
                        <a:rPr lang="es-EC" sz="1200" b="1" dirty="0">
                          <a:effectLst/>
                        </a:rPr>
                        <a:t>B </a:t>
                      </a:r>
                      <a:endParaRPr lang="es-EC" sz="1200" b="1" dirty="0">
                        <a:solidFill>
                          <a:srgbClr val="000000"/>
                        </a:solidFill>
                        <a:effectLst/>
                        <a:latin typeface="Arial"/>
                        <a:ea typeface="Calibri"/>
                      </a:endParaRPr>
                    </a:p>
                  </a:txBody>
                  <a:tcPr marL="62861" marR="62861" marT="0" marB="0">
                    <a:solidFill>
                      <a:schemeClr val="accent4">
                        <a:lumMod val="60000"/>
                        <a:lumOff val="40000"/>
                      </a:schemeClr>
                    </a:solidFill>
                  </a:tcPr>
                </a:tc>
                <a:tc>
                  <a:txBody>
                    <a:bodyPr/>
                    <a:lstStyle/>
                    <a:p>
                      <a:pPr algn="just">
                        <a:spcAft>
                          <a:spcPts val="0"/>
                        </a:spcAft>
                      </a:pPr>
                      <a:r>
                        <a:rPr lang="es-EC" sz="1600" b="1" dirty="0">
                          <a:effectLst/>
                        </a:rPr>
                        <a:t>Total denominador de primera línea</a:t>
                      </a:r>
                      <a:endParaRPr lang="es-EC" sz="1600" b="1" dirty="0">
                        <a:solidFill>
                          <a:srgbClr val="000000"/>
                        </a:solidFill>
                        <a:effectLst/>
                        <a:latin typeface="Arial"/>
                        <a:ea typeface="Calibri"/>
                      </a:endParaRPr>
                    </a:p>
                  </a:txBody>
                  <a:tcPr marL="62861" marR="62861" marT="0" marB="0">
                    <a:solidFill>
                      <a:schemeClr val="accent4">
                        <a:lumMod val="60000"/>
                        <a:lumOff val="40000"/>
                      </a:schemeClr>
                    </a:solidFill>
                  </a:tcPr>
                </a:tc>
                <a:tc>
                  <a:txBody>
                    <a:bodyPr/>
                    <a:lstStyle/>
                    <a:p>
                      <a:pPr algn="just">
                        <a:spcAft>
                          <a:spcPts val="0"/>
                        </a:spcAft>
                      </a:pPr>
                      <a:r>
                        <a:rPr lang="es-EC" sz="1200" b="1" dirty="0">
                          <a:effectLst/>
                        </a:rPr>
                        <a:t>Suma de los numerales 7 al 13 </a:t>
                      </a:r>
                      <a:endParaRPr lang="es-EC" sz="1200" b="1" dirty="0">
                        <a:solidFill>
                          <a:srgbClr val="000000"/>
                        </a:solidFill>
                        <a:effectLst/>
                        <a:latin typeface="Arial"/>
                        <a:ea typeface="Calibri"/>
                      </a:endParaRPr>
                    </a:p>
                  </a:txBody>
                  <a:tcPr marL="62861" marR="62861" marT="0" marB="0">
                    <a:solidFill>
                      <a:schemeClr val="accent4">
                        <a:lumMod val="60000"/>
                        <a:lumOff val="40000"/>
                      </a:schemeClr>
                    </a:solidFill>
                  </a:tcPr>
                </a:tc>
                <a:extLst>
                  <a:ext uri="{0D108BD9-81ED-4DB2-BD59-A6C34878D82A}">
                    <a16:rowId xmlns:a16="http://schemas.microsoft.com/office/drawing/2014/main" val="10015"/>
                  </a:ext>
                </a:extLst>
              </a:tr>
            </a:tbl>
          </a:graphicData>
        </a:graphic>
      </p:graphicFrame>
      <p:pic>
        <p:nvPicPr>
          <p:cNvPr id="5" name="Imagen 4"/>
          <p:cNvPicPr>
            <a:picLocks noChangeAspect="1"/>
          </p:cNvPicPr>
          <p:nvPr/>
        </p:nvPicPr>
        <p:blipFill>
          <a:blip r:embed="rId3"/>
          <a:stretch>
            <a:fillRect/>
          </a:stretch>
        </p:blipFill>
        <p:spPr>
          <a:xfrm>
            <a:off x="10200456" y="3284984"/>
            <a:ext cx="1457325" cy="590550"/>
          </a:xfrm>
          <a:prstGeom prst="rect">
            <a:avLst/>
          </a:prstGeom>
        </p:spPr>
      </p:pic>
    </p:spTree>
    <p:extLst>
      <p:ext uri="{BB962C8B-B14F-4D97-AF65-F5344CB8AC3E}">
        <p14:creationId xmlns:p14="http://schemas.microsoft.com/office/powerpoint/2010/main" val="23165166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96825"/>
            <a:ext cx="10972800" cy="1143000"/>
          </a:xfrm>
        </p:spPr>
        <p:txBody>
          <a:bodyPr/>
          <a:lstStyle/>
          <a:p>
            <a:pPr algn="l"/>
            <a:r>
              <a:rPr lang="es-EC" dirty="0"/>
              <a:t>Liquidez de segunda línea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82621003"/>
              </p:ext>
            </p:extLst>
          </p:nvPr>
        </p:nvGraphicFramePr>
        <p:xfrm>
          <a:off x="609600" y="836712"/>
          <a:ext cx="9432000" cy="5397235"/>
        </p:xfrm>
        <a:graphic>
          <a:graphicData uri="http://schemas.openxmlformats.org/drawingml/2006/table">
            <a:tbl>
              <a:tblPr>
                <a:tableStyleId>{35758FB7-9AC5-4552-8A53-C91805E547FA}</a:tableStyleId>
              </a:tblPr>
              <a:tblGrid>
                <a:gridCol w="543226">
                  <a:extLst>
                    <a:ext uri="{9D8B030D-6E8A-4147-A177-3AD203B41FA5}">
                      <a16:colId xmlns:a16="http://schemas.microsoft.com/office/drawing/2014/main" val="20000"/>
                    </a:ext>
                  </a:extLst>
                </a:gridCol>
                <a:gridCol w="4497334">
                  <a:extLst>
                    <a:ext uri="{9D8B030D-6E8A-4147-A177-3AD203B41FA5}">
                      <a16:colId xmlns:a16="http://schemas.microsoft.com/office/drawing/2014/main" val="20001"/>
                    </a:ext>
                  </a:extLst>
                </a:gridCol>
                <a:gridCol w="4391440">
                  <a:extLst>
                    <a:ext uri="{9D8B030D-6E8A-4147-A177-3AD203B41FA5}">
                      <a16:colId xmlns:a16="http://schemas.microsoft.com/office/drawing/2014/main" val="20002"/>
                    </a:ext>
                  </a:extLst>
                </a:gridCol>
              </a:tblGrid>
              <a:tr h="195082">
                <a:tc gridSpan="2">
                  <a:txBody>
                    <a:bodyPr/>
                    <a:lstStyle/>
                    <a:p>
                      <a:pPr indent="180340" algn="just">
                        <a:lnSpc>
                          <a:spcPct val="100000"/>
                        </a:lnSpc>
                        <a:spcAft>
                          <a:spcPts val="0"/>
                        </a:spcAft>
                      </a:pPr>
                      <a:r>
                        <a:rPr lang="es-EC" sz="1400" dirty="0">
                          <a:effectLst/>
                        </a:rPr>
                        <a:t>Concepto </a:t>
                      </a:r>
                      <a:endParaRPr lang="es-EC" sz="1400" dirty="0">
                        <a:effectLst/>
                        <a:latin typeface="Times New Roman"/>
                        <a:ea typeface="Times New Roman"/>
                      </a:endParaRPr>
                    </a:p>
                  </a:txBody>
                  <a:tcPr marL="27375" marR="27375" marT="0" marB="0"/>
                </a:tc>
                <a:tc hMerge="1">
                  <a:txBody>
                    <a:bodyPr/>
                    <a:lstStyle/>
                    <a:p>
                      <a:endParaRPr lang="es-EC"/>
                    </a:p>
                  </a:txBody>
                  <a:tcPr/>
                </a:tc>
                <a:tc>
                  <a:txBody>
                    <a:bodyPr/>
                    <a:lstStyle/>
                    <a:p>
                      <a:pPr indent="180340" algn="just">
                        <a:lnSpc>
                          <a:spcPct val="100000"/>
                        </a:lnSpc>
                        <a:spcAft>
                          <a:spcPts val="0"/>
                        </a:spcAft>
                      </a:pPr>
                      <a:r>
                        <a:rPr lang="es-EC" sz="1400">
                          <a:effectLst/>
                        </a:rPr>
                        <a:t>Relación de cuentas</a:t>
                      </a:r>
                      <a:endParaRPr lang="es-EC" sz="1400">
                        <a:effectLst/>
                        <a:latin typeface="Times New Roman"/>
                        <a:ea typeface="Times New Roman"/>
                      </a:endParaRPr>
                    </a:p>
                  </a:txBody>
                  <a:tcPr marL="27375" marR="27375" marT="0" marB="0"/>
                </a:tc>
                <a:extLst>
                  <a:ext uri="{0D108BD9-81ED-4DB2-BD59-A6C34878D82A}">
                    <a16:rowId xmlns:a16="http://schemas.microsoft.com/office/drawing/2014/main" val="10000"/>
                  </a:ext>
                </a:extLst>
              </a:tr>
              <a:tr h="339797">
                <a:tc>
                  <a:txBody>
                    <a:bodyPr/>
                    <a:lstStyle/>
                    <a:p>
                      <a:pPr indent="180340" algn="just">
                        <a:lnSpc>
                          <a:spcPct val="100000"/>
                        </a:lnSpc>
                        <a:spcAft>
                          <a:spcPts val="0"/>
                        </a:spcAft>
                      </a:pPr>
                      <a:r>
                        <a:rPr lang="es-EC" sz="1400" dirty="0">
                          <a:effectLst/>
                        </a:rPr>
                        <a:t>14 </a:t>
                      </a:r>
                      <a:endParaRPr lang="es-EC" sz="1400" dirty="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dirty="0">
                          <a:effectLst/>
                        </a:rPr>
                        <a:t>Total numerador de primera línea</a:t>
                      </a:r>
                      <a:endParaRPr lang="es-EC" sz="1400" dirty="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Literal “A” </a:t>
                      </a:r>
                      <a:endParaRPr lang="es-EC" sz="1400">
                        <a:effectLst/>
                        <a:latin typeface="Times New Roman"/>
                        <a:ea typeface="Times New Roman"/>
                      </a:endParaRPr>
                    </a:p>
                  </a:txBody>
                  <a:tcPr marL="27375" marR="27375" marT="0" marB="0"/>
                </a:tc>
                <a:extLst>
                  <a:ext uri="{0D108BD9-81ED-4DB2-BD59-A6C34878D82A}">
                    <a16:rowId xmlns:a16="http://schemas.microsoft.com/office/drawing/2014/main" val="10001"/>
                  </a:ext>
                </a:extLst>
              </a:tr>
              <a:tr h="339797">
                <a:tc>
                  <a:txBody>
                    <a:bodyPr/>
                    <a:lstStyle/>
                    <a:p>
                      <a:pPr indent="180340" algn="just">
                        <a:lnSpc>
                          <a:spcPct val="100000"/>
                        </a:lnSpc>
                        <a:spcAft>
                          <a:spcPts val="0"/>
                        </a:spcAft>
                      </a:pPr>
                      <a:r>
                        <a:rPr lang="es-EC" sz="1400">
                          <a:effectLst/>
                        </a:rPr>
                        <a:t>15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dirty="0">
                          <a:effectLst/>
                        </a:rPr>
                        <a:t>Inversiones para negociar de 91 a 180 días </a:t>
                      </a:r>
                      <a:endParaRPr lang="es-EC" sz="1400" dirty="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130115 + 130215 + 130160 </a:t>
                      </a:r>
                      <a:endParaRPr lang="es-EC" sz="1400">
                        <a:effectLst/>
                        <a:latin typeface="Times New Roman"/>
                        <a:ea typeface="Times New Roman"/>
                      </a:endParaRPr>
                    </a:p>
                  </a:txBody>
                  <a:tcPr marL="27375" marR="27375" marT="0" marB="0"/>
                </a:tc>
                <a:extLst>
                  <a:ext uri="{0D108BD9-81ED-4DB2-BD59-A6C34878D82A}">
                    <a16:rowId xmlns:a16="http://schemas.microsoft.com/office/drawing/2014/main" val="10002"/>
                  </a:ext>
                </a:extLst>
              </a:tr>
              <a:tr h="339797">
                <a:tc>
                  <a:txBody>
                    <a:bodyPr/>
                    <a:lstStyle/>
                    <a:p>
                      <a:pPr indent="180340" algn="just">
                        <a:lnSpc>
                          <a:spcPct val="100000"/>
                        </a:lnSpc>
                        <a:spcAft>
                          <a:spcPts val="0"/>
                        </a:spcAft>
                      </a:pPr>
                      <a:r>
                        <a:rPr lang="es-EC" sz="1400">
                          <a:effectLst/>
                        </a:rPr>
                        <a:t>16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dirty="0">
                          <a:effectLst/>
                        </a:rPr>
                        <a:t>Inversiones disponibles para la venta de 91 a 180 días </a:t>
                      </a:r>
                      <a:endParaRPr lang="es-EC" sz="1400" dirty="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130315 + 130415 + 130360</a:t>
                      </a:r>
                      <a:endParaRPr lang="es-EC" sz="1400">
                        <a:effectLst/>
                        <a:latin typeface="Times New Roman"/>
                        <a:ea typeface="Times New Roman"/>
                      </a:endParaRPr>
                    </a:p>
                  </a:txBody>
                  <a:tcPr marL="27375" marR="27375" marT="0" marB="0"/>
                </a:tc>
                <a:extLst>
                  <a:ext uri="{0D108BD9-81ED-4DB2-BD59-A6C34878D82A}">
                    <a16:rowId xmlns:a16="http://schemas.microsoft.com/office/drawing/2014/main" val="10003"/>
                  </a:ext>
                </a:extLst>
              </a:tr>
              <a:tr h="390164">
                <a:tc>
                  <a:txBody>
                    <a:bodyPr/>
                    <a:lstStyle/>
                    <a:p>
                      <a:pPr indent="180340" algn="just">
                        <a:lnSpc>
                          <a:spcPct val="100000"/>
                        </a:lnSpc>
                        <a:spcAft>
                          <a:spcPts val="0"/>
                        </a:spcAft>
                      </a:pPr>
                      <a:r>
                        <a:rPr lang="es-EC" sz="1400">
                          <a:effectLst/>
                        </a:rPr>
                        <a:t>17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Inversiones mantenidas hasta el vencimiento hasta 180 días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130505 + 130510 + 130515 + 130605 + 130610 + 130615 +130550 + 130555 + 130560</a:t>
                      </a:r>
                      <a:endParaRPr lang="es-EC" sz="1400">
                        <a:effectLst/>
                        <a:latin typeface="Times New Roman"/>
                        <a:ea typeface="Times New Roman"/>
                      </a:endParaRPr>
                    </a:p>
                  </a:txBody>
                  <a:tcPr marL="27375" marR="27375" marT="0" marB="0"/>
                </a:tc>
                <a:extLst>
                  <a:ext uri="{0D108BD9-81ED-4DB2-BD59-A6C34878D82A}">
                    <a16:rowId xmlns:a16="http://schemas.microsoft.com/office/drawing/2014/main" val="10004"/>
                  </a:ext>
                </a:extLst>
              </a:tr>
              <a:tr h="679593">
                <a:tc>
                  <a:txBody>
                    <a:bodyPr/>
                    <a:lstStyle/>
                    <a:p>
                      <a:pPr indent="180340" algn="just">
                        <a:lnSpc>
                          <a:spcPct val="100000"/>
                        </a:lnSpc>
                        <a:spcAft>
                          <a:spcPts val="0"/>
                        </a:spcAft>
                      </a:pPr>
                      <a:r>
                        <a:rPr lang="es-EC" sz="1400">
                          <a:effectLst/>
                        </a:rPr>
                        <a:t>18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Inversiones: Títulos representativos de la titularización de la cartera hipotecaria de vivienda (calificados AAA)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dirty="0">
                          <a:effectLst/>
                        </a:rPr>
                        <a:t>(***)26 </a:t>
                      </a:r>
                      <a:endParaRPr lang="es-EC" sz="1400" dirty="0">
                        <a:effectLst/>
                        <a:latin typeface="Times New Roman"/>
                        <a:ea typeface="Times New Roman"/>
                      </a:endParaRPr>
                    </a:p>
                  </a:txBody>
                  <a:tcPr marL="27375" marR="27375" marT="0" marB="0"/>
                </a:tc>
                <a:extLst>
                  <a:ext uri="{0D108BD9-81ED-4DB2-BD59-A6C34878D82A}">
                    <a16:rowId xmlns:a16="http://schemas.microsoft.com/office/drawing/2014/main" val="10005"/>
                  </a:ext>
                </a:extLst>
              </a:tr>
              <a:tr h="339797">
                <a:tc>
                  <a:txBody>
                    <a:bodyPr/>
                    <a:lstStyle/>
                    <a:p>
                      <a:pPr indent="180340" algn="just">
                        <a:lnSpc>
                          <a:spcPct val="100000"/>
                        </a:lnSpc>
                        <a:spcAft>
                          <a:spcPts val="0"/>
                        </a:spcAft>
                      </a:pPr>
                      <a:r>
                        <a:rPr lang="es-EC" sz="1400" b="1" dirty="0">
                          <a:effectLst/>
                        </a:rPr>
                        <a:t>C </a:t>
                      </a:r>
                      <a:endParaRPr lang="es-EC" sz="1400" b="1" dirty="0">
                        <a:effectLst/>
                        <a:latin typeface="Times New Roman"/>
                        <a:ea typeface="Times New Roman"/>
                      </a:endParaRPr>
                    </a:p>
                  </a:txBody>
                  <a:tcPr marL="27375" marR="27375" marT="0" marB="0">
                    <a:solidFill>
                      <a:schemeClr val="accent5">
                        <a:lumMod val="60000"/>
                        <a:lumOff val="40000"/>
                      </a:schemeClr>
                    </a:solidFill>
                  </a:tcPr>
                </a:tc>
                <a:tc>
                  <a:txBody>
                    <a:bodyPr/>
                    <a:lstStyle/>
                    <a:p>
                      <a:pPr indent="180340" algn="just">
                        <a:lnSpc>
                          <a:spcPct val="100000"/>
                        </a:lnSpc>
                        <a:spcAft>
                          <a:spcPts val="0"/>
                        </a:spcAft>
                      </a:pPr>
                      <a:r>
                        <a:rPr lang="es-EC" sz="1400" b="1" dirty="0">
                          <a:effectLst/>
                        </a:rPr>
                        <a:t>Total numerador de segunda línea</a:t>
                      </a:r>
                      <a:endParaRPr lang="es-EC" sz="1400" b="1" dirty="0">
                        <a:effectLst/>
                        <a:latin typeface="Times New Roman"/>
                        <a:ea typeface="Times New Roman"/>
                      </a:endParaRPr>
                    </a:p>
                  </a:txBody>
                  <a:tcPr marL="27375" marR="27375" marT="0" marB="0">
                    <a:solidFill>
                      <a:schemeClr val="accent5">
                        <a:lumMod val="60000"/>
                        <a:lumOff val="40000"/>
                      </a:schemeClr>
                    </a:solidFill>
                  </a:tcPr>
                </a:tc>
                <a:tc>
                  <a:txBody>
                    <a:bodyPr/>
                    <a:lstStyle/>
                    <a:p>
                      <a:pPr indent="180340" algn="just">
                        <a:lnSpc>
                          <a:spcPct val="100000"/>
                        </a:lnSpc>
                        <a:spcAft>
                          <a:spcPts val="0"/>
                        </a:spcAft>
                      </a:pPr>
                      <a:r>
                        <a:rPr lang="es-EC" sz="1400" b="1" dirty="0">
                          <a:effectLst/>
                        </a:rPr>
                        <a:t>Suma de los numerales 14 al 18 </a:t>
                      </a:r>
                      <a:endParaRPr lang="es-EC" sz="1400" b="1" dirty="0">
                        <a:effectLst/>
                        <a:latin typeface="Times New Roman"/>
                        <a:ea typeface="Times New Roman"/>
                      </a:endParaRPr>
                    </a:p>
                  </a:txBody>
                  <a:tcPr marL="27375" marR="27375" marT="0" marB="0">
                    <a:solidFill>
                      <a:schemeClr val="accent5">
                        <a:lumMod val="60000"/>
                        <a:lumOff val="40000"/>
                      </a:schemeClr>
                    </a:solidFill>
                  </a:tcPr>
                </a:tc>
                <a:extLst>
                  <a:ext uri="{0D108BD9-81ED-4DB2-BD59-A6C34878D82A}">
                    <a16:rowId xmlns:a16="http://schemas.microsoft.com/office/drawing/2014/main" val="10006"/>
                  </a:ext>
                </a:extLst>
              </a:tr>
              <a:tr h="339797">
                <a:tc>
                  <a:txBody>
                    <a:bodyPr/>
                    <a:lstStyle/>
                    <a:p>
                      <a:pPr indent="180340" algn="just">
                        <a:lnSpc>
                          <a:spcPct val="100000"/>
                        </a:lnSpc>
                        <a:spcAft>
                          <a:spcPts val="0"/>
                        </a:spcAft>
                      </a:pPr>
                      <a:r>
                        <a:rPr lang="es-EC" sz="1400">
                          <a:effectLst/>
                        </a:rPr>
                        <a:t>19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Total denominador primera línea</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B </a:t>
                      </a:r>
                      <a:endParaRPr lang="es-EC" sz="1400">
                        <a:effectLst/>
                        <a:latin typeface="Times New Roman"/>
                        <a:ea typeface="Times New Roman"/>
                      </a:endParaRPr>
                    </a:p>
                  </a:txBody>
                  <a:tcPr marL="27375" marR="27375" marT="0" marB="0"/>
                </a:tc>
                <a:extLst>
                  <a:ext uri="{0D108BD9-81ED-4DB2-BD59-A6C34878D82A}">
                    <a16:rowId xmlns:a16="http://schemas.microsoft.com/office/drawing/2014/main" val="10007"/>
                  </a:ext>
                </a:extLst>
              </a:tr>
              <a:tr h="339797">
                <a:tc>
                  <a:txBody>
                    <a:bodyPr/>
                    <a:lstStyle/>
                    <a:p>
                      <a:pPr indent="180340" algn="just">
                        <a:lnSpc>
                          <a:spcPct val="100000"/>
                        </a:lnSpc>
                        <a:spcAft>
                          <a:spcPts val="0"/>
                        </a:spcAft>
                      </a:pPr>
                      <a:r>
                        <a:rPr lang="es-EC" sz="1400">
                          <a:effectLst/>
                        </a:rPr>
                        <a:t>20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Depósitos a plazo mayores a 90 días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2103 – 210305 – 210310 + 2104 </a:t>
                      </a:r>
                      <a:endParaRPr lang="es-EC" sz="1400">
                        <a:effectLst/>
                        <a:latin typeface="Times New Roman"/>
                        <a:ea typeface="Times New Roman"/>
                      </a:endParaRPr>
                    </a:p>
                  </a:txBody>
                  <a:tcPr marL="27375" marR="27375" marT="0" marB="0"/>
                </a:tc>
                <a:extLst>
                  <a:ext uri="{0D108BD9-81ED-4DB2-BD59-A6C34878D82A}">
                    <a16:rowId xmlns:a16="http://schemas.microsoft.com/office/drawing/2014/main" val="10008"/>
                  </a:ext>
                </a:extLst>
              </a:tr>
              <a:tr h="1359186">
                <a:tc>
                  <a:txBody>
                    <a:bodyPr/>
                    <a:lstStyle/>
                    <a:p>
                      <a:pPr indent="180340" algn="just">
                        <a:lnSpc>
                          <a:spcPct val="100000"/>
                        </a:lnSpc>
                        <a:spcAft>
                          <a:spcPts val="0"/>
                        </a:spcAft>
                      </a:pPr>
                      <a:r>
                        <a:rPr lang="es-EC" sz="1400">
                          <a:effectLst/>
                        </a:rPr>
                        <a:t>21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dirty="0">
                          <a:effectLst/>
                        </a:rPr>
                        <a:t>Obligaciones financieras entre 91 y 360 días </a:t>
                      </a:r>
                      <a:endParaRPr lang="es-EC" sz="1400" dirty="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dirty="0">
                          <a:effectLst/>
                        </a:rPr>
                        <a:t>26 – ((2601+260205+260210+260305+260310+260405+260410+260505+260510+260605+260610+260705+260710+260805+260810+269005+269010) –260225+260325+260425+260525+260625+260725+260825+260925+269025+260250+260255+260450+260455)) </a:t>
                      </a:r>
                      <a:endParaRPr lang="es-EC" sz="1400" dirty="0">
                        <a:effectLst/>
                        <a:latin typeface="Times New Roman"/>
                        <a:ea typeface="Times New Roman"/>
                      </a:endParaRPr>
                    </a:p>
                  </a:txBody>
                  <a:tcPr marL="27375" marR="27375" marT="0" marB="0"/>
                </a:tc>
                <a:extLst>
                  <a:ext uri="{0D108BD9-81ED-4DB2-BD59-A6C34878D82A}">
                    <a16:rowId xmlns:a16="http://schemas.microsoft.com/office/drawing/2014/main" val="10009"/>
                  </a:ext>
                </a:extLst>
              </a:tr>
              <a:tr h="339797">
                <a:tc>
                  <a:txBody>
                    <a:bodyPr/>
                    <a:lstStyle/>
                    <a:p>
                      <a:pPr indent="180340" algn="just">
                        <a:lnSpc>
                          <a:spcPct val="100000"/>
                        </a:lnSpc>
                        <a:spcAft>
                          <a:spcPts val="0"/>
                        </a:spcAft>
                      </a:pPr>
                      <a:r>
                        <a:rPr lang="es-EC" sz="1400">
                          <a:effectLst/>
                        </a:rPr>
                        <a:t>22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a:effectLst/>
                        </a:rPr>
                        <a:t>Valores en circulación con vencimientos hasta 360 días </a:t>
                      </a:r>
                      <a:endParaRPr lang="es-EC" sz="1400">
                        <a:effectLst/>
                        <a:latin typeface="Times New Roman"/>
                        <a:ea typeface="Times New Roman"/>
                      </a:endParaRPr>
                    </a:p>
                  </a:txBody>
                  <a:tcPr marL="27375" marR="27375" marT="0" marB="0"/>
                </a:tc>
                <a:tc>
                  <a:txBody>
                    <a:bodyPr/>
                    <a:lstStyle/>
                    <a:p>
                      <a:pPr indent="180340" algn="just">
                        <a:lnSpc>
                          <a:spcPct val="100000"/>
                        </a:lnSpc>
                        <a:spcAft>
                          <a:spcPts val="0"/>
                        </a:spcAft>
                      </a:pPr>
                      <a:r>
                        <a:rPr lang="es-EC" sz="1400" dirty="0">
                          <a:effectLst/>
                        </a:rPr>
                        <a:t>27 </a:t>
                      </a:r>
                      <a:endParaRPr lang="es-EC" sz="1400" dirty="0">
                        <a:effectLst/>
                        <a:latin typeface="Times New Roman"/>
                        <a:ea typeface="Times New Roman"/>
                      </a:endParaRPr>
                    </a:p>
                  </a:txBody>
                  <a:tcPr marL="27375" marR="27375" marT="0" marB="0"/>
                </a:tc>
                <a:extLst>
                  <a:ext uri="{0D108BD9-81ED-4DB2-BD59-A6C34878D82A}">
                    <a16:rowId xmlns:a16="http://schemas.microsoft.com/office/drawing/2014/main" val="10010"/>
                  </a:ext>
                </a:extLst>
              </a:tr>
              <a:tr h="339797">
                <a:tc>
                  <a:txBody>
                    <a:bodyPr/>
                    <a:lstStyle/>
                    <a:p>
                      <a:pPr indent="180340" algn="just">
                        <a:lnSpc>
                          <a:spcPct val="100000"/>
                        </a:lnSpc>
                        <a:spcAft>
                          <a:spcPts val="0"/>
                        </a:spcAft>
                      </a:pPr>
                      <a:r>
                        <a:rPr lang="es-EC" sz="1400" b="1" dirty="0">
                          <a:effectLst/>
                        </a:rPr>
                        <a:t>D </a:t>
                      </a:r>
                      <a:endParaRPr lang="es-EC" sz="1400" b="1" dirty="0">
                        <a:effectLst/>
                        <a:latin typeface="Times New Roman"/>
                        <a:ea typeface="Times New Roman"/>
                      </a:endParaRPr>
                    </a:p>
                  </a:txBody>
                  <a:tcPr marL="27375" marR="27375" marT="0" marB="0">
                    <a:solidFill>
                      <a:schemeClr val="accent5">
                        <a:lumMod val="60000"/>
                        <a:lumOff val="40000"/>
                      </a:schemeClr>
                    </a:solidFill>
                  </a:tcPr>
                </a:tc>
                <a:tc>
                  <a:txBody>
                    <a:bodyPr/>
                    <a:lstStyle/>
                    <a:p>
                      <a:pPr indent="180340" algn="just">
                        <a:lnSpc>
                          <a:spcPct val="100000"/>
                        </a:lnSpc>
                        <a:spcAft>
                          <a:spcPts val="0"/>
                        </a:spcAft>
                      </a:pPr>
                      <a:r>
                        <a:rPr lang="es-EC" sz="1400" b="1" dirty="0">
                          <a:effectLst/>
                        </a:rPr>
                        <a:t>Total denominador de segunda línea</a:t>
                      </a:r>
                      <a:endParaRPr lang="es-EC" sz="1400" b="1" dirty="0">
                        <a:effectLst/>
                        <a:latin typeface="Times New Roman"/>
                        <a:ea typeface="Times New Roman"/>
                      </a:endParaRPr>
                    </a:p>
                  </a:txBody>
                  <a:tcPr marL="27375" marR="27375" marT="0" marB="0">
                    <a:solidFill>
                      <a:schemeClr val="accent5">
                        <a:lumMod val="60000"/>
                        <a:lumOff val="40000"/>
                      </a:schemeClr>
                    </a:solidFill>
                  </a:tcPr>
                </a:tc>
                <a:tc>
                  <a:txBody>
                    <a:bodyPr/>
                    <a:lstStyle/>
                    <a:p>
                      <a:pPr indent="180340" algn="just">
                        <a:lnSpc>
                          <a:spcPct val="100000"/>
                        </a:lnSpc>
                        <a:spcAft>
                          <a:spcPts val="0"/>
                        </a:spcAft>
                      </a:pPr>
                      <a:r>
                        <a:rPr lang="es-EC" sz="1400" b="1" dirty="0">
                          <a:effectLst/>
                        </a:rPr>
                        <a:t>Suma de los numerales 19 al 22 </a:t>
                      </a:r>
                      <a:endParaRPr lang="es-EC" sz="1400" b="1" dirty="0">
                        <a:effectLst/>
                        <a:latin typeface="Times New Roman"/>
                        <a:ea typeface="Times New Roman"/>
                      </a:endParaRPr>
                    </a:p>
                  </a:txBody>
                  <a:tcPr marL="27375" marR="27375" marT="0" marB="0">
                    <a:solidFill>
                      <a:schemeClr val="accent5">
                        <a:lumMod val="60000"/>
                        <a:lumOff val="40000"/>
                      </a:schemeClr>
                    </a:solidFill>
                  </a:tcPr>
                </a:tc>
                <a:extLst>
                  <a:ext uri="{0D108BD9-81ED-4DB2-BD59-A6C34878D82A}">
                    <a16:rowId xmlns:a16="http://schemas.microsoft.com/office/drawing/2014/main" val="10011"/>
                  </a:ext>
                </a:extLst>
              </a:tr>
            </a:tbl>
          </a:graphicData>
        </a:graphic>
      </p:graphicFrame>
      <p:pic>
        <p:nvPicPr>
          <p:cNvPr id="5" name="Imagen 4"/>
          <p:cNvPicPr>
            <a:picLocks noChangeAspect="1"/>
          </p:cNvPicPr>
          <p:nvPr/>
        </p:nvPicPr>
        <p:blipFill>
          <a:blip r:embed="rId2"/>
          <a:stretch>
            <a:fillRect/>
          </a:stretch>
        </p:blipFill>
        <p:spPr>
          <a:xfrm>
            <a:off x="10200456" y="3284984"/>
            <a:ext cx="1457325" cy="590550"/>
          </a:xfrm>
          <a:prstGeom prst="rect">
            <a:avLst/>
          </a:prstGeom>
        </p:spPr>
      </p:pic>
    </p:spTree>
    <p:extLst>
      <p:ext uri="{BB962C8B-B14F-4D97-AF65-F5344CB8AC3E}">
        <p14:creationId xmlns:p14="http://schemas.microsoft.com/office/powerpoint/2010/main" val="26447276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471EDFDE-DF9F-4A69-93F4-137F2960D4B7}" vid="{D2EB6ECB-11D5-456D-A469-D0A27B3ACA7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7003</TotalTime>
  <Words>2371</Words>
  <Application>Microsoft Office PowerPoint</Application>
  <PresentationFormat>Panorámica</PresentationFormat>
  <Paragraphs>653</Paragraphs>
  <Slides>39</Slides>
  <Notes>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6" baseType="lpstr">
      <vt:lpstr>Arial</vt:lpstr>
      <vt:lpstr>Bahnschrift Light Condensed</vt:lpstr>
      <vt:lpstr>Calibri</vt:lpstr>
      <vt:lpstr>Cambria Math</vt:lpstr>
      <vt:lpstr>Times New Roman</vt:lpstr>
      <vt:lpstr>Tema1</vt:lpstr>
      <vt:lpstr>CorelDRAW</vt:lpstr>
      <vt:lpstr> DEFENSA DE PROYECTO DE INVESTIGACIÓN DEPARTAMENTO DE CIENCIAS ECONÓMICAS ADMINISTRATIVAS Y DE COMERCIO   CARRERA DE INGENIERÍA EN FINANZAS Y AUDITORIA     TRABAJO DE TITULACIÓN PREVIO A LA OBTENCIÓN DEL TÍTULO DE INGENIEROS EN FINANZAS CONTADORES - AUDITORES  TEMA:“CORRELACIÓN LIQUIDEZ - CRÉDITO EN EL SECTOR COOPERATIVO CANTÓN QUITO 2007 - 2016”  DIRECTOR: ECON. PALACIOS VELARDE, JUAN CRISTOBAL  NOMBRES:  CRUZ RAMIREZ, DANIEL ALEJANDRO MONTENEGRO ESPINOSA, ANDREA ESTEFANÍA  SANGOLQUÍ,  10 de septiembre  2018     </vt:lpstr>
      <vt:lpstr>Contenido general</vt:lpstr>
      <vt:lpstr>Planteamiento del problema</vt:lpstr>
      <vt:lpstr> </vt:lpstr>
      <vt:lpstr>Objetivos</vt:lpstr>
      <vt:lpstr>Presentación de PowerPoint</vt:lpstr>
      <vt:lpstr>Marco teórico</vt:lpstr>
      <vt:lpstr>Liquidez de primera línea</vt:lpstr>
      <vt:lpstr>Liquidez de segunda línea</vt:lpstr>
      <vt:lpstr>Morosidad</vt:lpstr>
      <vt:lpstr>Marco referencial</vt:lpstr>
      <vt:lpstr>Metodología</vt:lpstr>
      <vt:lpstr>Presentación de PowerPoint</vt:lpstr>
      <vt:lpstr>Presentación de PowerPoint</vt:lpstr>
      <vt:lpstr>Objeto de estudio</vt:lpstr>
      <vt:lpstr>Cooperativas segmento 1 </vt:lpstr>
      <vt:lpstr>Cooperativas segmento 2</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ESTRUCTURA ACTIVOS-PASIVOS  COAC’s SEGMENTO 1 (efecto en la liquidez)</vt:lpstr>
      <vt:lpstr>Presentación de PowerPoint</vt:lpstr>
      <vt:lpstr>EVOLUCIÓN INDICADORES DE LIQUIDEZ COAC's Segmento 1</vt:lpstr>
      <vt:lpstr>EVOLUCIÓN LIQUIDEZ COAC’S SEGMENTO 1</vt:lpstr>
      <vt:lpstr>ESTRUCTURA ACTIVOS-PASIVOS COAC’s SEGMENTO 2    (efecto en la liquidez)</vt:lpstr>
      <vt:lpstr>Segmento 2 - Evolución de los componentes de liquidez </vt:lpstr>
      <vt:lpstr>COAC's segmento 2 - liquidez general, liquidez de primera línea y liquidez de segunda línea</vt:lpstr>
      <vt:lpstr>EVOLUCIÓN LIQUIDEZ COAC’S SEGMENTO 2</vt:lpstr>
      <vt:lpstr>Correlación segmento 1</vt:lpstr>
      <vt:lpstr>Presentación de PowerPoint</vt:lpstr>
      <vt:lpstr>Presentación de PowerPoint</vt:lpstr>
      <vt:lpstr>Conclusiones</vt:lpstr>
      <vt:lpstr>Recomendaciones</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 PROYECTO DE INVESTIGACIÒN  DEPARTAMENTODE CIENCIAS ECONÓMICAS ADMINISTRATIVAS Y DE COMERCIO   CARRERA DE INGENIERÍA EN FINANZAS Y AUDITORIA     TRABAJO DE TITULACIÓN PREVIO A LA OBTENCIÓN DEL TÍTULO EN INGENIERÍA EN FINANZAS Y AUDITORIA  TEMA:“CORRELACIÓN LIQUIDEZ - CRÉDITO EN EL SECTOR COOPERATIVO CANTÓN QUITO 2007 - 2016”  NOMBRES:  CRUZ RAMIREZ DANIEL ALEJANDRO  SANGOLQUÍ, AGOSTO 2018</dc:title>
  <dc:creator>Biblioteca</dc:creator>
  <cp:lastModifiedBy>AARON DAVID CRUZ RAMIREZ</cp:lastModifiedBy>
  <cp:revision>114</cp:revision>
  <dcterms:created xsi:type="dcterms:W3CDTF">2018-07-26T22:47:29Z</dcterms:created>
  <dcterms:modified xsi:type="dcterms:W3CDTF">2018-09-19T16:30:27Z</dcterms:modified>
</cp:coreProperties>
</file>