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328" r:id="rId4"/>
    <p:sldId id="330" r:id="rId5"/>
    <p:sldId id="321" r:id="rId6"/>
    <p:sldId id="332" r:id="rId7"/>
    <p:sldId id="333" r:id="rId8"/>
    <p:sldId id="286" r:id="rId9"/>
    <p:sldId id="288" r:id="rId10"/>
    <p:sldId id="272" r:id="rId11"/>
    <p:sldId id="320" r:id="rId12"/>
    <p:sldId id="335" r:id="rId13"/>
    <p:sldId id="274" r:id="rId14"/>
    <p:sldId id="337" r:id="rId15"/>
    <p:sldId id="338" r:id="rId16"/>
    <p:sldId id="339" r:id="rId17"/>
    <p:sldId id="340" r:id="rId18"/>
    <p:sldId id="341" r:id="rId19"/>
    <p:sldId id="342" r:id="rId20"/>
    <p:sldId id="343" r:id="rId21"/>
    <p:sldId id="344" r:id="rId22"/>
    <p:sldId id="345" r:id="rId23"/>
    <p:sldId id="347" r:id="rId24"/>
    <p:sldId id="348" r:id="rId25"/>
    <p:sldId id="295" r:id="rId26"/>
    <p:sldId id="287"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9" r:id="rId40"/>
    <p:sldId id="346" r:id="rId41"/>
    <p:sldId id="317" r:id="rId42"/>
    <p:sldId id="318" r:id="rId43"/>
    <p:sldId id="324" r:id="rId4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74" d="100"/>
          <a:sy n="74" d="100"/>
        </p:scale>
        <p:origin x="5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DRES\Documents\brii\tesis\propuestas%20de%20tema\avances\graficos%20x%20dimensiones%20QUITO%20(resum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NDRES\Documents\brii\tesis\propuestas%20de%20tema\avances\graficos%20x%20dimensiones%20QUITO%20(resume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S"/>
              <a:t>Gestion creacion del conocimiento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'UNIFICADO Q'!$I$4</c:f>
              <c:strCache>
                <c:ptCount val="1"/>
                <c:pt idx="0">
                  <c:v>Totalmente desacuerdo</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'UNIFICADO Q'!$H$5:$H$13</c:f>
              <c:strCache>
                <c:ptCount val="9"/>
                <c:pt idx="0">
                  <c:v>Los conceptos de Gestión del Conocimiento son familiares para usted</c:v>
                </c:pt>
                <c:pt idx="1">
                  <c:v>El personal es estimulado continuamente para generar y compartir nuevos conocimientos e ideas</c:v>
                </c:pt>
                <c:pt idx="2">
                  <c:v>La comunicación es abierta e involucra a todos y cada uno de los empleados</c:v>
                </c:pt>
                <c:pt idx="3">
                  <c:v>Es importante para la organización estar en contacto continuo con todo  el entorno y desarrollar redes de comunicación (clientes, proveedores, competidores, gobierno)</c:v>
                </c:pt>
                <c:pt idx="4">
                  <c:v>El diálogo creativo y el intercambio de ideas en todos los niveles es habitual en la empresa</c:v>
                </c:pt>
                <c:pt idx="5">
                  <c:v>El uso de pensamiento deductivo e inductivo es común entre los empleados</c:v>
                </c:pt>
                <c:pt idx="6">
                  <c:v>El personal hace uso de metáforas y analogías en los diálogos para la creación.  de conceptos o ideas</c:v>
                </c:pt>
                <c:pt idx="7">
                  <c:v>La opinión subjetiva es permitida en todos los niveles</c:v>
                </c:pt>
                <c:pt idx="8">
                  <c:v>La educación y entrenamiento formales con talleres, cursos, seminarios,etc. es proporcionada por personal de la misma empresa</c:v>
                </c:pt>
              </c:strCache>
            </c:strRef>
          </c:cat>
          <c:val>
            <c:numRef>
              <c:f>'UNIFICADO Q'!$I$5:$I$13</c:f>
              <c:numCache>
                <c:formatCode>###0.0</c:formatCode>
                <c:ptCount val="9"/>
                <c:pt idx="0">
                  <c:v>49.878934624697337</c:v>
                </c:pt>
                <c:pt idx="1">
                  <c:v>29.782082324455207</c:v>
                </c:pt>
                <c:pt idx="2">
                  <c:v>62.953995157384988</c:v>
                </c:pt>
                <c:pt idx="3">
                  <c:v>49.63680387409201</c:v>
                </c:pt>
                <c:pt idx="4">
                  <c:v>49.394673123486683</c:v>
                </c:pt>
                <c:pt idx="5">
                  <c:v>73.607748184019371</c:v>
                </c:pt>
                <c:pt idx="6">
                  <c:v>38.983050847457626</c:v>
                </c:pt>
                <c:pt idx="7">
                  <c:v>33.898305084745765</c:v>
                </c:pt>
                <c:pt idx="8">
                  <c:v>43.099273607748181</c:v>
                </c:pt>
              </c:numCache>
            </c:numRef>
          </c:val>
        </c:ser>
        <c:ser>
          <c:idx val="1"/>
          <c:order val="1"/>
          <c:tx>
            <c:strRef>
              <c:f>'UNIFICADO Q'!$J$4</c:f>
              <c:strCache>
                <c:ptCount val="1"/>
                <c:pt idx="0">
                  <c:v>Ni de acuerdo ni desacuerdo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'UNIFICADO Q'!$H$5:$H$13</c:f>
              <c:strCache>
                <c:ptCount val="9"/>
                <c:pt idx="0">
                  <c:v>Los conceptos de Gestión del Conocimiento son familiares para usted</c:v>
                </c:pt>
                <c:pt idx="1">
                  <c:v>El personal es estimulado continuamente para generar y compartir nuevos conocimientos e ideas</c:v>
                </c:pt>
                <c:pt idx="2">
                  <c:v>La comunicación es abierta e involucra a todos y cada uno de los empleados</c:v>
                </c:pt>
                <c:pt idx="3">
                  <c:v>Es importante para la organización estar en contacto continuo con todo  el entorno y desarrollar redes de comunicación (clientes, proveedores, competidores, gobierno)</c:v>
                </c:pt>
                <c:pt idx="4">
                  <c:v>El diálogo creativo y el intercambio de ideas en todos los niveles es habitual en la empresa</c:v>
                </c:pt>
                <c:pt idx="5">
                  <c:v>El uso de pensamiento deductivo e inductivo es común entre los empleados</c:v>
                </c:pt>
                <c:pt idx="6">
                  <c:v>El personal hace uso de metáforas y analogías en los diálogos para la creación.  de conceptos o ideas</c:v>
                </c:pt>
                <c:pt idx="7">
                  <c:v>La opinión subjetiva es permitida en todos los niveles</c:v>
                </c:pt>
                <c:pt idx="8">
                  <c:v>La educación y entrenamiento formales con talleres, cursos, seminarios,etc. es proporcionada por personal de la misma empresa</c:v>
                </c:pt>
              </c:strCache>
            </c:strRef>
          </c:cat>
          <c:val>
            <c:numRef>
              <c:f>'UNIFICADO Q'!$J$5:$J$13</c:f>
              <c:numCache>
                <c:formatCode>###0.0</c:formatCode>
                <c:ptCount val="9"/>
                <c:pt idx="0">
                  <c:v>25.181598062953995</c:v>
                </c:pt>
                <c:pt idx="1">
                  <c:v>22.276029055690074</c:v>
                </c:pt>
                <c:pt idx="2">
                  <c:v>13.801452784503631</c:v>
                </c:pt>
                <c:pt idx="3">
                  <c:v>12.348668280871671</c:v>
                </c:pt>
                <c:pt idx="4">
                  <c:v>43.583535108958834</c:v>
                </c:pt>
                <c:pt idx="5">
                  <c:v>20.338983050847457</c:v>
                </c:pt>
                <c:pt idx="6">
                  <c:v>13.075060532687651</c:v>
                </c:pt>
                <c:pt idx="7">
                  <c:v>36.561743341404359</c:v>
                </c:pt>
                <c:pt idx="8">
                  <c:v>15.254237288135593</c:v>
                </c:pt>
              </c:numCache>
            </c:numRef>
          </c:val>
        </c:ser>
        <c:ser>
          <c:idx val="2"/>
          <c:order val="2"/>
          <c:tx>
            <c:strRef>
              <c:f>'UNIFICADO Q'!$K$4</c:f>
              <c:strCache>
                <c:ptCount val="1"/>
                <c:pt idx="0">
                  <c:v>Totalmente de acuerdo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'UNIFICADO Q'!$H$5:$H$13</c:f>
              <c:strCache>
                <c:ptCount val="9"/>
                <c:pt idx="0">
                  <c:v>Los conceptos de Gestión del Conocimiento son familiares para usted</c:v>
                </c:pt>
                <c:pt idx="1">
                  <c:v>El personal es estimulado continuamente para generar y compartir nuevos conocimientos e ideas</c:v>
                </c:pt>
                <c:pt idx="2">
                  <c:v>La comunicación es abierta e involucra a todos y cada uno de los empleados</c:v>
                </c:pt>
                <c:pt idx="3">
                  <c:v>Es importante para la organización estar en contacto continuo con todo  el entorno y desarrollar redes de comunicación (clientes, proveedores, competidores, gobierno)</c:v>
                </c:pt>
                <c:pt idx="4">
                  <c:v>El diálogo creativo y el intercambio de ideas en todos los niveles es habitual en la empresa</c:v>
                </c:pt>
                <c:pt idx="5">
                  <c:v>El uso de pensamiento deductivo e inductivo es común entre los empleados</c:v>
                </c:pt>
                <c:pt idx="6">
                  <c:v>El personal hace uso de metáforas y analogías en los diálogos para la creación.  de conceptos o ideas</c:v>
                </c:pt>
                <c:pt idx="7">
                  <c:v>La opinión subjetiva es permitida en todos los niveles</c:v>
                </c:pt>
                <c:pt idx="8">
                  <c:v>La educación y entrenamiento formales con talleres, cursos, seminarios,etc. es proporcionada por personal de la misma empresa</c:v>
                </c:pt>
              </c:strCache>
            </c:strRef>
          </c:cat>
          <c:val>
            <c:numRef>
              <c:f>'UNIFICADO Q'!$K$5:$K$13</c:f>
              <c:numCache>
                <c:formatCode>###0.0</c:formatCode>
                <c:ptCount val="9"/>
                <c:pt idx="0">
                  <c:v>24.939467312348668</c:v>
                </c:pt>
                <c:pt idx="1">
                  <c:v>47.941888619854723</c:v>
                </c:pt>
                <c:pt idx="2">
                  <c:v>23.244552058111381</c:v>
                </c:pt>
                <c:pt idx="3">
                  <c:v>38.014527845036319</c:v>
                </c:pt>
                <c:pt idx="4">
                  <c:v>7.021791767554479</c:v>
                </c:pt>
                <c:pt idx="5">
                  <c:v>6.053268765133172</c:v>
                </c:pt>
                <c:pt idx="6">
                  <c:v>47.941888619854723</c:v>
                </c:pt>
                <c:pt idx="7">
                  <c:v>29.53995157384988</c:v>
                </c:pt>
                <c:pt idx="8">
                  <c:v>41.64648910411622</c:v>
                </c:pt>
              </c:numCache>
            </c:numRef>
          </c:val>
        </c:ser>
        <c:dLbls>
          <c:showLegendKey val="0"/>
          <c:showVal val="1"/>
          <c:showCatName val="0"/>
          <c:showSerName val="0"/>
          <c:showPercent val="0"/>
          <c:showBubbleSize val="0"/>
        </c:dLbls>
        <c:gapWidth val="150"/>
        <c:overlap val="-25"/>
        <c:axId val="49400800"/>
        <c:axId val="49401192"/>
      </c:barChart>
      <c:catAx>
        <c:axId val="4940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49401192"/>
        <c:crosses val="autoZero"/>
        <c:auto val="1"/>
        <c:lblAlgn val="ctr"/>
        <c:lblOffset val="100"/>
        <c:noMultiLvlLbl val="0"/>
      </c:catAx>
      <c:valAx>
        <c:axId val="49401192"/>
        <c:scaling>
          <c:orientation val="minMax"/>
        </c:scaling>
        <c:delete val="1"/>
        <c:axPos val="l"/>
        <c:numFmt formatCode="###0.0" sourceLinked="1"/>
        <c:majorTickMark val="none"/>
        <c:minorTickMark val="none"/>
        <c:tickLblPos val="nextTo"/>
        <c:crossAx val="494008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S"/>
              <a:t>Innovación en procesos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'UNIFICADO R'!$J$18</c:f>
              <c:strCache>
                <c:ptCount val="1"/>
                <c:pt idx="0">
                  <c:v>Totalmente desacuerdo</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'UNIFICADO R'!$I$19:$I$23</c:f>
              <c:strCache>
                <c:ptCount val="5"/>
                <c:pt idx="0">
                  <c:v>En el campo de negocios se deben modificar continuamente los procesos operativos (producción, comercialización, etc.)</c:v>
                </c:pt>
                <c:pt idx="1">
                  <c:v>El ambiente operacional de negocios cambia lentamente</c:v>
                </c:pt>
                <c:pt idx="2">
                  <c:v>El desarrollo tecnológico es rápido en el campo de negocios</c:v>
                </c:pt>
                <c:pt idx="3">
                  <c:v>El desarrollo tecnológico ofrece notables posibilidades en el campo de negocios</c:v>
                </c:pt>
                <c:pt idx="4">
                  <c:v>Continuamente se modifican los procesos de trabajo (producción, comercialización, etc.)</c:v>
                </c:pt>
              </c:strCache>
            </c:strRef>
          </c:cat>
          <c:val>
            <c:numRef>
              <c:f>'UNIFICADO R'!$J$19:$J$23</c:f>
              <c:numCache>
                <c:formatCode>###0.0</c:formatCode>
                <c:ptCount val="5"/>
                <c:pt idx="0">
                  <c:v>37.037037037037038</c:v>
                </c:pt>
                <c:pt idx="1">
                  <c:v>3.7037037037037037</c:v>
                </c:pt>
                <c:pt idx="2">
                  <c:v>0</c:v>
                </c:pt>
                <c:pt idx="3">
                  <c:v>7.4074074074074074</c:v>
                </c:pt>
                <c:pt idx="4">
                  <c:v>37.037037037037038</c:v>
                </c:pt>
              </c:numCache>
            </c:numRef>
          </c:val>
        </c:ser>
        <c:ser>
          <c:idx val="1"/>
          <c:order val="1"/>
          <c:tx>
            <c:strRef>
              <c:f>'UNIFICADO R'!$K$18</c:f>
              <c:strCache>
                <c:ptCount val="1"/>
                <c:pt idx="0">
                  <c:v>Ni de acuerdo ni desacuerdo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'UNIFICADO R'!$I$19:$I$23</c:f>
              <c:strCache>
                <c:ptCount val="5"/>
                <c:pt idx="0">
                  <c:v>En el campo de negocios se deben modificar continuamente los procesos operativos (producción, comercialización, etc.)</c:v>
                </c:pt>
                <c:pt idx="1">
                  <c:v>El ambiente operacional de negocios cambia lentamente</c:v>
                </c:pt>
                <c:pt idx="2">
                  <c:v>El desarrollo tecnológico es rápido en el campo de negocios</c:v>
                </c:pt>
                <c:pt idx="3">
                  <c:v>El desarrollo tecnológico ofrece notables posibilidades en el campo de negocios</c:v>
                </c:pt>
                <c:pt idx="4">
                  <c:v>Continuamente se modifican los procesos de trabajo (producción, comercialización, etc.)</c:v>
                </c:pt>
              </c:strCache>
            </c:strRef>
          </c:cat>
          <c:val>
            <c:numRef>
              <c:f>'UNIFICADO R'!$K$19:$K$23</c:f>
              <c:numCache>
                <c:formatCode>###0.0</c:formatCode>
                <c:ptCount val="5"/>
                <c:pt idx="0">
                  <c:v>25.925925925925927</c:v>
                </c:pt>
                <c:pt idx="1">
                  <c:v>33.333333333333336</c:v>
                </c:pt>
                <c:pt idx="2">
                  <c:v>11.111111111111111</c:v>
                </c:pt>
                <c:pt idx="3">
                  <c:v>22.222222222222221</c:v>
                </c:pt>
                <c:pt idx="4">
                  <c:v>18.518518518518519</c:v>
                </c:pt>
              </c:numCache>
            </c:numRef>
          </c:val>
        </c:ser>
        <c:ser>
          <c:idx val="2"/>
          <c:order val="2"/>
          <c:tx>
            <c:strRef>
              <c:f>'UNIFICADO R'!$L$18</c:f>
              <c:strCache>
                <c:ptCount val="1"/>
                <c:pt idx="0">
                  <c:v>Totalmente de acuerdo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'UNIFICADO R'!$I$19:$I$23</c:f>
              <c:strCache>
                <c:ptCount val="5"/>
                <c:pt idx="0">
                  <c:v>En el campo de negocios se deben modificar continuamente los procesos operativos (producción, comercialización, etc.)</c:v>
                </c:pt>
                <c:pt idx="1">
                  <c:v>El ambiente operacional de negocios cambia lentamente</c:v>
                </c:pt>
                <c:pt idx="2">
                  <c:v>El desarrollo tecnológico es rápido en el campo de negocios</c:v>
                </c:pt>
                <c:pt idx="3">
                  <c:v>El desarrollo tecnológico ofrece notables posibilidades en el campo de negocios</c:v>
                </c:pt>
                <c:pt idx="4">
                  <c:v>Continuamente se modifican los procesos de trabajo (producción, comercialización, etc.)</c:v>
                </c:pt>
              </c:strCache>
            </c:strRef>
          </c:cat>
          <c:val>
            <c:numRef>
              <c:f>'UNIFICADO R'!$L$19:$L$23</c:f>
              <c:numCache>
                <c:formatCode>###0.0</c:formatCode>
                <c:ptCount val="5"/>
                <c:pt idx="0">
                  <c:v>14.814814814814815</c:v>
                </c:pt>
                <c:pt idx="1">
                  <c:v>29.62962962962963</c:v>
                </c:pt>
                <c:pt idx="2">
                  <c:v>14.814814814814815</c:v>
                </c:pt>
                <c:pt idx="3">
                  <c:v>33.333333333333336</c:v>
                </c:pt>
                <c:pt idx="4">
                  <c:v>18.518518518518519</c:v>
                </c:pt>
              </c:numCache>
            </c:numRef>
          </c:val>
        </c:ser>
        <c:dLbls>
          <c:showLegendKey val="0"/>
          <c:showVal val="1"/>
          <c:showCatName val="0"/>
          <c:showSerName val="0"/>
          <c:showPercent val="0"/>
          <c:showBubbleSize val="0"/>
        </c:dLbls>
        <c:gapWidth val="150"/>
        <c:overlap val="-25"/>
        <c:axId val="49401976"/>
        <c:axId val="49402368"/>
      </c:barChart>
      <c:catAx>
        <c:axId val="4940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49402368"/>
        <c:crosses val="autoZero"/>
        <c:auto val="1"/>
        <c:lblAlgn val="ctr"/>
        <c:lblOffset val="100"/>
        <c:noMultiLvlLbl val="0"/>
      </c:catAx>
      <c:valAx>
        <c:axId val="49402368"/>
        <c:scaling>
          <c:orientation val="minMax"/>
        </c:scaling>
        <c:delete val="1"/>
        <c:axPos val="l"/>
        <c:numFmt formatCode="###0.0" sourceLinked="1"/>
        <c:majorTickMark val="none"/>
        <c:minorTickMark val="none"/>
        <c:tickLblPos val="nextTo"/>
        <c:crossAx val="49401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1" Type="http://schemas.openxmlformats.org/officeDocument/2006/relationships/image" Target="../media/image8.png"/></Relationships>
</file>

<file path=ppt/diagrams/_rels/data1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B1BE2-3595-452D-B5EF-6825370AA61C}" type="doc">
      <dgm:prSet loTypeId="urn:microsoft.com/office/officeart/2008/layout/LinedList" loCatId="hierarchy" qsTypeId="urn:microsoft.com/office/officeart/2005/8/quickstyle/simple1" qsCatId="simple" csTypeId="urn:microsoft.com/office/officeart/2005/8/colors/colorful2" csCatId="colorful" phldr="1"/>
      <dgm:spPr/>
      <dgm:t>
        <a:bodyPr/>
        <a:lstStyle/>
        <a:p>
          <a:endParaRPr lang="es-EC"/>
        </a:p>
      </dgm:t>
    </dgm:pt>
    <dgm:pt modelId="{1595CBDB-95B0-4F02-80BF-F22EB1450A39}">
      <dgm:prSet phldrT="[Texto]"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Específicos</a:t>
          </a:r>
          <a:endParaRPr lang="es-EC" sz="2000" dirty="0">
            <a:solidFill>
              <a:schemeClr val="tx1"/>
            </a:solidFill>
            <a:latin typeface="Times New Roman" panose="02020603050405020304" pitchFamily="18" charset="0"/>
            <a:cs typeface="Times New Roman" panose="02020603050405020304" pitchFamily="18" charset="0"/>
          </a:endParaRPr>
        </a:p>
      </dgm:t>
    </dgm:pt>
    <dgm:pt modelId="{3AD1A37C-7CCD-470A-B4D7-27A7D7DD9D87}" type="parTrans" cxnId="{8CFD136E-B60B-447E-A128-381BFB33738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2D09748E-8F38-42A7-97C0-524F4380EF4E}" type="sibTrans" cxnId="{8CFD136E-B60B-447E-A128-381BFB33738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0A75D31E-6A5D-42EB-BF93-3E16F1C53D96}">
      <dgm:prSet phldrT="[Texto]"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Determinar teorías que respalden el marco teórico de las variables Gestión del conocimiento e Innovación.</a:t>
          </a:r>
          <a:endParaRPr lang="es-EC" sz="2000" dirty="0">
            <a:solidFill>
              <a:schemeClr val="tx1"/>
            </a:solidFill>
            <a:latin typeface="Times New Roman" panose="02020603050405020304" pitchFamily="18" charset="0"/>
            <a:cs typeface="Times New Roman" panose="02020603050405020304" pitchFamily="18" charset="0"/>
          </a:endParaRPr>
        </a:p>
      </dgm:t>
    </dgm:pt>
    <dgm:pt modelId="{AD677EDB-EAE2-452F-86EA-860EE6D90EED}" type="parTrans" cxnId="{3920850B-3650-4512-872A-3DCF2B442D4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00C1609-8CBC-4FA6-A213-C4D4DC703EAF}" type="sibTrans" cxnId="{3920850B-3650-4512-872A-3DCF2B442D4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54649C8-F374-401E-A418-E085DBA6D031}">
      <dgm:prSet phldrT="[Texto]"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Definir la metodología que se va a aplicar en la investigación</a:t>
          </a:r>
          <a:endParaRPr lang="es-EC" sz="2000" dirty="0">
            <a:solidFill>
              <a:schemeClr val="tx1"/>
            </a:solidFill>
            <a:latin typeface="Times New Roman" panose="02020603050405020304" pitchFamily="18" charset="0"/>
            <a:cs typeface="Times New Roman" panose="02020603050405020304" pitchFamily="18" charset="0"/>
          </a:endParaRPr>
        </a:p>
      </dgm:t>
    </dgm:pt>
    <dgm:pt modelId="{F0D2EBAA-1E5E-4F31-B88B-EC34C0EA9A42}" type="parTrans" cxnId="{33F50608-6282-46EE-B969-FF40A826B76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615BB98F-AC27-417D-A3CC-7745C9236B16}" type="sibTrans" cxnId="{33F50608-6282-46EE-B969-FF40A826B766}">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A9510E93-AB77-42AE-AE0E-4559EFFA30F4}">
      <dgm:prSet phldrT="[Texto]"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Realizar el análisis e interpretación de resultados obtenidos.</a:t>
          </a:r>
          <a:endParaRPr lang="es-EC" sz="2000" dirty="0">
            <a:solidFill>
              <a:schemeClr val="tx1"/>
            </a:solidFill>
            <a:latin typeface="Times New Roman" panose="02020603050405020304" pitchFamily="18" charset="0"/>
            <a:cs typeface="Times New Roman" panose="02020603050405020304" pitchFamily="18" charset="0"/>
          </a:endParaRPr>
        </a:p>
      </dgm:t>
    </dgm:pt>
    <dgm:pt modelId="{DD2357EF-BD31-45E3-A8A4-8330FEF99090}" type="parTrans" cxnId="{E7DE9F79-202D-4C96-84A0-14679E04BAAB}">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917CCE39-5CCB-4582-8329-FCC720DB5884}" type="sibTrans" cxnId="{E7DE9F79-202D-4C96-84A0-14679E04BAAB}">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E351F799-3F96-4E6D-961B-E766BBAF4269}">
      <dgm:prSet phldrT="[Texto]"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Diseñar una propuesta para la gestión del conocimiento destinado a mejorar la Innovación de las grandes empresas del sector textil de los cantones Quito y Rumiñahui.</a:t>
          </a:r>
        </a:p>
        <a:p>
          <a:endParaRPr lang="es-EC" sz="2000" dirty="0">
            <a:solidFill>
              <a:schemeClr val="tx1"/>
            </a:solidFill>
            <a:latin typeface="Times New Roman" panose="02020603050405020304" pitchFamily="18" charset="0"/>
            <a:cs typeface="Times New Roman" panose="02020603050405020304" pitchFamily="18" charset="0"/>
          </a:endParaRPr>
        </a:p>
      </dgm:t>
    </dgm:pt>
    <dgm:pt modelId="{E91DB14E-C897-4611-8D6C-7FF4DA2104A9}" type="parTrans" cxnId="{C53F9482-0C1C-48FD-86AD-2A8347A99DD7}">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FE456E16-C396-4624-82F0-93735D529C2E}" type="sibTrans" cxnId="{C53F9482-0C1C-48FD-86AD-2A8347A99DD7}">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0B3972A7-9C94-447A-B471-7B840E392F00}">
      <dgm:prSet phldrT="[Texto]"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Definir las futuras líneas de investigación</a:t>
          </a:r>
          <a:endParaRPr lang="es-EC" sz="2000" dirty="0">
            <a:solidFill>
              <a:schemeClr val="tx1"/>
            </a:solidFill>
            <a:latin typeface="Times New Roman" panose="02020603050405020304" pitchFamily="18" charset="0"/>
            <a:cs typeface="Times New Roman" panose="02020603050405020304" pitchFamily="18" charset="0"/>
          </a:endParaRPr>
        </a:p>
      </dgm:t>
    </dgm:pt>
    <dgm:pt modelId="{27CCA476-EFF5-41C6-B4AD-AF00D57C2B76}" type="parTrans" cxnId="{CBD000E1-097C-4A7D-87A6-07A81F0AA13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52BDF0D7-FC0F-49B9-BBA7-9E83840BF776}" type="sibTrans" cxnId="{CBD000E1-097C-4A7D-87A6-07A81F0AA138}">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1A9A77BB-C2EE-4413-839A-291C19DE2B90}" type="pres">
      <dgm:prSet presAssocID="{A77B1BE2-3595-452D-B5EF-6825370AA61C}" presName="vert0" presStyleCnt="0">
        <dgm:presLayoutVars>
          <dgm:dir/>
          <dgm:animOne val="branch"/>
          <dgm:animLvl val="lvl"/>
        </dgm:presLayoutVars>
      </dgm:prSet>
      <dgm:spPr/>
      <dgm:t>
        <a:bodyPr/>
        <a:lstStyle/>
        <a:p>
          <a:endParaRPr lang="es-EC"/>
        </a:p>
      </dgm:t>
    </dgm:pt>
    <dgm:pt modelId="{A1D776B2-C15E-4F35-BB5C-7CE9F5468ECA}" type="pres">
      <dgm:prSet presAssocID="{1595CBDB-95B0-4F02-80BF-F22EB1450A39}" presName="thickLine" presStyleLbl="alignNode1" presStyleIdx="0" presStyleCnt="1"/>
      <dgm:spPr/>
    </dgm:pt>
    <dgm:pt modelId="{F93694FF-223A-4A6C-AB88-25C77A77B66F}" type="pres">
      <dgm:prSet presAssocID="{1595CBDB-95B0-4F02-80BF-F22EB1450A39}" presName="horz1" presStyleCnt="0"/>
      <dgm:spPr/>
    </dgm:pt>
    <dgm:pt modelId="{4C6D4B85-2459-4823-95A8-86584AC9C7C1}" type="pres">
      <dgm:prSet presAssocID="{1595CBDB-95B0-4F02-80BF-F22EB1450A39}" presName="tx1" presStyleLbl="revTx" presStyleIdx="0" presStyleCnt="6"/>
      <dgm:spPr/>
      <dgm:t>
        <a:bodyPr/>
        <a:lstStyle/>
        <a:p>
          <a:endParaRPr lang="es-EC"/>
        </a:p>
      </dgm:t>
    </dgm:pt>
    <dgm:pt modelId="{14E68479-56E6-4748-A5CC-3D99C3014D73}" type="pres">
      <dgm:prSet presAssocID="{1595CBDB-95B0-4F02-80BF-F22EB1450A39}" presName="vert1" presStyleCnt="0"/>
      <dgm:spPr/>
    </dgm:pt>
    <dgm:pt modelId="{4DB3B2C3-7C9A-4D72-A3C8-136664A0B5BC}" type="pres">
      <dgm:prSet presAssocID="{0A75D31E-6A5D-42EB-BF93-3E16F1C53D96}" presName="vertSpace2a" presStyleCnt="0"/>
      <dgm:spPr/>
    </dgm:pt>
    <dgm:pt modelId="{82709C97-6F0A-4219-A3E5-8C90F7927B30}" type="pres">
      <dgm:prSet presAssocID="{0A75D31E-6A5D-42EB-BF93-3E16F1C53D96}" presName="horz2" presStyleCnt="0"/>
      <dgm:spPr/>
    </dgm:pt>
    <dgm:pt modelId="{E9A7F1B4-544F-4FC9-A25E-38F3585C337B}" type="pres">
      <dgm:prSet presAssocID="{0A75D31E-6A5D-42EB-BF93-3E16F1C53D96}" presName="horzSpace2" presStyleCnt="0"/>
      <dgm:spPr/>
    </dgm:pt>
    <dgm:pt modelId="{EFA0EB8C-8AD6-4DE8-9667-B36EAC8ACFC0}" type="pres">
      <dgm:prSet presAssocID="{0A75D31E-6A5D-42EB-BF93-3E16F1C53D96}" presName="tx2" presStyleLbl="revTx" presStyleIdx="1" presStyleCnt="6"/>
      <dgm:spPr/>
      <dgm:t>
        <a:bodyPr/>
        <a:lstStyle/>
        <a:p>
          <a:endParaRPr lang="es-EC"/>
        </a:p>
      </dgm:t>
    </dgm:pt>
    <dgm:pt modelId="{A0376FFB-AAEC-4017-90E2-EE2019E9BCF7}" type="pres">
      <dgm:prSet presAssocID="{0A75D31E-6A5D-42EB-BF93-3E16F1C53D96}" presName="vert2" presStyleCnt="0"/>
      <dgm:spPr/>
    </dgm:pt>
    <dgm:pt modelId="{58B469E2-75CB-45EE-8282-DC1E8A1F1435}" type="pres">
      <dgm:prSet presAssocID="{0A75D31E-6A5D-42EB-BF93-3E16F1C53D96}" presName="thinLine2b" presStyleLbl="callout" presStyleIdx="0" presStyleCnt="5"/>
      <dgm:spPr/>
    </dgm:pt>
    <dgm:pt modelId="{FA2D21F4-30B8-4395-A6B5-BE1D863C76CC}" type="pres">
      <dgm:prSet presAssocID="{0A75D31E-6A5D-42EB-BF93-3E16F1C53D96}" presName="vertSpace2b" presStyleCnt="0"/>
      <dgm:spPr/>
    </dgm:pt>
    <dgm:pt modelId="{0B86A88C-D1C8-40F2-B600-77DACC7ACE0C}" type="pres">
      <dgm:prSet presAssocID="{654649C8-F374-401E-A418-E085DBA6D031}" presName="horz2" presStyleCnt="0"/>
      <dgm:spPr/>
    </dgm:pt>
    <dgm:pt modelId="{CA9DE032-B0A6-4AA9-B31F-1AA198461803}" type="pres">
      <dgm:prSet presAssocID="{654649C8-F374-401E-A418-E085DBA6D031}" presName="horzSpace2" presStyleCnt="0"/>
      <dgm:spPr/>
    </dgm:pt>
    <dgm:pt modelId="{1083F50E-E0DD-4E7B-9061-3B9A06BDBFCB}" type="pres">
      <dgm:prSet presAssocID="{654649C8-F374-401E-A418-E085DBA6D031}" presName="tx2" presStyleLbl="revTx" presStyleIdx="2" presStyleCnt="6"/>
      <dgm:spPr/>
      <dgm:t>
        <a:bodyPr/>
        <a:lstStyle/>
        <a:p>
          <a:endParaRPr lang="es-EC"/>
        </a:p>
      </dgm:t>
    </dgm:pt>
    <dgm:pt modelId="{E86A0562-0C1B-4351-B8EA-CDC16CA3C837}" type="pres">
      <dgm:prSet presAssocID="{654649C8-F374-401E-A418-E085DBA6D031}" presName="vert2" presStyleCnt="0"/>
      <dgm:spPr/>
    </dgm:pt>
    <dgm:pt modelId="{9A7B4C0D-57B9-4A12-8539-3C4AA6520B4C}" type="pres">
      <dgm:prSet presAssocID="{654649C8-F374-401E-A418-E085DBA6D031}" presName="thinLine2b" presStyleLbl="callout" presStyleIdx="1" presStyleCnt="5"/>
      <dgm:spPr/>
    </dgm:pt>
    <dgm:pt modelId="{6C628503-F79C-45E7-BE1A-54800798C173}" type="pres">
      <dgm:prSet presAssocID="{654649C8-F374-401E-A418-E085DBA6D031}" presName="vertSpace2b" presStyleCnt="0"/>
      <dgm:spPr/>
    </dgm:pt>
    <dgm:pt modelId="{A7E0642E-2D2D-476A-9633-C677A74FF878}" type="pres">
      <dgm:prSet presAssocID="{A9510E93-AB77-42AE-AE0E-4559EFFA30F4}" presName="horz2" presStyleCnt="0"/>
      <dgm:spPr/>
    </dgm:pt>
    <dgm:pt modelId="{CCAB0C4F-698C-4DFC-A5CA-56EFA1D92EEC}" type="pres">
      <dgm:prSet presAssocID="{A9510E93-AB77-42AE-AE0E-4559EFFA30F4}" presName="horzSpace2" presStyleCnt="0"/>
      <dgm:spPr/>
    </dgm:pt>
    <dgm:pt modelId="{81731F7B-369E-4D50-B4A5-A8890C4A1918}" type="pres">
      <dgm:prSet presAssocID="{A9510E93-AB77-42AE-AE0E-4559EFFA30F4}" presName="tx2" presStyleLbl="revTx" presStyleIdx="3" presStyleCnt="6"/>
      <dgm:spPr/>
      <dgm:t>
        <a:bodyPr/>
        <a:lstStyle/>
        <a:p>
          <a:endParaRPr lang="es-EC"/>
        </a:p>
      </dgm:t>
    </dgm:pt>
    <dgm:pt modelId="{5A9EB29C-7A09-420A-9B23-48F090750E23}" type="pres">
      <dgm:prSet presAssocID="{A9510E93-AB77-42AE-AE0E-4559EFFA30F4}" presName="vert2" presStyleCnt="0"/>
      <dgm:spPr/>
    </dgm:pt>
    <dgm:pt modelId="{7D026324-0013-45EF-9CD2-51082C7B5E73}" type="pres">
      <dgm:prSet presAssocID="{A9510E93-AB77-42AE-AE0E-4559EFFA30F4}" presName="thinLine2b" presStyleLbl="callout" presStyleIdx="2" presStyleCnt="5"/>
      <dgm:spPr/>
    </dgm:pt>
    <dgm:pt modelId="{5A4DB0D9-E856-45DE-916F-71BA5FEAC827}" type="pres">
      <dgm:prSet presAssocID="{A9510E93-AB77-42AE-AE0E-4559EFFA30F4}" presName="vertSpace2b" presStyleCnt="0"/>
      <dgm:spPr/>
    </dgm:pt>
    <dgm:pt modelId="{ECF1CEDF-310D-4884-8580-9085CCD16567}" type="pres">
      <dgm:prSet presAssocID="{E351F799-3F96-4E6D-961B-E766BBAF4269}" presName="horz2" presStyleCnt="0"/>
      <dgm:spPr/>
    </dgm:pt>
    <dgm:pt modelId="{096E2471-B9F6-458E-A839-C03A7E5DC5CD}" type="pres">
      <dgm:prSet presAssocID="{E351F799-3F96-4E6D-961B-E766BBAF4269}" presName="horzSpace2" presStyleCnt="0"/>
      <dgm:spPr/>
    </dgm:pt>
    <dgm:pt modelId="{01383068-C8D3-4A3A-9145-4CEF91D8A542}" type="pres">
      <dgm:prSet presAssocID="{E351F799-3F96-4E6D-961B-E766BBAF4269}" presName="tx2" presStyleLbl="revTx" presStyleIdx="4" presStyleCnt="6" custLinFactNeighborX="0" custLinFactNeighborY="-10686"/>
      <dgm:spPr/>
      <dgm:t>
        <a:bodyPr/>
        <a:lstStyle/>
        <a:p>
          <a:endParaRPr lang="es-EC"/>
        </a:p>
      </dgm:t>
    </dgm:pt>
    <dgm:pt modelId="{5ED4E4E1-5DD8-436D-92B3-8EEC1158B048}" type="pres">
      <dgm:prSet presAssocID="{E351F799-3F96-4E6D-961B-E766BBAF4269}" presName="vert2" presStyleCnt="0"/>
      <dgm:spPr/>
    </dgm:pt>
    <dgm:pt modelId="{EED2B19B-D744-47F4-B863-B315122F712E}" type="pres">
      <dgm:prSet presAssocID="{E351F799-3F96-4E6D-961B-E766BBAF4269}" presName="thinLine2b" presStyleLbl="callout" presStyleIdx="3" presStyleCnt="5"/>
      <dgm:spPr/>
    </dgm:pt>
    <dgm:pt modelId="{81BB5490-5E91-4B5C-97A5-2B618BC02381}" type="pres">
      <dgm:prSet presAssocID="{E351F799-3F96-4E6D-961B-E766BBAF4269}" presName="vertSpace2b" presStyleCnt="0"/>
      <dgm:spPr/>
    </dgm:pt>
    <dgm:pt modelId="{88EBF462-E16D-49E6-B164-52E370A74A6B}" type="pres">
      <dgm:prSet presAssocID="{0B3972A7-9C94-447A-B471-7B840E392F00}" presName="horz2" presStyleCnt="0"/>
      <dgm:spPr/>
    </dgm:pt>
    <dgm:pt modelId="{D28C1824-FA66-4405-8213-73D9A010C9EF}" type="pres">
      <dgm:prSet presAssocID="{0B3972A7-9C94-447A-B471-7B840E392F00}" presName="horzSpace2" presStyleCnt="0"/>
      <dgm:spPr/>
    </dgm:pt>
    <dgm:pt modelId="{581E97C6-1802-4025-9A8B-94BB55DA1222}" type="pres">
      <dgm:prSet presAssocID="{0B3972A7-9C94-447A-B471-7B840E392F00}" presName="tx2" presStyleLbl="revTx" presStyleIdx="5" presStyleCnt="6" custLinFactNeighborX="0" custLinFactNeighborY="9350"/>
      <dgm:spPr/>
      <dgm:t>
        <a:bodyPr/>
        <a:lstStyle/>
        <a:p>
          <a:endParaRPr lang="es-EC"/>
        </a:p>
      </dgm:t>
    </dgm:pt>
    <dgm:pt modelId="{8D9C8536-B15F-46C3-948B-8AE4C61B74E6}" type="pres">
      <dgm:prSet presAssocID="{0B3972A7-9C94-447A-B471-7B840E392F00}" presName="vert2" presStyleCnt="0"/>
      <dgm:spPr/>
    </dgm:pt>
    <dgm:pt modelId="{DA047C0E-597B-4800-BCEF-1E902AA16C88}" type="pres">
      <dgm:prSet presAssocID="{0B3972A7-9C94-447A-B471-7B840E392F00}" presName="thinLine2b" presStyleLbl="callout" presStyleIdx="4" presStyleCnt="5"/>
      <dgm:spPr/>
    </dgm:pt>
    <dgm:pt modelId="{150F29D9-81E8-4DFF-9F4F-F6F7FFE58AD4}" type="pres">
      <dgm:prSet presAssocID="{0B3972A7-9C94-447A-B471-7B840E392F00}" presName="vertSpace2b" presStyleCnt="0"/>
      <dgm:spPr/>
    </dgm:pt>
  </dgm:ptLst>
  <dgm:cxnLst>
    <dgm:cxn modelId="{90CC3913-590B-4802-9404-022E8E0A3ED3}" type="presOf" srcId="{654649C8-F374-401E-A418-E085DBA6D031}" destId="{1083F50E-E0DD-4E7B-9061-3B9A06BDBFCB}" srcOrd="0" destOrd="0" presId="urn:microsoft.com/office/officeart/2008/layout/LinedList"/>
    <dgm:cxn modelId="{C53F9482-0C1C-48FD-86AD-2A8347A99DD7}" srcId="{1595CBDB-95B0-4F02-80BF-F22EB1450A39}" destId="{E351F799-3F96-4E6D-961B-E766BBAF4269}" srcOrd="3" destOrd="0" parTransId="{E91DB14E-C897-4611-8D6C-7FF4DA2104A9}" sibTransId="{FE456E16-C396-4624-82F0-93735D529C2E}"/>
    <dgm:cxn modelId="{E7DE9F79-202D-4C96-84A0-14679E04BAAB}" srcId="{1595CBDB-95B0-4F02-80BF-F22EB1450A39}" destId="{A9510E93-AB77-42AE-AE0E-4559EFFA30F4}" srcOrd="2" destOrd="0" parTransId="{DD2357EF-BD31-45E3-A8A4-8330FEF99090}" sibTransId="{917CCE39-5CCB-4582-8329-FCC720DB5884}"/>
    <dgm:cxn modelId="{8CFD136E-B60B-447E-A128-381BFB33738C}" srcId="{A77B1BE2-3595-452D-B5EF-6825370AA61C}" destId="{1595CBDB-95B0-4F02-80BF-F22EB1450A39}" srcOrd="0" destOrd="0" parTransId="{3AD1A37C-7CCD-470A-B4D7-27A7D7DD9D87}" sibTransId="{2D09748E-8F38-42A7-97C0-524F4380EF4E}"/>
    <dgm:cxn modelId="{D00BA973-E8FC-473D-9870-AC14F2C758F4}" type="presOf" srcId="{0B3972A7-9C94-447A-B471-7B840E392F00}" destId="{581E97C6-1802-4025-9A8B-94BB55DA1222}" srcOrd="0" destOrd="0" presId="urn:microsoft.com/office/officeart/2008/layout/LinedList"/>
    <dgm:cxn modelId="{18072436-62AE-4925-92A6-3EF2B29C36FA}" type="presOf" srcId="{0A75D31E-6A5D-42EB-BF93-3E16F1C53D96}" destId="{EFA0EB8C-8AD6-4DE8-9667-B36EAC8ACFC0}" srcOrd="0" destOrd="0" presId="urn:microsoft.com/office/officeart/2008/layout/LinedList"/>
    <dgm:cxn modelId="{A1F0185F-7162-4FE7-9766-F813F8995479}" type="presOf" srcId="{1595CBDB-95B0-4F02-80BF-F22EB1450A39}" destId="{4C6D4B85-2459-4823-95A8-86584AC9C7C1}" srcOrd="0" destOrd="0" presId="urn:microsoft.com/office/officeart/2008/layout/LinedList"/>
    <dgm:cxn modelId="{46AA3F49-48A4-4ADC-AF4D-B26C69BB9C94}" type="presOf" srcId="{E351F799-3F96-4E6D-961B-E766BBAF4269}" destId="{01383068-C8D3-4A3A-9145-4CEF91D8A542}" srcOrd="0" destOrd="0" presId="urn:microsoft.com/office/officeart/2008/layout/LinedList"/>
    <dgm:cxn modelId="{3920850B-3650-4512-872A-3DCF2B442D4A}" srcId="{1595CBDB-95B0-4F02-80BF-F22EB1450A39}" destId="{0A75D31E-6A5D-42EB-BF93-3E16F1C53D96}" srcOrd="0" destOrd="0" parTransId="{AD677EDB-EAE2-452F-86EA-860EE6D90EED}" sibTransId="{500C1609-8CBC-4FA6-A213-C4D4DC703EAF}"/>
    <dgm:cxn modelId="{3F433A56-97BD-4907-80D1-5E678BED645B}" type="presOf" srcId="{A77B1BE2-3595-452D-B5EF-6825370AA61C}" destId="{1A9A77BB-C2EE-4413-839A-291C19DE2B90}" srcOrd="0" destOrd="0" presId="urn:microsoft.com/office/officeart/2008/layout/LinedList"/>
    <dgm:cxn modelId="{33F50608-6282-46EE-B969-FF40A826B766}" srcId="{1595CBDB-95B0-4F02-80BF-F22EB1450A39}" destId="{654649C8-F374-401E-A418-E085DBA6D031}" srcOrd="1" destOrd="0" parTransId="{F0D2EBAA-1E5E-4F31-B88B-EC34C0EA9A42}" sibTransId="{615BB98F-AC27-417D-A3CC-7745C9236B16}"/>
    <dgm:cxn modelId="{CBD000E1-097C-4A7D-87A6-07A81F0AA138}" srcId="{1595CBDB-95B0-4F02-80BF-F22EB1450A39}" destId="{0B3972A7-9C94-447A-B471-7B840E392F00}" srcOrd="4" destOrd="0" parTransId="{27CCA476-EFF5-41C6-B4AD-AF00D57C2B76}" sibTransId="{52BDF0D7-FC0F-49B9-BBA7-9E83840BF776}"/>
    <dgm:cxn modelId="{587ED726-6235-49E5-A902-5E1174C9FDA4}" type="presOf" srcId="{A9510E93-AB77-42AE-AE0E-4559EFFA30F4}" destId="{81731F7B-369E-4D50-B4A5-A8890C4A1918}" srcOrd="0" destOrd="0" presId="urn:microsoft.com/office/officeart/2008/layout/LinedList"/>
    <dgm:cxn modelId="{FEFE04FB-12D7-4442-815F-48C1DCAE36BE}" type="presParOf" srcId="{1A9A77BB-C2EE-4413-839A-291C19DE2B90}" destId="{A1D776B2-C15E-4F35-BB5C-7CE9F5468ECA}" srcOrd="0" destOrd="0" presId="urn:microsoft.com/office/officeart/2008/layout/LinedList"/>
    <dgm:cxn modelId="{172A7A8D-66F9-4D53-A477-F49C70711C70}" type="presParOf" srcId="{1A9A77BB-C2EE-4413-839A-291C19DE2B90}" destId="{F93694FF-223A-4A6C-AB88-25C77A77B66F}" srcOrd="1" destOrd="0" presId="urn:microsoft.com/office/officeart/2008/layout/LinedList"/>
    <dgm:cxn modelId="{4F0E9403-6854-4768-9026-4E157DC670BB}" type="presParOf" srcId="{F93694FF-223A-4A6C-AB88-25C77A77B66F}" destId="{4C6D4B85-2459-4823-95A8-86584AC9C7C1}" srcOrd="0" destOrd="0" presId="urn:microsoft.com/office/officeart/2008/layout/LinedList"/>
    <dgm:cxn modelId="{4659ACE1-104C-4000-B0C3-523AA8DBF88E}" type="presParOf" srcId="{F93694FF-223A-4A6C-AB88-25C77A77B66F}" destId="{14E68479-56E6-4748-A5CC-3D99C3014D73}" srcOrd="1" destOrd="0" presId="urn:microsoft.com/office/officeart/2008/layout/LinedList"/>
    <dgm:cxn modelId="{1AA29BF5-990B-4D3E-BCAA-B55CB8ECD579}" type="presParOf" srcId="{14E68479-56E6-4748-A5CC-3D99C3014D73}" destId="{4DB3B2C3-7C9A-4D72-A3C8-136664A0B5BC}" srcOrd="0" destOrd="0" presId="urn:microsoft.com/office/officeart/2008/layout/LinedList"/>
    <dgm:cxn modelId="{E44C263B-408F-4979-ACF1-B7044954B516}" type="presParOf" srcId="{14E68479-56E6-4748-A5CC-3D99C3014D73}" destId="{82709C97-6F0A-4219-A3E5-8C90F7927B30}" srcOrd="1" destOrd="0" presId="urn:microsoft.com/office/officeart/2008/layout/LinedList"/>
    <dgm:cxn modelId="{FC581B8E-294A-44B6-B98E-0DC7E0F3AE20}" type="presParOf" srcId="{82709C97-6F0A-4219-A3E5-8C90F7927B30}" destId="{E9A7F1B4-544F-4FC9-A25E-38F3585C337B}" srcOrd="0" destOrd="0" presId="urn:microsoft.com/office/officeart/2008/layout/LinedList"/>
    <dgm:cxn modelId="{20DD5462-F67E-42A7-A6AF-D12A6BE55392}" type="presParOf" srcId="{82709C97-6F0A-4219-A3E5-8C90F7927B30}" destId="{EFA0EB8C-8AD6-4DE8-9667-B36EAC8ACFC0}" srcOrd="1" destOrd="0" presId="urn:microsoft.com/office/officeart/2008/layout/LinedList"/>
    <dgm:cxn modelId="{6341596A-9918-41F7-B57A-7960E0AF5F17}" type="presParOf" srcId="{82709C97-6F0A-4219-A3E5-8C90F7927B30}" destId="{A0376FFB-AAEC-4017-90E2-EE2019E9BCF7}" srcOrd="2" destOrd="0" presId="urn:microsoft.com/office/officeart/2008/layout/LinedList"/>
    <dgm:cxn modelId="{CF7A4A9F-416E-419B-825B-E2DF9D028DF5}" type="presParOf" srcId="{14E68479-56E6-4748-A5CC-3D99C3014D73}" destId="{58B469E2-75CB-45EE-8282-DC1E8A1F1435}" srcOrd="2" destOrd="0" presId="urn:microsoft.com/office/officeart/2008/layout/LinedList"/>
    <dgm:cxn modelId="{2E16E9A7-A786-4FC5-AA20-3CF054BE4180}" type="presParOf" srcId="{14E68479-56E6-4748-A5CC-3D99C3014D73}" destId="{FA2D21F4-30B8-4395-A6B5-BE1D863C76CC}" srcOrd="3" destOrd="0" presId="urn:microsoft.com/office/officeart/2008/layout/LinedList"/>
    <dgm:cxn modelId="{B2AB4A07-CAD6-4887-A5BA-5A67318D2327}" type="presParOf" srcId="{14E68479-56E6-4748-A5CC-3D99C3014D73}" destId="{0B86A88C-D1C8-40F2-B600-77DACC7ACE0C}" srcOrd="4" destOrd="0" presId="urn:microsoft.com/office/officeart/2008/layout/LinedList"/>
    <dgm:cxn modelId="{20687FD0-9ACA-4755-928F-25E38F35DEFE}" type="presParOf" srcId="{0B86A88C-D1C8-40F2-B600-77DACC7ACE0C}" destId="{CA9DE032-B0A6-4AA9-B31F-1AA198461803}" srcOrd="0" destOrd="0" presId="urn:microsoft.com/office/officeart/2008/layout/LinedList"/>
    <dgm:cxn modelId="{6AE75561-76D7-4758-B226-D708C185D386}" type="presParOf" srcId="{0B86A88C-D1C8-40F2-B600-77DACC7ACE0C}" destId="{1083F50E-E0DD-4E7B-9061-3B9A06BDBFCB}" srcOrd="1" destOrd="0" presId="urn:microsoft.com/office/officeart/2008/layout/LinedList"/>
    <dgm:cxn modelId="{A6C2A2C7-F682-4AFF-B94F-345F99033F3E}" type="presParOf" srcId="{0B86A88C-D1C8-40F2-B600-77DACC7ACE0C}" destId="{E86A0562-0C1B-4351-B8EA-CDC16CA3C837}" srcOrd="2" destOrd="0" presId="urn:microsoft.com/office/officeart/2008/layout/LinedList"/>
    <dgm:cxn modelId="{D9F65E61-E7AE-4081-A322-EECC74E68D40}" type="presParOf" srcId="{14E68479-56E6-4748-A5CC-3D99C3014D73}" destId="{9A7B4C0D-57B9-4A12-8539-3C4AA6520B4C}" srcOrd="5" destOrd="0" presId="urn:microsoft.com/office/officeart/2008/layout/LinedList"/>
    <dgm:cxn modelId="{751BED86-7286-46A7-9BF3-5A1998C301DB}" type="presParOf" srcId="{14E68479-56E6-4748-A5CC-3D99C3014D73}" destId="{6C628503-F79C-45E7-BE1A-54800798C173}" srcOrd="6" destOrd="0" presId="urn:microsoft.com/office/officeart/2008/layout/LinedList"/>
    <dgm:cxn modelId="{E2471441-D2CA-4150-AEEA-D2E51D42D592}" type="presParOf" srcId="{14E68479-56E6-4748-A5CC-3D99C3014D73}" destId="{A7E0642E-2D2D-476A-9633-C677A74FF878}" srcOrd="7" destOrd="0" presId="urn:microsoft.com/office/officeart/2008/layout/LinedList"/>
    <dgm:cxn modelId="{E42A05E0-E543-43A6-817F-C8843B2AA8EF}" type="presParOf" srcId="{A7E0642E-2D2D-476A-9633-C677A74FF878}" destId="{CCAB0C4F-698C-4DFC-A5CA-56EFA1D92EEC}" srcOrd="0" destOrd="0" presId="urn:microsoft.com/office/officeart/2008/layout/LinedList"/>
    <dgm:cxn modelId="{4CAE7C53-99C8-4E2E-971A-0476A3ACA289}" type="presParOf" srcId="{A7E0642E-2D2D-476A-9633-C677A74FF878}" destId="{81731F7B-369E-4D50-B4A5-A8890C4A1918}" srcOrd="1" destOrd="0" presId="urn:microsoft.com/office/officeart/2008/layout/LinedList"/>
    <dgm:cxn modelId="{4BEAED77-3C54-497E-B6A5-134E8EBCBE31}" type="presParOf" srcId="{A7E0642E-2D2D-476A-9633-C677A74FF878}" destId="{5A9EB29C-7A09-420A-9B23-48F090750E23}" srcOrd="2" destOrd="0" presId="urn:microsoft.com/office/officeart/2008/layout/LinedList"/>
    <dgm:cxn modelId="{67B2826D-E6D2-4AAA-9CAA-C377BC4D08C2}" type="presParOf" srcId="{14E68479-56E6-4748-A5CC-3D99C3014D73}" destId="{7D026324-0013-45EF-9CD2-51082C7B5E73}" srcOrd="8" destOrd="0" presId="urn:microsoft.com/office/officeart/2008/layout/LinedList"/>
    <dgm:cxn modelId="{C2126B7D-015D-4C4A-9C16-E1A48E2E80D5}" type="presParOf" srcId="{14E68479-56E6-4748-A5CC-3D99C3014D73}" destId="{5A4DB0D9-E856-45DE-916F-71BA5FEAC827}" srcOrd="9" destOrd="0" presId="urn:microsoft.com/office/officeart/2008/layout/LinedList"/>
    <dgm:cxn modelId="{07681754-0CD4-4A19-BF52-63A77106524A}" type="presParOf" srcId="{14E68479-56E6-4748-A5CC-3D99C3014D73}" destId="{ECF1CEDF-310D-4884-8580-9085CCD16567}" srcOrd="10" destOrd="0" presId="urn:microsoft.com/office/officeart/2008/layout/LinedList"/>
    <dgm:cxn modelId="{37C55E03-B5EE-4D7A-9C81-23ADBB905CED}" type="presParOf" srcId="{ECF1CEDF-310D-4884-8580-9085CCD16567}" destId="{096E2471-B9F6-458E-A839-C03A7E5DC5CD}" srcOrd="0" destOrd="0" presId="urn:microsoft.com/office/officeart/2008/layout/LinedList"/>
    <dgm:cxn modelId="{0C875904-8C22-4ED0-987B-BEEADF356A50}" type="presParOf" srcId="{ECF1CEDF-310D-4884-8580-9085CCD16567}" destId="{01383068-C8D3-4A3A-9145-4CEF91D8A542}" srcOrd="1" destOrd="0" presId="urn:microsoft.com/office/officeart/2008/layout/LinedList"/>
    <dgm:cxn modelId="{552A83BC-2C54-41B7-9B50-F1E14299AD2C}" type="presParOf" srcId="{ECF1CEDF-310D-4884-8580-9085CCD16567}" destId="{5ED4E4E1-5DD8-436D-92B3-8EEC1158B048}" srcOrd="2" destOrd="0" presId="urn:microsoft.com/office/officeart/2008/layout/LinedList"/>
    <dgm:cxn modelId="{1BCEECDE-C106-4A4D-AB18-AE74C4BDED5A}" type="presParOf" srcId="{14E68479-56E6-4748-A5CC-3D99C3014D73}" destId="{EED2B19B-D744-47F4-B863-B315122F712E}" srcOrd="11" destOrd="0" presId="urn:microsoft.com/office/officeart/2008/layout/LinedList"/>
    <dgm:cxn modelId="{E1B0821A-01E4-4C59-A326-38B3965BC068}" type="presParOf" srcId="{14E68479-56E6-4748-A5CC-3D99C3014D73}" destId="{81BB5490-5E91-4B5C-97A5-2B618BC02381}" srcOrd="12" destOrd="0" presId="urn:microsoft.com/office/officeart/2008/layout/LinedList"/>
    <dgm:cxn modelId="{0F0BBEC6-2F38-44CF-99DA-5A70C92C79DE}" type="presParOf" srcId="{14E68479-56E6-4748-A5CC-3D99C3014D73}" destId="{88EBF462-E16D-49E6-B164-52E370A74A6B}" srcOrd="13" destOrd="0" presId="urn:microsoft.com/office/officeart/2008/layout/LinedList"/>
    <dgm:cxn modelId="{429FBD34-07C0-4BF8-9091-27645AD0371E}" type="presParOf" srcId="{88EBF462-E16D-49E6-B164-52E370A74A6B}" destId="{D28C1824-FA66-4405-8213-73D9A010C9EF}" srcOrd="0" destOrd="0" presId="urn:microsoft.com/office/officeart/2008/layout/LinedList"/>
    <dgm:cxn modelId="{593A6718-13A1-4002-8EA1-C9B4E7DCF706}" type="presParOf" srcId="{88EBF462-E16D-49E6-B164-52E370A74A6B}" destId="{581E97C6-1802-4025-9A8B-94BB55DA1222}" srcOrd="1" destOrd="0" presId="urn:microsoft.com/office/officeart/2008/layout/LinedList"/>
    <dgm:cxn modelId="{FE1EC1C4-3683-496C-8A37-7EA77EE5D30F}" type="presParOf" srcId="{88EBF462-E16D-49E6-B164-52E370A74A6B}" destId="{8D9C8536-B15F-46C3-948B-8AE4C61B74E6}" srcOrd="2" destOrd="0" presId="urn:microsoft.com/office/officeart/2008/layout/LinedList"/>
    <dgm:cxn modelId="{801EC92C-7618-43EB-AE56-3A78DFF228F5}" type="presParOf" srcId="{14E68479-56E6-4748-A5CC-3D99C3014D73}" destId="{DA047C0E-597B-4800-BCEF-1E902AA16C88}" srcOrd="14" destOrd="0" presId="urn:microsoft.com/office/officeart/2008/layout/LinedList"/>
    <dgm:cxn modelId="{F3CB7C5F-62C1-4A67-A29B-D69AE6FA20A1}" type="presParOf" srcId="{14E68479-56E6-4748-A5CC-3D99C3014D73}" destId="{150F29D9-81E8-4DFF-9F4F-F6F7FFE58AD4}"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2538D4-51CC-46EB-9E57-BC8670EEE04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ES"/>
        </a:p>
      </dgm:t>
    </dgm:pt>
    <dgm:pt modelId="{C47AF5BD-25D2-453E-BDE4-3D76ED80FA60}">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Información </a:t>
          </a:r>
          <a:endParaRPr lang="es-ES" dirty="0">
            <a:solidFill>
              <a:schemeClr val="tx1"/>
            </a:solidFill>
            <a:latin typeface="Times New Roman" panose="02020603050405020304" pitchFamily="18" charset="0"/>
            <a:cs typeface="Times New Roman" panose="02020603050405020304" pitchFamily="18" charset="0"/>
          </a:endParaRPr>
        </a:p>
      </dgm:t>
    </dgm:pt>
    <dgm:pt modelId="{82DFA404-A339-4252-9396-72BCCAE2B7DC}" type="parTrans" cxnId="{53F87975-DC20-47B1-A2A8-9F5B2FD381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97214AB-8A61-47D2-AA48-18F7E4F9FD52}" type="sibTrans" cxnId="{53F87975-DC20-47B1-A2A8-9F5B2FD381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B7C5ACA-0BBC-4DB3-9EBF-8BBC7D722214}">
      <dgm:prSet phldrT="[Texto]" custT="1"/>
      <dgm:spPr/>
      <dgm:t>
        <a:bodyPr/>
        <a:lstStyle/>
        <a:p>
          <a:r>
            <a:rPr lang="es-ES" sz="2000" dirty="0" smtClean="0">
              <a:solidFill>
                <a:schemeClr val="tx1"/>
              </a:solidFill>
              <a:latin typeface="Times New Roman" panose="02020603050405020304" pitchFamily="18" charset="0"/>
              <a:cs typeface="Times New Roman" panose="02020603050405020304" pitchFamily="18" charset="0"/>
            </a:rPr>
            <a:t>INEC</a:t>
          </a:r>
          <a:endParaRPr lang="es-ES" sz="2000" dirty="0">
            <a:solidFill>
              <a:schemeClr val="tx1"/>
            </a:solidFill>
            <a:latin typeface="Times New Roman" panose="02020603050405020304" pitchFamily="18" charset="0"/>
            <a:cs typeface="Times New Roman" panose="02020603050405020304" pitchFamily="18" charset="0"/>
          </a:endParaRPr>
        </a:p>
      </dgm:t>
    </dgm:pt>
    <dgm:pt modelId="{984488EA-AC1F-4489-BE3F-1168931BCC88}" type="parTrans" cxnId="{B40D2C4F-B58B-4E99-A5BC-E134FAE7CCD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20F5BCC-BCFE-412C-9CEE-6ABA1C20F108}" type="sibTrans" cxnId="{B40D2C4F-B58B-4E99-A5BC-E134FAE7CCD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7836556-3BED-4FBA-9FFD-7452F9956424}">
      <dgm:prSet phldrT="[Texto]" custT="1"/>
      <dgm:spPr/>
      <dgm:t>
        <a:bodyPr/>
        <a:lstStyle/>
        <a:p>
          <a:r>
            <a:rPr lang="es-ES" sz="2000" dirty="0" smtClean="0">
              <a:solidFill>
                <a:schemeClr val="tx1"/>
              </a:solidFill>
              <a:latin typeface="Times New Roman" panose="02020603050405020304" pitchFamily="18" charset="0"/>
              <a:cs typeface="Times New Roman" panose="02020603050405020304" pitchFamily="18" charset="0"/>
            </a:rPr>
            <a:t>Superintendencia de compañías</a:t>
          </a:r>
          <a:endParaRPr lang="es-ES" sz="2000" dirty="0">
            <a:solidFill>
              <a:schemeClr val="tx1"/>
            </a:solidFill>
            <a:latin typeface="Times New Roman" panose="02020603050405020304" pitchFamily="18" charset="0"/>
            <a:cs typeface="Times New Roman" panose="02020603050405020304" pitchFamily="18" charset="0"/>
          </a:endParaRPr>
        </a:p>
      </dgm:t>
    </dgm:pt>
    <dgm:pt modelId="{E5272560-E35C-4B2E-8336-D03F87279743}" type="parTrans" cxnId="{E4D835B2-F443-4A6F-8AAB-3D492A751D4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6780ED3-F0E7-4DBC-836B-EB3B5609BCE0}" type="sibTrans" cxnId="{E4D835B2-F443-4A6F-8AAB-3D492A751D4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8E7EE15-DF05-4708-9EA0-F6314E624FF5}">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Instrumento </a:t>
          </a:r>
          <a:endParaRPr lang="es-ES" dirty="0">
            <a:solidFill>
              <a:schemeClr val="tx1"/>
            </a:solidFill>
            <a:latin typeface="Times New Roman" panose="02020603050405020304" pitchFamily="18" charset="0"/>
            <a:cs typeface="Times New Roman" panose="02020603050405020304" pitchFamily="18" charset="0"/>
          </a:endParaRPr>
        </a:p>
      </dgm:t>
    </dgm:pt>
    <dgm:pt modelId="{D1C4AEF9-01FD-41D2-8A9B-93133EE98817}" type="parTrans" cxnId="{BFB09CA9-595B-4F5D-8D01-377044A20A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BBE8F1D-1C11-4E39-A12C-F201010C5EF0}" type="sibTrans" cxnId="{BFB09CA9-595B-4F5D-8D01-377044A20A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D7D2B53-FBAF-4188-9B20-D15CAD752580}">
      <dgm:prSet phldrT="[Texto]" custT="1"/>
      <dgm:spPr/>
      <dgm:t>
        <a:bodyPr/>
        <a:lstStyle/>
        <a:p>
          <a:r>
            <a:rPr lang="es-ES" sz="2000" dirty="0" smtClean="0">
              <a:solidFill>
                <a:schemeClr val="tx1"/>
              </a:solidFill>
              <a:latin typeface="Times New Roman" panose="02020603050405020304" pitchFamily="18" charset="0"/>
              <a:cs typeface="Times New Roman" panose="02020603050405020304" pitchFamily="18" charset="0"/>
            </a:rPr>
            <a:t>Encuesta  (adaptado al </a:t>
          </a:r>
          <a:r>
            <a:rPr lang="es-ES" sz="2000" dirty="0" err="1" smtClean="0">
              <a:solidFill>
                <a:schemeClr val="tx1"/>
              </a:solidFill>
              <a:latin typeface="Times New Roman" panose="02020603050405020304" pitchFamily="18" charset="0"/>
              <a:cs typeface="Times New Roman" panose="02020603050405020304" pitchFamily="18" charset="0"/>
            </a:rPr>
            <a:t>paper</a:t>
          </a:r>
          <a:r>
            <a:rPr lang="es-ES" sz="2000" dirty="0" smtClean="0">
              <a:solidFill>
                <a:schemeClr val="tx1"/>
              </a:solidFill>
              <a:latin typeface="Times New Roman" panose="02020603050405020304" pitchFamily="18" charset="0"/>
              <a:cs typeface="Times New Roman" panose="02020603050405020304" pitchFamily="18" charset="0"/>
            </a:rPr>
            <a:t> base)</a:t>
          </a:r>
          <a:endParaRPr lang="es-ES" sz="2000" dirty="0">
            <a:solidFill>
              <a:schemeClr val="tx1"/>
            </a:solidFill>
            <a:latin typeface="Times New Roman" panose="02020603050405020304" pitchFamily="18" charset="0"/>
            <a:cs typeface="Times New Roman" panose="02020603050405020304" pitchFamily="18" charset="0"/>
          </a:endParaRPr>
        </a:p>
      </dgm:t>
    </dgm:pt>
    <dgm:pt modelId="{685226DB-5F3E-46BE-B70C-C1B0AAEAF8F9}" type="parTrans" cxnId="{D83B8286-8290-4FD3-81D0-346F4DA71AE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A44EF02-3A7B-425D-B214-2E240B1240C9}" type="sibTrans" cxnId="{D83B8286-8290-4FD3-81D0-346F4DA71AE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B36978C-95B6-4253-A40B-F74CBF1AD449}">
      <dgm:prSet phldrT="[Texto]"/>
      <dgm:spPr/>
      <dgm:t>
        <a:bodyPr/>
        <a:lstStyle/>
        <a:p>
          <a:r>
            <a:rPr lang="es-ES" dirty="0" smtClean="0">
              <a:solidFill>
                <a:schemeClr val="tx1"/>
              </a:solidFill>
              <a:latin typeface="Times New Roman" panose="02020603050405020304" pitchFamily="18" charset="0"/>
              <a:cs typeface="Times New Roman" panose="02020603050405020304" pitchFamily="18" charset="0"/>
            </a:rPr>
            <a:t>Análisis de datos</a:t>
          </a:r>
          <a:endParaRPr lang="es-ES" dirty="0">
            <a:solidFill>
              <a:schemeClr val="tx1"/>
            </a:solidFill>
            <a:latin typeface="Times New Roman" panose="02020603050405020304" pitchFamily="18" charset="0"/>
            <a:cs typeface="Times New Roman" panose="02020603050405020304" pitchFamily="18" charset="0"/>
          </a:endParaRPr>
        </a:p>
      </dgm:t>
    </dgm:pt>
    <dgm:pt modelId="{1AE38B23-C993-4BE8-AFA7-AF8CB86300CE}" type="parTrans" cxnId="{C81759D8-0C38-4374-9ED1-F94426F5154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0AE4DFF-863C-4D1A-83CE-C26B156D3592}" type="sibTrans" cxnId="{C81759D8-0C38-4374-9ED1-F94426F5154B}">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011562F-F5E2-404E-B521-F7D0C121FB5E}">
      <dgm:prSet phldrT="[Texto]" custT="1"/>
      <dgm:spPr/>
      <dgm:t>
        <a:bodyPr/>
        <a:lstStyle/>
        <a:p>
          <a:r>
            <a:rPr lang="es-ES" sz="2000" dirty="0" smtClean="0">
              <a:solidFill>
                <a:schemeClr val="tx1"/>
              </a:solidFill>
              <a:latin typeface="Times New Roman" panose="02020603050405020304" pitchFamily="18" charset="0"/>
              <a:cs typeface="Times New Roman" panose="02020603050405020304" pitchFamily="18" charset="0"/>
            </a:rPr>
            <a:t>SPSS versión 23</a:t>
          </a:r>
          <a:endParaRPr lang="es-ES" sz="2000" dirty="0">
            <a:solidFill>
              <a:schemeClr val="tx1"/>
            </a:solidFill>
            <a:latin typeface="Times New Roman" panose="02020603050405020304" pitchFamily="18" charset="0"/>
            <a:cs typeface="Times New Roman" panose="02020603050405020304" pitchFamily="18" charset="0"/>
          </a:endParaRPr>
        </a:p>
      </dgm:t>
    </dgm:pt>
    <dgm:pt modelId="{76744398-7ADA-4E63-B141-B8FF12767940}" type="parTrans" cxnId="{2FF9EC50-B9C7-44A1-968F-4D7A846F60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A5CB0BF-A350-4832-B4F4-68FC62E0159D}" type="sibTrans" cxnId="{2FF9EC50-B9C7-44A1-968F-4D7A846F60E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9F3AF53-3354-40F7-B3B6-33849B259D8E}">
      <dgm:prSet phldrT="[Texto]" custT="1"/>
      <dgm:spPr/>
      <dgm:t>
        <a:bodyPr/>
        <a:lstStyle/>
        <a:p>
          <a:r>
            <a:rPr lang="es-ES" sz="2000" dirty="0" err="1" smtClean="0">
              <a:solidFill>
                <a:schemeClr val="tx1"/>
              </a:solidFill>
              <a:latin typeface="Times New Roman" panose="02020603050405020304" pitchFamily="18" charset="0"/>
              <a:cs typeface="Times New Roman" panose="02020603050405020304" pitchFamily="18" charset="0"/>
            </a:rPr>
            <a:t>Minitab</a:t>
          </a:r>
          <a:r>
            <a:rPr lang="es-ES" sz="2000" dirty="0" smtClean="0">
              <a:solidFill>
                <a:schemeClr val="tx1"/>
              </a:solidFill>
              <a:latin typeface="Times New Roman" panose="02020603050405020304" pitchFamily="18" charset="0"/>
              <a:cs typeface="Times New Roman" panose="02020603050405020304" pitchFamily="18" charset="0"/>
            </a:rPr>
            <a:t> 18</a:t>
          </a:r>
          <a:endParaRPr lang="es-ES" sz="2000" dirty="0">
            <a:solidFill>
              <a:schemeClr val="tx1"/>
            </a:solidFill>
            <a:latin typeface="Times New Roman" panose="02020603050405020304" pitchFamily="18" charset="0"/>
            <a:cs typeface="Times New Roman" panose="02020603050405020304" pitchFamily="18" charset="0"/>
          </a:endParaRPr>
        </a:p>
      </dgm:t>
    </dgm:pt>
    <dgm:pt modelId="{EE054010-3249-4139-B629-C2501772528C}" type="parTrans" cxnId="{F026221A-2620-4C22-A53F-9BBC43990789}">
      <dgm:prSet/>
      <dgm:spPr/>
      <dgm:t>
        <a:bodyPr/>
        <a:lstStyle/>
        <a:p>
          <a:endParaRPr lang="es-EC">
            <a:latin typeface="Times New Roman" panose="02020603050405020304" pitchFamily="18" charset="0"/>
            <a:cs typeface="Times New Roman" panose="02020603050405020304" pitchFamily="18" charset="0"/>
          </a:endParaRPr>
        </a:p>
      </dgm:t>
    </dgm:pt>
    <dgm:pt modelId="{0637E611-7E32-4703-8445-42FDEA54DBE5}" type="sibTrans" cxnId="{F026221A-2620-4C22-A53F-9BBC43990789}">
      <dgm:prSet/>
      <dgm:spPr/>
      <dgm:t>
        <a:bodyPr/>
        <a:lstStyle/>
        <a:p>
          <a:endParaRPr lang="es-EC">
            <a:latin typeface="Times New Roman" panose="02020603050405020304" pitchFamily="18" charset="0"/>
            <a:cs typeface="Times New Roman" panose="02020603050405020304" pitchFamily="18" charset="0"/>
          </a:endParaRPr>
        </a:p>
      </dgm:t>
    </dgm:pt>
    <dgm:pt modelId="{C6CB59A0-1E1B-4708-9260-D949FF1DBDF9}">
      <dgm:prSet phldrT="[Texto]" custT="1"/>
      <dgm:spPr/>
      <dgm:t>
        <a:bodyPr/>
        <a:lstStyle/>
        <a:p>
          <a:r>
            <a:rPr lang="es-ES" sz="2000" dirty="0" err="1" smtClean="0">
              <a:solidFill>
                <a:schemeClr val="tx1"/>
              </a:solidFill>
              <a:latin typeface="Times New Roman" panose="02020603050405020304" pitchFamily="18" charset="0"/>
              <a:cs typeface="Times New Roman" panose="02020603050405020304" pitchFamily="18" charset="0"/>
            </a:rPr>
            <a:t>Geogebra</a:t>
          </a:r>
          <a:r>
            <a:rPr lang="es-ES" sz="2000" dirty="0" smtClean="0">
              <a:solidFill>
                <a:schemeClr val="tx1"/>
              </a:solidFill>
              <a:latin typeface="Times New Roman" panose="02020603050405020304" pitchFamily="18" charset="0"/>
              <a:cs typeface="Times New Roman" panose="02020603050405020304" pitchFamily="18" charset="0"/>
            </a:rPr>
            <a:t> </a:t>
          </a:r>
          <a:endParaRPr lang="es-ES" sz="2000" dirty="0">
            <a:solidFill>
              <a:schemeClr val="tx1"/>
            </a:solidFill>
            <a:latin typeface="Times New Roman" panose="02020603050405020304" pitchFamily="18" charset="0"/>
            <a:cs typeface="Times New Roman" panose="02020603050405020304" pitchFamily="18" charset="0"/>
          </a:endParaRPr>
        </a:p>
      </dgm:t>
    </dgm:pt>
    <dgm:pt modelId="{C8239C63-A26B-4D2C-AE99-51AE56034E39}" type="parTrans" cxnId="{A7C05A08-6701-4637-9ABE-C3677D1282CC}">
      <dgm:prSet/>
      <dgm:spPr/>
      <dgm:t>
        <a:bodyPr/>
        <a:lstStyle/>
        <a:p>
          <a:endParaRPr lang="es-EC">
            <a:latin typeface="Times New Roman" panose="02020603050405020304" pitchFamily="18" charset="0"/>
            <a:cs typeface="Times New Roman" panose="02020603050405020304" pitchFamily="18" charset="0"/>
          </a:endParaRPr>
        </a:p>
      </dgm:t>
    </dgm:pt>
    <dgm:pt modelId="{F825C8B5-1EAD-4446-AF35-803A48C5EF38}" type="sibTrans" cxnId="{A7C05A08-6701-4637-9ABE-C3677D1282CC}">
      <dgm:prSet/>
      <dgm:spPr/>
      <dgm:t>
        <a:bodyPr/>
        <a:lstStyle/>
        <a:p>
          <a:endParaRPr lang="es-EC">
            <a:latin typeface="Times New Roman" panose="02020603050405020304" pitchFamily="18" charset="0"/>
            <a:cs typeface="Times New Roman" panose="02020603050405020304" pitchFamily="18" charset="0"/>
          </a:endParaRPr>
        </a:p>
      </dgm:t>
    </dgm:pt>
    <dgm:pt modelId="{41F23F27-8F8B-4A7A-A36A-1DFFF9D3CFA0}" type="pres">
      <dgm:prSet presAssocID="{4D2538D4-51CC-46EB-9E57-BC8670EEE04E}" presName="Name0" presStyleCnt="0">
        <dgm:presLayoutVars>
          <dgm:dir/>
          <dgm:animLvl val="lvl"/>
          <dgm:resizeHandles val="exact"/>
        </dgm:presLayoutVars>
      </dgm:prSet>
      <dgm:spPr/>
      <dgm:t>
        <a:bodyPr/>
        <a:lstStyle/>
        <a:p>
          <a:endParaRPr lang="es-ES"/>
        </a:p>
      </dgm:t>
    </dgm:pt>
    <dgm:pt modelId="{F54B867A-331F-4216-87DD-95AC53885F5F}" type="pres">
      <dgm:prSet presAssocID="{C47AF5BD-25D2-453E-BDE4-3D76ED80FA60}" presName="linNode" presStyleCnt="0"/>
      <dgm:spPr/>
    </dgm:pt>
    <dgm:pt modelId="{66B717E2-65AE-45FB-9D81-C9200C0C51DA}" type="pres">
      <dgm:prSet presAssocID="{C47AF5BD-25D2-453E-BDE4-3D76ED80FA60}" presName="parentText" presStyleLbl="node1" presStyleIdx="0" presStyleCnt="3">
        <dgm:presLayoutVars>
          <dgm:chMax val="1"/>
          <dgm:bulletEnabled val="1"/>
        </dgm:presLayoutVars>
      </dgm:prSet>
      <dgm:spPr/>
      <dgm:t>
        <a:bodyPr/>
        <a:lstStyle/>
        <a:p>
          <a:endParaRPr lang="es-ES"/>
        </a:p>
      </dgm:t>
    </dgm:pt>
    <dgm:pt modelId="{7BAA205C-179A-4876-B5F2-A6EBDD61236F}" type="pres">
      <dgm:prSet presAssocID="{C47AF5BD-25D2-453E-BDE4-3D76ED80FA60}" presName="descendantText" presStyleLbl="alignAccFollowNode1" presStyleIdx="0" presStyleCnt="3">
        <dgm:presLayoutVars>
          <dgm:bulletEnabled val="1"/>
        </dgm:presLayoutVars>
      </dgm:prSet>
      <dgm:spPr/>
      <dgm:t>
        <a:bodyPr/>
        <a:lstStyle/>
        <a:p>
          <a:endParaRPr lang="es-ES"/>
        </a:p>
      </dgm:t>
    </dgm:pt>
    <dgm:pt modelId="{B073C2D5-4AE2-4D2C-B727-42953D662A72}" type="pres">
      <dgm:prSet presAssocID="{097214AB-8A61-47D2-AA48-18F7E4F9FD52}" presName="sp" presStyleCnt="0"/>
      <dgm:spPr/>
    </dgm:pt>
    <dgm:pt modelId="{85138A44-2BCB-4290-B2C8-1ECD6021EEB8}" type="pres">
      <dgm:prSet presAssocID="{28E7EE15-DF05-4708-9EA0-F6314E624FF5}" presName="linNode" presStyleCnt="0"/>
      <dgm:spPr/>
    </dgm:pt>
    <dgm:pt modelId="{20ED4984-E43D-4389-8A59-AD61556B9E9F}" type="pres">
      <dgm:prSet presAssocID="{28E7EE15-DF05-4708-9EA0-F6314E624FF5}" presName="parentText" presStyleLbl="node1" presStyleIdx="1" presStyleCnt="3">
        <dgm:presLayoutVars>
          <dgm:chMax val="1"/>
          <dgm:bulletEnabled val="1"/>
        </dgm:presLayoutVars>
      </dgm:prSet>
      <dgm:spPr/>
      <dgm:t>
        <a:bodyPr/>
        <a:lstStyle/>
        <a:p>
          <a:endParaRPr lang="es-ES"/>
        </a:p>
      </dgm:t>
    </dgm:pt>
    <dgm:pt modelId="{7271A955-5C0B-47D0-91BD-7D2D310ACF17}" type="pres">
      <dgm:prSet presAssocID="{28E7EE15-DF05-4708-9EA0-F6314E624FF5}" presName="descendantText" presStyleLbl="alignAccFollowNode1" presStyleIdx="1" presStyleCnt="3">
        <dgm:presLayoutVars>
          <dgm:bulletEnabled val="1"/>
        </dgm:presLayoutVars>
      </dgm:prSet>
      <dgm:spPr/>
      <dgm:t>
        <a:bodyPr/>
        <a:lstStyle/>
        <a:p>
          <a:endParaRPr lang="es-ES"/>
        </a:p>
      </dgm:t>
    </dgm:pt>
    <dgm:pt modelId="{B8FE6D72-EA4F-4075-9F07-AB878B17D81A}" type="pres">
      <dgm:prSet presAssocID="{ABBE8F1D-1C11-4E39-A12C-F201010C5EF0}" presName="sp" presStyleCnt="0"/>
      <dgm:spPr/>
    </dgm:pt>
    <dgm:pt modelId="{47DA3AAD-C07E-47B2-9987-7F2BEF83A70F}" type="pres">
      <dgm:prSet presAssocID="{2B36978C-95B6-4253-A40B-F74CBF1AD449}" presName="linNode" presStyleCnt="0"/>
      <dgm:spPr/>
    </dgm:pt>
    <dgm:pt modelId="{A2916230-C83D-4767-B056-3D7D2DBF6E43}" type="pres">
      <dgm:prSet presAssocID="{2B36978C-95B6-4253-A40B-F74CBF1AD449}" presName="parentText" presStyleLbl="node1" presStyleIdx="2" presStyleCnt="3">
        <dgm:presLayoutVars>
          <dgm:chMax val="1"/>
          <dgm:bulletEnabled val="1"/>
        </dgm:presLayoutVars>
      </dgm:prSet>
      <dgm:spPr/>
      <dgm:t>
        <a:bodyPr/>
        <a:lstStyle/>
        <a:p>
          <a:endParaRPr lang="es-ES"/>
        </a:p>
      </dgm:t>
    </dgm:pt>
    <dgm:pt modelId="{454E534C-3747-468D-9989-D85ED1A629DF}" type="pres">
      <dgm:prSet presAssocID="{2B36978C-95B6-4253-A40B-F74CBF1AD449}" presName="descendantText" presStyleLbl="alignAccFollowNode1" presStyleIdx="2" presStyleCnt="3">
        <dgm:presLayoutVars>
          <dgm:bulletEnabled val="1"/>
        </dgm:presLayoutVars>
      </dgm:prSet>
      <dgm:spPr/>
      <dgm:t>
        <a:bodyPr/>
        <a:lstStyle/>
        <a:p>
          <a:endParaRPr lang="es-ES"/>
        </a:p>
      </dgm:t>
    </dgm:pt>
  </dgm:ptLst>
  <dgm:cxnLst>
    <dgm:cxn modelId="{84C8B645-9654-46B8-8969-83160F884CED}" type="presOf" srcId="{2B36978C-95B6-4253-A40B-F74CBF1AD449}" destId="{A2916230-C83D-4767-B056-3D7D2DBF6E43}" srcOrd="0" destOrd="0" presId="urn:microsoft.com/office/officeart/2005/8/layout/vList5"/>
    <dgm:cxn modelId="{2FF9EC50-B9C7-44A1-968F-4D7A846F60E6}" srcId="{2B36978C-95B6-4253-A40B-F74CBF1AD449}" destId="{D011562F-F5E2-404E-B521-F7D0C121FB5E}" srcOrd="0" destOrd="0" parTransId="{76744398-7ADA-4E63-B141-B8FF12767940}" sibTransId="{BA5CB0BF-A350-4832-B4F4-68FC62E0159D}"/>
    <dgm:cxn modelId="{C2602E47-16A2-44AB-8BB7-72FFD776E211}" type="presOf" srcId="{C47AF5BD-25D2-453E-BDE4-3D76ED80FA60}" destId="{66B717E2-65AE-45FB-9D81-C9200C0C51DA}" srcOrd="0" destOrd="0" presId="urn:microsoft.com/office/officeart/2005/8/layout/vList5"/>
    <dgm:cxn modelId="{E4D835B2-F443-4A6F-8AAB-3D492A751D46}" srcId="{C47AF5BD-25D2-453E-BDE4-3D76ED80FA60}" destId="{47836556-3BED-4FBA-9FFD-7452F9956424}" srcOrd="1" destOrd="0" parTransId="{E5272560-E35C-4B2E-8336-D03F87279743}" sibTransId="{16780ED3-F0E7-4DBC-836B-EB3B5609BCE0}"/>
    <dgm:cxn modelId="{D83B8286-8290-4FD3-81D0-346F4DA71AEB}" srcId="{28E7EE15-DF05-4708-9EA0-F6314E624FF5}" destId="{1D7D2B53-FBAF-4188-9B20-D15CAD752580}" srcOrd="0" destOrd="0" parTransId="{685226DB-5F3E-46BE-B70C-C1B0AAEAF8F9}" sibTransId="{FA44EF02-3A7B-425D-B214-2E240B1240C9}"/>
    <dgm:cxn modelId="{BFB09CA9-595B-4F5D-8D01-377044A20AE6}" srcId="{4D2538D4-51CC-46EB-9E57-BC8670EEE04E}" destId="{28E7EE15-DF05-4708-9EA0-F6314E624FF5}" srcOrd="1" destOrd="0" parTransId="{D1C4AEF9-01FD-41D2-8A9B-93133EE98817}" sibTransId="{ABBE8F1D-1C11-4E39-A12C-F201010C5EF0}"/>
    <dgm:cxn modelId="{B40D2C4F-B58B-4E99-A5BC-E134FAE7CCD9}" srcId="{C47AF5BD-25D2-453E-BDE4-3D76ED80FA60}" destId="{3B7C5ACA-0BBC-4DB3-9EBF-8BBC7D722214}" srcOrd="0" destOrd="0" parTransId="{984488EA-AC1F-4489-BE3F-1168931BCC88}" sibTransId="{020F5BCC-BCFE-412C-9CEE-6ABA1C20F108}"/>
    <dgm:cxn modelId="{93321B70-A21D-4240-97A0-C020539498C4}" type="presOf" srcId="{C6CB59A0-1E1B-4708-9260-D949FF1DBDF9}" destId="{454E534C-3747-468D-9989-D85ED1A629DF}" srcOrd="0" destOrd="2" presId="urn:microsoft.com/office/officeart/2005/8/layout/vList5"/>
    <dgm:cxn modelId="{53F87975-DC20-47B1-A2A8-9F5B2FD381E6}" srcId="{4D2538D4-51CC-46EB-9E57-BC8670EEE04E}" destId="{C47AF5BD-25D2-453E-BDE4-3D76ED80FA60}" srcOrd="0" destOrd="0" parTransId="{82DFA404-A339-4252-9396-72BCCAE2B7DC}" sibTransId="{097214AB-8A61-47D2-AA48-18F7E4F9FD52}"/>
    <dgm:cxn modelId="{7481C99D-90BB-48BE-BF7C-7554083F3263}" type="presOf" srcId="{4D2538D4-51CC-46EB-9E57-BC8670EEE04E}" destId="{41F23F27-8F8B-4A7A-A36A-1DFFF9D3CFA0}" srcOrd="0" destOrd="0" presId="urn:microsoft.com/office/officeart/2005/8/layout/vList5"/>
    <dgm:cxn modelId="{E88BAC81-E1B0-455C-9663-B63092D1F657}" type="presOf" srcId="{79F3AF53-3354-40F7-B3B6-33849B259D8E}" destId="{454E534C-3747-468D-9989-D85ED1A629DF}" srcOrd="0" destOrd="1" presId="urn:microsoft.com/office/officeart/2005/8/layout/vList5"/>
    <dgm:cxn modelId="{A7C05A08-6701-4637-9ABE-C3677D1282CC}" srcId="{2B36978C-95B6-4253-A40B-F74CBF1AD449}" destId="{C6CB59A0-1E1B-4708-9260-D949FF1DBDF9}" srcOrd="2" destOrd="0" parTransId="{C8239C63-A26B-4D2C-AE99-51AE56034E39}" sibTransId="{F825C8B5-1EAD-4446-AF35-803A48C5EF38}"/>
    <dgm:cxn modelId="{C81759D8-0C38-4374-9ED1-F94426F5154B}" srcId="{4D2538D4-51CC-46EB-9E57-BC8670EEE04E}" destId="{2B36978C-95B6-4253-A40B-F74CBF1AD449}" srcOrd="2" destOrd="0" parTransId="{1AE38B23-C993-4BE8-AFA7-AF8CB86300CE}" sibTransId="{D0AE4DFF-863C-4D1A-83CE-C26B156D3592}"/>
    <dgm:cxn modelId="{5F683D1F-5AF5-4CE2-A518-D1BB6AC7E7E5}" type="presOf" srcId="{1D7D2B53-FBAF-4188-9B20-D15CAD752580}" destId="{7271A955-5C0B-47D0-91BD-7D2D310ACF17}" srcOrd="0" destOrd="0" presId="urn:microsoft.com/office/officeart/2005/8/layout/vList5"/>
    <dgm:cxn modelId="{F026221A-2620-4C22-A53F-9BBC43990789}" srcId="{2B36978C-95B6-4253-A40B-F74CBF1AD449}" destId="{79F3AF53-3354-40F7-B3B6-33849B259D8E}" srcOrd="1" destOrd="0" parTransId="{EE054010-3249-4139-B629-C2501772528C}" sibTransId="{0637E611-7E32-4703-8445-42FDEA54DBE5}"/>
    <dgm:cxn modelId="{69BCD3CE-1A59-4C06-B7F6-A127E6C5D1D5}" type="presOf" srcId="{47836556-3BED-4FBA-9FFD-7452F9956424}" destId="{7BAA205C-179A-4876-B5F2-A6EBDD61236F}" srcOrd="0" destOrd="1" presId="urn:microsoft.com/office/officeart/2005/8/layout/vList5"/>
    <dgm:cxn modelId="{7E4DFE82-5EFD-4B6C-974C-C4490227E2A9}" type="presOf" srcId="{28E7EE15-DF05-4708-9EA0-F6314E624FF5}" destId="{20ED4984-E43D-4389-8A59-AD61556B9E9F}" srcOrd="0" destOrd="0" presId="urn:microsoft.com/office/officeart/2005/8/layout/vList5"/>
    <dgm:cxn modelId="{B187B826-23F4-407A-9292-BAF6455CE097}" type="presOf" srcId="{D011562F-F5E2-404E-B521-F7D0C121FB5E}" destId="{454E534C-3747-468D-9989-D85ED1A629DF}" srcOrd="0" destOrd="0" presId="urn:microsoft.com/office/officeart/2005/8/layout/vList5"/>
    <dgm:cxn modelId="{20DD6834-1695-4F32-BEFA-866F77F9760A}" type="presOf" srcId="{3B7C5ACA-0BBC-4DB3-9EBF-8BBC7D722214}" destId="{7BAA205C-179A-4876-B5F2-A6EBDD61236F}" srcOrd="0" destOrd="0" presId="urn:microsoft.com/office/officeart/2005/8/layout/vList5"/>
    <dgm:cxn modelId="{790C2734-5CBC-430F-9FB6-CAE73DE3BDE6}" type="presParOf" srcId="{41F23F27-8F8B-4A7A-A36A-1DFFF9D3CFA0}" destId="{F54B867A-331F-4216-87DD-95AC53885F5F}" srcOrd="0" destOrd="0" presId="urn:microsoft.com/office/officeart/2005/8/layout/vList5"/>
    <dgm:cxn modelId="{83295621-7974-4A21-A32D-454EBE29A166}" type="presParOf" srcId="{F54B867A-331F-4216-87DD-95AC53885F5F}" destId="{66B717E2-65AE-45FB-9D81-C9200C0C51DA}" srcOrd="0" destOrd="0" presId="urn:microsoft.com/office/officeart/2005/8/layout/vList5"/>
    <dgm:cxn modelId="{4CB35C14-6923-4F13-AD3D-C6E4625A8DA2}" type="presParOf" srcId="{F54B867A-331F-4216-87DD-95AC53885F5F}" destId="{7BAA205C-179A-4876-B5F2-A6EBDD61236F}" srcOrd="1" destOrd="0" presId="urn:microsoft.com/office/officeart/2005/8/layout/vList5"/>
    <dgm:cxn modelId="{1899FE53-DF58-41F5-BAC7-B96E76D1BEC0}" type="presParOf" srcId="{41F23F27-8F8B-4A7A-A36A-1DFFF9D3CFA0}" destId="{B073C2D5-4AE2-4D2C-B727-42953D662A72}" srcOrd="1" destOrd="0" presId="urn:microsoft.com/office/officeart/2005/8/layout/vList5"/>
    <dgm:cxn modelId="{3EAB6402-418A-4B6B-B961-1E36601433D4}" type="presParOf" srcId="{41F23F27-8F8B-4A7A-A36A-1DFFF9D3CFA0}" destId="{85138A44-2BCB-4290-B2C8-1ECD6021EEB8}" srcOrd="2" destOrd="0" presId="urn:microsoft.com/office/officeart/2005/8/layout/vList5"/>
    <dgm:cxn modelId="{82B8E649-597F-4DA2-BB06-06E90185FB5C}" type="presParOf" srcId="{85138A44-2BCB-4290-B2C8-1ECD6021EEB8}" destId="{20ED4984-E43D-4389-8A59-AD61556B9E9F}" srcOrd="0" destOrd="0" presId="urn:microsoft.com/office/officeart/2005/8/layout/vList5"/>
    <dgm:cxn modelId="{D023BAED-C8E6-4963-B048-795084EC6985}" type="presParOf" srcId="{85138A44-2BCB-4290-B2C8-1ECD6021EEB8}" destId="{7271A955-5C0B-47D0-91BD-7D2D310ACF17}" srcOrd="1" destOrd="0" presId="urn:microsoft.com/office/officeart/2005/8/layout/vList5"/>
    <dgm:cxn modelId="{C6727C48-23B1-4F76-AC22-C2F8890D9A10}" type="presParOf" srcId="{41F23F27-8F8B-4A7A-A36A-1DFFF9D3CFA0}" destId="{B8FE6D72-EA4F-4075-9F07-AB878B17D81A}" srcOrd="3" destOrd="0" presId="urn:microsoft.com/office/officeart/2005/8/layout/vList5"/>
    <dgm:cxn modelId="{D111792D-4C79-4B1D-962C-0D817EC100FB}" type="presParOf" srcId="{41F23F27-8F8B-4A7A-A36A-1DFFF9D3CFA0}" destId="{47DA3AAD-C07E-47B2-9987-7F2BEF83A70F}" srcOrd="4" destOrd="0" presId="urn:microsoft.com/office/officeart/2005/8/layout/vList5"/>
    <dgm:cxn modelId="{BB6A15C8-F997-4469-993B-B2FDCAC2CE51}" type="presParOf" srcId="{47DA3AAD-C07E-47B2-9987-7F2BEF83A70F}" destId="{A2916230-C83D-4767-B056-3D7D2DBF6E43}" srcOrd="0" destOrd="0" presId="urn:microsoft.com/office/officeart/2005/8/layout/vList5"/>
    <dgm:cxn modelId="{CAAA29D4-0500-4FF5-8B35-45D02D32B963}" type="presParOf" srcId="{47DA3AAD-C07E-47B2-9987-7F2BEF83A70F}" destId="{454E534C-3747-468D-9989-D85ED1A629D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032112-D66C-432A-BAE1-20CE7E8AF8CB}" type="doc">
      <dgm:prSet loTypeId="urn:microsoft.com/office/officeart/2005/8/layout/target3" loCatId="list" qsTypeId="urn:microsoft.com/office/officeart/2005/8/quickstyle/simple3" qsCatId="simple" csTypeId="urn:microsoft.com/office/officeart/2005/8/colors/colorful2" csCatId="colorful" phldr="1"/>
      <dgm:spPr/>
      <dgm:t>
        <a:bodyPr/>
        <a:lstStyle/>
        <a:p>
          <a:endParaRPr lang="es-ES"/>
        </a:p>
      </dgm:t>
    </dgm:pt>
    <dgm:pt modelId="{77783485-3567-423E-9A7C-C6238D503A0B}">
      <dgm:prSet phldrT="[Texto]"/>
      <dgm:spPr/>
      <dgm:t>
        <a:bodyPr/>
        <a:lstStyle/>
        <a:p>
          <a:r>
            <a:rPr lang="es-ES" dirty="0" smtClean="0">
              <a:latin typeface="Times New Roman" panose="02020603050405020304" pitchFamily="18" charset="0"/>
              <a:cs typeface="Times New Roman" panose="02020603050405020304" pitchFamily="18" charset="0"/>
            </a:rPr>
            <a:t>Criterios de evaluación </a:t>
          </a:r>
          <a:endParaRPr lang="es-ES" dirty="0">
            <a:latin typeface="Times New Roman" panose="02020603050405020304" pitchFamily="18" charset="0"/>
            <a:cs typeface="Times New Roman" panose="02020603050405020304" pitchFamily="18" charset="0"/>
          </a:endParaRPr>
        </a:p>
      </dgm:t>
    </dgm:pt>
    <dgm:pt modelId="{027C4A9E-2F52-4EBF-B9BF-7199F404576B}" type="parTrans" cxnId="{CFC84A4A-3B14-43F9-9A12-8D617EA95699}">
      <dgm:prSet/>
      <dgm:spPr/>
      <dgm:t>
        <a:bodyPr/>
        <a:lstStyle/>
        <a:p>
          <a:endParaRPr lang="es-ES">
            <a:latin typeface="Times New Roman" panose="02020603050405020304" pitchFamily="18" charset="0"/>
            <a:cs typeface="Times New Roman" panose="02020603050405020304" pitchFamily="18" charset="0"/>
          </a:endParaRPr>
        </a:p>
      </dgm:t>
    </dgm:pt>
    <dgm:pt modelId="{951B5339-ECDF-4966-B511-8EB9FC8014CA}" type="sibTrans" cxnId="{CFC84A4A-3B14-43F9-9A12-8D617EA95699}">
      <dgm:prSet/>
      <dgm:spPr/>
      <dgm:t>
        <a:bodyPr/>
        <a:lstStyle/>
        <a:p>
          <a:endParaRPr lang="es-ES">
            <a:latin typeface="Times New Roman" panose="02020603050405020304" pitchFamily="18" charset="0"/>
            <a:cs typeface="Times New Roman" panose="02020603050405020304" pitchFamily="18" charset="0"/>
          </a:endParaRPr>
        </a:p>
      </dgm:t>
    </dgm:pt>
    <dgm:pt modelId="{4A7B94A9-8239-4DB0-8569-A704635127DA}">
      <dgm:prSet phldrT="[Texto]" custT="1"/>
      <dgm:spPr/>
      <dgm:t>
        <a:bodyPr/>
        <a:lstStyle/>
        <a:p>
          <a:r>
            <a:rPr lang="es-ES" sz="1800" dirty="0" smtClean="0">
              <a:latin typeface="Times New Roman" panose="02020603050405020304" pitchFamily="18" charset="0"/>
              <a:cs typeface="Times New Roman" panose="02020603050405020304" pitchFamily="18" charset="0"/>
            </a:rPr>
            <a:t>Representatividad</a:t>
          </a:r>
          <a:endParaRPr lang="es-ES" sz="1800" dirty="0">
            <a:latin typeface="Times New Roman" panose="02020603050405020304" pitchFamily="18" charset="0"/>
            <a:cs typeface="Times New Roman" panose="02020603050405020304" pitchFamily="18" charset="0"/>
          </a:endParaRPr>
        </a:p>
      </dgm:t>
    </dgm:pt>
    <dgm:pt modelId="{0124C193-78BE-4309-A94C-94CE5DCE897C}" type="parTrans" cxnId="{61A8690B-F8FE-480A-8C74-51CDA9C85030}">
      <dgm:prSet/>
      <dgm:spPr/>
      <dgm:t>
        <a:bodyPr/>
        <a:lstStyle/>
        <a:p>
          <a:endParaRPr lang="es-ES">
            <a:latin typeface="Times New Roman" panose="02020603050405020304" pitchFamily="18" charset="0"/>
            <a:cs typeface="Times New Roman" panose="02020603050405020304" pitchFamily="18" charset="0"/>
          </a:endParaRPr>
        </a:p>
      </dgm:t>
    </dgm:pt>
    <dgm:pt modelId="{C803DE84-6DAC-496A-B496-C3A3B28E843B}" type="sibTrans" cxnId="{61A8690B-F8FE-480A-8C74-51CDA9C85030}">
      <dgm:prSet/>
      <dgm:spPr/>
      <dgm:t>
        <a:bodyPr/>
        <a:lstStyle/>
        <a:p>
          <a:endParaRPr lang="es-ES">
            <a:latin typeface="Times New Roman" panose="02020603050405020304" pitchFamily="18" charset="0"/>
            <a:cs typeface="Times New Roman" panose="02020603050405020304" pitchFamily="18" charset="0"/>
          </a:endParaRPr>
        </a:p>
      </dgm:t>
    </dgm:pt>
    <dgm:pt modelId="{8955BA8C-1CE2-44CA-87ED-DF2AE62E64D7}">
      <dgm:prSet phldrT="[Texto]" custT="1"/>
      <dgm:spPr/>
      <dgm:t>
        <a:bodyPr/>
        <a:lstStyle/>
        <a:p>
          <a:r>
            <a:rPr lang="es-ES" sz="1800" dirty="0" smtClean="0">
              <a:latin typeface="Times New Roman" panose="02020603050405020304" pitchFamily="18" charset="0"/>
              <a:cs typeface="Times New Roman" panose="02020603050405020304" pitchFamily="18" charset="0"/>
            </a:rPr>
            <a:t>Comprensión </a:t>
          </a:r>
          <a:endParaRPr lang="es-ES" sz="1800" dirty="0">
            <a:latin typeface="Times New Roman" panose="02020603050405020304" pitchFamily="18" charset="0"/>
            <a:cs typeface="Times New Roman" panose="02020603050405020304" pitchFamily="18" charset="0"/>
          </a:endParaRPr>
        </a:p>
      </dgm:t>
    </dgm:pt>
    <dgm:pt modelId="{360CFE4D-FAAF-4203-96CB-79A6982013B6}" type="parTrans" cxnId="{06B06601-A0D8-40B0-8C47-4F7780AEC63E}">
      <dgm:prSet/>
      <dgm:spPr/>
      <dgm:t>
        <a:bodyPr/>
        <a:lstStyle/>
        <a:p>
          <a:endParaRPr lang="es-ES">
            <a:latin typeface="Times New Roman" panose="02020603050405020304" pitchFamily="18" charset="0"/>
            <a:cs typeface="Times New Roman" panose="02020603050405020304" pitchFamily="18" charset="0"/>
          </a:endParaRPr>
        </a:p>
      </dgm:t>
    </dgm:pt>
    <dgm:pt modelId="{206880DA-E1BB-40DF-A0FA-3DCC48AA2F33}" type="sibTrans" cxnId="{06B06601-A0D8-40B0-8C47-4F7780AEC63E}">
      <dgm:prSet/>
      <dgm:spPr/>
      <dgm:t>
        <a:bodyPr/>
        <a:lstStyle/>
        <a:p>
          <a:endParaRPr lang="es-ES">
            <a:latin typeface="Times New Roman" panose="02020603050405020304" pitchFamily="18" charset="0"/>
            <a:cs typeface="Times New Roman" panose="02020603050405020304" pitchFamily="18" charset="0"/>
          </a:endParaRPr>
        </a:p>
      </dgm:t>
    </dgm:pt>
    <dgm:pt modelId="{4BDFBCDE-EAED-4607-A42B-03274613B144}">
      <dgm:prSet phldrT="[Texto]"/>
      <dgm:spPr/>
      <dgm:t>
        <a:bodyPr/>
        <a:lstStyle/>
        <a:p>
          <a:r>
            <a:rPr lang="es-ES" dirty="0" smtClean="0">
              <a:latin typeface="Times New Roman" panose="02020603050405020304" pitchFamily="18" charset="0"/>
              <a:cs typeface="Times New Roman" panose="02020603050405020304" pitchFamily="18" charset="0"/>
            </a:rPr>
            <a:t>Escala </a:t>
          </a:r>
          <a:endParaRPr lang="es-ES" dirty="0">
            <a:latin typeface="Times New Roman" panose="02020603050405020304" pitchFamily="18" charset="0"/>
            <a:cs typeface="Times New Roman" panose="02020603050405020304" pitchFamily="18" charset="0"/>
          </a:endParaRPr>
        </a:p>
      </dgm:t>
    </dgm:pt>
    <dgm:pt modelId="{3C919E5F-4AD9-463A-93B8-6132FE099B93}" type="parTrans" cxnId="{3B0D1D76-91CB-409B-A60A-35FE365AF302}">
      <dgm:prSet/>
      <dgm:spPr/>
      <dgm:t>
        <a:bodyPr/>
        <a:lstStyle/>
        <a:p>
          <a:endParaRPr lang="es-ES">
            <a:latin typeface="Times New Roman" panose="02020603050405020304" pitchFamily="18" charset="0"/>
            <a:cs typeface="Times New Roman" panose="02020603050405020304" pitchFamily="18" charset="0"/>
          </a:endParaRPr>
        </a:p>
      </dgm:t>
    </dgm:pt>
    <dgm:pt modelId="{DB4F7F30-C81C-494C-9CE1-19C3713C9D1E}" type="sibTrans" cxnId="{3B0D1D76-91CB-409B-A60A-35FE365AF302}">
      <dgm:prSet/>
      <dgm:spPr/>
      <dgm:t>
        <a:bodyPr/>
        <a:lstStyle/>
        <a:p>
          <a:endParaRPr lang="es-ES">
            <a:latin typeface="Times New Roman" panose="02020603050405020304" pitchFamily="18" charset="0"/>
            <a:cs typeface="Times New Roman" panose="02020603050405020304" pitchFamily="18" charset="0"/>
          </a:endParaRPr>
        </a:p>
      </dgm:t>
    </dgm:pt>
    <dgm:pt modelId="{E1419BFB-715B-481E-8D4A-ACF130979F72}">
      <dgm:prSet phldrT="[Texto]" custT="1"/>
      <dgm:spPr/>
      <dgm:t>
        <a:bodyPr/>
        <a:lstStyle/>
        <a:p>
          <a:r>
            <a:rPr lang="es-ES" sz="1800" dirty="0" smtClean="0">
              <a:latin typeface="Times New Roman" panose="02020603050405020304" pitchFamily="18" charset="0"/>
              <a:cs typeface="Times New Roman" panose="02020603050405020304" pitchFamily="18" charset="0"/>
            </a:rPr>
            <a:t>Del 1 al 3</a:t>
          </a:r>
          <a:endParaRPr lang="es-ES" sz="1800" dirty="0">
            <a:latin typeface="Times New Roman" panose="02020603050405020304" pitchFamily="18" charset="0"/>
            <a:cs typeface="Times New Roman" panose="02020603050405020304" pitchFamily="18" charset="0"/>
          </a:endParaRPr>
        </a:p>
      </dgm:t>
    </dgm:pt>
    <dgm:pt modelId="{80C27236-A655-4CB3-A822-0B25FDC94E1D}" type="parTrans" cxnId="{5524A7F4-F928-4EF3-80E9-8BCEB44DD2FF}">
      <dgm:prSet/>
      <dgm:spPr/>
      <dgm:t>
        <a:bodyPr/>
        <a:lstStyle/>
        <a:p>
          <a:endParaRPr lang="es-ES">
            <a:latin typeface="Times New Roman" panose="02020603050405020304" pitchFamily="18" charset="0"/>
            <a:cs typeface="Times New Roman" panose="02020603050405020304" pitchFamily="18" charset="0"/>
          </a:endParaRPr>
        </a:p>
      </dgm:t>
    </dgm:pt>
    <dgm:pt modelId="{0AE0D179-8C97-4FF8-82CC-1CE8D1615C1D}" type="sibTrans" cxnId="{5524A7F4-F928-4EF3-80E9-8BCEB44DD2FF}">
      <dgm:prSet/>
      <dgm:spPr/>
      <dgm:t>
        <a:bodyPr/>
        <a:lstStyle/>
        <a:p>
          <a:endParaRPr lang="es-ES">
            <a:latin typeface="Times New Roman" panose="02020603050405020304" pitchFamily="18" charset="0"/>
            <a:cs typeface="Times New Roman" panose="02020603050405020304" pitchFamily="18" charset="0"/>
          </a:endParaRPr>
        </a:p>
      </dgm:t>
    </dgm:pt>
    <dgm:pt modelId="{C4A2E19D-9950-4705-96FE-37B72F9C0989}">
      <dgm:prSet phldrT="[Texto]" custT="1"/>
      <dgm:spPr/>
      <dgm:t>
        <a:bodyPr/>
        <a:lstStyle/>
        <a:p>
          <a:r>
            <a:rPr lang="es-EC" sz="1800" dirty="0" smtClean="0">
              <a:latin typeface="Times New Roman" panose="02020603050405020304" pitchFamily="18" charset="0"/>
              <a:cs typeface="Times New Roman" panose="02020603050405020304" pitchFamily="18" charset="0"/>
            </a:rPr>
            <a:t>Interpretación </a:t>
          </a:r>
          <a:endParaRPr lang="es-ES" sz="1800" dirty="0">
            <a:latin typeface="Times New Roman" panose="02020603050405020304" pitchFamily="18" charset="0"/>
            <a:cs typeface="Times New Roman" panose="02020603050405020304" pitchFamily="18" charset="0"/>
          </a:endParaRPr>
        </a:p>
      </dgm:t>
    </dgm:pt>
    <dgm:pt modelId="{73F4B447-04A8-494D-84CF-1FACA6542DF5}" type="parTrans" cxnId="{36D75203-BCC9-49B3-8ED4-6AB67308EF51}">
      <dgm:prSet/>
      <dgm:spPr/>
      <dgm:t>
        <a:bodyPr/>
        <a:lstStyle/>
        <a:p>
          <a:endParaRPr lang="es-ES">
            <a:latin typeface="Times New Roman" panose="02020603050405020304" pitchFamily="18" charset="0"/>
            <a:cs typeface="Times New Roman" panose="02020603050405020304" pitchFamily="18" charset="0"/>
          </a:endParaRPr>
        </a:p>
      </dgm:t>
    </dgm:pt>
    <dgm:pt modelId="{D68A59C3-6505-4B6D-AC5A-5AD469DAB741}" type="sibTrans" cxnId="{36D75203-BCC9-49B3-8ED4-6AB67308EF51}">
      <dgm:prSet/>
      <dgm:spPr/>
      <dgm:t>
        <a:bodyPr/>
        <a:lstStyle/>
        <a:p>
          <a:endParaRPr lang="es-ES">
            <a:latin typeface="Times New Roman" panose="02020603050405020304" pitchFamily="18" charset="0"/>
            <a:cs typeface="Times New Roman" panose="02020603050405020304" pitchFamily="18" charset="0"/>
          </a:endParaRPr>
        </a:p>
      </dgm:t>
    </dgm:pt>
    <dgm:pt modelId="{7F626A04-FF7B-4C0B-A252-15A543B21E25}">
      <dgm:prSet phldrT="[Texto]" custT="1"/>
      <dgm:spPr/>
      <dgm:t>
        <a:bodyPr/>
        <a:lstStyle/>
        <a:p>
          <a:r>
            <a:rPr lang="es-EC" sz="1800" dirty="0" smtClean="0">
              <a:latin typeface="Times New Roman" panose="02020603050405020304" pitchFamily="18" charset="0"/>
              <a:cs typeface="Times New Roman" panose="02020603050405020304" pitchFamily="18" charset="0"/>
            </a:rPr>
            <a:t>claridad</a:t>
          </a:r>
          <a:endParaRPr lang="es-ES" sz="1800" dirty="0">
            <a:latin typeface="Times New Roman" panose="02020603050405020304" pitchFamily="18" charset="0"/>
            <a:cs typeface="Times New Roman" panose="02020603050405020304" pitchFamily="18" charset="0"/>
          </a:endParaRPr>
        </a:p>
      </dgm:t>
    </dgm:pt>
    <dgm:pt modelId="{CC45A949-71F5-447C-B08E-96934AA2D14B}" type="parTrans" cxnId="{335E1A0E-4090-402E-943A-72800E0800A2}">
      <dgm:prSet/>
      <dgm:spPr/>
      <dgm:t>
        <a:bodyPr/>
        <a:lstStyle/>
        <a:p>
          <a:endParaRPr lang="es-ES">
            <a:latin typeface="Times New Roman" panose="02020603050405020304" pitchFamily="18" charset="0"/>
            <a:cs typeface="Times New Roman" panose="02020603050405020304" pitchFamily="18" charset="0"/>
          </a:endParaRPr>
        </a:p>
      </dgm:t>
    </dgm:pt>
    <dgm:pt modelId="{A8E43132-B6F6-4081-AE58-BE715F58CD66}" type="sibTrans" cxnId="{335E1A0E-4090-402E-943A-72800E0800A2}">
      <dgm:prSet/>
      <dgm:spPr/>
      <dgm:t>
        <a:bodyPr/>
        <a:lstStyle/>
        <a:p>
          <a:endParaRPr lang="es-ES">
            <a:latin typeface="Times New Roman" panose="02020603050405020304" pitchFamily="18" charset="0"/>
            <a:cs typeface="Times New Roman" panose="02020603050405020304" pitchFamily="18" charset="0"/>
          </a:endParaRPr>
        </a:p>
      </dgm:t>
    </dgm:pt>
    <dgm:pt modelId="{8A84B33F-CB5C-429A-BFBB-CEB8C3EACB8F}">
      <dgm:prSet phldrT="[Texto]" custT="1"/>
      <dgm:spPr/>
      <dgm:t>
        <a:bodyPr/>
        <a:lstStyle/>
        <a:p>
          <a:r>
            <a:rPr lang="es-EC" sz="1800" dirty="0" smtClean="0">
              <a:latin typeface="Times New Roman" panose="02020603050405020304" pitchFamily="18" charset="0"/>
              <a:cs typeface="Times New Roman" panose="02020603050405020304" pitchFamily="18" charset="0"/>
            </a:rPr>
            <a:t>Gerente de Recursos Humano, Marketing, gerente de planta, producto, docente.</a:t>
          </a:r>
          <a:endParaRPr lang="es-ES" sz="1800" dirty="0">
            <a:latin typeface="Times New Roman" panose="02020603050405020304" pitchFamily="18" charset="0"/>
            <a:cs typeface="Times New Roman" panose="02020603050405020304" pitchFamily="18" charset="0"/>
          </a:endParaRPr>
        </a:p>
      </dgm:t>
    </dgm:pt>
    <dgm:pt modelId="{A17B5B3F-86FF-4D70-B2D3-1CCF441CA60E}" type="parTrans" cxnId="{4A58276B-2E1E-4DA1-9800-F68569BDAE51}">
      <dgm:prSet/>
      <dgm:spPr/>
      <dgm:t>
        <a:bodyPr/>
        <a:lstStyle/>
        <a:p>
          <a:endParaRPr lang="es-ES">
            <a:latin typeface="Times New Roman" panose="02020603050405020304" pitchFamily="18" charset="0"/>
            <a:cs typeface="Times New Roman" panose="02020603050405020304" pitchFamily="18" charset="0"/>
          </a:endParaRPr>
        </a:p>
      </dgm:t>
    </dgm:pt>
    <dgm:pt modelId="{F19310C8-6937-42EB-ADFC-AA2FE3B38DC0}" type="sibTrans" cxnId="{4A58276B-2E1E-4DA1-9800-F68569BDAE51}">
      <dgm:prSet/>
      <dgm:spPr/>
      <dgm:t>
        <a:bodyPr/>
        <a:lstStyle/>
        <a:p>
          <a:endParaRPr lang="es-ES">
            <a:latin typeface="Times New Roman" panose="02020603050405020304" pitchFamily="18" charset="0"/>
            <a:cs typeface="Times New Roman" panose="02020603050405020304" pitchFamily="18" charset="0"/>
          </a:endParaRPr>
        </a:p>
      </dgm:t>
    </dgm:pt>
    <dgm:pt modelId="{B868B715-C203-44B2-A24F-64A045ED6B1B}">
      <dgm:prSet phldrT="[Texto]"/>
      <dgm:spPr/>
      <dgm:t>
        <a:bodyPr/>
        <a:lstStyle/>
        <a:p>
          <a:r>
            <a:rPr lang="es-ES" dirty="0" smtClean="0">
              <a:latin typeface="Times New Roman" panose="02020603050405020304" pitchFamily="18" charset="0"/>
              <a:cs typeface="Times New Roman" panose="02020603050405020304" pitchFamily="18" charset="0"/>
            </a:rPr>
            <a:t>Aplicación de expertos</a:t>
          </a:r>
          <a:endParaRPr lang="es-ES" dirty="0">
            <a:latin typeface="Times New Roman" panose="02020603050405020304" pitchFamily="18" charset="0"/>
            <a:cs typeface="Times New Roman" panose="02020603050405020304" pitchFamily="18" charset="0"/>
          </a:endParaRPr>
        </a:p>
      </dgm:t>
    </dgm:pt>
    <dgm:pt modelId="{6E4895BC-2ABC-40BE-9460-1EC359CAE851}" type="sibTrans" cxnId="{EAB0C5A6-A0A0-4A4B-9CA5-34CC425967B2}">
      <dgm:prSet/>
      <dgm:spPr/>
      <dgm:t>
        <a:bodyPr/>
        <a:lstStyle/>
        <a:p>
          <a:endParaRPr lang="es-ES">
            <a:latin typeface="Times New Roman" panose="02020603050405020304" pitchFamily="18" charset="0"/>
            <a:cs typeface="Times New Roman" panose="02020603050405020304" pitchFamily="18" charset="0"/>
          </a:endParaRPr>
        </a:p>
      </dgm:t>
    </dgm:pt>
    <dgm:pt modelId="{0E638D16-0B30-42A4-B8C1-2CAC1A929300}" type="parTrans" cxnId="{EAB0C5A6-A0A0-4A4B-9CA5-34CC425967B2}">
      <dgm:prSet/>
      <dgm:spPr/>
      <dgm:t>
        <a:bodyPr/>
        <a:lstStyle/>
        <a:p>
          <a:endParaRPr lang="es-ES">
            <a:latin typeface="Times New Roman" panose="02020603050405020304" pitchFamily="18" charset="0"/>
            <a:cs typeface="Times New Roman" panose="02020603050405020304" pitchFamily="18" charset="0"/>
          </a:endParaRPr>
        </a:p>
      </dgm:t>
    </dgm:pt>
    <dgm:pt modelId="{E33EDA72-DE3A-4C36-9916-B5AB9D503897}">
      <dgm:prSet phldrT="[Texto]" custT="1"/>
      <dgm:spPr/>
      <dgm:t>
        <a:bodyPr/>
        <a:lstStyle/>
        <a:p>
          <a:r>
            <a:rPr lang="es-ES" sz="2700" dirty="0" smtClean="0">
              <a:latin typeface="Times New Roman" panose="02020603050405020304" pitchFamily="18" charset="0"/>
              <a:cs typeface="Times New Roman" panose="02020603050405020304" pitchFamily="18" charset="0"/>
            </a:rPr>
            <a:t>Número de expertos</a:t>
          </a:r>
          <a:endParaRPr lang="es-ES" sz="2700" dirty="0">
            <a:latin typeface="Times New Roman" panose="02020603050405020304" pitchFamily="18" charset="0"/>
            <a:cs typeface="Times New Roman" panose="02020603050405020304" pitchFamily="18" charset="0"/>
          </a:endParaRPr>
        </a:p>
      </dgm:t>
    </dgm:pt>
    <dgm:pt modelId="{EADDE3DC-FABD-4CFF-91B6-5F5FBEDF1DD5}" type="parTrans" cxnId="{27083325-0132-426D-B875-7CCB6B751074}">
      <dgm:prSet/>
      <dgm:spPr/>
      <dgm:t>
        <a:bodyPr/>
        <a:lstStyle/>
        <a:p>
          <a:endParaRPr lang="es-ES"/>
        </a:p>
      </dgm:t>
    </dgm:pt>
    <dgm:pt modelId="{3022CA28-101D-49DB-82DF-979CC2982127}" type="sibTrans" cxnId="{27083325-0132-426D-B875-7CCB6B751074}">
      <dgm:prSet/>
      <dgm:spPr/>
      <dgm:t>
        <a:bodyPr/>
        <a:lstStyle/>
        <a:p>
          <a:endParaRPr lang="es-ES"/>
        </a:p>
      </dgm:t>
    </dgm:pt>
    <dgm:pt modelId="{C615D019-B812-41ED-8807-8E1D7C2A56CC}">
      <dgm:prSet phldrT="[Texto]" custT="1"/>
      <dgm:spPr/>
      <dgm:t>
        <a:bodyPr/>
        <a:lstStyle/>
        <a:p>
          <a:pPr algn="just"/>
          <a:r>
            <a:rPr lang="es-ES" sz="1600" dirty="0" smtClean="0">
              <a:latin typeface="Times New Roman" panose="02020603050405020304" pitchFamily="18" charset="0"/>
              <a:cs typeface="Times New Roman" panose="02020603050405020304" pitchFamily="18" charset="0"/>
            </a:rPr>
            <a:t>Según </a:t>
          </a:r>
          <a:r>
            <a:rPr lang="es-ES" sz="1600" dirty="0" err="1" smtClean="0">
              <a:latin typeface="Times New Roman" panose="02020603050405020304" pitchFamily="18" charset="0"/>
              <a:cs typeface="Times New Roman" panose="02020603050405020304" pitchFamily="18" charset="0"/>
            </a:rPr>
            <a:t>Hyrkäs</a:t>
          </a:r>
          <a:r>
            <a:rPr lang="es-ES" sz="1600" dirty="0" smtClean="0">
              <a:latin typeface="Times New Roman" panose="02020603050405020304" pitchFamily="18" charset="0"/>
              <a:cs typeface="Times New Roman" panose="02020603050405020304" pitchFamily="18" charset="0"/>
            </a:rPr>
            <a:t> et al. (2003) manifestaron que diez expertos, brindarían una estimación confiable de validez de contenido de un instrumento</a:t>
          </a:r>
          <a:endParaRPr lang="es-ES" sz="1600" dirty="0">
            <a:latin typeface="Times New Roman" panose="02020603050405020304" pitchFamily="18" charset="0"/>
            <a:cs typeface="Times New Roman" panose="02020603050405020304" pitchFamily="18" charset="0"/>
          </a:endParaRPr>
        </a:p>
      </dgm:t>
    </dgm:pt>
    <dgm:pt modelId="{99AE3D3E-FB31-4A9A-B54E-6D1FF96EEC30}" type="parTrans" cxnId="{FF0D68CB-B43C-4595-8BBF-ED3AE187A41A}">
      <dgm:prSet/>
      <dgm:spPr/>
      <dgm:t>
        <a:bodyPr/>
        <a:lstStyle/>
        <a:p>
          <a:endParaRPr lang="es-ES"/>
        </a:p>
      </dgm:t>
    </dgm:pt>
    <dgm:pt modelId="{712057AF-1399-4EF3-BA41-A2C73D2847AE}" type="sibTrans" cxnId="{FF0D68CB-B43C-4595-8BBF-ED3AE187A41A}">
      <dgm:prSet/>
      <dgm:spPr/>
      <dgm:t>
        <a:bodyPr/>
        <a:lstStyle/>
        <a:p>
          <a:endParaRPr lang="es-ES"/>
        </a:p>
      </dgm:t>
    </dgm:pt>
    <dgm:pt modelId="{74B7D0B2-AF23-4ED2-9EFD-CA0261716A1F}" type="pres">
      <dgm:prSet presAssocID="{6A032112-D66C-432A-BAE1-20CE7E8AF8CB}" presName="Name0" presStyleCnt="0">
        <dgm:presLayoutVars>
          <dgm:chMax val="7"/>
          <dgm:dir/>
          <dgm:animLvl val="lvl"/>
          <dgm:resizeHandles val="exact"/>
        </dgm:presLayoutVars>
      </dgm:prSet>
      <dgm:spPr/>
      <dgm:t>
        <a:bodyPr/>
        <a:lstStyle/>
        <a:p>
          <a:endParaRPr lang="es-EC"/>
        </a:p>
      </dgm:t>
    </dgm:pt>
    <dgm:pt modelId="{9A4E2C82-0AFE-4240-8EC8-86D18A75D29D}" type="pres">
      <dgm:prSet presAssocID="{77783485-3567-423E-9A7C-C6238D503A0B}" presName="circle1" presStyleLbl="node1" presStyleIdx="0" presStyleCnt="4"/>
      <dgm:spPr/>
      <dgm:t>
        <a:bodyPr/>
        <a:lstStyle/>
        <a:p>
          <a:endParaRPr lang="es-EC"/>
        </a:p>
      </dgm:t>
    </dgm:pt>
    <dgm:pt modelId="{6180F708-DF0F-46C7-8B23-A9D3CF37D5CC}" type="pres">
      <dgm:prSet presAssocID="{77783485-3567-423E-9A7C-C6238D503A0B}" presName="space" presStyleCnt="0"/>
      <dgm:spPr/>
      <dgm:t>
        <a:bodyPr/>
        <a:lstStyle/>
        <a:p>
          <a:endParaRPr lang="es-EC"/>
        </a:p>
      </dgm:t>
    </dgm:pt>
    <dgm:pt modelId="{F404243B-FC12-44E2-A1A8-936762668C33}" type="pres">
      <dgm:prSet presAssocID="{77783485-3567-423E-9A7C-C6238D503A0B}" presName="rect1" presStyleLbl="alignAcc1" presStyleIdx="0" presStyleCnt="4"/>
      <dgm:spPr/>
      <dgm:t>
        <a:bodyPr/>
        <a:lstStyle/>
        <a:p>
          <a:endParaRPr lang="es-ES"/>
        </a:p>
      </dgm:t>
    </dgm:pt>
    <dgm:pt modelId="{3700B45A-F0CF-45CC-BAC2-1D79B0543767}" type="pres">
      <dgm:prSet presAssocID="{4BDFBCDE-EAED-4607-A42B-03274613B144}" presName="vertSpace2" presStyleLbl="node1" presStyleIdx="0" presStyleCnt="4"/>
      <dgm:spPr/>
      <dgm:t>
        <a:bodyPr/>
        <a:lstStyle/>
        <a:p>
          <a:endParaRPr lang="es-EC"/>
        </a:p>
      </dgm:t>
    </dgm:pt>
    <dgm:pt modelId="{2213B818-F855-4C37-ACF7-FA1DE847C83B}" type="pres">
      <dgm:prSet presAssocID="{4BDFBCDE-EAED-4607-A42B-03274613B144}" presName="circle2" presStyleLbl="node1" presStyleIdx="1" presStyleCnt="4"/>
      <dgm:spPr/>
      <dgm:t>
        <a:bodyPr/>
        <a:lstStyle/>
        <a:p>
          <a:endParaRPr lang="es-EC"/>
        </a:p>
      </dgm:t>
    </dgm:pt>
    <dgm:pt modelId="{4EDC55B6-DC9D-4922-B873-39F1EC489221}" type="pres">
      <dgm:prSet presAssocID="{4BDFBCDE-EAED-4607-A42B-03274613B144}" presName="rect2" presStyleLbl="alignAcc1" presStyleIdx="1" presStyleCnt="4"/>
      <dgm:spPr/>
      <dgm:t>
        <a:bodyPr/>
        <a:lstStyle/>
        <a:p>
          <a:endParaRPr lang="es-EC"/>
        </a:p>
      </dgm:t>
    </dgm:pt>
    <dgm:pt modelId="{9AA16036-3315-4796-8200-5799145D83A4}" type="pres">
      <dgm:prSet presAssocID="{B868B715-C203-44B2-A24F-64A045ED6B1B}" presName="vertSpace3" presStyleLbl="node1" presStyleIdx="1" presStyleCnt="4"/>
      <dgm:spPr/>
      <dgm:t>
        <a:bodyPr/>
        <a:lstStyle/>
        <a:p>
          <a:endParaRPr lang="es-EC"/>
        </a:p>
      </dgm:t>
    </dgm:pt>
    <dgm:pt modelId="{EC96F402-4C16-4DA1-956F-4A1924AFF90A}" type="pres">
      <dgm:prSet presAssocID="{B868B715-C203-44B2-A24F-64A045ED6B1B}" presName="circle3" presStyleLbl="node1" presStyleIdx="2" presStyleCnt="4"/>
      <dgm:spPr/>
      <dgm:t>
        <a:bodyPr/>
        <a:lstStyle/>
        <a:p>
          <a:endParaRPr lang="es-EC"/>
        </a:p>
      </dgm:t>
    </dgm:pt>
    <dgm:pt modelId="{439DC064-8C34-4E8C-94E2-0D2A0F1ED68F}" type="pres">
      <dgm:prSet presAssocID="{B868B715-C203-44B2-A24F-64A045ED6B1B}" presName="rect3" presStyleLbl="alignAcc1" presStyleIdx="2" presStyleCnt="4" custScaleY="103485"/>
      <dgm:spPr/>
      <dgm:t>
        <a:bodyPr/>
        <a:lstStyle/>
        <a:p>
          <a:endParaRPr lang="es-ES"/>
        </a:p>
      </dgm:t>
    </dgm:pt>
    <dgm:pt modelId="{54D53672-DCE4-4929-B0F1-3D7216CC0D72}" type="pres">
      <dgm:prSet presAssocID="{E33EDA72-DE3A-4C36-9916-B5AB9D503897}" presName="vertSpace4" presStyleLbl="node1" presStyleIdx="2" presStyleCnt="4"/>
      <dgm:spPr/>
      <dgm:t>
        <a:bodyPr/>
        <a:lstStyle/>
        <a:p>
          <a:endParaRPr lang="es-EC"/>
        </a:p>
      </dgm:t>
    </dgm:pt>
    <dgm:pt modelId="{1759E4C5-2DC1-4A2A-A01D-EFFE8C9C511D}" type="pres">
      <dgm:prSet presAssocID="{E33EDA72-DE3A-4C36-9916-B5AB9D503897}" presName="circle4" presStyleLbl="node1" presStyleIdx="3" presStyleCnt="4"/>
      <dgm:spPr/>
      <dgm:t>
        <a:bodyPr/>
        <a:lstStyle/>
        <a:p>
          <a:endParaRPr lang="es-EC"/>
        </a:p>
      </dgm:t>
    </dgm:pt>
    <dgm:pt modelId="{E5340419-7AB6-48A9-B433-DFBC3B72C626}" type="pres">
      <dgm:prSet presAssocID="{E33EDA72-DE3A-4C36-9916-B5AB9D503897}" presName="rect4" presStyleLbl="alignAcc1" presStyleIdx="3" presStyleCnt="4"/>
      <dgm:spPr/>
      <dgm:t>
        <a:bodyPr/>
        <a:lstStyle/>
        <a:p>
          <a:endParaRPr lang="es-ES"/>
        </a:p>
      </dgm:t>
    </dgm:pt>
    <dgm:pt modelId="{6326F597-2FD9-400B-86C9-8D0363E2FC8B}" type="pres">
      <dgm:prSet presAssocID="{77783485-3567-423E-9A7C-C6238D503A0B}" presName="rect1ParTx" presStyleLbl="alignAcc1" presStyleIdx="3" presStyleCnt="4">
        <dgm:presLayoutVars>
          <dgm:chMax val="1"/>
          <dgm:bulletEnabled val="1"/>
        </dgm:presLayoutVars>
      </dgm:prSet>
      <dgm:spPr/>
      <dgm:t>
        <a:bodyPr/>
        <a:lstStyle/>
        <a:p>
          <a:endParaRPr lang="es-ES"/>
        </a:p>
      </dgm:t>
    </dgm:pt>
    <dgm:pt modelId="{C58E4F3E-D6B8-45D3-9E0D-14CD10C6F640}" type="pres">
      <dgm:prSet presAssocID="{77783485-3567-423E-9A7C-C6238D503A0B}" presName="rect1ChTx" presStyleLbl="alignAcc1" presStyleIdx="3" presStyleCnt="4" custScaleY="100000">
        <dgm:presLayoutVars>
          <dgm:bulletEnabled val="1"/>
        </dgm:presLayoutVars>
      </dgm:prSet>
      <dgm:spPr/>
      <dgm:t>
        <a:bodyPr/>
        <a:lstStyle/>
        <a:p>
          <a:endParaRPr lang="es-ES"/>
        </a:p>
      </dgm:t>
    </dgm:pt>
    <dgm:pt modelId="{730D6704-78BB-428F-B8B8-0A40E5856CC3}" type="pres">
      <dgm:prSet presAssocID="{4BDFBCDE-EAED-4607-A42B-03274613B144}" presName="rect2ParTx" presStyleLbl="alignAcc1" presStyleIdx="3" presStyleCnt="4">
        <dgm:presLayoutVars>
          <dgm:chMax val="1"/>
          <dgm:bulletEnabled val="1"/>
        </dgm:presLayoutVars>
      </dgm:prSet>
      <dgm:spPr/>
      <dgm:t>
        <a:bodyPr/>
        <a:lstStyle/>
        <a:p>
          <a:endParaRPr lang="es-EC"/>
        </a:p>
      </dgm:t>
    </dgm:pt>
    <dgm:pt modelId="{52363D66-7E26-459E-86F8-D9D77C443F99}" type="pres">
      <dgm:prSet presAssocID="{4BDFBCDE-EAED-4607-A42B-03274613B144}" presName="rect2ChTx" presStyleLbl="alignAcc1" presStyleIdx="3" presStyleCnt="4">
        <dgm:presLayoutVars>
          <dgm:bulletEnabled val="1"/>
        </dgm:presLayoutVars>
      </dgm:prSet>
      <dgm:spPr/>
      <dgm:t>
        <a:bodyPr/>
        <a:lstStyle/>
        <a:p>
          <a:endParaRPr lang="es-ES"/>
        </a:p>
      </dgm:t>
    </dgm:pt>
    <dgm:pt modelId="{FC2F1797-C5D7-416C-9C7F-59319FFD02BD}" type="pres">
      <dgm:prSet presAssocID="{B868B715-C203-44B2-A24F-64A045ED6B1B}" presName="rect3ParTx" presStyleLbl="alignAcc1" presStyleIdx="3" presStyleCnt="4">
        <dgm:presLayoutVars>
          <dgm:chMax val="1"/>
          <dgm:bulletEnabled val="1"/>
        </dgm:presLayoutVars>
      </dgm:prSet>
      <dgm:spPr/>
      <dgm:t>
        <a:bodyPr/>
        <a:lstStyle/>
        <a:p>
          <a:endParaRPr lang="es-ES"/>
        </a:p>
      </dgm:t>
    </dgm:pt>
    <dgm:pt modelId="{147B400D-4410-46EE-87E5-B0C394B5C4A7}" type="pres">
      <dgm:prSet presAssocID="{B868B715-C203-44B2-A24F-64A045ED6B1B}" presName="rect3ChTx" presStyleLbl="alignAcc1" presStyleIdx="3" presStyleCnt="4">
        <dgm:presLayoutVars>
          <dgm:bulletEnabled val="1"/>
        </dgm:presLayoutVars>
      </dgm:prSet>
      <dgm:spPr/>
      <dgm:t>
        <a:bodyPr/>
        <a:lstStyle/>
        <a:p>
          <a:endParaRPr lang="es-ES"/>
        </a:p>
      </dgm:t>
    </dgm:pt>
    <dgm:pt modelId="{CE33A183-494B-47B1-8F02-B5978343E632}" type="pres">
      <dgm:prSet presAssocID="{E33EDA72-DE3A-4C36-9916-B5AB9D503897}" presName="rect4ParTx" presStyleLbl="alignAcc1" presStyleIdx="3" presStyleCnt="4">
        <dgm:presLayoutVars>
          <dgm:chMax val="1"/>
          <dgm:bulletEnabled val="1"/>
        </dgm:presLayoutVars>
      </dgm:prSet>
      <dgm:spPr/>
      <dgm:t>
        <a:bodyPr/>
        <a:lstStyle/>
        <a:p>
          <a:endParaRPr lang="es-ES"/>
        </a:p>
      </dgm:t>
    </dgm:pt>
    <dgm:pt modelId="{B2B46151-6341-4BA5-A013-EFBA94CE2434}" type="pres">
      <dgm:prSet presAssocID="{E33EDA72-DE3A-4C36-9916-B5AB9D503897}" presName="rect4ChTx" presStyleLbl="alignAcc1" presStyleIdx="3" presStyleCnt="4">
        <dgm:presLayoutVars>
          <dgm:bulletEnabled val="1"/>
        </dgm:presLayoutVars>
      </dgm:prSet>
      <dgm:spPr/>
      <dgm:t>
        <a:bodyPr/>
        <a:lstStyle/>
        <a:p>
          <a:endParaRPr lang="es-ES"/>
        </a:p>
      </dgm:t>
    </dgm:pt>
  </dgm:ptLst>
  <dgm:cxnLst>
    <dgm:cxn modelId="{D6DEEF06-4EE4-4059-8132-C61358D18A72}" type="presOf" srcId="{4BDFBCDE-EAED-4607-A42B-03274613B144}" destId="{730D6704-78BB-428F-B8B8-0A40E5856CC3}" srcOrd="1" destOrd="0" presId="urn:microsoft.com/office/officeart/2005/8/layout/target3"/>
    <dgm:cxn modelId="{61A8690B-F8FE-480A-8C74-51CDA9C85030}" srcId="{77783485-3567-423E-9A7C-C6238D503A0B}" destId="{4A7B94A9-8239-4DB0-8569-A704635127DA}" srcOrd="0" destOrd="0" parTransId="{0124C193-78BE-4309-A94C-94CE5DCE897C}" sibTransId="{C803DE84-6DAC-496A-B496-C3A3B28E843B}"/>
    <dgm:cxn modelId="{9327A82C-F750-4926-8D51-B2E4FCB49BED}" type="presOf" srcId="{B868B715-C203-44B2-A24F-64A045ED6B1B}" destId="{439DC064-8C34-4E8C-94E2-0D2A0F1ED68F}" srcOrd="0" destOrd="0" presId="urn:microsoft.com/office/officeart/2005/8/layout/target3"/>
    <dgm:cxn modelId="{A6B1C07C-8DDF-4032-B344-456F83CB2F43}" type="presOf" srcId="{8A84B33F-CB5C-429A-BFBB-CEB8C3EACB8F}" destId="{147B400D-4410-46EE-87E5-B0C394B5C4A7}" srcOrd="0" destOrd="0" presId="urn:microsoft.com/office/officeart/2005/8/layout/target3"/>
    <dgm:cxn modelId="{06B06601-A0D8-40B0-8C47-4F7780AEC63E}" srcId="{77783485-3567-423E-9A7C-C6238D503A0B}" destId="{8955BA8C-1CE2-44CA-87ED-DF2AE62E64D7}" srcOrd="1" destOrd="0" parTransId="{360CFE4D-FAAF-4203-96CB-79A6982013B6}" sibTransId="{206880DA-E1BB-40DF-A0FA-3DCC48AA2F33}"/>
    <dgm:cxn modelId="{EAB0C5A6-A0A0-4A4B-9CA5-34CC425967B2}" srcId="{6A032112-D66C-432A-BAE1-20CE7E8AF8CB}" destId="{B868B715-C203-44B2-A24F-64A045ED6B1B}" srcOrd="2" destOrd="0" parTransId="{0E638D16-0B30-42A4-B8C1-2CAC1A929300}" sibTransId="{6E4895BC-2ABC-40BE-9460-1EC359CAE851}"/>
    <dgm:cxn modelId="{A35ADECB-A175-46CE-9DEE-33238CF39EC9}" type="presOf" srcId="{E33EDA72-DE3A-4C36-9916-B5AB9D503897}" destId="{CE33A183-494B-47B1-8F02-B5978343E632}" srcOrd="1" destOrd="0" presId="urn:microsoft.com/office/officeart/2005/8/layout/target3"/>
    <dgm:cxn modelId="{F3E8E36A-0CE3-43C8-80F6-57C80126ECC7}" type="presOf" srcId="{4A7B94A9-8239-4DB0-8569-A704635127DA}" destId="{C58E4F3E-D6B8-45D3-9E0D-14CD10C6F640}" srcOrd="0" destOrd="0" presId="urn:microsoft.com/office/officeart/2005/8/layout/target3"/>
    <dgm:cxn modelId="{4A58276B-2E1E-4DA1-9800-F68569BDAE51}" srcId="{B868B715-C203-44B2-A24F-64A045ED6B1B}" destId="{8A84B33F-CB5C-429A-BFBB-CEB8C3EACB8F}" srcOrd="0" destOrd="0" parTransId="{A17B5B3F-86FF-4D70-B2D3-1CCF441CA60E}" sibTransId="{F19310C8-6937-42EB-ADFC-AA2FE3B38DC0}"/>
    <dgm:cxn modelId="{8511A090-465F-4B62-A307-0144CA107396}" type="presOf" srcId="{77783485-3567-423E-9A7C-C6238D503A0B}" destId="{F404243B-FC12-44E2-A1A8-936762668C33}" srcOrd="0" destOrd="0" presId="urn:microsoft.com/office/officeart/2005/8/layout/target3"/>
    <dgm:cxn modelId="{63B6C70F-C994-4E65-87EC-AEEDD62BC4E0}" type="presOf" srcId="{E1419BFB-715B-481E-8D4A-ACF130979F72}" destId="{52363D66-7E26-459E-86F8-D9D77C443F99}" srcOrd="0" destOrd="0" presId="urn:microsoft.com/office/officeart/2005/8/layout/target3"/>
    <dgm:cxn modelId="{F3E31334-7699-4384-A236-43E431A5DF5D}" type="presOf" srcId="{8955BA8C-1CE2-44CA-87ED-DF2AE62E64D7}" destId="{C58E4F3E-D6B8-45D3-9E0D-14CD10C6F640}" srcOrd="0" destOrd="1" presId="urn:microsoft.com/office/officeart/2005/8/layout/target3"/>
    <dgm:cxn modelId="{DE7AAE23-BD6E-4CC6-A1A2-5EDC66AE4E05}" type="presOf" srcId="{B868B715-C203-44B2-A24F-64A045ED6B1B}" destId="{FC2F1797-C5D7-416C-9C7F-59319FFD02BD}" srcOrd="1" destOrd="0" presId="urn:microsoft.com/office/officeart/2005/8/layout/target3"/>
    <dgm:cxn modelId="{CFC84A4A-3B14-43F9-9A12-8D617EA95699}" srcId="{6A032112-D66C-432A-BAE1-20CE7E8AF8CB}" destId="{77783485-3567-423E-9A7C-C6238D503A0B}" srcOrd="0" destOrd="0" parTransId="{027C4A9E-2F52-4EBF-B9BF-7199F404576B}" sibTransId="{951B5339-ECDF-4966-B511-8EB9FC8014CA}"/>
    <dgm:cxn modelId="{B2EA8575-6F03-46D4-9CA9-524F631B2EB1}" type="presOf" srcId="{4BDFBCDE-EAED-4607-A42B-03274613B144}" destId="{4EDC55B6-DC9D-4922-B873-39F1EC489221}" srcOrd="0" destOrd="0" presId="urn:microsoft.com/office/officeart/2005/8/layout/target3"/>
    <dgm:cxn modelId="{5524A7F4-F928-4EF3-80E9-8BCEB44DD2FF}" srcId="{4BDFBCDE-EAED-4607-A42B-03274613B144}" destId="{E1419BFB-715B-481E-8D4A-ACF130979F72}" srcOrd="0" destOrd="0" parTransId="{80C27236-A655-4CB3-A822-0B25FDC94E1D}" sibTransId="{0AE0D179-8C97-4FF8-82CC-1CE8D1615C1D}"/>
    <dgm:cxn modelId="{335E1A0E-4090-402E-943A-72800E0800A2}" srcId="{77783485-3567-423E-9A7C-C6238D503A0B}" destId="{7F626A04-FF7B-4C0B-A252-15A543B21E25}" srcOrd="3" destOrd="0" parTransId="{CC45A949-71F5-447C-B08E-96934AA2D14B}" sibTransId="{A8E43132-B6F6-4081-AE58-BE715F58CD66}"/>
    <dgm:cxn modelId="{98B5CFAB-BD8E-42FF-9920-F0990E45DEB0}" type="presOf" srcId="{C615D019-B812-41ED-8807-8E1D7C2A56CC}" destId="{B2B46151-6341-4BA5-A013-EFBA94CE2434}" srcOrd="0" destOrd="0" presId="urn:microsoft.com/office/officeart/2005/8/layout/target3"/>
    <dgm:cxn modelId="{27083325-0132-426D-B875-7CCB6B751074}" srcId="{6A032112-D66C-432A-BAE1-20CE7E8AF8CB}" destId="{E33EDA72-DE3A-4C36-9916-B5AB9D503897}" srcOrd="3" destOrd="0" parTransId="{EADDE3DC-FABD-4CFF-91B6-5F5FBEDF1DD5}" sibTransId="{3022CA28-101D-49DB-82DF-979CC2982127}"/>
    <dgm:cxn modelId="{FF0D68CB-B43C-4595-8BBF-ED3AE187A41A}" srcId="{E33EDA72-DE3A-4C36-9916-B5AB9D503897}" destId="{C615D019-B812-41ED-8807-8E1D7C2A56CC}" srcOrd="0" destOrd="0" parTransId="{99AE3D3E-FB31-4A9A-B54E-6D1FF96EEC30}" sibTransId="{712057AF-1399-4EF3-BA41-A2C73D2847AE}"/>
    <dgm:cxn modelId="{1E56EC7A-FDC8-4453-B980-4BDFDB521E73}" type="presOf" srcId="{7F626A04-FF7B-4C0B-A252-15A543B21E25}" destId="{C58E4F3E-D6B8-45D3-9E0D-14CD10C6F640}" srcOrd="0" destOrd="3" presId="urn:microsoft.com/office/officeart/2005/8/layout/target3"/>
    <dgm:cxn modelId="{B93F22AD-C273-4517-B284-F575E4702CD7}" type="presOf" srcId="{77783485-3567-423E-9A7C-C6238D503A0B}" destId="{6326F597-2FD9-400B-86C9-8D0363E2FC8B}" srcOrd="1" destOrd="0" presId="urn:microsoft.com/office/officeart/2005/8/layout/target3"/>
    <dgm:cxn modelId="{8BD8432A-E714-4EA0-A7CD-04C42C1C9E73}" type="presOf" srcId="{E33EDA72-DE3A-4C36-9916-B5AB9D503897}" destId="{E5340419-7AB6-48A9-B433-DFBC3B72C626}" srcOrd="0" destOrd="0" presId="urn:microsoft.com/office/officeart/2005/8/layout/target3"/>
    <dgm:cxn modelId="{74F64DDA-0994-4196-A3FC-F6B481A86E0B}" type="presOf" srcId="{6A032112-D66C-432A-BAE1-20CE7E8AF8CB}" destId="{74B7D0B2-AF23-4ED2-9EFD-CA0261716A1F}" srcOrd="0" destOrd="0" presId="urn:microsoft.com/office/officeart/2005/8/layout/target3"/>
    <dgm:cxn modelId="{36D75203-BCC9-49B3-8ED4-6AB67308EF51}" srcId="{77783485-3567-423E-9A7C-C6238D503A0B}" destId="{C4A2E19D-9950-4705-96FE-37B72F9C0989}" srcOrd="2" destOrd="0" parTransId="{73F4B447-04A8-494D-84CF-1FACA6542DF5}" sibTransId="{D68A59C3-6505-4B6D-AC5A-5AD469DAB741}"/>
    <dgm:cxn modelId="{43816E4F-128C-47D8-8780-5D53F86D60D7}" type="presOf" srcId="{C4A2E19D-9950-4705-96FE-37B72F9C0989}" destId="{C58E4F3E-D6B8-45D3-9E0D-14CD10C6F640}" srcOrd="0" destOrd="2" presId="urn:microsoft.com/office/officeart/2005/8/layout/target3"/>
    <dgm:cxn modelId="{3B0D1D76-91CB-409B-A60A-35FE365AF302}" srcId="{6A032112-D66C-432A-BAE1-20CE7E8AF8CB}" destId="{4BDFBCDE-EAED-4607-A42B-03274613B144}" srcOrd="1" destOrd="0" parTransId="{3C919E5F-4AD9-463A-93B8-6132FE099B93}" sibTransId="{DB4F7F30-C81C-494C-9CE1-19C3713C9D1E}"/>
    <dgm:cxn modelId="{5C95BB7B-A31E-420E-9152-1D2D1522850E}" type="presParOf" srcId="{74B7D0B2-AF23-4ED2-9EFD-CA0261716A1F}" destId="{9A4E2C82-0AFE-4240-8EC8-86D18A75D29D}" srcOrd="0" destOrd="0" presId="urn:microsoft.com/office/officeart/2005/8/layout/target3"/>
    <dgm:cxn modelId="{08FA15F2-B165-4036-A2B7-266DB0AAFD61}" type="presParOf" srcId="{74B7D0B2-AF23-4ED2-9EFD-CA0261716A1F}" destId="{6180F708-DF0F-46C7-8B23-A9D3CF37D5CC}" srcOrd="1" destOrd="0" presId="urn:microsoft.com/office/officeart/2005/8/layout/target3"/>
    <dgm:cxn modelId="{8C0248F5-B58B-4C19-A918-E00CF1E0E7CF}" type="presParOf" srcId="{74B7D0B2-AF23-4ED2-9EFD-CA0261716A1F}" destId="{F404243B-FC12-44E2-A1A8-936762668C33}" srcOrd="2" destOrd="0" presId="urn:microsoft.com/office/officeart/2005/8/layout/target3"/>
    <dgm:cxn modelId="{27785B23-EBF0-4304-9F3E-B2D6FD53D47A}" type="presParOf" srcId="{74B7D0B2-AF23-4ED2-9EFD-CA0261716A1F}" destId="{3700B45A-F0CF-45CC-BAC2-1D79B0543767}" srcOrd="3" destOrd="0" presId="urn:microsoft.com/office/officeart/2005/8/layout/target3"/>
    <dgm:cxn modelId="{9F1ACAB3-B242-40CC-B685-D3D6F04DDE8C}" type="presParOf" srcId="{74B7D0B2-AF23-4ED2-9EFD-CA0261716A1F}" destId="{2213B818-F855-4C37-ACF7-FA1DE847C83B}" srcOrd="4" destOrd="0" presId="urn:microsoft.com/office/officeart/2005/8/layout/target3"/>
    <dgm:cxn modelId="{1F3BB9C8-EB60-4B08-8A21-0B9039E110DA}" type="presParOf" srcId="{74B7D0B2-AF23-4ED2-9EFD-CA0261716A1F}" destId="{4EDC55B6-DC9D-4922-B873-39F1EC489221}" srcOrd="5" destOrd="0" presId="urn:microsoft.com/office/officeart/2005/8/layout/target3"/>
    <dgm:cxn modelId="{A5E34E18-02ED-4163-965C-D4B6174F1C15}" type="presParOf" srcId="{74B7D0B2-AF23-4ED2-9EFD-CA0261716A1F}" destId="{9AA16036-3315-4796-8200-5799145D83A4}" srcOrd="6" destOrd="0" presId="urn:microsoft.com/office/officeart/2005/8/layout/target3"/>
    <dgm:cxn modelId="{F3DEF458-41B0-4A8D-A1DE-D0982B7DDE16}" type="presParOf" srcId="{74B7D0B2-AF23-4ED2-9EFD-CA0261716A1F}" destId="{EC96F402-4C16-4DA1-956F-4A1924AFF90A}" srcOrd="7" destOrd="0" presId="urn:microsoft.com/office/officeart/2005/8/layout/target3"/>
    <dgm:cxn modelId="{A3B7BFEB-0378-4304-A2DF-F7BDD2E60BC9}" type="presParOf" srcId="{74B7D0B2-AF23-4ED2-9EFD-CA0261716A1F}" destId="{439DC064-8C34-4E8C-94E2-0D2A0F1ED68F}" srcOrd="8" destOrd="0" presId="urn:microsoft.com/office/officeart/2005/8/layout/target3"/>
    <dgm:cxn modelId="{1F4C1616-A51B-49C9-99F6-19D68BF8041B}" type="presParOf" srcId="{74B7D0B2-AF23-4ED2-9EFD-CA0261716A1F}" destId="{54D53672-DCE4-4929-B0F1-3D7216CC0D72}" srcOrd="9" destOrd="0" presId="urn:microsoft.com/office/officeart/2005/8/layout/target3"/>
    <dgm:cxn modelId="{DCA95F7C-E08D-4485-BBFE-9621410610F1}" type="presParOf" srcId="{74B7D0B2-AF23-4ED2-9EFD-CA0261716A1F}" destId="{1759E4C5-2DC1-4A2A-A01D-EFFE8C9C511D}" srcOrd="10" destOrd="0" presId="urn:microsoft.com/office/officeart/2005/8/layout/target3"/>
    <dgm:cxn modelId="{9C59C59F-D156-4D48-98ED-1CAC872B0525}" type="presParOf" srcId="{74B7D0B2-AF23-4ED2-9EFD-CA0261716A1F}" destId="{E5340419-7AB6-48A9-B433-DFBC3B72C626}" srcOrd="11" destOrd="0" presId="urn:microsoft.com/office/officeart/2005/8/layout/target3"/>
    <dgm:cxn modelId="{27F39B98-A857-4CBF-B145-1EA24B30C839}" type="presParOf" srcId="{74B7D0B2-AF23-4ED2-9EFD-CA0261716A1F}" destId="{6326F597-2FD9-400B-86C9-8D0363E2FC8B}" srcOrd="12" destOrd="0" presId="urn:microsoft.com/office/officeart/2005/8/layout/target3"/>
    <dgm:cxn modelId="{AF819DCC-5FC6-4F60-8E26-DA878F7881CE}" type="presParOf" srcId="{74B7D0B2-AF23-4ED2-9EFD-CA0261716A1F}" destId="{C58E4F3E-D6B8-45D3-9E0D-14CD10C6F640}" srcOrd="13" destOrd="0" presId="urn:microsoft.com/office/officeart/2005/8/layout/target3"/>
    <dgm:cxn modelId="{BAE20291-4E04-49B4-9AE4-0811970878A1}" type="presParOf" srcId="{74B7D0B2-AF23-4ED2-9EFD-CA0261716A1F}" destId="{730D6704-78BB-428F-B8B8-0A40E5856CC3}" srcOrd="14" destOrd="0" presId="urn:microsoft.com/office/officeart/2005/8/layout/target3"/>
    <dgm:cxn modelId="{AD937871-8052-4A86-BB30-520426EF0B9A}" type="presParOf" srcId="{74B7D0B2-AF23-4ED2-9EFD-CA0261716A1F}" destId="{52363D66-7E26-459E-86F8-D9D77C443F99}" srcOrd="15" destOrd="0" presId="urn:microsoft.com/office/officeart/2005/8/layout/target3"/>
    <dgm:cxn modelId="{9EED56A9-BB5B-4336-A43E-BCFFC5FBFC6E}" type="presParOf" srcId="{74B7D0B2-AF23-4ED2-9EFD-CA0261716A1F}" destId="{FC2F1797-C5D7-416C-9C7F-59319FFD02BD}" srcOrd="16" destOrd="0" presId="urn:microsoft.com/office/officeart/2005/8/layout/target3"/>
    <dgm:cxn modelId="{798DB24D-524F-4363-ABD4-CBC00E3E761D}" type="presParOf" srcId="{74B7D0B2-AF23-4ED2-9EFD-CA0261716A1F}" destId="{147B400D-4410-46EE-87E5-B0C394B5C4A7}" srcOrd="17" destOrd="0" presId="urn:microsoft.com/office/officeart/2005/8/layout/target3"/>
    <dgm:cxn modelId="{7D29672C-532D-4ABD-8022-5D66DC9DB82B}" type="presParOf" srcId="{74B7D0B2-AF23-4ED2-9EFD-CA0261716A1F}" destId="{CE33A183-494B-47B1-8F02-B5978343E632}" srcOrd="18" destOrd="0" presId="urn:microsoft.com/office/officeart/2005/8/layout/target3"/>
    <dgm:cxn modelId="{8FA07FF2-18D8-41C8-BD1D-E2DDDB65CEE1}" type="presParOf" srcId="{74B7D0B2-AF23-4ED2-9EFD-CA0261716A1F}" destId="{B2B46151-6341-4BA5-A013-EFBA94CE2434}"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A321C6-6FAD-485E-9E37-C87E7034BA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6112ECD7-4929-4546-96CD-E072E0F8A61E}">
      <dgm:prSet phldrT="[Texto]" custT="1"/>
      <dgm:spPr/>
      <dgm:t>
        <a:bodyPr/>
        <a:lstStyle/>
        <a:p>
          <a:endParaRPr lang="es-EC" sz="2000" dirty="0" smtClean="0">
            <a:latin typeface="Times New Roman" panose="02020603050405020304" pitchFamily="18" charset="0"/>
            <a:cs typeface="Times New Roman" panose="02020603050405020304" pitchFamily="18" charset="0"/>
          </a:endParaRPr>
        </a:p>
        <a:p>
          <a:r>
            <a:rPr lang="es-EC" sz="2000" dirty="0" smtClean="0">
              <a:latin typeface="Times New Roman" panose="02020603050405020304" pitchFamily="18" charset="0"/>
              <a:cs typeface="Times New Roman" panose="02020603050405020304" pitchFamily="18" charset="0"/>
            </a:rPr>
            <a:t>Gestión del conocimiento</a:t>
          </a:r>
          <a:endParaRPr lang="es-EC" sz="2000" dirty="0">
            <a:latin typeface="Times New Roman" panose="02020603050405020304" pitchFamily="18" charset="0"/>
            <a:cs typeface="Times New Roman" panose="02020603050405020304" pitchFamily="18" charset="0"/>
          </a:endParaRPr>
        </a:p>
      </dgm:t>
    </dgm:pt>
    <dgm:pt modelId="{2CE59B86-1931-4323-B540-CEFAB477DB66}" type="parTrans" cxnId="{F9D2011D-7C10-4CD5-9FBF-6A28A1631139}">
      <dgm:prSet/>
      <dgm:spPr/>
      <dgm:t>
        <a:bodyPr/>
        <a:lstStyle/>
        <a:p>
          <a:endParaRPr lang="es-EC">
            <a:latin typeface="Times New Roman" panose="02020603050405020304" pitchFamily="18" charset="0"/>
            <a:cs typeface="Times New Roman" panose="02020603050405020304" pitchFamily="18" charset="0"/>
          </a:endParaRPr>
        </a:p>
      </dgm:t>
    </dgm:pt>
    <dgm:pt modelId="{90C479A2-1974-44C4-900D-0ECDBCC000B8}" type="sibTrans" cxnId="{F9D2011D-7C10-4CD5-9FBF-6A28A1631139}">
      <dgm:prSet/>
      <dgm:spPr/>
      <dgm:t>
        <a:bodyPr/>
        <a:lstStyle/>
        <a:p>
          <a:endParaRPr lang="es-EC">
            <a:latin typeface="Times New Roman" panose="02020603050405020304" pitchFamily="18" charset="0"/>
            <a:cs typeface="Times New Roman" panose="02020603050405020304" pitchFamily="18" charset="0"/>
          </a:endParaRPr>
        </a:p>
      </dgm:t>
    </dgm:pt>
    <dgm:pt modelId="{341159FE-3018-4DAD-A812-1D84B8E859DF}">
      <dgm:prSet phldrT="[Texto]" custT="1"/>
      <dgm:spPr/>
      <dgm:t>
        <a:bodyPr/>
        <a:lstStyle/>
        <a:p>
          <a:r>
            <a:rPr lang="es-EC" sz="2000" b="0" i="0" u="none" dirty="0" smtClean="0">
              <a:latin typeface="Times New Roman" panose="02020603050405020304" pitchFamily="18" charset="0"/>
              <a:cs typeface="Times New Roman" panose="02020603050405020304" pitchFamily="18" charset="0"/>
            </a:rPr>
            <a:t>Creación del conocimiento</a:t>
          </a:r>
          <a:endParaRPr lang="es-ES" sz="2000" b="0" i="0" u="none" dirty="0" smtClean="0">
            <a:latin typeface="Times New Roman" panose="02020603050405020304" pitchFamily="18" charset="0"/>
            <a:cs typeface="Times New Roman" panose="02020603050405020304" pitchFamily="18" charset="0"/>
          </a:endParaRPr>
        </a:p>
        <a:p>
          <a:endParaRPr lang="es-ES" sz="2000" dirty="0" smtClean="0">
            <a:latin typeface="Times New Roman" panose="02020603050405020304" pitchFamily="18" charset="0"/>
            <a:cs typeface="Times New Roman" panose="02020603050405020304" pitchFamily="18" charset="0"/>
          </a:endParaRPr>
        </a:p>
        <a:p>
          <a:pPr rtl="0"/>
          <a:r>
            <a:rPr lang="es-EC" sz="2000" b="0" i="0" u="none" dirty="0" smtClean="0">
              <a:latin typeface="Times New Roman" panose="02020603050405020304" pitchFamily="18" charset="0"/>
              <a:cs typeface="Times New Roman" panose="02020603050405020304" pitchFamily="18" charset="0"/>
            </a:rPr>
            <a:t>Transferencia y almacenamiento</a:t>
          </a:r>
          <a:endParaRPr lang="es-ES" sz="2000" b="0" i="0" u="none" dirty="0" smtClean="0">
            <a:latin typeface="Times New Roman" panose="02020603050405020304" pitchFamily="18" charset="0"/>
            <a:cs typeface="Times New Roman" panose="02020603050405020304" pitchFamily="18" charset="0"/>
          </a:endParaRPr>
        </a:p>
        <a:p>
          <a:endParaRPr lang="es-ES" sz="2000" dirty="0" smtClean="0">
            <a:latin typeface="Times New Roman" panose="02020603050405020304" pitchFamily="18" charset="0"/>
            <a:cs typeface="Times New Roman" panose="02020603050405020304" pitchFamily="18" charset="0"/>
          </a:endParaRPr>
        </a:p>
        <a:p>
          <a:pPr rtl="0"/>
          <a:r>
            <a:rPr lang="es-EC" sz="2000" b="0" i="0" u="none" dirty="0" smtClean="0">
              <a:latin typeface="Times New Roman" panose="02020603050405020304" pitchFamily="18" charset="0"/>
              <a:cs typeface="Times New Roman" panose="02020603050405020304" pitchFamily="18" charset="0"/>
            </a:rPr>
            <a:t>Aplicación y uso del conocimiento</a:t>
          </a:r>
          <a:endParaRPr lang="es-ES" sz="2000" b="0" i="0" u="none" dirty="0" smtClean="0">
            <a:latin typeface="Times New Roman" panose="02020603050405020304" pitchFamily="18" charset="0"/>
            <a:cs typeface="Times New Roman" panose="02020603050405020304" pitchFamily="18" charset="0"/>
          </a:endParaRPr>
        </a:p>
        <a:p>
          <a:endParaRPr lang="es-ES" sz="2000" dirty="0" smtClean="0">
            <a:latin typeface="Times New Roman" panose="02020603050405020304" pitchFamily="18" charset="0"/>
            <a:cs typeface="Times New Roman" panose="02020603050405020304" pitchFamily="18" charset="0"/>
          </a:endParaRPr>
        </a:p>
        <a:p>
          <a:pPr rtl="0"/>
          <a:r>
            <a:rPr lang="es-EC" sz="2000" b="0" i="0" u="none" dirty="0" err="1" smtClean="0">
              <a:latin typeface="Times New Roman" panose="02020603050405020304" pitchFamily="18" charset="0"/>
              <a:cs typeface="Times New Roman" panose="02020603050405020304" pitchFamily="18" charset="0"/>
            </a:rPr>
            <a:t>Empowerment</a:t>
          </a:r>
          <a:endParaRPr lang="es-EC" sz="2000" b="0" i="0" dirty="0">
            <a:latin typeface="Times New Roman" panose="02020603050405020304" pitchFamily="18" charset="0"/>
            <a:cs typeface="Times New Roman" panose="02020603050405020304" pitchFamily="18" charset="0"/>
          </a:endParaRPr>
        </a:p>
      </dgm:t>
    </dgm:pt>
    <dgm:pt modelId="{731E8695-A0C7-466C-AD75-D9628751AFD9}" type="parTrans" cxnId="{495521C0-0844-4E5C-9509-5EBDD7FE8854}">
      <dgm:prSet/>
      <dgm:spPr/>
      <dgm:t>
        <a:bodyPr/>
        <a:lstStyle/>
        <a:p>
          <a:endParaRPr lang="es-EC">
            <a:latin typeface="Times New Roman" panose="02020603050405020304" pitchFamily="18" charset="0"/>
            <a:cs typeface="Times New Roman" panose="02020603050405020304" pitchFamily="18" charset="0"/>
          </a:endParaRPr>
        </a:p>
      </dgm:t>
    </dgm:pt>
    <dgm:pt modelId="{2DDFEFCE-4BD5-49E5-9E39-CECDD09F8909}" type="sibTrans" cxnId="{495521C0-0844-4E5C-9509-5EBDD7FE8854}">
      <dgm:prSet/>
      <dgm:spPr/>
      <dgm:t>
        <a:bodyPr/>
        <a:lstStyle/>
        <a:p>
          <a:endParaRPr lang="es-EC">
            <a:latin typeface="Times New Roman" panose="02020603050405020304" pitchFamily="18" charset="0"/>
            <a:cs typeface="Times New Roman" panose="02020603050405020304" pitchFamily="18" charset="0"/>
          </a:endParaRPr>
        </a:p>
      </dgm:t>
    </dgm:pt>
    <dgm:pt modelId="{C8E82748-DE41-4CB5-8B20-636E6E34AAA0}" type="pres">
      <dgm:prSet presAssocID="{8EA321C6-6FAD-485E-9E37-C87E7034BA23}" presName="vert0" presStyleCnt="0">
        <dgm:presLayoutVars>
          <dgm:dir/>
          <dgm:animOne val="branch"/>
          <dgm:animLvl val="lvl"/>
        </dgm:presLayoutVars>
      </dgm:prSet>
      <dgm:spPr/>
      <dgm:t>
        <a:bodyPr/>
        <a:lstStyle/>
        <a:p>
          <a:endParaRPr lang="es-ES"/>
        </a:p>
      </dgm:t>
    </dgm:pt>
    <dgm:pt modelId="{877B1554-C360-4901-BB18-406B25F3964D}" type="pres">
      <dgm:prSet presAssocID="{6112ECD7-4929-4546-96CD-E072E0F8A61E}" presName="thickLine" presStyleLbl="alignNode1" presStyleIdx="0" presStyleCnt="1"/>
      <dgm:spPr>
        <a:blipFill rotWithShape="0">
          <a:blip xmlns:r="http://schemas.openxmlformats.org/officeDocument/2006/relationships" r:embed="rId1"/>
          <a:stretch>
            <a:fillRect/>
          </a:stretch>
        </a:blipFill>
      </dgm:spPr>
      <dgm:t>
        <a:bodyPr/>
        <a:lstStyle/>
        <a:p>
          <a:endParaRPr lang="es-ES"/>
        </a:p>
      </dgm:t>
    </dgm:pt>
    <dgm:pt modelId="{891F11AB-7176-4061-AD86-428FE733E902}" type="pres">
      <dgm:prSet presAssocID="{6112ECD7-4929-4546-96CD-E072E0F8A61E}" presName="horz1" presStyleCnt="0"/>
      <dgm:spPr/>
    </dgm:pt>
    <dgm:pt modelId="{4299644A-0ECB-42C1-9D6A-3051F31BF0AA}" type="pres">
      <dgm:prSet presAssocID="{6112ECD7-4929-4546-96CD-E072E0F8A61E}" presName="tx1" presStyleLbl="revTx" presStyleIdx="0" presStyleCnt="2" custScaleX="144061"/>
      <dgm:spPr/>
      <dgm:t>
        <a:bodyPr/>
        <a:lstStyle/>
        <a:p>
          <a:endParaRPr lang="es-EC"/>
        </a:p>
      </dgm:t>
    </dgm:pt>
    <dgm:pt modelId="{AE62359C-D8A9-41E2-A0B6-5959B4F9FC22}" type="pres">
      <dgm:prSet presAssocID="{6112ECD7-4929-4546-96CD-E072E0F8A61E}" presName="vert1" presStyleCnt="0"/>
      <dgm:spPr/>
    </dgm:pt>
    <dgm:pt modelId="{438A1E66-CF35-4816-83A1-804A50607FC3}" type="pres">
      <dgm:prSet presAssocID="{341159FE-3018-4DAD-A812-1D84B8E859DF}" presName="vertSpace2a" presStyleCnt="0"/>
      <dgm:spPr/>
    </dgm:pt>
    <dgm:pt modelId="{EC21E241-5E90-4A48-8022-CCC414F5A360}" type="pres">
      <dgm:prSet presAssocID="{341159FE-3018-4DAD-A812-1D84B8E859DF}" presName="horz2" presStyleCnt="0"/>
      <dgm:spPr/>
    </dgm:pt>
    <dgm:pt modelId="{2A39C3EE-2087-4628-BEF2-998267FD4A43}" type="pres">
      <dgm:prSet presAssocID="{341159FE-3018-4DAD-A812-1D84B8E859DF}" presName="horzSpace2" presStyleCnt="0"/>
      <dgm:spPr/>
    </dgm:pt>
    <dgm:pt modelId="{FCA1904C-864D-4F3E-9006-3A32324D7F05}" type="pres">
      <dgm:prSet presAssocID="{341159FE-3018-4DAD-A812-1D84B8E859DF}" presName="tx2" presStyleLbl="revTx" presStyleIdx="1" presStyleCnt="2"/>
      <dgm:spPr/>
      <dgm:t>
        <a:bodyPr/>
        <a:lstStyle/>
        <a:p>
          <a:endParaRPr lang="es-EC"/>
        </a:p>
      </dgm:t>
    </dgm:pt>
    <dgm:pt modelId="{AEC20350-5E8C-4663-AF59-CDEA0574B547}" type="pres">
      <dgm:prSet presAssocID="{341159FE-3018-4DAD-A812-1D84B8E859DF}" presName="vert2" presStyleCnt="0"/>
      <dgm:spPr/>
    </dgm:pt>
    <dgm:pt modelId="{90C3B3CA-C598-40EC-9B70-E193A8CD66F2}" type="pres">
      <dgm:prSet presAssocID="{341159FE-3018-4DAD-A812-1D84B8E859DF}" presName="thinLine2b" presStyleLbl="callout" presStyleIdx="0" presStyleCnt="1"/>
      <dgm:spPr/>
    </dgm:pt>
    <dgm:pt modelId="{D72511FF-FF31-4FF9-85D2-8E2A74ABCD89}" type="pres">
      <dgm:prSet presAssocID="{341159FE-3018-4DAD-A812-1D84B8E859DF}" presName="vertSpace2b" presStyleCnt="0"/>
      <dgm:spPr/>
    </dgm:pt>
  </dgm:ptLst>
  <dgm:cxnLst>
    <dgm:cxn modelId="{37C8ED68-6A5C-43C8-8AD4-652E8F3B9D3A}" type="presOf" srcId="{6112ECD7-4929-4546-96CD-E072E0F8A61E}" destId="{4299644A-0ECB-42C1-9D6A-3051F31BF0AA}" srcOrd="0" destOrd="0" presId="urn:microsoft.com/office/officeart/2008/layout/LinedList"/>
    <dgm:cxn modelId="{38149D2C-027B-44AB-A1C7-42447279A047}" type="presOf" srcId="{341159FE-3018-4DAD-A812-1D84B8E859DF}" destId="{FCA1904C-864D-4F3E-9006-3A32324D7F05}" srcOrd="0" destOrd="0" presId="urn:microsoft.com/office/officeart/2008/layout/LinedList"/>
    <dgm:cxn modelId="{495521C0-0844-4E5C-9509-5EBDD7FE8854}" srcId="{6112ECD7-4929-4546-96CD-E072E0F8A61E}" destId="{341159FE-3018-4DAD-A812-1D84B8E859DF}" srcOrd="0" destOrd="0" parTransId="{731E8695-A0C7-466C-AD75-D9628751AFD9}" sibTransId="{2DDFEFCE-4BD5-49E5-9E39-CECDD09F8909}"/>
    <dgm:cxn modelId="{F9D2011D-7C10-4CD5-9FBF-6A28A1631139}" srcId="{8EA321C6-6FAD-485E-9E37-C87E7034BA23}" destId="{6112ECD7-4929-4546-96CD-E072E0F8A61E}" srcOrd="0" destOrd="0" parTransId="{2CE59B86-1931-4323-B540-CEFAB477DB66}" sibTransId="{90C479A2-1974-44C4-900D-0ECDBCC000B8}"/>
    <dgm:cxn modelId="{16FB8CF8-2615-4F69-8C4A-E5B23961C624}" type="presOf" srcId="{8EA321C6-6FAD-485E-9E37-C87E7034BA23}" destId="{C8E82748-DE41-4CB5-8B20-636E6E34AAA0}" srcOrd="0" destOrd="0" presId="urn:microsoft.com/office/officeart/2008/layout/LinedList"/>
    <dgm:cxn modelId="{BE6CE947-CF1D-476A-92CD-933D58D3F351}" type="presParOf" srcId="{C8E82748-DE41-4CB5-8B20-636E6E34AAA0}" destId="{877B1554-C360-4901-BB18-406B25F3964D}" srcOrd="0" destOrd="0" presId="urn:microsoft.com/office/officeart/2008/layout/LinedList"/>
    <dgm:cxn modelId="{8C8A5624-3FF0-49A5-AAF0-636627891A84}" type="presParOf" srcId="{C8E82748-DE41-4CB5-8B20-636E6E34AAA0}" destId="{891F11AB-7176-4061-AD86-428FE733E902}" srcOrd="1" destOrd="0" presId="urn:microsoft.com/office/officeart/2008/layout/LinedList"/>
    <dgm:cxn modelId="{5CC04EA5-F3E4-4A15-AB07-5B6D442BE4C6}" type="presParOf" srcId="{891F11AB-7176-4061-AD86-428FE733E902}" destId="{4299644A-0ECB-42C1-9D6A-3051F31BF0AA}" srcOrd="0" destOrd="0" presId="urn:microsoft.com/office/officeart/2008/layout/LinedList"/>
    <dgm:cxn modelId="{B6465F55-3EC3-4D03-AF05-C117CBF4F1B5}" type="presParOf" srcId="{891F11AB-7176-4061-AD86-428FE733E902}" destId="{AE62359C-D8A9-41E2-A0B6-5959B4F9FC22}" srcOrd="1" destOrd="0" presId="urn:microsoft.com/office/officeart/2008/layout/LinedList"/>
    <dgm:cxn modelId="{CC3E3781-B78B-4163-BFCA-F57C91D94E7D}" type="presParOf" srcId="{AE62359C-D8A9-41E2-A0B6-5959B4F9FC22}" destId="{438A1E66-CF35-4816-83A1-804A50607FC3}" srcOrd="0" destOrd="0" presId="urn:microsoft.com/office/officeart/2008/layout/LinedList"/>
    <dgm:cxn modelId="{2DF174F7-1A89-4B7D-B301-A1433DFC1744}" type="presParOf" srcId="{AE62359C-D8A9-41E2-A0B6-5959B4F9FC22}" destId="{EC21E241-5E90-4A48-8022-CCC414F5A360}" srcOrd="1" destOrd="0" presId="urn:microsoft.com/office/officeart/2008/layout/LinedList"/>
    <dgm:cxn modelId="{AFB53E46-8DC8-4C51-A243-F385FF383AB6}" type="presParOf" srcId="{EC21E241-5E90-4A48-8022-CCC414F5A360}" destId="{2A39C3EE-2087-4628-BEF2-998267FD4A43}" srcOrd="0" destOrd="0" presId="urn:microsoft.com/office/officeart/2008/layout/LinedList"/>
    <dgm:cxn modelId="{7FEAD089-C473-4778-9625-85A3B7D8220A}" type="presParOf" srcId="{EC21E241-5E90-4A48-8022-CCC414F5A360}" destId="{FCA1904C-864D-4F3E-9006-3A32324D7F05}" srcOrd="1" destOrd="0" presId="urn:microsoft.com/office/officeart/2008/layout/LinedList"/>
    <dgm:cxn modelId="{E4FB772D-9908-4256-815D-284A45270F7F}" type="presParOf" srcId="{EC21E241-5E90-4A48-8022-CCC414F5A360}" destId="{AEC20350-5E8C-4663-AF59-CDEA0574B547}" srcOrd="2" destOrd="0" presId="urn:microsoft.com/office/officeart/2008/layout/LinedList"/>
    <dgm:cxn modelId="{F5CD461B-C8FB-40D0-A541-925F1DB59EF0}" type="presParOf" srcId="{AE62359C-D8A9-41E2-A0B6-5959B4F9FC22}" destId="{90C3B3CA-C598-40EC-9B70-E193A8CD66F2}" srcOrd="2" destOrd="0" presId="urn:microsoft.com/office/officeart/2008/layout/LinedList"/>
    <dgm:cxn modelId="{4DEE9CC0-13A1-4D5E-8CEB-1CB24F23E36C}" type="presParOf" srcId="{AE62359C-D8A9-41E2-A0B6-5959B4F9FC22}" destId="{D72511FF-FF31-4FF9-85D2-8E2A74ABCD8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A321C6-6FAD-485E-9E37-C87E7034BA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6112ECD7-4929-4546-96CD-E072E0F8A61E}">
      <dgm:prSet phldrT="[Texto]" custT="1"/>
      <dgm:spPr/>
      <dgm:t>
        <a:bodyPr/>
        <a:lstStyle/>
        <a:p>
          <a:endParaRPr lang="es-EC" sz="2000" dirty="0" smtClean="0">
            <a:latin typeface="Times New Roman" panose="02020603050405020304" pitchFamily="18" charset="0"/>
            <a:cs typeface="Times New Roman" panose="02020603050405020304" pitchFamily="18" charset="0"/>
          </a:endParaRPr>
        </a:p>
        <a:p>
          <a:r>
            <a:rPr lang="es-EC" sz="2000" dirty="0" smtClean="0">
              <a:latin typeface="Times New Roman" panose="02020603050405020304" pitchFamily="18" charset="0"/>
              <a:cs typeface="Times New Roman" panose="02020603050405020304" pitchFamily="18" charset="0"/>
            </a:rPr>
            <a:t>Innovación </a:t>
          </a:r>
          <a:endParaRPr lang="es-EC" sz="2000" dirty="0">
            <a:latin typeface="Times New Roman" panose="02020603050405020304" pitchFamily="18" charset="0"/>
            <a:cs typeface="Times New Roman" panose="02020603050405020304" pitchFamily="18" charset="0"/>
          </a:endParaRPr>
        </a:p>
      </dgm:t>
    </dgm:pt>
    <dgm:pt modelId="{2CE59B86-1931-4323-B540-CEFAB477DB66}" type="parTrans" cxnId="{F9D2011D-7C10-4CD5-9FBF-6A28A1631139}">
      <dgm:prSet/>
      <dgm:spPr/>
      <dgm:t>
        <a:bodyPr/>
        <a:lstStyle/>
        <a:p>
          <a:endParaRPr lang="es-EC">
            <a:latin typeface="Times New Roman" panose="02020603050405020304" pitchFamily="18" charset="0"/>
            <a:cs typeface="Times New Roman" panose="02020603050405020304" pitchFamily="18" charset="0"/>
          </a:endParaRPr>
        </a:p>
      </dgm:t>
    </dgm:pt>
    <dgm:pt modelId="{90C479A2-1974-44C4-900D-0ECDBCC000B8}" type="sibTrans" cxnId="{F9D2011D-7C10-4CD5-9FBF-6A28A1631139}">
      <dgm:prSet/>
      <dgm:spPr/>
      <dgm:t>
        <a:bodyPr/>
        <a:lstStyle/>
        <a:p>
          <a:endParaRPr lang="es-EC">
            <a:latin typeface="Times New Roman" panose="02020603050405020304" pitchFamily="18" charset="0"/>
            <a:cs typeface="Times New Roman" panose="02020603050405020304" pitchFamily="18" charset="0"/>
          </a:endParaRPr>
        </a:p>
      </dgm:t>
    </dgm:pt>
    <dgm:pt modelId="{341159FE-3018-4DAD-A812-1D84B8E859DF}">
      <dgm:prSet phldrT="[Texto]" custT="1"/>
      <dgm:spPr/>
      <dgm:t>
        <a:bodyPr/>
        <a:lstStyle/>
        <a:p>
          <a:r>
            <a:rPr lang="es-EC" sz="2000" b="0" i="0" u="none" dirty="0" smtClean="0">
              <a:latin typeface="Times New Roman" panose="02020603050405020304" pitchFamily="18" charset="0"/>
              <a:cs typeface="Times New Roman" panose="02020603050405020304" pitchFamily="18" charset="0"/>
            </a:rPr>
            <a:t>Innovación en procesos</a:t>
          </a:r>
          <a:endParaRPr lang="es-ES" sz="2000" b="0" i="0" u="none" dirty="0" smtClean="0">
            <a:latin typeface="Times New Roman" panose="02020603050405020304" pitchFamily="18" charset="0"/>
            <a:cs typeface="Times New Roman" panose="02020603050405020304" pitchFamily="18" charset="0"/>
          </a:endParaRPr>
        </a:p>
        <a:p>
          <a:endParaRPr lang="es-ES" sz="2000" dirty="0" smtClean="0">
            <a:latin typeface="Times New Roman" panose="02020603050405020304" pitchFamily="18" charset="0"/>
            <a:cs typeface="Times New Roman" panose="02020603050405020304" pitchFamily="18" charset="0"/>
          </a:endParaRPr>
        </a:p>
        <a:p>
          <a:pPr rtl="0"/>
          <a:r>
            <a:rPr lang="es-EC" sz="2000" b="0" i="0" u="none" dirty="0" smtClean="0">
              <a:latin typeface="Times New Roman" panose="02020603050405020304" pitchFamily="18" charset="0"/>
              <a:cs typeface="Times New Roman" panose="02020603050405020304" pitchFamily="18" charset="0"/>
            </a:rPr>
            <a:t>Innovación en producto</a:t>
          </a:r>
          <a:endParaRPr lang="es-ES" sz="2000" b="0" i="0" u="none" dirty="0" smtClean="0">
            <a:latin typeface="Times New Roman" panose="02020603050405020304" pitchFamily="18" charset="0"/>
            <a:cs typeface="Times New Roman" panose="02020603050405020304" pitchFamily="18" charset="0"/>
          </a:endParaRPr>
        </a:p>
        <a:p>
          <a:endParaRPr lang="es-ES" sz="2000" dirty="0" smtClean="0">
            <a:latin typeface="Times New Roman" panose="02020603050405020304" pitchFamily="18" charset="0"/>
            <a:cs typeface="Times New Roman" panose="02020603050405020304" pitchFamily="18" charset="0"/>
          </a:endParaRPr>
        </a:p>
        <a:p>
          <a:pPr rtl="0"/>
          <a:r>
            <a:rPr lang="es-EC" sz="2000" b="0" i="0" u="none" dirty="0" smtClean="0">
              <a:latin typeface="Times New Roman" panose="02020603050405020304" pitchFamily="18" charset="0"/>
              <a:cs typeface="Times New Roman" panose="02020603050405020304" pitchFamily="18" charset="0"/>
            </a:rPr>
            <a:t>Innovación Organizacional</a:t>
          </a:r>
          <a:endParaRPr lang="es-EC" sz="2000" b="0" i="0" dirty="0">
            <a:latin typeface="Times New Roman" panose="02020603050405020304" pitchFamily="18" charset="0"/>
            <a:cs typeface="Times New Roman" panose="02020603050405020304" pitchFamily="18" charset="0"/>
          </a:endParaRPr>
        </a:p>
      </dgm:t>
    </dgm:pt>
    <dgm:pt modelId="{731E8695-A0C7-466C-AD75-D9628751AFD9}" type="parTrans" cxnId="{495521C0-0844-4E5C-9509-5EBDD7FE8854}">
      <dgm:prSet/>
      <dgm:spPr/>
      <dgm:t>
        <a:bodyPr/>
        <a:lstStyle/>
        <a:p>
          <a:endParaRPr lang="es-EC">
            <a:latin typeface="Times New Roman" panose="02020603050405020304" pitchFamily="18" charset="0"/>
            <a:cs typeface="Times New Roman" panose="02020603050405020304" pitchFamily="18" charset="0"/>
          </a:endParaRPr>
        </a:p>
      </dgm:t>
    </dgm:pt>
    <dgm:pt modelId="{2DDFEFCE-4BD5-49E5-9E39-CECDD09F8909}" type="sibTrans" cxnId="{495521C0-0844-4E5C-9509-5EBDD7FE8854}">
      <dgm:prSet/>
      <dgm:spPr/>
      <dgm:t>
        <a:bodyPr/>
        <a:lstStyle/>
        <a:p>
          <a:endParaRPr lang="es-EC">
            <a:latin typeface="Times New Roman" panose="02020603050405020304" pitchFamily="18" charset="0"/>
            <a:cs typeface="Times New Roman" panose="02020603050405020304" pitchFamily="18" charset="0"/>
          </a:endParaRPr>
        </a:p>
      </dgm:t>
    </dgm:pt>
    <dgm:pt modelId="{C8E82748-DE41-4CB5-8B20-636E6E34AAA0}" type="pres">
      <dgm:prSet presAssocID="{8EA321C6-6FAD-485E-9E37-C87E7034BA23}" presName="vert0" presStyleCnt="0">
        <dgm:presLayoutVars>
          <dgm:dir/>
          <dgm:animOne val="branch"/>
          <dgm:animLvl val="lvl"/>
        </dgm:presLayoutVars>
      </dgm:prSet>
      <dgm:spPr/>
      <dgm:t>
        <a:bodyPr/>
        <a:lstStyle/>
        <a:p>
          <a:endParaRPr lang="es-ES"/>
        </a:p>
      </dgm:t>
    </dgm:pt>
    <dgm:pt modelId="{877B1554-C360-4901-BB18-406B25F3964D}" type="pres">
      <dgm:prSet presAssocID="{6112ECD7-4929-4546-96CD-E072E0F8A61E}" presName="thickLine" presStyleLbl="alignNode1" presStyleIdx="0" presStyleCnt="1"/>
      <dgm:spPr>
        <a:blipFill rotWithShape="0">
          <a:blip xmlns:r="http://schemas.openxmlformats.org/officeDocument/2006/relationships" r:embed="rId1"/>
          <a:stretch>
            <a:fillRect/>
          </a:stretch>
        </a:blipFill>
      </dgm:spPr>
      <dgm:t>
        <a:bodyPr/>
        <a:lstStyle/>
        <a:p>
          <a:endParaRPr lang="es-ES"/>
        </a:p>
      </dgm:t>
    </dgm:pt>
    <dgm:pt modelId="{891F11AB-7176-4061-AD86-428FE733E902}" type="pres">
      <dgm:prSet presAssocID="{6112ECD7-4929-4546-96CD-E072E0F8A61E}" presName="horz1" presStyleCnt="0"/>
      <dgm:spPr/>
    </dgm:pt>
    <dgm:pt modelId="{4299644A-0ECB-42C1-9D6A-3051F31BF0AA}" type="pres">
      <dgm:prSet presAssocID="{6112ECD7-4929-4546-96CD-E072E0F8A61E}" presName="tx1" presStyleLbl="revTx" presStyleIdx="0" presStyleCnt="2" custScaleX="144061"/>
      <dgm:spPr/>
      <dgm:t>
        <a:bodyPr/>
        <a:lstStyle/>
        <a:p>
          <a:endParaRPr lang="es-EC"/>
        </a:p>
      </dgm:t>
    </dgm:pt>
    <dgm:pt modelId="{AE62359C-D8A9-41E2-A0B6-5959B4F9FC22}" type="pres">
      <dgm:prSet presAssocID="{6112ECD7-4929-4546-96CD-E072E0F8A61E}" presName="vert1" presStyleCnt="0"/>
      <dgm:spPr/>
    </dgm:pt>
    <dgm:pt modelId="{438A1E66-CF35-4816-83A1-804A50607FC3}" type="pres">
      <dgm:prSet presAssocID="{341159FE-3018-4DAD-A812-1D84B8E859DF}" presName="vertSpace2a" presStyleCnt="0"/>
      <dgm:spPr/>
    </dgm:pt>
    <dgm:pt modelId="{EC21E241-5E90-4A48-8022-CCC414F5A360}" type="pres">
      <dgm:prSet presAssocID="{341159FE-3018-4DAD-A812-1D84B8E859DF}" presName="horz2" presStyleCnt="0"/>
      <dgm:spPr/>
    </dgm:pt>
    <dgm:pt modelId="{2A39C3EE-2087-4628-BEF2-998267FD4A43}" type="pres">
      <dgm:prSet presAssocID="{341159FE-3018-4DAD-A812-1D84B8E859DF}" presName="horzSpace2" presStyleCnt="0"/>
      <dgm:spPr/>
    </dgm:pt>
    <dgm:pt modelId="{FCA1904C-864D-4F3E-9006-3A32324D7F05}" type="pres">
      <dgm:prSet presAssocID="{341159FE-3018-4DAD-A812-1D84B8E859DF}" presName="tx2" presStyleLbl="revTx" presStyleIdx="1" presStyleCnt="2"/>
      <dgm:spPr/>
      <dgm:t>
        <a:bodyPr/>
        <a:lstStyle/>
        <a:p>
          <a:endParaRPr lang="es-EC"/>
        </a:p>
      </dgm:t>
    </dgm:pt>
    <dgm:pt modelId="{AEC20350-5E8C-4663-AF59-CDEA0574B547}" type="pres">
      <dgm:prSet presAssocID="{341159FE-3018-4DAD-A812-1D84B8E859DF}" presName="vert2" presStyleCnt="0"/>
      <dgm:spPr/>
    </dgm:pt>
    <dgm:pt modelId="{90C3B3CA-C598-40EC-9B70-E193A8CD66F2}" type="pres">
      <dgm:prSet presAssocID="{341159FE-3018-4DAD-A812-1D84B8E859DF}" presName="thinLine2b" presStyleLbl="callout" presStyleIdx="0" presStyleCnt="1"/>
      <dgm:spPr/>
    </dgm:pt>
    <dgm:pt modelId="{D72511FF-FF31-4FF9-85D2-8E2A74ABCD89}" type="pres">
      <dgm:prSet presAssocID="{341159FE-3018-4DAD-A812-1D84B8E859DF}" presName="vertSpace2b" presStyleCnt="0"/>
      <dgm:spPr/>
    </dgm:pt>
  </dgm:ptLst>
  <dgm:cxnLst>
    <dgm:cxn modelId="{495521C0-0844-4E5C-9509-5EBDD7FE8854}" srcId="{6112ECD7-4929-4546-96CD-E072E0F8A61E}" destId="{341159FE-3018-4DAD-A812-1D84B8E859DF}" srcOrd="0" destOrd="0" parTransId="{731E8695-A0C7-466C-AD75-D9628751AFD9}" sibTransId="{2DDFEFCE-4BD5-49E5-9E39-CECDD09F8909}"/>
    <dgm:cxn modelId="{618323A8-8195-4458-9ABB-729D43ADAFC9}" type="presOf" srcId="{8EA321C6-6FAD-485E-9E37-C87E7034BA23}" destId="{C8E82748-DE41-4CB5-8B20-636E6E34AAA0}" srcOrd="0" destOrd="0" presId="urn:microsoft.com/office/officeart/2008/layout/LinedList"/>
    <dgm:cxn modelId="{3F7AB6C5-4C64-47F1-B831-31B4EF2DA8B5}" type="presOf" srcId="{6112ECD7-4929-4546-96CD-E072E0F8A61E}" destId="{4299644A-0ECB-42C1-9D6A-3051F31BF0AA}" srcOrd="0" destOrd="0" presId="urn:microsoft.com/office/officeart/2008/layout/LinedList"/>
    <dgm:cxn modelId="{F9D2011D-7C10-4CD5-9FBF-6A28A1631139}" srcId="{8EA321C6-6FAD-485E-9E37-C87E7034BA23}" destId="{6112ECD7-4929-4546-96CD-E072E0F8A61E}" srcOrd="0" destOrd="0" parTransId="{2CE59B86-1931-4323-B540-CEFAB477DB66}" sibTransId="{90C479A2-1974-44C4-900D-0ECDBCC000B8}"/>
    <dgm:cxn modelId="{7C0F7A8B-0C69-4E0A-8B61-FF93F3F55FDF}" type="presOf" srcId="{341159FE-3018-4DAD-A812-1D84B8E859DF}" destId="{FCA1904C-864D-4F3E-9006-3A32324D7F05}" srcOrd="0" destOrd="0" presId="urn:microsoft.com/office/officeart/2008/layout/LinedList"/>
    <dgm:cxn modelId="{B539BB0A-47B7-4A6D-B6E5-0CCF3D14B68E}" type="presParOf" srcId="{C8E82748-DE41-4CB5-8B20-636E6E34AAA0}" destId="{877B1554-C360-4901-BB18-406B25F3964D}" srcOrd="0" destOrd="0" presId="urn:microsoft.com/office/officeart/2008/layout/LinedList"/>
    <dgm:cxn modelId="{8EE291D7-694F-4416-BDDE-44324794C72B}" type="presParOf" srcId="{C8E82748-DE41-4CB5-8B20-636E6E34AAA0}" destId="{891F11AB-7176-4061-AD86-428FE733E902}" srcOrd="1" destOrd="0" presId="urn:microsoft.com/office/officeart/2008/layout/LinedList"/>
    <dgm:cxn modelId="{28F1E9DB-EDE8-422B-8693-E5742DFDF4BB}" type="presParOf" srcId="{891F11AB-7176-4061-AD86-428FE733E902}" destId="{4299644A-0ECB-42C1-9D6A-3051F31BF0AA}" srcOrd="0" destOrd="0" presId="urn:microsoft.com/office/officeart/2008/layout/LinedList"/>
    <dgm:cxn modelId="{75BFAC09-512B-4BCE-BBF6-9808686F3827}" type="presParOf" srcId="{891F11AB-7176-4061-AD86-428FE733E902}" destId="{AE62359C-D8A9-41E2-A0B6-5959B4F9FC22}" srcOrd="1" destOrd="0" presId="urn:microsoft.com/office/officeart/2008/layout/LinedList"/>
    <dgm:cxn modelId="{86421283-8E17-406C-BBE2-8E33AC948403}" type="presParOf" srcId="{AE62359C-D8A9-41E2-A0B6-5959B4F9FC22}" destId="{438A1E66-CF35-4816-83A1-804A50607FC3}" srcOrd="0" destOrd="0" presId="urn:microsoft.com/office/officeart/2008/layout/LinedList"/>
    <dgm:cxn modelId="{87671380-5DF1-4B6D-8030-D84D596CBB2C}" type="presParOf" srcId="{AE62359C-D8A9-41E2-A0B6-5959B4F9FC22}" destId="{EC21E241-5E90-4A48-8022-CCC414F5A360}" srcOrd="1" destOrd="0" presId="urn:microsoft.com/office/officeart/2008/layout/LinedList"/>
    <dgm:cxn modelId="{E1F647C9-CDD7-44B7-B984-33E96F764AC1}" type="presParOf" srcId="{EC21E241-5E90-4A48-8022-CCC414F5A360}" destId="{2A39C3EE-2087-4628-BEF2-998267FD4A43}" srcOrd="0" destOrd="0" presId="urn:microsoft.com/office/officeart/2008/layout/LinedList"/>
    <dgm:cxn modelId="{A6F24B26-CBF9-45D1-A58A-EE3FD7257544}" type="presParOf" srcId="{EC21E241-5E90-4A48-8022-CCC414F5A360}" destId="{FCA1904C-864D-4F3E-9006-3A32324D7F05}" srcOrd="1" destOrd="0" presId="urn:microsoft.com/office/officeart/2008/layout/LinedList"/>
    <dgm:cxn modelId="{28A964E2-D027-4524-9C6D-51E9E6E15121}" type="presParOf" srcId="{EC21E241-5E90-4A48-8022-CCC414F5A360}" destId="{AEC20350-5E8C-4663-AF59-CDEA0574B547}" srcOrd="2" destOrd="0" presId="urn:microsoft.com/office/officeart/2008/layout/LinedList"/>
    <dgm:cxn modelId="{0DE351CB-A9FE-4301-B870-C9219943753C}" type="presParOf" srcId="{AE62359C-D8A9-41E2-A0B6-5959B4F9FC22}" destId="{90C3B3CA-C598-40EC-9B70-E193A8CD66F2}" srcOrd="2" destOrd="0" presId="urn:microsoft.com/office/officeart/2008/layout/LinedList"/>
    <dgm:cxn modelId="{0796F72A-96BB-4863-B67B-B4B7DA13860D}" type="presParOf" srcId="{AE62359C-D8A9-41E2-A0B6-5959B4F9FC22}" destId="{D72511FF-FF31-4FF9-85D2-8E2A74ABCD89}"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4CDEC5-E1D7-499D-BDBE-D3B74493DF20}"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S"/>
        </a:p>
      </dgm:t>
    </dgm:pt>
    <dgm:pt modelId="{0965C1D1-1483-4CFF-9F05-D4758E5C35D2}">
      <dgm:prSet phldrT="[Texto]"/>
      <dgm:spPr/>
      <dgm:t>
        <a:bodyPr/>
        <a:lstStyle/>
        <a:p>
          <a:r>
            <a:rPr lang="es-ES" smtClean="0">
              <a:latin typeface="Times New Roman" panose="02020603050405020304" pitchFamily="18" charset="0"/>
              <a:cs typeface="Times New Roman" panose="02020603050405020304" pitchFamily="18" charset="0"/>
            </a:rPr>
            <a:t>Objetivo</a:t>
          </a:r>
          <a:endParaRPr lang="es-ES" dirty="0" smtClean="0">
            <a:latin typeface="Times New Roman" panose="02020603050405020304" pitchFamily="18" charset="0"/>
            <a:cs typeface="Times New Roman" panose="02020603050405020304" pitchFamily="18" charset="0"/>
          </a:endParaRPr>
        </a:p>
      </dgm:t>
    </dgm:pt>
    <dgm:pt modelId="{D1135C5B-5A2B-4D4B-A0AA-3A9E74207437}" type="parTrans" cxnId="{3FCB30CA-BE46-42DD-A8CF-7C44367CF5D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8199CCB-37ED-4F36-9BFB-6DB21F67619C}" type="sibTrans" cxnId="{3FCB30CA-BE46-42DD-A8CF-7C44367CF5D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A2DEA4D-C385-4875-8C18-C1670B5189EE}">
      <dgm:prSet phldrT="[Texto]"/>
      <dgm:spPr/>
      <dgm:t>
        <a:bodyPr/>
        <a:lstStyle/>
        <a:p>
          <a:r>
            <a:rPr lang="es-EC" smtClean="0">
              <a:latin typeface="Times New Roman" panose="02020603050405020304" pitchFamily="18" charset="0"/>
              <a:cs typeface="Times New Roman" panose="02020603050405020304" pitchFamily="18" charset="0"/>
            </a:rPr>
            <a:t>Contribuir con mejoras en el área de gestión del conocimiento e innovación en las empresas  del cantón Quito.</a:t>
          </a:r>
          <a:endParaRPr lang="es-ES" dirty="0">
            <a:latin typeface="Times New Roman" panose="02020603050405020304" pitchFamily="18" charset="0"/>
            <a:cs typeface="Times New Roman" panose="02020603050405020304" pitchFamily="18" charset="0"/>
          </a:endParaRPr>
        </a:p>
      </dgm:t>
    </dgm:pt>
    <dgm:pt modelId="{6171B16C-9104-49CF-B469-AC8479EA3D7E}" type="parTrans" cxnId="{8B4845DA-73B0-403B-9F2A-B7F2075CBA7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1D2E4F8-0CE2-4219-AD4A-8926464F750C}" type="sibTrans" cxnId="{8B4845DA-73B0-403B-9F2A-B7F2075CBA7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73AA228-A8AD-4F14-BC2E-20C73F142A00}">
      <dgm:prSet phldrT="[Texto]"/>
      <dgm:spPr/>
      <dgm:t>
        <a:bodyPr/>
        <a:lstStyle/>
        <a:p>
          <a:r>
            <a:rPr lang="es-EC" smtClean="0">
              <a:latin typeface="Times New Roman" panose="02020603050405020304" pitchFamily="18" charset="0"/>
              <a:cs typeface="Times New Roman" panose="02020603050405020304" pitchFamily="18" charset="0"/>
            </a:rPr>
            <a:t>Metodología</a:t>
          </a:r>
          <a:endParaRPr lang="es-ES" dirty="0">
            <a:latin typeface="Times New Roman" panose="02020603050405020304" pitchFamily="18" charset="0"/>
            <a:cs typeface="Times New Roman" panose="02020603050405020304" pitchFamily="18" charset="0"/>
          </a:endParaRPr>
        </a:p>
      </dgm:t>
    </dgm:pt>
    <dgm:pt modelId="{E85E9670-687A-452E-876C-2933F6E816EC}" type="parTrans" cxnId="{D1B09771-EEC7-4665-96C4-137B287457C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B6205E4-CB22-427A-8467-16088D65E75D}" type="sibTrans" cxnId="{D1B09771-EEC7-4665-96C4-137B287457C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DEE789E-59C3-411B-B745-5C7159E17482}">
      <dgm:prSet phldrT="[Texto]"/>
      <dgm:spPr/>
      <dgm:t>
        <a:bodyPr/>
        <a:lstStyle/>
        <a:p>
          <a:r>
            <a:rPr lang="es-EC" smtClean="0">
              <a:latin typeface="Times New Roman" panose="02020603050405020304" pitchFamily="18" charset="0"/>
              <a:cs typeface="Times New Roman" panose="02020603050405020304" pitchFamily="18" charset="0"/>
            </a:rPr>
            <a:t>Se formulan estrategias de mejora, a través del modelo 5W+2H</a:t>
          </a:r>
          <a:endParaRPr lang="es-ES" dirty="0">
            <a:latin typeface="Times New Roman" panose="02020603050405020304" pitchFamily="18" charset="0"/>
            <a:cs typeface="Times New Roman" panose="02020603050405020304" pitchFamily="18" charset="0"/>
          </a:endParaRPr>
        </a:p>
      </dgm:t>
    </dgm:pt>
    <dgm:pt modelId="{69810789-3A11-4B9A-B2B8-E9BB1DD1673D}" type="parTrans" cxnId="{80892423-7E43-4EC1-AE15-0F4C1138C6E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BEA23721-84E5-431C-AD6F-3AFCAEE8964A}" type="sibTrans" cxnId="{80892423-7E43-4EC1-AE15-0F4C1138C6E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61A8EEE-86A4-4FB3-9E3A-250F6BCCC054}" type="pres">
      <dgm:prSet presAssocID="{A04CDEC5-E1D7-499D-BDBE-D3B74493DF20}" presName="linear" presStyleCnt="0">
        <dgm:presLayoutVars>
          <dgm:animLvl val="lvl"/>
          <dgm:resizeHandles val="exact"/>
        </dgm:presLayoutVars>
      </dgm:prSet>
      <dgm:spPr/>
      <dgm:t>
        <a:bodyPr/>
        <a:lstStyle/>
        <a:p>
          <a:endParaRPr lang="es-ES"/>
        </a:p>
      </dgm:t>
    </dgm:pt>
    <dgm:pt modelId="{ABA77209-B4BB-4F15-8BD8-DD7C766171FC}" type="pres">
      <dgm:prSet presAssocID="{0965C1D1-1483-4CFF-9F05-D4758E5C35D2}" presName="parentText" presStyleLbl="node1" presStyleIdx="0" presStyleCnt="2" custLinFactNeighborY="-2631">
        <dgm:presLayoutVars>
          <dgm:chMax val="0"/>
          <dgm:bulletEnabled val="1"/>
        </dgm:presLayoutVars>
      </dgm:prSet>
      <dgm:spPr/>
      <dgm:t>
        <a:bodyPr/>
        <a:lstStyle/>
        <a:p>
          <a:endParaRPr lang="es-ES"/>
        </a:p>
      </dgm:t>
    </dgm:pt>
    <dgm:pt modelId="{BD938F64-5F78-4D23-BDD7-A3594794061D}" type="pres">
      <dgm:prSet presAssocID="{0965C1D1-1483-4CFF-9F05-D4758E5C35D2}" presName="childText" presStyleLbl="revTx" presStyleIdx="0" presStyleCnt="2">
        <dgm:presLayoutVars>
          <dgm:bulletEnabled val="1"/>
        </dgm:presLayoutVars>
      </dgm:prSet>
      <dgm:spPr/>
      <dgm:t>
        <a:bodyPr/>
        <a:lstStyle/>
        <a:p>
          <a:endParaRPr lang="es-ES"/>
        </a:p>
      </dgm:t>
    </dgm:pt>
    <dgm:pt modelId="{7B3215E6-E29B-4435-A224-3AFDB1D6F736}" type="pres">
      <dgm:prSet presAssocID="{173AA228-A8AD-4F14-BC2E-20C73F142A00}" presName="parentText" presStyleLbl="node1" presStyleIdx="1" presStyleCnt="2">
        <dgm:presLayoutVars>
          <dgm:chMax val="0"/>
          <dgm:bulletEnabled val="1"/>
        </dgm:presLayoutVars>
      </dgm:prSet>
      <dgm:spPr/>
      <dgm:t>
        <a:bodyPr/>
        <a:lstStyle/>
        <a:p>
          <a:endParaRPr lang="es-ES"/>
        </a:p>
      </dgm:t>
    </dgm:pt>
    <dgm:pt modelId="{14A046E1-D1D6-4678-88A8-BFDAC08B190C}" type="pres">
      <dgm:prSet presAssocID="{173AA228-A8AD-4F14-BC2E-20C73F142A00}" presName="childText" presStyleLbl="revTx" presStyleIdx="1" presStyleCnt="2">
        <dgm:presLayoutVars>
          <dgm:bulletEnabled val="1"/>
        </dgm:presLayoutVars>
      </dgm:prSet>
      <dgm:spPr/>
      <dgm:t>
        <a:bodyPr/>
        <a:lstStyle/>
        <a:p>
          <a:endParaRPr lang="es-ES"/>
        </a:p>
      </dgm:t>
    </dgm:pt>
  </dgm:ptLst>
  <dgm:cxnLst>
    <dgm:cxn modelId="{645F0EDB-A521-4692-B13B-3C54C5027379}" type="presOf" srcId="{0965C1D1-1483-4CFF-9F05-D4758E5C35D2}" destId="{ABA77209-B4BB-4F15-8BD8-DD7C766171FC}" srcOrd="0" destOrd="0" presId="urn:microsoft.com/office/officeart/2005/8/layout/vList2"/>
    <dgm:cxn modelId="{3FCB30CA-BE46-42DD-A8CF-7C44367CF5D5}" srcId="{A04CDEC5-E1D7-499D-BDBE-D3B74493DF20}" destId="{0965C1D1-1483-4CFF-9F05-D4758E5C35D2}" srcOrd="0" destOrd="0" parTransId="{D1135C5B-5A2B-4D4B-A0AA-3A9E74207437}" sibTransId="{C8199CCB-37ED-4F36-9BFB-6DB21F67619C}"/>
    <dgm:cxn modelId="{FD521D5B-3D6F-4983-80ED-444E9D2B9088}" type="presOf" srcId="{1DEE789E-59C3-411B-B745-5C7159E17482}" destId="{14A046E1-D1D6-4678-88A8-BFDAC08B190C}" srcOrd="0" destOrd="0" presId="urn:microsoft.com/office/officeart/2005/8/layout/vList2"/>
    <dgm:cxn modelId="{80892423-7E43-4EC1-AE15-0F4C1138C6ED}" srcId="{173AA228-A8AD-4F14-BC2E-20C73F142A00}" destId="{1DEE789E-59C3-411B-B745-5C7159E17482}" srcOrd="0" destOrd="0" parTransId="{69810789-3A11-4B9A-B2B8-E9BB1DD1673D}" sibTransId="{BEA23721-84E5-431C-AD6F-3AFCAEE8964A}"/>
    <dgm:cxn modelId="{BB9F2FDC-13DD-4269-B4A3-FD4802570792}" type="presOf" srcId="{173AA228-A8AD-4F14-BC2E-20C73F142A00}" destId="{7B3215E6-E29B-4435-A224-3AFDB1D6F736}" srcOrd="0" destOrd="0" presId="urn:microsoft.com/office/officeart/2005/8/layout/vList2"/>
    <dgm:cxn modelId="{8B4845DA-73B0-403B-9F2A-B7F2075CBA7E}" srcId="{0965C1D1-1483-4CFF-9F05-D4758E5C35D2}" destId="{CA2DEA4D-C385-4875-8C18-C1670B5189EE}" srcOrd="0" destOrd="0" parTransId="{6171B16C-9104-49CF-B469-AC8479EA3D7E}" sibTransId="{D1D2E4F8-0CE2-4219-AD4A-8926464F750C}"/>
    <dgm:cxn modelId="{3F1EC3AF-9A38-4DA4-8992-79FB154605EA}" type="presOf" srcId="{A04CDEC5-E1D7-499D-BDBE-D3B74493DF20}" destId="{C61A8EEE-86A4-4FB3-9E3A-250F6BCCC054}" srcOrd="0" destOrd="0" presId="urn:microsoft.com/office/officeart/2005/8/layout/vList2"/>
    <dgm:cxn modelId="{D1B09771-EEC7-4665-96C4-137B287457CA}" srcId="{A04CDEC5-E1D7-499D-BDBE-D3B74493DF20}" destId="{173AA228-A8AD-4F14-BC2E-20C73F142A00}" srcOrd="1" destOrd="0" parTransId="{E85E9670-687A-452E-876C-2933F6E816EC}" sibTransId="{0B6205E4-CB22-427A-8467-16088D65E75D}"/>
    <dgm:cxn modelId="{C01C41BC-6EBB-46F9-96AB-A3A033602665}" type="presOf" srcId="{CA2DEA4D-C385-4875-8C18-C1670B5189EE}" destId="{BD938F64-5F78-4D23-BDD7-A3594794061D}" srcOrd="0" destOrd="0" presId="urn:microsoft.com/office/officeart/2005/8/layout/vList2"/>
    <dgm:cxn modelId="{C7ADCA86-719F-4BE3-A3DC-ED84F6B25589}" type="presParOf" srcId="{C61A8EEE-86A4-4FB3-9E3A-250F6BCCC054}" destId="{ABA77209-B4BB-4F15-8BD8-DD7C766171FC}" srcOrd="0" destOrd="0" presId="urn:microsoft.com/office/officeart/2005/8/layout/vList2"/>
    <dgm:cxn modelId="{7CE45664-A856-4FA8-B3DA-37771D6C8DED}" type="presParOf" srcId="{C61A8EEE-86A4-4FB3-9E3A-250F6BCCC054}" destId="{BD938F64-5F78-4D23-BDD7-A3594794061D}" srcOrd="1" destOrd="0" presId="urn:microsoft.com/office/officeart/2005/8/layout/vList2"/>
    <dgm:cxn modelId="{49C8D28B-FFFB-4739-B3C2-950467335AE6}" type="presParOf" srcId="{C61A8EEE-86A4-4FB3-9E3A-250F6BCCC054}" destId="{7B3215E6-E29B-4435-A224-3AFDB1D6F736}" srcOrd="2" destOrd="0" presId="urn:microsoft.com/office/officeart/2005/8/layout/vList2"/>
    <dgm:cxn modelId="{DB6D0391-219B-4C0B-9DC9-201764D0B3D8}" type="presParOf" srcId="{C61A8EEE-86A4-4FB3-9E3A-250F6BCCC054}" destId="{14A046E1-D1D6-4678-88A8-BFDAC08B190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0CDED1-6AD1-416F-A821-70734FE3287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S"/>
        </a:p>
      </dgm:t>
    </dgm:pt>
    <dgm:pt modelId="{345B4EF0-65A9-4E2D-9498-9A8F2EE052A3}">
      <dgm:prSet phldrT="[Texto]" custT="1"/>
      <dgm:spPr/>
      <dgm:t>
        <a:bodyPr/>
        <a:lstStyle/>
        <a:p>
          <a:r>
            <a:rPr lang="es-ES" sz="1600" dirty="0" smtClean="0">
              <a:solidFill>
                <a:schemeClr val="tx1"/>
              </a:solidFill>
              <a:latin typeface="Times New Roman" panose="02020603050405020304" pitchFamily="18" charset="0"/>
              <a:cs typeface="Times New Roman" panose="02020603050405020304" pitchFamily="18" charset="0"/>
            </a:rPr>
            <a:t>La gestión del conocimiento es un arma poderosa para la generación de nuevo conocimiento y aporte sustancial para la innovación en las empresas textiles.</a:t>
          </a:r>
          <a:endParaRPr lang="es-ES" sz="1600" dirty="0">
            <a:solidFill>
              <a:schemeClr val="tx1"/>
            </a:solidFill>
            <a:latin typeface="Times New Roman" panose="02020603050405020304" pitchFamily="18" charset="0"/>
            <a:cs typeface="Times New Roman" panose="02020603050405020304" pitchFamily="18" charset="0"/>
          </a:endParaRPr>
        </a:p>
      </dgm:t>
    </dgm:pt>
    <dgm:pt modelId="{C495E5BE-7CB7-4CC3-9BEC-235E085AAC38}" type="parTrans" cxnId="{45706652-E20C-4E68-A186-C5F2D60405C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3A2FE31-4162-4676-82EB-41437019800F}" type="sibTrans" cxnId="{45706652-E20C-4E68-A186-C5F2D60405C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356103C-3DC2-4450-9B4A-06BE3E61C3F2}">
      <dgm:prSet phldrT="[Texto]" custT="1"/>
      <dgm:spPr/>
      <dgm:t>
        <a:bodyPr/>
        <a:lstStyle/>
        <a:p>
          <a:r>
            <a:rPr lang="es-ES" sz="1600" dirty="0" smtClean="0">
              <a:solidFill>
                <a:schemeClr val="tx1"/>
              </a:solidFill>
              <a:latin typeface="Times New Roman" panose="02020603050405020304" pitchFamily="18" charset="0"/>
              <a:cs typeface="Times New Roman" panose="02020603050405020304" pitchFamily="18" charset="0"/>
            </a:rPr>
            <a:t>En la actualidad, las empresas más grandes que han alcanzado éxito ha sido gracias al cuidado y aprovechamiento óptimo del recurso humano, logrado así destacar en el mercado, y permanecer en el mismo.</a:t>
          </a:r>
          <a:endParaRPr lang="es-ES" sz="1600" dirty="0">
            <a:solidFill>
              <a:schemeClr val="tx1"/>
            </a:solidFill>
            <a:latin typeface="Times New Roman" panose="02020603050405020304" pitchFamily="18" charset="0"/>
            <a:cs typeface="Times New Roman" panose="02020603050405020304" pitchFamily="18" charset="0"/>
          </a:endParaRPr>
        </a:p>
      </dgm:t>
    </dgm:pt>
    <dgm:pt modelId="{CF35C235-D962-489A-A852-43B7FA7521AC}" type="parTrans" cxnId="{40717E15-36C6-42DA-9623-3892B544F93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85438C2-D460-4B6A-8F38-9B17631A62D4}" type="sibTrans" cxnId="{40717E15-36C6-42DA-9623-3892B544F93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4553531-0F61-4CD0-8545-A519173D280E}">
      <dgm:prSet phldrT="[Texto]" custT="1"/>
      <dgm:spPr/>
      <dgm:t>
        <a:bodyPr/>
        <a:lstStyle/>
        <a:p>
          <a:r>
            <a:rPr lang="es-ES" sz="1600" dirty="0" smtClean="0">
              <a:solidFill>
                <a:schemeClr val="tx1"/>
              </a:solidFill>
              <a:latin typeface="Times New Roman" panose="02020603050405020304" pitchFamily="18" charset="0"/>
              <a:cs typeface="Times New Roman" panose="02020603050405020304" pitchFamily="18" charset="0"/>
            </a:rPr>
            <a:t>Los trabajos realizados sobre la gestión del conocimiento e innovación evidenciaron la realidad de Ecuador, la cual es distinta a lo que se ha planteado, debido a que solo se ha generado una gran cantidad de información sobre este tema, pero una cantidad muy mínima de esfuerzo por promover estudios que lo lleven a la práctica.</a:t>
          </a:r>
          <a:endParaRPr lang="es-ES" sz="1600" dirty="0">
            <a:solidFill>
              <a:schemeClr val="tx1"/>
            </a:solidFill>
            <a:latin typeface="Times New Roman" panose="02020603050405020304" pitchFamily="18" charset="0"/>
            <a:cs typeface="Times New Roman" panose="02020603050405020304" pitchFamily="18" charset="0"/>
          </a:endParaRPr>
        </a:p>
      </dgm:t>
    </dgm:pt>
    <dgm:pt modelId="{853D3B04-4962-4350-8BDF-4F67339DAD5B}" type="parTrans" cxnId="{68442413-69E6-4580-ACB0-8C2D4CD8D08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16BC683-707D-4BF6-A890-487D42E98607}" type="sibTrans" cxnId="{68442413-69E6-4580-ACB0-8C2D4CD8D082}">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5C7D3E7-4C71-4D94-A94A-D541C056240F}">
      <dgm:prSet phldrT="[Texto]" custT="1"/>
      <dgm:spPr/>
      <dgm:t>
        <a:bodyPr/>
        <a:lstStyle/>
        <a:p>
          <a:r>
            <a:rPr lang="es-ES" sz="1600" dirty="0" smtClean="0">
              <a:solidFill>
                <a:schemeClr val="tx1"/>
              </a:solidFill>
              <a:latin typeface="Times New Roman" panose="02020603050405020304" pitchFamily="18" charset="0"/>
              <a:cs typeface="Times New Roman" panose="02020603050405020304" pitchFamily="18" charset="0"/>
            </a:rPr>
            <a:t>Los sectores productivos se han visto afectados a causa del dinamismo constante que hay en el mercado actual, y la habilidad limitada de procesar información de forma eficiente, privando así los beneficios que genera el conocimiento que fluye dentro de la empresa.</a:t>
          </a:r>
          <a:endParaRPr lang="es-ES" sz="1600" dirty="0">
            <a:solidFill>
              <a:schemeClr val="tx1"/>
            </a:solidFill>
            <a:latin typeface="Times New Roman" panose="02020603050405020304" pitchFamily="18" charset="0"/>
            <a:cs typeface="Times New Roman" panose="02020603050405020304" pitchFamily="18" charset="0"/>
          </a:endParaRPr>
        </a:p>
      </dgm:t>
    </dgm:pt>
    <dgm:pt modelId="{1179072D-F857-4688-B531-4D1E4BA5E66E}" type="parTrans" cxnId="{FD5DAB1D-43F8-465A-9EDE-312709335D89}">
      <dgm:prSet/>
      <dgm:spPr/>
      <dgm:t>
        <a:bodyPr/>
        <a:lstStyle/>
        <a:p>
          <a:endParaRPr lang="es-ES">
            <a:latin typeface="Times New Roman" panose="02020603050405020304" pitchFamily="18" charset="0"/>
            <a:cs typeface="Times New Roman" panose="02020603050405020304" pitchFamily="18" charset="0"/>
          </a:endParaRPr>
        </a:p>
      </dgm:t>
    </dgm:pt>
    <dgm:pt modelId="{34F1ED99-0A6F-4192-8BCA-63BEA573E2BD}" type="sibTrans" cxnId="{FD5DAB1D-43F8-465A-9EDE-312709335D89}">
      <dgm:prSet/>
      <dgm:spPr/>
      <dgm:t>
        <a:bodyPr/>
        <a:lstStyle/>
        <a:p>
          <a:endParaRPr lang="es-ES">
            <a:latin typeface="Times New Roman" panose="02020603050405020304" pitchFamily="18" charset="0"/>
            <a:cs typeface="Times New Roman" panose="02020603050405020304" pitchFamily="18" charset="0"/>
          </a:endParaRPr>
        </a:p>
      </dgm:t>
    </dgm:pt>
    <dgm:pt modelId="{CBA7B2ED-58AE-4EF1-A1CF-DD810F5C3FDC}">
      <dgm:prSet phldrT="[Texto]" custT="1"/>
      <dgm:spPr/>
      <dgm:t>
        <a:bodyPr/>
        <a:lstStyle/>
        <a:p>
          <a:r>
            <a:rPr lang="es-ES" sz="1600" dirty="0" smtClean="0">
              <a:solidFill>
                <a:schemeClr val="tx1"/>
              </a:solidFill>
              <a:latin typeface="Times New Roman" panose="02020603050405020304" pitchFamily="18" charset="0"/>
              <a:cs typeface="Times New Roman" panose="02020603050405020304" pitchFamily="18" charset="0"/>
            </a:rPr>
            <a:t>En nuestro país, es que la cultura de promover y transmitir conocimiento es muy limitada para efectuarse de forma cotidiana, siendo obstáculo para el progreso e impulso de la innovación en los sectores productivos, como el textil analizado en esta investigación.</a:t>
          </a:r>
          <a:endParaRPr lang="es-ES" sz="1600" dirty="0">
            <a:solidFill>
              <a:schemeClr val="tx1"/>
            </a:solidFill>
            <a:latin typeface="Times New Roman" panose="02020603050405020304" pitchFamily="18" charset="0"/>
            <a:cs typeface="Times New Roman" panose="02020603050405020304" pitchFamily="18" charset="0"/>
          </a:endParaRPr>
        </a:p>
      </dgm:t>
    </dgm:pt>
    <dgm:pt modelId="{A2D8BC82-FF97-4018-98AE-79E25B50EA35}" type="parTrans" cxnId="{E30B3925-A7B2-4528-814A-6DFC1250023A}">
      <dgm:prSet/>
      <dgm:spPr/>
      <dgm:t>
        <a:bodyPr/>
        <a:lstStyle/>
        <a:p>
          <a:endParaRPr lang="es-ES">
            <a:latin typeface="Times New Roman" panose="02020603050405020304" pitchFamily="18" charset="0"/>
            <a:cs typeface="Times New Roman" panose="02020603050405020304" pitchFamily="18" charset="0"/>
          </a:endParaRPr>
        </a:p>
      </dgm:t>
    </dgm:pt>
    <dgm:pt modelId="{E34CCF92-668A-4135-8104-1C9367C4DB18}" type="sibTrans" cxnId="{E30B3925-A7B2-4528-814A-6DFC1250023A}">
      <dgm:prSet/>
      <dgm:spPr/>
      <dgm:t>
        <a:bodyPr/>
        <a:lstStyle/>
        <a:p>
          <a:endParaRPr lang="es-ES">
            <a:latin typeface="Times New Roman" panose="02020603050405020304" pitchFamily="18" charset="0"/>
            <a:cs typeface="Times New Roman" panose="02020603050405020304" pitchFamily="18" charset="0"/>
          </a:endParaRPr>
        </a:p>
      </dgm:t>
    </dgm:pt>
    <dgm:pt modelId="{4882CACF-C985-4A0D-A77C-EC725372D26E}" type="pres">
      <dgm:prSet presAssocID="{570CDED1-6AD1-416F-A821-70734FE3287E}" presName="Name0" presStyleCnt="0">
        <dgm:presLayoutVars>
          <dgm:chMax val="7"/>
          <dgm:chPref val="7"/>
          <dgm:dir/>
        </dgm:presLayoutVars>
      </dgm:prSet>
      <dgm:spPr/>
      <dgm:t>
        <a:bodyPr/>
        <a:lstStyle/>
        <a:p>
          <a:endParaRPr lang="es-ES"/>
        </a:p>
      </dgm:t>
    </dgm:pt>
    <dgm:pt modelId="{F2E2E1B8-8849-4B68-849A-AFC265C8C5A2}" type="pres">
      <dgm:prSet presAssocID="{570CDED1-6AD1-416F-A821-70734FE3287E}" presName="Name1" presStyleCnt="0"/>
      <dgm:spPr/>
    </dgm:pt>
    <dgm:pt modelId="{7FD23B87-7382-4D26-95F3-0BAA83F6407C}" type="pres">
      <dgm:prSet presAssocID="{570CDED1-6AD1-416F-A821-70734FE3287E}" presName="cycle" presStyleCnt="0"/>
      <dgm:spPr/>
    </dgm:pt>
    <dgm:pt modelId="{8A8E1D32-7D3A-479D-9C31-472264E7B736}" type="pres">
      <dgm:prSet presAssocID="{570CDED1-6AD1-416F-A821-70734FE3287E}" presName="srcNode" presStyleLbl="node1" presStyleIdx="0" presStyleCnt="5"/>
      <dgm:spPr/>
    </dgm:pt>
    <dgm:pt modelId="{82826A59-C8C0-497B-AA63-1045DC11EB5C}" type="pres">
      <dgm:prSet presAssocID="{570CDED1-6AD1-416F-A821-70734FE3287E}" presName="conn" presStyleLbl="parChTrans1D2" presStyleIdx="0" presStyleCnt="1"/>
      <dgm:spPr/>
      <dgm:t>
        <a:bodyPr/>
        <a:lstStyle/>
        <a:p>
          <a:endParaRPr lang="es-ES"/>
        </a:p>
      </dgm:t>
    </dgm:pt>
    <dgm:pt modelId="{AD48CA44-93B6-4FE4-87B6-B9EEF75BA3A4}" type="pres">
      <dgm:prSet presAssocID="{570CDED1-6AD1-416F-A821-70734FE3287E}" presName="extraNode" presStyleLbl="node1" presStyleIdx="0" presStyleCnt="5"/>
      <dgm:spPr/>
    </dgm:pt>
    <dgm:pt modelId="{AB9DDA19-0349-44B4-AE88-FCAA1159CF99}" type="pres">
      <dgm:prSet presAssocID="{570CDED1-6AD1-416F-A821-70734FE3287E}" presName="dstNode" presStyleLbl="node1" presStyleIdx="0" presStyleCnt="5"/>
      <dgm:spPr/>
    </dgm:pt>
    <dgm:pt modelId="{2BDA5B6A-3315-4A48-A147-061E24FCF7A9}" type="pres">
      <dgm:prSet presAssocID="{345B4EF0-65A9-4E2D-9498-9A8F2EE052A3}" presName="text_1" presStyleLbl="node1" presStyleIdx="0" presStyleCnt="5">
        <dgm:presLayoutVars>
          <dgm:bulletEnabled val="1"/>
        </dgm:presLayoutVars>
      </dgm:prSet>
      <dgm:spPr/>
      <dgm:t>
        <a:bodyPr/>
        <a:lstStyle/>
        <a:p>
          <a:endParaRPr lang="es-ES"/>
        </a:p>
      </dgm:t>
    </dgm:pt>
    <dgm:pt modelId="{E1181B93-0632-41E4-8F97-494F95F5413E}" type="pres">
      <dgm:prSet presAssocID="{345B4EF0-65A9-4E2D-9498-9A8F2EE052A3}" presName="accent_1" presStyleCnt="0"/>
      <dgm:spPr/>
    </dgm:pt>
    <dgm:pt modelId="{7CD774B0-5D2A-4D0C-A5B6-FB4212A4B845}" type="pres">
      <dgm:prSet presAssocID="{345B4EF0-65A9-4E2D-9498-9A8F2EE052A3}" presName="accentRepeatNode" presStyleLbl="solidFgAcc1" presStyleIdx="0" presStyleCnt="5"/>
      <dgm:spPr/>
    </dgm:pt>
    <dgm:pt modelId="{6FD76201-356D-4E6F-9E11-060C600FB7C8}" type="pres">
      <dgm:prSet presAssocID="{3356103C-3DC2-4450-9B4A-06BE3E61C3F2}" presName="text_2" presStyleLbl="node1" presStyleIdx="1" presStyleCnt="5">
        <dgm:presLayoutVars>
          <dgm:bulletEnabled val="1"/>
        </dgm:presLayoutVars>
      </dgm:prSet>
      <dgm:spPr/>
      <dgm:t>
        <a:bodyPr/>
        <a:lstStyle/>
        <a:p>
          <a:endParaRPr lang="es-ES"/>
        </a:p>
      </dgm:t>
    </dgm:pt>
    <dgm:pt modelId="{6EAD851B-F5B6-45E8-BA14-DE74C512B1BB}" type="pres">
      <dgm:prSet presAssocID="{3356103C-3DC2-4450-9B4A-06BE3E61C3F2}" presName="accent_2" presStyleCnt="0"/>
      <dgm:spPr/>
    </dgm:pt>
    <dgm:pt modelId="{20F68197-4706-41CE-A25F-93FEC623528B}" type="pres">
      <dgm:prSet presAssocID="{3356103C-3DC2-4450-9B4A-06BE3E61C3F2}" presName="accentRepeatNode" presStyleLbl="solidFgAcc1" presStyleIdx="1" presStyleCnt="5"/>
      <dgm:spPr/>
    </dgm:pt>
    <dgm:pt modelId="{2DD9A871-80C1-4E9A-9429-E8E4FE92F684}" type="pres">
      <dgm:prSet presAssocID="{34553531-0F61-4CD0-8545-A519173D280E}" presName="text_3" presStyleLbl="node1" presStyleIdx="2" presStyleCnt="5" custScaleY="143839">
        <dgm:presLayoutVars>
          <dgm:bulletEnabled val="1"/>
        </dgm:presLayoutVars>
      </dgm:prSet>
      <dgm:spPr/>
      <dgm:t>
        <a:bodyPr/>
        <a:lstStyle/>
        <a:p>
          <a:endParaRPr lang="es-ES"/>
        </a:p>
      </dgm:t>
    </dgm:pt>
    <dgm:pt modelId="{4085B465-5A08-453E-822C-4B948BE02FFE}" type="pres">
      <dgm:prSet presAssocID="{34553531-0F61-4CD0-8545-A519173D280E}" presName="accent_3" presStyleCnt="0"/>
      <dgm:spPr/>
    </dgm:pt>
    <dgm:pt modelId="{3611C03B-C45D-4219-98CD-7E864DDDC54D}" type="pres">
      <dgm:prSet presAssocID="{34553531-0F61-4CD0-8545-A519173D280E}" presName="accentRepeatNode" presStyleLbl="solidFgAcc1" presStyleIdx="2" presStyleCnt="5"/>
      <dgm:spPr/>
    </dgm:pt>
    <dgm:pt modelId="{F7004454-49BC-4408-ACB5-665DEE15E0B7}" type="pres">
      <dgm:prSet presAssocID="{35C7D3E7-4C71-4D94-A94A-D541C056240F}" presName="text_4" presStyleLbl="node1" presStyleIdx="3" presStyleCnt="5">
        <dgm:presLayoutVars>
          <dgm:bulletEnabled val="1"/>
        </dgm:presLayoutVars>
      </dgm:prSet>
      <dgm:spPr/>
      <dgm:t>
        <a:bodyPr/>
        <a:lstStyle/>
        <a:p>
          <a:endParaRPr lang="es-ES"/>
        </a:p>
      </dgm:t>
    </dgm:pt>
    <dgm:pt modelId="{EC6FD9F2-D9ED-4C9F-A89C-75B3AAAA1E2D}" type="pres">
      <dgm:prSet presAssocID="{35C7D3E7-4C71-4D94-A94A-D541C056240F}" presName="accent_4" presStyleCnt="0"/>
      <dgm:spPr/>
    </dgm:pt>
    <dgm:pt modelId="{F40F581D-B1F0-4DE1-A43C-20E925671B5F}" type="pres">
      <dgm:prSet presAssocID="{35C7D3E7-4C71-4D94-A94A-D541C056240F}" presName="accentRepeatNode" presStyleLbl="solidFgAcc1" presStyleIdx="3" presStyleCnt="5"/>
      <dgm:spPr/>
    </dgm:pt>
    <dgm:pt modelId="{662B5B6F-A91E-4DFB-BB85-41469AF17A72}" type="pres">
      <dgm:prSet presAssocID="{CBA7B2ED-58AE-4EF1-A1CF-DD810F5C3FDC}" presName="text_5" presStyleLbl="node1" presStyleIdx="4" presStyleCnt="5">
        <dgm:presLayoutVars>
          <dgm:bulletEnabled val="1"/>
        </dgm:presLayoutVars>
      </dgm:prSet>
      <dgm:spPr/>
      <dgm:t>
        <a:bodyPr/>
        <a:lstStyle/>
        <a:p>
          <a:endParaRPr lang="es-ES"/>
        </a:p>
      </dgm:t>
    </dgm:pt>
    <dgm:pt modelId="{92160492-70AD-4741-905D-46CC087A6C49}" type="pres">
      <dgm:prSet presAssocID="{CBA7B2ED-58AE-4EF1-A1CF-DD810F5C3FDC}" presName="accent_5" presStyleCnt="0"/>
      <dgm:spPr/>
    </dgm:pt>
    <dgm:pt modelId="{D6050E6B-6CCE-4EC0-9AAD-D919788204A0}" type="pres">
      <dgm:prSet presAssocID="{CBA7B2ED-58AE-4EF1-A1CF-DD810F5C3FDC}" presName="accentRepeatNode" presStyleLbl="solidFgAcc1" presStyleIdx="4" presStyleCnt="5"/>
      <dgm:spPr/>
    </dgm:pt>
  </dgm:ptLst>
  <dgm:cxnLst>
    <dgm:cxn modelId="{0E937DA8-F83A-413C-9149-C9CC4B309849}" type="presOf" srcId="{345B4EF0-65A9-4E2D-9498-9A8F2EE052A3}" destId="{2BDA5B6A-3315-4A48-A147-061E24FCF7A9}" srcOrd="0" destOrd="0" presId="urn:microsoft.com/office/officeart/2008/layout/VerticalCurvedList"/>
    <dgm:cxn modelId="{85E362A7-FD19-4F92-83DA-7DA3E2BBED81}" type="presOf" srcId="{34553531-0F61-4CD0-8545-A519173D280E}" destId="{2DD9A871-80C1-4E9A-9429-E8E4FE92F684}" srcOrd="0" destOrd="0" presId="urn:microsoft.com/office/officeart/2008/layout/VerticalCurvedList"/>
    <dgm:cxn modelId="{BA0A9D9E-3E1F-4BCC-83E1-5ACC61B52DCD}" type="presOf" srcId="{3356103C-3DC2-4450-9B4A-06BE3E61C3F2}" destId="{6FD76201-356D-4E6F-9E11-060C600FB7C8}" srcOrd="0" destOrd="0" presId="urn:microsoft.com/office/officeart/2008/layout/VerticalCurvedList"/>
    <dgm:cxn modelId="{45706652-E20C-4E68-A186-C5F2D60405C1}" srcId="{570CDED1-6AD1-416F-A821-70734FE3287E}" destId="{345B4EF0-65A9-4E2D-9498-9A8F2EE052A3}" srcOrd="0" destOrd="0" parTransId="{C495E5BE-7CB7-4CC3-9BEC-235E085AAC38}" sibTransId="{53A2FE31-4162-4676-82EB-41437019800F}"/>
    <dgm:cxn modelId="{3DDE1E0C-BFD5-460F-B9DB-DC6040B665BD}" type="presOf" srcId="{53A2FE31-4162-4676-82EB-41437019800F}" destId="{82826A59-C8C0-497B-AA63-1045DC11EB5C}" srcOrd="0" destOrd="0" presId="urn:microsoft.com/office/officeart/2008/layout/VerticalCurvedList"/>
    <dgm:cxn modelId="{40717E15-36C6-42DA-9623-3892B544F930}" srcId="{570CDED1-6AD1-416F-A821-70734FE3287E}" destId="{3356103C-3DC2-4450-9B4A-06BE3E61C3F2}" srcOrd="1" destOrd="0" parTransId="{CF35C235-D962-489A-A852-43B7FA7521AC}" sibTransId="{885438C2-D460-4B6A-8F38-9B17631A62D4}"/>
    <dgm:cxn modelId="{6DFA033D-6A3F-4093-8976-08C3A4519599}" type="presOf" srcId="{35C7D3E7-4C71-4D94-A94A-D541C056240F}" destId="{F7004454-49BC-4408-ACB5-665DEE15E0B7}" srcOrd="0" destOrd="0" presId="urn:microsoft.com/office/officeart/2008/layout/VerticalCurvedList"/>
    <dgm:cxn modelId="{E30B3925-A7B2-4528-814A-6DFC1250023A}" srcId="{570CDED1-6AD1-416F-A821-70734FE3287E}" destId="{CBA7B2ED-58AE-4EF1-A1CF-DD810F5C3FDC}" srcOrd="4" destOrd="0" parTransId="{A2D8BC82-FF97-4018-98AE-79E25B50EA35}" sibTransId="{E34CCF92-668A-4135-8104-1C9367C4DB18}"/>
    <dgm:cxn modelId="{205A5270-DC94-4FE0-B693-9B8CCEAE22BD}" type="presOf" srcId="{CBA7B2ED-58AE-4EF1-A1CF-DD810F5C3FDC}" destId="{662B5B6F-A91E-4DFB-BB85-41469AF17A72}" srcOrd="0" destOrd="0" presId="urn:microsoft.com/office/officeart/2008/layout/VerticalCurvedList"/>
    <dgm:cxn modelId="{4FE83098-0B69-4FCE-BDEA-4E6CE79BC37D}" type="presOf" srcId="{570CDED1-6AD1-416F-A821-70734FE3287E}" destId="{4882CACF-C985-4A0D-A77C-EC725372D26E}" srcOrd="0" destOrd="0" presId="urn:microsoft.com/office/officeart/2008/layout/VerticalCurvedList"/>
    <dgm:cxn modelId="{68442413-69E6-4580-ACB0-8C2D4CD8D082}" srcId="{570CDED1-6AD1-416F-A821-70734FE3287E}" destId="{34553531-0F61-4CD0-8545-A519173D280E}" srcOrd="2" destOrd="0" parTransId="{853D3B04-4962-4350-8BDF-4F67339DAD5B}" sibTransId="{F16BC683-707D-4BF6-A890-487D42E98607}"/>
    <dgm:cxn modelId="{FD5DAB1D-43F8-465A-9EDE-312709335D89}" srcId="{570CDED1-6AD1-416F-A821-70734FE3287E}" destId="{35C7D3E7-4C71-4D94-A94A-D541C056240F}" srcOrd="3" destOrd="0" parTransId="{1179072D-F857-4688-B531-4D1E4BA5E66E}" sibTransId="{34F1ED99-0A6F-4192-8BCA-63BEA573E2BD}"/>
    <dgm:cxn modelId="{CFF0654F-B519-4145-A67E-04964E25270F}" type="presParOf" srcId="{4882CACF-C985-4A0D-A77C-EC725372D26E}" destId="{F2E2E1B8-8849-4B68-849A-AFC265C8C5A2}" srcOrd="0" destOrd="0" presId="urn:microsoft.com/office/officeart/2008/layout/VerticalCurvedList"/>
    <dgm:cxn modelId="{D05E1CC8-43A7-481F-AE77-4AAB87FD0486}" type="presParOf" srcId="{F2E2E1B8-8849-4B68-849A-AFC265C8C5A2}" destId="{7FD23B87-7382-4D26-95F3-0BAA83F6407C}" srcOrd="0" destOrd="0" presId="urn:microsoft.com/office/officeart/2008/layout/VerticalCurvedList"/>
    <dgm:cxn modelId="{D4B1B0FA-58CE-4E1D-9C68-5782F37D0FAE}" type="presParOf" srcId="{7FD23B87-7382-4D26-95F3-0BAA83F6407C}" destId="{8A8E1D32-7D3A-479D-9C31-472264E7B736}" srcOrd="0" destOrd="0" presId="urn:microsoft.com/office/officeart/2008/layout/VerticalCurvedList"/>
    <dgm:cxn modelId="{4D1523B0-F0E1-4E89-AABC-E336A6D0BABD}" type="presParOf" srcId="{7FD23B87-7382-4D26-95F3-0BAA83F6407C}" destId="{82826A59-C8C0-497B-AA63-1045DC11EB5C}" srcOrd="1" destOrd="0" presId="urn:microsoft.com/office/officeart/2008/layout/VerticalCurvedList"/>
    <dgm:cxn modelId="{F2990C70-AE8B-4EDB-BCDF-1F3385EA7A5E}" type="presParOf" srcId="{7FD23B87-7382-4D26-95F3-0BAA83F6407C}" destId="{AD48CA44-93B6-4FE4-87B6-B9EEF75BA3A4}" srcOrd="2" destOrd="0" presId="urn:microsoft.com/office/officeart/2008/layout/VerticalCurvedList"/>
    <dgm:cxn modelId="{30FFFA17-4822-45D6-8FF5-91522F811CEF}" type="presParOf" srcId="{7FD23B87-7382-4D26-95F3-0BAA83F6407C}" destId="{AB9DDA19-0349-44B4-AE88-FCAA1159CF99}" srcOrd="3" destOrd="0" presId="urn:microsoft.com/office/officeart/2008/layout/VerticalCurvedList"/>
    <dgm:cxn modelId="{43C507CA-4992-4F1E-9AB5-4520156B0D2B}" type="presParOf" srcId="{F2E2E1B8-8849-4B68-849A-AFC265C8C5A2}" destId="{2BDA5B6A-3315-4A48-A147-061E24FCF7A9}" srcOrd="1" destOrd="0" presId="urn:microsoft.com/office/officeart/2008/layout/VerticalCurvedList"/>
    <dgm:cxn modelId="{B3D89BFE-0035-4AEA-90C4-5DF349E2D914}" type="presParOf" srcId="{F2E2E1B8-8849-4B68-849A-AFC265C8C5A2}" destId="{E1181B93-0632-41E4-8F97-494F95F5413E}" srcOrd="2" destOrd="0" presId="urn:microsoft.com/office/officeart/2008/layout/VerticalCurvedList"/>
    <dgm:cxn modelId="{EC691A13-6F84-4816-93B7-38D862C67FBE}" type="presParOf" srcId="{E1181B93-0632-41E4-8F97-494F95F5413E}" destId="{7CD774B0-5D2A-4D0C-A5B6-FB4212A4B845}" srcOrd="0" destOrd="0" presId="urn:microsoft.com/office/officeart/2008/layout/VerticalCurvedList"/>
    <dgm:cxn modelId="{17AB0BFF-5D99-403A-B79F-0DE7B7064351}" type="presParOf" srcId="{F2E2E1B8-8849-4B68-849A-AFC265C8C5A2}" destId="{6FD76201-356D-4E6F-9E11-060C600FB7C8}" srcOrd="3" destOrd="0" presId="urn:microsoft.com/office/officeart/2008/layout/VerticalCurvedList"/>
    <dgm:cxn modelId="{EE18A0FF-2935-4CEC-84A5-D050CB51621A}" type="presParOf" srcId="{F2E2E1B8-8849-4B68-849A-AFC265C8C5A2}" destId="{6EAD851B-F5B6-45E8-BA14-DE74C512B1BB}" srcOrd="4" destOrd="0" presId="urn:microsoft.com/office/officeart/2008/layout/VerticalCurvedList"/>
    <dgm:cxn modelId="{59F0FAE1-723B-4D6C-9A0D-2388CE915F4F}" type="presParOf" srcId="{6EAD851B-F5B6-45E8-BA14-DE74C512B1BB}" destId="{20F68197-4706-41CE-A25F-93FEC623528B}" srcOrd="0" destOrd="0" presId="urn:microsoft.com/office/officeart/2008/layout/VerticalCurvedList"/>
    <dgm:cxn modelId="{AE71D1C2-45CD-4D06-B095-97D8A17F3121}" type="presParOf" srcId="{F2E2E1B8-8849-4B68-849A-AFC265C8C5A2}" destId="{2DD9A871-80C1-4E9A-9429-E8E4FE92F684}" srcOrd="5" destOrd="0" presId="urn:microsoft.com/office/officeart/2008/layout/VerticalCurvedList"/>
    <dgm:cxn modelId="{E014934D-1BD4-4022-AB90-2FBCAFB99ECF}" type="presParOf" srcId="{F2E2E1B8-8849-4B68-849A-AFC265C8C5A2}" destId="{4085B465-5A08-453E-822C-4B948BE02FFE}" srcOrd="6" destOrd="0" presId="urn:microsoft.com/office/officeart/2008/layout/VerticalCurvedList"/>
    <dgm:cxn modelId="{2119B9A4-2DBF-4574-9919-DD006F7D9BF3}" type="presParOf" srcId="{4085B465-5A08-453E-822C-4B948BE02FFE}" destId="{3611C03B-C45D-4219-98CD-7E864DDDC54D}" srcOrd="0" destOrd="0" presId="urn:microsoft.com/office/officeart/2008/layout/VerticalCurvedList"/>
    <dgm:cxn modelId="{9DA63C3D-03A1-4033-A257-B5CB33FAD2DE}" type="presParOf" srcId="{F2E2E1B8-8849-4B68-849A-AFC265C8C5A2}" destId="{F7004454-49BC-4408-ACB5-665DEE15E0B7}" srcOrd="7" destOrd="0" presId="urn:microsoft.com/office/officeart/2008/layout/VerticalCurvedList"/>
    <dgm:cxn modelId="{62872965-AE7F-4246-9A01-7773F818B29F}" type="presParOf" srcId="{F2E2E1B8-8849-4B68-849A-AFC265C8C5A2}" destId="{EC6FD9F2-D9ED-4C9F-A89C-75B3AAAA1E2D}" srcOrd="8" destOrd="0" presId="urn:microsoft.com/office/officeart/2008/layout/VerticalCurvedList"/>
    <dgm:cxn modelId="{8C87F245-EEF2-4A90-A5D5-759B60E13929}" type="presParOf" srcId="{EC6FD9F2-D9ED-4C9F-A89C-75B3AAAA1E2D}" destId="{F40F581D-B1F0-4DE1-A43C-20E925671B5F}" srcOrd="0" destOrd="0" presId="urn:microsoft.com/office/officeart/2008/layout/VerticalCurvedList"/>
    <dgm:cxn modelId="{6CB19413-3CF4-4EC2-BA1D-1CDB70453B1A}" type="presParOf" srcId="{F2E2E1B8-8849-4B68-849A-AFC265C8C5A2}" destId="{662B5B6F-A91E-4DFB-BB85-41469AF17A72}" srcOrd="9" destOrd="0" presId="urn:microsoft.com/office/officeart/2008/layout/VerticalCurvedList"/>
    <dgm:cxn modelId="{F0B5C0F0-53BC-4DE2-922F-7A39AEE1BB6C}" type="presParOf" srcId="{F2E2E1B8-8849-4B68-849A-AFC265C8C5A2}" destId="{92160492-70AD-4741-905D-46CC087A6C49}" srcOrd="10" destOrd="0" presId="urn:microsoft.com/office/officeart/2008/layout/VerticalCurvedList"/>
    <dgm:cxn modelId="{3B28FCBC-9AA7-4ED2-9E67-930C11D6C3D6}" type="presParOf" srcId="{92160492-70AD-4741-905D-46CC087A6C49}" destId="{D6050E6B-6CCE-4EC0-9AAD-D919788204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30DD7D-0C95-4BD3-9C8E-A7A48E1F64D9}"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S"/>
        </a:p>
      </dgm:t>
    </dgm:pt>
    <dgm:pt modelId="{03C07C7D-C6F9-46DD-8E15-B9C98901D3C4}">
      <dgm:prSet phldrT="[Texto]" custT="1"/>
      <dgm:spPr/>
      <dgm:t>
        <a:bodyPr/>
        <a:lstStyle/>
        <a:p>
          <a:r>
            <a:rPr lang="es-ES" sz="2000" dirty="0" smtClean="0">
              <a:latin typeface="Times New Roman" panose="02020603050405020304" pitchFamily="18" charset="0"/>
              <a:cs typeface="Times New Roman" panose="02020603050405020304" pitchFamily="18" charset="0"/>
            </a:rPr>
            <a:t>Las grandes empresas textiles de los cantones Quito y Rumiñahui cuentan con cierta información sobre gestión de conocimiento, sin embargo, existen grandes vacíos en la aplicación de las mismas</a:t>
          </a:r>
          <a:endParaRPr lang="es-ES" sz="2000" dirty="0">
            <a:latin typeface="Times New Roman" panose="02020603050405020304" pitchFamily="18" charset="0"/>
            <a:cs typeface="Times New Roman" panose="02020603050405020304" pitchFamily="18" charset="0"/>
          </a:endParaRPr>
        </a:p>
      </dgm:t>
    </dgm:pt>
    <dgm:pt modelId="{EAFC9359-7AE6-4A1E-A99A-CE52465669DA}" type="parTrans" cxnId="{0E00FB7A-B5C3-4EE7-B3C5-21C5B903204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FF9F890-8717-4523-BB99-221DDB140113}" type="sibTrans" cxnId="{0E00FB7A-B5C3-4EE7-B3C5-21C5B9032041}">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21B7A3C-5CF8-4BD1-9639-CDE738ED5732}">
      <dgm:prSet phldrT="[Texto]" custT="1"/>
      <dgm:spPr/>
      <dgm:t>
        <a:bodyPr/>
        <a:lstStyle/>
        <a:p>
          <a:r>
            <a:rPr lang="es-EC" sz="2000" dirty="0" smtClean="0">
              <a:latin typeface="Times New Roman" panose="02020603050405020304" pitchFamily="18" charset="0"/>
              <a:cs typeface="Times New Roman" panose="02020603050405020304" pitchFamily="18" charset="0"/>
            </a:rPr>
            <a:t>Se debe fortalecer y priorizar al conocimiento como un activo intangible capaz de crear una ventaja competitiva</a:t>
          </a:r>
          <a:endParaRPr lang="es-ES" sz="2000" dirty="0">
            <a:latin typeface="Times New Roman" panose="02020603050405020304" pitchFamily="18" charset="0"/>
            <a:cs typeface="Times New Roman" panose="02020603050405020304" pitchFamily="18" charset="0"/>
          </a:endParaRPr>
        </a:p>
      </dgm:t>
    </dgm:pt>
    <dgm:pt modelId="{268D5051-9936-4534-9443-3FFC12F11047}" type="parTrans" cxnId="{475768F0-E561-42C6-A974-78D5B32597B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A018C11-D3D9-4B6D-AD0E-5AD02D724141}" type="sibTrans" cxnId="{475768F0-E561-42C6-A974-78D5B32597B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4E1AE90-76E0-4324-8101-685F3785E4A7}">
      <dgm:prSet phldrT="[Texto]" custT="1"/>
      <dgm:spPr/>
      <dgm:t>
        <a:bodyPr/>
        <a:lstStyle/>
        <a:p>
          <a:r>
            <a:rPr lang="es-ES" sz="2000" dirty="0" smtClean="0">
              <a:latin typeface="Times New Roman" panose="02020603050405020304" pitchFamily="18" charset="0"/>
              <a:cs typeface="Times New Roman" panose="02020603050405020304" pitchFamily="18" charset="0"/>
            </a:rPr>
            <a:t>En el cantón Quito todas las hipótesis nulas fueron rechazadas y las hipótesis alternativas aceptadas</a:t>
          </a:r>
          <a:endParaRPr lang="es-ES" sz="2000" dirty="0">
            <a:latin typeface="Times New Roman" panose="02020603050405020304" pitchFamily="18" charset="0"/>
            <a:cs typeface="Times New Roman" panose="02020603050405020304" pitchFamily="18" charset="0"/>
          </a:endParaRPr>
        </a:p>
      </dgm:t>
    </dgm:pt>
    <dgm:pt modelId="{BD4BB56F-18A6-419D-BEC6-90E774039DBD}" type="parTrans" cxnId="{096C0D79-021F-4F76-9B43-3BDEBBC45635}">
      <dgm:prSet/>
      <dgm:spPr/>
      <dgm:t>
        <a:bodyPr/>
        <a:lstStyle/>
        <a:p>
          <a:endParaRPr lang="es-ES">
            <a:latin typeface="Times New Roman" panose="02020603050405020304" pitchFamily="18" charset="0"/>
            <a:cs typeface="Times New Roman" panose="02020603050405020304" pitchFamily="18" charset="0"/>
          </a:endParaRPr>
        </a:p>
      </dgm:t>
    </dgm:pt>
    <dgm:pt modelId="{37116AE6-DFD1-4F9B-8671-5A84A08A34E2}" type="sibTrans" cxnId="{096C0D79-021F-4F76-9B43-3BDEBBC45635}">
      <dgm:prSet/>
      <dgm:spPr/>
      <dgm:t>
        <a:bodyPr/>
        <a:lstStyle/>
        <a:p>
          <a:endParaRPr lang="es-ES">
            <a:latin typeface="Times New Roman" panose="02020603050405020304" pitchFamily="18" charset="0"/>
            <a:cs typeface="Times New Roman" panose="02020603050405020304" pitchFamily="18" charset="0"/>
          </a:endParaRPr>
        </a:p>
      </dgm:t>
    </dgm:pt>
    <dgm:pt modelId="{FE24556F-350F-414B-A8B0-320B42EE4095}">
      <dgm:prSet phldrT="[Texto]" custT="1"/>
      <dgm:spPr/>
      <dgm:t>
        <a:bodyPr/>
        <a:lstStyle/>
        <a:p>
          <a:r>
            <a:rPr lang="es-ES" sz="2000" dirty="0" smtClean="0">
              <a:latin typeface="Times New Roman" panose="02020603050405020304" pitchFamily="18" charset="0"/>
              <a:cs typeface="Times New Roman" panose="02020603050405020304" pitchFamily="18" charset="0"/>
            </a:rPr>
            <a:t>En el cantón Rumiñahui todas las hipótesis nulas fueron aceptadas y las hipótesis alternativas rechazadas.</a:t>
          </a:r>
          <a:endParaRPr lang="es-ES" sz="2000" dirty="0">
            <a:latin typeface="Times New Roman" panose="02020603050405020304" pitchFamily="18" charset="0"/>
            <a:cs typeface="Times New Roman" panose="02020603050405020304" pitchFamily="18" charset="0"/>
          </a:endParaRPr>
        </a:p>
      </dgm:t>
    </dgm:pt>
    <dgm:pt modelId="{4653E996-22A6-4A64-A4CF-BE5AEF690D21}" type="parTrans" cxnId="{E188A770-098C-43D8-A0AB-9F1D5E091653}">
      <dgm:prSet/>
      <dgm:spPr/>
      <dgm:t>
        <a:bodyPr/>
        <a:lstStyle/>
        <a:p>
          <a:endParaRPr lang="es-EC"/>
        </a:p>
      </dgm:t>
    </dgm:pt>
    <dgm:pt modelId="{2EB7B29A-32EF-4CE1-8C19-6F045D076AB3}" type="sibTrans" cxnId="{E188A770-098C-43D8-A0AB-9F1D5E091653}">
      <dgm:prSet/>
      <dgm:spPr/>
      <dgm:t>
        <a:bodyPr/>
        <a:lstStyle/>
        <a:p>
          <a:endParaRPr lang="es-EC"/>
        </a:p>
      </dgm:t>
    </dgm:pt>
    <dgm:pt modelId="{3A1918E4-1681-4446-8849-06EAF7AD85A0}" type="pres">
      <dgm:prSet presAssocID="{DC30DD7D-0C95-4BD3-9C8E-A7A48E1F64D9}" presName="Name0" presStyleCnt="0">
        <dgm:presLayoutVars>
          <dgm:chMax/>
          <dgm:chPref/>
          <dgm:dir/>
        </dgm:presLayoutVars>
      </dgm:prSet>
      <dgm:spPr/>
      <dgm:t>
        <a:bodyPr/>
        <a:lstStyle/>
        <a:p>
          <a:endParaRPr lang="es-EC"/>
        </a:p>
      </dgm:t>
    </dgm:pt>
    <dgm:pt modelId="{732FDF56-9CE8-4FC9-995B-8800A163D7E0}" type="pres">
      <dgm:prSet presAssocID="{03C07C7D-C6F9-46DD-8E15-B9C98901D3C4}" presName="parenttextcomposite" presStyleCnt="0"/>
      <dgm:spPr/>
      <dgm:t>
        <a:bodyPr/>
        <a:lstStyle/>
        <a:p>
          <a:endParaRPr lang="es-EC"/>
        </a:p>
      </dgm:t>
    </dgm:pt>
    <dgm:pt modelId="{CC552D34-DD41-417F-A6D0-C2774F7CBD7B}" type="pres">
      <dgm:prSet presAssocID="{03C07C7D-C6F9-46DD-8E15-B9C98901D3C4}" presName="parenttext" presStyleLbl="revTx" presStyleIdx="0" presStyleCnt="4">
        <dgm:presLayoutVars>
          <dgm:chMax/>
          <dgm:chPref val="2"/>
          <dgm:bulletEnabled val="1"/>
        </dgm:presLayoutVars>
      </dgm:prSet>
      <dgm:spPr/>
      <dgm:t>
        <a:bodyPr/>
        <a:lstStyle/>
        <a:p>
          <a:endParaRPr lang="es-EC"/>
        </a:p>
      </dgm:t>
    </dgm:pt>
    <dgm:pt modelId="{CE4086BF-1A09-45B4-8B99-5B13C171D9C1}" type="pres">
      <dgm:prSet presAssocID="{03C07C7D-C6F9-46DD-8E15-B9C98901D3C4}" presName="parallelogramComposite" presStyleCnt="0"/>
      <dgm:spPr/>
      <dgm:t>
        <a:bodyPr/>
        <a:lstStyle/>
        <a:p>
          <a:endParaRPr lang="es-EC"/>
        </a:p>
      </dgm:t>
    </dgm:pt>
    <dgm:pt modelId="{008D9FC3-58E9-4690-AB5A-D8915BD59507}" type="pres">
      <dgm:prSet presAssocID="{03C07C7D-C6F9-46DD-8E15-B9C98901D3C4}" presName="parallelogram1" presStyleLbl="alignNode1" presStyleIdx="0" presStyleCnt="28"/>
      <dgm:spPr/>
      <dgm:t>
        <a:bodyPr/>
        <a:lstStyle/>
        <a:p>
          <a:endParaRPr lang="es-EC"/>
        </a:p>
      </dgm:t>
    </dgm:pt>
    <dgm:pt modelId="{E417C80B-72E1-4C98-AF67-09B7A416F7DA}" type="pres">
      <dgm:prSet presAssocID="{03C07C7D-C6F9-46DD-8E15-B9C98901D3C4}" presName="parallelogram2" presStyleLbl="alignNode1" presStyleIdx="1" presStyleCnt="28"/>
      <dgm:spPr/>
      <dgm:t>
        <a:bodyPr/>
        <a:lstStyle/>
        <a:p>
          <a:endParaRPr lang="es-EC"/>
        </a:p>
      </dgm:t>
    </dgm:pt>
    <dgm:pt modelId="{4DD4BD14-04C6-4D12-B962-7FE6DAE717A2}" type="pres">
      <dgm:prSet presAssocID="{03C07C7D-C6F9-46DD-8E15-B9C98901D3C4}" presName="parallelogram3" presStyleLbl="alignNode1" presStyleIdx="2" presStyleCnt="28"/>
      <dgm:spPr/>
      <dgm:t>
        <a:bodyPr/>
        <a:lstStyle/>
        <a:p>
          <a:endParaRPr lang="es-EC"/>
        </a:p>
      </dgm:t>
    </dgm:pt>
    <dgm:pt modelId="{F068D686-EF75-43FA-8EC8-1A231DF78D43}" type="pres">
      <dgm:prSet presAssocID="{03C07C7D-C6F9-46DD-8E15-B9C98901D3C4}" presName="parallelogram4" presStyleLbl="alignNode1" presStyleIdx="3" presStyleCnt="28"/>
      <dgm:spPr/>
      <dgm:t>
        <a:bodyPr/>
        <a:lstStyle/>
        <a:p>
          <a:endParaRPr lang="es-EC"/>
        </a:p>
      </dgm:t>
    </dgm:pt>
    <dgm:pt modelId="{708E831F-88F5-4E57-96DF-E3D00E8EDB27}" type="pres">
      <dgm:prSet presAssocID="{03C07C7D-C6F9-46DD-8E15-B9C98901D3C4}" presName="parallelogram5" presStyleLbl="alignNode1" presStyleIdx="4" presStyleCnt="28"/>
      <dgm:spPr/>
      <dgm:t>
        <a:bodyPr/>
        <a:lstStyle/>
        <a:p>
          <a:endParaRPr lang="es-EC"/>
        </a:p>
      </dgm:t>
    </dgm:pt>
    <dgm:pt modelId="{21D837F7-69CC-4C79-8B85-0C8E41E5B88E}" type="pres">
      <dgm:prSet presAssocID="{03C07C7D-C6F9-46DD-8E15-B9C98901D3C4}" presName="parallelogram6" presStyleLbl="alignNode1" presStyleIdx="5" presStyleCnt="28"/>
      <dgm:spPr/>
      <dgm:t>
        <a:bodyPr/>
        <a:lstStyle/>
        <a:p>
          <a:endParaRPr lang="es-EC"/>
        </a:p>
      </dgm:t>
    </dgm:pt>
    <dgm:pt modelId="{20A11BDD-9D0C-4E96-95C9-913CCED16839}" type="pres">
      <dgm:prSet presAssocID="{03C07C7D-C6F9-46DD-8E15-B9C98901D3C4}" presName="parallelogram7" presStyleLbl="alignNode1" presStyleIdx="6" presStyleCnt="28"/>
      <dgm:spPr/>
      <dgm:t>
        <a:bodyPr/>
        <a:lstStyle/>
        <a:p>
          <a:endParaRPr lang="es-EC"/>
        </a:p>
      </dgm:t>
    </dgm:pt>
    <dgm:pt modelId="{B24A3318-8E01-4591-9A93-E4D9A3BC59F8}" type="pres">
      <dgm:prSet presAssocID="{EFF9F890-8717-4523-BB99-221DDB140113}" presName="sibTrans" presStyleCnt="0"/>
      <dgm:spPr/>
      <dgm:t>
        <a:bodyPr/>
        <a:lstStyle/>
        <a:p>
          <a:endParaRPr lang="es-EC"/>
        </a:p>
      </dgm:t>
    </dgm:pt>
    <dgm:pt modelId="{9C1A5A06-7047-4F21-9D48-6E39223D12BD}" type="pres">
      <dgm:prSet presAssocID="{521B7A3C-5CF8-4BD1-9639-CDE738ED5732}" presName="parenttextcomposite" presStyleCnt="0"/>
      <dgm:spPr/>
      <dgm:t>
        <a:bodyPr/>
        <a:lstStyle/>
        <a:p>
          <a:endParaRPr lang="es-EC"/>
        </a:p>
      </dgm:t>
    </dgm:pt>
    <dgm:pt modelId="{D9E17B4D-5BF3-4981-9F26-3999A635E313}" type="pres">
      <dgm:prSet presAssocID="{521B7A3C-5CF8-4BD1-9639-CDE738ED5732}" presName="parenttext" presStyleLbl="revTx" presStyleIdx="1" presStyleCnt="4">
        <dgm:presLayoutVars>
          <dgm:chMax/>
          <dgm:chPref val="2"/>
          <dgm:bulletEnabled val="1"/>
        </dgm:presLayoutVars>
      </dgm:prSet>
      <dgm:spPr/>
      <dgm:t>
        <a:bodyPr/>
        <a:lstStyle/>
        <a:p>
          <a:endParaRPr lang="es-EC"/>
        </a:p>
      </dgm:t>
    </dgm:pt>
    <dgm:pt modelId="{A7FA638E-E51E-4745-8D01-9C45228D9407}" type="pres">
      <dgm:prSet presAssocID="{521B7A3C-5CF8-4BD1-9639-CDE738ED5732}" presName="parallelogramComposite" presStyleCnt="0"/>
      <dgm:spPr/>
      <dgm:t>
        <a:bodyPr/>
        <a:lstStyle/>
        <a:p>
          <a:endParaRPr lang="es-EC"/>
        </a:p>
      </dgm:t>
    </dgm:pt>
    <dgm:pt modelId="{52DF415C-D78C-456E-B3E8-6CD566720195}" type="pres">
      <dgm:prSet presAssocID="{521B7A3C-5CF8-4BD1-9639-CDE738ED5732}" presName="parallelogram1" presStyleLbl="alignNode1" presStyleIdx="7" presStyleCnt="28"/>
      <dgm:spPr/>
      <dgm:t>
        <a:bodyPr/>
        <a:lstStyle/>
        <a:p>
          <a:endParaRPr lang="es-EC"/>
        </a:p>
      </dgm:t>
    </dgm:pt>
    <dgm:pt modelId="{11E2E1AF-8D31-473D-84B0-E9A13758F8CE}" type="pres">
      <dgm:prSet presAssocID="{521B7A3C-5CF8-4BD1-9639-CDE738ED5732}" presName="parallelogram2" presStyleLbl="alignNode1" presStyleIdx="8" presStyleCnt="28"/>
      <dgm:spPr/>
      <dgm:t>
        <a:bodyPr/>
        <a:lstStyle/>
        <a:p>
          <a:endParaRPr lang="es-EC"/>
        </a:p>
      </dgm:t>
    </dgm:pt>
    <dgm:pt modelId="{8461C4D3-5ADC-45A3-BD56-8841B35CCA77}" type="pres">
      <dgm:prSet presAssocID="{521B7A3C-5CF8-4BD1-9639-CDE738ED5732}" presName="parallelogram3" presStyleLbl="alignNode1" presStyleIdx="9" presStyleCnt="28"/>
      <dgm:spPr/>
      <dgm:t>
        <a:bodyPr/>
        <a:lstStyle/>
        <a:p>
          <a:endParaRPr lang="es-EC"/>
        </a:p>
      </dgm:t>
    </dgm:pt>
    <dgm:pt modelId="{0BF2C090-3D11-435B-8814-768D182F59AD}" type="pres">
      <dgm:prSet presAssocID="{521B7A3C-5CF8-4BD1-9639-CDE738ED5732}" presName="parallelogram4" presStyleLbl="alignNode1" presStyleIdx="10" presStyleCnt="28"/>
      <dgm:spPr/>
      <dgm:t>
        <a:bodyPr/>
        <a:lstStyle/>
        <a:p>
          <a:endParaRPr lang="es-EC"/>
        </a:p>
      </dgm:t>
    </dgm:pt>
    <dgm:pt modelId="{CFECB5BE-6944-4B14-B340-6A36F1D50ADA}" type="pres">
      <dgm:prSet presAssocID="{521B7A3C-5CF8-4BD1-9639-CDE738ED5732}" presName="parallelogram5" presStyleLbl="alignNode1" presStyleIdx="11" presStyleCnt="28"/>
      <dgm:spPr/>
      <dgm:t>
        <a:bodyPr/>
        <a:lstStyle/>
        <a:p>
          <a:endParaRPr lang="es-EC"/>
        </a:p>
      </dgm:t>
    </dgm:pt>
    <dgm:pt modelId="{74B8F791-2E82-4819-91F8-DFF9ABCE8174}" type="pres">
      <dgm:prSet presAssocID="{521B7A3C-5CF8-4BD1-9639-CDE738ED5732}" presName="parallelogram6" presStyleLbl="alignNode1" presStyleIdx="12" presStyleCnt="28"/>
      <dgm:spPr/>
      <dgm:t>
        <a:bodyPr/>
        <a:lstStyle/>
        <a:p>
          <a:endParaRPr lang="es-EC"/>
        </a:p>
      </dgm:t>
    </dgm:pt>
    <dgm:pt modelId="{6C04B854-4737-4816-9848-C8A1A423A8A1}" type="pres">
      <dgm:prSet presAssocID="{521B7A3C-5CF8-4BD1-9639-CDE738ED5732}" presName="parallelogram7" presStyleLbl="alignNode1" presStyleIdx="13" presStyleCnt="28"/>
      <dgm:spPr/>
      <dgm:t>
        <a:bodyPr/>
        <a:lstStyle/>
        <a:p>
          <a:endParaRPr lang="es-EC"/>
        </a:p>
      </dgm:t>
    </dgm:pt>
    <dgm:pt modelId="{FFD99AD0-BC1C-414F-A51D-205B8E9EB5C3}" type="pres">
      <dgm:prSet presAssocID="{DA018C11-D3D9-4B6D-AD0E-5AD02D724141}" presName="sibTrans" presStyleCnt="0"/>
      <dgm:spPr/>
      <dgm:t>
        <a:bodyPr/>
        <a:lstStyle/>
        <a:p>
          <a:endParaRPr lang="es-EC"/>
        </a:p>
      </dgm:t>
    </dgm:pt>
    <dgm:pt modelId="{46327A06-7AB0-4FA7-9E15-35FFB6B756FC}" type="pres">
      <dgm:prSet presAssocID="{C4E1AE90-76E0-4324-8101-685F3785E4A7}" presName="parenttextcomposite" presStyleCnt="0"/>
      <dgm:spPr/>
      <dgm:t>
        <a:bodyPr/>
        <a:lstStyle/>
        <a:p>
          <a:endParaRPr lang="es-EC"/>
        </a:p>
      </dgm:t>
    </dgm:pt>
    <dgm:pt modelId="{5324D702-259F-462C-86B4-66ED00AF83AA}" type="pres">
      <dgm:prSet presAssocID="{C4E1AE90-76E0-4324-8101-685F3785E4A7}" presName="parenttext" presStyleLbl="revTx" presStyleIdx="2" presStyleCnt="4">
        <dgm:presLayoutVars>
          <dgm:chMax/>
          <dgm:chPref val="2"/>
          <dgm:bulletEnabled val="1"/>
        </dgm:presLayoutVars>
      </dgm:prSet>
      <dgm:spPr/>
      <dgm:t>
        <a:bodyPr/>
        <a:lstStyle/>
        <a:p>
          <a:endParaRPr lang="es-EC"/>
        </a:p>
      </dgm:t>
    </dgm:pt>
    <dgm:pt modelId="{380ED710-D896-4009-9609-FC0B179DA72B}" type="pres">
      <dgm:prSet presAssocID="{C4E1AE90-76E0-4324-8101-685F3785E4A7}" presName="parallelogramComposite" presStyleCnt="0"/>
      <dgm:spPr/>
      <dgm:t>
        <a:bodyPr/>
        <a:lstStyle/>
        <a:p>
          <a:endParaRPr lang="es-EC"/>
        </a:p>
      </dgm:t>
    </dgm:pt>
    <dgm:pt modelId="{A17A9448-6026-4880-A35A-3A8B39940553}" type="pres">
      <dgm:prSet presAssocID="{C4E1AE90-76E0-4324-8101-685F3785E4A7}" presName="parallelogram1" presStyleLbl="alignNode1" presStyleIdx="14" presStyleCnt="28"/>
      <dgm:spPr/>
      <dgm:t>
        <a:bodyPr/>
        <a:lstStyle/>
        <a:p>
          <a:endParaRPr lang="es-EC"/>
        </a:p>
      </dgm:t>
    </dgm:pt>
    <dgm:pt modelId="{B7AB87EB-43D0-40AE-8FCD-4EDBD094B7BB}" type="pres">
      <dgm:prSet presAssocID="{C4E1AE90-76E0-4324-8101-685F3785E4A7}" presName="parallelogram2" presStyleLbl="alignNode1" presStyleIdx="15" presStyleCnt="28"/>
      <dgm:spPr/>
      <dgm:t>
        <a:bodyPr/>
        <a:lstStyle/>
        <a:p>
          <a:endParaRPr lang="es-EC"/>
        </a:p>
      </dgm:t>
    </dgm:pt>
    <dgm:pt modelId="{DD10B1B9-CD3E-420B-BBF7-1BE0BB23FA9A}" type="pres">
      <dgm:prSet presAssocID="{C4E1AE90-76E0-4324-8101-685F3785E4A7}" presName="parallelogram3" presStyleLbl="alignNode1" presStyleIdx="16" presStyleCnt="28"/>
      <dgm:spPr/>
      <dgm:t>
        <a:bodyPr/>
        <a:lstStyle/>
        <a:p>
          <a:endParaRPr lang="es-EC"/>
        </a:p>
      </dgm:t>
    </dgm:pt>
    <dgm:pt modelId="{6D2587E9-5721-47B3-8F4F-6793E24C6CF5}" type="pres">
      <dgm:prSet presAssocID="{C4E1AE90-76E0-4324-8101-685F3785E4A7}" presName="parallelogram4" presStyleLbl="alignNode1" presStyleIdx="17" presStyleCnt="28"/>
      <dgm:spPr/>
      <dgm:t>
        <a:bodyPr/>
        <a:lstStyle/>
        <a:p>
          <a:endParaRPr lang="es-EC"/>
        </a:p>
      </dgm:t>
    </dgm:pt>
    <dgm:pt modelId="{83D720DB-1303-4742-ABEE-8B9FBB3D9354}" type="pres">
      <dgm:prSet presAssocID="{C4E1AE90-76E0-4324-8101-685F3785E4A7}" presName="parallelogram5" presStyleLbl="alignNode1" presStyleIdx="18" presStyleCnt="28"/>
      <dgm:spPr/>
      <dgm:t>
        <a:bodyPr/>
        <a:lstStyle/>
        <a:p>
          <a:endParaRPr lang="es-EC"/>
        </a:p>
      </dgm:t>
    </dgm:pt>
    <dgm:pt modelId="{15324C3B-3E2B-48A7-8DAD-49FC48AFAE8F}" type="pres">
      <dgm:prSet presAssocID="{C4E1AE90-76E0-4324-8101-685F3785E4A7}" presName="parallelogram6" presStyleLbl="alignNode1" presStyleIdx="19" presStyleCnt="28"/>
      <dgm:spPr/>
      <dgm:t>
        <a:bodyPr/>
        <a:lstStyle/>
        <a:p>
          <a:endParaRPr lang="es-EC"/>
        </a:p>
      </dgm:t>
    </dgm:pt>
    <dgm:pt modelId="{007108A9-7009-473E-9860-62F3054F5EDE}" type="pres">
      <dgm:prSet presAssocID="{C4E1AE90-76E0-4324-8101-685F3785E4A7}" presName="parallelogram7" presStyleLbl="alignNode1" presStyleIdx="20" presStyleCnt="28"/>
      <dgm:spPr/>
      <dgm:t>
        <a:bodyPr/>
        <a:lstStyle/>
        <a:p>
          <a:endParaRPr lang="es-EC"/>
        </a:p>
      </dgm:t>
    </dgm:pt>
    <dgm:pt modelId="{95F18266-2A11-4A78-913D-1FB8D0F8861D}" type="pres">
      <dgm:prSet presAssocID="{37116AE6-DFD1-4F9B-8671-5A84A08A34E2}" presName="sibTrans" presStyleCnt="0"/>
      <dgm:spPr/>
      <dgm:t>
        <a:bodyPr/>
        <a:lstStyle/>
        <a:p>
          <a:endParaRPr lang="es-EC"/>
        </a:p>
      </dgm:t>
    </dgm:pt>
    <dgm:pt modelId="{D7E7396A-42B5-4561-9A28-E082288CB124}" type="pres">
      <dgm:prSet presAssocID="{FE24556F-350F-414B-A8B0-320B42EE4095}" presName="parenttextcomposite" presStyleCnt="0"/>
      <dgm:spPr/>
    </dgm:pt>
    <dgm:pt modelId="{9EDB87B8-DE6C-4562-AB57-AE3E33C1B0CD}" type="pres">
      <dgm:prSet presAssocID="{FE24556F-350F-414B-A8B0-320B42EE4095}" presName="parenttext" presStyleLbl="revTx" presStyleIdx="3" presStyleCnt="4">
        <dgm:presLayoutVars>
          <dgm:chMax/>
          <dgm:chPref val="2"/>
          <dgm:bulletEnabled val="1"/>
        </dgm:presLayoutVars>
      </dgm:prSet>
      <dgm:spPr/>
      <dgm:t>
        <a:bodyPr/>
        <a:lstStyle/>
        <a:p>
          <a:endParaRPr lang="es-EC"/>
        </a:p>
      </dgm:t>
    </dgm:pt>
    <dgm:pt modelId="{5C992AFA-268B-40EA-A0BF-B1763C1D0E89}" type="pres">
      <dgm:prSet presAssocID="{FE24556F-350F-414B-A8B0-320B42EE4095}" presName="parallelogramComposite" presStyleCnt="0"/>
      <dgm:spPr/>
    </dgm:pt>
    <dgm:pt modelId="{4F0D0A49-B500-49C4-991B-CD2D0E487838}" type="pres">
      <dgm:prSet presAssocID="{FE24556F-350F-414B-A8B0-320B42EE4095}" presName="parallelogram1" presStyleLbl="alignNode1" presStyleIdx="21" presStyleCnt="28"/>
      <dgm:spPr/>
    </dgm:pt>
    <dgm:pt modelId="{F894EBB6-92AA-4C75-9AF6-12DE86A8D885}" type="pres">
      <dgm:prSet presAssocID="{FE24556F-350F-414B-A8B0-320B42EE4095}" presName="parallelogram2" presStyleLbl="alignNode1" presStyleIdx="22" presStyleCnt="28"/>
      <dgm:spPr/>
    </dgm:pt>
    <dgm:pt modelId="{63F9A9A8-84BE-45FB-AF87-3EC622E5AD76}" type="pres">
      <dgm:prSet presAssocID="{FE24556F-350F-414B-A8B0-320B42EE4095}" presName="parallelogram3" presStyleLbl="alignNode1" presStyleIdx="23" presStyleCnt="28"/>
      <dgm:spPr/>
    </dgm:pt>
    <dgm:pt modelId="{C83D54F5-A00F-41C2-82ED-3D5CAF1FE8BD}" type="pres">
      <dgm:prSet presAssocID="{FE24556F-350F-414B-A8B0-320B42EE4095}" presName="parallelogram4" presStyleLbl="alignNode1" presStyleIdx="24" presStyleCnt="28"/>
      <dgm:spPr/>
    </dgm:pt>
    <dgm:pt modelId="{37C4A5C1-9635-47EC-BFF8-8CE730C10704}" type="pres">
      <dgm:prSet presAssocID="{FE24556F-350F-414B-A8B0-320B42EE4095}" presName="parallelogram5" presStyleLbl="alignNode1" presStyleIdx="25" presStyleCnt="28"/>
      <dgm:spPr/>
    </dgm:pt>
    <dgm:pt modelId="{354A0DDB-9D2D-4FBF-A1A8-A6D49C113B4F}" type="pres">
      <dgm:prSet presAssocID="{FE24556F-350F-414B-A8B0-320B42EE4095}" presName="parallelogram6" presStyleLbl="alignNode1" presStyleIdx="26" presStyleCnt="28"/>
      <dgm:spPr/>
    </dgm:pt>
    <dgm:pt modelId="{0B6B9F02-5936-4131-B16E-5A2C3D3D7ADE}" type="pres">
      <dgm:prSet presAssocID="{FE24556F-350F-414B-A8B0-320B42EE4095}" presName="parallelogram7" presStyleLbl="alignNode1" presStyleIdx="27" presStyleCnt="28"/>
      <dgm:spPr/>
    </dgm:pt>
  </dgm:ptLst>
  <dgm:cxnLst>
    <dgm:cxn modelId="{475768F0-E561-42C6-A974-78D5B32597B0}" srcId="{DC30DD7D-0C95-4BD3-9C8E-A7A48E1F64D9}" destId="{521B7A3C-5CF8-4BD1-9639-CDE738ED5732}" srcOrd="1" destOrd="0" parTransId="{268D5051-9936-4534-9443-3FFC12F11047}" sibTransId="{DA018C11-D3D9-4B6D-AD0E-5AD02D724141}"/>
    <dgm:cxn modelId="{B1ECD689-B41C-4FAD-9870-7F2F96D6DA3B}" type="presOf" srcId="{DC30DD7D-0C95-4BD3-9C8E-A7A48E1F64D9}" destId="{3A1918E4-1681-4446-8849-06EAF7AD85A0}" srcOrd="0" destOrd="0" presId="urn:microsoft.com/office/officeart/2008/layout/VerticalAccentList"/>
    <dgm:cxn modelId="{0E00FB7A-B5C3-4EE7-B3C5-21C5B9032041}" srcId="{DC30DD7D-0C95-4BD3-9C8E-A7A48E1F64D9}" destId="{03C07C7D-C6F9-46DD-8E15-B9C98901D3C4}" srcOrd="0" destOrd="0" parTransId="{EAFC9359-7AE6-4A1E-A99A-CE52465669DA}" sibTransId="{EFF9F890-8717-4523-BB99-221DDB140113}"/>
    <dgm:cxn modelId="{B4BE474E-E541-43D5-B60B-EAC175A02D5F}" type="presOf" srcId="{FE24556F-350F-414B-A8B0-320B42EE4095}" destId="{9EDB87B8-DE6C-4562-AB57-AE3E33C1B0CD}" srcOrd="0" destOrd="0" presId="urn:microsoft.com/office/officeart/2008/layout/VerticalAccentList"/>
    <dgm:cxn modelId="{E188A770-098C-43D8-A0AB-9F1D5E091653}" srcId="{DC30DD7D-0C95-4BD3-9C8E-A7A48E1F64D9}" destId="{FE24556F-350F-414B-A8B0-320B42EE4095}" srcOrd="3" destOrd="0" parTransId="{4653E996-22A6-4A64-A4CF-BE5AEF690D21}" sibTransId="{2EB7B29A-32EF-4CE1-8C19-6F045D076AB3}"/>
    <dgm:cxn modelId="{096C0D79-021F-4F76-9B43-3BDEBBC45635}" srcId="{DC30DD7D-0C95-4BD3-9C8E-A7A48E1F64D9}" destId="{C4E1AE90-76E0-4324-8101-685F3785E4A7}" srcOrd="2" destOrd="0" parTransId="{BD4BB56F-18A6-419D-BEC6-90E774039DBD}" sibTransId="{37116AE6-DFD1-4F9B-8671-5A84A08A34E2}"/>
    <dgm:cxn modelId="{4109C1F5-6219-4E7B-AEA3-F2EFCF6A8666}" type="presOf" srcId="{521B7A3C-5CF8-4BD1-9639-CDE738ED5732}" destId="{D9E17B4D-5BF3-4981-9F26-3999A635E313}" srcOrd="0" destOrd="0" presId="urn:microsoft.com/office/officeart/2008/layout/VerticalAccentList"/>
    <dgm:cxn modelId="{478D957D-1848-402A-8EE7-9621701C0700}" type="presOf" srcId="{C4E1AE90-76E0-4324-8101-685F3785E4A7}" destId="{5324D702-259F-462C-86B4-66ED00AF83AA}" srcOrd="0" destOrd="0" presId="urn:microsoft.com/office/officeart/2008/layout/VerticalAccentList"/>
    <dgm:cxn modelId="{4D27A379-B600-4CBE-9F42-ACFE2C33628F}" type="presOf" srcId="{03C07C7D-C6F9-46DD-8E15-B9C98901D3C4}" destId="{CC552D34-DD41-417F-A6D0-C2774F7CBD7B}" srcOrd="0" destOrd="0" presId="urn:microsoft.com/office/officeart/2008/layout/VerticalAccentList"/>
    <dgm:cxn modelId="{70E3D97B-B36F-45DC-8CE5-6D3A031754D5}" type="presParOf" srcId="{3A1918E4-1681-4446-8849-06EAF7AD85A0}" destId="{732FDF56-9CE8-4FC9-995B-8800A163D7E0}" srcOrd="0" destOrd="0" presId="urn:microsoft.com/office/officeart/2008/layout/VerticalAccentList"/>
    <dgm:cxn modelId="{60580967-B856-4737-8BF3-0D4C6F47F7D7}" type="presParOf" srcId="{732FDF56-9CE8-4FC9-995B-8800A163D7E0}" destId="{CC552D34-DD41-417F-A6D0-C2774F7CBD7B}" srcOrd="0" destOrd="0" presId="urn:microsoft.com/office/officeart/2008/layout/VerticalAccentList"/>
    <dgm:cxn modelId="{BC4A5ED9-6ADB-440C-B655-C1AAEC4E4FC6}" type="presParOf" srcId="{3A1918E4-1681-4446-8849-06EAF7AD85A0}" destId="{CE4086BF-1A09-45B4-8B99-5B13C171D9C1}" srcOrd="1" destOrd="0" presId="urn:microsoft.com/office/officeart/2008/layout/VerticalAccentList"/>
    <dgm:cxn modelId="{12E028E0-6B9A-473A-B012-DF57776A6F5E}" type="presParOf" srcId="{CE4086BF-1A09-45B4-8B99-5B13C171D9C1}" destId="{008D9FC3-58E9-4690-AB5A-D8915BD59507}" srcOrd="0" destOrd="0" presId="urn:microsoft.com/office/officeart/2008/layout/VerticalAccentList"/>
    <dgm:cxn modelId="{F399573C-5E20-41A6-B91B-24227D47A4E3}" type="presParOf" srcId="{CE4086BF-1A09-45B4-8B99-5B13C171D9C1}" destId="{E417C80B-72E1-4C98-AF67-09B7A416F7DA}" srcOrd="1" destOrd="0" presId="urn:microsoft.com/office/officeart/2008/layout/VerticalAccentList"/>
    <dgm:cxn modelId="{AF600A85-85F3-432C-BE0C-1485BBF9909B}" type="presParOf" srcId="{CE4086BF-1A09-45B4-8B99-5B13C171D9C1}" destId="{4DD4BD14-04C6-4D12-B962-7FE6DAE717A2}" srcOrd="2" destOrd="0" presId="urn:microsoft.com/office/officeart/2008/layout/VerticalAccentList"/>
    <dgm:cxn modelId="{FA4C88F4-9DC3-4BE0-83B7-C0E6084250CE}" type="presParOf" srcId="{CE4086BF-1A09-45B4-8B99-5B13C171D9C1}" destId="{F068D686-EF75-43FA-8EC8-1A231DF78D43}" srcOrd="3" destOrd="0" presId="urn:microsoft.com/office/officeart/2008/layout/VerticalAccentList"/>
    <dgm:cxn modelId="{341908F1-9811-4E53-A55B-8843D204CA99}" type="presParOf" srcId="{CE4086BF-1A09-45B4-8B99-5B13C171D9C1}" destId="{708E831F-88F5-4E57-96DF-E3D00E8EDB27}" srcOrd="4" destOrd="0" presId="urn:microsoft.com/office/officeart/2008/layout/VerticalAccentList"/>
    <dgm:cxn modelId="{8928EE4F-210C-4B83-99FD-B92C304CC800}" type="presParOf" srcId="{CE4086BF-1A09-45B4-8B99-5B13C171D9C1}" destId="{21D837F7-69CC-4C79-8B85-0C8E41E5B88E}" srcOrd="5" destOrd="0" presId="urn:microsoft.com/office/officeart/2008/layout/VerticalAccentList"/>
    <dgm:cxn modelId="{BF49B6B5-18C8-47AD-A9E9-E3271D49193B}" type="presParOf" srcId="{CE4086BF-1A09-45B4-8B99-5B13C171D9C1}" destId="{20A11BDD-9D0C-4E96-95C9-913CCED16839}" srcOrd="6" destOrd="0" presId="urn:microsoft.com/office/officeart/2008/layout/VerticalAccentList"/>
    <dgm:cxn modelId="{E79387B6-0B14-44BC-9E05-98B7C09CDF1A}" type="presParOf" srcId="{3A1918E4-1681-4446-8849-06EAF7AD85A0}" destId="{B24A3318-8E01-4591-9A93-E4D9A3BC59F8}" srcOrd="2" destOrd="0" presId="urn:microsoft.com/office/officeart/2008/layout/VerticalAccentList"/>
    <dgm:cxn modelId="{5926C161-51D6-476F-AE2E-82C6CBF487FE}" type="presParOf" srcId="{3A1918E4-1681-4446-8849-06EAF7AD85A0}" destId="{9C1A5A06-7047-4F21-9D48-6E39223D12BD}" srcOrd="3" destOrd="0" presId="urn:microsoft.com/office/officeart/2008/layout/VerticalAccentList"/>
    <dgm:cxn modelId="{99E24FF3-BF39-4955-A930-1B66B29C4B04}" type="presParOf" srcId="{9C1A5A06-7047-4F21-9D48-6E39223D12BD}" destId="{D9E17B4D-5BF3-4981-9F26-3999A635E313}" srcOrd="0" destOrd="0" presId="urn:microsoft.com/office/officeart/2008/layout/VerticalAccentList"/>
    <dgm:cxn modelId="{5C653D5C-AD32-43BA-9FA5-301DBDAF351D}" type="presParOf" srcId="{3A1918E4-1681-4446-8849-06EAF7AD85A0}" destId="{A7FA638E-E51E-4745-8D01-9C45228D9407}" srcOrd="4" destOrd="0" presId="urn:microsoft.com/office/officeart/2008/layout/VerticalAccentList"/>
    <dgm:cxn modelId="{452BA0C3-D042-41F5-984D-39F23840F2C8}" type="presParOf" srcId="{A7FA638E-E51E-4745-8D01-9C45228D9407}" destId="{52DF415C-D78C-456E-B3E8-6CD566720195}" srcOrd="0" destOrd="0" presId="urn:microsoft.com/office/officeart/2008/layout/VerticalAccentList"/>
    <dgm:cxn modelId="{AAF70387-0033-4234-8E00-FBFB801BD260}" type="presParOf" srcId="{A7FA638E-E51E-4745-8D01-9C45228D9407}" destId="{11E2E1AF-8D31-473D-84B0-E9A13758F8CE}" srcOrd="1" destOrd="0" presId="urn:microsoft.com/office/officeart/2008/layout/VerticalAccentList"/>
    <dgm:cxn modelId="{BF9647E3-3839-48E3-8C03-6C639F9AACFF}" type="presParOf" srcId="{A7FA638E-E51E-4745-8D01-9C45228D9407}" destId="{8461C4D3-5ADC-45A3-BD56-8841B35CCA77}" srcOrd="2" destOrd="0" presId="urn:microsoft.com/office/officeart/2008/layout/VerticalAccentList"/>
    <dgm:cxn modelId="{5C3E3DB6-E8E3-439F-B762-565037C7837F}" type="presParOf" srcId="{A7FA638E-E51E-4745-8D01-9C45228D9407}" destId="{0BF2C090-3D11-435B-8814-768D182F59AD}" srcOrd="3" destOrd="0" presId="urn:microsoft.com/office/officeart/2008/layout/VerticalAccentList"/>
    <dgm:cxn modelId="{62223D96-8167-4AAA-8497-48038B887B89}" type="presParOf" srcId="{A7FA638E-E51E-4745-8D01-9C45228D9407}" destId="{CFECB5BE-6944-4B14-B340-6A36F1D50ADA}" srcOrd="4" destOrd="0" presId="urn:microsoft.com/office/officeart/2008/layout/VerticalAccentList"/>
    <dgm:cxn modelId="{91AA6CD9-5310-4AC7-ACAE-BD71D6EA73FE}" type="presParOf" srcId="{A7FA638E-E51E-4745-8D01-9C45228D9407}" destId="{74B8F791-2E82-4819-91F8-DFF9ABCE8174}" srcOrd="5" destOrd="0" presId="urn:microsoft.com/office/officeart/2008/layout/VerticalAccentList"/>
    <dgm:cxn modelId="{8E6C78F0-E659-4543-AFC9-1A7ADD9F5927}" type="presParOf" srcId="{A7FA638E-E51E-4745-8D01-9C45228D9407}" destId="{6C04B854-4737-4816-9848-C8A1A423A8A1}" srcOrd="6" destOrd="0" presId="urn:microsoft.com/office/officeart/2008/layout/VerticalAccentList"/>
    <dgm:cxn modelId="{3F2808E6-BF62-48BB-B2B3-68EBA74B34EB}" type="presParOf" srcId="{3A1918E4-1681-4446-8849-06EAF7AD85A0}" destId="{FFD99AD0-BC1C-414F-A51D-205B8E9EB5C3}" srcOrd="5" destOrd="0" presId="urn:microsoft.com/office/officeart/2008/layout/VerticalAccentList"/>
    <dgm:cxn modelId="{97445B25-B3A4-45C3-842D-4706BA65A3B0}" type="presParOf" srcId="{3A1918E4-1681-4446-8849-06EAF7AD85A0}" destId="{46327A06-7AB0-4FA7-9E15-35FFB6B756FC}" srcOrd="6" destOrd="0" presId="urn:microsoft.com/office/officeart/2008/layout/VerticalAccentList"/>
    <dgm:cxn modelId="{83DD5C9F-84EF-4C35-A39C-2B8E1B536D6B}" type="presParOf" srcId="{46327A06-7AB0-4FA7-9E15-35FFB6B756FC}" destId="{5324D702-259F-462C-86B4-66ED00AF83AA}" srcOrd="0" destOrd="0" presId="urn:microsoft.com/office/officeart/2008/layout/VerticalAccentList"/>
    <dgm:cxn modelId="{2845836E-C1FE-437B-A630-AAC2274FE088}" type="presParOf" srcId="{3A1918E4-1681-4446-8849-06EAF7AD85A0}" destId="{380ED710-D896-4009-9609-FC0B179DA72B}" srcOrd="7" destOrd="0" presId="urn:microsoft.com/office/officeart/2008/layout/VerticalAccentList"/>
    <dgm:cxn modelId="{75F08D91-394A-4DE0-BCDA-9259A3EA92E9}" type="presParOf" srcId="{380ED710-D896-4009-9609-FC0B179DA72B}" destId="{A17A9448-6026-4880-A35A-3A8B39940553}" srcOrd="0" destOrd="0" presId="urn:microsoft.com/office/officeart/2008/layout/VerticalAccentList"/>
    <dgm:cxn modelId="{54CB4550-1119-4001-8CE2-AD079816AC49}" type="presParOf" srcId="{380ED710-D896-4009-9609-FC0B179DA72B}" destId="{B7AB87EB-43D0-40AE-8FCD-4EDBD094B7BB}" srcOrd="1" destOrd="0" presId="urn:microsoft.com/office/officeart/2008/layout/VerticalAccentList"/>
    <dgm:cxn modelId="{1A3290E1-9E79-436B-8972-8BBC1D5B2772}" type="presParOf" srcId="{380ED710-D896-4009-9609-FC0B179DA72B}" destId="{DD10B1B9-CD3E-420B-BBF7-1BE0BB23FA9A}" srcOrd="2" destOrd="0" presId="urn:microsoft.com/office/officeart/2008/layout/VerticalAccentList"/>
    <dgm:cxn modelId="{885095CE-FCA7-4BCC-99B8-A61225AA7256}" type="presParOf" srcId="{380ED710-D896-4009-9609-FC0B179DA72B}" destId="{6D2587E9-5721-47B3-8F4F-6793E24C6CF5}" srcOrd="3" destOrd="0" presId="urn:microsoft.com/office/officeart/2008/layout/VerticalAccentList"/>
    <dgm:cxn modelId="{F43848C2-2118-4B4F-B049-8BC3BA12C46A}" type="presParOf" srcId="{380ED710-D896-4009-9609-FC0B179DA72B}" destId="{83D720DB-1303-4742-ABEE-8B9FBB3D9354}" srcOrd="4" destOrd="0" presId="urn:microsoft.com/office/officeart/2008/layout/VerticalAccentList"/>
    <dgm:cxn modelId="{CC2581A7-159B-4F28-BA31-9B998D770D16}" type="presParOf" srcId="{380ED710-D896-4009-9609-FC0B179DA72B}" destId="{15324C3B-3E2B-48A7-8DAD-49FC48AFAE8F}" srcOrd="5" destOrd="0" presId="urn:microsoft.com/office/officeart/2008/layout/VerticalAccentList"/>
    <dgm:cxn modelId="{FC64549D-19B1-4025-B3C3-71C67DFC10D7}" type="presParOf" srcId="{380ED710-D896-4009-9609-FC0B179DA72B}" destId="{007108A9-7009-473E-9860-62F3054F5EDE}" srcOrd="6" destOrd="0" presId="urn:microsoft.com/office/officeart/2008/layout/VerticalAccentList"/>
    <dgm:cxn modelId="{EC646F50-83E1-48CE-B02A-E954993AEAE2}" type="presParOf" srcId="{3A1918E4-1681-4446-8849-06EAF7AD85A0}" destId="{95F18266-2A11-4A78-913D-1FB8D0F8861D}" srcOrd="8" destOrd="0" presId="urn:microsoft.com/office/officeart/2008/layout/VerticalAccentList"/>
    <dgm:cxn modelId="{917A5499-2C8A-4724-A5C0-B09FCD21B4B9}" type="presParOf" srcId="{3A1918E4-1681-4446-8849-06EAF7AD85A0}" destId="{D7E7396A-42B5-4561-9A28-E082288CB124}" srcOrd="9" destOrd="0" presId="urn:microsoft.com/office/officeart/2008/layout/VerticalAccentList"/>
    <dgm:cxn modelId="{344A2532-B960-49C1-B4EF-D3944DD82C28}" type="presParOf" srcId="{D7E7396A-42B5-4561-9A28-E082288CB124}" destId="{9EDB87B8-DE6C-4562-AB57-AE3E33C1B0CD}" srcOrd="0" destOrd="0" presId="urn:microsoft.com/office/officeart/2008/layout/VerticalAccentList"/>
    <dgm:cxn modelId="{D317BC96-EF32-429A-A253-4FCE042A1915}" type="presParOf" srcId="{3A1918E4-1681-4446-8849-06EAF7AD85A0}" destId="{5C992AFA-268B-40EA-A0BF-B1763C1D0E89}" srcOrd="10" destOrd="0" presId="urn:microsoft.com/office/officeart/2008/layout/VerticalAccentList"/>
    <dgm:cxn modelId="{3B1751AF-4E8C-4F25-9264-FE008C512ADE}" type="presParOf" srcId="{5C992AFA-268B-40EA-A0BF-B1763C1D0E89}" destId="{4F0D0A49-B500-49C4-991B-CD2D0E487838}" srcOrd="0" destOrd="0" presId="urn:microsoft.com/office/officeart/2008/layout/VerticalAccentList"/>
    <dgm:cxn modelId="{08F1C215-5A7E-4550-8763-E4BEA6DE9184}" type="presParOf" srcId="{5C992AFA-268B-40EA-A0BF-B1763C1D0E89}" destId="{F894EBB6-92AA-4C75-9AF6-12DE86A8D885}" srcOrd="1" destOrd="0" presId="urn:microsoft.com/office/officeart/2008/layout/VerticalAccentList"/>
    <dgm:cxn modelId="{BC75200C-BDA7-455E-98B9-3A5DE4F51F4E}" type="presParOf" srcId="{5C992AFA-268B-40EA-A0BF-B1763C1D0E89}" destId="{63F9A9A8-84BE-45FB-AF87-3EC622E5AD76}" srcOrd="2" destOrd="0" presId="urn:microsoft.com/office/officeart/2008/layout/VerticalAccentList"/>
    <dgm:cxn modelId="{14C21D72-33B7-481A-86C5-62382E94C273}" type="presParOf" srcId="{5C992AFA-268B-40EA-A0BF-B1763C1D0E89}" destId="{C83D54F5-A00F-41C2-82ED-3D5CAF1FE8BD}" srcOrd="3" destOrd="0" presId="urn:microsoft.com/office/officeart/2008/layout/VerticalAccentList"/>
    <dgm:cxn modelId="{8A7DF344-44A8-438A-A29F-6FF942B75C11}" type="presParOf" srcId="{5C992AFA-268B-40EA-A0BF-B1763C1D0E89}" destId="{37C4A5C1-9635-47EC-BFF8-8CE730C10704}" srcOrd="4" destOrd="0" presId="urn:microsoft.com/office/officeart/2008/layout/VerticalAccentList"/>
    <dgm:cxn modelId="{C1939A82-0F7D-426F-8FF8-3B8345A3CECB}" type="presParOf" srcId="{5C992AFA-268B-40EA-A0BF-B1763C1D0E89}" destId="{354A0DDB-9D2D-4FBF-A1A8-A6D49C113B4F}" srcOrd="5" destOrd="0" presId="urn:microsoft.com/office/officeart/2008/layout/VerticalAccentList"/>
    <dgm:cxn modelId="{18666E48-4E96-405F-9F8F-ACA28CCFF5DC}" type="presParOf" srcId="{5C992AFA-268B-40EA-A0BF-B1763C1D0E89}" destId="{0B6B9F02-5936-4131-B16E-5A2C3D3D7ADE}"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5FEC916-046E-4E1F-9655-5F0A946437D7}"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C"/>
        </a:p>
      </dgm:t>
    </dgm:pt>
    <dgm:pt modelId="{D7C567D2-B650-41B5-9729-B84B5296AB40}">
      <dgm:prSet phldrT="[Texto]"/>
      <dgm:spPr/>
      <dgm:t>
        <a:bodyPr/>
        <a:lstStyle/>
        <a:p>
          <a:r>
            <a:rPr lang="es-EC" dirty="0" smtClean="0">
              <a:latin typeface="Times New Roman" panose="02020603050405020304" pitchFamily="18" charset="0"/>
              <a:cs typeface="Times New Roman" panose="02020603050405020304" pitchFamily="18" charset="0"/>
            </a:rPr>
            <a:t>La propuesta de mejora que se plantea da en este proyecto es una herramienta para que las empresas textiles de los cantones Quito y Rumiñahui puedan aplicar la gestión del conocimiento y poder generar en un futuro una ventaja competitiva.</a:t>
          </a:r>
          <a:endParaRPr lang="es-EC" dirty="0">
            <a:latin typeface="Times New Roman" panose="02020603050405020304" pitchFamily="18" charset="0"/>
            <a:cs typeface="Times New Roman" panose="02020603050405020304" pitchFamily="18" charset="0"/>
          </a:endParaRPr>
        </a:p>
      </dgm:t>
    </dgm:pt>
    <dgm:pt modelId="{4D14C182-6CB0-4DB2-B253-A8B8C1A67821}" type="parTrans" cxnId="{3CD08D73-5616-4915-B876-2623C5CB4849}">
      <dgm:prSet/>
      <dgm:spPr/>
      <dgm:t>
        <a:bodyPr/>
        <a:lstStyle/>
        <a:p>
          <a:endParaRPr lang="es-EC">
            <a:latin typeface="Times New Roman" panose="02020603050405020304" pitchFamily="18" charset="0"/>
            <a:cs typeface="Times New Roman" panose="02020603050405020304" pitchFamily="18" charset="0"/>
          </a:endParaRPr>
        </a:p>
      </dgm:t>
    </dgm:pt>
    <dgm:pt modelId="{C52A6FF2-FAD8-478F-92B5-2E5AC01B08E9}" type="sibTrans" cxnId="{3CD08D73-5616-4915-B876-2623C5CB4849}">
      <dgm:prSet/>
      <dgm:spPr/>
      <dgm:t>
        <a:bodyPr/>
        <a:lstStyle/>
        <a:p>
          <a:endParaRPr lang="es-EC">
            <a:latin typeface="Times New Roman" panose="02020603050405020304" pitchFamily="18" charset="0"/>
            <a:cs typeface="Times New Roman" panose="02020603050405020304" pitchFamily="18" charset="0"/>
          </a:endParaRPr>
        </a:p>
      </dgm:t>
    </dgm:pt>
    <dgm:pt modelId="{EA93455E-69F1-4B31-80AB-74D53ED6AC48}">
      <dgm:prSet phldrT="[Texto]"/>
      <dgm:spPr/>
      <dgm:t>
        <a:bodyPr/>
        <a:lstStyle/>
        <a:p>
          <a:r>
            <a:rPr lang="es-EC" dirty="0" smtClean="0">
              <a:latin typeface="Times New Roman" panose="02020603050405020304" pitchFamily="18" charset="0"/>
              <a:cs typeface="Times New Roman" panose="02020603050405020304" pitchFamily="18" charset="0"/>
            </a:rPr>
            <a:t>De acuerdo con los resultados analizados en la propuesta se puede identificar los puntos críticos de las empresas textiles, en donde se encontró mayor falencia en las dimensiones del cantón Quito.</a:t>
          </a:r>
          <a:endParaRPr lang="es-EC" dirty="0">
            <a:latin typeface="Times New Roman" panose="02020603050405020304" pitchFamily="18" charset="0"/>
            <a:cs typeface="Times New Roman" panose="02020603050405020304" pitchFamily="18" charset="0"/>
          </a:endParaRPr>
        </a:p>
      </dgm:t>
    </dgm:pt>
    <dgm:pt modelId="{D14763FC-7DA3-4458-8313-5A971B8403D3}" type="parTrans" cxnId="{59917BD5-6F71-4E10-8B63-9EA26679A4CB}">
      <dgm:prSet/>
      <dgm:spPr/>
      <dgm:t>
        <a:bodyPr/>
        <a:lstStyle/>
        <a:p>
          <a:endParaRPr lang="es-EC">
            <a:latin typeface="Times New Roman" panose="02020603050405020304" pitchFamily="18" charset="0"/>
            <a:cs typeface="Times New Roman" panose="02020603050405020304" pitchFamily="18" charset="0"/>
          </a:endParaRPr>
        </a:p>
      </dgm:t>
    </dgm:pt>
    <dgm:pt modelId="{89DE8573-66C0-4511-9257-AEB1C2856750}" type="sibTrans" cxnId="{59917BD5-6F71-4E10-8B63-9EA26679A4CB}">
      <dgm:prSet/>
      <dgm:spPr/>
      <dgm:t>
        <a:bodyPr/>
        <a:lstStyle/>
        <a:p>
          <a:endParaRPr lang="es-EC">
            <a:latin typeface="Times New Roman" panose="02020603050405020304" pitchFamily="18" charset="0"/>
            <a:cs typeface="Times New Roman" panose="02020603050405020304" pitchFamily="18" charset="0"/>
          </a:endParaRPr>
        </a:p>
      </dgm:t>
    </dgm:pt>
    <dgm:pt modelId="{59C703CB-B2EB-4642-8C23-9A63A9942D97}">
      <dgm:prSet phldrT="[Texto]"/>
      <dgm:spPr/>
      <dgm:t>
        <a:bodyPr/>
        <a:lstStyle/>
        <a:p>
          <a:r>
            <a:rPr lang="es-EC" dirty="0" smtClean="0">
              <a:latin typeface="Times New Roman" panose="02020603050405020304" pitchFamily="18" charset="0"/>
              <a:cs typeface="Times New Roman" panose="02020603050405020304" pitchFamily="18" charset="0"/>
            </a:rPr>
            <a:t>Se encontró mayor falencia en las dimensiones de transferencia y almacenamiento e innovación organizacional con un porcentaje de baja y muy baja calidad del 57.27% y 69.77% respectivamente.</a:t>
          </a:r>
          <a:endParaRPr lang="es-EC" dirty="0">
            <a:latin typeface="Times New Roman" panose="02020603050405020304" pitchFamily="18" charset="0"/>
            <a:cs typeface="Times New Roman" panose="02020603050405020304" pitchFamily="18" charset="0"/>
          </a:endParaRPr>
        </a:p>
      </dgm:t>
    </dgm:pt>
    <dgm:pt modelId="{83F774E0-C992-4F6A-9722-EA751DEC514A}" type="parTrans" cxnId="{A950D009-E883-4E85-B1B7-2EF2846B8614}">
      <dgm:prSet/>
      <dgm:spPr/>
      <dgm:t>
        <a:bodyPr/>
        <a:lstStyle/>
        <a:p>
          <a:endParaRPr lang="es-EC"/>
        </a:p>
      </dgm:t>
    </dgm:pt>
    <dgm:pt modelId="{2D000489-7A2C-4C06-9208-3C818DA32DCF}" type="sibTrans" cxnId="{A950D009-E883-4E85-B1B7-2EF2846B8614}">
      <dgm:prSet/>
      <dgm:spPr/>
      <dgm:t>
        <a:bodyPr/>
        <a:lstStyle/>
        <a:p>
          <a:endParaRPr lang="es-EC"/>
        </a:p>
      </dgm:t>
    </dgm:pt>
    <dgm:pt modelId="{2D78BADC-808C-4E1D-ABD9-9319B8C330C7}" type="pres">
      <dgm:prSet presAssocID="{A5FEC916-046E-4E1F-9655-5F0A946437D7}" presName="Name0" presStyleCnt="0">
        <dgm:presLayoutVars>
          <dgm:chMax/>
          <dgm:chPref/>
          <dgm:dir/>
        </dgm:presLayoutVars>
      </dgm:prSet>
      <dgm:spPr/>
      <dgm:t>
        <a:bodyPr/>
        <a:lstStyle/>
        <a:p>
          <a:endParaRPr lang="es-EC"/>
        </a:p>
      </dgm:t>
    </dgm:pt>
    <dgm:pt modelId="{77B0AED9-1C26-4FB2-B5E0-7C797D80D238}" type="pres">
      <dgm:prSet presAssocID="{59C703CB-B2EB-4642-8C23-9A63A9942D97}" presName="parenttextcomposite" presStyleCnt="0"/>
      <dgm:spPr/>
    </dgm:pt>
    <dgm:pt modelId="{C765E34C-83C9-47D9-9A04-5A12404C5272}" type="pres">
      <dgm:prSet presAssocID="{59C703CB-B2EB-4642-8C23-9A63A9942D97}" presName="parenttext" presStyleLbl="revTx" presStyleIdx="0" presStyleCnt="3">
        <dgm:presLayoutVars>
          <dgm:chMax/>
          <dgm:chPref val="2"/>
          <dgm:bulletEnabled val="1"/>
        </dgm:presLayoutVars>
      </dgm:prSet>
      <dgm:spPr/>
      <dgm:t>
        <a:bodyPr/>
        <a:lstStyle/>
        <a:p>
          <a:endParaRPr lang="es-EC"/>
        </a:p>
      </dgm:t>
    </dgm:pt>
    <dgm:pt modelId="{8438E003-C25F-450A-AC6C-120E3B830641}" type="pres">
      <dgm:prSet presAssocID="{59C703CB-B2EB-4642-8C23-9A63A9942D97}" presName="parallelogramComposite" presStyleCnt="0"/>
      <dgm:spPr/>
    </dgm:pt>
    <dgm:pt modelId="{1C16F694-6791-41EE-B95F-44DB469463E1}" type="pres">
      <dgm:prSet presAssocID="{59C703CB-B2EB-4642-8C23-9A63A9942D97}" presName="parallelogram1" presStyleLbl="alignNode1" presStyleIdx="0" presStyleCnt="21"/>
      <dgm:spPr/>
    </dgm:pt>
    <dgm:pt modelId="{1CF0C05D-D128-4088-9666-C59F7EDEFD8A}" type="pres">
      <dgm:prSet presAssocID="{59C703CB-B2EB-4642-8C23-9A63A9942D97}" presName="parallelogram2" presStyleLbl="alignNode1" presStyleIdx="1" presStyleCnt="21"/>
      <dgm:spPr/>
    </dgm:pt>
    <dgm:pt modelId="{B4714335-4B6E-4C41-A298-6B135BBA3226}" type="pres">
      <dgm:prSet presAssocID="{59C703CB-B2EB-4642-8C23-9A63A9942D97}" presName="parallelogram3" presStyleLbl="alignNode1" presStyleIdx="2" presStyleCnt="21"/>
      <dgm:spPr/>
    </dgm:pt>
    <dgm:pt modelId="{328B606C-0ACC-4F45-A21C-1606FF7F7879}" type="pres">
      <dgm:prSet presAssocID="{59C703CB-B2EB-4642-8C23-9A63A9942D97}" presName="parallelogram4" presStyleLbl="alignNode1" presStyleIdx="3" presStyleCnt="21"/>
      <dgm:spPr/>
    </dgm:pt>
    <dgm:pt modelId="{C494B625-1A28-4853-96A7-C7E00514E302}" type="pres">
      <dgm:prSet presAssocID="{59C703CB-B2EB-4642-8C23-9A63A9942D97}" presName="parallelogram5" presStyleLbl="alignNode1" presStyleIdx="4" presStyleCnt="21"/>
      <dgm:spPr/>
    </dgm:pt>
    <dgm:pt modelId="{63F18CA1-C5B4-42B8-A1E8-BC1BA9D10B4B}" type="pres">
      <dgm:prSet presAssocID="{59C703CB-B2EB-4642-8C23-9A63A9942D97}" presName="parallelogram6" presStyleLbl="alignNode1" presStyleIdx="5" presStyleCnt="21"/>
      <dgm:spPr/>
    </dgm:pt>
    <dgm:pt modelId="{BFE0BD20-BF23-418D-8B2F-6F594FD98219}" type="pres">
      <dgm:prSet presAssocID="{59C703CB-B2EB-4642-8C23-9A63A9942D97}" presName="parallelogram7" presStyleLbl="alignNode1" presStyleIdx="6" presStyleCnt="21"/>
      <dgm:spPr/>
    </dgm:pt>
    <dgm:pt modelId="{ED8FEBC7-B51D-417E-9C93-4FF1D480AA2F}" type="pres">
      <dgm:prSet presAssocID="{2D000489-7A2C-4C06-9208-3C818DA32DCF}" presName="sibTrans" presStyleCnt="0"/>
      <dgm:spPr/>
    </dgm:pt>
    <dgm:pt modelId="{56D9638E-A70D-4367-9F7A-DFDB11A6A88E}" type="pres">
      <dgm:prSet presAssocID="{D7C567D2-B650-41B5-9729-B84B5296AB40}" presName="parenttextcomposite" presStyleCnt="0"/>
      <dgm:spPr/>
      <dgm:t>
        <a:bodyPr/>
        <a:lstStyle/>
        <a:p>
          <a:endParaRPr lang="es-EC"/>
        </a:p>
      </dgm:t>
    </dgm:pt>
    <dgm:pt modelId="{CB9E3085-70D3-4540-B13F-FEA1E2ADE179}" type="pres">
      <dgm:prSet presAssocID="{D7C567D2-B650-41B5-9729-B84B5296AB40}" presName="parenttext" presStyleLbl="revTx" presStyleIdx="1" presStyleCnt="3">
        <dgm:presLayoutVars>
          <dgm:chMax/>
          <dgm:chPref val="2"/>
          <dgm:bulletEnabled val="1"/>
        </dgm:presLayoutVars>
      </dgm:prSet>
      <dgm:spPr/>
      <dgm:t>
        <a:bodyPr/>
        <a:lstStyle/>
        <a:p>
          <a:endParaRPr lang="es-EC"/>
        </a:p>
      </dgm:t>
    </dgm:pt>
    <dgm:pt modelId="{C89EB3A8-135C-4DDC-8761-AE35AE4120E9}" type="pres">
      <dgm:prSet presAssocID="{D7C567D2-B650-41B5-9729-B84B5296AB40}" presName="parallelogramComposite" presStyleCnt="0"/>
      <dgm:spPr/>
      <dgm:t>
        <a:bodyPr/>
        <a:lstStyle/>
        <a:p>
          <a:endParaRPr lang="es-EC"/>
        </a:p>
      </dgm:t>
    </dgm:pt>
    <dgm:pt modelId="{03C02F4A-251A-4ED5-A4A8-309F07EF17CA}" type="pres">
      <dgm:prSet presAssocID="{D7C567D2-B650-41B5-9729-B84B5296AB40}" presName="parallelogram1" presStyleLbl="alignNode1" presStyleIdx="7" presStyleCnt="21"/>
      <dgm:spPr/>
      <dgm:t>
        <a:bodyPr/>
        <a:lstStyle/>
        <a:p>
          <a:endParaRPr lang="es-EC"/>
        </a:p>
      </dgm:t>
    </dgm:pt>
    <dgm:pt modelId="{AA30293A-8529-4FBE-984B-F070D2FDCC76}" type="pres">
      <dgm:prSet presAssocID="{D7C567D2-B650-41B5-9729-B84B5296AB40}" presName="parallelogram2" presStyleLbl="alignNode1" presStyleIdx="8" presStyleCnt="21"/>
      <dgm:spPr/>
      <dgm:t>
        <a:bodyPr/>
        <a:lstStyle/>
        <a:p>
          <a:endParaRPr lang="es-EC"/>
        </a:p>
      </dgm:t>
    </dgm:pt>
    <dgm:pt modelId="{DEDB07B8-5B61-4508-9FDC-8346DF8CD620}" type="pres">
      <dgm:prSet presAssocID="{D7C567D2-B650-41B5-9729-B84B5296AB40}" presName="parallelogram3" presStyleLbl="alignNode1" presStyleIdx="9" presStyleCnt="21"/>
      <dgm:spPr/>
      <dgm:t>
        <a:bodyPr/>
        <a:lstStyle/>
        <a:p>
          <a:endParaRPr lang="es-EC"/>
        </a:p>
      </dgm:t>
    </dgm:pt>
    <dgm:pt modelId="{94D7734A-76D1-4274-AF66-A741B1A5349D}" type="pres">
      <dgm:prSet presAssocID="{D7C567D2-B650-41B5-9729-B84B5296AB40}" presName="parallelogram4" presStyleLbl="alignNode1" presStyleIdx="10" presStyleCnt="21"/>
      <dgm:spPr/>
      <dgm:t>
        <a:bodyPr/>
        <a:lstStyle/>
        <a:p>
          <a:endParaRPr lang="es-EC"/>
        </a:p>
      </dgm:t>
    </dgm:pt>
    <dgm:pt modelId="{6B3E538C-5598-4457-8920-EE923759B041}" type="pres">
      <dgm:prSet presAssocID="{D7C567D2-B650-41B5-9729-B84B5296AB40}" presName="parallelogram5" presStyleLbl="alignNode1" presStyleIdx="11" presStyleCnt="21"/>
      <dgm:spPr/>
      <dgm:t>
        <a:bodyPr/>
        <a:lstStyle/>
        <a:p>
          <a:endParaRPr lang="es-EC"/>
        </a:p>
      </dgm:t>
    </dgm:pt>
    <dgm:pt modelId="{50618D2F-7673-46EC-A4BD-CCBDE69883F9}" type="pres">
      <dgm:prSet presAssocID="{D7C567D2-B650-41B5-9729-B84B5296AB40}" presName="parallelogram6" presStyleLbl="alignNode1" presStyleIdx="12" presStyleCnt="21"/>
      <dgm:spPr/>
      <dgm:t>
        <a:bodyPr/>
        <a:lstStyle/>
        <a:p>
          <a:endParaRPr lang="es-EC"/>
        </a:p>
      </dgm:t>
    </dgm:pt>
    <dgm:pt modelId="{1E8C8BB0-C385-456A-829F-47013FDE52D0}" type="pres">
      <dgm:prSet presAssocID="{D7C567D2-B650-41B5-9729-B84B5296AB40}" presName="parallelogram7" presStyleLbl="alignNode1" presStyleIdx="13" presStyleCnt="21"/>
      <dgm:spPr/>
      <dgm:t>
        <a:bodyPr/>
        <a:lstStyle/>
        <a:p>
          <a:endParaRPr lang="es-EC"/>
        </a:p>
      </dgm:t>
    </dgm:pt>
    <dgm:pt modelId="{67E9C76C-127C-497E-AF9F-3F29B0008EC4}" type="pres">
      <dgm:prSet presAssocID="{C52A6FF2-FAD8-478F-92B5-2E5AC01B08E9}" presName="sibTrans" presStyleCnt="0"/>
      <dgm:spPr/>
      <dgm:t>
        <a:bodyPr/>
        <a:lstStyle/>
        <a:p>
          <a:endParaRPr lang="es-EC"/>
        </a:p>
      </dgm:t>
    </dgm:pt>
    <dgm:pt modelId="{13F1D011-E237-47F2-AD8E-79552BBE9B03}" type="pres">
      <dgm:prSet presAssocID="{EA93455E-69F1-4B31-80AB-74D53ED6AC48}" presName="parenttextcomposite" presStyleCnt="0"/>
      <dgm:spPr/>
      <dgm:t>
        <a:bodyPr/>
        <a:lstStyle/>
        <a:p>
          <a:endParaRPr lang="es-EC"/>
        </a:p>
      </dgm:t>
    </dgm:pt>
    <dgm:pt modelId="{147AA258-CD54-4F30-AE7C-C60EFE505870}" type="pres">
      <dgm:prSet presAssocID="{EA93455E-69F1-4B31-80AB-74D53ED6AC48}" presName="parenttext" presStyleLbl="revTx" presStyleIdx="2" presStyleCnt="3">
        <dgm:presLayoutVars>
          <dgm:chMax/>
          <dgm:chPref val="2"/>
          <dgm:bulletEnabled val="1"/>
        </dgm:presLayoutVars>
      </dgm:prSet>
      <dgm:spPr/>
      <dgm:t>
        <a:bodyPr/>
        <a:lstStyle/>
        <a:p>
          <a:endParaRPr lang="es-EC"/>
        </a:p>
      </dgm:t>
    </dgm:pt>
    <dgm:pt modelId="{F985C564-2E83-4288-BC70-C3477244024E}" type="pres">
      <dgm:prSet presAssocID="{EA93455E-69F1-4B31-80AB-74D53ED6AC48}" presName="parallelogramComposite" presStyleCnt="0"/>
      <dgm:spPr/>
      <dgm:t>
        <a:bodyPr/>
        <a:lstStyle/>
        <a:p>
          <a:endParaRPr lang="es-EC"/>
        </a:p>
      </dgm:t>
    </dgm:pt>
    <dgm:pt modelId="{81BD4355-467F-40A4-BECE-0CEDF27CDC9E}" type="pres">
      <dgm:prSet presAssocID="{EA93455E-69F1-4B31-80AB-74D53ED6AC48}" presName="parallelogram1" presStyleLbl="alignNode1" presStyleIdx="14" presStyleCnt="21"/>
      <dgm:spPr/>
      <dgm:t>
        <a:bodyPr/>
        <a:lstStyle/>
        <a:p>
          <a:endParaRPr lang="es-EC"/>
        </a:p>
      </dgm:t>
    </dgm:pt>
    <dgm:pt modelId="{F45C2FA7-3194-41B6-92F0-1A20E5DA6AE2}" type="pres">
      <dgm:prSet presAssocID="{EA93455E-69F1-4B31-80AB-74D53ED6AC48}" presName="parallelogram2" presStyleLbl="alignNode1" presStyleIdx="15" presStyleCnt="21"/>
      <dgm:spPr/>
      <dgm:t>
        <a:bodyPr/>
        <a:lstStyle/>
        <a:p>
          <a:endParaRPr lang="es-EC"/>
        </a:p>
      </dgm:t>
    </dgm:pt>
    <dgm:pt modelId="{2EE6B097-D9EC-4411-AE91-3A20D72E366F}" type="pres">
      <dgm:prSet presAssocID="{EA93455E-69F1-4B31-80AB-74D53ED6AC48}" presName="parallelogram3" presStyleLbl="alignNode1" presStyleIdx="16" presStyleCnt="21"/>
      <dgm:spPr/>
      <dgm:t>
        <a:bodyPr/>
        <a:lstStyle/>
        <a:p>
          <a:endParaRPr lang="es-EC"/>
        </a:p>
      </dgm:t>
    </dgm:pt>
    <dgm:pt modelId="{63199B35-7731-45F8-8C08-6056CF1A321C}" type="pres">
      <dgm:prSet presAssocID="{EA93455E-69F1-4B31-80AB-74D53ED6AC48}" presName="parallelogram4" presStyleLbl="alignNode1" presStyleIdx="17" presStyleCnt="21"/>
      <dgm:spPr/>
      <dgm:t>
        <a:bodyPr/>
        <a:lstStyle/>
        <a:p>
          <a:endParaRPr lang="es-EC"/>
        </a:p>
      </dgm:t>
    </dgm:pt>
    <dgm:pt modelId="{37DB55E9-6DEA-44A4-BC37-6F74EB80638F}" type="pres">
      <dgm:prSet presAssocID="{EA93455E-69F1-4B31-80AB-74D53ED6AC48}" presName="parallelogram5" presStyleLbl="alignNode1" presStyleIdx="18" presStyleCnt="21"/>
      <dgm:spPr/>
      <dgm:t>
        <a:bodyPr/>
        <a:lstStyle/>
        <a:p>
          <a:endParaRPr lang="es-EC"/>
        </a:p>
      </dgm:t>
    </dgm:pt>
    <dgm:pt modelId="{503A8CF0-45E8-43F2-BC27-319165A4B835}" type="pres">
      <dgm:prSet presAssocID="{EA93455E-69F1-4B31-80AB-74D53ED6AC48}" presName="parallelogram6" presStyleLbl="alignNode1" presStyleIdx="19" presStyleCnt="21"/>
      <dgm:spPr/>
      <dgm:t>
        <a:bodyPr/>
        <a:lstStyle/>
        <a:p>
          <a:endParaRPr lang="es-EC"/>
        </a:p>
      </dgm:t>
    </dgm:pt>
    <dgm:pt modelId="{7BFA1E07-9F23-4D4C-A1A7-60663BDF5EC1}" type="pres">
      <dgm:prSet presAssocID="{EA93455E-69F1-4B31-80AB-74D53ED6AC48}" presName="parallelogram7" presStyleLbl="alignNode1" presStyleIdx="20" presStyleCnt="21"/>
      <dgm:spPr/>
      <dgm:t>
        <a:bodyPr/>
        <a:lstStyle/>
        <a:p>
          <a:endParaRPr lang="es-EC"/>
        </a:p>
      </dgm:t>
    </dgm:pt>
  </dgm:ptLst>
  <dgm:cxnLst>
    <dgm:cxn modelId="{249219E4-D017-4966-93FC-D0716B8961E5}" type="presOf" srcId="{A5FEC916-046E-4E1F-9655-5F0A946437D7}" destId="{2D78BADC-808C-4E1D-ABD9-9319B8C330C7}" srcOrd="0" destOrd="0" presId="urn:microsoft.com/office/officeart/2008/layout/VerticalAccentList"/>
    <dgm:cxn modelId="{80659DA2-4E92-4153-B5E2-FDB476313AB0}" type="presOf" srcId="{59C703CB-B2EB-4642-8C23-9A63A9942D97}" destId="{C765E34C-83C9-47D9-9A04-5A12404C5272}" srcOrd="0" destOrd="0" presId="urn:microsoft.com/office/officeart/2008/layout/VerticalAccentList"/>
    <dgm:cxn modelId="{59917BD5-6F71-4E10-8B63-9EA26679A4CB}" srcId="{A5FEC916-046E-4E1F-9655-5F0A946437D7}" destId="{EA93455E-69F1-4B31-80AB-74D53ED6AC48}" srcOrd="2" destOrd="0" parTransId="{D14763FC-7DA3-4458-8313-5A971B8403D3}" sibTransId="{89DE8573-66C0-4511-9257-AEB1C2856750}"/>
    <dgm:cxn modelId="{C575C153-D928-4A50-8ED6-3987B6CD8EA0}" type="presOf" srcId="{EA93455E-69F1-4B31-80AB-74D53ED6AC48}" destId="{147AA258-CD54-4F30-AE7C-C60EFE505870}" srcOrd="0" destOrd="0" presId="urn:microsoft.com/office/officeart/2008/layout/VerticalAccentList"/>
    <dgm:cxn modelId="{3CD08D73-5616-4915-B876-2623C5CB4849}" srcId="{A5FEC916-046E-4E1F-9655-5F0A946437D7}" destId="{D7C567D2-B650-41B5-9729-B84B5296AB40}" srcOrd="1" destOrd="0" parTransId="{4D14C182-6CB0-4DB2-B253-A8B8C1A67821}" sibTransId="{C52A6FF2-FAD8-478F-92B5-2E5AC01B08E9}"/>
    <dgm:cxn modelId="{8102C2B6-A847-4826-B47F-94361FBF12A9}" type="presOf" srcId="{D7C567D2-B650-41B5-9729-B84B5296AB40}" destId="{CB9E3085-70D3-4540-B13F-FEA1E2ADE179}" srcOrd="0" destOrd="0" presId="urn:microsoft.com/office/officeart/2008/layout/VerticalAccentList"/>
    <dgm:cxn modelId="{A950D009-E883-4E85-B1B7-2EF2846B8614}" srcId="{A5FEC916-046E-4E1F-9655-5F0A946437D7}" destId="{59C703CB-B2EB-4642-8C23-9A63A9942D97}" srcOrd="0" destOrd="0" parTransId="{83F774E0-C992-4F6A-9722-EA751DEC514A}" sibTransId="{2D000489-7A2C-4C06-9208-3C818DA32DCF}"/>
    <dgm:cxn modelId="{6CCFAE80-2660-4DBF-B9F0-3A25AA06AEA7}" type="presParOf" srcId="{2D78BADC-808C-4E1D-ABD9-9319B8C330C7}" destId="{77B0AED9-1C26-4FB2-B5E0-7C797D80D238}" srcOrd="0" destOrd="0" presId="urn:microsoft.com/office/officeart/2008/layout/VerticalAccentList"/>
    <dgm:cxn modelId="{DD3DF665-EBE8-4AEC-8DE9-69AB3306C012}" type="presParOf" srcId="{77B0AED9-1C26-4FB2-B5E0-7C797D80D238}" destId="{C765E34C-83C9-47D9-9A04-5A12404C5272}" srcOrd="0" destOrd="0" presId="urn:microsoft.com/office/officeart/2008/layout/VerticalAccentList"/>
    <dgm:cxn modelId="{491E1913-D8A4-4ADF-A910-4BAA7151FEEF}" type="presParOf" srcId="{2D78BADC-808C-4E1D-ABD9-9319B8C330C7}" destId="{8438E003-C25F-450A-AC6C-120E3B830641}" srcOrd="1" destOrd="0" presId="urn:microsoft.com/office/officeart/2008/layout/VerticalAccentList"/>
    <dgm:cxn modelId="{61F3AF55-BEDC-45C1-9D2F-CAE9D78937E1}" type="presParOf" srcId="{8438E003-C25F-450A-AC6C-120E3B830641}" destId="{1C16F694-6791-41EE-B95F-44DB469463E1}" srcOrd="0" destOrd="0" presId="urn:microsoft.com/office/officeart/2008/layout/VerticalAccentList"/>
    <dgm:cxn modelId="{9B5F9A08-B5C1-41E9-A4B7-735A98F234ED}" type="presParOf" srcId="{8438E003-C25F-450A-AC6C-120E3B830641}" destId="{1CF0C05D-D128-4088-9666-C59F7EDEFD8A}" srcOrd="1" destOrd="0" presId="urn:microsoft.com/office/officeart/2008/layout/VerticalAccentList"/>
    <dgm:cxn modelId="{E66328F8-6BB1-4377-90C4-FCD141104307}" type="presParOf" srcId="{8438E003-C25F-450A-AC6C-120E3B830641}" destId="{B4714335-4B6E-4C41-A298-6B135BBA3226}" srcOrd="2" destOrd="0" presId="urn:microsoft.com/office/officeart/2008/layout/VerticalAccentList"/>
    <dgm:cxn modelId="{B06AF05E-B84A-4BB5-8BA8-6AF9F3C7EC8B}" type="presParOf" srcId="{8438E003-C25F-450A-AC6C-120E3B830641}" destId="{328B606C-0ACC-4F45-A21C-1606FF7F7879}" srcOrd="3" destOrd="0" presId="urn:microsoft.com/office/officeart/2008/layout/VerticalAccentList"/>
    <dgm:cxn modelId="{9E38C7A0-4CED-4E61-AE5A-E9B27FDA6E65}" type="presParOf" srcId="{8438E003-C25F-450A-AC6C-120E3B830641}" destId="{C494B625-1A28-4853-96A7-C7E00514E302}" srcOrd="4" destOrd="0" presId="urn:microsoft.com/office/officeart/2008/layout/VerticalAccentList"/>
    <dgm:cxn modelId="{D1AFEEE7-3362-45B5-94DE-43C6B917CC7B}" type="presParOf" srcId="{8438E003-C25F-450A-AC6C-120E3B830641}" destId="{63F18CA1-C5B4-42B8-A1E8-BC1BA9D10B4B}" srcOrd="5" destOrd="0" presId="urn:microsoft.com/office/officeart/2008/layout/VerticalAccentList"/>
    <dgm:cxn modelId="{C5AA2A78-7B7E-4D40-8CBB-CB672D7DF85A}" type="presParOf" srcId="{8438E003-C25F-450A-AC6C-120E3B830641}" destId="{BFE0BD20-BF23-418D-8B2F-6F594FD98219}" srcOrd="6" destOrd="0" presId="urn:microsoft.com/office/officeart/2008/layout/VerticalAccentList"/>
    <dgm:cxn modelId="{8EA97A5A-1B73-43F8-A04D-BD63F5283A41}" type="presParOf" srcId="{2D78BADC-808C-4E1D-ABD9-9319B8C330C7}" destId="{ED8FEBC7-B51D-417E-9C93-4FF1D480AA2F}" srcOrd="2" destOrd="0" presId="urn:microsoft.com/office/officeart/2008/layout/VerticalAccentList"/>
    <dgm:cxn modelId="{2B8356B4-B7B3-4939-A665-0518C6AE77B1}" type="presParOf" srcId="{2D78BADC-808C-4E1D-ABD9-9319B8C330C7}" destId="{56D9638E-A70D-4367-9F7A-DFDB11A6A88E}" srcOrd="3" destOrd="0" presId="urn:microsoft.com/office/officeart/2008/layout/VerticalAccentList"/>
    <dgm:cxn modelId="{1ECE9084-F05B-4C72-97C5-C74B30135B48}" type="presParOf" srcId="{56D9638E-A70D-4367-9F7A-DFDB11A6A88E}" destId="{CB9E3085-70D3-4540-B13F-FEA1E2ADE179}" srcOrd="0" destOrd="0" presId="urn:microsoft.com/office/officeart/2008/layout/VerticalAccentList"/>
    <dgm:cxn modelId="{6ADC1DD2-7DEC-4294-8F5B-51F41F1E4DB3}" type="presParOf" srcId="{2D78BADC-808C-4E1D-ABD9-9319B8C330C7}" destId="{C89EB3A8-135C-4DDC-8761-AE35AE4120E9}" srcOrd="4" destOrd="0" presId="urn:microsoft.com/office/officeart/2008/layout/VerticalAccentList"/>
    <dgm:cxn modelId="{361E7843-10A1-46B2-9F16-1D9D51D79F54}" type="presParOf" srcId="{C89EB3A8-135C-4DDC-8761-AE35AE4120E9}" destId="{03C02F4A-251A-4ED5-A4A8-309F07EF17CA}" srcOrd="0" destOrd="0" presId="urn:microsoft.com/office/officeart/2008/layout/VerticalAccentList"/>
    <dgm:cxn modelId="{A55659B7-46EC-4668-AE97-052453348CDD}" type="presParOf" srcId="{C89EB3A8-135C-4DDC-8761-AE35AE4120E9}" destId="{AA30293A-8529-4FBE-984B-F070D2FDCC76}" srcOrd="1" destOrd="0" presId="urn:microsoft.com/office/officeart/2008/layout/VerticalAccentList"/>
    <dgm:cxn modelId="{36F7B703-4737-497C-AD9C-FA7BB08AD461}" type="presParOf" srcId="{C89EB3A8-135C-4DDC-8761-AE35AE4120E9}" destId="{DEDB07B8-5B61-4508-9FDC-8346DF8CD620}" srcOrd="2" destOrd="0" presId="urn:microsoft.com/office/officeart/2008/layout/VerticalAccentList"/>
    <dgm:cxn modelId="{A59BC64B-AFFB-4DE7-95A4-949875A54C6B}" type="presParOf" srcId="{C89EB3A8-135C-4DDC-8761-AE35AE4120E9}" destId="{94D7734A-76D1-4274-AF66-A741B1A5349D}" srcOrd="3" destOrd="0" presId="urn:microsoft.com/office/officeart/2008/layout/VerticalAccentList"/>
    <dgm:cxn modelId="{40BE6CE6-0C5B-4DA1-82F9-06FAEAF202B9}" type="presParOf" srcId="{C89EB3A8-135C-4DDC-8761-AE35AE4120E9}" destId="{6B3E538C-5598-4457-8920-EE923759B041}" srcOrd="4" destOrd="0" presId="urn:microsoft.com/office/officeart/2008/layout/VerticalAccentList"/>
    <dgm:cxn modelId="{B86640C7-AF60-461A-AC4D-584356667B38}" type="presParOf" srcId="{C89EB3A8-135C-4DDC-8761-AE35AE4120E9}" destId="{50618D2F-7673-46EC-A4BD-CCBDE69883F9}" srcOrd="5" destOrd="0" presId="urn:microsoft.com/office/officeart/2008/layout/VerticalAccentList"/>
    <dgm:cxn modelId="{623E9847-E7F5-4B76-BCA7-5AEB804628F4}" type="presParOf" srcId="{C89EB3A8-135C-4DDC-8761-AE35AE4120E9}" destId="{1E8C8BB0-C385-456A-829F-47013FDE52D0}" srcOrd="6" destOrd="0" presId="urn:microsoft.com/office/officeart/2008/layout/VerticalAccentList"/>
    <dgm:cxn modelId="{558D6E58-0827-4844-BCFD-6E2A2D6A10BF}" type="presParOf" srcId="{2D78BADC-808C-4E1D-ABD9-9319B8C330C7}" destId="{67E9C76C-127C-497E-AF9F-3F29B0008EC4}" srcOrd="5" destOrd="0" presId="urn:microsoft.com/office/officeart/2008/layout/VerticalAccentList"/>
    <dgm:cxn modelId="{CBA931E7-C2E4-47AB-99FA-D2FA350E0D5E}" type="presParOf" srcId="{2D78BADC-808C-4E1D-ABD9-9319B8C330C7}" destId="{13F1D011-E237-47F2-AD8E-79552BBE9B03}" srcOrd="6" destOrd="0" presId="urn:microsoft.com/office/officeart/2008/layout/VerticalAccentList"/>
    <dgm:cxn modelId="{AE1AEFA4-2896-47BC-90EF-7C8891DE8B87}" type="presParOf" srcId="{13F1D011-E237-47F2-AD8E-79552BBE9B03}" destId="{147AA258-CD54-4F30-AE7C-C60EFE505870}" srcOrd="0" destOrd="0" presId="urn:microsoft.com/office/officeart/2008/layout/VerticalAccentList"/>
    <dgm:cxn modelId="{E7D0E9BE-127A-484F-8EB8-604EF7CBE72B}" type="presParOf" srcId="{2D78BADC-808C-4E1D-ABD9-9319B8C330C7}" destId="{F985C564-2E83-4288-BC70-C3477244024E}" srcOrd="7" destOrd="0" presId="urn:microsoft.com/office/officeart/2008/layout/VerticalAccentList"/>
    <dgm:cxn modelId="{4B84CB4A-FC79-4BAC-927D-9DF1EC8B2B7F}" type="presParOf" srcId="{F985C564-2E83-4288-BC70-C3477244024E}" destId="{81BD4355-467F-40A4-BECE-0CEDF27CDC9E}" srcOrd="0" destOrd="0" presId="urn:microsoft.com/office/officeart/2008/layout/VerticalAccentList"/>
    <dgm:cxn modelId="{080E90AA-3C8E-4C55-BD17-461AC879EAAE}" type="presParOf" srcId="{F985C564-2E83-4288-BC70-C3477244024E}" destId="{F45C2FA7-3194-41B6-92F0-1A20E5DA6AE2}" srcOrd="1" destOrd="0" presId="urn:microsoft.com/office/officeart/2008/layout/VerticalAccentList"/>
    <dgm:cxn modelId="{19C1DDBB-DA65-4540-B83F-BBFDEA295883}" type="presParOf" srcId="{F985C564-2E83-4288-BC70-C3477244024E}" destId="{2EE6B097-D9EC-4411-AE91-3A20D72E366F}" srcOrd="2" destOrd="0" presId="urn:microsoft.com/office/officeart/2008/layout/VerticalAccentList"/>
    <dgm:cxn modelId="{90EC5DBD-6BBA-46F6-ACEE-9B1678478541}" type="presParOf" srcId="{F985C564-2E83-4288-BC70-C3477244024E}" destId="{63199B35-7731-45F8-8C08-6056CF1A321C}" srcOrd="3" destOrd="0" presId="urn:microsoft.com/office/officeart/2008/layout/VerticalAccentList"/>
    <dgm:cxn modelId="{268D3461-884A-4AAA-BAB4-365860746B3C}" type="presParOf" srcId="{F985C564-2E83-4288-BC70-C3477244024E}" destId="{37DB55E9-6DEA-44A4-BC37-6F74EB80638F}" srcOrd="4" destOrd="0" presId="urn:microsoft.com/office/officeart/2008/layout/VerticalAccentList"/>
    <dgm:cxn modelId="{959D4CAB-0ABF-431F-B2E6-6EA9298E0688}" type="presParOf" srcId="{F985C564-2E83-4288-BC70-C3477244024E}" destId="{503A8CF0-45E8-43F2-BC27-319165A4B835}" srcOrd="5" destOrd="0" presId="urn:microsoft.com/office/officeart/2008/layout/VerticalAccentList"/>
    <dgm:cxn modelId="{823412AA-F692-4F6B-9347-8AFBC91DB55E}" type="presParOf" srcId="{F985C564-2E83-4288-BC70-C3477244024E}" destId="{7BFA1E07-9F23-4D4C-A1A7-60663BDF5EC1}"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345F01-B399-4B72-A8C9-149E928B0213}"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s-ES"/>
        </a:p>
      </dgm:t>
    </dgm:pt>
    <dgm:pt modelId="{26EF4C74-2F95-46B5-A762-324058C65CA8}">
      <dgm:prSet phldrT="[Texto]" custT="1"/>
      <dgm:spPr/>
      <dgm:t>
        <a:bodyPr/>
        <a:lstStyle/>
        <a:p>
          <a:pPr algn="just"/>
          <a:r>
            <a:rPr lang="es-ES" sz="1600" dirty="0" smtClean="0">
              <a:latin typeface="Times New Roman" panose="02020603050405020304" pitchFamily="18" charset="0"/>
              <a:cs typeface="Times New Roman" panose="02020603050405020304" pitchFamily="18" charset="0"/>
            </a:rPr>
            <a:t>Se sugiere usar las estrategias de gestión de conocimiento e innovación, con el fin de fomentar el desarrollo y progreso de sector textil, y de esta manera abrir campo en los mercados actuales, siendo estos altamente competitivos. </a:t>
          </a:r>
          <a:endParaRPr lang="es-ES" sz="1600" dirty="0">
            <a:latin typeface="Times New Roman" panose="02020603050405020304" pitchFamily="18" charset="0"/>
            <a:cs typeface="Times New Roman" panose="02020603050405020304" pitchFamily="18" charset="0"/>
          </a:endParaRPr>
        </a:p>
      </dgm:t>
    </dgm:pt>
    <dgm:pt modelId="{3A4FE228-062F-4CAF-B2E5-1D2103ABF92E}" type="parTrans" cxnId="{CB1B961E-7510-4EBF-B8F0-EDFADBDC28D9}">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9380F3F0-F80C-4430-ACDE-4616D3622AE1}" type="sibTrans" cxnId="{CB1B961E-7510-4EBF-B8F0-EDFADBDC28D9}">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60F7ED0F-B074-4F1C-977C-63AF55567062}">
      <dgm:prSet phldrT="[Texto]" custT="1"/>
      <dgm:spPr/>
      <dgm:t>
        <a:bodyPr/>
        <a:lstStyle/>
        <a:p>
          <a:r>
            <a:rPr lang="es-ES" sz="1600" smtClean="0">
              <a:latin typeface="Times New Roman" panose="02020603050405020304" pitchFamily="18" charset="0"/>
              <a:cs typeface="Times New Roman" panose="02020603050405020304" pitchFamily="18" charset="0"/>
            </a:rPr>
            <a:t>Se propone que las empresas del sector textil, inviertan en generar y aplicar su propio conocimiento, apoyándose de alianzas con universidades o centro de investigación y desarrollo para impulsar el perfeccionamiento de fortalezas y destrezas de sus empleados, con el fin de crear nuevo conocimiento y potencializar el existente</a:t>
          </a:r>
          <a:endParaRPr lang="es-ES" sz="1600" dirty="0">
            <a:latin typeface="Times New Roman" panose="02020603050405020304" pitchFamily="18" charset="0"/>
            <a:cs typeface="Times New Roman" panose="02020603050405020304" pitchFamily="18" charset="0"/>
          </a:endParaRPr>
        </a:p>
      </dgm:t>
    </dgm:pt>
    <dgm:pt modelId="{639BFD25-C8A4-4BD4-BFF2-CB22B26A8F18}" type="parTrans" cxnId="{A90F69DE-2B94-4AB0-A206-02EECB4D6950}">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E6C3A0C7-1938-416D-BD4F-CB613DDC39BC}" type="sibTrans" cxnId="{A90F69DE-2B94-4AB0-A206-02EECB4D6950}">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904B72F6-57EE-40FE-A668-9C0A949E76FF}">
      <dgm:prSet phldrT="[Texto]" custT="1"/>
      <dgm:spPr/>
      <dgm:t>
        <a:bodyPr/>
        <a:lstStyle/>
        <a:p>
          <a:pPr algn="just"/>
          <a:r>
            <a:rPr lang="es-ES" sz="1600" smtClean="0">
              <a:latin typeface="Times New Roman" panose="02020603050405020304" pitchFamily="18" charset="0"/>
              <a:cs typeface="Times New Roman" panose="02020603050405020304" pitchFamily="18" charset="0"/>
            </a:rPr>
            <a:t>Se pretende que la presente sea aplicada a las empresas, de manera que las estrategias sean ejecutadas de forma específica a las necesidades de cada una de ellas, debido que la investigación se la realizo de forma general para un sector, en donde a modo de ejercicio práctico se estimaron costos a una realidad que podría ocurrir, pero el contexto en el que debe darse, es sobre la base del entorno que experimenta cada empresa. </a:t>
          </a:r>
          <a:endParaRPr lang="es-ES" sz="1600" dirty="0">
            <a:latin typeface="Times New Roman" panose="02020603050405020304" pitchFamily="18" charset="0"/>
            <a:cs typeface="Times New Roman" panose="02020603050405020304" pitchFamily="18" charset="0"/>
          </a:endParaRPr>
        </a:p>
      </dgm:t>
    </dgm:pt>
    <dgm:pt modelId="{6FBEDEDE-3FED-4313-8FA9-1CCB3CA8EC21}" type="parTrans" cxnId="{5FE8D6C4-A514-4A35-813A-B1987ED1C58C}">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2CF24E54-E2F0-4E98-97AF-A649091BA302}" type="sibTrans" cxnId="{5FE8D6C4-A514-4A35-813A-B1987ED1C58C}">
      <dgm:prSet/>
      <dgm:spPr/>
      <dgm:t>
        <a:bodyPr/>
        <a:lstStyle/>
        <a:p>
          <a:endParaRPr lang="es-ES" sz="1600">
            <a:solidFill>
              <a:schemeClr val="tx1"/>
            </a:solidFill>
            <a:latin typeface="Times New Roman" panose="02020603050405020304" pitchFamily="18" charset="0"/>
            <a:cs typeface="Times New Roman" panose="02020603050405020304" pitchFamily="18" charset="0"/>
          </a:endParaRPr>
        </a:p>
      </dgm:t>
    </dgm:pt>
    <dgm:pt modelId="{813C8382-C78B-4D6D-BB93-2BCDB1877C8C}">
      <dgm:prSet phldrT="[Texto]" custT="1"/>
      <dgm:spPr/>
      <dgm:t>
        <a:bodyPr/>
        <a:lstStyle/>
        <a:p>
          <a:pPr algn="just"/>
          <a:r>
            <a:rPr lang="es-ES" sz="1600" dirty="0" smtClean="0">
              <a:latin typeface="Times New Roman" panose="02020603050405020304" pitchFamily="18" charset="0"/>
              <a:cs typeface="Times New Roman" panose="02020603050405020304" pitchFamily="18" charset="0"/>
            </a:rPr>
            <a:t>Se invita a los futuros investigadores de esta área, a que puedan apoyarse de la propuesta de mejoras, realizada en el presente estudio, en cuanto a la gestión del conocimiento en la innovación, con el propósito de contribuir sustancialmente en este sector, y manejar adecuadamente los actuales errores y minimizar los posibles fallos a futuro.</a:t>
          </a:r>
          <a:endParaRPr lang="es-ES" sz="1600" dirty="0">
            <a:latin typeface="Times New Roman" panose="02020603050405020304" pitchFamily="18" charset="0"/>
            <a:cs typeface="Times New Roman" panose="02020603050405020304" pitchFamily="18" charset="0"/>
          </a:endParaRPr>
        </a:p>
      </dgm:t>
    </dgm:pt>
    <dgm:pt modelId="{DCCF3916-9527-47E2-9000-06AEA9C00C02}" type="parTrans" cxnId="{50E7CD4E-0234-4EE4-A0C7-489F7D93FDA6}">
      <dgm:prSet/>
      <dgm:spPr/>
      <dgm:t>
        <a:bodyPr/>
        <a:lstStyle/>
        <a:p>
          <a:endParaRPr lang="es-ES" sz="1600">
            <a:latin typeface="Times New Roman" panose="02020603050405020304" pitchFamily="18" charset="0"/>
            <a:cs typeface="Times New Roman" panose="02020603050405020304" pitchFamily="18" charset="0"/>
          </a:endParaRPr>
        </a:p>
      </dgm:t>
    </dgm:pt>
    <dgm:pt modelId="{242A46FE-35B2-4E49-88D8-9FEB80CBC7BA}" type="sibTrans" cxnId="{50E7CD4E-0234-4EE4-A0C7-489F7D93FDA6}">
      <dgm:prSet/>
      <dgm:spPr/>
      <dgm:t>
        <a:bodyPr/>
        <a:lstStyle/>
        <a:p>
          <a:endParaRPr lang="es-ES" sz="1600">
            <a:latin typeface="Times New Roman" panose="02020603050405020304" pitchFamily="18" charset="0"/>
            <a:cs typeface="Times New Roman" panose="02020603050405020304" pitchFamily="18" charset="0"/>
          </a:endParaRPr>
        </a:p>
      </dgm:t>
    </dgm:pt>
    <dgm:pt modelId="{828C130B-EE3D-4029-994A-F22F4A7C83FF}" type="pres">
      <dgm:prSet presAssocID="{E0345F01-B399-4B72-A8C9-149E928B0213}" presName="linear" presStyleCnt="0">
        <dgm:presLayoutVars>
          <dgm:dir/>
          <dgm:animLvl val="lvl"/>
          <dgm:resizeHandles val="exact"/>
        </dgm:presLayoutVars>
      </dgm:prSet>
      <dgm:spPr/>
      <dgm:t>
        <a:bodyPr/>
        <a:lstStyle/>
        <a:p>
          <a:endParaRPr lang="es-EC"/>
        </a:p>
      </dgm:t>
    </dgm:pt>
    <dgm:pt modelId="{21CE65BD-D083-4D67-9D30-147108289FB1}" type="pres">
      <dgm:prSet presAssocID="{26EF4C74-2F95-46B5-A762-324058C65CA8}" presName="parentLin" presStyleCnt="0"/>
      <dgm:spPr/>
      <dgm:t>
        <a:bodyPr/>
        <a:lstStyle/>
        <a:p>
          <a:endParaRPr lang="es-ES"/>
        </a:p>
      </dgm:t>
    </dgm:pt>
    <dgm:pt modelId="{E8A263C0-7836-4CC2-B7FD-9B1E73034ABF}" type="pres">
      <dgm:prSet presAssocID="{26EF4C74-2F95-46B5-A762-324058C65CA8}" presName="parentLeftMargin" presStyleLbl="node1" presStyleIdx="0" presStyleCnt="4"/>
      <dgm:spPr/>
      <dgm:t>
        <a:bodyPr/>
        <a:lstStyle/>
        <a:p>
          <a:endParaRPr lang="es-EC"/>
        </a:p>
      </dgm:t>
    </dgm:pt>
    <dgm:pt modelId="{D9AF8258-EB8E-4226-8F91-DD83C60CF8FA}" type="pres">
      <dgm:prSet presAssocID="{26EF4C74-2F95-46B5-A762-324058C65CA8}" presName="parentText" presStyleLbl="node1" presStyleIdx="0" presStyleCnt="4" custScaleX="130116">
        <dgm:presLayoutVars>
          <dgm:chMax val="0"/>
          <dgm:bulletEnabled val="1"/>
        </dgm:presLayoutVars>
      </dgm:prSet>
      <dgm:spPr/>
      <dgm:t>
        <a:bodyPr/>
        <a:lstStyle/>
        <a:p>
          <a:endParaRPr lang="es-ES"/>
        </a:p>
      </dgm:t>
    </dgm:pt>
    <dgm:pt modelId="{60D59548-CFC1-4211-9365-451B1951A8B2}" type="pres">
      <dgm:prSet presAssocID="{26EF4C74-2F95-46B5-A762-324058C65CA8}" presName="negativeSpace" presStyleCnt="0"/>
      <dgm:spPr/>
      <dgm:t>
        <a:bodyPr/>
        <a:lstStyle/>
        <a:p>
          <a:endParaRPr lang="es-ES"/>
        </a:p>
      </dgm:t>
    </dgm:pt>
    <dgm:pt modelId="{108DFB24-86B6-4492-9F6C-5465B9B5DBAF}" type="pres">
      <dgm:prSet presAssocID="{26EF4C74-2F95-46B5-A762-324058C65CA8}" presName="childText" presStyleLbl="conFgAcc1" presStyleIdx="0" presStyleCnt="4">
        <dgm:presLayoutVars>
          <dgm:bulletEnabled val="1"/>
        </dgm:presLayoutVars>
      </dgm:prSet>
      <dgm:spPr/>
      <dgm:t>
        <a:bodyPr/>
        <a:lstStyle/>
        <a:p>
          <a:endParaRPr lang="es-ES"/>
        </a:p>
      </dgm:t>
    </dgm:pt>
    <dgm:pt modelId="{F795B730-669D-4F75-A81D-4A0C6C12A019}" type="pres">
      <dgm:prSet presAssocID="{9380F3F0-F80C-4430-ACDE-4616D3622AE1}" presName="spaceBetweenRectangles" presStyleCnt="0"/>
      <dgm:spPr/>
      <dgm:t>
        <a:bodyPr/>
        <a:lstStyle/>
        <a:p>
          <a:endParaRPr lang="es-ES"/>
        </a:p>
      </dgm:t>
    </dgm:pt>
    <dgm:pt modelId="{64A67ECA-5CD7-4C29-BEF6-F593C2F70818}" type="pres">
      <dgm:prSet presAssocID="{60F7ED0F-B074-4F1C-977C-63AF55567062}" presName="parentLin" presStyleCnt="0"/>
      <dgm:spPr/>
      <dgm:t>
        <a:bodyPr/>
        <a:lstStyle/>
        <a:p>
          <a:endParaRPr lang="es-ES"/>
        </a:p>
      </dgm:t>
    </dgm:pt>
    <dgm:pt modelId="{5F4E1D51-29B1-48DA-A64A-4C2F8914C045}" type="pres">
      <dgm:prSet presAssocID="{60F7ED0F-B074-4F1C-977C-63AF55567062}" presName="parentLeftMargin" presStyleLbl="node1" presStyleIdx="0" presStyleCnt="4"/>
      <dgm:spPr/>
      <dgm:t>
        <a:bodyPr/>
        <a:lstStyle/>
        <a:p>
          <a:endParaRPr lang="es-EC"/>
        </a:p>
      </dgm:t>
    </dgm:pt>
    <dgm:pt modelId="{51D77138-74DF-4F2F-904A-3401909221BE}" type="pres">
      <dgm:prSet presAssocID="{60F7ED0F-B074-4F1C-977C-63AF55567062}" presName="parentText" presStyleLbl="node1" presStyleIdx="1" presStyleCnt="4" custScaleX="132892" custScaleY="110577">
        <dgm:presLayoutVars>
          <dgm:chMax val="0"/>
          <dgm:bulletEnabled val="1"/>
        </dgm:presLayoutVars>
      </dgm:prSet>
      <dgm:spPr/>
      <dgm:t>
        <a:bodyPr/>
        <a:lstStyle/>
        <a:p>
          <a:endParaRPr lang="es-ES"/>
        </a:p>
      </dgm:t>
    </dgm:pt>
    <dgm:pt modelId="{6D16C197-1B1F-4B17-BF3B-8CA9ED99EE2D}" type="pres">
      <dgm:prSet presAssocID="{60F7ED0F-B074-4F1C-977C-63AF55567062}" presName="negativeSpace" presStyleCnt="0"/>
      <dgm:spPr/>
      <dgm:t>
        <a:bodyPr/>
        <a:lstStyle/>
        <a:p>
          <a:endParaRPr lang="es-ES"/>
        </a:p>
      </dgm:t>
    </dgm:pt>
    <dgm:pt modelId="{1A525A13-974A-4A0F-A8EF-D69E20484548}" type="pres">
      <dgm:prSet presAssocID="{60F7ED0F-B074-4F1C-977C-63AF55567062}" presName="childText" presStyleLbl="conFgAcc1" presStyleIdx="1" presStyleCnt="4">
        <dgm:presLayoutVars>
          <dgm:bulletEnabled val="1"/>
        </dgm:presLayoutVars>
      </dgm:prSet>
      <dgm:spPr/>
      <dgm:t>
        <a:bodyPr/>
        <a:lstStyle/>
        <a:p>
          <a:endParaRPr lang="es-ES"/>
        </a:p>
      </dgm:t>
    </dgm:pt>
    <dgm:pt modelId="{4B47DC22-2096-4F68-A5EE-11A90D225FD3}" type="pres">
      <dgm:prSet presAssocID="{E6C3A0C7-1938-416D-BD4F-CB613DDC39BC}" presName="spaceBetweenRectangles" presStyleCnt="0"/>
      <dgm:spPr/>
      <dgm:t>
        <a:bodyPr/>
        <a:lstStyle/>
        <a:p>
          <a:endParaRPr lang="es-ES"/>
        </a:p>
      </dgm:t>
    </dgm:pt>
    <dgm:pt modelId="{54104B66-567A-41A7-AEFB-8E2CCB2DE38D}" type="pres">
      <dgm:prSet presAssocID="{904B72F6-57EE-40FE-A668-9C0A949E76FF}" presName="parentLin" presStyleCnt="0"/>
      <dgm:spPr/>
      <dgm:t>
        <a:bodyPr/>
        <a:lstStyle/>
        <a:p>
          <a:endParaRPr lang="es-ES"/>
        </a:p>
      </dgm:t>
    </dgm:pt>
    <dgm:pt modelId="{D9096DFB-1EDD-478F-AA51-51CC07969F57}" type="pres">
      <dgm:prSet presAssocID="{904B72F6-57EE-40FE-A668-9C0A949E76FF}" presName="parentLeftMargin" presStyleLbl="node1" presStyleIdx="1" presStyleCnt="4"/>
      <dgm:spPr/>
      <dgm:t>
        <a:bodyPr/>
        <a:lstStyle/>
        <a:p>
          <a:endParaRPr lang="es-EC"/>
        </a:p>
      </dgm:t>
    </dgm:pt>
    <dgm:pt modelId="{6B8D2290-F264-4A6A-BBDE-39C8FE18A720}" type="pres">
      <dgm:prSet presAssocID="{904B72F6-57EE-40FE-A668-9C0A949E76FF}" presName="parentText" presStyleLbl="node1" presStyleIdx="2" presStyleCnt="4" custScaleX="131305" custScaleY="139376">
        <dgm:presLayoutVars>
          <dgm:chMax val="0"/>
          <dgm:bulletEnabled val="1"/>
        </dgm:presLayoutVars>
      </dgm:prSet>
      <dgm:spPr/>
      <dgm:t>
        <a:bodyPr/>
        <a:lstStyle/>
        <a:p>
          <a:endParaRPr lang="es-ES"/>
        </a:p>
      </dgm:t>
    </dgm:pt>
    <dgm:pt modelId="{1B287151-3FED-4F2C-807A-34F5A89682E2}" type="pres">
      <dgm:prSet presAssocID="{904B72F6-57EE-40FE-A668-9C0A949E76FF}" presName="negativeSpace" presStyleCnt="0"/>
      <dgm:spPr/>
      <dgm:t>
        <a:bodyPr/>
        <a:lstStyle/>
        <a:p>
          <a:endParaRPr lang="es-ES"/>
        </a:p>
      </dgm:t>
    </dgm:pt>
    <dgm:pt modelId="{F1180156-EFCC-4375-B5C0-7F24D934D04C}" type="pres">
      <dgm:prSet presAssocID="{904B72F6-57EE-40FE-A668-9C0A949E76FF}" presName="childText" presStyleLbl="conFgAcc1" presStyleIdx="2" presStyleCnt="4">
        <dgm:presLayoutVars>
          <dgm:bulletEnabled val="1"/>
        </dgm:presLayoutVars>
      </dgm:prSet>
      <dgm:spPr/>
      <dgm:t>
        <a:bodyPr/>
        <a:lstStyle/>
        <a:p>
          <a:endParaRPr lang="es-ES"/>
        </a:p>
      </dgm:t>
    </dgm:pt>
    <dgm:pt modelId="{DFFEC7AA-03D9-44D7-8B3C-F2E7623DAD09}" type="pres">
      <dgm:prSet presAssocID="{2CF24E54-E2F0-4E98-97AF-A649091BA302}" presName="spaceBetweenRectangles" presStyleCnt="0"/>
      <dgm:spPr/>
      <dgm:t>
        <a:bodyPr/>
        <a:lstStyle/>
        <a:p>
          <a:endParaRPr lang="es-ES"/>
        </a:p>
      </dgm:t>
    </dgm:pt>
    <dgm:pt modelId="{6E9196B9-CCE8-49B6-8C26-570575B54E6A}" type="pres">
      <dgm:prSet presAssocID="{813C8382-C78B-4D6D-BB93-2BCDB1877C8C}" presName="parentLin" presStyleCnt="0"/>
      <dgm:spPr/>
      <dgm:t>
        <a:bodyPr/>
        <a:lstStyle/>
        <a:p>
          <a:endParaRPr lang="es-ES"/>
        </a:p>
      </dgm:t>
    </dgm:pt>
    <dgm:pt modelId="{BC7134C0-A7C5-4CA8-9B7C-90C593B46F46}" type="pres">
      <dgm:prSet presAssocID="{813C8382-C78B-4D6D-BB93-2BCDB1877C8C}" presName="parentLeftMargin" presStyleLbl="node1" presStyleIdx="2" presStyleCnt="4"/>
      <dgm:spPr/>
      <dgm:t>
        <a:bodyPr/>
        <a:lstStyle/>
        <a:p>
          <a:endParaRPr lang="es-EC"/>
        </a:p>
      </dgm:t>
    </dgm:pt>
    <dgm:pt modelId="{6D6F05BA-6DD0-4852-A581-2A2FBB9B988F}" type="pres">
      <dgm:prSet presAssocID="{813C8382-C78B-4D6D-BB93-2BCDB1877C8C}" presName="parentText" presStyleLbl="node1" presStyleIdx="3" presStyleCnt="4" custScaleX="131305" custScaleY="120146">
        <dgm:presLayoutVars>
          <dgm:chMax val="0"/>
          <dgm:bulletEnabled val="1"/>
        </dgm:presLayoutVars>
      </dgm:prSet>
      <dgm:spPr/>
      <dgm:t>
        <a:bodyPr/>
        <a:lstStyle/>
        <a:p>
          <a:endParaRPr lang="es-ES"/>
        </a:p>
      </dgm:t>
    </dgm:pt>
    <dgm:pt modelId="{B31FDEF6-06D9-490E-8722-63F36639ACB8}" type="pres">
      <dgm:prSet presAssocID="{813C8382-C78B-4D6D-BB93-2BCDB1877C8C}" presName="negativeSpace" presStyleCnt="0"/>
      <dgm:spPr/>
      <dgm:t>
        <a:bodyPr/>
        <a:lstStyle/>
        <a:p>
          <a:endParaRPr lang="es-ES"/>
        </a:p>
      </dgm:t>
    </dgm:pt>
    <dgm:pt modelId="{3A8F5BC3-DDE2-4DD2-947E-2F48E0C24B0B}" type="pres">
      <dgm:prSet presAssocID="{813C8382-C78B-4D6D-BB93-2BCDB1877C8C}" presName="childText" presStyleLbl="conFgAcc1" presStyleIdx="3" presStyleCnt="4">
        <dgm:presLayoutVars>
          <dgm:bulletEnabled val="1"/>
        </dgm:presLayoutVars>
      </dgm:prSet>
      <dgm:spPr/>
      <dgm:t>
        <a:bodyPr/>
        <a:lstStyle/>
        <a:p>
          <a:endParaRPr lang="es-ES"/>
        </a:p>
      </dgm:t>
    </dgm:pt>
  </dgm:ptLst>
  <dgm:cxnLst>
    <dgm:cxn modelId="{D58E7DE2-7CD6-4813-B327-CF0FE95982DA}" type="presOf" srcId="{904B72F6-57EE-40FE-A668-9C0A949E76FF}" destId="{D9096DFB-1EDD-478F-AA51-51CC07969F57}" srcOrd="0" destOrd="0" presId="urn:microsoft.com/office/officeart/2005/8/layout/list1"/>
    <dgm:cxn modelId="{CB2F28BA-8B2A-46AB-B87F-DCC31AEDA9ED}" type="presOf" srcId="{60F7ED0F-B074-4F1C-977C-63AF55567062}" destId="{51D77138-74DF-4F2F-904A-3401909221BE}" srcOrd="1" destOrd="0" presId="urn:microsoft.com/office/officeart/2005/8/layout/list1"/>
    <dgm:cxn modelId="{0E5EB33C-85FC-44BD-AEFE-400DA1F53831}" type="presOf" srcId="{26EF4C74-2F95-46B5-A762-324058C65CA8}" destId="{D9AF8258-EB8E-4226-8F91-DD83C60CF8FA}" srcOrd="1" destOrd="0" presId="urn:microsoft.com/office/officeart/2005/8/layout/list1"/>
    <dgm:cxn modelId="{A90F69DE-2B94-4AB0-A206-02EECB4D6950}" srcId="{E0345F01-B399-4B72-A8C9-149E928B0213}" destId="{60F7ED0F-B074-4F1C-977C-63AF55567062}" srcOrd="1" destOrd="0" parTransId="{639BFD25-C8A4-4BD4-BFF2-CB22B26A8F18}" sibTransId="{E6C3A0C7-1938-416D-BD4F-CB613DDC39BC}"/>
    <dgm:cxn modelId="{1AA3D82B-B7FB-468C-BE96-667FA861801C}" type="presOf" srcId="{60F7ED0F-B074-4F1C-977C-63AF55567062}" destId="{5F4E1D51-29B1-48DA-A64A-4C2F8914C045}" srcOrd="0" destOrd="0" presId="urn:microsoft.com/office/officeart/2005/8/layout/list1"/>
    <dgm:cxn modelId="{F1081235-D4D2-4030-99D6-BB73C3435524}" type="presOf" srcId="{813C8382-C78B-4D6D-BB93-2BCDB1877C8C}" destId="{BC7134C0-A7C5-4CA8-9B7C-90C593B46F46}" srcOrd="0" destOrd="0" presId="urn:microsoft.com/office/officeart/2005/8/layout/list1"/>
    <dgm:cxn modelId="{CB1B961E-7510-4EBF-B8F0-EDFADBDC28D9}" srcId="{E0345F01-B399-4B72-A8C9-149E928B0213}" destId="{26EF4C74-2F95-46B5-A762-324058C65CA8}" srcOrd="0" destOrd="0" parTransId="{3A4FE228-062F-4CAF-B2E5-1D2103ABF92E}" sibTransId="{9380F3F0-F80C-4430-ACDE-4616D3622AE1}"/>
    <dgm:cxn modelId="{5FE8D6C4-A514-4A35-813A-B1987ED1C58C}" srcId="{E0345F01-B399-4B72-A8C9-149E928B0213}" destId="{904B72F6-57EE-40FE-A668-9C0A949E76FF}" srcOrd="2" destOrd="0" parTransId="{6FBEDEDE-3FED-4313-8FA9-1CCB3CA8EC21}" sibTransId="{2CF24E54-E2F0-4E98-97AF-A649091BA302}"/>
    <dgm:cxn modelId="{4C189313-D27A-4B8B-98DE-8FC18BD540BB}" type="presOf" srcId="{E0345F01-B399-4B72-A8C9-149E928B0213}" destId="{828C130B-EE3D-4029-994A-F22F4A7C83FF}" srcOrd="0" destOrd="0" presId="urn:microsoft.com/office/officeart/2005/8/layout/list1"/>
    <dgm:cxn modelId="{A21FB9CC-DE5C-470C-8FB8-6DB274069974}" type="presOf" srcId="{26EF4C74-2F95-46B5-A762-324058C65CA8}" destId="{E8A263C0-7836-4CC2-B7FD-9B1E73034ABF}" srcOrd="0" destOrd="0" presId="urn:microsoft.com/office/officeart/2005/8/layout/list1"/>
    <dgm:cxn modelId="{50E7CD4E-0234-4EE4-A0C7-489F7D93FDA6}" srcId="{E0345F01-B399-4B72-A8C9-149E928B0213}" destId="{813C8382-C78B-4D6D-BB93-2BCDB1877C8C}" srcOrd="3" destOrd="0" parTransId="{DCCF3916-9527-47E2-9000-06AEA9C00C02}" sibTransId="{242A46FE-35B2-4E49-88D8-9FEB80CBC7BA}"/>
    <dgm:cxn modelId="{F6D6D4C7-1576-4624-962A-D6328287902B}" type="presOf" srcId="{813C8382-C78B-4D6D-BB93-2BCDB1877C8C}" destId="{6D6F05BA-6DD0-4852-A581-2A2FBB9B988F}" srcOrd="1" destOrd="0" presId="urn:microsoft.com/office/officeart/2005/8/layout/list1"/>
    <dgm:cxn modelId="{FCC03009-6DE0-419B-B11B-CA5F585C6AA7}" type="presOf" srcId="{904B72F6-57EE-40FE-A668-9C0A949E76FF}" destId="{6B8D2290-F264-4A6A-BBDE-39C8FE18A720}" srcOrd="1" destOrd="0" presId="urn:microsoft.com/office/officeart/2005/8/layout/list1"/>
    <dgm:cxn modelId="{6B88F88E-44AB-4E6B-B4E7-AF7EE307D4D0}" type="presParOf" srcId="{828C130B-EE3D-4029-994A-F22F4A7C83FF}" destId="{21CE65BD-D083-4D67-9D30-147108289FB1}" srcOrd="0" destOrd="0" presId="urn:microsoft.com/office/officeart/2005/8/layout/list1"/>
    <dgm:cxn modelId="{D64F7C1C-882D-4574-860B-D8F719F2ADEA}" type="presParOf" srcId="{21CE65BD-D083-4D67-9D30-147108289FB1}" destId="{E8A263C0-7836-4CC2-B7FD-9B1E73034ABF}" srcOrd="0" destOrd="0" presId="urn:microsoft.com/office/officeart/2005/8/layout/list1"/>
    <dgm:cxn modelId="{C4E565D1-29D1-481D-AC92-3B7831197C7C}" type="presParOf" srcId="{21CE65BD-D083-4D67-9D30-147108289FB1}" destId="{D9AF8258-EB8E-4226-8F91-DD83C60CF8FA}" srcOrd="1" destOrd="0" presId="urn:microsoft.com/office/officeart/2005/8/layout/list1"/>
    <dgm:cxn modelId="{9557D392-673F-4AE3-B149-BAF6C94A7800}" type="presParOf" srcId="{828C130B-EE3D-4029-994A-F22F4A7C83FF}" destId="{60D59548-CFC1-4211-9365-451B1951A8B2}" srcOrd="1" destOrd="0" presId="urn:microsoft.com/office/officeart/2005/8/layout/list1"/>
    <dgm:cxn modelId="{3B1DE4D6-72BB-49BF-B9B5-3BEA0DC044F3}" type="presParOf" srcId="{828C130B-EE3D-4029-994A-F22F4A7C83FF}" destId="{108DFB24-86B6-4492-9F6C-5465B9B5DBAF}" srcOrd="2" destOrd="0" presId="urn:microsoft.com/office/officeart/2005/8/layout/list1"/>
    <dgm:cxn modelId="{32ACDE8B-12BA-4665-846F-167A824D6737}" type="presParOf" srcId="{828C130B-EE3D-4029-994A-F22F4A7C83FF}" destId="{F795B730-669D-4F75-A81D-4A0C6C12A019}" srcOrd="3" destOrd="0" presId="urn:microsoft.com/office/officeart/2005/8/layout/list1"/>
    <dgm:cxn modelId="{C98DDF76-C591-4FA4-B17F-F9CFA6528E6F}" type="presParOf" srcId="{828C130B-EE3D-4029-994A-F22F4A7C83FF}" destId="{64A67ECA-5CD7-4C29-BEF6-F593C2F70818}" srcOrd="4" destOrd="0" presId="urn:microsoft.com/office/officeart/2005/8/layout/list1"/>
    <dgm:cxn modelId="{F19FBC4A-0978-460C-87D7-41A945F4E37C}" type="presParOf" srcId="{64A67ECA-5CD7-4C29-BEF6-F593C2F70818}" destId="{5F4E1D51-29B1-48DA-A64A-4C2F8914C045}" srcOrd="0" destOrd="0" presId="urn:microsoft.com/office/officeart/2005/8/layout/list1"/>
    <dgm:cxn modelId="{D9BAF176-BCF3-4881-AF7B-8D455753EEF4}" type="presParOf" srcId="{64A67ECA-5CD7-4C29-BEF6-F593C2F70818}" destId="{51D77138-74DF-4F2F-904A-3401909221BE}" srcOrd="1" destOrd="0" presId="urn:microsoft.com/office/officeart/2005/8/layout/list1"/>
    <dgm:cxn modelId="{C6AB1216-C5FE-4B92-9BAA-DA7D080E27A5}" type="presParOf" srcId="{828C130B-EE3D-4029-994A-F22F4A7C83FF}" destId="{6D16C197-1B1F-4B17-BF3B-8CA9ED99EE2D}" srcOrd="5" destOrd="0" presId="urn:microsoft.com/office/officeart/2005/8/layout/list1"/>
    <dgm:cxn modelId="{7EECDAB1-8DE3-41ED-B03D-F061D2B0B6F9}" type="presParOf" srcId="{828C130B-EE3D-4029-994A-F22F4A7C83FF}" destId="{1A525A13-974A-4A0F-A8EF-D69E20484548}" srcOrd="6" destOrd="0" presId="urn:microsoft.com/office/officeart/2005/8/layout/list1"/>
    <dgm:cxn modelId="{239E57D8-8703-49B4-8CE2-BBAE85FD300F}" type="presParOf" srcId="{828C130B-EE3D-4029-994A-F22F4A7C83FF}" destId="{4B47DC22-2096-4F68-A5EE-11A90D225FD3}" srcOrd="7" destOrd="0" presId="urn:microsoft.com/office/officeart/2005/8/layout/list1"/>
    <dgm:cxn modelId="{D9E5EDAB-EA5B-4C29-B4D9-17F25D320DE1}" type="presParOf" srcId="{828C130B-EE3D-4029-994A-F22F4A7C83FF}" destId="{54104B66-567A-41A7-AEFB-8E2CCB2DE38D}" srcOrd="8" destOrd="0" presId="urn:microsoft.com/office/officeart/2005/8/layout/list1"/>
    <dgm:cxn modelId="{C7A75A24-C8FF-4172-B38F-2B85C8F8389D}" type="presParOf" srcId="{54104B66-567A-41A7-AEFB-8E2CCB2DE38D}" destId="{D9096DFB-1EDD-478F-AA51-51CC07969F57}" srcOrd="0" destOrd="0" presId="urn:microsoft.com/office/officeart/2005/8/layout/list1"/>
    <dgm:cxn modelId="{46F42FA5-C0CE-40FB-831F-91C32190BAF6}" type="presParOf" srcId="{54104B66-567A-41A7-AEFB-8E2CCB2DE38D}" destId="{6B8D2290-F264-4A6A-BBDE-39C8FE18A720}" srcOrd="1" destOrd="0" presId="urn:microsoft.com/office/officeart/2005/8/layout/list1"/>
    <dgm:cxn modelId="{9A6DB06D-38DB-40FC-B285-D96C3D9DCC67}" type="presParOf" srcId="{828C130B-EE3D-4029-994A-F22F4A7C83FF}" destId="{1B287151-3FED-4F2C-807A-34F5A89682E2}" srcOrd="9" destOrd="0" presId="urn:microsoft.com/office/officeart/2005/8/layout/list1"/>
    <dgm:cxn modelId="{C2E5BA33-0AC1-4DBF-AB33-3E27645F3AC1}" type="presParOf" srcId="{828C130B-EE3D-4029-994A-F22F4A7C83FF}" destId="{F1180156-EFCC-4375-B5C0-7F24D934D04C}" srcOrd="10" destOrd="0" presId="urn:microsoft.com/office/officeart/2005/8/layout/list1"/>
    <dgm:cxn modelId="{A7D8C4C8-1B9B-4184-A7CD-A0D7CA3940A4}" type="presParOf" srcId="{828C130B-EE3D-4029-994A-F22F4A7C83FF}" destId="{DFFEC7AA-03D9-44D7-8B3C-F2E7623DAD09}" srcOrd="11" destOrd="0" presId="urn:microsoft.com/office/officeart/2005/8/layout/list1"/>
    <dgm:cxn modelId="{1198E10F-444D-437A-85B7-651416A1165E}" type="presParOf" srcId="{828C130B-EE3D-4029-994A-F22F4A7C83FF}" destId="{6E9196B9-CCE8-49B6-8C26-570575B54E6A}" srcOrd="12" destOrd="0" presId="urn:microsoft.com/office/officeart/2005/8/layout/list1"/>
    <dgm:cxn modelId="{97F0BD80-F067-4718-978C-5B7C5B9A8B4C}" type="presParOf" srcId="{6E9196B9-CCE8-49B6-8C26-570575B54E6A}" destId="{BC7134C0-A7C5-4CA8-9B7C-90C593B46F46}" srcOrd="0" destOrd="0" presId="urn:microsoft.com/office/officeart/2005/8/layout/list1"/>
    <dgm:cxn modelId="{A474C695-BA77-4035-9FB4-99D2C1D775F4}" type="presParOf" srcId="{6E9196B9-CCE8-49B6-8C26-570575B54E6A}" destId="{6D6F05BA-6DD0-4852-A581-2A2FBB9B988F}" srcOrd="1" destOrd="0" presId="urn:microsoft.com/office/officeart/2005/8/layout/list1"/>
    <dgm:cxn modelId="{F283D5E0-4002-4525-91DD-F36F33730985}" type="presParOf" srcId="{828C130B-EE3D-4029-994A-F22F4A7C83FF}" destId="{B31FDEF6-06D9-490E-8722-63F36639ACB8}" srcOrd="13" destOrd="0" presId="urn:microsoft.com/office/officeart/2005/8/layout/list1"/>
    <dgm:cxn modelId="{F11E66F0-4712-477D-8E31-4D9297DC0292}" type="presParOf" srcId="{828C130B-EE3D-4029-994A-F22F4A7C83FF}" destId="{3A8F5BC3-DDE2-4DD2-947E-2F48E0C24B0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1E90A52-50CA-411E-A827-8CD88EE71ED1}" type="doc">
      <dgm:prSet loTypeId="urn:microsoft.com/office/officeart/2005/8/layout/hList6" loCatId="list" qsTypeId="urn:microsoft.com/office/officeart/2005/8/quickstyle/simple3" qsCatId="simple" csTypeId="urn:microsoft.com/office/officeart/2005/8/colors/accent1_1" csCatId="accent1" phldr="1"/>
      <dgm:spPr/>
      <dgm:t>
        <a:bodyPr/>
        <a:lstStyle/>
        <a:p>
          <a:endParaRPr lang="es-EC"/>
        </a:p>
      </dgm:t>
    </dgm:pt>
    <dgm:pt modelId="{93DE9FC5-AFDE-41AC-9259-54F29A239A9F}">
      <dgm:prSet phldrT="[Texto]" custT="1"/>
      <dgm:spPr/>
      <dgm:t>
        <a:bodyPr/>
        <a:lstStyle/>
        <a:p>
          <a:r>
            <a:rPr lang="es-EC" sz="1400" dirty="0" smtClean="0">
              <a:latin typeface="Times New Roman" panose="02020603050405020304" pitchFamily="18" charset="0"/>
              <a:cs typeface="Times New Roman" panose="02020603050405020304" pitchFamily="18" charset="0"/>
            </a:rPr>
            <a:t> </a:t>
          </a:r>
        </a:p>
        <a:p>
          <a:endParaRPr lang="es-ES" sz="1400" dirty="0" smtClean="0">
            <a:latin typeface="Times New Roman" panose="02020603050405020304" pitchFamily="18" charset="0"/>
            <a:cs typeface="Times New Roman" panose="02020603050405020304" pitchFamily="18" charset="0"/>
          </a:endParaRPr>
        </a:p>
        <a:p>
          <a:endParaRPr lang="es-ES" sz="1400" dirty="0" smtClean="0">
            <a:latin typeface="Times New Roman" panose="02020603050405020304" pitchFamily="18" charset="0"/>
            <a:cs typeface="Times New Roman" panose="02020603050405020304" pitchFamily="18" charset="0"/>
          </a:endParaRPr>
        </a:p>
        <a:p>
          <a:endParaRPr lang="es-EC" sz="1400" dirty="0">
            <a:latin typeface="Times New Roman" panose="02020603050405020304" pitchFamily="18" charset="0"/>
            <a:cs typeface="Times New Roman" panose="02020603050405020304" pitchFamily="18" charset="0"/>
          </a:endParaRPr>
        </a:p>
      </dgm:t>
    </dgm:pt>
    <dgm:pt modelId="{C96EBA7B-8845-4942-B1B8-2E703149F18C}" type="parTrans" cxnId="{A69BCEBD-7892-4377-92FD-B275D8A14532}">
      <dgm:prSet/>
      <dgm:spPr/>
      <dgm:t>
        <a:bodyPr/>
        <a:lstStyle/>
        <a:p>
          <a:endParaRPr lang="es-EC" sz="1400">
            <a:latin typeface="Times New Roman" panose="02020603050405020304" pitchFamily="18" charset="0"/>
            <a:cs typeface="Times New Roman" panose="02020603050405020304" pitchFamily="18" charset="0"/>
          </a:endParaRPr>
        </a:p>
      </dgm:t>
    </dgm:pt>
    <dgm:pt modelId="{DBF6DC3E-2784-4920-A5BF-200CF08A94DC}" type="sibTrans" cxnId="{A69BCEBD-7892-4377-92FD-B275D8A14532}">
      <dgm:prSet/>
      <dgm:spPr/>
      <dgm:t>
        <a:bodyPr/>
        <a:lstStyle/>
        <a:p>
          <a:endParaRPr lang="es-EC" sz="1400">
            <a:latin typeface="Times New Roman" panose="02020603050405020304" pitchFamily="18" charset="0"/>
            <a:cs typeface="Times New Roman" panose="02020603050405020304" pitchFamily="18" charset="0"/>
          </a:endParaRPr>
        </a:p>
      </dgm:t>
    </dgm:pt>
    <dgm:pt modelId="{5BBA1C05-E502-47AC-8BE1-78B2AF9E93DB}">
      <dgm:prSet phldrT="[Texto]" custT="1"/>
      <dgm:spPr/>
      <dgm:t>
        <a:bodyPr/>
        <a:lstStyle/>
        <a:p>
          <a:r>
            <a:rPr lang="es-ES" sz="1400" dirty="0" smtClean="0">
              <a:latin typeface="Times New Roman" panose="02020603050405020304" pitchFamily="18" charset="0"/>
              <a:cs typeface="Times New Roman" panose="02020603050405020304" pitchFamily="18" charset="0"/>
            </a:rPr>
            <a:t>El presente trabajo plantea la posibilidad de identificar el nivel de innovación en el Ecuador, ya que en otros países la gestión del conocimiento se ha venido consolidando de una manera más eficiente y con resultados que permiten que la satisfacción de altos mandos.</a:t>
          </a:r>
          <a:endParaRPr lang="es-EC" sz="1400" dirty="0">
            <a:latin typeface="Times New Roman" panose="02020603050405020304" pitchFamily="18" charset="0"/>
            <a:cs typeface="Times New Roman" panose="02020603050405020304" pitchFamily="18" charset="0"/>
          </a:endParaRPr>
        </a:p>
      </dgm:t>
    </dgm:pt>
    <dgm:pt modelId="{5964D726-2CE8-4B20-BD18-D68548C3A10A}" type="parTrans" cxnId="{31C3A4ED-9B6F-4BEF-AC41-D5E7412F3190}">
      <dgm:prSet/>
      <dgm:spPr/>
      <dgm:t>
        <a:bodyPr/>
        <a:lstStyle/>
        <a:p>
          <a:endParaRPr lang="es-EC" sz="1400">
            <a:latin typeface="Times New Roman" panose="02020603050405020304" pitchFamily="18" charset="0"/>
            <a:cs typeface="Times New Roman" panose="02020603050405020304" pitchFamily="18" charset="0"/>
          </a:endParaRPr>
        </a:p>
      </dgm:t>
    </dgm:pt>
    <dgm:pt modelId="{850F22A3-7FAA-458C-AE84-4D41E7425A52}" type="sibTrans" cxnId="{31C3A4ED-9B6F-4BEF-AC41-D5E7412F3190}">
      <dgm:prSet/>
      <dgm:spPr/>
      <dgm:t>
        <a:bodyPr/>
        <a:lstStyle/>
        <a:p>
          <a:endParaRPr lang="es-EC" sz="1400">
            <a:latin typeface="Times New Roman" panose="02020603050405020304" pitchFamily="18" charset="0"/>
            <a:cs typeface="Times New Roman" panose="02020603050405020304" pitchFamily="18" charset="0"/>
          </a:endParaRPr>
        </a:p>
      </dgm:t>
    </dgm:pt>
    <dgm:pt modelId="{C75BC9F9-29DB-4ACC-B94A-88DF5777237B}">
      <dgm:prSet phldrT="[Texto]" custT="1"/>
      <dgm:spPr/>
      <dgm:t>
        <a:bodyPr/>
        <a:lstStyle/>
        <a:p>
          <a:r>
            <a:rPr lang="es-ES" sz="1400" dirty="0" smtClean="0">
              <a:latin typeface="Times New Roman" panose="02020603050405020304" pitchFamily="18" charset="0"/>
              <a:cs typeface="Times New Roman" panose="02020603050405020304" pitchFamily="18" charset="0"/>
            </a:rPr>
            <a:t>Los estudios futuros podrían abordar la relación de la gestión del conocimiento y la productividad empresarial, y de esta manera verificar como se incrementan las ventas y mejora de la producción, además se sugiere realizar la investigación en otros sectores como: alimentos, hotelero, financiero</a:t>
          </a:r>
          <a:endParaRPr lang="es-EC" sz="1400" dirty="0">
            <a:latin typeface="Times New Roman" panose="02020603050405020304" pitchFamily="18" charset="0"/>
            <a:cs typeface="Times New Roman" panose="02020603050405020304" pitchFamily="18" charset="0"/>
          </a:endParaRPr>
        </a:p>
      </dgm:t>
    </dgm:pt>
    <dgm:pt modelId="{E9975B68-15DB-422D-BF41-AAB115D9ED25}" type="parTrans" cxnId="{9413C8C3-F1C1-4AD9-90C6-4E8A376E0E68}">
      <dgm:prSet/>
      <dgm:spPr/>
      <dgm:t>
        <a:bodyPr/>
        <a:lstStyle/>
        <a:p>
          <a:endParaRPr lang="es-EC" sz="1400">
            <a:latin typeface="Times New Roman" panose="02020603050405020304" pitchFamily="18" charset="0"/>
            <a:cs typeface="Times New Roman" panose="02020603050405020304" pitchFamily="18" charset="0"/>
          </a:endParaRPr>
        </a:p>
      </dgm:t>
    </dgm:pt>
    <dgm:pt modelId="{DA56F317-37AE-4152-B1BB-DA70DB31F829}" type="sibTrans" cxnId="{9413C8C3-F1C1-4AD9-90C6-4E8A376E0E68}">
      <dgm:prSet/>
      <dgm:spPr/>
      <dgm:t>
        <a:bodyPr/>
        <a:lstStyle/>
        <a:p>
          <a:endParaRPr lang="es-EC" sz="1400">
            <a:latin typeface="Times New Roman" panose="02020603050405020304" pitchFamily="18" charset="0"/>
            <a:cs typeface="Times New Roman" panose="02020603050405020304" pitchFamily="18" charset="0"/>
          </a:endParaRPr>
        </a:p>
      </dgm:t>
    </dgm:pt>
    <dgm:pt modelId="{BBF968E0-C7E5-4A27-96D8-6D6BF6E8269E}" type="pres">
      <dgm:prSet presAssocID="{61E90A52-50CA-411E-A827-8CD88EE71ED1}" presName="Name0" presStyleCnt="0">
        <dgm:presLayoutVars>
          <dgm:dir/>
          <dgm:resizeHandles val="exact"/>
        </dgm:presLayoutVars>
      </dgm:prSet>
      <dgm:spPr/>
      <dgm:t>
        <a:bodyPr/>
        <a:lstStyle/>
        <a:p>
          <a:endParaRPr lang="es-ES"/>
        </a:p>
      </dgm:t>
    </dgm:pt>
    <dgm:pt modelId="{59B9E5BD-DAAE-4910-BB51-2694CB183D18}" type="pres">
      <dgm:prSet presAssocID="{93DE9FC5-AFDE-41AC-9259-54F29A239A9F}" presName="node" presStyleLbl="node1" presStyleIdx="0" presStyleCnt="2" custLinFactNeighborX="8897" custLinFactNeighborY="0">
        <dgm:presLayoutVars>
          <dgm:bulletEnabled val="1"/>
        </dgm:presLayoutVars>
      </dgm:prSet>
      <dgm:spPr/>
      <dgm:t>
        <a:bodyPr/>
        <a:lstStyle/>
        <a:p>
          <a:endParaRPr lang="es-EC"/>
        </a:p>
      </dgm:t>
    </dgm:pt>
    <dgm:pt modelId="{28216138-0B5B-49F0-AC25-6A7A6189EECB}" type="pres">
      <dgm:prSet presAssocID="{DBF6DC3E-2784-4920-A5BF-200CF08A94DC}" presName="sibTrans" presStyleCnt="0"/>
      <dgm:spPr/>
      <dgm:t>
        <a:bodyPr/>
        <a:lstStyle/>
        <a:p>
          <a:endParaRPr lang="es-EC"/>
        </a:p>
      </dgm:t>
    </dgm:pt>
    <dgm:pt modelId="{EA0E542E-5AD0-4018-9A67-20C5AE9AFAF2}" type="pres">
      <dgm:prSet presAssocID="{C75BC9F9-29DB-4ACC-B94A-88DF5777237B}" presName="node" presStyleLbl="node1" presStyleIdx="1" presStyleCnt="2">
        <dgm:presLayoutVars>
          <dgm:bulletEnabled val="1"/>
        </dgm:presLayoutVars>
      </dgm:prSet>
      <dgm:spPr/>
      <dgm:t>
        <a:bodyPr/>
        <a:lstStyle/>
        <a:p>
          <a:endParaRPr lang="es-ES"/>
        </a:p>
      </dgm:t>
    </dgm:pt>
  </dgm:ptLst>
  <dgm:cxnLst>
    <dgm:cxn modelId="{1BE2DB97-4E13-41B6-85FD-9C1EDD8709B2}" type="presOf" srcId="{C75BC9F9-29DB-4ACC-B94A-88DF5777237B}" destId="{EA0E542E-5AD0-4018-9A67-20C5AE9AFAF2}" srcOrd="0" destOrd="0" presId="urn:microsoft.com/office/officeart/2005/8/layout/hList6"/>
    <dgm:cxn modelId="{25083119-03EA-4064-94A7-94A1BEC49027}" type="presOf" srcId="{93DE9FC5-AFDE-41AC-9259-54F29A239A9F}" destId="{59B9E5BD-DAAE-4910-BB51-2694CB183D18}" srcOrd="0" destOrd="0" presId="urn:microsoft.com/office/officeart/2005/8/layout/hList6"/>
    <dgm:cxn modelId="{31C3A4ED-9B6F-4BEF-AC41-D5E7412F3190}" srcId="{93DE9FC5-AFDE-41AC-9259-54F29A239A9F}" destId="{5BBA1C05-E502-47AC-8BE1-78B2AF9E93DB}" srcOrd="0" destOrd="0" parTransId="{5964D726-2CE8-4B20-BD18-D68548C3A10A}" sibTransId="{850F22A3-7FAA-458C-AE84-4D41E7425A52}"/>
    <dgm:cxn modelId="{7CA4B89F-0A9C-43DA-A29A-8C25D2ABCFCE}" type="presOf" srcId="{61E90A52-50CA-411E-A827-8CD88EE71ED1}" destId="{BBF968E0-C7E5-4A27-96D8-6D6BF6E8269E}" srcOrd="0" destOrd="0" presId="urn:microsoft.com/office/officeart/2005/8/layout/hList6"/>
    <dgm:cxn modelId="{9A8AF308-AA2D-4A01-8046-4CA58F5DE6B0}" type="presOf" srcId="{5BBA1C05-E502-47AC-8BE1-78B2AF9E93DB}" destId="{59B9E5BD-DAAE-4910-BB51-2694CB183D18}" srcOrd="0" destOrd="1" presId="urn:microsoft.com/office/officeart/2005/8/layout/hList6"/>
    <dgm:cxn modelId="{A69BCEBD-7892-4377-92FD-B275D8A14532}" srcId="{61E90A52-50CA-411E-A827-8CD88EE71ED1}" destId="{93DE9FC5-AFDE-41AC-9259-54F29A239A9F}" srcOrd="0" destOrd="0" parTransId="{C96EBA7B-8845-4942-B1B8-2E703149F18C}" sibTransId="{DBF6DC3E-2784-4920-A5BF-200CF08A94DC}"/>
    <dgm:cxn modelId="{9413C8C3-F1C1-4AD9-90C6-4E8A376E0E68}" srcId="{61E90A52-50CA-411E-A827-8CD88EE71ED1}" destId="{C75BC9F9-29DB-4ACC-B94A-88DF5777237B}" srcOrd="1" destOrd="0" parTransId="{E9975B68-15DB-422D-BF41-AAB115D9ED25}" sibTransId="{DA56F317-37AE-4152-B1BB-DA70DB31F829}"/>
    <dgm:cxn modelId="{46E6B0AE-232C-4520-BDD5-FF3729FED108}" type="presParOf" srcId="{BBF968E0-C7E5-4A27-96D8-6D6BF6E8269E}" destId="{59B9E5BD-DAAE-4910-BB51-2694CB183D18}" srcOrd="0" destOrd="0" presId="urn:microsoft.com/office/officeart/2005/8/layout/hList6"/>
    <dgm:cxn modelId="{F07F68A3-CAAE-4190-B836-AAC5EDB720F9}" type="presParOf" srcId="{BBF968E0-C7E5-4A27-96D8-6D6BF6E8269E}" destId="{28216138-0B5B-49F0-AC25-6A7A6189EECB}" srcOrd="1" destOrd="0" presId="urn:microsoft.com/office/officeart/2005/8/layout/hList6"/>
    <dgm:cxn modelId="{94CE3892-B98D-45BB-8362-CF33A5B73701}" type="presParOf" srcId="{BBF968E0-C7E5-4A27-96D8-6D6BF6E8269E}" destId="{EA0E542E-5AD0-4018-9A67-20C5AE9AFAF2}"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D65339-440F-4DF3-9E19-6C2B23E1C44E}"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es-EC"/>
        </a:p>
      </dgm:t>
    </dgm:pt>
    <dgm:pt modelId="{9F84D9AA-198D-4D26-B551-BAAA9FD25C5A}">
      <dgm:prSet phldrT="[Texto]" custT="1"/>
      <dgm:spPr/>
      <dgm:t>
        <a:bodyPr/>
        <a:lstStyle/>
        <a:p>
          <a:r>
            <a:rPr lang="es-EC" sz="2300" dirty="0" smtClean="0">
              <a:latin typeface="Times New Roman" panose="02020603050405020304" pitchFamily="18" charset="0"/>
              <a:cs typeface="Times New Roman" panose="02020603050405020304" pitchFamily="18" charset="0"/>
            </a:rPr>
            <a:t>General</a:t>
          </a:r>
          <a:endParaRPr lang="es-EC" sz="2300" dirty="0">
            <a:latin typeface="Times New Roman" panose="02020603050405020304" pitchFamily="18" charset="0"/>
            <a:cs typeface="Times New Roman" panose="02020603050405020304" pitchFamily="18" charset="0"/>
          </a:endParaRPr>
        </a:p>
      </dgm:t>
    </dgm:pt>
    <dgm:pt modelId="{92841491-A686-432D-9D4D-083C47D7F0B5}" type="parTrans" cxnId="{2A4569DB-6498-4949-89A0-D824CEFA2641}">
      <dgm:prSet/>
      <dgm:spPr/>
      <dgm:t>
        <a:bodyPr/>
        <a:lstStyle/>
        <a:p>
          <a:endParaRPr lang="es-EC">
            <a:latin typeface="Times New Roman" panose="02020603050405020304" pitchFamily="18" charset="0"/>
            <a:cs typeface="Times New Roman" panose="02020603050405020304" pitchFamily="18" charset="0"/>
          </a:endParaRPr>
        </a:p>
      </dgm:t>
    </dgm:pt>
    <dgm:pt modelId="{D3E9066C-9C09-4063-84E5-8C2357E05330}" type="sibTrans" cxnId="{2A4569DB-6498-4949-89A0-D824CEFA2641}">
      <dgm:prSet/>
      <dgm:spPr/>
      <dgm:t>
        <a:bodyPr/>
        <a:lstStyle/>
        <a:p>
          <a:endParaRPr lang="es-EC">
            <a:latin typeface="Times New Roman" panose="02020603050405020304" pitchFamily="18" charset="0"/>
            <a:cs typeface="Times New Roman" panose="02020603050405020304" pitchFamily="18" charset="0"/>
          </a:endParaRPr>
        </a:p>
      </dgm:t>
    </dgm:pt>
    <dgm:pt modelId="{6E981F6F-C2B2-45FB-9A23-20268FC179F2}">
      <dgm:prSet phldrT="[Texto]" custT="1"/>
      <dgm:spPr/>
      <dgm:t>
        <a:bodyPr/>
        <a:lstStyle/>
        <a:p>
          <a:r>
            <a:rPr lang="es-EC" sz="2000" dirty="0" smtClean="0">
              <a:latin typeface="Times New Roman" panose="02020603050405020304" pitchFamily="18" charset="0"/>
              <a:cs typeface="Times New Roman" panose="02020603050405020304" pitchFamily="18" charset="0"/>
            </a:rPr>
            <a:t>Determinar el aporte que genera la gestión del conocimiento en la Innovación de las grandes empresas del sector textil de los cantones Quito y Rumiñahui.</a:t>
          </a:r>
          <a:endParaRPr lang="es-EC" sz="2000" dirty="0">
            <a:latin typeface="Times New Roman" panose="02020603050405020304" pitchFamily="18" charset="0"/>
            <a:cs typeface="Times New Roman" panose="02020603050405020304" pitchFamily="18" charset="0"/>
          </a:endParaRPr>
        </a:p>
      </dgm:t>
    </dgm:pt>
    <dgm:pt modelId="{8CE5B286-D94E-4101-B42E-52F69B33AF8D}" type="parTrans" cxnId="{8BDE75F8-2F1E-47FC-8530-1EE4F0B9CEB1}">
      <dgm:prSet/>
      <dgm:spPr/>
      <dgm:t>
        <a:bodyPr/>
        <a:lstStyle/>
        <a:p>
          <a:endParaRPr lang="es-EC">
            <a:latin typeface="Times New Roman" panose="02020603050405020304" pitchFamily="18" charset="0"/>
            <a:cs typeface="Times New Roman" panose="02020603050405020304" pitchFamily="18" charset="0"/>
          </a:endParaRPr>
        </a:p>
      </dgm:t>
    </dgm:pt>
    <dgm:pt modelId="{0F9957B0-8662-4D5C-91AE-668E17E0EE7C}" type="sibTrans" cxnId="{8BDE75F8-2F1E-47FC-8530-1EE4F0B9CEB1}">
      <dgm:prSet/>
      <dgm:spPr/>
      <dgm:t>
        <a:bodyPr/>
        <a:lstStyle/>
        <a:p>
          <a:endParaRPr lang="es-EC">
            <a:latin typeface="Times New Roman" panose="02020603050405020304" pitchFamily="18" charset="0"/>
            <a:cs typeface="Times New Roman" panose="02020603050405020304" pitchFamily="18" charset="0"/>
          </a:endParaRPr>
        </a:p>
      </dgm:t>
    </dgm:pt>
    <dgm:pt modelId="{7912E6D8-F202-45DD-8AF0-1062C47E3A2D}" type="pres">
      <dgm:prSet presAssocID="{74D65339-440F-4DF3-9E19-6C2B23E1C44E}" presName="vert0" presStyleCnt="0">
        <dgm:presLayoutVars>
          <dgm:dir/>
          <dgm:animOne val="branch"/>
          <dgm:animLvl val="lvl"/>
        </dgm:presLayoutVars>
      </dgm:prSet>
      <dgm:spPr/>
      <dgm:t>
        <a:bodyPr/>
        <a:lstStyle/>
        <a:p>
          <a:endParaRPr lang="es-EC"/>
        </a:p>
      </dgm:t>
    </dgm:pt>
    <dgm:pt modelId="{6A287EE5-0790-474B-AAEA-1F0C2843EE5C}" type="pres">
      <dgm:prSet presAssocID="{9F84D9AA-198D-4D26-B551-BAAA9FD25C5A}" presName="thickLine" presStyleLbl="alignNode1" presStyleIdx="0" presStyleCnt="1"/>
      <dgm:spPr/>
    </dgm:pt>
    <dgm:pt modelId="{1AFFDB4C-0737-42F6-A407-5B0AF3D48B9D}" type="pres">
      <dgm:prSet presAssocID="{9F84D9AA-198D-4D26-B551-BAAA9FD25C5A}" presName="horz1" presStyleCnt="0"/>
      <dgm:spPr/>
    </dgm:pt>
    <dgm:pt modelId="{AEBAECF2-5687-4E5C-8D97-F7C7B61D334C}" type="pres">
      <dgm:prSet presAssocID="{9F84D9AA-198D-4D26-B551-BAAA9FD25C5A}" presName="tx1" presStyleLbl="revTx" presStyleIdx="0" presStyleCnt="2" custScaleX="156024"/>
      <dgm:spPr/>
      <dgm:t>
        <a:bodyPr/>
        <a:lstStyle/>
        <a:p>
          <a:endParaRPr lang="es-EC"/>
        </a:p>
      </dgm:t>
    </dgm:pt>
    <dgm:pt modelId="{3B3E8D50-CA19-4EBF-A895-EBFF75528D34}" type="pres">
      <dgm:prSet presAssocID="{9F84D9AA-198D-4D26-B551-BAAA9FD25C5A}" presName="vert1" presStyleCnt="0"/>
      <dgm:spPr/>
    </dgm:pt>
    <dgm:pt modelId="{F64BA99A-B640-4C6B-BE77-FFC6CC27A25B}" type="pres">
      <dgm:prSet presAssocID="{6E981F6F-C2B2-45FB-9A23-20268FC179F2}" presName="vertSpace2a" presStyleCnt="0"/>
      <dgm:spPr/>
    </dgm:pt>
    <dgm:pt modelId="{578E32E6-F1C5-4BC5-A946-6377FC500DA9}" type="pres">
      <dgm:prSet presAssocID="{6E981F6F-C2B2-45FB-9A23-20268FC179F2}" presName="horz2" presStyleCnt="0"/>
      <dgm:spPr/>
    </dgm:pt>
    <dgm:pt modelId="{4EBCFA85-DCB4-4C56-B865-032FB60B6BB5}" type="pres">
      <dgm:prSet presAssocID="{6E981F6F-C2B2-45FB-9A23-20268FC179F2}" presName="horzSpace2" presStyleCnt="0"/>
      <dgm:spPr/>
    </dgm:pt>
    <dgm:pt modelId="{98F3DA4A-AB8A-4A04-8FD6-D143B7A6D80F}" type="pres">
      <dgm:prSet presAssocID="{6E981F6F-C2B2-45FB-9A23-20268FC179F2}" presName="tx2" presStyleLbl="revTx" presStyleIdx="1" presStyleCnt="2"/>
      <dgm:spPr/>
      <dgm:t>
        <a:bodyPr/>
        <a:lstStyle/>
        <a:p>
          <a:endParaRPr lang="es-EC"/>
        </a:p>
      </dgm:t>
    </dgm:pt>
    <dgm:pt modelId="{AB5DDF07-EF04-4D3E-80D4-19E0378C636D}" type="pres">
      <dgm:prSet presAssocID="{6E981F6F-C2B2-45FB-9A23-20268FC179F2}" presName="vert2" presStyleCnt="0"/>
      <dgm:spPr/>
    </dgm:pt>
    <dgm:pt modelId="{D7C2D1D0-2CCF-4726-9202-0095021B9266}" type="pres">
      <dgm:prSet presAssocID="{6E981F6F-C2B2-45FB-9A23-20268FC179F2}" presName="thinLine2b" presStyleLbl="callout" presStyleIdx="0" presStyleCnt="1"/>
      <dgm:spPr/>
    </dgm:pt>
    <dgm:pt modelId="{E68A9C26-5143-4425-96FA-ABF3732F8EBF}" type="pres">
      <dgm:prSet presAssocID="{6E981F6F-C2B2-45FB-9A23-20268FC179F2}" presName="vertSpace2b" presStyleCnt="0"/>
      <dgm:spPr/>
    </dgm:pt>
  </dgm:ptLst>
  <dgm:cxnLst>
    <dgm:cxn modelId="{BACB1359-464C-4D41-B57E-A54891A6B1E7}" type="presOf" srcId="{9F84D9AA-198D-4D26-B551-BAAA9FD25C5A}" destId="{AEBAECF2-5687-4E5C-8D97-F7C7B61D334C}" srcOrd="0" destOrd="0" presId="urn:microsoft.com/office/officeart/2008/layout/LinedList"/>
    <dgm:cxn modelId="{D6571D01-17F3-4C7E-BCBF-774FC83A7560}" type="presOf" srcId="{6E981F6F-C2B2-45FB-9A23-20268FC179F2}" destId="{98F3DA4A-AB8A-4A04-8FD6-D143B7A6D80F}" srcOrd="0" destOrd="0" presId="urn:microsoft.com/office/officeart/2008/layout/LinedList"/>
    <dgm:cxn modelId="{8BDE75F8-2F1E-47FC-8530-1EE4F0B9CEB1}" srcId="{9F84D9AA-198D-4D26-B551-BAAA9FD25C5A}" destId="{6E981F6F-C2B2-45FB-9A23-20268FC179F2}" srcOrd="0" destOrd="0" parTransId="{8CE5B286-D94E-4101-B42E-52F69B33AF8D}" sibTransId="{0F9957B0-8662-4D5C-91AE-668E17E0EE7C}"/>
    <dgm:cxn modelId="{0F477DFC-9AB8-4F45-854D-CCC397B00F98}" type="presOf" srcId="{74D65339-440F-4DF3-9E19-6C2B23E1C44E}" destId="{7912E6D8-F202-45DD-8AF0-1062C47E3A2D}" srcOrd="0" destOrd="0" presId="urn:microsoft.com/office/officeart/2008/layout/LinedList"/>
    <dgm:cxn modelId="{2A4569DB-6498-4949-89A0-D824CEFA2641}" srcId="{74D65339-440F-4DF3-9E19-6C2B23E1C44E}" destId="{9F84D9AA-198D-4D26-B551-BAAA9FD25C5A}" srcOrd="0" destOrd="0" parTransId="{92841491-A686-432D-9D4D-083C47D7F0B5}" sibTransId="{D3E9066C-9C09-4063-84E5-8C2357E05330}"/>
    <dgm:cxn modelId="{D00D29E3-4EC8-4C24-A6ED-D5D943357101}" type="presParOf" srcId="{7912E6D8-F202-45DD-8AF0-1062C47E3A2D}" destId="{6A287EE5-0790-474B-AAEA-1F0C2843EE5C}" srcOrd="0" destOrd="0" presId="urn:microsoft.com/office/officeart/2008/layout/LinedList"/>
    <dgm:cxn modelId="{0021666F-E48A-4B4F-92BE-E9B57FD3C24C}" type="presParOf" srcId="{7912E6D8-F202-45DD-8AF0-1062C47E3A2D}" destId="{1AFFDB4C-0737-42F6-A407-5B0AF3D48B9D}" srcOrd="1" destOrd="0" presId="urn:microsoft.com/office/officeart/2008/layout/LinedList"/>
    <dgm:cxn modelId="{89389589-EADF-4FE5-8B75-0B138AC4025A}" type="presParOf" srcId="{1AFFDB4C-0737-42F6-A407-5B0AF3D48B9D}" destId="{AEBAECF2-5687-4E5C-8D97-F7C7B61D334C}" srcOrd="0" destOrd="0" presId="urn:microsoft.com/office/officeart/2008/layout/LinedList"/>
    <dgm:cxn modelId="{81A998D9-8006-4E94-BE73-3F005152A210}" type="presParOf" srcId="{1AFFDB4C-0737-42F6-A407-5B0AF3D48B9D}" destId="{3B3E8D50-CA19-4EBF-A895-EBFF75528D34}" srcOrd="1" destOrd="0" presId="urn:microsoft.com/office/officeart/2008/layout/LinedList"/>
    <dgm:cxn modelId="{776D399A-6467-4F80-80C7-48A06D8D1FF0}" type="presParOf" srcId="{3B3E8D50-CA19-4EBF-A895-EBFF75528D34}" destId="{F64BA99A-B640-4C6B-BE77-FFC6CC27A25B}" srcOrd="0" destOrd="0" presId="urn:microsoft.com/office/officeart/2008/layout/LinedList"/>
    <dgm:cxn modelId="{D1C4AD0B-E520-43E4-BE8D-6A2381D0E6BA}" type="presParOf" srcId="{3B3E8D50-CA19-4EBF-A895-EBFF75528D34}" destId="{578E32E6-F1C5-4BC5-A946-6377FC500DA9}" srcOrd="1" destOrd="0" presId="urn:microsoft.com/office/officeart/2008/layout/LinedList"/>
    <dgm:cxn modelId="{ABD76816-F8AA-464D-A0DA-0C7B6CF27A98}" type="presParOf" srcId="{578E32E6-F1C5-4BC5-A946-6377FC500DA9}" destId="{4EBCFA85-DCB4-4C56-B865-032FB60B6BB5}" srcOrd="0" destOrd="0" presId="urn:microsoft.com/office/officeart/2008/layout/LinedList"/>
    <dgm:cxn modelId="{88C6EC45-BDF6-455F-A284-5122B4014D03}" type="presParOf" srcId="{578E32E6-F1C5-4BC5-A946-6377FC500DA9}" destId="{98F3DA4A-AB8A-4A04-8FD6-D143B7A6D80F}" srcOrd="1" destOrd="0" presId="urn:microsoft.com/office/officeart/2008/layout/LinedList"/>
    <dgm:cxn modelId="{4EE4786E-C3AB-4294-97E7-A7BD9BAF930F}" type="presParOf" srcId="{578E32E6-F1C5-4BC5-A946-6377FC500DA9}" destId="{AB5DDF07-EF04-4D3E-80D4-19E0378C636D}" srcOrd="2" destOrd="0" presId="urn:microsoft.com/office/officeart/2008/layout/LinedList"/>
    <dgm:cxn modelId="{75D761A1-ECAA-4370-96B4-3B1A534A4A79}" type="presParOf" srcId="{3B3E8D50-CA19-4EBF-A895-EBFF75528D34}" destId="{D7C2D1D0-2CCF-4726-9202-0095021B9266}" srcOrd="2" destOrd="0" presId="urn:microsoft.com/office/officeart/2008/layout/LinedList"/>
    <dgm:cxn modelId="{1B796609-46F2-4EF4-8ACB-195FB637B451}" type="presParOf" srcId="{3B3E8D50-CA19-4EBF-A895-EBFF75528D34}" destId="{E68A9C26-5143-4425-96FA-ABF3732F8EBF}"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AB8BF-1E92-464A-AE59-9AC83D43E149}" type="doc">
      <dgm:prSet loTypeId="urn:microsoft.com/office/officeart/2009/3/layout/SubStepProcess" loCatId="process" qsTypeId="urn:microsoft.com/office/officeart/2005/8/quickstyle/simple1" qsCatId="simple" csTypeId="urn:microsoft.com/office/officeart/2005/8/colors/accent2_1" csCatId="accent2" phldr="1"/>
      <dgm:spPr/>
      <dgm:t>
        <a:bodyPr/>
        <a:lstStyle/>
        <a:p>
          <a:endParaRPr lang="es-EC"/>
        </a:p>
      </dgm:t>
    </dgm:pt>
    <dgm:pt modelId="{10984D37-2B21-49EB-B219-ECE4B722D907}">
      <dgm:prSet phldrT="[Texto]" custT="1"/>
      <dgm:spPr/>
      <dgm:t>
        <a:bodyPr/>
        <a:lstStyle/>
        <a:p>
          <a:r>
            <a:rPr lang="es-EC" sz="2000" dirty="0" smtClean="0">
              <a:latin typeface="Times New Roman" panose="02020603050405020304" pitchFamily="18" charset="0"/>
              <a:cs typeface="Times New Roman" panose="02020603050405020304" pitchFamily="18" charset="0"/>
            </a:rPr>
            <a:t>Gestión del conocimiento</a:t>
          </a:r>
          <a:endParaRPr lang="es-EC" sz="2000" dirty="0">
            <a:latin typeface="Times New Roman" panose="02020603050405020304" pitchFamily="18" charset="0"/>
            <a:cs typeface="Times New Roman" panose="02020603050405020304" pitchFamily="18" charset="0"/>
          </a:endParaRPr>
        </a:p>
      </dgm:t>
    </dgm:pt>
    <dgm:pt modelId="{4527C06E-A9F9-448B-AB64-619B8CC3C3D4}" type="parTrans" cxnId="{9BD0692D-30C0-4476-8801-68079649DC79}">
      <dgm:prSet/>
      <dgm:spPr/>
      <dgm:t>
        <a:bodyPr/>
        <a:lstStyle/>
        <a:p>
          <a:endParaRPr lang="es-EC" sz="1200">
            <a:latin typeface="Times New Roman" panose="02020603050405020304" pitchFamily="18" charset="0"/>
            <a:cs typeface="Times New Roman" panose="02020603050405020304" pitchFamily="18" charset="0"/>
          </a:endParaRPr>
        </a:p>
      </dgm:t>
    </dgm:pt>
    <dgm:pt modelId="{A637278B-AC1A-47D2-8CDF-C71E4035FA2C}" type="sibTrans" cxnId="{9BD0692D-30C0-4476-8801-68079649DC79}">
      <dgm:prSet/>
      <dgm:spPr/>
      <dgm:t>
        <a:bodyPr/>
        <a:lstStyle/>
        <a:p>
          <a:endParaRPr lang="es-EC" sz="1200">
            <a:latin typeface="Times New Roman" panose="02020603050405020304" pitchFamily="18" charset="0"/>
            <a:cs typeface="Times New Roman" panose="02020603050405020304" pitchFamily="18" charset="0"/>
          </a:endParaRPr>
        </a:p>
      </dgm:t>
    </dgm:pt>
    <dgm:pt modelId="{D3752B8F-BB14-44C5-BF19-64F693772FB7}">
      <dgm:prSet phldrT="[Texto]" custT="1"/>
      <dgm:spPr/>
      <dgm:t>
        <a:bodyPr/>
        <a:lstStyle/>
        <a:p>
          <a:r>
            <a:rPr lang="es-ES" sz="1600" dirty="0" smtClean="0">
              <a:latin typeface="Times New Roman" panose="02020603050405020304" pitchFamily="18" charset="0"/>
              <a:cs typeface="Times New Roman" panose="02020603050405020304" pitchFamily="18" charset="0"/>
            </a:rPr>
            <a:t>1990</a:t>
          </a:r>
        </a:p>
        <a:p>
          <a:r>
            <a:rPr lang="es-ES" sz="1600" dirty="0" smtClean="0">
              <a:latin typeface="Times New Roman" panose="02020603050405020304" pitchFamily="18" charset="0"/>
              <a:cs typeface="Times New Roman" panose="02020603050405020304" pitchFamily="18" charset="0"/>
            </a:rPr>
            <a:t>Obra de Peter </a:t>
          </a:r>
          <a:r>
            <a:rPr lang="es-ES" sz="1600" dirty="0" err="1" smtClean="0">
              <a:latin typeface="Times New Roman" panose="02020603050405020304" pitchFamily="18" charset="0"/>
              <a:cs typeface="Times New Roman" panose="02020603050405020304" pitchFamily="18" charset="0"/>
            </a:rPr>
            <a:t>Senge</a:t>
          </a:r>
          <a:r>
            <a:rPr lang="es-ES" sz="1600" dirty="0" smtClean="0">
              <a:latin typeface="Times New Roman" panose="02020603050405020304" pitchFamily="18" charset="0"/>
              <a:cs typeface="Times New Roman" panose="02020603050405020304" pitchFamily="18" charset="0"/>
            </a:rPr>
            <a:t> sobre la organización que aprende.</a:t>
          </a:r>
          <a:endParaRPr lang="es-EC" sz="1600" dirty="0">
            <a:latin typeface="Times New Roman" panose="02020603050405020304" pitchFamily="18" charset="0"/>
            <a:cs typeface="Times New Roman" panose="02020603050405020304" pitchFamily="18" charset="0"/>
          </a:endParaRPr>
        </a:p>
      </dgm:t>
    </dgm:pt>
    <dgm:pt modelId="{9673EF44-FA04-467A-8991-57E06C70D23E}" type="parTrans" cxnId="{DD8A8C14-5FFB-411E-80A2-0B4DABBAD12D}">
      <dgm:prSet/>
      <dgm:spPr/>
      <dgm:t>
        <a:bodyPr/>
        <a:lstStyle/>
        <a:p>
          <a:endParaRPr lang="es-EC" sz="1200">
            <a:latin typeface="Times New Roman" panose="02020603050405020304" pitchFamily="18" charset="0"/>
            <a:cs typeface="Times New Roman" panose="02020603050405020304" pitchFamily="18" charset="0"/>
          </a:endParaRPr>
        </a:p>
      </dgm:t>
    </dgm:pt>
    <dgm:pt modelId="{A57ED91D-F029-402B-8D76-F96AF82A5EEA}" type="sibTrans" cxnId="{DD8A8C14-5FFB-411E-80A2-0B4DABBAD12D}">
      <dgm:prSet/>
      <dgm:spPr/>
      <dgm:t>
        <a:bodyPr/>
        <a:lstStyle/>
        <a:p>
          <a:endParaRPr lang="es-EC" sz="1200">
            <a:latin typeface="Times New Roman" panose="02020603050405020304" pitchFamily="18" charset="0"/>
            <a:cs typeface="Times New Roman" panose="02020603050405020304" pitchFamily="18" charset="0"/>
          </a:endParaRPr>
        </a:p>
      </dgm:t>
    </dgm:pt>
    <dgm:pt modelId="{922D85CE-4A06-484E-967B-82D59C9B4EC9}">
      <dgm:prSet phldrT="[Texto]" custT="1"/>
      <dgm:spPr/>
      <dgm:t>
        <a:bodyPr/>
        <a:lstStyle/>
        <a:p>
          <a:r>
            <a:rPr lang="es-EC" sz="1600" dirty="0" smtClean="0">
              <a:latin typeface="Times New Roman" panose="02020603050405020304" pitchFamily="18" charset="0"/>
              <a:cs typeface="Times New Roman" panose="02020603050405020304" pitchFamily="18" charset="0"/>
            </a:rPr>
            <a:t>Las primeras organizaciones en adaptar prácticas de GC fueron las de servicios</a:t>
          </a:r>
          <a:endParaRPr lang="es-EC" sz="1600" dirty="0">
            <a:latin typeface="Times New Roman" panose="02020603050405020304" pitchFamily="18" charset="0"/>
            <a:cs typeface="Times New Roman" panose="02020603050405020304" pitchFamily="18" charset="0"/>
          </a:endParaRPr>
        </a:p>
      </dgm:t>
    </dgm:pt>
    <dgm:pt modelId="{8AC77371-E2E5-4765-A133-A8DEFE955A88}" type="parTrans" cxnId="{BB88E8FD-3D52-47D4-B166-A89160388C83}">
      <dgm:prSet/>
      <dgm:spPr/>
      <dgm:t>
        <a:bodyPr/>
        <a:lstStyle/>
        <a:p>
          <a:endParaRPr lang="es-EC" sz="1200">
            <a:latin typeface="Times New Roman" panose="02020603050405020304" pitchFamily="18" charset="0"/>
            <a:cs typeface="Times New Roman" panose="02020603050405020304" pitchFamily="18" charset="0"/>
          </a:endParaRPr>
        </a:p>
      </dgm:t>
    </dgm:pt>
    <dgm:pt modelId="{4CABC9EC-7F12-458E-95D1-B20038819BF0}" type="sibTrans" cxnId="{BB88E8FD-3D52-47D4-B166-A89160388C83}">
      <dgm:prSet/>
      <dgm:spPr/>
      <dgm:t>
        <a:bodyPr/>
        <a:lstStyle/>
        <a:p>
          <a:endParaRPr lang="es-EC" sz="1200">
            <a:latin typeface="Times New Roman" panose="02020603050405020304" pitchFamily="18" charset="0"/>
            <a:cs typeface="Times New Roman" panose="02020603050405020304" pitchFamily="18" charset="0"/>
          </a:endParaRPr>
        </a:p>
      </dgm:t>
    </dgm:pt>
    <dgm:pt modelId="{CB927B67-A9C9-48E6-99A2-67F3E7DFF4A2}">
      <dgm:prSet phldrT="[Texto]" custT="1"/>
      <dgm:spPr/>
      <dgm:t>
        <a:bodyPr/>
        <a:lstStyle/>
        <a:p>
          <a:r>
            <a:rPr lang="es-EC" sz="1600" dirty="0" smtClean="0">
              <a:latin typeface="Times New Roman" panose="02020603050405020304" pitchFamily="18" charset="0"/>
              <a:cs typeface="Times New Roman" panose="02020603050405020304" pitchFamily="18" charset="0"/>
            </a:rPr>
            <a:t>Actualmente</a:t>
          </a:r>
        </a:p>
        <a:p>
          <a:r>
            <a:rPr lang="es-EC" sz="1600" dirty="0" smtClean="0">
              <a:latin typeface="Times New Roman" panose="02020603050405020304" pitchFamily="18" charset="0"/>
              <a:cs typeface="Times New Roman" panose="02020603050405020304" pitchFamily="18" charset="0"/>
            </a:rPr>
            <a:t>se constata un impulso de las prácticas de GC en diversos sectores, sobre todo en las grandes empresas</a:t>
          </a:r>
          <a:endParaRPr lang="es-EC" sz="1600" dirty="0">
            <a:latin typeface="Times New Roman" panose="02020603050405020304" pitchFamily="18" charset="0"/>
            <a:cs typeface="Times New Roman" panose="02020603050405020304" pitchFamily="18" charset="0"/>
          </a:endParaRPr>
        </a:p>
      </dgm:t>
    </dgm:pt>
    <dgm:pt modelId="{35D178A9-B7E7-4336-BFD4-812A507B2555}" type="parTrans" cxnId="{FE230741-9AEE-4DBE-8985-532601EABFF7}">
      <dgm:prSet/>
      <dgm:spPr/>
      <dgm:t>
        <a:bodyPr/>
        <a:lstStyle/>
        <a:p>
          <a:endParaRPr lang="es-EC" sz="1200">
            <a:latin typeface="Times New Roman" panose="02020603050405020304" pitchFamily="18" charset="0"/>
            <a:cs typeface="Times New Roman" panose="02020603050405020304" pitchFamily="18" charset="0"/>
          </a:endParaRPr>
        </a:p>
      </dgm:t>
    </dgm:pt>
    <dgm:pt modelId="{21790D50-F059-461C-8228-526133C25FDF}" type="sibTrans" cxnId="{FE230741-9AEE-4DBE-8985-532601EABFF7}">
      <dgm:prSet/>
      <dgm:spPr/>
      <dgm:t>
        <a:bodyPr/>
        <a:lstStyle/>
        <a:p>
          <a:endParaRPr lang="es-EC" sz="1200">
            <a:latin typeface="Times New Roman" panose="02020603050405020304" pitchFamily="18" charset="0"/>
            <a:cs typeface="Times New Roman" panose="02020603050405020304" pitchFamily="18" charset="0"/>
          </a:endParaRPr>
        </a:p>
      </dgm:t>
    </dgm:pt>
    <dgm:pt modelId="{B399B3E1-4CB9-4A63-980B-C9DF39647F40}">
      <dgm:prSet phldrT="[Texto]" custT="1"/>
      <dgm:spPr/>
      <dgm:t>
        <a:bodyPr/>
        <a:lstStyle/>
        <a:p>
          <a:r>
            <a:rPr lang="es-ES" sz="1600" dirty="0" smtClean="0">
              <a:latin typeface="Times New Roman" panose="02020603050405020304" pitchFamily="18" charset="0"/>
              <a:cs typeface="Times New Roman" panose="02020603050405020304" pitchFamily="18" charset="0"/>
            </a:rPr>
            <a:t>1998</a:t>
          </a:r>
        </a:p>
        <a:p>
          <a:r>
            <a:rPr lang="es-ES" sz="1600" dirty="0" smtClean="0">
              <a:latin typeface="Times New Roman" panose="02020603050405020304" pitchFamily="18" charset="0"/>
              <a:cs typeface="Times New Roman" panose="02020603050405020304" pitchFamily="18" charset="0"/>
            </a:rPr>
            <a:t>la Harvard Business </a:t>
          </a:r>
          <a:r>
            <a:rPr lang="es-ES" sz="1600" dirty="0" err="1" smtClean="0">
              <a:latin typeface="Times New Roman" panose="02020603050405020304" pitchFamily="18" charset="0"/>
              <a:cs typeface="Times New Roman" panose="02020603050405020304" pitchFamily="18" charset="0"/>
            </a:rPr>
            <a:t>Review</a:t>
          </a:r>
          <a:r>
            <a:rPr lang="es-ES" sz="1600" dirty="0" smtClean="0">
              <a:latin typeface="Times New Roman" panose="02020603050405020304" pitchFamily="18" charset="0"/>
              <a:cs typeface="Times New Roman" panose="02020603050405020304" pitchFamily="18" charset="0"/>
            </a:rPr>
            <a:t> publicó su "Revista de la Gestión del </a:t>
          </a:r>
          <a:r>
            <a:rPr lang="es-EC" sz="1600" dirty="0" smtClean="0">
              <a:latin typeface="Times New Roman" panose="02020603050405020304" pitchFamily="18" charset="0"/>
              <a:cs typeface="Times New Roman" panose="02020603050405020304" pitchFamily="18" charset="0"/>
            </a:rPr>
            <a:t>Conocimiento" </a:t>
          </a:r>
          <a:endParaRPr lang="es-EC" sz="1600" dirty="0">
            <a:latin typeface="Times New Roman" panose="02020603050405020304" pitchFamily="18" charset="0"/>
            <a:cs typeface="Times New Roman" panose="02020603050405020304" pitchFamily="18" charset="0"/>
          </a:endParaRPr>
        </a:p>
      </dgm:t>
    </dgm:pt>
    <dgm:pt modelId="{DB062F84-E7AE-4944-81E0-06F53AF738E5}" type="parTrans" cxnId="{7DCF6C2C-E21A-4003-8D6A-84CD28FC550F}">
      <dgm:prSet/>
      <dgm:spPr/>
      <dgm:t>
        <a:bodyPr/>
        <a:lstStyle/>
        <a:p>
          <a:endParaRPr lang="es-EC"/>
        </a:p>
      </dgm:t>
    </dgm:pt>
    <dgm:pt modelId="{865374F2-F941-4CFF-B61A-B8515D2AA6ED}" type="sibTrans" cxnId="{7DCF6C2C-E21A-4003-8D6A-84CD28FC550F}">
      <dgm:prSet/>
      <dgm:spPr/>
      <dgm:t>
        <a:bodyPr/>
        <a:lstStyle/>
        <a:p>
          <a:endParaRPr lang="es-EC"/>
        </a:p>
      </dgm:t>
    </dgm:pt>
    <dgm:pt modelId="{76FD64F7-D0F5-4670-95E5-81CBE0B22C1A}">
      <dgm:prSet custT="1"/>
      <dgm:spPr/>
      <dgm:t>
        <a:bodyPr/>
        <a:lstStyle/>
        <a:p>
          <a:r>
            <a:rPr lang="es-ES" sz="1600" dirty="0" smtClean="0">
              <a:latin typeface="Times New Roman" panose="02020603050405020304" pitchFamily="18" charset="0"/>
              <a:cs typeface="Times New Roman" panose="02020603050405020304" pitchFamily="18" charset="0"/>
            </a:rPr>
            <a:t>1995</a:t>
          </a:r>
          <a:endParaRPr lang="es-EC" sz="1600" dirty="0" smtClean="0">
            <a:latin typeface="Times New Roman" panose="02020603050405020304" pitchFamily="18" charset="0"/>
            <a:cs typeface="Times New Roman" panose="02020603050405020304" pitchFamily="18" charset="0"/>
          </a:endParaRPr>
        </a:p>
        <a:p>
          <a:r>
            <a:rPr lang="es-EC" sz="1600" dirty="0" err="1" smtClean="0">
              <a:latin typeface="Times New Roman" panose="02020603050405020304" pitchFamily="18" charset="0"/>
              <a:cs typeface="Times New Roman" panose="02020603050405020304" pitchFamily="18" charset="0"/>
            </a:rPr>
            <a:t>Nonaka</a:t>
          </a:r>
          <a:r>
            <a:rPr lang="es-EC" sz="1600" dirty="0" smtClean="0">
              <a:latin typeface="Times New Roman" panose="02020603050405020304" pitchFamily="18" charset="0"/>
              <a:cs typeface="Times New Roman" panose="02020603050405020304" pitchFamily="18" charset="0"/>
            </a:rPr>
            <a:t> y </a:t>
          </a:r>
          <a:r>
            <a:rPr lang="es-ES" sz="1600" dirty="0" err="1" smtClean="0">
              <a:latin typeface="Times New Roman" panose="02020603050405020304" pitchFamily="18" charset="0"/>
              <a:cs typeface="Times New Roman" panose="02020603050405020304" pitchFamily="18" charset="0"/>
            </a:rPr>
            <a:t>Takeuchi</a:t>
          </a:r>
          <a:r>
            <a:rPr lang="es-ES" sz="1600" dirty="0" smtClean="0">
              <a:latin typeface="Times New Roman" panose="02020603050405020304" pitchFamily="18" charset="0"/>
              <a:cs typeface="Times New Roman" panose="02020603050405020304" pitchFamily="18" charset="0"/>
            </a:rPr>
            <a:t>, promovieron el modelo SECI </a:t>
          </a:r>
          <a:endParaRPr lang="es-EC" sz="1600" dirty="0"/>
        </a:p>
      </dgm:t>
    </dgm:pt>
    <dgm:pt modelId="{003E5FFC-A95D-4CC3-81E3-42319E17F2C5}" type="parTrans" cxnId="{31DEDFB7-1852-43D9-8A0B-CCC323BD2576}">
      <dgm:prSet/>
      <dgm:spPr/>
      <dgm:t>
        <a:bodyPr/>
        <a:lstStyle/>
        <a:p>
          <a:endParaRPr lang="es-EC"/>
        </a:p>
      </dgm:t>
    </dgm:pt>
    <dgm:pt modelId="{902B94DC-AFD8-496D-9497-33C286E9A1B4}" type="sibTrans" cxnId="{31DEDFB7-1852-43D9-8A0B-CCC323BD2576}">
      <dgm:prSet/>
      <dgm:spPr/>
      <dgm:t>
        <a:bodyPr/>
        <a:lstStyle/>
        <a:p>
          <a:endParaRPr lang="es-EC"/>
        </a:p>
      </dgm:t>
    </dgm:pt>
    <dgm:pt modelId="{5B8A816B-33A9-4944-A540-225128E8105D}" type="pres">
      <dgm:prSet presAssocID="{255AB8BF-1E92-464A-AE59-9AC83D43E149}" presName="Name0" presStyleCnt="0">
        <dgm:presLayoutVars>
          <dgm:chMax val="7"/>
          <dgm:dir/>
          <dgm:animOne val="branch"/>
        </dgm:presLayoutVars>
      </dgm:prSet>
      <dgm:spPr/>
      <dgm:t>
        <a:bodyPr/>
        <a:lstStyle/>
        <a:p>
          <a:endParaRPr lang="es-ES"/>
        </a:p>
      </dgm:t>
    </dgm:pt>
    <dgm:pt modelId="{D84106B5-2398-4098-82DB-8F855829BE9F}" type="pres">
      <dgm:prSet presAssocID="{10984D37-2B21-49EB-B219-ECE4B722D907}" presName="parTx1" presStyleLbl="node1" presStyleIdx="0" presStyleCnt="4"/>
      <dgm:spPr/>
      <dgm:t>
        <a:bodyPr/>
        <a:lstStyle/>
        <a:p>
          <a:endParaRPr lang="es-EC"/>
        </a:p>
      </dgm:t>
    </dgm:pt>
    <dgm:pt modelId="{7DEB42A4-C281-42F7-9DE1-8A54CD091769}" type="pres">
      <dgm:prSet presAssocID="{10984D37-2B21-49EB-B219-ECE4B722D907}" presName="spPre1" presStyleCnt="0"/>
      <dgm:spPr/>
      <dgm:t>
        <a:bodyPr/>
        <a:lstStyle/>
        <a:p>
          <a:endParaRPr lang="es-EC"/>
        </a:p>
      </dgm:t>
    </dgm:pt>
    <dgm:pt modelId="{285EF8A0-BA07-43F1-B183-9323326D138B}" type="pres">
      <dgm:prSet presAssocID="{10984D37-2B21-49EB-B219-ECE4B722D907}" presName="chLin1" presStyleCnt="0"/>
      <dgm:spPr/>
      <dgm:t>
        <a:bodyPr/>
        <a:lstStyle/>
        <a:p>
          <a:endParaRPr lang="es-EC"/>
        </a:p>
      </dgm:t>
    </dgm:pt>
    <dgm:pt modelId="{C706DCFE-3A26-4F3C-9B23-AA55AFA07CFE}" type="pres">
      <dgm:prSet presAssocID="{9673EF44-FA04-467A-8991-57E06C70D23E}" presName="Name11" presStyleLbl="parChTrans1D1" presStyleIdx="0" presStyleCnt="8"/>
      <dgm:spPr/>
      <dgm:t>
        <a:bodyPr/>
        <a:lstStyle/>
        <a:p>
          <a:endParaRPr lang="es-EC"/>
        </a:p>
      </dgm:t>
    </dgm:pt>
    <dgm:pt modelId="{FCC45293-0A5D-4AC0-94CD-DD14AF4C5B8A}" type="pres">
      <dgm:prSet presAssocID="{9673EF44-FA04-467A-8991-57E06C70D23E}" presName="Name31" presStyleLbl="parChTrans1D1" presStyleIdx="1" presStyleCnt="8"/>
      <dgm:spPr/>
      <dgm:t>
        <a:bodyPr/>
        <a:lstStyle/>
        <a:p>
          <a:endParaRPr lang="es-EC"/>
        </a:p>
      </dgm:t>
    </dgm:pt>
    <dgm:pt modelId="{2F459983-38B1-4B5D-94F3-5EE878786A78}" type="pres">
      <dgm:prSet presAssocID="{D3752B8F-BB14-44C5-BF19-64F693772FB7}" presName="txAndLines1" presStyleCnt="0"/>
      <dgm:spPr/>
      <dgm:t>
        <a:bodyPr/>
        <a:lstStyle/>
        <a:p>
          <a:endParaRPr lang="es-EC"/>
        </a:p>
      </dgm:t>
    </dgm:pt>
    <dgm:pt modelId="{1A33B054-CE28-497B-85B7-63F22C940896}" type="pres">
      <dgm:prSet presAssocID="{D3752B8F-BB14-44C5-BF19-64F693772FB7}" presName="anchor1" presStyleCnt="0"/>
      <dgm:spPr/>
      <dgm:t>
        <a:bodyPr/>
        <a:lstStyle/>
        <a:p>
          <a:endParaRPr lang="es-EC"/>
        </a:p>
      </dgm:t>
    </dgm:pt>
    <dgm:pt modelId="{25B6875B-BEA8-4911-9CC9-4B58F85A4148}" type="pres">
      <dgm:prSet presAssocID="{D3752B8F-BB14-44C5-BF19-64F693772FB7}" presName="backup1" presStyleCnt="0"/>
      <dgm:spPr/>
      <dgm:t>
        <a:bodyPr/>
        <a:lstStyle/>
        <a:p>
          <a:endParaRPr lang="es-EC"/>
        </a:p>
      </dgm:t>
    </dgm:pt>
    <dgm:pt modelId="{9425EF24-7350-4102-83BD-F32743169D7F}" type="pres">
      <dgm:prSet presAssocID="{D3752B8F-BB14-44C5-BF19-64F693772FB7}" presName="preLine1" presStyleLbl="parChTrans1D1" presStyleIdx="2" presStyleCnt="8"/>
      <dgm:spPr/>
      <dgm:t>
        <a:bodyPr/>
        <a:lstStyle/>
        <a:p>
          <a:endParaRPr lang="es-EC"/>
        </a:p>
      </dgm:t>
    </dgm:pt>
    <dgm:pt modelId="{F690ECFD-EED9-4FD2-BAF4-D91892A531B6}" type="pres">
      <dgm:prSet presAssocID="{D3752B8F-BB14-44C5-BF19-64F693772FB7}" presName="desTx1" presStyleLbl="revTx" presStyleIdx="0" presStyleCnt="0">
        <dgm:presLayoutVars>
          <dgm:bulletEnabled val="1"/>
        </dgm:presLayoutVars>
      </dgm:prSet>
      <dgm:spPr/>
      <dgm:t>
        <a:bodyPr/>
        <a:lstStyle/>
        <a:p>
          <a:endParaRPr lang="es-EC"/>
        </a:p>
      </dgm:t>
    </dgm:pt>
    <dgm:pt modelId="{46D20DAF-ED42-4A55-A788-4C63BD90281A}" type="pres">
      <dgm:prSet presAssocID="{D3752B8F-BB14-44C5-BF19-64F693772FB7}" presName="postLine1" presStyleLbl="parChTrans1D1" presStyleIdx="3" presStyleCnt="8"/>
      <dgm:spPr/>
      <dgm:t>
        <a:bodyPr/>
        <a:lstStyle/>
        <a:p>
          <a:endParaRPr lang="es-EC"/>
        </a:p>
      </dgm:t>
    </dgm:pt>
    <dgm:pt modelId="{E4F9E829-8FC6-4261-A225-485F12D6C87C}" type="pres">
      <dgm:prSet presAssocID="{8AC77371-E2E5-4765-A133-A8DEFE955A88}" presName="Name11" presStyleLbl="parChTrans1D1" presStyleIdx="4" presStyleCnt="8"/>
      <dgm:spPr/>
      <dgm:t>
        <a:bodyPr/>
        <a:lstStyle/>
        <a:p>
          <a:endParaRPr lang="es-EC"/>
        </a:p>
      </dgm:t>
    </dgm:pt>
    <dgm:pt modelId="{31738FE5-AF31-4819-B880-A91CD9146532}" type="pres">
      <dgm:prSet presAssocID="{8AC77371-E2E5-4765-A133-A8DEFE955A88}" presName="Name31" presStyleLbl="parChTrans1D1" presStyleIdx="5" presStyleCnt="8"/>
      <dgm:spPr/>
      <dgm:t>
        <a:bodyPr/>
        <a:lstStyle/>
        <a:p>
          <a:endParaRPr lang="es-EC"/>
        </a:p>
      </dgm:t>
    </dgm:pt>
    <dgm:pt modelId="{D5B9B244-B73D-4BB4-8813-D6516799371C}" type="pres">
      <dgm:prSet presAssocID="{922D85CE-4A06-484E-967B-82D59C9B4EC9}" presName="txAndLines1" presStyleCnt="0"/>
      <dgm:spPr/>
      <dgm:t>
        <a:bodyPr/>
        <a:lstStyle/>
        <a:p>
          <a:endParaRPr lang="es-EC"/>
        </a:p>
      </dgm:t>
    </dgm:pt>
    <dgm:pt modelId="{B6CFC370-D32A-4FC9-BD76-8E6BC8B550D2}" type="pres">
      <dgm:prSet presAssocID="{922D85CE-4A06-484E-967B-82D59C9B4EC9}" presName="anchor1" presStyleCnt="0"/>
      <dgm:spPr/>
      <dgm:t>
        <a:bodyPr/>
        <a:lstStyle/>
        <a:p>
          <a:endParaRPr lang="es-EC"/>
        </a:p>
      </dgm:t>
    </dgm:pt>
    <dgm:pt modelId="{7668E417-C03D-47C8-B714-5EE0AFF7592B}" type="pres">
      <dgm:prSet presAssocID="{922D85CE-4A06-484E-967B-82D59C9B4EC9}" presName="backup1" presStyleCnt="0"/>
      <dgm:spPr/>
      <dgm:t>
        <a:bodyPr/>
        <a:lstStyle/>
        <a:p>
          <a:endParaRPr lang="es-EC"/>
        </a:p>
      </dgm:t>
    </dgm:pt>
    <dgm:pt modelId="{C7DCBFB9-74B3-4B25-9825-E6B169B5D7F4}" type="pres">
      <dgm:prSet presAssocID="{922D85CE-4A06-484E-967B-82D59C9B4EC9}" presName="preLine1" presStyleLbl="parChTrans1D1" presStyleIdx="6" presStyleCnt="8"/>
      <dgm:spPr/>
      <dgm:t>
        <a:bodyPr/>
        <a:lstStyle/>
        <a:p>
          <a:endParaRPr lang="es-EC"/>
        </a:p>
      </dgm:t>
    </dgm:pt>
    <dgm:pt modelId="{6C122B36-D7EB-41E7-9588-C20592CAF699}" type="pres">
      <dgm:prSet presAssocID="{922D85CE-4A06-484E-967B-82D59C9B4EC9}" presName="desTx1" presStyleLbl="revTx" presStyleIdx="0" presStyleCnt="0" custLinFactNeighborX="8536" custLinFactNeighborY="62196">
        <dgm:presLayoutVars>
          <dgm:bulletEnabled val="1"/>
        </dgm:presLayoutVars>
      </dgm:prSet>
      <dgm:spPr/>
      <dgm:t>
        <a:bodyPr/>
        <a:lstStyle/>
        <a:p>
          <a:endParaRPr lang="es-EC"/>
        </a:p>
      </dgm:t>
    </dgm:pt>
    <dgm:pt modelId="{438EC001-77C4-448B-ACAB-4E6D9E56F4A7}" type="pres">
      <dgm:prSet presAssocID="{922D85CE-4A06-484E-967B-82D59C9B4EC9}" presName="postLine1" presStyleLbl="parChTrans1D1" presStyleIdx="7" presStyleCnt="8"/>
      <dgm:spPr/>
      <dgm:t>
        <a:bodyPr/>
        <a:lstStyle/>
        <a:p>
          <a:endParaRPr lang="es-EC"/>
        </a:p>
      </dgm:t>
    </dgm:pt>
    <dgm:pt modelId="{04A95519-7218-49CB-970F-60ECE198503E}" type="pres">
      <dgm:prSet presAssocID="{10984D37-2B21-49EB-B219-ECE4B722D907}" presName="spPost1" presStyleCnt="0"/>
      <dgm:spPr/>
      <dgm:t>
        <a:bodyPr/>
        <a:lstStyle/>
        <a:p>
          <a:endParaRPr lang="es-EC"/>
        </a:p>
      </dgm:t>
    </dgm:pt>
    <dgm:pt modelId="{51A1CC88-7118-4535-9800-F2774BF237BF}" type="pres">
      <dgm:prSet presAssocID="{76FD64F7-D0F5-4670-95E5-81CBE0B22C1A}" presName="parTx2" presStyleLbl="node1" presStyleIdx="1" presStyleCnt="4"/>
      <dgm:spPr/>
      <dgm:t>
        <a:bodyPr/>
        <a:lstStyle/>
        <a:p>
          <a:endParaRPr lang="es-EC"/>
        </a:p>
      </dgm:t>
    </dgm:pt>
    <dgm:pt modelId="{7EC3CDD3-2E37-44BA-A08E-5FD24D5E49ED}" type="pres">
      <dgm:prSet presAssocID="{B399B3E1-4CB9-4A63-980B-C9DF39647F40}" presName="parTx3" presStyleLbl="node1" presStyleIdx="2" presStyleCnt="4"/>
      <dgm:spPr/>
      <dgm:t>
        <a:bodyPr/>
        <a:lstStyle/>
        <a:p>
          <a:endParaRPr lang="es-EC"/>
        </a:p>
      </dgm:t>
    </dgm:pt>
    <dgm:pt modelId="{8EC841C3-0560-422A-B9D4-70935A3C82AC}" type="pres">
      <dgm:prSet presAssocID="{CB927B67-A9C9-48E6-99A2-67F3E7DFF4A2}" presName="parTx4" presStyleLbl="node1" presStyleIdx="3" presStyleCnt="4" custScaleX="106836" custScaleY="101616"/>
      <dgm:spPr/>
      <dgm:t>
        <a:bodyPr/>
        <a:lstStyle/>
        <a:p>
          <a:endParaRPr lang="es-ES"/>
        </a:p>
      </dgm:t>
    </dgm:pt>
  </dgm:ptLst>
  <dgm:cxnLst>
    <dgm:cxn modelId="{EB409563-DFD1-4693-A634-0EDE5FA15DD8}" type="presOf" srcId="{76FD64F7-D0F5-4670-95E5-81CBE0B22C1A}" destId="{51A1CC88-7118-4535-9800-F2774BF237BF}" srcOrd="0" destOrd="0" presId="urn:microsoft.com/office/officeart/2009/3/layout/SubStepProcess"/>
    <dgm:cxn modelId="{BB88E8FD-3D52-47D4-B166-A89160388C83}" srcId="{10984D37-2B21-49EB-B219-ECE4B722D907}" destId="{922D85CE-4A06-484E-967B-82D59C9B4EC9}" srcOrd="1" destOrd="0" parTransId="{8AC77371-E2E5-4765-A133-A8DEFE955A88}" sibTransId="{4CABC9EC-7F12-458E-95D1-B20038819BF0}"/>
    <dgm:cxn modelId="{2456C860-A77C-4B8A-AC3B-1A353D70D574}" type="presOf" srcId="{922D85CE-4A06-484E-967B-82D59C9B4EC9}" destId="{6C122B36-D7EB-41E7-9588-C20592CAF699}" srcOrd="0" destOrd="0" presId="urn:microsoft.com/office/officeart/2009/3/layout/SubStepProcess"/>
    <dgm:cxn modelId="{BBCB9B54-7316-429F-A49A-A9468BDD27E6}" type="presOf" srcId="{255AB8BF-1E92-464A-AE59-9AC83D43E149}" destId="{5B8A816B-33A9-4944-A540-225128E8105D}" srcOrd="0" destOrd="0" presId="urn:microsoft.com/office/officeart/2009/3/layout/SubStepProcess"/>
    <dgm:cxn modelId="{7DCF6C2C-E21A-4003-8D6A-84CD28FC550F}" srcId="{255AB8BF-1E92-464A-AE59-9AC83D43E149}" destId="{B399B3E1-4CB9-4A63-980B-C9DF39647F40}" srcOrd="2" destOrd="0" parTransId="{DB062F84-E7AE-4944-81E0-06F53AF738E5}" sibTransId="{865374F2-F941-4CFF-B61A-B8515D2AA6ED}"/>
    <dgm:cxn modelId="{4DC78572-B3E0-4282-8EBD-8495BFF4098B}" type="presOf" srcId="{B399B3E1-4CB9-4A63-980B-C9DF39647F40}" destId="{7EC3CDD3-2E37-44BA-A08E-5FD24D5E49ED}" srcOrd="0" destOrd="0" presId="urn:microsoft.com/office/officeart/2009/3/layout/SubStepProcess"/>
    <dgm:cxn modelId="{DD8A8C14-5FFB-411E-80A2-0B4DABBAD12D}" srcId="{10984D37-2B21-49EB-B219-ECE4B722D907}" destId="{D3752B8F-BB14-44C5-BF19-64F693772FB7}" srcOrd="0" destOrd="0" parTransId="{9673EF44-FA04-467A-8991-57E06C70D23E}" sibTransId="{A57ED91D-F029-402B-8D76-F96AF82A5EEA}"/>
    <dgm:cxn modelId="{A668D152-2075-4AA4-9080-ED158893C82E}" type="presOf" srcId="{CB927B67-A9C9-48E6-99A2-67F3E7DFF4A2}" destId="{8EC841C3-0560-422A-B9D4-70935A3C82AC}" srcOrd="0" destOrd="0" presId="urn:microsoft.com/office/officeart/2009/3/layout/SubStepProcess"/>
    <dgm:cxn modelId="{0137389F-7CED-410F-9768-91E5B0801D9F}" type="presOf" srcId="{D3752B8F-BB14-44C5-BF19-64F693772FB7}" destId="{F690ECFD-EED9-4FD2-BAF4-D91892A531B6}" srcOrd="0" destOrd="0" presId="urn:microsoft.com/office/officeart/2009/3/layout/SubStepProcess"/>
    <dgm:cxn modelId="{FE230741-9AEE-4DBE-8985-532601EABFF7}" srcId="{255AB8BF-1E92-464A-AE59-9AC83D43E149}" destId="{CB927B67-A9C9-48E6-99A2-67F3E7DFF4A2}" srcOrd="3" destOrd="0" parTransId="{35D178A9-B7E7-4336-BFD4-812A507B2555}" sibTransId="{21790D50-F059-461C-8228-526133C25FDF}"/>
    <dgm:cxn modelId="{31DEDFB7-1852-43D9-8A0B-CCC323BD2576}" srcId="{255AB8BF-1E92-464A-AE59-9AC83D43E149}" destId="{76FD64F7-D0F5-4670-95E5-81CBE0B22C1A}" srcOrd="1" destOrd="0" parTransId="{003E5FFC-A95D-4CC3-81E3-42319E17F2C5}" sibTransId="{902B94DC-AFD8-496D-9497-33C286E9A1B4}"/>
    <dgm:cxn modelId="{EBCE62A3-13B7-4C12-80B0-FC5F0F4CCDA7}" type="presOf" srcId="{10984D37-2B21-49EB-B219-ECE4B722D907}" destId="{D84106B5-2398-4098-82DB-8F855829BE9F}" srcOrd="0" destOrd="0" presId="urn:microsoft.com/office/officeart/2009/3/layout/SubStepProcess"/>
    <dgm:cxn modelId="{9BD0692D-30C0-4476-8801-68079649DC79}" srcId="{255AB8BF-1E92-464A-AE59-9AC83D43E149}" destId="{10984D37-2B21-49EB-B219-ECE4B722D907}" srcOrd="0" destOrd="0" parTransId="{4527C06E-A9F9-448B-AB64-619B8CC3C3D4}" sibTransId="{A637278B-AC1A-47D2-8CDF-C71E4035FA2C}"/>
    <dgm:cxn modelId="{05437137-AA7C-4844-B24D-D11481227B2B}" type="presParOf" srcId="{5B8A816B-33A9-4944-A540-225128E8105D}" destId="{D84106B5-2398-4098-82DB-8F855829BE9F}" srcOrd="0" destOrd="0" presId="urn:microsoft.com/office/officeart/2009/3/layout/SubStepProcess"/>
    <dgm:cxn modelId="{F77CAAD8-7983-4581-A22D-21DDF2F1218E}" type="presParOf" srcId="{5B8A816B-33A9-4944-A540-225128E8105D}" destId="{7DEB42A4-C281-42F7-9DE1-8A54CD091769}" srcOrd="1" destOrd="0" presId="urn:microsoft.com/office/officeart/2009/3/layout/SubStepProcess"/>
    <dgm:cxn modelId="{18E2A2A9-40D0-4AD8-AC9E-16F24D37AB6F}" type="presParOf" srcId="{5B8A816B-33A9-4944-A540-225128E8105D}" destId="{285EF8A0-BA07-43F1-B183-9323326D138B}" srcOrd="2" destOrd="0" presId="urn:microsoft.com/office/officeart/2009/3/layout/SubStepProcess"/>
    <dgm:cxn modelId="{E5FA0E5A-5391-415C-9CAF-DDBEEEAD3707}" type="presParOf" srcId="{285EF8A0-BA07-43F1-B183-9323326D138B}" destId="{C706DCFE-3A26-4F3C-9B23-AA55AFA07CFE}" srcOrd="0" destOrd="0" presId="urn:microsoft.com/office/officeart/2009/3/layout/SubStepProcess"/>
    <dgm:cxn modelId="{F0805A90-B976-4B9A-904D-72BB4EF154A6}" type="presParOf" srcId="{285EF8A0-BA07-43F1-B183-9323326D138B}" destId="{FCC45293-0A5D-4AC0-94CD-DD14AF4C5B8A}" srcOrd="1" destOrd="0" presId="urn:microsoft.com/office/officeart/2009/3/layout/SubStepProcess"/>
    <dgm:cxn modelId="{A2D583A6-A3ED-4430-A3C2-835A5B726437}" type="presParOf" srcId="{285EF8A0-BA07-43F1-B183-9323326D138B}" destId="{2F459983-38B1-4B5D-94F3-5EE878786A78}" srcOrd="2" destOrd="0" presId="urn:microsoft.com/office/officeart/2009/3/layout/SubStepProcess"/>
    <dgm:cxn modelId="{56291BCF-DC40-40CE-A12A-C61719B0A027}" type="presParOf" srcId="{2F459983-38B1-4B5D-94F3-5EE878786A78}" destId="{1A33B054-CE28-497B-85B7-63F22C940896}" srcOrd="0" destOrd="0" presId="urn:microsoft.com/office/officeart/2009/3/layout/SubStepProcess"/>
    <dgm:cxn modelId="{C6D3E3B1-F36D-4D5C-A434-28021A34BAE3}" type="presParOf" srcId="{2F459983-38B1-4B5D-94F3-5EE878786A78}" destId="{25B6875B-BEA8-4911-9CC9-4B58F85A4148}" srcOrd="1" destOrd="0" presId="urn:microsoft.com/office/officeart/2009/3/layout/SubStepProcess"/>
    <dgm:cxn modelId="{D353C82F-3FA2-487D-9D95-7C48DD59A639}" type="presParOf" srcId="{2F459983-38B1-4B5D-94F3-5EE878786A78}" destId="{9425EF24-7350-4102-83BD-F32743169D7F}" srcOrd="2" destOrd="0" presId="urn:microsoft.com/office/officeart/2009/3/layout/SubStepProcess"/>
    <dgm:cxn modelId="{C75E24AA-B31B-4213-BEC6-E024AFE778FF}" type="presParOf" srcId="{2F459983-38B1-4B5D-94F3-5EE878786A78}" destId="{F690ECFD-EED9-4FD2-BAF4-D91892A531B6}" srcOrd="3" destOrd="0" presId="urn:microsoft.com/office/officeart/2009/3/layout/SubStepProcess"/>
    <dgm:cxn modelId="{7F93B8C5-87BD-41BD-9E3D-80FF350EB2AF}" type="presParOf" srcId="{2F459983-38B1-4B5D-94F3-5EE878786A78}" destId="{46D20DAF-ED42-4A55-A788-4C63BD90281A}" srcOrd="4" destOrd="0" presId="urn:microsoft.com/office/officeart/2009/3/layout/SubStepProcess"/>
    <dgm:cxn modelId="{9308D531-DC9C-4E7B-98C6-B4D73A0CF34E}" type="presParOf" srcId="{285EF8A0-BA07-43F1-B183-9323326D138B}" destId="{E4F9E829-8FC6-4261-A225-485F12D6C87C}" srcOrd="3" destOrd="0" presId="urn:microsoft.com/office/officeart/2009/3/layout/SubStepProcess"/>
    <dgm:cxn modelId="{1D8D8748-DFF9-4E79-8EE6-51B2EF39538C}" type="presParOf" srcId="{285EF8A0-BA07-43F1-B183-9323326D138B}" destId="{31738FE5-AF31-4819-B880-A91CD9146532}" srcOrd="4" destOrd="0" presId="urn:microsoft.com/office/officeart/2009/3/layout/SubStepProcess"/>
    <dgm:cxn modelId="{373711C8-7853-4909-AEC6-E59C9B890F25}" type="presParOf" srcId="{285EF8A0-BA07-43F1-B183-9323326D138B}" destId="{D5B9B244-B73D-4BB4-8813-D6516799371C}" srcOrd="5" destOrd="0" presId="urn:microsoft.com/office/officeart/2009/3/layout/SubStepProcess"/>
    <dgm:cxn modelId="{58881237-96B7-4A8C-AEA9-1FE797884156}" type="presParOf" srcId="{D5B9B244-B73D-4BB4-8813-D6516799371C}" destId="{B6CFC370-D32A-4FC9-BD76-8E6BC8B550D2}" srcOrd="0" destOrd="0" presId="urn:microsoft.com/office/officeart/2009/3/layout/SubStepProcess"/>
    <dgm:cxn modelId="{CA98CE4D-CE28-4421-8337-4E81754EB6F9}" type="presParOf" srcId="{D5B9B244-B73D-4BB4-8813-D6516799371C}" destId="{7668E417-C03D-47C8-B714-5EE0AFF7592B}" srcOrd="1" destOrd="0" presId="urn:microsoft.com/office/officeart/2009/3/layout/SubStepProcess"/>
    <dgm:cxn modelId="{44131E70-2395-4AA5-A9DB-5439B5BB2B70}" type="presParOf" srcId="{D5B9B244-B73D-4BB4-8813-D6516799371C}" destId="{C7DCBFB9-74B3-4B25-9825-E6B169B5D7F4}" srcOrd="2" destOrd="0" presId="urn:microsoft.com/office/officeart/2009/3/layout/SubStepProcess"/>
    <dgm:cxn modelId="{4F3AAC82-17FD-490E-862D-454D4010914E}" type="presParOf" srcId="{D5B9B244-B73D-4BB4-8813-D6516799371C}" destId="{6C122B36-D7EB-41E7-9588-C20592CAF699}" srcOrd="3" destOrd="0" presId="urn:microsoft.com/office/officeart/2009/3/layout/SubStepProcess"/>
    <dgm:cxn modelId="{80A9AA01-FBEF-4F71-A358-34DD67EC919F}" type="presParOf" srcId="{D5B9B244-B73D-4BB4-8813-D6516799371C}" destId="{438EC001-77C4-448B-ACAB-4E6D9E56F4A7}" srcOrd="4" destOrd="0" presId="urn:microsoft.com/office/officeart/2009/3/layout/SubStepProcess"/>
    <dgm:cxn modelId="{AB4FF84A-E5EB-4EC9-8FF3-EF3A3A205E0E}" type="presParOf" srcId="{5B8A816B-33A9-4944-A540-225128E8105D}" destId="{04A95519-7218-49CB-970F-60ECE198503E}" srcOrd="3" destOrd="0" presId="urn:microsoft.com/office/officeart/2009/3/layout/SubStepProcess"/>
    <dgm:cxn modelId="{9A23E7A1-AC0C-42D5-8578-85B7973C4B53}" type="presParOf" srcId="{5B8A816B-33A9-4944-A540-225128E8105D}" destId="{51A1CC88-7118-4535-9800-F2774BF237BF}" srcOrd="4" destOrd="0" presId="urn:microsoft.com/office/officeart/2009/3/layout/SubStepProcess"/>
    <dgm:cxn modelId="{B7DBC74E-3B6D-4697-88F4-A0BB483FC9B3}" type="presParOf" srcId="{5B8A816B-33A9-4944-A540-225128E8105D}" destId="{7EC3CDD3-2E37-44BA-A08E-5FD24D5E49ED}" srcOrd="5" destOrd="0" presId="urn:microsoft.com/office/officeart/2009/3/layout/SubStepProcess"/>
    <dgm:cxn modelId="{959C0318-390D-4CDC-9077-8D2094E2898D}" type="presParOf" srcId="{5B8A816B-33A9-4944-A540-225128E8105D}" destId="{8EC841C3-0560-422A-B9D4-70935A3C82AC}" srcOrd="6"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A321C6-6FAD-485E-9E37-C87E7034BA23}"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EC"/>
        </a:p>
      </dgm:t>
    </dgm:pt>
    <dgm:pt modelId="{341159FE-3018-4DAD-A812-1D84B8E859DF}">
      <dgm:prSet phldrT="[Texto]" custT="1"/>
      <dgm:spPr/>
      <dgm:t>
        <a:bodyPr/>
        <a:lstStyle/>
        <a:p>
          <a:pPr algn="l"/>
          <a:r>
            <a:rPr lang="es-ES" sz="2000" b="0" i="0" smtClean="0">
              <a:latin typeface="Times New Roman" panose="02020603050405020304" pitchFamily="18" charset="0"/>
              <a:cs typeface="Times New Roman" panose="02020603050405020304" pitchFamily="18" charset="0"/>
            </a:rPr>
            <a:t>Gestión de una Cultura de Innovación Basada en las Personas </a:t>
          </a:r>
          <a:r>
            <a:rPr lang="es-EC" sz="2000" b="0" i="0" smtClean="0">
              <a:latin typeface="Times New Roman" panose="02020603050405020304" pitchFamily="18" charset="0"/>
              <a:cs typeface="Times New Roman" panose="02020603050405020304" pitchFamily="18" charset="0"/>
            </a:rPr>
            <a:t>(Souto, 2015).</a:t>
          </a:r>
          <a:endParaRPr lang="es-EC" sz="2000" b="0" i="0" dirty="0">
            <a:latin typeface="Times New Roman" panose="02020603050405020304" pitchFamily="18" charset="0"/>
            <a:cs typeface="Times New Roman" panose="02020603050405020304" pitchFamily="18" charset="0"/>
          </a:endParaRPr>
        </a:p>
      </dgm:t>
    </dgm:pt>
    <dgm:pt modelId="{731E8695-A0C7-466C-AD75-D9628751AFD9}" type="parTrans" cxnId="{495521C0-0844-4E5C-9509-5EBDD7FE885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DDFEFCE-4BD5-49E5-9E39-CECDD09F8909}" type="sibTrans" cxnId="{495521C0-0844-4E5C-9509-5EBDD7FE885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DA99CAA-94C7-4176-AE94-64D77BEDC7A3}">
      <dgm:prSet phldrT="[Texto]" custT="1"/>
      <dgm:spPr/>
      <dgm:t>
        <a:bodyPr/>
        <a:lstStyle/>
        <a:p>
          <a:pPr algn="l"/>
          <a:r>
            <a:rPr lang="es-ES" sz="2000" dirty="0" smtClean="0">
              <a:latin typeface="Times New Roman" panose="02020603050405020304" pitchFamily="18" charset="0"/>
              <a:cs typeface="Times New Roman" panose="02020603050405020304" pitchFamily="18" charset="0"/>
            </a:rPr>
            <a:t>La innovación y la creatividad en las organizaciones requiere del entendimiento de las organizaciones como lugares de encuentro y colaboración entre personas.</a:t>
          </a:r>
          <a:endParaRPr lang="es-EC" sz="2000" b="0" i="0" dirty="0">
            <a:latin typeface="Times New Roman" panose="02020603050405020304" pitchFamily="18" charset="0"/>
            <a:cs typeface="Times New Roman" panose="02020603050405020304" pitchFamily="18" charset="0"/>
          </a:endParaRPr>
        </a:p>
      </dgm:t>
    </dgm:pt>
    <dgm:pt modelId="{038E3050-0ADA-46C7-ADA2-3D9A44BB3371}" type="parTrans" cxnId="{F68D0B65-FD1B-42F5-AC59-C77965A0887C}">
      <dgm:prSet/>
      <dgm:spPr/>
      <dgm:t>
        <a:bodyPr/>
        <a:lstStyle/>
        <a:p>
          <a:endParaRPr lang="es-EC">
            <a:solidFill>
              <a:schemeClr val="tx1"/>
            </a:solidFill>
          </a:endParaRPr>
        </a:p>
      </dgm:t>
    </dgm:pt>
    <dgm:pt modelId="{8E4DE799-EACE-45FB-A239-CD19B573B466}" type="sibTrans" cxnId="{F68D0B65-FD1B-42F5-AC59-C77965A0887C}">
      <dgm:prSet/>
      <dgm:spPr/>
      <dgm:t>
        <a:bodyPr/>
        <a:lstStyle/>
        <a:p>
          <a:endParaRPr lang="es-EC">
            <a:solidFill>
              <a:schemeClr val="tx1"/>
            </a:solidFill>
          </a:endParaRPr>
        </a:p>
      </dgm:t>
    </dgm:pt>
    <dgm:pt modelId="{FA59A900-1A1A-4CE8-9B54-1A87FC08C352}">
      <dgm:prSet phldrT="[Texto]" custT="1"/>
      <dgm:spPr/>
      <dgm:t>
        <a:bodyPr/>
        <a:lstStyle/>
        <a:p>
          <a:pPr algn="l"/>
          <a:r>
            <a:rPr lang="es-ES" sz="2000" smtClean="0">
              <a:latin typeface="Times New Roman" panose="02020603050405020304" pitchFamily="18" charset="0"/>
              <a:cs typeface="Times New Roman" panose="02020603050405020304" pitchFamily="18" charset="0"/>
            </a:rPr>
            <a:t>El concepto de innovación social: ámbitos, definiciones y alcances Teórico </a:t>
          </a:r>
          <a:r>
            <a:rPr lang="es-EC" sz="2000" smtClean="0">
              <a:latin typeface="Times New Roman" panose="02020603050405020304" pitchFamily="18" charset="0"/>
              <a:cs typeface="Times New Roman" panose="02020603050405020304" pitchFamily="18" charset="0"/>
            </a:rPr>
            <a:t>(Hernández, J., Tirado, P., y Ariza, A., 2016).</a:t>
          </a:r>
          <a:endParaRPr lang="es-EC" sz="2000" b="0" i="0" dirty="0">
            <a:latin typeface="Times New Roman" panose="02020603050405020304" pitchFamily="18" charset="0"/>
            <a:cs typeface="Times New Roman" panose="02020603050405020304" pitchFamily="18" charset="0"/>
          </a:endParaRPr>
        </a:p>
      </dgm:t>
    </dgm:pt>
    <dgm:pt modelId="{948D203D-0803-4FB8-A4A1-510E615ADFA3}" type="parTrans" cxnId="{7420AAFA-220C-4550-99A8-486F7D4B0BED}">
      <dgm:prSet/>
      <dgm:spPr/>
      <dgm:t>
        <a:bodyPr/>
        <a:lstStyle/>
        <a:p>
          <a:endParaRPr lang="es-EC">
            <a:solidFill>
              <a:schemeClr val="tx1"/>
            </a:solidFill>
          </a:endParaRPr>
        </a:p>
      </dgm:t>
    </dgm:pt>
    <dgm:pt modelId="{0A6EB17B-A08A-4F7C-8DA3-E1E2FED3F1E9}" type="sibTrans" cxnId="{7420AAFA-220C-4550-99A8-486F7D4B0BED}">
      <dgm:prSet/>
      <dgm:spPr/>
      <dgm:t>
        <a:bodyPr/>
        <a:lstStyle/>
        <a:p>
          <a:endParaRPr lang="es-EC">
            <a:solidFill>
              <a:schemeClr val="tx1"/>
            </a:solidFill>
          </a:endParaRPr>
        </a:p>
      </dgm:t>
    </dgm:pt>
    <dgm:pt modelId="{C5C92D8E-60E5-4193-83D5-5445B6969C5A}">
      <dgm:prSet phldrT="[Texto]" custT="1"/>
      <dgm:spPr/>
      <dgm:t>
        <a:bodyPr/>
        <a:lstStyle/>
        <a:p>
          <a:pPr algn="l"/>
          <a:r>
            <a:rPr lang="es-ES" sz="2000" smtClean="0">
              <a:latin typeface="Times New Roman" panose="02020603050405020304" pitchFamily="18" charset="0"/>
              <a:cs typeface="Times New Roman" panose="02020603050405020304" pitchFamily="18" charset="0"/>
            </a:rPr>
            <a:t>La innovación es un proceso complejo que lleva las ideas al mercado en forma de nuevos o mejorados productos o servicios. </a:t>
          </a:r>
          <a:endParaRPr lang="es-EC" sz="2000" b="0" i="0" dirty="0" smtClean="0">
            <a:latin typeface="Times New Roman" panose="02020603050405020304" pitchFamily="18" charset="0"/>
            <a:cs typeface="Times New Roman" panose="02020603050405020304" pitchFamily="18" charset="0"/>
          </a:endParaRPr>
        </a:p>
      </dgm:t>
    </dgm:pt>
    <dgm:pt modelId="{FA58882A-2377-4BA9-94DC-D45A9856692F}" type="parTrans" cxnId="{39034FD9-CA70-4344-81EA-D3BA319238D8}">
      <dgm:prSet/>
      <dgm:spPr/>
      <dgm:t>
        <a:bodyPr/>
        <a:lstStyle/>
        <a:p>
          <a:endParaRPr lang="es-EC">
            <a:solidFill>
              <a:schemeClr val="tx1"/>
            </a:solidFill>
          </a:endParaRPr>
        </a:p>
      </dgm:t>
    </dgm:pt>
    <dgm:pt modelId="{546D4088-483E-45A4-A270-5F0839A1D033}" type="sibTrans" cxnId="{39034FD9-CA70-4344-81EA-D3BA319238D8}">
      <dgm:prSet/>
      <dgm:spPr/>
      <dgm:t>
        <a:bodyPr/>
        <a:lstStyle/>
        <a:p>
          <a:endParaRPr lang="es-EC">
            <a:solidFill>
              <a:schemeClr val="tx1"/>
            </a:solidFill>
          </a:endParaRPr>
        </a:p>
      </dgm:t>
    </dgm:pt>
    <dgm:pt modelId="{7E27FA84-E6CE-4A5B-A03D-BF275DAD360E}">
      <dgm:prSet phldrT="[Texto]" custT="1"/>
      <dgm:spPr/>
      <dgm:t>
        <a:bodyPr/>
        <a:lstStyle/>
        <a:p>
          <a:pPr algn="l"/>
          <a:r>
            <a:rPr lang="es-ES" sz="2000" b="0" dirty="0" smtClean="0">
              <a:latin typeface="Times New Roman" panose="02020603050405020304" pitchFamily="18" charset="0"/>
              <a:cs typeface="Times New Roman" panose="02020603050405020304" pitchFamily="18" charset="0"/>
            </a:rPr>
            <a:t>El rol del capital humano en la innovación de empresas de países en desarrollo</a:t>
          </a:r>
          <a:r>
            <a:rPr lang="es-EC" sz="2000" b="0" i="0" dirty="0" smtClean="0">
              <a:latin typeface="Times New Roman" panose="02020603050405020304" pitchFamily="18" charset="0"/>
              <a:cs typeface="Times New Roman" panose="02020603050405020304" pitchFamily="18" charset="0"/>
            </a:rPr>
            <a:t>. (</a:t>
          </a:r>
          <a:r>
            <a:rPr lang="es-ES" sz="2000" i="0" dirty="0" err="1" smtClean="0">
              <a:latin typeface="Times New Roman" panose="02020603050405020304" pitchFamily="18" charset="0"/>
              <a:cs typeface="Times New Roman" panose="02020603050405020304" pitchFamily="18" charset="0"/>
            </a:rPr>
            <a:t>Torrech</a:t>
          </a:r>
          <a:r>
            <a:rPr lang="es-ES" sz="2000" i="0" dirty="0" smtClean="0">
              <a:latin typeface="Times New Roman" panose="02020603050405020304" pitchFamily="18" charset="0"/>
              <a:cs typeface="Times New Roman" panose="02020603050405020304" pitchFamily="18" charset="0"/>
            </a:rPr>
            <a:t>, J., Orellana, N., y </a:t>
          </a:r>
          <a:r>
            <a:rPr lang="es-ES" sz="2000" i="0" dirty="0" err="1" smtClean="0">
              <a:latin typeface="Times New Roman" panose="02020603050405020304" pitchFamily="18" charset="0"/>
              <a:cs typeface="Times New Roman" panose="02020603050405020304" pitchFamily="18" charset="0"/>
            </a:rPr>
            <a:t>Yance</a:t>
          </a:r>
          <a:r>
            <a:rPr lang="es-EC" sz="2000" b="0" i="0" dirty="0" smtClean="0">
              <a:latin typeface="Times New Roman" panose="02020603050405020304" pitchFamily="18" charset="0"/>
              <a:cs typeface="Times New Roman" panose="02020603050405020304" pitchFamily="18" charset="0"/>
            </a:rPr>
            <a:t>, </a:t>
          </a:r>
          <a:r>
            <a:rPr lang="es-ES" sz="2000" i="0" dirty="0" smtClean="0">
              <a:latin typeface="Times New Roman" panose="02020603050405020304" pitchFamily="18" charset="0"/>
              <a:cs typeface="Times New Roman" panose="02020603050405020304" pitchFamily="18" charset="0"/>
            </a:rPr>
            <a:t>C.,</a:t>
          </a:r>
          <a:r>
            <a:rPr lang="es-EC" sz="2000" b="0" i="0" dirty="0" smtClean="0">
              <a:latin typeface="Times New Roman" panose="02020603050405020304" pitchFamily="18" charset="0"/>
              <a:cs typeface="Times New Roman" panose="02020603050405020304" pitchFamily="18" charset="0"/>
            </a:rPr>
            <a:t> 2017)</a:t>
          </a:r>
        </a:p>
      </dgm:t>
    </dgm:pt>
    <dgm:pt modelId="{1BB53723-D70F-401B-9032-8E69330BB722}" type="parTrans" cxnId="{39D6FBC3-34E5-4412-B40E-EDB80C94EEE1}">
      <dgm:prSet/>
      <dgm:spPr/>
      <dgm:t>
        <a:bodyPr/>
        <a:lstStyle/>
        <a:p>
          <a:endParaRPr lang="es-EC">
            <a:solidFill>
              <a:schemeClr val="tx1"/>
            </a:solidFill>
          </a:endParaRPr>
        </a:p>
      </dgm:t>
    </dgm:pt>
    <dgm:pt modelId="{87DB9304-EF15-4E67-B86C-95BA4DA6543E}" type="sibTrans" cxnId="{39D6FBC3-34E5-4412-B40E-EDB80C94EEE1}">
      <dgm:prSet/>
      <dgm:spPr/>
      <dgm:t>
        <a:bodyPr/>
        <a:lstStyle/>
        <a:p>
          <a:endParaRPr lang="es-EC">
            <a:solidFill>
              <a:schemeClr val="tx1"/>
            </a:solidFill>
          </a:endParaRPr>
        </a:p>
      </dgm:t>
    </dgm:pt>
    <dgm:pt modelId="{8E851017-C226-4C72-9455-37F622F18F0A}">
      <dgm:prSet custT="1"/>
      <dgm:spPr/>
      <dgm:t>
        <a:bodyPr/>
        <a:lstStyle/>
        <a:p>
          <a:r>
            <a:rPr lang="es-ES" sz="2000" b="0" i="0" dirty="0" smtClean="0">
              <a:latin typeface="Times New Roman" panose="02020603050405020304" pitchFamily="18" charset="0"/>
              <a:cs typeface="Times New Roman" panose="02020603050405020304" pitchFamily="18" charset="0"/>
            </a:rPr>
            <a:t>Han definido a la innovación como el uso de una técnica avanzada para mejorar un producto o servicio.</a:t>
          </a:r>
          <a:endParaRPr lang="es-EC" sz="2000" b="0" i="0" dirty="0">
            <a:latin typeface="Times New Roman" panose="02020603050405020304" pitchFamily="18" charset="0"/>
            <a:cs typeface="Times New Roman" panose="02020603050405020304" pitchFamily="18" charset="0"/>
          </a:endParaRPr>
        </a:p>
      </dgm:t>
    </dgm:pt>
    <dgm:pt modelId="{AF62D5B2-4CE4-473B-A715-0D0938AE209F}" type="parTrans" cxnId="{9A290619-0022-4540-BDE8-E7C335B52C3F}">
      <dgm:prSet/>
      <dgm:spPr/>
      <dgm:t>
        <a:bodyPr/>
        <a:lstStyle/>
        <a:p>
          <a:endParaRPr lang="es-EC">
            <a:solidFill>
              <a:schemeClr val="tx1"/>
            </a:solidFill>
          </a:endParaRPr>
        </a:p>
      </dgm:t>
    </dgm:pt>
    <dgm:pt modelId="{9E4D0054-D147-4FEA-B4B7-1CA924C5F5F0}" type="sibTrans" cxnId="{9A290619-0022-4540-BDE8-E7C335B52C3F}">
      <dgm:prSet/>
      <dgm:spPr/>
      <dgm:t>
        <a:bodyPr/>
        <a:lstStyle/>
        <a:p>
          <a:endParaRPr lang="es-EC">
            <a:solidFill>
              <a:schemeClr val="tx1"/>
            </a:solidFill>
          </a:endParaRPr>
        </a:p>
      </dgm:t>
    </dgm:pt>
    <dgm:pt modelId="{830C041F-4EC9-4FF3-9610-A2233928EF52}" type="pres">
      <dgm:prSet presAssocID="{8EA321C6-6FAD-485E-9E37-C87E7034BA23}" presName="Name0" presStyleCnt="0">
        <dgm:presLayoutVars>
          <dgm:dir/>
          <dgm:resizeHandles val="exact"/>
        </dgm:presLayoutVars>
      </dgm:prSet>
      <dgm:spPr/>
      <dgm:t>
        <a:bodyPr/>
        <a:lstStyle/>
        <a:p>
          <a:endParaRPr lang="es-EC"/>
        </a:p>
      </dgm:t>
    </dgm:pt>
    <dgm:pt modelId="{4F52B1A5-2E18-4D16-910D-F8F7EC3AC9FB}" type="pres">
      <dgm:prSet presAssocID="{341159FE-3018-4DAD-A812-1D84B8E859DF}" presName="node" presStyleLbl="node1" presStyleIdx="0" presStyleCnt="3">
        <dgm:presLayoutVars>
          <dgm:bulletEnabled val="1"/>
        </dgm:presLayoutVars>
      </dgm:prSet>
      <dgm:spPr/>
      <dgm:t>
        <a:bodyPr/>
        <a:lstStyle/>
        <a:p>
          <a:endParaRPr lang="es-EC"/>
        </a:p>
      </dgm:t>
    </dgm:pt>
    <dgm:pt modelId="{C71D94C6-6151-4BD1-B68F-1D82E392E94A}" type="pres">
      <dgm:prSet presAssocID="{2DDFEFCE-4BD5-49E5-9E39-CECDD09F8909}" presName="sibTrans" presStyleLbl="sibTrans2D1" presStyleIdx="0" presStyleCnt="2"/>
      <dgm:spPr/>
      <dgm:t>
        <a:bodyPr/>
        <a:lstStyle/>
        <a:p>
          <a:endParaRPr lang="es-EC"/>
        </a:p>
      </dgm:t>
    </dgm:pt>
    <dgm:pt modelId="{4612E606-5EAD-4103-83AB-AEF9C608E5B6}" type="pres">
      <dgm:prSet presAssocID="{2DDFEFCE-4BD5-49E5-9E39-CECDD09F8909}" presName="connectorText" presStyleLbl="sibTrans2D1" presStyleIdx="0" presStyleCnt="2"/>
      <dgm:spPr/>
      <dgm:t>
        <a:bodyPr/>
        <a:lstStyle/>
        <a:p>
          <a:endParaRPr lang="es-EC"/>
        </a:p>
      </dgm:t>
    </dgm:pt>
    <dgm:pt modelId="{B6CCC7F7-6239-458F-BDB7-4F77AE5FED2F}" type="pres">
      <dgm:prSet presAssocID="{FA59A900-1A1A-4CE8-9B54-1A87FC08C352}" presName="node" presStyleLbl="node1" presStyleIdx="1" presStyleCnt="3">
        <dgm:presLayoutVars>
          <dgm:bulletEnabled val="1"/>
        </dgm:presLayoutVars>
      </dgm:prSet>
      <dgm:spPr/>
      <dgm:t>
        <a:bodyPr/>
        <a:lstStyle/>
        <a:p>
          <a:endParaRPr lang="es-EC"/>
        </a:p>
      </dgm:t>
    </dgm:pt>
    <dgm:pt modelId="{94BB55B4-F135-4ACA-A18E-5AC45D05275C}" type="pres">
      <dgm:prSet presAssocID="{0A6EB17B-A08A-4F7C-8DA3-E1E2FED3F1E9}" presName="sibTrans" presStyleLbl="sibTrans2D1" presStyleIdx="1" presStyleCnt="2"/>
      <dgm:spPr/>
      <dgm:t>
        <a:bodyPr/>
        <a:lstStyle/>
        <a:p>
          <a:endParaRPr lang="es-EC"/>
        </a:p>
      </dgm:t>
    </dgm:pt>
    <dgm:pt modelId="{DAF41E94-5040-4310-80AB-C9A22B4DBFFB}" type="pres">
      <dgm:prSet presAssocID="{0A6EB17B-A08A-4F7C-8DA3-E1E2FED3F1E9}" presName="connectorText" presStyleLbl="sibTrans2D1" presStyleIdx="1" presStyleCnt="2"/>
      <dgm:spPr/>
      <dgm:t>
        <a:bodyPr/>
        <a:lstStyle/>
        <a:p>
          <a:endParaRPr lang="es-EC"/>
        </a:p>
      </dgm:t>
    </dgm:pt>
    <dgm:pt modelId="{BF8C1E39-6A31-482C-8BF0-846EB4771450}" type="pres">
      <dgm:prSet presAssocID="{7E27FA84-E6CE-4A5B-A03D-BF275DAD360E}" presName="node" presStyleLbl="node1" presStyleIdx="2" presStyleCnt="3">
        <dgm:presLayoutVars>
          <dgm:bulletEnabled val="1"/>
        </dgm:presLayoutVars>
      </dgm:prSet>
      <dgm:spPr/>
      <dgm:t>
        <a:bodyPr/>
        <a:lstStyle/>
        <a:p>
          <a:endParaRPr lang="es-EC"/>
        </a:p>
      </dgm:t>
    </dgm:pt>
  </dgm:ptLst>
  <dgm:cxnLst>
    <dgm:cxn modelId="{39034FD9-CA70-4344-81EA-D3BA319238D8}" srcId="{FA59A900-1A1A-4CE8-9B54-1A87FC08C352}" destId="{C5C92D8E-60E5-4193-83D5-5445B6969C5A}" srcOrd="0" destOrd="0" parTransId="{FA58882A-2377-4BA9-94DC-D45A9856692F}" sibTransId="{546D4088-483E-45A4-A270-5F0839A1D033}"/>
    <dgm:cxn modelId="{39D6FBC3-34E5-4412-B40E-EDB80C94EEE1}" srcId="{8EA321C6-6FAD-485E-9E37-C87E7034BA23}" destId="{7E27FA84-E6CE-4A5B-A03D-BF275DAD360E}" srcOrd="2" destOrd="0" parTransId="{1BB53723-D70F-401B-9032-8E69330BB722}" sibTransId="{87DB9304-EF15-4E67-B86C-95BA4DA6543E}"/>
    <dgm:cxn modelId="{F68D0B65-FD1B-42F5-AC59-C77965A0887C}" srcId="{341159FE-3018-4DAD-A812-1D84B8E859DF}" destId="{BDA99CAA-94C7-4176-AE94-64D77BEDC7A3}" srcOrd="0" destOrd="0" parTransId="{038E3050-0ADA-46C7-ADA2-3D9A44BB3371}" sibTransId="{8E4DE799-EACE-45FB-A239-CD19B573B466}"/>
    <dgm:cxn modelId="{BB733B85-B85D-4DE4-9A81-B3252006B93A}" type="presOf" srcId="{0A6EB17B-A08A-4F7C-8DA3-E1E2FED3F1E9}" destId="{DAF41E94-5040-4310-80AB-C9A22B4DBFFB}" srcOrd="1" destOrd="0" presId="urn:microsoft.com/office/officeart/2005/8/layout/process1"/>
    <dgm:cxn modelId="{495521C0-0844-4E5C-9509-5EBDD7FE8854}" srcId="{8EA321C6-6FAD-485E-9E37-C87E7034BA23}" destId="{341159FE-3018-4DAD-A812-1D84B8E859DF}" srcOrd="0" destOrd="0" parTransId="{731E8695-A0C7-466C-AD75-D9628751AFD9}" sibTransId="{2DDFEFCE-4BD5-49E5-9E39-CECDD09F8909}"/>
    <dgm:cxn modelId="{6BB7F873-EB9A-437E-BCCE-A89BE90590C4}" type="presOf" srcId="{8E851017-C226-4C72-9455-37F622F18F0A}" destId="{BF8C1E39-6A31-482C-8BF0-846EB4771450}" srcOrd="0" destOrd="1" presId="urn:microsoft.com/office/officeart/2005/8/layout/process1"/>
    <dgm:cxn modelId="{61629965-3ADC-4F4F-863A-9D88373007EF}" type="presOf" srcId="{C5C92D8E-60E5-4193-83D5-5445B6969C5A}" destId="{B6CCC7F7-6239-458F-BDB7-4F77AE5FED2F}" srcOrd="0" destOrd="1" presId="urn:microsoft.com/office/officeart/2005/8/layout/process1"/>
    <dgm:cxn modelId="{7420AAFA-220C-4550-99A8-486F7D4B0BED}" srcId="{8EA321C6-6FAD-485E-9E37-C87E7034BA23}" destId="{FA59A900-1A1A-4CE8-9B54-1A87FC08C352}" srcOrd="1" destOrd="0" parTransId="{948D203D-0803-4FB8-A4A1-510E615ADFA3}" sibTransId="{0A6EB17B-A08A-4F7C-8DA3-E1E2FED3F1E9}"/>
    <dgm:cxn modelId="{9A290619-0022-4540-BDE8-E7C335B52C3F}" srcId="{7E27FA84-E6CE-4A5B-A03D-BF275DAD360E}" destId="{8E851017-C226-4C72-9455-37F622F18F0A}" srcOrd="0" destOrd="0" parTransId="{AF62D5B2-4CE4-473B-A715-0D0938AE209F}" sibTransId="{9E4D0054-D147-4FEA-B4B7-1CA924C5F5F0}"/>
    <dgm:cxn modelId="{4E4F9920-8138-46AB-BAA1-6EBA7C88CA68}" type="presOf" srcId="{7E27FA84-E6CE-4A5B-A03D-BF275DAD360E}" destId="{BF8C1E39-6A31-482C-8BF0-846EB4771450}" srcOrd="0" destOrd="0" presId="urn:microsoft.com/office/officeart/2005/8/layout/process1"/>
    <dgm:cxn modelId="{52B99138-4F3D-4C0C-9ADC-998D5EAEB38F}" type="presOf" srcId="{BDA99CAA-94C7-4176-AE94-64D77BEDC7A3}" destId="{4F52B1A5-2E18-4D16-910D-F8F7EC3AC9FB}" srcOrd="0" destOrd="1" presId="urn:microsoft.com/office/officeart/2005/8/layout/process1"/>
    <dgm:cxn modelId="{5D349B34-A5FD-4FF8-B585-45304961D3F1}" type="presOf" srcId="{0A6EB17B-A08A-4F7C-8DA3-E1E2FED3F1E9}" destId="{94BB55B4-F135-4ACA-A18E-5AC45D05275C}" srcOrd="0" destOrd="0" presId="urn:microsoft.com/office/officeart/2005/8/layout/process1"/>
    <dgm:cxn modelId="{FCAB4EB3-7C36-4C1C-9D3D-59CE553E4C08}" type="presOf" srcId="{8EA321C6-6FAD-485E-9E37-C87E7034BA23}" destId="{830C041F-4EC9-4FF3-9610-A2233928EF52}" srcOrd="0" destOrd="0" presId="urn:microsoft.com/office/officeart/2005/8/layout/process1"/>
    <dgm:cxn modelId="{57FA3788-F686-4B8E-9EFB-E29512B12D11}" type="presOf" srcId="{FA59A900-1A1A-4CE8-9B54-1A87FC08C352}" destId="{B6CCC7F7-6239-458F-BDB7-4F77AE5FED2F}" srcOrd="0" destOrd="0" presId="urn:microsoft.com/office/officeart/2005/8/layout/process1"/>
    <dgm:cxn modelId="{F7C145A8-2A72-4D5E-9DAD-8B882B14103E}" type="presOf" srcId="{2DDFEFCE-4BD5-49E5-9E39-CECDD09F8909}" destId="{4612E606-5EAD-4103-83AB-AEF9C608E5B6}" srcOrd="1" destOrd="0" presId="urn:microsoft.com/office/officeart/2005/8/layout/process1"/>
    <dgm:cxn modelId="{895E7276-95AB-42CC-B37D-0B48A559BC86}" type="presOf" srcId="{2DDFEFCE-4BD5-49E5-9E39-CECDD09F8909}" destId="{C71D94C6-6151-4BD1-B68F-1D82E392E94A}" srcOrd="0" destOrd="0" presId="urn:microsoft.com/office/officeart/2005/8/layout/process1"/>
    <dgm:cxn modelId="{980F0F68-52A7-447C-BA2C-C5080FCE937D}" type="presOf" srcId="{341159FE-3018-4DAD-A812-1D84B8E859DF}" destId="{4F52B1A5-2E18-4D16-910D-F8F7EC3AC9FB}" srcOrd="0" destOrd="0" presId="urn:microsoft.com/office/officeart/2005/8/layout/process1"/>
    <dgm:cxn modelId="{1FCC1368-ACC9-4922-A4BC-A29F3A401164}" type="presParOf" srcId="{830C041F-4EC9-4FF3-9610-A2233928EF52}" destId="{4F52B1A5-2E18-4D16-910D-F8F7EC3AC9FB}" srcOrd="0" destOrd="0" presId="urn:microsoft.com/office/officeart/2005/8/layout/process1"/>
    <dgm:cxn modelId="{115D78DB-F8B8-4FA9-A2C7-30AB649F5370}" type="presParOf" srcId="{830C041F-4EC9-4FF3-9610-A2233928EF52}" destId="{C71D94C6-6151-4BD1-B68F-1D82E392E94A}" srcOrd="1" destOrd="0" presId="urn:microsoft.com/office/officeart/2005/8/layout/process1"/>
    <dgm:cxn modelId="{144DAD0D-24B9-4C93-A8B3-137508B903B5}" type="presParOf" srcId="{C71D94C6-6151-4BD1-B68F-1D82E392E94A}" destId="{4612E606-5EAD-4103-83AB-AEF9C608E5B6}" srcOrd="0" destOrd="0" presId="urn:microsoft.com/office/officeart/2005/8/layout/process1"/>
    <dgm:cxn modelId="{1B65C2BB-6DEE-4DE4-80DE-3F953372B6ED}" type="presParOf" srcId="{830C041F-4EC9-4FF3-9610-A2233928EF52}" destId="{B6CCC7F7-6239-458F-BDB7-4F77AE5FED2F}" srcOrd="2" destOrd="0" presId="urn:microsoft.com/office/officeart/2005/8/layout/process1"/>
    <dgm:cxn modelId="{F16211A5-0D46-4F8A-849B-A680A82DCC72}" type="presParOf" srcId="{830C041F-4EC9-4FF3-9610-A2233928EF52}" destId="{94BB55B4-F135-4ACA-A18E-5AC45D05275C}" srcOrd="3" destOrd="0" presId="urn:microsoft.com/office/officeart/2005/8/layout/process1"/>
    <dgm:cxn modelId="{DD2AEF0F-130F-4929-803B-8C03E74590B7}" type="presParOf" srcId="{94BB55B4-F135-4ACA-A18E-5AC45D05275C}" destId="{DAF41E94-5040-4310-80AB-C9A22B4DBFFB}" srcOrd="0" destOrd="0" presId="urn:microsoft.com/office/officeart/2005/8/layout/process1"/>
    <dgm:cxn modelId="{748E1B79-63F1-4CCC-8AD2-F1750CC618A4}" type="presParOf" srcId="{830C041F-4EC9-4FF3-9610-A2233928EF52}" destId="{BF8C1E39-6A31-482C-8BF0-846EB4771450}"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A321C6-6FAD-485E-9E37-C87E7034BA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6112ECD7-4929-4546-96CD-E072E0F8A61E}">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Gestión del conocimiento e innovación.</a:t>
          </a:r>
          <a:endParaRPr lang="es-EC" dirty="0">
            <a:solidFill>
              <a:schemeClr val="tx1"/>
            </a:solidFill>
            <a:latin typeface="Times New Roman" panose="02020603050405020304" pitchFamily="18" charset="0"/>
            <a:cs typeface="Times New Roman" panose="02020603050405020304" pitchFamily="18" charset="0"/>
          </a:endParaRPr>
        </a:p>
      </dgm:t>
    </dgm:pt>
    <dgm:pt modelId="{2CE59B86-1931-4323-B540-CEFAB477DB66}" type="parTrans" cxnId="{F9D2011D-7C10-4CD5-9FBF-6A28A1631139}">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0C479A2-1974-44C4-900D-0ECDBCC000B8}" type="sibTrans" cxnId="{F9D2011D-7C10-4CD5-9FBF-6A28A1631139}">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69BEF74B-361C-49AC-81F9-6D75C71632E0}">
      <dgm:prSet phldrT="[Texto]" custT="1"/>
      <dgm:spPr/>
      <dgm:t>
        <a:bodyPr/>
        <a:lstStyle/>
        <a:p>
          <a:pPr algn="l"/>
          <a:r>
            <a:rPr lang="es-ES" sz="2000" dirty="0" smtClean="0">
              <a:solidFill>
                <a:schemeClr val="tx1"/>
              </a:solidFill>
              <a:latin typeface="Times New Roman" panose="02020603050405020304" pitchFamily="18" charset="0"/>
              <a:cs typeface="Times New Roman" panose="02020603050405020304" pitchFamily="18" charset="0"/>
            </a:rPr>
            <a:t>Carballo (2006) señala que “la actividad innovadora requiere, por su propia</a:t>
          </a:r>
        </a:p>
        <a:p>
          <a:pPr algn="just"/>
          <a:r>
            <a:rPr lang="es-ES" sz="2000" dirty="0" smtClean="0">
              <a:solidFill>
                <a:schemeClr val="tx1"/>
              </a:solidFill>
              <a:latin typeface="Times New Roman" panose="02020603050405020304" pitchFamily="18" charset="0"/>
              <a:cs typeface="Times New Roman" panose="02020603050405020304" pitchFamily="18" charset="0"/>
            </a:rPr>
            <a:t>naturaleza, un uso intensivo del conocimiento. En ocasiones se requiere la creación de nuevos conocimientos para poder hacer realidad nuevas ideas”.</a:t>
          </a:r>
          <a:endParaRPr lang="es-EC" sz="2000" b="0" i="0" dirty="0">
            <a:solidFill>
              <a:schemeClr val="tx1"/>
            </a:solidFill>
            <a:latin typeface="Times New Roman" panose="02020603050405020304" pitchFamily="18" charset="0"/>
            <a:cs typeface="Times New Roman" panose="02020603050405020304" pitchFamily="18" charset="0"/>
          </a:endParaRPr>
        </a:p>
      </dgm:t>
    </dgm:pt>
    <dgm:pt modelId="{115965B5-59B8-4C5D-813F-C5CB6105C205}" type="parTrans" cxnId="{7DE54C30-B980-4DB1-B0D9-863A4C2B050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C10DE59-E598-4883-9124-4543494A4925}" type="sibTrans" cxnId="{7DE54C30-B980-4DB1-B0D9-863A4C2B050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8E82748-DE41-4CB5-8B20-636E6E34AAA0}" type="pres">
      <dgm:prSet presAssocID="{8EA321C6-6FAD-485E-9E37-C87E7034BA23}" presName="vert0" presStyleCnt="0">
        <dgm:presLayoutVars>
          <dgm:dir/>
          <dgm:animOne val="branch"/>
          <dgm:animLvl val="lvl"/>
        </dgm:presLayoutVars>
      </dgm:prSet>
      <dgm:spPr/>
      <dgm:t>
        <a:bodyPr/>
        <a:lstStyle/>
        <a:p>
          <a:endParaRPr lang="es-ES"/>
        </a:p>
      </dgm:t>
    </dgm:pt>
    <dgm:pt modelId="{877B1554-C360-4901-BB18-406B25F3964D}" type="pres">
      <dgm:prSet presAssocID="{6112ECD7-4929-4546-96CD-E072E0F8A61E}" presName="thickLine" presStyleLbl="alignNode1" presStyleIdx="0" presStyleCnt="1"/>
      <dgm:spPr/>
    </dgm:pt>
    <dgm:pt modelId="{891F11AB-7176-4061-AD86-428FE733E902}" type="pres">
      <dgm:prSet presAssocID="{6112ECD7-4929-4546-96CD-E072E0F8A61E}" presName="horz1" presStyleCnt="0"/>
      <dgm:spPr/>
    </dgm:pt>
    <dgm:pt modelId="{4299644A-0ECB-42C1-9D6A-3051F31BF0AA}" type="pres">
      <dgm:prSet presAssocID="{6112ECD7-4929-4546-96CD-E072E0F8A61E}" presName="tx1" presStyleLbl="revTx" presStyleIdx="0" presStyleCnt="2"/>
      <dgm:spPr/>
      <dgm:t>
        <a:bodyPr/>
        <a:lstStyle/>
        <a:p>
          <a:endParaRPr lang="es-EC"/>
        </a:p>
      </dgm:t>
    </dgm:pt>
    <dgm:pt modelId="{AE62359C-D8A9-41E2-A0B6-5959B4F9FC22}" type="pres">
      <dgm:prSet presAssocID="{6112ECD7-4929-4546-96CD-E072E0F8A61E}" presName="vert1" presStyleCnt="0"/>
      <dgm:spPr/>
    </dgm:pt>
    <dgm:pt modelId="{D28CE762-FF3A-4262-AE7B-F8C927BFE52C}" type="pres">
      <dgm:prSet presAssocID="{69BEF74B-361C-49AC-81F9-6D75C71632E0}" presName="vertSpace2a" presStyleCnt="0"/>
      <dgm:spPr/>
    </dgm:pt>
    <dgm:pt modelId="{9B91F43A-F15C-431F-8302-D80139E15252}" type="pres">
      <dgm:prSet presAssocID="{69BEF74B-361C-49AC-81F9-6D75C71632E0}" presName="horz2" presStyleCnt="0"/>
      <dgm:spPr/>
    </dgm:pt>
    <dgm:pt modelId="{118B2955-9E17-46C0-B740-1159F8CFEB63}" type="pres">
      <dgm:prSet presAssocID="{69BEF74B-361C-49AC-81F9-6D75C71632E0}" presName="horzSpace2" presStyleCnt="0"/>
      <dgm:spPr/>
    </dgm:pt>
    <dgm:pt modelId="{23F58765-5AD6-49EE-AB75-14F191F80C1B}" type="pres">
      <dgm:prSet presAssocID="{69BEF74B-361C-49AC-81F9-6D75C71632E0}" presName="tx2" presStyleLbl="revTx" presStyleIdx="1" presStyleCnt="2" custLinFactNeighborX="156" custLinFactNeighborY="-20146"/>
      <dgm:spPr/>
      <dgm:t>
        <a:bodyPr/>
        <a:lstStyle/>
        <a:p>
          <a:endParaRPr lang="es-EC"/>
        </a:p>
      </dgm:t>
    </dgm:pt>
    <dgm:pt modelId="{5FDCCD3A-F5AD-41A0-AFBA-B89C8AA9BDE7}" type="pres">
      <dgm:prSet presAssocID="{69BEF74B-361C-49AC-81F9-6D75C71632E0}" presName="vert2" presStyleCnt="0"/>
      <dgm:spPr/>
    </dgm:pt>
    <dgm:pt modelId="{DB92F1B4-6D8C-4A91-98A9-A8803AD5A2E1}" type="pres">
      <dgm:prSet presAssocID="{69BEF74B-361C-49AC-81F9-6D75C71632E0}" presName="thinLine2b" presStyleLbl="callout" presStyleIdx="0" presStyleCnt="1"/>
      <dgm:spPr/>
    </dgm:pt>
    <dgm:pt modelId="{315F8F4B-8997-4A1C-B96E-61E4EA856D6D}" type="pres">
      <dgm:prSet presAssocID="{69BEF74B-361C-49AC-81F9-6D75C71632E0}" presName="vertSpace2b" presStyleCnt="0"/>
      <dgm:spPr/>
    </dgm:pt>
  </dgm:ptLst>
  <dgm:cxnLst>
    <dgm:cxn modelId="{F4014CE9-84D4-4A2E-8CE6-FD9F428B76AC}" type="presOf" srcId="{6112ECD7-4929-4546-96CD-E072E0F8A61E}" destId="{4299644A-0ECB-42C1-9D6A-3051F31BF0AA}" srcOrd="0" destOrd="0" presId="urn:microsoft.com/office/officeart/2008/layout/LinedList"/>
    <dgm:cxn modelId="{D0848948-99E7-465F-BF9E-D57911850099}" type="presOf" srcId="{8EA321C6-6FAD-485E-9E37-C87E7034BA23}" destId="{C8E82748-DE41-4CB5-8B20-636E6E34AAA0}" srcOrd="0" destOrd="0" presId="urn:microsoft.com/office/officeart/2008/layout/LinedList"/>
    <dgm:cxn modelId="{7DE54C30-B980-4DB1-B0D9-863A4C2B050B}" srcId="{6112ECD7-4929-4546-96CD-E072E0F8A61E}" destId="{69BEF74B-361C-49AC-81F9-6D75C71632E0}" srcOrd="0" destOrd="0" parTransId="{115965B5-59B8-4C5D-813F-C5CB6105C205}" sibTransId="{2C10DE59-E598-4883-9124-4543494A4925}"/>
    <dgm:cxn modelId="{22C7B9EE-0A8F-479E-9B04-221994B9DE65}" type="presOf" srcId="{69BEF74B-361C-49AC-81F9-6D75C71632E0}" destId="{23F58765-5AD6-49EE-AB75-14F191F80C1B}" srcOrd="0" destOrd="0" presId="urn:microsoft.com/office/officeart/2008/layout/LinedList"/>
    <dgm:cxn modelId="{F9D2011D-7C10-4CD5-9FBF-6A28A1631139}" srcId="{8EA321C6-6FAD-485E-9E37-C87E7034BA23}" destId="{6112ECD7-4929-4546-96CD-E072E0F8A61E}" srcOrd="0" destOrd="0" parTransId="{2CE59B86-1931-4323-B540-CEFAB477DB66}" sibTransId="{90C479A2-1974-44C4-900D-0ECDBCC000B8}"/>
    <dgm:cxn modelId="{6CD64E0B-BC6D-41EC-9181-0596C09CDA49}" type="presParOf" srcId="{C8E82748-DE41-4CB5-8B20-636E6E34AAA0}" destId="{877B1554-C360-4901-BB18-406B25F3964D}" srcOrd="0" destOrd="0" presId="urn:microsoft.com/office/officeart/2008/layout/LinedList"/>
    <dgm:cxn modelId="{4E7E29DD-4D5E-4E4F-8AF8-BC1C0FD8E7BA}" type="presParOf" srcId="{C8E82748-DE41-4CB5-8B20-636E6E34AAA0}" destId="{891F11AB-7176-4061-AD86-428FE733E902}" srcOrd="1" destOrd="0" presId="urn:microsoft.com/office/officeart/2008/layout/LinedList"/>
    <dgm:cxn modelId="{1E44F86D-B380-43FD-8CC0-DFD5EC821458}" type="presParOf" srcId="{891F11AB-7176-4061-AD86-428FE733E902}" destId="{4299644A-0ECB-42C1-9D6A-3051F31BF0AA}" srcOrd="0" destOrd="0" presId="urn:microsoft.com/office/officeart/2008/layout/LinedList"/>
    <dgm:cxn modelId="{042AC3EA-0DDB-414A-B537-690129CBCA15}" type="presParOf" srcId="{891F11AB-7176-4061-AD86-428FE733E902}" destId="{AE62359C-D8A9-41E2-A0B6-5959B4F9FC22}" srcOrd="1" destOrd="0" presId="urn:microsoft.com/office/officeart/2008/layout/LinedList"/>
    <dgm:cxn modelId="{EB83D140-4F1D-46BE-BA1D-103F7E358D4C}" type="presParOf" srcId="{AE62359C-D8A9-41E2-A0B6-5959B4F9FC22}" destId="{D28CE762-FF3A-4262-AE7B-F8C927BFE52C}" srcOrd="0" destOrd="0" presId="urn:microsoft.com/office/officeart/2008/layout/LinedList"/>
    <dgm:cxn modelId="{DC3AA575-8838-4E51-8E51-19687D730A5D}" type="presParOf" srcId="{AE62359C-D8A9-41E2-A0B6-5959B4F9FC22}" destId="{9B91F43A-F15C-431F-8302-D80139E15252}" srcOrd="1" destOrd="0" presId="urn:microsoft.com/office/officeart/2008/layout/LinedList"/>
    <dgm:cxn modelId="{688CB897-A1DA-42FF-A6EA-7404B0973012}" type="presParOf" srcId="{9B91F43A-F15C-431F-8302-D80139E15252}" destId="{118B2955-9E17-46C0-B740-1159F8CFEB63}" srcOrd="0" destOrd="0" presId="urn:microsoft.com/office/officeart/2008/layout/LinedList"/>
    <dgm:cxn modelId="{4B3C9D97-E0C0-4815-A548-8728C936E0F2}" type="presParOf" srcId="{9B91F43A-F15C-431F-8302-D80139E15252}" destId="{23F58765-5AD6-49EE-AB75-14F191F80C1B}" srcOrd="1" destOrd="0" presId="urn:microsoft.com/office/officeart/2008/layout/LinedList"/>
    <dgm:cxn modelId="{195785E2-8056-481C-9116-24BCD113C54B}" type="presParOf" srcId="{9B91F43A-F15C-431F-8302-D80139E15252}" destId="{5FDCCD3A-F5AD-41A0-AFBA-B89C8AA9BDE7}" srcOrd="2" destOrd="0" presId="urn:microsoft.com/office/officeart/2008/layout/LinedList"/>
    <dgm:cxn modelId="{CE1EFEC8-AB94-46B2-9431-A58F9EFFFA38}" type="presParOf" srcId="{AE62359C-D8A9-41E2-A0B6-5959B4F9FC22}" destId="{DB92F1B4-6D8C-4A91-98A9-A8803AD5A2E1}" srcOrd="2" destOrd="0" presId="urn:microsoft.com/office/officeart/2008/layout/LinedList"/>
    <dgm:cxn modelId="{9B4447EA-AAA6-4642-A67D-9C6CBAAEE767}" type="presParOf" srcId="{AE62359C-D8A9-41E2-A0B6-5959B4F9FC22}" destId="{315F8F4B-8997-4A1C-B96E-61E4EA856D6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2F74DA-375F-4EB8-960C-C674D56B62C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1254F914-5ED0-4013-86F2-0B0148E2DBE0}">
      <dgm:prSet phldrT="[Texto]"/>
      <dgm:spPr/>
      <dgm:t>
        <a:bodyPr/>
        <a:lstStyle/>
        <a:p>
          <a:r>
            <a:rPr lang="es-EC" dirty="0" smtClean="0">
              <a:latin typeface="Times New Roman" panose="02020603050405020304" pitchFamily="18" charset="0"/>
              <a:cs typeface="Times New Roman" panose="02020603050405020304" pitchFamily="18" charset="0"/>
            </a:rPr>
            <a:t>Gestión del conocimiento</a:t>
          </a:r>
          <a:endParaRPr lang="es-EC" dirty="0">
            <a:latin typeface="Times New Roman" panose="02020603050405020304" pitchFamily="18" charset="0"/>
            <a:cs typeface="Times New Roman" panose="02020603050405020304" pitchFamily="18" charset="0"/>
          </a:endParaRPr>
        </a:p>
      </dgm:t>
    </dgm:pt>
    <dgm:pt modelId="{5B8FDFBC-61B8-4AA2-A871-A17ED12A8883}" type="parTrans" cxnId="{BA38AD0D-36E5-41B8-968D-4E31D2D242E8}">
      <dgm:prSet/>
      <dgm:spPr/>
      <dgm:t>
        <a:bodyPr/>
        <a:lstStyle/>
        <a:p>
          <a:endParaRPr lang="es-EC">
            <a:latin typeface="Times New Roman" panose="02020603050405020304" pitchFamily="18" charset="0"/>
            <a:cs typeface="Times New Roman" panose="02020603050405020304" pitchFamily="18" charset="0"/>
          </a:endParaRPr>
        </a:p>
      </dgm:t>
    </dgm:pt>
    <dgm:pt modelId="{4F02C289-7B8D-42D5-9DF9-A1F148982F88}" type="sibTrans" cxnId="{BA38AD0D-36E5-41B8-968D-4E31D2D242E8}">
      <dgm:prSet/>
      <dgm:spPr/>
      <dgm:t>
        <a:bodyPr/>
        <a:lstStyle/>
        <a:p>
          <a:endParaRPr lang="es-EC">
            <a:latin typeface="Times New Roman" panose="02020603050405020304" pitchFamily="18" charset="0"/>
            <a:cs typeface="Times New Roman" panose="02020603050405020304" pitchFamily="18" charset="0"/>
          </a:endParaRPr>
        </a:p>
      </dgm:t>
    </dgm:pt>
    <dgm:pt modelId="{1F9F7376-7FF0-4DCF-9F66-69E52662E162}">
      <dgm:prSet phldrT="[Texto]" custT="1"/>
      <dgm:spPr/>
      <dgm:t>
        <a:bodyPr/>
        <a:lstStyle/>
        <a:p>
          <a:r>
            <a:rPr lang="es-EC" sz="2000" b="0" dirty="0" smtClean="0">
              <a:latin typeface="Times New Roman" panose="02020603050405020304" pitchFamily="18" charset="0"/>
              <a:cs typeface="Times New Roman" panose="02020603050405020304" pitchFamily="18" charset="0"/>
            </a:rPr>
            <a:t>Teoría de la organización basada en el conocimiento(Pérez &amp; </a:t>
          </a:r>
          <a:r>
            <a:rPr lang="es-EC" sz="2000" b="0" dirty="0" err="1" smtClean="0">
              <a:latin typeface="Times New Roman" panose="02020603050405020304" pitchFamily="18" charset="0"/>
              <a:cs typeface="Times New Roman" panose="02020603050405020304" pitchFamily="18" charset="0"/>
            </a:rPr>
            <a:t>Coutín</a:t>
          </a:r>
          <a:r>
            <a:rPr lang="es-EC" sz="2000" b="0" dirty="0" smtClean="0">
              <a:latin typeface="Times New Roman" panose="02020603050405020304" pitchFamily="18" charset="0"/>
              <a:cs typeface="Times New Roman" panose="02020603050405020304" pitchFamily="18" charset="0"/>
            </a:rPr>
            <a:t>, 2005).</a:t>
          </a:r>
          <a:endParaRPr lang="es-EC" sz="2000" b="0" dirty="0">
            <a:latin typeface="Times New Roman" panose="02020603050405020304" pitchFamily="18" charset="0"/>
            <a:cs typeface="Times New Roman" panose="02020603050405020304" pitchFamily="18" charset="0"/>
          </a:endParaRPr>
        </a:p>
      </dgm:t>
    </dgm:pt>
    <dgm:pt modelId="{85A2DF43-69C9-425D-8CEF-45B7360E3C04}" type="parTrans" cxnId="{AA75E6E0-2E33-4FD5-87B6-48DBFEB16B44}">
      <dgm:prSet/>
      <dgm:spPr/>
      <dgm:t>
        <a:bodyPr/>
        <a:lstStyle/>
        <a:p>
          <a:endParaRPr lang="es-EC">
            <a:latin typeface="Times New Roman" panose="02020603050405020304" pitchFamily="18" charset="0"/>
            <a:cs typeface="Times New Roman" panose="02020603050405020304" pitchFamily="18" charset="0"/>
          </a:endParaRPr>
        </a:p>
      </dgm:t>
    </dgm:pt>
    <dgm:pt modelId="{78AECCF4-86DF-41F1-A1D4-ACECAF4067A1}" type="sibTrans" cxnId="{AA75E6E0-2E33-4FD5-87B6-48DBFEB16B44}">
      <dgm:prSet/>
      <dgm:spPr/>
      <dgm:t>
        <a:bodyPr/>
        <a:lstStyle/>
        <a:p>
          <a:endParaRPr lang="es-EC">
            <a:latin typeface="Times New Roman" panose="02020603050405020304" pitchFamily="18" charset="0"/>
            <a:cs typeface="Times New Roman" panose="02020603050405020304" pitchFamily="18" charset="0"/>
          </a:endParaRPr>
        </a:p>
      </dgm:t>
    </dgm:pt>
    <dgm:pt modelId="{97BFC053-DB59-4511-88D4-078FEB01D44C}">
      <dgm:prSet phldrT="[Texto]" custT="1"/>
      <dgm:spPr/>
      <dgm:t>
        <a:bodyPr/>
        <a:lstStyle/>
        <a:p>
          <a:r>
            <a:rPr lang="es-EC" sz="2000" b="0" i="0" dirty="0" smtClean="0">
              <a:latin typeface="Times New Roman" panose="02020603050405020304" pitchFamily="18" charset="0"/>
              <a:cs typeface="Times New Roman" panose="02020603050405020304" pitchFamily="18" charset="0"/>
            </a:rPr>
            <a:t>Teoría de la organización del aprendizaje (</a:t>
          </a:r>
          <a:r>
            <a:rPr lang="es-EC" sz="2000" b="0" i="0" dirty="0" err="1" smtClean="0">
              <a:latin typeface="Times New Roman" panose="02020603050405020304" pitchFamily="18" charset="0"/>
              <a:cs typeface="Times New Roman" panose="02020603050405020304" pitchFamily="18" charset="0"/>
            </a:rPr>
            <a:t>Senge</a:t>
          </a:r>
          <a:r>
            <a:rPr lang="es-EC" sz="2000" b="0" i="0" dirty="0" smtClean="0">
              <a:latin typeface="Times New Roman" panose="02020603050405020304" pitchFamily="18" charset="0"/>
              <a:cs typeface="Times New Roman" panose="02020603050405020304" pitchFamily="18" charset="0"/>
            </a:rPr>
            <a:t> 1990)</a:t>
          </a:r>
          <a:endParaRPr lang="es-EC" sz="2000" b="0" i="0" dirty="0">
            <a:latin typeface="Times New Roman" panose="02020603050405020304" pitchFamily="18" charset="0"/>
            <a:cs typeface="Times New Roman" panose="02020603050405020304" pitchFamily="18" charset="0"/>
          </a:endParaRPr>
        </a:p>
      </dgm:t>
    </dgm:pt>
    <dgm:pt modelId="{5FE23CEC-5F8E-45F7-B2A0-BE88FB0E48C3}" type="parTrans" cxnId="{F9707718-4C5D-4B18-B90E-78C784066DA6}">
      <dgm:prSet/>
      <dgm:spPr/>
      <dgm:t>
        <a:bodyPr/>
        <a:lstStyle/>
        <a:p>
          <a:endParaRPr lang="es-EC">
            <a:latin typeface="Times New Roman" panose="02020603050405020304" pitchFamily="18" charset="0"/>
            <a:cs typeface="Times New Roman" panose="02020603050405020304" pitchFamily="18" charset="0"/>
          </a:endParaRPr>
        </a:p>
      </dgm:t>
    </dgm:pt>
    <dgm:pt modelId="{76E4A333-96F2-4AE6-BB40-49D639CD4C57}" type="sibTrans" cxnId="{F9707718-4C5D-4B18-B90E-78C784066DA6}">
      <dgm:prSet/>
      <dgm:spPr/>
      <dgm:t>
        <a:bodyPr/>
        <a:lstStyle/>
        <a:p>
          <a:endParaRPr lang="es-EC">
            <a:latin typeface="Times New Roman" panose="02020603050405020304" pitchFamily="18" charset="0"/>
            <a:cs typeface="Times New Roman" panose="02020603050405020304" pitchFamily="18" charset="0"/>
          </a:endParaRPr>
        </a:p>
      </dgm:t>
    </dgm:pt>
    <dgm:pt modelId="{69CDE233-1620-4062-8FDF-F58D8D095CBB}">
      <dgm:prSet phldrT="[Texto]" custT="1"/>
      <dgm:spPr/>
      <dgm:t>
        <a:bodyPr/>
        <a:lstStyle/>
        <a:p>
          <a:r>
            <a:rPr lang="es-EC" sz="2000" b="0" i="0" dirty="0" smtClean="0">
              <a:latin typeface="Times New Roman" panose="02020603050405020304" pitchFamily="18" charset="0"/>
              <a:cs typeface="Times New Roman" panose="02020603050405020304" pitchFamily="18" charset="0"/>
            </a:rPr>
            <a:t>Teoría de los recursos y capacidades </a:t>
          </a:r>
          <a:r>
            <a:rPr lang="es-EC" sz="2000" dirty="0" smtClean="0">
              <a:latin typeface="Times New Roman" panose="02020603050405020304" pitchFamily="18" charset="0"/>
              <a:cs typeface="Times New Roman" panose="02020603050405020304" pitchFamily="18" charset="0"/>
            </a:rPr>
            <a:t>(</a:t>
          </a:r>
          <a:r>
            <a:rPr lang="es-EC" sz="2000" dirty="0" err="1" smtClean="0">
              <a:latin typeface="Times New Roman" panose="02020603050405020304" pitchFamily="18" charset="0"/>
              <a:cs typeface="Times New Roman" panose="02020603050405020304" pitchFamily="18" charset="0"/>
            </a:rPr>
            <a:t>Barney</a:t>
          </a:r>
          <a:r>
            <a:rPr lang="es-EC" sz="2000" dirty="0" smtClean="0">
              <a:latin typeface="Times New Roman" panose="02020603050405020304" pitchFamily="18" charset="0"/>
              <a:cs typeface="Times New Roman" panose="02020603050405020304" pitchFamily="18" charset="0"/>
            </a:rPr>
            <a:t>, 1991).</a:t>
          </a:r>
          <a:endParaRPr lang="es-EC" sz="2000" b="0" i="0" dirty="0">
            <a:latin typeface="Times New Roman" panose="02020603050405020304" pitchFamily="18" charset="0"/>
            <a:cs typeface="Times New Roman" panose="02020603050405020304" pitchFamily="18" charset="0"/>
          </a:endParaRPr>
        </a:p>
      </dgm:t>
    </dgm:pt>
    <dgm:pt modelId="{41914DFB-16EE-496B-85DE-F4433680D0AA}" type="parTrans" cxnId="{10B68ED2-FC01-430E-BE31-2DCE62A3E29D}">
      <dgm:prSet/>
      <dgm:spPr/>
      <dgm:t>
        <a:bodyPr/>
        <a:lstStyle/>
        <a:p>
          <a:endParaRPr lang="es-EC">
            <a:latin typeface="Times New Roman" panose="02020603050405020304" pitchFamily="18" charset="0"/>
            <a:cs typeface="Times New Roman" panose="02020603050405020304" pitchFamily="18" charset="0"/>
          </a:endParaRPr>
        </a:p>
      </dgm:t>
    </dgm:pt>
    <dgm:pt modelId="{119BCCCB-C208-4777-803F-1B200997D3C5}" type="sibTrans" cxnId="{10B68ED2-FC01-430E-BE31-2DCE62A3E29D}">
      <dgm:prSet/>
      <dgm:spPr/>
      <dgm:t>
        <a:bodyPr/>
        <a:lstStyle/>
        <a:p>
          <a:endParaRPr lang="es-EC">
            <a:latin typeface="Times New Roman" panose="02020603050405020304" pitchFamily="18" charset="0"/>
            <a:cs typeface="Times New Roman" panose="02020603050405020304" pitchFamily="18" charset="0"/>
          </a:endParaRPr>
        </a:p>
      </dgm:t>
    </dgm:pt>
    <dgm:pt modelId="{024D2642-E3E8-41B5-B0CE-264F9066D6AC}">
      <dgm:prSet phldrT="[Texto]" custT="1"/>
      <dgm:spPr/>
      <dgm:t>
        <a:bodyPr/>
        <a:lstStyle/>
        <a:p>
          <a:r>
            <a:rPr lang="es-EC" sz="2000" b="0" i="0" dirty="0" smtClean="0">
              <a:latin typeface="Times New Roman" panose="02020603050405020304" pitchFamily="18" charset="0"/>
              <a:cs typeface="Times New Roman" panose="02020603050405020304" pitchFamily="18" charset="0"/>
            </a:rPr>
            <a:t>Teoría del conocimiento ( </a:t>
          </a:r>
          <a:r>
            <a:rPr lang="es-EC" sz="2000" b="0" i="0" dirty="0" err="1" smtClean="0">
              <a:latin typeface="Times New Roman" panose="02020603050405020304" pitchFamily="18" charset="0"/>
              <a:cs typeface="Times New Roman" panose="02020603050405020304" pitchFamily="18" charset="0"/>
            </a:rPr>
            <a:t>Polany</a:t>
          </a:r>
          <a:r>
            <a:rPr lang="es-EC" sz="2000" b="0" i="0" dirty="0" smtClean="0">
              <a:latin typeface="Times New Roman" panose="02020603050405020304" pitchFamily="18" charset="0"/>
              <a:cs typeface="Times New Roman" panose="02020603050405020304" pitchFamily="18" charset="0"/>
            </a:rPr>
            <a:t>, 2007)</a:t>
          </a:r>
          <a:endParaRPr lang="es-EC" sz="2000" b="0" i="0" dirty="0">
            <a:latin typeface="Times New Roman" panose="02020603050405020304" pitchFamily="18" charset="0"/>
            <a:cs typeface="Times New Roman" panose="02020603050405020304" pitchFamily="18" charset="0"/>
          </a:endParaRPr>
        </a:p>
      </dgm:t>
    </dgm:pt>
    <dgm:pt modelId="{09C677E7-2B13-457B-990A-D8D9578DF36B}" type="parTrans" cxnId="{17658ACF-BA12-4F62-8E56-06D58C05EA16}">
      <dgm:prSet/>
      <dgm:spPr/>
      <dgm:t>
        <a:bodyPr/>
        <a:lstStyle/>
        <a:p>
          <a:endParaRPr lang="es-EC">
            <a:latin typeface="Times New Roman" panose="02020603050405020304" pitchFamily="18" charset="0"/>
            <a:cs typeface="Times New Roman" panose="02020603050405020304" pitchFamily="18" charset="0"/>
          </a:endParaRPr>
        </a:p>
      </dgm:t>
    </dgm:pt>
    <dgm:pt modelId="{831433BD-8EEE-483E-A9C3-7CD70E987C6C}" type="sibTrans" cxnId="{17658ACF-BA12-4F62-8E56-06D58C05EA16}">
      <dgm:prSet/>
      <dgm:spPr/>
      <dgm:t>
        <a:bodyPr/>
        <a:lstStyle/>
        <a:p>
          <a:endParaRPr lang="es-EC">
            <a:latin typeface="Times New Roman" panose="02020603050405020304" pitchFamily="18" charset="0"/>
            <a:cs typeface="Times New Roman" panose="02020603050405020304" pitchFamily="18" charset="0"/>
          </a:endParaRPr>
        </a:p>
      </dgm:t>
    </dgm:pt>
    <dgm:pt modelId="{030D004F-2330-456C-9EDC-C58A7028F05F}" type="pres">
      <dgm:prSet presAssocID="{612F74DA-375F-4EB8-960C-C674D56B62CA}" presName="vert0" presStyleCnt="0">
        <dgm:presLayoutVars>
          <dgm:dir/>
          <dgm:animOne val="branch"/>
          <dgm:animLvl val="lvl"/>
        </dgm:presLayoutVars>
      </dgm:prSet>
      <dgm:spPr/>
      <dgm:t>
        <a:bodyPr/>
        <a:lstStyle/>
        <a:p>
          <a:endParaRPr lang="es-ES"/>
        </a:p>
      </dgm:t>
    </dgm:pt>
    <dgm:pt modelId="{8D1A82BC-A0C4-4DF6-97C7-1801F6749CAD}" type="pres">
      <dgm:prSet presAssocID="{1254F914-5ED0-4013-86F2-0B0148E2DBE0}" presName="thickLine" presStyleLbl="alignNode1" presStyleIdx="0" presStyleCnt="1"/>
      <dgm:spPr/>
    </dgm:pt>
    <dgm:pt modelId="{D59ED4DF-AA9C-4B9B-AC0B-2A23CBF79D45}" type="pres">
      <dgm:prSet presAssocID="{1254F914-5ED0-4013-86F2-0B0148E2DBE0}" presName="horz1" presStyleCnt="0"/>
      <dgm:spPr/>
    </dgm:pt>
    <dgm:pt modelId="{65F833B3-EA00-4154-BE45-7217C5C23EA8}" type="pres">
      <dgm:prSet presAssocID="{1254F914-5ED0-4013-86F2-0B0148E2DBE0}" presName="tx1" presStyleLbl="revTx" presStyleIdx="0" presStyleCnt="5"/>
      <dgm:spPr/>
      <dgm:t>
        <a:bodyPr/>
        <a:lstStyle/>
        <a:p>
          <a:endParaRPr lang="es-ES"/>
        </a:p>
      </dgm:t>
    </dgm:pt>
    <dgm:pt modelId="{E6B064A7-967E-4BBF-9104-1CE67194C4DA}" type="pres">
      <dgm:prSet presAssocID="{1254F914-5ED0-4013-86F2-0B0148E2DBE0}" presName="vert1" presStyleCnt="0"/>
      <dgm:spPr/>
    </dgm:pt>
    <dgm:pt modelId="{0B90AA0C-7331-4BA8-947A-C0C924494309}" type="pres">
      <dgm:prSet presAssocID="{1F9F7376-7FF0-4DCF-9F66-69E52662E162}" presName="vertSpace2a" presStyleCnt="0"/>
      <dgm:spPr/>
    </dgm:pt>
    <dgm:pt modelId="{4377EA02-1782-45FA-86AB-AD08CC8149A4}" type="pres">
      <dgm:prSet presAssocID="{1F9F7376-7FF0-4DCF-9F66-69E52662E162}" presName="horz2" presStyleCnt="0"/>
      <dgm:spPr/>
    </dgm:pt>
    <dgm:pt modelId="{C1D000D4-C742-417D-BD11-87BA87BAA90D}" type="pres">
      <dgm:prSet presAssocID="{1F9F7376-7FF0-4DCF-9F66-69E52662E162}" presName="horzSpace2" presStyleCnt="0"/>
      <dgm:spPr/>
    </dgm:pt>
    <dgm:pt modelId="{F55E5668-E7ED-431E-964B-E572F85DE9E5}" type="pres">
      <dgm:prSet presAssocID="{1F9F7376-7FF0-4DCF-9F66-69E52662E162}" presName="tx2" presStyleLbl="revTx" presStyleIdx="1" presStyleCnt="5"/>
      <dgm:spPr/>
      <dgm:t>
        <a:bodyPr/>
        <a:lstStyle/>
        <a:p>
          <a:endParaRPr lang="es-EC"/>
        </a:p>
      </dgm:t>
    </dgm:pt>
    <dgm:pt modelId="{71E42834-7B59-4129-8F29-AC00843ABB61}" type="pres">
      <dgm:prSet presAssocID="{1F9F7376-7FF0-4DCF-9F66-69E52662E162}" presName="vert2" presStyleCnt="0"/>
      <dgm:spPr/>
    </dgm:pt>
    <dgm:pt modelId="{1306D5E4-07BA-4F03-95DA-6D00947337F2}" type="pres">
      <dgm:prSet presAssocID="{1F9F7376-7FF0-4DCF-9F66-69E52662E162}" presName="thinLine2b" presStyleLbl="callout" presStyleIdx="0" presStyleCnt="4"/>
      <dgm:spPr/>
    </dgm:pt>
    <dgm:pt modelId="{4B9E5CF2-6CF9-4A6E-B405-D476A25E4920}" type="pres">
      <dgm:prSet presAssocID="{1F9F7376-7FF0-4DCF-9F66-69E52662E162}" presName="vertSpace2b" presStyleCnt="0"/>
      <dgm:spPr/>
    </dgm:pt>
    <dgm:pt modelId="{D4A1317F-600C-4A55-A88E-BE2CFCC6C2EF}" type="pres">
      <dgm:prSet presAssocID="{97BFC053-DB59-4511-88D4-078FEB01D44C}" presName="horz2" presStyleCnt="0"/>
      <dgm:spPr/>
    </dgm:pt>
    <dgm:pt modelId="{92B2DC26-5012-4C40-BD63-77E57584022D}" type="pres">
      <dgm:prSet presAssocID="{97BFC053-DB59-4511-88D4-078FEB01D44C}" presName="horzSpace2" presStyleCnt="0"/>
      <dgm:spPr/>
    </dgm:pt>
    <dgm:pt modelId="{63E39E0D-BD1A-41B9-B710-1FF9F524C57B}" type="pres">
      <dgm:prSet presAssocID="{97BFC053-DB59-4511-88D4-078FEB01D44C}" presName="tx2" presStyleLbl="revTx" presStyleIdx="2" presStyleCnt="5"/>
      <dgm:spPr/>
      <dgm:t>
        <a:bodyPr/>
        <a:lstStyle/>
        <a:p>
          <a:endParaRPr lang="es-EC"/>
        </a:p>
      </dgm:t>
    </dgm:pt>
    <dgm:pt modelId="{BDB50E61-5315-4D0D-81E7-6D2883799858}" type="pres">
      <dgm:prSet presAssocID="{97BFC053-DB59-4511-88D4-078FEB01D44C}" presName="vert2" presStyleCnt="0"/>
      <dgm:spPr/>
    </dgm:pt>
    <dgm:pt modelId="{0B6BB63D-872F-492E-9507-6E03790CF9B7}" type="pres">
      <dgm:prSet presAssocID="{97BFC053-DB59-4511-88D4-078FEB01D44C}" presName="thinLine2b" presStyleLbl="callout" presStyleIdx="1" presStyleCnt="4"/>
      <dgm:spPr/>
    </dgm:pt>
    <dgm:pt modelId="{E01510EA-630D-4B9C-8AAB-F5DF0C289A53}" type="pres">
      <dgm:prSet presAssocID="{97BFC053-DB59-4511-88D4-078FEB01D44C}" presName="vertSpace2b" presStyleCnt="0"/>
      <dgm:spPr/>
    </dgm:pt>
    <dgm:pt modelId="{C21C5457-4716-4BB3-A8BA-07BA4AEBF6F0}" type="pres">
      <dgm:prSet presAssocID="{69CDE233-1620-4062-8FDF-F58D8D095CBB}" presName="horz2" presStyleCnt="0"/>
      <dgm:spPr/>
    </dgm:pt>
    <dgm:pt modelId="{5C12B90F-3C4F-4289-8BC2-EEE97966439F}" type="pres">
      <dgm:prSet presAssocID="{69CDE233-1620-4062-8FDF-F58D8D095CBB}" presName="horzSpace2" presStyleCnt="0"/>
      <dgm:spPr/>
    </dgm:pt>
    <dgm:pt modelId="{EEB56722-5F54-4A29-948F-245E0CC71FCA}" type="pres">
      <dgm:prSet presAssocID="{69CDE233-1620-4062-8FDF-F58D8D095CBB}" presName="tx2" presStyleLbl="revTx" presStyleIdx="3" presStyleCnt="5"/>
      <dgm:spPr/>
      <dgm:t>
        <a:bodyPr/>
        <a:lstStyle/>
        <a:p>
          <a:endParaRPr lang="es-EC"/>
        </a:p>
      </dgm:t>
    </dgm:pt>
    <dgm:pt modelId="{E43047ED-165C-467A-A116-2849308215D1}" type="pres">
      <dgm:prSet presAssocID="{69CDE233-1620-4062-8FDF-F58D8D095CBB}" presName="vert2" presStyleCnt="0"/>
      <dgm:spPr/>
    </dgm:pt>
    <dgm:pt modelId="{AB7E26FB-84EC-49E2-933D-AB1ED34BBBA9}" type="pres">
      <dgm:prSet presAssocID="{69CDE233-1620-4062-8FDF-F58D8D095CBB}" presName="thinLine2b" presStyleLbl="callout" presStyleIdx="2" presStyleCnt="4"/>
      <dgm:spPr/>
    </dgm:pt>
    <dgm:pt modelId="{5747F43B-0F4C-4DDC-B295-C10083723178}" type="pres">
      <dgm:prSet presAssocID="{69CDE233-1620-4062-8FDF-F58D8D095CBB}" presName="vertSpace2b" presStyleCnt="0"/>
      <dgm:spPr/>
    </dgm:pt>
    <dgm:pt modelId="{B8B60ACF-40BD-48D7-BB59-F09AE6C75F6C}" type="pres">
      <dgm:prSet presAssocID="{024D2642-E3E8-41B5-B0CE-264F9066D6AC}" presName="horz2" presStyleCnt="0"/>
      <dgm:spPr/>
    </dgm:pt>
    <dgm:pt modelId="{1C2FBF75-22EA-45DC-83D8-7A7FFBEC06EB}" type="pres">
      <dgm:prSet presAssocID="{024D2642-E3E8-41B5-B0CE-264F9066D6AC}" presName="horzSpace2" presStyleCnt="0"/>
      <dgm:spPr/>
    </dgm:pt>
    <dgm:pt modelId="{0EE9E386-0DA5-4C52-916B-9C00ABB5565A}" type="pres">
      <dgm:prSet presAssocID="{024D2642-E3E8-41B5-B0CE-264F9066D6AC}" presName="tx2" presStyleLbl="revTx" presStyleIdx="4" presStyleCnt="5"/>
      <dgm:spPr/>
      <dgm:t>
        <a:bodyPr/>
        <a:lstStyle/>
        <a:p>
          <a:endParaRPr lang="es-EC"/>
        </a:p>
      </dgm:t>
    </dgm:pt>
    <dgm:pt modelId="{CE481596-3173-4BB0-896D-62B6C0380B78}" type="pres">
      <dgm:prSet presAssocID="{024D2642-E3E8-41B5-B0CE-264F9066D6AC}" presName="vert2" presStyleCnt="0"/>
      <dgm:spPr/>
    </dgm:pt>
    <dgm:pt modelId="{44D0ECA2-E76D-486D-B53B-AF592E1DCD2B}" type="pres">
      <dgm:prSet presAssocID="{024D2642-E3E8-41B5-B0CE-264F9066D6AC}" presName="thinLine2b" presStyleLbl="callout" presStyleIdx="3" presStyleCnt="4"/>
      <dgm:spPr/>
    </dgm:pt>
    <dgm:pt modelId="{D92D8635-3ED0-4981-9BDC-CE02BFD32C8F}" type="pres">
      <dgm:prSet presAssocID="{024D2642-E3E8-41B5-B0CE-264F9066D6AC}" presName="vertSpace2b" presStyleCnt="0"/>
      <dgm:spPr/>
    </dgm:pt>
  </dgm:ptLst>
  <dgm:cxnLst>
    <dgm:cxn modelId="{8BF651A6-50E4-4976-81FD-3DB6A1574FC9}" type="presOf" srcId="{1F9F7376-7FF0-4DCF-9F66-69E52662E162}" destId="{F55E5668-E7ED-431E-964B-E572F85DE9E5}" srcOrd="0" destOrd="0" presId="urn:microsoft.com/office/officeart/2008/layout/LinedList"/>
    <dgm:cxn modelId="{D92F6DD1-7DF7-47FD-A028-25CED32E8E66}" type="presOf" srcId="{69CDE233-1620-4062-8FDF-F58D8D095CBB}" destId="{EEB56722-5F54-4A29-948F-245E0CC71FCA}" srcOrd="0" destOrd="0" presId="urn:microsoft.com/office/officeart/2008/layout/LinedList"/>
    <dgm:cxn modelId="{17658ACF-BA12-4F62-8E56-06D58C05EA16}" srcId="{1254F914-5ED0-4013-86F2-0B0148E2DBE0}" destId="{024D2642-E3E8-41B5-B0CE-264F9066D6AC}" srcOrd="3" destOrd="0" parTransId="{09C677E7-2B13-457B-990A-D8D9578DF36B}" sibTransId="{831433BD-8EEE-483E-A9C3-7CD70E987C6C}"/>
    <dgm:cxn modelId="{A70AC694-A071-45EF-92E7-766609E7E407}" type="presOf" srcId="{024D2642-E3E8-41B5-B0CE-264F9066D6AC}" destId="{0EE9E386-0DA5-4C52-916B-9C00ABB5565A}" srcOrd="0" destOrd="0" presId="urn:microsoft.com/office/officeart/2008/layout/LinedList"/>
    <dgm:cxn modelId="{F9707718-4C5D-4B18-B90E-78C784066DA6}" srcId="{1254F914-5ED0-4013-86F2-0B0148E2DBE0}" destId="{97BFC053-DB59-4511-88D4-078FEB01D44C}" srcOrd="1" destOrd="0" parTransId="{5FE23CEC-5F8E-45F7-B2A0-BE88FB0E48C3}" sibTransId="{76E4A333-96F2-4AE6-BB40-49D639CD4C57}"/>
    <dgm:cxn modelId="{84FEB58E-2DA4-4217-9784-5C70700DBCEB}" type="presOf" srcId="{1254F914-5ED0-4013-86F2-0B0148E2DBE0}" destId="{65F833B3-EA00-4154-BE45-7217C5C23EA8}" srcOrd="0" destOrd="0" presId="urn:microsoft.com/office/officeart/2008/layout/LinedList"/>
    <dgm:cxn modelId="{10B68ED2-FC01-430E-BE31-2DCE62A3E29D}" srcId="{1254F914-5ED0-4013-86F2-0B0148E2DBE0}" destId="{69CDE233-1620-4062-8FDF-F58D8D095CBB}" srcOrd="2" destOrd="0" parTransId="{41914DFB-16EE-496B-85DE-F4433680D0AA}" sibTransId="{119BCCCB-C208-4777-803F-1B200997D3C5}"/>
    <dgm:cxn modelId="{AA75E6E0-2E33-4FD5-87B6-48DBFEB16B44}" srcId="{1254F914-5ED0-4013-86F2-0B0148E2DBE0}" destId="{1F9F7376-7FF0-4DCF-9F66-69E52662E162}" srcOrd="0" destOrd="0" parTransId="{85A2DF43-69C9-425D-8CEF-45B7360E3C04}" sibTransId="{78AECCF4-86DF-41F1-A1D4-ACECAF4067A1}"/>
    <dgm:cxn modelId="{BA38AD0D-36E5-41B8-968D-4E31D2D242E8}" srcId="{612F74DA-375F-4EB8-960C-C674D56B62CA}" destId="{1254F914-5ED0-4013-86F2-0B0148E2DBE0}" srcOrd="0" destOrd="0" parTransId="{5B8FDFBC-61B8-4AA2-A871-A17ED12A8883}" sibTransId="{4F02C289-7B8D-42D5-9DF9-A1F148982F88}"/>
    <dgm:cxn modelId="{19ED9AFB-4AA9-4825-8B68-27D390A4DF57}" type="presOf" srcId="{97BFC053-DB59-4511-88D4-078FEB01D44C}" destId="{63E39E0D-BD1A-41B9-B710-1FF9F524C57B}" srcOrd="0" destOrd="0" presId="urn:microsoft.com/office/officeart/2008/layout/LinedList"/>
    <dgm:cxn modelId="{7CEF1270-C40F-4AC7-821E-285B2B3AF443}" type="presOf" srcId="{612F74DA-375F-4EB8-960C-C674D56B62CA}" destId="{030D004F-2330-456C-9EDC-C58A7028F05F}" srcOrd="0" destOrd="0" presId="urn:microsoft.com/office/officeart/2008/layout/LinedList"/>
    <dgm:cxn modelId="{D0A3B9E8-2343-40E8-918E-D0458B032F07}" type="presParOf" srcId="{030D004F-2330-456C-9EDC-C58A7028F05F}" destId="{8D1A82BC-A0C4-4DF6-97C7-1801F6749CAD}" srcOrd="0" destOrd="0" presId="urn:microsoft.com/office/officeart/2008/layout/LinedList"/>
    <dgm:cxn modelId="{C95C4585-4A9F-4D83-AA08-E608D026396E}" type="presParOf" srcId="{030D004F-2330-456C-9EDC-C58A7028F05F}" destId="{D59ED4DF-AA9C-4B9B-AC0B-2A23CBF79D45}" srcOrd="1" destOrd="0" presId="urn:microsoft.com/office/officeart/2008/layout/LinedList"/>
    <dgm:cxn modelId="{B39181DE-7FAC-4740-9B79-8929D2F0FB34}" type="presParOf" srcId="{D59ED4DF-AA9C-4B9B-AC0B-2A23CBF79D45}" destId="{65F833B3-EA00-4154-BE45-7217C5C23EA8}" srcOrd="0" destOrd="0" presId="urn:microsoft.com/office/officeart/2008/layout/LinedList"/>
    <dgm:cxn modelId="{200BDADC-5185-4C12-AB9C-2DB405C305B2}" type="presParOf" srcId="{D59ED4DF-AA9C-4B9B-AC0B-2A23CBF79D45}" destId="{E6B064A7-967E-4BBF-9104-1CE67194C4DA}" srcOrd="1" destOrd="0" presId="urn:microsoft.com/office/officeart/2008/layout/LinedList"/>
    <dgm:cxn modelId="{76BEED6A-B535-45F1-AE9C-4DE5E4D1F6FF}" type="presParOf" srcId="{E6B064A7-967E-4BBF-9104-1CE67194C4DA}" destId="{0B90AA0C-7331-4BA8-947A-C0C924494309}" srcOrd="0" destOrd="0" presId="urn:microsoft.com/office/officeart/2008/layout/LinedList"/>
    <dgm:cxn modelId="{64BEE7C6-DF4C-461D-85C8-7FAD5A71639A}" type="presParOf" srcId="{E6B064A7-967E-4BBF-9104-1CE67194C4DA}" destId="{4377EA02-1782-45FA-86AB-AD08CC8149A4}" srcOrd="1" destOrd="0" presId="urn:microsoft.com/office/officeart/2008/layout/LinedList"/>
    <dgm:cxn modelId="{D1602DAA-2BDC-4260-B11D-E2820FE7AA68}" type="presParOf" srcId="{4377EA02-1782-45FA-86AB-AD08CC8149A4}" destId="{C1D000D4-C742-417D-BD11-87BA87BAA90D}" srcOrd="0" destOrd="0" presId="urn:microsoft.com/office/officeart/2008/layout/LinedList"/>
    <dgm:cxn modelId="{A06DF645-1B65-4961-81A3-B8F96D13A12A}" type="presParOf" srcId="{4377EA02-1782-45FA-86AB-AD08CC8149A4}" destId="{F55E5668-E7ED-431E-964B-E572F85DE9E5}" srcOrd="1" destOrd="0" presId="urn:microsoft.com/office/officeart/2008/layout/LinedList"/>
    <dgm:cxn modelId="{A4872461-49A3-4832-8257-E15647CE63B1}" type="presParOf" srcId="{4377EA02-1782-45FA-86AB-AD08CC8149A4}" destId="{71E42834-7B59-4129-8F29-AC00843ABB61}" srcOrd="2" destOrd="0" presId="urn:microsoft.com/office/officeart/2008/layout/LinedList"/>
    <dgm:cxn modelId="{C6176B5E-5BA1-4116-B201-D425DF971F26}" type="presParOf" srcId="{E6B064A7-967E-4BBF-9104-1CE67194C4DA}" destId="{1306D5E4-07BA-4F03-95DA-6D00947337F2}" srcOrd="2" destOrd="0" presId="urn:microsoft.com/office/officeart/2008/layout/LinedList"/>
    <dgm:cxn modelId="{1DD8326D-A6E2-45FF-8853-5C53C2C16497}" type="presParOf" srcId="{E6B064A7-967E-4BBF-9104-1CE67194C4DA}" destId="{4B9E5CF2-6CF9-4A6E-B405-D476A25E4920}" srcOrd="3" destOrd="0" presId="urn:microsoft.com/office/officeart/2008/layout/LinedList"/>
    <dgm:cxn modelId="{DE798E9C-79E2-43E2-A9CD-8A2BE323F230}" type="presParOf" srcId="{E6B064A7-967E-4BBF-9104-1CE67194C4DA}" destId="{D4A1317F-600C-4A55-A88E-BE2CFCC6C2EF}" srcOrd="4" destOrd="0" presId="urn:microsoft.com/office/officeart/2008/layout/LinedList"/>
    <dgm:cxn modelId="{3F80D745-0B18-488A-834F-BDC27A395575}" type="presParOf" srcId="{D4A1317F-600C-4A55-A88E-BE2CFCC6C2EF}" destId="{92B2DC26-5012-4C40-BD63-77E57584022D}" srcOrd="0" destOrd="0" presId="urn:microsoft.com/office/officeart/2008/layout/LinedList"/>
    <dgm:cxn modelId="{ACD69996-1852-454E-B314-3031FE016790}" type="presParOf" srcId="{D4A1317F-600C-4A55-A88E-BE2CFCC6C2EF}" destId="{63E39E0D-BD1A-41B9-B710-1FF9F524C57B}" srcOrd="1" destOrd="0" presId="urn:microsoft.com/office/officeart/2008/layout/LinedList"/>
    <dgm:cxn modelId="{491A42A6-D28F-44DD-B2D1-2407FA0B0F16}" type="presParOf" srcId="{D4A1317F-600C-4A55-A88E-BE2CFCC6C2EF}" destId="{BDB50E61-5315-4D0D-81E7-6D2883799858}" srcOrd="2" destOrd="0" presId="urn:microsoft.com/office/officeart/2008/layout/LinedList"/>
    <dgm:cxn modelId="{02BA4B1E-F596-4B3C-A9C4-399065ABE2ED}" type="presParOf" srcId="{E6B064A7-967E-4BBF-9104-1CE67194C4DA}" destId="{0B6BB63D-872F-492E-9507-6E03790CF9B7}" srcOrd="5" destOrd="0" presId="urn:microsoft.com/office/officeart/2008/layout/LinedList"/>
    <dgm:cxn modelId="{0522DB13-63B2-4D43-8B69-48DD9722ECF5}" type="presParOf" srcId="{E6B064A7-967E-4BBF-9104-1CE67194C4DA}" destId="{E01510EA-630D-4B9C-8AAB-F5DF0C289A53}" srcOrd="6" destOrd="0" presId="urn:microsoft.com/office/officeart/2008/layout/LinedList"/>
    <dgm:cxn modelId="{213FC4AF-E1D6-4EC8-A2D3-E6438304BCD4}" type="presParOf" srcId="{E6B064A7-967E-4BBF-9104-1CE67194C4DA}" destId="{C21C5457-4716-4BB3-A8BA-07BA4AEBF6F0}" srcOrd="7" destOrd="0" presId="urn:microsoft.com/office/officeart/2008/layout/LinedList"/>
    <dgm:cxn modelId="{A7373E32-EDAC-4367-BB45-AE308FB51525}" type="presParOf" srcId="{C21C5457-4716-4BB3-A8BA-07BA4AEBF6F0}" destId="{5C12B90F-3C4F-4289-8BC2-EEE97966439F}" srcOrd="0" destOrd="0" presId="urn:microsoft.com/office/officeart/2008/layout/LinedList"/>
    <dgm:cxn modelId="{320F3D71-979F-4622-B5F6-2BC1B3FBF86B}" type="presParOf" srcId="{C21C5457-4716-4BB3-A8BA-07BA4AEBF6F0}" destId="{EEB56722-5F54-4A29-948F-245E0CC71FCA}" srcOrd="1" destOrd="0" presId="urn:microsoft.com/office/officeart/2008/layout/LinedList"/>
    <dgm:cxn modelId="{A73788AD-08EE-4A27-9C57-AAA8ED5441F6}" type="presParOf" srcId="{C21C5457-4716-4BB3-A8BA-07BA4AEBF6F0}" destId="{E43047ED-165C-467A-A116-2849308215D1}" srcOrd="2" destOrd="0" presId="urn:microsoft.com/office/officeart/2008/layout/LinedList"/>
    <dgm:cxn modelId="{BF2CE9E6-1377-48E1-85C4-04AB178AC405}" type="presParOf" srcId="{E6B064A7-967E-4BBF-9104-1CE67194C4DA}" destId="{AB7E26FB-84EC-49E2-933D-AB1ED34BBBA9}" srcOrd="8" destOrd="0" presId="urn:microsoft.com/office/officeart/2008/layout/LinedList"/>
    <dgm:cxn modelId="{248F034B-F309-43C0-B05C-552CCD5EDDDA}" type="presParOf" srcId="{E6B064A7-967E-4BBF-9104-1CE67194C4DA}" destId="{5747F43B-0F4C-4DDC-B295-C10083723178}" srcOrd="9" destOrd="0" presId="urn:microsoft.com/office/officeart/2008/layout/LinedList"/>
    <dgm:cxn modelId="{627AB4A6-F131-4897-AE63-FE32B7F43615}" type="presParOf" srcId="{E6B064A7-967E-4BBF-9104-1CE67194C4DA}" destId="{B8B60ACF-40BD-48D7-BB59-F09AE6C75F6C}" srcOrd="10" destOrd="0" presId="urn:microsoft.com/office/officeart/2008/layout/LinedList"/>
    <dgm:cxn modelId="{E48E86BB-97A2-4F35-8749-AE6C0AA2DD1D}" type="presParOf" srcId="{B8B60ACF-40BD-48D7-BB59-F09AE6C75F6C}" destId="{1C2FBF75-22EA-45DC-83D8-7A7FFBEC06EB}" srcOrd="0" destOrd="0" presId="urn:microsoft.com/office/officeart/2008/layout/LinedList"/>
    <dgm:cxn modelId="{24AF1B27-68EC-4BC6-A2D0-2463B8881854}" type="presParOf" srcId="{B8B60ACF-40BD-48D7-BB59-F09AE6C75F6C}" destId="{0EE9E386-0DA5-4C52-916B-9C00ABB5565A}" srcOrd="1" destOrd="0" presId="urn:microsoft.com/office/officeart/2008/layout/LinedList"/>
    <dgm:cxn modelId="{16683864-FF05-4723-899F-DBEB2E9908C2}" type="presParOf" srcId="{B8B60ACF-40BD-48D7-BB59-F09AE6C75F6C}" destId="{CE481596-3173-4BB0-896D-62B6C0380B78}" srcOrd="2" destOrd="0" presId="urn:microsoft.com/office/officeart/2008/layout/LinedList"/>
    <dgm:cxn modelId="{4C2011FA-417D-4E85-BFD2-11F316DD8089}" type="presParOf" srcId="{E6B064A7-967E-4BBF-9104-1CE67194C4DA}" destId="{44D0ECA2-E76D-486D-B53B-AF592E1DCD2B}" srcOrd="11" destOrd="0" presId="urn:microsoft.com/office/officeart/2008/layout/LinedList"/>
    <dgm:cxn modelId="{6C45FEF6-3AF2-4A7B-AF03-2DD0AD052984}" type="presParOf" srcId="{E6B064A7-967E-4BBF-9104-1CE67194C4DA}" destId="{D92D8635-3ED0-4981-9BDC-CE02BFD32C8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A321C6-6FAD-485E-9E37-C87E7034BA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6112ECD7-4929-4546-96CD-E072E0F8A61E}">
      <dgm:prSet phldrT="[Texto]"/>
      <dgm:spPr/>
      <dgm:t>
        <a:bodyPr/>
        <a:lstStyle/>
        <a:p>
          <a:r>
            <a:rPr lang="es-EC" dirty="0" smtClean="0">
              <a:latin typeface="Times New Roman" panose="02020603050405020304" pitchFamily="18" charset="0"/>
              <a:cs typeface="Times New Roman" panose="02020603050405020304" pitchFamily="18" charset="0"/>
            </a:rPr>
            <a:t>Innovación</a:t>
          </a:r>
          <a:endParaRPr lang="es-EC" dirty="0">
            <a:latin typeface="Times New Roman" panose="02020603050405020304" pitchFamily="18" charset="0"/>
            <a:cs typeface="Times New Roman" panose="02020603050405020304" pitchFamily="18" charset="0"/>
          </a:endParaRPr>
        </a:p>
      </dgm:t>
    </dgm:pt>
    <dgm:pt modelId="{2CE59B86-1931-4323-B540-CEFAB477DB66}" type="parTrans" cxnId="{F9D2011D-7C10-4CD5-9FBF-6A28A1631139}">
      <dgm:prSet/>
      <dgm:spPr/>
      <dgm:t>
        <a:bodyPr/>
        <a:lstStyle/>
        <a:p>
          <a:endParaRPr lang="es-EC">
            <a:latin typeface="Times New Roman" panose="02020603050405020304" pitchFamily="18" charset="0"/>
            <a:cs typeface="Times New Roman" panose="02020603050405020304" pitchFamily="18" charset="0"/>
          </a:endParaRPr>
        </a:p>
      </dgm:t>
    </dgm:pt>
    <dgm:pt modelId="{90C479A2-1974-44C4-900D-0ECDBCC000B8}" type="sibTrans" cxnId="{F9D2011D-7C10-4CD5-9FBF-6A28A1631139}">
      <dgm:prSet/>
      <dgm:spPr/>
      <dgm:t>
        <a:bodyPr/>
        <a:lstStyle/>
        <a:p>
          <a:endParaRPr lang="es-EC">
            <a:latin typeface="Times New Roman" panose="02020603050405020304" pitchFamily="18" charset="0"/>
            <a:cs typeface="Times New Roman" panose="02020603050405020304" pitchFamily="18" charset="0"/>
          </a:endParaRPr>
        </a:p>
      </dgm:t>
    </dgm:pt>
    <dgm:pt modelId="{341159FE-3018-4DAD-A812-1D84B8E859DF}">
      <dgm:prSet phldrT="[Texto]" custT="1"/>
      <dgm:spPr/>
      <dgm:t>
        <a:bodyPr/>
        <a:lstStyle/>
        <a:p>
          <a:r>
            <a:rPr lang="es-EC" sz="2000" b="0" i="0" dirty="0" smtClean="0">
              <a:latin typeface="Times New Roman" panose="02020603050405020304" pitchFamily="18" charset="0"/>
              <a:cs typeface="Times New Roman" panose="02020603050405020304" pitchFamily="18" charset="0"/>
            </a:rPr>
            <a:t>Teoría de </a:t>
          </a:r>
          <a:r>
            <a:rPr lang="es-EC" sz="2000" b="0" i="0" dirty="0" err="1" smtClean="0">
              <a:latin typeface="Times New Roman" panose="02020603050405020304" pitchFamily="18" charset="0"/>
              <a:cs typeface="Times New Roman" panose="02020603050405020304" pitchFamily="18" charset="0"/>
            </a:rPr>
            <a:t>Schumpeter</a:t>
          </a:r>
          <a:r>
            <a:rPr lang="es-EC" sz="2000" b="0" i="0" dirty="0" smtClean="0">
              <a:latin typeface="Times New Roman" panose="02020603050405020304" pitchFamily="18" charset="0"/>
              <a:cs typeface="Times New Roman" panose="02020603050405020304" pitchFamily="18" charset="0"/>
            </a:rPr>
            <a:t>. (2004)</a:t>
          </a:r>
          <a:endParaRPr lang="es-EC" sz="2000" b="0" i="0" dirty="0">
            <a:latin typeface="Times New Roman" panose="02020603050405020304" pitchFamily="18" charset="0"/>
            <a:cs typeface="Times New Roman" panose="02020603050405020304" pitchFamily="18" charset="0"/>
          </a:endParaRPr>
        </a:p>
      </dgm:t>
    </dgm:pt>
    <dgm:pt modelId="{731E8695-A0C7-466C-AD75-D9628751AFD9}" type="parTrans" cxnId="{495521C0-0844-4E5C-9509-5EBDD7FE8854}">
      <dgm:prSet/>
      <dgm:spPr/>
      <dgm:t>
        <a:bodyPr/>
        <a:lstStyle/>
        <a:p>
          <a:endParaRPr lang="es-EC">
            <a:latin typeface="Times New Roman" panose="02020603050405020304" pitchFamily="18" charset="0"/>
            <a:cs typeface="Times New Roman" panose="02020603050405020304" pitchFamily="18" charset="0"/>
          </a:endParaRPr>
        </a:p>
      </dgm:t>
    </dgm:pt>
    <dgm:pt modelId="{2DDFEFCE-4BD5-49E5-9E39-CECDD09F8909}" type="sibTrans" cxnId="{495521C0-0844-4E5C-9509-5EBDD7FE8854}">
      <dgm:prSet/>
      <dgm:spPr/>
      <dgm:t>
        <a:bodyPr/>
        <a:lstStyle/>
        <a:p>
          <a:endParaRPr lang="es-EC">
            <a:latin typeface="Times New Roman" panose="02020603050405020304" pitchFamily="18" charset="0"/>
            <a:cs typeface="Times New Roman" panose="02020603050405020304" pitchFamily="18" charset="0"/>
          </a:endParaRPr>
        </a:p>
      </dgm:t>
    </dgm:pt>
    <dgm:pt modelId="{69BEF74B-361C-49AC-81F9-6D75C71632E0}">
      <dgm:prSet phldrT="[Texto]" custT="1"/>
      <dgm:spPr/>
      <dgm:t>
        <a:bodyPr/>
        <a:lstStyle/>
        <a:p>
          <a:r>
            <a:rPr lang="es-EC" sz="2000" b="0" i="0" dirty="0" smtClean="0">
              <a:latin typeface="Times New Roman" panose="02020603050405020304" pitchFamily="18" charset="0"/>
              <a:cs typeface="Times New Roman" panose="02020603050405020304" pitchFamily="18" charset="0"/>
            </a:rPr>
            <a:t>Teoría de la difusión de la innovación </a:t>
          </a:r>
          <a:r>
            <a:rPr lang="es-EC" sz="2000" dirty="0" smtClean="0">
              <a:latin typeface="Times New Roman" panose="02020603050405020304" pitchFamily="18" charset="0"/>
              <a:cs typeface="Times New Roman" panose="02020603050405020304" pitchFamily="18" charset="0"/>
            </a:rPr>
            <a:t>(Rogers, 2003).</a:t>
          </a:r>
          <a:endParaRPr lang="es-EC" sz="2000" b="0" i="0" dirty="0">
            <a:latin typeface="Times New Roman" panose="02020603050405020304" pitchFamily="18" charset="0"/>
            <a:cs typeface="Times New Roman" panose="02020603050405020304" pitchFamily="18" charset="0"/>
          </a:endParaRPr>
        </a:p>
      </dgm:t>
    </dgm:pt>
    <dgm:pt modelId="{115965B5-59B8-4C5D-813F-C5CB6105C205}" type="parTrans" cxnId="{7DE54C30-B980-4DB1-B0D9-863A4C2B050B}">
      <dgm:prSet/>
      <dgm:spPr/>
      <dgm:t>
        <a:bodyPr/>
        <a:lstStyle/>
        <a:p>
          <a:endParaRPr lang="es-EC">
            <a:latin typeface="Times New Roman" panose="02020603050405020304" pitchFamily="18" charset="0"/>
            <a:cs typeface="Times New Roman" panose="02020603050405020304" pitchFamily="18" charset="0"/>
          </a:endParaRPr>
        </a:p>
      </dgm:t>
    </dgm:pt>
    <dgm:pt modelId="{2C10DE59-E598-4883-9124-4543494A4925}" type="sibTrans" cxnId="{7DE54C30-B980-4DB1-B0D9-863A4C2B050B}">
      <dgm:prSet/>
      <dgm:spPr/>
      <dgm:t>
        <a:bodyPr/>
        <a:lstStyle/>
        <a:p>
          <a:endParaRPr lang="es-EC">
            <a:latin typeface="Times New Roman" panose="02020603050405020304" pitchFamily="18" charset="0"/>
            <a:cs typeface="Times New Roman" panose="02020603050405020304" pitchFamily="18" charset="0"/>
          </a:endParaRPr>
        </a:p>
      </dgm:t>
    </dgm:pt>
    <dgm:pt modelId="{DDDDEE55-AF9C-48CC-8ADF-2026ED7614EE}">
      <dgm:prSet phldrT="[Texto]" custT="1"/>
      <dgm:spPr/>
      <dgm:t>
        <a:bodyPr/>
        <a:lstStyle/>
        <a:p>
          <a:r>
            <a:rPr lang="es-EC" sz="2000" b="0" i="0" dirty="0" smtClean="0">
              <a:latin typeface="Times New Roman" panose="02020603050405020304" pitchFamily="18" charset="0"/>
              <a:cs typeface="Times New Roman" panose="02020603050405020304" pitchFamily="18" charset="0"/>
            </a:rPr>
            <a:t>Teoría de la sinergia de los recursos de la innovación </a:t>
          </a:r>
          <a:r>
            <a:rPr lang="es-EC" sz="2000" dirty="0" smtClean="0">
              <a:latin typeface="Times New Roman" panose="02020603050405020304" pitchFamily="18" charset="0"/>
              <a:cs typeface="Times New Roman" panose="02020603050405020304" pitchFamily="18" charset="0"/>
            </a:rPr>
            <a:t>(</a:t>
          </a:r>
          <a:r>
            <a:rPr lang="es-EC" sz="2000" dirty="0" err="1" smtClean="0">
              <a:latin typeface="Times New Roman" panose="02020603050405020304" pitchFamily="18" charset="0"/>
              <a:cs typeface="Times New Roman" panose="02020603050405020304" pitchFamily="18" charset="0"/>
            </a:rPr>
            <a:t>Chen</a:t>
          </a:r>
          <a:r>
            <a:rPr lang="es-EC" sz="2000" dirty="0" smtClean="0">
              <a:latin typeface="Times New Roman" panose="02020603050405020304" pitchFamily="18" charset="0"/>
              <a:cs typeface="Times New Roman" panose="02020603050405020304" pitchFamily="18" charset="0"/>
            </a:rPr>
            <a:t> &amp; </a:t>
          </a:r>
          <a:r>
            <a:rPr lang="es-EC" sz="2000" dirty="0" err="1" smtClean="0">
              <a:latin typeface="Times New Roman" panose="02020603050405020304" pitchFamily="18" charset="0"/>
              <a:cs typeface="Times New Roman" panose="02020603050405020304" pitchFamily="18" charset="0"/>
            </a:rPr>
            <a:t>Chen</a:t>
          </a:r>
          <a:r>
            <a:rPr lang="es-EC" sz="2000" dirty="0" smtClean="0">
              <a:latin typeface="Times New Roman" panose="02020603050405020304" pitchFamily="18" charset="0"/>
              <a:cs typeface="Times New Roman" panose="02020603050405020304" pitchFamily="18" charset="0"/>
            </a:rPr>
            <a:t>, 2013).</a:t>
          </a:r>
          <a:endParaRPr lang="es-EC" sz="2000" b="0" i="0" dirty="0">
            <a:latin typeface="Times New Roman" panose="02020603050405020304" pitchFamily="18" charset="0"/>
            <a:cs typeface="Times New Roman" panose="02020603050405020304" pitchFamily="18" charset="0"/>
          </a:endParaRPr>
        </a:p>
      </dgm:t>
    </dgm:pt>
    <dgm:pt modelId="{2ED2DC83-47E7-4435-8C11-961BECFDA657}" type="parTrans" cxnId="{AE5A9593-B092-480D-8E4B-8065030C5996}">
      <dgm:prSet/>
      <dgm:spPr/>
      <dgm:t>
        <a:bodyPr/>
        <a:lstStyle/>
        <a:p>
          <a:endParaRPr lang="es-EC">
            <a:latin typeface="Times New Roman" panose="02020603050405020304" pitchFamily="18" charset="0"/>
            <a:cs typeface="Times New Roman" panose="02020603050405020304" pitchFamily="18" charset="0"/>
          </a:endParaRPr>
        </a:p>
      </dgm:t>
    </dgm:pt>
    <dgm:pt modelId="{EFD0C993-AAA3-4734-A738-424E695031EC}" type="sibTrans" cxnId="{AE5A9593-B092-480D-8E4B-8065030C5996}">
      <dgm:prSet/>
      <dgm:spPr/>
      <dgm:t>
        <a:bodyPr/>
        <a:lstStyle/>
        <a:p>
          <a:endParaRPr lang="es-EC">
            <a:latin typeface="Times New Roman" panose="02020603050405020304" pitchFamily="18" charset="0"/>
            <a:cs typeface="Times New Roman" panose="02020603050405020304" pitchFamily="18" charset="0"/>
          </a:endParaRPr>
        </a:p>
      </dgm:t>
    </dgm:pt>
    <dgm:pt modelId="{C8E82748-DE41-4CB5-8B20-636E6E34AAA0}" type="pres">
      <dgm:prSet presAssocID="{8EA321C6-6FAD-485E-9E37-C87E7034BA23}" presName="vert0" presStyleCnt="0">
        <dgm:presLayoutVars>
          <dgm:dir/>
          <dgm:animOne val="branch"/>
          <dgm:animLvl val="lvl"/>
        </dgm:presLayoutVars>
      </dgm:prSet>
      <dgm:spPr/>
      <dgm:t>
        <a:bodyPr/>
        <a:lstStyle/>
        <a:p>
          <a:endParaRPr lang="es-ES"/>
        </a:p>
      </dgm:t>
    </dgm:pt>
    <dgm:pt modelId="{877B1554-C360-4901-BB18-406B25F3964D}" type="pres">
      <dgm:prSet presAssocID="{6112ECD7-4929-4546-96CD-E072E0F8A61E}" presName="thickLine" presStyleLbl="alignNode1" presStyleIdx="0" presStyleCnt="1"/>
      <dgm:spPr/>
    </dgm:pt>
    <dgm:pt modelId="{891F11AB-7176-4061-AD86-428FE733E902}" type="pres">
      <dgm:prSet presAssocID="{6112ECD7-4929-4546-96CD-E072E0F8A61E}" presName="horz1" presStyleCnt="0"/>
      <dgm:spPr/>
    </dgm:pt>
    <dgm:pt modelId="{4299644A-0ECB-42C1-9D6A-3051F31BF0AA}" type="pres">
      <dgm:prSet presAssocID="{6112ECD7-4929-4546-96CD-E072E0F8A61E}" presName="tx1" presStyleLbl="revTx" presStyleIdx="0" presStyleCnt="4"/>
      <dgm:spPr/>
      <dgm:t>
        <a:bodyPr/>
        <a:lstStyle/>
        <a:p>
          <a:endParaRPr lang="es-EC"/>
        </a:p>
      </dgm:t>
    </dgm:pt>
    <dgm:pt modelId="{AE62359C-D8A9-41E2-A0B6-5959B4F9FC22}" type="pres">
      <dgm:prSet presAssocID="{6112ECD7-4929-4546-96CD-E072E0F8A61E}" presName="vert1" presStyleCnt="0"/>
      <dgm:spPr/>
    </dgm:pt>
    <dgm:pt modelId="{438A1E66-CF35-4816-83A1-804A50607FC3}" type="pres">
      <dgm:prSet presAssocID="{341159FE-3018-4DAD-A812-1D84B8E859DF}" presName="vertSpace2a" presStyleCnt="0"/>
      <dgm:spPr/>
    </dgm:pt>
    <dgm:pt modelId="{EC21E241-5E90-4A48-8022-CCC414F5A360}" type="pres">
      <dgm:prSet presAssocID="{341159FE-3018-4DAD-A812-1D84B8E859DF}" presName="horz2" presStyleCnt="0"/>
      <dgm:spPr/>
    </dgm:pt>
    <dgm:pt modelId="{2A39C3EE-2087-4628-BEF2-998267FD4A43}" type="pres">
      <dgm:prSet presAssocID="{341159FE-3018-4DAD-A812-1D84B8E859DF}" presName="horzSpace2" presStyleCnt="0"/>
      <dgm:spPr/>
    </dgm:pt>
    <dgm:pt modelId="{FCA1904C-864D-4F3E-9006-3A32324D7F05}" type="pres">
      <dgm:prSet presAssocID="{341159FE-3018-4DAD-A812-1D84B8E859DF}" presName="tx2" presStyleLbl="revTx" presStyleIdx="1" presStyleCnt="4"/>
      <dgm:spPr/>
      <dgm:t>
        <a:bodyPr/>
        <a:lstStyle/>
        <a:p>
          <a:endParaRPr lang="es-EC"/>
        </a:p>
      </dgm:t>
    </dgm:pt>
    <dgm:pt modelId="{AEC20350-5E8C-4663-AF59-CDEA0574B547}" type="pres">
      <dgm:prSet presAssocID="{341159FE-3018-4DAD-A812-1D84B8E859DF}" presName="vert2" presStyleCnt="0"/>
      <dgm:spPr/>
    </dgm:pt>
    <dgm:pt modelId="{90C3B3CA-C598-40EC-9B70-E193A8CD66F2}" type="pres">
      <dgm:prSet presAssocID="{341159FE-3018-4DAD-A812-1D84B8E859DF}" presName="thinLine2b" presStyleLbl="callout" presStyleIdx="0" presStyleCnt="3"/>
      <dgm:spPr/>
    </dgm:pt>
    <dgm:pt modelId="{D72511FF-FF31-4FF9-85D2-8E2A74ABCD89}" type="pres">
      <dgm:prSet presAssocID="{341159FE-3018-4DAD-A812-1D84B8E859DF}" presName="vertSpace2b" presStyleCnt="0"/>
      <dgm:spPr/>
    </dgm:pt>
    <dgm:pt modelId="{9B91F43A-F15C-431F-8302-D80139E15252}" type="pres">
      <dgm:prSet presAssocID="{69BEF74B-361C-49AC-81F9-6D75C71632E0}" presName="horz2" presStyleCnt="0"/>
      <dgm:spPr/>
    </dgm:pt>
    <dgm:pt modelId="{118B2955-9E17-46C0-B740-1159F8CFEB63}" type="pres">
      <dgm:prSet presAssocID="{69BEF74B-361C-49AC-81F9-6D75C71632E0}" presName="horzSpace2" presStyleCnt="0"/>
      <dgm:spPr/>
    </dgm:pt>
    <dgm:pt modelId="{23F58765-5AD6-49EE-AB75-14F191F80C1B}" type="pres">
      <dgm:prSet presAssocID="{69BEF74B-361C-49AC-81F9-6D75C71632E0}" presName="tx2" presStyleLbl="revTx" presStyleIdx="2" presStyleCnt="4"/>
      <dgm:spPr/>
      <dgm:t>
        <a:bodyPr/>
        <a:lstStyle/>
        <a:p>
          <a:endParaRPr lang="es-EC"/>
        </a:p>
      </dgm:t>
    </dgm:pt>
    <dgm:pt modelId="{5FDCCD3A-F5AD-41A0-AFBA-B89C8AA9BDE7}" type="pres">
      <dgm:prSet presAssocID="{69BEF74B-361C-49AC-81F9-6D75C71632E0}" presName="vert2" presStyleCnt="0"/>
      <dgm:spPr/>
    </dgm:pt>
    <dgm:pt modelId="{DB92F1B4-6D8C-4A91-98A9-A8803AD5A2E1}" type="pres">
      <dgm:prSet presAssocID="{69BEF74B-361C-49AC-81F9-6D75C71632E0}" presName="thinLine2b" presStyleLbl="callout" presStyleIdx="1" presStyleCnt="3"/>
      <dgm:spPr/>
    </dgm:pt>
    <dgm:pt modelId="{315F8F4B-8997-4A1C-B96E-61E4EA856D6D}" type="pres">
      <dgm:prSet presAssocID="{69BEF74B-361C-49AC-81F9-6D75C71632E0}" presName="vertSpace2b" presStyleCnt="0"/>
      <dgm:spPr/>
    </dgm:pt>
    <dgm:pt modelId="{5CD43EAD-7835-41C6-A52A-AB1F842C1DA7}" type="pres">
      <dgm:prSet presAssocID="{DDDDEE55-AF9C-48CC-8ADF-2026ED7614EE}" presName="horz2" presStyleCnt="0"/>
      <dgm:spPr/>
    </dgm:pt>
    <dgm:pt modelId="{2F0D446A-F705-4FC1-97C7-E0E94A1EFA07}" type="pres">
      <dgm:prSet presAssocID="{DDDDEE55-AF9C-48CC-8ADF-2026ED7614EE}" presName="horzSpace2" presStyleCnt="0"/>
      <dgm:spPr/>
    </dgm:pt>
    <dgm:pt modelId="{795A81BB-1895-48AD-9C5A-3444FAF64C9A}" type="pres">
      <dgm:prSet presAssocID="{DDDDEE55-AF9C-48CC-8ADF-2026ED7614EE}" presName="tx2" presStyleLbl="revTx" presStyleIdx="3" presStyleCnt="4"/>
      <dgm:spPr/>
      <dgm:t>
        <a:bodyPr/>
        <a:lstStyle/>
        <a:p>
          <a:endParaRPr lang="es-EC"/>
        </a:p>
      </dgm:t>
    </dgm:pt>
    <dgm:pt modelId="{4C5E4595-1E42-4670-815E-AF78C85F7EA8}" type="pres">
      <dgm:prSet presAssocID="{DDDDEE55-AF9C-48CC-8ADF-2026ED7614EE}" presName="vert2" presStyleCnt="0"/>
      <dgm:spPr/>
    </dgm:pt>
    <dgm:pt modelId="{CD353F21-0850-4CB9-B858-3ADCCB71342E}" type="pres">
      <dgm:prSet presAssocID="{DDDDEE55-AF9C-48CC-8ADF-2026ED7614EE}" presName="thinLine2b" presStyleLbl="callout" presStyleIdx="2" presStyleCnt="3"/>
      <dgm:spPr/>
    </dgm:pt>
    <dgm:pt modelId="{A8938FE5-6ECD-4DEB-84BE-901B33DFA132}" type="pres">
      <dgm:prSet presAssocID="{DDDDEE55-AF9C-48CC-8ADF-2026ED7614EE}" presName="vertSpace2b" presStyleCnt="0"/>
      <dgm:spPr/>
    </dgm:pt>
  </dgm:ptLst>
  <dgm:cxnLst>
    <dgm:cxn modelId="{82FBAB83-FD74-4B65-8370-818D3C33BB25}" type="presOf" srcId="{341159FE-3018-4DAD-A812-1D84B8E859DF}" destId="{FCA1904C-864D-4F3E-9006-3A32324D7F05}" srcOrd="0" destOrd="0" presId="urn:microsoft.com/office/officeart/2008/layout/LinedList"/>
    <dgm:cxn modelId="{495521C0-0844-4E5C-9509-5EBDD7FE8854}" srcId="{6112ECD7-4929-4546-96CD-E072E0F8A61E}" destId="{341159FE-3018-4DAD-A812-1D84B8E859DF}" srcOrd="0" destOrd="0" parTransId="{731E8695-A0C7-466C-AD75-D9628751AFD9}" sibTransId="{2DDFEFCE-4BD5-49E5-9E39-CECDD09F8909}"/>
    <dgm:cxn modelId="{6A38C2D5-0089-499D-A2EF-D609114A03F9}" type="presOf" srcId="{6112ECD7-4929-4546-96CD-E072E0F8A61E}" destId="{4299644A-0ECB-42C1-9D6A-3051F31BF0AA}" srcOrd="0" destOrd="0" presId="urn:microsoft.com/office/officeart/2008/layout/LinedList"/>
    <dgm:cxn modelId="{5B8C6889-FDD0-473D-B17D-93CDD3D16843}" type="presOf" srcId="{8EA321C6-6FAD-485E-9E37-C87E7034BA23}" destId="{C8E82748-DE41-4CB5-8B20-636E6E34AAA0}" srcOrd="0" destOrd="0" presId="urn:microsoft.com/office/officeart/2008/layout/LinedList"/>
    <dgm:cxn modelId="{AE5A9593-B092-480D-8E4B-8065030C5996}" srcId="{6112ECD7-4929-4546-96CD-E072E0F8A61E}" destId="{DDDDEE55-AF9C-48CC-8ADF-2026ED7614EE}" srcOrd="2" destOrd="0" parTransId="{2ED2DC83-47E7-4435-8C11-961BECFDA657}" sibTransId="{EFD0C993-AAA3-4734-A738-424E695031EC}"/>
    <dgm:cxn modelId="{7DE54C30-B980-4DB1-B0D9-863A4C2B050B}" srcId="{6112ECD7-4929-4546-96CD-E072E0F8A61E}" destId="{69BEF74B-361C-49AC-81F9-6D75C71632E0}" srcOrd="1" destOrd="0" parTransId="{115965B5-59B8-4C5D-813F-C5CB6105C205}" sibTransId="{2C10DE59-E598-4883-9124-4543494A4925}"/>
    <dgm:cxn modelId="{10EB0B69-9B9E-438F-AC6C-A75F8011AD2F}" type="presOf" srcId="{69BEF74B-361C-49AC-81F9-6D75C71632E0}" destId="{23F58765-5AD6-49EE-AB75-14F191F80C1B}" srcOrd="0" destOrd="0" presId="urn:microsoft.com/office/officeart/2008/layout/LinedList"/>
    <dgm:cxn modelId="{F9D2011D-7C10-4CD5-9FBF-6A28A1631139}" srcId="{8EA321C6-6FAD-485E-9E37-C87E7034BA23}" destId="{6112ECD7-4929-4546-96CD-E072E0F8A61E}" srcOrd="0" destOrd="0" parTransId="{2CE59B86-1931-4323-B540-CEFAB477DB66}" sibTransId="{90C479A2-1974-44C4-900D-0ECDBCC000B8}"/>
    <dgm:cxn modelId="{DD3CFADA-0F0B-47A6-B35F-85E7EC995BA4}" type="presOf" srcId="{DDDDEE55-AF9C-48CC-8ADF-2026ED7614EE}" destId="{795A81BB-1895-48AD-9C5A-3444FAF64C9A}" srcOrd="0" destOrd="0" presId="urn:microsoft.com/office/officeart/2008/layout/LinedList"/>
    <dgm:cxn modelId="{3026964E-76AB-49C1-9B18-BB32E24DCAB7}" type="presParOf" srcId="{C8E82748-DE41-4CB5-8B20-636E6E34AAA0}" destId="{877B1554-C360-4901-BB18-406B25F3964D}" srcOrd="0" destOrd="0" presId="urn:microsoft.com/office/officeart/2008/layout/LinedList"/>
    <dgm:cxn modelId="{D938E88A-C9CF-49F0-9B8C-C269A24B24E2}" type="presParOf" srcId="{C8E82748-DE41-4CB5-8B20-636E6E34AAA0}" destId="{891F11AB-7176-4061-AD86-428FE733E902}" srcOrd="1" destOrd="0" presId="urn:microsoft.com/office/officeart/2008/layout/LinedList"/>
    <dgm:cxn modelId="{4D243F92-6659-43F9-80CA-A9E62A9EF179}" type="presParOf" srcId="{891F11AB-7176-4061-AD86-428FE733E902}" destId="{4299644A-0ECB-42C1-9D6A-3051F31BF0AA}" srcOrd="0" destOrd="0" presId="urn:microsoft.com/office/officeart/2008/layout/LinedList"/>
    <dgm:cxn modelId="{C0763F1B-E34E-446B-B3DE-CEE2B636CF6D}" type="presParOf" srcId="{891F11AB-7176-4061-AD86-428FE733E902}" destId="{AE62359C-D8A9-41E2-A0B6-5959B4F9FC22}" srcOrd="1" destOrd="0" presId="urn:microsoft.com/office/officeart/2008/layout/LinedList"/>
    <dgm:cxn modelId="{49E4E2EE-10FD-4D8D-8B1F-34E37A1A2660}" type="presParOf" srcId="{AE62359C-D8A9-41E2-A0B6-5959B4F9FC22}" destId="{438A1E66-CF35-4816-83A1-804A50607FC3}" srcOrd="0" destOrd="0" presId="urn:microsoft.com/office/officeart/2008/layout/LinedList"/>
    <dgm:cxn modelId="{85147F2E-2D1E-410C-A4E5-4C6C66448A0C}" type="presParOf" srcId="{AE62359C-D8A9-41E2-A0B6-5959B4F9FC22}" destId="{EC21E241-5E90-4A48-8022-CCC414F5A360}" srcOrd="1" destOrd="0" presId="urn:microsoft.com/office/officeart/2008/layout/LinedList"/>
    <dgm:cxn modelId="{2E7162A0-5918-46DF-BE20-579FBFE40327}" type="presParOf" srcId="{EC21E241-5E90-4A48-8022-CCC414F5A360}" destId="{2A39C3EE-2087-4628-BEF2-998267FD4A43}" srcOrd="0" destOrd="0" presId="urn:microsoft.com/office/officeart/2008/layout/LinedList"/>
    <dgm:cxn modelId="{02FC6BD0-6929-4E93-9BFA-6EAC144E239C}" type="presParOf" srcId="{EC21E241-5E90-4A48-8022-CCC414F5A360}" destId="{FCA1904C-864D-4F3E-9006-3A32324D7F05}" srcOrd="1" destOrd="0" presId="urn:microsoft.com/office/officeart/2008/layout/LinedList"/>
    <dgm:cxn modelId="{DBEE6561-7CEC-4452-B69A-01911E965571}" type="presParOf" srcId="{EC21E241-5E90-4A48-8022-CCC414F5A360}" destId="{AEC20350-5E8C-4663-AF59-CDEA0574B547}" srcOrd="2" destOrd="0" presId="urn:microsoft.com/office/officeart/2008/layout/LinedList"/>
    <dgm:cxn modelId="{4A11F330-9C53-4196-8454-36EB56A0076E}" type="presParOf" srcId="{AE62359C-D8A9-41E2-A0B6-5959B4F9FC22}" destId="{90C3B3CA-C598-40EC-9B70-E193A8CD66F2}" srcOrd="2" destOrd="0" presId="urn:microsoft.com/office/officeart/2008/layout/LinedList"/>
    <dgm:cxn modelId="{DE4B2560-B708-4477-A334-296F48F92E1D}" type="presParOf" srcId="{AE62359C-D8A9-41E2-A0B6-5959B4F9FC22}" destId="{D72511FF-FF31-4FF9-85D2-8E2A74ABCD89}" srcOrd="3" destOrd="0" presId="urn:microsoft.com/office/officeart/2008/layout/LinedList"/>
    <dgm:cxn modelId="{45EB2389-F1D8-4959-87E7-574A15178366}" type="presParOf" srcId="{AE62359C-D8A9-41E2-A0B6-5959B4F9FC22}" destId="{9B91F43A-F15C-431F-8302-D80139E15252}" srcOrd="4" destOrd="0" presId="urn:microsoft.com/office/officeart/2008/layout/LinedList"/>
    <dgm:cxn modelId="{AC6A23A9-F95B-4EFA-906F-D004DD16F1B9}" type="presParOf" srcId="{9B91F43A-F15C-431F-8302-D80139E15252}" destId="{118B2955-9E17-46C0-B740-1159F8CFEB63}" srcOrd="0" destOrd="0" presId="urn:microsoft.com/office/officeart/2008/layout/LinedList"/>
    <dgm:cxn modelId="{EF3DA74B-3055-44F5-82C1-0FE12133A77E}" type="presParOf" srcId="{9B91F43A-F15C-431F-8302-D80139E15252}" destId="{23F58765-5AD6-49EE-AB75-14F191F80C1B}" srcOrd="1" destOrd="0" presId="urn:microsoft.com/office/officeart/2008/layout/LinedList"/>
    <dgm:cxn modelId="{76D50BE8-2A7D-413E-B3CB-74E97128DA74}" type="presParOf" srcId="{9B91F43A-F15C-431F-8302-D80139E15252}" destId="{5FDCCD3A-F5AD-41A0-AFBA-B89C8AA9BDE7}" srcOrd="2" destOrd="0" presId="urn:microsoft.com/office/officeart/2008/layout/LinedList"/>
    <dgm:cxn modelId="{C4E1B14A-0267-4494-AEFA-7B19F1622FB4}" type="presParOf" srcId="{AE62359C-D8A9-41E2-A0B6-5959B4F9FC22}" destId="{DB92F1B4-6D8C-4A91-98A9-A8803AD5A2E1}" srcOrd="5" destOrd="0" presId="urn:microsoft.com/office/officeart/2008/layout/LinedList"/>
    <dgm:cxn modelId="{8C8BD29C-8F84-4686-812B-DDFEE44426DC}" type="presParOf" srcId="{AE62359C-D8A9-41E2-A0B6-5959B4F9FC22}" destId="{315F8F4B-8997-4A1C-B96E-61E4EA856D6D}" srcOrd="6" destOrd="0" presId="urn:microsoft.com/office/officeart/2008/layout/LinedList"/>
    <dgm:cxn modelId="{FEE64D9D-853F-454F-90D0-5A5E25EB4C42}" type="presParOf" srcId="{AE62359C-D8A9-41E2-A0B6-5959B4F9FC22}" destId="{5CD43EAD-7835-41C6-A52A-AB1F842C1DA7}" srcOrd="7" destOrd="0" presId="urn:microsoft.com/office/officeart/2008/layout/LinedList"/>
    <dgm:cxn modelId="{E55A9587-DCD2-4113-B605-FB384D819AAF}" type="presParOf" srcId="{5CD43EAD-7835-41C6-A52A-AB1F842C1DA7}" destId="{2F0D446A-F705-4FC1-97C7-E0E94A1EFA07}" srcOrd="0" destOrd="0" presId="urn:microsoft.com/office/officeart/2008/layout/LinedList"/>
    <dgm:cxn modelId="{A604C66A-C50C-4C0C-B59F-2C5879331761}" type="presParOf" srcId="{5CD43EAD-7835-41C6-A52A-AB1F842C1DA7}" destId="{795A81BB-1895-48AD-9C5A-3444FAF64C9A}" srcOrd="1" destOrd="0" presId="urn:microsoft.com/office/officeart/2008/layout/LinedList"/>
    <dgm:cxn modelId="{508E8885-0840-44BD-B45D-CC615A619F78}" type="presParOf" srcId="{5CD43EAD-7835-41C6-A52A-AB1F842C1DA7}" destId="{4C5E4595-1E42-4670-815E-AF78C85F7EA8}" srcOrd="2" destOrd="0" presId="urn:microsoft.com/office/officeart/2008/layout/LinedList"/>
    <dgm:cxn modelId="{F59CBE4B-8A3C-4128-8875-42DB3EC00639}" type="presParOf" srcId="{AE62359C-D8A9-41E2-A0B6-5959B4F9FC22}" destId="{CD353F21-0850-4CB9-B858-3ADCCB71342E}" srcOrd="8" destOrd="0" presId="urn:microsoft.com/office/officeart/2008/layout/LinedList"/>
    <dgm:cxn modelId="{21738DA3-9954-472D-B7F1-31BE4CA68307}" type="presParOf" srcId="{AE62359C-D8A9-41E2-A0B6-5959B4F9FC22}" destId="{A8938FE5-6ECD-4DEB-84BE-901B33DFA13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EBD0B9-D118-44D3-8D2C-F2E2108511CD}"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s-ES"/>
        </a:p>
      </dgm:t>
    </dgm:pt>
    <dgm:pt modelId="{B766664A-F4FC-484A-A499-E05BD2A10CAB}">
      <dgm:prSet phldrT="[Texto]"/>
      <dgm:spPr/>
      <dgm:t>
        <a:bodyPr/>
        <a:lstStyle/>
        <a:p>
          <a:r>
            <a:rPr lang="es-ES" dirty="0" smtClean="0">
              <a:latin typeface="Times New Roman" panose="02020603050405020304" pitchFamily="18" charset="0"/>
              <a:cs typeface="Times New Roman" panose="02020603050405020304" pitchFamily="18" charset="0"/>
            </a:rPr>
            <a:t>Enfoque de investigación </a:t>
          </a:r>
          <a:endParaRPr lang="es-ES" dirty="0">
            <a:latin typeface="Times New Roman" panose="02020603050405020304" pitchFamily="18" charset="0"/>
            <a:cs typeface="Times New Roman" panose="02020603050405020304" pitchFamily="18" charset="0"/>
          </a:endParaRPr>
        </a:p>
      </dgm:t>
    </dgm:pt>
    <dgm:pt modelId="{66188B19-AAC5-4681-8660-C47F4853507F}" type="parTrans" cxnId="{3DB92CA5-189C-448F-BA5E-43D6267F300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D3D3D40-F980-40C9-8B36-A8E4877C9A8F}" type="sibTrans" cxnId="{3DB92CA5-189C-448F-BA5E-43D6267F300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BE0DA09-4F93-43E5-A5A7-A9FABA7C1BF5}">
      <dgm:prSet phldrT="[Texto]" custT="1"/>
      <dgm:spPr/>
      <dgm:t>
        <a:bodyPr/>
        <a:lstStyle/>
        <a:p>
          <a:r>
            <a:rPr lang="es-ES" sz="2400" dirty="0" smtClean="0">
              <a:latin typeface="Times New Roman" panose="02020603050405020304" pitchFamily="18" charset="0"/>
              <a:cs typeface="Times New Roman" panose="02020603050405020304" pitchFamily="18" charset="0"/>
            </a:rPr>
            <a:t>Cuantitativo</a:t>
          </a:r>
          <a:r>
            <a:rPr lang="es-ES" sz="1900" dirty="0" smtClean="0">
              <a:latin typeface="Times New Roman" panose="02020603050405020304" pitchFamily="18" charset="0"/>
              <a:cs typeface="Times New Roman" panose="02020603050405020304" pitchFamily="18" charset="0"/>
            </a:rPr>
            <a:t> </a:t>
          </a:r>
          <a:endParaRPr lang="es-ES" sz="1900" dirty="0">
            <a:latin typeface="Times New Roman" panose="02020603050405020304" pitchFamily="18" charset="0"/>
            <a:cs typeface="Times New Roman" panose="02020603050405020304" pitchFamily="18" charset="0"/>
          </a:endParaRPr>
        </a:p>
      </dgm:t>
    </dgm:pt>
    <dgm:pt modelId="{256F5BE0-EF38-4BCB-B33C-4529858BB91F}" type="parTrans" cxnId="{D35ECB93-AC02-432A-BD6D-C2C66601E2B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6A75853-B42A-458E-81AA-9038FA84337B}" type="sibTrans" cxnId="{D35ECB93-AC02-432A-BD6D-C2C66601E2B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D41989A7-3446-4A4B-8441-EA904A4B9ED4}">
      <dgm:prSet phldrT="[Texto]"/>
      <dgm:spPr/>
      <dgm:t>
        <a:bodyPr/>
        <a:lstStyle/>
        <a:p>
          <a:r>
            <a:rPr lang="es-EC" dirty="0" smtClean="0">
              <a:latin typeface="Times New Roman" panose="02020603050405020304" pitchFamily="18" charset="0"/>
              <a:cs typeface="Times New Roman" panose="02020603050405020304" pitchFamily="18" charset="0"/>
            </a:rPr>
            <a:t>Tipo de investigación</a:t>
          </a:r>
          <a:endParaRPr lang="es-ES" dirty="0">
            <a:latin typeface="Times New Roman" panose="02020603050405020304" pitchFamily="18" charset="0"/>
            <a:cs typeface="Times New Roman" panose="02020603050405020304" pitchFamily="18" charset="0"/>
          </a:endParaRPr>
        </a:p>
      </dgm:t>
    </dgm:pt>
    <dgm:pt modelId="{0C433DEA-6493-4624-93F3-A60961A05EA6}" type="parTrans" cxnId="{D374B7F9-8876-498F-8CF3-AF32F27EB67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826C1FD-794A-445B-B33D-A115BCF07018}" type="sibTrans" cxnId="{D374B7F9-8876-498F-8CF3-AF32F27EB67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ED7CB5A-B9EE-4818-AF62-6DE5A499E02D}">
      <dgm:prSet phldrT="[Texto]" custT="1"/>
      <dgm:spPr/>
      <dgm:t>
        <a:bodyPr/>
        <a:lstStyle/>
        <a:p>
          <a:r>
            <a:rPr lang="es-EC" sz="2400" b="0" smtClean="0">
              <a:latin typeface="Times New Roman" panose="02020603050405020304" pitchFamily="18" charset="0"/>
              <a:cs typeface="Times New Roman" panose="02020603050405020304" pitchFamily="18" charset="0"/>
            </a:rPr>
            <a:t>No experimental</a:t>
          </a:r>
          <a:endParaRPr lang="es-ES" sz="2400" dirty="0">
            <a:latin typeface="Times New Roman" panose="02020603050405020304" pitchFamily="18" charset="0"/>
            <a:cs typeface="Times New Roman" panose="02020603050405020304" pitchFamily="18" charset="0"/>
          </a:endParaRPr>
        </a:p>
      </dgm:t>
    </dgm:pt>
    <dgm:pt modelId="{E6EA015C-E42E-4E35-9287-581686B7CB7C}" type="parTrans" cxnId="{400CD11D-F3BD-415A-B3BE-0659BF9D25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F07DEB0A-FD0C-4E3B-B12C-417C3016A922}" type="sibTrans" cxnId="{400CD11D-F3BD-415A-B3BE-0659BF9D255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23EF6EB-2A1A-489F-8752-70C56F9F7069}">
      <dgm:prSet custT="1"/>
      <dgm:spPr/>
      <dgm:t>
        <a:bodyPr/>
        <a:lstStyle/>
        <a:p>
          <a:r>
            <a:rPr lang="es-EC" sz="2400" b="0" dirty="0" err="1" smtClean="0">
              <a:latin typeface="Times New Roman" panose="02020603050405020304" pitchFamily="18" charset="0"/>
              <a:cs typeface="Times New Roman" panose="02020603050405020304" pitchFamily="18" charset="0"/>
            </a:rPr>
            <a:t>Correlacional</a:t>
          </a:r>
          <a:r>
            <a:rPr lang="es-EC" sz="2400" b="0" dirty="0" smtClean="0">
              <a:latin typeface="Times New Roman" panose="02020603050405020304" pitchFamily="18" charset="0"/>
              <a:cs typeface="Times New Roman" panose="02020603050405020304" pitchFamily="18" charset="0"/>
            </a:rPr>
            <a:t> </a:t>
          </a:r>
          <a:endParaRPr lang="es-EC" sz="2400" b="0" dirty="0">
            <a:latin typeface="Times New Roman" panose="02020603050405020304" pitchFamily="18" charset="0"/>
            <a:cs typeface="Times New Roman" panose="02020603050405020304" pitchFamily="18" charset="0"/>
          </a:endParaRPr>
        </a:p>
      </dgm:t>
    </dgm:pt>
    <dgm:pt modelId="{2DC5917C-1A3A-4A97-8541-2ABC949318A2}" type="parTrans" cxnId="{3CDBFAC4-E276-4A3F-8A1E-5D311B31FC9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96C28D4-C955-455F-9DA6-86261F12076B}" type="sibTrans" cxnId="{3CDBFAC4-E276-4A3F-8A1E-5D311B31FC9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87AF1CB-6ED8-45F0-BE4C-ACB50E847F6E}">
      <dgm:prSet phldrT="[Texto]" custT="1"/>
      <dgm:spPr/>
      <dgm:t>
        <a:bodyPr/>
        <a:lstStyle/>
        <a:p>
          <a:r>
            <a:rPr lang="es-EC" sz="2400" dirty="0" smtClean="0">
              <a:latin typeface="Times New Roman" panose="02020603050405020304" pitchFamily="18" charset="0"/>
              <a:cs typeface="Times New Roman" panose="02020603050405020304" pitchFamily="18" charset="0"/>
            </a:rPr>
            <a:t>Aplicada</a:t>
          </a:r>
          <a:endParaRPr lang="es-ES" sz="2400" dirty="0">
            <a:latin typeface="Times New Roman" panose="02020603050405020304" pitchFamily="18" charset="0"/>
            <a:cs typeface="Times New Roman" panose="02020603050405020304" pitchFamily="18" charset="0"/>
          </a:endParaRPr>
        </a:p>
      </dgm:t>
    </dgm:pt>
    <dgm:pt modelId="{A1DF8C3E-830A-42D2-A00E-CC40BA21D344}" type="parTrans" cxnId="{D60458EC-3295-46B4-8B4D-E8E26C89687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8DDEB35-2A61-4197-BDAD-459993E8831F}" type="sibTrans" cxnId="{D60458EC-3295-46B4-8B4D-E8E26C89687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CF6D771-3B89-4B23-9B23-FE336A67CE99}">
      <dgm:prSet phldrT="[Texto]" custT="1"/>
      <dgm:spPr/>
      <dgm:t>
        <a:bodyPr/>
        <a:lstStyle/>
        <a:p>
          <a:r>
            <a:rPr lang="es-EC" sz="2400" dirty="0" smtClean="0">
              <a:latin typeface="Times New Roman" panose="02020603050405020304" pitchFamily="18" charset="0"/>
              <a:cs typeface="Times New Roman" panose="02020603050405020304" pitchFamily="18" charset="0"/>
            </a:rPr>
            <a:t>Fuentes de información Mixto</a:t>
          </a:r>
          <a:endParaRPr lang="es-ES" sz="2400" dirty="0">
            <a:latin typeface="Times New Roman" panose="02020603050405020304" pitchFamily="18" charset="0"/>
            <a:cs typeface="Times New Roman" panose="02020603050405020304" pitchFamily="18" charset="0"/>
          </a:endParaRPr>
        </a:p>
      </dgm:t>
    </dgm:pt>
    <dgm:pt modelId="{867BED84-E330-425B-B91E-A4224DC6EC5B}" type="parTrans" cxnId="{ED486E69-1491-416F-9773-E662CB32D6F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8B8A941-E738-4F08-ADA6-FF2C57DA68BE}" type="sibTrans" cxnId="{ED486E69-1491-416F-9773-E662CB32D6F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5B8971D-C648-4A4A-BDBB-67C228227D0F}">
      <dgm:prSet phldrT="[Texto]" custT="1"/>
      <dgm:spPr/>
      <dgm:t>
        <a:bodyPr/>
        <a:lstStyle/>
        <a:p>
          <a:r>
            <a:rPr lang="es-EC" sz="2400" dirty="0" smtClean="0">
              <a:latin typeface="Times New Roman" panose="02020603050405020304" pitchFamily="18" charset="0"/>
              <a:cs typeface="Times New Roman" panose="02020603050405020304" pitchFamily="18" charset="0"/>
            </a:rPr>
            <a:t>Por las unidades de análisis </a:t>
          </a:r>
          <a:r>
            <a:rPr lang="es-EC" sz="2400" dirty="0" err="1" smtClean="0">
              <a:latin typeface="Times New Roman" panose="02020603050405020304" pitchFamily="18" charset="0"/>
              <a:cs typeface="Times New Roman" panose="02020603050405020304" pitchFamily="18" charset="0"/>
            </a:rPr>
            <a:t>Insitu</a:t>
          </a:r>
          <a:endParaRPr lang="es-ES" sz="2400" dirty="0">
            <a:latin typeface="Times New Roman" panose="02020603050405020304" pitchFamily="18" charset="0"/>
            <a:cs typeface="Times New Roman" panose="02020603050405020304" pitchFamily="18" charset="0"/>
          </a:endParaRPr>
        </a:p>
      </dgm:t>
    </dgm:pt>
    <dgm:pt modelId="{8975B079-4F5C-4E79-8377-D6DCEEC9A78C}" type="parTrans" cxnId="{CAF0A553-873C-4806-9957-0A53B931BD9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3525AE1-97E0-4329-8E45-492A01AF72CA}" type="sibTrans" cxnId="{CAF0A553-873C-4806-9957-0A53B931BD9F}">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33C47D9-AED3-49E8-AC0B-E3FBE096BDBF}" type="pres">
      <dgm:prSet presAssocID="{0FEBD0B9-D118-44D3-8D2C-F2E2108511CD}" presName="Name0" presStyleCnt="0">
        <dgm:presLayoutVars>
          <dgm:dir/>
          <dgm:animLvl val="lvl"/>
          <dgm:resizeHandles val="exact"/>
        </dgm:presLayoutVars>
      </dgm:prSet>
      <dgm:spPr/>
      <dgm:t>
        <a:bodyPr/>
        <a:lstStyle/>
        <a:p>
          <a:endParaRPr lang="es-ES"/>
        </a:p>
      </dgm:t>
    </dgm:pt>
    <dgm:pt modelId="{1973BB71-C4A5-48B5-B902-D1564EB94002}" type="pres">
      <dgm:prSet presAssocID="{B766664A-F4FC-484A-A499-E05BD2A10CAB}" presName="linNode" presStyleCnt="0"/>
      <dgm:spPr/>
      <dgm:t>
        <a:bodyPr/>
        <a:lstStyle/>
        <a:p>
          <a:endParaRPr lang="es-EC"/>
        </a:p>
      </dgm:t>
    </dgm:pt>
    <dgm:pt modelId="{4F293A7D-BEF7-4511-B142-E021F42F39AB}" type="pres">
      <dgm:prSet presAssocID="{B766664A-F4FC-484A-A499-E05BD2A10CAB}" presName="parentText" presStyleLbl="node1" presStyleIdx="0" presStyleCnt="2">
        <dgm:presLayoutVars>
          <dgm:chMax val="1"/>
          <dgm:bulletEnabled val="1"/>
        </dgm:presLayoutVars>
      </dgm:prSet>
      <dgm:spPr/>
      <dgm:t>
        <a:bodyPr/>
        <a:lstStyle/>
        <a:p>
          <a:endParaRPr lang="es-ES"/>
        </a:p>
      </dgm:t>
    </dgm:pt>
    <dgm:pt modelId="{34C42C79-2906-436F-AA9D-074E80784E06}" type="pres">
      <dgm:prSet presAssocID="{B766664A-F4FC-484A-A499-E05BD2A10CAB}" presName="descendantText" presStyleLbl="alignAccFollowNode1" presStyleIdx="0" presStyleCnt="2">
        <dgm:presLayoutVars>
          <dgm:bulletEnabled val="1"/>
        </dgm:presLayoutVars>
      </dgm:prSet>
      <dgm:spPr/>
      <dgm:t>
        <a:bodyPr/>
        <a:lstStyle/>
        <a:p>
          <a:endParaRPr lang="es-ES"/>
        </a:p>
      </dgm:t>
    </dgm:pt>
    <dgm:pt modelId="{50EB7D59-933E-4C78-8900-E95B4AB73390}" type="pres">
      <dgm:prSet presAssocID="{DD3D3D40-F980-40C9-8B36-A8E4877C9A8F}" presName="sp" presStyleCnt="0"/>
      <dgm:spPr/>
      <dgm:t>
        <a:bodyPr/>
        <a:lstStyle/>
        <a:p>
          <a:endParaRPr lang="es-EC"/>
        </a:p>
      </dgm:t>
    </dgm:pt>
    <dgm:pt modelId="{F9B5B210-E821-4079-94D2-827750C7A22D}" type="pres">
      <dgm:prSet presAssocID="{D41989A7-3446-4A4B-8441-EA904A4B9ED4}" presName="linNode" presStyleCnt="0"/>
      <dgm:spPr/>
      <dgm:t>
        <a:bodyPr/>
        <a:lstStyle/>
        <a:p>
          <a:endParaRPr lang="es-EC"/>
        </a:p>
      </dgm:t>
    </dgm:pt>
    <dgm:pt modelId="{43CB50F1-96CD-4F03-ABEC-2CD263AA46D7}" type="pres">
      <dgm:prSet presAssocID="{D41989A7-3446-4A4B-8441-EA904A4B9ED4}" presName="parentText" presStyleLbl="node1" presStyleIdx="1" presStyleCnt="2">
        <dgm:presLayoutVars>
          <dgm:chMax val="1"/>
          <dgm:bulletEnabled val="1"/>
        </dgm:presLayoutVars>
      </dgm:prSet>
      <dgm:spPr/>
      <dgm:t>
        <a:bodyPr/>
        <a:lstStyle/>
        <a:p>
          <a:endParaRPr lang="es-ES"/>
        </a:p>
      </dgm:t>
    </dgm:pt>
    <dgm:pt modelId="{CE008C08-EC69-4D11-AB67-5F8687C2986C}" type="pres">
      <dgm:prSet presAssocID="{D41989A7-3446-4A4B-8441-EA904A4B9ED4}" presName="descendantText" presStyleLbl="alignAccFollowNode1" presStyleIdx="1" presStyleCnt="2" custScaleY="112667" custLinFactNeighborX="1701" custLinFactNeighborY="759">
        <dgm:presLayoutVars>
          <dgm:bulletEnabled val="1"/>
        </dgm:presLayoutVars>
      </dgm:prSet>
      <dgm:spPr/>
      <dgm:t>
        <a:bodyPr/>
        <a:lstStyle/>
        <a:p>
          <a:endParaRPr lang="es-ES"/>
        </a:p>
      </dgm:t>
    </dgm:pt>
  </dgm:ptLst>
  <dgm:cxnLst>
    <dgm:cxn modelId="{D60458EC-3295-46B4-8B4D-E8E26C89687F}" srcId="{D41989A7-3446-4A4B-8441-EA904A4B9ED4}" destId="{C87AF1CB-6ED8-45F0-BE4C-ACB50E847F6E}" srcOrd="0" destOrd="0" parTransId="{A1DF8C3E-830A-42D2-A00E-CC40BA21D344}" sibTransId="{68DDEB35-2A61-4197-BDAD-459993E8831F}"/>
    <dgm:cxn modelId="{5C9C95E2-6E2D-4FB1-BEB7-F868C0094C99}" type="presOf" srcId="{0FEBD0B9-D118-44D3-8D2C-F2E2108511CD}" destId="{733C47D9-AED3-49E8-AC0B-E3FBE096BDBF}" srcOrd="0" destOrd="0" presId="urn:microsoft.com/office/officeart/2005/8/layout/vList5"/>
    <dgm:cxn modelId="{5F0852FF-075F-4BD0-94E9-98ECF4BE8D03}" type="presOf" srcId="{B766664A-F4FC-484A-A499-E05BD2A10CAB}" destId="{4F293A7D-BEF7-4511-B142-E021F42F39AB}" srcOrd="0" destOrd="0" presId="urn:microsoft.com/office/officeart/2005/8/layout/vList5"/>
    <dgm:cxn modelId="{C2D98BB3-BE06-48C0-BD2B-A5176DE2FFB4}" type="presOf" srcId="{223EF6EB-2A1A-489F-8752-70C56F9F7069}" destId="{CE008C08-EC69-4D11-AB67-5F8687C2986C}" srcOrd="0" destOrd="4" presId="urn:microsoft.com/office/officeart/2005/8/layout/vList5"/>
    <dgm:cxn modelId="{ED486E69-1491-416F-9773-E662CB32D6F5}" srcId="{D41989A7-3446-4A4B-8441-EA904A4B9ED4}" destId="{1CF6D771-3B89-4B23-9B23-FE336A67CE99}" srcOrd="1" destOrd="0" parTransId="{867BED84-E330-425B-B91E-A4224DC6EC5B}" sibTransId="{48B8A941-E738-4F08-ADA6-FF2C57DA68BE}"/>
    <dgm:cxn modelId="{34E5C0AE-17A7-4688-B764-50938AB9C1B1}" type="presOf" srcId="{1CF6D771-3B89-4B23-9B23-FE336A67CE99}" destId="{CE008C08-EC69-4D11-AB67-5F8687C2986C}" srcOrd="0" destOrd="1" presId="urn:microsoft.com/office/officeart/2005/8/layout/vList5"/>
    <dgm:cxn modelId="{49450167-E929-4288-A526-2F1A04E7946B}" type="presOf" srcId="{FBE0DA09-4F93-43E5-A5A7-A9FABA7C1BF5}" destId="{34C42C79-2906-436F-AA9D-074E80784E06}" srcOrd="0" destOrd="0" presId="urn:microsoft.com/office/officeart/2005/8/layout/vList5"/>
    <dgm:cxn modelId="{7A730EB8-CB01-4A85-9379-DE014C12FEB1}" type="presOf" srcId="{D41989A7-3446-4A4B-8441-EA904A4B9ED4}" destId="{43CB50F1-96CD-4F03-ABEC-2CD263AA46D7}" srcOrd="0" destOrd="0" presId="urn:microsoft.com/office/officeart/2005/8/layout/vList5"/>
    <dgm:cxn modelId="{B036CB44-4D86-4E5F-A191-A1D54D65BABE}" type="presOf" srcId="{1ED7CB5A-B9EE-4818-AF62-6DE5A499E02D}" destId="{CE008C08-EC69-4D11-AB67-5F8687C2986C}" srcOrd="0" destOrd="3" presId="urn:microsoft.com/office/officeart/2005/8/layout/vList5"/>
    <dgm:cxn modelId="{19A301A8-32C9-4D69-BCDF-75D33A8B1167}" type="presOf" srcId="{15B8971D-C648-4A4A-BDBB-67C228227D0F}" destId="{CE008C08-EC69-4D11-AB67-5F8687C2986C}" srcOrd="0" destOrd="2" presId="urn:microsoft.com/office/officeart/2005/8/layout/vList5"/>
    <dgm:cxn modelId="{400CD11D-F3BD-415A-B3BE-0659BF9D2557}" srcId="{D41989A7-3446-4A4B-8441-EA904A4B9ED4}" destId="{1ED7CB5A-B9EE-4818-AF62-6DE5A499E02D}" srcOrd="3" destOrd="0" parTransId="{E6EA015C-E42E-4E35-9287-581686B7CB7C}" sibTransId="{F07DEB0A-FD0C-4E3B-B12C-417C3016A922}"/>
    <dgm:cxn modelId="{D374B7F9-8876-498F-8CF3-AF32F27EB670}" srcId="{0FEBD0B9-D118-44D3-8D2C-F2E2108511CD}" destId="{D41989A7-3446-4A4B-8441-EA904A4B9ED4}" srcOrd="1" destOrd="0" parTransId="{0C433DEA-6493-4624-93F3-A60961A05EA6}" sibTransId="{3826C1FD-794A-445B-B33D-A115BCF07018}"/>
    <dgm:cxn modelId="{D35ECB93-AC02-432A-BD6D-C2C66601E2B7}" srcId="{B766664A-F4FC-484A-A499-E05BD2A10CAB}" destId="{FBE0DA09-4F93-43E5-A5A7-A9FABA7C1BF5}" srcOrd="0" destOrd="0" parTransId="{256F5BE0-EF38-4BCB-B33C-4529858BB91F}" sibTransId="{26A75853-B42A-458E-81AA-9038FA84337B}"/>
    <dgm:cxn modelId="{CAF0A553-873C-4806-9957-0A53B931BD9F}" srcId="{D41989A7-3446-4A4B-8441-EA904A4B9ED4}" destId="{15B8971D-C648-4A4A-BDBB-67C228227D0F}" srcOrd="2" destOrd="0" parTransId="{8975B079-4F5C-4E79-8377-D6DCEEC9A78C}" sibTransId="{43525AE1-97E0-4329-8E45-492A01AF72CA}"/>
    <dgm:cxn modelId="{3DB92CA5-189C-448F-BA5E-43D6267F3008}" srcId="{0FEBD0B9-D118-44D3-8D2C-F2E2108511CD}" destId="{B766664A-F4FC-484A-A499-E05BD2A10CAB}" srcOrd="0" destOrd="0" parTransId="{66188B19-AAC5-4681-8660-C47F4853507F}" sibTransId="{DD3D3D40-F980-40C9-8B36-A8E4877C9A8F}"/>
    <dgm:cxn modelId="{3CDBFAC4-E276-4A3F-8A1E-5D311B31FC9E}" srcId="{D41989A7-3446-4A4B-8441-EA904A4B9ED4}" destId="{223EF6EB-2A1A-489F-8752-70C56F9F7069}" srcOrd="4" destOrd="0" parTransId="{2DC5917C-1A3A-4A97-8541-2ABC949318A2}" sibTransId="{496C28D4-C955-455F-9DA6-86261F12076B}"/>
    <dgm:cxn modelId="{E1D79762-52F7-4EBE-86D4-A6F1BE19DF27}" type="presOf" srcId="{C87AF1CB-6ED8-45F0-BE4C-ACB50E847F6E}" destId="{CE008C08-EC69-4D11-AB67-5F8687C2986C}" srcOrd="0" destOrd="0" presId="urn:microsoft.com/office/officeart/2005/8/layout/vList5"/>
    <dgm:cxn modelId="{CA780791-B339-44FD-A6B5-B32CC07D0E73}" type="presParOf" srcId="{733C47D9-AED3-49E8-AC0B-E3FBE096BDBF}" destId="{1973BB71-C4A5-48B5-B902-D1564EB94002}" srcOrd="0" destOrd="0" presId="urn:microsoft.com/office/officeart/2005/8/layout/vList5"/>
    <dgm:cxn modelId="{53C4FFE4-C412-4462-B153-A20C85653016}" type="presParOf" srcId="{1973BB71-C4A5-48B5-B902-D1564EB94002}" destId="{4F293A7D-BEF7-4511-B142-E021F42F39AB}" srcOrd="0" destOrd="0" presId="urn:microsoft.com/office/officeart/2005/8/layout/vList5"/>
    <dgm:cxn modelId="{3B6FFD34-24E6-484E-82A7-4A62A835DC24}" type="presParOf" srcId="{1973BB71-C4A5-48B5-B902-D1564EB94002}" destId="{34C42C79-2906-436F-AA9D-074E80784E06}" srcOrd="1" destOrd="0" presId="urn:microsoft.com/office/officeart/2005/8/layout/vList5"/>
    <dgm:cxn modelId="{4EE80BF4-DCB6-4657-A069-F385491BB840}" type="presParOf" srcId="{733C47D9-AED3-49E8-AC0B-E3FBE096BDBF}" destId="{50EB7D59-933E-4C78-8900-E95B4AB73390}" srcOrd="1" destOrd="0" presId="urn:microsoft.com/office/officeart/2005/8/layout/vList5"/>
    <dgm:cxn modelId="{2EF20F39-6ED6-4218-92E7-17708913AA54}" type="presParOf" srcId="{733C47D9-AED3-49E8-AC0B-E3FBE096BDBF}" destId="{F9B5B210-E821-4079-94D2-827750C7A22D}" srcOrd="2" destOrd="0" presId="urn:microsoft.com/office/officeart/2005/8/layout/vList5"/>
    <dgm:cxn modelId="{FB17791C-93D4-46C9-8424-325CC95789A7}" type="presParOf" srcId="{F9B5B210-E821-4079-94D2-827750C7A22D}" destId="{43CB50F1-96CD-4F03-ABEC-2CD263AA46D7}" srcOrd="0" destOrd="0" presId="urn:microsoft.com/office/officeart/2005/8/layout/vList5"/>
    <dgm:cxn modelId="{147EB640-B87F-4436-86A8-D66ACDF6F9E2}" type="presParOf" srcId="{F9B5B210-E821-4079-94D2-827750C7A22D}" destId="{CE008C08-EC69-4D11-AB67-5F8687C298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32FD30-0102-4A88-9858-E16EAF95EF5B}"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s-ES"/>
        </a:p>
      </dgm:t>
    </dgm:pt>
    <dgm:pt modelId="{B213BC6F-C478-4CE5-988B-6FD4BE57F2B5}">
      <dgm:prSet phldrT="[Texto]"/>
      <dgm:spPr/>
      <dgm:t>
        <a:bodyPr/>
        <a:lstStyle/>
        <a:p>
          <a:r>
            <a:rPr lang="es-EC" b="1" dirty="0" smtClean="0">
              <a:latin typeface="Times New Roman" panose="02020603050405020304" pitchFamily="18" charset="0"/>
              <a:cs typeface="Times New Roman" panose="02020603050405020304" pitchFamily="18" charset="0"/>
            </a:rPr>
            <a:t>H1</a:t>
          </a:r>
          <a:r>
            <a:rPr lang="es-EC" dirty="0" smtClean="0">
              <a:latin typeface="Times New Roman" panose="02020603050405020304" pitchFamily="18" charset="0"/>
              <a:cs typeface="Times New Roman" panose="02020603050405020304" pitchFamily="18" charset="0"/>
            </a:rPr>
            <a:t>: la dimensión creación del conocimiento tiene un efecto positivo sobre la dimensión de la innovación en proceso.</a:t>
          </a:r>
          <a:endParaRPr lang="es-ES" dirty="0">
            <a:latin typeface="Times New Roman" panose="02020603050405020304" pitchFamily="18" charset="0"/>
            <a:cs typeface="Times New Roman" panose="02020603050405020304" pitchFamily="18" charset="0"/>
          </a:endParaRPr>
        </a:p>
      </dgm:t>
    </dgm:pt>
    <dgm:pt modelId="{342F9DCD-65BE-4067-8548-996C4F4227E6}" type="parTrans" cxnId="{D7C4060C-49EB-437D-AF7F-963CE8A0763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433260B3-FFE7-4EFF-83B8-43E4D6BDF49F}" type="sibTrans" cxnId="{D7C4060C-49EB-437D-AF7F-963CE8A0763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11FFE9D-0847-474B-9F01-BC495E866E62}">
      <dgm:prSet phldrT="[Texto]"/>
      <dgm:spPr/>
      <dgm:t>
        <a:bodyPr/>
        <a:lstStyle/>
        <a:p>
          <a:r>
            <a:rPr lang="es-EC" b="1" dirty="0" smtClean="0">
              <a:latin typeface="Times New Roman" panose="02020603050405020304" pitchFamily="18" charset="0"/>
              <a:cs typeface="Times New Roman" panose="02020603050405020304" pitchFamily="18" charset="0"/>
            </a:rPr>
            <a:t>H2</a:t>
          </a:r>
          <a:r>
            <a:rPr lang="es-EC" dirty="0" smtClean="0">
              <a:latin typeface="Times New Roman" panose="02020603050405020304" pitchFamily="18" charset="0"/>
              <a:cs typeface="Times New Roman" panose="02020603050405020304" pitchFamily="18" charset="0"/>
            </a:rPr>
            <a:t>: la dimensión transferencia y almacenamiento tiene un efecto positivo sobre la dimensión de la innovación en producto.</a:t>
          </a:r>
          <a:endParaRPr lang="es-ES" dirty="0">
            <a:latin typeface="Times New Roman" panose="02020603050405020304" pitchFamily="18" charset="0"/>
            <a:cs typeface="Times New Roman" panose="02020603050405020304" pitchFamily="18" charset="0"/>
          </a:endParaRPr>
        </a:p>
      </dgm:t>
    </dgm:pt>
    <dgm:pt modelId="{369121D4-9649-4A7F-AB0D-CDFEDDE17726}" type="parTrans" cxnId="{21515F95-9054-4958-9165-0F8B32A9CE7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425F80C-DEA7-4539-9D73-98F351DF4E0C}" type="sibTrans" cxnId="{21515F95-9054-4958-9165-0F8B32A9CE7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BE4D365-FBBE-4C6A-B6A3-197DF7F3A3F8}">
      <dgm:prSet phldrT="[Texto]"/>
      <dgm:spPr/>
      <dgm:t>
        <a:bodyPr/>
        <a:lstStyle/>
        <a:p>
          <a:r>
            <a:rPr lang="es-EC" b="1" dirty="0" smtClean="0">
              <a:latin typeface="Times New Roman" panose="02020603050405020304" pitchFamily="18" charset="0"/>
              <a:cs typeface="Times New Roman" panose="02020603050405020304" pitchFamily="18" charset="0"/>
            </a:rPr>
            <a:t>H3</a:t>
          </a:r>
          <a:r>
            <a:rPr lang="es-EC" dirty="0" smtClean="0">
              <a:latin typeface="Times New Roman" panose="02020603050405020304" pitchFamily="18" charset="0"/>
              <a:cs typeface="Times New Roman" panose="02020603050405020304" pitchFamily="18" charset="0"/>
            </a:rPr>
            <a:t>: la dimensión aplicación y uso del conocimiento tiene un efecto positivo sobre la dimensión de la innovación organizacional.</a:t>
          </a:r>
          <a:endParaRPr lang="es-ES" dirty="0">
            <a:latin typeface="Times New Roman" panose="02020603050405020304" pitchFamily="18" charset="0"/>
            <a:cs typeface="Times New Roman" panose="02020603050405020304" pitchFamily="18" charset="0"/>
          </a:endParaRPr>
        </a:p>
      </dgm:t>
    </dgm:pt>
    <dgm:pt modelId="{D9417507-E8ED-4006-9A84-36DCE25ADF2E}" type="parTrans" cxnId="{3F256DD7-53CA-4110-B5C6-D9DBF3E6391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50EDB09-7ABF-436D-86B3-D72C796A7518}" type="sibTrans" cxnId="{3F256DD7-53CA-4110-B5C6-D9DBF3E63918}">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208EF06-3207-4B85-B5B3-86144C5848D8}">
      <dgm:prSet phldrT="[Texto]"/>
      <dgm:spPr/>
      <dgm:t>
        <a:bodyPr/>
        <a:lstStyle/>
        <a:p>
          <a:r>
            <a:rPr lang="es-EC" b="1" dirty="0" smtClean="0">
              <a:latin typeface="Times New Roman" panose="02020603050405020304" pitchFamily="18" charset="0"/>
              <a:cs typeface="Times New Roman" panose="02020603050405020304" pitchFamily="18" charset="0"/>
            </a:rPr>
            <a:t>H4: </a:t>
          </a:r>
          <a:r>
            <a:rPr lang="es-EC" dirty="0" smtClean="0">
              <a:latin typeface="Times New Roman" panose="02020603050405020304" pitchFamily="18" charset="0"/>
              <a:cs typeface="Times New Roman" panose="02020603050405020304" pitchFamily="18" charset="0"/>
            </a:rPr>
            <a:t>la dimensión </a:t>
          </a:r>
          <a:r>
            <a:rPr lang="es-EC" dirty="0" err="1" smtClean="0">
              <a:latin typeface="Times New Roman" panose="02020603050405020304" pitchFamily="18" charset="0"/>
              <a:cs typeface="Times New Roman" panose="02020603050405020304" pitchFamily="18" charset="0"/>
            </a:rPr>
            <a:t>empowerment</a:t>
          </a:r>
          <a:r>
            <a:rPr lang="es-EC" dirty="0" smtClean="0">
              <a:latin typeface="Times New Roman" panose="02020603050405020304" pitchFamily="18" charset="0"/>
              <a:cs typeface="Times New Roman" panose="02020603050405020304" pitchFamily="18" charset="0"/>
            </a:rPr>
            <a:t> tiene un efecto positivo sobre la dimensión de la innovación organizacional.</a:t>
          </a:r>
          <a:endParaRPr lang="es-ES" dirty="0">
            <a:latin typeface="Times New Roman" panose="02020603050405020304" pitchFamily="18" charset="0"/>
            <a:cs typeface="Times New Roman" panose="02020603050405020304" pitchFamily="18" charset="0"/>
          </a:endParaRPr>
        </a:p>
      </dgm:t>
    </dgm:pt>
    <dgm:pt modelId="{D5BBABD8-BDC8-4EDE-BF2C-008B41E2FC07}" type="parTrans" cxnId="{97BB6E2C-1A41-4C00-8096-F9BE81CDF3B9}">
      <dgm:prSet/>
      <dgm:spPr/>
      <dgm:t>
        <a:bodyPr/>
        <a:lstStyle/>
        <a:p>
          <a:endParaRPr lang="es-EC">
            <a:latin typeface="Times New Roman" panose="02020603050405020304" pitchFamily="18" charset="0"/>
            <a:cs typeface="Times New Roman" panose="02020603050405020304" pitchFamily="18" charset="0"/>
          </a:endParaRPr>
        </a:p>
      </dgm:t>
    </dgm:pt>
    <dgm:pt modelId="{70906AA0-04E3-45BA-BB6B-91EEE10ADAB4}" type="sibTrans" cxnId="{97BB6E2C-1A41-4C00-8096-F9BE81CDF3B9}">
      <dgm:prSet/>
      <dgm:spPr/>
      <dgm:t>
        <a:bodyPr/>
        <a:lstStyle/>
        <a:p>
          <a:endParaRPr lang="es-EC">
            <a:latin typeface="Times New Roman" panose="02020603050405020304" pitchFamily="18" charset="0"/>
            <a:cs typeface="Times New Roman" panose="02020603050405020304" pitchFamily="18" charset="0"/>
          </a:endParaRPr>
        </a:p>
      </dgm:t>
    </dgm:pt>
    <dgm:pt modelId="{6E1CC065-3D32-4BB7-9428-4C474FE5389A}">
      <dgm:prSet phldrT="[Texto]"/>
      <dgm:spPr/>
      <dgm:t>
        <a:bodyPr/>
        <a:lstStyle/>
        <a:p>
          <a:r>
            <a:rPr lang="es-ES" smtClean="0">
              <a:latin typeface="Times New Roman" panose="02020603050405020304" pitchFamily="18" charset="0"/>
              <a:cs typeface="Times New Roman" panose="02020603050405020304" pitchFamily="18" charset="0"/>
            </a:rPr>
            <a:t>Hipótesis </a:t>
          </a:r>
          <a:endParaRPr lang="es-ES" dirty="0">
            <a:latin typeface="Times New Roman" panose="02020603050405020304" pitchFamily="18" charset="0"/>
            <a:cs typeface="Times New Roman" panose="02020603050405020304" pitchFamily="18" charset="0"/>
          </a:endParaRPr>
        </a:p>
      </dgm:t>
    </dgm:pt>
    <dgm:pt modelId="{ADCD3F55-CA20-426F-B678-089681322F20}" type="sibTrans" cxnId="{411D774E-2E80-4511-82E7-D25E50155B13}">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4078906-DA7D-4CC6-B819-72B3D8751E53}" type="parTrans" cxnId="{411D774E-2E80-4511-82E7-D25E50155B13}">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921BAF0-9970-4CA8-A685-4C9F2D954C14}" type="pres">
      <dgm:prSet presAssocID="{1B32FD30-0102-4A88-9858-E16EAF95EF5B}" presName="composite" presStyleCnt="0">
        <dgm:presLayoutVars>
          <dgm:chMax val="1"/>
          <dgm:dir/>
          <dgm:resizeHandles val="exact"/>
        </dgm:presLayoutVars>
      </dgm:prSet>
      <dgm:spPr/>
      <dgm:t>
        <a:bodyPr/>
        <a:lstStyle/>
        <a:p>
          <a:endParaRPr lang="es-EC"/>
        </a:p>
      </dgm:t>
    </dgm:pt>
    <dgm:pt modelId="{BE54B8EC-7B16-44CB-8CF6-A23D6F718F83}" type="pres">
      <dgm:prSet presAssocID="{6E1CC065-3D32-4BB7-9428-4C474FE5389A}" presName="roof" presStyleLbl="dkBgShp" presStyleIdx="0" presStyleCnt="2"/>
      <dgm:spPr/>
      <dgm:t>
        <a:bodyPr/>
        <a:lstStyle/>
        <a:p>
          <a:endParaRPr lang="es-EC"/>
        </a:p>
      </dgm:t>
    </dgm:pt>
    <dgm:pt modelId="{EA658854-B710-4765-BAF4-27DA04D87198}" type="pres">
      <dgm:prSet presAssocID="{6E1CC065-3D32-4BB7-9428-4C474FE5389A}" presName="pillars" presStyleCnt="0"/>
      <dgm:spPr/>
      <dgm:t>
        <a:bodyPr/>
        <a:lstStyle/>
        <a:p>
          <a:endParaRPr lang="es-ES"/>
        </a:p>
      </dgm:t>
    </dgm:pt>
    <dgm:pt modelId="{D3D12559-7795-4E30-BD48-43A6A373B48B}" type="pres">
      <dgm:prSet presAssocID="{6E1CC065-3D32-4BB7-9428-4C474FE5389A}" presName="pillar1" presStyleLbl="node1" presStyleIdx="0" presStyleCnt="4">
        <dgm:presLayoutVars>
          <dgm:bulletEnabled val="1"/>
        </dgm:presLayoutVars>
      </dgm:prSet>
      <dgm:spPr/>
      <dgm:t>
        <a:bodyPr/>
        <a:lstStyle/>
        <a:p>
          <a:endParaRPr lang="es-ES"/>
        </a:p>
      </dgm:t>
    </dgm:pt>
    <dgm:pt modelId="{E2A8559C-1DDF-412B-B429-A397FDB0CDFD}" type="pres">
      <dgm:prSet presAssocID="{A11FFE9D-0847-474B-9F01-BC495E866E62}" presName="pillarX" presStyleLbl="node1" presStyleIdx="1" presStyleCnt="4">
        <dgm:presLayoutVars>
          <dgm:bulletEnabled val="1"/>
        </dgm:presLayoutVars>
      </dgm:prSet>
      <dgm:spPr/>
      <dgm:t>
        <a:bodyPr/>
        <a:lstStyle/>
        <a:p>
          <a:endParaRPr lang="es-ES"/>
        </a:p>
      </dgm:t>
    </dgm:pt>
    <dgm:pt modelId="{5C74D65E-2DC8-4285-9146-5905A23F797C}" type="pres">
      <dgm:prSet presAssocID="{8BE4D365-FBBE-4C6A-B6A3-197DF7F3A3F8}" presName="pillarX" presStyleLbl="node1" presStyleIdx="2" presStyleCnt="4">
        <dgm:presLayoutVars>
          <dgm:bulletEnabled val="1"/>
        </dgm:presLayoutVars>
      </dgm:prSet>
      <dgm:spPr/>
      <dgm:t>
        <a:bodyPr/>
        <a:lstStyle/>
        <a:p>
          <a:endParaRPr lang="es-ES"/>
        </a:p>
      </dgm:t>
    </dgm:pt>
    <dgm:pt modelId="{06FFD6D8-A6CB-4093-89DA-09A7ED2EF49B}" type="pres">
      <dgm:prSet presAssocID="{9208EF06-3207-4B85-B5B3-86144C5848D8}" presName="pillarX" presStyleLbl="node1" presStyleIdx="3" presStyleCnt="4">
        <dgm:presLayoutVars>
          <dgm:bulletEnabled val="1"/>
        </dgm:presLayoutVars>
      </dgm:prSet>
      <dgm:spPr/>
      <dgm:t>
        <a:bodyPr/>
        <a:lstStyle/>
        <a:p>
          <a:endParaRPr lang="es-ES"/>
        </a:p>
      </dgm:t>
    </dgm:pt>
    <dgm:pt modelId="{5F41E942-5656-472D-B459-76916D4F6E7C}" type="pres">
      <dgm:prSet presAssocID="{6E1CC065-3D32-4BB7-9428-4C474FE5389A}" presName="base" presStyleLbl="dkBgShp" presStyleIdx="1" presStyleCnt="2"/>
      <dgm:spPr/>
      <dgm:t>
        <a:bodyPr/>
        <a:lstStyle/>
        <a:p>
          <a:endParaRPr lang="es-ES"/>
        </a:p>
      </dgm:t>
    </dgm:pt>
  </dgm:ptLst>
  <dgm:cxnLst>
    <dgm:cxn modelId="{411D774E-2E80-4511-82E7-D25E50155B13}" srcId="{1B32FD30-0102-4A88-9858-E16EAF95EF5B}" destId="{6E1CC065-3D32-4BB7-9428-4C474FE5389A}" srcOrd="0" destOrd="0" parTransId="{A4078906-DA7D-4CC6-B819-72B3D8751E53}" sibTransId="{ADCD3F55-CA20-426F-B678-089681322F20}"/>
    <dgm:cxn modelId="{21515F95-9054-4958-9165-0F8B32A9CE74}" srcId="{6E1CC065-3D32-4BB7-9428-4C474FE5389A}" destId="{A11FFE9D-0847-474B-9F01-BC495E866E62}" srcOrd="1" destOrd="0" parTransId="{369121D4-9649-4A7F-AB0D-CDFEDDE17726}" sibTransId="{E425F80C-DEA7-4539-9D73-98F351DF4E0C}"/>
    <dgm:cxn modelId="{D7DD1ACD-5D9F-477A-95E9-F0A4063457A1}" type="presOf" srcId="{9208EF06-3207-4B85-B5B3-86144C5848D8}" destId="{06FFD6D8-A6CB-4093-89DA-09A7ED2EF49B}" srcOrd="0" destOrd="0" presId="urn:microsoft.com/office/officeart/2005/8/layout/hList3"/>
    <dgm:cxn modelId="{5FE479B7-B42B-48C4-A04E-4C819B74D6A0}" type="presOf" srcId="{6E1CC065-3D32-4BB7-9428-4C474FE5389A}" destId="{BE54B8EC-7B16-44CB-8CF6-A23D6F718F83}" srcOrd="0" destOrd="0" presId="urn:microsoft.com/office/officeart/2005/8/layout/hList3"/>
    <dgm:cxn modelId="{FC9A4C20-99DC-4B05-ADB7-ADC3ED9729C2}" type="presOf" srcId="{A11FFE9D-0847-474B-9F01-BC495E866E62}" destId="{E2A8559C-1DDF-412B-B429-A397FDB0CDFD}" srcOrd="0" destOrd="0" presId="urn:microsoft.com/office/officeart/2005/8/layout/hList3"/>
    <dgm:cxn modelId="{10C234D2-18F1-469B-A077-CC9D4FA28150}" type="presOf" srcId="{8BE4D365-FBBE-4C6A-B6A3-197DF7F3A3F8}" destId="{5C74D65E-2DC8-4285-9146-5905A23F797C}" srcOrd="0" destOrd="0" presId="urn:microsoft.com/office/officeart/2005/8/layout/hList3"/>
    <dgm:cxn modelId="{D7C4060C-49EB-437D-AF7F-963CE8A07639}" srcId="{6E1CC065-3D32-4BB7-9428-4C474FE5389A}" destId="{B213BC6F-C478-4CE5-988B-6FD4BE57F2B5}" srcOrd="0" destOrd="0" parTransId="{342F9DCD-65BE-4067-8548-996C4F4227E6}" sibTransId="{433260B3-FFE7-4EFF-83B8-43E4D6BDF49F}"/>
    <dgm:cxn modelId="{C200B061-050A-4263-9BAC-0C029A02EB1B}" type="presOf" srcId="{B213BC6F-C478-4CE5-988B-6FD4BE57F2B5}" destId="{D3D12559-7795-4E30-BD48-43A6A373B48B}" srcOrd="0" destOrd="0" presId="urn:microsoft.com/office/officeart/2005/8/layout/hList3"/>
    <dgm:cxn modelId="{97BB6E2C-1A41-4C00-8096-F9BE81CDF3B9}" srcId="{6E1CC065-3D32-4BB7-9428-4C474FE5389A}" destId="{9208EF06-3207-4B85-B5B3-86144C5848D8}" srcOrd="3" destOrd="0" parTransId="{D5BBABD8-BDC8-4EDE-BF2C-008B41E2FC07}" sibTransId="{70906AA0-04E3-45BA-BB6B-91EEE10ADAB4}"/>
    <dgm:cxn modelId="{74B8F71A-31EA-41E6-AD03-7BC104D40C35}" type="presOf" srcId="{1B32FD30-0102-4A88-9858-E16EAF95EF5B}" destId="{0921BAF0-9970-4CA8-A685-4C9F2D954C14}" srcOrd="0" destOrd="0" presId="urn:microsoft.com/office/officeart/2005/8/layout/hList3"/>
    <dgm:cxn modelId="{3F256DD7-53CA-4110-B5C6-D9DBF3E63918}" srcId="{6E1CC065-3D32-4BB7-9428-4C474FE5389A}" destId="{8BE4D365-FBBE-4C6A-B6A3-197DF7F3A3F8}" srcOrd="2" destOrd="0" parTransId="{D9417507-E8ED-4006-9A84-36DCE25ADF2E}" sibTransId="{150EDB09-7ABF-436D-86B3-D72C796A7518}"/>
    <dgm:cxn modelId="{EDD9AAA1-2C45-4885-93E8-26D8ED65D290}" type="presParOf" srcId="{0921BAF0-9970-4CA8-A685-4C9F2D954C14}" destId="{BE54B8EC-7B16-44CB-8CF6-A23D6F718F83}" srcOrd="0" destOrd="0" presId="urn:microsoft.com/office/officeart/2005/8/layout/hList3"/>
    <dgm:cxn modelId="{5C0E5A50-1A32-4923-81EA-8C1C9A7BB993}" type="presParOf" srcId="{0921BAF0-9970-4CA8-A685-4C9F2D954C14}" destId="{EA658854-B710-4765-BAF4-27DA04D87198}" srcOrd="1" destOrd="0" presId="urn:microsoft.com/office/officeart/2005/8/layout/hList3"/>
    <dgm:cxn modelId="{1C92EFFD-A5D5-469A-89BC-3ACAC1BE242A}" type="presParOf" srcId="{EA658854-B710-4765-BAF4-27DA04D87198}" destId="{D3D12559-7795-4E30-BD48-43A6A373B48B}" srcOrd="0" destOrd="0" presId="urn:microsoft.com/office/officeart/2005/8/layout/hList3"/>
    <dgm:cxn modelId="{59D47066-385A-4372-B778-A2FF31F3F765}" type="presParOf" srcId="{EA658854-B710-4765-BAF4-27DA04D87198}" destId="{E2A8559C-1DDF-412B-B429-A397FDB0CDFD}" srcOrd="1" destOrd="0" presId="urn:microsoft.com/office/officeart/2005/8/layout/hList3"/>
    <dgm:cxn modelId="{5AA78971-6BA8-4C41-8E79-684C3FFF21F0}" type="presParOf" srcId="{EA658854-B710-4765-BAF4-27DA04D87198}" destId="{5C74D65E-2DC8-4285-9146-5905A23F797C}" srcOrd="2" destOrd="0" presId="urn:microsoft.com/office/officeart/2005/8/layout/hList3"/>
    <dgm:cxn modelId="{D3DEB9B0-0EED-4E3B-BAA3-65541F5BC57D}" type="presParOf" srcId="{EA658854-B710-4765-BAF4-27DA04D87198}" destId="{06FFD6D8-A6CB-4093-89DA-09A7ED2EF49B}" srcOrd="3" destOrd="0" presId="urn:microsoft.com/office/officeart/2005/8/layout/hList3"/>
    <dgm:cxn modelId="{7A45EB2D-9E22-43D5-8D5E-FE8D2AD7CA21}" type="presParOf" srcId="{0921BAF0-9970-4CA8-A685-4C9F2D954C14}" destId="{5F41E942-5656-472D-B459-76916D4F6E7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776B2-C15E-4F35-BB5C-7CE9F5468ECA}">
      <dsp:nvSpPr>
        <dsp:cNvPr id="0" name=""/>
        <dsp:cNvSpPr/>
      </dsp:nvSpPr>
      <dsp:spPr>
        <a:xfrm>
          <a:off x="0" y="2500"/>
          <a:ext cx="754272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6D4B85-2459-4823-95A8-86584AC9C7C1}">
      <dsp:nvSpPr>
        <dsp:cNvPr id="0" name=""/>
        <dsp:cNvSpPr/>
      </dsp:nvSpPr>
      <dsp:spPr>
        <a:xfrm>
          <a:off x="0" y="2500"/>
          <a:ext cx="1508545" cy="5115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cs typeface="Times New Roman" panose="02020603050405020304" pitchFamily="18" charset="0"/>
            </a:rPr>
            <a:t>Específicos</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0" y="2500"/>
        <a:ext cx="1508545" cy="5115792"/>
      </dsp:txXfrm>
    </dsp:sp>
    <dsp:sp modelId="{EFA0EB8C-8AD6-4DE8-9667-B36EAC8ACFC0}">
      <dsp:nvSpPr>
        <dsp:cNvPr id="0" name=""/>
        <dsp:cNvSpPr/>
      </dsp:nvSpPr>
      <dsp:spPr>
        <a:xfrm>
          <a:off x="1621686" y="50710"/>
          <a:ext cx="5921039" cy="9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cs typeface="Times New Roman" panose="02020603050405020304" pitchFamily="18" charset="0"/>
            </a:rPr>
            <a:t>Determinar teorías que respalden el marco teórico de las variables Gestión del conocimiento e Innovación.</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1621686" y="50710"/>
        <a:ext cx="5921039" cy="964206"/>
      </dsp:txXfrm>
    </dsp:sp>
    <dsp:sp modelId="{58B469E2-75CB-45EE-8282-DC1E8A1F1435}">
      <dsp:nvSpPr>
        <dsp:cNvPr id="0" name=""/>
        <dsp:cNvSpPr/>
      </dsp:nvSpPr>
      <dsp:spPr>
        <a:xfrm>
          <a:off x="1508545" y="1014917"/>
          <a:ext cx="60341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3F50E-E0DD-4E7B-9061-3B9A06BDBFCB}">
      <dsp:nvSpPr>
        <dsp:cNvPr id="0" name=""/>
        <dsp:cNvSpPr/>
      </dsp:nvSpPr>
      <dsp:spPr>
        <a:xfrm>
          <a:off x="1621686" y="1063128"/>
          <a:ext cx="5921039" cy="9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cs typeface="Times New Roman" panose="02020603050405020304" pitchFamily="18" charset="0"/>
            </a:rPr>
            <a:t>Definir la metodología que se va a aplicar en la investigación</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1621686" y="1063128"/>
        <a:ext cx="5921039" cy="964206"/>
      </dsp:txXfrm>
    </dsp:sp>
    <dsp:sp modelId="{9A7B4C0D-57B9-4A12-8539-3C4AA6520B4C}">
      <dsp:nvSpPr>
        <dsp:cNvPr id="0" name=""/>
        <dsp:cNvSpPr/>
      </dsp:nvSpPr>
      <dsp:spPr>
        <a:xfrm>
          <a:off x="1508545" y="2027334"/>
          <a:ext cx="60341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31F7B-369E-4D50-B4A5-A8890C4A1918}">
      <dsp:nvSpPr>
        <dsp:cNvPr id="0" name=""/>
        <dsp:cNvSpPr/>
      </dsp:nvSpPr>
      <dsp:spPr>
        <a:xfrm>
          <a:off x="1621686" y="2075545"/>
          <a:ext cx="5921039" cy="9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cs typeface="Times New Roman" panose="02020603050405020304" pitchFamily="18" charset="0"/>
            </a:rPr>
            <a:t>Realizar el análisis e interpretación de resultados obtenidos.</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1621686" y="2075545"/>
        <a:ext cx="5921039" cy="964206"/>
      </dsp:txXfrm>
    </dsp:sp>
    <dsp:sp modelId="{7D026324-0013-45EF-9CD2-51082C7B5E73}">
      <dsp:nvSpPr>
        <dsp:cNvPr id="0" name=""/>
        <dsp:cNvSpPr/>
      </dsp:nvSpPr>
      <dsp:spPr>
        <a:xfrm>
          <a:off x="1508545" y="3039752"/>
          <a:ext cx="60341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83068-C8D3-4A3A-9145-4CEF91D8A542}">
      <dsp:nvSpPr>
        <dsp:cNvPr id="0" name=""/>
        <dsp:cNvSpPr/>
      </dsp:nvSpPr>
      <dsp:spPr>
        <a:xfrm>
          <a:off x="1621686" y="2984927"/>
          <a:ext cx="5921039" cy="9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cs typeface="Times New Roman" panose="02020603050405020304" pitchFamily="18" charset="0"/>
            </a:rPr>
            <a:t>Diseñar una propuesta para la gestión del conocimiento destinado a mejorar la Innovación de las grandes empresas del sector textil de los cantones Quito y Rumiñahui.</a:t>
          </a:r>
        </a:p>
        <a:p>
          <a:pPr lvl="0" algn="l" defTabSz="889000">
            <a:lnSpc>
              <a:spcPct val="90000"/>
            </a:lnSpc>
            <a:spcBef>
              <a:spcPct val="0"/>
            </a:spcBef>
            <a:spcAft>
              <a:spcPct val="35000"/>
            </a:spcAft>
          </a:pP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1621686" y="2984927"/>
        <a:ext cx="5921039" cy="964206"/>
      </dsp:txXfrm>
    </dsp:sp>
    <dsp:sp modelId="{EED2B19B-D744-47F4-B863-B315122F712E}">
      <dsp:nvSpPr>
        <dsp:cNvPr id="0" name=""/>
        <dsp:cNvSpPr/>
      </dsp:nvSpPr>
      <dsp:spPr>
        <a:xfrm>
          <a:off x="1508545" y="4052169"/>
          <a:ext cx="60341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E97C6-1802-4025-9A8B-94BB55DA1222}">
      <dsp:nvSpPr>
        <dsp:cNvPr id="0" name=""/>
        <dsp:cNvSpPr/>
      </dsp:nvSpPr>
      <dsp:spPr>
        <a:xfrm>
          <a:off x="1621686" y="4156586"/>
          <a:ext cx="5921039" cy="964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solidFill>
                <a:schemeClr val="tx1"/>
              </a:solidFill>
              <a:latin typeface="Times New Roman" panose="02020603050405020304" pitchFamily="18" charset="0"/>
              <a:cs typeface="Times New Roman" panose="02020603050405020304" pitchFamily="18" charset="0"/>
            </a:rPr>
            <a:t>Definir las futuras líneas de investigación</a:t>
          </a:r>
          <a:endParaRPr lang="es-EC" sz="2000" kern="1200" dirty="0">
            <a:solidFill>
              <a:schemeClr val="tx1"/>
            </a:solidFill>
            <a:latin typeface="Times New Roman" panose="02020603050405020304" pitchFamily="18" charset="0"/>
            <a:cs typeface="Times New Roman" panose="02020603050405020304" pitchFamily="18" charset="0"/>
          </a:endParaRPr>
        </a:p>
      </dsp:txBody>
      <dsp:txXfrm>
        <a:off x="1621686" y="4156586"/>
        <a:ext cx="5921039" cy="964206"/>
      </dsp:txXfrm>
    </dsp:sp>
    <dsp:sp modelId="{DA047C0E-597B-4800-BCEF-1E902AA16C88}">
      <dsp:nvSpPr>
        <dsp:cNvPr id="0" name=""/>
        <dsp:cNvSpPr/>
      </dsp:nvSpPr>
      <dsp:spPr>
        <a:xfrm>
          <a:off x="1508545" y="5064586"/>
          <a:ext cx="603418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A205C-179A-4876-B5F2-A6EBDD61236F}">
      <dsp:nvSpPr>
        <dsp:cNvPr id="0" name=""/>
        <dsp:cNvSpPr/>
      </dsp:nvSpPr>
      <dsp:spPr>
        <a:xfrm rot="5400000">
          <a:off x="6589693" y="-2661723"/>
          <a:ext cx="1121829"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solidFill>
                <a:schemeClr val="tx1"/>
              </a:solidFill>
              <a:latin typeface="Times New Roman" panose="02020603050405020304" pitchFamily="18" charset="0"/>
              <a:cs typeface="Times New Roman" panose="02020603050405020304" pitchFamily="18" charset="0"/>
            </a:rPr>
            <a:t>INEC</a:t>
          </a:r>
          <a:endParaRPr lang="es-ES"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solidFill>
                <a:schemeClr val="tx1"/>
              </a:solidFill>
              <a:latin typeface="Times New Roman" panose="02020603050405020304" pitchFamily="18" charset="0"/>
              <a:cs typeface="Times New Roman" panose="02020603050405020304" pitchFamily="18" charset="0"/>
            </a:rPr>
            <a:t>Superintendencia de compañías</a:t>
          </a:r>
          <a:endParaRPr lang="es-ES" sz="2000" kern="1200" dirty="0">
            <a:solidFill>
              <a:schemeClr val="tx1"/>
            </a:solidFill>
            <a:latin typeface="Times New Roman" panose="02020603050405020304" pitchFamily="18" charset="0"/>
            <a:cs typeface="Times New Roman" panose="02020603050405020304" pitchFamily="18" charset="0"/>
          </a:endParaRPr>
        </a:p>
      </dsp:txBody>
      <dsp:txXfrm rot="-5400000">
        <a:off x="3785616" y="197117"/>
        <a:ext cx="6675221" cy="1012303"/>
      </dsp:txXfrm>
    </dsp:sp>
    <dsp:sp modelId="{66B717E2-65AE-45FB-9D81-C9200C0C51DA}">
      <dsp:nvSpPr>
        <dsp:cNvPr id="0" name=""/>
        <dsp:cNvSpPr/>
      </dsp:nvSpPr>
      <dsp:spPr>
        <a:xfrm>
          <a:off x="0" y="2124"/>
          <a:ext cx="3785616" cy="14022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S" sz="4200" kern="1200" dirty="0" smtClean="0">
              <a:solidFill>
                <a:schemeClr val="tx1"/>
              </a:solidFill>
              <a:latin typeface="Times New Roman" panose="02020603050405020304" pitchFamily="18" charset="0"/>
              <a:cs typeface="Times New Roman" panose="02020603050405020304" pitchFamily="18" charset="0"/>
            </a:rPr>
            <a:t>Información </a:t>
          </a:r>
          <a:endParaRPr lang="es-ES" sz="4200" kern="1200" dirty="0">
            <a:solidFill>
              <a:schemeClr val="tx1"/>
            </a:solidFill>
            <a:latin typeface="Times New Roman" panose="02020603050405020304" pitchFamily="18" charset="0"/>
            <a:cs typeface="Times New Roman" panose="02020603050405020304" pitchFamily="18" charset="0"/>
          </a:endParaRPr>
        </a:p>
      </dsp:txBody>
      <dsp:txXfrm>
        <a:off x="68454" y="70578"/>
        <a:ext cx="3648708" cy="1265378"/>
      </dsp:txXfrm>
    </dsp:sp>
    <dsp:sp modelId="{7271A955-5C0B-47D0-91BD-7D2D310ACF17}">
      <dsp:nvSpPr>
        <dsp:cNvPr id="0" name=""/>
        <dsp:cNvSpPr/>
      </dsp:nvSpPr>
      <dsp:spPr>
        <a:xfrm rot="5400000">
          <a:off x="6589693" y="-1189323"/>
          <a:ext cx="1121829" cy="6729984"/>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solidFill>
                <a:schemeClr val="tx1"/>
              </a:solidFill>
              <a:latin typeface="Times New Roman" panose="02020603050405020304" pitchFamily="18" charset="0"/>
              <a:cs typeface="Times New Roman" panose="02020603050405020304" pitchFamily="18" charset="0"/>
            </a:rPr>
            <a:t>Encuesta  (adaptado al </a:t>
          </a:r>
          <a:r>
            <a:rPr lang="es-ES" sz="2000" kern="1200" dirty="0" err="1" smtClean="0">
              <a:solidFill>
                <a:schemeClr val="tx1"/>
              </a:solidFill>
              <a:latin typeface="Times New Roman" panose="02020603050405020304" pitchFamily="18" charset="0"/>
              <a:cs typeface="Times New Roman" panose="02020603050405020304" pitchFamily="18" charset="0"/>
            </a:rPr>
            <a:t>paper</a:t>
          </a:r>
          <a:r>
            <a:rPr lang="es-ES" sz="2000" kern="1200" dirty="0" smtClean="0">
              <a:solidFill>
                <a:schemeClr val="tx1"/>
              </a:solidFill>
              <a:latin typeface="Times New Roman" panose="02020603050405020304" pitchFamily="18" charset="0"/>
              <a:cs typeface="Times New Roman" panose="02020603050405020304" pitchFamily="18" charset="0"/>
            </a:rPr>
            <a:t> base)</a:t>
          </a:r>
          <a:endParaRPr lang="es-ES" sz="2000" kern="1200" dirty="0">
            <a:solidFill>
              <a:schemeClr val="tx1"/>
            </a:solidFill>
            <a:latin typeface="Times New Roman" panose="02020603050405020304" pitchFamily="18" charset="0"/>
            <a:cs typeface="Times New Roman" panose="02020603050405020304" pitchFamily="18" charset="0"/>
          </a:endParaRPr>
        </a:p>
      </dsp:txBody>
      <dsp:txXfrm rot="-5400000">
        <a:off x="3785616" y="1669517"/>
        <a:ext cx="6675221" cy="1012303"/>
      </dsp:txXfrm>
    </dsp:sp>
    <dsp:sp modelId="{20ED4984-E43D-4389-8A59-AD61556B9E9F}">
      <dsp:nvSpPr>
        <dsp:cNvPr id="0" name=""/>
        <dsp:cNvSpPr/>
      </dsp:nvSpPr>
      <dsp:spPr>
        <a:xfrm>
          <a:off x="0" y="1474525"/>
          <a:ext cx="3785616" cy="140228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S" sz="4200" kern="1200" dirty="0" smtClean="0">
              <a:solidFill>
                <a:schemeClr val="tx1"/>
              </a:solidFill>
              <a:latin typeface="Times New Roman" panose="02020603050405020304" pitchFamily="18" charset="0"/>
              <a:cs typeface="Times New Roman" panose="02020603050405020304" pitchFamily="18" charset="0"/>
            </a:rPr>
            <a:t>Instrumento </a:t>
          </a:r>
          <a:endParaRPr lang="es-ES" sz="4200" kern="1200" dirty="0">
            <a:solidFill>
              <a:schemeClr val="tx1"/>
            </a:solidFill>
            <a:latin typeface="Times New Roman" panose="02020603050405020304" pitchFamily="18" charset="0"/>
            <a:cs typeface="Times New Roman" panose="02020603050405020304" pitchFamily="18" charset="0"/>
          </a:endParaRPr>
        </a:p>
      </dsp:txBody>
      <dsp:txXfrm>
        <a:off x="68454" y="1542979"/>
        <a:ext cx="3648708" cy="1265378"/>
      </dsp:txXfrm>
    </dsp:sp>
    <dsp:sp modelId="{454E534C-3747-468D-9989-D85ED1A629DF}">
      <dsp:nvSpPr>
        <dsp:cNvPr id="0" name=""/>
        <dsp:cNvSpPr/>
      </dsp:nvSpPr>
      <dsp:spPr>
        <a:xfrm rot="5400000">
          <a:off x="6589693" y="283077"/>
          <a:ext cx="1121829"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solidFill>
                <a:schemeClr val="tx1"/>
              </a:solidFill>
              <a:latin typeface="Times New Roman" panose="02020603050405020304" pitchFamily="18" charset="0"/>
              <a:cs typeface="Times New Roman" panose="02020603050405020304" pitchFamily="18" charset="0"/>
            </a:rPr>
            <a:t>SPSS versión 23</a:t>
          </a:r>
          <a:endParaRPr lang="es-ES"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err="1" smtClean="0">
              <a:solidFill>
                <a:schemeClr val="tx1"/>
              </a:solidFill>
              <a:latin typeface="Times New Roman" panose="02020603050405020304" pitchFamily="18" charset="0"/>
              <a:cs typeface="Times New Roman" panose="02020603050405020304" pitchFamily="18" charset="0"/>
            </a:rPr>
            <a:t>Minitab</a:t>
          </a:r>
          <a:r>
            <a:rPr lang="es-ES" sz="2000" kern="1200" dirty="0" smtClean="0">
              <a:solidFill>
                <a:schemeClr val="tx1"/>
              </a:solidFill>
              <a:latin typeface="Times New Roman" panose="02020603050405020304" pitchFamily="18" charset="0"/>
              <a:cs typeface="Times New Roman" panose="02020603050405020304" pitchFamily="18" charset="0"/>
            </a:rPr>
            <a:t> 18</a:t>
          </a:r>
          <a:endParaRPr lang="es-ES"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err="1" smtClean="0">
              <a:solidFill>
                <a:schemeClr val="tx1"/>
              </a:solidFill>
              <a:latin typeface="Times New Roman" panose="02020603050405020304" pitchFamily="18" charset="0"/>
              <a:cs typeface="Times New Roman" panose="02020603050405020304" pitchFamily="18" charset="0"/>
            </a:rPr>
            <a:t>Geogebra</a:t>
          </a:r>
          <a:r>
            <a:rPr lang="es-ES" sz="2000" kern="1200" dirty="0" smtClean="0">
              <a:solidFill>
                <a:schemeClr val="tx1"/>
              </a:solidFill>
              <a:latin typeface="Times New Roman" panose="02020603050405020304" pitchFamily="18" charset="0"/>
              <a:cs typeface="Times New Roman" panose="02020603050405020304" pitchFamily="18" charset="0"/>
            </a:rPr>
            <a:t> </a:t>
          </a:r>
          <a:endParaRPr lang="es-ES" sz="2000" kern="1200" dirty="0">
            <a:solidFill>
              <a:schemeClr val="tx1"/>
            </a:solidFill>
            <a:latin typeface="Times New Roman" panose="02020603050405020304" pitchFamily="18" charset="0"/>
            <a:cs typeface="Times New Roman" panose="02020603050405020304" pitchFamily="18" charset="0"/>
          </a:endParaRPr>
        </a:p>
      </dsp:txBody>
      <dsp:txXfrm rot="-5400000">
        <a:off x="3785616" y="3141918"/>
        <a:ext cx="6675221" cy="1012303"/>
      </dsp:txXfrm>
    </dsp:sp>
    <dsp:sp modelId="{A2916230-C83D-4767-B056-3D7D2DBF6E43}">
      <dsp:nvSpPr>
        <dsp:cNvPr id="0" name=""/>
        <dsp:cNvSpPr/>
      </dsp:nvSpPr>
      <dsp:spPr>
        <a:xfrm>
          <a:off x="0" y="2946926"/>
          <a:ext cx="3785616" cy="140228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S" sz="4200" kern="1200" dirty="0" smtClean="0">
              <a:solidFill>
                <a:schemeClr val="tx1"/>
              </a:solidFill>
              <a:latin typeface="Times New Roman" panose="02020603050405020304" pitchFamily="18" charset="0"/>
              <a:cs typeface="Times New Roman" panose="02020603050405020304" pitchFamily="18" charset="0"/>
            </a:rPr>
            <a:t>Análisis de datos</a:t>
          </a:r>
          <a:endParaRPr lang="es-ES" sz="4200" kern="1200" dirty="0">
            <a:solidFill>
              <a:schemeClr val="tx1"/>
            </a:solidFill>
            <a:latin typeface="Times New Roman" panose="02020603050405020304" pitchFamily="18" charset="0"/>
            <a:cs typeface="Times New Roman" panose="02020603050405020304" pitchFamily="18" charset="0"/>
          </a:endParaRPr>
        </a:p>
      </dsp:txBody>
      <dsp:txXfrm>
        <a:off x="68454" y="3015380"/>
        <a:ext cx="3648708" cy="12653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E2C82-0AFE-4240-8EC8-86D18A75D29D}">
      <dsp:nvSpPr>
        <dsp:cNvPr id="0" name=""/>
        <dsp:cNvSpPr/>
      </dsp:nvSpPr>
      <dsp:spPr>
        <a:xfrm>
          <a:off x="0" y="0"/>
          <a:ext cx="5247408" cy="5247408"/>
        </a:xfrm>
        <a:prstGeom prst="pie">
          <a:avLst>
            <a:gd name="adj1" fmla="val 5400000"/>
            <a:gd name="adj2" fmla="val 162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404243B-FC12-44E2-A1A8-936762668C33}">
      <dsp:nvSpPr>
        <dsp:cNvPr id="0" name=""/>
        <dsp:cNvSpPr/>
      </dsp:nvSpPr>
      <dsp:spPr>
        <a:xfrm>
          <a:off x="2623704" y="0"/>
          <a:ext cx="7742715" cy="5247408"/>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Criterios de evaluación </a:t>
          </a:r>
          <a:endParaRPr lang="es-ES" sz="3200" kern="1200" dirty="0">
            <a:latin typeface="Times New Roman" panose="02020603050405020304" pitchFamily="18" charset="0"/>
            <a:cs typeface="Times New Roman" panose="02020603050405020304" pitchFamily="18" charset="0"/>
          </a:endParaRPr>
        </a:p>
      </dsp:txBody>
      <dsp:txXfrm>
        <a:off x="2623704" y="0"/>
        <a:ext cx="3871357" cy="1115074"/>
      </dsp:txXfrm>
    </dsp:sp>
    <dsp:sp modelId="{2213B818-F855-4C37-ACF7-FA1DE847C83B}">
      <dsp:nvSpPr>
        <dsp:cNvPr id="0" name=""/>
        <dsp:cNvSpPr/>
      </dsp:nvSpPr>
      <dsp:spPr>
        <a:xfrm>
          <a:off x="688722" y="1115074"/>
          <a:ext cx="3869964" cy="3869964"/>
        </a:xfrm>
        <a:prstGeom prst="pie">
          <a:avLst>
            <a:gd name="adj1" fmla="val 5400000"/>
            <a:gd name="adj2" fmla="val 16200000"/>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DC55B6-DC9D-4922-B873-39F1EC489221}">
      <dsp:nvSpPr>
        <dsp:cNvPr id="0" name=""/>
        <dsp:cNvSpPr/>
      </dsp:nvSpPr>
      <dsp:spPr>
        <a:xfrm>
          <a:off x="2623704" y="1115074"/>
          <a:ext cx="7742715" cy="3869964"/>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Escala </a:t>
          </a:r>
          <a:endParaRPr lang="es-ES" sz="3200" kern="1200" dirty="0">
            <a:latin typeface="Times New Roman" panose="02020603050405020304" pitchFamily="18" charset="0"/>
            <a:cs typeface="Times New Roman" panose="02020603050405020304" pitchFamily="18" charset="0"/>
          </a:endParaRPr>
        </a:p>
      </dsp:txBody>
      <dsp:txXfrm>
        <a:off x="2623704" y="1115074"/>
        <a:ext cx="3871357" cy="1115074"/>
      </dsp:txXfrm>
    </dsp:sp>
    <dsp:sp modelId="{EC96F402-4C16-4DA1-956F-4A1924AFF90A}">
      <dsp:nvSpPr>
        <dsp:cNvPr id="0" name=""/>
        <dsp:cNvSpPr/>
      </dsp:nvSpPr>
      <dsp:spPr>
        <a:xfrm>
          <a:off x="1377444" y="2230148"/>
          <a:ext cx="2492519" cy="2492519"/>
        </a:xfrm>
        <a:prstGeom prst="pie">
          <a:avLst>
            <a:gd name="adj1" fmla="val 5400000"/>
            <a:gd name="adj2" fmla="val 16200000"/>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9DC064-8C34-4E8C-94E2-0D2A0F1ED68F}">
      <dsp:nvSpPr>
        <dsp:cNvPr id="0" name=""/>
        <dsp:cNvSpPr/>
      </dsp:nvSpPr>
      <dsp:spPr>
        <a:xfrm>
          <a:off x="2623704" y="2186716"/>
          <a:ext cx="7742715" cy="2579383"/>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latin typeface="Times New Roman" panose="02020603050405020304" pitchFamily="18" charset="0"/>
              <a:cs typeface="Times New Roman" panose="02020603050405020304" pitchFamily="18" charset="0"/>
            </a:rPr>
            <a:t>Aplicación de expertos</a:t>
          </a:r>
          <a:endParaRPr lang="es-ES" sz="3200" kern="1200" dirty="0">
            <a:latin typeface="Times New Roman" panose="02020603050405020304" pitchFamily="18" charset="0"/>
            <a:cs typeface="Times New Roman" panose="02020603050405020304" pitchFamily="18" charset="0"/>
          </a:endParaRPr>
        </a:p>
      </dsp:txBody>
      <dsp:txXfrm>
        <a:off x="2623704" y="2186716"/>
        <a:ext cx="3871357" cy="1153934"/>
      </dsp:txXfrm>
    </dsp:sp>
    <dsp:sp modelId="{1759E4C5-2DC1-4A2A-A01D-EFFE8C9C511D}">
      <dsp:nvSpPr>
        <dsp:cNvPr id="0" name=""/>
        <dsp:cNvSpPr/>
      </dsp:nvSpPr>
      <dsp:spPr>
        <a:xfrm>
          <a:off x="2066167" y="3345223"/>
          <a:ext cx="1115074" cy="1115074"/>
        </a:xfrm>
        <a:prstGeom prst="pie">
          <a:avLst>
            <a:gd name="adj1" fmla="val 5400000"/>
            <a:gd name="adj2" fmla="val 1620000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5340419-7AB6-48A9-B433-DFBC3B72C626}">
      <dsp:nvSpPr>
        <dsp:cNvPr id="0" name=""/>
        <dsp:cNvSpPr/>
      </dsp:nvSpPr>
      <dsp:spPr>
        <a:xfrm>
          <a:off x="2623704" y="3345223"/>
          <a:ext cx="7742715" cy="1115074"/>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latin typeface="Times New Roman" panose="02020603050405020304" pitchFamily="18" charset="0"/>
              <a:cs typeface="Times New Roman" panose="02020603050405020304" pitchFamily="18" charset="0"/>
            </a:rPr>
            <a:t>Número de expertos</a:t>
          </a:r>
          <a:endParaRPr lang="es-ES" sz="2700" kern="1200" dirty="0">
            <a:latin typeface="Times New Roman" panose="02020603050405020304" pitchFamily="18" charset="0"/>
            <a:cs typeface="Times New Roman" panose="02020603050405020304" pitchFamily="18" charset="0"/>
          </a:endParaRPr>
        </a:p>
      </dsp:txBody>
      <dsp:txXfrm>
        <a:off x="2623704" y="3345223"/>
        <a:ext cx="3871357" cy="1115074"/>
      </dsp:txXfrm>
    </dsp:sp>
    <dsp:sp modelId="{C58E4F3E-D6B8-45D3-9E0D-14CD10C6F640}">
      <dsp:nvSpPr>
        <dsp:cNvPr id="0" name=""/>
        <dsp:cNvSpPr/>
      </dsp:nvSpPr>
      <dsp:spPr>
        <a:xfrm>
          <a:off x="6495062" y="0"/>
          <a:ext cx="3871357" cy="1115074"/>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Representatividad</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Comprensión </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Interpretación </a:t>
          </a: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claridad</a:t>
          </a:r>
          <a:endParaRPr lang="es-ES" sz="1800" kern="1200" dirty="0">
            <a:latin typeface="Times New Roman" panose="02020603050405020304" pitchFamily="18" charset="0"/>
            <a:cs typeface="Times New Roman" panose="02020603050405020304" pitchFamily="18" charset="0"/>
          </a:endParaRPr>
        </a:p>
      </dsp:txBody>
      <dsp:txXfrm>
        <a:off x="6495062" y="0"/>
        <a:ext cx="3871357" cy="1115074"/>
      </dsp:txXfrm>
    </dsp:sp>
    <dsp:sp modelId="{52363D66-7E26-459E-86F8-D9D77C443F99}">
      <dsp:nvSpPr>
        <dsp:cNvPr id="0" name=""/>
        <dsp:cNvSpPr/>
      </dsp:nvSpPr>
      <dsp:spPr>
        <a:xfrm>
          <a:off x="6495062" y="1115074"/>
          <a:ext cx="3871357" cy="1115074"/>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latin typeface="Times New Roman" panose="02020603050405020304" pitchFamily="18" charset="0"/>
              <a:cs typeface="Times New Roman" panose="02020603050405020304" pitchFamily="18" charset="0"/>
            </a:rPr>
            <a:t>Del 1 al 3</a:t>
          </a:r>
          <a:endParaRPr lang="es-ES" sz="1800" kern="1200" dirty="0">
            <a:latin typeface="Times New Roman" panose="02020603050405020304" pitchFamily="18" charset="0"/>
            <a:cs typeface="Times New Roman" panose="02020603050405020304" pitchFamily="18" charset="0"/>
          </a:endParaRPr>
        </a:p>
      </dsp:txBody>
      <dsp:txXfrm>
        <a:off x="6495062" y="1115074"/>
        <a:ext cx="3871357" cy="1115074"/>
      </dsp:txXfrm>
    </dsp:sp>
    <dsp:sp modelId="{147B400D-4410-46EE-87E5-B0C394B5C4A7}">
      <dsp:nvSpPr>
        <dsp:cNvPr id="0" name=""/>
        <dsp:cNvSpPr/>
      </dsp:nvSpPr>
      <dsp:spPr>
        <a:xfrm>
          <a:off x="6495062" y="2230148"/>
          <a:ext cx="3871357" cy="1115074"/>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latin typeface="Times New Roman" panose="02020603050405020304" pitchFamily="18" charset="0"/>
              <a:cs typeface="Times New Roman" panose="02020603050405020304" pitchFamily="18" charset="0"/>
            </a:rPr>
            <a:t>Gerente de Recursos Humano, Marketing, gerente de planta, producto, docente.</a:t>
          </a:r>
          <a:endParaRPr lang="es-ES" sz="1800" kern="1200" dirty="0">
            <a:latin typeface="Times New Roman" panose="02020603050405020304" pitchFamily="18" charset="0"/>
            <a:cs typeface="Times New Roman" panose="02020603050405020304" pitchFamily="18" charset="0"/>
          </a:endParaRPr>
        </a:p>
      </dsp:txBody>
      <dsp:txXfrm>
        <a:off x="6495062" y="2230148"/>
        <a:ext cx="3871357" cy="1115074"/>
      </dsp:txXfrm>
    </dsp:sp>
    <dsp:sp modelId="{B2B46151-6341-4BA5-A013-EFBA94CE2434}">
      <dsp:nvSpPr>
        <dsp:cNvPr id="0" name=""/>
        <dsp:cNvSpPr/>
      </dsp:nvSpPr>
      <dsp:spPr>
        <a:xfrm>
          <a:off x="6495062" y="3345223"/>
          <a:ext cx="3871357" cy="1115074"/>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latin typeface="Times New Roman" panose="02020603050405020304" pitchFamily="18" charset="0"/>
              <a:cs typeface="Times New Roman" panose="02020603050405020304" pitchFamily="18" charset="0"/>
            </a:rPr>
            <a:t>Según </a:t>
          </a:r>
          <a:r>
            <a:rPr lang="es-ES" sz="1600" kern="1200" dirty="0" err="1" smtClean="0">
              <a:latin typeface="Times New Roman" panose="02020603050405020304" pitchFamily="18" charset="0"/>
              <a:cs typeface="Times New Roman" panose="02020603050405020304" pitchFamily="18" charset="0"/>
            </a:rPr>
            <a:t>Hyrkäs</a:t>
          </a:r>
          <a:r>
            <a:rPr lang="es-ES" sz="1600" kern="1200" dirty="0" smtClean="0">
              <a:latin typeface="Times New Roman" panose="02020603050405020304" pitchFamily="18" charset="0"/>
              <a:cs typeface="Times New Roman" panose="02020603050405020304" pitchFamily="18" charset="0"/>
            </a:rPr>
            <a:t> et al. (2003) manifestaron que diez expertos, brindarían una estimación confiable de validez de contenido de un instrumento</a:t>
          </a:r>
          <a:endParaRPr lang="es-ES" sz="1600" kern="1200" dirty="0">
            <a:latin typeface="Times New Roman" panose="02020603050405020304" pitchFamily="18" charset="0"/>
            <a:cs typeface="Times New Roman" panose="02020603050405020304" pitchFamily="18" charset="0"/>
          </a:endParaRPr>
        </a:p>
      </dsp:txBody>
      <dsp:txXfrm>
        <a:off x="6495062" y="3345223"/>
        <a:ext cx="3871357" cy="11150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B1554-C360-4901-BB18-406B25F3964D}">
      <dsp:nvSpPr>
        <dsp:cNvPr id="0" name=""/>
        <dsp:cNvSpPr/>
      </dsp:nvSpPr>
      <dsp:spPr>
        <a:xfrm>
          <a:off x="0" y="0"/>
          <a:ext cx="5993946" cy="0"/>
        </a:xfrm>
        <a:prstGeom prst="lin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9644A-0ECB-42C1-9D6A-3051F31BF0AA}">
      <dsp:nvSpPr>
        <dsp:cNvPr id="0" name=""/>
        <dsp:cNvSpPr/>
      </dsp:nvSpPr>
      <dsp:spPr>
        <a:xfrm>
          <a:off x="0" y="0"/>
          <a:ext cx="1587007"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s-EC" sz="2000" kern="1200" dirty="0" smtClean="0">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Gestión del conocimiento</a:t>
          </a:r>
          <a:endParaRPr lang="es-EC" sz="2000" kern="1200" dirty="0">
            <a:latin typeface="Times New Roman" panose="02020603050405020304" pitchFamily="18" charset="0"/>
            <a:cs typeface="Times New Roman" panose="02020603050405020304" pitchFamily="18" charset="0"/>
          </a:endParaRPr>
        </a:p>
      </dsp:txBody>
      <dsp:txXfrm>
        <a:off x="0" y="0"/>
        <a:ext cx="1587007" cy="4351338"/>
      </dsp:txXfrm>
    </dsp:sp>
    <dsp:sp modelId="{FCA1904C-864D-4F3E-9006-3A32324D7F05}">
      <dsp:nvSpPr>
        <dsp:cNvPr id="0" name=""/>
        <dsp:cNvSpPr/>
      </dsp:nvSpPr>
      <dsp:spPr>
        <a:xfrm>
          <a:off x="1669628" y="197594"/>
          <a:ext cx="4323865" cy="395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i="0" u="none" kern="1200" dirty="0" smtClean="0">
              <a:latin typeface="Times New Roman" panose="02020603050405020304" pitchFamily="18" charset="0"/>
              <a:cs typeface="Times New Roman" panose="02020603050405020304" pitchFamily="18" charset="0"/>
            </a:rPr>
            <a:t>Creación del conocimiento</a:t>
          </a:r>
          <a:endParaRPr lang="es-ES" sz="2000" b="0" i="0" u="none" kern="1200" dirty="0" smtClean="0">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endParaRPr lang="es-ES" sz="2000" kern="1200" dirty="0" smtClean="0">
            <a:latin typeface="Times New Roman" panose="02020603050405020304" pitchFamily="18" charset="0"/>
            <a:cs typeface="Times New Roman" panose="02020603050405020304" pitchFamily="18" charset="0"/>
          </a:endParaRPr>
        </a:p>
        <a:p>
          <a:pPr lvl="0" algn="l" defTabSz="889000" rtl="0">
            <a:lnSpc>
              <a:spcPct val="90000"/>
            </a:lnSpc>
            <a:spcBef>
              <a:spcPct val="0"/>
            </a:spcBef>
            <a:spcAft>
              <a:spcPct val="35000"/>
            </a:spcAft>
          </a:pPr>
          <a:r>
            <a:rPr lang="es-EC" sz="2000" b="0" i="0" u="none" kern="1200" dirty="0" smtClean="0">
              <a:latin typeface="Times New Roman" panose="02020603050405020304" pitchFamily="18" charset="0"/>
              <a:cs typeface="Times New Roman" panose="02020603050405020304" pitchFamily="18" charset="0"/>
            </a:rPr>
            <a:t>Transferencia y almacenamiento</a:t>
          </a:r>
          <a:endParaRPr lang="es-ES" sz="2000" b="0" i="0" u="none" kern="1200" dirty="0" smtClean="0">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endParaRPr lang="es-ES" sz="2000" kern="1200" dirty="0" smtClean="0">
            <a:latin typeface="Times New Roman" panose="02020603050405020304" pitchFamily="18" charset="0"/>
            <a:cs typeface="Times New Roman" panose="02020603050405020304" pitchFamily="18" charset="0"/>
          </a:endParaRPr>
        </a:p>
        <a:p>
          <a:pPr lvl="0" algn="l" defTabSz="889000" rtl="0">
            <a:lnSpc>
              <a:spcPct val="90000"/>
            </a:lnSpc>
            <a:spcBef>
              <a:spcPct val="0"/>
            </a:spcBef>
            <a:spcAft>
              <a:spcPct val="35000"/>
            </a:spcAft>
          </a:pPr>
          <a:r>
            <a:rPr lang="es-EC" sz="2000" b="0" i="0" u="none" kern="1200" dirty="0" smtClean="0">
              <a:latin typeface="Times New Roman" panose="02020603050405020304" pitchFamily="18" charset="0"/>
              <a:cs typeface="Times New Roman" panose="02020603050405020304" pitchFamily="18" charset="0"/>
            </a:rPr>
            <a:t>Aplicación y uso del conocimiento</a:t>
          </a:r>
          <a:endParaRPr lang="es-ES" sz="2000" b="0" i="0" u="none" kern="1200" dirty="0" smtClean="0">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endParaRPr lang="es-ES" sz="2000" kern="1200" dirty="0" smtClean="0">
            <a:latin typeface="Times New Roman" panose="02020603050405020304" pitchFamily="18" charset="0"/>
            <a:cs typeface="Times New Roman" panose="02020603050405020304" pitchFamily="18" charset="0"/>
          </a:endParaRPr>
        </a:p>
        <a:p>
          <a:pPr lvl="0" algn="l" defTabSz="889000" rtl="0">
            <a:lnSpc>
              <a:spcPct val="90000"/>
            </a:lnSpc>
            <a:spcBef>
              <a:spcPct val="0"/>
            </a:spcBef>
            <a:spcAft>
              <a:spcPct val="35000"/>
            </a:spcAft>
          </a:pPr>
          <a:r>
            <a:rPr lang="es-EC" sz="2000" b="0" i="0" u="none" kern="1200" dirty="0" err="1" smtClean="0">
              <a:latin typeface="Times New Roman" panose="02020603050405020304" pitchFamily="18" charset="0"/>
              <a:cs typeface="Times New Roman" panose="02020603050405020304" pitchFamily="18" charset="0"/>
            </a:rPr>
            <a:t>Empowerment</a:t>
          </a:r>
          <a:endParaRPr lang="es-EC" sz="2000" b="0" i="0" kern="1200" dirty="0">
            <a:latin typeface="Times New Roman" panose="02020603050405020304" pitchFamily="18" charset="0"/>
            <a:cs typeface="Times New Roman" panose="02020603050405020304" pitchFamily="18" charset="0"/>
          </a:endParaRPr>
        </a:p>
      </dsp:txBody>
      <dsp:txXfrm>
        <a:off x="1669628" y="197594"/>
        <a:ext cx="4323865" cy="3951898"/>
      </dsp:txXfrm>
    </dsp:sp>
    <dsp:sp modelId="{90C3B3CA-C598-40EC-9B70-E193A8CD66F2}">
      <dsp:nvSpPr>
        <dsp:cNvPr id="0" name=""/>
        <dsp:cNvSpPr/>
      </dsp:nvSpPr>
      <dsp:spPr>
        <a:xfrm>
          <a:off x="1587007" y="4149493"/>
          <a:ext cx="44064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B1554-C360-4901-BB18-406B25F3964D}">
      <dsp:nvSpPr>
        <dsp:cNvPr id="0" name=""/>
        <dsp:cNvSpPr/>
      </dsp:nvSpPr>
      <dsp:spPr>
        <a:xfrm>
          <a:off x="0" y="0"/>
          <a:ext cx="5993946" cy="0"/>
        </a:xfrm>
        <a:prstGeom prst="lin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9644A-0ECB-42C1-9D6A-3051F31BF0AA}">
      <dsp:nvSpPr>
        <dsp:cNvPr id="0" name=""/>
        <dsp:cNvSpPr/>
      </dsp:nvSpPr>
      <dsp:spPr>
        <a:xfrm>
          <a:off x="0" y="0"/>
          <a:ext cx="1587007"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s-EC" sz="2000" kern="1200" dirty="0" smtClean="0">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Innovación </a:t>
          </a:r>
          <a:endParaRPr lang="es-EC" sz="2000" kern="1200" dirty="0">
            <a:latin typeface="Times New Roman" panose="02020603050405020304" pitchFamily="18" charset="0"/>
            <a:cs typeface="Times New Roman" panose="02020603050405020304" pitchFamily="18" charset="0"/>
          </a:endParaRPr>
        </a:p>
      </dsp:txBody>
      <dsp:txXfrm>
        <a:off x="0" y="0"/>
        <a:ext cx="1587007" cy="4351338"/>
      </dsp:txXfrm>
    </dsp:sp>
    <dsp:sp modelId="{FCA1904C-864D-4F3E-9006-3A32324D7F05}">
      <dsp:nvSpPr>
        <dsp:cNvPr id="0" name=""/>
        <dsp:cNvSpPr/>
      </dsp:nvSpPr>
      <dsp:spPr>
        <a:xfrm>
          <a:off x="1669628" y="197594"/>
          <a:ext cx="4323865" cy="395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i="0" u="none" kern="1200" dirty="0" smtClean="0">
              <a:latin typeface="Times New Roman" panose="02020603050405020304" pitchFamily="18" charset="0"/>
              <a:cs typeface="Times New Roman" panose="02020603050405020304" pitchFamily="18" charset="0"/>
            </a:rPr>
            <a:t>Innovación en procesos</a:t>
          </a:r>
          <a:endParaRPr lang="es-ES" sz="2000" b="0" i="0" u="none" kern="1200" dirty="0" smtClean="0">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endParaRPr lang="es-ES" sz="2000" kern="1200" dirty="0" smtClean="0">
            <a:latin typeface="Times New Roman" panose="02020603050405020304" pitchFamily="18" charset="0"/>
            <a:cs typeface="Times New Roman" panose="02020603050405020304" pitchFamily="18" charset="0"/>
          </a:endParaRPr>
        </a:p>
        <a:p>
          <a:pPr lvl="0" algn="l" defTabSz="889000" rtl="0">
            <a:lnSpc>
              <a:spcPct val="90000"/>
            </a:lnSpc>
            <a:spcBef>
              <a:spcPct val="0"/>
            </a:spcBef>
            <a:spcAft>
              <a:spcPct val="35000"/>
            </a:spcAft>
          </a:pPr>
          <a:r>
            <a:rPr lang="es-EC" sz="2000" b="0" i="0" u="none" kern="1200" dirty="0" smtClean="0">
              <a:latin typeface="Times New Roman" panose="02020603050405020304" pitchFamily="18" charset="0"/>
              <a:cs typeface="Times New Roman" panose="02020603050405020304" pitchFamily="18" charset="0"/>
            </a:rPr>
            <a:t>Innovación en producto</a:t>
          </a:r>
          <a:endParaRPr lang="es-ES" sz="2000" b="0" i="0" u="none" kern="1200" dirty="0" smtClean="0">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endParaRPr lang="es-ES" sz="2000" kern="1200" dirty="0" smtClean="0">
            <a:latin typeface="Times New Roman" panose="02020603050405020304" pitchFamily="18" charset="0"/>
            <a:cs typeface="Times New Roman" panose="02020603050405020304" pitchFamily="18" charset="0"/>
          </a:endParaRPr>
        </a:p>
        <a:p>
          <a:pPr lvl="0" algn="l" defTabSz="889000" rtl="0">
            <a:lnSpc>
              <a:spcPct val="90000"/>
            </a:lnSpc>
            <a:spcBef>
              <a:spcPct val="0"/>
            </a:spcBef>
            <a:spcAft>
              <a:spcPct val="35000"/>
            </a:spcAft>
          </a:pPr>
          <a:r>
            <a:rPr lang="es-EC" sz="2000" b="0" i="0" u="none" kern="1200" dirty="0" smtClean="0">
              <a:latin typeface="Times New Roman" panose="02020603050405020304" pitchFamily="18" charset="0"/>
              <a:cs typeface="Times New Roman" panose="02020603050405020304" pitchFamily="18" charset="0"/>
            </a:rPr>
            <a:t>Innovación Organizacional</a:t>
          </a:r>
          <a:endParaRPr lang="es-EC" sz="2000" b="0" i="0" kern="1200" dirty="0">
            <a:latin typeface="Times New Roman" panose="02020603050405020304" pitchFamily="18" charset="0"/>
            <a:cs typeface="Times New Roman" panose="02020603050405020304" pitchFamily="18" charset="0"/>
          </a:endParaRPr>
        </a:p>
      </dsp:txBody>
      <dsp:txXfrm>
        <a:off x="1669628" y="197594"/>
        <a:ext cx="4323865" cy="3951898"/>
      </dsp:txXfrm>
    </dsp:sp>
    <dsp:sp modelId="{90C3B3CA-C598-40EC-9B70-E193A8CD66F2}">
      <dsp:nvSpPr>
        <dsp:cNvPr id="0" name=""/>
        <dsp:cNvSpPr/>
      </dsp:nvSpPr>
      <dsp:spPr>
        <a:xfrm>
          <a:off x="1587007" y="4149493"/>
          <a:ext cx="440648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77209-B4BB-4F15-8BD8-DD7C766171FC}">
      <dsp:nvSpPr>
        <dsp:cNvPr id="0" name=""/>
        <dsp:cNvSpPr/>
      </dsp:nvSpPr>
      <dsp:spPr>
        <a:xfrm>
          <a:off x="0" y="66938"/>
          <a:ext cx="4903694" cy="77220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S" sz="3300" kern="1200" smtClean="0">
              <a:latin typeface="Times New Roman" panose="02020603050405020304" pitchFamily="18" charset="0"/>
              <a:cs typeface="Times New Roman" panose="02020603050405020304" pitchFamily="18" charset="0"/>
            </a:rPr>
            <a:t>Objetivo</a:t>
          </a:r>
          <a:endParaRPr lang="es-ES" sz="3300" kern="1200" dirty="0" smtClean="0">
            <a:latin typeface="Times New Roman" panose="02020603050405020304" pitchFamily="18" charset="0"/>
            <a:cs typeface="Times New Roman" panose="02020603050405020304" pitchFamily="18" charset="0"/>
          </a:endParaRPr>
        </a:p>
      </dsp:txBody>
      <dsp:txXfrm>
        <a:off x="37696" y="104634"/>
        <a:ext cx="4828302" cy="696808"/>
      </dsp:txXfrm>
    </dsp:sp>
    <dsp:sp modelId="{BD938F64-5F78-4D23-BDD7-A3594794061D}">
      <dsp:nvSpPr>
        <dsp:cNvPr id="0" name=""/>
        <dsp:cNvSpPr/>
      </dsp:nvSpPr>
      <dsp:spPr>
        <a:xfrm>
          <a:off x="0" y="877779"/>
          <a:ext cx="4903694" cy="146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9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C" sz="2600" kern="1200" smtClean="0">
              <a:latin typeface="Times New Roman" panose="02020603050405020304" pitchFamily="18" charset="0"/>
              <a:cs typeface="Times New Roman" panose="02020603050405020304" pitchFamily="18" charset="0"/>
            </a:rPr>
            <a:t>Contribuir con mejoras en el área de gestión del conocimiento e innovación en las empresas  del cantón Quito.</a:t>
          </a:r>
          <a:endParaRPr lang="es-ES" sz="2600" kern="1200" dirty="0">
            <a:latin typeface="Times New Roman" panose="02020603050405020304" pitchFamily="18" charset="0"/>
            <a:cs typeface="Times New Roman" panose="02020603050405020304" pitchFamily="18" charset="0"/>
          </a:endParaRPr>
        </a:p>
      </dsp:txBody>
      <dsp:txXfrm>
        <a:off x="0" y="877779"/>
        <a:ext cx="4903694" cy="1468665"/>
      </dsp:txXfrm>
    </dsp:sp>
    <dsp:sp modelId="{7B3215E6-E29B-4435-A224-3AFDB1D6F736}">
      <dsp:nvSpPr>
        <dsp:cNvPr id="0" name=""/>
        <dsp:cNvSpPr/>
      </dsp:nvSpPr>
      <dsp:spPr>
        <a:xfrm>
          <a:off x="0" y="2346444"/>
          <a:ext cx="4903694" cy="772200"/>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C" sz="3300" kern="1200" smtClean="0">
              <a:latin typeface="Times New Roman" panose="02020603050405020304" pitchFamily="18" charset="0"/>
              <a:cs typeface="Times New Roman" panose="02020603050405020304" pitchFamily="18" charset="0"/>
            </a:rPr>
            <a:t>Metodología</a:t>
          </a:r>
          <a:endParaRPr lang="es-ES" sz="3300" kern="1200" dirty="0">
            <a:latin typeface="Times New Roman" panose="02020603050405020304" pitchFamily="18" charset="0"/>
            <a:cs typeface="Times New Roman" panose="02020603050405020304" pitchFamily="18" charset="0"/>
          </a:endParaRPr>
        </a:p>
      </dsp:txBody>
      <dsp:txXfrm>
        <a:off x="37696" y="2384140"/>
        <a:ext cx="4828302" cy="696808"/>
      </dsp:txXfrm>
    </dsp:sp>
    <dsp:sp modelId="{14A046E1-D1D6-4678-88A8-BFDAC08B190C}">
      <dsp:nvSpPr>
        <dsp:cNvPr id="0" name=""/>
        <dsp:cNvSpPr/>
      </dsp:nvSpPr>
      <dsp:spPr>
        <a:xfrm>
          <a:off x="0" y="3118644"/>
          <a:ext cx="4903694"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92"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C" sz="2600" kern="1200" smtClean="0">
              <a:latin typeface="Times New Roman" panose="02020603050405020304" pitchFamily="18" charset="0"/>
              <a:cs typeface="Times New Roman" panose="02020603050405020304" pitchFamily="18" charset="0"/>
            </a:rPr>
            <a:t>Se formulan estrategias de mejora, a través del modelo 5W+2H</a:t>
          </a:r>
          <a:endParaRPr lang="es-ES" sz="2600" kern="1200" dirty="0">
            <a:latin typeface="Times New Roman" panose="02020603050405020304" pitchFamily="18" charset="0"/>
            <a:cs typeface="Times New Roman" panose="02020603050405020304" pitchFamily="18" charset="0"/>
          </a:endParaRPr>
        </a:p>
      </dsp:txBody>
      <dsp:txXfrm>
        <a:off x="0" y="3118644"/>
        <a:ext cx="4903694" cy="112711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26A59-C8C0-497B-AA63-1045DC11EB5C}">
      <dsp:nvSpPr>
        <dsp:cNvPr id="0" name=""/>
        <dsp:cNvSpPr/>
      </dsp:nvSpPr>
      <dsp:spPr>
        <a:xfrm>
          <a:off x="-6340535" y="-969876"/>
          <a:ext cx="7547175" cy="7547175"/>
        </a:xfrm>
        <a:prstGeom prst="blockArc">
          <a:avLst>
            <a:gd name="adj1" fmla="val 18900000"/>
            <a:gd name="adj2" fmla="val 2700000"/>
            <a:gd name="adj3" fmla="val 28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DA5B6A-3315-4A48-A147-061E24FCF7A9}">
      <dsp:nvSpPr>
        <dsp:cNvPr id="0" name=""/>
        <dsp:cNvSpPr/>
      </dsp:nvSpPr>
      <dsp:spPr>
        <a:xfrm>
          <a:off x="527159" y="350351"/>
          <a:ext cx="10280911" cy="7011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53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cs typeface="Times New Roman" panose="02020603050405020304" pitchFamily="18" charset="0"/>
            </a:rPr>
            <a:t>La gestión del conocimiento es un arma poderosa para la generación de nuevo conocimiento y aporte sustancial para la innovación en las empresas textiles.</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527159" y="350351"/>
        <a:ext cx="10280911" cy="701152"/>
      </dsp:txXfrm>
    </dsp:sp>
    <dsp:sp modelId="{7CD774B0-5D2A-4D0C-A5B6-FB4212A4B845}">
      <dsp:nvSpPr>
        <dsp:cNvPr id="0" name=""/>
        <dsp:cNvSpPr/>
      </dsp:nvSpPr>
      <dsp:spPr>
        <a:xfrm>
          <a:off x="88939" y="262707"/>
          <a:ext cx="876440" cy="87644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D76201-356D-4E6F-9E11-060C600FB7C8}">
      <dsp:nvSpPr>
        <dsp:cNvPr id="0" name=""/>
        <dsp:cNvSpPr/>
      </dsp:nvSpPr>
      <dsp:spPr>
        <a:xfrm>
          <a:off x="1029584" y="1401743"/>
          <a:ext cx="9778486" cy="701152"/>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53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cs typeface="Times New Roman" panose="02020603050405020304" pitchFamily="18" charset="0"/>
            </a:rPr>
            <a:t>En la actualidad, las empresas más grandes que han alcanzado éxito ha sido gracias al cuidado y aprovechamiento óptimo del recurso humano, logrado así destacar en el mercado, y permanecer en el mismo.</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1029584" y="1401743"/>
        <a:ext cx="9778486" cy="701152"/>
      </dsp:txXfrm>
    </dsp:sp>
    <dsp:sp modelId="{20F68197-4706-41CE-A25F-93FEC623528B}">
      <dsp:nvSpPr>
        <dsp:cNvPr id="0" name=""/>
        <dsp:cNvSpPr/>
      </dsp:nvSpPr>
      <dsp:spPr>
        <a:xfrm>
          <a:off x="591364" y="1314099"/>
          <a:ext cx="876440" cy="876440"/>
        </a:xfrm>
        <a:prstGeom prst="ellipse">
          <a:avLst/>
        </a:prstGeom>
        <a:solidFill>
          <a:schemeClr val="lt1">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9A871-80C1-4E9A-9429-E8E4FE92F684}">
      <dsp:nvSpPr>
        <dsp:cNvPr id="0" name=""/>
        <dsp:cNvSpPr/>
      </dsp:nvSpPr>
      <dsp:spPr>
        <a:xfrm>
          <a:off x="1183788" y="2299445"/>
          <a:ext cx="9624282" cy="1008530"/>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53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cs typeface="Times New Roman" panose="02020603050405020304" pitchFamily="18" charset="0"/>
            </a:rPr>
            <a:t>Los trabajos realizados sobre la gestión del conocimiento e innovación evidenciaron la realidad de Ecuador, la cual es distinta a lo que se ha planteado, debido a que solo se ha generado una gran cantidad de información sobre este tema, pero una cantidad muy mínima de esfuerzo por promover estudios que lo lleven a la práctica.</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1183788" y="2299445"/>
        <a:ext cx="9624282" cy="1008530"/>
      </dsp:txXfrm>
    </dsp:sp>
    <dsp:sp modelId="{3611C03B-C45D-4219-98CD-7E864DDDC54D}">
      <dsp:nvSpPr>
        <dsp:cNvPr id="0" name=""/>
        <dsp:cNvSpPr/>
      </dsp:nvSpPr>
      <dsp:spPr>
        <a:xfrm>
          <a:off x="745568" y="2365490"/>
          <a:ext cx="876440" cy="876440"/>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004454-49BC-4408-ACB5-665DEE15E0B7}">
      <dsp:nvSpPr>
        <dsp:cNvPr id="0" name=""/>
        <dsp:cNvSpPr/>
      </dsp:nvSpPr>
      <dsp:spPr>
        <a:xfrm>
          <a:off x="1029584" y="3504526"/>
          <a:ext cx="9778486" cy="701152"/>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53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cs typeface="Times New Roman" panose="02020603050405020304" pitchFamily="18" charset="0"/>
            </a:rPr>
            <a:t>Los sectores productivos se han visto afectados a causa del dinamismo constante que hay en el mercado actual, y la habilidad limitada de procesar información de forma eficiente, privando así los beneficios que genera el conocimiento que fluye dentro de la empresa.</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1029584" y="3504526"/>
        <a:ext cx="9778486" cy="701152"/>
      </dsp:txXfrm>
    </dsp:sp>
    <dsp:sp modelId="{F40F581D-B1F0-4DE1-A43C-20E925671B5F}">
      <dsp:nvSpPr>
        <dsp:cNvPr id="0" name=""/>
        <dsp:cNvSpPr/>
      </dsp:nvSpPr>
      <dsp:spPr>
        <a:xfrm>
          <a:off x="591364" y="3416882"/>
          <a:ext cx="876440" cy="876440"/>
        </a:xfrm>
        <a:prstGeom prst="ellipse">
          <a:avLst/>
        </a:prstGeom>
        <a:solidFill>
          <a:schemeClr val="lt1">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B5B6F-A91E-4DFB-BB85-41469AF17A72}">
      <dsp:nvSpPr>
        <dsp:cNvPr id="0" name=""/>
        <dsp:cNvSpPr/>
      </dsp:nvSpPr>
      <dsp:spPr>
        <a:xfrm>
          <a:off x="527159" y="4555918"/>
          <a:ext cx="10280911" cy="70115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539" tIns="40640" rIns="40640" bIns="40640" numCol="1" spcCol="1270" anchor="ctr" anchorCtr="0">
          <a:noAutofit/>
        </a:bodyPr>
        <a:lstStyle/>
        <a:p>
          <a:pPr lvl="0" algn="l"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cs typeface="Times New Roman" panose="02020603050405020304" pitchFamily="18" charset="0"/>
            </a:rPr>
            <a:t>En nuestro país, es que la cultura de promover y transmitir conocimiento es muy limitada para efectuarse de forma cotidiana, siendo obstáculo para el progreso e impulso de la innovación en los sectores productivos, como el textil analizado en esta investigación.</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527159" y="4555918"/>
        <a:ext cx="10280911" cy="701152"/>
      </dsp:txXfrm>
    </dsp:sp>
    <dsp:sp modelId="{D6050E6B-6CCE-4EC0-9AAD-D919788204A0}">
      <dsp:nvSpPr>
        <dsp:cNvPr id="0" name=""/>
        <dsp:cNvSpPr/>
      </dsp:nvSpPr>
      <dsp:spPr>
        <a:xfrm>
          <a:off x="88939" y="4468274"/>
          <a:ext cx="876440" cy="876440"/>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52D34-DD41-417F-A6D0-C2774F7CBD7B}">
      <dsp:nvSpPr>
        <dsp:cNvPr id="0" name=""/>
        <dsp:cNvSpPr/>
      </dsp:nvSpPr>
      <dsp:spPr>
        <a:xfrm>
          <a:off x="569740" y="354714"/>
          <a:ext cx="10156047" cy="92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Las grandes empresas textiles de los cantones Quito y Rumiñahui cuentan con cierta información sobre gestión de conocimiento, sin embargo, existen grandes vacíos en la aplicación de las mismas</a:t>
          </a:r>
          <a:endParaRPr lang="es-ES" sz="2000" kern="1200" dirty="0">
            <a:latin typeface="Times New Roman" panose="02020603050405020304" pitchFamily="18" charset="0"/>
            <a:cs typeface="Times New Roman" panose="02020603050405020304" pitchFamily="18" charset="0"/>
          </a:endParaRPr>
        </a:p>
      </dsp:txBody>
      <dsp:txXfrm>
        <a:off x="569740" y="354714"/>
        <a:ext cx="10156047" cy="923277"/>
      </dsp:txXfrm>
    </dsp:sp>
    <dsp:sp modelId="{008D9FC3-58E9-4690-AB5A-D8915BD59507}">
      <dsp:nvSpPr>
        <dsp:cNvPr id="0" name=""/>
        <dsp:cNvSpPr/>
      </dsp:nvSpPr>
      <dsp:spPr>
        <a:xfrm>
          <a:off x="569740" y="1277991"/>
          <a:ext cx="1354139" cy="225689"/>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7C80B-72E1-4C98-AF67-09B7A416F7DA}">
      <dsp:nvSpPr>
        <dsp:cNvPr id="0" name=""/>
        <dsp:cNvSpPr/>
      </dsp:nvSpPr>
      <dsp:spPr>
        <a:xfrm>
          <a:off x="2002871" y="1277991"/>
          <a:ext cx="1354139" cy="225689"/>
        </a:xfrm>
        <a:prstGeom prst="parallelogram">
          <a:avLst>
            <a:gd name="adj" fmla="val 140840"/>
          </a:avLst>
        </a:prstGeom>
        <a:solidFill>
          <a:schemeClr val="accent4">
            <a:hueOff val="385026"/>
            <a:satOff val="-1777"/>
            <a:lumOff val="65"/>
            <a:alphaOff val="0"/>
          </a:schemeClr>
        </a:solidFill>
        <a:ln w="12700" cap="flat" cmpd="sng" algn="ctr">
          <a:solidFill>
            <a:schemeClr val="accent4">
              <a:hueOff val="385026"/>
              <a:satOff val="-1777"/>
              <a:lumOff val="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4BD14-04C6-4D12-B962-7FE6DAE717A2}">
      <dsp:nvSpPr>
        <dsp:cNvPr id="0" name=""/>
        <dsp:cNvSpPr/>
      </dsp:nvSpPr>
      <dsp:spPr>
        <a:xfrm>
          <a:off x="3436002" y="1277991"/>
          <a:ext cx="1354139" cy="225689"/>
        </a:xfrm>
        <a:prstGeom prst="parallelogram">
          <a:avLst>
            <a:gd name="adj" fmla="val 140840"/>
          </a:avLst>
        </a:prstGeom>
        <a:solidFill>
          <a:schemeClr val="accent4">
            <a:hueOff val="770051"/>
            <a:satOff val="-3553"/>
            <a:lumOff val="131"/>
            <a:alphaOff val="0"/>
          </a:schemeClr>
        </a:solidFill>
        <a:ln w="12700" cap="flat" cmpd="sng" algn="ctr">
          <a:solidFill>
            <a:schemeClr val="accent4">
              <a:hueOff val="770051"/>
              <a:satOff val="-3553"/>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8D686-EF75-43FA-8EC8-1A231DF78D43}">
      <dsp:nvSpPr>
        <dsp:cNvPr id="0" name=""/>
        <dsp:cNvSpPr/>
      </dsp:nvSpPr>
      <dsp:spPr>
        <a:xfrm>
          <a:off x="4869133" y="1277991"/>
          <a:ext cx="1354139" cy="225689"/>
        </a:xfrm>
        <a:prstGeom prst="parallelogram">
          <a:avLst>
            <a:gd name="adj" fmla="val 140840"/>
          </a:avLst>
        </a:prstGeom>
        <a:solidFill>
          <a:schemeClr val="accent4">
            <a:hueOff val="1155077"/>
            <a:satOff val="-5330"/>
            <a:lumOff val="196"/>
            <a:alphaOff val="0"/>
          </a:schemeClr>
        </a:solidFill>
        <a:ln w="12700" cap="flat" cmpd="sng" algn="ctr">
          <a:solidFill>
            <a:schemeClr val="accent4">
              <a:hueOff val="1155077"/>
              <a:satOff val="-533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E831F-88F5-4E57-96DF-E3D00E8EDB27}">
      <dsp:nvSpPr>
        <dsp:cNvPr id="0" name=""/>
        <dsp:cNvSpPr/>
      </dsp:nvSpPr>
      <dsp:spPr>
        <a:xfrm>
          <a:off x="6302264" y="1277991"/>
          <a:ext cx="1354139" cy="225689"/>
        </a:xfrm>
        <a:prstGeom prst="parallelogram">
          <a:avLst>
            <a:gd name="adj" fmla="val 140840"/>
          </a:avLst>
        </a:prstGeom>
        <a:solidFill>
          <a:schemeClr val="accent4">
            <a:hueOff val="1540103"/>
            <a:satOff val="-7106"/>
            <a:lumOff val="261"/>
            <a:alphaOff val="0"/>
          </a:schemeClr>
        </a:solidFill>
        <a:ln w="12700" cap="flat" cmpd="sng" algn="ctr">
          <a:solidFill>
            <a:schemeClr val="accent4">
              <a:hueOff val="1540103"/>
              <a:satOff val="-7106"/>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D837F7-69CC-4C79-8B85-0C8E41E5B88E}">
      <dsp:nvSpPr>
        <dsp:cNvPr id="0" name=""/>
        <dsp:cNvSpPr/>
      </dsp:nvSpPr>
      <dsp:spPr>
        <a:xfrm>
          <a:off x="7735395" y="1277991"/>
          <a:ext cx="1354139" cy="225689"/>
        </a:xfrm>
        <a:prstGeom prst="parallelogram">
          <a:avLst>
            <a:gd name="adj" fmla="val 140840"/>
          </a:avLst>
        </a:prstGeom>
        <a:solidFill>
          <a:schemeClr val="accent4">
            <a:hueOff val="1925128"/>
            <a:satOff val="-8883"/>
            <a:lumOff val="327"/>
            <a:alphaOff val="0"/>
          </a:schemeClr>
        </a:solidFill>
        <a:ln w="12700" cap="flat" cmpd="sng" algn="ctr">
          <a:solidFill>
            <a:schemeClr val="accent4">
              <a:hueOff val="1925128"/>
              <a:satOff val="-8883"/>
              <a:lumOff val="3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11BDD-9D0C-4E96-95C9-913CCED16839}">
      <dsp:nvSpPr>
        <dsp:cNvPr id="0" name=""/>
        <dsp:cNvSpPr/>
      </dsp:nvSpPr>
      <dsp:spPr>
        <a:xfrm>
          <a:off x="9168527" y="1277991"/>
          <a:ext cx="1354139" cy="225689"/>
        </a:xfrm>
        <a:prstGeom prst="parallelogram">
          <a:avLst>
            <a:gd name="adj" fmla="val 140840"/>
          </a:avLst>
        </a:prstGeom>
        <a:solidFill>
          <a:schemeClr val="accent4">
            <a:hueOff val="2310154"/>
            <a:satOff val="-10660"/>
            <a:lumOff val="392"/>
            <a:alphaOff val="0"/>
          </a:schemeClr>
        </a:solidFill>
        <a:ln w="12700" cap="flat" cmpd="sng" algn="ctr">
          <a:solidFill>
            <a:schemeClr val="accent4">
              <a:hueOff val="2310154"/>
              <a:satOff val="-1066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17B4D-5BF3-4981-9F26-3999A635E313}">
      <dsp:nvSpPr>
        <dsp:cNvPr id="0" name=""/>
        <dsp:cNvSpPr/>
      </dsp:nvSpPr>
      <dsp:spPr>
        <a:xfrm>
          <a:off x="569740" y="1616442"/>
          <a:ext cx="10156047" cy="92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Se debe fortalecer y priorizar al conocimiento como un activo intangible capaz de crear una ventaja competitiva</a:t>
          </a:r>
          <a:endParaRPr lang="es-ES" sz="2000" kern="1200" dirty="0">
            <a:latin typeface="Times New Roman" panose="02020603050405020304" pitchFamily="18" charset="0"/>
            <a:cs typeface="Times New Roman" panose="02020603050405020304" pitchFamily="18" charset="0"/>
          </a:endParaRPr>
        </a:p>
      </dsp:txBody>
      <dsp:txXfrm>
        <a:off x="569740" y="1616442"/>
        <a:ext cx="10156047" cy="923277"/>
      </dsp:txXfrm>
    </dsp:sp>
    <dsp:sp modelId="{52DF415C-D78C-456E-B3E8-6CD566720195}">
      <dsp:nvSpPr>
        <dsp:cNvPr id="0" name=""/>
        <dsp:cNvSpPr/>
      </dsp:nvSpPr>
      <dsp:spPr>
        <a:xfrm>
          <a:off x="569740" y="2539719"/>
          <a:ext cx="1354139" cy="225689"/>
        </a:xfrm>
        <a:prstGeom prst="parallelogram">
          <a:avLst>
            <a:gd name="adj" fmla="val 140840"/>
          </a:avLst>
        </a:prstGeom>
        <a:solidFill>
          <a:schemeClr val="accent4">
            <a:hueOff val="2695179"/>
            <a:satOff val="-12436"/>
            <a:lumOff val="458"/>
            <a:alphaOff val="0"/>
          </a:schemeClr>
        </a:solidFill>
        <a:ln w="12700" cap="flat" cmpd="sng" algn="ctr">
          <a:solidFill>
            <a:schemeClr val="accent4">
              <a:hueOff val="2695179"/>
              <a:satOff val="-12436"/>
              <a:lumOff val="4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2E1AF-8D31-473D-84B0-E9A13758F8CE}">
      <dsp:nvSpPr>
        <dsp:cNvPr id="0" name=""/>
        <dsp:cNvSpPr/>
      </dsp:nvSpPr>
      <dsp:spPr>
        <a:xfrm>
          <a:off x="2002871" y="2539719"/>
          <a:ext cx="1354139" cy="225689"/>
        </a:xfrm>
        <a:prstGeom prst="parallelogram">
          <a:avLst>
            <a:gd name="adj" fmla="val 140840"/>
          </a:avLst>
        </a:prstGeom>
        <a:solidFill>
          <a:schemeClr val="accent4">
            <a:hueOff val="3080205"/>
            <a:satOff val="-14213"/>
            <a:lumOff val="523"/>
            <a:alphaOff val="0"/>
          </a:schemeClr>
        </a:solidFill>
        <a:ln w="12700" cap="flat" cmpd="sng" algn="ctr">
          <a:solidFill>
            <a:schemeClr val="accent4">
              <a:hueOff val="3080205"/>
              <a:satOff val="-14213"/>
              <a:lumOff val="5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1C4D3-5ADC-45A3-BD56-8841B35CCA77}">
      <dsp:nvSpPr>
        <dsp:cNvPr id="0" name=""/>
        <dsp:cNvSpPr/>
      </dsp:nvSpPr>
      <dsp:spPr>
        <a:xfrm>
          <a:off x="3436002" y="2539719"/>
          <a:ext cx="1354139" cy="225689"/>
        </a:xfrm>
        <a:prstGeom prst="parallelogram">
          <a:avLst>
            <a:gd name="adj" fmla="val 140840"/>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2C090-3D11-435B-8814-768D182F59AD}">
      <dsp:nvSpPr>
        <dsp:cNvPr id="0" name=""/>
        <dsp:cNvSpPr/>
      </dsp:nvSpPr>
      <dsp:spPr>
        <a:xfrm>
          <a:off x="4869133" y="2539719"/>
          <a:ext cx="1354139" cy="225689"/>
        </a:xfrm>
        <a:prstGeom prst="parallelogram">
          <a:avLst>
            <a:gd name="adj" fmla="val 140840"/>
          </a:avLst>
        </a:prstGeom>
        <a:solidFill>
          <a:schemeClr val="accent4">
            <a:hueOff val="3850256"/>
            <a:satOff val="-17766"/>
            <a:lumOff val="654"/>
            <a:alphaOff val="0"/>
          </a:schemeClr>
        </a:solidFill>
        <a:ln w="12700" cap="flat" cmpd="sng" algn="ctr">
          <a:solidFill>
            <a:schemeClr val="accent4">
              <a:hueOff val="3850256"/>
              <a:satOff val="-17766"/>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CB5BE-6944-4B14-B340-6A36F1D50ADA}">
      <dsp:nvSpPr>
        <dsp:cNvPr id="0" name=""/>
        <dsp:cNvSpPr/>
      </dsp:nvSpPr>
      <dsp:spPr>
        <a:xfrm>
          <a:off x="6302264" y="2539719"/>
          <a:ext cx="1354139" cy="225689"/>
        </a:xfrm>
        <a:prstGeom prst="parallelogram">
          <a:avLst>
            <a:gd name="adj" fmla="val 140840"/>
          </a:avLst>
        </a:prstGeom>
        <a:solidFill>
          <a:schemeClr val="accent4">
            <a:hueOff val="4235282"/>
            <a:satOff val="-19543"/>
            <a:lumOff val="719"/>
            <a:alphaOff val="0"/>
          </a:schemeClr>
        </a:solidFill>
        <a:ln w="12700" cap="flat" cmpd="sng" algn="ctr">
          <a:solidFill>
            <a:schemeClr val="accent4">
              <a:hueOff val="4235282"/>
              <a:satOff val="-19543"/>
              <a:lumOff val="7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B8F791-2E82-4819-91F8-DFF9ABCE8174}">
      <dsp:nvSpPr>
        <dsp:cNvPr id="0" name=""/>
        <dsp:cNvSpPr/>
      </dsp:nvSpPr>
      <dsp:spPr>
        <a:xfrm>
          <a:off x="7735395" y="2539719"/>
          <a:ext cx="1354139" cy="225689"/>
        </a:xfrm>
        <a:prstGeom prst="parallelogram">
          <a:avLst>
            <a:gd name="adj" fmla="val 140840"/>
          </a:avLst>
        </a:prstGeom>
        <a:solidFill>
          <a:schemeClr val="accent4">
            <a:hueOff val="4620308"/>
            <a:satOff val="-21319"/>
            <a:lumOff val="784"/>
            <a:alphaOff val="0"/>
          </a:schemeClr>
        </a:solidFill>
        <a:ln w="12700" cap="flat" cmpd="sng" algn="ctr">
          <a:solidFill>
            <a:schemeClr val="accent4">
              <a:hueOff val="4620308"/>
              <a:satOff val="-21319"/>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4B854-4737-4816-9848-C8A1A423A8A1}">
      <dsp:nvSpPr>
        <dsp:cNvPr id="0" name=""/>
        <dsp:cNvSpPr/>
      </dsp:nvSpPr>
      <dsp:spPr>
        <a:xfrm>
          <a:off x="9168527" y="2539719"/>
          <a:ext cx="1354139" cy="225689"/>
        </a:xfrm>
        <a:prstGeom prst="parallelogram">
          <a:avLst>
            <a:gd name="adj" fmla="val 140840"/>
          </a:avLst>
        </a:prstGeom>
        <a:solidFill>
          <a:schemeClr val="accent4">
            <a:hueOff val="5005334"/>
            <a:satOff val="-23096"/>
            <a:lumOff val="850"/>
            <a:alphaOff val="0"/>
          </a:schemeClr>
        </a:solidFill>
        <a:ln w="12700" cap="flat" cmpd="sng" algn="ctr">
          <a:solidFill>
            <a:schemeClr val="accent4">
              <a:hueOff val="5005334"/>
              <a:satOff val="-23096"/>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4D702-259F-462C-86B4-66ED00AF83AA}">
      <dsp:nvSpPr>
        <dsp:cNvPr id="0" name=""/>
        <dsp:cNvSpPr/>
      </dsp:nvSpPr>
      <dsp:spPr>
        <a:xfrm>
          <a:off x="569740" y="2878171"/>
          <a:ext cx="10156047" cy="92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En el cantón Quito todas las hipótesis nulas fueron rechazadas y las hipótesis alternativas aceptadas</a:t>
          </a:r>
          <a:endParaRPr lang="es-ES" sz="2000" kern="1200" dirty="0">
            <a:latin typeface="Times New Roman" panose="02020603050405020304" pitchFamily="18" charset="0"/>
            <a:cs typeface="Times New Roman" panose="02020603050405020304" pitchFamily="18" charset="0"/>
          </a:endParaRPr>
        </a:p>
      </dsp:txBody>
      <dsp:txXfrm>
        <a:off x="569740" y="2878171"/>
        <a:ext cx="10156047" cy="923277"/>
      </dsp:txXfrm>
    </dsp:sp>
    <dsp:sp modelId="{A17A9448-6026-4880-A35A-3A8B39940553}">
      <dsp:nvSpPr>
        <dsp:cNvPr id="0" name=""/>
        <dsp:cNvSpPr/>
      </dsp:nvSpPr>
      <dsp:spPr>
        <a:xfrm>
          <a:off x="569740" y="3801448"/>
          <a:ext cx="1354139" cy="225689"/>
        </a:xfrm>
        <a:prstGeom prst="parallelogram">
          <a:avLst>
            <a:gd name="adj" fmla="val 140840"/>
          </a:avLst>
        </a:prstGeom>
        <a:solidFill>
          <a:schemeClr val="accent4">
            <a:hueOff val="5390359"/>
            <a:satOff val="-24872"/>
            <a:lumOff val="915"/>
            <a:alphaOff val="0"/>
          </a:schemeClr>
        </a:solidFill>
        <a:ln w="12700" cap="flat" cmpd="sng" algn="ctr">
          <a:solidFill>
            <a:schemeClr val="accent4">
              <a:hueOff val="5390359"/>
              <a:satOff val="-24872"/>
              <a:lumOff val="9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AB87EB-43D0-40AE-8FCD-4EDBD094B7BB}">
      <dsp:nvSpPr>
        <dsp:cNvPr id="0" name=""/>
        <dsp:cNvSpPr/>
      </dsp:nvSpPr>
      <dsp:spPr>
        <a:xfrm>
          <a:off x="2002871" y="3801448"/>
          <a:ext cx="1354139" cy="225689"/>
        </a:xfrm>
        <a:prstGeom prst="parallelogram">
          <a:avLst>
            <a:gd name="adj" fmla="val 140840"/>
          </a:avLst>
        </a:prstGeom>
        <a:solidFill>
          <a:schemeClr val="accent4">
            <a:hueOff val="5775385"/>
            <a:satOff val="-26649"/>
            <a:lumOff val="981"/>
            <a:alphaOff val="0"/>
          </a:schemeClr>
        </a:solidFill>
        <a:ln w="12700" cap="flat" cmpd="sng" algn="ctr">
          <a:solidFill>
            <a:schemeClr val="accent4">
              <a:hueOff val="5775385"/>
              <a:satOff val="-26649"/>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0B1B9-CD3E-420B-BBF7-1BE0BB23FA9A}">
      <dsp:nvSpPr>
        <dsp:cNvPr id="0" name=""/>
        <dsp:cNvSpPr/>
      </dsp:nvSpPr>
      <dsp:spPr>
        <a:xfrm>
          <a:off x="3436002" y="3801448"/>
          <a:ext cx="1354139" cy="225689"/>
        </a:xfrm>
        <a:prstGeom prst="parallelogram">
          <a:avLst>
            <a:gd name="adj" fmla="val 140840"/>
          </a:avLst>
        </a:prstGeom>
        <a:solidFill>
          <a:schemeClr val="accent4">
            <a:hueOff val="6160410"/>
            <a:satOff val="-28425"/>
            <a:lumOff val="1046"/>
            <a:alphaOff val="0"/>
          </a:schemeClr>
        </a:solidFill>
        <a:ln w="12700" cap="flat" cmpd="sng" algn="ctr">
          <a:solidFill>
            <a:schemeClr val="accent4">
              <a:hueOff val="6160410"/>
              <a:satOff val="-28425"/>
              <a:lumOff val="10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2587E9-5721-47B3-8F4F-6793E24C6CF5}">
      <dsp:nvSpPr>
        <dsp:cNvPr id="0" name=""/>
        <dsp:cNvSpPr/>
      </dsp:nvSpPr>
      <dsp:spPr>
        <a:xfrm>
          <a:off x="4869133" y="3801448"/>
          <a:ext cx="1354139" cy="225689"/>
        </a:xfrm>
        <a:prstGeom prst="parallelogram">
          <a:avLst>
            <a:gd name="adj" fmla="val 140840"/>
          </a:avLst>
        </a:prstGeom>
        <a:solidFill>
          <a:schemeClr val="accent4">
            <a:hueOff val="6545435"/>
            <a:satOff val="-30202"/>
            <a:lumOff val="1111"/>
            <a:alphaOff val="0"/>
          </a:schemeClr>
        </a:solidFill>
        <a:ln w="12700" cap="flat" cmpd="sng" algn="ctr">
          <a:solidFill>
            <a:schemeClr val="accent4">
              <a:hueOff val="6545435"/>
              <a:satOff val="-30202"/>
              <a:lumOff val="11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720DB-1303-4742-ABEE-8B9FBB3D9354}">
      <dsp:nvSpPr>
        <dsp:cNvPr id="0" name=""/>
        <dsp:cNvSpPr/>
      </dsp:nvSpPr>
      <dsp:spPr>
        <a:xfrm>
          <a:off x="6302264" y="3801448"/>
          <a:ext cx="1354139" cy="225689"/>
        </a:xfrm>
        <a:prstGeom prst="parallelogram">
          <a:avLst>
            <a:gd name="adj" fmla="val 140840"/>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24C3B-3E2B-48A7-8DAD-49FC48AFAE8F}">
      <dsp:nvSpPr>
        <dsp:cNvPr id="0" name=""/>
        <dsp:cNvSpPr/>
      </dsp:nvSpPr>
      <dsp:spPr>
        <a:xfrm>
          <a:off x="7735395" y="3801448"/>
          <a:ext cx="1354139" cy="225689"/>
        </a:xfrm>
        <a:prstGeom prst="parallelogram">
          <a:avLst>
            <a:gd name="adj" fmla="val 140840"/>
          </a:avLst>
        </a:prstGeom>
        <a:solidFill>
          <a:schemeClr val="accent4">
            <a:hueOff val="7315487"/>
            <a:satOff val="-33755"/>
            <a:lumOff val="1242"/>
            <a:alphaOff val="0"/>
          </a:schemeClr>
        </a:solidFill>
        <a:ln w="12700" cap="flat" cmpd="sng" algn="ctr">
          <a:solidFill>
            <a:schemeClr val="accent4">
              <a:hueOff val="7315487"/>
              <a:satOff val="-33755"/>
              <a:lumOff val="12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108A9-7009-473E-9860-62F3054F5EDE}">
      <dsp:nvSpPr>
        <dsp:cNvPr id="0" name=""/>
        <dsp:cNvSpPr/>
      </dsp:nvSpPr>
      <dsp:spPr>
        <a:xfrm>
          <a:off x="9168527" y="3801448"/>
          <a:ext cx="1354139" cy="225689"/>
        </a:xfrm>
        <a:prstGeom prst="parallelogram">
          <a:avLst>
            <a:gd name="adj" fmla="val 140840"/>
          </a:avLst>
        </a:prstGeom>
        <a:solidFill>
          <a:schemeClr val="accent4">
            <a:hueOff val="7700512"/>
            <a:satOff val="-35532"/>
            <a:lumOff val="1307"/>
            <a:alphaOff val="0"/>
          </a:schemeClr>
        </a:solidFill>
        <a:ln w="12700" cap="flat" cmpd="sng" algn="ctr">
          <a:solidFill>
            <a:schemeClr val="accent4">
              <a:hueOff val="7700512"/>
              <a:satOff val="-35532"/>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B87B8-DE6C-4562-AB57-AE3E33C1B0CD}">
      <dsp:nvSpPr>
        <dsp:cNvPr id="0" name=""/>
        <dsp:cNvSpPr/>
      </dsp:nvSpPr>
      <dsp:spPr>
        <a:xfrm>
          <a:off x="569740" y="4139899"/>
          <a:ext cx="10156047" cy="923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En el cantón Rumiñahui todas las hipótesis nulas fueron aceptadas y las hipótesis alternativas rechazadas.</a:t>
          </a:r>
          <a:endParaRPr lang="es-ES" sz="2000" kern="1200" dirty="0">
            <a:latin typeface="Times New Roman" panose="02020603050405020304" pitchFamily="18" charset="0"/>
            <a:cs typeface="Times New Roman" panose="02020603050405020304" pitchFamily="18" charset="0"/>
          </a:endParaRPr>
        </a:p>
      </dsp:txBody>
      <dsp:txXfrm>
        <a:off x="569740" y="4139899"/>
        <a:ext cx="10156047" cy="923277"/>
      </dsp:txXfrm>
    </dsp:sp>
    <dsp:sp modelId="{4F0D0A49-B500-49C4-991B-CD2D0E487838}">
      <dsp:nvSpPr>
        <dsp:cNvPr id="0" name=""/>
        <dsp:cNvSpPr/>
      </dsp:nvSpPr>
      <dsp:spPr>
        <a:xfrm>
          <a:off x="569740" y="5063176"/>
          <a:ext cx="1354139" cy="225689"/>
        </a:xfrm>
        <a:prstGeom prst="parallelogram">
          <a:avLst>
            <a:gd name="adj" fmla="val 140840"/>
          </a:avLst>
        </a:prstGeom>
        <a:solidFill>
          <a:schemeClr val="accent4">
            <a:hueOff val="8085538"/>
            <a:satOff val="-37308"/>
            <a:lumOff val="1373"/>
            <a:alphaOff val="0"/>
          </a:schemeClr>
        </a:solidFill>
        <a:ln w="12700" cap="flat" cmpd="sng" algn="ctr">
          <a:solidFill>
            <a:schemeClr val="accent4">
              <a:hueOff val="8085538"/>
              <a:satOff val="-37308"/>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4EBB6-92AA-4C75-9AF6-12DE86A8D885}">
      <dsp:nvSpPr>
        <dsp:cNvPr id="0" name=""/>
        <dsp:cNvSpPr/>
      </dsp:nvSpPr>
      <dsp:spPr>
        <a:xfrm>
          <a:off x="2002871" y="5063176"/>
          <a:ext cx="1354139" cy="225689"/>
        </a:xfrm>
        <a:prstGeom prst="parallelogram">
          <a:avLst>
            <a:gd name="adj" fmla="val 140840"/>
          </a:avLst>
        </a:prstGeom>
        <a:solidFill>
          <a:schemeClr val="accent4">
            <a:hueOff val="8470564"/>
            <a:satOff val="-39085"/>
            <a:lumOff val="1438"/>
            <a:alphaOff val="0"/>
          </a:schemeClr>
        </a:solidFill>
        <a:ln w="12700" cap="flat" cmpd="sng" algn="ctr">
          <a:solidFill>
            <a:schemeClr val="accent4">
              <a:hueOff val="8470564"/>
              <a:satOff val="-39085"/>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9A9A8-84BE-45FB-AF87-3EC622E5AD76}">
      <dsp:nvSpPr>
        <dsp:cNvPr id="0" name=""/>
        <dsp:cNvSpPr/>
      </dsp:nvSpPr>
      <dsp:spPr>
        <a:xfrm>
          <a:off x="3436002" y="5063176"/>
          <a:ext cx="1354139" cy="225689"/>
        </a:xfrm>
        <a:prstGeom prst="parallelogram">
          <a:avLst>
            <a:gd name="adj" fmla="val 140840"/>
          </a:avLst>
        </a:prstGeom>
        <a:solidFill>
          <a:schemeClr val="accent4">
            <a:hueOff val="8855590"/>
            <a:satOff val="-40862"/>
            <a:lumOff val="1504"/>
            <a:alphaOff val="0"/>
          </a:schemeClr>
        </a:solidFill>
        <a:ln w="12700" cap="flat" cmpd="sng" algn="ctr">
          <a:solidFill>
            <a:schemeClr val="accent4">
              <a:hueOff val="8855590"/>
              <a:satOff val="-40862"/>
              <a:lumOff val="15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D54F5-A00F-41C2-82ED-3D5CAF1FE8BD}">
      <dsp:nvSpPr>
        <dsp:cNvPr id="0" name=""/>
        <dsp:cNvSpPr/>
      </dsp:nvSpPr>
      <dsp:spPr>
        <a:xfrm>
          <a:off x="4869133" y="5063176"/>
          <a:ext cx="1354139" cy="225689"/>
        </a:xfrm>
        <a:prstGeom prst="parallelogram">
          <a:avLst>
            <a:gd name="adj" fmla="val 140840"/>
          </a:avLst>
        </a:prstGeom>
        <a:solidFill>
          <a:schemeClr val="accent4">
            <a:hueOff val="9240615"/>
            <a:satOff val="-42638"/>
            <a:lumOff val="1569"/>
            <a:alphaOff val="0"/>
          </a:schemeClr>
        </a:solidFill>
        <a:ln w="12700" cap="flat" cmpd="sng" algn="ctr">
          <a:solidFill>
            <a:schemeClr val="accent4">
              <a:hueOff val="9240615"/>
              <a:satOff val="-42638"/>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C4A5C1-9635-47EC-BFF8-8CE730C10704}">
      <dsp:nvSpPr>
        <dsp:cNvPr id="0" name=""/>
        <dsp:cNvSpPr/>
      </dsp:nvSpPr>
      <dsp:spPr>
        <a:xfrm>
          <a:off x="6302264" y="5063176"/>
          <a:ext cx="1354139" cy="225689"/>
        </a:xfrm>
        <a:prstGeom prst="parallelogram">
          <a:avLst>
            <a:gd name="adj" fmla="val 140840"/>
          </a:avLst>
        </a:prstGeom>
        <a:solidFill>
          <a:schemeClr val="accent4">
            <a:hueOff val="9625640"/>
            <a:satOff val="-44415"/>
            <a:lumOff val="1634"/>
            <a:alphaOff val="0"/>
          </a:schemeClr>
        </a:solidFill>
        <a:ln w="12700" cap="flat" cmpd="sng" algn="ctr">
          <a:solidFill>
            <a:schemeClr val="accent4">
              <a:hueOff val="9625640"/>
              <a:satOff val="-44415"/>
              <a:lumOff val="16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A0DDB-9D2D-4FBF-A1A8-A6D49C113B4F}">
      <dsp:nvSpPr>
        <dsp:cNvPr id="0" name=""/>
        <dsp:cNvSpPr/>
      </dsp:nvSpPr>
      <dsp:spPr>
        <a:xfrm>
          <a:off x="7735395" y="5063176"/>
          <a:ext cx="1354139" cy="225689"/>
        </a:xfrm>
        <a:prstGeom prst="parallelogram">
          <a:avLst>
            <a:gd name="adj" fmla="val 140840"/>
          </a:avLst>
        </a:prstGeom>
        <a:solidFill>
          <a:schemeClr val="accent4">
            <a:hueOff val="10010667"/>
            <a:satOff val="-46191"/>
            <a:lumOff val="1700"/>
            <a:alphaOff val="0"/>
          </a:schemeClr>
        </a:solidFill>
        <a:ln w="12700" cap="flat" cmpd="sng" algn="ctr">
          <a:solidFill>
            <a:schemeClr val="accent4">
              <a:hueOff val="10010667"/>
              <a:satOff val="-46191"/>
              <a:lumOff val="17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B9F02-5936-4131-B16E-5A2C3D3D7ADE}">
      <dsp:nvSpPr>
        <dsp:cNvPr id="0" name=""/>
        <dsp:cNvSpPr/>
      </dsp:nvSpPr>
      <dsp:spPr>
        <a:xfrm>
          <a:off x="9168527" y="5063176"/>
          <a:ext cx="1354139" cy="225689"/>
        </a:xfrm>
        <a:prstGeom prst="parallelogram">
          <a:avLst>
            <a:gd name="adj" fmla="val 14084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5E34C-83C9-47D9-9A04-5A12404C5272}">
      <dsp:nvSpPr>
        <dsp:cNvPr id="0" name=""/>
        <dsp:cNvSpPr/>
      </dsp:nvSpPr>
      <dsp:spPr>
        <a:xfrm>
          <a:off x="525779" y="1058362"/>
          <a:ext cx="9464040" cy="86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Se encontró mayor falencia en las dimensiones de transferencia y almacenamiento e innovación organizacional con un porcentaje de baja y muy baja calidad del 57.27% y 69.77% respectivamente.</a:t>
          </a:r>
          <a:endParaRPr lang="es-EC" sz="1800" kern="1200" dirty="0">
            <a:latin typeface="Times New Roman" panose="02020603050405020304" pitchFamily="18" charset="0"/>
            <a:cs typeface="Times New Roman" panose="02020603050405020304" pitchFamily="18" charset="0"/>
          </a:endParaRPr>
        </a:p>
      </dsp:txBody>
      <dsp:txXfrm>
        <a:off x="525779" y="1058362"/>
        <a:ext cx="9464040" cy="860367"/>
      </dsp:txXfrm>
    </dsp:sp>
    <dsp:sp modelId="{1C16F694-6791-41EE-B95F-44DB469463E1}">
      <dsp:nvSpPr>
        <dsp:cNvPr id="0" name=""/>
        <dsp:cNvSpPr/>
      </dsp:nvSpPr>
      <dsp:spPr>
        <a:xfrm>
          <a:off x="525779" y="1918729"/>
          <a:ext cx="1261872" cy="210312"/>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0C05D-D128-4088-9666-C59F7EDEFD8A}">
      <dsp:nvSpPr>
        <dsp:cNvPr id="0" name=""/>
        <dsp:cNvSpPr/>
      </dsp:nvSpPr>
      <dsp:spPr>
        <a:xfrm>
          <a:off x="1861261" y="1918729"/>
          <a:ext cx="1261872" cy="210312"/>
        </a:xfrm>
        <a:prstGeom prst="parallelogram">
          <a:avLst>
            <a:gd name="adj" fmla="val 140840"/>
          </a:avLst>
        </a:prstGeom>
        <a:solidFill>
          <a:schemeClr val="accent4">
            <a:hueOff val="519785"/>
            <a:satOff val="-2398"/>
            <a:lumOff val="88"/>
            <a:alphaOff val="0"/>
          </a:schemeClr>
        </a:solidFill>
        <a:ln w="12700" cap="flat" cmpd="sng" algn="ctr">
          <a:solidFill>
            <a:schemeClr val="accent4">
              <a:hueOff val="519785"/>
              <a:satOff val="-2398"/>
              <a:lumOff val="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14335-4B6E-4C41-A298-6B135BBA3226}">
      <dsp:nvSpPr>
        <dsp:cNvPr id="0" name=""/>
        <dsp:cNvSpPr/>
      </dsp:nvSpPr>
      <dsp:spPr>
        <a:xfrm>
          <a:off x="3196742" y="1918729"/>
          <a:ext cx="1261872" cy="210312"/>
        </a:xfrm>
        <a:prstGeom prst="parallelogram">
          <a:avLst>
            <a:gd name="adj" fmla="val 140840"/>
          </a:avLst>
        </a:prstGeom>
        <a:solidFill>
          <a:schemeClr val="accent4">
            <a:hueOff val="1039569"/>
            <a:satOff val="-4797"/>
            <a:lumOff val="177"/>
            <a:alphaOff val="0"/>
          </a:schemeClr>
        </a:solidFill>
        <a:ln w="12700" cap="flat" cmpd="sng" algn="ctr">
          <a:solidFill>
            <a:schemeClr val="accent4">
              <a:hueOff val="1039569"/>
              <a:satOff val="-4797"/>
              <a:lumOff val="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B606C-0ACC-4F45-A21C-1606FF7F7879}">
      <dsp:nvSpPr>
        <dsp:cNvPr id="0" name=""/>
        <dsp:cNvSpPr/>
      </dsp:nvSpPr>
      <dsp:spPr>
        <a:xfrm>
          <a:off x="4532223" y="1918729"/>
          <a:ext cx="1261872" cy="210312"/>
        </a:xfrm>
        <a:prstGeom prst="parallelogram">
          <a:avLst>
            <a:gd name="adj" fmla="val 140840"/>
          </a:avLst>
        </a:prstGeom>
        <a:solidFill>
          <a:schemeClr val="accent4">
            <a:hueOff val="1559354"/>
            <a:satOff val="-7195"/>
            <a:lumOff val="265"/>
            <a:alphaOff val="0"/>
          </a:schemeClr>
        </a:solidFill>
        <a:ln w="12700" cap="flat" cmpd="sng" algn="ctr">
          <a:solidFill>
            <a:schemeClr val="accent4">
              <a:hueOff val="1559354"/>
              <a:satOff val="-7195"/>
              <a:lumOff val="2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94B625-1A28-4853-96A7-C7E00514E302}">
      <dsp:nvSpPr>
        <dsp:cNvPr id="0" name=""/>
        <dsp:cNvSpPr/>
      </dsp:nvSpPr>
      <dsp:spPr>
        <a:xfrm>
          <a:off x="5867704" y="1918729"/>
          <a:ext cx="1261872" cy="210312"/>
        </a:xfrm>
        <a:prstGeom prst="parallelogram">
          <a:avLst>
            <a:gd name="adj" fmla="val 140840"/>
          </a:avLst>
        </a:prstGeom>
        <a:solidFill>
          <a:schemeClr val="accent4">
            <a:hueOff val="2079139"/>
            <a:satOff val="-9594"/>
            <a:lumOff val="353"/>
            <a:alphaOff val="0"/>
          </a:schemeClr>
        </a:solidFill>
        <a:ln w="12700" cap="flat" cmpd="sng" algn="ctr">
          <a:solidFill>
            <a:schemeClr val="accent4">
              <a:hueOff val="2079139"/>
              <a:satOff val="-9594"/>
              <a:lumOff val="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18CA1-C5B4-42B8-A1E8-BC1BA9D10B4B}">
      <dsp:nvSpPr>
        <dsp:cNvPr id="0" name=""/>
        <dsp:cNvSpPr/>
      </dsp:nvSpPr>
      <dsp:spPr>
        <a:xfrm>
          <a:off x="7203186" y="1918729"/>
          <a:ext cx="1261872" cy="210312"/>
        </a:xfrm>
        <a:prstGeom prst="parallelogram">
          <a:avLst>
            <a:gd name="adj" fmla="val 140840"/>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0BD20-BF23-418D-8B2F-6F594FD98219}">
      <dsp:nvSpPr>
        <dsp:cNvPr id="0" name=""/>
        <dsp:cNvSpPr/>
      </dsp:nvSpPr>
      <dsp:spPr>
        <a:xfrm>
          <a:off x="8538667" y="1918729"/>
          <a:ext cx="1261872" cy="210312"/>
        </a:xfrm>
        <a:prstGeom prst="parallelogram">
          <a:avLst>
            <a:gd name="adj" fmla="val 140840"/>
          </a:avLst>
        </a:prstGeom>
        <a:solidFill>
          <a:schemeClr val="accent4">
            <a:hueOff val="3118708"/>
            <a:satOff val="-14390"/>
            <a:lumOff val="530"/>
            <a:alphaOff val="0"/>
          </a:schemeClr>
        </a:solidFill>
        <a:ln w="12700" cap="flat" cmpd="sng" algn="ctr">
          <a:solidFill>
            <a:schemeClr val="accent4">
              <a:hueOff val="3118708"/>
              <a:satOff val="-14390"/>
              <a:lumOff val="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E3085-70D3-4540-B13F-FEA1E2ADE179}">
      <dsp:nvSpPr>
        <dsp:cNvPr id="0" name=""/>
        <dsp:cNvSpPr/>
      </dsp:nvSpPr>
      <dsp:spPr>
        <a:xfrm>
          <a:off x="525779" y="2240057"/>
          <a:ext cx="9464040" cy="86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La propuesta de mejora que se plantea da en este proyecto es una herramienta para que las empresas textiles de los cantones Quito y Rumiñahui puedan aplicar la gestión del conocimiento y poder generar en un futuro una ventaja competitiva.</a:t>
          </a:r>
          <a:endParaRPr lang="es-EC" sz="1800" kern="1200" dirty="0">
            <a:latin typeface="Times New Roman" panose="02020603050405020304" pitchFamily="18" charset="0"/>
            <a:cs typeface="Times New Roman" panose="02020603050405020304" pitchFamily="18" charset="0"/>
          </a:endParaRPr>
        </a:p>
      </dsp:txBody>
      <dsp:txXfrm>
        <a:off x="525779" y="2240057"/>
        <a:ext cx="9464040" cy="860367"/>
      </dsp:txXfrm>
    </dsp:sp>
    <dsp:sp modelId="{03C02F4A-251A-4ED5-A4A8-309F07EF17CA}">
      <dsp:nvSpPr>
        <dsp:cNvPr id="0" name=""/>
        <dsp:cNvSpPr/>
      </dsp:nvSpPr>
      <dsp:spPr>
        <a:xfrm>
          <a:off x="525779" y="3100425"/>
          <a:ext cx="1261872" cy="210312"/>
        </a:xfrm>
        <a:prstGeom prst="parallelogram">
          <a:avLst>
            <a:gd name="adj" fmla="val 140840"/>
          </a:avLst>
        </a:prstGeom>
        <a:solidFill>
          <a:schemeClr val="accent4">
            <a:hueOff val="3638492"/>
            <a:satOff val="-16789"/>
            <a:lumOff val="618"/>
            <a:alphaOff val="0"/>
          </a:schemeClr>
        </a:solidFill>
        <a:ln w="12700" cap="flat" cmpd="sng" algn="ctr">
          <a:solidFill>
            <a:schemeClr val="accent4">
              <a:hueOff val="3638492"/>
              <a:satOff val="-16789"/>
              <a:lumOff val="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0293A-8529-4FBE-984B-F070D2FDCC76}">
      <dsp:nvSpPr>
        <dsp:cNvPr id="0" name=""/>
        <dsp:cNvSpPr/>
      </dsp:nvSpPr>
      <dsp:spPr>
        <a:xfrm>
          <a:off x="1861261" y="3100425"/>
          <a:ext cx="1261872" cy="210312"/>
        </a:xfrm>
        <a:prstGeom prst="parallelogram">
          <a:avLst>
            <a:gd name="adj" fmla="val 140840"/>
          </a:avLst>
        </a:prstGeom>
        <a:solidFill>
          <a:schemeClr val="accent4">
            <a:hueOff val="4158277"/>
            <a:satOff val="-19187"/>
            <a:lumOff val="706"/>
            <a:alphaOff val="0"/>
          </a:schemeClr>
        </a:solidFill>
        <a:ln w="12700" cap="flat" cmpd="sng" algn="ctr">
          <a:solidFill>
            <a:schemeClr val="accent4">
              <a:hueOff val="4158277"/>
              <a:satOff val="-19187"/>
              <a:lumOff val="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B07B8-5B61-4508-9FDC-8346DF8CD620}">
      <dsp:nvSpPr>
        <dsp:cNvPr id="0" name=""/>
        <dsp:cNvSpPr/>
      </dsp:nvSpPr>
      <dsp:spPr>
        <a:xfrm>
          <a:off x="3196742" y="3100425"/>
          <a:ext cx="1261872" cy="210312"/>
        </a:xfrm>
        <a:prstGeom prst="parallelogram">
          <a:avLst>
            <a:gd name="adj" fmla="val 140840"/>
          </a:avLst>
        </a:prstGeom>
        <a:solidFill>
          <a:schemeClr val="accent4">
            <a:hueOff val="4678061"/>
            <a:satOff val="-21586"/>
            <a:lumOff val="794"/>
            <a:alphaOff val="0"/>
          </a:schemeClr>
        </a:solidFill>
        <a:ln w="12700" cap="flat" cmpd="sng" algn="ctr">
          <a:solidFill>
            <a:schemeClr val="accent4">
              <a:hueOff val="4678061"/>
              <a:satOff val="-21586"/>
              <a:lumOff val="7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7734A-76D1-4274-AF66-A741B1A5349D}">
      <dsp:nvSpPr>
        <dsp:cNvPr id="0" name=""/>
        <dsp:cNvSpPr/>
      </dsp:nvSpPr>
      <dsp:spPr>
        <a:xfrm>
          <a:off x="4532223" y="3100425"/>
          <a:ext cx="1261872" cy="210312"/>
        </a:xfrm>
        <a:prstGeom prst="parallelogram">
          <a:avLst>
            <a:gd name="adj" fmla="val 14084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3E538C-5598-4457-8920-EE923759B041}">
      <dsp:nvSpPr>
        <dsp:cNvPr id="0" name=""/>
        <dsp:cNvSpPr/>
      </dsp:nvSpPr>
      <dsp:spPr>
        <a:xfrm>
          <a:off x="5867704" y="3100425"/>
          <a:ext cx="1261872" cy="210312"/>
        </a:xfrm>
        <a:prstGeom prst="parallelogram">
          <a:avLst>
            <a:gd name="adj" fmla="val 140840"/>
          </a:avLst>
        </a:prstGeom>
        <a:solidFill>
          <a:schemeClr val="accent4">
            <a:hueOff val="5717631"/>
            <a:satOff val="-26382"/>
            <a:lumOff val="971"/>
            <a:alphaOff val="0"/>
          </a:schemeClr>
        </a:solidFill>
        <a:ln w="12700" cap="flat" cmpd="sng" algn="ctr">
          <a:solidFill>
            <a:schemeClr val="accent4">
              <a:hueOff val="5717631"/>
              <a:satOff val="-26382"/>
              <a:lumOff val="9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18D2F-7673-46EC-A4BD-CCBDE69883F9}">
      <dsp:nvSpPr>
        <dsp:cNvPr id="0" name=""/>
        <dsp:cNvSpPr/>
      </dsp:nvSpPr>
      <dsp:spPr>
        <a:xfrm>
          <a:off x="7203186" y="3100425"/>
          <a:ext cx="1261872" cy="210312"/>
        </a:xfrm>
        <a:prstGeom prst="parallelogram">
          <a:avLst>
            <a:gd name="adj" fmla="val 140840"/>
          </a:avLst>
        </a:prstGeom>
        <a:solidFill>
          <a:schemeClr val="accent4">
            <a:hueOff val="6237415"/>
            <a:satOff val="-28781"/>
            <a:lumOff val="1059"/>
            <a:alphaOff val="0"/>
          </a:schemeClr>
        </a:solidFill>
        <a:ln w="12700" cap="flat" cmpd="sng" algn="ctr">
          <a:solidFill>
            <a:schemeClr val="accent4">
              <a:hueOff val="6237415"/>
              <a:satOff val="-28781"/>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C8BB0-C385-456A-829F-47013FDE52D0}">
      <dsp:nvSpPr>
        <dsp:cNvPr id="0" name=""/>
        <dsp:cNvSpPr/>
      </dsp:nvSpPr>
      <dsp:spPr>
        <a:xfrm>
          <a:off x="8538667" y="3100425"/>
          <a:ext cx="1261872" cy="210312"/>
        </a:xfrm>
        <a:prstGeom prst="parallelogram">
          <a:avLst>
            <a:gd name="adj" fmla="val 140840"/>
          </a:avLst>
        </a:prstGeom>
        <a:solidFill>
          <a:schemeClr val="accent4">
            <a:hueOff val="6757200"/>
            <a:satOff val="-31179"/>
            <a:lumOff val="1147"/>
            <a:alphaOff val="0"/>
          </a:schemeClr>
        </a:solidFill>
        <a:ln w="12700" cap="flat" cmpd="sng" algn="ctr">
          <a:solidFill>
            <a:schemeClr val="accent4">
              <a:hueOff val="6757200"/>
              <a:satOff val="-31179"/>
              <a:lumOff val="1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AA258-CD54-4F30-AE7C-C60EFE505870}">
      <dsp:nvSpPr>
        <dsp:cNvPr id="0" name=""/>
        <dsp:cNvSpPr/>
      </dsp:nvSpPr>
      <dsp:spPr>
        <a:xfrm>
          <a:off x="525779" y="3421753"/>
          <a:ext cx="9464040" cy="86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De acuerdo con los resultados analizados en la propuesta se puede identificar los puntos críticos de las empresas textiles, en donde se encontró mayor falencia en las dimensiones del cantón Quito.</a:t>
          </a:r>
          <a:endParaRPr lang="es-EC" sz="1800" kern="1200" dirty="0">
            <a:latin typeface="Times New Roman" panose="02020603050405020304" pitchFamily="18" charset="0"/>
            <a:cs typeface="Times New Roman" panose="02020603050405020304" pitchFamily="18" charset="0"/>
          </a:endParaRPr>
        </a:p>
      </dsp:txBody>
      <dsp:txXfrm>
        <a:off x="525779" y="3421753"/>
        <a:ext cx="9464040" cy="860367"/>
      </dsp:txXfrm>
    </dsp:sp>
    <dsp:sp modelId="{81BD4355-467F-40A4-BECE-0CEDF27CDC9E}">
      <dsp:nvSpPr>
        <dsp:cNvPr id="0" name=""/>
        <dsp:cNvSpPr/>
      </dsp:nvSpPr>
      <dsp:spPr>
        <a:xfrm>
          <a:off x="525779" y="4282120"/>
          <a:ext cx="1261872" cy="210312"/>
        </a:xfrm>
        <a:prstGeom prst="parallelogram">
          <a:avLst>
            <a:gd name="adj" fmla="val 140840"/>
          </a:avLst>
        </a:prstGeom>
        <a:solidFill>
          <a:schemeClr val="accent4">
            <a:hueOff val="7276984"/>
            <a:satOff val="-33578"/>
            <a:lumOff val="1236"/>
            <a:alphaOff val="0"/>
          </a:schemeClr>
        </a:solidFill>
        <a:ln w="12700" cap="flat" cmpd="sng" algn="ctr">
          <a:solidFill>
            <a:schemeClr val="accent4">
              <a:hueOff val="7276984"/>
              <a:satOff val="-33578"/>
              <a:lumOff val="1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5C2FA7-3194-41B6-92F0-1A20E5DA6AE2}">
      <dsp:nvSpPr>
        <dsp:cNvPr id="0" name=""/>
        <dsp:cNvSpPr/>
      </dsp:nvSpPr>
      <dsp:spPr>
        <a:xfrm>
          <a:off x="1861261" y="4282120"/>
          <a:ext cx="1261872" cy="210312"/>
        </a:xfrm>
        <a:prstGeom prst="parallelogram">
          <a:avLst>
            <a:gd name="adj" fmla="val 140840"/>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6B097-D9EC-4411-AE91-3A20D72E366F}">
      <dsp:nvSpPr>
        <dsp:cNvPr id="0" name=""/>
        <dsp:cNvSpPr/>
      </dsp:nvSpPr>
      <dsp:spPr>
        <a:xfrm>
          <a:off x="3196742" y="4282120"/>
          <a:ext cx="1261872" cy="210312"/>
        </a:xfrm>
        <a:prstGeom prst="parallelogram">
          <a:avLst>
            <a:gd name="adj" fmla="val 140840"/>
          </a:avLst>
        </a:prstGeom>
        <a:solidFill>
          <a:schemeClr val="accent4">
            <a:hueOff val="8316554"/>
            <a:satOff val="-38374"/>
            <a:lumOff val="1412"/>
            <a:alphaOff val="0"/>
          </a:schemeClr>
        </a:solidFill>
        <a:ln w="12700" cap="flat" cmpd="sng" algn="ctr">
          <a:solidFill>
            <a:schemeClr val="accent4">
              <a:hueOff val="8316554"/>
              <a:satOff val="-38374"/>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199B35-7731-45F8-8C08-6056CF1A321C}">
      <dsp:nvSpPr>
        <dsp:cNvPr id="0" name=""/>
        <dsp:cNvSpPr/>
      </dsp:nvSpPr>
      <dsp:spPr>
        <a:xfrm>
          <a:off x="4532223" y="4282120"/>
          <a:ext cx="1261872" cy="210312"/>
        </a:xfrm>
        <a:prstGeom prst="parallelogram">
          <a:avLst>
            <a:gd name="adj" fmla="val 140840"/>
          </a:avLst>
        </a:prstGeom>
        <a:solidFill>
          <a:schemeClr val="accent4">
            <a:hueOff val="8836339"/>
            <a:satOff val="-40773"/>
            <a:lumOff val="1500"/>
            <a:alphaOff val="0"/>
          </a:schemeClr>
        </a:solidFill>
        <a:ln w="12700" cap="flat" cmpd="sng" algn="ctr">
          <a:solidFill>
            <a:schemeClr val="accent4">
              <a:hueOff val="8836339"/>
              <a:satOff val="-40773"/>
              <a:lumOff val="15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B55E9-6DEA-44A4-BC37-6F74EB80638F}">
      <dsp:nvSpPr>
        <dsp:cNvPr id="0" name=""/>
        <dsp:cNvSpPr/>
      </dsp:nvSpPr>
      <dsp:spPr>
        <a:xfrm>
          <a:off x="5867704" y="4282120"/>
          <a:ext cx="1261872" cy="210312"/>
        </a:xfrm>
        <a:prstGeom prst="parallelogram">
          <a:avLst>
            <a:gd name="adj" fmla="val 140840"/>
          </a:avLst>
        </a:prstGeom>
        <a:solidFill>
          <a:schemeClr val="accent4">
            <a:hueOff val="9356123"/>
            <a:satOff val="-43171"/>
            <a:lumOff val="1589"/>
            <a:alphaOff val="0"/>
          </a:schemeClr>
        </a:solidFill>
        <a:ln w="12700" cap="flat" cmpd="sng" algn="ctr">
          <a:solidFill>
            <a:schemeClr val="accent4">
              <a:hueOff val="9356123"/>
              <a:satOff val="-43171"/>
              <a:lumOff val="1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A8CF0-45E8-43F2-BC27-319165A4B835}">
      <dsp:nvSpPr>
        <dsp:cNvPr id="0" name=""/>
        <dsp:cNvSpPr/>
      </dsp:nvSpPr>
      <dsp:spPr>
        <a:xfrm>
          <a:off x="7203186" y="4282120"/>
          <a:ext cx="1261872" cy="210312"/>
        </a:xfrm>
        <a:prstGeom prst="parallelogram">
          <a:avLst>
            <a:gd name="adj" fmla="val 140840"/>
          </a:avLst>
        </a:prstGeom>
        <a:solidFill>
          <a:schemeClr val="accent4">
            <a:hueOff val="9875907"/>
            <a:satOff val="-45570"/>
            <a:lumOff val="1677"/>
            <a:alphaOff val="0"/>
          </a:schemeClr>
        </a:solidFill>
        <a:ln w="12700" cap="flat" cmpd="sng" algn="ctr">
          <a:solidFill>
            <a:schemeClr val="accent4">
              <a:hueOff val="9875907"/>
              <a:satOff val="-45570"/>
              <a:lumOff val="16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A1E07-9F23-4D4C-A1A7-60663BDF5EC1}">
      <dsp:nvSpPr>
        <dsp:cNvPr id="0" name=""/>
        <dsp:cNvSpPr/>
      </dsp:nvSpPr>
      <dsp:spPr>
        <a:xfrm>
          <a:off x="8538667" y="4282120"/>
          <a:ext cx="1261872" cy="210312"/>
        </a:xfrm>
        <a:prstGeom prst="parallelogram">
          <a:avLst>
            <a:gd name="adj" fmla="val 14084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DFB24-86B6-4492-9F6C-5465B9B5DBAF}">
      <dsp:nvSpPr>
        <dsp:cNvPr id="0" name=""/>
        <dsp:cNvSpPr/>
      </dsp:nvSpPr>
      <dsp:spPr>
        <a:xfrm>
          <a:off x="0" y="416425"/>
          <a:ext cx="10515600" cy="630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AF8258-EB8E-4226-8F91-DD83C60CF8FA}">
      <dsp:nvSpPr>
        <dsp:cNvPr id="0" name=""/>
        <dsp:cNvSpPr/>
      </dsp:nvSpPr>
      <dsp:spPr>
        <a:xfrm>
          <a:off x="525780" y="47425"/>
          <a:ext cx="9577734" cy="7380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Se sugiere usar las estrategias de gestión de conocimiento e innovación, con el fin de fomentar el desarrollo y progreso de sector textil, y de esta manera abrir campo en los mercados actuales, siendo estos altamente competitivos. </a:t>
          </a:r>
          <a:endParaRPr lang="es-ES" sz="1600" kern="1200" dirty="0">
            <a:latin typeface="Times New Roman" panose="02020603050405020304" pitchFamily="18" charset="0"/>
            <a:cs typeface="Times New Roman" panose="02020603050405020304" pitchFamily="18" charset="0"/>
          </a:endParaRPr>
        </a:p>
      </dsp:txBody>
      <dsp:txXfrm>
        <a:off x="561806" y="83451"/>
        <a:ext cx="9505682" cy="665948"/>
      </dsp:txXfrm>
    </dsp:sp>
    <dsp:sp modelId="{1A525A13-974A-4A0F-A8EF-D69E20484548}">
      <dsp:nvSpPr>
        <dsp:cNvPr id="0" name=""/>
        <dsp:cNvSpPr/>
      </dsp:nvSpPr>
      <dsp:spPr>
        <a:xfrm>
          <a:off x="0" y="1628483"/>
          <a:ext cx="10515600" cy="630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D77138-74DF-4F2F-904A-3401909221BE}">
      <dsp:nvSpPr>
        <dsp:cNvPr id="0" name=""/>
        <dsp:cNvSpPr/>
      </dsp:nvSpPr>
      <dsp:spPr>
        <a:xfrm>
          <a:off x="525780" y="1181425"/>
          <a:ext cx="9782073" cy="81605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s-ES" sz="1600" kern="1200" smtClean="0">
              <a:latin typeface="Times New Roman" panose="02020603050405020304" pitchFamily="18" charset="0"/>
              <a:cs typeface="Times New Roman" panose="02020603050405020304" pitchFamily="18" charset="0"/>
            </a:rPr>
            <a:t>Se propone que las empresas del sector textil, inviertan en generar y aplicar su propio conocimiento, apoyándose de alianzas con universidades o centro de investigación y desarrollo para impulsar el perfeccionamiento de fortalezas y destrezas de sus empleados, con el fin de crear nuevo conocimiento y potencializar el existente</a:t>
          </a:r>
          <a:endParaRPr lang="es-ES" sz="1600" kern="1200" dirty="0">
            <a:latin typeface="Times New Roman" panose="02020603050405020304" pitchFamily="18" charset="0"/>
            <a:cs typeface="Times New Roman" panose="02020603050405020304" pitchFamily="18" charset="0"/>
          </a:endParaRPr>
        </a:p>
      </dsp:txBody>
      <dsp:txXfrm>
        <a:off x="565617" y="1221262"/>
        <a:ext cx="9702399" cy="736384"/>
      </dsp:txXfrm>
    </dsp:sp>
    <dsp:sp modelId="{F1180156-EFCC-4375-B5C0-7F24D934D04C}">
      <dsp:nvSpPr>
        <dsp:cNvPr id="0" name=""/>
        <dsp:cNvSpPr/>
      </dsp:nvSpPr>
      <dsp:spPr>
        <a:xfrm>
          <a:off x="0" y="3053078"/>
          <a:ext cx="10515600" cy="630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8D2290-F264-4A6A-BBDE-39C8FE18A720}">
      <dsp:nvSpPr>
        <dsp:cNvPr id="0" name=""/>
        <dsp:cNvSpPr/>
      </dsp:nvSpPr>
      <dsp:spPr>
        <a:xfrm>
          <a:off x="525780" y="2393483"/>
          <a:ext cx="9665256" cy="1028594"/>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just" defTabSz="711200">
            <a:lnSpc>
              <a:spcPct val="90000"/>
            </a:lnSpc>
            <a:spcBef>
              <a:spcPct val="0"/>
            </a:spcBef>
            <a:spcAft>
              <a:spcPct val="35000"/>
            </a:spcAft>
          </a:pPr>
          <a:r>
            <a:rPr lang="es-ES" sz="1600" kern="1200" smtClean="0">
              <a:latin typeface="Times New Roman" panose="02020603050405020304" pitchFamily="18" charset="0"/>
              <a:cs typeface="Times New Roman" panose="02020603050405020304" pitchFamily="18" charset="0"/>
            </a:rPr>
            <a:t>Se pretende que la presente sea aplicada a las empresas, de manera que las estrategias sean ejecutadas de forma específica a las necesidades de cada una de ellas, debido que la investigación se la realizo de forma general para un sector, en donde a modo de ejercicio práctico se estimaron costos a una realidad que podría ocurrir, pero el contexto en el que debe darse, es sobre la base del entorno que experimenta cada empresa. </a:t>
          </a:r>
          <a:endParaRPr lang="es-ES" sz="1600" kern="1200" dirty="0">
            <a:latin typeface="Times New Roman" panose="02020603050405020304" pitchFamily="18" charset="0"/>
            <a:cs typeface="Times New Roman" panose="02020603050405020304" pitchFamily="18" charset="0"/>
          </a:endParaRPr>
        </a:p>
      </dsp:txBody>
      <dsp:txXfrm>
        <a:off x="575992" y="2443695"/>
        <a:ext cx="9564832" cy="928170"/>
      </dsp:txXfrm>
    </dsp:sp>
    <dsp:sp modelId="{3A8F5BC3-DDE2-4DD2-947E-2F48E0C24B0B}">
      <dsp:nvSpPr>
        <dsp:cNvPr id="0" name=""/>
        <dsp:cNvSpPr/>
      </dsp:nvSpPr>
      <dsp:spPr>
        <a:xfrm>
          <a:off x="0" y="4335755"/>
          <a:ext cx="10515600" cy="6300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6F05BA-6DD0-4852-A581-2A2FBB9B988F}">
      <dsp:nvSpPr>
        <dsp:cNvPr id="0" name=""/>
        <dsp:cNvSpPr/>
      </dsp:nvSpPr>
      <dsp:spPr>
        <a:xfrm>
          <a:off x="525780" y="3818078"/>
          <a:ext cx="9665256" cy="886677"/>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Se invita a los futuros investigadores de esta área, a que puedan apoyarse de la propuesta de mejoras, realizada en el presente estudio, en cuanto a la gestión del conocimiento en la innovación, con el propósito de contribuir sustancialmente en este sector, y manejar adecuadamente los actuales errores y minimizar los posibles fallos a futuro.</a:t>
          </a:r>
          <a:endParaRPr lang="es-ES" sz="1600" kern="1200" dirty="0">
            <a:latin typeface="Times New Roman" panose="02020603050405020304" pitchFamily="18" charset="0"/>
            <a:cs typeface="Times New Roman" panose="02020603050405020304" pitchFamily="18" charset="0"/>
          </a:endParaRPr>
        </a:p>
      </dsp:txBody>
      <dsp:txXfrm>
        <a:off x="569064" y="3861362"/>
        <a:ext cx="9578688" cy="8001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9E5BD-DAAE-4910-BB51-2694CB183D18}">
      <dsp:nvSpPr>
        <dsp:cNvPr id="0" name=""/>
        <dsp:cNvSpPr/>
      </dsp:nvSpPr>
      <dsp:spPr>
        <a:xfrm rot="16200000">
          <a:off x="241053" y="-199758"/>
          <a:ext cx="4954991" cy="5354507"/>
        </a:xfrm>
        <a:prstGeom prst="flowChartManualOperati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s-EC" sz="1400" kern="1200" dirty="0" smtClean="0">
              <a:latin typeface="Times New Roman" panose="02020603050405020304" pitchFamily="18" charset="0"/>
              <a:cs typeface="Times New Roman" panose="02020603050405020304" pitchFamily="18" charset="0"/>
            </a:rPr>
            <a:t> </a:t>
          </a:r>
        </a:p>
        <a:p>
          <a:pPr lvl="0" algn="l" defTabSz="622300">
            <a:lnSpc>
              <a:spcPct val="90000"/>
            </a:lnSpc>
            <a:spcBef>
              <a:spcPct val="0"/>
            </a:spcBef>
            <a:spcAft>
              <a:spcPct val="35000"/>
            </a:spcAft>
          </a:pPr>
          <a:endParaRPr lang="es-ES" sz="1400" kern="1200" dirty="0" smtClean="0">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endParaRPr lang="es-ES" sz="1400" kern="1200" dirty="0" smtClean="0">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endParaRPr lang="es-EC"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s-ES" sz="1400" kern="1200" dirty="0" smtClean="0">
              <a:latin typeface="Times New Roman" panose="02020603050405020304" pitchFamily="18" charset="0"/>
              <a:cs typeface="Times New Roman" panose="02020603050405020304" pitchFamily="18" charset="0"/>
            </a:rPr>
            <a:t>El presente trabajo plantea la posibilidad de identificar el nivel de innovación en el Ecuador, ya que en otros países la gestión del conocimiento se ha venido consolidando de una manera más eficiente y con resultados que permiten que la satisfacción de altos mandos.</a:t>
          </a:r>
          <a:endParaRPr lang="es-EC" sz="1400" kern="1200" dirty="0">
            <a:latin typeface="Times New Roman" panose="02020603050405020304" pitchFamily="18" charset="0"/>
            <a:cs typeface="Times New Roman" panose="02020603050405020304" pitchFamily="18" charset="0"/>
          </a:endParaRPr>
        </a:p>
      </dsp:txBody>
      <dsp:txXfrm rot="5400000">
        <a:off x="41295" y="990998"/>
        <a:ext cx="5354507" cy="2972995"/>
      </dsp:txXfrm>
    </dsp:sp>
    <dsp:sp modelId="{EA0E542E-5AD0-4018-9A67-20C5AE9AFAF2}">
      <dsp:nvSpPr>
        <dsp:cNvPr id="0" name=""/>
        <dsp:cNvSpPr/>
      </dsp:nvSpPr>
      <dsp:spPr>
        <a:xfrm rot="16200000">
          <a:off x="5961420" y="-199758"/>
          <a:ext cx="4954991" cy="5354507"/>
        </a:xfrm>
        <a:prstGeom prst="flowChartManualOperation">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ES" sz="1400" kern="1200" dirty="0" smtClean="0">
              <a:latin typeface="Times New Roman" panose="02020603050405020304" pitchFamily="18" charset="0"/>
              <a:cs typeface="Times New Roman" panose="02020603050405020304" pitchFamily="18" charset="0"/>
            </a:rPr>
            <a:t>Los estudios futuros podrían abordar la relación de la gestión del conocimiento y la productividad empresarial, y de esta manera verificar como se incrementan las ventas y mejora de la producción, además se sugiere realizar la investigación en otros sectores como: alimentos, hotelero, financiero</a:t>
          </a:r>
          <a:endParaRPr lang="es-EC" sz="1400" kern="1200" dirty="0">
            <a:latin typeface="Times New Roman" panose="02020603050405020304" pitchFamily="18" charset="0"/>
            <a:cs typeface="Times New Roman" panose="02020603050405020304" pitchFamily="18" charset="0"/>
          </a:endParaRPr>
        </a:p>
      </dsp:txBody>
      <dsp:txXfrm rot="5400000">
        <a:off x="5761662" y="990998"/>
        <a:ext cx="5354507" cy="2972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87EE5-0790-474B-AAEA-1F0C2843EE5C}">
      <dsp:nvSpPr>
        <dsp:cNvPr id="0" name=""/>
        <dsp:cNvSpPr/>
      </dsp:nvSpPr>
      <dsp:spPr>
        <a:xfrm>
          <a:off x="0" y="0"/>
          <a:ext cx="427578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AECF2-5687-4E5C-8D97-F7C7B61D334C}">
      <dsp:nvSpPr>
        <dsp:cNvPr id="0" name=""/>
        <dsp:cNvSpPr/>
      </dsp:nvSpPr>
      <dsp:spPr>
        <a:xfrm>
          <a:off x="0" y="0"/>
          <a:ext cx="1198740" cy="2524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kern="1200" dirty="0" smtClean="0">
              <a:latin typeface="Times New Roman" panose="02020603050405020304" pitchFamily="18" charset="0"/>
              <a:cs typeface="Times New Roman" panose="02020603050405020304" pitchFamily="18" charset="0"/>
            </a:rPr>
            <a:t>General</a:t>
          </a:r>
          <a:endParaRPr lang="es-EC" sz="2300" kern="1200" dirty="0">
            <a:latin typeface="Times New Roman" panose="02020603050405020304" pitchFamily="18" charset="0"/>
            <a:cs typeface="Times New Roman" panose="02020603050405020304" pitchFamily="18" charset="0"/>
          </a:endParaRPr>
        </a:p>
      </dsp:txBody>
      <dsp:txXfrm>
        <a:off x="0" y="0"/>
        <a:ext cx="1198740" cy="2524259"/>
      </dsp:txXfrm>
    </dsp:sp>
    <dsp:sp modelId="{98F3DA4A-AB8A-4A04-8FD6-D143B7A6D80F}">
      <dsp:nvSpPr>
        <dsp:cNvPr id="0" name=""/>
        <dsp:cNvSpPr/>
      </dsp:nvSpPr>
      <dsp:spPr>
        <a:xfrm>
          <a:off x="1256363" y="114626"/>
          <a:ext cx="3015598" cy="229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Determinar el aporte que genera la gestión del conocimiento en la Innovación de las grandes empresas del sector textil de los cantones Quito y Rumiñahui.</a:t>
          </a:r>
          <a:endParaRPr lang="es-EC" sz="2000" kern="1200" dirty="0">
            <a:latin typeface="Times New Roman" panose="02020603050405020304" pitchFamily="18" charset="0"/>
            <a:cs typeface="Times New Roman" panose="02020603050405020304" pitchFamily="18" charset="0"/>
          </a:endParaRPr>
        </a:p>
      </dsp:txBody>
      <dsp:txXfrm>
        <a:off x="1256363" y="114626"/>
        <a:ext cx="3015598" cy="2292539"/>
      </dsp:txXfrm>
    </dsp:sp>
    <dsp:sp modelId="{D7C2D1D0-2CCF-4726-9202-0095021B9266}">
      <dsp:nvSpPr>
        <dsp:cNvPr id="0" name=""/>
        <dsp:cNvSpPr/>
      </dsp:nvSpPr>
      <dsp:spPr>
        <a:xfrm>
          <a:off x="1198740" y="2407166"/>
          <a:ext cx="307322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106B5-2398-4098-82DB-8F855829BE9F}">
      <dsp:nvSpPr>
        <dsp:cNvPr id="0" name=""/>
        <dsp:cNvSpPr/>
      </dsp:nvSpPr>
      <dsp:spPr>
        <a:xfrm>
          <a:off x="728" y="1642979"/>
          <a:ext cx="2132707" cy="213270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Gestión del conocimiento</a:t>
          </a:r>
          <a:endParaRPr lang="es-EC" sz="2000" kern="1200" dirty="0">
            <a:latin typeface="Times New Roman" panose="02020603050405020304" pitchFamily="18" charset="0"/>
            <a:cs typeface="Times New Roman" panose="02020603050405020304" pitchFamily="18" charset="0"/>
          </a:endParaRPr>
        </a:p>
      </dsp:txBody>
      <dsp:txXfrm>
        <a:off x="313056" y="1955307"/>
        <a:ext cx="1508051" cy="1508051"/>
      </dsp:txXfrm>
    </dsp:sp>
    <dsp:sp modelId="{C706DCFE-3A26-4F3C-9B23-AA55AFA07CFE}">
      <dsp:nvSpPr>
        <dsp:cNvPr id="0" name=""/>
        <dsp:cNvSpPr/>
      </dsp:nvSpPr>
      <dsp:spPr>
        <a:xfrm rot="19041445">
          <a:off x="2104671" y="2415020"/>
          <a:ext cx="696701" cy="0"/>
        </a:xfrm>
        <a:custGeom>
          <a:avLst/>
          <a:gdLst/>
          <a:ahLst/>
          <a:cxnLst/>
          <a:rect l="0" t="0" r="0" b="0"/>
          <a:pathLst>
            <a:path>
              <a:moveTo>
                <a:pt x="0" y="0"/>
              </a:moveTo>
              <a:lnTo>
                <a:pt x="69670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C45293-0A5D-4AC0-94CD-DD14AF4C5B8A}">
      <dsp:nvSpPr>
        <dsp:cNvPr id="0" name=""/>
        <dsp:cNvSpPr/>
      </dsp:nvSpPr>
      <dsp:spPr>
        <a:xfrm rot="13358555">
          <a:off x="4883375" y="2415020"/>
          <a:ext cx="696701" cy="0"/>
        </a:xfrm>
        <a:custGeom>
          <a:avLst/>
          <a:gdLst/>
          <a:ahLst/>
          <a:cxnLst/>
          <a:rect l="0" t="0" r="0" b="0"/>
          <a:pathLst>
            <a:path>
              <a:moveTo>
                <a:pt x="0" y="0"/>
              </a:moveTo>
              <a:lnTo>
                <a:pt x="69670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25EF24-7350-4102-83BD-F32743169D7F}">
      <dsp:nvSpPr>
        <dsp:cNvPr id="0" name=""/>
        <dsp:cNvSpPr/>
      </dsp:nvSpPr>
      <dsp:spPr>
        <a:xfrm>
          <a:off x="2709267" y="2179039"/>
          <a:ext cx="249283" cy="0"/>
        </a:xfrm>
        <a:prstGeom prst="line">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90ECFD-EED9-4FD2-BAF4-D91892A531B6}">
      <dsp:nvSpPr>
        <dsp:cNvPr id="0" name=""/>
        <dsp:cNvSpPr/>
      </dsp:nvSpPr>
      <dsp:spPr>
        <a:xfrm>
          <a:off x="2958550" y="1648744"/>
          <a:ext cx="1767647" cy="10605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1990</a:t>
          </a:r>
        </a:p>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Obra de Peter </a:t>
          </a:r>
          <a:r>
            <a:rPr lang="es-ES" sz="1600" kern="1200" dirty="0" err="1" smtClean="0">
              <a:latin typeface="Times New Roman" panose="02020603050405020304" pitchFamily="18" charset="0"/>
              <a:cs typeface="Times New Roman" panose="02020603050405020304" pitchFamily="18" charset="0"/>
            </a:rPr>
            <a:t>Senge</a:t>
          </a:r>
          <a:r>
            <a:rPr lang="es-ES" sz="1600" kern="1200" dirty="0" smtClean="0">
              <a:latin typeface="Times New Roman" panose="02020603050405020304" pitchFamily="18" charset="0"/>
              <a:cs typeface="Times New Roman" panose="02020603050405020304" pitchFamily="18" charset="0"/>
            </a:rPr>
            <a:t> sobre la organización que aprende.</a:t>
          </a:r>
          <a:endParaRPr lang="es-EC" sz="1600" kern="1200" dirty="0">
            <a:latin typeface="Times New Roman" panose="02020603050405020304" pitchFamily="18" charset="0"/>
            <a:cs typeface="Times New Roman" panose="02020603050405020304" pitchFamily="18" charset="0"/>
          </a:endParaRPr>
        </a:p>
      </dsp:txBody>
      <dsp:txXfrm>
        <a:off x="2958550" y="1648744"/>
        <a:ext cx="1767647" cy="1060588"/>
      </dsp:txXfrm>
    </dsp:sp>
    <dsp:sp modelId="{46D20DAF-ED42-4A55-A788-4C63BD90281A}">
      <dsp:nvSpPr>
        <dsp:cNvPr id="0" name=""/>
        <dsp:cNvSpPr/>
      </dsp:nvSpPr>
      <dsp:spPr>
        <a:xfrm>
          <a:off x="4726198" y="2179039"/>
          <a:ext cx="249283" cy="0"/>
        </a:xfrm>
        <a:prstGeom prst="line">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9E829-8FC6-4261-A225-485F12D6C87C}">
      <dsp:nvSpPr>
        <dsp:cNvPr id="0" name=""/>
        <dsp:cNvSpPr/>
      </dsp:nvSpPr>
      <dsp:spPr>
        <a:xfrm rot="3801152">
          <a:off x="1872381" y="3369749"/>
          <a:ext cx="1184901" cy="0"/>
        </a:xfrm>
        <a:custGeom>
          <a:avLst/>
          <a:gdLst/>
          <a:ahLst/>
          <a:cxnLst/>
          <a:rect l="0" t="0" r="0" b="0"/>
          <a:pathLst>
            <a:path>
              <a:moveTo>
                <a:pt x="0" y="0"/>
              </a:moveTo>
              <a:lnTo>
                <a:pt x="118490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738FE5-AF31-4819-B880-A91CD9146532}">
      <dsp:nvSpPr>
        <dsp:cNvPr id="0" name=""/>
        <dsp:cNvSpPr/>
      </dsp:nvSpPr>
      <dsp:spPr>
        <a:xfrm rot="6899229">
          <a:off x="4659334" y="3369749"/>
          <a:ext cx="1168404" cy="0"/>
        </a:xfrm>
        <a:custGeom>
          <a:avLst/>
          <a:gdLst/>
          <a:ahLst/>
          <a:cxnLst/>
          <a:rect l="0" t="0" r="0" b="0"/>
          <a:pathLst>
            <a:path>
              <a:moveTo>
                <a:pt x="0" y="0"/>
              </a:moveTo>
              <a:lnTo>
                <a:pt x="1168404"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DCBFB9-74B3-4B25-9825-E6B169B5D7F4}">
      <dsp:nvSpPr>
        <dsp:cNvPr id="0" name=""/>
        <dsp:cNvSpPr/>
      </dsp:nvSpPr>
      <dsp:spPr>
        <a:xfrm>
          <a:off x="2730545" y="3899271"/>
          <a:ext cx="249283" cy="0"/>
        </a:xfrm>
        <a:prstGeom prst="line">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122B36-D7EB-41E7-9588-C20592CAF699}">
      <dsp:nvSpPr>
        <dsp:cNvPr id="0" name=""/>
        <dsp:cNvSpPr/>
      </dsp:nvSpPr>
      <dsp:spPr>
        <a:xfrm>
          <a:off x="2979829" y="3368977"/>
          <a:ext cx="1767647" cy="10605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Las primeras organizaciones en adaptar prácticas de GC fueron las de servicios</a:t>
          </a:r>
          <a:endParaRPr lang="es-EC" sz="1600" kern="1200" dirty="0">
            <a:latin typeface="Times New Roman" panose="02020603050405020304" pitchFamily="18" charset="0"/>
            <a:cs typeface="Times New Roman" panose="02020603050405020304" pitchFamily="18" charset="0"/>
          </a:endParaRPr>
        </a:p>
      </dsp:txBody>
      <dsp:txXfrm>
        <a:off x="2979829" y="3368977"/>
        <a:ext cx="1767647" cy="1060588"/>
      </dsp:txXfrm>
    </dsp:sp>
    <dsp:sp modelId="{438EC001-77C4-448B-ACAB-4E6D9E56F4A7}">
      <dsp:nvSpPr>
        <dsp:cNvPr id="0" name=""/>
        <dsp:cNvSpPr/>
      </dsp:nvSpPr>
      <dsp:spPr>
        <a:xfrm>
          <a:off x="4747477" y="3899271"/>
          <a:ext cx="249283" cy="0"/>
        </a:xfrm>
        <a:prstGeom prst="line">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1CC88-7118-4535-9800-F2774BF237BF}">
      <dsp:nvSpPr>
        <dsp:cNvPr id="0" name=""/>
        <dsp:cNvSpPr/>
      </dsp:nvSpPr>
      <dsp:spPr>
        <a:xfrm>
          <a:off x="5551313" y="1642979"/>
          <a:ext cx="2132707" cy="213270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1995</a:t>
          </a:r>
          <a:endParaRPr lang="es-EC" sz="1600"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es-EC" sz="1600" kern="1200" dirty="0" err="1" smtClean="0">
              <a:latin typeface="Times New Roman" panose="02020603050405020304" pitchFamily="18" charset="0"/>
              <a:cs typeface="Times New Roman" panose="02020603050405020304" pitchFamily="18" charset="0"/>
            </a:rPr>
            <a:t>Nonaka</a:t>
          </a:r>
          <a:r>
            <a:rPr lang="es-EC" sz="1600" kern="1200" dirty="0" smtClean="0">
              <a:latin typeface="Times New Roman" panose="02020603050405020304" pitchFamily="18" charset="0"/>
              <a:cs typeface="Times New Roman" panose="02020603050405020304" pitchFamily="18" charset="0"/>
            </a:rPr>
            <a:t> y </a:t>
          </a:r>
          <a:r>
            <a:rPr lang="es-ES" sz="1600" kern="1200" dirty="0" err="1" smtClean="0">
              <a:latin typeface="Times New Roman" panose="02020603050405020304" pitchFamily="18" charset="0"/>
              <a:cs typeface="Times New Roman" panose="02020603050405020304" pitchFamily="18" charset="0"/>
            </a:rPr>
            <a:t>Takeuchi</a:t>
          </a:r>
          <a:r>
            <a:rPr lang="es-ES" sz="1600" kern="1200" dirty="0" smtClean="0">
              <a:latin typeface="Times New Roman" panose="02020603050405020304" pitchFamily="18" charset="0"/>
              <a:cs typeface="Times New Roman" panose="02020603050405020304" pitchFamily="18" charset="0"/>
            </a:rPr>
            <a:t>, promovieron el modelo SECI </a:t>
          </a:r>
          <a:endParaRPr lang="es-EC" sz="1600" kern="1200" dirty="0"/>
        </a:p>
      </dsp:txBody>
      <dsp:txXfrm>
        <a:off x="5863641" y="1955307"/>
        <a:ext cx="1508051" cy="1508051"/>
      </dsp:txXfrm>
    </dsp:sp>
    <dsp:sp modelId="{7EC3CDD3-2E37-44BA-A08E-5FD24D5E49ED}">
      <dsp:nvSpPr>
        <dsp:cNvPr id="0" name=""/>
        <dsp:cNvSpPr/>
      </dsp:nvSpPr>
      <dsp:spPr>
        <a:xfrm>
          <a:off x="7684020" y="1642979"/>
          <a:ext cx="2132707" cy="213270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1998</a:t>
          </a:r>
        </a:p>
        <a:p>
          <a:pPr lvl="0" algn="ctr" defTabSz="711200">
            <a:lnSpc>
              <a:spcPct val="90000"/>
            </a:lnSpc>
            <a:spcBef>
              <a:spcPct val="0"/>
            </a:spcBef>
            <a:spcAft>
              <a:spcPct val="35000"/>
            </a:spcAft>
          </a:pPr>
          <a:r>
            <a:rPr lang="es-ES" sz="1600" kern="1200" dirty="0" smtClean="0">
              <a:latin typeface="Times New Roman" panose="02020603050405020304" pitchFamily="18" charset="0"/>
              <a:cs typeface="Times New Roman" panose="02020603050405020304" pitchFamily="18" charset="0"/>
            </a:rPr>
            <a:t>la Harvard Business </a:t>
          </a:r>
          <a:r>
            <a:rPr lang="es-ES" sz="1600" kern="1200" dirty="0" err="1" smtClean="0">
              <a:latin typeface="Times New Roman" panose="02020603050405020304" pitchFamily="18" charset="0"/>
              <a:cs typeface="Times New Roman" panose="02020603050405020304" pitchFamily="18" charset="0"/>
            </a:rPr>
            <a:t>Review</a:t>
          </a:r>
          <a:r>
            <a:rPr lang="es-ES" sz="1600" kern="1200" dirty="0" smtClean="0">
              <a:latin typeface="Times New Roman" panose="02020603050405020304" pitchFamily="18" charset="0"/>
              <a:cs typeface="Times New Roman" panose="02020603050405020304" pitchFamily="18" charset="0"/>
            </a:rPr>
            <a:t> publicó su "Revista de la Gestión del </a:t>
          </a:r>
          <a:r>
            <a:rPr lang="es-EC" sz="1600" kern="1200" dirty="0" smtClean="0">
              <a:latin typeface="Times New Roman" panose="02020603050405020304" pitchFamily="18" charset="0"/>
              <a:cs typeface="Times New Roman" panose="02020603050405020304" pitchFamily="18" charset="0"/>
            </a:rPr>
            <a:t>Conocimiento" </a:t>
          </a:r>
          <a:endParaRPr lang="es-EC" sz="1600" kern="1200" dirty="0">
            <a:latin typeface="Times New Roman" panose="02020603050405020304" pitchFamily="18" charset="0"/>
            <a:cs typeface="Times New Roman" panose="02020603050405020304" pitchFamily="18" charset="0"/>
          </a:endParaRPr>
        </a:p>
      </dsp:txBody>
      <dsp:txXfrm>
        <a:off x="7996348" y="1955307"/>
        <a:ext cx="1508051" cy="1508051"/>
      </dsp:txXfrm>
    </dsp:sp>
    <dsp:sp modelId="{8EC841C3-0560-422A-B9D4-70935A3C82AC}">
      <dsp:nvSpPr>
        <dsp:cNvPr id="0" name=""/>
        <dsp:cNvSpPr/>
      </dsp:nvSpPr>
      <dsp:spPr>
        <a:xfrm>
          <a:off x="9816728" y="1695081"/>
          <a:ext cx="2132707" cy="202850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Actualmente</a:t>
          </a:r>
        </a:p>
        <a:p>
          <a:pPr lvl="0" algn="ctr" defTabSz="711200">
            <a:lnSpc>
              <a:spcPct val="90000"/>
            </a:lnSpc>
            <a:spcBef>
              <a:spcPct val="0"/>
            </a:spcBef>
            <a:spcAft>
              <a:spcPct val="35000"/>
            </a:spcAft>
          </a:pPr>
          <a:r>
            <a:rPr lang="es-EC" sz="1600" kern="1200" dirty="0" smtClean="0">
              <a:latin typeface="Times New Roman" panose="02020603050405020304" pitchFamily="18" charset="0"/>
              <a:cs typeface="Times New Roman" panose="02020603050405020304" pitchFamily="18" charset="0"/>
            </a:rPr>
            <a:t>se constata un impulso de las prácticas de GC en diversos sectores, sobre todo en las grandes empresas</a:t>
          </a:r>
          <a:endParaRPr lang="es-EC" sz="1600" kern="1200" dirty="0">
            <a:latin typeface="Times New Roman" panose="02020603050405020304" pitchFamily="18" charset="0"/>
            <a:cs typeface="Times New Roman" panose="02020603050405020304" pitchFamily="18" charset="0"/>
          </a:endParaRPr>
        </a:p>
      </dsp:txBody>
      <dsp:txXfrm>
        <a:off x="10129056" y="1992148"/>
        <a:ext cx="1508051" cy="1434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2B1A5-2E18-4D16-910D-F8F7EC3AC9FB}">
      <dsp:nvSpPr>
        <dsp:cNvPr id="0" name=""/>
        <dsp:cNvSpPr/>
      </dsp:nvSpPr>
      <dsp:spPr>
        <a:xfrm>
          <a:off x="9242" y="642736"/>
          <a:ext cx="2762398" cy="39105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0" i="0" kern="1200" smtClean="0">
              <a:latin typeface="Times New Roman" panose="02020603050405020304" pitchFamily="18" charset="0"/>
              <a:cs typeface="Times New Roman" panose="02020603050405020304" pitchFamily="18" charset="0"/>
            </a:rPr>
            <a:t>Gestión de una Cultura de Innovación Basada en las Personas </a:t>
          </a:r>
          <a:r>
            <a:rPr lang="es-EC" sz="2000" b="0" i="0" kern="1200" smtClean="0">
              <a:latin typeface="Times New Roman" panose="02020603050405020304" pitchFamily="18" charset="0"/>
              <a:cs typeface="Times New Roman" panose="02020603050405020304" pitchFamily="18" charset="0"/>
            </a:rPr>
            <a:t>(Souto, 2015).</a:t>
          </a:r>
          <a:endParaRPr lang="es-EC" sz="2000" b="0" i="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La innovación y la creatividad en las organizaciones requiere del entendimiento de las organizaciones como lugares de encuentro y colaboración entre personas.</a:t>
          </a:r>
          <a:endParaRPr lang="es-EC" sz="2000" b="0" i="0" kern="1200" dirty="0">
            <a:latin typeface="Times New Roman" panose="02020603050405020304" pitchFamily="18" charset="0"/>
            <a:cs typeface="Times New Roman" panose="02020603050405020304" pitchFamily="18" charset="0"/>
          </a:endParaRPr>
        </a:p>
      </dsp:txBody>
      <dsp:txXfrm>
        <a:off x="90150" y="723644"/>
        <a:ext cx="2600582" cy="3748704"/>
      </dsp:txXfrm>
    </dsp:sp>
    <dsp:sp modelId="{C71D94C6-6151-4BD1-B68F-1D82E392E94A}">
      <dsp:nvSpPr>
        <dsp:cNvPr id="0" name=""/>
        <dsp:cNvSpPr/>
      </dsp:nvSpPr>
      <dsp:spPr>
        <a:xfrm>
          <a:off x="3047880" y="2255459"/>
          <a:ext cx="585628" cy="6850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s-EC" sz="3100" kern="1200">
            <a:solidFill>
              <a:schemeClr val="tx1"/>
            </a:solidFill>
            <a:latin typeface="Times New Roman" panose="02020603050405020304" pitchFamily="18" charset="0"/>
            <a:cs typeface="Times New Roman" panose="02020603050405020304" pitchFamily="18" charset="0"/>
          </a:endParaRPr>
        </a:p>
      </dsp:txBody>
      <dsp:txXfrm>
        <a:off x="3047880" y="2392474"/>
        <a:ext cx="409940" cy="411044"/>
      </dsp:txXfrm>
    </dsp:sp>
    <dsp:sp modelId="{B6CCC7F7-6239-458F-BDB7-4F77AE5FED2F}">
      <dsp:nvSpPr>
        <dsp:cNvPr id="0" name=""/>
        <dsp:cNvSpPr/>
      </dsp:nvSpPr>
      <dsp:spPr>
        <a:xfrm>
          <a:off x="3876600" y="642736"/>
          <a:ext cx="2762398" cy="39105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smtClean="0">
              <a:latin typeface="Times New Roman" panose="02020603050405020304" pitchFamily="18" charset="0"/>
              <a:cs typeface="Times New Roman" panose="02020603050405020304" pitchFamily="18" charset="0"/>
            </a:rPr>
            <a:t>El concepto de innovación social: ámbitos, definiciones y alcances Teórico </a:t>
          </a:r>
          <a:r>
            <a:rPr lang="es-EC" sz="2000" kern="1200" smtClean="0">
              <a:latin typeface="Times New Roman" panose="02020603050405020304" pitchFamily="18" charset="0"/>
              <a:cs typeface="Times New Roman" panose="02020603050405020304" pitchFamily="18" charset="0"/>
            </a:rPr>
            <a:t>(Hernández, J., Tirado, P., y Ariza, A., 2016).</a:t>
          </a:r>
          <a:endParaRPr lang="es-EC" sz="2000" b="0" i="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smtClean="0">
              <a:latin typeface="Times New Roman" panose="02020603050405020304" pitchFamily="18" charset="0"/>
              <a:cs typeface="Times New Roman" panose="02020603050405020304" pitchFamily="18" charset="0"/>
            </a:rPr>
            <a:t>La innovación es un proceso complejo que lleva las ideas al mercado en forma de nuevos o mejorados productos o servicios. </a:t>
          </a:r>
          <a:endParaRPr lang="es-EC" sz="2000" b="0" i="0" kern="1200" dirty="0" smtClean="0">
            <a:latin typeface="Times New Roman" panose="02020603050405020304" pitchFamily="18" charset="0"/>
            <a:cs typeface="Times New Roman" panose="02020603050405020304" pitchFamily="18" charset="0"/>
          </a:endParaRPr>
        </a:p>
      </dsp:txBody>
      <dsp:txXfrm>
        <a:off x="3957508" y="723644"/>
        <a:ext cx="2600582" cy="3748704"/>
      </dsp:txXfrm>
    </dsp:sp>
    <dsp:sp modelId="{94BB55B4-F135-4ACA-A18E-5AC45D05275C}">
      <dsp:nvSpPr>
        <dsp:cNvPr id="0" name=""/>
        <dsp:cNvSpPr/>
      </dsp:nvSpPr>
      <dsp:spPr>
        <a:xfrm>
          <a:off x="6915239" y="2255459"/>
          <a:ext cx="585628" cy="68507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C" sz="2900" kern="1200">
            <a:solidFill>
              <a:schemeClr val="tx1"/>
            </a:solidFill>
          </a:endParaRPr>
        </a:p>
      </dsp:txBody>
      <dsp:txXfrm>
        <a:off x="6915239" y="2392474"/>
        <a:ext cx="409940" cy="411044"/>
      </dsp:txXfrm>
    </dsp:sp>
    <dsp:sp modelId="{BF8C1E39-6A31-482C-8BF0-846EB4771450}">
      <dsp:nvSpPr>
        <dsp:cNvPr id="0" name=""/>
        <dsp:cNvSpPr/>
      </dsp:nvSpPr>
      <dsp:spPr>
        <a:xfrm>
          <a:off x="7743958" y="642736"/>
          <a:ext cx="2762398" cy="39105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0" kern="1200" dirty="0" smtClean="0">
              <a:latin typeface="Times New Roman" panose="02020603050405020304" pitchFamily="18" charset="0"/>
              <a:cs typeface="Times New Roman" panose="02020603050405020304" pitchFamily="18" charset="0"/>
            </a:rPr>
            <a:t>El rol del capital humano en la innovación de empresas de países en desarrollo</a:t>
          </a:r>
          <a:r>
            <a:rPr lang="es-EC" sz="2000" b="0" i="0" kern="1200" dirty="0" smtClean="0">
              <a:latin typeface="Times New Roman" panose="02020603050405020304" pitchFamily="18" charset="0"/>
              <a:cs typeface="Times New Roman" panose="02020603050405020304" pitchFamily="18" charset="0"/>
            </a:rPr>
            <a:t>. (</a:t>
          </a:r>
          <a:r>
            <a:rPr lang="es-ES" sz="2000" i="0" kern="1200" dirty="0" err="1" smtClean="0">
              <a:latin typeface="Times New Roman" panose="02020603050405020304" pitchFamily="18" charset="0"/>
              <a:cs typeface="Times New Roman" panose="02020603050405020304" pitchFamily="18" charset="0"/>
            </a:rPr>
            <a:t>Torrech</a:t>
          </a:r>
          <a:r>
            <a:rPr lang="es-ES" sz="2000" i="0" kern="1200" dirty="0" smtClean="0">
              <a:latin typeface="Times New Roman" panose="02020603050405020304" pitchFamily="18" charset="0"/>
              <a:cs typeface="Times New Roman" panose="02020603050405020304" pitchFamily="18" charset="0"/>
            </a:rPr>
            <a:t>, J., Orellana, N., y </a:t>
          </a:r>
          <a:r>
            <a:rPr lang="es-ES" sz="2000" i="0" kern="1200" dirty="0" err="1" smtClean="0">
              <a:latin typeface="Times New Roman" panose="02020603050405020304" pitchFamily="18" charset="0"/>
              <a:cs typeface="Times New Roman" panose="02020603050405020304" pitchFamily="18" charset="0"/>
            </a:rPr>
            <a:t>Yance</a:t>
          </a:r>
          <a:r>
            <a:rPr lang="es-EC" sz="2000" b="0" i="0" kern="1200" dirty="0" smtClean="0">
              <a:latin typeface="Times New Roman" panose="02020603050405020304" pitchFamily="18" charset="0"/>
              <a:cs typeface="Times New Roman" panose="02020603050405020304" pitchFamily="18" charset="0"/>
            </a:rPr>
            <a:t>, </a:t>
          </a:r>
          <a:r>
            <a:rPr lang="es-ES" sz="2000" i="0" kern="1200" dirty="0" smtClean="0">
              <a:latin typeface="Times New Roman" panose="02020603050405020304" pitchFamily="18" charset="0"/>
              <a:cs typeface="Times New Roman" panose="02020603050405020304" pitchFamily="18" charset="0"/>
            </a:rPr>
            <a:t>C.,</a:t>
          </a:r>
          <a:r>
            <a:rPr lang="es-EC" sz="2000" b="0" i="0" kern="1200" dirty="0" smtClean="0">
              <a:latin typeface="Times New Roman" panose="02020603050405020304" pitchFamily="18" charset="0"/>
              <a:cs typeface="Times New Roman" panose="02020603050405020304" pitchFamily="18" charset="0"/>
            </a:rPr>
            <a:t> 2017)</a:t>
          </a:r>
        </a:p>
        <a:p>
          <a:pPr marL="228600" lvl="1" indent="-228600" algn="l" defTabSz="889000">
            <a:lnSpc>
              <a:spcPct val="90000"/>
            </a:lnSpc>
            <a:spcBef>
              <a:spcPct val="0"/>
            </a:spcBef>
            <a:spcAft>
              <a:spcPct val="15000"/>
            </a:spcAft>
            <a:buChar char="••"/>
          </a:pPr>
          <a:r>
            <a:rPr lang="es-ES" sz="2000" b="0" i="0" kern="1200" dirty="0" smtClean="0">
              <a:latin typeface="Times New Roman" panose="02020603050405020304" pitchFamily="18" charset="0"/>
              <a:cs typeface="Times New Roman" panose="02020603050405020304" pitchFamily="18" charset="0"/>
            </a:rPr>
            <a:t>Han definido a la innovación como el uso de una técnica avanzada para mejorar un producto o servicio.</a:t>
          </a:r>
          <a:endParaRPr lang="es-EC" sz="2000" b="0" i="0" kern="1200" dirty="0">
            <a:latin typeface="Times New Roman" panose="02020603050405020304" pitchFamily="18" charset="0"/>
            <a:cs typeface="Times New Roman" panose="02020603050405020304" pitchFamily="18" charset="0"/>
          </a:endParaRPr>
        </a:p>
      </dsp:txBody>
      <dsp:txXfrm>
        <a:off x="7824866" y="723644"/>
        <a:ext cx="2600582" cy="3748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B1554-C360-4901-BB18-406B25F3964D}">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9644A-0ECB-42C1-9D6A-3051F31BF0A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C" sz="2700" kern="1200" dirty="0" smtClean="0">
              <a:solidFill>
                <a:schemeClr val="tx1"/>
              </a:solidFill>
              <a:latin typeface="Times New Roman" panose="02020603050405020304" pitchFamily="18" charset="0"/>
              <a:cs typeface="Times New Roman" panose="02020603050405020304" pitchFamily="18" charset="0"/>
            </a:rPr>
            <a:t>Gestión del conocimiento e innovación.</a:t>
          </a:r>
          <a:endParaRPr lang="es-EC" sz="2700" kern="1200" dirty="0">
            <a:solidFill>
              <a:schemeClr val="tx1"/>
            </a:solidFill>
            <a:latin typeface="Times New Roman" panose="02020603050405020304" pitchFamily="18" charset="0"/>
            <a:cs typeface="Times New Roman" panose="02020603050405020304" pitchFamily="18" charset="0"/>
          </a:endParaRPr>
        </a:p>
      </dsp:txBody>
      <dsp:txXfrm>
        <a:off x="0" y="0"/>
        <a:ext cx="2103120" cy="4351338"/>
      </dsp:txXfrm>
    </dsp:sp>
    <dsp:sp modelId="{23F58765-5AD6-49EE-AB75-14F191F80C1B}">
      <dsp:nvSpPr>
        <dsp:cNvPr id="0" name=""/>
        <dsp:cNvSpPr/>
      </dsp:nvSpPr>
      <dsp:spPr>
        <a:xfrm>
          <a:off x="2260854" y="0"/>
          <a:ext cx="8254746" cy="395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solidFill>
                <a:schemeClr val="tx1"/>
              </a:solidFill>
              <a:latin typeface="Times New Roman" panose="02020603050405020304" pitchFamily="18" charset="0"/>
              <a:cs typeface="Times New Roman" panose="02020603050405020304" pitchFamily="18" charset="0"/>
            </a:rPr>
            <a:t>Carballo (2006) señala que “la actividad innovadora requiere, por su propia</a:t>
          </a:r>
        </a:p>
        <a:p>
          <a:pPr lvl="0" algn="just" defTabSz="889000">
            <a:lnSpc>
              <a:spcPct val="90000"/>
            </a:lnSpc>
            <a:spcBef>
              <a:spcPct val="0"/>
            </a:spcBef>
            <a:spcAft>
              <a:spcPct val="35000"/>
            </a:spcAft>
          </a:pPr>
          <a:r>
            <a:rPr lang="es-ES" sz="2000" kern="1200" dirty="0" smtClean="0">
              <a:solidFill>
                <a:schemeClr val="tx1"/>
              </a:solidFill>
              <a:latin typeface="Times New Roman" panose="02020603050405020304" pitchFamily="18" charset="0"/>
              <a:cs typeface="Times New Roman" panose="02020603050405020304" pitchFamily="18" charset="0"/>
            </a:rPr>
            <a:t>naturaleza, un uso intensivo del conocimiento. En ocasiones se requiere la creación de nuevos conocimientos para poder hacer realidad nuevas ideas”.</a:t>
          </a:r>
          <a:endParaRPr lang="es-EC" sz="2000" b="0" i="0" kern="1200" dirty="0">
            <a:solidFill>
              <a:schemeClr val="tx1"/>
            </a:solidFill>
            <a:latin typeface="Times New Roman" panose="02020603050405020304" pitchFamily="18" charset="0"/>
            <a:cs typeface="Times New Roman" panose="02020603050405020304" pitchFamily="18" charset="0"/>
          </a:endParaRPr>
        </a:p>
      </dsp:txBody>
      <dsp:txXfrm>
        <a:off x="2260854" y="0"/>
        <a:ext cx="8254746" cy="3951898"/>
      </dsp:txXfrm>
    </dsp:sp>
    <dsp:sp modelId="{DB92F1B4-6D8C-4A91-98A9-A8803AD5A2E1}">
      <dsp:nvSpPr>
        <dsp:cNvPr id="0" name=""/>
        <dsp:cNvSpPr/>
      </dsp:nvSpPr>
      <dsp:spPr>
        <a:xfrm>
          <a:off x="2103120" y="414949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A82BC-A0C4-4DF6-97C7-1801F6749CAD}">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F833B3-EA00-4154-BE45-7217C5C23EA8}">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s-EC" sz="2700" kern="1200" dirty="0" smtClean="0">
              <a:latin typeface="Times New Roman" panose="02020603050405020304" pitchFamily="18" charset="0"/>
              <a:cs typeface="Times New Roman" panose="02020603050405020304" pitchFamily="18" charset="0"/>
            </a:rPr>
            <a:t>Gestión del conocimiento</a:t>
          </a:r>
          <a:endParaRPr lang="es-EC" sz="2700" kern="1200" dirty="0">
            <a:latin typeface="Times New Roman" panose="02020603050405020304" pitchFamily="18" charset="0"/>
            <a:cs typeface="Times New Roman" panose="02020603050405020304" pitchFamily="18" charset="0"/>
          </a:endParaRPr>
        </a:p>
      </dsp:txBody>
      <dsp:txXfrm>
        <a:off x="0" y="0"/>
        <a:ext cx="2103120" cy="4351338"/>
      </dsp:txXfrm>
    </dsp:sp>
    <dsp:sp modelId="{F55E5668-E7ED-431E-964B-E572F85DE9E5}">
      <dsp:nvSpPr>
        <dsp:cNvPr id="0" name=""/>
        <dsp:cNvSpPr/>
      </dsp:nvSpPr>
      <dsp:spPr>
        <a:xfrm>
          <a:off x="2260854" y="5115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kern="1200" dirty="0" smtClean="0">
              <a:latin typeface="Times New Roman" panose="02020603050405020304" pitchFamily="18" charset="0"/>
              <a:cs typeface="Times New Roman" panose="02020603050405020304" pitchFamily="18" charset="0"/>
            </a:rPr>
            <a:t>Teoría de la organización basada en el conocimiento(Pérez &amp; </a:t>
          </a:r>
          <a:r>
            <a:rPr lang="es-EC" sz="2000" b="0" kern="1200" dirty="0" err="1" smtClean="0">
              <a:latin typeface="Times New Roman" panose="02020603050405020304" pitchFamily="18" charset="0"/>
              <a:cs typeface="Times New Roman" panose="02020603050405020304" pitchFamily="18" charset="0"/>
            </a:rPr>
            <a:t>Coutín</a:t>
          </a:r>
          <a:r>
            <a:rPr lang="es-EC" sz="2000" b="0" kern="1200" dirty="0" smtClean="0">
              <a:latin typeface="Times New Roman" panose="02020603050405020304" pitchFamily="18" charset="0"/>
              <a:cs typeface="Times New Roman" panose="02020603050405020304" pitchFamily="18" charset="0"/>
            </a:rPr>
            <a:t>, 2005).</a:t>
          </a:r>
          <a:endParaRPr lang="es-EC" sz="2000" b="0" kern="1200" dirty="0">
            <a:latin typeface="Times New Roman" panose="02020603050405020304" pitchFamily="18" charset="0"/>
            <a:cs typeface="Times New Roman" panose="02020603050405020304" pitchFamily="18" charset="0"/>
          </a:endParaRPr>
        </a:p>
      </dsp:txBody>
      <dsp:txXfrm>
        <a:off x="2260854" y="51151"/>
        <a:ext cx="8254746" cy="1023031"/>
      </dsp:txXfrm>
    </dsp:sp>
    <dsp:sp modelId="{1306D5E4-07BA-4F03-95DA-6D00947337F2}">
      <dsp:nvSpPr>
        <dsp:cNvPr id="0" name=""/>
        <dsp:cNvSpPr/>
      </dsp:nvSpPr>
      <dsp:spPr>
        <a:xfrm>
          <a:off x="2103120" y="107418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E39E0D-BD1A-41B9-B710-1FF9F524C57B}">
      <dsp:nvSpPr>
        <dsp:cNvPr id="0" name=""/>
        <dsp:cNvSpPr/>
      </dsp:nvSpPr>
      <dsp:spPr>
        <a:xfrm>
          <a:off x="2260854" y="1125335"/>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i="0" kern="1200" dirty="0" smtClean="0">
              <a:latin typeface="Times New Roman" panose="02020603050405020304" pitchFamily="18" charset="0"/>
              <a:cs typeface="Times New Roman" panose="02020603050405020304" pitchFamily="18" charset="0"/>
            </a:rPr>
            <a:t>Teoría de la organización del aprendizaje (</a:t>
          </a:r>
          <a:r>
            <a:rPr lang="es-EC" sz="2000" b="0" i="0" kern="1200" dirty="0" err="1" smtClean="0">
              <a:latin typeface="Times New Roman" panose="02020603050405020304" pitchFamily="18" charset="0"/>
              <a:cs typeface="Times New Roman" panose="02020603050405020304" pitchFamily="18" charset="0"/>
            </a:rPr>
            <a:t>Senge</a:t>
          </a:r>
          <a:r>
            <a:rPr lang="es-EC" sz="2000" b="0" i="0" kern="1200" dirty="0" smtClean="0">
              <a:latin typeface="Times New Roman" panose="02020603050405020304" pitchFamily="18" charset="0"/>
              <a:cs typeface="Times New Roman" panose="02020603050405020304" pitchFamily="18" charset="0"/>
            </a:rPr>
            <a:t> 1990)</a:t>
          </a:r>
          <a:endParaRPr lang="es-EC" sz="2000" b="0" i="0" kern="1200" dirty="0">
            <a:latin typeface="Times New Roman" panose="02020603050405020304" pitchFamily="18" charset="0"/>
            <a:cs typeface="Times New Roman" panose="02020603050405020304" pitchFamily="18" charset="0"/>
          </a:endParaRPr>
        </a:p>
      </dsp:txBody>
      <dsp:txXfrm>
        <a:off x="2260854" y="1125335"/>
        <a:ext cx="8254746" cy="1023031"/>
      </dsp:txXfrm>
    </dsp:sp>
    <dsp:sp modelId="{0B6BB63D-872F-492E-9507-6E03790CF9B7}">
      <dsp:nvSpPr>
        <dsp:cNvPr id="0" name=""/>
        <dsp:cNvSpPr/>
      </dsp:nvSpPr>
      <dsp:spPr>
        <a:xfrm>
          <a:off x="2103120" y="214836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B56722-5F54-4A29-948F-245E0CC71FCA}">
      <dsp:nvSpPr>
        <dsp:cNvPr id="0" name=""/>
        <dsp:cNvSpPr/>
      </dsp:nvSpPr>
      <dsp:spPr>
        <a:xfrm>
          <a:off x="2260854" y="219951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i="0" kern="1200" dirty="0" smtClean="0">
              <a:latin typeface="Times New Roman" panose="02020603050405020304" pitchFamily="18" charset="0"/>
              <a:cs typeface="Times New Roman" panose="02020603050405020304" pitchFamily="18" charset="0"/>
            </a:rPr>
            <a:t>Teoría de los recursos y capacidades </a:t>
          </a:r>
          <a:r>
            <a:rPr lang="es-EC" sz="2000" kern="1200" dirty="0" smtClean="0">
              <a:latin typeface="Times New Roman" panose="02020603050405020304" pitchFamily="18" charset="0"/>
              <a:cs typeface="Times New Roman" panose="02020603050405020304" pitchFamily="18" charset="0"/>
            </a:rPr>
            <a:t>(</a:t>
          </a:r>
          <a:r>
            <a:rPr lang="es-EC" sz="2000" kern="1200" dirty="0" err="1" smtClean="0">
              <a:latin typeface="Times New Roman" panose="02020603050405020304" pitchFamily="18" charset="0"/>
              <a:cs typeface="Times New Roman" panose="02020603050405020304" pitchFamily="18" charset="0"/>
            </a:rPr>
            <a:t>Barney</a:t>
          </a:r>
          <a:r>
            <a:rPr lang="es-EC" sz="2000" kern="1200" dirty="0" smtClean="0">
              <a:latin typeface="Times New Roman" panose="02020603050405020304" pitchFamily="18" charset="0"/>
              <a:cs typeface="Times New Roman" panose="02020603050405020304" pitchFamily="18" charset="0"/>
            </a:rPr>
            <a:t>, 1991).</a:t>
          </a:r>
          <a:endParaRPr lang="es-EC" sz="2000" b="0" i="0" kern="1200" dirty="0">
            <a:latin typeface="Times New Roman" panose="02020603050405020304" pitchFamily="18" charset="0"/>
            <a:cs typeface="Times New Roman" panose="02020603050405020304" pitchFamily="18" charset="0"/>
          </a:endParaRPr>
        </a:p>
      </dsp:txBody>
      <dsp:txXfrm>
        <a:off x="2260854" y="2199518"/>
        <a:ext cx="8254746" cy="1023031"/>
      </dsp:txXfrm>
    </dsp:sp>
    <dsp:sp modelId="{AB7E26FB-84EC-49E2-933D-AB1ED34BBBA9}">
      <dsp:nvSpPr>
        <dsp:cNvPr id="0" name=""/>
        <dsp:cNvSpPr/>
      </dsp:nvSpPr>
      <dsp:spPr>
        <a:xfrm>
          <a:off x="2103120" y="322255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E9E386-0DA5-4C52-916B-9C00ABB5565A}">
      <dsp:nvSpPr>
        <dsp:cNvPr id="0" name=""/>
        <dsp:cNvSpPr/>
      </dsp:nvSpPr>
      <dsp:spPr>
        <a:xfrm>
          <a:off x="2260854" y="327370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i="0" kern="1200" dirty="0" smtClean="0">
              <a:latin typeface="Times New Roman" panose="02020603050405020304" pitchFamily="18" charset="0"/>
              <a:cs typeface="Times New Roman" panose="02020603050405020304" pitchFamily="18" charset="0"/>
            </a:rPr>
            <a:t>Teoría del conocimiento ( </a:t>
          </a:r>
          <a:r>
            <a:rPr lang="es-EC" sz="2000" b="0" i="0" kern="1200" dirty="0" err="1" smtClean="0">
              <a:latin typeface="Times New Roman" panose="02020603050405020304" pitchFamily="18" charset="0"/>
              <a:cs typeface="Times New Roman" panose="02020603050405020304" pitchFamily="18" charset="0"/>
            </a:rPr>
            <a:t>Polany</a:t>
          </a:r>
          <a:r>
            <a:rPr lang="es-EC" sz="2000" b="0" i="0" kern="1200" dirty="0" smtClean="0">
              <a:latin typeface="Times New Roman" panose="02020603050405020304" pitchFamily="18" charset="0"/>
              <a:cs typeface="Times New Roman" panose="02020603050405020304" pitchFamily="18" charset="0"/>
            </a:rPr>
            <a:t>, 2007)</a:t>
          </a:r>
          <a:endParaRPr lang="es-EC" sz="2000" b="0" i="0" kern="1200" dirty="0">
            <a:latin typeface="Times New Roman" panose="02020603050405020304" pitchFamily="18" charset="0"/>
            <a:cs typeface="Times New Roman" panose="02020603050405020304" pitchFamily="18" charset="0"/>
          </a:endParaRPr>
        </a:p>
      </dsp:txBody>
      <dsp:txXfrm>
        <a:off x="2260854" y="3273701"/>
        <a:ext cx="8254746" cy="1023031"/>
      </dsp:txXfrm>
    </dsp:sp>
    <dsp:sp modelId="{44D0ECA2-E76D-486D-B53B-AF592E1DCD2B}">
      <dsp:nvSpPr>
        <dsp:cNvPr id="0" name=""/>
        <dsp:cNvSpPr/>
      </dsp:nvSpPr>
      <dsp:spPr>
        <a:xfrm>
          <a:off x="2103120" y="429673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B1554-C360-4901-BB18-406B25F3964D}">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9644A-0ECB-42C1-9D6A-3051F31BF0A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C" sz="3200" kern="1200" dirty="0" smtClean="0">
              <a:latin typeface="Times New Roman" panose="02020603050405020304" pitchFamily="18" charset="0"/>
              <a:cs typeface="Times New Roman" panose="02020603050405020304" pitchFamily="18" charset="0"/>
            </a:rPr>
            <a:t>Innovación</a:t>
          </a:r>
          <a:endParaRPr lang="es-EC" sz="3200" kern="1200" dirty="0">
            <a:latin typeface="Times New Roman" panose="02020603050405020304" pitchFamily="18" charset="0"/>
            <a:cs typeface="Times New Roman" panose="02020603050405020304" pitchFamily="18" charset="0"/>
          </a:endParaRPr>
        </a:p>
      </dsp:txBody>
      <dsp:txXfrm>
        <a:off x="0" y="0"/>
        <a:ext cx="2103120" cy="4351338"/>
      </dsp:txXfrm>
    </dsp:sp>
    <dsp:sp modelId="{FCA1904C-864D-4F3E-9006-3A32324D7F05}">
      <dsp:nvSpPr>
        <dsp:cNvPr id="0" name=""/>
        <dsp:cNvSpPr/>
      </dsp:nvSpPr>
      <dsp:spPr>
        <a:xfrm>
          <a:off x="2260854" y="67989"/>
          <a:ext cx="8254746"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i="0" kern="1200" dirty="0" smtClean="0">
              <a:latin typeface="Times New Roman" panose="02020603050405020304" pitchFamily="18" charset="0"/>
              <a:cs typeface="Times New Roman" panose="02020603050405020304" pitchFamily="18" charset="0"/>
            </a:rPr>
            <a:t>Teoría de </a:t>
          </a:r>
          <a:r>
            <a:rPr lang="es-EC" sz="2000" b="0" i="0" kern="1200" dirty="0" err="1" smtClean="0">
              <a:latin typeface="Times New Roman" panose="02020603050405020304" pitchFamily="18" charset="0"/>
              <a:cs typeface="Times New Roman" panose="02020603050405020304" pitchFamily="18" charset="0"/>
            </a:rPr>
            <a:t>Schumpeter</a:t>
          </a:r>
          <a:r>
            <a:rPr lang="es-EC" sz="2000" b="0" i="0" kern="1200" dirty="0" smtClean="0">
              <a:latin typeface="Times New Roman" panose="02020603050405020304" pitchFamily="18" charset="0"/>
              <a:cs typeface="Times New Roman" panose="02020603050405020304" pitchFamily="18" charset="0"/>
            </a:rPr>
            <a:t>. (2004)</a:t>
          </a:r>
          <a:endParaRPr lang="es-EC" sz="2000" b="0" i="0" kern="1200" dirty="0">
            <a:latin typeface="Times New Roman" panose="02020603050405020304" pitchFamily="18" charset="0"/>
            <a:cs typeface="Times New Roman" panose="02020603050405020304" pitchFamily="18" charset="0"/>
          </a:endParaRPr>
        </a:p>
      </dsp:txBody>
      <dsp:txXfrm>
        <a:off x="2260854" y="67989"/>
        <a:ext cx="8254746" cy="1359793"/>
      </dsp:txXfrm>
    </dsp:sp>
    <dsp:sp modelId="{90C3B3CA-C598-40EC-9B70-E193A8CD66F2}">
      <dsp:nvSpPr>
        <dsp:cNvPr id="0" name=""/>
        <dsp:cNvSpPr/>
      </dsp:nvSpPr>
      <dsp:spPr>
        <a:xfrm>
          <a:off x="2103120" y="142778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F58765-5AD6-49EE-AB75-14F191F80C1B}">
      <dsp:nvSpPr>
        <dsp:cNvPr id="0" name=""/>
        <dsp:cNvSpPr/>
      </dsp:nvSpPr>
      <dsp:spPr>
        <a:xfrm>
          <a:off x="2260854" y="1495772"/>
          <a:ext cx="8254746"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i="0" kern="1200" dirty="0" smtClean="0">
              <a:latin typeface="Times New Roman" panose="02020603050405020304" pitchFamily="18" charset="0"/>
              <a:cs typeface="Times New Roman" panose="02020603050405020304" pitchFamily="18" charset="0"/>
            </a:rPr>
            <a:t>Teoría de la difusión de la innovación </a:t>
          </a:r>
          <a:r>
            <a:rPr lang="es-EC" sz="2000" kern="1200" dirty="0" smtClean="0">
              <a:latin typeface="Times New Roman" panose="02020603050405020304" pitchFamily="18" charset="0"/>
              <a:cs typeface="Times New Roman" panose="02020603050405020304" pitchFamily="18" charset="0"/>
            </a:rPr>
            <a:t>(Rogers, 2003).</a:t>
          </a:r>
          <a:endParaRPr lang="es-EC" sz="2000" b="0" i="0" kern="1200" dirty="0">
            <a:latin typeface="Times New Roman" panose="02020603050405020304" pitchFamily="18" charset="0"/>
            <a:cs typeface="Times New Roman" panose="02020603050405020304" pitchFamily="18" charset="0"/>
          </a:endParaRPr>
        </a:p>
      </dsp:txBody>
      <dsp:txXfrm>
        <a:off x="2260854" y="1495772"/>
        <a:ext cx="8254746" cy="1359793"/>
      </dsp:txXfrm>
    </dsp:sp>
    <dsp:sp modelId="{DB92F1B4-6D8C-4A91-98A9-A8803AD5A2E1}">
      <dsp:nvSpPr>
        <dsp:cNvPr id="0" name=""/>
        <dsp:cNvSpPr/>
      </dsp:nvSpPr>
      <dsp:spPr>
        <a:xfrm>
          <a:off x="2103120" y="2855565"/>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5A81BB-1895-48AD-9C5A-3444FAF64C9A}">
      <dsp:nvSpPr>
        <dsp:cNvPr id="0" name=""/>
        <dsp:cNvSpPr/>
      </dsp:nvSpPr>
      <dsp:spPr>
        <a:xfrm>
          <a:off x="2260854" y="2923555"/>
          <a:ext cx="8254746"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b="0" i="0" kern="1200" dirty="0" smtClean="0">
              <a:latin typeface="Times New Roman" panose="02020603050405020304" pitchFamily="18" charset="0"/>
              <a:cs typeface="Times New Roman" panose="02020603050405020304" pitchFamily="18" charset="0"/>
            </a:rPr>
            <a:t>Teoría de la sinergia de los recursos de la innovación </a:t>
          </a:r>
          <a:r>
            <a:rPr lang="es-EC" sz="2000" kern="1200" dirty="0" smtClean="0">
              <a:latin typeface="Times New Roman" panose="02020603050405020304" pitchFamily="18" charset="0"/>
              <a:cs typeface="Times New Roman" panose="02020603050405020304" pitchFamily="18" charset="0"/>
            </a:rPr>
            <a:t>(</a:t>
          </a:r>
          <a:r>
            <a:rPr lang="es-EC" sz="2000" kern="1200" dirty="0" err="1" smtClean="0">
              <a:latin typeface="Times New Roman" panose="02020603050405020304" pitchFamily="18" charset="0"/>
              <a:cs typeface="Times New Roman" panose="02020603050405020304" pitchFamily="18" charset="0"/>
            </a:rPr>
            <a:t>Chen</a:t>
          </a:r>
          <a:r>
            <a:rPr lang="es-EC" sz="2000" kern="1200" dirty="0" smtClean="0">
              <a:latin typeface="Times New Roman" panose="02020603050405020304" pitchFamily="18" charset="0"/>
              <a:cs typeface="Times New Roman" panose="02020603050405020304" pitchFamily="18" charset="0"/>
            </a:rPr>
            <a:t> &amp; </a:t>
          </a:r>
          <a:r>
            <a:rPr lang="es-EC" sz="2000" kern="1200" dirty="0" err="1" smtClean="0">
              <a:latin typeface="Times New Roman" panose="02020603050405020304" pitchFamily="18" charset="0"/>
              <a:cs typeface="Times New Roman" panose="02020603050405020304" pitchFamily="18" charset="0"/>
            </a:rPr>
            <a:t>Chen</a:t>
          </a:r>
          <a:r>
            <a:rPr lang="es-EC" sz="2000" kern="1200" dirty="0" smtClean="0">
              <a:latin typeface="Times New Roman" panose="02020603050405020304" pitchFamily="18" charset="0"/>
              <a:cs typeface="Times New Roman" panose="02020603050405020304" pitchFamily="18" charset="0"/>
            </a:rPr>
            <a:t>, 2013).</a:t>
          </a:r>
          <a:endParaRPr lang="es-EC" sz="2000" b="0" i="0" kern="1200" dirty="0">
            <a:latin typeface="Times New Roman" panose="02020603050405020304" pitchFamily="18" charset="0"/>
            <a:cs typeface="Times New Roman" panose="02020603050405020304" pitchFamily="18" charset="0"/>
          </a:endParaRPr>
        </a:p>
      </dsp:txBody>
      <dsp:txXfrm>
        <a:off x="2260854" y="2923555"/>
        <a:ext cx="8254746" cy="1359793"/>
      </dsp:txXfrm>
    </dsp:sp>
    <dsp:sp modelId="{CD353F21-0850-4CB9-B858-3ADCCB71342E}">
      <dsp:nvSpPr>
        <dsp:cNvPr id="0" name=""/>
        <dsp:cNvSpPr/>
      </dsp:nvSpPr>
      <dsp:spPr>
        <a:xfrm>
          <a:off x="2103120" y="428334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42C79-2906-436F-AA9D-074E80784E06}">
      <dsp:nvSpPr>
        <dsp:cNvPr id="0" name=""/>
        <dsp:cNvSpPr/>
      </dsp:nvSpPr>
      <dsp:spPr>
        <a:xfrm rot="5400000">
          <a:off x="6301587" y="-2303662"/>
          <a:ext cx="1698041" cy="6729984"/>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latin typeface="Times New Roman" panose="02020603050405020304" pitchFamily="18" charset="0"/>
              <a:cs typeface="Times New Roman" panose="02020603050405020304" pitchFamily="18" charset="0"/>
            </a:rPr>
            <a:t>Cuantitativo</a:t>
          </a:r>
          <a:r>
            <a:rPr lang="es-ES" sz="1900" kern="1200" dirty="0" smtClean="0">
              <a:latin typeface="Times New Roman" panose="02020603050405020304" pitchFamily="18" charset="0"/>
              <a:cs typeface="Times New Roman" panose="02020603050405020304" pitchFamily="18" charset="0"/>
            </a:rPr>
            <a:t> </a:t>
          </a:r>
          <a:endParaRPr lang="es-ES" sz="1900" kern="1200" dirty="0">
            <a:latin typeface="Times New Roman" panose="02020603050405020304" pitchFamily="18" charset="0"/>
            <a:cs typeface="Times New Roman" panose="02020603050405020304" pitchFamily="18" charset="0"/>
          </a:endParaRPr>
        </a:p>
      </dsp:txBody>
      <dsp:txXfrm rot="-5400000">
        <a:off x="3785616" y="295201"/>
        <a:ext cx="6647092" cy="1532257"/>
      </dsp:txXfrm>
    </dsp:sp>
    <dsp:sp modelId="{4F293A7D-BEF7-4511-B142-E021F42F39AB}">
      <dsp:nvSpPr>
        <dsp:cNvPr id="0" name=""/>
        <dsp:cNvSpPr/>
      </dsp:nvSpPr>
      <dsp:spPr>
        <a:xfrm>
          <a:off x="0" y="53"/>
          <a:ext cx="3785616" cy="212255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s-ES" sz="4500" kern="1200" dirty="0" smtClean="0">
              <a:latin typeface="Times New Roman" panose="02020603050405020304" pitchFamily="18" charset="0"/>
              <a:cs typeface="Times New Roman" panose="02020603050405020304" pitchFamily="18" charset="0"/>
            </a:rPr>
            <a:t>Enfoque de investigación </a:t>
          </a:r>
          <a:endParaRPr lang="es-ES" sz="4500" kern="1200" dirty="0">
            <a:latin typeface="Times New Roman" panose="02020603050405020304" pitchFamily="18" charset="0"/>
            <a:cs typeface="Times New Roman" panose="02020603050405020304" pitchFamily="18" charset="0"/>
          </a:endParaRPr>
        </a:p>
      </dsp:txBody>
      <dsp:txXfrm>
        <a:off x="103614" y="103667"/>
        <a:ext cx="3578388" cy="1915324"/>
      </dsp:txXfrm>
    </dsp:sp>
    <dsp:sp modelId="{CE008C08-EC69-4D11-AB67-5F8687C2986C}">
      <dsp:nvSpPr>
        <dsp:cNvPr id="0" name=""/>
        <dsp:cNvSpPr/>
      </dsp:nvSpPr>
      <dsp:spPr>
        <a:xfrm rot="5400000">
          <a:off x="6194041" y="-62095"/>
          <a:ext cx="1913132" cy="6729984"/>
        </a:xfrm>
        <a:prstGeom prst="round2Same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latin typeface="Times New Roman" panose="02020603050405020304" pitchFamily="18" charset="0"/>
              <a:cs typeface="Times New Roman" panose="02020603050405020304" pitchFamily="18" charset="0"/>
            </a:rPr>
            <a:t>Aplicada</a:t>
          </a:r>
          <a:endParaRPr lang="es-E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C" sz="2400" kern="1200" dirty="0" smtClean="0">
              <a:latin typeface="Times New Roman" panose="02020603050405020304" pitchFamily="18" charset="0"/>
              <a:cs typeface="Times New Roman" panose="02020603050405020304" pitchFamily="18" charset="0"/>
            </a:rPr>
            <a:t>Fuentes de información Mixto</a:t>
          </a:r>
          <a:endParaRPr lang="es-E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C" sz="2400" kern="1200" dirty="0" smtClean="0">
              <a:latin typeface="Times New Roman" panose="02020603050405020304" pitchFamily="18" charset="0"/>
              <a:cs typeface="Times New Roman" panose="02020603050405020304" pitchFamily="18" charset="0"/>
            </a:rPr>
            <a:t>Por las unidades de análisis </a:t>
          </a:r>
          <a:r>
            <a:rPr lang="es-EC" sz="2400" kern="1200" dirty="0" err="1" smtClean="0">
              <a:latin typeface="Times New Roman" panose="02020603050405020304" pitchFamily="18" charset="0"/>
              <a:cs typeface="Times New Roman" panose="02020603050405020304" pitchFamily="18" charset="0"/>
            </a:rPr>
            <a:t>Insitu</a:t>
          </a:r>
          <a:endParaRPr lang="es-E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C" sz="2400" b="0" kern="1200" smtClean="0">
              <a:latin typeface="Times New Roman" panose="02020603050405020304" pitchFamily="18" charset="0"/>
              <a:cs typeface="Times New Roman" panose="02020603050405020304" pitchFamily="18" charset="0"/>
            </a:rPr>
            <a:t>No experimental</a:t>
          </a:r>
          <a:endParaRPr lang="es-E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s-EC" sz="2400" b="0" kern="1200" dirty="0" err="1" smtClean="0">
              <a:latin typeface="Times New Roman" panose="02020603050405020304" pitchFamily="18" charset="0"/>
              <a:cs typeface="Times New Roman" panose="02020603050405020304" pitchFamily="18" charset="0"/>
            </a:rPr>
            <a:t>Correlacional</a:t>
          </a:r>
          <a:r>
            <a:rPr lang="es-EC" sz="2400" b="0" kern="1200" dirty="0" smtClean="0">
              <a:latin typeface="Times New Roman" panose="02020603050405020304" pitchFamily="18" charset="0"/>
              <a:cs typeface="Times New Roman" panose="02020603050405020304" pitchFamily="18" charset="0"/>
            </a:rPr>
            <a:t> </a:t>
          </a:r>
          <a:endParaRPr lang="es-EC" sz="2400" b="0" kern="1200" dirty="0">
            <a:latin typeface="Times New Roman" panose="02020603050405020304" pitchFamily="18" charset="0"/>
            <a:cs typeface="Times New Roman" panose="02020603050405020304" pitchFamily="18" charset="0"/>
          </a:endParaRPr>
        </a:p>
      </dsp:txBody>
      <dsp:txXfrm rot="-5400000">
        <a:off x="3785616" y="2439721"/>
        <a:ext cx="6636593" cy="1726350"/>
      </dsp:txXfrm>
    </dsp:sp>
    <dsp:sp modelId="{43CB50F1-96CD-4F03-ABEC-2CD263AA46D7}">
      <dsp:nvSpPr>
        <dsp:cNvPr id="0" name=""/>
        <dsp:cNvSpPr/>
      </dsp:nvSpPr>
      <dsp:spPr>
        <a:xfrm>
          <a:off x="0" y="2228732"/>
          <a:ext cx="3785616" cy="2122552"/>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s-EC" sz="4500" kern="1200" dirty="0" smtClean="0">
              <a:latin typeface="Times New Roman" panose="02020603050405020304" pitchFamily="18" charset="0"/>
              <a:cs typeface="Times New Roman" panose="02020603050405020304" pitchFamily="18" charset="0"/>
            </a:rPr>
            <a:t>Tipo de investigación</a:t>
          </a:r>
          <a:endParaRPr lang="es-ES" sz="4500" kern="1200" dirty="0">
            <a:latin typeface="Times New Roman" panose="02020603050405020304" pitchFamily="18" charset="0"/>
            <a:cs typeface="Times New Roman" panose="02020603050405020304" pitchFamily="18" charset="0"/>
          </a:endParaRPr>
        </a:p>
      </dsp:txBody>
      <dsp:txXfrm>
        <a:off x="103614" y="2332346"/>
        <a:ext cx="3578388" cy="1915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4B8EC-7B16-44CB-8CF6-A23D6F718F83}">
      <dsp:nvSpPr>
        <dsp:cNvPr id="0" name=""/>
        <dsp:cNvSpPr/>
      </dsp:nvSpPr>
      <dsp:spPr>
        <a:xfrm>
          <a:off x="0" y="0"/>
          <a:ext cx="10515600" cy="168769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kern="1200" smtClean="0">
              <a:latin typeface="Times New Roman" panose="02020603050405020304" pitchFamily="18" charset="0"/>
              <a:cs typeface="Times New Roman" panose="02020603050405020304" pitchFamily="18" charset="0"/>
            </a:rPr>
            <a:t>Hipótesis </a:t>
          </a:r>
          <a:endParaRPr lang="es-ES" sz="6500" kern="1200" dirty="0">
            <a:latin typeface="Times New Roman" panose="02020603050405020304" pitchFamily="18" charset="0"/>
            <a:cs typeface="Times New Roman" panose="02020603050405020304" pitchFamily="18" charset="0"/>
          </a:endParaRPr>
        </a:p>
      </dsp:txBody>
      <dsp:txXfrm>
        <a:off x="0" y="0"/>
        <a:ext cx="10515600" cy="1687690"/>
      </dsp:txXfrm>
    </dsp:sp>
    <dsp:sp modelId="{D3D12559-7795-4E30-BD48-43A6A373B48B}">
      <dsp:nvSpPr>
        <dsp:cNvPr id="0" name=""/>
        <dsp:cNvSpPr/>
      </dsp:nvSpPr>
      <dsp:spPr>
        <a:xfrm>
          <a:off x="0" y="1687690"/>
          <a:ext cx="2628899" cy="354414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latin typeface="Times New Roman" panose="02020603050405020304" pitchFamily="18" charset="0"/>
              <a:cs typeface="Times New Roman" panose="02020603050405020304" pitchFamily="18" charset="0"/>
            </a:rPr>
            <a:t>H1</a:t>
          </a:r>
          <a:r>
            <a:rPr lang="es-EC" sz="2700" kern="1200" dirty="0" smtClean="0">
              <a:latin typeface="Times New Roman" panose="02020603050405020304" pitchFamily="18" charset="0"/>
              <a:cs typeface="Times New Roman" panose="02020603050405020304" pitchFamily="18" charset="0"/>
            </a:rPr>
            <a:t>: la dimensión creación del conocimiento tiene un efecto positivo sobre la dimensión de la innovación en proceso.</a:t>
          </a:r>
          <a:endParaRPr lang="es-ES" sz="2700" kern="1200" dirty="0">
            <a:latin typeface="Times New Roman" panose="02020603050405020304" pitchFamily="18" charset="0"/>
            <a:cs typeface="Times New Roman" panose="02020603050405020304" pitchFamily="18" charset="0"/>
          </a:endParaRPr>
        </a:p>
      </dsp:txBody>
      <dsp:txXfrm>
        <a:off x="0" y="1687690"/>
        <a:ext cx="2628899" cy="3544149"/>
      </dsp:txXfrm>
    </dsp:sp>
    <dsp:sp modelId="{E2A8559C-1DDF-412B-B429-A397FDB0CDFD}">
      <dsp:nvSpPr>
        <dsp:cNvPr id="0" name=""/>
        <dsp:cNvSpPr/>
      </dsp:nvSpPr>
      <dsp:spPr>
        <a:xfrm>
          <a:off x="2628900" y="1687690"/>
          <a:ext cx="2628899" cy="354414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latin typeface="Times New Roman" panose="02020603050405020304" pitchFamily="18" charset="0"/>
              <a:cs typeface="Times New Roman" panose="02020603050405020304" pitchFamily="18" charset="0"/>
            </a:rPr>
            <a:t>H2</a:t>
          </a:r>
          <a:r>
            <a:rPr lang="es-EC" sz="2700" kern="1200" dirty="0" smtClean="0">
              <a:latin typeface="Times New Roman" panose="02020603050405020304" pitchFamily="18" charset="0"/>
              <a:cs typeface="Times New Roman" panose="02020603050405020304" pitchFamily="18" charset="0"/>
            </a:rPr>
            <a:t>: la dimensión transferencia y almacenamiento tiene un efecto positivo sobre la dimensión de la innovación en producto.</a:t>
          </a:r>
          <a:endParaRPr lang="es-ES" sz="2700" kern="1200" dirty="0">
            <a:latin typeface="Times New Roman" panose="02020603050405020304" pitchFamily="18" charset="0"/>
            <a:cs typeface="Times New Roman" panose="02020603050405020304" pitchFamily="18" charset="0"/>
          </a:endParaRPr>
        </a:p>
      </dsp:txBody>
      <dsp:txXfrm>
        <a:off x="2628900" y="1687690"/>
        <a:ext cx="2628899" cy="3544149"/>
      </dsp:txXfrm>
    </dsp:sp>
    <dsp:sp modelId="{5C74D65E-2DC8-4285-9146-5905A23F797C}">
      <dsp:nvSpPr>
        <dsp:cNvPr id="0" name=""/>
        <dsp:cNvSpPr/>
      </dsp:nvSpPr>
      <dsp:spPr>
        <a:xfrm>
          <a:off x="5257800" y="1687690"/>
          <a:ext cx="2628899" cy="354414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latin typeface="Times New Roman" panose="02020603050405020304" pitchFamily="18" charset="0"/>
              <a:cs typeface="Times New Roman" panose="02020603050405020304" pitchFamily="18" charset="0"/>
            </a:rPr>
            <a:t>H3</a:t>
          </a:r>
          <a:r>
            <a:rPr lang="es-EC" sz="2700" kern="1200" dirty="0" smtClean="0">
              <a:latin typeface="Times New Roman" panose="02020603050405020304" pitchFamily="18" charset="0"/>
              <a:cs typeface="Times New Roman" panose="02020603050405020304" pitchFamily="18" charset="0"/>
            </a:rPr>
            <a:t>: la dimensión aplicación y uso del conocimiento tiene un efecto positivo sobre la dimensión de la innovación organizacional.</a:t>
          </a:r>
          <a:endParaRPr lang="es-ES" sz="2700" kern="1200" dirty="0">
            <a:latin typeface="Times New Roman" panose="02020603050405020304" pitchFamily="18" charset="0"/>
            <a:cs typeface="Times New Roman" panose="02020603050405020304" pitchFamily="18" charset="0"/>
          </a:endParaRPr>
        </a:p>
      </dsp:txBody>
      <dsp:txXfrm>
        <a:off x="5257800" y="1687690"/>
        <a:ext cx="2628899" cy="3544149"/>
      </dsp:txXfrm>
    </dsp:sp>
    <dsp:sp modelId="{06FFD6D8-A6CB-4093-89DA-09A7ED2EF49B}">
      <dsp:nvSpPr>
        <dsp:cNvPr id="0" name=""/>
        <dsp:cNvSpPr/>
      </dsp:nvSpPr>
      <dsp:spPr>
        <a:xfrm>
          <a:off x="7886700" y="1687690"/>
          <a:ext cx="2628899" cy="354414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b="1" kern="1200" dirty="0" smtClean="0">
              <a:latin typeface="Times New Roman" panose="02020603050405020304" pitchFamily="18" charset="0"/>
              <a:cs typeface="Times New Roman" panose="02020603050405020304" pitchFamily="18" charset="0"/>
            </a:rPr>
            <a:t>H4: </a:t>
          </a:r>
          <a:r>
            <a:rPr lang="es-EC" sz="2700" kern="1200" dirty="0" smtClean="0">
              <a:latin typeface="Times New Roman" panose="02020603050405020304" pitchFamily="18" charset="0"/>
              <a:cs typeface="Times New Roman" panose="02020603050405020304" pitchFamily="18" charset="0"/>
            </a:rPr>
            <a:t>la dimensión </a:t>
          </a:r>
          <a:r>
            <a:rPr lang="es-EC" sz="2700" kern="1200" dirty="0" err="1" smtClean="0">
              <a:latin typeface="Times New Roman" panose="02020603050405020304" pitchFamily="18" charset="0"/>
              <a:cs typeface="Times New Roman" panose="02020603050405020304" pitchFamily="18" charset="0"/>
            </a:rPr>
            <a:t>empowerment</a:t>
          </a:r>
          <a:r>
            <a:rPr lang="es-EC" sz="2700" kern="1200" dirty="0" smtClean="0">
              <a:latin typeface="Times New Roman" panose="02020603050405020304" pitchFamily="18" charset="0"/>
              <a:cs typeface="Times New Roman" panose="02020603050405020304" pitchFamily="18" charset="0"/>
            </a:rPr>
            <a:t> tiene un efecto positivo sobre la dimensión de la innovación organizacional.</a:t>
          </a:r>
          <a:endParaRPr lang="es-ES" sz="2700" kern="1200" dirty="0">
            <a:latin typeface="Times New Roman" panose="02020603050405020304" pitchFamily="18" charset="0"/>
            <a:cs typeface="Times New Roman" panose="02020603050405020304" pitchFamily="18" charset="0"/>
          </a:endParaRPr>
        </a:p>
      </dsp:txBody>
      <dsp:txXfrm>
        <a:off x="7886700" y="1687690"/>
        <a:ext cx="2628899" cy="3544149"/>
      </dsp:txXfrm>
    </dsp:sp>
    <dsp:sp modelId="{5F41E942-5656-472D-B459-76916D4F6E7C}">
      <dsp:nvSpPr>
        <dsp:cNvPr id="0" name=""/>
        <dsp:cNvSpPr/>
      </dsp:nvSpPr>
      <dsp:spPr>
        <a:xfrm>
          <a:off x="0" y="5231839"/>
          <a:ext cx="10515600" cy="393794"/>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24/09/2018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2019611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24/09/2018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9796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24/09/2018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05985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BA0BE4D-40CC-4135-B75A-E83912AB927E}" type="datetimeFigureOut">
              <a:rPr lang="es-EC" smtClean="0"/>
              <a:t>24/09/2018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31446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BA0BE4D-40CC-4135-B75A-E83912AB927E}" type="datetimeFigureOut">
              <a:rPr lang="es-EC" smtClean="0"/>
              <a:t>24/09/2018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78354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ABA0BE4D-40CC-4135-B75A-E83912AB927E}" type="datetimeFigureOut">
              <a:rPr lang="es-EC" smtClean="0"/>
              <a:t>24/09/2018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38486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BA0BE4D-40CC-4135-B75A-E83912AB927E}" type="datetimeFigureOut">
              <a:rPr lang="es-EC" smtClean="0"/>
              <a:t>24/09/2018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418043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ABA0BE4D-40CC-4135-B75A-E83912AB927E}" type="datetimeFigureOut">
              <a:rPr lang="es-EC" smtClean="0"/>
              <a:t>24/09/2018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60156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BA0BE4D-40CC-4135-B75A-E83912AB927E}" type="datetimeFigureOut">
              <a:rPr lang="es-EC" smtClean="0"/>
              <a:t>24/09/2018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311710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24/09/2018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18156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BA0BE4D-40CC-4135-B75A-E83912AB927E}" type="datetimeFigureOut">
              <a:rPr lang="es-EC" smtClean="0"/>
              <a:t>24/09/2018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FD2A33D8-A432-4A2C-B063-626D56D76B29}" type="slidenum">
              <a:rPr lang="es-EC" smtClean="0"/>
              <a:t>‹Nº›</a:t>
            </a:fld>
            <a:endParaRPr lang="es-EC"/>
          </a:p>
        </p:txBody>
      </p:sp>
    </p:spTree>
    <p:extLst>
      <p:ext uri="{BB962C8B-B14F-4D97-AF65-F5344CB8AC3E}">
        <p14:creationId xmlns:p14="http://schemas.microsoft.com/office/powerpoint/2010/main" val="133553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0BE4D-40CC-4135-B75A-E83912AB927E}" type="datetimeFigureOut">
              <a:rPr lang="es-EC" smtClean="0"/>
              <a:t>24/09/2018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A33D8-A432-4A2C-B063-626D56D76B29}" type="slidenum">
              <a:rPr lang="es-EC" smtClean="0"/>
              <a:t>‹Nº›</a:t>
            </a:fld>
            <a:endParaRPr lang="es-EC"/>
          </a:p>
        </p:txBody>
      </p:sp>
    </p:spTree>
    <p:extLst>
      <p:ext uri="{BB962C8B-B14F-4D97-AF65-F5344CB8AC3E}">
        <p14:creationId xmlns:p14="http://schemas.microsoft.com/office/powerpoint/2010/main" val="317095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2.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slide" Target="slide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slide" Target="slide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1.xml"/><Relationship Id="rId18" Type="http://schemas.openxmlformats.org/officeDocument/2006/relationships/slide" Target="slide40.xml"/><Relationship Id="rId3" Type="http://schemas.microsoft.com/office/2007/relationships/hdphoto" Target="../media/hdphoto1.wdp"/><Relationship Id="rId21" Type="http://schemas.openxmlformats.org/officeDocument/2006/relationships/slide" Target="slide41.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38.xml"/><Relationship Id="rId25" Type="http://schemas.openxmlformats.org/officeDocument/2006/relationships/slide" Target="slide37.xml"/><Relationship Id="rId2" Type="http://schemas.openxmlformats.org/officeDocument/2006/relationships/image" Target="../media/image2.png"/><Relationship Id="rId16" Type="http://schemas.openxmlformats.org/officeDocument/2006/relationships/slide" Target="slide28.xml"/><Relationship Id="rId20"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8.xml"/><Relationship Id="rId24" Type="http://schemas.openxmlformats.org/officeDocument/2006/relationships/slide" Target="slide42.xml"/><Relationship Id="rId5" Type="http://schemas.openxmlformats.org/officeDocument/2006/relationships/slide" Target="slide4.xml"/><Relationship Id="rId15" Type="http://schemas.openxmlformats.org/officeDocument/2006/relationships/slide" Target="slide9.xml"/><Relationship Id="rId23" Type="http://schemas.openxmlformats.org/officeDocument/2006/relationships/slide" Target="slide16.xml"/><Relationship Id="rId10" Type="http://schemas.openxmlformats.org/officeDocument/2006/relationships/slide" Target="slide15.xml"/><Relationship Id="rId19" Type="http://schemas.openxmlformats.org/officeDocument/2006/relationships/slide" Target="slide36.xml"/><Relationship Id="rId4" Type="http://schemas.openxmlformats.org/officeDocument/2006/relationships/slide" Target="slide3.xml"/><Relationship Id="rId9" Type="http://schemas.openxmlformats.org/officeDocument/2006/relationships/slide" Target="slide13.xml"/><Relationship Id="rId14" Type="http://schemas.openxmlformats.org/officeDocument/2006/relationships/slide" Target="slide23.xml"/><Relationship Id="rId22" Type="http://schemas.openxmlformats.org/officeDocument/2006/relationships/slide" Target="slide10.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slide" Target="slide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4.xml"/><Relationship Id="rId7" Type="http://schemas.openxmlformats.org/officeDocument/2006/relationships/image" Target="../media/image14.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slide" Target="slide2.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slide" Target="slide2.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slide" Target="slide2.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slide" Target="slide2.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slide" Target="slide2.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innoverso.com/wp-content/uploads/2017/02/Laempresacreadorade_conocimiento.pdf" TargetMode="External"/><Relationship Id="rId2" Type="http://schemas.openxmlformats.org/officeDocument/2006/relationships/hyperlink" Target="http://190.152.152.74/documentos/web-inec/Estadisticas_Economicas/DirectorioEmpresas/Empresas_2014/Principales_Resultados_DIEE_2014.pdf"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www.monografias.com/trabajos-pdf4/peter-senge-aprendizaje-y-gestion-del-conocimiento/peter-senge-aprendizaje-y-gestion-del-conocimiento.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2.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317542" y="214314"/>
            <a:ext cx="4500563" cy="908049"/>
          </a:xfrm>
          <a:prstGeom prst="rect">
            <a:avLst/>
          </a:prstGeom>
          <a:noFill/>
        </p:spPr>
      </p:pic>
      <p:sp>
        <p:nvSpPr>
          <p:cNvPr id="5" name="Subtítulo 2"/>
          <p:cNvSpPr>
            <a:spLocks noGrp="1"/>
          </p:cNvSpPr>
          <p:nvPr>
            <p:ph type="subTitle" idx="1"/>
          </p:nvPr>
        </p:nvSpPr>
        <p:spPr>
          <a:xfrm>
            <a:off x="1432560" y="1338898"/>
            <a:ext cx="9144000" cy="1655762"/>
          </a:xfrm>
        </p:spPr>
        <p:txBody>
          <a:bodyPr>
            <a:noAutofit/>
          </a:bodyPr>
          <a:lstStyle/>
          <a:p>
            <a:pPr marL="0" indent="0" algn="ctr">
              <a:buNone/>
            </a:pPr>
            <a:endParaRPr lang="es-EC" sz="1400" b="1" dirty="0"/>
          </a:p>
          <a:p>
            <a:pPr marL="0" indent="0" algn="ctr">
              <a:buNone/>
            </a:pPr>
            <a:r>
              <a:rPr lang="es-EC" sz="1400" b="1" dirty="0"/>
              <a:t>DEPARTAMENTO DE CIENCIAS ECONÓMICAS, ADMINISTRATIVAS Y DEL COMERCIO</a:t>
            </a:r>
            <a:endParaRPr lang="pt-BR" sz="1400" dirty="0"/>
          </a:p>
          <a:p>
            <a:pPr marL="0" indent="0" algn="ctr">
              <a:buNone/>
            </a:pPr>
            <a:r>
              <a:rPr lang="es-EC" sz="1400" b="1" dirty="0"/>
              <a:t>CARRERA DE INGENIERÍA COMERCIAL</a:t>
            </a:r>
            <a:endParaRPr lang="pt-BR" sz="1400" dirty="0"/>
          </a:p>
          <a:p>
            <a:pPr marL="0" indent="0" algn="ctr">
              <a:buNone/>
            </a:pPr>
            <a:r>
              <a:rPr lang="es-EC" sz="1400" dirty="0"/>
              <a:t> </a:t>
            </a:r>
            <a:endParaRPr lang="pt-BR" sz="1400" dirty="0"/>
          </a:p>
          <a:p>
            <a:pPr marL="0" indent="0" algn="ctr">
              <a:buNone/>
            </a:pPr>
            <a:r>
              <a:rPr lang="es-EC" sz="1400" b="1" dirty="0"/>
              <a:t>TRABAJO DE TITULACIÓN, PREVIO A LA OBTENCIÓN DEL TÍTULO DE INGENIERO COMERCIAL</a:t>
            </a:r>
            <a:endParaRPr lang="pt-BR" sz="1400" dirty="0"/>
          </a:p>
          <a:p>
            <a:pPr marL="0" indent="0" algn="ctr">
              <a:buNone/>
            </a:pPr>
            <a:r>
              <a:rPr lang="es-EC" sz="1400" dirty="0"/>
              <a:t> </a:t>
            </a:r>
            <a:endParaRPr lang="pt-BR" sz="1400" dirty="0"/>
          </a:p>
          <a:p>
            <a:r>
              <a:rPr lang="es-EC" sz="1400" b="1" dirty="0"/>
              <a:t>TEMA: </a:t>
            </a:r>
            <a:r>
              <a:rPr lang="es-EC" sz="1400" b="1" dirty="0" smtClean="0"/>
              <a:t>“</a:t>
            </a:r>
            <a:r>
              <a:rPr lang="es-EC" sz="1400" b="1" dirty="0"/>
              <a:t>LA GESTIÓN DEL CONOCIMIENTO Y SU APORTE EN LA INNOVACIÓN EN LAS GRANDES EMPRESAS DEL SECTOR TEXTIL DE LOS CANTONES QUITO Y </a:t>
            </a:r>
            <a:r>
              <a:rPr lang="es-EC" sz="1400" b="1" dirty="0" smtClean="0"/>
              <a:t>RUMIÑAHUI”</a:t>
            </a:r>
            <a:endParaRPr lang="pt-BR" sz="1400" b="1" dirty="0"/>
          </a:p>
          <a:p>
            <a:pPr marL="0" indent="0" algn="ctr">
              <a:buNone/>
            </a:pPr>
            <a:r>
              <a:rPr lang="es-EC" sz="1400" b="1" dirty="0" smtClean="0"/>
              <a:t>AUTORAS</a:t>
            </a:r>
            <a:r>
              <a:rPr lang="es-EC" sz="1400" b="1" dirty="0"/>
              <a:t>: </a:t>
            </a:r>
            <a:endParaRPr lang="pt-BR" sz="1400" dirty="0"/>
          </a:p>
          <a:p>
            <a:pPr marL="0" indent="0" algn="ctr">
              <a:buNone/>
            </a:pPr>
            <a:r>
              <a:rPr lang="es-EC" sz="1400" b="1" dirty="0" smtClean="0"/>
              <a:t>AMBULUDI </a:t>
            </a:r>
            <a:r>
              <a:rPr lang="es-EC" sz="1400" b="1" dirty="0" smtClean="0"/>
              <a:t>GAVILANES, </a:t>
            </a:r>
            <a:r>
              <a:rPr lang="es-EC" sz="1400" b="1" dirty="0" smtClean="0"/>
              <a:t>FATIMA VALERIA</a:t>
            </a:r>
          </a:p>
          <a:p>
            <a:r>
              <a:rPr lang="es-EC" sz="1400" b="1" dirty="0"/>
              <a:t>BURGOS MORENO, BRIGITTE ESTEFANIA </a:t>
            </a:r>
            <a:endParaRPr lang="es-EC" sz="1400" dirty="0"/>
          </a:p>
          <a:p>
            <a:pPr marL="0" indent="0" algn="ctr">
              <a:buNone/>
            </a:pPr>
            <a:endParaRPr lang="pt-BR" sz="1400" dirty="0"/>
          </a:p>
          <a:p>
            <a:pPr marL="0" indent="0" algn="ctr">
              <a:buNone/>
            </a:pPr>
            <a:endParaRPr lang="pt-BR" sz="1400" dirty="0"/>
          </a:p>
          <a:p>
            <a:pPr marL="0" indent="0" algn="ctr">
              <a:buNone/>
            </a:pPr>
            <a:r>
              <a:rPr lang="es-EC" sz="1400" dirty="0"/>
              <a:t> </a:t>
            </a:r>
            <a:r>
              <a:rPr lang="es-EC" sz="1400" b="1" dirty="0" smtClean="0"/>
              <a:t>DIRECTOR:</a:t>
            </a:r>
          </a:p>
          <a:p>
            <a:pPr marL="0" indent="0" algn="ctr">
              <a:buNone/>
            </a:pPr>
            <a:r>
              <a:rPr lang="es-EC" sz="1400" b="1" dirty="0" smtClean="0"/>
              <a:t> </a:t>
            </a:r>
            <a:r>
              <a:rPr lang="es-EC" sz="1400" b="1" dirty="0"/>
              <a:t>ING. </a:t>
            </a:r>
            <a:r>
              <a:rPr lang="es-EC" sz="1400" b="1" dirty="0" smtClean="0"/>
              <a:t>CRESPO </a:t>
            </a:r>
            <a:r>
              <a:rPr lang="es-EC" sz="1400" b="1" dirty="0" smtClean="0"/>
              <a:t>ALBAN, </a:t>
            </a:r>
            <a:r>
              <a:rPr lang="es-EC" sz="1400" b="1" dirty="0" smtClean="0"/>
              <a:t>GUIDO GONZALO</a:t>
            </a:r>
            <a:endParaRPr lang="es-EC" sz="1400" b="1" dirty="0"/>
          </a:p>
          <a:p>
            <a:pPr marL="0" indent="0" algn="ctr">
              <a:buNone/>
            </a:pPr>
            <a:endParaRPr lang="es-EC" sz="1400" b="1" dirty="0"/>
          </a:p>
          <a:p>
            <a:pPr marL="0" indent="0" algn="ctr">
              <a:buNone/>
            </a:pPr>
            <a:r>
              <a:rPr lang="es-EC" sz="1400" b="1" dirty="0"/>
              <a:t>SANGOLQUÍ</a:t>
            </a:r>
            <a:r>
              <a:rPr lang="pt-BR" sz="1400" dirty="0"/>
              <a:t> - </a:t>
            </a:r>
            <a:r>
              <a:rPr lang="es-EC" sz="1400" b="1" dirty="0"/>
              <a:t>2018</a:t>
            </a:r>
            <a:endParaRPr lang="pt-BR" sz="1400" dirty="0"/>
          </a:p>
        </p:txBody>
      </p:sp>
    </p:spTree>
    <p:extLst>
      <p:ext uri="{BB962C8B-B14F-4D97-AF65-F5344CB8AC3E}">
        <p14:creationId xmlns:p14="http://schemas.microsoft.com/office/powerpoint/2010/main" val="3382426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Times New Roman" panose="02020603050405020304" pitchFamily="18" charset="0"/>
                <a:cs typeface="Times New Roman" panose="02020603050405020304" pitchFamily="18" charset="0"/>
              </a:rPr>
              <a:t>Capitulo II: Marco metodológico </a:t>
            </a:r>
            <a:endParaRPr lang="es-ES" dirty="0">
              <a:latin typeface="Times New Roman" panose="02020603050405020304" pitchFamily="18" charset="0"/>
              <a:cs typeface="Times New Roman" panose="02020603050405020304" pitchFamily="18" charset="0"/>
            </a:endParaRPr>
          </a:p>
        </p:txBody>
      </p:sp>
      <p:sp>
        <p:nvSpPr>
          <p:cNvPr id="5" name="Flecha curvada hacia arriba 4">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6" name="Marcador de contenido 3"/>
          <p:cNvGraphicFramePr>
            <a:graphicFrameLocks/>
          </p:cNvGraphicFramePr>
          <p:nvPr>
            <p:extLst>
              <p:ext uri="{D42A27DB-BD31-4B8C-83A1-F6EECF244321}">
                <p14:modId xmlns:p14="http://schemas.microsoft.com/office/powerpoint/2010/main" val="3681205732"/>
              </p:ext>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29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Times New Roman" panose="02020603050405020304" pitchFamily="18" charset="0"/>
                <a:cs typeface="Times New Roman" panose="02020603050405020304" pitchFamily="18" charset="0"/>
              </a:rPr>
              <a:t>Modelo de relación entre variables</a:t>
            </a:r>
            <a:endParaRPr lang="es-EC" dirty="0">
              <a:latin typeface="Times New Roman" panose="02020603050405020304" pitchFamily="18" charset="0"/>
              <a:cs typeface="Times New Roman" panose="02020603050405020304" pitchFamily="18" charset="0"/>
            </a:endParaRP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7145" y="1690688"/>
            <a:ext cx="7634373" cy="2934422"/>
          </a:xfrm>
          <a:prstGeom prst="rect">
            <a:avLst/>
          </a:prstGeom>
          <a:noFill/>
          <a:ln>
            <a:noFill/>
          </a:ln>
        </p:spPr>
      </p:pic>
      <p:sp>
        <p:nvSpPr>
          <p:cNvPr id="5" name="Rectángulo 4"/>
          <p:cNvSpPr/>
          <p:nvPr/>
        </p:nvSpPr>
        <p:spPr>
          <a:xfrm>
            <a:off x="2137144" y="4625110"/>
            <a:ext cx="7634373" cy="1338828"/>
          </a:xfrm>
          <a:prstGeom prst="rect">
            <a:avLst/>
          </a:prstGeom>
        </p:spPr>
        <p:txBody>
          <a:bodyPr wrap="square">
            <a:spAutoFit/>
          </a:bodyPr>
          <a:lstStyle/>
          <a:p>
            <a:pPr algn="just">
              <a:lnSpc>
                <a:spcPct val="150000"/>
              </a:lnSpc>
              <a:spcAft>
                <a:spcPts val="600"/>
              </a:spcAft>
            </a:pPr>
            <a:r>
              <a:rPr lang="es-EC" b="1" i="1" dirty="0">
                <a:latin typeface="Times New Roman" panose="02020603050405020304" pitchFamily="18" charset="0"/>
                <a:ea typeface="Calibri" panose="020F0502020204030204" pitchFamily="34" charset="0"/>
                <a:cs typeface="Times New Roman" panose="02020603050405020304" pitchFamily="18" charset="0"/>
              </a:rPr>
              <a:t>Figura </a:t>
            </a:r>
            <a:r>
              <a:rPr lang="es-EC" i="1" dirty="0">
                <a:latin typeface="Times New Roman" panose="02020603050405020304" pitchFamily="18" charset="0"/>
                <a:ea typeface="Calibri" panose="020F0502020204030204" pitchFamily="34" charset="0"/>
                <a:cs typeface="Times New Roman" panose="02020603050405020304" pitchFamily="18" charset="0"/>
              </a:rPr>
              <a:t>1</a:t>
            </a:r>
            <a:r>
              <a:rPr lang="es-EC" b="1" dirty="0">
                <a:latin typeface="Times New Roman" panose="02020603050405020304" pitchFamily="18" charset="0"/>
                <a:ea typeface="Calibri" panose="020F0502020204030204" pitchFamily="34" charset="0"/>
                <a:cs typeface="Times New Roman" panose="02020603050405020304" pitchFamily="18" charset="0"/>
              </a:rPr>
              <a:t>:</a:t>
            </a:r>
            <a:r>
              <a:rPr lang="es-EC" sz="1600" dirty="0">
                <a:latin typeface="Times New Roman" panose="02020603050405020304" pitchFamily="18" charset="0"/>
                <a:ea typeface="Calibri" panose="020F0502020204030204" pitchFamily="34" charset="0"/>
                <a:cs typeface="Times New Roman" panose="02020603050405020304" pitchFamily="18" charset="0"/>
              </a:rPr>
              <a:t> </a:t>
            </a:r>
            <a:r>
              <a:rPr lang="es-EC" dirty="0">
                <a:latin typeface="Times New Roman" panose="02020603050405020304" pitchFamily="18" charset="0"/>
                <a:ea typeface="Calibri" panose="020F0502020204030204" pitchFamily="34" charset="0"/>
                <a:cs typeface="Times New Roman" panose="02020603050405020304" pitchFamily="18" charset="0"/>
              </a:rPr>
              <a:t>Modelo del estudio de gestión del conocimiento. Adaptado de: Gerardo Acero (2009), el impacto de la gestión del conocimiento y las tecnologías de información en la innovación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lecha curvada hacia arriba 5">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382432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057903856"/>
              </p:ext>
            </p:extLst>
          </p:nvPr>
        </p:nvGraphicFramePr>
        <p:xfrm>
          <a:off x="838200" y="551329"/>
          <a:ext cx="10515600" cy="5625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curvada hacia arriba 2">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51453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Times New Roman" panose="02020603050405020304" pitchFamily="18" charset="0"/>
                <a:cs typeface="Times New Roman" panose="02020603050405020304" pitchFamily="18" charset="0"/>
              </a:rPr>
              <a:t>Recolección de datos </a:t>
            </a:r>
            <a:endParaRPr lang="es-ES"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457454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arriba 4">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50412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737" y="139555"/>
            <a:ext cx="10515600" cy="1325563"/>
          </a:xfrm>
        </p:spPr>
        <p:txBody>
          <a:bodyPr/>
          <a:lstStyle/>
          <a:p>
            <a:r>
              <a:rPr lang="es-ES" dirty="0" smtClean="0">
                <a:latin typeface="Times New Roman" panose="02020603050405020304" pitchFamily="18" charset="0"/>
                <a:cs typeface="Times New Roman" panose="02020603050405020304" pitchFamily="18" charset="0"/>
              </a:rPr>
              <a:t>Validez de contenido </a:t>
            </a:r>
            <a:endParaRPr lang="es-ES"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2876041"/>
              </p:ext>
            </p:extLst>
          </p:nvPr>
        </p:nvGraphicFramePr>
        <p:xfrm>
          <a:off x="838200" y="1465118"/>
          <a:ext cx="10366420" cy="524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arriba 4">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156396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latin typeface="Times New Roman" panose="02020603050405020304" pitchFamily="18" charset="0"/>
                <a:cs typeface="Times New Roman" panose="02020603050405020304" pitchFamily="18" charset="0"/>
              </a:rPr>
              <a:t>Validez y confiabilidad </a:t>
            </a:r>
            <a:endParaRPr lang="es-ES" dirty="0">
              <a:latin typeface="Times New Roman" panose="02020603050405020304" pitchFamily="18" charset="0"/>
              <a:cs typeface="Times New Roman" panose="02020603050405020304" pitchFamily="18" charset="0"/>
            </a:endParaRPr>
          </a:p>
        </p:txBody>
      </p:sp>
      <p:sp>
        <p:nvSpPr>
          <p:cNvPr id="9" name="Rectángulo 8"/>
          <p:cNvSpPr/>
          <p:nvPr/>
        </p:nvSpPr>
        <p:spPr>
          <a:xfrm>
            <a:off x="1344842" y="1760818"/>
            <a:ext cx="3850157"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Interpretación Coeficiente de fiabilidad</a:t>
            </a:r>
            <a:endParaRPr lang="es-ES" i="1" dirty="0"/>
          </a:p>
        </p:txBody>
      </p:sp>
      <p:graphicFrame>
        <p:nvGraphicFramePr>
          <p:cNvPr id="10" name="Tabla 9"/>
          <p:cNvGraphicFramePr>
            <a:graphicFrameLocks noGrp="1"/>
          </p:cNvGraphicFramePr>
          <p:nvPr>
            <p:extLst/>
          </p:nvPr>
        </p:nvGraphicFramePr>
        <p:xfrm>
          <a:off x="1269011" y="2412630"/>
          <a:ext cx="5324972" cy="3810000"/>
        </p:xfrm>
        <a:graphic>
          <a:graphicData uri="http://schemas.openxmlformats.org/drawingml/2006/table">
            <a:tbl>
              <a:tblPr firstRow="1" firstCol="1" bandRow="1" bandCol="1"/>
              <a:tblGrid>
                <a:gridCol w="2241232"/>
                <a:gridCol w="3083740"/>
              </a:tblGrid>
              <a:tr h="476250">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Rango</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Magnitud</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6250">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0,91 a 1,00</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Excelente</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476250">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0,81 a 0,90</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Bueno</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r>
              <a:tr h="476250">
                <a:tc>
                  <a:txBody>
                    <a:bodyPr/>
                    <a:lstStyle/>
                    <a:p>
                      <a:pPr marL="36195" marR="36195" algn="ctr" defTabSz="914400" rtl="0" eaLnBrk="1" latinLnBrk="0" hangingPunct="1">
                        <a:lnSpc>
                          <a:spcPct val="150000"/>
                        </a:lnSpc>
                        <a:spcAft>
                          <a:spcPts val="0"/>
                        </a:spcAft>
                      </a:pPr>
                      <a:r>
                        <a:rPr lang="es-EC" sz="1600"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0,71 a 0,80</a:t>
                      </a:r>
                      <a:endParaRPr lang="es-ES" sz="1600"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Aceptable</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r>
              <a:tr h="476250">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0,61 a 0,70</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Cuestionable</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r>
              <a:tr h="476250">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0,51 a 0,60</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Pobre</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FFFF"/>
                    </a:solidFill>
                  </a:tcPr>
                </a:tc>
              </a:tr>
              <a:tr h="476250">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0,01 a 0,5</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36195" marR="36195" algn="ctr" defTabSz="914400" rtl="0" eaLnBrk="1" latinLnBrk="0" hangingPunct="1">
                        <a:lnSpc>
                          <a:spcPct val="150000"/>
                        </a:lnSpc>
                        <a:spcAft>
                          <a:spcPts val="0"/>
                        </a:spcAft>
                      </a:pPr>
                      <a:r>
                        <a:rPr lang="es-EC"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Inaceptable</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76250">
                <a:tc gridSpan="2">
                  <a:txBody>
                    <a:bodyPr/>
                    <a:lstStyle/>
                    <a:p>
                      <a:pPr marL="36195" marR="36195" algn="just">
                        <a:lnSpc>
                          <a:spcPct val="115000"/>
                        </a:lnSpc>
                        <a:spcAft>
                          <a:spcPts val="0"/>
                        </a:spcAft>
                      </a:pPr>
                      <a:r>
                        <a:rPr lang="es-EC" sz="1200" i="1" dirty="0">
                          <a:effectLst/>
                          <a:latin typeface="Times New Roman" panose="02020603050405020304" pitchFamily="18" charset="0"/>
                          <a:ea typeface="Times New Roman" panose="02020603050405020304" pitchFamily="18" charset="0"/>
                        </a:rPr>
                        <a:t>Nota: </a:t>
                      </a:r>
                      <a:r>
                        <a:rPr lang="es-EC" sz="1200" dirty="0">
                          <a:effectLst/>
                          <a:latin typeface="Times New Roman" panose="02020603050405020304" pitchFamily="18" charset="0"/>
                          <a:ea typeface="Times New Roman" panose="02020603050405020304" pitchFamily="18" charset="0"/>
                        </a:rPr>
                        <a:t>Rangos para establecer la interpretación del coeficiente de fiabilidad</a:t>
                      </a:r>
                      <a:endParaRPr lang="es-ES" sz="12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s-ES"/>
                    </a:p>
                  </a:txBody>
                  <a:tcPr/>
                </a:tc>
              </a:tr>
            </a:tbl>
          </a:graphicData>
        </a:graphic>
      </p:graphicFrame>
      <p:pic>
        <p:nvPicPr>
          <p:cNvPr id="4" name="Imagen 3"/>
          <p:cNvPicPr>
            <a:picLocks noChangeAspect="1"/>
          </p:cNvPicPr>
          <p:nvPr/>
        </p:nvPicPr>
        <p:blipFill>
          <a:blip r:embed="rId2"/>
          <a:stretch>
            <a:fillRect/>
          </a:stretch>
        </p:blipFill>
        <p:spPr>
          <a:xfrm>
            <a:off x="6626582" y="2028959"/>
            <a:ext cx="4476750" cy="2362200"/>
          </a:xfrm>
          <a:prstGeom prst="rect">
            <a:avLst/>
          </a:prstGeom>
        </p:spPr>
      </p:pic>
      <p:sp>
        <p:nvSpPr>
          <p:cNvPr id="6" name="Flecha curvada hacia arriba 5">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705481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715" y="133305"/>
            <a:ext cx="10515600" cy="1325563"/>
          </a:xfrm>
        </p:spPr>
        <p:txBody>
          <a:bodyPr/>
          <a:lstStyle/>
          <a:p>
            <a:r>
              <a:rPr lang="es-ES" dirty="0">
                <a:latin typeface="Times New Roman" panose="02020603050405020304" pitchFamily="18" charset="0"/>
                <a:cs typeface="Times New Roman" panose="02020603050405020304" pitchFamily="18" charset="0"/>
              </a:rPr>
              <a:t>P</a:t>
            </a:r>
            <a:r>
              <a:rPr lang="es-ES" dirty="0" smtClean="0">
                <a:latin typeface="Times New Roman" panose="02020603050405020304" pitchFamily="18" charset="0"/>
                <a:cs typeface="Times New Roman" panose="02020603050405020304" pitchFamily="18" charset="0"/>
              </a:rPr>
              <a:t>rueba piloto</a:t>
            </a:r>
            <a:endParaRPr lang="es-ES" dirty="0">
              <a:latin typeface="Times New Roman" panose="02020603050405020304" pitchFamily="18" charset="0"/>
              <a:cs typeface="Times New Roman" panose="02020603050405020304" pitchFamily="18" charset="0"/>
            </a:endParaRPr>
          </a:p>
        </p:txBody>
      </p:sp>
      <p:sp>
        <p:nvSpPr>
          <p:cNvPr id="5" name="Rectángulo 4"/>
          <p:cNvSpPr/>
          <p:nvPr/>
        </p:nvSpPr>
        <p:spPr>
          <a:xfrm>
            <a:off x="811771" y="1400329"/>
            <a:ext cx="5814660" cy="646331"/>
          </a:xfrm>
          <a:prstGeom prst="rect">
            <a:avLst/>
          </a:prstGeom>
        </p:spPr>
        <p:txBody>
          <a:bodyPr wrap="square">
            <a:spAutoFit/>
          </a:bodyPr>
          <a:lstStyle/>
          <a:p>
            <a:pPr lvl="0" algn="just" eaLnBrk="0" fontAlgn="base" hangingPunct="0">
              <a:spcBef>
                <a:spcPct val="0"/>
              </a:spcBef>
              <a:spcAft>
                <a:spcPct val="0"/>
              </a:spcAft>
            </a:pPr>
            <a:r>
              <a:rPr lang="es-EC" i="1" dirty="0">
                <a:latin typeface="Times New Roman" panose="02020603050405020304" pitchFamily="18" charset="0"/>
                <a:ea typeface="Calibri" panose="020F0502020204030204" pitchFamily="34" charset="0"/>
                <a:cs typeface="Times New Roman" panose="02020603050405020304" pitchFamily="18" charset="0"/>
              </a:rPr>
              <a:t>Resultados del coeficiente de </a:t>
            </a:r>
            <a:r>
              <a:rPr lang="es-EC" i="1" dirty="0" err="1">
                <a:latin typeface="Times New Roman" panose="02020603050405020304" pitchFamily="18" charset="0"/>
                <a:ea typeface="Calibri" panose="020F0502020204030204" pitchFamily="34" charset="0"/>
                <a:cs typeface="Times New Roman" panose="02020603050405020304" pitchFamily="18" charset="0"/>
              </a:rPr>
              <a:t>Cronbach</a:t>
            </a:r>
            <a:r>
              <a:rPr lang="es-EC" i="1" dirty="0">
                <a:latin typeface="Times New Roman" panose="02020603050405020304" pitchFamily="18" charset="0"/>
                <a:ea typeface="Calibri" panose="020F0502020204030204" pitchFamily="34" charset="0"/>
                <a:cs typeface="Times New Roman" panose="02020603050405020304" pitchFamily="18" charset="0"/>
              </a:rPr>
              <a:t> de la validación del contenido de </a:t>
            </a:r>
            <a:r>
              <a:rPr lang="es-EC" i="1" dirty="0" smtClean="0">
                <a:latin typeface="Times New Roman" panose="02020603050405020304" pitchFamily="18" charset="0"/>
                <a:ea typeface="Calibri" panose="020F0502020204030204" pitchFamily="34" charset="0"/>
                <a:cs typeface="Times New Roman" panose="02020603050405020304" pitchFamily="18" charset="0"/>
              </a:rPr>
              <a:t>expertos en prueba piloto</a:t>
            </a:r>
            <a:endParaRPr lang="es-ES" sz="1600" i="1" dirty="0"/>
          </a:p>
        </p:txBody>
      </p:sp>
      <p:graphicFrame>
        <p:nvGraphicFramePr>
          <p:cNvPr id="6" name="Marcador de contenido 5"/>
          <p:cNvGraphicFramePr>
            <a:graphicFrameLocks noGrp="1"/>
          </p:cNvGraphicFramePr>
          <p:nvPr>
            <p:ph idx="1"/>
            <p:extLst/>
          </p:nvPr>
        </p:nvGraphicFramePr>
        <p:xfrm>
          <a:off x="851647" y="2318395"/>
          <a:ext cx="5751034" cy="3291840"/>
        </p:xfrm>
        <a:graphic>
          <a:graphicData uri="http://schemas.openxmlformats.org/drawingml/2006/table">
            <a:tbl>
              <a:tblPr firstRow="1" firstCol="1" bandRow="1"/>
              <a:tblGrid>
                <a:gridCol w="3583720"/>
                <a:gridCol w="2167314"/>
              </a:tblGrid>
              <a:tr h="0">
                <a:tc>
                  <a:txBody>
                    <a:bodyPr/>
                    <a:lstStyle/>
                    <a:p>
                      <a:pPr marL="36195" marR="36195" algn="ctr">
                        <a:lnSpc>
                          <a:spcPct val="15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Dimensión</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Alfa de </a:t>
                      </a:r>
                      <a:r>
                        <a:rPr lang="es-EC" sz="1600" b="1" dirty="0" err="1">
                          <a:effectLst/>
                          <a:latin typeface="Times New Roman" panose="02020603050405020304" pitchFamily="18" charset="0"/>
                          <a:ea typeface="Times New Roman" panose="02020603050405020304" pitchFamily="18" charset="0"/>
                          <a:cs typeface="Times New Roman" panose="02020603050405020304" pitchFamily="18" charset="0"/>
                        </a:rPr>
                        <a:t>Cronbach</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6195" marR="36195" algn="just">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Creación del conocimiento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0,715</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36195" marR="36195" algn="just">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Transferencia y almacenamiento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0,742</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r>
              <a:tr h="0">
                <a:tc>
                  <a:txBody>
                    <a:bodyPr/>
                    <a:lstStyle/>
                    <a:p>
                      <a:pPr marL="36195" marR="36195" algn="just">
                        <a:lnSpc>
                          <a:spcPct val="15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Aplicación y uso del conocimiento</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0,709</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r>
              <a:tr h="0">
                <a:tc>
                  <a:txBody>
                    <a:bodyPr/>
                    <a:lstStyle/>
                    <a:p>
                      <a:pPr marL="36195" marR="36195" algn="just">
                        <a:lnSpc>
                          <a:spcPct val="15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Empowerment</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0,711</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r>
              <a:tr h="0">
                <a:tc>
                  <a:txBody>
                    <a:bodyPr/>
                    <a:lstStyle/>
                    <a:p>
                      <a:pPr marL="36195" marR="36195" algn="just">
                        <a:lnSpc>
                          <a:spcPct val="15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Innovación en procesos</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0,714</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r>
              <a:tr h="0">
                <a:tc>
                  <a:txBody>
                    <a:bodyPr/>
                    <a:lstStyle/>
                    <a:p>
                      <a:pPr marL="36195" marR="36195" algn="just">
                        <a:lnSpc>
                          <a:spcPct val="15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Innovación en producto</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0,715</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r>
              <a:tr h="0">
                <a:tc>
                  <a:txBody>
                    <a:bodyPr/>
                    <a:lstStyle/>
                    <a:p>
                      <a:pPr marL="36195" marR="36195" algn="just">
                        <a:lnSpc>
                          <a:spcPct val="150000"/>
                        </a:lnSpc>
                        <a:spcAft>
                          <a:spcPts val="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Innovación Organizacional</a:t>
                      </a:r>
                      <a:endParaRPr lang="es-ES" sz="18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0,706</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r>
              <a:tr h="0">
                <a:tc>
                  <a:txBody>
                    <a:bodyPr/>
                    <a:lstStyle/>
                    <a:p>
                      <a:pPr marL="36195" marR="36195" algn="just">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Global</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a:off x="7688687" y="850006"/>
            <a:ext cx="3670479" cy="940158"/>
          </a:xfrm>
          <a:prstGeom prst="rect">
            <a:avLst/>
          </a:prstGeom>
          <a:solidFill>
            <a:schemeClr val="accent2">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dirty="0" smtClean="0">
              <a:solidFill>
                <a:schemeClr val="tx1"/>
              </a:solidFill>
              <a:latin typeface="Times New Roman" panose="02020603050405020304" pitchFamily="18" charset="0"/>
              <a:cs typeface="Times New Roman" panose="02020603050405020304" pitchFamily="18" charset="0"/>
            </a:endParaRPr>
          </a:p>
          <a:p>
            <a:pPr lvl="0" algn="ctr"/>
            <a:r>
              <a:rPr lang="es-ES" dirty="0" smtClean="0">
                <a:solidFill>
                  <a:schemeClr val="tx1"/>
                </a:solidFill>
                <a:latin typeface="Times New Roman" panose="02020603050405020304" pitchFamily="18" charset="0"/>
                <a:cs typeface="Times New Roman" panose="02020603050405020304" pitchFamily="18" charset="0"/>
              </a:rPr>
              <a:t>Fueron </a:t>
            </a:r>
            <a:r>
              <a:rPr lang="es-ES" dirty="0">
                <a:solidFill>
                  <a:schemeClr val="tx1"/>
                </a:solidFill>
                <a:latin typeface="Times New Roman" panose="02020603050405020304" pitchFamily="18" charset="0"/>
                <a:cs typeface="Times New Roman" panose="02020603050405020304" pitchFamily="18" charset="0"/>
              </a:rPr>
              <a:t>seleccionados 20 trabajadores del sector textil</a:t>
            </a:r>
          </a:p>
          <a:p>
            <a:pPr algn="ctr"/>
            <a:endParaRPr lang="es-ES" dirty="0"/>
          </a:p>
        </p:txBody>
      </p:sp>
      <p:sp>
        <p:nvSpPr>
          <p:cNvPr id="8" name="Rectángulo redondeado 7"/>
          <p:cNvSpPr/>
          <p:nvPr/>
        </p:nvSpPr>
        <p:spPr>
          <a:xfrm>
            <a:off x="7972021" y="3206838"/>
            <a:ext cx="3000778" cy="18545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dirty="0" smtClean="0">
              <a:solidFill>
                <a:schemeClr val="tx1"/>
              </a:solidFill>
              <a:latin typeface="Times New Roman" panose="02020603050405020304" pitchFamily="18" charset="0"/>
              <a:cs typeface="Times New Roman" panose="02020603050405020304" pitchFamily="18" charset="0"/>
            </a:endParaRPr>
          </a:p>
          <a:p>
            <a:pPr lvl="0" algn="ctr"/>
            <a:r>
              <a:rPr lang="es-ES" dirty="0" smtClean="0">
                <a:solidFill>
                  <a:schemeClr val="tx1"/>
                </a:solidFill>
                <a:latin typeface="Times New Roman" panose="02020603050405020304" pitchFamily="18" charset="0"/>
                <a:cs typeface="Times New Roman" panose="02020603050405020304" pitchFamily="18" charset="0"/>
              </a:rPr>
              <a:t>Se </a:t>
            </a:r>
            <a:r>
              <a:rPr lang="es-ES" dirty="0">
                <a:solidFill>
                  <a:schemeClr val="tx1"/>
                </a:solidFill>
                <a:latin typeface="Times New Roman" panose="02020603050405020304" pitchFamily="18" charset="0"/>
                <a:cs typeface="Times New Roman" panose="02020603050405020304" pitchFamily="18" charset="0"/>
              </a:rPr>
              <a:t>recomienda incluir entre 20 y 50 participantes, los cuales deben poseer los atributos que se desean medir en la población objetivo</a:t>
            </a:r>
            <a:r>
              <a:rPr lang="es-ES" dirty="0">
                <a:solidFill>
                  <a:schemeClr val="tx1"/>
                </a:solidFill>
              </a:rPr>
              <a:t>. (</a:t>
            </a:r>
            <a:r>
              <a:rPr lang="es-ES" dirty="0" err="1">
                <a:solidFill>
                  <a:schemeClr val="tx1"/>
                </a:solidFill>
                <a:latin typeface="Times New Roman" panose="02020603050405020304" pitchFamily="18" charset="0"/>
                <a:cs typeface="Times New Roman" panose="02020603050405020304" pitchFamily="18" charset="0"/>
              </a:rPr>
              <a:t>Babbie</a:t>
            </a:r>
            <a:r>
              <a:rPr lang="es-ES" dirty="0">
                <a:solidFill>
                  <a:schemeClr val="tx1"/>
                </a:solidFill>
                <a:latin typeface="Times New Roman" panose="02020603050405020304" pitchFamily="18" charset="0"/>
                <a:cs typeface="Times New Roman" panose="02020603050405020304" pitchFamily="18" charset="0"/>
              </a:rPr>
              <a:t>, 2000) </a:t>
            </a:r>
          </a:p>
          <a:p>
            <a:pPr algn="ctr"/>
            <a:endParaRPr lang="es-ES" dirty="0">
              <a:solidFill>
                <a:schemeClr val="tx1"/>
              </a:solidFill>
            </a:endParaRPr>
          </a:p>
        </p:txBody>
      </p:sp>
      <p:sp>
        <p:nvSpPr>
          <p:cNvPr id="9" name="Flecha derecha 8"/>
          <p:cNvSpPr/>
          <p:nvPr/>
        </p:nvSpPr>
        <p:spPr>
          <a:xfrm rot="5400000">
            <a:off x="8963693" y="2279561"/>
            <a:ext cx="978408"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curvada hacia arriba 9">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126274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0624" y="1331259"/>
            <a:ext cx="3975847" cy="776288"/>
          </a:xfrm>
        </p:spPr>
        <p:txBody>
          <a:bodyPr/>
          <a:lstStyle/>
          <a:p>
            <a:r>
              <a:rPr lang="es-ES" sz="2400" dirty="0" smtClean="0">
                <a:latin typeface="Times New Roman" panose="02020603050405020304" pitchFamily="18" charset="0"/>
                <a:cs typeface="Times New Roman" panose="02020603050405020304" pitchFamily="18" charset="0"/>
              </a:rPr>
              <a:t>Población</a:t>
            </a:r>
            <a:r>
              <a:rPr lang="es-ES" dirty="0" smtClean="0"/>
              <a:t> </a:t>
            </a:r>
            <a:endParaRPr lang="es-ES" dirty="0"/>
          </a:p>
        </p:txBody>
      </p:sp>
      <p:sp>
        <p:nvSpPr>
          <p:cNvPr id="9" name="Rectángulo 8"/>
          <p:cNvSpPr/>
          <p:nvPr/>
        </p:nvSpPr>
        <p:spPr>
          <a:xfrm>
            <a:off x="621027" y="4889804"/>
            <a:ext cx="5135829" cy="1004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Para el presente estudio, se tomo de base  las grandes empresas del sector textil, de los cantones Quito y Rumiñahui</a:t>
            </a:r>
            <a:endParaRPr lang="es-E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555325609"/>
              </p:ext>
            </p:extLst>
          </p:nvPr>
        </p:nvGraphicFramePr>
        <p:xfrm>
          <a:off x="6094611" y="2064130"/>
          <a:ext cx="5266030" cy="914400"/>
        </p:xfrm>
        <a:graphic>
          <a:graphicData uri="http://schemas.openxmlformats.org/drawingml/2006/table">
            <a:tbl>
              <a:tblPr firstRow="1" bandRow="1">
                <a:tableStyleId>{C083E6E3-FA7D-4D7B-A595-EF9225AFEA82}</a:tableStyleId>
              </a:tblPr>
              <a:tblGrid>
                <a:gridCol w="2633015"/>
                <a:gridCol w="2633015"/>
              </a:tblGrid>
              <a:tr h="406598">
                <a:tc>
                  <a:txBody>
                    <a:bodyPr/>
                    <a:lstStyle/>
                    <a:p>
                      <a:pPr marL="36195" marR="36195" algn="ctr" defTabSz="914400" rtl="0" eaLnBrk="1" latinLnBrk="0" hangingPunct="1">
                        <a:lnSpc>
                          <a:spcPct val="150000"/>
                        </a:lnSpc>
                        <a:spcAft>
                          <a:spcPts val="0"/>
                        </a:spcAft>
                      </a:pPr>
                      <a:r>
                        <a:rPr lang="es-ES"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Quito </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36195" marR="36195" algn="ctr" defTabSz="914400" rtl="0" eaLnBrk="1" latinLnBrk="0" hangingPunct="1">
                        <a:lnSpc>
                          <a:spcPct val="150000"/>
                        </a:lnSpc>
                        <a:spcAft>
                          <a:spcPts val="0"/>
                        </a:spcAft>
                      </a:pPr>
                      <a:r>
                        <a:rPr lang="es-ES"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Rumiñahui</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70840">
                <a:tc>
                  <a:txBody>
                    <a:bodyPr/>
                    <a:lstStyle/>
                    <a:p>
                      <a:pPr marL="36195" marR="36195" algn="ctr" defTabSz="914400" rtl="0" eaLnBrk="1" latinLnBrk="0" hangingPunct="1">
                        <a:lnSpc>
                          <a:spcPct val="150000"/>
                        </a:lnSpc>
                        <a:spcAft>
                          <a:spcPts val="0"/>
                        </a:spcAft>
                      </a:pPr>
                      <a:r>
                        <a:rPr lang="es-EC"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23.857</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mpd="sng">
                      <a:noFill/>
                    </a:lnB>
                    <a:solidFill>
                      <a:schemeClr val="bg1">
                        <a:alpha val="20000"/>
                      </a:schemeClr>
                    </a:solidFill>
                  </a:tcPr>
                </a:tc>
                <a:tc>
                  <a:txBody>
                    <a:bodyPr/>
                    <a:lstStyle/>
                    <a:p>
                      <a:pPr marL="36195" marR="36195" algn="ctr" defTabSz="914400" rtl="0" eaLnBrk="1" latinLnBrk="0" hangingPunct="1">
                        <a:lnSpc>
                          <a:spcPct val="150000"/>
                        </a:lnSpc>
                        <a:spcAft>
                          <a:spcPts val="0"/>
                        </a:spcAft>
                      </a:pPr>
                      <a:r>
                        <a:rPr lang="es-ES"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1.556</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mpd="sng">
                      <a:noFill/>
                    </a:lnB>
                    <a:solidFill>
                      <a:schemeClr val="bg1">
                        <a:alpha val="20000"/>
                      </a:schemeClr>
                    </a:solidFill>
                  </a:tcPr>
                </a:tc>
              </a:tr>
            </a:tbl>
          </a:graphicData>
        </a:graphic>
      </p:graphicFrame>
      <p:sp>
        <p:nvSpPr>
          <p:cNvPr id="11" name="Título 1"/>
          <p:cNvSpPr txBox="1">
            <a:spLocks/>
          </p:cNvSpPr>
          <p:nvPr/>
        </p:nvSpPr>
        <p:spPr>
          <a:xfrm>
            <a:off x="6094611" y="1268601"/>
            <a:ext cx="5461716" cy="901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dirty="0" smtClean="0">
                <a:latin typeface="Times New Roman" panose="02020603050405020304" pitchFamily="18" charset="0"/>
                <a:cs typeface="Times New Roman" panose="02020603050405020304" pitchFamily="18" charset="0"/>
              </a:rPr>
              <a:t>Número de trabajadores por cantones   </a:t>
            </a:r>
            <a:endParaRPr lang="es-ES" sz="2400" dirty="0">
              <a:latin typeface="Times New Roman" panose="02020603050405020304" pitchFamily="18" charset="0"/>
              <a:cs typeface="Times New Roman" panose="02020603050405020304" pitchFamily="18" charset="0"/>
            </a:endParaRPr>
          </a:p>
        </p:txBody>
      </p:sp>
      <p:sp>
        <p:nvSpPr>
          <p:cNvPr id="12" name="Rectángulo 11">
            <a:extLst>
              <a:ext uri="{FF2B5EF4-FFF2-40B4-BE49-F238E27FC236}">
                <a16:creationId xmlns="" xmlns:a16="http://schemas.microsoft.com/office/drawing/2014/main" id="{FED60452-2202-4152-A1D9-2079C2497979}"/>
              </a:ext>
            </a:extLst>
          </p:cNvPr>
          <p:cNvSpPr/>
          <p:nvPr/>
        </p:nvSpPr>
        <p:spPr>
          <a:xfrm>
            <a:off x="6021951" y="3015754"/>
            <a:ext cx="3010440" cy="339773"/>
          </a:xfrm>
          <a:prstGeom prst="rect">
            <a:avLst/>
          </a:prstGeom>
        </p:spPr>
        <p:txBody>
          <a:bodyPr wrap="none">
            <a:spAutoFit/>
          </a:bodyPr>
          <a:lstStyle/>
          <a:p>
            <a:pPr indent="252095" algn="just">
              <a:lnSpc>
                <a:spcPct val="150000"/>
              </a:lnSpc>
              <a:spcAft>
                <a:spcPts val="0"/>
              </a:spcAft>
            </a:pPr>
            <a:r>
              <a:rPr lang="es-EC" sz="1200" b="1" dirty="0">
                <a:latin typeface="Times New Roman" panose="02020603050405020304" pitchFamily="18" charset="0"/>
                <a:ea typeface="MS Mincho" panose="02020609040205080304" pitchFamily="49" charset="-128"/>
                <a:cs typeface="Times New Roman" panose="02020603050405020304" pitchFamily="18" charset="0"/>
              </a:rPr>
              <a:t>Fuente: </a:t>
            </a:r>
            <a:r>
              <a:rPr lang="es-EC" sz="1200" dirty="0">
                <a:latin typeface="Times New Roman" panose="02020603050405020304" pitchFamily="18" charset="0"/>
                <a:ea typeface="MS Mincho" panose="02020609040205080304" pitchFamily="49" charset="-128"/>
                <a:cs typeface="Times New Roman" panose="02020603050405020304" pitchFamily="18" charset="0"/>
              </a:rPr>
              <a:t>Superintendencia de Compañías</a:t>
            </a:r>
            <a:r>
              <a:rPr lang="es-EC" sz="1200" b="1" dirty="0">
                <a:latin typeface="Times New Roman" panose="02020603050405020304" pitchFamily="18" charset="0"/>
                <a:ea typeface="MS Mincho" panose="02020609040205080304" pitchFamily="49" charset="-128"/>
                <a:cs typeface="Times New Roman" panose="02020603050405020304" pitchFamily="18" charset="0"/>
              </a:rPr>
              <a:t> </a:t>
            </a:r>
            <a:endParaRPr lang="es-EC" sz="12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14" name="Título 1"/>
          <p:cNvSpPr txBox="1">
            <a:spLocks/>
          </p:cNvSpPr>
          <p:nvPr/>
        </p:nvSpPr>
        <p:spPr>
          <a:xfrm>
            <a:off x="707328" y="409808"/>
            <a:ext cx="9144000" cy="55851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smtClean="0">
                <a:latin typeface="Times New Roman" panose="02020603050405020304" pitchFamily="18" charset="0"/>
                <a:cs typeface="Times New Roman" panose="02020603050405020304" pitchFamily="18" charset="0"/>
              </a:rPr>
              <a:t>Población y Muestra </a:t>
            </a:r>
            <a:endParaRPr lang="es-ES" dirty="0">
              <a:latin typeface="Times New Roman" panose="02020603050405020304" pitchFamily="18" charset="0"/>
              <a:cs typeface="Times New Roman" panose="02020603050405020304" pitchFamily="18" charset="0"/>
            </a:endParaRPr>
          </a:p>
        </p:txBody>
      </p:sp>
      <p:graphicFrame>
        <p:nvGraphicFramePr>
          <p:cNvPr id="13" name="Tabla 12"/>
          <p:cNvGraphicFramePr>
            <a:graphicFrameLocks noGrp="1"/>
          </p:cNvGraphicFramePr>
          <p:nvPr>
            <p:extLst>
              <p:ext uri="{D42A27DB-BD31-4B8C-83A1-F6EECF244321}">
                <p14:modId xmlns:p14="http://schemas.microsoft.com/office/powerpoint/2010/main" val="3651948762"/>
              </p:ext>
            </p:extLst>
          </p:nvPr>
        </p:nvGraphicFramePr>
        <p:xfrm>
          <a:off x="560675" y="2015834"/>
          <a:ext cx="5324972" cy="2618617"/>
        </p:xfrm>
        <a:graphic>
          <a:graphicData uri="http://schemas.openxmlformats.org/drawingml/2006/table">
            <a:tbl>
              <a:tblPr firstRow="1" firstCol="1" bandRow="1" bandCol="1"/>
              <a:tblGrid>
                <a:gridCol w="2241232"/>
                <a:gridCol w="3083740"/>
              </a:tblGrid>
              <a:tr h="508272">
                <a:tc>
                  <a:txBody>
                    <a:bodyPr/>
                    <a:lstStyle/>
                    <a:p>
                      <a:pPr marL="36195" marR="36195" algn="ctr" defTabSz="914400" rtl="0" eaLnBrk="1" latinLnBrk="0" hangingPunct="1">
                        <a:lnSpc>
                          <a:spcPct val="150000"/>
                        </a:lnSpc>
                        <a:spcAft>
                          <a:spcPts val="0"/>
                        </a:spcAft>
                      </a:pPr>
                      <a:r>
                        <a:rPr lang="es-EC" sz="1600" b="1"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Denominación</a:t>
                      </a:r>
                      <a:endParaRPr lang="es-ES" sz="1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6195" marR="36195" algn="ctr" defTabSz="914400" rtl="0" eaLnBrk="1" latinLnBrk="0" hangingPunct="1">
                        <a:lnSpc>
                          <a:spcPct val="150000"/>
                        </a:lnSpc>
                        <a:spcAft>
                          <a:spcPts val="0"/>
                        </a:spcAft>
                      </a:pPr>
                      <a:r>
                        <a:rPr lang="es-EC" sz="1600" b="1"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Número de trabajadores</a:t>
                      </a:r>
                      <a:endParaRPr lang="es-ES" sz="1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8272">
                <a:tc>
                  <a:txBody>
                    <a:bodyPr/>
                    <a:lstStyle/>
                    <a:p>
                      <a:pPr marL="36195" marR="36195" algn="ctr" defTabSz="914400" rtl="0" eaLnBrk="1" latinLnBrk="0" hangingPunct="1">
                        <a:lnSpc>
                          <a:spcPct val="150000"/>
                        </a:lnSpc>
                        <a:spcAft>
                          <a:spcPts val="0"/>
                        </a:spcAft>
                      </a:pPr>
                      <a:r>
                        <a:rPr lang="es-EC"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Mediana A</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6195" marR="36195" algn="ctr" defTabSz="914400" rtl="0" eaLnBrk="1" latinLnBrk="0" hangingPunct="1">
                        <a:lnSpc>
                          <a:spcPct val="150000"/>
                        </a:lnSpc>
                        <a:spcAft>
                          <a:spcPts val="0"/>
                        </a:spcAft>
                      </a:pPr>
                      <a:r>
                        <a:rPr lang="es-EC"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 50 a</a:t>
                      </a:r>
                      <a:r>
                        <a:rPr lang="es-EC" sz="1600" kern="12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99</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508272">
                <a:tc>
                  <a:txBody>
                    <a:bodyPr/>
                    <a:lstStyle/>
                    <a:p>
                      <a:pPr marL="36195" marR="36195" algn="ctr" defTabSz="914400" rtl="0" eaLnBrk="1" latinLnBrk="0" hangingPunct="1">
                        <a:lnSpc>
                          <a:spcPct val="150000"/>
                        </a:lnSpc>
                        <a:spcAft>
                          <a:spcPts val="0"/>
                        </a:spcAft>
                      </a:pPr>
                      <a:r>
                        <a:rPr lang="es-EC"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Mediana B</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6195" marR="36195" algn="ctr" defTabSz="914400" rtl="0" eaLnBrk="1" latinLnBrk="0" hangingPunct="1">
                        <a:lnSpc>
                          <a:spcPct val="150000"/>
                        </a:lnSpc>
                        <a:spcAft>
                          <a:spcPts val="0"/>
                        </a:spcAft>
                      </a:pPr>
                      <a:r>
                        <a:rPr lang="es-EC"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a:t>
                      </a:r>
                      <a:r>
                        <a:rPr lang="es-EC" sz="1600" kern="12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100 a 199</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r>
              <a:tr h="508272">
                <a:tc>
                  <a:txBody>
                    <a:bodyPr/>
                    <a:lstStyle/>
                    <a:p>
                      <a:pPr marL="36195" marR="36195" algn="ctr" defTabSz="914400" rtl="0" eaLnBrk="1" latinLnBrk="0" hangingPunct="1">
                        <a:lnSpc>
                          <a:spcPct val="150000"/>
                        </a:lnSpc>
                        <a:spcAft>
                          <a:spcPts val="0"/>
                        </a:spcAft>
                      </a:pPr>
                      <a:r>
                        <a:rPr lang="es-EC"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Grande</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36195" marR="36195" algn="ctr" defTabSz="914400" rtl="0" eaLnBrk="1" latinLnBrk="0" hangingPunct="1">
                        <a:lnSpc>
                          <a:spcPct val="150000"/>
                        </a:lnSpc>
                        <a:spcAft>
                          <a:spcPts val="0"/>
                        </a:spcAft>
                      </a:pPr>
                      <a:r>
                        <a:rPr lang="es-EC" sz="16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 200  en adelante</a:t>
                      </a:r>
                      <a:endParaRPr lang="es-ES" sz="16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r>
              <a:tr h="585529">
                <a:tc gridSpan="2">
                  <a:txBody>
                    <a:bodyPr/>
                    <a:lstStyle/>
                    <a:p>
                      <a:pPr indent="180340" algn="just">
                        <a:lnSpc>
                          <a:spcPct val="150000"/>
                        </a:lnSpc>
                        <a:spcAft>
                          <a:spcPts val="0"/>
                        </a:spcAft>
                      </a:pPr>
                      <a:r>
                        <a:rPr lang="es-EC" sz="1200" b="1" i="0" dirty="0" smtClean="0">
                          <a:effectLst/>
                          <a:latin typeface="Times New Roman" panose="02020603050405020304" pitchFamily="18" charset="0"/>
                          <a:ea typeface="Times New Roman" panose="02020603050405020304" pitchFamily="18" charset="0"/>
                        </a:rPr>
                        <a:t>Fuente</a:t>
                      </a:r>
                      <a:r>
                        <a:rPr lang="es-EC" sz="1200" b="1" i="1" dirty="0" smtClean="0">
                          <a:effectLst/>
                          <a:latin typeface="Times New Roman" panose="02020603050405020304" pitchFamily="18" charset="0"/>
                          <a:ea typeface="Times New Roman" panose="02020603050405020304" pitchFamily="18" charset="0"/>
                        </a:rPr>
                        <a:t>: </a:t>
                      </a:r>
                      <a:r>
                        <a:rPr lang="es-EC" sz="1200" dirty="0" smtClean="0">
                          <a:effectLst/>
                          <a:latin typeface="Times New Roman" panose="02020603050405020304" pitchFamily="18" charset="0"/>
                          <a:ea typeface="Calibri" panose="020F0502020204030204" pitchFamily="34" charset="0"/>
                        </a:rPr>
                        <a:t>La siguiente clasificación fue obtenida por la CAN en su decisión 702, artículo 3. (INEC, 2014)</a:t>
                      </a:r>
                      <a:endParaRPr lang="es-ES" sz="12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s-ES"/>
                    </a:p>
                  </a:txBody>
                  <a:tcPr/>
                </a:tc>
              </a:tr>
            </a:tbl>
          </a:graphicData>
        </a:graphic>
      </p:graphicFrame>
      <p:pic>
        <p:nvPicPr>
          <p:cNvPr id="3" name="Imagen 2"/>
          <p:cNvPicPr>
            <a:picLocks noChangeAspect="1"/>
          </p:cNvPicPr>
          <p:nvPr/>
        </p:nvPicPr>
        <p:blipFill>
          <a:blip r:embed="rId2"/>
          <a:stretch>
            <a:fillRect/>
          </a:stretch>
        </p:blipFill>
        <p:spPr>
          <a:xfrm>
            <a:off x="6399968" y="3515933"/>
            <a:ext cx="5075107" cy="2850725"/>
          </a:xfrm>
          <a:prstGeom prst="rect">
            <a:avLst/>
          </a:prstGeom>
        </p:spPr>
      </p:pic>
      <p:sp>
        <p:nvSpPr>
          <p:cNvPr id="15" name="Flecha curvada hacia arriba 14">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693069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latin typeface="Times New Roman" panose="02020603050405020304" pitchFamily="18" charset="0"/>
                <a:cs typeface="Times New Roman" panose="02020603050405020304" pitchFamily="18" charset="0"/>
              </a:rPr>
              <a:t>Muestra proporcional estratificada aleatorio</a:t>
            </a:r>
            <a:endParaRPr lang="es-ES" sz="4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14:m>
                  <m:oMath xmlns:m="http://schemas.openxmlformats.org/officeDocument/2006/math">
                    <m:r>
                      <a:rPr lang="es-EC" i="1" smtClean="0">
                        <a:latin typeface="Cambria Math" panose="02040503050406030204" pitchFamily="18" charset="0"/>
                      </a:rPr>
                      <m:t>𝑛</m:t>
                    </m:r>
                    <m:r>
                      <a:rPr lang="es-EC" i="1" smtClean="0">
                        <a:latin typeface="Cambria Math" panose="02040503050406030204" pitchFamily="18" charset="0"/>
                      </a:rPr>
                      <m:t>= </m:t>
                    </m:r>
                    <m:f>
                      <m:fPr>
                        <m:ctrlPr>
                          <a:rPr lang="es-ES" i="1">
                            <a:latin typeface="Cambria Math" panose="02040503050406030204" pitchFamily="18" charset="0"/>
                          </a:rPr>
                        </m:ctrlPr>
                      </m:fPr>
                      <m:num>
                        <m:nary>
                          <m:naryPr>
                            <m:chr m:val="∑"/>
                            <m:ctrlPr>
                              <a:rPr lang="es-ES" i="1">
                                <a:latin typeface="Cambria Math" panose="02040503050406030204" pitchFamily="18" charset="0"/>
                              </a:rPr>
                            </m:ctrlPr>
                          </m:naryPr>
                          <m:sub>
                            <m:r>
                              <a:rPr lang="es-EC" i="1">
                                <a:latin typeface="Cambria Math" panose="02040503050406030204" pitchFamily="18" charset="0"/>
                              </a:rPr>
                              <m:t>𝑖</m:t>
                            </m:r>
                            <m:r>
                              <a:rPr lang="es-EC" i="1">
                                <a:latin typeface="Cambria Math" panose="02040503050406030204" pitchFamily="18" charset="0"/>
                              </a:rPr>
                              <m:t>=1</m:t>
                            </m:r>
                          </m:sub>
                          <m:sup>
                            <m:r>
                              <a:rPr lang="es-EC" i="1">
                                <a:latin typeface="Cambria Math" panose="02040503050406030204" pitchFamily="18" charset="0"/>
                              </a:rPr>
                              <m:t>𝐿</m:t>
                            </m:r>
                          </m:sup>
                          <m:e>
                            <m:sSubSup>
                              <m:sSubSupPr>
                                <m:ctrlPr>
                                  <a:rPr lang="es-ES" i="1">
                                    <a:latin typeface="Cambria Math" panose="02040503050406030204" pitchFamily="18" charset="0"/>
                                  </a:rPr>
                                </m:ctrlPr>
                              </m:sSubSupPr>
                              <m:e>
                                <m:r>
                                  <a:rPr lang="es-EC" i="1">
                                    <a:latin typeface="Cambria Math" panose="02040503050406030204" pitchFamily="18" charset="0"/>
                                  </a:rPr>
                                  <m:t>𝑁</m:t>
                                </m:r>
                              </m:e>
                              <m:sub>
                                <m:r>
                                  <a:rPr lang="es-EC" i="1">
                                    <a:latin typeface="Cambria Math" panose="02040503050406030204" pitchFamily="18" charset="0"/>
                                  </a:rPr>
                                  <m:t>𝑖</m:t>
                                </m:r>
                              </m:sub>
                              <m:sup>
                                <m:r>
                                  <a:rPr lang="es-EC" i="1">
                                    <a:latin typeface="Cambria Math" panose="02040503050406030204" pitchFamily="18" charset="0"/>
                                  </a:rPr>
                                  <m:t>2</m:t>
                                </m:r>
                              </m:sup>
                            </m:sSubSup>
                            <m:sSubSup>
                              <m:sSubSupPr>
                                <m:ctrlPr>
                                  <a:rPr lang="es-ES" i="1">
                                    <a:latin typeface="Cambria Math" panose="02040503050406030204" pitchFamily="18" charset="0"/>
                                  </a:rPr>
                                </m:ctrlPr>
                              </m:sSubSupPr>
                              <m:e>
                                <m:r>
                                  <a:rPr lang="es-EC" i="1">
                                    <a:latin typeface="Cambria Math" panose="02040503050406030204" pitchFamily="18" charset="0"/>
                                  </a:rPr>
                                  <m:t>𝑆</m:t>
                                </m:r>
                              </m:e>
                              <m:sub>
                                <m:r>
                                  <a:rPr lang="es-EC" i="1">
                                    <a:latin typeface="Cambria Math" panose="02040503050406030204" pitchFamily="18" charset="0"/>
                                  </a:rPr>
                                  <m:t>𝑖</m:t>
                                </m:r>
                              </m:sub>
                              <m:sup>
                                <m:r>
                                  <a:rPr lang="es-EC" i="1">
                                    <a:latin typeface="Cambria Math" panose="02040503050406030204" pitchFamily="18" charset="0"/>
                                  </a:rPr>
                                  <m:t>2</m:t>
                                </m:r>
                              </m:sup>
                            </m:sSubSup>
                            <m:r>
                              <a:rPr lang="es-EC" i="1">
                                <a:latin typeface="Cambria Math" panose="02040503050406030204" pitchFamily="18" charset="0"/>
                              </a:rPr>
                              <m:t>/</m:t>
                            </m:r>
                            <m:sSub>
                              <m:sSubPr>
                                <m:ctrlPr>
                                  <a:rPr lang="es-ES" i="1">
                                    <a:latin typeface="Cambria Math" panose="02040503050406030204" pitchFamily="18" charset="0"/>
                                  </a:rPr>
                                </m:ctrlPr>
                              </m:sSubPr>
                              <m:e>
                                <m:r>
                                  <a:rPr lang="es-EC" i="1">
                                    <a:latin typeface="Cambria Math" panose="02040503050406030204" pitchFamily="18" charset="0"/>
                                  </a:rPr>
                                  <m:t>𝑤</m:t>
                                </m:r>
                              </m:e>
                              <m:sub>
                                <m:r>
                                  <a:rPr lang="es-EC" i="1">
                                    <a:latin typeface="Cambria Math" panose="02040503050406030204" pitchFamily="18" charset="0"/>
                                  </a:rPr>
                                  <m:t>1</m:t>
                                </m:r>
                              </m:sub>
                            </m:sSub>
                          </m:e>
                        </m:nary>
                      </m:num>
                      <m:den>
                        <m:sSup>
                          <m:sSupPr>
                            <m:ctrlPr>
                              <a:rPr lang="es-ES" i="1">
                                <a:latin typeface="Cambria Math" panose="02040503050406030204" pitchFamily="18" charset="0"/>
                              </a:rPr>
                            </m:ctrlPr>
                          </m:sSupPr>
                          <m:e>
                            <m:r>
                              <a:rPr lang="es-EC" i="1">
                                <a:latin typeface="Cambria Math" panose="02040503050406030204" pitchFamily="18" charset="0"/>
                              </a:rPr>
                              <m:t>𝑁</m:t>
                            </m:r>
                          </m:e>
                          <m:sup>
                            <m:r>
                              <a:rPr lang="es-EC" i="1">
                                <a:latin typeface="Cambria Math" panose="02040503050406030204" pitchFamily="18" charset="0"/>
                              </a:rPr>
                              <m:t>2</m:t>
                            </m:r>
                          </m:sup>
                        </m:sSup>
                        <m:r>
                          <a:rPr lang="es-EC" i="1">
                            <a:latin typeface="Cambria Math" panose="02040503050406030204" pitchFamily="18" charset="0"/>
                          </a:rPr>
                          <m:t>𝐷</m:t>
                        </m:r>
                        <m:r>
                          <a:rPr lang="es-EC" i="1">
                            <a:latin typeface="Cambria Math" panose="02040503050406030204" pitchFamily="18" charset="0"/>
                          </a:rPr>
                          <m:t>+</m:t>
                        </m:r>
                        <m:nary>
                          <m:naryPr>
                            <m:chr m:val="∑"/>
                            <m:ctrlPr>
                              <a:rPr lang="es-ES" i="1">
                                <a:latin typeface="Cambria Math" panose="02040503050406030204" pitchFamily="18" charset="0"/>
                              </a:rPr>
                            </m:ctrlPr>
                          </m:naryPr>
                          <m:sub>
                            <m:r>
                              <a:rPr lang="es-EC" i="1">
                                <a:latin typeface="Cambria Math" panose="02040503050406030204" pitchFamily="18" charset="0"/>
                              </a:rPr>
                              <m:t>𝑖</m:t>
                            </m:r>
                            <m:r>
                              <a:rPr lang="es-EC" i="1">
                                <a:latin typeface="Cambria Math" panose="02040503050406030204" pitchFamily="18" charset="0"/>
                              </a:rPr>
                              <m:t>=1</m:t>
                            </m:r>
                          </m:sub>
                          <m:sup>
                            <m:r>
                              <a:rPr lang="es-EC" i="1">
                                <a:latin typeface="Cambria Math" panose="02040503050406030204" pitchFamily="18" charset="0"/>
                              </a:rPr>
                              <m:t>𝐿</m:t>
                            </m:r>
                          </m:sup>
                          <m:e>
                            <m:sSub>
                              <m:sSubPr>
                                <m:ctrlPr>
                                  <a:rPr lang="es-ES"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𝑖</m:t>
                                </m:r>
                              </m:sub>
                            </m:sSub>
                            <m:sSubSup>
                              <m:sSubSupPr>
                                <m:ctrlPr>
                                  <a:rPr lang="es-ES" i="1">
                                    <a:latin typeface="Cambria Math" panose="02040503050406030204" pitchFamily="18" charset="0"/>
                                  </a:rPr>
                                </m:ctrlPr>
                              </m:sSubSupPr>
                              <m:e>
                                <m:r>
                                  <a:rPr lang="es-EC" i="1">
                                    <a:latin typeface="Cambria Math" panose="02040503050406030204" pitchFamily="18" charset="0"/>
                                  </a:rPr>
                                  <m:t>𝑆</m:t>
                                </m:r>
                              </m:e>
                              <m:sub>
                                <m:r>
                                  <a:rPr lang="es-EC" i="1">
                                    <a:latin typeface="Cambria Math" panose="02040503050406030204" pitchFamily="18" charset="0"/>
                                  </a:rPr>
                                  <m:t>𝑖</m:t>
                                </m:r>
                              </m:sub>
                              <m:sup>
                                <m:r>
                                  <a:rPr lang="es-EC" i="1">
                                    <a:latin typeface="Cambria Math" panose="02040503050406030204" pitchFamily="18" charset="0"/>
                                  </a:rPr>
                                  <m:t>2</m:t>
                                </m:r>
                              </m:sup>
                            </m:sSubSup>
                          </m:e>
                        </m:nary>
                      </m:den>
                    </m:f>
                  </m:oMath>
                </a14:m>
                <a:r>
                  <a:rPr lang="es-ES" dirty="0" smtClean="0"/>
                  <a:t> </a:t>
                </a:r>
                <a14:m>
                  <m:oMath xmlns:m="http://schemas.openxmlformats.org/officeDocument/2006/math">
                    <m:r>
                      <a:rPr lang="es-EC"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C" i="1">
                                <a:latin typeface="Cambria Math" panose="02040503050406030204" pitchFamily="18" charset="0"/>
                              </a:rPr>
                              <m:t>𝐵</m:t>
                            </m:r>
                          </m:e>
                          <m:sup>
                            <m:r>
                              <a:rPr lang="es-EC" i="1">
                                <a:latin typeface="Cambria Math" panose="02040503050406030204" pitchFamily="18" charset="0"/>
                              </a:rPr>
                              <m:t>2</m:t>
                            </m:r>
                          </m:sup>
                        </m:sSup>
                      </m:num>
                      <m:den>
                        <m:r>
                          <a:rPr lang="es-EC" i="1">
                            <a:latin typeface="Cambria Math" panose="02040503050406030204" pitchFamily="18" charset="0"/>
                          </a:rPr>
                          <m:t>4</m:t>
                        </m:r>
                      </m:den>
                    </m:f>
                  </m:oMath>
                </a14:m>
                <a:r>
                  <a:rPr lang="es-ES" dirty="0" smtClean="0"/>
                  <a:t>;   </a:t>
                </a:r>
                <a:r>
                  <a:rPr lang="es-ES" dirty="0" smtClean="0">
                    <a:latin typeface="Times New Roman" panose="02020603050405020304" pitchFamily="18" charset="0"/>
                    <a:cs typeface="Times New Roman" panose="02020603050405020304" pitchFamily="18" charset="0"/>
                  </a:rPr>
                  <a:t>reemplazando</a:t>
                </a:r>
                <a:r>
                  <a:rPr lang="es-ES" dirty="0" smtClean="0"/>
                  <a:t>; </a:t>
                </a:r>
                <a14:m>
                  <m:oMath xmlns:m="http://schemas.openxmlformats.org/officeDocument/2006/math">
                    <m:r>
                      <a:rPr lang="es-ES" b="0" i="0" smtClean="0">
                        <a:latin typeface="Cambria Math" panose="02040503050406030204" pitchFamily="18" charset="0"/>
                      </a:rPr>
                      <m:t> </m:t>
                    </m:r>
                    <m:r>
                      <a:rPr lang="es-EC" i="1">
                        <a:latin typeface="Cambria Math" panose="02040503050406030204" pitchFamily="18" charset="0"/>
                      </a:rPr>
                      <m:t>𝑛</m:t>
                    </m:r>
                    <m:r>
                      <a:rPr lang="es-EC" i="1">
                        <a:latin typeface="Cambria Math" panose="02040503050406030204" pitchFamily="18" charset="0"/>
                      </a:rPr>
                      <m:t>=</m:t>
                    </m:r>
                  </m:oMath>
                </a14:m>
                <a:r>
                  <a:rPr lang="es-ES" dirty="0"/>
                  <a:t> </a:t>
                </a:r>
                <a14:m>
                  <m:oMath xmlns:m="http://schemas.openxmlformats.org/officeDocument/2006/math">
                    <m:f>
                      <m:fPr>
                        <m:ctrlPr>
                          <a:rPr lang="es-ES" i="1">
                            <a:latin typeface="Cambria Math" panose="02040503050406030204" pitchFamily="18" charset="0"/>
                          </a:rPr>
                        </m:ctrlPr>
                      </m:fPr>
                      <m:num>
                        <m:r>
                          <a:rPr lang="es-EC" i="1">
                            <a:latin typeface="Cambria Math" panose="02040503050406030204" pitchFamily="18" charset="0"/>
                          </a:rPr>
                          <m:t>11100982,81</m:t>
                        </m:r>
                      </m:num>
                      <m:den>
                        <m:r>
                          <a:rPr lang="es-EC">
                            <a:latin typeface="Cambria Math" panose="02040503050406030204" pitchFamily="18" charset="0"/>
                          </a:rPr>
                          <m:t>25208,37</m:t>
                        </m:r>
                      </m:den>
                    </m:f>
                  </m:oMath>
                </a14:m>
                <a:r>
                  <a:rPr lang="es-ES" dirty="0" smtClean="0"/>
                  <a:t>; </a:t>
                </a:r>
                <a14:m>
                  <m:oMath xmlns:m="http://schemas.openxmlformats.org/officeDocument/2006/math">
                    <m:r>
                      <a:rPr lang="es-ES" b="0" i="0" smtClean="0">
                        <a:latin typeface="Cambria Math" panose="02040503050406030204" pitchFamily="18" charset="0"/>
                      </a:rPr>
                      <m:t>  </m:t>
                    </m:r>
                    <m:r>
                      <a:rPr lang="es-EC" i="1">
                        <a:latin typeface="Cambria Math" panose="02040503050406030204" pitchFamily="18" charset="0"/>
                      </a:rPr>
                      <m:t>𝑛</m:t>
                    </m:r>
                    <m:r>
                      <a:rPr lang="es-EC">
                        <a:latin typeface="Cambria Math" panose="02040503050406030204" pitchFamily="18" charset="0"/>
                      </a:rPr>
                      <m:t>=</m:t>
                    </m:r>
                    <m:r>
                      <a:rPr lang="es-EC" i="1">
                        <a:latin typeface="Cambria Math" panose="02040503050406030204" pitchFamily="18" charset="0"/>
                      </a:rPr>
                      <m:t>440</m:t>
                    </m:r>
                  </m:oMath>
                </a14:m>
                <a:endParaRPr lang="es-ES" dirty="0"/>
              </a:p>
              <a:p>
                <a:pPr algn="just"/>
                <a:r>
                  <a:rPr lang="es-EC" sz="2000" dirty="0" smtClean="0">
                    <a:latin typeface="Times New Roman" panose="02020603050405020304" pitchFamily="18" charset="0"/>
                    <a:cs typeface="Times New Roman" panose="02020603050405020304" pitchFamily="18" charset="0"/>
                  </a:rPr>
                  <a:t>Dónde</a:t>
                </a:r>
                <a:r>
                  <a:rPr lang="es-EC" sz="2000" dirty="0">
                    <a:latin typeface="Times New Roman" panose="02020603050405020304" pitchFamily="18" charset="0"/>
                    <a:cs typeface="Times New Roman" panose="02020603050405020304" pitchFamily="18" charset="0"/>
                  </a:rPr>
                  <a:t>:</a:t>
                </a:r>
                <a:endParaRPr lang="es-ES" sz="2000" dirty="0">
                  <a:latin typeface="Times New Roman" panose="02020603050405020304" pitchFamily="18" charset="0"/>
                  <a:cs typeface="Times New Roman" panose="02020603050405020304" pitchFamily="18" charset="0"/>
                </a:endParaRPr>
              </a:p>
              <a:p>
                <a:pPr lvl="0" algn="just"/>
                <a:r>
                  <a:rPr lang="es-EC" sz="2000" dirty="0">
                    <a:latin typeface="Times New Roman" panose="02020603050405020304" pitchFamily="18" charset="0"/>
                    <a:cs typeface="Times New Roman" panose="02020603050405020304" pitchFamily="18" charset="0"/>
                  </a:rPr>
                  <a:t>N es el tamaño de la población</a:t>
                </a:r>
                <a:endParaRPr lang="es-ES" sz="2000" dirty="0">
                  <a:latin typeface="Times New Roman" panose="02020603050405020304" pitchFamily="18" charset="0"/>
                  <a:cs typeface="Times New Roman" panose="02020603050405020304" pitchFamily="18" charset="0"/>
                </a:endParaRPr>
              </a:p>
              <a:p>
                <a:pPr lvl="0" algn="just"/>
                <a14:m>
                  <m:oMath xmlns:m="http://schemas.openxmlformats.org/officeDocument/2006/math">
                    <m:sSubSup>
                      <m:sSubSupPr>
                        <m:ctrlPr>
                          <a:rPr lang="es-ES" sz="2000" i="1">
                            <a:latin typeface="Cambria Math" panose="02040503050406030204" pitchFamily="18" charset="0"/>
                          </a:rPr>
                        </m:ctrlPr>
                      </m:sSubSupPr>
                      <m:e>
                        <m:r>
                          <a:rPr lang="es-EC" sz="2000" i="1">
                            <a:latin typeface="Cambria Math" panose="02040503050406030204" pitchFamily="18" charset="0"/>
                          </a:rPr>
                          <m:t>𝑆</m:t>
                        </m:r>
                      </m:e>
                      <m:sub>
                        <m:r>
                          <a:rPr lang="es-EC" sz="2000" i="1">
                            <a:latin typeface="Cambria Math" panose="02040503050406030204" pitchFamily="18" charset="0"/>
                          </a:rPr>
                          <m:t>𝑖</m:t>
                        </m:r>
                      </m:sub>
                      <m:sup>
                        <m:r>
                          <a:rPr lang="es-EC" sz="2000" i="1">
                            <a:latin typeface="Cambria Math" panose="02040503050406030204" pitchFamily="18" charset="0"/>
                          </a:rPr>
                          <m:t>2</m:t>
                        </m:r>
                      </m:sup>
                    </m:sSubSup>
                  </m:oMath>
                </a14:m>
                <a:r>
                  <a:rPr lang="es-EC" sz="2000" dirty="0">
                    <a:latin typeface="Times New Roman" panose="02020603050405020304" pitchFamily="18" charset="0"/>
                    <a:cs typeface="Times New Roman" panose="02020603050405020304" pitchFamily="18" charset="0"/>
                  </a:rPr>
                  <a:t> es la varianza desconocida de la proporción muestral</a:t>
                </a:r>
                <a:endParaRPr lang="es-ES" sz="2000" dirty="0">
                  <a:latin typeface="Times New Roman" panose="02020603050405020304" pitchFamily="18" charset="0"/>
                  <a:cs typeface="Times New Roman" panose="02020603050405020304" pitchFamily="18" charset="0"/>
                </a:endParaRPr>
              </a:p>
              <a:p>
                <a:pPr lvl="0" algn="just"/>
                <a14:m>
                  <m:oMath xmlns:m="http://schemas.openxmlformats.org/officeDocument/2006/math">
                    <m:sSub>
                      <m:sSubPr>
                        <m:ctrlPr>
                          <a:rPr lang="es-ES" sz="2000" i="1">
                            <a:latin typeface="Cambria Math" panose="02040503050406030204" pitchFamily="18" charset="0"/>
                          </a:rPr>
                        </m:ctrlPr>
                      </m:sSubPr>
                      <m:e>
                        <m:r>
                          <a:rPr lang="es-EC" sz="2000" i="1">
                            <a:latin typeface="Cambria Math" panose="02040503050406030204" pitchFamily="18" charset="0"/>
                          </a:rPr>
                          <m:t>𝑤</m:t>
                        </m:r>
                      </m:e>
                      <m:sub>
                        <m:r>
                          <a:rPr lang="es-EC" sz="2000" i="1">
                            <a:latin typeface="Cambria Math" panose="02040503050406030204" pitchFamily="18" charset="0"/>
                          </a:rPr>
                          <m:t>1</m:t>
                        </m:r>
                      </m:sub>
                    </m:sSub>
                  </m:oMath>
                </a14:m>
                <a:r>
                  <a:rPr lang="es-EC" sz="2000" dirty="0">
                    <a:latin typeface="Times New Roman" panose="02020603050405020304" pitchFamily="18" charset="0"/>
                    <a:cs typeface="Times New Roman" panose="02020603050405020304" pitchFamily="18" charset="0"/>
                  </a:rPr>
                  <a:t> es el valor del número de observaciones.</a:t>
                </a:r>
                <a:endParaRPr lang="es-ES" sz="2000" dirty="0">
                  <a:latin typeface="Times New Roman" panose="02020603050405020304" pitchFamily="18" charset="0"/>
                  <a:cs typeface="Times New Roman" panose="02020603050405020304" pitchFamily="18" charset="0"/>
                </a:endParaRPr>
              </a:p>
              <a:p>
                <a:pPr lvl="0" algn="just"/>
                <a:r>
                  <a:rPr lang="es-EC" sz="2000" dirty="0">
                    <a:latin typeface="Times New Roman" panose="02020603050405020304" pitchFamily="18" charset="0"/>
                    <a:cs typeface="Times New Roman" panose="02020603050405020304" pitchFamily="18" charset="0"/>
                  </a:rPr>
                  <a:t>D es el valor del error de estimación</a:t>
                </a:r>
                <a:r>
                  <a:rPr lang="es-EC" sz="2000" dirty="0" smtClean="0">
                    <a:latin typeface="Times New Roman" panose="02020603050405020304" pitchFamily="18" charset="0"/>
                    <a:cs typeface="Times New Roman" panose="02020603050405020304" pitchFamily="18" charset="0"/>
                  </a:rPr>
                  <a:t>. </a:t>
                </a:r>
                <a:endParaRPr lang="es-EC" sz="2000" dirty="0">
                  <a:latin typeface="Times New Roman" panose="02020603050405020304" pitchFamily="18" charset="0"/>
                  <a:cs typeface="Times New Roman" panose="02020603050405020304" pitchFamily="18" charset="0"/>
                </a:endParaRPr>
              </a:p>
              <a:p>
                <a:pPr marL="0" lvl="0" indent="0" algn="just">
                  <a:buNone/>
                </a:pPr>
                <a:r>
                  <a:rPr lang="es-EC" sz="2000" dirty="0" smtClean="0">
                    <a:latin typeface="Times New Roman" panose="02020603050405020304" pitchFamily="18" charset="0"/>
                    <a:cs typeface="Times New Roman" panose="02020603050405020304" pitchFamily="18" charset="0"/>
                  </a:rPr>
                  <a:t>(</a:t>
                </a:r>
                <a:r>
                  <a:rPr lang="de-DE" sz="2000" dirty="0" smtClean="0">
                    <a:latin typeface="Times New Roman" panose="02020603050405020304" pitchFamily="18" charset="0"/>
                    <a:cs typeface="Times New Roman" panose="02020603050405020304" pitchFamily="18" charset="0"/>
                  </a:rPr>
                  <a:t>Scheaffer R., Mendenhall W., y Ott L., 2007) </a:t>
                </a:r>
                <a:endParaRPr lang="es-ES" sz="2000" dirty="0">
                  <a:latin typeface="Times New Roman" panose="02020603050405020304" pitchFamily="18" charset="0"/>
                  <a:cs typeface="Times New Roman" panose="02020603050405020304" pitchFamily="18" charset="0"/>
                </a:endParaRPr>
              </a:p>
              <a:p>
                <a:pPr marL="0" indent="0">
                  <a:buNone/>
                </a:pPr>
                <a:endParaRPr lang="es-ES" dirty="0"/>
              </a:p>
              <a:p>
                <a:pPr marL="0" indent="0">
                  <a:buNone/>
                </a:pPr>
                <a:endParaRPr lang="es-ES" dirty="0"/>
              </a:p>
              <a:p>
                <a:endParaRPr lang="es-E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638"/>
                </a:stretch>
              </a:blipFill>
            </p:spPr>
            <p:txBody>
              <a:bodyPr/>
              <a:lstStyle/>
              <a:p>
                <a:r>
                  <a:rPr lang="es-ES">
                    <a:noFill/>
                  </a:rPr>
                  <a:t> </a:t>
                </a:r>
              </a:p>
            </p:txBody>
          </p:sp>
        </mc:Fallback>
      </mc:AlternateContent>
      <p:sp>
        <p:nvSpPr>
          <p:cNvPr id="4" name="Rectángulo 3"/>
          <p:cNvSpPr/>
          <p:nvPr/>
        </p:nvSpPr>
        <p:spPr>
          <a:xfrm>
            <a:off x="7443990" y="3618965"/>
            <a:ext cx="3966693" cy="1117242"/>
          </a:xfrm>
          <a:prstGeom prst="rect">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Obtuvimos una muestra </a:t>
            </a:r>
            <a:r>
              <a:rPr lang="es-EC"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total de 440 empleados obtenidos con un nivel de confianza del 95% y error de estimación de 0,05 y varianza de 0,94.</a:t>
            </a:r>
            <a:endParaRPr lang="es-ES"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Flecha curvada hacia arriba 4">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59253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latin typeface="Times New Roman" panose="02020603050405020304" pitchFamily="18" charset="0"/>
                <a:cs typeface="Times New Roman" panose="02020603050405020304" pitchFamily="18" charset="0"/>
              </a:rPr>
              <a:t>Tabla de la muestra estratificada</a:t>
            </a:r>
            <a:endParaRPr lang="es-ES" sz="4000" dirty="0">
              <a:latin typeface="Times New Roman" panose="02020603050405020304" pitchFamily="18" charset="0"/>
              <a:cs typeface="Times New Roman" panose="02020603050405020304" pitchFamily="18"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54052462"/>
              </p:ext>
            </p:extLst>
          </p:nvPr>
        </p:nvGraphicFramePr>
        <p:xfrm>
          <a:off x="720961" y="1402337"/>
          <a:ext cx="7349699" cy="3221179"/>
        </p:xfrm>
        <a:graphic>
          <a:graphicData uri="http://schemas.openxmlformats.org/drawingml/2006/table">
            <a:tbl>
              <a:tblPr firstRow="1"/>
              <a:tblGrid>
                <a:gridCol w="2112392"/>
                <a:gridCol w="656822"/>
                <a:gridCol w="1352282"/>
                <a:gridCol w="528033"/>
                <a:gridCol w="1017074"/>
                <a:gridCol w="116267"/>
                <a:gridCol w="1497749"/>
                <a:gridCol w="69080"/>
              </a:tblGrid>
              <a:tr h="919175">
                <a:tc>
                  <a:txBody>
                    <a:bodyPr/>
                    <a:lstStyle/>
                    <a:p>
                      <a:pPr marL="36195" marR="36195"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Descripción</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36195" marR="36195" algn="ctr">
                        <a:lnSpc>
                          <a:spcPct val="150000"/>
                        </a:lnSpc>
                        <a:spcAft>
                          <a:spcPts val="0"/>
                        </a:spcAft>
                      </a:pP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Número</a:t>
                      </a:r>
                      <a:r>
                        <a:rPr lang="es-EC" sz="1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de trabajadores</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marL="36195" marR="36195" algn="ctr">
                        <a:lnSpc>
                          <a:spcPct val="15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Proporción</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3">
                  <a:txBody>
                    <a:bodyPr/>
                    <a:lstStyle/>
                    <a:p>
                      <a:pPr marL="36195" marR="36195" algn="ctr">
                        <a:lnSpc>
                          <a:spcPct val="150000"/>
                        </a:lnSpc>
                        <a:spcAft>
                          <a:spcPts val="0"/>
                        </a:spcAft>
                      </a:pPr>
                      <a:r>
                        <a:rPr lang="es-EC" sz="1800" b="1">
                          <a:effectLst/>
                          <a:latin typeface="Times New Roman" panose="02020603050405020304" pitchFamily="18" charset="0"/>
                          <a:ea typeface="Calibri" panose="020F0502020204030204" pitchFamily="34" charset="0"/>
                          <a:cs typeface="Times New Roman" panose="02020603050405020304" pitchFamily="18" charset="0"/>
                        </a:rPr>
                        <a:t>Muestra</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673508">
                <a:tc>
                  <a:txBody>
                    <a:bodyPr/>
                    <a:lstStyle/>
                    <a:p>
                      <a:pPr marL="36195" marR="36195" algn="ctr">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Quito</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36195" marR="36195" algn="ctr">
                        <a:lnSpc>
                          <a:spcPct val="15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23.857</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gridSpan="2">
                  <a:txBody>
                    <a:bodyPr/>
                    <a:lstStyle/>
                    <a:p>
                      <a:pPr marL="36195" marR="36195" algn="ctr">
                        <a:lnSpc>
                          <a:spcPct val="15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90%</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gridSpan="3">
                  <a:txBody>
                    <a:bodyPr/>
                    <a:lstStyle/>
                    <a:p>
                      <a:pPr marL="36195" marR="36195" algn="ctr">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413</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hMerge="1">
                  <a:txBody>
                    <a:bodyPr/>
                    <a:lstStyle/>
                    <a:p>
                      <a:endParaRPr lang="es-ES"/>
                    </a:p>
                  </a:txBody>
                  <a:tcPr/>
                </a:tc>
              </a:tr>
              <a:tr h="551053">
                <a:tc>
                  <a:txBody>
                    <a:bodyPr/>
                    <a:lstStyle/>
                    <a:p>
                      <a:pPr marL="36195" marR="36195" algn="ctr">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Rumiñahui</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gridSpan="2">
                  <a:txBody>
                    <a:bodyPr/>
                    <a:lstStyle/>
                    <a:p>
                      <a:pPr marL="36195" marR="36195" algn="ctr">
                        <a:lnSpc>
                          <a:spcPct val="150000"/>
                        </a:lnSpc>
                        <a:spcAft>
                          <a:spcPts val="0"/>
                        </a:spcAft>
                      </a:pPr>
                      <a:r>
                        <a:rPr lang="es-EC" sz="1800">
                          <a:effectLst/>
                          <a:latin typeface="Times New Roman" panose="02020603050405020304" pitchFamily="18" charset="0"/>
                          <a:ea typeface="Calibri" panose="020F0502020204030204" pitchFamily="34" charset="0"/>
                          <a:cs typeface="Times New Roman" panose="02020603050405020304" pitchFamily="18" charset="0"/>
                        </a:rPr>
                        <a:t>  1.556</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s-ES"/>
                    </a:p>
                  </a:txBody>
                  <a:tcPr/>
                </a:tc>
                <a:tc gridSpan="2">
                  <a:txBody>
                    <a:bodyPr/>
                    <a:lstStyle/>
                    <a:p>
                      <a:pPr marL="36195" marR="36195" algn="ctr">
                        <a:lnSpc>
                          <a:spcPct val="15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10%</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s-ES"/>
                    </a:p>
                  </a:txBody>
                  <a:tcPr/>
                </a:tc>
                <a:tc gridSpan="3">
                  <a:txBody>
                    <a:bodyPr/>
                    <a:lstStyle/>
                    <a:p>
                      <a:pPr marL="36195" marR="36195" algn="ctr">
                        <a:lnSpc>
                          <a:spcPct val="150000"/>
                        </a:lnSpc>
                        <a:spcAft>
                          <a:spcPts val="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  27</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hMerge="1">
                  <a:txBody>
                    <a:bodyPr/>
                    <a:lstStyle/>
                    <a:p>
                      <a:endParaRPr lang="es-ES"/>
                    </a:p>
                  </a:txBody>
                  <a:tcPr/>
                </a:tc>
                <a:tc hMerge="1">
                  <a:txBody>
                    <a:bodyPr/>
                    <a:lstStyle/>
                    <a:p>
                      <a:endParaRPr lang="es-ES"/>
                    </a:p>
                  </a:txBody>
                  <a:tcPr/>
                </a:tc>
              </a:tr>
              <a:tr h="1077443">
                <a:tc gridSpan="2">
                  <a:txBody>
                    <a:bodyPr/>
                    <a:lstStyle/>
                    <a:p>
                      <a:pPr marL="36195" marR="36195" algn="ctr">
                        <a:lnSpc>
                          <a:spcPct val="150000"/>
                        </a:lnSpc>
                        <a:spcAft>
                          <a:spcPts val="0"/>
                        </a:spcAft>
                      </a:pPr>
                      <a:r>
                        <a:rPr lang="es-EC" sz="1800" b="1" dirty="0" smtClean="0">
                          <a:effectLst/>
                          <a:latin typeface="Times New Roman" panose="02020603050405020304" pitchFamily="18" charset="0"/>
                          <a:ea typeface="Calibri" panose="020F0502020204030204" pitchFamily="34" charset="0"/>
                          <a:cs typeface="Times New Roman" panose="02020603050405020304" pitchFamily="18" charset="0"/>
                        </a:rPr>
                        <a:t>Total</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marL="36195" marR="36195" algn="l">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25.413</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marL="36195" marR="36195" algn="l">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100%</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marL="36195" marR="36195" algn="ctr">
                        <a:lnSpc>
                          <a:spcPct val="150000"/>
                        </a:lnSpc>
                        <a:spcAft>
                          <a:spcPts val="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440</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tr>
            </a:tbl>
          </a:graphicData>
        </a:graphic>
      </p:graphicFrame>
      <p:sp>
        <p:nvSpPr>
          <p:cNvPr id="6" name="Rectángulo 5"/>
          <p:cNvSpPr/>
          <p:nvPr/>
        </p:nvSpPr>
        <p:spPr>
          <a:xfrm>
            <a:off x="678287" y="4689937"/>
            <a:ext cx="7538434" cy="523220"/>
          </a:xfrm>
          <a:prstGeom prst="rect">
            <a:avLst/>
          </a:prstGeom>
        </p:spPr>
        <p:txBody>
          <a:bodyPr wrap="square">
            <a:spAutoFit/>
          </a:bodyPr>
          <a:lstStyle/>
          <a:p>
            <a:r>
              <a:rPr lang="es-EC" sz="1400" i="1" dirty="0" smtClean="0">
                <a:effectLst/>
                <a:latin typeface="Times New Roman" panose="02020603050405020304" pitchFamily="18" charset="0"/>
                <a:ea typeface="Calibri" panose="020F0502020204030204" pitchFamily="34" charset="0"/>
              </a:rPr>
              <a:t>Nota: </a:t>
            </a:r>
            <a:r>
              <a:rPr lang="es-EC" sz="1400" dirty="0" smtClean="0">
                <a:effectLst/>
                <a:latin typeface="Times New Roman" panose="02020603050405020304" pitchFamily="18" charset="0"/>
                <a:ea typeface="Calibri" panose="020F0502020204030204" pitchFamily="34" charset="0"/>
              </a:rPr>
              <a:t>en la tabla se muestra la descripción de la población de los cantones quito y Rumiñahui y su respectiva muestra</a:t>
            </a:r>
            <a:endParaRPr lang="es-ES" sz="1400" dirty="0"/>
          </a:p>
        </p:txBody>
      </p:sp>
      <p:pic>
        <p:nvPicPr>
          <p:cNvPr id="3" name="Imagen 2"/>
          <p:cNvPicPr>
            <a:picLocks noChangeAspect="1"/>
          </p:cNvPicPr>
          <p:nvPr/>
        </p:nvPicPr>
        <p:blipFill>
          <a:blip r:embed="rId2"/>
          <a:stretch>
            <a:fillRect/>
          </a:stretch>
        </p:blipFill>
        <p:spPr>
          <a:xfrm>
            <a:off x="8199212" y="1300766"/>
            <a:ext cx="3597836" cy="3644721"/>
          </a:xfrm>
          <a:prstGeom prst="rect">
            <a:avLst/>
          </a:prstGeom>
        </p:spPr>
      </p:pic>
      <p:sp>
        <p:nvSpPr>
          <p:cNvPr id="7" name="Flecha curvada hacia arriba 6">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407394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42687" y="0"/>
            <a:ext cx="11320530" cy="6407419"/>
          </a:xfrm>
          <a:prstGeom prst="rect">
            <a:avLst/>
          </a:prstGeom>
        </p:spPr>
      </p:pic>
      <p:sp>
        <p:nvSpPr>
          <p:cNvPr id="4" name="CuadroTexto 3">
            <a:hlinkClick r:id="rId4" action="ppaction://hlinksldjump"/>
          </p:cNvPr>
          <p:cNvSpPr txBox="1"/>
          <p:nvPr/>
        </p:nvSpPr>
        <p:spPr>
          <a:xfrm>
            <a:off x="2498500" y="157569"/>
            <a:ext cx="2021982"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Árbol de problemas </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6" name="CuadroTexto 5">
            <a:hlinkClick r:id="rId5" action="ppaction://hlinksldjump"/>
          </p:cNvPr>
          <p:cNvSpPr txBox="1"/>
          <p:nvPr/>
        </p:nvSpPr>
        <p:spPr>
          <a:xfrm>
            <a:off x="2498500" y="519213"/>
            <a:ext cx="2021982" cy="314746"/>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Objetivos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7" name="CuadroTexto 6">
            <a:hlinkClick r:id="rId6" action="ppaction://hlinksldjump"/>
          </p:cNvPr>
          <p:cNvSpPr txBox="1"/>
          <p:nvPr/>
        </p:nvSpPr>
        <p:spPr>
          <a:xfrm>
            <a:off x="2498499" y="880857"/>
            <a:ext cx="2021983"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Estado del Arte</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8" name="CuadroTexto 7"/>
          <p:cNvSpPr txBox="1"/>
          <p:nvPr/>
        </p:nvSpPr>
        <p:spPr>
          <a:xfrm>
            <a:off x="150254" y="1600675"/>
            <a:ext cx="1803044" cy="523220"/>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Capitulo 1: Marco teórico</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150254" y="3013917"/>
            <a:ext cx="1803044" cy="523220"/>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Capitulo II: Marco Metodológico</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0" name="CuadroTexto 9">
            <a:hlinkClick r:id="rId7" action="ppaction://hlinksldjump"/>
          </p:cNvPr>
          <p:cNvSpPr txBox="1"/>
          <p:nvPr/>
        </p:nvSpPr>
        <p:spPr>
          <a:xfrm>
            <a:off x="2498498" y="2972069"/>
            <a:ext cx="1964028" cy="523220"/>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Modelo de relación entre las variables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1" name="CuadroTexto 10">
            <a:hlinkClick r:id="rId8" action="ppaction://hlinksldjump"/>
          </p:cNvPr>
          <p:cNvSpPr txBox="1"/>
          <p:nvPr/>
        </p:nvSpPr>
        <p:spPr>
          <a:xfrm>
            <a:off x="2498498" y="3507986"/>
            <a:ext cx="196402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Hipótesis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2" name="CuadroTexto 11">
            <a:hlinkClick r:id="rId9" action="ppaction://hlinksldjump"/>
          </p:cNvPr>
          <p:cNvSpPr txBox="1"/>
          <p:nvPr/>
        </p:nvSpPr>
        <p:spPr>
          <a:xfrm>
            <a:off x="2498498" y="3828460"/>
            <a:ext cx="196402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Recolección de datos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3" name="CuadroTexto 12">
            <a:hlinkClick r:id="rId10" action="ppaction://hlinksldjump"/>
          </p:cNvPr>
          <p:cNvSpPr txBox="1"/>
          <p:nvPr/>
        </p:nvSpPr>
        <p:spPr>
          <a:xfrm>
            <a:off x="2498498" y="4167672"/>
            <a:ext cx="1964028" cy="315046"/>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Validez y confiabilidad</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4" name="CuadroTexto 13">
            <a:hlinkClick r:id="rId11" action="ppaction://hlinksldjump"/>
          </p:cNvPr>
          <p:cNvSpPr txBox="1"/>
          <p:nvPr/>
        </p:nvSpPr>
        <p:spPr>
          <a:xfrm>
            <a:off x="2498498" y="1600675"/>
            <a:ext cx="2021985" cy="309135"/>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Teorías de G.C</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5" name="CuadroTexto 14"/>
          <p:cNvSpPr txBox="1"/>
          <p:nvPr/>
        </p:nvSpPr>
        <p:spPr>
          <a:xfrm>
            <a:off x="150254" y="5862136"/>
            <a:ext cx="1803044" cy="523220"/>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Capitulo III: Resultados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6" name="CuadroTexto 15">
            <a:hlinkClick r:id="rId12" action="ppaction://hlinksldjump"/>
          </p:cNvPr>
          <p:cNvSpPr txBox="1"/>
          <p:nvPr/>
        </p:nvSpPr>
        <p:spPr>
          <a:xfrm>
            <a:off x="2498498" y="4841334"/>
            <a:ext cx="196402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Población y muestra</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7" name="CuadroTexto 16">
            <a:hlinkClick r:id="rId13" action="ppaction://hlinksldjump"/>
          </p:cNvPr>
          <p:cNvSpPr txBox="1"/>
          <p:nvPr/>
        </p:nvSpPr>
        <p:spPr>
          <a:xfrm>
            <a:off x="2498500" y="5708248"/>
            <a:ext cx="2021982"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Análisis </a:t>
            </a:r>
            <a:r>
              <a:rPr lang="es-EC" sz="1400" b="1" dirty="0" err="1" smtClean="0">
                <a:solidFill>
                  <a:schemeClr val="bg1"/>
                </a:solidFill>
                <a:latin typeface="Times New Roman" panose="02020603050405020304" pitchFamily="18" charset="0"/>
                <a:cs typeface="Times New Roman" panose="02020603050405020304" pitchFamily="18" charset="0"/>
              </a:rPr>
              <a:t>Univariado</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8" name="CuadroTexto 17">
            <a:hlinkClick r:id="rId14" action="ppaction://hlinksldjump"/>
          </p:cNvPr>
          <p:cNvSpPr txBox="1"/>
          <p:nvPr/>
        </p:nvSpPr>
        <p:spPr>
          <a:xfrm>
            <a:off x="2498500" y="6101117"/>
            <a:ext cx="2021982"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Análisis </a:t>
            </a:r>
            <a:r>
              <a:rPr lang="es-EC" sz="1400" b="1" dirty="0" err="1" smtClean="0">
                <a:solidFill>
                  <a:schemeClr val="bg1"/>
                </a:solidFill>
                <a:latin typeface="Times New Roman" panose="02020603050405020304" pitchFamily="18" charset="0"/>
                <a:cs typeface="Times New Roman" panose="02020603050405020304" pitchFamily="18" charset="0"/>
              </a:rPr>
              <a:t>Bivariado</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19" name="CuadroTexto 18">
            <a:hlinkClick r:id="rId15" action="ppaction://hlinksldjump"/>
          </p:cNvPr>
          <p:cNvSpPr txBox="1"/>
          <p:nvPr/>
        </p:nvSpPr>
        <p:spPr>
          <a:xfrm>
            <a:off x="2498499" y="1981432"/>
            <a:ext cx="2021985"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Teorías de Innovación</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0" name="CuadroTexto 19"/>
          <p:cNvSpPr txBox="1"/>
          <p:nvPr/>
        </p:nvSpPr>
        <p:spPr>
          <a:xfrm>
            <a:off x="6007988" y="311457"/>
            <a:ext cx="202198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Capítulo IV: Propuesta</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1" name="CuadroTexto 20">
            <a:hlinkClick r:id="rId16" action="ppaction://hlinksldjump"/>
          </p:cNvPr>
          <p:cNvSpPr txBox="1"/>
          <p:nvPr/>
        </p:nvSpPr>
        <p:spPr>
          <a:xfrm>
            <a:off x="9051702" y="3680"/>
            <a:ext cx="3032964" cy="523220"/>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Parámetros para establecer puntos críticos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2" name="CuadroTexto 21"/>
          <p:cNvSpPr txBox="1"/>
          <p:nvPr/>
        </p:nvSpPr>
        <p:spPr>
          <a:xfrm>
            <a:off x="150254" y="405899"/>
            <a:ext cx="1803044"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Introducción</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3" name="CuadroTexto 22"/>
          <p:cNvSpPr txBox="1"/>
          <p:nvPr/>
        </p:nvSpPr>
        <p:spPr>
          <a:xfrm>
            <a:off x="6007988" y="2927688"/>
            <a:ext cx="202198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Capitulo V: Discusión</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4" name="CuadroTexto 23">
            <a:hlinkClick r:id="rId17" action="ppaction://hlinksldjump"/>
          </p:cNvPr>
          <p:cNvSpPr txBox="1"/>
          <p:nvPr/>
        </p:nvSpPr>
        <p:spPr>
          <a:xfrm>
            <a:off x="9051702" y="2563193"/>
            <a:ext cx="195329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Conclusiones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5" name="CuadroTexto 24">
            <a:hlinkClick r:id="rId18" action="ppaction://hlinksldjump"/>
          </p:cNvPr>
          <p:cNvSpPr txBox="1"/>
          <p:nvPr/>
        </p:nvSpPr>
        <p:spPr>
          <a:xfrm>
            <a:off x="9051702" y="2949576"/>
            <a:ext cx="195329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Recomendaciones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6" name="CuadroTexto 25">
            <a:hlinkClick r:id="rId19" action="ppaction://hlinksldjump"/>
          </p:cNvPr>
          <p:cNvSpPr txBox="1"/>
          <p:nvPr/>
        </p:nvSpPr>
        <p:spPr>
          <a:xfrm>
            <a:off x="9051702" y="997833"/>
            <a:ext cx="3032964"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Resumen de estrategias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7" name="CuadroTexto 26">
            <a:hlinkClick r:id="rId20" action="ppaction://hlinksldjump"/>
          </p:cNvPr>
          <p:cNvSpPr txBox="1"/>
          <p:nvPr/>
        </p:nvSpPr>
        <p:spPr>
          <a:xfrm>
            <a:off x="9051702" y="611449"/>
            <a:ext cx="3032964"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Hallazgos de puntos Críticos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9" name="CuadroTexto 28">
            <a:hlinkClick r:id="rId21" action="ppaction://hlinksldjump"/>
          </p:cNvPr>
          <p:cNvSpPr txBox="1"/>
          <p:nvPr/>
        </p:nvSpPr>
        <p:spPr>
          <a:xfrm>
            <a:off x="9051702" y="3346803"/>
            <a:ext cx="195329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Líneas de investigación</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28" name="CuadroTexto 27">
            <a:hlinkClick r:id="rId22" action="ppaction://hlinksldjump"/>
          </p:cNvPr>
          <p:cNvSpPr txBox="1"/>
          <p:nvPr/>
        </p:nvSpPr>
        <p:spPr>
          <a:xfrm>
            <a:off x="2498498" y="2616172"/>
            <a:ext cx="196402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Tipo de investigación</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30" name="CuadroTexto 29">
            <a:hlinkClick r:id="rId23" action="ppaction://hlinksldjump"/>
          </p:cNvPr>
          <p:cNvSpPr txBox="1"/>
          <p:nvPr/>
        </p:nvSpPr>
        <p:spPr>
          <a:xfrm>
            <a:off x="2498498" y="4504664"/>
            <a:ext cx="196402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Prueba piloto</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31" name="CuadroTexto 30">
            <a:hlinkClick r:id="rId24" action="ppaction://hlinksldjump"/>
          </p:cNvPr>
          <p:cNvSpPr txBox="1"/>
          <p:nvPr/>
        </p:nvSpPr>
        <p:spPr>
          <a:xfrm>
            <a:off x="8991887" y="4877111"/>
            <a:ext cx="195329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smtClean="0">
                <a:solidFill>
                  <a:schemeClr val="bg1"/>
                </a:solidFill>
                <a:latin typeface="Times New Roman" panose="02020603050405020304" pitchFamily="18" charset="0"/>
                <a:cs typeface="Times New Roman" panose="02020603050405020304" pitchFamily="18" charset="0"/>
              </a:rPr>
              <a:t>Referencias</a:t>
            </a:r>
            <a:endParaRPr lang="es-EC" sz="1400" b="1" dirty="0">
              <a:solidFill>
                <a:schemeClr val="bg1"/>
              </a:solidFill>
              <a:latin typeface="Times New Roman" panose="02020603050405020304" pitchFamily="18" charset="0"/>
              <a:cs typeface="Times New Roman" panose="02020603050405020304" pitchFamily="18" charset="0"/>
            </a:endParaRPr>
          </a:p>
        </p:txBody>
      </p:sp>
      <p:sp>
        <p:nvSpPr>
          <p:cNvPr id="32" name="CuadroTexto 31">
            <a:hlinkClick r:id="rId25" action="ppaction://hlinksldjump"/>
          </p:cNvPr>
          <p:cNvSpPr txBox="1"/>
          <p:nvPr/>
        </p:nvSpPr>
        <p:spPr>
          <a:xfrm>
            <a:off x="9051702" y="2231207"/>
            <a:ext cx="1953298" cy="307777"/>
          </a:xfrm>
          <a:prstGeom prst="rect">
            <a:avLst/>
          </a:prstGeom>
          <a:solidFill>
            <a:schemeClr val="accent1">
              <a:lumMod val="75000"/>
            </a:schemeClr>
          </a:solidFill>
          <a:ln>
            <a:solidFill>
              <a:schemeClr val="accent6"/>
            </a:solidFill>
          </a:ln>
        </p:spPr>
        <p:txBody>
          <a:bodyPr wrap="square" rtlCol="0">
            <a:spAutoFit/>
          </a:bodyPr>
          <a:lstStyle/>
          <a:p>
            <a:r>
              <a:rPr lang="es-EC" sz="1400" b="1" dirty="0" err="1" smtClean="0">
                <a:solidFill>
                  <a:schemeClr val="bg1"/>
                </a:solidFill>
                <a:latin typeface="Times New Roman" panose="02020603050405020304" pitchFamily="18" charset="0"/>
                <a:cs typeface="Times New Roman" panose="02020603050405020304" pitchFamily="18" charset="0"/>
              </a:rPr>
              <a:t>Discusion</a:t>
            </a:r>
            <a:endParaRPr lang="es-EC"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8170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516036" y="1524796"/>
          <a:ext cx="599394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129862" y="0"/>
            <a:ext cx="10515600" cy="1171977"/>
          </a:xfrm>
        </p:spPr>
        <p:txBody>
          <a:bodyPr>
            <a:normAutofit/>
          </a:bodyPr>
          <a:lstStyle/>
          <a:p>
            <a:r>
              <a:rPr lang="es-ES" sz="4000" dirty="0" smtClean="0">
                <a:latin typeface="Times New Roman" panose="02020603050405020304" pitchFamily="18" charset="0"/>
                <a:cs typeface="Times New Roman" panose="02020603050405020304" pitchFamily="18" charset="0"/>
              </a:rPr>
              <a:t>Capitulo III: Resultados </a:t>
            </a:r>
            <a:endParaRPr lang="es-ES" sz="4000" dirty="0">
              <a:latin typeface="Times New Roman" panose="02020603050405020304" pitchFamily="18" charset="0"/>
              <a:cs typeface="Times New Roman" panose="02020603050405020304" pitchFamily="18" charset="0"/>
            </a:endParaRPr>
          </a:p>
        </p:txBody>
      </p:sp>
      <p:graphicFrame>
        <p:nvGraphicFramePr>
          <p:cNvPr id="6" name="Marcador de contenido 3"/>
          <p:cNvGraphicFramePr>
            <a:graphicFrameLocks/>
          </p:cNvGraphicFramePr>
          <p:nvPr>
            <p:extLst/>
          </p:nvPr>
        </p:nvGraphicFramePr>
        <p:xfrm>
          <a:off x="6198054" y="1527071"/>
          <a:ext cx="5993946"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lecha curvada hacia arriba 6">
            <a:hlinkClick r:id="rId1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986166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862" y="0"/>
            <a:ext cx="10515600" cy="1171977"/>
          </a:xfrm>
        </p:spPr>
        <p:txBody>
          <a:bodyPr>
            <a:normAutofit/>
          </a:bodyPr>
          <a:lstStyle/>
          <a:p>
            <a:r>
              <a:rPr lang="es-ES" sz="4000" dirty="0" smtClean="0">
                <a:latin typeface="Times New Roman" panose="02020603050405020304" pitchFamily="18" charset="0"/>
                <a:cs typeface="Times New Roman" panose="02020603050405020304" pitchFamily="18" charset="0"/>
              </a:rPr>
              <a:t>Dimensiones más críticas</a:t>
            </a:r>
            <a:endParaRPr lang="es-ES" sz="4000" dirty="0">
              <a:latin typeface="Times New Roman" panose="02020603050405020304" pitchFamily="18" charset="0"/>
              <a:cs typeface="Times New Roman" panose="02020603050405020304" pitchFamily="18" charset="0"/>
            </a:endParaRPr>
          </a:p>
        </p:txBody>
      </p:sp>
      <p:sp>
        <p:nvSpPr>
          <p:cNvPr id="4" name="Rectángulo 3"/>
          <p:cNvSpPr/>
          <p:nvPr/>
        </p:nvSpPr>
        <p:spPr>
          <a:xfrm>
            <a:off x="495267" y="6253135"/>
            <a:ext cx="3645550" cy="346249"/>
          </a:xfrm>
          <a:prstGeom prst="rect">
            <a:avLst/>
          </a:prstGeom>
        </p:spPr>
        <p:txBody>
          <a:bodyPr wrap="none">
            <a:spAutoFit/>
          </a:bodyPr>
          <a:lstStyle/>
          <a:p>
            <a:pPr>
              <a:lnSpc>
                <a:spcPct val="150000"/>
              </a:lnSpc>
              <a:spcBef>
                <a:spcPts val="600"/>
              </a:spcBef>
              <a:spcAft>
                <a:spcPts val="0"/>
              </a:spcAft>
            </a:pPr>
            <a:r>
              <a:rPr lang="es-EC" sz="1100" i="1" dirty="0">
                <a:latin typeface="Times New Roman" panose="02020603050405020304" pitchFamily="18" charset="0"/>
                <a:ea typeface="Calibri" panose="020F0502020204030204" pitchFamily="34" charset="0"/>
              </a:rPr>
              <a:t>Figura </a:t>
            </a:r>
            <a:r>
              <a:rPr lang="es-EC" sz="1100" i="1" dirty="0" smtClean="0">
                <a:latin typeface="Times New Roman" panose="02020603050405020304" pitchFamily="18" charset="0"/>
                <a:ea typeface="Calibri" panose="020F0502020204030204" pitchFamily="34" charset="0"/>
              </a:rPr>
              <a:t>1. </a:t>
            </a:r>
            <a:r>
              <a:rPr lang="es-EC" sz="1100" dirty="0">
                <a:latin typeface="Times New Roman" panose="02020603050405020304" pitchFamily="18" charset="0"/>
                <a:ea typeface="Calibri" panose="020F0502020204030204" pitchFamily="34" charset="0"/>
              </a:rPr>
              <a:t>Resumen de la gestión creación del conocimiento</a:t>
            </a:r>
            <a:r>
              <a:rPr lang="es-EC" sz="1100" i="1" dirty="0">
                <a:latin typeface="Times New Roman" panose="02020603050405020304" pitchFamily="18" charset="0"/>
                <a:ea typeface="Calibri" panose="020F0502020204030204" pitchFamily="34" charset="0"/>
              </a:rPr>
              <a:t> </a:t>
            </a:r>
            <a:endParaRPr lang="es-ES" sz="1600" i="1" dirty="0">
              <a:effectLst/>
              <a:latin typeface="Times New Roman" panose="02020603050405020304" pitchFamily="18" charset="0"/>
              <a:ea typeface="Calibri" panose="020F0502020204030204" pitchFamily="34" charset="0"/>
            </a:endParaRPr>
          </a:p>
        </p:txBody>
      </p:sp>
      <p:sp>
        <p:nvSpPr>
          <p:cNvPr id="7" name="Marcador de contenido 2"/>
          <p:cNvSpPr txBox="1">
            <a:spLocks/>
          </p:cNvSpPr>
          <p:nvPr/>
        </p:nvSpPr>
        <p:spPr>
          <a:xfrm>
            <a:off x="104104" y="1038508"/>
            <a:ext cx="10515600" cy="661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400" b="1" dirty="0" smtClean="0">
                <a:latin typeface="Times New Roman" panose="02020603050405020304" pitchFamily="18" charset="0"/>
                <a:cs typeface="Times New Roman" panose="02020603050405020304" pitchFamily="18" charset="0"/>
              </a:rPr>
              <a:t>ANÁLISIS UNIVARIADO QUITO (Dimensión Creación del conocimiento)</a:t>
            </a:r>
            <a:endParaRPr lang="es-ES" sz="2400" b="1" dirty="0">
              <a:latin typeface="Times New Roman" panose="02020603050405020304" pitchFamily="18" charset="0"/>
              <a:cs typeface="Times New Roman" panose="02020603050405020304" pitchFamily="18" charset="0"/>
            </a:endParaRPr>
          </a:p>
        </p:txBody>
      </p:sp>
      <p:graphicFrame>
        <p:nvGraphicFramePr>
          <p:cNvPr id="8" name="Gráfico 7"/>
          <p:cNvGraphicFramePr>
            <a:graphicFrameLocks/>
          </p:cNvGraphicFramePr>
          <p:nvPr>
            <p:extLst/>
          </p:nvPr>
        </p:nvGraphicFramePr>
        <p:xfrm>
          <a:off x="437882" y="1501629"/>
          <a:ext cx="10792495" cy="5091114"/>
        </p:xfrm>
        <a:graphic>
          <a:graphicData uri="http://schemas.openxmlformats.org/drawingml/2006/chart">
            <c:chart xmlns:c="http://schemas.openxmlformats.org/drawingml/2006/chart" xmlns:r="http://schemas.openxmlformats.org/officeDocument/2006/relationships" r:id="rId2"/>
          </a:graphicData>
        </a:graphic>
      </p:graphicFrame>
      <p:sp>
        <p:nvSpPr>
          <p:cNvPr id="6" name="Flecha curvada hacia arriba 5">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616791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2741" y="201052"/>
            <a:ext cx="10515600" cy="904128"/>
          </a:xfrm>
        </p:spPr>
        <p:txBody>
          <a:bodyPr>
            <a:normAutofit/>
          </a:bodyPr>
          <a:lstStyle/>
          <a:p>
            <a:pPr marL="0" indent="0">
              <a:buNone/>
            </a:pPr>
            <a:r>
              <a:rPr lang="es-ES" sz="2400" b="1" dirty="0" smtClean="0">
                <a:latin typeface="Times New Roman" panose="02020603050405020304" pitchFamily="18" charset="0"/>
                <a:cs typeface="Times New Roman" panose="02020603050405020304" pitchFamily="18" charset="0"/>
              </a:rPr>
              <a:t>ANÁLISIS UNIVARIADO RUMIÑAHUI (Dimensión Innovación en procesos)</a:t>
            </a:r>
            <a:endParaRPr lang="es-ES" sz="2400" b="1" dirty="0">
              <a:latin typeface="Times New Roman" panose="02020603050405020304" pitchFamily="18" charset="0"/>
              <a:cs typeface="Times New Roman" panose="02020603050405020304" pitchFamily="18" charset="0"/>
            </a:endParaRPr>
          </a:p>
        </p:txBody>
      </p:sp>
      <p:sp>
        <p:nvSpPr>
          <p:cNvPr id="8" name="Rectángulo 7"/>
          <p:cNvSpPr/>
          <p:nvPr/>
        </p:nvSpPr>
        <p:spPr>
          <a:xfrm>
            <a:off x="1000234" y="5584395"/>
            <a:ext cx="2937022" cy="346249"/>
          </a:xfrm>
          <a:prstGeom prst="rect">
            <a:avLst/>
          </a:prstGeom>
        </p:spPr>
        <p:txBody>
          <a:bodyPr wrap="none">
            <a:spAutoFit/>
          </a:bodyPr>
          <a:lstStyle/>
          <a:p>
            <a:pPr>
              <a:lnSpc>
                <a:spcPct val="150000"/>
              </a:lnSpc>
              <a:spcBef>
                <a:spcPts val="600"/>
              </a:spcBef>
              <a:spcAft>
                <a:spcPts val="0"/>
              </a:spcAft>
            </a:pPr>
            <a:r>
              <a:rPr lang="es-EC" sz="1100" i="1" dirty="0">
                <a:latin typeface="Times New Roman" panose="02020603050405020304" pitchFamily="18" charset="0"/>
                <a:ea typeface="Calibri" panose="020F0502020204030204" pitchFamily="34" charset="0"/>
              </a:rPr>
              <a:t>Figura </a:t>
            </a:r>
            <a:r>
              <a:rPr lang="es-EC" sz="1100" i="1" dirty="0" smtClean="0">
                <a:latin typeface="Times New Roman" panose="02020603050405020304" pitchFamily="18" charset="0"/>
                <a:ea typeface="Calibri" panose="020F0502020204030204" pitchFamily="34" charset="0"/>
              </a:rPr>
              <a:t>2. </a:t>
            </a:r>
            <a:r>
              <a:rPr lang="es-EC" sz="1100" dirty="0">
                <a:latin typeface="Times New Roman" panose="02020603050405020304" pitchFamily="18" charset="0"/>
                <a:ea typeface="Calibri" panose="020F0502020204030204" pitchFamily="34" charset="0"/>
              </a:rPr>
              <a:t>Resumen de la </a:t>
            </a:r>
            <a:r>
              <a:rPr lang="es-EC" sz="1100" dirty="0" smtClean="0">
                <a:latin typeface="Times New Roman" panose="02020603050405020304" pitchFamily="18" charset="0"/>
                <a:ea typeface="Calibri" panose="020F0502020204030204" pitchFamily="34" charset="0"/>
              </a:rPr>
              <a:t>innovación en procesos</a:t>
            </a:r>
            <a:endParaRPr lang="es-ES" sz="1600" i="1" dirty="0">
              <a:effectLst/>
              <a:latin typeface="Times New Roman" panose="02020603050405020304" pitchFamily="18" charset="0"/>
              <a:ea typeface="Calibri" panose="020F0502020204030204" pitchFamily="34" charset="0"/>
            </a:endParaRPr>
          </a:p>
        </p:txBody>
      </p:sp>
      <p:graphicFrame>
        <p:nvGraphicFramePr>
          <p:cNvPr id="5" name="Gráfico 4"/>
          <p:cNvGraphicFramePr>
            <a:graphicFrameLocks/>
          </p:cNvGraphicFramePr>
          <p:nvPr>
            <p:extLst/>
          </p:nvPr>
        </p:nvGraphicFramePr>
        <p:xfrm>
          <a:off x="994793" y="1079203"/>
          <a:ext cx="10155428" cy="4570970"/>
        </p:xfrm>
        <a:graphic>
          <a:graphicData uri="http://schemas.openxmlformats.org/drawingml/2006/chart">
            <c:chart xmlns:c="http://schemas.openxmlformats.org/drawingml/2006/chart" xmlns:r="http://schemas.openxmlformats.org/officeDocument/2006/relationships" r:id="rId2"/>
          </a:graphicData>
        </a:graphic>
      </p:graphicFrame>
      <p:sp>
        <p:nvSpPr>
          <p:cNvPr id="6" name="Flecha curvada hacia arriba 5">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623943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048" y="10665"/>
            <a:ext cx="10515600" cy="1325563"/>
          </a:xfrm>
        </p:spPr>
        <p:txBody>
          <a:bodyPr>
            <a:normAutofit/>
          </a:bodyPr>
          <a:lstStyle/>
          <a:p>
            <a:r>
              <a:rPr lang="es-EC" sz="4000" dirty="0" smtClean="0">
                <a:latin typeface="Times New Roman" panose="02020603050405020304" pitchFamily="18" charset="0"/>
                <a:cs typeface="Times New Roman" panose="02020603050405020304" pitchFamily="18" charset="0"/>
              </a:rPr>
              <a:t>Análisis </a:t>
            </a:r>
            <a:r>
              <a:rPr lang="es-EC" sz="4000" dirty="0" err="1" smtClean="0">
                <a:latin typeface="Times New Roman" panose="02020603050405020304" pitchFamily="18" charset="0"/>
                <a:cs typeface="Times New Roman" panose="02020603050405020304" pitchFamily="18" charset="0"/>
              </a:rPr>
              <a:t>Bivariado</a:t>
            </a:r>
            <a:r>
              <a:rPr lang="es-EC" sz="4000" dirty="0" smtClean="0">
                <a:latin typeface="Times New Roman" panose="02020603050405020304" pitchFamily="18" charset="0"/>
                <a:cs typeface="Times New Roman" panose="02020603050405020304" pitchFamily="18" charset="0"/>
              </a:rPr>
              <a:t> </a:t>
            </a:r>
            <a:endParaRPr lang="es-EC" sz="4000"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168498" y="1078651"/>
            <a:ext cx="10515600" cy="4351338"/>
          </a:xfrm>
        </p:spPr>
        <p:txBody>
          <a:bodyPr/>
          <a:lstStyle/>
          <a:p>
            <a:r>
              <a:rPr lang="es-EC" sz="1800" b="1" dirty="0">
                <a:latin typeface="Times New Roman" panose="02020603050405020304" pitchFamily="18" charset="0"/>
                <a:cs typeface="Times New Roman" panose="02020603050405020304" pitchFamily="18" charset="0"/>
              </a:rPr>
              <a:t>Hipótesis 1.</a:t>
            </a:r>
            <a:endParaRPr lang="es-EC" sz="1800" dirty="0">
              <a:latin typeface="Times New Roman" panose="02020603050405020304" pitchFamily="18" charset="0"/>
              <a:cs typeface="Times New Roman" panose="02020603050405020304" pitchFamily="18" charset="0"/>
            </a:endParaRPr>
          </a:p>
          <a:p>
            <a:r>
              <a:rPr lang="es-EC" sz="1800" b="1" dirty="0">
                <a:latin typeface="Times New Roman" panose="02020603050405020304" pitchFamily="18" charset="0"/>
                <a:cs typeface="Times New Roman" panose="02020603050405020304" pitchFamily="18" charset="0"/>
              </a:rPr>
              <a:t>H</a:t>
            </a:r>
            <a:r>
              <a:rPr lang="es-EC" sz="1800" b="1" baseline="-25000" dirty="0">
                <a:latin typeface="Times New Roman" panose="02020603050405020304" pitchFamily="18" charset="0"/>
                <a:cs typeface="Times New Roman" panose="02020603050405020304" pitchFamily="18" charset="0"/>
              </a:rPr>
              <a:t>0 </a:t>
            </a:r>
            <a:r>
              <a:rPr lang="es-EC" sz="1800" b="1" dirty="0">
                <a:latin typeface="Times New Roman" panose="02020603050405020304" pitchFamily="18" charset="0"/>
                <a:cs typeface="Times New Roman" panose="02020603050405020304" pitchFamily="18" charset="0"/>
              </a:rPr>
              <a:t>1: </a:t>
            </a:r>
            <a:r>
              <a:rPr lang="es-EC" sz="1800" dirty="0">
                <a:latin typeface="Times New Roman" panose="02020603050405020304" pitchFamily="18" charset="0"/>
                <a:cs typeface="Times New Roman" panose="02020603050405020304" pitchFamily="18" charset="0"/>
              </a:rPr>
              <a:t>No tiene un efecto positivo la creación del conocimiento sobre la dimensión de la innovación en proceso</a:t>
            </a:r>
          </a:p>
          <a:p>
            <a:r>
              <a:rPr lang="es-EC" sz="1800" b="1" dirty="0">
                <a:latin typeface="Times New Roman" panose="02020603050405020304" pitchFamily="18" charset="0"/>
                <a:cs typeface="Times New Roman" panose="02020603050405020304" pitchFamily="18" charset="0"/>
              </a:rPr>
              <a:t>H</a:t>
            </a:r>
            <a:r>
              <a:rPr lang="es-EC" sz="1800" b="1" baseline="-25000" dirty="0">
                <a:latin typeface="Times New Roman" panose="02020603050405020304" pitchFamily="18" charset="0"/>
                <a:cs typeface="Times New Roman" panose="02020603050405020304" pitchFamily="18" charset="0"/>
              </a:rPr>
              <a:t>1 </a:t>
            </a:r>
            <a:r>
              <a:rPr lang="es-EC" sz="1800" b="1" dirty="0">
                <a:latin typeface="Times New Roman" panose="02020603050405020304" pitchFamily="18" charset="0"/>
                <a:cs typeface="Times New Roman" panose="02020603050405020304" pitchFamily="18" charset="0"/>
              </a:rPr>
              <a:t>1: </a:t>
            </a:r>
            <a:r>
              <a:rPr lang="es-EC" sz="1800" dirty="0">
                <a:latin typeface="Times New Roman" panose="02020603050405020304" pitchFamily="18" charset="0"/>
                <a:cs typeface="Times New Roman" panose="02020603050405020304" pitchFamily="18" charset="0"/>
              </a:rPr>
              <a:t>Tiene un efecto positivo la creación del conocimiento sobre la dimensión de la innovación en proceso.</a:t>
            </a:r>
          </a:p>
          <a:p>
            <a:endParaRPr lang="es-EC" dirty="0"/>
          </a:p>
        </p:txBody>
      </p:sp>
      <p:pic>
        <p:nvPicPr>
          <p:cNvPr id="6" name="Imagen 5"/>
          <p:cNvPicPr>
            <a:picLocks noChangeAspect="1"/>
          </p:cNvPicPr>
          <p:nvPr/>
        </p:nvPicPr>
        <p:blipFill>
          <a:blip r:embed="rId2"/>
          <a:stretch>
            <a:fillRect/>
          </a:stretch>
        </p:blipFill>
        <p:spPr>
          <a:xfrm>
            <a:off x="168498" y="2404214"/>
            <a:ext cx="7542932" cy="3764767"/>
          </a:xfrm>
          <a:prstGeom prst="rect">
            <a:avLst/>
          </a:prstGeom>
        </p:spPr>
      </p:pic>
      <p:sp>
        <p:nvSpPr>
          <p:cNvPr id="8" name="Flecha curvada hacia arriba 7">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15508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1754" y="3322750"/>
            <a:ext cx="4957158" cy="2552109"/>
          </a:xfrm>
          <a:prstGeom prst="rect">
            <a:avLst/>
          </a:prstGeom>
          <a:solidFill>
            <a:schemeClr val="accent1">
              <a:lumMod val="20000"/>
              <a:lumOff val="80000"/>
            </a:schemeClr>
          </a:solidFill>
        </p:spPr>
        <p:txBody>
          <a:bodyPr wrap="square">
            <a:spAutoFit/>
          </a:bodyPr>
          <a:lstStyle/>
          <a:p>
            <a:pPr indent="180340">
              <a:lnSpc>
                <a:spcPct val="150000"/>
              </a:lnSpc>
            </a:pPr>
            <a:r>
              <a:rPr lang="es-EC" sz="1200" b="1" dirty="0">
                <a:latin typeface="Times New Roman" panose="02020603050405020304" pitchFamily="18" charset="0"/>
                <a:ea typeface="Calibri" panose="020F0502020204030204" pitchFamily="34" charset="0"/>
              </a:rPr>
              <a:t>Regla de decisión:</a:t>
            </a:r>
            <a:endParaRPr lang="es-EC" sz="1200" dirty="0">
              <a:latin typeface="Times New Roman" panose="02020603050405020304" pitchFamily="18" charset="0"/>
              <a:ea typeface="Calibri" panose="020F0502020204030204" pitchFamily="34" charset="0"/>
            </a:endParaRPr>
          </a:p>
          <a:p>
            <a:pPr>
              <a:lnSpc>
                <a:spcPct val="150000"/>
              </a:lnSpc>
            </a:pPr>
            <a:r>
              <a:rPr lang="es-EC" sz="1200" b="1" dirty="0">
                <a:latin typeface="Times New Roman" panose="02020603050405020304" pitchFamily="18" charset="0"/>
                <a:ea typeface="Calibri" panose="020F0502020204030204" pitchFamily="34" charset="0"/>
              </a:rPr>
              <a:t>Grados de libertad:</a:t>
            </a:r>
            <a:r>
              <a:rPr lang="es-EC" sz="1200" dirty="0">
                <a:latin typeface="Times New Roman" panose="02020603050405020304" pitchFamily="18" charset="0"/>
                <a:ea typeface="Calibri" panose="020F0502020204030204" pitchFamily="34" charset="0"/>
              </a:rPr>
              <a:t> 4 </a:t>
            </a:r>
          </a:p>
          <a:p>
            <a:pPr>
              <a:lnSpc>
                <a:spcPct val="150000"/>
              </a:lnSpc>
            </a:pPr>
            <a:r>
              <a:rPr lang="es-EC" sz="1200" b="1" dirty="0">
                <a:latin typeface="Times New Roman" panose="02020603050405020304" pitchFamily="18" charset="0"/>
                <a:ea typeface="Calibri" panose="020F0502020204030204" pitchFamily="34" charset="0"/>
              </a:rPr>
              <a:t>α</a:t>
            </a:r>
            <a:r>
              <a:rPr lang="es-EC" sz="1200" dirty="0">
                <a:latin typeface="Times New Roman" panose="02020603050405020304" pitchFamily="18" charset="0"/>
                <a:ea typeface="Calibri" panose="020F0502020204030204" pitchFamily="34" charset="0"/>
              </a:rPr>
              <a:t> = 0.05 </a:t>
            </a:r>
          </a:p>
          <a:p>
            <a:pPr>
              <a:lnSpc>
                <a:spcPct val="150000"/>
              </a:lnSpc>
            </a:pPr>
            <a:r>
              <a:rPr lang="es-EC" sz="1200" b="1" dirty="0">
                <a:latin typeface="Times New Roman" panose="02020603050405020304" pitchFamily="18" charset="0"/>
                <a:ea typeface="Calibri" panose="020F0502020204030204" pitchFamily="34" charset="0"/>
              </a:rPr>
              <a:t>Valor crítico: </a:t>
            </a:r>
            <a:r>
              <a:rPr lang="es-EC" sz="1200" dirty="0">
                <a:latin typeface="Times New Roman" panose="02020603050405020304" pitchFamily="18" charset="0"/>
                <a:ea typeface="Calibri" panose="020F0502020204030204" pitchFamily="34" charset="0"/>
              </a:rPr>
              <a:t>9.488</a:t>
            </a:r>
          </a:p>
          <a:p>
            <a:pPr>
              <a:lnSpc>
                <a:spcPct val="150000"/>
              </a:lnSpc>
            </a:pPr>
            <a:r>
              <a:rPr lang="es-EC" sz="1200" dirty="0">
                <a:latin typeface="Times New Roman" panose="02020603050405020304" pitchFamily="18" charset="0"/>
                <a:ea typeface="Calibri" panose="020F0502020204030204" pitchFamily="34" charset="0"/>
              </a:rPr>
              <a:t>Si X</a:t>
            </a:r>
            <a:r>
              <a:rPr lang="es-EC" sz="1200" baseline="30000" dirty="0">
                <a:latin typeface="Times New Roman" panose="02020603050405020304" pitchFamily="18" charset="0"/>
                <a:ea typeface="Calibri" panose="020F0502020204030204" pitchFamily="34" charset="0"/>
              </a:rPr>
              <a:t>2</a:t>
            </a:r>
            <a:r>
              <a:rPr lang="es-EC" sz="1200" dirty="0">
                <a:latin typeface="Times New Roman" panose="02020603050405020304" pitchFamily="18" charset="0"/>
                <a:ea typeface="Calibri" panose="020F0502020204030204" pitchFamily="34" charset="0"/>
              </a:rPr>
              <a:t>&gt;9.488 se rechaza la hipótesis nula y se acepta la hipótesis alternativa. </a:t>
            </a:r>
          </a:p>
          <a:p>
            <a:pPr>
              <a:lnSpc>
                <a:spcPct val="150000"/>
              </a:lnSpc>
            </a:pPr>
            <a:r>
              <a:rPr lang="es-EC" sz="1200" dirty="0">
                <a:latin typeface="Times New Roman" panose="02020603050405020304" pitchFamily="18" charset="0"/>
                <a:ea typeface="Calibri" panose="020F0502020204030204" pitchFamily="34" charset="0"/>
              </a:rPr>
              <a:t>Si X</a:t>
            </a:r>
            <a:r>
              <a:rPr lang="es-EC" sz="1200" baseline="30000" dirty="0">
                <a:latin typeface="Times New Roman" panose="02020603050405020304" pitchFamily="18" charset="0"/>
                <a:ea typeface="Calibri" panose="020F0502020204030204" pitchFamily="34" charset="0"/>
              </a:rPr>
              <a:t>2</a:t>
            </a:r>
            <a:r>
              <a:rPr lang="es-EC" sz="1200" dirty="0">
                <a:latin typeface="Times New Roman" panose="02020603050405020304" pitchFamily="18" charset="0"/>
                <a:ea typeface="Calibri" panose="020F0502020204030204" pitchFamily="34" charset="0"/>
              </a:rPr>
              <a:t>≤ 9.488 se acepta la hipótesis nula y se rechaza la hipótesis alternativa. </a:t>
            </a:r>
          </a:p>
          <a:p>
            <a:pPr>
              <a:lnSpc>
                <a:spcPct val="150000"/>
              </a:lnSpc>
            </a:pPr>
            <a:r>
              <a:rPr lang="es-EC" sz="1200" b="1" dirty="0">
                <a:latin typeface="Times New Roman" panose="02020603050405020304" pitchFamily="18" charset="0"/>
                <a:ea typeface="Calibri" panose="020F0502020204030204" pitchFamily="34" charset="0"/>
              </a:rPr>
              <a:t>Valor p: </a:t>
            </a:r>
            <a:r>
              <a:rPr lang="es-EC" sz="1200" dirty="0">
                <a:latin typeface="Times New Roman" panose="02020603050405020304" pitchFamily="18" charset="0"/>
                <a:ea typeface="Calibri" panose="020F0502020204030204" pitchFamily="34" charset="0"/>
              </a:rPr>
              <a:t>&lt; 0.05</a:t>
            </a:r>
          </a:p>
          <a:p>
            <a:pPr>
              <a:lnSpc>
                <a:spcPct val="150000"/>
              </a:lnSpc>
            </a:pPr>
            <a:r>
              <a:rPr lang="es-EC" sz="1200" dirty="0">
                <a:latin typeface="Times New Roman" panose="02020603050405020304" pitchFamily="18" charset="0"/>
                <a:ea typeface="Calibri" panose="020F0502020204030204" pitchFamily="34" charset="0"/>
              </a:rPr>
              <a:t>Si p &lt; α se rechaza la hipótesis nula se acepta la hipótesis alternativa.</a:t>
            </a:r>
          </a:p>
          <a:p>
            <a:pPr>
              <a:lnSpc>
                <a:spcPct val="150000"/>
              </a:lnSpc>
            </a:pPr>
            <a:r>
              <a:rPr lang="es-EC" sz="1200" dirty="0">
                <a:latin typeface="Times New Roman" panose="02020603050405020304" pitchFamily="18" charset="0"/>
                <a:ea typeface="Calibri" panose="020F0502020204030204" pitchFamily="34" charset="0"/>
              </a:rPr>
              <a:t>Si p ≥ α se acepta la hipótesis nula y se rechaza la hipótesis alternativa.</a:t>
            </a:r>
            <a:endParaRPr lang="es-EC" sz="1200" dirty="0">
              <a:effectLst/>
              <a:latin typeface="Times New Roman" panose="02020603050405020304" pitchFamily="18" charset="0"/>
              <a:ea typeface="Calibri" panose="020F0502020204030204" pitchFamily="34" charset="0"/>
            </a:endParaRPr>
          </a:p>
        </p:txBody>
      </p:sp>
      <p:pic>
        <p:nvPicPr>
          <p:cNvPr id="7" name="Imagen 6"/>
          <p:cNvPicPr>
            <a:picLocks noChangeAspect="1"/>
          </p:cNvPicPr>
          <p:nvPr/>
        </p:nvPicPr>
        <p:blipFill>
          <a:blip r:embed="rId2"/>
          <a:stretch>
            <a:fillRect/>
          </a:stretch>
        </p:blipFill>
        <p:spPr>
          <a:xfrm>
            <a:off x="231754" y="103032"/>
            <a:ext cx="7109204" cy="3116524"/>
          </a:xfrm>
          <a:prstGeom prst="rect">
            <a:avLst/>
          </a:prstGeom>
        </p:spPr>
      </p:pic>
      <p:sp>
        <p:nvSpPr>
          <p:cNvPr id="8" name="Flecha curvada hacia arriba 7">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9" name="Imagen 8"/>
          <p:cNvPicPr>
            <a:picLocks noChangeAspect="1"/>
          </p:cNvPicPr>
          <p:nvPr/>
        </p:nvPicPr>
        <p:blipFill>
          <a:blip r:embed="rId4"/>
          <a:stretch>
            <a:fillRect/>
          </a:stretch>
        </p:blipFill>
        <p:spPr>
          <a:xfrm>
            <a:off x="5391753" y="3158055"/>
            <a:ext cx="5838825" cy="3371850"/>
          </a:xfrm>
          <a:prstGeom prst="rect">
            <a:avLst/>
          </a:prstGeom>
        </p:spPr>
      </p:pic>
    </p:spTree>
    <p:extLst>
      <p:ext uri="{BB962C8B-B14F-4D97-AF65-F5344CB8AC3E}">
        <p14:creationId xmlns:p14="http://schemas.microsoft.com/office/powerpoint/2010/main" val="3774573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38200" y="568420"/>
            <a:ext cx="6502758" cy="523220"/>
          </a:xfrm>
          <a:prstGeom prst="rect">
            <a:avLst/>
          </a:prstGeom>
        </p:spPr>
        <p:txBody>
          <a:bodyPr wrap="square">
            <a:spAutoFit/>
          </a:bodyPr>
          <a:lstStyle/>
          <a:p>
            <a:r>
              <a:rPr lang="es-ES" sz="2800" b="1" dirty="0" smtClean="0">
                <a:latin typeface="Times New Roman" panose="02020603050405020304" pitchFamily="18" charset="0"/>
                <a:cs typeface="Times New Roman" panose="02020603050405020304" pitchFamily="18" charset="0"/>
              </a:rPr>
              <a:t>ANÁLISIS </a:t>
            </a:r>
            <a:r>
              <a:rPr lang="es-ES" sz="2800" b="1" dirty="0">
                <a:latin typeface="Times New Roman" panose="02020603050405020304" pitchFamily="18" charset="0"/>
                <a:cs typeface="Times New Roman" panose="02020603050405020304" pitchFamily="18" charset="0"/>
              </a:rPr>
              <a:t>BIVARIADO </a:t>
            </a:r>
            <a:r>
              <a:rPr lang="es-ES" sz="2800" b="1" dirty="0" smtClean="0">
                <a:latin typeface="Times New Roman" panose="02020603050405020304" pitchFamily="18" charset="0"/>
                <a:cs typeface="Times New Roman" panose="02020603050405020304" pitchFamily="18" charset="0"/>
              </a:rPr>
              <a:t>QUITO</a:t>
            </a:r>
            <a:endParaRPr lang="es-ES" sz="2800" b="1"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 name="Imagen 1"/>
          <p:cNvPicPr>
            <a:picLocks noChangeAspect="1"/>
          </p:cNvPicPr>
          <p:nvPr/>
        </p:nvPicPr>
        <p:blipFill>
          <a:blip r:embed="rId3"/>
          <a:stretch>
            <a:fillRect/>
          </a:stretch>
        </p:blipFill>
        <p:spPr>
          <a:xfrm>
            <a:off x="1752600" y="1656585"/>
            <a:ext cx="8700646" cy="4087391"/>
          </a:xfrm>
          <a:prstGeom prst="rect">
            <a:avLst/>
          </a:prstGeom>
        </p:spPr>
      </p:pic>
    </p:spTree>
    <p:extLst>
      <p:ext uri="{BB962C8B-B14F-4D97-AF65-F5344CB8AC3E}">
        <p14:creationId xmlns:p14="http://schemas.microsoft.com/office/powerpoint/2010/main" val="1488437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413197" y="177128"/>
            <a:ext cx="11641428" cy="6519885"/>
          </a:xfrm>
        </p:spPr>
        <p:txBody>
          <a:bodyPr/>
          <a:lstStyle/>
          <a:p>
            <a:pPr marL="0" indent="0">
              <a:buNone/>
            </a:pPr>
            <a:r>
              <a:rPr lang="es-ES" b="1" dirty="0" smtClean="0">
                <a:latin typeface="Times New Roman" panose="02020603050405020304" pitchFamily="18" charset="0"/>
                <a:cs typeface="Times New Roman" panose="02020603050405020304" pitchFamily="18" charset="0"/>
              </a:rPr>
              <a:t>ANÁLISIS BIVARIADO RUMIÑAHUI</a:t>
            </a:r>
            <a:endParaRPr lang="es-ES" b="1" dirty="0">
              <a:latin typeface="Times New Roman" panose="02020603050405020304" pitchFamily="18" charset="0"/>
              <a:cs typeface="Times New Roman" panose="02020603050405020304" pitchFamily="18" charset="0"/>
            </a:endParaRPr>
          </a:p>
        </p:txBody>
      </p:sp>
      <p:sp>
        <p:nvSpPr>
          <p:cNvPr id="5" name="Flecha curvada hacia arriba 4">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3" name="Imagen 2"/>
          <p:cNvPicPr>
            <a:picLocks noChangeAspect="1"/>
          </p:cNvPicPr>
          <p:nvPr/>
        </p:nvPicPr>
        <p:blipFill>
          <a:blip r:embed="rId3"/>
          <a:stretch>
            <a:fillRect/>
          </a:stretch>
        </p:blipFill>
        <p:spPr>
          <a:xfrm>
            <a:off x="1002215" y="1287888"/>
            <a:ext cx="9841869" cy="4623515"/>
          </a:xfrm>
          <a:prstGeom prst="rect">
            <a:avLst/>
          </a:prstGeom>
        </p:spPr>
      </p:pic>
    </p:spTree>
    <p:extLst>
      <p:ext uri="{BB962C8B-B14F-4D97-AF65-F5344CB8AC3E}">
        <p14:creationId xmlns:p14="http://schemas.microsoft.com/office/powerpoint/2010/main" val="3066233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378" y="157055"/>
            <a:ext cx="10515600" cy="1325563"/>
          </a:xfrm>
        </p:spPr>
        <p:txBody>
          <a:bodyPr>
            <a:normAutofit/>
          </a:bodyPr>
          <a:lstStyle/>
          <a:p>
            <a:r>
              <a:rPr lang="es-ES" sz="4000" dirty="0" smtClean="0">
                <a:latin typeface="Times New Roman" panose="02020603050405020304" pitchFamily="18" charset="0"/>
                <a:cs typeface="Times New Roman" panose="02020603050405020304" pitchFamily="18" charset="0"/>
              </a:rPr>
              <a:t>CAPITULO IV: PROPUESTA </a:t>
            </a:r>
            <a:endParaRPr lang="es-ES" sz="4000"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61899025"/>
              </p:ext>
            </p:extLst>
          </p:nvPr>
        </p:nvGraphicFramePr>
        <p:xfrm>
          <a:off x="744070" y="1637366"/>
          <a:ext cx="490369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descr="5W+2H"/>
          <p:cNvPicPr/>
          <p:nvPr/>
        </p:nvPicPr>
        <p:blipFill>
          <a:blip r:embed="rId7">
            <a:extLst>
              <a:ext uri="{28A0092B-C50C-407E-A947-70E740481C1C}">
                <a14:useLocalDpi xmlns:a14="http://schemas.microsoft.com/office/drawing/2010/main" val="0"/>
              </a:ext>
            </a:extLst>
          </a:blip>
          <a:srcRect l="21654" t="8508" r="4108" b="9512"/>
          <a:stretch>
            <a:fillRect/>
          </a:stretch>
        </p:blipFill>
        <p:spPr bwMode="auto">
          <a:xfrm>
            <a:off x="6387353" y="1597866"/>
            <a:ext cx="5217459" cy="3135499"/>
          </a:xfrm>
          <a:prstGeom prst="rect">
            <a:avLst/>
          </a:prstGeom>
          <a:noFill/>
          <a:ln>
            <a:noFill/>
          </a:ln>
        </p:spPr>
      </p:pic>
      <p:sp>
        <p:nvSpPr>
          <p:cNvPr id="6" name="Rectángulo 5"/>
          <p:cNvSpPr/>
          <p:nvPr/>
        </p:nvSpPr>
        <p:spPr>
          <a:xfrm>
            <a:off x="6288741" y="4715453"/>
            <a:ext cx="6096000" cy="335926"/>
          </a:xfrm>
          <a:prstGeom prst="rect">
            <a:avLst/>
          </a:prstGeom>
        </p:spPr>
        <p:txBody>
          <a:bodyPr>
            <a:spAutoFit/>
          </a:bodyPr>
          <a:lstStyle/>
          <a:p>
            <a:pPr algn="just">
              <a:lnSpc>
                <a:spcPct val="150000"/>
              </a:lnSpc>
              <a:spcAft>
                <a:spcPts val="60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err="1">
                <a:latin typeface="Times New Roman" panose="02020603050405020304" pitchFamily="18" charset="0"/>
                <a:ea typeface="Calibri" panose="020F0502020204030204" pitchFamily="34" charset="0"/>
                <a:cs typeface="Times New Roman" panose="02020603050405020304" pitchFamily="18" charset="0"/>
              </a:rPr>
              <a:t>Merhi</a:t>
            </a:r>
            <a:r>
              <a:rPr lang="es-EC" sz="1200"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err="1">
                <a:latin typeface="Times New Roman" panose="02020603050405020304" pitchFamily="18" charset="0"/>
                <a:ea typeface="Calibri" panose="020F0502020204030204" pitchFamily="34" charset="0"/>
                <a:cs typeface="Times New Roman" panose="02020603050405020304" pitchFamily="18" charset="0"/>
              </a:rPr>
              <a:t>Daychoum</a:t>
            </a:r>
            <a:r>
              <a:rPr lang="es-EC" sz="1200" dirty="0">
                <a:latin typeface="Times New Roman" panose="02020603050405020304" pitchFamily="18" charset="0"/>
                <a:ea typeface="Calibri" panose="020F0502020204030204" pitchFamily="34" charset="0"/>
                <a:cs typeface="Times New Roman" panose="02020603050405020304" pitchFamily="18" charset="0"/>
              </a:rPr>
              <a:t> (2007), 40 </a:t>
            </a:r>
            <a:r>
              <a:rPr lang="es-EC" sz="1200" dirty="0" err="1">
                <a:latin typeface="Times New Roman" panose="02020603050405020304" pitchFamily="18" charset="0"/>
                <a:ea typeface="Calibri" panose="020F0502020204030204" pitchFamily="34" charset="0"/>
                <a:cs typeface="Times New Roman" panose="02020603050405020304" pitchFamily="18" charset="0"/>
              </a:rPr>
              <a:t>Ferramentas</a:t>
            </a:r>
            <a:r>
              <a:rPr lang="es-EC" sz="1200" dirty="0">
                <a:latin typeface="Times New Roman" panose="02020603050405020304" pitchFamily="18" charset="0"/>
                <a:ea typeface="Calibri" panose="020F0502020204030204" pitchFamily="34" charset="0"/>
                <a:cs typeface="Times New Roman" panose="02020603050405020304" pitchFamily="18" charset="0"/>
              </a:rPr>
              <a:t> e Técnicas de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Gerenciamento</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Flecha curvada hacia arriba 6">
            <a:hlinkClick r:id="rId8"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558406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latin typeface="Times New Roman" panose="02020603050405020304" pitchFamily="18" charset="0"/>
                <a:ea typeface="Calibri" panose="020F0502020204030204" pitchFamily="34" charset="0"/>
              </a:rPr>
              <a:t>Parámetros para establecer los puntos críticos</a:t>
            </a:r>
            <a:endParaRPr lang="es-ES" dirty="0"/>
          </a:p>
        </p:txBody>
      </p:sp>
      <p:sp>
        <p:nvSpPr>
          <p:cNvPr id="7" name="Rectángulo 6"/>
          <p:cNvSpPr/>
          <p:nvPr/>
        </p:nvSpPr>
        <p:spPr>
          <a:xfrm>
            <a:off x="1563583" y="4091624"/>
            <a:ext cx="8934203" cy="430887"/>
          </a:xfrm>
          <a:prstGeom prst="rect">
            <a:avLst/>
          </a:prstGeom>
        </p:spPr>
        <p:txBody>
          <a:bodyPr wrap="square">
            <a:spAutoFit/>
          </a:bodyPr>
          <a:lstStyle/>
          <a:p>
            <a:r>
              <a:rPr lang="es-EC" sz="1050" i="1" dirty="0">
                <a:latin typeface="Times New Roman" panose="02020603050405020304" pitchFamily="18" charset="0"/>
                <a:ea typeface="Calibri" panose="020F0502020204030204" pitchFamily="34" charset="0"/>
              </a:rPr>
              <a:t>Nota:</a:t>
            </a:r>
            <a:r>
              <a:rPr lang="es-EC" sz="1050" dirty="0">
                <a:latin typeface="Times New Roman" panose="02020603050405020304" pitchFamily="18" charset="0"/>
                <a:ea typeface="Calibri" panose="020F0502020204030204" pitchFamily="34" charset="0"/>
              </a:rPr>
              <a:t> Se muestran las categorías y sus respectivos rangos. Fuente: Pontón H. (2009). </a:t>
            </a:r>
            <a:r>
              <a:rPr lang="es-ES" sz="1050" dirty="0">
                <a:latin typeface="Times New Roman" panose="02020603050405020304" pitchFamily="18" charset="0"/>
                <a:ea typeface="Calibri" panose="020F0502020204030204" pitchFamily="34" charset="0"/>
              </a:rPr>
              <a:t>Medición de la satisfacción del cliente como parte de la calidad de servicio de los distribuidores de equipos y materiales para el sector de la publicidad exterior en el municipio Maracaibo</a:t>
            </a:r>
            <a:endParaRPr lang="es-ES" sz="1050" dirty="0"/>
          </a:p>
        </p:txBody>
      </p:sp>
      <p:graphicFrame>
        <p:nvGraphicFramePr>
          <p:cNvPr id="4" name="Tabla 3"/>
          <p:cNvGraphicFramePr>
            <a:graphicFrameLocks noGrp="1"/>
          </p:cNvGraphicFramePr>
          <p:nvPr>
            <p:extLst>
              <p:ext uri="{D42A27DB-BD31-4B8C-83A1-F6EECF244321}">
                <p14:modId xmlns:p14="http://schemas.microsoft.com/office/powerpoint/2010/main" val="840378816"/>
              </p:ext>
            </p:extLst>
          </p:nvPr>
        </p:nvGraphicFramePr>
        <p:xfrm>
          <a:off x="1508337" y="1700011"/>
          <a:ext cx="8891992" cy="2292440"/>
        </p:xfrm>
        <a:graphic>
          <a:graphicData uri="http://schemas.openxmlformats.org/drawingml/2006/table">
            <a:tbl>
              <a:tblPr firstRow="1" firstCol="1" bandRow="1"/>
              <a:tblGrid>
                <a:gridCol w="3633268"/>
                <a:gridCol w="5258724"/>
              </a:tblGrid>
              <a:tr h="458488">
                <a:tc>
                  <a:txBody>
                    <a:bodyPr/>
                    <a:lstStyle/>
                    <a:p>
                      <a:pPr marL="36195" marR="36195"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Categoría</a:t>
                      </a:r>
                      <a:endParaRPr lang="es-ES"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C" sz="1600">
                          <a:effectLst/>
                          <a:latin typeface="Times New Roman" panose="02020603050405020304" pitchFamily="18" charset="0"/>
                          <a:ea typeface="Times New Roman" panose="02020603050405020304" pitchFamily="18" charset="0"/>
                        </a:rPr>
                        <a:t>Rango</a:t>
                      </a:r>
                      <a:endParaRPr lang="es-ES"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488">
                <a:tc>
                  <a:txBody>
                    <a:bodyPr/>
                    <a:lstStyle/>
                    <a:p>
                      <a:pPr marL="36195" marR="36195" algn="ctr">
                        <a:lnSpc>
                          <a:spcPct val="150000"/>
                        </a:lnSpc>
                        <a:spcAft>
                          <a:spcPts val="0"/>
                        </a:spcAft>
                      </a:pPr>
                      <a:r>
                        <a:rPr lang="es-EC" sz="1600">
                          <a:effectLst/>
                          <a:latin typeface="Times New Roman" panose="02020603050405020304" pitchFamily="18" charset="0"/>
                          <a:ea typeface="Times New Roman" panose="02020603050405020304" pitchFamily="18" charset="0"/>
                        </a:rPr>
                        <a:t>Muy baja calidad</a:t>
                      </a:r>
                      <a:endParaRPr lang="es-ES" sz="2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600" dirty="0">
                          <a:effectLst/>
                          <a:latin typeface="Times New Roman" panose="02020603050405020304" pitchFamily="18" charset="0"/>
                          <a:ea typeface="Calibri" panose="020F0502020204030204" pitchFamily="34" charset="0"/>
                        </a:rPr>
                        <a:t>1 – 1,99</a:t>
                      </a:r>
                      <a:endParaRPr lang="es-ES"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458488">
                <a:tc>
                  <a:txBody>
                    <a:bodyPr/>
                    <a:lstStyle/>
                    <a:p>
                      <a:pPr marL="36195" marR="36195" algn="ctr">
                        <a:lnSpc>
                          <a:spcPct val="150000"/>
                        </a:lnSpc>
                        <a:spcAft>
                          <a:spcPts val="0"/>
                        </a:spcAft>
                      </a:pPr>
                      <a:r>
                        <a:rPr lang="es-EC" sz="1600">
                          <a:effectLst/>
                          <a:latin typeface="Times New Roman" panose="02020603050405020304" pitchFamily="18" charset="0"/>
                          <a:ea typeface="Times New Roman" panose="02020603050405020304" pitchFamily="18" charset="0"/>
                        </a:rPr>
                        <a:t>Baja calidad</a:t>
                      </a:r>
                      <a:endParaRPr lang="es-ES"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600" dirty="0">
                          <a:effectLst/>
                          <a:latin typeface="Times New Roman" panose="02020603050405020304" pitchFamily="18" charset="0"/>
                          <a:ea typeface="Calibri" panose="020F0502020204030204" pitchFamily="34" charset="0"/>
                        </a:rPr>
                        <a:t>2,00 – 2,99</a:t>
                      </a:r>
                      <a:endParaRPr lang="es-ES"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458488">
                <a:tc>
                  <a:txBody>
                    <a:bodyPr/>
                    <a:lstStyle/>
                    <a:p>
                      <a:pPr marR="36195" algn="ctr">
                        <a:lnSpc>
                          <a:spcPct val="150000"/>
                        </a:lnSpc>
                        <a:spcAft>
                          <a:spcPts val="0"/>
                        </a:spcAft>
                      </a:pPr>
                      <a:r>
                        <a:rPr lang="es-EC" sz="1600">
                          <a:effectLst/>
                          <a:latin typeface="Times New Roman" panose="02020603050405020304" pitchFamily="18" charset="0"/>
                          <a:ea typeface="Calibri" panose="020F0502020204030204" pitchFamily="34" charset="0"/>
                        </a:rPr>
                        <a:t>Aceptable</a:t>
                      </a:r>
                      <a:endParaRPr lang="es-ES"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600" dirty="0">
                          <a:effectLst/>
                          <a:latin typeface="Times New Roman" panose="02020603050405020304" pitchFamily="18" charset="0"/>
                          <a:ea typeface="Calibri" panose="020F0502020204030204" pitchFamily="34" charset="0"/>
                        </a:rPr>
                        <a:t>3,00 – 3,99</a:t>
                      </a:r>
                      <a:endParaRPr lang="es-ES"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458488">
                <a:tc>
                  <a:txBody>
                    <a:bodyPr/>
                    <a:lstStyle/>
                    <a:p>
                      <a:pPr marR="36195" algn="ctr">
                        <a:lnSpc>
                          <a:spcPct val="150000"/>
                        </a:lnSpc>
                        <a:spcAft>
                          <a:spcPts val="0"/>
                        </a:spcAft>
                      </a:pPr>
                      <a:r>
                        <a:rPr lang="es-EC" sz="1600">
                          <a:effectLst/>
                          <a:latin typeface="Times New Roman" panose="02020603050405020304" pitchFamily="18" charset="0"/>
                          <a:ea typeface="Calibri" panose="020F0502020204030204" pitchFamily="34" charset="0"/>
                        </a:rPr>
                        <a:t>Alta calidad</a:t>
                      </a:r>
                      <a:endParaRPr lang="es-ES" sz="2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S" sz="1600" dirty="0">
                          <a:effectLst/>
                          <a:latin typeface="Times New Roman" panose="02020603050405020304" pitchFamily="18" charset="0"/>
                          <a:ea typeface="Calibri" panose="020F0502020204030204" pitchFamily="34" charset="0"/>
                        </a:rPr>
                        <a:t>4,00 – 5,00</a:t>
                      </a:r>
                      <a:endParaRPr lang="es-ES" sz="2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5" name="Imagen 4"/>
          <p:cNvPicPr>
            <a:picLocks noChangeAspect="1"/>
          </p:cNvPicPr>
          <p:nvPr/>
        </p:nvPicPr>
        <p:blipFill>
          <a:blip r:embed="rId2"/>
          <a:stretch>
            <a:fillRect/>
          </a:stretch>
        </p:blipFill>
        <p:spPr>
          <a:xfrm>
            <a:off x="8932387" y="1641783"/>
            <a:ext cx="3023052" cy="4240402"/>
          </a:xfrm>
          <a:prstGeom prst="rect">
            <a:avLst/>
          </a:prstGeom>
        </p:spPr>
      </p:pic>
      <p:sp>
        <p:nvSpPr>
          <p:cNvPr id="6" name="Flecha curvada hacia arriba 5">
            <a:hlinkClick r:id="rId3"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23153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91779"/>
          </a:xfrm>
        </p:spPr>
        <p:txBody>
          <a:bodyPr>
            <a:normAutofit fontScale="90000"/>
          </a:bodyPr>
          <a:lstStyle/>
          <a:p>
            <a:pPr lvl="0"/>
            <a:r>
              <a:rPr lang="es-EC" sz="2700" dirty="0">
                <a:latin typeface="Times New Roman" panose="02020603050405020304" pitchFamily="18" charset="0"/>
                <a:ea typeface="Calibri" panose="020F0502020204030204" pitchFamily="34" charset="0"/>
                <a:cs typeface="Times New Roman" panose="02020603050405020304" pitchFamily="18" charset="0"/>
              </a:rPr>
              <a:t>Hallazgos de puntos críticos en la dimensión creación del conocimiento (GC).</a:t>
            </a:r>
            <a:r>
              <a:rPr lang="es-ES" sz="4000" dirty="0"/>
              <a:t/>
            </a:r>
            <a:br>
              <a:rPr lang="es-ES" sz="4000" dirty="0"/>
            </a:br>
            <a:endParaRPr lang="es-ES" dirty="0"/>
          </a:p>
        </p:txBody>
      </p:sp>
      <p:sp>
        <p:nvSpPr>
          <p:cNvPr id="5" name="Rectangle 1"/>
          <p:cNvSpPr>
            <a:spLocks noChangeArrowheads="1"/>
          </p:cNvSpPr>
          <p:nvPr/>
        </p:nvSpPr>
        <p:spPr bwMode="auto">
          <a:xfrm>
            <a:off x="771634" y="6029541"/>
            <a:ext cx="56749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1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Nota: </a:t>
            </a:r>
            <a:r>
              <a:rPr kumimoji="0" lang="es-EC" sz="11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 muestran los hallazgos de los puntos críticos de la dimensión creación del conocimiento.</a:t>
            </a: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632745746"/>
              </p:ext>
            </p:extLst>
          </p:nvPr>
        </p:nvGraphicFramePr>
        <p:xfrm>
          <a:off x="861950" y="944584"/>
          <a:ext cx="10515600" cy="4758108"/>
        </p:xfrm>
        <a:graphic>
          <a:graphicData uri="http://schemas.openxmlformats.org/drawingml/2006/table">
            <a:tbl>
              <a:tblPr firstRow="1" firstCol="1" bandRow="1"/>
              <a:tblGrid>
                <a:gridCol w="7297826"/>
                <a:gridCol w="1783446"/>
                <a:gridCol w="1434328"/>
              </a:tblGrid>
              <a:tr h="267484">
                <a:tc>
                  <a:txBody>
                    <a:bodyPr/>
                    <a:lstStyle/>
                    <a:p>
                      <a:pPr marL="36195" marR="36195" algn="ctr">
                        <a:lnSpc>
                          <a:spcPct val="150000"/>
                        </a:lnSpc>
                        <a:spcAft>
                          <a:spcPts val="1000"/>
                        </a:spcAft>
                      </a:pPr>
                      <a:r>
                        <a:rPr lang="es-EC" sz="1400" b="1" dirty="0">
                          <a:effectLst/>
                          <a:latin typeface="Times New Roman" panose="02020603050405020304" pitchFamily="18" charset="0"/>
                          <a:ea typeface="Times New Roman" panose="02020603050405020304" pitchFamily="18" charset="0"/>
                        </a:rPr>
                        <a:t>Pregunta</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b="1">
                          <a:effectLst/>
                          <a:latin typeface="Times New Roman" panose="02020603050405020304" pitchFamily="18" charset="0"/>
                          <a:ea typeface="Times New Roman" panose="02020603050405020304" pitchFamily="18" charset="0"/>
                        </a:rPr>
                        <a:t>Valor</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b="1">
                          <a:effectLst/>
                          <a:latin typeface="Times New Roman" panose="02020603050405020304" pitchFamily="18" charset="0"/>
                          <a:ea typeface="Times New Roman" panose="02020603050405020304" pitchFamily="18" charset="0"/>
                        </a:rPr>
                        <a:t>Categoría</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8988">
                <a:tc rowSpan="2">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1. ¿Los conceptos de Gestión del Conocimiento son familiares para usted?</a:t>
                      </a:r>
                      <a:endParaRPr lang="es-ES" sz="1400" dirty="0">
                        <a:effectLst/>
                        <a:latin typeface="Times New Roman" panose="02020603050405020304" pitchFamily="18" charset="0"/>
                        <a:ea typeface="Calibri" panose="020F0502020204030204" pitchFamily="34" charset="0"/>
                      </a:endParaRPr>
                    </a:p>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2. El personal es estimulado continuamente para generar y compartir nuevos conocimientos e ideas.</a:t>
                      </a:r>
                      <a:endParaRPr lang="es-ES" sz="1400" dirty="0">
                        <a:effectLst/>
                        <a:latin typeface="Times New Roman" panose="02020603050405020304" pitchFamily="18" charset="0"/>
                        <a:ea typeface="Calibri" panose="020F0502020204030204" pitchFamily="34" charset="0"/>
                      </a:endParaRPr>
                    </a:p>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3. La comunicación es abierta e involucra a todos y cada uno de los empleados.</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Bef>
                          <a:spcPts val="600"/>
                        </a:spcBef>
                        <a:spcAft>
                          <a:spcPts val="0"/>
                        </a:spcAft>
                      </a:pPr>
                      <a:r>
                        <a:rPr lang="es-EC" sz="1400" b="1" i="1" dirty="0">
                          <a:effectLst/>
                          <a:latin typeface="Times New Roman" panose="02020603050405020304" pitchFamily="18" charset="0"/>
                          <a:ea typeface="Calibri" panose="020F0502020204030204" pitchFamily="34" charset="0"/>
                        </a:rPr>
                        <a:t>2,61</a:t>
                      </a:r>
                      <a:endParaRPr lang="es-ES" sz="1400" i="1" dirty="0">
                        <a:effectLst/>
                        <a:latin typeface="Times New Roman" panose="02020603050405020304" pitchFamily="18" charset="0"/>
                        <a:ea typeface="Calibri" panose="020F0502020204030204" pitchFamily="34" charset="0"/>
                      </a:endParaRPr>
                    </a:p>
                    <a:p>
                      <a:pPr marL="36195" marR="36195" algn="ctr">
                        <a:lnSpc>
                          <a:spcPct val="150000"/>
                        </a:lnSpc>
                        <a:spcAft>
                          <a:spcPts val="0"/>
                        </a:spcAft>
                      </a:pPr>
                      <a:r>
                        <a:rPr lang="es-EC" sz="1400" i="1" dirty="0">
                          <a:effectLst/>
                          <a:latin typeface="Times New Roman" panose="02020603050405020304" pitchFamily="18" charset="0"/>
                          <a:ea typeface="Calibri" panose="020F0502020204030204" pitchFamily="34" charset="0"/>
                        </a:rPr>
                        <a:t> </a:t>
                      </a:r>
                      <a:r>
                        <a:rPr lang="es-EC" sz="1400" b="1" i="1" dirty="0" smtClean="0">
                          <a:effectLst/>
                          <a:latin typeface="Times New Roman" panose="02020603050405020304" pitchFamily="18" charset="0"/>
                          <a:ea typeface="Calibri" panose="020F0502020204030204" pitchFamily="34" charset="0"/>
                        </a:rPr>
                        <a:t>2,46</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Baja calidad</a:t>
                      </a:r>
                    </a:p>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 </a:t>
                      </a:r>
                      <a:r>
                        <a:rPr lang="es-ES" sz="1400" dirty="0" smtClean="0">
                          <a:effectLst/>
                          <a:latin typeface="Times New Roman" panose="02020603050405020304" pitchFamily="18" charset="0"/>
                          <a:ea typeface="Calibri" panose="020F0502020204030204" pitchFamily="34" charset="0"/>
                        </a:rPr>
                        <a:t>Baja </a:t>
                      </a:r>
                      <a:r>
                        <a:rPr lang="es-ES" sz="1400" dirty="0">
                          <a:effectLst/>
                          <a:latin typeface="Times New Roman" panose="02020603050405020304" pitchFamily="18" charset="0"/>
                          <a:ea typeface="Calibri" panose="020F0502020204030204" pitchFamily="34" charset="0"/>
                        </a:rPr>
                        <a:t>calidad</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378720">
                <a:tc vMerge="1">
                  <a:txBody>
                    <a:bodyPr/>
                    <a:lstStyle/>
                    <a:p>
                      <a:endParaRPr lang="es-ES"/>
                    </a:p>
                  </a:txBody>
                  <a:tcPr/>
                </a:tc>
                <a:tc>
                  <a:txBody>
                    <a:bodyPr/>
                    <a:lstStyle/>
                    <a:p>
                      <a:pPr marR="36195" algn="ctr">
                        <a:lnSpc>
                          <a:spcPct val="150000"/>
                        </a:lnSpc>
                        <a:spcAft>
                          <a:spcPts val="0"/>
                        </a:spcAft>
                      </a:pPr>
                      <a:r>
                        <a:rPr lang="es-EC" sz="1400" i="1" dirty="0" smtClean="0">
                          <a:effectLst/>
                          <a:latin typeface="Times New Roman" panose="02020603050405020304" pitchFamily="18" charset="0"/>
                          <a:ea typeface="Calibri" panose="020F0502020204030204" pitchFamily="34" charset="0"/>
                        </a:rPr>
                        <a:t>3,31</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 </a:t>
                      </a:r>
                      <a:r>
                        <a:rPr lang="es-ES" sz="1400" dirty="0" smtClean="0">
                          <a:effectLst/>
                          <a:latin typeface="Times New Roman" panose="02020603050405020304" pitchFamily="18" charset="0"/>
                          <a:ea typeface="Calibri" panose="020F0502020204030204" pitchFamily="34" charset="0"/>
                        </a:rPr>
                        <a:t>Aceptable</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571318">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4. Es importante para la organización estar en contacto continuo con todo el entorno y desarrollar redes de comunicación (clientes, proveedores, competidores, gobierno)</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400" b="1" i="1" dirty="0">
                          <a:effectLst/>
                          <a:latin typeface="Times New Roman" panose="02020603050405020304" pitchFamily="18" charset="0"/>
                          <a:ea typeface="Calibri" panose="020F0502020204030204" pitchFamily="34" charset="0"/>
                        </a:rPr>
                        <a:t>2,57</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a:noFill/>
                    </a:lnB>
                  </a:tcPr>
                </a:tc>
              </a:tr>
              <a:tr h="267484">
                <a:tc>
                  <a:txBody>
                    <a:bodyPr/>
                    <a:lstStyle/>
                    <a:p>
                      <a:pPr marL="36195" marR="36195" algn="just">
                        <a:lnSpc>
                          <a:spcPct val="150000"/>
                        </a:lnSpc>
                        <a:spcAft>
                          <a:spcPts val="1000"/>
                        </a:spcAft>
                      </a:pPr>
                      <a:r>
                        <a:rPr lang="es-EC" sz="1400">
                          <a:effectLst/>
                          <a:latin typeface="Times New Roman" panose="02020603050405020304" pitchFamily="18" charset="0"/>
                          <a:ea typeface="Times New Roman" panose="02020603050405020304" pitchFamily="18" charset="0"/>
                        </a:rPr>
                        <a:t>5. El diálogo creativo y el intercambio de ideas en todos los niveles es habitual en la empresa</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400" b="1" i="1" dirty="0">
                          <a:effectLst/>
                          <a:latin typeface="Times New Roman" panose="02020603050405020304" pitchFamily="18" charset="0"/>
                          <a:ea typeface="Calibri" panose="020F0502020204030204" pitchFamily="34" charset="0"/>
                        </a:rPr>
                        <a:t>2,84</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a:noFill/>
                    </a:lnB>
                  </a:tcPr>
                </a:tc>
              </a:tr>
              <a:tr h="267484">
                <a:tc>
                  <a:txBody>
                    <a:bodyPr/>
                    <a:lstStyle/>
                    <a:p>
                      <a:pPr marL="36195" marR="36195" algn="just">
                        <a:lnSpc>
                          <a:spcPct val="150000"/>
                        </a:lnSpc>
                        <a:spcAft>
                          <a:spcPts val="1000"/>
                        </a:spcAft>
                      </a:pPr>
                      <a:r>
                        <a:rPr lang="es-EC" sz="1400">
                          <a:effectLst/>
                          <a:latin typeface="Times New Roman" panose="02020603050405020304" pitchFamily="18" charset="0"/>
                          <a:ea typeface="Times New Roman" panose="02020603050405020304" pitchFamily="18" charset="0"/>
                        </a:rPr>
                        <a:t>6. El uso de pensamiento deductivo e inductivo es común entre los empleados.</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400" b="1" i="1" dirty="0">
                          <a:effectLst/>
                          <a:latin typeface="Times New Roman" panose="02020603050405020304" pitchFamily="18" charset="0"/>
                          <a:ea typeface="Calibri" panose="020F0502020204030204" pitchFamily="34" charset="0"/>
                        </a:rPr>
                        <a:t>2,56</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a:noFill/>
                    </a:lnB>
                  </a:tcPr>
                </a:tc>
              </a:tr>
              <a:tr h="571318">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7. El personal hace uso de metáforas y analogías en los diálogos para la creación de conceptos o ideas.</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400" b="1" i="1" dirty="0">
                          <a:effectLst/>
                          <a:latin typeface="Times New Roman" panose="02020603050405020304" pitchFamily="18" charset="0"/>
                          <a:ea typeface="Calibri" panose="020F0502020204030204" pitchFamily="34" charset="0"/>
                        </a:rPr>
                        <a:t>2,00</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R="36195" algn="ctr">
                        <a:lnSpc>
                          <a:spcPct val="150000"/>
                        </a:lnSpc>
                        <a:spcAft>
                          <a:spcPts val="0"/>
                        </a:spcAft>
                      </a:pPr>
                      <a:r>
                        <a:rPr lang="es-ES" sz="140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a:noFill/>
                    </a:lnB>
                  </a:tcPr>
                </a:tc>
              </a:tr>
              <a:tr h="267484">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8. La opinión subjetiva es permitida en todos los niveles.</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C" sz="1400" i="1">
                          <a:effectLst/>
                          <a:latin typeface="Times New Roman" panose="02020603050405020304" pitchFamily="18" charset="0"/>
                          <a:ea typeface="Calibri" panose="020F0502020204030204" pitchFamily="34" charset="0"/>
                        </a:rPr>
                        <a:t>3,25</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Aceptable</a:t>
                      </a:r>
                    </a:p>
                  </a:txBody>
                  <a:tcPr marL="0" marR="0" marT="0" marB="0" anchor="ctr">
                    <a:lnL>
                      <a:noFill/>
                    </a:lnL>
                    <a:lnR>
                      <a:noFill/>
                    </a:lnR>
                    <a:lnT>
                      <a:noFill/>
                    </a:lnT>
                    <a:lnB>
                      <a:noFill/>
                    </a:lnB>
                  </a:tcPr>
                </a:tc>
              </a:tr>
              <a:tr h="571318">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9. La educación y entrenamiento formales con talleres, cursos, seminarios, etc. es proporcionada por personal de la misma empresa.</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C" sz="1400" b="1" i="1">
                          <a:effectLst/>
                          <a:latin typeface="Times New Roman" panose="02020603050405020304" pitchFamily="18" charset="0"/>
                          <a:ea typeface="Calibri" panose="020F0502020204030204" pitchFamily="34" charset="0"/>
                        </a:rPr>
                        <a:t>2,90</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Flecha curvada hacia arriba 5">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258069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126" y="70928"/>
            <a:ext cx="10515600" cy="1325563"/>
          </a:xfrm>
        </p:spPr>
        <p:txBody>
          <a:bodyPr>
            <a:normAutofit/>
          </a:bodyPr>
          <a:lstStyle/>
          <a:p>
            <a:r>
              <a:rPr lang="es-EC" sz="4000" dirty="0" smtClean="0">
                <a:latin typeface="Times New Roman" panose="02020603050405020304" pitchFamily="18" charset="0"/>
                <a:cs typeface="Times New Roman" panose="02020603050405020304" pitchFamily="18" charset="0"/>
              </a:rPr>
              <a:t>Árbol de problemas</a:t>
            </a:r>
            <a:endParaRPr lang="es-EC" sz="4000" dirty="0">
              <a:latin typeface="Times New Roman" panose="02020603050405020304" pitchFamily="18" charset="0"/>
              <a:cs typeface="Times New Roman" panose="02020603050405020304" pitchFamily="18" charset="0"/>
            </a:endParaRPr>
          </a:p>
        </p:txBody>
      </p:sp>
      <p:grpSp>
        <p:nvGrpSpPr>
          <p:cNvPr id="37" name="Grupo 36"/>
          <p:cNvGrpSpPr>
            <a:grpSpLocks/>
          </p:cNvGrpSpPr>
          <p:nvPr/>
        </p:nvGrpSpPr>
        <p:grpSpPr>
          <a:xfrm>
            <a:off x="1171978" y="1179454"/>
            <a:ext cx="9414455" cy="5195588"/>
            <a:chOff x="0" y="0"/>
            <a:chExt cx="6300518" cy="4627880"/>
          </a:xfrm>
        </p:grpSpPr>
        <p:cxnSp>
          <p:nvCxnSpPr>
            <p:cNvPr id="38" name="Conector recto de flecha 37"/>
            <p:cNvCxnSpPr/>
            <p:nvPr/>
          </p:nvCxnSpPr>
          <p:spPr>
            <a:xfrm flipV="1">
              <a:off x="787879" y="856891"/>
              <a:ext cx="0" cy="439420"/>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39" name="Conector recto de flecha 38"/>
            <p:cNvCxnSpPr/>
            <p:nvPr/>
          </p:nvCxnSpPr>
          <p:spPr>
            <a:xfrm flipV="1">
              <a:off x="724619" y="1794295"/>
              <a:ext cx="0" cy="44767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40" name="Conector recto de flecha 39"/>
            <p:cNvCxnSpPr/>
            <p:nvPr/>
          </p:nvCxnSpPr>
          <p:spPr>
            <a:xfrm flipV="1">
              <a:off x="4048664" y="1794295"/>
              <a:ext cx="0" cy="44767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41" name="Conector recto de flecha 40"/>
            <p:cNvCxnSpPr/>
            <p:nvPr/>
          </p:nvCxnSpPr>
          <p:spPr>
            <a:xfrm flipV="1">
              <a:off x="5647427" y="1794295"/>
              <a:ext cx="0" cy="44767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42" name="Conector recto de flecha 41"/>
            <p:cNvCxnSpPr/>
            <p:nvPr/>
          </p:nvCxnSpPr>
          <p:spPr>
            <a:xfrm flipV="1">
              <a:off x="5474898" y="856891"/>
              <a:ext cx="0" cy="43878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43" name="Conector recto de flecha 42"/>
            <p:cNvCxnSpPr/>
            <p:nvPr/>
          </p:nvCxnSpPr>
          <p:spPr>
            <a:xfrm flipV="1">
              <a:off x="707366" y="3278038"/>
              <a:ext cx="0" cy="50482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44" name="Conector recto de flecha 43"/>
            <p:cNvCxnSpPr/>
            <p:nvPr/>
          </p:nvCxnSpPr>
          <p:spPr>
            <a:xfrm flipV="1">
              <a:off x="2340634" y="868393"/>
              <a:ext cx="0" cy="39560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45" name="Conector recto de flecha 44"/>
            <p:cNvCxnSpPr/>
            <p:nvPr/>
          </p:nvCxnSpPr>
          <p:spPr>
            <a:xfrm flipV="1">
              <a:off x="2323381" y="3283789"/>
              <a:ext cx="0" cy="50355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46" name="Conector recto de flecha 45"/>
            <p:cNvCxnSpPr/>
            <p:nvPr/>
          </p:nvCxnSpPr>
          <p:spPr>
            <a:xfrm flipV="1">
              <a:off x="3985404" y="3289540"/>
              <a:ext cx="0" cy="50482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47" name="Conector recto de flecha 46"/>
            <p:cNvCxnSpPr/>
            <p:nvPr/>
          </p:nvCxnSpPr>
          <p:spPr>
            <a:xfrm flipV="1">
              <a:off x="5319623" y="3278038"/>
              <a:ext cx="0" cy="504825"/>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48" name="Conector recto de flecha 47"/>
            <p:cNvCxnSpPr/>
            <p:nvPr/>
          </p:nvCxnSpPr>
          <p:spPr>
            <a:xfrm flipV="1">
              <a:off x="4054415" y="856891"/>
              <a:ext cx="0" cy="438785"/>
            </a:xfrm>
            <a:prstGeom prst="straightConnector1">
              <a:avLst/>
            </a:prstGeom>
            <a:noFill/>
            <a:ln w="9525" cap="flat" cmpd="sng" algn="ctr">
              <a:solidFill>
                <a:sysClr val="windowText" lastClr="000000">
                  <a:shade val="95000"/>
                  <a:satMod val="105000"/>
                </a:sysClr>
              </a:solidFill>
              <a:prstDash val="solid"/>
              <a:tailEnd type="triangle"/>
            </a:ln>
            <a:effectLst/>
          </p:spPr>
        </p:cxnSp>
        <p:grpSp>
          <p:nvGrpSpPr>
            <p:cNvPr id="49" name="Grupo 48"/>
            <p:cNvGrpSpPr/>
            <p:nvPr/>
          </p:nvGrpSpPr>
          <p:grpSpPr>
            <a:xfrm>
              <a:off x="0" y="0"/>
              <a:ext cx="6300518" cy="4627880"/>
              <a:chOff x="0" y="0"/>
              <a:chExt cx="6300518" cy="4627880"/>
            </a:xfrm>
          </p:grpSpPr>
          <p:sp>
            <p:nvSpPr>
              <p:cNvPr id="51" name="Proceso 50"/>
              <p:cNvSpPr/>
              <p:nvPr/>
            </p:nvSpPr>
            <p:spPr>
              <a:xfrm>
                <a:off x="2142192" y="0"/>
                <a:ext cx="1987920" cy="602615"/>
              </a:xfrm>
              <a:prstGeom prst="flowChartProcess">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s-EC" sz="1400" dirty="0">
                    <a:effectLst/>
                    <a:latin typeface="Times New Roman" panose="02020603050405020304" pitchFamily="18" charset="0"/>
                    <a:ea typeface="Calibri" panose="020F0502020204030204" pitchFamily="34" charset="0"/>
                  </a:rPr>
                  <a:t>Retraso en el desarrollo y competitividad empresarial</a:t>
                </a:r>
                <a:endParaRPr lang="es-ES" sz="1400" dirty="0">
                  <a:effectLst/>
                  <a:latin typeface="Times New Roman" panose="02020603050405020304" pitchFamily="18" charset="0"/>
                  <a:ea typeface="Calibri" panose="020F0502020204030204" pitchFamily="34" charset="0"/>
                </a:endParaRPr>
              </a:p>
            </p:txBody>
          </p:sp>
          <p:cxnSp>
            <p:nvCxnSpPr>
              <p:cNvPr id="52" name="Conector angular 51"/>
              <p:cNvCxnSpPr/>
              <p:nvPr/>
            </p:nvCxnSpPr>
            <p:spPr>
              <a:xfrm flipH="1">
                <a:off x="787879" y="615351"/>
                <a:ext cx="2350770" cy="251460"/>
              </a:xfrm>
              <a:prstGeom prst="bentConnector3">
                <a:avLst>
                  <a:gd name="adj1" fmla="val 241"/>
                </a:avLst>
              </a:prstGeom>
              <a:noFill/>
              <a:ln w="9525" cap="flat" cmpd="sng" algn="ctr">
                <a:solidFill>
                  <a:sysClr val="windowText" lastClr="000000">
                    <a:shade val="95000"/>
                    <a:satMod val="105000"/>
                  </a:sysClr>
                </a:solidFill>
                <a:prstDash val="solid"/>
              </a:ln>
              <a:effectLst/>
            </p:spPr>
          </p:cxnSp>
          <p:sp>
            <p:nvSpPr>
              <p:cNvPr id="53" name="Proceso 52"/>
              <p:cNvSpPr/>
              <p:nvPr/>
            </p:nvSpPr>
            <p:spPr>
              <a:xfrm>
                <a:off x="120770" y="1288212"/>
                <a:ext cx="1314450" cy="504825"/>
              </a:xfrm>
              <a:prstGeom prst="flowChartProcess">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endParaRPr lang="es-EC" sz="1400" dirty="0" smtClean="0">
                  <a:solidFill>
                    <a:srgbClr val="000000"/>
                  </a:solidFill>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smtClean="0">
                    <a:solidFill>
                      <a:srgbClr val="000000"/>
                    </a:solidFill>
                    <a:effectLst/>
                    <a:latin typeface="Times New Roman" panose="02020603050405020304" pitchFamily="18" charset="0"/>
                    <a:ea typeface="Calibri" panose="020F0502020204030204" pitchFamily="34" charset="0"/>
                  </a:rPr>
                  <a:t>Elevados </a:t>
                </a:r>
                <a:r>
                  <a:rPr lang="es-EC" sz="1400" dirty="0">
                    <a:solidFill>
                      <a:srgbClr val="000000"/>
                    </a:solidFill>
                    <a:effectLst/>
                    <a:latin typeface="Times New Roman" panose="02020603050405020304" pitchFamily="18" charset="0"/>
                    <a:ea typeface="Calibri" panose="020F0502020204030204" pitchFamily="34" charset="0"/>
                  </a:rPr>
                  <a:t>costos para la empresa</a:t>
                </a:r>
                <a:endParaRPr lang="es-ES" sz="1400" dirty="0">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a:solidFill>
                      <a:srgbClr val="000000"/>
                    </a:solidFill>
                    <a:effectLst/>
                    <a:latin typeface="Calibri" panose="020F0502020204030204" pitchFamily="34" charset="0"/>
                    <a:ea typeface="Calibri" panose="020F0502020204030204" pitchFamily="34" charset="0"/>
                  </a:rPr>
                  <a:t> </a:t>
                </a:r>
                <a:endParaRPr lang="es-ES" sz="1400" dirty="0">
                  <a:effectLst/>
                  <a:latin typeface="Times New Roman" panose="02020603050405020304" pitchFamily="18" charset="0"/>
                  <a:ea typeface="Calibri" panose="020F0502020204030204" pitchFamily="34" charset="0"/>
                </a:endParaRPr>
              </a:p>
            </p:txBody>
          </p:sp>
          <p:sp>
            <p:nvSpPr>
              <p:cNvPr id="54" name="Proceso 53"/>
              <p:cNvSpPr/>
              <p:nvPr/>
            </p:nvSpPr>
            <p:spPr>
              <a:xfrm>
                <a:off x="4986068" y="1288212"/>
                <a:ext cx="1314450" cy="504825"/>
              </a:xfrm>
              <a:prstGeom prst="flowChartProcess">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endParaRPr lang="es-EC" sz="1400" dirty="0" smtClean="0">
                  <a:solidFill>
                    <a:srgbClr val="000000"/>
                  </a:solidFill>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smtClean="0">
                    <a:solidFill>
                      <a:srgbClr val="000000"/>
                    </a:solidFill>
                    <a:effectLst/>
                    <a:latin typeface="Times New Roman" panose="02020603050405020304" pitchFamily="18" charset="0"/>
                    <a:ea typeface="Calibri" panose="020F0502020204030204" pitchFamily="34" charset="0"/>
                  </a:rPr>
                  <a:t>Desperdicios </a:t>
                </a:r>
                <a:r>
                  <a:rPr lang="es-EC" sz="1400" dirty="0">
                    <a:solidFill>
                      <a:srgbClr val="000000"/>
                    </a:solidFill>
                    <a:effectLst/>
                    <a:latin typeface="Times New Roman" panose="02020603050405020304" pitchFamily="18" charset="0"/>
                    <a:ea typeface="Calibri" panose="020F0502020204030204" pitchFamily="34" charset="0"/>
                  </a:rPr>
                  <a:t>de recursos</a:t>
                </a:r>
                <a:endParaRPr lang="es-ES" sz="1400" dirty="0">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a:effectLst/>
                    <a:latin typeface="Calibri" panose="020F0502020204030204" pitchFamily="34" charset="0"/>
                    <a:ea typeface="Calibri" panose="020F0502020204030204" pitchFamily="34" charset="0"/>
                  </a:rPr>
                  <a:t> </a:t>
                </a:r>
                <a:endParaRPr lang="es-ES" sz="1400" dirty="0">
                  <a:effectLst/>
                  <a:latin typeface="Times New Roman" panose="02020603050405020304" pitchFamily="18" charset="0"/>
                  <a:ea typeface="Calibri" panose="020F0502020204030204" pitchFamily="34" charset="0"/>
                </a:endParaRPr>
              </a:p>
            </p:txBody>
          </p:sp>
          <p:cxnSp>
            <p:nvCxnSpPr>
              <p:cNvPr id="55" name="Conector angular 54"/>
              <p:cNvCxnSpPr/>
              <p:nvPr/>
            </p:nvCxnSpPr>
            <p:spPr>
              <a:xfrm>
                <a:off x="3128513" y="609600"/>
                <a:ext cx="2351405" cy="251460"/>
              </a:xfrm>
              <a:prstGeom prst="bentConnector3">
                <a:avLst>
                  <a:gd name="adj1" fmla="val 254"/>
                </a:avLst>
              </a:prstGeom>
              <a:noFill/>
              <a:ln w="9525" cap="flat" cmpd="sng" algn="ctr">
                <a:solidFill>
                  <a:sysClr val="windowText" lastClr="000000">
                    <a:shade val="95000"/>
                    <a:satMod val="105000"/>
                  </a:sysClr>
                </a:solidFill>
                <a:prstDash val="solid"/>
              </a:ln>
              <a:effectLst/>
            </p:spPr>
          </p:cxnSp>
          <p:sp>
            <p:nvSpPr>
              <p:cNvPr id="56" name="Proceso 55"/>
              <p:cNvSpPr/>
              <p:nvPr/>
            </p:nvSpPr>
            <p:spPr>
              <a:xfrm>
                <a:off x="3324046" y="1288212"/>
                <a:ext cx="1457325" cy="504825"/>
              </a:xfrm>
              <a:prstGeom prst="flowChartProcess">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endParaRPr lang="es-EC" sz="1400" dirty="0" smtClean="0">
                  <a:solidFill>
                    <a:srgbClr val="0D0D0D"/>
                  </a:solidFill>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smtClean="0">
                    <a:solidFill>
                      <a:srgbClr val="0D0D0D"/>
                    </a:solidFill>
                    <a:effectLst/>
                    <a:latin typeface="Times New Roman" panose="02020603050405020304" pitchFamily="18" charset="0"/>
                    <a:ea typeface="Calibri" panose="020F0502020204030204" pitchFamily="34" charset="0"/>
                  </a:rPr>
                  <a:t>Ineficiente</a:t>
                </a:r>
                <a:r>
                  <a:rPr lang="es-ES" sz="1400" dirty="0" smtClean="0">
                    <a:solidFill>
                      <a:srgbClr val="0D0D0D"/>
                    </a:solidFill>
                    <a:effectLst/>
                    <a:latin typeface="Times New Roman" panose="02020603050405020304" pitchFamily="18" charset="0"/>
                    <a:ea typeface="Calibri" panose="020F0502020204030204" pitchFamily="34" charset="0"/>
                  </a:rPr>
                  <a:t> </a:t>
                </a:r>
                <a:r>
                  <a:rPr lang="es-ES" sz="1400" dirty="0">
                    <a:solidFill>
                      <a:srgbClr val="0D0D0D"/>
                    </a:solidFill>
                    <a:effectLst/>
                    <a:latin typeface="Times New Roman" panose="02020603050405020304" pitchFamily="18" charset="0"/>
                    <a:ea typeface="Calibri" panose="020F0502020204030204" pitchFamily="34" charset="0"/>
                  </a:rPr>
                  <a:t>Innovación</a:t>
                </a:r>
                <a:endParaRPr lang="es-ES" sz="1400" dirty="0">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a:effectLst/>
                    <a:latin typeface="Calibri" panose="020F0502020204030204" pitchFamily="34" charset="0"/>
                    <a:ea typeface="Calibri" panose="020F0502020204030204" pitchFamily="34" charset="0"/>
                  </a:rPr>
                  <a:t> </a:t>
                </a:r>
                <a:endParaRPr lang="es-ES" sz="1400" dirty="0">
                  <a:effectLst/>
                  <a:latin typeface="Times New Roman" panose="02020603050405020304" pitchFamily="18" charset="0"/>
                  <a:ea typeface="Calibri" panose="020F0502020204030204" pitchFamily="34" charset="0"/>
                </a:endParaRPr>
              </a:p>
            </p:txBody>
          </p:sp>
          <p:sp>
            <p:nvSpPr>
              <p:cNvPr id="57" name="Proceso 56"/>
              <p:cNvSpPr/>
              <p:nvPr/>
            </p:nvSpPr>
            <p:spPr>
              <a:xfrm>
                <a:off x="2531954" y="2541707"/>
                <a:ext cx="1841106" cy="504825"/>
              </a:xfrm>
              <a:prstGeom prst="flowChartProcess">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endParaRPr lang="es-EC" sz="1400" dirty="0" smtClean="0">
                  <a:solidFill>
                    <a:srgbClr val="000000"/>
                  </a:solidFill>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smtClean="0">
                    <a:solidFill>
                      <a:srgbClr val="000000"/>
                    </a:solidFill>
                    <a:effectLst/>
                    <a:latin typeface="Times New Roman" panose="02020603050405020304" pitchFamily="18" charset="0"/>
                    <a:ea typeface="Calibri" panose="020F0502020204030204" pitchFamily="34" charset="0"/>
                  </a:rPr>
                  <a:t>Deficiente </a:t>
                </a:r>
                <a:r>
                  <a:rPr lang="es-EC" sz="1400" dirty="0">
                    <a:solidFill>
                      <a:srgbClr val="000000"/>
                    </a:solidFill>
                    <a:effectLst/>
                    <a:latin typeface="Times New Roman" panose="02020603050405020304" pitchFamily="18" charset="0"/>
                    <a:ea typeface="Calibri" panose="020F0502020204030204" pitchFamily="34" charset="0"/>
                  </a:rPr>
                  <a:t>administración empresarial</a:t>
                </a:r>
                <a:endParaRPr lang="es-ES" sz="1400" dirty="0">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a:solidFill>
                      <a:srgbClr val="000000"/>
                    </a:solidFill>
                    <a:effectLst/>
                    <a:latin typeface="Calibri" panose="020F0502020204030204" pitchFamily="34" charset="0"/>
                    <a:ea typeface="Calibri" panose="020F0502020204030204" pitchFamily="34" charset="0"/>
                  </a:rPr>
                  <a:t> </a:t>
                </a:r>
                <a:endParaRPr lang="es-ES" sz="1400" dirty="0">
                  <a:effectLst/>
                  <a:latin typeface="Times New Roman" panose="02020603050405020304" pitchFamily="18" charset="0"/>
                  <a:ea typeface="Calibri" panose="020F0502020204030204" pitchFamily="34" charset="0"/>
                </a:endParaRPr>
              </a:p>
            </p:txBody>
          </p:sp>
          <p:sp>
            <p:nvSpPr>
              <p:cNvPr id="58" name="Proceso 57"/>
              <p:cNvSpPr/>
              <p:nvPr/>
            </p:nvSpPr>
            <p:spPr>
              <a:xfrm>
                <a:off x="1661833" y="3789715"/>
                <a:ext cx="1314450" cy="838165"/>
              </a:xfrm>
              <a:prstGeom prst="flowChartProcess">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endParaRPr lang="es-EC" sz="1400" dirty="0" smtClean="0">
                  <a:solidFill>
                    <a:srgbClr val="000000"/>
                  </a:solidFill>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smtClean="0">
                    <a:solidFill>
                      <a:srgbClr val="000000"/>
                    </a:solidFill>
                    <a:effectLst/>
                    <a:latin typeface="Times New Roman" panose="02020603050405020304" pitchFamily="18" charset="0"/>
                    <a:ea typeface="Calibri" panose="020F0502020204030204" pitchFamily="34" charset="0"/>
                  </a:rPr>
                  <a:t>Deficiente </a:t>
                </a:r>
                <a:r>
                  <a:rPr lang="es-EC" sz="1400" dirty="0">
                    <a:solidFill>
                      <a:srgbClr val="000000"/>
                    </a:solidFill>
                    <a:effectLst/>
                    <a:latin typeface="Times New Roman" panose="02020603050405020304" pitchFamily="18" charset="0"/>
                    <a:ea typeface="Calibri" panose="020F0502020204030204" pitchFamily="34" charset="0"/>
                  </a:rPr>
                  <a:t>análisis para la toma de decisiones</a:t>
                </a:r>
                <a:endParaRPr lang="es-ES" sz="1400" dirty="0">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a:effectLst/>
                    <a:latin typeface="Calibri" panose="020F0502020204030204" pitchFamily="34" charset="0"/>
                    <a:ea typeface="Calibri" panose="020F0502020204030204" pitchFamily="34" charset="0"/>
                  </a:rPr>
                  <a:t> </a:t>
                </a:r>
                <a:endParaRPr lang="es-ES" sz="1400" dirty="0">
                  <a:effectLst/>
                  <a:latin typeface="Times New Roman" panose="02020603050405020304" pitchFamily="18" charset="0"/>
                  <a:ea typeface="Calibri" panose="020F0502020204030204" pitchFamily="34" charset="0"/>
                </a:endParaRPr>
              </a:p>
            </p:txBody>
          </p:sp>
          <p:sp>
            <p:nvSpPr>
              <p:cNvPr id="59" name="Proceso 58"/>
              <p:cNvSpPr/>
              <p:nvPr/>
            </p:nvSpPr>
            <p:spPr>
              <a:xfrm>
                <a:off x="0" y="3778370"/>
                <a:ext cx="1257300" cy="849510"/>
              </a:xfrm>
              <a:prstGeom prst="flowChartProcess">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s-EC" sz="1400">
                    <a:solidFill>
                      <a:srgbClr val="000000"/>
                    </a:solidFill>
                    <a:effectLst/>
                    <a:latin typeface="Times New Roman" panose="02020603050405020304" pitchFamily="18" charset="0"/>
                    <a:ea typeface="Calibri" panose="020F0502020204030204" pitchFamily="34" charset="0"/>
                  </a:rPr>
                  <a:t>Inadecuada gestión del conocimiento</a:t>
                </a:r>
                <a:endParaRPr lang="es-ES" sz="1400">
                  <a:effectLst/>
                  <a:latin typeface="Times New Roman" panose="02020603050405020304" pitchFamily="18" charset="0"/>
                  <a:ea typeface="Calibri" panose="020F0502020204030204" pitchFamily="34" charset="0"/>
                </a:endParaRPr>
              </a:p>
            </p:txBody>
          </p:sp>
          <p:sp>
            <p:nvSpPr>
              <p:cNvPr id="60" name="Proceso 59"/>
              <p:cNvSpPr/>
              <p:nvPr/>
            </p:nvSpPr>
            <p:spPr>
              <a:xfrm>
                <a:off x="4888302" y="3778370"/>
                <a:ext cx="1076325" cy="847725"/>
              </a:xfrm>
              <a:prstGeom prst="flowChartProcess">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endParaRPr lang="es-EC" sz="1400" dirty="0" smtClean="0">
                  <a:solidFill>
                    <a:srgbClr val="000000"/>
                  </a:solidFill>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smtClean="0">
                    <a:solidFill>
                      <a:srgbClr val="000000"/>
                    </a:solidFill>
                    <a:effectLst/>
                    <a:latin typeface="Times New Roman" panose="02020603050405020304" pitchFamily="18" charset="0"/>
                    <a:ea typeface="Calibri" panose="020F0502020204030204" pitchFamily="34" charset="0"/>
                  </a:rPr>
                  <a:t>Inadecuada </a:t>
                </a:r>
                <a:r>
                  <a:rPr lang="es-EC" sz="1400" dirty="0">
                    <a:solidFill>
                      <a:srgbClr val="000000"/>
                    </a:solidFill>
                    <a:effectLst/>
                    <a:latin typeface="Times New Roman" panose="02020603050405020304" pitchFamily="18" charset="0"/>
                    <a:ea typeface="Calibri" panose="020F0502020204030204" pitchFamily="34" charset="0"/>
                  </a:rPr>
                  <a:t>compresión de tareas asignadas</a:t>
                </a:r>
                <a:endParaRPr lang="es-ES" sz="1400" dirty="0">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a:effectLst/>
                    <a:latin typeface="Calibri" panose="020F0502020204030204" pitchFamily="34" charset="0"/>
                    <a:ea typeface="Calibri" panose="020F0502020204030204" pitchFamily="34" charset="0"/>
                  </a:rPr>
                  <a:t> </a:t>
                </a:r>
                <a:endParaRPr lang="es-ES" sz="1400" dirty="0">
                  <a:effectLst/>
                  <a:latin typeface="Times New Roman" panose="02020603050405020304" pitchFamily="18" charset="0"/>
                  <a:ea typeface="Calibri" panose="020F0502020204030204" pitchFamily="34" charset="0"/>
                </a:endParaRPr>
              </a:p>
            </p:txBody>
          </p:sp>
          <p:sp>
            <p:nvSpPr>
              <p:cNvPr id="61" name="Proceso 60"/>
              <p:cNvSpPr/>
              <p:nvPr/>
            </p:nvSpPr>
            <p:spPr>
              <a:xfrm>
                <a:off x="1575759" y="1247955"/>
                <a:ext cx="1552575" cy="647700"/>
              </a:xfrm>
              <a:prstGeom prst="flowChartProcess">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endParaRPr lang="es-EC" sz="1400" dirty="0" smtClean="0">
                  <a:solidFill>
                    <a:srgbClr val="000000"/>
                  </a:solidFill>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smtClean="0">
                    <a:solidFill>
                      <a:srgbClr val="000000"/>
                    </a:solidFill>
                    <a:effectLst/>
                    <a:latin typeface="Times New Roman" panose="02020603050405020304" pitchFamily="18" charset="0"/>
                    <a:ea typeface="Calibri" panose="020F0502020204030204" pitchFamily="34" charset="0"/>
                  </a:rPr>
                  <a:t>Ausencia </a:t>
                </a:r>
                <a:r>
                  <a:rPr lang="es-EC" sz="1400" dirty="0">
                    <a:solidFill>
                      <a:srgbClr val="000000"/>
                    </a:solidFill>
                    <a:effectLst/>
                    <a:latin typeface="Times New Roman" panose="02020603050405020304" pitchFamily="18" charset="0"/>
                    <a:ea typeface="Calibri" panose="020F0502020204030204" pitchFamily="34" charset="0"/>
                  </a:rPr>
                  <a:t>de oportunidades de crecimiento</a:t>
                </a:r>
                <a:endParaRPr lang="es-ES" sz="1400" dirty="0">
                  <a:effectLst/>
                  <a:latin typeface="Times New Roman" panose="02020603050405020304" pitchFamily="18" charset="0"/>
                  <a:ea typeface="Calibri" panose="020F0502020204030204" pitchFamily="34" charset="0"/>
                </a:endParaRPr>
              </a:p>
              <a:p>
                <a:pPr algn="ctr">
                  <a:lnSpc>
                    <a:spcPct val="150000"/>
                  </a:lnSpc>
                  <a:spcAft>
                    <a:spcPts val="1000"/>
                  </a:spcAft>
                </a:pPr>
                <a:r>
                  <a:rPr lang="es-EC" sz="1400" dirty="0">
                    <a:solidFill>
                      <a:srgbClr val="000000"/>
                    </a:solidFill>
                    <a:effectLst/>
                    <a:latin typeface="Calibri" panose="020F0502020204030204" pitchFamily="34" charset="0"/>
                    <a:ea typeface="Calibri" panose="020F0502020204030204" pitchFamily="34" charset="0"/>
                  </a:rPr>
                  <a:t> </a:t>
                </a:r>
                <a:endParaRPr lang="es-ES" sz="1400" dirty="0">
                  <a:effectLst/>
                  <a:latin typeface="Times New Roman" panose="02020603050405020304" pitchFamily="18" charset="0"/>
                  <a:ea typeface="Calibri" panose="020F0502020204030204" pitchFamily="34" charset="0"/>
                </a:endParaRPr>
              </a:p>
            </p:txBody>
          </p:sp>
          <p:sp>
            <p:nvSpPr>
              <p:cNvPr id="62" name="Proceso 61"/>
              <p:cNvSpPr/>
              <p:nvPr/>
            </p:nvSpPr>
            <p:spPr>
              <a:xfrm>
                <a:off x="3255501" y="3789680"/>
                <a:ext cx="1316632" cy="838200"/>
              </a:xfrm>
              <a:prstGeom prst="flowChartProcess">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1000"/>
                  </a:spcAft>
                </a:pPr>
                <a:r>
                  <a:rPr lang="es-AR" sz="1400">
                    <a:solidFill>
                      <a:srgbClr val="000000"/>
                    </a:solidFill>
                    <a:effectLst/>
                    <a:latin typeface="Times New Roman" panose="02020603050405020304" pitchFamily="18" charset="0"/>
                    <a:ea typeface="Calibri" panose="020F0502020204030204" pitchFamily="34" charset="0"/>
                  </a:rPr>
                  <a:t>Inadecuada valoración del conocimiento del personal</a:t>
                </a:r>
                <a:endParaRPr lang="es-ES" sz="1400">
                  <a:effectLst/>
                  <a:latin typeface="Times New Roman" panose="02020603050405020304" pitchFamily="18" charset="0"/>
                  <a:ea typeface="Calibri" panose="020F0502020204030204" pitchFamily="34" charset="0"/>
                </a:endParaRPr>
              </a:p>
            </p:txBody>
          </p:sp>
          <p:cxnSp>
            <p:nvCxnSpPr>
              <p:cNvPr id="63" name="Conector angular 62"/>
              <p:cNvCxnSpPr/>
              <p:nvPr/>
            </p:nvCxnSpPr>
            <p:spPr>
              <a:xfrm flipH="1" flipV="1">
                <a:off x="718868" y="2237117"/>
                <a:ext cx="2724150" cy="314325"/>
              </a:xfrm>
              <a:prstGeom prst="bentConnector3">
                <a:avLst>
                  <a:gd name="adj1" fmla="val 1235"/>
                </a:avLst>
              </a:prstGeom>
              <a:noFill/>
              <a:ln w="9525" cap="flat" cmpd="sng" algn="ctr">
                <a:solidFill>
                  <a:sysClr val="windowText" lastClr="000000">
                    <a:shade val="95000"/>
                    <a:satMod val="105000"/>
                  </a:sysClr>
                </a:solidFill>
                <a:prstDash val="solid"/>
              </a:ln>
              <a:effectLst/>
            </p:spPr>
          </p:cxnSp>
          <p:cxnSp>
            <p:nvCxnSpPr>
              <p:cNvPr id="64" name="Conector angular 63"/>
              <p:cNvCxnSpPr/>
              <p:nvPr/>
            </p:nvCxnSpPr>
            <p:spPr>
              <a:xfrm flipV="1">
                <a:off x="3410310" y="2237117"/>
                <a:ext cx="2238375" cy="295275"/>
              </a:xfrm>
              <a:prstGeom prst="bentConnector3">
                <a:avLst>
                  <a:gd name="adj1" fmla="val 0"/>
                </a:avLst>
              </a:prstGeom>
              <a:noFill/>
              <a:ln w="9525" cap="flat" cmpd="sng" algn="ctr">
                <a:solidFill>
                  <a:sysClr val="windowText" lastClr="000000">
                    <a:shade val="95000"/>
                    <a:satMod val="105000"/>
                  </a:sysClr>
                </a:solidFill>
                <a:prstDash val="solid"/>
              </a:ln>
              <a:effectLst/>
            </p:spPr>
          </p:cxnSp>
          <p:cxnSp>
            <p:nvCxnSpPr>
              <p:cNvPr id="65" name="Conector recto de flecha 64"/>
              <p:cNvCxnSpPr/>
              <p:nvPr/>
            </p:nvCxnSpPr>
            <p:spPr>
              <a:xfrm flipH="1" flipV="1">
                <a:off x="3381578" y="3024998"/>
                <a:ext cx="5705" cy="295117"/>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66" name="Conector recto de flecha 65"/>
              <p:cNvCxnSpPr/>
              <p:nvPr/>
            </p:nvCxnSpPr>
            <p:spPr>
              <a:xfrm flipV="1">
                <a:off x="3404559" y="2207366"/>
                <a:ext cx="8581" cy="329544"/>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67" name="Conector recto de flecha 66"/>
              <p:cNvCxnSpPr/>
              <p:nvPr/>
            </p:nvCxnSpPr>
            <p:spPr>
              <a:xfrm flipV="1">
                <a:off x="3134264" y="609600"/>
                <a:ext cx="5715" cy="252095"/>
              </a:xfrm>
              <a:prstGeom prst="straightConnector1">
                <a:avLst/>
              </a:prstGeom>
              <a:noFill/>
              <a:ln w="9525" cap="flat" cmpd="sng" algn="ctr">
                <a:solidFill>
                  <a:sysClr val="windowText" lastClr="000000">
                    <a:shade val="95000"/>
                    <a:satMod val="105000"/>
                  </a:sysClr>
                </a:solidFill>
                <a:prstDash val="solid"/>
                <a:tailEnd type="triangle"/>
              </a:ln>
              <a:effectLst/>
            </p:spPr>
          </p:cxnSp>
        </p:grpSp>
        <p:cxnSp>
          <p:nvCxnSpPr>
            <p:cNvPr id="50" name="Conector recto de flecha 49"/>
            <p:cNvCxnSpPr/>
            <p:nvPr/>
          </p:nvCxnSpPr>
          <p:spPr>
            <a:xfrm flipV="1">
              <a:off x="2346385" y="1897812"/>
              <a:ext cx="0" cy="323850"/>
            </a:xfrm>
            <a:prstGeom prst="straightConnector1">
              <a:avLst/>
            </a:prstGeom>
            <a:noFill/>
            <a:ln w="9525" cap="flat" cmpd="sng" algn="ctr">
              <a:solidFill>
                <a:sysClr val="windowText" lastClr="000000">
                  <a:shade val="95000"/>
                  <a:satMod val="105000"/>
                </a:sysClr>
              </a:solidFill>
              <a:prstDash val="solid"/>
              <a:tailEnd type="triangle"/>
            </a:ln>
            <a:effectLst/>
          </p:spPr>
        </p:cxnSp>
      </p:grpSp>
      <p:cxnSp>
        <p:nvCxnSpPr>
          <p:cNvPr id="68" name="Conector recto 67"/>
          <p:cNvCxnSpPr/>
          <p:nvPr/>
        </p:nvCxnSpPr>
        <p:spPr>
          <a:xfrm>
            <a:off x="2203208" y="4864589"/>
            <a:ext cx="6927913" cy="42262"/>
          </a:xfrm>
          <a:prstGeom prst="line">
            <a:avLst/>
          </a:prstGeom>
          <a:ln w="9525"/>
        </p:spPr>
        <p:style>
          <a:lnRef idx="3">
            <a:schemeClr val="dk1"/>
          </a:lnRef>
          <a:fillRef idx="0">
            <a:schemeClr val="dk1"/>
          </a:fillRef>
          <a:effectRef idx="2">
            <a:schemeClr val="dk1"/>
          </a:effectRef>
          <a:fontRef idx="minor">
            <a:schemeClr val="tx1"/>
          </a:fontRef>
        </p:style>
      </p:cxnSp>
      <p:sp>
        <p:nvSpPr>
          <p:cNvPr id="3" name="Flecha curvada hacia arriba 2">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80688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07415"/>
          </a:xfrm>
        </p:spPr>
        <p:txBody>
          <a:bodyPr>
            <a:normAutofit/>
          </a:bodyPr>
          <a:lstStyle/>
          <a:p>
            <a:r>
              <a:rPr lang="es-EC" sz="2400" dirty="0">
                <a:latin typeface="Times New Roman" panose="02020603050405020304" pitchFamily="18" charset="0"/>
                <a:ea typeface="Calibri" panose="020F0502020204030204" pitchFamily="34" charset="0"/>
              </a:rPr>
              <a:t>Hallazgos de puntos críticos en la dimensión </a:t>
            </a:r>
            <a:r>
              <a:rPr lang="es-EC" sz="2400" dirty="0" smtClean="0">
                <a:latin typeface="Times New Roman" panose="02020603050405020304" pitchFamily="18" charset="0"/>
                <a:ea typeface="Calibri" panose="020F0502020204030204" pitchFamily="34" charset="0"/>
              </a:rPr>
              <a:t>transferencia </a:t>
            </a:r>
            <a:r>
              <a:rPr lang="es-EC" sz="2400" dirty="0">
                <a:latin typeface="Times New Roman" panose="02020603050405020304" pitchFamily="18" charset="0"/>
                <a:ea typeface="Calibri" panose="020F0502020204030204" pitchFamily="34" charset="0"/>
              </a:rPr>
              <a:t>y almacenamiento (G.C)</a:t>
            </a:r>
            <a:endParaRPr lang="es-ES" sz="2400" dirty="0"/>
          </a:p>
        </p:txBody>
      </p:sp>
      <p:graphicFrame>
        <p:nvGraphicFramePr>
          <p:cNvPr id="5" name="Tabla 4"/>
          <p:cNvGraphicFramePr>
            <a:graphicFrameLocks noGrp="1"/>
          </p:cNvGraphicFramePr>
          <p:nvPr>
            <p:extLst/>
          </p:nvPr>
        </p:nvGraphicFramePr>
        <p:xfrm>
          <a:off x="838199" y="1252000"/>
          <a:ext cx="10515600" cy="4160520"/>
        </p:xfrm>
        <a:graphic>
          <a:graphicData uri="http://schemas.openxmlformats.org/drawingml/2006/table">
            <a:tbl>
              <a:tblPr firstRow="1" firstCol="1" bandRow="1"/>
              <a:tblGrid>
                <a:gridCol w="7758409"/>
                <a:gridCol w="1783446"/>
                <a:gridCol w="973745"/>
              </a:tblGrid>
              <a:tr h="0">
                <a:tc>
                  <a:txBody>
                    <a:bodyPr/>
                    <a:lstStyle/>
                    <a:p>
                      <a:pPr marL="36195" marR="36195" algn="ctr">
                        <a:lnSpc>
                          <a:spcPct val="150000"/>
                        </a:lnSpc>
                        <a:spcAft>
                          <a:spcPts val="1000"/>
                        </a:spcAft>
                      </a:pPr>
                      <a:r>
                        <a:rPr lang="es-EC" sz="1300" b="1" dirty="0">
                          <a:effectLst/>
                          <a:latin typeface="Times New Roman" panose="02020603050405020304" pitchFamily="18" charset="0"/>
                          <a:ea typeface="Times New Roman" panose="02020603050405020304" pitchFamily="18" charset="0"/>
                        </a:rPr>
                        <a:t>Pregunta</a:t>
                      </a:r>
                      <a:endParaRPr lang="es-ES" sz="13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300" b="1">
                          <a:effectLst/>
                          <a:latin typeface="Times New Roman" panose="02020603050405020304" pitchFamily="18" charset="0"/>
                          <a:ea typeface="Times New Roman" panose="02020603050405020304" pitchFamily="18" charset="0"/>
                        </a:rPr>
                        <a:t>Valor</a:t>
                      </a:r>
                      <a:endParaRPr lang="es-ES" sz="13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300" b="1">
                          <a:effectLst/>
                          <a:latin typeface="Times New Roman" panose="02020603050405020304" pitchFamily="18" charset="0"/>
                          <a:ea typeface="Times New Roman" panose="02020603050405020304" pitchFamily="18" charset="0"/>
                        </a:rPr>
                        <a:t>Categoría</a:t>
                      </a:r>
                      <a:endParaRPr lang="es-ES" sz="13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063">
                <a:tc rowSpan="2">
                  <a:txBody>
                    <a:bodyPr/>
                    <a:lstStyle/>
                    <a:p>
                      <a:pPr marL="36195" marR="36195" algn="just">
                        <a:lnSpc>
                          <a:spcPct val="150000"/>
                        </a:lnSpc>
                        <a:spcAft>
                          <a:spcPts val="0"/>
                        </a:spcAft>
                      </a:pPr>
                      <a:r>
                        <a:rPr lang="es-EC" sz="1300" dirty="0">
                          <a:effectLst/>
                          <a:latin typeface="Times New Roman" panose="02020603050405020304" pitchFamily="18" charset="0"/>
                          <a:ea typeface="Times New Roman" panose="02020603050405020304" pitchFamily="18" charset="0"/>
                        </a:rPr>
                        <a:t>1. El trabajo en equipo es típico para la empresa</a:t>
                      </a:r>
                      <a:endParaRPr lang="es-ES" sz="1300" dirty="0">
                        <a:effectLst/>
                        <a:latin typeface="Times New Roman" panose="02020603050405020304" pitchFamily="18" charset="0"/>
                        <a:ea typeface="Calibri" panose="020F0502020204030204" pitchFamily="34" charset="0"/>
                      </a:endParaRPr>
                    </a:p>
                    <a:p>
                      <a:pPr marL="36195" marR="36195" algn="just">
                        <a:lnSpc>
                          <a:spcPct val="150000"/>
                        </a:lnSpc>
                        <a:spcAft>
                          <a:spcPts val="0"/>
                        </a:spcAft>
                      </a:pPr>
                      <a:r>
                        <a:rPr lang="es-EC" sz="1300" dirty="0">
                          <a:effectLst/>
                          <a:latin typeface="Times New Roman" panose="02020603050405020304" pitchFamily="18" charset="0"/>
                          <a:ea typeface="Times New Roman" panose="02020603050405020304" pitchFamily="18" charset="0"/>
                        </a:rPr>
                        <a:t>2. El entrenamiento informal de los empleados se da mediante la observación de la realización de actividades de expertos de la empresa.</a:t>
                      </a:r>
                      <a:endParaRPr lang="es-ES" sz="1300" dirty="0">
                        <a:effectLst/>
                        <a:latin typeface="Times New Roman" panose="02020603050405020304" pitchFamily="18" charset="0"/>
                        <a:ea typeface="Calibri" panose="020F0502020204030204" pitchFamily="34" charset="0"/>
                      </a:endParaRPr>
                    </a:p>
                    <a:p>
                      <a:pPr marL="36195" marR="36195" algn="just">
                        <a:lnSpc>
                          <a:spcPct val="150000"/>
                        </a:lnSpc>
                        <a:spcAft>
                          <a:spcPts val="0"/>
                        </a:spcAft>
                      </a:pPr>
                      <a:r>
                        <a:rPr lang="es-EC" sz="1300" dirty="0">
                          <a:effectLst/>
                          <a:latin typeface="Times New Roman" panose="02020603050405020304" pitchFamily="18" charset="0"/>
                          <a:ea typeface="Times New Roman" panose="02020603050405020304" pitchFamily="18" charset="0"/>
                        </a:rPr>
                        <a:t>3. Se permite y se alienta la simulación y/o diseño de procesos o productos como resultado de la observación hecha a los expertos de la propia empresa.</a:t>
                      </a:r>
                      <a:endParaRPr lang="es-ES" sz="13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Bef>
                          <a:spcPts val="600"/>
                        </a:spcBef>
                        <a:spcAft>
                          <a:spcPts val="0"/>
                        </a:spcAft>
                      </a:pPr>
                      <a:r>
                        <a:rPr lang="es-EC" sz="1300" b="1" i="1" dirty="0">
                          <a:effectLst/>
                          <a:latin typeface="Times New Roman" panose="02020603050405020304" pitchFamily="18" charset="0"/>
                          <a:ea typeface="Calibri" panose="020F0502020204030204" pitchFamily="34" charset="0"/>
                        </a:rPr>
                        <a:t>2,95</a:t>
                      </a:r>
                      <a:endParaRPr lang="es-ES" sz="1300" i="1" dirty="0">
                        <a:effectLst/>
                        <a:latin typeface="Times New Roman" panose="02020603050405020304" pitchFamily="18" charset="0"/>
                        <a:ea typeface="Calibri" panose="020F0502020204030204" pitchFamily="34" charset="0"/>
                      </a:endParaRPr>
                    </a:p>
                    <a:p>
                      <a:pPr marL="36195" marR="36195" algn="ctr">
                        <a:lnSpc>
                          <a:spcPct val="150000"/>
                        </a:lnSpc>
                        <a:spcAft>
                          <a:spcPts val="0"/>
                        </a:spcAft>
                      </a:pPr>
                      <a:r>
                        <a:rPr lang="es-EC" sz="1300" dirty="0">
                          <a:effectLst/>
                          <a:latin typeface="Times New Roman" panose="02020603050405020304" pitchFamily="18" charset="0"/>
                          <a:ea typeface="Times New Roman" panose="02020603050405020304" pitchFamily="18" charset="0"/>
                        </a:rPr>
                        <a:t>3,00</a:t>
                      </a:r>
                      <a:endParaRPr lang="es-ES" sz="13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300">
                          <a:effectLst/>
                          <a:latin typeface="Times New Roman" panose="02020603050405020304" pitchFamily="18" charset="0"/>
                          <a:ea typeface="Calibri" panose="020F0502020204030204" pitchFamily="34" charset="0"/>
                        </a:rPr>
                        <a:t>Baja Calidad</a:t>
                      </a:r>
                    </a:p>
                    <a:p>
                      <a:pPr marL="36195" marR="36195" algn="ctr">
                        <a:lnSpc>
                          <a:spcPct val="150000"/>
                        </a:lnSpc>
                        <a:spcAft>
                          <a:spcPts val="0"/>
                        </a:spcAft>
                      </a:pPr>
                      <a:r>
                        <a:rPr lang="es-ES" sz="1300">
                          <a:effectLst/>
                          <a:latin typeface="Times New Roman" panose="02020603050405020304" pitchFamily="18" charset="0"/>
                          <a:ea typeface="Calibri" panose="020F0502020204030204" pitchFamily="34" charset="0"/>
                        </a:rPr>
                        <a:t>Aceptable</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586063">
                <a:tc vMerge="1">
                  <a:txBody>
                    <a:bodyPr/>
                    <a:lstStyle/>
                    <a:p>
                      <a:endParaRPr lang="es-ES"/>
                    </a:p>
                  </a:txBody>
                  <a:tcPr/>
                </a:tc>
                <a:tc>
                  <a:txBody>
                    <a:bodyPr/>
                    <a:lstStyle/>
                    <a:p>
                      <a:pPr marL="36195" marR="36195" algn="ctr">
                        <a:lnSpc>
                          <a:spcPct val="150000"/>
                        </a:lnSpc>
                        <a:spcBef>
                          <a:spcPts val="600"/>
                        </a:spcBef>
                        <a:spcAft>
                          <a:spcPts val="0"/>
                        </a:spcAft>
                      </a:pPr>
                      <a:r>
                        <a:rPr lang="es-ES" sz="1300" b="1" i="1" dirty="0">
                          <a:effectLst/>
                          <a:latin typeface="Times New Roman" panose="02020603050405020304" pitchFamily="18" charset="0"/>
                          <a:ea typeface="Calibri" panose="020F0502020204030204" pitchFamily="34" charset="0"/>
                        </a:rPr>
                        <a:t>2,51</a:t>
                      </a:r>
                      <a:endParaRPr lang="es-ES" sz="13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30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a:noFill/>
                    </a:lnB>
                  </a:tcPr>
                </a:tc>
              </a:tr>
              <a:tr h="293032">
                <a:tc>
                  <a:txBody>
                    <a:bodyPr/>
                    <a:lstStyle/>
                    <a:p>
                      <a:pPr marL="36195" marR="36195" algn="just">
                        <a:lnSpc>
                          <a:spcPct val="150000"/>
                        </a:lnSpc>
                        <a:spcAft>
                          <a:spcPts val="1000"/>
                        </a:spcAft>
                      </a:pPr>
                      <a:r>
                        <a:rPr lang="es-EC" sz="1300" dirty="0">
                          <a:effectLst/>
                          <a:latin typeface="Times New Roman" panose="02020603050405020304" pitchFamily="18" charset="0"/>
                          <a:ea typeface="Times New Roman" panose="02020603050405020304" pitchFamily="18" charset="0"/>
                        </a:rPr>
                        <a:t>4. Se permite y se alienta la simulación y/o diseño de procesos o productos como resultado de la observación hecha a los competidores.</a:t>
                      </a:r>
                      <a:endParaRPr lang="es-ES" sz="13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300" b="1" i="1" dirty="0">
                          <a:effectLst/>
                          <a:latin typeface="Times New Roman" panose="02020603050405020304" pitchFamily="18" charset="0"/>
                          <a:ea typeface="Calibri" panose="020F0502020204030204" pitchFamily="34" charset="0"/>
                        </a:rPr>
                        <a:t>2,42</a:t>
                      </a:r>
                      <a:endParaRPr lang="es-ES" sz="13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300" dirty="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a:noFill/>
                    </a:lnB>
                  </a:tcPr>
                </a:tc>
              </a:tr>
              <a:tr h="293032">
                <a:tc>
                  <a:txBody>
                    <a:bodyPr/>
                    <a:lstStyle/>
                    <a:p>
                      <a:pPr marL="36195" marR="36195" algn="just">
                        <a:lnSpc>
                          <a:spcPct val="150000"/>
                        </a:lnSpc>
                        <a:spcAft>
                          <a:spcPts val="1000"/>
                        </a:spcAft>
                      </a:pPr>
                      <a:r>
                        <a:rPr lang="es-EC" sz="1300">
                          <a:effectLst/>
                          <a:latin typeface="Times New Roman" panose="02020603050405020304" pitchFamily="18" charset="0"/>
                          <a:ea typeface="Times New Roman" panose="02020603050405020304" pitchFamily="18" charset="0"/>
                        </a:rPr>
                        <a:t>5. Es indispensable la creación de manuales, documentos y best practices de productos y procesos.</a:t>
                      </a:r>
                      <a:endParaRPr lang="es-ES" sz="13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300" b="1" i="1" dirty="0">
                          <a:effectLst/>
                          <a:latin typeface="Times New Roman" panose="02020603050405020304" pitchFamily="18" charset="0"/>
                          <a:ea typeface="Calibri" panose="020F0502020204030204" pitchFamily="34" charset="0"/>
                        </a:rPr>
                        <a:t>2,99</a:t>
                      </a:r>
                      <a:endParaRPr lang="es-ES" sz="13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300" dirty="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a:noFill/>
                    </a:lnB>
                  </a:tcPr>
                </a:tc>
              </a:tr>
              <a:tr h="586063">
                <a:tc>
                  <a:txBody>
                    <a:bodyPr/>
                    <a:lstStyle/>
                    <a:p>
                      <a:pPr marL="36195" marR="36195" algn="just">
                        <a:lnSpc>
                          <a:spcPct val="150000"/>
                        </a:lnSpc>
                        <a:spcAft>
                          <a:spcPts val="1000"/>
                        </a:spcAft>
                      </a:pPr>
                      <a:r>
                        <a:rPr lang="es-EC" sz="1300">
                          <a:effectLst/>
                          <a:latin typeface="Times New Roman" panose="02020603050405020304" pitchFamily="18" charset="0"/>
                          <a:ea typeface="Times New Roman" panose="02020603050405020304" pitchFamily="18" charset="0"/>
                        </a:rPr>
                        <a:t>6. El personal esta actualizado constantemente mediante cursos dados por agentes externos a la empresa (universidades, centros tecnológicos, congresos, seminarios, etc.)</a:t>
                      </a:r>
                      <a:endParaRPr lang="es-ES" sz="13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300" b="1" i="1" dirty="0">
                          <a:effectLst/>
                          <a:latin typeface="Times New Roman" panose="02020603050405020304" pitchFamily="18" charset="0"/>
                          <a:ea typeface="Calibri" panose="020F0502020204030204" pitchFamily="34" charset="0"/>
                        </a:rPr>
                        <a:t>3,07</a:t>
                      </a:r>
                      <a:endParaRPr lang="es-ES" sz="13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300" dirty="0">
                          <a:effectLst/>
                          <a:latin typeface="Times New Roman" panose="02020603050405020304" pitchFamily="18" charset="0"/>
                          <a:ea typeface="Calibri" panose="020F0502020204030204" pitchFamily="34" charset="0"/>
                        </a:rPr>
                        <a:t>Aceptable</a:t>
                      </a:r>
                    </a:p>
                  </a:txBody>
                  <a:tcPr marL="0" marR="0" marT="0" marB="0" anchor="ctr">
                    <a:lnL>
                      <a:noFill/>
                    </a:lnL>
                    <a:lnR>
                      <a:noFill/>
                    </a:lnR>
                    <a:lnT>
                      <a:noFill/>
                    </a:lnT>
                    <a:lnB>
                      <a:noFill/>
                    </a:lnB>
                  </a:tcPr>
                </a:tc>
              </a:tr>
              <a:tr h="293032">
                <a:tc>
                  <a:txBody>
                    <a:bodyPr/>
                    <a:lstStyle/>
                    <a:p>
                      <a:pPr marL="36195" marR="36195" algn="just">
                        <a:lnSpc>
                          <a:spcPct val="150000"/>
                        </a:lnSpc>
                        <a:spcAft>
                          <a:spcPts val="1000"/>
                        </a:spcAft>
                      </a:pPr>
                      <a:r>
                        <a:rPr lang="es-EC" sz="1300">
                          <a:effectLst/>
                          <a:latin typeface="Times New Roman" panose="02020603050405020304" pitchFamily="18" charset="0"/>
                          <a:ea typeface="Times New Roman" panose="02020603050405020304" pitchFamily="18" charset="0"/>
                        </a:rPr>
                        <a:t>7. El personal tiene acceso a información especializada mediante revistas, manuales, libros, foros, cursos, etc.</a:t>
                      </a:r>
                      <a:endParaRPr lang="es-ES" sz="13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300" b="1" i="1" dirty="0">
                          <a:effectLst/>
                          <a:latin typeface="Times New Roman" panose="02020603050405020304" pitchFamily="18" charset="0"/>
                          <a:ea typeface="Calibri" panose="020F0502020204030204" pitchFamily="34" charset="0"/>
                        </a:rPr>
                        <a:t>2,60</a:t>
                      </a:r>
                      <a:endParaRPr lang="es-ES" sz="13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300" dirty="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a:noFill/>
                    </a:lnB>
                  </a:tcPr>
                </a:tc>
              </a:tr>
              <a:tr h="293032">
                <a:tc>
                  <a:txBody>
                    <a:bodyPr/>
                    <a:lstStyle/>
                    <a:p>
                      <a:pPr marL="36195" marR="36195" algn="just">
                        <a:lnSpc>
                          <a:spcPct val="150000"/>
                        </a:lnSpc>
                        <a:spcAft>
                          <a:spcPts val="1000"/>
                        </a:spcAft>
                      </a:pPr>
                      <a:r>
                        <a:rPr lang="es-EC" sz="1300">
                          <a:effectLst/>
                          <a:latin typeface="Times New Roman" panose="02020603050405020304" pitchFamily="18" charset="0"/>
                          <a:ea typeface="Times New Roman" panose="02020603050405020304" pitchFamily="18" charset="0"/>
                        </a:rPr>
                        <a:t>8. Se publica continuamente información interna de la empresa para todo el personal.</a:t>
                      </a:r>
                      <a:endParaRPr lang="es-ES" sz="13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300" b="1" i="1" dirty="0">
                          <a:effectLst/>
                          <a:latin typeface="Times New Roman" panose="02020603050405020304" pitchFamily="18" charset="0"/>
                          <a:ea typeface="Calibri" panose="020F0502020204030204" pitchFamily="34" charset="0"/>
                        </a:rPr>
                        <a:t>2,15</a:t>
                      </a:r>
                      <a:endParaRPr lang="es-ES" sz="13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300" dirty="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a:noFill/>
                    </a:lnB>
                  </a:tcPr>
                </a:tc>
              </a:tr>
              <a:tr h="293032">
                <a:tc>
                  <a:txBody>
                    <a:bodyPr/>
                    <a:lstStyle/>
                    <a:p>
                      <a:pPr marL="36195" marR="36195" algn="just">
                        <a:lnSpc>
                          <a:spcPct val="150000"/>
                        </a:lnSpc>
                        <a:spcAft>
                          <a:spcPts val="1000"/>
                        </a:spcAft>
                      </a:pPr>
                      <a:r>
                        <a:rPr lang="es-EC" sz="1300" dirty="0">
                          <a:effectLst/>
                          <a:latin typeface="Times New Roman" panose="02020603050405020304" pitchFamily="18" charset="0"/>
                          <a:ea typeface="Times New Roman" panose="02020603050405020304" pitchFamily="18" charset="0"/>
                        </a:rPr>
                        <a:t>9. Se publica continuamente información interna de la empresa para el público en general.</a:t>
                      </a:r>
                      <a:endParaRPr lang="es-ES" sz="13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Bef>
                          <a:spcPts val="600"/>
                        </a:spcBef>
                        <a:spcAft>
                          <a:spcPts val="0"/>
                        </a:spcAft>
                      </a:pPr>
                      <a:r>
                        <a:rPr lang="es-ES" sz="1300" b="1" i="1">
                          <a:effectLst/>
                          <a:latin typeface="Times New Roman" panose="02020603050405020304" pitchFamily="18" charset="0"/>
                          <a:ea typeface="Calibri" panose="020F0502020204030204" pitchFamily="34" charset="0"/>
                        </a:rPr>
                        <a:t>2,60</a:t>
                      </a:r>
                      <a:endParaRPr lang="es-ES" sz="1300" i="1">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S" sz="1300" dirty="0">
                          <a:effectLst/>
                          <a:latin typeface="Times New Roman" panose="02020603050405020304" pitchFamily="18" charset="0"/>
                          <a:ea typeface="Calibri" panose="020F0502020204030204" pitchFamily="34" charset="0"/>
                        </a:rPr>
                        <a:t>Baja Calidad</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779812" y="5283023"/>
            <a:ext cx="10679875" cy="315856"/>
          </a:xfrm>
          <a:prstGeom prst="rect">
            <a:avLst/>
          </a:prstGeom>
        </p:spPr>
        <p:txBody>
          <a:bodyPr wrap="square">
            <a:spAutoFit/>
          </a:bodyPr>
          <a:lstStyle/>
          <a:p>
            <a:pPr algn="just">
              <a:lnSpc>
                <a:spcPct val="150000"/>
              </a:lnSpc>
              <a:spcAft>
                <a:spcPts val="600"/>
              </a:spcAft>
            </a:pPr>
            <a:r>
              <a:rPr lang="es-EC" sz="1050" i="1" dirty="0">
                <a:latin typeface="Times New Roman" panose="02020603050405020304" pitchFamily="18" charset="0"/>
                <a:ea typeface="Calibri" panose="020F0502020204030204" pitchFamily="34" charset="0"/>
              </a:rPr>
              <a:t>Nota: </a:t>
            </a:r>
            <a:r>
              <a:rPr lang="es-EC" sz="1050" dirty="0">
                <a:latin typeface="Times New Roman" panose="02020603050405020304" pitchFamily="18" charset="0"/>
                <a:ea typeface="Calibri" panose="020F0502020204030204" pitchFamily="34" charset="0"/>
              </a:rPr>
              <a:t>se muestran los hallazgos de los puntos críticos de la dimensión transferencia y almacenamiento</a:t>
            </a:r>
            <a:endParaRPr lang="es-ES" sz="1100" dirty="0">
              <a:effectLst/>
              <a:latin typeface="Times New Roman" panose="02020603050405020304" pitchFamily="18" charset="0"/>
              <a:ea typeface="Calibri" panose="020F0502020204030204" pitchFamily="34" charset="0"/>
            </a:endParaRPr>
          </a:p>
        </p:txBody>
      </p:sp>
      <p:sp>
        <p:nvSpPr>
          <p:cNvPr id="7" name="Flecha curvada hacia arriba 6">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872725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69909"/>
          </a:xfrm>
        </p:spPr>
        <p:txBody>
          <a:bodyPr>
            <a:normAutofit/>
          </a:bodyPr>
          <a:lstStyle/>
          <a:p>
            <a:r>
              <a:rPr lang="es-EC" sz="2400" dirty="0">
                <a:latin typeface="Times New Roman" panose="02020603050405020304" pitchFamily="18" charset="0"/>
                <a:ea typeface="Calibri" panose="020F0502020204030204" pitchFamily="34" charset="0"/>
              </a:rPr>
              <a:t>Hallazgos de puntos críticos en la dimensión uso del conocimiento (GC)</a:t>
            </a:r>
            <a:endParaRPr lang="es-ES" sz="2400" dirty="0"/>
          </a:p>
        </p:txBody>
      </p:sp>
      <p:graphicFrame>
        <p:nvGraphicFramePr>
          <p:cNvPr id="5" name="Tabla 4"/>
          <p:cNvGraphicFramePr>
            <a:graphicFrameLocks noGrp="1"/>
          </p:cNvGraphicFramePr>
          <p:nvPr>
            <p:extLst>
              <p:ext uri="{D42A27DB-BD31-4B8C-83A1-F6EECF244321}">
                <p14:modId xmlns:p14="http://schemas.microsoft.com/office/powerpoint/2010/main" val="845182583"/>
              </p:ext>
            </p:extLst>
          </p:nvPr>
        </p:nvGraphicFramePr>
        <p:xfrm>
          <a:off x="1004455" y="1782902"/>
          <a:ext cx="10515600" cy="3291840"/>
        </p:xfrm>
        <a:graphic>
          <a:graphicData uri="http://schemas.openxmlformats.org/drawingml/2006/table">
            <a:tbl>
              <a:tblPr firstRow="1" firstCol="1" bandRow="1"/>
              <a:tblGrid>
                <a:gridCol w="7857256"/>
                <a:gridCol w="1684599"/>
                <a:gridCol w="973745"/>
              </a:tblGrid>
              <a:tr h="352829">
                <a:tc>
                  <a:txBody>
                    <a:bodyPr/>
                    <a:lstStyle/>
                    <a:p>
                      <a:pPr marL="36195" marR="36195" algn="ctr">
                        <a:lnSpc>
                          <a:spcPct val="150000"/>
                        </a:lnSpc>
                        <a:spcAft>
                          <a:spcPts val="1000"/>
                        </a:spcAft>
                      </a:pPr>
                      <a:r>
                        <a:rPr lang="es-EC" sz="1600" b="1" dirty="0">
                          <a:effectLst/>
                          <a:latin typeface="Times New Roman" panose="02020603050405020304" pitchFamily="18" charset="0"/>
                          <a:ea typeface="Times New Roman" panose="02020603050405020304" pitchFamily="18" charset="0"/>
                        </a:rPr>
                        <a:t>Pregunta</a:t>
                      </a:r>
                      <a:endParaRPr lang="es-ES" sz="18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600" b="1">
                          <a:effectLst/>
                          <a:latin typeface="Times New Roman" panose="02020603050405020304" pitchFamily="18" charset="0"/>
                          <a:ea typeface="Times New Roman" panose="02020603050405020304" pitchFamily="18" charset="0"/>
                        </a:rPr>
                        <a:t>Valor</a:t>
                      </a:r>
                      <a:endParaRPr lang="es-ES" sz="18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600" b="1">
                          <a:effectLst/>
                          <a:latin typeface="Times New Roman" panose="02020603050405020304" pitchFamily="18" charset="0"/>
                          <a:ea typeface="Times New Roman" panose="02020603050405020304" pitchFamily="18" charset="0"/>
                        </a:rPr>
                        <a:t>Categoría</a:t>
                      </a:r>
                      <a:endParaRPr lang="es-ES" sz="18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8488">
                <a:tc rowSpan="2">
                  <a:txBody>
                    <a:bodyPr/>
                    <a:lstStyle/>
                    <a:p>
                      <a:pPr marL="36195" marR="36195" algn="just">
                        <a:lnSpc>
                          <a:spcPct val="150000"/>
                        </a:lnSpc>
                        <a:spcAft>
                          <a:spcPts val="1000"/>
                        </a:spcAft>
                      </a:pPr>
                      <a:r>
                        <a:rPr lang="es-EC" sz="1600" dirty="0">
                          <a:effectLst/>
                          <a:latin typeface="Times New Roman" panose="02020603050405020304" pitchFamily="18" charset="0"/>
                          <a:ea typeface="Times New Roman" panose="02020603050405020304" pitchFamily="18" charset="0"/>
                        </a:rPr>
                        <a:t>1. Los puestos de trabajo y las líneas de mando están claramente definidos</a:t>
                      </a:r>
                      <a:endParaRPr lang="es-ES" sz="1800" dirty="0">
                        <a:effectLst/>
                        <a:latin typeface="Times New Roman" panose="02020603050405020304" pitchFamily="18" charset="0"/>
                        <a:ea typeface="Calibri" panose="020F0502020204030204" pitchFamily="34" charset="0"/>
                      </a:endParaRPr>
                    </a:p>
                    <a:p>
                      <a:pPr marL="36195" marR="36195" algn="just">
                        <a:lnSpc>
                          <a:spcPct val="150000"/>
                        </a:lnSpc>
                        <a:spcAft>
                          <a:spcPts val="1000"/>
                        </a:spcAft>
                      </a:pPr>
                      <a:r>
                        <a:rPr lang="es-EC" sz="1600" dirty="0">
                          <a:effectLst/>
                          <a:latin typeface="Times New Roman" panose="02020603050405020304" pitchFamily="18" charset="0"/>
                          <a:ea typeface="Times New Roman" panose="02020603050405020304" pitchFamily="18" charset="0"/>
                        </a:rPr>
                        <a:t>2. Se busca visitar a los competidores que permitan conocer sus procesos y productos</a:t>
                      </a:r>
                      <a:endParaRPr lang="es-ES" sz="1800" dirty="0">
                        <a:effectLst/>
                        <a:latin typeface="Times New Roman" panose="02020603050405020304" pitchFamily="18" charset="0"/>
                        <a:ea typeface="Calibri" panose="020F0502020204030204" pitchFamily="34" charset="0"/>
                      </a:endParaRPr>
                    </a:p>
                    <a:p>
                      <a:pPr marL="36195" marR="36195" algn="just">
                        <a:lnSpc>
                          <a:spcPct val="150000"/>
                        </a:lnSpc>
                        <a:spcAft>
                          <a:spcPts val="1000"/>
                        </a:spcAft>
                      </a:pPr>
                      <a:r>
                        <a:rPr lang="es-EC" sz="1600" dirty="0">
                          <a:effectLst/>
                          <a:latin typeface="Times New Roman" panose="02020603050405020304" pitchFamily="18" charset="0"/>
                          <a:ea typeface="Times New Roman" panose="02020603050405020304" pitchFamily="18" charset="0"/>
                        </a:rPr>
                        <a:t>3. El diálogo con los clientes y la documentación de quejas, sugerencias, peticiones de ayuda, etc., es una práctica común.</a:t>
                      </a:r>
                      <a:endParaRPr lang="es-ES" sz="18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Bef>
                          <a:spcPts val="600"/>
                        </a:spcBef>
                        <a:spcAft>
                          <a:spcPts val="0"/>
                        </a:spcAft>
                      </a:pPr>
                      <a:r>
                        <a:rPr lang="es-EC" sz="1600" b="1" i="1">
                          <a:effectLst/>
                          <a:latin typeface="Times New Roman" panose="02020603050405020304" pitchFamily="18" charset="0"/>
                          <a:ea typeface="Calibri" panose="020F0502020204030204" pitchFamily="34" charset="0"/>
                        </a:rPr>
                        <a:t>2,82</a:t>
                      </a:r>
                      <a:endParaRPr lang="es-ES" sz="1800" i="1">
                        <a:effectLst/>
                        <a:latin typeface="Times New Roman" panose="02020603050405020304" pitchFamily="18" charset="0"/>
                        <a:ea typeface="Calibri" panose="020F0502020204030204" pitchFamily="34" charset="0"/>
                      </a:endParaRPr>
                    </a:p>
                    <a:p>
                      <a:pPr marL="36195" marR="36195" algn="ctr">
                        <a:lnSpc>
                          <a:spcPct val="150000"/>
                        </a:lnSpc>
                        <a:spcAft>
                          <a:spcPts val="0"/>
                        </a:spcAft>
                      </a:pPr>
                      <a:r>
                        <a:rPr lang="es-EC" sz="1600">
                          <a:effectLst/>
                          <a:latin typeface="Times New Roman" panose="02020603050405020304" pitchFamily="18" charset="0"/>
                          <a:ea typeface="Times New Roman" panose="02020603050405020304" pitchFamily="18" charset="0"/>
                        </a:rPr>
                        <a:t>3,40</a:t>
                      </a:r>
                      <a:endParaRPr lang="es-ES" sz="18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600">
                          <a:effectLst/>
                          <a:latin typeface="Times New Roman" panose="02020603050405020304" pitchFamily="18" charset="0"/>
                          <a:ea typeface="Calibri" panose="020F0502020204030204" pitchFamily="34" charset="0"/>
                        </a:rPr>
                        <a:t>Baja calidad</a:t>
                      </a:r>
                      <a:endParaRPr lang="es-ES" sz="1800">
                        <a:effectLst/>
                        <a:latin typeface="Times New Roman" panose="02020603050405020304" pitchFamily="18" charset="0"/>
                        <a:ea typeface="Calibri" panose="020F0502020204030204" pitchFamily="34" charset="0"/>
                      </a:endParaRPr>
                    </a:p>
                    <a:p>
                      <a:pPr marL="36195" marR="36195" algn="ctr">
                        <a:lnSpc>
                          <a:spcPct val="150000"/>
                        </a:lnSpc>
                        <a:spcAft>
                          <a:spcPts val="0"/>
                        </a:spcAft>
                      </a:pPr>
                      <a:r>
                        <a:rPr lang="es-ES" sz="1600">
                          <a:effectLst/>
                          <a:latin typeface="Times New Roman" panose="02020603050405020304" pitchFamily="18" charset="0"/>
                          <a:ea typeface="Calibri" panose="020F0502020204030204" pitchFamily="34" charset="0"/>
                        </a:rPr>
                        <a:t>Aceptable</a:t>
                      </a:r>
                      <a:endParaRPr lang="es-ES" sz="18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705659">
                <a:tc vMerge="1">
                  <a:txBody>
                    <a:bodyPr/>
                    <a:lstStyle/>
                    <a:p>
                      <a:endParaRPr lang="es-ES"/>
                    </a:p>
                  </a:txBody>
                  <a:tcPr/>
                </a:tc>
                <a:tc>
                  <a:txBody>
                    <a:bodyPr/>
                    <a:lstStyle/>
                    <a:p>
                      <a:pPr marL="36195" marR="36195" algn="ctr">
                        <a:lnSpc>
                          <a:spcPct val="150000"/>
                        </a:lnSpc>
                        <a:spcBef>
                          <a:spcPts val="600"/>
                        </a:spcBef>
                        <a:spcAft>
                          <a:spcPts val="0"/>
                        </a:spcAft>
                      </a:pPr>
                      <a:r>
                        <a:rPr lang="es-ES" sz="1600" b="1" i="1">
                          <a:effectLst/>
                          <a:latin typeface="Times New Roman" panose="02020603050405020304" pitchFamily="18" charset="0"/>
                          <a:ea typeface="Calibri" panose="020F0502020204030204" pitchFamily="34" charset="0"/>
                        </a:rPr>
                        <a:t>2,97</a:t>
                      </a:r>
                      <a:endParaRPr lang="es-ES" sz="1800" i="1">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600">
                          <a:effectLst/>
                          <a:latin typeface="Times New Roman" panose="02020603050405020304" pitchFamily="18" charset="0"/>
                          <a:ea typeface="Calibri" panose="020F0502020204030204" pitchFamily="34" charset="0"/>
                        </a:rPr>
                        <a:t>Baja calidad</a:t>
                      </a:r>
                      <a:endParaRPr lang="es-ES" sz="18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52829">
                <a:tc>
                  <a:txBody>
                    <a:bodyPr/>
                    <a:lstStyle/>
                    <a:p>
                      <a:pPr marL="36195" marR="36195" algn="just">
                        <a:lnSpc>
                          <a:spcPct val="150000"/>
                        </a:lnSpc>
                        <a:spcAft>
                          <a:spcPts val="1000"/>
                        </a:spcAft>
                      </a:pPr>
                      <a:r>
                        <a:rPr lang="es-EC" sz="1600" dirty="0">
                          <a:effectLst/>
                          <a:latin typeface="Times New Roman" panose="02020603050405020304" pitchFamily="18" charset="0"/>
                          <a:ea typeface="Times New Roman" panose="02020603050405020304" pitchFamily="18" charset="0"/>
                        </a:rPr>
                        <a:t>4. Las estrategias de la empresa son diseñadas usando literatura publicada (interna y externa).</a:t>
                      </a:r>
                      <a:endParaRPr lang="es-ES" sz="18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600" b="1" i="1" dirty="0">
                          <a:effectLst/>
                          <a:latin typeface="Times New Roman" panose="02020603050405020304" pitchFamily="18" charset="0"/>
                          <a:ea typeface="Calibri" panose="020F0502020204030204" pitchFamily="34" charset="0"/>
                        </a:rPr>
                        <a:t>3,20</a:t>
                      </a:r>
                      <a:endParaRPr lang="es-ES" sz="18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600">
                          <a:effectLst/>
                          <a:latin typeface="Times New Roman" panose="02020603050405020304" pitchFamily="18" charset="0"/>
                          <a:ea typeface="Calibri" panose="020F0502020204030204" pitchFamily="34" charset="0"/>
                        </a:rPr>
                        <a:t>Aceptable</a:t>
                      </a:r>
                      <a:endParaRPr lang="es-ES" sz="18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705659">
                <a:tc>
                  <a:txBody>
                    <a:bodyPr/>
                    <a:lstStyle/>
                    <a:p>
                      <a:pPr marL="36195" marR="36195" algn="just">
                        <a:lnSpc>
                          <a:spcPct val="150000"/>
                        </a:lnSpc>
                        <a:spcAft>
                          <a:spcPts val="1000"/>
                        </a:spcAft>
                      </a:pPr>
                      <a:r>
                        <a:rPr lang="es-EC" sz="1600">
                          <a:effectLst/>
                          <a:latin typeface="Times New Roman" panose="02020603050405020304" pitchFamily="18" charset="0"/>
                          <a:ea typeface="Times New Roman" panose="02020603050405020304" pitchFamily="18" charset="0"/>
                        </a:rPr>
                        <a:t>5. Se alienta y es práctica habitual la simulación y/o experimentación con procesos y/o productos a partir de quejas, sugerencias, preguntas y peticiones de ayuda de clientes.</a:t>
                      </a:r>
                      <a:endParaRPr lang="es-ES" sz="18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Bef>
                          <a:spcPts val="600"/>
                        </a:spcBef>
                        <a:spcAft>
                          <a:spcPts val="0"/>
                        </a:spcAft>
                      </a:pPr>
                      <a:r>
                        <a:rPr lang="es-ES" sz="1600" b="1" i="1" dirty="0">
                          <a:effectLst/>
                          <a:latin typeface="Times New Roman" panose="02020603050405020304" pitchFamily="18" charset="0"/>
                          <a:ea typeface="Calibri" panose="020F0502020204030204" pitchFamily="34" charset="0"/>
                        </a:rPr>
                        <a:t>2,84</a:t>
                      </a:r>
                      <a:endParaRPr lang="es-ES" sz="18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S" sz="1600" dirty="0">
                          <a:effectLst/>
                          <a:latin typeface="Times New Roman" panose="02020603050405020304" pitchFamily="18" charset="0"/>
                          <a:ea typeface="Calibri" panose="020F0502020204030204" pitchFamily="34" charset="0"/>
                        </a:rPr>
                        <a:t>Baja calidad</a:t>
                      </a:r>
                      <a:endParaRPr lang="es-ES" sz="18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934193" y="5112086"/>
            <a:ext cx="10525496" cy="315856"/>
          </a:xfrm>
          <a:prstGeom prst="rect">
            <a:avLst/>
          </a:prstGeom>
        </p:spPr>
        <p:txBody>
          <a:bodyPr wrap="square">
            <a:spAutoFit/>
          </a:bodyPr>
          <a:lstStyle/>
          <a:p>
            <a:pPr algn="just">
              <a:lnSpc>
                <a:spcPct val="150000"/>
              </a:lnSpc>
              <a:spcAft>
                <a:spcPts val="600"/>
              </a:spcAft>
            </a:pPr>
            <a:r>
              <a:rPr lang="es-EC" sz="1100" i="1" dirty="0">
                <a:latin typeface="Times New Roman" panose="02020603050405020304" pitchFamily="18" charset="0"/>
                <a:ea typeface="Calibri" panose="020F0502020204030204" pitchFamily="34" charset="0"/>
              </a:rPr>
              <a:t>Nota: </a:t>
            </a:r>
            <a:r>
              <a:rPr lang="es-EC" sz="1100" dirty="0">
                <a:latin typeface="Times New Roman" panose="02020603050405020304" pitchFamily="18" charset="0"/>
                <a:ea typeface="Calibri" panose="020F0502020204030204" pitchFamily="34" charset="0"/>
              </a:rPr>
              <a:t>se muestran los hallazgos de los puntos críticos de la dimensión uso del conocimiento.</a:t>
            </a:r>
            <a:endParaRPr lang="es-ES" sz="1200" dirty="0">
              <a:effectLst/>
              <a:latin typeface="Times New Roman" panose="02020603050405020304" pitchFamily="18" charset="0"/>
              <a:ea typeface="Calibri" panose="020F0502020204030204" pitchFamily="34" charset="0"/>
            </a:endParaRPr>
          </a:p>
        </p:txBody>
      </p:sp>
      <p:sp>
        <p:nvSpPr>
          <p:cNvPr id="7" name="Flecha curvada hacia arriba 6">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172524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dirty="0">
                <a:latin typeface="Times New Roman" panose="02020603050405020304" pitchFamily="18" charset="0"/>
                <a:ea typeface="Calibri" panose="020F0502020204030204" pitchFamily="34" charset="0"/>
              </a:rPr>
              <a:t>Hallazgos de puntos críticos en la dimensión </a:t>
            </a:r>
            <a:r>
              <a:rPr lang="es-EC" sz="2400" dirty="0" err="1">
                <a:latin typeface="Times New Roman" panose="02020603050405020304" pitchFamily="18" charset="0"/>
                <a:ea typeface="Calibri" panose="020F0502020204030204" pitchFamily="34" charset="0"/>
              </a:rPr>
              <a:t>empowerment</a:t>
            </a:r>
            <a:r>
              <a:rPr lang="es-EC" sz="2400" dirty="0">
                <a:latin typeface="Times New Roman" panose="02020603050405020304" pitchFamily="18" charset="0"/>
                <a:ea typeface="Calibri" panose="020F0502020204030204" pitchFamily="34" charset="0"/>
              </a:rPr>
              <a:t> (GC)</a:t>
            </a:r>
            <a:endParaRPr lang="es-ES" sz="2400" dirty="0"/>
          </a:p>
        </p:txBody>
      </p:sp>
      <p:graphicFrame>
        <p:nvGraphicFramePr>
          <p:cNvPr id="5" name="Tabla 4"/>
          <p:cNvGraphicFramePr>
            <a:graphicFrameLocks noGrp="1"/>
          </p:cNvGraphicFramePr>
          <p:nvPr>
            <p:extLst/>
          </p:nvPr>
        </p:nvGraphicFramePr>
        <p:xfrm>
          <a:off x="838200" y="1745674"/>
          <a:ext cx="10515600" cy="3202344"/>
        </p:xfrm>
        <a:graphic>
          <a:graphicData uri="http://schemas.openxmlformats.org/drawingml/2006/table">
            <a:tbl>
              <a:tblPr firstRow="1" firstCol="1" bandRow="1"/>
              <a:tblGrid>
                <a:gridCol w="7287311"/>
                <a:gridCol w="1783446"/>
                <a:gridCol w="1444843"/>
              </a:tblGrid>
              <a:tr h="319400">
                <a:tc>
                  <a:txBody>
                    <a:bodyPr/>
                    <a:lstStyle/>
                    <a:p>
                      <a:pPr marL="36195" marR="36195" algn="ctr">
                        <a:lnSpc>
                          <a:spcPct val="150000"/>
                        </a:lnSpc>
                        <a:spcAft>
                          <a:spcPts val="1000"/>
                        </a:spcAft>
                      </a:pPr>
                      <a:r>
                        <a:rPr lang="es-EC" sz="1400" b="1" dirty="0">
                          <a:effectLst/>
                          <a:latin typeface="Times New Roman" panose="02020603050405020304" pitchFamily="18" charset="0"/>
                          <a:ea typeface="Times New Roman" panose="02020603050405020304" pitchFamily="18" charset="0"/>
                        </a:rPr>
                        <a:t>Pregunta</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b="1">
                          <a:effectLst/>
                          <a:latin typeface="Times New Roman" panose="02020603050405020304" pitchFamily="18" charset="0"/>
                          <a:ea typeface="Times New Roman" panose="02020603050405020304" pitchFamily="18" charset="0"/>
                        </a:rPr>
                        <a:t>Valor</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b="1">
                          <a:effectLst/>
                          <a:latin typeface="Times New Roman" panose="02020603050405020304" pitchFamily="18" charset="0"/>
                          <a:ea typeface="Times New Roman" panose="02020603050405020304" pitchFamily="18" charset="0"/>
                        </a:rPr>
                        <a:t>Categoría</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799">
                <a:tc rowSpan="2">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1. La gestión de recursos humanos funciona bien</a:t>
                      </a:r>
                      <a:endParaRPr lang="es-ES" sz="1600" dirty="0">
                        <a:effectLst/>
                        <a:latin typeface="Times New Roman" panose="02020603050405020304" pitchFamily="18" charset="0"/>
                        <a:ea typeface="Calibri" panose="020F0502020204030204" pitchFamily="34" charset="0"/>
                      </a:endParaRPr>
                    </a:p>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2. El personal es, en un alto porcentaje, competente y profesional.</a:t>
                      </a:r>
                      <a:endParaRPr lang="es-ES" sz="1600" dirty="0">
                        <a:effectLst/>
                        <a:latin typeface="Times New Roman" panose="02020603050405020304" pitchFamily="18" charset="0"/>
                        <a:ea typeface="Calibri" panose="020F0502020204030204" pitchFamily="34" charset="0"/>
                      </a:endParaRPr>
                    </a:p>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3. El personal está altamente motivado y comprometido con sus labores</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Bef>
                          <a:spcPts val="600"/>
                        </a:spcBef>
                        <a:spcAft>
                          <a:spcPts val="0"/>
                        </a:spcAft>
                      </a:pPr>
                      <a:r>
                        <a:rPr lang="es-EC" sz="1400" b="1" i="1">
                          <a:effectLst/>
                          <a:latin typeface="Times New Roman" panose="02020603050405020304" pitchFamily="18" charset="0"/>
                          <a:ea typeface="Calibri" panose="020F0502020204030204" pitchFamily="34" charset="0"/>
                        </a:rPr>
                        <a:t>2,71</a:t>
                      </a:r>
                      <a:endParaRPr lang="es-ES" sz="1600" i="1">
                        <a:effectLst/>
                        <a:latin typeface="Times New Roman" panose="02020603050405020304" pitchFamily="18" charset="0"/>
                        <a:ea typeface="Calibri" panose="020F0502020204030204" pitchFamily="34" charset="0"/>
                      </a:endParaRPr>
                    </a:p>
                    <a:p>
                      <a:pPr marL="36195" marR="36195" algn="ctr">
                        <a:lnSpc>
                          <a:spcPct val="150000"/>
                        </a:lnSpc>
                        <a:spcAft>
                          <a:spcPts val="0"/>
                        </a:spcAft>
                      </a:pPr>
                      <a:r>
                        <a:rPr lang="es-EC" sz="1400">
                          <a:effectLst/>
                          <a:latin typeface="Times New Roman" panose="02020603050405020304" pitchFamily="18" charset="0"/>
                          <a:ea typeface="Times New Roman" panose="02020603050405020304" pitchFamily="18" charset="0"/>
                        </a:rPr>
                        <a:t>3,21</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Baja Calidad</a:t>
                      </a:r>
                      <a:endParaRPr lang="es-ES" sz="1600">
                        <a:effectLst/>
                        <a:latin typeface="Times New Roman" panose="02020603050405020304" pitchFamily="18" charset="0"/>
                        <a:ea typeface="Calibri" panose="020F0502020204030204" pitchFamily="34" charset="0"/>
                      </a:endParaRPr>
                    </a:p>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Aceptable</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642024">
                <a:tc vMerge="1">
                  <a:txBody>
                    <a:bodyPr/>
                    <a:lstStyle/>
                    <a:p>
                      <a:endParaRPr lang="es-ES"/>
                    </a:p>
                  </a:txBody>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2,90</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Baja Calidad</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19400">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4. La cultura y espíritu de la empresa es positiva.</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3,00</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Aceptable</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19400">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5. Todo el personal juega un papel importante en la innovación en el negocio al ser considerados sus conocimientos e ideas.</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3,30</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Aceptable</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638799">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6. La estrategia, la misión, los valores, los objetivos y las normas están claramente definidos y todo el personal son conscientes de ello.</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3,49</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Aceptable</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767936" y="4914888"/>
            <a:ext cx="10549247" cy="315856"/>
          </a:xfrm>
          <a:prstGeom prst="rect">
            <a:avLst/>
          </a:prstGeom>
        </p:spPr>
        <p:txBody>
          <a:bodyPr wrap="square">
            <a:spAutoFit/>
          </a:bodyPr>
          <a:lstStyle/>
          <a:p>
            <a:pPr algn="just">
              <a:lnSpc>
                <a:spcPct val="150000"/>
              </a:lnSpc>
              <a:spcAft>
                <a:spcPts val="600"/>
              </a:spcAft>
            </a:pPr>
            <a:r>
              <a:rPr lang="es-EC" sz="1050" i="1" dirty="0">
                <a:latin typeface="Times New Roman" panose="02020603050405020304" pitchFamily="18" charset="0"/>
                <a:ea typeface="Calibri" panose="020F0502020204030204" pitchFamily="34" charset="0"/>
              </a:rPr>
              <a:t>Nota: </a:t>
            </a:r>
            <a:r>
              <a:rPr lang="es-EC" sz="1050" dirty="0">
                <a:latin typeface="Times New Roman" panose="02020603050405020304" pitchFamily="18" charset="0"/>
                <a:ea typeface="Calibri" panose="020F0502020204030204" pitchFamily="34" charset="0"/>
              </a:rPr>
              <a:t>se muestran los hallazgos de los puntos críticos de la dimensión </a:t>
            </a:r>
            <a:r>
              <a:rPr lang="es-EC" sz="1050" dirty="0" err="1">
                <a:latin typeface="Times New Roman" panose="02020603050405020304" pitchFamily="18" charset="0"/>
                <a:ea typeface="Calibri" panose="020F0502020204030204" pitchFamily="34" charset="0"/>
              </a:rPr>
              <a:t>empowerment</a:t>
            </a:r>
            <a:endParaRPr lang="es-ES" sz="1400" dirty="0">
              <a:effectLst/>
              <a:latin typeface="Times New Roman" panose="02020603050405020304" pitchFamily="18" charset="0"/>
              <a:ea typeface="Calibri" panose="020F0502020204030204" pitchFamily="34" charset="0"/>
            </a:endParaRPr>
          </a:p>
        </p:txBody>
      </p:sp>
      <p:sp>
        <p:nvSpPr>
          <p:cNvPr id="7" name="Flecha curvada hacia arriba 6">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743060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dirty="0">
                <a:latin typeface="Times New Roman" panose="02020603050405020304" pitchFamily="18" charset="0"/>
                <a:cs typeface="Times New Roman" panose="02020603050405020304" pitchFamily="18" charset="0"/>
              </a:rPr>
              <a:t>Hallazgos de puntos críticos en la dimensión: innovación en procesos (Innovación)</a:t>
            </a:r>
            <a:endParaRPr lang="es-ES" sz="2400"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307737088"/>
              </p:ext>
            </p:extLst>
          </p:nvPr>
        </p:nvGraphicFramePr>
        <p:xfrm>
          <a:off x="838200" y="1876298"/>
          <a:ext cx="10515600" cy="2907550"/>
        </p:xfrm>
        <a:graphic>
          <a:graphicData uri="http://schemas.openxmlformats.org/drawingml/2006/table">
            <a:tbl>
              <a:tblPr firstRow="1" firstCol="1" bandRow="1"/>
              <a:tblGrid>
                <a:gridCol w="7306239"/>
                <a:gridCol w="1425915"/>
                <a:gridCol w="1783446"/>
              </a:tblGrid>
              <a:tr h="453494">
                <a:tc>
                  <a:txBody>
                    <a:bodyPr/>
                    <a:lstStyle/>
                    <a:p>
                      <a:pPr marL="36195" marR="36195" algn="ctr">
                        <a:lnSpc>
                          <a:spcPct val="150000"/>
                        </a:lnSpc>
                        <a:spcAft>
                          <a:spcPts val="1000"/>
                        </a:spcAft>
                      </a:pPr>
                      <a:r>
                        <a:rPr lang="es-EC" sz="1400" b="1" dirty="0">
                          <a:effectLst/>
                          <a:latin typeface="Times New Roman" panose="02020603050405020304" pitchFamily="18" charset="0"/>
                          <a:ea typeface="Times New Roman" panose="02020603050405020304" pitchFamily="18" charset="0"/>
                        </a:rPr>
                        <a:t>Pregunta</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b="1">
                          <a:effectLst/>
                          <a:latin typeface="Times New Roman" panose="02020603050405020304" pitchFamily="18" charset="0"/>
                          <a:ea typeface="Times New Roman" panose="02020603050405020304" pitchFamily="18" charset="0"/>
                        </a:rPr>
                        <a:t>Valor</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b="1">
                          <a:effectLst/>
                          <a:latin typeface="Times New Roman" panose="02020603050405020304" pitchFamily="18" charset="0"/>
                          <a:ea typeface="Times New Roman" panose="02020603050405020304" pitchFamily="18" charset="0"/>
                        </a:rPr>
                        <a:t>Categoría</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65">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1. En el campo de negocios se deben modificar continuamente los procesos operativos (producción, comercialización, etc.)</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Bef>
                          <a:spcPts val="600"/>
                        </a:spcBef>
                        <a:spcAft>
                          <a:spcPts val="0"/>
                        </a:spcAft>
                      </a:pPr>
                      <a:r>
                        <a:rPr lang="es-ES" sz="1400" b="1" i="1">
                          <a:effectLst/>
                          <a:latin typeface="Times New Roman" panose="02020603050405020304" pitchFamily="18" charset="0"/>
                          <a:ea typeface="Calibri" panose="020F0502020204030204" pitchFamily="34" charset="0"/>
                        </a:rPr>
                        <a:t>3,61</a:t>
                      </a:r>
                      <a:endParaRPr lang="es-ES" sz="1600" i="1">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Aceptable</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453494">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2. El ambiente operacional de negocios cambia lentamente.</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a:effectLst/>
                          <a:latin typeface="Times New Roman" panose="02020603050405020304" pitchFamily="18" charset="0"/>
                          <a:ea typeface="Calibri" panose="020F0502020204030204" pitchFamily="34" charset="0"/>
                        </a:rPr>
                        <a:t>3,06</a:t>
                      </a:r>
                      <a:endParaRPr lang="es-ES" sz="1600" i="1">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Aceptable</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453494">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3. El desarrollo tecnológico es rápido en el campo de negocios.</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3,08</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Aceptable</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453494">
                <a:tc>
                  <a:txBody>
                    <a:bodyPr/>
                    <a:lstStyle/>
                    <a:p>
                      <a:pPr marL="36195" marR="36195" algn="just">
                        <a:lnSpc>
                          <a:spcPct val="150000"/>
                        </a:lnSpc>
                        <a:spcAft>
                          <a:spcPts val="1000"/>
                        </a:spcAft>
                      </a:pPr>
                      <a:r>
                        <a:rPr lang="es-EC" sz="1400">
                          <a:effectLst/>
                          <a:latin typeface="Times New Roman" panose="02020603050405020304" pitchFamily="18" charset="0"/>
                          <a:ea typeface="Times New Roman" panose="02020603050405020304" pitchFamily="18" charset="0"/>
                        </a:rPr>
                        <a:t>4. El desarrollo tecnológico ofrece notables posibilidades en el campo de negocios</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3,39</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Aceptable</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453494">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5. Continuamente se modifican los procesos de trabajo (producción, comercialización, etc.)</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3,10</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Aceptable</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779812" y="4748634"/>
            <a:ext cx="10454244" cy="315856"/>
          </a:xfrm>
          <a:prstGeom prst="rect">
            <a:avLst/>
          </a:prstGeom>
        </p:spPr>
        <p:txBody>
          <a:bodyPr wrap="square">
            <a:spAutoFit/>
          </a:bodyPr>
          <a:lstStyle/>
          <a:p>
            <a:pPr algn="just">
              <a:lnSpc>
                <a:spcPct val="150000"/>
              </a:lnSpc>
              <a:spcAft>
                <a:spcPts val="600"/>
              </a:spcAft>
            </a:pPr>
            <a:r>
              <a:rPr lang="es-EC" sz="1100" i="1" dirty="0">
                <a:latin typeface="Times New Roman" panose="02020603050405020304" pitchFamily="18" charset="0"/>
                <a:ea typeface="Calibri" panose="020F0502020204030204" pitchFamily="34" charset="0"/>
              </a:rPr>
              <a:t>Nota: </a:t>
            </a:r>
            <a:r>
              <a:rPr lang="es-EC" sz="1100" dirty="0">
                <a:latin typeface="Times New Roman" panose="02020603050405020304" pitchFamily="18" charset="0"/>
                <a:ea typeface="Calibri" panose="020F0502020204030204" pitchFamily="34" charset="0"/>
              </a:rPr>
              <a:t>se muestran los hallazgos de los puntos críticos de la dimensión innovación en procesos</a:t>
            </a:r>
            <a:endParaRPr lang="es-ES" sz="1600" dirty="0">
              <a:effectLst/>
              <a:latin typeface="Times New Roman" panose="02020603050405020304" pitchFamily="18" charset="0"/>
              <a:ea typeface="Calibri" panose="020F0502020204030204" pitchFamily="34" charset="0"/>
            </a:endParaRPr>
          </a:p>
        </p:txBody>
      </p:sp>
      <p:sp>
        <p:nvSpPr>
          <p:cNvPr id="7" name="Flecha curvada hacia arriba 6">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66116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dirty="0">
                <a:latin typeface="Times New Roman" panose="02020603050405020304" pitchFamily="18" charset="0"/>
                <a:ea typeface="Calibri" panose="020F0502020204030204" pitchFamily="34" charset="0"/>
              </a:rPr>
              <a:t>Hallazgos de puntos críticos en la dimensión: innovación en producto (Innovación)</a:t>
            </a:r>
            <a:endParaRPr lang="es-ES" sz="2400" dirty="0"/>
          </a:p>
        </p:txBody>
      </p:sp>
      <p:graphicFrame>
        <p:nvGraphicFramePr>
          <p:cNvPr id="5" name="Tabla 4"/>
          <p:cNvGraphicFramePr>
            <a:graphicFrameLocks noGrp="1"/>
          </p:cNvGraphicFramePr>
          <p:nvPr>
            <p:extLst/>
          </p:nvPr>
        </p:nvGraphicFramePr>
        <p:xfrm>
          <a:off x="802574" y="2161309"/>
          <a:ext cx="10515600" cy="2081648"/>
        </p:xfrm>
        <a:graphic>
          <a:graphicData uri="http://schemas.openxmlformats.org/drawingml/2006/table">
            <a:tbl>
              <a:tblPr firstRow="1" firstCol="1" bandRow="1"/>
              <a:tblGrid>
                <a:gridCol w="7297826"/>
                <a:gridCol w="1436431"/>
                <a:gridCol w="1781343"/>
              </a:tblGrid>
              <a:tr h="520412">
                <a:tc>
                  <a:txBody>
                    <a:bodyPr/>
                    <a:lstStyle/>
                    <a:p>
                      <a:pPr marL="36195" marR="36195" algn="ctr">
                        <a:lnSpc>
                          <a:spcPct val="150000"/>
                        </a:lnSpc>
                        <a:spcAft>
                          <a:spcPts val="1000"/>
                        </a:spcAft>
                      </a:pPr>
                      <a:r>
                        <a:rPr lang="es-EC" sz="1400" dirty="0">
                          <a:effectLst/>
                          <a:latin typeface="Times New Roman" panose="02020603050405020304" pitchFamily="18" charset="0"/>
                          <a:ea typeface="Times New Roman" panose="02020603050405020304" pitchFamily="18" charset="0"/>
                        </a:rPr>
                        <a:t>Pregunta</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a:effectLst/>
                          <a:latin typeface="Times New Roman" panose="02020603050405020304" pitchFamily="18" charset="0"/>
                          <a:ea typeface="Times New Roman" panose="02020603050405020304" pitchFamily="18" charset="0"/>
                        </a:rPr>
                        <a:t>Valor</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a:effectLst/>
                          <a:latin typeface="Times New Roman" panose="02020603050405020304" pitchFamily="18" charset="0"/>
                          <a:ea typeface="Times New Roman" panose="02020603050405020304" pitchFamily="18" charset="0"/>
                        </a:rPr>
                        <a:t>Categoría</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412">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1. El ciclo de vida de los productos es normalmente largo</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2,89</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Baja Calidad</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520412">
                <a:tc>
                  <a:txBody>
                    <a:bodyPr/>
                    <a:lstStyle/>
                    <a:p>
                      <a:pPr marL="36195" marR="36195" algn="just">
                        <a:lnSpc>
                          <a:spcPct val="150000"/>
                        </a:lnSpc>
                        <a:spcAft>
                          <a:spcPts val="1000"/>
                        </a:spcAft>
                      </a:pPr>
                      <a:r>
                        <a:rPr lang="es-EC" sz="1400">
                          <a:effectLst/>
                          <a:latin typeface="Times New Roman" panose="02020603050405020304" pitchFamily="18" charset="0"/>
                          <a:ea typeface="Times New Roman" panose="02020603050405020304" pitchFamily="18" charset="0"/>
                        </a:rPr>
                        <a:t>2. Continuamente se modifican (desarrollar y mejorar) los productos</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2,93</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Baja Calidad</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520412">
                <a:tc>
                  <a:txBody>
                    <a:bodyPr/>
                    <a:lstStyle/>
                    <a:p>
                      <a:pPr marL="36195" marR="36195" algn="just">
                        <a:lnSpc>
                          <a:spcPct val="150000"/>
                        </a:lnSpc>
                        <a:spcAft>
                          <a:spcPts val="1000"/>
                        </a:spcAft>
                      </a:pPr>
                      <a:r>
                        <a:rPr lang="es-EC" sz="1400">
                          <a:effectLst/>
                          <a:latin typeface="Times New Roman" panose="02020603050405020304" pitchFamily="18" charset="0"/>
                          <a:ea typeface="Times New Roman" panose="02020603050405020304" pitchFamily="18" charset="0"/>
                        </a:rPr>
                        <a:t>3. Se identifican y adoptan las mejores prácticas (best practices) del sector de manera continua.</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Bef>
                          <a:spcPts val="600"/>
                        </a:spcBef>
                        <a:spcAft>
                          <a:spcPts val="0"/>
                        </a:spcAft>
                      </a:pPr>
                      <a:r>
                        <a:rPr lang="es-ES" sz="1400" b="1" i="1">
                          <a:effectLst/>
                          <a:latin typeface="Times New Roman" panose="02020603050405020304" pitchFamily="18" charset="0"/>
                          <a:ea typeface="Calibri" panose="020F0502020204030204" pitchFamily="34" charset="0"/>
                        </a:rPr>
                        <a:t>2,75</a:t>
                      </a:r>
                      <a:endParaRPr lang="es-ES" sz="1600" i="1">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0"/>
                        </a:spcAft>
                      </a:pPr>
                      <a:r>
                        <a:rPr lang="es-ES" sz="1400" dirty="0">
                          <a:effectLst/>
                          <a:latin typeface="Times New Roman" panose="02020603050405020304" pitchFamily="18" charset="0"/>
                          <a:ea typeface="Calibri" panose="020F0502020204030204" pitchFamily="34" charset="0"/>
                        </a:rPr>
                        <a:t>Baja Calidad</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732312" y="4166743"/>
            <a:ext cx="10002982" cy="315856"/>
          </a:xfrm>
          <a:prstGeom prst="rect">
            <a:avLst/>
          </a:prstGeom>
        </p:spPr>
        <p:txBody>
          <a:bodyPr wrap="square">
            <a:spAutoFit/>
          </a:bodyPr>
          <a:lstStyle/>
          <a:p>
            <a:pPr algn="just">
              <a:lnSpc>
                <a:spcPct val="150000"/>
              </a:lnSpc>
              <a:spcAft>
                <a:spcPts val="600"/>
              </a:spcAft>
            </a:pPr>
            <a:r>
              <a:rPr lang="es-EC" sz="1050" i="1" dirty="0">
                <a:latin typeface="Times New Roman" panose="02020603050405020304" pitchFamily="18" charset="0"/>
                <a:ea typeface="Calibri" panose="020F0502020204030204" pitchFamily="34" charset="0"/>
              </a:rPr>
              <a:t>Nota: </a:t>
            </a:r>
            <a:r>
              <a:rPr lang="es-EC" sz="1050" dirty="0">
                <a:latin typeface="Times New Roman" panose="02020603050405020304" pitchFamily="18" charset="0"/>
                <a:ea typeface="Calibri" panose="020F0502020204030204" pitchFamily="34" charset="0"/>
              </a:rPr>
              <a:t>se muestran los hallazgos de los puntos críticos de la dimensión innovación en producto.</a:t>
            </a:r>
            <a:endParaRPr lang="es-ES" sz="1100" dirty="0">
              <a:effectLst/>
              <a:latin typeface="Times New Roman" panose="02020603050405020304" pitchFamily="18" charset="0"/>
              <a:ea typeface="Calibri" panose="020F0502020204030204" pitchFamily="34" charset="0"/>
            </a:endParaRPr>
          </a:p>
        </p:txBody>
      </p:sp>
      <p:sp>
        <p:nvSpPr>
          <p:cNvPr id="7" name="Flecha curvada hacia arriba 6">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4475329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nSpc>
                <a:spcPct val="150000"/>
              </a:lnSpc>
              <a:spcBef>
                <a:spcPts val="600"/>
              </a:spcBef>
              <a:spcAft>
                <a:spcPts val="0"/>
              </a:spcAft>
            </a:pPr>
            <a:r>
              <a:rPr lang="es-EC" sz="2700" dirty="0">
                <a:latin typeface="Times New Roman" panose="02020603050405020304" pitchFamily="18" charset="0"/>
                <a:ea typeface="Calibri" panose="020F0502020204030204" pitchFamily="34" charset="0"/>
              </a:rPr>
              <a:t>Hallazgos de puntos críticos en la dimensión: innovación organizacional (Innovación</a:t>
            </a:r>
            <a:r>
              <a:rPr lang="es-EC" sz="2700" dirty="0" smtClean="0">
                <a:latin typeface="Times New Roman" panose="02020603050405020304" pitchFamily="18" charset="0"/>
                <a:ea typeface="Calibri" panose="020F0502020204030204" pitchFamily="34" charset="0"/>
              </a:rPr>
              <a:t>)</a:t>
            </a:r>
            <a:endParaRPr lang="es-ES" dirty="0"/>
          </a:p>
        </p:txBody>
      </p:sp>
      <p:graphicFrame>
        <p:nvGraphicFramePr>
          <p:cNvPr id="4" name="Tabla 3"/>
          <p:cNvGraphicFramePr>
            <a:graphicFrameLocks noGrp="1"/>
          </p:cNvGraphicFramePr>
          <p:nvPr>
            <p:extLst/>
          </p:nvPr>
        </p:nvGraphicFramePr>
        <p:xfrm>
          <a:off x="838200" y="1710044"/>
          <a:ext cx="10515600" cy="3722392"/>
        </p:xfrm>
        <a:graphic>
          <a:graphicData uri="http://schemas.openxmlformats.org/drawingml/2006/table">
            <a:tbl>
              <a:tblPr firstRow="1" firstCol="1" bandRow="1"/>
              <a:tblGrid>
                <a:gridCol w="7297826"/>
                <a:gridCol w="1436431"/>
                <a:gridCol w="1781343"/>
              </a:tblGrid>
              <a:tr h="385289">
                <a:tc>
                  <a:txBody>
                    <a:bodyPr/>
                    <a:lstStyle/>
                    <a:p>
                      <a:pPr marL="36195" marR="36195" algn="ctr">
                        <a:lnSpc>
                          <a:spcPct val="150000"/>
                        </a:lnSpc>
                        <a:spcAft>
                          <a:spcPts val="1000"/>
                        </a:spcAft>
                      </a:pPr>
                      <a:r>
                        <a:rPr lang="es-EC" sz="1400" dirty="0">
                          <a:effectLst/>
                          <a:latin typeface="Times New Roman" panose="02020603050405020304" pitchFamily="18" charset="0"/>
                          <a:ea typeface="Times New Roman" panose="02020603050405020304" pitchFamily="18" charset="0"/>
                        </a:rPr>
                        <a:t>Pregunta</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a:effectLst/>
                          <a:latin typeface="Times New Roman" panose="02020603050405020304" pitchFamily="18" charset="0"/>
                          <a:ea typeface="Times New Roman" panose="02020603050405020304" pitchFamily="18" charset="0"/>
                        </a:rPr>
                        <a:t>Valor</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Aft>
                          <a:spcPts val="1000"/>
                        </a:spcAft>
                      </a:pPr>
                      <a:r>
                        <a:rPr lang="es-EC" sz="1400">
                          <a:effectLst/>
                          <a:latin typeface="Times New Roman" panose="02020603050405020304" pitchFamily="18" charset="0"/>
                          <a:ea typeface="Times New Roman" panose="02020603050405020304" pitchFamily="18" charset="0"/>
                        </a:rPr>
                        <a:t>Categoría</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289">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1. Los clientes juegan el rol más importante en la empresa</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Bef>
                          <a:spcPts val="600"/>
                        </a:spcBef>
                        <a:spcAft>
                          <a:spcPts val="0"/>
                        </a:spcAft>
                      </a:pPr>
                      <a:r>
                        <a:rPr lang="es-ES" sz="1400" b="1" i="1">
                          <a:effectLst/>
                          <a:latin typeface="Times New Roman" panose="02020603050405020304" pitchFamily="18" charset="0"/>
                          <a:ea typeface="Calibri" panose="020F0502020204030204" pitchFamily="34" charset="0"/>
                        </a:rPr>
                        <a:t>3,40</a:t>
                      </a:r>
                      <a:endParaRPr lang="es-ES" sz="1600" i="1">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Aceptable</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385289">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2. Las preferencias de los clientes son estables</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a:effectLst/>
                          <a:latin typeface="Times New Roman" panose="02020603050405020304" pitchFamily="18" charset="0"/>
                          <a:ea typeface="Calibri" panose="020F0502020204030204" pitchFamily="34" charset="0"/>
                        </a:rPr>
                        <a:t>2,75</a:t>
                      </a:r>
                      <a:endParaRPr lang="es-ES" sz="1600" i="1">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Baja calidad</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85289">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3. En el campo de negocios, para tener éxito se debe lanzar nuevos productos continuamente.</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2,96</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Baja calidad</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85289">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4. En el campo de negocios, el conocimiento y el </a:t>
                      </a:r>
                      <a:r>
                        <a:rPr lang="es-EC" sz="1400" dirty="0" err="1">
                          <a:effectLst/>
                          <a:latin typeface="Times New Roman" panose="02020603050405020304" pitchFamily="18" charset="0"/>
                          <a:ea typeface="Times New Roman" panose="02020603050405020304" pitchFamily="18" charset="0"/>
                        </a:rPr>
                        <a:t>know</a:t>
                      </a:r>
                      <a:r>
                        <a:rPr lang="es-EC" sz="1400" dirty="0">
                          <a:effectLst/>
                          <a:latin typeface="Times New Roman" panose="02020603050405020304" pitchFamily="18" charset="0"/>
                          <a:ea typeface="Times New Roman" panose="02020603050405020304" pitchFamily="18" charset="0"/>
                        </a:rPr>
                        <a:t> </a:t>
                      </a:r>
                      <a:r>
                        <a:rPr lang="es-EC" sz="1400" dirty="0" err="1">
                          <a:effectLst/>
                          <a:latin typeface="Times New Roman" panose="02020603050405020304" pitchFamily="18" charset="0"/>
                          <a:ea typeface="Times New Roman" panose="02020603050405020304" pitchFamily="18" charset="0"/>
                        </a:rPr>
                        <a:t>how</a:t>
                      </a:r>
                      <a:r>
                        <a:rPr lang="es-EC" sz="1400" dirty="0">
                          <a:effectLst/>
                          <a:latin typeface="Times New Roman" panose="02020603050405020304" pitchFamily="18" charset="0"/>
                          <a:ea typeface="Times New Roman" panose="02020603050405020304" pitchFamily="18" charset="0"/>
                        </a:rPr>
                        <a:t> se deben actualizar constantemente.</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3,02</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Aft>
                          <a:spcPts val="0"/>
                        </a:spcAft>
                      </a:pPr>
                      <a:r>
                        <a:rPr lang="es-ES" sz="1400">
                          <a:effectLst/>
                          <a:latin typeface="Times New Roman" panose="02020603050405020304" pitchFamily="18" charset="0"/>
                          <a:ea typeface="Calibri" panose="020F0502020204030204" pitchFamily="34" charset="0"/>
                        </a:rPr>
                        <a:t>Aceptable</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85289">
                <a:tc>
                  <a:txBody>
                    <a:bodyPr/>
                    <a:lstStyle/>
                    <a:p>
                      <a:pPr marL="36195" marR="36195" algn="just">
                        <a:lnSpc>
                          <a:spcPct val="150000"/>
                        </a:lnSpc>
                        <a:spcAft>
                          <a:spcPts val="1000"/>
                        </a:spcAft>
                      </a:pPr>
                      <a:r>
                        <a:rPr lang="es-EC" sz="1400">
                          <a:effectLst/>
                          <a:latin typeface="Times New Roman" panose="02020603050405020304" pitchFamily="18" charset="0"/>
                          <a:ea typeface="Times New Roman" panose="02020603050405020304" pitchFamily="18" charset="0"/>
                        </a:rPr>
                        <a:t>5. Continuamente se modifica la organización (estructuras, puestos de trabajo y responsabilidades)</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R="36195" algn="ctr">
                        <a:lnSpc>
                          <a:spcPct val="150000"/>
                        </a:lnSpc>
                        <a:spcBef>
                          <a:spcPts val="600"/>
                        </a:spcBef>
                        <a:spcAft>
                          <a:spcPts val="0"/>
                        </a:spcAft>
                      </a:pPr>
                      <a:r>
                        <a:rPr lang="es-ES" sz="1400" b="1" i="1" dirty="0">
                          <a:effectLst/>
                          <a:latin typeface="Times New Roman" panose="02020603050405020304" pitchFamily="18" charset="0"/>
                          <a:ea typeface="Calibri" panose="020F0502020204030204" pitchFamily="34" charset="0"/>
                        </a:rPr>
                        <a:t>2,62</a:t>
                      </a:r>
                      <a:endParaRPr lang="es-ES" sz="1600" i="1"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0"/>
                        </a:spcAft>
                      </a:pPr>
                      <a:r>
                        <a:rPr lang="es-ES" sz="1400" dirty="0">
                          <a:effectLst/>
                          <a:latin typeface="Times New Roman" panose="02020603050405020304" pitchFamily="18" charset="0"/>
                          <a:ea typeface="Calibri" panose="020F0502020204030204" pitchFamily="34" charset="0"/>
                        </a:rPr>
                        <a:t>Baja calidad</a:t>
                      </a:r>
                      <a:endParaRPr lang="es-ES" sz="1600" dirty="0">
                        <a:effectLst/>
                        <a:latin typeface="Times New Roman" panose="02020603050405020304" pitchFamily="18" charset="0"/>
                        <a:ea typeface="Calibri" panose="020F0502020204030204" pitchFamily="34" charset="0"/>
                      </a:endParaRPr>
                    </a:p>
                  </a:txBody>
                  <a:tcPr marL="0" marR="0" marT="0" marB="0">
                    <a:lnL>
                      <a:noFill/>
                    </a:lnL>
                    <a:lnR>
                      <a:noFill/>
                    </a:lnR>
                    <a:lnT>
                      <a:noFill/>
                    </a:lnT>
                    <a:lnB>
                      <a:noFill/>
                    </a:lnB>
                  </a:tcPr>
                </a:tc>
              </a:tr>
              <a:tr h="385289">
                <a:tc>
                  <a:txBody>
                    <a:bodyPr/>
                    <a:lstStyle/>
                    <a:p>
                      <a:pPr marL="36195" marR="36195" algn="just">
                        <a:lnSpc>
                          <a:spcPct val="150000"/>
                        </a:lnSpc>
                        <a:spcAft>
                          <a:spcPts val="1000"/>
                        </a:spcAft>
                      </a:pPr>
                      <a:r>
                        <a:rPr lang="es-EC" sz="1400" dirty="0">
                          <a:effectLst/>
                          <a:latin typeface="Times New Roman" panose="02020603050405020304" pitchFamily="18" charset="0"/>
                          <a:ea typeface="Times New Roman" panose="02020603050405020304" pitchFamily="18" charset="0"/>
                        </a:rPr>
                        <a:t>6. Existen relaciones intensas con universidades, centros de investigación, asociaciones industriales y similares</a:t>
                      </a:r>
                      <a:endParaRPr lang="es-ES" sz="16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a:effectLst/>
                          <a:latin typeface="Times New Roman" panose="02020603050405020304" pitchFamily="18" charset="0"/>
                          <a:ea typeface="Calibri" panose="020F0502020204030204" pitchFamily="34" charset="0"/>
                        </a:rPr>
                        <a:t>2,34</a:t>
                      </a:r>
                      <a:endParaRPr lang="es-ES" sz="1600" i="1">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1000"/>
                        </a:spcAft>
                      </a:pPr>
                      <a:r>
                        <a:rPr lang="es-ES" sz="1400" dirty="0">
                          <a:effectLst/>
                          <a:latin typeface="Times New Roman" panose="02020603050405020304" pitchFamily="18" charset="0"/>
                          <a:ea typeface="Calibri" panose="020F0502020204030204" pitchFamily="34" charset="0"/>
                        </a:rPr>
                        <a:t>Baja calidad</a:t>
                      </a:r>
                      <a:endParaRPr lang="es-ES" sz="1600" dirty="0">
                        <a:effectLst/>
                        <a:latin typeface="Times New Roman" panose="02020603050405020304" pitchFamily="18" charset="0"/>
                        <a:ea typeface="Calibri" panose="020F0502020204030204" pitchFamily="34" charset="0"/>
                      </a:endParaRPr>
                    </a:p>
                  </a:txBody>
                  <a:tcPr marL="0" marR="0" marT="0" marB="0">
                    <a:lnL>
                      <a:noFill/>
                    </a:lnL>
                    <a:lnR>
                      <a:noFill/>
                    </a:lnR>
                    <a:lnT>
                      <a:noFill/>
                    </a:lnT>
                    <a:lnB>
                      <a:noFill/>
                    </a:lnB>
                  </a:tcPr>
                </a:tc>
              </a:tr>
              <a:tr h="385289">
                <a:tc>
                  <a:txBody>
                    <a:bodyPr/>
                    <a:lstStyle/>
                    <a:p>
                      <a:pPr marL="36195" marR="36195" algn="just">
                        <a:lnSpc>
                          <a:spcPct val="150000"/>
                        </a:lnSpc>
                        <a:spcAft>
                          <a:spcPts val="1000"/>
                        </a:spcAft>
                      </a:pPr>
                      <a:r>
                        <a:rPr lang="es-EC" sz="1400">
                          <a:effectLst/>
                          <a:latin typeface="Times New Roman" panose="02020603050405020304" pitchFamily="18" charset="0"/>
                          <a:ea typeface="Times New Roman" panose="02020603050405020304" pitchFamily="18" charset="0"/>
                        </a:rPr>
                        <a:t>7. Existen alianzas estratégicas para obtener y explotar mercados</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ctr">
                        <a:lnSpc>
                          <a:spcPct val="150000"/>
                        </a:lnSpc>
                        <a:spcBef>
                          <a:spcPts val="600"/>
                        </a:spcBef>
                        <a:spcAft>
                          <a:spcPts val="0"/>
                        </a:spcAft>
                      </a:pPr>
                      <a:r>
                        <a:rPr lang="es-ES" sz="1400" b="1" i="1">
                          <a:effectLst/>
                          <a:latin typeface="Times New Roman" panose="02020603050405020304" pitchFamily="18" charset="0"/>
                          <a:ea typeface="Calibri" panose="020F0502020204030204" pitchFamily="34" charset="0"/>
                        </a:rPr>
                        <a:t>2,43</a:t>
                      </a:r>
                      <a:endParaRPr lang="es-ES" sz="1600" i="1">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algn="ctr">
                        <a:lnSpc>
                          <a:spcPct val="150000"/>
                        </a:lnSpc>
                        <a:spcAft>
                          <a:spcPts val="1000"/>
                        </a:spcAft>
                      </a:pPr>
                      <a:r>
                        <a:rPr lang="es-ES" sz="1400" dirty="0">
                          <a:effectLst/>
                          <a:latin typeface="Times New Roman" panose="02020603050405020304" pitchFamily="18" charset="0"/>
                          <a:ea typeface="Calibri" panose="020F0502020204030204" pitchFamily="34" charset="0"/>
                        </a:rPr>
                        <a:t>Baja calidad</a:t>
                      </a:r>
                      <a:endParaRPr lang="es-ES" sz="1600" dirty="0">
                        <a:effectLst/>
                        <a:latin typeface="Times New Roman" panose="02020603050405020304" pitchFamily="18" charset="0"/>
                        <a:ea typeface="Calibri" panose="020F0502020204030204" pitchFamily="34" charset="0"/>
                      </a:endParaRPr>
                    </a:p>
                  </a:txBody>
                  <a:tcPr marL="0" marR="0" marT="0" marB="0">
                    <a:lnL>
                      <a:noFill/>
                    </a:lnL>
                    <a:lnR>
                      <a:noFill/>
                    </a:lnR>
                    <a:lnT>
                      <a:noFill/>
                    </a:lnT>
                    <a:lnB>
                      <a:noFill/>
                    </a:lnB>
                  </a:tcPr>
                </a:tc>
              </a:tr>
              <a:tr h="385289">
                <a:tc>
                  <a:txBody>
                    <a:bodyPr/>
                    <a:lstStyle/>
                    <a:p>
                      <a:pPr marL="36195" marR="36195" algn="just">
                        <a:lnSpc>
                          <a:spcPct val="150000"/>
                        </a:lnSpc>
                        <a:spcAft>
                          <a:spcPts val="1000"/>
                        </a:spcAft>
                      </a:pPr>
                      <a:r>
                        <a:rPr lang="es-EC" sz="1400">
                          <a:effectLst/>
                          <a:latin typeface="Times New Roman" panose="02020603050405020304" pitchFamily="18" charset="0"/>
                          <a:ea typeface="Times New Roman" panose="02020603050405020304" pitchFamily="18" charset="0"/>
                        </a:rPr>
                        <a:t>8.Se invierte en la empresa para investigar y desarrollar propios conocimientos y habilidades</a:t>
                      </a:r>
                      <a:endParaRPr lang="es-ES" sz="16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ctr">
                        <a:lnSpc>
                          <a:spcPct val="150000"/>
                        </a:lnSpc>
                        <a:spcBef>
                          <a:spcPts val="600"/>
                        </a:spcBef>
                        <a:spcAft>
                          <a:spcPts val="0"/>
                        </a:spcAft>
                      </a:pPr>
                      <a:r>
                        <a:rPr lang="es-ES" sz="1400" b="1" i="1">
                          <a:effectLst/>
                          <a:latin typeface="Times New Roman" panose="02020603050405020304" pitchFamily="18" charset="0"/>
                          <a:ea typeface="Calibri" panose="020F0502020204030204" pitchFamily="34" charset="0"/>
                        </a:rPr>
                        <a:t>2,17</a:t>
                      </a:r>
                      <a:endParaRPr lang="es-ES" sz="1600" i="1">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1400" dirty="0">
                          <a:effectLst/>
                          <a:latin typeface="Times New Roman" panose="02020603050405020304" pitchFamily="18" charset="0"/>
                          <a:ea typeface="Calibri" panose="020F0502020204030204" pitchFamily="34" charset="0"/>
                        </a:rPr>
                        <a:t>Baja calidad</a:t>
                      </a:r>
                      <a:endParaRPr lang="es-ES" sz="1600" dirty="0">
                        <a:effectLst/>
                        <a:latin typeface="Times New Roman" panose="02020603050405020304" pitchFamily="18" charset="0"/>
                        <a:ea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ángulo 4"/>
          <p:cNvSpPr/>
          <p:nvPr/>
        </p:nvSpPr>
        <p:spPr>
          <a:xfrm>
            <a:off x="791687" y="5378027"/>
            <a:ext cx="9302337" cy="315856"/>
          </a:xfrm>
          <a:prstGeom prst="rect">
            <a:avLst/>
          </a:prstGeom>
        </p:spPr>
        <p:txBody>
          <a:bodyPr wrap="square">
            <a:spAutoFit/>
          </a:bodyPr>
          <a:lstStyle/>
          <a:p>
            <a:pPr algn="just">
              <a:lnSpc>
                <a:spcPct val="150000"/>
              </a:lnSpc>
              <a:spcAft>
                <a:spcPts val="600"/>
              </a:spcAft>
            </a:pPr>
            <a:r>
              <a:rPr lang="es-EC" sz="1050" i="1" dirty="0">
                <a:latin typeface="Times New Roman" panose="02020603050405020304" pitchFamily="18" charset="0"/>
                <a:ea typeface="Calibri" panose="020F0502020204030204" pitchFamily="34" charset="0"/>
              </a:rPr>
              <a:t>Nota: </a:t>
            </a:r>
            <a:r>
              <a:rPr lang="es-EC" sz="1050" dirty="0">
                <a:latin typeface="Times New Roman" panose="02020603050405020304" pitchFamily="18" charset="0"/>
                <a:ea typeface="Calibri" panose="020F0502020204030204" pitchFamily="34" charset="0"/>
              </a:rPr>
              <a:t>se muestran los hallazgos de los puntos críticos de la dimensión innovación organizacional.</a:t>
            </a:r>
            <a:endParaRPr lang="es-ES" sz="1100" dirty="0">
              <a:effectLst/>
              <a:latin typeface="Times New Roman" panose="02020603050405020304" pitchFamily="18" charset="0"/>
              <a:ea typeface="Calibri" panose="020F0502020204030204" pitchFamily="34" charset="0"/>
            </a:endParaRPr>
          </a:p>
        </p:txBody>
      </p:sp>
      <p:sp>
        <p:nvSpPr>
          <p:cNvPr id="6" name="Flecha curvada hacia arriba 5">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016785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095540"/>
          </a:xfrm>
        </p:spPr>
        <p:txBody>
          <a:bodyPr>
            <a:normAutofit/>
          </a:bodyPr>
          <a:lstStyle/>
          <a:p>
            <a:r>
              <a:rPr lang="es-EC" sz="2400" dirty="0" smtClean="0">
                <a:latin typeface="Times New Roman" panose="02020603050405020304" pitchFamily="18" charset="0"/>
                <a:cs typeface="Times New Roman" panose="02020603050405020304" pitchFamily="18" charset="0"/>
              </a:rPr>
              <a:t>Resumen de estrategias</a:t>
            </a:r>
            <a:endParaRPr lang="es-ES" sz="2400" dirty="0">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nvPr>
        </p:nvGraphicFramePr>
        <p:xfrm>
          <a:off x="850075" y="1520042"/>
          <a:ext cx="10515600" cy="4565510"/>
        </p:xfrm>
        <a:graphic>
          <a:graphicData uri="http://schemas.openxmlformats.org/drawingml/2006/table">
            <a:tbl>
              <a:tblPr firstRow="1" firstCol="1" bandRow="1"/>
              <a:tblGrid>
                <a:gridCol w="1632021"/>
                <a:gridCol w="6933987"/>
                <a:gridCol w="1949592"/>
              </a:tblGrid>
              <a:tr h="369309">
                <a:tc gridSpan="3">
                  <a:txBody>
                    <a:bodyPr/>
                    <a:lstStyle/>
                    <a:p>
                      <a:pPr marL="36195" marR="36195" algn="ctr">
                        <a:lnSpc>
                          <a:spcPct val="150000"/>
                        </a:lnSpc>
                        <a:spcAft>
                          <a:spcPts val="0"/>
                        </a:spcAft>
                      </a:pPr>
                      <a:r>
                        <a:rPr lang="es-EC" sz="1400" b="1" dirty="0">
                          <a:effectLst/>
                          <a:latin typeface="Times New Roman" panose="02020603050405020304" pitchFamily="18" charset="0"/>
                          <a:ea typeface="Times New Roman" panose="02020603050405020304" pitchFamily="18" charset="0"/>
                        </a:rPr>
                        <a:t>Estrategias</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369309">
                <a:tc>
                  <a:txBody>
                    <a:bodyPr/>
                    <a:lstStyle/>
                    <a:p>
                      <a:pPr>
                        <a:lnSpc>
                          <a:spcPct val="107000"/>
                        </a:lnSpc>
                      </a:pPr>
                      <a:endParaRPr lang="es-ES" sz="1100">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400" b="1" dirty="0">
                          <a:effectLst/>
                          <a:latin typeface="Times New Roman" panose="02020603050405020304" pitchFamily="18" charset="0"/>
                          <a:ea typeface="Times New Roman" panose="02020603050405020304" pitchFamily="18" charset="0"/>
                        </a:rPr>
                        <a:t>Cómo</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6195" marR="36195" algn="ctr">
                        <a:lnSpc>
                          <a:spcPct val="150000"/>
                        </a:lnSpc>
                        <a:spcAft>
                          <a:spcPts val="0"/>
                        </a:spcAft>
                      </a:pPr>
                      <a:r>
                        <a:rPr lang="es-ES" sz="1400" b="1">
                          <a:effectLst/>
                          <a:latin typeface="Times New Roman" panose="02020603050405020304" pitchFamily="18" charset="0"/>
                          <a:ea typeface="Times New Roman" panose="02020603050405020304" pitchFamily="18" charset="0"/>
                        </a:rPr>
                        <a:t>Valor total</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369309">
                <a:tc>
                  <a:txBody>
                    <a:bodyPr/>
                    <a:lstStyle/>
                    <a:p>
                      <a:pPr marL="36195" marR="36195" algn="just">
                        <a:lnSpc>
                          <a:spcPct val="150000"/>
                        </a:lnSpc>
                        <a:spcAft>
                          <a:spcPts val="0"/>
                        </a:spcAft>
                      </a:pPr>
                      <a:r>
                        <a:rPr lang="es-EC" sz="1400" dirty="0">
                          <a:effectLst/>
                          <a:latin typeface="Times New Roman" panose="02020603050405020304" pitchFamily="18" charset="0"/>
                          <a:ea typeface="Times New Roman" panose="02020603050405020304" pitchFamily="18" charset="0"/>
                        </a:rPr>
                        <a:t>Estrategia 1</a:t>
                      </a:r>
                      <a:endParaRPr lang="es-ES"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just">
                        <a:lnSpc>
                          <a:spcPct val="150000"/>
                        </a:lnSpc>
                        <a:spcAft>
                          <a:spcPts val="0"/>
                        </a:spcAft>
                      </a:pPr>
                      <a:r>
                        <a:rPr lang="es-EC" sz="1400" dirty="0">
                          <a:effectLst/>
                          <a:latin typeface="Times New Roman" panose="02020603050405020304" pitchFamily="18" charset="0"/>
                          <a:ea typeface="Times New Roman" panose="02020603050405020304" pitchFamily="18" charset="0"/>
                        </a:rPr>
                        <a:t>Programa de socialización de conocimientos por el personal de la empresa para el mismo.</a:t>
                      </a:r>
                      <a:endParaRPr lang="es-ES" sz="1400" dirty="0">
                        <a:effectLst/>
                        <a:latin typeface="Times New Roman" panose="02020603050405020304" pitchFamily="18" charset="0"/>
                        <a:ea typeface="Calibri" panose="020F0502020204030204" pitchFamily="34" charset="0"/>
                      </a:endParaRPr>
                    </a:p>
                  </a:txBody>
                  <a:tcPr marL="0" marR="0" marT="0" marB="0">
                    <a:lnL>
                      <a:noFill/>
                    </a:lnL>
                    <a:lnR>
                      <a:noFill/>
                    </a:lnR>
                    <a:lnT>
                      <a:noFill/>
                    </a:lnT>
                    <a:lnB>
                      <a:noFill/>
                    </a:lnB>
                  </a:tcPr>
                </a:tc>
                <a:tc>
                  <a:txBody>
                    <a:bodyPr/>
                    <a:lstStyle/>
                    <a:p>
                      <a:pPr marL="36195" marR="36195" algn="r">
                        <a:lnSpc>
                          <a:spcPct val="150000"/>
                        </a:lnSpc>
                        <a:spcAft>
                          <a:spcPts val="0"/>
                        </a:spcAft>
                      </a:pPr>
                      <a:r>
                        <a:rPr lang="es-ES" sz="1400">
                          <a:effectLst/>
                          <a:latin typeface="Times New Roman" panose="02020603050405020304" pitchFamily="18" charset="0"/>
                          <a:ea typeface="Times New Roman" panose="02020603050405020304" pitchFamily="18" charset="0"/>
                        </a:rPr>
                        <a:t>625 dólares.</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1019090">
                <a:tc>
                  <a:txBody>
                    <a:bodyPr/>
                    <a:lstStyle/>
                    <a:p>
                      <a:pPr marL="36195" marR="36195" algn="just">
                        <a:lnSpc>
                          <a:spcPct val="150000"/>
                        </a:lnSpc>
                        <a:spcAft>
                          <a:spcPts val="0"/>
                        </a:spcAft>
                      </a:pPr>
                      <a:r>
                        <a:rPr lang="es-ES" sz="1400" dirty="0">
                          <a:effectLst/>
                          <a:latin typeface="Times New Roman" panose="02020603050405020304" pitchFamily="18" charset="0"/>
                          <a:ea typeface="Times New Roman" panose="02020603050405020304" pitchFamily="18" charset="0"/>
                        </a:rPr>
                        <a:t>Estrategia 2</a:t>
                      </a:r>
                      <a:endParaRPr lang="es-ES"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just">
                        <a:lnSpc>
                          <a:spcPct val="150000"/>
                        </a:lnSpc>
                        <a:spcAft>
                          <a:spcPts val="0"/>
                        </a:spcAft>
                      </a:pPr>
                      <a:r>
                        <a:rPr lang="es-EC" sz="1400" dirty="0">
                          <a:effectLst/>
                          <a:latin typeface="Times New Roman" panose="02020603050405020304" pitchFamily="18" charset="0"/>
                          <a:ea typeface="Times New Roman" panose="02020603050405020304" pitchFamily="18" charset="0"/>
                        </a:rPr>
                        <a:t>Plan de motivación y potenciación de habilidades que involucra a todo el personal de la empresa mediante la oportuna y efectiva transferencia de conocimiento para poder ver sus resultados en el área de innovación.</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r">
                        <a:lnSpc>
                          <a:spcPct val="150000"/>
                        </a:lnSpc>
                        <a:spcAft>
                          <a:spcPts val="0"/>
                        </a:spcAft>
                      </a:pPr>
                      <a:r>
                        <a:rPr lang="es-ES" sz="1400" dirty="0">
                          <a:effectLst/>
                          <a:latin typeface="Times New Roman" panose="02020603050405020304" pitchFamily="18" charset="0"/>
                          <a:ea typeface="Times New Roman" panose="02020603050405020304" pitchFamily="18" charset="0"/>
                        </a:rPr>
                        <a:t>1,500 Dólares</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665283">
                <a:tc>
                  <a:txBody>
                    <a:bodyPr/>
                    <a:lstStyle/>
                    <a:p>
                      <a:pPr marL="36195" marR="36195" algn="just">
                        <a:lnSpc>
                          <a:spcPct val="150000"/>
                        </a:lnSpc>
                        <a:spcAft>
                          <a:spcPts val="0"/>
                        </a:spcAft>
                      </a:pPr>
                      <a:r>
                        <a:rPr lang="es-ES" sz="1400" dirty="0">
                          <a:effectLst/>
                          <a:latin typeface="Times New Roman" panose="02020603050405020304" pitchFamily="18" charset="0"/>
                          <a:ea typeface="Times New Roman" panose="02020603050405020304" pitchFamily="18" charset="0"/>
                        </a:rPr>
                        <a:t>Estrategia 3</a:t>
                      </a:r>
                      <a:endParaRPr lang="es-ES"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just">
                        <a:lnSpc>
                          <a:spcPct val="150000"/>
                        </a:lnSpc>
                        <a:spcAft>
                          <a:spcPts val="0"/>
                        </a:spcAft>
                      </a:pPr>
                      <a:r>
                        <a:rPr lang="es-EC" sz="1400" dirty="0">
                          <a:effectLst/>
                          <a:latin typeface="Times New Roman" panose="02020603050405020304" pitchFamily="18" charset="0"/>
                          <a:ea typeface="Times New Roman" panose="02020603050405020304" pitchFamily="18" charset="0"/>
                        </a:rPr>
                        <a:t>Modificar algunas áreas específicas del modelo de recursos humanos mediante la aplicación de un software</a:t>
                      </a:r>
                      <a:endParaRPr lang="es-ES" sz="1400" dirty="0">
                        <a:effectLst/>
                        <a:latin typeface="Times New Roman" panose="02020603050405020304" pitchFamily="18" charset="0"/>
                        <a:ea typeface="Calibri" panose="020F0502020204030204" pitchFamily="34" charset="0"/>
                      </a:endParaRPr>
                    </a:p>
                  </a:txBody>
                  <a:tcPr marL="0" marR="0" marT="0" marB="0">
                    <a:lnL>
                      <a:noFill/>
                    </a:lnL>
                    <a:lnR>
                      <a:noFill/>
                    </a:lnR>
                    <a:lnT>
                      <a:noFill/>
                    </a:lnT>
                    <a:lnB>
                      <a:noFill/>
                    </a:lnB>
                  </a:tcPr>
                </a:tc>
                <a:tc>
                  <a:txBody>
                    <a:bodyPr/>
                    <a:lstStyle/>
                    <a:p>
                      <a:pPr marL="36195" marR="36195" algn="r">
                        <a:lnSpc>
                          <a:spcPct val="150000"/>
                        </a:lnSpc>
                        <a:spcAft>
                          <a:spcPts val="0"/>
                        </a:spcAft>
                      </a:pPr>
                      <a:r>
                        <a:rPr lang="es-ES" sz="1400">
                          <a:effectLst/>
                          <a:latin typeface="Times New Roman" panose="02020603050405020304" pitchFamily="18" charset="0"/>
                          <a:ea typeface="Times New Roman" panose="02020603050405020304" pitchFamily="18" charset="0"/>
                        </a:rPr>
                        <a:t>7,920 dólares.</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69309">
                <a:tc>
                  <a:txBody>
                    <a:bodyPr/>
                    <a:lstStyle/>
                    <a:p>
                      <a:pPr marL="36195" marR="36195" algn="just">
                        <a:lnSpc>
                          <a:spcPct val="150000"/>
                        </a:lnSpc>
                        <a:spcAft>
                          <a:spcPts val="0"/>
                        </a:spcAft>
                      </a:pPr>
                      <a:r>
                        <a:rPr lang="es-ES" sz="1400" dirty="0">
                          <a:effectLst/>
                          <a:latin typeface="Times New Roman" panose="02020603050405020304" pitchFamily="18" charset="0"/>
                          <a:ea typeface="Times New Roman" panose="02020603050405020304" pitchFamily="18" charset="0"/>
                        </a:rPr>
                        <a:t>Estrategia 4</a:t>
                      </a:r>
                      <a:endParaRPr lang="es-ES"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just">
                        <a:lnSpc>
                          <a:spcPct val="150000"/>
                        </a:lnSpc>
                        <a:spcAft>
                          <a:spcPts val="0"/>
                        </a:spcAft>
                      </a:pPr>
                      <a:r>
                        <a:rPr lang="es-EC" sz="1400" dirty="0">
                          <a:effectLst/>
                          <a:latin typeface="Times New Roman" panose="02020603050405020304" pitchFamily="18" charset="0"/>
                          <a:ea typeface="Times New Roman" panose="02020603050405020304" pitchFamily="18" charset="0"/>
                        </a:rPr>
                        <a:t>Programar cursos de formación y actualización de conocimientos al personal</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r">
                        <a:lnSpc>
                          <a:spcPct val="150000"/>
                        </a:lnSpc>
                        <a:spcAft>
                          <a:spcPts val="0"/>
                        </a:spcAft>
                      </a:pPr>
                      <a:r>
                        <a:rPr lang="es-EC" sz="1400" dirty="0">
                          <a:effectLst/>
                          <a:latin typeface="Times New Roman" panose="02020603050405020304" pitchFamily="18" charset="0"/>
                          <a:ea typeface="Times New Roman" panose="02020603050405020304" pitchFamily="18" charset="0"/>
                        </a:rPr>
                        <a:t>1,266 dólares.</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665283">
                <a:tc>
                  <a:txBody>
                    <a:bodyPr/>
                    <a:lstStyle/>
                    <a:p>
                      <a:pPr marL="36195" marR="36195" algn="just">
                        <a:lnSpc>
                          <a:spcPct val="150000"/>
                        </a:lnSpc>
                        <a:spcAft>
                          <a:spcPts val="0"/>
                        </a:spcAft>
                      </a:pPr>
                      <a:r>
                        <a:rPr lang="es-ES" sz="1400" dirty="0">
                          <a:effectLst/>
                          <a:latin typeface="Times New Roman" panose="02020603050405020304" pitchFamily="18" charset="0"/>
                          <a:ea typeface="Times New Roman" panose="02020603050405020304" pitchFamily="18" charset="0"/>
                        </a:rPr>
                        <a:t>Estrategia 5</a:t>
                      </a:r>
                      <a:endParaRPr lang="es-ES"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just">
                        <a:lnSpc>
                          <a:spcPct val="150000"/>
                        </a:lnSpc>
                        <a:spcAft>
                          <a:spcPts val="0"/>
                        </a:spcAft>
                      </a:pPr>
                      <a:r>
                        <a:rPr lang="es-EC" sz="1400">
                          <a:effectLst/>
                          <a:latin typeface="Times New Roman" panose="02020603050405020304" pitchFamily="18" charset="0"/>
                          <a:ea typeface="Times New Roman" panose="02020603050405020304" pitchFamily="18" charset="0"/>
                        </a:rPr>
                        <a:t>Implementar sistema para asignación adecuada de incentivos, para generar propuestas innovadoras de manera grupal</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c>
                  <a:txBody>
                    <a:bodyPr/>
                    <a:lstStyle/>
                    <a:p>
                      <a:pPr marL="36195" marR="36195" algn="r">
                        <a:lnSpc>
                          <a:spcPct val="150000"/>
                        </a:lnSpc>
                        <a:spcAft>
                          <a:spcPts val="0"/>
                        </a:spcAft>
                      </a:pPr>
                      <a:r>
                        <a:rPr lang="es-EC" sz="1400" dirty="0">
                          <a:effectLst/>
                          <a:latin typeface="Times New Roman" panose="02020603050405020304" pitchFamily="18" charset="0"/>
                          <a:ea typeface="Times New Roman" panose="02020603050405020304" pitchFamily="18" charset="0"/>
                        </a:rPr>
                        <a:t>2,307 dólares.</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a:noFill/>
                    </a:lnB>
                  </a:tcPr>
                </a:tc>
              </a:tr>
              <a:tr h="369309">
                <a:tc>
                  <a:txBody>
                    <a:bodyPr/>
                    <a:lstStyle/>
                    <a:p>
                      <a:pPr marL="36195" marR="36195" algn="just">
                        <a:lnSpc>
                          <a:spcPct val="150000"/>
                        </a:lnSpc>
                        <a:spcAft>
                          <a:spcPts val="0"/>
                        </a:spcAft>
                      </a:pPr>
                      <a:r>
                        <a:rPr lang="es-ES" sz="1400" dirty="0">
                          <a:effectLst/>
                          <a:latin typeface="Times New Roman" panose="02020603050405020304" pitchFamily="18" charset="0"/>
                          <a:ea typeface="Times New Roman" panose="02020603050405020304" pitchFamily="18" charset="0"/>
                        </a:rPr>
                        <a:t>Estrategia 6</a:t>
                      </a:r>
                      <a:endParaRPr lang="es-ES"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just">
                        <a:lnSpc>
                          <a:spcPct val="150000"/>
                        </a:lnSpc>
                        <a:spcAft>
                          <a:spcPts val="0"/>
                        </a:spcAft>
                      </a:pPr>
                      <a:r>
                        <a:rPr lang="es-EC" sz="1400">
                          <a:effectLst/>
                          <a:latin typeface="Times New Roman" panose="02020603050405020304" pitchFamily="18" charset="0"/>
                          <a:ea typeface="Times New Roman" panose="02020603050405020304" pitchFamily="18" charset="0"/>
                        </a:rPr>
                        <a:t>Implementar un plan de alianzas estratégicas entre empresas textiles y universidades.</a:t>
                      </a:r>
                      <a:endParaRPr lang="es-ES" sz="140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6195" marR="36195" algn="r">
                        <a:lnSpc>
                          <a:spcPct val="150000"/>
                        </a:lnSpc>
                        <a:spcAft>
                          <a:spcPts val="0"/>
                        </a:spcAft>
                      </a:pPr>
                      <a:r>
                        <a:rPr lang="es-EC" sz="1400" dirty="0">
                          <a:effectLst/>
                          <a:latin typeface="Times New Roman" panose="02020603050405020304" pitchFamily="18" charset="0"/>
                          <a:ea typeface="Times New Roman" panose="02020603050405020304" pitchFamily="18" charset="0"/>
                        </a:rPr>
                        <a:t>1,395 dólares.</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369309">
                <a:tc>
                  <a:txBody>
                    <a:bodyPr/>
                    <a:lstStyle/>
                    <a:p>
                      <a:pPr marL="36195" marR="36195" algn="just">
                        <a:lnSpc>
                          <a:spcPct val="150000"/>
                        </a:lnSpc>
                        <a:spcAft>
                          <a:spcPts val="0"/>
                        </a:spcAft>
                      </a:pPr>
                      <a:r>
                        <a:rPr lang="es-ES" sz="1400" dirty="0">
                          <a:effectLst/>
                          <a:latin typeface="Times New Roman" panose="02020603050405020304" pitchFamily="18" charset="0"/>
                          <a:ea typeface="Times New Roman" panose="02020603050405020304" pitchFamily="18" charset="0"/>
                        </a:rPr>
                        <a:t>Total estrategias</a:t>
                      </a:r>
                      <a:endParaRPr lang="es-ES" sz="20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 sz="1400">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marR="36195" algn="r">
                        <a:lnSpc>
                          <a:spcPct val="150000"/>
                        </a:lnSpc>
                        <a:spcAft>
                          <a:spcPts val="0"/>
                        </a:spcAft>
                      </a:pPr>
                      <a:r>
                        <a:rPr lang="es-ES" sz="1400" dirty="0">
                          <a:effectLst/>
                          <a:latin typeface="Times New Roman" panose="02020603050405020304" pitchFamily="18" charset="0"/>
                          <a:ea typeface="Times New Roman" panose="02020603050405020304" pitchFamily="18" charset="0"/>
                        </a:rPr>
                        <a:t>15,191 dólares</a:t>
                      </a:r>
                      <a:endParaRPr lang="es-ES" sz="1400" dirty="0">
                        <a:effectLst/>
                        <a:latin typeface="Times New Roman" panose="02020603050405020304" pitchFamily="18" charset="0"/>
                        <a:ea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lecha curvada hacia arriba 3">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462401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6836" y="257549"/>
            <a:ext cx="10515600" cy="683746"/>
          </a:xfrm>
        </p:spPr>
        <p:txBody>
          <a:bodyPr>
            <a:normAutofit fontScale="90000"/>
          </a:bodyPr>
          <a:lstStyle/>
          <a:p>
            <a:r>
              <a:rPr lang="es-ES" dirty="0" smtClean="0">
                <a:latin typeface="Times New Roman" panose="02020603050405020304" pitchFamily="18" charset="0"/>
                <a:cs typeface="Times New Roman" panose="02020603050405020304" pitchFamily="18" charset="0"/>
              </a:rPr>
              <a:t>Capitulo V: Discusión </a:t>
            </a:r>
            <a:endParaRPr lang="es-ES"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21269626"/>
              </p:ext>
            </p:extLst>
          </p:nvPr>
        </p:nvGraphicFramePr>
        <p:xfrm>
          <a:off x="838199" y="1048872"/>
          <a:ext cx="10887635" cy="5607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arriba 4">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313252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8216"/>
          </a:xfrm>
        </p:spPr>
        <p:txBody>
          <a:bodyPr/>
          <a:lstStyle/>
          <a:p>
            <a:r>
              <a:rPr lang="es-ES" dirty="0" smtClean="0">
                <a:latin typeface="Times New Roman" panose="02020603050405020304" pitchFamily="18" charset="0"/>
                <a:cs typeface="Times New Roman" panose="02020603050405020304" pitchFamily="18" charset="0"/>
              </a:rPr>
              <a:t>Conclusiones </a:t>
            </a:r>
            <a:endParaRPr lang="es-ES"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0142459"/>
              </p:ext>
            </p:extLst>
          </p:nvPr>
        </p:nvGraphicFramePr>
        <p:xfrm>
          <a:off x="430307" y="1068945"/>
          <a:ext cx="11295528" cy="5643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arriba 4">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218864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851314952"/>
              </p:ext>
            </p:extLst>
          </p:nvPr>
        </p:nvGraphicFramePr>
        <p:xfrm>
          <a:off x="838200" y="888642"/>
          <a:ext cx="10515600" cy="5550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curvada hacia arriba 2">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147593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3943" y="12879"/>
            <a:ext cx="10515600" cy="1325563"/>
          </a:xfrm>
        </p:spPr>
        <p:txBody>
          <a:bodyPr>
            <a:normAutofit/>
          </a:bodyPr>
          <a:lstStyle/>
          <a:p>
            <a:r>
              <a:rPr lang="es-EC" sz="4000" dirty="0">
                <a:latin typeface="Times New Roman" panose="02020603050405020304" pitchFamily="18" charset="0"/>
                <a:cs typeface="Times New Roman" panose="02020603050405020304" pitchFamily="18" charset="0"/>
              </a:rPr>
              <a:t>O</a:t>
            </a:r>
            <a:r>
              <a:rPr lang="es-EC" sz="4000" dirty="0" smtClean="0">
                <a:latin typeface="Times New Roman" panose="02020603050405020304" pitchFamily="18" charset="0"/>
                <a:cs typeface="Times New Roman" panose="02020603050405020304" pitchFamily="18" charset="0"/>
              </a:rPr>
              <a:t>bjetivos</a:t>
            </a:r>
            <a:endParaRPr lang="es-EC" sz="4000"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2940449424"/>
              </p:ext>
            </p:extLst>
          </p:nvPr>
        </p:nvGraphicFramePr>
        <p:xfrm>
          <a:off x="4649273" y="1176976"/>
          <a:ext cx="7542726" cy="5120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nvPr>
        </p:nvGraphicFramePr>
        <p:xfrm>
          <a:off x="141668" y="1197735"/>
          <a:ext cx="4275786" cy="25242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echa curvada hacia arriba 5">
            <a:hlinkClick r:id="rId1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249326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259" y="120426"/>
            <a:ext cx="10515600" cy="893659"/>
          </a:xfrm>
        </p:spPr>
        <p:txBody>
          <a:bodyPr>
            <a:noAutofit/>
          </a:bodyPr>
          <a:lstStyle/>
          <a:p>
            <a:r>
              <a:rPr lang="es-ES" dirty="0" smtClean="0">
                <a:latin typeface="Times New Roman" panose="02020603050405020304" pitchFamily="18" charset="0"/>
                <a:cs typeface="Times New Roman" panose="02020603050405020304" pitchFamily="18" charset="0"/>
              </a:rPr>
              <a:t>Recomendaciones</a:t>
            </a:r>
            <a:r>
              <a:rPr lang="es-ES" dirty="0" smtClean="0">
                <a:solidFill>
                  <a:srgbClr val="7030A0"/>
                </a:solidFill>
                <a:latin typeface="Times New Roman" panose="02020603050405020304" pitchFamily="18" charset="0"/>
                <a:cs typeface="Times New Roman" panose="02020603050405020304" pitchFamily="18" charset="0"/>
              </a:rPr>
              <a:t> </a:t>
            </a:r>
            <a:r>
              <a:rPr lang="es-ES" sz="6600" dirty="0" smtClean="0">
                <a:solidFill>
                  <a:srgbClr val="7030A0"/>
                </a:solidFill>
              </a:rPr>
              <a:t> </a:t>
            </a:r>
            <a:endParaRPr lang="es-ES" sz="6600" dirty="0">
              <a:solidFill>
                <a:srgbClr val="7030A0"/>
              </a:solidFill>
            </a:endParaRPr>
          </a:p>
        </p:txBody>
      </p:sp>
      <p:graphicFrame>
        <p:nvGraphicFramePr>
          <p:cNvPr id="4" name="Marcador de contenido 3"/>
          <p:cNvGraphicFramePr>
            <a:graphicFrameLocks noGrp="1"/>
          </p:cNvGraphicFramePr>
          <p:nvPr>
            <p:ph idx="1"/>
            <p:extLst/>
          </p:nvPr>
        </p:nvGraphicFramePr>
        <p:xfrm>
          <a:off x="838200" y="1163782"/>
          <a:ext cx="10515600" cy="5013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arriba 4">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415448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6"/>
            <a:ext cx="10515600" cy="818216"/>
          </a:xfrm>
        </p:spPr>
        <p:txBody>
          <a:bodyPr/>
          <a:lstStyle/>
          <a:p>
            <a:r>
              <a:rPr lang="es-ES" dirty="0" smtClean="0">
                <a:latin typeface="Times New Roman" panose="02020603050405020304" pitchFamily="18" charset="0"/>
                <a:cs typeface="Times New Roman" panose="02020603050405020304" pitchFamily="18" charset="0"/>
              </a:rPr>
              <a:t>Líneas de investigación </a:t>
            </a:r>
            <a:endParaRPr lang="es-ES" dirty="0">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693748455"/>
              </p:ext>
            </p:extLst>
          </p:nvPr>
        </p:nvGraphicFramePr>
        <p:xfrm>
          <a:off x="613064" y="1183342"/>
          <a:ext cx="11121736" cy="4954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curvada hacia arriba 5">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849722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9500"/>
            <a:ext cx="10515600" cy="786782"/>
          </a:xfrm>
        </p:spPr>
        <p:txBody>
          <a:bodyPr/>
          <a:lstStyle/>
          <a:p>
            <a:r>
              <a:rPr lang="es-ES" dirty="0" smtClean="0">
                <a:latin typeface="Times New Roman" panose="02020603050405020304" pitchFamily="18" charset="0"/>
                <a:cs typeface="Times New Roman" panose="02020603050405020304" pitchFamily="18" charset="0"/>
              </a:rPr>
              <a:t>Referencias </a:t>
            </a:r>
            <a:endParaRPr lang="es-E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a:xfrm>
            <a:off x="743197" y="969096"/>
            <a:ext cx="10515600" cy="5412385"/>
          </a:xfrm>
        </p:spPr>
        <p:txBody>
          <a:bodyPr>
            <a:noAutofit/>
          </a:bodyPr>
          <a:lstStyle/>
          <a:p>
            <a:pPr marL="457200" indent="-457200" algn="just">
              <a:lnSpc>
                <a:spcPct val="150000"/>
              </a:lnSpc>
              <a:spcAft>
                <a:spcPts val="1000"/>
              </a:spcAft>
            </a:pPr>
            <a:r>
              <a:rPr lang="es-ES" sz="1200" dirty="0"/>
              <a:t> </a:t>
            </a:r>
            <a:r>
              <a:rPr lang="es-ES" sz="1200" dirty="0" err="1">
                <a:latin typeface="Times New Roman" panose="02020603050405020304" pitchFamily="18" charset="0"/>
                <a:cs typeface="Times New Roman" panose="02020603050405020304" pitchFamily="18" charset="0"/>
              </a:rPr>
              <a:t>Babbie</a:t>
            </a:r>
            <a:r>
              <a:rPr lang="es-ES" sz="1200" dirty="0">
                <a:latin typeface="Times New Roman" panose="02020603050405020304" pitchFamily="18" charset="0"/>
                <a:cs typeface="Times New Roman" panose="02020603050405020304" pitchFamily="18" charset="0"/>
              </a:rPr>
              <a:t>, E. (2000) </a:t>
            </a:r>
            <a:r>
              <a:rPr lang="es-ES" sz="1200" i="1" dirty="0">
                <a:latin typeface="Times New Roman" panose="02020603050405020304" pitchFamily="18" charset="0"/>
                <a:cs typeface="Times New Roman" panose="02020603050405020304" pitchFamily="18" charset="0"/>
              </a:rPr>
              <a:t>Fundamentos de la investigación social</a:t>
            </a:r>
            <a:r>
              <a:rPr lang="es-ES" sz="1200" dirty="0">
                <a:latin typeface="Times New Roman" panose="02020603050405020304" pitchFamily="18" charset="0"/>
                <a:cs typeface="Times New Roman" panose="02020603050405020304" pitchFamily="18" charset="0"/>
              </a:rPr>
              <a:t>. 3ª edición. México: Thomson editores; p. 232-256.</a:t>
            </a:r>
            <a:endParaRPr lang="en-US" sz="1200" dirty="0" smtClean="0">
              <a:latin typeface="Times New Roman" panose="02020603050405020304" pitchFamily="18" charset="0"/>
              <a:cs typeface="Times New Roman" panose="02020603050405020304" pitchFamily="18" charset="0"/>
            </a:endParaRPr>
          </a:p>
          <a:p>
            <a:pPr marL="457200" indent="-457200" algn="just">
              <a:lnSpc>
                <a:spcPct val="150000"/>
              </a:lnSpc>
              <a:spcAft>
                <a:spcPts val="1000"/>
              </a:spcAft>
            </a:pPr>
            <a:r>
              <a:rPr lang="en-US" sz="1200" dirty="0" smtClean="0">
                <a:latin typeface="Times New Roman" panose="02020603050405020304" pitchFamily="18" charset="0"/>
                <a:cs typeface="Times New Roman" panose="02020603050405020304" pitchFamily="18" charset="0"/>
              </a:rPr>
              <a:t>Barney</a:t>
            </a:r>
            <a:r>
              <a:rPr lang="en-US" sz="1200" dirty="0">
                <a:latin typeface="Times New Roman" panose="02020603050405020304" pitchFamily="18" charset="0"/>
                <a:cs typeface="Times New Roman" panose="02020603050405020304" pitchFamily="18" charset="0"/>
              </a:rPr>
              <a:t>, J. B. (1991). Firm Resources and Sustained Competitive Advantage. </a:t>
            </a:r>
            <a:r>
              <a:rPr lang="en-US" sz="1200" i="1" dirty="0">
                <a:latin typeface="Times New Roman" panose="02020603050405020304" pitchFamily="18" charset="0"/>
                <a:cs typeface="Times New Roman" panose="02020603050405020304" pitchFamily="18" charset="0"/>
              </a:rPr>
              <a:t>Journal of Management, 17</a:t>
            </a:r>
            <a:r>
              <a:rPr lang="en-US" sz="1200" dirty="0">
                <a:latin typeface="Times New Roman" panose="02020603050405020304" pitchFamily="18" charset="0"/>
                <a:cs typeface="Times New Roman" panose="02020603050405020304" pitchFamily="18" charset="0"/>
              </a:rPr>
              <a:t>, 99-120</a:t>
            </a:r>
            <a:r>
              <a:rPr lang="en-US" sz="1200" dirty="0" smtClean="0">
                <a:latin typeface="Times New Roman" panose="02020603050405020304" pitchFamily="18" charset="0"/>
                <a:cs typeface="Times New Roman" panose="02020603050405020304" pitchFamily="18" charset="0"/>
              </a:rPr>
              <a:t>.</a:t>
            </a:r>
          </a:p>
          <a:p>
            <a:pPr marL="457200" indent="-457200" algn="just">
              <a:lnSpc>
                <a:spcPct val="150000"/>
              </a:lnSpc>
              <a:spcAft>
                <a:spcPts val="1000"/>
              </a:spcAft>
            </a:pPr>
            <a:r>
              <a:rPr lang="es-ES" sz="1200" dirty="0">
                <a:latin typeface="Times New Roman" panose="02020603050405020304" pitchFamily="18" charset="0"/>
                <a:cs typeface="Times New Roman" panose="02020603050405020304" pitchFamily="18" charset="0"/>
              </a:rPr>
              <a:t>Carballo, R. (2006). </a:t>
            </a:r>
            <a:r>
              <a:rPr lang="es-ES" sz="1200" i="1" dirty="0">
                <a:latin typeface="Times New Roman" panose="02020603050405020304" pitchFamily="18" charset="0"/>
                <a:cs typeface="Times New Roman" panose="02020603050405020304" pitchFamily="18" charset="0"/>
              </a:rPr>
              <a:t>Innovación y gestión del conocimiento</a:t>
            </a:r>
            <a:r>
              <a:rPr lang="es-ES" sz="1200" dirty="0">
                <a:latin typeface="Times New Roman" panose="02020603050405020304" pitchFamily="18" charset="0"/>
                <a:cs typeface="Times New Roman" panose="02020603050405020304" pitchFamily="18" charset="0"/>
              </a:rPr>
              <a:t>, Madrid, España: Ed. Díaz de Santos.</a:t>
            </a:r>
            <a:endParaRPr lang="es-EC" sz="1200" dirty="0">
              <a:latin typeface="Times New Roman" panose="02020603050405020304" pitchFamily="18" charset="0"/>
              <a:cs typeface="Times New Roman" panose="02020603050405020304" pitchFamily="18" charset="0"/>
            </a:endParaRPr>
          </a:p>
          <a:p>
            <a:pPr marL="457200" indent="-457200" algn="just">
              <a:lnSpc>
                <a:spcPct val="150000"/>
              </a:lnSpc>
              <a:spcAft>
                <a:spcPts val="1000"/>
              </a:spcAft>
            </a:pPr>
            <a:r>
              <a:rPr lang="es-EC" sz="1200" dirty="0" err="1" smtClean="0">
                <a:latin typeface="Times New Roman" panose="02020603050405020304" pitchFamily="18" charset="0"/>
                <a:cs typeface="Times New Roman" panose="02020603050405020304" pitchFamily="18" charset="0"/>
              </a:rPr>
              <a:t>Daychoum</a:t>
            </a:r>
            <a:r>
              <a:rPr lang="es-EC" sz="1200" dirty="0">
                <a:latin typeface="Times New Roman" panose="02020603050405020304" pitchFamily="18" charset="0"/>
                <a:cs typeface="Times New Roman" panose="02020603050405020304" pitchFamily="18" charset="0"/>
              </a:rPr>
              <a:t>, M. (2007). </a:t>
            </a:r>
            <a:r>
              <a:rPr lang="es-EC" sz="1200" i="1" dirty="0">
                <a:latin typeface="Times New Roman" panose="02020603050405020304" pitchFamily="18" charset="0"/>
                <a:cs typeface="Times New Roman" panose="02020603050405020304" pitchFamily="18" charset="0"/>
              </a:rPr>
              <a:t>40 </a:t>
            </a:r>
            <a:r>
              <a:rPr lang="es-EC" sz="1200" i="1" dirty="0" err="1">
                <a:latin typeface="Times New Roman" panose="02020603050405020304" pitchFamily="18" charset="0"/>
                <a:cs typeface="Times New Roman" panose="02020603050405020304" pitchFamily="18" charset="0"/>
              </a:rPr>
              <a:t>Ferramentas</a:t>
            </a:r>
            <a:r>
              <a:rPr lang="es-EC" sz="1200" i="1" dirty="0">
                <a:latin typeface="Times New Roman" panose="02020603050405020304" pitchFamily="18" charset="0"/>
                <a:cs typeface="Times New Roman" panose="02020603050405020304" pitchFamily="18" charset="0"/>
              </a:rPr>
              <a:t> e Técnicas de </a:t>
            </a:r>
            <a:r>
              <a:rPr lang="es-EC" sz="1200" i="1" dirty="0" err="1">
                <a:latin typeface="Times New Roman" panose="02020603050405020304" pitchFamily="18" charset="0"/>
                <a:cs typeface="Times New Roman" panose="02020603050405020304" pitchFamily="18" charset="0"/>
              </a:rPr>
              <a:t>Gerenciamento</a:t>
            </a:r>
            <a:r>
              <a:rPr lang="es-EC" sz="1200" i="1" dirty="0">
                <a:latin typeface="Times New Roman" panose="02020603050405020304" pitchFamily="18" charset="0"/>
                <a:cs typeface="Times New Roman" panose="02020603050405020304" pitchFamily="18" charset="0"/>
              </a:rPr>
              <a:t>.</a:t>
            </a:r>
            <a:r>
              <a:rPr lang="es-EC" sz="1200" dirty="0">
                <a:latin typeface="Times New Roman" panose="02020603050405020304" pitchFamily="18" charset="0"/>
                <a:cs typeface="Times New Roman" panose="02020603050405020304" pitchFamily="18" charset="0"/>
              </a:rPr>
              <a:t> Sao Paulo, Brasil: </a:t>
            </a:r>
            <a:r>
              <a:rPr lang="es-EC" sz="1200" dirty="0" err="1">
                <a:latin typeface="Times New Roman" panose="02020603050405020304" pitchFamily="18" charset="0"/>
                <a:cs typeface="Times New Roman" panose="02020603050405020304" pitchFamily="18" charset="0"/>
              </a:rPr>
              <a:t>Brasport</a:t>
            </a:r>
            <a:r>
              <a:rPr lang="es-EC" sz="1200" dirty="0" smtClean="0">
                <a:latin typeface="Times New Roman" panose="02020603050405020304" pitchFamily="18" charset="0"/>
                <a:cs typeface="Times New Roman" panose="02020603050405020304" pitchFamily="18" charset="0"/>
              </a:rPr>
              <a:t>.</a:t>
            </a:r>
          </a:p>
          <a:p>
            <a:pPr marL="457200" indent="-457200" algn="just">
              <a:lnSpc>
                <a:spcPct val="150000"/>
              </a:lnSpc>
              <a:spcAft>
                <a:spcPts val="1000"/>
              </a:spcAft>
            </a:pPr>
            <a:r>
              <a:rPr lang="es-EC" sz="1200" dirty="0" err="1">
                <a:latin typeface="Times New Roman" panose="02020603050405020304" pitchFamily="18" charset="0"/>
                <a:cs typeface="Times New Roman" panose="02020603050405020304" pitchFamily="18" charset="0"/>
              </a:rPr>
              <a:t>Garcia</a:t>
            </a:r>
            <a:r>
              <a:rPr lang="es-EC" sz="1200" dirty="0">
                <a:latin typeface="Times New Roman" panose="02020603050405020304" pitchFamily="18" charset="0"/>
                <a:cs typeface="Times New Roman" panose="02020603050405020304" pitchFamily="18" charset="0"/>
              </a:rPr>
              <a:t> &amp; </a:t>
            </a:r>
            <a:r>
              <a:rPr lang="es-EC" sz="1200" dirty="0" err="1">
                <a:latin typeface="Times New Roman" panose="02020603050405020304" pitchFamily="18" charset="0"/>
                <a:cs typeface="Times New Roman" panose="02020603050405020304" pitchFamily="18" charset="0"/>
              </a:rPr>
              <a:t>Gomez</a:t>
            </a:r>
            <a:r>
              <a:rPr lang="es-EC" sz="1200" dirty="0">
                <a:latin typeface="Times New Roman" panose="02020603050405020304" pitchFamily="18" charset="0"/>
                <a:cs typeface="Times New Roman" panose="02020603050405020304" pitchFamily="18" charset="0"/>
              </a:rPr>
              <a:t>. Rev. </a:t>
            </a:r>
            <a:r>
              <a:rPr lang="es-EC" sz="1200" dirty="0" err="1">
                <a:latin typeface="Times New Roman" panose="02020603050405020304" pitchFamily="18" charset="0"/>
                <a:cs typeface="Times New Roman" panose="02020603050405020304" pitchFamily="18" charset="0"/>
              </a:rPr>
              <a:t>Interam</a:t>
            </a:r>
            <a:r>
              <a:rPr lang="es-EC" sz="1200" dirty="0">
                <a:latin typeface="Times New Roman" panose="02020603050405020304" pitchFamily="18" charset="0"/>
                <a:cs typeface="Times New Roman" panose="02020603050405020304" pitchFamily="18" charset="0"/>
              </a:rPr>
              <a:t>. </a:t>
            </a:r>
            <a:r>
              <a:rPr lang="es-EC" sz="1200" dirty="0" err="1">
                <a:latin typeface="Times New Roman" panose="02020603050405020304" pitchFamily="18" charset="0"/>
                <a:cs typeface="Times New Roman" panose="02020603050405020304" pitchFamily="18" charset="0"/>
              </a:rPr>
              <a:t>Bibliot</a:t>
            </a:r>
            <a:r>
              <a:rPr lang="es-EC" sz="1200" dirty="0">
                <a:latin typeface="Times New Roman" panose="02020603050405020304" pitchFamily="18" charset="0"/>
                <a:cs typeface="Times New Roman" panose="02020603050405020304" pitchFamily="18" charset="0"/>
              </a:rPr>
              <a:t>. Medellín (Colombia) Vol. García-</a:t>
            </a:r>
            <a:r>
              <a:rPr lang="es-EC" sz="1200" dirty="0" err="1">
                <a:latin typeface="Times New Roman" panose="02020603050405020304" pitchFamily="18" charset="0"/>
                <a:cs typeface="Times New Roman" panose="02020603050405020304" pitchFamily="18" charset="0"/>
              </a:rPr>
              <a:t>Alisina</a:t>
            </a:r>
            <a:r>
              <a:rPr lang="es-EC" sz="1200" dirty="0">
                <a:latin typeface="Times New Roman" panose="02020603050405020304" pitchFamily="18" charset="0"/>
                <a:cs typeface="Times New Roman" panose="02020603050405020304" pitchFamily="18" charset="0"/>
              </a:rPr>
              <a:t>, M., &amp; Gómez-Vargas, M. (2015). Prácticas de gestión del conocimiento en los grupos de investigación: estudio de un caso. Revista Interamericana de Bibliotecología, 38(1), 13-25 </a:t>
            </a:r>
            <a:endParaRPr lang="es-EC" sz="1200" dirty="0" smtClean="0">
              <a:latin typeface="Times New Roman" panose="02020603050405020304" pitchFamily="18" charset="0"/>
              <a:cs typeface="Times New Roman" panose="02020603050405020304" pitchFamily="18" charset="0"/>
            </a:endParaRPr>
          </a:p>
          <a:p>
            <a:pPr marL="457200" indent="-457200" algn="just">
              <a:lnSpc>
                <a:spcPct val="150000"/>
              </a:lnSpc>
              <a:spcAft>
                <a:spcPts val="1000"/>
              </a:spcAft>
            </a:pPr>
            <a:r>
              <a:rPr lang="es-EC" sz="1200" dirty="0" smtClean="0">
                <a:latin typeface="Times New Roman" panose="02020603050405020304" pitchFamily="18" charset="0"/>
                <a:cs typeface="Times New Roman" panose="02020603050405020304" pitchFamily="18" charset="0"/>
              </a:rPr>
              <a:t>Haro, F., Córdova, N., &amp; Alvarado, M. (2017). </a:t>
            </a:r>
            <a:r>
              <a:rPr lang="es-ES" sz="1200" dirty="0" smtClean="0">
                <a:latin typeface="Times New Roman" panose="02020603050405020304" pitchFamily="18" charset="0"/>
              </a:rPr>
              <a:t>Importancia de la innovación y su ejecución en la estrategia empresarial. </a:t>
            </a:r>
            <a:r>
              <a:rPr lang="es-ES" sz="1200" i="1" dirty="0" smtClean="0">
                <a:latin typeface="Times New Roman" panose="02020603050405020304" pitchFamily="18" charset="0"/>
              </a:rPr>
              <a:t>INNOVA </a:t>
            </a:r>
            <a:r>
              <a:rPr lang="es-ES" sz="1200" i="1" dirty="0" err="1">
                <a:latin typeface="Times New Roman" panose="02020603050405020304" pitchFamily="18" charset="0"/>
              </a:rPr>
              <a:t>Research</a:t>
            </a:r>
            <a:r>
              <a:rPr lang="es-ES" sz="1200" i="1" dirty="0">
                <a:latin typeface="Times New Roman" panose="02020603050405020304" pitchFamily="18" charset="0"/>
              </a:rPr>
              <a:t> </a:t>
            </a:r>
            <a:r>
              <a:rPr lang="es-ES" sz="1200" i="1" dirty="0" err="1" smtClean="0">
                <a:latin typeface="Times New Roman" panose="02020603050405020304" pitchFamily="18" charset="0"/>
              </a:rPr>
              <a:t>Journal</a:t>
            </a:r>
            <a:r>
              <a:rPr lang="es-ES" sz="1200" i="1" dirty="0" smtClean="0">
                <a:latin typeface="Times New Roman" panose="02020603050405020304" pitchFamily="18" charset="0"/>
              </a:rPr>
              <a:t>, 2</a:t>
            </a:r>
            <a:r>
              <a:rPr lang="es-ES" sz="1200" dirty="0" smtClean="0">
                <a:latin typeface="Times New Roman" panose="02020603050405020304" pitchFamily="18" charset="0"/>
              </a:rPr>
              <a:t>(5)</a:t>
            </a:r>
            <a:r>
              <a:rPr lang="es-ES" sz="1200" i="1" dirty="0" smtClean="0">
                <a:latin typeface="Times New Roman" panose="02020603050405020304" pitchFamily="18" charset="0"/>
              </a:rPr>
              <a:t>, </a:t>
            </a:r>
            <a:r>
              <a:rPr lang="es-ES" sz="1200" dirty="0" smtClean="0">
                <a:latin typeface="Times New Roman" panose="02020603050405020304" pitchFamily="18" charset="0"/>
              </a:rPr>
              <a:t>88-105.</a:t>
            </a:r>
          </a:p>
          <a:p>
            <a:pPr marL="457200" indent="-457200" algn="just">
              <a:lnSpc>
                <a:spcPct val="150000"/>
              </a:lnSpc>
              <a:spcAft>
                <a:spcPts val="1000"/>
              </a:spcAft>
            </a:pPr>
            <a:r>
              <a:rPr lang="es-EC" sz="1200" dirty="0">
                <a:latin typeface="Times New Roman" panose="02020603050405020304" pitchFamily="18" charset="0"/>
                <a:cs typeface="Times New Roman" panose="02020603050405020304" pitchFamily="18" charset="0"/>
              </a:rPr>
              <a:t>Hernández, J., Tirado, P., &amp; Ariza, A. (2016). </a:t>
            </a:r>
            <a:r>
              <a:rPr lang="es-ES" sz="1200" dirty="0">
                <a:latin typeface="Times New Roman" panose="02020603050405020304" pitchFamily="18" charset="0"/>
                <a:cs typeface="Times New Roman" panose="02020603050405020304" pitchFamily="18" charset="0"/>
              </a:rPr>
              <a:t>El concepto de innovación social: ámbitos, definiciones y alcances Teórico. </a:t>
            </a:r>
            <a:r>
              <a:rPr lang="es-ES" sz="1200" i="1" dirty="0">
                <a:latin typeface="Times New Roman" panose="02020603050405020304" pitchFamily="18" charset="0"/>
                <a:cs typeface="Times New Roman" panose="02020603050405020304" pitchFamily="18" charset="0"/>
              </a:rPr>
              <a:t>CIRIEC-España, Revista de Economía Pública, Social y Cooperativa, </a:t>
            </a:r>
            <a:r>
              <a:rPr lang="es-ES" sz="1200" dirty="0">
                <a:latin typeface="Times New Roman" panose="02020603050405020304" pitchFamily="18" charset="0"/>
                <a:cs typeface="Times New Roman" panose="02020603050405020304" pitchFamily="18" charset="0"/>
              </a:rPr>
              <a:t>(88), 164-199. </a:t>
            </a:r>
            <a:endParaRPr lang="es-EC" sz="1200" dirty="0">
              <a:latin typeface="Times New Roman" panose="02020603050405020304" pitchFamily="18" charset="0"/>
              <a:cs typeface="Times New Roman" panose="02020603050405020304" pitchFamily="18" charset="0"/>
            </a:endParaRPr>
          </a:p>
          <a:p>
            <a:pPr marL="457200" indent="-457200" algn="just">
              <a:lnSpc>
                <a:spcPct val="150000"/>
              </a:lnSpc>
              <a:spcAft>
                <a:spcPts val="1000"/>
              </a:spcAft>
            </a:pP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endParaRPr lang="es-ES" sz="12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s-ES" sz="1200" dirty="0">
              <a:latin typeface="Times New Roman" panose="02020603050405020304" pitchFamily="18" charset="0"/>
              <a:cs typeface="Times New Roman" panose="02020603050405020304" pitchFamily="18" charset="0"/>
            </a:endParaRPr>
          </a:p>
        </p:txBody>
      </p:sp>
      <p:sp>
        <p:nvSpPr>
          <p:cNvPr id="4" name="Flecha curvada hacia arriba 3">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235956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98490"/>
            <a:ext cx="10515600" cy="5378473"/>
          </a:xfrm>
        </p:spPr>
        <p:txBody>
          <a:bodyPr>
            <a:normAutofit fontScale="92500" lnSpcReduction="10000"/>
          </a:bodyPr>
          <a:lstStyle/>
          <a:p>
            <a:pPr marL="457200" indent="-457200" algn="just">
              <a:lnSpc>
                <a:spcPct val="150000"/>
              </a:lnSpc>
              <a:spcAft>
                <a:spcPts val="100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INEC. (1 de abril de 2014). </a:t>
            </a:r>
            <a:r>
              <a:rPr lang="es-EC" sz="1200" i="1" dirty="0">
                <a:latin typeface="Times New Roman" panose="02020603050405020304" pitchFamily="18" charset="0"/>
                <a:ea typeface="Calibri" panose="020F0502020204030204" pitchFamily="34" charset="0"/>
                <a:cs typeface="Times New Roman" panose="02020603050405020304" pitchFamily="18" charset="0"/>
              </a:rPr>
              <a:t>Directorio de empresas.</a:t>
            </a:r>
            <a:r>
              <a:rPr lang="es-EC" sz="1200" dirty="0">
                <a:latin typeface="Times New Roman" panose="02020603050405020304" pitchFamily="18" charset="0"/>
                <a:ea typeface="Calibri" panose="020F0502020204030204" pitchFamily="34" charset="0"/>
                <a:cs typeface="Times New Roman" panose="02020603050405020304" pitchFamily="18" charset="0"/>
              </a:rPr>
              <a:t> Obtenido de Ecuador en Cifras: </a:t>
            </a:r>
            <a:r>
              <a:rPr lang="es-EC" sz="1200" dirty="0">
                <a:latin typeface="Times New Roman" panose="02020603050405020304" pitchFamily="18" charset="0"/>
                <a:ea typeface="Calibri" panose="020F0502020204030204" pitchFamily="34" charset="0"/>
                <a:cs typeface="Times New Roman" panose="02020603050405020304" pitchFamily="18" charset="0"/>
                <a:hlinkClick r:id="rId2"/>
              </a:rPr>
              <a:t>http://190.152.152.74/documentos/web-inec/Estadisticas_Economicas/DirectorioEmpresas/Empresas_2014/Principales_Resultados_DIEE_2014.pdf</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r>
              <a:rPr lang="es-EC" sz="1200" dirty="0">
                <a:latin typeface="Times New Roman" panose="02020603050405020304" pitchFamily="18" charset="0"/>
                <a:cs typeface="Times New Roman" panose="02020603050405020304" pitchFamily="18" charset="0"/>
              </a:rPr>
              <a:t>Padrón, J. (1999). El concepto de "línea de investigación" y sus implicaciones. </a:t>
            </a:r>
            <a:r>
              <a:rPr lang="es-EC" sz="1200" i="1" dirty="0">
                <a:latin typeface="Times New Roman" panose="02020603050405020304" pitchFamily="18" charset="0"/>
                <a:cs typeface="Times New Roman" panose="02020603050405020304" pitchFamily="18" charset="0"/>
              </a:rPr>
              <a:t>NESR</a:t>
            </a:r>
            <a:r>
              <a:rPr lang="es-EC" sz="1200" dirty="0">
                <a:latin typeface="Times New Roman" panose="02020603050405020304" pitchFamily="18" charset="0"/>
                <a:cs typeface="Times New Roman" panose="02020603050405020304" pitchFamily="18" charset="0"/>
              </a:rPr>
              <a:t>, 1-11.</a:t>
            </a:r>
          </a:p>
          <a:p>
            <a:pPr marL="457200" indent="-457200" algn="just">
              <a:lnSpc>
                <a:spcPct val="150000"/>
              </a:lnSpc>
              <a:spcAft>
                <a:spcPts val="1000"/>
              </a:spcAft>
            </a:pPr>
            <a:r>
              <a:rPr lang="es-EC" sz="1200" dirty="0">
                <a:latin typeface="Times New Roman" panose="02020603050405020304" pitchFamily="18" charset="0"/>
                <a:cs typeface="Times New Roman" panose="02020603050405020304" pitchFamily="18" charset="0"/>
              </a:rPr>
              <a:t>Pérez, Y., &amp; </a:t>
            </a:r>
            <a:r>
              <a:rPr lang="es-EC" sz="1200" dirty="0" err="1">
                <a:latin typeface="Times New Roman" panose="02020603050405020304" pitchFamily="18" charset="0"/>
                <a:cs typeface="Times New Roman" panose="02020603050405020304" pitchFamily="18" charset="0"/>
              </a:rPr>
              <a:t>Coutín</a:t>
            </a:r>
            <a:r>
              <a:rPr lang="es-EC" sz="1200" dirty="0">
                <a:latin typeface="Times New Roman" panose="02020603050405020304" pitchFamily="18" charset="0"/>
                <a:cs typeface="Times New Roman" panose="02020603050405020304" pitchFamily="18" charset="0"/>
              </a:rPr>
              <a:t>, A. (2005). La gestión del conocimiento: un nuevo enfoque en la gestión empresarial. ECIMED, 13</a:t>
            </a: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50000"/>
              </a:lnSpc>
              <a:spcAft>
                <a:spcPts val="1000"/>
              </a:spcAft>
            </a:pPr>
            <a:r>
              <a:rPr lang="es-EC" sz="1200" dirty="0">
                <a:latin typeface="Times New Roman" panose="02020603050405020304" pitchFamily="18" charset="0"/>
                <a:cs typeface="Times New Roman" panose="02020603050405020304" pitchFamily="18" charset="0"/>
              </a:rPr>
              <a:t>Pontón, H. (2009). Medición de la satisfacción del cliente como parte de la calidad de servicio de los distribuidores de equipos y materiales para el sector de la publicidad exterior en el municipio Maracaibo. </a:t>
            </a:r>
            <a:r>
              <a:rPr lang="es-EC" sz="1200" i="1" dirty="0" err="1">
                <a:latin typeface="Times New Roman" panose="02020603050405020304" pitchFamily="18" charset="0"/>
                <a:cs typeface="Times New Roman" panose="02020603050405020304" pitchFamily="18" charset="0"/>
              </a:rPr>
              <a:t>Coeptum</a:t>
            </a:r>
            <a:r>
              <a:rPr lang="es-EC" sz="1200" i="1" dirty="0">
                <a:latin typeface="Times New Roman" panose="02020603050405020304" pitchFamily="18" charset="0"/>
                <a:cs typeface="Times New Roman" panose="02020603050405020304" pitchFamily="18" charset="0"/>
              </a:rPr>
              <a:t>, 1</a:t>
            </a:r>
            <a:r>
              <a:rPr lang="es-EC" sz="1200" dirty="0">
                <a:latin typeface="Times New Roman" panose="02020603050405020304" pitchFamily="18" charset="0"/>
                <a:cs typeface="Times New Roman" panose="02020603050405020304" pitchFamily="18" charset="0"/>
              </a:rPr>
              <a:t>(1</a:t>
            </a:r>
            <a:r>
              <a:rPr lang="es-EC" sz="1200" dirty="0" smtClean="0">
                <a:latin typeface="Times New Roman" panose="02020603050405020304" pitchFamily="18" charset="0"/>
                <a:cs typeface="Times New Roman" panose="02020603050405020304" pitchFamily="18" charset="0"/>
              </a:rPr>
              <a:t>).</a:t>
            </a:r>
          </a:p>
          <a:p>
            <a:pPr marL="457200" indent="-457200" algn="just">
              <a:lnSpc>
                <a:spcPct val="150000"/>
              </a:lnSpc>
              <a:spcAft>
                <a:spcPts val="1000"/>
              </a:spcAft>
            </a:pPr>
            <a:r>
              <a:rPr lang="es-EC" sz="1200" dirty="0" err="1" smtClean="0">
                <a:latin typeface="Times New Roman" panose="02020603050405020304" pitchFamily="18" charset="0"/>
                <a:cs typeface="Times New Roman" panose="02020603050405020304" pitchFamily="18" charset="0"/>
              </a:rPr>
              <a:t>Polanyi</a:t>
            </a:r>
            <a:r>
              <a:rPr lang="es-EC" sz="1200" dirty="0">
                <a:latin typeface="Times New Roman" panose="02020603050405020304" pitchFamily="18" charset="0"/>
                <a:cs typeface="Times New Roman" panose="02020603050405020304" pitchFamily="18" charset="0"/>
              </a:rPr>
              <a:t>, M. (2007). La empresa creadora de conocimiento. Harvard Business </a:t>
            </a:r>
            <a:r>
              <a:rPr lang="es-EC" sz="1200" dirty="0" err="1">
                <a:latin typeface="Times New Roman" panose="02020603050405020304" pitchFamily="18" charset="0"/>
                <a:cs typeface="Times New Roman" panose="02020603050405020304" pitchFamily="18" charset="0"/>
              </a:rPr>
              <a:t>School</a:t>
            </a:r>
            <a:r>
              <a:rPr lang="es-EC" sz="1200" dirty="0">
                <a:latin typeface="Times New Roman" panose="02020603050405020304" pitchFamily="18" charset="0"/>
                <a:cs typeface="Times New Roman" panose="02020603050405020304" pitchFamily="18" charset="0"/>
              </a:rPr>
              <a:t> Publishing </a:t>
            </a:r>
            <a:r>
              <a:rPr lang="es-EC" sz="1200" dirty="0" err="1">
                <a:latin typeface="Times New Roman" panose="02020603050405020304" pitchFamily="18" charset="0"/>
                <a:cs typeface="Times New Roman" panose="02020603050405020304" pitchFamily="18" charset="0"/>
              </a:rPr>
              <a:t>Corporation</a:t>
            </a:r>
            <a:r>
              <a:rPr lang="es-EC" sz="1200" dirty="0">
                <a:latin typeface="Times New Roman" panose="02020603050405020304" pitchFamily="18" charset="0"/>
                <a:cs typeface="Times New Roman" panose="02020603050405020304" pitchFamily="18" charset="0"/>
              </a:rPr>
              <a:t>, 1-9. Obtenido de </a:t>
            </a:r>
            <a:r>
              <a:rPr lang="es-EC" sz="1200" u="sng" dirty="0">
                <a:latin typeface="Times New Roman" panose="02020603050405020304" pitchFamily="18" charset="0"/>
                <a:cs typeface="Times New Roman" panose="02020603050405020304" pitchFamily="18" charset="0"/>
                <a:hlinkClick r:id="rId3"/>
              </a:rPr>
              <a:t>http://www.innoverso.com/wp-content/uploads/2017/02/Laempresacreadorade_conocimiento.pdf</a:t>
            </a:r>
            <a:endParaRPr lang="es-EC" sz="1200" dirty="0">
              <a:latin typeface="Times New Roman" panose="02020603050405020304" pitchFamily="18" charset="0"/>
              <a:cs typeface="Times New Roman" panose="02020603050405020304" pitchFamily="18" charset="0"/>
            </a:endParaRPr>
          </a:p>
          <a:p>
            <a:pPr marL="457200" lvl="0" indent="-457200" algn="just">
              <a:lnSpc>
                <a:spcPct val="150000"/>
              </a:lnSpc>
              <a:spcAft>
                <a:spcPts val="1000"/>
              </a:spcAft>
            </a:pPr>
            <a:r>
              <a:rPr lang="es-EC" sz="1200" dirty="0" err="1" smtClean="0">
                <a:latin typeface="Times New Roman" panose="02020603050405020304" pitchFamily="18" charset="0"/>
                <a:cs typeface="Times New Roman" panose="02020603050405020304" pitchFamily="18" charset="0"/>
              </a:rPr>
              <a:t>Senge</a:t>
            </a:r>
            <a:r>
              <a:rPr lang="es-EC" sz="1200" dirty="0">
                <a:latin typeface="Times New Roman" panose="02020603050405020304" pitchFamily="18" charset="0"/>
                <a:cs typeface="Times New Roman" panose="02020603050405020304" pitchFamily="18" charset="0"/>
              </a:rPr>
              <a:t>, P. (1990). La quinta disciplina. Buenos Aires: </a:t>
            </a:r>
            <a:r>
              <a:rPr lang="es-EC" sz="1200" dirty="0" err="1">
                <a:latin typeface="Times New Roman" panose="02020603050405020304" pitchFamily="18" charset="0"/>
                <a:cs typeface="Times New Roman" panose="02020603050405020304" pitchFamily="18" charset="0"/>
              </a:rPr>
              <a:t>Granica</a:t>
            </a:r>
            <a:r>
              <a:rPr lang="es-EC" sz="1200" dirty="0">
                <a:latin typeface="Times New Roman" panose="02020603050405020304" pitchFamily="18" charset="0"/>
                <a:cs typeface="Times New Roman" panose="02020603050405020304" pitchFamily="18" charset="0"/>
              </a:rPr>
              <a:t>. Obtenido de </a:t>
            </a:r>
            <a:r>
              <a:rPr lang="es-EC" sz="1200" dirty="0">
                <a:latin typeface="Times New Roman" panose="02020603050405020304" pitchFamily="18" charset="0"/>
                <a:cs typeface="Times New Roman" panose="02020603050405020304" pitchFamily="18" charset="0"/>
                <a:hlinkClick r:id="rId4"/>
              </a:rPr>
              <a:t>http://</a:t>
            </a:r>
            <a:r>
              <a:rPr lang="es-EC" sz="1200" dirty="0" smtClean="0">
                <a:latin typeface="Times New Roman" panose="02020603050405020304" pitchFamily="18" charset="0"/>
                <a:cs typeface="Times New Roman" panose="02020603050405020304" pitchFamily="18" charset="0"/>
                <a:hlinkClick r:id="rId4"/>
              </a:rPr>
              <a:t>www.monografias.com/trabajos-pdf4/peter-senge-aprendizaje-y-gestion-del-conocimiento/peter-senge-aprendizaje-y-gestion-del-conocimiento.pdf</a:t>
            </a:r>
            <a:endParaRPr lang="es-EC" sz="1200" dirty="0" smtClean="0">
              <a:latin typeface="Times New Roman" panose="02020603050405020304" pitchFamily="18" charset="0"/>
              <a:cs typeface="Times New Roman" panose="02020603050405020304" pitchFamily="18" charset="0"/>
            </a:endParaRPr>
          </a:p>
          <a:p>
            <a:pPr marL="457200" indent="-457200" algn="just">
              <a:lnSpc>
                <a:spcPct val="150000"/>
              </a:lnSpc>
              <a:spcAft>
                <a:spcPts val="1000"/>
              </a:spcAft>
            </a:pPr>
            <a:r>
              <a:rPr lang="es-EC" sz="1200" dirty="0" err="1">
                <a:latin typeface="Times New Roman" panose="02020603050405020304" pitchFamily="18" charset="0"/>
                <a:cs typeface="Times New Roman" panose="02020603050405020304" pitchFamily="18" charset="0"/>
              </a:rPr>
              <a:t>Souto</a:t>
            </a:r>
            <a:r>
              <a:rPr lang="es-EC" sz="1200" dirty="0">
                <a:latin typeface="Times New Roman" panose="02020603050405020304" pitchFamily="18" charset="0"/>
                <a:cs typeface="Times New Roman" panose="02020603050405020304" pitchFamily="18" charset="0"/>
              </a:rPr>
              <a:t>, J., (2015). </a:t>
            </a:r>
            <a:r>
              <a:rPr lang="es-ES" sz="1200" dirty="0">
                <a:latin typeface="Times New Roman" panose="02020603050405020304" pitchFamily="18" charset="0"/>
                <a:cs typeface="Times New Roman" panose="02020603050405020304" pitchFamily="18" charset="0"/>
              </a:rPr>
              <a:t>Gestión de una Cultura de Innovación Basada en las Personas</a:t>
            </a:r>
            <a:r>
              <a:rPr lang="es-ES" sz="1200" i="1" dirty="0">
                <a:latin typeface="Times New Roman" panose="02020603050405020304" pitchFamily="18" charset="0"/>
                <a:cs typeface="Times New Roman" panose="02020603050405020304" pitchFamily="18" charset="0"/>
              </a:rPr>
              <a:t>. </a:t>
            </a:r>
            <a:r>
              <a:rPr lang="es-ES" sz="1200" i="1" dirty="0" err="1">
                <a:latin typeface="Times New Roman" panose="02020603050405020304" pitchFamily="18" charset="0"/>
                <a:cs typeface="Times New Roman" panose="02020603050405020304" pitchFamily="18" charset="0"/>
              </a:rPr>
              <a:t>Technol</a:t>
            </a:r>
            <a:r>
              <a:rPr lang="es-ES" sz="1200" i="1" dirty="0">
                <a:latin typeface="Times New Roman" panose="02020603050405020304" pitchFamily="18" charset="0"/>
                <a:cs typeface="Times New Roman" panose="02020603050405020304" pitchFamily="18" charset="0"/>
              </a:rPr>
              <a:t>. </a:t>
            </a:r>
            <a:r>
              <a:rPr lang="es-ES" sz="1200" i="1" dirty="0" err="1">
                <a:latin typeface="Times New Roman" panose="02020603050405020304" pitchFamily="18" charset="0"/>
                <a:cs typeface="Times New Roman" panose="02020603050405020304" pitchFamily="18" charset="0"/>
              </a:rPr>
              <a:t>Manag</a:t>
            </a:r>
            <a:r>
              <a:rPr lang="es-ES" sz="1200" i="1" dirty="0">
                <a:latin typeface="Times New Roman" panose="02020603050405020304" pitchFamily="18" charset="0"/>
                <a:cs typeface="Times New Roman" panose="02020603050405020304" pitchFamily="18" charset="0"/>
              </a:rPr>
              <a:t>. </a:t>
            </a:r>
            <a:r>
              <a:rPr lang="es-ES" sz="1200" i="1" dirty="0" err="1">
                <a:latin typeface="Times New Roman" panose="02020603050405020304" pitchFamily="18" charset="0"/>
                <a:cs typeface="Times New Roman" panose="02020603050405020304" pitchFamily="18" charset="0"/>
              </a:rPr>
              <a:t>Innov</a:t>
            </a:r>
            <a:r>
              <a:rPr lang="es-ES" sz="1200" i="1" dirty="0">
                <a:latin typeface="Times New Roman" panose="02020603050405020304" pitchFamily="18" charset="0"/>
                <a:cs typeface="Times New Roman" panose="02020603050405020304" pitchFamily="18" charset="0"/>
              </a:rPr>
              <a:t>, 10 </a:t>
            </a:r>
            <a:r>
              <a:rPr lang="es-ES" sz="1200" dirty="0">
                <a:latin typeface="Times New Roman" panose="02020603050405020304" pitchFamily="18" charset="0"/>
                <a:cs typeface="Times New Roman" panose="02020603050405020304" pitchFamily="18" charset="0"/>
              </a:rPr>
              <a:t>(3).</a:t>
            </a:r>
            <a:endParaRPr lang="es-EC" sz="1200" i="1" dirty="0">
              <a:latin typeface="Times New Roman" panose="02020603050405020304" pitchFamily="18" charset="0"/>
              <a:cs typeface="Times New Roman" panose="02020603050405020304" pitchFamily="18" charset="0"/>
            </a:endParaRPr>
          </a:p>
          <a:p>
            <a:pPr marL="457200" lvl="0" indent="-457200" algn="just">
              <a:lnSpc>
                <a:spcPct val="150000"/>
              </a:lnSpc>
              <a:spcAft>
                <a:spcPts val="1000"/>
              </a:spcAft>
            </a:pPr>
            <a:r>
              <a:rPr lang="es-EC" sz="1200" dirty="0" err="1" smtClean="0">
                <a:latin typeface="Times New Roman" panose="02020603050405020304" pitchFamily="18" charset="0"/>
                <a:ea typeface="Calibri" panose="020F0502020204030204" pitchFamily="34" charset="0"/>
                <a:cs typeface="Times New Roman" panose="02020603050405020304" pitchFamily="18" charset="0"/>
              </a:rPr>
              <a:t>Scheaffer</a:t>
            </a:r>
            <a:r>
              <a:rPr lang="es-EC" sz="1200" dirty="0">
                <a:latin typeface="Times New Roman" panose="02020603050405020304" pitchFamily="18" charset="0"/>
                <a:ea typeface="Calibri" panose="020F0502020204030204" pitchFamily="34" charset="0"/>
                <a:cs typeface="Times New Roman" panose="02020603050405020304" pitchFamily="18" charset="0"/>
              </a:rPr>
              <a:t>, R., </a:t>
            </a:r>
            <a:r>
              <a:rPr lang="es-EC" sz="1200" dirty="0" err="1">
                <a:latin typeface="Times New Roman" panose="02020603050405020304" pitchFamily="18" charset="0"/>
                <a:ea typeface="Calibri" panose="020F0502020204030204" pitchFamily="34" charset="0"/>
                <a:cs typeface="Times New Roman" panose="02020603050405020304" pitchFamily="18" charset="0"/>
              </a:rPr>
              <a:t>Mendenhall</a:t>
            </a:r>
            <a:r>
              <a:rPr lang="es-EC" sz="1200" dirty="0">
                <a:latin typeface="Times New Roman" panose="02020603050405020304" pitchFamily="18" charset="0"/>
                <a:ea typeface="Calibri" panose="020F0502020204030204" pitchFamily="34" charset="0"/>
                <a:cs typeface="Times New Roman" panose="02020603050405020304" pitchFamily="18" charset="0"/>
              </a:rPr>
              <a:t>, W., &amp; </a:t>
            </a:r>
            <a:r>
              <a:rPr lang="es-EC" sz="1200" dirty="0" err="1">
                <a:latin typeface="Times New Roman" panose="02020603050405020304" pitchFamily="18" charset="0"/>
                <a:ea typeface="Calibri" panose="020F0502020204030204" pitchFamily="34" charset="0"/>
                <a:cs typeface="Times New Roman" panose="02020603050405020304" pitchFamily="18" charset="0"/>
              </a:rPr>
              <a:t>Ott</a:t>
            </a:r>
            <a:r>
              <a:rPr lang="es-EC" sz="1200" dirty="0">
                <a:latin typeface="Times New Roman" panose="02020603050405020304" pitchFamily="18" charset="0"/>
                <a:ea typeface="Calibri" panose="020F0502020204030204" pitchFamily="34" charset="0"/>
                <a:cs typeface="Times New Roman" panose="02020603050405020304" pitchFamily="18" charset="0"/>
              </a:rPr>
              <a:t>, L. (2007). </a:t>
            </a:r>
            <a:r>
              <a:rPr lang="es-EC" sz="1200" i="1" dirty="0">
                <a:latin typeface="Times New Roman" panose="02020603050405020304" pitchFamily="18" charset="0"/>
                <a:ea typeface="Calibri" panose="020F0502020204030204" pitchFamily="34" charset="0"/>
                <a:cs typeface="Times New Roman" panose="02020603050405020304" pitchFamily="18" charset="0"/>
              </a:rPr>
              <a:t>Elementos de muestro.</a:t>
            </a:r>
            <a:r>
              <a:rPr lang="es-EC" sz="1200" dirty="0">
                <a:latin typeface="Times New Roman" panose="02020603050405020304" pitchFamily="18" charset="0"/>
                <a:ea typeface="Calibri" panose="020F0502020204030204" pitchFamily="34" charset="0"/>
                <a:cs typeface="Times New Roman" panose="02020603050405020304" pitchFamily="18" charset="0"/>
              </a:rPr>
              <a:t> Madrid, España: Paraninfo</a:t>
            </a:r>
            <a:r>
              <a:rPr lang="es-EC" sz="1200" dirty="0" smtClean="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lnSpc>
                <a:spcPct val="150000"/>
              </a:lnSpc>
              <a:spcAft>
                <a:spcPts val="1000"/>
              </a:spcAft>
            </a:pPr>
            <a:r>
              <a:rPr lang="es-ES" sz="1200" dirty="0" err="1">
                <a:latin typeface="Times New Roman" panose="02020603050405020304" pitchFamily="18" charset="0"/>
                <a:cs typeface="Times New Roman" panose="02020603050405020304" pitchFamily="18" charset="0"/>
              </a:rPr>
              <a:t>Torrech</a:t>
            </a:r>
            <a:r>
              <a:rPr lang="es-ES" sz="1200" dirty="0">
                <a:latin typeface="Times New Roman" panose="02020603050405020304" pitchFamily="18" charset="0"/>
                <a:cs typeface="Times New Roman" panose="02020603050405020304" pitchFamily="18" charset="0"/>
              </a:rPr>
              <a:t>, J., Orellana, N., y </a:t>
            </a:r>
            <a:r>
              <a:rPr lang="es-ES" sz="1200" dirty="0" err="1">
                <a:latin typeface="Times New Roman" panose="02020603050405020304" pitchFamily="18" charset="0"/>
                <a:cs typeface="Times New Roman" panose="02020603050405020304" pitchFamily="18" charset="0"/>
              </a:rPr>
              <a:t>Yance</a:t>
            </a:r>
            <a:r>
              <a:rPr lang="es-EC" sz="1200" dirty="0">
                <a:latin typeface="Times New Roman" panose="02020603050405020304" pitchFamily="18" charset="0"/>
                <a:cs typeface="Times New Roman" panose="02020603050405020304" pitchFamily="18" charset="0"/>
              </a:rPr>
              <a:t>, </a:t>
            </a:r>
            <a:r>
              <a:rPr lang="es-ES" sz="1200" dirty="0">
                <a:latin typeface="Times New Roman" panose="02020603050405020304" pitchFamily="18" charset="0"/>
                <a:cs typeface="Times New Roman" panose="02020603050405020304" pitchFamily="18" charset="0"/>
              </a:rPr>
              <a:t>C. (</a:t>
            </a:r>
            <a:r>
              <a:rPr lang="es-EC" sz="1200" dirty="0">
                <a:latin typeface="Times New Roman" panose="02020603050405020304" pitchFamily="18" charset="0"/>
                <a:cs typeface="Times New Roman" panose="02020603050405020304" pitchFamily="18" charset="0"/>
              </a:rPr>
              <a:t>2017). </a:t>
            </a:r>
            <a:r>
              <a:rPr lang="es-ES" sz="1200" dirty="0">
                <a:latin typeface="Times New Roman" panose="02020603050405020304" pitchFamily="18" charset="0"/>
                <a:cs typeface="Times New Roman" panose="02020603050405020304" pitchFamily="18" charset="0"/>
              </a:rPr>
              <a:t>El rol del capital humano en la innovación de empresas de países en desarrollo</a:t>
            </a:r>
            <a:r>
              <a:rPr lang="es-EC" sz="1200" dirty="0">
                <a:latin typeface="Times New Roman" panose="02020603050405020304" pitchFamily="18" charset="0"/>
                <a:cs typeface="Times New Roman" panose="02020603050405020304" pitchFamily="18" charset="0"/>
              </a:rPr>
              <a:t>. </a:t>
            </a:r>
            <a:r>
              <a:rPr lang="es-ES" sz="1200" i="1" dirty="0">
                <a:latin typeface="Times New Roman" panose="02020603050405020304" pitchFamily="18" charset="0"/>
                <a:cs typeface="Times New Roman" panose="02020603050405020304" pitchFamily="18" charset="0"/>
              </a:rPr>
              <a:t>Revista Contribuciones a la Economía. 1</a:t>
            </a:r>
            <a:r>
              <a:rPr lang="es-ES" sz="1200" dirty="0">
                <a:latin typeface="Times New Roman" panose="02020603050405020304" pitchFamily="18" charset="0"/>
                <a:cs typeface="Times New Roman" panose="02020603050405020304" pitchFamily="18" charset="0"/>
              </a:rPr>
              <a:t>(1).</a:t>
            </a:r>
            <a:endParaRPr lang="es-EC" sz="1200" dirty="0">
              <a:latin typeface="Times New Roman" panose="02020603050405020304" pitchFamily="18" charset="0"/>
              <a:cs typeface="Times New Roman" panose="02020603050405020304" pitchFamily="18" charset="0"/>
            </a:endParaRPr>
          </a:p>
          <a:p>
            <a:pPr marL="0" lvl="0" indent="0" algn="just">
              <a:lnSpc>
                <a:spcPct val="150000"/>
              </a:lnSpc>
              <a:spcAft>
                <a:spcPts val="1000"/>
              </a:spcAft>
              <a:buNone/>
            </a:pPr>
            <a:endParaRPr lang="es-EC" sz="1200" dirty="0">
              <a:latin typeface="Times New Roman" panose="02020603050405020304" pitchFamily="18" charset="0"/>
              <a:ea typeface="Calibri" panose="020F0502020204030204" pitchFamily="34" charset="0"/>
              <a:cs typeface="Times New Roman" panose="02020603050405020304" pitchFamily="18" charset="0"/>
            </a:endParaRPr>
          </a:p>
          <a:p>
            <a:endParaRPr lang="es-ES" dirty="0"/>
          </a:p>
        </p:txBody>
      </p:sp>
      <p:sp>
        <p:nvSpPr>
          <p:cNvPr id="4" name="Flecha curvada hacia arriba 3">
            <a:hlinkClick r:id="rId5"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943468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Times New Roman" panose="02020603050405020304" pitchFamily="18" charset="0"/>
                <a:cs typeface="Times New Roman" panose="02020603050405020304" pitchFamily="18" charset="0"/>
              </a:rPr>
              <a:t>Estado del arte</a:t>
            </a:r>
            <a:endParaRPr lang="es-EC"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3454664522"/>
              </p:ext>
            </p:extLst>
          </p:nvPr>
        </p:nvGraphicFramePr>
        <p:xfrm>
          <a:off x="241836" y="758303"/>
          <a:ext cx="119501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arriba 4">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153077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629649" y="322118"/>
            <a:ext cx="10515600" cy="1020986"/>
          </a:xfrm>
        </p:spPr>
        <p:txBody>
          <a:bodyPr>
            <a:normAutofit/>
          </a:bodyPr>
          <a:lstStyle/>
          <a:p>
            <a:r>
              <a:rPr lang="es-EC" dirty="0" smtClean="0">
                <a:latin typeface="Times New Roman" panose="02020603050405020304" pitchFamily="18" charset="0"/>
                <a:cs typeface="Times New Roman" panose="02020603050405020304" pitchFamily="18" charset="0"/>
              </a:rPr>
              <a:t>Estado del arte: Innovación</a:t>
            </a:r>
            <a:endParaRPr lang="es-EC" dirty="0">
              <a:latin typeface="Times New Roman" panose="02020603050405020304" pitchFamily="18" charset="0"/>
              <a:cs typeface="Times New Roman" panose="02020603050405020304" pitchFamily="18" charset="0"/>
            </a:endParaRPr>
          </a:p>
        </p:txBody>
      </p:sp>
      <p:sp>
        <p:nvSpPr>
          <p:cNvPr id="5" name="Flecha curvada hacia arriba 4">
            <a:hlinkClick r:id="rId2"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6" name="Marcador de contenido 3"/>
          <p:cNvGraphicFramePr>
            <a:graphicFrameLocks/>
          </p:cNvGraphicFramePr>
          <p:nvPr>
            <p:extLst>
              <p:ext uri="{D42A27DB-BD31-4B8C-83A1-F6EECF244321}">
                <p14:modId xmlns:p14="http://schemas.microsoft.com/office/powerpoint/2010/main" val="1502991210"/>
              </p:ext>
            </p:extLst>
          </p:nvPr>
        </p:nvGraphicFramePr>
        <p:xfrm>
          <a:off x="629649" y="1516533"/>
          <a:ext cx="10515600" cy="5195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141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59818207"/>
              </p:ext>
            </p:extLst>
          </p:nvPr>
        </p:nvGraphicFramePr>
        <p:xfrm>
          <a:off x="696094" y="135730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a:spLocks noGrp="1"/>
          </p:cNvSpPr>
          <p:nvPr>
            <p:ph type="title"/>
          </p:nvPr>
        </p:nvSpPr>
        <p:spPr>
          <a:xfrm>
            <a:off x="619258" y="187036"/>
            <a:ext cx="10515600" cy="1020986"/>
          </a:xfrm>
        </p:spPr>
        <p:txBody>
          <a:bodyPr/>
          <a:lstStyle/>
          <a:p>
            <a:r>
              <a:rPr lang="es-EC" dirty="0" smtClean="0">
                <a:latin typeface="Times New Roman" panose="02020603050405020304" pitchFamily="18" charset="0"/>
                <a:cs typeface="Times New Roman" panose="02020603050405020304" pitchFamily="18" charset="0"/>
              </a:rPr>
              <a:t>Estado del arte</a:t>
            </a:r>
            <a:endParaRPr lang="es-EC" dirty="0">
              <a:latin typeface="Times New Roman" panose="02020603050405020304" pitchFamily="18" charset="0"/>
              <a:cs typeface="Times New Roman" panose="02020603050405020304" pitchFamily="18" charset="0"/>
            </a:endParaRPr>
          </a:p>
        </p:txBody>
      </p:sp>
      <p:sp>
        <p:nvSpPr>
          <p:cNvPr id="5" name="Flecha curvada hacia arriba 4">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6" name="Imagen 5"/>
          <p:cNvPicPr>
            <a:picLocks noChangeAspect="1"/>
          </p:cNvPicPr>
          <p:nvPr/>
        </p:nvPicPr>
        <p:blipFill>
          <a:blip r:embed="rId8"/>
          <a:stretch>
            <a:fillRect/>
          </a:stretch>
        </p:blipFill>
        <p:spPr>
          <a:xfrm>
            <a:off x="4682690" y="2643467"/>
            <a:ext cx="4012305" cy="3065173"/>
          </a:xfrm>
          <a:prstGeom prst="rect">
            <a:avLst/>
          </a:prstGeom>
        </p:spPr>
      </p:pic>
    </p:spTree>
    <p:extLst>
      <p:ext uri="{BB962C8B-B14F-4D97-AF65-F5344CB8AC3E}">
        <p14:creationId xmlns:p14="http://schemas.microsoft.com/office/powerpoint/2010/main" val="2652008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Times New Roman" panose="02020603050405020304" pitchFamily="18" charset="0"/>
                <a:cs typeface="Times New Roman" panose="02020603050405020304" pitchFamily="18" charset="0"/>
              </a:rPr>
              <a:t>Capitulo I: Marco Teórico</a:t>
            </a:r>
            <a:endParaRPr lang="es-EC" dirty="0">
              <a:latin typeface="Times New Roman" panose="02020603050405020304" pitchFamily="18" charset="0"/>
              <a:cs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598488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curvada hacia arriba 4">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500068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884681522"/>
              </p:ext>
            </p:extLst>
          </p:nvPr>
        </p:nvGraphicFramePr>
        <p:xfrm>
          <a:off x="748048" y="69228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echa curvada hacia arriba 2">
            <a:hlinkClick r:id="rId7" action="ppaction://hlinksldjump"/>
          </p:cNvPr>
          <p:cNvSpPr/>
          <p:nvPr/>
        </p:nvSpPr>
        <p:spPr>
          <a:xfrm>
            <a:off x="11544300" y="6373039"/>
            <a:ext cx="477982" cy="3394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396357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2590</TotalTime>
  <Words>3943</Words>
  <Application>Microsoft Office PowerPoint</Application>
  <PresentationFormat>Panorámica</PresentationFormat>
  <Paragraphs>529</Paragraphs>
  <Slides>43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43</vt:i4>
      </vt:variant>
    </vt:vector>
  </HeadingPairs>
  <TitlesOfParts>
    <vt:vector size="50" baseType="lpstr">
      <vt:lpstr>MS Mincho</vt:lpstr>
      <vt:lpstr>Arial</vt:lpstr>
      <vt:lpstr>Calibri</vt:lpstr>
      <vt:lpstr>Calibri Light</vt:lpstr>
      <vt:lpstr>Cambria Math</vt:lpstr>
      <vt:lpstr>Times New Roman</vt:lpstr>
      <vt:lpstr>Tema de Office</vt:lpstr>
      <vt:lpstr>Presentación de PowerPoint</vt:lpstr>
      <vt:lpstr>Presentación de PowerPoint</vt:lpstr>
      <vt:lpstr>Árbol de problemas</vt:lpstr>
      <vt:lpstr>Objetivos</vt:lpstr>
      <vt:lpstr>Estado del arte</vt:lpstr>
      <vt:lpstr>Estado del arte: Innovación</vt:lpstr>
      <vt:lpstr>Estado del arte</vt:lpstr>
      <vt:lpstr>Capitulo I: Marco Teórico</vt:lpstr>
      <vt:lpstr>Presentación de PowerPoint</vt:lpstr>
      <vt:lpstr>Capitulo II: Marco metodológico </vt:lpstr>
      <vt:lpstr>Modelo de relación entre variables</vt:lpstr>
      <vt:lpstr>Presentación de PowerPoint</vt:lpstr>
      <vt:lpstr>Recolección de datos </vt:lpstr>
      <vt:lpstr>Validez de contenido </vt:lpstr>
      <vt:lpstr>Validez y confiabilidad </vt:lpstr>
      <vt:lpstr>Prueba piloto</vt:lpstr>
      <vt:lpstr>Población </vt:lpstr>
      <vt:lpstr>Muestra proporcional estratificada aleatorio</vt:lpstr>
      <vt:lpstr>Tabla de la muestra estratificada</vt:lpstr>
      <vt:lpstr>Capitulo III: Resultados </vt:lpstr>
      <vt:lpstr>Dimensiones más críticas</vt:lpstr>
      <vt:lpstr>Presentación de PowerPoint</vt:lpstr>
      <vt:lpstr>Análisis Bivariado </vt:lpstr>
      <vt:lpstr>Presentación de PowerPoint</vt:lpstr>
      <vt:lpstr>Presentación de PowerPoint</vt:lpstr>
      <vt:lpstr>Presentación de PowerPoint</vt:lpstr>
      <vt:lpstr>CAPITULO IV: PROPUESTA </vt:lpstr>
      <vt:lpstr>Parámetros para establecer los puntos críticos</vt:lpstr>
      <vt:lpstr>Hallazgos de puntos críticos en la dimensión creación del conocimiento (GC). </vt:lpstr>
      <vt:lpstr>Hallazgos de puntos críticos en la dimensión transferencia y almacenamiento (G.C)</vt:lpstr>
      <vt:lpstr>Hallazgos de puntos críticos en la dimensión uso del conocimiento (GC)</vt:lpstr>
      <vt:lpstr>Hallazgos de puntos críticos en la dimensión empowerment (GC)</vt:lpstr>
      <vt:lpstr>Hallazgos de puntos críticos en la dimensión: innovación en procesos (Innovación)</vt:lpstr>
      <vt:lpstr>Hallazgos de puntos críticos en la dimensión: innovación en producto (Innovación)</vt:lpstr>
      <vt:lpstr>Hallazgos de puntos críticos en la dimensión: innovación organizacional (Innovación)</vt:lpstr>
      <vt:lpstr>Resumen de estrategias</vt:lpstr>
      <vt:lpstr>Capitulo V: Discusión </vt:lpstr>
      <vt:lpstr>Conclusiones </vt:lpstr>
      <vt:lpstr>Presentación de PowerPoint</vt:lpstr>
      <vt:lpstr>Recomendaciones  </vt:lpstr>
      <vt:lpstr>Líneas de investigación </vt:lpstr>
      <vt:lpstr>Referencias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CLIENTE</dc:creator>
  <cp:lastModifiedBy>CLIENTE</cp:lastModifiedBy>
  <cp:revision>70</cp:revision>
  <dcterms:created xsi:type="dcterms:W3CDTF">2018-07-10T21:03:34Z</dcterms:created>
  <dcterms:modified xsi:type="dcterms:W3CDTF">2018-09-24T12:14:58Z</dcterms:modified>
</cp:coreProperties>
</file>