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99" r:id="rId2"/>
    <p:sldId id="300" r:id="rId3"/>
    <p:sldId id="319" r:id="rId4"/>
    <p:sldId id="321" r:id="rId5"/>
    <p:sldId id="302" r:id="rId6"/>
    <p:sldId id="320" r:id="rId7"/>
    <p:sldId id="304" r:id="rId8"/>
    <p:sldId id="305" r:id="rId9"/>
    <p:sldId id="306" r:id="rId10"/>
    <p:sldId id="309" r:id="rId11"/>
    <p:sldId id="310" r:id="rId12"/>
    <p:sldId id="311" r:id="rId13"/>
    <p:sldId id="312" r:id="rId14"/>
    <p:sldId id="352" r:id="rId15"/>
    <p:sldId id="334" r:id="rId16"/>
    <p:sldId id="335" r:id="rId17"/>
    <p:sldId id="336" r:id="rId18"/>
    <p:sldId id="337" r:id="rId19"/>
    <p:sldId id="338" r:id="rId20"/>
    <p:sldId id="339" r:id="rId21"/>
    <p:sldId id="340" r:id="rId22"/>
    <p:sldId id="341" r:id="rId23"/>
    <p:sldId id="342" r:id="rId24"/>
    <p:sldId id="343" r:id="rId25"/>
    <p:sldId id="346" r:id="rId26"/>
    <p:sldId id="344" r:id="rId27"/>
    <p:sldId id="345" r:id="rId28"/>
    <p:sldId id="347" r:id="rId29"/>
    <p:sldId id="348" r:id="rId30"/>
    <p:sldId id="349" r:id="rId31"/>
    <p:sldId id="351" r:id="rId32"/>
    <p:sldId id="350" r:id="rId33"/>
    <p:sldId id="330" r:id="rId34"/>
    <p:sldId id="331" r:id="rId35"/>
    <p:sldId id="332" r:id="rId36"/>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20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D22224-034E-4CC1-AA5C-39D2CC5AFCDB}"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s-EC"/>
        </a:p>
      </dgm:t>
    </dgm:pt>
    <dgm:pt modelId="{1DE5B0F9-15DE-4825-8A4A-E9249BB1BCCD}">
      <dgm:prSet phldrT="[Texto]"/>
      <dgm:spPr/>
      <dgm:t>
        <a:bodyPr/>
        <a:lstStyle/>
        <a:p>
          <a:r>
            <a:rPr lang="es-EC" dirty="0" smtClean="0"/>
            <a:t>Sector No Financiero (real)</a:t>
          </a:r>
          <a:endParaRPr lang="es-EC" dirty="0"/>
        </a:p>
      </dgm:t>
    </dgm:pt>
    <dgm:pt modelId="{6A103236-C373-46C6-87E6-55897192C05A}" type="parTrans" cxnId="{2ECBCAB8-D9C3-4F79-9D27-5A5F4456D412}">
      <dgm:prSet/>
      <dgm:spPr/>
      <dgm:t>
        <a:bodyPr/>
        <a:lstStyle/>
        <a:p>
          <a:endParaRPr lang="es-EC"/>
        </a:p>
      </dgm:t>
    </dgm:pt>
    <dgm:pt modelId="{0ADA03D0-1A5B-4EA5-87AE-3A6B74466863}" type="sibTrans" cxnId="{2ECBCAB8-D9C3-4F79-9D27-5A5F4456D412}">
      <dgm:prSet/>
      <dgm:spPr/>
      <dgm:t>
        <a:bodyPr/>
        <a:lstStyle/>
        <a:p>
          <a:endParaRPr lang="es-EC"/>
        </a:p>
      </dgm:t>
    </dgm:pt>
    <dgm:pt modelId="{B4AB0837-9C25-46C0-96B5-70C3DDF9B9E4}">
      <dgm:prSet phldrT="[Texto]"/>
      <dgm:spPr/>
      <dgm:t>
        <a:bodyPr/>
        <a:lstStyle/>
        <a:p>
          <a:r>
            <a:rPr lang="es-EC" dirty="0" smtClean="0"/>
            <a:t>Sector Financiero</a:t>
          </a:r>
          <a:endParaRPr lang="es-EC" dirty="0"/>
        </a:p>
      </dgm:t>
    </dgm:pt>
    <dgm:pt modelId="{BFAC2634-417B-434C-B149-FF1E5C1E218B}" type="parTrans" cxnId="{8105F69B-C49D-4DD8-886B-38E8A7B0B12E}">
      <dgm:prSet/>
      <dgm:spPr/>
      <dgm:t>
        <a:bodyPr/>
        <a:lstStyle/>
        <a:p>
          <a:endParaRPr lang="es-EC"/>
        </a:p>
      </dgm:t>
    </dgm:pt>
    <dgm:pt modelId="{95970879-D420-4029-B233-F2FEC7D6C841}" type="sibTrans" cxnId="{8105F69B-C49D-4DD8-886B-38E8A7B0B12E}">
      <dgm:prSet/>
      <dgm:spPr/>
      <dgm:t>
        <a:bodyPr/>
        <a:lstStyle/>
        <a:p>
          <a:endParaRPr lang="es-EC"/>
        </a:p>
      </dgm:t>
    </dgm:pt>
    <dgm:pt modelId="{207B7B80-F982-4426-A524-BB913824CA6C}" type="pres">
      <dgm:prSet presAssocID="{B6D22224-034E-4CC1-AA5C-39D2CC5AFCDB}" presName="diagram" presStyleCnt="0">
        <dgm:presLayoutVars>
          <dgm:dir/>
          <dgm:resizeHandles val="exact"/>
        </dgm:presLayoutVars>
      </dgm:prSet>
      <dgm:spPr/>
      <dgm:t>
        <a:bodyPr/>
        <a:lstStyle/>
        <a:p>
          <a:endParaRPr lang="es-ES"/>
        </a:p>
      </dgm:t>
    </dgm:pt>
    <dgm:pt modelId="{88E608AB-3521-423F-8AE3-C25B8F867953}" type="pres">
      <dgm:prSet presAssocID="{1DE5B0F9-15DE-4825-8A4A-E9249BB1BCCD}" presName="arrow" presStyleLbl="node1" presStyleIdx="0" presStyleCnt="2">
        <dgm:presLayoutVars>
          <dgm:bulletEnabled val="1"/>
        </dgm:presLayoutVars>
      </dgm:prSet>
      <dgm:spPr/>
      <dgm:t>
        <a:bodyPr/>
        <a:lstStyle/>
        <a:p>
          <a:endParaRPr lang="es-EC"/>
        </a:p>
      </dgm:t>
    </dgm:pt>
    <dgm:pt modelId="{2413A249-245A-4809-8A1D-D62034003020}" type="pres">
      <dgm:prSet presAssocID="{B4AB0837-9C25-46C0-96B5-70C3DDF9B9E4}" presName="arrow" presStyleLbl="node1" presStyleIdx="1" presStyleCnt="2">
        <dgm:presLayoutVars>
          <dgm:bulletEnabled val="1"/>
        </dgm:presLayoutVars>
      </dgm:prSet>
      <dgm:spPr/>
      <dgm:t>
        <a:bodyPr/>
        <a:lstStyle/>
        <a:p>
          <a:endParaRPr lang="es-ES"/>
        </a:p>
      </dgm:t>
    </dgm:pt>
  </dgm:ptLst>
  <dgm:cxnLst>
    <dgm:cxn modelId="{A8A6B3F7-4384-4C6E-B3FE-CC9A34C3ECB1}" type="presOf" srcId="{B4AB0837-9C25-46C0-96B5-70C3DDF9B9E4}" destId="{2413A249-245A-4809-8A1D-D62034003020}" srcOrd="0" destOrd="0" presId="urn:microsoft.com/office/officeart/2005/8/layout/arrow5"/>
    <dgm:cxn modelId="{2ECBCAB8-D9C3-4F79-9D27-5A5F4456D412}" srcId="{B6D22224-034E-4CC1-AA5C-39D2CC5AFCDB}" destId="{1DE5B0F9-15DE-4825-8A4A-E9249BB1BCCD}" srcOrd="0" destOrd="0" parTransId="{6A103236-C373-46C6-87E6-55897192C05A}" sibTransId="{0ADA03D0-1A5B-4EA5-87AE-3A6B74466863}"/>
    <dgm:cxn modelId="{7B40CB26-D727-4D67-B26B-247EDF761B18}" type="presOf" srcId="{B6D22224-034E-4CC1-AA5C-39D2CC5AFCDB}" destId="{207B7B80-F982-4426-A524-BB913824CA6C}" srcOrd="0" destOrd="0" presId="urn:microsoft.com/office/officeart/2005/8/layout/arrow5"/>
    <dgm:cxn modelId="{8105F69B-C49D-4DD8-886B-38E8A7B0B12E}" srcId="{B6D22224-034E-4CC1-AA5C-39D2CC5AFCDB}" destId="{B4AB0837-9C25-46C0-96B5-70C3DDF9B9E4}" srcOrd="1" destOrd="0" parTransId="{BFAC2634-417B-434C-B149-FF1E5C1E218B}" sibTransId="{95970879-D420-4029-B233-F2FEC7D6C841}"/>
    <dgm:cxn modelId="{1E1E7944-BC67-4236-AE5A-C18997566679}" type="presOf" srcId="{1DE5B0F9-15DE-4825-8A4A-E9249BB1BCCD}" destId="{88E608AB-3521-423F-8AE3-C25B8F867953}" srcOrd="0" destOrd="0" presId="urn:microsoft.com/office/officeart/2005/8/layout/arrow5"/>
    <dgm:cxn modelId="{E2BD9CFE-C13C-4BEA-B8C6-119300637B61}" type="presParOf" srcId="{207B7B80-F982-4426-A524-BB913824CA6C}" destId="{88E608AB-3521-423F-8AE3-C25B8F867953}" srcOrd="0" destOrd="0" presId="urn:microsoft.com/office/officeart/2005/8/layout/arrow5"/>
    <dgm:cxn modelId="{D80A53E5-9891-4685-9ED2-DC44D4DCB563}" type="presParOf" srcId="{207B7B80-F982-4426-A524-BB913824CA6C}" destId="{2413A249-245A-4809-8A1D-D62034003020}" srcOrd="1" destOrd="0" presId="urn:microsoft.com/office/officeart/2005/8/layout/arrow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33098F4-2BA5-41D3-A1D7-23A4D19B2E76}" type="doc">
      <dgm:prSet loTypeId="urn:microsoft.com/office/officeart/2005/8/layout/process1" loCatId="process" qsTypeId="urn:microsoft.com/office/officeart/2005/8/quickstyle/simple3" qsCatId="simple" csTypeId="urn:microsoft.com/office/officeart/2005/8/colors/colorful3" csCatId="colorful" phldr="1"/>
      <dgm:spPr/>
    </dgm:pt>
    <dgm:pt modelId="{E33E28F9-EA7C-47F0-BF9A-5A80DBD0EF87}">
      <dgm:prSet phldrT="[Texto]"/>
      <dgm:spPr/>
      <dgm:t>
        <a:bodyPr/>
        <a:lstStyle/>
        <a:p>
          <a:r>
            <a:rPr lang="es-EC" dirty="0" smtClean="0"/>
            <a:t>El riesgo de crédito mas afrontan por la oferta de los préstamos. </a:t>
          </a:r>
          <a:endParaRPr lang="es-EC" dirty="0"/>
        </a:p>
      </dgm:t>
    </dgm:pt>
    <dgm:pt modelId="{17E3AFB4-750E-4620-85A7-AE75642FD981}" type="parTrans" cxnId="{7A38157D-C622-4FE6-8A5C-8B0577283A04}">
      <dgm:prSet/>
      <dgm:spPr/>
      <dgm:t>
        <a:bodyPr/>
        <a:lstStyle/>
        <a:p>
          <a:endParaRPr lang="es-EC"/>
        </a:p>
      </dgm:t>
    </dgm:pt>
    <dgm:pt modelId="{018547E4-4FCC-4077-B2C2-7579A972709D}" type="sibTrans" cxnId="{7A38157D-C622-4FE6-8A5C-8B0577283A04}">
      <dgm:prSet/>
      <dgm:spPr/>
      <dgm:t>
        <a:bodyPr/>
        <a:lstStyle/>
        <a:p>
          <a:endParaRPr lang="es-EC"/>
        </a:p>
      </dgm:t>
    </dgm:pt>
    <dgm:pt modelId="{C1B1C3F0-E4AC-42E8-AAA1-77984C780545}">
      <dgm:prSet phldrT="[Texto]"/>
      <dgm:spPr/>
      <dgm:t>
        <a:bodyPr/>
        <a:lstStyle/>
        <a:p>
          <a:r>
            <a:rPr lang="es-EC" dirty="0" smtClean="0"/>
            <a:t>Origina al momento de la concesión</a:t>
          </a:r>
          <a:endParaRPr lang="es-EC" dirty="0"/>
        </a:p>
      </dgm:t>
    </dgm:pt>
    <dgm:pt modelId="{4004F3BA-13A1-4EF1-ABA4-10B85C322D24}" type="parTrans" cxnId="{89528B6C-312E-4688-BC7E-4DCE9A7E3852}">
      <dgm:prSet/>
      <dgm:spPr/>
      <dgm:t>
        <a:bodyPr/>
        <a:lstStyle/>
        <a:p>
          <a:endParaRPr lang="es-EC"/>
        </a:p>
      </dgm:t>
    </dgm:pt>
    <dgm:pt modelId="{71AEBFDE-B729-40B2-AA16-B7A419366DEC}" type="sibTrans" cxnId="{89528B6C-312E-4688-BC7E-4DCE9A7E3852}">
      <dgm:prSet/>
      <dgm:spPr/>
      <dgm:t>
        <a:bodyPr/>
        <a:lstStyle/>
        <a:p>
          <a:endParaRPr lang="es-EC"/>
        </a:p>
      </dgm:t>
    </dgm:pt>
    <dgm:pt modelId="{E9F16BE5-06E0-44E9-B6E5-5136002AFE2A}">
      <dgm:prSet phldrT="[Texto]"/>
      <dgm:spPr/>
      <dgm:t>
        <a:bodyPr/>
        <a:lstStyle/>
        <a:p>
          <a:r>
            <a:rPr lang="es-EC" dirty="0" smtClean="0"/>
            <a:t>Creación de una unidad de riesgo y software personalizados</a:t>
          </a:r>
          <a:endParaRPr lang="es-EC" dirty="0"/>
        </a:p>
      </dgm:t>
    </dgm:pt>
    <dgm:pt modelId="{D01A303A-8181-4C1F-A666-7E0E8B0848E3}" type="parTrans" cxnId="{900B999E-F905-4359-9EB5-0739102D10CC}">
      <dgm:prSet/>
      <dgm:spPr/>
      <dgm:t>
        <a:bodyPr/>
        <a:lstStyle/>
        <a:p>
          <a:endParaRPr lang="es-EC"/>
        </a:p>
      </dgm:t>
    </dgm:pt>
    <dgm:pt modelId="{DF6F20DE-32BA-4435-A041-93FC107B1901}" type="sibTrans" cxnId="{900B999E-F905-4359-9EB5-0739102D10CC}">
      <dgm:prSet/>
      <dgm:spPr/>
      <dgm:t>
        <a:bodyPr/>
        <a:lstStyle/>
        <a:p>
          <a:endParaRPr lang="es-EC"/>
        </a:p>
      </dgm:t>
    </dgm:pt>
    <dgm:pt modelId="{56B185E3-A246-478B-A154-EED88BD9144F}">
      <dgm:prSet phldrT="[Texto]"/>
      <dgm:spPr/>
      <dgm:t>
        <a:bodyPr/>
        <a:lstStyle/>
        <a:p>
          <a:r>
            <a:rPr lang="es-EC" dirty="0" smtClean="0"/>
            <a:t>Deben ser administrados de manera técnica, profesional y con transparencia.</a:t>
          </a:r>
          <a:endParaRPr lang="es-EC" dirty="0"/>
        </a:p>
      </dgm:t>
    </dgm:pt>
    <dgm:pt modelId="{D3D90DD2-032B-420D-9D29-F528E5306C0A}" type="parTrans" cxnId="{E6248BBA-4E08-45CF-AA52-B78D9CE4EA3D}">
      <dgm:prSet/>
      <dgm:spPr/>
      <dgm:t>
        <a:bodyPr/>
        <a:lstStyle/>
        <a:p>
          <a:endParaRPr lang="es-EC"/>
        </a:p>
      </dgm:t>
    </dgm:pt>
    <dgm:pt modelId="{EC664C5F-BD27-4479-A662-BFE4E9D4C3F4}" type="sibTrans" cxnId="{E6248BBA-4E08-45CF-AA52-B78D9CE4EA3D}">
      <dgm:prSet/>
      <dgm:spPr/>
      <dgm:t>
        <a:bodyPr/>
        <a:lstStyle/>
        <a:p>
          <a:endParaRPr lang="es-EC"/>
        </a:p>
      </dgm:t>
    </dgm:pt>
    <dgm:pt modelId="{D4A4F6A4-3EE8-4470-A308-23EEE60ECDDB}" type="pres">
      <dgm:prSet presAssocID="{B33098F4-2BA5-41D3-A1D7-23A4D19B2E76}" presName="Name0" presStyleCnt="0">
        <dgm:presLayoutVars>
          <dgm:dir/>
          <dgm:resizeHandles val="exact"/>
        </dgm:presLayoutVars>
      </dgm:prSet>
      <dgm:spPr/>
    </dgm:pt>
    <dgm:pt modelId="{55B8461A-FA45-494C-A418-6B695CE352B6}" type="pres">
      <dgm:prSet presAssocID="{E33E28F9-EA7C-47F0-BF9A-5A80DBD0EF87}" presName="node" presStyleLbl="node1" presStyleIdx="0" presStyleCnt="4">
        <dgm:presLayoutVars>
          <dgm:bulletEnabled val="1"/>
        </dgm:presLayoutVars>
      </dgm:prSet>
      <dgm:spPr/>
      <dgm:t>
        <a:bodyPr/>
        <a:lstStyle/>
        <a:p>
          <a:endParaRPr lang="es-EC"/>
        </a:p>
      </dgm:t>
    </dgm:pt>
    <dgm:pt modelId="{99FD2D07-4D2A-43E6-A4D2-4BAA26088C11}" type="pres">
      <dgm:prSet presAssocID="{018547E4-4FCC-4077-B2C2-7579A972709D}" presName="sibTrans" presStyleLbl="sibTrans2D1" presStyleIdx="0" presStyleCnt="3"/>
      <dgm:spPr/>
      <dgm:t>
        <a:bodyPr/>
        <a:lstStyle/>
        <a:p>
          <a:endParaRPr lang="es-ES"/>
        </a:p>
      </dgm:t>
    </dgm:pt>
    <dgm:pt modelId="{371642DD-3698-4ACA-B048-B183F7A6B4E6}" type="pres">
      <dgm:prSet presAssocID="{018547E4-4FCC-4077-B2C2-7579A972709D}" presName="connectorText" presStyleLbl="sibTrans2D1" presStyleIdx="0" presStyleCnt="3"/>
      <dgm:spPr/>
      <dgm:t>
        <a:bodyPr/>
        <a:lstStyle/>
        <a:p>
          <a:endParaRPr lang="es-ES"/>
        </a:p>
      </dgm:t>
    </dgm:pt>
    <dgm:pt modelId="{050D34CD-0D44-4E90-BFDE-7ACF03359324}" type="pres">
      <dgm:prSet presAssocID="{C1B1C3F0-E4AC-42E8-AAA1-77984C780545}" presName="node" presStyleLbl="node1" presStyleIdx="1" presStyleCnt="4">
        <dgm:presLayoutVars>
          <dgm:bulletEnabled val="1"/>
        </dgm:presLayoutVars>
      </dgm:prSet>
      <dgm:spPr/>
      <dgm:t>
        <a:bodyPr/>
        <a:lstStyle/>
        <a:p>
          <a:endParaRPr lang="es-EC"/>
        </a:p>
      </dgm:t>
    </dgm:pt>
    <dgm:pt modelId="{E1547CB9-C373-4412-AC77-8AAB9BFC93A7}" type="pres">
      <dgm:prSet presAssocID="{71AEBFDE-B729-40B2-AA16-B7A419366DEC}" presName="sibTrans" presStyleLbl="sibTrans2D1" presStyleIdx="1" presStyleCnt="3"/>
      <dgm:spPr/>
      <dgm:t>
        <a:bodyPr/>
        <a:lstStyle/>
        <a:p>
          <a:endParaRPr lang="es-ES"/>
        </a:p>
      </dgm:t>
    </dgm:pt>
    <dgm:pt modelId="{4E50524B-1E8C-421F-AC3D-43CFD2438C00}" type="pres">
      <dgm:prSet presAssocID="{71AEBFDE-B729-40B2-AA16-B7A419366DEC}" presName="connectorText" presStyleLbl="sibTrans2D1" presStyleIdx="1" presStyleCnt="3"/>
      <dgm:spPr/>
      <dgm:t>
        <a:bodyPr/>
        <a:lstStyle/>
        <a:p>
          <a:endParaRPr lang="es-ES"/>
        </a:p>
      </dgm:t>
    </dgm:pt>
    <dgm:pt modelId="{F8E2A98B-A109-478D-800B-FB748C4C696F}" type="pres">
      <dgm:prSet presAssocID="{56B185E3-A246-478B-A154-EED88BD9144F}" presName="node" presStyleLbl="node1" presStyleIdx="2" presStyleCnt="4">
        <dgm:presLayoutVars>
          <dgm:bulletEnabled val="1"/>
        </dgm:presLayoutVars>
      </dgm:prSet>
      <dgm:spPr/>
      <dgm:t>
        <a:bodyPr/>
        <a:lstStyle/>
        <a:p>
          <a:endParaRPr lang="es-EC"/>
        </a:p>
      </dgm:t>
    </dgm:pt>
    <dgm:pt modelId="{CE602F2F-FA1D-4F94-A969-B91042060EC4}" type="pres">
      <dgm:prSet presAssocID="{EC664C5F-BD27-4479-A662-BFE4E9D4C3F4}" presName="sibTrans" presStyleLbl="sibTrans2D1" presStyleIdx="2" presStyleCnt="3"/>
      <dgm:spPr/>
      <dgm:t>
        <a:bodyPr/>
        <a:lstStyle/>
        <a:p>
          <a:endParaRPr lang="es-ES"/>
        </a:p>
      </dgm:t>
    </dgm:pt>
    <dgm:pt modelId="{B4FFC744-898D-4CFB-A323-D0D592BF6F80}" type="pres">
      <dgm:prSet presAssocID="{EC664C5F-BD27-4479-A662-BFE4E9D4C3F4}" presName="connectorText" presStyleLbl="sibTrans2D1" presStyleIdx="2" presStyleCnt="3"/>
      <dgm:spPr/>
      <dgm:t>
        <a:bodyPr/>
        <a:lstStyle/>
        <a:p>
          <a:endParaRPr lang="es-ES"/>
        </a:p>
      </dgm:t>
    </dgm:pt>
    <dgm:pt modelId="{D38EAA6C-2066-47DA-A0FE-30CAA64CF553}" type="pres">
      <dgm:prSet presAssocID="{E9F16BE5-06E0-44E9-B6E5-5136002AFE2A}" presName="node" presStyleLbl="node1" presStyleIdx="3" presStyleCnt="4">
        <dgm:presLayoutVars>
          <dgm:bulletEnabled val="1"/>
        </dgm:presLayoutVars>
      </dgm:prSet>
      <dgm:spPr/>
      <dgm:t>
        <a:bodyPr/>
        <a:lstStyle/>
        <a:p>
          <a:endParaRPr lang="es-EC"/>
        </a:p>
      </dgm:t>
    </dgm:pt>
  </dgm:ptLst>
  <dgm:cxnLst>
    <dgm:cxn modelId="{3D1954A9-4AB1-4BEA-8C50-4877E45B8206}" type="presOf" srcId="{EC664C5F-BD27-4479-A662-BFE4E9D4C3F4}" destId="{CE602F2F-FA1D-4F94-A969-B91042060EC4}" srcOrd="0" destOrd="0" presId="urn:microsoft.com/office/officeart/2005/8/layout/process1"/>
    <dgm:cxn modelId="{9ADDA754-4CFB-4411-B73F-6F48F601CCE0}" type="presOf" srcId="{B33098F4-2BA5-41D3-A1D7-23A4D19B2E76}" destId="{D4A4F6A4-3EE8-4470-A308-23EEE60ECDDB}" srcOrd="0" destOrd="0" presId="urn:microsoft.com/office/officeart/2005/8/layout/process1"/>
    <dgm:cxn modelId="{8FF2B115-6C1F-4EE0-9592-986A536B7DBC}" type="presOf" srcId="{E9F16BE5-06E0-44E9-B6E5-5136002AFE2A}" destId="{D38EAA6C-2066-47DA-A0FE-30CAA64CF553}" srcOrd="0" destOrd="0" presId="urn:microsoft.com/office/officeart/2005/8/layout/process1"/>
    <dgm:cxn modelId="{89528B6C-312E-4688-BC7E-4DCE9A7E3852}" srcId="{B33098F4-2BA5-41D3-A1D7-23A4D19B2E76}" destId="{C1B1C3F0-E4AC-42E8-AAA1-77984C780545}" srcOrd="1" destOrd="0" parTransId="{4004F3BA-13A1-4EF1-ABA4-10B85C322D24}" sibTransId="{71AEBFDE-B729-40B2-AA16-B7A419366DEC}"/>
    <dgm:cxn modelId="{BC27DC7C-7635-435A-A2C7-8AD117D18220}" type="presOf" srcId="{018547E4-4FCC-4077-B2C2-7579A972709D}" destId="{99FD2D07-4D2A-43E6-A4D2-4BAA26088C11}" srcOrd="0" destOrd="0" presId="urn:microsoft.com/office/officeart/2005/8/layout/process1"/>
    <dgm:cxn modelId="{C5134EA5-CC2A-4FCF-A154-708460BBF32C}" type="presOf" srcId="{71AEBFDE-B729-40B2-AA16-B7A419366DEC}" destId="{E1547CB9-C373-4412-AC77-8AAB9BFC93A7}" srcOrd="0" destOrd="0" presId="urn:microsoft.com/office/officeart/2005/8/layout/process1"/>
    <dgm:cxn modelId="{85A91D20-3B43-4D60-B113-D781F09E73A5}" type="presOf" srcId="{EC664C5F-BD27-4479-A662-BFE4E9D4C3F4}" destId="{B4FFC744-898D-4CFB-A323-D0D592BF6F80}" srcOrd="1" destOrd="0" presId="urn:microsoft.com/office/officeart/2005/8/layout/process1"/>
    <dgm:cxn modelId="{E6248BBA-4E08-45CF-AA52-B78D9CE4EA3D}" srcId="{B33098F4-2BA5-41D3-A1D7-23A4D19B2E76}" destId="{56B185E3-A246-478B-A154-EED88BD9144F}" srcOrd="2" destOrd="0" parTransId="{D3D90DD2-032B-420D-9D29-F528E5306C0A}" sibTransId="{EC664C5F-BD27-4479-A662-BFE4E9D4C3F4}"/>
    <dgm:cxn modelId="{7A38157D-C622-4FE6-8A5C-8B0577283A04}" srcId="{B33098F4-2BA5-41D3-A1D7-23A4D19B2E76}" destId="{E33E28F9-EA7C-47F0-BF9A-5A80DBD0EF87}" srcOrd="0" destOrd="0" parTransId="{17E3AFB4-750E-4620-85A7-AE75642FD981}" sibTransId="{018547E4-4FCC-4077-B2C2-7579A972709D}"/>
    <dgm:cxn modelId="{B08EFB4B-A715-42DA-9513-D8CE5CE63D88}" type="presOf" srcId="{C1B1C3F0-E4AC-42E8-AAA1-77984C780545}" destId="{050D34CD-0D44-4E90-BFDE-7ACF03359324}" srcOrd="0" destOrd="0" presId="urn:microsoft.com/office/officeart/2005/8/layout/process1"/>
    <dgm:cxn modelId="{87064C9C-8668-425D-AAAC-D4EED088B95E}" type="presOf" srcId="{018547E4-4FCC-4077-B2C2-7579A972709D}" destId="{371642DD-3698-4ACA-B048-B183F7A6B4E6}" srcOrd="1" destOrd="0" presId="urn:microsoft.com/office/officeart/2005/8/layout/process1"/>
    <dgm:cxn modelId="{676FFC0C-46F4-46C5-A0A4-D4CEDB1662FB}" type="presOf" srcId="{56B185E3-A246-478B-A154-EED88BD9144F}" destId="{F8E2A98B-A109-478D-800B-FB748C4C696F}" srcOrd="0" destOrd="0" presId="urn:microsoft.com/office/officeart/2005/8/layout/process1"/>
    <dgm:cxn modelId="{FCDDCD46-BB4C-4100-A90A-CA3E3A63F509}" type="presOf" srcId="{E33E28F9-EA7C-47F0-BF9A-5A80DBD0EF87}" destId="{55B8461A-FA45-494C-A418-6B695CE352B6}" srcOrd="0" destOrd="0" presId="urn:microsoft.com/office/officeart/2005/8/layout/process1"/>
    <dgm:cxn modelId="{900B999E-F905-4359-9EB5-0739102D10CC}" srcId="{B33098F4-2BA5-41D3-A1D7-23A4D19B2E76}" destId="{E9F16BE5-06E0-44E9-B6E5-5136002AFE2A}" srcOrd="3" destOrd="0" parTransId="{D01A303A-8181-4C1F-A666-7E0E8B0848E3}" sibTransId="{DF6F20DE-32BA-4435-A041-93FC107B1901}"/>
    <dgm:cxn modelId="{553AD207-18AF-4C56-BF15-34857CDBD094}" type="presOf" srcId="{71AEBFDE-B729-40B2-AA16-B7A419366DEC}" destId="{4E50524B-1E8C-421F-AC3D-43CFD2438C00}" srcOrd="1" destOrd="0" presId="urn:microsoft.com/office/officeart/2005/8/layout/process1"/>
    <dgm:cxn modelId="{360434C0-5959-486E-942B-454EDE921B2B}" type="presParOf" srcId="{D4A4F6A4-3EE8-4470-A308-23EEE60ECDDB}" destId="{55B8461A-FA45-494C-A418-6B695CE352B6}" srcOrd="0" destOrd="0" presId="urn:microsoft.com/office/officeart/2005/8/layout/process1"/>
    <dgm:cxn modelId="{A98DAAB4-D6A2-4ACC-A47E-8B4C63F91D69}" type="presParOf" srcId="{D4A4F6A4-3EE8-4470-A308-23EEE60ECDDB}" destId="{99FD2D07-4D2A-43E6-A4D2-4BAA26088C11}" srcOrd="1" destOrd="0" presId="urn:microsoft.com/office/officeart/2005/8/layout/process1"/>
    <dgm:cxn modelId="{B13E3D55-F1A6-4B18-B5DA-AF705BE85377}" type="presParOf" srcId="{99FD2D07-4D2A-43E6-A4D2-4BAA26088C11}" destId="{371642DD-3698-4ACA-B048-B183F7A6B4E6}" srcOrd="0" destOrd="0" presId="urn:microsoft.com/office/officeart/2005/8/layout/process1"/>
    <dgm:cxn modelId="{76CBEAD9-57A3-45BF-A552-BC9115EA2FD2}" type="presParOf" srcId="{D4A4F6A4-3EE8-4470-A308-23EEE60ECDDB}" destId="{050D34CD-0D44-4E90-BFDE-7ACF03359324}" srcOrd="2" destOrd="0" presId="urn:microsoft.com/office/officeart/2005/8/layout/process1"/>
    <dgm:cxn modelId="{C8CDB8AD-7FF5-4541-A4B4-1B7A0E626B98}" type="presParOf" srcId="{D4A4F6A4-3EE8-4470-A308-23EEE60ECDDB}" destId="{E1547CB9-C373-4412-AC77-8AAB9BFC93A7}" srcOrd="3" destOrd="0" presId="urn:microsoft.com/office/officeart/2005/8/layout/process1"/>
    <dgm:cxn modelId="{73F87F2D-0809-4084-A5C7-C0CCFE48185C}" type="presParOf" srcId="{E1547CB9-C373-4412-AC77-8AAB9BFC93A7}" destId="{4E50524B-1E8C-421F-AC3D-43CFD2438C00}" srcOrd="0" destOrd="0" presId="urn:microsoft.com/office/officeart/2005/8/layout/process1"/>
    <dgm:cxn modelId="{8B1FC884-2A0C-4B7D-8FBD-23399BD1610E}" type="presParOf" srcId="{D4A4F6A4-3EE8-4470-A308-23EEE60ECDDB}" destId="{F8E2A98B-A109-478D-800B-FB748C4C696F}" srcOrd="4" destOrd="0" presId="urn:microsoft.com/office/officeart/2005/8/layout/process1"/>
    <dgm:cxn modelId="{28971388-D977-41B5-AF85-4B153836AE5C}" type="presParOf" srcId="{D4A4F6A4-3EE8-4470-A308-23EEE60ECDDB}" destId="{CE602F2F-FA1D-4F94-A969-B91042060EC4}" srcOrd="5" destOrd="0" presId="urn:microsoft.com/office/officeart/2005/8/layout/process1"/>
    <dgm:cxn modelId="{85C0E834-2705-434D-91F3-DD3CAF42E011}" type="presParOf" srcId="{CE602F2F-FA1D-4F94-A969-B91042060EC4}" destId="{B4FFC744-898D-4CFB-A323-D0D592BF6F80}" srcOrd="0" destOrd="0" presId="urn:microsoft.com/office/officeart/2005/8/layout/process1"/>
    <dgm:cxn modelId="{0F1DACDD-BA08-4EBD-92FD-E02EFD38E916}" type="presParOf" srcId="{D4A4F6A4-3EE8-4470-A308-23EEE60ECDDB}" destId="{D38EAA6C-2066-47DA-A0FE-30CAA64CF553}"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6ABA8E4-434D-474D-971C-BDC70C4141B0}" type="doc">
      <dgm:prSet loTypeId="urn:microsoft.com/office/officeart/2005/8/layout/cycle5" loCatId="cycle" qsTypeId="urn:microsoft.com/office/officeart/2005/8/quickstyle/simple3" qsCatId="simple" csTypeId="urn:microsoft.com/office/officeart/2005/8/colors/colorful3" csCatId="colorful" phldr="1"/>
      <dgm:spPr/>
      <dgm:t>
        <a:bodyPr/>
        <a:lstStyle/>
        <a:p>
          <a:endParaRPr lang="es-EC"/>
        </a:p>
      </dgm:t>
    </dgm:pt>
    <dgm:pt modelId="{19545625-A9F8-4A46-9196-4475B6EB2340}">
      <dgm:prSet phldrT="[Texto]"/>
      <dgm:spPr/>
      <dgm:t>
        <a:bodyPr/>
        <a:lstStyle/>
        <a:p>
          <a:r>
            <a:rPr lang="es-EC" b="1" dirty="0" smtClean="0"/>
            <a:t>Capacidad de pago</a:t>
          </a:r>
          <a:endParaRPr lang="es-EC" dirty="0"/>
        </a:p>
      </dgm:t>
    </dgm:pt>
    <dgm:pt modelId="{EA314599-BF3D-42AE-A705-3716F44001A3}" type="parTrans" cxnId="{AA396C10-015D-4A44-92A9-3ABF1FF3B24F}">
      <dgm:prSet/>
      <dgm:spPr/>
      <dgm:t>
        <a:bodyPr/>
        <a:lstStyle/>
        <a:p>
          <a:endParaRPr lang="es-EC"/>
        </a:p>
      </dgm:t>
    </dgm:pt>
    <dgm:pt modelId="{2DB76A52-7F17-4E5D-83F6-CD3E116C6361}" type="sibTrans" cxnId="{AA396C10-015D-4A44-92A9-3ABF1FF3B24F}">
      <dgm:prSet/>
      <dgm:spPr/>
      <dgm:t>
        <a:bodyPr/>
        <a:lstStyle/>
        <a:p>
          <a:endParaRPr lang="es-EC"/>
        </a:p>
      </dgm:t>
    </dgm:pt>
    <dgm:pt modelId="{55C1FDBF-0266-44D0-96D5-F1F4FF640491}">
      <dgm:prSet phldrT="[Texto]"/>
      <dgm:spPr/>
      <dgm:t>
        <a:bodyPr/>
        <a:lstStyle/>
        <a:p>
          <a:r>
            <a:rPr lang="es-EC" b="1" dirty="0" smtClean="0"/>
            <a:t>Sobreendeudamiento</a:t>
          </a:r>
          <a:endParaRPr lang="es-EC" dirty="0"/>
        </a:p>
      </dgm:t>
    </dgm:pt>
    <dgm:pt modelId="{BEDC8F80-42B0-48CF-836E-A27E45EAAEC2}" type="parTrans" cxnId="{8D51F895-D24F-4CD2-85C6-AA3800CE689B}">
      <dgm:prSet/>
      <dgm:spPr/>
      <dgm:t>
        <a:bodyPr/>
        <a:lstStyle/>
        <a:p>
          <a:endParaRPr lang="es-EC"/>
        </a:p>
      </dgm:t>
    </dgm:pt>
    <dgm:pt modelId="{399EC604-B605-4270-B060-5BBB22443775}" type="sibTrans" cxnId="{8D51F895-D24F-4CD2-85C6-AA3800CE689B}">
      <dgm:prSet/>
      <dgm:spPr/>
      <dgm:t>
        <a:bodyPr/>
        <a:lstStyle/>
        <a:p>
          <a:endParaRPr lang="es-EC"/>
        </a:p>
      </dgm:t>
    </dgm:pt>
    <dgm:pt modelId="{EA50C18A-9CE4-4209-9422-8D1C0DFE92DD}">
      <dgm:prSet phldrT="[Texto]"/>
      <dgm:spPr/>
      <dgm:t>
        <a:bodyPr/>
        <a:lstStyle/>
        <a:p>
          <a:r>
            <a:rPr lang="es-EC" b="1" dirty="0" smtClean="0"/>
            <a:t>Distinto destino del Crédito</a:t>
          </a:r>
          <a:endParaRPr lang="es-EC" dirty="0"/>
        </a:p>
      </dgm:t>
    </dgm:pt>
    <dgm:pt modelId="{7DCA213C-1292-45CF-A07E-431493BC915C}" type="parTrans" cxnId="{325FFD14-58EF-4EBF-86C6-0D2FD79DD4C9}">
      <dgm:prSet/>
      <dgm:spPr/>
      <dgm:t>
        <a:bodyPr/>
        <a:lstStyle/>
        <a:p>
          <a:endParaRPr lang="es-EC"/>
        </a:p>
      </dgm:t>
    </dgm:pt>
    <dgm:pt modelId="{65D48CF5-D573-4E37-901C-7C4995E49F9F}" type="sibTrans" cxnId="{325FFD14-58EF-4EBF-86C6-0D2FD79DD4C9}">
      <dgm:prSet/>
      <dgm:spPr/>
      <dgm:t>
        <a:bodyPr/>
        <a:lstStyle/>
        <a:p>
          <a:endParaRPr lang="es-EC"/>
        </a:p>
      </dgm:t>
    </dgm:pt>
    <dgm:pt modelId="{F06F5E49-66F3-4911-9C3E-A7DD22FD9ACC}">
      <dgm:prSet phldrT="[Texto]"/>
      <dgm:spPr/>
      <dgm:t>
        <a:bodyPr/>
        <a:lstStyle/>
        <a:p>
          <a:r>
            <a:rPr lang="es-EC" b="1" dirty="0" smtClean="0"/>
            <a:t>Baja de ingresos</a:t>
          </a:r>
          <a:endParaRPr lang="es-EC" dirty="0"/>
        </a:p>
      </dgm:t>
    </dgm:pt>
    <dgm:pt modelId="{CE98A030-D479-451A-BA98-2974FA44472D}" type="parTrans" cxnId="{4E3295A6-62C8-48A9-AE30-7E4E440FF1DC}">
      <dgm:prSet/>
      <dgm:spPr/>
      <dgm:t>
        <a:bodyPr/>
        <a:lstStyle/>
        <a:p>
          <a:endParaRPr lang="es-EC"/>
        </a:p>
      </dgm:t>
    </dgm:pt>
    <dgm:pt modelId="{94925F3E-4C7C-46C6-9A5A-174C31D89ABB}" type="sibTrans" cxnId="{4E3295A6-62C8-48A9-AE30-7E4E440FF1DC}">
      <dgm:prSet/>
      <dgm:spPr/>
      <dgm:t>
        <a:bodyPr/>
        <a:lstStyle/>
        <a:p>
          <a:endParaRPr lang="es-EC"/>
        </a:p>
      </dgm:t>
    </dgm:pt>
    <dgm:pt modelId="{22F1F02E-8533-4D55-9AA8-BF7CF6AAF35B}" type="pres">
      <dgm:prSet presAssocID="{46ABA8E4-434D-474D-971C-BDC70C4141B0}" presName="cycle" presStyleCnt="0">
        <dgm:presLayoutVars>
          <dgm:dir/>
          <dgm:resizeHandles val="exact"/>
        </dgm:presLayoutVars>
      </dgm:prSet>
      <dgm:spPr/>
      <dgm:t>
        <a:bodyPr/>
        <a:lstStyle/>
        <a:p>
          <a:endParaRPr lang="es-ES"/>
        </a:p>
      </dgm:t>
    </dgm:pt>
    <dgm:pt modelId="{FAFF079D-0195-4C5C-A3D6-2AC71FD801B0}" type="pres">
      <dgm:prSet presAssocID="{19545625-A9F8-4A46-9196-4475B6EB2340}" presName="node" presStyleLbl="node1" presStyleIdx="0" presStyleCnt="4">
        <dgm:presLayoutVars>
          <dgm:bulletEnabled val="1"/>
        </dgm:presLayoutVars>
      </dgm:prSet>
      <dgm:spPr/>
      <dgm:t>
        <a:bodyPr/>
        <a:lstStyle/>
        <a:p>
          <a:endParaRPr lang="es-EC"/>
        </a:p>
      </dgm:t>
    </dgm:pt>
    <dgm:pt modelId="{BAC1323B-6DFC-42DD-8170-2970461731F7}" type="pres">
      <dgm:prSet presAssocID="{19545625-A9F8-4A46-9196-4475B6EB2340}" presName="spNode" presStyleCnt="0"/>
      <dgm:spPr/>
    </dgm:pt>
    <dgm:pt modelId="{47B934FA-6E40-4E63-AB5F-0EA3625B4105}" type="pres">
      <dgm:prSet presAssocID="{2DB76A52-7F17-4E5D-83F6-CD3E116C6361}" presName="sibTrans" presStyleLbl="sibTrans1D1" presStyleIdx="0" presStyleCnt="4"/>
      <dgm:spPr/>
      <dgm:t>
        <a:bodyPr/>
        <a:lstStyle/>
        <a:p>
          <a:endParaRPr lang="es-ES"/>
        </a:p>
      </dgm:t>
    </dgm:pt>
    <dgm:pt modelId="{D11DC076-19CE-4B44-9F56-4A907513AF92}" type="pres">
      <dgm:prSet presAssocID="{55C1FDBF-0266-44D0-96D5-F1F4FF640491}" presName="node" presStyleLbl="node1" presStyleIdx="1" presStyleCnt="4">
        <dgm:presLayoutVars>
          <dgm:bulletEnabled val="1"/>
        </dgm:presLayoutVars>
      </dgm:prSet>
      <dgm:spPr/>
      <dgm:t>
        <a:bodyPr/>
        <a:lstStyle/>
        <a:p>
          <a:endParaRPr lang="es-EC"/>
        </a:p>
      </dgm:t>
    </dgm:pt>
    <dgm:pt modelId="{15B7BC63-CBFE-403E-91BF-EB77799546DA}" type="pres">
      <dgm:prSet presAssocID="{55C1FDBF-0266-44D0-96D5-F1F4FF640491}" presName="spNode" presStyleCnt="0"/>
      <dgm:spPr/>
    </dgm:pt>
    <dgm:pt modelId="{DC717AE3-1802-4F24-8936-326B519D651A}" type="pres">
      <dgm:prSet presAssocID="{399EC604-B605-4270-B060-5BBB22443775}" presName="sibTrans" presStyleLbl="sibTrans1D1" presStyleIdx="1" presStyleCnt="4"/>
      <dgm:spPr/>
      <dgm:t>
        <a:bodyPr/>
        <a:lstStyle/>
        <a:p>
          <a:endParaRPr lang="es-ES"/>
        </a:p>
      </dgm:t>
    </dgm:pt>
    <dgm:pt modelId="{27A347E6-95BD-402F-8E7D-AEAB0A344667}" type="pres">
      <dgm:prSet presAssocID="{EA50C18A-9CE4-4209-9422-8D1C0DFE92DD}" presName="node" presStyleLbl="node1" presStyleIdx="2" presStyleCnt="4">
        <dgm:presLayoutVars>
          <dgm:bulletEnabled val="1"/>
        </dgm:presLayoutVars>
      </dgm:prSet>
      <dgm:spPr/>
      <dgm:t>
        <a:bodyPr/>
        <a:lstStyle/>
        <a:p>
          <a:endParaRPr lang="es-EC"/>
        </a:p>
      </dgm:t>
    </dgm:pt>
    <dgm:pt modelId="{E834A45E-3884-4770-A56B-2ABD0D13D94F}" type="pres">
      <dgm:prSet presAssocID="{EA50C18A-9CE4-4209-9422-8D1C0DFE92DD}" presName="spNode" presStyleCnt="0"/>
      <dgm:spPr/>
    </dgm:pt>
    <dgm:pt modelId="{311FA43B-7350-461C-B0B6-E2E802D37E35}" type="pres">
      <dgm:prSet presAssocID="{65D48CF5-D573-4E37-901C-7C4995E49F9F}" presName="sibTrans" presStyleLbl="sibTrans1D1" presStyleIdx="2" presStyleCnt="4"/>
      <dgm:spPr/>
      <dgm:t>
        <a:bodyPr/>
        <a:lstStyle/>
        <a:p>
          <a:endParaRPr lang="es-ES"/>
        </a:p>
      </dgm:t>
    </dgm:pt>
    <dgm:pt modelId="{2953C45C-7C47-467C-B34F-7EB4F3EE17BA}" type="pres">
      <dgm:prSet presAssocID="{F06F5E49-66F3-4911-9C3E-A7DD22FD9ACC}" presName="node" presStyleLbl="node1" presStyleIdx="3" presStyleCnt="4">
        <dgm:presLayoutVars>
          <dgm:bulletEnabled val="1"/>
        </dgm:presLayoutVars>
      </dgm:prSet>
      <dgm:spPr/>
      <dgm:t>
        <a:bodyPr/>
        <a:lstStyle/>
        <a:p>
          <a:endParaRPr lang="es-EC"/>
        </a:p>
      </dgm:t>
    </dgm:pt>
    <dgm:pt modelId="{AE7BA471-1F4D-4595-95E4-039761B90006}" type="pres">
      <dgm:prSet presAssocID="{F06F5E49-66F3-4911-9C3E-A7DD22FD9ACC}" presName="spNode" presStyleCnt="0"/>
      <dgm:spPr/>
    </dgm:pt>
    <dgm:pt modelId="{DC2CDE59-59AB-4E59-8D9E-99341C5FECC5}" type="pres">
      <dgm:prSet presAssocID="{94925F3E-4C7C-46C6-9A5A-174C31D89ABB}" presName="sibTrans" presStyleLbl="sibTrans1D1" presStyleIdx="3" presStyleCnt="4"/>
      <dgm:spPr/>
      <dgm:t>
        <a:bodyPr/>
        <a:lstStyle/>
        <a:p>
          <a:endParaRPr lang="es-ES"/>
        </a:p>
      </dgm:t>
    </dgm:pt>
  </dgm:ptLst>
  <dgm:cxnLst>
    <dgm:cxn modelId="{8D51F895-D24F-4CD2-85C6-AA3800CE689B}" srcId="{46ABA8E4-434D-474D-971C-BDC70C4141B0}" destId="{55C1FDBF-0266-44D0-96D5-F1F4FF640491}" srcOrd="1" destOrd="0" parTransId="{BEDC8F80-42B0-48CF-836E-A27E45EAAEC2}" sibTransId="{399EC604-B605-4270-B060-5BBB22443775}"/>
    <dgm:cxn modelId="{0FEB3967-D23E-48A4-A54C-CB70B8B209F5}" type="presOf" srcId="{55C1FDBF-0266-44D0-96D5-F1F4FF640491}" destId="{D11DC076-19CE-4B44-9F56-4A907513AF92}" srcOrd="0" destOrd="0" presId="urn:microsoft.com/office/officeart/2005/8/layout/cycle5"/>
    <dgm:cxn modelId="{473B6DA1-D553-42F4-8FFC-D95B210C3FEB}" type="presOf" srcId="{EA50C18A-9CE4-4209-9422-8D1C0DFE92DD}" destId="{27A347E6-95BD-402F-8E7D-AEAB0A344667}" srcOrd="0" destOrd="0" presId="urn:microsoft.com/office/officeart/2005/8/layout/cycle5"/>
    <dgm:cxn modelId="{2067BFAF-D710-4F06-B92C-89CD205F90B1}" type="presOf" srcId="{399EC604-B605-4270-B060-5BBB22443775}" destId="{DC717AE3-1802-4F24-8936-326B519D651A}" srcOrd="0" destOrd="0" presId="urn:microsoft.com/office/officeart/2005/8/layout/cycle5"/>
    <dgm:cxn modelId="{87333D1B-E0F9-44EF-A89B-C3B6B69D984A}" type="presOf" srcId="{65D48CF5-D573-4E37-901C-7C4995E49F9F}" destId="{311FA43B-7350-461C-B0B6-E2E802D37E35}" srcOrd="0" destOrd="0" presId="urn:microsoft.com/office/officeart/2005/8/layout/cycle5"/>
    <dgm:cxn modelId="{4E3295A6-62C8-48A9-AE30-7E4E440FF1DC}" srcId="{46ABA8E4-434D-474D-971C-BDC70C4141B0}" destId="{F06F5E49-66F3-4911-9C3E-A7DD22FD9ACC}" srcOrd="3" destOrd="0" parTransId="{CE98A030-D479-451A-BA98-2974FA44472D}" sibTransId="{94925F3E-4C7C-46C6-9A5A-174C31D89ABB}"/>
    <dgm:cxn modelId="{7F5D9D2D-D89E-413C-9CE8-DD82E927F14C}" type="presOf" srcId="{F06F5E49-66F3-4911-9C3E-A7DD22FD9ACC}" destId="{2953C45C-7C47-467C-B34F-7EB4F3EE17BA}" srcOrd="0" destOrd="0" presId="urn:microsoft.com/office/officeart/2005/8/layout/cycle5"/>
    <dgm:cxn modelId="{50676B61-12F0-4176-BCD1-388E3074BFB8}" type="presOf" srcId="{94925F3E-4C7C-46C6-9A5A-174C31D89ABB}" destId="{DC2CDE59-59AB-4E59-8D9E-99341C5FECC5}" srcOrd="0" destOrd="0" presId="urn:microsoft.com/office/officeart/2005/8/layout/cycle5"/>
    <dgm:cxn modelId="{5EEE2828-4B4A-4B53-8C1F-F8CE54F97A0A}" type="presOf" srcId="{19545625-A9F8-4A46-9196-4475B6EB2340}" destId="{FAFF079D-0195-4C5C-A3D6-2AC71FD801B0}" srcOrd="0" destOrd="0" presId="urn:microsoft.com/office/officeart/2005/8/layout/cycle5"/>
    <dgm:cxn modelId="{AA396C10-015D-4A44-92A9-3ABF1FF3B24F}" srcId="{46ABA8E4-434D-474D-971C-BDC70C4141B0}" destId="{19545625-A9F8-4A46-9196-4475B6EB2340}" srcOrd="0" destOrd="0" parTransId="{EA314599-BF3D-42AE-A705-3716F44001A3}" sibTransId="{2DB76A52-7F17-4E5D-83F6-CD3E116C6361}"/>
    <dgm:cxn modelId="{E99D1FD3-A2B8-461A-AFB2-745E5459AE84}" type="presOf" srcId="{2DB76A52-7F17-4E5D-83F6-CD3E116C6361}" destId="{47B934FA-6E40-4E63-AB5F-0EA3625B4105}" srcOrd="0" destOrd="0" presId="urn:microsoft.com/office/officeart/2005/8/layout/cycle5"/>
    <dgm:cxn modelId="{325FFD14-58EF-4EBF-86C6-0D2FD79DD4C9}" srcId="{46ABA8E4-434D-474D-971C-BDC70C4141B0}" destId="{EA50C18A-9CE4-4209-9422-8D1C0DFE92DD}" srcOrd="2" destOrd="0" parTransId="{7DCA213C-1292-45CF-A07E-431493BC915C}" sibTransId="{65D48CF5-D573-4E37-901C-7C4995E49F9F}"/>
    <dgm:cxn modelId="{0D8B8921-5C78-4F2D-8365-A13E69F5498E}" type="presOf" srcId="{46ABA8E4-434D-474D-971C-BDC70C4141B0}" destId="{22F1F02E-8533-4D55-9AA8-BF7CF6AAF35B}" srcOrd="0" destOrd="0" presId="urn:microsoft.com/office/officeart/2005/8/layout/cycle5"/>
    <dgm:cxn modelId="{018B6B18-CFD9-4F4A-903B-6D458C416A20}" type="presParOf" srcId="{22F1F02E-8533-4D55-9AA8-BF7CF6AAF35B}" destId="{FAFF079D-0195-4C5C-A3D6-2AC71FD801B0}" srcOrd="0" destOrd="0" presId="urn:microsoft.com/office/officeart/2005/8/layout/cycle5"/>
    <dgm:cxn modelId="{117F26A3-8296-4831-8629-66F157D0883F}" type="presParOf" srcId="{22F1F02E-8533-4D55-9AA8-BF7CF6AAF35B}" destId="{BAC1323B-6DFC-42DD-8170-2970461731F7}" srcOrd="1" destOrd="0" presId="urn:microsoft.com/office/officeart/2005/8/layout/cycle5"/>
    <dgm:cxn modelId="{2B79D2AC-DF5B-4C94-B420-32ED93829CEC}" type="presParOf" srcId="{22F1F02E-8533-4D55-9AA8-BF7CF6AAF35B}" destId="{47B934FA-6E40-4E63-AB5F-0EA3625B4105}" srcOrd="2" destOrd="0" presId="urn:microsoft.com/office/officeart/2005/8/layout/cycle5"/>
    <dgm:cxn modelId="{F66E875E-BF02-4D05-A58E-BF150BE22F67}" type="presParOf" srcId="{22F1F02E-8533-4D55-9AA8-BF7CF6AAF35B}" destId="{D11DC076-19CE-4B44-9F56-4A907513AF92}" srcOrd="3" destOrd="0" presId="urn:microsoft.com/office/officeart/2005/8/layout/cycle5"/>
    <dgm:cxn modelId="{5BAD131A-6687-4CBB-82B9-4BA014663469}" type="presParOf" srcId="{22F1F02E-8533-4D55-9AA8-BF7CF6AAF35B}" destId="{15B7BC63-CBFE-403E-91BF-EB77799546DA}" srcOrd="4" destOrd="0" presId="urn:microsoft.com/office/officeart/2005/8/layout/cycle5"/>
    <dgm:cxn modelId="{3076F94D-7181-4DFE-9F99-7E7483F5E1B0}" type="presParOf" srcId="{22F1F02E-8533-4D55-9AA8-BF7CF6AAF35B}" destId="{DC717AE3-1802-4F24-8936-326B519D651A}" srcOrd="5" destOrd="0" presId="urn:microsoft.com/office/officeart/2005/8/layout/cycle5"/>
    <dgm:cxn modelId="{3F06F3C9-2A5F-4006-8480-55EB751562A0}" type="presParOf" srcId="{22F1F02E-8533-4D55-9AA8-BF7CF6AAF35B}" destId="{27A347E6-95BD-402F-8E7D-AEAB0A344667}" srcOrd="6" destOrd="0" presId="urn:microsoft.com/office/officeart/2005/8/layout/cycle5"/>
    <dgm:cxn modelId="{2C181B1E-163F-49CA-9B44-5233CF72FF11}" type="presParOf" srcId="{22F1F02E-8533-4D55-9AA8-BF7CF6AAF35B}" destId="{E834A45E-3884-4770-A56B-2ABD0D13D94F}" srcOrd="7" destOrd="0" presId="urn:microsoft.com/office/officeart/2005/8/layout/cycle5"/>
    <dgm:cxn modelId="{9F419F06-3896-4478-994B-A21B85E59AD7}" type="presParOf" srcId="{22F1F02E-8533-4D55-9AA8-BF7CF6AAF35B}" destId="{311FA43B-7350-461C-B0B6-E2E802D37E35}" srcOrd="8" destOrd="0" presId="urn:microsoft.com/office/officeart/2005/8/layout/cycle5"/>
    <dgm:cxn modelId="{3A2BCEF1-4A42-45C3-8958-82EE31380E53}" type="presParOf" srcId="{22F1F02E-8533-4D55-9AA8-BF7CF6AAF35B}" destId="{2953C45C-7C47-467C-B34F-7EB4F3EE17BA}" srcOrd="9" destOrd="0" presId="urn:microsoft.com/office/officeart/2005/8/layout/cycle5"/>
    <dgm:cxn modelId="{63115225-55B5-45DF-937E-82A74BCF90EC}" type="presParOf" srcId="{22F1F02E-8533-4D55-9AA8-BF7CF6AAF35B}" destId="{AE7BA471-1F4D-4595-95E4-039761B90006}" srcOrd="10" destOrd="0" presId="urn:microsoft.com/office/officeart/2005/8/layout/cycle5"/>
    <dgm:cxn modelId="{0BEC2574-9464-40A8-B743-6801F04BFE3D}" type="presParOf" srcId="{22F1F02E-8533-4D55-9AA8-BF7CF6AAF35B}" destId="{DC2CDE59-59AB-4E59-8D9E-99341C5FECC5}"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6ABA8E4-434D-474D-971C-BDC70C4141B0}" type="doc">
      <dgm:prSet loTypeId="urn:microsoft.com/office/officeart/2005/8/layout/cycle5" loCatId="cycle" qsTypeId="urn:microsoft.com/office/officeart/2005/8/quickstyle/simple3" qsCatId="simple" csTypeId="urn:microsoft.com/office/officeart/2005/8/colors/colorful3" csCatId="colorful" phldr="1"/>
      <dgm:spPr/>
      <dgm:t>
        <a:bodyPr/>
        <a:lstStyle/>
        <a:p>
          <a:endParaRPr lang="es-EC"/>
        </a:p>
      </dgm:t>
    </dgm:pt>
    <dgm:pt modelId="{19545625-A9F8-4A46-9196-4475B6EB2340}">
      <dgm:prSet phldrT="[Texto]"/>
      <dgm:spPr/>
      <dgm:t>
        <a:bodyPr/>
        <a:lstStyle/>
        <a:p>
          <a:r>
            <a:rPr lang="es-EC" b="1" dirty="0" smtClean="0"/>
            <a:t>Metodología crediticia</a:t>
          </a:r>
          <a:endParaRPr lang="es-EC" dirty="0"/>
        </a:p>
      </dgm:t>
    </dgm:pt>
    <dgm:pt modelId="{EA314599-BF3D-42AE-A705-3716F44001A3}" type="parTrans" cxnId="{AA396C10-015D-4A44-92A9-3ABF1FF3B24F}">
      <dgm:prSet/>
      <dgm:spPr/>
      <dgm:t>
        <a:bodyPr/>
        <a:lstStyle/>
        <a:p>
          <a:endParaRPr lang="es-EC"/>
        </a:p>
      </dgm:t>
    </dgm:pt>
    <dgm:pt modelId="{2DB76A52-7F17-4E5D-83F6-CD3E116C6361}" type="sibTrans" cxnId="{AA396C10-015D-4A44-92A9-3ABF1FF3B24F}">
      <dgm:prSet/>
      <dgm:spPr/>
      <dgm:t>
        <a:bodyPr/>
        <a:lstStyle/>
        <a:p>
          <a:endParaRPr lang="es-EC"/>
        </a:p>
      </dgm:t>
    </dgm:pt>
    <dgm:pt modelId="{55C1FDBF-0266-44D0-96D5-F1F4FF640491}">
      <dgm:prSet phldrT="[Texto]"/>
      <dgm:spPr/>
      <dgm:t>
        <a:bodyPr/>
        <a:lstStyle/>
        <a:p>
          <a:r>
            <a:rPr lang="es-EC" b="1" dirty="0" smtClean="0"/>
            <a:t>Cobranza</a:t>
          </a:r>
          <a:endParaRPr lang="es-EC" dirty="0"/>
        </a:p>
      </dgm:t>
    </dgm:pt>
    <dgm:pt modelId="{BEDC8F80-42B0-48CF-836E-A27E45EAAEC2}" type="parTrans" cxnId="{8D51F895-D24F-4CD2-85C6-AA3800CE689B}">
      <dgm:prSet/>
      <dgm:spPr/>
      <dgm:t>
        <a:bodyPr/>
        <a:lstStyle/>
        <a:p>
          <a:endParaRPr lang="es-EC"/>
        </a:p>
      </dgm:t>
    </dgm:pt>
    <dgm:pt modelId="{399EC604-B605-4270-B060-5BBB22443775}" type="sibTrans" cxnId="{8D51F895-D24F-4CD2-85C6-AA3800CE689B}">
      <dgm:prSet/>
      <dgm:spPr/>
      <dgm:t>
        <a:bodyPr/>
        <a:lstStyle/>
        <a:p>
          <a:endParaRPr lang="es-EC"/>
        </a:p>
      </dgm:t>
    </dgm:pt>
    <dgm:pt modelId="{EA50C18A-9CE4-4209-9422-8D1C0DFE92DD}">
      <dgm:prSet phldrT="[Texto]"/>
      <dgm:spPr/>
      <dgm:t>
        <a:bodyPr/>
        <a:lstStyle/>
        <a:p>
          <a:r>
            <a:rPr lang="es-EC" b="1" dirty="0" smtClean="0"/>
            <a:t>Falta de una cultura financiera de ahorro y pago</a:t>
          </a:r>
          <a:endParaRPr lang="es-EC" dirty="0"/>
        </a:p>
      </dgm:t>
    </dgm:pt>
    <dgm:pt modelId="{7DCA213C-1292-45CF-A07E-431493BC915C}" type="parTrans" cxnId="{325FFD14-58EF-4EBF-86C6-0D2FD79DD4C9}">
      <dgm:prSet/>
      <dgm:spPr/>
      <dgm:t>
        <a:bodyPr/>
        <a:lstStyle/>
        <a:p>
          <a:endParaRPr lang="es-EC"/>
        </a:p>
      </dgm:t>
    </dgm:pt>
    <dgm:pt modelId="{65D48CF5-D573-4E37-901C-7C4995E49F9F}" type="sibTrans" cxnId="{325FFD14-58EF-4EBF-86C6-0D2FD79DD4C9}">
      <dgm:prSet/>
      <dgm:spPr/>
      <dgm:t>
        <a:bodyPr/>
        <a:lstStyle/>
        <a:p>
          <a:endParaRPr lang="es-EC"/>
        </a:p>
      </dgm:t>
    </dgm:pt>
    <dgm:pt modelId="{F06F5E49-66F3-4911-9C3E-A7DD22FD9ACC}">
      <dgm:prSet phldrT="[Texto]"/>
      <dgm:spPr/>
      <dgm:t>
        <a:bodyPr/>
        <a:lstStyle/>
        <a:p>
          <a:r>
            <a:rPr lang="es-EC" b="1" dirty="0" smtClean="0"/>
            <a:t>Realidad Socio-económica del país</a:t>
          </a:r>
          <a:endParaRPr lang="es-EC" dirty="0"/>
        </a:p>
      </dgm:t>
    </dgm:pt>
    <dgm:pt modelId="{CE98A030-D479-451A-BA98-2974FA44472D}" type="parTrans" cxnId="{4E3295A6-62C8-48A9-AE30-7E4E440FF1DC}">
      <dgm:prSet/>
      <dgm:spPr/>
      <dgm:t>
        <a:bodyPr/>
        <a:lstStyle/>
        <a:p>
          <a:endParaRPr lang="es-EC"/>
        </a:p>
      </dgm:t>
    </dgm:pt>
    <dgm:pt modelId="{94925F3E-4C7C-46C6-9A5A-174C31D89ABB}" type="sibTrans" cxnId="{4E3295A6-62C8-48A9-AE30-7E4E440FF1DC}">
      <dgm:prSet/>
      <dgm:spPr/>
      <dgm:t>
        <a:bodyPr/>
        <a:lstStyle/>
        <a:p>
          <a:endParaRPr lang="es-EC"/>
        </a:p>
      </dgm:t>
    </dgm:pt>
    <dgm:pt modelId="{C23AAF44-7D4F-4F37-87B4-99ACD46CCEC5}">
      <dgm:prSet phldrT="[Texto]"/>
      <dgm:spPr/>
      <dgm:t>
        <a:bodyPr/>
        <a:lstStyle/>
        <a:p>
          <a:r>
            <a:rPr lang="es-EC" b="1" smtClean="0"/>
            <a:t>Metas de colocación de los asesores de crédito</a:t>
          </a:r>
          <a:endParaRPr lang="es-EC" dirty="0"/>
        </a:p>
      </dgm:t>
    </dgm:pt>
    <dgm:pt modelId="{9BCCAD01-9D48-4656-A8B2-7BC2A590415E}" type="parTrans" cxnId="{9FF7C93A-33A4-40F4-A808-886E0C6CAA4F}">
      <dgm:prSet/>
      <dgm:spPr/>
      <dgm:t>
        <a:bodyPr/>
        <a:lstStyle/>
        <a:p>
          <a:endParaRPr lang="es-EC"/>
        </a:p>
      </dgm:t>
    </dgm:pt>
    <dgm:pt modelId="{F2C052DF-8EA8-47CB-AEEC-D09A06D12728}" type="sibTrans" cxnId="{9FF7C93A-33A4-40F4-A808-886E0C6CAA4F}">
      <dgm:prSet/>
      <dgm:spPr/>
      <dgm:t>
        <a:bodyPr/>
        <a:lstStyle/>
        <a:p>
          <a:endParaRPr lang="es-EC"/>
        </a:p>
      </dgm:t>
    </dgm:pt>
    <dgm:pt modelId="{26E328D4-C4C5-4D61-8FB8-0C9852C80370}">
      <dgm:prSet phldrT="[Texto]"/>
      <dgm:spPr/>
      <dgm:t>
        <a:bodyPr/>
        <a:lstStyle/>
        <a:p>
          <a:r>
            <a:rPr lang="es-EC" b="1" smtClean="0"/>
            <a:t>Fidelización de los socios a las cooperativas</a:t>
          </a:r>
          <a:endParaRPr lang="es-EC" dirty="0"/>
        </a:p>
      </dgm:t>
    </dgm:pt>
    <dgm:pt modelId="{3C72100D-60C4-47DD-A091-3C8B8DE842E9}" type="parTrans" cxnId="{577479D7-CA26-42CD-8D63-CA50AA709E47}">
      <dgm:prSet/>
      <dgm:spPr/>
      <dgm:t>
        <a:bodyPr/>
        <a:lstStyle/>
        <a:p>
          <a:endParaRPr lang="es-EC"/>
        </a:p>
      </dgm:t>
    </dgm:pt>
    <dgm:pt modelId="{EF2E2D8C-D5E6-45DB-B19B-7A1F6A512313}" type="sibTrans" cxnId="{577479D7-CA26-42CD-8D63-CA50AA709E47}">
      <dgm:prSet/>
      <dgm:spPr/>
      <dgm:t>
        <a:bodyPr/>
        <a:lstStyle/>
        <a:p>
          <a:endParaRPr lang="es-EC"/>
        </a:p>
      </dgm:t>
    </dgm:pt>
    <dgm:pt modelId="{DF2A8650-C34D-4C11-8E05-56F05324A75C}">
      <dgm:prSet phldrT="[Texto]"/>
      <dgm:spPr/>
      <dgm:t>
        <a:bodyPr/>
        <a:lstStyle/>
        <a:p>
          <a:r>
            <a:rPr lang="es-EC" b="1" smtClean="0"/>
            <a:t>Elevada tasa de interés en los microcréditos</a:t>
          </a:r>
          <a:endParaRPr lang="es-EC" dirty="0"/>
        </a:p>
      </dgm:t>
    </dgm:pt>
    <dgm:pt modelId="{AEB6DB3A-A636-4C00-8D52-B093D1128F98}" type="parTrans" cxnId="{A7AF54C4-D9B0-420A-941B-594846DF263D}">
      <dgm:prSet/>
      <dgm:spPr/>
      <dgm:t>
        <a:bodyPr/>
        <a:lstStyle/>
        <a:p>
          <a:endParaRPr lang="es-EC"/>
        </a:p>
      </dgm:t>
    </dgm:pt>
    <dgm:pt modelId="{ED570FF7-881E-40F2-8F9B-8CA10C57AA9E}" type="sibTrans" cxnId="{A7AF54C4-D9B0-420A-941B-594846DF263D}">
      <dgm:prSet/>
      <dgm:spPr/>
      <dgm:t>
        <a:bodyPr/>
        <a:lstStyle/>
        <a:p>
          <a:endParaRPr lang="es-EC"/>
        </a:p>
      </dgm:t>
    </dgm:pt>
    <dgm:pt modelId="{22F1F02E-8533-4D55-9AA8-BF7CF6AAF35B}" type="pres">
      <dgm:prSet presAssocID="{46ABA8E4-434D-474D-971C-BDC70C4141B0}" presName="cycle" presStyleCnt="0">
        <dgm:presLayoutVars>
          <dgm:dir/>
          <dgm:resizeHandles val="exact"/>
        </dgm:presLayoutVars>
      </dgm:prSet>
      <dgm:spPr/>
      <dgm:t>
        <a:bodyPr/>
        <a:lstStyle/>
        <a:p>
          <a:endParaRPr lang="es-ES"/>
        </a:p>
      </dgm:t>
    </dgm:pt>
    <dgm:pt modelId="{FAFF079D-0195-4C5C-A3D6-2AC71FD801B0}" type="pres">
      <dgm:prSet presAssocID="{19545625-A9F8-4A46-9196-4475B6EB2340}" presName="node" presStyleLbl="node1" presStyleIdx="0" presStyleCnt="7">
        <dgm:presLayoutVars>
          <dgm:bulletEnabled val="1"/>
        </dgm:presLayoutVars>
      </dgm:prSet>
      <dgm:spPr/>
      <dgm:t>
        <a:bodyPr/>
        <a:lstStyle/>
        <a:p>
          <a:endParaRPr lang="es-EC"/>
        </a:p>
      </dgm:t>
    </dgm:pt>
    <dgm:pt modelId="{BAC1323B-6DFC-42DD-8170-2970461731F7}" type="pres">
      <dgm:prSet presAssocID="{19545625-A9F8-4A46-9196-4475B6EB2340}" presName="spNode" presStyleCnt="0"/>
      <dgm:spPr/>
    </dgm:pt>
    <dgm:pt modelId="{47B934FA-6E40-4E63-AB5F-0EA3625B4105}" type="pres">
      <dgm:prSet presAssocID="{2DB76A52-7F17-4E5D-83F6-CD3E116C6361}" presName="sibTrans" presStyleLbl="sibTrans1D1" presStyleIdx="0" presStyleCnt="7"/>
      <dgm:spPr/>
      <dgm:t>
        <a:bodyPr/>
        <a:lstStyle/>
        <a:p>
          <a:endParaRPr lang="es-ES"/>
        </a:p>
      </dgm:t>
    </dgm:pt>
    <dgm:pt modelId="{D11DC076-19CE-4B44-9F56-4A907513AF92}" type="pres">
      <dgm:prSet presAssocID="{55C1FDBF-0266-44D0-96D5-F1F4FF640491}" presName="node" presStyleLbl="node1" presStyleIdx="1" presStyleCnt="7">
        <dgm:presLayoutVars>
          <dgm:bulletEnabled val="1"/>
        </dgm:presLayoutVars>
      </dgm:prSet>
      <dgm:spPr/>
      <dgm:t>
        <a:bodyPr/>
        <a:lstStyle/>
        <a:p>
          <a:endParaRPr lang="es-EC"/>
        </a:p>
      </dgm:t>
    </dgm:pt>
    <dgm:pt modelId="{15B7BC63-CBFE-403E-91BF-EB77799546DA}" type="pres">
      <dgm:prSet presAssocID="{55C1FDBF-0266-44D0-96D5-F1F4FF640491}" presName="spNode" presStyleCnt="0"/>
      <dgm:spPr/>
    </dgm:pt>
    <dgm:pt modelId="{DC717AE3-1802-4F24-8936-326B519D651A}" type="pres">
      <dgm:prSet presAssocID="{399EC604-B605-4270-B060-5BBB22443775}" presName="sibTrans" presStyleLbl="sibTrans1D1" presStyleIdx="1" presStyleCnt="7"/>
      <dgm:spPr/>
      <dgm:t>
        <a:bodyPr/>
        <a:lstStyle/>
        <a:p>
          <a:endParaRPr lang="es-ES"/>
        </a:p>
      </dgm:t>
    </dgm:pt>
    <dgm:pt modelId="{27A347E6-95BD-402F-8E7D-AEAB0A344667}" type="pres">
      <dgm:prSet presAssocID="{EA50C18A-9CE4-4209-9422-8D1C0DFE92DD}" presName="node" presStyleLbl="node1" presStyleIdx="2" presStyleCnt="7">
        <dgm:presLayoutVars>
          <dgm:bulletEnabled val="1"/>
        </dgm:presLayoutVars>
      </dgm:prSet>
      <dgm:spPr/>
      <dgm:t>
        <a:bodyPr/>
        <a:lstStyle/>
        <a:p>
          <a:endParaRPr lang="es-EC"/>
        </a:p>
      </dgm:t>
    </dgm:pt>
    <dgm:pt modelId="{E834A45E-3884-4770-A56B-2ABD0D13D94F}" type="pres">
      <dgm:prSet presAssocID="{EA50C18A-9CE4-4209-9422-8D1C0DFE92DD}" presName="spNode" presStyleCnt="0"/>
      <dgm:spPr/>
    </dgm:pt>
    <dgm:pt modelId="{311FA43B-7350-461C-B0B6-E2E802D37E35}" type="pres">
      <dgm:prSet presAssocID="{65D48CF5-D573-4E37-901C-7C4995E49F9F}" presName="sibTrans" presStyleLbl="sibTrans1D1" presStyleIdx="2" presStyleCnt="7"/>
      <dgm:spPr/>
      <dgm:t>
        <a:bodyPr/>
        <a:lstStyle/>
        <a:p>
          <a:endParaRPr lang="es-ES"/>
        </a:p>
      </dgm:t>
    </dgm:pt>
    <dgm:pt modelId="{2953C45C-7C47-467C-B34F-7EB4F3EE17BA}" type="pres">
      <dgm:prSet presAssocID="{F06F5E49-66F3-4911-9C3E-A7DD22FD9ACC}" presName="node" presStyleLbl="node1" presStyleIdx="3" presStyleCnt="7">
        <dgm:presLayoutVars>
          <dgm:bulletEnabled val="1"/>
        </dgm:presLayoutVars>
      </dgm:prSet>
      <dgm:spPr/>
      <dgm:t>
        <a:bodyPr/>
        <a:lstStyle/>
        <a:p>
          <a:endParaRPr lang="es-EC"/>
        </a:p>
      </dgm:t>
    </dgm:pt>
    <dgm:pt modelId="{AE7BA471-1F4D-4595-95E4-039761B90006}" type="pres">
      <dgm:prSet presAssocID="{F06F5E49-66F3-4911-9C3E-A7DD22FD9ACC}" presName="spNode" presStyleCnt="0"/>
      <dgm:spPr/>
    </dgm:pt>
    <dgm:pt modelId="{DC2CDE59-59AB-4E59-8D9E-99341C5FECC5}" type="pres">
      <dgm:prSet presAssocID="{94925F3E-4C7C-46C6-9A5A-174C31D89ABB}" presName="sibTrans" presStyleLbl="sibTrans1D1" presStyleIdx="3" presStyleCnt="7"/>
      <dgm:spPr/>
      <dgm:t>
        <a:bodyPr/>
        <a:lstStyle/>
        <a:p>
          <a:endParaRPr lang="es-ES"/>
        </a:p>
      </dgm:t>
    </dgm:pt>
    <dgm:pt modelId="{9FBD0575-09E4-4F97-9957-FC15E032C2F3}" type="pres">
      <dgm:prSet presAssocID="{C23AAF44-7D4F-4F37-87B4-99ACD46CCEC5}" presName="node" presStyleLbl="node1" presStyleIdx="4" presStyleCnt="7">
        <dgm:presLayoutVars>
          <dgm:bulletEnabled val="1"/>
        </dgm:presLayoutVars>
      </dgm:prSet>
      <dgm:spPr/>
      <dgm:t>
        <a:bodyPr/>
        <a:lstStyle/>
        <a:p>
          <a:endParaRPr lang="es-EC"/>
        </a:p>
      </dgm:t>
    </dgm:pt>
    <dgm:pt modelId="{56E6D367-0E20-4641-8C37-01D064237238}" type="pres">
      <dgm:prSet presAssocID="{C23AAF44-7D4F-4F37-87B4-99ACD46CCEC5}" presName="spNode" presStyleCnt="0"/>
      <dgm:spPr/>
    </dgm:pt>
    <dgm:pt modelId="{D54DD02D-E5E1-4E9D-9CF6-15C09044D05D}" type="pres">
      <dgm:prSet presAssocID="{F2C052DF-8EA8-47CB-AEEC-D09A06D12728}" presName="sibTrans" presStyleLbl="sibTrans1D1" presStyleIdx="4" presStyleCnt="7"/>
      <dgm:spPr/>
      <dgm:t>
        <a:bodyPr/>
        <a:lstStyle/>
        <a:p>
          <a:endParaRPr lang="es-ES"/>
        </a:p>
      </dgm:t>
    </dgm:pt>
    <dgm:pt modelId="{07617E00-E9B9-4F0A-802A-A30D9EB1F49E}" type="pres">
      <dgm:prSet presAssocID="{26E328D4-C4C5-4D61-8FB8-0C9852C80370}" presName="node" presStyleLbl="node1" presStyleIdx="5" presStyleCnt="7">
        <dgm:presLayoutVars>
          <dgm:bulletEnabled val="1"/>
        </dgm:presLayoutVars>
      </dgm:prSet>
      <dgm:spPr/>
      <dgm:t>
        <a:bodyPr/>
        <a:lstStyle/>
        <a:p>
          <a:endParaRPr lang="es-EC"/>
        </a:p>
      </dgm:t>
    </dgm:pt>
    <dgm:pt modelId="{1F32CB29-A1AF-4B2B-A0BF-81D5B5B7194F}" type="pres">
      <dgm:prSet presAssocID="{26E328D4-C4C5-4D61-8FB8-0C9852C80370}" presName="spNode" presStyleCnt="0"/>
      <dgm:spPr/>
    </dgm:pt>
    <dgm:pt modelId="{C0962FD2-F676-4AA3-9B6F-F2450CAFF287}" type="pres">
      <dgm:prSet presAssocID="{EF2E2D8C-D5E6-45DB-B19B-7A1F6A512313}" presName="sibTrans" presStyleLbl="sibTrans1D1" presStyleIdx="5" presStyleCnt="7"/>
      <dgm:spPr/>
      <dgm:t>
        <a:bodyPr/>
        <a:lstStyle/>
        <a:p>
          <a:endParaRPr lang="es-ES"/>
        </a:p>
      </dgm:t>
    </dgm:pt>
    <dgm:pt modelId="{F3676192-5A2A-4727-8CB6-7EAFB874CA1B}" type="pres">
      <dgm:prSet presAssocID="{DF2A8650-C34D-4C11-8E05-56F05324A75C}" presName="node" presStyleLbl="node1" presStyleIdx="6" presStyleCnt="7">
        <dgm:presLayoutVars>
          <dgm:bulletEnabled val="1"/>
        </dgm:presLayoutVars>
      </dgm:prSet>
      <dgm:spPr/>
      <dgm:t>
        <a:bodyPr/>
        <a:lstStyle/>
        <a:p>
          <a:endParaRPr lang="es-EC"/>
        </a:p>
      </dgm:t>
    </dgm:pt>
    <dgm:pt modelId="{A639E484-077C-4B30-8BE9-327698783DEF}" type="pres">
      <dgm:prSet presAssocID="{DF2A8650-C34D-4C11-8E05-56F05324A75C}" presName="spNode" presStyleCnt="0"/>
      <dgm:spPr/>
    </dgm:pt>
    <dgm:pt modelId="{835405C3-E60F-4E70-812A-64DFC9583D21}" type="pres">
      <dgm:prSet presAssocID="{ED570FF7-881E-40F2-8F9B-8CA10C57AA9E}" presName="sibTrans" presStyleLbl="sibTrans1D1" presStyleIdx="6" presStyleCnt="7"/>
      <dgm:spPr/>
      <dgm:t>
        <a:bodyPr/>
        <a:lstStyle/>
        <a:p>
          <a:endParaRPr lang="es-ES"/>
        </a:p>
      </dgm:t>
    </dgm:pt>
  </dgm:ptLst>
  <dgm:cxnLst>
    <dgm:cxn modelId="{25344D21-F418-467F-B8D0-5EAC770DCBE1}" type="presOf" srcId="{26E328D4-C4C5-4D61-8FB8-0C9852C80370}" destId="{07617E00-E9B9-4F0A-802A-A30D9EB1F49E}" srcOrd="0" destOrd="0" presId="urn:microsoft.com/office/officeart/2005/8/layout/cycle5"/>
    <dgm:cxn modelId="{BA0D0CE3-A133-4C3E-864E-9A834D68E3BE}" type="presOf" srcId="{F06F5E49-66F3-4911-9C3E-A7DD22FD9ACC}" destId="{2953C45C-7C47-467C-B34F-7EB4F3EE17BA}" srcOrd="0" destOrd="0" presId="urn:microsoft.com/office/officeart/2005/8/layout/cycle5"/>
    <dgm:cxn modelId="{650FA5E7-0393-4E80-BD98-EEBB04EAB42B}" type="presOf" srcId="{EA50C18A-9CE4-4209-9422-8D1C0DFE92DD}" destId="{27A347E6-95BD-402F-8E7D-AEAB0A344667}" srcOrd="0" destOrd="0" presId="urn:microsoft.com/office/officeart/2005/8/layout/cycle5"/>
    <dgm:cxn modelId="{37C2B4AE-5D0C-4EAA-8E54-C9E1EF67FA83}" type="presOf" srcId="{399EC604-B605-4270-B060-5BBB22443775}" destId="{DC717AE3-1802-4F24-8936-326B519D651A}" srcOrd="0" destOrd="0" presId="urn:microsoft.com/office/officeart/2005/8/layout/cycle5"/>
    <dgm:cxn modelId="{B4356314-DD65-43B6-89DF-64272683EB2B}" type="presOf" srcId="{F2C052DF-8EA8-47CB-AEEC-D09A06D12728}" destId="{D54DD02D-E5E1-4E9D-9CF6-15C09044D05D}" srcOrd="0" destOrd="0" presId="urn:microsoft.com/office/officeart/2005/8/layout/cycle5"/>
    <dgm:cxn modelId="{325FFD14-58EF-4EBF-86C6-0D2FD79DD4C9}" srcId="{46ABA8E4-434D-474D-971C-BDC70C4141B0}" destId="{EA50C18A-9CE4-4209-9422-8D1C0DFE92DD}" srcOrd="2" destOrd="0" parTransId="{7DCA213C-1292-45CF-A07E-431493BC915C}" sibTransId="{65D48CF5-D573-4E37-901C-7C4995E49F9F}"/>
    <dgm:cxn modelId="{2DDD76F7-D33A-4A8A-8B9D-770887BEFE2A}" type="presOf" srcId="{2DB76A52-7F17-4E5D-83F6-CD3E116C6361}" destId="{47B934FA-6E40-4E63-AB5F-0EA3625B4105}" srcOrd="0" destOrd="0" presId="urn:microsoft.com/office/officeart/2005/8/layout/cycle5"/>
    <dgm:cxn modelId="{577479D7-CA26-42CD-8D63-CA50AA709E47}" srcId="{46ABA8E4-434D-474D-971C-BDC70C4141B0}" destId="{26E328D4-C4C5-4D61-8FB8-0C9852C80370}" srcOrd="5" destOrd="0" parTransId="{3C72100D-60C4-47DD-A091-3C8B8DE842E9}" sibTransId="{EF2E2D8C-D5E6-45DB-B19B-7A1F6A512313}"/>
    <dgm:cxn modelId="{B0BF4EF7-56D2-4DB0-9090-444C53ABDB69}" type="presOf" srcId="{ED570FF7-881E-40F2-8F9B-8CA10C57AA9E}" destId="{835405C3-E60F-4E70-812A-64DFC9583D21}" srcOrd="0" destOrd="0" presId="urn:microsoft.com/office/officeart/2005/8/layout/cycle5"/>
    <dgm:cxn modelId="{AA396C10-015D-4A44-92A9-3ABF1FF3B24F}" srcId="{46ABA8E4-434D-474D-971C-BDC70C4141B0}" destId="{19545625-A9F8-4A46-9196-4475B6EB2340}" srcOrd="0" destOrd="0" parTransId="{EA314599-BF3D-42AE-A705-3716F44001A3}" sibTransId="{2DB76A52-7F17-4E5D-83F6-CD3E116C6361}"/>
    <dgm:cxn modelId="{BEDFFE0A-605D-45C0-846B-1E1242D84E68}" type="presOf" srcId="{46ABA8E4-434D-474D-971C-BDC70C4141B0}" destId="{22F1F02E-8533-4D55-9AA8-BF7CF6AAF35B}" srcOrd="0" destOrd="0" presId="urn:microsoft.com/office/officeart/2005/8/layout/cycle5"/>
    <dgm:cxn modelId="{065D74DC-4C01-441D-B967-547E136E9599}" type="presOf" srcId="{19545625-A9F8-4A46-9196-4475B6EB2340}" destId="{FAFF079D-0195-4C5C-A3D6-2AC71FD801B0}" srcOrd="0" destOrd="0" presId="urn:microsoft.com/office/officeart/2005/8/layout/cycle5"/>
    <dgm:cxn modelId="{9FF7C93A-33A4-40F4-A808-886E0C6CAA4F}" srcId="{46ABA8E4-434D-474D-971C-BDC70C4141B0}" destId="{C23AAF44-7D4F-4F37-87B4-99ACD46CCEC5}" srcOrd="4" destOrd="0" parTransId="{9BCCAD01-9D48-4656-A8B2-7BC2A590415E}" sibTransId="{F2C052DF-8EA8-47CB-AEEC-D09A06D12728}"/>
    <dgm:cxn modelId="{4E3295A6-62C8-48A9-AE30-7E4E440FF1DC}" srcId="{46ABA8E4-434D-474D-971C-BDC70C4141B0}" destId="{F06F5E49-66F3-4911-9C3E-A7DD22FD9ACC}" srcOrd="3" destOrd="0" parTransId="{CE98A030-D479-451A-BA98-2974FA44472D}" sibTransId="{94925F3E-4C7C-46C6-9A5A-174C31D89ABB}"/>
    <dgm:cxn modelId="{8D51F895-D24F-4CD2-85C6-AA3800CE689B}" srcId="{46ABA8E4-434D-474D-971C-BDC70C4141B0}" destId="{55C1FDBF-0266-44D0-96D5-F1F4FF640491}" srcOrd="1" destOrd="0" parTransId="{BEDC8F80-42B0-48CF-836E-A27E45EAAEC2}" sibTransId="{399EC604-B605-4270-B060-5BBB22443775}"/>
    <dgm:cxn modelId="{0FAF0A63-3D7A-46FE-8FD5-896C00E25B63}" type="presOf" srcId="{65D48CF5-D573-4E37-901C-7C4995E49F9F}" destId="{311FA43B-7350-461C-B0B6-E2E802D37E35}" srcOrd="0" destOrd="0" presId="urn:microsoft.com/office/officeart/2005/8/layout/cycle5"/>
    <dgm:cxn modelId="{40D0F985-99DA-41CA-A351-B6EFAEECCDF1}" type="presOf" srcId="{EF2E2D8C-D5E6-45DB-B19B-7A1F6A512313}" destId="{C0962FD2-F676-4AA3-9B6F-F2450CAFF287}" srcOrd="0" destOrd="0" presId="urn:microsoft.com/office/officeart/2005/8/layout/cycle5"/>
    <dgm:cxn modelId="{61D5C916-74EA-4580-9FFD-7720085DF961}" type="presOf" srcId="{C23AAF44-7D4F-4F37-87B4-99ACD46CCEC5}" destId="{9FBD0575-09E4-4F97-9957-FC15E032C2F3}" srcOrd="0" destOrd="0" presId="urn:microsoft.com/office/officeart/2005/8/layout/cycle5"/>
    <dgm:cxn modelId="{A7AF54C4-D9B0-420A-941B-594846DF263D}" srcId="{46ABA8E4-434D-474D-971C-BDC70C4141B0}" destId="{DF2A8650-C34D-4C11-8E05-56F05324A75C}" srcOrd="6" destOrd="0" parTransId="{AEB6DB3A-A636-4C00-8D52-B093D1128F98}" sibTransId="{ED570FF7-881E-40F2-8F9B-8CA10C57AA9E}"/>
    <dgm:cxn modelId="{3F3D5F28-19B9-43C9-8094-3E748AF90ABF}" type="presOf" srcId="{94925F3E-4C7C-46C6-9A5A-174C31D89ABB}" destId="{DC2CDE59-59AB-4E59-8D9E-99341C5FECC5}" srcOrd="0" destOrd="0" presId="urn:microsoft.com/office/officeart/2005/8/layout/cycle5"/>
    <dgm:cxn modelId="{F23D351B-09C0-419D-A970-9BE5CBC234BD}" type="presOf" srcId="{DF2A8650-C34D-4C11-8E05-56F05324A75C}" destId="{F3676192-5A2A-4727-8CB6-7EAFB874CA1B}" srcOrd="0" destOrd="0" presId="urn:microsoft.com/office/officeart/2005/8/layout/cycle5"/>
    <dgm:cxn modelId="{3950B284-36D5-4CA9-A85B-0D7C65EC3096}" type="presOf" srcId="{55C1FDBF-0266-44D0-96D5-F1F4FF640491}" destId="{D11DC076-19CE-4B44-9F56-4A907513AF92}" srcOrd="0" destOrd="0" presId="urn:microsoft.com/office/officeart/2005/8/layout/cycle5"/>
    <dgm:cxn modelId="{6F63967C-48B8-4CE0-961B-CA1E8246B5FB}" type="presParOf" srcId="{22F1F02E-8533-4D55-9AA8-BF7CF6AAF35B}" destId="{FAFF079D-0195-4C5C-A3D6-2AC71FD801B0}" srcOrd="0" destOrd="0" presId="urn:microsoft.com/office/officeart/2005/8/layout/cycle5"/>
    <dgm:cxn modelId="{3572FD3F-59C0-4F35-BED6-A519DDE378F7}" type="presParOf" srcId="{22F1F02E-8533-4D55-9AA8-BF7CF6AAF35B}" destId="{BAC1323B-6DFC-42DD-8170-2970461731F7}" srcOrd="1" destOrd="0" presId="urn:microsoft.com/office/officeart/2005/8/layout/cycle5"/>
    <dgm:cxn modelId="{41A411A2-85A7-463F-A7CE-F49BBE82A595}" type="presParOf" srcId="{22F1F02E-8533-4D55-9AA8-BF7CF6AAF35B}" destId="{47B934FA-6E40-4E63-AB5F-0EA3625B4105}" srcOrd="2" destOrd="0" presId="urn:microsoft.com/office/officeart/2005/8/layout/cycle5"/>
    <dgm:cxn modelId="{E1AC607A-DA6D-4691-87C1-36938FCC21AB}" type="presParOf" srcId="{22F1F02E-8533-4D55-9AA8-BF7CF6AAF35B}" destId="{D11DC076-19CE-4B44-9F56-4A907513AF92}" srcOrd="3" destOrd="0" presId="urn:microsoft.com/office/officeart/2005/8/layout/cycle5"/>
    <dgm:cxn modelId="{4F6897C8-928A-446F-AF9F-355EDEEF55F4}" type="presParOf" srcId="{22F1F02E-8533-4D55-9AA8-BF7CF6AAF35B}" destId="{15B7BC63-CBFE-403E-91BF-EB77799546DA}" srcOrd="4" destOrd="0" presId="urn:microsoft.com/office/officeart/2005/8/layout/cycle5"/>
    <dgm:cxn modelId="{60DC7166-655C-433C-9FF8-44971C4AB67E}" type="presParOf" srcId="{22F1F02E-8533-4D55-9AA8-BF7CF6AAF35B}" destId="{DC717AE3-1802-4F24-8936-326B519D651A}" srcOrd="5" destOrd="0" presId="urn:microsoft.com/office/officeart/2005/8/layout/cycle5"/>
    <dgm:cxn modelId="{C51053A6-57D8-45EF-A446-2A426E020824}" type="presParOf" srcId="{22F1F02E-8533-4D55-9AA8-BF7CF6AAF35B}" destId="{27A347E6-95BD-402F-8E7D-AEAB0A344667}" srcOrd="6" destOrd="0" presId="urn:microsoft.com/office/officeart/2005/8/layout/cycle5"/>
    <dgm:cxn modelId="{37417D7C-697F-4BEB-8879-C9B8626051FD}" type="presParOf" srcId="{22F1F02E-8533-4D55-9AA8-BF7CF6AAF35B}" destId="{E834A45E-3884-4770-A56B-2ABD0D13D94F}" srcOrd="7" destOrd="0" presId="urn:microsoft.com/office/officeart/2005/8/layout/cycle5"/>
    <dgm:cxn modelId="{EC797434-F88A-4011-BD7A-B1E81D31EDF5}" type="presParOf" srcId="{22F1F02E-8533-4D55-9AA8-BF7CF6AAF35B}" destId="{311FA43B-7350-461C-B0B6-E2E802D37E35}" srcOrd="8" destOrd="0" presId="urn:microsoft.com/office/officeart/2005/8/layout/cycle5"/>
    <dgm:cxn modelId="{55A7F283-69F2-4192-BA5D-D9A790901620}" type="presParOf" srcId="{22F1F02E-8533-4D55-9AA8-BF7CF6AAF35B}" destId="{2953C45C-7C47-467C-B34F-7EB4F3EE17BA}" srcOrd="9" destOrd="0" presId="urn:microsoft.com/office/officeart/2005/8/layout/cycle5"/>
    <dgm:cxn modelId="{8BFD708F-D1A0-4C74-8B15-93E27C657BE9}" type="presParOf" srcId="{22F1F02E-8533-4D55-9AA8-BF7CF6AAF35B}" destId="{AE7BA471-1F4D-4595-95E4-039761B90006}" srcOrd="10" destOrd="0" presId="urn:microsoft.com/office/officeart/2005/8/layout/cycle5"/>
    <dgm:cxn modelId="{2CD78B3B-2A74-446E-8DFC-69BE56C0F500}" type="presParOf" srcId="{22F1F02E-8533-4D55-9AA8-BF7CF6AAF35B}" destId="{DC2CDE59-59AB-4E59-8D9E-99341C5FECC5}" srcOrd="11" destOrd="0" presId="urn:microsoft.com/office/officeart/2005/8/layout/cycle5"/>
    <dgm:cxn modelId="{A1EA2D47-CA2F-411F-A31C-0A227756CDF8}" type="presParOf" srcId="{22F1F02E-8533-4D55-9AA8-BF7CF6AAF35B}" destId="{9FBD0575-09E4-4F97-9957-FC15E032C2F3}" srcOrd="12" destOrd="0" presId="urn:microsoft.com/office/officeart/2005/8/layout/cycle5"/>
    <dgm:cxn modelId="{A6F2F090-4658-4374-BE76-E51A27B245EB}" type="presParOf" srcId="{22F1F02E-8533-4D55-9AA8-BF7CF6AAF35B}" destId="{56E6D367-0E20-4641-8C37-01D064237238}" srcOrd="13" destOrd="0" presId="urn:microsoft.com/office/officeart/2005/8/layout/cycle5"/>
    <dgm:cxn modelId="{B7003D80-B18B-4425-BC90-192295E87AC8}" type="presParOf" srcId="{22F1F02E-8533-4D55-9AA8-BF7CF6AAF35B}" destId="{D54DD02D-E5E1-4E9D-9CF6-15C09044D05D}" srcOrd="14" destOrd="0" presId="urn:microsoft.com/office/officeart/2005/8/layout/cycle5"/>
    <dgm:cxn modelId="{FDC6A8D2-6C66-4ABB-B15C-B7B2CB93D0BA}" type="presParOf" srcId="{22F1F02E-8533-4D55-9AA8-BF7CF6AAF35B}" destId="{07617E00-E9B9-4F0A-802A-A30D9EB1F49E}" srcOrd="15" destOrd="0" presId="urn:microsoft.com/office/officeart/2005/8/layout/cycle5"/>
    <dgm:cxn modelId="{93803287-8571-4831-A1BB-514397869DF2}" type="presParOf" srcId="{22F1F02E-8533-4D55-9AA8-BF7CF6AAF35B}" destId="{1F32CB29-A1AF-4B2B-A0BF-81D5B5B7194F}" srcOrd="16" destOrd="0" presId="urn:microsoft.com/office/officeart/2005/8/layout/cycle5"/>
    <dgm:cxn modelId="{E1C5F5D3-C267-44CB-9861-350EB4CEB615}" type="presParOf" srcId="{22F1F02E-8533-4D55-9AA8-BF7CF6AAF35B}" destId="{C0962FD2-F676-4AA3-9B6F-F2450CAFF287}" srcOrd="17" destOrd="0" presId="urn:microsoft.com/office/officeart/2005/8/layout/cycle5"/>
    <dgm:cxn modelId="{F8D4C82D-9B63-4285-B011-76336A8B1D58}" type="presParOf" srcId="{22F1F02E-8533-4D55-9AA8-BF7CF6AAF35B}" destId="{F3676192-5A2A-4727-8CB6-7EAFB874CA1B}" srcOrd="18" destOrd="0" presId="urn:microsoft.com/office/officeart/2005/8/layout/cycle5"/>
    <dgm:cxn modelId="{30B00F4E-48D8-4F42-A035-420B4B46D6EF}" type="presParOf" srcId="{22F1F02E-8533-4D55-9AA8-BF7CF6AAF35B}" destId="{A639E484-077C-4B30-8BE9-327698783DEF}" srcOrd="19" destOrd="0" presId="urn:microsoft.com/office/officeart/2005/8/layout/cycle5"/>
    <dgm:cxn modelId="{5BFDC26A-9FCE-4341-BF4C-9C6E0B2ECBE2}" type="presParOf" srcId="{22F1F02E-8533-4D55-9AA8-BF7CF6AAF35B}" destId="{835405C3-E60F-4E70-812A-64DFC9583D21}" srcOrd="20"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6ABA8E4-434D-474D-971C-BDC70C4141B0}" type="doc">
      <dgm:prSet loTypeId="urn:microsoft.com/office/officeart/2005/8/layout/cycle5" loCatId="cycle" qsTypeId="urn:microsoft.com/office/officeart/2005/8/quickstyle/simple3" qsCatId="simple" csTypeId="urn:microsoft.com/office/officeart/2005/8/colors/colorful3" csCatId="colorful" phldr="1"/>
      <dgm:spPr/>
      <dgm:t>
        <a:bodyPr/>
        <a:lstStyle/>
        <a:p>
          <a:endParaRPr lang="es-EC"/>
        </a:p>
      </dgm:t>
    </dgm:pt>
    <dgm:pt modelId="{19545625-A9F8-4A46-9196-4475B6EB2340}">
      <dgm:prSet phldrT="[Texto]"/>
      <dgm:spPr/>
      <dgm:t>
        <a:bodyPr/>
        <a:lstStyle/>
        <a:p>
          <a:r>
            <a:rPr lang="es-EC" b="1" dirty="0" smtClean="0"/>
            <a:t>Capacitación constante a los asesores de crédito</a:t>
          </a:r>
          <a:endParaRPr lang="es-EC" dirty="0"/>
        </a:p>
      </dgm:t>
    </dgm:pt>
    <dgm:pt modelId="{EA314599-BF3D-42AE-A705-3716F44001A3}" type="parTrans" cxnId="{AA396C10-015D-4A44-92A9-3ABF1FF3B24F}">
      <dgm:prSet/>
      <dgm:spPr/>
      <dgm:t>
        <a:bodyPr/>
        <a:lstStyle/>
        <a:p>
          <a:endParaRPr lang="es-EC"/>
        </a:p>
      </dgm:t>
    </dgm:pt>
    <dgm:pt modelId="{2DB76A52-7F17-4E5D-83F6-CD3E116C6361}" type="sibTrans" cxnId="{AA396C10-015D-4A44-92A9-3ABF1FF3B24F}">
      <dgm:prSet/>
      <dgm:spPr/>
      <dgm:t>
        <a:bodyPr/>
        <a:lstStyle/>
        <a:p>
          <a:endParaRPr lang="es-EC"/>
        </a:p>
      </dgm:t>
    </dgm:pt>
    <dgm:pt modelId="{55C1FDBF-0266-44D0-96D5-F1F4FF640491}">
      <dgm:prSet phldrT="[Texto]"/>
      <dgm:spPr/>
      <dgm:t>
        <a:bodyPr/>
        <a:lstStyle/>
        <a:p>
          <a:r>
            <a:rPr lang="es-EC" b="1" dirty="0" smtClean="0"/>
            <a:t>Trabajo de campo de los oficiales de crédito</a:t>
          </a:r>
          <a:endParaRPr lang="es-EC" dirty="0"/>
        </a:p>
      </dgm:t>
    </dgm:pt>
    <dgm:pt modelId="{BEDC8F80-42B0-48CF-836E-A27E45EAAEC2}" type="parTrans" cxnId="{8D51F895-D24F-4CD2-85C6-AA3800CE689B}">
      <dgm:prSet/>
      <dgm:spPr/>
      <dgm:t>
        <a:bodyPr/>
        <a:lstStyle/>
        <a:p>
          <a:endParaRPr lang="es-EC"/>
        </a:p>
      </dgm:t>
    </dgm:pt>
    <dgm:pt modelId="{399EC604-B605-4270-B060-5BBB22443775}" type="sibTrans" cxnId="{8D51F895-D24F-4CD2-85C6-AA3800CE689B}">
      <dgm:prSet/>
      <dgm:spPr/>
      <dgm:t>
        <a:bodyPr/>
        <a:lstStyle/>
        <a:p>
          <a:endParaRPr lang="es-EC"/>
        </a:p>
      </dgm:t>
    </dgm:pt>
    <dgm:pt modelId="{EA50C18A-9CE4-4209-9422-8D1C0DFE92DD}">
      <dgm:prSet phldrT="[Texto]"/>
      <dgm:spPr/>
      <dgm:t>
        <a:bodyPr/>
        <a:lstStyle/>
        <a:p>
          <a:r>
            <a:rPr lang="es-EC" b="1" dirty="0" smtClean="0"/>
            <a:t>Implementación de un sistema de incentivos al personal</a:t>
          </a:r>
          <a:endParaRPr lang="es-EC" dirty="0"/>
        </a:p>
      </dgm:t>
    </dgm:pt>
    <dgm:pt modelId="{7DCA213C-1292-45CF-A07E-431493BC915C}" type="parTrans" cxnId="{325FFD14-58EF-4EBF-86C6-0D2FD79DD4C9}">
      <dgm:prSet/>
      <dgm:spPr/>
      <dgm:t>
        <a:bodyPr/>
        <a:lstStyle/>
        <a:p>
          <a:endParaRPr lang="es-EC"/>
        </a:p>
      </dgm:t>
    </dgm:pt>
    <dgm:pt modelId="{65D48CF5-D573-4E37-901C-7C4995E49F9F}" type="sibTrans" cxnId="{325FFD14-58EF-4EBF-86C6-0D2FD79DD4C9}">
      <dgm:prSet/>
      <dgm:spPr/>
      <dgm:t>
        <a:bodyPr/>
        <a:lstStyle/>
        <a:p>
          <a:endParaRPr lang="es-EC"/>
        </a:p>
      </dgm:t>
    </dgm:pt>
    <dgm:pt modelId="{F06F5E49-66F3-4911-9C3E-A7DD22FD9ACC}">
      <dgm:prSet phldrT="[Texto]"/>
      <dgm:spPr/>
      <dgm:t>
        <a:bodyPr/>
        <a:lstStyle/>
        <a:p>
          <a:r>
            <a:rPr lang="es-EC" b="1" dirty="0" smtClean="0"/>
            <a:t>Desarrollo de sistemas eficientes de información y soporte</a:t>
          </a:r>
          <a:endParaRPr lang="es-EC" dirty="0"/>
        </a:p>
      </dgm:t>
    </dgm:pt>
    <dgm:pt modelId="{CE98A030-D479-451A-BA98-2974FA44472D}" type="parTrans" cxnId="{4E3295A6-62C8-48A9-AE30-7E4E440FF1DC}">
      <dgm:prSet/>
      <dgm:spPr/>
      <dgm:t>
        <a:bodyPr/>
        <a:lstStyle/>
        <a:p>
          <a:endParaRPr lang="es-EC"/>
        </a:p>
      </dgm:t>
    </dgm:pt>
    <dgm:pt modelId="{94925F3E-4C7C-46C6-9A5A-174C31D89ABB}" type="sibTrans" cxnId="{4E3295A6-62C8-48A9-AE30-7E4E440FF1DC}">
      <dgm:prSet/>
      <dgm:spPr/>
      <dgm:t>
        <a:bodyPr/>
        <a:lstStyle/>
        <a:p>
          <a:endParaRPr lang="es-EC"/>
        </a:p>
      </dgm:t>
    </dgm:pt>
    <dgm:pt modelId="{C23AAF44-7D4F-4F37-87B4-99ACD46CCEC5}">
      <dgm:prSet phldrT="[Texto]"/>
      <dgm:spPr/>
      <dgm:t>
        <a:bodyPr/>
        <a:lstStyle/>
        <a:p>
          <a:r>
            <a:rPr lang="es-EC" b="1" dirty="0" smtClean="0"/>
            <a:t>Obtención, actualización y verificación de la información acerca del cliente</a:t>
          </a:r>
          <a:endParaRPr lang="es-EC" dirty="0"/>
        </a:p>
      </dgm:t>
    </dgm:pt>
    <dgm:pt modelId="{9BCCAD01-9D48-4656-A8B2-7BC2A590415E}" type="parTrans" cxnId="{9FF7C93A-33A4-40F4-A808-886E0C6CAA4F}">
      <dgm:prSet/>
      <dgm:spPr/>
      <dgm:t>
        <a:bodyPr/>
        <a:lstStyle/>
        <a:p>
          <a:endParaRPr lang="es-EC"/>
        </a:p>
      </dgm:t>
    </dgm:pt>
    <dgm:pt modelId="{F2C052DF-8EA8-47CB-AEEC-D09A06D12728}" type="sibTrans" cxnId="{9FF7C93A-33A4-40F4-A808-886E0C6CAA4F}">
      <dgm:prSet/>
      <dgm:spPr/>
      <dgm:t>
        <a:bodyPr/>
        <a:lstStyle/>
        <a:p>
          <a:endParaRPr lang="es-EC"/>
        </a:p>
      </dgm:t>
    </dgm:pt>
    <dgm:pt modelId="{26E328D4-C4C5-4D61-8FB8-0C9852C80370}">
      <dgm:prSet phldrT="[Texto]"/>
      <dgm:spPr/>
      <dgm:t>
        <a:bodyPr/>
        <a:lstStyle/>
        <a:p>
          <a:r>
            <a:rPr lang="es-EC" b="1" dirty="0" smtClean="0"/>
            <a:t>Segmentación de los tipos de clientes para establecer un scoring</a:t>
          </a:r>
          <a:endParaRPr lang="es-EC" dirty="0"/>
        </a:p>
      </dgm:t>
    </dgm:pt>
    <dgm:pt modelId="{3C72100D-60C4-47DD-A091-3C8B8DE842E9}" type="parTrans" cxnId="{577479D7-CA26-42CD-8D63-CA50AA709E47}">
      <dgm:prSet/>
      <dgm:spPr/>
      <dgm:t>
        <a:bodyPr/>
        <a:lstStyle/>
        <a:p>
          <a:endParaRPr lang="es-EC"/>
        </a:p>
      </dgm:t>
    </dgm:pt>
    <dgm:pt modelId="{EF2E2D8C-D5E6-45DB-B19B-7A1F6A512313}" type="sibTrans" cxnId="{577479D7-CA26-42CD-8D63-CA50AA709E47}">
      <dgm:prSet/>
      <dgm:spPr/>
      <dgm:t>
        <a:bodyPr/>
        <a:lstStyle/>
        <a:p>
          <a:endParaRPr lang="es-EC"/>
        </a:p>
      </dgm:t>
    </dgm:pt>
    <dgm:pt modelId="{DF2A8650-C34D-4C11-8E05-56F05324A75C}">
      <dgm:prSet phldrT="[Texto]"/>
      <dgm:spPr/>
      <dgm:t>
        <a:bodyPr/>
        <a:lstStyle/>
        <a:p>
          <a:r>
            <a:rPr lang="es-EC" b="1" dirty="0" smtClean="0"/>
            <a:t>Reestructuración  y refinanciación de la deuda</a:t>
          </a:r>
          <a:endParaRPr lang="es-EC" dirty="0"/>
        </a:p>
      </dgm:t>
    </dgm:pt>
    <dgm:pt modelId="{AEB6DB3A-A636-4C00-8D52-B093D1128F98}" type="parTrans" cxnId="{A7AF54C4-D9B0-420A-941B-594846DF263D}">
      <dgm:prSet/>
      <dgm:spPr/>
      <dgm:t>
        <a:bodyPr/>
        <a:lstStyle/>
        <a:p>
          <a:endParaRPr lang="es-EC"/>
        </a:p>
      </dgm:t>
    </dgm:pt>
    <dgm:pt modelId="{ED570FF7-881E-40F2-8F9B-8CA10C57AA9E}" type="sibTrans" cxnId="{A7AF54C4-D9B0-420A-941B-594846DF263D}">
      <dgm:prSet/>
      <dgm:spPr/>
      <dgm:t>
        <a:bodyPr/>
        <a:lstStyle/>
        <a:p>
          <a:endParaRPr lang="es-EC"/>
        </a:p>
      </dgm:t>
    </dgm:pt>
    <dgm:pt modelId="{B89C542D-9DDE-47E1-A289-F954337CFDF7}">
      <dgm:prSet phldrT="[Texto]"/>
      <dgm:spPr/>
      <dgm:t>
        <a:bodyPr/>
        <a:lstStyle/>
        <a:p>
          <a:r>
            <a:rPr lang="es-EC" b="1" smtClean="0"/>
            <a:t>Empresas de cobranza extrajudiciales</a:t>
          </a:r>
          <a:endParaRPr lang="es-EC" dirty="0"/>
        </a:p>
      </dgm:t>
    </dgm:pt>
    <dgm:pt modelId="{E69ADBAB-DE29-4D24-8F15-0C9A6D09F38B}" type="parTrans" cxnId="{62A16DE7-7764-4C4B-ABBD-535E45DB76D7}">
      <dgm:prSet/>
      <dgm:spPr/>
      <dgm:t>
        <a:bodyPr/>
        <a:lstStyle/>
        <a:p>
          <a:endParaRPr lang="es-EC"/>
        </a:p>
      </dgm:t>
    </dgm:pt>
    <dgm:pt modelId="{72D57A2E-0CFF-439F-B0DA-DD83A94DB651}" type="sibTrans" cxnId="{62A16DE7-7764-4C4B-ABBD-535E45DB76D7}">
      <dgm:prSet/>
      <dgm:spPr/>
      <dgm:t>
        <a:bodyPr/>
        <a:lstStyle/>
        <a:p>
          <a:endParaRPr lang="es-EC"/>
        </a:p>
      </dgm:t>
    </dgm:pt>
    <dgm:pt modelId="{22F1F02E-8533-4D55-9AA8-BF7CF6AAF35B}" type="pres">
      <dgm:prSet presAssocID="{46ABA8E4-434D-474D-971C-BDC70C4141B0}" presName="cycle" presStyleCnt="0">
        <dgm:presLayoutVars>
          <dgm:dir/>
          <dgm:resizeHandles val="exact"/>
        </dgm:presLayoutVars>
      </dgm:prSet>
      <dgm:spPr/>
      <dgm:t>
        <a:bodyPr/>
        <a:lstStyle/>
        <a:p>
          <a:endParaRPr lang="es-ES"/>
        </a:p>
      </dgm:t>
    </dgm:pt>
    <dgm:pt modelId="{FAFF079D-0195-4C5C-A3D6-2AC71FD801B0}" type="pres">
      <dgm:prSet presAssocID="{19545625-A9F8-4A46-9196-4475B6EB2340}" presName="node" presStyleLbl="node1" presStyleIdx="0" presStyleCnt="8">
        <dgm:presLayoutVars>
          <dgm:bulletEnabled val="1"/>
        </dgm:presLayoutVars>
      </dgm:prSet>
      <dgm:spPr/>
      <dgm:t>
        <a:bodyPr/>
        <a:lstStyle/>
        <a:p>
          <a:endParaRPr lang="es-EC"/>
        </a:p>
      </dgm:t>
    </dgm:pt>
    <dgm:pt modelId="{BAC1323B-6DFC-42DD-8170-2970461731F7}" type="pres">
      <dgm:prSet presAssocID="{19545625-A9F8-4A46-9196-4475B6EB2340}" presName="spNode" presStyleCnt="0"/>
      <dgm:spPr/>
    </dgm:pt>
    <dgm:pt modelId="{47B934FA-6E40-4E63-AB5F-0EA3625B4105}" type="pres">
      <dgm:prSet presAssocID="{2DB76A52-7F17-4E5D-83F6-CD3E116C6361}" presName="sibTrans" presStyleLbl="sibTrans1D1" presStyleIdx="0" presStyleCnt="8"/>
      <dgm:spPr/>
      <dgm:t>
        <a:bodyPr/>
        <a:lstStyle/>
        <a:p>
          <a:endParaRPr lang="es-ES"/>
        </a:p>
      </dgm:t>
    </dgm:pt>
    <dgm:pt modelId="{D11DC076-19CE-4B44-9F56-4A907513AF92}" type="pres">
      <dgm:prSet presAssocID="{55C1FDBF-0266-44D0-96D5-F1F4FF640491}" presName="node" presStyleLbl="node1" presStyleIdx="1" presStyleCnt="8">
        <dgm:presLayoutVars>
          <dgm:bulletEnabled val="1"/>
        </dgm:presLayoutVars>
      </dgm:prSet>
      <dgm:spPr/>
      <dgm:t>
        <a:bodyPr/>
        <a:lstStyle/>
        <a:p>
          <a:endParaRPr lang="es-EC"/>
        </a:p>
      </dgm:t>
    </dgm:pt>
    <dgm:pt modelId="{15B7BC63-CBFE-403E-91BF-EB77799546DA}" type="pres">
      <dgm:prSet presAssocID="{55C1FDBF-0266-44D0-96D5-F1F4FF640491}" presName="spNode" presStyleCnt="0"/>
      <dgm:spPr/>
    </dgm:pt>
    <dgm:pt modelId="{DC717AE3-1802-4F24-8936-326B519D651A}" type="pres">
      <dgm:prSet presAssocID="{399EC604-B605-4270-B060-5BBB22443775}" presName="sibTrans" presStyleLbl="sibTrans1D1" presStyleIdx="1" presStyleCnt="8"/>
      <dgm:spPr/>
      <dgm:t>
        <a:bodyPr/>
        <a:lstStyle/>
        <a:p>
          <a:endParaRPr lang="es-ES"/>
        </a:p>
      </dgm:t>
    </dgm:pt>
    <dgm:pt modelId="{27A347E6-95BD-402F-8E7D-AEAB0A344667}" type="pres">
      <dgm:prSet presAssocID="{EA50C18A-9CE4-4209-9422-8D1C0DFE92DD}" presName="node" presStyleLbl="node1" presStyleIdx="2" presStyleCnt="8">
        <dgm:presLayoutVars>
          <dgm:bulletEnabled val="1"/>
        </dgm:presLayoutVars>
      </dgm:prSet>
      <dgm:spPr/>
      <dgm:t>
        <a:bodyPr/>
        <a:lstStyle/>
        <a:p>
          <a:endParaRPr lang="es-EC"/>
        </a:p>
      </dgm:t>
    </dgm:pt>
    <dgm:pt modelId="{E834A45E-3884-4770-A56B-2ABD0D13D94F}" type="pres">
      <dgm:prSet presAssocID="{EA50C18A-9CE4-4209-9422-8D1C0DFE92DD}" presName="spNode" presStyleCnt="0"/>
      <dgm:spPr/>
    </dgm:pt>
    <dgm:pt modelId="{311FA43B-7350-461C-B0B6-E2E802D37E35}" type="pres">
      <dgm:prSet presAssocID="{65D48CF5-D573-4E37-901C-7C4995E49F9F}" presName="sibTrans" presStyleLbl="sibTrans1D1" presStyleIdx="2" presStyleCnt="8"/>
      <dgm:spPr/>
      <dgm:t>
        <a:bodyPr/>
        <a:lstStyle/>
        <a:p>
          <a:endParaRPr lang="es-ES"/>
        </a:p>
      </dgm:t>
    </dgm:pt>
    <dgm:pt modelId="{2953C45C-7C47-467C-B34F-7EB4F3EE17BA}" type="pres">
      <dgm:prSet presAssocID="{F06F5E49-66F3-4911-9C3E-A7DD22FD9ACC}" presName="node" presStyleLbl="node1" presStyleIdx="3" presStyleCnt="8">
        <dgm:presLayoutVars>
          <dgm:bulletEnabled val="1"/>
        </dgm:presLayoutVars>
      </dgm:prSet>
      <dgm:spPr/>
      <dgm:t>
        <a:bodyPr/>
        <a:lstStyle/>
        <a:p>
          <a:endParaRPr lang="es-EC"/>
        </a:p>
      </dgm:t>
    </dgm:pt>
    <dgm:pt modelId="{AE7BA471-1F4D-4595-95E4-039761B90006}" type="pres">
      <dgm:prSet presAssocID="{F06F5E49-66F3-4911-9C3E-A7DD22FD9ACC}" presName="spNode" presStyleCnt="0"/>
      <dgm:spPr/>
    </dgm:pt>
    <dgm:pt modelId="{DC2CDE59-59AB-4E59-8D9E-99341C5FECC5}" type="pres">
      <dgm:prSet presAssocID="{94925F3E-4C7C-46C6-9A5A-174C31D89ABB}" presName="sibTrans" presStyleLbl="sibTrans1D1" presStyleIdx="3" presStyleCnt="8"/>
      <dgm:spPr/>
      <dgm:t>
        <a:bodyPr/>
        <a:lstStyle/>
        <a:p>
          <a:endParaRPr lang="es-ES"/>
        </a:p>
      </dgm:t>
    </dgm:pt>
    <dgm:pt modelId="{9FBD0575-09E4-4F97-9957-FC15E032C2F3}" type="pres">
      <dgm:prSet presAssocID="{C23AAF44-7D4F-4F37-87B4-99ACD46CCEC5}" presName="node" presStyleLbl="node1" presStyleIdx="4" presStyleCnt="8">
        <dgm:presLayoutVars>
          <dgm:bulletEnabled val="1"/>
        </dgm:presLayoutVars>
      </dgm:prSet>
      <dgm:spPr/>
      <dgm:t>
        <a:bodyPr/>
        <a:lstStyle/>
        <a:p>
          <a:endParaRPr lang="es-EC"/>
        </a:p>
      </dgm:t>
    </dgm:pt>
    <dgm:pt modelId="{56E6D367-0E20-4641-8C37-01D064237238}" type="pres">
      <dgm:prSet presAssocID="{C23AAF44-7D4F-4F37-87B4-99ACD46CCEC5}" presName="spNode" presStyleCnt="0"/>
      <dgm:spPr/>
    </dgm:pt>
    <dgm:pt modelId="{D54DD02D-E5E1-4E9D-9CF6-15C09044D05D}" type="pres">
      <dgm:prSet presAssocID="{F2C052DF-8EA8-47CB-AEEC-D09A06D12728}" presName="sibTrans" presStyleLbl="sibTrans1D1" presStyleIdx="4" presStyleCnt="8"/>
      <dgm:spPr/>
      <dgm:t>
        <a:bodyPr/>
        <a:lstStyle/>
        <a:p>
          <a:endParaRPr lang="es-ES"/>
        </a:p>
      </dgm:t>
    </dgm:pt>
    <dgm:pt modelId="{07617E00-E9B9-4F0A-802A-A30D9EB1F49E}" type="pres">
      <dgm:prSet presAssocID="{26E328D4-C4C5-4D61-8FB8-0C9852C80370}" presName="node" presStyleLbl="node1" presStyleIdx="5" presStyleCnt="8">
        <dgm:presLayoutVars>
          <dgm:bulletEnabled val="1"/>
        </dgm:presLayoutVars>
      </dgm:prSet>
      <dgm:spPr/>
      <dgm:t>
        <a:bodyPr/>
        <a:lstStyle/>
        <a:p>
          <a:endParaRPr lang="es-EC"/>
        </a:p>
      </dgm:t>
    </dgm:pt>
    <dgm:pt modelId="{1F32CB29-A1AF-4B2B-A0BF-81D5B5B7194F}" type="pres">
      <dgm:prSet presAssocID="{26E328D4-C4C5-4D61-8FB8-0C9852C80370}" presName="spNode" presStyleCnt="0"/>
      <dgm:spPr/>
    </dgm:pt>
    <dgm:pt modelId="{C0962FD2-F676-4AA3-9B6F-F2450CAFF287}" type="pres">
      <dgm:prSet presAssocID="{EF2E2D8C-D5E6-45DB-B19B-7A1F6A512313}" presName="sibTrans" presStyleLbl="sibTrans1D1" presStyleIdx="5" presStyleCnt="8"/>
      <dgm:spPr/>
      <dgm:t>
        <a:bodyPr/>
        <a:lstStyle/>
        <a:p>
          <a:endParaRPr lang="es-ES"/>
        </a:p>
      </dgm:t>
    </dgm:pt>
    <dgm:pt modelId="{F3676192-5A2A-4727-8CB6-7EAFB874CA1B}" type="pres">
      <dgm:prSet presAssocID="{DF2A8650-C34D-4C11-8E05-56F05324A75C}" presName="node" presStyleLbl="node1" presStyleIdx="6" presStyleCnt="8">
        <dgm:presLayoutVars>
          <dgm:bulletEnabled val="1"/>
        </dgm:presLayoutVars>
      </dgm:prSet>
      <dgm:spPr/>
      <dgm:t>
        <a:bodyPr/>
        <a:lstStyle/>
        <a:p>
          <a:endParaRPr lang="es-EC"/>
        </a:p>
      </dgm:t>
    </dgm:pt>
    <dgm:pt modelId="{A639E484-077C-4B30-8BE9-327698783DEF}" type="pres">
      <dgm:prSet presAssocID="{DF2A8650-C34D-4C11-8E05-56F05324A75C}" presName="spNode" presStyleCnt="0"/>
      <dgm:spPr/>
    </dgm:pt>
    <dgm:pt modelId="{835405C3-E60F-4E70-812A-64DFC9583D21}" type="pres">
      <dgm:prSet presAssocID="{ED570FF7-881E-40F2-8F9B-8CA10C57AA9E}" presName="sibTrans" presStyleLbl="sibTrans1D1" presStyleIdx="6" presStyleCnt="8"/>
      <dgm:spPr/>
      <dgm:t>
        <a:bodyPr/>
        <a:lstStyle/>
        <a:p>
          <a:endParaRPr lang="es-ES"/>
        </a:p>
      </dgm:t>
    </dgm:pt>
    <dgm:pt modelId="{AD582983-A2F3-4596-98B4-63724C659301}" type="pres">
      <dgm:prSet presAssocID="{B89C542D-9DDE-47E1-A289-F954337CFDF7}" presName="node" presStyleLbl="node1" presStyleIdx="7" presStyleCnt="8">
        <dgm:presLayoutVars>
          <dgm:bulletEnabled val="1"/>
        </dgm:presLayoutVars>
      </dgm:prSet>
      <dgm:spPr/>
      <dgm:t>
        <a:bodyPr/>
        <a:lstStyle/>
        <a:p>
          <a:endParaRPr lang="es-EC"/>
        </a:p>
      </dgm:t>
    </dgm:pt>
    <dgm:pt modelId="{BE5FB13F-EE5E-4DA8-AB3D-18559DE7BFF6}" type="pres">
      <dgm:prSet presAssocID="{B89C542D-9DDE-47E1-A289-F954337CFDF7}" presName="spNode" presStyleCnt="0"/>
      <dgm:spPr/>
    </dgm:pt>
    <dgm:pt modelId="{71D1A506-E3D9-43C3-8C20-E2E8BF9A3DE3}" type="pres">
      <dgm:prSet presAssocID="{72D57A2E-0CFF-439F-B0DA-DD83A94DB651}" presName="sibTrans" presStyleLbl="sibTrans1D1" presStyleIdx="7" presStyleCnt="8"/>
      <dgm:spPr/>
      <dgm:t>
        <a:bodyPr/>
        <a:lstStyle/>
        <a:p>
          <a:endParaRPr lang="es-ES"/>
        </a:p>
      </dgm:t>
    </dgm:pt>
  </dgm:ptLst>
  <dgm:cxnLst>
    <dgm:cxn modelId="{46763F32-7129-43F8-B745-C82E29EDEB08}" type="presOf" srcId="{65D48CF5-D573-4E37-901C-7C4995E49F9F}" destId="{311FA43B-7350-461C-B0B6-E2E802D37E35}" srcOrd="0" destOrd="0" presId="urn:microsoft.com/office/officeart/2005/8/layout/cycle5"/>
    <dgm:cxn modelId="{62A16DE7-7764-4C4B-ABBD-535E45DB76D7}" srcId="{46ABA8E4-434D-474D-971C-BDC70C4141B0}" destId="{B89C542D-9DDE-47E1-A289-F954337CFDF7}" srcOrd="7" destOrd="0" parTransId="{E69ADBAB-DE29-4D24-8F15-0C9A6D09F38B}" sibTransId="{72D57A2E-0CFF-439F-B0DA-DD83A94DB651}"/>
    <dgm:cxn modelId="{39208537-D8E0-48D4-AB00-3F4C981D21C6}" type="presOf" srcId="{B89C542D-9DDE-47E1-A289-F954337CFDF7}" destId="{AD582983-A2F3-4596-98B4-63724C659301}" srcOrd="0" destOrd="0" presId="urn:microsoft.com/office/officeart/2005/8/layout/cycle5"/>
    <dgm:cxn modelId="{B7DFD2E0-BA65-4B3D-982E-7DD946A26158}" type="presOf" srcId="{2DB76A52-7F17-4E5D-83F6-CD3E116C6361}" destId="{47B934FA-6E40-4E63-AB5F-0EA3625B4105}" srcOrd="0" destOrd="0" presId="urn:microsoft.com/office/officeart/2005/8/layout/cycle5"/>
    <dgm:cxn modelId="{CD73F8C4-0C86-4AE7-857D-DD5BB5ACE705}" type="presOf" srcId="{ED570FF7-881E-40F2-8F9B-8CA10C57AA9E}" destId="{835405C3-E60F-4E70-812A-64DFC9583D21}" srcOrd="0" destOrd="0" presId="urn:microsoft.com/office/officeart/2005/8/layout/cycle5"/>
    <dgm:cxn modelId="{577479D7-CA26-42CD-8D63-CA50AA709E47}" srcId="{46ABA8E4-434D-474D-971C-BDC70C4141B0}" destId="{26E328D4-C4C5-4D61-8FB8-0C9852C80370}" srcOrd="5" destOrd="0" parTransId="{3C72100D-60C4-47DD-A091-3C8B8DE842E9}" sibTransId="{EF2E2D8C-D5E6-45DB-B19B-7A1F6A512313}"/>
    <dgm:cxn modelId="{F1853FBB-D6E4-4E42-A698-8D22DADA3B80}" type="presOf" srcId="{46ABA8E4-434D-474D-971C-BDC70C4141B0}" destId="{22F1F02E-8533-4D55-9AA8-BF7CF6AAF35B}" srcOrd="0" destOrd="0" presId="urn:microsoft.com/office/officeart/2005/8/layout/cycle5"/>
    <dgm:cxn modelId="{E82EF0FA-98E0-4677-A416-1C5271A06D44}" type="presOf" srcId="{EF2E2D8C-D5E6-45DB-B19B-7A1F6A512313}" destId="{C0962FD2-F676-4AA3-9B6F-F2450CAFF287}" srcOrd="0" destOrd="0" presId="urn:microsoft.com/office/officeart/2005/8/layout/cycle5"/>
    <dgm:cxn modelId="{325FFD14-58EF-4EBF-86C6-0D2FD79DD4C9}" srcId="{46ABA8E4-434D-474D-971C-BDC70C4141B0}" destId="{EA50C18A-9CE4-4209-9422-8D1C0DFE92DD}" srcOrd="2" destOrd="0" parTransId="{7DCA213C-1292-45CF-A07E-431493BC915C}" sibTransId="{65D48CF5-D573-4E37-901C-7C4995E49F9F}"/>
    <dgm:cxn modelId="{4E3295A6-62C8-48A9-AE30-7E4E440FF1DC}" srcId="{46ABA8E4-434D-474D-971C-BDC70C4141B0}" destId="{F06F5E49-66F3-4911-9C3E-A7DD22FD9ACC}" srcOrd="3" destOrd="0" parTransId="{CE98A030-D479-451A-BA98-2974FA44472D}" sibTransId="{94925F3E-4C7C-46C6-9A5A-174C31D89ABB}"/>
    <dgm:cxn modelId="{A1879A8A-32AC-451E-A71F-79AF8A7400B8}" type="presOf" srcId="{F2C052DF-8EA8-47CB-AEEC-D09A06D12728}" destId="{D54DD02D-E5E1-4E9D-9CF6-15C09044D05D}" srcOrd="0" destOrd="0" presId="urn:microsoft.com/office/officeart/2005/8/layout/cycle5"/>
    <dgm:cxn modelId="{A7AF54C4-D9B0-420A-941B-594846DF263D}" srcId="{46ABA8E4-434D-474D-971C-BDC70C4141B0}" destId="{DF2A8650-C34D-4C11-8E05-56F05324A75C}" srcOrd="6" destOrd="0" parTransId="{AEB6DB3A-A636-4C00-8D52-B093D1128F98}" sibTransId="{ED570FF7-881E-40F2-8F9B-8CA10C57AA9E}"/>
    <dgm:cxn modelId="{A6517BD3-3DCA-4F9D-8AD7-0EF7527CC2A5}" type="presOf" srcId="{94925F3E-4C7C-46C6-9A5A-174C31D89ABB}" destId="{DC2CDE59-59AB-4E59-8D9E-99341C5FECC5}" srcOrd="0" destOrd="0" presId="urn:microsoft.com/office/officeart/2005/8/layout/cycle5"/>
    <dgm:cxn modelId="{9D2F4996-E1C2-4426-A3F4-5A2FD1DF927B}" type="presOf" srcId="{F06F5E49-66F3-4911-9C3E-A7DD22FD9ACC}" destId="{2953C45C-7C47-467C-B34F-7EB4F3EE17BA}" srcOrd="0" destOrd="0" presId="urn:microsoft.com/office/officeart/2005/8/layout/cycle5"/>
    <dgm:cxn modelId="{922B5A91-FFB2-41E4-A2FD-170000A902D0}" type="presOf" srcId="{26E328D4-C4C5-4D61-8FB8-0C9852C80370}" destId="{07617E00-E9B9-4F0A-802A-A30D9EB1F49E}" srcOrd="0" destOrd="0" presId="urn:microsoft.com/office/officeart/2005/8/layout/cycle5"/>
    <dgm:cxn modelId="{7FEF7C7B-B37B-4034-8476-69CB77BB8595}" type="presOf" srcId="{55C1FDBF-0266-44D0-96D5-F1F4FF640491}" destId="{D11DC076-19CE-4B44-9F56-4A907513AF92}" srcOrd="0" destOrd="0" presId="urn:microsoft.com/office/officeart/2005/8/layout/cycle5"/>
    <dgm:cxn modelId="{0AE5FF66-A49B-4BDE-B96E-064907EADF02}" type="presOf" srcId="{DF2A8650-C34D-4C11-8E05-56F05324A75C}" destId="{F3676192-5A2A-4727-8CB6-7EAFB874CA1B}" srcOrd="0" destOrd="0" presId="urn:microsoft.com/office/officeart/2005/8/layout/cycle5"/>
    <dgm:cxn modelId="{D03CD67B-72B1-40C0-B36F-6E9BAD092C97}" type="presOf" srcId="{399EC604-B605-4270-B060-5BBB22443775}" destId="{DC717AE3-1802-4F24-8936-326B519D651A}" srcOrd="0" destOrd="0" presId="urn:microsoft.com/office/officeart/2005/8/layout/cycle5"/>
    <dgm:cxn modelId="{51DE309A-C7F6-4DD4-95B0-EAFB95DA4358}" type="presOf" srcId="{72D57A2E-0CFF-439F-B0DA-DD83A94DB651}" destId="{71D1A506-E3D9-43C3-8C20-E2E8BF9A3DE3}" srcOrd="0" destOrd="0" presId="urn:microsoft.com/office/officeart/2005/8/layout/cycle5"/>
    <dgm:cxn modelId="{31E2732B-FE07-4F8E-9C32-D5494FA695FD}" type="presOf" srcId="{EA50C18A-9CE4-4209-9422-8D1C0DFE92DD}" destId="{27A347E6-95BD-402F-8E7D-AEAB0A344667}" srcOrd="0" destOrd="0" presId="urn:microsoft.com/office/officeart/2005/8/layout/cycle5"/>
    <dgm:cxn modelId="{A9BFE972-F8B1-444D-8852-7F2309816FF9}" type="presOf" srcId="{19545625-A9F8-4A46-9196-4475B6EB2340}" destId="{FAFF079D-0195-4C5C-A3D6-2AC71FD801B0}" srcOrd="0" destOrd="0" presId="urn:microsoft.com/office/officeart/2005/8/layout/cycle5"/>
    <dgm:cxn modelId="{FA052500-E686-432D-AD50-C5CF0E34B4E6}" type="presOf" srcId="{C23AAF44-7D4F-4F37-87B4-99ACD46CCEC5}" destId="{9FBD0575-09E4-4F97-9957-FC15E032C2F3}" srcOrd="0" destOrd="0" presId="urn:microsoft.com/office/officeart/2005/8/layout/cycle5"/>
    <dgm:cxn modelId="{9FF7C93A-33A4-40F4-A808-886E0C6CAA4F}" srcId="{46ABA8E4-434D-474D-971C-BDC70C4141B0}" destId="{C23AAF44-7D4F-4F37-87B4-99ACD46CCEC5}" srcOrd="4" destOrd="0" parTransId="{9BCCAD01-9D48-4656-A8B2-7BC2A590415E}" sibTransId="{F2C052DF-8EA8-47CB-AEEC-D09A06D12728}"/>
    <dgm:cxn modelId="{8D51F895-D24F-4CD2-85C6-AA3800CE689B}" srcId="{46ABA8E4-434D-474D-971C-BDC70C4141B0}" destId="{55C1FDBF-0266-44D0-96D5-F1F4FF640491}" srcOrd="1" destOrd="0" parTransId="{BEDC8F80-42B0-48CF-836E-A27E45EAAEC2}" sibTransId="{399EC604-B605-4270-B060-5BBB22443775}"/>
    <dgm:cxn modelId="{AA396C10-015D-4A44-92A9-3ABF1FF3B24F}" srcId="{46ABA8E4-434D-474D-971C-BDC70C4141B0}" destId="{19545625-A9F8-4A46-9196-4475B6EB2340}" srcOrd="0" destOrd="0" parTransId="{EA314599-BF3D-42AE-A705-3716F44001A3}" sibTransId="{2DB76A52-7F17-4E5D-83F6-CD3E116C6361}"/>
    <dgm:cxn modelId="{1596A3D4-4B62-439B-9438-0CEF049D0748}" type="presParOf" srcId="{22F1F02E-8533-4D55-9AA8-BF7CF6AAF35B}" destId="{FAFF079D-0195-4C5C-A3D6-2AC71FD801B0}" srcOrd="0" destOrd="0" presId="urn:microsoft.com/office/officeart/2005/8/layout/cycle5"/>
    <dgm:cxn modelId="{42405455-F0A9-4AA1-A286-F80E4C89F455}" type="presParOf" srcId="{22F1F02E-8533-4D55-9AA8-BF7CF6AAF35B}" destId="{BAC1323B-6DFC-42DD-8170-2970461731F7}" srcOrd="1" destOrd="0" presId="urn:microsoft.com/office/officeart/2005/8/layout/cycle5"/>
    <dgm:cxn modelId="{7DA53DCB-9126-4D4D-966B-DA31C3108160}" type="presParOf" srcId="{22F1F02E-8533-4D55-9AA8-BF7CF6AAF35B}" destId="{47B934FA-6E40-4E63-AB5F-0EA3625B4105}" srcOrd="2" destOrd="0" presId="urn:microsoft.com/office/officeart/2005/8/layout/cycle5"/>
    <dgm:cxn modelId="{866C6B38-F148-40A7-9F21-FD88526B82D1}" type="presParOf" srcId="{22F1F02E-8533-4D55-9AA8-BF7CF6AAF35B}" destId="{D11DC076-19CE-4B44-9F56-4A907513AF92}" srcOrd="3" destOrd="0" presId="urn:microsoft.com/office/officeart/2005/8/layout/cycle5"/>
    <dgm:cxn modelId="{72796615-1E75-4588-AF95-F59647AA4206}" type="presParOf" srcId="{22F1F02E-8533-4D55-9AA8-BF7CF6AAF35B}" destId="{15B7BC63-CBFE-403E-91BF-EB77799546DA}" srcOrd="4" destOrd="0" presId="urn:microsoft.com/office/officeart/2005/8/layout/cycle5"/>
    <dgm:cxn modelId="{292B042F-0475-4F62-9952-8B3DCFDFF8F8}" type="presParOf" srcId="{22F1F02E-8533-4D55-9AA8-BF7CF6AAF35B}" destId="{DC717AE3-1802-4F24-8936-326B519D651A}" srcOrd="5" destOrd="0" presId="urn:microsoft.com/office/officeart/2005/8/layout/cycle5"/>
    <dgm:cxn modelId="{89D80EE7-52CF-4A1E-B41A-817BB13F41F6}" type="presParOf" srcId="{22F1F02E-8533-4D55-9AA8-BF7CF6AAF35B}" destId="{27A347E6-95BD-402F-8E7D-AEAB0A344667}" srcOrd="6" destOrd="0" presId="urn:microsoft.com/office/officeart/2005/8/layout/cycle5"/>
    <dgm:cxn modelId="{AC616DA6-EFF2-4F2D-8FD5-125B115732D3}" type="presParOf" srcId="{22F1F02E-8533-4D55-9AA8-BF7CF6AAF35B}" destId="{E834A45E-3884-4770-A56B-2ABD0D13D94F}" srcOrd="7" destOrd="0" presId="urn:microsoft.com/office/officeart/2005/8/layout/cycle5"/>
    <dgm:cxn modelId="{470E7959-3E98-450E-AEA3-95648BDEC5B9}" type="presParOf" srcId="{22F1F02E-8533-4D55-9AA8-BF7CF6AAF35B}" destId="{311FA43B-7350-461C-B0B6-E2E802D37E35}" srcOrd="8" destOrd="0" presId="urn:microsoft.com/office/officeart/2005/8/layout/cycle5"/>
    <dgm:cxn modelId="{E1274F2B-E76A-41AD-A696-9E9E4A4C0E63}" type="presParOf" srcId="{22F1F02E-8533-4D55-9AA8-BF7CF6AAF35B}" destId="{2953C45C-7C47-467C-B34F-7EB4F3EE17BA}" srcOrd="9" destOrd="0" presId="urn:microsoft.com/office/officeart/2005/8/layout/cycle5"/>
    <dgm:cxn modelId="{65EF3870-BB7A-48BE-84EC-BE5B7C962C1E}" type="presParOf" srcId="{22F1F02E-8533-4D55-9AA8-BF7CF6AAF35B}" destId="{AE7BA471-1F4D-4595-95E4-039761B90006}" srcOrd="10" destOrd="0" presId="urn:microsoft.com/office/officeart/2005/8/layout/cycle5"/>
    <dgm:cxn modelId="{DD870F73-2CFB-4618-AA31-DFF768B23158}" type="presParOf" srcId="{22F1F02E-8533-4D55-9AA8-BF7CF6AAF35B}" destId="{DC2CDE59-59AB-4E59-8D9E-99341C5FECC5}" srcOrd="11" destOrd="0" presId="urn:microsoft.com/office/officeart/2005/8/layout/cycle5"/>
    <dgm:cxn modelId="{FA4F047A-8AAF-4452-88AC-A685B8041D04}" type="presParOf" srcId="{22F1F02E-8533-4D55-9AA8-BF7CF6AAF35B}" destId="{9FBD0575-09E4-4F97-9957-FC15E032C2F3}" srcOrd="12" destOrd="0" presId="urn:microsoft.com/office/officeart/2005/8/layout/cycle5"/>
    <dgm:cxn modelId="{9C933C54-4B19-4880-AF34-2CA1CFFB3CF9}" type="presParOf" srcId="{22F1F02E-8533-4D55-9AA8-BF7CF6AAF35B}" destId="{56E6D367-0E20-4641-8C37-01D064237238}" srcOrd="13" destOrd="0" presId="urn:microsoft.com/office/officeart/2005/8/layout/cycle5"/>
    <dgm:cxn modelId="{DABB98B8-4A2C-4215-9A9C-17CF650C1693}" type="presParOf" srcId="{22F1F02E-8533-4D55-9AA8-BF7CF6AAF35B}" destId="{D54DD02D-E5E1-4E9D-9CF6-15C09044D05D}" srcOrd="14" destOrd="0" presId="urn:microsoft.com/office/officeart/2005/8/layout/cycle5"/>
    <dgm:cxn modelId="{C33F939A-4824-474C-A192-1F49634F9D21}" type="presParOf" srcId="{22F1F02E-8533-4D55-9AA8-BF7CF6AAF35B}" destId="{07617E00-E9B9-4F0A-802A-A30D9EB1F49E}" srcOrd="15" destOrd="0" presId="urn:microsoft.com/office/officeart/2005/8/layout/cycle5"/>
    <dgm:cxn modelId="{16048958-4F60-4AF4-BE42-C28AE6CC9AB8}" type="presParOf" srcId="{22F1F02E-8533-4D55-9AA8-BF7CF6AAF35B}" destId="{1F32CB29-A1AF-4B2B-A0BF-81D5B5B7194F}" srcOrd="16" destOrd="0" presId="urn:microsoft.com/office/officeart/2005/8/layout/cycle5"/>
    <dgm:cxn modelId="{FDD876C6-29C1-45B9-8709-C28951CB751E}" type="presParOf" srcId="{22F1F02E-8533-4D55-9AA8-BF7CF6AAF35B}" destId="{C0962FD2-F676-4AA3-9B6F-F2450CAFF287}" srcOrd="17" destOrd="0" presId="urn:microsoft.com/office/officeart/2005/8/layout/cycle5"/>
    <dgm:cxn modelId="{6E450938-4504-4566-9C1C-24B14C47FF7C}" type="presParOf" srcId="{22F1F02E-8533-4D55-9AA8-BF7CF6AAF35B}" destId="{F3676192-5A2A-4727-8CB6-7EAFB874CA1B}" srcOrd="18" destOrd="0" presId="urn:microsoft.com/office/officeart/2005/8/layout/cycle5"/>
    <dgm:cxn modelId="{1CA4535C-876C-4B2C-9386-002FA8131DA2}" type="presParOf" srcId="{22F1F02E-8533-4D55-9AA8-BF7CF6AAF35B}" destId="{A639E484-077C-4B30-8BE9-327698783DEF}" srcOrd="19" destOrd="0" presId="urn:microsoft.com/office/officeart/2005/8/layout/cycle5"/>
    <dgm:cxn modelId="{1149E3B0-F281-4368-9168-431A519EDAD4}" type="presParOf" srcId="{22F1F02E-8533-4D55-9AA8-BF7CF6AAF35B}" destId="{835405C3-E60F-4E70-812A-64DFC9583D21}" srcOrd="20" destOrd="0" presId="urn:microsoft.com/office/officeart/2005/8/layout/cycle5"/>
    <dgm:cxn modelId="{27C602DB-3382-4951-8751-D8C0845E4545}" type="presParOf" srcId="{22F1F02E-8533-4D55-9AA8-BF7CF6AAF35B}" destId="{AD582983-A2F3-4596-98B4-63724C659301}" srcOrd="21" destOrd="0" presId="urn:microsoft.com/office/officeart/2005/8/layout/cycle5"/>
    <dgm:cxn modelId="{3A7903EC-8DB8-4465-9CB3-AC9246D8AFD4}" type="presParOf" srcId="{22F1F02E-8533-4D55-9AA8-BF7CF6AAF35B}" destId="{BE5FB13F-EE5E-4DA8-AB3D-18559DE7BFF6}" srcOrd="22" destOrd="0" presId="urn:microsoft.com/office/officeart/2005/8/layout/cycle5"/>
    <dgm:cxn modelId="{24DCC81B-AD31-4417-8B40-9F4C1FF7080C}" type="presParOf" srcId="{22F1F02E-8533-4D55-9AA8-BF7CF6AAF35B}" destId="{71D1A506-E3D9-43C3-8C20-E2E8BF9A3DE3}" srcOrd="23"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25D8C39-FC78-49AF-9F5C-7D98B7A8315C}" type="doc">
      <dgm:prSet loTypeId="urn:microsoft.com/office/officeart/2005/8/layout/hierarchy4" loCatId="list" qsTypeId="urn:microsoft.com/office/officeart/2005/8/quickstyle/simple3" qsCatId="simple" csTypeId="urn:microsoft.com/office/officeart/2005/8/colors/colorful2" csCatId="colorful" phldr="1"/>
      <dgm:spPr/>
      <dgm:t>
        <a:bodyPr/>
        <a:lstStyle/>
        <a:p>
          <a:endParaRPr lang="es-EC"/>
        </a:p>
      </dgm:t>
    </dgm:pt>
    <dgm:pt modelId="{0EE7B60E-3F39-4526-AF2C-D16FB15E0D1E}">
      <dgm:prSet phldrT="[Texto]"/>
      <dgm:spPr/>
      <dgm:t>
        <a:bodyPr/>
        <a:lstStyle/>
        <a:p>
          <a:r>
            <a:rPr lang="es-EC" dirty="0" smtClean="0"/>
            <a:t>Un aumento de la cartera improductiva por maduración de plazos exige mayores provisiones que aumentan los gastos con su consecuente baja en las utilidades debido a que la banda temporal en la que se ubica la deuda de acuerdo a la normativa las que sobrepasan los 90 días deben provisionarse al 100% </a:t>
          </a:r>
          <a:endParaRPr lang="es-EC" dirty="0"/>
        </a:p>
      </dgm:t>
    </dgm:pt>
    <dgm:pt modelId="{8EB35475-0EC5-40C1-94FD-278C825E31DA}" type="parTrans" cxnId="{C32DCCED-093D-47F7-AA20-0D4602A38B4F}">
      <dgm:prSet/>
      <dgm:spPr/>
      <dgm:t>
        <a:bodyPr/>
        <a:lstStyle/>
        <a:p>
          <a:endParaRPr lang="es-EC"/>
        </a:p>
      </dgm:t>
    </dgm:pt>
    <dgm:pt modelId="{6D46F7F2-01F1-440D-8A4E-FCFCEDAC308F}" type="sibTrans" cxnId="{C32DCCED-093D-47F7-AA20-0D4602A38B4F}">
      <dgm:prSet/>
      <dgm:spPr/>
      <dgm:t>
        <a:bodyPr/>
        <a:lstStyle/>
        <a:p>
          <a:endParaRPr lang="es-EC"/>
        </a:p>
      </dgm:t>
    </dgm:pt>
    <dgm:pt modelId="{4FA8D0C8-0C8A-442E-9A36-57AD81FFEDF7}">
      <dgm:prSet phldrT="[Texto]"/>
      <dgm:spPr/>
      <dgm:t>
        <a:bodyPr/>
        <a:lstStyle/>
        <a:p>
          <a:r>
            <a:rPr lang="es-EC" dirty="0" smtClean="0"/>
            <a:t>El análisis de la cartera improductiva por maduración de plazos se efectuó para determinar la probabilidad de recuperación de los créditos en base al tiempo y montos, tanto en la cartera que no devenga intereses como la vencida los tramos que poseen los mayores montos según la normativa se consideran de dudoso recaudo, al hablar de los créditos de consumo la cartera improductiva registra un valor de 87,9 millones de dólares de los cuales 73,0 millones de dólares son considerados de dudoso recaudo ya que su ubican a partir de la edad de la cartera que supera los 90 días, de igual manera la cartera improductiva de los microcréditos a diciembre 2017 registra un valor de 96,6 millones de dólares  de los cuales apenas 16,0 millones de dólares son considerados en base a la normativa de dudoso recaudo mientras que 80,6 millones de dólares podrían ser considerados como posibles pérdidas. Lo cual implica la intensificación de acciones a los asesores de crédito para recuperar esos tramos de cartera.</a:t>
          </a:r>
          <a:endParaRPr lang="es-EC" dirty="0"/>
        </a:p>
      </dgm:t>
    </dgm:pt>
    <dgm:pt modelId="{1034652D-4740-44C6-8D15-58154AA2C9FC}" type="parTrans" cxnId="{96E9E6FD-0F52-4B5A-B437-F72B17F1A3FA}">
      <dgm:prSet/>
      <dgm:spPr/>
      <dgm:t>
        <a:bodyPr/>
        <a:lstStyle/>
        <a:p>
          <a:endParaRPr lang="es-EC"/>
        </a:p>
      </dgm:t>
    </dgm:pt>
    <dgm:pt modelId="{168C5FEF-875D-4273-B35F-1AD38DA6179D}" type="sibTrans" cxnId="{96E9E6FD-0F52-4B5A-B437-F72B17F1A3FA}">
      <dgm:prSet/>
      <dgm:spPr/>
      <dgm:t>
        <a:bodyPr/>
        <a:lstStyle/>
        <a:p>
          <a:endParaRPr lang="es-EC"/>
        </a:p>
      </dgm:t>
    </dgm:pt>
    <dgm:pt modelId="{EA05D056-E74E-4B34-A3F7-2EA1BE2ADAD1}">
      <dgm:prSet phldrT="[Texto]"/>
      <dgm:spPr/>
      <dgm:t>
        <a:bodyPr/>
        <a:lstStyle/>
        <a:p>
          <a:r>
            <a:rPr lang="es-EC" dirty="0" smtClean="0"/>
            <a:t>El segmento 1 conformado por 25 COAC a diciembre del 2017 es el más representativo con el 68,0% de participación que equivale a un valor 5.214,1 millones de dólares, el activo más importante que manejan las entidades es la cartera de créditos siendo más representativo el segmento de consumo con el 57,8%; seguido del microcrédito con el 33,2%  siendo este segmento el más fuerte en comparación con la banca privada.</a:t>
          </a:r>
          <a:endParaRPr lang="es-EC" dirty="0"/>
        </a:p>
      </dgm:t>
    </dgm:pt>
    <dgm:pt modelId="{79EE451D-3DA2-45EC-A7E7-D83AE7290FBD}" type="parTrans" cxnId="{C31B0325-E367-46DA-851A-3C2C64E076A5}">
      <dgm:prSet/>
      <dgm:spPr/>
      <dgm:t>
        <a:bodyPr/>
        <a:lstStyle/>
        <a:p>
          <a:endParaRPr lang="es-EC"/>
        </a:p>
      </dgm:t>
    </dgm:pt>
    <dgm:pt modelId="{24B76B83-B59D-487F-A35E-B3C4288F3863}" type="sibTrans" cxnId="{C31B0325-E367-46DA-851A-3C2C64E076A5}">
      <dgm:prSet/>
      <dgm:spPr/>
      <dgm:t>
        <a:bodyPr/>
        <a:lstStyle/>
        <a:p>
          <a:endParaRPr lang="es-EC"/>
        </a:p>
      </dgm:t>
    </dgm:pt>
    <dgm:pt modelId="{538A9082-72CE-4A62-AD76-0140F2C1A131}">
      <dgm:prSet phldrT="[Texto]"/>
      <dgm:spPr/>
      <dgm:t>
        <a:bodyPr/>
        <a:lstStyle/>
        <a:p>
          <a:r>
            <a:rPr lang="es-EC" dirty="0" smtClean="0"/>
            <a:t>La maduración de la cartera tiene una relación inversa con la rentabilidad, el mayor nivel de rentabilidad se registró en enero 2015 cuyo ROE fue de 10,7%  mientras que el más bajo llego a 7,0% en diciembre 2016 el decrecimiento sistemático se debe a que los gastos crecieron a un nivel ligeramente mayor a los ingresos</a:t>
          </a:r>
          <a:endParaRPr lang="es-EC" dirty="0"/>
        </a:p>
      </dgm:t>
    </dgm:pt>
    <dgm:pt modelId="{3FBED215-F1C5-4762-AC2E-441D069F9DEA}" type="sibTrans" cxnId="{B9683844-AEFE-472A-9637-E5EC05F26F56}">
      <dgm:prSet/>
      <dgm:spPr/>
      <dgm:t>
        <a:bodyPr/>
        <a:lstStyle/>
        <a:p>
          <a:endParaRPr lang="es-EC"/>
        </a:p>
      </dgm:t>
    </dgm:pt>
    <dgm:pt modelId="{8295310C-1213-43CA-8868-24BBA1800044}" type="parTrans" cxnId="{B9683844-AEFE-472A-9637-E5EC05F26F56}">
      <dgm:prSet/>
      <dgm:spPr/>
      <dgm:t>
        <a:bodyPr/>
        <a:lstStyle/>
        <a:p>
          <a:endParaRPr lang="es-EC"/>
        </a:p>
      </dgm:t>
    </dgm:pt>
    <dgm:pt modelId="{9427098C-06F5-4D8B-8914-4E315BBE2AF5}">
      <dgm:prSet phldrT="[Texto]"/>
      <dgm:spPr/>
      <dgm:t>
        <a:bodyPr/>
        <a:lstStyle/>
        <a:p>
          <a:r>
            <a:rPr lang="es-EC" dirty="0" smtClean="0"/>
            <a:t>Los</a:t>
          </a:r>
          <a:r>
            <a:rPr lang="es-EC" baseline="0" dirty="0" smtClean="0"/>
            <a:t> asesores y oficiales de crédito de las COAC tienen mucha presión en su trabajo ya que deben cumplir metas de colocación y recuperación de cartera lo que dificulta su trabajo debido a la falta de cultura de pago y los diversos factores que afectan a los prestatarios para cumplir con el pago de sus cuotas.</a:t>
          </a:r>
          <a:endParaRPr lang="es-EC" dirty="0"/>
        </a:p>
      </dgm:t>
    </dgm:pt>
    <dgm:pt modelId="{272D185F-591C-4B46-A58F-BB60C1418FE9}" type="sibTrans" cxnId="{619D3CC2-0292-4174-8AE4-F64A13991399}">
      <dgm:prSet/>
      <dgm:spPr/>
      <dgm:t>
        <a:bodyPr/>
        <a:lstStyle/>
        <a:p>
          <a:endParaRPr lang="es-EC"/>
        </a:p>
      </dgm:t>
    </dgm:pt>
    <dgm:pt modelId="{9137D7DF-C1F0-4B1D-912C-E5D9C5CD3803}" type="parTrans" cxnId="{619D3CC2-0292-4174-8AE4-F64A13991399}">
      <dgm:prSet/>
      <dgm:spPr/>
      <dgm:t>
        <a:bodyPr/>
        <a:lstStyle/>
        <a:p>
          <a:endParaRPr lang="es-EC"/>
        </a:p>
      </dgm:t>
    </dgm:pt>
    <dgm:pt modelId="{92A05AD2-E5BF-4141-AA45-AD7676DCECA5}">
      <dgm:prSet phldrT="[Texto]"/>
      <dgm:spPr/>
      <dgm:t>
        <a:bodyPr/>
        <a:lstStyle/>
        <a:p>
          <a:r>
            <a:rPr lang="es-EC" dirty="0" smtClean="0"/>
            <a:t>El segmento de consumo y microcrédito representan a diciembre 2017 el 91,0% de participación del total de la cartera de créditos en el Sistema Financiero Popular y Solidario. Por lo que se concluye que el nicho de negocio de las COAC son los créditos de menor cuantía que sirven para financiar la compra de activos o capital de trabajo utilizados generalmente para realizar emprendimientos o actividades económicas que generan ingresos propios para pagar las obligaciones contraídas y ayudan a dinamizar la economía y contribuir a la generación de fuentes de empleo de una manera solidaria.</a:t>
          </a:r>
          <a:endParaRPr lang="es-EC" dirty="0"/>
        </a:p>
      </dgm:t>
    </dgm:pt>
    <dgm:pt modelId="{4F6EBD4B-57ED-47FF-9429-E1CAC037523D}" type="sibTrans" cxnId="{DC15C7EF-A003-4DD3-8A7D-00294DB767F9}">
      <dgm:prSet/>
      <dgm:spPr/>
      <dgm:t>
        <a:bodyPr/>
        <a:lstStyle/>
        <a:p>
          <a:endParaRPr lang="es-EC"/>
        </a:p>
      </dgm:t>
    </dgm:pt>
    <dgm:pt modelId="{C81E4905-4839-4B37-B7AF-3151FC4E9A1D}" type="parTrans" cxnId="{DC15C7EF-A003-4DD3-8A7D-00294DB767F9}">
      <dgm:prSet/>
      <dgm:spPr/>
      <dgm:t>
        <a:bodyPr/>
        <a:lstStyle/>
        <a:p>
          <a:endParaRPr lang="es-EC"/>
        </a:p>
      </dgm:t>
    </dgm:pt>
    <dgm:pt modelId="{2A0B457D-DA46-48A5-A785-A0E2A2593EF8}" type="pres">
      <dgm:prSet presAssocID="{725D8C39-FC78-49AF-9F5C-7D98B7A8315C}" presName="Name0" presStyleCnt="0">
        <dgm:presLayoutVars>
          <dgm:chPref val="1"/>
          <dgm:dir/>
          <dgm:animOne val="branch"/>
          <dgm:animLvl val="lvl"/>
          <dgm:resizeHandles/>
        </dgm:presLayoutVars>
      </dgm:prSet>
      <dgm:spPr/>
      <dgm:t>
        <a:bodyPr/>
        <a:lstStyle/>
        <a:p>
          <a:endParaRPr lang="es-ES"/>
        </a:p>
      </dgm:t>
    </dgm:pt>
    <dgm:pt modelId="{8ABFFE81-5722-4C3F-A747-8974943D5388}" type="pres">
      <dgm:prSet presAssocID="{0EE7B60E-3F39-4526-AF2C-D16FB15E0D1E}" presName="vertOne" presStyleCnt="0"/>
      <dgm:spPr/>
    </dgm:pt>
    <dgm:pt modelId="{7546F55C-4B8A-4634-806F-3D060087A231}" type="pres">
      <dgm:prSet presAssocID="{0EE7B60E-3F39-4526-AF2C-D16FB15E0D1E}" presName="txOne" presStyleLbl="node0" presStyleIdx="0" presStyleCnt="1">
        <dgm:presLayoutVars>
          <dgm:chPref val="3"/>
        </dgm:presLayoutVars>
      </dgm:prSet>
      <dgm:spPr/>
      <dgm:t>
        <a:bodyPr/>
        <a:lstStyle/>
        <a:p>
          <a:endParaRPr lang="es-EC"/>
        </a:p>
      </dgm:t>
    </dgm:pt>
    <dgm:pt modelId="{E7085056-16BF-48CB-A815-30EF92E8B043}" type="pres">
      <dgm:prSet presAssocID="{0EE7B60E-3F39-4526-AF2C-D16FB15E0D1E}" presName="parTransOne" presStyleCnt="0"/>
      <dgm:spPr/>
    </dgm:pt>
    <dgm:pt modelId="{F768E597-1730-418F-B05A-3AF9DFCEEF8B}" type="pres">
      <dgm:prSet presAssocID="{0EE7B60E-3F39-4526-AF2C-D16FB15E0D1E}" presName="horzOne" presStyleCnt="0"/>
      <dgm:spPr/>
    </dgm:pt>
    <dgm:pt modelId="{AA2A6FF3-EEDF-4301-8232-CC9599EA332F}" type="pres">
      <dgm:prSet presAssocID="{4FA8D0C8-0C8A-442E-9A36-57AD81FFEDF7}" presName="vertTwo" presStyleCnt="0"/>
      <dgm:spPr/>
    </dgm:pt>
    <dgm:pt modelId="{A12888F3-385F-4079-B429-48942F4AB42E}" type="pres">
      <dgm:prSet presAssocID="{4FA8D0C8-0C8A-442E-9A36-57AD81FFEDF7}" presName="txTwo" presStyleLbl="node2" presStyleIdx="0" presStyleCnt="2">
        <dgm:presLayoutVars>
          <dgm:chPref val="3"/>
        </dgm:presLayoutVars>
      </dgm:prSet>
      <dgm:spPr/>
      <dgm:t>
        <a:bodyPr/>
        <a:lstStyle/>
        <a:p>
          <a:endParaRPr lang="es-EC"/>
        </a:p>
      </dgm:t>
    </dgm:pt>
    <dgm:pt modelId="{BD69A413-06C5-443E-85F3-B4124E1E42C0}" type="pres">
      <dgm:prSet presAssocID="{4FA8D0C8-0C8A-442E-9A36-57AD81FFEDF7}" presName="parTransTwo" presStyleCnt="0"/>
      <dgm:spPr/>
    </dgm:pt>
    <dgm:pt modelId="{1D118310-B8B3-46A3-A848-3D18AA3C72F9}" type="pres">
      <dgm:prSet presAssocID="{4FA8D0C8-0C8A-442E-9A36-57AD81FFEDF7}" presName="horzTwo" presStyleCnt="0"/>
      <dgm:spPr/>
    </dgm:pt>
    <dgm:pt modelId="{41E3EFD7-841B-4246-A012-0643CBAA8B05}" type="pres">
      <dgm:prSet presAssocID="{92A05AD2-E5BF-4141-AA45-AD7676DCECA5}" presName="vertThree" presStyleCnt="0"/>
      <dgm:spPr/>
    </dgm:pt>
    <dgm:pt modelId="{A6D5A43B-0505-41AC-9B69-9E7B62204BC5}" type="pres">
      <dgm:prSet presAssocID="{92A05AD2-E5BF-4141-AA45-AD7676DCECA5}" presName="txThree" presStyleLbl="node3" presStyleIdx="0" presStyleCnt="3">
        <dgm:presLayoutVars>
          <dgm:chPref val="3"/>
        </dgm:presLayoutVars>
      </dgm:prSet>
      <dgm:spPr/>
      <dgm:t>
        <a:bodyPr/>
        <a:lstStyle/>
        <a:p>
          <a:endParaRPr lang="es-EC"/>
        </a:p>
      </dgm:t>
    </dgm:pt>
    <dgm:pt modelId="{878E1551-538F-4991-9279-B48B5CFBFF50}" type="pres">
      <dgm:prSet presAssocID="{92A05AD2-E5BF-4141-AA45-AD7676DCECA5}" presName="horzThree" presStyleCnt="0"/>
      <dgm:spPr/>
    </dgm:pt>
    <dgm:pt modelId="{DF9AC8DD-64D4-4E1C-91F0-6CB0232F9E3C}" type="pres">
      <dgm:prSet presAssocID="{4F6EBD4B-57ED-47FF-9429-E1CAC037523D}" presName="sibSpaceThree" presStyleCnt="0"/>
      <dgm:spPr/>
    </dgm:pt>
    <dgm:pt modelId="{30B8D9F5-78EB-46FF-ADDC-8F1F80A40C2E}" type="pres">
      <dgm:prSet presAssocID="{EA05D056-E74E-4B34-A3F7-2EA1BE2ADAD1}" presName="vertThree" presStyleCnt="0"/>
      <dgm:spPr/>
    </dgm:pt>
    <dgm:pt modelId="{2EF746D2-5552-40DD-B853-8A9375E94300}" type="pres">
      <dgm:prSet presAssocID="{EA05D056-E74E-4B34-A3F7-2EA1BE2ADAD1}" presName="txThree" presStyleLbl="node3" presStyleIdx="1" presStyleCnt="3">
        <dgm:presLayoutVars>
          <dgm:chPref val="3"/>
        </dgm:presLayoutVars>
      </dgm:prSet>
      <dgm:spPr/>
      <dgm:t>
        <a:bodyPr/>
        <a:lstStyle/>
        <a:p>
          <a:endParaRPr lang="es-EC"/>
        </a:p>
      </dgm:t>
    </dgm:pt>
    <dgm:pt modelId="{96FA0B99-30D9-436F-A776-B611F9981306}" type="pres">
      <dgm:prSet presAssocID="{EA05D056-E74E-4B34-A3F7-2EA1BE2ADAD1}" presName="horzThree" presStyleCnt="0"/>
      <dgm:spPr/>
    </dgm:pt>
    <dgm:pt modelId="{827AF711-0B4D-4FA0-B02C-9A08E1792368}" type="pres">
      <dgm:prSet presAssocID="{168C5FEF-875D-4273-B35F-1AD38DA6179D}" presName="sibSpaceTwo" presStyleCnt="0"/>
      <dgm:spPr/>
    </dgm:pt>
    <dgm:pt modelId="{2D8C50FC-FCA7-4B46-99AD-D126814A4884}" type="pres">
      <dgm:prSet presAssocID="{538A9082-72CE-4A62-AD76-0140F2C1A131}" presName="vertTwo" presStyleCnt="0"/>
      <dgm:spPr/>
    </dgm:pt>
    <dgm:pt modelId="{CBEB5034-D331-457A-9CEA-8EAE3B3AC641}" type="pres">
      <dgm:prSet presAssocID="{538A9082-72CE-4A62-AD76-0140F2C1A131}" presName="txTwo" presStyleLbl="node2" presStyleIdx="1" presStyleCnt="2">
        <dgm:presLayoutVars>
          <dgm:chPref val="3"/>
        </dgm:presLayoutVars>
      </dgm:prSet>
      <dgm:spPr/>
      <dgm:t>
        <a:bodyPr/>
        <a:lstStyle/>
        <a:p>
          <a:endParaRPr lang="es-EC"/>
        </a:p>
      </dgm:t>
    </dgm:pt>
    <dgm:pt modelId="{6781B9B9-C75B-448E-8002-120FFCB699FE}" type="pres">
      <dgm:prSet presAssocID="{538A9082-72CE-4A62-AD76-0140F2C1A131}" presName="parTransTwo" presStyleCnt="0"/>
      <dgm:spPr/>
    </dgm:pt>
    <dgm:pt modelId="{6CD2203A-2FC1-4478-9E6F-4565E83FC511}" type="pres">
      <dgm:prSet presAssocID="{538A9082-72CE-4A62-AD76-0140F2C1A131}" presName="horzTwo" presStyleCnt="0"/>
      <dgm:spPr/>
    </dgm:pt>
    <dgm:pt modelId="{D1018AB5-5472-4E67-BF9C-A368AE1E9886}" type="pres">
      <dgm:prSet presAssocID="{9427098C-06F5-4D8B-8914-4E315BBE2AF5}" presName="vertThree" presStyleCnt="0"/>
      <dgm:spPr/>
    </dgm:pt>
    <dgm:pt modelId="{A60D062C-37C4-4674-9CBF-762F79FC99EF}" type="pres">
      <dgm:prSet presAssocID="{9427098C-06F5-4D8B-8914-4E315BBE2AF5}" presName="txThree" presStyleLbl="node3" presStyleIdx="2" presStyleCnt="3">
        <dgm:presLayoutVars>
          <dgm:chPref val="3"/>
        </dgm:presLayoutVars>
      </dgm:prSet>
      <dgm:spPr/>
      <dgm:t>
        <a:bodyPr/>
        <a:lstStyle/>
        <a:p>
          <a:endParaRPr lang="es-EC"/>
        </a:p>
      </dgm:t>
    </dgm:pt>
    <dgm:pt modelId="{5550C876-C126-4AC4-8FE7-0031F7DB80D0}" type="pres">
      <dgm:prSet presAssocID="{9427098C-06F5-4D8B-8914-4E315BBE2AF5}" presName="horzThree" presStyleCnt="0"/>
      <dgm:spPr/>
    </dgm:pt>
  </dgm:ptLst>
  <dgm:cxnLst>
    <dgm:cxn modelId="{A552D403-BD98-4A5B-918F-003900D2A20E}" type="presOf" srcId="{92A05AD2-E5BF-4141-AA45-AD7676DCECA5}" destId="{A6D5A43B-0505-41AC-9B69-9E7B62204BC5}" srcOrd="0" destOrd="0" presId="urn:microsoft.com/office/officeart/2005/8/layout/hierarchy4"/>
    <dgm:cxn modelId="{3609DB1A-CDFC-4F21-B717-D9FF1F13CB8F}" type="presOf" srcId="{0EE7B60E-3F39-4526-AF2C-D16FB15E0D1E}" destId="{7546F55C-4B8A-4634-806F-3D060087A231}" srcOrd="0" destOrd="0" presId="urn:microsoft.com/office/officeart/2005/8/layout/hierarchy4"/>
    <dgm:cxn modelId="{F76A22FD-DDE2-441E-BCC5-281BE94FB37C}" type="presOf" srcId="{538A9082-72CE-4A62-AD76-0140F2C1A131}" destId="{CBEB5034-D331-457A-9CEA-8EAE3B3AC641}" srcOrd="0" destOrd="0" presId="urn:microsoft.com/office/officeart/2005/8/layout/hierarchy4"/>
    <dgm:cxn modelId="{AFA36691-D814-43A1-93C6-AAFDD6E0938F}" type="presOf" srcId="{9427098C-06F5-4D8B-8914-4E315BBE2AF5}" destId="{A60D062C-37C4-4674-9CBF-762F79FC99EF}" srcOrd="0" destOrd="0" presId="urn:microsoft.com/office/officeart/2005/8/layout/hierarchy4"/>
    <dgm:cxn modelId="{B9683844-AEFE-472A-9637-E5EC05F26F56}" srcId="{0EE7B60E-3F39-4526-AF2C-D16FB15E0D1E}" destId="{538A9082-72CE-4A62-AD76-0140F2C1A131}" srcOrd="1" destOrd="0" parTransId="{8295310C-1213-43CA-8868-24BBA1800044}" sibTransId="{3FBED215-F1C5-4762-AC2E-441D069F9DEA}"/>
    <dgm:cxn modelId="{619D3CC2-0292-4174-8AE4-F64A13991399}" srcId="{538A9082-72CE-4A62-AD76-0140F2C1A131}" destId="{9427098C-06F5-4D8B-8914-4E315BBE2AF5}" srcOrd="0" destOrd="0" parTransId="{9137D7DF-C1F0-4B1D-912C-E5D9C5CD3803}" sibTransId="{272D185F-591C-4B46-A58F-BB60C1418FE9}"/>
    <dgm:cxn modelId="{A19DB65C-3800-45F7-A261-25B6E01F6E04}" type="presOf" srcId="{725D8C39-FC78-49AF-9F5C-7D98B7A8315C}" destId="{2A0B457D-DA46-48A5-A785-A0E2A2593EF8}" srcOrd="0" destOrd="0" presId="urn:microsoft.com/office/officeart/2005/8/layout/hierarchy4"/>
    <dgm:cxn modelId="{DC15C7EF-A003-4DD3-8A7D-00294DB767F9}" srcId="{4FA8D0C8-0C8A-442E-9A36-57AD81FFEDF7}" destId="{92A05AD2-E5BF-4141-AA45-AD7676DCECA5}" srcOrd="0" destOrd="0" parTransId="{C81E4905-4839-4B37-B7AF-3151FC4E9A1D}" sibTransId="{4F6EBD4B-57ED-47FF-9429-E1CAC037523D}"/>
    <dgm:cxn modelId="{B9BFEA52-5442-4BC6-9DD9-EF6EA94FABD9}" type="presOf" srcId="{EA05D056-E74E-4B34-A3F7-2EA1BE2ADAD1}" destId="{2EF746D2-5552-40DD-B853-8A9375E94300}" srcOrd="0" destOrd="0" presId="urn:microsoft.com/office/officeart/2005/8/layout/hierarchy4"/>
    <dgm:cxn modelId="{D53EA681-0578-4853-832C-6A748E192FDA}" type="presOf" srcId="{4FA8D0C8-0C8A-442E-9A36-57AD81FFEDF7}" destId="{A12888F3-385F-4079-B429-48942F4AB42E}" srcOrd="0" destOrd="0" presId="urn:microsoft.com/office/officeart/2005/8/layout/hierarchy4"/>
    <dgm:cxn modelId="{C32DCCED-093D-47F7-AA20-0D4602A38B4F}" srcId="{725D8C39-FC78-49AF-9F5C-7D98B7A8315C}" destId="{0EE7B60E-3F39-4526-AF2C-D16FB15E0D1E}" srcOrd="0" destOrd="0" parTransId="{8EB35475-0EC5-40C1-94FD-278C825E31DA}" sibTransId="{6D46F7F2-01F1-440D-8A4E-FCFCEDAC308F}"/>
    <dgm:cxn modelId="{96E9E6FD-0F52-4B5A-B437-F72B17F1A3FA}" srcId="{0EE7B60E-3F39-4526-AF2C-D16FB15E0D1E}" destId="{4FA8D0C8-0C8A-442E-9A36-57AD81FFEDF7}" srcOrd="0" destOrd="0" parTransId="{1034652D-4740-44C6-8D15-58154AA2C9FC}" sibTransId="{168C5FEF-875D-4273-B35F-1AD38DA6179D}"/>
    <dgm:cxn modelId="{C31B0325-E367-46DA-851A-3C2C64E076A5}" srcId="{4FA8D0C8-0C8A-442E-9A36-57AD81FFEDF7}" destId="{EA05D056-E74E-4B34-A3F7-2EA1BE2ADAD1}" srcOrd="1" destOrd="0" parTransId="{79EE451D-3DA2-45EC-A7E7-D83AE7290FBD}" sibTransId="{24B76B83-B59D-487F-A35E-B3C4288F3863}"/>
    <dgm:cxn modelId="{D3A97FBE-9BC8-4A60-9222-A5ADB12168D3}" type="presParOf" srcId="{2A0B457D-DA46-48A5-A785-A0E2A2593EF8}" destId="{8ABFFE81-5722-4C3F-A747-8974943D5388}" srcOrd="0" destOrd="0" presId="urn:microsoft.com/office/officeart/2005/8/layout/hierarchy4"/>
    <dgm:cxn modelId="{EB072791-C372-414B-B438-5DEE8A5B5416}" type="presParOf" srcId="{8ABFFE81-5722-4C3F-A747-8974943D5388}" destId="{7546F55C-4B8A-4634-806F-3D060087A231}" srcOrd="0" destOrd="0" presId="urn:microsoft.com/office/officeart/2005/8/layout/hierarchy4"/>
    <dgm:cxn modelId="{B62F99D9-C770-458E-B67A-E3FEB557630A}" type="presParOf" srcId="{8ABFFE81-5722-4C3F-A747-8974943D5388}" destId="{E7085056-16BF-48CB-A815-30EF92E8B043}" srcOrd="1" destOrd="0" presId="urn:microsoft.com/office/officeart/2005/8/layout/hierarchy4"/>
    <dgm:cxn modelId="{A35DE399-351E-455D-AA3D-9264FABD8469}" type="presParOf" srcId="{8ABFFE81-5722-4C3F-A747-8974943D5388}" destId="{F768E597-1730-418F-B05A-3AF9DFCEEF8B}" srcOrd="2" destOrd="0" presId="urn:microsoft.com/office/officeart/2005/8/layout/hierarchy4"/>
    <dgm:cxn modelId="{E0BBFCA3-96F4-41F6-B94A-306422EC756D}" type="presParOf" srcId="{F768E597-1730-418F-B05A-3AF9DFCEEF8B}" destId="{AA2A6FF3-EEDF-4301-8232-CC9599EA332F}" srcOrd="0" destOrd="0" presId="urn:microsoft.com/office/officeart/2005/8/layout/hierarchy4"/>
    <dgm:cxn modelId="{C328B85C-3EFB-4B46-AF37-0DDE9DCF726F}" type="presParOf" srcId="{AA2A6FF3-EEDF-4301-8232-CC9599EA332F}" destId="{A12888F3-385F-4079-B429-48942F4AB42E}" srcOrd="0" destOrd="0" presId="urn:microsoft.com/office/officeart/2005/8/layout/hierarchy4"/>
    <dgm:cxn modelId="{8D4FD289-AD9F-463B-A5F8-33DFAEE9AEC4}" type="presParOf" srcId="{AA2A6FF3-EEDF-4301-8232-CC9599EA332F}" destId="{BD69A413-06C5-443E-85F3-B4124E1E42C0}" srcOrd="1" destOrd="0" presId="urn:microsoft.com/office/officeart/2005/8/layout/hierarchy4"/>
    <dgm:cxn modelId="{828C623D-6A6A-4ED9-B81A-2C2F4265A2D1}" type="presParOf" srcId="{AA2A6FF3-EEDF-4301-8232-CC9599EA332F}" destId="{1D118310-B8B3-46A3-A848-3D18AA3C72F9}" srcOrd="2" destOrd="0" presId="urn:microsoft.com/office/officeart/2005/8/layout/hierarchy4"/>
    <dgm:cxn modelId="{1AC2CF46-FC7F-408D-8C23-352137FE3C9E}" type="presParOf" srcId="{1D118310-B8B3-46A3-A848-3D18AA3C72F9}" destId="{41E3EFD7-841B-4246-A012-0643CBAA8B05}" srcOrd="0" destOrd="0" presId="urn:microsoft.com/office/officeart/2005/8/layout/hierarchy4"/>
    <dgm:cxn modelId="{B1360EFF-47AF-49BA-B17A-B97984E3901F}" type="presParOf" srcId="{41E3EFD7-841B-4246-A012-0643CBAA8B05}" destId="{A6D5A43B-0505-41AC-9B69-9E7B62204BC5}" srcOrd="0" destOrd="0" presId="urn:microsoft.com/office/officeart/2005/8/layout/hierarchy4"/>
    <dgm:cxn modelId="{D5A3C695-3FCE-45FA-AF58-041A636B7A40}" type="presParOf" srcId="{41E3EFD7-841B-4246-A012-0643CBAA8B05}" destId="{878E1551-538F-4991-9279-B48B5CFBFF50}" srcOrd="1" destOrd="0" presId="urn:microsoft.com/office/officeart/2005/8/layout/hierarchy4"/>
    <dgm:cxn modelId="{416D1CC6-3EC4-412A-AE2B-4D7E2E26040D}" type="presParOf" srcId="{1D118310-B8B3-46A3-A848-3D18AA3C72F9}" destId="{DF9AC8DD-64D4-4E1C-91F0-6CB0232F9E3C}" srcOrd="1" destOrd="0" presId="urn:microsoft.com/office/officeart/2005/8/layout/hierarchy4"/>
    <dgm:cxn modelId="{6679ECD2-7C1A-4AA2-AC5F-15BC8982C897}" type="presParOf" srcId="{1D118310-B8B3-46A3-A848-3D18AA3C72F9}" destId="{30B8D9F5-78EB-46FF-ADDC-8F1F80A40C2E}" srcOrd="2" destOrd="0" presId="urn:microsoft.com/office/officeart/2005/8/layout/hierarchy4"/>
    <dgm:cxn modelId="{41381C59-02FE-4A58-86D4-D4BEA3990213}" type="presParOf" srcId="{30B8D9F5-78EB-46FF-ADDC-8F1F80A40C2E}" destId="{2EF746D2-5552-40DD-B853-8A9375E94300}" srcOrd="0" destOrd="0" presId="urn:microsoft.com/office/officeart/2005/8/layout/hierarchy4"/>
    <dgm:cxn modelId="{F79A7FE0-D453-4237-A75B-BC4E921FE9A6}" type="presParOf" srcId="{30B8D9F5-78EB-46FF-ADDC-8F1F80A40C2E}" destId="{96FA0B99-30D9-436F-A776-B611F9981306}" srcOrd="1" destOrd="0" presId="urn:microsoft.com/office/officeart/2005/8/layout/hierarchy4"/>
    <dgm:cxn modelId="{A9D310E8-FBD0-4533-9567-E004ACF60FE2}" type="presParOf" srcId="{F768E597-1730-418F-B05A-3AF9DFCEEF8B}" destId="{827AF711-0B4D-4FA0-B02C-9A08E1792368}" srcOrd="1" destOrd="0" presId="urn:microsoft.com/office/officeart/2005/8/layout/hierarchy4"/>
    <dgm:cxn modelId="{44753BAB-08C6-4912-AD7A-3160F8EB6B8C}" type="presParOf" srcId="{F768E597-1730-418F-B05A-3AF9DFCEEF8B}" destId="{2D8C50FC-FCA7-4B46-99AD-D126814A4884}" srcOrd="2" destOrd="0" presId="urn:microsoft.com/office/officeart/2005/8/layout/hierarchy4"/>
    <dgm:cxn modelId="{81ABCCB9-F48C-4833-B44F-20C9D5A7B45E}" type="presParOf" srcId="{2D8C50FC-FCA7-4B46-99AD-D126814A4884}" destId="{CBEB5034-D331-457A-9CEA-8EAE3B3AC641}" srcOrd="0" destOrd="0" presId="urn:microsoft.com/office/officeart/2005/8/layout/hierarchy4"/>
    <dgm:cxn modelId="{22C4C3E8-30B0-49D9-9F5C-937A57E33842}" type="presParOf" srcId="{2D8C50FC-FCA7-4B46-99AD-D126814A4884}" destId="{6781B9B9-C75B-448E-8002-120FFCB699FE}" srcOrd="1" destOrd="0" presId="urn:microsoft.com/office/officeart/2005/8/layout/hierarchy4"/>
    <dgm:cxn modelId="{94A068E2-3519-48B8-B99A-CC60B050B1CB}" type="presParOf" srcId="{2D8C50FC-FCA7-4B46-99AD-D126814A4884}" destId="{6CD2203A-2FC1-4478-9E6F-4565E83FC511}" srcOrd="2" destOrd="0" presId="urn:microsoft.com/office/officeart/2005/8/layout/hierarchy4"/>
    <dgm:cxn modelId="{AAE6B451-D63B-483F-AA86-1A2B01CBBC96}" type="presParOf" srcId="{6CD2203A-2FC1-4478-9E6F-4565E83FC511}" destId="{D1018AB5-5472-4E67-BF9C-A368AE1E9886}" srcOrd="0" destOrd="0" presId="urn:microsoft.com/office/officeart/2005/8/layout/hierarchy4"/>
    <dgm:cxn modelId="{B15B611A-E54C-41B1-AE0B-0074FB51073F}" type="presParOf" srcId="{D1018AB5-5472-4E67-BF9C-A368AE1E9886}" destId="{A60D062C-37C4-4674-9CBF-762F79FC99EF}" srcOrd="0" destOrd="0" presId="urn:microsoft.com/office/officeart/2005/8/layout/hierarchy4"/>
    <dgm:cxn modelId="{5320D8FB-89E2-4675-AED6-391924564509}" type="presParOf" srcId="{D1018AB5-5472-4E67-BF9C-A368AE1E9886}" destId="{5550C876-C126-4AC4-8FE7-0031F7DB80D0}"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2D09791-C878-4419-A8BC-9B0A656DABCF}" type="doc">
      <dgm:prSet loTypeId="urn:microsoft.com/office/officeart/2005/8/layout/default" loCatId="list" qsTypeId="urn:microsoft.com/office/officeart/2005/8/quickstyle/simple3" qsCatId="simple" csTypeId="urn:microsoft.com/office/officeart/2005/8/colors/colorful2" csCatId="colorful" phldr="1"/>
      <dgm:spPr/>
    </dgm:pt>
    <dgm:pt modelId="{ED3ED470-26AE-4C1B-A7CD-9AEB80A1432F}">
      <dgm:prSet phldrT="[Texto]" custT="1"/>
      <dgm:spPr/>
      <dgm:t>
        <a:bodyPr/>
        <a:lstStyle/>
        <a:p>
          <a:r>
            <a:rPr lang="es-EC" sz="1400" dirty="0" smtClean="0"/>
            <a:t>Dentro de la gestión operativa se recomienda que el control, supervisión y seguimiento sean constantes, también los recursos con los que trabaja deben ser suficientes y el personal tiene que estar capacitado para evitar el crecimiento de la cartera improductiva en el tiempo concentrando sus esfuerzos en mejorar la gestión de cobranza y la calidad en las nuevas colocaciones.</a:t>
          </a:r>
          <a:endParaRPr lang="es-EC" sz="1400" dirty="0"/>
        </a:p>
      </dgm:t>
    </dgm:pt>
    <dgm:pt modelId="{07D291F8-EBE6-4E6A-A1EA-896111039A9B}" type="parTrans" cxnId="{AB94D00A-D72D-47AD-8E8B-1D6C36B7E7A1}">
      <dgm:prSet/>
      <dgm:spPr/>
      <dgm:t>
        <a:bodyPr/>
        <a:lstStyle/>
        <a:p>
          <a:endParaRPr lang="es-EC"/>
        </a:p>
      </dgm:t>
    </dgm:pt>
    <dgm:pt modelId="{EF0D538E-6209-4D17-996A-AED59FE71EEB}" type="sibTrans" cxnId="{AB94D00A-D72D-47AD-8E8B-1D6C36B7E7A1}">
      <dgm:prSet/>
      <dgm:spPr/>
      <dgm:t>
        <a:bodyPr/>
        <a:lstStyle/>
        <a:p>
          <a:endParaRPr lang="es-EC"/>
        </a:p>
      </dgm:t>
    </dgm:pt>
    <dgm:pt modelId="{6F08B941-172B-429A-AF56-9B1F55D18429}">
      <dgm:prSet phldrT="[Texto]" custT="1"/>
      <dgm:spPr/>
      <dgm:t>
        <a:bodyPr/>
        <a:lstStyle/>
        <a:p>
          <a:r>
            <a:rPr lang="es-EC" sz="1400" dirty="0" smtClean="0"/>
            <a:t>Para el segmento del microcrédito se recomienda realizar una mejora en el proceso, dependiendo del tipo que se trata, microcrédito de acumulación ampliada menor riesgo y menor tasa de interés; microcrédito de acumulación simple mayor riesgo y menor tasa de interés, finalmente el microcrédito minorista alto riego y alta tasa de interés. También es necesario que los oficiales de crédito reciban una capacitación en metodologías de microcrédito y trabajen a la par con una gestión de cobranzas con metas diarias de recuperación.</a:t>
          </a:r>
          <a:endParaRPr lang="es-EC" sz="1400" dirty="0"/>
        </a:p>
      </dgm:t>
    </dgm:pt>
    <dgm:pt modelId="{0AFC11AF-5D54-4B80-928B-25167815DB70}" type="parTrans" cxnId="{E051C72F-5BC1-4C20-A745-8A84BFF90BB5}">
      <dgm:prSet/>
      <dgm:spPr/>
    </dgm:pt>
    <dgm:pt modelId="{D1491EAA-0B5E-4CB0-BA92-4302837C5BC0}" type="sibTrans" cxnId="{E051C72F-5BC1-4C20-A745-8A84BFF90BB5}">
      <dgm:prSet/>
      <dgm:spPr/>
    </dgm:pt>
    <dgm:pt modelId="{E4547969-DEDF-46BC-B70E-12E582453A67}">
      <dgm:prSet phldrT="[Texto]" custT="1"/>
      <dgm:spPr/>
      <dgm:t>
        <a:bodyPr/>
        <a:lstStyle/>
        <a:p>
          <a:r>
            <a:rPr lang="es-EC" sz="1400" dirty="0" smtClean="0"/>
            <a:t>Si bien las COAC son sociedades de personas y no de capital, se recomienda mantener un control permanente de la cartera, la morosidad y el vencimiento por plazos, con la finalidad de generar excedentes financieros suficientes que permitan garantizar la sostenibilidad de la entidad en el futuro, para proporcionar más y mejores servicios que beneficien a sus asociados, siempre sustentados en los principios cooperativos universales.</a:t>
          </a:r>
          <a:endParaRPr lang="es-EC" sz="1400" dirty="0"/>
        </a:p>
      </dgm:t>
    </dgm:pt>
    <dgm:pt modelId="{12CBB9D6-8B46-4DA7-A6D5-15E8CB8F01CB}" type="parTrans" cxnId="{58BEF77B-4924-4FB0-B006-FDCECE28643C}">
      <dgm:prSet/>
      <dgm:spPr/>
    </dgm:pt>
    <dgm:pt modelId="{DB33F45A-E0D5-4616-A029-02549F209849}" type="sibTrans" cxnId="{58BEF77B-4924-4FB0-B006-FDCECE28643C}">
      <dgm:prSet/>
      <dgm:spPr/>
    </dgm:pt>
    <dgm:pt modelId="{BB47EDD8-6E60-47D7-9FEE-EC01B35B5F90}" type="pres">
      <dgm:prSet presAssocID="{32D09791-C878-4419-A8BC-9B0A656DABCF}" presName="diagram" presStyleCnt="0">
        <dgm:presLayoutVars>
          <dgm:dir/>
          <dgm:resizeHandles val="exact"/>
        </dgm:presLayoutVars>
      </dgm:prSet>
      <dgm:spPr/>
    </dgm:pt>
    <dgm:pt modelId="{5915CB80-DBE0-4B47-B8DF-0FB2F13080FA}" type="pres">
      <dgm:prSet presAssocID="{ED3ED470-26AE-4C1B-A7CD-9AEB80A1432F}" presName="node" presStyleLbl="node1" presStyleIdx="0" presStyleCnt="3">
        <dgm:presLayoutVars>
          <dgm:bulletEnabled val="1"/>
        </dgm:presLayoutVars>
      </dgm:prSet>
      <dgm:spPr/>
      <dgm:t>
        <a:bodyPr/>
        <a:lstStyle/>
        <a:p>
          <a:endParaRPr lang="es-EC"/>
        </a:p>
      </dgm:t>
    </dgm:pt>
    <dgm:pt modelId="{11AAAC44-4DEE-414D-BD61-9639F8601F42}" type="pres">
      <dgm:prSet presAssocID="{EF0D538E-6209-4D17-996A-AED59FE71EEB}" presName="sibTrans" presStyleCnt="0"/>
      <dgm:spPr/>
    </dgm:pt>
    <dgm:pt modelId="{F696A3BC-4441-4AF1-A74A-3BBC61BFB253}" type="pres">
      <dgm:prSet presAssocID="{6F08B941-172B-429A-AF56-9B1F55D18429}" presName="node" presStyleLbl="node1" presStyleIdx="1" presStyleCnt="3">
        <dgm:presLayoutVars>
          <dgm:bulletEnabled val="1"/>
        </dgm:presLayoutVars>
      </dgm:prSet>
      <dgm:spPr/>
      <dgm:t>
        <a:bodyPr/>
        <a:lstStyle/>
        <a:p>
          <a:endParaRPr lang="es-EC"/>
        </a:p>
      </dgm:t>
    </dgm:pt>
    <dgm:pt modelId="{F6B1C8F4-A227-4F38-9E7A-74B72D271C3C}" type="pres">
      <dgm:prSet presAssocID="{D1491EAA-0B5E-4CB0-BA92-4302837C5BC0}" presName="sibTrans" presStyleCnt="0"/>
      <dgm:spPr/>
    </dgm:pt>
    <dgm:pt modelId="{59C51C62-9B5D-407D-9BEF-1E2EA2969B86}" type="pres">
      <dgm:prSet presAssocID="{E4547969-DEDF-46BC-B70E-12E582453A67}" presName="node" presStyleLbl="node1" presStyleIdx="2" presStyleCnt="3">
        <dgm:presLayoutVars>
          <dgm:bulletEnabled val="1"/>
        </dgm:presLayoutVars>
      </dgm:prSet>
      <dgm:spPr/>
      <dgm:t>
        <a:bodyPr/>
        <a:lstStyle/>
        <a:p>
          <a:endParaRPr lang="es-EC"/>
        </a:p>
      </dgm:t>
    </dgm:pt>
  </dgm:ptLst>
  <dgm:cxnLst>
    <dgm:cxn modelId="{AB94D00A-D72D-47AD-8E8B-1D6C36B7E7A1}" srcId="{32D09791-C878-4419-A8BC-9B0A656DABCF}" destId="{ED3ED470-26AE-4C1B-A7CD-9AEB80A1432F}" srcOrd="0" destOrd="0" parTransId="{07D291F8-EBE6-4E6A-A1EA-896111039A9B}" sibTransId="{EF0D538E-6209-4D17-996A-AED59FE71EEB}"/>
    <dgm:cxn modelId="{D81BADD0-E6CC-4044-B793-8D8FE79F8CF0}" type="presOf" srcId="{6F08B941-172B-429A-AF56-9B1F55D18429}" destId="{F696A3BC-4441-4AF1-A74A-3BBC61BFB253}" srcOrd="0" destOrd="0" presId="urn:microsoft.com/office/officeart/2005/8/layout/default"/>
    <dgm:cxn modelId="{78C1A561-7A2A-4469-9127-B463C115D904}" type="presOf" srcId="{ED3ED470-26AE-4C1B-A7CD-9AEB80A1432F}" destId="{5915CB80-DBE0-4B47-B8DF-0FB2F13080FA}" srcOrd="0" destOrd="0" presId="urn:microsoft.com/office/officeart/2005/8/layout/default"/>
    <dgm:cxn modelId="{58BEF77B-4924-4FB0-B006-FDCECE28643C}" srcId="{32D09791-C878-4419-A8BC-9B0A656DABCF}" destId="{E4547969-DEDF-46BC-B70E-12E582453A67}" srcOrd="2" destOrd="0" parTransId="{12CBB9D6-8B46-4DA7-A6D5-15E8CB8F01CB}" sibTransId="{DB33F45A-E0D5-4616-A029-02549F209849}"/>
    <dgm:cxn modelId="{E051C72F-5BC1-4C20-A745-8A84BFF90BB5}" srcId="{32D09791-C878-4419-A8BC-9B0A656DABCF}" destId="{6F08B941-172B-429A-AF56-9B1F55D18429}" srcOrd="1" destOrd="0" parTransId="{0AFC11AF-5D54-4B80-928B-25167815DB70}" sibTransId="{D1491EAA-0B5E-4CB0-BA92-4302837C5BC0}"/>
    <dgm:cxn modelId="{B3C41D5F-4AE0-4904-B8A7-7391678CD8D1}" type="presOf" srcId="{32D09791-C878-4419-A8BC-9B0A656DABCF}" destId="{BB47EDD8-6E60-47D7-9FEE-EC01B35B5F90}" srcOrd="0" destOrd="0" presId="urn:microsoft.com/office/officeart/2005/8/layout/default"/>
    <dgm:cxn modelId="{C494714C-4C68-4F7A-8C73-412C6EAB6C1D}" type="presOf" srcId="{E4547969-DEDF-46BC-B70E-12E582453A67}" destId="{59C51C62-9B5D-407D-9BEF-1E2EA2969B86}" srcOrd="0" destOrd="0" presId="urn:microsoft.com/office/officeart/2005/8/layout/default"/>
    <dgm:cxn modelId="{D59B524D-ECEE-4BBB-9E9D-5AB6A9D3C2AE}" type="presParOf" srcId="{BB47EDD8-6E60-47D7-9FEE-EC01B35B5F90}" destId="{5915CB80-DBE0-4B47-B8DF-0FB2F13080FA}" srcOrd="0" destOrd="0" presId="urn:microsoft.com/office/officeart/2005/8/layout/default"/>
    <dgm:cxn modelId="{4C42F607-C913-44AF-8C3D-E5745A7BF504}" type="presParOf" srcId="{BB47EDD8-6E60-47D7-9FEE-EC01B35B5F90}" destId="{11AAAC44-4DEE-414D-BD61-9639F8601F42}" srcOrd="1" destOrd="0" presId="urn:microsoft.com/office/officeart/2005/8/layout/default"/>
    <dgm:cxn modelId="{583419C5-6E09-4D06-8381-A6A699D4B252}" type="presParOf" srcId="{BB47EDD8-6E60-47D7-9FEE-EC01B35B5F90}" destId="{F696A3BC-4441-4AF1-A74A-3BBC61BFB253}" srcOrd="2" destOrd="0" presId="urn:microsoft.com/office/officeart/2005/8/layout/default"/>
    <dgm:cxn modelId="{A4004875-727E-4514-A578-3B0A2FE772C6}" type="presParOf" srcId="{BB47EDD8-6E60-47D7-9FEE-EC01B35B5F90}" destId="{F6B1C8F4-A227-4F38-9E7A-74B72D271C3C}" srcOrd="3" destOrd="0" presId="urn:microsoft.com/office/officeart/2005/8/layout/default"/>
    <dgm:cxn modelId="{75BD5EDA-8B9E-4DFE-AD49-0C9E017E9809}" type="presParOf" srcId="{BB47EDD8-6E60-47D7-9FEE-EC01B35B5F90}" destId="{59C51C62-9B5D-407D-9BEF-1E2EA2969B86}"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5DEC25-8AAE-43AD-A402-DCBEAE1A5614}" type="doc">
      <dgm:prSet loTypeId="urn:microsoft.com/office/officeart/2005/8/layout/hProcess9" loCatId="process" qsTypeId="urn:microsoft.com/office/officeart/2005/8/quickstyle/simple3" qsCatId="simple" csTypeId="urn:microsoft.com/office/officeart/2005/8/colors/accent1_2" csCatId="accent1" phldr="1"/>
      <dgm:spPr/>
    </dgm:pt>
    <dgm:pt modelId="{8D18A28C-B702-4AD2-999D-DA40F0C0EBC1}">
      <dgm:prSet phldrT="[Texto]"/>
      <dgm:spPr/>
      <dgm:t>
        <a:bodyPr/>
        <a:lstStyle/>
        <a:p>
          <a:r>
            <a:rPr lang="es-EC" dirty="0" smtClean="0"/>
            <a:t>Sector importante del sistema económico nacional 12% PIB 2017</a:t>
          </a:r>
          <a:endParaRPr lang="es-EC" dirty="0"/>
        </a:p>
      </dgm:t>
    </dgm:pt>
    <dgm:pt modelId="{FD332A3A-3279-4AB4-A00A-828186B96FED}" type="parTrans" cxnId="{EB214390-7637-4DE0-935B-CC150FF772AC}">
      <dgm:prSet/>
      <dgm:spPr/>
      <dgm:t>
        <a:bodyPr/>
        <a:lstStyle/>
        <a:p>
          <a:endParaRPr lang="es-EC"/>
        </a:p>
      </dgm:t>
    </dgm:pt>
    <dgm:pt modelId="{1936F668-C957-4012-BD6B-A477B8C55264}" type="sibTrans" cxnId="{EB214390-7637-4DE0-935B-CC150FF772AC}">
      <dgm:prSet/>
      <dgm:spPr/>
      <dgm:t>
        <a:bodyPr/>
        <a:lstStyle/>
        <a:p>
          <a:endParaRPr lang="es-EC"/>
        </a:p>
      </dgm:t>
    </dgm:pt>
    <dgm:pt modelId="{5DCFCB8A-AC87-4531-B9CF-EA6BB4D1DAE4}">
      <dgm:prSet phldrT="[Texto]"/>
      <dgm:spPr/>
      <dgm:t>
        <a:bodyPr/>
        <a:lstStyle/>
        <a:p>
          <a:r>
            <a:rPr lang="es-EC" dirty="0" smtClean="0"/>
            <a:t>Créditos son su principal fuente de financiamiento </a:t>
          </a:r>
          <a:endParaRPr lang="es-EC" dirty="0"/>
        </a:p>
      </dgm:t>
    </dgm:pt>
    <dgm:pt modelId="{3EB077DA-04CD-4027-AB9B-6C1FEAFD7499}" type="parTrans" cxnId="{1217B6F3-11E4-4EE8-ACB6-26B990DC39BA}">
      <dgm:prSet/>
      <dgm:spPr/>
      <dgm:t>
        <a:bodyPr/>
        <a:lstStyle/>
        <a:p>
          <a:endParaRPr lang="es-EC"/>
        </a:p>
      </dgm:t>
    </dgm:pt>
    <dgm:pt modelId="{29AD84F6-6EC9-4D3C-870B-C4887A720D8A}" type="sibTrans" cxnId="{1217B6F3-11E4-4EE8-ACB6-26B990DC39BA}">
      <dgm:prSet/>
      <dgm:spPr/>
      <dgm:t>
        <a:bodyPr/>
        <a:lstStyle/>
        <a:p>
          <a:endParaRPr lang="es-EC"/>
        </a:p>
      </dgm:t>
    </dgm:pt>
    <dgm:pt modelId="{FCB3247E-DD4B-4504-9A7E-3CDBF98AB5DC}">
      <dgm:prSet phldrT="[Texto]"/>
      <dgm:spPr/>
      <dgm:t>
        <a:bodyPr/>
        <a:lstStyle/>
        <a:p>
          <a:r>
            <a:rPr lang="es-EC" dirty="0" smtClean="0"/>
            <a:t>Expectativa de recuperación en el tiempo pactado</a:t>
          </a:r>
          <a:endParaRPr lang="es-EC" dirty="0"/>
        </a:p>
      </dgm:t>
    </dgm:pt>
    <dgm:pt modelId="{003A0D79-3216-4105-9CFD-0EA5EE581525}" type="parTrans" cxnId="{0343E4AB-DE18-49D2-BAD2-A671386E15A5}">
      <dgm:prSet/>
      <dgm:spPr/>
      <dgm:t>
        <a:bodyPr/>
        <a:lstStyle/>
        <a:p>
          <a:endParaRPr lang="es-EC"/>
        </a:p>
      </dgm:t>
    </dgm:pt>
    <dgm:pt modelId="{56D69BC2-0F12-48E6-BBAC-5221B81699F3}" type="sibTrans" cxnId="{0343E4AB-DE18-49D2-BAD2-A671386E15A5}">
      <dgm:prSet/>
      <dgm:spPr/>
      <dgm:t>
        <a:bodyPr/>
        <a:lstStyle/>
        <a:p>
          <a:endParaRPr lang="es-EC"/>
        </a:p>
      </dgm:t>
    </dgm:pt>
    <dgm:pt modelId="{D9D3196A-F80A-4AB4-AA6C-755679A5A1CE}" type="pres">
      <dgm:prSet presAssocID="{965DEC25-8AAE-43AD-A402-DCBEAE1A5614}" presName="CompostProcess" presStyleCnt="0">
        <dgm:presLayoutVars>
          <dgm:dir/>
          <dgm:resizeHandles val="exact"/>
        </dgm:presLayoutVars>
      </dgm:prSet>
      <dgm:spPr/>
    </dgm:pt>
    <dgm:pt modelId="{CBA14EB8-1B9D-43AF-B745-BB0634945782}" type="pres">
      <dgm:prSet presAssocID="{965DEC25-8AAE-43AD-A402-DCBEAE1A5614}" presName="arrow" presStyleLbl="bgShp" presStyleIdx="0" presStyleCnt="1"/>
      <dgm:spPr/>
    </dgm:pt>
    <dgm:pt modelId="{6C200E7E-D3CB-4168-A5DB-23E8F6AD8056}" type="pres">
      <dgm:prSet presAssocID="{965DEC25-8AAE-43AD-A402-DCBEAE1A5614}" presName="linearProcess" presStyleCnt="0"/>
      <dgm:spPr/>
    </dgm:pt>
    <dgm:pt modelId="{931829E9-500E-42B4-9582-6FDF89DAA2F2}" type="pres">
      <dgm:prSet presAssocID="{8D18A28C-B702-4AD2-999D-DA40F0C0EBC1}" presName="textNode" presStyleLbl="node1" presStyleIdx="0" presStyleCnt="3">
        <dgm:presLayoutVars>
          <dgm:bulletEnabled val="1"/>
        </dgm:presLayoutVars>
      </dgm:prSet>
      <dgm:spPr/>
      <dgm:t>
        <a:bodyPr/>
        <a:lstStyle/>
        <a:p>
          <a:endParaRPr lang="es-EC"/>
        </a:p>
      </dgm:t>
    </dgm:pt>
    <dgm:pt modelId="{3CA8F203-43A8-483C-A92F-0C454499B59D}" type="pres">
      <dgm:prSet presAssocID="{1936F668-C957-4012-BD6B-A477B8C55264}" presName="sibTrans" presStyleCnt="0"/>
      <dgm:spPr/>
    </dgm:pt>
    <dgm:pt modelId="{1EDEE6E9-3D20-4A79-ACCA-2460E187DFCC}" type="pres">
      <dgm:prSet presAssocID="{5DCFCB8A-AC87-4531-B9CF-EA6BB4D1DAE4}" presName="textNode" presStyleLbl="node1" presStyleIdx="1" presStyleCnt="3">
        <dgm:presLayoutVars>
          <dgm:bulletEnabled val="1"/>
        </dgm:presLayoutVars>
      </dgm:prSet>
      <dgm:spPr/>
      <dgm:t>
        <a:bodyPr/>
        <a:lstStyle/>
        <a:p>
          <a:endParaRPr lang="es-EC"/>
        </a:p>
      </dgm:t>
    </dgm:pt>
    <dgm:pt modelId="{19EF6614-8DEB-4837-A5A7-523CF6465BBD}" type="pres">
      <dgm:prSet presAssocID="{29AD84F6-6EC9-4D3C-870B-C4887A720D8A}" presName="sibTrans" presStyleCnt="0"/>
      <dgm:spPr/>
    </dgm:pt>
    <dgm:pt modelId="{35994A3C-722D-4E4F-9F30-01BFB254D939}" type="pres">
      <dgm:prSet presAssocID="{FCB3247E-DD4B-4504-9A7E-3CDBF98AB5DC}" presName="textNode" presStyleLbl="node1" presStyleIdx="2" presStyleCnt="3">
        <dgm:presLayoutVars>
          <dgm:bulletEnabled val="1"/>
        </dgm:presLayoutVars>
      </dgm:prSet>
      <dgm:spPr/>
      <dgm:t>
        <a:bodyPr/>
        <a:lstStyle/>
        <a:p>
          <a:endParaRPr lang="es-EC"/>
        </a:p>
      </dgm:t>
    </dgm:pt>
  </dgm:ptLst>
  <dgm:cxnLst>
    <dgm:cxn modelId="{8407D176-6392-43A1-B741-8818489E782D}" type="presOf" srcId="{FCB3247E-DD4B-4504-9A7E-3CDBF98AB5DC}" destId="{35994A3C-722D-4E4F-9F30-01BFB254D939}" srcOrd="0" destOrd="0" presId="urn:microsoft.com/office/officeart/2005/8/layout/hProcess9"/>
    <dgm:cxn modelId="{1217B6F3-11E4-4EE8-ACB6-26B990DC39BA}" srcId="{965DEC25-8AAE-43AD-A402-DCBEAE1A5614}" destId="{5DCFCB8A-AC87-4531-B9CF-EA6BB4D1DAE4}" srcOrd="1" destOrd="0" parTransId="{3EB077DA-04CD-4027-AB9B-6C1FEAFD7499}" sibTransId="{29AD84F6-6EC9-4D3C-870B-C4887A720D8A}"/>
    <dgm:cxn modelId="{0343E4AB-DE18-49D2-BAD2-A671386E15A5}" srcId="{965DEC25-8AAE-43AD-A402-DCBEAE1A5614}" destId="{FCB3247E-DD4B-4504-9A7E-3CDBF98AB5DC}" srcOrd="2" destOrd="0" parTransId="{003A0D79-3216-4105-9CFD-0EA5EE581525}" sibTransId="{56D69BC2-0F12-48E6-BBAC-5221B81699F3}"/>
    <dgm:cxn modelId="{73E29128-39CF-4C83-ABCE-EB07773554F9}" type="presOf" srcId="{965DEC25-8AAE-43AD-A402-DCBEAE1A5614}" destId="{D9D3196A-F80A-4AB4-AA6C-755679A5A1CE}" srcOrd="0" destOrd="0" presId="urn:microsoft.com/office/officeart/2005/8/layout/hProcess9"/>
    <dgm:cxn modelId="{BFF5AEFE-8AA1-4CD9-B3DA-1D8C16AE914A}" type="presOf" srcId="{8D18A28C-B702-4AD2-999D-DA40F0C0EBC1}" destId="{931829E9-500E-42B4-9582-6FDF89DAA2F2}" srcOrd="0" destOrd="0" presId="urn:microsoft.com/office/officeart/2005/8/layout/hProcess9"/>
    <dgm:cxn modelId="{D9177D33-D6D8-4825-AA03-0EF1A6E84DB7}" type="presOf" srcId="{5DCFCB8A-AC87-4531-B9CF-EA6BB4D1DAE4}" destId="{1EDEE6E9-3D20-4A79-ACCA-2460E187DFCC}" srcOrd="0" destOrd="0" presId="urn:microsoft.com/office/officeart/2005/8/layout/hProcess9"/>
    <dgm:cxn modelId="{EB214390-7637-4DE0-935B-CC150FF772AC}" srcId="{965DEC25-8AAE-43AD-A402-DCBEAE1A5614}" destId="{8D18A28C-B702-4AD2-999D-DA40F0C0EBC1}" srcOrd="0" destOrd="0" parTransId="{FD332A3A-3279-4AB4-A00A-828186B96FED}" sibTransId="{1936F668-C957-4012-BD6B-A477B8C55264}"/>
    <dgm:cxn modelId="{991CD896-F08F-4F1F-8B92-CC1A83C4DDB9}" type="presParOf" srcId="{D9D3196A-F80A-4AB4-AA6C-755679A5A1CE}" destId="{CBA14EB8-1B9D-43AF-B745-BB0634945782}" srcOrd="0" destOrd="0" presId="urn:microsoft.com/office/officeart/2005/8/layout/hProcess9"/>
    <dgm:cxn modelId="{00A8DF4C-A61A-4871-8C09-B07946A45A64}" type="presParOf" srcId="{D9D3196A-F80A-4AB4-AA6C-755679A5A1CE}" destId="{6C200E7E-D3CB-4168-A5DB-23E8F6AD8056}" srcOrd="1" destOrd="0" presId="urn:microsoft.com/office/officeart/2005/8/layout/hProcess9"/>
    <dgm:cxn modelId="{1D54E151-A611-45FE-A3AD-B534C04F0A99}" type="presParOf" srcId="{6C200E7E-D3CB-4168-A5DB-23E8F6AD8056}" destId="{931829E9-500E-42B4-9582-6FDF89DAA2F2}" srcOrd="0" destOrd="0" presId="urn:microsoft.com/office/officeart/2005/8/layout/hProcess9"/>
    <dgm:cxn modelId="{60261647-AFB5-4442-8F36-FF1E796128E5}" type="presParOf" srcId="{6C200E7E-D3CB-4168-A5DB-23E8F6AD8056}" destId="{3CA8F203-43A8-483C-A92F-0C454499B59D}" srcOrd="1" destOrd="0" presId="urn:microsoft.com/office/officeart/2005/8/layout/hProcess9"/>
    <dgm:cxn modelId="{B8CE797A-D71B-4D7B-B5E1-C44F2AF37167}" type="presParOf" srcId="{6C200E7E-D3CB-4168-A5DB-23E8F6AD8056}" destId="{1EDEE6E9-3D20-4A79-ACCA-2460E187DFCC}" srcOrd="2" destOrd="0" presId="urn:microsoft.com/office/officeart/2005/8/layout/hProcess9"/>
    <dgm:cxn modelId="{240D31FB-367F-4E7A-8FC2-F9BAE72F3362}" type="presParOf" srcId="{6C200E7E-D3CB-4168-A5DB-23E8F6AD8056}" destId="{19EF6614-8DEB-4837-A5A7-523CF6465BBD}" srcOrd="3" destOrd="0" presId="urn:microsoft.com/office/officeart/2005/8/layout/hProcess9"/>
    <dgm:cxn modelId="{61B0FB63-8EB1-44D4-83DE-83B6DDE097E9}" type="presParOf" srcId="{6C200E7E-D3CB-4168-A5DB-23E8F6AD8056}" destId="{35994A3C-722D-4E4F-9F30-01BFB254D939}"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7C9D0C-B43C-4656-A8B7-7D4B25DC14EE}"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EC"/>
        </a:p>
      </dgm:t>
    </dgm:pt>
    <dgm:pt modelId="{2C3FDAE9-38A5-4494-BADE-0C31F1E9F213}">
      <dgm:prSet phldrT="[Texto]"/>
      <dgm:spPr/>
      <dgm:t>
        <a:bodyPr/>
        <a:lstStyle/>
        <a:p>
          <a:r>
            <a:rPr lang="es-EC" dirty="0" smtClean="0"/>
            <a:t>Evaluar el impacto de la maduración de la cartera por plazos, mediante el estudio histórico de la evolución de la cartera improductiva de las COAC del segmento 1 del Ecuador, durante el periodo 2015 – 2017, para analizar su efecto en la rentabilidad  e identificar estrategias de cobranza y recuperación.</a:t>
          </a:r>
          <a:endParaRPr lang="es-EC" dirty="0"/>
        </a:p>
      </dgm:t>
    </dgm:pt>
    <dgm:pt modelId="{91190752-6790-4529-A9E6-2CEC4128DE36}" type="parTrans" cxnId="{84117A62-7B5C-4A6F-90DC-F5C6593A04DC}">
      <dgm:prSet/>
      <dgm:spPr/>
      <dgm:t>
        <a:bodyPr/>
        <a:lstStyle/>
        <a:p>
          <a:endParaRPr lang="es-EC"/>
        </a:p>
      </dgm:t>
    </dgm:pt>
    <dgm:pt modelId="{86368825-BDB5-4E79-B774-10A064452698}" type="sibTrans" cxnId="{84117A62-7B5C-4A6F-90DC-F5C6593A04DC}">
      <dgm:prSet/>
      <dgm:spPr/>
      <dgm:t>
        <a:bodyPr/>
        <a:lstStyle/>
        <a:p>
          <a:endParaRPr lang="es-EC"/>
        </a:p>
      </dgm:t>
    </dgm:pt>
    <dgm:pt modelId="{CF50407B-5CA9-4A95-BF95-A761824D11FA}">
      <dgm:prSet phldrT="[Texto]"/>
      <dgm:spPr/>
      <dgm:t>
        <a:bodyPr/>
        <a:lstStyle/>
        <a:p>
          <a:r>
            <a:rPr lang="es-EC" b="0" dirty="0" smtClean="0"/>
            <a:t>Analizar la evolución del indicador de morosidad global de la cartera de consumo y de microcrédito durante el periodo 2015 - 2017.</a:t>
          </a:r>
          <a:endParaRPr lang="es-EC" dirty="0"/>
        </a:p>
      </dgm:t>
    </dgm:pt>
    <dgm:pt modelId="{AD34B585-888D-46EC-BE41-BE828446063B}" type="parTrans" cxnId="{B7B50AB0-2B19-43CA-B6E9-8C52953661FE}">
      <dgm:prSet/>
      <dgm:spPr/>
      <dgm:t>
        <a:bodyPr/>
        <a:lstStyle/>
        <a:p>
          <a:endParaRPr lang="es-EC"/>
        </a:p>
      </dgm:t>
    </dgm:pt>
    <dgm:pt modelId="{AD4DC4C9-5E38-4D6A-B9E3-DA40CB293E3D}" type="sibTrans" cxnId="{B7B50AB0-2B19-43CA-B6E9-8C52953661FE}">
      <dgm:prSet/>
      <dgm:spPr/>
      <dgm:t>
        <a:bodyPr/>
        <a:lstStyle/>
        <a:p>
          <a:endParaRPr lang="es-EC"/>
        </a:p>
      </dgm:t>
    </dgm:pt>
    <dgm:pt modelId="{77926292-EB70-497B-B0D4-BFA06EB82052}">
      <dgm:prSet/>
      <dgm:spPr/>
      <dgm:t>
        <a:bodyPr/>
        <a:lstStyle/>
        <a:p>
          <a:r>
            <a:rPr lang="es-EC" b="0" smtClean="0"/>
            <a:t>Estudiar la evolución de la cartera improductiva de los segmentos de consumo y microcrédito durante el periodo 2015 - 2017. </a:t>
          </a:r>
          <a:endParaRPr lang="es-EC" b="1"/>
        </a:p>
      </dgm:t>
    </dgm:pt>
    <dgm:pt modelId="{AD25A74D-91E4-4E57-AF72-3717E6CD01F6}" type="parTrans" cxnId="{53C23BEF-9F6D-4A93-95FD-85986D95383B}">
      <dgm:prSet/>
      <dgm:spPr/>
      <dgm:t>
        <a:bodyPr/>
        <a:lstStyle/>
        <a:p>
          <a:endParaRPr lang="es-EC"/>
        </a:p>
      </dgm:t>
    </dgm:pt>
    <dgm:pt modelId="{0E0691AC-AACB-4F09-AE2E-EF9F4BCDBDB1}" type="sibTrans" cxnId="{53C23BEF-9F6D-4A93-95FD-85986D95383B}">
      <dgm:prSet/>
      <dgm:spPr/>
      <dgm:t>
        <a:bodyPr/>
        <a:lstStyle/>
        <a:p>
          <a:endParaRPr lang="es-EC"/>
        </a:p>
      </dgm:t>
    </dgm:pt>
    <dgm:pt modelId="{A9CC5967-3EF9-40DB-98F9-5E7E79BEDF59}">
      <dgm:prSet/>
      <dgm:spPr/>
      <dgm:t>
        <a:bodyPr/>
        <a:lstStyle/>
        <a:p>
          <a:r>
            <a:rPr lang="es-EC" b="0" smtClean="0"/>
            <a:t>Evaluar el comportamiento de la estructura de la cartera por plazos de vencimiento de los segmentos de consumo y microcrédito durante el periodo 2015 - 2017. </a:t>
          </a:r>
          <a:endParaRPr lang="es-EC" b="1"/>
        </a:p>
      </dgm:t>
    </dgm:pt>
    <dgm:pt modelId="{1A1F2349-60A4-4CF6-8186-FB318C1F7CA4}" type="parTrans" cxnId="{A3A52508-E156-4DEA-83A2-6632A9E82855}">
      <dgm:prSet/>
      <dgm:spPr/>
      <dgm:t>
        <a:bodyPr/>
        <a:lstStyle/>
        <a:p>
          <a:endParaRPr lang="es-EC"/>
        </a:p>
      </dgm:t>
    </dgm:pt>
    <dgm:pt modelId="{20092248-B2D7-4367-ABF7-34DA337DECEB}" type="sibTrans" cxnId="{A3A52508-E156-4DEA-83A2-6632A9E82855}">
      <dgm:prSet/>
      <dgm:spPr/>
      <dgm:t>
        <a:bodyPr/>
        <a:lstStyle/>
        <a:p>
          <a:endParaRPr lang="es-EC"/>
        </a:p>
      </dgm:t>
    </dgm:pt>
    <dgm:pt modelId="{1B0DF3FD-C9CB-4770-B463-4C8597AE5900}">
      <dgm:prSet/>
      <dgm:spPr/>
      <dgm:t>
        <a:bodyPr/>
        <a:lstStyle/>
        <a:p>
          <a:r>
            <a:rPr lang="es-EC" b="0" smtClean="0"/>
            <a:t>Analizar  la cobertura de provisiones de la cartera improductiva y su impacto en la rentabilidad de las COAC del segmento 1 durante el periodo 2015 - 2017. </a:t>
          </a:r>
          <a:endParaRPr lang="es-EC" b="1"/>
        </a:p>
      </dgm:t>
    </dgm:pt>
    <dgm:pt modelId="{D8AAEDA8-615B-429C-833C-0CF412F59D8C}" type="parTrans" cxnId="{E30B631F-5BAC-4807-95F7-A9B03D00F192}">
      <dgm:prSet/>
      <dgm:spPr/>
      <dgm:t>
        <a:bodyPr/>
        <a:lstStyle/>
        <a:p>
          <a:endParaRPr lang="es-EC"/>
        </a:p>
      </dgm:t>
    </dgm:pt>
    <dgm:pt modelId="{B889EB48-9F23-408B-A9F6-49EA4028BBE8}" type="sibTrans" cxnId="{E30B631F-5BAC-4807-95F7-A9B03D00F192}">
      <dgm:prSet/>
      <dgm:spPr/>
      <dgm:t>
        <a:bodyPr/>
        <a:lstStyle/>
        <a:p>
          <a:endParaRPr lang="es-EC"/>
        </a:p>
      </dgm:t>
    </dgm:pt>
    <dgm:pt modelId="{5F33B1B4-62A6-418F-A999-5474ACE1C195}">
      <dgm:prSet/>
      <dgm:spPr/>
      <dgm:t>
        <a:bodyPr/>
        <a:lstStyle/>
        <a:p>
          <a:r>
            <a:rPr lang="es-EC" b="0" dirty="0" smtClean="0"/>
            <a:t>Determinar  las estrategias para la recuperación de los préstamos vencidos</a:t>
          </a:r>
          <a:endParaRPr lang="es-EC" b="1" dirty="0"/>
        </a:p>
      </dgm:t>
    </dgm:pt>
    <dgm:pt modelId="{CAED14FD-149F-4F3E-BF1C-827A7A5034C7}" type="parTrans" cxnId="{B1B42AB9-C737-40F7-AFF0-2910BDC8CD3C}">
      <dgm:prSet/>
      <dgm:spPr/>
      <dgm:t>
        <a:bodyPr/>
        <a:lstStyle/>
        <a:p>
          <a:endParaRPr lang="es-EC"/>
        </a:p>
      </dgm:t>
    </dgm:pt>
    <dgm:pt modelId="{7A4B0CE6-E337-4A4F-8C6D-EB6EF7708031}" type="sibTrans" cxnId="{B1B42AB9-C737-40F7-AFF0-2910BDC8CD3C}">
      <dgm:prSet/>
      <dgm:spPr/>
      <dgm:t>
        <a:bodyPr/>
        <a:lstStyle/>
        <a:p>
          <a:endParaRPr lang="es-EC"/>
        </a:p>
      </dgm:t>
    </dgm:pt>
    <dgm:pt modelId="{CD4DA1CD-1225-458B-87D4-1140C0392FC9}" type="pres">
      <dgm:prSet presAssocID="{B67C9D0C-B43C-4656-A8B7-7D4B25DC14EE}" presName="Name0" presStyleCnt="0">
        <dgm:presLayoutVars>
          <dgm:dir/>
          <dgm:animLvl val="lvl"/>
          <dgm:resizeHandles/>
        </dgm:presLayoutVars>
      </dgm:prSet>
      <dgm:spPr/>
      <dgm:t>
        <a:bodyPr/>
        <a:lstStyle/>
        <a:p>
          <a:endParaRPr lang="es-ES"/>
        </a:p>
      </dgm:t>
    </dgm:pt>
    <dgm:pt modelId="{69499F6E-2D00-4E77-9E1A-56C5DD586D9E}" type="pres">
      <dgm:prSet presAssocID="{2C3FDAE9-38A5-4494-BADE-0C31F1E9F213}" presName="linNode" presStyleCnt="0"/>
      <dgm:spPr/>
    </dgm:pt>
    <dgm:pt modelId="{449471A0-568D-4D16-A773-C27E1CDDE33D}" type="pres">
      <dgm:prSet presAssocID="{2C3FDAE9-38A5-4494-BADE-0C31F1E9F213}" presName="parentShp" presStyleLbl="node1" presStyleIdx="0" presStyleCnt="1">
        <dgm:presLayoutVars>
          <dgm:bulletEnabled val="1"/>
        </dgm:presLayoutVars>
      </dgm:prSet>
      <dgm:spPr/>
      <dgm:t>
        <a:bodyPr/>
        <a:lstStyle/>
        <a:p>
          <a:endParaRPr lang="es-EC"/>
        </a:p>
      </dgm:t>
    </dgm:pt>
    <dgm:pt modelId="{0667E02C-8A3E-4DCC-96BF-0F45E5043FB9}" type="pres">
      <dgm:prSet presAssocID="{2C3FDAE9-38A5-4494-BADE-0C31F1E9F213}" presName="childShp" presStyleLbl="bgAccFollowNode1" presStyleIdx="0" presStyleCnt="1">
        <dgm:presLayoutVars>
          <dgm:bulletEnabled val="1"/>
        </dgm:presLayoutVars>
      </dgm:prSet>
      <dgm:spPr/>
      <dgm:t>
        <a:bodyPr/>
        <a:lstStyle/>
        <a:p>
          <a:endParaRPr lang="es-EC"/>
        </a:p>
      </dgm:t>
    </dgm:pt>
  </dgm:ptLst>
  <dgm:cxnLst>
    <dgm:cxn modelId="{84117A62-7B5C-4A6F-90DC-F5C6593A04DC}" srcId="{B67C9D0C-B43C-4656-A8B7-7D4B25DC14EE}" destId="{2C3FDAE9-38A5-4494-BADE-0C31F1E9F213}" srcOrd="0" destOrd="0" parTransId="{91190752-6790-4529-A9E6-2CEC4128DE36}" sibTransId="{86368825-BDB5-4E79-B774-10A064452698}"/>
    <dgm:cxn modelId="{E30B631F-5BAC-4807-95F7-A9B03D00F192}" srcId="{2C3FDAE9-38A5-4494-BADE-0C31F1E9F213}" destId="{1B0DF3FD-C9CB-4770-B463-4C8597AE5900}" srcOrd="3" destOrd="0" parTransId="{D8AAEDA8-615B-429C-833C-0CF412F59D8C}" sibTransId="{B889EB48-9F23-408B-A9F6-49EA4028BBE8}"/>
    <dgm:cxn modelId="{17BBB2FC-BF6A-4238-90CA-00582082DDC8}" type="presOf" srcId="{77926292-EB70-497B-B0D4-BFA06EB82052}" destId="{0667E02C-8A3E-4DCC-96BF-0F45E5043FB9}" srcOrd="0" destOrd="1" presId="urn:microsoft.com/office/officeart/2005/8/layout/vList6"/>
    <dgm:cxn modelId="{B1B42AB9-C737-40F7-AFF0-2910BDC8CD3C}" srcId="{2C3FDAE9-38A5-4494-BADE-0C31F1E9F213}" destId="{5F33B1B4-62A6-418F-A999-5474ACE1C195}" srcOrd="4" destOrd="0" parTransId="{CAED14FD-149F-4F3E-BF1C-827A7A5034C7}" sibTransId="{7A4B0CE6-E337-4A4F-8C6D-EB6EF7708031}"/>
    <dgm:cxn modelId="{0EFFD5C2-7B72-4056-882C-C5608B5E49C2}" type="presOf" srcId="{1B0DF3FD-C9CB-4770-B463-4C8597AE5900}" destId="{0667E02C-8A3E-4DCC-96BF-0F45E5043FB9}" srcOrd="0" destOrd="3" presId="urn:microsoft.com/office/officeart/2005/8/layout/vList6"/>
    <dgm:cxn modelId="{53C23BEF-9F6D-4A93-95FD-85986D95383B}" srcId="{2C3FDAE9-38A5-4494-BADE-0C31F1E9F213}" destId="{77926292-EB70-497B-B0D4-BFA06EB82052}" srcOrd="1" destOrd="0" parTransId="{AD25A74D-91E4-4E57-AF72-3717E6CD01F6}" sibTransId="{0E0691AC-AACB-4F09-AE2E-EF9F4BCDBDB1}"/>
    <dgm:cxn modelId="{A3A52508-E156-4DEA-83A2-6632A9E82855}" srcId="{2C3FDAE9-38A5-4494-BADE-0C31F1E9F213}" destId="{A9CC5967-3EF9-40DB-98F9-5E7E79BEDF59}" srcOrd="2" destOrd="0" parTransId="{1A1F2349-60A4-4CF6-8186-FB318C1F7CA4}" sibTransId="{20092248-B2D7-4367-ABF7-34DA337DECEB}"/>
    <dgm:cxn modelId="{B7B50AB0-2B19-43CA-B6E9-8C52953661FE}" srcId="{2C3FDAE9-38A5-4494-BADE-0C31F1E9F213}" destId="{CF50407B-5CA9-4A95-BF95-A761824D11FA}" srcOrd="0" destOrd="0" parTransId="{AD34B585-888D-46EC-BE41-BE828446063B}" sibTransId="{AD4DC4C9-5E38-4D6A-B9E3-DA40CB293E3D}"/>
    <dgm:cxn modelId="{92E5A572-213D-42F7-832F-F7AAEE61B4E6}" type="presOf" srcId="{2C3FDAE9-38A5-4494-BADE-0C31F1E9F213}" destId="{449471A0-568D-4D16-A773-C27E1CDDE33D}" srcOrd="0" destOrd="0" presId="urn:microsoft.com/office/officeart/2005/8/layout/vList6"/>
    <dgm:cxn modelId="{C7C3D4FF-94D8-4102-80C9-EFE8CF163BEA}" type="presOf" srcId="{A9CC5967-3EF9-40DB-98F9-5E7E79BEDF59}" destId="{0667E02C-8A3E-4DCC-96BF-0F45E5043FB9}" srcOrd="0" destOrd="2" presId="urn:microsoft.com/office/officeart/2005/8/layout/vList6"/>
    <dgm:cxn modelId="{999E8AFC-C297-474C-9820-96733E4E7812}" type="presOf" srcId="{5F33B1B4-62A6-418F-A999-5474ACE1C195}" destId="{0667E02C-8A3E-4DCC-96BF-0F45E5043FB9}" srcOrd="0" destOrd="4" presId="urn:microsoft.com/office/officeart/2005/8/layout/vList6"/>
    <dgm:cxn modelId="{F23C6BF8-6A28-4E95-A76C-43622507D53E}" type="presOf" srcId="{CF50407B-5CA9-4A95-BF95-A761824D11FA}" destId="{0667E02C-8A3E-4DCC-96BF-0F45E5043FB9}" srcOrd="0" destOrd="0" presId="urn:microsoft.com/office/officeart/2005/8/layout/vList6"/>
    <dgm:cxn modelId="{831DEB3B-5BA1-4065-BE12-BB941545F2FF}" type="presOf" srcId="{B67C9D0C-B43C-4656-A8B7-7D4B25DC14EE}" destId="{CD4DA1CD-1225-458B-87D4-1140C0392FC9}" srcOrd="0" destOrd="0" presId="urn:microsoft.com/office/officeart/2005/8/layout/vList6"/>
    <dgm:cxn modelId="{A60129E2-EA89-4D38-92CE-1C9E233AEB6B}" type="presParOf" srcId="{CD4DA1CD-1225-458B-87D4-1140C0392FC9}" destId="{69499F6E-2D00-4E77-9E1A-56C5DD586D9E}" srcOrd="0" destOrd="0" presId="urn:microsoft.com/office/officeart/2005/8/layout/vList6"/>
    <dgm:cxn modelId="{ECECD5DC-C147-411B-94D0-B5A12D3B1A49}" type="presParOf" srcId="{69499F6E-2D00-4E77-9E1A-56C5DD586D9E}" destId="{449471A0-568D-4D16-A773-C27E1CDDE33D}" srcOrd="0" destOrd="0" presId="urn:microsoft.com/office/officeart/2005/8/layout/vList6"/>
    <dgm:cxn modelId="{9CF84C3A-3978-4925-9C3F-B013756059A1}" type="presParOf" srcId="{69499F6E-2D00-4E77-9E1A-56C5DD586D9E}" destId="{0667E02C-8A3E-4DCC-96BF-0F45E5043FB9}"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3C8128-2829-419F-87F6-C239149A56E8}" type="doc">
      <dgm:prSet loTypeId="urn:microsoft.com/office/officeart/2005/8/layout/pyramid2" loCatId="list" qsTypeId="urn:microsoft.com/office/officeart/2005/8/quickstyle/simple1" qsCatId="simple" csTypeId="urn:microsoft.com/office/officeart/2005/8/colors/accent1_5" csCatId="accent1" phldr="1"/>
      <dgm:spPr/>
    </dgm:pt>
    <dgm:pt modelId="{E8B147A4-E642-442E-8C37-DAD0477306EC}">
      <dgm:prSet phldrT="[Texto]" custT="1"/>
      <dgm:spPr/>
      <dgm:t>
        <a:bodyPr/>
        <a:lstStyle/>
        <a:p>
          <a:r>
            <a:rPr lang="es-EC" sz="1600" dirty="0" smtClean="0"/>
            <a:t>HIPÓTESIS</a:t>
          </a:r>
          <a:r>
            <a:rPr lang="es-EC" sz="1100" dirty="0" smtClean="0"/>
            <a:t> </a:t>
          </a:r>
          <a:endParaRPr lang="es-EC" sz="1100" dirty="0"/>
        </a:p>
      </dgm:t>
    </dgm:pt>
    <dgm:pt modelId="{BA3C9B4C-2834-45EB-B0B8-75BBE4301E73}" type="parTrans" cxnId="{D80C4321-E5FD-449B-85EC-8BB2340A8B20}">
      <dgm:prSet/>
      <dgm:spPr/>
      <dgm:t>
        <a:bodyPr/>
        <a:lstStyle/>
        <a:p>
          <a:endParaRPr lang="es-EC"/>
        </a:p>
      </dgm:t>
    </dgm:pt>
    <dgm:pt modelId="{A8C3A50B-2F7F-4628-B31F-371F8AFBE112}" type="sibTrans" cxnId="{D80C4321-E5FD-449B-85EC-8BB2340A8B20}">
      <dgm:prSet/>
      <dgm:spPr/>
      <dgm:t>
        <a:bodyPr/>
        <a:lstStyle/>
        <a:p>
          <a:endParaRPr lang="es-EC"/>
        </a:p>
      </dgm:t>
    </dgm:pt>
    <dgm:pt modelId="{DBBFA4A2-97A5-413A-9958-576610134865}">
      <dgm:prSet phldrT="[Texto]" custT="1"/>
      <dgm:spPr/>
      <dgm:t>
        <a:bodyPr/>
        <a:lstStyle/>
        <a:p>
          <a:pPr algn="just"/>
          <a:r>
            <a:rPr lang="es-EC" sz="1400" b="0" dirty="0" smtClean="0"/>
            <a:t>H0: Un aumento en la cartera improductiva por maduración de plazos no exige mayores provisiones que incrementen los gastos ocasionando una disminución en las utilidades. </a:t>
          </a:r>
          <a:endParaRPr lang="es-EC" sz="1400" dirty="0"/>
        </a:p>
      </dgm:t>
    </dgm:pt>
    <dgm:pt modelId="{1BC59D9E-0451-4838-BAAF-A461A9EB8F76}" type="parTrans" cxnId="{C3971A4C-BEDE-4597-8D1E-7E216F4B40B0}">
      <dgm:prSet/>
      <dgm:spPr/>
      <dgm:t>
        <a:bodyPr/>
        <a:lstStyle/>
        <a:p>
          <a:endParaRPr lang="es-EC"/>
        </a:p>
      </dgm:t>
    </dgm:pt>
    <dgm:pt modelId="{CE12E73E-942F-4C5A-9B52-747DCD23DDFE}" type="sibTrans" cxnId="{C3971A4C-BEDE-4597-8D1E-7E216F4B40B0}">
      <dgm:prSet/>
      <dgm:spPr/>
      <dgm:t>
        <a:bodyPr/>
        <a:lstStyle/>
        <a:p>
          <a:endParaRPr lang="es-EC"/>
        </a:p>
      </dgm:t>
    </dgm:pt>
    <dgm:pt modelId="{5FDBC3B9-3612-4B6F-85E1-E6BDD7FB469B}">
      <dgm:prSet phldrT="[Texto]" custT="1"/>
      <dgm:spPr/>
      <dgm:t>
        <a:bodyPr/>
        <a:lstStyle/>
        <a:p>
          <a:pPr algn="just"/>
          <a:r>
            <a:rPr lang="es-EC" sz="1400" b="0" dirty="0" smtClean="0"/>
            <a:t>H1</a:t>
          </a:r>
          <a:r>
            <a:rPr lang="es-EC" sz="1400" b="1" dirty="0" smtClean="0"/>
            <a:t>: </a:t>
          </a:r>
          <a:r>
            <a:rPr lang="es-EC" sz="1400" b="0" dirty="0" smtClean="0"/>
            <a:t>Un aumento en la cartera improductiva por maduración de plazos exige mayores provisiones que incrementan los gastos ocasionando una disminución en las utilidades. </a:t>
          </a:r>
          <a:endParaRPr lang="es-EC" sz="1400" dirty="0" smtClean="0"/>
        </a:p>
      </dgm:t>
    </dgm:pt>
    <dgm:pt modelId="{50B6BAB0-AC9D-4F52-ABDB-0CD2647E2C00}" type="parTrans" cxnId="{C5696E18-AF91-4F35-B83C-A0C3DA0F9D34}">
      <dgm:prSet/>
      <dgm:spPr/>
      <dgm:t>
        <a:bodyPr/>
        <a:lstStyle/>
        <a:p>
          <a:endParaRPr lang="es-EC"/>
        </a:p>
      </dgm:t>
    </dgm:pt>
    <dgm:pt modelId="{2B211476-2DA0-4974-A6F4-7CAC7674F508}" type="sibTrans" cxnId="{C5696E18-AF91-4F35-B83C-A0C3DA0F9D34}">
      <dgm:prSet/>
      <dgm:spPr/>
      <dgm:t>
        <a:bodyPr/>
        <a:lstStyle/>
        <a:p>
          <a:endParaRPr lang="es-EC"/>
        </a:p>
      </dgm:t>
    </dgm:pt>
    <dgm:pt modelId="{59E90325-89CA-4FD8-8BA1-A838320268B1}" type="pres">
      <dgm:prSet presAssocID="{CA3C8128-2829-419F-87F6-C239149A56E8}" presName="compositeShape" presStyleCnt="0">
        <dgm:presLayoutVars>
          <dgm:dir/>
          <dgm:resizeHandles/>
        </dgm:presLayoutVars>
      </dgm:prSet>
      <dgm:spPr/>
    </dgm:pt>
    <dgm:pt modelId="{5EA9A068-D82C-4357-8AE0-5F829502A045}" type="pres">
      <dgm:prSet presAssocID="{CA3C8128-2829-419F-87F6-C239149A56E8}" presName="pyramid" presStyleLbl="node1" presStyleIdx="0" presStyleCnt="1" custLinFactNeighborX="-15000"/>
      <dgm:spPr/>
    </dgm:pt>
    <dgm:pt modelId="{889F4B9D-5D97-4343-8469-08C352D9C253}" type="pres">
      <dgm:prSet presAssocID="{CA3C8128-2829-419F-87F6-C239149A56E8}" presName="theList" presStyleCnt="0"/>
      <dgm:spPr/>
    </dgm:pt>
    <dgm:pt modelId="{9FE77D33-ECA0-4BA3-BF56-05CA1413F80C}" type="pres">
      <dgm:prSet presAssocID="{E8B147A4-E642-442E-8C37-DAD0477306EC}" presName="aNode" presStyleLbl="fgAcc1" presStyleIdx="0" presStyleCnt="3">
        <dgm:presLayoutVars>
          <dgm:bulletEnabled val="1"/>
        </dgm:presLayoutVars>
      </dgm:prSet>
      <dgm:spPr/>
      <dgm:t>
        <a:bodyPr/>
        <a:lstStyle/>
        <a:p>
          <a:endParaRPr lang="es-EC"/>
        </a:p>
      </dgm:t>
    </dgm:pt>
    <dgm:pt modelId="{EDBB1E2A-A73C-48DB-9046-7FFA38AAB15D}" type="pres">
      <dgm:prSet presAssocID="{E8B147A4-E642-442E-8C37-DAD0477306EC}" presName="aSpace" presStyleCnt="0"/>
      <dgm:spPr/>
    </dgm:pt>
    <dgm:pt modelId="{88EC7A6B-899A-43F0-A898-9520EF860A3F}" type="pres">
      <dgm:prSet presAssocID="{DBBFA4A2-97A5-413A-9958-576610134865}" presName="aNode" presStyleLbl="fgAcc1" presStyleIdx="1" presStyleCnt="3" custScaleX="124795" custLinFactNeighborX="-8551" custLinFactNeighborY="17719">
        <dgm:presLayoutVars>
          <dgm:bulletEnabled val="1"/>
        </dgm:presLayoutVars>
      </dgm:prSet>
      <dgm:spPr/>
      <dgm:t>
        <a:bodyPr/>
        <a:lstStyle/>
        <a:p>
          <a:endParaRPr lang="es-EC"/>
        </a:p>
      </dgm:t>
    </dgm:pt>
    <dgm:pt modelId="{A44B1A69-D4C4-4240-914F-65FD4A5ED617}" type="pres">
      <dgm:prSet presAssocID="{DBBFA4A2-97A5-413A-9958-576610134865}" presName="aSpace" presStyleCnt="0"/>
      <dgm:spPr/>
    </dgm:pt>
    <dgm:pt modelId="{86AD8CD4-3094-4D3A-A9E5-A90DE9DBE8D8}" type="pres">
      <dgm:prSet presAssocID="{5FDBC3B9-3612-4B6F-85E1-E6BDD7FB469B}" presName="aNode" presStyleLbl="fgAcc1" presStyleIdx="2" presStyleCnt="3" custScaleX="126289" custLinFactNeighborX="-7804" custLinFactNeighborY="75804">
        <dgm:presLayoutVars>
          <dgm:bulletEnabled val="1"/>
        </dgm:presLayoutVars>
      </dgm:prSet>
      <dgm:spPr/>
      <dgm:t>
        <a:bodyPr/>
        <a:lstStyle/>
        <a:p>
          <a:endParaRPr lang="es-EC"/>
        </a:p>
      </dgm:t>
    </dgm:pt>
    <dgm:pt modelId="{2B2FB15B-687A-45C9-B926-D2C3C11B689F}" type="pres">
      <dgm:prSet presAssocID="{5FDBC3B9-3612-4B6F-85E1-E6BDD7FB469B}" presName="aSpace" presStyleCnt="0"/>
      <dgm:spPr/>
    </dgm:pt>
  </dgm:ptLst>
  <dgm:cxnLst>
    <dgm:cxn modelId="{C3971A4C-BEDE-4597-8D1E-7E216F4B40B0}" srcId="{CA3C8128-2829-419F-87F6-C239149A56E8}" destId="{DBBFA4A2-97A5-413A-9958-576610134865}" srcOrd="1" destOrd="0" parTransId="{1BC59D9E-0451-4838-BAAF-A461A9EB8F76}" sibTransId="{CE12E73E-942F-4C5A-9B52-747DCD23DDFE}"/>
    <dgm:cxn modelId="{5F66DD54-9FF2-48AC-BE75-31CB291AD17E}" type="presOf" srcId="{5FDBC3B9-3612-4B6F-85E1-E6BDD7FB469B}" destId="{86AD8CD4-3094-4D3A-A9E5-A90DE9DBE8D8}" srcOrd="0" destOrd="0" presId="urn:microsoft.com/office/officeart/2005/8/layout/pyramid2"/>
    <dgm:cxn modelId="{C5696E18-AF91-4F35-B83C-A0C3DA0F9D34}" srcId="{CA3C8128-2829-419F-87F6-C239149A56E8}" destId="{5FDBC3B9-3612-4B6F-85E1-E6BDD7FB469B}" srcOrd="2" destOrd="0" parTransId="{50B6BAB0-AC9D-4F52-ABDB-0CD2647E2C00}" sibTransId="{2B211476-2DA0-4974-A6F4-7CAC7674F508}"/>
    <dgm:cxn modelId="{B6FD12A1-0822-4158-A3C7-C020F0F5A81B}" type="presOf" srcId="{DBBFA4A2-97A5-413A-9958-576610134865}" destId="{88EC7A6B-899A-43F0-A898-9520EF860A3F}" srcOrd="0" destOrd="0" presId="urn:microsoft.com/office/officeart/2005/8/layout/pyramid2"/>
    <dgm:cxn modelId="{D80C4321-E5FD-449B-85EC-8BB2340A8B20}" srcId="{CA3C8128-2829-419F-87F6-C239149A56E8}" destId="{E8B147A4-E642-442E-8C37-DAD0477306EC}" srcOrd="0" destOrd="0" parTransId="{BA3C9B4C-2834-45EB-B0B8-75BBE4301E73}" sibTransId="{A8C3A50B-2F7F-4628-B31F-371F8AFBE112}"/>
    <dgm:cxn modelId="{AA213472-9536-4A41-92D0-1F14579C6DFC}" type="presOf" srcId="{E8B147A4-E642-442E-8C37-DAD0477306EC}" destId="{9FE77D33-ECA0-4BA3-BF56-05CA1413F80C}" srcOrd="0" destOrd="0" presId="urn:microsoft.com/office/officeart/2005/8/layout/pyramid2"/>
    <dgm:cxn modelId="{1EF6E5B1-B819-4CDA-B978-4759E1C58B5E}" type="presOf" srcId="{CA3C8128-2829-419F-87F6-C239149A56E8}" destId="{59E90325-89CA-4FD8-8BA1-A838320268B1}" srcOrd="0" destOrd="0" presId="urn:microsoft.com/office/officeart/2005/8/layout/pyramid2"/>
    <dgm:cxn modelId="{55B083D3-84C4-49E2-9ABC-8A3F3D8839DF}" type="presParOf" srcId="{59E90325-89CA-4FD8-8BA1-A838320268B1}" destId="{5EA9A068-D82C-4357-8AE0-5F829502A045}" srcOrd="0" destOrd="0" presId="urn:microsoft.com/office/officeart/2005/8/layout/pyramid2"/>
    <dgm:cxn modelId="{23189BDF-4547-460C-9956-B38EE7DDEFD2}" type="presParOf" srcId="{59E90325-89CA-4FD8-8BA1-A838320268B1}" destId="{889F4B9D-5D97-4343-8469-08C352D9C253}" srcOrd="1" destOrd="0" presId="urn:microsoft.com/office/officeart/2005/8/layout/pyramid2"/>
    <dgm:cxn modelId="{CE2261C2-E75D-4A5C-9641-4C7B539F146D}" type="presParOf" srcId="{889F4B9D-5D97-4343-8469-08C352D9C253}" destId="{9FE77D33-ECA0-4BA3-BF56-05CA1413F80C}" srcOrd="0" destOrd="0" presId="urn:microsoft.com/office/officeart/2005/8/layout/pyramid2"/>
    <dgm:cxn modelId="{C689C5C3-4258-4CD6-8B0B-342FDA930DBA}" type="presParOf" srcId="{889F4B9D-5D97-4343-8469-08C352D9C253}" destId="{EDBB1E2A-A73C-48DB-9046-7FFA38AAB15D}" srcOrd="1" destOrd="0" presId="urn:microsoft.com/office/officeart/2005/8/layout/pyramid2"/>
    <dgm:cxn modelId="{129DEB46-35E3-41C2-99AF-612BD90A209C}" type="presParOf" srcId="{889F4B9D-5D97-4343-8469-08C352D9C253}" destId="{88EC7A6B-899A-43F0-A898-9520EF860A3F}" srcOrd="2" destOrd="0" presId="urn:microsoft.com/office/officeart/2005/8/layout/pyramid2"/>
    <dgm:cxn modelId="{EFCA2567-B8A9-49BD-8448-3CBA7C0A492F}" type="presParOf" srcId="{889F4B9D-5D97-4343-8469-08C352D9C253}" destId="{A44B1A69-D4C4-4240-914F-65FD4A5ED617}" srcOrd="3" destOrd="0" presId="urn:microsoft.com/office/officeart/2005/8/layout/pyramid2"/>
    <dgm:cxn modelId="{6E3E074A-3B98-4A64-8913-E132A7EE80EB}" type="presParOf" srcId="{889F4B9D-5D97-4343-8469-08C352D9C253}" destId="{86AD8CD4-3094-4D3A-A9E5-A90DE9DBE8D8}" srcOrd="4" destOrd="0" presId="urn:microsoft.com/office/officeart/2005/8/layout/pyramid2"/>
    <dgm:cxn modelId="{C492888C-1CEC-4A69-BA07-BCC1324C0893}" type="presParOf" srcId="{889F4B9D-5D97-4343-8469-08C352D9C253}" destId="{2B2FB15B-687A-45C9-B926-D2C3C11B689F}"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07E123-D30C-4B41-AC8D-C126B794E140}" type="doc">
      <dgm:prSet loTypeId="urn:microsoft.com/office/officeart/2005/8/layout/chevron2" loCatId="process" qsTypeId="urn:microsoft.com/office/officeart/2005/8/quickstyle/simple3" qsCatId="simple" csTypeId="urn:microsoft.com/office/officeart/2005/8/colors/accent1_2" csCatId="accent1" phldr="1"/>
      <dgm:spPr/>
      <dgm:t>
        <a:bodyPr/>
        <a:lstStyle/>
        <a:p>
          <a:endParaRPr lang="es-EC"/>
        </a:p>
      </dgm:t>
    </dgm:pt>
    <dgm:pt modelId="{C29DB100-B9D4-46CB-9827-7AB61C12C928}">
      <dgm:prSet phldrT="[Texto]"/>
      <dgm:spPr/>
      <dgm:t>
        <a:bodyPr/>
        <a:lstStyle/>
        <a:p>
          <a:r>
            <a:rPr lang="es-EC" dirty="0" smtClean="0"/>
            <a:t>Teoría y practica del cooperativismo</a:t>
          </a:r>
          <a:endParaRPr lang="es-EC" dirty="0"/>
        </a:p>
      </dgm:t>
    </dgm:pt>
    <dgm:pt modelId="{C5440FAA-90C6-4223-9E80-A4D37D402D6D}" type="parTrans" cxnId="{6BC6DC46-AC5A-436C-A9D5-73480DA8B714}">
      <dgm:prSet/>
      <dgm:spPr/>
      <dgm:t>
        <a:bodyPr/>
        <a:lstStyle/>
        <a:p>
          <a:endParaRPr lang="es-EC"/>
        </a:p>
      </dgm:t>
    </dgm:pt>
    <dgm:pt modelId="{E5F9D5D5-C26D-4EA2-B31C-F9FB919A7B77}" type="sibTrans" cxnId="{6BC6DC46-AC5A-436C-A9D5-73480DA8B714}">
      <dgm:prSet/>
      <dgm:spPr/>
      <dgm:t>
        <a:bodyPr/>
        <a:lstStyle/>
        <a:p>
          <a:endParaRPr lang="es-EC"/>
        </a:p>
      </dgm:t>
    </dgm:pt>
    <dgm:pt modelId="{EE132133-5200-450D-AE2F-269B0D77EB9A}">
      <dgm:prSet phldrT="[Texto]"/>
      <dgm:spPr/>
      <dgm:t>
        <a:bodyPr/>
        <a:lstStyle/>
        <a:p>
          <a:r>
            <a:rPr lang="es-EC" dirty="0" smtClean="0"/>
            <a:t>Teoría de la demanda del Dinero</a:t>
          </a:r>
          <a:endParaRPr lang="es-EC" dirty="0"/>
        </a:p>
      </dgm:t>
    </dgm:pt>
    <dgm:pt modelId="{B4A624C3-8B5D-4140-A99A-F787CA179C52}" type="parTrans" cxnId="{4D7E2756-0891-4240-A2DA-9FE0019F1E5D}">
      <dgm:prSet/>
      <dgm:spPr/>
      <dgm:t>
        <a:bodyPr/>
        <a:lstStyle/>
        <a:p>
          <a:endParaRPr lang="es-EC"/>
        </a:p>
      </dgm:t>
    </dgm:pt>
    <dgm:pt modelId="{5C110DC0-B519-49D9-BB72-5A172AB83CAE}" type="sibTrans" cxnId="{4D7E2756-0891-4240-A2DA-9FE0019F1E5D}">
      <dgm:prSet/>
      <dgm:spPr/>
      <dgm:t>
        <a:bodyPr/>
        <a:lstStyle/>
        <a:p>
          <a:endParaRPr lang="es-EC"/>
        </a:p>
      </dgm:t>
    </dgm:pt>
    <dgm:pt modelId="{8AFF8A96-7D6B-4D45-8737-A53BFF016D1C}">
      <dgm:prSet phldrT="[Texto]" custT="1"/>
      <dgm:spPr/>
      <dgm:t>
        <a:bodyPr/>
        <a:lstStyle/>
        <a:p>
          <a:r>
            <a:rPr lang="es-EC" sz="1600" dirty="0" smtClean="0">
              <a:latin typeface="Times New Roman" panose="02020603050405020304" pitchFamily="18" charset="0"/>
              <a:cs typeface="Times New Roman" panose="02020603050405020304" pitchFamily="18" charset="0"/>
            </a:rPr>
            <a:t>Siglo XIX se extendió el uso del papel moneda </a:t>
          </a:r>
          <a:endParaRPr lang="es-EC" sz="1600" dirty="0">
            <a:latin typeface="Times New Roman" panose="02020603050405020304" pitchFamily="18" charset="0"/>
            <a:cs typeface="Times New Roman" panose="02020603050405020304" pitchFamily="18" charset="0"/>
          </a:endParaRPr>
        </a:p>
      </dgm:t>
    </dgm:pt>
    <dgm:pt modelId="{D14BA734-AA21-4F54-B613-528CE4F38173}" type="parTrans" cxnId="{BB8C035A-FC9F-4D00-868C-C12D16A7734C}">
      <dgm:prSet/>
      <dgm:spPr/>
      <dgm:t>
        <a:bodyPr/>
        <a:lstStyle/>
        <a:p>
          <a:endParaRPr lang="es-EC"/>
        </a:p>
      </dgm:t>
    </dgm:pt>
    <dgm:pt modelId="{03D18E64-C634-4CB8-8DF8-ADD8D3A8E39C}" type="sibTrans" cxnId="{BB8C035A-FC9F-4D00-868C-C12D16A7734C}">
      <dgm:prSet/>
      <dgm:spPr/>
      <dgm:t>
        <a:bodyPr/>
        <a:lstStyle/>
        <a:p>
          <a:endParaRPr lang="es-EC"/>
        </a:p>
      </dgm:t>
    </dgm:pt>
    <dgm:pt modelId="{D4479547-97C2-4801-82CC-15C57884C113}">
      <dgm:prSet phldrT="[Texto]" custT="1"/>
      <dgm:spPr/>
      <dgm:t>
        <a:bodyPr/>
        <a:lstStyle/>
        <a:p>
          <a:pPr algn="just"/>
          <a:r>
            <a:rPr lang="es-EC" sz="1600" b="0" dirty="0" smtClean="0">
              <a:latin typeface="Times New Roman" panose="02020603050405020304" pitchFamily="18" charset="0"/>
              <a:cs typeface="Times New Roman" panose="02020603050405020304" pitchFamily="18" charset="0"/>
            </a:rPr>
            <a:t>Louis Blanc primer gran teórico del cooperativismo propuso los talleres sociales.</a:t>
          </a:r>
          <a:endParaRPr lang="es-EC" sz="1600" b="0" dirty="0">
            <a:latin typeface="Times New Roman" panose="02020603050405020304" pitchFamily="18" charset="0"/>
            <a:cs typeface="Times New Roman" panose="02020603050405020304" pitchFamily="18" charset="0"/>
          </a:endParaRPr>
        </a:p>
      </dgm:t>
    </dgm:pt>
    <dgm:pt modelId="{D6BE785B-A754-4A6B-A5E8-C56DEA4EAAC1}" type="parTrans" cxnId="{E9D0ADA4-AD3F-476C-AE2D-2BE2540D7696}">
      <dgm:prSet/>
      <dgm:spPr/>
      <dgm:t>
        <a:bodyPr/>
        <a:lstStyle/>
        <a:p>
          <a:endParaRPr lang="es-EC"/>
        </a:p>
      </dgm:t>
    </dgm:pt>
    <dgm:pt modelId="{DE3C73B7-6B39-4EC8-BCE5-5873EE4B198B}" type="sibTrans" cxnId="{E9D0ADA4-AD3F-476C-AE2D-2BE2540D7696}">
      <dgm:prSet/>
      <dgm:spPr/>
      <dgm:t>
        <a:bodyPr/>
        <a:lstStyle/>
        <a:p>
          <a:endParaRPr lang="es-EC"/>
        </a:p>
      </dgm:t>
    </dgm:pt>
    <dgm:pt modelId="{C8C193F2-38EF-499B-9BAF-4B9B87E99AA4}">
      <dgm:prSet phldrT="[Texto]" custT="1"/>
      <dgm:spPr/>
      <dgm:t>
        <a:bodyPr/>
        <a:lstStyle/>
        <a:p>
          <a:pPr algn="just"/>
          <a:r>
            <a:rPr lang="es-EC" sz="1600" b="0" dirty="0" smtClean="0">
              <a:latin typeface="Times New Roman" panose="02020603050405020304" pitchFamily="18" charset="0"/>
              <a:cs typeface="Times New Roman" panose="02020603050405020304" pitchFamily="18" charset="0"/>
            </a:rPr>
            <a:t>Se rigen por principios de equidad y solidaridad</a:t>
          </a:r>
          <a:endParaRPr lang="es-EC" sz="1600" b="0" dirty="0">
            <a:latin typeface="Times New Roman" panose="02020603050405020304" pitchFamily="18" charset="0"/>
            <a:cs typeface="Times New Roman" panose="02020603050405020304" pitchFamily="18" charset="0"/>
          </a:endParaRPr>
        </a:p>
      </dgm:t>
    </dgm:pt>
    <dgm:pt modelId="{B6EE18AC-FAB9-4FFA-92B8-54D36791B79C}" type="parTrans" cxnId="{85783D04-E28D-4E08-A86E-D80515A411B9}">
      <dgm:prSet/>
      <dgm:spPr/>
      <dgm:t>
        <a:bodyPr/>
        <a:lstStyle/>
        <a:p>
          <a:endParaRPr lang="es-EC"/>
        </a:p>
      </dgm:t>
    </dgm:pt>
    <dgm:pt modelId="{F4866BBE-3448-4F5A-8E95-8EC14B37336F}" type="sibTrans" cxnId="{85783D04-E28D-4E08-A86E-D80515A411B9}">
      <dgm:prSet/>
      <dgm:spPr/>
      <dgm:t>
        <a:bodyPr/>
        <a:lstStyle/>
        <a:p>
          <a:endParaRPr lang="es-EC"/>
        </a:p>
      </dgm:t>
    </dgm:pt>
    <dgm:pt modelId="{2BE6E0B8-6420-4558-93F0-DF36CDAD6095}">
      <dgm:prSet phldrT="[Texto]" custT="1"/>
      <dgm:spPr/>
      <dgm:t>
        <a:bodyPr/>
        <a:lstStyle/>
        <a:p>
          <a:r>
            <a:rPr lang="es-EC" sz="1600" dirty="0" smtClean="0">
              <a:latin typeface="Times New Roman" panose="02020603050405020304" pitchFamily="18" charset="0"/>
              <a:cs typeface="Times New Roman" panose="02020603050405020304" pitchFamily="18" charset="0"/>
            </a:rPr>
            <a:t>Establece una relación directa entre la cantidad de dinero existente en el país y el comportamiento de los precios</a:t>
          </a:r>
          <a:endParaRPr lang="es-EC" sz="1600" dirty="0">
            <a:latin typeface="Times New Roman" panose="02020603050405020304" pitchFamily="18" charset="0"/>
            <a:cs typeface="Times New Roman" panose="02020603050405020304" pitchFamily="18" charset="0"/>
          </a:endParaRPr>
        </a:p>
      </dgm:t>
    </dgm:pt>
    <dgm:pt modelId="{0213009A-FC9F-45E1-95E4-DA1DDF57D560}" type="parTrans" cxnId="{7954E57F-D365-4486-A732-355DE7103166}">
      <dgm:prSet/>
      <dgm:spPr/>
      <dgm:t>
        <a:bodyPr/>
        <a:lstStyle/>
        <a:p>
          <a:endParaRPr lang="es-EC"/>
        </a:p>
      </dgm:t>
    </dgm:pt>
    <dgm:pt modelId="{B59328D2-4C88-4A4D-8615-BBA53BD12DDD}" type="sibTrans" cxnId="{7954E57F-D365-4486-A732-355DE7103166}">
      <dgm:prSet/>
      <dgm:spPr/>
      <dgm:t>
        <a:bodyPr/>
        <a:lstStyle/>
        <a:p>
          <a:endParaRPr lang="es-EC"/>
        </a:p>
      </dgm:t>
    </dgm:pt>
    <dgm:pt modelId="{040D30AB-E262-43DC-A820-A23CE1FCD058}">
      <dgm:prSet phldrT="[Texto]" custT="1"/>
      <dgm:spPr/>
      <dgm:t>
        <a:bodyPr/>
        <a:lstStyle/>
        <a:p>
          <a:r>
            <a:rPr lang="es-EC" sz="1600" dirty="0" smtClean="0">
              <a:latin typeface="Times New Roman" panose="02020603050405020304" pitchFamily="18" charset="0"/>
              <a:cs typeface="Times New Roman" panose="02020603050405020304" pitchFamily="18" charset="0"/>
            </a:rPr>
            <a:t>Se han usado diversos bienes como medio de intercambio </a:t>
          </a:r>
          <a:endParaRPr lang="es-EC" sz="1600" dirty="0">
            <a:latin typeface="Times New Roman" panose="02020603050405020304" pitchFamily="18" charset="0"/>
            <a:cs typeface="Times New Roman" panose="02020603050405020304" pitchFamily="18" charset="0"/>
          </a:endParaRPr>
        </a:p>
      </dgm:t>
    </dgm:pt>
    <dgm:pt modelId="{BCE46D5C-E0CF-48C1-B4AF-6B4D8E43261C}" type="parTrans" cxnId="{397417D5-A6B7-4062-B663-C362A09BE1EE}">
      <dgm:prSet/>
      <dgm:spPr/>
      <dgm:t>
        <a:bodyPr/>
        <a:lstStyle/>
        <a:p>
          <a:endParaRPr lang="es-EC"/>
        </a:p>
      </dgm:t>
    </dgm:pt>
    <dgm:pt modelId="{30804A17-173E-4654-9AD4-B2320F3D98FD}" type="sibTrans" cxnId="{397417D5-A6B7-4062-B663-C362A09BE1EE}">
      <dgm:prSet/>
      <dgm:spPr/>
      <dgm:t>
        <a:bodyPr/>
        <a:lstStyle/>
        <a:p>
          <a:endParaRPr lang="es-EC"/>
        </a:p>
      </dgm:t>
    </dgm:pt>
    <dgm:pt modelId="{9335CB36-E8DA-4235-811B-64B41BEA7FAF}" type="pres">
      <dgm:prSet presAssocID="{1A07E123-D30C-4B41-AC8D-C126B794E140}" presName="linearFlow" presStyleCnt="0">
        <dgm:presLayoutVars>
          <dgm:dir/>
          <dgm:animLvl val="lvl"/>
          <dgm:resizeHandles val="exact"/>
        </dgm:presLayoutVars>
      </dgm:prSet>
      <dgm:spPr/>
      <dgm:t>
        <a:bodyPr/>
        <a:lstStyle/>
        <a:p>
          <a:endParaRPr lang="es-ES"/>
        </a:p>
      </dgm:t>
    </dgm:pt>
    <dgm:pt modelId="{A9BA40E0-7E34-4536-91F0-B6A3B92041E2}" type="pres">
      <dgm:prSet presAssocID="{C29DB100-B9D4-46CB-9827-7AB61C12C928}" presName="composite" presStyleCnt="0"/>
      <dgm:spPr/>
    </dgm:pt>
    <dgm:pt modelId="{3B206B8E-E69C-4DD6-91FB-B50D3BC6F79A}" type="pres">
      <dgm:prSet presAssocID="{C29DB100-B9D4-46CB-9827-7AB61C12C928}" presName="parentText" presStyleLbl="alignNode1" presStyleIdx="0" presStyleCnt="2">
        <dgm:presLayoutVars>
          <dgm:chMax val="1"/>
          <dgm:bulletEnabled val="1"/>
        </dgm:presLayoutVars>
      </dgm:prSet>
      <dgm:spPr/>
      <dgm:t>
        <a:bodyPr/>
        <a:lstStyle/>
        <a:p>
          <a:endParaRPr lang="es-EC"/>
        </a:p>
      </dgm:t>
    </dgm:pt>
    <dgm:pt modelId="{93E7A6FF-7F54-4D64-91D8-C980D8943B48}" type="pres">
      <dgm:prSet presAssocID="{C29DB100-B9D4-46CB-9827-7AB61C12C928}" presName="descendantText" presStyleLbl="alignAcc1" presStyleIdx="0" presStyleCnt="2">
        <dgm:presLayoutVars>
          <dgm:bulletEnabled val="1"/>
        </dgm:presLayoutVars>
      </dgm:prSet>
      <dgm:spPr/>
      <dgm:t>
        <a:bodyPr/>
        <a:lstStyle/>
        <a:p>
          <a:endParaRPr lang="es-EC"/>
        </a:p>
      </dgm:t>
    </dgm:pt>
    <dgm:pt modelId="{00DCD1C8-B7C4-40D4-84C1-6228F561AD93}" type="pres">
      <dgm:prSet presAssocID="{E5F9D5D5-C26D-4EA2-B31C-F9FB919A7B77}" presName="sp" presStyleCnt="0"/>
      <dgm:spPr/>
    </dgm:pt>
    <dgm:pt modelId="{7D8447E0-EEAC-4EBB-99B1-C66E6BB181F0}" type="pres">
      <dgm:prSet presAssocID="{EE132133-5200-450D-AE2F-269B0D77EB9A}" presName="composite" presStyleCnt="0"/>
      <dgm:spPr/>
    </dgm:pt>
    <dgm:pt modelId="{85165E8E-5E4B-491D-BFF9-E0FCFA345ED3}" type="pres">
      <dgm:prSet presAssocID="{EE132133-5200-450D-AE2F-269B0D77EB9A}" presName="parentText" presStyleLbl="alignNode1" presStyleIdx="1" presStyleCnt="2">
        <dgm:presLayoutVars>
          <dgm:chMax val="1"/>
          <dgm:bulletEnabled val="1"/>
        </dgm:presLayoutVars>
      </dgm:prSet>
      <dgm:spPr/>
      <dgm:t>
        <a:bodyPr/>
        <a:lstStyle/>
        <a:p>
          <a:endParaRPr lang="es-EC"/>
        </a:p>
      </dgm:t>
    </dgm:pt>
    <dgm:pt modelId="{41F71BC1-8800-4A53-A193-B212BCA134C1}" type="pres">
      <dgm:prSet presAssocID="{EE132133-5200-450D-AE2F-269B0D77EB9A}" presName="descendantText" presStyleLbl="alignAcc1" presStyleIdx="1" presStyleCnt="2">
        <dgm:presLayoutVars>
          <dgm:bulletEnabled val="1"/>
        </dgm:presLayoutVars>
      </dgm:prSet>
      <dgm:spPr/>
      <dgm:t>
        <a:bodyPr/>
        <a:lstStyle/>
        <a:p>
          <a:endParaRPr lang="es-EC"/>
        </a:p>
      </dgm:t>
    </dgm:pt>
  </dgm:ptLst>
  <dgm:cxnLst>
    <dgm:cxn modelId="{BB8C035A-FC9F-4D00-868C-C12D16A7734C}" srcId="{EE132133-5200-450D-AE2F-269B0D77EB9A}" destId="{8AFF8A96-7D6B-4D45-8737-A53BFF016D1C}" srcOrd="2" destOrd="0" parTransId="{D14BA734-AA21-4F54-B613-528CE4F38173}" sibTransId="{03D18E64-C634-4CB8-8DF8-ADD8D3A8E39C}"/>
    <dgm:cxn modelId="{C4F16D23-9982-4909-89FD-419A38B19ED8}" type="presOf" srcId="{EE132133-5200-450D-AE2F-269B0D77EB9A}" destId="{85165E8E-5E4B-491D-BFF9-E0FCFA345ED3}" srcOrd="0" destOrd="0" presId="urn:microsoft.com/office/officeart/2005/8/layout/chevron2"/>
    <dgm:cxn modelId="{121FCDC0-4524-4F8C-AC3E-E7E993134317}" type="presOf" srcId="{8AFF8A96-7D6B-4D45-8737-A53BFF016D1C}" destId="{41F71BC1-8800-4A53-A193-B212BCA134C1}" srcOrd="0" destOrd="2" presId="urn:microsoft.com/office/officeart/2005/8/layout/chevron2"/>
    <dgm:cxn modelId="{C2C5CE61-AEBF-4877-826C-E462E554069D}" type="presOf" srcId="{D4479547-97C2-4801-82CC-15C57884C113}" destId="{93E7A6FF-7F54-4D64-91D8-C980D8943B48}" srcOrd="0" destOrd="0" presId="urn:microsoft.com/office/officeart/2005/8/layout/chevron2"/>
    <dgm:cxn modelId="{0F13D1CA-FD03-4659-82ED-C57138A2B5A0}" type="presOf" srcId="{C8C193F2-38EF-499B-9BAF-4B9B87E99AA4}" destId="{93E7A6FF-7F54-4D64-91D8-C980D8943B48}" srcOrd="0" destOrd="1" presId="urn:microsoft.com/office/officeart/2005/8/layout/chevron2"/>
    <dgm:cxn modelId="{3AC0A85B-C329-4F34-AD9C-EF461F1269CB}" type="presOf" srcId="{2BE6E0B8-6420-4558-93F0-DF36CDAD6095}" destId="{41F71BC1-8800-4A53-A193-B212BCA134C1}" srcOrd="0" destOrd="0" presId="urn:microsoft.com/office/officeart/2005/8/layout/chevron2"/>
    <dgm:cxn modelId="{397417D5-A6B7-4062-B663-C362A09BE1EE}" srcId="{EE132133-5200-450D-AE2F-269B0D77EB9A}" destId="{040D30AB-E262-43DC-A820-A23CE1FCD058}" srcOrd="1" destOrd="0" parTransId="{BCE46D5C-E0CF-48C1-B4AF-6B4D8E43261C}" sibTransId="{30804A17-173E-4654-9AD4-B2320F3D98FD}"/>
    <dgm:cxn modelId="{7954E57F-D365-4486-A732-355DE7103166}" srcId="{EE132133-5200-450D-AE2F-269B0D77EB9A}" destId="{2BE6E0B8-6420-4558-93F0-DF36CDAD6095}" srcOrd="0" destOrd="0" parTransId="{0213009A-FC9F-45E1-95E4-DA1DDF57D560}" sibTransId="{B59328D2-4C88-4A4D-8615-BBA53BD12DDD}"/>
    <dgm:cxn modelId="{119D82B2-8845-4CCC-949F-DA11D68C29A0}" type="presOf" srcId="{040D30AB-E262-43DC-A820-A23CE1FCD058}" destId="{41F71BC1-8800-4A53-A193-B212BCA134C1}" srcOrd="0" destOrd="1" presId="urn:microsoft.com/office/officeart/2005/8/layout/chevron2"/>
    <dgm:cxn modelId="{85783D04-E28D-4E08-A86E-D80515A411B9}" srcId="{C29DB100-B9D4-46CB-9827-7AB61C12C928}" destId="{C8C193F2-38EF-499B-9BAF-4B9B87E99AA4}" srcOrd="1" destOrd="0" parTransId="{B6EE18AC-FAB9-4FFA-92B8-54D36791B79C}" sibTransId="{F4866BBE-3448-4F5A-8E95-8EC14B37336F}"/>
    <dgm:cxn modelId="{CB74DA45-C59D-4758-BCBE-B3A536A8ADA5}" type="presOf" srcId="{C29DB100-B9D4-46CB-9827-7AB61C12C928}" destId="{3B206B8E-E69C-4DD6-91FB-B50D3BC6F79A}" srcOrd="0" destOrd="0" presId="urn:microsoft.com/office/officeart/2005/8/layout/chevron2"/>
    <dgm:cxn modelId="{E9D0ADA4-AD3F-476C-AE2D-2BE2540D7696}" srcId="{C29DB100-B9D4-46CB-9827-7AB61C12C928}" destId="{D4479547-97C2-4801-82CC-15C57884C113}" srcOrd="0" destOrd="0" parTransId="{D6BE785B-A754-4A6B-A5E8-C56DEA4EAAC1}" sibTransId="{DE3C73B7-6B39-4EC8-BCE5-5873EE4B198B}"/>
    <dgm:cxn modelId="{1C6E4D75-7A78-487B-885A-667224DFAA9A}" type="presOf" srcId="{1A07E123-D30C-4B41-AC8D-C126B794E140}" destId="{9335CB36-E8DA-4235-811B-64B41BEA7FAF}" srcOrd="0" destOrd="0" presId="urn:microsoft.com/office/officeart/2005/8/layout/chevron2"/>
    <dgm:cxn modelId="{4D7E2756-0891-4240-A2DA-9FE0019F1E5D}" srcId="{1A07E123-D30C-4B41-AC8D-C126B794E140}" destId="{EE132133-5200-450D-AE2F-269B0D77EB9A}" srcOrd="1" destOrd="0" parTransId="{B4A624C3-8B5D-4140-A99A-F787CA179C52}" sibTransId="{5C110DC0-B519-49D9-BB72-5A172AB83CAE}"/>
    <dgm:cxn modelId="{6BC6DC46-AC5A-436C-A9D5-73480DA8B714}" srcId="{1A07E123-D30C-4B41-AC8D-C126B794E140}" destId="{C29DB100-B9D4-46CB-9827-7AB61C12C928}" srcOrd="0" destOrd="0" parTransId="{C5440FAA-90C6-4223-9E80-A4D37D402D6D}" sibTransId="{E5F9D5D5-C26D-4EA2-B31C-F9FB919A7B77}"/>
    <dgm:cxn modelId="{1B00BA93-4839-4B18-A828-C4361A67F1CD}" type="presParOf" srcId="{9335CB36-E8DA-4235-811B-64B41BEA7FAF}" destId="{A9BA40E0-7E34-4536-91F0-B6A3B92041E2}" srcOrd="0" destOrd="0" presId="urn:microsoft.com/office/officeart/2005/8/layout/chevron2"/>
    <dgm:cxn modelId="{EF846681-D4C0-4426-A4D2-E29CAA75A302}" type="presParOf" srcId="{A9BA40E0-7E34-4536-91F0-B6A3B92041E2}" destId="{3B206B8E-E69C-4DD6-91FB-B50D3BC6F79A}" srcOrd="0" destOrd="0" presId="urn:microsoft.com/office/officeart/2005/8/layout/chevron2"/>
    <dgm:cxn modelId="{D45D7747-8CAB-42E9-A2F6-B03297FF00B5}" type="presParOf" srcId="{A9BA40E0-7E34-4536-91F0-B6A3B92041E2}" destId="{93E7A6FF-7F54-4D64-91D8-C980D8943B48}" srcOrd="1" destOrd="0" presId="urn:microsoft.com/office/officeart/2005/8/layout/chevron2"/>
    <dgm:cxn modelId="{54E1418C-7FF6-458B-87E5-749460FAC044}" type="presParOf" srcId="{9335CB36-E8DA-4235-811B-64B41BEA7FAF}" destId="{00DCD1C8-B7C4-40D4-84C1-6228F561AD93}" srcOrd="1" destOrd="0" presId="urn:microsoft.com/office/officeart/2005/8/layout/chevron2"/>
    <dgm:cxn modelId="{02F266C2-5DEF-4667-A704-13CA9275DBF7}" type="presParOf" srcId="{9335CB36-E8DA-4235-811B-64B41BEA7FAF}" destId="{7D8447E0-EEAC-4EBB-99B1-C66E6BB181F0}" srcOrd="2" destOrd="0" presId="urn:microsoft.com/office/officeart/2005/8/layout/chevron2"/>
    <dgm:cxn modelId="{D06E9AEC-F674-44AA-8493-76AFB9D11DA0}" type="presParOf" srcId="{7D8447E0-EEAC-4EBB-99B1-C66E6BB181F0}" destId="{85165E8E-5E4B-491D-BFF9-E0FCFA345ED3}" srcOrd="0" destOrd="0" presId="urn:microsoft.com/office/officeart/2005/8/layout/chevron2"/>
    <dgm:cxn modelId="{D25149B7-879D-40E5-85EE-0F9C200704BB}" type="presParOf" srcId="{7D8447E0-EEAC-4EBB-99B1-C66E6BB181F0}" destId="{41F71BC1-8800-4A53-A193-B212BCA134C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D130B48-DBB0-4AB3-8696-EDFBA2AC168D}" type="doc">
      <dgm:prSet loTypeId="urn:microsoft.com/office/officeart/2005/8/layout/cycle2" loCatId="cycle" qsTypeId="urn:microsoft.com/office/officeart/2005/8/quickstyle/simple3" qsCatId="simple" csTypeId="urn:microsoft.com/office/officeart/2005/8/colors/accent1_2" csCatId="accent1" phldr="1"/>
      <dgm:spPr/>
      <dgm:t>
        <a:bodyPr/>
        <a:lstStyle/>
        <a:p>
          <a:endParaRPr lang="es-EC"/>
        </a:p>
      </dgm:t>
    </dgm:pt>
    <dgm:pt modelId="{BD1F4BBE-CC3F-43D9-9CA9-E2D4037C0109}">
      <dgm:prSet phldrT="[Texto]" custT="1"/>
      <dgm:spPr/>
      <dgm:t>
        <a:bodyPr/>
        <a:lstStyle/>
        <a:p>
          <a:r>
            <a:rPr lang="es-EC" sz="800" dirty="0" smtClean="0"/>
            <a:t>COMERCIAL – CAPITAL DE TRABAJO</a:t>
          </a:r>
          <a:endParaRPr lang="es-EC" sz="800" dirty="0"/>
        </a:p>
      </dgm:t>
    </dgm:pt>
    <dgm:pt modelId="{37D5DEB4-0F6C-4794-83D6-9BEC9417BCC5}" type="parTrans" cxnId="{016ADD0E-B855-4868-833D-93657D4981F5}">
      <dgm:prSet/>
      <dgm:spPr/>
      <dgm:t>
        <a:bodyPr/>
        <a:lstStyle/>
        <a:p>
          <a:endParaRPr lang="es-EC" sz="800"/>
        </a:p>
      </dgm:t>
    </dgm:pt>
    <dgm:pt modelId="{6EB47385-219C-4B3E-ABF8-EBD1E38E418C}" type="sibTrans" cxnId="{016ADD0E-B855-4868-833D-93657D4981F5}">
      <dgm:prSet custT="1"/>
      <dgm:spPr/>
      <dgm:t>
        <a:bodyPr/>
        <a:lstStyle/>
        <a:p>
          <a:endParaRPr lang="es-EC" sz="800"/>
        </a:p>
      </dgm:t>
    </dgm:pt>
    <dgm:pt modelId="{34C90DE1-8D34-4D31-94E8-D195B219B899}">
      <dgm:prSet phldrT="[Texto]" custT="1"/>
      <dgm:spPr/>
      <dgm:t>
        <a:bodyPr/>
        <a:lstStyle/>
        <a:p>
          <a:r>
            <a:rPr lang="es-EC" sz="800" dirty="0" smtClean="0"/>
            <a:t>CONSUMO – ADQUISICION DE BEINES Y SERVICIOS</a:t>
          </a:r>
          <a:endParaRPr lang="es-EC" sz="800" dirty="0"/>
        </a:p>
      </dgm:t>
    </dgm:pt>
    <dgm:pt modelId="{4703C7A7-A9E2-437B-8482-51C1C01E4C7E}" type="parTrans" cxnId="{1FA63D98-8A81-4AB5-AD7F-9B62D055B1D7}">
      <dgm:prSet/>
      <dgm:spPr/>
      <dgm:t>
        <a:bodyPr/>
        <a:lstStyle/>
        <a:p>
          <a:endParaRPr lang="es-EC" sz="800"/>
        </a:p>
      </dgm:t>
    </dgm:pt>
    <dgm:pt modelId="{5EB2AA58-4218-4637-B851-13E20A6ABF76}" type="sibTrans" cxnId="{1FA63D98-8A81-4AB5-AD7F-9B62D055B1D7}">
      <dgm:prSet custT="1"/>
      <dgm:spPr/>
      <dgm:t>
        <a:bodyPr/>
        <a:lstStyle/>
        <a:p>
          <a:endParaRPr lang="es-EC" sz="800"/>
        </a:p>
      </dgm:t>
    </dgm:pt>
    <dgm:pt modelId="{D3588569-C611-4C5B-858F-3570C1F2FBE7}">
      <dgm:prSet phldrT="[Texto]" custT="1"/>
      <dgm:spPr/>
      <dgm:t>
        <a:bodyPr/>
        <a:lstStyle/>
        <a:p>
          <a:r>
            <a:rPr lang="es-EC" sz="800" dirty="0" smtClean="0"/>
            <a:t>MICROCRÉDITO – FINANCIAMIENTO DE EMPRENDIMIENTOS</a:t>
          </a:r>
          <a:endParaRPr lang="es-EC" sz="800" dirty="0"/>
        </a:p>
      </dgm:t>
    </dgm:pt>
    <dgm:pt modelId="{AF048AFE-75DA-4A25-BDBC-ABAA64A30CF0}" type="parTrans" cxnId="{3B466205-C794-4629-84D1-D82CCFBCA348}">
      <dgm:prSet/>
      <dgm:spPr/>
      <dgm:t>
        <a:bodyPr/>
        <a:lstStyle/>
        <a:p>
          <a:endParaRPr lang="es-EC" sz="800"/>
        </a:p>
      </dgm:t>
    </dgm:pt>
    <dgm:pt modelId="{29EC29CD-4EF7-42BF-B2F4-D9C20A3C8B9E}" type="sibTrans" cxnId="{3B466205-C794-4629-84D1-D82CCFBCA348}">
      <dgm:prSet custT="1"/>
      <dgm:spPr/>
      <dgm:t>
        <a:bodyPr/>
        <a:lstStyle/>
        <a:p>
          <a:endParaRPr lang="es-EC" sz="800"/>
        </a:p>
      </dgm:t>
    </dgm:pt>
    <dgm:pt modelId="{DEB1742B-41BB-4F91-BF57-C71E11342071}">
      <dgm:prSet phldrT="[Texto]" custT="1"/>
      <dgm:spPr/>
      <dgm:t>
        <a:bodyPr/>
        <a:lstStyle/>
        <a:p>
          <a:r>
            <a:rPr lang="es-EC" sz="800" dirty="0" smtClean="0"/>
            <a:t>PRODUCTIVO – FINANCIAMIENTO DE PROYECTOS</a:t>
          </a:r>
          <a:endParaRPr lang="es-EC" sz="800" dirty="0"/>
        </a:p>
      </dgm:t>
    </dgm:pt>
    <dgm:pt modelId="{407A3F8C-38C2-4C38-A952-09F1C3E1AFC7}" type="parTrans" cxnId="{2600F44C-4AC3-4F0D-86A8-3EF0612EA8D0}">
      <dgm:prSet/>
      <dgm:spPr/>
      <dgm:t>
        <a:bodyPr/>
        <a:lstStyle/>
        <a:p>
          <a:endParaRPr lang="es-EC" sz="800"/>
        </a:p>
      </dgm:t>
    </dgm:pt>
    <dgm:pt modelId="{42C60942-BB54-4EB4-AB91-2F74F3AD5205}" type="sibTrans" cxnId="{2600F44C-4AC3-4F0D-86A8-3EF0612EA8D0}">
      <dgm:prSet custT="1"/>
      <dgm:spPr/>
      <dgm:t>
        <a:bodyPr/>
        <a:lstStyle/>
        <a:p>
          <a:endParaRPr lang="es-EC" sz="800"/>
        </a:p>
      </dgm:t>
    </dgm:pt>
    <dgm:pt modelId="{FDFF43BB-D92F-44FB-A31B-662F39A90827}">
      <dgm:prSet phldrT="[Texto]" custT="1"/>
      <dgm:spPr/>
      <dgm:t>
        <a:bodyPr/>
        <a:lstStyle/>
        <a:p>
          <a:r>
            <a:rPr lang="es-EC" sz="800" dirty="0" smtClean="0"/>
            <a:t>EDUCATIVO – FORMACION Y CAPACITACION PROFESIONAL</a:t>
          </a:r>
          <a:endParaRPr lang="es-EC" sz="800" dirty="0"/>
        </a:p>
      </dgm:t>
    </dgm:pt>
    <dgm:pt modelId="{57AA040B-FC41-424F-80BD-162BF9A2423B}" type="parTrans" cxnId="{868FEABA-C678-453B-B22D-678974664A09}">
      <dgm:prSet/>
      <dgm:spPr/>
      <dgm:t>
        <a:bodyPr/>
        <a:lstStyle/>
        <a:p>
          <a:endParaRPr lang="es-EC" sz="800"/>
        </a:p>
      </dgm:t>
    </dgm:pt>
    <dgm:pt modelId="{5BC1E623-E004-462C-80A5-FF8F7DCA5F4D}" type="sibTrans" cxnId="{868FEABA-C678-453B-B22D-678974664A09}">
      <dgm:prSet custT="1"/>
      <dgm:spPr/>
      <dgm:t>
        <a:bodyPr/>
        <a:lstStyle/>
        <a:p>
          <a:endParaRPr lang="es-EC" sz="800"/>
        </a:p>
      </dgm:t>
    </dgm:pt>
    <dgm:pt modelId="{2F384FBC-3FA0-40CC-A7EB-2F8C515D4C1C}">
      <dgm:prSet phldrT="[Texto]" custT="1"/>
      <dgm:spPr/>
      <dgm:t>
        <a:bodyPr/>
        <a:lstStyle/>
        <a:p>
          <a:r>
            <a:rPr lang="es-EC" sz="800" dirty="0" smtClean="0"/>
            <a:t>INMOBILIARIO – ADQUISICION DE PROPIEDADES</a:t>
          </a:r>
          <a:endParaRPr lang="es-EC" sz="800" dirty="0"/>
        </a:p>
      </dgm:t>
    </dgm:pt>
    <dgm:pt modelId="{A4E5BC5A-FDB0-4E56-AE27-923FC0B15A3A}" type="parTrans" cxnId="{3220623C-1337-4EAB-92BE-DC55D7EB51A8}">
      <dgm:prSet/>
      <dgm:spPr/>
      <dgm:t>
        <a:bodyPr/>
        <a:lstStyle/>
        <a:p>
          <a:endParaRPr lang="es-EC" sz="800"/>
        </a:p>
      </dgm:t>
    </dgm:pt>
    <dgm:pt modelId="{98C50C97-36BE-4D28-9D1E-0B18F6F42047}" type="sibTrans" cxnId="{3220623C-1337-4EAB-92BE-DC55D7EB51A8}">
      <dgm:prSet custT="1"/>
      <dgm:spPr/>
      <dgm:t>
        <a:bodyPr/>
        <a:lstStyle/>
        <a:p>
          <a:endParaRPr lang="es-EC" sz="800"/>
        </a:p>
      </dgm:t>
    </dgm:pt>
    <dgm:pt modelId="{19353424-0F1D-4004-8BC2-6D88DB7D0B60}" type="pres">
      <dgm:prSet presAssocID="{AD130B48-DBB0-4AB3-8696-EDFBA2AC168D}" presName="cycle" presStyleCnt="0">
        <dgm:presLayoutVars>
          <dgm:dir/>
          <dgm:resizeHandles val="exact"/>
        </dgm:presLayoutVars>
      </dgm:prSet>
      <dgm:spPr/>
      <dgm:t>
        <a:bodyPr/>
        <a:lstStyle/>
        <a:p>
          <a:endParaRPr lang="es-ES"/>
        </a:p>
      </dgm:t>
    </dgm:pt>
    <dgm:pt modelId="{F0D220A5-A5E6-4BCD-B4AC-F54134EEF3CE}" type="pres">
      <dgm:prSet presAssocID="{BD1F4BBE-CC3F-43D9-9CA9-E2D4037C0109}" presName="node" presStyleLbl="node1" presStyleIdx="0" presStyleCnt="6">
        <dgm:presLayoutVars>
          <dgm:bulletEnabled val="1"/>
        </dgm:presLayoutVars>
      </dgm:prSet>
      <dgm:spPr/>
      <dgm:t>
        <a:bodyPr/>
        <a:lstStyle/>
        <a:p>
          <a:endParaRPr lang="es-EC"/>
        </a:p>
      </dgm:t>
    </dgm:pt>
    <dgm:pt modelId="{2067F16B-8559-48D0-BFB5-624F44729E0E}" type="pres">
      <dgm:prSet presAssocID="{6EB47385-219C-4B3E-ABF8-EBD1E38E418C}" presName="sibTrans" presStyleLbl="sibTrans2D1" presStyleIdx="0" presStyleCnt="6"/>
      <dgm:spPr/>
      <dgm:t>
        <a:bodyPr/>
        <a:lstStyle/>
        <a:p>
          <a:endParaRPr lang="es-ES"/>
        </a:p>
      </dgm:t>
    </dgm:pt>
    <dgm:pt modelId="{49661925-E0F7-4833-BA1F-E9A9C8D7A6D7}" type="pres">
      <dgm:prSet presAssocID="{6EB47385-219C-4B3E-ABF8-EBD1E38E418C}" presName="connectorText" presStyleLbl="sibTrans2D1" presStyleIdx="0" presStyleCnt="6"/>
      <dgm:spPr/>
      <dgm:t>
        <a:bodyPr/>
        <a:lstStyle/>
        <a:p>
          <a:endParaRPr lang="es-ES"/>
        </a:p>
      </dgm:t>
    </dgm:pt>
    <dgm:pt modelId="{1AC139A3-7651-40DF-B7C1-10820D694279}" type="pres">
      <dgm:prSet presAssocID="{34C90DE1-8D34-4D31-94E8-D195B219B899}" presName="node" presStyleLbl="node1" presStyleIdx="1" presStyleCnt="6">
        <dgm:presLayoutVars>
          <dgm:bulletEnabled val="1"/>
        </dgm:presLayoutVars>
      </dgm:prSet>
      <dgm:spPr/>
      <dgm:t>
        <a:bodyPr/>
        <a:lstStyle/>
        <a:p>
          <a:endParaRPr lang="es-EC"/>
        </a:p>
      </dgm:t>
    </dgm:pt>
    <dgm:pt modelId="{1DF53BBB-7B85-4D8B-917C-1BB336A3208D}" type="pres">
      <dgm:prSet presAssocID="{5EB2AA58-4218-4637-B851-13E20A6ABF76}" presName="sibTrans" presStyleLbl="sibTrans2D1" presStyleIdx="1" presStyleCnt="6"/>
      <dgm:spPr/>
      <dgm:t>
        <a:bodyPr/>
        <a:lstStyle/>
        <a:p>
          <a:endParaRPr lang="es-ES"/>
        </a:p>
      </dgm:t>
    </dgm:pt>
    <dgm:pt modelId="{AAECB12C-AB24-413B-8031-2BF9C061F4E5}" type="pres">
      <dgm:prSet presAssocID="{5EB2AA58-4218-4637-B851-13E20A6ABF76}" presName="connectorText" presStyleLbl="sibTrans2D1" presStyleIdx="1" presStyleCnt="6"/>
      <dgm:spPr/>
      <dgm:t>
        <a:bodyPr/>
        <a:lstStyle/>
        <a:p>
          <a:endParaRPr lang="es-ES"/>
        </a:p>
      </dgm:t>
    </dgm:pt>
    <dgm:pt modelId="{5B2CD325-60B3-43A8-A4B9-DBCD0F807FF6}" type="pres">
      <dgm:prSet presAssocID="{D3588569-C611-4C5B-858F-3570C1F2FBE7}" presName="node" presStyleLbl="node1" presStyleIdx="2" presStyleCnt="6">
        <dgm:presLayoutVars>
          <dgm:bulletEnabled val="1"/>
        </dgm:presLayoutVars>
      </dgm:prSet>
      <dgm:spPr/>
      <dgm:t>
        <a:bodyPr/>
        <a:lstStyle/>
        <a:p>
          <a:endParaRPr lang="es-EC"/>
        </a:p>
      </dgm:t>
    </dgm:pt>
    <dgm:pt modelId="{D8D06165-50B0-4F81-B2DA-40941270361C}" type="pres">
      <dgm:prSet presAssocID="{29EC29CD-4EF7-42BF-B2F4-D9C20A3C8B9E}" presName="sibTrans" presStyleLbl="sibTrans2D1" presStyleIdx="2" presStyleCnt="6"/>
      <dgm:spPr/>
      <dgm:t>
        <a:bodyPr/>
        <a:lstStyle/>
        <a:p>
          <a:endParaRPr lang="es-ES"/>
        </a:p>
      </dgm:t>
    </dgm:pt>
    <dgm:pt modelId="{256D78A4-D63A-4BEC-85DE-A006CF923315}" type="pres">
      <dgm:prSet presAssocID="{29EC29CD-4EF7-42BF-B2F4-D9C20A3C8B9E}" presName="connectorText" presStyleLbl="sibTrans2D1" presStyleIdx="2" presStyleCnt="6"/>
      <dgm:spPr/>
      <dgm:t>
        <a:bodyPr/>
        <a:lstStyle/>
        <a:p>
          <a:endParaRPr lang="es-ES"/>
        </a:p>
      </dgm:t>
    </dgm:pt>
    <dgm:pt modelId="{A9F2C3B6-A570-4C25-9B56-222BA56E8255}" type="pres">
      <dgm:prSet presAssocID="{DEB1742B-41BB-4F91-BF57-C71E11342071}" presName="node" presStyleLbl="node1" presStyleIdx="3" presStyleCnt="6">
        <dgm:presLayoutVars>
          <dgm:bulletEnabled val="1"/>
        </dgm:presLayoutVars>
      </dgm:prSet>
      <dgm:spPr/>
      <dgm:t>
        <a:bodyPr/>
        <a:lstStyle/>
        <a:p>
          <a:endParaRPr lang="es-EC"/>
        </a:p>
      </dgm:t>
    </dgm:pt>
    <dgm:pt modelId="{E7EB3C6A-6C7A-480E-B552-108DB6042922}" type="pres">
      <dgm:prSet presAssocID="{42C60942-BB54-4EB4-AB91-2F74F3AD5205}" presName="sibTrans" presStyleLbl="sibTrans2D1" presStyleIdx="3" presStyleCnt="6"/>
      <dgm:spPr/>
      <dgm:t>
        <a:bodyPr/>
        <a:lstStyle/>
        <a:p>
          <a:endParaRPr lang="es-ES"/>
        </a:p>
      </dgm:t>
    </dgm:pt>
    <dgm:pt modelId="{B7E71943-7B02-44F2-9DF9-3FA3D478971D}" type="pres">
      <dgm:prSet presAssocID="{42C60942-BB54-4EB4-AB91-2F74F3AD5205}" presName="connectorText" presStyleLbl="sibTrans2D1" presStyleIdx="3" presStyleCnt="6"/>
      <dgm:spPr/>
      <dgm:t>
        <a:bodyPr/>
        <a:lstStyle/>
        <a:p>
          <a:endParaRPr lang="es-ES"/>
        </a:p>
      </dgm:t>
    </dgm:pt>
    <dgm:pt modelId="{61109973-585F-4DA9-98E8-4829527B425D}" type="pres">
      <dgm:prSet presAssocID="{FDFF43BB-D92F-44FB-A31B-662F39A90827}" presName="node" presStyleLbl="node1" presStyleIdx="4" presStyleCnt="6">
        <dgm:presLayoutVars>
          <dgm:bulletEnabled val="1"/>
        </dgm:presLayoutVars>
      </dgm:prSet>
      <dgm:spPr/>
      <dgm:t>
        <a:bodyPr/>
        <a:lstStyle/>
        <a:p>
          <a:endParaRPr lang="es-ES"/>
        </a:p>
      </dgm:t>
    </dgm:pt>
    <dgm:pt modelId="{4BD357BB-CB76-4F53-A446-E2B64A052BAB}" type="pres">
      <dgm:prSet presAssocID="{5BC1E623-E004-462C-80A5-FF8F7DCA5F4D}" presName="sibTrans" presStyleLbl="sibTrans2D1" presStyleIdx="4" presStyleCnt="6"/>
      <dgm:spPr/>
      <dgm:t>
        <a:bodyPr/>
        <a:lstStyle/>
        <a:p>
          <a:endParaRPr lang="es-ES"/>
        </a:p>
      </dgm:t>
    </dgm:pt>
    <dgm:pt modelId="{3F397A16-15A0-40BA-889C-6D0E4099795D}" type="pres">
      <dgm:prSet presAssocID="{5BC1E623-E004-462C-80A5-FF8F7DCA5F4D}" presName="connectorText" presStyleLbl="sibTrans2D1" presStyleIdx="4" presStyleCnt="6"/>
      <dgm:spPr/>
      <dgm:t>
        <a:bodyPr/>
        <a:lstStyle/>
        <a:p>
          <a:endParaRPr lang="es-ES"/>
        </a:p>
      </dgm:t>
    </dgm:pt>
    <dgm:pt modelId="{3789B3A3-52C5-4183-AE57-7E951F7F3FEF}" type="pres">
      <dgm:prSet presAssocID="{2F384FBC-3FA0-40CC-A7EB-2F8C515D4C1C}" presName="node" presStyleLbl="node1" presStyleIdx="5" presStyleCnt="6">
        <dgm:presLayoutVars>
          <dgm:bulletEnabled val="1"/>
        </dgm:presLayoutVars>
      </dgm:prSet>
      <dgm:spPr/>
      <dgm:t>
        <a:bodyPr/>
        <a:lstStyle/>
        <a:p>
          <a:endParaRPr lang="es-EC"/>
        </a:p>
      </dgm:t>
    </dgm:pt>
    <dgm:pt modelId="{DEBF4261-49E4-4F96-BECD-4CBDA7690198}" type="pres">
      <dgm:prSet presAssocID="{98C50C97-36BE-4D28-9D1E-0B18F6F42047}" presName="sibTrans" presStyleLbl="sibTrans2D1" presStyleIdx="5" presStyleCnt="6"/>
      <dgm:spPr/>
      <dgm:t>
        <a:bodyPr/>
        <a:lstStyle/>
        <a:p>
          <a:endParaRPr lang="es-ES"/>
        </a:p>
      </dgm:t>
    </dgm:pt>
    <dgm:pt modelId="{4A867543-DE9F-44A3-86C9-BBE4233D9187}" type="pres">
      <dgm:prSet presAssocID="{98C50C97-36BE-4D28-9D1E-0B18F6F42047}" presName="connectorText" presStyleLbl="sibTrans2D1" presStyleIdx="5" presStyleCnt="6"/>
      <dgm:spPr/>
      <dgm:t>
        <a:bodyPr/>
        <a:lstStyle/>
        <a:p>
          <a:endParaRPr lang="es-ES"/>
        </a:p>
      </dgm:t>
    </dgm:pt>
  </dgm:ptLst>
  <dgm:cxnLst>
    <dgm:cxn modelId="{58F7B930-8857-462A-AE2D-F0C91552B3D9}" type="presOf" srcId="{FDFF43BB-D92F-44FB-A31B-662F39A90827}" destId="{61109973-585F-4DA9-98E8-4829527B425D}" srcOrd="0" destOrd="0" presId="urn:microsoft.com/office/officeart/2005/8/layout/cycle2"/>
    <dgm:cxn modelId="{1C9C5D13-9AA2-4F43-9EE6-13ED227A9992}" type="presOf" srcId="{BD1F4BBE-CC3F-43D9-9CA9-E2D4037C0109}" destId="{F0D220A5-A5E6-4BCD-B4AC-F54134EEF3CE}" srcOrd="0" destOrd="0" presId="urn:microsoft.com/office/officeart/2005/8/layout/cycle2"/>
    <dgm:cxn modelId="{7728E94E-9303-4D4F-BEED-92CB700EB4C1}" type="presOf" srcId="{29EC29CD-4EF7-42BF-B2F4-D9C20A3C8B9E}" destId="{D8D06165-50B0-4F81-B2DA-40941270361C}" srcOrd="0" destOrd="0" presId="urn:microsoft.com/office/officeart/2005/8/layout/cycle2"/>
    <dgm:cxn modelId="{15A2C1E6-B72F-4462-AACB-F724AE146F08}" type="presOf" srcId="{5BC1E623-E004-462C-80A5-FF8F7DCA5F4D}" destId="{4BD357BB-CB76-4F53-A446-E2B64A052BAB}" srcOrd="0" destOrd="0" presId="urn:microsoft.com/office/officeart/2005/8/layout/cycle2"/>
    <dgm:cxn modelId="{371CC341-D541-4557-88B3-9124931F979D}" type="presOf" srcId="{98C50C97-36BE-4D28-9D1E-0B18F6F42047}" destId="{DEBF4261-49E4-4F96-BECD-4CBDA7690198}" srcOrd="0" destOrd="0" presId="urn:microsoft.com/office/officeart/2005/8/layout/cycle2"/>
    <dgm:cxn modelId="{ACEDB42A-4BC7-4D12-9399-4088E6041678}" type="presOf" srcId="{5EB2AA58-4218-4637-B851-13E20A6ABF76}" destId="{AAECB12C-AB24-413B-8031-2BF9C061F4E5}" srcOrd="1" destOrd="0" presId="urn:microsoft.com/office/officeart/2005/8/layout/cycle2"/>
    <dgm:cxn modelId="{1F25FB9F-85CD-41CD-8E89-08040C16E422}" type="presOf" srcId="{6EB47385-219C-4B3E-ABF8-EBD1E38E418C}" destId="{49661925-E0F7-4833-BA1F-E9A9C8D7A6D7}" srcOrd="1" destOrd="0" presId="urn:microsoft.com/office/officeart/2005/8/layout/cycle2"/>
    <dgm:cxn modelId="{197007C9-9240-4A9F-B260-254DD802AB10}" type="presOf" srcId="{42C60942-BB54-4EB4-AB91-2F74F3AD5205}" destId="{B7E71943-7B02-44F2-9DF9-3FA3D478971D}" srcOrd="1" destOrd="0" presId="urn:microsoft.com/office/officeart/2005/8/layout/cycle2"/>
    <dgm:cxn modelId="{56AB0771-E29D-406C-ADD1-A3D8584A166D}" type="presOf" srcId="{34C90DE1-8D34-4D31-94E8-D195B219B899}" destId="{1AC139A3-7651-40DF-B7C1-10820D694279}" srcOrd="0" destOrd="0" presId="urn:microsoft.com/office/officeart/2005/8/layout/cycle2"/>
    <dgm:cxn modelId="{EB60E880-9E5B-4041-A51E-8DFC65999EF4}" type="presOf" srcId="{D3588569-C611-4C5B-858F-3570C1F2FBE7}" destId="{5B2CD325-60B3-43A8-A4B9-DBCD0F807FF6}" srcOrd="0" destOrd="0" presId="urn:microsoft.com/office/officeart/2005/8/layout/cycle2"/>
    <dgm:cxn modelId="{016ADD0E-B855-4868-833D-93657D4981F5}" srcId="{AD130B48-DBB0-4AB3-8696-EDFBA2AC168D}" destId="{BD1F4BBE-CC3F-43D9-9CA9-E2D4037C0109}" srcOrd="0" destOrd="0" parTransId="{37D5DEB4-0F6C-4794-83D6-9BEC9417BCC5}" sibTransId="{6EB47385-219C-4B3E-ABF8-EBD1E38E418C}"/>
    <dgm:cxn modelId="{3220623C-1337-4EAB-92BE-DC55D7EB51A8}" srcId="{AD130B48-DBB0-4AB3-8696-EDFBA2AC168D}" destId="{2F384FBC-3FA0-40CC-A7EB-2F8C515D4C1C}" srcOrd="5" destOrd="0" parTransId="{A4E5BC5A-FDB0-4E56-AE27-923FC0B15A3A}" sibTransId="{98C50C97-36BE-4D28-9D1E-0B18F6F42047}"/>
    <dgm:cxn modelId="{7D5F1644-DE49-4460-9CFB-1675D34EDD12}" type="presOf" srcId="{98C50C97-36BE-4D28-9D1E-0B18F6F42047}" destId="{4A867543-DE9F-44A3-86C9-BBE4233D9187}" srcOrd="1" destOrd="0" presId="urn:microsoft.com/office/officeart/2005/8/layout/cycle2"/>
    <dgm:cxn modelId="{1FA63D98-8A81-4AB5-AD7F-9B62D055B1D7}" srcId="{AD130B48-DBB0-4AB3-8696-EDFBA2AC168D}" destId="{34C90DE1-8D34-4D31-94E8-D195B219B899}" srcOrd="1" destOrd="0" parTransId="{4703C7A7-A9E2-437B-8482-51C1C01E4C7E}" sibTransId="{5EB2AA58-4218-4637-B851-13E20A6ABF76}"/>
    <dgm:cxn modelId="{EEAC3341-57AC-416E-9780-10334193B291}" type="presOf" srcId="{5EB2AA58-4218-4637-B851-13E20A6ABF76}" destId="{1DF53BBB-7B85-4D8B-917C-1BB336A3208D}" srcOrd="0" destOrd="0" presId="urn:microsoft.com/office/officeart/2005/8/layout/cycle2"/>
    <dgm:cxn modelId="{A7C00A8B-C750-42CC-AB35-13CB8ECFAF07}" type="presOf" srcId="{DEB1742B-41BB-4F91-BF57-C71E11342071}" destId="{A9F2C3B6-A570-4C25-9B56-222BA56E8255}" srcOrd="0" destOrd="0" presId="urn:microsoft.com/office/officeart/2005/8/layout/cycle2"/>
    <dgm:cxn modelId="{3B466205-C794-4629-84D1-D82CCFBCA348}" srcId="{AD130B48-DBB0-4AB3-8696-EDFBA2AC168D}" destId="{D3588569-C611-4C5B-858F-3570C1F2FBE7}" srcOrd="2" destOrd="0" parTransId="{AF048AFE-75DA-4A25-BDBC-ABAA64A30CF0}" sibTransId="{29EC29CD-4EF7-42BF-B2F4-D9C20A3C8B9E}"/>
    <dgm:cxn modelId="{322C0D8F-539C-41A8-AB90-51FA42ACAD5F}" type="presOf" srcId="{2F384FBC-3FA0-40CC-A7EB-2F8C515D4C1C}" destId="{3789B3A3-52C5-4183-AE57-7E951F7F3FEF}" srcOrd="0" destOrd="0" presId="urn:microsoft.com/office/officeart/2005/8/layout/cycle2"/>
    <dgm:cxn modelId="{4E564A26-20B6-498D-B169-702578BA5E1F}" type="presOf" srcId="{5BC1E623-E004-462C-80A5-FF8F7DCA5F4D}" destId="{3F397A16-15A0-40BA-889C-6D0E4099795D}" srcOrd="1" destOrd="0" presId="urn:microsoft.com/office/officeart/2005/8/layout/cycle2"/>
    <dgm:cxn modelId="{A21026C0-4C2B-491F-9EDD-584F1DE1A07C}" type="presOf" srcId="{42C60942-BB54-4EB4-AB91-2F74F3AD5205}" destId="{E7EB3C6A-6C7A-480E-B552-108DB6042922}" srcOrd="0" destOrd="0" presId="urn:microsoft.com/office/officeart/2005/8/layout/cycle2"/>
    <dgm:cxn modelId="{3C780ABC-6CD9-4848-B3CB-6D6F3CA0F959}" type="presOf" srcId="{AD130B48-DBB0-4AB3-8696-EDFBA2AC168D}" destId="{19353424-0F1D-4004-8BC2-6D88DB7D0B60}" srcOrd="0" destOrd="0" presId="urn:microsoft.com/office/officeart/2005/8/layout/cycle2"/>
    <dgm:cxn modelId="{868FEABA-C678-453B-B22D-678974664A09}" srcId="{AD130B48-DBB0-4AB3-8696-EDFBA2AC168D}" destId="{FDFF43BB-D92F-44FB-A31B-662F39A90827}" srcOrd="4" destOrd="0" parTransId="{57AA040B-FC41-424F-80BD-162BF9A2423B}" sibTransId="{5BC1E623-E004-462C-80A5-FF8F7DCA5F4D}"/>
    <dgm:cxn modelId="{2600F44C-4AC3-4F0D-86A8-3EF0612EA8D0}" srcId="{AD130B48-DBB0-4AB3-8696-EDFBA2AC168D}" destId="{DEB1742B-41BB-4F91-BF57-C71E11342071}" srcOrd="3" destOrd="0" parTransId="{407A3F8C-38C2-4C38-A952-09F1C3E1AFC7}" sibTransId="{42C60942-BB54-4EB4-AB91-2F74F3AD5205}"/>
    <dgm:cxn modelId="{1F4FD6BC-1695-4AF5-B0BD-25BF7C17B9AE}" type="presOf" srcId="{6EB47385-219C-4B3E-ABF8-EBD1E38E418C}" destId="{2067F16B-8559-48D0-BFB5-624F44729E0E}" srcOrd="0" destOrd="0" presId="urn:microsoft.com/office/officeart/2005/8/layout/cycle2"/>
    <dgm:cxn modelId="{27E4ABCE-0409-445F-8706-3D6094956581}" type="presOf" srcId="{29EC29CD-4EF7-42BF-B2F4-D9C20A3C8B9E}" destId="{256D78A4-D63A-4BEC-85DE-A006CF923315}" srcOrd="1" destOrd="0" presId="urn:microsoft.com/office/officeart/2005/8/layout/cycle2"/>
    <dgm:cxn modelId="{A1414F52-AF54-4932-872F-E62B2A36EE32}" type="presParOf" srcId="{19353424-0F1D-4004-8BC2-6D88DB7D0B60}" destId="{F0D220A5-A5E6-4BCD-B4AC-F54134EEF3CE}" srcOrd="0" destOrd="0" presId="urn:microsoft.com/office/officeart/2005/8/layout/cycle2"/>
    <dgm:cxn modelId="{B7774A27-0141-454C-A5E2-53FC54A8018E}" type="presParOf" srcId="{19353424-0F1D-4004-8BC2-6D88DB7D0B60}" destId="{2067F16B-8559-48D0-BFB5-624F44729E0E}" srcOrd="1" destOrd="0" presId="urn:microsoft.com/office/officeart/2005/8/layout/cycle2"/>
    <dgm:cxn modelId="{B54E7F56-EFCB-4842-BE71-010F1BC11779}" type="presParOf" srcId="{2067F16B-8559-48D0-BFB5-624F44729E0E}" destId="{49661925-E0F7-4833-BA1F-E9A9C8D7A6D7}" srcOrd="0" destOrd="0" presId="urn:microsoft.com/office/officeart/2005/8/layout/cycle2"/>
    <dgm:cxn modelId="{5F47B9C1-8F5D-44DA-9255-0D41CDE1461B}" type="presParOf" srcId="{19353424-0F1D-4004-8BC2-6D88DB7D0B60}" destId="{1AC139A3-7651-40DF-B7C1-10820D694279}" srcOrd="2" destOrd="0" presId="urn:microsoft.com/office/officeart/2005/8/layout/cycle2"/>
    <dgm:cxn modelId="{E44A3829-0B12-41E4-8947-6DE3AB7747BF}" type="presParOf" srcId="{19353424-0F1D-4004-8BC2-6D88DB7D0B60}" destId="{1DF53BBB-7B85-4D8B-917C-1BB336A3208D}" srcOrd="3" destOrd="0" presId="urn:microsoft.com/office/officeart/2005/8/layout/cycle2"/>
    <dgm:cxn modelId="{1F8F3805-1B33-4296-88C8-A5D3CE640F3D}" type="presParOf" srcId="{1DF53BBB-7B85-4D8B-917C-1BB336A3208D}" destId="{AAECB12C-AB24-413B-8031-2BF9C061F4E5}" srcOrd="0" destOrd="0" presId="urn:microsoft.com/office/officeart/2005/8/layout/cycle2"/>
    <dgm:cxn modelId="{08EC2DB4-7400-40B2-8134-77B0D680B800}" type="presParOf" srcId="{19353424-0F1D-4004-8BC2-6D88DB7D0B60}" destId="{5B2CD325-60B3-43A8-A4B9-DBCD0F807FF6}" srcOrd="4" destOrd="0" presId="urn:microsoft.com/office/officeart/2005/8/layout/cycle2"/>
    <dgm:cxn modelId="{F1242437-B2B6-45E9-8BE7-731CA509143C}" type="presParOf" srcId="{19353424-0F1D-4004-8BC2-6D88DB7D0B60}" destId="{D8D06165-50B0-4F81-B2DA-40941270361C}" srcOrd="5" destOrd="0" presId="urn:microsoft.com/office/officeart/2005/8/layout/cycle2"/>
    <dgm:cxn modelId="{B2330E3A-43FF-40C3-939D-B03B7B5F96B6}" type="presParOf" srcId="{D8D06165-50B0-4F81-B2DA-40941270361C}" destId="{256D78A4-D63A-4BEC-85DE-A006CF923315}" srcOrd="0" destOrd="0" presId="urn:microsoft.com/office/officeart/2005/8/layout/cycle2"/>
    <dgm:cxn modelId="{73D1F8E9-CD16-434D-8D3F-5E1D067A7D98}" type="presParOf" srcId="{19353424-0F1D-4004-8BC2-6D88DB7D0B60}" destId="{A9F2C3B6-A570-4C25-9B56-222BA56E8255}" srcOrd="6" destOrd="0" presId="urn:microsoft.com/office/officeart/2005/8/layout/cycle2"/>
    <dgm:cxn modelId="{B361E24A-DEC9-4978-9F77-6CDDBDDA571B}" type="presParOf" srcId="{19353424-0F1D-4004-8BC2-6D88DB7D0B60}" destId="{E7EB3C6A-6C7A-480E-B552-108DB6042922}" srcOrd="7" destOrd="0" presId="urn:microsoft.com/office/officeart/2005/8/layout/cycle2"/>
    <dgm:cxn modelId="{7B4A8326-A832-4A42-BE62-1E2FDBC7D754}" type="presParOf" srcId="{E7EB3C6A-6C7A-480E-B552-108DB6042922}" destId="{B7E71943-7B02-44F2-9DF9-3FA3D478971D}" srcOrd="0" destOrd="0" presId="urn:microsoft.com/office/officeart/2005/8/layout/cycle2"/>
    <dgm:cxn modelId="{1630BF9A-F508-48D6-B993-857EEC89E82A}" type="presParOf" srcId="{19353424-0F1D-4004-8BC2-6D88DB7D0B60}" destId="{61109973-585F-4DA9-98E8-4829527B425D}" srcOrd="8" destOrd="0" presId="urn:microsoft.com/office/officeart/2005/8/layout/cycle2"/>
    <dgm:cxn modelId="{82B3E7F1-797D-4241-B796-C13BFCECEFAC}" type="presParOf" srcId="{19353424-0F1D-4004-8BC2-6D88DB7D0B60}" destId="{4BD357BB-CB76-4F53-A446-E2B64A052BAB}" srcOrd="9" destOrd="0" presId="urn:microsoft.com/office/officeart/2005/8/layout/cycle2"/>
    <dgm:cxn modelId="{71DE7EE1-9AAB-4A59-9615-C63FB8B6C733}" type="presParOf" srcId="{4BD357BB-CB76-4F53-A446-E2B64A052BAB}" destId="{3F397A16-15A0-40BA-889C-6D0E4099795D}" srcOrd="0" destOrd="0" presId="urn:microsoft.com/office/officeart/2005/8/layout/cycle2"/>
    <dgm:cxn modelId="{ADDBE145-E255-4502-AEDD-880DE77B9936}" type="presParOf" srcId="{19353424-0F1D-4004-8BC2-6D88DB7D0B60}" destId="{3789B3A3-52C5-4183-AE57-7E951F7F3FEF}" srcOrd="10" destOrd="0" presId="urn:microsoft.com/office/officeart/2005/8/layout/cycle2"/>
    <dgm:cxn modelId="{462FD3BE-C649-4419-AD2A-59D0E5DF5CA6}" type="presParOf" srcId="{19353424-0F1D-4004-8BC2-6D88DB7D0B60}" destId="{DEBF4261-49E4-4F96-BECD-4CBDA7690198}" srcOrd="11" destOrd="0" presId="urn:microsoft.com/office/officeart/2005/8/layout/cycle2"/>
    <dgm:cxn modelId="{5CAD81DB-1182-4318-8C1B-44D10B99AE78}" type="presParOf" srcId="{DEBF4261-49E4-4F96-BECD-4CBDA7690198}" destId="{4A867543-DE9F-44A3-86C9-BBE4233D9187}"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2A8C85B-744D-4CE5-BA07-A1929DB2FFD3}" type="doc">
      <dgm:prSet loTypeId="urn:microsoft.com/office/officeart/2005/8/layout/process2" loCatId="process" qsTypeId="urn:microsoft.com/office/officeart/2005/8/quickstyle/simple3" qsCatId="simple" csTypeId="urn:microsoft.com/office/officeart/2005/8/colors/colorful1" csCatId="colorful" phldr="1"/>
      <dgm:spPr/>
    </dgm:pt>
    <dgm:pt modelId="{82EE6407-4901-4FD6-80B1-9F0A0F32C905}">
      <dgm:prSet phldrT="[Texto]" custT="1"/>
      <dgm:spPr/>
      <dgm:t>
        <a:bodyPr/>
        <a:lstStyle/>
        <a:p>
          <a:r>
            <a:rPr lang="es-EC" sz="1600" dirty="0" smtClean="0"/>
            <a:t>POR VENCER – FECHA DE VENCIMIENTO NO SE CUMPLE</a:t>
          </a:r>
          <a:endParaRPr lang="es-EC" sz="1600" dirty="0"/>
        </a:p>
      </dgm:t>
    </dgm:pt>
    <dgm:pt modelId="{F82D1240-B0D0-45FD-8ABA-6A74E5182E45}" type="parTrans" cxnId="{23BB58E2-4B8C-47DA-AAD2-C385388D43AD}">
      <dgm:prSet/>
      <dgm:spPr/>
      <dgm:t>
        <a:bodyPr/>
        <a:lstStyle/>
        <a:p>
          <a:endParaRPr lang="es-EC" sz="1600"/>
        </a:p>
      </dgm:t>
    </dgm:pt>
    <dgm:pt modelId="{3083F70F-C120-4432-835E-88CCF9DA55B0}" type="sibTrans" cxnId="{23BB58E2-4B8C-47DA-AAD2-C385388D43AD}">
      <dgm:prSet custT="1"/>
      <dgm:spPr/>
      <dgm:t>
        <a:bodyPr/>
        <a:lstStyle/>
        <a:p>
          <a:endParaRPr lang="es-EC" sz="1600"/>
        </a:p>
      </dgm:t>
    </dgm:pt>
    <dgm:pt modelId="{E3AA1721-54FB-4902-ACB1-C11AB981FCEB}">
      <dgm:prSet phldrT="[Texto]" custT="1"/>
      <dgm:spPr/>
      <dgm:t>
        <a:bodyPr/>
        <a:lstStyle/>
        <a:p>
          <a:r>
            <a:rPr lang="es-EC" sz="1600" dirty="0" smtClean="0"/>
            <a:t>QUE NO DEVENGA INTERÉS – UNA O VARIAS CUOTAS VENCIDAS</a:t>
          </a:r>
          <a:endParaRPr lang="es-EC" sz="1600" dirty="0"/>
        </a:p>
      </dgm:t>
    </dgm:pt>
    <dgm:pt modelId="{AAB91C5F-8424-4B5D-81E4-EF4816419E0D}" type="parTrans" cxnId="{3EC8A6A0-5421-4C82-A890-2DBACB43ECB3}">
      <dgm:prSet/>
      <dgm:spPr/>
      <dgm:t>
        <a:bodyPr/>
        <a:lstStyle/>
        <a:p>
          <a:endParaRPr lang="es-EC" sz="1600"/>
        </a:p>
      </dgm:t>
    </dgm:pt>
    <dgm:pt modelId="{F5DA43D2-8091-4671-9127-3A12CDC4CBD3}" type="sibTrans" cxnId="{3EC8A6A0-5421-4C82-A890-2DBACB43ECB3}">
      <dgm:prSet custT="1"/>
      <dgm:spPr/>
      <dgm:t>
        <a:bodyPr/>
        <a:lstStyle/>
        <a:p>
          <a:endParaRPr lang="es-EC" sz="1600"/>
        </a:p>
      </dgm:t>
    </dgm:pt>
    <dgm:pt modelId="{19872C0A-17DA-40C2-9D32-EFEE79189AF1}">
      <dgm:prSet phldrT="[Texto]" custT="1"/>
      <dgm:spPr/>
      <dgm:t>
        <a:bodyPr/>
        <a:lstStyle/>
        <a:p>
          <a:r>
            <a:rPr lang="es-EC" sz="1600" dirty="0" smtClean="0"/>
            <a:t>VENCIDA -  RETRASO EN EL CUMPLIMIENTO DE LAS OBLIGACIONES</a:t>
          </a:r>
          <a:endParaRPr lang="es-EC" sz="1600" dirty="0"/>
        </a:p>
      </dgm:t>
    </dgm:pt>
    <dgm:pt modelId="{C076A323-9E7E-44C0-9C41-87C2405849BB}" type="parTrans" cxnId="{406F7CDA-B8F5-4425-9E2B-E883DBD7BECD}">
      <dgm:prSet/>
      <dgm:spPr/>
      <dgm:t>
        <a:bodyPr/>
        <a:lstStyle/>
        <a:p>
          <a:endParaRPr lang="es-EC" sz="1600"/>
        </a:p>
      </dgm:t>
    </dgm:pt>
    <dgm:pt modelId="{3760681F-7D63-48DC-B5AA-4402EAA9BC5F}" type="sibTrans" cxnId="{406F7CDA-B8F5-4425-9E2B-E883DBD7BECD}">
      <dgm:prSet/>
      <dgm:spPr/>
      <dgm:t>
        <a:bodyPr/>
        <a:lstStyle/>
        <a:p>
          <a:endParaRPr lang="es-EC" sz="1600"/>
        </a:p>
      </dgm:t>
    </dgm:pt>
    <dgm:pt modelId="{ABF34D99-7E54-40FE-AC19-D45397AD7BB2}" type="pres">
      <dgm:prSet presAssocID="{E2A8C85B-744D-4CE5-BA07-A1929DB2FFD3}" presName="linearFlow" presStyleCnt="0">
        <dgm:presLayoutVars>
          <dgm:resizeHandles val="exact"/>
        </dgm:presLayoutVars>
      </dgm:prSet>
      <dgm:spPr/>
    </dgm:pt>
    <dgm:pt modelId="{7865CEF4-9713-473F-B1F3-0FDB87AA3C31}" type="pres">
      <dgm:prSet presAssocID="{82EE6407-4901-4FD6-80B1-9F0A0F32C905}" presName="node" presStyleLbl="node1" presStyleIdx="0" presStyleCnt="3">
        <dgm:presLayoutVars>
          <dgm:bulletEnabled val="1"/>
        </dgm:presLayoutVars>
      </dgm:prSet>
      <dgm:spPr/>
      <dgm:t>
        <a:bodyPr/>
        <a:lstStyle/>
        <a:p>
          <a:endParaRPr lang="es-ES"/>
        </a:p>
      </dgm:t>
    </dgm:pt>
    <dgm:pt modelId="{E539B519-47D1-40BE-8683-969E49E71E56}" type="pres">
      <dgm:prSet presAssocID="{3083F70F-C120-4432-835E-88CCF9DA55B0}" presName="sibTrans" presStyleLbl="sibTrans2D1" presStyleIdx="0" presStyleCnt="2"/>
      <dgm:spPr/>
      <dgm:t>
        <a:bodyPr/>
        <a:lstStyle/>
        <a:p>
          <a:endParaRPr lang="es-ES"/>
        </a:p>
      </dgm:t>
    </dgm:pt>
    <dgm:pt modelId="{50B53E48-3744-4715-9CC4-042AF2A8C77F}" type="pres">
      <dgm:prSet presAssocID="{3083F70F-C120-4432-835E-88CCF9DA55B0}" presName="connectorText" presStyleLbl="sibTrans2D1" presStyleIdx="0" presStyleCnt="2"/>
      <dgm:spPr/>
      <dgm:t>
        <a:bodyPr/>
        <a:lstStyle/>
        <a:p>
          <a:endParaRPr lang="es-ES"/>
        </a:p>
      </dgm:t>
    </dgm:pt>
    <dgm:pt modelId="{AFFD63D5-DDB4-4400-A59D-6B77D989712F}" type="pres">
      <dgm:prSet presAssocID="{E3AA1721-54FB-4902-ACB1-C11AB981FCEB}" presName="node" presStyleLbl="node1" presStyleIdx="1" presStyleCnt="3">
        <dgm:presLayoutVars>
          <dgm:bulletEnabled val="1"/>
        </dgm:presLayoutVars>
      </dgm:prSet>
      <dgm:spPr/>
      <dgm:t>
        <a:bodyPr/>
        <a:lstStyle/>
        <a:p>
          <a:endParaRPr lang="es-EC"/>
        </a:p>
      </dgm:t>
    </dgm:pt>
    <dgm:pt modelId="{4E7AA69B-0B27-40F7-A390-E25DD65A1BA4}" type="pres">
      <dgm:prSet presAssocID="{F5DA43D2-8091-4671-9127-3A12CDC4CBD3}" presName="sibTrans" presStyleLbl="sibTrans2D1" presStyleIdx="1" presStyleCnt="2"/>
      <dgm:spPr/>
      <dgm:t>
        <a:bodyPr/>
        <a:lstStyle/>
        <a:p>
          <a:endParaRPr lang="es-ES"/>
        </a:p>
      </dgm:t>
    </dgm:pt>
    <dgm:pt modelId="{E1B2003D-D516-43A7-A270-B4784FC78D4D}" type="pres">
      <dgm:prSet presAssocID="{F5DA43D2-8091-4671-9127-3A12CDC4CBD3}" presName="connectorText" presStyleLbl="sibTrans2D1" presStyleIdx="1" presStyleCnt="2"/>
      <dgm:spPr/>
      <dgm:t>
        <a:bodyPr/>
        <a:lstStyle/>
        <a:p>
          <a:endParaRPr lang="es-ES"/>
        </a:p>
      </dgm:t>
    </dgm:pt>
    <dgm:pt modelId="{61A06C60-A691-4DF5-BF07-B4C09B7B7C4A}" type="pres">
      <dgm:prSet presAssocID="{19872C0A-17DA-40C2-9D32-EFEE79189AF1}" presName="node" presStyleLbl="node1" presStyleIdx="2" presStyleCnt="3">
        <dgm:presLayoutVars>
          <dgm:bulletEnabled val="1"/>
        </dgm:presLayoutVars>
      </dgm:prSet>
      <dgm:spPr/>
      <dgm:t>
        <a:bodyPr/>
        <a:lstStyle/>
        <a:p>
          <a:endParaRPr lang="es-EC"/>
        </a:p>
      </dgm:t>
    </dgm:pt>
  </dgm:ptLst>
  <dgm:cxnLst>
    <dgm:cxn modelId="{9B177AD5-5584-4E46-87A4-3795A8455AAE}" type="presOf" srcId="{82EE6407-4901-4FD6-80B1-9F0A0F32C905}" destId="{7865CEF4-9713-473F-B1F3-0FDB87AA3C31}" srcOrd="0" destOrd="0" presId="urn:microsoft.com/office/officeart/2005/8/layout/process2"/>
    <dgm:cxn modelId="{3EC8A6A0-5421-4C82-A890-2DBACB43ECB3}" srcId="{E2A8C85B-744D-4CE5-BA07-A1929DB2FFD3}" destId="{E3AA1721-54FB-4902-ACB1-C11AB981FCEB}" srcOrd="1" destOrd="0" parTransId="{AAB91C5F-8424-4B5D-81E4-EF4816419E0D}" sibTransId="{F5DA43D2-8091-4671-9127-3A12CDC4CBD3}"/>
    <dgm:cxn modelId="{B4FCFD0A-1A1E-4247-9657-3919302CDF5E}" type="presOf" srcId="{19872C0A-17DA-40C2-9D32-EFEE79189AF1}" destId="{61A06C60-A691-4DF5-BF07-B4C09B7B7C4A}" srcOrd="0" destOrd="0" presId="urn:microsoft.com/office/officeart/2005/8/layout/process2"/>
    <dgm:cxn modelId="{8A3ED6F7-13CE-407B-95DE-0FA888E02211}" type="presOf" srcId="{E3AA1721-54FB-4902-ACB1-C11AB981FCEB}" destId="{AFFD63D5-DDB4-4400-A59D-6B77D989712F}" srcOrd="0" destOrd="0" presId="urn:microsoft.com/office/officeart/2005/8/layout/process2"/>
    <dgm:cxn modelId="{60FEF33C-2339-4FAB-A1DF-1E2D692371B0}" type="presOf" srcId="{3083F70F-C120-4432-835E-88CCF9DA55B0}" destId="{E539B519-47D1-40BE-8683-969E49E71E56}" srcOrd="0" destOrd="0" presId="urn:microsoft.com/office/officeart/2005/8/layout/process2"/>
    <dgm:cxn modelId="{AF504E23-5B95-4672-8C1E-AFA78A03CD89}" type="presOf" srcId="{E2A8C85B-744D-4CE5-BA07-A1929DB2FFD3}" destId="{ABF34D99-7E54-40FE-AC19-D45397AD7BB2}" srcOrd="0" destOrd="0" presId="urn:microsoft.com/office/officeart/2005/8/layout/process2"/>
    <dgm:cxn modelId="{781567F4-DF22-4D96-8031-1089C80B78A7}" type="presOf" srcId="{F5DA43D2-8091-4671-9127-3A12CDC4CBD3}" destId="{E1B2003D-D516-43A7-A270-B4784FC78D4D}" srcOrd="1" destOrd="0" presId="urn:microsoft.com/office/officeart/2005/8/layout/process2"/>
    <dgm:cxn modelId="{78B0DFD9-22B7-4A1C-8596-B743A7067596}" type="presOf" srcId="{F5DA43D2-8091-4671-9127-3A12CDC4CBD3}" destId="{4E7AA69B-0B27-40F7-A390-E25DD65A1BA4}" srcOrd="0" destOrd="0" presId="urn:microsoft.com/office/officeart/2005/8/layout/process2"/>
    <dgm:cxn modelId="{23BB58E2-4B8C-47DA-AAD2-C385388D43AD}" srcId="{E2A8C85B-744D-4CE5-BA07-A1929DB2FFD3}" destId="{82EE6407-4901-4FD6-80B1-9F0A0F32C905}" srcOrd="0" destOrd="0" parTransId="{F82D1240-B0D0-45FD-8ABA-6A74E5182E45}" sibTransId="{3083F70F-C120-4432-835E-88CCF9DA55B0}"/>
    <dgm:cxn modelId="{406F7CDA-B8F5-4425-9E2B-E883DBD7BECD}" srcId="{E2A8C85B-744D-4CE5-BA07-A1929DB2FFD3}" destId="{19872C0A-17DA-40C2-9D32-EFEE79189AF1}" srcOrd="2" destOrd="0" parTransId="{C076A323-9E7E-44C0-9C41-87C2405849BB}" sibTransId="{3760681F-7D63-48DC-B5AA-4402EAA9BC5F}"/>
    <dgm:cxn modelId="{3CECC22E-7CEC-4035-A6DA-AF83D2ED0652}" type="presOf" srcId="{3083F70F-C120-4432-835E-88CCF9DA55B0}" destId="{50B53E48-3744-4715-9CC4-042AF2A8C77F}" srcOrd="1" destOrd="0" presId="urn:microsoft.com/office/officeart/2005/8/layout/process2"/>
    <dgm:cxn modelId="{A04CBFB5-B726-44A2-807B-C2E0D3E167B1}" type="presParOf" srcId="{ABF34D99-7E54-40FE-AC19-D45397AD7BB2}" destId="{7865CEF4-9713-473F-B1F3-0FDB87AA3C31}" srcOrd="0" destOrd="0" presId="urn:microsoft.com/office/officeart/2005/8/layout/process2"/>
    <dgm:cxn modelId="{D19165AB-E577-4929-B979-D8C31A0AE9D1}" type="presParOf" srcId="{ABF34D99-7E54-40FE-AC19-D45397AD7BB2}" destId="{E539B519-47D1-40BE-8683-969E49E71E56}" srcOrd="1" destOrd="0" presId="urn:microsoft.com/office/officeart/2005/8/layout/process2"/>
    <dgm:cxn modelId="{648DCF2F-B626-4BF6-BE50-4FD6A143A1CF}" type="presParOf" srcId="{E539B519-47D1-40BE-8683-969E49E71E56}" destId="{50B53E48-3744-4715-9CC4-042AF2A8C77F}" srcOrd="0" destOrd="0" presId="urn:microsoft.com/office/officeart/2005/8/layout/process2"/>
    <dgm:cxn modelId="{CD0FBE97-ED15-4A7E-8D74-3ECD0D17E3CA}" type="presParOf" srcId="{ABF34D99-7E54-40FE-AC19-D45397AD7BB2}" destId="{AFFD63D5-DDB4-4400-A59D-6B77D989712F}" srcOrd="2" destOrd="0" presId="urn:microsoft.com/office/officeart/2005/8/layout/process2"/>
    <dgm:cxn modelId="{AF5BD443-52D4-4B81-9BC2-9B51F49AEA60}" type="presParOf" srcId="{ABF34D99-7E54-40FE-AC19-D45397AD7BB2}" destId="{4E7AA69B-0B27-40F7-A390-E25DD65A1BA4}" srcOrd="3" destOrd="0" presId="urn:microsoft.com/office/officeart/2005/8/layout/process2"/>
    <dgm:cxn modelId="{D35A1570-AA33-44B0-AB2C-0258865E7356}" type="presParOf" srcId="{4E7AA69B-0B27-40F7-A390-E25DD65A1BA4}" destId="{E1B2003D-D516-43A7-A270-B4784FC78D4D}" srcOrd="0" destOrd="0" presId="urn:microsoft.com/office/officeart/2005/8/layout/process2"/>
    <dgm:cxn modelId="{5A1F3D18-D1B7-4599-ADE4-0718D7A166B7}" type="presParOf" srcId="{ABF34D99-7E54-40FE-AC19-D45397AD7BB2}" destId="{61A06C60-A691-4DF5-BF07-B4C09B7B7C4A}" srcOrd="4"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58FF61F-2B93-4DC1-B0F1-D9670026126C}" type="doc">
      <dgm:prSet loTypeId="urn:microsoft.com/office/officeart/2005/8/layout/process2" loCatId="process" qsTypeId="urn:microsoft.com/office/officeart/2005/8/quickstyle/simple3" qsCatId="simple" csTypeId="urn:microsoft.com/office/officeart/2005/8/colors/colorful5" csCatId="colorful" phldr="1"/>
      <dgm:spPr/>
    </dgm:pt>
    <dgm:pt modelId="{26E61487-B41F-4249-97B5-D1D7711FBB33}">
      <dgm:prSet phldrT="[Texto]" custT="1"/>
      <dgm:spPr/>
      <dgm:t>
        <a:bodyPr/>
        <a:lstStyle/>
        <a:p>
          <a:r>
            <a:rPr lang="es-ES_tradnl" sz="1600" b="1" i="1" u="sng" dirty="0" smtClean="0"/>
            <a:t>Diseño y Metodología de la Investigación:</a:t>
          </a:r>
          <a:endParaRPr lang="es-EC" sz="1600" u="sng" dirty="0"/>
        </a:p>
      </dgm:t>
    </dgm:pt>
    <dgm:pt modelId="{CD0A47B0-36D6-4F5F-89AF-54D85659E1DC}" type="parTrans" cxnId="{06D2E242-1B98-4021-B6E0-7498B5C276FC}">
      <dgm:prSet/>
      <dgm:spPr/>
      <dgm:t>
        <a:bodyPr/>
        <a:lstStyle/>
        <a:p>
          <a:endParaRPr lang="es-EC"/>
        </a:p>
      </dgm:t>
    </dgm:pt>
    <dgm:pt modelId="{7913F688-D3FF-43D8-AB5E-9F34C8F2CF4C}" type="sibTrans" cxnId="{06D2E242-1B98-4021-B6E0-7498B5C276FC}">
      <dgm:prSet/>
      <dgm:spPr/>
      <dgm:t>
        <a:bodyPr/>
        <a:lstStyle/>
        <a:p>
          <a:endParaRPr lang="es-EC"/>
        </a:p>
      </dgm:t>
    </dgm:pt>
    <dgm:pt modelId="{CD2C5664-0230-4B53-BC17-0359E5D52415}">
      <dgm:prSet phldrT="[Texto]" custT="1"/>
      <dgm:spPr/>
      <dgm:t>
        <a:bodyPr/>
        <a:lstStyle/>
        <a:p>
          <a:r>
            <a:rPr lang="es-ES_tradnl" sz="1600" dirty="0" smtClean="0"/>
            <a:t>Es el deductivo, debido a que  se realizará un proceso para organizar hechos conocidos y extraer conclusiones</a:t>
          </a:r>
          <a:endParaRPr lang="es-EC" sz="1600" dirty="0"/>
        </a:p>
      </dgm:t>
    </dgm:pt>
    <dgm:pt modelId="{66E69C9A-197D-42B4-81A0-57B8B216B434}" type="parTrans" cxnId="{66AABC15-1921-402E-B5E8-056ED0379249}">
      <dgm:prSet/>
      <dgm:spPr/>
      <dgm:t>
        <a:bodyPr/>
        <a:lstStyle/>
        <a:p>
          <a:endParaRPr lang="es-EC"/>
        </a:p>
      </dgm:t>
    </dgm:pt>
    <dgm:pt modelId="{7991AE0D-3526-47FD-BD3F-CE602A92A433}" type="sibTrans" cxnId="{66AABC15-1921-402E-B5E8-056ED0379249}">
      <dgm:prSet/>
      <dgm:spPr/>
      <dgm:t>
        <a:bodyPr/>
        <a:lstStyle/>
        <a:p>
          <a:endParaRPr lang="es-EC"/>
        </a:p>
      </dgm:t>
    </dgm:pt>
    <dgm:pt modelId="{A1A88275-4559-47A1-9362-8A20C21DE513}">
      <dgm:prSet phldrT="[Texto]" custT="1"/>
      <dgm:spPr/>
      <dgm:t>
        <a:bodyPr/>
        <a:lstStyle/>
        <a:p>
          <a:r>
            <a:rPr lang="es-ES_tradnl" sz="1600" b="1" i="0" u="sng" smtClean="0"/>
            <a:t>Tipología de investigación </a:t>
          </a:r>
          <a:endParaRPr lang="es-EC" sz="1600" i="0" u="sng" dirty="0"/>
        </a:p>
      </dgm:t>
    </dgm:pt>
    <dgm:pt modelId="{19E49DD9-CD7A-4A66-9AD0-E75459B580CF}" type="parTrans" cxnId="{AD0D1A80-0A16-4DCA-9D36-C68270E5764C}">
      <dgm:prSet/>
      <dgm:spPr/>
      <dgm:t>
        <a:bodyPr/>
        <a:lstStyle/>
        <a:p>
          <a:endParaRPr lang="es-EC"/>
        </a:p>
      </dgm:t>
    </dgm:pt>
    <dgm:pt modelId="{10146475-0243-4FEE-8B7E-8CCB95891ADA}" type="sibTrans" cxnId="{AD0D1A80-0A16-4DCA-9D36-C68270E5764C}">
      <dgm:prSet/>
      <dgm:spPr/>
      <dgm:t>
        <a:bodyPr/>
        <a:lstStyle/>
        <a:p>
          <a:endParaRPr lang="es-EC"/>
        </a:p>
      </dgm:t>
    </dgm:pt>
    <dgm:pt modelId="{CDA46B24-3BFA-4623-91A8-93CC90147954}">
      <dgm:prSet phldrT="[Texto]" custT="1"/>
      <dgm:spPr/>
      <dgm:t>
        <a:bodyPr/>
        <a:lstStyle/>
        <a:p>
          <a:r>
            <a:rPr lang="es-ES_tradnl" sz="1600" dirty="0" smtClean="0"/>
            <a:t>Investigación aplicada ya que se propone la generación de conocimiento directa o mediano plazo en la sociedad</a:t>
          </a:r>
          <a:endParaRPr lang="es-EC" sz="1600" i="0" u="sng" dirty="0"/>
        </a:p>
      </dgm:t>
    </dgm:pt>
    <dgm:pt modelId="{FA369936-CC74-42E2-85BD-523A576A63C4}" type="parTrans" cxnId="{7044AA20-7927-49E1-B807-E1B5DE0205DC}">
      <dgm:prSet/>
      <dgm:spPr/>
      <dgm:t>
        <a:bodyPr/>
        <a:lstStyle/>
        <a:p>
          <a:endParaRPr lang="es-EC"/>
        </a:p>
      </dgm:t>
    </dgm:pt>
    <dgm:pt modelId="{7BD0C052-7104-4A20-9B18-ABF82AAC3FB9}" type="sibTrans" cxnId="{7044AA20-7927-49E1-B807-E1B5DE0205DC}">
      <dgm:prSet/>
      <dgm:spPr/>
      <dgm:t>
        <a:bodyPr/>
        <a:lstStyle/>
        <a:p>
          <a:endParaRPr lang="es-EC"/>
        </a:p>
      </dgm:t>
    </dgm:pt>
    <dgm:pt modelId="{77B1CDF2-EDFA-44FC-B604-B2014EA44043}" type="pres">
      <dgm:prSet presAssocID="{458FF61F-2B93-4DC1-B0F1-D9670026126C}" presName="linearFlow" presStyleCnt="0">
        <dgm:presLayoutVars>
          <dgm:resizeHandles val="exact"/>
        </dgm:presLayoutVars>
      </dgm:prSet>
      <dgm:spPr/>
    </dgm:pt>
    <dgm:pt modelId="{8FB1876E-788D-4B66-90B8-E1D2433BC8E4}" type="pres">
      <dgm:prSet presAssocID="{26E61487-B41F-4249-97B5-D1D7711FBB33}" presName="node" presStyleLbl="node1" presStyleIdx="0" presStyleCnt="4">
        <dgm:presLayoutVars>
          <dgm:bulletEnabled val="1"/>
        </dgm:presLayoutVars>
      </dgm:prSet>
      <dgm:spPr/>
      <dgm:t>
        <a:bodyPr/>
        <a:lstStyle/>
        <a:p>
          <a:endParaRPr lang="es-EC"/>
        </a:p>
      </dgm:t>
    </dgm:pt>
    <dgm:pt modelId="{D2CC261E-B9D9-4465-A78B-871C053D90AE}" type="pres">
      <dgm:prSet presAssocID="{7913F688-D3FF-43D8-AB5E-9F34C8F2CF4C}" presName="sibTrans" presStyleLbl="sibTrans2D1" presStyleIdx="0" presStyleCnt="3"/>
      <dgm:spPr/>
      <dgm:t>
        <a:bodyPr/>
        <a:lstStyle/>
        <a:p>
          <a:endParaRPr lang="es-EC"/>
        </a:p>
      </dgm:t>
    </dgm:pt>
    <dgm:pt modelId="{D22A4CAC-AEC7-425F-8C12-DD1CC053F07D}" type="pres">
      <dgm:prSet presAssocID="{7913F688-D3FF-43D8-AB5E-9F34C8F2CF4C}" presName="connectorText" presStyleLbl="sibTrans2D1" presStyleIdx="0" presStyleCnt="3"/>
      <dgm:spPr/>
      <dgm:t>
        <a:bodyPr/>
        <a:lstStyle/>
        <a:p>
          <a:endParaRPr lang="es-EC"/>
        </a:p>
      </dgm:t>
    </dgm:pt>
    <dgm:pt modelId="{7C060080-306C-42F8-8FDC-3AFF0655C3AB}" type="pres">
      <dgm:prSet presAssocID="{CD2C5664-0230-4B53-BC17-0359E5D52415}" presName="node" presStyleLbl="node1" presStyleIdx="1" presStyleCnt="4">
        <dgm:presLayoutVars>
          <dgm:bulletEnabled val="1"/>
        </dgm:presLayoutVars>
      </dgm:prSet>
      <dgm:spPr/>
      <dgm:t>
        <a:bodyPr/>
        <a:lstStyle/>
        <a:p>
          <a:endParaRPr lang="es-EC"/>
        </a:p>
      </dgm:t>
    </dgm:pt>
    <dgm:pt modelId="{B7385C2B-2435-48E9-8C27-3FDEACA550B2}" type="pres">
      <dgm:prSet presAssocID="{7991AE0D-3526-47FD-BD3F-CE602A92A433}" presName="sibTrans" presStyleLbl="sibTrans2D1" presStyleIdx="1" presStyleCnt="3"/>
      <dgm:spPr/>
      <dgm:t>
        <a:bodyPr/>
        <a:lstStyle/>
        <a:p>
          <a:endParaRPr lang="es-EC"/>
        </a:p>
      </dgm:t>
    </dgm:pt>
    <dgm:pt modelId="{78C2B85B-0671-4987-9F59-22D31BA30EB0}" type="pres">
      <dgm:prSet presAssocID="{7991AE0D-3526-47FD-BD3F-CE602A92A433}" presName="connectorText" presStyleLbl="sibTrans2D1" presStyleIdx="1" presStyleCnt="3"/>
      <dgm:spPr/>
      <dgm:t>
        <a:bodyPr/>
        <a:lstStyle/>
        <a:p>
          <a:endParaRPr lang="es-EC"/>
        </a:p>
      </dgm:t>
    </dgm:pt>
    <dgm:pt modelId="{08D365B8-92D9-44CA-8628-3B5A18EAC207}" type="pres">
      <dgm:prSet presAssocID="{A1A88275-4559-47A1-9362-8A20C21DE513}" presName="node" presStyleLbl="node1" presStyleIdx="2" presStyleCnt="4">
        <dgm:presLayoutVars>
          <dgm:bulletEnabled val="1"/>
        </dgm:presLayoutVars>
      </dgm:prSet>
      <dgm:spPr/>
      <dgm:t>
        <a:bodyPr/>
        <a:lstStyle/>
        <a:p>
          <a:endParaRPr lang="es-EC"/>
        </a:p>
      </dgm:t>
    </dgm:pt>
    <dgm:pt modelId="{6C1D56C3-B64A-4629-A939-55F3A0F2CC83}" type="pres">
      <dgm:prSet presAssocID="{10146475-0243-4FEE-8B7E-8CCB95891ADA}" presName="sibTrans" presStyleLbl="sibTrans2D1" presStyleIdx="2" presStyleCnt="3"/>
      <dgm:spPr/>
      <dgm:t>
        <a:bodyPr/>
        <a:lstStyle/>
        <a:p>
          <a:endParaRPr lang="es-EC"/>
        </a:p>
      </dgm:t>
    </dgm:pt>
    <dgm:pt modelId="{E92E4016-6FB6-49AE-A4B8-9F822487A1A2}" type="pres">
      <dgm:prSet presAssocID="{10146475-0243-4FEE-8B7E-8CCB95891ADA}" presName="connectorText" presStyleLbl="sibTrans2D1" presStyleIdx="2" presStyleCnt="3"/>
      <dgm:spPr/>
      <dgm:t>
        <a:bodyPr/>
        <a:lstStyle/>
        <a:p>
          <a:endParaRPr lang="es-EC"/>
        </a:p>
      </dgm:t>
    </dgm:pt>
    <dgm:pt modelId="{79580422-912C-48D6-BE02-320E5E0852C2}" type="pres">
      <dgm:prSet presAssocID="{CDA46B24-3BFA-4623-91A8-93CC90147954}" presName="node" presStyleLbl="node1" presStyleIdx="3" presStyleCnt="4">
        <dgm:presLayoutVars>
          <dgm:bulletEnabled val="1"/>
        </dgm:presLayoutVars>
      </dgm:prSet>
      <dgm:spPr/>
      <dgm:t>
        <a:bodyPr/>
        <a:lstStyle/>
        <a:p>
          <a:endParaRPr lang="es-EC"/>
        </a:p>
      </dgm:t>
    </dgm:pt>
  </dgm:ptLst>
  <dgm:cxnLst>
    <dgm:cxn modelId="{6362EA12-E13D-4FA9-9F39-25580459841A}" type="presOf" srcId="{10146475-0243-4FEE-8B7E-8CCB95891ADA}" destId="{E92E4016-6FB6-49AE-A4B8-9F822487A1A2}" srcOrd="1" destOrd="0" presId="urn:microsoft.com/office/officeart/2005/8/layout/process2"/>
    <dgm:cxn modelId="{7044AA20-7927-49E1-B807-E1B5DE0205DC}" srcId="{458FF61F-2B93-4DC1-B0F1-D9670026126C}" destId="{CDA46B24-3BFA-4623-91A8-93CC90147954}" srcOrd="3" destOrd="0" parTransId="{FA369936-CC74-42E2-85BD-523A576A63C4}" sibTransId="{7BD0C052-7104-4A20-9B18-ABF82AAC3FB9}"/>
    <dgm:cxn modelId="{60451B5C-613C-4434-A00A-3FA2D69EB315}" type="presOf" srcId="{7913F688-D3FF-43D8-AB5E-9F34C8F2CF4C}" destId="{D2CC261E-B9D9-4465-A78B-871C053D90AE}" srcOrd="0" destOrd="0" presId="urn:microsoft.com/office/officeart/2005/8/layout/process2"/>
    <dgm:cxn modelId="{06D2E242-1B98-4021-B6E0-7498B5C276FC}" srcId="{458FF61F-2B93-4DC1-B0F1-D9670026126C}" destId="{26E61487-B41F-4249-97B5-D1D7711FBB33}" srcOrd="0" destOrd="0" parTransId="{CD0A47B0-36D6-4F5F-89AF-54D85659E1DC}" sibTransId="{7913F688-D3FF-43D8-AB5E-9F34C8F2CF4C}"/>
    <dgm:cxn modelId="{6A150640-99D0-4DB0-A79E-0D4FA39D0770}" type="presOf" srcId="{CDA46B24-3BFA-4623-91A8-93CC90147954}" destId="{79580422-912C-48D6-BE02-320E5E0852C2}" srcOrd="0" destOrd="0" presId="urn:microsoft.com/office/officeart/2005/8/layout/process2"/>
    <dgm:cxn modelId="{2CE28A59-A6B8-4DF9-A975-371D12BA9281}" type="presOf" srcId="{10146475-0243-4FEE-8B7E-8CCB95891ADA}" destId="{6C1D56C3-B64A-4629-A939-55F3A0F2CC83}" srcOrd="0" destOrd="0" presId="urn:microsoft.com/office/officeart/2005/8/layout/process2"/>
    <dgm:cxn modelId="{66AABC15-1921-402E-B5E8-056ED0379249}" srcId="{458FF61F-2B93-4DC1-B0F1-D9670026126C}" destId="{CD2C5664-0230-4B53-BC17-0359E5D52415}" srcOrd="1" destOrd="0" parTransId="{66E69C9A-197D-42B4-81A0-57B8B216B434}" sibTransId="{7991AE0D-3526-47FD-BD3F-CE602A92A433}"/>
    <dgm:cxn modelId="{D3005349-9E1B-4093-B05E-CA9A75FB4B15}" type="presOf" srcId="{7991AE0D-3526-47FD-BD3F-CE602A92A433}" destId="{78C2B85B-0671-4987-9F59-22D31BA30EB0}" srcOrd="1" destOrd="0" presId="urn:microsoft.com/office/officeart/2005/8/layout/process2"/>
    <dgm:cxn modelId="{8D1BA75F-FF4D-4CF9-A89A-603060CB8767}" type="presOf" srcId="{CD2C5664-0230-4B53-BC17-0359E5D52415}" destId="{7C060080-306C-42F8-8FDC-3AFF0655C3AB}" srcOrd="0" destOrd="0" presId="urn:microsoft.com/office/officeart/2005/8/layout/process2"/>
    <dgm:cxn modelId="{085AD118-AD84-4EC0-8EC5-D300F043E1B8}" type="presOf" srcId="{A1A88275-4559-47A1-9362-8A20C21DE513}" destId="{08D365B8-92D9-44CA-8628-3B5A18EAC207}" srcOrd="0" destOrd="0" presId="urn:microsoft.com/office/officeart/2005/8/layout/process2"/>
    <dgm:cxn modelId="{AD0D1A80-0A16-4DCA-9D36-C68270E5764C}" srcId="{458FF61F-2B93-4DC1-B0F1-D9670026126C}" destId="{A1A88275-4559-47A1-9362-8A20C21DE513}" srcOrd="2" destOrd="0" parTransId="{19E49DD9-CD7A-4A66-9AD0-E75459B580CF}" sibTransId="{10146475-0243-4FEE-8B7E-8CCB95891ADA}"/>
    <dgm:cxn modelId="{BA21F928-E2E5-4A47-A259-74AAD379B66A}" type="presOf" srcId="{7913F688-D3FF-43D8-AB5E-9F34C8F2CF4C}" destId="{D22A4CAC-AEC7-425F-8C12-DD1CC053F07D}" srcOrd="1" destOrd="0" presId="urn:microsoft.com/office/officeart/2005/8/layout/process2"/>
    <dgm:cxn modelId="{51BD4EA9-36A3-4E45-92B3-A4A48E58B5E7}" type="presOf" srcId="{7991AE0D-3526-47FD-BD3F-CE602A92A433}" destId="{B7385C2B-2435-48E9-8C27-3FDEACA550B2}" srcOrd="0" destOrd="0" presId="urn:microsoft.com/office/officeart/2005/8/layout/process2"/>
    <dgm:cxn modelId="{ECFC1DF4-CDCA-4D1B-9D06-AF5024D00190}" type="presOf" srcId="{26E61487-B41F-4249-97B5-D1D7711FBB33}" destId="{8FB1876E-788D-4B66-90B8-E1D2433BC8E4}" srcOrd="0" destOrd="0" presId="urn:microsoft.com/office/officeart/2005/8/layout/process2"/>
    <dgm:cxn modelId="{D64ECFAF-B9AD-439D-8500-1B670C900AEF}" type="presOf" srcId="{458FF61F-2B93-4DC1-B0F1-D9670026126C}" destId="{77B1CDF2-EDFA-44FC-B604-B2014EA44043}" srcOrd="0" destOrd="0" presId="urn:microsoft.com/office/officeart/2005/8/layout/process2"/>
    <dgm:cxn modelId="{4A1E8835-A1A3-4FEF-9DA9-D9168F19240C}" type="presParOf" srcId="{77B1CDF2-EDFA-44FC-B604-B2014EA44043}" destId="{8FB1876E-788D-4B66-90B8-E1D2433BC8E4}" srcOrd="0" destOrd="0" presId="urn:microsoft.com/office/officeart/2005/8/layout/process2"/>
    <dgm:cxn modelId="{CD1BD386-7770-4C91-B78D-6F3D70437A7E}" type="presParOf" srcId="{77B1CDF2-EDFA-44FC-B604-B2014EA44043}" destId="{D2CC261E-B9D9-4465-A78B-871C053D90AE}" srcOrd="1" destOrd="0" presId="urn:microsoft.com/office/officeart/2005/8/layout/process2"/>
    <dgm:cxn modelId="{D1A4458E-FC06-4D87-B6DA-D00ECA725BB1}" type="presParOf" srcId="{D2CC261E-B9D9-4465-A78B-871C053D90AE}" destId="{D22A4CAC-AEC7-425F-8C12-DD1CC053F07D}" srcOrd="0" destOrd="0" presId="urn:microsoft.com/office/officeart/2005/8/layout/process2"/>
    <dgm:cxn modelId="{9C41D433-F138-40A7-9D9D-CDABB08BF53C}" type="presParOf" srcId="{77B1CDF2-EDFA-44FC-B604-B2014EA44043}" destId="{7C060080-306C-42F8-8FDC-3AFF0655C3AB}" srcOrd="2" destOrd="0" presId="urn:microsoft.com/office/officeart/2005/8/layout/process2"/>
    <dgm:cxn modelId="{865250D1-04DB-41B5-823D-9DD088103FC2}" type="presParOf" srcId="{77B1CDF2-EDFA-44FC-B604-B2014EA44043}" destId="{B7385C2B-2435-48E9-8C27-3FDEACA550B2}" srcOrd="3" destOrd="0" presId="urn:microsoft.com/office/officeart/2005/8/layout/process2"/>
    <dgm:cxn modelId="{AAF4FCBA-C2F4-46F4-8E1A-0E47476014F7}" type="presParOf" srcId="{B7385C2B-2435-48E9-8C27-3FDEACA550B2}" destId="{78C2B85B-0671-4987-9F59-22D31BA30EB0}" srcOrd="0" destOrd="0" presId="urn:microsoft.com/office/officeart/2005/8/layout/process2"/>
    <dgm:cxn modelId="{09A5A3E6-9A4D-446B-B8A6-3D2AD80C9213}" type="presParOf" srcId="{77B1CDF2-EDFA-44FC-B604-B2014EA44043}" destId="{08D365B8-92D9-44CA-8628-3B5A18EAC207}" srcOrd="4" destOrd="0" presId="urn:microsoft.com/office/officeart/2005/8/layout/process2"/>
    <dgm:cxn modelId="{42FAB014-89CA-4EF4-BC3C-4C3D9BAA5002}" type="presParOf" srcId="{77B1CDF2-EDFA-44FC-B604-B2014EA44043}" destId="{6C1D56C3-B64A-4629-A939-55F3A0F2CC83}" srcOrd="5" destOrd="0" presId="urn:microsoft.com/office/officeart/2005/8/layout/process2"/>
    <dgm:cxn modelId="{6B2A5BA6-C412-4AA3-86CF-C1DB25313D2D}" type="presParOf" srcId="{6C1D56C3-B64A-4629-A939-55F3A0F2CC83}" destId="{E92E4016-6FB6-49AE-A4B8-9F822487A1A2}" srcOrd="0" destOrd="0" presId="urn:microsoft.com/office/officeart/2005/8/layout/process2"/>
    <dgm:cxn modelId="{45D7D79E-26CA-40B7-8E81-663BF3513F86}" type="presParOf" srcId="{77B1CDF2-EDFA-44FC-B604-B2014EA44043}" destId="{79580422-912C-48D6-BE02-320E5E0852C2}"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58FF61F-2B93-4DC1-B0F1-D9670026126C}" type="doc">
      <dgm:prSet loTypeId="urn:microsoft.com/office/officeart/2005/8/layout/process2" loCatId="process" qsTypeId="urn:microsoft.com/office/officeart/2005/8/quickstyle/simple3" qsCatId="simple" csTypeId="urn:microsoft.com/office/officeart/2005/8/colors/colorful1" csCatId="colorful" phldr="1"/>
      <dgm:spPr/>
    </dgm:pt>
    <dgm:pt modelId="{26E61487-B41F-4249-97B5-D1D7711FBB33}">
      <dgm:prSet phldrT="[Texto]"/>
      <dgm:spPr/>
      <dgm:t>
        <a:bodyPr/>
        <a:lstStyle/>
        <a:p>
          <a:r>
            <a:rPr lang="es-ES_tradnl" b="1" u="sng" smtClean="0"/>
            <a:t>Enfoque de investigación </a:t>
          </a:r>
          <a:endParaRPr lang="es-EC" u="sng" dirty="0"/>
        </a:p>
      </dgm:t>
    </dgm:pt>
    <dgm:pt modelId="{CD0A47B0-36D6-4F5F-89AF-54D85659E1DC}" type="parTrans" cxnId="{06D2E242-1B98-4021-B6E0-7498B5C276FC}">
      <dgm:prSet/>
      <dgm:spPr/>
      <dgm:t>
        <a:bodyPr/>
        <a:lstStyle/>
        <a:p>
          <a:endParaRPr lang="es-EC"/>
        </a:p>
      </dgm:t>
    </dgm:pt>
    <dgm:pt modelId="{7913F688-D3FF-43D8-AB5E-9F34C8F2CF4C}" type="sibTrans" cxnId="{06D2E242-1B98-4021-B6E0-7498B5C276FC}">
      <dgm:prSet/>
      <dgm:spPr/>
      <dgm:t>
        <a:bodyPr/>
        <a:lstStyle/>
        <a:p>
          <a:endParaRPr lang="es-EC"/>
        </a:p>
      </dgm:t>
    </dgm:pt>
    <dgm:pt modelId="{CD2C5664-0230-4B53-BC17-0359E5D52415}">
      <dgm:prSet phldrT="[Texto]"/>
      <dgm:spPr/>
      <dgm:t>
        <a:bodyPr/>
        <a:lstStyle/>
        <a:p>
          <a:r>
            <a:rPr lang="es-ES_tradnl" dirty="0" smtClean="0"/>
            <a:t>Investigación es mixto</a:t>
          </a:r>
          <a:endParaRPr lang="es-EC" dirty="0"/>
        </a:p>
      </dgm:t>
    </dgm:pt>
    <dgm:pt modelId="{66E69C9A-197D-42B4-81A0-57B8B216B434}" type="parTrans" cxnId="{66AABC15-1921-402E-B5E8-056ED0379249}">
      <dgm:prSet/>
      <dgm:spPr/>
      <dgm:t>
        <a:bodyPr/>
        <a:lstStyle/>
        <a:p>
          <a:endParaRPr lang="es-EC"/>
        </a:p>
      </dgm:t>
    </dgm:pt>
    <dgm:pt modelId="{7991AE0D-3526-47FD-BD3F-CE602A92A433}" type="sibTrans" cxnId="{66AABC15-1921-402E-B5E8-056ED0379249}">
      <dgm:prSet/>
      <dgm:spPr/>
      <dgm:t>
        <a:bodyPr/>
        <a:lstStyle/>
        <a:p>
          <a:endParaRPr lang="es-EC"/>
        </a:p>
      </dgm:t>
    </dgm:pt>
    <dgm:pt modelId="{A1A88275-4559-47A1-9362-8A20C21DE513}">
      <dgm:prSet phldrT="[Texto]"/>
      <dgm:spPr/>
      <dgm:t>
        <a:bodyPr/>
        <a:lstStyle/>
        <a:p>
          <a:r>
            <a:rPr lang="es-EC" dirty="0" smtClean="0"/>
            <a:t>Cualitativa : Entrevistas</a:t>
          </a:r>
        </a:p>
        <a:p>
          <a:r>
            <a:rPr lang="es-EC" dirty="0" smtClean="0"/>
            <a:t>Cuantitativa : Análisis estadístico de las variables</a:t>
          </a:r>
          <a:endParaRPr lang="es-EC" dirty="0"/>
        </a:p>
      </dgm:t>
    </dgm:pt>
    <dgm:pt modelId="{19E49DD9-CD7A-4A66-9AD0-E75459B580CF}" type="parTrans" cxnId="{AD0D1A80-0A16-4DCA-9D36-C68270E5764C}">
      <dgm:prSet/>
      <dgm:spPr/>
      <dgm:t>
        <a:bodyPr/>
        <a:lstStyle/>
        <a:p>
          <a:endParaRPr lang="es-EC"/>
        </a:p>
      </dgm:t>
    </dgm:pt>
    <dgm:pt modelId="{10146475-0243-4FEE-8B7E-8CCB95891ADA}" type="sibTrans" cxnId="{AD0D1A80-0A16-4DCA-9D36-C68270E5764C}">
      <dgm:prSet/>
      <dgm:spPr/>
      <dgm:t>
        <a:bodyPr/>
        <a:lstStyle/>
        <a:p>
          <a:endParaRPr lang="es-EC"/>
        </a:p>
      </dgm:t>
    </dgm:pt>
    <dgm:pt modelId="{77B1CDF2-EDFA-44FC-B604-B2014EA44043}" type="pres">
      <dgm:prSet presAssocID="{458FF61F-2B93-4DC1-B0F1-D9670026126C}" presName="linearFlow" presStyleCnt="0">
        <dgm:presLayoutVars>
          <dgm:resizeHandles val="exact"/>
        </dgm:presLayoutVars>
      </dgm:prSet>
      <dgm:spPr/>
    </dgm:pt>
    <dgm:pt modelId="{8FB1876E-788D-4B66-90B8-E1D2433BC8E4}" type="pres">
      <dgm:prSet presAssocID="{26E61487-B41F-4249-97B5-D1D7711FBB33}" presName="node" presStyleLbl="node1" presStyleIdx="0" presStyleCnt="3">
        <dgm:presLayoutVars>
          <dgm:bulletEnabled val="1"/>
        </dgm:presLayoutVars>
      </dgm:prSet>
      <dgm:spPr/>
      <dgm:t>
        <a:bodyPr/>
        <a:lstStyle/>
        <a:p>
          <a:endParaRPr lang="es-EC"/>
        </a:p>
      </dgm:t>
    </dgm:pt>
    <dgm:pt modelId="{D2CC261E-B9D9-4465-A78B-871C053D90AE}" type="pres">
      <dgm:prSet presAssocID="{7913F688-D3FF-43D8-AB5E-9F34C8F2CF4C}" presName="sibTrans" presStyleLbl="sibTrans2D1" presStyleIdx="0" presStyleCnt="2"/>
      <dgm:spPr/>
      <dgm:t>
        <a:bodyPr/>
        <a:lstStyle/>
        <a:p>
          <a:endParaRPr lang="es-EC"/>
        </a:p>
      </dgm:t>
    </dgm:pt>
    <dgm:pt modelId="{D22A4CAC-AEC7-425F-8C12-DD1CC053F07D}" type="pres">
      <dgm:prSet presAssocID="{7913F688-D3FF-43D8-AB5E-9F34C8F2CF4C}" presName="connectorText" presStyleLbl="sibTrans2D1" presStyleIdx="0" presStyleCnt="2"/>
      <dgm:spPr/>
      <dgm:t>
        <a:bodyPr/>
        <a:lstStyle/>
        <a:p>
          <a:endParaRPr lang="es-EC"/>
        </a:p>
      </dgm:t>
    </dgm:pt>
    <dgm:pt modelId="{7C060080-306C-42F8-8FDC-3AFF0655C3AB}" type="pres">
      <dgm:prSet presAssocID="{CD2C5664-0230-4B53-BC17-0359E5D52415}" presName="node" presStyleLbl="node1" presStyleIdx="1" presStyleCnt="3">
        <dgm:presLayoutVars>
          <dgm:bulletEnabled val="1"/>
        </dgm:presLayoutVars>
      </dgm:prSet>
      <dgm:spPr/>
      <dgm:t>
        <a:bodyPr/>
        <a:lstStyle/>
        <a:p>
          <a:endParaRPr lang="es-EC"/>
        </a:p>
      </dgm:t>
    </dgm:pt>
    <dgm:pt modelId="{B7385C2B-2435-48E9-8C27-3FDEACA550B2}" type="pres">
      <dgm:prSet presAssocID="{7991AE0D-3526-47FD-BD3F-CE602A92A433}" presName="sibTrans" presStyleLbl="sibTrans2D1" presStyleIdx="1" presStyleCnt="2"/>
      <dgm:spPr/>
      <dgm:t>
        <a:bodyPr/>
        <a:lstStyle/>
        <a:p>
          <a:endParaRPr lang="es-EC"/>
        </a:p>
      </dgm:t>
    </dgm:pt>
    <dgm:pt modelId="{78C2B85B-0671-4987-9F59-22D31BA30EB0}" type="pres">
      <dgm:prSet presAssocID="{7991AE0D-3526-47FD-BD3F-CE602A92A433}" presName="connectorText" presStyleLbl="sibTrans2D1" presStyleIdx="1" presStyleCnt="2"/>
      <dgm:spPr/>
      <dgm:t>
        <a:bodyPr/>
        <a:lstStyle/>
        <a:p>
          <a:endParaRPr lang="es-EC"/>
        </a:p>
      </dgm:t>
    </dgm:pt>
    <dgm:pt modelId="{08D365B8-92D9-44CA-8628-3B5A18EAC207}" type="pres">
      <dgm:prSet presAssocID="{A1A88275-4559-47A1-9362-8A20C21DE513}" presName="node" presStyleLbl="node1" presStyleIdx="2" presStyleCnt="3">
        <dgm:presLayoutVars>
          <dgm:bulletEnabled val="1"/>
        </dgm:presLayoutVars>
      </dgm:prSet>
      <dgm:spPr/>
      <dgm:t>
        <a:bodyPr/>
        <a:lstStyle/>
        <a:p>
          <a:endParaRPr lang="es-EC"/>
        </a:p>
      </dgm:t>
    </dgm:pt>
  </dgm:ptLst>
  <dgm:cxnLst>
    <dgm:cxn modelId="{E8128FE2-249A-4F07-BCE3-012C580EB7D8}" type="presOf" srcId="{7913F688-D3FF-43D8-AB5E-9F34C8F2CF4C}" destId="{D2CC261E-B9D9-4465-A78B-871C053D90AE}" srcOrd="0" destOrd="0" presId="urn:microsoft.com/office/officeart/2005/8/layout/process2"/>
    <dgm:cxn modelId="{0A0D7EA3-5712-4D64-B831-67C26483E510}" type="presOf" srcId="{458FF61F-2B93-4DC1-B0F1-D9670026126C}" destId="{77B1CDF2-EDFA-44FC-B604-B2014EA44043}" srcOrd="0" destOrd="0" presId="urn:microsoft.com/office/officeart/2005/8/layout/process2"/>
    <dgm:cxn modelId="{E8FCB972-3053-4FD6-BCDF-5E00C74C2CBE}" type="presOf" srcId="{7913F688-D3FF-43D8-AB5E-9F34C8F2CF4C}" destId="{D22A4CAC-AEC7-425F-8C12-DD1CC053F07D}" srcOrd="1" destOrd="0" presId="urn:microsoft.com/office/officeart/2005/8/layout/process2"/>
    <dgm:cxn modelId="{06D2E242-1B98-4021-B6E0-7498B5C276FC}" srcId="{458FF61F-2B93-4DC1-B0F1-D9670026126C}" destId="{26E61487-B41F-4249-97B5-D1D7711FBB33}" srcOrd="0" destOrd="0" parTransId="{CD0A47B0-36D6-4F5F-89AF-54D85659E1DC}" sibTransId="{7913F688-D3FF-43D8-AB5E-9F34C8F2CF4C}"/>
    <dgm:cxn modelId="{1CCB14F7-47A0-43E5-A1BF-6EE6656439BE}" type="presOf" srcId="{CD2C5664-0230-4B53-BC17-0359E5D52415}" destId="{7C060080-306C-42F8-8FDC-3AFF0655C3AB}" srcOrd="0" destOrd="0" presId="urn:microsoft.com/office/officeart/2005/8/layout/process2"/>
    <dgm:cxn modelId="{66AABC15-1921-402E-B5E8-056ED0379249}" srcId="{458FF61F-2B93-4DC1-B0F1-D9670026126C}" destId="{CD2C5664-0230-4B53-BC17-0359E5D52415}" srcOrd="1" destOrd="0" parTransId="{66E69C9A-197D-42B4-81A0-57B8B216B434}" sibTransId="{7991AE0D-3526-47FD-BD3F-CE602A92A433}"/>
    <dgm:cxn modelId="{82EBDFE5-674F-41F6-BCF0-4172CE3E93C0}" type="presOf" srcId="{A1A88275-4559-47A1-9362-8A20C21DE513}" destId="{08D365B8-92D9-44CA-8628-3B5A18EAC207}" srcOrd="0" destOrd="0" presId="urn:microsoft.com/office/officeart/2005/8/layout/process2"/>
    <dgm:cxn modelId="{D1A3F954-BB08-4D46-B6F9-943DBAE76421}" type="presOf" srcId="{26E61487-B41F-4249-97B5-D1D7711FBB33}" destId="{8FB1876E-788D-4B66-90B8-E1D2433BC8E4}" srcOrd="0" destOrd="0" presId="urn:microsoft.com/office/officeart/2005/8/layout/process2"/>
    <dgm:cxn modelId="{D33BE631-D108-4562-8D5C-866C65454B67}" type="presOf" srcId="{7991AE0D-3526-47FD-BD3F-CE602A92A433}" destId="{B7385C2B-2435-48E9-8C27-3FDEACA550B2}" srcOrd="0" destOrd="0" presId="urn:microsoft.com/office/officeart/2005/8/layout/process2"/>
    <dgm:cxn modelId="{AD0D1A80-0A16-4DCA-9D36-C68270E5764C}" srcId="{458FF61F-2B93-4DC1-B0F1-D9670026126C}" destId="{A1A88275-4559-47A1-9362-8A20C21DE513}" srcOrd="2" destOrd="0" parTransId="{19E49DD9-CD7A-4A66-9AD0-E75459B580CF}" sibTransId="{10146475-0243-4FEE-8B7E-8CCB95891ADA}"/>
    <dgm:cxn modelId="{E4E019C3-11AF-4729-9BE0-EAA84278439F}" type="presOf" srcId="{7991AE0D-3526-47FD-BD3F-CE602A92A433}" destId="{78C2B85B-0671-4987-9F59-22D31BA30EB0}" srcOrd="1" destOrd="0" presId="urn:microsoft.com/office/officeart/2005/8/layout/process2"/>
    <dgm:cxn modelId="{1B66F997-1FBD-41CF-977E-4CA03D09F630}" type="presParOf" srcId="{77B1CDF2-EDFA-44FC-B604-B2014EA44043}" destId="{8FB1876E-788D-4B66-90B8-E1D2433BC8E4}" srcOrd="0" destOrd="0" presId="urn:microsoft.com/office/officeart/2005/8/layout/process2"/>
    <dgm:cxn modelId="{4F89AED7-46D7-4E7F-A869-9050A3F0B843}" type="presParOf" srcId="{77B1CDF2-EDFA-44FC-B604-B2014EA44043}" destId="{D2CC261E-B9D9-4465-A78B-871C053D90AE}" srcOrd="1" destOrd="0" presId="urn:microsoft.com/office/officeart/2005/8/layout/process2"/>
    <dgm:cxn modelId="{B3C06C0A-68D2-4CBC-B278-11E240F1C69F}" type="presParOf" srcId="{D2CC261E-B9D9-4465-A78B-871C053D90AE}" destId="{D22A4CAC-AEC7-425F-8C12-DD1CC053F07D}" srcOrd="0" destOrd="0" presId="urn:microsoft.com/office/officeart/2005/8/layout/process2"/>
    <dgm:cxn modelId="{AB34C922-A699-4934-942E-961E5055236E}" type="presParOf" srcId="{77B1CDF2-EDFA-44FC-B604-B2014EA44043}" destId="{7C060080-306C-42F8-8FDC-3AFF0655C3AB}" srcOrd="2" destOrd="0" presId="urn:microsoft.com/office/officeart/2005/8/layout/process2"/>
    <dgm:cxn modelId="{183873FC-FF92-42A1-9175-640E66FF2B89}" type="presParOf" srcId="{77B1CDF2-EDFA-44FC-B604-B2014EA44043}" destId="{B7385C2B-2435-48E9-8C27-3FDEACA550B2}" srcOrd="3" destOrd="0" presId="urn:microsoft.com/office/officeart/2005/8/layout/process2"/>
    <dgm:cxn modelId="{5B8313AD-7544-41D9-9BE5-3386303C914D}" type="presParOf" srcId="{B7385C2B-2435-48E9-8C27-3FDEACA550B2}" destId="{78C2B85B-0671-4987-9F59-22D31BA30EB0}" srcOrd="0" destOrd="0" presId="urn:microsoft.com/office/officeart/2005/8/layout/process2"/>
    <dgm:cxn modelId="{7A2213B7-B24A-429E-B9E5-452A9668FD10}" type="presParOf" srcId="{77B1CDF2-EDFA-44FC-B604-B2014EA44043}" destId="{08D365B8-92D9-44CA-8628-3B5A18EAC207}" srcOrd="4"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608AB-3521-423F-8AE3-C25B8F867953}">
      <dsp:nvSpPr>
        <dsp:cNvPr id="0" name=""/>
        <dsp:cNvSpPr/>
      </dsp:nvSpPr>
      <dsp:spPr>
        <a:xfrm rot="16200000">
          <a:off x="110" y="1092275"/>
          <a:ext cx="1268402" cy="1268402"/>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C" sz="1100" kern="1200" dirty="0" smtClean="0"/>
            <a:t>Sector No Financiero (real)</a:t>
          </a:r>
          <a:endParaRPr lang="es-EC" sz="1100" kern="1200" dirty="0"/>
        </a:p>
      </dsp:txBody>
      <dsp:txXfrm rot="5400000">
        <a:off x="111" y="1409375"/>
        <a:ext cx="1046432" cy="634201"/>
      </dsp:txXfrm>
    </dsp:sp>
    <dsp:sp modelId="{2413A249-245A-4809-8A1D-D62034003020}">
      <dsp:nvSpPr>
        <dsp:cNvPr id="0" name=""/>
        <dsp:cNvSpPr/>
      </dsp:nvSpPr>
      <dsp:spPr>
        <a:xfrm rot="5400000">
          <a:off x="1395782" y="1092275"/>
          <a:ext cx="1268402" cy="1268402"/>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C" sz="1100" kern="1200" dirty="0" smtClean="0"/>
            <a:t>Sector Financiero</a:t>
          </a:r>
          <a:endParaRPr lang="es-EC" sz="1100" kern="1200" dirty="0"/>
        </a:p>
      </dsp:txBody>
      <dsp:txXfrm rot="-5400000">
        <a:off x="1617753" y="1409376"/>
        <a:ext cx="1046432" cy="63420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8461A-FA45-494C-A418-6B695CE352B6}">
      <dsp:nvSpPr>
        <dsp:cNvPr id="0" name=""/>
        <dsp:cNvSpPr/>
      </dsp:nvSpPr>
      <dsp:spPr>
        <a:xfrm>
          <a:off x="3480" y="1614269"/>
          <a:ext cx="1521907" cy="1812020"/>
        </a:xfrm>
        <a:prstGeom prst="roundRect">
          <a:avLst>
            <a:gd name="adj" fmla="val 10000"/>
          </a:avLst>
        </a:prstGeom>
        <a:gradFill rotWithShape="0">
          <a:gsLst>
            <a:gs pos="0">
              <a:schemeClr val="accent3">
                <a:hueOff val="0"/>
                <a:satOff val="0"/>
                <a:lumOff val="0"/>
                <a:alphaOff val="0"/>
                <a:tint val="35000"/>
                <a:satMod val="253000"/>
              </a:schemeClr>
            </a:gs>
            <a:gs pos="50000">
              <a:schemeClr val="accent3">
                <a:hueOff val="0"/>
                <a:satOff val="0"/>
                <a:lumOff val="0"/>
                <a:alphaOff val="0"/>
                <a:tint val="42000"/>
                <a:satMod val="255000"/>
              </a:schemeClr>
            </a:gs>
            <a:gs pos="97000">
              <a:schemeClr val="accent3">
                <a:hueOff val="0"/>
                <a:satOff val="0"/>
                <a:lumOff val="0"/>
                <a:alphaOff val="0"/>
                <a:tint val="53000"/>
                <a:satMod val="260000"/>
              </a:schemeClr>
            </a:gs>
            <a:gs pos="100000">
              <a:schemeClr val="accent3">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El riesgo de crédito mas afrontan por la oferta de los préstamos. </a:t>
          </a:r>
          <a:endParaRPr lang="es-EC" sz="1700" kern="1200" dirty="0"/>
        </a:p>
      </dsp:txBody>
      <dsp:txXfrm>
        <a:off x="48055" y="1658844"/>
        <a:ext cx="1432757" cy="1722870"/>
      </dsp:txXfrm>
    </dsp:sp>
    <dsp:sp modelId="{99FD2D07-4D2A-43E6-A4D2-4BAA26088C11}">
      <dsp:nvSpPr>
        <dsp:cNvPr id="0" name=""/>
        <dsp:cNvSpPr/>
      </dsp:nvSpPr>
      <dsp:spPr>
        <a:xfrm>
          <a:off x="1677578" y="2331563"/>
          <a:ext cx="322644" cy="377433"/>
        </a:xfrm>
        <a:prstGeom prst="rightArrow">
          <a:avLst>
            <a:gd name="adj1" fmla="val 60000"/>
            <a:gd name="adj2" fmla="val 50000"/>
          </a:avLst>
        </a:prstGeom>
        <a:gradFill rotWithShape="0">
          <a:gsLst>
            <a:gs pos="0">
              <a:schemeClr val="accent3">
                <a:hueOff val="0"/>
                <a:satOff val="0"/>
                <a:lumOff val="0"/>
                <a:alphaOff val="0"/>
                <a:tint val="35000"/>
                <a:satMod val="253000"/>
              </a:schemeClr>
            </a:gs>
            <a:gs pos="50000">
              <a:schemeClr val="accent3">
                <a:hueOff val="0"/>
                <a:satOff val="0"/>
                <a:lumOff val="0"/>
                <a:alphaOff val="0"/>
                <a:tint val="42000"/>
                <a:satMod val="255000"/>
              </a:schemeClr>
            </a:gs>
            <a:gs pos="97000">
              <a:schemeClr val="accent3">
                <a:hueOff val="0"/>
                <a:satOff val="0"/>
                <a:lumOff val="0"/>
                <a:alphaOff val="0"/>
                <a:tint val="53000"/>
                <a:satMod val="260000"/>
              </a:schemeClr>
            </a:gs>
            <a:gs pos="100000">
              <a:schemeClr val="accent3">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kern="1200"/>
        </a:p>
      </dsp:txBody>
      <dsp:txXfrm>
        <a:off x="1677578" y="2407050"/>
        <a:ext cx="225851" cy="226459"/>
      </dsp:txXfrm>
    </dsp:sp>
    <dsp:sp modelId="{050D34CD-0D44-4E90-BFDE-7ACF03359324}">
      <dsp:nvSpPr>
        <dsp:cNvPr id="0" name=""/>
        <dsp:cNvSpPr/>
      </dsp:nvSpPr>
      <dsp:spPr>
        <a:xfrm>
          <a:off x="2134151" y="1614269"/>
          <a:ext cx="1521907" cy="1812020"/>
        </a:xfrm>
        <a:prstGeom prst="roundRect">
          <a:avLst>
            <a:gd name="adj" fmla="val 10000"/>
          </a:avLst>
        </a:prstGeom>
        <a:gradFill rotWithShape="0">
          <a:gsLst>
            <a:gs pos="0">
              <a:schemeClr val="accent3">
                <a:hueOff val="-5608813"/>
                <a:satOff val="-2884"/>
                <a:lumOff val="-1242"/>
                <a:alphaOff val="0"/>
                <a:tint val="35000"/>
                <a:satMod val="253000"/>
              </a:schemeClr>
            </a:gs>
            <a:gs pos="50000">
              <a:schemeClr val="accent3">
                <a:hueOff val="-5608813"/>
                <a:satOff val="-2884"/>
                <a:lumOff val="-1242"/>
                <a:alphaOff val="0"/>
                <a:tint val="42000"/>
                <a:satMod val="255000"/>
              </a:schemeClr>
            </a:gs>
            <a:gs pos="97000">
              <a:schemeClr val="accent3">
                <a:hueOff val="-5608813"/>
                <a:satOff val="-2884"/>
                <a:lumOff val="-1242"/>
                <a:alphaOff val="0"/>
                <a:tint val="53000"/>
                <a:satMod val="260000"/>
              </a:schemeClr>
            </a:gs>
            <a:gs pos="100000">
              <a:schemeClr val="accent3">
                <a:hueOff val="-5608813"/>
                <a:satOff val="-2884"/>
                <a:lumOff val="-1242"/>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Origina al momento de la concesión</a:t>
          </a:r>
          <a:endParaRPr lang="es-EC" sz="1700" kern="1200" dirty="0"/>
        </a:p>
      </dsp:txBody>
      <dsp:txXfrm>
        <a:off x="2178726" y="1658844"/>
        <a:ext cx="1432757" cy="1722870"/>
      </dsp:txXfrm>
    </dsp:sp>
    <dsp:sp modelId="{E1547CB9-C373-4412-AC77-8AAB9BFC93A7}">
      <dsp:nvSpPr>
        <dsp:cNvPr id="0" name=""/>
        <dsp:cNvSpPr/>
      </dsp:nvSpPr>
      <dsp:spPr>
        <a:xfrm>
          <a:off x="3808249" y="2331563"/>
          <a:ext cx="322644" cy="377433"/>
        </a:xfrm>
        <a:prstGeom prst="rightArrow">
          <a:avLst>
            <a:gd name="adj1" fmla="val 60000"/>
            <a:gd name="adj2" fmla="val 50000"/>
          </a:avLst>
        </a:prstGeom>
        <a:gradFill rotWithShape="0">
          <a:gsLst>
            <a:gs pos="0">
              <a:schemeClr val="accent3">
                <a:hueOff val="-8413219"/>
                <a:satOff val="-4326"/>
                <a:lumOff val="-1863"/>
                <a:alphaOff val="0"/>
                <a:tint val="35000"/>
                <a:satMod val="253000"/>
              </a:schemeClr>
            </a:gs>
            <a:gs pos="50000">
              <a:schemeClr val="accent3">
                <a:hueOff val="-8413219"/>
                <a:satOff val="-4326"/>
                <a:lumOff val="-1863"/>
                <a:alphaOff val="0"/>
                <a:tint val="42000"/>
                <a:satMod val="255000"/>
              </a:schemeClr>
            </a:gs>
            <a:gs pos="97000">
              <a:schemeClr val="accent3">
                <a:hueOff val="-8413219"/>
                <a:satOff val="-4326"/>
                <a:lumOff val="-1863"/>
                <a:alphaOff val="0"/>
                <a:tint val="53000"/>
                <a:satMod val="260000"/>
              </a:schemeClr>
            </a:gs>
            <a:gs pos="100000">
              <a:schemeClr val="accent3">
                <a:hueOff val="-8413219"/>
                <a:satOff val="-4326"/>
                <a:lumOff val="-1863"/>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kern="1200"/>
        </a:p>
      </dsp:txBody>
      <dsp:txXfrm>
        <a:off x="3808249" y="2407050"/>
        <a:ext cx="225851" cy="226459"/>
      </dsp:txXfrm>
    </dsp:sp>
    <dsp:sp modelId="{F8E2A98B-A109-478D-800B-FB748C4C696F}">
      <dsp:nvSpPr>
        <dsp:cNvPr id="0" name=""/>
        <dsp:cNvSpPr/>
      </dsp:nvSpPr>
      <dsp:spPr>
        <a:xfrm>
          <a:off x="4264821" y="1614269"/>
          <a:ext cx="1521907" cy="1812020"/>
        </a:xfrm>
        <a:prstGeom prst="roundRect">
          <a:avLst>
            <a:gd name="adj" fmla="val 10000"/>
          </a:avLst>
        </a:prstGeom>
        <a:gradFill rotWithShape="0">
          <a:gsLst>
            <a:gs pos="0">
              <a:schemeClr val="accent3">
                <a:hueOff val="-11217626"/>
                <a:satOff val="-5768"/>
                <a:lumOff val="-2483"/>
                <a:alphaOff val="0"/>
                <a:tint val="35000"/>
                <a:satMod val="253000"/>
              </a:schemeClr>
            </a:gs>
            <a:gs pos="50000">
              <a:schemeClr val="accent3">
                <a:hueOff val="-11217626"/>
                <a:satOff val="-5768"/>
                <a:lumOff val="-2483"/>
                <a:alphaOff val="0"/>
                <a:tint val="42000"/>
                <a:satMod val="255000"/>
              </a:schemeClr>
            </a:gs>
            <a:gs pos="97000">
              <a:schemeClr val="accent3">
                <a:hueOff val="-11217626"/>
                <a:satOff val="-5768"/>
                <a:lumOff val="-2483"/>
                <a:alphaOff val="0"/>
                <a:tint val="53000"/>
                <a:satMod val="260000"/>
              </a:schemeClr>
            </a:gs>
            <a:gs pos="100000">
              <a:schemeClr val="accent3">
                <a:hueOff val="-11217626"/>
                <a:satOff val="-5768"/>
                <a:lumOff val="-2483"/>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Deben ser administrados de manera técnica, profesional y con transparencia.</a:t>
          </a:r>
          <a:endParaRPr lang="es-EC" sz="1700" kern="1200" dirty="0"/>
        </a:p>
      </dsp:txBody>
      <dsp:txXfrm>
        <a:off x="4309396" y="1658844"/>
        <a:ext cx="1432757" cy="1722870"/>
      </dsp:txXfrm>
    </dsp:sp>
    <dsp:sp modelId="{CE602F2F-FA1D-4F94-A969-B91042060EC4}">
      <dsp:nvSpPr>
        <dsp:cNvPr id="0" name=""/>
        <dsp:cNvSpPr/>
      </dsp:nvSpPr>
      <dsp:spPr>
        <a:xfrm>
          <a:off x="5938919" y="2331563"/>
          <a:ext cx="322644" cy="377433"/>
        </a:xfrm>
        <a:prstGeom prst="rightArrow">
          <a:avLst>
            <a:gd name="adj1" fmla="val 60000"/>
            <a:gd name="adj2" fmla="val 50000"/>
          </a:avLst>
        </a:prstGeom>
        <a:gradFill rotWithShape="0">
          <a:gsLst>
            <a:gs pos="0">
              <a:schemeClr val="accent3">
                <a:hueOff val="-16826439"/>
                <a:satOff val="-8652"/>
                <a:lumOff val="-3725"/>
                <a:alphaOff val="0"/>
                <a:tint val="35000"/>
                <a:satMod val="253000"/>
              </a:schemeClr>
            </a:gs>
            <a:gs pos="50000">
              <a:schemeClr val="accent3">
                <a:hueOff val="-16826439"/>
                <a:satOff val="-8652"/>
                <a:lumOff val="-3725"/>
                <a:alphaOff val="0"/>
                <a:tint val="42000"/>
                <a:satMod val="255000"/>
              </a:schemeClr>
            </a:gs>
            <a:gs pos="97000">
              <a:schemeClr val="accent3">
                <a:hueOff val="-16826439"/>
                <a:satOff val="-8652"/>
                <a:lumOff val="-3725"/>
                <a:alphaOff val="0"/>
                <a:tint val="53000"/>
                <a:satMod val="260000"/>
              </a:schemeClr>
            </a:gs>
            <a:gs pos="100000">
              <a:schemeClr val="accent3">
                <a:hueOff val="-16826439"/>
                <a:satOff val="-8652"/>
                <a:lumOff val="-3725"/>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kern="1200"/>
        </a:p>
      </dsp:txBody>
      <dsp:txXfrm>
        <a:off x="5938919" y="2407050"/>
        <a:ext cx="225851" cy="226459"/>
      </dsp:txXfrm>
    </dsp:sp>
    <dsp:sp modelId="{D38EAA6C-2066-47DA-A0FE-30CAA64CF553}">
      <dsp:nvSpPr>
        <dsp:cNvPr id="0" name=""/>
        <dsp:cNvSpPr/>
      </dsp:nvSpPr>
      <dsp:spPr>
        <a:xfrm>
          <a:off x="6395491" y="1614269"/>
          <a:ext cx="1521907" cy="1812020"/>
        </a:xfrm>
        <a:prstGeom prst="roundRect">
          <a:avLst>
            <a:gd name="adj" fmla="val 10000"/>
          </a:avLst>
        </a:prstGeom>
        <a:gradFill rotWithShape="0">
          <a:gsLst>
            <a:gs pos="0">
              <a:schemeClr val="accent3">
                <a:hueOff val="-16826439"/>
                <a:satOff val="-8652"/>
                <a:lumOff val="-3725"/>
                <a:alphaOff val="0"/>
                <a:tint val="35000"/>
                <a:satMod val="253000"/>
              </a:schemeClr>
            </a:gs>
            <a:gs pos="50000">
              <a:schemeClr val="accent3">
                <a:hueOff val="-16826439"/>
                <a:satOff val="-8652"/>
                <a:lumOff val="-3725"/>
                <a:alphaOff val="0"/>
                <a:tint val="42000"/>
                <a:satMod val="255000"/>
              </a:schemeClr>
            </a:gs>
            <a:gs pos="97000">
              <a:schemeClr val="accent3">
                <a:hueOff val="-16826439"/>
                <a:satOff val="-8652"/>
                <a:lumOff val="-3725"/>
                <a:alphaOff val="0"/>
                <a:tint val="53000"/>
                <a:satMod val="260000"/>
              </a:schemeClr>
            </a:gs>
            <a:gs pos="100000">
              <a:schemeClr val="accent3">
                <a:hueOff val="-16826439"/>
                <a:satOff val="-8652"/>
                <a:lumOff val="-3725"/>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Creación de una unidad de riesgo y software personalizados</a:t>
          </a:r>
          <a:endParaRPr lang="es-EC" sz="1700" kern="1200" dirty="0"/>
        </a:p>
      </dsp:txBody>
      <dsp:txXfrm>
        <a:off x="6440066" y="1658844"/>
        <a:ext cx="1432757" cy="172287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F079D-0195-4C5C-A3D6-2AC71FD801B0}">
      <dsp:nvSpPr>
        <dsp:cNvPr id="0" name=""/>
        <dsp:cNvSpPr/>
      </dsp:nvSpPr>
      <dsp:spPr>
        <a:xfrm>
          <a:off x="2691473" y="1726"/>
          <a:ext cx="1625492" cy="1056570"/>
        </a:xfrm>
        <a:prstGeom prst="roundRect">
          <a:avLst/>
        </a:prstGeom>
        <a:gradFill rotWithShape="0">
          <a:gsLst>
            <a:gs pos="0">
              <a:schemeClr val="accent3">
                <a:hueOff val="0"/>
                <a:satOff val="0"/>
                <a:lumOff val="0"/>
                <a:alphaOff val="0"/>
                <a:tint val="35000"/>
                <a:satMod val="253000"/>
              </a:schemeClr>
            </a:gs>
            <a:gs pos="50000">
              <a:schemeClr val="accent3">
                <a:hueOff val="0"/>
                <a:satOff val="0"/>
                <a:lumOff val="0"/>
                <a:alphaOff val="0"/>
                <a:tint val="42000"/>
                <a:satMod val="255000"/>
              </a:schemeClr>
            </a:gs>
            <a:gs pos="97000">
              <a:schemeClr val="accent3">
                <a:hueOff val="0"/>
                <a:satOff val="0"/>
                <a:lumOff val="0"/>
                <a:alphaOff val="0"/>
                <a:tint val="53000"/>
                <a:satMod val="260000"/>
              </a:schemeClr>
            </a:gs>
            <a:gs pos="100000">
              <a:schemeClr val="accent3">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dirty="0" smtClean="0"/>
            <a:t>Capacidad de pago</a:t>
          </a:r>
          <a:endParaRPr lang="es-EC" sz="1100" kern="1200" dirty="0"/>
        </a:p>
      </dsp:txBody>
      <dsp:txXfrm>
        <a:off x="2743050" y="53303"/>
        <a:ext cx="1522338" cy="953416"/>
      </dsp:txXfrm>
    </dsp:sp>
    <dsp:sp modelId="{47B934FA-6E40-4E63-AB5F-0EA3625B4105}">
      <dsp:nvSpPr>
        <dsp:cNvPr id="0" name=""/>
        <dsp:cNvSpPr/>
      </dsp:nvSpPr>
      <dsp:spPr>
        <a:xfrm>
          <a:off x="1758092" y="530012"/>
          <a:ext cx="3492255" cy="3492255"/>
        </a:xfrm>
        <a:custGeom>
          <a:avLst/>
          <a:gdLst/>
          <a:ahLst/>
          <a:cxnLst/>
          <a:rect l="0" t="0" r="0" b="0"/>
          <a:pathLst>
            <a:path>
              <a:moveTo>
                <a:pt x="2783427" y="341502"/>
              </a:moveTo>
              <a:arcTo wR="1746127" hR="1746127" stAng="18386726" swAng="1634296"/>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11DC076-19CE-4B44-9F56-4A907513AF92}">
      <dsp:nvSpPr>
        <dsp:cNvPr id="0" name=""/>
        <dsp:cNvSpPr/>
      </dsp:nvSpPr>
      <dsp:spPr>
        <a:xfrm>
          <a:off x="4437601" y="1747854"/>
          <a:ext cx="1625492" cy="1056570"/>
        </a:xfrm>
        <a:prstGeom prst="roundRect">
          <a:avLst/>
        </a:prstGeom>
        <a:gradFill rotWithShape="0">
          <a:gsLst>
            <a:gs pos="0">
              <a:schemeClr val="accent3">
                <a:hueOff val="-5608813"/>
                <a:satOff val="-2884"/>
                <a:lumOff val="-1242"/>
                <a:alphaOff val="0"/>
                <a:tint val="35000"/>
                <a:satMod val="253000"/>
              </a:schemeClr>
            </a:gs>
            <a:gs pos="50000">
              <a:schemeClr val="accent3">
                <a:hueOff val="-5608813"/>
                <a:satOff val="-2884"/>
                <a:lumOff val="-1242"/>
                <a:alphaOff val="0"/>
                <a:tint val="42000"/>
                <a:satMod val="255000"/>
              </a:schemeClr>
            </a:gs>
            <a:gs pos="97000">
              <a:schemeClr val="accent3">
                <a:hueOff val="-5608813"/>
                <a:satOff val="-2884"/>
                <a:lumOff val="-1242"/>
                <a:alphaOff val="0"/>
                <a:tint val="53000"/>
                <a:satMod val="260000"/>
              </a:schemeClr>
            </a:gs>
            <a:gs pos="100000">
              <a:schemeClr val="accent3">
                <a:hueOff val="-5608813"/>
                <a:satOff val="-2884"/>
                <a:lumOff val="-1242"/>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dirty="0" smtClean="0"/>
            <a:t>Sobreendeudamiento</a:t>
          </a:r>
          <a:endParaRPr lang="es-EC" sz="1100" kern="1200" dirty="0"/>
        </a:p>
      </dsp:txBody>
      <dsp:txXfrm>
        <a:off x="4489178" y="1799431"/>
        <a:ext cx="1522338" cy="953416"/>
      </dsp:txXfrm>
    </dsp:sp>
    <dsp:sp modelId="{DC717AE3-1802-4F24-8936-326B519D651A}">
      <dsp:nvSpPr>
        <dsp:cNvPr id="0" name=""/>
        <dsp:cNvSpPr/>
      </dsp:nvSpPr>
      <dsp:spPr>
        <a:xfrm>
          <a:off x="1758092" y="530012"/>
          <a:ext cx="3492255" cy="3492255"/>
        </a:xfrm>
        <a:custGeom>
          <a:avLst/>
          <a:gdLst/>
          <a:ahLst/>
          <a:cxnLst/>
          <a:rect l="0" t="0" r="0" b="0"/>
          <a:pathLst>
            <a:path>
              <a:moveTo>
                <a:pt x="3311287" y="2520232"/>
              </a:moveTo>
              <a:arcTo wR="1746127" hR="1746127" stAng="1578978" swAng="1634296"/>
            </a:path>
          </a:pathLst>
        </a:custGeom>
        <a:noFill/>
        <a:ln w="9525" cap="flat" cmpd="sng" algn="ctr">
          <a:solidFill>
            <a:schemeClr val="accent3">
              <a:hueOff val="-5608813"/>
              <a:satOff val="-2884"/>
              <a:lumOff val="-124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7A347E6-95BD-402F-8E7D-AEAB0A344667}">
      <dsp:nvSpPr>
        <dsp:cNvPr id="0" name=""/>
        <dsp:cNvSpPr/>
      </dsp:nvSpPr>
      <dsp:spPr>
        <a:xfrm>
          <a:off x="2691473" y="3493982"/>
          <a:ext cx="1625492" cy="1056570"/>
        </a:xfrm>
        <a:prstGeom prst="roundRect">
          <a:avLst/>
        </a:prstGeom>
        <a:gradFill rotWithShape="0">
          <a:gsLst>
            <a:gs pos="0">
              <a:schemeClr val="accent3">
                <a:hueOff val="-11217626"/>
                <a:satOff val="-5768"/>
                <a:lumOff val="-2483"/>
                <a:alphaOff val="0"/>
                <a:tint val="35000"/>
                <a:satMod val="253000"/>
              </a:schemeClr>
            </a:gs>
            <a:gs pos="50000">
              <a:schemeClr val="accent3">
                <a:hueOff val="-11217626"/>
                <a:satOff val="-5768"/>
                <a:lumOff val="-2483"/>
                <a:alphaOff val="0"/>
                <a:tint val="42000"/>
                <a:satMod val="255000"/>
              </a:schemeClr>
            </a:gs>
            <a:gs pos="97000">
              <a:schemeClr val="accent3">
                <a:hueOff val="-11217626"/>
                <a:satOff val="-5768"/>
                <a:lumOff val="-2483"/>
                <a:alphaOff val="0"/>
                <a:tint val="53000"/>
                <a:satMod val="260000"/>
              </a:schemeClr>
            </a:gs>
            <a:gs pos="100000">
              <a:schemeClr val="accent3">
                <a:hueOff val="-11217626"/>
                <a:satOff val="-5768"/>
                <a:lumOff val="-2483"/>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dirty="0" smtClean="0"/>
            <a:t>Distinto destino del Crédito</a:t>
          </a:r>
          <a:endParaRPr lang="es-EC" sz="1100" kern="1200" dirty="0"/>
        </a:p>
      </dsp:txBody>
      <dsp:txXfrm>
        <a:off x="2743050" y="3545559"/>
        <a:ext cx="1522338" cy="953416"/>
      </dsp:txXfrm>
    </dsp:sp>
    <dsp:sp modelId="{311FA43B-7350-461C-B0B6-E2E802D37E35}">
      <dsp:nvSpPr>
        <dsp:cNvPr id="0" name=""/>
        <dsp:cNvSpPr/>
      </dsp:nvSpPr>
      <dsp:spPr>
        <a:xfrm>
          <a:off x="1758092" y="530012"/>
          <a:ext cx="3492255" cy="3492255"/>
        </a:xfrm>
        <a:custGeom>
          <a:avLst/>
          <a:gdLst/>
          <a:ahLst/>
          <a:cxnLst/>
          <a:rect l="0" t="0" r="0" b="0"/>
          <a:pathLst>
            <a:path>
              <a:moveTo>
                <a:pt x="708828" y="3150753"/>
              </a:moveTo>
              <a:arcTo wR="1746127" hR="1746127" stAng="7586726" swAng="1634296"/>
            </a:path>
          </a:pathLst>
        </a:custGeom>
        <a:noFill/>
        <a:ln w="9525" cap="flat" cmpd="sng" algn="ctr">
          <a:solidFill>
            <a:schemeClr val="accent3">
              <a:hueOff val="-11217626"/>
              <a:satOff val="-5768"/>
              <a:lumOff val="-2483"/>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953C45C-7C47-467C-B34F-7EB4F3EE17BA}">
      <dsp:nvSpPr>
        <dsp:cNvPr id="0" name=""/>
        <dsp:cNvSpPr/>
      </dsp:nvSpPr>
      <dsp:spPr>
        <a:xfrm>
          <a:off x="945345" y="1747854"/>
          <a:ext cx="1625492" cy="1056570"/>
        </a:xfrm>
        <a:prstGeom prst="roundRect">
          <a:avLst/>
        </a:prstGeom>
        <a:gradFill rotWithShape="0">
          <a:gsLst>
            <a:gs pos="0">
              <a:schemeClr val="accent3">
                <a:hueOff val="-16826439"/>
                <a:satOff val="-8652"/>
                <a:lumOff val="-3725"/>
                <a:alphaOff val="0"/>
                <a:tint val="35000"/>
                <a:satMod val="253000"/>
              </a:schemeClr>
            </a:gs>
            <a:gs pos="50000">
              <a:schemeClr val="accent3">
                <a:hueOff val="-16826439"/>
                <a:satOff val="-8652"/>
                <a:lumOff val="-3725"/>
                <a:alphaOff val="0"/>
                <a:tint val="42000"/>
                <a:satMod val="255000"/>
              </a:schemeClr>
            </a:gs>
            <a:gs pos="97000">
              <a:schemeClr val="accent3">
                <a:hueOff val="-16826439"/>
                <a:satOff val="-8652"/>
                <a:lumOff val="-3725"/>
                <a:alphaOff val="0"/>
                <a:tint val="53000"/>
                <a:satMod val="260000"/>
              </a:schemeClr>
            </a:gs>
            <a:gs pos="100000">
              <a:schemeClr val="accent3">
                <a:hueOff val="-16826439"/>
                <a:satOff val="-8652"/>
                <a:lumOff val="-3725"/>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dirty="0" smtClean="0"/>
            <a:t>Baja de ingresos</a:t>
          </a:r>
          <a:endParaRPr lang="es-EC" sz="1100" kern="1200" dirty="0"/>
        </a:p>
      </dsp:txBody>
      <dsp:txXfrm>
        <a:off x="996922" y="1799431"/>
        <a:ext cx="1522338" cy="953416"/>
      </dsp:txXfrm>
    </dsp:sp>
    <dsp:sp modelId="{DC2CDE59-59AB-4E59-8D9E-99341C5FECC5}">
      <dsp:nvSpPr>
        <dsp:cNvPr id="0" name=""/>
        <dsp:cNvSpPr/>
      </dsp:nvSpPr>
      <dsp:spPr>
        <a:xfrm>
          <a:off x="1758092" y="530012"/>
          <a:ext cx="3492255" cy="3492255"/>
        </a:xfrm>
        <a:custGeom>
          <a:avLst/>
          <a:gdLst/>
          <a:ahLst/>
          <a:cxnLst/>
          <a:rect l="0" t="0" r="0" b="0"/>
          <a:pathLst>
            <a:path>
              <a:moveTo>
                <a:pt x="180968" y="972023"/>
              </a:moveTo>
              <a:arcTo wR="1746127" hR="1746127" stAng="12378978" swAng="1634296"/>
            </a:path>
          </a:pathLst>
        </a:custGeom>
        <a:noFill/>
        <a:ln w="9525" cap="flat" cmpd="sng" algn="ctr">
          <a:solidFill>
            <a:schemeClr val="accent3">
              <a:hueOff val="-16826439"/>
              <a:satOff val="-8652"/>
              <a:lumOff val="-3725"/>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F079D-0195-4C5C-A3D6-2AC71FD801B0}">
      <dsp:nvSpPr>
        <dsp:cNvPr id="0" name=""/>
        <dsp:cNvSpPr/>
      </dsp:nvSpPr>
      <dsp:spPr>
        <a:xfrm>
          <a:off x="2959252" y="1726"/>
          <a:ext cx="1089935" cy="708458"/>
        </a:xfrm>
        <a:prstGeom prst="roundRect">
          <a:avLst/>
        </a:prstGeom>
        <a:gradFill rotWithShape="0">
          <a:gsLst>
            <a:gs pos="0">
              <a:schemeClr val="accent3">
                <a:hueOff val="0"/>
                <a:satOff val="0"/>
                <a:lumOff val="0"/>
                <a:alphaOff val="0"/>
                <a:tint val="35000"/>
                <a:satMod val="253000"/>
              </a:schemeClr>
            </a:gs>
            <a:gs pos="50000">
              <a:schemeClr val="accent3">
                <a:hueOff val="0"/>
                <a:satOff val="0"/>
                <a:lumOff val="0"/>
                <a:alphaOff val="0"/>
                <a:tint val="42000"/>
                <a:satMod val="255000"/>
              </a:schemeClr>
            </a:gs>
            <a:gs pos="97000">
              <a:schemeClr val="accent3">
                <a:hueOff val="0"/>
                <a:satOff val="0"/>
                <a:lumOff val="0"/>
                <a:alphaOff val="0"/>
                <a:tint val="53000"/>
                <a:satMod val="260000"/>
              </a:schemeClr>
            </a:gs>
            <a:gs pos="100000">
              <a:schemeClr val="accent3">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b="1" kern="1200" dirty="0" smtClean="0"/>
            <a:t>Metodología crediticia</a:t>
          </a:r>
          <a:endParaRPr lang="es-EC" sz="1000" kern="1200" dirty="0"/>
        </a:p>
      </dsp:txBody>
      <dsp:txXfrm>
        <a:off x="2993836" y="36310"/>
        <a:ext cx="1020767" cy="639290"/>
      </dsp:txXfrm>
    </dsp:sp>
    <dsp:sp modelId="{47B934FA-6E40-4E63-AB5F-0EA3625B4105}">
      <dsp:nvSpPr>
        <dsp:cNvPr id="0" name=""/>
        <dsp:cNvSpPr/>
      </dsp:nvSpPr>
      <dsp:spPr>
        <a:xfrm>
          <a:off x="1484002" y="355955"/>
          <a:ext cx="4040434" cy="4040434"/>
        </a:xfrm>
        <a:custGeom>
          <a:avLst/>
          <a:gdLst/>
          <a:ahLst/>
          <a:cxnLst/>
          <a:rect l="0" t="0" r="0" b="0"/>
          <a:pathLst>
            <a:path>
              <a:moveTo>
                <a:pt x="2707576" y="120529"/>
              </a:moveTo>
              <a:arcTo wR="2020217" hR="2020217" stAng="17393491" swAng="770885"/>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11DC076-19CE-4B44-9F56-4A907513AF92}">
      <dsp:nvSpPr>
        <dsp:cNvPr id="0" name=""/>
        <dsp:cNvSpPr/>
      </dsp:nvSpPr>
      <dsp:spPr>
        <a:xfrm>
          <a:off x="4538721" y="762358"/>
          <a:ext cx="1089935" cy="708458"/>
        </a:xfrm>
        <a:prstGeom prst="roundRect">
          <a:avLst/>
        </a:prstGeom>
        <a:gradFill rotWithShape="0">
          <a:gsLst>
            <a:gs pos="0">
              <a:schemeClr val="accent3">
                <a:hueOff val="-2804407"/>
                <a:satOff val="-1442"/>
                <a:lumOff val="-621"/>
                <a:alphaOff val="0"/>
                <a:tint val="35000"/>
                <a:satMod val="253000"/>
              </a:schemeClr>
            </a:gs>
            <a:gs pos="50000">
              <a:schemeClr val="accent3">
                <a:hueOff val="-2804407"/>
                <a:satOff val="-1442"/>
                <a:lumOff val="-621"/>
                <a:alphaOff val="0"/>
                <a:tint val="42000"/>
                <a:satMod val="255000"/>
              </a:schemeClr>
            </a:gs>
            <a:gs pos="97000">
              <a:schemeClr val="accent3">
                <a:hueOff val="-2804407"/>
                <a:satOff val="-1442"/>
                <a:lumOff val="-621"/>
                <a:alphaOff val="0"/>
                <a:tint val="53000"/>
                <a:satMod val="260000"/>
              </a:schemeClr>
            </a:gs>
            <a:gs pos="100000">
              <a:schemeClr val="accent3">
                <a:hueOff val="-2804407"/>
                <a:satOff val="-1442"/>
                <a:lumOff val="-621"/>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b="1" kern="1200" dirty="0" smtClean="0"/>
            <a:t>Cobranza</a:t>
          </a:r>
          <a:endParaRPr lang="es-EC" sz="1000" kern="1200" dirty="0"/>
        </a:p>
      </dsp:txBody>
      <dsp:txXfrm>
        <a:off x="4573305" y="796942"/>
        <a:ext cx="1020767" cy="639290"/>
      </dsp:txXfrm>
    </dsp:sp>
    <dsp:sp modelId="{DC717AE3-1802-4F24-8936-326B519D651A}">
      <dsp:nvSpPr>
        <dsp:cNvPr id="0" name=""/>
        <dsp:cNvSpPr/>
      </dsp:nvSpPr>
      <dsp:spPr>
        <a:xfrm>
          <a:off x="1484002" y="355955"/>
          <a:ext cx="4040434" cy="4040434"/>
        </a:xfrm>
        <a:custGeom>
          <a:avLst/>
          <a:gdLst/>
          <a:ahLst/>
          <a:cxnLst/>
          <a:rect l="0" t="0" r="0" b="0"/>
          <a:pathLst>
            <a:path>
              <a:moveTo>
                <a:pt x="3908480" y="1302068"/>
              </a:moveTo>
              <a:arcTo wR="2020217" hR="2020217" stAng="20350624" swAng="1063506"/>
            </a:path>
          </a:pathLst>
        </a:custGeom>
        <a:noFill/>
        <a:ln w="9525" cap="flat" cmpd="sng" algn="ctr">
          <a:solidFill>
            <a:schemeClr val="accent3">
              <a:hueOff val="-2804407"/>
              <a:satOff val="-1442"/>
              <a:lumOff val="-62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7A347E6-95BD-402F-8E7D-AEAB0A344667}">
      <dsp:nvSpPr>
        <dsp:cNvPr id="0" name=""/>
        <dsp:cNvSpPr/>
      </dsp:nvSpPr>
      <dsp:spPr>
        <a:xfrm>
          <a:off x="4928818" y="2471483"/>
          <a:ext cx="1089935" cy="708458"/>
        </a:xfrm>
        <a:prstGeom prst="roundRect">
          <a:avLst/>
        </a:prstGeom>
        <a:gradFill rotWithShape="0">
          <a:gsLst>
            <a:gs pos="0">
              <a:schemeClr val="accent3">
                <a:hueOff val="-5608813"/>
                <a:satOff val="-2884"/>
                <a:lumOff val="-1242"/>
                <a:alphaOff val="0"/>
                <a:tint val="35000"/>
                <a:satMod val="253000"/>
              </a:schemeClr>
            </a:gs>
            <a:gs pos="50000">
              <a:schemeClr val="accent3">
                <a:hueOff val="-5608813"/>
                <a:satOff val="-2884"/>
                <a:lumOff val="-1242"/>
                <a:alphaOff val="0"/>
                <a:tint val="42000"/>
                <a:satMod val="255000"/>
              </a:schemeClr>
            </a:gs>
            <a:gs pos="97000">
              <a:schemeClr val="accent3">
                <a:hueOff val="-5608813"/>
                <a:satOff val="-2884"/>
                <a:lumOff val="-1242"/>
                <a:alphaOff val="0"/>
                <a:tint val="53000"/>
                <a:satMod val="260000"/>
              </a:schemeClr>
            </a:gs>
            <a:gs pos="100000">
              <a:schemeClr val="accent3">
                <a:hueOff val="-5608813"/>
                <a:satOff val="-2884"/>
                <a:lumOff val="-1242"/>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b="1" kern="1200" dirty="0" smtClean="0"/>
            <a:t>Falta de una cultura financiera de ahorro y pago</a:t>
          </a:r>
          <a:endParaRPr lang="es-EC" sz="1000" kern="1200" dirty="0"/>
        </a:p>
      </dsp:txBody>
      <dsp:txXfrm>
        <a:off x="4963402" y="2506067"/>
        <a:ext cx="1020767" cy="639290"/>
      </dsp:txXfrm>
    </dsp:sp>
    <dsp:sp modelId="{311FA43B-7350-461C-B0B6-E2E802D37E35}">
      <dsp:nvSpPr>
        <dsp:cNvPr id="0" name=""/>
        <dsp:cNvSpPr/>
      </dsp:nvSpPr>
      <dsp:spPr>
        <a:xfrm>
          <a:off x="1484002" y="355955"/>
          <a:ext cx="4040434" cy="4040434"/>
        </a:xfrm>
        <a:custGeom>
          <a:avLst/>
          <a:gdLst/>
          <a:ahLst/>
          <a:cxnLst/>
          <a:rect l="0" t="0" r="0" b="0"/>
          <a:pathLst>
            <a:path>
              <a:moveTo>
                <a:pt x="3803485" y="2969547"/>
              </a:moveTo>
              <a:arcTo wR="2020217" hR="2020217" stAng="1681728" swAng="834485"/>
            </a:path>
          </a:pathLst>
        </a:custGeom>
        <a:noFill/>
        <a:ln w="9525" cap="flat" cmpd="sng" algn="ctr">
          <a:solidFill>
            <a:schemeClr val="accent3">
              <a:hueOff val="-5608813"/>
              <a:satOff val="-2884"/>
              <a:lumOff val="-124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953C45C-7C47-467C-B34F-7EB4F3EE17BA}">
      <dsp:nvSpPr>
        <dsp:cNvPr id="0" name=""/>
        <dsp:cNvSpPr/>
      </dsp:nvSpPr>
      <dsp:spPr>
        <a:xfrm>
          <a:off x="3835791" y="3842095"/>
          <a:ext cx="1089935" cy="708458"/>
        </a:xfrm>
        <a:prstGeom prst="roundRect">
          <a:avLst/>
        </a:prstGeom>
        <a:gradFill rotWithShape="0">
          <a:gsLst>
            <a:gs pos="0">
              <a:schemeClr val="accent3">
                <a:hueOff val="-8413219"/>
                <a:satOff val="-4326"/>
                <a:lumOff val="-1863"/>
                <a:alphaOff val="0"/>
                <a:tint val="35000"/>
                <a:satMod val="253000"/>
              </a:schemeClr>
            </a:gs>
            <a:gs pos="50000">
              <a:schemeClr val="accent3">
                <a:hueOff val="-8413219"/>
                <a:satOff val="-4326"/>
                <a:lumOff val="-1863"/>
                <a:alphaOff val="0"/>
                <a:tint val="42000"/>
                <a:satMod val="255000"/>
              </a:schemeClr>
            </a:gs>
            <a:gs pos="97000">
              <a:schemeClr val="accent3">
                <a:hueOff val="-8413219"/>
                <a:satOff val="-4326"/>
                <a:lumOff val="-1863"/>
                <a:alphaOff val="0"/>
                <a:tint val="53000"/>
                <a:satMod val="260000"/>
              </a:schemeClr>
            </a:gs>
            <a:gs pos="100000">
              <a:schemeClr val="accent3">
                <a:hueOff val="-8413219"/>
                <a:satOff val="-4326"/>
                <a:lumOff val="-1863"/>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b="1" kern="1200" dirty="0" smtClean="0"/>
            <a:t>Realidad Socio-económica del país</a:t>
          </a:r>
          <a:endParaRPr lang="es-EC" sz="1000" kern="1200" dirty="0"/>
        </a:p>
      </dsp:txBody>
      <dsp:txXfrm>
        <a:off x="3870375" y="3876679"/>
        <a:ext cx="1020767" cy="639290"/>
      </dsp:txXfrm>
    </dsp:sp>
    <dsp:sp modelId="{DC2CDE59-59AB-4E59-8D9E-99341C5FECC5}">
      <dsp:nvSpPr>
        <dsp:cNvPr id="0" name=""/>
        <dsp:cNvSpPr/>
      </dsp:nvSpPr>
      <dsp:spPr>
        <a:xfrm>
          <a:off x="1484002" y="355955"/>
          <a:ext cx="4040434" cy="4040434"/>
        </a:xfrm>
        <a:custGeom>
          <a:avLst/>
          <a:gdLst/>
          <a:ahLst/>
          <a:cxnLst/>
          <a:rect l="0" t="0" r="0" b="0"/>
          <a:pathLst>
            <a:path>
              <a:moveTo>
                <a:pt x="2220338" y="4030497"/>
              </a:moveTo>
              <a:arcTo wR="2020217" hR="2020217" stAng="5058900" swAng="682200"/>
            </a:path>
          </a:pathLst>
        </a:custGeom>
        <a:noFill/>
        <a:ln w="9525" cap="flat" cmpd="sng" algn="ctr">
          <a:solidFill>
            <a:schemeClr val="accent3">
              <a:hueOff val="-8413219"/>
              <a:satOff val="-4326"/>
              <a:lumOff val="-1863"/>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FBD0575-09E4-4F97-9957-FC15E032C2F3}">
      <dsp:nvSpPr>
        <dsp:cNvPr id="0" name=""/>
        <dsp:cNvSpPr/>
      </dsp:nvSpPr>
      <dsp:spPr>
        <a:xfrm>
          <a:off x="2082712" y="3842095"/>
          <a:ext cx="1089935" cy="708458"/>
        </a:xfrm>
        <a:prstGeom prst="roundRect">
          <a:avLst/>
        </a:prstGeom>
        <a:gradFill rotWithShape="0">
          <a:gsLst>
            <a:gs pos="0">
              <a:schemeClr val="accent3">
                <a:hueOff val="-11217626"/>
                <a:satOff val="-5768"/>
                <a:lumOff val="-2483"/>
                <a:alphaOff val="0"/>
                <a:tint val="35000"/>
                <a:satMod val="253000"/>
              </a:schemeClr>
            </a:gs>
            <a:gs pos="50000">
              <a:schemeClr val="accent3">
                <a:hueOff val="-11217626"/>
                <a:satOff val="-5768"/>
                <a:lumOff val="-2483"/>
                <a:alphaOff val="0"/>
                <a:tint val="42000"/>
                <a:satMod val="255000"/>
              </a:schemeClr>
            </a:gs>
            <a:gs pos="97000">
              <a:schemeClr val="accent3">
                <a:hueOff val="-11217626"/>
                <a:satOff val="-5768"/>
                <a:lumOff val="-2483"/>
                <a:alphaOff val="0"/>
                <a:tint val="53000"/>
                <a:satMod val="260000"/>
              </a:schemeClr>
            </a:gs>
            <a:gs pos="100000">
              <a:schemeClr val="accent3">
                <a:hueOff val="-11217626"/>
                <a:satOff val="-5768"/>
                <a:lumOff val="-2483"/>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b="1" kern="1200" smtClean="0"/>
            <a:t>Metas de colocación de los asesores de crédito</a:t>
          </a:r>
          <a:endParaRPr lang="es-EC" sz="1000" kern="1200" dirty="0"/>
        </a:p>
      </dsp:txBody>
      <dsp:txXfrm>
        <a:off x="2117296" y="3876679"/>
        <a:ext cx="1020767" cy="639290"/>
      </dsp:txXfrm>
    </dsp:sp>
    <dsp:sp modelId="{D54DD02D-E5E1-4E9D-9CF6-15C09044D05D}">
      <dsp:nvSpPr>
        <dsp:cNvPr id="0" name=""/>
        <dsp:cNvSpPr/>
      </dsp:nvSpPr>
      <dsp:spPr>
        <a:xfrm>
          <a:off x="1484002" y="355955"/>
          <a:ext cx="4040434" cy="4040434"/>
        </a:xfrm>
        <a:custGeom>
          <a:avLst/>
          <a:gdLst/>
          <a:ahLst/>
          <a:cxnLst/>
          <a:rect l="0" t="0" r="0" b="0"/>
          <a:pathLst>
            <a:path>
              <a:moveTo>
                <a:pt x="517414" y="3370351"/>
              </a:moveTo>
              <a:arcTo wR="2020217" hR="2020217" stAng="8283788" swAng="834485"/>
            </a:path>
          </a:pathLst>
        </a:custGeom>
        <a:noFill/>
        <a:ln w="9525" cap="flat" cmpd="sng" algn="ctr">
          <a:solidFill>
            <a:schemeClr val="accent3">
              <a:hueOff val="-11217626"/>
              <a:satOff val="-5768"/>
              <a:lumOff val="-2483"/>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7617E00-E9B9-4F0A-802A-A30D9EB1F49E}">
      <dsp:nvSpPr>
        <dsp:cNvPr id="0" name=""/>
        <dsp:cNvSpPr/>
      </dsp:nvSpPr>
      <dsp:spPr>
        <a:xfrm>
          <a:off x="989686" y="2471483"/>
          <a:ext cx="1089935" cy="708458"/>
        </a:xfrm>
        <a:prstGeom prst="roundRect">
          <a:avLst/>
        </a:prstGeom>
        <a:gradFill rotWithShape="0">
          <a:gsLst>
            <a:gs pos="0">
              <a:schemeClr val="accent3">
                <a:hueOff val="-14022032"/>
                <a:satOff val="-7210"/>
                <a:lumOff val="-3104"/>
                <a:alphaOff val="0"/>
                <a:tint val="35000"/>
                <a:satMod val="253000"/>
              </a:schemeClr>
            </a:gs>
            <a:gs pos="50000">
              <a:schemeClr val="accent3">
                <a:hueOff val="-14022032"/>
                <a:satOff val="-7210"/>
                <a:lumOff val="-3104"/>
                <a:alphaOff val="0"/>
                <a:tint val="42000"/>
                <a:satMod val="255000"/>
              </a:schemeClr>
            </a:gs>
            <a:gs pos="97000">
              <a:schemeClr val="accent3">
                <a:hueOff val="-14022032"/>
                <a:satOff val="-7210"/>
                <a:lumOff val="-3104"/>
                <a:alphaOff val="0"/>
                <a:tint val="53000"/>
                <a:satMod val="260000"/>
              </a:schemeClr>
            </a:gs>
            <a:gs pos="100000">
              <a:schemeClr val="accent3">
                <a:hueOff val="-14022032"/>
                <a:satOff val="-7210"/>
                <a:lumOff val="-3104"/>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b="1" kern="1200" smtClean="0"/>
            <a:t>Fidelización de los socios a las cooperativas</a:t>
          </a:r>
          <a:endParaRPr lang="es-EC" sz="1000" kern="1200" dirty="0"/>
        </a:p>
      </dsp:txBody>
      <dsp:txXfrm>
        <a:off x="1024270" y="2506067"/>
        <a:ext cx="1020767" cy="639290"/>
      </dsp:txXfrm>
    </dsp:sp>
    <dsp:sp modelId="{C0962FD2-F676-4AA3-9B6F-F2450CAFF287}">
      <dsp:nvSpPr>
        <dsp:cNvPr id="0" name=""/>
        <dsp:cNvSpPr/>
      </dsp:nvSpPr>
      <dsp:spPr>
        <a:xfrm>
          <a:off x="1484002" y="355955"/>
          <a:ext cx="4040434" cy="4040434"/>
        </a:xfrm>
        <a:custGeom>
          <a:avLst/>
          <a:gdLst/>
          <a:ahLst/>
          <a:cxnLst/>
          <a:rect l="0" t="0" r="0" b="0"/>
          <a:pathLst>
            <a:path>
              <a:moveTo>
                <a:pt x="2952" y="1911042"/>
              </a:moveTo>
              <a:arcTo wR="2020217" hR="2020217" stAng="10985870" swAng="1063506"/>
            </a:path>
          </a:pathLst>
        </a:custGeom>
        <a:noFill/>
        <a:ln w="9525" cap="flat" cmpd="sng" algn="ctr">
          <a:solidFill>
            <a:schemeClr val="accent3">
              <a:hueOff val="-14022032"/>
              <a:satOff val="-7210"/>
              <a:lumOff val="-3104"/>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3676192-5A2A-4727-8CB6-7EAFB874CA1B}">
      <dsp:nvSpPr>
        <dsp:cNvPr id="0" name=""/>
        <dsp:cNvSpPr/>
      </dsp:nvSpPr>
      <dsp:spPr>
        <a:xfrm>
          <a:off x="1379782" y="762358"/>
          <a:ext cx="1089935" cy="708458"/>
        </a:xfrm>
        <a:prstGeom prst="roundRect">
          <a:avLst/>
        </a:prstGeom>
        <a:gradFill rotWithShape="0">
          <a:gsLst>
            <a:gs pos="0">
              <a:schemeClr val="accent3">
                <a:hueOff val="-16826439"/>
                <a:satOff val="-8652"/>
                <a:lumOff val="-3725"/>
                <a:alphaOff val="0"/>
                <a:tint val="35000"/>
                <a:satMod val="253000"/>
              </a:schemeClr>
            </a:gs>
            <a:gs pos="50000">
              <a:schemeClr val="accent3">
                <a:hueOff val="-16826439"/>
                <a:satOff val="-8652"/>
                <a:lumOff val="-3725"/>
                <a:alphaOff val="0"/>
                <a:tint val="42000"/>
                <a:satMod val="255000"/>
              </a:schemeClr>
            </a:gs>
            <a:gs pos="97000">
              <a:schemeClr val="accent3">
                <a:hueOff val="-16826439"/>
                <a:satOff val="-8652"/>
                <a:lumOff val="-3725"/>
                <a:alphaOff val="0"/>
                <a:tint val="53000"/>
                <a:satMod val="260000"/>
              </a:schemeClr>
            </a:gs>
            <a:gs pos="100000">
              <a:schemeClr val="accent3">
                <a:hueOff val="-16826439"/>
                <a:satOff val="-8652"/>
                <a:lumOff val="-3725"/>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b="1" kern="1200" smtClean="0"/>
            <a:t>Elevada tasa de interés en los microcréditos</a:t>
          </a:r>
          <a:endParaRPr lang="es-EC" sz="1000" kern="1200" dirty="0"/>
        </a:p>
      </dsp:txBody>
      <dsp:txXfrm>
        <a:off x="1414366" y="796942"/>
        <a:ext cx="1020767" cy="639290"/>
      </dsp:txXfrm>
    </dsp:sp>
    <dsp:sp modelId="{835405C3-E60F-4E70-812A-64DFC9583D21}">
      <dsp:nvSpPr>
        <dsp:cNvPr id="0" name=""/>
        <dsp:cNvSpPr/>
      </dsp:nvSpPr>
      <dsp:spPr>
        <a:xfrm>
          <a:off x="1484002" y="355955"/>
          <a:ext cx="4040434" cy="4040434"/>
        </a:xfrm>
        <a:custGeom>
          <a:avLst/>
          <a:gdLst/>
          <a:ahLst/>
          <a:cxnLst/>
          <a:rect l="0" t="0" r="0" b="0"/>
          <a:pathLst>
            <a:path>
              <a:moveTo>
                <a:pt x="927639" y="320937"/>
              </a:moveTo>
              <a:arcTo wR="2020217" hR="2020217" stAng="14235624" swAng="770885"/>
            </a:path>
          </a:pathLst>
        </a:custGeom>
        <a:noFill/>
        <a:ln w="9525" cap="flat" cmpd="sng" algn="ctr">
          <a:solidFill>
            <a:schemeClr val="accent3">
              <a:hueOff val="-16826439"/>
              <a:satOff val="-8652"/>
              <a:lumOff val="-3725"/>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F079D-0195-4C5C-A3D6-2AC71FD801B0}">
      <dsp:nvSpPr>
        <dsp:cNvPr id="0" name=""/>
        <dsp:cNvSpPr/>
      </dsp:nvSpPr>
      <dsp:spPr>
        <a:xfrm>
          <a:off x="3373520" y="3009"/>
          <a:ext cx="1101831" cy="716190"/>
        </a:xfrm>
        <a:prstGeom prst="roundRect">
          <a:avLst/>
        </a:prstGeom>
        <a:gradFill rotWithShape="0">
          <a:gsLst>
            <a:gs pos="0">
              <a:schemeClr val="accent3">
                <a:hueOff val="0"/>
                <a:satOff val="0"/>
                <a:lumOff val="0"/>
                <a:alphaOff val="0"/>
                <a:tint val="35000"/>
                <a:satMod val="253000"/>
              </a:schemeClr>
            </a:gs>
            <a:gs pos="50000">
              <a:schemeClr val="accent3">
                <a:hueOff val="0"/>
                <a:satOff val="0"/>
                <a:lumOff val="0"/>
                <a:alphaOff val="0"/>
                <a:tint val="42000"/>
                <a:satMod val="255000"/>
              </a:schemeClr>
            </a:gs>
            <a:gs pos="97000">
              <a:schemeClr val="accent3">
                <a:hueOff val="0"/>
                <a:satOff val="0"/>
                <a:lumOff val="0"/>
                <a:alphaOff val="0"/>
                <a:tint val="53000"/>
                <a:satMod val="260000"/>
              </a:schemeClr>
            </a:gs>
            <a:gs pos="100000">
              <a:schemeClr val="accent3">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EC" sz="800" b="1" kern="1200" dirty="0" smtClean="0"/>
            <a:t>Capacitación constante a los asesores de crédito</a:t>
          </a:r>
          <a:endParaRPr lang="es-EC" sz="800" kern="1200" dirty="0"/>
        </a:p>
      </dsp:txBody>
      <dsp:txXfrm>
        <a:off x="3408482" y="37971"/>
        <a:ext cx="1031907" cy="646266"/>
      </dsp:txXfrm>
    </dsp:sp>
    <dsp:sp modelId="{47B934FA-6E40-4E63-AB5F-0EA3625B4105}">
      <dsp:nvSpPr>
        <dsp:cNvPr id="0" name=""/>
        <dsp:cNvSpPr/>
      </dsp:nvSpPr>
      <dsp:spPr>
        <a:xfrm>
          <a:off x="1441224" y="361104"/>
          <a:ext cx="4966422" cy="4966422"/>
        </a:xfrm>
        <a:custGeom>
          <a:avLst/>
          <a:gdLst/>
          <a:ahLst/>
          <a:cxnLst/>
          <a:rect l="0" t="0" r="0" b="0"/>
          <a:pathLst>
            <a:path>
              <a:moveTo>
                <a:pt x="3191248" y="103080"/>
              </a:moveTo>
              <a:arcTo wR="2483211" hR="2483211" stAng="17193995" swAng="679807"/>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11DC076-19CE-4B44-9F56-4A907513AF92}">
      <dsp:nvSpPr>
        <dsp:cNvPr id="0" name=""/>
        <dsp:cNvSpPr/>
      </dsp:nvSpPr>
      <dsp:spPr>
        <a:xfrm>
          <a:off x="5129415" y="730325"/>
          <a:ext cx="1101831" cy="716190"/>
        </a:xfrm>
        <a:prstGeom prst="roundRect">
          <a:avLst/>
        </a:prstGeom>
        <a:gradFill rotWithShape="0">
          <a:gsLst>
            <a:gs pos="0">
              <a:schemeClr val="accent3">
                <a:hueOff val="-2403777"/>
                <a:satOff val="-1236"/>
                <a:lumOff val="-532"/>
                <a:alphaOff val="0"/>
                <a:tint val="35000"/>
                <a:satMod val="253000"/>
              </a:schemeClr>
            </a:gs>
            <a:gs pos="50000">
              <a:schemeClr val="accent3">
                <a:hueOff val="-2403777"/>
                <a:satOff val="-1236"/>
                <a:lumOff val="-532"/>
                <a:alphaOff val="0"/>
                <a:tint val="42000"/>
                <a:satMod val="255000"/>
              </a:schemeClr>
            </a:gs>
            <a:gs pos="97000">
              <a:schemeClr val="accent3">
                <a:hueOff val="-2403777"/>
                <a:satOff val="-1236"/>
                <a:lumOff val="-532"/>
                <a:alphaOff val="0"/>
                <a:tint val="53000"/>
                <a:satMod val="260000"/>
              </a:schemeClr>
            </a:gs>
            <a:gs pos="100000">
              <a:schemeClr val="accent3">
                <a:hueOff val="-2403777"/>
                <a:satOff val="-1236"/>
                <a:lumOff val="-532"/>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EC" sz="800" b="1" kern="1200" dirty="0" smtClean="0"/>
            <a:t>Trabajo de campo de los oficiales de crédito</a:t>
          </a:r>
          <a:endParaRPr lang="es-EC" sz="800" kern="1200" dirty="0"/>
        </a:p>
      </dsp:txBody>
      <dsp:txXfrm>
        <a:off x="5164377" y="765287"/>
        <a:ext cx="1031907" cy="646266"/>
      </dsp:txXfrm>
    </dsp:sp>
    <dsp:sp modelId="{DC717AE3-1802-4F24-8936-326B519D651A}">
      <dsp:nvSpPr>
        <dsp:cNvPr id="0" name=""/>
        <dsp:cNvSpPr/>
      </dsp:nvSpPr>
      <dsp:spPr>
        <a:xfrm>
          <a:off x="1441224" y="361104"/>
          <a:ext cx="4966422" cy="4966422"/>
        </a:xfrm>
        <a:custGeom>
          <a:avLst/>
          <a:gdLst/>
          <a:ahLst/>
          <a:cxnLst/>
          <a:rect l="0" t="0" r="0" b="0"/>
          <a:pathLst>
            <a:path>
              <a:moveTo>
                <a:pt x="4652806" y="1275239"/>
              </a:moveTo>
              <a:arcTo wR="2483211" hR="2483211" stAng="19853527" swAng="940069"/>
            </a:path>
          </a:pathLst>
        </a:custGeom>
        <a:noFill/>
        <a:ln w="9525" cap="flat" cmpd="sng" algn="ctr">
          <a:solidFill>
            <a:schemeClr val="accent3">
              <a:hueOff val="-2403777"/>
              <a:satOff val="-1236"/>
              <a:lumOff val="-53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7A347E6-95BD-402F-8E7D-AEAB0A344667}">
      <dsp:nvSpPr>
        <dsp:cNvPr id="0" name=""/>
        <dsp:cNvSpPr/>
      </dsp:nvSpPr>
      <dsp:spPr>
        <a:xfrm>
          <a:off x="5856731" y="2486220"/>
          <a:ext cx="1101831" cy="716190"/>
        </a:xfrm>
        <a:prstGeom prst="roundRect">
          <a:avLst/>
        </a:prstGeom>
        <a:gradFill rotWithShape="0">
          <a:gsLst>
            <a:gs pos="0">
              <a:schemeClr val="accent3">
                <a:hueOff val="-4807554"/>
                <a:satOff val="-2472"/>
                <a:lumOff val="-1064"/>
                <a:alphaOff val="0"/>
                <a:tint val="35000"/>
                <a:satMod val="253000"/>
              </a:schemeClr>
            </a:gs>
            <a:gs pos="50000">
              <a:schemeClr val="accent3">
                <a:hueOff val="-4807554"/>
                <a:satOff val="-2472"/>
                <a:lumOff val="-1064"/>
                <a:alphaOff val="0"/>
                <a:tint val="42000"/>
                <a:satMod val="255000"/>
              </a:schemeClr>
            </a:gs>
            <a:gs pos="97000">
              <a:schemeClr val="accent3">
                <a:hueOff val="-4807554"/>
                <a:satOff val="-2472"/>
                <a:lumOff val="-1064"/>
                <a:alphaOff val="0"/>
                <a:tint val="53000"/>
                <a:satMod val="260000"/>
              </a:schemeClr>
            </a:gs>
            <a:gs pos="100000">
              <a:schemeClr val="accent3">
                <a:hueOff val="-4807554"/>
                <a:satOff val="-2472"/>
                <a:lumOff val="-1064"/>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EC" sz="800" b="1" kern="1200" dirty="0" smtClean="0"/>
            <a:t>Implementación de un sistema de incentivos al personal</a:t>
          </a:r>
          <a:endParaRPr lang="es-EC" sz="800" kern="1200" dirty="0"/>
        </a:p>
      </dsp:txBody>
      <dsp:txXfrm>
        <a:off x="5891693" y="2521182"/>
        <a:ext cx="1031907" cy="646266"/>
      </dsp:txXfrm>
    </dsp:sp>
    <dsp:sp modelId="{311FA43B-7350-461C-B0B6-E2E802D37E35}">
      <dsp:nvSpPr>
        <dsp:cNvPr id="0" name=""/>
        <dsp:cNvSpPr/>
      </dsp:nvSpPr>
      <dsp:spPr>
        <a:xfrm>
          <a:off x="1441224" y="361104"/>
          <a:ext cx="4966422" cy="4966422"/>
        </a:xfrm>
        <a:custGeom>
          <a:avLst/>
          <a:gdLst/>
          <a:ahLst/>
          <a:cxnLst/>
          <a:rect l="0" t="0" r="0" b="0"/>
          <a:pathLst>
            <a:path>
              <a:moveTo>
                <a:pt x="4898416" y="3060379"/>
              </a:moveTo>
              <a:arcTo wR="2483211" hR="2483211" stAng="806404" swAng="940069"/>
            </a:path>
          </a:pathLst>
        </a:custGeom>
        <a:noFill/>
        <a:ln w="9525" cap="flat" cmpd="sng" algn="ctr">
          <a:solidFill>
            <a:schemeClr val="accent3">
              <a:hueOff val="-4807554"/>
              <a:satOff val="-2472"/>
              <a:lumOff val="-1064"/>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953C45C-7C47-467C-B34F-7EB4F3EE17BA}">
      <dsp:nvSpPr>
        <dsp:cNvPr id="0" name=""/>
        <dsp:cNvSpPr/>
      </dsp:nvSpPr>
      <dsp:spPr>
        <a:xfrm>
          <a:off x="5129415" y="4242116"/>
          <a:ext cx="1101831" cy="716190"/>
        </a:xfrm>
        <a:prstGeom prst="roundRect">
          <a:avLst/>
        </a:prstGeom>
        <a:gradFill rotWithShape="0">
          <a:gsLst>
            <a:gs pos="0">
              <a:schemeClr val="accent3">
                <a:hueOff val="-7211331"/>
                <a:satOff val="-3708"/>
                <a:lumOff val="-1596"/>
                <a:alphaOff val="0"/>
                <a:tint val="35000"/>
                <a:satMod val="253000"/>
              </a:schemeClr>
            </a:gs>
            <a:gs pos="50000">
              <a:schemeClr val="accent3">
                <a:hueOff val="-7211331"/>
                <a:satOff val="-3708"/>
                <a:lumOff val="-1596"/>
                <a:alphaOff val="0"/>
                <a:tint val="42000"/>
                <a:satMod val="255000"/>
              </a:schemeClr>
            </a:gs>
            <a:gs pos="97000">
              <a:schemeClr val="accent3">
                <a:hueOff val="-7211331"/>
                <a:satOff val="-3708"/>
                <a:lumOff val="-1596"/>
                <a:alphaOff val="0"/>
                <a:tint val="53000"/>
                <a:satMod val="260000"/>
              </a:schemeClr>
            </a:gs>
            <a:gs pos="100000">
              <a:schemeClr val="accent3">
                <a:hueOff val="-7211331"/>
                <a:satOff val="-3708"/>
                <a:lumOff val="-1596"/>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EC" sz="800" b="1" kern="1200" dirty="0" smtClean="0"/>
            <a:t>Desarrollo de sistemas eficientes de información y soporte</a:t>
          </a:r>
          <a:endParaRPr lang="es-EC" sz="800" kern="1200" dirty="0"/>
        </a:p>
      </dsp:txBody>
      <dsp:txXfrm>
        <a:off x="5164377" y="4277078"/>
        <a:ext cx="1031907" cy="646266"/>
      </dsp:txXfrm>
    </dsp:sp>
    <dsp:sp modelId="{DC2CDE59-59AB-4E59-8D9E-99341C5FECC5}">
      <dsp:nvSpPr>
        <dsp:cNvPr id="0" name=""/>
        <dsp:cNvSpPr/>
      </dsp:nvSpPr>
      <dsp:spPr>
        <a:xfrm>
          <a:off x="1441224" y="361104"/>
          <a:ext cx="4966422" cy="4966422"/>
        </a:xfrm>
        <a:custGeom>
          <a:avLst/>
          <a:gdLst/>
          <a:ahLst/>
          <a:cxnLst/>
          <a:rect l="0" t="0" r="0" b="0"/>
          <a:pathLst>
            <a:path>
              <a:moveTo>
                <a:pt x="3645053" y="4677855"/>
              </a:moveTo>
              <a:arcTo wR="2483211" hR="2483211" stAng="3726198" swAng="679807"/>
            </a:path>
          </a:pathLst>
        </a:custGeom>
        <a:noFill/>
        <a:ln w="9525" cap="flat" cmpd="sng" algn="ctr">
          <a:solidFill>
            <a:schemeClr val="accent3">
              <a:hueOff val="-7211331"/>
              <a:satOff val="-3708"/>
              <a:lumOff val="-1596"/>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FBD0575-09E4-4F97-9957-FC15E032C2F3}">
      <dsp:nvSpPr>
        <dsp:cNvPr id="0" name=""/>
        <dsp:cNvSpPr/>
      </dsp:nvSpPr>
      <dsp:spPr>
        <a:xfrm>
          <a:off x="3373520" y="4969432"/>
          <a:ext cx="1101831" cy="716190"/>
        </a:xfrm>
        <a:prstGeom prst="roundRect">
          <a:avLst/>
        </a:prstGeom>
        <a:gradFill rotWithShape="0">
          <a:gsLst>
            <a:gs pos="0">
              <a:schemeClr val="accent3">
                <a:hueOff val="-9615108"/>
                <a:satOff val="-4944"/>
                <a:lumOff val="-2129"/>
                <a:alphaOff val="0"/>
                <a:tint val="35000"/>
                <a:satMod val="253000"/>
              </a:schemeClr>
            </a:gs>
            <a:gs pos="50000">
              <a:schemeClr val="accent3">
                <a:hueOff val="-9615108"/>
                <a:satOff val="-4944"/>
                <a:lumOff val="-2129"/>
                <a:alphaOff val="0"/>
                <a:tint val="42000"/>
                <a:satMod val="255000"/>
              </a:schemeClr>
            </a:gs>
            <a:gs pos="97000">
              <a:schemeClr val="accent3">
                <a:hueOff val="-9615108"/>
                <a:satOff val="-4944"/>
                <a:lumOff val="-2129"/>
                <a:alphaOff val="0"/>
                <a:tint val="53000"/>
                <a:satMod val="260000"/>
              </a:schemeClr>
            </a:gs>
            <a:gs pos="100000">
              <a:schemeClr val="accent3">
                <a:hueOff val="-9615108"/>
                <a:satOff val="-4944"/>
                <a:lumOff val="-2129"/>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EC" sz="800" b="1" kern="1200" dirty="0" smtClean="0"/>
            <a:t>Obtención, actualización y verificación de la información acerca del cliente</a:t>
          </a:r>
          <a:endParaRPr lang="es-EC" sz="800" kern="1200" dirty="0"/>
        </a:p>
      </dsp:txBody>
      <dsp:txXfrm>
        <a:off x="3408482" y="5004394"/>
        <a:ext cx="1031907" cy="646266"/>
      </dsp:txXfrm>
    </dsp:sp>
    <dsp:sp modelId="{D54DD02D-E5E1-4E9D-9CF6-15C09044D05D}">
      <dsp:nvSpPr>
        <dsp:cNvPr id="0" name=""/>
        <dsp:cNvSpPr/>
      </dsp:nvSpPr>
      <dsp:spPr>
        <a:xfrm>
          <a:off x="1441224" y="361104"/>
          <a:ext cx="4966422" cy="4966422"/>
        </a:xfrm>
        <a:custGeom>
          <a:avLst/>
          <a:gdLst/>
          <a:ahLst/>
          <a:cxnLst/>
          <a:rect l="0" t="0" r="0" b="0"/>
          <a:pathLst>
            <a:path>
              <a:moveTo>
                <a:pt x="1775174" y="4863342"/>
              </a:moveTo>
              <a:arcTo wR="2483211" hR="2483211" stAng="6393995" swAng="679807"/>
            </a:path>
          </a:pathLst>
        </a:custGeom>
        <a:noFill/>
        <a:ln w="9525" cap="flat" cmpd="sng" algn="ctr">
          <a:solidFill>
            <a:schemeClr val="accent3">
              <a:hueOff val="-9615108"/>
              <a:satOff val="-4944"/>
              <a:lumOff val="-2129"/>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7617E00-E9B9-4F0A-802A-A30D9EB1F49E}">
      <dsp:nvSpPr>
        <dsp:cNvPr id="0" name=""/>
        <dsp:cNvSpPr/>
      </dsp:nvSpPr>
      <dsp:spPr>
        <a:xfrm>
          <a:off x="1617624" y="4242116"/>
          <a:ext cx="1101831" cy="716190"/>
        </a:xfrm>
        <a:prstGeom prst="roundRect">
          <a:avLst/>
        </a:prstGeom>
        <a:gradFill rotWithShape="0">
          <a:gsLst>
            <a:gs pos="0">
              <a:schemeClr val="accent3">
                <a:hueOff val="-12018885"/>
                <a:satOff val="-6180"/>
                <a:lumOff val="-2661"/>
                <a:alphaOff val="0"/>
                <a:tint val="35000"/>
                <a:satMod val="253000"/>
              </a:schemeClr>
            </a:gs>
            <a:gs pos="50000">
              <a:schemeClr val="accent3">
                <a:hueOff val="-12018885"/>
                <a:satOff val="-6180"/>
                <a:lumOff val="-2661"/>
                <a:alphaOff val="0"/>
                <a:tint val="42000"/>
                <a:satMod val="255000"/>
              </a:schemeClr>
            </a:gs>
            <a:gs pos="97000">
              <a:schemeClr val="accent3">
                <a:hueOff val="-12018885"/>
                <a:satOff val="-6180"/>
                <a:lumOff val="-2661"/>
                <a:alphaOff val="0"/>
                <a:tint val="53000"/>
                <a:satMod val="260000"/>
              </a:schemeClr>
            </a:gs>
            <a:gs pos="100000">
              <a:schemeClr val="accent3">
                <a:hueOff val="-12018885"/>
                <a:satOff val="-6180"/>
                <a:lumOff val="-2661"/>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EC" sz="800" b="1" kern="1200" dirty="0" smtClean="0"/>
            <a:t>Segmentación de los tipos de clientes para establecer un scoring</a:t>
          </a:r>
          <a:endParaRPr lang="es-EC" sz="800" kern="1200" dirty="0"/>
        </a:p>
      </dsp:txBody>
      <dsp:txXfrm>
        <a:off x="1652586" y="4277078"/>
        <a:ext cx="1031907" cy="646266"/>
      </dsp:txXfrm>
    </dsp:sp>
    <dsp:sp modelId="{C0962FD2-F676-4AA3-9B6F-F2450CAFF287}">
      <dsp:nvSpPr>
        <dsp:cNvPr id="0" name=""/>
        <dsp:cNvSpPr/>
      </dsp:nvSpPr>
      <dsp:spPr>
        <a:xfrm>
          <a:off x="1441224" y="361104"/>
          <a:ext cx="4966422" cy="4966422"/>
        </a:xfrm>
        <a:custGeom>
          <a:avLst/>
          <a:gdLst/>
          <a:ahLst/>
          <a:cxnLst/>
          <a:rect l="0" t="0" r="0" b="0"/>
          <a:pathLst>
            <a:path>
              <a:moveTo>
                <a:pt x="313616" y="3691183"/>
              </a:moveTo>
              <a:arcTo wR="2483211" hR="2483211" stAng="9053527" swAng="940069"/>
            </a:path>
          </a:pathLst>
        </a:custGeom>
        <a:noFill/>
        <a:ln w="9525" cap="flat" cmpd="sng" algn="ctr">
          <a:solidFill>
            <a:schemeClr val="accent3">
              <a:hueOff val="-12018885"/>
              <a:satOff val="-6180"/>
              <a:lumOff val="-266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3676192-5A2A-4727-8CB6-7EAFB874CA1B}">
      <dsp:nvSpPr>
        <dsp:cNvPr id="0" name=""/>
        <dsp:cNvSpPr/>
      </dsp:nvSpPr>
      <dsp:spPr>
        <a:xfrm>
          <a:off x="890308" y="2486220"/>
          <a:ext cx="1101831" cy="716190"/>
        </a:xfrm>
        <a:prstGeom prst="roundRect">
          <a:avLst/>
        </a:prstGeom>
        <a:gradFill rotWithShape="0">
          <a:gsLst>
            <a:gs pos="0">
              <a:schemeClr val="accent3">
                <a:hueOff val="-14422662"/>
                <a:satOff val="-7416"/>
                <a:lumOff val="-3193"/>
                <a:alphaOff val="0"/>
                <a:tint val="35000"/>
                <a:satMod val="253000"/>
              </a:schemeClr>
            </a:gs>
            <a:gs pos="50000">
              <a:schemeClr val="accent3">
                <a:hueOff val="-14422662"/>
                <a:satOff val="-7416"/>
                <a:lumOff val="-3193"/>
                <a:alphaOff val="0"/>
                <a:tint val="42000"/>
                <a:satMod val="255000"/>
              </a:schemeClr>
            </a:gs>
            <a:gs pos="97000">
              <a:schemeClr val="accent3">
                <a:hueOff val="-14422662"/>
                <a:satOff val="-7416"/>
                <a:lumOff val="-3193"/>
                <a:alphaOff val="0"/>
                <a:tint val="53000"/>
                <a:satMod val="260000"/>
              </a:schemeClr>
            </a:gs>
            <a:gs pos="100000">
              <a:schemeClr val="accent3">
                <a:hueOff val="-14422662"/>
                <a:satOff val="-7416"/>
                <a:lumOff val="-3193"/>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EC" sz="800" b="1" kern="1200" dirty="0" smtClean="0"/>
            <a:t>Reestructuración  y refinanciación de la deuda</a:t>
          </a:r>
          <a:endParaRPr lang="es-EC" sz="800" kern="1200" dirty="0"/>
        </a:p>
      </dsp:txBody>
      <dsp:txXfrm>
        <a:off x="925270" y="2521182"/>
        <a:ext cx="1031907" cy="646266"/>
      </dsp:txXfrm>
    </dsp:sp>
    <dsp:sp modelId="{835405C3-E60F-4E70-812A-64DFC9583D21}">
      <dsp:nvSpPr>
        <dsp:cNvPr id="0" name=""/>
        <dsp:cNvSpPr/>
      </dsp:nvSpPr>
      <dsp:spPr>
        <a:xfrm>
          <a:off x="1441224" y="361104"/>
          <a:ext cx="4966422" cy="4966422"/>
        </a:xfrm>
        <a:custGeom>
          <a:avLst/>
          <a:gdLst/>
          <a:ahLst/>
          <a:cxnLst/>
          <a:rect l="0" t="0" r="0" b="0"/>
          <a:pathLst>
            <a:path>
              <a:moveTo>
                <a:pt x="68006" y="1906043"/>
              </a:moveTo>
              <a:arcTo wR="2483211" hR="2483211" stAng="11606404" swAng="940069"/>
            </a:path>
          </a:pathLst>
        </a:custGeom>
        <a:noFill/>
        <a:ln w="9525" cap="flat" cmpd="sng" algn="ctr">
          <a:solidFill>
            <a:schemeClr val="accent3">
              <a:hueOff val="-14422662"/>
              <a:satOff val="-7416"/>
              <a:lumOff val="-3193"/>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D582983-A2F3-4596-98B4-63724C659301}">
      <dsp:nvSpPr>
        <dsp:cNvPr id="0" name=""/>
        <dsp:cNvSpPr/>
      </dsp:nvSpPr>
      <dsp:spPr>
        <a:xfrm>
          <a:off x="1617624" y="730325"/>
          <a:ext cx="1101831" cy="716190"/>
        </a:xfrm>
        <a:prstGeom prst="roundRect">
          <a:avLst/>
        </a:prstGeom>
        <a:gradFill rotWithShape="0">
          <a:gsLst>
            <a:gs pos="0">
              <a:schemeClr val="accent3">
                <a:hueOff val="-16826439"/>
                <a:satOff val="-8652"/>
                <a:lumOff val="-3725"/>
                <a:alphaOff val="0"/>
                <a:tint val="35000"/>
                <a:satMod val="253000"/>
              </a:schemeClr>
            </a:gs>
            <a:gs pos="50000">
              <a:schemeClr val="accent3">
                <a:hueOff val="-16826439"/>
                <a:satOff val="-8652"/>
                <a:lumOff val="-3725"/>
                <a:alphaOff val="0"/>
                <a:tint val="42000"/>
                <a:satMod val="255000"/>
              </a:schemeClr>
            </a:gs>
            <a:gs pos="97000">
              <a:schemeClr val="accent3">
                <a:hueOff val="-16826439"/>
                <a:satOff val="-8652"/>
                <a:lumOff val="-3725"/>
                <a:alphaOff val="0"/>
                <a:tint val="53000"/>
                <a:satMod val="260000"/>
              </a:schemeClr>
            </a:gs>
            <a:gs pos="100000">
              <a:schemeClr val="accent3">
                <a:hueOff val="-16826439"/>
                <a:satOff val="-8652"/>
                <a:lumOff val="-3725"/>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s-EC" sz="800" b="1" kern="1200" smtClean="0"/>
            <a:t>Empresas de cobranza extrajudiciales</a:t>
          </a:r>
          <a:endParaRPr lang="es-EC" sz="800" kern="1200" dirty="0"/>
        </a:p>
      </dsp:txBody>
      <dsp:txXfrm>
        <a:off x="1652586" y="765287"/>
        <a:ext cx="1031907" cy="646266"/>
      </dsp:txXfrm>
    </dsp:sp>
    <dsp:sp modelId="{71D1A506-E3D9-43C3-8C20-E2E8BF9A3DE3}">
      <dsp:nvSpPr>
        <dsp:cNvPr id="0" name=""/>
        <dsp:cNvSpPr/>
      </dsp:nvSpPr>
      <dsp:spPr>
        <a:xfrm>
          <a:off x="1441224" y="361104"/>
          <a:ext cx="4966422" cy="4966422"/>
        </a:xfrm>
        <a:custGeom>
          <a:avLst/>
          <a:gdLst/>
          <a:ahLst/>
          <a:cxnLst/>
          <a:rect l="0" t="0" r="0" b="0"/>
          <a:pathLst>
            <a:path>
              <a:moveTo>
                <a:pt x="1321369" y="288567"/>
              </a:moveTo>
              <a:arcTo wR="2483211" hR="2483211" stAng="14526198" swAng="679807"/>
            </a:path>
          </a:pathLst>
        </a:custGeom>
        <a:noFill/>
        <a:ln w="9525" cap="flat" cmpd="sng" algn="ctr">
          <a:solidFill>
            <a:schemeClr val="accent3">
              <a:hueOff val="-16826439"/>
              <a:satOff val="-8652"/>
              <a:lumOff val="-3725"/>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6F55C-4B8A-4634-806F-3D060087A231}">
      <dsp:nvSpPr>
        <dsp:cNvPr id="0" name=""/>
        <dsp:cNvSpPr/>
      </dsp:nvSpPr>
      <dsp:spPr>
        <a:xfrm>
          <a:off x="884" y="2608"/>
          <a:ext cx="7703087" cy="1851182"/>
        </a:xfrm>
        <a:prstGeom prst="roundRect">
          <a:avLst>
            <a:gd name="adj" fmla="val 10000"/>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dirty="0" smtClean="0"/>
            <a:t>Un aumento de la cartera improductiva por maduración de plazos exige mayores provisiones que aumentan los gastos con su consecuente baja en las utilidades debido a que la banda temporal en la que se ubica la deuda de acuerdo a la normativa las que sobrepasan los 90 días deben provisionarse al 100% </a:t>
          </a:r>
          <a:endParaRPr lang="es-EC" sz="2200" kern="1200" dirty="0"/>
        </a:p>
      </dsp:txBody>
      <dsp:txXfrm>
        <a:off x="55103" y="56827"/>
        <a:ext cx="7594649" cy="1742744"/>
      </dsp:txXfrm>
    </dsp:sp>
    <dsp:sp modelId="{A12888F3-385F-4079-B429-48942F4AB42E}">
      <dsp:nvSpPr>
        <dsp:cNvPr id="0" name=""/>
        <dsp:cNvSpPr/>
      </dsp:nvSpPr>
      <dsp:spPr>
        <a:xfrm>
          <a:off x="884" y="1990732"/>
          <a:ext cx="5031895" cy="1851182"/>
        </a:xfrm>
        <a:prstGeom prst="roundRect">
          <a:avLst>
            <a:gd name="adj" fmla="val 10000"/>
          </a:avLst>
        </a:prstGeom>
        <a:gradFill rotWithShape="0">
          <a:gsLst>
            <a:gs pos="0">
              <a:schemeClr val="accent3">
                <a:hueOff val="0"/>
                <a:satOff val="0"/>
                <a:lumOff val="0"/>
                <a:alphaOff val="0"/>
                <a:tint val="35000"/>
                <a:satMod val="253000"/>
              </a:schemeClr>
            </a:gs>
            <a:gs pos="50000">
              <a:schemeClr val="accent3">
                <a:hueOff val="0"/>
                <a:satOff val="0"/>
                <a:lumOff val="0"/>
                <a:alphaOff val="0"/>
                <a:tint val="42000"/>
                <a:satMod val="255000"/>
              </a:schemeClr>
            </a:gs>
            <a:gs pos="97000">
              <a:schemeClr val="accent3">
                <a:hueOff val="0"/>
                <a:satOff val="0"/>
                <a:lumOff val="0"/>
                <a:alphaOff val="0"/>
                <a:tint val="53000"/>
                <a:satMod val="260000"/>
              </a:schemeClr>
            </a:gs>
            <a:gs pos="100000">
              <a:schemeClr val="accent3">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El análisis de la cartera improductiva por maduración de plazos se efectuó para determinar la probabilidad de recuperación de los créditos en base al tiempo y montos, tanto en la cartera que no devenga intereses como la vencida los tramos que poseen los mayores montos según la normativa se consideran de dudoso recaudo, al hablar de los créditos de consumo la cartera improductiva registra un valor de 87,9 millones de dólares de los cuales 73,0 millones de dólares son considerados de dudoso recaudo ya que su ubican a partir de la edad de la cartera que supera los 90 días, de igual manera la cartera improductiva de los microcréditos a diciembre 2017 registra un valor de 96,6 millones de dólares  de los cuales apenas 16,0 millones de dólares son considerados en base a la normativa de dudoso recaudo mientras que 80,6 millones de dólares podrían ser considerados como posibles pérdidas. Lo cual implica la intensificación de acciones a los asesores de crédito para recuperar esos tramos de cartera.</a:t>
          </a:r>
          <a:endParaRPr lang="es-EC" sz="1000" kern="1200" dirty="0"/>
        </a:p>
      </dsp:txBody>
      <dsp:txXfrm>
        <a:off x="55103" y="2044951"/>
        <a:ext cx="4923457" cy="1742744"/>
      </dsp:txXfrm>
    </dsp:sp>
    <dsp:sp modelId="{A6D5A43B-0505-41AC-9B69-9E7B62204BC5}">
      <dsp:nvSpPr>
        <dsp:cNvPr id="0" name=""/>
        <dsp:cNvSpPr/>
      </dsp:nvSpPr>
      <dsp:spPr>
        <a:xfrm>
          <a:off x="884" y="3978856"/>
          <a:ext cx="2464199" cy="1851182"/>
        </a:xfrm>
        <a:prstGeom prst="roundRect">
          <a:avLst>
            <a:gd name="adj" fmla="val 10000"/>
          </a:avLst>
        </a:prstGeom>
        <a:gradFill rotWithShape="0">
          <a:gsLst>
            <a:gs pos="0">
              <a:schemeClr val="accent4">
                <a:hueOff val="0"/>
                <a:satOff val="0"/>
                <a:lumOff val="0"/>
                <a:alphaOff val="0"/>
                <a:tint val="35000"/>
                <a:satMod val="253000"/>
              </a:schemeClr>
            </a:gs>
            <a:gs pos="50000">
              <a:schemeClr val="accent4">
                <a:hueOff val="0"/>
                <a:satOff val="0"/>
                <a:lumOff val="0"/>
                <a:alphaOff val="0"/>
                <a:tint val="42000"/>
                <a:satMod val="255000"/>
              </a:schemeClr>
            </a:gs>
            <a:gs pos="97000">
              <a:schemeClr val="accent4">
                <a:hueOff val="0"/>
                <a:satOff val="0"/>
                <a:lumOff val="0"/>
                <a:alphaOff val="0"/>
                <a:tint val="53000"/>
                <a:satMod val="260000"/>
              </a:schemeClr>
            </a:gs>
            <a:gs pos="100000">
              <a:schemeClr val="accent4">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C" sz="900" kern="1200" dirty="0" smtClean="0"/>
            <a:t>El segmento de consumo y microcrédito representan a diciembre 2017 el 91,0% de participación del total de la cartera de créditos en el Sistema Financiero Popular y Solidario. Por lo que se concluye que el nicho de negocio de las COAC son los créditos de menor cuantía que sirven para financiar la compra de activos o capital de trabajo utilizados generalmente para realizar emprendimientos o actividades económicas que generan ingresos propios para pagar las obligaciones contraídas y ayudan a dinamizar la economía y contribuir a la generación de fuentes de empleo de una manera solidaria.</a:t>
          </a:r>
          <a:endParaRPr lang="es-EC" sz="900" kern="1200" dirty="0"/>
        </a:p>
      </dsp:txBody>
      <dsp:txXfrm>
        <a:off x="55103" y="4033075"/>
        <a:ext cx="2355761" cy="1742744"/>
      </dsp:txXfrm>
    </dsp:sp>
    <dsp:sp modelId="{2EF746D2-5552-40DD-B853-8A9375E94300}">
      <dsp:nvSpPr>
        <dsp:cNvPr id="0" name=""/>
        <dsp:cNvSpPr/>
      </dsp:nvSpPr>
      <dsp:spPr>
        <a:xfrm>
          <a:off x="2568580" y="3978856"/>
          <a:ext cx="2464199" cy="1851182"/>
        </a:xfrm>
        <a:prstGeom prst="roundRect">
          <a:avLst>
            <a:gd name="adj" fmla="val 10000"/>
          </a:avLst>
        </a:prstGeom>
        <a:gradFill rotWithShape="0">
          <a:gsLst>
            <a:gs pos="0">
              <a:schemeClr val="accent4">
                <a:hueOff val="0"/>
                <a:satOff val="0"/>
                <a:lumOff val="0"/>
                <a:alphaOff val="0"/>
                <a:tint val="35000"/>
                <a:satMod val="253000"/>
              </a:schemeClr>
            </a:gs>
            <a:gs pos="50000">
              <a:schemeClr val="accent4">
                <a:hueOff val="0"/>
                <a:satOff val="0"/>
                <a:lumOff val="0"/>
                <a:alphaOff val="0"/>
                <a:tint val="42000"/>
                <a:satMod val="255000"/>
              </a:schemeClr>
            </a:gs>
            <a:gs pos="97000">
              <a:schemeClr val="accent4">
                <a:hueOff val="0"/>
                <a:satOff val="0"/>
                <a:lumOff val="0"/>
                <a:alphaOff val="0"/>
                <a:tint val="53000"/>
                <a:satMod val="260000"/>
              </a:schemeClr>
            </a:gs>
            <a:gs pos="100000">
              <a:schemeClr val="accent4">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C" sz="900" kern="1200" dirty="0" smtClean="0"/>
            <a:t>El segmento 1 conformado por 25 COAC a diciembre del 2017 es el más representativo con el 68,0% de participación que equivale a un valor 5.214,1 millones de dólares, el activo más importante que manejan las entidades es la cartera de créditos siendo más representativo el segmento de consumo con el 57,8%; seguido del microcrédito con el 33,2%  siendo este segmento el más fuerte en comparación con la banca privada.</a:t>
          </a:r>
          <a:endParaRPr lang="es-EC" sz="900" kern="1200" dirty="0"/>
        </a:p>
      </dsp:txBody>
      <dsp:txXfrm>
        <a:off x="2622799" y="4033075"/>
        <a:ext cx="2355761" cy="1742744"/>
      </dsp:txXfrm>
    </dsp:sp>
    <dsp:sp modelId="{CBEB5034-D331-457A-9CEA-8EAE3B3AC641}">
      <dsp:nvSpPr>
        <dsp:cNvPr id="0" name=""/>
        <dsp:cNvSpPr/>
      </dsp:nvSpPr>
      <dsp:spPr>
        <a:xfrm>
          <a:off x="5239772" y="1990732"/>
          <a:ext cx="2464199" cy="1851182"/>
        </a:xfrm>
        <a:prstGeom prst="roundRect">
          <a:avLst>
            <a:gd name="adj" fmla="val 10000"/>
          </a:avLst>
        </a:prstGeom>
        <a:gradFill rotWithShape="0">
          <a:gsLst>
            <a:gs pos="0">
              <a:schemeClr val="accent3">
                <a:hueOff val="0"/>
                <a:satOff val="0"/>
                <a:lumOff val="0"/>
                <a:alphaOff val="0"/>
                <a:tint val="35000"/>
                <a:satMod val="253000"/>
              </a:schemeClr>
            </a:gs>
            <a:gs pos="50000">
              <a:schemeClr val="accent3">
                <a:hueOff val="0"/>
                <a:satOff val="0"/>
                <a:lumOff val="0"/>
                <a:alphaOff val="0"/>
                <a:tint val="42000"/>
                <a:satMod val="255000"/>
              </a:schemeClr>
            </a:gs>
            <a:gs pos="97000">
              <a:schemeClr val="accent3">
                <a:hueOff val="0"/>
                <a:satOff val="0"/>
                <a:lumOff val="0"/>
                <a:alphaOff val="0"/>
                <a:tint val="53000"/>
                <a:satMod val="260000"/>
              </a:schemeClr>
            </a:gs>
            <a:gs pos="100000">
              <a:schemeClr val="accent3">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La maduración de la cartera tiene una relación inversa con la rentabilidad, el mayor nivel de rentabilidad se registró en enero 2015 cuyo ROE fue de 10,7%  mientras que el más bajo llego a 7,0% en diciembre 2016 el decrecimiento sistemático se debe a que los gastos crecieron a un nivel ligeramente mayor a los ingresos</a:t>
          </a:r>
          <a:endParaRPr lang="es-EC" sz="1000" kern="1200" dirty="0"/>
        </a:p>
      </dsp:txBody>
      <dsp:txXfrm>
        <a:off x="5293991" y="2044951"/>
        <a:ext cx="2355761" cy="1742744"/>
      </dsp:txXfrm>
    </dsp:sp>
    <dsp:sp modelId="{A60D062C-37C4-4674-9CBF-762F79FC99EF}">
      <dsp:nvSpPr>
        <dsp:cNvPr id="0" name=""/>
        <dsp:cNvSpPr/>
      </dsp:nvSpPr>
      <dsp:spPr>
        <a:xfrm>
          <a:off x="5239772" y="3978856"/>
          <a:ext cx="2464199" cy="1851182"/>
        </a:xfrm>
        <a:prstGeom prst="roundRect">
          <a:avLst>
            <a:gd name="adj" fmla="val 10000"/>
          </a:avLst>
        </a:prstGeom>
        <a:gradFill rotWithShape="0">
          <a:gsLst>
            <a:gs pos="0">
              <a:schemeClr val="accent4">
                <a:hueOff val="0"/>
                <a:satOff val="0"/>
                <a:lumOff val="0"/>
                <a:alphaOff val="0"/>
                <a:tint val="35000"/>
                <a:satMod val="253000"/>
              </a:schemeClr>
            </a:gs>
            <a:gs pos="50000">
              <a:schemeClr val="accent4">
                <a:hueOff val="0"/>
                <a:satOff val="0"/>
                <a:lumOff val="0"/>
                <a:alphaOff val="0"/>
                <a:tint val="42000"/>
                <a:satMod val="255000"/>
              </a:schemeClr>
            </a:gs>
            <a:gs pos="97000">
              <a:schemeClr val="accent4">
                <a:hueOff val="0"/>
                <a:satOff val="0"/>
                <a:lumOff val="0"/>
                <a:alphaOff val="0"/>
                <a:tint val="53000"/>
                <a:satMod val="260000"/>
              </a:schemeClr>
            </a:gs>
            <a:gs pos="100000">
              <a:schemeClr val="accent4">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C" sz="900" kern="1200" dirty="0" smtClean="0"/>
            <a:t>Los</a:t>
          </a:r>
          <a:r>
            <a:rPr lang="es-EC" sz="900" kern="1200" baseline="0" dirty="0" smtClean="0"/>
            <a:t> asesores y oficiales de crédito de las COAC tienen mucha presión en su trabajo ya que deben cumplir metas de colocación y recuperación de cartera lo que dificulta su trabajo debido a la falta de cultura de pago y los diversos factores que afectan a los prestatarios para cumplir con el pago de sus cuotas.</a:t>
          </a:r>
          <a:endParaRPr lang="es-EC" sz="900" kern="1200" dirty="0"/>
        </a:p>
      </dsp:txBody>
      <dsp:txXfrm>
        <a:off x="5293991" y="4033075"/>
        <a:ext cx="2355761" cy="174274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15CB80-DBE0-4B47-B8DF-0FB2F13080FA}">
      <dsp:nvSpPr>
        <dsp:cNvPr id="0" name=""/>
        <dsp:cNvSpPr/>
      </dsp:nvSpPr>
      <dsp:spPr>
        <a:xfrm>
          <a:off x="931" y="86300"/>
          <a:ext cx="3633802" cy="2180281"/>
        </a:xfrm>
        <a:prstGeom prst="rect">
          <a:avLst/>
        </a:prstGeom>
        <a:gradFill rotWithShape="0">
          <a:gsLst>
            <a:gs pos="0">
              <a:schemeClr val="accent2">
                <a:hueOff val="0"/>
                <a:satOff val="0"/>
                <a:lumOff val="0"/>
                <a:alphaOff val="0"/>
                <a:tint val="35000"/>
                <a:satMod val="253000"/>
              </a:schemeClr>
            </a:gs>
            <a:gs pos="50000">
              <a:schemeClr val="accent2">
                <a:hueOff val="0"/>
                <a:satOff val="0"/>
                <a:lumOff val="0"/>
                <a:alphaOff val="0"/>
                <a:tint val="42000"/>
                <a:satMod val="255000"/>
              </a:schemeClr>
            </a:gs>
            <a:gs pos="97000">
              <a:schemeClr val="accent2">
                <a:hueOff val="0"/>
                <a:satOff val="0"/>
                <a:lumOff val="0"/>
                <a:alphaOff val="0"/>
                <a:tint val="53000"/>
                <a:satMod val="260000"/>
              </a:schemeClr>
            </a:gs>
            <a:gs pos="100000">
              <a:schemeClr val="accent2">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Dentro de la gestión operativa se recomienda que el control, supervisión y seguimiento sean constantes, también los recursos con los que trabaja deben ser suficientes y el personal tiene que estar capacitado para evitar el crecimiento de la cartera improductiva en el tiempo concentrando sus esfuerzos en mejorar la gestión de cobranza y la calidad en las nuevas colocaciones.</a:t>
          </a:r>
          <a:endParaRPr lang="es-EC" sz="1400" kern="1200" dirty="0"/>
        </a:p>
      </dsp:txBody>
      <dsp:txXfrm>
        <a:off x="931" y="86300"/>
        <a:ext cx="3633802" cy="2180281"/>
      </dsp:txXfrm>
    </dsp:sp>
    <dsp:sp modelId="{F696A3BC-4441-4AF1-A74A-3BBC61BFB253}">
      <dsp:nvSpPr>
        <dsp:cNvPr id="0" name=""/>
        <dsp:cNvSpPr/>
      </dsp:nvSpPr>
      <dsp:spPr>
        <a:xfrm>
          <a:off x="3998114" y="86300"/>
          <a:ext cx="3633802" cy="2180281"/>
        </a:xfrm>
        <a:prstGeom prst="rect">
          <a:avLst/>
        </a:prstGeom>
        <a:gradFill rotWithShape="0">
          <a:gsLst>
            <a:gs pos="0">
              <a:schemeClr val="accent2">
                <a:hueOff val="9504421"/>
                <a:satOff val="-18343"/>
                <a:lumOff val="-2355"/>
                <a:alphaOff val="0"/>
                <a:tint val="35000"/>
                <a:satMod val="253000"/>
              </a:schemeClr>
            </a:gs>
            <a:gs pos="50000">
              <a:schemeClr val="accent2">
                <a:hueOff val="9504421"/>
                <a:satOff val="-18343"/>
                <a:lumOff val="-2355"/>
                <a:alphaOff val="0"/>
                <a:tint val="42000"/>
                <a:satMod val="255000"/>
              </a:schemeClr>
            </a:gs>
            <a:gs pos="97000">
              <a:schemeClr val="accent2">
                <a:hueOff val="9504421"/>
                <a:satOff val="-18343"/>
                <a:lumOff val="-2355"/>
                <a:alphaOff val="0"/>
                <a:tint val="53000"/>
                <a:satMod val="260000"/>
              </a:schemeClr>
            </a:gs>
            <a:gs pos="100000">
              <a:schemeClr val="accent2">
                <a:hueOff val="9504421"/>
                <a:satOff val="-18343"/>
                <a:lumOff val="-2355"/>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Para el segmento del microcrédito se recomienda realizar una mejora en el proceso, dependiendo del tipo que se trata, microcrédito de acumulación ampliada menor riesgo y menor tasa de interés; microcrédito de acumulación simple mayor riesgo y menor tasa de interés, finalmente el microcrédito minorista alto riego y alta tasa de interés. También es necesario que los oficiales de crédito reciban una capacitación en metodologías de microcrédito y trabajen a la par con una gestión de cobranzas con metas diarias de recuperación.</a:t>
          </a:r>
          <a:endParaRPr lang="es-EC" sz="1400" kern="1200" dirty="0"/>
        </a:p>
      </dsp:txBody>
      <dsp:txXfrm>
        <a:off x="3998114" y="86300"/>
        <a:ext cx="3633802" cy="2180281"/>
      </dsp:txXfrm>
    </dsp:sp>
    <dsp:sp modelId="{59C51C62-9B5D-407D-9BEF-1E2EA2969B86}">
      <dsp:nvSpPr>
        <dsp:cNvPr id="0" name=""/>
        <dsp:cNvSpPr/>
      </dsp:nvSpPr>
      <dsp:spPr>
        <a:xfrm>
          <a:off x="1999522" y="2629962"/>
          <a:ext cx="3633802" cy="2180281"/>
        </a:xfrm>
        <a:prstGeom prst="rect">
          <a:avLst/>
        </a:prstGeom>
        <a:gradFill rotWithShape="0">
          <a:gsLst>
            <a:gs pos="0">
              <a:schemeClr val="accent2">
                <a:hueOff val="19008842"/>
                <a:satOff val="-36686"/>
                <a:lumOff val="-4710"/>
                <a:alphaOff val="0"/>
                <a:tint val="35000"/>
                <a:satMod val="253000"/>
              </a:schemeClr>
            </a:gs>
            <a:gs pos="50000">
              <a:schemeClr val="accent2">
                <a:hueOff val="19008842"/>
                <a:satOff val="-36686"/>
                <a:lumOff val="-4710"/>
                <a:alphaOff val="0"/>
                <a:tint val="42000"/>
                <a:satMod val="255000"/>
              </a:schemeClr>
            </a:gs>
            <a:gs pos="97000">
              <a:schemeClr val="accent2">
                <a:hueOff val="19008842"/>
                <a:satOff val="-36686"/>
                <a:lumOff val="-4710"/>
                <a:alphaOff val="0"/>
                <a:tint val="53000"/>
                <a:satMod val="260000"/>
              </a:schemeClr>
            </a:gs>
            <a:gs pos="100000">
              <a:schemeClr val="accent2">
                <a:hueOff val="19008842"/>
                <a:satOff val="-36686"/>
                <a:lumOff val="-471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Si bien las COAC son sociedades de personas y no de capital, se recomienda mantener un control permanente de la cartera, la morosidad y el vencimiento por plazos, con la finalidad de generar excedentes financieros suficientes que permitan garantizar la sostenibilidad de la entidad en el futuro, para proporcionar más y mejores servicios que beneficien a sus asociados, siempre sustentados en los principios cooperativos universales.</a:t>
          </a:r>
          <a:endParaRPr lang="es-EC" sz="1400" kern="1200" dirty="0"/>
        </a:p>
      </dsp:txBody>
      <dsp:txXfrm>
        <a:off x="1999522" y="2629962"/>
        <a:ext cx="3633802" cy="21802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A14EB8-1B9D-43AF-B745-BB0634945782}">
      <dsp:nvSpPr>
        <dsp:cNvPr id="0" name=""/>
        <dsp:cNvSpPr/>
      </dsp:nvSpPr>
      <dsp:spPr>
        <a:xfrm>
          <a:off x="558036" y="0"/>
          <a:ext cx="6324414" cy="3034882"/>
        </a:xfrm>
        <a:prstGeom prst="rightArrow">
          <a:avLst/>
        </a:prstGeom>
        <a:solidFill>
          <a:schemeClr val="accent1">
            <a:tint val="40000"/>
            <a:hueOff val="0"/>
            <a:satOff val="0"/>
            <a:lumOff val="0"/>
            <a:alphaOff val="0"/>
          </a:schemeClr>
        </a:solidFill>
        <a:ln>
          <a:noFill/>
        </a:ln>
        <a:effectLst>
          <a:outerShdw blurRad="63500" dist="25400" dir="5400000" rotWithShape="0">
            <a:srgbClr val="000000">
              <a:alpha val="43137"/>
            </a:srgbClr>
          </a:outerShdw>
        </a:effectLst>
      </dsp:spPr>
      <dsp:style>
        <a:lnRef idx="0">
          <a:scrgbClr r="0" g="0" b="0"/>
        </a:lnRef>
        <a:fillRef idx="1">
          <a:scrgbClr r="0" g="0" b="0"/>
        </a:fillRef>
        <a:effectRef idx="1">
          <a:scrgbClr r="0" g="0" b="0"/>
        </a:effectRef>
        <a:fontRef idx="minor"/>
      </dsp:style>
    </dsp:sp>
    <dsp:sp modelId="{931829E9-500E-42B4-9582-6FDF89DAA2F2}">
      <dsp:nvSpPr>
        <dsp:cNvPr id="0" name=""/>
        <dsp:cNvSpPr/>
      </dsp:nvSpPr>
      <dsp:spPr>
        <a:xfrm>
          <a:off x="252133" y="910464"/>
          <a:ext cx="2232146" cy="1213953"/>
        </a:xfrm>
        <a:prstGeom prst="roundRect">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Sector importante del sistema económico nacional 12% PIB 2017</a:t>
          </a:r>
          <a:endParaRPr lang="es-EC" sz="1800" kern="1200" dirty="0"/>
        </a:p>
      </dsp:txBody>
      <dsp:txXfrm>
        <a:off x="311393" y="969724"/>
        <a:ext cx="2113626" cy="1095433"/>
      </dsp:txXfrm>
    </dsp:sp>
    <dsp:sp modelId="{1EDEE6E9-3D20-4A79-ACCA-2460E187DFCC}">
      <dsp:nvSpPr>
        <dsp:cNvPr id="0" name=""/>
        <dsp:cNvSpPr/>
      </dsp:nvSpPr>
      <dsp:spPr>
        <a:xfrm>
          <a:off x="2604170" y="910464"/>
          <a:ext cx="2232146" cy="1213953"/>
        </a:xfrm>
        <a:prstGeom prst="roundRect">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Créditos son su principal fuente de financiamiento </a:t>
          </a:r>
          <a:endParaRPr lang="es-EC" sz="1800" kern="1200" dirty="0"/>
        </a:p>
      </dsp:txBody>
      <dsp:txXfrm>
        <a:off x="2663430" y="969724"/>
        <a:ext cx="2113626" cy="1095433"/>
      </dsp:txXfrm>
    </dsp:sp>
    <dsp:sp modelId="{35994A3C-722D-4E4F-9F30-01BFB254D939}">
      <dsp:nvSpPr>
        <dsp:cNvPr id="0" name=""/>
        <dsp:cNvSpPr/>
      </dsp:nvSpPr>
      <dsp:spPr>
        <a:xfrm>
          <a:off x="4956207" y="910464"/>
          <a:ext cx="2232146" cy="1213953"/>
        </a:xfrm>
        <a:prstGeom prst="roundRect">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Expectativa de recuperación en el tiempo pactado</a:t>
          </a:r>
          <a:endParaRPr lang="es-EC" sz="1800" kern="1200" dirty="0"/>
        </a:p>
      </dsp:txBody>
      <dsp:txXfrm>
        <a:off x="5015467" y="969724"/>
        <a:ext cx="2113626" cy="10954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7E02C-8A3E-4DCC-96BF-0F45E5043FB9}">
      <dsp:nvSpPr>
        <dsp:cNvPr id="0" name=""/>
        <dsp:cNvSpPr/>
      </dsp:nvSpPr>
      <dsp:spPr>
        <a:xfrm>
          <a:off x="3168352" y="0"/>
          <a:ext cx="4752528" cy="5040560"/>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s-EC" sz="1300" b="0" kern="1200" dirty="0" smtClean="0"/>
            <a:t>Analizar la evolución del indicador de morosidad global de la cartera de consumo y de microcrédito durante el periodo 2015 - 2017.</a:t>
          </a:r>
          <a:endParaRPr lang="es-EC" sz="1300" kern="1200" dirty="0"/>
        </a:p>
        <a:p>
          <a:pPr marL="114300" lvl="1" indent="-114300" algn="l" defTabSz="577850">
            <a:lnSpc>
              <a:spcPct val="90000"/>
            </a:lnSpc>
            <a:spcBef>
              <a:spcPct val="0"/>
            </a:spcBef>
            <a:spcAft>
              <a:spcPct val="15000"/>
            </a:spcAft>
            <a:buChar char="••"/>
          </a:pPr>
          <a:r>
            <a:rPr lang="es-EC" sz="1300" b="0" kern="1200" smtClean="0"/>
            <a:t>Estudiar la evolución de la cartera improductiva de los segmentos de consumo y microcrédito durante el periodo 2015 - 2017. </a:t>
          </a:r>
          <a:endParaRPr lang="es-EC" sz="1300" b="1" kern="1200"/>
        </a:p>
        <a:p>
          <a:pPr marL="114300" lvl="1" indent="-114300" algn="l" defTabSz="577850">
            <a:lnSpc>
              <a:spcPct val="90000"/>
            </a:lnSpc>
            <a:spcBef>
              <a:spcPct val="0"/>
            </a:spcBef>
            <a:spcAft>
              <a:spcPct val="15000"/>
            </a:spcAft>
            <a:buChar char="••"/>
          </a:pPr>
          <a:r>
            <a:rPr lang="es-EC" sz="1300" b="0" kern="1200" smtClean="0"/>
            <a:t>Evaluar el comportamiento de la estructura de la cartera por plazos de vencimiento de los segmentos de consumo y microcrédito durante el periodo 2015 - 2017. </a:t>
          </a:r>
          <a:endParaRPr lang="es-EC" sz="1300" b="1" kern="1200"/>
        </a:p>
        <a:p>
          <a:pPr marL="114300" lvl="1" indent="-114300" algn="l" defTabSz="577850">
            <a:lnSpc>
              <a:spcPct val="90000"/>
            </a:lnSpc>
            <a:spcBef>
              <a:spcPct val="0"/>
            </a:spcBef>
            <a:spcAft>
              <a:spcPct val="15000"/>
            </a:spcAft>
            <a:buChar char="••"/>
          </a:pPr>
          <a:r>
            <a:rPr lang="es-EC" sz="1300" b="0" kern="1200" smtClean="0"/>
            <a:t>Analizar  la cobertura de provisiones de la cartera improductiva y su impacto en la rentabilidad de las COAC del segmento 1 durante el periodo 2015 - 2017. </a:t>
          </a:r>
          <a:endParaRPr lang="es-EC" sz="1300" b="1" kern="1200"/>
        </a:p>
        <a:p>
          <a:pPr marL="114300" lvl="1" indent="-114300" algn="l" defTabSz="577850">
            <a:lnSpc>
              <a:spcPct val="90000"/>
            </a:lnSpc>
            <a:spcBef>
              <a:spcPct val="0"/>
            </a:spcBef>
            <a:spcAft>
              <a:spcPct val="15000"/>
            </a:spcAft>
            <a:buChar char="••"/>
          </a:pPr>
          <a:r>
            <a:rPr lang="es-EC" sz="1300" b="0" kern="1200" dirty="0" smtClean="0"/>
            <a:t>Determinar  las estrategias para la recuperación de los préstamos vencidos</a:t>
          </a:r>
          <a:endParaRPr lang="es-EC" sz="1300" b="1" kern="1200" dirty="0"/>
        </a:p>
      </dsp:txBody>
      <dsp:txXfrm>
        <a:off x="3168352" y="630070"/>
        <a:ext cx="2970330" cy="3780420"/>
      </dsp:txXfrm>
    </dsp:sp>
    <dsp:sp modelId="{449471A0-568D-4D16-A773-C27E1CDDE33D}">
      <dsp:nvSpPr>
        <dsp:cNvPr id="0" name=""/>
        <dsp:cNvSpPr/>
      </dsp:nvSpPr>
      <dsp:spPr>
        <a:xfrm>
          <a:off x="0" y="0"/>
          <a:ext cx="3168352" cy="50405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sz="2200" kern="1200" dirty="0" smtClean="0"/>
            <a:t>Evaluar el impacto de la maduración de la cartera por plazos, mediante el estudio histórico de la evolución de la cartera improductiva de las COAC del segmento 1 del Ecuador, durante el periodo 2015 – 2017, para analizar su efecto en la rentabilidad  e identificar estrategias de cobranza y recuperación.</a:t>
          </a:r>
          <a:endParaRPr lang="es-EC" sz="2200" kern="1200" dirty="0"/>
        </a:p>
      </dsp:txBody>
      <dsp:txXfrm>
        <a:off x="154666" y="154666"/>
        <a:ext cx="2859020" cy="47312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9A068-D82C-4357-8AE0-5F829502A045}">
      <dsp:nvSpPr>
        <dsp:cNvPr id="0" name=""/>
        <dsp:cNvSpPr/>
      </dsp:nvSpPr>
      <dsp:spPr>
        <a:xfrm>
          <a:off x="0" y="0"/>
          <a:ext cx="4752528" cy="4752528"/>
        </a:xfrm>
        <a:prstGeom prst="triangle">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E77D33-ECA0-4BA3-BF56-05CA1413F80C}">
      <dsp:nvSpPr>
        <dsp:cNvPr id="0" name=""/>
        <dsp:cNvSpPr/>
      </dsp:nvSpPr>
      <dsp:spPr>
        <a:xfrm>
          <a:off x="2968926" y="477805"/>
          <a:ext cx="3089143" cy="1125012"/>
        </a:xfrm>
        <a:prstGeom prst="roundRect">
          <a:avLst/>
        </a:prstGeom>
        <a:solidFill>
          <a:schemeClr val="lt1">
            <a:alpha val="9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HIPÓTESIS</a:t>
          </a:r>
          <a:r>
            <a:rPr lang="es-EC" sz="1100" kern="1200" dirty="0" smtClean="0"/>
            <a:t> </a:t>
          </a:r>
          <a:endParaRPr lang="es-EC" sz="1100" kern="1200" dirty="0"/>
        </a:p>
      </dsp:txBody>
      <dsp:txXfrm>
        <a:off x="3023845" y="532724"/>
        <a:ext cx="2979305" cy="1015174"/>
      </dsp:txXfrm>
    </dsp:sp>
    <dsp:sp modelId="{88EC7A6B-899A-43F0-A898-9520EF860A3F}">
      <dsp:nvSpPr>
        <dsp:cNvPr id="0" name=""/>
        <dsp:cNvSpPr/>
      </dsp:nvSpPr>
      <dsp:spPr>
        <a:xfrm>
          <a:off x="2321797" y="1768362"/>
          <a:ext cx="3855096" cy="1125012"/>
        </a:xfrm>
        <a:prstGeom prst="roundRect">
          <a:avLst/>
        </a:prstGeom>
        <a:solidFill>
          <a:schemeClr val="lt1">
            <a:alpha val="90000"/>
            <a:hueOff val="0"/>
            <a:satOff val="0"/>
            <a:lumOff val="0"/>
            <a:alphaOff val="0"/>
          </a:schemeClr>
        </a:solidFill>
        <a:ln w="25400" cap="flat" cmpd="sng" algn="ctr">
          <a:solidFill>
            <a:schemeClr val="accent1">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b="0" kern="1200" dirty="0" smtClean="0"/>
            <a:t>H0: Un aumento en la cartera improductiva por maduración de plazos no exige mayores provisiones que incrementen los gastos ocasionando una disminución en las utilidades. </a:t>
          </a:r>
          <a:endParaRPr lang="es-EC" sz="1400" kern="1200" dirty="0"/>
        </a:p>
      </dsp:txBody>
      <dsp:txXfrm>
        <a:off x="2376716" y="1823281"/>
        <a:ext cx="3745258" cy="1015174"/>
      </dsp:txXfrm>
    </dsp:sp>
    <dsp:sp modelId="{86AD8CD4-3094-4D3A-A9E5-A90DE9DBE8D8}">
      <dsp:nvSpPr>
        <dsp:cNvPr id="0" name=""/>
        <dsp:cNvSpPr/>
      </dsp:nvSpPr>
      <dsp:spPr>
        <a:xfrm>
          <a:off x="2321797" y="3115684"/>
          <a:ext cx="3901248" cy="1125012"/>
        </a:xfrm>
        <a:prstGeom prst="roundRect">
          <a:avLst/>
        </a:prstGeom>
        <a:solidFill>
          <a:schemeClr val="lt1">
            <a:alpha val="90000"/>
            <a:hueOff val="0"/>
            <a:satOff val="0"/>
            <a:lumOff val="0"/>
            <a:alphaOff val="0"/>
          </a:schemeClr>
        </a:solidFill>
        <a:ln w="25400" cap="flat"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b="0" kern="1200" dirty="0" smtClean="0"/>
            <a:t>H1</a:t>
          </a:r>
          <a:r>
            <a:rPr lang="es-EC" sz="1400" b="1" kern="1200" dirty="0" smtClean="0"/>
            <a:t>: </a:t>
          </a:r>
          <a:r>
            <a:rPr lang="es-EC" sz="1400" b="0" kern="1200" dirty="0" smtClean="0"/>
            <a:t>Un aumento en la cartera improductiva por maduración de plazos exige mayores provisiones que incrementan los gastos ocasionando una disminución en las utilidades. </a:t>
          </a:r>
          <a:endParaRPr lang="es-EC" sz="1400" kern="1200" dirty="0" smtClean="0"/>
        </a:p>
      </dsp:txBody>
      <dsp:txXfrm>
        <a:off x="2376716" y="3170603"/>
        <a:ext cx="3791410" cy="10151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206B8E-E69C-4DD6-91FB-B50D3BC6F79A}">
      <dsp:nvSpPr>
        <dsp:cNvPr id="0" name=""/>
        <dsp:cNvSpPr/>
      </dsp:nvSpPr>
      <dsp:spPr>
        <a:xfrm rot="5400000">
          <a:off x="-325912" y="328357"/>
          <a:ext cx="2172751" cy="1520925"/>
        </a:xfrm>
        <a:prstGeom prst="chevron">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w="9525" cap="flat" cmpd="sng" algn="ctr">
          <a:solidFill>
            <a:schemeClr val="accent1">
              <a:hueOff val="0"/>
              <a:satOff val="0"/>
              <a:lumOff val="0"/>
              <a:alphaOff val="0"/>
            </a:schemeClr>
          </a:solidFill>
          <a:prstDash val="solid"/>
        </a:ln>
        <a:effectLst>
          <a:outerShdw blurRad="63500" dist="25400" dir="5400000" rotWithShape="0">
            <a:srgbClr val="000000">
              <a:alpha val="43137"/>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t>Teoría y practica del cooperativismo</a:t>
          </a:r>
          <a:endParaRPr lang="es-EC" sz="1500" kern="1200" dirty="0"/>
        </a:p>
      </dsp:txBody>
      <dsp:txXfrm rot="-5400000">
        <a:off x="2" y="762907"/>
        <a:ext cx="1520925" cy="651826"/>
      </dsp:txXfrm>
    </dsp:sp>
    <dsp:sp modelId="{93E7A6FF-7F54-4D64-91D8-C980D8943B48}">
      <dsp:nvSpPr>
        <dsp:cNvPr id="0" name=""/>
        <dsp:cNvSpPr/>
      </dsp:nvSpPr>
      <dsp:spPr>
        <a:xfrm rot="5400000">
          <a:off x="3102318" y="-1578947"/>
          <a:ext cx="1412288" cy="4575074"/>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a:lnSpc>
              <a:spcPct val="90000"/>
            </a:lnSpc>
            <a:spcBef>
              <a:spcPct val="0"/>
            </a:spcBef>
            <a:spcAft>
              <a:spcPct val="15000"/>
            </a:spcAft>
            <a:buChar char="••"/>
          </a:pPr>
          <a:r>
            <a:rPr lang="es-EC" sz="1600" b="0" kern="1200" dirty="0" smtClean="0">
              <a:latin typeface="Times New Roman" panose="02020603050405020304" pitchFamily="18" charset="0"/>
              <a:cs typeface="Times New Roman" panose="02020603050405020304" pitchFamily="18" charset="0"/>
            </a:rPr>
            <a:t>Louis Blanc primer gran teórico del cooperativismo propuso los talleres sociales.</a:t>
          </a:r>
          <a:endParaRPr lang="es-EC" sz="1600" b="0" kern="1200" dirty="0">
            <a:latin typeface="Times New Roman" panose="02020603050405020304" pitchFamily="18" charset="0"/>
            <a:cs typeface="Times New Roman" panose="02020603050405020304" pitchFamily="18" charset="0"/>
          </a:endParaRPr>
        </a:p>
        <a:p>
          <a:pPr marL="171450" lvl="1" indent="-171450" algn="just" defTabSz="711200">
            <a:lnSpc>
              <a:spcPct val="90000"/>
            </a:lnSpc>
            <a:spcBef>
              <a:spcPct val="0"/>
            </a:spcBef>
            <a:spcAft>
              <a:spcPct val="15000"/>
            </a:spcAft>
            <a:buChar char="••"/>
          </a:pPr>
          <a:r>
            <a:rPr lang="es-EC" sz="1600" b="0" kern="1200" dirty="0" smtClean="0">
              <a:latin typeface="Times New Roman" panose="02020603050405020304" pitchFamily="18" charset="0"/>
              <a:cs typeface="Times New Roman" panose="02020603050405020304" pitchFamily="18" charset="0"/>
            </a:rPr>
            <a:t>Se rigen por principios de equidad y solidaridad</a:t>
          </a:r>
          <a:endParaRPr lang="es-EC" sz="1600" b="0" kern="1200" dirty="0">
            <a:latin typeface="Times New Roman" panose="02020603050405020304" pitchFamily="18" charset="0"/>
            <a:cs typeface="Times New Roman" panose="02020603050405020304" pitchFamily="18" charset="0"/>
          </a:endParaRPr>
        </a:p>
      </dsp:txBody>
      <dsp:txXfrm rot="-5400000">
        <a:off x="1520925" y="71388"/>
        <a:ext cx="4506132" cy="1274404"/>
      </dsp:txXfrm>
    </dsp:sp>
    <dsp:sp modelId="{85165E8E-5E4B-491D-BFF9-E0FCFA345ED3}">
      <dsp:nvSpPr>
        <dsp:cNvPr id="0" name=""/>
        <dsp:cNvSpPr/>
      </dsp:nvSpPr>
      <dsp:spPr>
        <a:xfrm rot="5400000">
          <a:off x="-325912" y="2214716"/>
          <a:ext cx="2172751" cy="1520925"/>
        </a:xfrm>
        <a:prstGeom prst="chevron">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w="9525" cap="flat" cmpd="sng" algn="ctr">
          <a:solidFill>
            <a:schemeClr val="accent1">
              <a:hueOff val="0"/>
              <a:satOff val="0"/>
              <a:lumOff val="0"/>
              <a:alphaOff val="0"/>
            </a:schemeClr>
          </a:solidFill>
          <a:prstDash val="solid"/>
        </a:ln>
        <a:effectLst>
          <a:outerShdw blurRad="63500" dist="25400" dir="5400000" rotWithShape="0">
            <a:srgbClr val="000000">
              <a:alpha val="43137"/>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t>Teoría de la demanda del Dinero</a:t>
          </a:r>
          <a:endParaRPr lang="es-EC" sz="1500" kern="1200" dirty="0"/>
        </a:p>
      </dsp:txBody>
      <dsp:txXfrm rot="-5400000">
        <a:off x="2" y="2649266"/>
        <a:ext cx="1520925" cy="651826"/>
      </dsp:txXfrm>
    </dsp:sp>
    <dsp:sp modelId="{41F71BC1-8800-4A53-A193-B212BCA134C1}">
      <dsp:nvSpPr>
        <dsp:cNvPr id="0" name=""/>
        <dsp:cNvSpPr/>
      </dsp:nvSpPr>
      <dsp:spPr>
        <a:xfrm rot="5400000">
          <a:off x="3102318" y="307410"/>
          <a:ext cx="1412288" cy="4575074"/>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C" sz="1600" kern="1200" dirty="0" smtClean="0">
              <a:latin typeface="Times New Roman" panose="02020603050405020304" pitchFamily="18" charset="0"/>
              <a:cs typeface="Times New Roman" panose="02020603050405020304" pitchFamily="18" charset="0"/>
            </a:rPr>
            <a:t>Establece una relación directa entre la cantidad de dinero existente en el país y el comportamiento de los precios</a:t>
          </a:r>
          <a:endParaRPr lang="es-EC"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s-EC" sz="1600" kern="1200" dirty="0" smtClean="0">
              <a:latin typeface="Times New Roman" panose="02020603050405020304" pitchFamily="18" charset="0"/>
              <a:cs typeface="Times New Roman" panose="02020603050405020304" pitchFamily="18" charset="0"/>
            </a:rPr>
            <a:t>Se han usado diversos bienes como medio de intercambio </a:t>
          </a:r>
          <a:endParaRPr lang="es-EC"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s-EC" sz="1600" kern="1200" dirty="0" smtClean="0">
              <a:latin typeface="Times New Roman" panose="02020603050405020304" pitchFamily="18" charset="0"/>
              <a:cs typeface="Times New Roman" panose="02020603050405020304" pitchFamily="18" charset="0"/>
            </a:rPr>
            <a:t>Siglo XIX se extendió el uso del papel moneda </a:t>
          </a:r>
          <a:endParaRPr lang="es-EC" sz="1600" kern="1200" dirty="0">
            <a:latin typeface="Times New Roman" panose="02020603050405020304" pitchFamily="18" charset="0"/>
            <a:cs typeface="Times New Roman" panose="02020603050405020304" pitchFamily="18" charset="0"/>
          </a:endParaRPr>
        </a:p>
      </dsp:txBody>
      <dsp:txXfrm rot="-5400000">
        <a:off x="1520925" y="1957745"/>
        <a:ext cx="4506132" cy="12744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220A5-A5E6-4BCD-B4AC-F54134EEF3CE}">
      <dsp:nvSpPr>
        <dsp:cNvPr id="0" name=""/>
        <dsp:cNvSpPr/>
      </dsp:nvSpPr>
      <dsp:spPr>
        <a:xfrm>
          <a:off x="1717222" y="282009"/>
          <a:ext cx="1318083" cy="1318083"/>
        </a:xfrm>
        <a:prstGeom prst="ellipse">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EC" sz="800" kern="1200" dirty="0" smtClean="0"/>
            <a:t>COMERCIAL – CAPITAL DE TRABAJO</a:t>
          </a:r>
          <a:endParaRPr lang="es-EC" sz="800" kern="1200" dirty="0"/>
        </a:p>
      </dsp:txBody>
      <dsp:txXfrm>
        <a:off x="1910251" y="475038"/>
        <a:ext cx="932025" cy="932025"/>
      </dsp:txXfrm>
    </dsp:sp>
    <dsp:sp modelId="{2067F16B-8559-48D0-BFB5-624F44729E0E}">
      <dsp:nvSpPr>
        <dsp:cNvPr id="0" name=""/>
        <dsp:cNvSpPr/>
      </dsp:nvSpPr>
      <dsp:spPr>
        <a:xfrm rot="1800000">
          <a:off x="3050010" y="1209266"/>
          <a:ext cx="352140" cy="444853"/>
        </a:xfrm>
        <a:prstGeom prst="rightArrow">
          <a:avLst>
            <a:gd name="adj1" fmla="val 60000"/>
            <a:gd name="adj2" fmla="val 50000"/>
          </a:avLst>
        </a:prstGeom>
        <a:gradFill rotWithShape="0">
          <a:gsLst>
            <a:gs pos="0">
              <a:schemeClr val="accent1">
                <a:tint val="60000"/>
                <a:hueOff val="0"/>
                <a:satOff val="0"/>
                <a:lumOff val="0"/>
                <a:alphaOff val="0"/>
                <a:tint val="35000"/>
                <a:satMod val="253000"/>
              </a:schemeClr>
            </a:gs>
            <a:gs pos="50000">
              <a:schemeClr val="accent1">
                <a:tint val="60000"/>
                <a:hueOff val="0"/>
                <a:satOff val="0"/>
                <a:lumOff val="0"/>
                <a:alphaOff val="0"/>
                <a:tint val="42000"/>
                <a:satMod val="255000"/>
              </a:schemeClr>
            </a:gs>
            <a:gs pos="97000">
              <a:schemeClr val="accent1">
                <a:tint val="60000"/>
                <a:hueOff val="0"/>
                <a:satOff val="0"/>
                <a:lumOff val="0"/>
                <a:alphaOff val="0"/>
                <a:tint val="53000"/>
                <a:satMod val="260000"/>
              </a:schemeClr>
            </a:gs>
            <a:gs pos="100000">
              <a:schemeClr val="accent1">
                <a:tint val="60000"/>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3057087" y="1271827"/>
        <a:ext cx="246498" cy="266911"/>
      </dsp:txXfrm>
    </dsp:sp>
    <dsp:sp modelId="{1AC139A3-7651-40DF-B7C1-10820D694279}">
      <dsp:nvSpPr>
        <dsp:cNvPr id="0" name=""/>
        <dsp:cNvSpPr/>
      </dsp:nvSpPr>
      <dsp:spPr>
        <a:xfrm>
          <a:off x="3434117" y="1273259"/>
          <a:ext cx="1318083" cy="1318083"/>
        </a:xfrm>
        <a:prstGeom prst="ellipse">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EC" sz="800" kern="1200" dirty="0" smtClean="0"/>
            <a:t>CONSUMO – ADQUISICION DE BEINES Y SERVICIOS</a:t>
          </a:r>
          <a:endParaRPr lang="es-EC" sz="800" kern="1200" dirty="0"/>
        </a:p>
      </dsp:txBody>
      <dsp:txXfrm>
        <a:off x="3627146" y="1466288"/>
        <a:ext cx="932025" cy="932025"/>
      </dsp:txXfrm>
    </dsp:sp>
    <dsp:sp modelId="{1DF53BBB-7B85-4D8B-917C-1BB336A3208D}">
      <dsp:nvSpPr>
        <dsp:cNvPr id="0" name=""/>
        <dsp:cNvSpPr/>
      </dsp:nvSpPr>
      <dsp:spPr>
        <a:xfrm rot="5400000">
          <a:off x="3917088" y="2691158"/>
          <a:ext cx="352140" cy="444853"/>
        </a:xfrm>
        <a:prstGeom prst="rightArrow">
          <a:avLst>
            <a:gd name="adj1" fmla="val 60000"/>
            <a:gd name="adj2" fmla="val 50000"/>
          </a:avLst>
        </a:prstGeom>
        <a:gradFill rotWithShape="0">
          <a:gsLst>
            <a:gs pos="0">
              <a:schemeClr val="accent1">
                <a:tint val="60000"/>
                <a:hueOff val="0"/>
                <a:satOff val="0"/>
                <a:lumOff val="0"/>
                <a:alphaOff val="0"/>
                <a:tint val="35000"/>
                <a:satMod val="253000"/>
              </a:schemeClr>
            </a:gs>
            <a:gs pos="50000">
              <a:schemeClr val="accent1">
                <a:tint val="60000"/>
                <a:hueOff val="0"/>
                <a:satOff val="0"/>
                <a:lumOff val="0"/>
                <a:alphaOff val="0"/>
                <a:tint val="42000"/>
                <a:satMod val="255000"/>
              </a:schemeClr>
            </a:gs>
            <a:gs pos="97000">
              <a:schemeClr val="accent1">
                <a:tint val="60000"/>
                <a:hueOff val="0"/>
                <a:satOff val="0"/>
                <a:lumOff val="0"/>
                <a:alphaOff val="0"/>
                <a:tint val="53000"/>
                <a:satMod val="260000"/>
              </a:schemeClr>
            </a:gs>
            <a:gs pos="100000">
              <a:schemeClr val="accent1">
                <a:tint val="60000"/>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3969909" y="2727308"/>
        <a:ext cx="246498" cy="266911"/>
      </dsp:txXfrm>
    </dsp:sp>
    <dsp:sp modelId="{5B2CD325-60B3-43A8-A4B9-DBCD0F807FF6}">
      <dsp:nvSpPr>
        <dsp:cNvPr id="0" name=""/>
        <dsp:cNvSpPr/>
      </dsp:nvSpPr>
      <dsp:spPr>
        <a:xfrm>
          <a:off x="3434117" y="3255758"/>
          <a:ext cx="1318083" cy="1318083"/>
        </a:xfrm>
        <a:prstGeom prst="ellipse">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EC" sz="800" kern="1200" dirty="0" smtClean="0"/>
            <a:t>MICROCRÉDITO – FINANCIAMIENTO DE EMPRENDIMIENTOS</a:t>
          </a:r>
          <a:endParaRPr lang="es-EC" sz="800" kern="1200" dirty="0"/>
        </a:p>
      </dsp:txBody>
      <dsp:txXfrm>
        <a:off x="3627146" y="3448787"/>
        <a:ext cx="932025" cy="932025"/>
      </dsp:txXfrm>
    </dsp:sp>
    <dsp:sp modelId="{D8D06165-50B0-4F81-B2DA-40941270361C}">
      <dsp:nvSpPr>
        <dsp:cNvPr id="0" name=""/>
        <dsp:cNvSpPr/>
      </dsp:nvSpPr>
      <dsp:spPr>
        <a:xfrm rot="9000000">
          <a:off x="3067272" y="4183016"/>
          <a:ext cx="352140" cy="444853"/>
        </a:xfrm>
        <a:prstGeom prst="rightArrow">
          <a:avLst>
            <a:gd name="adj1" fmla="val 60000"/>
            <a:gd name="adj2" fmla="val 50000"/>
          </a:avLst>
        </a:prstGeom>
        <a:gradFill rotWithShape="0">
          <a:gsLst>
            <a:gs pos="0">
              <a:schemeClr val="accent1">
                <a:tint val="60000"/>
                <a:hueOff val="0"/>
                <a:satOff val="0"/>
                <a:lumOff val="0"/>
                <a:alphaOff val="0"/>
                <a:tint val="35000"/>
                <a:satMod val="253000"/>
              </a:schemeClr>
            </a:gs>
            <a:gs pos="50000">
              <a:schemeClr val="accent1">
                <a:tint val="60000"/>
                <a:hueOff val="0"/>
                <a:satOff val="0"/>
                <a:lumOff val="0"/>
                <a:alphaOff val="0"/>
                <a:tint val="42000"/>
                <a:satMod val="255000"/>
              </a:schemeClr>
            </a:gs>
            <a:gs pos="97000">
              <a:schemeClr val="accent1">
                <a:tint val="60000"/>
                <a:hueOff val="0"/>
                <a:satOff val="0"/>
                <a:lumOff val="0"/>
                <a:alphaOff val="0"/>
                <a:tint val="53000"/>
                <a:satMod val="260000"/>
              </a:schemeClr>
            </a:gs>
            <a:gs pos="100000">
              <a:schemeClr val="accent1">
                <a:tint val="60000"/>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rot="10800000">
        <a:off x="3165837" y="4245577"/>
        <a:ext cx="246498" cy="266911"/>
      </dsp:txXfrm>
    </dsp:sp>
    <dsp:sp modelId="{A9F2C3B6-A570-4C25-9B56-222BA56E8255}">
      <dsp:nvSpPr>
        <dsp:cNvPr id="0" name=""/>
        <dsp:cNvSpPr/>
      </dsp:nvSpPr>
      <dsp:spPr>
        <a:xfrm>
          <a:off x="1717222" y="4247008"/>
          <a:ext cx="1318083" cy="1318083"/>
        </a:xfrm>
        <a:prstGeom prst="ellipse">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EC" sz="800" kern="1200" dirty="0" smtClean="0"/>
            <a:t>PRODUCTIVO – FINANCIAMIENTO DE PROYECTOS</a:t>
          </a:r>
          <a:endParaRPr lang="es-EC" sz="800" kern="1200" dirty="0"/>
        </a:p>
      </dsp:txBody>
      <dsp:txXfrm>
        <a:off x="1910251" y="4440037"/>
        <a:ext cx="932025" cy="932025"/>
      </dsp:txXfrm>
    </dsp:sp>
    <dsp:sp modelId="{E7EB3C6A-6C7A-480E-B552-108DB6042922}">
      <dsp:nvSpPr>
        <dsp:cNvPr id="0" name=""/>
        <dsp:cNvSpPr/>
      </dsp:nvSpPr>
      <dsp:spPr>
        <a:xfrm rot="12600000">
          <a:off x="1350377" y="4192982"/>
          <a:ext cx="352140" cy="444853"/>
        </a:xfrm>
        <a:prstGeom prst="rightArrow">
          <a:avLst>
            <a:gd name="adj1" fmla="val 60000"/>
            <a:gd name="adj2" fmla="val 50000"/>
          </a:avLst>
        </a:prstGeom>
        <a:gradFill rotWithShape="0">
          <a:gsLst>
            <a:gs pos="0">
              <a:schemeClr val="accent1">
                <a:tint val="60000"/>
                <a:hueOff val="0"/>
                <a:satOff val="0"/>
                <a:lumOff val="0"/>
                <a:alphaOff val="0"/>
                <a:tint val="35000"/>
                <a:satMod val="253000"/>
              </a:schemeClr>
            </a:gs>
            <a:gs pos="50000">
              <a:schemeClr val="accent1">
                <a:tint val="60000"/>
                <a:hueOff val="0"/>
                <a:satOff val="0"/>
                <a:lumOff val="0"/>
                <a:alphaOff val="0"/>
                <a:tint val="42000"/>
                <a:satMod val="255000"/>
              </a:schemeClr>
            </a:gs>
            <a:gs pos="97000">
              <a:schemeClr val="accent1">
                <a:tint val="60000"/>
                <a:hueOff val="0"/>
                <a:satOff val="0"/>
                <a:lumOff val="0"/>
                <a:alphaOff val="0"/>
                <a:tint val="53000"/>
                <a:satMod val="260000"/>
              </a:schemeClr>
            </a:gs>
            <a:gs pos="100000">
              <a:schemeClr val="accent1">
                <a:tint val="60000"/>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rot="10800000">
        <a:off x="1448942" y="4308364"/>
        <a:ext cx="246498" cy="266911"/>
      </dsp:txXfrm>
    </dsp:sp>
    <dsp:sp modelId="{61109973-585F-4DA9-98E8-4829527B425D}">
      <dsp:nvSpPr>
        <dsp:cNvPr id="0" name=""/>
        <dsp:cNvSpPr/>
      </dsp:nvSpPr>
      <dsp:spPr>
        <a:xfrm>
          <a:off x="326" y="3255758"/>
          <a:ext cx="1318083" cy="1318083"/>
        </a:xfrm>
        <a:prstGeom prst="ellipse">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EC" sz="800" kern="1200" dirty="0" smtClean="0"/>
            <a:t>EDUCATIVO – FORMACION Y CAPACITACION PROFESIONAL</a:t>
          </a:r>
          <a:endParaRPr lang="es-EC" sz="800" kern="1200" dirty="0"/>
        </a:p>
      </dsp:txBody>
      <dsp:txXfrm>
        <a:off x="193355" y="3448787"/>
        <a:ext cx="932025" cy="932025"/>
      </dsp:txXfrm>
    </dsp:sp>
    <dsp:sp modelId="{4BD357BB-CB76-4F53-A446-E2B64A052BAB}">
      <dsp:nvSpPr>
        <dsp:cNvPr id="0" name=""/>
        <dsp:cNvSpPr/>
      </dsp:nvSpPr>
      <dsp:spPr>
        <a:xfrm rot="16200000">
          <a:off x="483298" y="2711090"/>
          <a:ext cx="352140" cy="444853"/>
        </a:xfrm>
        <a:prstGeom prst="rightArrow">
          <a:avLst>
            <a:gd name="adj1" fmla="val 60000"/>
            <a:gd name="adj2" fmla="val 50000"/>
          </a:avLst>
        </a:prstGeom>
        <a:gradFill rotWithShape="0">
          <a:gsLst>
            <a:gs pos="0">
              <a:schemeClr val="accent1">
                <a:tint val="60000"/>
                <a:hueOff val="0"/>
                <a:satOff val="0"/>
                <a:lumOff val="0"/>
                <a:alphaOff val="0"/>
                <a:tint val="35000"/>
                <a:satMod val="253000"/>
              </a:schemeClr>
            </a:gs>
            <a:gs pos="50000">
              <a:schemeClr val="accent1">
                <a:tint val="60000"/>
                <a:hueOff val="0"/>
                <a:satOff val="0"/>
                <a:lumOff val="0"/>
                <a:alphaOff val="0"/>
                <a:tint val="42000"/>
                <a:satMod val="255000"/>
              </a:schemeClr>
            </a:gs>
            <a:gs pos="97000">
              <a:schemeClr val="accent1">
                <a:tint val="60000"/>
                <a:hueOff val="0"/>
                <a:satOff val="0"/>
                <a:lumOff val="0"/>
                <a:alphaOff val="0"/>
                <a:tint val="53000"/>
                <a:satMod val="260000"/>
              </a:schemeClr>
            </a:gs>
            <a:gs pos="100000">
              <a:schemeClr val="accent1">
                <a:tint val="60000"/>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536119" y="2852882"/>
        <a:ext cx="246498" cy="266911"/>
      </dsp:txXfrm>
    </dsp:sp>
    <dsp:sp modelId="{3789B3A3-52C5-4183-AE57-7E951F7F3FEF}">
      <dsp:nvSpPr>
        <dsp:cNvPr id="0" name=""/>
        <dsp:cNvSpPr/>
      </dsp:nvSpPr>
      <dsp:spPr>
        <a:xfrm>
          <a:off x="326" y="1273259"/>
          <a:ext cx="1318083" cy="1318083"/>
        </a:xfrm>
        <a:prstGeom prst="ellipse">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s-EC" sz="800" kern="1200" dirty="0" smtClean="0"/>
            <a:t>INMOBILIARIO – ADQUISICION DE PROPIEDADES</a:t>
          </a:r>
          <a:endParaRPr lang="es-EC" sz="800" kern="1200" dirty="0"/>
        </a:p>
      </dsp:txBody>
      <dsp:txXfrm>
        <a:off x="193355" y="1466288"/>
        <a:ext cx="932025" cy="932025"/>
      </dsp:txXfrm>
    </dsp:sp>
    <dsp:sp modelId="{DEBF4261-49E4-4F96-BECD-4CBDA7690198}">
      <dsp:nvSpPr>
        <dsp:cNvPr id="0" name=""/>
        <dsp:cNvSpPr/>
      </dsp:nvSpPr>
      <dsp:spPr>
        <a:xfrm rot="19800000">
          <a:off x="1333115" y="1219232"/>
          <a:ext cx="352140" cy="444853"/>
        </a:xfrm>
        <a:prstGeom prst="rightArrow">
          <a:avLst>
            <a:gd name="adj1" fmla="val 60000"/>
            <a:gd name="adj2" fmla="val 50000"/>
          </a:avLst>
        </a:prstGeom>
        <a:gradFill rotWithShape="0">
          <a:gsLst>
            <a:gs pos="0">
              <a:schemeClr val="accent1">
                <a:tint val="60000"/>
                <a:hueOff val="0"/>
                <a:satOff val="0"/>
                <a:lumOff val="0"/>
                <a:alphaOff val="0"/>
                <a:tint val="35000"/>
                <a:satMod val="253000"/>
              </a:schemeClr>
            </a:gs>
            <a:gs pos="50000">
              <a:schemeClr val="accent1">
                <a:tint val="60000"/>
                <a:hueOff val="0"/>
                <a:satOff val="0"/>
                <a:lumOff val="0"/>
                <a:alphaOff val="0"/>
                <a:tint val="42000"/>
                <a:satMod val="255000"/>
              </a:schemeClr>
            </a:gs>
            <a:gs pos="97000">
              <a:schemeClr val="accent1">
                <a:tint val="60000"/>
                <a:hueOff val="0"/>
                <a:satOff val="0"/>
                <a:lumOff val="0"/>
                <a:alphaOff val="0"/>
                <a:tint val="53000"/>
                <a:satMod val="260000"/>
              </a:schemeClr>
            </a:gs>
            <a:gs pos="100000">
              <a:schemeClr val="accent1">
                <a:tint val="60000"/>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1340192" y="1334614"/>
        <a:ext cx="246498" cy="2669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5CEF4-9713-473F-B1F3-0FDB87AA3C31}">
      <dsp:nvSpPr>
        <dsp:cNvPr id="0" name=""/>
        <dsp:cNvSpPr/>
      </dsp:nvSpPr>
      <dsp:spPr>
        <a:xfrm>
          <a:off x="1998191" y="0"/>
          <a:ext cx="2531665" cy="1016000"/>
        </a:xfrm>
        <a:prstGeom prst="roundRect">
          <a:avLst>
            <a:gd name="adj" fmla="val 10000"/>
          </a:avLst>
        </a:prstGeom>
        <a:gradFill rotWithShape="0">
          <a:gsLst>
            <a:gs pos="0">
              <a:schemeClr val="accent2">
                <a:hueOff val="0"/>
                <a:satOff val="0"/>
                <a:lumOff val="0"/>
                <a:alphaOff val="0"/>
                <a:tint val="35000"/>
                <a:satMod val="253000"/>
              </a:schemeClr>
            </a:gs>
            <a:gs pos="50000">
              <a:schemeClr val="accent2">
                <a:hueOff val="0"/>
                <a:satOff val="0"/>
                <a:lumOff val="0"/>
                <a:alphaOff val="0"/>
                <a:tint val="42000"/>
                <a:satMod val="255000"/>
              </a:schemeClr>
            </a:gs>
            <a:gs pos="97000">
              <a:schemeClr val="accent2">
                <a:hueOff val="0"/>
                <a:satOff val="0"/>
                <a:lumOff val="0"/>
                <a:alphaOff val="0"/>
                <a:tint val="53000"/>
                <a:satMod val="260000"/>
              </a:schemeClr>
            </a:gs>
            <a:gs pos="100000">
              <a:schemeClr val="accent2">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POR VENCER – FECHA DE VENCIMIENTO NO SE CUMPLE</a:t>
          </a:r>
          <a:endParaRPr lang="es-EC" sz="1600" kern="1200" dirty="0"/>
        </a:p>
      </dsp:txBody>
      <dsp:txXfrm>
        <a:off x="2027949" y="29758"/>
        <a:ext cx="2472149" cy="956484"/>
      </dsp:txXfrm>
    </dsp:sp>
    <dsp:sp modelId="{E539B519-47D1-40BE-8683-969E49E71E56}">
      <dsp:nvSpPr>
        <dsp:cNvPr id="0" name=""/>
        <dsp:cNvSpPr/>
      </dsp:nvSpPr>
      <dsp:spPr>
        <a:xfrm rot="5400000">
          <a:off x="3073523" y="1041399"/>
          <a:ext cx="380999" cy="457200"/>
        </a:xfrm>
        <a:prstGeom prst="rightArrow">
          <a:avLst>
            <a:gd name="adj1" fmla="val 60000"/>
            <a:gd name="adj2" fmla="val 50000"/>
          </a:avLst>
        </a:prstGeom>
        <a:gradFill rotWithShape="0">
          <a:gsLst>
            <a:gs pos="0">
              <a:schemeClr val="accent2">
                <a:hueOff val="0"/>
                <a:satOff val="0"/>
                <a:lumOff val="0"/>
                <a:alphaOff val="0"/>
                <a:tint val="35000"/>
                <a:satMod val="253000"/>
              </a:schemeClr>
            </a:gs>
            <a:gs pos="50000">
              <a:schemeClr val="accent2">
                <a:hueOff val="0"/>
                <a:satOff val="0"/>
                <a:lumOff val="0"/>
                <a:alphaOff val="0"/>
                <a:tint val="42000"/>
                <a:satMod val="255000"/>
              </a:schemeClr>
            </a:gs>
            <a:gs pos="97000">
              <a:schemeClr val="accent2">
                <a:hueOff val="0"/>
                <a:satOff val="0"/>
                <a:lumOff val="0"/>
                <a:alphaOff val="0"/>
                <a:tint val="53000"/>
                <a:satMod val="260000"/>
              </a:schemeClr>
            </a:gs>
            <a:gs pos="100000">
              <a:schemeClr val="accent2">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C" sz="1600" kern="1200"/>
        </a:p>
      </dsp:txBody>
      <dsp:txXfrm rot="-5400000">
        <a:off x="3126863" y="1079499"/>
        <a:ext cx="274320" cy="266699"/>
      </dsp:txXfrm>
    </dsp:sp>
    <dsp:sp modelId="{AFFD63D5-DDB4-4400-A59D-6B77D989712F}">
      <dsp:nvSpPr>
        <dsp:cNvPr id="0" name=""/>
        <dsp:cNvSpPr/>
      </dsp:nvSpPr>
      <dsp:spPr>
        <a:xfrm>
          <a:off x="1998191" y="1523999"/>
          <a:ext cx="2531665" cy="1016000"/>
        </a:xfrm>
        <a:prstGeom prst="roundRect">
          <a:avLst>
            <a:gd name="adj" fmla="val 10000"/>
          </a:avLst>
        </a:prstGeom>
        <a:gradFill rotWithShape="0">
          <a:gsLst>
            <a:gs pos="0">
              <a:schemeClr val="accent3">
                <a:hueOff val="0"/>
                <a:satOff val="0"/>
                <a:lumOff val="0"/>
                <a:alphaOff val="0"/>
                <a:tint val="35000"/>
                <a:satMod val="253000"/>
              </a:schemeClr>
            </a:gs>
            <a:gs pos="50000">
              <a:schemeClr val="accent3">
                <a:hueOff val="0"/>
                <a:satOff val="0"/>
                <a:lumOff val="0"/>
                <a:alphaOff val="0"/>
                <a:tint val="42000"/>
                <a:satMod val="255000"/>
              </a:schemeClr>
            </a:gs>
            <a:gs pos="97000">
              <a:schemeClr val="accent3">
                <a:hueOff val="0"/>
                <a:satOff val="0"/>
                <a:lumOff val="0"/>
                <a:alphaOff val="0"/>
                <a:tint val="53000"/>
                <a:satMod val="260000"/>
              </a:schemeClr>
            </a:gs>
            <a:gs pos="100000">
              <a:schemeClr val="accent3">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QUE NO DEVENGA INTERÉS – UNA O VARIAS CUOTAS VENCIDAS</a:t>
          </a:r>
          <a:endParaRPr lang="es-EC" sz="1600" kern="1200" dirty="0"/>
        </a:p>
      </dsp:txBody>
      <dsp:txXfrm>
        <a:off x="2027949" y="1553757"/>
        <a:ext cx="2472149" cy="956484"/>
      </dsp:txXfrm>
    </dsp:sp>
    <dsp:sp modelId="{4E7AA69B-0B27-40F7-A390-E25DD65A1BA4}">
      <dsp:nvSpPr>
        <dsp:cNvPr id="0" name=""/>
        <dsp:cNvSpPr/>
      </dsp:nvSpPr>
      <dsp:spPr>
        <a:xfrm rot="5400000">
          <a:off x="3073523" y="2565399"/>
          <a:ext cx="381000" cy="457200"/>
        </a:xfrm>
        <a:prstGeom prst="rightArrow">
          <a:avLst>
            <a:gd name="adj1" fmla="val 60000"/>
            <a:gd name="adj2" fmla="val 50000"/>
          </a:avLst>
        </a:prstGeom>
        <a:gradFill rotWithShape="0">
          <a:gsLst>
            <a:gs pos="0">
              <a:schemeClr val="accent3">
                <a:hueOff val="0"/>
                <a:satOff val="0"/>
                <a:lumOff val="0"/>
                <a:alphaOff val="0"/>
                <a:tint val="35000"/>
                <a:satMod val="253000"/>
              </a:schemeClr>
            </a:gs>
            <a:gs pos="50000">
              <a:schemeClr val="accent3">
                <a:hueOff val="0"/>
                <a:satOff val="0"/>
                <a:lumOff val="0"/>
                <a:alphaOff val="0"/>
                <a:tint val="42000"/>
                <a:satMod val="255000"/>
              </a:schemeClr>
            </a:gs>
            <a:gs pos="97000">
              <a:schemeClr val="accent3">
                <a:hueOff val="0"/>
                <a:satOff val="0"/>
                <a:lumOff val="0"/>
                <a:alphaOff val="0"/>
                <a:tint val="53000"/>
                <a:satMod val="260000"/>
              </a:schemeClr>
            </a:gs>
            <a:gs pos="100000">
              <a:schemeClr val="accent3">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C" sz="1600" kern="1200"/>
        </a:p>
      </dsp:txBody>
      <dsp:txXfrm rot="-5400000">
        <a:off x="3126863" y="2603499"/>
        <a:ext cx="274320" cy="266700"/>
      </dsp:txXfrm>
    </dsp:sp>
    <dsp:sp modelId="{61A06C60-A691-4DF5-BF07-B4C09B7B7C4A}">
      <dsp:nvSpPr>
        <dsp:cNvPr id="0" name=""/>
        <dsp:cNvSpPr/>
      </dsp:nvSpPr>
      <dsp:spPr>
        <a:xfrm>
          <a:off x="1998191" y="3047999"/>
          <a:ext cx="2531665" cy="1016000"/>
        </a:xfrm>
        <a:prstGeom prst="roundRect">
          <a:avLst>
            <a:gd name="adj" fmla="val 10000"/>
          </a:avLst>
        </a:prstGeom>
        <a:gradFill rotWithShape="0">
          <a:gsLst>
            <a:gs pos="0">
              <a:schemeClr val="accent4">
                <a:hueOff val="0"/>
                <a:satOff val="0"/>
                <a:lumOff val="0"/>
                <a:alphaOff val="0"/>
                <a:tint val="35000"/>
                <a:satMod val="253000"/>
              </a:schemeClr>
            </a:gs>
            <a:gs pos="50000">
              <a:schemeClr val="accent4">
                <a:hueOff val="0"/>
                <a:satOff val="0"/>
                <a:lumOff val="0"/>
                <a:alphaOff val="0"/>
                <a:tint val="42000"/>
                <a:satMod val="255000"/>
              </a:schemeClr>
            </a:gs>
            <a:gs pos="97000">
              <a:schemeClr val="accent4">
                <a:hueOff val="0"/>
                <a:satOff val="0"/>
                <a:lumOff val="0"/>
                <a:alphaOff val="0"/>
                <a:tint val="53000"/>
                <a:satMod val="260000"/>
              </a:schemeClr>
            </a:gs>
            <a:gs pos="100000">
              <a:schemeClr val="accent4">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VENCIDA -  RETRASO EN EL CUMPLIMIENTO DE LAS OBLIGACIONES</a:t>
          </a:r>
          <a:endParaRPr lang="es-EC" sz="1600" kern="1200" dirty="0"/>
        </a:p>
      </dsp:txBody>
      <dsp:txXfrm>
        <a:off x="2027949" y="3077757"/>
        <a:ext cx="2472149" cy="9564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B1876E-788D-4B66-90B8-E1D2433BC8E4}">
      <dsp:nvSpPr>
        <dsp:cNvPr id="0" name=""/>
        <dsp:cNvSpPr/>
      </dsp:nvSpPr>
      <dsp:spPr>
        <a:xfrm>
          <a:off x="373284" y="4709"/>
          <a:ext cx="3501903" cy="875475"/>
        </a:xfrm>
        <a:prstGeom prst="roundRect">
          <a:avLst>
            <a:gd name="adj" fmla="val 10000"/>
          </a:avLst>
        </a:prstGeom>
        <a:gradFill rotWithShape="0">
          <a:gsLst>
            <a:gs pos="0">
              <a:schemeClr val="accent5">
                <a:hueOff val="0"/>
                <a:satOff val="0"/>
                <a:lumOff val="0"/>
                <a:alphaOff val="0"/>
                <a:tint val="35000"/>
                <a:satMod val="253000"/>
              </a:schemeClr>
            </a:gs>
            <a:gs pos="50000">
              <a:schemeClr val="accent5">
                <a:hueOff val="0"/>
                <a:satOff val="0"/>
                <a:lumOff val="0"/>
                <a:alphaOff val="0"/>
                <a:tint val="42000"/>
                <a:satMod val="255000"/>
              </a:schemeClr>
            </a:gs>
            <a:gs pos="97000">
              <a:schemeClr val="accent5">
                <a:hueOff val="0"/>
                <a:satOff val="0"/>
                <a:lumOff val="0"/>
                <a:alphaOff val="0"/>
                <a:tint val="53000"/>
                <a:satMod val="260000"/>
              </a:schemeClr>
            </a:gs>
            <a:gs pos="100000">
              <a:schemeClr val="accent5">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b="1" i="1" u="sng" kern="1200" dirty="0" smtClean="0"/>
            <a:t>Diseño y Metodología de la Investigación:</a:t>
          </a:r>
          <a:endParaRPr lang="es-EC" sz="1600" u="sng" kern="1200" dirty="0"/>
        </a:p>
      </dsp:txBody>
      <dsp:txXfrm>
        <a:off x="398926" y="30351"/>
        <a:ext cx="3450619" cy="824191"/>
      </dsp:txXfrm>
    </dsp:sp>
    <dsp:sp modelId="{D2CC261E-B9D9-4465-A78B-871C053D90AE}">
      <dsp:nvSpPr>
        <dsp:cNvPr id="0" name=""/>
        <dsp:cNvSpPr/>
      </dsp:nvSpPr>
      <dsp:spPr>
        <a:xfrm rot="5400000">
          <a:off x="1960084" y="902072"/>
          <a:ext cx="328303" cy="393964"/>
        </a:xfrm>
        <a:prstGeom prst="rightArrow">
          <a:avLst>
            <a:gd name="adj1" fmla="val 60000"/>
            <a:gd name="adj2" fmla="val 50000"/>
          </a:avLst>
        </a:prstGeom>
        <a:gradFill rotWithShape="0">
          <a:gsLst>
            <a:gs pos="0">
              <a:schemeClr val="accent5">
                <a:hueOff val="0"/>
                <a:satOff val="0"/>
                <a:lumOff val="0"/>
                <a:alphaOff val="0"/>
                <a:tint val="35000"/>
                <a:satMod val="253000"/>
              </a:schemeClr>
            </a:gs>
            <a:gs pos="50000">
              <a:schemeClr val="accent5">
                <a:hueOff val="0"/>
                <a:satOff val="0"/>
                <a:lumOff val="0"/>
                <a:alphaOff val="0"/>
                <a:tint val="42000"/>
                <a:satMod val="255000"/>
              </a:schemeClr>
            </a:gs>
            <a:gs pos="97000">
              <a:schemeClr val="accent5">
                <a:hueOff val="0"/>
                <a:satOff val="0"/>
                <a:lumOff val="0"/>
                <a:alphaOff val="0"/>
                <a:tint val="53000"/>
                <a:satMod val="260000"/>
              </a:schemeClr>
            </a:gs>
            <a:gs pos="100000">
              <a:schemeClr val="accent5">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EC" sz="1700" kern="1200"/>
        </a:p>
      </dsp:txBody>
      <dsp:txXfrm rot="-5400000">
        <a:off x="2006047" y="934903"/>
        <a:ext cx="236378" cy="229812"/>
      </dsp:txXfrm>
    </dsp:sp>
    <dsp:sp modelId="{7C060080-306C-42F8-8FDC-3AFF0655C3AB}">
      <dsp:nvSpPr>
        <dsp:cNvPr id="0" name=""/>
        <dsp:cNvSpPr/>
      </dsp:nvSpPr>
      <dsp:spPr>
        <a:xfrm>
          <a:off x="373284" y="1317923"/>
          <a:ext cx="3501903" cy="875475"/>
        </a:xfrm>
        <a:prstGeom prst="roundRect">
          <a:avLst>
            <a:gd name="adj" fmla="val 10000"/>
          </a:avLst>
        </a:prstGeom>
        <a:gradFill rotWithShape="0">
          <a:gsLst>
            <a:gs pos="0">
              <a:schemeClr val="accent5">
                <a:hueOff val="3961231"/>
                <a:satOff val="-20173"/>
                <a:lumOff val="3725"/>
                <a:alphaOff val="0"/>
                <a:tint val="35000"/>
                <a:satMod val="253000"/>
              </a:schemeClr>
            </a:gs>
            <a:gs pos="50000">
              <a:schemeClr val="accent5">
                <a:hueOff val="3961231"/>
                <a:satOff val="-20173"/>
                <a:lumOff val="3725"/>
                <a:alphaOff val="0"/>
                <a:tint val="42000"/>
                <a:satMod val="255000"/>
              </a:schemeClr>
            </a:gs>
            <a:gs pos="97000">
              <a:schemeClr val="accent5">
                <a:hueOff val="3961231"/>
                <a:satOff val="-20173"/>
                <a:lumOff val="3725"/>
                <a:alphaOff val="0"/>
                <a:tint val="53000"/>
                <a:satMod val="260000"/>
              </a:schemeClr>
            </a:gs>
            <a:gs pos="100000">
              <a:schemeClr val="accent5">
                <a:hueOff val="3961231"/>
                <a:satOff val="-20173"/>
                <a:lumOff val="3725"/>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dirty="0" smtClean="0"/>
            <a:t>Es el deductivo, debido a que  se realizará un proceso para organizar hechos conocidos y extraer conclusiones</a:t>
          </a:r>
          <a:endParaRPr lang="es-EC" sz="1600" kern="1200" dirty="0"/>
        </a:p>
      </dsp:txBody>
      <dsp:txXfrm>
        <a:off x="398926" y="1343565"/>
        <a:ext cx="3450619" cy="824191"/>
      </dsp:txXfrm>
    </dsp:sp>
    <dsp:sp modelId="{B7385C2B-2435-48E9-8C27-3FDEACA550B2}">
      <dsp:nvSpPr>
        <dsp:cNvPr id="0" name=""/>
        <dsp:cNvSpPr/>
      </dsp:nvSpPr>
      <dsp:spPr>
        <a:xfrm rot="5400000">
          <a:off x="1960084" y="2215285"/>
          <a:ext cx="328303" cy="393964"/>
        </a:xfrm>
        <a:prstGeom prst="rightArrow">
          <a:avLst>
            <a:gd name="adj1" fmla="val 60000"/>
            <a:gd name="adj2" fmla="val 50000"/>
          </a:avLst>
        </a:prstGeom>
        <a:gradFill rotWithShape="0">
          <a:gsLst>
            <a:gs pos="0">
              <a:schemeClr val="accent5">
                <a:hueOff val="5941847"/>
                <a:satOff val="-30260"/>
                <a:lumOff val="5588"/>
                <a:alphaOff val="0"/>
                <a:tint val="35000"/>
                <a:satMod val="253000"/>
              </a:schemeClr>
            </a:gs>
            <a:gs pos="50000">
              <a:schemeClr val="accent5">
                <a:hueOff val="5941847"/>
                <a:satOff val="-30260"/>
                <a:lumOff val="5588"/>
                <a:alphaOff val="0"/>
                <a:tint val="42000"/>
                <a:satMod val="255000"/>
              </a:schemeClr>
            </a:gs>
            <a:gs pos="97000">
              <a:schemeClr val="accent5">
                <a:hueOff val="5941847"/>
                <a:satOff val="-30260"/>
                <a:lumOff val="5588"/>
                <a:alphaOff val="0"/>
                <a:tint val="53000"/>
                <a:satMod val="260000"/>
              </a:schemeClr>
            </a:gs>
            <a:gs pos="100000">
              <a:schemeClr val="accent5">
                <a:hueOff val="5941847"/>
                <a:satOff val="-30260"/>
                <a:lumOff val="5588"/>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EC" sz="1700" kern="1200"/>
        </a:p>
      </dsp:txBody>
      <dsp:txXfrm rot="-5400000">
        <a:off x="2006047" y="2248116"/>
        <a:ext cx="236378" cy="229812"/>
      </dsp:txXfrm>
    </dsp:sp>
    <dsp:sp modelId="{08D365B8-92D9-44CA-8628-3B5A18EAC207}">
      <dsp:nvSpPr>
        <dsp:cNvPr id="0" name=""/>
        <dsp:cNvSpPr/>
      </dsp:nvSpPr>
      <dsp:spPr>
        <a:xfrm>
          <a:off x="373284" y="2631136"/>
          <a:ext cx="3501903" cy="875475"/>
        </a:xfrm>
        <a:prstGeom prst="roundRect">
          <a:avLst>
            <a:gd name="adj" fmla="val 10000"/>
          </a:avLst>
        </a:prstGeom>
        <a:gradFill rotWithShape="0">
          <a:gsLst>
            <a:gs pos="0">
              <a:schemeClr val="accent5">
                <a:hueOff val="7922463"/>
                <a:satOff val="-40347"/>
                <a:lumOff val="7450"/>
                <a:alphaOff val="0"/>
                <a:tint val="35000"/>
                <a:satMod val="253000"/>
              </a:schemeClr>
            </a:gs>
            <a:gs pos="50000">
              <a:schemeClr val="accent5">
                <a:hueOff val="7922463"/>
                <a:satOff val="-40347"/>
                <a:lumOff val="7450"/>
                <a:alphaOff val="0"/>
                <a:tint val="42000"/>
                <a:satMod val="255000"/>
              </a:schemeClr>
            </a:gs>
            <a:gs pos="97000">
              <a:schemeClr val="accent5">
                <a:hueOff val="7922463"/>
                <a:satOff val="-40347"/>
                <a:lumOff val="7450"/>
                <a:alphaOff val="0"/>
                <a:tint val="53000"/>
                <a:satMod val="260000"/>
              </a:schemeClr>
            </a:gs>
            <a:gs pos="100000">
              <a:schemeClr val="accent5">
                <a:hueOff val="7922463"/>
                <a:satOff val="-40347"/>
                <a:lumOff val="745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b="1" i="0" u="sng" kern="1200" smtClean="0"/>
            <a:t>Tipología de investigación </a:t>
          </a:r>
          <a:endParaRPr lang="es-EC" sz="1600" i="0" u="sng" kern="1200" dirty="0"/>
        </a:p>
      </dsp:txBody>
      <dsp:txXfrm>
        <a:off x="398926" y="2656778"/>
        <a:ext cx="3450619" cy="824191"/>
      </dsp:txXfrm>
    </dsp:sp>
    <dsp:sp modelId="{6C1D56C3-B64A-4629-A939-55F3A0F2CC83}">
      <dsp:nvSpPr>
        <dsp:cNvPr id="0" name=""/>
        <dsp:cNvSpPr/>
      </dsp:nvSpPr>
      <dsp:spPr>
        <a:xfrm rot="5400000">
          <a:off x="1960084" y="3528499"/>
          <a:ext cx="328303" cy="393964"/>
        </a:xfrm>
        <a:prstGeom prst="rightArrow">
          <a:avLst>
            <a:gd name="adj1" fmla="val 60000"/>
            <a:gd name="adj2" fmla="val 50000"/>
          </a:avLst>
        </a:prstGeom>
        <a:gradFill rotWithShape="0">
          <a:gsLst>
            <a:gs pos="0">
              <a:schemeClr val="accent5">
                <a:hueOff val="11883694"/>
                <a:satOff val="-60520"/>
                <a:lumOff val="11175"/>
                <a:alphaOff val="0"/>
                <a:tint val="35000"/>
                <a:satMod val="253000"/>
              </a:schemeClr>
            </a:gs>
            <a:gs pos="50000">
              <a:schemeClr val="accent5">
                <a:hueOff val="11883694"/>
                <a:satOff val="-60520"/>
                <a:lumOff val="11175"/>
                <a:alphaOff val="0"/>
                <a:tint val="42000"/>
                <a:satMod val="255000"/>
              </a:schemeClr>
            </a:gs>
            <a:gs pos="97000">
              <a:schemeClr val="accent5">
                <a:hueOff val="11883694"/>
                <a:satOff val="-60520"/>
                <a:lumOff val="11175"/>
                <a:alphaOff val="0"/>
                <a:tint val="53000"/>
                <a:satMod val="260000"/>
              </a:schemeClr>
            </a:gs>
            <a:gs pos="100000">
              <a:schemeClr val="accent5">
                <a:hueOff val="11883694"/>
                <a:satOff val="-60520"/>
                <a:lumOff val="11175"/>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EC" sz="1700" kern="1200"/>
        </a:p>
      </dsp:txBody>
      <dsp:txXfrm rot="-5400000">
        <a:off x="2006047" y="3561330"/>
        <a:ext cx="236378" cy="229812"/>
      </dsp:txXfrm>
    </dsp:sp>
    <dsp:sp modelId="{79580422-912C-48D6-BE02-320E5E0852C2}">
      <dsp:nvSpPr>
        <dsp:cNvPr id="0" name=""/>
        <dsp:cNvSpPr/>
      </dsp:nvSpPr>
      <dsp:spPr>
        <a:xfrm>
          <a:off x="373284" y="3944350"/>
          <a:ext cx="3501903" cy="875475"/>
        </a:xfrm>
        <a:prstGeom prst="roundRect">
          <a:avLst>
            <a:gd name="adj" fmla="val 10000"/>
          </a:avLst>
        </a:prstGeom>
        <a:gradFill rotWithShape="0">
          <a:gsLst>
            <a:gs pos="0">
              <a:schemeClr val="accent5">
                <a:hueOff val="11883694"/>
                <a:satOff val="-60520"/>
                <a:lumOff val="11175"/>
                <a:alphaOff val="0"/>
                <a:tint val="35000"/>
                <a:satMod val="253000"/>
              </a:schemeClr>
            </a:gs>
            <a:gs pos="50000">
              <a:schemeClr val="accent5">
                <a:hueOff val="11883694"/>
                <a:satOff val="-60520"/>
                <a:lumOff val="11175"/>
                <a:alphaOff val="0"/>
                <a:tint val="42000"/>
                <a:satMod val="255000"/>
              </a:schemeClr>
            </a:gs>
            <a:gs pos="97000">
              <a:schemeClr val="accent5">
                <a:hueOff val="11883694"/>
                <a:satOff val="-60520"/>
                <a:lumOff val="11175"/>
                <a:alphaOff val="0"/>
                <a:tint val="53000"/>
                <a:satMod val="260000"/>
              </a:schemeClr>
            </a:gs>
            <a:gs pos="100000">
              <a:schemeClr val="accent5">
                <a:hueOff val="11883694"/>
                <a:satOff val="-60520"/>
                <a:lumOff val="11175"/>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dirty="0" smtClean="0"/>
            <a:t>Investigación aplicada ya que se propone la generación de conocimiento directa o mediano plazo en la sociedad</a:t>
          </a:r>
          <a:endParaRPr lang="es-EC" sz="1600" i="0" u="sng" kern="1200" dirty="0"/>
        </a:p>
      </dsp:txBody>
      <dsp:txXfrm>
        <a:off x="398926" y="3969992"/>
        <a:ext cx="3450619" cy="82419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B1876E-788D-4B66-90B8-E1D2433BC8E4}">
      <dsp:nvSpPr>
        <dsp:cNvPr id="0" name=""/>
        <dsp:cNvSpPr/>
      </dsp:nvSpPr>
      <dsp:spPr>
        <a:xfrm>
          <a:off x="790736" y="0"/>
          <a:ext cx="2666999" cy="1016000"/>
        </a:xfrm>
        <a:prstGeom prst="roundRect">
          <a:avLst>
            <a:gd name="adj" fmla="val 10000"/>
          </a:avLst>
        </a:prstGeom>
        <a:gradFill rotWithShape="0">
          <a:gsLst>
            <a:gs pos="0">
              <a:schemeClr val="accent2">
                <a:hueOff val="0"/>
                <a:satOff val="0"/>
                <a:lumOff val="0"/>
                <a:alphaOff val="0"/>
                <a:tint val="35000"/>
                <a:satMod val="253000"/>
              </a:schemeClr>
            </a:gs>
            <a:gs pos="50000">
              <a:schemeClr val="accent2">
                <a:hueOff val="0"/>
                <a:satOff val="0"/>
                <a:lumOff val="0"/>
                <a:alphaOff val="0"/>
                <a:tint val="42000"/>
                <a:satMod val="255000"/>
              </a:schemeClr>
            </a:gs>
            <a:gs pos="97000">
              <a:schemeClr val="accent2">
                <a:hueOff val="0"/>
                <a:satOff val="0"/>
                <a:lumOff val="0"/>
                <a:alphaOff val="0"/>
                <a:tint val="53000"/>
                <a:satMod val="260000"/>
              </a:schemeClr>
            </a:gs>
            <a:gs pos="100000">
              <a:schemeClr val="accent2">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_tradnl" sz="1800" b="1" u="sng" kern="1200" smtClean="0"/>
            <a:t>Enfoque de investigación </a:t>
          </a:r>
          <a:endParaRPr lang="es-EC" sz="1800" u="sng" kern="1200" dirty="0"/>
        </a:p>
      </dsp:txBody>
      <dsp:txXfrm>
        <a:off x="820494" y="29758"/>
        <a:ext cx="2607483" cy="956484"/>
      </dsp:txXfrm>
    </dsp:sp>
    <dsp:sp modelId="{D2CC261E-B9D9-4465-A78B-871C053D90AE}">
      <dsp:nvSpPr>
        <dsp:cNvPr id="0" name=""/>
        <dsp:cNvSpPr/>
      </dsp:nvSpPr>
      <dsp:spPr>
        <a:xfrm rot="5400000">
          <a:off x="1933736" y="1041399"/>
          <a:ext cx="380999" cy="457200"/>
        </a:xfrm>
        <a:prstGeom prst="rightArrow">
          <a:avLst>
            <a:gd name="adj1" fmla="val 60000"/>
            <a:gd name="adj2" fmla="val 50000"/>
          </a:avLst>
        </a:prstGeom>
        <a:gradFill rotWithShape="0">
          <a:gsLst>
            <a:gs pos="0">
              <a:schemeClr val="accent2">
                <a:hueOff val="0"/>
                <a:satOff val="0"/>
                <a:lumOff val="0"/>
                <a:alphaOff val="0"/>
                <a:tint val="35000"/>
                <a:satMod val="253000"/>
              </a:schemeClr>
            </a:gs>
            <a:gs pos="50000">
              <a:schemeClr val="accent2">
                <a:hueOff val="0"/>
                <a:satOff val="0"/>
                <a:lumOff val="0"/>
                <a:alphaOff val="0"/>
                <a:tint val="42000"/>
                <a:satMod val="255000"/>
              </a:schemeClr>
            </a:gs>
            <a:gs pos="97000">
              <a:schemeClr val="accent2">
                <a:hueOff val="0"/>
                <a:satOff val="0"/>
                <a:lumOff val="0"/>
                <a:alphaOff val="0"/>
                <a:tint val="53000"/>
                <a:satMod val="260000"/>
              </a:schemeClr>
            </a:gs>
            <a:gs pos="100000">
              <a:schemeClr val="accent2">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kern="1200"/>
        </a:p>
      </dsp:txBody>
      <dsp:txXfrm rot="-5400000">
        <a:off x="1987076" y="1079499"/>
        <a:ext cx="274320" cy="266699"/>
      </dsp:txXfrm>
    </dsp:sp>
    <dsp:sp modelId="{7C060080-306C-42F8-8FDC-3AFF0655C3AB}">
      <dsp:nvSpPr>
        <dsp:cNvPr id="0" name=""/>
        <dsp:cNvSpPr/>
      </dsp:nvSpPr>
      <dsp:spPr>
        <a:xfrm>
          <a:off x="790736" y="1523999"/>
          <a:ext cx="2666999" cy="1016000"/>
        </a:xfrm>
        <a:prstGeom prst="roundRect">
          <a:avLst>
            <a:gd name="adj" fmla="val 10000"/>
          </a:avLst>
        </a:prstGeom>
        <a:gradFill rotWithShape="0">
          <a:gsLst>
            <a:gs pos="0">
              <a:schemeClr val="accent3">
                <a:hueOff val="0"/>
                <a:satOff val="0"/>
                <a:lumOff val="0"/>
                <a:alphaOff val="0"/>
                <a:tint val="35000"/>
                <a:satMod val="253000"/>
              </a:schemeClr>
            </a:gs>
            <a:gs pos="50000">
              <a:schemeClr val="accent3">
                <a:hueOff val="0"/>
                <a:satOff val="0"/>
                <a:lumOff val="0"/>
                <a:alphaOff val="0"/>
                <a:tint val="42000"/>
                <a:satMod val="255000"/>
              </a:schemeClr>
            </a:gs>
            <a:gs pos="97000">
              <a:schemeClr val="accent3">
                <a:hueOff val="0"/>
                <a:satOff val="0"/>
                <a:lumOff val="0"/>
                <a:alphaOff val="0"/>
                <a:tint val="53000"/>
                <a:satMod val="260000"/>
              </a:schemeClr>
            </a:gs>
            <a:gs pos="100000">
              <a:schemeClr val="accent3">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_tradnl" sz="1800" kern="1200" dirty="0" smtClean="0"/>
            <a:t>Investigación es mixto</a:t>
          </a:r>
          <a:endParaRPr lang="es-EC" sz="1800" kern="1200" dirty="0"/>
        </a:p>
      </dsp:txBody>
      <dsp:txXfrm>
        <a:off x="820494" y="1553757"/>
        <a:ext cx="2607483" cy="956484"/>
      </dsp:txXfrm>
    </dsp:sp>
    <dsp:sp modelId="{B7385C2B-2435-48E9-8C27-3FDEACA550B2}">
      <dsp:nvSpPr>
        <dsp:cNvPr id="0" name=""/>
        <dsp:cNvSpPr/>
      </dsp:nvSpPr>
      <dsp:spPr>
        <a:xfrm rot="5400000">
          <a:off x="1933736" y="2565399"/>
          <a:ext cx="381000" cy="457200"/>
        </a:xfrm>
        <a:prstGeom prst="rightArrow">
          <a:avLst>
            <a:gd name="adj1" fmla="val 60000"/>
            <a:gd name="adj2" fmla="val 50000"/>
          </a:avLst>
        </a:prstGeom>
        <a:gradFill rotWithShape="0">
          <a:gsLst>
            <a:gs pos="0">
              <a:schemeClr val="accent3">
                <a:hueOff val="0"/>
                <a:satOff val="0"/>
                <a:lumOff val="0"/>
                <a:alphaOff val="0"/>
                <a:tint val="35000"/>
                <a:satMod val="253000"/>
              </a:schemeClr>
            </a:gs>
            <a:gs pos="50000">
              <a:schemeClr val="accent3">
                <a:hueOff val="0"/>
                <a:satOff val="0"/>
                <a:lumOff val="0"/>
                <a:alphaOff val="0"/>
                <a:tint val="42000"/>
                <a:satMod val="255000"/>
              </a:schemeClr>
            </a:gs>
            <a:gs pos="97000">
              <a:schemeClr val="accent3">
                <a:hueOff val="0"/>
                <a:satOff val="0"/>
                <a:lumOff val="0"/>
                <a:alphaOff val="0"/>
                <a:tint val="53000"/>
                <a:satMod val="260000"/>
              </a:schemeClr>
            </a:gs>
            <a:gs pos="100000">
              <a:schemeClr val="accent3">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kern="1200"/>
        </a:p>
      </dsp:txBody>
      <dsp:txXfrm rot="-5400000">
        <a:off x="1987076" y="2603499"/>
        <a:ext cx="274320" cy="266700"/>
      </dsp:txXfrm>
    </dsp:sp>
    <dsp:sp modelId="{08D365B8-92D9-44CA-8628-3B5A18EAC207}">
      <dsp:nvSpPr>
        <dsp:cNvPr id="0" name=""/>
        <dsp:cNvSpPr/>
      </dsp:nvSpPr>
      <dsp:spPr>
        <a:xfrm>
          <a:off x="790736" y="3047999"/>
          <a:ext cx="2666999" cy="1016000"/>
        </a:xfrm>
        <a:prstGeom prst="roundRect">
          <a:avLst>
            <a:gd name="adj" fmla="val 10000"/>
          </a:avLst>
        </a:prstGeom>
        <a:gradFill rotWithShape="0">
          <a:gsLst>
            <a:gs pos="0">
              <a:schemeClr val="accent4">
                <a:hueOff val="0"/>
                <a:satOff val="0"/>
                <a:lumOff val="0"/>
                <a:alphaOff val="0"/>
                <a:tint val="35000"/>
                <a:satMod val="253000"/>
              </a:schemeClr>
            </a:gs>
            <a:gs pos="50000">
              <a:schemeClr val="accent4">
                <a:hueOff val="0"/>
                <a:satOff val="0"/>
                <a:lumOff val="0"/>
                <a:alphaOff val="0"/>
                <a:tint val="42000"/>
                <a:satMod val="255000"/>
              </a:schemeClr>
            </a:gs>
            <a:gs pos="97000">
              <a:schemeClr val="accent4">
                <a:hueOff val="0"/>
                <a:satOff val="0"/>
                <a:lumOff val="0"/>
                <a:alphaOff val="0"/>
                <a:tint val="53000"/>
                <a:satMod val="260000"/>
              </a:schemeClr>
            </a:gs>
            <a:gs pos="100000">
              <a:schemeClr val="accent4">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Cualitativa : Entrevistas</a:t>
          </a:r>
        </a:p>
        <a:p>
          <a:pPr lvl="0" algn="ctr" defTabSz="800100">
            <a:lnSpc>
              <a:spcPct val="90000"/>
            </a:lnSpc>
            <a:spcBef>
              <a:spcPct val="0"/>
            </a:spcBef>
            <a:spcAft>
              <a:spcPct val="35000"/>
            </a:spcAft>
          </a:pPr>
          <a:r>
            <a:rPr lang="es-EC" sz="1800" kern="1200" dirty="0" smtClean="0"/>
            <a:t>Cuantitativa : Análisis estadístico de las variables</a:t>
          </a:r>
          <a:endParaRPr lang="es-EC" sz="1800" kern="1200" dirty="0"/>
        </a:p>
      </dsp:txBody>
      <dsp:txXfrm>
        <a:off x="820494" y="3077757"/>
        <a:ext cx="2607483" cy="956484"/>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4" name="13 Título"/>
          <p:cNvSpPr>
            <a:spLocks noGrp="1"/>
          </p:cNvSpPr>
          <p:nvPr>
            <p:ph type="ctrTitle"/>
          </p:nvPr>
        </p:nvSpPr>
        <p:spPr>
          <a:xfrm>
            <a:off x="1432560" y="359898"/>
            <a:ext cx="7406640" cy="1472184"/>
          </a:xfrm>
        </p:spPr>
        <p:txBody>
          <a:bodyPr anchor="b"/>
          <a:lstStyle>
            <a:lvl1pPr algn="l">
              <a:defRPr/>
            </a:lvl1pPr>
            <a:extLst/>
          </a:lstStyle>
          <a:p>
            <a:r>
              <a:rPr kumimoji="0" lang="es-ES" smtClean="0"/>
              <a:t>Haga clic para modificar el estilo de título del patrón</a:t>
            </a:r>
            <a:endParaRPr kumimoji="0" lang="en-US"/>
          </a:p>
        </p:txBody>
      </p:sp>
      <p:sp>
        <p:nvSpPr>
          <p:cNvPr id="22" name="21 Subtítulo"/>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7" name="6 Marcador de fecha"/>
          <p:cNvSpPr>
            <a:spLocks noGrp="1"/>
          </p:cNvSpPr>
          <p:nvPr>
            <p:ph type="dt" sz="half" idx="10"/>
          </p:nvPr>
        </p:nvSpPr>
        <p:spPr/>
        <p:txBody>
          <a:bodyPr/>
          <a:lstStyle>
            <a:extLst/>
          </a:lstStyle>
          <a:p>
            <a:fld id="{AD18886C-9150-4F0E-BBC1-2B61AFEF1C56}" type="datetimeFigureOut">
              <a:rPr lang="es-EC" smtClean="0"/>
              <a:t>12/09/2018</a:t>
            </a:fld>
            <a:endParaRPr lang="es-EC"/>
          </a:p>
        </p:txBody>
      </p:sp>
      <p:sp>
        <p:nvSpPr>
          <p:cNvPr id="20" name="19 Marcador de pie de página"/>
          <p:cNvSpPr>
            <a:spLocks noGrp="1"/>
          </p:cNvSpPr>
          <p:nvPr>
            <p:ph type="ftr" sz="quarter" idx="11"/>
          </p:nvPr>
        </p:nvSpPr>
        <p:spPr/>
        <p:txBody>
          <a:bodyPr/>
          <a:lstStyle>
            <a:extLst/>
          </a:lstStyle>
          <a:p>
            <a:endParaRPr lang="es-EC"/>
          </a:p>
        </p:txBody>
      </p:sp>
      <p:sp>
        <p:nvSpPr>
          <p:cNvPr id="10" name="9 Marcador de número de diapositiva"/>
          <p:cNvSpPr>
            <a:spLocks noGrp="1"/>
          </p:cNvSpPr>
          <p:nvPr>
            <p:ph type="sldNum" sz="quarter" idx="12"/>
          </p:nvPr>
        </p:nvSpPr>
        <p:spPr/>
        <p:txBody>
          <a:bodyPr/>
          <a:lstStyle>
            <a:extLst/>
          </a:lstStyle>
          <a:p>
            <a:fld id="{901CF33F-902E-4172-A149-47753E38B1B1}" type="slidenum">
              <a:rPr lang="es-EC" smtClean="0"/>
              <a:t>‹Nº›</a:t>
            </a:fld>
            <a:endParaRPr lang="es-EC"/>
          </a:p>
        </p:txBody>
      </p:sp>
      <p:sp>
        <p:nvSpPr>
          <p:cNvPr id="8" name="7 Elipse"/>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8 Elipse"/>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AD18886C-9150-4F0E-BBC1-2B61AFEF1C56}" type="datetimeFigureOut">
              <a:rPr lang="es-EC" smtClean="0"/>
              <a:t>12/09/2018</a:t>
            </a:fld>
            <a:endParaRPr lang="es-EC"/>
          </a:p>
        </p:txBody>
      </p:sp>
      <p:sp>
        <p:nvSpPr>
          <p:cNvPr id="5" name="4 Marcador de pie de página"/>
          <p:cNvSpPr>
            <a:spLocks noGrp="1"/>
          </p:cNvSpPr>
          <p:nvPr>
            <p:ph type="ftr" sz="quarter" idx="11"/>
          </p:nvPr>
        </p:nvSpPr>
        <p:spPr/>
        <p:txBody>
          <a:bodyPr/>
          <a:lstStyle>
            <a:extLst/>
          </a:lstStyle>
          <a:p>
            <a:endParaRPr lang="es-EC"/>
          </a:p>
        </p:txBody>
      </p:sp>
      <p:sp>
        <p:nvSpPr>
          <p:cNvPr id="6" name="5 Marcador de número de diapositiva"/>
          <p:cNvSpPr>
            <a:spLocks noGrp="1"/>
          </p:cNvSpPr>
          <p:nvPr>
            <p:ph type="sldNum" sz="quarter" idx="12"/>
          </p:nvPr>
        </p:nvSpPr>
        <p:spPr/>
        <p:txBody>
          <a:bodyPr/>
          <a:lstStyle>
            <a:extLst/>
          </a:lstStyle>
          <a:p>
            <a:fld id="{901CF33F-902E-4172-A149-47753E38B1B1}"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274639"/>
            <a:ext cx="1828800" cy="5851525"/>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1143000" y="274640"/>
            <a:ext cx="5562600" cy="585152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AD18886C-9150-4F0E-BBC1-2B61AFEF1C56}" type="datetimeFigureOut">
              <a:rPr lang="es-EC" smtClean="0"/>
              <a:t>12/09/2018</a:t>
            </a:fld>
            <a:endParaRPr lang="es-EC"/>
          </a:p>
        </p:txBody>
      </p:sp>
      <p:sp>
        <p:nvSpPr>
          <p:cNvPr id="5" name="4 Marcador de pie de página"/>
          <p:cNvSpPr>
            <a:spLocks noGrp="1"/>
          </p:cNvSpPr>
          <p:nvPr>
            <p:ph type="ftr" sz="quarter" idx="11"/>
          </p:nvPr>
        </p:nvSpPr>
        <p:spPr/>
        <p:txBody>
          <a:bodyPr/>
          <a:lstStyle>
            <a:extLst/>
          </a:lstStyle>
          <a:p>
            <a:endParaRPr lang="es-EC"/>
          </a:p>
        </p:txBody>
      </p:sp>
      <p:sp>
        <p:nvSpPr>
          <p:cNvPr id="6" name="5 Marcador de número de diapositiva"/>
          <p:cNvSpPr>
            <a:spLocks noGrp="1"/>
          </p:cNvSpPr>
          <p:nvPr>
            <p:ph type="sldNum" sz="quarter" idx="12"/>
          </p:nvPr>
        </p:nvSpPr>
        <p:spPr/>
        <p:txBody>
          <a:bodyPr/>
          <a:lstStyle>
            <a:extLst/>
          </a:lstStyle>
          <a:p>
            <a:fld id="{901CF33F-902E-4172-A149-47753E38B1B1}"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AD18886C-9150-4F0E-BBC1-2B61AFEF1C56}" type="datetimeFigureOut">
              <a:rPr lang="es-EC" smtClean="0"/>
              <a:t>12/09/2018</a:t>
            </a:fld>
            <a:endParaRPr lang="es-EC"/>
          </a:p>
        </p:txBody>
      </p:sp>
      <p:sp>
        <p:nvSpPr>
          <p:cNvPr id="5" name="4 Marcador de pie de página"/>
          <p:cNvSpPr>
            <a:spLocks noGrp="1"/>
          </p:cNvSpPr>
          <p:nvPr>
            <p:ph type="ftr" sz="quarter" idx="11"/>
          </p:nvPr>
        </p:nvSpPr>
        <p:spPr/>
        <p:txBody>
          <a:bodyPr/>
          <a:lstStyle>
            <a:extLst/>
          </a:lstStyle>
          <a:p>
            <a:endParaRPr lang="es-EC"/>
          </a:p>
        </p:txBody>
      </p:sp>
      <p:sp>
        <p:nvSpPr>
          <p:cNvPr id="6" name="5 Marcador de número de diapositiva"/>
          <p:cNvSpPr>
            <a:spLocks noGrp="1"/>
          </p:cNvSpPr>
          <p:nvPr>
            <p:ph type="sldNum" sz="quarter" idx="12"/>
          </p:nvPr>
        </p:nvSpPr>
        <p:spPr/>
        <p:txBody>
          <a:bodyPr/>
          <a:lstStyle>
            <a:extLst/>
          </a:lstStyle>
          <a:p>
            <a:fld id="{901CF33F-902E-4172-A149-47753E38B1B1}" type="slidenum">
              <a:rPr lang="es-EC" smtClean="0"/>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6 Rectángulo"/>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AD18886C-9150-4F0E-BBC1-2B61AFEF1C56}" type="datetimeFigureOut">
              <a:rPr lang="es-EC" smtClean="0"/>
              <a:t>12/09/2018</a:t>
            </a:fld>
            <a:endParaRPr lang="es-EC"/>
          </a:p>
        </p:txBody>
      </p:sp>
      <p:sp>
        <p:nvSpPr>
          <p:cNvPr id="5" name="4 Marcador de pie de página"/>
          <p:cNvSpPr>
            <a:spLocks noGrp="1"/>
          </p:cNvSpPr>
          <p:nvPr>
            <p:ph type="ftr" sz="quarter" idx="11"/>
          </p:nvPr>
        </p:nvSpPr>
        <p:spPr/>
        <p:txBody>
          <a:bodyPr/>
          <a:lstStyle>
            <a:extLst/>
          </a:lstStyle>
          <a:p>
            <a:endParaRPr lang="es-EC"/>
          </a:p>
        </p:txBody>
      </p:sp>
      <p:sp>
        <p:nvSpPr>
          <p:cNvPr id="6" name="5 Marcador de número de diapositiva"/>
          <p:cNvSpPr>
            <a:spLocks noGrp="1"/>
          </p:cNvSpPr>
          <p:nvPr>
            <p:ph type="sldNum" sz="quarter" idx="12"/>
          </p:nvPr>
        </p:nvSpPr>
        <p:spPr/>
        <p:txBody>
          <a:bodyPr/>
          <a:lstStyle>
            <a:extLst/>
          </a:lstStyle>
          <a:p>
            <a:fld id="{901CF33F-902E-4172-A149-47753E38B1B1}" type="slidenum">
              <a:rPr lang="es-EC" smtClean="0"/>
              <a:t>‹Nº›</a:t>
            </a:fld>
            <a:endParaRPr lang="es-EC"/>
          </a:p>
        </p:txBody>
      </p:sp>
      <p:sp>
        <p:nvSpPr>
          <p:cNvPr id="10" name="9 Rectángulo"/>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Elipse"/>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8 Elipse"/>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320"/>
            <a:ext cx="7498080" cy="1143000"/>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AD18886C-9150-4F0E-BBC1-2B61AFEF1C56}" type="datetimeFigureOut">
              <a:rPr lang="es-EC" smtClean="0"/>
              <a:t>12/09/2018</a:t>
            </a:fld>
            <a:endParaRPr lang="es-EC"/>
          </a:p>
        </p:txBody>
      </p:sp>
      <p:sp>
        <p:nvSpPr>
          <p:cNvPr id="6" name="5 Marcador de pie de página"/>
          <p:cNvSpPr>
            <a:spLocks noGrp="1"/>
          </p:cNvSpPr>
          <p:nvPr>
            <p:ph type="ftr" sz="quarter" idx="11"/>
          </p:nvPr>
        </p:nvSpPr>
        <p:spPr/>
        <p:txBody>
          <a:bodyPr/>
          <a:lstStyle>
            <a:extLst/>
          </a:lstStyle>
          <a:p>
            <a:endParaRPr lang="es-EC"/>
          </a:p>
        </p:txBody>
      </p:sp>
      <p:sp>
        <p:nvSpPr>
          <p:cNvPr id="7" name="6 Marcador de número de diapositiva"/>
          <p:cNvSpPr>
            <a:spLocks noGrp="1"/>
          </p:cNvSpPr>
          <p:nvPr>
            <p:ph type="sldNum" sz="quarter" idx="12"/>
          </p:nvPr>
        </p:nvSpPr>
        <p:spPr/>
        <p:txBody>
          <a:bodyPr/>
          <a:lstStyle>
            <a:extLst/>
          </a:lstStyle>
          <a:p>
            <a:fld id="{901CF33F-902E-4172-A149-47753E38B1B1}" type="slidenum">
              <a:rPr lang="es-EC" smtClean="0"/>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AD18886C-9150-4F0E-BBC1-2B61AFEF1C56}" type="datetimeFigureOut">
              <a:rPr lang="es-EC" smtClean="0"/>
              <a:t>12/09/2018</a:t>
            </a:fld>
            <a:endParaRPr lang="es-EC"/>
          </a:p>
        </p:txBody>
      </p:sp>
      <p:sp>
        <p:nvSpPr>
          <p:cNvPr id="8" name="7 Marcador de pie de página"/>
          <p:cNvSpPr>
            <a:spLocks noGrp="1"/>
          </p:cNvSpPr>
          <p:nvPr>
            <p:ph type="ftr" sz="quarter" idx="11"/>
          </p:nvPr>
        </p:nvSpPr>
        <p:spPr/>
        <p:txBody>
          <a:bodyPr/>
          <a:lstStyle>
            <a:extLst/>
          </a:lstStyle>
          <a:p>
            <a:endParaRPr lang="es-EC"/>
          </a:p>
        </p:txBody>
      </p:sp>
      <p:sp>
        <p:nvSpPr>
          <p:cNvPr id="9" name="8 Marcador de número de diapositiva"/>
          <p:cNvSpPr>
            <a:spLocks noGrp="1"/>
          </p:cNvSpPr>
          <p:nvPr>
            <p:ph type="sldNum" sz="quarter" idx="12"/>
          </p:nvPr>
        </p:nvSpPr>
        <p:spPr/>
        <p:txBody>
          <a:bodyPr/>
          <a:lstStyle>
            <a:extLst/>
          </a:lstStyle>
          <a:p>
            <a:fld id="{901CF33F-902E-4172-A149-47753E38B1B1}" type="slidenum">
              <a:rPr lang="es-EC" smtClean="0"/>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320"/>
            <a:ext cx="7498080" cy="1143000"/>
          </a:xfrm>
        </p:spPr>
        <p:txBody>
          <a:bodyPr anchor="ct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AD18886C-9150-4F0E-BBC1-2B61AFEF1C56}" type="datetimeFigureOut">
              <a:rPr lang="es-EC" smtClean="0"/>
              <a:t>12/09/2018</a:t>
            </a:fld>
            <a:endParaRPr lang="es-EC"/>
          </a:p>
        </p:txBody>
      </p:sp>
      <p:sp>
        <p:nvSpPr>
          <p:cNvPr id="4" name="3 Marcador de pie de página"/>
          <p:cNvSpPr>
            <a:spLocks noGrp="1"/>
          </p:cNvSpPr>
          <p:nvPr>
            <p:ph type="ftr" sz="quarter" idx="11"/>
          </p:nvPr>
        </p:nvSpPr>
        <p:spPr/>
        <p:txBody>
          <a:bodyPr/>
          <a:lstStyle>
            <a:extLst/>
          </a:lstStyle>
          <a:p>
            <a:endParaRPr lang="es-EC"/>
          </a:p>
        </p:txBody>
      </p:sp>
      <p:sp>
        <p:nvSpPr>
          <p:cNvPr id="5" name="4 Marcador de número de diapositiva"/>
          <p:cNvSpPr>
            <a:spLocks noGrp="1"/>
          </p:cNvSpPr>
          <p:nvPr>
            <p:ph type="sldNum" sz="quarter" idx="12"/>
          </p:nvPr>
        </p:nvSpPr>
        <p:spPr/>
        <p:txBody>
          <a:bodyPr/>
          <a:lstStyle>
            <a:extLst/>
          </a:lstStyle>
          <a:p>
            <a:fld id="{901CF33F-902E-4172-A149-47753E38B1B1}"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4 Rectángulo"/>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Marcador de fecha"/>
          <p:cNvSpPr>
            <a:spLocks noGrp="1"/>
          </p:cNvSpPr>
          <p:nvPr>
            <p:ph type="dt" sz="half" idx="10"/>
          </p:nvPr>
        </p:nvSpPr>
        <p:spPr/>
        <p:txBody>
          <a:bodyPr/>
          <a:lstStyle>
            <a:extLst/>
          </a:lstStyle>
          <a:p>
            <a:fld id="{AD18886C-9150-4F0E-BBC1-2B61AFEF1C56}" type="datetimeFigureOut">
              <a:rPr lang="es-EC" smtClean="0"/>
              <a:t>12/09/2018</a:t>
            </a:fld>
            <a:endParaRPr lang="es-EC"/>
          </a:p>
        </p:txBody>
      </p:sp>
      <p:sp>
        <p:nvSpPr>
          <p:cNvPr id="3" name="2 Marcador de pie de página"/>
          <p:cNvSpPr>
            <a:spLocks noGrp="1"/>
          </p:cNvSpPr>
          <p:nvPr>
            <p:ph type="ftr" sz="quarter" idx="11"/>
          </p:nvPr>
        </p:nvSpPr>
        <p:spPr/>
        <p:txBody>
          <a:bodyPr/>
          <a:lstStyle>
            <a:extLst/>
          </a:lstStyle>
          <a:p>
            <a:endParaRPr lang="es-EC"/>
          </a:p>
        </p:txBody>
      </p:sp>
      <p:sp>
        <p:nvSpPr>
          <p:cNvPr id="4" name="3 Marcador de número de diapositiva"/>
          <p:cNvSpPr>
            <a:spLocks noGrp="1"/>
          </p:cNvSpPr>
          <p:nvPr>
            <p:ph type="sldNum" sz="quarter" idx="12"/>
          </p:nvPr>
        </p:nvSpPr>
        <p:spPr/>
        <p:txBody>
          <a:bodyPr/>
          <a:lstStyle>
            <a:extLst/>
          </a:lstStyle>
          <a:p>
            <a:fld id="{901CF33F-902E-4172-A149-47753E38B1B1}" type="slidenum">
              <a:rPr lang="es-EC" smtClean="0"/>
              <a:t>‹Nº›</a:t>
            </a:fld>
            <a:endParaRPr lang="es-EC"/>
          </a:p>
        </p:txBody>
      </p:sp>
      <p:sp>
        <p:nvSpPr>
          <p:cNvPr id="6" name="5 Rectángulo"/>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AD18886C-9150-4F0E-BBC1-2B61AFEF1C56}" type="datetimeFigureOut">
              <a:rPr lang="es-EC" smtClean="0"/>
              <a:t>12/09/2018</a:t>
            </a:fld>
            <a:endParaRPr lang="es-EC"/>
          </a:p>
        </p:txBody>
      </p:sp>
      <p:sp>
        <p:nvSpPr>
          <p:cNvPr id="6" name="5 Marcador de pie de página"/>
          <p:cNvSpPr>
            <a:spLocks noGrp="1"/>
          </p:cNvSpPr>
          <p:nvPr>
            <p:ph type="ftr" sz="quarter" idx="11"/>
          </p:nvPr>
        </p:nvSpPr>
        <p:spPr/>
        <p:txBody>
          <a:bodyPr/>
          <a:lstStyle>
            <a:extLst/>
          </a:lstStyle>
          <a:p>
            <a:endParaRPr lang="es-EC"/>
          </a:p>
        </p:txBody>
      </p:sp>
      <p:sp>
        <p:nvSpPr>
          <p:cNvPr id="7" name="6 Marcador de número de diapositiva"/>
          <p:cNvSpPr>
            <a:spLocks noGrp="1"/>
          </p:cNvSpPr>
          <p:nvPr>
            <p:ph type="sldNum" sz="quarter" idx="12"/>
          </p:nvPr>
        </p:nvSpPr>
        <p:spPr/>
        <p:txBody>
          <a:bodyPr/>
          <a:lstStyle>
            <a:extLst/>
          </a:lstStyle>
          <a:p>
            <a:fld id="{901CF33F-902E-4172-A149-47753E38B1B1}" type="slidenum">
              <a:rPr lang="es-EC" smtClean="0"/>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extLst/>
          </a:lstStyle>
          <a:p>
            <a:fld id="{AD18886C-9150-4F0E-BBC1-2B61AFEF1C56}" type="datetimeFigureOut">
              <a:rPr lang="es-EC" smtClean="0"/>
              <a:t>12/09/2018</a:t>
            </a:fld>
            <a:endParaRPr lang="es-EC"/>
          </a:p>
        </p:txBody>
      </p:sp>
      <p:sp>
        <p:nvSpPr>
          <p:cNvPr id="6" name="5 Marcador de pie de página"/>
          <p:cNvSpPr>
            <a:spLocks noGrp="1"/>
          </p:cNvSpPr>
          <p:nvPr>
            <p:ph type="ftr" sz="quarter" idx="11"/>
          </p:nvPr>
        </p:nvSpPr>
        <p:spPr/>
        <p:txBody>
          <a:bodyPr/>
          <a:lstStyle>
            <a:extLst/>
          </a:lstStyle>
          <a:p>
            <a:endParaRPr lang="es-EC"/>
          </a:p>
        </p:txBody>
      </p:sp>
      <p:sp>
        <p:nvSpPr>
          <p:cNvPr id="7" name="6 Marcador de número de diapositiva"/>
          <p:cNvSpPr>
            <a:spLocks noGrp="1"/>
          </p:cNvSpPr>
          <p:nvPr>
            <p:ph type="sldNum" sz="quarter" idx="12"/>
          </p:nvPr>
        </p:nvSpPr>
        <p:spPr/>
        <p:txBody>
          <a:bodyPr/>
          <a:lstStyle>
            <a:extLst/>
          </a:lstStyle>
          <a:p>
            <a:fld id="{901CF33F-902E-4172-A149-47753E38B1B1}" type="slidenum">
              <a:rPr lang="es-EC" smtClean="0"/>
              <a:t>‹Nº›</a:t>
            </a:fld>
            <a:endParaRPr lang="es-EC"/>
          </a:p>
        </p:txBody>
      </p:sp>
      <p:sp>
        <p:nvSpPr>
          <p:cNvPr id="8" name="7 Rectángulo"/>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2 Marcador de posición de imagen"/>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s-ES" smtClean="0"/>
              <a:t>Haga clic en el icono para agregar una imagen</a:t>
            </a:r>
            <a:endParaRPr kumimoji="0" lang="en-US" dirty="0"/>
          </a:p>
        </p:txBody>
      </p:sp>
      <p:sp>
        <p:nvSpPr>
          <p:cNvPr id="9" name="8 Proceso"/>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9 Proceso"/>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3 Marcador de texto"/>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Circular"/>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Elipse"/>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10 Anillo"/>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11 Rectángulo"/>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4 Marcador de título"/>
          <p:cNvSpPr>
            <a:spLocks noGrp="1"/>
          </p:cNvSpPr>
          <p:nvPr>
            <p:ph type="title"/>
          </p:nvPr>
        </p:nvSpPr>
        <p:spPr>
          <a:xfrm>
            <a:off x="1435608" y="274638"/>
            <a:ext cx="7498080" cy="1143000"/>
          </a:xfrm>
          <a:prstGeom prst="rect">
            <a:avLst/>
          </a:prstGeom>
        </p:spPr>
        <p:txBody>
          <a:bodyPr anchor="ctr">
            <a:normAutofit/>
          </a:bodyPr>
          <a:lstStyle>
            <a:extLst/>
          </a:lstStyle>
          <a:p>
            <a:r>
              <a:rPr kumimoji="0" lang="es-ES" smtClean="0"/>
              <a:t>Haga clic para modificar el estilo de título del patrón</a:t>
            </a:r>
            <a:endParaRPr kumimoji="0" lang="en-US"/>
          </a:p>
        </p:txBody>
      </p:sp>
      <p:sp>
        <p:nvSpPr>
          <p:cNvPr id="9" name="8 Marcador de texto"/>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4" name="23 Marcador de fecha"/>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AD18886C-9150-4F0E-BBC1-2B61AFEF1C56}" type="datetimeFigureOut">
              <a:rPr lang="es-EC" smtClean="0"/>
              <a:t>12/09/2018</a:t>
            </a:fld>
            <a:endParaRPr lang="es-EC"/>
          </a:p>
        </p:txBody>
      </p:sp>
      <p:sp>
        <p:nvSpPr>
          <p:cNvPr id="10" name="9 Marcador de pie de página"/>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s-EC"/>
          </a:p>
        </p:txBody>
      </p:sp>
      <p:sp>
        <p:nvSpPr>
          <p:cNvPr id="22" name="21 Marcador de número de diapositiva"/>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901CF33F-902E-4172-A149-47753E38B1B1}" type="slidenum">
              <a:rPr lang="es-EC" smtClean="0"/>
              <a:t>‹Nº›</a:t>
            </a:fld>
            <a:endParaRPr lang="es-EC"/>
          </a:p>
        </p:txBody>
      </p:sp>
      <p:sp>
        <p:nvSpPr>
          <p:cNvPr id="15" name="14 Rectángulo"/>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jpeg"/><Relationship Id="rId7" Type="http://schemas.openxmlformats.org/officeDocument/2006/relationships/diagramQuickStyle" Target="../diagrams/quickStyle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diagramLayout" Target="../diagrams/layout10.xml"/><Relationship Id="rId7" Type="http://schemas.openxmlformats.org/officeDocument/2006/relationships/image" Target="../media/image43.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emf"/><Relationship Id="rId7" Type="http://schemas.openxmlformats.org/officeDocument/2006/relationships/diagramColors" Target="../diagrams/colors2.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59532"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79512"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6" name="AutoShape 2" descr="Resultado de imagen para sello esp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6148" name="Picture 4" descr="Resultado de imagen para sello espe"/>
          <p:cNvPicPr>
            <a:picLocks noChangeAspect="1" noChangeArrowheads="1"/>
          </p:cNvPicPr>
          <p:nvPr/>
        </p:nvPicPr>
        <p:blipFill rotWithShape="1">
          <a:blip r:embed="rId2">
            <a:extLst>
              <a:ext uri="{28A0092B-C50C-407E-A947-70E740481C1C}">
                <a14:useLocalDpi xmlns:a14="http://schemas.microsoft.com/office/drawing/2010/main" val="0"/>
              </a:ext>
            </a:extLst>
          </a:blip>
          <a:srcRect b="16661"/>
          <a:stretch/>
        </p:blipFill>
        <p:spPr bwMode="auto">
          <a:xfrm>
            <a:off x="1169368" y="332654"/>
            <a:ext cx="7560839" cy="2223011"/>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755576" y="2571334"/>
            <a:ext cx="8388424" cy="3539430"/>
          </a:xfrm>
          <a:prstGeom prst="rect">
            <a:avLst/>
          </a:prstGeom>
          <a:noFill/>
        </p:spPr>
        <p:txBody>
          <a:bodyPr wrap="square" rtlCol="0">
            <a:spAutoFit/>
          </a:bodyPr>
          <a:lstStyle/>
          <a:p>
            <a:pPr algn="ctr"/>
            <a:r>
              <a:rPr lang="es-EC" sz="1600" b="1" dirty="0" smtClean="0">
                <a:latin typeface="Times New Roman" pitchFamily="18" charset="0"/>
                <a:cs typeface="Times New Roman" pitchFamily="18" charset="0"/>
              </a:rPr>
              <a:t>DEPARTAMENTO DE CIENCIAS ECONOMICAS ADMINISTRATIVAS Y DE COMERCIO </a:t>
            </a:r>
          </a:p>
          <a:p>
            <a:pPr algn="ctr"/>
            <a:endParaRPr lang="es-EC" sz="1600" b="1" dirty="0" smtClean="0">
              <a:latin typeface="Times New Roman" pitchFamily="18" charset="0"/>
              <a:cs typeface="Times New Roman" pitchFamily="18" charset="0"/>
            </a:endParaRPr>
          </a:p>
          <a:p>
            <a:pPr algn="ctr"/>
            <a:r>
              <a:rPr lang="es-EC" sz="1600" b="1" dirty="0" smtClean="0">
                <a:latin typeface="Times New Roman" pitchFamily="18" charset="0"/>
                <a:cs typeface="Times New Roman" pitchFamily="18" charset="0"/>
              </a:rPr>
              <a:t>CARRERA DE INGENIERIA EN FINANZAS  Y AUDITORIA , C.P.A</a:t>
            </a:r>
          </a:p>
          <a:p>
            <a:pPr algn="ctr"/>
            <a:endParaRPr lang="es-EC" sz="1600" dirty="0" smtClean="0">
              <a:latin typeface="Times New Roman" pitchFamily="18" charset="0"/>
              <a:cs typeface="Times New Roman" pitchFamily="18" charset="0"/>
            </a:endParaRPr>
          </a:p>
          <a:p>
            <a:pPr algn="ctr"/>
            <a:r>
              <a:rPr lang="es-EC" sz="1600" b="1" dirty="0" smtClean="0">
                <a:latin typeface="Times New Roman" pitchFamily="18" charset="0"/>
                <a:cs typeface="Times New Roman" pitchFamily="18" charset="0"/>
              </a:rPr>
              <a:t>TRABAJO DE TITULACION, PREVIO A LA OBTENCION DEL TITULO DE INGENIERO EN FINANZAS –CONTADOR PUBLICO AUDITOR</a:t>
            </a:r>
          </a:p>
          <a:p>
            <a:pPr algn="ctr"/>
            <a:endParaRPr lang="es-EC" sz="1600" dirty="0" smtClean="0">
              <a:latin typeface="Times New Roman" pitchFamily="18" charset="0"/>
              <a:cs typeface="Times New Roman" pitchFamily="18" charset="0"/>
            </a:endParaRPr>
          </a:p>
          <a:p>
            <a:pPr algn="ctr"/>
            <a:r>
              <a:rPr lang="es-EC" sz="1600" b="1" dirty="0" smtClean="0">
                <a:latin typeface="Times New Roman" pitchFamily="18" charset="0"/>
                <a:cs typeface="Times New Roman" pitchFamily="18" charset="0"/>
              </a:rPr>
              <a:t>TEMA:</a:t>
            </a:r>
            <a:r>
              <a:rPr lang="es-EC" sz="1600" dirty="0" smtClean="0">
                <a:latin typeface="Times New Roman" pitchFamily="18" charset="0"/>
                <a:cs typeface="Times New Roman" pitchFamily="18" charset="0"/>
              </a:rPr>
              <a:t> </a:t>
            </a:r>
            <a:r>
              <a:rPr lang="es-ES_tradnl" sz="1600" dirty="0" smtClean="0">
                <a:latin typeface="Times New Roman" pitchFamily="18" charset="0"/>
                <a:cs typeface="Times New Roman" pitchFamily="18" charset="0"/>
              </a:rPr>
              <a:t>EVOLUCIÓN DE LA CARTERA IMPRODUCTIVA POR MADURACIÓN DE PLAZOS Y ESTRATEGIAS DE COBRANZA EN LAS COAC DEL SEGMENTO 1 DEL ECUADOR</a:t>
            </a:r>
          </a:p>
          <a:p>
            <a:pPr algn="ctr"/>
            <a:endParaRPr lang="es-EC" sz="1600" dirty="0" smtClean="0">
              <a:latin typeface="Times New Roman" pitchFamily="18" charset="0"/>
              <a:cs typeface="Times New Roman" pitchFamily="18" charset="0"/>
            </a:endParaRPr>
          </a:p>
          <a:p>
            <a:pPr algn="ctr"/>
            <a:r>
              <a:rPr lang="es-EC" sz="1600" b="1" dirty="0" smtClean="0">
                <a:latin typeface="Times New Roman" pitchFamily="18" charset="0"/>
                <a:cs typeface="Times New Roman" pitchFamily="18" charset="0"/>
              </a:rPr>
              <a:t>DIRECTOR:</a:t>
            </a:r>
            <a:r>
              <a:rPr lang="es-ES_tradnl" sz="1600" dirty="0" smtClean="0">
                <a:latin typeface="Times New Roman" pitchFamily="18" charset="0"/>
                <a:cs typeface="Times New Roman" pitchFamily="18" charset="0"/>
              </a:rPr>
              <a:t>MSG. TAMAYO HERRERA, ARACELY DEL PILAR</a:t>
            </a:r>
            <a:endParaRPr lang="es-ES_tradnl" sz="1600" dirty="0">
              <a:latin typeface="Times New Roman" pitchFamily="18" charset="0"/>
              <a:cs typeface="Times New Roman" pitchFamily="18" charset="0"/>
            </a:endParaRPr>
          </a:p>
          <a:p>
            <a:pPr algn="ctr"/>
            <a:endParaRPr lang="es-ES_tradnl" sz="1600" dirty="0" smtClean="0">
              <a:latin typeface="Times New Roman" pitchFamily="18" charset="0"/>
              <a:cs typeface="Times New Roman" pitchFamily="18" charset="0"/>
            </a:endParaRPr>
          </a:p>
          <a:p>
            <a:pPr algn="ctr"/>
            <a:r>
              <a:rPr lang="es-ES_tradnl" sz="1600" b="1" dirty="0" smtClean="0">
                <a:latin typeface="Times New Roman" pitchFamily="18" charset="0"/>
                <a:cs typeface="Times New Roman" pitchFamily="18" charset="0"/>
              </a:rPr>
              <a:t>AUTORAS:</a:t>
            </a:r>
            <a:r>
              <a:rPr lang="es-ES_tradnl" sz="1600" dirty="0" smtClean="0">
                <a:latin typeface="Times New Roman" pitchFamily="18" charset="0"/>
                <a:cs typeface="Times New Roman" pitchFamily="18" charset="0"/>
              </a:rPr>
              <a:t>  SILVA AYO, ESTEFANÍA ELIZABETH</a:t>
            </a:r>
            <a:endParaRPr lang="es-EC" dirty="0"/>
          </a:p>
        </p:txBody>
      </p:sp>
    </p:spTree>
    <p:extLst>
      <p:ext uri="{BB962C8B-B14F-4D97-AF65-F5344CB8AC3E}">
        <p14:creationId xmlns:p14="http://schemas.microsoft.com/office/powerpoint/2010/main" val="18684152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6" name="Picture 4" descr="Resultado de imagen para sello esp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6661"/>
          <a:stretch/>
        </p:blipFill>
        <p:spPr bwMode="auto">
          <a:xfrm>
            <a:off x="6444208" y="6102668"/>
            <a:ext cx="2520280" cy="707322"/>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3172507" y="395372"/>
            <a:ext cx="3245825" cy="646331"/>
          </a:xfrm>
          <a:prstGeom prst="rect">
            <a:avLst/>
          </a:prstGeom>
        </p:spPr>
        <p:txBody>
          <a:bodyPr wrap="none">
            <a:spAutoFit/>
          </a:bodyPr>
          <a:lstStyle/>
          <a:p>
            <a:pPr algn="ctr"/>
            <a:r>
              <a:rPr lang="es-ES_tradnl" b="1" dirty="0" smtClean="0">
                <a:solidFill>
                  <a:srgbClr val="0070C0"/>
                </a:solidFill>
              </a:rPr>
              <a:t>CAPITULO III</a:t>
            </a:r>
          </a:p>
          <a:p>
            <a:pPr algn="ctr"/>
            <a:r>
              <a:rPr lang="es-ES_tradnl" b="1" dirty="0" smtClean="0">
                <a:solidFill>
                  <a:srgbClr val="0070C0"/>
                </a:solidFill>
              </a:rPr>
              <a:t>MARCO METODOLOGICO</a:t>
            </a:r>
            <a:endParaRPr lang="es-EC" dirty="0">
              <a:solidFill>
                <a:srgbClr val="0070C0"/>
              </a:solidFill>
            </a:endParaRPr>
          </a:p>
        </p:txBody>
      </p:sp>
      <p:graphicFrame>
        <p:nvGraphicFramePr>
          <p:cNvPr id="2" name="1 Diagrama"/>
          <p:cNvGraphicFramePr/>
          <p:nvPr>
            <p:extLst>
              <p:ext uri="{D42A27DB-BD31-4B8C-83A1-F6EECF244321}">
                <p14:modId xmlns:p14="http://schemas.microsoft.com/office/powerpoint/2010/main" val="2919235841"/>
              </p:ext>
            </p:extLst>
          </p:nvPr>
        </p:nvGraphicFramePr>
        <p:xfrm>
          <a:off x="755576" y="1412776"/>
          <a:ext cx="4248472"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7 Diagrama"/>
          <p:cNvGraphicFramePr/>
          <p:nvPr>
            <p:extLst>
              <p:ext uri="{D42A27DB-BD31-4B8C-83A1-F6EECF244321}">
                <p14:modId xmlns:p14="http://schemas.microsoft.com/office/powerpoint/2010/main" val="3164671402"/>
              </p:ext>
            </p:extLst>
          </p:nvPr>
        </p:nvGraphicFramePr>
        <p:xfrm>
          <a:off x="4572000" y="1412776"/>
          <a:ext cx="4248472"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4603529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7" name="6 Rectángulo"/>
          <p:cNvSpPr/>
          <p:nvPr/>
        </p:nvSpPr>
        <p:spPr>
          <a:xfrm>
            <a:off x="3131840" y="218591"/>
            <a:ext cx="4111254" cy="615553"/>
          </a:xfrm>
          <a:prstGeom prst="rect">
            <a:avLst/>
          </a:prstGeom>
        </p:spPr>
        <p:txBody>
          <a:bodyPr wrap="none">
            <a:spAutoFit/>
          </a:bodyPr>
          <a:lstStyle/>
          <a:p>
            <a:pPr algn="ctr"/>
            <a:r>
              <a:rPr lang="es-ES_tradnl" b="1" dirty="0" smtClean="0">
                <a:solidFill>
                  <a:srgbClr val="0070C0"/>
                </a:solidFill>
              </a:rPr>
              <a:t>CAPITULO </a:t>
            </a:r>
            <a:r>
              <a:rPr lang="es-ES_tradnl" b="1" dirty="0">
                <a:solidFill>
                  <a:srgbClr val="0070C0"/>
                </a:solidFill>
              </a:rPr>
              <a:t>IV</a:t>
            </a:r>
            <a:endParaRPr lang="es-ES_tradnl" b="1" dirty="0" smtClean="0">
              <a:solidFill>
                <a:srgbClr val="0070C0"/>
              </a:solidFill>
            </a:endParaRPr>
          </a:p>
          <a:p>
            <a:pPr algn="ctr"/>
            <a:r>
              <a:rPr lang="es-ES_tradnl" sz="1600" b="1" dirty="0" smtClean="0">
                <a:solidFill>
                  <a:srgbClr val="0070C0"/>
                </a:solidFill>
              </a:rPr>
              <a:t>RESULTADOS DE LA INVESTIGACIÓN</a:t>
            </a:r>
            <a:endParaRPr lang="es-EC" sz="1600" dirty="0">
              <a:solidFill>
                <a:srgbClr val="0070C0"/>
              </a:solidFill>
            </a:endParaRPr>
          </a:p>
        </p:txBody>
      </p:sp>
      <p:pic>
        <p:nvPicPr>
          <p:cNvPr id="17" name="Imagen 16"/>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42653"/>
            <a:ext cx="5362575" cy="2238375"/>
          </a:xfrm>
          <a:prstGeom prst="rect">
            <a:avLst/>
          </a:prstGeom>
          <a:noFill/>
          <a:ln>
            <a:noFill/>
          </a:ln>
        </p:spPr>
      </p:pic>
      <p:pic>
        <p:nvPicPr>
          <p:cNvPr id="19" name="Imagen 18"/>
          <p:cNvPicPr/>
          <p:nvPr/>
        </p:nvPicPr>
        <p:blipFill>
          <a:blip r:embed="rId3">
            <a:extLst>
              <a:ext uri="{28A0092B-C50C-407E-A947-70E740481C1C}">
                <a14:useLocalDpi xmlns:a14="http://schemas.microsoft.com/office/drawing/2010/main" val="0"/>
              </a:ext>
            </a:extLst>
          </a:blip>
          <a:srcRect/>
          <a:stretch>
            <a:fillRect/>
          </a:stretch>
        </p:blipFill>
        <p:spPr bwMode="auto">
          <a:xfrm>
            <a:off x="3851920" y="3861048"/>
            <a:ext cx="5095875" cy="2305050"/>
          </a:xfrm>
          <a:prstGeom prst="rect">
            <a:avLst/>
          </a:prstGeom>
          <a:noFill/>
          <a:ln>
            <a:noFill/>
          </a:ln>
        </p:spPr>
      </p:pic>
      <p:sp>
        <p:nvSpPr>
          <p:cNvPr id="6" name="CuadroTexto 5"/>
          <p:cNvSpPr txBox="1"/>
          <p:nvPr/>
        </p:nvSpPr>
        <p:spPr>
          <a:xfrm>
            <a:off x="1475656" y="4581128"/>
            <a:ext cx="2088232" cy="923330"/>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Magnitud del SFPS frente a la Banca Privada</a:t>
            </a:r>
            <a:endParaRPr lang="es-EC" dirty="0">
              <a:latin typeface="Times New Roman" panose="02020603050405020304" pitchFamily="18" charset="0"/>
              <a:cs typeface="Times New Roman" panose="02020603050405020304" pitchFamily="18" charset="0"/>
            </a:endParaRPr>
          </a:p>
        </p:txBody>
      </p:sp>
      <p:sp>
        <p:nvSpPr>
          <p:cNvPr id="21" name="CuadroTexto 20"/>
          <p:cNvSpPr txBox="1"/>
          <p:nvPr/>
        </p:nvSpPr>
        <p:spPr>
          <a:xfrm>
            <a:off x="6804248" y="1988840"/>
            <a:ext cx="1584176" cy="646331"/>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Clasificación de segmentos</a:t>
            </a:r>
            <a:endParaRPr 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03529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12" name="Imagen 1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331871"/>
            <a:ext cx="5724525" cy="3899619"/>
          </a:xfrm>
          <a:prstGeom prst="rect">
            <a:avLst/>
          </a:prstGeom>
          <a:noFill/>
          <a:ln>
            <a:noFill/>
          </a:ln>
        </p:spPr>
      </p:pic>
      <p:pic>
        <p:nvPicPr>
          <p:cNvPr id="13" name="Imagen 12"/>
          <p:cNvPicPr/>
          <p:nvPr/>
        </p:nvPicPr>
        <p:blipFill rotWithShape="1">
          <a:blip r:embed="rId3" cstate="print">
            <a:extLst>
              <a:ext uri="{28A0092B-C50C-407E-A947-70E740481C1C}">
                <a14:useLocalDpi xmlns:a14="http://schemas.microsoft.com/office/drawing/2010/main" val="0"/>
              </a:ext>
            </a:extLst>
          </a:blip>
          <a:srcRect b="5709"/>
          <a:stretch/>
        </p:blipFill>
        <p:spPr bwMode="auto">
          <a:xfrm>
            <a:off x="1043608" y="4218712"/>
            <a:ext cx="5971540" cy="2616976"/>
          </a:xfrm>
          <a:prstGeom prst="rect">
            <a:avLst/>
          </a:prstGeom>
          <a:noFill/>
          <a:ln>
            <a:noFill/>
          </a:ln>
        </p:spPr>
      </p:pic>
      <p:sp>
        <p:nvSpPr>
          <p:cNvPr id="14" name="Rectángulo 13"/>
          <p:cNvSpPr/>
          <p:nvPr/>
        </p:nvSpPr>
        <p:spPr>
          <a:xfrm>
            <a:off x="1012938" y="965627"/>
            <a:ext cx="2262918" cy="2031325"/>
          </a:xfrm>
          <a:prstGeom prst="rect">
            <a:avLst/>
          </a:prstGeom>
        </p:spPr>
        <p:txBody>
          <a:bodyPr wrap="square">
            <a:spAutoFit/>
          </a:bodyPr>
          <a:lstStyle/>
          <a:p>
            <a:pPr algn="just">
              <a:spcAft>
                <a:spcPts val="0"/>
              </a:spcAft>
            </a:pPr>
            <a:r>
              <a:rPr lang="es-ES" i="1" dirty="0">
                <a:solidFill>
                  <a:srgbClr val="000000"/>
                </a:solidFill>
                <a:latin typeface="Times New Roman" panose="02020603050405020304" pitchFamily="18" charset="0"/>
                <a:ea typeface="Times New Roman" panose="02020603050405020304" pitchFamily="18" charset="0"/>
              </a:rPr>
              <a:t>Evolución de los activos, cartera bruta total, provisiones y cartera neta de las 25 COAC del segmento 1. En millones de dólares y porcentajes.</a:t>
            </a:r>
            <a:endParaRPr lang="es-EC" sz="1200" b="1" dirty="0">
              <a:solidFill>
                <a:srgbClr val="000000"/>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4603529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10" name="Imagen 9"/>
          <p:cNvPicPr/>
          <p:nvPr/>
        </p:nvPicPr>
        <p:blipFill rotWithShape="1">
          <a:blip r:embed="rId2">
            <a:extLst>
              <a:ext uri="{28A0092B-C50C-407E-A947-70E740481C1C}">
                <a14:useLocalDpi xmlns:a14="http://schemas.microsoft.com/office/drawing/2010/main" val="0"/>
              </a:ext>
            </a:extLst>
          </a:blip>
          <a:srcRect b="6402"/>
          <a:stretch/>
        </p:blipFill>
        <p:spPr bwMode="auto">
          <a:xfrm>
            <a:off x="1115616" y="116632"/>
            <a:ext cx="3714750" cy="3744416"/>
          </a:xfrm>
          <a:prstGeom prst="rect">
            <a:avLst/>
          </a:prstGeom>
          <a:ln w="3175" cap="sq">
            <a:solidFill>
              <a:schemeClr val="accent1"/>
            </a:solidFill>
            <a:miter lim="800000"/>
          </a:ln>
          <a:effectLst>
            <a:outerShdw blurRad="57150" dist="50800" dir="2700000" algn="tl" rotWithShape="0">
              <a:srgbClr val="000000">
                <a:alpha val="40000"/>
              </a:srgbClr>
            </a:outerShdw>
          </a:effectLst>
        </p:spPr>
      </p:pic>
      <p:pic>
        <p:nvPicPr>
          <p:cNvPr id="11" name="Imagen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8972" y="3933056"/>
            <a:ext cx="5971540" cy="2862572"/>
          </a:xfrm>
          <a:prstGeom prst="rect">
            <a:avLst/>
          </a:prstGeom>
          <a:noFill/>
          <a:ln>
            <a:noFill/>
          </a:ln>
        </p:spPr>
      </p:pic>
      <p:sp>
        <p:nvSpPr>
          <p:cNvPr id="8" name="Rectángulo 7"/>
          <p:cNvSpPr/>
          <p:nvPr/>
        </p:nvSpPr>
        <p:spPr>
          <a:xfrm>
            <a:off x="5004048" y="764704"/>
            <a:ext cx="3888432" cy="1200329"/>
          </a:xfrm>
          <a:prstGeom prst="rect">
            <a:avLst/>
          </a:prstGeom>
        </p:spPr>
        <p:txBody>
          <a:bodyPr wrap="square">
            <a:spAutoFit/>
          </a:bodyPr>
          <a:lstStyle/>
          <a:p>
            <a:pPr>
              <a:spcAft>
                <a:spcPts val="0"/>
              </a:spcAft>
            </a:pPr>
            <a:r>
              <a:rPr lang="es-ES" i="1" dirty="0">
                <a:solidFill>
                  <a:srgbClr val="000000"/>
                </a:solidFill>
                <a:latin typeface="Times New Roman" panose="02020603050405020304" pitchFamily="18" charset="0"/>
                <a:ea typeface="Times New Roman" panose="02020603050405020304" pitchFamily="18" charset="0"/>
              </a:rPr>
              <a:t>Cobertura de las Provisiones para la Cartera Improductiva total de las 25 COAC del segmento 1; en USD millones de dólares.</a:t>
            </a:r>
            <a:endParaRPr lang="es-EC" sz="1200" b="1" dirty="0">
              <a:solidFill>
                <a:srgbClr val="000000"/>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4603529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7" name="6 Imagen"/>
          <p:cNvPicPr/>
          <p:nvPr/>
        </p:nvPicPr>
        <p:blipFill>
          <a:blip r:embed="rId2">
            <a:extLst>
              <a:ext uri="{28A0092B-C50C-407E-A947-70E740481C1C}">
                <a14:useLocalDpi xmlns:a14="http://schemas.microsoft.com/office/drawing/2010/main" val="0"/>
              </a:ext>
            </a:extLst>
          </a:blip>
          <a:srcRect/>
          <a:stretch>
            <a:fillRect/>
          </a:stretch>
        </p:blipFill>
        <p:spPr bwMode="auto">
          <a:xfrm>
            <a:off x="1767369" y="1340768"/>
            <a:ext cx="5971540" cy="3913921"/>
          </a:xfrm>
          <a:prstGeom prst="rect">
            <a:avLst/>
          </a:prstGeom>
          <a:noFill/>
          <a:ln>
            <a:noFill/>
          </a:ln>
        </p:spPr>
      </p:pic>
      <p:sp>
        <p:nvSpPr>
          <p:cNvPr id="2" name="1 Rectángulo"/>
          <p:cNvSpPr/>
          <p:nvPr/>
        </p:nvSpPr>
        <p:spPr>
          <a:xfrm>
            <a:off x="1331640" y="692696"/>
            <a:ext cx="6048672" cy="369332"/>
          </a:xfrm>
          <a:prstGeom prst="rect">
            <a:avLst/>
          </a:prstGeom>
        </p:spPr>
        <p:txBody>
          <a:bodyPr wrap="square">
            <a:spAutoFit/>
          </a:bodyPr>
          <a:lstStyle/>
          <a:p>
            <a:r>
              <a:rPr lang="es-EC" dirty="0"/>
              <a:t>Evolución de la cartera bruta por segmentos de crédito </a:t>
            </a:r>
            <a:endParaRPr lang="es-ES" dirty="0"/>
          </a:p>
        </p:txBody>
      </p:sp>
      <p:sp>
        <p:nvSpPr>
          <p:cNvPr id="6" name="5 CuadroTexto"/>
          <p:cNvSpPr txBox="1"/>
          <p:nvPr/>
        </p:nvSpPr>
        <p:spPr>
          <a:xfrm>
            <a:off x="1767370" y="5517232"/>
            <a:ext cx="2732622" cy="646331"/>
          </a:xfrm>
          <a:prstGeom prst="rect">
            <a:avLst/>
          </a:prstGeom>
          <a:noFill/>
        </p:spPr>
        <p:txBody>
          <a:bodyPr wrap="square" rtlCol="0">
            <a:spAutoFit/>
          </a:bodyPr>
          <a:lstStyle/>
          <a:p>
            <a:r>
              <a:rPr lang="es-ES_tradnl" dirty="0" smtClean="0"/>
              <a:t>Rentabilidad acorde al nivel de riesgo asumido</a:t>
            </a:r>
            <a:endParaRPr lang="es-ES" dirty="0"/>
          </a:p>
        </p:txBody>
      </p:sp>
    </p:spTree>
    <p:extLst>
      <p:ext uri="{BB962C8B-B14F-4D97-AF65-F5344CB8AC3E}">
        <p14:creationId xmlns:p14="http://schemas.microsoft.com/office/powerpoint/2010/main" val="39628209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7" name="Imagen 6"/>
          <p:cNvPicPr/>
          <p:nvPr/>
        </p:nvPicPr>
        <p:blipFill rotWithShape="1">
          <a:blip r:embed="rId2">
            <a:extLst>
              <a:ext uri="{28A0092B-C50C-407E-A947-70E740481C1C}">
                <a14:useLocalDpi xmlns:a14="http://schemas.microsoft.com/office/drawing/2010/main" val="0"/>
              </a:ext>
            </a:extLst>
          </a:blip>
          <a:srcRect b="5660"/>
          <a:stretch/>
        </p:blipFill>
        <p:spPr bwMode="auto">
          <a:xfrm>
            <a:off x="1115616" y="62724"/>
            <a:ext cx="5971540" cy="3600400"/>
          </a:xfrm>
          <a:prstGeom prst="rect">
            <a:avLst/>
          </a:prstGeom>
          <a:ln w="3175" cap="sq">
            <a:solidFill>
              <a:schemeClr val="accent1">
                <a:lumMod val="40000"/>
                <a:lumOff val="60000"/>
              </a:schemeClr>
            </a:solidFill>
            <a:prstDash val="solid"/>
            <a:miter lim="800000"/>
          </a:ln>
          <a:effectLst>
            <a:outerShdw blurRad="50800" dist="38100" dir="2700000" algn="tl" rotWithShape="0">
              <a:srgbClr val="000000">
                <a:alpha val="43000"/>
              </a:srgbClr>
            </a:outerShdw>
          </a:effectLst>
        </p:spPr>
      </p:pic>
      <p:sp>
        <p:nvSpPr>
          <p:cNvPr id="2" name="Rectángulo 1"/>
          <p:cNvSpPr/>
          <p:nvPr/>
        </p:nvSpPr>
        <p:spPr>
          <a:xfrm>
            <a:off x="7164288" y="620688"/>
            <a:ext cx="1944216" cy="2031325"/>
          </a:xfrm>
          <a:prstGeom prst="rect">
            <a:avLst/>
          </a:prstGeom>
        </p:spPr>
        <p:txBody>
          <a:bodyPr wrap="square">
            <a:spAutoFit/>
          </a:bodyPr>
          <a:lstStyle/>
          <a:p>
            <a:pPr>
              <a:spcAft>
                <a:spcPts val="0"/>
              </a:spcAft>
            </a:pPr>
            <a:r>
              <a:rPr lang="es-ES" i="1" dirty="0">
                <a:solidFill>
                  <a:srgbClr val="000000"/>
                </a:solidFill>
                <a:latin typeface="Times New Roman" panose="02020603050405020304" pitchFamily="18" charset="0"/>
                <a:ea typeface="Times New Roman" panose="02020603050405020304" pitchFamily="18" charset="0"/>
              </a:rPr>
              <a:t>Morosidad de la Cartera De Crédito  de las 25 COAC del Segmento 1. En Millones De Dólares.</a:t>
            </a:r>
            <a:endParaRPr lang="es-EC" sz="1200" b="1" dirty="0">
              <a:solidFill>
                <a:srgbClr val="000000"/>
              </a:solidFill>
              <a:effectLst/>
              <a:latin typeface="Arial" panose="020B0604020202020204" pitchFamily="34" charset="0"/>
              <a:ea typeface="Times New Roman" panose="02020603050405020304" pitchFamily="18" charset="0"/>
            </a:endParaRPr>
          </a:p>
        </p:txBody>
      </p:sp>
      <p:pic>
        <p:nvPicPr>
          <p:cNvPr id="12" name="Imagen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564" y="3829365"/>
            <a:ext cx="4320480" cy="2974640"/>
          </a:xfrm>
          <a:prstGeom prst="rect">
            <a:avLst/>
          </a:prstGeom>
          <a:noFill/>
          <a:ln>
            <a:noFill/>
          </a:ln>
        </p:spPr>
      </p:pic>
      <p:pic>
        <p:nvPicPr>
          <p:cNvPr id="13" name="Imagen 1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8700" y="3829365"/>
            <a:ext cx="4129804" cy="3006323"/>
          </a:xfrm>
          <a:prstGeom prst="rect">
            <a:avLst/>
          </a:prstGeom>
          <a:noFill/>
          <a:ln>
            <a:noFill/>
          </a:ln>
        </p:spPr>
      </p:pic>
    </p:spTree>
    <p:extLst>
      <p:ext uri="{BB962C8B-B14F-4D97-AF65-F5344CB8AC3E}">
        <p14:creationId xmlns:p14="http://schemas.microsoft.com/office/powerpoint/2010/main" val="15734067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7" name="Imagen 6"/>
          <p:cNvPicPr/>
          <p:nvPr/>
        </p:nvPicPr>
        <p:blipFill rotWithShape="1">
          <a:blip r:embed="rId2">
            <a:extLst>
              <a:ext uri="{28A0092B-C50C-407E-A947-70E740481C1C}">
                <a14:useLocalDpi xmlns:a14="http://schemas.microsoft.com/office/drawing/2010/main" val="0"/>
              </a:ext>
            </a:extLst>
          </a:blip>
          <a:srcRect b="4229"/>
          <a:stretch/>
        </p:blipFill>
        <p:spPr bwMode="auto">
          <a:xfrm>
            <a:off x="1017240" y="291284"/>
            <a:ext cx="5715000" cy="3261549"/>
          </a:xfrm>
          <a:prstGeom prst="rect">
            <a:avLst/>
          </a:prstGeom>
          <a:noFill/>
          <a:ln>
            <a:noFill/>
          </a:ln>
        </p:spPr>
      </p:pic>
      <p:pic>
        <p:nvPicPr>
          <p:cNvPr id="9" name="Imagen 8"/>
          <p:cNvPicPr/>
          <p:nvPr/>
        </p:nvPicPr>
        <p:blipFill rotWithShape="1">
          <a:blip r:embed="rId3">
            <a:extLst>
              <a:ext uri="{28A0092B-C50C-407E-A947-70E740481C1C}">
                <a14:useLocalDpi xmlns:a14="http://schemas.microsoft.com/office/drawing/2010/main" val="0"/>
              </a:ext>
            </a:extLst>
          </a:blip>
          <a:srcRect b="5098"/>
          <a:stretch/>
        </p:blipFill>
        <p:spPr bwMode="auto">
          <a:xfrm>
            <a:off x="3203848" y="3717032"/>
            <a:ext cx="5940152" cy="3096344"/>
          </a:xfrm>
          <a:prstGeom prst="rect">
            <a:avLst/>
          </a:prstGeom>
          <a:noFill/>
          <a:ln>
            <a:noFill/>
          </a:ln>
        </p:spPr>
      </p:pic>
      <p:sp>
        <p:nvSpPr>
          <p:cNvPr id="2" name="Rectángulo 1"/>
          <p:cNvSpPr/>
          <p:nvPr/>
        </p:nvSpPr>
        <p:spPr>
          <a:xfrm>
            <a:off x="971600" y="0"/>
            <a:ext cx="8136904" cy="307777"/>
          </a:xfrm>
          <a:prstGeom prst="rect">
            <a:avLst/>
          </a:prstGeom>
        </p:spPr>
        <p:txBody>
          <a:bodyPr wrap="square">
            <a:spAutoFit/>
          </a:bodyPr>
          <a:lstStyle/>
          <a:p>
            <a:pPr>
              <a:spcAft>
                <a:spcPts val="0"/>
              </a:spcAft>
            </a:pPr>
            <a:r>
              <a:rPr lang="es-EC" sz="1400" dirty="0"/>
              <a:t>Evolución de la edad de la cartera de consumo y de microcrédito del segmento 1; del período 2015 al 2017</a:t>
            </a:r>
            <a:r>
              <a:rPr lang="es-ES" sz="1400" b="1" i="1" dirty="0" smtClean="0">
                <a:solidFill>
                  <a:srgbClr val="000000"/>
                </a:solidFill>
                <a:latin typeface="Times New Roman" panose="02020603050405020304" pitchFamily="18" charset="0"/>
                <a:ea typeface="Times New Roman" panose="02020603050405020304" pitchFamily="18" charset="0"/>
              </a:rPr>
              <a:t>.</a:t>
            </a:r>
            <a:endParaRPr lang="es-EC" sz="1050" b="1" dirty="0">
              <a:solidFill>
                <a:srgbClr val="000000"/>
              </a:solidFill>
              <a:effectLst/>
              <a:latin typeface="Arial" panose="020B0604020202020204" pitchFamily="34" charset="0"/>
              <a:ea typeface="Times New Roman" panose="02020603050405020304" pitchFamily="18" charset="0"/>
            </a:endParaRPr>
          </a:p>
        </p:txBody>
      </p:sp>
      <p:sp>
        <p:nvSpPr>
          <p:cNvPr id="3" name="Rectángulo 2"/>
          <p:cNvSpPr/>
          <p:nvPr/>
        </p:nvSpPr>
        <p:spPr>
          <a:xfrm>
            <a:off x="6732240" y="764704"/>
            <a:ext cx="2205880" cy="307777"/>
          </a:xfrm>
          <a:prstGeom prst="rect">
            <a:avLst/>
          </a:prstGeom>
        </p:spPr>
        <p:txBody>
          <a:bodyPr wrap="square">
            <a:spAutoFit/>
          </a:bodyPr>
          <a:lstStyle/>
          <a:p>
            <a:r>
              <a:rPr lang="es-EC" sz="1400" dirty="0">
                <a:latin typeface="Times New Roman" panose="02020603050405020304" pitchFamily="18" charset="0"/>
                <a:ea typeface="Calibri" panose="020F0502020204030204" pitchFamily="34" charset="0"/>
              </a:rPr>
              <a:t>70% del total de la cartera </a:t>
            </a:r>
            <a:endParaRPr lang="es-EC" sz="1400" dirty="0"/>
          </a:p>
        </p:txBody>
      </p:sp>
      <p:sp>
        <p:nvSpPr>
          <p:cNvPr id="6" name="Rectángulo 5"/>
          <p:cNvSpPr/>
          <p:nvPr/>
        </p:nvSpPr>
        <p:spPr>
          <a:xfrm>
            <a:off x="1171232" y="4077072"/>
            <a:ext cx="2064989" cy="307777"/>
          </a:xfrm>
          <a:prstGeom prst="rect">
            <a:avLst/>
          </a:prstGeom>
        </p:spPr>
        <p:txBody>
          <a:bodyPr wrap="none">
            <a:spAutoFit/>
          </a:bodyPr>
          <a:lstStyle/>
          <a:p>
            <a:r>
              <a:rPr lang="es-EC" sz="1400" dirty="0">
                <a:latin typeface="Times New Roman" panose="02020603050405020304" pitchFamily="18" charset="0"/>
                <a:ea typeface="Calibri" panose="020F0502020204030204" pitchFamily="34" charset="0"/>
              </a:rPr>
              <a:t>60% del total de la cartera</a:t>
            </a:r>
            <a:endParaRPr lang="es-EC" sz="1400" dirty="0"/>
          </a:p>
        </p:txBody>
      </p:sp>
    </p:spTree>
    <p:extLst>
      <p:ext uri="{BB962C8B-B14F-4D97-AF65-F5344CB8AC3E}">
        <p14:creationId xmlns:p14="http://schemas.microsoft.com/office/powerpoint/2010/main" val="3122039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 name="Rectángulo 1"/>
          <p:cNvSpPr/>
          <p:nvPr/>
        </p:nvSpPr>
        <p:spPr>
          <a:xfrm>
            <a:off x="971600" y="0"/>
            <a:ext cx="8136904" cy="307777"/>
          </a:xfrm>
          <a:prstGeom prst="rect">
            <a:avLst/>
          </a:prstGeom>
        </p:spPr>
        <p:txBody>
          <a:bodyPr wrap="square">
            <a:spAutoFit/>
          </a:bodyPr>
          <a:lstStyle/>
          <a:p>
            <a:pPr>
              <a:spcAft>
                <a:spcPts val="0"/>
              </a:spcAft>
            </a:pPr>
            <a:r>
              <a:rPr lang="es-EC" sz="1400" dirty="0"/>
              <a:t>Análisis de la edad de la cartera improductiva por plazos</a:t>
            </a:r>
            <a:endParaRPr lang="es-EC" sz="1050" b="1" dirty="0">
              <a:solidFill>
                <a:srgbClr val="000000"/>
              </a:solidFill>
              <a:effectLst/>
              <a:latin typeface="Arial" panose="020B0604020202020204" pitchFamily="34" charset="0"/>
              <a:ea typeface="Times New Roman" panose="02020603050405020304" pitchFamily="18" charset="0"/>
            </a:endParaRPr>
          </a:p>
        </p:txBody>
      </p:sp>
      <p:pic>
        <p:nvPicPr>
          <p:cNvPr id="10" name="Imagen 9"/>
          <p:cNvPicPr/>
          <p:nvPr/>
        </p:nvPicPr>
        <p:blipFill rotWithShape="1">
          <a:blip r:embed="rId2">
            <a:extLst>
              <a:ext uri="{28A0092B-C50C-407E-A947-70E740481C1C}">
                <a14:useLocalDpi xmlns:a14="http://schemas.microsoft.com/office/drawing/2010/main" val="0"/>
              </a:ext>
            </a:extLst>
          </a:blip>
          <a:srcRect b="4635"/>
          <a:stretch/>
        </p:blipFill>
        <p:spPr bwMode="auto">
          <a:xfrm>
            <a:off x="1012133" y="321895"/>
            <a:ext cx="4784003" cy="2963090"/>
          </a:xfrm>
          <a:prstGeom prst="rect">
            <a:avLst/>
          </a:prstGeom>
          <a:noFill/>
          <a:ln>
            <a:noFill/>
          </a:ln>
        </p:spPr>
      </p:pic>
      <p:pic>
        <p:nvPicPr>
          <p:cNvPr id="11" name="Imagen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8717" y="3212976"/>
            <a:ext cx="5148572" cy="3536801"/>
          </a:xfrm>
          <a:prstGeom prst="rect">
            <a:avLst/>
          </a:prstGeom>
          <a:noFill/>
          <a:ln>
            <a:noFill/>
          </a:ln>
        </p:spPr>
      </p:pic>
    </p:spTree>
    <p:extLst>
      <p:ext uri="{BB962C8B-B14F-4D97-AF65-F5344CB8AC3E}">
        <p14:creationId xmlns:p14="http://schemas.microsoft.com/office/powerpoint/2010/main" val="10024287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 name="Rectángulo 1"/>
          <p:cNvSpPr/>
          <p:nvPr/>
        </p:nvSpPr>
        <p:spPr>
          <a:xfrm>
            <a:off x="971600" y="0"/>
            <a:ext cx="8136904" cy="307777"/>
          </a:xfrm>
          <a:prstGeom prst="rect">
            <a:avLst/>
          </a:prstGeom>
        </p:spPr>
        <p:txBody>
          <a:bodyPr wrap="square">
            <a:spAutoFit/>
          </a:bodyPr>
          <a:lstStyle/>
          <a:p>
            <a:pPr>
              <a:spcAft>
                <a:spcPts val="0"/>
              </a:spcAft>
            </a:pPr>
            <a:r>
              <a:rPr lang="es-EC" sz="1400" dirty="0"/>
              <a:t>Análisis de la edad de la cartera improductiva por plazos</a:t>
            </a:r>
            <a:endParaRPr lang="es-EC" sz="1050" b="1" dirty="0">
              <a:solidFill>
                <a:srgbClr val="000000"/>
              </a:solidFill>
              <a:effectLst/>
              <a:latin typeface="Arial" panose="020B0604020202020204" pitchFamily="34" charset="0"/>
              <a:ea typeface="Times New Roman" panose="02020603050405020304" pitchFamily="18" charset="0"/>
            </a:endParaRPr>
          </a:p>
        </p:txBody>
      </p:sp>
      <p:pic>
        <p:nvPicPr>
          <p:cNvPr id="7" name="Imagen 6"/>
          <p:cNvPicPr/>
          <p:nvPr/>
        </p:nvPicPr>
        <p:blipFill rotWithShape="1">
          <a:blip r:embed="rId2">
            <a:extLst>
              <a:ext uri="{28A0092B-C50C-407E-A947-70E740481C1C}">
                <a14:useLocalDpi xmlns:a14="http://schemas.microsoft.com/office/drawing/2010/main" val="0"/>
              </a:ext>
            </a:extLst>
          </a:blip>
          <a:srcRect b="4867"/>
          <a:stretch/>
        </p:blipFill>
        <p:spPr bwMode="auto">
          <a:xfrm>
            <a:off x="4893307" y="692696"/>
            <a:ext cx="4191546" cy="3601765"/>
          </a:xfrm>
          <a:prstGeom prst="rect">
            <a:avLst/>
          </a:prstGeom>
          <a:noFill/>
          <a:ln>
            <a:noFill/>
          </a:ln>
        </p:spPr>
      </p:pic>
      <p:pic>
        <p:nvPicPr>
          <p:cNvPr id="8" name="Imagen 7"/>
          <p:cNvPicPr/>
          <p:nvPr/>
        </p:nvPicPr>
        <p:blipFill rotWithShape="1">
          <a:blip r:embed="rId3" cstate="print">
            <a:extLst>
              <a:ext uri="{28A0092B-C50C-407E-A947-70E740481C1C}">
                <a14:useLocalDpi xmlns:a14="http://schemas.microsoft.com/office/drawing/2010/main" val="0"/>
              </a:ext>
            </a:extLst>
          </a:blip>
          <a:srcRect l="2367" r="4667" b="-40"/>
          <a:stretch/>
        </p:blipFill>
        <p:spPr bwMode="auto">
          <a:xfrm>
            <a:off x="467544" y="836712"/>
            <a:ext cx="4392488" cy="3384376"/>
          </a:xfrm>
          <a:prstGeom prst="rect">
            <a:avLst/>
          </a:prstGeom>
          <a:noFill/>
          <a:ln>
            <a:noFill/>
          </a:ln>
        </p:spPr>
      </p:pic>
    </p:spTree>
    <p:extLst>
      <p:ext uri="{BB962C8B-B14F-4D97-AF65-F5344CB8AC3E}">
        <p14:creationId xmlns:p14="http://schemas.microsoft.com/office/powerpoint/2010/main" val="14888760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 name="Rectángulo 1"/>
          <p:cNvSpPr/>
          <p:nvPr/>
        </p:nvSpPr>
        <p:spPr>
          <a:xfrm>
            <a:off x="971600" y="0"/>
            <a:ext cx="8136904" cy="307777"/>
          </a:xfrm>
          <a:prstGeom prst="rect">
            <a:avLst/>
          </a:prstGeom>
        </p:spPr>
        <p:txBody>
          <a:bodyPr wrap="square">
            <a:spAutoFit/>
          </a:bodyPr>
          <a:lstStyle/>
          <a:p>
            <a:pPr>
              <a:spcAft>
                <a:spcPts val="0"/>
              </a:spcAft>
            </a:pPr>
            <a:r>
              <a:rPr lang="es-EC" sz="1400" dirty="0"/>
              <a:t>Análisis de la edad de la cartera improductiva por plazos</a:t>
            </a:r>
            <a:endParaRPr lang="es-EC" sz="1050" b="1" dirty="0">
              <a:solidFill>
                <a:srgbClr val="000000"/>
              </a:solidFill>
              <a:effectLst/>
              <a:latin typeface="Arial" panose="020B0604020202020204" pitchFamily="34" charset="0"/>
              <a:ea typeface="Times New Roman" panose="02020603050405020304" pitchFamily="18" charset="0"/>
            </a:endParaRPr>
          </a:p>
        </p:txBody>
      </p:sp>
      <p:pic>
        <p:nvPicPr>
          <p:cNvPr id="9" name="Imagen 8"/>
          <p:cNvPicPr/>
          <p:nvPr/>
        </p:nvPicPr>
        <p:blipFill rotWithShape="1">
          <a:blip r:embed="rId2">
            <a:extLst>
              <a:ext uri="{28A0092B-C50C-407E-A947-70E740481C1C}">
                <a14:useLocalDpi xmlns:a14="http://schemas.microsoft.com/office/drawing/2010/main" val="0"/>
              </a:ext>
            </a:extLst>
          </a:blip>
          <a:srcRect b="5007"/>
          <a:stretch/>
        </p:blipFill>
        <p:spPr bwMode="auto">
          <a:xfrm>
            <a:off x="4887590" y="1196752"/>
            <a:ext cx="4220913" cy="4129335"/>
          </a:xfrm>
          <a:prstGeom prst="rect">
            <a:avLst/>
          </a:prstGeom>
          <a:noFill/>
          <a:ln>
            <a:noFill/>
          </a:ln>
        </p:spPr>
      </p:pic>
      <p:pic>
        <p:nvPicPr>
          <p:cNvPr id="10" name="Imagen 9"/>
          <p:cNvPicPr/>
          <p:nvPr/>
        </p:nvPicPr>
        <p:blipFill rotWithShape="1">
          <a:blip r:embed="rId3" cstate="print">
            <a:extLst>
              <a:ext uri="{28A0092B-C50C-407E-A947-70E740481C1C}">
                <a14:useLocalDpi xmlns:a14="http://schemas.microsoft.com/office/drawing/2010/main" val="0"/>
              </a:ext>
            </a:extLst>
          </a:blip>
          <a:srcRect l="4178" r="4178"/>
          <a:stretch/>
        </p:blipFill>
        <p:spPr bwMode="auto">
          <a:xfrm>
            <a:off x="501599" y="1559751"/>
            <a:ext cx="4364929" cy="3741457"/>
          </a:xfrm>
          <a:prstGeom prst="rect">
            <a:avLst/>
          </a:prstGeom>
          <a:noFill/>
          <a:ln>
            <a:noFill/>
          </a:ln>
        </p:spPr>
      </p:pic>
    </p:spTree>
    <p:extLst>
      <p:ext uri="{BB962C8B-B14F-4D97-AF65-F5344CB8AC3E}">
        <p14:creationId xmlns:p14="http://schemas.microsoft.com/office/powerpoint/2010/main" val="26058141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6" name="Picture 4" descr="Resultado de imagen para sello esp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6661"/>
          <a:stretch/>
        </p:blipFill>
        <p:spPr bwMode="auto">
          <a:xfrm>
            <a:off x="6444208" y="6102668"/>
            <a:ext cx="2520280" cy="707322"/>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351002" y="704801"/>
            <a:ext cx="3600400" cy="461665"/>
          </a:xfrm>
          <a:prstGeom prst="rect">
            <a:avLst/>
          </a:prstGeom>
          <a:noFill/>
        </p:spPr>
        <p:txBody>
          <a:bodyPr wrap="square" rtlCol="0">
            <a:spAutoFit/>
          </a:bodyPr>
          <a:lstStyle/>
          <a:p>
            <a:r>
              <a:rPr lang="es-EC" sz="2400" b="1" dirty="0" smtClean="0">
                <a:solidFill>
                  <a:srgbClr val="0070C0"/>
                </a:solidFill>
                <a:latin typeface="Times New Roman" pitchFamily="18" charset="0"/>
                <a:cs typeface="Times New Roman" pitchFamily="18" charset="0"/>
              </a:rPr>
              <a:t>ANTECEDENTES </a:t>
            </a:r>
            <a:endParaRPr lang="es-EC" sz="2400" b="1" dirty="0">
              <a:solidFill>
                <a:srgbClr val="0070C0"/>
              </a:solidFill>
              <a:latin typeface="Times New Roman" pitchFamily="18" charset="0"/>
              <a:cs typeface="Times New Roman" pitchFamily="18" charset="0"/>
            </a:endParaRPr>
          </a:p>
        </p:txBody>
      </p:sp>
      <p:sp>
        <p:nvSpPr>
          <p:cNvPr id="38" name="17 Cuadro de texto"/>
          <p:cNvSpPr txBox="1"/>
          <p:nvPr/>
        </p:nvSpPr>
        <p:spPr>
          <a:xfrm>
            <a:off x="2051720" y="1393491"/>
            <a:ext cx="1777166" cy="21044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400" dirty="0" smtClean="0">
                <a:effectLst/>
                <a:latin typeface="Times New Roman"/>
                <a:ea typeface="Calibri"/>
                <a:cs typeface="Times New Roman"/>
              </a:rPr>
              <a:t>COOPERATIVISMO</a:t>
            </a:r>
            <a:endParaRPr lang="es-EC" sz="1400" dirty="0">
              <a:effectLst/>
              <a:ea typeface="Calibri"/>
              <a:cs typeface="Times New Roman"/>
            </a:endParaRPr>
          </a:p>
        </p:txBody>
      </p:sp>
      <p:sp>
        <p:nvSpPr>
          <p:cNvPr id="51" name="50 CuadroTexto"/>
          <p:cNvSpPr txBox="1"/>
          <p:nvPr/>
        </p:nvSpPr>
        <p:spPr>
          <a:xfrm>
            <a:off x="3610576" y="164635"/>
            <a:ext cx="2851718" cy="461665"/>
          </a:xfrm>
          <a:prstGeom prst="rect">
            <a:avLst/>
          </a:prstGeom>
          <a:noFill/>
        </p:spPr>
        <p:txBody>
          <a:bodyPr wrap="square" rtlCol="0">
            <a:spAutoFit/>
          </a:bodyPr>
          <a:lstStyle/>
          <a:p>
            <a:pPr algn="ctr"/>
            <a:r>
              <a:rPr lang="es-EC" sz="2400" b="1" dirty="0" smtClean="0">
                <a:solidFill>
                  <a:srgbClr val="0070C0"/>
                </a:solidFill>
                <a:latin typeface="Times New Roman" pitchFamily="18" charset="0"/>
                <a:cs typeface="Times New Roman" pitchFamily="18" charset="0"/>
              </a:rPr>
              <a:t>CAPITULO I</a:t>
            </a:r>
            <a:endParaRPr lang="es-EC" sz="2400" b="1" dirty="0">
              <a:solidFill>
                <a:srgbClr val="0070C0"/>
              </a:solidFill>
              <a:latin typeface="Times New Roman" pitchFamily="18" charset="0"/>
              <a:cs typeface="Times New Roman" pitchFamily="18" charset="0"/>
            </a:endParaRPr>
          </a:p>
        </p:txBody>
      </p:sp>
      <p:pic>
        <p:nvPicPr>
          <p:cNvPr id="1026" name="Picture 2" descr="Resultado de imagen para cooperativism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576157" y="1883240"/>
            <a:ext cx="2395193" cy="179639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a:stretch>
            <a:fillRect/>
          </a:stretch>
        </p:blipFill>
        <p:spPr>
          <a:xfrm>
            <a:off x="5148064" y="836712"/>
            <a:ext cx="2943225" cy="1552575"/>
          </a:xfrm>
          <a:prstGeom prst="rect">
            <a:avLst/>
          </a:prstGeom>
        </p:spPr>
      </p:pic>
      <p:sp>
        <p:nvSpPr>
          <p:cNvPr id="49" name="17 Cuadro de texto"/>
          <p:cNvSpPr txBox="1"/>
          <p:nvPr/>
        </p:nvSpPr>
        <p:spPr>
          <a:xfrm>
            <a:off x="1334237" y="3785424"/>
            <a:ext cx="3816424" cy="122197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85750" indent="-285750">
              <a:lnSpc>
                <a:spcPct val="115000"/>
              </a:lnSpc>
              <a:spcAft>
                <a:spcPts val="1000"/>
              </a:spcAft>
              <a:buFont typeface="Arial" panose="020B0604020202020204" pitchFamily="34" charset="0"/>
              <a:buChar char="•"/>
            </a:pPr>
            <a:r>
              <a:rPr lang="es-EC" sz="1400" dirty="0" smtClean="0">
                <a:latin typeface="Times New Roman"/>
                <a:ea typeface="Calibri"/>
                <a:cs typeface="Times New Roman"/>
              </a:rPr>
              <a:t>Desenvolvimiento económico</a:t>
            </a:r>
          </a:p>
          <a:p>
            <a:pPr marL="285750" indent="-285750">
              <a:lnSpc>
                <a:spcPct val="115000"/>
              </a:lnSpc>
              <a:spcAft>
                <a:spcPts val="1000"/>
              </a:spcAft>
              <a:buFont typeface="Arial" panose="020B0604020202020204" pitchFamily="34" charset="0"/>
              <a:buChar char="•"/>
            </a:pPr>
            <a:r>
              <a:rPr lang="es-EC" sz="1400" dirty="0" smtClean="0">
                <a:effectLst/>
                <a:latin typeface="Times New Roman"/>
                <a:ea typeface="Calibri"/>
                <a:cs typeface="Times New Roman"/>
              </a:rPr>
              <a:t>Exclusión</a:t>
            </a:r>
          </a:p>
          <a:p>
            <a:pPr marL="285750" indent="-285750">
              <a:lnSpc>
                <a:spcPct val="115000"/>
              </a:lnSpc>
              <a:spcAft>
                <a:spcPts val="1000"/>
              </a:spcAft>
              <a:buFont typeface="Arial" panose="020B0604020202020204" pitchFamily="34" charset="0"/>
              <a:buChar char="•"/>
            </a:pPr>
            <a:r>
              <a:rPr lang="es-EC" sz="1400" dirty="0" smtClean="0">
                <a:latin typeface="Times New Roman"/>
                <a:ea typeface="Calibri"/>
                <a:cs typeface="Times New Roman"/>
              </a:rPr>
              <a:t>Pobreza e injusta distribución de la riqueza</a:t>
            </a:r>
            <a:endParaRPr lang="es-EC" sz="1400" dirty="0">
              <a:effectLst/>
              <a:ea typeface="Calibri"/>
              <a:cs typeface="Times New Roman"/>
            </a:endParaRPr>
          </a:p>
        </p:txBody>
      </p:sp>
      <p:sp>
        <p:nvSpPr>
          <p:cNvPr id="50" name="17 Cuadro de texto"/>
          <p:cNvSpPr txBox="1"/>
          <p:nvPr/>
        </p:nvSpPr>
        <p:spPr>
          <a:xfrm>
            <a:off x="5220072" y="2494478"/>
            <a:ext cx="1777166" cy="21044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400" dirty="0" smtClean="0">
                <a:effectLst/>
                <a:latin typeface="Times New Roman"/>
                <a:ea typeface="Calibri"/>
                <a:cs typeface="Times New Roman"/>
              </a:rPr>
              <a:t>Junio 2012 SEPS</a:t>
            </a:r>
            <a:endParaRPr lang="es-EC" sz="1400" dirty="0">
              <a:effectLst/>
              <a:ea typeface="Calibri"/>
              <a:cs typeface="Times New Roman"/>
            </a:endParaRPr>
          </a:p>
        </p:txBody>
      </p:sp>
      <p:graphicFrame>
        <p:nvGraphicFramePr>
          <p:cNvPr id="3" name="Diagrama 2"/>
          <p:cNvGraphicFramePr/>
          <p:nvPr>
            <p:extLst>
              <p:ext uri="{D42A27DB-BD31-4B8C-83A1-F6EECF244321}">
                <p14:modId xmlns:p14="http://schemas.microsoft.com/office/powerpoint/2010/main" val="1886144512"/>
              </p:ext>
            </p:extLst>
          </p:nvPr>
        </p:nvGraphicFramePr>
        <p:xfrm>
          <a:off x="5724128" y="2208294"/>
          <a:ext cx="2664296" cy="34529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647108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 name="Rectángulo 1"/>
          <p:cNvSpPr/>
          <p:nvPr/>
        </p:nvSpPr>
        <p:spPr>
          <a:xfrm>
            <a:off x="971600" y="0"/>
            <a:ext cx="8136904" cy="307777"/>
          </a:xfrm>
          <a:prstGeom prst="rect">
            <a:avLst/>
          </a:prstGeom>
        </p:spPr>
        <p:txBody>
          <a:bodyPr wrap="square">
            <a:spAutoFit/>
          </a:bodyPr>
          <a:lstStyle/>
          <a:p>
            <a:pPr>
              <a:spcAft>
                <a:spcPts val="0"/>
              </a:spcAft>
            </a:pPr>
            <a:r>
              <a:rPr lang="es-EC" sz="1400" dirty="0"/>
              <a:t>Análisis de la edad de la cartera improductiva por plazos</a:t>
            </a:r>
            <a:endParaRPr lang="es-EC" sz="1050" b="1" dirty="0">
              <a:solidFill>
                <a:srgbClr val="000000"/>
              </a:solidFill>
              <a:effectLst/>
              <a:latin typeface="Arial" panose="020B0604020202020204" pitchFamily="34" charset="0"/>
              <a:ea typeface="Times New Roman" panose="02020603050405020304" pitchFamily="18" charset="0"/>
            </a:endParaRPr>
          </a:p>
        </p:txBody>
      </p:sp>
      <p:pic>
        <p:nvPicPr>
          <p:cNvPr id="7" name="Imagen 6"/>
          <p:cNvPicPr/>
          <p:nvPr/>
        </p:nvPicPr>
        <p:blipFill rotWithShape="1">
          <a:blip r:embed="rId2">
            <a:extLst>
              <a:ext uri="{28A0092B-C50C-407E-A947-70E740481C1C}">
                <a14:useLocalDpi xmlns:a14="http://schemas.microsoft.com/office/drawing/2010/main" val="0"/>
              </a:ext>
            </a:extLst>
          </a:blip>
          <a:srcRect b="4867"/>
          <a:stretch/>
        </p:blipFill>
        <p:spPr bwMode="auto">
          <a:xfrm>
            <a:off x="971600" y="307777"/>
            <a:ext cx="5040560" cy="3913311"/>
          </a:xfrm>
          <a:prstGeom prst="rect">
            <a:avLst/>
          </a:prstGeom>
          <a:noFill/>
          <a:ln>
            <a:noFill/>
          </a:ln>
        </p:spPr>
      </p:pic>
      <p:pic>
        <p:nvPicPr>
          <p:cNvPr id="8" name="Imagen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3719" y="4221089"/>
            <a:ext cx="5796644" cy="2614600"/>
          </a:xfrm>
          <a:prstGeom prst="rect">
            <a:avLst/>
          </a:prstGeom>
          <a:noFill/>
          <a:ln>
            <a:noFill/>
          </a:ln>
        </p:spPr>
      </p:pic>
    </p:spTree>
    <p:extLst>
      <p:ext uri="{BB962C8B-B14F-4D97-AF65-F5344CB8AC3E}">
        <p14:creationId xmlns:p14="http://schemas.microsoft.com/office/powerpoint/2010/main" val="6566594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 name="Rectángulo 1"/>
          <p:cNvSpPr/>
          <p:nvPr/>
        </p:nvSpPr>
        <p:spPr>
          <a:xfrm>
            <a:off x="971600" y="302403"/>
            <a:ext cx="8136904" cy="307777"/>
          </a:xfrm>
          <a:prstGeom prst="rect">
            <a:avLst/>
          </a:prstGeom>
        </p:spPr>
        <p:txBody>
          <a:bodyPr wrap="square">
            <a:spAutoFit/>
          </a:bodyPr>
          <a:lstStyle/>
          <a:p>
            <a:pPr>
              <a:spcAft>
                <a:spcPts val="0"/>
              </a:spcAft>
            </a:pPr>
            <a:r>
              <a:rPr lang="es-EC" sz="1400" dirty="0"/>
              <a:t>Análisis de la edad de la cartera improductiva por plazos</a:t>
            </a:r>
            <a:endParaRPr lang="es-EC" sz="1050" b="1" dirty="0">
              <a:solidFill>
                <a:srgbClr val="000000"/>
              </a:solidFill>
              <a:effectLst/>
              <a:latin typeface="Arial" panose="020B0604020202020204" pitchFamily="34" charset="0"/>
              <a:ea typeface="Times New Roman" panose="02020603050405020304" pitchFamily="18" charset="0"/>
            </a:endParaRPr>
          </a:p>
        </p:txBody>
      </p:sp>
      <p:pic>
        <p:nvPicPr>
          <p:cNvPr id="9" name="Imagen 8"/>
          <p:cNvPicPr/>
          <p:nvPr/>
        </p:nvPicPr>
        <p:blipFill>
          <a:blip r:embed="rId2">
            <a:extLst>
              <a:ext uri="{28A0092B-C50C-407E-A947-70E740481C1C}">
                <a14:useLocalDpi xmlns:a14="http://schemas.microsoft.com/office/drawing/2010/main" val="0"/>
              </a:ext>
            </a:extLst>
          </a:blip>
          <a:srcRect/>
          <a:stretch>
            <a:fillRect/>
          </a:stretch>
        </p:blipFill>
        <p:spPr bwMode="auto">
          <a:xfrm>
            <a:off x="4522485" y="1484784"/>
            <a:ext cx="4621515" cy="3636679"/>
          </a:xfrm>
          <a:prstGeom prst="rect">
            <a:avLst/>
          </a:prstGeom>
          <a:noFill/>
          <a:ln>
            <a:noFill/>
          </a:ln>
        </p:spPr>
      </p:pic>
      <p:pic>
        <p:nvPicPr>
          <p:cNvPr id="10" name="Imagen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599" y="1556792"/>
            <a:ext cx="3995390" cy="3420655"/>
          </a:xfrm>
          <a:prstGeom prst="rect">
            <a:avLst/>
          </a:prstGeom>
          <a:noFill/>
          <a:ln>
            <a:noFill/>
          </a:ln>
        </p:spPr>
      </p:pic>
    </p:spTree>
    <p:extLst>
      <p:ext uri="{BB962C8B-B14F-4D97-AF65-F5344CB8AC3E}">
        <p14:creationId xmlns:p14="http://schemas.microsoft.com/office/powerpoint/2010/main" val="29450315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 name="Rectángulo 1"/>
          <p:cNvSpPr/>
          <p:nvPr/>
        </p:nvSpPr>
        <p:spPr>
          <a:xfrm>
            <a:off x="1007096" y="218591"/>
            <a:ext cx="8136904" cy="307777"/>
          </a:xfrm>
          <a:prstGeom prst="rect">
            <a:avLst/>
          </a:prstGeom>
        </p:spPr>
        <p:txBody>
          <a:bodyPr wrap="square">
            <a:spAutoFit/>
          </a:bodyPr>
          <a:lstStyle/>
          <a:p>
            <a:pPr>
              <a:spcAft>
                <a:spcPts val="0"/>
              </a:spcAft>
            </a:pPr>
            <a:r>
              <a:rPr lang="es-EC" sz="1400" dirty="0"/>
              <a:t>Análisis de la edad de la cartera improductiva por plazos</a:t>
            </a:r>
            <a:endParaRPr lang="es-EC" sz="1050" b="1" dirty="0">
              <a:solidFill>
                <a:srgbClr val="000000"/>
              </a:solidFill>
              <a:effectLst/>
              <a:latin typeface="Arial" panose="020B0604020202020204" pitchFamily="34" charset="0"/>
              <a:ea typeface="Times New Roman" panose="02020603050405020304" pitchFamily="18" charset="0"/>
            </a:endParaRPr>
          </a:p>
        </p:txBody>
      </p:sp>
      <p:pic>
        <p:nvPicPr>
          <p:cNvPr id="7" name="Imagen 6"/>
          <p:cNvPicPr/>
          <p:nvPr/>
        </p:nvPicPr>
        <p:blipFill rotWithShape="1">
          <a:blip r:embed="rId2">
            <a:extLst>
              <a:ext uri="{28A0092B-C50C-407E-A947-70E740481C1C}">
                <a14:useLocalDpi xmlns:a14="http://schemas.microsoft.com/office/drawing/2010/main" val="0"/>
              </a:ext>
            </a:extLst>
          </a:blip>
          <a:srcRect b="4867"/>
          <a:stretch/>
        </p:blipFill>
        <p:spPr bwMode="auto">
          <a:xfrm>
            <a:off x="4680012" y="1075078"/>
            <a:ext cx="4428492" cy="3866090"/>
          </a:xfrm>
          <a:prstGeom prst="rect">
            <a:avLst/>
          </a:prstGeom>
          <a:noFill/>
          <a:ln>
            <a:noFill/>
          </a:ln>
        </p:spPr>
      </p:pic>
      <p:pic>
        <p:nvPicPr>
          <p:cNvPr id="8" name="Imagen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524" y="1312591"/>
            <a:ext cx="4392488" cy="3340545"/>
          </a:xfrm>
          <a:prstGeom prst="rect">
            <a:avLst/>
          </a:prstGeom>
          <a:noFill/>
          <a:ln>
            <a:noFill/>
          </a:ln>
        </p:spPr>
      </p:pic>
    </p:spTree>
    <p:extLst>
      <p:ext uri="{BB962C8B-B14F-4D97-AF65-F5344CB8AC3E}">
        <p14:creationId xmlns:p14="http://schemas.microsoft.com/office/powerpoint/2010/main" val="753050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Rectángulo 2"/>
          <p:cNvSpPr/>
          <p:nvPr/>
        </p:nvSpPr>
        <p:spPr>
          <a:xfrm>
            <a:off x="107504" y="157036"/>
            <a:ext cx="9133344" cy="369332"/>
          </a:xfrm>
          <a:prstGeom prst="rect">
            <a:avLst/>
          </a:prstGeom>
        </p:spPr>
        <p:txBody>
          <a:bodyPr wrap="square">
            <a:spAutoFit/>
          </a:bodyPr>
          <a:lstStyle/>
          <a:p>
            <a:pPr lvl="2">
              <a:lnSpc>
                <a:spcPct val="150000"/>
              </a:lnSpc>
              <a:spcBef>
                <a:spcPts val="1000"/>
              </a:spcBef>
              <a:spcAft>
                <a:spcPts val="0"/>
              </a:spcAft>
            </a:pPr>
            <a:r>
              <a:rPr lang="es-EC" sz="1200" b="1" dirty="0">
                <a:latin typeface="Times New Roman" panose="02020603050405020304" pitchFamily="18" charset="0"/>
                <a:ea typeface="Times New Roman" panose="02020603050405020304" pitchFamily="18" charset="0"/>
                <a:cs typeface="Times New Roman" panose="02020603050405020304" pitchFamily="18" charset="0"/>
              </a:rPr>
              <a:t>Evolución de la cobertura de provisiones de la cartera de consumo y de </a:t>
            </a:r>
            <a:r>
              <a:rPr lang="es-EC" sz="1200" b="1" dirty="0" smtClean="0">
                <a:latin typeface="Times New Roman" panose="02020603050405020304" pitchFamily="18" charset="0"/>
                <a:ea typeface="Times New Roman" panose="02020603050405020304" pitchFamily="18" charset="0"/>
                <a:cs typeface="Times New Roman" panose="02020603050405020304" pitchFamily="18" charset="0"/>
              </a:rPr>
              <a:t>microcrédito</a:t>
            </a:r>
            <a:endParaRPr lang="es-EC"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Imagen 8"/>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432148"/>
            <a:ext cx="3781425" cy="4229100"/>
          </a:xfrm>
          <a:prstGeom prst="rect">
            <a:avLst/>
          </a:prstGeom>
          <a:noFill/>
          <a:ln>
            <a:noFill/>
          </a:ln>
        </p:spPr>
      </p:pic>
      <p:pic>
        <p:nvPicPr>
          <p:cNvPr id="10" name="Imagen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550" y="1477676"/>
            <a:ext cx="4554506" cy="4183572"/>
          </a:xfrm>
          <a:prstGeom prst="rect">
            <a:avLst/>
          </a:prstGeom>
          <a:noFill/>
          <a:ln>
            <a:noFill/>
          </a:ln>
        </p:spPr>
      </p:pic>
    </p:spTree>
    <p:extLst>
      <p:ext uri="{BB962C8B-B14F-4D97-AF65-F5344CB8AC3E}">
        <p14:creationId xmlns:p14="http://schemas.microsoft.com/office/powerpoint/2010/main" val="460402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Rectángulo 2"/>
          <p:cNvSpPr/>
          <p:nvPr/>
        </p:nvSpPr>
        <p:spPr>
          <a:xfrm>
            <a:off x="10656" y="395372"/>
            <a:ext cx="9133344" cy="369332"/>
          </a:xfrm>
          <a:prstGeom prst="rect">
            <a:avLst/>
          </a:prstGeom>
        </p:spPr>
        <p:txBody>
          <a:bodyPr wrap="square">
            <a:spAutoFit/>
          </a:bodyPr>
          <a:lstStyle/>
          <a:p>
            <a:pPr lvl="2">
              <a:lnSpc>
                <a:spcPct val="150000"/>
              </a:lnSpc>
              <a:spcBef>
                <a:spcPts val="1000"/>
              </a:spcBef>
              <a:spcAft>
                <a:spcPts val="0"/>
              </a:spcAft>
            </a:pPr>
            <a:r>
              <a:rPr lang="es-EC" sz="1200" b="1" dirty="0">
                <a:latin typeface="Times New Roman" panose="02020603050405020304" pitchFamily="18" charset="0"/>
                <a:ea typeface="Times New Roman" panose="02020603050405020304" pitchFamily="18" charset="0"/>
                <a:cs typeface="Times New Roman" panose="02020603050405020304" pitchFamily="18" charset="0"/>
              </a:rPr>
              <a:t>Evolución de la cobertura de provisiones de la cartera de consumo y de </a:t>
            </a:r>
            <a:r>
              <a:rPr lang="es-EC" sz="1200" b="1" dirty="0" smtClean="0">
                <a:latin typeface="Times New Roman" panose="02020603050405020304" pitchFamily="18" charset="0"/>
                <a:ea typeface="Times New Roman" panose="02020603050405020304" pitchFamily="18" charset="0"/>
                <a:cs typeface="Times New Roman" panose="02020603050405020304" pitchFamily="18" charset="0"/>
              </a:rPr>
              <a:t>microcrédito</a:t>
            </a:r>
            <a:endParaRPr lang="es-EC"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5310082" y="1000100"/>
            <a:ext cx="3781425" cy="4229100"/>
          </a:xfrm>
          <a:prstGeom prst="rect">
            <a:avLst/>
          </a:prstGeom>
          <a:noFill/>
          <a:ln>
            <a:noFill/>
          </a:ln>
        </p:spPr>
      </p:pic>
      <p:pic>
        <p:nvPicPr>
          <p:cNvPr id="8" name="Imagen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261652"/>
            <a:ext cx="4770530" cy="3609762"/>
          </a:xfrm>
          <a:prstGeom prst="rect">
            <a:avLst/>
          </a:prstGeom>
          <a:noFill/>
          <a:ln>
            <a:noFill/>
          </a:ln>
        </p:spPr>
      </p:pic>
    </p:spTree>
    <p:extLst>
      <p:ext uri="{BB962C8B-B14F-4D97-AF65-F5344CB8AC3E}">
        <p14:creationId xmlns:p14="http://schemas.microsoft.com/office/powerpoint/2010/main" val="40866408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Rectángulo 2"/>
          <p:cNvSpPr/>
          <p:nvPr/>
        </p:nvSpPr>
        <p:spPr>
          <a:xfrm>
            <a:off x="10656" y="428073"/>
            <a:ext cx="9133344" cy="336631"/>
          </a:xfrm>
          <a:prstGeom prst="rect">
            <a:avLst/>
          </a:prstGeom>
        </p:spPr>
        <p:txBody>
          <a:bodyPr wrap="square">
            <a:spAutoFit/>
          </a:bodyPr>
          <a:lstStyle/>
          <a:p>
            <a:pPr lvl="2">
              <a:lnSpc>
                <a:spcPct val="150000"/>
              </a:lnSpc>
              <a:spcBef>
                <a:spcPts val="1000"/>
              </a:spcBef>
              <a:spcAft>
                <a:spcPts val="0"/>
              </a:spcAft>
            </a:pPr>
            <a:r>
              <a:rPr lang="es-EC" sz="1200" b="1" dirty="0"/>
              <a:t>Análisis de la cartera de créditos de alto riesgo </a:t>
            </a:r>
            <a:endParaRPr lang="es-EC"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Imagen 8"/>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086331"/>
            <a:ext cx="4184015" cy="4286885"/>
          </a:xfrm>
          <a:prstGeom prst="rect">
            <a:avLst/>
          </a:prstGeom>
          <a:noFill/>
          <a:ln>
            <a:noFill/>
          </a:ln>
        </p:spPr>
      </p:pic>
      <p:pic>
        <p:nvPicPr>
          <p:cNvPr id="11" name="Imagen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524" y="1565659"/>
            <a:ext cx="4500500" cy="3673065"/>
          </a:xfrm>
          <a:prstGeom prst="rect">
            <a:avLst/>
          </a:prstGeom>
          <a:noFill/>
          <a:ln>
            <a:noFill/>
          </a:ln>
        </p:spPr>
      </p:pic>
    </p:spTree>
    <p:extLst>
      <p:ext uri="{BB962C8B-B14F-4D97-AF65-F5344CB8AC3E}">
        <p14:creationId xmlns:p14="http://schemas.microsoft.com/office/powerpoint/2010/main" val="31742847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Rectángulo 2"/>
          <p:cNvSpPr/>
          <p:nvPr/>
        </p:nvSpPr>
        <p:spPr>
          <a:xfrm>
            <a:off x="10656" y="-35970"/>
            <a:ext cx="9133344" cy="336631"/>
          </a:xfrm>
          <a:prstGeom prst="rect">
            <a:avLst/>
          </a:prstGeom>
        </p:spPr>
        <p:txBody>
          <a:bodyPr wrap="square">
            <a:spAutoFit/>
          </a:bodyPr>
          <a:lstStyle/>
          <a:p>
            <a:pPr lvl="2">
              <a:lnSpc>
                <a:spcPct val="150000"/>
              </a:lnSpc>
              <a:spcBef>
                <a:spcPts val="1000"/>
              </a:spcBef>
              <a:spcAft>
                <a:spcPts val="0"/>
              </a:spcAft>
            </a:pPr>
            <a:r>
              <a:rPr lang="es-EC" sz="1200" dirty="0"/>
              <a:t>Evolución de los indicadores de rentabilidad ROA y ROE del segmento 1</a:t>
            </a:r>
            <a:endParaRPr lang="es-EC"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Imagen 8"/>
          <p:cNvPicPr/>
          <p:nvPr/>
        </p:nvPicPr>
        <p:blipFill rotWithShape="1">
          <a:blip r:embed="rId2">
            <a:extLst>
              <a:ext uri="{28A0092B-C50C-407E-A947-70E740481C1C}">
                <a14:useLocalDpi xmlns:a14="http://schemas.microsoft.com/office/drawing/2010/main" val="0"/>
              </a:ext>
            </a:extLst>
          </a:blip>
          <a:srcRect b="5383"/>
          <a:stretch/>
        </p:blipFill>
        <p:spPr bwMode="auto">
          <a:xfrm>
            <a:off x="3257550" y="300661"/>
            <a:ext cx="5778946" cy="3560387"/>
          </a:xfrm>
          <a:prstGeom prst="rect">
            <a:avLst/>
          </a:prstGeom>
          <a:noFill/>
          <a:ln>
            <a:noFill/>
          </a:ln>
        </p:spPr>
      </p:pic>
      <p:pic>
        <p:nvPicPr>
          <p:cNvPr id="10" name="Imagen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524" y="3933056"/>
            <a:ext cx="6084675" cy="2880320"/>
          </a:xfrm>
          <a:prstGeom prst="rect">
            <a:avLst/>
          </a:prstGeom>
          <a:noFill/>
          <a:ln>
            <a:noFill/>
          </a:ln>
        </p:spPr>
      </p:pic>
    </p:spTree>
    <p:extLst>
      <p:ext uri="{BB962C8B-B14F-4D97-AF65-F5344CB8AC3E}">
        <p14:creationId xmlns:p14="http://schemas.microsoft.com/office/powerpoint/2010/main" val="40554700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Rectángulo 2"/>
          <p:cNvSpPr/>
          <p:nvPr/>
        </p:nvSpPr>
        <p:spPr>
          <a:xfrm>
            <a:off x="10656" y="356065"/>
            <a:ext cx="9133344" cy="336631"/>
          </a:xfrm>
          <a:prstGeom prst="rect">
            <a:avLst/>
          </a:prstGeom>
        </p:spPr>
        <p:txBody>
          <a:bodyPr wrap="square">
            <a:spAutoFit/>
          </a:bodyPr>
          <a:lstStyle/>
          <a:p>
            <a:pPr lvl="2">
              <a:lnSpc>
                <a:spcPct val="150000"/>
              </a:lnSpc>
              <a:spcBef>
                <a:spcPts val="1000"/>
              </a:spcBef>
              <a:spcAft>
                <a:spcPts val="0"/>
              </a:spcAft>
            </a:pPr>
            <a:r>
              <a:rPr lang="es-EC" sz="1200" b="1" dirty="0"/>
              <a:t>Evolución de los indicadores de rentabilidad ROA y ROE del segmento 1</a:t>
            </a:r>
            <a:endParaRPr lang="es-EC"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203176"/>
            <a:ext cx="5294630" cy="3810000"/>
          </a:xfrm>
          <a:prstGeom prst="rect">
            <a:avLst/>
          </a:prstGeom>
          <a:noFill/>
          <a:ln>
            <a:noFill/>
          </a:ln>
        </p:spPr>
      </p:pic>
    </p:spTree>
    <p:extLst>
      <p:ext uri="{BB962C8B-B14F-4D97-AF65-F5344CB8AC3E}">
        <p14:creationId xmlns:p14="http://schemas.microsoft.com/office/powerpoint/2010/main" val="20252561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Rectángulo 2"/>
          <p:cNvSpPr/>
          <p:nvPr/>
        </p:nvSpPr>
        <p:spPr>
          <a:xfrm>
            <a:off x="10656" y="-35970"/>
            <a:ext cx="9133344" cy="336631"/>
          </a:xfrm>
          <a:prstGeom prst="rect">
            <a:avLst/>
          </a:prstGeom>
        </p:spPr>
        <p:txBody>
          <a:bodyPr wrap="square">
            <a:spAutoFit/>
          </a:bodyPr>
          <a:lstStyle/>
          <a:p>
            <a:pPr lvl="2">
              <a:lnSpc>
                <a:spcPct val="150000"/>
              </a:lnSpc>
              <a:spcBef>
                <a:spcPts val="1000"/>
              </a:spcBef>
              <a:spcAft>
                <a:spcPts val="0"/>
              </a:spcAft>
            </a:pPr>
            <a:r>
              <a:rPr lang="es-ES_tradnl" sz="1200" b="1" dirty="0" smtClean="0">
                <a:solidFill>
                  <a:srgbClr val="92D050"/>
                </a:solidFill>
              </a:rPr>
              <a:t>RESULTADOS DE LAS ENTREVISTAS</a:t>
            </a:r>
            <a:endParaRPr lang="es-EC"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CuadroTexto 1"/>
          <p:cNvSpPr txBox="1"/>
          <p:nvPr/>
        </p:nvSpPr>
        <p:spPr>
          <a:xfrm>
            <a:off x="1187624" y="3491716"/>
            <a:ext cx="7956376" cy="369332"/>
          </a:xfrm>
          <a:prstGeom prst="rect">
            <a:avLst/>
          </a:prstGeom>
          <a:noFill/>
        </p:spPr>
        <p:txBody>
          <a:bodyPr wrap="square" rtlCol="0">
            <a:spAutoFit/>
          </a:bodyPr>
          <a:lstStyle/>
          <a:p>
            <a:r>
              <a:rPr lang="es-EC" dirty="0" smtClean="0"/>
              <a:t>Factores de riesgo que asumen las COAC según su giro de negocio</a:t>
            </a:r>
            <a:endParaRPr lang="es-EC" dirty="0"/>
          </a:p>
        </p:txBody>
      </p:sp>
      <p:graphicFrame>
        <p:nvGraphicFramePr>
          <p:cNvPr id="6" name="Diagrama 5"/>
          <p:cNvGraphicFramePr/>
          <p:nvPr>
            <p:extLst>
              <p:ext uri="{D42A27DB-BD31-4B8C-83A1-F6EECF244321}">
                <p14:modId xmlns:p14="http://schemas.microsoft.com/office/powerpoint/2010/main" val="1357557888"/>
              </p:ext>
            </p:extLst>
          </p:nvPr>
        </p:nvGraphicFramePr>
        <p:xfrm>
          <a:off x="1115616" y="2492896"/>
          <a:ext cx="7920880"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a14="http://schemas.microsoft.com/office/drawing/2010/main">
        <mc:Choice Requires="a14">
          <p:sp>
            <p:nvSpPr>
              <p:cNvPr id="8" name="7 Rectángulo"/>
              <p:cNvSpPr/>
              <p:nvPr/>
            </p:nvSpPr>
            <p:spPr>
              <a:xfrm>
                <a:off x="1187624" y="526368"/>
                <a:ext cx="3761671" cy="7538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a:latin typeface="Cambria Math"/>
                        </a:rPr>
                        <m:t>n</m:t>
                      </m:r>
                      <m:r>
                        <a:rPr lang="es-EC">
                          <a:latin typeface="Cambria Math"/>
                        </a:rPr>
                        <m:t>=</m:t>
                      </m:r>
                      <m:f>
                        <m:fPr>
                          <m:ctrlPr>
                            <a:rPr lang="es-EC" i="1">
                              <a:latin typeface="Cambria Math"/>
                            </a:rPr>
                          </m:ctrlPr>
                        </m:fPr>
                        <m:num>
                          <m:r>
                            <m:rPr>
                              <m:sty m:val="p"/>
                            </m:rPr>
                            <a:rPr lang="es-EC">
                              <a:latin typeface="Cambria Math"/>
                            </a:rPr>
                            <m:t>N</m:t>
                          </m:r>
                          <m:r>
                            <a:rPr lang="es-EC" i="1">
                              <a:latin typeface="Cambria Math"/>
                            </a:rPr>
                            <m:t>∗</m:t>
                          </m:r>
                          <m:sSup>
                            <m:sSupPr>
                              <m:ctrlPr>
                                <a:rPr lang="es-EC" i="1">
                                  <a:latin typeface="Cambria Math"/>
                                </a:rPr>
                              </m:ctrlPr>
                            </m:sSupPr>
                            <m:e>
                              <m:r>
                                <a:rPr lang="es-EC" i="1">
                                  <a:latin typeface="Cambria Math"/>
                                </a:rPr>
                                <m:t>𝑍</m:t>
                              </m:r>
                            </m:e>
                            <m:sup>
                              <m:r>
                                <a:rPr lang="es-EC" i="1">
                                  <a:latin typeface="Cambria Math"/>
                                </a:rPr>
                                <m:t>2</m:t>
                              </m:r>
                            </m:sup>
                          </m:sSup>
                          <m:r>
                            <a:rPr lang="es-EC" i="1">
                              <a:latin typeface="Cambria Math"/>
                            </a:rPr>
                            <m:t>∗</m:t>
                          </m:r>
                          <m:r>
                            <a:rPr lang="es-EC" i="1">
                              <a:latin typeface="Cambria Math"/>
                            </a:rPr>
                            <m:t>𝑝</m:t>
                          </m:r>
                          <m:r>
                            <a:rPr lang="es-EC" i="1">
                              <a:latin typeface="Cambria Math"/>
                            </a:rPr>
                            <m:t>∗(1−</m:t>
                          </m:r>
                          <m:r>
                            <a:rPr lang="es-EC" i="1">
                              <a:latin typeface="Cambria Math"/>
                            </a:rPr>
                            <m:t>𝑝</m:t>
                          </m:r>
                          <m:r>
                            <a:rPr lang="es-EC" i="1">
                              <a:latin typeface="Cambria Math"/>
                            </a:rPr>
                            <m:t>)</m:t>
                          </m:r>
                        </m:num>
                        <m:den>
                          <m:d>
                            <m:dPr>
                              <m:ctrlPr>
                                <a:rPr lang="es-EC" i="1">
                                  <a:latin typeface="Cambria Math"/>
                                </a:rPr>
                              </m:ctrlPr>
                            </m:dPr>
                            <m:e>
                              <m:r>
                                <m:rPr>
                                  <m:sty m:val="p"/>
                                </m:rPr>
                                <a:rPr lang="es-EC">
                                  <a:latin typeface="Cambria Math"/>
                                </a:rPr>
                                <m:t>N</m:t>
                              </m:r>
                              <m:r>
                                <a:rPr lang="es-EC" i="1">
                                  <a:latin typeface="Cambria Math"/>
                                </a:rPr>
                                <m:t>−</m:t>
                              </m:r>
                              <m:r>
                                <a:rPr lang="es-EC">
                                  <a:latin typeface="Cambria Math"/>
                                </a:rPr>
                                <m:t>1</m:t>
                              </m:r>
                            </m:e>
                          </m:d>
                          <m:r>
                            <a:rPr lang="es-EC" i="1">
                              <a:latin typeface="Cambria Math"/>
                            </a:rPr>
                            <m:t>∗ </m:t>
                          </m:r>
                          <m:sSup>
                            <m:sSupPr>
                              <m:ctrlPr>
                                <a:rPr lang="es-EC" i="1">
                                  <a:latin typeface="Cambria Math"/>
                                </a:rPr>
                              </m:ctrlPr>
                            </m:sSupPr>
                            <m:e>
                              <m:r>
                                <a:rPr lang="es-EC" i="1">
                                  <a:latin typeface="Cambria Math"/>
                                </a:rPr>
                                <m:t>𝑒</m:t>
                              </m:r>
                            </m:e>
                            <m:sup>
                              <m:r>
                                <a:rPr lang="es-EC" i="1">
                                  <a:latin typeface="Cambria Math"/>
                                </a:rPr>
                                <m:t>2</m:t>
                              </m:r>
                            </m:sup>
                          </m:sSup>
                          <m:r>
                            <a:rPr lang="es-EC" i="1">
                              <a:latin typeface="Cambria Math"/>
                            </a:rPr>
                            <m:t>+ </m:t>
                          </m:r>
                          <m:sSup>
                            <m:sSupPr>
                              <m:ctrlPr>
                                <a:rPr lang="es-EC" i="1">
                                  <a:latin typeface="Cambria Math"/>
                                </a:rPr>
                              </m:ctrlPr>
                            </m:sSupPr>
                            <m:e>
                              <m:r>
                                <a:rPr lang="es-EC" i="1">
                                  <a:latin typeface="Cambria Math"/>
                                </a:rPr>
                                <m:t>𝑍</m:t>
                              </m:r>
                            </m:e>
                            <m:sup>
                              <m:r>
                                <a:rPr lang="es-EC" i="1">
                                  <a:latin typeface="Cambria Math"/>
                                </a:rPr>
                                <m:t>2</m:t>
                              </m:r>
                            </m:sup>
                          </m:sSup>
                          <m:r>
                            <a:rPr lang="es-EC" i="1">
                              <a:latin typeface="Cambria Math"/>
                            </a:rPr>
                            <m:t>∗</m:t>
                          </m:r>
                          <m:r>
                            <a:rPr lang="es-EC" i="1">
                              <a:latin typeface="Cambria Math"/>
                            </a:rPr>
                            <m:t>𝑝</m:t>
                          </m:r>
                          <m:r>
                            <a:rPr lang="es-EC" i="1">
                              <a:latin typeface="Cambria Math"/>
                            </a:rPr>
                            <m:t>∗(1−</m:t>
                          </m:r>
                          <m:r>
                            <a:rPr lang="es-EC" i="1">
                              <a:latin typeface="Cambria Math"/>
                            </a:rPr>
                            <m:t>𝑝</m:t>
                          </m:r>
                          <m:r>
                            <a:rPr lang="es-EC" i="1">
                              <a:latin typeface="Cambria Math"/>
                            </a:rPr>
                            <m:t>)</m:t>
                          </m:r>
                        </m:den>
                      </m:f>
                    </m:oMath>
                  </m:oMathPara>
                </a14:m>
                <a:endParaRPr lang="es-EC" dirty="0"/>
              </a:p>
            </p:txBody>
          </p:sp>
        </mc:Choice>
        <mc:Fallback xmlns="">
          <p:sp>
            <p:nvSpPr>
              <p:cNvPr id="8" name="7 Rectángulo"/>
              <p:cNvSpPr>
                <a:spLocks noRot="1" noChangeAspect="1" noMove="1" noResize="1" noEditPoints="1" noAdjustHandles="1" noChangeArrowheads="1" noChangeShapeType="1" noTextEdit="1"/>
              </p:cNvSpPr>
              <p:nvPr/>
            </p:nvSpPr>
            <p:spPr>
              <a:xfrm>
                <a:off x="1187624" y="526368"/>
                <a:ext cx="3761671" cy="753861"/>
              </a:xfrm>
              <a:prstGeom prst="rect">
                <a:avLst/>
              </a:prstGeom>
              <a:blipFill rotWithShape="1">
                <a:blip r:embed="rId7"/>
                <a:stretch>
                  <a:fillRect/>
                </a:stretch>
              </a:blipFill>
            </p:spPr>
            <p:txBody>
              <a:bodyPr/>
              <a:lstStyle/>
              <a:p>
                <a:r>
                  <a:rPr lang="es-EC">
                    <a:noFill/>
                  </a:rPr>
                  <a:t> </a:t>
                </a:r>
              </a:p>
            </p:txBody>
          </p:sp>
        </mc:Fallback>
      </mc:AlternateContent>
      <p:sp>
        <p:nvSpPr>
          <p:cNvPr id="9" name="8 CuadroTexto"/>
          <p:cNvSpPr txBox="1"/>
          <p:nvPr/>
        </p:nvSpPr>
        <p:spPr>
          <a:xfrm>
            <a:off x="1331640" y="1541691"/>
            <a:ext cx="2592288" cy="1815882"/>
          </a:xfrm>
          <a:prstGeom prst="rect">
            <a:avLst/>
          </a:prstGeom>
          <a:noFill/>
        </p:spPr>
        <p:txBody>
          <a:bodyPr wrap="square" rtlCol="0">
            <a:spAutoFit/>
          </a:bodyPr>
          <a:lstStyle/>
          <a:p>
            <a:r>
              <a:rPr lang="es-EC" sz="1600" dirty="0" smtClean="0"/>
              <a:t>N: Tamaño de población</a:t>
            </a:r>
          </a:p>
          <a:p>
            <a:r>
              <a:rPr lang="es-EC" sz="1600" dirty="0" smtClean="0"/>
              <a:t>e: margen de error </a:t>
            </a:r>
          </a:p>
          <a:p>
            <a:r>
              <a:rPr lang="es-EC" sz="1600" dirty="0" smtClean="0"/>
              <a:t>p: proporción que queremos encontrar</a:t>
            </a:r>
          </a:p>
          <a:p>
            <a:r>
              <a:rPr lang="es-EC" sz="1600" dirty="0" smtClean="0"/>
              <a:t>Z: constante depende de nivel de confianza</a:t>
            </a:r>
          </a:p>
          <a:p>
            <a:endParaRPr lang="es-EC" sz="1600" dirty="0"/>
          </a:p>
        </p:txBody>
      </p:sp>
      <p:pic>
        <p:nvPicPr>
          <p:cNvPr id="10" name="9 Imagen"/>
          <p:cNvPicPr/>
          <p:nvPr/>
        </p:nvPicPr>
        <p:blipFill>
          <a:blip r:embed="rId8">
            <a:extLst>
              <a:ext uri="{28A0092B-C50C-407E-A947-70E740481C1C}">
                <a14:useLocalDpi xmlns:a14="http://schemas.microsoft.com/office/drawing/2010/main" val="0"/>
              </a:ext>
            </a:extLst>
          </a:blip>
          <a:srcRect/>
          <a:stretch>
            <a:fillRect/>
          </a:stretch>
        </p:blipFill>
        <p:spPr bwMode="auto">
          <a:xfrm>
            <a:off x="4646131" y="1556792"/>
            <a:ext cx="2590165" cy="1609725"/>
          </a:xfrm>
          <a:prstGeom prst="rect">
            <a:avLst/>
          </a:prstGeom>
          <a:noFill/>
          <a:ln>
            <a:noFill/>
          </a:ln>
        </p:spPr>
      </p:pic>
      <mc:AlternateContent xmlns:mc="http://schemas.openxmlformats.org/markup-compatibility/2006" xmlns:a14="http://schemas.microsoft.com/office/drawing/2010/main">
        <mc:Choice Requires="a14">
          <p:sp>
            <p:nvSpPr>
              <p:cNvPr id="11" name="10 Rectángulo"/>
              <p:cNvSpPr/>
              <p:nvPr/>
            </p:nvSpPr>
            <p:spPr>
              <a:xfrm>
                <a:off x="5120517" y="476672"/>
                <a:ext cx="93487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smtClean="0">
                          <a:latin typeface="Cambria Math"/>
                        </a:rPr>
                        <m:t>n</m:t>
                      </m:r>
                      <m:r>
                        <a:rPr lang="es-EC" smtClean="0">
                          <a:latin typeface="Cambria Math"/>
                        </a:rPr>
                        <m:t>=10</m:t>
                      </m:r>
                    </m:oMath>
                  </m:oMathPara>
                </a14:m>
                <a:endParaRPr lang="es-EC" dirty="0"/>
              </a:p>
            </p:txBody>
          </p:sp>
        </mc:Choice>
        <mc:Fallback xmlns="">
          <p:sp>
            <p:nvSpPr>
              <p:cNvPr id="11" name="10 Rectángulo"/>
              <p:cNvSpPr>
                <a:spLocks noRot="1" noChangeAspect="1" noMove="1" noResize="1" noEditPoints="1" noAdjustHandles="1" noChangeArrowheads="1" noChangeShapeType="1" noTextEdit="1"/>
              </p:cNvSpPr>
              <p:nvPr/>
            </p:nvSpPr>
            <p:spPr>
              <a:xfrm>
                <a:off x="5120517" y="476672"/>
                <a:ext cx="934871" cy="369332"/>
              </a:xfrm>
              <a:prstGeom prst="rect">
                <a:avLst/>
              </a:prstGeom>
              <a:blipFill rotWithShape="1">
                <a:blip r:embed="rId9"/>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8128452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Rectángulo 2"/>
          <p:cNvSpPr/>
          <p:nvPr/>
        </p:nvSpPr>
        <p:spPr>
          <a:xfrm>
            <a:off x="10656" y="-35970"/>
            <a:ext cx="9133344" cy="336631"/>
          </a:xfrm>
          <a:prstGeom prst="rect">
            <a:avLst/>
          </a:prstGeom>
        </p:spPr>
        <p:txBody>
          <a:bodyPr wrap="square">
            <a:spAutoFit/>
          </a:bodyPr>
          <a:lstStyle/>
          <a:p>
            <a:pPr lvl="2">
              <a:lnSpc>
                <a:spcPct val="150000"/>
              </a:lnSpc>
              <a:spcBef>
                <a:spcPts val="1000"/>
              </a:spcBef>
              <a:spcAft>
                <a:spcPts val="0"/>
              </a:spcAft>
            </a:pPr>
            <a:r>
              <a:rPr lang="es-ES_tradnl" sz="1200" b="1" dirty="0" smtClean="0">
                <a:solidFill>
                  <a:srgbClr val="92D050"/>
                </a:solidFill>
              </a:rPr>
              <a:t>RESULTADOS DE LAS ENTREVISTAS</a:t>
            </a:r>
            <a:endParaRPr lang="es-EC"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CuadroTexto 1"/>
          <p:cNvSpPr txBox="1"/>
          <p:nvPr/>
        </p:nvSpPr>
        <p:spPr>
          <a:xfrm>
            <a:off x="1187624" y="526368"/>
            <a:ext cx="7956376" cy="369332"/>
          </a:xfrm>
          <a:prstGeom prst="rect">
            <a:avLst/>
          </a:prstGeom>
          <a:noFill/>
        </p:spPr>
        <p:txBody>
          <a:bodyPr wrap="square" rtlCol="0">
            <a:spAutoFit/>
          </a:bodyPr>
          <a:lstStyle/>
          <a:p>
            <a:r>
              <a:rPr lang="es-EC" dirty="0"/>
              <a:t>Factores que afectan a los </a:t>
            </a:r>
            <a:r>
              <a:rPr lang="es-EC" dirty="0" smtClean="0"/>
              <a:t>Prestatarios </a:t>
            </a:r>
            <a:endParaRPr lang="es-EC" dirty="0"/>
          </a:p>
        </p:txBody>
      </p:sp>
      <p:graphicFrame>
        <p:nvGraphicFramePr>
          <p:cNvPr id="7" name="Diagrama 6"/>
          <p:cNvGraphicFramePr/>
          <p:nvPr>
            <p:extLst>
              <p:ext uri="{D42A27DB-BD31-4B8C-83A1-F6EECF244321}">
                <p14:modId xmlns:p14="http://schemas.microsoft.com/office/powerpoint/2010/main" val="974097184"/>
              </p:ext>
            </p:extLst>
          </p:nvPr>
        </p:nvGraphicFramePr>
        <p:xfrm>
          <a:off x="1524000" y="1397000"/>
          <a:ext cx="7008440" cy="4552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76332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7" name="6 CuadroTexto"/>
          <p:cNvSpPr txBox="1"/>
          <p:nvPr/>
        </p:nvSpPr>
        <p:spPr>
          <a:xfrm>
            <a:off x="3131840" y="281074"/>
            <a:ext cx="3816424" cy="830997"/>
          </a:xfrm>
          <a:prstGeom prst="rect">
            <a:avLst/>
          </a:prstGeom>
          <a:noFill/>
        </p:spPr>
        <p:txBody>
          <a:bodyPr wrap="square" rtlCol="0">
            <a:spAutoFit/>
          </a:bodyPr>
          <a:lstStyle/>
          <a:p>
            <a:pPr algn="ctr"/>
            <a:r>
              <a:rPr lang="es-EC" sz="2400" b="1" dirty="0" smtClean="0">
                <a:solidFill>
                  <a:srgbClr val="0070C0"/>
                </a:solidFill>
                <a:latin typeface="Times New Roman" pitchFamily="18" charset="0"/>
                <a:cs typeface="Times New Roman" pitchFamily="18" charset="0"/>
              </a:rPr>
              <a:t>COOPERATIVAS DE AHORRO Y CREDITO </a:t>
            </a:r>
            <a:endParaRPr lang="es-EC" sz="2400" b="1" dirty="0">
              <a:solidFill>
                <a:srgbClr val="0070C0"/>
              </a:solidFill>
              <a:latin typeface="Times New Roman" pitchFamily="18" charset="0"/>
              <a:cs typeface="Times New Roman" pitchFamily="18" charset="0"/>
            </a:endParaRPr>
          </a:p>
        </p:txBody>
      </p:sp>
      <p:sp>
        <p:nvSpPr>
          <p:cNvPr id="2" name="1 Llamada de nube"/>
          <p:cNvSpPr/>
          <p:nvPr/>
        </p:nvSpPr>
        <p:spPr>
          <a:xfrm>
            <a:off x="2395448" y="1245282"/>
            <a:ext cx="2952328" cy="1296144"/>
          </a:xfrm>
          <a:prstGeom prst="cloudCallout">
            <a:avLst>
              <a:gd name="adj1" fmla="val -36875"/>
              <a:gd name="adj2" fmla="val 60594"/>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_tradnl" sz="1200" dirty="0" smtClean="0"/>
              <a:t>Instituciones Financieras, sin fines de lucro 	</a:t>
            </a:r>
            <a:endParaRPr lang="es-EC" sz="1200" dirty="0"/>
          </a:p>
        </p:txBody>
      </p:sp>
      <p:sp>
        <p:nvSpPr>
          <p:cNvPr id="3" name="2 CuadroTexto"/>
          <p:cNvSpPr txBox="1"/>
          <p:nvPr/>
        </p:nvSpPr>
        <p:spPr>
          <a:xfrm>
            <a:off x="1763688" y="2568290"/>
            <a:ext cx="1152128" cy="369332"/>
          </a:xfrm>
          <a:prstGeom prst="rect">
            <a:avLst/>
          </a:prstGeom>
          <a:noFill/>
        </p:spPr>
        <p:txBody>
          <a:bodyPr wrap="square" rtlCol="0">
            <a:spAutoFit/>
          </a:bodyPr>
          <a:lstStyle/>
          <a:p>
            <a:r>
              <a:rPr lang="es-EC" dirty="0" smtClean="0"/>
              <a:t>Que son?</a:t>
            </a:r>
            <a:endParaRPr lang="es-EC" dirty="0"/>
          </a:p>
        </p:txBody>
      </p:sp>
      <p:sp>
        <p:nvSpPr>
          <p:cNvPr id="12" name="11 CuadroTexto"/>
          <p:cNvSpPr txBox="1"/>
          <p:nvPr/>
        </p:nvSpPr>
        <p:spPr>
          <a:xfrm>
            <a:off x="4932040" y="2568290"/>
            <a:ext cx="1152128" cy="369332"/>
          </a:xfrm>
          <a:prstGeom prst="rect">
            <a:avLst/>
          </a:prstGeom>
          <a:noFill/>
        </p:spPr>
        <p:txBody>
          <a:bodyPr wrap="square" rtlCol="0">
            <a:spAutoFit/>
          </a:bodyPr>
          <a:lstStyle/>
          <a:p>
            <a:r>
              <a:rPr lang="es-EC" dirty="0" smtClean="0"/>
              <a:t>Realizan</a:t>
            </a:r>
            <a:endParaRPr lang="es-EC" dirty="0"/>
          </a:p>
        </p:txBody>
      </p:sp>
      <p:sp>
        <p:nvSpPr>
          <p:cNvPr id="13" name="12 Llamada de nube"/>
          <p:cNvSpPr/>
          <p:nvPr/>
        </p:nvSpPr>
        <p:spPr>
          <a:xfrm>
            <a:off x="5364088" y="1391140"/>
            <a:ext cx="2398716" cy="1058155"/>
          </a:xfrm>
          <a:prstGeom prst="cloudCallout">
            <a:avLst>
              <a:gd name="adj1" fmla="val -36875"/>
              <a:gd name="adj2" fmla="val 60594"/>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sz="1200" dirty="0" smtClean="0"/>
              <a:t>Intermediación Financiera </a:t>
            </a:r>
            <a:endParaRPr lang="es-EC" sz="1200" dirty="0"/>
          </a:p>
        </p:txBody>
      </p:sp>
      <p:pic>
        <p:nvPicPr>
          <p:cNvPr id="11" name="Imagen 10"/>
          <p:cNvPicPr>
            <a:picLocks noChangeAspect="1"/>
          </p:cNvPicPr>
          <p:nvPr/>
        </p:nvPicPr>
        <p:blipFill rotWithShape="1">
          <a:blip r:embed="rId2"/>
          <a:srcRect t="15221" b="8673"/>
          <a:stretch/>
        </p:blipFill>
        <p:spPr>
          <a:xfrm>
            <a:off x="1547664" y="3438292"/>
            <a:ext cx="4470397" cy="1584175"/>
          </a:xfrm>
          <a:prstGeom prst="rect">
            <a:avLst/>
          </a:prstGeom>
        </p:spPr>
      </p:pic>
      <p:sp>
        <p:nvSpPr>
          <p:cNvPr id="18" name="2 CuadroTexto"/>
          <p:cNvSpPr txBox="1"/>
          <p:nvPr/>
        </p:nvSpPr>
        <p:spPr>
          <a:xfrm rot="16200000">
            <a:off x="613932" y="4038212"/>
            <a:ext cx="1629955" cy="338554"/>
          </a:xfrm>
          <a:prstGeom prst="rect">
            <a:avLst/>
          </a:prstGeom>
          <a:noFill/>
        </p:spPr>
        <p:txBody>
          <a:bodyPr wrap="square" rtlCol="0">
            <a:spAutoFit/>
          </a:bodyPr>
          <a:lstStyle/>
          <a:p>
            <a:pPr algn="ctr"/>
            <a:r>
              <a:rPr lang="es-EC" sz="1600" dirty="0" smtClean="0"/>
              <a:t>CAPTACIONES</a:t>
            </a:r>
            <a:endParaRPr lang="es-EC" sz="1600" dirty="0"/>
          </a:p>
        </p:txBody>
      </p:sp>
      <p:sp>
        <p:nvSpPr>
          <p:cNvPr id="19" name="2 CuadroTexto"/>
          <p:cNvSpPr txBox="1"/>
          <p:nvPr/>
        </p:nvSpPr>
        <p:spPr>
          <a:xfrm rot="16200000">
            <a:off x="4911521" y="3989093"/>
            <a:ext cx="1819753" cy="338554"/>
          </a:xfrm>
          <a:prstGeom prst="rect">
            <a:avLst/>
          </a:prstGeom>
          <a:noFill/>
        </p:spPr>
        <p:txBody>
          <a:bodyPr wrap="square" rtlCol="0">
            <a:spAutoFit/>
          </a:bodyPr>
          <a:lstStyle/>
          <a:p>
            <a:pPr algn="ctr"/>
            <a:r>
              <a:rPr lang="es-EC" sz="1600" dirty="0" smtClean="0"/>
              <a:t>COLOCACIONES</a:t>
            </a:r>
            <a:endParaRPr lang="es-EC" sz="1600" dirty="0"/>
          </a:p>
        </p:txBody>
      </p:sp>
      <p:sp>
        <p:nvSpPr>
          <p:cNvPr id="20" name="11 CuadroTexto"/>
          <p:cNvSpPr txBox="1"/>
          <p:nvPr/>
        </p:nvSpPr>
        <p:spPr>
          <a:xfrm>
            <a:off x="3692614" y="3068960"/>
            <a:ext cx="575143" cy="369332"/>
          </a:xfrm>
          <a:prstGeom prst="rect">
            <a:avLst/>
          </a:prstGeom>
          <a:noFill/>
        </p:spPr>
        <p:txBody>
          <a:bodyPr wrap="square" rtlCol="0">
            <a:spAutoFit/>
          </a:bodyPr>
          <a:lstStyle/>
          <a:p>
            <a:r>
              <a:rPr lang="es-EC" dirty="0" smtClean="0"/>
              <a:t>IFI</a:t>
            </a:r>
            <a:endParaRPr lang="es-EC" dirty="0"/>
          </a:p>
        </p:txBody>
      </p:sp>
      <p:sp>
        <p:nvSpPr>
          <p:cNvPr id="21" name="2 CuadroTexto"/>
          <p:cNvSpPr txBox="1"/>
          <p:nvPr/>
        </p:nvSpPr>
        <p:spPr>
          <a:xfrm>
            <a:off x="1004427" y="5143143"/>
            <a:ext cx="5376373" cy="307777"/>
          </a:xfrm>
          <a:prstGeom prst="rect">
            <a:avLst/>
          </a:prstGeom>
          <a:noFill/>
        </p:spPr>
        <p:txBody>
          <a:bodyPr wrap="square" rtlCol="0">
            <a:spAutoFit/>
          </a:bodyPr>
          <a:lstStyle/>
          <a:p>
            <a:pPr algn="ctr"/>
            <a:r>
              <a:rPr lang="es-EC" sz="1400" dirty="0" smtClean="0"/>
              <a:t>Distribución de manera prudente para controlar riesgos</a:t>
            </a:r>
            <a:endParaRPr lang="es-EC" sz="1400" dirty="0"/>
          </a:p>
        </p:txBody>
      </p:sp>
      <p:pic>
        <p:nvPicPr>
          <p:cNvPr id="22" name="Imagen 21"/>
          <p:cNvPicPr/>
          <p:nvPr/>
        </p:nvPicPr>
        <p:blipFill>
          <a:blip r:embed="rId3">
            <a:extLst>
              <a:ext uri="{28A0092B-C50C-407E-A947-70E740481C1C}">
                <a14:useLocalDpi xmlns:a14="http://schemas.microsoft.com/office/drawing/2010/main" val="0"/>
              </a:ext>
            </a:extLst>
          </a:blip>
          <a:srcRect/>
          <a:stretch>
            <a:fillRect/>
          </a:stretch>
        </p:blipFill>
        <p:spPr bwMode="auto">
          <a:xfrm>
            <a:off x="6090232" y="3317592"/>
            <a:ext cx="2805189" cy="2100171"/>
          </a:xfrm>
          <a:prstGeom prst="rect">
            <a:avLst/>
          </a:prstGeom>
          <a:noFill/>
          <a:ln>
            <a:noFill/>
          </a:ln>
        </p:spPr>
      </p:pic>
      <p:sp>
        <p:nvSpPr>
          <p:cNvPr id="6" name="5 Rectángulo"/>
          <p:cNvSpPr/>
          <p:nvPr/>
        </p:nvSpPr>
        <p:spPr>
          <a:xfrm>
            <a:off x="6171117" y="2948260"/>
            <a:ext cx="2733954" cy="369332"/>
          </a:xfrm>
          <a:prstGeom prst="rect">
            <a:avLst/>
          </a:prstGeom>
        </p:spPr>
        <p:txBody>
          <a:bodyPr wrap="none">
            <a:spAutoFit/>
          </a:bodyPr>
          <a:lstStyle/>
          <a:p>
            <a:r>
              <a:rPr lang="es-ES" dirty="0"/>
              <a:t>R</a:t>
            </a:r>
            <a:r>
              <a:rPr lang="es-ES" dirty="0" smtClean="0"/>
              <a:t>esolución </a:t>
            </a:r>
            <a:r>
              <a:rPr lang="es-ES" dirty="0"/>
              <a:t>No. 038-2015-F</a:t>
            </a:r>
          </a:p>
        </p:txBody>
      </p:sp>
      <p:sp>
        <p:nvSpPr>
          <p:cNvPr id="8" name="7 Rectángulo"/>
          <p:cNvSpPr/>
          <p:nvPr/>
        </p:nvSpPr>
        <p:spPr>
          <a:xfrm>
            <a:off x="6087128" y="5455564"/>
            <a:ext cx="2877360" cy="600164"/>
          </a:xfrm>
          <a:prstGeom prst="rect">
            <a:avLst/>
          </a:prstGeom>
        </p:spPr>
        <p:txBody>
          <a:bodyPr wrap="square">
            <a:spAutoFit/>
          </a:bodyPr>
          <a:lstStyle/>
          <a:p>
            <a:pPr algn="just"/>
            <a:r>
              <a:rPr lang="es-ES" sz="1100" b="1" dirty="0"/>
              <a:t>NORMA PARA LA SEGMENTACIÓN DE LAS ENTIDADES DEL SECTOR FINANCIERO POPULAR Y SOLIDARIO</a:t>
            </a:r>
          </a:p>
        </p:txBody>
      </p:sp>
    </p:spTree>
    <p:extLst>
      <p:ext uri="{BB962C8B-B14F-4D97-AF65-F5344CB8AC3E}">
        <p14:creationId xmlns:p14="http://schemas.microsoft.com/office/powerpoint/2010/main" val="33977161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Rectángulo 2"/>
          <p:cNvSpPr/>
          <p:nvPr/>
        </p:nvSpPr>
        <p:spPr>
          <a:xfrm>
            <a:off x="10656" y="-35970"/>
            <a:ext cx="9133344" cy="336631"/>
          </a:xfrm>
          <a:prstGeom prst="rect">
            <a:avLst/>
          </a:prstGeom>
        </p:spPr>
        <p:txBody>
          <a:bodyPr wrap="square">
            <a:spAutoFit/>
          </a:bodyPr>
          <a:lstStyle/>
          <a:p>
            <a:pPr lvl="2">
              <a:lnSpc>
                <a:spcPct val="150000"/>
              </a:lnSpc>
              <a:spcBef>
                <a:spcPts val="1000"/>
              </a:spcBef>
              <a:spcAft>
                <a:spcPts val="0"/>
              </a:spcAft>
            </a:pPr>
            <a:r>
              <a:rPr lang="es-ES_tradnl" sz="1200" b="1" dirty="0" smtClean="0">
                <a:solidFill>
                  <a:srgbClr val="92D050"/>
                </a:solidFill>
              </a:rPr>
              <a:t>RESULTADOS DE LAS ENTREVISTAS</a:t>
            </a:r>
            <a:endParaRPr lang="es-EC"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CuadroTexto 1"/>
          <p:cNvSpPr txBox="1"/>
          <p:nvPr/>
        </p:nvSpPr>
        <p:spPr>
          <a:xfrm>
            <a:off x="539552" y="547639"/>
            <a:ext cx="7956376" cy="369332"/>
          </a:xfrm>
          <a:prstGeom prst="rect">
            <a:avLst/>
          </a:prstGeom>
          <a:noFill/>
        </p:spPr>
        <p:txBody>
          <a:bodyPr wrap="square" rtlCol="0">
            <a:spAutoFit/>
          </a:bodyPr>
          <a:lstStyle/>
          <a:p>
            <a:pPr lvl="1"/>
            <a:r>
              <a:rPr lang="es-EC" b="1" dirty="0"/>
              <a:t>Fuentes de las causas del aumento de la morosidad</a:t>
            </a:r>
          </a:p>
        </p:txBody>
      </p:sp>
      <p:graphicFrame>
        <p:nvGraphicFramePr>
          <p:cNvPr id="7" name="Diagrama 6"/>
          <p:cNvGraphicFramePr/>
          <p:nvPr>
            <p:extLst>
              <p:ext uri="{D42A27DB-BD31-4B8C-83A1-F6EECF244321}">
                <p14:modId xmlns:p14="http://schemas.microsoft.com/office/powerpoint/2010/main" val="1666387861"/>
              </p:ext>
            </p:extLst>
          </p:nvPr>
        </p:nvGraphicFramePr>
        <p:xfrm>
          <a:off x="1524000" y="1397000"/>
          <a:ext cx="7008440" cy="4552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52871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Rectángulo 2"/>
          <p:cNvSpPr/>
          <p:nvPr/>
        </p:nvSpPr>
        <p:spPr>
          <a:xfrm>
            <a:off x="10656" y="-35970"/>
            <a:ext cx="9133344" cy="336631"/>
          </a:xfrm>
          <a:prstGeom prst="rect">
            <a:avLst/>
          </a:prstGeom>
        </p:spPr>
        <p:txBody>
          <a:bodyPr wrap="square">
            <a:spAutoFit/>
          </a:bodyPr>
          <a:lstStyle/>
          <a:p>
            <a:pPr lvl="2">
              <a:lnSpc>
                <a:spcPct val="150000"/>
              </a:lnSpc>
              <a:spcBef>
                <a:spcPts val="1000"/>
              </a:spcBef>
              <a:spcAft>
                <a:spcPts val="0"/>
              </a:spcAft>
            </a:pPr>
            <a:r>
              <a:rPr lang="es-ES_tradnl" sz="1200" b="1" dirty="0" smtClean="0">
                <a:solidFill>
                  <a:srgbClr val="92D050"/>
                </a:solidFill>
              </a:rPr>
              <a:t>RESULTADOS DE LAS ENTREVISTAS</a:t>
            </a:r>
            <a:endParaRPr lang="es-EC"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CuadroTexto 1"/>
          <p:cNvSpPr txBox="1"/>
          <p:nvPr/>
        </p:nvSpPr>
        <p:spPr>
          <a:xfrm>
            <a:off x="539552" y="547639"/>
            <a:ext cx="7956376" cy="369332"/>
          </a:xfrm>
          <a:prstGeom prst="rect">
            <a:avLst/>
          </a:prstGeom>
          <a:noFill/>
        </p:spPr>
        <p:txBody>
          <a:bodyPr wrap="square" rtlCol="0">
            <a:spAutoFit/>
          </a:bodyPr>
          <a:lstStyle/>
          <a:p>
            <a:pPr lvl="1"/>
            <a:r>
              <a:rPr lang="es-EC" b="1" dirty="0"/>
              <a:t>Acciones para evitar el incremento de la cartera improductiva</a:t>
            </a:r>
          </a:p>
        </p:txBody>
      </p:sp>
      <p:pic>
        <p:nvPicPr>
          <p:cNvPr id="8" name="Imagen 7"/>
          <p:cNvPicPr/>
          <p:nvPr/>
        </p:nvPicPr>
        <p:blipFill>
          <a:blip r:embed="rId2">
            <a:extLst>
              <a:ext uri="{28A0092B-C50C-407E-A947-70E740481C1C}">
                <a14:useLocalDpi xmlns:a14="http://schemas.microsoft.com/office/drawing/2010/main" val="0"/>
              </a:ext>
            </a:extLst>
          </a:blip>
          <a:srcRect/>
          <a:stretch>
            <a:fillRect/>
          </a:stretch>
        </p:blipFill>
        <p:spPr bwMode="auto">
          <a:xfrm>
            <a:off x="1586230" y="862330"/>
            <a:ext cx="5971540" cy="5133340"/>
          </a:xfrm>
          <a:prstGeom prst="rect">
            <a:avLst/>
          </a:prstGeom>
          <a:noFill/>
          <a:ln>
            <a:noFill/>
          </a:ln>
        </p:spPr>
      </p:pic>
    </p:spTree>
    <p:extLst>
      <p:ext uri="{BB962C8B-B14F-4D97-AF65-F5344CB8AC3E}">
        <p14:creationId xmlns:p14="http://schemas.microsoft.com/office/powerpoint/2010/main" val="21071344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Rectángulo 2"/>
          <p:cNvSpPr/>
          <p:nvPr/>
        </p:nvSpPr>
        <p:spPr>
          <a:xfrm>
            <a:off x="10656" y="-35970"/>
            <a:ext cx="9133344" cy="336631"/>
          </a:xfrm>
          <a:prstGeom prst="rect">
            <a:avLst/>
          </a:prstGeom>
        </p:spPr>
        <p:txBody>
          <a:bodyPr wrap="square">
            <a:spAutoFit/>
          </a:bodyPr>
          <a:lstStyle/>
          <a:p>
            <a:pPr lvl="2">
              <a:lnSpc>
                <a:spcPct val="150000"/>
              </a:lnSpc>
              <a:spcBef>
                <a:spcPts val="1000"/>
              </a:spcBef>
              <a:spcAft>
                <a:spcPts val="0"/>
              </a:spcAft>
            </a:pPr>
            <a:r>
              <a:rPr lang="es-ES_tradnl" sz="1200" b="1" dirty="0" smtClean="0">
                <a:solidFill>
                  <a:srgbClr val="92D050"/>
                </a:solidFill>
              </a:rPr>
              <a:t>RESULTADOS DE LAS ENTREVISTAS</a:t>
            </a:r>
            <a:endParaRPr lang="es-EC"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CuadroTexto 1"/>
          <p:cNvSpPr txBox="1"/>
          <p:nvPr/>
        </p:nvSpPr>
        <p:spPr>
          <a:xfrm>
            <a:off x="539552" y="547639"/>
            <a:ext cx="7956376" cy="369332"/>
          </a:xfrm>
          <a:prstGeom prst="rect">
            <a:avLst/>
          </a:prstGeom>
          <a:noFill/>
        </p:spPr>
        <p:txBody>
          <a:bodyPr wrap="square" rtlCol="0">
            <a:spAutoFit/>
          </a:bodyPr>
          <a:lstStyle/>
          <a:p>
            <a:pPr lvl="1"/>
            <a:r>
              <a:rPr lang="es-EC" b="1" dirty="0"/>
              <a:t>Estrategias para realizar una correcta gestión de cobranza</a:t>
            </a:r>
          </a:p>
        </p:txBody>
      </p:sp>
      <p:graphicFrame>
        <p:nvGraphicFramePr>
          <p:cNvPr id="9" name="Diagrama 8"/>
          <p:cNvGraphicFramePr/>
          <p:nvPr>
            <p:extLst>
              <p:ext uri="{D42A27DB-BD31-4B8C-83A1-F6EECF244321}">
                <p14:modId xmlns:p14="http://schemas.microsoft.com/office/powerpoint/2010/main" val="2379695087"/>
              </p:ext>
            </p:extLst>
          </p:nvPr>
        </p:nvGraphicFramePr>
        <p:xfrm>
          <a:off x="1043608" y="1052736"/>
          <a:ext cx="7848872"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8743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 name="1 Rectángulo"/>
          <p:cNvSpPr/>
          <p:nvPr/>
        </p:nvSpPr>
        <p:spPr>
          <a:xfrm>
            <a:off x="1331640" y="395372"/>
            <a:ext cx="2234907" cy="369332"/>
          </a:xfrm>
          <a:prstGeom prst="rect">
            <a:avLst/>
          </a:prstGeom>
        </p:spPr>
        <p:txBody>
          <a:bodyPr wrap="none">
            <a:spAutoFit/>
          </a:bodyPr>
          <a:lstStyle/>
          <a:p>
            <a:r>
              <a:rPr lang="es-ES_tradnl" b="1" dirty="0" smtClean="0">
                <a:solidFill>
                  <a:srgbClr val="92D050"/>
                </a:solidFill>
              </a:rPr>
              <a:t>CONCLUSIÓNES </a:t>
            </a:r>
            <a:endParaRPr lang="es-EC" dirty="0"/>
          </a:p>
        </p:txBody>
      </p:sp>
      <p:graphicFrame>
        <p:nvGraphicFramePr>
          <p:cNvPr id="8" name="Diagrama 7"/>
          <p:cNvGraphicFramePr/>
          <p:nvPr>
            <p:extLst>
              <p:ext uri="{D42A27DB-BD31-4B8C-83A1-F6EECF244321}">
                <p14:modId xmlns:p14="http://schemas.microsoft.com/office/powerpoint/2010/main" val="291012476"/>
              </p:ext>
            </p:extLst>
          </p:nvPr>
        </p:nvGraphicFramePr>
        <p:xfrm>
          <a:off x="1187624" y="764704"/>
          <a:ext cx="7704856"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87562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6" name="5 Rectángulo"/>
          <p:cNvSpPr/>
          <p:nvPr/>
        </p:nvSpPr>
        <p:spPr>
          <a:xfrm>
            <a:off x="1331640" y="395372"/>
            <a:ext cx="2690608" cy="369332"/>
          </a:xfrm>
          <a:prstGeom prst="rect">
            <a:avLst/>
          </a:prstGeom>
        </p:spPr>
        <p:txBody>
          <a:bodyPr wrap="none">
            <a:spAutoFit/>
          </a:bodyPr>
          <a:lstStyle/>
          <a:p>
            <a:r>
              <a:rPr lang="es-ES_tradnl" b="1" dirty="0" smtClean="0">
                <a:solidFill>
                  <a:srgbClr val="92D050"/>
                </a:solidFill>
              </a:rPr>
              <a:t>RECOMENDACIÓNES</a:t>
            </a:r>
            <a:endParaRPr lang="es-EC" dirty="0"/>
          </a:p>
        </p:txBody>
      </p:sp>
      <p:graphicFrame>
        <p:nvGraphicFramePr>
          <p:cNvPr id="2" name="1 Diagrama"/>
          <p:cNvGraphicFramePr/>
          <p:nvPr>
            <p:extLst>
              <p:ext uri="{D42A27DB-BD31-4B8C-83A1-F6EECF244321}">
                <p14:modId xmlns:p14="http://schemas.microsoft.com/office/powerpoint/2010/main" val="3089095823"/>
              </p:ext>
            </p:extLst>
          </p:nvPr>
        </p:nvGraphicFramePr>
        <p:xfrm>
          <a:off x="1331640" y="908720"/>
          <a:ext cx="7632848"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87562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112" y="0"/>
            <a:ext cx="810039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6" name="Picture 4" descr="Resultado de imagen para sello esp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6661"/>
          <a:stretch/>
        </p:blipFill>
        <p:spPr bwMode="auto">
          <a:xfrm>
            <a:off x="6444208" y="6102668"/>
            <a:ext cx="2520280" cy="707322"/>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5268215" y="2784609"/>
            <a:ext cx="2762295" cy="1200329"/>
          </a:xfrm>
          <a:prstGeom prst="rect">
            <a:avLst/>
          </a:prstGeom>
        </p:spPr>
        <p:txBody>
          <a:bodyPr wrap="none">
            <a:spAutoFit/>
          </a:bodyPr>
          <a:lstStyle/>
          <a:p>
            <a:pPr algn="ctr"/>
            <a:r>
              <a:rPr lang="es-ES_tradnl" sz="3600" b="1" dirty="0" smtClean="0">
                <a:solidFill>
                  <a:srgbClr val="FF0000"/>
                </a:solidFill>
                <a:latin typeface="Gabriola" panose="04040605051002020D02" pitchFamily="82" charset="0"/>
              </a:rPr>
              <a:t>GRACIAS POR SU</a:t>
            </a:r>
          </a:p>
          <a:p>
            <a:pPr algn="ctr"/>
            <a:r>
              <a:rPr lang="es-ES_tradnl" sz="3600" b="1" dirty="0" smtClean="0">
                <a:solidFill>
                  <a:srgbClr val="FF0000"/>
                </a:solidFill>
                <a:latin typeface="Gabriola" panose="04040605051002020D02" pitchFamily="82" charset="0"/>
              </a:rPr>
              <a:t> ATENCIÓN </a:t>
            </a:r>
            <a:endParaRPr lang="es-EC" sz="3600" dirty="0">
              <a:solidFill>
                <a:srgbClr val="FF0000"/>
              </a:solidFill>
              <a:latin typeface="Gabriola" panose="04040605051002020D02" pitchFamily="82" charset="0"/>
            </a:endParaRPr>
          </a:p>
        </p:txBody>
      </p:sp>
    </p:spTree>
    <p:extLst>
      <p:ext uri="{BB962C8B-B14F-4D97-AF65-F5344CB8AC3E}">
        <p14:creationId xmlns:p14="http://schemas.microsoft.com/office/powerpoint/2010/main" val="35287562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6" name="Picture 4" descr="Resultado de imagen para sello esp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6661"/>
          <a:stretch/>
        </p:blipFill>
        <p:spPr bwMode="auto">
          <a:xfrm>
            <a:off x="6444208" y="6102668"/>
            <a:ext cx="2520280" cy="707322"/>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987824" y="388506"/>
            <a:ext cx="4156010" cy="369332"/>
          </a:xfrm>
          <a:prstGeom prst="rect">
            <a:avLst/>
          </a:prstGeom>
        </p:spPr>
        <p:txBody>
          <a:bodyPr wrap="none">
            <a:spAutoFit/>
          </a:bodyPr>
          <a:lstStyle/>
          <a:p>
            <a:r>
              <a:rPr lang="es-EC" b="1" dirty="0" smtClean="0">
                <a:solidFill>
                  <a:srgbClr val="0070C0"/>
                </a:solidFill>
                <a:latin typeface="Times New Roman" pitchFamily="18" charset="0"/>
                <a:cs typeface="Times New Roman" pitchFamily="18" charset="0"/>
              </a:rPr>
              <a:t>PLANTEAMIENTO DEL PROBLEMA</a:t>
            </a:r>
            <a:endParaRPr lang="es-EC" b="1" dirty="0">
              <a:solidFill>
                <a:srgbClr val="0070C0"/>
              </a:solidFill>
              <a:latin typeface="Times New Roman" pitchFamily="18" charset="0"/>
              <a:cs typeface="Times New Roman" pitchFamily="18" charset="0"/>
            </a:endParaRPr>
          </a:p>
        </p:txBody>
      </p:sp>
      <p:sp>
        <p:nvSpPr>
          <p:cNvPr id="7" name="6 CuadroTexto"/>
          <p:cNvSpPr txBox="1"/>
          <p:nvPr/>
        </p:nvSpPr>
        <p:spPr>
          <a:xfrm>
            <a:off x="1115616" y="2711202"/>
            <a:ext cx="3096344" cy="369332"/>
          </a:xfrm>
          <a:prstGeom prst="rect">
            <a:avLst/>
          </a:prstGeom>
          <a:noFill/>
        </p:spPr>
        <p:txBody>
          <a:bodyPr wrap="square" rtlCol="0">
            <a:spAutoFit/>
          </a:bodyPr>
          <a:lstStyle/>
          <a:p>
            <a:r>
              <a:rPr lang="es-EC" dirty="0" smtClean="0"/>
              <a:t>Planteamiento del Problema </a:t>
            </a:r>
            <a:endParaRPr lang="es-EC" dirty="0"/>
          </a:p>
        </p:txBody>
      </p:sp>
      <p:sp>
        <p:nvSpPr>
          <p:cNvPr id="8" name="7 Flecha abajo"/>
          <p:cNvSpPr/>
          <p:nvPr/>
        </p:nvSpPr>
        <p:spPr>
          <a:xfrm>
            <a:off x="2383170" y="3080534"/>
            <a:ext cx="280618" cy="385011"/>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1" name="10 Abrir llave"/>
          <p:cNvSpPr/>
          <p:nvPr/>
        </p:nvSpPr>
        <p:spPr>
          <a:xfrm>
            <a:off x="3924983" y="1474756"/>
            <a:ext cx="502752" cy="4546531"/>
          </a:xfrm>
          <a:prstGeom prst="lef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s-EC"/>
          </a:p>
        </p:txBody>
      </p:sp>
      <p:sp>
        <p:nvSpPr>
          <p:cNvPr id="12" name="11 CuadroTexto"/>
          <p:cNvSpPr txBox="1"/>
          <p:nvPr/>
        </p:nvSpPr>
        <p:spPr>
          <a:xfrm>
            <a:off x="4332619" y="1340768"/>
            <a:ext cx="1440160" cy="369332"/>
          </a:xfrm>
          <a:prstGeom prst="rect">
            <a:avLst/>
          </a:prstGeom>
          <a:noFill/>
        </p:spPr>
        <p:txBody>
          <a:bodyPr wrap="square" rtlCol="0">
            <a:spAutoFit/>
          </a:bodyPr>
          <a:lstStyle/>
          <a:p>
            <a:r>
              <a:rPr lang="es-EC" u="sng" dirty="0" smtClean="0"/>
              <a:t>Dependiente</a:t>
            </a:r>
            <a:endParaRPr lang="es-EC" u="sng" dirty="0"/>
          </a:p>
        </p:txBody>
      </p:sp>
      <p:sp>
        <p:nvSpPr>
          <p:cNvPr id="13" name="12 CuadroTexto"/>
          <p:cNvSpPr txBox="1"/>
          <p:nvPr/>
        </p:nvSpPr>
        <p:spPr>
          <a:xfrm>
            <a:off x="5940152" y="1340768"/>
            <a:ext cx="1614788" cy="369332"/>
          </a:xfrm>
          <a:prstGeom prst="rect">
            <a:avLst/>
          </a:prstGeom>
          <a:noFill/>
        </p:spPr>
        <p:txBody>
          <a:bodyPr wrap="square" rtlCol="0">
            <a:spAutoFit/>
          </a:bodyPr>
          <a:lstStyle/>
          <a:p>
            <a:r>
              <a:rPr lang="es-EC" u="sng" dirty="0" smtClean="0"/>
              <a:t>Independiente</a:t>
            </a:r>
            <a:endParaRPr lang="es-EC" u="sng" dirty="0"/>
          </a:p>
        </p:txBody>
      </p:sp>
      <p:sp>
        <p:nvSpPr>
          <p:cNvPr id="14" name="13 CuadroTexto"/>
          <p:cNvSpPr txBox="1"/>
          <p:nvPr/>
        </p:nvSpPr>
        <p:spPr>
          <a:xfrm>
            <a:off x="7554940" y="1340768"/>
            <a:ext cx="1462054" cy="369332"/>
          </a:xfrm>
          <a:prstGeom prst="rect">
            <a:avLst/>
          </a:prstGeom>
          <a:noFill/>
        </p:spPr>
        <p:txBody>
          <a:bodyPr wrap="square" rtlCol="0">
            <a:spAutoFit/>
          </a:bodyPr>
          <a:lstStyle/>
          <a:p>
            <a:r>
              <a:rPr lang="es-EC" u="sng" dirty="0" smtClean="0"/>
              <a:t>Co variables</a:t>
            </a:r>
            <a:endParaRPr lang="es-EC" u="sng" dirty="0"/>
          </a:p>
        </p:txBody>
      </p:sp>
      <p:sp>
        <p:nvSpPr>
          <p:cNvPr id="15" name="14 Flecha abajo"/>
          <p:cNvSpPr/>
          <p:nvPr/>
        </p:nvSpPr>
        <p:spPr>
          <a:xfrm>
            <a:off x="4925520" y="1709952"/>
            <a:ext cx="280618" cy="192654"/>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6" name="15 Flecha abajo"/>
          <p:cNvSpPr/>
          <p:nvPr/>
        </p:nvSpPr>
        <p:spPr>
          <a:xfrm>
            <a:off x="7994211" y="1710100"/>
            <a:ext cx="280618" cy="192507"/>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7" name="16 Flecha abajo"/>
          <p:cNvSpPr/>
          <p:nvPr/>
        </p:nvSpPr>
        <p:spPr>
          <a:xfrm>
            <a:off x="6607237" y="1709951"/>
            <a:ext cx="280618" cy="192656"/>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19" name="18 CuadroTexto"/>
          <p:cNvSpPr txBox="1"/>
          <p:nvPr/>
        </p:nvSpPr>
        <p:spPr>
          <a:xfrm>
            <a:off x="4345749" y="1929606"/>
            <a:ext cx="1440160" cy="923330"/>
          </a:xfrm>
          <a:prstGeom prst="rect">
            <a:avLst/>
          </a:prstGeom>
          <a:noFill/>
        </p:spPr>
        <p:txBody>
          <a:bodyPr wrap="square" rtlCol="0">
            <a:spAutoFit/>
          </a:bodyPr>
          <a:lstStyle/>
          <a:p>
            <a:r>
              <a:rPr lang="es-EC" dirty="0" smtClean="0"/>
              <a:t>Capacidad de pago</a:t>
            </a:r>
          </a:p>
          <a:p>
            <a:r>
              <a:rPr lang="es-EC" dirty="0" smtClean="0"/>
              <a:t>Ingresos </a:t>
            </a:r>
            <a:endParaRPr lang="es-EC" dirty="0"/>
          </a:p>
        </p:txBody>
      </p:sp>
      <p:sp>
        <p:nvSpPr>
          <p:cNvPr id="20" name="19 Flecha abajo"/>
          <p:cNvSpPr/>
          <p:nvPr/>
        </p:nvSpPr>
        <p:spPr>
          <a:xfrm>
            <a:off x="4841605" y="2948031"/>
            <a:ext cx="280618" cy="192654"/>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21" name="20 CuadroTexto"/>
          <p:cNvSpPr txBox="1"/>
          <p:nvPr/>
        </p:nvSpPr>
        <p:spPr>
          <a:xfrm>
            <a:off x="4427984" y="3068960"/>
            <a:ext cx="1440160" cy="1200329"/>
          </a:xfrm>
          <a:prstGeom prst="rect">
            <a:avLst/>
          </a:prstGeom>
          <a:noFill/>
        </p:spPr>
        <p:txBody>
          <a:bodyPr wrap="square" rtlCol="0">
            <a:spAutoFit/>
          </a:bodyPr>
          <a:lstStyle/>
          <a:p>
            <a:r>
              <a:rPr lang="es-EC" dirty="0" smtClean="0"/>
              <a:t>Plazos de Créditos</a:t>
            </a:r>
          </a:p>
          <a:p>
            <a:r>
              <a:rPr lang="es-EC" dirty="0" smtClean="0"/>
              <a:t>Riesgo de crédito </a:t>
            </a:r>
            <a:endParaRPr lang="es-EC" dirty="0"/>
          </a:p>
        </p:txBody>
      </p:sp>
      <p:sp>
        <p:nvSpPr>
          <p:cNvPr id="22" name="21 Flecha abajo"/>
          <p:cNvSpPr/>
          <p:nvPr/>
        </p:nvSpPr>
        <p:spPr>
          <a:xfrm>
            <a:off x="4841605" y="4244458"/>
            <a:ext cx="280618" cy="192654"/>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23" name="22 CuadroTexto"/>
          <p:cNvSpPr txBox="1"/>
          <p:nvPr/>
        </p:nvSpPr>
        <p:spPr>
          <a:xfrm>
            <a:off x="4427984" y="4365104"/>
            <a:ext cx="1440160" cy="646331"/>
          </a:xfrm>
          <a:prstGeom prst="rect">
            <a:avLst/>
          </a:prstGeom>
          <a:noFill/>
        </p:spPr>
        <p:txBody>
          <a:bodyPr wrap="square" rtlCol="0">
            <a:spAutoFit/>
          </a:bodyPr>
          <a:lstStyle/>
          <a:p>
            <a:r>
              <a:rPr lang="es-EC" dirty="0" smtClean="0"/>
              <a:t>Plazos de vencimiento</a:t>
            </a:r>
            <a:endParaRPr lang="es-EC" dirty="0"/>
          </a:p>
        </p:txBody>
      </p:sp>
      <p:sp>
        <p:nvSpPr>
          <p:cNvPr id="24" name="23 Flecha derecha"/>
          <p:cNvSpPr/>
          <p:nvPr/>
        </p:nvSpPr>
        <p:spPr>
          <a:xfrm>
            <a:off x="5652120" y="2299602"/>
            <a:ext cx="288032" cy="176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5" name="24 Flecha derecha"/>
          <p:cNvSpPr/>
          <p:nvPr/>
        </p:nvSpPr>
        <p:spPr>
          <a:xfrm>
            <a:off x="5641893" y="4548276"/>
            <a:ext cx="288032" cy="176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25 Flecha derecha"/>
          <p:cNvSpPr/>
          <p:nvPr/>
        </p:nvSpPr>
        <p:spPr>
          <a:xfrm>
            <a:off x="5669275" y="3273039"/>
            <a:ext cx="288032" cy="176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26 CuadroTexto"/>
          <p:cNvSpPr txBox="1"/>
          <p:nvPr/>
        </p:nvSpPr>
        <p:spPr>
          <a:xfrm>
            <a:off x="6012160" y="2132856"/>
            <a:ext cx="1440160" cy="369332"/>
          </a:xfrm>
          <a:prstGeom prst="rect">
            <a:avLst/>
          </a:prstGeom>
          <a:noFill/>
        </p:spPr>
        <p:txBody>
          <a:bodyPr wrap="square" rtlCol="0">
            <a:spAutoFit/>
          </a:bodyPr>
          <a:lstStyle/>
          <a:p>
            <a:r>
              <a:rPr lang="es-EC" dirty="0" smtClean="0"/>
              <a:t>Morosidad</a:t>
            </a:r>
            <a:endParaRPr lang="es-EC" dirty="0"/>
          </a:p>
        </p:txBody>
      </p:sp>
      <p:sp>
        <p:nvSpPr>
          <p:cNvPr id="28" name="27 CuadroTexto"/>
          <p:cNvSpPr txBox="1"/>
          <p:nvPr/>
        </p:nvSpPr>
        <p:spPr>
          <a:xfrm>
            <a:off x="6093539" y="3034635"/>
            <a:ext cx="1440160" cy="646331"/>
          </a:xfrm>
          <a:prstGeom prst="rect">
            <a:avLst/>
          </a:prstGeom>
          <a:noFill/>
        </p:spPr>
        <p:txBody>
          <a:bodyPr wrap="square" rtlCol="0">
            <a:spAutoFit/>
          </a:bodyPr>
          <a:lstStyle/>
          <a:p>
            <a:r>
              <a:rPr lang="es-EC" dirty="0" smtClean="0"/>
              <a:t>Cartera Improductiva</a:t>
            </a:r>
            <a:endParaRPr lang="es-EC" dirty="0"/>
          </a:p>
        </p:txBody>
      </p:sp>
      <p:sp>
        <p:nvSpPr>
          <p:cNvPr id="29" name="28 CuadroTexto"/>
          <p:cNvSpPr txBox="1"/>
          <p:nvPr/>
        </p:nvSpPr>
        <p:spPr>
          <a:xfrm>
            <a:off x="5932933" y="4293096"/>
            <a:ext cx="1440160" cy="646331"/>
          </a:xfrm>
          <a:prstGeom prst="rect">
            <a:avLst/>
          </a:prstGeom>
          <a:noFill/>
        </p:spPr>
        <p:txBody>
          <a:bodyPr wrap="square" rtlCol="0">
            <a:spAutoFit/>
          </a:bodyPr>
          <a:lstStyle/>
          <a:p>
            <a:r>
              <a:rPr lang="es-EC" dirty="0" smtClean="0"/>
              <a:t>Edad de la cartera </a:t>
            </a:r>
            <a:endParaRPr lang="es-EC" dirty="0"/>
          </a:p>
        </p:txBody>
      </p:sp>
      <p:sp>
        <p:nvSpPr>
          <p:cNvPr id="30" name="29 Flecha derecha"/>
          <p:cNvSpPr/>
          <p:nvPr/>
        </p:nvSpPr>
        <p:spPr>
          <a:xfrm>
            <a:off x="7193856" y="2299602"/>
            <a:ext cx="288032" cy="176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1" name="30 Flecha derecha"/>
          <p:cNvSpPr/>
          <p:nvPr/>
        </p:nvSpPr>
        <p:spPr>
          <a:xfrm>
            <a:off x="7373093" y="4548276"/>
            <a:ext cx="288032" cy="176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2" name="31 Flecha derecha"/>
          <p:cNvSpPr/>
          <p:nvPr/>
        </p:nvSpPr>
        <p:spPr>
          <a:xfrm>
            <a:off x="7373093" y="3246812"/>
            <a:ext cx="288032" cy="176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3" name="32 CuadroTexto"/>
          <p:cNvSpPr txBox="1"/>
          <p:nvPr/>
        </p:nvSpPr>
        <p:spPr>
          <a:xfrm>
            <a:off x="7528886" y="2111037"/>
            <a:ext cx="1440160" cy="646331"/>
          </a:xfrm>
          <a:prstGeom prst="rect">
            <a:avLst/>
          </a:prstGeom>
          <a:noFill/>
        </p:spPr>
        <p:txBody>
          <a:bodyPr wrap="square" rtlCol="0">
            <a:spAutoFit/>
          </a:bodyPr>
          <a:lstStyle/>
          <a:p>
            <a:r>
              <a:rPr lang="es-EC" dirty="0" smtClean="0"/>
              <a:t>Tasas activas</a:t>
            </a:r>
          </a:p>
          <a:p>
            <a:r>
              <a:rPr lang="es-EC" dirty="0" smtClean="0"/>
              <a:t>Desempleo </a:t>
            </a:r>
            <a:endParaRPr lang="es-EC" dirty="0"/>
          </a:p>
        </p:txBody>
      </p:sp>
      <p:sp>
        <p:nvSpPr>
          <p:cNvPr id="34" name="33 CuadroTexto"/>
          <p:cNvSpPr txBox="1"/>
          <p:nvPr/>
        </p:nvSpPr>
        <p:spPr>
          <a:xfrm>
            <a:off x="7661374" y="3239014"/>
            <a:ext cx="1329173" cy="369332"/>
          </a:xfrm>
          <a:prstGeom prst="rect">
            <a:avLst/>
          </a:prstGeom>
          <a:noFill/>
        </p:spPr>
        <p:txBody>
          <a:bodyPr wrap="square" rtlCol="0">
            <a:spAutoFit/>
          </a:bodyPr>
          <a:lstStyle/>
          <a:p>
            <a:r>
              <a:rPr lang="es-EC" dirty="0" smtClean="0"/>
              <a:t>Provisión</a:t>
            </a:r>
            <a:endParaRPr lang="es-EC" dirty="0"/>
          </a:p>
        </p:txBody>
      </p:sp>
      <p:sp>
        <p:nvSpPr>
          <p:cNvPr id="35" name="34 Rectángulo"/>
          <p:cNvSpPr/>
          <p:nvPr/>
        </p:nvSpPr>
        <p:spPr>
          <a:xfrm>
            <a:off x="7680255" y="4427820"/>
            <a:ext cx="1327882" cy="369332"/>
          </a:xfrm>
          <a:prstGeom prst="rect">
            <a:avLst/>
          </a:prstGeom>
        </p:spPr>
        <p:txBody>
          <a:bodyPr wrap="square">
            <a:spAutoFit/>
          </a:bodyPr>
          <a:lstStyle/>
          <a:p>
            <a:r>
              <a:rPr lang="es-EC" dirty="0" smtClean="0"/>
              <a:t>Normativa </a:t>
            </a:r>
            <a:endParaRPr lang="es-EC" dirty="0"/>
          </a:p>
        </p:txBody>
      </p:sp>
      <p:pic>
        <p:nvPicPr>
          <p:cNvPr id="48130" name="Picture 2" descr="Resultado de imagen para planteamiento proble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5277837"/>
            <a:ext cx="1571239" cy="1178491"/>
          </a:xfrm>
          <a:prstGeom prst="rect">
            <a:avLst/>
          </a:prstGeom>
          <a:noFill/>
          <a:extLst>
            <a:ext uri="{909E8E84-426E-40DD-AFC4-6F175D3DCCD1}">
              <a14:hiddenFill xmlns:a14="http://schemas.microsoft.com/office/drawing/2010/main">
                <a:solidFill>
                  <a:srgbClr val="FFFFFF"/>
                </a:solidFill>
              </a14:hiddenFill>
            </a:ext>
          </a:extLst>
        </p:spPr>
      </p:pic>
      <p:sp>
        <p:nvSpPr>
          <p:cNvPr id="36" name="22 CuadroTexto"/>
          <p:cNvSpPr txBox="1"/>
          <p:nvPr/>
        </p:nvSpPr>
        <p:spPr>
          <a:xfrm>
            <a:off x="4427735" y="5303955"/>
            <a:ext cx="1440160" cy="923330"/>
          </a:xfrm>
          <a:prstGeom prst="rect">
            <a:avLst/>
          </a:prstGeom>
          <a:noFill/>
        </p:spPr>
        <p:txBody>
          <a:bodyPr wrap="square" rtlCol="0">
            <a:spAutoFit/>
          </a:bodyPr>
          <a:lstStyle/>
          <a:p>
            <a:r>
              <a:rPr lang="es-EC" dirty="0" smtClean="0"/>
              <a:t>Gastos de provisión</a:t>
            </a:r>
          </a:p>
          <a:p>
            <a:r>
              <a:rPr lang="es-EC" dirty="0" smtClean="0"/>
              <a:t>Utilidad </a:t>
            </a:r>
            <a:endParaRPr lang="es-EC" dirty="0"/>
          </a:p>
        </p:txBody>
      </p:sp>
      <p:sp>
        <p:nvSpPr>
          <p:cNvPr id="37" name="21 Flecha abajo"/>
          <p:cNvSpPr/>
          <p:nvPr/>
        </p:nvSpPr>
        <p:spPr>
          <a:xfrm>
            <a:off x="4860032" y="5085184"/>
            <a:ext cx="280618" cy="192654"/>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dirty="0"/>
          </a:p>
        </p:txBody>
      </p:sp>
      <p:sp>
        <p:nvSpPr>
          <p:cNvPr id="38" name="24 Flecha derecha"/>
          <p:cNvSpPr/>
          <p:nvPr/>
        </p:nvSpPr>
        <p:spPr>
          <a:xfrm>
            <a:off x="5652120" y="5484380"/>
            <a:ext cx="288032" cy="176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9" name="30 Flecha derecha"/>
          <p:cNvSpPr/>
          <p:nvPr/>
        </p:nvSpPr>
        <p:spPr>
          <a:xfrm>
            <a:off x="7380312" y="5484380"/>
            <a:ext cx="288032" cy="176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0" name="28 CuadroTexto"/>
          <p:cNvSpPr txBox="1"/>
          <p:nvPr/>
        </p:nvSpPr>
        <p:spPr>
          <a:xfrm>
            <a:off x="5940152" y="5302949"/>
            <a:ext cx="1440160" cy="369332"/>
          </a:xfrm>
          <a:prstGeom prst="rect">
            <a:avLst/>
          </a:prstGeom>
          <a:noFill/>
        </p:spPr>
        <p:txBody>
          <a:bodyPr wrap="square" rtlCol="0">
            <a:spAutoFit/>
          </a:bodyPr>
          <a:lstStyle/>
          <a:p>
            <a:r>
              <a:rPr lang="es-EC" dirty="0" smtClean="0"/>
              <a:t>Rentabilidad </a:t>
            </a:r>
            <a:endParaRPr lang="es-EC" dirty="0"/>
          </a:p>
        </p:txBody>
      </p:sp>
      <p:sp>
        <p:nvSpPr>
          <p:cNvPr id="41" name="34 Rectángulo"/>
          <p:cNvSpPr/>
          <p:nvPr/>
        </p:nvSpPr>
        <p:spPr>
          <a:xfrm>
            <a:off x="7668344" y="5085184"/>
            <a:ext cx="1327882" cy="923330"/>
          </a:xfrm>
          <a:prstGeom prst="rect">
            <a:avLst/>
          </a:prstGeom>
        </p:spPr>
        <p:txBody>
          <a:bodyPr wrap="square">
            <a:spAutoFit/>
          </a:bodyPr>
          <a:lstStyle/>
          <a:p>
            <a:r>
              <a:rPr lang="es-EC" dirty="0" smtClean="0"/>
              <a:t>Ingresos</a:t>
            </a:r>
          </a:p>
          <a:p>
            <a:r>
              <a:rPr lang="es-EC" dirty="0" smtClean="0"/>
              <a:t>Costos</a:t>
            </a:r>
          </a:p>
          <a:p>
            <a:r>
              <a:rPr lang="es-EC" dirty="0" smtClean="0"/>
              <a:t>Gastos </a:t>
            </a:r>
            <a:endParaRPr lang="es-EC" dirty="0"/>
          </a:p>
        </p:txBody>
      </p:sp>
      <p:sp>
        <p:nvSpPr>
          <p:cNvPr id="43" name="6 CuadroTexto"/>
          <p:cNvSpPr txBox="1"/>
          <p:nvPr/>
        </p:nvSpPr>
        <p:spPr>
          <a:xfrm>
            <a:off x="1043608" y="3563724"/>
            <a:ext cx="2881126" cy="1477328"/>
          </a:xfrm>
          <a:prstGeom prst="rect">
            <a:avLst/>
          </a:prstGeom>
          <a:noFill/>
        </p:spPr>
        <p:txBody>
          <a:bodyPr wrap="square" rtlCol="0">
            <a:spAutoFit/>
          </a:bodyPr>
          <a:lstStyle/>
          <a:p>
            <a:pPr algn="just"/>
            <a:r>
              <a:rPr lang="es-EC" dirty="0" smtClean="0"/>
              <a:t>El aumento de la cartera improductiva por el retraso e incumplimiento de los pagos de los créditos otorgados. </a:t>
            </a:r>
            <a:endParaRPr lang="es-EC" dirty="0"/>
          </a:p>
        </p:txBody>
      </p:sp>
    </p:spTree>
    <p:extLst>
      <p:ext uri="{BB962C8B-B14F-4D97-AF65-F5344CB8AC3E}">
        <p14:creationId xmlns:p14="http://schemas.microsoft.com/office/powerpoint/2010/main" val="29213734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6" name="Picture 4" descr="Resultado de imagen para sello esp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6661"/>
          <a:stretch/>
        </p:blipFill>
        <p:spPr bwMode="auto">
          <a:xfrm>
            <a:off x="6444208" y="6102668"/>
            <a:ext cx="2520280" cy="707322"/>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763688" y="195317"/>
            <a:ext cx="4680520" cy="400110"/>
          </a:xfrm>
          <a:prstGeom prst="rect">
            <a:avLst/>
          </a:prstGeom>
          <a:noFill/>
        </p:spPr>
        <p:txBody>
          <a:bodyPr wrap="square" rtlCol="0">
            <a:spAutoFit/>
          </a:bodyPr>
          <a:lstStyle/>
          <a:p>
            <a:pPr algn="ctr"/>
            <a:r>
              <a:rPr lang="es-EC" sz="2000" b="1" dirty="0" smtClean="0">
                <a:solidFill>
                  <a:srgbClr val="0070C0"/>
                </a:solidFill>
              </a:rPr>
              <a:t>IMPORTANCIA DEL PROBLEMA</a:t>
            </a:r>
            <a:endParaRPr lang="es-EC" sz="2000" b="1" dirty="0">
              <a:solidFill>
                <a:srgbClr val="0070C0"/>
              </a:solidFill>
            </a:endParaRPr>
          </a:p>
        </p:txBody>
      </p:sp>
      <p:sp>
        <p:nvSpPr>
          <p:cNvPr id="2" name="AutoShape 2" descr="Resultado de imagen para DINERO ELECTRONIC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AutoShape 4" descr="Resultado de imagen para DINERO ELECTRONIC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0" name="AutoShape 8" descr="Resultado de imagen para sri y RIS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 name="AutoShape 10" descr="Resultado de imagen para sri y RIS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3" name="AutoShape 12" descr="Resultado de imagen para sri y RISE"/>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AutoShape 14" descr="Imagen relacionada"/>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4" name="Imagen 23"/>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356992"/>
            <a:ext cx="6408712" cy="2592288"/>
          </a:xfrm>
          <a:prstGeom prst="rect">
            <a:avLst/>
          </a:prstGeom>
          <a:noFill/>
          <a:ln>
            <a:noFill/>
          </a:ln>
        </p:spPr>
      </p:pic>
      <p:graphicFrame>
        <p:nvGraphicFramePr>
          <p:cNvPr id="16" name="Diagrama 15"/>
          <p:cNvGraphicFramePr/>
          <p:nvPr>
            <p:extLst>
              <p:ext uri="{D42A27DB-BD31-4B8C-83A1-F6EECF244321}">
                <p14:modId xmlns:p14="http://schemas.microsoft.com/office/powerpoint/2010/main" val="1720022129"/>
              </p:ext>
            </p:extLst>
          </p:nvPr>
        </p:nvGraphicFramePr>
        <p:xfrm>
          <a:off x="1524000" y="312737"/>
          <a:ext cx="7440488" cy="3034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7 CuadroTexto"/>
          <p:cNvSpPr txBox="1"/>
          <p:nvPr/>
        </p:nvSpPr>
        <p:spPr>
          <a:xfrm>
            <a:off x="1115616" y="2852936"/>
            <a:ext cx="3456384" cy="369332"/>
          </a:xfrm>
          <a:prstGeom prst="rect">
            <a:avLst/>
          </a:prstGeom>
          <a:noFill/>
        </p:spPr>
        <p:txBody>
          <a:bodyPr wrap="square" rtlCol="0">
            <a:spAutoFit/>
          </a:bodyPr>
          <a:lstStyle/>
          <a:p>
            <a:r>
              <a:rPr lang="es-ES_tradnl" dirty="0" smtClean="0"/>
              <a:t>Reforma JPRMF 209-2015-M</a:t>
            </a:r>
            <a:endParaRPr lang="es-ES" dirty="0"/>
          </a:p>
        </p:txBody>
      </p:sp>
      <p:sp>
        <p:nvSpPr>
          <p:cNvPr id="15" name="14 CuadroTexto"/>
          <p:cNvSpPr txBox="1"/>
          <p:nvPr/>
        </p:nvSpPr>
        <p:spPr>
          <a:xfrm>
            <a:off x="7452320" y="4237637"/>
            <a:ext cx="1501991" cy="1384995"/>
          </a:xfrm>
          <a:prstGeom prst="rect">
            <a:avLst/>
          </a:prstGeom>
          <a:noFill/>
        </p:spPr>
        <p:txBody>
          <a:bodyPr wrap="square" rtlCol="0">
            <a:spAutoFit/>
          </a:bodyPr>
          <a:lstStyle/>
          <a:p>
            <a:r>
              <a:rPr lang="es-ES_tradnl" sz="1200" b="1" dirty="0" smtClean="0"/>
              <a:t>NORMA PARA LA GESTION DE RIESGO DE CRÉDITO </a:t>
            </a:r>
          </a:p>
          <a:p>
            <a:r>
              <a:rPr lang="es-ES_tradnl" sz="1200" b="1" dirty="0" smtClean="0"/>
              <a:t>ART 16 CRITERIOS DE CALIFICACION</a:t>
            </a:r>
            <a:endParaRPr lang="es-ES" sz="1200" b="1" dirty="0"/>
          </a:p>
        </p:txBody>
      </p:sp>
    </p:spTree>
    <p:extLst>
      <p:ext uri="{BB962C8B-B14F-4D97-AF65-F5344CB8AC3E}">
        <p14:creationId xmlns:p14="http://schemas.microsoft.com/office/powerpoint/2010/main" val="24603529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6" name="Picture 4" descr="Resultado de imagen para sello esp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6661"/>
          <a:stretch/>
        </p:blipFill>
        <p:spPr bwMode="auto">
          <a:xfrm>
            <a:off x="6444208" y="6102668"/>
            <a:ext cx="2520280" cy="707322"/>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Resultado de imagen para RISE S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 name="AutoShape 8" descr="Resultado de imagen para FORMULARIO SR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3" name="6 CuadroTexto"/>
          <p:cNvSpPr txBox="1"/>
          <p:nvPr/>
        </p:nvSpPr>
        <p:spPr>
          <a:xfrm>
            <a:off x="1259632" y="281074"/>
            <a:ext cx="7488832" cy="461665"/>
          </a:xfrm>
          <a:prstGeom prst="rect">
            <a:avLst/>
          </a:prstGeom>
          <a:noFill/>
        </p:spPr>
        <p:txBody>
          <a:bodyPr wrap="square" rtlCol="0">
            <a:spAutoFit/>
          </a:bodyPr>
          <a:lstStyle/>
          <a:p>
            <a:pPr algn="ctr"/>
            <a:r>
              <a:rPr lang="es-EC" sz="2400" b="1" dirty="0" smtClean="0">
                <a:solidFill>
                  <a:srgbClr val="0070C0"/>
                </a:solidFill>
                <a:latin typeface="Times New Roman" pitchFamily="18" charset="0"/>
                <a:cs typeface="Times New Roman" pitchFamily="18" charset="0"/>
              </a:rPr>
              <a:t>OBJETIVOS</a:t>
            </a:r>
            <a:endParaRPr lang="es-EC" sz="2400" b="1" dirty="0">
              <a:solidFill>
                <a:srgbClr val="0070C0"/>
              </a:solidFill>
              <a:latin typeface="Times New Roman" pitchFamily="18" charset="0"/>
              <a:cs typeface="Times New Roman" pitchFamily="18" charset="0"/>
            </a:endParaRPr>
          </a:p>
        </p:txBody>
      </p:sp>
      <p:graphicFrame>
        <p:nvGraphicFramePr>
          <p:cNvPr id="7" name="Diagrama 6"/>
          <p:cNvGraphicFramePr/>
          <p:nvPr>
            <p:extLst>
              <p:ext uri="{D42A27DB-BD31-4B8C-83A1-F6EECF244321}">
                <p14:modId xmlns:p14="http://schemas.microsoft.com/office/powerpoint/2010/main" val="111571402"/>
              </p:ext>
            </p:extLst>
          </p:nvPr>
        </p:nvGraphicFramePr>
        <p:xfrm>
          <a:off x="1043608" y="908720"/>
          <a:ext cx="7920880"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77161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6" name="Picture 4" descr="Resultado de imagen para sello esp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6661"/>
          <a:stretch/>
        </p:blipFill>
        <p:spPr bwMode="auto">
          <a:xfrm>
            <a:off x="6444208" y="6102668"/>
            <a:ext cx="2520280" cy="7073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Diagrama"/>
          <p:cNvGraphicFramePr/>
          <p:nvPr>
            <p:extLst>
              <p:ext uri="{D42A27DB-BD31-4B8C-83A1-F6EECF244321}">
                <p14:modId xmlns:p14="http://schemas.microsoft.com/office/powerpoint/2010/main" val="1155869889"/>
              </p:ext>
            </p:extLst>
          </p:nvPr>
        </p:nvGraphicFramePr>
        <p:xfrm>
          <a:off x="1331640" y="764704"/>
          <a:ext cx="7056784"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03529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7" name="6 CuadroTexto"/>
          <p:cNvSpPr txBox="1"/>
          <p:nvPr/>
        </p:nvSpPr>
        <p:spPr>
          <a:xfrm>
            <a:off x="2483768" y="254156"/>
            <a:ext cx="4680520" cy="707886"/>
          </a:xfrm>
          <a:prstGeom prst="rect">
            <a:avLst/>
          </a:prstGeom>
          <a:noFill/>
        </p:spPr>
        <p:txBody>
          <a:bodyPr wrap="square" rtlCol="0">
            <a:spAutoFit/>
          </a:bodyPr>
          <a:lstStyle/>
          <a:p>
            <a:pPr algn="ctr"/>
            <a:r>
              <a:rPr lang="es-EC" sz="2000" b="1" dirty="0" smtClean="0">
                <a:solidFill>
                  <a:srgbClr val="0070C0"/>
                </a:solidFill>
              </a:rPr>
              <a:t>CAPITULO II</a:t>
            </a:r>
          </a:p>
          <a:p>
            <a:pPr algn="ctr"/>
            <a:r>
              <a:rPr lang="es-EC" sz="2000" b="1" dirty="0" smtClean="0">
                <a:solidFill>
                  <a:srgbClr val="0070C0"/>
                </a:solidFill>
              </a:rPr>
              <a:t>MARCO TEORICO</a:t>
            </a:r>
            <a:endParaRPr lang="es-EC" sz="2000" b="1" dirty="0">
              <a:solidFill>
                <a:srgbClr val="0070C0"/>
              </a:solidFill>
            </a:endParaRPr>
          </a:p>
        </p:txBody>
      </p:sp>
      <p:graphicFrame>
        <p:nvGraphicFramePr>
          <p:cNvPr id="24" name="Diagrama 23"/>
          <p:cNvGraphicFramePr/>
          <p:nvPr>
            <p:extLst>
              <p:ext uri="{D42A27DB-BD31-4B8C-83A1-F6EECF244321}">
                <p14:modId xmlns:p14="http://schemas.microsoft.com/office/powerpoint/2010/main" val="2358492117"/>
              </p:ext>
            </p:extLst>
          </p:nvPr>
        </p:nvGraphicFramePr>
        <p:xfrm>
          <a:off x="1932384" y="166925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CuadroTexto 18"/>
          <p:cNvSpPr txBox="1"/>
          <p:nvPr/>
        </p:nvSpPr>
        <p:spPr>
          <a:xfrm>
            <a:off x="1331640" y="1196752"/>
            <a:ext cx="3888432" cy="369332"/>
          </a:xfrm>
          <a:prstGeom prst="rect">
            <a:avLst/>
          </a:prstGeom>
          <a:noFill/>
        </p:spPr>
        <p:txBody>
          <a:bodyPr wrap="square" rtlCol="0">
            <a:spAutoFit/>
          </a:bodyPr>
          <a:lstStyle/>
          <a:p>
            <a:r>
              <a:rPr lang="es-EC" dirty="0" smtClean="0"/>
              <a:t>TEORIAS DE SOPORTE</a:t>
            </a:r>
            <a:endParaRPr lang="es-EC" dirty="0"/>
          </a:p>
        </p:txBody>
      </p:sp>
    </p:spTree>
    <p:extLst>
      <p:ext uri="{BB962C8B-B14F-4D97-AF65-F5344CB8AC3E}">
        <p14:creationId xmlns:p14="http://schemas.microsoft.com/office/powerpoint/2010/main" val="24603529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7524" y="764704"/>
            <a:ext cx="180020" cy="5832648"/>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4 Rectángulo"/>
          <p:cNvSpPr/>
          <p:nvPr/>
        </p:nvSpPr>
        <p:spPr>
          <a:xfrm>
            <a:off x="107504" y="526368"/>
            <a:ext cx="180020" cy="6309320"/>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6" name="Picture 4" descr="Resultado de imagen para sello esp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6661"/>
          <a:stretch/>
        </p:blipFill>
        <p:spPr bwMode="auto">
          <a:xfrm>
            <a:off x="6444208" y="6102668"/>
            <a:ext cx="2520280" cy="707322"/>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p:cNvSpPr txBox="1"/>
          <p:nvPr/>
        </p:nvSpPr>
        <p:spPr>
          <a:xfrm>
            <a:off x="1094046" y="260648"/>
            <a:ext cx="5638193" cy="369332"/>
          </a:xfrm>
          <a:prstGeom prst="rect">
            <a:avLst/>
          </a:prstGeom>
          <a:noFill/>
        </p:spPr>
        <p:txBody>
          <a:bodyPr wrap="square" rtlCol="0">
            <a:spAutoFit/>
          </a:bodyPr>
          <a:lstStyle/>
          <a:p>
            <a:r>
              <a:rPr lang="es-EC" dirty="0" smtClean="0"/>
              <a:t>MANUAL DE CREDITO DE LAS COAC JPRMF  2015</a:t>
            </a:r>
            <a:endParaRPr lang="es-EC" dirty="0"/>
          </a:p>
        </p:txBody>
      </p:sp>
      <p:graphicFrame>
        <p:nvGraphicFramePr>
          <p:cNvPr id="18" name="Diagrama 17"/>
          <p:cNvGraphicFramePr/>
          <p:nvPr>
            <p:extLst>
              <p:ext uri="{D42A27DB-BD31-4B8C-83A1-F6EECF244321}">
                <p14:modId xmlns:p14="http://schemas.microsoft.com/office/powerpoint/2010/main" val="4270493298"/>
              </p:ext>
            </p:extLst>
          </p:nvPr>
        </p:nvGraphicFramePr>
        <p:xfrm>
          <a:off x="1115616" y="750250"/>
          <a:ext cx="4752528" cy="5847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Diagrama 18"/>
          <p:cNvGraphicFramePr/>
          <p:nvPr>
            <p:extLst>
              <p:ext uri="{D42A27DB-BD31-4B8C-83A1-F6EECF244321}">
                <p14:modId xmlns:p14="http://schemas.microsoft.com/office/powerpoint/2010/main" val="1236441518"/>
              </p:ext>
            </p:extLst>
          </p:nvPr>
        </p:nvGraphicFramePr>
        <p:xfrm>
          <a:off x="4211960" y="1165200"/>
          <a:ext cx="6528048"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0" name="CuadroTexto 19"/>
          <p:cNvSpPr txBox="1"/>
          <p:nvPr/>
        </p:nvSpPr>
        <p:spPr>
          <a:xfrm>
            <a:off x="2627784" y="3284984"/>
            <a:ext cx="1656184" cy="646331"/>
          </a:xfrm>
          <a:prstGeom prst="rect">
            <a:avLst/>
          </a:prstGeom>
          <a:noFill/>
        </p:spPr>
        <p:txBody>
          <a:bodyPr wrap="square" rtlCol="0">
            <a:spAutoFit/>
          </a:bodyPr>
          <a:lstStyle/>
          <a:p>
            <a:pPr algn="ctr"/>
            <a:r>
              <a:rPr lang="es-EC" b="1" dirty="0" smtClean="0"/>
              <a:t>TIPOS DE CRÉDITOS</a:t>
            </a:r>
            <a:endParaRPr lang="es-EC" b="1" dirty="0"/>
          </a:p>
        </p:txBody>
      </p:sp>
      <p:sp>
        <p:nvSpPr>
          <p:cNvPr id="21" name="CuadroTexto 20"/>
          <p:cNvSpPr txBox="1"/>
          <p:nvPr/>
        </p:nvSpPr>
        <p:spPr>
          <a:xfrm>
            <a:off x="6300192" y="418579"/>
            <a:ext cx="2304256" cy="584775"/>
          </a:xfrm>
          <a:prstGeom prst="rect">
            <a:avLst/>
          </a:prstGeom>
          <a:noFill/>
        </p:spPr>
        <p:txBody>
          <a:bodyPr wrap="square" rtlCol="0">
            <a:spAutoFit/>
          </a:bodyPr>
          <a:lstStyle/>
          <a:p>
            <a:pPr algn="ctr"/>
            <a:r>
              <a:rPr lang="es-EC" sz="1600" b="1" dirty="0" smtClean="0"/>
              <a:t>TIPOS DE CARTERA DE CRÉDITO</a:t>
            </a:r>
            <a:endParaRPr lang="es-EC" sz="1600" b="1" dirty="0"/>
          </a:p>
        </p:txBody>
      </p:sp>
    </p:spTree>
    <p:extLst>
      <p:ext uri="{BB962C8B-B14F-4D97-AF65-F5344CB8AC3E}">
        <p14:creationId xmlns:p14="http://schemas.microsoft.com/office/powerpoint/2010/main" val="246035299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io">
  <a:themeElements>
    <a:clrScheme name="Solstic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2581</TotalTime>
  <Words>1967</Words>
  <Application>Microsoft Office PowerPoint</Application>
  <PresentationFormat>Presentación en pantalla (4:3)</PresentationFormat>
  <Paragraphs>179</Paragraphs>
  <Slides>35</Slides>
  <Notes>0</Notes>
  <HiddenSlides>0</HiddenSlides>
  <MMClips>0</MMClips>
  <ScaleCrop>false</ScaleCrop>
  <HeadingPairs>
    <vt:vector size="4" baseType="variant">
      <vt:variant>
        <vt:lpstr>Tema</vt:lpstr>
      </vt:variant>
      <vt:variant>
        <vt:i4>1</vt:i4>
      </vt:variant>
      <vt:variant>
        <vt:lpstr>Títulos de diapositiva</vt:lpstr>
      </vt:variant>
      <vt:variant>
        <vt:i4>35</vt:i4>
      </vt:variant>
    </vt:vector>
  </HeadingPairs>
  <TitlesOfParts>
    <vt:vector size="36" baseType="lpstr">
      <vt:lpstr>Solsticio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UCE</dc:creator>
  <cp:lastModifiedBy>Luffi</cp:lastModifiedBy>
  <cp:revision>115</cp:revision>
  <dcterms:created xsi:type="dcterms:W3CDTF">2018-05-24T22:33:23Z</dcterms:created>
  <dcterms:modified xsi:type="dcterms:W3CDTF">2018-09-12T15:26:45Z</dcterms:modified>
</cp:coreProperties>
</file>