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40"/>
  </p:notesMasterIdLst>
  <p:sldIdLst>
    <p:sldId id="257" r:id="rId2"/>
    <p:sldId id="258" r:id="rId3"/>
    <p:sldId id="295" r:id="rId4"/>
    <p:sldId id="259" r:id="rId5"/>
    <p:sldId id="279" r:id="rId6"/>
    <p:sldId id="264" r:id="rId7"/>
    <p:sldId id="260" r:id="rId8"/>
    <p:sldId id="297" r:id="rId9"/>
    <p:sldId id="298" r:id="rId10"/>
    <p:sldId id="282" r:id="rId11"/>
    <p:sldId id="283" r:id="rId12"/>
    <p:sldId id="266" r:id="rId13"/>
    <p:sldId id="265" r:id="rId14"/>
    <p:sldId id="262" r:id="rId15"/>
    <p:sldId id="268" r:id="rId16"/>
    <p:sldId id="267" r:id="rId17"/>
    <p:sldId id="270" r:id="rId18"/>
    <p:sldId id="271" r:id="rId19"/>
    <p:sldId id="299" r:id="rId20"/>
    <p:sldId id="302" r:id="rId21"/>
    <p:sldId id="284" r:id="rId22"/>
    <p:sldId id="285" r:id="rId23"/>
    <p:sldId id="286" r:id="rId24"/>
    <p:sldId id="300" r:id="rId25"/>
    <p:sldId id="289" r:id="rId26"/>
    <p:sldId id="287" r:id="rId27"/>
    <p:sldId id="301" r:id="rId28"/>
    <p:sldId id="288" r:id="rId29"/>
    <p:sldId id="303" r:id="rId30"/>
    <p:sldId id="272" r:id="rId31"/>
    <p:sldId id="273" r:id="rId32"/>
    <p:sldId id="290" r:id="rId33"/>
    <p:sldId id="274" r:id="rId34"/>
    <p:sldId id="291" r:id="rId35"/>
    <p:sldId id="275" r:id="rId36"/>
    <p:sldId id="293" r:id="rId37"/>
    <p:sldId id="276" r:id="rId38"/>
    <p:sldId id="277" r:id="rId3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33" autoAdjust="0"/>
    <p:restoredTop sz="94660"/>
  </p:normalViewPr>
  <p:slideViewPr>
    <p:cSldViewPr snapToGrid="0">
      <p:cViewPr varScale="1">
        <p:scale>
          <a:sx n="74" d="100"/>
          <a:sy n="74" d="100"/>
        </p:scale>
        <p:origin x="137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38F774-9E3C-453C-9ABF-819830174F66}" type="doc">
      <dgm:prSet loTypeId="urn:microsoft.com/office/officeart/2005/8/layout/list1" loCatId="list" qsTypeId="urn:microsoft.com/office/officeart/2005/8/quickstyle/simple3" qsCatId="simple" csTypeId="urn:microsoft.com/office/officeart/2005/8/colors/colorful1" csCatId="colorful" phldr="1"/>
      <dgm:spPr/>
      <dgm:t>
        <a:bodyPr/>
        <a:lstStyle/>
        <a:p>
          <a:endParaRPr lang="es-MX"/>
        </a:p>
      </dgm:t>
    </dgm:pt>
    <dgm:pt modelId="{2A124625-678B-4A89-9C02-B796D75D56E6}">
      <dgm:prSet phldrT="[Texto]" custT="1"/>
      <dgm:spPr/>
      <dgm:t>
        <a:bodyPr/>
        <a:lstStyle/>
        <a:p>
          <a:r>
            <a:rPr lang="es-EC" sz="1400" dirty="0" smtClean="0">
              <a:latin typeface="Times New Roman" panose="02020603050405020304" pitchFamily="18" charset="0"/>
              <a:ea typeface="Calibri" panose="020F0502020204030204" pitchFamily="34" charset="0"/>
              <a:cs typeface="Times New Roman" panose="02020603050405020304" pitchFamily="18" charset="0"/>
            </a:rPr>
            <a:t>Siglo XX se da inicio al desarrollo del sector automotriz Ecuatoriano</a:t>
          </a:r>
          <a:endParaRPr lang="es-MX" sz="1400" dirty="0"/>
        </a:p>
      </dgm:t>
    </dgm:pt>
    <dgm:pt modelId="{5BEC360C-03A0-42B8-B440-9DBF2B509C90}" type="parTrans" cxnId="{164B3D55-4979-4E80-9B63-2EF782698D71}">
      <dgm:prSet/>
      <dgm:spPr/>
      <dgm:t>
        <a:bodyPr/>
        <a:lstStyle/>
        <a:p>
          <a:endParaRPr lang="es-MX">
            <a:solidFill>
              <a:schemeClr val="tx1"/>
            </a:solidFill>
          </a:endParaRPr>
        </a:p>
      </dgm:t>
    </dgm:pt>
    <dgm:pt modelId="{4F3AB2AE-540C-4FAB-B13F-59AD22CEE1E3}" type="sibTrans" cxnId="{164B3D55-4979-4E80-9B63-2EF782698D71}">
      <dgm:prSet/>
      <dgm:spPr/>
      <dgm:t>
        <a:bodyPr/>
        <a:lstStyle/>
        <a:p>
          <a:endParaRPr lang="es-MX">
            <a:solidFill>
              <a:schemeClr val="tx1"/>
            </a:solidFill>
          </a:endParaRPr>
        </a:p>
      </dgm:t>
    </dgm:pt>
    <dgm:pt modelId="{7C93EAB6-7E64-4424-BAEF-956319B9A5ED}">
      <dgm:prSet phldrT="[Texto]" custT="1"/>
      <dgm:spPr/>
      <dgm:t>
        <a:bodyPr/>
        <a:lstStyle/>
        <a:p>
          <a:r>
            <a:rPr lang="es-EC" sz="1400" smtClean="0">
              <a:latin typeface="Times New Roman" panose="02020603050405020304" pitchFamily="18" charset="0"/>
              <a:ea typeface="Calibri" panose="020F0502020204030204" pitchFamily="34" charset="0"/>
              <a:cs typeface="Times New Roman" panose="02020603050405020304" pitchFamily="18" charset="0"/>
            </a:rPr>
            <a:t>Creando las ensambladoras en el país, las mismas que se encuentran dentro del 3.7del PIB de manufactureras</a:t>
          </a:r>
          <a:endParaRPr lang="es-MX" sz="1400" dirty="0"/>
        </a:p>
      </dgm:t>
    </dgm:pt>
    <dgm:pt modelId="{E6087873-9466-4608-8399-D8D3606AAF44}" type="parTrans" cxnId="{7071C35F-EE4C-4FC0-9E59-60626C7A170D}">
      <dgm:prSet/>
      <dgm:spPr/>
      <dgm:t>
        <a:bodyPr/>
        <a:lstStyle/>
        <a:p>
          <a:endParaRPr lang="es-MX">
            <a:solidFill>
              <a:schemeClr val="tx1"/>
            </a:solidFill>
          </a:endParaRPr>
        </a:p>
      </dgm:t>
    </dgm:pt>
    <dgm:pt modelId="{E2F2315B-8FD3-4D02-A6EC-3A50EB0733FA}" type="sibTrans" cxnId="{7071C35F-EE4C-4FC0-9E59-60626C7A170D}">
      <dgm:prSet/>
      <dgm:spPr/>
      <dgm:t>
        <a:bodyPr/>
        <a:lstStyle/>
        <a:p>
          <a:endParaRPr lang="es-MX">
            <a:solidFill>
              <a:schemeClr val="tx1"/>
            </a:solidFill>
          </a:endParaRPr>
        </a:p>
      </dgm:t>
    </dgm:pt>
    <dgm:pt modelId="{3DE0992E-548B-4433-BD0E-069CAEC93AD2}">
      <dgm:prSet phldrT="[Texto]" custT="1"/>
      <dgm:spPr/>
      <dgm:t>
        <a:bodyPr/>
        <a:lstStyle/>
        <a:p>
          <a:r>
            <a:rPr lang="es-MX" sz="1400" dirty="0" smtClean="0">
              <a:latin typeface="Times New Roman" panose="02020603050405020304" pitchFamily="18" charset="0"/>
              <a:ea typeface="Calibri" panose="020F0502020204030204" pitchFamily="34" charset="0"/>
              <a:cs typeface="Times New Roman" panose="02020603050405020304" pitchFamily="18" charset="0"/>
            </a:rPr>
            <a:t>(AEADE) 2017 señala que: los dos primeros meses del año se comercializaron 11 888 vehículos.</a:t>
          </a:r>
          <a:endParaRPr lang="es-MX" sz="1400" dirty="0">
            <a:latin typeface="Times New Roman" panose="02020603050405020304" pitchFamily="18" charset="0"/>
            <a:ea typeface="Calibri" panose="020F0502020204030204" pitchFamily="34" charset="0"/>
            <a:cs typeface="Times New Roman" panose="02020603050405020304" pitchFamily="18" charset="0"/>
          </a:endParaRPr>
        </a:p>
      </dgm:t>
    </dgm:pt>
    <dgm:pt modelId="{EBF5B6B8-782C-455D-8E21-07B462C5902A}" type="parTrans" cxnId="{00A37D50-0CE6-4D90-8DA6-6596CCDCF790}">
      <dgm:prSet/>
      <dgm:spPr/>
      <dgm:t>
        <a:bodyPr/>
        <a:lstStyle/>
        <a:p>
          <a:endParaRPr lang="es-MX">
            <a:solidFill>
              <a:schemeClr val="tx1"/>
            </a:solidFill>
          </a:endParaRPr>
        </a:p>
      </dgm:t>
    </dgm:pt>
    <dgm:pt modelId="{28AF41FE-95B7-4276-9133-D97B7E59F662}" type="sibTrans" cxnId="{00A37D50-0CE6-4D90-8DA6-6596CCDCF790}">
      <dgm:prSet/>
      <dgm:spPr/>
      <dgm:t>
        <a:bodyPr/>
        <a:lstStyle/>
        <a:p>
          <a:endParaRPr lang="es-MX">
            <a:solidFill>
              <a:schemeClr val="tx1"/>
            </a:solidFill>
          </a:endParaRPr>
        </a:p>
      </dgm:t>
    </dgm:pt>
    <dgm:pt modelId="{61DFF555-0AA8-4EB0-BFC7-DE26BDBD61A8}">
      <dgm:prSet phldrT="[Texto]" custT="1"/>
      <dgm:spPr/>
      <dgm:t>
        <a:bodyPr/>
        <a:lstStyle/>
        <a:p>
          <a:r>
            <a:rPr lang="es-MX" sz="1200" dirty="0" smtClean="0">
              <a:latin typeface="Times New Roman" panose="02020603050405020304" pitchFamily="18" charset="0"/>
              <a:ea typeface="Calibri" panose="020F0502020204030204" pitchFamily="34" charset="0"/>
              <a:cs typeface="Times New Roman" panose="02020603050405020304" pitchFamily="18" charset="0"/>
            </a:rPr>
            <a:t>Según AEADE (2015) “El sector automotor destaca los esfuerzos del Gobierno orientados a la consecución del Acuerdo Comercial con la Unión Europea</a:t>
          </a:r>
          <a:endParaRPr lang="es-MX" sz="1200" dirty="0">
            <a:latin typeface="Times New Roman" panose="02020603050405020304" pitchFamily="18" charset="0"/>
            <a:ea typeface="Calibri" panose="020F0502020204030204" pitchFamily="34" charset="0"/>
            <a:cs typeface="Times New Roman" panose="02020603050405020304" pitchFamily="18" charset="0"/>
          </a:endParaRPr>
        </a:p>
      </dgm:t>
    </dgm:pt>
    <dgm:pt modelId="{B12E79A0-EEF9-497A-A3B2-7E055754BB05}" type="parTrans" cxnId="{7EFBD121-FC5A-456F-B41C-06B867D3E15B}">
      <dgm:prSet/>
      <dgm:spPr/>
      <dgm:t>
        <a:bodyPr/>
        <a:lstStyle/>
        <a:p>
          <a:endParaRPr lang="es-MX">
            <a:solidFill>
              <a:schemeClr val="tx1"/>
            </a:solidFill>
          </a:endParaRPr>
        </a:p>
      </dgm:t>
    </dgm:pt>
    <dgm:pt modelId="{AF1866D0-4477-4839-89B9-208990669B4B}" type="sibTrans" cxnId="{7EFBD121-FC5A-456F-B41C-06B867D3E15B}">
      <dgm:prSet/>
      <dgm:spPr/>
      <dgm:t>
        <a:bodyPr/>
        <a:lstStyle/>
        <a:p>
          <a:endParaRPr lang="es-MX">
            <a:solidFill>
              <a:schemeClr val="tx1"/>
            </a:solidFill>
          </a:endParaRPr>
        </a:p>
      </dgm:t>
    </dgm:pt>
    <dgm:pt modelId="{CE25D98B-CB7C-4505-BA41-0DC4543C5C6F}">
      <dgm:prSet phldrT="[Texto]" custT="1"/>
      <dgm:spPr/>
      <dgm:t>
        <a:bodyPr/>
        <a:lstStyle/>
        <a:p>
          <a:r>
            <a:rPr lang="es-MX" sz="1400" dirty="0" smtClean="0">
              <a:latin typeface="Times New Roman" panose="02020603050405020304" pitchFamily="18" charset="0"/>
              <a:ea typeface="Calibri" panose="020F0502020204030204" pitchFamily="34" charset="0"/>
              <a:cs typeface="Times New Roman" panose="02020603050405020304" pitchFamily="18" charset="0"/>
            </a:rPr>
            <a:t>Conforme indico la Cámara de la Industria Automotriz Ecuatoriana (CINAE) (2017), “para el mes de Febrero 2017, se fabricó 4298 unidades, y se importaron 8224 unidades, lo que ha representado un consumo prioritario de 351 millones de dólares”</a:t>
          </a:r>
          <a:endParaRPr lang="es-MX" sz="1400" dirty="0">
            <a:latin typeface="Times New Roman" panose="02020603050405020304" pitchFamily="18" charset="0"/>
            <a:ea typeface="Calibri" panose="020F0502020204030204" pitchFamily="34" charset="0"/>
            <a:cs typeface="Times New Roman" panose="02020603050405020304" pitchFamily="18" charset="0"/>
          </a:endParaRPr>
        </a:p>
      </dgm:t>
    </dgm:pt>
    <dgm:pt modelId="{134B216A-A3CC-4FBA-AAB0-EBFEFC7D38C6}" type="parTrans" cxnId="{286B4214-1616-4F9C-AB65-130215678105}">
      <dgm:prSet/>
      <dgm:spPr/>
      <dgm:t>
        <a:bodyPr/>
        <a:lstStyle/>
        <a:p>
          <a:endParaRPr lang="es-MX">
            <a:solidFill>
              <a:schemeClr val="tx1"/>
            </a:solidFill>
          </a:endParaRPr>
        </a:p>
      </dgm:t>
    </dgm:pt>
    <dgm:pt modelId="{ADC018D3-51F7-4F04-9928-F7AFBB1CA689}" type="sibTrans" cxnId="{286B4214-1616-4F9C-AB65-130215678105}">
      <dgm:prSet/>
      <dgm:spPr/>
      <dgm:t>
        <a:bodyPr/>
        <a:lstStyle/>
        <a:p>
          <a:endParaRPr lang="es-MX">
            <a:solidFill>
              <a:schemeClr val="tx1"/>
            </a:solidFill>
          </a:endParaRPr>
        </a:p>
      </dgm:t>
    </dgm:pt>
    <dgm:pt modelId="{63114E9C-90E3-4F69-99D1-A1F20137DC49}" type="pres">
      <dgm:prSet presAssocID="{6E38F774-9E3C-453C-9ABF-819830174F66}" presName="linear" presStyleCnt="0">
        <dgm:presLayoutVars>
          <dgm:dir/>
          <dgm:animLvl val="lvl"/>
          <dgm:resizeHandles val="exact"/>
        </dgm:presLayoutVars>
      </dgm:prSet>
      <dgm:spPr/>
      <dgm:t>
        <a:bodyPr/>
        <a:lstStyle/>
        <a:p>
          <a:endParaRPr lang="es-MX"/>
        </a:p>
      </dgm:t>
    </dgm:pt>
    <dgm:pt modelId="{2D0403FB-6D7C-40BB-8EFC-30E3CF13C321}" type="pres">
      <dgm:prSet presAssocID="{2A124625-678B-4A89-9C02-B796D75D56E6}" presName="parentLin" presStyleCnt="0"/>
      <dgm:spPr/>
    </dgm:pt>
    <dgm:pt modelId="{B1093B6C-9FC1-45AB-8101-9AD7C4D70B28}" type="pres">
      <dgm:prSet presAssocID="{2A124625-678B-4A89-9C02-B796D75D56E6}" presName="parentLeftMargin" presStyleLbl="node1" presStyleIdx="0" presStyleCnt="5"/>
      <dgm:spPr/>
      <dgm:t>
        <a:bodyPr/>
        <a:lstStyle/>
        <a:p>
          <a:endParaRPr lang="es-MX"/>
        </a:p>
      </dgm:t>
    </dgm:pt>
    <dgm:pt modelId="{97F274BA-63DF-47B6-87DF-F6EBA395B9B5}" type="pres">
      <dgm:prSet presAssocID="{2A124625-678B-4A89-9C02-B796D75D56E6}" presName="parentText" presStyleLbl="node1" presStyleIdx="0" presStyleCnt="5" custScaleX="128231" custScaleY="477923">
        <dgm:presLayoutVars>
          <dgm:chMax val="0"/>
          <dgm:bulletEnabled val="1"/>
        </dgm:presLayoutVars>
      </dgm:prSet>
      <dgm:spPr/>
      <dgm:t>
        <a:bodyPr/>
        <a:lstStyle/>
        <a:p>
          <a:endParaRPr lang="es-MX"/>
        </a:p>
      </dgm:t>
    </dgm:pt>
    <dgm:pt modelId="{0D7390B9-406C-4C65-8821-14E731150BF0}" type="pres">
      <dgm:prSet presAssocID="{2A124625-678B-4A89-9C02-B796D75D56E6}" presName="negativeSpace" presStyleCnt="0"/>
      <dgm:spPr/>
    </dgm:pt>
    <dgm:pt modelId="{8A0D4D2B-AAA6-49F8-8230-6BCBAAAFCDED}" type="pres">
      <dgm:prSet presAssocID="{2A124625-678B-4A89-9C02-B796D75D56E6}" presName="childText" presStyleLbl="conFgAcc1" presStyleIdx="0" presStyleCnt="5">
        <dgm:presLayoutVars>
          <dgm:bulletEnabled val="1"/>
        </dgm:presLayoutVars>
      </dgm:prSet>
      <dgm:spPr/>
    </dgm:pt>
    <dgm:pt modelId="{D6055858-5178-4376-BF5A-C1E6369AFF3F}" type="pres">
      <dgm:prSet presAssocID="{4F3AB2AE-540C-4FAB-B13F-59AD22CEE1E3}" presName="spaceBetweenRectangles" presStyleCnt="0"/>
      <dgm:spPr/>
    </dgm:pt>
    <dgm:pt modelId="{CECF61DF-9848-45A5-9935-80C65718F5D3}" type="pres">
      <dgm:prSet presAssocID="{7C93EAB6-7E64-4424-BAEF-956319B9A5ED}" presName="parentLin" presStyleCnt="0"/>
      <dgm:spPr/>
    </dgm:pt>
    <dgm:pt modelId="{1DF076E6-F2F5-4EAF-9122-1E767BB72666}" type="pres">
      <dgm:prSet presAssocID="{7C93EAB6-7E64-4424-BAEF-956319B9A5ED}" presName="parentLeftMargin" presStyleLbl="node1" presStyleIdx="0" presStyleCnt="5"/>
      <dgm:spPr/>
      <dgm:t>
        <a:bodyPr/>
        <a:lstStyle/>
        <a:p>
          <a:endParaRPr lang="es-MX"/>
        </a:p>
      </dgm:t>
    </dgm:pt>
    <dgm:pt modelId="{6543BFE9-B57F-4708-88E9-585715A6610F}" type="pres">
      <dgm:prSet presAssocID="{7C93EAB6-7E64-4424-BAEF-956319B9A5ED}" presName="parentText" presStyleLbl="node1" presStyleIdx="1" presStyleCnt="5" custScaleX="128231" custScaleY="659661" custLinFactNeighborX="-16035" custLinFactNeighborY="36875">
        <dgm:presLayoutVars>
          <dgm:chMax val="0"/>
          <dgm:bulletEnabled val="1"/>
        </dgm:presLayoutVars>
      </dgm:prSet>
      <dgm:spPr/>
      <dgm:t>
        <a:bodyPr/>
        <a:lstStyle/>
        <a:p>
          <a:endParaRPr lang="es-MX"/>
        </a:p>
      </dgm:t>
    </dgm:pt>
    <dgm:pt modelId="{10AD377F-5022-4066-959F-AAB30BD63C01}" type="pres">
      <dgm:prSet presAssocID="{7C93EAB6-7E64-4424-BAEF-956319B9A5ED}" presName="negativeSpace" presStyleCnt="0"/>
      <dgm:spPr/>
    </dgm:pt>
    <dgm:pt modelId="{74C5D62A-7E4D-4C2B-85C3-30022A965F08}" type="pres">
      <dgm:prSet presAssocID="{7C93EAB6-7E64-4424-BAEF-956319B9A5ED}" presName="childText" presStyleLbl="conFgAcc1" presStyleIdx="1" presStyleCnt="5">
        <dgm:presLayoutVars>
          <dgm:bulletEnabled val="1"/>
        </dgm:presLayoutVars>
      </dgm:prSet>
      <dgm:spPr/>
    </dgm:pt>
    <dgm:pt modelId="{694C17C4-7203-4E4E-B75D-E81F8CFB12D4}" type="pres">
      <dgm:prSet presAssocID="{E2F2315B-8FD3-4D02-A6EC-3A50EB0733FA}" presName="spaceBetweenRectangles" presStyleCnt="0"/>
      <dgm:spPr/>
    </dgm:pt>
    <dgm:pt modelId="{B78D3AE4-30B5-47D1-BE6F-EB584FD71111}" type="pres">
      <dgm:prSet presAssocID="{61DFF555-0AA8-4EB0-BFC7-DE26BDBD61A8}" presName="parentLin" presStyleCnt="0"/>
      <dgm:spPr/>
    </dgm:pt>
    <dgm:pt modelId="{0A59890A-5175-4274-97FB-6FCF48DB98E2}" type="pres">
      <dgm:prSet presAssocID="{61DFF555-0AA8-4EB0-BFC7-DE26BDBD61A8}" presName="parentLeftMargin" presStyleLbl="node1" presStyleIdx="1" presStyleCnt="5"/>
      <dgm:spPr/>
      <dgm:t>
        <a:bodyPr/>
        <a:lstStyle/>
        <a:p>
          <a:endParaRPr lang="es-MX"/>
        </a:p>
      </dgm:t>
    </dgm:pt>
    <dgm:pt modelId="{9259A1F3-6B4A-453C-B355-4F947EE7B441}" type="pres">
      <dgm:prSet presAssocID="{61DFF555-0AA8-4EB0-BFC7-DE26BDBD61A8}" presName="parentText" presStyleLbl="node1" presStyleIdx="2" presStyleCnt="5" custScaleX="128231" custScaleY="406945" custLinFactNeighborX="-16035" custLinFactNeighborY="64807">
        <dgm:presLayoutVars>
          <dgm:chMax val="0"/>
          <dgm:bulletEnabled val="1"/>
        </dgm:presLayoutVars>
      </dgm:prSet>
      <dgm:spPr/>
      <dgm:t>
        <a:bodyPr/>
        <a:lstStyle/>
        <a:p>
          <a:endParaRPr lang="es-MX"/>
        </a:p>
      </dgm:t>
    </dgm:pt>
    <dgm:pt modelId="{E42070FC-FB94-45C0-9381-D9DDEEB5123D}" type="pres">
      <dgm:prSet presAssocID="{61DFF555-0AA8-4EB0-BFC7-DE26BDBD61A8}" presName="negativeSpace" presStyleCnt="0"/>
      <dgm:spPr/>
    </dgm:pt>
    <dgm:pt modelId="{98251453-45FD-4A4D-B4EA-2436EB8F7BC4}" type="pres">
      <dgm:prSet presAssocID="{61DFF555-0AA8-4EB0-BFC7-DE26BDBD61A8}" presName="childText" presStyleLbl="conFgAcc1" presStyleIdx="2" presStyleCnt="5">
        <dgm:presLayoutVars>
          <dgm:bulletEnabled val="1"/>
        </dgm:presLayoutVars>
      </dgm:prSet>
      <dgm:spPr/>
    </dgm:pt>
    <dgm:pt modelId="{CAE70C19-506B-413E-A5BE-5D582768122C}" type="pres">
      <dgm:prSet presAssocID="{AF1866D0-4477-4839-89B9-208990669B4B}" presName="spaceBetweenRectangles" presStyleCnt="0"/>
      <dgm:spPr/>
    </dgm:pt>
    <dgm:pt modelId="{C7CED715-C2B5-4A44-B158-A7591B70EA33}" type="pres">
      <dgm:prSet presAssocID="{CE25D98B-CB7C-4505-BA41-0DC4543C5C6F}" presName="parentLin" presStyleCnt="0"/>
      <dgm:spPr/>
    </dgm:pt>
    <dgm:pt modelId="{67BBB9BF-996B-446F-9A95-0922DF848CAC}" type="pres">
      <dgm:prSet presAssocID="{CE25D98B-CB7C-4505-BA41-0DC4543C5C6F}" presName="parentLeftMargin" presStyleLbl="node1" presStyleIdx="2" presStyleCnt="5"/>
      <dgm:spPr/>
      <dgm:t>
        <a:bodyPr/>
        <a:lstStyle/>
        <a:p>
          <a:endParaRPr lang="es-MX"/>
        </a:p>
      </dgm:t>
    </dgm:pt>
    <dgm:pt modelId="{4D6377CE-A576-4CF9-ADAE-EEF8D1E2A560}" type="pres">
      <dgm:prSet presAssocID="{CE25D98B-CB7C-4505-BA41-0DC4543C5C6F}" presName="parentText" presStyleLbl="node1" presStyleIdx="3" presStyleCnt="5" custScaleX="128213" custScaleY="784411" custLinFactY="25377" custLinFactNeighborX="-16035" custLinFactNeighborY="100000">
        <dgm:presLayoutVars>
          <dgm:chMax val="0"/>
          <dgm:bulletEnabled val="1"/>
        </dgm:presLayoutVars>
      </dgm:prSet>
      <dgm:spPr/>
      <dgm:t>
        <a:bodyPr/>
        <a:lstStyle/>
        <a:p>
          <a:endParaRPr lang="es-MX"/>
        </a:p>
      </dgm:t>
    </dgm:pt>
    <dgm:pt modelId="{661C760B-5865-4A6E-9903-AB100A6DDA5C}" type="pres">
      <dgm:prSet presAssocID="{CE25D98B-CB7C-4505-BA41-0DC4543C5C6F}" presName="negativeSpace" presStyleCnt="0"/>
      <dgm:spPr/>
    </dgm:pt>
    <dgm:pt modelId="{294E18B3-A59E-4677-AE51-A493E92638FA}" type="pres">
      <dgm:prSet presAssocID="{CE25D98B-CB7C-4505-BA41-0DC4543C5C6F}" presName="childText" presStyleLbl="conFgAcc1" presStyleIdx="3" presStyleCnt="5">
        <dgm:presLayoutVars>
          <dgm:bulletEnabled val="1"/>
        </dgm:presLayoutVars>
      </dgm:prSet>
      <dgm:spPr/>
    </dgm:pt>
    <dgm:pt modelId="{EE1B848E-C846-4D7F-84FE-38E953049903}" type="pres">
      <dgm:prSet presAssocID="{ADC018D3-51F7-4F04-9928-F7AFBB1CA689}" presName="spaceBetweenRectangles" presStyleCnt="0"/>
      <dgm:spPr/>
    </dgm:pt>
    <dgm:pt modelId="{8CC37377-F21D-4A71-9485-1948EC2E7D71}" type="pres">
      <dgm:prSet presAssocID="{3DE0992E-548B-4433-BD0E-069CAEC93AD2}" presName="parentLin" presStyleCnt="0"/>
      <dgm:spPr/>
    </dgm:pt>
    <dgm:pt modelId="{3B8CA1DC-3E46-45B5-A852-C46F5D3DB7A8}" type="pres">
      <dgm:prSet presAssocID="{3DE0992E-548B-4433-BD0E-069CAEC93AD2}" presName="parentLeftMargin" presStyleLbl="node1" presStyleIdx="3" presStyleCnt="5"/>
      <dgm:spPr/>
      <dgm:t>
        <a:bodyPr/>
        <a:lstStyle/>
        <a:p>
          <a:endParaRPr lang="es-MX"/>
        </a:p>
      </dgm:t>
    </dgm:pt>
    <dgm:pt modelId="{CEC83600-501A-45AE-8D39-653BDF5CA91A}" type="pres">
      <dgm:prSet presAssocID="{3DE0992E-548B-4433-BD0E-069CAEC93AD2}" presName="parentText" presStyleLbl="node1" presStyleIdx="4" presStyleCnt="5" custScaleX="128231" custScaleY="478346" custLinFactY="97602" custLinFactNeighborX="-16035" custLinFactNeighborY="100000">
        <dgm:presLayoutVars>
          <dgm:chMax val="0"/>
          <dgm:bulletEnabled val="1"/>
        </dgm:presLayoutVars>
      </dgm:prSet>
      <dgm:spPr/>
      <dgm:t>
        <a:bodyPr/>
        <a:lstStyle/>
        <a:p>
          <a:endParaRPr lang="es-MX"/>
        </a:p>
      </dgm:t>
    </dgm:pt>
    <dgm:pt modelId="{3B181FA7-6FE1-4E0D-82FE-3BC775D2A348}" type="pres">
      <dgm:prSet presAssocID="{3DE0992E-548B-4433-BD0E-069CAEC93AD2}" presName="negativeSpace" presStyleCnt="0"/>
      <dgm:spPr/>
    </dgm:pt>
    <dgm:pt modelId="{EB8DAEA8-95DE-4638-BCA5-9359F96B05C2}" type="pres">
      <dgm:prSet presAssocID="{3DE0992E-548B-4433-BD0E-069CAEC93AD2}" presName="childText" presStyleLbl="conFgAcc1" presStyleIdx="4" presStyleCnt="5">
        <dgm:presLayoutVars>
          <dgm:bulletEnabled val="1"/>
        </dgm:presLayoutVars>
      </dgm:prSet>
      <dgm:spPr/>
    </dgm:pt>
  </dgm:ptLst>
  <dgm:cxnLst>
    <dgm:cxn modelId="{6AE85055-9C39-435B-886A-68B11CEC3CFF}" type="presOf" srcId="{61DFF555-0AA8-4EB0-BFC7-DE26BDBD61A8}" destId="{9259A1F3-6B4A-453C-B355-4F947EE7B441}" srcOrd="1" destOrd="0" presId="urn:microsoft.com/office/officeart/2005/8/layout/list1"/>
    <dgm:cxn modelId="{164B3D55-4979-4E80-9B63-2EF782698D71}" srcId="{6E38F774-9E3C-453C-9ABF-819830174F66}" destId="{2A124625-678B-4A89-9C02-B796D75D56E6}" srcOrd="0" destOrd="0" parTransId="{5BEC360C-03A0-42B8-B440-9DBF2B509C90}" sibTransId="{4F3AB2AE-540C-4FAB-B13F-59AD22CEE1E3}"/>
    <dgm:cxn modelId="{00E9787F-BD8B-47CB-98BF-6C806086E744}" type="presOf" srcId="{7C93EAB6-7E64-4424-BAEF-956319B9A5ED}" destId="{1DF076E6-F2F5-4EAF-9122-1E767BB72666}" srcOrd="0" destOrd="0" presId="urn:microsoft.com/office/officeart/2005/8/layout/list1"/>
    <dgm:cxn modelId="{FD0E271E-8123-4446-822C-509136870106}" type="presOf" srcId="{2A124625-678B-4A89-9C02-B796D75D56E6}" destId="{97F274BA-63DF-47B6-87DF-F6EBA395B9B5}" srcOrd="1" destOrd="0" presId="urn:microsoft.com/office/officeart/2005/8/layout/list1"/>
    <dgm:cxn modelId="{286B4214-1616-4F9C-AB65-130215678105}" srcId="{6E38F774-9E3C-453C-9ABF-819830174F66}" destId="{CE25D98B-CB7C-4505-BA41-0DC4543C5C6F}" srcOrd="3" destOrd="0" parTransId="{134B216A-A3CC-4FBA-AAB0-EBFEFC7D38C6}" sibTransId="{ADC018D3-51F7-4F04-9928-F7AFBB1CA689}"/>
    <dgm:cxn modelId="{A796C402-57CA-4A5C-8D57-B4F597A77ABD}" type="presOf" srcId="{2A124625-678B-4A89-9C02-B796D75D56E6}" destId="{B1093B6C-9FC1-45AB-8101-9AD7C4D70B28}" srcOrd="0" destOrd="0" presId="urn:microsoft.com/office/officeart/2005/8/layout/list1"/>
    <dgm:cxn modelId="{EC115879-9918-4259-B6AF-F0A70C8B5151}" type="presOf" srcId="{CE25D98B-CB7C-4505-BA41-0DC4543C5C6F}" destId="{67BBB9BF-996B-446F-9A95-0922DF848CAC}" srcOrd="0" destOrd="0" presId="urn:microsoft.com/office/officeart/2005/8/layout/list1"/>
    <dgm:cxn modelId="{7EFBD121-FC5A-456F-B41C-06B867D3E15B}" srcId="{6E38F774-9E3C-453C-9ABF-819830174F66}" destId="{61DFF555-0AA8-4EB0-BFC7-DE26BDBD61A8}" srcOrd="2" destOrd="0" parTransId="{B12E79A0-EEF9-497A-A3B2-7E055754BB05}" sibTransId="{AF1866D0-4477-4839-89B9-208990669B4B}"/>
    <dgm:cxn modelId="{77A43FEE-E892-4D1B-9715-54B5D2EDD593}" type="presOf" srcId="{CE25D98B-CB7C-4505-BA41-0DC4543C5C6F}" destId="{4D6377CE-A576-4CF9-ADAE-EEF8D1E2A560}" srcOrd="1" destOrd="0" presId="urn:microsoft.com/office/officeart/2005/8/layout/list1"/>
    <dgm:cxn modelId="{7071C35F-EE4C-4FC0-9E59-60626C7A170D}" srcId="{6E38F774-9E3C-453C-9ABF-819830174F66}" destId="{7C93EAB6-7E64-4424-BAEF-956319B9A5ED}" srcOrd="1" destOrd="0" parTransId="{E6087873-9466-4608-8399-D8D3606AAF44}" sibTransId="{E2F2315B-8FD3-4D02-A6EC-3A50EB0733FA}"/>
    <dgm:cxn modelId="{FB0C1FA9-082E-41D0-AAD9-746C5DCCCBC2}" type="presOf" srcId="{3DE0992E-548B-4433-BD0E-069CAEC93AD2}" destId="{CEC83600-501A-45AE-8D39-653BDF5CA91A}" srcOrd="1" destOrd="0" presId="urn:microsoft.com/office/officeart/2005/8/layout/list1"/>
    <dgm:cxn modelId="{00A37D50-0CE6-4D90-8DA6-6596CCDCF790}" srcId="{6E38F774-9E3C-453C-9ABF-819830174F66}" destId="{3DE0992E-548B-4433-BD0E-069CAEC93AD2}" srcOrd="4" destOrd="0" parTransId="{EBF5B6B8-782C-455D-8E21-07B462C5902A}" sibTransId="{28AF41FE-95B7-4276-9133-D97B7E59F662}"/>
    <dgm:cxn modelId="{67ABA06C-4073-46C9-BA17-D9B4D93CA7D8}" type="presOf" srcId="{61DFF555-0AA8-4EB0-BFC7-DE26BDBD61A8}" destId="{0A59890A-5175-4274-97FB-6FCF48DB98E2}" srcOrd="0" destOrd="0" presId="urn:microsoft.com/office/officeart/2005/8/layout/list1"/>
    <dgm:cxn modelId="{5F40B734-4469-46C0-B0D1-93275FFBABA5}" type="presOf" srcId="{6E38F774-9E3C-453C-9ABF-819830174F66}" destId="{63114E9C-90E3-4F69-99D1-A1F20137DC49}" srcOrd="0" destOrd="0" presId="urn:microsoft.com/office/officeart/2005/8/layout/list1"/>
    <dgm:cxn modelId="{2893BA1A-1B8E-4900-B4CC-84CF27C55DF4}" type="presOf" srcId="{7C93EAB6-7E64-4424-BAEF-956319B9A5ED}" destId="{6543BFE9-B57F-4708-88E9-585715A6610F}" srcOrd="1" destOrd="0" presId="urn:microsoft.com/office/officeart/2005/8/layout/list1"/>
    <dgm:cxn modelId="{02BAF23D-71E1-43AB-A111-AED392718796}" type="presOf" srcId="{3DE0992E-548B-4433-BD0E-069CAEC93AD2}" destId="{3B8CA1DC-3E46-45B5-A852-C46F5D3DB7A8}" srcOrd="0" destOrd="0" presId="urn:microsoft.com/office/officeart/2005/8/layout/list1"/>
    <dgm:cxn modelId="{4B9A6C7E-E4DC-4DB5-820B-6F8CE54BDE74}" type="presParOf" srcId="{63114E9C-90E3-4F69-99D1-A1F20137DC49}" destId="{2D0403FB-6D7C-40BB-8EFC-30E3CF13C321}" srcOrd="0" destOrd="0" presId="urn:microsoft.com/office/officeart/2005/8/layout/list1"/>
    <dgm:cxn modelId="{948F266C-C260-4E40-A34D-77B80B42C9FF}" type="presParOf" srcId="{2D0403FB-6D7C-40BB-8EFC-30E3CF13C321}" destId="{B1093B6C-9FC1-45AB-8101-9AD7C4D70B28}" srcOrd="0" destOrd="0" presId="urn:microsoft.com/office/officeart/2005/8/layout/list1"/>
    <dgm:cxn modelId="{1C340B86-199A-4261-BCC3-B856B4A62427}" type="presParOf" srcId="{2D0403FB-6D7C-40BB-8EFC-30E3CF13C321}" destId="{97F274BA-63DF-47B6-87DF-F6EBA395B9B5}" srcOrd="1" destOrd="0" presId="urn:microsoft.com/office/officeart/2005/8/layout/list1"/>
    <dgm:cxn modelId="{0B7A2F10-781B-4F39-B893-901469F9EA68}" type="presParOf" srcId="{63114E9C-90E3-4F69-99D1-A1F20137DC49}" destId="{0D7390B9-406C-4C65-8821-14E731150BF0}" srcOrd="1" destOrd="0" presId="urn:microsoft.com/office/officeart/2005/8/layout/list1"/>
    <dgm:cxn modelId="{7BCF13B6-DF45-4290-9D7B-5E3D89C14AFF}" type="presParOf" srcId="{63114E9C-90E3-4F69-99D1-A1F20137DC49}" destId="{8A0D4D2B-AAA6-49F8-8230-6BCBAAAFCDED}" srcOrd="2" destOrd="0" presId="urn:microsoft.com/office/officeart/2005/8/layout/list1"/>
    <dgm:cxn modelId="{2154BD83-2886-4DB2-9C1F-2B44A6167003}" type="presParOf" srcId="{63114E9C-90E3-4F69-99D1-A1F20137DC49}" destId="{D6055858-5178-4376-BF5A-C1E6369AFF3F}" srcOrd="3" destOrd="0" presId="urn:microsoft.com/office/officeart/2005/8/layout/list1"/>
    <dgm:cxn modelId="{2E3AA8EB-E7BC-4A67-8DB6-EE2CC74C04D3}" type="presParOf" srcId="{63114E9C-90E3-4F69-99D1-A1F20137DC49}" destId="{CECF61DF-9848-45A5-9935-80C65718F5D3}" srcOrd="4" destOrd="0" presId="urn:microsoft.com/office/officeart/2005/8/layout/list1"/>
    <dgm:cxn modelId="{C312DDC2-B0CE-477A-A353-8C3F5814709E}" type="presParOf" srcId="{CECF61DF-9848-45A5-9935-80C65718F5D3}" destId="{1DF076E6-F2F5-4EAF-9122-1E767BB72666}" srcOrd="0" destOrd="0" presId="urn:microsoft.com/office/officeart/2005/8/layout/list1"/>
    <dgm:cxn modelId="{3799FE02-2308-443F-B164-07D4D1EE9055}" type="presParOf" srcId="{CECF61DF-9848-45A5-9935-80C65718F5D3}" destId="{6543BFE9-B57F-4708-88E9-585715A6610F}" srcOrd="1" destOrd="0" presId="urn:microsoft.com/office/officeart/2005/8/layout/list1"/>
    <dgm:cxn modelId="{2A257300-11DA-4C6D-B2DB-AE6C1B5EC186}" type="presParOf" srcId="{63114E9C-90E3-4F69-99D1-A1F20137DC49}" destId="{10AD377F-5022-4066-959F-AAB30BD63C01}" srcOrd="5" destOrd="0" presId="urn:microsoft.com/office/officeart/2005/8/layout/list1"/>
    <dgm:cxn modelId="{58F71FBE-1BF6-437D-80EB-FECF7F6417E5}" type="presParOf" srcId="{63114E9C-90E3-4F69-99D1-A1F20137DC49}" destId="{74C5D62A-7E4D-4C2B-85C3-30022A965F08}" srcOrd="6" destOrd="0" presId="urn:microsoft.com/office/officeart/2005/8/layout/list1"/>
    <dgm:cxn modelId="{79F1AA6E-47E4-4371-970D-7819E36361AA}" type="presParOf" srcId="{63114E9C-90E3-4F69-99D1-A1F20137DC49}" destId="{694C17C4-7203-4E4E-B75D-E81F8CFB12D4}" srcOrd="7" destOrd="0" presId="urn:microsoft.com/office/officeart/2005/8/layout/list1"/>
    <dgm:cxn modelId="{8485E549-162D-4156-BCBE-77C38B3AB408}" type="presParOf" srcId="{63114E9C-90E3-4F69-99D1-A1F20137DC49}" destId="{B78D3AE4-30B5-47D1-BE6F-EB584FD71111}" srcOrd="8" destOrd="0" presId="urn:microsoft.com/office/officeart/2005/8/layout/list1"/>
    <dgm:cxn modelId="{710FDF0F-EDBC-463B-A8A5-94DB97AED625}" type="presParOf" srcId="{B78D3AE4-30B5-47D1-BE6F-EB584FD71111}" destId="{0A59890A-5175-4274-97FB-6FCF48DB98E2}" srcOrd="0" destOrd="0" presId="urn:microsoft.com/office/officeart/2005/8/layout/list1"/>
    <dgm:cxn modelId="{C85BE813-6FD9-468F-9990-EB1A3A626FBC}" type="presParOf" srcId="{B78D3AE4-30B5-47D1-BE6F-EB584FD71111}" destId="{9259A1F3-6B4A-453C-B355-4F947EE7B441}" srcOrd="1" destOrd="0" presId="urn:microsoft.com/office/officeart/2005/8/layout/list1"/>
    <dgm:cxn modelId="{D32F63D1-D7FF-4E94-8D9E-CCF8CC413507}" type="presParOf" srcId="{63114E9C-90E3-4F69-99D1-A1F20137DC49}" destId="{E42070FC-FB94-45C0-9381-D9DDEEB5123D}" srcOrd="9" destOrd="0" presId="urn:microsoft.com/office/officeart/2005/8/layout/list1"/>
    <dgm:cxn modelId="{5C7968B2-0994-4965-AFB8-C54764D1410F}" type="presParOf" srcId="{63114E9C-90E3-4F69-99D1-A1F20137DC49}" destId="{98251453-45FD-4A4D-B4EA-2436EB8F7BC4}" srcOrd="10" destOrd="0" presId="urn:microsoft.com/office/officeart/2005/8/layout/list1"/>
    <dgm:cxn modelId="{32910995-B3A7-431D-B3C0-F8F80457B443}" type="presParOf" srcId="{63114E9C-90E3-4F69-99D1-A1F20137DC49}" destId="{CAE70C19-506B-413E-A5BE-5D582768122C}" srcOrd="11" destOrd="0" presId="urn:microsoft.com/office/officeart/2005/8/layout/list1"/>
    <dgm:cxn modelId="{005B93B4-0BF6-4D21-BC5C-B100BDE2CB4B}" type="presParOf" srcId="{63114E9C-90E3-4F69-99D1-A1F20137DC49}" destId="{C7CED715-C2B5-4A44-B158-A7591B70EA33}" srcOrd="12" destOrd="0" presId="urn:microsoft.com/office/officeart/2005/8/layout/list1"/>
    <dgm:cxn modelId="{5A796225-A285-4433-8B0C-AD0D1D7E907A}" type="presParOf" srcId="{C7CED715-C2B5-4A44-B158-A7591B70EA33}" destId="{67BBB9BF-996B-446F-9A95-0922DF848CAC}" srcOrd="0" destOrd="0" presId="urn:microsoft.com/office/officeart/2005/8/layout/list1"/>
    <dgm:cxn modelId="{A92CF1C7-F16A-481B-8DCB-3DF8058C401F}" type="presParOf" srcId="{C7CED715-C2B5-4A44-B158-A7591B70EA33}" destId="{4D6377CE-A576-4CF9-ADAE-EEF8D1E2A560}" srcOrd="1" destOrd="0" presId="urn:microsoft.com/office/officeart/2005/8/layout/list1"/>
    <dgm:cxn modelId="{4DDD2733-541C-4CFD-8BA2-3D443CE99A25}" type="presParOf" srcId="{63114E9C-90E3-4F69-99D1-A1F20137DC49}" destId="{661C760B-5865-4A6E-9903-AB100A6DDA5C}" srcOrd="13" destOrd="0" presId="urn:microsoft.com/office/officeart/2005/8/layout/list1"/>
    <dgm:cxn modelId="{BF0384CD-A7C7-4AD0-824B-42974E4800FB}" type="presParOf" srcId="{63114E9C-90E3-4F69-99D1-A1F20137DC49}" destId="{294E18B3-A59E-4677-AE51-A493E92638FA}" srcOrd="14" destOrd="0" presId="urn:microsoft.com/office/officeart/2005/8/layout/list1"/>
    <dgm:cxn modelId="{28832033-463B-44B6-9F0C-F662570CD457}" type="presParOf" srcId="{63114E9C-90E3-4F69-99D1-A1F20137DC49}" destId="{EE1B848E-C846-4D7F-84FE-38E953049903}" srcOrd="15" destOrd="0" presId="urn:microsoft.com/office/officeart/2005/8/layout/list1"/>
    <dgm:cxn modelId="{44A3DABD-6653-4ED5-BB62-EC3D7B349854}" type="presParOf" srcId="{63114E9C-90E3-4F69-99D1-A1F20137DC49}" destId="{8CC37377-F21D-4A71-9485-1948EC2E7D71}" srcOrd="16" destOrd="0" presId="urn:microsoft.com/office/officeart/2005/8/layout/list1"/>
    <dgm:cxn modelId="{49CB56D5-AF0E-4533-AF5F-265B2D23C932}" type="presParOf" srcId="{8CC37377-F21D-4A71-9485-1948EC2E7D71}" destId="{3B8CA1DC-3E46-45B5-A852-C46F5D3DB7A8}" srcOrd="0" destOrd="0" presId="urn:microsoft.com/office/officeart/2005/8/layout/list1"/>
    <dgm:cxn modelId="{BFE891B3-1CD6-4A37-9821-BE7923C255C1}" type="presParOf" srcId="{8CC37377-F21D-4A71-9485-1948EC2E7D71}" destId="{CEC83600-501A-45AE-8D39-653BDF5CA91A}" srcOrd="1" destOrd="0" presId="urn:microsoft.com/office/officeart/2005/8/layout/list1"/>
    <dgm:cxn modelId="{982BD498-FAB2-43DB-AF66-C7B4D0C8AFCC}" type="presParOf" srcId="{63114E9C-90E3-4F69-99D1-A1F20137DC49}" destId="{3B181FA7-6FE1-4E0D-82FE-3BC775D2A348}" srcOrd="17" destOrd="0" presId="urn:microsoft.com/office/officeart/2005/8/layout/list1"/>
    <dgm:cxn modelId="{A8597C1F-8757-4204-9478-11A8EA418BCE}" type="presParOf" srcId="{63114E9C-90E3-4F69-99D1-A1F20137DC49}" destId="{EB8DAEA8-95DE-4638-BCA5-9359F96B05C2}"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F77D57A9-451E-4418-8629-4FA9635BB0A9}" type="doc">
      <dgm:prSet loTypeId="urn:microsoft.com/office/officeart/2005/8/layout/vList5" loCatId="list" qsTypeId="urn:microsoft.com/office/officeart/2005/8/quickstyle/simple1" qsCatId="simple" csTypeId="urn:microsoft.com/office/officeart/2005/8/colors/colorful3" csCatId="colorful" phldr="1"/>
      <dgm:spPr/>
      <dgm:t>
        <a:bodyPr/>
        <a:lstStyle/>
        <a:p>
          <a:endParaRPr lang="es-EC"/>
        </a:p>
      </dgm:t>
    </dgm:pt>
    <dgm:pt modelId="{4C49D471-5CA6-4FAA-930B-5DBFFDE6B23A}">
      <dgm:prSet phldrT="[Texto]"/>
      <dgm:spPr/>
      <dgm:t>
        <a:bodyPr/>
        <a:lstStyle/>
        <a:p>
          <a:r>
            <a:rPr lang="es-EC" smtClean="0"/>
            <a:t>Objetivo </a:t>
          </a:r>
          <a:endParaRPr lang="es-EC" dirty="0"/>
        </a:p>
      </dgm:t>
    </dgm:pt>
    <dgm:pt modelId="{3BAD46E2-DE3B-4FD6-BF2E-8ABC4A7F8FFD}" type="parTrans" cxnId="{28F698A7-A4DF-407C-B7E1-D8D7AEB8618D}">
      <dgm:prSet/>
      <dgm:spPr/>
      <dgm:t>
        <a:bodyPr/>
        <a:lstStyle/>
        <a:p>
          <a:endParaRPr lang="es-EC">
            <a:solidFill>
              <a:schemeClr val="tx1"/>
            </a:solidFill>
          </a:endParaRPr>
        </a:p>
      </dgm:t>
    </dgm:pt>
    <dgm:pt modelId="{99E77A24-053C-43C8-85BD-673C6F517895}" type="sibTrans" cxnId="{28F698A7-A4DF-407C-B7E1-D8D7AEB8618D}">
      <dgm:prSet/>
      <dgm:spPr/>
      <dgm:t>
        <a:bodyPr/>
        <a:lstStyle/>
        <a:p>
          <a:endParaRPr lang="es-EC">
            <a:solidFill>
              <a:schemeClr val="tx1"/>
            </a:solidFill>
          </a:endParaRPr>
        </a:p>
      </dgm:t>
    </dgm:pt>
    <dgm:pt modelId="{B00FEE3C-59AC-4E00-B6F0-87E47E427E74}">
      <dgm:prSet phldrT="[Texto]" custT="1"/>
      <dgm:spPr/>
      <dgm:t>
        <a:bodyPr/>
        <a:lstStyle/>
        <a:p>
          <a:r>
            <a:rPr lang="es-EC" sz="1400" b="0" i="0" dirty="0" smtClean="0"/>
            <a:t>Analizar la incidencia en la imagen corporativa en las empresas del sector Automotriz de DMQ.</a:t>
          </a:r>
          <a:endParaRPr lang="es-EC" sz="1400" dirty="0"/>
        </a:p>
      </dgm:t>
    </dgm:pt>
    <dgm:pt modelId="{362C5A1D-FEC2-4702-A87A-92E112295555}" type="parTrans" cxnId="{569FA668-8116-414E-A6B1-9544AFCF320C}">
      <dgm:prSet/>
      <dgm:spPr/>
      <dgm:t>
        <a:bodyPr/>
        <a:lstStyle/>
        <a:p>
          <a:endParaRPr lang="es-EC">
            <a:solidFill>
              <a:schemeClr val="tx1"/>
            </a:solidFill>
          </a:endParaRPr>
        </a:p>
      </dgm:t>
    </dgm:pt>
    <dgm:pt modelId="{3C771A65-C430-4E10-AF89-BEB4A1BC594E}" type="sibTrans" cxnId="{569FA668-8116-414E-A6B1-9544AFCF320C}">
      <dgm:prSet/>
      <dgm:spPr/>
      <dgm:t>
        <a:bodyPr/>
        <a:lstStyle/>
        <a:p>
          <a:endParaRPr lang="es-EC">
            <a:solidFill>
              <a:schemeClr val="tx1"/>
            </a:solidFill>
          </a:endParaRPr>
        </a:p>
      </dgm:t>
    </dgm:pt>
    <dgm:pt modelId="{1D25D6DB-AFFA-42A0-AB4A-9F1A12B450DA}">
      <dgm:prSet phldrT="[Texto]" custT="1"/>
      <dgm:spPr/>
      <dgm:t>
        <a:bodyPr/>
        <a:lstStyle/>
        <a:p>
          <a:r>
            <a:rPr lang="es-EC" sz="3600" smtClean="0"/>
            <a:t>Objetivo Específicos</a:t>
          </a:r>
          <a:endParaRPr lang="es-EC" sz="3600" dirty="0">
            <a:latin typeface="Times New Roman" panose="02020603050405020304" pitchFamily="18" charset="0"/>
            <a:cs typeface="Times New Roman" panose="02020603050405020304" pitchFamily="18" charset="0"/>
          </a:endParaRPr>
        </a:p>
      </dgm:t>
    </dgm:pt>
    <dgm:pt modelId="{21F52883-365A-419A-8272-0B257046E07F}" type="parTrans" cxnId="{2D908A75-AE7D-43EA-B988-518E5EF6BC92}">
      <dgm:prSet/>
      <dgm:spPr/>
      <dgm:t>
        <a:bodyPr/>
        <a:lstStyle/>
        <a:p>
          <a:endParaRPr lang="es-EC">
            <a:solidFill>
              <a:schemeClr val="tx1"/>
            </a:solidFill>
          </a:endParaRPr>
        </a:p>
      </dgm:t>
    </dgm:pt>
    <dgm:pt modelId="{8945987E-08CC-4936-9F34-7A9E7A63726E}" type="sibTrans" cxnId="{2D908A75-AE7D-43EA-B988-518E5EF6BC92}">
      <dgm:prSet/>
      <dgm:spPr/>
      <dgm:t>
        <a:bodyPr/>
        <a:lstStyle/>
        <a:p>
          <a:endParaRPr lang="es-EC">
            <a:solidFill>
              <a:schemeClr val="tx1"/>
            </a:solidFill>
          </a:endParaRPr>
        </a:p>
      </dgm:t>
    </dgm:pt>
    <dgm:pt modelId="{A33170A9-7546-4D11-BF19-F16552400E0C}">
      <dgm:prSet custT="1"/>
      <dgm:spPr/>
      <dgm:t>
        <a:bodyPr/>
        <a:lstStyle/>
        <a:p>
          <a:r>
            <a:rPr lang="es-EC" sz="1400" smtClean="0">
              <a:latin typeface="Times New Roman" panose="02020603050405020304" pitchFamily="18" charset="0"/>
              <a:ea typeface="Calibri" panose="020F0502020204030204" pitchFamily="34" charset="0"/>
              <a:cs typeface="Times New Roman" panose="02020603050405020304" pitchFamily="18" charset="0"/>
            </a:rPr>
            <a:t>Determinar el tipo de comunicación interna que manejan actualmente las empresas del sector automotriz del DQM.</a:t>
          </a:r>
          <a:endParaRPr lang="es-EC" sz="1400" dirty="0">
            <a:latin typeface="Times New Roman" panose="02020603050405020304" pitchFamily="18" charset="0"/>
            <a:cs typeface="Times New Roman" panose="02020603050405020304" pitchFamily="18" charset="0"/>
          </a:endParaRPr>
        </a:p>
      </dgm:t>
    </dgm:pt>
    <dgm:pt modelId="{B9ED88B4-57BB-4128-BBC0-B8B38309818B}" type="parTrans" cxnId="{32D99563-5305-41A1-86FF-274A2547E371}">
      <dgm:prSet/>
      <dgm:spPr/>
      <dgm:t>
        <a:bodyPr/>
        <a:lstStyle/>
        <a:p>
          <a:endParaRPr lang="es-EC">
            <a:solidFill>
              <a:schemeClr val="tx1"/>
            </a:solidFill>
          </a:endParaRPr>
        </a:p>
      </dgm:t>
    </dgm:pt>
    <dgm:pt modelId="{3AE784C0-74E9-4A69-B268-8801628AE84C}" type="sibTrans" cxnId="{32D99563-5305-41A1-86FF-274A2547E371}">
      <dgm:prSet/>
      <dgm:spPr/>
      <dgm:t>
        <a:bodyPr/>
        <a:lstStyle/>
        <a:p>
          <a:endParaRPr lang="es-EC">
            <a:solidFill>
              <a:schemeClr val="tx1"/>
            </a:solidFill>
          </a:endParaRPr>
        </a:p>
      </dgm:t>
    </dgm:pt>
    <dgm:pt modelId="{4D9AE846-99D6-4797-A073-8631DAE66190}">
      <dgm:prSet custT="1"/>
      <dgm:spPr/>
      <dgm:t>
        <a:bodyPr/>
        <a:lstStyle/>
        <a:p>
          <a:r>
            <a:rPr lang="es-EC" sz="1400" dirty="0" smtClean="0">
              <a:latin typeface="Times New Roman" panose="02020603050405020304" pitchFamily="18" charset="0"/>
              <a:ea typeface="Calibri" panose="020F0502020204030204" pitchFamily="34" charset="0"/>
              <a:cs typeface="Times New Roman" panose="02020603050405020304" pitchFamily="18" charset="0"/>
            </a:rPr>
            <a:t>Diseñar una propuesta de comunicación Integral a la medida de las empresas del sector automotriz del DQM</a:t>
          </a:r>
          <a:endParaRPr lang="es-MX" sz="1400" dirty="0">
            <a:latin typeface="Times New Roman" panose="02020603050405020304" pitchFamily="18" charset="0"/>
            <a:ea typeface="Calibri" panose="020F0502020204030204" pitchFamily="34" charset="0"/>
            <a:cs typeface="Times New Roman" panose="02020603050405020304" pitchFamily="18" charset="0"/>
          </a:endParaRPr>
        </a:p>
      </dgm:t>
    </dgm:pt>
    <dgm:pt modelId="{F7144011-FC27-4E9D-8537-8D173684D0AE}" type="parTrans" cxnId="{52D4E92F-D373-4207-868A-D10AECB27726}">
      <dgm:prSet/>
      <dgm:spPr/>
      <dgm:t>
        <a:bodyPr/>
        <a:lstStyle/>
        <a:p>
          <a:endParaRPr lang="es-MX"/>
        </a:p>
      </dgm:t>
    </dgm:pt>
    <dgm:pt modelId="{F8E187D8-81B7-4B58-A623-2DBBA6C64546}" type="sibTrans" cxnId="{52D4E92F-D373-4207-868A-D10AECB27726}">
      <dgm:prSet/>
      <dgm:spPr/>
      <dgm:t>
        <a:bodyPr/>
        <a:lstStyle/>
        <a:p>
          <a:endParaRPr lang="es-MX"/>
        </a:p>
      </dgm:t>
    </dgm:pt>
    <dgm:pt modelId="{0D4DD1D1-5826-448A-BFB1-50BE00B2032D}">
      <dgm:prSet custT="1"/>
      <dgm:spPr/>
      <dgm:t>
        <a:bodyPr/>
        <a:lstStyle/>
        <a:p>
          <a:r>
            <a:rPr lang="es-EC" sz="1400" dirty="0" smtClean="0">
              <a:latin typeface="Times New Roman" panose="02020603050405020304" pitchFamily="18" charset="0"/>
              <a:ea typeface="Calibri" panose="020F0502020204030204" pitchFamily="34" charset="0"/>
              <a:cs typeface="Times New Roman" panose="02020603050405020304" pitchFamily="18" charset="0"/>
            </a:rPr>
            <a:t>Desarrollar estrategias y herramientas de comunicación para fortalecer la imagen de  las empresas del sector automotriz del DQM </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dgm:t>
    </dgm:pt>
    <dgm:pt modelId="{2AFC71EB-3BA1-45D7-A53C-B43C542EB491}" type="parTrans" cxnId="{69534F8E-2C77-4B68-9CEE-F9D1142A0ED4}">
      <dgm:prSet/>
      <dgm:spPr/>
      <dgm:t>
        <a:bodyPr/>
        <a:lstStyle/>
        <a:p>
          <a:endParaRPr lang="es-MX"/>
        </a:p>
      </dgm:t>
    </dgm:pt>
    <dgm:pt modelId="{E811EF9F-9150-4CF3-91AF-BA679A5A1EA1}" type="sibTrans" cxnId="{69534F8E-2C77-4B68-9CEE-F9D1142A0ED4}">
      <dgm:prSet/>
      <dgm:spPr/>
      <dgm:t>
        <a:bodyPr/>
        <a:lstStyle/>
        <a:p>
          <a:endParaRPr lang="es-MX"/>
        </a:p>
      </dgm:t>
    </dgm:pt>
    <dgm:pt modelId="{C2288E34-079B-4C95-AB49-B2564A486B41}" type="pres">
      <dgm:prSet presAssocID="{F77D57A9-451E-4418-8629-4FA9635BB0A9}" presName="Name0" presStyleCnt="0">
        <dgm:presLayoutVars>
          <dgm:dir/>
          <dgm:animLvl val="lvl"/>
          <dgm:resizeHandles val="exact"/>
        </dgm:presLayoutVars>
      </dgm:prSet>
      <dgm:spPr/>
      <dgm:t>
        <a:bodyPr/>
        <a:lstStyle/>
        <a:p>
          <a:endParaRPr lang="es-EC"/>
        </a:p>
      </dgm:t>
    </dgm:pt>
    <dgm:pt modelId="{6316A184-46FC-4B07-BA28-0D59035A0C12}" type="pres">
      <dgm:prSet presAssocID="{4C49D471-5CA6-4FAA-930B-5DBFFDE6B23A}" presName="linNode" presStyleCnt="0"/>
      <dgm:spPr/>
      <dgm:t>
        <a:bodyPr/>
        <a:lstStyle/>
        <a:p>
          <a:endParaRPr lang="es-MX"/>
        </a:p>
      </dgm:t>
    </dgm:pt>
    <dgm:pt modelId="{C3AF9260-D245-41A0-91A1-FC0B4350E996}" type="pres">
      <dgm:prSet presAssocID="{4C49D471-5CA6-4FAA-930B-5DBFFDE6B23A}" presName="parentText" presStyleLbl="node1" presStyleIdx="0" presStyleCnt="2" custScaleY="57060">
        <dgm:presLayoutVars>
          <dgm:chMax val="1"/>
          <dgm:bulletEnabled val="1"/>
        </dgm:presLayoutVars>
      </dgm:prSet>
      <dgm:spPr/>
      <dgm:t>
        <a:bodyPr/>
        <a:lstStyle/>
        <a:p>
          <a:endParaRPr lang="es-EC"/>
        </a:p>
      </dgm:t>
    </dgm:pt>
    <dgm:pt modelId="{38AF7162-6303-482F-B55D-99AC9F78CBCC}" type="pres">
      <dgm:prSet presAssocID="{4C49D471-5CA6-4FAA-930B-5DBFFDE6B23A}" presName="descendantText" presStyleLbl="alignAccFollowNode1" presStyleIdx="0" presStyleCnt="2" custLinFactNeighborY="0">
        <dgm:presLayoutVars>
          <dgm:bulletEnabled val="1"/>
        </dgm:presLayoutVars>
      </dgm:prSet>
      <dgm:spPr/>
      <dgm:t>
        <a:bodyPr/>
        <a:lstStyle/>
        <a:p>
          <a:endParaRPr lang="es-EC"/>
        </a:p>
      </dgm:t>
    </dgm:pt>
    <dgm:pt modelId="{3E4D8E52-DB44-4A08-ADDA-F41A98A773BA}" type="pres">
      <dgm:prSet presAssocID="{99E77A24-053C-43C8-85BD-673C6F517895}" presName="sp" presStyleCnt="0"/>
      <dgm:spPr/>
      <dgm:t>
        <a:bodyPr/>
        <a:lstStyle/>
        <a:p>
          <a:endParaRPr lang="es-MX"/>
        </a:p>
      </dgm:t>
    </dgm:pt>
    <dgm:pt modelId="{2580B052-DF08-4407-B6F0-9D649B08CE71}" type="pres">
      <dgm:prSet presAssocID="{1D25D6DB-AFFA-42A0-AB4A-9F1A12B450DA}" presName="linNode" presStyleCnt="0"/>
      <dgm:spPr/>
      <dgm:t>
        <a:bodyPr/>
        <a:lstStyle/>
        <a:p>
          <a:endParaRPr lang="es-MX"/>
        </a:p>
      </dgm:t>
    </dgm:pt>
    <dgm:pt modelId="{C4CEFF26-C19F-447C-B2E2-9A4C22D46800}" type="pres">
      <dgm:prSet presAssocID="{1D25D6DB-AFFA-42A0-AB4A-9F1A12B450DA}" presName="parentText" presStyleLbl="node1" presStyleIdx="1" presStyleCnt="2" custScaleY="61606">
        <dgm:presLayoutVars>
          <dgm:chMax val="1"/>
          <dgm:bulletEnabled val="1"/>
        </dgm:presLayoutVars>
      </dgm:prSet>
      <dgm:spPr/>
      <dgm:t>
        <a:bodyPr/>
        <a:lstStyle/>
        <a:p>
          <a:endParaRPr lang="es-EC"/>
        </a:p>
      </dgm:t>
    </dgm:pt>
    <dgm:pt modelId="{194609D2-A0AE-4772-9123-1AD2E7E26517}" type="pres">
      <dgm:prSet presAssocID="{1D25D6DB-AFFA-42A0-AB4A-9F1A12B450DA}" presName="descendantText" presStyleLbl="alignAccFollowNode1" presStyleIdx="1" presStyleCnt="2" custLinFactNeighborY="0">
        <dgm:presLayoutVars>
          <dgm:bulletEnabled val="1"/>
        </dgm:presLayoutVars>
      </dgm:prSet>
      <dgm:spPr/>
      <dgm:t>
        <a:bodyPr/>
        <a:lstStyle/>
        <a:p>
          <a:endParaRPr lang="es-EC"/>
        </a:p>
      </dgm:t>
    </dgm:pt>
  </dgm:ptLst>
  <dgm:cxnLst>
    <dgm:cxn modelId="{28F698A7-A4DF-407C-B7E1-D8D7AEB8618D}" srcId="{F77D57A9-451E-4418-8629-4FA9635BB0A9}" destId="{4C49D471-5CA6-4FAA-930B-5DBFFDE6B23A}" srcOrd="0" destOrd="0" parTransId="{3BAD46E2-DE3B-4FD6-BF2E-8ABC4A7F8FFD}" sibTransId="{99E77A24-053C-43C8-85BD-673C6F517895}"/>
    <dgm:cxn modelId="{32D99563-5305-41A1-86FF-274A2547E371}" srcId="{1D25D6DB-AFFA-42A0-AB4A-9F1A12B450DA}" destId="{A33170A9-7546-4D11-BF19-F16552400E0C}" srcOrd="0" destOrd="0" parTransId="{B9ED88B4-57BB-4128-BBC0-B8B38309818B}" sibTransId="{3AE784C0-74E9-4A69-B268-8801628AE84C}"/>
    <dgm:cxn modelId="{2D908A75-AE7D-43EA-B988-518E5EF6BC92}" srcId="{F77D57A9-451E-4418-8629-4FA9635BB0A9}" destId="{1D25D6DB-AFFA-42A0-AB4A-9F1A12B450DA}" srcOrd="1" destOrd="0" parTransId="{21F52883-365A-419A-8272-0B257046E07F}" sibTransId="{8945987E-08CC-4936-9F34-7A9E7A63726E}"/>
    <dgm:cxn modelId="{3727AC53-5C98-4E95-AE8C-B44C5B110AD7}" type="presOf" srcId="{1D25D6DB-AFFA-42A0-AB4A-9F1A12B450DA}" destId="{C4CEFF26-C19F-447C-B2E2-9A4C22D46800}" srcOrd="0" destOrd="0" presId="urn:microsoft.com/office/officeart/2005/8/layout/vList5"/>
    <dgm:cxn modelId="{466258BF-1427-4170-B281-04D8B5A932CF}" type="presOf" srcId="{4C49D471-5CA6-4FAA-930B-5DBFFDE6B23A}" destId="{C3AF9260-D245-41A0-91A1-FC0B4350E996}" srcOrd="0" destOrd="0" presId="urn:microsoft.com/office/officeart/2005/8/layout/vList5"/>
    <dgm:cxn modelId="{569FA668-8116-414E-A6B1-9544AFCF320C}" srcId="{4C49D471-5CA6-4FAA-930B-5DBFFDE6B23A}" destId="{B00FEE3C-59AC-4E00-B6F0-87E47E427E74}" srcOrd="0" destOrd="0" parTransId="{362C5A1D-FEC2-4702-A87A-92E112295555}" sibTransId="{3C771A65-C430-4E10-AF89-BEB4A1BC594E}"/>
    <dgm:cxn modelId="{2A971A3F-BE4B-44A6-8841-C39B0B93BBF4}" type="presOf" srcId="{0D4DD1D1-5826-448A-BFB1-50BE00B2032D}" destId="{194609D2-A0AE-4772-9123-1AD2E7E26517}" srcOrd="0" destOrd="2" presId="urn:microsoft.com/office/officeart/2005/8/layout/vList5"/>
    <dgm:cxn modelId="{003E2AF5-30FB-4A9B-8A05-8D08C68C2C35}" type="presOf" srcId="{A33170A9-7546-4D11-BF19-F16552400E0C}" destId="{194609D2-A0AE-4772-9123-1AD2E7E26517}" srcOrd="0" destOrd="0" presId="urn:microsoft.com/office/officeart/2005/8/layout/vList5"/>
    <dgm:cxn modelId="{CC5518CD-C2F1-48F2-B660-C6DEE0094001}" type="presOf" srcId="{F77D57A9-451E-4418-8629-4FA9635BB0A9}" destId="{C2288E34-079B-4C95-AB49-B2564A486B41}" srcOrd="0" destOrd="0" presId="urn:microsoft.com/office/officeart/2005/8/layout/vList5"/>
    <dgm:cxn modelId="{2B9565C0-5F91-4E14-9EFE-639A2C77AEDE}" type="presOf" srcId="{4D9AE846-99D6-4797-A073-8631DAE66190}" destId="{194609D2-A0AE-4772-9123-1AD2E7E26517}" srcOrd="0" destOrd="1" presId="urn:microsoft.com/office/officeart/2005/8/layout/vList5"/>
    <dgm:cxn modelId="{52D4E92F-D373-4207-868A-D10AECB27726}" srcId="{1D25D6DB-AFFA-42A0-AB4A-9F1A12B450DA}" destId="{4D9AE846-99D6-4797-A073-8631DAE66190}" srcOrd="1" destOrd="0" parTransId="{F7144011-FC27-4E9D-8537-8D173684D0AE}" sibTransId="{F8E187D8-81B7-4B58-A623-2DBBA6C64546}"/>
    <dgm:cxn modelId="{69534F8E-2C77-4B68-9CEE-F9D1142A0ED4}" srcId="{1D25D6DB-AFFA-42A0-AB4A-9F1A12B450DA}" destId="{0D4DD1D1-5826-448A-BFB1-50BE00B2032D}" srcOrd="2" destOrd="0" parTransId="{2AFC71EB-3BA1-45D7-A53C-B43C542EB491}" sibTransId="{E811EF9F-9150-4CF3-91AF-BA679A5A1EA1}"/>
    <dgm:cxn modelId="{6292ECEA-EEA2-4EA0-8A29-F333CB4EFD79}" type="presOf" srcId="{B00FEE3C-59AC-4E00-B6F0-87E47E427E74}" destId="{38AF7162-6303-482F-B55D-99AC9F78CBCC}" srcOrd="0" destOrd="0" presId="urn:microsoft.com/office/officeart/2005/8/layout/vList5"/>
    <dgm:cxn modelId="{578A59B2-3FC2-402B-A911-7437E523D31A}" type="presParOf" srcId="{C2288E34-079B-4C95-AB49-B2564A486B41}" destId="{6316A184-46FC-4B07-BA28-0D59035A0C12}" srcOrd="0" destOrd="0" presId="urn:microsoft.com/office/officeart/2005/8/layout/vList5"/>
    <dgm:cxn modelId="{63604016-9057-42DE-AD5E-9958E61458A7}" type="presParOf" srcId="{6316A184-46FC-4B07-BA28-0D59035A0C12}" destId="{C3AF9260-D245-41A0-91A1-FC0B4350E996}" srcOrd="0" destOrd="0" presId="urn:microsoft.com/office/officeart/2005/8/layout/vList5"/>
    <dgm:cxn modelId="{C8941E2C-4358-45E7-B1ED-F040CD8DB95F}" type="presParOf" srcId="{6316A184-46FC-4B07-BA28-0D59035A0C12}" destId="{38AF7162-6303-482F-B55D-99AC9F78CBCC}" srcOrd="1" destOrd="0" presId="urn:microsoft.com/office/officeart/2005/8/layout/vList5"/>
    <dgm:cxn modelId="{1B9727B3-0B18-4BEC-B798-C20405B7823E}" type="presParOf" srcId="{C2288E34-079B-4C95-AB49-B2564A486B41}" destId="{3E4D8E52-DB44-4A08-ADDA-F41A98A773BA}" srcOrd="1" destOrd="0" presId="urn:microsoft.com/office/officeart/2005/8/layout/vList5"/>
    <dgm:cxn modelId="{38131C49-6245-42FC-B383-CD49E92FD4C5}" type="presParOf" srcId="{C2288E34-079B-4C95-AB49-B2564A486B41}" destId="{2580B052-DF08-4407-B6F0-9D649B08CE71}" srcOrd="2" destOrd="0" presId="urn:microsoft.com/office/officeart/2005/8/layout/vList5"/>
    <dgm:cxn modelId="{0097E8CA-F0B3-49E7-B522-69FD8EDCB325}" type="presParOf" srcId="{2580B052-DF08-4407-B6F0-9D649B08CE71}" destId="{C4CEFF26-C19F-447C-B2E2-9A4C22D46800}" srcOrd="0" destOrd="0" presId="urn:microsoft.com/office/officeart/2005/8/layout/vList5"/>
    <dgm:cxn modelId="{A0B757A6-3D8B-4272-91EC-8C350400DDA5}" type="presParOf" srcId="{2580B052-DF08-4407-B6F0-9D649B08CE71}" destId="{194609D2-A0AE-4772-9123-1AD2E7E26517}"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7F26718-1386-4E4D-B629-DFDC6F3C5CA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s-EC"/>
        </a:p>
      </dgm:t>
    </dgm:pt>
    <dgm:pt modelId="{F01B6065-3BBF-466D-8C1D-9B95EFD7739A}">
      <dgm:prSet phldrT="[Texto]" custT="1"/>
      <dgm:spPr/>
      <dgm:t>
        <a:bodyPr/>
        <a:lstStyle/>
        <a:p>
          <a:r>
            <a:rPr lang="es-EC" sz="1200" dirty="0" smtClean="0">
              <a:latin typeface="Times New Roman" panose="02020603050405020304" pitchFamily="18" charset="0"/>
              <a:cs typeface="Times New Roman" panose="02020603050405020304" pitchFamily="18" charset="0"/>
            </a:rPr>
            <a:t>Según </a:t>
          </a:r>
          <a:r>
            <a:rPr lang="es-EC" sz="1200" dirty="0" err="1" smtClean="0">
              <a:latin typeface="Times New Roman" panose="02020603050405020304" pitchFamily="18" charset="0"/>
              <a:cs typeface="Times New Roman" panose="02020603050405020304" pitchFamily="18" charset="0"/>
            </a:rPr>
            <a:t>Piñuel</a:t>
          </a:r>
          <a:r>
            <a:rPr lang="es-EC" sz="1200" dirty="0" smtClean="0">
              <a:latin typeface="Times New Roman" panose="02020603050405020304" pitchFamily="18" charset="0"/>
              <a:cs typeface="Times New Roman" panose="02020603050405020304" pitchFamily="18" charset="0"/>
            </a:rPr>
            <a:t> (1982) dice que: El manejo de la información es una capacidad que aparece muy tempranamente en las especies cuyo comportamiento recurre a la interacción; pero no es el comportamiento interactivo más antiguo en la historia de la Evolución. Existen numerosos seres vivos capaces de relacionarse con otros, que solamente intercambian materias o energías, pero que todavía no han llegado al estado evolutivo que les capacita, además, para manejar el intercambio de información.</a:t>
          </a:r>
          <a:endParaRPr lang="es-EC" sz="1200" dirty="0">
            <a:latin typeface="Times New Roman" panose="02020603050405020304" pitchFamily="18" charset="0"/>
            <a:cs typeface="Times New Roman" panose="02020603050405020304" pitchFamily="18" charset="0"/>
          </a:endParaRPr>
        </a:p>
      </dgm:t>
    </dgm:pt>
    <dgm:pt modelId="{524198A2-AE2E-4B63-AB4A-AC57A7221868}" type="parTrans" cxnId="{6AC7B7C2-DD6D-4B71-87CB-C5BDA0C67A1D}">
      <dgm:prSet/>
      <dgm:spPr/>
      <dgm:t>
        <a:bodyPr/>
        <a:lstStyle/>
        <a:p>
          <a:endParaRPr lang="es-EC" sz="2400"/>
        </a:p>
      </dgm:t>
    </dgm:pt>
    <dgm:pt modelId="{80CB1578-6BB3-4635-82A9-E9D8C1A90367}" type="sibTrans" cxnId="{6AC7B7C2-DD6D-4B71-87CB-C5BDA0C67A1D}">
      <dgm:prSet/>
      <dgm:spPr/>
      <dgm:t>
        <a:bodyPr/>
        <a:lstStyle/>
        <a:p>
          <a:endParaRPr lang="es-EC" sz="2400"/>
        </a:p>
      </dgm:t>
    </dgm:pt>
    <dgm:pt modelId="{71032529-169F-4A10-8813-B80B16AAB03E}">
      <dgm:prSet phldrT="[Texto]" custT="1"/>
      <dgm:spPr/>
      <dgm:t>
        <a:bodyPr/>
        <a:lstStyle/>
        <a:p>
          <a:r>
            <a:rPr lang="es-EC" sz="1200" b="1" dirty="0" smtClean="0">
              <a:latin typeface="Times New Roman" panose="02020603050405020304" pitchFamily="18" charset="0"/>
              <a:cs typeface="Times New Roman" panose="02020603050405020304" pitchFamily="18" charset="0"/>
            </a:rPr>
            <a:t>Teoría de comunicación</a:t>
          </a:r>
          <a:endParaRPr lang="es-MX" sz="1200" dirty="0">
            <a:latin typeface="Times New Roman" panose="02020603050405020304" pitchFamily="18" charset="0"/>
            <a:cs typeface="Times New Roman" panose="02020603050405020304" pitchFamily="18" charset="0"/>
          </a:endParaRPr>
        </a:p>
      </dgm:t>
    </dgm:pt>
    <dgm:pt modelId="{9ECA8452-9C33-49CC-A724-04DB4EAA42F0}" type="sibTrans" cxnId="{70A54090-8DF3-4E4A-9491-FD2EFF02453E}">
      <dgm:prSet/>
      <dgm:spPr/>
      <dgm:t>
        <a:bodyPr/>
        <a:lstStyle/>
        <a:p>
          <a:endParaRPr lang="es-MX"/>
        </a:p>
      </dgm:t>
    </dgm:pt>
    <dgm:pt modelId="{718970D9-0BF4-489D-B994-69D1DC018637}" type="parTrans" cxnId="{70A54090-8DF3-4E4A-9491-FD2EFF02453E}">
      <dgm:prSet/>
      <dgm:spPr/>
      <dgm:t>
        <a:bodyPr/>
        <a:lstStyle/>
        <a:p>
          <a:endParaRPr lang="es-MX"/>
        </a:p>
      </dgm:t>
    </dgm:pt>
    <dgm:pt modelId="{6AAF2555-EE15-49FE-B791-5143DCDD694C}">
      <dgm:prSet phldrT="[Texto]" custT="1"/>
      <dgm:spPr/>
      <dgm:t>
        <a:bodyPr/>
        <a:lstStyle/>
        <a:p>
          <a:r>
            <a:rPr lang="es-EC" sz="1200" b="1" dirty="0" smtClean="0">
              <a:latin typeface="Times New Roman" panose="02020603050405020304" pitchFamily="18" charset="0"/>
              <a:cs typeface="Times New Roman" panose="02020603050405020304" pitchFamily="18" charset="0"/>
            </a:rPr>
            <a:t>Teoría Identidad Corporativa</a:t>
          </a:r>
          <a:endParaRPr lang="es-EC" sz="1200" dirty="0">
            <a:latin typeface="Times New Roman" panose="02020603050405020304" pitchFamily="18" charset="0"/>
            <a:cs typeface="Times New Roman" panose="02020603050405020304" pitchFamily="18" charset="0"/>
          </a:endParaRPr>
        </a:p>
      </dgm:t>
    </dgm:pt>
    <dgm:pt modelId="{ECC13CE5-F903-4997-AD65-58E1792A8E68}" type="parTrans" cxnId="{BF19A9FD-1CA2-4CBE-8E5A-FF50E7CA7B3A}">
      <dgm:prSet/>
      <dgm:spPr/>
      <dgm:t>
        <a:bodyPr/>
        <a:lstStyle/>
        <a:p>
          <a:endParaRPr lang="es-MX"/>
        </a:p>
      </dgm:t>
    </dgm:pt>
    <dgm:pt modelId="{719B8B66-7A37-4770-8CE5-BE30FF34718D}" type="sibTrans" cxnId="{BF19A9FD-1CA2-4CBE-8E5A-FF50E7CA7B3A}">
      <dgm:prSet/>
      <dgm:spPr/>
      <dgm:t>
        <a:bodyPr/>
        <a:lstStyle/>
        <a:p>
          <a:endParaRPr lang="es-MX"/>
        </a:p>
      </dgm:t>
    </dgm:pt>
    <dgm:pt modelId="{C3BD4C25-2D20-47F3-8438-B373CF4560F5}">
      <dgm:prSet custT="1"/>
      <dgm:spPr/>
      <dgm:t>
        <a:bodyPr/>
        <a:lstStyle/>
        <a:p>
          <a:r>
            <a:rPr lang="es-EC" sz="1200" dirty="0" smtClean="0">
              <a:latin typeface="Times New Roman" panose="02020603050405020304" pitchFamily="18" charset="0"/>
              <a:cs typeface="Times New Roman" panose="02020603050405020304" pitchFamily="18" charset="0"/>
            </a:rPr>
            <a:t>Los diferentes  signos de identidad corporativa crean un conjunto de creencias, experiencias, sentimientos, conocimientos, actitudes y percepciones acerca de la institución en la mente de los diferentes grupos de interés, por lo que se hace necesario crear un diseño uniforme de la imagen corporativa, el cual consta de un nombre corporativo conocido, logotipo distintivo, edificio visualmente atractivo y los colores corporativos atractivos (Van </a:t>
          </a:r>
          <a:r>
            <a:rPr lang="es-EC" sz="1200" dirty="0" err="1" smtClean="0">
              <a:latin typeface="Times New Roman" panose="02020603050405020304" pitchFamily="18" charset="0"/>
              <a:cs typeface="Times New Roman" panose="02020603050405020304" pitchFamily="18" charset="0"/>
            </a:rPr>
            <a:t>Heerden</a:t>
          </a:r>
          <a:r>
            <a:rPr lang="es-EC" sz="1200" dirty="0" smtClean="0">
              <a:latin typeface="Times New Roman" panose="02020603050405020304" pitchFamily="18" charset="0"/>
              <a:cs typeface="Times New Roman" panose="02020603050405020304" pitchFamily="18" charset="0"/>
            </a:rPr>
            <a:t> &amp; </a:t>
          </a:r>
          <a:r>
            <a:rPr lang="es-EC" sz="1200" dirty="0" err="1" smtClean="0">
              <a:latin typeface="Times New Roman" panose="02020603050405020304" pitchFamily="18" charset="0"/>
              <a:cs typeface="Times New Roman" panose="02020603050405020304" pitchFamily="18" charset="0"/>
            </a:rPr>
            <a:t>Puth</a:t>
          </a:r>
          <a:r>
            <a:rPr lang="es-EC" sz="1200" dirty="0" smtClean="0">
              <a:latin typeface="Times New Roman" panose="02020603050405020304" pitchFamily="18" charset="0"/>
              <a:cs typeface="Times New Roman" panose="02020603050405020304" pitchFamily="18" charset="0"/>
            </a:rPr>
            <a:t>, 1995). </a:t>
          </a:r>
          <a:endParaRPr lang="es-MX" sz="1200" dirty="0">
            <a:latin typeface="Times New Roman" panose="02020603050405020304" pitchFamily="18" charset="0"/>
            <a:cs typeface="Times New Roman" panose="02020603050405020304" pitchFamily="18" charset="0"/>
          </a:endParaRPr>
        </a:p>
      </dgm:t>
    </dgm:pt>
    <dgm:pt modelId="{9D885D72-F719-46BB-B51D-60CD8E93717E}" type="parTrans" cxnId="{80F6BB55-FB9E-4649-A1B4-9E9A8A063969}">
      <dgm:prSet/>
      <dgm:spPr/>
      <dgm:t>
        <a:bodyPr/>
        <a:lstStyle/>
        <a:p>
          <a:endParaRPr lang="es-MX"/>
        </a:p>
      </dgm:t>
    </dgm:pt>
    <dgm:pt modelId="{009C8AF3-2084-427C-9FF0-A3654CBB87A8}" type="sibTrans" cxnId="{80F6BB55-FB9E-4649-A1B4-9E9A8A063969}">
      <dgm:prSet/>
      <dgm:spPr/>
      <dgm:t>
        <a:bodyPr/>
        <a:lstStyle/>
        <a:p>
          <a:endParaRPr lang="es-MX"/>
        </a:p>
      </dgm:t>
    </dgm:pt>
    <dgm:pt modelId="{CE94F28B-713E-4ACC-B397-48C8E3CC1B7D}" type="pres">
      <dgm:prSet presAssocID="{D7F26718-1386-4E4D-B629-DFDC6F3C5CAB}" presName="Name0" presStyleCnt="0">
        <dgm:presLayoutVars>
          <dgm:dir/>
          <dgm:animLvl val="lvl"/>
          <dgm:resizeHandles val="exact"/>
        </dgm:presLayoutVars>
      </dgm:prSet>
      <dgm:spPr/>
      <dgm:t>
        <a:bodyPr/>
        <a:lstStyle/>
        <a:p>
          <a:endParaRPr lang="es-EC"/>
        </a:p>
      </dgm:t>
    </dgm:pt>
    <dgm:pt modelId="{D95B2EF7-68DB-43C0-AF4D-AC0296B6A6FF}" type="pres">
      <dgm:prSet presAssocID="{71032529-169F-4A10-8813-B80B16AAB03E}" presName="composite" presStyleCnt="0"/>
      <dgm:spPr/>
    </dgm:pt>
    <dgm:pt modelId="{AFF1CE1F-58DC-4E35-9E0E-80334EC211A6}" type="pres">
      <dgm:prSet presAssocID="{71032529-169F-4A10-8813-B80B16AAB03E}" presName="parTx" presStyleLbl="alignNode1" presStyleIdx="0" presStyleCnt="2">
        <dgm:presLayoutVars>
          <dgm:chMax val="0"/>
          <dgm:chPref val="0"/>
          <dgm:bulletEnabled val="1"/>
        </dgm:presLayoutVars>
      </dgm:prSet>
      <dgm:spPr/>
      <dgm:t>
        <a:bodyPr/>
        <a:lstStyle/>
        <a:p>
          <a:endParaRPr lang="es-MX"/>
        </a:p>
      </dgm:t>
    </dgm:pt>
    <dgm:pt modelId="{9FE0D818-8A86-4F9A-B63D-32F63531C56C}" type="pres">
      <dgm:prSet presAssocID="{71032529-169F-4A10-8813-B80B16AAB03E}" presName="desTx" presStyleLbl="alignAccFollowNode1" presStyleIdx="0" presStyleCnt="2">
        <dgm:presLayoutVars>
          <dgm:bulletEnabled val="1"/>
        </dgm:presLayoutVars>
      </dgm:prSet>
      <dgm:spPr/>
      <dgm:t>
        <a:bodyPr/>
        <a:lstStyle/>
        <a:p>
          <a:endParaRPr lang="es-MX"/>
        </a:p>
      </dgm:t>
    </dgm:pt>
    <dgm:pt modelId="{BC975E69-804E-4AB4-8ADD-763D462E8A88}" type="pres">
      <dgm:prSet presAssocID="{9ECA8452-9C33-49CC-A724-04DB4EAA42F0}" presName="space" presStyleCnt="0"/>
      <dgm:spPr/>
    </dgm:pt>
    <dgm:pt modelId="{8DDCC711-4DEA-44FD-A9AB-2DC26A42004E}" type="pres">
      <dgm:prSet presAssocID="{6AAF2555-EE15-49FE-B791-5143DCDD694C}" presName="composite" presStyleCnt="0"/>
      <dgm:spPr/>
    </dgm:pt>
    <dgm:pt modelId="{A8011E92-B49C-4256-B8D1-29AF02A10B91}" type="pres">
      <dgm:prSet presAssocID="{6AAF2555-EE15-49FE-B791-5143DCDD694C}" presName="parTx" presStyleLbl="alignNode1" presStyleIdx="1" presStyleCnt="2">
        <dgm:presLayoutVars>
          <dgm:chMax val="0"/>
          <dgm:chPref val="0"/>
          <dgm:bulletEnabled val="1"/>
        </dgm:presLayoutVars>
      </dgm:prSet>
      <dgm:spPr/>
      <dgm:t>
        <a:bodyPr/>
        <a:lstStyle/>
        <a:p>
          <a:endParaRPr lang="es-MX"/>
        </a:p>
      </dgm:t>
    </dgm:pt>
    <dgm:pt modelId="{BA7F306B-FC8D-499C-8808-2D94B53E5592}" type="pres">
      <dgm:prSet presAssocID="{6AAF2555-EE15-49FE-B791-5143DCDD694C}" presName="desTx" presStyleLbl="alignAccFollowNode1" presStyleIdx="1" presStyleCnt="2">
        <dgm:presLayoutVars>
          <dgm:bulletEnabled val="1"/>
        </dgm:presLayoutVars>
      </dgm:prSet>
      <dgm:spPr/>
      <dgm:t>
        <a:bodyPr/>
        <a:lstStyle/>
        <a:p>
          <a:endParaRPr lang="es-MX"/>
        </a:p>
      </dgm:t>
    </dgm:pt>
  </dgm:ptLst>
  <dgm:cxnLst>
    <dgm:cxn modelId="{ACBC3F6C-5422-469C-A108-9D5C1DDFE21B}" type="presOf" srcId="{F01B6065-3BBF-466D-8C1D-9B95EFD7739A}" destId="{9FE0D818-8A86-4F9A-B63D-32F63531C56C}" srcOrd="0" destOrd="0" presId="urn:microsoft.com/office/officeart/2005/8/layout/hList1"/>
    <dgm:cxn modelId="{065CEE78-CFAD-4730-845E-F26270CB2CFF}" type="presOf" srcId="{71032529-169F-4A10-8813-B80B16AAB03E}" destId="{AFF1CE1F-58DC-4E35-9E0E-80334EC211A6}" srcOrd="0" destOrd="0" presId="urn:microsoft.com/office/officeart/2005/8/layout/hList1"/>
    <dgm:cxn modelId="{9DD6A4B0-8C16-429F-A04F-8D0B423EAE0C}" type="presOf" srcId="{D7F26718-1386-4E4D-B629-DFDC6F3C5CAB}" destId="{CE94F28B-713E-4ACC-B397-48C8E3CC1B7D}" srcOrd="0" destOrd="0" presId="urn:microsoft.com/office/officeart/2005/8/layout/hList1"/>
    <dgm:cxn modelId="{80F6BB55-FB9E-4649-A1B4-9E9A8A063969}" srcId="{6AAF2555-EE15-49FE-B791-5143DCDD694C}" destId="{C3BD4C25-2D20-47F3-8438-B373CF4560F5}" srcOrd="0" destOrd="0" parTransId="{9D885D72-F719-46BB-B51D-60CD8E93717E}" sibTransId="{009C8AF3-2084-427C-9FF0-A3654CBB87A8}"/>
    <dgm:cxn modelId="{6AC7B7C2-DD6D-4B71-87CB-C5BDA0C67A1D}" srcId="{71032529-169F-4A10-8813-B80B16AAB03E}" destId="{F01B6065-3BBF-466D-8C1D-9B95EFD7739A}" srcOrd="0" destOrd="0" parTransId="{524198A2-AE2E-4B63-AB4A-AC57A7221868}" sibTransId="{80CB1578-6BB3-4635-82A9-E9D8C1A90367}"/>
    <dgm:cxn modelId="{BF19A9FD-1CA2-4CBE-8E5A-FF50E7CA7B3A}" srcId="{D7F26718-1386-4E4D-B629-DFDC6F3C5CAB}" destId="{6AAF2555-EE15-49FE-B791-5143DCDD694C}" srcOrd="1" destOrd="0" parTransId="{ECC13CE5-F903-4997-AD65-58E1792A8E68}" sibTransId="{719B8B66-7A37-4770-8CE5-BE30FF34718D}"/>
    <dgm:cxn modelId="{6AF97551-C495-47B6-9E2D-D390C584CEDA}" type="presOf" srcId="{6AAF2555-EE15-49FE-B791-5143DCDD694C}" destId="{A8011E92-B49C-4256-B8D1-29AF02A10B91}" srcOrd="0" destOrd="0" presId="urn:microsoft.com/office/officeart/2005/8/layout/hList1"/>
    <dgm:cxn modelId="{70A54090-8DF3-4E4A-9491-FD2EFF02453E}" srcId="{D7F26718-1386-4E4D-B629-DFDC6F3C5CAB}" destId="{71032529-169F-4A10-8813-B80B16AAB03E}" srcOrd="0" destOrd="0" parTransId="{718970D9-0BF4-489D-B994-69D1DC018637}" sibTransId="{9ECA8452-9C33-49CC-A724-04DB4EAA42F0}"/>
    <dgm:cxn modelId="{6A97AD9F-6FB7-4C82-A393-7FF8048F87F7}" type="presOf" srcId="{C3BD4C25-2D20-47F3-8438-B373CF4560F5}" destId="{BA7F306B-FC8D-499C-8808-2D94B53E5592}" srcOrd="0" destOrd="0" presId="urn:microsoft.com/office/officeart/2005/8/layout/hList1"/>
    <dgm:cxn modelId="{29DD2A49-B48A-4681-A7A8-47A4C0575E37}" type="presParOf" srcId="{CE94F28B-713E-4ACC-B397-48C8E3CC1B7D}" destId="{D95B2EF7-68DB-43C0-AF4D-AC0296B6A6FF}" srcOrd="0" destOrd="0" presId="urn:microsoft.com/office/officeart/2005/8/layout/hList1"/>
    <dgm:cxn modelId="{C6F4602F-A207-4CF4-93DC-3B1C5C6A0947}" type="presParOf" srcId="{D95B2EF7-68DB-43C0-AF4D-AC0296B6A6FF}" destId="{AFF1CE1F-58DC-4E35-9E0E-80334EC211A6}" srcOrd="0" destOrd="0" presId="urn:microsoft.com/office/officeart/2005/8/layout/hList1"/>
    <dgm:cxn modelId="{CFF60222-25EC-4BBE-809F-17D3D8B6E8C2}" type="presParOf" srcId="{D95B2EF7-68DB-43C0-AF4D-AC0296B6A6FF}" destId="{9FE0D818-8A86-4F9A-B63D-32F63531C56C}" srcOrd="1" destOrd="0" presId="urn:microsoft.com/office/officeart/2005/8/layout/hList1"/>
    <dgm:cxn modelId="{780421C9-33A7-4AFF-95EA-9E38743269B4}" type="presParOf" srcId="{CE94F28B-713E-4ACC-B397-48C8E3CC1B7D}" destId="{BC975E69-804E-4AB4-8ADD-763D462E8A88}" srcOrd="1" destOrd="0" presId="urn:microsoft.com/office/officeart/2005/8/layout/hList1"/>
    <dgm:cxn modelId="{9B9CF00D-E008-45EF-8076-E028983D8323}" type="presParOf" srcId="{CE94F28B-713E-4ACC-B397-48C8E3CC1B7D}" destId="{8DDCC711-4DEA-44FD-A9AB-2DC26A42004E}" srcOrd="2" destOrd="0" presId="urn:microsoft.com/office/officeart/2005/8/layout/hList1"/>
    <dgm:cxn modelId="{F30E4AD0-0878-4224-93CA-DAB6E6669DC5}" type="presParOf" srcId="{8DDCC711-4DEA-44FD-A9AB-2DC26A42004E}" destId="{A8011E92-B49C-4256-B8D1-29AF02A10B91}" srcOrd="0" destOrd="0" presId="urn:microsoft.com/office/officeart/2005/8/layout/hList1"/>
    <dgm:cxn modelId="{91A94688-DAD8-45CB-8F90-8504C268EEC6}" type="presParOf" srcId="{8DDCC711-4DEA-44FD-A9AB-2DC26A42004E}" destId="{BA7F306B-FC8D-499C-8808-2D94B53E5592}"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2989F00-E4F4-45E5-B489-3C2CE1D22D81}" type="doc">
      <dgm:prSet loTypeId="urn:microsoft.com/office/officeart/2009/3/layout/StepUpProcess" loCatId="process" qsTypeId="urn:microsoft.com/office/officeart/2005/8/quickstyle/3d4" qsCatId="3D" csTypeId="urn:microsoft.com/office/officeart/2005/8/colors/accent1_4" csCatId="accent1" phldr="1"/>
      <dgm:spPr/>
    </dgm:pt>
    <dgm:pt modelId="{ADBD887A-6229-4972-B0A1-250E9F990084}">
      <dgm:prSet phldrT="[Texto]"/>
      <dgm:spPr/>
      <dgm:t>
        <a:bodyPr/>
        <a:lstStyle/>
        <a:p>
          <a:r>
            <a:rPr lang="es-EC" dirty="0" smtClean="0"/>
            <a:t>Tema: “Análisis del mercado automotriz e incidencia de las decisiones gubernamentales en las ventas de la marca Peugeot en la ciudad de Guayaquil”.</a:t>
          </a:r>
        </a:p>
        <a:p>
          <a:r>
            <a:rPr lang="es-ES" dirty="0" smtClean="0"/>
            <a:t>Autores: Shirley Johanna </a:t>
          </a:r>
          <a:r>
            <a:rPr lang="es-ES" dirty="0" err="1" smtClean="0"/>
            <a:t>Aquiño</a:t>
          </a:r>
          <a:r>
            <a:rPr lang="es-ES" dirty="0" smtClean="0"/>
            <a:t> Malavé Mario Matías </a:t>
          </a:r>
          <a:r>
            <a:rPr lang="es-ES" dirty="0" err="1" smtClean="0"/>
            <a:t>Huayamave</a:t>
          </a:r>
          <a:r>
            <a:rPr lang="es-ES" dirty="0" smtClean="0"/>
            <a:t> Astudillo, Universidad Politécnica Salesiana, Abril, 2015</a:t>
          </a:r>
          <a:endParaRPr lang="es-VE" dirty="0"/>
        </a:p>
      </dgm:t>
    </dgm:pt>
    <dgm:pt modelId="{6E716750-C0D2-4721-B3EC-D07D764AF810}" type="parTrans" cxnId="{1D4B47E4-FFFE-4BBC-948F-78C9DA44D727}">
      <dgm:prSet/>
      <dgm:spPr/>
      <dgm:t>
        <a:bodyPr/>
        <a:lstStyle/>
        <a:p>
          <a:endParaRPr lang="es-VE"/>
        </a:p>
      </dgm:t>
    </dgm:pt>
    <dgm:pt modelId="{B2DB6C24-15C0-406E-9541-A9ECCBF2B2E4}" type="sibTrans" cxnId="{1D4B47E4-FFFE-4BBC-948F-78C9DA44D727}">
      <dgm:prSet/>
      <dgm:spPr/>
      <dgm:t>
        <a:bodyPr/>
        <a:lstStyle/>
        <a:p>
          <a:endParaRPr lang="es-VE"/>
        </a:p>
      </dgm:t>
    </dgm:pt>
    <dgm:pt modelId="{EB900C59-8D83-4E91-B3C8-C4DEBE20FA72}">
      <dgm:prSet phldrT="[Texto]"/>
      <dgm:spPr/>
      <dgm:t>
        <a:bodyPr/>
        <a:lstStyle/>
        <a:p>
          <a:r>
            <a:rPr lang="es-ES" dirty="0" smtClean="0"/>
            <a:t>Tema: “</a:t>
          </a:r>
          <a:r>
            <a:rPr lang="es-EC" dirty="0" smtClean="0"/>
            <a:t>Imagen Corporativa a través del diseño publicitario para el club Deportivo UTN”)</a:t>
          </a:r>
        </a:p>
        <a:p>
          <a:r>
            <a:rPr lang="es-EC" dirty="0" smtClean="0"/>
            <a:t>Autores: Guevara Castillo William Daniel Méndez Luna Ruth Valeria, Universidad Técnica del Norte 2010</a:t>
          </a:r>
          <a:endParaRPr lang="es-VE" dirty="0"/>
        </a:p>
      </dgm:t>
    </dgm:pt>
    <dgm:pt modelId="{807D4948-A1DF-4AD3-87AC-80496791C62F}" type="parTrans" cxnId="{22224326-0A41-4F8B-97FF-E98F14FD4ABF}">
      <dgm:prSet/>
      <dgm:spPr/>
      <dgm:t>
        <a:bodyPr/>
        <a:lstStyle/>
        <a:p>
          <a:endParaRPr lang="es-VE"/>
        </a:p>
      </dgm:t>
    </dgm:pt>
    <dgm:pt modelId="{BE4F9300-F073-49C5-81AD-AD677CAD50CC}" type="sibTrans" cxnId="{22224326-0A41-4F8B-97FF-E98F14FD4ABF}">
      <dgm:prSet/>
      <dgm:spPr/>
      <dgm:t>
        <a:bodyPr/>
        <a:lstStyle/>
        <a:p>
          <a:endParaRPr lang="es-VE"/>
        </a:p>
      </dgm:t>
    </dgm:pt>
    <dgm:pt modelId="{334333DF-FEDF-429D-B7B8-4A60CAEEF793}">
      <dgm:prSet phldrT="[Texto]"/>
      <dgm:spPr/>
      <dgm:t>
        <a:bodyPr/>
        <a:lstStyle/>
        <a:p>
          <a:r>
            <a:rPr lang="es-ES" dirty="0" smtClean="0"/>
            <a:t>Tema: “Diseño de la identidad corporativa y elaboración de un manual corporativo para la empresa etc. </a:t>
          </a:r>
          <a:r>
            <a:rPr lang="es-ES" dirty="0" err="1" smtClean="0"/>
            <a:t>Graphic</a:t>
          </a:r>
          <a:r>
            <a:rPr lang="es-ES" dirty="0" smtClean="0"/>
            <a:t>, C.A., Municipio Baruta.”</a:t>
          </a:r>
        </a:p>
        <a:p>
          <a:r>
            <a:rPr lang="es-EC" dirty="0" smtClean="0"/>
            <a:t>Autor:   García Di </a:t>
          </a:r>
          <a:r>
            <a:rPr lang="es-EC" dirty="0" err="1" smtClean="0"/>
            <a:t>Cristofaro</a:t>
          </a:r>
          <a:r>
            <a:rPr lang="es-EC" dirty="0" smtClean="0"/>
            <a:t>, </a:t>
          </a:r>
          <a:r>
            <a:rPr lang="es-EC" dirty="0" err="1" smtClean="0"/>
            <a:t>Loredana</a:t>
          </a:r>
          <a:r>
            <a:rPr lang="es-EC" dirty="0" smtClean="0"/>
            <a:t>, Universidad Nueva Esparza, Caracas, Noviembre 2011</a:t>
          </a:r>
          <a:endParaRPr lang="es-VE" dirty="0"/>
        </a:p>
      </dgm:t>
    </dgm:pt>
    <dgm:pt modelId="{1885F28E-9FA8-4C50-918D-5B65AF1EA64D}" type="parTrans" cxnId="{37B720B8-2FAA-4D6E-9020-3D0CF10C6900}">
      <dgm:prSet/>
      <dgm:spPr/>
      <dgm:t>
        <a:bodyPr/>
        <a:lstStyle/>
        <a:p>
          <a:endParaRPr lang="es-VE"/>
        </a:p>
      </dgm:t>
    </dgm:pt>
    <dgm:pt modelId="{36735C0C-DE77-491A-AB6A-8568F7F10E87}" type="sibTrans" cxnId="{37B720B8-2FAA-4D6E-9020-3D0CF10C6900}">
      <dgm:prSet/>
      <dgm:spPr/>
      <dgm:t>
        <a:bodyPr/>
        <a:lstStyle/>
        <a:p>
          <a:endParaRPr lang="es-VE"/>
        </a:p>
      </dgm:t>
    </dgm:pt>
    <dgm:pt modelId="{B51F3125-1794-48C1-A6DF-37F92DC7CBA1}" type="pres">
      <dgm:prSet presAssocID="{B2989F00-E4F4-45E5-B489-3C2CE1D22D81}" presName="rootnode" presStyleCnt="0">
        <dgm:presLayoutVars>
          <dgm:chMax/>
          <dgm:chPref/>
          <dgm:dir/>
          <dgm:animLvl val="lvl"/>
        </dgm:presLayoutVars>
      </dgm:prSet>
      <dgm:spPr/>
    </dgm:pt>
    <dgm:pt modelId="{BE6FF6E7-437C-4B69-9495-9355220B6803}" type="pres">
      <dgm:prSet presAssocID="{ADBD887A-6229-4972-B0A1-250E9F990084}" presName="composite" presStyleCnt="0"/>
      <dgm:spPr/>
    </dgm:pt>
    <dgm:pt modelId="{2F09C2D2-0707-4067-9C7A-4BEC19A3AD3F}" type="pres">
      <dgm:prSet presAssocID="{ADBD887A-6229-4972-B0A1-250E9F990084}" presName="LShape" presStyleLbl="alignNode1" presStyleIdx="0" presStyleCnt="5"/>
      <dgm:spPr/>
    </dgm:pt>
    <dgm:pt modelId="{0CFCCB51-2394-4B72-A234-CCDE354B220B}" type="pres">
      <dgm:prSet presAssocID="{ADBD887A-6229-4972-B0A1-250E9F990084}" presName="ParentText" presStyleLbl="revTx" presStyleIdx="0" presStyleCnt="3">
        <dgm:presLayoutVars>
          <dgm:chMax val="0"/>
          <dgm:chPref val="0"/>
          <dgm:bulletEnabled val="1"/>
        </dgm:presLayoutVars>
      </dgm:prSet>
      <dgm:spPr/>
      <dgm:t>
        <a:bodyPr/>
        <a:lstStyle/>
        <a:p>
          <a:endParaRPr lang="es-MX"/>
        </a:p>
      </dgm:t>
    </dgm:pt>
    <dgm:pt modelId="{9AD89887-1A23-4FE1-A984-B41BB6BF1447}" type="pres">
      <dgm:prSet presAssocID="{ADBD887A-6229-4972-B0A1-250E9F990084}" presName="Triangle" presStyleLbl="alignNode1" presStyleIdx="1" presStyleCnt="5"/>
      <dgm:spPr/>
    </dgm:pt>
    <dgm:pt modelId="{DEE52978-48A4-4BCE-946A-CD87166FED80}" type="pres">
      <dgm:prSet presAssocID="{B2DB6C24-15C0-406E-9541-A9ECCBF2B2E4}" presName="sibTrans" presStyleCnt="0"/>
      <dgm:spPr/>
    </dgm:pt>
    <dgm:pt modelId="{05F1A5AF-B83D-4A96-AF04-94764FC26674}" type="pres">
      <dgm:prSet presAssocID="{B2DB6C24-15C0-406E-9541-A9ECCBF2B2E4}" presName="space" presStyleCnt="0"/>
      <dgm:spPr/>
    </dgm:pt>
    <dgm:pt modelId="{8E00386D-5601-4C59-9319-305E932BD283}" type="pres">
      <dgm:prSet presAssocID="{EB900C59-8D83-4E91-B3C8-C4DEBE20FA72}" presName="composite" presStyleCnt="0"/>
      <dgm:spPr/>
    </dgm:pt>
    <dgm:pt modelId="{0362A100-3C53-41E5-A83E-1C7944ED8935}" type="pres">
      <dgm:prSet presAssocID="{EB900C59-8D83-4E91-B3C8-C4DEBE20FA72}" presName="LShape" presStyleLbl="alignNode1" presStyleIdx="2" presStyleCnt="5"/>
      <dgm:spPr/>
    </dgm:pt>
    <dgm:pt modelId="{494F9E8C-3550-45EC-90B2-57632A920686}" type="pres">
      <dgm:prSet presAssocID="{EB900C59-8D83-4E91-B3C8-C4DEBE20FA72}" presName="ParentText" presStyleLbl="revTx" presStyleIdx="1" presStyleCnt="3">
        <dgm:presLayoutVars>
          <dgm:chMax val="0"/>
          <dgm:chPref val="0"/>
          <dgm:bulletEnabled val="1"/>
        </dgm:presLayoutVars>
      </dgm:prSet>
      <dgm:spPr/>
      <dgm:t>
        <a:bodyPr/>
        <a:lstStyle/>
        <a:p>
          <a:endParaRPr lang="es-MX"/>
        </a:p>
      </dgm:t>
    </dgm:pt>
    <dgm:pt modelId="{B22D751D-CB4C-4B73-B999-EAA2110F4DAF}" type="pres">
      <dgm:prSet presAssocID="{EB900C59-8D83-4E91-B3C8-C4DEBE20FA72}" presName="Triangle" presStyleLbl="alignNode1" presStyleIdx="3" presStyleCnt="5"/>
      <dgm:spPr/>
    </dgm:pt>
    <dgm:pt modelId="{6408B2CD-5077-435F-AE57-2DEA1C9C256B}" type="pres">
      <dgm:prSet presAssocID="{BE4F9300-F073-49C5-81AD-AD677CAD50CC}" presName="sibTrans" presStyleCnt="0"/>
      <dgm:spPr/>
    </dgm:pt>
    <dgm:pt modelId="{4D7DE993-5E6F-4075-96CD-9495A3702B57}" type="pres">
      <dgm:prSet presAssocID="{BE4F9300-F073-49C5-81AD-AD677CAD50CC}" presName="space" presStyleCnt="0"/>
      <dgm:spPr/>
    </dgm:pt>
    <dgm:pt modelId="{179F2969-9AD6-4951-A256-D5F547FF08FD}" type="pres">
      <dgm:prSet presAssocID="{334333DF-FEDF-429D-B7B8-4A60CAEEF793}" presName="composite" presStyleCnt="0"/>
      <dgm:spPr/>
    </dgm:pt>
    <dgm:pt modelId="{913434AB-C6BA-4870-9655-4D1A289D2287}" type="pres">
      <dgm:prSet presAssocID="{334333DF-FEDF-429D-B7B8-4A60CAEEF793}" presName="LShape" presStyleLbl="alignNode1" presStyleIdx="4" presStyleCnt="5"/>
      <dgm:spPr/>
    </dgm:pt>
    <dgm:pt modelId="{388608B8-4591-45AC-9D95-AFF88BEB5761}" type="pres">
      <dgm:prSet presAssocID="{334333DF-FEDF-429D-B7B8-4A60CAEEF793}" presName="ParentText" presStyleLbl="revTx" presStyleIdx="2" presStyleCnt="3">
        <dgm:presLayoutVars>
          <dgm:chMax val="0"/>
          <dgm:chPref val="0"/>
          <dgm:bulletEnabled val="1"/>
        </dgm:presLayoutVars>
      </dgm:prSet>
      <dgm:spPr/>
      <dgm:t>
        <a:bodyPr/>
        <a:lstStyle/>
        <a:p>
          <a:endParaRPr lang="es-MX"/>
        </a:p>
      </dgm:t>
    </dgm:pt>
  </dgm:ptLst>
  <dgm:cxnLst>
    <dgm:cxn modelId="{A1E25333-F965-48FB-A60D-E16049FF3BD0}" type="presOf" srcId="{EB900C59-8D83-4E91-B3C8-C4DEBE20FA72}" destId="{494F9E8C-3550-45EC-90B2-57632A920686}" srcOrd="0" destOrd="0" presId="urn:microsoft.com/office/officeart/2009/3/layout/StepUpProcess"/>
    <dgm:cxn modelId="{45BF9ACC-731E-4C90-A9FA-1580AC63CF37}" type="presOf" srcId="{334333DF-FEDF-429D-B7B8-4A60CAEEF793}" destId="{388608B8-4591-45AC-9D95-AFF88BEB5761}" srcOrd="0" destOrd="0" presId="urn:microsoft.com/office/officeart/2009/3/layout/StepUpProcess"/>
    <dgm:cxn modelId="{1D4B47E4-FFFE-4BBC-948F-78C9DA44D727}" srcId="{B2989F00-E4F4-45E5-B489-3C2CE1D22D81}" destId="{ADBD887A-6229-4972-B0A1-250E9F990084}" srcOrd="0" destOrd="0" parTransId="{6E716750-C0D2-4721-B3EC-D07D764AF810}" sibTransId="{B2DB6C24-15C0-406E-9541-A9ECCBF2B2E4}"/>
    <dgm:cxn modelId="{37B720B8-2FAA-4D6E-9020-3D0CF10C6900}" srcId="{B2989F00-E4F4-45E5-B489-3C2CE1D22D81}" destId="{334333DF-FEDF-429D-B7B8-4A60CAEEF793}" srcOrd="2" destOrd="0" parTransId="{1885F28E-9FA8-4C50-918D-5B65AF1EA64D}" sibTransId="{36735C0C-DE77-491A-AB6A-8568F7F10E87}"/>
    <dgm:cxn modelId="{22224326-0A41-4F8B-97FF-E98F14FD4ABF}" srcId="{B2989F00-E4F4-45E5-B489-3C2CE1D22D81}" destId="{EB900C59-8D83-4E91-B3C8-C4DEBE20FA72}" srcOrd="1" destOrd="0" parTransId="{807D4948-A1DF-4AD3-87AC-80496791C62F}" sibTransId="{BE4F9300-F073-49C5-81AD-AD677CAD50CC}"/>
    <dgm:cxn modelId="{F72445F3-52D8-4745-8997-AF9AE8FF1CAD}" type="presOf" srcId="{B2989F00-E4F4-45E5-B489-3C2CE1D22D81}" destId="{B51F3125-1794-48C1-A6DF-37F92DC7CBA1}" srcOrd="0" destOrd="0" presId="urn:microsoft.com/office/officeart/2009/3/layout/StepUpProcess"/>
    <dgm:cxn modelId="{A21FE5CE-6A18-4DD2-BFC5-CA0DC395621D}" type="presOf" srcId="{ADBD887A-6229-4972-B0A1-250E9F990084}" destId="{0CFCCB51-2394-4B72-A234-CCDE354B220B}" srcOrd="0" destOrd="0" presId="urn:microsoft.com/office/officeart/2009/3/layout/StepUpProcess"/>
    <dgm:cxn modelId="{69C84350-ACD6-4DEF-8964-21CAD44878C5}" type="presParOf" srcId="{B51F3125-1794-48C1-A6DF-37F92DC7CBA1}" destId="{BE6FF6E7-437C-4B69-9495-9355220B6803}" srcOrd="0" destOrd="0" presId="urn:microsoft.com/office/officeart/2009/3/layout/StepUpProcess"/>
    <dgm:cxn modelId="{F9C82864-A79F-463E-A5DB-F0736D82FF84}" type="presParOf" srcId="{BE6FF6E7-437C-4B69-9495-9355220B6803}" destId="{2F09C2D2-0707-4067-9C7A-4BEC19A3AD3F}" srcOrd="0" destOrd="0" presId="urn:microsoft.com/office/officeart/2009/3/layout/StepUpProcess"/>
    <dgm:cxn modelId="{C5B8C00C-9DB8-47D9-A19D-B91ADC92B493}" type="presParOf" srcId="{BE6FF6E7-437C-4B69-9495-9355220B6803}" destId="{0CFCCB51-2394-4B72-A234-CCDE354B220B}" srcOrd="1" destOrd="0" presId="urn:microsoft.com/office/officeart/2009/3/layout/StepUpProcess"/>
    <dgm:cxn modelId="{BFABCCAC-BD3B-40F6-9DF3-AD6E61A878FB}" type="presParOf" srcId="{BE6FF6E7-437C-4B69-9495-9355220B6803}" destId="{9AD89887-1A23-4FE1-A984-B41BB6BF1447}" srcOrd="2" destOrd="0" presId="urn:microsoft.com/office/officeart/2009/3/layout/StepUpProcess"/>
    <dgm:cxn modelId="{9A1C76E5-00ED-49EA-A0F9-72A03B779852}" type="presParOf" srcId="{B51F3125-1794-48C1-A6DF-37F92DC7CBA1}" destId="{DEE52978-48A4-4BCE-946A-CD87166FED80}" srcOrd="1" destOrd="0" presId="urn:microsoft.com/office/officeart/2009/3/layout/StepUpProcess"/>
    <dgm:cxn modelId="{4D208DC9-80C9-4DDA-916B-9D99B3242C2F}" type="presParOf" srcId="{DEE52978-48A4-4BCE-946A-CD87166FED80}" destId="{05F1A5AF-B83D-4A96-AF04-94764FC26674}" srcOrd="0" destOrd="0" presId="urn:microsoft.com/office/officeart/2009/3/layout/StepUpProcess"/>
    <dgm:cxn modelId="{4CA7D96F-3627-47FB-AC59-7D4FECDCBE0F}" type="presParOf" srcId="{B51F3125-1794-48C1-A6DF-37F92DC7CBA1}" destId="{8E00386D-5601-4C59-9319-305E932BD283}" srcOrd="2" destOrd="0" presId="urn:microsoft.com/office/officeart/2009/3/layout/StepUpProcess"/>
    <dgm:cxn modelId="{DBB40FEF-FC81-4879-9F79-F34B524BBEC1}" type="presParOf" srcId="{8E00386D-5601-4C59-9319-305E932BD283}" destId="{0362A100-3C53-41E5-A83E-1C7944ED8935}" srcOrd="0" destOrd="0" presId="urn:microsoft.com/office/officeart/2009/3/layout/StepUpProcess"/>
    <dgm:cxn modelId="{E5005F0C-1656-4240-AAFF-06F98BEEC6D2}" type="presParOf" srcId="{8E00386D-5601-4C59-9319-305E932BD283}" destId="{494F9E8C-3550-45EC-90B2-57632A920686}" srcOrd="1" destOrd="0" presId="urn:microsoft.com/office/officeart/2009/3/layout/StepUpProcess"/>
    <dgm:cxn modelId="{E325FC91-48E5-4319-BB73-362D1D9C6FFA}" type="presParOf" srcId="{8E00386D-5601-4C59-9319-305E932BD283}" destId="{B22D751D-CB4C-4B73-B999-EAA2110F4DAF}" srcOrd="2" destOrd="0" presId="urn:microsoft.com/office/officeart/2009/3/layout/StepUpProcess"/>
    <dgm:cxn modelId="{A562A1D1-9A4C-41C2-99AD-974B327A907C}" type="presParOf" srcId="{B51F3125-1794-48C1-A6DF-37F92DC7CBA1}" destId="{6408B2CD-5077-435F-AE57-2DEA1C9C256B}" srcOrd="3" destOrd="0" presId="urn:microsoft.com/office/officeart/2009/3/layout/StepUpProcess"/>
    <dgm:cxn modelId="{B7A690BD-DA8D-44F9-A971-FF51B31A1EFD}" type="presParOf" srcId="{6408B2CD-5077-435F-AE57-2DEA1C9C256B}" destId="{4D7DE993-5E6F-4075-96CD-9495A3702B57}" srcOrd="0" destOrd="0" presId="urn:microsoft.com/office/officeart/2009/3/layout/StepUpProcess"/>
    <dgm:cxn modelId="{BF80CB63-ED75-437B-A598-2A487F17FF79}" type="presParOf" srcId="{B51F3125-1794-48C1-A6DF-37F92DC7CBA1}" destId="{179F2969-9AD6-4951-A256-D5F547FF08FD}" srcOrd="4" destOrd="0" presId="urn:microsoft.com/office/officeart/2009/3/layout/StepUpProcess"/>
    <dgm:cxn modelId="{5450EB22-3A9C-4A50-8648-F6FA96B28340}" type="presParOf" srcId="{179F2969-9AD6-4951-A256-D5F547FF08FD}" destId="{913434AB-C6BA-4870-9655-4D1A289D2287}" srcOrd="0" destOrd="0" presId="urn:microsoft.com/office/officeart/2009/3/layout/StepUpProcess"/>
    <dgm:cxn modelId="{DE093548-3C65-4772-8A28-27F45D9EF395}" type="presParOf" srcId="{179F2969-9AD6-4951-A256-D5F547FF08FD}" destId="{388608B8-4591-45AC-9D95-AFF88BEB5761}"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0784364-6BD3-45A4-9B29-8BA2993F068B}" type="doc">
      <dgm:prSet loTypeId="urn:microsoft.com/office/officeart/2005/8/layout/bProcess4" loCatId="process" qsTypeId="urn:microsoft.com/office/officeart/2005/8/quickstyle/simple5" qsCatId="simple" csTypeId="urn:microsoft.com/office/officeart/2005/8/colors/accent1_1" csCatId="accent1" phldr="1"/>
      <dgm:spPr/>
      <dgm:t>
        <a:bodyPr/>
        <a:lstStyle/>
        <a:p>
          <a:endParaRPr lang="es-VE"/>
        </a:p>
      </dgm:t>
    </dgm:pt>
    <dgm:pt modelId="{640A17DA-C47A-432F-A336-F96DB916B2F4}">
      <dgm:prSet phldrT="[Texto]"/>
      <dgm:spPr/>
      <dgm:t>
        <a:bodyPr/>
        <a:lstStyle/>
        <a:p>
          <a:r>
            <a:rPr lang="es-EC" b="1" dirty="0" smtClean="0"/>
            <a:t>Canal de Comunicación </a:t>
          </a:r>
          <a:r>
            <a:rPr lang="es-EC" dirty="0" smtClean="0"/>
            <a:t>((Muriel, 1980)</a:t>
          </a:r>
          <a:endParaRPr lang="es-VE" dirty="0"/>
        </a:p>
      </dgm:t>
    </dgm:pt>
    <dgm:pt modelId="{C7F0ED44-01A3-4A7D-A40E-9F120B13B3AF}" type="parTrans" cxnId="{FE632B6D-4831-4F57-B4DE-744B3FD170BC}">
      <dgm:prSet/>
      <dgm:spPr/>
      <dgm:t>
        <a:bodyPr/>
        <a:lstStyle/>
        <a:p>
          <a:endParaRPr lang="es-VE"/>
        </a:p>
      </dgm:t>
    </dgm:pt>
    <dgm:pt modelId="{32002B36-447A-4867-9E87-5BF741CCA490}" type="sibTrans" cxnId="{FE632B6D-4831-4F57-B4DE-744B3FD170BC}">
      <dgm:prSet/>
      <dgm:spPr/>
      <dgm:t>
        <a:bodyPr/>
        <a:lstStyle/>
        <a:p>
          <a:endParaRPr lang="es-VE"/>
        </a:p>
      </dgm:t>
    </dgm:pt>
    <dgm:pt modelId="{33B7953A-A14E-425F-88EB-4127360398A8}">
      <dgm:prSet phldrT="[Texto]"/>
      <dgm:spPr/>
      <dgm:t>
        <a:bodyPr/>
        <a:lstStyle/>
        <a:p>
          <a:r>
            <a:rPr lang="es-EC" b="1" dirty="0" smtClean="0"/>
            <a:t>Comunicación</a:t>
          </a:r>
          <a:r>
            <a:rPr lang="es-EC" dirty="0" smtClean="0"/>
            <a:t> </a:t>
          </a:r>
          <a:r>
            <a:rPr lang="es-EC" dirty="0" err="1" smtClean="0"/>
            <a:t>Lomonosov</a:t>
          </a:r>
          <a:r>
            <a:rPr lang="es-EC" dirty="0" smtClean="0"/>
            <a:t>, 2012, p. 89)</a:t>
          </a:r>
          <a:endParaRPr lang="es-VE" dirty="0"/>
        </a:p>
      </dgm:t>
    </dgm:pt>
    <dgm:pt modelId="{1EB3967B-EC1A-4E52-ABE9-05B8BBC035F7}" type="parTrans" cxnId="{5B96E0F9-D902-4659-BB6B-74CAADE81D5B}">
      <dgm:prSet/>
      <dgm:spPr/>
      <dgm:t>
        <a:bodyPr/>
        <a:lstStyle/>
        <a:p>
          <a:endParaRPr lang="es-VE"/>
        </a:p>
      </dgm:t>
    </dgm:pt>
    <dgm:pt modelId="{14230A2E-6EB1-4CE2-AE84-CD1FAD97C0A3}" type="sibTrans" cxnId="{5B96E0F9-D902-4659-BB6B-74CAADE81D5B}">
      <dgm:prSet/>
      <dgm:spPr/>
      <dgm:t>
        <a:bodyPr/>
        <a:lstStyle/>
        <a:p>
          <a:endParaRPr lang="es-VE"/>
        </a:p>
      </dgm:t>
    </dgm:pt>
    <dgm:pt modelId="{70516502-10B7-49B2-9AC2-C2FA7F824C3B}">
      <dgm:prSet phldrT="[Texto]"/>
      <dgm:spPr/>
      <dgm:t>
        <a:bodyPr/>
        <a:lstStyle/>
        <a:p>
          <a:r>
            <a:rPr lang="es-EC" b="1" dirty="0" smtClean="0"/>
            <a:t>Imagen Corporativa </a:t>
          </a:r>
          <a:r>
            <a:rPr lang="es-EC" dirty="0" err="1" smtClean="0"/>
            <a:t>Capriotti</a:t>
          </a:r>
          <a:r>
            <a:rPr lang="es-EC" dirty="0" smtClean="0"/>
            <a:t> (2009</a:t>
          </a:r>
          <a:endParaRPr lang="es-VE" dirty="0"/>
        </a:p>
      </dgm:t>
    </dgm:pt>
    <dgm:pt modelId="{61300E09-CA0D-45EE-82AF-59FE2E791B12}" type="parTrans" cxnId="{02519977-828C-4945-B212-253670486795}">
      <dgm:prSet/>
      <dgm:spPr/>
      <dgm:t>
        <a:bodyPr/>
        <a:lstStyle/>
        <a:p>
          <a:endParaRPr lang="es-VE"/>
        </a:p>
      </dgm:t>
    </dgm:pt>
    <dgm:pt modelId="{A3411425-3D9F-48BB-9B83-5029DBBD62CA}" type="sibTrans" cxnId="{02519977-828C-4945-B212-253670486795}">
      <dgm:prSet/>
      <dgm:spPr/>
      <dgm:t>
        <a:bodyPr/>
        <a:lstStyle/>
        <a:p>
          <a:endParaRPr lang="es-VE"/>
        </a:p>
      </dgm:t>
    </dgm:pt>
    <dgm:pt modelId="{53FF6EB5-D4D2-4775-A9A9-02FEE2E6A65A}">
      <dgm:prSet phldrT="[Texto]"/>
      <dgm:spPr/>
      <dgm:t>
        <a:bodyPr/>
        <a:lstStyle/>
        <a:p>
          <a:r>
            <a:rPr lang="es-EC" b="1" dirty="0" smtClean="0"/>
            <a:t>Satisfacción del cliente </a:t>
          </a:r>
          <a:r>
            <a:rPr lang="es-ES" dirty="0" err="1" smtClean="0"/>
            <a:t>Kotler</a:t>
          </a:r>
          <a:r>
            <a:rPr lang="es-ES" dirty="0" smtClean="0"/>
            <a:t> &amp; </a:t>
          </a:r>
          <a:r>
            <a:rPr lang="es-ES" dirty="0" err="1" smtClean="0"/>
            <a:t>Keller</a:t>
          </a:r>
          <a:r>
            <a:rPr lang="es-ES" dirty="0" smtClean="0"/>
            <a:t> (2012), </a:t>
          </a:r>
          <a:endParaRPr lang="es-VE" dirty="0"/>
        </a:p>
      </dgm:t>
    </dgm:pt>
    <dgm:pt modelId="{F3F28443-F6F1-42EB-A796-8539D4D1FA6F}" type="parTrans" cxnId="{D6ECAB05-D8BC-48A8-8158-273BE6799011}">
      <dgm:prSet/>
      <dgm:spPr/>
      <dgm:t>
        <a:bodyPr/>
        <a:lstStyle/>
        <a:p>
          <a:endParaRPr lang="es-VE"/>
        </a:p>
      </dgm:t>
    </dgm:pt>
    <dgm:pt modelId="{9D78669F-675B-4745-AB96-CD9720E99EE6}" type="sibTrans" cxnId="{D6ECAB05-D8BC-48A8-8158-273BE6799011}">
      <dgm:prSet/>
      <dgm:spPr/>
      <dgm:t>
        <a:bodyPr/>
        <a:lstStyle/>
        <a:p>
          <a:endParaRPr lang="es-VE"/>
        </a:p>
      </dgm:t>
    </dgm:pt>
    <dgm:pt modelId="{E4EEF8F5-443B-4285-A443-10D1C7226318}">
      <dgm:prSet phldrT="[Texto]"/>
      <dgm:spPr/>
      <dgm:t>
        <a:bodyPr/>
        <a:lstStyle/>
        <a:p>
          <a:r>
            <a:rPr lang="es-EC" b="1" dirty="0" smtClean="0"/>
            <a:t>Cliente interno </a:t>
          </a:r>
          <a:r>
            <a:rPr lang="es-EC" dirty="0" smtClean="0"/>
            <a:t>Bernal (2014)</a:t>
          </a:r>
          <a:endParaRPr lang="es-VE" dirty="0"/>
        </a:p>
      </dgm:t>
    </dgm:pt>
    <dgm:pt modelId="{378E0A48-B87D-49DF-8BD4-B192B59E1AAE}" type="parTrans" cxnId="{D2600201-F5FF-4499-9099-103D93AAB445}">
      <dgm:prSet/>
      <dgm:spPr/>
      <dgm:t>
        <a:bodyPr/>
        <a:lstStyle/>
        <a:p>
          <a:endParaRPr lang="es-VE"/>
        </a:p>
      </dgm:t>
    </dgm:pt>
    <dgm:pt modelId="{5F8A6CA5-047A-41A4-8671-FBA1807E5FBD}" type="sibTrans" cxnId="{D2600201-F5FF-4499-9099-103D93AAB445}">
      <dgm:prSet/>
      <dgm:spPr/>
      <dgm:t>
        <a:bodyPr/>
        <a:lstStyle/>
        <a:p>
          <a:endParaRPr lang="es-VE"/>
        </a:p>
      </dgm:t>
    </dgm:pt>
    <dgm:pt modelId="{1F69970F-8138-44F8-83A5-7DDEFE743B7A}">
      <dgm:prSet phldrT="[Texto]"/>
      <dgm:spPr/>
      <dgm:t>
        <a:bodyPr/>
        <a:lstStyle/>
        <a:p>
          <a:r>
            <a:rPr lang="es-EC" b="1" dirty="0" smtClean="0"/>
            <a:t>Comunicación organizacional </a:t>
          </a:r>
          <a:r>
            <a:rPr lang="es-EC" dirty="0" smtClean="0"/>
            <a:t>Gary </a:t>
          </a:r>
          <a:r>
            <a:rPr lang="es-EC" dirty="0" err="1" smtClean="0"/>
            <a:t>Kreps</a:t>
          </a:r>
          <a:r>
            <a:rPr lang="es-EC" dirty="0" smtClean="0"/>
            <a:t> (1995), </a:t>
          </a:r>
          <a:endParaRPr lang="es-VE" dirty="0"/>
        </a:p>
      </dgm:t>
    </dgm:pt>
    <dgm:pt modelId="{9AB1EC3E-9DF3-4476-8DAB-3027DC0BCB79}" type="parTrans" cxnId="{54ACCE1E-2692-4EA9-8414-B2BA82A5D945}">
      <dgm:prSet/>
      <dgm:spPr/>
      <dgm:t>
        <a:bodyPr/>
        <a:lstStyle/>
        <a:p>
          <a:endParaRPr lang="es-VE"/>
        </a:p>
      </dgm:t>
    </dgm:pt>
    <dgm:pt modelId="{E42FFC96-31D8-492E-8239-07DCE34B5FDF}" type="sibTrans" cxnId="{54ACCE1E-2692-4EA9-8414-B2BA82A5D945}">
      <dgm:prSet/>
      <dgm:spPr/>
      <dgm:t>
        <a:bodyPr/>
        <a:lstStyle/>
        <a:p>
          <a:endParaRPr lang="es-VE"/>
        </a:p>
      </dgm:t>
    </dgm:pt>
    <dgm:pt modelId="{BE88BCE4-DAC0-402C-A57B-1603EA7E775D}" type="pres">
      <dgm:prSet presAssocID="{20784364-6BD3-45A4-9B29-8BA2993F068B}" presName="Name0" presStyleCnt="0">
        <dgm:presLayoutVars>
          <dgm:dir/>
          <dgm:resizeHandles/>
        </dgm:presLayoutVars>
      </dgm:prSet>
      <dgm:spPr/>
      <dgm:t>
        <a:bodyPr/>
        <a:lstStyle/>
        <a:p>
          <a:endParaRPr lang="es-MX"/>
        </a:p>
      </dgm:t>
    </dgm:pt>
    <dgm:pt modelId="{20DB0ACA-9B75-4A83-8E67-B1812D0F3CA9}" type="pres">
      <dgm:prSet presAssocID="{640A17DA-C47A-432F-A336-F96DB916B2F4}" presName="compNode" presStyleCnt="0"/>
      <dgm:spPr/>
    </dgm:pt>
    <dgm:pt modelId="{CA6533F9-9241-46A8-B484-A7CE92055FC2}" type="pres">
      <dgm:prSet presAssocID="{640A17DA-C47A-432F-A336-F96DB916B2F4}" presName="dummyConnPt" presStyleCnt="0"/>
      <dgm:spPr/>
    </dgm:pt>
    <dgm:pt modelId="{5EC8202D-7557-4683-B711-2011E8A3CCA1}" type="pres">
      <dgm:prSet presAssocID="{640A17DA-C47A-432F-A336-F96DB916B2F4}" presName="node" presStyleLbl="node1" presStyleIdx="0" presStyleCnt="6">
        <dgm:presLayoutVars>
          <dgm:bulletEnabled val="1"/>
        </dgm:presLayoutVars>
      </dgm:prSet>
      <dgm:spPr/>
      <dgm:t>
        <a:bodyPr/>
        <a:lstStyle/>
        <a:p>
          <a:endParaRPr lang="es-MX"/>
        </a:p>
      </dgm:t>
    </dgm:pt>
    <dgm:pt modelId="{6825DB4E-E835-44C8-AFCE-823F8B2CAFC5}" type="pres">
      <dgm:prSet presAssocID="{32002B36-447A-4867-9E87-5BF741CCA490}" presName="sibTrans" presStyleLbl="bgSibTrans2D1" presStyleIdx="0" presStyleCnt="5"/>
      <dgm:spPr/>
      <dgm:t>
        <a:bodyPr/>
        <a:lstStyle/>
        <a:p>
          <a:endParaRPr lang="es-MX"/>
        </a:p>
      </dgm:t>
    </dgm:pt>
    <dgm:pt modelId="{68894E2C-89AE-4477-B2C7-E569A3F0B64C}" type="pres">
      <dgm:prSet presAssocID="{33B7953A-A14E-425F-88EB-4127360398A8}" presName="compNode" presStyleCnt="0"/>
      <dgm:spPr/>
    </dgm:pt>
    <dgm:pt modelId="{8A8AD70F-2DE9-4CF8-9090-C059D7D23D60}" type="pres">
      <dgm:prSet presAssocID="{33B7953A-A14E-425F-88EB-4127360398A8}" presName="dummyConnPt" presStyleCnt="0"/>
      <dgm:spPr/>
    </dgm:pt>
    <dgm:pt modelId="{ADB00EF7-EA41-469F-A719-E517BF0848ED}" type="pres">
      <dgm:prSet presAssocID="{33B7953A-A14E-425F-88EB-4127360398A8}" presName="node" presStyleLbl="node1" presStyleIdx="1" presStyleCnt="6">
        <dgm:presLayoutVars>
          <dgm:bulletEnabled val="1"/>
        </dgm:presLayoutVars>
      </dgm:prSet>
      <dgm:spPr/>
      <dgm:t>
        <a:bodyPr/>
        <a:lstStyle/>
        <a:p>
          <a:endParaRPr lang="es-MX"/>
        </a:p>
      </dgm:t>
    </dgm:pt>
    <dgm:pt modelId="{FEDCB7B1-12A6-4779-804A-D82234C9C5D4}" type="pres">
      <dgm:prSet presAssocID="{14230A2E-6EB1-4CE2-AE84-CD1FAD97C0A3}" presName="sibTrans" presStyleLbl="bgSibTrans2D1" presStyleIdx="1" presStyleCnt="5"/>
      <dgm:spPr/>
      <dgm:t>
        <a:bodyPr/>
        <a:lstStyle/>
        <a:p>
          <a:endParaRPr lang="es-MX"/>
        </a:p>
      </dgm:t>
    </dgm:pt>
    <dgm:pt modelId="{5E26E144-0CB3-4F79-B875-90EA68CCC3E8}" type="pres">
      <dgm:prSet presAssocID="{70516502-10B7-49B2-9AC2-C2FA7F824C3B}" presName="compNode" presStyleCnt="0"/>
      <dgm:spPr/>
    </dgm:pt>
    <dgm:pt modelId="{D8A2A7D2-77DE-4769-98A9-A1730DCBFC42}" type="pres">
      <dgm:prSet presAssocID="{70516502-10B7-49B2-9AC2-C2FA7F824C3B}" presName="dummyConnPt" presStyleCnt="0"/>
      <dgm:spPr/>
    </dgm:pt>
    <dgm:pt modelId="{1108CC59-D42E-4EE9-B2E7-7A096E898F29}" type="pres">
      <dgm:prSet presAssocID="{70516502-10B7-49B2-9AC2-C2FA7F824C3B}" presName="node" presStyleLbl="node1" presStyleIdx="2" presStyleCnt="6">
        <dgm:presLayoutVars>
          <dgm:bulletEnabled val="1"/>
        </dgm:presLayoutVars>
      </dgm:prSet>
      <dgm:spPr/>
      <dgm:t>
        <a:bodyPr/>
        <a:lstStyle/>
        <a:p>
          <a:endParaRPr lang="es-MX"/>
        </a:p>
      </dgm:t>
    </dgm:pt>
    <dgm:pt modelId="{83310D28-84DC-4277-B586-2D6E1BB8B290}" type="pres">
      <dgm:prSet presAssocID="{A3411425-3D9F-48BB-9B83-5029DBBD62CA}" presName="sibTrans" presStyleLbl="bgSibTrans2D1" presStyleIdx="2" presStyleCnt="5"/>
      <dgm:spPr/>
      <dgm:t>
        <a:bodyPr/>
        <a:lstStyle/>
        <a:p>
          <a:endParaRPr lang="es-MX"/>
        </a:p>
      </dgm:t>
    </dgm:pt>
    <dgm:pt modelId="{64E132D4-B5B4-4134-9A2E-A2602BBA978C}" type="pres">
      <dgm:prSet presAssocID="{53FF6EB5-D4D2-4775-A9A9-02FEE2E6A65A}" presName="compNode" presStyleCnt="0"/>
      <dgm:spPr/>
    </dgm:pt>
    <dgm:pt modelId="{1154D99B-E266-4365-9A5F-681C73F85887}" type="pres">
      <dgm:prSet presAssocID="{53FF6EB5-D4D2-4775-A9A9-02FEE2E6A65A}" presName="dummyConnPt" presStyleCnt="0"/>
      <dgm:spPr/>
    </dgm:pt>
    <dgm:pt modelId="{9DA071AD-9A6A-48D7-B4BD-FC9162D38604}" type="pres">
      <dgm:prSet presAssocID="{53FF6EB5-D4D2-4775-A9A9-02FEE2E6A65A}" presName="node" presStyleLbl="node1" presStyleIdx="3" presStyleCnt="6">
        <dgm:presLayoutVars>
          <dgm:bulletEnabled val="1"/>
        </dgm:presLayoutVars>
      </dgm:prSet>
      <dgm:spPr/>
      <dgm:t>
        <a:bodyPr/>
        <a:lstStyle/>
        <a:p>
          <a:endParaRPr lang="es-MX"/>
        </a:p>
      </dgm:t>
    </dgm:pt>
    <dgm:pt modelId="{2786E4B2-033B-48D3-B583-3FC5FD54B374}" type="pres">
      <dgm:prSet presAssocID="{9D78669F-675B-4745-AB96-CD9720E99EE6}" presName="sibTrans" presStyleLbl="bgSibTrans2D1" presStyleIdx="3" presStyleCnt="5"/>
      <dgm:spPr/>
      <dgm:t>
        <a:bodyPr/>
        <a:lstStyle/>
        <a:p>
          <a:endParaRPr lang="es-MX"/>
        </a:p>
      </dgm:t>
    </dgm:pt>
    <dgm:pt modelId="{734A373A-1956-40B6-8982-B36BC1CD1FF7}" type="pres">
      <dgm:prSet presAssocID="{1F69970F-8138-44F8-83A5-7DDEFE743B7A}" presName="compNode" presStyleCnt="0"/>
      <dgm:spPr/>
    </dgm:pt>
    <dgm:pt modelId="{2D87DBF6-1491-45F2-96EF-13FAC14A9E54}" type="pres">
      <dgm:prSet presAssocID="{1F69970F-8138-44F8-83A5-7DDEFE743B7A}" presName="dummyConnPt" presStyleCnt="0"/>
      <dgm:spPr/>
    </dgm:pt>
    <dgm:pt modelId="{F0710129-42AC-43BC-ABDB-CBDD57AD5A95}" type="pres">
      <dgm:prSet presAssocID="{1F69970F-8138-44F8-83A5-7DDEFE743B7A}" presName="node" presStyleLbl="node1" presStyleIdx="4" presStyleCnt="6">
        <dgm:presLayoutVars>
          <dgm:bulletEnabled val="1"/>
        </dgm:presLayoutVars>
      </dgm:prSet>
      <dgm:spPr/>
      <dgm:t>
        <a:bodyPr/>
        <a:lstStyle/>
        <a:p>
          <a:endParaRPr lang="es-MX"/>
        </a:p>
      </dgm:t>
    </dgm:pt>
    <dgm:pt modelId="{8E68223D-25C4-42F2-BABA-E51DFB8E22BB}" type="pres">
      <dgm:prSet presAssocID="{E42FFC96-31D8-492E-8239-07DCE34B5FDF}" presName="sibTrans" presStyleLbl="bgSibTrans2D1" presStyleIdx="4" presStyleCnt="5"/>
      <dgm:spPr/>
      <dgm:t>
        <a:bodyPr/>
        <a:lstStyle/>
        <a:p>
          <a:endParaRPr lang="es-MX"/>
        </a:p>
      </dgm:t>
    </dgm:pt>
    <dgm:pt modelId="{1D3270BD-3E6F-4EF8-9F5B-5C4EE4E1BC41}" type="pres">
      <dgm:prSet presAssocID="{E4EEF8F5-443B-4285-A443-10D1C7226318}" presName="compNode" presStyleCnt="0"/>
      <dgm:spPr/>
    </dgm:pt>
    <dgm:pt modelId="{DC1D6BA0-CD6F-4046-A06A-A6EAA7AEE74E}" type="pres">
      <dgm:prSet presAssocID="{E4EEF8F5-443B-4285-A443-10D1C7226318}" presName="dummyConnPt" presStyleCnt="0"/>
      <dgm:spPr/>
    </dgm:pt>
    <dgm:pt modelId="{DCEF11CA-76B7-4183-B438-A6C635A84E9B}" type="pres">
      <dgm:prSet presAssocID="{E4EEF8F5-443B-4285-A443-10D1C7226318}" presName="node" presStyleLbl="node1" presStyleIdx="5" presStyleCnt="6">
        <dgm:presLayoutVars>
          <dgm:bulletEnabled val="1"/>
        </dgm:presLayoutVars>
      </dgm:prSet>
      <dgm:spPr/>
      <dgm:t>
        <a:bodyPr/>
        <a:lstStyle/>
        <a:p>
          <a:endParaRPr lang="es-MX"/>
        </a:p>
      </dgm:t>
    </dgm:pt>
  </dgm:ptLst>
  <dgm:cxnLst>
    <dgm:cxn modelId="{798F27AF-80D9-4CCB-A8BF-26010FFD6739}" type="presOf" srcId="{33B7953A-A14E-425F-88EB-4127360398A8}" destId="{ADB00EF7-EA41-469F-A719-E517BF0848ED}" srcOrd="0" destOrd="0" presId="urn:microsoft.com/office/officeart/2005/8/layout/bProcess4"/>
    <dgm:cxn modelId="{2EB0E959-CA38-4859-9BA4-556FBB9E82D7}" type="presOf" srcId="{14230A2E-6EB1-4CE2-AE84-CD1FAD97C0A3}" destId="{FEDCB7B1-12A6-4779-804A-D82234C9C5D4}" srcOrd="0" destOrd="0" presId="urn:microsoft.com/office/officeart/2005/8/layout/bProcess4"/>
    <dgm:cxn modelId="{180063DF-A855-4F87-9ACD-756B8F2EF94C}" type="presOf" srcId="{E42FFC96-31D8-492E-8239-07DCE34B5FDF}" destId="{8E68223D-25C4-42F2-BABA-E51DFB8E22BB}" srcOrd="0" destOrd="0" presId="urn:microsoft.com/office/officeart/2005/8/layout/bProcess4"/>
    <dgm:cxn modelId="{477481C6-66B3-499C-8726-0FFC994111FC}" type="presOf" srcId="{A3411425-3D9F-48BB-9B83-5029DBBD62CA}" destId="{83310D28-84DC-4277-B586-2D6E1BB8B290}" srcOrd="0" destOrd="0" presId="urn:microsoft.com/office/officeart/2005/8/layout/bProcess4"/>
    <dgm:cxn modelId="{DD1B8BE3-6DD6-47ED-BB4D-788323B7B523}" type="presOf" srcId="{53FF6EB5-D4D2-4775-A9A9-02FEE2E6A65A}" destId="{9DA071AD-9A6A-48D7-B4BD-FC9162D38604}" srcOrd="0" destOrd="0" presId="urn:microsoft.com/office/officeart/2005/8/layout/bProcess4"/>
    <dgm:cxn modelId="{37BD6195-F154-4195-85E8-8DC0BE79DA88}" type="presOf" srcId="{32002B36-447A-4867-9E87-5BF741CCA490}" destId="{6825DB4E-E835-44C8-AFCE-823F8B2CAFC5}" srcOrd="0" destOrd="0" presId="urn:microsoft.com/office/officeart/2005/8/layout/bProcess4"/>
    <dgm:cxn modelId="{D6ECAB05-D8BC-48A8-8158-273BE6799011}" srcId="{20784364-6BD3-45A4-9B29-8BA2993F068B}" destId="{53FF6EB5-D4D2-4775-A9A9-02FEE2E6A65A}" srcOrd="3" destOrd="0" parTransId="{F3F28443-F6F1-42EB-A796-8539D4D1FA6F}" sibTransId="{9D78669F-675B-4745-AB96-CD9720E99EE6}"/>
    <dgm:cxn modelId="{121F0327-9D16-4DC6-BEE6-CAB0DAA5CD2A}" type="presOf" srcId="{20784364-6BD3-45A4-9B29-8BA2993F068B}" destId="{BE88BCE4-DAC0-402C-A57B-1603EA7E775D}" srcOrd="0" destOrd="0" presId="urn:microsoft.com/office/officeart/2005/8/layout/bProcess4"/>
    <dgm:cxn modelId="{5B96E0F9-D902-4659-BB6B-74CAADE81D5B}" srcId="{20784364-6BD3-45A4-9B29-8BA2993F068B}" destId="{33B7953A-A14E-425F-88EB-4127360398A8}" srcOrd="1" destOrd="0" parTransId="{1EB3967B-EC1A-4E52-ABE9-05B8BBC035F7}" sibTransId="{14230A2E-6EB1-4CE2-AE84-CD1FAD97C0A3}"/>
    <dgm:cxn modelId="{54ACCE1E-2692-4EA9-8414-B2BA82A5D945}" srcId="{20784364-6BD3-45A4-9B29-8BA2993F068B}" destId="{1F69970F-8138-44F8-83A5-7DDEFE743B7A}" srcOrd="4" destOrd="0" parTransId="{9AB1EC3E-9DF3-4476-8DAB-3027DC0BCB79}" sibTransId="{E42FFC96-31D8-492E-8239-07DCE34B5FDF}"/>
    <dgm:cxn modelId="{9FFCD644-3A45-4124-8016-17B4939340E1}" type="presOf" srcId="{9D78669F-675B-4745-AB96-CD9720E99EE6}" destId="{2786E4B2-033B-48D3-B583-3FC5FD54B374}" srcOrd="0" destOrd="0" presId="urn:microsoft.com/office/officeart/2005/8/layout/bProcess4"/>
    <dgm:cxn modelId="{FE632B6D-4831-4F57-B4DE-744B3FD170BC}" srcId="{20784364-6BD3-45A4-9B29-8BA2993F068B}" destId="{640A17DA-C47A-432F-A336-F96DB916B2F4}" srcOrd="0" destOrd="0" parTransId="{C7F0ED44-01A3-4A7D-A40E-9F120B13B3AF}" sibTransId="{32002B36-447A-4867-9E87-5BF741CCA490}"/>
    <dgm:cxn modelId="{95F3F9B7-7087-4366-AE04-C02C76B4B6BD}" type="presOf" srcId="{1F69970F-8138-44F8-83A5-7DDEFE743B7A}" destId="{F0710129-42AC-43BC-ABDB-CBDD57AD5A95}" srcOrd="0" destOrd="0" presId="urn:microsoft.com/office/officeart/2005/8/layout/bProcess4"/>
    <dgm:cxn modelId="{69147BAC-6D00-47B8-9BAF-8AA58A5045BF}" type="presOf" srcId="{640A17DA-C47A-432F-A336-F96DB916B2F4}" destId="{5EC8202D-7557-4683-B711-2011E8A3CCA1}" srcOrd="0" destOrd="0" presId="urn:microsoft.com/office/officeart/2005/8/layout/bProcess4"/>
    <dgm:cxn modelId="{5D83D54B-4486-41ED-BC6D-971EF5C9DE5E}" type="presOf" srcId="{E4EEF8F5-443B-4285-A443-10D1C7226318}" destId="{DCEF11CA-76B7-4183-B438-A6C635A84E9B}" srcOrd="0" destOrd="0" presId="urn:microsoft.com/office/officeart/2005/8/layout/bProcess4"/>
    <dgm:cxn modelId="{D2600201-F5FF-4499-9099-103D93AAB445}" srcId="{20784364-6BD3-45A4-9B29-8BA2993F068B}" destId="{E4EEF8F5-443B-4285-A443-10D1C7226318}" srcOrd="5" destOrd="0" parTransId="{378E0A48-B87D-49DF-8BD4-B192B59E1AAE}" sibTransId="{5F8A6CA5-047A-41A4-8671-FBA1807E5FBD}"/>
    <dgm:cxn modelId="{02519977-828C-4945-B212-253670486795}" srcId="{20784364-6BD3-45A4-9B29-8BA2993F068B}" destId="{70516502-10B7-49B2-9AC2-C2FA7F824C3B}" srcOrd="2" destOrd="0" parTransId="{61300E09-CA0D-45EE-82AF-59FE2E791B12}" sibTransId="{A3411425-3D9F-48BB-9B83-5029DBBD62CA}"/>
    <dgm:cxn modelId="{BDA58047-5FFA-46C7-BD79-A9B0ECB41D11}" type="presOf" srcId="{70516502-10B7-49B2-9AC2-C2FA7F824C3B}" destId="{1108CC59-D42E-4EE9-B2E7-7A096E898F29}" srcOrd="0" destOrd="0" presId="urn:microsoft.com/office/officeart/2005/8/layout/bProcess4"/>
    <dgm:cxn modelId="{237D73D1-2216-4191-8276-2C85E0FE1327}" type="presParOf" srcId="{BE88BCE4-DAC0-402C-A57B-1603EA7E775D}" destId="{20DB0ACA-9B75-4A83-8E67-B1812D0F3CA9}" srcOrd="0" destOrd="0" presId="urn:microsoft.com/office/officeart/2005/8/layout/bProcess4"/>
    <dgm:cxn modelId="{F8BAC1BA-F193-4F0F-8C2E-F7A65CBD5B60}" type="presParOf" srcId="{20DB0ACA-9B75-4A83-8E67-B1812D0F3CA9}" destId="{CA6533F9-9241-46A8-B484-A7CE92055FC2}" srcOrd="0" destOrd="0" presId="urn:microsoft.com/office/officeart/2005/8/layout/bProcess4"/>
    <dgm:cxn modelId="{40B35858-5195-44F1-B013-22BC05C21BF4}" type="presParOf" srcId="{20DB0ACA-9B75-4A83-8E67-B1812D0F3CA9}" destId="{5EC8202D-7557-4683-B711-2011E8A3CCA1}" srcOrd="1" destOrd="0" presId="urn:microsoft.com/office/officeart/2005/8/layout/bProcess4"/>
    <dgm:cxn modelId="{C4414C1A-568A-4E0D-A610-CFEC37806016}" type="presParOf" srcId="{BE88BCE4-DAC0-402C-A57B-1603EA7E775D}" destId="{6825DB4E-E835-44C8-AFCE-823F8B2CAFC5}" srcOrd="1" destOrd="0" presId="urn:microsoft.com/office/officeart/2005/8/layout/bProcess4"/>
    <dgm:cxn modelId="{3C99A181-4A53-4D8C-B8EF-10A26E513409}" type="presParOf" srcId="{BE88BCE4-DAC0-402C-A57B-1603EA7E775D}" destId="{68894E2C-89AE-4477-B2C7-E569A3F0B64C}" srcOrd="2" destOrd="0" presId="urn:microsoft.com/office/officeart/2005/8/layout/bProcess4"/>
    <dgm:cxn modelId="{BF7E2E8E-499D-441E-9E86-8BA35940740B}" type="presParOf" srcId="{68894E2C-89AE-4477-B2C7-E569A3F0B64C}" destId="{8A8AD70F-2DE9-4CF8-9090-C059D7D23D60}" srcOrd="0" destOrd="0" presId="urn:microsoft.com/office/officeart/2005/8/layout/bProcess4"/>
    <dgm:cxn modelId="{7AC81DC3-EB47-40D5-9DA9-E84F3CB3A130}" type="presParOf" srcId="{68894E2C-89AE-4477-B2C7-E569A3F0B64C}" destId="{ADB00EF7-EA41-469F-A719-E517BF0848ED}" srcOrd="1" destOrd="0" presId="urn:microsoft.com/office/officeart/2005/8/layout/bProcess4"/>
    <dgm:cxn modelId="{D6BC5BAF-E432-4DF5-A08D-81295AB1AB01}" type="presParOf" srcId="{BE88BCE4-DAC0-402C-A57B-1603EA7E775D}" destId="{FEDCB7B1-12A6-4779-804A-D82234C9C5D4}" srcOrd="3" destOrd="0" presId="urn:microsoft.com/office/officeart/2005/8/layout/bProcess4"/>
    <dgm:cxn modelId="{D9D3FFFD-4932-487A-8852-D2BA29CE6B07}" type="presParOf" srcId="{BE88BCE4-DAC0-402C-A57B-1603EA7E775D}" destId="{5E26E144-0CB3-4F79-B875-90EA68CCC3E8}" srcOrd="4" destOrd="0" presId="urn:microsoft.com/office/officeart/2005/8/layout/bProcess4"/>
    <dgm:cxn modelId="{3505DCFA-C3B4-47B2-A023-6BE2A9A47B96}" type="presParOf" srcId="{5E26E144-0CB3-4F79-B875-90EA68CCC3E8}" destId="{D8A2A7D2-77DE-4769-98A9-A1730DCBFC42}" srcOrd="0" destOrd="0" presId="urn:microsoft.com/office/officeart/2005/8/layout/bProcess4"/>
    <dgm:cxn modelId="{83F34824-D913-4A80-9519-2A99CDAA2B37}" type="presParOf" srcId="{5E26E144-0CB3-4F79-B875-90EA68CCC3E8}" destId="{1108CC59-D42E-4EE9-B2E7-7A096E898F29}" srcOrd="1" destOrd="0" presId="urn:microsoft.com/office/officeart/2005/8/layout/bProcess4"/>
    <dgm:cxn modelId="{06261512-8E97-4428-AFF4-513843518978}" type="presParOf" srcId="{BE88BCE4-DAC0-402C-A57B-1603EA7E775D}" destId="{83310D28-84DC-4277-B586-2D6E1BB8B290}" srcOrd="5" destOrd="0" presId="urn:microsoft.com/office/officeart/2005/8/layout/bProcess4"/>
    <dgm:cxn modelId="{D562C4AD-00A2-4F85-9264-D55048B03E0B}" type="presParOf" srcId="{BE88BCE4-DAC0-402C-A57B-1603EA7E775D}" destId="{64E132D4-B5B4-4134-9A2E-A2602BBA978C}" srcOrd="6" destOrd="0" presId="urn:microsoft.com/office/officeart/2005/8/layout/bProcess4"/>
    <dgm:cxn modelId="{AE641B16-4357-4627-84B1-8E106F6128BA}" type="presParOf" srcId="{64E132D4-B5B4-4134-9A2E-A2602BBA978C}" destId="{1154D99B-E266-4365-9A5F-681C73F85887}" srcOrd="0" destOrd="0" presId="urn:microsoft.com/office/officeart/2005/8/layout/bProcess4"/>
    <dgm:cxn modelId="{405BEFA1-8871-41D3-86E4-25631A9D9EDB}" type="presParOf" srcId="{64E132D4-B5B4-4134-9A2E-A2602BBA978C}" destId="{9DA071AD-9A6A-48D7-B4BD-FC9162D38604}" srcOrd="1" destOrd="0" presId="urn:microsoft.com/office/officeart/2005/8/layout/bProcess4"/>
    <dgm:cxn modelId="{9833603E-A888-49DE-B57B-6F16DCEACAF6}" type="presParOf" srcId="{BE88BCE4-DAC0-402C-A57B-1603EA7E775D}" destId="{2786E4B2-033B-48D3-B583-3FC5FD54B374}" srcOrd="7" destOrd="0" presId="urn:microsoft.com/office/officeart/2005/8/layout/bProcess4"/>
    <dgm:cxn modelId="{2AB817A7-2788-4972-B57D-CA1F1337DE88}" type="presParOf" srcId="{BE88BCE4-DAC0-402C-A57B-1603EA7E775D}" destId="{734A373A-1956-40B6-8982-B36BC1CD1FF7}" srcOrd="8" destOrd="0" presId="urn:microsoft.com/office/officeart/2005/8/layout/bProcess4"/>
    <dgm:cxn modelId="{850084AA-CE7E-4D64-AFA2-8CB353ED302B}" type="presParOf" srcId="{734A373A-1956-40B6-8982-B36BC1CD1FF7}" destId="{2D87DBF6-1491-45F2-96EF-13FAC14A9E54}" srcOrd="0" destOrd="0" presId="urn:microsoft.com/office/officeart/2005/8/layout/bProcess4"/>
    <dgm:cxn modelId="{CCEA10B4-E12A-4260-B81F-9EAD3B05A2BF}" type="presParOf" srcId="{734A373A-1956-40B6-8982-B36BC1CD1FF7}" destId="{F0710129-42AC-43BC-ABDB-CBDD57AD5A95}" srcOrd="1" destOrd="0" presId="urn:microsoft.com/office/officeart/2005/8/layout/bProcess4"/>
    <dgm:cxn modelId="{84D96C00-1A52-45A9-8553-EC90218E6A2D}" type="presParOf" srcId="{BE88BCE4-DAC0-402C-A57B-1603EA7E775D}" destId="{8E68223D-25C4-42F2-BABA-E51DFB8E22BB}" srcOrd="9" destOrd="0" presId="urn:microsoft.com/office/officeart/2005/8/layout/bProcess4"/>
    <dgm:cxn modelId="{082FC3F5-2071-4C1A-B569-D24E99AFF04D}" type="presParOf" srcId="{BE88BCE4-DAC0-402C-A57B-1603EA7E775D}" destId="{1D3270BD-3E6F-4EF8-9F5B-5C4EE4E1BC41}" srcOrd="10" destOrd="0" presId="urn:microsoft.com/office/officeart/2005/8/layout/bProcess4"/>
    <dgm:cxn modelId="{0C1F13C2-9CDB-4D1F-AE8C-9D4B3EB1DA4F}" type="presParOf" srcId="{1D3270BD-3E6F-4EF8-9F5B-5C4EE4E1BC41}" destId="{DC1D6BA0-CD6F-4046-A06A-A6EAA7AEE74E}" srcOrd="0" destOrd="0" presId="urn:microsoft.com/office/officeart/2005/8/layout/bProcess4"/>
    <dgm:cxn modelId="{958C79EB-5A43-4C91-9F19-5281D9871403}" type="presParOf" srcId="{1D3270BD-3E6F-4EF8-9F5B-5C4EE4E1BC41}" destId="{DCEF11CA-76B7-4183-B438-A6C635A84E9B}"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77D57A9-451E-4418-8629-4FA9635BB0A9}" type="doc">
      <dgm:prSet loTypeId="urn:microsoft.com/office/officeart/2005/8/layout/vList5" loCatId="list" qsTypeId="urn:microsoft.com/office/officeart/2005/8/quickstyle/simple1" qsCatId="simple" csTypeId="urn:microsoft.com/office/officeart/2005/8/colors/colorful5" csCatId="colorful" phldr="1"/>
      <dgm:spPr/>
      <dgm:t>
        <a:bodyPr/>
        <a:lstStyle/>
        <a:p>
          <a:endParaRPr lang="es-EC"/>
        </a:p>
      </dgm:t>
    </dgm:pt>
    <dgm:pt modelId="{4C49D471-5CA6-4FAA-930B-5DBFFDE6B23A}">
      <dgm:prSet phldrT="[Texto]"/>
      <dgm:spPr/>
      <dgm:t>
        <a:bodyPr/>
        <a:lstStyle/>
        <a:p>
          <a:r>
            <a:rPr lang="es-EC" dirty="0" smtClean="0">
              <a:solidFill>
                <a:schemeClr val="tx1"/>
              </a:solidFill>
            </a:rPr>
            <a:t>Hipótesis</a:t>
          </a:r>
          <a:endParaRPr lang="es-EC" dirty="0">
            <a:solidFill>
              <a:schemeClr val="tx1"/>
            </a:solidFill>
          </a:endParaRPr>
        </a:p>
      </dgm:t>
    </dgm:pt>
    <dgm:pt modelId="{3BAD46E2-DE3B-4FD6-BF2E-8ABC4A7F8FFD}" type="parTrans" cxnId="{28F698A7-A4DF-407C-B7E1-D8D7AEB8618D}">
      <dgm:prSet/>
      <dgm:spPr/>
      <dgm:t>
        <a:bodyPr/>
        <a:lstStyle/>
        <a:p>
          <a:endParaRPr lang="es-EC">
            <a:solidFill>
              <a:schemeClr val="tx1"/>
            </a:solidFill>
          </a:endParaRPr>
        </a:p>
      </dgm:t>
    </dgm:pt>
    <dgm:pt modelId="{99E77A24-053C-43C8-85BD-673C6F517895}" type="sibTrans" cxnId="{28F698A7-A4DF-407C-B7E1-D8D7AEB8618D}">
      <dgm:prSet/>
      <dgm:spPr/>
      <dgm:t>
        <a:bodyPr/>
        <a:lstStyle/>
        <a:p>
          <a:endParaRPr lang="es-EC">
            <a:solidFill>
              <a:schemeClr val="tx1"/>
            </a:solidFill>
          </a:endParaRPr>
        </a:p>
      </dgm:t>
    </dgm:pt>
    <dgm:pt modelId="{B00FEE3C-59AC-4E00-B6F0-87E47E427E74}">
      <dgm:prSet phldrT="[Texto]" custT="1"/>
      <dgm:spPr/>
      <dgm:t>
        <a:bodyPr/>
        <a:lstStyle/>
        <a:p>
          <a:endParaRPr lang="es-EC" sz="1400" dirty="0">
            <a:solidFill>
              <a:schemeClr val="tx1"/>
            </a:solidFill>
          </a:endParaRPr>
        </a:p>
      </dgm:t>
    </dgm:pt>
    <dgm:pt modelId="{362C5A1D-FEC2-4702-A87A-92E112295555}" type="parTrans" cxnId="{569FA668-8116-414E-A6B1-9544AFCF320C}">
      <dgm:prSet/>
      <dgm:spPr/>
      <dgm:t>
        <a:bodyPr/>
        <a:lstStyle/>
        <a:p>
          <a:endParaRPr lang="es-EC">
            <a:solidFill>
              <a:schemeClr val="tx1"/>
            </a:solidFill>
          </a:endParaRPr>
        </a:p>
      </dgm:t>
    </dgm:pt>
    <dgm:pt modelId="{3C771A65-C430-4E10-AF89-BEB4A1BC594E}" type="sibTrans" cxnId="{569FA668-8116-414E-A6B1-9544AFCF320C}">
      <dgm:prSet/>
      <dgm:spPr/>
      <dgm:t>
        <a:bodyPr/>
        <a:lstStyle/>
        <a:p>
          <a:endParaRPr lang="es-EC">
            <a:solidFill>
              <a:schemeClr val="tx1"/>
            </a:solidFill>
          </a:endParaRPr>
        </a:p>
      </dgm:t>
    </dgm:pt>
    <dgm:pt modelId="{3C5CA32C-B495-4DD7-B939-38D6BB86A200}">
      <dgm:prSet custT="1"/>
      <dgm:spPr/>
      <dgm:t>
        <a:bodyPr/>
        <a:lstStyle/>
        <a:p>
          <a:r>
            <a:rPr lang="es-EC" sz="1600" dirty="0" smtClean="0"/>
            <a:t>¿La creación de un plan de comunicación integral mejorara el nivel de comunicación entre todos los niveles jerárquicos de las compañías, así como la imagen ante el cliente externo del sector automotriz en el Distrito Metropolitano de la ciudad de Quito?</a:t>
          </a:r>
          <a:endParaRPr lang="es-MX" sz="1600" dirty="0"/>
        </a:p>
      </dgm:t>
    </dgm:pt>
    <dgm:pt modelId="{BEA7473E-96CB-4A0F-9C26-A556FED21A09}" type="parTrans" cxnId="{445291CD-A007-4A87-8F3B-06027D3D5EE8}">
      <dgm:prSet/>
      <dgm:spPr/>
      <dgm:t>
        <a:bodyPr/>
        <a:lstStyle/>
        <a:p>
          <a:endParaRPr lang="es-MX"/>
        </a:p>
      </dgm:t>
    </dgm:pt>
    <dgm:pt modelId="{78CD5746-773D-4FBB-ADB7-4FF88BB928EF}" type="sibTrans" cxnId="{445291CD-A007-4A87-8F3B-06027D3D5EE8}">
      <dgm:prSet/>
      <dgm:spPr/>
      <dgm:t>
        <a:bodyPr/>
        <a:lstStyle/>
        <a:p>
          <a:endParaRPr lang="es-MX"/>
        </a:p>
      </dgm:t>
    </dgm:pt>
    <dgm:pt modelId="{33797341-77FD-46B8-8DF8-89C76CD55081}">
      <dgm:prSet phldrT="[Texto]" custT="1"/>
      <dgm:spPr/>
      <dgm:t>
        <a:bodyPr/>
        <a:lstStyle/>
        <a:p>
          <a:endParaRPr lang="es-EC" sz="1400" dirty="0">
            <a:solidFill>
              <a:schemeClr val="tx1"/>
            </a:solidFill>
          </a:endParaRPr>
        </a:p>
      </dgm:t>
    </dgm:pt>
    <dgm:pt modelId="{1B0A197D-D515-4066-986F-E393A234A964}" type="parTrans" cxnId="{A21037AC-8A4F-4E21-A7FF-0D0B4CEA3A5F}">
      <dgm:prSet/>
      <dgm:spPr/>
      <dgm:t>
        <a:bodyPr/>
        <a:lstStyle/>
        <a:p>
          <a:endParaRPr lang="es-MX"/>
        </a:p>
      </dgm:t>
    </dgm:pt>
    <dgm:pt modelId="{A0FE63BA-0007-433A-BEC1-EC6760255FA0}" type="sibTrans" cxnId="{A21037AC-8A4F-4E21-A7FF-0D0B4CEA3A5F}">
      <dgm:prSet/>
      <dgm:spPr/>
      <dgm:t>
        <a:bodyPr/>
        <a:lstStyle/>
        <a:p>
          <a:endParaRPr lang="es-MX"/>
        </a:p>
      </dgm:t>
    </dgm:pt>
    <dgm:pt modelId="{C2288E34-079B-4C95-AB49-B2564A486B41}" type="pres">
      <dgm:prSet presAssocID="{F77D57A9-451E-4418-8629-4FA9635BB0A9}" presName="Name0" presStyleCnt="0">
        <dgm:presLayoutVars>
          <dgm:dir/>
          <dgm:animLvl val="lvl"/>
          <dgm:resizeHandles val="exact"/>
        </dgm:presLayoutVars>
      </dgm:prSet>
      <dgm:spPr/>
      <dgm:t>
        <a:bodyPr/>
        <a:lstStyle/>
        <a:p>
          <a:endParaRPr lang="es-EC"/>
        </a:p>
      </dgm:t>
    </dgm:pt>
    <dgm:pt modelId="{6316A184-46FC-4B07-BA28-0D59035A0C12}" type="pres">
      <dgm:prSet presAssocID="{4C49D471-5CA6-4FAA-930B-5DBFFDE6B23A}" presName="linNode" presStyleCnt="0"/>
      <dgm:spPr/>
      <dgm:t>
        <a:bodyPr/>
        <a:lstStyle/>
        <a:p>
          <a:endParaRPr lang="es-MX"/>
        </a:p>
      </dgm:t>
    </dgm:pt>
    <dgm:pt modelId="{C3AF9260-D245-41A0-91A1-FC0B4350E996}" type="pres">
      <dgm:prSet presAssocID="{4C49D471-5CA6-4FAA-930B-5DBFFDE6B23A}" presName="parentText" presStyleLbl="node1" presStyleIdx="0" presStyleCnt="1">
        <dgm:presLayoutVars>
          <dgm:chMax val="1"/>
          <dgm:bulletEnabled val="1"/>
        </dgm:presLayoutVars>
      </dgm:prSet>
      <dgm:spPr/>
      <dgm:t>
        <a:bodyPr/>
        <a:lstStyle/>
        <a:p>
          <a:endParaRPr lang="es-EC"/>
        </a:p>
      </dgm:t>
    </dgm:pt>
    <dgm:pt modelId="{38AF7162-6303-482F-B55D-99AC9F78CBCC}" type="pres">
      <dgm:prSet presAssocID="{4C49D471-5CA6-4FAA-930B-5DBFFDE6B23A}" presName="descendantText" presStyleLbl="alignAccFollowNode1" presStyleIdx="0" presStyleCnt="1" custLinFactNeighborY="0">
        <dgm:presLayoutVars>
          <dgm:bulletEnabled val="1"/>
        </dgm:presLayoutVars>
      </dgm:prSet>
      <dgm:spPr/>
      <dgm:t>
        <a:bodyPr/>
        <a:lstStyle/>
        <a:p>
          <a:endParaRPr lang="es-EC"/>
        </a:p>
      </dgm:t>
    </dgm:pt>
  </dgm:ptLst>
  <dgm:cxnLst>
    <dgm:cxn modelId="{498A595D-C342-4A85-95D9-45E48247989F}" type="presOf" srcId="{3C5CA32C-B495-4DD7-B939-38D6BB86A200}" destId="{38AF7162-6303-482F-B55D-99AC9F78CBCC}" srcOrd="0" destOrd="1" presId="urn:microsoft.com/office/officeart/2005/8/layout/vList5"/>
    <dgm:cxn modelId="{28F698A7-A4DF-407C-B7E1-D8D7AEB8618D}" srcId="{F77D57A9-451E-4418-8629-4FA9635BB0A9}" destId="{4C49D471-5CA6-4FAA-930B-5DBFFDE6B23A}" srcOrd="0" destOrd="0" parTransId="{3BAD46E2-DE3B-4FD6-BF2E-8ABC4A7F8FFD}" sibTransId="{99E77A24-053C-43C8-85BD-673C6F517895}"/>
    <dgm:cxn modelId="{569FA668-8116-414E-A6B1-9544AFCF320C}" srcId="{4C49D471-5CA6-4FAA-930B-5DBFFDE6B23A}" destId="{B00FEE3C-59AC-4E00-B6F0-87E47E427E74}" srcOrd="0" destOrd="0" parTransId="{362C5A1D-FEC2-4702-A87A-92E112295555}" sibTransId="{3C771A65-C430-4E10-AF89-BEB4A1BC594E}"/>
    <dgm:cxn modelId="{014A094A-E34D-4D41-9195-8FC0C301180D}" type="presOf" srcId="{4C49D471-5CA6-4FAA-930B-5DBFFDE6B23A}" destId="{C3AF9260-D245-41A0-91A1-FC0B4350E996}" srcOrd="0" destOrd="0" presId="urn:microsoft.com/office/officeart/2005/8/layout/vList5"/>
    <dgm:cxn modelId="{A4C83ACA-DF53-49F6-84D8-9CC441825489}" type="presOf" srcId="{F77D57A9-451E-4418-8629-4FA9635BB0A9}" destId="{C2288E34-079B-4C95-AB49-B2564A486B41}" srcOrd="0" destOrd="0" presId="urn:microsoft.com/office/officeart/2005/8/layout/vList5"/>
    <dgm:cxn modelId="{445291CD-A007-4A87-8F3B-06027D3D5EE8}" srcId="{4C49D471-5CA6-4FAA-930B-5DBFFDE6B23A}" destId="{3C5CA32C-B495-4DD7-B939-38D6BB86A200}" srcOrd="1" destOrd="0" parTransId="{BEA7473E-96CB-4A0F-9C26-A556FED21A09}" sibTransId="{78CD5746-773D-4FBB-ADB7-4FF88BB928EF}"/>
    <dgm:cxn modelId="{737422D2-F3EC-425D-AEF9-9A41A00F5EFE}" type="presOf" srcId="{B00FEE3C-59AC-4E00-B6F0-87E47E427E74}" destId="{38AF7162-6303-482F-B55D-99AC9F78CBCC}" srcOrd="0" destOrd="0" presId="urn:microsoft.com/office/officeart/2005/8/layout/vList5"/>
    <dgm:cxn modelId="{E9A5D5F7-F703-4557-A86B-FBD97934EC56}" type="presOf" srcId="{33797341-77FD-46B8-8DF8-89C76CD55081}" destId="{38AF7162-6303-482F-B55D-99AC9F78CBCC}" srcOrd="0" destOrd="2" presId="urn:microsoft.com/office/officeart/2005/8/layout/vList5"/>
    <dgm:cxn modelId="{A21037AC-8A4F-4E21-A7FF-0D0B4CEA3A5F}" srcId="{4C49D471-5CA6-4FAA-930B-5DBFFDE6B23A}" destId="{33797341-77FD-46B8-8DF8-89C76CD55081}" srcOrd="2" destOrd="0" parTransId="{1B0A197D-D515-4066-986F-E393A234A964}" sibTransId="{A0FE63BA-0007-433A-BEC1-EC6760255FA0}"/>
    <dgm:cxn modelId="{6ECC9754-3A92-4EAF-B932-8B1A34F8F4EF}" type="presParOf" srcId="{C2288E34-079B-4C95-AB49-B2564A486B41}" destId="{6316A184-46FC-4B07-BA28-0D59035A0C12}" srcOrd="0" destOrd="0" presId="urn:microsoft.com/office/officeart/2005/8/layout/vList5"/>
    <dgm:cxn modelId="{A49D4E9C-330F-4323-A08E-46A75923D77B}" type="presParOf" srcId="{6316A184-46FC-4B07-BA28-0D59035A0C12}" destId="{C3AF9260-D245-41A0-91A1-FC0B4350E996}" srcOrd="0" destOrd="0" presId="urn:microsoft.com/office/officeart/2005/8/layout/vList5"/>
    <dgm:cxn modelId="{F8249F3D-2D61-40BE-BFA9-1287B6E61126}" type="presParOf" srcId="{6316A184-46FC-4B07-BA28-0D59035A0C12}" destId="{38AF7162-6303-482F-B55D-99AC9F78CBCC}"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0D4D2B-AAA6-49F8-8230-6BCBAAAFCDED}">
      <dsp:nvSpPr>
        <dsp:cNvPr id="0" name=""/>
        <dsp:cNvSpPr/>
      </dsp:nvSpPr>
      <dsp:spPr>
        <a:xfrm>
          <a:off x="0" y="940561"/>
          <a:ext cx="7609193" cy="151200"/>
        </a:xfrm>
        <a:prstGeom prst="rect">
          <a:avLst/>
        </a:prstGeom>
        <a:solidFill>
          <a:schemeClr val="lt1">
            <a:alpha val="90000"/>
            <a:hueOff val="0"/>
            <a:satOff val="0"/>
            <a:lumOff val="0"/>
            <a:alphaOff val="0"/>
          </a:schemeClr>
        </a:solidFill>
        <a:ln w="9525" cap="rnd"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7F274BA-63DF-47B6-87DF-F6EBA395B9B5}">
      <dsp:nvSpPr>
        <dsp:cNvPr id="0" name=""/>
        <dsp:cNvSpPr/>
      </dsp:nvSpPr>
      <dsp:spPr>
        <a:xfrm>
          <a:off x="380088" y="182624"/>
          <a:ext cx="6823470" cy="846497"/>
        </a:xfrm>
        <a:prstGeom prst="roundRect">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1327" tIns="0" rIns="201327" bIns="0" numCol="1" spcCol="1270" anchor="ctr" anchorCtr="0">
          <a:noAutofit/>
        </a:bodyPr>
        <a:lstStyle/>
        <a:p>
          <a:pPr lvl="0" algn="l" defTabSz="622300">
            <a:lnSpc>
              <a:spcPct val="90000"/>
            </a:lnSpc>
            <a:spcBef>
              <a:spcPct val="0"/>
            </a:spcBef>
            <a:spcAft>
              <a:spcPct val="35000"/>
            </a:spcAft>
          </a:pPr>
          <a:r>
            <a:rPr lang="es-EC" sz="1400" kern="1200" dirty="0" smtClean="0">
              <a:latin typeface="Times New Roman" panose="02020603050405020304" pitchFamily="18" charset="0"/>
              <a:ea typeface="Calibri" panose="020F0502020204030204" pitchFamily="34" charset="0"/>
              <a:cs typeface="Times New Roman" panose="02020603050405020304" pitchFamily="18" charset="0"/>
            </a:rPr>
            <a:t>Siglo XX se da inicio al desarrollo del sector automotriz Ecuatoriano</a:t>
          </a:r>
          <a:endParaRPr lang="es-MX" sz="1400" kern="1200" dirty="0"/>
        </a:p>
      </dsp:txBody>
      <dsp:txXfrm>
        <a:off x="421411" y="223947"/>
        <a:ext cx="6740824" cy="763851"/>
      </dsp:txXfrm>
    </dsp:sp>
    <dsp:sp modelId="{74C5D62A-7E4D-4C2B-85C3-30022A965F08}">
      <dsp:nvSpPr>
        <dsp:cNvPr id="0" name=""/>
        <dsp:cNvSpPr/>
      </dsp:nvSpPr>
      <dsp:spPr>
        <a:xfrm>
          <a:off x="0" y="2203993"/>
          <a:ext cx="7609193" cy="151200"/>
        </a:xfrm>
        <a:prstGeom prst="rect">
          <a:avLst/>
        </a:prstGeom>
        <a:solidFill>
          <a:schemeClr val="lt1">
            <a:alpha val="90000"/>
            <a:hueOff val="0"/>
            <a:satOff val="0"/>
            <a:lumOff val="0"/>
            <a:alphaOff val="0"/>
          </a:schemeClr>
        </a:solidFill>
        <a:ln w="9525" cap="rnd"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543BFE9-B57F-4708-88E9-585715A6610F}">
      <dsp:nvSpPr>
        <dsp:cNvPr id="0" name=""/>
        <dsp:cNvSpPr/>
      </dsp:nvSpPr>
      <dsp:spPr>
        <a:xfrm>
          <a:off x="319140" y="1189474"/>
          <a:ext cx="6823470" cy="1168391"/>
        </a:xfrm>
        <a:prstGeom prst="roundRect">
          <a:avLst/>
        </a:prstGeom>
        <a:solidFill>
          <a:schemeClr val="accent3">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1327" tIns="0" rIns="201327" bIns="0" numCol="1" spcCol="1270" anchor="ctr" anchorCtr="0">
          <a:noAutofit/>
        </a:bodyPr>
        <a:lstStyle/>
        <a:p>
          <a:pPr lvl="0" algn="l" defTabSz="622300">
            <a:lnSpc>
              <a:spcPct val="90000"/>
            </a:lnSpc>
            <a:spcBef>
              <a:spcPct val="0"/>
            </a:spcBef>
            <a:spcAft>
              <a:spcPct val="35000"/>
            </a:spcAft>
          </a:pPr>
          <a:r>
            <a:rPr lang="es-EC" sz="1400" kern="1200" smtClean="0">
              <a:latin typeface="Times New Roman" panose="02020603050405020304" pitchFamily="18" charset="0"/>
              <a:ea typeface="Calibri" panose="020F0502020204030204" pitchFamily="34" charset="0"/>
              <a:cs typeface="Times New Roman" panose="02020603050405020304" pitchFamily="18" charset="0"/>
            </a:rPr>
            <a:t>Creando las ensambladoras en el país, las mismas que se encuentran dentro del 3.7del PIB de manufactureras</a:t>
          </a:r>
          <a:endParaRPr lang="es-MX" sz="1400" kern="1200" dirty="0"/>
        </a:p>
      </dsp:txBody>
      <dsp:txXfrm>
        <a:off x="376176" y="1246510"/>
        <a:ext cx="6709398" cy="1054319"/>
      </dsp:txXfrm>
    </dsp:sp>
    <dsp:sp modelId="{98251453-45FD-4A4D-B4EA-2436EB8F7BC4}">
      <dsp:nvSpPr>
        <dsp:cNvPr id="0" name=""/>
        <dsp:cNvSpPr/>
      </dsp:nvSpPr>
      <dsp:spPr>
        <a:xfrm>
          <a:off x="0" y="3019814"/>
          <a:ext cx="7609193" cy="151200"/>
        </a:xfrm>
        <a:prstGeom prst="rect">
          <a:avLst/>
        </a:prstGeom>
        <a:solidFill>
          <a:schemeClr val="lt1">
            <a:alpha val="90000"/>
            <a:hueOff val="0"/>
            <a:satOff val="0"/>
            <a:lumOff val="0"/>
            <a:alphaOff val="0"/>
          </a:schemeClr>
        </a:solidFill>
        <a:ln w="9525" cap="rnd"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259A1F3-6B4A-453C-B355-4F947EE7B441}">
      <dsp:nvSpPr>
        <dsp:cNvPr id="0" name=""/>
        <dsp:cNvSpPr/>
      </dsp:nvSpPr>
      <dsp:spPr>
        <a:xfrm>
          <a:off x="319140" y="2502379"/>
          <a:ext cx="6823470" cy="720780"/>
        </a:xfrm>
        <a:prstGeom prst="roundRect">
          <a:avLst/>
        </a:prstGeom>
        <a:solidFill>
          <a:schemeClr val="accent4">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1327" tIns="0" rIns="201327" bIns="0" numCol="1" spcCol="1270" anchor="ctr" anchorCtr="0">
          <a:noAutofit/>
        </a:bodyPr>
        <a:lstStyle/>
        <a:p>
          <a:pPr lvl="0" algn="l" defTabSz="533400">
            <a:lnSpc>
              <a:spcPct val="90000"/>
            </a:lnSpc>
            <a:spcBef>
              <a:spcPct val="0"/>
            </a:spcBef>
            <a:spcAft>
              <a:spcPct val="35000"/>
            </a:spcAft>
          </a:pPr>
          <a:r>
            <a:rPr lang="es-MX" sz="1200" kern="1200" dirty="0" smtClean="0">
              <a:latin typeface="Times New Roman" panose="02020603050405020304" pitchFamily="18" charset="0"/>
              <a:ea typeface="Calibri" panose="020F0502020204030204" pitchFamily="34" charset="0"/>
              <a:cs typeface="Times New Roman" panose="02020603050405020304" pitchFamily="18" charset="0"/>
            </a:rPr>
            <a:t>Según AEADE (2015) “El sector automotor destaca los esfuerzos del Gobierno orientados a la consecución del Acuerdo Comercial con la Unión Europea</a:t>
          </a:r>
          <a:endParaRPr lang="es-MX" sz="1200" kern="1200" dirty="0">
            <a:latin typeface="Times New Roman" panose="02020603050405020304" pitchFamily="18" charset="0"/>
            <a:ea typeface="Calibri" panose="020F0502020204030204" pitchFamily="34" charset="0"/>
            <a:cs typeface="Times New Roman" panose="02020603050405020304" pitchFamily="18" charset="0"/>
          </a:endParaRPr>
        </a:p>
      </dsp:txBody>
      <dsp:txXfrm>
        <a:off x="354326" y="2537565"/>
        <a:ext cx="6753098" cy="650408"/>
      </dsp:txXfrm>
    </dsp:sp>
    <dsp:sp modelId="{294E18B3-A59E-4677-AE51-A493E92638FA}">
      <dsp:nvSpPr>
        <dsp:cNvPr id="0" name=""/>
        <dsp:cNvSpPr/>
      </dsp:nvSpPr>
      <dsp:spPr>
        <a:xfrm>
          <a:off x="0" y="4504203"/>
          <a:ext cx="7609193" cy="151200"/>
        </a:xfrm>
        <a:prstGeom prst="rect">
          <a:avLst/>
        </a:prstGeom>
        <a:solidFill>
          <a:schemeClr val="lt1">
            <a:alpha val="90000"/>
            <a:hueOff val="0"/>
            <a:satOff val="0"/>
            <a:lumOff val="0"/>
            <a:alphaOff val="0"/>
          </a:schemeClr>
        </a:solidFill>
        <a:ln w="9525" cap="rnd"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D6377CE-A576-4CF9-ADAE-EEF8D1E2A560}">
      <dsp:nvSpPr>
        <dsp:cNvPr id="0" name=""/>
        <dsp:cNvSpPr/>
      </dsp:nvSpPr>
      <dsp:spPr>
        <a:xfrm>
          <a:off x="319140" y="3425482"/>
          <a:ext cx="6822513" cy="1389348"/>
        </a:xfrm>
        <a:prstGeom prst="roundRect">
          <a:avLst/>
        </a:prstGeom>
        <a:solidFill>
          <a:schemeClr val="accent5">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1327" tIns="0" rIns="201327" bIns="0" numCol="1" spcCol="1270" anchor="ctr" anchorCtr="0">
          <a:noAutofit/>
        </a:bodyPr>
        <a:lstStyle/>
        <a:p>
          <a:pPr lvl="0" algn="l" defTabSz="622300">
            <a:lnSpc>
              <a:spcPct val="90000"/>
            </a:lnSpc>
            <a:spcBef>
              <a:spcPct val="0"/>
            </a:spcBef>
            <a:spcAft>
              <a:spcPct val="35000"/>
            </a:spcAft>
          </a:pPr>
          <a:r>
            <a:rPr lang="es-MX" sz="1400" kern="1200" dirty="0" smtClean="0">
              <a:latin typeface="Times New Roman" panose="02020603050405020304" pitchFamily="18" charset="0"/>
              <a:ea typeface="Calibri" panose="020F0502020204030204" pitchFamily="34" charset="0"/>
              <a:cs typeface="Times New Roman" panose="02020603050405020304" pitchFamily="18" charset="0"/>
            </a:rPr>
            <a:t>Conforme indico la Cámara de la Industria Automotriz Ecuatoriana (CINAE) (2017), “para el mes de Febrero 2017, se fabricó 4298 unidades, y se importaron 8224 unidades, lo que ha representado un consumo prioritario de 351 millones de dólares”</a:t>
          </a:r>
          <a:endParaRPr lang="es-MX" sz="1400" kern="1200" dirty="0">
            <a:latin typeface="Times New Roman" panose="02020603050405020304" pitchFamily="18" charset="0"/>
            <a:ea typeface="Calibri" panose="020F0502020204030204" pitchFamily="34" charset="0"/>
            <a:cs typeface="Times New Roman" panose="02020603050405020304" pitchFamily="18" charset="0"/>
          </a:endParaRPr>
        </a:p>
      </dsp:txBody>
      <dsp:txXfrm>
        <a:off x="386962" y="3493304"/>
        <a:ext cx="6686869" cy="1253704"/>
      </dsp:txXfrm>
    </dsp:sp>
    <dsp:sp modelId="{EB8DAEA8-95DE-4638-BCA5-9359F96B05C2}">
      <dsp:nvSpPr>
        <dsp:cNvPr id="0" name=""/>
        <dsp:cNvSpPr/>
      </dsp:nvSpPr>
      <dsp:spPr>
        <a:xfrm>
          <a:off x="0" y="5446489"/>
          <a:ext cx="7609193" cy="151200"/>
        </a:xfrm>
        <a:prstGeom prst="rect">
          <a:avLst/>
        </a:prstGeom>
        <a:solidFill>
          <a:schemeClr val="lt1">
            <a:alpha val="90000"/>
            <a:hueOff val="0"/>
            <a:satOff val="0"/>
            <a:lumOff val="0"/>
            <a:alphaOff val="0"/>
          </a:schemeClr>
        </a:solidFill>
        <a:ln w="9525" cap="rnd"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EC83600-501A-45AE-8D39-653BDF5CA91A}">
      <dsp:nvSpPr>
        <dsp:cNvPr id="0" name=""/>
        <dsp:cNvSpPr/>
      </dsp:nvSpPr>
      <dsp:spPr>
        <a:xfrm>
          <a:off x="319140" y="4933067"/>
          <a:ext cx="6823470" cy="847246"/>
        </a:xfrm>
        <a:prstGeom prst="roundRect">
          <a:avLst/>
        </a:prstGeom>
        <a:solidFill>
          <a:schemeClr val="accent6">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1327" tIns="0" rIns="201327" bIns="0" numCol="1" spcCol="1270" anchor="ctr" anchorCtr="0">
          <a:noAutofit/>
        </a:bodyPr>
        <a:lstStyle/>
        <a:p>
          <a:pPr lvl="0" algn="l" defTabSz="622300">
            <a:lnSpc>
              <a:spcPct val="90000"/>
            </a:lnSpc>
            <a:spcBef>
              <a:spcPct val="0"/>
            </a:spcBef>
            <a:spcAft>
              <a:spcPct val="35000"/>
            </a:spcAft>
          </a:pPr>
          <a:r>
            <a:rPr lang="es-MX" sz="1400" kern="1200" dirty="0" smtClean="0">
              <a:latin typeface="Times New Roman" panose="02020603050405020304" pitchFamily="18" charset="0"/>
              <a:ea typeface="Calibri" panose="020F0502020204030204" pitchFamily="34" charset="0"/>
              <a:cs typeface="Times New Roman" panose="02020603050405020304" pitchFamily="18" charset="0"/>
            </a:rPr>
            <a:t>(AEADE) 2017 señala que: los dos primeros meses del año se comercializaron 11 888 vehículos.</a:t>
          </a:r>
          <a:endParaRPr lang="es-MX" sz="1400" kern="1200" dirty="0">
            <a:latin typeface="Times New Roman" panose="02020603050405020304" pitchFamily="18" charset="0"/>
            <a:ea typeface="Calibri" panose="020F0502020204030204" pitchFamily="34" charset="0"/>
            <a:cs typeface="Times New Roman" panose="02020603050405020304" pitchFamily="18" charset="0"/>
          </a:endParaRPr>
        </a:p>
      </dsp:txBody>
      <dsp:txXfrm>
        <a:off x="360499" y="4974426"/>
        <a:ext cx="6740752" cy="7645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AF7162-6303-482F-B55D-99AC9F78CBCC}">
      <dsp:nvSpPr>
        <dsp:cNvPr id="0" name=""/>
        <dsp:cNvSpPr/>
      </dsp:nvSpPr>
      <dsp:spPr>
        <a:xfrm rot="5400000">
          <a:off x="4453495" y="-1522033"/>
          <a:ext cx="2159198" cy="5207618"/>
        </a:xfrm>
        <a:prstGeom prst="round2SameRect">
          <a:avLst/>
        </a:prstGeom>
        <a:solidFill>
          <a:schemeClr val="accent3">
            <a:tint val="40000"/>
            <a:alpha val="90000"/>
            <a:hueOff val="0"/>
            <a:satOff val="0"/>
            <a:lumOff val="0"/>
            <a:alphaOff val="0"/>
          </a:schemeClr>
        </a:solidFill>
        <a:ln w="15875"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s-EC" sz="1400" b="0" i="0" kern="1200" dirty="0" smtClean="0"/>
            <a:t>Analizar la incidencia en la imagen corporativa en las empresas del sector Automotriz de DMQ.</a:t>
          </a:r>
          <a:endParaRPr lang="es-EC" sz="1400" kern="1200" dirty="0"/>
        </a:p>
      </dsp:txBody>
      <dsp:txXfrm rot="-5400000">
        <a:off x="2929286" y="107579"/>
        <a:ext cx="5102215" cy="1948392"/>
      </dsp:txXfrm>
    </dsp:sp>
    <dsp:sp modelId="{C3AF9260-D245-41A0-91A1-FC0B4350E996}">
      <dsp:nvSpPr>
        <dsp:cNvPr id="0" name=""/>
        <dsp:cNvSpPr/>
      </dsp:nvSpPr>
      <dsp:spPr>
        <a:xfrm>
          <a:off x="0" y="311751"/>
          <a:ext cx="2929285" cy="1540048"/>
        </a:xfrm>
        <a:prstGeom prst="round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es-EC" sz="4400" kern="1200" smtClean="0"/>
            <a:t>Objetivo </a:t>
          </a:r>
          <a:endParaRPr lang="es-EC" sz="4400" kern="1200" dirty="0"/>
        </a:p>
      </dsp:txBody>
      <dsp:txXfrm>
        <a:off x="75179" y="386930"/>
        <a:ext cx="2778927" cy="1389690"/>
      </dsp:txXfrm>
    </dsp:sp>
    <dsp:sp modelId="{194609D2-A0AE-4772-9123-1AD2E7E26517}">
      <dsp:nvSpPr>
        <dsp:cNvPr id="0" name=""/>
        <dsp:cNvSpPr/>
      </dsp:nvSpPr>
      <dsp:spPr>
        <a:xfrm rot="5400000">
          <a:off x="4453495" y="772114"/>
          <a:ext cx="2159198" cy="5207618"/>
        </a:xfrm>
        <a:prstGeom prst="round2SameRect">
          <a:avLst/>
        </a:prstGeom>
        <a:solidFill>
          <a:schemeClr val="accent3">
            <a:tint val="40000"/>
            <a:alpha val="90000"/>
            <a:hueOff val="5226342"/>
            <a:satOff val="-26730"/>
            <a:lumOff val="-3721"/>
            <a:alphaOff val="0"/>
          </a:schemeClr>
        </a:solidFill>
        <a:ln w="15875" cap="rnd" cmpd="sng" algn="ctr">
          <a:solidFill>
            <a:schemeClr val="accent3">
              <a:tint val="40000"/>
              <a:alpha val="90000"/>
              <a:hueOff val="5226342"/>
              <a:satOff val="-26730"/>
              <a:lumOff val="-372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s-EC" sz="1400" kern="1200" smtClean="0">
              <a:latin typeface="Times New Roman" panose="02020603050405020304" pitchFamily="18" charset="0"/>
              <a:ea typeface="Calibri" panose="020F0502020204030204" pitchFamily="34" charset="0"/>
              <a:cs typeface="Times New Roman" panose="02020603050405020304" pitchFamily="18" charset="0"/>
            </a:rPr>
            <a:t>Determinar el tipo de comunicación interna que manejan actualmente las empresas del sector automotriz del DQM.</a:t>
          </a:r>
          <a:endParaRPr lang="es-EC" sz="1400" kern="1200" dirty="0">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s-EC" sz="1400" kern="1200" dirty="0" smtClean="0">
              <a:latin typeface="Times New Roman" panose="02020603050405020304" pitchFamily="18" charset="0"/>
              <a:ea typeface="Calibri" panose="020F0502020204030204" pitchFamily="34" charset="0"/>
              <a:cs typeface="Times New Roman" panose="02020603050405020304" pitchFamily="18" charset="0"/>
            </a:rPr>
            <a:t>Diseñar una propuesta de comunicación Integral a la medida de las empresas del sector automotriz del DQM</a:t>
          </a:r>
          <a:endParaRPr lang="es-MX" sz="1400" kern="1200" dirty="0">
            <a:latin typeface="Times New Roman" panose="02020603050405020304" pitchFamily="18" charset="0"/>
            <a:ea typeface="Calibri" panose="020F0502020204030204" pitchFamily="34"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s-EC" sz="1400" kern="1200" dirty="0" smtClean="0">
              <a:latin typeface="Times New Roman" panose="02020603050405020304" pitchFamily="18" charset="0"/>
              <a:ea typeface="Calibri" panose="020F0502020204030204" pitchFamily="34" charset="0"/>
              <a:cs typeface="Times New Roman" panose="02020603050405020304" pitchFamily="18" charset="0"/>
            </a:rPr>
            <a:t>Desarrollar estrategias y herramientas de comunicación para fortalecer la imagen de  las empresas del sector automotriz del DQM </a:t>
          </a:r>
          <a:endParaRPr lang="es-MX" sz="1400" kern="1200" dirty="0">
            <a:effectLst/>
            <a:latin typeface="Times New Roman" panose="02020603050405020304" pitchFamily="18" charset="0"/>
            <a:ea typeface="Calibri" panose="020F0502020204030204" pitchFamily="34" charset="0"/>
            <a:cs typeface="Times New Roman" panose="02020603050405020304" pitchFamily="18" charset="0"/>
          </a:endParaRPr>
        </a:p>
      </dsp:txBody>
      <dsp:txXfrm rot="-5400000">
        <a:off x="2929286" y="2401727"/>
        <a:ext cx="5102215" cy="1948392"/>
      </dsp:txXfrm>
    </dsp:sp>
    <dsp:sp modelId="{C4CEFF26-C19F-447C-B2E2-9A4C22D46800}">
      <dsp:nvSpPr>
        <dsp:cNvPr id="0" name=""/>
        <dsp:cNvSpPr/>
      </dsp:nvSpPr>
      <dsp:spPr>
        <a:xfrm>
          <a:off x="0" y="2544551"/>
          <a:ext cx="2929285" cy="1662744"/>
        </a:xfrm>
        <a:prstGeom prst="roundRect">
          <a:avLst/>
        </a:prstGeom>
        <a:solidFill>
          <a:schemeClr val="accent3">
            <a:hueOff val="6059134"/>
            <a:satOff val="36540"/>
            <a:lumOff val="-2215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s-EC" sz="3600" kern="1200" smtClean="0"/>
            <a:t>Objetivo Específicos</a:t>
          </a:r>
          <a:endParaRPr lang="es-EC" sz="3600" kern="1200" dirty="0">
            <a:latin typeface="Times New Roman" panose="02020603050405020304" pitchFamily="18" charset="0"/>
            <a:cs typeface="Times New Roman" panose="02020603050405020304" pitchFamily="18" charset="0"/>
          </a:endParaRPr>
        </a:p>
      </dsp:txBody>
      <dsp:txXfrm>
        <a:off x="81168" y="2625719"/>
        <a:ext cx="2766949" cy="15004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F1CE1F-58DC-4E35-9E0E-80334EC211A6}">
      <dsp:nvSpPr>
        <dsp:cNvPr id="0" name=""/>
        <dsp:cNvSpPr/>
      </dsp:nvSpPr>
      <dsp:spPr>
        <a:xfrm>
          <a:off x="31" y="13136"/>
          <a:ext cx="3027962" cy="1123200"/>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es-EC" sz="1200" b="1" kern="1200" dirty="0" smtClean="0">
              <a:latin typeface="Times New Roman" panose="02020603050405020304" pitchFamily="18" charset="0"/>
              <a:cs typeface="Times New Roman" panose="02020603050405020304" pitchFamily="18" charset="0"/>
            </a:rPr>
            <a:t>Teoría de comunicación</a:t>
          </a:r>
          <a:endParaRPr lang="es-MX" sz="1200" kern="1200" dirty="0">
            <a:latin typeface="Times New Roman" panose="02020603050405020304" pitchFamily="18" charset="0"/>
            <a:cs typeface="Times New Roman" panose="02020603050405020304" pitchFamily="18" charset="0"/>
          </a:endParaRPr>
        </a:p>
      </dsp:txBody>
      <dsp:txXfrm>
        <a:off x="31" y="13136"/>
        <a:ext cx="3027962" cy="1123200"/>
      </dsp:txXfrm>
    </dsp:sp>
    <dsp:sp modelId="{9FE0D818-8A86-4F9A-B63D-32F63531C56C}">
      <dsp:nvSpPr>
        <dsp:cNvPr id="0" name=""/>
        <dsp:cNvSpPr/>
      </dsp:nvSpPr>
      <dsp:spPr>
        <a:xfrm>
          <a:off x="31" y="1136336"/>
          <a:ext cx="3027962" cy="2087572"/>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s-EC" sz="1200" kern="1200" dirty="0" smtClean="0">
              <a:latin typeface="Times New Roman" panose="02020603050405020304" pitchFamily="18" charset="0"/>
              <a:cs typeface="Times New Roman" panose="02020603050405020304" pitchFamily="18" charset="0"/>
            </a:rPr>
            <a:t>Según </a:t>
          </a:r>
          <a:r>
            <a:rPr lang="es-EC" sz="1200" kern="1200" dirty="0" err="1" smtClean="0">
              <a:latin typeface="Times New Roman" panose="02020603050405020304" pitchFamily="18" charset="0"/>
              <a:cs typeface="Times New Roman" panose="02020603050405020304" pitchFamily="18" charset="0"/>
            </a:rPr>
            <a:t>Piñuel</a:t>
          </a:r>
          <a:r>
            <a:rPr lang="es-EC" sz="1200" kern="1200" dirty="0" smtClean="0">
              <a:latin typeface="Times New Roman" panose="02020603050405020304" pitchFamily="18" charset="0"/>
              <a:cs typeface="Times New Roman" panose="02020603050405020304" pitchFamily="18" charset="0"/>
            </a:rPr>
            <a:t> (1982) dice que: El manejo de la información es una capacidad que aparece muy tempranamente en las especies cuyo comportamiento recurre a la interacción; pero no es el comportamiento interactivo más antiguo en la historia de la Evolución. Existen numerosos seres vivos capaces de relacionarse con otros, que solamente intercambian materias o energías, pero que todavía no han llegado al estado evolutivo que les capacita, además, para manejar el intercambio de información.</a:t>
          </a:r>
          <a:endParaRPr lang="es-EC" sz="1200" kern="1200" dirty="0">
            <a:latin typeface="Times New Roman" panose="02020603050405020304" pitchFamily="18" charset="0"/>
            <a:cs typeface="Times New Roman" panose="02020603050405020304" pitchFamily="18" charset="0"/>
          </a:endParaRPr>
        </a:p>
      </dsp:txBody>
      <dsp:txXfrm>
        <a:off x="31" y="1136336"/>
        <a:ext cx="3027962" cy="2087572"/>
      </dsp:txXfrm>
    </dsp:sp>
    <dsp:sp modelId="{A8011E92-B49C-4256-B8D1-29AF02A10B91}">
      <dsp:nvSpPr>
        <dsp:cNvPr id="0" name=""/>
        <dsp:cNvSpPr/>
      </dsp:nvSpPr>
      <dsp:spPr>
        <a:xfrm>
          <a:off x="3451909" y="13136"/>
          <a:ext cx="3027962" cy="1123200"/>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es-EC" sz="1200" b="1" kern="1200" dirty="0" smtClean="0">
              <a:latin typeface="Times New Roman" panose="02020603050405020304" pitchFamily="18" charset="0"/>
              <a:cs typeface="Times New Roman" panose="02020603050405020304" pitchFamily="18" charset="0"/>
            </a:rPr>
            <a:t>Teoría Identidad Corporativa</a:t>
          </a:r>
          <a:endParaRPr lang="es-EC" sz="1200" kern="1200" dirty="0">
            <a:latin typeface="Times New Roman" panose="02020603050405020304" pitchFamily="18" charset="0"/>
            <a:cs typeface="Times New Roman" panose="02020603050405020304" pitchFamily="18" charset="0"/>
          </a:endParaRPr>
        </a:p>
      </dsp:txBody>
      <dsp:txXfrm>
        <a:off x="3451909" y="13136"/>
        <a:ext cx="3027962" cy="1123200"/>
      </dsp:txXfrm>
    </dsp:sp>
    <dsp:sp modelId="{BA7F306B-FC8D-499C-8808-2D94B53E5592}">
      <dsp:nvSpPr>
        <dsp:cNvPr id="0" name=""/>
        <dsp:cNvSpPr/>
      </dsp:nvSpPr>
      <dsp:spPr>
        <a:xfrm>
          <a:off x="3451909" y="1136336"/>
          <a:ext cx="3027962" cy="2087572"/>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s-EC" sz="1200" kern="1200" dirty="0" smtClean="0">
              <a:latin typeface="Times New Roman" panose="02020603050405020304" pitchFamily="18" charset="0"/>
              <a:cs typeface="Times New Roman" panose="02020603050405020304" pitchFamily="18" charset="0"/>
            </a:rPr>
            <a:t>Los diferentes  signos de identidad corporativa crean un conjunto de creencias, experiencias, sentimientos, conocimientos, actitudes y percepciones acerca de la institución en la mente de los diferentes grupos de interés, por lo que se hace necesario crear un diseño uniforme de la imagen corporativa, el cual consta de un nombre corporativo conocido, logotipo distintivo, edificio visualmente atractivo y los colores corporativos atractivos (Van </a:t>
          </a:r>
          <a:r>
            <a:rPr lang="es-EC" sz="1200" kern="1200" dirty="0" err="1" smtClean="0">
              <a:latin typeface="Times New Roman" panose="02020603050405020304" pitchFamily="18" charset="0"/>
              <a:cs typeface="Times New Roman" panose="02020603050405020304" pitchFamily="18" charset="0"/>
            </a:rPr>
            <a:t>Heerden</a:t>
          </a:r>
          <a:r>
            <a:rPr lang="es-EC" sz="1200" kern="1200" dirty="0" smtClean="0">
              <a:latin typeface="Times New Roman" panose="02020603050405020304" pitchFamily="18" charset="0"/>
              <a:cs typeface="Times New Roman" panose="02020603050405020304" pitchFamily="18" charset="0"/>
            </a:rPr>
            <a:t> &amp; </a:t>
          </a:r>
          <a:r>
            <a:rPr lang="es-EC" sz="1200" kern="1200" dirty="0" err="1" smtClean="0">
              <a:latin typeface="Times New Roman" panose="02020603050405020304" pitchFamily="18" charset="0"/>
              <a:cs typeface="Times New Roman" panose="02020603050405020304" pitchFamily="18" charset="0"/>
            </a:rPr>
            <a:t>Puth</a:t>
          </a:r>
          <a:r>
            <a:rPr lang="es-EC" sz="1200" kern="1200" dirty="0" smtClean="0">
              <a:latin typeface="Times New Roman" panose="02020603050405020304" pitchFamily="18" charset="0"/>
              <a:cs typeface="Times New Roman" panose="02020603050405020304" pitchFamily="18" charset="0"/>
            </a:rPr>
            <a:t>, 1995). </a:t>
          </a:r>
          <a:endParaRPr lang="es-MX" sz="1200" kern="1200" dirty="0">
            <a:latin typeface="Times New Roman" panose="02020603050405020304" pitchFamily="18" charset="0"/>
            <a:cs typeface="Times New Roman" panose="02020603050405020304" pitchFamily="18" charset="0"/>
          </a:endParaRPr>
        </a:p>
      </dsp:txBody>
      <dsp:txXfrm>
        <a:off x="3451909" y="1136336"/>
        <a:ext cx="3027962" cy="208757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09C2D2-0707-4067-9C7A-4BEC19A3AD3F}">
      <dsp:nvSpPr>
        <dsp:cNvPr id="0" name=""/>
        <dsp:cNvSpPr/>
      </dsp:nvSpPr>
      <dsp:spPr>
        <a:xfrm rot="5400000">
          <a:off x="753046" y="753774"/>
          <a:ext cx="1300668" cy="2164282"/>
        </a:xfrm>
        <a:prstGeom prst="corner">
          <a:avLst>
            <a:gd name="adj1" fmla="val 16120"/>
            <a:gd name="adj2" fmla="val 16110"/>
          </a:avLst>
        </a:prstGeom>
        <a:solidFill>
          <a:schemeClr val="accent1">
            <a:shade val="50000"/>
            <a:hueOff val="0"/>
            <a:satOff val="0"/>
            <a:lumOff val="0"/>
            <a:alphaOff val="0"/>
          </a:schemeClr>
        </a:solidFill>
        <a:ln w="9525" cap="rnd" cmpd="sng" algn="ctr">
          <a:solidFill>
            <a:schemeClr val="accent1">
              <a:shade val="50000"/>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sp>
    <dsp:sp modelId="{0CFCCB51-2394-4B72-A234-CCDE354B220B}">
      <dsp:nvSpPr>
        <dsp:cNvPr id="0" name=""/>
        <dsp:cNvSpPr/>
      </dsp:nvSpPr>
      <dsp:spPr>
        <a:xfrm>
          <a:off x="535932" y="1400428"/>
          <a:ext cx="1953926" cy="17127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lvl="0" algn="l" defTabSz="444500">
            <a:lnSpc>
              <a:spcPct val="90000"/>
            </a:lnSpc>
            <a:spcBef>
              <a:spcPct val="0"/>
            </a:spcBef>
            <a:spcAft>
              <a:spcPct val="35000"/>
            </a:spcAft>
          </a:pPr>
          <a:r>
            <a:rPr lang="es-EC" sz="1000" kern="1200" dirty="0" smtClean="0"/>
            <a:t>Tema: “Análisis del mercado automotriz e incidencia de las decisiones gubernamentales en las ventas de la marca Peugeot en la ciudad de Guayaquil”.</a:t>
          </a:r>
        </a:p>
        <a:p>
          <a:pPr lvl="0" algn="l" defTabSz="444500">
            <a:lnSpc>
              <a:spcPct val="90000"/>
            </a:lnSpc>
            <a:spcBef>
              <a:spcPct val="0"/>
            </a:spcBef>
            <a:spcAft>
              <a:spcPct val="35000"/>
            </a:spcAft>
          </a:pPr>
          <a:r>
            <a:rPr lang="es-ES" sz="1000" kern="1200" dirty="0" smtClean="0"/>
            <a:t>Autores: Shirley Johanna </a:t>
          </a:r>
          <a:r>
            <a:rPr lang="es-ES" sz="1000" kern="1200" dirty="0" err="1" smtClean="0"/>
            <a:t>Aquiño</a:t>
          </a:r>
          <a:r>
            <a:rPr lang="es-ES" sz="1000" kern="1200" dirty="0" smtClean="0"/>
            <a:t> Malavé Mario Matías </a:t>
          </a:r>
          <a:r>
            <a:rPr lang="es-ES" sz="1000" kern="1200" dirty="0" err="1" smtClean="0"/>
            <a:t>Huayamave</a:t>
          </a:r>
          <a:r>
            <a:rPr lang="es-ES" sz="1000" kern="1200" dirty="0" smtClean="0"/>
            <a:t> Astudillo, Universidad Politécnica Salesiana, Abril, 2015</a:t>
          </a:r>
          <a:endParaRPr lang="es-VE" sz="1000" kern="1200" dirty="0"/>
        </a:p>
      </dsp:txBody>
      <dsp:txXfrm>
        <a:off x="535932" y="1400428"/>
        <a:ext cx="1953926" cy="1712731"/>
      </dsp:txXfrm>
    </dsp:sp>
    <dsp:sp modelId="{9AD89887-1A23-4FE1-A984-B41BB6BF1447}">
      <dsp:nvSpPr>
        <dsp:cNvPr id="0" name=""/>
        <dsp:cNvSpPr/>
      </dsp:nvSpPr>
      <dsp:spPr>
        <a:xfrm>
          <a:off x="2121194" y="594437"/>
          <a:ext cx="368665" cy="368665"/>
        </a:xfrm>
        <a:prstGeom prst="triangle">
          <a:avLst>
            <a:gd name="adj" fmla="val 100000"/>
          </a:avLst>
        </a:prstGeom>
        <a:solidFill>
          <a:schemeClr val="accent1">
            <a:shade val="50000"/>
            <a:hueOff val="138850"/>
            <a:satOff val="-10760"/>
            <a:lumOff val="18655"/>
            <a:alphaOff val="0"/>
          </a:schemeClr>
        </a:solidFill>
        <a:ln w="9525" cap="rnd" cmpd="sng" algn="ctr">
          <a:solidFill>
            <a:schemeClr val="accent1">
              <a:shade val="50000"/>
              <a:hueOff val="138850"/>
              <a:satOff val="-10760"/>
              <a:lumOff val="18655"/>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sp>
    <dsp:sp modelId="{0362A100-3C53-41E5-A83E-1C7944ED8935}">
      <dsp:nvSpPr>
        <dsp:cNvPr id="0" name=""/>
        <dsp:cNvSpPr/>
      </dsp:nvSpPr>
      <dsp:spPr>
        <a:xfrm rot="5400000">
          <a:off x="3145034" y="161874"/>
          <a:ext cx="1300668" cy="2164282"/>
        </a:xfrm>
        <a:prstGeom prst="corner">
          <a:avLst>
            <a:gd name="adj1" fmla="val 16120"/>
            <a:gd name="adj2" fmla="val 16110"/>
          </a:avLst>
        </a:prstGeom>
        <a:solidFill>
          <a:schemeClr val="accent1">
            <a:shade val="50000"/>
            <a:hueOff val="277701"/>
            <a:satOff val="-21521"/>
            <a:lumOff val="37310"/>
            <a:alphaOff val="0"/>
          </a:schemeClr>
        </a:solidFill>
        <a:ln w="9525" cap="rnd" cmpd="sng" algn="ctr">
          <a:solidFill>
            <a:schemeClr val="accent1">
              <a:shade val="50000"/>
              <a:hueOff val="277701"/>
              <a:satOff val="-21521"/>
              <a:lumOff val="3731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sp>
    <dsp:sp modelId="{494F9E8C-3550-45EC-90B2-57632A920686}">
      <dsp:nvSpPr>
        <dsp:cNvPr id="0" name=""/>
        <dsp:cNvSpPr/>
      </dsp:nvSpPr>
      <dsp:spPr>
        <a:xfrm>
          <a:off x="2927920" y="808528"/>
          <a:ext cx="1953926" cy="17127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lvl="0" algn="l" defTabSz="444500">
            <a:lnSpc>
              <a:spcPct val="90000"/>
            </a:lnSpc>
            <a:spcBef>
              <a:spcPct val="0"/>
            </a:spcBef>
            <a:spcAft>
              <a:spcPct val="35000"/>
            </a:spcAft>
          </a:pPr>
          <a:r>
            <a:rPr lang="es-ES" sz="1000" kern="1200" dirty="0" smtClean="0"/>
            <a:t>Tema: “</a:t>
          </a:r>
          <a:r>
            <a:rPr lang="es-EC" sz="1000" kern="1200" dirty="0" smtClean="0"/>
            <a:t>Imagen Corporativa a través del diseño publicitario para el club Deportivo UTN”)</a:t>
          </a:r>
        </a:p>
        <a:p>
          <a:pPr lvl="0" algn="l" defTabSz="444500">
            <a:lnSpc>
              <a:spcPct val="90000"/>
            </a:lnSpc>
            <a:spcBef>
              <a:spcPct val="0"/>
            </a:spcBef>
            <a:spcAft>
              <a:spcPct val="35000"/>
            </a:spcAft>
          </a:pPr>
          <a:r>
            <a:rPr lang="es-EC" sz="1000" kern="1200" dirty="0" smtClean="0"/>
            <a:t>Autores: Guevara Castillo William Daniel Méndez Luna Ruth Valeria, Universidad Técnica del Norte 2010</a:t>
          </a:r>
          <a:endParaRPr lang="es-VE" sz="1000" kern="1200" dirty="0"/>
        </a:p>
      </dsp:txBody>
      <dsp:txXfrm>
        <a:off x="2927920" y="808528"/>
        <a:ext cx="1953926" cy="1712731"/>
      </dsp:txXfrm>
    </dsp:sp>
    <dsp:sp modelId="{B22D751D-CB4C-4B73-B999-EAA2110F4DAF}">
      <dsp:nvSpPr>
        <dsp:cNvPr id="0" name=""/>
        <dsp:cNvSpPr/>
      </dsp:nvSpPr>
      <dsp:spPr>
        <a:xfrm>
          <a:off x="4513182" y="2537"/>
          <a:ext cx="368665" cy="368665"/>
        </a:xfrm>
        <a:prstGeom prst="triangle">
          <a:avLst>
            <a:gd name="adj" fmla="val 100000"/>
          </a:avLst>
        </a:prstGeom>
        <a:solidFill>
          <a:schemeClr val="accent1">
            <a:shade val="50000"/>
            <a:hueOff val="277701"/>
            <a:satOff val="-21521"/>
            <a:lumOff val="37310"/>
            <a:alphaOff val="0"/>
          </a:schemeClr>
        </a:solidFill>
        <a:ln w="9525" cap="rnd" cmpd="sng" algn="ctr">
          <a:solidFill>
            <a:schemeClr val="accent1">
              <a:shade val="50000"/>
              <a:hueOff val="277701"/>
              <a:satOff val="-21521"/>
              <a:lumOff val="3731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sp>
    <dsp:sp modelId="{913434AB-C6BA-4870-9655-4D1A289D2287}">
      <dsp:nvSpPr>
        <dsp:cNvPr id="0" name=""/>
        <dsp:cNvSpPr/>
      </dsp:nvSpPr>
      <dsp:spPr>
        <a:xfrm rot="5400000">
          <a:off x="5537022" y="-430025"/>
          <a:ext cx="1300668" cy="2164282"/>
        </a:xfrm>
        <a:prstGeom prst="corner">
          <a:avLst>
            <a:gd name="adj1" fmla="val 16120"/>
            <a:gd name="adj2" fmla="val 16110"/>
          </a:avLst>
        </a:prstGeom>
        <a:solidFill>
          <a:schemeClr val="accent1">
            <a:shade val="50000"/>
            <a:hueOff val="138850"/>
            <a:satOff val="-10760"/>
            <a:lumOff val="18655"/>
            <a:alphaOff val="0"/>
          </a:schemeClr>
        </a:solidFill>
        <a:ln w="9525" cap="rnd" cmpd="sng" algn="ctr">
          <a:solidFill>
            <a:schemeClr val="accent1">
              <a:shade val="50000"/>
              <a:hueOff val="138850"/>
              <a:satOff val="-10760"/>
              <a:lumOff val="18655"/>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sp>
    <dsp:sp modelId="{388608B8-4591-45AC-9D95-AFF88BEB5761}">
      <dsp:nvSpPr>
        <dsp:cNvPr id="0" name=""/>
        <dsp:cNvSpPr/>
      </dsp:nvSpPr>
      <dsp:spPr>
        <a:xfrm>
          <a:off x="5319908" y="216629"/>
          <a:ext cx="1953926" cy="17127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lvl="0" algn="l" defTabSz="444500">
            <a:lnSpc>
              <a:spcPct val="90000"/>
            </a:lnSpc>
            <a:spcBef>
              <a:spcPct val="0"/>
            </a:spcBef>
            <a:spcAft>
              <a:spcPct val="35000"/>
            </a:spcAft>
          </a:pPr>
          <a:r>
            <a:rPr lang="es-ES" sz="1000" kern="1200" dirty="0" smtClean="0"/>
            <a:t>Tema: “Diseño de la identidad corporativa y elaboración de un manual corporativo para la empresa etc. </a:t>
          </a:r>
          <a:r>
            <a:rPr lang="es-ES" sz="1000" kern="1200" dirty="0" err="1" smtClean="0"/>
            <a:t>Graphic</a:t>
          </a:r>
          <a:r>
            <a:rPr lang="es-ES" sz="1000" kern="1200" dirty="0" smtClean="0"/>
            <a:t>, C.A., Municipio Baruta.”</a:t>
          </a:r>
        </a:p>
        <a:p>
          <a:pPr lvl="0" algn="l" defTabSz="444500">
            <a:lnSpc>
              <a:spcPct val="90000"/>
            </a:lnSpc>
            <a:spcBef>
              <a:spcPct val="0"/>
            </a:spcBef>
            <a:spcAft>
              <a:spcPct val="35000"/>
            </a:spcAft>
          </a:pPr>
          <a:r>
            <a:rPr lang="es-EC" sz="1000" kern="1200" dirty="0" smtClean="0"/>
            <a:t>Autor:   García Di </a:t>
          </a:r>
          <a:r>
            <a:rPr lang="es-EC" sz="1000" kern="1200" dirty="0" err="1" smtClean="0"/>
            <a:t>Cristofaro</a:t>
          </a:r>
          <a:r>
            <a:rPr lang="es-EC" sz="1000" kern="1200" dirty="0" smtClean="0"/>
            <a:t>, </a:t>
          </a:r>
          <a:r>
            <a:rPr lang="es-EC" sz="1000" kern="1200" dirty="0" err="1" smtClean="0"/>
            <a:t>Loredana</a:t>
          </a:r>
          <a:r>
            <a:rPr lang="es-EC" sz="1000" kern="1200" dirty="0" smtClean="0"/>
            <a:t>, Universidad Nueva Esparza, Caracas, Noviembre 2011</a:t>
          </a:r>
          <a:endParaRPr lang="es-VE" sz="1000" kern="1200" dirty="0"/>
        </a:p>
      </dsp:txBody>
      <dsp:txXfrm>
        <a:off x="5319908" y="216629"/>
        <a:ext cx="1953926" cy="171273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25DB4E-E835-44C8-AFCE-823F8B2CAFC5}">
      <dsp:nvSpPr>
        <dsp:cNvPr id="0" name=""/>
        <dsp:cNvSpPr/>
      </dsp:nvSpPr>
      <dsp:spPr>
        <a:xfrm rot="5400000">
          <a:off x="2292128" y="1041953"/>
          <a:ext cx="1629067" cy="196392"/>
        </a:xfrm>
        <a:prstGeom prst="rect">
          <a:avLst/>
        </a:prstGeom>
        <a:gradFill rotWithShape="0">
          <a:gsLst>
            <a:gs pos="0">
              <a:schemeClr val="accent1">
                <a:tint val="60000"/>
                <a:hueOff val="0"/>
                <a:satOff val="0"/>
                <a:lumOff val="0"/>
                <a:alphaOff val="0"/>
                <a:tint val="96000"/>
                <a:lumMod val="104000"/>
              </a:schemeClr>
            </a:gs>
            <a:gs pos="100000">
              <a:schemeClr val="accent1">
                <a:tint val="60000"/>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5EC8202D-7557-4683-B711-2011E8A3CCA1}">
      <dsp:nvSpPr>
        <dsp:cNvPr id="0" name=""/>
        <dsp:cNvSpPr/>
      </dsp:nvSpPr>
      <dsp:spPr>
        <a:xfrm>
          <a:off x="2666463" y="1664"/>
          <a:ext cx="2182144" cy="1309286"/>
        </a:xfrm>
        <a:prstGeom prst="roundRect">
          <a:avLst>
            <a:gd name="adj" fmla="val 10000"/>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EC" sz="1900" b="1" kern="1200" dirty="0" smtClean="0"/>
            <a:t>Canal de Comunicación </a:t>
          </a:r>
          <a:r>
            <a:rPr lang="es-EC" sz="1900" kern="1200" dirty="0" smtClean="0"/>
            <a:t>((Muriel, 1980)</a:t>
          </a:r>
          <a:endParaRPr lang="es-VE" sz="1900" kern="1200" dirty="0"/>
        </a:p>
      </dsp:txBody>
      <dsp:txXfrm>
        <a:off x="2704811" y="40012"/>
        <a:ext cx="2105448" cy="1232590"/>
      </dsp:txXfrm>
    </dsp:sp>
    <dsp:sp modelId="{FEDCB7B1-12A6-4779-804A-D82234C9C5D4}">
      <dsp:nvSpPr>
        <dsp:cNvPr id="0" name=""/>
        <dsp:cNvSpPr/>
      </dsp:nvSpPr>
      <dsp:spPr>
        <a:xfrm rot="5400000">
          <a:off x="2292128" y="2678561"/>
          <a:ext cx="1629067" cy="196392"/>
        </a:xfrm>
        <a:prstGeom prst="rect">
          <a:avLst/>
        </a:prstGeom>
        <a:gradFill rotWithShape="0">
          <a:gsLst>
            <a:gs pos="0">
              <a:schemeClr val="accent1">
                <a:tint val="60000"/>
                <a:hueOff val="0"/>
                <a:satOff val="0"/>
                <a:lumOff val="0"/>
                <a:alphaOff val="0"/>
                <a:tint val="96000"/>
                <a:lumMod val="104000"/>
              </a:schemeClr>
            </a:gs>
            <a:gs pos="100000">
              <a:schemeClr val="accent1">
                <a:tint val="60000"/>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ADB00EF7-EA41-469F-A719-E517BF0848ED}">
      <dsp:nvSpPr>
        <dsp:cNvPr id="0" name=""/>
        <dsp:cNvSpPr/>
      </dsp:nvSpPr>
      <dsp:spPr>
        <a:xfrm>
          <a:off x="2666463" y="1638272"/>
          <a:ext cx="2182144" cy="1309286"/>
        </a:xfrm>
        <a:prstGeom prst="roundRect">
          <a:avLst>
            <a:gd name="adj" fmla="val 10000"/>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EC" sz="1900" b="1" kern="1200" dirty="0" smtClean="0"/>
            <a:t>Comunicación</a:t>
          </a:r>
          <a:r>
            <a:rPr lang="es-EC" sz="1900" kern="1200" dirty="0" smtClean="0"/>
            <a:t> </a:t>
          </a:r>
          <a:r>
            <a:rPr lang="es-EC" sz="1900" kern="1200" dirty="0" err="1" smtClean="0"/>
            <a:t>Lomonosov</a:t>
          </a:r>
          <a:r>
            <a:rPr lang="es-EC" sz="1900" kern="1200" dirty="0" smtClean="0"/>
            <a:t>, 2012, p. 89)</a:t>
          </a:r>
          <a:endParaRPr lang="es-VE" sz="1900" kern="1200" dirty="0"/>
        </a:p>
      </dsp:txBody>
      <dsp:txXfrm>
        <a:off x="2704811" y="1676620"/>
        <a:ext cx="2105448" cy="1232590"/>
      </dsp:txXfrm>
    </dsp:sp>
    <dsp:sp modelId="{83310D28-84DC-4277-B586-2D6E1BB8B290}">
      <dsp:nvSpPr>
        <dsp:cNvPr id="0" name=""/>
        <dsp:cNvSpPr/>
      </dsp:nvSpPr>
      <dsp:spPr>
        <a:xfrm>
          <a:off x="3110432" y="3496865"/>
          <a:ext cx="2894710" cy="196392"/>
        </a:xfrm>
        <a:prstGeom prst="rect">
          <a:avLst/>
        </a:prstGeom>
        <a:gradFill rotWithShape="0">
          <a:gsLst>
            <a:gs pos="0">
              <a:schemeClr val="accent1">
                <a:tint val="60000"/>
                <a:hueOff val="0"/>
                <a:satOff val="0"/>
                <a:lumOff val="0"/>
                <a:alphaOff val="0"/>
                <a:tint val="96000"/>
                <a:lumMod val="104000"/>
              </a:schemeClr>
            </a:gs>
            <a:gs pos="100000">
              <a:schemeClr val="accent1">
                <a:tint val="60000"/>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1108CC59-D42E-4EE9-B2E7-7A096E898F29}">
      <dsp:nvSpPr>
        <dsp:cNvPr id="0" name=""/>
        <dsp:cNvSpPr/>
      </dsp:nvSpPr>
      <dsp:spPr>
        <a:xfrm>
          <a:off x="2666463" y="3274880"/>
          <a:ext cx="2182144" cy="1309286"/>
        </a:xfrm>
        <a:prstGeom prst="roundRect">
          <a:avLst>
            <a:gd name="adj" fmla="val 10000"/>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EC" sz="1900" b="1" kern="1200" dirty="0" smtClean="0"/>
            <a:t>Imagen Corporativa </a:t>
          </a:r>
          <a:r>
            <a:rPr lang="es-EC" sz="1900" kern="1200" dirty="0" err="1" smtClean="0"/>
            <a:t>Capriotti</a:t>
          </a:r>
          <a:r>
            <a:rPr lang="es-EC" sz="1900" kern="1200" dirty="0" smtClean="0"/>
            <a:t> (2009</a:t>
          </a:r>
          <a:endParaRPr lang="es-VE" sz="1900" kern="1200" dirty="0"/>
        </a:p>
      </dsp:txBody>
      <dsp:txXfrm>
        <a:off x="2704811" y="3313228"/>
        <a:ext cx="2105448" cy="1232590"/>
      </dsp:txXfrm>
    </dsp:sp>
    <dsp:sp modelId="{2786E4B2-033B-48D3-B583-3FC5FD54B374}">
      <dsp:nvSpPr>
        <dsp:cNvPr id="0" name=""/>
        <dsp:cNvSpPr/>
      </dsp:nvSpPr>
      <dsp:spPr>
        <a:xfrm rot="16200000">
          <a:off x="5194380" y="2678561"/>
          <a:ext cx="1629067" cy="196392"/>
        </a:xfrm>
        <a:prstGeom prst="rect">
          <a:avLst/>
        </a:prstGeom>
        <a:gradFill rotWithShape="0">
          <a:gsLst>
            <a:gs pos="0">
              <a:schemeClr val="accent1">
                <a:tint val="60000"/>
                <a:hueOff val="0"/>
                <a:satOff val="0"/>
                <a:lumOff val="0"/>
                <a:alphaOff val="0"/>
                <a:tint val="96000"/>
                <a:lumMod val="104000"/>
              </a:schemeClr>
            </a:gs>
            <a:gs pos="100000">
              <a:schemeClr val="accent1">
                <a:tint val="60000"/>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9DA071AD-9A6A-48D7-B4BD-FC9162D38604}">
      <dsp:nvSpPr>
        <dsp:cNvPr id="0" name=""/>
        <dsp:cNvSpPr/>
      </dsp:nvSpPr>
      <dsp:spPr>
        <a:xfrm>
          <a:off x="5568714" y="3274880"/>
          <a:ext cx="2182144" cy="1309286"/>
        </a:xfrm>
        <a:prstGeom prst="roundRect">
          <a:avLst>
            <a:gd name="adj" fmla="val 10000"/>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EC" sz="1900" b="1" kern="1200" dirty="0" smtClean="0"/>
            <a:t>Satisfacción del cliente </a:t>
          </a:r>
          <a:r>
            <a:rPr lang="es-ES" sz="1900" kern="1200" dirty="0" err="1" smtClean="0"/>
            <a:t>Kotler</a:t>
          </a:r>
          <a:r>
            <a:rPr lang="es-ES" sz="1900" kern="1200" dirty="0" smtClean="0"/>
            <a:t> &amp; </a:t>
          </a:r>
          <a:r>
            <a:rPr lang="es-ES" sz="1900" kern="1200" dirty="0" err="1" smtClean="0"/>
            <a:t>Keller</a:t>
          </a:r>
          <a:r>
            <a:rPr lang="es-ES" sz="1900" kern="1200" dirty="0" smtClean="0"/>
            <a:t> (2012), </a:t>
          </a:r>
          <a:endParaRPr lang="es-VE" sz="1900" kern="1200" dirty="0"/>
        </a:p>
      </dsp:txBody>
      <dsp:txXfrm>
        <a:off x="5607062" y="3313228"/>
        <a:ext cx="2105448" cy="1232590"/>
      </dsp:txXfrm>
    </dsp:sp>
    <dsp:sp modelId="{8E68223D-25C4-42F2-BABA-E51DFB8E22BB}">
      <dsp:nvSpPr>
        <dsp:cNvPr id="0" name=""/>
        <dsp:cNvSpPr/>
      </dsp:nvSpPr>
      <dsp:spPr>
        <a:xfrm rot="16200000">
          <a:off x="5194380" y="1041953"/>
          <a:ext cx="1629067" cy="196392"/>
        </a:xfrm>
        <a:prstGeom prst="rect">
          <a:avLst/>
        </a:prstGeom>
        <a:gradFill rotWithShape="0">
          <a:gsLst>
            <a:gs pos="0">
              <a:schemeClr val="accent1">
                <a:tint val="60000"/>
                <a:hueOff val="0"/>
                <a:satOff val="0"/>
                <a:lumOff val="0"/>
                <a:alphaOff val="0"/>
                <a:tint val="96000"/>
                <a:lumMod val="104000"/>
              </a:schemeClr>
            </a:gs>
            <a:gs pos="100000">
              <a:schemeClr val="accent1">
                <a:tint val="60000"/>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F0710129-42AC-43BC-ABDB-CBDD57AD5A95}">
      <dsp:nvSpPr>
        <dsp:cNvPr id="0" name=""/>
        <dsp:cNvSpPr/>
      </dsp:nvSpPr>
      <dsp:spPr>
        <a:xfrm>
          <a:off x="5568714" y="1638272"/>
          <a:ext cx="2182144" cy="1309286"/>
        </a:xfrm>
        <a:prstGeom prst="roundRect">
          <a:avLst>
            <a:gd name="adj" fmla="val 10000"/>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EC" sz="1900" b="1" kern="1200" dirty="0" smtClean="0"/>
            <a:t>Comunicación organizacional </a:t>
          </a:r>
          <a:r>
            <a:rPr lang="es-EC" sz="1900" kern="1200" dirty="0" smtClean="0"/>
            <a:t>Gary </a:t>
          </a:r>
          <a:r>
            <a:rPr lang="es-EC" sz="1900" kern="1200" dirty="0" err="1" smtClean="0"/>
            <a:t>Kreps</a:t>
          </a:r>
          <a:r>
            <a:rPr lang="es-EC" sz="1900" kern="1200" dirty="0" smtClean="0"/>
            <a:t> (1995), </a:t>
          </a:r>
          <a:endParaRPr lang="es-VE" sz="1900" kern="1200" dirty="0"/>
        </a:p>
      </dsp:txBody>
      <dsp:txXfrm>
        <a:off x="5607062" y="1676620"/>
        <a:ext cx="2105448" cy="1232590"/>
      </dsp:txXfrm>
    </dsp:sp>
    <dsp:sp modelId="{DCEF11CA-76B7-4183-B438-A6C635A84E9B}">
      <dsp:nvSpPr>
        <dsp:cNvPr id="0" name=""/>
        <dsp:cNvSpPr/>
      </dsp:nvSpPr>
      <dsp:spPr>
        <a:xfrm>
          <a:off x="5568714" y="1664"/>
          <a:ext cx="2182144" cy="1309286"/>
        </a:xfrm>
        <a:prstGeom prst="roundRect">
          <a:avLst>
            <a:gd name="adj" fmla="val 10000"/>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EC" sz="1900" b="1" kern="1200" dirty="0" smtClean="0"/>
            <a:t>Cliente interno </a:t>
          </a:r>
          <a:r>
            <a:rPr lang="es-EC" sz="1900" kern="1200" dirty="0" smtClean="0"/>
            <a:t>Bernal (2014)</a:t>
          </a:r>
          <a:endParaRPr lang="es-VE" sz="1900" kern="1200" dirty="0"/>
        </a:p>
      </dsp:txBody>
      <dsp:txXfrm>
        <a:off x="5607062" y="40012"/>
        <a:ext cx="2105448" cy="123259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AF7162-6303-482F-B55D-99AC9F78CBCC}">
      <dsp:nvSpPr>
        <dsp:cNvPr id="0" name=""/>
        <dsp:cNvSpPr/>
      </dsp:nvSpPr>
      <dsp:spPr>
        <a:xfrm rot="5400000">
          <a:off x="3427879" y="-392097"/>
          <a:ext cx="3133190" cy="4700682"/>
        </a:xfrm>
        <a:prstGeom prst="round2SameRect">
          <a:avLst/>
        </a:prstGeom>
        <a:solidFill>
          <a:schemeClr val="accent5">
            <a:tint val="40000"/>
            <a:alpha val="90000"/>
            <a:hueOff val="0"/>
            <a:satOff val="0"/>
            <a:lumOff val="0"/>
            <a:alphaOff val="0"/>
          </a:schemeClr>
        </a:solidFill>
        <a:ln w="15875"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endParaRPr lang="es-EC" sz="1400" kern="1200" dirty="0">
            <a:solidFill>
              <a:schemeClr val="tx1"/>
            </a:solidFill>
          </a:endParaRPr>
        </a:p>
        <a:p>
          <a:pPr marL="171450" lvl="1" indent="-171450" algn="l" defTabSz="711200">
            <a:lnSpc>
              <a:spcPct val="90000"/>
            </a:lnSpc>
            <a:spcBef>
              <a:spcPct val="0"/>
            </a:spcBef>
            <a:spcAft>
              <a:spcPct val="15000"/>
            </a:spcAft>
            <a:buChar char="••"/>
          </a:pPr>
          <a:r>
            <a:rPr lang="es-EC" sz="1600" kern="1200" dirty="0" smtClean="0"/>
            <a:t>¿La creación de un plan de comunicación integral mejorara el nivel de comunicación entre todos los niveles jerárquicos de las compañías, así como la imagen ante el cliente externo del sector automotriz en el Distrito Metropolitano de la ciudad de Quito?</a:t>
          </a:r>
          <a:endParaRPr lang="es-MX" sz="1600" kern="1200" dirty="0"/>
        </a:p>
        <a:p>
          <a:pPr marL="114300" lvl="1" indent="-114300" algn="l" defTabSz="622300">
            <a:lnSpc>
              <a:spcPct val="90000"/>
            </a:lnSpc>
            <a:spcBef>
              <a:spcPct val="0"/>
            </a:spcBef>
            <a:spcAft>
              <a:spcPct val="15000"/>
            </a:spcAft>
            <a:buChar char="••"/>
          </a:pPr>
          <a:endParaRPr lang="es-EC" sz="1400" kern="1200" dirty="0">
            <a:solidFill>
              <a:schemeClr val="tx1"/>
            </a:solidFill>
          </a:endParaRPr>
        </a:p>
      </dsp:txBody>
      <dsp:txXfrm rot="-5400000">
        <a:off x="2644133" y="544599"/>
        <a:ext cx="4547732" cy="2827290"/>
      </dsp:txXfrm>
    </dsp:sp>
    <dsp:sp modelId="{C3AF9260-D245-41A0-91A1-FC0B4350E996}">
      <dsp:nvSpPr>
        <dsp:cNvPr id="0" name=""/>
        <dsp:cNvSpPr/>
      </dsp:nvSpPr>
      <dsp:spPr>
        <a:xfrm>
          <a:off x="0" y="0"/>
          <a:ext cx="2644133" cy="3916488"/>
        </a:xfrm>
        <a:prstGeom prst="round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es-EC" sz="3900" kern="1200" dirty="0" smtClean="0">
              <a:solidFill>
                <a:schemeClr val="tx1"/>
              </a:solidFill>
            </a:rPr>
            <a:t>Hipótesis</a:t>
          </a:r>
          <a:endParaRPr lang="es-EC" sz="3900" kern="1200" dirty="0">
            <a:solidFill>
              <a:schemeClr val="tx1"/>
            </a:solidFill>
          </a:endParaRPr>
        </a:p>
      </dsp:txBody>
      <dsp:txXfrm>
        <a:off x="129076" y="129076"/>
        <a:ext cx="2385981" cy="365833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492EDA-1213-47DB-8F30-BA3EC224D7F9}" type="datetimeFigureOut">
              <a:rPr lang="es-MX" smtClean="0"/>
              <a:t>03/09/2018</a:t>
            </a:fld>
            <a:endParaRPr lang="es-MX"/>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1091E2-A8A4-4302-A99C-0E0499D66008}" type="slidenum">
              <a:rPr lang="es-MX" smtClean="0"/>
              <a:t>‹Nº›</a:t>
            </a:fld>
            <a:endParaRPr lang="es-MX"/>
          </a:p>
        </p:txBody>
      </p:sp>
    </p:spTree>
    <p:extLst>
      <p:ext uri="{BB962C8B-B14F-4D97-AF65-F5344CB8AC3E}">
        <p14:creationId xmlns:p14="http://schemas.microsoft.com/office/powerpoint/2010/main" val="2029914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371600" y="1143000"/>
            <a:ext cx="4114800" cy="3086100"/>
          </a:xfrm>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6A7441D7-C633-4324-86FF-E00342CAD518}" type="slidenum">
              <a:rPr lang="es-ES" smtClean="0"/>
              <a:pPr/>
              <a:t>1</a:t>
            </a:fld>
            <a:endParaRPr lang="es-ES"/>
          </a:p>
        </p:txBody>
      </p:sp>
      <p:sp>
        <p:nvSpPr>
          <p:cNvPr id="5" name="4 Marcador de pie de página"/>
          <p:cNvSpPr>
            <a:spLocks noGrp="1"/>
          </p:cNvSpPr>
          <p:nvPr>
            <p:ph type="ftr" sz="quarter" idx="11"/>
          </p:nvPr>
        </p:nvSpPr>
        <p:spPr/>
        <p:txBody>
          <a:bodyPr/>
          <a:lstStyle/>
          <a:p>
            <a:r>
              <a:rPr lang="es-ES"/>
              <a:t>CÓDIGO: SGC.DI.269       VERSIÓN: 1.0        DICIEMBRE 13 2011</a:t>
            </a:r>
          </a:p>
        </p:txBody>
      </p:sp>
    </p:spTree>
    <p:extLst>
      <p:ext uri="{BB962C8B-B14F-4D97-AF65-F5344CB8AC3E}">
        <p14:creationId xmlns:p14="http://schemas.microsoft.com/office/powerpoint/2010/main" val="3818828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77542409-6A04-4DC6-AC3A-D3758287A8F2}" type="slidenum">
              <a:rPr lang="es-ES" smtClean="0"/>
              <a:t>3</a:t>
            </a:fld>
            <a:endParaRPr lang="es-ES" dirty="0"/>
          </a:p>
        </p:txBody>
      </p:sp>
    </p:spTree>
    <p:extLst>
      <p:ext uri="{BB962C8B-B14F-4D97-AF65-F5344CB8AC3E}">
        <p14:creationId xmlns:p14="http://schemas.microsoft.com/office/powerpoint/2010/main" val="384380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371600" y="1143000"/>
            <a:ext cx="4114800" cy="3086100"/>
          </a:xfrm>
        </p:spPr>
      </p:sp>
      <p:sp>
        <p:nvSpPr>
          <p:cNvPr id="3" name="2 Marcador de notas"/>
          <p:cNvSpPr>
            <a:spLocks noGrp="1"/>
          </p:cNvSpPr>
          <p:nvPr>
            <p:ph type="body" idx="1"/>
          </p:nvPr>
        </p:nvSpPr>
        <p:spPr/>
        <p:txBody>
          <a:bodyPr/>
          <a:lstStyle/>
          <a:p>
            <a:endParaRPr lang="es-EC" dirty="0"/>
          </a:p>
        </p:txBody>
      </p:sp>
      <p:sp>
        <p:nvSpPr>
          <p:cNvPr id="4" name="3 Marcador de número de diapositiva"/>
          <p:cNvSpPr>
            <a:spLocks noGrp="1"/>
          </p:cNvSpPr>
          <p:nvPr>
            <p:ph type="sldNum" sz="quarter" idx="10"/>
          </p:nvPr>
        </p:nvSpPr>
        <p:spPr/>
        <p:txBody>
          <a:bodyPr/>
          <a:lstStyle/>
          <a:p>
            <a:fld id="{788EF2E0-45F6-4ECA-BAAC-7A28E0A8A93E}" type="slidenum">
              <a:rPr lang="es-EC" smtClean="0"/>
              <a:t>7</a:t>
            </a:fld>
            <a:endParaRPr lang="es-EC" dirty="0"/>
          </a:p>
        </p:txBody>
      </p:sp>
    </p:spTree>
    <p:extLst>
      <p:ext uri="{BB962C8B-B14F-4D97-AF65-F5344CB8AC3E}">
        <p14:creationId xmlns:p14="http://schemas.microsoft.com/office/powerpoint/2010/main" val="102726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371600" y="1143000"/>
            <a:ext cx="4114800" cy="3086100"/>
          </a:xfrm>
        </p:spPr>
      </p:sp>
      <p:sp>
        <p:nvSpPr>
          <p:cNvPr id="3" name="2 Marcador de notas"/>
          <p:cNvSpPr>
            <a:spLocks noGrp="1"/>
          </p:cNvSpPr>
          <p:nvPr>
            <p:ph type="body" idx="1"/>
          </p:nvPr>
        </p:nvSpPr>
        <p:spPr/>
        <p:txBody>
          <a:bodyPr/>
          <a:lstStyle/>
          <a:p>
            <a:endParaRPr lang="es-EC" dirty="0"/>
          </a:p>
        </p:txBody>
      </p:sp>
      <p:sp>
        <p:nvSpPr>
          <p:cNvPr id="4" name="3 Marcador de número de diapositiva"/>
          <p:cNvSpPr>
            <a:spLocks noGrp="1"/>
          </p:cNvSpPr>
          <p:nvPr>
            <p:ph type="sldNum" sz="quarter" idx="10"/>
          </p:nvPr>
        </p:nvSpPr>
        <p:spPr/>
        <p:txBody>
          <a:bodyPr/>
          <a:lstStyle/>
          <a:p>
            <a:fld id="{788EF2E0-45F6-4ECA-BAAC-7A28E0A8A93E}" type="slidenum">
              <a:rPr lang="es-EC" smtClean="0"/>
              <a:t>13</a:t>
            </a:fld>
            <a:endParaRPr lang="es-EC"/>
          </a:p>
        </p:txBody>
      </p:sp>
    </p:spTree>
    <p:extLst>
      <p:ext uri="{BB962C8B-B14F-4D97-AF65-F5344CB8AC3E}">
        <p14:creationId xmlns:p14="http://schemas.microsoft.com/office/powerpoint/2010/main" val="751389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371600" y="1143000"/>
            <a:ext cx="4114800" cy="3086100"/>
          </a:xfrm>
        </p:spPr>
      </p:sp>
      <p:sp>
        <p:nvSpPr>
          <p:cNvPr id="3" name="2 Marcador de notas"/>
          <p:cNvSpPr>
            <a:spLocks noGrp="1"/>
          </p:cNvSpPr>
          <p:nvPr>
            <p:ph type="body" idx="1"/>
          </p:nvPr>
        </p:nvSpPr>
        <p:spPr/>
        <p:txBody>
          <a:bodyPr/>
          <a:lstStyle/>
          <a:p>
            <a:endParaRPr lang="es-EC" dirty="0"/>
          </a:p>
        </p:txBody>
      </p:sp>
      <p:sp>
        <p:nvSpPr>
          <p:cNvPr id="4" name="3 Marcador de número de diapositiva"/>
          <p:cNvSpPr>
            <a:spLocks noGrp="1"/>
          </p:cNvSpPr>
          <p:nvPr>
            <p:ph type="sldNum" sz="quarter" idx="10"/>
          </p:nvPr>
        </p:nvSpPr>
        <p:spPr/>
        <p:txBody>
          <a:bodyPr/>
          <a:lstStyle/>
          <a:p>
            <a:fld id="{788EF2E0-45F6-4ECA-BAAC-7A28E0A8A93E}" type="slidenum">
              <a:rPr lang="es-EC" smtClean="0"/>
              <a:t>14</a:t>
            </a:fld>
            <a:endParaRPr lang="es-EC"/>
          </a:p>
        </p:txBody>
      </p:sp>
    </p:spTree>
    <p:extLst>
      <p:ext uri="{BB962C8B-B14F-4D97-AF65-F5344CB8AC3E}">
        <p14:creationId xmlns:p14="http://schemas.microsoft.com/office/powerpoint/2010/main" val="3502619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371600" y="1143000"/>
            <a:ext cx="4114800" cy="3086100"/>
          </a:xfrm>
        </p:spPr>
      </p:sp>
      <p:sp>
        <p:nvSpPr>
          <p:cNvPr id="3" name="Marcador de notas 2"/>
          <p:cNvSpPr>
            <a:spLocks noGrp="1"/>
          </p:cNvSpPr>
          <p:nvPr>
            <p:ph type="body" idx="1"/>
          </p:nvPr>
        </p:nvSpPr>
        <p:spPr/>
        <p:txBody>
          <a:bodyPr/>
          <a:lstStyle/>
          <a:p>
            <a:pPr marL="228600" marR="0" lvl="0" indent="-228600" algn="l" defTabSz="913995" rtl="0" eaLnBrk="1" fontAlgn="auto" latinLnBrk="0" hangingPunct="1">
              <a:lnSpc>
                <a:spcPct val="100000"/>
              </a:lnSpc>
              <a:spcBef>
                <a:spcPts val="0"/>
              </a:spcBef>
              <a:spcAft>
                <a:spcPts val="0"/>
              </a:spcAft>
              <a:buClrTx/>
              <a:buSzTx/>
              <a:buFontTx/>
              <a:buAutoNum type="arabicPeriod"/>
              <a:tabLst/>
              <a:defRPr/>
            </a:pPr>
            <a:r>
              <a:rPr lang="es-ES" sz="1200" kern="1200" dirty="0" smtClean="0">
                <a:solidFill>
                  <a:schemeClr val="tx1"/>
                </a:solidFill>
                <a:effectLst/>
                <a:latin typeface="+mn-lt"/>
                <a:ea typeface="+mn-ea"/>
                <a:cs typeface="+mn-cs"/>
              </a:rPr>
              <a:t>Determinar el Nivel de confianza: z=1,96</a:t>
            </a:r>
          </a:p>
          <a:p>
            <a:pPr marL="228600" marR="0" lvl="0" indent="-228600" algn="l" defTabSz="913995" rtl="0" eaLnBrk="1" fontAlgn="auto" latinLnBrk="0" hangingPunct="1">
              <a:lnSpc>
                <a:spcPct val="100000"/>
              </a:lnSpc>
              <a:spcBef>
                <a:spcPts val="0"/>
              </a:spcBef>
              <a:spcAft>
                <a:spcPts val="0"/>
              </a:spcAft>
              <a:buClrTx/>
              <a:buSzTx/>
              <a:buFontTx/>
              <a:buAutoNum type="arabicPeriod"/>
              <a:tabLst/>
              <a:defRPr/>
            </a:pPr>
            <a:r>
              <a:rPr lang="es-ES" sz="1200" kern="1200" dirty="0" smtClean="0">
                <a:solidFill>
                  <a:schemeClr val="tx1"/>
                </a:solidFill>
                <a:effectLst/>
                <a:latin typeface="+mn-lt"/>
                <a:ea typeface="+mn-ea"/>
                <a:cs typeface="+mn-cs"/>
              </a:rPr>
              <a:t>Formula universal</a:t>
            </a:r>
          </a:p>
          <a:p>
            <a:pPr marL="228600" marR="0" lvl="0" indent="-228600" algn="l" defTabSz="913995" rtl="0" eaLnBrk="1" fontAlgn="auto" latinLnBrk="0" hangingPunct="1">
              <a:lnSpc>
                <a:spcPct val="100000"/>
              </a:lnSpc>
              <a:spcBef>
                <a:spcPts val="0"/>
              </a:spcBef>
              <a:spcAft>
                <a:spcPts val="0"/>
              </a:spcAft>
              <a:buClrTx/>
              <a:buSzTx/>
              <a:buFontTx/>
              <a:buAutoNum type="arabicPeriod"/>
              <a:tabLst/>
              <a:defRPr/>
            </a:pPr>
            <a:r>
              <a:rPr lang="es-ES" sz="1200" kern="1200" dirty="0" smtClean="0">
                <a:solidFill>
                  <a:schemeClr val="tx1"/>
                </a:solidFill>
                <a:effectLst/>
                <a:latin typeface="+mn-lt"/>
                <a:ea typeface="+mn-ea"/>
                <a:cs typeface="+mn-cs"/>
              </a:rPr>
              <a:t>primero determinamos la muestra universal y luego aplicamos el muestreo estratificado. </a:t>
            </a:r>
          </a:p>
          <a:p>
            <a:pPr marL="228600" marR="0" lvl="0" indent="-228600" algn="l" defTabSz="913995" rtl="0" eaLnBrk="1" fontAlgn="auto" latinLnBrk="0" hangingPunct="1">
              <a:lnSpc>
                <a:spcPct val="100000"/>
              </a:lnSpc>
              <a:spcBef>
                <a:spcPts val="0"/>
              </a:spcBef>
              <a:spcAft>
                <a:spcPts val="0"/>
              </a:spcAft>
              <a:buClrTx/>
              <a:buSzTx/>
              <a:buFontTx/>
              <a:buAutoNum type="arabicPeriod"/>
              <a:tabLst/>
              <a:defRPr/>
            </a:pPr>
            <a:r>
              <a:rPr lang="es-ES" sz="1200" kern="1200" dirty="0" smtClean="0">
                <a:solidFill>
                  <a:schemeClr val="tx1"/>
                </a:solidFill>
                <a:effectLst/>
                <a:latin typeface="+mn-lt"/>
                <a:ea typeface="+mn-ea"/>
                <a:cs typeface="+mn-cs"/>
              </a:rPr>
              <a:t>Afijación proporcional</a:t>
            </a:r>
            <a:endParaRPr lang="es-EC" sz="1200" kern="1200" dirty="0" smtClean="0">
              <a:solidFill>
                <a:schemeClr val="tx1"/>
              </a:solidFill>
              <a:effectLst/>
              <a:latin typeface="+mn-lt"/>
              <a:ea typeface="+mn-ea"/>
              <a:cs typeface="+mn-cs"/>
            </a:endParaRPr>
          </a:p>
          <a:p>
            <a:endParaRPr lang="es-EC" dirty="0"/>
          </a:p>
        </p:txBody>
      </p:sp>
      <p:sp>
        <p:nvSpPr>
          <p:cNvPr id="4" name="Marcador de número de diapositiva 3"/>
          <p:cNvSpPr>
            <a:spLocks noGrp="1"/>
          </p:cNvSpPr>
          <p:nvPr>
            <p:ph type="sldNum" sz="quarter" idx="10"/>
          </p:nvPr>
        </p:nvSpPr>
        <p:spPr/>
        <p:txBody>
          <a:bodyPr/>
          <a:lstStyle/>
          <a:p>
            <a:fld id="{788EF2E0-45F6-4ECA-BAAC-7A28E0A8A93E}" type="slidenum">
              <a:rPr lang="es-EC" smtClean="0">
                <a:solidFill>
                  <a:prstClr val="black"/>
                </a:solidFill>
              </a:rPr>
              <a:pPr/>
              <a:t>16</a:t>
            </a:fld>
            <a:endParaRPr lang="es-EC">
              <a:solidFill>
                <a:prstClr val="black"/>
              </a:solidFill>
            </a:endParaRPr>
          </a:p>
        </p:txBody>
      </p:sp>
    </p:spTree>
    <p:extLst>
      <p:ext uri="{BB962C8B-B14F-4D97-AF65-F5344CB8AC3E}">
        <p14:creationId xmlns:p14="http://schemas.microsoft.com/office/powerpoint/2010/main" val="1727126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A6C0B6D9-4A99-4D0A-871D-C032753A6ACE}" type="datetimeFigureOut">
              <a:rPr lang="es-MX" smtClean="0"/>
              <a:t>03/09/2018</a:t>
            </a:fld>
            <a:endParaRPr lang="es-MX"/>
          </a:p>
        </p:txBody>
      </p:sp>
      <p:sp>
        <p:nvSpPr>
          <p:cNvPr id="5" name="Footer Placeholder 4"/>
          <p:cNvSpPr>
            <a:spLocks noGrp="1"/>
          </p:cNvSpPr>
          <p:nvPr>
            <p:ph type="ftr" sz="quarter" idx="11"/>
          </p:nvPr>
        </p:nvSpPr>
        <p:spPr/>
        <p:txBody>
          <a:bodyPr/>
          <a:lstStyle/>
          <a:p>
            <a:endParaRPr lang="es-MX"/>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1E98BB3-0D24-4DFC-9E55-01D3BA5B91CB}" type="slidenum">
              <a:rPr lang="es-MX" smtClean="0"/>
              <a:t>‹Nº›</a:t>
            </a:fld>
            <a:endParaRPr lang="es-MX"/>
          </a:p>
        </p:txBody>
      </p:sp>
    </p:spTree>
    <p:extLst>
      <p:ext uri="{BB962C8B-B14F-4D97-AF65-F5344CB8AC3E}">
        <p14:creationId xmlns:p14="http://schemas.microsoft.com/office/powerpoint/2010/main" val="3315482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6C0B6D9-4A99-4D0A-871D-C032753A6ACE}" type="datetimeFigureOut">
              <a:rPr lang="es-MX" smtClean="0"/>
              <a:t>03/09/2018</a:t>
            </a:fld>
            <a:endParaRPr lang="es-MX"/>
          </a:p>
        </p:txBody>
      </p:sp>
      <p:sp>
        <p:nvSpPr>
          <p:cNvPr id="5" name="Footer Placeholder 4"/>
          <p:cNvSpPr>
            <a:spLocks noGrp="1"/>
          </p:cNvSpPr>
          <p:nvPr>
            <p:ph type="ftr" sz="quarter" idx="11"/>
          </p:nvPr>
        </p:nvSpPr>
        <p:spPr/>
        <p:txBody>
          <a:bodyPr/>
          <a:lstStyle/>
          <a:p>
            <a:endParaRPr lang="es-MX"/>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E98BB3-0D24-4DFC-9E55-01D3BA5B91CB}" type="slidenum">
              <a:rPr lang="es-MX" smtClean="0"/>
              <a:t>‹Nº›</a:t>
            </a:fld>
            <a:endParaRPr lang="es-MX"/>
          </a:p>
        </p:txBody>
      </p:sp>
    </p:spTree>
    <p:extLst>
      <p:ext uri="{BB962C8B-B14F-4D97-AF65-F5344CB8AC3E}">
        <p14:creationId xmlns:p14="http://schemas.microsoft.com/office/powerpoint/2010/main" val="2541060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6C0B6D9-4A99-4D0A-871D-C032753A6ACE}" type="datetimeFigureOut">
              <a:rPr lang="es-MX" smtClean="0"/>
              <a:t>03/09/2018</a:t>
            </a:fld>
            <a:endParaRPr lang="es-MX"/>
          </a:p>
        </p:txBody>
      </p:sp>
      <p:sp>
        <p:nvSpPr>
          <p:cNvPr id="5" name="Footer Placeholder 4"/>
          <p:cNvSpPr>
            <a:spLocks noGrp="1"/>
          </p:cNvSpPr>
          <p:nvPr>
            <p:ph type="ftr" sz="quarter" idx="11"/>
          </p:nvPr>
        </p:nvSpPr>
        <p:spPr/>
        <p:txBody>
          <a:bodyPr/>
          <a:lstStyle/>
          <a:p>
            <a:endParaRPr lang="es-MX"/>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E98BB3-0D24-4DFC-9E55-01D3BA5B91CB}" type="slidenum">
              <a:rPr lang="es-MX" smtClean="0"/>
              <a:t>‹Nº›</a:t>
            </a:fld>
            <a:endParaRPr lang="es-MX"/>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504774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A6C0B6D9-4A99-4D0A-871D-C032753A6ACE}" type="datetimeFigureOut">
              <a:rPr lang="es-MX" smtClean="0"/>
              <a:t>03/09/2018</a:t>
            </a:fld>
            <a:endParaRPr lang="es-MX"/>
          </a:p>
        </p:txBody>
      </p:sp>
      <p:sp>
        <p:nvSpPr>
          <p:cNvPr id="6" name="Footer Placeholder 5"/>
          <p:cNvSpPr>
            <a:spLocks noGrp="1"/>
          </p:cNvSpPr>
          <p:nvPr>
            <p:ph type="ftr" sz="quarter" idx="11"/>
          </p:nvPr>
        </p:nvSpPr>
        <p:spPr/>
        <p:txBody>
          <a:bodyPr/>
          <a:lstStyle/>
          <a:p>
            <a:endParaRPr lang="es-MX"/>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E98BB3-0D24-4DFC-9E55-01D3BA5B91CB}" type="slidenum">
              <a:rPr lang="es-MX" smtClean="0"/>
              <a:t>‹Nº›</a:t>
            </a:fld>
            <a:endParaRPr lang="es-MX"/>
          </a:p>
        </p:txBody>
      </p:sp>
    </p:spTree>
    <p:extLst>
      <p:ext uri="{BB962C8B-B14F-4D97-AF65-F5344CB8AC3E}">
        <p14:creationId xmlns:p14="http://schemas.microsoft.com/office/powerpoint/2010/main" val="38529986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A6C0B6D9-4A99-4D0A-871D-C032753A6ACE}" type="datetimeFigureOut">
              <a:rPr lang="es-MX" smtClean="0"/>
              <a:t>03/09/2018</a:t>
            </a:fld>
            <a:endParaRPr lang="es-MX"/>
          </a:p>
        </p:txBody>
      </p:sp>
      <p:sp>
        <p:nvSpPr>
          <p:cNvPr id="6" name="Footer Placeholder 5"/>
          <p:cNvSpPr>
            <a:spLocks noGrp="1"/>
          </p:cNvSpPr>
          <p:nvPr>
            <p:ph type="ftr" sz="quarter" idx="11"/>
          </p:nvPr>
        </p:nvSpPr>
        <p:spPr/>
        <p:txBody>
          <a:bodyPr/>
          <a:lstStyle/>
          <a:p>
            <a:endParaRPr lang="es-MX"/>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E98BB3-0D24-4DFC-9E55-01D3BA5B91CB}" type="slidenum">
              <a:rPr lang="es-MX" smtClean="0"/>
              <a:t>‹Nº›</a:t>
            </a:fld>
            <a:endParaRPr lang="es-MX"/>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138135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A6C0B6D9-4A99-4D0A-871D-C032753A6ACE}" type="datetimeFigureOut">
              <a:rPr lang="es-MX" smtClean="0"/>
              <a:t>03/09/2018</a:t>
            </a:fld>
            <a:endParaRPr lang="es-MX"/>
          </a:p>
        </p:txBody>
      </p:sp>
      <p:sp>
        <p:nvSpPr>
          <p:cNvPr id="6" name="Footer Placeholder 5"/>
          <p:cNvSpPr>
            <a:spLocks noGrp="1"/>
          </p:cNvSpPr>
          <p:nvPr>
            <p:ph type="ftr" sz="quarter" idx="11"/>
          </p:nvPr>
        </p:nvSpPr>
        <p:spPr/>
        <p:txBody>
          <a:bodyPr/>
          <a:lstStyle/>
          <a:p>
            <a:endParaRPr lang="es-MX"/>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E98BB3-0D24-4DFC-9E55-01D3BA5B91CB}" type="slidenum">
              <a:rPr lang="es-MX" smtClean="0"/>
              <a:t>‹Nº›</a:t>
            </a:fld>
            <a:endParaRPr lang="es-MX"/>
          </a:p>
        </p:txBody>
      </p:sp>
    </p:spTree>
    <p:extLst>
      <p:ext uri="{BB962C8B-B14F-4D97-AF65-F5344CB8AC3E}">
        <p14:creationId xmlns:p14="http://schemas.microsoft.com/office/powerpoint/2010/main" val="35370055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6C0B6D9-4A99-4D0A-871D-C032753A6ACE}" type="datetimeFigureOut">
              <a:rPr lang="es-MX" smtClean="0"/>
              <a:t>03/09/2018</a:t>
            </a:fld>
            <a:endParaRPr lang="es-MX"/>
          </a:p>
        </p:txBody>
      </p:sp>
      <p:sp>
        <p:nvSpPr>
          <p:cNvPr id="5" name="Footer Placeholder 4"/>
          <p:cNvSpPr>
            <a:spLocks noGrp="1"/>
          </p:cNvSpPr>
          <p:nvPr>
            <p:ph type="ftr" sz="quarter" idx="11"/>
          </p:nvPr>
        </p:nvSpPr>
        <p:spPr/>
        <p:txBody>
          <a:bodyPr/>
          <a:lstStyle/>
          <a:p>
            <a:endParaRPr lang="es-MX"/>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E98BB3-0D24-4DFC-9E55-01D3BA5B91CB}" type="slidenum">
              <a:rPr lang="es-MX" smtClean="0"/>
              <a:t>‹Nº›</a:t>
            </a:fld>
            <a:endParaRPr lang="es-MX"/>
          </a:p>
        </p:txBody>
      </p:sp>
    </p:spTree>
    <p:extLst>
      <p:ext uri="{BB962C8B-B14F-4D97-AF65-F5344CB8AC3E}">
        <p14:creationId xmlns:p14="http://schemas.microsoft.com/office/powerpoint/2010/main" val="34833532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6C0B6D9-4A99-4D0A-871D-C032753A6ACE}" type="datetimeFigureOut">
              <a:rPr lang="es-MX" smtClean="0"/>
              <a:t>03/09/2018</a:t>
            </a:fld>
            <a:endParaRPr lang="es-MX"/>
          </a:p>
        </p:txBody>
      </p:sp>
      <p:sp>
        <p:nvSpPr>
          <p:cNvPr id="5" name="Footer Placeholder 4"/>
          <p:cNvSpPr>
            <a:spLocks noGrp="1"/>
          </p:cNvSpPr>
          <p:nvPr>
            <p:ph type="ftr" sz="quarter" idx="11"/>
          </p:nvPr>
        </p:nvSpPr>
        <p:spPr/>
        <p:txBody>
          <a:bodyPr/>
          <a:lstStyle/>
          <a:p>
            <a:endParaRPr lang="es-MX"/>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E98BB3-0D24-4DFC-9E55-01D3BA5B91CB}" type="slidenum">
              <a:rPr lang="es-MX" smtClean="0"/>
              <a:t>‹Nº›</a:t>
            </a:fld>
            <a:endParaRPr lang="es-MX"/>
          </a:p>
        </p:txBody>
      </p:sp>
    </p:spTree>
    <p:extLst>
      <p:ext uri="{BB962C8B-B14F-4D97-AF65-F5344CB8AC3E}">
        <p14:creationId xmlns:p14="http://schemas.microsoft.com/office/powerpoint/2010/main" val="4244820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1_Diapositiva de título">
    <p:spTree>
      <p:nvGrpSpPr>
        <p:cNvPr id="1" name=""/>
        <p:cNvGrpSpPr/>
        <p:nvPr/>
      </p:nvGrpSpPr>
      <p:grpSpPr>
        <a:xfrm>
          <a:off x="0" y="0"/>
          <a:ext cx="0" cy="0"/>
          <a:chOff x="0" y="0"/>
          <a:chExt cx="0" cy="0"/>
        </a:xfrm>
      </p:grpSpPr>
      <p:graphicFrame>
        <p:nvGraphicFramePr>
          <p:cNvPr id="2" name="Object 43"/>
          <p:cNvGraphicFramePr>
            <a:graphicFrameLocks noChangeAspect="1"/>
          </p:cNvGraphicFramePr>
          <p:nvPr/>
        </p:nvGraphicFramePr>
        <p:xfrm>
          <a:off x="-19050" y="749300"/>
          <a:ext cx="9163050" cy="5360988"/>
        </p:xfrm>
        <a:graphic>
          <a:graphicData uri="http://schemas.openxmlformats.org/presentationml/2006/ole">
            <mc:AlternateContent xmlns:mc="http://schemas.openxmlformats.org/markup-compatibility/2006">
              <mc:Choice xmlns:v="urn:schemas-microsoft-com:vml" Requires="v">
                <p:oleObj spid="_x0000_s1045" name="CorelDRAW" r:id="rId3" imgW="9168480" imgH="5375520" progId="">
                  <p:embed/>
                </p:oleObj>
              </mc:Choice>
              <mc:Fallback>
                <p:oleObj name="CorelDRAW" r:id="rId3" imgW="9168480" imgH="537552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r="2681"/>
                      <a:stretch>
                        <a:fillRect/>
                      </a:stretch>
                    </p:blipFill>
                    <p:spPr bwMode="auto">
                      <a:xfrm>
                        <a:off x="-19050" y="749300"/>
                        <a:ext cx="9163050" cy="536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Rectangle 27"/>
          <p:cNvSpPr>
            <a:spLocks noChangeArrowheads="1"/>
          </p:cNvSpPr>
          <p:nvPr userDrawn="1"/>
        </p:nvSpPr>
        <p:spPr bwMode="auto">
          <a:xfrm>
            <a:off x="3071813" y="2286000"/>
            <a:ext cx="2895600" cy="476250"/>
          </a:xfrm>
          <a:prstGeom prst="rect">
            <a:avLst/>
          </a:prstGeom>
          <a:noFill/>
          <a:ln w="9525">
            <a:noFill/>
            <a:miter lim="800000"/>
            <a:headEnd/>
            <a:tailEnd/>
          </a:ln>
          <a:effectLst/>
        </p:spPr>
        <p:txBody>
          <a:bodyPr/>
          <a:lstStyle/>
          <a:p>
            <a:pPr algn="ctr">
              <a:defRPr/>
            </a:pPr>
            <a:endParaRPr lang="es-ES" sz="1400"/>
          </a:p>
        </p:txBody>
      </p:sp>
      <p:pic>
        <p:nvPicPr>
          <p:cNvPr id="8" name="12 Imagen" descr="pie de pagina espe.jpg"/>
          <p:cNvPicPr>
            <a:picLocks noChangeAspect="1"/>
          </p:cNvPicPr>
          <p:nvPr userDrawn="1"/>
        </p:nvPicPr>
        <p:blipFill>
          <a:blip r:embed="rId5" cstate="print"/>
          <a:srcRect/>
          <a:stretch>
            <a:fillRect/>
          </a:stretch>
        </p:blipFill>
        <p:spPr bwMode="auto">
          <a:xfrm>
            <a:off x="0" y="5864227"/>
            <a:ext cx="9144000" cy="1065213"/>
          </a:xfrm>
          <a:prstGeom prst="rect">
            <a:avLst/>
          </a:prstGeom>
          <a:noFill/>
          <a:ln w="9525">
            <a:solidFill>
              <a:schemeClr val="tx1"/>
            </a:solidFill>
            <a:miter lim="800000"/>
            <a:headEnd/>
            <a:tailEnd/>
          </a:ln>
        </p:spPr>
      </p:pic>
      <p:sp>
        <p:nvSpPr>
          <p:cNvPr id="10" name="7 Marcador de fecha"/>
          <p:cNvSpPr>
            <a:spLocks noGrp="1"/>
          </p:cNvSpPr>
          <p:nvPr>
            <p:ph type="dt" sz="half" idx="2"/>
          </p:nvPr>
        </p:nvSpPr>
        <p:spPr>
          <a:xfrm>
            <a:off x="385192" y="5661248"/>
            <a:ext cx="2026568" cy="216024"/>
          </a:xfrm>
          <a:prstGeom prst="rect">
            <a:avLst/>
          </a:prstGeom>
        </p:spPr>
        <p:txBody>
          <a:bodyPr vert="horz" lIns="91440" tIns="45720" rIns="91440" bIns="45720" rtlCol="0" anchor="ctr"/>
          <a:lstStyle>
            <a:lvl1pPr algn="ctr">
              <a:defRPr sz="500">
                <a:solidFill>
                  <a:schemeClr val="tx1"/>
                </a:solidFill>
              </a:defRPr>
            </a:lvl1pPr>
          </a:lstStyle>
          <a:p>
            <a:r>
              <a:rPr lang="es-EC" b="1" dirty="0"/>
              <a:t>FECHA ÚLTIMA REVISIÓN: </a:t>
            </a:r>
            <a:r>
              <a:rPr lang="es-EC" dirty="0"/>
              <a:t>09/10/13</a:t>
            </a:r>
          </a:p>
        </p:txBody>
      </p:sp>
      <p:sp>
        <p:nvSpPr>
          <p:cNvPr id="11" name="8 Marcador de pie de página"/>
          <p:cNvSpPr>
            <a:spLocks noGrp="1"/>
          </p:cNvSpPr>
          <p:nvPr>
            <p:ph type="ftr" sz="quarter" idx="3"/>
          </p:nvPr>
        </p:nvSpPr>
        <p:spPr>
          <a:xfrm>
            <a:off x="4388160" y="5662451"/>
            <a:ext cx="1447800" cy="213618"/>
          </a:xfrm>
          <a:prstGeom prst="rect">
            <a:avLst/>
          </a:prstGeom>
        </p:spPr>
        <p:txBody>
          <a:bodyPr vert="horz" lIns="91440" tIns="45720" rIns="91440" bIns="45720" rtlCol="0" anchor="ctr"/>
          <a:lstStyle>
            <a:lvl1pPr algn="ctr">
              <a:defRPr sz="500">
                <a:solidFill>
                  <a:schemeClr val="tx1"/>
                </a:solidFill>
              </a:defRPr>
            </a:lvl1pPr>
          </a:lstStyle>
          <a:p>
            <a:r>
              <a:rPr lang="es-EC" b="1"/>
              <a:t>CÓDIGO: </a:t>
            </a:r>
            <a:r>
              <a:rPr lang="es-EC"/>
              <a:t>SGC.DI.260</a:t>
            </a:r>
            <a:endParaRPr lang="es-EC" dirty="0"/>
          </a:p>
        </p:txBody>
      </p:sp>
      <p:sp>
        <p:nvSpPr>
          <p:cNvPr id="12" name="9 Marcador de número de diapositiva"/>
          <p:cNvSpPr>
            <a:spLocks noGrp="1"/>
          </p:cNvSpPr>
          <p:nvPr>
            <p:ph type="sldNum" sz="quarter" idx="4"/>
          </p:nvPr>
        </p:nvSpPr>
        <p:spPr>
          <a:xfrm>
            <a:off x="7812360" y="5662451"/>
            <a:ext cx="874440" cy="213618"/>
          </a:xfrm>
          <a:prstGeom prst="rect">
            <a:avLst/>
          </a:prstGeom>
        </p:spPr>
        <p:txBody>
          <a:bodyPr vert="horz" lIns="91440" tIns="45720" rIns="91440" bIns="45720" rtlCol="0" anchor="ctr"/>
          <a:lstStyle>
            <a:lvl1pPr algn="ctr">
              <a:defRPr sz="500">
                <a:solidFill>
                  <a:schemeClr val="tx1"/>
                </a:solidFill>
              </a:defRPr>
            </a:lvl1pPr>
          </a:lstStyle>
          <a:p>
            <a:r>
              <a:rPr lang="es-EC" b="1" dirty="0"/>
              <a:t>VERSIÓN: </a:t>
            </a:r>
            <a:r>
              <a:rPr lang="es-EC" dirty="0"/>
              <a:t>1.1</a:t>
            </a:r>
          </a:p>
        </p:txBody>
      </p:sp>
      <p:pic>
        <p:nvPicPr>
          <p:cNvPr id="9" name="8 Imagen"/>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43102" y="222164"/>
            <a:ext cx="2232000" cy="576448"/>
          </a:xfrm>
          <a:prstGeom prst="rect">
            <a:avLst/>
          </a:prstGeom>
        </p:spPr>
      </p:pic>
    </p:spTree>
    <p:extLst>
      <p:ext uri="{BB962C8B-B14F-4D97-AF65-F5344CB8AC3E}">
        <p14:creationId xmlns:p14="http://schemas.microsoft.com/office/powerpoint/2010/main" val="921830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6C0B6D9-4A99-4D0A-871D-C032753A6ACE}" type="datetimeFigureOut">
              <a:rPr lang="es-MX" smtClean="0"/>
              <a:t>03/09/2018</a:t>
            </a:fld>
            <a:endParaRPr lang="es-MX"/>
          </a:p>
        </p:txBody>
      </p:sp>
      <p:sp>
        <p:nvSpPr>
          <p:cNvPr id="5" name="Footer Placeholder 4"/>
          <p:cNvSpPr>
            <a:spLocks noGrp="1"/>
          </p:cNvSpPr>
          <p:nvPr>
            <p:ph type="ftr" sz="quarter" idx="11"/>
          </p:nvPr>
        </p:nvSpPr>
        <p:spPr/>
        <p:txBody>
          <a:bodyPr/>
          <a:lstStyle/>
          <a:p>
            <a:endParaRPr lang="es-MX"/>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E98BB3-0D24-4DFC-9E55-01D3BA5B91CB}" type="slidenum">
              <a:rPr lang="es-MX" smtClean="0"/>
              <a:t>‹Nº›</a:t>
            </a:fld>
            <a:endParaRPr lang="es-MX"/>
          </a:p>
        </p:txBody>
      </p:sp>
    </p:spTree>
    <p:extLst>
      <p:ext uri="{BB962C8B-B14F-4D97-AF65-F5344CB8AC3E}">
        <p14:creationId xmlns:p14="http://schemas.microsoft.com/office/powerpoint/2010/main" val="2299478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6C0B6D9-4A99-4D0A-871D-C032753A6ACE}" type="datetimeFigureOut">
              <a:rPr lang="es-MX" smtClean="0"/>
              <a:t>03/09/2018</a:t>
            </a:fld>
            <a:endParaRPr lang="es-MX"/>
          </a:p>
        </p:txBody>
      </p:sp>
      <p:sp>
        <p:nvSpPr>
          <p:cNvPr id="5" name="Footer Placeholder 4"/>
          <p:cNvSpPr>
            <a:spLocks noGrp="1"/>
          </p:cNvSpPr>
          <p:nvPr>
            <p:ph type="ftr" sz="quarter" idx="11"/>
          </p:nvPr>
        </p:nvSpPr>
        <p:spPr/>
        <p:txBody>
          <a:bodyPr/>
          <a:lstStyle/>
          <a:p>
            <a:endParaRPr lang="es-MX"/>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E98BB3-0D24-4DFC-9E55-01D3BA5B91CB}" type="slidenum">
              <a:rPr lang="es-MX" smtClean="0"/>
              <a:t>‹Nº›</a:t>
            </a:fld>
            <a:endParaRPr lang="es-MX"/>
          </a:p>
        </p:txBody>
      </p:sp>
    </p:spTree>
    <p:extLst>
      <p:ext uri="{BB962C8B-B14F-4D97-AF65-F5344CB8AC3E}">
        <p14:creationId xmlns:p14="http://schemas.microsoft.com/office/powerpoint/2010/main" val="1901076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A6C0B6D9-4A99-4D0A-871D-C032753A6ACE}" type="datetimeFigureOut">
              <a:rPr lang="es-MX" smtClean="0"/>
              <a:t>03/09/2018</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1E98BB3-0D24-4DFC-9E55-01D3BA5B91CB}" type="slidenum">
              <a:rPr lang="es-MX" smtClean="0"/>
              <a:t>‹Nº›</a:t>
            </a:fld>
            <a:endParaRPr lang="es-MX"/>
          </a:p>
        </p:txBody>
      </p:sp>
    </p:spTree>
    <p:extLst>
      <p:ext uri="{BB962C8B-B14F-4D97-AF65-F5344CB8AC3E}">
        <p14:creationId xmlns:p14="http://schemas.microsoft.com/office/powerpoint/2010/main" val="48019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A6C0B6D9-4A99-4D0A-871D-C032753A6ACE}" type="datetimeFigureOut">
              <a:rPr lang="es-MX" smtClean="0"/>
              <a:t>03/09/2018</a:t>
            </a:fld>
            <a:endParaRPr lang="es-MX"/>
          </a:p>
        </p:txBody>
      </p:sp>
      <p:sp>
        <p:nvSpPr>
          <p:cNvPr id="8" name="Footer Placeholder 7"/>
          <p:cNvSpPr>
            <a:spLocks noGrp="1"/>
          </p:cNvSpPr>
          <p:nvPr>
            <p:ph type="ftr" sz="quarter" idx="11"/>
          </p:nvPr>
        </p:nvSpPr>
        <p:spPr/>
        <p:txBody>
          <a:bodyPr/>
          <a:lstStyle/>
          <a:p>
            <a:endParaRPr lang="es-MX"/>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1E98BB3-0D24-4DFC-9E55-01D3BA5B91CB}" type="slidenum">
              <a:rPr lang="es-MX" smtClean="0"/>
              <a:t>‹Nº›</a:t>
            </a:fld>
            <a:endParaRPr lang="es-MX"/>
          </a:p>
        </p:txBody>
      </p:sp>
    </p:spTree>
    <p:extLst>
      <p:ext uri="{BB962C8B-B14F-4D97-AF65-F5344CB8AC3E}">
        <p14:creationId xmlns:p14="http://schemas.microsoft.com/office/powerpoint/2010/main" val="2827802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A6C0B6D9-4A99-4D0A-871D-C032753A6ACE}" type="datetimeFigureOut">
              <a:rPr lang="es-MX" smtClean="0"/>
              <a:t>03/09/2018</a:t>
            </a:fld>
            <a:endParaRPr lang="es-MX"/>
          </a:p>
        </p:txBody>
      </p:sp>
      <p:sp>
        <p:nvSpPr>
          <p:cNvPr id="4" name="Footer Placeholder 3"/>
          <p:cNvSpPr>
            <a:spLocks noGrp="1"/>
          </p:cNvSpPr>
          <p:nvPr>
            <p:ph type="ftr" sz="quarter" idx="11"/>
          </p:nvPr>
        </p:nvSpPr>
        <p:spPr/>
        <p:txBody>
          <a:bodyPr/>
          <a:lstStyle/>
          <a:p>
            <a:endParaRPr lang="es-MX"/>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E98BB3-0D24-4DFC-9E55-01D3BA5B91CB}" type="slidenum">
              <a:rPr lang="es-MX" smtClean="0"/>
              <a:t>‹Nº›</a:t>
            </a:fld>
            <a:endParaRPr lang="es-MX"/>
          </a:p>
        </p:txBody>
      </p:sp>
    </p:spTree>
    <p:extLst>
      <p:ext uri="{BB962C8B-B14F-4D97-AF65-F5344CB8AC3E}">
        <p14:creationId xmlns:p14="http://schemas.microsoft.com/office/powerpoint/2010/main" val="2870899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C0B6D9-4A99-4D0A-871D-C032753A6ACE}" type="datetimeFigureOut">
              <a:rPr lang="es-MX" smtClean="0"/>
              <a:t>03/09/2018</a:t>
            </a:fld>
            <a:endParaRPr lang="es-MX"/>
          </a:p>
        </p:txBody>
      </p:sp>
      <p:sp>
        <p:nvSpPr>
          <p:cNvPr id="3" name="Footer Placeholder 2"/>
          <p:cNvSpPr>
            <a:spLocks noGrp="1"/>
          </p:cNvSpPr>
          <p:nvPr>
            <p:ph type="ftr" sz="quarter" idx="11"/>
          </p:nvPr>
        </p:nvSpPr>
        <p:spPr/>
        <p:txBody>
          <a:bodyPr/>
          <a:lstStyle/>
          <a:p>
            <a:endParaRPr lang="es-MX"/>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E98BB3-0D24-4DFC-9E55-01D3BA5B91CB}" type="slidenum">
              <a:rPr lang="es-MX" smtClean="0"/>
              <a:t>‹Nº›</a:t>
            </a:fld>
            <a:endParaRPr lang="es-MX"/>
          </a:p>
        </p:txBody>
      </p:sp>
    </p:spTree>
    <p:extLst>
      <p:ext uri="{BB962C8B-B14F-4D97-AF65-F5344CB8AC3E}">
        <p14:creationId xmlns:p14="http://schemas.microsoft.com/office/powerpoint/2010/main" val="3161496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6C0B6D9-4A99-4D0A-871D-C032753A6ACE}" type="datetimeFigureOut">
              <a:rPr lang="es-MX" smtClean="0"/>
              <a:t>03/09/2018</a:t>
            </a:fld>
            <a:endParaRPr lang="es-MX"/>
          </a:p>
        </p:txBody>
      </p:sp>
      <p:sp>
        <p:nvSpPr>
          <p:cNvPr id="6" name="Footer Placeholder 5"/>
          <p:cNvSpPr>
            <a:spLocks noGrp="1"/>
          </p:cNvSpPr>
          <p:nvPr>
            <p:ph type="ftr" sz="quarter" idx="11"/>
          </p:nvPr>
        </p:nvSpPr>
        <p:spPr/>
        <p:txBody>
          <a:bodyPr/>
          <a:lstStyle/>
          <a:p>
            <a:endParaRPr lang="es-MX"/>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E98BB3-0D24-4DFC-9E55-01D3BA5B91CB}" type="slidenum">
              <a:rPr lang="es-MX" smtClean="0"/>
              <a:t>‹Nº›</a:t>
            </a:fld>
            <a:endParaRPr lang="es-MX"/>
          </a:p>
        </p:txBody>
      </p:sp>
    </p:spTree>
    <p:extLst>
      <p:ext uri="{BB962C8B-B14F-4D97-AF65-F5344CB8AC3E}">
        <p14:creationId xmlns:p14="http://schemas.microsoft.com/office/powerpoint/2010/main" val="77774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6C0B6D9-4A99-4D0A-871D-C032753A6ACE}" type="datetimeFigureOut">
              <a:rPr lang="es-MX" smtClean="0"/>
              <a:t>03/09/2018</a:t>
            </a:fld>
            <a:endParaRPr lang="es-MX"/>
          </a:p>
        </p:txBody>
      </p:sp>
      <p:sp>
        <p:nvSpPr>
          <p:cNvPr id="6" name="Footer Placeholder 5"/>
          <p:cNvSpPr>
            <a:spLocks noGrp="1"/>
          </p:cNvSpPr>
          <p:nvPr>
            <p:ph type="ftr" sz="quarter" idx="11"/>
          </p:nvPr>
        </p:nvSpPr>
        <p:spPr/>
        <p:txBody>
          <a:bodyPr/>
          <a:lstStyle/>
          <a:p>
            <a:endParaRPr lang="es-MX"/>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E98BB3-0D24-4DFC-9E55-01D3BA5B91CB}" type="slidenum">
              <a:rPr lang="es-MX" smtClean="0"/>
              <a:t>‹Nº›</a:t>
            </a:fld>
            <a:endParaRPr lang="es-MX"/>
          </a:p>
        </p:txBody>
      </p:sp>
    </p:spTree>
    <p:extLst>
      <p:ext uri="{BB962C8B-B14F-4D97-AF65-F5344CB8AC3E}">
        <p14:creationId xmlns:p14="http://schemas.microsoft.com/office/powerpoint/2010/main" val="3409078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A6C0B6D9-4A99-4D0A-871D-C032753A6ACE}" type="datetimeFigureOut">
              <a:rPr lang="es-MX" smtClean="0"/>
              <a:t>03/09/2018</a:t>
            </a:fld>
            <a:endParaRPr lang="es-MX"/>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1E98BB3-0D24-4DFC-9E55-01D3BA5B91CB}" type="slidenum">
              <a:rPr lang="es-MX" smtClean="0"/>
              <a:t>‹Nº›</a:t>
            </a:fld>
            <a:endParaRPr lang="es-MX"/>
          </a:p>
        </p:txBody>
      </p:sp>
    </p:spTree>
    <p:extLst>
      <p:ext uri="{BB962C8B-B14F-4D97-AF65-F5344CB8AC3E}">
        <p14:creationId xmlns:p14="http://schemas.microsoft.com/office/powerpoint/2010/main" val="3338945024"/>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 id="2147483713" r:id="rId16"/>
    <p:sldLayoutId id="2147483714"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13.png"/></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34.xml"/><Relationship Id="rId13" Type="http://schemas.openxmlformats.org/officeDocument/2006/relationships/slide" Target="slide24.xml"/><Relationship Id="rId3" Type="http://schemas.openxmlformats.org/officeDocument/2006/relationships/slide" Target="slide22.xml"/><Relationship Id="rId7" Type="http://schemas.openxmlformats.org/officeDocument/2006/relationships/slide" Target="slide25.xml"/><Relationship Id="rId12" Type="http://schemas.openxmlformats.org/officeDocument/2006/relationships/slide" Target="slide19.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slide" Target="slide26.xml"/><Relationship Id="rId11" Type="http://schemas.openxmlformats.org/officeDocument/2006/relationships/slide" Target="slide10.xml"/><Relationship Id="rId5" Type="http://schemas.openxmlformats.org/officeDocument/2006/relationships/slide" Target="slide4.xml"/><Relationship Id="rId10" Type="http://schemas.openxmlformats.org/officeDocument/2006/relationships/slide" Target="slide3.xml"/><Relationship Id="rId4" Type="http://schemas.openxmlformats.org/officeDocument/2006/relationships/slide" Target="slide23.xml"/><Relationship Id="rId9" Type="http://schemas.openxmlformats.org/officeDocument/2006/relationships/slide" Target="slide8.xml"/><Relationship Id="rId14" Type="http://schemas.openxmlformats.org/officeDocument/2006/relationships/slide" Target="slide37.xml"/></Relationships>
</file>

<file path=ppt/slides/_rels/slide30.xml.rels><?xml version="1.0" encoding="UTF-8" standalone="yes"?>
<Relationships xmlns="http://schemas.openxmlformats.org/package/2006/relationships"><Relationship Id="rId2" Type="http://schemas.openxmlformats.org/officeDocument/2006/relationships/slide" Target="slide3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8" Type="http://schemas.openxmlformats.org/officeDocument/2006/relationships/slide" Target="slide35.xml"/><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slide" Target="slide3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slide" Target="slide3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3 CuadroTexto"/>
          <p:cNvSpPr txBox="1"/>
          <p:nvPr/>
        </p:nvSpPr>
        <p:spPr>
          <a:xfrm>
            <a:off x="1403648" y="620688"/>
            <a:ext cx="7560840" cy="5355312"/>
          </a:xfrm>
          <a:prstGeom prst="rect">
            <a:avLst/>
          </a:prstGeom>
          <a:noFill/>
        </p:spPr>
        <p:txBody>
          <a:bodyPr wrap="square" rtlCol="0">
            <a:spAutoFit/>
          </a:bodyPr>
          <a:lstStyle/>
          <a:p>
            <a:pPr algn="ctr"/>
            <a:r>
              <a:rPr lang="es-ES" sz="2400" b="1" dirty="0"/>
              <a:t>           UNIVERSIDAD DE LAS FUERZAS ARMADAS ESPE</a:t>
            </a:r>
          </a:p>
          <a:p>
            <a:endParaRPr lang="es-ES" sz="2400" dirty="0"/>
          </a:p>
          <a:p>
            <a:endParaRPr lang="es-ES" sz="2400" dirty="0"/>
          </a:p>
          <a:p>
            <a:pPr algn="ctr"/>
            <a:r>
              <a:rPr lang="es-ES" sz="2400" b="1" dirty="0"/>
              <a:t>DEPARTAMENTO DE CIENCIAS ECONÒMICAS, ADMINISTRATIVAS Y DE COMERCIO</a:t>
            </a:r>
          </a:p>
          <a:p>
            <a:endParaRPr lang="es-ES" sz="2400" dirty="0"/>
          </a:p>
          <a:p>
            <a:endParaRPr lang="es-ES" sz="2400" dirty="0"/>
          </a:p>
          <a:p>
            <a:pPr algn="ctr"/>
            <a:r>
              <a:rPr lang="es-ES" sz="2400" b="1" dirty="0"/>
              <a:t>CARRERA DE INGENIERÌA EN MERCADOTECNIA</a:t>
            </a:r>
          </a:p>
          <a:p>
            <a:pPr algn="ctr"/>
            <a:endParaRPr lang="es-ES" sz="2400" b="1" dirty="0"/>
          </a:p>
          <a:p>
            <a:pPr algn="ctr"/>
            <a:endParaRPr lang="es-ES" sz="2400" dirty="0"/>
          </a:p>
          <a:p>
            <a:pPr algn="ctr"/>
            <a:r>
              <a:rPr lang="es-ES" sz="2400" b="1" dirty="0" smtClean="0"/>
              <a:t> </a:t>
            </a:r>
            <a:r>
              <a:rPr lang="es-ES" sz="2400" b="1" dirty="0"/>
              <a:t>Cristina López Naranjo</a:t>
            </a:r>
            <a:endParaRPr lang="es-ES" sz="2400" dirty="0"/>
          </a:p>
          <a:p>
            <a:endParaRPr lang="es-ES" dirty="0"/>
          </a:p>
          <a:p>
            <a:pPr algn="ctr"/>
            <a:r>
              <a:rPr lang="es-ES" dirty="0"/>
              <a:t>2018</a:t>
            </a:r>
          </a:p>
          <a:p>
            <a:endParaRPr lang="es-ES" dirty="0"/>
          </a:p>
        </p:txBody>
      </p:sp>
    </p:spTree>
    <p:extLst>
      <p:ext uri="{BB962C8B-B14F-4D97-AF65-F5344CB8AC3E}">
        <p14:creationId xmlns:p14="http://schemas.microsoft.com/office/powerpoint/2010/main" val="16122041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stretch>
            <a:fillRect/>
          </a:stretch>
        </p:blipFill>
        <p:spPr>
          <a:xfrm>
            <a:off x="2189388" y="1705655"/>
            <a:ext cx="6285139" cy="4788035"/>
          </a:xfrm>
          <a:prstGeom prst="rect">
            <a:avLst/>
          </a:prstGeom>
        </p:spPr>
      </p:pic>
      <p:sp>
        <p:nvSpPr>
          <p:cNvPr id="8" name="CuadroTexto 7"/>
          <p:cNvSpPr txBox="1"/>
          <p:nvPr/>
        </p:nvSpPr>
        <p:spPr>
          <a:xfrm>
            <a:off x="781980" y="782052"/>
            <a:ext cx="441146" cy="369332"/>
          </a:xfrm>
          <a:prstGeom prst="rect">
            <a:avLst/>
          </a:prstGeom>
          <a:noFill/>
        </p:spPr>
        <p:txBody>
          <a:bodyPr wrap="none" rtlCol="0">
            <a:spAutoFit/>
          </a:bodyPr>
          <a:lstStyle/>
          <a:p>
            <a:r>
              <a:rPr lang="es-MX" dirty="0" smtClean="0">
                <a:solidFill>
                  <a:schemeClr val="bg1"/>
                </a:solidFill>
              </a:rPr>
              <a:t>10</a:t>
            </a:r>
            <a:endParaRPr lang="es-MX" dirty="0">
              <a:solidFill>
                <a:schemeClr val="bg1"/>
              </a:solidFill>
            </a:endParaRPr>
          </a:p>
        </p:txBody>
      </p:sp>
      <p:sp>
        <p:nvSpPr>
          <p:cNvPr id="10" name="Título 1"/>
          <p:cNvSpPr txBox="1">
            <a:spLocks/>
          </p:cNvSpPr>
          <p:nvPr/>
        </p:nvSpPr>
        <p:spPr>
          <a:xfrm>
            <a:off x="-638026" y="782052"/>
            <a:ext cx="9371949" cy="689588"/>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C" sz="3200" dirty="0" smtClean="0">
                <a:solidFill>
                  <a:schemeClr val="tx1">
                    <a:lumMod val="95000"/>
                    <a:lumOff val="5000"/>
                  </a:schemeClr>
                </a:solidFill>
                <a:hlinkClick r:id="rId3" action="ppaction://hlinksldjump"/>
              </a:rPr>
              <a:t>MARCO METODOLÓGICO</a:t>
            </a:r>
            <a:endParaRPr lang="es-VE" sz="3200" dirty="0">
              <a:solidFill>
                <a:schemeClr val="tx1">
                  <a:lumMod val="95000"/>
                  <a:lumOff val="5000"/>
                </a:schemeClr>
              </a:solidFill>
            </a:endParaRPr>
          </a:p>
        </p:txBody>
      </p:sp>
    </p:spTree>
    <p:extLst>
      <p:ext uri="{BB962C8B-B14F-4D97-AF65-F5344CB8AC3E}">
        <p14:creationId xmlns:p14="http://schemas.microsoft.com/office/powerpoint/2010/main" val="33762578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1477141" y="2290579"/>
            <a:ext cx="6708888" cy="1754326"/>
          </a:xfrm>
          <a:prstGeom prst="rect">
            <a:avLst/>
          </a:prstGeom>
          <a:noFill/>
        </p:spPr>
        <p:txBody>
          <a:bodyPr wrap="none" rtlCol="0">
            <a:spAutoFit/>
          </a:bodyPr>
          <a:lstStyle/>
          <a:p>
            <a:r>
              <a:rPr lang="es-MX" b="1" dirty="0" smtClean="0"/>
              <a:t>Encuesta</a:t>
            </a:r>
          </a:p>
          <a:p>
            <a:r>
              <a:rPr lang="es-MX" dirty="0" smtClean="0"/>
              <a:t>Características</a:t>
            </a:r>
          </a:p>
          <a:p>
            <a:r>
              <a:rPr lang="es-MX" dirty="0" smtClean="0"/>
              <a:t>Debe tener entre 10 0 12 preguntas</a:t>
            </a:r>
          </a:p>
          <a:p>
            <a:r>
              <a:rPr lang="es-MX" dirty="0" smtClean="0"/>
              <a:t>Se empleará medidas de escala de tipo ordinal, nominal, </a:t>
            </a:r>
          </a:p>
          <a:p>
            <a:r>
              <a:rPr lang="es-MX" dirty="0" smtClean="0"/>
              <a:t>intervalo y razón</a:t>
            </a:r>
          </a:p>
          <a:p>
            <a:r>
              <a:rPr lang="es-MX" dirty="0" smtClean="0"/>
              <a:t>Deben estar relacionado con los objetivos planteados</a:t>
            </a:r>
          </a:p>
        </p:txBody>
      </p:sp>
      <p:sp>
        <p:nvSpPr>
          <p:cNvPr id="7" name="CuadroTexto 6"/>
          <p:cNvSpPr txBox="1"/>
          <p:nvPr/>
        </p:nvSpPr>
        <p:spPr>
          <a:xfrm>
            <a:off x="1485901" y="4316185"/>
            <a:ext cx="6351419" cy="1200329"/>
          </a:xfrm>
          <a:prstGeom prst="rect">
            <a:avLst/>
          </a:prstGeom>
          <a:noFill/>
        </p:spPr>
        <p:txBody>
          <a:bodyPr wrap="none" rtlCol="0">
            <a:spAutoFit/>
          </a:bodyPr>
          <a:lstStyle/>
          <a:p>
            <a:r>
              <a:rPr lang="es-MX" b="1" dirty="0" smtClean="0"/>
              <a:t>Observación</a:t>
            </a:r>
          </a:p>
          <a:p>
            <a:r>
              <a:rPr lang="es-MX" dirty="0" smtClean="0"/>
              <a:t>Vamos recolectar datos de forma visual examinando y</a:t>
            </a:r>
          </a:p>
          <a:p>
            <a:r>
              <a:rPr lang="es-MX" dirty="0" smtClean="0"/>
              <a:t> analizando el comportamiento y hechos</a:t>
            </a:r>
          </a:p>
          <a:p>
            <a:endParaRPr lang="es-MX" dirty="0" smtClean="0"/>
          </a:p>
        </p:txBody>
      </p:sp>
      <p:sp>
        <p:nvSpPr>
          <p:cNvPr id="9" name="Título 1"/>
          <p:cNvSpPr>
            <a:spLocks noGrp="1"/>
          </p:cNvSpPr>
          <p:nvPr>
            <p:ph type="title"/>
          </p:nvPr>
        </p:nvSpPr>
        <p:spPr>
          <a:xfrm>
            <a:off x="1477141" y="1081878"/>
            <a:ext cx="6589199" cy="1280890"/>
          </a:xfrm>
        </p:spPr>
        <p:txBody>
          <a:bodyPr/>
          <a:lstStyle/>
          <a:p>
            <a:r>
              <a:rPr lang="es-MX" dirty="0" smtClean="0"/>
              <a:t>Investigación Descriptiva</a:t>
            </a:r>
            <a:endParaRPr lang="es-MX" dirty="0"/>
          </a:p>
        </p:txBody>
      </p:sp>
      <p:sp>
        <p:nvSpPr>
          <p:cNvPr id="10" name="CuadroTexto 9"/>
          <p:cNvSpPr txBox="1"/>
          <p:nvPr/>
        </p:nvSpPr>
        <p:spPr>
          <a:xfrm>
            <a:off x="781980" y="782052"/>
            <a:ext cx="441146" cy="369332"/>
          </a:xfrm>
          <a:prstGeom prst="rect">
            <a:avLst/>
          </a:prstGeom>
          <a:noFill/>
        </p:spPr>
        <p:txBody>
          <a:bodyPr wrap="none" rtlCol="0">
            <a:spAutoFit/>
          </a:bodyPr>
          <a:lstStyle/>
          <a:p>
            <a:r>
              <a:rPr lang="es-MX" dirty="0" smtClean="0">
                <a:solidFill>
                  <a:schemeClr val="bg1"/>
                </a:solidFill>
              </a:rPr>
              <a:t>11</a:t>
            </a:r>
            <a:endParaRPr lang="es-MX" dirty="0">
              <a:solidFill>
                <a:schemeClr val="bg1"/>
              </a:solidFill>
            </a:endParaRPr>
          </a:p>
        </p:txBody>
      </p:sp>
    </p:spTree>
    <p:extLst>
      <p:ext uri="{BB962C8B-B14F-4D97-AF65-F5344CB8AC3E}">
        <p14:creationId xmlns:p14="http://schemas.microsoft.com/office/powerpoint/2010/main" val="8114719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381906" y="711114"/>
            <a:ext cx="7290054" cy="1124712"/>
          </a:xfrm>
        </p:spPr>
        <p:txBody>
          <a:bodyPr/>
          <a:lstStyle/>
          <a:p>
            <a:r>
              <a:rPr lang="es-ES" b="1" dirty="0">
                <a:solidFill>
                  <a:schemeClr val="tx1"/>
                </a:solidFill>
              </a:rPr>
              <a:t>Técnicas de muestreo </a:t>
            </a:r>
            <a:endParaRPr lang="es-EC" b="1" dirty="0">
              <a:solidFill>
                <a:schemeClr val="tx1"/>
              </a:solidFill>
            </a:endParaRPr>
          </a:p>
        </p:txBody>
      </p:sp>
      <p:sp>
        <p:nvSpPr>
          <p:cNvPr id="3" name="Rectángulo 2"/>
          <p:cNvSpPr/>
          <p:nvPr/>
        </p:nvSpPr>
        <p:spPr>
          <a:xfrm>
            <a:off x="1381906" y="1273470"/>
            <a:ext cx="4203395" cy="369332"/>
          </a:xfrm>
          <a:prstGeom prst="rect">
            <a:avLst/>
          </a:prstGeom>
        </p:spPr>
        <p:txBody>
          <a:bodyPr wrap="none">
            <a:spAutoFit/>
          </a:bodyPr>
          <a:lstStyle/>
          <a:p>
            <a:pPr lvl="0"/>
            <a:r>
              <a:rPr lang="es-ES" b="1" dirty="0"/>
              <a:t>Muestreo Probabilístico Estratificado</a:t>
            </a:r>
            <a:endParaRPr lang="es-EC" b="1" dirty="0"/>
          </a:p>
        </p:txBody>
      </p:sp>
      <p:sp>
        <p:nvSpPr>
          <p:cNvPr id="5" name="CuadroTexto 4"/>
          <p:cNvSpPr txBox="1"/>
          <p:nvPr/>
        </p:nvSpPr>
        <p:spPr>
          <a:xfrm>
            <a:off x="1556667" y="2759529"/>
            <a:ext cx="7587333" cy="646331"/>
          </a:xfrm>
          <a:prstGeom prst="rect">
            <a:avLst/>
          </a:prstGeom>
          <a:noFill/>
        </p:spPr>
        <p:txBody>
          <a:bodyPr wrap="none" rtlCol="0">
            <a:spAutoFit/>
          </a:bodyPr>
          <a:lstStyle/>
          <a:p>
            <a:r>
              <a:rPr lang="es-MX" dirty="0" smtClean="0"/>
              <a:t>Esta técnica permite seleccionar un conjunto de personas</a:t>
            </a:r>
          </a:p>
          <a:p>
            <a:r>
              <a:rPr lang="es-MX" dirty="0" smtClean="0"/>
              <a:t>Para poder determinar ciertas características mediante un estudio</a:t>
            </a:r>
            <a:endParaRPr lang="es-MX" dirty="0"/>
          </a:p>
        </p:txBody>
      </p:sp>
      <p:sp>
        <p:nvSpPr>
          <p:cNvPr id="7" name="CuadroTexto 6"/>
          <p:cNvSpPr txBox="1"/>
          <p:nvPr/>
        </p:nvSpPr>
        <p:spPr>
          <a:xfrm>
            <a:off x="1556667" y="4006397"/>
            <a:ext cx="7162538" cy="646331"/>
          </a:xfrm>
          <a:prstGeom prst="rect">
            <a:avLst/>
          </a:prstGeom>
          <a:noFill/>
        </p:spPr>
        <p:txBody>
          <a:bodyPr wrap="none" rtlCol="0">
            <a:spAutoFit/>
          </a:bodyPr>
          <a:lstStyle/>
          <a:p>
            <a:r>
              <a:rPr lang="es-MX" dirty="0" smtClean="0"/>
              <a:t>El Muestreo Estratificado nos permite definir las zonas de quito </a:t>
            </a:r>
          </a:p>
          <a:p>
            <a:r>
              <a:rPr lang="es-MX" dirty="0" smtClean="0"/>
              <a:t>Clasificadas por el municipio. </a:t>
            </a:r>
            <a:endParaRPr lang="es-MX" dirty="0"/>
          </a:p>
        </p:txBody>
      </p:sp>
      <p:sp>
        <p:nvSpPr>
          <p:cNvPr id="8" name="CuadroTexto 7"/>
          <p:cNvSpPr txBox="1"/>
          <p:nvPr/>
        </p:nvSpPr>
        <p:spPr>
          <a:xfrm>
            <a:off x="781980" y="782052"/>
            <a:ext cx="441146" cy="369332"/>
          </a:xfrm>
          <a:prstGeom prst="rect">
            <a:avLst/>
          </a:prstGeom>
          <a:noFill/>
        </p:spPr>
        <p:txBody>
          <a:bodyPr wrap="none" rtlCol="0">
            <a:spAutoFit/>
          </a:bodyPr>
          <a:lstStyle/>
          <a:p>
            <a:r>
              <a:rPr lang="es-MX" dirty="0" smtClean="0">
                <a:solidFill>
                  <a:schemeClr val="bg1"/>
                </a:solidFill>
              </a:rPr>
              <a:t>12</a:t>
            </a:r>
            <a:endParaRPr lang="es-MX" dirty="0">
              <a:solidFill>
                <a:schemeClr val="bg1"/>
              </a:solidFill>
            </a:endParaRPr>
          </a:p>
        </p:txBody>
      </p:sp>
    </p:spTree>
    <p:extLst>
      <p:ext uri="{BB962C8B-B14F-4D97-AF65-F5344CB8AC3E}">
        <p14:creationId xmlns:p14="http://schemas.microsoft.com/office/powerpoint/2010/main" val="3434860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4024863506"/>
              </p:ext>
            </p:extLst>
          </p:nvPr>
        </p:nvGraphicFramePr>
        <p:xfrm>
          <a:off x="755576" y="1816768"/>
          <a:ext cx="7344816" cy="3916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uadroTexto 2"/>
          <p:cNvSpPr txBox="1"/>
          <p:nvPr/>
        </p:nvSpPr>
        <p:spPr>
          <a:xfrm>
            <a:off x="781980" y="782052"/>
            <a:ext cx="441146" cy="369332"/>
          </a:xfrm>
          <a:prstGeom prst="rect">
            <a:avLst/>
          </a:prstGeom>
          <a:noFill/>
        </p:spPr>
        <p:txBody>
          <a:bodyPr wrap="none" rtlCol="0">
            <a:spAutoFit/>
          </a:bodyPr>
          <a:lstStyle/>
          <a:p>
            <a:r>
              <a:rPr lang="es-MX" dirty="0" smtClean="0">
                <a:solidFill>
                  <a:schemeClr val="bg1"/>
                </a:solidFill>
              </a:rPr>
              <a:t>13</a:t>
            </a:r>
            <a:endParaRPr lang="es-MX" dirty="0">
              <a:solidFill>
                <a:schemeClr val="bg1"/>
              </a:solidFill>
            </a:endParaRPr>
          </a:p>
        </p:txBody>
      </p:sp>
    </p:spTree>
    <p:extLst>
      <p:ext uri="{BB962C8B-B14F-4D97-AF65-F5344CB8AC3E}">
        <p14:creationId xmlns:p14="http://schemas.microsoft.com/office/powerpoint/2010/main" val="35721048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49992" y="650270"/>
            <a:ext cx="7290054" cy="1124712"/>
          </a:xfrm>
        </p:spPr>
        <p:txBody>
          <a:bodyPr>
            <a:normAutofit fontScale="90000"/>
          </a:bodyPr>
          <a:lstStyle/>
          <a:p>
            <a:pPr>
              <a:lnSpc>
                <a:spcPct val="100000"/>
              </a:lnSpc>
            </a:pPr>
            <a:r>
              <a:rPr lang="es-ES" dirty="0" smtClean="0"/>
              <a:t/>
            </a:r>
            <a:br>
              <a:rPr lang="es-ES" dirty="0" smtClean="0"/>
            </a:br>
            <a:r>
              <a:rPr lang="es-ES" dirty="0" smtClean="0"/>
              <a:t>Fase Cualitativa</a:t>
            </a:r>
            <a:endParaRPr lang="es-EC" dirty="0"/>
          </a:p>
        </p:txBody>
      </p:sp>
      <p:graphicFrame>
        <p:nvGraphicFramePr>
          <p:cNvPr id="5" name="Tabla 4"/>
          <p:cNvGraphicFramePr>
            <a:graphicFrameLocks noGrp="1"/>
          </p:cNvGraphicFramePr>
          <p:nvPr>
            <p:extLst>
              <p:ext uri="{D42A27DB-BD31-4B8C-83A1-F6EECF244321}">
                <p14:modId xmlns:p14="http://schemas.microsoft.com/office/powerpoint/2010/main" val="3734560268"/>
              </p:ext>
            </p:extLst>
          </p:nvPr>
        </p:nvGraphicFramePr>
        <p:xfrm>
          <a:off x="935190" y="1947311"/>
          <a:ext cx="7704856" cy="3914424"/>
        </p:xfrm>
        <a:graphic>
          <a:graphicData uri="http://schemas.openxmlformats.org/drawingml/2006/table">
            <a:tbl>
              <a:tblPr firstRow="1" firstCol="1" bandRow="1">
                <a:tableStyleId>{22838BEF-8BB2-4498-84A7-C5851F593DF1}</a:tableStyleId>
              </a:tblPr>
              <a:tblGrid>
                <a:gridCol w="1953345"/>
                <a:gridCol w="5751511"/>
              </a:tblGrid>
              <a:tr h="651471">
                <a:tc>
                  <a:txBody>
                    <a:bodyPr/>
                    <a:lstStyle/>
                    <a:p>
                      <a:pPr marL="171450" lvl="0" indent="-171450" algn="l">
                        <a:lnSpc>
                          <a:spcPct val="150000"/>
                        </a:lnSpc>
                        <a:spcAft>
                          <a:spcPts val="0"/>
                        </a:spcAft>
                        <a:buFont typeface="Arial" panose="020B0604020202020204" pitchFamily="34" charset="0"/>
                        <a:buChar char="•"/>
                      </a:pPr>
                      <a:r>
                        <a:rPr lang="es-ES" sz="1400" dirty="0">
                          <a:effectLst/>
                        </a:rPr>
                        <a:t>Población</a:t>
                      </a:r>
                      <a:endParaRPr lang="es-EC"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038" marR="41038" marT="0" marB="0" anchor="ctr"/>
                </a:tc>
                <a:tc>
                  <a:txBody>
                    <a:bodyPr/>
                    <a:lstStyle/>
                    <a:p>
                      <a:pPr marL="0" indent="0" algn="l" defTabSz="914400" rtl="0" eaLnBrk="1" latinLnBrk="0" hangingPunct="1">
                        <a:lnSpc>
                          <a:spcPct val="150000"/>
                        </a:lnSpc>
                        <a:spcAft>
                          <a:spcPts val="0"/>
                        </a:spcAft>
                      </a:pPr>
                      <a:r>
                        <a:rPr lang="es-ES" sz="1600" b="0" kern="1200" dirty="0" smtClean="0">
                          <a:solidFill>
                            <a:schemeClr val="dk1"/>
                          </a:solidFill>
                          <a:effectLst/>
                          <a:latin typeface="+mn-lt"/>
                          <a:ea typeface="+mn-ea"/>
                          <a:cs typeface="+mn-cs"/>
                        </a:rPr>
                        <a:t>Empresas del sector Automotriz del Distrito Metropolitano de Quito</a:t>
                      </a:r>
                      <a:endParaRPr lang="es-EC" sz="1600" b="0" kern="1200" dirty="0">
                        <a:solidFill>
                          <a:schemeClr val="dk1"/>
                        </a:solidFill>
                        <a:effectLst/>
                        <a:latin typeface="+mn-lt"/>
                        <a:ea typeface="+mn-ea"/>
                        <a:cs typeface="+mn-cs"/>
                      </a:endParaRPr>
                    </a:p>
                  </a:txBody>
                  <a:tcPr marL="41038" marR="41038" marT="0" marB="0" anchor="ctr"/>
                </a:tc>
              </a:tr>
              <a:tr h="744519">
                <a:tc>
                  <a:txBody>
                    <a:bodyPr/>
                    <a:lstStyle/>
                    <a:p>
                      <a:pPr marL="171450" lvl="0" indent="-171450" algn="l">
                        <a:lnSpc>
                          <a:spcPct val="150000"/>
                        </a:lnSpc>
                        <a:spcAft>
                          <a:spcPts val="0"/>
                        </a:spcAft>
                        <a:buFont typeface="Arial" panose="020B0604020202020204" pitchFamily="34" charset="0"/>
                        <a:buChar char="•"/>
                      </a:pPr>
                      <a:r>
                        <a:rPr lang="es-ES" sz="1400" dirty="0">
                          <a:effectLst/>
                        </a:rPr>
                        <a:t>Muestra</a:t>
                      </a:r>
                      <a:endParaRPr lang="es-EC"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038" marR="41038" marT="0" marB="0" anchor="ctr"/>
                </a:tc>
                <a:tc>
                  <a:txBody>
                    <a:bodyPr/>
                    <a:lstStyle/>
                    <a:p>
                      <a:pPr marL="0" indent="0" algn="l">
                        <a:lnSpc>
                          <a:spcPct val="150000"/>
                        </a:lnSpc>
                        <a:spcAft>
                          <a:spcPts val="0"/>
                        </a:spcAft>
                      </a:pPr>
                      <a:r>
                        <a:rPr lang="es-EC" sz="1600" dirty="0" smtClean="0">
                          <a:effectLst/>
                        </a:rPr>
                        <a:t>Área</a:t>
                      </a:r>
                      <a:r>
                        <a:rPr lang="es-EC" sz="1600" baseline="0" dirty="0" smtClean="0">
                          <a:effectLst/>
                        </a:rPr>
                        <a:t> Administrativa – Personal con altos cargos</a:t>
                      </a:r>
                    </a:p>
                    <a:p>
                      <a:pPr marL="0" indent="0" algn="l">
                        <a:lnSpc>
                          <a:spcPct val="150000"/>
                        </a:lnSpc>
                        <a:spcAft>
                          <a:spcPts val="0"/>
                        </a:spcAft>
                      </a:pPr>
                      <a:r>
                        <a:rPr lang="es-EC" sz="1600" baseline="0" dirty="0" smtClean="0">
                          <a:effectLst/>
                        </a:rPr>
                        <a:t>Área de Talleres – Operarios Talleres </a:t>
                      </a:r>
                      <a:endParaRPr lang="es-EC"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038" marR="41038" marT="0" marB="0" anchor="ctr"/>
                </a:tc>
              </a:tr>
              <a:tr h="597824">
                <a:tc>
                  <a:txBody>
                    <a:bodyPr/>
                    <a:lstStyle/>
                    <a:p>
                      <a:pPr marL="171450" lvl="0" indent="-171450" algn="l">
                        <a:lnSpc>
                          <a:spcPct val="150000"/>
                        </a:lnSpc>
                        <a:spcAft>
                          <a:spcPts val="0"/>
                        </a:spcAft>
                        <a:buFont typeface="Arial" panose="020B0604020202020204" pitchFamily="34" charset="0"/>
                        <a:buChar char="•"/>
                      </a:pPr>
                      <a:r>
                        <a:rPr lang="es-ES" sz="1400" dirty="0">
                          <a:effectLst/>
                        </a:rPr>
                        <a:t>Marco </a:t>
                      </a:r>
                      <a:r>
                        <a:rPr lang="es-ES" sz="1400" dirty="0" smtClean="0">
                          <a:effectLst/>
                        </a:rPr>
                        <a:t>    muestral</a:t>
                      </a:r>
                      <a:endParaRPr lang="es-EC"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038" marR="41038" marT="0" marB="0" anchor="ctr"/>
                </a:tc>
                <a:tc>
                  <a:txBody>
                    <a:bodyPr/>
                    <a:lstStyle/>
                    <a:p>
                      <a:pPr marL="0" indent="0" algn="l">
                        <a:lnSpc>
                          <a:spcPct val="150000"/>
                        </a:lnSpc>
                        <a:spcAft>
                          <a:spcPts val="0"/>
                        </a:spcAft>
                      </a:pPr>
                      <a:r>
                        <a:rPr lang="es-ES" sz="1600" kern="1200" baseline="0" dirty="0">
                          <a:effectLst/>
                        </a:rPr>
                        <a:t>Listado </a:t>
                      </a:r>
                      <a:r>
                        <a:rPr lang="es-ES" sz="1600" kern="1200" baseline="0" dirty="0" smtClean="0">
                          <a:effectLst/>
                        </a:rPr>
                        <a:t>de Recursos Humanos  </a:t>
                      </a:r>
                      <a:endParaRPr lang="es-EC" sz="1600" kern="1200" baseline="0" dirty="0">
                        <a:solidFill>
                          <a:schemeClr val="dk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038" marR="41038" marT="0" marB="0" anchor="ctr"/>
                </a:tc>
              </a:tr>
              <a:tr h="743281">
                <a:tc>
                  <a:txBody>
                    <a:bodyPr/>
                    <a:lstStyle/>
                    <a:p>
                      <a:pPr marL="171450" lvl="0" indent="-171450" algn="l">
                        <a:lnSpc>
                          <a:spcPct val="150000"/>
                        </a:lnSpc>
                        <a:spcAft>
                          <a:spcPts val="0"/>
                        </a:spcAft>
                        <a:buFont typeface="Arial" panose="020B0604020202020204" pitchFamily="34" charset="0"/>
                        <a:buChar char="•"/>
                      </a:pPr>
                      <a:r>
                        <a:rPr lang="es-ES" sz="1400" dirty="0">
                          <a:effectLst/>
                        </a:rPr>
                        <a:t>Unidad muestral</a:t>
                      </a:r>
                      <a:endParaRPr lang="es-EC"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038" marR="41038" marT="0" marB="0" anchor="ctr"/>
                </a:tc>
                <a:tc>
                  <a:txBody>
                    <a:bodyPr/>
                    <a:lstStyle/>
                    <a:p>
                      <a:pPr marL="0" indent="0" algn="l">
                        <a:lnSpc>
                          <a:spcPct val="150000"/>
                        </a:lnSpc>
                        <a:spcAft>
                          <a:spcPts val="0"/>
                        </a:spcAft>
                      </a:pPr>
                      <a:r>
                        <a:rPr lang="es-MX" sz="1600" dirty="0" smtClean="0">
                          <a:effectLst/>
                        </a:rPr>
                        <a:t>Personal de las empresas del Sector Automotriz del Norte, Centro</a:t>
                      </a:r>
                      <a:r>
                        <a:rPr lang="es-MX" sz="1600" baseline="0" dirty="0" smtClean="0">
                          <a:effectLst/>
                        </a:rPr>
                        <a:t> y Sur de Quito.</a:t>
                      </a:r>
                      <a:endParaRPr lang="es-EC" sz="1600" kern="1200" dirty="0">
                        <a:solidFill>
                          <a:schemeClr val="dk1"/>
                        </a:solidFill>
                        <a:effectLst/>
                        <a:latin typeface="+mn-lt"/>
                        <a:ea typeface="+mn-ea"/>
                        <a:cs typeface="+mn-cs"/>
                      </a:endParaRPr>
                    </a:p>
                  </a:txBody>
                  <a:tcPr marL="41038" marR="41038" marT="0" marB="0" anchor="ctr"/>
                </a:tc>
              </a:tr>
              <a:tr h="348396">
                <a:tc>
                  <a:txBody>
                    <a:bodyPr/>
                    <a:lstStyle/>
                    <a:p>
                      <a:pPr marL="171450" lvl="0" indent="-171450" algn="l">
                        <a:lnSpc>
                          <a:spcPct val="150000"/>
                        </a:lnSpc>
                        <a:spcAft>
                          <a:spcPts val="0"/>
                        </a:spcAft>
                        <a:buFont typeface="Arial" panose="020B0604020202020204" pitchFamily="34" charset="0"/>
                        <a:buChar char="•"/>
                      </a:pPr>
                      <a:r>
                        <a:rPr lang="es-ES" sz="1400" dirty="0">
                          <a:effectLst/>
                        </a:rPr>
                        <a:t>Unidad de análisis</a:t>
                      </a:r>
                      <a:endParaRPr lang="es-EC"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038" marR="41038" marT="0" marB="0" anchor="ctr"/>
                </a:tc>
                <a:tc>
                  <a:txBody>
                    <a:bodyPr/>
                    <a:lstStyle/>
                    <a:p>
                      <a:pPr marL="0" indent="0" algn="l">
                        <a:lnSpc>
                          <a:spcPct val="150000"/>
                        </a:lnSpc>
                        <a:spcAft>
                          <a:spcPts val="0"/>
                        </a:spcAft>
                      </a:pPr>
                      <a:r>
                        <a:rPr lang="es-ES" sz="1600" kern="1200" baseline="0" dirty="0">
                          <a:effectLst/>
                        </a:rPr>
                        <a:t>Encuesta y observación</a:t>
                      </a:r>
                      <a:endParaRPr lang="es-EC" sz="1600" kern="1200" baseline="0" dirty="0">
                        <a:solidFill>
                          <a:schemeClr val="dk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038" marR="41038" marT="0" marB="0" anchor="ctr"/>
                </a:tc>
              </a:tr>
              <a:tr h="651471">
                <a:tc>
                  <a:txBody>
                    <a:bodyPr/>
                    <a:lstStyle/>
                    <a:p>
                      <a:pPr marL="171450" lvl="0" indent="-171450" algn="l">
                        <a:lnSpc>
                          <a:spcPct val="150000"/>
                        </a:lnSpc>
                        <a:spcAft>
                          <a:spcPts val="0"/>
                        </a:spcAft>
                        <a:buFont typeface="Arial" panose="020B0604020202020204" pitchFamily="34" charset="0"/>
                        <a:buChar char="•"/>
                      </a:pPr>
                      <a:r>
                        <a:rPr lang="es-ES" sz="1400" dirty="0">
                          <a:effectLst/>
                        </a:rPr>
                        <a:t>Unidad de observación</a:t>
                      </a:r>
                      <a:endParaRPr lang="es-EC"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038" marR="41038" marT="0" marB="0" anchor="ctr"/>
                </a:tc>
                <a:tc>
                  <a:txBody>
                    <a:bodyPr/>
                    <a:lstStyle/>
                    <a:p>
                      <a:pPr marL="0" indent="0" algn="l">
                        <a:lnSpc>
                          <a:spcPct val="150000"/>
                        </a:lnSpc>
                        <a:spcAft>
                          <a:spcPts val="0"/>
                        </a:spcAft>
                      </a:pPr>
                      <a:r>
                        <a:rPr lang="es-EC" sz="1600" dirty="0" smtClean="0">
                          <a:effectLst/>
                        </a:rPr>
                        <a:t>Personal</a:t>
                      </a:r>
                      <a:r>
                        <a:rPr lang="es-EC" sz="1600" baseline="0" dirty="0" smtClean="0">
                          <a:effectLst/>
                        </a:rPr>
                        <a:t> Administrativos y de talleres de las Empresas del Sector Automotriz DMQ</a:t>
                      </a:r>
                      <a:endParaRPr lang="es-EC"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038" marR="41038" marT="0" marB="0" anchor="ctr"/>
                </a:tc>
              </a:tr>
            </a:tbl>
          </a:graphicData>
        </a:graphic>
      </p:graphicFrame>
      <p:sp>
        <p:nvSpPr>
          <p:cNvPr id="6" name="CuadroTexto 5"/>
          <p:cNvSpPr txBox="1"/>
          <p:nvPr/>
        </p:nvSpPr>
        <p:spPr>
          <a:xfrm>
            <a:off x="781980" y="782052"/>
            <a:ext cx="441146" cy="369332"/>
          </a:xfrm>
          <a:prstGeom prst="rect">
            <a:avLst/>
          </a:prstGeom>
          <a:noFill/>
        </p:spPr>
        <p:txBody>
          <a:bodyPr wrap="none" rtlCol="0">
            <a:spAutoFit/>
          </a:bodyPr>
          <a:lstStyle/>
          <a:p>
            <a:r>
              <a:rPr lang="es-MX" dirty="0" smtClean="0">
                <a:solidFill>
                  <a:schemeClr val="bg1"/>
                </a:solidFill>
              </a:rPr>
              <a:t>14</a:t>
            </a:r>
            <a:endParaRPr lang="es-MX" dirty="0">
              <a:solidFill>
                <a:schemeClr val="bg1"/>
              </a:solidFill>
            </a:endParaRPr>
          </a:p>
        </p:txBody>
      </p:sp>
    </p:spTree>
    <p:extLst>
      <p:ext uri="{BB962C8B-B14F-4D97-AF65-F5344CB8AC3E}">
        <p14:creationId xmlns:p14="http://schemas.microsoft.com/office/powerpoint/2010/main" val="30768024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3936267" y="1620016"/>
            <a:ext cx="2589948" cy="1963855"/>
          </a:xfrm>
          <a:prstGeom prst="rect">
            <a:avLst/>
          </a:prstGeom>
        </p:spPr>
      </p:pic>
      <p:pic>
        <p:nvPicPr>
          <p:cNvPr id="5" name="Imagen 4"/>
          <p:cNvPicPr>
            <a:picLocks noChangeAspect="1"/>
          </p:cNvPicPr>
          <p:nvPr/>
        </p:nvPicPr>
        <p:blipFill>
          <a:blip r:embed="rId3"/>
          <a:stretch>
            <a:fillRect/>
          </a:stretch>
        </p:blipFill>
        <p:spPr>
          <a:xfrm>
            <a:off x="4300299" y="4385749"/>
            <a:ext cx="3749687" cy="1604566"/>
          </a:xfrm>
          <a:prstGeom prst="rect">
            <a:avLst/>
          </a:prstGeom>
        </p:spPr>
      </p:pic>
      <mc:AlternateContent xmlns:mc="http://schemas.openxmlformats.org/markup-compatibility/2006" xmlns:a14="http://schemas.microsoft.com/office/drawing/2010/main">
        <mc:Choice Requires="a14">
          <p:sp>
            <p:nvSpPr>
              <p:cNvPr id="6" name="Rectángulo 5"/>
              <p:cNvSpPr/>
              <p:nvPr/>
            </p:nvSpPr>
            <p:spPr>
              <a:xfrm>
                <a:off x="1474642" y="4041071"/>
                <a:ext cx="2120068" cy="689356"/>
              </a:xfrm>
              <a:prstGeom prst="rect">
                <a:avLst/>
              </a:prstGeom>
            </p:spPr>
            <p:txBody>
              <a:bodyPr wrap="none">
                <a:spAutoFit/>
              </a:bodyPr>
              <a:lstStyle/>
              <a:p>
                <a:pPr defTabSz="913973"/>
                <a14:m>
                  <m:oMathPara xmlns:m="http://schemas.openxmlformats.org/officeDocument/2006/math">
                    <m:oMathParaPr>
                      <m:jc m:val="centerGroup"/>
                    </m:oMathParaPr>
                    <m:oMath xmlns:m="http://schemas.openxmlformats.org/officeDocument/2006/math">
                      <m:r>
                        <a:rPr lang="es-EC" i="1">
                          <a:solidFill>
                            <a:prstClr val="black"/>
                          </a:solidFill>
                          <a:latin typeface="Cambria Math" panose="02040503050406030204" pitchFamily="18" charset="0"/>
                        </a:rPr>
                        <m:t>𝑛</m:t>
                      </m:r>
                      <m:r>
                        <a:rPr lang="es-EC">
                          <a:solidFill>
                            <a:prstClr val="black"/>
                          </a:solidFill>
                          <a:latin typeface="Cambria Math" panose="02040503050406030204" pitchFamily="18" charset="0"/>
                        </a:rPr>
                        <m:t>=</m:t>
                      </m:r>
                      <m:f>
                        <m:fPr>
                          <m:ctrlPr>
                            <a:rPr lang="es-EC" i="1">
                              <a:solidFill>
                                <a:prstClr val="black"/>
                              </a:solidFill>
                              <a:latin typeface="Cambria Math" panose="02040503050406030204" pitchFamily="18" charset="0"/>
                            </a:rPr>
                          </m:ctrlPr>
                        </m:fPr>
                        <m:num>
                          <m:sSup>
                            <m:sSupPr>
                              <m:ctrlPr>
                                <a:rPr lang="es-EC" i="1">
                                  <a:solidFill>
                                    <a:prstClr val="black"/>
                                  </a:solidFill>
                                  <a:latin typeface="Cambria Math" panose="02040503050406030204" pitchFamily="18" charset="0"/>
                                </a:rPr>
                              </m:ctrlPr>
                            </m:sSupPr>
                            <m:e>
                              <m:r>
                                <a:rPr lang="es-EC" i="1">
                                  <a:solidFill>
                                    <a:prstClr val="black"/>
                                  </a:solidFill>
                                  <a:latin typeface="Cambria Math" panose="02040503050406030204" pitchFamily="18" charset="0"/>
                                </a:rPr>
                                <m:t>𝑍</m:t>
                              </m:r>
                            </m:e>
                            <m:sup>
                              <m:r>
                                <a:rPr lang="es-EC">
                                  <a:solidFill>
                                    <a:prstClr val="black"/>
                                  </a:solidFill>
                                  <a:latin typeface="Cambria Math" panose="02040503050406030204" pitchFamily="18" charset="0"/>
                                </a:rPr>
                                <m:t>2</m:t>
                              </m:r>
                            </m:sup>
                          </m:sSup>
                          <m:r>
                            <a:rPr lang="es-EC" i="1">
                              <a:solidFill>
                                <a:prstClr val="black"/>
                              </a:solidFill>
                              <a:latin typeface="Cambria Math" panose="02040503050406030204" pitchFamily="18" charset="0"/>
                            </a:rPr>
                            <m:t>𝑁𝑃𝑄</m:t>
                          </m:r>
                        </m:num>
                        <m:den>
                          <m:sSup>
                            <m:sSupPr>
                              <m:ctrlPr>
                                <a:rPr lang="es-EC" i="1">
                                  <a:solidFill>
                                    <a:prstClr val="black"/>
                                  </a:solidFill>
                                  <a:latin typeface="Cambria Math" panose="02040503050406030204" pitchFamily="18" charset="0"/>
                                </a:rPr>
                              </m:ctrlPr>
                            </m:sSupPr>
                            <m:e>
                              <m:r>
                                <a:rPr lang="es-EC" i="1">
                                  <a:solidFill>
                                    <a:prstClr val="black"/>
                                  </a:solidFill>
                                  <a:latin typeface="Cambria Math" panose="02040503050406030204" pitchFamily="18" charset="0"/>
                                </a:rPr>
                                <m:t>𝑒</m:t>
                              </m:r>
                            </m:e>
                            <m:sup>
                              <m:r>
                                <a:rPr lang="es-EC">
                                  <a:solidFill>
                                    <a:prstClr val="black"/>
                                  </a:solidFill>
                                  <a:latin typeface="Cambria Math" panose="02040503050406030204" pitchFamily="18" charset="0"/>
                                </a:rPr>
                                <m:t>2</m:t>
                              </m:r>
                            </m:sup>
                          </m:sSup>
                          <m:d>
                            <m:dPr>
                              <m:ctrlPr>
                                <a:rPr lang="es-EC" i="1">
                                  <a:solidFill>
                                    <a:prstClr val="black"/>
                                  </a:solidFill>
                                  <a:latin typeface="Cambria Math" panose="02040503050406030204" pitchFamily="18" charset="0"/>
                                </a:rPr>
                              </m:ctrlPr>
                            </m:dPr>
                            <m:e>
                              <m:r>
                                <a:rPr lang="es-EC" i="1">
                                  <a:solidFill>
                                    <a:prstClr val="black"/>
                                  </a:solidFill>
                                  <a:latin typeface="Cambria Math" panose="02040503050406030204" pitchFamily="18" charset="0"/>
                                </a:rPr>
                                <m:t>𝑁</m:t>
                              </m:r>
                            </m:e>
                          </m:d>
                          <m:r>
                            <a:rPr lang="es-EC">
                              <a:solidFill>
                                <a:prstClr val="black"/>
                              </a:solidFill>
                              <a:latin typeface="Cambria Math" panose="02040503050406030204" pitchFamily="18" charset="0"/>
                            </a:rPr>
                            <m:t>+</m:t>
                          </m:r>
                          <m:sSup>
                            <m:sSupPr>
                              <m:ctrlPr>
                                <a:rPr lang="es-EC" i="1">
                                  <a:solidFill>
                                    <a:prstClr val="black"/>
                                  </a:solidFill>
                                  <a:latin typeface="Cambria Math" panose="02040503050406030204" pitchFamily="18" charset="0"/>
                                </a:rPr>
                              </m:ctrlPr>
                            </m:sSupPr>
                            <m:e>
                              <m:r>
                                <a:rPr lang="es-EC" i="1">
                                  <a:solidFill>
                                    <a:prstClr val="black"/>
                                  </a:solidFill>
                                  <a:latin typeface="Cambria Math" panose="02040503050406030204" pitchFamily="18" charset="0"/>
                                </a:rPr>
                                <m:t>𝑍</m:t>
                              </m:r>
                            </m:e>
                            <m:sup>
                              <m:r>
                                <a:rPr lang="es-EC">
                                  <a:solidFill>
                                    <a:prstClr val="black"/>
                                  </a:solidFill>
                                  <a:latin typeface="Cambria Math" panose="02040503050406030204" pitchFamily="18" charset="0"/>
                                </a:rPr>
                                <m:t>2</m:t>
                              </m:r>
                            </m:sup>
                          </m:sSup>
                          <m:r>
                            <a:rPr lang="es-EC" i="1">
                              <a:solidFill>
                                <a:prstClr val="black"/>
                              </a:solidFill>
                              <a:latin typeface="Cambria Math" panose="02040503050406030204" pitchFamily="18" charset="0"/>
                            </a:rPr>
                            <m:t>𝑃𝑄</m:t>
                          </m:r>
                        </m:den>
                      </m:f>
                    </m:oMath>
                  </m:oMathPara>
                </a14:m>
                <a:endParaRPr lang="es-EC" dirty="0">
                  <a:solidFill>
                    <a:prstClr val="black"/>
                  </a:solidFill>
                </a:endParaRPr>
              </a:p>
            </p:txBody>
          </p:sp>
        </mc:Choice>
        <mc:Fallback xmlns="">
          <p:sp>
            <p:nvSpPr>
              <p:cNvPr id="6" name="Rectángulo 5"/>
              <p:cNvSpPr>
                <a:spLocks noRot="1" noChangeAspect="1" noMove="1" noResize="1" noEditPoints="1" noAdjustHandles="1" noChangeArrowheads="1" noChangeShapeType="1" noTextEdit="1"/>
              </p:cNvSpPr>
              <p:nvPr/>
            </p:nvSpPr>
            <p:spPr>
              <a:xfrm>
                <a:off x="1474642" y="4041071"/>
                <a:ext cx="2120068" cy="689356"/>
              </a:xfrm>
              <a:prstGeom prst="rect">
                <a:avLst/>
              </a:prstGeom>
              <a:blipFill rotWithShape="0">
                <a:blip r:embed="rId4"/>
                <a:stretch>
                  <a:fillRect/>
                </a:stretch>
              </a:blipFill>
            </p:spPr>
            <p:txBody>
              <a:bodyPr/>
              <a:lstStyle/>
              <a:p>
                <a:r>
                  <a:rPr lang="es-MX">
                    <a:noFill/>
                  </a:rPr>
                  <a:t> </a:t>
                </a:r>
              </a:p>
            </p:txBody>
          </p:sp>
        </mc:Fallback>
      </mc:AlternateContent>
      <p:sp>
        <p:nvSpPr>
          <p:cNvPr id="7" name="Título 1"/>
          <p:cNvSpPr txBox="1">
            <a:spLocks/>
          </p:cNvSpPr>
          <p:nvPr/>
        </p:nvSpPr>
        <p:spPr>
          <a:xfrm>
            <a:off x="-1703385" y="736886"/>
            <a:ext cx="8229600" cy="1143000"/>
          </a:xfrm>
          <a:prstGeom prst="rect">
            <a:avLst/>
          </a:prstGeom>
        </p:spPr>
        <p:txBody>
          <a:bodyPr/>
          <a:lstStyle>
            <a:lvl1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mj-lt"/>
                <a:ea typeface="+mj-ea"/>
                <a:cs typeface="+mj-cs"/>
              </a:defRPr>
            </a:lvl1pPr>
            <a:lvl2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2pPr>
            <a:lvl3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3pPr>
            <a:lvl4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4pPr>
            <a:lvl5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5pPr>
            <a:lvl6pPr marL="4572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6pPr>
            <a:lvl7pPr marL="9144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7pPr>
            <a:lvl8pPr marL="13716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8pPr>
            <a:lvl9pPr marL="18288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9pPr>
          </a:lstStyle>
          <a:p>
            <a:r>
              <a:rPr lang="es-EC" kern="0" dirty="0" smtClean="0">
                <a:solidFill>
                  <a:schemeClr val="tx1"/>
                </a:solidFill>
                <a:effectLst/>
              </a:rPr>
              <a:t>CALCULO DE LA MUESTRA</a:t>
            </a:r>
            <a:endParaRPr lang="es-EC" kern="0" dirty="0">
              <a:solidFill>
                <a:schemeClr val="tx1"/>
              </a:solidFill>
            </a:endParaRPr>
          </a:p>
        </p:txBody>
      </p:sp>
      <p:sp>
        <p:nvSpPr>
          <p:cNvPr id="8" name="CuadroTexto 7"/>
          <p:cNvSpPr txBox="1"/>
          <p:nvPr/>
        </p:nvSpPr>
        <p:spPr>
          <a:xfrm>
            <a:off x="3436909" y="1346374"/>
            <a:ext cx="992579" cy="369332"/>
          </a:xfrm>
          <a:prstGeom prst="rect">
            <a:avLst/>
          </a:prstGeom>
          <a:noFill/>
        </p:spPr>
        <p:txBody>
          <a:bodyPr wrap="none" rtlCol="0">
            <a:spAutoFit/>
          </a:bodyPr>
          <a:lstStyle/>
          <a:p>
            <a:r>
              <a:rPr lang="es-MX" dirty="0" smtClean="0"/>
              <a:t>Talleres</a:t>
            </a:r>
            <a:endParaRPr lang="es-MX" dirty="0"/>
          </a:p>
        </p:txBody>
      </p:sp>
      <p:sp>
        <p:nvSpPr>
          <p:cNvPr id="9" name="CuadroTexto 8"/>
          <p:cNvSpPr txBox="1"/>
          <p:nvPr/>
        </p:nvSpPr>
        <p:spPr>
          <a:xfrm>
            <a:off x="781980" y="782052"/>
            <a:ext cx="441146" cy="369332"/>
          </a:xfrm>
          <a:prstGeom prst="rect">
            <a:avLst/>
          </a:prstGeom>
          <a:noFill/>
        </p:spPr>
        <p:txBody>
          <a:bodyPr wrap="none" rtlCol="0">
            <a:spAutoFit/>
          </a:bodyPr>
          <a:lstStyle/>
          <a:p>
            <a:r>
              <a:rPr lang="es-MX" dirty="0" smtClean="0">
                <a:solidFill>
                  <a:schemeClr val="bg1"/>
                </a:solidFill>
              </a:rPr>
              <a:t>15</a:t>
            </a:r>
            <a:endParaRPr lang="es-MX" dirty="0">
              <a:solidFill>
                <a:schemeClr val="bg1"/>
              </a:solidFill>
            </a:endParaRPr>
          </a:p>
        </p:txBody>
      </p:sp>
    </p:spTree>
    <p:extLst>
      <p:ext uri="{BB962C8B-B14F-4D97-AF65-F5344CB8AC3E}">
        <p14:creationId xmlns:p14="http://schemas.microsoft.com/office/powerpoint/2010/main" val="18480655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7" name="Rectángulo 26"/>
              <p:cNvSpPr/>
              <p:nvPr/>
            </p:nvSpPr>
            <p:spPr>
              <a:xfrm>
                <a:off x="1126874" y="4196765"/>
                <a:ext cx="2120068" cy="689356"/>
              </a:xfrm>
              <a:prstGeom prst="rect">
                <a:avLst/>
              </a:prstGeom>
            </p:spPr>
            <p:txBody>
              <a:bodyPr wrap="none">
                <a:spAutoFit/>
              </a:bodyPr>
              <a:lstStyle/>
              <a:p>
                <a:pPr defTabSz="913973"/>
                <a14:m>
                  <m:oMathPara xmlns:m="http://schemas.openxmlformats.org/officeDocument/2006/math">
                    <m:oMathParaPr>
                      <m:jc m:val="centerGroup"/>
                    </m:oMathParaPr>
                    <m:oMath xmlns:m="http://schemas.openxmlformats.org/officeDocument/2006/math">
                      <m:r>
                        <a:rPr lang="es-EC" i="1">
                          <a:solidFill>
                            <a:prstClr val="black"/>
                          </a:solidFill>
                          <a:latin typeface="Cambria Math" panose="02040503050406030204" pitchFamily="18" charset="0"/>
                        </a:rPr>
                        <m:t>𝑛</m:t>
                      </m:r>
                      <m:r>
                        <a:rPr lang="es-EC">
                          <a:solidFill>
                            <a:prstClr val="black"/>
                          </a:solidFill>
                          <a:latin typeface="Cambria Math" panose="02040503050406030204" pitchFamily="18" charset="0"/>
                        </a:rPr>
                        <m:t>=</m:t>
                      </m:r>
                      <m:f>
                        <m:fPr>
                          <m:ctrlPr>
                            <a:rPr lang="es-EC" i="1">
                              <a:solidFill>
                                <a:prstClr val="black"/>
                              </a:solidFill>
                              <a:latin typeface="Cambria Math" panose="02040503050406030204" pitchFamily="18" charset="0"/>
                            </a:rPr>
                          </m:ctrlPr>
                        </m:fPr>
                        <m:num>
                          <m:sSup>
                            <m:sSupPr>
                              <m:ctrlPr>
                                <a:rPr lang="es-EC" i="1">
                                  <a:solidFill>
                                    <a:prstClr val="black"/>
                                  </a:solidFill>
                                  <a:latin typeface="Cambria Math" panose="02040503050406030204" pitchFamily="18" charset="0"/>
                                </a:rPr>
                              </m:ctrlPr>
                            </m:sSupPr>
                            <m:e>
                              <m:r>
                                <a:rPr lang="es-EC" i="1">
                                  <a:solidFill>
                                    <a:prstClr val="black"/>
                                  </a:solidFill>
                                  <a:latin typeface="Cambria Math" panose="02040503050406030204" pitchFamily="18" charset="0"/>
                                </a:rPr>
                                <m:t>𝑍</m:t>
                              </m:r>
                            </m:e>
                            <m:sup>
                              <m:r>
                                <a:rPr lang="es-EC">
                                  <a:solidFill>
                                    <a:prstClr val="black"/>
                                  </a:solidFill>
                                  <a:latin typeface="Cambria Math" panose="02040503050406030204" pitchFamily="18" charset="0"/>
                                </a:rPr>
                                <m:t>2</m:t>
                              </m:r>
                            </m:sup>
                          </m:sSup>
                          <m:r>
                            <a:rPr lang="es-EC" i="1">
                              <a:solidFill>
                                <a:prstClr val="black"/>
                              </a:solidFill>
                              <a:latin typeface="Cambria Math" panose="02040503050406030204" pitchFamily="18" charset="0"/>
                            </a:rPr>
                            <m:t>𝑁𝑃𝑄</m:t>
                          </m:r>
                        </m:num>
                        <m:den>
                          <m:sSup>
                            <m:sSupPr>
                              <m:ctrlPr>
                                <a:rPr lang="es-EC" i="1">
                                  <a:solidFill>
                                    <a:prstClr val="black"/>
                                  </a:solidFill>
                                  <a:latin typeface="Cambria Math" panose="02040503050406030204" pitchFamily="18" charset="0"/>
                                </a:rPr>
                              </m:ctrlPr>
                            </m:sSupPr>
                            <m:e>
                              <m:r>
                                <a:rPr lang="es-EC" i="1">
                                  <a:solidFill>
                                    <a:prstClr val="black"/>
                                  </a:solidFill>
                                  <a:latin typeface="Cambria Math" panose="02040503050406030204" pitchFamily="18" charset="0"/>
                                </a:rPr>
                                <m:t>𝑒</m:t>
                              </m:r>
                            </m:e>
                            <m:sup>
                              <m:r>
                                <a:rPr lang="es-EC">
                                  <a:solidFill>
                                    <a:prstClr val="black"/>
                                  </a:solidFill>
                                  <a:latin typeface="Cambria Math" panose="02040503050406030204" pitchFamily="18" charset="0"/>
                                </a:rPr>
                                <m:t>2</m:t>
                              </m:r>
                            </m:sup>
                          </m:sSup>
                          <m:d>
                            <m:dPr>
                              <m:ctrlPr>
                                <a:rPr lang="es-EC" i="1">
                                  <a:solidFill>
                                    <a:prstClr val="black"/>
                                  </a:solidFill>
                                  <a:latin typeface="Cambria Math" panose="02040503050406030204" pitchFamily="18" charset="0"/>
                                </a:rPr>
                              </m:ctrlPr>
                            </m:dPr>
                            <m:e>
                              <m:r>
                                <a:rPr lang="es-EC" i="1">
                                  <a:solidFill>
                                    <a:prstClr val="black"/>
                                  </a:solidFill>
                                  <a:latin typeface="Cambria Math" panose="02040503050406030204" pitchFamily="18" charset="0"/>
                                </a:rPr>
                                <m:t>𝑁</m:t>
                              </m:r>
                            </m:e>
                          </m:d>
                          <m:r>
                            <a:rPr lang="es-EC">
                              <a:solidFill>
                                <a:prstClr val="black"/>
                              </a:solidFill>
                              <a:latin typeface="Cambria Math" panose="02040503050406030204" pitchFamily="18" charset="0"/>
                            </a:rPr>
                            <m:t>+</m:t>
                          </m:r>
                          <m:sSup>
                            <m:sSupPr>
                              <m:ctrlPr>
                                <a:rPr lang="es-EC" i="1">
                                  <a:solidFill>
                                    <a:prstClr val="black"/>
                                  </a:solidFill>
                                  <a:latin typeface="Cambria Math" panose="02040503050406030204" pitchFamily="18" charset="0"/>
                                </a:rPr>
                              </m:ctrlPr>
                            </m:sSupPr>
                            <m:e>
                              <m:r>
                                <a:rPr lang="es-EC" i="1">
                                  <a:solidFill>
                                    <a:prstClr val="black"/>
                                  </a:solidFill>
                                  <a:latin typeface="Cambria Math" panose="02040503050406030204" pitchFamily="18" charset="0"/>
                                </a:rPr>
                                <m:t>𝑍</m:t>
                              </m:r>
                            </m:e>
                            <m:sup>
                              <m:r>
                                <a:rPr lang="es-EC">
                                  <a:solidFill>
                                    <a:prstClr val="black"/>
                                  </a:solidFill>
                                  <a:latin typeface="Cambria Math" panose="02040503050406030204" pitchFamily="18" charset="0"/>
                                </a:rPr>
                                <m:t>2</m:t>
                              </m:r>
                            </m:sup>
                          </m:sSup>
                          <m:r>
                            <a:rPr lang="es-EC" i="1">
                              <a:solidFill>
                                <a:prstClr val="black"/>
                              </a:solidFill>
                              <a:latin typeface="Cambria Math" panose="02040503050406030204" pitchFamily="18" charset="0"/>
                            </a:rPr>
                            <m:t>𝑃𝑄</m:t>
                          </m:r>
                        </m:den>
                      </m:f>
                    </m:oMath>
                  </m:oMathPara>
                </a14:m>
                <a:endParaRPr lang="es-EC" dirty="0">
                  <a:solidFill>
                    <a:prstClr val="black"/>
                  </a:solidFill>
                </a:endParaRPr>
              </a:p>
            </p:txBody>
          </p:sp>
        </mc:Choice>
        <mc:Fallback xmlns="">
          <p:sp>
            <p:nvSpPr>
              <p:cNvPr id="27" name="Rectángulo 26"/>
              <p:cNvSpPr>
                <a:spLocks noRot="1" noChangeAspect="1" noMove="1" noResize="1" noEditPoints="1" noAdjustHandles="1" noChangeArrowheads="1" noChangeShapeType="1" noTextEdit="1"/>
              </p:cNvSpPr>
              <p:nvPr/>
            </p:nvSpPr>
            <p:spPr>
              <a:xfrm>
                <a:off x="1126874" y="4196765"/>
                <a:ext cx="2120068" cy="689356"/>
              </a:xfrm>
              <a:prstGeom prst="rect">
                <a:avLst/>
              </a:prstGeom>
              <a:blipFill rotWithShape="0">
                <a:blip r:embed="rId3"/>
                <a:stretch>
                  <a:fillRect/>
                </a:stretch>
              </a:blipFill>
            </p:spPr>
            <p:txBody>
              <a:bodyPr/>
              <a:lstStyle/>
              <a:p>
                <a:r>
                  <a:rPr lang="es-MX">
                    <a:noFill/>
                  </a:rPr>
                  <a:t> </a:t>
                </a:r>
              </a:p>
            </p:txBody>
          </p:sp>
        </mc:Fallback>
      </mc:AlternateContent>
      <p:sp>
        <p:nvSpPr>
          <p:cNvPr id="11" name="Título 1"/>
          <p:cNvSpPr txBox="1">
            <a:spLocks/>
          </p:cNvSpPr>
          <p:nvPr/>
        </p:nvSpPr>
        <p:spPr>
          <a:xfrm>
            <a:off x="-1703385" y="736886"/>
            <a:ext cx="8229600" cy="1143000"/>
          </a:xfrm>
          <a:prstGeom prst="rect">
            <a:avLst/>
          </a:prstGeom>
        </p:spPr>
        <p:txBody>
          <a:bodyPr/>
          <a:lstStyle>
            <a:lvl1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mj-lt"/>
                <a:ea typeface="+mj-ea"/>
                <a:cs typeface="+mj-cs"/>
              </a:defRPr>
            </a:lvl1pPr>
            <a:lvl2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2pPr>
            <a:lvl3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3pPr>
            <a:lvl4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4pPr>
            <a:lvl5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5pPr>
            <a:lvl6pPr marL="4572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6pPr>
            <a:lvl7pPr marL="9144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7pPr>
            <a:lvl8pPr marL="13716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8pPr>
            <a:lvl9pPr marL="18288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9pPr>
          </a:lstStyle>
          <a:p>
            <a:r>
              <a:rPr lang="es-EC" kern="0" dirty="0" smtClean="0">
                <a:solidFill>
                  <a:schemeClr val="tx1"/>
                </a:solidFill>
                <a:effectLst/>
              </a:rPr>
              <a:t>CALCULO DE LA MUESTRA</a:t>
            </a:r>
            <a:endParaRPr lang="es-EC" kern="0" dirty="0">
              <a:solidFill>
                <a:schemeClr val="tx1"/>
              </a:solidFill>
            </a:endParaRPr>
          </a:p>
        </p:txBody>
      </p:sp>
      <p:pic>
        <p:nvPicPr>
          <p:cNvPr id="4" name="Imagen 3"/>
          <p:cNvPicPr>
            <a:picLocks noChangeAspect="1"/>
          </p:cNvPicPr>
          <p:nvPr/>
        </p:nvPicPr>
        <p:blipFill rotWithShape="1">
          <a:blip r:embed="rId4"/>
          <a:srcRect b="41679"/>
          <a:stretch/>
        </p:blipFill>
        <p:spPr>
          <a:xfrm>
            <a:off x="3436909" y="2008851"/>
            <a:ext cx="5184576" cy="2239447"/>
          </a:xfrm>
          <a:prstGeom prst="rect">
            <a:avLst/>
          </a:prstGeom>
        </p:spPr>
      </p:pic>
      <p:pic>
        <p:nvPicPr>
          <p:cNvPr id="6" name="Imagen 5"/>
          <p:cNvPicPr>
            <a:picLocks noChangeAspect="1"/>
          </p:cNvPicPr>
          <p:nvPr/>
        </p:nvPicPr>
        <p:blipFill rotWithShape="1">
          <a:blip r:embed="rId4"/>
          <a:srcRect l="38314" t="53502"/>
          <a:stretch/>
        </p:blipFill>
        <p:spPr>
          <a:xfrm>
            <a:off x="4430130" y="4541443"/>
            <a:ext cx="3198135" cy="1785438"/>
          </a:xfrm>
          <a:prstGeom prst="rect">
            <a:avLst/>
          </a:prstGeom>
        </p:spPr>
      </p:pic>
      <p:sp>
        <p:nvSpPr>
          <p:cNvPr id="3" name="CuadroTexto 2"/>
          <p:cNvSpPr txBox="1"/>
          <p:nvPr/>
        </p:nvSpPr>
        <p:spPr>
          <a:xfrm>
            <a:off x="3436909" y="1346374"/>
            <a:ext cx="1763624" cy="369332"/>
          </a:xfrm>
          <a:prstGeom prst="rect">
            <a:avLst/>
          </a:prstGeom>
          <a:noFill/>
        </p:spPr>
        <p:txBody>
          <a:bodyPr wrap="none" rtlCol="0">
            <a:spAutoFit/>
          </a:bodyPr>
          <a:lstStyle/>
          <a:p>
            <a:r>
              <a:rPr lang="es-MX" dirty="0" smtClean="0"/>
              <a:t>Administrativo</a:t>
            </a:r>
            <a:endParaRPr lang="es-MX" dirty="0"/>
          </a:p>
        </p:txBody>
      </p:sp>
      <p:sp>
        <p:nvSpPr>
          <p:cNvPr id="8" name="CuadroTexto 7"/>
          <p:cNvSpPr txBox="1"/>
          <p:nvPr/>
        </p:nvSpPr>
        <p:spPr>
          <a:xfrm>
            <a:off x="781980" y="782052"/>
            <a:ext cx="441146" cy="369332"/>
          </a:xfrm>
          <a:prstGeom prst="rect">
            <a:avLst/>
          </a:prstGeom>
          <a:noFill/>
        </p:spPr>
        <p:txBody>
          <a:bodyPr wrap="none" rtlCol="0">
            <a:spAutoFit/>
          </a:bodyPr>
          <a:lstStyle/>
          <a:p>
            <a:r>
              <a:rPr lang="es-MX" dirty="0" smtClean="0">
                <a:solidFill>
                  <a:schemeClr val="bg1"/>
                </a:solidFill>
              </a:rPr>
              <a:t>16</a:t>
            </a:r>
            <a:endParaRPr lang="es-MX" dirty="0">
              <a:solidFill>
                <a:schemeClr val="bg1"/>
              </a:solidFill>
            </a:endParaRPr>
          </a:p>
        </p:txBody>
      </p:sp>
    </p:spTree>
    <p:extLst>
      <p:ext uri="{BB962C8B-B14F-4D97-AF65-F5344CB8AC3E}">
        <p14:creationId xmlns:p14="http://schemas.microsoft.com/office/powerpoint/2010/main" val="26770733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1518556" y="281580"/>
            <a:ext cx="6589199" cy="1280890"/>
          </a:xfrm>
        </p:spPr>
        <p:txBody>
          <a:bodyPr>
            <a:normAutofit/>
          </a:bodyPr>
          <a:lstStyle/>
          <a:p>
            <a:r>
              <a:rPr lang="es-MX" sz="2400" dirty="0" smtClean="0">
                <a:solidFill>
                  <a:schemeClr val="tx1"/>
                </a:solidFill>
              </a:rPr>
              <a:t>Resultados</a:t>
            </a:r>
            <a:br>
              <a:rPr lang="es-MX" sz="2400" dirty="0" smtClean="0">
                <a:solidFill>
                  <a:schemeClr val="tx1"/>
                </a:solidFill>
              </a:rPr>
            </a:br>
            <a:r>
              <a:rPr lang="es-MX" sz="2400" b="1" dirty="0" smtClean="0">
                <a:solidFill>
                  <a:schemeClr val="tx1"/>
                </a:solidFill>
              </a:rPr>
              <a:t>ANALISIS UNIVARIADO</a:t>
            </a:r>
            <a:br>
              <a:rPr lang="es-MX" sz="2400" b="1" dirty="0" smtClean="0">
                <a:solidFill>
                  <a:schemeClr val="tx1"/>
                </a:solidFill>
              </a:rPr>
            </a:br>
            <a:r>
              <a:rPr lang="es-MX" sz="2400" b="1" dirty="0" smtClean="0">
                <a:solidFill>
                  <a:schemeClr val="tx1"/>
                </a:solidFill>
              </a:rPr>
              <a:t>Talleres</a:t>
            </a:r>
            <a:endParaRPr lang="es-MX" sz="2400" b="1" dirty="0">
              <a:solidFill>
                <a:schemeClr val="tx1"/>
              </a:solidFill>
            </a:endParaRPr>
          </a:p>
        </p:txBody>
      </p:sp>
      <p:sp>
        <p:nvSpPr>
          <p:cNvPr id="2" name="Rectángulo 1"/>
          <p:cNvSpPr/>
          <p:nvPr/>
        </p:nvSpPr>
        <p:spPr>
          <a:xfrm>
            <a:off x="1518555" y="1763561"/>
            <a:ext cx="7015843" cy="685059"/>
          </a:xfrm>
          <a:prstGeom prst="rect">
            <a:avLst/>
          </a:prstGeom>
        </p:spPr>
        <p:txBody>
          <a:bodyPr wrap="square">
            <a:spAutoFit/>
          </a:bodyPr>
          <a:lstStyle/>
          <a:p>
            <a:pPr>
              <a:lnSpc>
                <a:spcPct val="107000"/>
              </a:lnSpc>
              <a:spcAft>
                <a:spcPts val="0"/>
              </a:spcAft>
            </a:pPr>
            <a:r>
              <a:rPr lang="es-EC"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¿En el ingreso a la empresa mantuvo una inducción de su área de trabajo?</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Imagen 6"/>
          <p:cNvPicPr/>
          <p:nvPr/>
        </p:nvPicPr>
        <p:blipFill rotWithShape="1">
          <a:blip r:embed="rId2"/>
          <a:srcRect l="5030" t="42272" r="5046" b="7970"/>
          <a:stretch/>
        </p:blipFill>
        <p:spPr bwMode="auto">
          <a:xfrm>
            <a:off x="945097" y="3362846"/>
            <a:ext cx="3868058" cy="2924894"/>
          </a:xfrm>
          <a:prstGeom prst="rect">
            <a:avLst/>
          </a:prstGeom>
          <a:ln>
            <a:noFill/>
          </a:ln>
          <a:extLst>
            <a:ext uri="{53640926-AAD7-44D8-BBD7-CCE9431645EC}">
              <a14:shadowObscured xmlns:a14="http://schemas.microsoft.com/office/drawing/2010/main"/>
            </a:ext>
          </a:extLst>
        </p:spPr>
      </p:pic>
      <p:sp>
        <p:nvSpPr>
          <p:cNvPr id="8" name="Rectángulo 7"/>
          <p:cNvSpPr/>
          <p:nvPr/>
        </p:nvSpPr>
        <p:spPr>
          <a:xfrm>
            <a:off x="5026476" y="2649711"/>
            <a:ext cx="3774623" cy="3839000"/>
          </a:xfrm>
          <a:prstGeom prst="rect">
            <a:avLst/>
          </a:prstGeom>
        </p:spPr>
        <p:txBody>
          <a:bodyPr wrap="square">
            <a:spAutoFit/>
          </a:bodyPr>
          <a:lstStyle/>
          <a:p>
            <a:pPr>
              <a:lnSpc>
                <a:spcPct val="107000"/>
              </a:lnSpc>
              <a:spcAft>
                <a:spcPts val="800"/>
              </a:spcAft>
            </a:pPr>
            <a:r>
              <a:rPr lang="es-ES" sz="1200" b="1" dirty="0" smtClean="0">
                <a:effectLst/>
                <a:latin typeface="Times New Roman" panose="02020603050405020304" pitchFamily="18" charset="0"/>
                <a:ea typeface="Calibri" panose="020F0502020204030204" pitchFamily="34" charset="0"/>
                <a:cs typeface="Times New Roman" panose="02020603050405020304" pitchFamily="18" charset="0"/>
              </a:rPr>
              <a:t>Análisis ejecutivo</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200" dirty="0" smtClean="0">
                <a:effectLst/>
                <a:latin typeface="Times New Roman" panose="02020603050405020304" pitchFamily="18" charset="0"/>
                <a:ea typeface="Calibri" panose="020F0502020204030204" pitchFamily="34" charset="0"/>
                <a:cs typeface="Times New Roman" panose="02020603050405020304" pitchFamily="18" charset="0"/>
              </a:rPr>
              <a:t>Los resultados obtenidos mencionaron que el 93% cuando ingreso a la empresa si mantuvo una inducción de su área de trabajo, mientras que el 7% restante no tuvo ningún tipo de inducción por lo que este porcentaje indica que no existe un control ni análisis de la información en cuanto al seguimiento de los nuevos empleados que ingresan a la empresas.</a:t>
            </a:r>
          </a:p>
          <a:p>
            <a:pPr indent="449580" algn="just">
              <a:lnSpc>
                <a:spcPct val="150000"/>
              </a:lnSpc>
              <a:spcAft>
                <a:spcPts val="800"/>
              </a:spcAft>
            </a:pPr>
            <a:r>
              <a:rPr lang="es-ES" sz="1200" b="1" dirty="0" smtClean="0">
                <a:effectLst/>
                <a:latin typeface="Times New Roman" panose="02020603050405020304" pitchFamily="18" charset="0"/>
                <a:ea typeface="Calibri" panose="020F0502020204030204" pitchFamily="34" charset="0"/>
                <a:cs typeface="Times New Roman" panose="02020603050405020304" pitchFamily="18" charset="0"/>
              </a:rPr>
              <a:t>Análisis comparativo</a:t>
            </a:r>
            <a:endParaRPr lang="es-MX"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2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s-ES" sz="1200" dirty="0" smtClean="0">
                <a:effectLst/>
                <a:latin typeface="Times New Roman" panose="02020603050405020304" pitchFamily="18" charset="0"/>
                <a:ea typeface="Calibri" panose="020F0502020204030204" pitchFamily="34" charset="0"/>
                <a:cs typeface="Times New Roman" panose="02020603050405020304" pitchFamily="18" charset="0"/>
              </a:rPr>
              <a:t>Según Ramírez, Gabriel Eugenio en su libro Procesos de Inducción y Entrenamiento “nos comenta que la productividad y efectividad que tenga una persona en su puesto de trabajo es estrictamente a la inducción inicia que tenga en su empleo y también como se desarrolla en el entorno por este motivo todas las personas que ingresan a las empresas deben mantener una inducción oportuna y activa”.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CuadroTexto 8"/>
          <p:cNvSpPr txBox="1"/>
          <p:nvPr/>
        </p:nvSpPr>
        <p:spPr>
          <a:xfrm>
            <a:off x="781980" y="782052"/>
            <a:ext cx="441146" cy="369332"/>
          </a:xfrm>
          <a:prstGeom prst="rect">
            <a:avLst/>
          </a:prstGeom>
          <a:noFill/>
        </p:spPr>
        <p:txBody>
          <a:bodyPr wrap="none" rtlCol="0">
            <a:spAutoFit/>
          </a:bodyPr>
          <a:lstStyle/>
          <a:p>
            <a:r>
              <a:rPr lang="es-MX" dirty="0" smtClean="0">
                <a:solidFill>
                  <a:schemeClr val="bg1"/>
                </a:solidFill>
              </a:rPr>
              <a:t>17</a:t>
            </a:r>
            <a:endParaRPr lang="es-MX" dirty="0">
              <a:solidFill>
                <a:schemeClr val="bg1"/>
              </a:solidFill>
            </a:endParaRPr>
          </a:p>
        </p:txBody>
      </p:sp>
    </p:spTree>
    <p:extLst>
      <p:ext uri="{BB962C8B-B14F-4D97-AF65-F5344CB8AC3E}">
        <p14:creationId xmlns:p14="http://schemas.microsoft.com/office/powerpoint/2010/main" val="227327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420585" y="751486"/>
            <a:ext cx="7004957" cy="685059"/>
          </a:xfrm>
          <a:prstGeom prst="rect">
            <a:avLst/>
          </a:prstGeom>
        </p:spPr>
        <p:txBody>
          <a:bodyPr wrap="square">
            <a:spAutoFit/>
          </a:bodyPr>
          <a:lstStyle/>
          <a:p>
            <a:pPr>
              <a:lnSpc>
                <a:spcPct val="107000"/>
              </a:lnSpc>
              <a:spcAft>
                <a:spcPts val="0"/>
              </a:spcAft>
            </a:pPr>
            <a:r>
              <a:rPr lang="es-EC"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 información que necesita para su área de trabajo es oportuna y adecuada?</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Imagen 8"/>
          <p:cNvPicPr/>
          <p:nvPr/>
        </p:nvPicPr>
        <p:blipFill rotWithShape="1">
          <a:blip r:embed="rId2"/>
          <a:srcRect t="40758" r="3031" b="9509"/>
          <a:stretch/>
        </p:blipFill>
        <p:spPr bwMode="auto">
          <a:xfrm>
            <a:off x="272143" y="2658835"/>
            <a:ext cx="3565071" cy="2729594"/>
          </a:xfrm>
          <a:prstGeom prst="rect">
            <a:avLst/>
          </a:prstGeom>
          <a:ln>
            <a:noFill/>
          </a:ln>
          <a:extLst>
            <a:ext uri="{53640926-AAD7-44D8-BBD7-CCE9431645EC}">
              <a14:shadowObscured xmlns:a14="http://schemas.microsoft.com/office/drawing/2010/main"/>
            </a:ext>
          </a:extLst>
        </p:spPr>
      </p:pic>
      <p:sp>
        <p:nvSpPr>
          <p:cNvPr id="3" name="Rectángulo 2"/>
          <p:cNvSpPr/>
          <p:nvPr/>
        </p:nvSpPr>
        <p:spPr>
          <a:xfrm>
            <a:off x="4114800" y="1850088"/>
            <a:ext cx="4572000" cy="4347087"/>
          </a:xfrm>
          <a:prstGeom prst="rect">
            <a:avLst/>
          </a:prstGeom>
        </p:spPr>
        <p:txBody>
          <a:bodyPr>
            <a:spAutoFit/>
          </a:bodyPr>
          <a:lstStyle/>
          <a:p>
            <a:pPr algn="just">
              <a:lnSpc>
                <a:spcPct val="150000"/>
              </a:lnSpc>
              <a:spcAft>
                <a:spcPts val="800"/>
              </a:spcAft>
            </a:pPr>
            <a:r>
              <a:rPr lang="es-EC" sz="1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s-EC" sz="1200" b="1" dirty="0" smtClean="0">
                <a:effectLst/>
                <a:latin typeface="Times New Roman" panose="02020603050405020304" pitchFamily="18" charset="0"/>
                <a:ea typeface="Calibri" panose="020F0502020204030204" pitchFamily="34" charset="0"/>
                <a:cs typeface="Times New Roman" panose="02020603050405020304" pitchFamily="18" charset="0"/>
              </a:rPr>
              <a:t>Análisis Ejecutivo </a:t>
            </a:r>
            <a:endParaRPr lang="es-MX"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800"/>
              </a:spcAft>
            </a:pPr>
            <a:r>
              <a:rPr lang="es-EC" sz="1200" dirty="0" smtClean="0">
                <a:effectLst/>
                <a:latin typeface="Times New Roman" panose="02020603050405020304" pitchFamily="18" charset="0"/>
                <a:ea typeface="Calibri" panose="020F0502020204030204" pitchFamily="34" charset="0"/>
                <a:cs typeface="Times New Roman" panose="02020603050405020304" pitchFamily="18" charset="0"/>
              </a:rPr>
              <a:t>El 86% de los empleados encuestados respondió que la información que necesita para su área de trabajo si es oportuna y adecuada, mientras que el 14% dijo que la información para su campo laboral no es oportuna y adecuada por lo que está recibiendo una comunicación limitada no confiable lo que conlleva a esta afirmación.</a:t>
            </a:r>
            <a:endParaRPr lang="es-MX"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s-ES" sz="1200" b="1"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es-MX"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s-ES" sz="1200" b="1" dirty="0" smtClean="0">
                <a:effectLst/>
                <a:latin typeface="Times New Roman" panose="02020603050405020304" pitchFamily="18" charset="0"/>
                <a:ea typeface="Calibri" panose="020F0502020204030204" pitchFamily="34" charset="0"/>
                <a:cs typeface="Times New Roman" panose="02020603050405020304" pitchFamily="18" charset="0"/>
              </a:rPr>
              <a:t>Análisis comparativo</a:t>
            </a:r>
            <a:endParaRPr lang="es-MX"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800"/>
              </a:spcAft>
            </a:pPr>
            <a:r>
              <a:rPr lang="es-EC" sz="1200" dirty="0" smtClean="0">
                <a:effectLst/>
                <a:latin typeface="Times New Roman" panose="02020603050405020304" pitchFamily="18" charset="0"/>
                <a:ea typeface="Calibri" panose="020F0502020204030204" pitchFamily="34" charset="0"/>
                <a:cs typeface="Times New Roman" panose="02020603050405020304" pitchFamily="18" charset="0"/>
              </a:rPr>
              <a:t>Según </a:t>
            </a:r>
            <a:r>
              <a:rPr lang="es-EC" sz="1200" dirty="0" err="1" smtClean="0">
                <a:effectLst/>
                <a:latin typeface="Times New Roman" panose="02020603050405020304" pitchFamily="18" charset="0"/>
                <a:ea typeface="Calibri" panose="020F0502020204030204" pitchFamily="34" charset="0"/>
                <a:cs typeface="Times New Roman" panose="02020603050405020304" pitchFamily="18" charset="0"/>
              </a:rPr>
              <a:t>Laudon</a:t>
            </a:r>
            <a:r>
              <a:rPr lang="es-EC" sz="1200" dirty="0" smtClean="0">
                <a:effectLst/>
                <a:latin typeface="Times New Roman" panose="02020603050405020304" pitchFamily="18" charset="0"/>
                <a:ea typeface="Calibri" panose="020F0502020204030204" pitchFamily="34" charset="0"/>
                <a:cs typeface="Times New Roman" panose="02020603050405020304" pitchFamily="18" charset="0"/>
              </a:rPr>
              <a:t> y </a:t>
            </a:r>
            <a:r>
              <a:rPr lang="es-EC" sz="1200" dirty="0" err="1" smtClean="0">
                <a:effectLst/>
                <a:latin typeface="Times New Roman" panose="02020603050405020304" pitchFamily="18" charset="0"/>
                <a:ea typeface="Calibri" panose="020F0502020204030204" pitchFamily="34" charset="0"/>
                <a:cs typeface="Times New Roman" panose="02020603050405020304" pitchFamily="18" charset="0"/>
              </a:rPr>
              <a:t>Laudon</a:t>
            </a:r>
            <a:r>
              <a:rPr lang="es-EC" sz="1200" dirty="0" smtClean="0">
                <a:effectLst/>
                <a:latin typeface="Times New Roman" panose="02020603050405020304" pitchFamily="18" charset="0"/>
                <a:ea typeface="Calibri" panose="020F0502020204030204" pitchFamily="34" charset="0"/>
                <a:cs typeface="Times New Roman" panose="02020603050405020304" pitchFamily="18" charset="0"/>
              </a:rPr>
              <a:t> (2004) un dato es la “secuencia de hechos en bruto que representan eventos que ocurren en las organizaciones o en el entorno físico antes de ser organizados y ordenados en una forma que las personas puedan entender y utilizar”. Gracias a este concepto podemos decir que la información es el núcleo de un buen desempeño profesional para esto debe ser oportuna. (p. 8)</a:t>
            </a:r>
            <a:endParaRPr lang="es-MX" sz="1200" dirty="0"/>
          </a:p>
        </p:txBody>
      </p:sp>
      <p:sp>
        <p:nvSpPr>
          <p:cNvPr id="10" name="CuadroTexto 9"/>
          <p:cNvSpPr txBox="1"/>
          <p:nvPr/>
        </p:nvSpPr>
        <p:spPr>
          <a:xfrm>
            <a:off x="781980" y="782052"/>
            <a:ext cx="441146" cy="369332"/>
          </a:xfrm>
          <a:prstGeom prst="rect">
            <a:avLst/>
          </a:prstGeom>
          <a:noFill/>
        </p:spPr>
        <p:txBody>
          <a:bodyPr wrap="none" rtlCol="0">
            <a:spAutoFit/>
          </a:bodyPr>
          <a:lstStyle/>
          <a:p>
            <a:r>
              <a:rPr lang="es-MX" dirty="0" smtClean="0">
                <a:solidFill>
                  <a:schemeClr val="bg1"/>
                </a:solidFill>
              </a:rPr>
              <a:t>18</a:t>
            </a:r>
            <a:endParaRPr lang="es-MX" dirty="0">
              <a:solidFill>
                <a:schemeClr val="bg1"/>
              </a:solidFill>
            </a:endParaRPr>
          </a:p>
        </p:txBody>
      </p:sp>
    </p:spTree>
    <p:extLst>
      <p:ext uri="{BB962C8B-B14F-4D97-AF65-F5344CB8AC3E}">
        <p14:creationId xmlns:p14="http://schemas.microsoft.com/office/powerpoint/2010/main" val="14112496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564105" y="807803"/>
            <a:ext cx="6509084" cy="369332"/>
          </a:xfrm>
          <a:prstGeom prst="rect">
            <a:avLst/>
          </a:prstGeom>
        </p:spPr>
        <p:txBody>
          <a:bodyPr wrap="square">
            <a:spAutoFit/>
          </a:bodyPr>
          <a:lstStyle/>
          <a:p>
            <a:r>
              <a:rPr lang="es-EC" b="1" dirty="0" smtClean="0">
                <a:solidFill>
                  <a:srgbClr val="000000"/>
                </a:solidFill>
                <a:effectLst/>
                <a:latin typeface="Times New Roman" panose="02020603050405020304" pitchFamily="18" charset="0"/>
                <a:ea typeface="Times New Roman" panose="02020603050405020304" pitchFamily="18" charset="0"/>
              </a:rPr>
              <a:t>¿Mantiene reuniones con las otras áreas de trabajo?</a:t>
            </a:r>
            <a:endParaRPr lang="es-MX" dirty="0"/>
          </a:p>
        </p:txBody>
      </p:sp>
      <p:pic>
        <p:nvPicPr>
          <p:cNvPr id="5" name="Imagen 4"/>
          <p:cNvPicPr/>
          <p:nvPr/>
        </p:nvPicPr>
        <p:blipFill rotWithShape="1">
          <a:blip r:embed="rId2"/>
          <a:srcRect l="11872" t="41665" r="17514" b="10546"/>
          <a:stretch/>
        </p:blipFill>
        <p:spPr bwMode="auto">
          <a:xfrm>
            <a:off x="269022" y="1997242"/>
            <a:ext cx="3961765" cy="3418506"/>
          </a:xfrm>
          <a:prstGeom prst="rect">
            <a:avLst/>
          </a:prstGeom>
          <a:ln>
            <a:noFill/>
          </a:ln>
          <a:extLst>
            <a:ext uri="{53640926-AAD7-44D8-BBD7-CCE9431645EC}">
              <a14:shadowObscured xmlns:a14="http://schemas.microsoft.com/office/drawing/2010/main"/>
            </a:ext>
          </a:extLst>
        </p:spPr>
      </p:pic>
      <p:sp>
        <p:nvSpPr>
          <p:cNvPr id="6" name="Rectángulo 5"/>
          <p:cNvSpPr/>
          <p:nvPr/>
        </p:nvSpPr>
        <p:spPr>
          <a:xfrm>
            <a:off x="4142873" y="1860362"/>
            <a:ext cx="4572000" cy="4119333"/>
          </a:xfrm>
          <a:prstGeom prst="rect">
            <a:avLst/>
          </a:prstGeom>
        </p:spPr>
        <p:txBody>
          <a:bodyPr>
            <a:spAutoFit/>
          </a:bodyPr>
          <a:lstStyle/>
          <a:p>
            <a:pPr>
              <a:lnSpc>
                <a:spcPct val="107000"/>
              </a:lnSpc>
              <a:spcAft>
                <a:spcPts val="800"/>
              </a:spcAft>
            </a:pPr>
            <a:r>
              <a:rPr lang="es-EC" sz="1200" b="1" dirty="0" smtClean="0">
                <a:effectLst/>
                <a:latin typeface="Times New Roman" panose="02020603050405020304" pitchFamily="18" charset="0"/>
                <a:ea typeface="Calibri" panose="020F0502020204030204" pitchFamily="34" charset="0"/>
                <a:cs typeface="Times New Roman" panose="02020603050405020304" pitchFamily="18" charset="0"/>
              </a:rPr>
              <a:t>Análisis Ejecutivo</a:t>
            </a:r>
            <a:endParaRPr lang="es-MX"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s-EC" sz="1200" dirty="0" smtClean="0">
                <a:effectLst/>
                <a:latin typeface="Times New Roman" panose="02020603050405020304" pitchFamily="18" charset="0"/>
                <a:ea typeface="Calibri" panose="020F0502020204030204" pitchFamily="34" charset="0"/>
                <a:cs typeface="Times New Roman" panose="02020603050405020304" pitchFamily="18" charset="0"/>
              </a:rPr>
              <a:t>     El 78.57% de la muestra respondió que no mantiene reuniones con otras áreas de trabajo por lo que no existe una interactividad e interacción de integración entre otras áreas aunque el 21% menciono que si mantiene reuniones con otras áreas de trabajo por amistad o necesidad, es decir existen poca comunicación interna con respecto a reuniones entre áreas diferentes en la zona de los talleres.</a:t>
            </a:r>
            <a:endParaRPr lang="es-MX"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C" sz="1200" b="1" dirty="0" smtClean="0">
                <a:effectLst/>
                <a:latin typeface="Times New Roman" panose="02020603050405020304" pitchFamily="18" charset="0"/>
                <a:ea typeface="Calibri" panose="020F0502020204030204" pitchFamily="34" charset="0"/>
                <a:cs typeface="Times New Roman" panose="02020603050405020304" pitchFamily="18" charset="0"/>
              </a:rPr>
              <a:t>Análisis Comparativo</a:t>
            </a:r>
            <a:endParaRPr lang="es-MX"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800"/>
              </a:spcAft>
            </a:pPr>
            <a:r>
              <a:rPr lang="es-EC" sz="1200" dirty="0" smtClean="0">
                <a:effectLst/>
                <a:latin typeface="Times New Roman" panose="02020603050405020304" pitchFamily="18" charset="0"/>
                <a:ea typeface="Calibri" panose="020F0502020204030204" pitchFamily="34" charset="0"/>
                <a:cs typeface="Times New Roman" panose="02020603050405020304" pitchFamily="18" charset="0"/>
              </a:rPr>
              <a:t>Según la revista </a:t>
            </a:r>
            <a:r>
              <a:rPr lang="es-EC" sz="1200" dirty="0" err="1" smtClean="0">
                <a:effectLst/>
                <a:latin typeface="Times New Roman" panose="02020603050405020304" pitchFamily="18" charset="0"/>
                <a:ea typeface="Calibri" panose="020F0502020204030204" pitchFamily="34" charset="0"/>
                <a:cs typeface="Times New Roman" panose="02020603050405020304" pitchFamily="18" charset="0"/>
              </a:rPr>
              <a:t>Gestiopolis</a:t>
            </a:r>
            <a:r>
              <a:rPr lang="es-EC" sz="1200" dirty="0" smtClean="0">
                <a:effectLst/>
                <a:latin typeface="Times New Roman" panose="02020603050405020304" pitchFamily="18" charset="0"/>
                <a:ea typeface="Calibri" panose="020F0502020204030204" pitchFamily="34" charset="0"/>
                <a:cs typeface="Times New Roman" panose="02020603050405020304" pitchFamily="18" charset="0"/>
              </a:rPr>
              <a:t> menciona que el mantener reuniones en el área de trabajo ayuda a la comunicación interna entre compañeros y en consecuencia a cumplir nuestros objetivos organizacionales, las reuniones de trabajo son lugares para hablar de todos los por menores y solucionarnos respetando siempre las opiniones de nuestros colegas.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uadroTexto 6"/>
          <p:cNvSpPr txBox="1"/>
          <p:nvPr/>
        </p:nvSpPr>
        <p:spPr>
          <a:xfrm>
            <a:off x="781980" y="782052"/>
            <a:ext cx="441146" cy="369332"/>
          </a:xfrm>
          <a:prstGeom prst="rect">
            <a:avLst/>
          </a:prstGeom>
          <a:noFill/>
        </p:spPr>
        <p:txBody>
          <a:bodyPr wrap="none" rtlCol="0">
            <a:spAutoFit/>
          </a:bodyPr>
          <a:lstStyle/>
          <a:p>
            <a:r>
              <a:rPr lang="es-MX" dirty="0" smtClean="0">
                <a:solidFill>
                  <a:schemeClr val="bg1"/>
                </a:solidFill>
              </a:rPr>
              <a:t>19</a:t>
            </a:r>
            <a:endParaRPr lang="es-MX" dirty="0">
              <a:solidFill>
                <a:schemeClr val="bg1"/>
              </a:solidFill>
            </a:endParaRPr>
          </a:p>
        </p:txBody>
      </p:sp>
    </p:spTree>
    <p:extLst>
      <p:ext uri="{BB962C8B-B14F-4D97-AF65-F5344CB8AC3E}">
        <p14:creationId xmlns:p14="http://schemas.microsoft.com/office/powerpoint/2010/main" val="35877322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p:cNvSpPr txBox="1">
            <a:spLocks/>
          </p:cNvSpPr>
          <p:nvPr/>
        </p:nvSpPr>
        <p:spPr>
          <a:xfrm>
            <a:off x="781980" y="2060848"/>
            <a:ext cx="7467600" cy="3024336"/>
          </a:xfrm>
          <a:prstGeom prst="rect">
            <a:avLst/>
          </a:prstGeom>
        </p:spPr>
        <p:txBody>
          <a:bodyPr>
            <a:normAutofit fontScale="97500"/>
          </a:bodyPr>
          <a:lstStyle>
            <a:lvl1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mj-lt"/>
                <a:ea typeface="+mj-ea"/>
                <a:cs typeface="+mj-cs"/>
              </a:defRPr>
            </a:lvl1pPr>
            <a:lvl2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2pPr>
            <a:lvl3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3pPr>
            <a:lvl4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4pPr>
            <a:lvl5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5pPr>
            <a:lvl6pPr marL="4572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6pPr>
            <a:lvl7pPr marL="9144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7pPr>
            <a:lvl8pPr marL="13716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8pPr>
            <a:lvl9pPr marL="18288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9pPr>
          </a:lstStyle>
          <a:p>
            <a:pPr algn="ctr">
              <a:lnSpc>
                <a:spcPct val="150000"/>
              </a:lnSpc>
            </a:pPr>
            <a:r>
              <a:rPr lang="es-EC" dirty="0">
                <a:solidFill>
                  <a:schemeClr val="tx1"/>
                </a:solidFill>
                <a:effectLst/>
              </a:rPr>
              <a:t>“INCIDENCIA EN LA IDENTIDAD CORPORATIVA PARA EL SECTOR AUTOMOTRIZ DEL DISTRITO METROPOLITANO DE QUITO”.</a:t>
            </a:r>
            <a:endParaRPr lang="es-MX" dirty="0">
              <a:solidFill>
                <a:schemeClr val="tx1"/>
              </a:solidFill>
              <a:effectLst/>
            </a:endParaRPr>
          </a:p>
          <a:p>
            <a:pPr algn="ctr"/>
            <a:endParaRPr lang="es-ES" kern="0" dirty="0">
              <a:solidFill>
                <a:schemeClr val="tx1"/>
              </a:solidFill>
            </a:endParaRPr>
          </a:p>
        </p:txBody>
      </p:sp>
      <p:sp>
        <p:nvSpPr>
          <p:cNvPr id="2" name="CuadroTexto 1"/>
          <p:cNvSpPr txBox="1"/>
          <p:nvPr/>
        </p:nvSpPr>
        <p:spPr>
          <a:xfrm>
            <a:off x="781980" y="782052"/>
            <a:ext cx="312906" cy="369332"/>
          </a:xfrm>
          <a:prstGeom prst="rect">
            <a:avLst/>
          </a:prstGeom>
          <a:noFill/>
        </p:spPr>
        <p:txBody>
          <a:bodyPr wrap="none" rtlCol="0">
            <a:spAutoFit/>
          </a:bodyPr>
          <a:lstStyle/>
          <a:p>
            <a:r>
              <a:rPr lang="es-MX" dirty="0" smtClean="0">
                <a:solidFill>
                  <a:schemeClr val="bg1"/>
                </a:solidFill>
              </a:rPr>
              <a:t>2</a:t>
            </a:r>
            <a:endParaRPr lang="es-MX" dirty="0">
              <a:solidFill>
                <a:schemeClr val="bg1"/>
              </a:solidFill>
            </a:endParaRPr>
          </a:p>
        </p:txBody>
      </p:sp>
    </p:spTree>
    <p:extLst>
      <p:ext uri="{BB962C8B-B14F-4D97-AF65-F5344CB8AC3E}">
        <p14:creationId xmlns:p14="http://schemas.microsoft.com/office/powerpoint/2010/main" val="6386813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p:nvPr/>
        </p:nvPicPr>
        <p:blipFill rotWithShape="1">
          <a:blip r:embed="rId2"/>
          <a:srcRect t="40722"/>
          <a:stretch/>
        </p:blipFill>
        <p:spPr bwMode="auto">
          <a:xfrm>
            <a:off x="333738" y="2064657"/>
            <a:ext cx="4093210" cy="3248025"/>
          </a:xfrm>
          <a:prstGeom prst="rect">
            <a:avLst/>
          </a:prstGeom>
          <a:ln>
            <a:noFill/>
          </a:ln>
          <a:extLst>
            <a:ext uri="{53640926-AAD7-44D8-BBD7-CCE9431645EC}">
              <a14:shadowObscured xmlns:a14="http://schemas.microsoft.com/office/drawing/2010/main"/>
            </a:ext>
          </a:extLst>
        </p:spPr>
      </p:pic>
      <p:sp>
        <p:nvSpPr>
          <p:cNvPr id="6" name="Rectángulo 5"/>
          <p:cNvSpPr/>
          <p:nvPr/>
        </p:nvSpPr>
        <p:spPr>
          <a:xfrm>
            <a:off x="4804319" y="1905000"/>
            <a:ext cx="3730081" cy="4578305"/>
          </a:xfrm>
          <a:prstGeom prst="rect">
            <a:avLst/>
          </a:prstGeom>
        </p:spPr>
        <p:txBody>
          <a:bodyPr wrap="square">
            <a:spAutoFit/>
          </a:bodyPr>
          <a:lstStyle/>
          <a:p>
            <a:pPr algn="just">
              <a:lnSpc>
                <a:spcPct val="150000"/>
              </a:lnSpc>
              <a:spcAft>
                <a:spcPts val="800"/>
              </a:spcAft>
            </a:pPr>
            <a:r>
              <a:rPr lang="es-EC" sz="1200" dirty="0">
                <a:latin typeface="Times New Roman" panose="02020603050405020304" pitchFamily="18" charset="0"/>
                <a:ea typeface="Calibri" panose="020F0502020204030204" pitchFamily="34" charset="0"/>
                <a:cs typeface="Times New Roman" panose="02020603050405020304" pitchFamily="18" charset="0"/>
              </a:rPr>
              <a:t> </a:t>
            </a:r>
            <a:r>
              <a:rPr lang="es-EC" sz="1200" b="1" dirty="0">
                <a:latin typeface="Times New Roman" panose="02020603050405020304" pitchFamily="18" charset="0"/>
                <a:ea typeface="Calibri" panose="020F0502020204030204" pitchFamily="34" charset="0"/>
                <a:cs typeface="Times New Roman" panose="02020603050405020304" pitchFamily="18" charset="0"/>
              </a:rPr>
              <a:t>Análisis Ejecutivo</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800"/>
              </a:spcAft>
            </a:pPr>
            <a:r>
              <a:rPr lang="es-EC" sz="1200" dirty="0">
                <a:latin typeface="Times New Roman" panose="02020603050405020304" pitchFamily="18" charset="0"/>
                <a:ea typeface="Calibri" panose="020F0502020204030204" pitchFamily="34" charset="0"/>
                <a:cs typeface="Times New Roman" panose="02020603050405020304" pitchFamily="18" charset="0"/>
              </a:rPr>
              <a:t>El 9.29% de los encuestados menciono que las reuniones se desarrollan en periodos semestrales por lo que es mucho el tiempo, debiéndose mejorar la distancia y diseñar mayor frecuencia de reuniones para una mayor participación de los empleados y solucionar problemas rápidamente.</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s-EC" sz="1200" b="1" dirty="0">
                <a:latin typeface="Times New Roman" panose="02020603050405020304" pitchFamily="18" charset="0"/>
                <a:ea typeface="Calibri" panose="020F0502020204030204" pitchFamily="34" charset="0"/>
                <a:cs typeface="Times New Roman" panose="02020603050405020304" pitchFamily="18" charset="0"/>
              </a:rPr>
              <a:t>Análisis Comparativo</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s-EC" sz="1200" b="1" dirty="0">
                <a:latin typeface="Times New Roman" panose="02020603050405020304" pitchFamily="18" charset="0"/>
                <a:ea typeface="Calibri" panose="020F0502020204030204" pitchFamily="34" charset="0"/>
                <a:cs typeface="Times New Roman" panose="02020603050405020304" pitchFamily="18" charset="0"/>
              </a:rPr>
              <a:t>	</a:t>
            </a:r>
            <a:r>
              <a:rPr lang="es-EC" sz="1200" dirty="0">
                <a:latin typeface="Times New Roman" panose="02020603050405020304" pitchFamily="18" charset="0"/>
                <a:ea typeface="Calibri" panose="020F0502020204030204" pitchFamily="34" charset="0"/>
                <a:cs typeface="Times New Roman" panose="02020603050405020304" pitchFamily="18" charset="0"/>
              </a:rPr>
              <a:t>Según la revista capitalismo consciente de España menciona que las reuniones de trabajo se deben realizar semanalmente para poder diagnosticar con la brevedad posible cualquier problema que exista en las áreas de trabajo dirigiéndonos estrictamente a los objetivos propuestos.</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C" sz="12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s-MX" sz="1200" dirty="0"/>
          </a:p>
        </p:txBody>
      </p:sp>
      <p:sp>
        <p:nvSpPr>
          <p:cNvPr id="7" name="Rectángulo 6"/>
          <p:cNvSpPr/>
          <p:nvPr/>
        </p:nvSpPr>
        <p:spPr>
          <a:xfrm>
            <a:off x="1427503" y="834963"/>
            <a:ext cx="4414670" cy="369332"/>
          </a:xfrm>
          <a:prstGeom prst="rect">
            <a:avLst/>
          </a:prstGeom>
        </p:spPr>
        <p:txBody>
          <a:bodyPr wrap="none">
            <a:spAutoFit/>
          </a:bodyPr>
          <a:lstStyle/>
          <a:p>
            <a:r>
              <a:rPr lang="es-EC" b="1" dirty="0">
                <a:solidFill>
                  <a:srgbClr val="000000"/>
                </a:solidFill>
                <a:latin typeface="Times New Roman" panose="02020603050405020304" pitchFamily="18" charset="0"/>
                <a:ea typeface="Times New Roman" panose="02020603050405020304" pitchFamily="18" charset="0"/>
              </a:rPr>
              <a:t>¿Las reuniones se desarrollan en periodos?</a:t>
            </a:r>
            <a:endParaRPr lang="es-MX" b="1" dirty="0">
              <a:solidFill>
                <a:srgbClr val="0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075834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551214" y="770849"/>
            <a:ext cx="7135585" cy="685059"/>
          </a:xfrm>
          <a:prstGeom prst="rect">
            <a:avLst/>
          </a:prstGeom>
        </p:spPr>
        <p:txBody>
          <a:bodyPr wrap="square">
            <a:spAutoFit/>
          </a:bodyPr>
          <a:lstStyle/>
          <a:p>
            <a:pPr>
              <a:lnSpc>
                <a:spcPct val="107000"/>
              </a:lnSpc>
            </a:pPr>
            <a:r>
              <a:rPr lang="es-EC"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s-EC"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Señale </a:t>
            </a:r>
            <a:r>
              <a:rPr lang="es-EC"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la manera de comunicarse más frecuente con las otras áreas de </a:t>
            </a:r>
            <a:r>
              <a:rPr lang="es-EC"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trabajo?</a:t>
            </a:r>
            <a:endParaRPr lang="es-MX"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5" name="Imagen 4"/>
          <p:cNvPicPr/>
          <p:nvPr/>
        </p:nvPicPr>
        <p:blipFill rotWithShape="1">
          <a:blip r:embed="rId2"/>
          <a:srcRect t="44077"/>
          <a:stretch/>
        </p:blipFill>
        <p:spPr bwMode="auto">
          <a:xfrm>
            <a:off x="400458" y="2385060"/>
            <a:ext cx="4097655" cy="3230880"/>
          </a:xfrm>
          <a:prstGeom prst="rect">
            <a:avLst/>
          </a:prstGeom>
          <a:ln>
            <a:noFill/>
          </a:ln>
          <a:extLst>
            <a:ext uri="{53640926-AAD7-44D8-BBD7-CCE9431645EC}">
              <a14:shadowObscured xmlns:a14="http://schemas.microsoft.com/office/drawing/2010/main"/>
            </a:ext>
          </a:extLst>
        </p:spPr>
      </p:pic>
      <p:sp>
        <p:nvSpPr>
          <p:cNvPr id="6" name="Rectángulo 5"/>
          <p:cNvSpPr/>
          <p:nvPr/>
        </p:nvSpPr>
        <p:spPr>
          <a:xfrm>
            <a:off x="4572000" y="1682011"/>
            <a:ext cx="4114799" cy="4555093"/>
          </a:xfrm>
          <a:prstGeom prst="rect">
            <a:avLst/>
          </a:prstGeom>
        </p:spPr>
        <p:txBody>
          <a:bodyPr wrap="square">
            <a:spAutoFit/>
          </a:bodyPr>
          <a:lstStyle/>
          <a:p>
            <a:pPr algn="just">
              <a:lnSpc>
                <a:spcPct val="150000"/>
              </a:lnSpc>
              <a:spcAft>
                <a:spcPts val="800"/>
              </a:spcAft>
            </a:pPr>
            <a:r>
              <a:rPr lang="es-EC" sz="1200" b="1" dirty="0" smtClean="0">
                <a:effectLst/>
                <a:latin typeface="Times New Roman" panose="02020603050405020304" pitchFamily="18" charset="0"/>
                <a:ea typeface="Calibri" panose="020F0502020204030204" pitchFamily="34" charset="0"/>
                <a:cs typeface="Times New Roman" panose="02020603050405020304" pitchFamily="18" charset="0"/>
              </a:rPr>
              <a:t>Análisis Ejecutivo</a:t>
            </a:r>
            <a:endParaRPr lang="es-MX"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800"/>
              </a:spcAft>
            </a:pPr>
            <a:r>
              <a:rPr lang="es-EC" sz="12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Los resultados obtenidos indican que la manera de comunicarse más frecuente con las otras áreas de trabajo es a través de correos electrónicos representados por el 57% mientras que el 29% prefiere hacerlo personalmente, el restante 14% lo realiza mediante comunicados internos escritos y algún medio electrónico respectivamente.</a:t>
            </a:r>
            <a:endParaRPr lang="es-MX"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s-EC" sz="1200" b="1" dirty="0" smtClean="0">
                <a:effectLst/>
                <a:latin typeface="Times New Roman" panose="02020603050405020304" pitchFamily="18" charset="0"/>
                <a:ea typeface="Calibri" panose="020F0502020204030204" pitchFamily="34" charset="0"/>
                <a:cs typeface="Times New Roman" panose="02020603050405020304" pitchFamily="18" charset="0"/>
              </a:rPr>
              <a:t>Análisis Comparativo</a:t>
            </a:r>
            <a:endParaRPr lang="es-MX"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s-EC" sz="12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s-EC" sz="1200" dirty="0" smtClean="0">
                <a:effectLst/>
                <a:latin typeface="Times New Roman" panose="02020603050405020304" pitchFamily="18" charset="0"/>
                <a:ea typeface="Calibri" panose="020F0502020204030204" pitchFamily="34" charset="0"/>
                <a:cs typeface="Times New Roman" panose="02020603050405020304" pitchFamily="18" charset="0"/>
              </a:rPr>
              <a:t>La revista </a:t>
            </a:r>
            <a:r>
              <a:rPr lang="es-EC" sz="1200" dirty="0" err="1" smtClean="0">
                <a:effectLst/>
                <a:latin typeface="Times New Roman" panose="02020603050405020304" pitchFamily="18" charset="0"/>
                <a:ea typeface="Calibri" panose="020F0502020204030204" pitchFamily="34" charset="0"/>
                <a:cs typeface="Times New Roman" panose="02020603050405020304" pitchFamily="18" charset="0"/>
              </a:rPr>
              <a:t>Universia</a:t>
            </a:r>
            <a:r>
              <a:rPr lang="es-EC" sz="1200" dirty="0" smtClean="0">
                <a:effectLst/>
                <a:latin typeface="Times New Roman" panose="02020603050405020304" pitchFamily="18" charset="0"/>
                <a:ea typeface="Calibri" panose="020F0502020204030204" pitchFamily="34" charset="0"/>
                <a:cs typeface="Times New Roman" panose="02020603050405020304" pitchFamily="18" charset="0"/>
              </a:rPr>
              <a:t> “respalda la comunicación interna más común mediante correos electrónicos explica que es la manera de crear evidencia de cualquier pedido solicitud o queja de esta manera se puede revisar si este tema ha sido resuelto y si llego a la persona responsable”. Es indispensable tener un seguimiento de esta manera de comunicación para no convertirlo en correos spam.</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uadroTexto 6"/>
          <p:cNvSpPr txBox="1"/>
          <p:nvPr/>
        </p:nvSpPr>
        <p:spPr>
          <a:xfrm>
            <a:off x="781980" y="782052"/>
            <a:ext cx="441146" cy="369332"/>
          </a:xfrm>
          <a:prstGeom prst="rect">
            <a:avLst/>
          </a:prstGeom>
          <a:noFill/>
        </p:spPr>
        <p:txBody>
          <a:bodyPr wrap="none" rtlCol="0">
            <a:spAutoFit/>
          </a:bodyPr>
          <a:lstStyle/>
          <a:p>
            <a:r>
              <a:rPr lang="es-MX" dirty="0" smtClean="0">
                <a:solidFill>
                  <a:schemeClr val="bg1"/>
                </a:solidFill>
              </a:rPr>
              <a:t>20</a:t>
            </a:r>
            <a:endParaRPr lang="es-MX" dirty="0">
              <a:solidFill>
                <a:schemeClr val="bg1"/>
              </a:solidFill>
            </a:endParaRPr>
          </a:p>
        </p:txBody>
      </p:sp>
    </p:spTree>
    <p:extLst>
      <p:ext uri="{BB962C8B-B14F-4D97-AF65-F5344CB8AC3E}">
        <p14:creationId xmlns:p14="http://schemas.microsoft.com/office/powerpoint/2010/main" val="2930249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436914" y="773843"/>
            <a:ext cx="6792686" cy="1574149"/>
          </a:xfrm>
          <a:prstGeom prst="rect">
            <a:avLst/>
          </a:prstGeom>
        </p:spPr>
        <p:txBody>
          <a:bodyPr wrap="square">
            <a:spAutoFit/>
          </a:bodyPr>
          <a:lstStyle/>
          <a:p>
            <a:pPr>
              <a:lnSpc>
                <a:spcPct val="107000"/>
              </a:lnSpc>
              <a:spcAft>
                <a:spcPts val="0"/>
              </a:spcAft>
            </a:pPr>
            <a:r>
              <a:rPr lang="es-EC" b="1" dirty="0" err="1" smtClean="0">
                <a:latin typeface="Times New Roman" panose="02020603050405020304" pitchFamily="18" charset="0"/>
                <a:ea typeface="Calibri" panose="020F0502020204030204" pitchFamily="34" charset="0"/>
                <a:cs typeface="Times New Roman" panose="02020603050405020304" pitchFamily="18" charset="0"/>
              </a:rPr>
              <a:t>Analisis</a:t>
            </a:r>
            <a:r>
              <a:rPr lang="es-EC" b="1" dirty="0" smtClean="0">
                <a:latin typeface="Times New Roman" panose="02020603050405020304" pitchFamily="18" charset="0"/>
                <a:ea typeface="Calibri" panose="020F0502020204030204" pitchFamily="34" charset="0"/>
                <a:cs typeface="Times New Roman" panose="02020603050405020304" pitchFamily="18" charset="0"/>
              </a:rPr>
              <a:t> </a:t>
            </a:r>
            <a:r>
              <a:rPr lang="es-EC" b="1" dirty="0" err="1" smtClean="0">
                <a:latin typeface="Times New Roman" panose="02020603050405020304" pitchFamily="18" charset="0"/>
                <a:ea typeface="Calibri" panose="020F0502020204030204" pitchFamily="34" charset="0"/>
                <a:cs typeface="Times New Roman" panose="02020603050405020304" pitchFamily="18" charset="0"/>
              </a:rPr>
              <a:t>Univariado</a:t>
            </a:r>
            <a:endParaRPr lang="es-EC" b="1" dirty="0" smtClean="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s-MX" dirty="0" smtClean="0"/>
              <a:t>Administrativo</a:t>
            </a:r>
            <a:endParaRPr lang="es-EC" b="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endParaRPr lang="es-EC" b="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s-EC" b="1" dirty="0">
                <a:latin typeface="Times New Roman" panose="02020603050405020304" pitchFamily="18" charset="0"/>
                <a:ea typeface="Calibri" panose="020F0502020204030204" pitchFamily="34" charset="0"/>
                <a:cs typeface="Times New Roman" panose="02020603050405020304" pitchFamily="18" charset="0"/>
              </a:rPr>
              <a:t>¿</a:t>
            </a:r>
            <a:r>
              <a:rPr lang="es-EC" b="1" dirty="0" smtClean="0">
                <a:effectLst/>
                <a:latin typeface="Times New Roman" panose="02020603050405020304" pitchFamily="18" charset="0"/>
                <a:ea typeface="Calibri" panose="020F0502020204030204" pitchFamily="34" charset="0"/>
                <a:cs typeface="Times New Roman" panose="02020603050405020304" pitchFamily="18" charset="0"/>
              </a:rPr>
              <a:t>Conoce claramente la misión, visión y valores de la empresa?</a:t>
            </a:r>
            <a:endParaRPr lang="es-MX"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C"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n 4"/>
          <p:cNvPicPr/>
          <p:nvPr/>
        </p:nvPicPr>
        <p:blipFill rotWithShape="1">
          <a:blip r:embed="rId2">
            <a:extLst>
              <a:ext uri="{28A0092B-C50C-407E-A947-70E740481C1C}">
                <a14:useLocalDpi xmlns:a14="http://schemas.microsoft.com/office/drawing/2010/main" val="0"/>
              </a:ext>
            </a:extLst>
          </a:blip>
          <a:srcRect t="37634"/>
          <a:stretch/>
        </p:blipFill>
        <p:spPr bwMode="auto">
          <a:xfrm>
            <a:off x="267445" y="2742590"/>
            <a:ext cx="3840480" cy="3053715"/>
          </a:xfrm>
          <a:prstGeom prst="rect">
            <a:avLst/>
          </a:prstGeom>
          <a:ln>
            <a:noFill/>
          </a:ln>
          <a:extLst>
            <a:ext uri="{53640926-AAD7-44D8-BBD7-CCE9431645EC}">
              <a14:shadowObscured xmlns:a14="http://schemas.microsoft.com/office/drawing/2010/main"/>
            </a:ext>
          </a:extLst>
        </p:spPr>
      </p:pic>
      <p:sp>
        <p:nvSpPr>
          <p:cNvPr id="6" name="Rectángulo 5"/>
          <p:cNvSpPr/>
          <p:nvPr/>
        </p:nvSpPr>
        <p:spPr>
          <a:xfrm>
            <a:off x="4107925" y="2051629"/>
            <a:ext cx="4572000" cy="4435638"/>
          </a:xfrm>
          <a:prstGeom prst="rect">
            <a:avLst/>
          </a:prstGeom>
        </p:spPr>
        <p:txBody>
          <a:bodyPr>
            <a:spAutoFit/>
          </a:bodyPr>
          <a:lstStyle/>
          <a:p>
            <a:pPr>
              <a:lnSpc>
                <a:spcPct val="150000"/>
              </a:lnSpc>
              <a:spcAft>
                <a:spcPts val="800"/>
              </a:spcAft>
            </a:pPr>
            <a:r>
              <a:rPr lang="es-EC" sz="1100" b="1" dirty="0" smtClean="0">
                <a:effectLst/>
                <a:latin typeface="Times New Roman" panose="02020603050405020304" pitchFamily="18" charset="0"/>
                <a:ea typeface="Calibri" panose="020F0502020204030204" pitchFamily="34" charset="0"/>
                <a:cs typeface="Times New Roman" panose="02020603050405020304" pitchFamily="18" charset="0"/>
              </a:rPr>
              <a:t>Análisis ejecutivo: </a:t>
            </a:r>
            <a:endParaRPr lang="es-MX"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800"/>
              </a:spcAft>
            </a:pPr>
            <a:r>
              <a:rPr lang="es-EC" sz="1100" dirty="0" smtClean="0">
                <a:effectLst/>
                <a:latin typeface="Times New Roman" panose="02020603050405020304" pitchFamily="18" charset="0"/>
                <a:ea typeface="Calibri" panose="020F0502020204030204" pitchFamily="34" charset="0"/>
                <a:cs typeface="Times New Roman" panose="02020603050405020304" pitchFamily="18" charset="0"/>
              </a:rPr>
              <a:t>Según la investigación que se realizó, en los concesionarios del Distrito Metropolitano de Quito, se pudo observar que el 75.56% del personal encuestado no conoce los principios corporativos de la empresa en la cual trabaja y tan solo el 24.44% si lo conoce. Esto podría generar estrategias u objetivos individuales los cuales no aporten al crecimiento total de la organización con un enfoque claro de hacia donde se quiere llegar.</a:t>
            </a:r>
            <a:endParaRPr lang="es-MX"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s-EC" sz="1100" b="1" dirty="0" smtClean="0">
                <a:effectLst/>
                <a:latin typeface="Times New Roman" panose="02020603050405020304" pitchFamily="18" charset="0"/>
                <a:ea typeface="Calibri" panose="020F0502020204030204" pitchFamily="34" charset="0"/>
                <a:cs typeface="Times New Roman" panose="02020603050405020304" pitchFamily="18" charset="0"/>
              </a:rPr>
              <a:t>Análisis comparativo:</a:t>
            </a:r>
            <a:endParaRPr lang="es-MX"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800"/>
              </a:spcAft>
            </a:pPr>
            <a:r>
              <a:rPr lang="es-EC" sz="1100" dirty="0" smtClean="0">
                <a:effectLst/>
                <a:latin typeface="Times New Roman" panose="02020603050405020304" pitchFamily="18" charset="0"/>
                <a:ea typeface="Calibri" panose="020F0502020204030204" pitchFamily="34" charset="0"/>
                <a:cs typeface="Times New Roman" panose="02020603050405020304" pitchFamily="18" charset="0"/>
              </a:rPr>
              <a:t>Según el autor Eduardo Amorós en su libro Comportamiento Organizacional, manifiesta que el desarrollo organizacional se basa en principios bien establecidos, relacionados con la conducta de los individuos y que el establecimiento de pilares organizacionales y el conocimiento de los mismos es esencial para generar una cultura de trabajo en equipo con enfoque a resultados. En la investigación realizada se observó que en los concesionarios del Distrito Metropolitano de Quito este no es un factor que se aplica en su totalidad.</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uadroTexto 6"/>
          <p:cNvSpPr txBox="1"/>
          <p:nvPr/>
        </p:nvSpPr>
        <p:spPr>
          <a:xfrm>
            <a:off x="781980" y="782052"/>
            <a:ext cx="441146" cy="369332"/>
          </a:xfrm>
          <a:prstGeom prst="rect">
            <a:avLst/>
          </a:prstGeom>
          <a:noFill/>
        </p:spPr>
        <p:txBody>
          <a:bodyPr wrap="none" rtlCol="0">
            <a:spAutoFit/>
          </a:bodyPr>
          <a:lstStyle/>
          <a:p>
            <a:r>
              <a:rPr lang="es-MX" dirty="0" smtClean="0">
                <a:solidFill>
                  <a:schemeClr val="bg1"/>
                </a:solidFill>
              </a:rPr>
              <a:t>21</a:t>
            </a:r>
            <a:endParaRPr lang="es-MX" dirty="0">
              <a:solidFill>
                <a:schemeClr val="bg1"/>
              </a:solidFill>
            </a:endParaRPr>
          </a:p>
        </p:txBody>
      </p:sp>
    </p:spTree>
    <p:extLst>
      <p:ext uri="{BB962C8B-B14F-4D97-AF65-F5344CB8AC3E}">
        <p14:creationId xmlns:p14="http://schemas.microsoft.com/office/powerpoint/2010/main" val="38782817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a:extLst>
              <a:ext uri="{28A0092B-C50C-407E-A947-70E740481C1C}">
                <a14:useLocalDpi xmlns:a14="http://schemas.microsoft.com/office/drawing/2010/main" val="0"/>
              </a:ext>
            </a:extLst>
          </a:blip>
          <a:srcRect b="14511"/>
          <a:stretch/>
        </p:blipFill>
        <p:spPr bwMode="auto">
          <a:xfrm>
            <a:off x="719999" y="2694986"/>
            <a:ext cx="3719830" cy="2545715"/>
          </a:xfrm>
          <a:prstGeom prst="rect">
            <a:avLst/>
          </a:prstGeom>
          <a:noFill/>
          <a:ln>
            <a:noFill/>
          </a:ln>
          <a:extLst>
            <a:ext uri="{53640926-AAD7-44D8-BBD7-CCE9431645EC}">
              <a14:shadowObscured xmlns:a14="http://schemas.microsoft.com/office/drawing/2010/main"/>
            </a:ext>
          </a:extLst>
        </p:spPr>
      </p:pic>
      <p:sp>
        <p:nvSpPr>
          <p:cNvPr id="5" name="Rectángulo 4"/>
          <p:cNvSpPr/>
          <p:nvPr/>
        </p:nvSpPr>
        <p:spPr>
          <a:xfrm>
            <a:off x="4439829" y="1843575"/>
            <a:ext cx="4572000" cy="4248535"/>
          </a:xfrm>
          <a:prstGeom prst="rect">
            <a:avLst/>
          </a:prstGeom>
        </p:spPr>
        <p:txBody>
          <a:bodyPr>
            <a:spAutoFit/>
          </a:bodyPr>
          <a:lstStyle/>
          <a:p>
            <a:pPr>
              <a:lnSpc>
                <a:spcPct val="150000"/>
              </a:lnSpc>
              <a:spcAft>
                <a:spcPts val="800"/>
              </a:spcAft>
            </a:pPr>
            <a:r>
              <a:rPr lang="es-EC" sz="1200" b="1" smtClean="0">
                <a:effectLst/>
                <a:latin typeface="Times New Roman" panose="02020603050405020304" pitchFamily="18" charset="0"/>
                <a:ea typeface="Calibri" panose="020F0502020204030204" pitchFamily="34" charset="0"/>
                <a:cs typeface="Times New Roman" panose="02020603050405020304" pitchFamily="18" charset="0"/>
              </a:rPr>
              <a:t>Análisis ejecutivo: </a:t>
            </a:r>
            <a:endParaRPr lang="es-MX" sz="120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s-EC" sz="1200" smtClean="0">
                <a:effectLst/>
                <a:latin typeface="Times New Roman" panose="02020603050405020304" pitchFamily="18" charset="0"/>
                <a:ea typeface="Calibri" panose="020F0502020204030204" pitchFamily="34" charset="0"/>
                <a:cs typeface="Times New Roman" panose="02020603050405020304" pitchFamily="18" charset="0"/>
              </a:rPr>
              <a:t>Según la investigación que se realizó, en los concesionarios del Distrito Metropolitano de Quito, se pudo observar que el 62.2% de encuestados si conoce el slogan de la empresa, mientras que el 37,87% no lo conoce. Esto producto de falta de comunicación o falta de definición clara de un slogan institucional.</a:t>
            </a:r>
            <a:endParaRPr lang="es-MX" sz="120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s-EC" sz="1200" b="1" smtClean="0">
                <a:effectLst/>
                <a:latin typeface="Times New Roman" panose="02020603050405020304" pitchFamily="18" charset="0"/>
                <a:ea typeface="Calibri" panose="020F0502020204030204" pitchFamily="34" charset="0"/>
                <a:cs typeface="Times New Roman" panose="02020603050405020304" pitchFamily="18" charset="0"/>
              </a:rPr>
              <a:t>Análisis comparativo:</a:t>
            </a:r>
            <a:endParaRPr lang="es-MX" sz="120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s-EC" sz="1200" smtClean="0">
                <a:effectLst/>
                <a:latin typeface="Times New Roman" panose="02020603050405020304" pitchFamily="18" charset="0"/>
                <a:ea typeface="Calibri" panose="020F0502020204030204" pitchFamily="34" charset="0"/>
                <a:cs typeface="Times New Roman" panose="02020603050405020304" pitchFamily="18" charset="0"/>
              </a:rPr>
              <a:t>Según el MBA Manuel Guillermo Silva un slogan debe ser fácil de recordar y que genere impacto en nuestros clientes, internos y externos. Según la investigación realizada el 62.2% de los colaboradores si conocen su slogan empresarial, puesto que genera impacto y es fácil de recordar. Es importante trabajar con el personal que está menos de 2 años en la empresa ya que es el porcentaje que no conoce bien esta información.</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ángulo 5"/>
          <p:cNvSpPr/>
          <p:nvPr/>
        </p:nvSpPr>
        <p:spPr>
          <a:xfrm>
            <a:off x="1539441" y="807500"/>
            <a:ext cx="4399602" cy="369332"/>
          </a:xfrm>
          <a:prstGeom prst="rect">
            <a:avLst/>
          </a:prstGeom>
        </p:spPr>
        <p:txBody>
          <a:bodyPr wrap="none">
            <a:spAutoFit/>
          </a:bodyPr>
          <a:lstStyle/>
          <a:p>
            <a:r>
              <a:rPr lang="es-EC" b="1" dirty="0" smtClean="0">
                <a:effectLst/>
                <a:latin typeface="Times New Roman" panose="02020603050405020304" pitchFamily="18" charset="0"/>
                <a:ea typeface="Calibri" panose="020F0502020204030204" pitchFamily="34" charset="0"/>
              </a:rPr>
              <a:t>Conoce claramente el slogan de la empresa</a:t>
            </a:r>
            <a:endParaRPr lang="es-MX" dirty="0"/>
          </a:p>
        </p:txBody>
      </p:sp>
      <p:sp>
        <p:nvSpPr>
          <p:cNvPr id="7" name="CuadroTexto 6"/>
          <p:cNvSpPr txBox="1"/>
          <p:nvPr/>
        </p:nvSpPr>
        <p:spPr>
          <a:xfrm>
            <a:off x="781980" y="782052"/>
            <a:ext cx="441146" cy="369332"/>
          </a:xfrm>
          <a:prstGeom prst="rect">
            <a:avLst/>
          </a:prstGeom>
          <a:noFill/>
        </p:spPr>
        <p:txBody>
          <a:bodyPr wrap="none" rtlCol="0">
            <a:spAutoFit/>
          </a:bodyPr>
          <a:lstStyle/>
          <a:p>
            <a:r>
              <a:rPr lang="es-MX" dirty="0" smtClean="0">
                <a:solidFill>
                  <a:schemeClr val="bg1"/>
                </a:solidFill>
              </a:rPr>
              <a:t>22</a:t>
            </a:r>
            <a:endParaRPr lang="es-MX" dirty="0">
              <a:solidFill>
                <a:schemeClr val="bg1"/>
              </a:solidFill>
            </a:endParaRPr>
          </a:p>
        </p:txBody>
      </p:sp>
    </p:spTree>
    <p:extLst>
      <p:ext uri="{BB962C8B-B14F-4D97-AF65-F5344CB8AC3E}">
        <p14:creationId xmlns:p14="http://schemas.microsoft.com/office/powerpoint/2010/main" val="6808680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828799" y="783740"/>
            <a:ext cx="6557211" cy="369332"/>
          </a:xfrm>
          <a:prstGeom prst="rect">
            <a:avLst/>
          </a:prstGeom>
        </p:spPr>
        <p:txBody>
          <a:bodyPr wrap="square">
            <a:spAutoFit/>
          </a:bodyPr>
          <a:lstStyle/>
          <a:p>
            <a:r>
              <a:rPr lang="es-EC" b="1" dirty="0" smtClean="0">
                <a:latin typeface="Times New Roman" panose="02020603050405020304" pitchFamily="18" charset="0"/>
                <a:ea typeface="Calibri" panose="020F0502020204030204" pitchFamily="34" charset="0"/>
              </a:rPr>
              <a:t>¿</a:t>
            </a:r>
            <a:r>
              <a:rPr lang="es-EC" b="1" dirty="0" smtClean="0">
                <a:effectLst/>
                <a:latin typeface="Times New Roman" panose="02020603050405020304" pitchFamily="18" charset="0"/>
                <a:ea typeface="Calibri" panose="020F0502020204030204" pitchFamily="34" charset="0"/>
              </a:rPr>
              <a:t>Se cumple con el direccionamiento estratégico de la empresa?</a:t>
            </a:r>
            <a:endParaRPr lang="es-MX" dirty="0"/>
          </a:p>
        </p:txBody>
      </p:sp>
      <p:pic>
        <p:nvPicPr>
          <p:cNvPr id="5" name="Imagen 4"/>
          <p:cNvPicPr/>
          <p:nvPr/>
        </p:nvPicPr>
        <p:blipFill rotWithShape="1">
          <a:blip r:embed="rId2"/>
          <a:srcRect t="40509" b="8098"/>
          <a:stretch/>
        </p:blipFill>
        <p:spPr bwMode="auto">
          <a:xfrm>
            <a:off x="386080" y="2148005"/>
            <a:ext cx="3957320" cy="2706370"/>
          </a:xfrm>
          <a:prstGeom prst="rect">
            <a:avLst/>
          </a:prstGeom>
          <a:ln>
            <a:noFill/>
          </a:ln>
          <a:extLst>
            <a:ext uri="{53640926-AAD7-44D8-BBD7-CCE9431645EC}">
              <a14:shadowObscured xmlns:a14="http://schemas.microsoft.com/office/drawing/2010/main"/>
            </a:ext>
          </a:extLst>
        </p:spPr>
      </p:pic>
      <p:sp>
        <p:nvSpPr>
          <p:cNvPr id="6" name="Rectángulo 5"/>
          <p:cNvSpPr/>
          <p:nvPr/>
        </p:nvSpPr>
        <p:spPr>
          <a:xfrm>
            <a:off x="4343400" y="1553455"/>
            <a:ext cx="4572000" cy="4689554"/>
          </a:xfrm>
          <a:prstGeom prst="rect">
            <a:avLst/>
          </a:prstGeom>
        </p:spPr>
        <p:txBody>
          <a:bodyPr>
            <a:spAutoFit/>
          </a:bodyPr>
          <a:lstStyle/>
          <a:p>
            <a:pPr>
              <a:lnSpc>
                <a:spcPct val="150000"/>
              </a:lnSpc>
              <a:spcAft>
                <a:spcPts val="800"/>
              </a:spcAft>
            </a:pPr>
            <a:r>
              <a:rPr lang="es-EC" sz="1100" b="1" dirty="0" smtClean="0">
                <a:effectLst/>
                <a:latin typeface="Times New Roman" panose="02020603050405020304" pitchFamily="18" charset="0"/>
                <a:ea typeface="Calibri" panose="020F0502020204030204" pitchFamily="34" charset="0"/>
                <a:cs typeface="Times New Roman" panose="02020603050405020304" pitchFamily="18" charset="0"/>
              </a:rPr>
              <a:t>Análisis ejecutivo: </a:t>
            </a:r>
            <a:endParaRPr lang="es-MX"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800"/>
              </a:spcAft>
            </a:pPr>
            <a:r>
              <a:rPr lang="es-EC" sz="1100" dirty="0" smtClean="0">
                <a:effectLst/>
                <a:latin typeface="Times New Roman" panose="02020603050405020304" pitchFamily="18" charset="0"/>
                <a:ea typeface="Calibri" panose="020F0502020204030204" pitchFamily="34" charset="0"/>
                <a:cs typeface="Times New Roman" panose="02020603050405020304" pitchFamily="18" charset="0"/>
              </a:rPr>
              <a:t>Según la investigación que se realizó, en los concesionarios del Distrito Metropolitano de Quito, se pudo observar que el 51.11% de encuestados califica como buena al cumplimiento del direccionamiento estratégico de la empresa, mientras que el 32,22% lo califica como poco adecuada.</a:t>
            </a:r>
            <a:endParaRPr lang="es-MX"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s-EC" sz="1100" b="1" dirty="0" smtClean="0">
                <a:effectLst/>
                <a:latin typeface="Times New Roman" panose="02020603050405020304" pitchFamily="18" charset="0"/>
                <a:ea typeface="Calibri" panose="020F0502020204030204" pitchFamily="34" charset="0"/>
                <a:cs typeface="Times New Roman" panose="02020603050405020304" pitchFamily="18" charset="0"/>
              </a:rPr>
              <a:t>Análisis comparativo:</a:t>
            </a:r>
            <a:endParaRPr lang="es-MX"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800"/>
              </a:spcAft>
            </a:pPr>
            <a:r>
              <a:rPr lang="es-EC" sz="1100" dirty="0" smtClean="0">
                <a:effectLst/>
                <a:latin typeface="Times New Roman" panose="02020603050405020304" pitchFamily="18" charset="0"/>
                <a:ea typeface="Calibri" panose="020F0502020204030204" pitchFamily="34" charset="0"/>
                <a:cs typeface="Times New Roman" panose="02020603050405020304" pitchFamily="18" charset="0"/>
              </a:rPr>
              <a:t>Según el autor Eduardo Amorós en su libro Comportamiento Organizacional, manifiesta que el desarrollo organizacional se basa en principios bien establecidos, relacionados con la conducta de los individuos y que el establecimiento de pilares organizacionales y el conocimiento de los mismos es esencial para generar una cultura de trabajo en equipo con enfoque a resultados. En la investigación realizada podemos observar que pese a que en un gran porcentaje no conocen la filosofía empresarial, la difusión de objetivos claros hacia el personal está muy marcado y el 51,11% de colaboradores la califica como buen y el 16.67% la califica como muy adecuada. Generando un objetivo en común que cumplir.</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uadroTexto 6"/>
          <p:cNvSpPr txBox="1"/>
          <p:nvPr/>
        </p:nvSpPr>
        <p:spPr>
          <a:xfrm>
            <a:off x="781980" y="782052"/>
            <a:ext cx="441146" cy="369332"/>
          </a:xfrm>
          <a:prstGeom prst="rect">
            <a:avLst/>
          </a:prstGeom>
          <a:noFill/>
        </p:spPr>
        <p:txBody>
          <a:bodyPr wrap="none" rtlCol="0">
            <a:spAutoFit/>
          </a:bodyPr>
          <a:lstStyle/>
          <a:p>
            <a:r>
              <a:rPr lang="es-MX" dirty="0" smtClean="0">
                <a:solidFill>
                  <a:schemeClr val="bg1"/>
                </a:solidFill>
              </a:rPr>
              <a:t>23</a:t>
            </a:r>
            <a:endParaRPr lang="es-MX" dirty="0">
              <a:solidFill>
                <a:schemeClr val="bg1"/>
              </a:solidFill>
            </a:endParaRPr>
          </a:p>
        </p:txBody>
      </p:sp>
    </p:spTree>
    <p:extLst>
      <p:ext uri="{BB962C8B-B14F-4D97-AF65-F5344CB8AC3E}">
        <p14:creationId xmlns:p14="http://schemas.microsoft.com/office/powerpoint/2010/main" val="823276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658753" y="778720"/>
            <a:ext cx="4038285" cy="369332"/>
          </a:xfrm>
          <a:prstGeom prst="rect">
            <a:avLst/>
          </a:prstGeom>
        </p:spPr>
        <p:txBody>
          <a:bodyPr wrap="none">
            <a:spAutoFit/>
          </a:bodyPr>
          <a:lstStyle/>
          <a:p>
            <a:r>
              <a:rPr lang="es-EC" b="1" dirty="0">
                <a:latin typeface="Times New Roman" panose="02020603050405020304" pitchFamily="18" charset="0"/>
                <a:ea typeface="Calibri" panose="020F0502020204030204" pitchFamily="34" charset="0"/>
              </a:rPr>
              <a:t>De qué manera se comunica con su jefe</a:t>
            </a:r>
            <a:endParaRPr lang="es-MX" b="1" dirty="0">
              <a:latin typeface="Times New Roman" panose="02020603050405020304" pitchFamily="18" charset="0"/>
              <a:ea typeface="Calibri" panose="020F0502020204030204" pitchFamily="34" charset="0"/>
            </a:endParaRPr>
          </a:p>
        </p:txBody>
      </p:sp>
      <p:pic>
        <p:nvPicPr>
          <p:cNvPr id="5" name="Imagen 4"/>
          <p:cNvPicPr/>
          <p:nvPr/>
        </p:nvPicPr>
        <p:blipFill rotWithShape="1">
          <a:blip r:embed="rId2"/>
          <a:srcRect l="-723" t="43865" r="723" b="1530"/>
          <a:stretch/>
        </p:blipFill>
        <p:spPr bwMode="auto">
          <a:xfrm>
            <a:off x="389980" y="2368866"/>
            <a:ext cx="3890010" cy="2348865"/>
          </a:xfrm>
          <a:prstGeom prst="rect">
            <a:avLst/>
          </a:prstGeom>
          <a:ln>
            <a:noFill/>
          </a:ln>
          <a:extLst>
            <a:ext uri="{53640926-AAD7-44D8-BBD7-CCE9431645EC}">
              <a14:shadowObscured xmlns:a14="http://schemas.microsoft.com/office/drawing/2010/main"/>
            </a:ext>
          </a:extLst>
        </p:spPr>
      </p:pic>
      <p:sp>
        <p:nvSpPr>
          <p:cNvPr id="6" name="Rectángulo 5"/>
          <p:cNvSpPr/>
          <p:nvPr/>
        </p:nvSpPr>
        <p:spPr>
          <a:xfrm>
            <a:off x="4410619" y="1719552"/>
            <a:ext cx="4572000" cy="4555093"/>
          </a:xfrm>
          <a:prstGeom prst="rect">
            <a:avLst/>
          </a:prstGeom>
        </p:spPr>
        <p:txBody>
          <a:bodyPr>
            <a:spAutoFit/>
          </a:bodyPr>
          <a:lstStyle/>
          <a:p>
            <a:pPr>
              <a:lnSpc>
                <a:spcPct val="150000"/>
              </a:lnSpc>
              <a:spcAft>
                <a:spcPts val="800"/>
              </a:spcAft>
            </a:pPr>
            <a:r>
              <a:rPr lang="es-EC" sz="1200" b="1" dirty="0" smtClean="0">
                <a:effectLst/>
                <a:latin typeface="Times New Roman" panose="02020603050405020304" pitchFamily="18" charset="0"/>
                <a:ea typeface="Calibri" panose="020F0502020204030204" pitchFamily="34" charset="0"/>
                <a:cs typeface="Times New Roman" panose="02020603050405020304" pitchFamily="18" charset="0"/>
              </a:rPr>
              <a:t>Análisis ejecutivo: </a:t>
            </a:r>
            <a:endParaRPr lang="es-MX"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800"/>
              </a:spcAft>
            </a:pPr>
            <a:r>
              <a:rPr lang="es-EC" sz="1200" dirty="0" smtClean="0">
                <a:effectLst/>
                <a:latin typeface="Times New Roman" panose="02020603050405020304" pitchFamily="18" charset="0"/>
                <a:ea typeface="Calibri" panose="020F0502020204030204" pitchFamily="34" charset="0"/>
                <a:cs typeface="Times New Roman" panose="02020603050405020304" pitchFamily="18" charset="0"/>
              </a:rPr>
              <a:t>En la investigación realizada, en los concesionarios del Distrito Metropolitano de Quito, se observó que el medio más utilizado para comunicación son los correos electrónicos con el 47.78%. En segundo puesto están los comunicados internos escritos con el 30% y los mensajes instantáneos electrónicos con el 12.22%. Podemos observar que el medio más utilizado es la información enviada por sistemas de correos electrónicos, y que los mensajes instantáneos van en crecimiento por la facilidad y rapidez de los mismos.</a:t>
            </a:r>
            <a:endParaRPr lang="es-MX"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s-EC" sz="1200" b="1" dirty="0" smtClean="0">
                <a:effectLst/>
                <a:latin typeface="Times New Roman" panose="02020603050405020304" pitchFamily="18" charset="0"/>
                <a:ea typeface="Calibri" panose="020F0502020204030204" pitchFamily="34" charset="0"/>
                <a:cs typeface="Times New Roman" panose="02020603050405020304" pitchFamily="18" charset="0"/>
              </a:rPr>
              <a:t>Análisis comparativo:</a:t>
            </a:r>
            <a:endParaRPr lang="es-MX"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800"/>
              </a:spcAft>
            </a:pPr>
            <a:r>
              <a:rPr lang="es-EC" sz="1200" dirty="0" smtClean="0">
                <a:effectLst/>
                <a:latin typeface="Times New Roman" panose="02020603050405020304" pitchFamily="18" charset="0"/>
                <a:ea typeface="Calibri" panose="020F0502020204030204" pitchFamily="34" charset="0"/>
                <a:cs typeface="Times New Roman" panose="02020603050405020304" pitchFamily="18" charset="0"/>
              </a:rPr>
              <a:t>Según la EAE en su artículo Medios y canales para la comunicación interna corporativa nos indican que, una buena comunicación motiva las relaciones interpersonales, genera empleados satisfechos, permite el ahorro de tiempo y recursos y facilita la obtención de resultados corporativos.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uadroTexto 6"/>
          <p:cNvSpPr txBox="1"/>
          <p:nvPr/>
        </p:nvSpPr>
        <p:spPr>
          <a:xfrm>
            <a:off x="781980" y="782052"/>
            <a:ext cx="441146" cy="369332"/>
          </a:xfrm>
          <a:prstGeom prst="rect">
            <a:avLst/>
          </a:prstGeom>
          <a:noFill/>
        </p:spPr>
        <p:txBody>
          <a:bodyPr wrap="none" rtlCol="0">
            <a:spAutoFit/>
          </a:bodyPr>
          <a:lstStyle/>
          <a:p>
            <a:r>
              <a:rPr lang="es-MX" dirty="0" smtClean="0">
                <a:solidFill>
                  <a:schemeClr val="bg1"/>
                </a:solidFill>
              </a:rPr>
              <a:t>24</a:t>
            </a:r>
            <a:endParaRPr lang="es-MX" dirty="0">
              <a:solidFill>
                <a:schemeClr val="bg1"/>
              </a:solidFill>
            </a:endParaRPr>
          </a:p>
        </p:txBody>
      </p:sp>
    </p:spTree>
    <p:extLst>
      <p:ext uri="{BB962C8B-B14F-4D97-AF65-F5344CB8AC3E}">
        <p14:creationId xmlns:p14="http://schemas.microsoft.com/office/powerpoint/2010/main" val="13993197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a:srcRect t="58337" r="12884" b="-1"/>
          <a:stretch/>
        </p:blipFill>
        <p:spPr bwMode="auto">
          <a:xfrm>
            <a:off x="574016" y="3433018"/>
            <a:ext cx="4032706" cy="2919730"/>
          </a:xfrm>
          <a:prstGeom prst="rect">
            <a:avLst/>
          </a:prstGeom>
          <a:ln>
            <a:noFill/>
          </a:ln>
          <a:extLst>
            <a:ext uri="{53640926-AAD7-44D8-BBD7-CCE9431645EC}">
              <a14:shadowObscured xmlns:a14="http://schemas.microsoft.com/office/drawing/2010/main"/>
            </a:ext>
          </a:extLst>
        </p:spPr>
      </p:pic>
      <p:pic>
        <p:nvPicPr>
          <p:cNvPr id="5" name="Imagen 4"/>
          <p:cNvPicPr/>
          <p:nvPr/>
        </p:nvPicPr>
        <p:blipFill rotWithShape="1">
          <a:blip r:embed="rId2"/>
          <a:srcRect t="40957" r="30198" b="40752"/>
          <a:stretch/>
        </p:blipFill>
        <p:spPr bwMode="auto">
          <a:xfrm>
            <a:off x="781980" y="1750191"/>
            <a:ext cx="3465741" cy="1338943"/>
          </a:xfrm>
          <a:prstGeom prst="rect">
            <a:avLst/>
          </a:prstGeom>
          <a:ln>
            <a:noFill/>
          </a:ln>
          <a:extLst>
            <a:ext uri="{53640926-AAD7-44D8-BBD7-CCE9431645EC}">
              <a14:shadowObscured xmlns:a14="http://schemas.microsoft.com/office/drawing/2010/main"/>
            </a:ext>
          </a:extLst>
        </p:spPr>
      </p:pic>
      <p:sp>
        <p:nvSpPr>
          <p:cNvPr id="6" name="Rectángulo 5"/>
          <p:cNvSpPr/>
          <p:nvPr/>
        </p:nvSpPr>
        <p:spPr>
          <a:xfrm>
            <a:off x="5322886" y="2201417"/>
            <a:ext cx="3266170" cy="3826689"/>
          </a:xfrm>
          <a:prstGeom prst="rect">
            <a:avLst/>
          </a:prstGeom>
        </p:spPr>
        <p:txBody>
          <a:bodyPr wrap="square">
            <a:spAutoFit/>
          </a:bodyPr>
          <a:lstStyle/>
          <a:p>
            <a:pPr>
              <a:lnSpc>
                <a:spcPct val="150000"/>
              </a:lnSpc>
              <a:spcAft>
                <a:spcPts val="800"/>
              </a:spcAft>
              <a:tabLst>
                <a:tab pos="1562100" algn="l"/>
              </a:tabLst>
            </a:pPr>
            <a:r>
              <a:rPr lang="es-EC" sz="1200" b="1" dirty="0" smtClean="0">
                <a:effectLst/>
                <a:latin typeface="Times New Roman" panose="02020603050405020304" pitchFamily="18" charset="0"/>
                <a:ea typeface="Calibri" panose="020F0502020204030204" pitchFamily="34" charset="0"/>
                <a:cs typeface="Times New Roman" panose="02020603050405020304" pitchFamily="18" charset="0"/>
              </a:rPr>
              <a:t>Hipótesis</a:t>
            </a:r>
            <a:endParaRPr lang="es-MX"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tabLst>
                <a:tab pos="1562100" algn="l"/>
              </a:tabLst>
            </a:pPr>
            <a:r>
              <a:rPr lang="es-EC" sz="1200" dirty="0" smtClean="0">
                <a:effectLst/>
                <a:latin typeface="Times New Roman" panose="02020603050405020304" pitchFamily="18" charset="0"/>
                <a:ea typeface="Calibri" panose="020F0502020204030204" pitchFamily="34" charset="0"/>
                <a:cs typeface="Times New Roman" panose="02020603050405020304" pitchFamily="18" charset="0"/>
              </a:rPr>
              <a:t> H0: Si A es ≥ al 5%; Rechazo.</a:t>
            </a:r>
            <a:endParaRPr lang="es-MX"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tabLst>
                <a:tab pos="1562100" algn="l"/>
              </a:tabLst>
            </a:pPr>
            <a:r>
              <a:rPr lang="es-EC" sz="1200" dirty="0" smtClean="0">
                <a:effectLst/>
                <a:latin typeface="Times New Roman" panose="02020603050405020304" pitchFamily="18" charset="0"/>
                <a:ea typeface="Calibri" panose="020F0502020204030204" pitchFamily="34" charset="0"/>
                <a:cs typeface="Times New Roman" panose="02020603050405020304" pitchFamily="18" charset="0"/>
              </a:rPr>
              <a:t> H1: Si A es ≤ al 5%; Acepto. </a:t>
            </a:r>
            <a:endParaRPr lang="es-MX"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tabLst>
                <a:tab pos="1562100" algn="l"/>
              </a:tabLst>
            </a:pPr>
            <a:r>
              <a:rPr lang="es-EC" sz="1200" b="1" dirty="0" smtClean="0">
                <a:effectLst/>
                <a:latin typeface="Times New Roman" panose="02020603050405020304" pitchFamily="18" charset="0"/>
                <a:ea typeface="Calibri" panose="020F0502020204030204" pitchFamily="34" charset="0"/>
                <a:cs typeface="Times New Roman" panose="02020603050405020304" pitchFamily="18" charset="0"/>
              </a:rPr>
              <a:t>Análisis ejecutivo</a:t>
            </a:r>
            <a:r>
              <a:rPr lang="es-EC" sz="1200" b="1" i="1"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es-MX"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s-EC" sz="1200" dirty="0" smtClean="0">
                <a:effectLst/>
                <a:latin typeface="Times New Roman" panose="02020603050405020304" pitchFamily="18" charset="0"/>
                <a:ea typeface="Calibri" panose="020F0502020204030204" pitchFamily="34" charset="0"/>
                <a:cs typeface="Times New Roman" panose="02020603050405020304" pitchFamily="18" charset="0"/>
              </a:rPr>
              <a:t>Para la investigación realizada, cruzando las variables de las preguntas Empresa y ¿En el ingreso a la empresa mantuvo una inducción a su área de trabajo?  Podemos determinar que existe una relación y asociación entre las variables de estudio, de los datos observados frente a los datos esperados. El resultado es de (0,002) es menor al 0.05, aceptándose la hipótesis alternativa</a:t>
            </a:r>
            <a:r>
              <a:rPr lang="es-EC" sz="1200" i="1"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ángulo 6"/>
          <p:cNvSpPr/>
          <p:nvPr/>
        </p:nvSpPr>
        <p:spPr>
          <a:xfrm>
            <a:off x="1539441" y="807500"/>
            <a:ext cx="2101857" cy="369332"/>
          </a:xfrm>
          <a:prstGeom prst="rect">
            <a:avLst/>
          </a:prstGeom>
        </p:spPr>
        <p:txBody>
          <a:bodyPr wrap="none">
            <a:spAutoFit/>
          </a:bodyPr>
          <a:lstStyle/>
          <a:p>
            <a:r>
              <a:rPr lang="es-EC" b="1" dirty="0" smtClean="0">
                <a:latin typeface="Times New Roman" panose="02020603050405020304" pitchFamily="18" charset="0"/>
              </a:rPr>
              <a:t>CHI- CUADRADO</a:t>
            </a:r>
            <a:endParaRPr lang="es-MX" dirty="0"/>
          </a:p>
        </p:txBody>
      </p:sp>
      <p:sp>
        <p:nvSpPr>
          <p:cNvPr id="8" name="Rectángulo 7"/>
          <p:cNvSpPr/>
          <p:nvPr/>
        </p:nvSpPr>
        <p:spPr>
          <a:xfrm>
            <a:off x="1539441" y="438168"/>
            <a:ext cx="2491388" cy="369332"/>
          </a:xfrm>
          <a:prstGeom prst="rect">
            <a:avLst/>
          </a:prstGeom>
        </p:spPr>
        <p:txBody>
          <a:bodyPr wrap="none">
            <a:spAutoFit/>
          </a:bodyPr>
          <a:lstStyle/>
          <a:p>
            <a:r>
              <a:rPr lang="es-ES" b="1" dirty="0" smtClean="0">
                <a:solidFill>
                  <a:schemeClr val="tx1"/>
                </a:solidFill>
                <a:hlinkClick r:id="rId3" action="ppaction://hlinksldjump"/>
              </a:rPr>
              <a:t>ANÁLISIS BIVARIADO</a:t>
            </a:r>
            <a:endParaRPr lang="es-MX" dirty="0"/>
          </a:p>
        </p:txBody>
      </p:sp>
      <p:sp>
        <p:nvSpPr>
          <p:cNvPr id="9" name="CuadroTexto 8"/>
          <p:cNvSpPr txBox="1"/>
          <p:nvPr/>
        </p:nvSpPr>
        <p:spPr>
          <a:xfrm>
            <a:off x="781980" y="782052"/>
            <a:ext cx="441146" cy="369332"/>
          </a:xfrm>
          <a:prstGeom prst="rect">
            <a:avLst/>
          </a:prstGeom>
          <a:noFill/>
        </p:spPr>
        <p:txBody>
          <a:bodyPr wrap="none" rtlCol="0">
            <a:spAutoFit/>
          </a:bodyPr>
          <a:lstStyle/>
          <a:p>
            <a:r>
              <a:rPr lang="es-MX" dirty="0" smtClean="0">
                <a:solidFill>
                  <a:schemeClr val="bg1"/>
                </a:solidFill>
              </a:rPr>
              <a:t>25</a:t>
            </a:r>
            <a:endParaRPr lang="es-MX" dirty="0">
              <a:solidFill>
                <a:schemeClr val="bg1"/>
              </a:solidFill>
            </a:endParaRPr>
          </a:p>
        </p:txBody>
      </p:sp>
      <p:sp>
        <p:nvSpPr>
          <p:cNvPr id="2" name="Rectángulo 1"/>
          <p:cNvSpPr/>
          <p:nvPr/>
        </p:nvSpPr>
        <p:spPr>
          <a:xfrm>
            <a:off x="4247721" y="355516"/>
            <a:ext cx="4572000" cy="923330"/>
          </a:xfrm>
          <a:prstGeom prst="rect">
            <a:avLst/>
          </a:prstGeom>
        </p:spPr>
        <p:txBody>
          <a:bodyPr>
            <a:spAutoFit/>
          </a:bodyPr>
          <a:lstStyle/>
          <a:p>
            <a:pPr>
              <a:lnSpc>
                <a:spcPct val="150000"/>
              </a:lnSpc>
              <a:spcAft>
                <a:spcPts val="800"/>
              </a:spcAft>
              <a:tabLst>
                <a:tab pos="1562100" algn="l"/>
              </a:tabLst>
            </a:pPr>
            <a:r>
              <a:rPr lang="es-EC" sz="1200" dirty="0">
                <a:latin typeface="Times New Roman" panose="02020603050405020304" pitchFamily="18" charset="0"/>
                <a:ea typeface="Calibri" panose="020F0502020204030204" pitchFamily="34" charset="0"/>
                <a:cs typeface="Times New Roman" panose="02020603050405020304" pitchFamily="18" charset="0"/>
              </a:rPr>
              <a:t>Es la relación y asociación que existe entre dos o tres variables de estudio con respecto a su promedio de los datos observados frente a los esperados. (Mantilla, 2015).</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28256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a:srcRect t="55891"/>
          <a:stretch/>
        </p:blipFill>
        <p:spPr bwMode="auto">
          <a:xfrm>
            <a:off x="443884" y="3616414"/>
            <a:ext cx="4838065" cy="2641600"/>
          </a:xfrm>
          <a:prstGeom prst="rect">
            <a:avLst/>
          </a:prstGeom>
          <a:ln>
            <a:noFill/>
          </a:ln>
          <a:extLst>
            <a:ext uri="{53640926-AAD7-44D8-BBD7-CCE9431645EC}">
              <a14:shadowObscured xmlns:a14="http://schemas.microsoft.com/office/drawing/2010/main"/>
            </a:ext>
          </a:extLst>
        </p:spPr>
      </p:pic>
      <p:sp>
        <p:nvSpPr>
          <p:cNvPr id="5" name="Rectángulo 4"/>
          <p:cNvSpPr/>
          <p:nvPr/>
        </p:nvSpPr>
        <p:spPr>
          <a:xfrm>
            <a:off x="4688114" y="1698979"/>
            <a:ext cx="3715657" cy="4212243"/>
          </a:xfrm>
          <a:prstGeom prst="rect">
            <a:avLst/>
          </a:prstGeom>
        </p:spPr>
        <p:txBody>
          <a:bodyPr wrap="square">
            <a:spAutoFit/>
          </a:bodyPr>
          <a:lstStyle/>
          <a:p>
            <a:pPr>
              <a:lnSpc>
                <a:spcPct val="150000"/>
              </a:lnSpc>
            </a:pPr>
            <a:r>
              <a:rPr lang="es-EC" sz="1200" b="1" dirty="0"/>
              <a:t>Hipótesis</a:t>
            </a:r>
            <a:endParaRPr lang="es-MX" sz="1200" dirty="0"/>
          </a:p>
          <a:p>
            <a:pPr>
              <a:lnSpc>
                <a:spcPct val="150000"/>
              </a:lnSpc>
            </a:pPr>
            <a:r>
              <a:rPr lang="es-EC" sz="1200" dirty="0"/>
              <a:t> H0: Si A es ≥ al 5%; Rechazo.</a:t>
            </a:r>
            <a:endParaRPr lang="es-MX" sz="1200" dirty="0"/>
          </a:p>
          <a:p>
            <a:pPr>
              <a:lnSpc>
                <a:spcPct val="150000"/>
              </a:lnSpc>
            </a:pPr>
            <a:r>
              <a:rPr lang="es-EC" sz="1200" dirty="0"/>
              <a:t> H1: Si A es ≤ al 5%; Acepto. </a:t>
            </a:r>
            <a:endParaRPr lang="es-MX" sz="1200" dirty="0"/>
          </a:p>
          <a:p>
            <a:pPr>
              <a:lnSpc>
                <a:spcPct val="150000"/>
              </a:lnSpc>
            </a:pPr>
            <a:r>
              <a:rPr lang="es-EC" sz="1200" b="1" dirty="0"/>
              <a:t> </a:t>
            </a:r>
            <a:endParaRPr lang="es-MX" sz="1200" dirty="0"/>
          </a:p>
          <a:p>
            <a:pPr>
              <a:lnSpc>
                <a:spcPct val="150000"/>
              </a:lnSpc>
            </a:pPr>
            <a:r>
              <a:rPr lang="es-EC" sz="1200" b="1" dirty="0"/>
              <a:t>Análisis ejecutivo: </a:t>
            </a:r>
            <a:endParaRPr lang="es-MX" sz="1200" dirty="0"/>
          </a:p>
          <a:p>
            <a:pPr>
              <a:lnSpc>
                <a:spcPct val="150000"/>
              </a:lnSpc>
            </a:pPr>
            <a:r>
              <a:rPr lang="es-EC" sz="1200" dirty="0"/>
              <a:t>        Para la investigación realizada, cruzando las variables de las preguntas ¿Las reuniones se desarrollan en periodos? y ¿Mantiene reuniones con las otras áreas de trabajo?  Podemos determinar que existe una relación y asociación entre las variables de estudio, de los datos observados frente a los datos esperados y de acuerdo al cálculo el nivel de significancia de (0,00) es menor al 0.05, aceptándose la hipótesis alternativa.</a:t>
            </a:r>
            <a:endParaRPr lang="es-MX" sz="1200" dirty="0"/>
          </a:p>
        </p:txBody>
      </p:sp>
      <p:sp>
        <p:nvSpPr>
          <p:cNvPr id="6" name="Rectángulo 5"/>
          <p:cNvSpPr/>
          <p:nvPr/>
        </p:nvSpPr>
        <p:spPr>
          <a:xfrm>
            <a:off x="1429657" y="514421"/>
            <a:ext cx="7177314" cy="646331"/>
          </a:xfrm>
          <a:prstGeom prst="rect">
            <a:avLst/>
          </a:prstGeom>
        </p:spPr>
        <p:txBody>
          <a:bodyPr wrap="square">
            <a:spAutoFit/>
          </a:bodyPr>
          <a:lstStyle/>
          <a:p>
            <a:r>
              <a:rPr lang="es-EC" dirty="0">
                <a:latin typeface="Calibri" panose="020F0502020204030204" pitchFamily="34" charset="0"/>
                <a:ea typeface="Calibri" panose="020F0502020204030204" pitchFamily="34" charset="0"/>
                <a:cs typeface="Times New Roman" panose="02020603050405020304" pitchFamily="18" charset="0"/>
              </a:rPr>
              <a:t>Las reuniones se desarrollan en periodos - Mantiene reuniones con las otras áreas de trabajo</a:t>
            </a:r>
            <a:endParaRPr lang="es-MX" dirty="0"/>
          </a:p>
        </p:txBody>
      </p:sp>
      <p:pic>
        <p:nvPicPr>
          <p:cNvPr id="7" name="Imagen 6"/>
          <p:cNvPicPr/>
          <p:nvPr/>
        </p:nvPicPr>
        <p:blipFill rotWithShape="1">
          <a:blip r:embed="rId2"/>
          <a:srcRect t="35173" r="31700" b="45049"/>
          <a:stretch/>
        </p:blipFill>
        <p:spPr bwMode="auto">
          <a:xfrm>
            <a:off x="475339" y="1866875"/>
            <a:ext cx="3733804" cy="121131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7514417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a:srcRect t="23136"/>
          <a:stretch/>
        </p:blipFill>
        <p:spPr bwMode="auto">
          <a:xfrm>
            <a:off x="534307" y="2648857"/>
            <a:ext cx="3441700" cy="3129687"/>
          </a:xfrm>
          <a:prstGeom prst="rect">
            <a:avLst/>
          </a:prstGeom>
          <a:ln>
            <a:noFill/>
          </a:ln>
          <a:extLst>
            <a:ext uri="{53640926-AAD7-44D8-BBD7-CCE9431645EC}">
              <a14:shadowObscured xmlns:a14="http://schemas.microsoft.com/office/drawing/2010/main"/>
            </a:ext>
          </a:extLst>
        </p:spPr>
      </p:pic>
      <p:sp>
        <p:nvSpPr>
          <p:cNvPr id="6" name="Rectángulo 5"/>
          <p:cNvSpPr/>
          <p:nvPr/>
        </p:nvSpPr>
        <p:spPr>
          <a:xfrm>
            <a:off x="4294415" y="2414033"/>
            <a:ext cx="4572000" cy="3364511"/>
          </a:xfrm>
          <a:prstGeom prst="rect">
            <a:avLst/>
          </a:prstGeom>
        </p:spPr>
        <p:txBody>
          <a:bodyPr>
            <a:spAutoFit/>
          </a:bodyPr>
          <a:lstStyle/>
          <a:p>
            <a:pPr>
              <a:lnSpc>
                <a:spcPct val="107000"/>
              </a:lnSpc>
              <a:spcAft>
                <a:spcPts val="0"/>
              </a:spcAft>
            </a:pPr>
            <a:r>
              <a:rPr lang="es-EC" sz="1100" b="1" dirty="0" smtClean="0">
                <a:effectLst/>
                <a:latin typeface="Times New Roman" panose="02020603050405020304" pitchFamily="18" charset="0"/>
                <a:ea typeface="Calibri" panose="020F0502020204030204" pitchFamily="34" charset="0"/>
                <a:cs typeface="Times New Roman" panose="02020603050405020304" pitchFamily="18" charset="0"/>
              </a:rPr>
              <a:t>Hipótesis </a:t>
            </a:r>
            <a:endParaRPr lang="es-MX"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C" sz="1100" b="1"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es-MX"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C" sz="1100" dirty="0" smtClean="0">
                <a:effectLst/>
                <a:latin typeface="Times New Roman" panose="02020603050405020304" pitchFamily="18" charset="0"/>
                <a:ea typeface="Calibri" panose="020F0502020204030204" pitchFamily="34" charset="0"/>
                <a:cs typeface="Times New Roman" panose="02020603050405020304" pitchFamily="18" charset="0"/>
              </a:rPr>
              <a:t>H0: Si A es ≥ a 5%; Rechazo</a:t>
            </a:r>
            <a:endParaRPr lang="es-MX"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C" sz="1100" dirty="0" smtClean="0">
                <a:effectLst/>
                <a:latin typeface="Times New Roman" panose="02020603050405020304" pitchFamily="18" charset="0"/>
                <a:ea typeface="Calibri" panose="020F0502020204030204" pitchFamily="34" charset="0"/>
                <a:cs typeface="Times New Roman" panose="02020603050405020304" pitchFamily="18" charset="0"/>
              </a:rPr>
              <a:t>H1: Si A es ≤ a 5%, Acepto</a:t>
            </a:r>
            <a:endParaRPr lang="es-MX"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C" sz="11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es-MX"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C" sz="1100" b="1" dirty="0" smtClean="0">
                <a:effectLst/>
                <a:latin typeface="Times New Roman" panose="02020603050405020304" pitchFamily="18" charset="0"/>
                <a:ea typeface="Calibri" panose="020F0502020204030204" pitchFamily="34" charset="0"/>
                <a:cs typeface="Times New Roman" panose="02020603050405020304" pitchFamily="18" charset="0"/>
              </a:rPr>
              <a:t>Análisis ejecutivo: </a:t>
            </a:r>
            <a:endParaRPr lang="es-MX"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C" sz="1100" b="1"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es-MX"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es-EC" sz="1100" dirty="0" smtClean="0">
                <a:effectLst/>
                <a:latin typeface="Times New Roman" panose="02020603050405020304" pitchFamily="18" charset="0"/>
                <a:ea typeface="Calibri" panose="020F0502020204030204" pitchFamily="34" charset="0"/>
                <a:cs typeface="Times New Roman" panose="02020603050405020304" pitchFamily="18" charset="0"/>
              </a:rPr>
              <a:t>Para la investigación realizada, la significancia es de 0.046 tenemos que no hay diferencia significativa entre la media de la Empresa respecto a la pregunta ¿La comunicación que maneja con sus compañeros de las diferentes áreas de trabajo es?; determinándose el rechazo de la hipótesis nula, aceptando la hipótesis alternativa, consecuentemente si existe relación entre las dos preguntas; es decir, la media en las empresas del sector automotriz manejan una comunicación buena entre los compañeros de las diferentes áreas.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ángulo 6"/>
          <p:cNvSpPr/>
          <p:nvPr/>
        </p:nvSpPr>
        <p:spPr>
          <a:xfrm>
            <a:off x="1539441" y="807500"/>
            <a:ext cx="2754974" cy="369332"/>
          </a:xfrm>
          <a:prstGeom prst="rect">
            <a:avLst/>
          </a:prstGeom>
        </p:spPr>
        <p:txBody>
          <a:bodyPr wrap="square">
            <a:spAutoFit/>
          </a:bodyPr>
          <a:lstStyle/>
          <a:p>
            <a:r>
              <a:rPr lang="es-EC" b="1" dirty="0" smtClean="0">
                <a:effectLst/>
                <a:latin typeface="Times New Roman" panose="02020603050405020304" pitchFamily="18" charset="0"/>
                <a:ea typeface="Calibri" panose="020F0502020204030204" pitchFamily="34" charset="0"/>
              </a:rPr>
              <a:t>ANOVA</a:t>
            </a:r>
            <a:endParaRPr lang="es-MX" dirty="0"/>
          </a:p>
        </p:txBody>
      </p:sp>
      <p:sp>
        <p:nvSpPr>
          <p:cNvPr id="8" name="CuadroTexto 7"/>
          <p:cNvSpPr txBox="1"/>
          <p:nvPr/>
        </p:nvSpPr>
        <p:spPr>
          <a:xfrm>
            <a:off x="781980" y="782052"/>
            <a:ext cx="441146" cy="369332"/>
          </a:xfrm>
          <a:prstGeom prst="rect">
            <a:avLst/>
          </a:prstGeom>
          <a:noFill/>
        </p:spPr>
        <p:txBody>
          <a:bodyPr wrap="none" rtlCol="0">
            <a:spAutoFit/>
          </a:bodyPr>
          <a:lstStyle/>
          <a:p>
            <a:r>
              <a:rPr lang="es-MX" dirty="0" smtClean="0">
                <a:solidFill>
                  <a:schemeClr val="bg1"/>
                </a:solidFill>
              </a:rPr>
              <a:t>26</a:t>
            </a:r>
            <a:endParaRPr lang="es-MX" dirty="0">
              <a:solidFill>
                <a:schemeClr val="bg1"/>
              </a:solidFill>
            </a:endParaRPr>
          </a:p>
        </p:txBody>
      </p:sp>
      <p:sp>
        <p:nvSpPr>
          <p:cNvPr id="2" name="Rectángulo 1"/>
          <p:cNvSpPr/>
          <p:nvPr/>
        </p:nvSpPr>
        <p:spPr>
          <a:xfrm>
            <a:off x="2916928" y="139721"/>
            <a:ext cx="4572000" cy="1704890"/>
          </a:xfrm>
          <a:prstGeom prst="rect">
            <a:avLst/>
          </a:prstGeom>
        </p:spPr>
        <p:txBody>
          <a:bodyPr>
            <a:spAutoFit/>
          </a:bodyPr>
          <a:lstStyle/>
          <a:p>
            <a:pPr>
              <a:lnSpc>
                <a:spcPct val="107000"/>
              </a:lnSpc>
              <a:spcAft>
                <a:spcPts val="800"/>
              </a:spcAft>
            </a:pPr>
            <a:r>
              <a:rPr lang="es-EC" sz="1600" dirty="0">
                <a:latin typeface="Calibri" panose="020F0502020204030204" pitchFamily="34" charset="0"/>
                <a:ea typeface="Calibri" panose="020F0502020204030204" pitchFamily="34" charset="0"/>
                <a:cs typeface="Times New Roman" panose="02020603050405020304" pitchFamily="18" charset="0"/>
              </a:rPr>
              <a:t> </a:t>
            </a: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s-EC" dirty="0">
                <a:latin typeface="Times New Roman" panose="02020603050405020304" pitchFamily="18" charset="0"/>
                <a:ea typeface="Calibri" panose="020F0502020204030204" pitchFamily="34" charset="0"/>
                <a:cs typeface="Times New Roman" panose="02020603050405020304" pitchFamily="18" charset="0"/>
              </a:rPr>
              <a:t>Indica si existe relación comparación y relación significativa entre dos variables, una nominal y otra métrica (Mantilla, 2015).</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949646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endParaRPr lang="es-MX"/>
          </a:p>
        </p:txBody>
      </p:sp>
      <p:sp>
        <p:nvSpPr>
          <p:cNvPr id="4" name="Rectángulo 3"/>
          <p:cNvSpPr/>
          <p:nvPr/>
        </p:nvSpPr>
        <p:spPr>
          <a:xfrm>
            <a:off x="1531439" y="679855"/>
            <a:ext cx="6756218" cy="981423"/>
          </a:xfrm>
          <a:prstGeom prst="rect">
            <a:avLst/>
          </a:prstGeom>
        </p:spPr>
        <p:txBody>
          <a:bodyPr wrap="square">
            <a:spAutoFit/>
          </a:bodyPr>
          <a:lstStyle/>
          <a:p>
            <a:pPr algn="just">
              <a:lnSpc>
                <a:spcPct val="107000"/>
              </a:lnSpc>
              <a:spcAft>
                <a:spcPts val="800"/>
              </a:spcAft>
            </a:pPr>
            <a:r>
              <a:rPr lang="es-EC" b="1" i="1" dirty="0">
                <a:latin typeface="Times New Roman" panose="02020603050405020304" pitchFamily="18" charset="0"/>
                <a:ea typeface="Calibri" panose="020F0502020204030204" pitchFamily="34" charset="0"/>
                <a:cs typeface="Mangal"/>
              </a:rPr>
              <a:t>¿</a:t>
            </a:r>
            <a:r>
              <a:rPr lang="es-EC" b="1" i="1" dirty="0" smtClean="0">
                <a:latin typeface="Times New Roman" panose="02020603050405020304" pitchFamily="18" charset="0"/>
                <a:ea typeface="Calibri" panose="020F0502020204030204" pitchFamily="34" charset="0"/>
                <a:cs typeface="Mangal"/>
              </a:rPr>
              <a:t>Mantiene </a:t>
            </a:r>
            <a:r>
              <a:rPr lang="es-EC" b="1" i="1" dirty="0">
                <a:latin typeface="Times New Roman" panose="02020603050405020304" pitchFamily="18" charset="0"/>
                <a:ea typeface="Calibri" panose="020F0502020204030204" pitchFamily="34" charset="0"/>
                <a:cs typeface="Mangal"/>
              </a:rPr>
              <a:t>reuniones con las otras áreas de trabajo - La comunicación que maneja con sus compañeros de las diferentes áreas de trabajo </a:t>
            </a:r>
            <a:r>
              <a:rPr lang="es-EC" b="1" i="1" dirty="0" smtClean="0">
                <a:latin typeface="Times New Roman" panose="02020603050405020304" pitchFamily="18" charset="0"/>
                <a:ea typeface="Calibri" panose="020F0502020204030204" pitchFamily="34" charset="0"/>
                <a:cs typeface="Mangal"/>
              </a:rPr>
              <a:t>es?</a:t>
            </a:r>
            <a:endParaRPr lang="es-MX" b="1" i="1" dirty="0">
              <a:effectLst/>
              <a:latin typeface="Times New Roman" panose="02020603050405020304" pitchFamily="18" charset="0"/>
              <a:ea typeface="Calibri" panose="020F0502020204030204" pitchFamily="34" charset="0"/>
              <a:cs typeface="Mangal"/>
            </a:endParaRPr>
          </a:p>
        </p:txBody>
      </p:sp>
      <p:pic>
        <p:nvPicPr>
          <p:cNvPr id="5" name="Imagen 4"/>
          <p:cNvPicPr/>
          <p:nvPr/>
        </p:nvPicPr>
        <p:blipFill rotWithShape="1">
          <a:blip r:embed="rId2"/>
          <a:srcRect t="22760"/>
          <a:stretch/>
        </p:blipFill>
        <p:spPr bwMode="auto">
          <a:xfrm>
            <a:off x="531788" y="1980411"/>
            <a:ext cx="3546726" cy="3288275"/>
          </a:xfrm>
          <a:prstGeom prst="rect">
            <a:avLst/>
          </a:prstGeom>
          <a:ln>
            <a:noFill/>
          </a:ln>
          <a:extLst>
            <a:ext uri="{53640926-AAD7-44D8-BBD7-CCE9431645EC}">
              <a14:shadowObscured xmlns:a14="http://schemas.microsoft.com/office/drawing/2010/main"/>
            </a:ext>
          </a:extLst>
        </p:spPr>
      </p:pic>
      <p:sp>
        <p:nvSpPr>
          <p:cNvPr id="6" name="Rectángulo 5"/>
          <p:cNvSpPr/>
          <p:nvPr/>
        </p:nvSpPr>
        <p:spPr>
          <a:xfrm>
            <a:off x="4282077" y="1661278"/>
            <a:ext cx="4572000" cy="4443268"/>
          </a:xfrm>
          <a:prstGeom prst="rect">
            <a:avLst/>
          </a:prstGeom>
        </p:spPr>
        <p:txBody>
          <a:bodyPr>
            <a:spAutoFit/>
          </a:bodyPr>
          <a:lstStyle/>
          <a:p>
            <a:pPr>
              <a:lnSpc>
                <a:spcPct val="107000"/>
              </a:lnSpc>
              <a:spcAft>
                <a:spcPts val="0"/>
              </a:spcAft>
            </a:pPr>
            <a:r>
              <a:rPr lang="es-EC" sz="1200" b="1" dirty="0">
                <a:latin typeface="Times New Roman" panose="02020603050405020304" pitchFamily="18" charset="0"/>
                <a:ea typeface="Calibri" panose="020F0502020204030204" pitchFamily="34" charset="0"/>
                <a:cs typeface="Times New Roman" panose="02020603050405020304" pitchFamily="18" charset="0"/>
              </a:rPr>
              <a:t>Hipótesis </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C" sz="1200" b="1" dirty="0">
                <a:latin typeface="Times New Roman" panose="02020603050405020304" pitchFamily="18" charset="0"/>
                <a:ea typeface="Calibri" panose="020F0502020204030204" pitchFamily="34" charset="0"/>
                <a:cs typeface="Times New Roman" panose="02020603050405020304" pitchFamily="18" charset="0"/>
              </a:rPr>
              <a:t> </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C" sz="1200" dirty="0">
                <a:latin typeface="Times New Roman" panose="02020603050405020304" pitchFamily="18" charset="0"/>
                <a:ea typeface="Calibri" panose="020F0502020204030204" pitchFamily="34" charset="0"/>
                <a:cs typeface="Times New Roman" panose="02020603050405020304" pitchFamily="18" charset="0"/>
              </a:rPr>
              <a:t>H0: Si A es ≥ a 5%; Rechazo</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C" sz="1200" dirty="0">
                <a:latin typeface="Times New Roman" panose="02020603050405020304" pitchFamily="18" charset="0"/>
                <a:ea typeface="Calibri" panose="020F0502020204030204" pitchFamily="34" charset="0"/>
                <a:cs typeface="Times New Roman" panose="02020603050405020304" pitchFamily="18" charset="0"/>
              </a:rPr>
              <a:t> </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C" sz="1200" dirty="0">
                <a:latin typeface="Times New Roman" panose="02020603050405020304" pitchFamily="18" charset="0"/>
                <a:ea typeface="Calibri" panose="020F0502020204030204" pitchFamily="34" charset="0"/>
                <a:cs typeface="Times New Roman" panose="02020603050405020304" pitchFamily="18" charset="0"/>
              </a:rPr>
              <a:t>H1: Si A es ≤ a 5%, Acepto</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C" sz="1200" dirty="0">
                <a:latin typeface="Times New Roman" panose="02020603050405020304" pitchFamily="18" charset="0"/>
                <a:ea typeface="Calibri" panose="020F0502020204030204" pitchFamily="34" charset="0"/>
                <a:cs typeface="Times New Roman" panose="02020603050405020304" pitchFamily="18" charset="0"/>
              </a:rPr>
              <a:t> </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C" sz="1200" b="1" dirty="0">
                <a:latin typeface="Times New Roman" panose="02020603050405020304" pitchFamily="18" charset="0"/>
                <a:ea typeface="Calibri" panose="020F0502020204030204" pitchFamily="34" charset="0"/>
                <a:cs typeface="Times New Roman" panose="02020603050405020304" pitchFamily="18" charset="0"/>
              </a:rPr>
              <a:t>Análisis ejecutivo: </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C" sz="1200" b="1" dirty="0">
                <a:latin typeface="Times New Roman" panose="02020603050405020304" pitchFamily="18" charset="0"/>
                <a:ea typeface="Calibri" panose="020F0502020204030204" pitchFamily="34" charset="0"/>
                <a:cs typeface="Times New Roman" panose="02020603050405020304" pitchFamily="18" charset="0"/>
              </a:rPr>
              <a:t> </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es-EC" sz="1200" dirty="0">
                <a:latin typeface="Times New Roman" panose="02020603050405020304" pitchFamily="18" charset="0"/>
                <a:ea typeface="Calibri" panose="020F0502020204030204" pitchFamily="34" charset="0"/>
                <a:cs typeface="Times New Roman" panose="02020603050405020304" pitchFamily="18" charset="0"/>
              </a:rPr>
              <a:t>Para la investigación realizada, la significancia es de 0.024 tenemos que no hay diferencia significativa entre la media de ¿Mantiene reuniones con las otras áreas de trabajo? respecto a la pregunta ¿La comunicación que maneja con sus compañeros de las diferentes áreas de trabajo es?; determinándose el rechazo de la hipótesis nula, aceptando la hipótesis alternativa, consecuentemente si existe relación entre las dos preguntas; es decir, la media en las empresas del sector automotriz no mantienen reuniones con las diferentes áreas pero sus sistemas de comunicación son categorizados como muy buenos.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935784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57520" y="1064315"/>
            <a:ext cx="7028962" cy="709472"/>
          </a:xfrm>
        </p:spPr>
        <p:txBody>
          <a:bodyPr rtlCol="0"/>
          <a:lstStyle/>
          <a:p>
            <a:pPr rtl="0"/>
            <a:r>
              <a:rPr lang="es-ES" b="1" dirty="0"/>
              <a:t>Índice.</a:t>
            </a:r>
          </a:p>
        </p:txBody>
      </p:sp>
      <p:sp>
        <p:nvSpPr>
          <p:cNvPr id="3" name="Marcador de posición de contenido 2"/>
          <p:cNvSpPr>
            <a:spLocks noGrp="1"/>
          </p:cNvSpPr>
          <p:nvPr>
            <p:ph sz="half" idx="1"/>
          </p:nvPr>
        </p:nvSpPr>
        <p:spPr>
          <a:xfrm>
            <a:off x="1057276" y="1951990"/>
            <a:ext cx="3457574" cy="3537983"/>
          </a:xfrm>
        </p:spPr>
        <p:txBody>
          <a:bodyPr rtlCol="0">
            <a:normAutofit fontScale="77500" lnSpcReduction="20000"/>
          </a:bodyPr>
          <a:lstStyle/>
          <a:p>
            <a:pPr rtl="0">
              <a:buFont typeface="Wingdings" panose="05000000000000000000" pitchFamily="2" charset="2"/>
              <a:buChar char="v"/>
            </a:pPr>
            <a:r>
              <a:rPr lang="es-ES" dirty="0">
                <a:solidFill>
                  <a:schemeClr val="tx1">
                    <a:lumMod val="95000"/>
                    <a:lumOff val="5000"/>
                  </a:schemeClr>
                </a:solidFill>
                <a:hlinkClick r:id="rId3" action="ppaction://hlinksldjump"/>
              </a:rPr>
              <a:t>Capítulo I: Aspectos Generales</a:t>
            </a:r>
            <a:endParaRPr lang="es-ES" dirty="0">
              <a:solidFill>
                <a:schemeClr val="tx1">
                  <a:lumMod val="95000"/>
                  <a:lumOff val="5000"/>
                </a:schemeClr>
              </a:solidFill>
            </a:endParaRPr>
          </a:p>
          <a:p>
            <a:pPr marL="735521" lvl="3" indent="-214313">
              <a:buFont typeface="Courier New" panose="02070309020205020404" pitchFamily="49" charset="0"/>
              <a:buChar char="o"/>
            </a:pPr>
            <a:r>
              <a:rPr lang="es-ES" dirty="0" smtClean="0">
                <a:solidFill>
                  <a:schemeClr val="tx1">
                    <a:lumMod val="95000"/>
                    <a:lumOff val="5000"/>
                  </a:schemeClr>
                </a:solidFill>
                <a:hlinkClick r:id="rId4" action="ppaction://hlinksldjump"/>
              </a:rPr>
              <a:t>Antecedentes</a:t>
            </a:r>
            <a:endParaRPr lang="es-ES" sz="1300" dirty="0" smtClean="0">
              <a:solidFill>
                <a:schemeClr val="tx1">
                  <a:lumMod val="95000"/>
                  <a:lumOff val="5000"/>
                </a:schemeClr>
              </a:solidFill>
            </a:endParaRPr>
          </a:p>
          <a:p>
            <a:pPr marL="735521" lvl="3" indent="-214313">
              <a:buFont typeface="Courier New" panose="02070309020205020404" pitchFamily="49" charset="0"/>
              <a:buChar char="o"/>
            </a:pPr>
            <a:r>
              <a:rPr lang="es-ES" sz="1300" dirty="0">
                <a:solidFill>
                  <a:schemeClr val="tx1">
                    <a:lumMod val="95000"/>
                    <a:lumOff val="5000"/>
                  </a:schemeClr>
                </a:solidFill>
                <a:hlinkClick r:id="rId5" action="ppaction://hlinksldjump"/>
              </a:rPr>
              <a:t>Planteamiento del </a:t>
            </a:r>
            <a:r>
              <a:rPr lang="es-ES" sz="1300" dirty="0" smtClean="0">
                <a:solidFill>
                  <a:schemeClr val="tx1">
                    <a:lumMod val="95000"/>
                    <a:lumOff val="5000"/>
                  </a:schemeClr>
                </a:solidFill>
                <a:hlinkClick r:id="rId5" action="ppaction://hlinksldjump"/>
              </a:rPr>
              <a:t>Problema</a:t>
            </a:r>
            <a:endParaRPr lang="es-ES" sz="1300" dirty="0">
              <a:solidFill>
                <a:schemeClr val="tx1">
                  <a:lumMod val="95000"/>
                  <a:lumOff val="5000"/>
                </a:schemeClr>
              </a:solidFill>
            </a:endParaRPr>
          </a:p>
          <a:p>
            <a:pPr marL="735521" lvl="3" indent="-214313">
              <a:buFont typeface="Courier New" panose="02070309020205020404" pitchFamily="49" charset="0"/>
              <a:buChar char="o"/>
            </a:pPr>
            <a:r>
              <a:rPr lang="es-ES" sz="1300" dirty="0">
                <a:solidFill>
                  <a:schemeClr val="tx1">
                    <a:lumMod val="95000"/>
                    <a:lumOff val="5000"/>
                  </a:schemeClr>
                </a:solidFill>
                <a:hlinkClick r:id="rId6" action="ppaction://hlinksldjump"/>
              </a:rPr>
              <a:t>O</a:t>
            </a:r>
            <a:r>
              <a:rPr lang="es-ES" dirty="0">
                <a:solidFill>
                  <a:schemeClr val="tx1">
                    <a:lumMod val="95000"/>
                    <a:lumOff val="5000"/>
                  </a:schemeClr>
                </a:solidFill>
                <a:hlinkClick r:id="rId6" action="ppaction://hlinksldjump"/>
              </a:rPr>
              <a:t>bjetivos</a:t>
            </a:r>
            <a:endParaRPr lang="es-ES" dirty="0">
              <a:solidFill>
                <a:schemeClr val="tx1">
                  <a:lumMod val="95000"/>
                  <a:lumOff val="5000"/>
                </a:schemeClr>
              </a:solidFill>
            </a:endParaRPr>
          </a:p>
          <a:p>
            <a:pPr marL="521208" lvl="3" indent="0">
              <a:buNone/>
            </a:pPr>
            <a:endParaRPr lang="es-ES" dirty="0">
              <a:solidFill>
                <a:schemeClr val="tx1">
                  <a:lumMod val="95000"/>
                  <a:lumOff val="5000"/>
                </a:schemeClr>
              </a:solidFill>
            </a:endParaRPr>
          </a:p>
          <a:p>
            <a:pPr rtl="0">
              <a:buFont typeface="Wingdings" panose="05000000000000000000" pitchFamily="2" charset="2"/>
              <a:buChar char="v"/>
            </a:pPr>
            <a:r>
              <a:rPr lang="es-ES" dirty="0">
                <a:solidFill>
                  <a:schemeClr val="tx1">
                    <a:lumMod val="95000"/>
                    <a:lumOff val="5000"/>
                  </a:schemeClr>
                </a:solidFill>
                <a:hlinkClick r:id="rId7" action="ppaction://hlinksldjump"/>
              </a:rPr>
              <a:t>Capítulo II: Marco Teórico</a:t>
            </a:r>
            <a:endParaRPr lang="es-ES" dirty="0">
              <a:solidFill>
                <a:schemeClr val="tx1">
                  <a:lumMod val="95000"/>
                  <a:lumOff val="5000"/>
                </a:schemeClr>
              </a:solidFill>
            </a:endParaRPr>
          </a:p>
          <a:p>
            <a:pPr marL="735521" lvl="3" indent="-214313">
              <a:buFont typeface="Courier New" panose="02070309020205020404" pitchFamily="49" charset="0"/>
              <a:buChar char="o"/>
            </a:pPr>
            <a:r>
              <a:rPr lang="es-ES" dirty="0">
                <a:solidFill>
                  <a:schemeClr val="tx1">
                    <a:lumMod val="95000"/>
                    <a:lumOff val="5000"/>
                  </a:schemeClr>
                </a:solidFill>
                <a:hlinkClick r:id="rId7" action="ppaction://hlinksldjump"/>
              </a:rPr>
              <a:t>Teorías de Soporte</a:t>
            </a:r>
            <a:endParaRPr lang="es-ES" dirty="0">
              <a:solidFill>
                <a:schemeClr val="tx1">
                  <a:lumMod val="95000"/>
                  <a:lumOff val="5000"/>
                </a:schemeClr>
              </a:solidFill>
            </a:endParaRPr>
          </a:p>
          <a:p>
            <a:pPr marL="735521" lvl="3" indent="-214313">
              <a:buFont typeface="Courier New" panose="02070309020205020404" pitchFamily="49" charset="0"/>
              <a:buChar char="o"/>
            </a:pPr>
            <a:r>
              <a:rPr lang="es-ES" dirty="0">
                <a:solidFill>
                  <a:schemeClr val="tx1">
                    <a:lumMod val="95000"/>
                    <a:lumOff val="5000"/>
                  </a:schemeClr>
                </a:solidFill>
                <a:hlinkClick r:id="rId8" action="ppaction://hlinksldjump"/>
              </a:rPr>
              <a:t>Marco Referencial</a:t>
            </a:r>
            <a:endParaRPr lang="es-ES" dirty="0">
              <a:solidFill>
                <a:schemeClr val="tx1">
                  <a:lumMod val="95000"/>
                  <a:lumOff val="5000"/>
                </a:schemeClr>
              </a:solidFill>
            </a:endParaRPr>
          </a:p>
          <a:p>
            <a:pPr marL="735521" lvl="3" indent="-214313">
              <a:buFont typeface="Courier New" panose="02070309020205020404" pitchFamily="49" charset="0"/>
              <a:buChar char="o"/>
            </a:pPr>
            <a:r>
              <a:rPr lang="es-ES" dirty="0">
                <a:solidFill>
                  <a:schemeClr val="tx1">
                    <a:lumMod val="95000"/>
                    <a:lumOff val="5000"/>
                  </a:schemeClr>
                </a:solidFill>
                <a:hlinkClick r:id="rId9" action="ppaction://hlinksldjump"/>
              </a:rPr>
              <a:t>Marco Conceptual</a:t>
            </a:r>
            <a:endParaRPr lang="es-ES" dirty="0">
              <a:solidFill>
                <a:schemeClr val="tx1">
                  <a:lumMod val="95000"/>
                  <a:lumOff val="5000"/>
                </a:schemeClr>
              </a:solidFill>
            </a:endParaRPr>
          </a:p>
          <a:p>
            <a:pPr marL="521208" lvl="3" indent="0">
              <a:buNone/>
            </a:pPr>
            <a:endParaRPr lang="es-ES" dirty="0">
              <a:solidFill>
                <a:schemeClr val="tx1">
                  <a:lumMod val="95000"/>
                  <a:lumOff val="5000"/>
                </a:schemeClr>
              </a:solidFill>
            </a:endParaRPr>
          </a:p>
          <a:p>
            <a:pPr rtl="0">
              <a:buFont typeface="Wingdings" panose="05000000000000000000" pitchFamily="2" charset="2"/>
              <a:buChar char="v"/>
            </a:pPr>
            <a:r>
              <a:rPr lang="es-ES" dirty="0">
                <a:solidFill>
                  <a:schemeClr val="tx1">
                    <a:lumMod val="95000"/>
                    <a:lumOff val="5000"/>
                  </a:schemeClr>
                </a:solidFill>
                <a:hlinkClick r:id="rId10" action="ppaction://hlinksldjump"/>
              </a:rPr>
              <a:t>Capítulo III: Marco Metodológico</a:t>
            </a:r>
            <a:endParaRPr lang="es-ES" dirty="0">
              <a:solidFill>
                <a:schemeClr val="tx1">
                  <a:lumMod val="95000"/>
                  <a:lumOff val="5000"/>
                </a:schemeClr>
              </a:solidFill>
            </a:endParaRPr>
          </a:p>
          <a:p>
            <a:pPr marL="735521" lvl="3" indent="-214313">
              <a:buFont typeface="Courier New" panose="02070309020205020404" pitchFamily="49" charset="0"/>
              <a:buChar char="o"/>
            </a:pPr>
            <a:r>
              <a:rPr lang="es-ES" dirty="0">
                <a:solidFill>
                  <a:schemeClr val="tx1">
                    <a:lumMod val="95000"/>
                    <a:lumOff val="5000"/>
                  </a:schemeClr>
                </a:solidFill>
                <a:hlinkClick r:id="rId10" action="ppaction://hlinksldjump"/>
              </a:rPr>
              <a:t>Metodología</a:t>
            </a:r>
            <a:endParaRPr lang="es-ES" dirty="0">
              <a:solidFill>
                <a:schemeClr val="tx1">
                  <a:lumMod val="95000"/>
                  <a:lumOff val="5000"/>
                </a:schemeClr>
              </a:solidFill>
            </a:endParaRPr>
          </a:p>
          <a:p>
            <a:pPr marL="735521" lvl="3" indent="-214313">
              <a:buFont typeface="Courier New" panose="02070309020205020404" pitchFamily="49" charset="0"/>
              <a:buChar char="o"/>
            </a:pPr>
            <a:r>
              <a:rPr lang="es-ES" dirty="0">
                <a:solidFill>
                  <a:schemeClr val="tx1">
                    <a:lumMod val="95000"/>
                    <a:lumOff val="5000"/>
                  </a:schemeClr>
                </a:solidFill>
                <a:hlinkClick r:id="rId11" action="ppaction://hlinksldjump"/>
              </a:rPr>
              <a:t>Hipótesis</a:t>
            </a:r>
            <a:endParaRPr lang="es-ES" dirty="0">
              <a:solidFill>
                <a:schemeClr val="tx1">
                  <a:lumMod val="95000"/>
                  <a:lumOff val="5000"/>
                </a:schemeClr>
              </a:solidFill>
            </a:endParaRPr>
          </a:p>
          <a:p>
            <a:pPr marL="735521" lvl="3" indent="-214313">
              <a:buFont typeface="Courier New" panose="02070309020205020404" pitchFamily="49" charset="0"/>
              <a:buChar char="o"/>
            </a:pPr>
            <a:r>
              <a:rPr lang="es-ES" dirty="0" err="1" smtClean="0">
                <a:solidFill>
                  <a:schemeClr val="tx1">
                    <a:lumMod val="95000"/>
                    <a:lumOff val="5000"/>
                  </a:schemeClr>
                </a:solidFill>
                <a:hlinkClick r:id="rId12" action="ppaction://hlinksldjump"/>
              </a:rPr>
              <a:t>I</a:t>
            </a:r>
            <a:r>
              <a:rPr lang="es-ES" dirty="0" err="1" smtClean="0">
                <a:solidFill>
                  <a:schemeClr val="tx1">
                    <a:lumMod val="95000"/>
                    <a:lumOff val="5000"/>
                  </a:schemeClr>
                </a:solidFill>
                <a:hlinkClick r:id="rId13" action="ppaction://hlinksldjump"/>
              </a:rPr>
              <a:t>Muestra</a:t>
            </a:r>
            <a:endParaRPr lang="es-ES" dirty="0">
              <a:solidFill>
                <a:schemeClr val="tx1">
                  <a:lumMod val="95000"/>
                  <a:lumOff val="5000"/>
                </a:schemeClr>
              </a:solidFill>
            </a:endParaRPr>
          </a:p>
        </p:txBody>
      </p:sp>
      <p:sp>
        <p:nvSpPr>
          <p:cNvPr id="7" name="Marcador de contenido 6"/>
          <p:cNvSpPr>
            <a:spLocks noGrp="1"/>
          </p:cNvSpPr>
          <p:nvPr>
            <p:ph sz="half" idx="2"/>
          </p:nvPr>
        </p:nvSpPr>
        <p:spPr>
          <a:xfrm>
            <a:off x="4629151" y="1951990"/>
            <a:ext cx="3457331" cy="3537983"/>
          </a:xfrm>
        </p:spPr>
        <p:txBody>
          <a:bodyPr>
            <a:normAutofit fontScale="77500" lnSpcReduction="20000"/>
          </a:bodyPr>
          <a:lstStyle/>
          <a:p>
            <a:pPr>
              <a:buFont typeface="Wingdings" panose="05000000000000000000" pitchFamily="2" charset="2"/>
              <a:buChar char="v"/>
            </a:pPr>
            <a:r>
              <a:rPr lang="es-EC" dirty="0"/>
              <a:t> </a:t>
            </a:r>
            <a:r>
              <a:rPr lang="es-EC" dirty="0">
                <a:hlinkClick r:id="rId14" action="ppaction://hlinksldjump"/>
              </a:rPr>
              <a:t>Capítulo IV: Resultados</a:t>
            </a:r>
            <a:endParaRPr lang="es-EC" dirty="0"/>
          </a:p>
          <a:p>
            <a:pPr marL="735521" lvl="3" indent="-214313">
              <a:buFont typeface="Courier New" panose="02070309020205020404" pitchFamily="49" charset="0"/>
              <a:buChar char="o"/>
            </a:pPr>
            <a:r>
              <a:rPr lang="es-EC" dirty="0">
                <a:hlinkClick r:id="rId14" action="ppaction://hlinksldjump"/>
              </a:rPr>
              <a:t>Análisis Univariado</a:t>
            </a:r>
            <a:endParaRPr lang="es-EC" dirty="0"/>
          </a:p>
          <a:p>
            <a:pPr marL="735521" lvl="3" indent="-214313">
              <a:buFont typeface="Courier New" panose="02070309020205020404" pitchFamily="49" charset="0"/>
              <a:buChar char="o"/>
            </a:pPr>
            <a:r>
              <a:rPr lang="es-EC" dirty="0">
                <a:hlinkClick r:id="rId6" action="ppaction://hlinksldjump"/>
              </a:rPr>
              <a:t>Análisis Bivariado</a:t>
            </a:r>
            <a:endParaRPr lang="es-EC" dirty="0"/>
          </a:p>
          <a:p>
            <a:pPr marL="521208" lvl="3" indent="0">
              <a:buNone/>
            </a:pPr>
            <a:endParaRPr lang="es-EC" dirty="0"/>
          </a:p>
          <a:p>
            <a:pPr>
              <a:buFont typeface="Wingdings" panose="05000000000000000000" pitchFamily="2" charset="2"/>
              <a:buChar char="v"/>
            </a:pPr>
            <a:r>
              <a:rPr lang="es-EC" dirty="0">
                <a:hlinkClick r:id="rId8" action="ppaction://hlinksldjump"/>
              </a:rPr>
              <a:t>Capítulo V: Propuesta</a:t>
            </a:r>
            <a:endParaRPr lang="es-EC" dirty="0"/>
          </a:p>
          <a:p>
            <a:pPr marL="735521" lvl="3" indent="-214313">
              <a:buFont typeface="Courier New" panose="02070309020205020404" pitchFamily="49" charset="0"/>
              <a:buChar char="o"/>
            </a:pPr>
            <a:r>
              <a:rPr lang="es-EC" dirty="0">
                <a:hlinkClick r:id="rId8" action="ppaction://hlinksldjump"/>
              </a:rPr>
              <a:t>P</a:t>
            </a:r>
            <a:r>
              <a:rPr lang="es-EC" dirty="0" smtClean="0">
                <a:hlinkClick r:id="rId8" action="ppaction://hlinksldjump"/>
              </a:rPr>
              <a:t>ropuesta</a:t>
            </a:r>
            <a:endParaRPr lang="es-EC" dirty="0"/>
          </a:p>
          <a:p>
            <a:pPr>
              <a:buFont typeface="Wingdings" panose="05000000000000000000" pitchFamily="2" charset="2"/>
              <a:buChar char="v"/>
            </a:pPr>
            <a:r>
              <a:rPr lang="es-EC" dirty="0">
                <a:hlinkClick r:id="rId14" action="ppaction://hlinksldjump"/>
              </a:rPr>
              <a:t>Capítulo VI</a:t>
            </a:r>
            <a:endParaRPr lang="es-EC" dirty="0"/>
          </a:p>
          <a:p>
            <a:pPr marL="735521" lvl="3" indent="-214313">
              <a:buFont typeface="Courier New" panose="02070309020205020404" pitchFamily="49" charset="0"/>
              <a:buChar char="o"/>
            </a:pPr>
            <a:r>
              <a:rPr lang="es-EC" dirty="0">
                <a:hlinkClick r:id="rId14" action="ppaction://hlinksldjump"/>
              </a:rPr>
              <a:t>Conclusiones</a:t>
            </a:r>
            <a:endParaRPr lang="es-EC" dirty="0"/>
          </a:p>
          <a:p>
            <a:pPr marL="735521" lvl="3" indent="-214313">
              <a:buFont typeface="Courier New" panose="02070309020205020404" pitchFamily="49" charset="0"/>
              <a:buChar char="o"/>
            </a:pPr>
            <a:r>
              <a:rPr lang="es-EC" dirty="0">
                <a:hlinkClick r:id="rId14" action="ppaction://hlinksldjump"/>
              </a:rPr>
              <a:t>Recomendaciones</a:t>
            </a:r>
            <a:endParaRPr lang="es-EC" dirty="0"/>
          </a:p>
          <a:p>
            <a:pPr marL="521208" lvl="3" indent="0">
              <a:buNone/>
            </a:pPr>
            <a:endParaRPr lang="es-EC" dirty="0"/>
          </a:p>
        </p:txBody>
      </p:sp>
      <p:sp>
        <p:nvSpPr>
          <p:cNvPr id="9" name="CuadroTexto 8"/>
          <p:cNvSpPr txBox="1"/>
          <p:nvPr/>
        </p:nvSpPr>
        <p:spPr>
          <a:xfrm>
            <a:off x="781980" y="782052"/>
            <a:ext cx="312906" cy="369332"/>
          </a:xfrm>
          <a:prstGeom prst="rect">
            <a:avLst/>
          </a:prstGeom>
          <a:noFill/>
        </p:spPr>
        <p:txBody>
          <a:bodyPr wrap="none" rtlCol="0">
            <a:spAutoFit/>
          </a:bodyPr>
          <a:lstStyle/>
          <a:p>
            <a:r>
              <a:rPr lang="es-MX" dirty="0">
                <a:solidFill>
                  <a:schemeClr val="bg1"/>
                </a:solidFill>
              </a:rPr>
              <a:t>3</a:t>
            </a:r>
          </a:p>
        </p:txBody>
      </p:sp>
    </p:spTree>
    <p:extLst>
      <p:ext uri="{BB962C8B-B14F-4D97-AF65-F5344CB8AC3E}">
        <p14:creationId xmlns:p14="http://schemas.microsoft.com/office/powerpoint/2010/main" val="4149837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1609497662"/>
              </p:ext>
            </p:extLst>
          </p:nvPr>
        </p:nvGraphicFramePr>
        <p:xfrm>
          <a:off x="154362" y="1371599"/>
          <a:ext cx="8989638" cy="5919788"/>
        </p:xfrm>
        <a:graphic>
          <a:graphicData uri="http://schemas.openxmlformats.org/drawingml/2006/table">
            <a:tbl>
              <a:tblPr firstRow="1" firstCol="1" bandRow="1">
                <a:tableStyleId>{5C22544A-7EE6-4342-B048-85BDC9FD1C3A}</a:tableStyleId>
              </a:tblPr>
              <a:tblGrid>
                <a:gridCol w="1730016"/>
                <a:gridCol w="1637690"/>
                <a:gridCol w="1456138"/>
                <a:gridCol w="1241126"/>
                <a:gridCol w="1488979"/>
                <a:gridCol w="1435689"/>
              </a:tblGrid>
              <a:tr h="664673">
                <a:tc>
                  <a:txBody>
                    <a:bodyPr/>
                    <a:lstStyle/>
                    <a:p>
                      <a:pPr algn="ctr">
                        <a:lnSpc>
                          <a:spcPct val="107000"/>
                        </a:lnSpc>
                        <a:spcAft>
                          <a:spcPts val="0"/>
                        </a:spcAft>
                      </a:pPr>
                      <a:endParaRPr lang="es-EC" sz="1100" dirty="0" smtClean="0">
                        <a:effectLst/>
                      </a:endParaRPr>
                    </a:p>
                    <a:p>
                      <a:pPr algn="ctr">
                        <a:lnSpc>
                          <a:spcPct val="107000"/>
                        </a:lnSpc>
                        <a:spcAft>
                          <a:spcPts val="0"/>
                        </a:spcAft>
                      </a:pPr>
                      <a:r>
                        <a:rPr lang="es-EC" sz="1100" dirty="0" smtClean="0">
                          <a:effectLst/>
                        </a:rPr>
                        <a:t>Objetivo </a:t>
                      </a:r>
                      <a:r>
                        <a:rPr lang="es-EC" sz="1100" dirty="0">
                          <a:effectLst/>
                        </a:rPr>
                        <a:t>estratégicos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8710" marR="58710" marT="0" marB="0"/>
                </a:tc>
                <a:tc>
                  <a:txBody>
                    <a:bodyPr/>
                    <a:lstStyle/>
                    <a:p>
                      <a:pPr algn="ctr">
                        <a:lnSpc>
                          <a:spcPct val="107000"/>
                        </a:lnSpc>
                        <a:spcAft>
                          <a:spcPts val="0"/>
                        </a:spcAft>
                      </a:pPr>
                      <a:endParaRPr lang="es-EC" sz="1100" dirty="0" smtClean="0">
                        <a:effectLst/>
                      </a:endParaRPr>
                    </a:p>
                    <a:p>
                      <a:pPr algn="ctr">
                        <a:lnSpc>
                          <a:spcPct val="107000"/>
                        </a:lnSpc>
                        <a:spcAft>
                          <a:spcPts val="0"/>
                        </a:spcAft>
                      </a:pPr>
                      <a:r>
                        <a:rPr lang="es-EC" sz="1100" dirty="0" smtClean="0">
                          <a:effectLst/>
                        </a:rPr>
                        <a:t>Estrategias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8710" marR="58710" marT="0" marB="0"/>
                </a:tc>
                <a:tc>
                  <a:txBody>
                    <a:bodyPr/>
                    <a:lstStyle/>
                    <a:p>
                      <a:pPr algn="ctr">
                        <a:lnSpc>
                          <a:spcPct val="107000"/>
                        </a:lnSpc>
                        <a:spcAft>
                          <a:spcPts val="0"/>
                        </a:spcAft>
                      </a:pPr>
                      <a:endParaRPr lang="es-EC" sz="1100" dirty="0" smtClean="0">
                        <a:effectLst/>
                      </a:endParaRPr>
                    </a:p>
                    <a:p>
                      <a:pPr algn="ctr">
                        <a:lnSpc>
                          <a:spcPct val="107000"/>
                        </a:lnSpc>
                        <a:spcAft>
                          <a:spcPts val="0"/>
                        </a:spcAft>
                      </a:pPr>
                      <a:r>
                        <a:rPr lang="es-EC" sz="1100" dirty="0" err="1" smtClean="0">
                          <a:effectLst/>
                        </a:rPr>
                        <a:t>Kpi</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8710" marR="58710" marT="0" marB="0"/>
                </a:tc>
                <a:tc>
                  <a:txBody>
                    <a:bodyPr/>
                    <a:lstStyle/>
                    <a:p>
                      <a:pPr algn="ctr">
                        <a:lnSpc>
                          <a:spcPct val="107000"/>
                        </a:lnSpc>
                        <a:spcAft>
                          <a:spcPts val="0"/>
                        </a:spcAft>
                      </a:pPr>
                      <a:endParaRPr lang="es-EC" sz="1100" dirty="0" smtClean="0">
                        <a:effectLst/>
                      </a:endParaRPr>
                    </a:p>
                    <a:p>
                      <a:pPr algn="ctr">
                        <a:lnSpc>
                          <a:spcPct val="107000"/>
                        </a:lnSpc>
                        <a:spcAft>
                          <a:spcPts val="0"/>
                        </a:spcAft>
                      </a:pPr>
                      <a:r>
                        <a:rPr lang="es-EC" sz="1100" dirty="0" smtClean="0">
                          <a:effectLst/>
                        </a:rPr>
                        <a:t>Metas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8710" marR="58710" marT="0" marB="0"/>
                </a:tc>
                <a:tc>
                  <a:txBody>
                    <a:bodyPr/>
                    <a:lstStyle/>
                    <a:p>
                      <a:pPr algn="ctr">
                        <a:lnSpc>
                          <a:spcPct val="107000"/>
                        </a:lnSpc>
                        <a:spcAft>
                          <a:spcPts val="0"/>
                        </a:spcAft>
                      </a:pPr>
                      <a:endParaRPr lang="es-EC" sz="1100" dirty="0" smtClean="0">
                        <a:effectLst/>
                      </a:endParaRPr>
                    </a:p>
                    <a:p>
                      <a:pPr algn="ctr">
                        <a:lnSpc>
                          <a:spcPct val="107000"/>
                        </a:lnSpc>
                        <a:spcAft>
                          <a:spcPts val="0"/>
                        </a:spcAft>
                      </a:pPr>
                      <a:r>
                        <a:rPr lang="es-EC" sz="1100" dirty="0" smtClean="0">
                          <a:effectLst/>
                        </a:rPr>
                        <a:t>Iniciativa </a:t>
                      </a:r>
                      <a:r>
                        <a:rPr lang="es-EC" sz="1100" dirty="0">
                          <a:effectLst/>
                        </a:rPr>
                        <a:t>estratégica o proyecto</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8710" marR="58710" marT="0" marB="0"/>
                </a:tc>
                <a:tc>
                  <a:txBody>
                    <a:bodyPr/>
                    <a:lstStyle/>
                    <a:p>
                      <a:pPr algn="ctr">
                        <a:lnSpc>
                          <a:spcPct val="107000"/>
                        </a:lnSpc>
                        <a:spcAft>
                          <a:spcPts val="0"/>
                        </a:spcAft>
                      </a:pPr>
                      <a:endParaRPr lang="es-EC" sz="1100" dirty="0" smtClean="0">
                        <a:effectLst/>
                      </a:endParaRPr>
                    </a:p>
                    <a:p>
                      <a:pPr algn="ctr">
                        <a:lnSpc>
                          <a:spcPct val="107000"/>
                        </a:lnSpc>
                        <a:spcAft>
                          <a:spcPts val="0"/>
                        </a:spcAft>
                      </a:pPr>
                      <a:r>
                        <a:rPr lang="es-EC" sz="1100" dirty="0" smtClean="0">
                          <a:effectLst/>
                        </a:rPr>
                        <a:t>Presupuesto</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8710" marR="58710" marT="0" marB="0"/>
                </a:tc>
              </a:tr>
              <a:tr h="4529294">
                <a:tc>
                  <a:txBody>
                    <a:bodyPr/>
                    <a:lstStyle/>
                    <a:p>
                      <a:pPr>
                        <a:lnSpc>
                          <a:spcPct val="107000"/>
                        </a:lnSpc>
                        <a:spcAft>
                          <a:spcPts val="0"/>
                        </a:spcAft>
                      </a:pPr>
                      <a:r>
                        <a:rPr lang="es-EC" sz="1100" dirty="0">
                          <a:effectLst/>
                        </a:rPr>
                        <a:t> </a:t>
                      </a:r>
                      <a:endParaRPr lang="es-MX" sz="1100" dirty="0">
                        <a:effectLst/>
                      </a:endParaRPr>
                    </a:p>
                    <a:p>
                      <a:pPr>
                        <a:lnSpc>
                          <a:spcPct val="107000"/>
                        </a:lnSpc>
                        <a:spcAft>
                          <a:spcPts val="0"/>
                        </a:spcAft>
                      </a:pPr>
                      <a:r>
                        <a:rPr lang="es-EC" sz="1100" dirty="0">
                          <a:effectLst/>
                        </a:rPr>
                        <a:t> </a:t>
                      </a:r>
                      <a:endParaRPr lang="es-MX" sz="1100" dirty="0">
                        <a:effectLst/>
                      </a:endParaRPr>
                    </a:p>
                    <a:p>
                      <a:pPr>
                        <a:lnSpc>
                          <a:spcPct val="107000"/>
                        </a:lnSpc>
                        <a:spcAft>
                          <a:spcPts val="0"/>
                        </a:spcAft>
                      </a:pPr>
                      <a:r>
                        <a:rPr lang="es-EC" sz="1100" dirty="0">
                          <a:effectLst/>
                        </a:rPr>
                        <a:t> </a:t>
                      </a:r>
                      <a:endParaRPr lang="es-MX" sz="1100" dirty="0">
                        <a:effectLst/>
                      </a:endParaRPr>
                    </a:p>
                    <a:p>
                      <a:pPr>
                        <a:lnSpc>
                          <a:spcPct val="107000"/>
                        </a:lnSpc>
                        <a:spcAft>
                          <a:spcPts val="0"/>
                        </a:spcAft>
                      </a:pPr>
                      <a:r>
                        <a:rPr lang="es-EC" sz="1100" dirty="0">
                          <a:effectLst/>
                        </a:rPr>
                        <a:t> </a:t>
                      </a:r>
                      <a:endParaRPr lang="es-MX" sz="1100" dirty="0">
                        <a:effectLst/>
                      </a:endParaRPr>
                    </a:p>
                    <a:p>
                      <a:pPr>
                        <a:lnSpc>
                          <a:spcPct val="107000"/>
                        </a:lnSpc>
                        <a:spcAft>
                          <a:spcPts val="0"/>
                        </a:spcAft>
                      </a:pPr>
                      <a:r>
                        <a:rPr lang="es-EC" sz="1100" dirty="0">
                          <a:effectLst/>
                        </a:rPr>
                        <a:t> </a:t>
                      </a:r>
                      <a:endParaRPr lang="es-MX" sz="1100" dirty="0">
                        <a:effectLst/>
                      </a:endParaRPr>
                    </a:p>
                    <a:p>
                      <a:pPr>
                        <a:lnSpc>
                          <a:spcPct val="107000"/>
                        </a:lnSpc>
                        <a:spcAft>
                          <a:spcPts val="0"/>
                        </a:spcAft>
                      </a:pPr>
                      <a:r>
                        <a:rPr lang="es-EC" sz="1100" dirty="0">
                          <a:effectLst/>
                        </a:rPr>
                        <a:t> </a:t>
                      </a:r>
                      <a:endParaRPr lang="es-MX" sz="1100" dirty="0">
                        <a:effectLst/>
                      </a:endParaRPr>
                    </a:p>
                    <a:p>
                      <a:pPr>
                        <a:lnSpc>
                          <a:spcPct val="107000"/>
                        </a:lnSpc>
                        <a:spcAft>
                          <a:spcPts val="0"/>
                        </a:spcAft>
                      </a:pPr>
                      <a:r>
                        <a:rPr lang="es-EC" sz="1100" dirty="0">
                          <a:effectLst/>
                        </a:rPr>
                        <a:t> </a:t>
                      </a:r>
                      <a:endParaRPr lang="es-MX" sz="1100" dirty="0">
                        <a:effectLst/>
                      </a:endParaRPr>
                    </a:p>
                    <a:p>
                      <a:pPr>
                        <a:lnSpc>
                          <a:spcPct val="107000"/>
                        </a:lnSpc>
                        <a:spcAft>
                          <a:spcPts val="0"/>
                        </a:spcAft>
                      </a:pPr>
                      <a:r>
                        <a:rPr lang="es-EC" sz="1100" dirty="0">
                          <a:effectLst/>
                        </a:rPr>
                        <a:t> </a:t>
                      </a:r>
                      <a:endParaRPr lang="es-MX" sz="1100" dirty="0">
                        <a:effectLst/>
                      </a:endParaRPr>
                    </a:p>
                    <a:p>
                      <a:pPr>
                        <a:lnSpc>
                          <a:spcPct val="107000"/>
                        </a:lnSpc>
                        <a:spcAft>
                          <a:spcPts val="0"/>
                        </a:spcAft>
                      </a:pPr>
                      <a:r>
                        <a:rPr lang="es-EC" sz="1100" dirty="0">
                          <a:effectLst/>
                        </a:rPr>
                        <a:t>Diseñar un plan de comunicación </a:t>
                      </a:r>
                      <a:r>
                        <a:rPr lang="es-EC" sz="1100" dirty="0" smtClean="0">
                          <a:effectLst/>
                        </a:rPr>
                        <a:t>para</a:t>
                      </a:r>
                      <a:r>
                        <a:rPr lang="es-EC" sz="1100" baseline="0" dirty="0" smtClean="0">
                          <a:effectLst/>
                        </a:rPr>
                        <a:t> la socialización eficiente</a:t>
                      </a:r>
                      <a:r>
                        <a:rPr lang="es-EC" sz="1100" dirty="0">
                          <a:effectLst/>
                        </a:rPr>
                        <a:t> </a:t>
                      </a:r>
                      <a:endParaRPr lang="es-MX" sz="1100" dirty="0">
                        <a:effectLst/>
                      </a:endParaRPr>
                    </a:p>
                    <a:p>
                      <a:pPr>
                        <a:lnSpc>
                          <a:spcPct val="107000"/>
                        </a:lnSpc>
                        <a:spcAft>
                          <a:spcPts val="0"/>
                        </a:spcAft>
                      </a:pPr>
                      <a:r>
                        <a:rPr lang="es-EC" sz="1100" dirty="0">
                          <a:effectLst/>
                        </a:rPr>
                        <a:t> </a:t>
                      </a:r>
                      <a:endParaRPr lang="es-MX" sz="1100" dirty="0">
                        <a:effectLst/>
                      </a:endParaRPr>
                    </a:p>
                    <a:p>
                      <a:pPr>
                        <a:lnSpc>
                          <a:spcPct val="107000"/>
                        </a:lnSpc>
                        <a:spcAft>
                          <a:spcPts val="0"/>
                        </a:spcAft>
                      </a:pPr>
                      <a:r>
                        <a:rPr lang="es-EC" sz="1100" dirty="0">
                          <a:effectLst/>
                        </a:rPr>
                        <a:t> </a:t>
                      </a:r>
                      <a:endParaRPr lang="es-MX" sz="1100" dirty="0">
                        <a:effectLst/>
                      </a:endParaRPr>
                    </a:p>
                    <a:p>
                      <a:pPr>
                        <a:lnSpc>
                          <a:spcPct val="107000"/>
                        </a:lnSpc>
                        <a:spcAft>
                          <a:spcPts val="0"/>
                        </a:spcAft>
                      </a:pPr>
                      <a:r>
                        <a:rPr lang="es-EC" sz="1100" dirty="0">
                          <a:effectLst/>
                        </a:rPr>
                        <a:t> </a:t>
                      </a:r>
                      <a:endParaRPr lang="es-MX" sz="1100" dirty="0">
                        <a:effectLst/>
                      </a:endParaRPr>
                    </a:p>
                    <a:p>
                      <a:pPr>
                        <a:lnSpc>
                          <a:spcPct val="107000"/>
                        </a:lnSpc>
                        <a:spcAft>
                          <a:spcPts val="0"/>
                        </a:spcAft>
                      </a:pPr>
                      <a:r>
                        <a:rPr lang="es-EC" sz="1100" dirty="0">
                          <a:effectLst/>
                        </a:rPr>
                        <a:t> </a:t>
                      </a:r>
                      <a:endParaRPr lang="es-MX" sz="1100" dirty="0">
                        <a:effectLst/>
                      </a:endParaRPr>
                    </a:p>
                    <a:p>
                      <a:pPr>
                        <a:lnSpc>
                          <a:spcPct val="107000"/>
                        </a:lnSpc>
                        <a:spcAft>
                          <a:spcPts val="0"/>
                        </a:spcAft>
                      </a:pPr>
                      <a:r>
                        <a:rPr lang="es-EC" sz="1100" dirty="0">
                          <a:effectLst/>
                        </a:rPr>
                        <a:t> </a:t>
                      </a:r>
                      <a:endParaRPr lang="es-MX" sz="1100" dirty="0">
                        <a:effectLst/>
                      </a:endParaRPr>
                    </a:p>
                    <a:p>
                      <a:pPr>
                        <a:lnSpc>
                          <a:spcPct val="107000"/>
                        </a:lnSpc>
                        <a:spcAft>
                          <a:spcPts val="0"/>
                        </a:spcAft>
                      </a:pPr>
                      <a:r>
                        <a:rPr lang="es-EC" sz="1100" dirty="0">
                          <a:effectLst/>
                        </a:rPr>
                        <a:t> </a:t>
                      </a:r>
                      <a:endParaRPr lang="es-MX" sz="1100" dirty="0">
                        <a:effectLst/>
                      </a:endParaRPr>
                    </a:p>
                    <a:p>
                      <a:pPr>
                        <a:lnSpc>
                          <a:spcPct val="107000"/>
                        </a:lnSpc>
                        <a:spcAft>
                          <a:spcPts val="0"/>
                        </a:spcAft>
                      </a:pPr>
                      <a:r>
                        <a:rPr lang="es-EC" sz="1100" dirty="0">
                          <a:effectLst/>
                        </a:rPr>
                        <a:t> </a:t>
                      </a:r>
                      <a:endParaRPr lang="es-MX" sz="1100" dirty="0">
                        <a:effectLst/>
                      </a:endParaRPr>
                    </a:p>
                    <a:p>
                      <a:pPr>
                        <a:lnSpc>
                          <a:spcPct val="107000"/>
                        </a:lnSpc>
                        <a:spcAft>
                          <a:spcPts val="0"/>
                        </a:spcAft>
                      </a:pPr>
                      <a:r>
                        <a:rPr lang="es-EC" sz="1100" dirty="0">
                          <a:effectLst/>
                        </a:rPr>
                        <a:t> </a:t>
                      </a:r>
                      <a:endParaRPr lang="es-MX" sz="1100" dirty="0">
                        <a:effectLst/>
                      </a:endParaRPr>
                    </a:p>
                    <a:p>
                      <a:pPr>
                        <a:lnSpc>
                          <a:spcPct val="107000"/>
                        </a:lnSpc>
                        <a:spcAft>
                          <a:spcPts val="0"/>
                        </a:spcAft>
                      </a:pPr>
                      <a:r>
                        <a:rPr lang="es-EC" sz="1100" dirty="0">
                          <a:effectLst/>
                        </a:rPr>
                        <a:t> </a:t>
                      </a:r>
                      <a:endParaRPr lang="es-MX" sz="1100" dirty="0">
                        <a:effectLst/>
                      </a:endParaRPr>
                    </a:p>
                    <a:p>
                      <a:pPr>
                        <a:lnSpc>
                          <a:spcPct val="107000"/>
                        </a:lnSpc>
                        <a:spcAft>
                          <a:spcPts val="0"/>
                        </a:spcAft>
                      </a:pPr>
                      <a:r>
                        <a:rPr lang="es-EC" sz="1100" dirty="0">
                          <a:effectLst/>
                        </a:rPr>
                        <a:t> </a:t>
                      </a:r>
                      <a:endParaRPr lang="es-MX" sz="1100" dirty="0">
                        <a:effectLst/>
                      </a:endParaRPr>
                    </a:p>
                    <a:p>
                      <a:pPr>
                        <a:lnSpc>
                          <a:spcPct val="107000"/>
                        </a:lnSpc>
                        <a:spcAft>
                          <a:spcPts val="0"/>
                        </a:spcAft>
                      </a:pPr>
                      <a:r>
                        <a:rPr lang="es-EC" sz="1100" dirty="0">
                          <a:effectLst/>
                        </a:rPr>
                        <a:t> </a:t>
                      </a:r>
                      <a:endParaRPr lang="es-MX" sz="1100" dirty="0">
                        <a:effectLst/>
                      </a:endParaRPr>
                    </a:p>
                    <a:p>
                      <a:pPr>
                        <a:lnSpc>
                          <a:spcPct val="107000"/>
                        </a:lnSpc>
                        <a:spcAft>
                          <a:spcPts val="0"/>
                        </a:spcAft>
                      </a:pPr>
                      <a:r>
                        <a:rPr lang="es-EC" sz="1100" dirty="0">
                          <a:effectLst/>
                        </a:rPr>
                        <a:t> </a:t>
                      </a:r>
                      <a:endParaRPr lang="es-MX" sz="1100" dirty="0">
                        <a:effectLst/>
                      </a:endParaRPr>
                    </a:p>
                    <a:p>
                      <a:pPr>
                        <a:lnSpc>
                          <a:spcPct val="107000"/>
                        </a:lnSpc>
                        <a:spcAft>
                          <a:spcPts val="0"/>
                        </a:spcAft>
                      </a:pPr>
                      <a:r>
                        <a:rPr lang="es-EC" sz="1100" dirty="0">
                          <a:effectLst/>
                        </a:rPr>
                        <a:t> </a:t>
                      </a:r>
                      <a:endParaRPr lang="es-MX" sz="1100" dirty="0">
                        <a:effectLst/>
                      </a:endParaRPr>
                    </a:p>
                    <a:p>
                      <a:pPr>
                        <a:lnSpc>
                          <a:spcPct val="107000"/>
                        </a:lnSpc>
                        <a:spcAft>
                          <a:spcPts val="0"/>
                        </a:spcAft>
                      </a:pPr>
                      <a:r>
                        <a:rPr lang="es-EC" sz="1100" dirty="0">
                          <a:effectLst/>
                        </a:rPr>
                        <a:t> </a:t>
                      </a:r>
                      <a:endParaRPr lang="es-MX" sz="1100" dirty="0">
                        <a:effectLst/>
                      </a:endParaRPr>
                    </a:p>
                    <a:p>
                      <a:pPr>
                        <a:lnSpc>
                          <a:spcPct val="107000"/>
                        </a:lnSpc>
                        <a:spcAft>
                          <a:spcPts val="0"/>
                        </a:spcAft>
                      </a:pPr>
                      <a:r>
                        <a:rPr lang="es-EC"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8710" marR="58710" marT="0" marB="0"/>
                </a:tc>
                <a:tc>
                  <a:txBody>
                    <a:bodyPr/>
                    <a:lstStyle/>
                    <a:p>
                      <a:pPr>
                        <a:lnSpc>
                          <a:spcPct val="107000"/>
                        </a:lnSpc>
                        <a:spcAft>
                          <a:spcPts val="0"/>
                        </a:spcAft>
                      </a:pPr>
                      <a:r>
                        <a:rPr lang="es-EC" sz="1100">
                          <a:effectLst/>
                        </a:rPr>
                        <a:t> </a:t>
                      </a:r>
                      <a:endParaRPr lang="es-MX" sz="1100">
                        <a:effectLst/>
                      </a:endParaRPr>
                    </a:p>
                    <a:p>
                      <a:pPr>
                        <a:lnSpc>
                          <a:spcPct val="107000"/>
                        </a:lnSpc>
                        <a:spcAft>
                          <a:spcPts val="0"/>
                        </a:spcAft>
                      </a:pPr>
                      <a:r>
                        <a:rPr lang="es-EC" sz="1100">
                          <a:effectLst/>
                        </a:rPr>
                        <a:t>Desarrollo de publicidad medios de comunicación TV, Prensa, Radio, Internet, redes sociales</a:t>
                      </a:r>
                      <a:endParaRPr lang="es-MX" sz="1100">
                        <a:effectLst/>
                      </a:endParaRPr>
                    </a:p>
                    <a:p>
                      <a:pPr>
                        <a:lnSpc>
                          <a:spcPct val="107000"/>
                        </a:lnSpc>
                        <a:spcAft>
                          <a:spcPts val="0"/>
                        </a:spcAft>
                      </a:pPr>
                      <a:r>
                        <a:rPr lang="es-EC" sz="1100">
                          <a:effectLst/>
                        </a:rPr>
                        <a:t> </a:t>
                      </a:r>
                      <a:endParaRPr lang="es-MX" sz="1100">
                        <a:effectLst/>
                      </a:endParaRPr>
                    </a:p>
                    <a:p>
                      <a:pPr>
                        <a:lnSpc>
                          <a:spcPct val="107000"/>
                        </a:lnSpc>
                        <a:spcAft>
                          <a:spcPts val="0"/>
                        </a:spcAft>
                      </a:pPr>
                      <a:r>
                        <a:rPr lang="es-EC" sz="1100">
                          <a:effectLst/>
                        </a:rPr>
                        <a:t> </a:t>
                      </a:r>
                      <a:endParaRPr lang="es-MX" sz="1100">
                        <a:effectLst/>
                      </a:endParaRPr>
                    </a:p>
                    <a:p>
                      <a:pPr>
                        <a:lnSpc>
                          <a:spcPct val="107000"/>
                        </a:lnSpc>
                        <a:spcAft>
                          <a:spcPts val="0"/>
                        </a:spcAft>
                      </a:pPr>
                      <a:r>
                        <a:rPr lang="es-EC" sz="1100">
                          <a:effectLst/>
                        </a:rPr>
                        <a:t> </a:t>
                      </a:r>
                      <a:endParaRPr lang="es-MX" sz="1100">
                        <a:effectLst/>
                      </a:endParaRPr>
                    </a:p>
                    <a:p>
                      <a:pPr>
                        <a:lnSpc>
                          <a:spcPct val="107000"/>
                        </a:lnSpc>
                        <a:spcAft>
                          <a:spcPts val="0"/>
                        </a:spcAft>
                      </a:pPr>
                      <a:r>
                        <a:rPr lang="es-EC" sz="1100">
                          <a:effectLst/>
                        </a:rPr>
                        <a:t> </a:t>
                      </a:r>
                      <a:endParaRPr lang="es-MX" sz="1100">
                        <a:effectLst/>
                      </a:endParaRPr>
                    </a:p>
                    <a:p>
                      <a:pPr>
                        <a:lnSpc>
                          <a:spcPct val="107000"/>
                        </a:lnSpc>
                        <a:spcAft>
                          <a:spcPts val="0"/>
                        </a:spcAft>
                      </a:pPr>
                      <a:r>
                        <a:rPr lang="es-EC" sz="1100">
                          <a:effectLst/>
                        </a:rPr>
                        <a:t> </a:t>
                      </a:r>
                      <a:endParaRPr lang="es-MX" sz="1100">
                        <a:effectLst/>
                      </a:endParaRPr>
                    </a:p>
                    <a:p>
                      <a:pPr>
                        <a:lnSpc>
                          <a:spcPct val="107000"/>
                        </a:lnSpc>
                        <a:spcAft>
                          <a:spcPts val="0"/>
                        </a:spcAft>
                      </a:pPr>
                      <a:r>
                        <a:rPr lang="es-EC" sz="1100">
                          <a:effectLst/>
                        </a:rPr>
                        <a:t> </a:t>
                      </a:r>
                      <a:endParaRPr lang="es-MX" sz="1100">
                        <a:effectLst/>
                      </a:endParaRPr>
                    </a:p>
                    <a:p>
                      <a:pPr>
                        <a:lnSpc>
                          <a:spcPct val="107000"/>
                        </a:lnSpc>
                        <a:spcAft>
                          <a:spcPts val="0"/>
                        </a:spcAft>
                      </a:pPr>
                      <a:r>
                        <a:rPr lang="es-EC" sz="1100">
                          <a:effectLst/>
                        </a:rPr>
                        <a:t> </a:t>
                      </a:r>
                      <a:endParaRPr lang="es-MX" sz="1100">
                        <a:effectLst/>
                      </a:endParaRPr>
                    </a:p>
                    <a:p>
                      <a:pPr>
                        <a:lnSpc>
                          <a:spcPct val="107000"/>
                        </a:lnSpc>
                        <a:spcAft>
                          <a:spcPts val="0"/>
                        </a:spcAft>
                      </a:pPr>
                      <a:r>
                        <a:rPr lang="es-EC" sz="1100">
                          <a:effectLst/>
                        </a:rPr>
                        <a:t> </a:t>
                      </a:r>
                      <a:endParaRPr lang="es-MX" sz="1100">
                        <a:effectLst/>
                      </a:endParaRPr>
                    </a:p>
                    <a:p>
                      <a:pPr>
                        <a:lnSpc>
                          <a:spcPct val="107000"/>
                        </a:lnSpc>
                        <a:spcAft>
                          <a:spcPts val="0"/>
                        </a:spcAft>
                      </a:pPr>
                      <a:r>
                        <a:rPr lang="es-EC" sz="1100">
                          <a:effectLst/>
                        </a:rPr>
                        <a:t> </a:t>
                      </a:r>
                      <a:endParaRPr lang="es-MX" sz="1100">
                        <a:effectLst/>
                      </a:endParaRPr>
                    </a:p>
                    <a:p>
                      <a:pPr>
                        <a:lnSpc>
                          <a:spcPct val="107000"/>
                        </a:lnSpc>
                        <a:spcAft>
                          <a:spcPts val="0"/>
                        </a:spcAft>
                      </a:pPr>
                      <a:r>
                        <a:rPr lang="es-EC" sz="1100">
                          <a:effectLst/>
                        </a:rPr>
                        <a:t>Aplicación de publicidad gráfica, estadios, líneas transporte, vallas</a:t>
                      </a:r>
                      <a:endParaRPr lang="es-MX" sz="1100">
                        <a:effectLst/>
                      </a:endParaRPr>
                    </a:p>
                    <a:p>
                      <a:pPr>
                        <a:lnSpc>
                          <a:spcPct val="107000"/>
                        </a:lnSpc>
                        <a:spcAft>
                          <a:spcPts val="0"/>
                        </a:spcAft>
                      </a:pPr>
                      <a:r>
                        <a:rPr lang="es-EC" sz="1100">
                          <a:effectLst/>
                        </a:rPr>
                        <a:t> </a:t>
                      </a:r>
                      <a:endParaRPr lang="es-MX" sz="1100">
                        <a:effectLst/>
                      </a:endParaRPr>
                    </a:p>
                    <a:p>
                      <a:pPr>
                        <a:lnSpc>
                          <a:spcPct val="107000"/>
                        </a:lnSpc>
                        <a:spcAft>
                          <a:spcPts val="0"/>
                        </a:spcAft>
                      </a:pPr>
                      <a:r>
                        <a:rPr lang="es-EC" sz="1100">
                          <a:effectLst/>
                        </a:rPr>
                        <a:t> </a:t>
                      </a:r>
                      <a:endParaRPr lang="es-MX" sz="1100">
                        <a:effectLst/>
                      </a:endParaRPr>
                    </a:p>
                    <a:p>
                      <a:pPr>
                        <a:lnSpc>
                          <a:spcPct val="107000"/>
                        </a:lnSpc>
                        <a:spcAft>
                          <a:spcPts val="0"/>
                        </a:spcAft>
                      </a:pPr>
                      <a:r>
                        <a:rPr lang="es-EC" sz="1100">
                          <a:effectLst/>
                        </a:rPr>
                        <a:t> </a:t>
                      </a:r>
                      <a:endParaRPr lang="es-MX" sz="1100">
                        <a:effectLst/>
                      </a:endParaRPr>
                    </a:p>
                    <a:p>
                      <a:pPr>
                        <a:lnSpc>
                          <a:spcPct val="107000"/>
                        </a:lnSpc>
                        <a:spcAft>
                          <a:spcPts val="0"/>
                        </a:spcAft>
                      </a:pPr>
                      <a:r>
                        <a:rPr lang="es-EC" sz="1100">
                          <a:effectLst/>
                        </a:rPr>
                        <a:t> </a:t>
                      </a:r>
                      <a:endParaRPr lang="es-MX" sz="1100">
                        <a:effectLst/>
                      </a:endParaRPr>
                    </a:p>
                    <a:p>
                      <a:pPr>
                        <a:lnSpc>
                          <a:spcPct val="107000"/>
                        </a:lnSpc>
                        <a:spcAft>
                          <a:spcPts val="0"/>
                        </a:spcAft>
                      </a:pPr>
                      <a:r>
                        <a:rPr lang="es-EC" sz="11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58710" marR="58710" marT="0" marB="0"/>
                </a:tc>
                <a:tc>
                  <a:txBody>
                    <a:bodyPr/>
                    <a:lstStyle/>
                    <a:p>
                      <a:pPr>
                        <a:lnSpc>
                          <a:spcPct val="107000"/>
                        </a:lnSpc>
                        <a:spcAft>
                          <a:spcPts val="0"/>
                        </a:spcAft>
                      </a:pPr>
                      <a:r>
                        <a:rPr lang="es-EC" sz="1100">
                          <a:effectLst/>
                        </a:rPr>
                        <a:t>Número de publicaciones por mes en internet</a:t>
                      </a:r>
                      <a:endParaRPr lang="es-MX" sz="1100">
                        <a:effectLst/>
                      </a:endParaRPr>
                    </a:p>
                    <a:p>
                      <a:pPr>
                        <a:lnSpc>
                          <a:spcPct val="107000"/>
                        </a:lnSpc>
                        <a:spcAft>
                          <a:spcPts val="0"/>
                        </a:spcAft>
                      </a:pPr>
                      <a:r>
                        <a:rPr lang="es-EC" sz="1100">
                          <a:effectLst/>
                        </a:rPr>
                        <a:t> </a:t>
                      </a:r>
                      <a:endParaRPr lang="es-MX" sz="1100">
                        <a:effectLst/>
                      </a:endParaRPr>
                    </a:p>
                    <a:p>
                      <a:pPr>
                        <a:lnSpc>
                          <a:spcPct val="107000"/>
                        </a:lnSpc>
                        <a:spcAft>
                          <a:spcPts val="0"/>
                        </a:spcAft>
                      </a:pPr>
                      <a:r>
                        <a:rPr lang="es-EC" sz="1100">
                          <a:effectLst/>
                        </a:rPr>
                        <a:t>Número de publicaciones por mes en tv</a:t>
                      </a:r>
                      <a:endParaRPr lang="es-MX" sz="1100">
                        <a:effectLst/>
                      </a:endParaRPr>
                    </a:p>
                    <a:p>
                      <a:pPr>
                        <a:lnSpc>
                          <a:spcPct val="107000"/>
                        </a:lnSpc>
                        <a:spcAft>
                          <a:spcPts val="0"/>
                        </a:spcAft>
                      </a:pPr>
                      <a:r>
                        <a:rPr lang="es-EC" sz="1100">
                          <a:effectLst/>
                        </a:rPr>
                        <a:t> </a:t>
                      </a:r>
                      <a:endParaRPr lang="es-MX" sz="1100">
                        <a:effectLst/>
                      </a:endParaRPr>
                    </a:p>
                    <a:p>
                      <a:pPr>
                        <a:lnSpc>
                          <a:spcPct val="107000"/>
                        </a:lnSpc>
                        <a:spcAft>
                          <a:spcPts val="0"/>
                        </a:spcAft>
                      </a:pPr>
                      <a:r>
                        <a:rPr lang="es-EC" sz="1100">
                          <a:effectLst/>
                        </a:rPr>
                        <a:t>Numero de publicaciones por mes en redes sociales</a:t>
                      </a:r>
                      <a:endParaRPr lang="es-MX" sz="1100">
                        <a:effectLst/>
                      </a:endParaRPr>
                    </a:p>
                    <a:p>
                      <a:pPr>
                        <a:lnSpc>
                          <a:spcPct val="107000"/>
                        </a:lnSpc>
                        <a:spcAft>
                          <a:spcPts val="0"/>
                        </a:spcAft>
                      </a:pPr>
                      <a:r>
                        <a:rPr lang="es-EC" sz="1100">
                          <a:effectLst/>
                        </a:rPr>
                        <a:t> </a:t>
                      </a:r>
                      <a:endParaRPr lang="es-MX" sz="1100">
                        <a:effectLst/>
                      </a:endParaRPr>
                    </a:p>
                    <a:p>
                      <a:pPr>
                        <a:lnSpc>
                          <a:spcPct val="107000"/>
                        </a:lnSpc>
                        <a:spcAft>
                          <a:spcPts val="0"/>
                        </a:spcAft>
                      </a:pPr>
                      <a:r>
                        <a:rPr lang="es-EC" sz="1100">
                          <a:effectLst/>
                        </a:rPr>
                        <a:t> </a:t>
                      </a:r>
                      <a:endParaRPr lang="es-MX" sz="1100">
                        <a:effectLst/>
                      </a:endParaRPr>
                    </a:p>
                    <a:p>
                      <a:pPr>
                        <a:lnSpc>
                          <a:spcPct val="107000"/>
                        </a:lnSpc>
                        <a:spcAft>
                          <a:spcPts val="0"/>
                        </a:spcAft>
                      </a:pPr>
                      <a:r>
                        <a:rPr lang="es-EC" sz="1100">
                          <a:effectLst/>
                        </a:rPr>
                        <a:t>Número de publicaciones graficas en estadios</a:t>
                      </a:r>
                      <a:endParaRPr lang="es-MX" sz="1100">
                        <a:effectLst/>
                      </a:endParaRPr>
                    </a:p>
                    <a:p>
                      <a:pPr>
                        <a:lnSpc>
                          <a:spcPct val="107000"/>
                        </a:lnSpc>
                        <a:spcAft>
                          <a:spcPts val="0"/>
                        </a:spcAft>
                      </a:pPr>
                      <a:r>
                        <a:rPr lang="es-EC" sz="1100">
                          <a:effectLst/>
                        </a:rPr>
                        <a:t> </a:t>
                      </a:r>
                      <a:endParaRPr lang="es-MX" sz="1100">
                        <a:effectLst/>
                      </a:endParaRPr>
                    </a:p>
                    <a:p>
                      <a:pPr>
                        <a:lnSpc>
                          <a:spcPct val="107000"/>
                        </a:lnSpc>
                        <a:spcAft>
                          <a:spcPts val="0"/>
                        </a:spcAft>
                      </a:pPr>
                      <a:r>
                        <a:rPr lang="es-EC" sz="1100">
                          <a:effectLst/>
                        </a:rPr>
                        <a:t>Número de vallas publicitarias en estadios</a:t>
                      </a:r>
                      <a:endParaRPr lang="es-MX" sz="1100">
                        <a:effectLst/>
                      </a:endParaRPr>
                    </a:p>
                    <a:p>
                      <a:pPr>
                        <a:lnSpc>
                          <a:spcPct val="107000"/>
                        </a:lnSpc>
                        <a:spcAft>
                          <a:spcPts val="0"/>
                        </a:spcAft>
                      </a:pPr>
                      <a:r>
                        <a:rPr lang="es-EC" sz="1100">
                          <a:effectLst/>
                        </a:rPr>
                        <a:t> </a:t>
                      </a:r>
                      <a:endParaRPr lang="es-MX" sz="1100">
                        <a:effectLst/>
                      </a:endParaRPr>
                    </a:p>
                    <a:p>
                      <a:pPr>
                        <a:lnSpc>
                          <a:spcPct val="107000"/>
                        </a:lnSpc>
                        <a:spcAft>
                          <a:spcPts val="0"/>
                        </a:spcAft>
                      </a:pPr>
                      <a:r>
                        <a:rPr lang="es-EC" sz="1100">
                          <a:effectLst/>
                        </a:rPr>
                        <a:t>Número de publicaciones en líneas de transporte</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58710" marR="58710" marT="0" marB="0"/>
                </a:tc>
                <a:tc>
                  <a:txBody>
                    <a:bodyPr/>
                    <a:lstStyle/>
                    <a:p>
                      <a:pPr>
                        <a:lnSpc>
                          <a:spcPct val="107000"/>
                        </a:lnSpc>
                        <a:spcAft>
                          <a:spcPts val="0"/>
                        </a:spcAft>
                      </a:pPr>
                      <a:r>
                        <a:rPr lang="es-EC" sz="1100" dirty="0" smtClean="0">
                          <a:effectLst/>
                        </a:rPr>
                        <a:t>Fortalecer</a:t>
                      </a:r>
                      <a:r>
                        <a:rPr lang="es-EC" sz="1100" baseline="0" dirty="0" smtClean="0">
                          <a:effectLst/>
                        </a:rPr>
                        <a:t> la imagen corporativa para generara identidad  y mejorar la cultura organizacional</a:t>
                      </a:r>
                      <a:endParaRPr lang="es-MX" sz="1100" dirty="0">
                        <a:effectLst/>
                      </a:endParaRPr>
                    </a:p>
                    <a:p>
                      <a:pPr>
                        <a:lnSpc>
                          <a:spcPct val="107000"/>
                        </a:lnSpc>
                        <a:spcAft>
                          <a:spcPts val="0"/>
                        </a:spcAft>
                      </a:pPr>
                      <a:r>
                        <a:rPr lang="es-EC" sz="1100" dirty="0">
                          <a:effectLst/>
                        </a:rPr>
                        <a:t> </a:t>
                      </a:r>
                      <a:endParaRPr lang="es-MX" sz="1100" dirty="0">
                        <a:effectLst/>
                      </a:endParaRPr>
                    </a:p>
                    <a:p>
                      <a:pPr>
                        <a:lnSpc>
                          <a:spcPct val="107000"/>
                        </a:lnSpc>
                        <a:spcAft>
                          <a:spcPts val="0"/>
                        </a:spcAft>
                      </a:pPr>
                      <a:r>
                        <a:rPr lang="es-EC" sz="1100" dirty="0">
                          <a:effectLst/>
                        </a:rPr>
                        <a:t> </a:t>
                      </a:r>
                      <a:endParaRPr lang="es-MX" sz="1100" dirty="0">
                        <a:effectLst/>
                      </a:endParaRPr>
                    </a:p>
                    <a:p>
                      <a:pPr>
                        <a:lnSpc>
                          <a:spcPct val="107000"/>
                        </a:lnSpc>
                        <a:spcAft>
                          <a:spcPts val="0"/>
                        </a:spcAft>
                      </a:pPr>
                      <a:r>
                        <a:rPr lang="es-EC" sz="1100" dirty="0">
                          <a:effectLst/>
                        </a:rPr>
                        <a:t> </a:t>
                      </a:r>
                      <a:endParaRPr lang="es-MX" sz="1100" dirty="0">
                        <a:effectLst/>
                      </a:endParaRPr>
                    </a:p>
                    <a:p>
                      <a:pPr>
                        <a:lnSpc>
                          <a:spcPct val="107000"/>
                        </a:lnSpc>
                        <a:spcAft>
                          <a:spcPts val="0"/>
                        </a:spcAft>
                      </a:pPr>
                      <a:r>
                        <a:rPr lang="es-EC" sz="1100" dirty="0">
                          <a:effectLst/>
                        </a:rPr>
                        <a:t> </a:t>
                      </a:r>
                      <a:endParaRPr lang="es-MX" sz="1100" dirty="0">
                        <a:effectLst/>
                      </a:endParaRPr>
                    </a:p>
                    <a:p>
                      <a:pPr>
                        <a:lnSpc>
                          <a:spcPct val="107000"/>
                        </a:lnSpc>
                        <a:spcAft>
                          <a:spcPts val="0"/>
                        </a:spcAft>
                      </a:pPr>
                      <a:r>
                        <a:rPr lang="es-EC" sz="1100" dirty="0">
                          <a:effectLst/>
                        </a:rPr>
                        <a:t> </a:t>
                      </a:r>
                      <a:endParaRPr lang="es-MX" sz="1100" dirty="0">
                        <a:effectLst/>
                      </a:endParaRPr>
                    </a:p>
                    <a:p>
                      <a:pPr>
                        <a:lnSpc>
                          <a:spcPct val="107000"/>
                        </a:lnSpc>
                        <a:spcAft>
                          <a:spcPts val="0"/>
                        </a:spcAft>
                      </a:pPr>
                      <a:r>
                        <a:rPr lang="es-EC" sz="1100" dirty="0">
                          <a:effectLst/>
                        </a:rPr>
                        <a:t> </a:t>
                      </a:r>
                      <a:endParaRPr lang="es-MX" sz="1100" dirty="0">
                        <a:effectLst/>
                      </a:endParaRPr>
                    </a:p>
                    <a:p>
                      <a:pPr>
                        <a:lnSpc>
                          <a:spcPct val="107000"/>
                        </a:lnSpc>
                        <a:spcAft>
                          <a:spcPts val="0"/>
                        </a:spcAft>
                      </a:pPr>
                      <a:r>
                        <a:rPr lang="es-EC" sz="1100" dirty="0">
                          <a:effectLst/>
                        </a:rPr>
                        <a:t> </a:t>
                      </a:r>
                      <a:endParaRPr lang="es-MX" sz="1100" dirty="0">
                        <a:effectLst/>
                      </a:endParaRPr>
                    </a:p>
                    <a:p>
                      <a:pPr>
                        <a:lnSpc>
                          <a:spcPct val="107000"/>
                        </a:lnSpc>
                        <a:spcAft>
                          <a:spcPts val="0"/>
                        </a:spcAft>
                      </a:pPr>
                      <a:r>
                        <a:rPr lang="es-EC" sz="1100" dirty="0">
                          <a:effectLst/>
                        </a:rPr>
                        <a:t> </a:t>
                      </a:r>
                      <a:endParaRPr lang="es-MX" sz="1100" dirty="0">
                        <a:effectLst/>
                      </a:endParaRPr>
                    </a:p>
                    <a:p>
                      <a:pPr>
                        <a:lnSpc>
                          <a:spcPct val="107000"/>
                        </a:lnSpc>
                        <a:spcAft>
                          <a:spcPts val="0"/>
                        </a:spcAft>
                      </a:pPr>
                      <a:r>
                        <a:rPr lang="es-EC" sz="1100" dirty="0">
                          <a:effectLst/>
                        </a:rPr>
                        <a:t> </a:t>
                      </a:r>
                      <a:endParaRPr lang="es-MX" sz="1100" dirty="0">
                        <a:effectLst/>
                      </a:endParaRPr>
                    </a:p>
                    <a:p>
                      <a:pPr>
                        <a:lnSpc>
                          <a:spcPct val="107000"/>
                        </a:lnSpc>
                        <a:spcAft>
                          <a:spcPts val="0"/>
                        </a:spcAft>
                      </a:pPr>
                      <a:r>
                        <a:rPr lang="es-EC" sz="1100" dirty="0">
                          <a:effectLst/>
                        </a:rPr>
                        <a:t> </a:t>
                      </a:r>
                      <a:endParaRPr lang="es-MX" sz="1100" dirty="0">
                        <a:effectLst/>
                      </a:endParaRPr>
                    </a:p>
                    <a:p>
                      <a:pPr>
                        <a:lnSpc>
                          <a:spcPct val="107000"/>
                        </a:lnSpc>
                        <a:spcAft>
                          <a:spcPts val="0"/>
                        </a:spcAft>
                      </a:pPr>
                      <a:r>
                        <a:rPr lang="es-EC" sz="1100" dirty="0">
                          <a:effectLst/>
                        </a:rPr>
                        <a:t> </a:t>
                      </a:r>
                      <a:endParaRPr lang="es-MX" sz="1100" dirty="0">
                        <a:effectLst/>
                      </a:endParaRPr>
                    </a:p>
                    <a:p>
                      <a:pPr>
                        <a:lnSpc>
                          <a:spcPct val="107000"/>
                        </a:lnSpc>
                        <a:spcAft>
                          <a:spcPts val="0"/>
                        </a:spcAft>
                      </a:pPr>
                      <a:r>
                        <a:rPr lang="es-EC" sz="1100" dirty="0">
                          <a:effectLst/>
                        </a:rPr>
                        <a:t> </a:t>
                      </a:r>
                      <a:endParaRPr lang="es-MX" sz="1100" dirty="0">
                        <a:effectLst/>
                      </a:endParaRPr>
                    </a:p>
                    <a:p>
                      <a:pPr>
                        <a:lnSpc>
                          <a:spcPct val="107000"/>
                        </a:lnSpc>
                        <a:spcAft>
                          <a:spcPts val="0"/>
                        </a:spcAft>
                      </a:pPr>
                      <a:r>
                        <a:rPr lang="es-EC" sz="1100" dirty="0">
                          <a:effectLst/>
                        </a:rPr>
                        <a:t> </a:t>
                      </a:r>
                      <a:endParaRPr lang="es-MX" sz="1100" dirty="0">
                        <a:effectLst/>
                      </a:endParaRPr>
                    </a:p>
                    <a:p>
                      <a:pPr>
                        <a:lnSpc>
                          <a:spcPct val="107000"/>
                        </a:lnSpc>
                        <a:spcAft>
                          <a:spcPts val="0"/>
                        </a:spcAft>
                      </a:pPr>
                      <a:r>
                        <a:rPr lang="es-EC" sz="1100" dirty="0">
                          <a:effectLst/>
                        </a:rPr>
                        <a:t> </a:t>
                      </a:r>
                      <a:endParaRPr lang="es-MX" sz="1100" dirty="0">
                        <a:effectLst/>
                      </a:endParaRPr>
                    </a:p>
                    <a:p>
                      <a:pPr>
                        <a:lnSpc>
                          <a:spcPct val="107000"/>
                        </a:lnSpc>
                        <a:spcAft>
                          <a:spcPts val="0"/>
                        </a:spcAft>
                      </a:pPr>
                      <a:r>
                        <a:rPr lang="es-EC" sz="1100" dirty="0">
                          <a:effectLst/>
                        </a:rPr>
                        <a:t> </a:t>
                      </a:r>
                      <a:endParaRPr lang="es-MX" sz="1100" dirty="0">
                        <a:effectLst/>
                      </a:endParaRPr>
                    </a:p>
                    <a:p>
                      <a:pPr>
                        <a:lnSpc>
                          <a:spcPct val="107000"/>
                        </a:lnSpc>
                        <a:spcAft>
                          <a:spcPts val="0"/>
                        </a:spcAft>
                      </a:pPr>
                      <a:r>
                        <a:rPr lang="es-EC" sz="1100" dirty="0">
                          <a:effectLst/>
                        </a:rPr>
                        <a:t>Captar mayor número de clientes externos</a:t>
                      </a:r>
                      <a:endParaRPr lang="es-MX" sz="1100" dirty="0">
                        <a:effectLst/>
                      </a:endParaRPr>
                    </a:p>
                    <a:p>
                      <a:pPr>
                        <a:lnSpc>
                          <a:spcPct val="107000"/>
                        </a:lnSpc>
                        <a:spcAft>
                          <a:spcPts val="0"/>
                        </a:spcAft>
                      </a:pPr>
                      <a:r>
                        <a:rPr lang="es-EC" sz="1100" dirty="0">
                          <a:effectLst/>
                        </a:rPr>
                        <a:t> </a:t>
                      </a:r>
                      <a:endParaRPr lang="es-MX" sz="1100" dirty="0">
                        <a:effectLst/>
                      </a:endParaRPr>
                    </a:p>
                    <a:p>
                      <a:pPr>
                        <a:lnSpc>
                          <a:spcPct val="107000"/>
                        </a:lnSpc>
                        <a:spcAft>
                          <a:spcPts val="0"/>
                        </a:spcAft>
                      </a:pPr>
                      <a:r>
                        <a:rPr lang="es-EC" sz="1100" dirty="0">
                          <a:effectLst/>
                        </a:rPr>
                        <a:t> </a:t>
                      </a:r>
                      <a:endParaRPr lang="es-MX" sz="1100" dirty="0">
                        <a:effectLst/>
                      </a:endParaRPr>
                    </a:p>
                    <a:p>
                      <a:pPr>
                        <a:lnSpc>
                          <a:spcPct val="107000"/>
                        </a:lnSpc>
                        <a:spcAft>
                          <a:spcPts val="0"/>
                        </a:spcAft>
                      </a:pPr>
                      <a:r>
                        <a:rPr lang="es-EC"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8710" marR="58710" marT="0" marB="0"/>
                </a:tc>
                <a:tc>
                  <a:txBody>
                    <a:bodyPr/>
                    <a:lstStyle/>
                    <a:p>
                      <a:pPr>
                        <a:lnSpc>
                          <a:spcPct val="107000"/>
                        </a:lnSpc>
                        <a:spcAft>
                          <a:spcPts val="0"/>
                        </a:spcAft>
                      </a:pPr>
                      <a:r>
                        <a:rPr lang="es-EC" sz="1100">
                          <a:effectLst/>
                        </a:rPr>
                        <a:t> </a:t>
                      </a:r>
                      <a:endParaRPr lang="es-MX" sz="1100">
                        <a:effectLst/>
                      </a:endParaRPr>
                    </a:p>
                    <a:p>
                      <a:pPr>
                        <a:lnSpc>
                          <a:spcPct val="107000"/>
                        </a:lnSpc>
                        <a:spcAft>
                          <a:spcPts val="0"/>
                        </a:spcAft>
                      </a:pPr>
                      <a:r>
                        <a:rPr lang="es-EC" sz="1100">
                          <a:effectLst/>
                        </a:rPr>
                        <a:t> </a:t>
                      </a:r>
                      <a:endParaRPr lang="es-MX" sz="1100">
                        <a:effectLst/>
                      </a:endParaRPr>
                    </a:p>
                    <a:p>
                      <a:pPr>
                        <a:lnSpc>
                          <a:spcPct val="107000"/>
                        </a:lnSpc>
                        <a:spcAft>
                          <a:spcPts val="0"/>
                        </a:spcAft>
                      </a:pPr>
                      <a:r>
                        <a:rPr lang="es-EC" sz="1100">
                          <a:effectLst/>
                        </a:rPr>
                        <a:t> </a:t>
                      </a:r>
                      <a:endParaRPr lang="es-MX" sz="1100">
                        <a:effectLst/>
                      </a:endParaRPr>
                    </a:p>
                    <a:p>
                      <a:pPr>
                        <a:lnSpc>
                          <a:spcPct val="107000"/>
                        </a:lnSpc>
                        <a:spcAft>
                          <a:spcPts val="0"/>
                        </a:spcAft>
                      </a:pPr>
                      <a:r>
                        <a:rPr lang="es-EC" sz="1100">
                          <a:effectLst/>
                        </a:rPr>
                        <a:t> </a:t>
                      </a:r>
                      <a:endParaRPr lang="es-MX" sz="1100">
                        <a:effectLst/>
                      </a:endParaRPr>
                    </a:p>
                    <a:p>
                      <a:pPr>
                        <a:lnSpc>
                          <a:spcPct val="107000"/>
                        </a:lnSpc>
                        <a:spcAft>
                          <a:spcPts val="0"/>
                        </a:spcAft>
                      </a:pPr>
                      <a:r>
                        <a:rPr lang="es-EC" sz="1100">
                          <a:effectLst/>
                        </a:rPr>
                        <a:t> </a:t>
                      </a:r>
                      <a:endParaRPr lang="es-MX" sz="1100">
                        <a:effectLst/>
                      </a:endParaRPr>
                    </a:p>
                    <a:p>
                      <a:pPr>
                        <a:lnSpc>
                          <a:spcPct val="107000"/>
                        </a:lnSpc>
                        <a:spcAft>
                          <a:spcPts val="0"/>
                        </a:spcAft>
                      </a:pPr>
                      <a:r>
                        <a:rPr lang="es-EC" sz="1100">
                          <a:effectLst/>
                        </a:rPr>
                        <a:t> </a:t>
                      </a:r>
                      <a:endParaRPr lang="es-MX" sz="1100">
                        <a:effectLst/>
                      </a:endParaRPr>
                    </a:p>
                    <a:p>
                      <a:pPr>
                        <a:lnSpc>
                          <a:spcPct val="107000"/>
                        </a:lnSpc>
                        <a:spcAft>
                          <a:spcPts val="0"/>
                        </a:spcAft>
                      </a:pPr>
                      <a:r>
                        <a:rPr lang="es-EC" sz="1100">
                          <a:effectLst/>
                        </a:rPr>
                        <a:t> </a:t>
                      </a:r>
                      <a:endParaRPr lang="es-MX" sz="1100">
                        <a:effectLst/>
                      </a:endParaRPr>
                    </a:p>
                    <a:p>
                      <a:pPr>
                        <a:lnSpc>
                          <a:spcPct val="107000"/>
                        </a:lnSpc>
                        <a:spcAft>
                          <a:spcPts val="0"/>
                        </a:spcAft>
                      </a:pPr>
                      <a:r>
                        <a:rPr lang="es-EC" sz="1100">
                          <a:effectLst/>
                        </a:rPr>
                        <a:t>Contribuir a difundir el uso correcto de la información</a:t>
                      </a:r>
                      <a:endParaRPr lang="es-MX" sz="1100">
                        <a:effectLst/>
                      </a:endParaRPr>
                    </a:p>
                    <a:p>
                      <a:pPr>
                        <a:lnSpc>
                          <a:spcPct val="107000"/>
                        </a:lnSpc>
                        <a:spcAft>
                          <a:spcPts val="0"/>
                        </a:spcAft>
                      </a:pPr>
                      <a:r>
                        <a:rPr lang="es-EC" sz="1100">
                          <a:effectLst/>
                        </a:rPr>
                        <a:t> </a:t>
                      </a:r>
                      <a:endParaRPr lang="es-MX" sz="1100">
                        <a:effectLst/>
                      </a:endParaRPr>
                    </a:p>
                    <a:p>
                      <a:pPr>
                        <a:lnSpc>
                          <a:spcPct val="107000"/>
                        </a:lnSpc>
                        <a:spcAft>
                          <a:spcPts val="0"/>
                        </a:spcAft>
                      </a:pPr>
                      <a:r>
                        <a:rPr lang="es-EC" sz="1100">
                          <a:effectLst/>
                        </a:rPr>
                        <a:t> </a:t>
                      </a:r>
                      <a:endParaRPr lang="es-MX" sz="1100">
                        <a:effectLst/>
                      </a:endParaRPr>
                    </a:p>
                    <a:p>
                      <a:pPr>
                        <a:lnSpc>
                          <a:spcPct val="107000"/>
                        </a:lnSpc>
                        <a:spcAft>
                          <a:spcPts val="0"/>
                        </a:spcAft>
                      </a:pPr>
                      <a:r>
                        <a:rPr lang="es-EC" sz="1100">
                          <a:effectLst/>
                        </a:rPr>
                        <a:t> </a:t>
                      </a:r>
                      <a:endParaRPr lang="es-MX" sz="1100">
                        <a:effectLst/>
                      </a:endParaRPr>
                    </a:p>
                    <a:p>
                      <a:pPr>
                        <a:lnSpc>
                          <a:spcPct val="107000"/>
                        </a:lnSpc>
                        <a:spcAft>
                          <a:spcPts val="0"/>
                        </a:spcAft>
                      </a:pPr>
                      <a:r>
                        <a:rPr lang="es-EC" sz="1100">
                          <a:effectLst/>
                        </a:rPr>
                        <a:t> </a:t>
                      </a:r>
                      <a:endParaRPr lang="es-MX" sz="1100">
                        <a:effectLst/>
                      </a:endParaRPr>
                    </a:p>
                    <a:p>
                      <a:pPr>
                        <a:lnSpc>
                          <a:spcPct val="107000"/>
                        </a:lnSpc>
                        <a:spcAft>
                          <a:spcPts val="0"/>
                        </a:spcAft>
                      </a:pPr>
                      <a:r>
                        <a:rPr lang="es-EC" sz="1100">
                          <a:effectLst/>
                        </a:rPr>
                        <a:t> </a:t>
                      </a:r>
                      <a:endParaRPr lang="es-MX" sz="1100">
                        <a:effectLst/>
                      </a:endParaRPr>
                    </a:p>
                    <a:p>
                      <a:pPr>
                        <a:lnSpc>
                          <a:spcPct val="107000"/>
                        </a:lnSpc>
                        <a:spcAft>
                          <a:spcPts val="0"/>
                        </a:spcAft>
                      </a:pPr>
                      <a:r>
                        <a:rPr lang="es-EC" sz="1100">
                          <a:effectLst/>
                        </a:rPr>
                        <a:t> </a:t>
                      </a:r>
                      <a:endParaRPr lang="es-MX" sz="1100">
                        <a:effectLst/>
                      </a:endParaRPr>
                    </a:p>
                    <a:p>
                      <a:pPr>
                        <a:lnSpc>
                          <a:spcPct val="107000"/>
                        </a:lnSpc>
                        <a:spcAft>
                          <a:spcPts val="0"/>
                        </a:spcAft>
                      </a:pPr>
                      <a:r>
                        <a:rPr lang="es-EC" sz="1100">
                          <a:effectLst/>
                        </a:rPr>
                        <a:t> </a:t>
                      </a:r>
                      <a:endParaRPr lang="es-MX" sz="1100">
                        <a:effectLst/>
                      </a:endParaRPr>
                    </a:p>
                    <a:p>
                      <a:pPr>
                        <a:lnSpc>
                          <a:spcPct val="107000"/>
                        </a:lnSpc>
                        <a:spcAft>
                          <a:spcPts val="0"/>
                        </a:spcAft>
                      </a:pPr>
                      <a:r>
                        <a:rPr lang="es-EC" sz="1100">
                          <a:effectLst/>
                        </a:rPr>
                        <a:t> </a:t>
                      </a:r>
                      <a:endParaRPr lang="es-MX" sz="1100">
                        <a:effectLst/>
                      </a:endParaRPr>
                    </a:p>
                    <a:p>
                      <a:pPr>
                        <a:lnSpc>
                          <a:spcPct val="107000"/>
                        </a:lnSpc>
                        <a:spcAft>
                          <a:spcPts val="0"/>
                        </a:spcAft>
                      </a:pPr>
                      <a:r>
                        <a:rPr lang="es-EC" sz="1100">
                          <a:effectLst/>
                        </a:rPr>
                        <a:t> </a:t>
                      </a:r>
                      <a:endParaRPr lang="es-MX" sz="1100">
                        <a:effectLst/>
                      </a:endParaRPr>
                    </a:p>
                    <a:p>
                      <a:pPr>
                        <a:lnSpc>
                          <a:spcPct val="107000"/>
                        </a:lnSpc>
                        <a:spcAft>
                          <a:spcPts val="0"/>
                        </a:spcAft>
                      </a:pPr>
                      <a:r>
                        <a:rPr lang="es-EC" sz="1100">
                          <a:effectLst/>
                        </a:rPr>
                        <a:t> </a:t>
                      </a:r>
                      <a:endParaRPr lang="es-MX" sz="1100">
                        <a:effectLst/>
                      </a:endParaRPr>
                    </a:p>
                    <a:p>
                      <a:pPr>
                        <a:lnSpc>
                          <a:spcPct val="107000"/>
                        </a:lnSpc>
                        <a:spcAft>
                          <a:spcPts val="0"/>
                        </a:spcAft>
                      </a:pPr>
                      <a:r>
                        <a:rPr lang="es-EC" sz="1100">
                          <a:effectLst/>
                        </a:rPr>
                        <a:t> </a:t>
                      </a:r>
                      <a:endParaRPr lang="es-MX" sz="1100">
                        <a:effectLst/>
                      </a:endParaRPr>
                    </a:p>
                    <a:p>
                      <a:pPr>
                        <a:lnSpc>
                          <a:spcPct val="107000"/>
                        </a:lnSpc>
                        <a:spcAft>
                          <a:spcPts val="0"/>
                        </a:spcAft>
                      </a:pPr>
                      <a:r>
                        <a:rPr lang="es-EC" sz="1100">
                          <a:effectLst/>
                        </a:rPr>
                        <a:t> </a:t>
                      </a:r>
                      <a:endParaRPr lang="es-MX" sz="1100">
                        <a:effectLst/>
                      </a:endParaRPr>
                    </a:p>
                    <a:p>
                      <a:pPr>
                        <a:lnSpc>
                          <a:spcPct val="107000"/>
                        </a:lnSpc>
                        <a:spcAft>
                          <a:spcPts val="0"/>
                        </a:spcAft>
                      </a:pPr>
                      <a:r>
                        <a:rPr lang="es-EC" sz="1100">
                          <a:effectLst/>
                        </a:rPr>
                        <a:t> </a:t>
                      </a:r>
                      <a:endParaRPr lang="es-MX" sz="1100">
                        <a:effectLst/>
                      </a:endParaRPr>
                    </a:p>
                    <a:p>
                      <a:pPr>
                        <a:lnSpc>
                          <a:spcPct val="107000"/>
                        </a:lnSpc>
                        <a:spcAft>
                          <a:spcPts val="0"/>
                        </a:spcAft>
                      </a:pPr>
                      <a:r>
                        <a:rPr lang="es-EC" sz="11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58710" marR="58710" marT="0" marB="0"/>
                </a:tc>
                <a:tc>
                  <a:txBody>
                    <a:bodyPr/>
                    <a:lstStyle/>
                    <a:p>
                      <a:pPr algn="ctr">
                        <a:lnSpc>
                          <a:spcPct val="107000"/>
                        </a:lnSpc>
                        <a:spcAft>
                          <a:spcPts val="0"/>
                        </a:spcAft>
                      </a:pPr>
                      <a:r>
                        <a:rPr lang="es-EC" sz="1100" dirty="0">
                          <a:effectLst/>
                        </a:rPr>
                        <a:t> </a:t>
                      </a:r>
                      <a:endParaRPr lang="es-MX" sz="1100" dirty="0">
                        <a:effectLst/>
                      </a:endParaRPr>
                    </a:p>
                    <a:p>
                      <a:pPr algn="ctr">
                        <a:lnSpc>
                          <a:spcPct val="107000"/>
                        </a:lnSpc>
                        <a:spcAft>
                          <a:spcPts val="0"/>
                        </a:spcAft>
                      </a:pPr>
                      <a:r>
                        <a:rPr lang="es-EC" sz="1100" dirty="0">
                          <a:effectLst/>
                        </a:rPr>
                        <a:t> </a:t>
                      </a:r>
                      <a:endParaRPr lang="es-MX" sz="1100" dirty="0">
                        <a:effectLst/>
                      </a:endParaRPr>
                    </a:p>
                    <a:p>
                      <a:pPr algn="ctr">
                        <a:lnSpc>
                          <a:spcPct val="107000"/>
                        </a:lnSpc>
                        <a:spcAft>
                          <a:spcPts val="0"/>
                        </a:spcAft>
                      </a:pPr>
                      <a:r>
                        <a:rPr lang="es-EC" sz="1100" dirty="0">
                          <a:effectLst/>
                        </a:rPr>
                        <a:t> </a:t>
                      </a:r>
                      <a:endParaRPr lang="es-MX" sz="1100" dirty="0">
                        <a:effectLst/>
                      </a:endParaRPr>
                    </a:p>
                    <a:p>
                      <a:pPr algn="ctr">
                        <a:lnSpc>
                          <a:spcPct val="107000"/>
                        </a:lnSpc>
                        <a:spcAft>
                          <a:spcPts val="0"/>
                        </a:spcAft>
                      </a:pPr>
                      <a:r>
                        <a:rPr lang="es-EC" sz="1100" dirty="0">
                          <a:effectLst/>
                        </a:rPr>
                        <a:t> </a:t>
                      </a:r>
                      <a:endParaRPr lang="es-MX" sz="1100" dirty="0">
                        <a:effectLst/>
                      </a:endParaRPr>
                    </a:p>
                    <a:p>
                      <a:pPr algn="ctr">
                        <a:lnSpc>
                          <a:spcPct val="107000"/>
                        </a:lnSpc>
                        <a:spcAft>
                          <a:spcPts val="0"/>
                        </a:spcAft>
                      </a:pPr>
                      <a:r>
                        <a:rPr lang="es-EC" sz="1100" dirty="0">
                          <a:effectLst/>
                        </a:rPr>
                        <a:t> </a:t>
                      </a:r>
                      <a:endParaRPr lang="es-MX" sz="1100" dirty="0">
                        <a:effectLst/>
                      </a:endParaRPr>
                    </a:p>
                    <a:p>
                      <a:pPr algn="ctr">
                        <a:lnSpc>
                          <a:spcPct val="107000"/>
                        </a:lnSpc>
                        <a:spcAft>
                          <a:spcPts val="0"/>
                        </a:spcAft>
                      </a:pPr>
                      <a:r>
                        <a:rPr lang="es-EC" sz="1100" dirty="0">
                          <a:effectLst/>
                        </a:rPr>
                        <a:t> </a:t>
                      </a:r>
                      <a:endParaRPr lang="es-MX" sz="1100" dirty="0">
                        <a:effectLst/>
                      </a:endParaRPr>
                    </a:p>
                    <a:p>
                      <a:pPr algn="ctr">
                        <a:lnSpc>
                          <a:spcPct val="107000"/>
                        </a:lnSpc>
                        <a:spcAft>
                          <a:spcPts val="0"/>
                        </a:spcAft>
                      </a:pPr>
                      <a:r>
                        <a:rPr lang="es-EC" sz="1100" dirty="0">
                          <a:effectLst/>
                        </a:rPr>
                        <a:t> </a:t>
                      </a:r>
                      <a:endParaRPr lang="es-MX" sz="1100" dirty="0">
                        <a:effectLst/>
                      </a:endParaRPr>
                    </a:p>
                    <a:p>
                      <a:pPr algn="ctr">
                        <a:lnSpc>
                          <a:spcPct val="107000"/>
                        </a:lnSpc>
                        <a:spcAft>
                          <a:spcPts val="0"/>
                        </a:spcAft>
                      </a:pPr>
                      <a:r>
                        <a:rPr lang="es-EC" sz="1100" dirty="0">
                          <a:effectLst/>
                        </a:rPr>
                        <a:t> </a:t>
                      </a:r>
                      <a:endParaRPr lang="es-MX" sz="1100" dirty="0">
                        <a:effectLst/>
                      </a:endParaRPr>
                    </a:p>
                    <a:p>
                      <a:pPr algn="ctr">
                        <a:lnSpc>
                          <a:spcPct val="107000"/>
                        </a:lnSpc>
                        <a:spcAft>
                          <a:spcPts val="0"/>
                        </a:spcAft>
                      </a:pPr>
                      <a:r>
                        <a:rPr lang="es-EC" sz="1100" dirty="0">
                          <a:effectLst/>
                        </a:rPr>
                        <a:t> </a:t>
                      </a:r>
                      <a:endParaRPr lang="es-MX" sz="1100" dirty="0">
                        <a:effectLst/>
                      </a:endParaRPr>
                    </a:p>
                    <a:p>
                      <a:pPr algn="ctr">
                        <a:lnSpc>
                          <a:spcPct val="107000"/>
                        </a:lnSpc>
                        <a:spcAft>
                          <a:spcPts val="0"/>
                        </a:spcAft>
                      </a:pPr>
                      <a:r>
                        <a:rPr lang="es-EC" sz="1100" dirty="0">
                          <a:effectLst/>
                        </a:rPr>
                        <a:t> </a:t>
                      </a:r>
                      <a:endParaRPr lang="es-MX" sz="1100" dirty="0">
                        <a:effectLst/>
                      </a:endParaRPr>
                    </a:p>
                    <a:p>
                      <a:pPr algn="ctr">
                        <a:lnSpc>
                          <a:spcPct val="107000"/>
                        </a:lnSpc>
                        <a:spcAft>
                          <a:spcPts val="0"/>
                        </a:spcAft>
                      </a:pPr>
                      <a:r>
                        <a:rPr lang="es-EC" sz="1100" dirty="0">
                          <a:effectLst/>
                        </a:rPr>
                        <a:t>$10.000</a:t>
                      </a:r>
                      <a:endParaRPr lang="es-MX" sz="1100" dirty="0">
                        <a:effectLst/>
                      </a:endParaRPr>
                    </a:p>
                    <a:p>
                      <a:pPr algn="ctr">
                        <a:lnSpc>
                          <a:spcPct val="107000"/>
                        </a:lnSpc>
                        <a:spcAft>
                          <a:spcPts val="0"/>
                        </a:spcAft>
                      </a:pPr>
                      <a:r>
                        <a:rPr lang="es-EC" sz="1100" dirty="0">
                          <a:effectLst/>
                        </a:rPr>
                        <a:t> </a:t>
                      </a:r>
                      <a:endParaRPr lang="es-MX" sz="1100" dirty="0">
                        <a:effectLst/>
                      </a:endParaRPr>
                    </a:p>
                    <a:p>
                      <a:pPr algn="ctr">
                        <a:lnSpc>
                          <a:spcPct val="107000"/>
                        </a:lnSpc>
                        <a:spcAft>
                          <a:spcPts val="0"/>
                        </a:spcAft>
                      </a:pPr>
                      <a:r>
                        <a:rPr lang="es-EC" sz="1100" dirty="0">
                          <a:effectLst/>
                        </a:rPr>
                        <a:t> </a:t>
                      </a:r>
                      <a:endParaRPr lang="es-MX" sz="1100" dirty="0">
                        <a:effectLst/>
                      </a:endParaRPr>
                    </a:p>
                    <a:p>
                      <a:pPr algn="ctr">
                        <a:lnSpc>
                          <a:spcPct val="107000"/>
                        </a:lnSpc>
                        <a:spcAft>
                          <a:spcPts val="0"/>
                        </a:spcAft>
                      </a:pPr>
                      <a:r>
                        <a:rPr lang="es-EC" sz="1100" dirty="0">
                          <a:effectLst/>
                        </a:rPr>
                        <a:t> </a:t>
                      </a:r>
                      <a:endParaRPr lang="es-MX" sz="1100" dirty="0">
                        <a:effectLst/>
                      </a:endParaRPr>
                    </a:p>
                    <a:p>
                      <a:pPr algn="ctr">
                        <a:lnSpc>
                          <a:spcPct val="107000"/>
                        </a:lnSpc>
                        <a:spcAft>
                          <a:spcPts val="0"/>
                        </a:spcAft>
                      </a:pPr>
                      <a:r>
                        <a:rPr lang="es-EC" sz="1100" dirty="0">
                          <a:effectLst/>
                        </a:rPr>
                        <a:t> </a:t>
                      </a:r>
                      <a:endParaRPr lang="es-MX" sz="1100" dirty="0">
                        <a:effectLst/>
                      </a:endParaRPr>
                    </a:p>
                    <a:p>
                      <a:pPr algn="ctr">
                        <a:lnSpc>
                          <a:spcPct val="107000"/>
                        </a:lnSpc>
                        <a:spcAft>
                          <a:spcPts val="0"/>
                        </a:spcAft>
                      </a:pPr>
                      <a:r>
                        <a:rPr lang="es-EC" sz="1100" dirty="0">
                          <a:effectLst/>
                        </a:rPr>
                        <a:t> </a:t>
                      </a:r>
                      <a:endParaRPr lang="es-MX" sz="1100" dirty="0">
                        <a:effectLst/>
                      </a:endParaRPr>
                    </a:p>
                    <a:p>
                      <a:pPr algn="ctr">
                        <a:lnSpc>
                          <a:spcPct val="107000"/>
                        </a:lnSpc>
                        <a:spcAft>
                          <a:spcPts val="0"/>
                        </a:spcAft>
                      </a:pPr>
                      <a:r>
                        <a:rPr lang="es-EC" sz="1100" dirty="0">
                          <a:effectLst/>
                        </a:rPr>
                        <a:t> </a:t>
                      </a:r>
                      <a:endParaRPr lang="es-MX" sz="1100" dirty="0">
                        <a:effectLst/>
                      </a:endParaRPr>
                    </a:p>
                    <a:p>
                      <a:pPr algn="ctr">
                        <a:lnSpc>
                          <a:spcPct val="107000"/>
                        </a:lnSpc>
                        <a:spcAft>
                          <a:spcPts val="0"/>
                        </a:spcAft>
                      </a:pPr>
                      <a:r>
                        <a:rPr lang="es-EC" sz="1100" dirty="0">
                          <a:effectLst/>
                        </a:rPr>
                        <a:t> </a:t>
                      </a:r>
                      <a:endParaRPr lang="es-MX" sz="1100" dirty="0">
                        <a:effectLst/>
                      </a:endParaRPr>
                    </a:p>
                    <a:p>
                      <a:pPr algn="ctr">
                        <a:lnSpc>
                          <a:spcPct val="107000"/>
                        </a:lnSpc>
                        <a:spcAft>
                          <a:spcPts val="0"/>
                        </a:spcAft>
                      </a:pPr>
                      <a:r>
                        <a:rPr lang="es-EC" sz="1100" dirty="0">
                          <a:effectLst/>
                        </a:rPr>
                        <a:t> </a:t>
                      </a:r>
                      <a:endParaRPr lang="es-MX" sz="1100" dirty="0">
                        <a:effectLst/>
                      </a:endParaRPr>
                    </a:p>
                    <a:p>
                      <a:pPr algn="ctr">
                        <a:lnSpc>
                          <a:spcPct val="107000"/>
                        </a:lnSpc>
                        <a:spcAft>
                          <a:spcPts val="0"/>
                        </a:spcAft>
                      </a:pPr>
                      <a:r>
                        <a:rPr lang="es-EC" sz="1100" dirty="0">
                          <a:effectLst/>
                        </a:rPr>
                        <a:t> </a:t>
                      </a:r>
                      <a:endParaRPr lang="es-MX" sz="1100" dirty="0">
                        <a:effectLst/>
                      </a:endParaRPr>
                    </a:p>
                    <a:p>
                      <a:pPr algn="ctr">
                        <a:lnSpc>
                          <a:spcPct val="107000"/>
                        </a:lnSpc>
                        <a:spcAft>
                          <a:spcPts val="0"/>
                        </a:spcAft>
                      </a:pPr>
                      <a:r>
                        <a:rPr lang="es-EC" sz="1100" dirty="0">
                          <a:effectLst/>
                        </a:rPr>
                        <a:t> </a:t>
                      </a:r>
                      <a:endParaRPr lang="es-MX" sz="1100" dirty="0">
                        <a:effectLst/>
                      </a:endParaRPr>
                    </a:p>
                    <a:p>
                      <a:pPr algn="ctr">
                        <a:lnSpc>
                          <a:spcPct val="107000"/>
                        </a:lnSpc>
                        <a:spcAft>
                          <a:spcPts val="0"/>
                        </a:spcAft>
                      </a:pPr>
                      <a:r>
                        <a:rPr lang="es-EC" sz="1100" dirty="0">
                          <a:effectLst/>
                        </a:rPr>
                        <a:t> </a:t>
                      </a:r>
                      <a:endParaRPr lang="es-MX" sz="1100" dirty="0">
                        <a:effectLst/>
                      </a:endParaRPr>
                    </a:p>
                    <a:p>
                      <a:pPr algn="ctr">
                        <a:lnSpc>
                          <a:spcPct val="107000"/>
                        </a:lnSpc>
                        <a:spcAft>
                          <a:spcPts val="0"/>
                        </a:spcAft>
                      </a:pPr>
                      <a:r>
                        <a:rPr lang="es-EC"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8710" marR="58710" marT="0" marB="0"/>
                </a:tc>
              </a:tr>
            </a:tbl>
          </a:graphicData>
        </a:graphic>
      </p:graphicFrame>
      <p:sp>
        <p:nvSpPr>
          <p:cNvPr id="3" name="CuadroTexto 2"/>
          <p:cNvSpPr txBox="1"/>
          <p:nvPr/>
        </p:nvSpPr>
        <p:spPr>
          <a:xfrm>
            <a:off x="0" y="674330"/>
            <a:ext cx="5622218" cy="584775"/>
          </a:xfrm>
          <a:prstGeom prst="rect">
            <a:avLst/>
          </a:prstGeom>
          <a:noFill/>
        </p:spPr>
        <p:txBody>
          <a:bodyPr wrap="square" rtlCol="0">
            <a:spAutoFit/>
          </a:bodyPr>
          <a:lstStyle/>
          <a:p>
            <a:pPr algn="ctr" defTabSz="457200">
              <a:spcBef>
                <a:spcPct val="0"/>
              </a:spcBef>
            </a:pPr>
            <a:r>
              <a:rPr lang="es-EC" sz="3200" dirty="0">
                <a:solidFill>
                  <a:schemeClr val="tx1">
                    <a:lumMod val="95000"/>
                    <a:lumOff val="5000"/>
                  </a:schemeClr>
                </a:solidFill>
                <a:latin typeface="+mj-lt"/>
                <a:ea typeface="+mj-ea"/>
                <a:cs typeface="+mj-cs"/>
                <a:hlinkClick r:id="rId2" action="ppaction://hlinksldjump"/>
              </a:rPr>
              <a:t>PROPUESTA</a:t>
            </a:r>
            <a:endParaRPr lang="es-VE" sz="3200" dirty="0">
              <a:solidFill>
                <a:schemeClr val="tx1">
                  <a:lumMod val="95000"/>
                  <a:lumOff val="5000"/>
                </a:schemeClr>
              </a:solidFill>
              <a:latin typeface="+mj-lt"/>
              <a:ea typeface="+mj-ea"/>
              <a:cs typeface="+mj-cs"/>
            </a:endParaRPr>
          </a:p>
        </p:txBody>
      </p:sp>
      <p:sp>
        <p:nvSpPr>
          <p:cNvPr id="5" name="CuadroTexto 4"/>
          <p:cNvSpPr txBox="1"/>
          <p:nvPr/>
        </p:nvSpPr>
        <p:spPr>
          <a:xfrm>
            <a:off x="781980" y="782052"/>
            <a:ext cx="441146" cy="369332"/>
          </a:xfrm>
          <a:prstGeom prst="rect">
            <a:avLst/>
          </a:prstGeom>
          <a:noFill/>
        </p:spPr>
        <p:txBody>
          <a:bodyPr wrap="none" rtlCol="0">
            <a:spAutoFit/>
          </a:bodyPr>
          <a:lstStyle/>
          <a:p>
            <a:r>
              <a:rPr lang="es-MX" dirty="0" smtClean="0">
                <a:solidFill>
                  <a:schemeClr val="bg1"/>
                </a:solidFill>
              </a:rPr>
              <a:t>27</a:t>
            </a:r>
            <a:endParaRPr lang="es-MX" dirty="0">
              <a:solidFill>
                <a:schemeClr val="bg1"/>
              </a:solidFill>
            </a:endParaRPr>
          </a:p>
        </p:txBody>
      </p:sp>
    </p:spTree>
    <p:extLst>
      <p:ext uri="{BB962C8B-B14F-4D97-AF65-F5344CB8AC3E}">
        <p14:creationId xmlns:p14="http://schemas.microsoft.com/office/powerpoint/2010/main" val="35795365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2994113470"/>
              </p:ext>
            </p:extLst>
          </p:nvPr>
        </p:nvGraphicFramePr>
        <p:xfrm>
          <a:off x="156493" y="1395662"/>
          <a:ext cx="8987507" cy="5325481"/>
        </p:xfrm>
        <a:graphic>
          <a:graphicData uri="http://schemas.openxmlformats.org/drawingml/2006/table">
            <a:tbl>
              <a:tblPr firstRow="1" firstCol="1" bandRow="1">
                <a:tableStyleId>{5C22544A-7EE6-4342-B048-85BDC9FD1C3A}</a:tableStyleId>
              </a:tblPr>
              <a:tblGrid>
                <a:gridCol w="1820100"/>
                <a:gridCol w="1638411"/>
                <a:gridCol w="1454154"/>
                <a:gridCol w="1273750"/>
                <a:gridCol w="1820100"/>
                <a:gridCol w="980992"/>
              </a:tblGrid>
              <a:tr h="646532">
                <a:tc>
                  <a:txBody>
                    <a:bodyPr/>
                    <a:lstStyle/>
                    <a:p>
                      <a:pPr algn="ctr">
                        <a:lnSpc>
                          <a:spcPct val="107000"/>
                        </a:lnSpc>
                        <a:spcAft>
                          <a:spcPts val="0"/>
                        </a:spcAft>
                      </a:pPr>
                      <a:endParaRPr lang="es-EC" sz="1100" dirty="0" smtClean="0">
                        <a:effectLst/>
                      </a:endParaRPr>
                    </a:p>
                    <a:p>
                      <a:pPr algn="ctr">
                        <a:lnSpc>
                          <a:spcPct val="107000"/>
                        </a:lnSpc>
                        <a:spcAft>
                          <a:spcPts val="0"/>
                        </a:spcAft>
                      </a:pPr>
                      <a:r>
                        <a:rPr lang="es-EC" sz="1100" dirty="0" smtClean="0">
                          <a:effectLst/>
                        </a:rPr>
                        <a:t>Objetivo </a:t>
                      </a:r>
                      <a:r>
                        <a:rPr lang="es-EC" sz="1100" dirty="0">
                          <a:effectLst/>
                        </a:rPr>
                        <a:t>estratégicos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078" marR="61078" marT="0" marB="0"/>
                </a:tc>
                <a:tc>
                  <a:txBody>
                    <a:bodyPr/>
                    <a:lstStyle/>
                    <a:p>
                      <a:pPr algn="ctr">
                        <a:lnSpc>
                          <a:spcPct val="107000"/>
                        </a:lnSpc>
                        <a:spcAft>
                          <a:spcPts val="0"/>
                        </a:spcAft>
                      </a:pPr>
                      <a:endParaRPr lang="es-EC" sz="1100" dirty="0" smtClean="0">
                        <a:effectLst/>
                      </a:endParaRPr>
                    </a:p>
                    <a:p>
                      <a:pPr algn="ctr">
                        <a:lnSpc>
                          <a:spcPct val="107000"/>
                        </a:lnSpc>
                        <a:spcAft>
                          <a:spcPts val="0"/>
                        </a:spcAft>
                      </a:pPr>
                      <a:r>
                        <a:rPr lang="es-EC" sz="1100" dirty="0" smtClean="0">
                          <a:effectLst/>
                        </a:rPr>
                        <a:t>Estrategias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078" marR="61078" marT="0" marB="0"/>
                </a:tc>
                <a:tc>
                  <a:txBody>
                    <a:bodyPr/>
                    <a:lstStyle/>
                    <a:p>
                      <a:pPr algn="ctr">
                        <a:lnSpc>
                          <a:spcPct val="107000"/>
                        </a:lnSpc>
                        <a:spcAft>
                          <a:spcPts val="0"/>
                        </a:spcAft>
                      </a:pPr>
                      <a:endParaRPr lang="es-EC" sz="1100" dirty="0" smtClean="0">
                        <a:effectLst/>
                      </a:endParaRPr>
                    </a:p>
                    <a:p>
                      <a:pPr algn="ctr">
                        <a:lnSpc>
                          <a:spcPct val="107000"/>
                        </a:lnSpc>
                        <a:spcAft>
                          <a:spcPts val="0"/>
                        </a:spcAft>
                      </a:pPr>
                      <a:r>
                        <a:rPr lang="es-EC" sz="1100" dirty="0" err="1" smtClean="0">
                          <a:effectLst/>
                        </a:rPr>
                        <a:t>Kpi</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078" marR="61078" marT="0" marB="0"/>
                </a:tc>
                <a:tc>
                  <a:txBody>
                    <a:bodyPr/>
                    <a:lstStyle/>
                    <a:p>
                      <a:pPr algn="ctr">
                        <a:lnSpc>
                          <a:spcPct val="107000"/>
                        </a:lnSpc>
                        <a:spcAft>
                          <a:spcPts val="0"/>
                        </a:spcAft>
                      </a:pPr>
                      <a:endParaRPr lang="es-EC" sz="1100" dirty="0" smtClean="0">
                        <a:effectLst/>
                      </a:endParaRPr>
                    </a:p>
                    <a:p>
                      <a:pPr algn="ctr">
                        <a:lnSpc>
                          <a:spcPct val="107000"/>
                        </a:lnSpc>
                        <a:spcAft>
                          <a:spcPts val="0"/>
                        </a:spcAft>
                      </a:pPr>
                      <a:r>
                        <a:rPr lang="es-EC" sz="1100" dirty="0" smtClean="0">
                          <a:effectLst/>
                        </a:rPr>
                        <a:t>Metas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078" marR="61078" marT="0" marB="0"/>
                </a:tc>
                <a:tc>
                  <a:txBody>
                    <a:bodyPr/>
                    <a:lstStyle/>
                    <a:p>
                      <a:pPr algn="ctr">
                        <a:lnSpc>
                          <a:spcPct val="107000"/>
                        </a:lnSpc>
                        <a:spcAft>
                          <a:spcPts val="0"/>
                        </a:spcAft>
                      </a:pPr>
                      <a:endParaRPr lang="es-EC" sz="1100" dirty="0" smtClean="0">
                        <a:effectLst/>
                      </a:endParaRPr>
                    </a:p>
                    <a:p>
                      <a:pPr algn="ctr">
                        <a:lnSpc>
                          <a:spcPct val="107000"/>
                        </a:lnSpc>
                        <a:spcAft>
                          <a:spcPts val="0"/>
                        </a:spcAft>
                      </a:pPr>
                      <a:r>
                        <a:rPr lang="es-EC" sz="1100" dirty="0" smtClean="0">
                          <a:effectLst/>
                        </a:rPr>
                        <a:t>Iniciativa </a:t>
                      </a:r>
                      <a:r>
                        <a:rPr lang="es-EC" sz="1100" dirty="0">
                          <a:effectLst/>
                        </a:rPr>
                        <a:t>estratégica o proyecto</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078" marR="61078" marT="0" marB="0"/>
                </a:tc>
                <a:tc>
                  <a:txBody>
                    <a:bodyPr/>
                    <a:lstStyle/>
                    <a:p>
                      <a:pPr algn="ctr">
                        <a:lnSpc>
                          <a:spcPct val="107000"/>
                        </a:lnSpc>
                        <a:spcAft>
                          <a:spcPts val="0"/>
                        </a:spcAft>
                      </a:pPr>
                      <a:endParaRPr lang="es-EC" sz="900" dirty="0" smtClean="0">
                        <a:effectLst/>
                      </a:endParaRPr>
                    </a:p>
                    <a:p>
                      <a:pPr algn="ctr">
                        <a:lnSpc>
                          <a:spcPct val="107000"/>
                        </a:lnSpc>
                        <a:spcAft>
                          <a:spcPts val="0"/>
                        </a:spcAft>
                      </a:pPr>
                      <a:r>
                        <a:rPr lang="es-EC" sz="900" dirty="0" smtClean="0">
                          <a:effectLst/>
                        </a:rPr>
                        <a:t>Presupuesto</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78" marR="61078" marT="0" marB="0"/>
                </a:tc>
              </a:tr>
              <a:tr h="4678949">
                <a:tc>
                  <a:txBody>
                    <a:bodyPr/>
                    <a:lstStyle/>
                    <a:p>
                      <a:pPr algn="l">
                        <a:lnSpc>
                          <a:spcPct val="107000"/>
                        </a:lnSpc>
                        <a:spcAft>
                          <a:spcPts val="0"/>
                        </a:spcAft>
                      </a:pPr>
                      <a:r>
                        <a:rPr lang="es-EC" sz="1100">
                          <a:effectLst/>
                        </a:rPr>
                        <a:t> </a:t>
                      </a:r>
                      <a:endParaRPr lang="es-MX" sz="1100">
                        <a:effectLst/>
                      </a:endParaRPr>
                    </a:p>
                    <a:p>
                      <a:pPr algn="l">
                        <a:lnSpc>
                          <a:spcPct val="107000"/>
                        </a:lnSpc>
                        <a:spcAft>
                          <a:spcPts val="0"/>
                        </a:spcAft>
                      </a:pPr>
                      <a:r>
                        <a:rPr lang="es-EC" sz="1100">
                          <a:effectLst/>
                        </a:rPr>
                        <a:t> </a:t>
                      </a:r>
                      <a:endParaRPr lang="es-MX" sz="1100">
                        <a:effectLst/>
                      </a:endParaRPr>
                    </a:p>
                    <a:p>
                      <a:pPr algn="l">
                        <a:lnSpc>
                          <a:spcPct val="107000"/>
                        </a:lnSpc>
                        <a:spcAft>
                          <a:spcPts val="0"/>
                        </a:spcAft>
                      </a:pPr>
                      <a:r>
                        <a:rPr lang="es-EC" sz="1100">
                          <a:effectLst/>
                        </a:rPr>
                        <a:t> </a:t>
                      </a:r>
                      <a:endParaRPr lang="es-MX" sz="1100">
                        <a:effectLst/>
                      </a:endParaRPr>
                    </a:p>
                    <a:p>
                      <a:pPr algn="l">
                        <a:lnSpc>
                          <a:spcPct val="107000"/>
                        </a:lnSpc>
                        <a:spcAft>
                          <a:spcPts val="0"/>
                        </a:spcAft>
                      </a:pPr>
                      <a:r>
                        <a:rPr lang="es-EC" sz="1100">
                          <a:effectLst/>
                        </a:rPr>
                        <a:t> </a:t>
                      </a:r>
                      <a:endParaRPr lang="es-MX" sz="1100">
                        <a:effectLst/>
                      </a:endParaRPr>
                    </a:p>
                    <a:p>
                      <a:pPr algn="l">
                        <a:lnSpc>
                          <a:spcPct val="107000"/>
                        </a:lnSpc>
                        <a:spcAft>
                          <a:spcPts val="0"/>
                        </a:spcAft>
                      </a:pPr>
                      <a:r>
                        <a:rPr lang="es-EC" sz="1100">
                          <a:effectLst/>
                        </a:rPr>
                        <a:t> </a:t>
                      </a:r>
                      <a:endParaRPr lang="es-MX" sz="1100">
                        <a:effectLst/>
                      </a:endParaRPr>
                    </a:p>
                    <a:p>
                      <a:pPr algn="l">
                        <a:lnSpc>
                          <a:spcPct val="107000"/>
                        </a:lnSpc>
                        <a:spcAft>
                          <a:spcPts val="0"/>
                        </a:spcAft>
                      </a:pPr>
                      <a:r>
                        <a:rPr lang="es-EC" sz="1100">
                          <a:effectLst/>
                        </a:rPr>
                        <a:t> </a:t>
                      </a:r>
                      <a:endParaRPr lang="es-MX" sz="1100">
                        <a:effectLst/>
                      </a:endParaRPr>
                    </a:p>
                    <a:p>
                      <a:pPr algn="l">
                        <a:lnSpc>
                          <a:spcPct val="107000"/>
                        </a:lnSpc>
                        <a:spcAft>
                          <a:spcPts val="0"/>
                        </a:spcAft>
                      </a:pPr>
                      <a:r>
                        <a:rPr lang="es-EC" sz="1100">
                          <a:effectLst/>
                        </a:rPr>
                        <a:t> </a:t>
                      </a:r>
                      <a:endParaRPr lang="es-MX" sz="1100">
                        <a:effectLst/>
                      </a:endParaRPr>
                    </a:p>
                    <a:p>
                      <a:pPr algn="l">
                        <a:lnSpc>
                          <a:spcPct val="107000"/>
                        </a:lnSpc>
                        <a:spcAft>
                          <a:spcPts val="0"/>
                        </a:spcAft>
                      </a:pPr>
                      <a:r>
                        <a:rPr lang="es-EC" sz="1100">
                          <a:effectLst/>
                        </a:rPr>
                        <a:t> </a:t>
                      </a:r>
                      <a:endParaRPr lang="es-MX" sz="1100">
                        <a:effectLst/>
                      </a:endParaRPr>
                    </a:p>
                    <a:p>
                      <a:pPr algn="l">
                        <a:lnSpc>
                          <a:spcPct val="107000"/>
                        </a:lnSpc>
                        <a:spcAft>
                          <a:spcPts val="0"/>
                        </a:spcAft>
                      </a:pPr>
                      <a:r>
                        <a:rPr lang="es-EC" sz="1100">
                          <a:effectLst/>
                        </a:rPr>
                        <a:t>Desarrollar programas de capacitación al personal operativo, jefes en relaciones humanas, trabajo en equipo y comunicación verbal </a:t>
                      </a:r>
                      <a:endParaRPr lang="es-MX" sz="1100">
                        <a:effectLst/>
                      </a:endParaRPr>
                    </a:p>
                    <a:p>
                      <a:pPr algn="l">
                        <a:lnSpc>
                          <a:spcPct val="107000"/>
                        </a:lnSpc>
                        <a:spcAft>
                          <a:spcPts val="0"/>
                        </a:spcAft>
                      </a:pPr>
                      <a:r>
                        <a:rPr lang="es-EC" sz="1100">
                          <a:effectLst/>
                        </a:rPr>
                        <a:t> </a:t>
                      </a:r>
                      <a:endParaRPr lang="es-MX" sz="1100">
                        <a:effectLst/>
                      </a:endParaRPr>
                    </a:p>
                    <a:p>
                      <a:pPr algn="l">
                        <a:lnSpc>
                          <a:spcPct val="107000"/>
                        </a:lnSpc>
                        <a:spcAft>
                          <a:spcPts val="0"/>
                        </a:spcAft>
                      </a:pPr>
                      <a:r>
                        <a:rPr lang="es-EC" sz="1100">
                          <a:effectLst/>
                        </a:rPr>
                        <a:t> </a:t>
                      </a:r>
                      <a:endParaRPr lang="es-MX" sz="1100">
                        <a:effectLst/>
                      </a:endParaRPr>
                    </a:p>
                    <a:p>
                      <a:pPr algn="l">
                        <a:lnSpc>
                          <a:spcPct val="107000"/>
                        </a:lnSpc>
                        <a:spcAft>
                          <a:spcPts val="0"/>
                        </a:spcAft>
                      </a:pPr>
                      <a:r>
                        <a:rPr lang="es-EC" sz="11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1078" marR="61078" marT="0" marB="0"/>
                </a:tc>
                <a:tc>
                  <a:txBody>
                    <a:bodyPr/>
                    <a:lstStyle/>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Actualización de conocimientos de la empresa en gestión de calidad, atención, y comunicación organizacional</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Evaluación de las relaciones interpersonales en cada área operativa</a:t>
                      </a:r>
                      <a:endParaRPr lang="es-MX" sz="1100" dirty="0">
                        <a:effectLst/>
                      </a:endParaRPr>
                    </a:p>
                    <a:p>
                      <a:pPr algn="l">
                        <a:lnSpc>
                          <a:spcPct val="107000"/>
                        </a:lnSpc>
                        <a:spcAft>
                          <a:spcPts val="0"/>
                        </a:spcAft>
                      </a:pPr>
                      <a:r>
                        <a:rPr lang="es-EC"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078" marR="61078" marT="0" marB="0"/>
                </a:tc>
                <a:tc>
                  <a:txBody>
                    <a:bodyPr/>
                    <a:lstStyle/>
                    <a:p>
                      <a:pPr algn="l">
                        <a:lnSpc>
                          <a:spcPct val="107000"/>
                        </a:lnSpc>
                        <a:spcAft>
                          <a:spcPts val="0"/>
                        </a:spcAft>
                      </a:pPr>
                      <a:r>
                        <a:rPr lang="es-EC" sz="1100" dirty="0">
                          <a:effectLst/>
                        </a:rPr>
                        <a:t>Tiempo de inducción al personal</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Número de pruebas al personal</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número de capacitaciones al año</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tiempo de evaluaciones al año</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número de personas evaluadas positivamente</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Número de personas capacitadas</a:t>
                      </a:r>
                      <a:endParaRPr lang="es-MX" sz="1100" dirty="0">
                        <a:effectLst/>
                      </a:endParaRPr>
                    </a:p>
                    <a:p>
                      <a:pPr algn="l">
                        <a:lnSpc>
                          <a:spcPct val="107000"/>
                        </a:lnSpc>
                        <a:spcAft>
                          <a:spcPts val="0"/>
                        </a:spcAft>
                      </a:pPr>
                      <a:r>
                        <a:rPr lang="es-EC"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078" marR="61078" marT="0" marB="0"/>
                </a:tc>
                <a:tc>
                  <a:txBody>
                    <a:bodyPr/>
                    <a:lstStyle/>
                    <a:p>
                      <a:pPr algn="l">
                        <a:lnSpc>
                          <a:spcPct val="107000"/>
                        </a:lnSpc>
                        <a:spcAft>
                          <a:spcPts val="0"/>
                        </a:spcAft>
                      </a:pPr>
                      <a:r>
                        <a:rPr lang="es-EC" sz="1100" dirty="0">
                          <a:effectLst/>
                        </a:rPr>
                        <a:t>Contar con programas de capacitación en el año</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Contar con programas de evaluación todo el año</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078" marR="61078" marT="0" marB="0"/>
                </a:tc>
                <a:tc>
                  <a:txBody>
                    <a:bodyPr/>
                    <a:lstStyle/>
                    <a:p>
                      <a:pPr algn="l">
                        <a:lnSpc>
                          <a:spcPct val="107000"/>
                        </a:lnSpc>
                        <a:spcAft>
                          <a:spcPts val="0"/>
                        </a:spcAft>
                      </a:pPr>
                      <a:r>
                        <a:rPr lang="es-EC" sz="1100">
                          <a:effectLst/>
                        </a:rPr>
                        <a:t> </a:t>
                      </a:r>
                      <a:endParaRPr lang="es-MX" sz="1100">
                        <a:effectLst/>
                      </a:endParaRPr>
                    </a:p>
                    <a:p>
                      <a:pPr algn="l">
                        <a:lnSpc>
                          <a:spcPct val="107000"/>
                        </a:lnSpc>
                        <a:spcAft>
                          <a:spcPts val="0"/>
                        </a:spcAft>
                      </a:pPr>
                      <a:r>
                        <a:rPr lang="es-EC" sz="1100">
                          <a:effectLst/>
                        </a:rPr>
                        <a:t> </a:t>
                      </a:r>
                      <a:endParaRPr lang="es-MX" sz="1100">
                        <a:effectLst/>
                      </a:endParaRPr>
                    </a:p>
                    <a:p>
                      <a:pPr algn="l">
                        <a:lnSpc>
                          <a:spcPct val="107000"/>
                        </a:lnSpc>
                        <a:spcAft>
                          <a:spcPts val="0"/>
                        </a:spcAft>
                      </a:pPr>
                      <a:r>
                        <a:rPr lang="es-EC" sz="1100">
                          <a:effectLst/>
                        </a:rPr>
                        <a:t> </a:t>
                      </a:r>
                      <a:endParaRPr lang="es-MX" sz="1100">
                        <a:effectLst/>
                      </a:endParaRPr>
                    </a:p>
                    <a:p>
                      <a:pPr algn="l">
                        <a:lnSpc>
                          <a:spcPct val="107000"/>
                        </a:lnSpc>
                        <a:spcAft>
                          <a:spcPts val="0"/>
                        </a:spcAft>
                      </a:pPr>
                      <a:r>
                        <a:rPr lang="es-EC" sz="1100">
                          <a:effectLst/>
                        </a:rPr>
                        <a:t> </a:t>
                      </a:r>
                      <a:endParaRPr lang="es-MX" sz="1100">
                        <a:effectLst/>
                      </a:endParaRPr>
                    </a:p>
                    <a:p>
                      <a:pPr algn="l">
                        <a:lnSpc>
                          <a:spcPct val="107000"/>
                        </a:lnSpc>
                        <a:spcAft>
                          <a:spcPts val="0"/>
                        </a:spcAft>
                      </a:pPr>
                      <a:r>
                        <a:rPr lang="es-EC" sz="1100">
                          <a:effectLst/>
                        </a:rPr>
                        <a:t> </a:t>
                      </a:r>
                      <a:endParaRPr lang="es-MX" sz="1100">
                        <a:effectLst/>
                      </a:endParaRPr>
                    </a:p>
                    <a:p>
                      <a:pPr algn="l">
                        <a:lnSpc>
                          <a:spcPct val="107000"/>
                        </a:lnSpc>
                        <a:spcAft>
                          <a:spcPts val="0"/>
                        </a:spcAft>
                      </a:pPr>
                      <a:r>
                        <a:rPr lang="es-EC" sz="1100">
                          <a:effectLst/>
                        </a:rPr>
                        <a:t> </a:t>
                      </a:r>
                      <a:endParaRPr lang="es-MX" sz="1100">
                        <a:effectLst/>
                      </a:endParaRPr>
                    </a:p>
                    <a:p>
                      <a:pPr algn="l">
                        <a:lnSpc>
                          <a:spcPct val="107000"/>
                        </a:lnSpc>
                        <a:spcAft>
                          <a:spcPts val="0"/>
                        </a:spcAft>
                      </a:pPr>
                      <a:r>
                        <a:rPr lang="es-EC" sz="1100">
                          <a:effectLst/>
                        </a:rPr>
                        <a:t> </a:t>
                      </a:r>
                      <a:endParaRPr lang="es-MX" sz="1100">
                        <a:effectLst/>
                      </a:endParaRPr>
                    </a:p>
                    <a:p>
                      <a:pPr algn="l">
                        <a:lnSpc>
                          <a:spcPct val="107000"/>
                        </a:lnSpc>
                        <a:spcAft>
                          <a:spcPts val="0"/>
                        </a:spcAft>
                      </a:pPr>
                      <a:r>
                        <a:rPr lang="es-EC" sz="1100">
                          <a:effectLst/>
                        </a:rPr>
                        <a:t> </a:t>
                      </a:r>
                      <a:endParaRPr lang="es-MX" sz="1100">
                        <a:effectLst/>
                      </a:endParaRPr>
                    </a:p>
                    <a:p>
                      <a:pPr algn="l">
                        <a:lnSpc>
                          <a:spcPct val="107000"/>
                        </a:lnSpc>
                        <a:spcAft>
                          <a:spcPts val="0"/>
                        </a:spcAft>
                      </a:pPr>
                      <a:r>
                        <a:rPr lang="es-EC" sz="1100">
                          <a:effectLst/>
                        </a:rPr>
                        <a:t>Mejorar la atención del personal operativo así como la forma adecuada de comunicar la información</a:t>
                      </a:r>
                      <a:endParaRPr lang="es-MX" sz="1100">
                        <a:effectLst/>
                      </a:endParaRPr>
                    </a:p>
                    <a:p>
                      <a:pPr algn="l">
                        <a:lnSpc>
                          <a:spcPct val="107000"/>
                        </a:lnSpc>
                        <a:spcAft>
                          <a:spcPts val="0"/>
                        </a:spcAft>
                      </a:pPr>
                      <a:r>
                        <a:rPr lang="es-EC" sz="11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1078" marR="61078" marT="0" marB="0"/>
                </a:tc>
                <a:tc>
                  <a:txBody>
                    <a:bodyPr/>
                    <a:lstStyle/>
                    <a:p>
                      <a:pPr algn="l">
                        <a:lnSpc>
                          <a:spcPct val="107000"/>
                        </a:lnSpc>
                        <a:spcAft>
                          <a:spcPts val="0"/>
                        </a:spcAft>
                      </a:pPr>
                      <a:r>
                        <a:rPr lang="es-EC" sz="700" dirty="0">
                          <a:effectLst/>
                        </a:rPr>
                        <a:t> </a:t>
                      </a:r>
                      <a:endParaRPr lang="es-MX" sz="1000" dirty="0">
                        <a:effectLst/>
                      </a:endParaRPr>
                    </a:p>
                    <a:p>
                      <a:pPr algn="l">
                        <a:lnSpc>
                          <a:spcPct val="107000"/>
                        </a:lnSpc>
                        <a:spcAft>
                          <a:spcPts val="0"/>
                        </a:spcAft>
                      </a:pPr>
                      <a:r>
                        <a:rPr lang="es-EC" sz="700" dirty="0">
                          <a:effectLst/>
                        </a:rPr>
                        <a:t> </a:t>
                      </a:r>
                      <a:endParaRPr lang="es-MX" sz="1000" dirty="0">
                        <a:effectLst/>
                      </a:endParaRPr>
                    </a:p>
                    <a:p>
                      <a:pPr algn="l">
                        <a:lnSpc>
                          <a:spcPct val="107000"/>
                        </a:lnSpc>
                        <a:spcAft>
                          <a:spcPts val="0"/>
                        </a:spcAft>
                      </a:pPr>
                      <a:r>
                        <a:rPr lang="es-EC" sz="700" dirty="0">
                          <a:effectLst/>
                        </a:rPr>
                        <a:t> </a:t>
                      </a:r>
                      <a:endParaRPr lang="es-MX" sz="1000" dirty="0">
                        <a:effectLst/>
                      </a:endParaRPr>
                    </a:p>
                    <a:p>
                      <a:pPr algn="l">
                        <a:lnSpc>
                          <a:spcPct val="107000"/>
                        </a:lnSpc>
                        <a:spcAft>
                          <a:spcPts val="0"/>
                        </a:spcAft>
                      </a:pPr>
                      <a:r>
                        <a:rPr lang="es-EC" sz="700" dirty="0">
                          <a:effectLst/>
                        </a:rPr>
                        <a:t> </a:t>
                      </a:r>
                      <a:endParaRPr lang="es-MX" sz="1000" dirty="0">
                        <a:effectLst/>
                      </a:endParaRPr>
                    </a:p>
                    <a:p>
                      <a:pPr algn="l">
                        <a:lnSpc>
                          <a:spcPct val="107000"/>
                        </a:lnSpc>
                        <a:spcAft>
                          <a:spcPts val="0"/>
                        </a:spcAft>
                      </a:pPr>
                      <a:r>
                        <a:rPr lang="es-EC" sz="700" dirty="0">
                          <a:effectLst/>
                        </a:rPr>
                        <a:t> </a:t>
                      </a:r>
                      <a:endParaRPr lang="es-MX" sz="1000" dirty="0">
                        <a:effectLst/>
                      </a:endParaRPr>
                    </a:p>
                    <a:p>
                      <a:pPr algn="l">
                        <a:lnSpc>
                          <a:spcPct val="107000"/>
                        </a:lnSpc>
                        <a:spcAft>
                          <a:spcPts val="0"/>
                        </a:spcAft>
                      </a:pPr>
                      <a:r>
                        <a:rPr lang="es-EC" sz="700" dirty="0">
                          <a:effectLst/>
                        </a:rPr>
                        <a:t> </a:t>
                      </a:r>
                      <a:endParaRPr lang="es-MX" sz="1000" dirty="0">
                        <a:effectLst/>
                      </a:endParaRPr>
                    </a:p>
                    <a:p>
                      <a:pPr algn="l">
                        <a:lnSpc>
                          <a:spcPct val="107000"/>
                        </a:lnSpc>
                        <a:spcAft>
                          <a:spcPts val="0"/>
                        </a:spcAft>
                      </a:pPr>
                      <a:r>
                        <a:rPr lang="es-EC" sz="700" dirty="0">
                          <a:effectLst/>
                        </a:rPr>
                        <a:t> </a:t>
                      </a:r>
                      <a:endParaRPr lang="es-MX" sz="1000" dirty="0">
                        <a:effectLst/>
                      </a:endParaRPr>
                    </a:p>
                    <a:p>
                      <a:pPr algn="l">
                        <a:lnSpc>
                          <a:spcPct val="107000"/>
                        </a:lnSpc>
                        <a:spcAft>
                          <a:spcPts val="0"/>
                        </a:spcAft>
                      </a:pPr>
                      <a:r>
                        <a:rPr lang="es-EC" sz="700" dirty="0">
                          <a:effectLst/>
                        </a:rPr>
                        <a:t> </a:t>
                      </a:r>
                      <a:endParaRPr lang="es-MX" sz="1000" dirty="0">
                        <a:effectLst/>
                      </a:endParaRPr>
                    </a:p>
                    <a:p>
                      <a:pPr algn="l">
                        <a:lnSpc>
                          <a:spcPct val="107000"/>
                        </a:lnSpc>
                        <a:spcAft>
                          <a:spcPts val="0"/>
                        </a:spcAft>
                      </a:pPr>
                      <a:r>
                        <a:rPr lang="es-EC" sz="700" dirty="0">
                          <a:effectLst/>
                        </a:rPr>
                        <a:t> </a:t>
                      </a:r>
                      <a:endParaRPr lang="es-MX" sz="1000" dirty="0">
                        <a:effectLst/>
                      </a:endParaRPr>
                    </a:p>
                    <a:p>
                      <a:pPr algn="l">
                        <a:lnSpc>
                          <a:spcPct val="107000"/>
                        </a:lnSpc>
                        <a:spcAft>
                          <a:spcPts val="0"/>
                        </a:spcAft>
                      </a:pPr>
                      <a:r>
                        <a:rPr lang="es-EC" sz="700" dirty="0">
                          <a:effectLst/>
                        </a:rPr>
                        <a:t> </a:t>
                      </a:r>
                      <a:endParaRPr lang="es-MX" sz="1000" dirty="0">
                        <a:effectLst/>
                      </a:endParaRPr>
                    </a:p>
                    <a:p>
                      <a:pPr algn="l">
                        <a:lnSpc>
                          <a:spcPct val="107000"/>
                        </a:lnSpc>
                        <a:spcAft>
                          <a:spcPts val="0"/>
                        </a:spcAft>
                      </a:pPr>
                      <a:r>
                        <a:rPr lang="es-EC" sz="700" dirty="0">
                          <a:effectLst/>
                        </a:rPr>
                        <a:t> </a:t>
                      </a:r>
                      <a:endParaRPr lang="es-MX" sz="1000" dirty="0">
                        <a:effectLst/>
                      </a:endParaRPr>
                    </a:p>
                    <a:p>
                      <a:pPr algn="l">
                        <a:lnSpc>
                          <a:spcPct val="107000"/>
                        </a:lnSpc>
                        <a:spcAft>
                          <a:spcPts val="0"/>
                        </a:spcAft>
                      </a:pPr>
                      <a:r>
                        <a:rPr lang="es-EC" sz="1100" dirty="0">
                          <a:effectLst/>
                        </a:rPr>
                        <a:t>$15.000</a:t>
                      </a:r>
                      <a:endParaRPr lang="es-MX" sz="1100" dirty="0">
                        <a:effectLst/>
                      </a:endParaRPr>
                    </a:p>
                    <a:p>
                      <a:pPr algn="l">
                        <a:lnSpc>
                          <a:spcPct val="107000"/>
                        </a:lnSpc>
                        <a:spcAft>
                          <a:spcPts val="0"/>
                        </a:spcAft>
                      </a:pPr>
                      <a:r>
                        <a:rPr lang="es-EC" sz="700" dirty="0">
                          <a:effectLst/>
                        </a:rPr>
                        <a:t> </a:t>
                      </a:r>
                      <a:endParaRPr lang="es-MX" sz="1000" dirty="0">
                        <a:effectLst/>
                      </a:endParaRPr>
                    </a:p>
                    <a:p>
                      <a:pPr algn="l">
                        <a:lnSpc>
                          <a:spcPct val="107000"/>
                        </a:lnSpc>
                        <a:spcAft>
                          <a:spcPts val="0"/>
                        </a:spcAft>
                      </a:pPr>
                      <a:r>
                        <a:rPr lang="es-EC" sz="700" dirty="0">
                          <a:effectLst/>
                        </a:rPr>
                        <a:t> </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78" marR="61078" marT="0" marB="0"/>
                </a:tc>
              </a:tr>
            </a:tbl>
          </a:graphicData>
        </a:graphic>
      </p:graphicFrame>
      <p:sp>
        <p:nvSpPr>
          <p:cNvPr id="3" name="CuadroTexto 2"/>
          <p:cNvSpPr txBox="1"/>
          <p:nvPr/>
        </p:nvSpPr>
        <p:spPr>
          <a:xfrm>
            <a:off x="781980" y="782052"/>
            <a:ext cx="441146" cy="369332"/>
          </a:xfrm>
          <a:prstGeom prst="rect">
            <a:avLst/>
          </a:prstGeom>
          <a:noFill/>
        </p:spPr>
        <p:txBody>
          <a:bodyPr wrap="none" rtlCol="0">
            <a:spAutoFit/>
          </a:bodyPr>
          <a:lstStyle/>
          <a:p>
            <a:r>
              <a:rPr lang="es-MX" dirty="0" smtClean="0">
                <a:solidFill>
                  <a:schemeClr val="bg1"/>
                </a:solidFill>
              </a:rPr>
              <a:t>28</a:t>
            </a:r>
            <a:endParaRPr lang="es-MX" dirty="0">
              <a:solidFill>
                <a:schemeClr val="bg1"/>
              </a:solidFill>
            </a:endParaRPr>
          </a:p>
        </p:txBody>
      </p:sp>
    </p:spTree>
    <p:extLst>
      <p:ext uri="{BB962C8B-B14F-4D97-AF65-F5344CB8AC3E}">
        <p14:creationId xmlns:p14="http://schemas.microsoft.com/office/powerpoint/2010/main" val="4192853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p:cNvGraphicFramePr>
          <p:nvPr>
            <p:extLst>
              <p:ext uri="{D42A27DB-BD31-4B8C-83A1-F6EECF244321}">
                <p14:modId xmlns:p14="http://schemas.microsoft.com/office/powerpoint/2010/main" val="935125299"/>
              </p:ext>
            </p:extLst>
          </p:nvPr>
        </p:nvGraphicFramePr>
        <p:xfrm>
          <a:off x="276809" y="1622731"/>
          <a:ext cx="8987507" cy="5104378"/>
        </p:xfrm>
        <a:graphic>
          <a:graphicData uri="http://schemas.openxmlformats.org/drawingml/2006/table">
            <a:tbl>
              <a:tblPr firstRow="1" firstCol="1" bandRow="1">
                <a:tableStyleId>{5C22544A-7EE6-4342-B048-85BDC9FD1C3A}</a:tableStyleId>
              </a:tblPr>
              <a:tblGrid>
                <a:gridCol w="1820100"/>
                <a:gridCol w="1638411"/>
                <a:gridCol w="1454154"/>
                <a:gridCol w="1273750"/>
                <a:gridCol w="1820100"/>
                <a:gridCol w="980992"/>
              </a:tblGrid>
              <a:tr h="619690">
                <a:tc>
                  <a:txBody>
                    <a:bodyPr/>
                    <a:lstStyle/>
                    <a:p>
                      <a:pPr algn="ctr">
                        <a:lnSpc>
                          <a:spcPct val="107000"/>
                        </a:lnSpc>
                        <a:spcAft>
                          <a:spcPts val="0"/>
                        </a:spcAft>
                      </a:pPr>
                      <a:endParaRPr lang="es-EC" sz="1100" dirty="0" smtClean="0">
                        <a:effectLst/>
                      </a:endParaRPr>
                    </a:p>
                    <a:p>
                      <a:pPr algn="ctr">
                        <a:lnSpc>
                          <a:spcPct val="107000"/>
                        </a:lnSpc>
                        <a:spcAft>
                          <a:spcPts val="0"/>
                        </a:spcAft>
                      </a:pPr>
                      <a:r>
                        <a:rPr lang="es-EC" sz="1100" dirty="0" smtClean="0">
                          <a:effectLst/>
                        </a:rPr>
                        <a:t>Objetivo </a:t>
                      </a:r>
                      <a:r>
                        <a:rPr lang="es-EC" sz="1100" dirty="0">
                          <a:effectLst/>
                        </a:rPr>
                        <a:t>estratégicos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078" marR="61078" marT="0" marB="0"/>
                </a:tc>
                <a:tc>
                  <a:txBody>
                    <a:bodyPr/>
                    <a:lstStyle/>
                    <a:p>
                      <a:pPr algn="ctr">
                        <a:lnSpc>
                          <a:spcPct val="107000"/>
                        </a:lnSpc>
                        <a:spcAft>
                          <a:spcPts val="0"/>
                        </a:spcAft>
                      </a:pPr>
                      <a:endParaRPr lang="es-EC" sz="1100" dirty="0" smtClean="0">
                        <a:effectLst/>
                      </a:endParaRPr>
                    </a:p>
                    <a:p>
                      <a:pPr algn="ctr">
                        <a:lnSpc>
                          <a:spcPct val="107000"/>
                        </a:lnSpc>
                        <a:spcAft>
                          <a:spcPts val="0"/>
                        </a:spcAft>
                      </a:pPr>
                      <a:r>
                        <a:rPr lang="es-EC" sz="1100" dirty="0" smtClean="0">
                          <a:effectLst/>
                        </a:rPr>
                        <a:t>Estrategias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078" marR="61078" marT="0" marB="0"/>
                </a:tc>
                <a:tc>
                  <a:txBody>
                    <a:bodyPr/>
                    <a:lstStyle/>
                    <a:p>
                      <a:pPr algn="ctr">
                        <a:lnSpc>
                          <a:spcPct val="107000"/>
                        </a:lnSpc>
                        <a:spcAft>
                          <a:spcPts val="0"/>
                        </a:spcAft>
                      </a:pPr>
                      <a:endParaRPr lang="es-EC" sz="1100" dirty="0" smtClean="0">
                        <a:effectLst/>
                      </a:endParaRPr>
                    </a:p>
                    <a:p>
                      <a:pPr algn="ctr">
                        <a:lnSpc>
                          <a:spcPct val="107000"/>
                        </a:lnSpc>
                        <a:spcAft>
                          <a:spcPts val="0"/>
                        </a:spcAft>
                      </a:pPr>
                      <a:r>
                        <a:rPr lang="es-EC" sz="1100" dirty="0" err="1" smtClean="0">
                          <a:effectLst/>
                        </a:rPr>
                        <a:t>Kpi</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078" marR="61078" marT="0" marB="0"/>
                </a:tc>
                <a:tc>
                  <a:txBody>
                    <a:bodyPr/>
                    <a:lstStyle/>
                    <a:p>
                      <a:pPr algn="ctr">
                        <a:lnSpc>
                          <a:spcPct val="107000"/>
                        </a:lnSpc>
                        <a:spcAft>
                          <a:spcPts val="0"/>
                        </a:spcAft>
                      </a:pPr>
                      <a:endParaRPr lang="es-EC" sz="1100" dirty="0" smtClean="0">
                        <a:effectLst/>
                      </a:endParaRPr>
                    </a:p>
                    <a:p>
                      <a:pPr algn="ctr">
                        <a:lnSpc>
                          <a:spcPct val="107000"/>
                        </a:lnSpc>
                        <a:spcAft>
                          <a:spcPts val="0"/>
                        </a:spcAft>
                      </a:pPr>
                      <a:r>
                        <a:rPr lang="es-EC" sz="1100" dirty="0" smtClean="0">
                          <a:effectLst/>
                        </a:rPr>
                        <a:t>Metas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078" marR="61078" marT="0" marB="0"/>
                </a:tc>
                <a:tc>
                  <a:txBody>
                    <a:bodyPr/>
                    <a:lstStyle/>
                    <a:p>
                      <a:pPr algn="ctr">
                        <a:lnSpc>
                          <a:spcPct val="107000"/>
                        </a:lnSpc>
                        <a:spcAft>
                          <a:spcPts val="0"/>
                        </a:spcAft>
                      </a:pPr>
                      <a:endParaRPr lang="es-EC" sz="1100" dirty="0" smtClean="0">
                        <a:effectLst/>
                      </a:endParaRPr>
                    </a:p>
                    <a:p>
                      <a:pPr algn="ctr">
                        <a:lnSpc>
                          <a:spcPct val="107000"/>
                        </a:lnSpc>
                        <a:spcAft>
                          <a:spcPts val="0"/>
                        </a:spcAft>
                      </a:pPr>
                      <a:r>
                        <a:rPr lang="es-EC" sz="1100" dirty="0" smtClean="0">
                          <a:effectLst/>
                        </a:rPr>
                        <a:t>Iniciativa </a:t>
                      </a:r>
                      <a:r>
                        <a:rPr lang="es-EC" sz="1100" dirty="0">
                          <a:effectLst/>
                        </a:rPr>
                        <a:t>estratégica o proyecto</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078" marR="61078" marT="0" marB="0"/>
                </a:tc>
                <a:tc>
                  <a:txBody>
                    <a:bodyPr/>
                    <a:lstStyle/>
                    <a:p>
                      <a:pPr algn="ctr">
                        <a:lnSpc>
                          <a:spcPct val="107000"/>
                        </a:lnSpc>
                        <a:spcAft>
                          <a:spcPts val="0"/>
                        </a:spcAft>
                      </a:pPr>
                      <a:endParaRPr lang="es-EC" sz="900" dirty="0" smtClean="0">
                        <a:effectLst/>
                      </a:endParaRPr>
                    </a:p>
                    <a:p>
                      <a:pPr algn="ctr">
                        <a:lnSpc>
                          <a:spcPct val="107000"/>
                        </a:lnSpc>
                        <a:spcAft>
                          <a:spcPts val="0"/>
                        </a:spcAft>
                      </a:pPr>
                      <a:r>
                        <a:rPr lang="es-EC" sz="900" dirty="0" smtClean="0">
                          <a:effectLst/>
                        </a:rPr>
                        <a:t>Presupuesto</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78" marR="61078" marT="0" marB="0"/>
                </a:tc>
              </a:tr>
              <a:tr h="2971006">
                <a:tc>
                  <a:txBody>
                    <a:bodyPr/>
                    <a:lstStyle/>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Diseñar un plan de incentivos profesionales para los empleados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078" marR="61078" marT="0" marB="0"/>
                </a:tc>
                <a:tc>
                  <a:txBody>
                    <a:bodyPr/>
                    <a:lstStyle/>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Desarrollo de publicidad visual sobre los incentivos, </a:t>
                      </a:r>
                      <a:r>
                        <a:rPr lang="es-EC" sz="1100" dirty="0" smtClean="0">
                          <a:effectLst/>
                        </a:rPr>
                        <a:t>premios </a:t>
                      </a:r>
                      <a:r>
                        <a:rPr lang="es-EC" sz="1100" dirty="0">
                          <a:effectLst/>
                        </a:rPr>
                        <a:t>por cumplimiento de metas</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Creación de tarjetas de premios para acceso a pruebas de ascensos profesionales</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078" marR="61078" marT="0" marB="0"/>
                </a:tc>
                <a:tc>
                  <a:txBody>
                    <a:bodyPr/>
                    <a:lstStyle/>
                    <a:p>
                      <a:pPr algn="l">
                        <a:lnSpc>
                          <a:spcPct val="107000"/>
                        </a:lnSpc>
                        <a:spcAft>
                          <a:spcPts val="0"/>
                        </a:spcAft>
                      </a:pPr>
                      <a:r>
                        <a:rPr lang="es-EC" sz="1100" dirty="0">
                          <a:effectLst/>
                        </a:rPr>
                        <a:t>Numero de publicaciones visuales videos</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Número de publicaciones por intranet</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Número de publicaciones por correos electrónicos</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Número de tarjetas de premios al año</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Tiempo de acumulación de puntos</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Número de empleados con méritos para ser ascendidos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078" marR="61078" marT="0" marB="0"/>
                </a:tc>
                <a:tc>
                  <a:txBody>
                    <a:bodyPr/>
                    <a:lstStyle/>
                    <a:p>
                      <a:pPr algn="l">
                        <a:lnSpc>
                          <a:spcPct val="107000"/>
                        </a:lnSpc>
                        <a:spcAft>
                          <a:spcPts val="0"/>
                        </a:spcAft>
                      </a:pPr>
                      <a:r>
                        <a:rPr lang="es-EC" sz="1100" dirty="0">
                          <a:effectLst/>
                        </a:rPr>
                        <a:t>Incrementar el número de empleados </a:t>
                      </a:r>
                      <a:r>
                        <a:rPr lang="es-EC" sz="1100" dirty="0" smtClean="0">
                          <a:effectLst/>
                        </a:rPr>
                        <a:t>comprometidos</a:t>
                      </a: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Mejorar la comunicación con los empleados internos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078" marR="61078" marT="0" marB="0"/>
                </a:tc>
                <a:tc>
                  <a:txBody>
                    <a:bodyPr/>
                    <a:lstStyle/>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Fidelizar a los empleados con un adecuado incentivo profesional</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078" marR="61078" marT="0" marB="0"/>
                </a:tc>
                <a:tc>
                  <a:txBody>
                    <a:bodyPr/>
                    <a:lstStyle/>
                    <a:p>
                      <a:pPr algn="l">
                        <a:lnSpc>
                          <a:spcPct val="107000"/>
                        </a:lnSpc>
                        <a:spcAft>
                          <a:spcPts val="0"/>
                        </a:spcAft>
                      </a:pPr>
                      <a:r>
                        <a:rPr lang="es-EC" sz="900" dirty="0">
                          <a:effectLst/>
                        </a:rPr>
                        <a:t> </a:t>
                      </a:r>
                      <a:endParaRPr lang="es-MX" sz="1000" dirty="0">
                        <a:effectLst/>
                      </a:endParaRPr>
                    </a:p>
                    <a:p>
                      <a:pPr algn="l">
                        <a:lnSpc>
                          <a:spcPct val="107000"/>
                        </a:lnSpc>
                        <a:spcAft>
                          <a:spcPts val="0"/>
                        </a:spcAft>
                      </a:pPr>
                      <a:r>
                        <a:rPr lang="es-EC" sz="900" dirty="0">
                          <a:effectLst/>
                        </a:rPr>
                        <a:t> </a:t>
                      </a:r>
                      <a:endParaRPr lang="es-MX" sz="1000" dirty="0">
                        <a:effectLst/>
                      </a:endParaRPr>
                    </a:p>
                    <a:p>
                      <a:pPr algn="l">
                        <a:lnSpc>
                          <a:spcPct val="107000"/>
                        </a:lnSpc>
                        <a:spcAft>
                          <a:spcPts val="0"/>
                        </a:spcAft>
                      </a:pPr>
                      <a:r>
                        <a:rPr lang="es-EC" sz="900" dirty="0">
                          <a:effectLst/>
                        </a:rPr>
                        <a:t> </a:t>
                      </a:r>
                      <a:endParaRPr lang="es-MX" sz="1000" dirty="0">
                        <a:effectLst/>
                      </a:endParaRPr>
                    </a:p>
                    <a:p>
                      <a:pPr algn="l">
                        <a:lnSpc>
                          <a:spcPct val="107000"/>
                        </a:lnSpc>
                        <a:spcAft>
                          <a:spcPts val="0"/>
                        </a:spcAft>
                      </a:pPr>
                      <a:r>
                        <a:rPr lang="es-EC" sz="900" dirty="0">
                          <a:effectLst/>
                        </a:rPr>
                        <a:t> </a:t>
                      </a:r>
                      <a:endParaRPr lang="es-MX" sz="1000" dirty="0">
                        <a:effectLst/>
                      </a:endParaRPr>
                    </a:p>
                    <a:p>
                      <a:pPr algn="l">
                        <a:lnSpc>
                          <a:spcPct val="107000"/>
                        </a:lnSpc>
                        <a:spcAft>
                          <a:spcPts val="0"/>
                        </a:spcAft>
                      </a:pPr>
                      <a:r>
                        <a:rPr lang="es-EC" sz="900" dirty="0">
                          <a:effectLst/>
                        </a:rPr>
                        <a:t> </a:t>
                      </a:r>
                      <a:endParaRPr lang="es-MX" sz="1000" dirty="0">
                        <a:effectLst/>
                      </a:endParaRPr>
                    </a:p>
                    <a:p>
                      <a:pPr algn="l">
                        <a:lnSpc>
                          <a:spcPct val="107000"/>
                        </a:lnSpc>
                        <a:spcAft>
                          <a:spcPts val="0"/>
                        </a:spcAft>
                      </a:pPr>
                      <a:r>
                        <a:rPr lang="es-EC" sz="900" dirty="0">
                          <a:effectLst/>
                        </a:rPr>
                        <a:t> </a:t>
                      </a:r>
                      <a:endParaRPr lang="es-MX" sz="1000" dirty="0">
                        <a:effectLst/>
                      </a:endParaRPr>
                    </a:p>
                    <a:p>
                      <a:pPr algn="l">
                        <a:lnSpc>
                          <a:spcPct val="107000"/>
                        </a:lnSpc>
                        <a:spcAft>
                          <a:spcPts val="0"/>
                        </a:spcAft>
                      </a:pPr>
                      <a:r>
                        <a:rPr lang="es-EC" sz="900" dirty="0">
                          <a:effectLst/>
                        </a:rPr>
                        <a:t> </a:t>
                      </a:r>
                      <a:endParaRPr lang="es-MX" sz="1000" dirty="0">
                        <a:effectLst/>
                      </a:endParaRPr>
                    </a:p>
                    <a:p>
                      <a:pPr algn="l">
                        <a:lnSpc>
                          <a:spcPct val="107000"/>
                        </a:lnSpc>
                        <a:spcAft>
                          <a:spcPts val="0"/>
                        </a:spcAft>
                      </a:pPr>
                      <a:r>
                        <a:rPr lang="es-EC" sz="900" dirty="0">
                          <a:effectLst/>
                        </a:rPr>
                        <a:t> </a:t>
                      </a:r>
                      <a:endParaRPr lang="es-MX" sz="1000" dirty="0">
                        <a:effectLst/>
                      </a:endParaRPr>
                    </a:p>
                    <a:p>
                      <a:pPr algn="l">
                        <a:lnSpc>
                          <a:spcPct val="107000"/>
                        </a:lnSpc>
                        <a:spcAft>
                          <a:spcPts val="0"/>
                        </a:spcAft>
                      </a:pPr>
                      <a:r>
                        <a:rPr lang="es-EC" sz="900" dirty="0">
                          <a:effectLst/>
                        </a:rPr>
                        <a:t>$8.000</a:t>
                      </a:r>
                      <a:endParaRPr lang="es-MX" sz="1000" dirty="0">
                        <a:effectLst/>
                      </a:endParaRPr>
                    </a:p>
                    <a:p>
                      <a:pPr algn="l">
                        <a:lnSpc>
                          <a:spcPct val="107000"/>
                        </a:lnSpc>
                        <a:spcAft>
                          <a:spcPts val="0"/>
                        </a:spcAft>
                      </a:pPr>
                      <a:r>
                        <a:rPr lang="es-EC" sz="900" dirty="0">
                          <a:effectLst/>
                        </a:rPr>
                        <a:t> </a:t>
                      </a:r>
                      <a:endParaRPr lang="es-MX" sz="1000" dirty="0">
                        <a:effectLst/>
                      </a:endParaRPr>
                    </a:p>
                    <a:p>
                      <a:pPr algn="l">
                        <a:lnSpc>
                          <a:spcPct val="107000"/>
                        </a:lnSpc>
                        <a:spcAft>
                          <a:spcPts val="0"/>
                        </a:spcAft>
                      </a:pPr>
                      <a:r>
                        <a:rPr lang="es-EC" sz="900" dirty="0">
                          <a:effectLst/>
                        </a:rPr>
                        <a:t> </a:t>
                      </a:r>
                      <a:endParaRPr lang="es-MX" sz="1000" dirty="0">
                        <a:effectLst/>
                      </a:endParaRPr>
                    </a:p>
                    <a:p>
                      <a:pPr algn="l">
                        <a:lnSpc>
                          <a:spcPct val="107000"/>
                        </a:lnSpc>
                        <a:spcAft>
                          <a:spcPts val="0"/>
                        </a:spcAft>
                      </a:pPr>
                      <a:r>
                        <a:rPr lang="es-EC" sz="900" dirty="0">
                          <a:effectLst/>
                        </a:rPr>
                        <a:t> </a:t>
                      </a:r>
                      <a:endParaRPr lang="es-MX" sz="1000" dirty="0">
                        <a:effectLst/>
                      </a:endParaRPr>
                    </a:p>
                    <a:p>
                      <a:pPr algn="l">
                        <a:lnSpc>
                          <a:spcPct val="107000"/>
                        </a:lnSpc>
                        <a:spcAft>
                          <a:spcPts val="0"/>
                        </a:spcAft>
                      </a:pPr>
                      <a:r>
                        <a:rPr lang="es-EC" sz="900" dirty="0">
                          <a:effectLst/>
                        </a:rPr>
                        <a:t> </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78" marR="61078" marT="0" marB="0"/>
                </a:tc>
              </a:tr>
            </a:tbl>
          </a:graphicData>
        </a:graphic>
      </p:graphicFrame>
      <p:sp>
        <p:nvSpPr>
          <p:cNvPr id="5" name="CuadroTexto 4"/>
          <p:cNvSpPr txBox="1"/>
          <p:nvPr/>
        </p:nvSpPr>
        <p:spPr>
          <a:xfrm>
            <a:off x="781980" y="782052"/>
            <a:ext cx="441146" cy="369332"/>
          </a:xfrm>
          <a:prstGeom prst="rect">
            <a:avLst/>
          </a:prstGeom>
          <a:noFill/>
        </p:spPr>
        <p:txBody>
          <a:bodyPr wrap="none" rtlCol="0">
            <a:spAutoFit/>
          </a:bodyPr>
          <a:lstStyle/>
          <a:p>
            <a:r>
              <a:rPr lang="es-MX" dirty="0" smtClean="0">
                <a:solidFill>
                  <a:schemeClr val="bg1"/>
                </a:solidFill>
              </a:rPr>
              <a:t>29</a:t>
            </a:r>
            <a:endParaRPr lang="es-MX" dirty="0">
              <a:solidFill>
                <a:schemeClr val="bg1"/>
              </a:solidFill>
            </a:endParaRPr>
          </a:p>
        </p:txBody>
      </p:sp>
    </p:spTree>
    <p:extLst>
      <p:ext uri="{BB962C8B-B14F-4D97-AF65-F5344CB8AC3E}">
        <p14:creationId xmlns:p14="http://schemas.microsoft.com/office/powerpoint/2010/main" val="22950844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50845546"/>
              </p:ext>
            </p:extLst>
          </p:nvPr>
        </p:nvGraphicFramePr>
        <p:xfrm>
          <a:off x="195944" y="1503947"/>
          <a:ext cx="8948056" cy="5209674"/>
        </p:xfrm>
        <a:graphic>
          <a:graphicData uri="http://schemas.openxmlformats.org/drawingml/2006/table">
            <a:tbl>
              <a:tblPr firstRow="1" firstCol="1" bandRow="1">
                <a:tableStyleId>{5C22544A-7EE6-4342-B048-85BDC9FD1C3A}</a:tableStyleId>
              </a:tblPr>
              <a:tblGrid>
                <a:gridCol w="2446830"/>
                <a:gridCol w="1268158"/>
                <a:gridCol w="1358923"/>
                <a:gridCol w="1447772"/>
                <a:gridCol w="1670209"/>
                <a:gridCol w="756164"/>
              </a:tblGrid>
              <a:tr h="587927">
                <a:tc>
                  <a:txBody>
                    <a:bodyPr/>
                    <a:lstStyle/>
                    <a:p>
                      <a:pPr algn="ctr">
                        <a:lnSpc>
                          <a:spcPct val="107000"/>
                        </a:lnSpc>
                        <a:spcAft>
                          <a:spcPts val="0"/>
                        </a:spcAft>
                      </a:pPr>
                      <a:endParaRPr lang="es-EC" sz="1050" dirty="0" smtClean="0">
                        <a:effectLst/>
                      </a:endParaRPr>
                    </a:p>
                    <a:p>
                      <a:pPr algn="ctr">
                        <a:lnSpc>
                          <a:spcPct val="107000"/>
                        </a:lnSpc>
                        <a:spcAft>
                          <a:spcPts val="0"/>
                        </a:spcAft>
                      </a:pPr>
                      <a:r>
                        <a:rPr lang="es-EC" sz="1050" dirty="0" smtClean="0">
                          <a:effectLst/>
                        </a:rPr>
                        <a:t>Objetivo </a:t>
                      </a:r>
                      <a:r>
                        <a:rPr lang="es-EC" sz="1050" dirty="0">
                          <a:effectLst/>
                        </a:rPr>
                        <a:t>estratégicos </a:t>
                      </a: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706" marR="56706" marT="0" marB="0"/>
                </a:tc>
                <a:tc>
                  <a:txBody>
                    <a:bodyPr/>
                    <a:lstStyle/>
                    <a:p>
                      <a:pPr algn="ctr">
                        <a:lnSpc>
                          <a:spcPct val="107000"/>
                        </a:lnSpc>
                        <a:spcAft>
                          <a:spcPts val="0"/>
                        </a:spcAft>
                      </a:pPr>
                      <a:r>
                        <a:rPr lang="es-EC" sz="1050" dirty="0">
                          <a:effectLst/>
                        </a:rPr>
                        <a:t>Estrategias</a:t>
                      </a: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706" marR="56706" marT="0" marB="0"/>
                </a:tc>
                <a:tc>
                  <a:txBody>
                    <a:bodyPr/>
                    <a:lstStyle/>
                    <a:p>
                      <a:pPr algn="ctr">
                        <a:lnSpc>
                          <a:spcPct val="107000"/>
                        </a:lnSpc>
                        <a:spcAft>
                          <a:spcPts val="0"/>
                        </a:spcAft>
                      </a:pPr>
                      <a:r>
                        <a:rPr lang="es-EC" sz="1050" dirty="0" err="1">
                          <a:effectLst/>
                        </a:rPr>
                        <a:t>Kpi</a:t>
                      </a: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706" marR="56706" marT="0" marB="0"/>
                </a:tc>
                <a:tc>
                  <a:txBody>
                    <a:bodyPr/>
                    <a:lstStyle/>
                    <a:p>
                      <a:pPr algn="ctr">
                        <a:lnSpc>
                          <a:spcPct val="107000"/>
                        </a:lnSpc>
                        <a:spcAft>
                          <a:spcPts val="0"/>
                        </a:spcAft>
                      </a:pPr>
                      <a:r>
                        <a:rPr lang="es-EC" sz="1050" dirty="0">
                          <a:effectLst/>
                        </a:rPr>
                        <a:t>Metas</a:t>
                      </a: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706" marR="56706" marT="0" marB="0"/>
                </a:tc>
                <a:tc>
                  <a:txBody>
                    <a:bodyPr/>
                    <a:lstStyle/>
                    <a:p>
                      <a:pPr algn="ctr">
                        <a:lnSpc>
                          <a:spcPct val="107000"/>
                        </a:lnSpc>
                        <a:spcAft>
                          <a:spcPts val="0"/>
                        </a:spcAft>
                      </a:pPr>
                      <a:r>
                        <a:rPr lang="es-EC" sz="1050" dirty="0">
                          <a:effectLst/>
                        </a:rPr>
                        <a:t>Iniciativa estratégica o proyecto</a:t>
                      </a: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706" marR="56706" marT="0" marB="0"/>
                </a:tc>
                <a:tc>
                  <a:txBody>
                    <a:bodyPr/>
                    <a:lstStyle/>
                    <a:p>
                      <a:pPr algn="ctr">
                        <a:lnSpc>
                          <a:spcPct val="107000"/>
                        </a:lnSpc>
                        <a:spcAft>
                          <a:spcPts val="0"/>
                        </a:spcAft>
                      </a:pPr>
                      <a:r>
                        <a:rPr lang="es-EC" sz="1050" dirty="0">
                          <a:effectLst/>
                        </a:rPr>
                        <a:t>Presupuesto</a:t>
                      </a: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706" marR="56706" marT="0" marB="0"/>
                </a:tc>
              </a:tr>
              <a:tr h="4621747">
                <a:tc>
                  <a:txBody>
                    <a:bodyPr/>
                    <a:lstStyle/>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Desarrollar planes y programas de apoyo social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latin typeface="Calibri" panose="020F0502020204030204" pitchFamily="34" charset="0"/>
                        <a:ea typeface="Calibri" panose="020F0502020204030204" pitchFamily="34" charset="0"/>
                        <a:cs typeface="Times New Roman" panose="02020603050405020304" pitchFamily="18" charset="0"/>
                      </a:endParaRPr>
                    </a:p>
                  </a:txBody>
                  <a:tcPr marL="56706" marR="56706" marT="0" marB="0"/>
                </a:tc>
                <a:tc>
                  <a:txBody>
                    <a:bodyPr/>
                    <a:lstStyle/>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Generar pasantías para jóvenes de 20 a 27 años</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Crear fuentes de empleo para personas con discapacidad</a:t>
                      </a:r>
                      <a:endParaRPr lang="es-MX" sz="1050">
                        <a:effectLst/>
                      </a:endParaRPr>
                    </a:p>
                    <a:p>
                      <a:pPr algn="l">
                        <a:lnSpc>
                          <a:spcPct val="107000"/>
                        </a:lnSpc>
                        <a:spcAft>
                          <a:spcPts val="0"/>
                        </a:spcAft>
                      </a:pPr>
                      <a:r>
                        <a:rPr lang="es-EC" sz="1050">
                          <a:effectLst/>
                        </a:rPr>
                        <a:t> </a:t>
                      </a:r>
                      <a:endParaRPr lang="es-MX" sz="1050">
                        <a:effectLst/>
                        <a:latin typeface="Calibri" panose="020F0502020204030204" pitchFamily="34" charset="0"/>
                        <a:ea typeface="Calibri" panose="020F0502020204030204" pitchFamily="34" charset="0"/>
                        <a:cs typeface="Times New Roman" panose="02020603050405020304" pitchFamily="18" charset="0"/>
                      </a:endParaRPr>
                    </a:p>
                  </a:txBody>
                  <a:tcPr marL="56706" marR="56706" marT="0" marB="0"/>
                </a:tc>
                <a:tc>
                  <a:txBody>
                    <a:bodyPr/>
                    <a:lstStyle/>
                    <a:p>
                      <a:pPr algn="l">
                        <a:lnSpc>
                          <a:spcPct val="107000"/>
                        </a:lnSpc>
                        <a:spcAft>
                          <a:spcPts val="0"/>
                        </a:spcAft>
                      </a:pPr>
                      <a:r>
                        <a:rPr lang="es-EC" sz="1050" dirty="0">
                          <a:effectLst/>
                        </a:rPr>
                        <a:t>Tiempo de pasantías</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Número de  pasantías</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número de pasantías ejecutadas al año</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número de empleos creados al </a:t>
                      </a:r>
                      <a:r>
                        <a:rPr lang="es-EC" sz="1050" dirty="0" smtClean="0">
                          <a:effectLst/>
                        </a:rPr>
                        <a:t>año</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número de personas discapacitadas</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Número de personas capacitadas</a:t>
                      </a: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706" marR="56706" marT="0" marB="0"/>
                </a:tc>
                <a:tc>
                  <a:txBody>
                    <a:bodyPr/>
                    <a:lstStyle/>
                    <a:p>
                      <a:pPr algn="l">
                        <a:lnSpc>
                          <a:spcPct val="107000"/>
                        </a:lnSpc>
                        <a:spcAft>
                          <a:spcPts val="0"/>
                        </a:spcAft>
                      </a:pPr>
                      <a:r>
                        <a:rPr lang="es-EC" sz="1050">
                          <a:effectLst/>
                        </a:rPr>
                        <a:t>Contar con personal dinámico y joven en el año</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Contar con programas de capacitación para discapacitados</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latin typeface="Calibri" panose="020F0502020204030204" pitchFamily="34" charset="0"/>
                        <a:ea typeface="Calibri" panose="020F0502020204030204" pitchFamily="34" charset="0"/>
                        <a:cs typeface="Times New Roman" panose="02020603050405020304" pitchFamily="18" charset="0"/>
                      </a:endParaRPr>
                    </a:p>
                  </a:txBody>
                  <a:tcPr marL="56706" marR="56706" marT="0" marB="0"/>
                </a:tc>
                <a:tc>
                  <a:txBody>
                    <a:bodyPr/>
                    <a:lstStyle/>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Fomentar la generación de trabajo y conocimiento de la empresa</a:t>
                      </a:r>
                      <a:endParaRPr lang="es-MX" sz="1050">
                        <a:effectLst/>
                      </a:endParaRPr>
                    </a:p>
                    <a:p>
                      <a:pPr algn="l">
                        <a:lnSpc>
                          <a:spcPct val="107000"/>
                        </a:lnSpc>
                        <a:spcAft>
                          <a:spcPts val="0"/>
                        </a:spcAft>
                      </a:pPr>
                      <a:r>
                        <a:rPr lang="es-EC" sz="1050">
                          <a:effectLst/>
                        </a:rPr>
                        <a:t> </a:t>
                      </a:r>
                      <a:endParaRPr lang="es-MX" sz="1050">
                        <a:effectLst/>
                        <a:latin typeface="Calibri" panose="020F0502020204030204" pitchFamily="34" charset="0"/>
                        <a:ea typeface="Calibri" panose="020F0502020204030204" pitchFamily="34" charset="0"/>
                        <a:cs typeface="Times New Roman" panose="02020603050405020304" pitchFamily="18" charset="0"/>
                      </a:endParaRPr>
                    </a:p>
                  </a:txBody>
                  <a:tcPr marL="56706" marR="56706" marT="0" marB="0"/>
                </a:tc>
                <a:tc>
                  <a:txBody>
                    <a:bodyPr/>
                    <a:lstStyle/>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$20.000</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706" marR="56706" marT="0" marB="0"/>
                </a:tc>
              </a:tr>
            </a:tbl>
          </a:graphicData>
        </a:graphic>
      </p:graphicFrame>
      <p:sp>
        <p:nvSpPr>
          <p:cNvPr id="3" name="CuadroTexto 2"/>
          <p:cNvSpPr txBox="1"/>
          <p:nvPr/>
        </p:nvSpPr>
        <p:spPr>
          <a:xfrm>
            <a:off x="781980" y="782052"/>
            <a:ext cx="441146" cy="369332"/>
          </a:xfrm>
          <a:prstGeom prst="rect">
            <a:avLst/>
          </a:prstGeom>
          <a:noFill/>
        </p:spPr>
        <p:txBody>
          <a:bodyPr wrap="none" rtlCol="0">
            <a:spAutoFit/>
          </a:bodyPr>
          <a:lstStyle/>
          <a:p>
            <a:r>
              <a:rPr lang="es-MX" dirty="0" smtClean="0">
                <a:solidFill>
                  <a:schemeClr val="bg1"/>
                </a:solidFill>
              </a:rPr>
              <a:t>30</a:t>
            </a:r>
            <a:endParaRPr lang="es-MX" dirty="0">
              <a:solidFill>
                <a:schemeClr val="bg1"/>
              </a:solidFill>
            </a:endParaRPr>
          </a:p>
        </p:txBody>
      </p:sp>
    </p:spTree>
    <p:extLst>
      <p:ext uri="{BB962C8B-B14F-4D97-AF65-F5344CB8AC3E}">
        <p14:creationId xmlns:p14="http://schemas.microsoft.com/office/powerpoint/2010/main" val="29298563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endParaRPr lang="es-MX"/>
          </a:p>
        </p:txBody>
      </p:sp>
      <p:graphicFrame>
        <p:nvGraphicFramePr>
          <p:cNvPr id="4" name="Marcador de contenido 3"/>
          <p:cNvGraphicFramePr>
            <a:graphicFrameLocks/>
          </p:cNvGraphicFramePr>
          <p:nvPr>
            <p:extLst>
              <p:ext uri="{D42A27DB-BD31-4B8C-83A1-F6EECF244321}">
                <p14:modId xmlns:p14="http://schemas.microsoft.com/office/powerpoint/2010/main" val="2776302099"/>
              </p:ext>
            </p:extLst>
          </p:nvPr>
        </p:nvGraphicFramePr>
        <p:xfrm>
          <a:off x="195944" y="1419726"/>
          <a:ext cx="8948056" cy="5329989"/>
        </p:xfrm>
        <a:graphic>
          <a:graphicData uri="http://schemas.openxmlformats.org/drawingml/2006/table">
            <a:tbl>
              <a:tblPr firstRow="1" firstCol="1" bandRow="1">
                <a:tableStyleId>{5C22544A-7EE6-4342-B048-85BDC9FD1C3A}</a:tableStyleId>
              </a:tblPr>
              <a:tblGrid>
                <a:gridCol w="2446830"/>
                <a:gridCol w="1268158"/>
                <a:gridCol w="1358923"/>
                <a:gridCol w="1447772"/>
                <a:gridCol w="1670209"/>
                <a:gridCol w="756164"/>
              </a:tblGrid>
              <a:tr h="558617">
                <a:tc>
                  <a:txBody>
                    <a:bodyPr/>
                    <a:lstStyle/>
                    <a:p>
                      <a:pPr algn="ctr">
                        <a:lnSpc>
                          <a:spcPct val="107000"/>
                        </a:lnSpc>
                        <a:spcAft>
                          <a:spcPts val="0"/>
                        </a:spcAft>
                      </a:pPr>
                      <a:endParaRPr lang="es-EC" sz="1050" dirty="0" smtClean="0">
                        <a:effectLst/>
                      </a:endParaRPr>
                    </a:p>
                    <a:p>
                      <a:pPr algn="ctr">
                        <a:lnSpc>
                          <a:spcPct val="107000"/>
                        </a:lnSpc>
                        <a:spcAft>
                          <a:spcPts val="0"/>
                        </a:spcAft>
                      </a:pPr>
                      <a:r>
                        <a:rPr lang="es-EC" sz="1050" dirty="0" smtClean="0">
                          <a:effectLst/>
                        </a:rPr>
                        <a:t>Objetivo </a:t>
                      </a:r>
                      <a:r>
                        <a:rPr lang="es-EC" sz="1050" dirty="0">
                          <a:effectLst/>
                        </a:rPr>
                        <a:t>estratégicos </a:t>
                      </a: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706" marR="56706" marT="0" marB="0"/>
                </a:tc>
                <a:tc>
                  <a:txBody>
                    <a:bodyPr/>
                    <a:lstStyle/>
                    <a:p>
                      <a:pPr algn="ctr">
                        <a:lnSpc>
                          <a:spcPct val="107000"/>
                        </a:lnSpc>
                        <a:spcAft>
                          <a:spcPts val="0"/>
                        </a:spcAft>
                      </a:pPr>
                      <a:r>
                        <a:rPr lang="es-EC" sz="1050" dirty="0">
                          <a:effectLst/>
                        </a:rPr>
                        <a:t>Estrategias</a:t>
                      </a: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706" marR="56706" marT="0" marB="0"/>
                </a:tc>
                <a:tc>
                  <a:txBody>
                    <a:bodyPr/>
                    <a:lstStyle/>
                    <a:p>
                      <a:pPr algn="ctr">
                        <a:lnSpc>
                          <a:spcPct val="107000"/>
                        </a:lnSpc>
                        <a:spcAft>
                          <a:spcPts val="0"/>
                        </a:spcAft>
                      </a:pPr>
                      <a:r>
                        <a:rPr lang="es-EC" sz="1050" dirty="0" err="1">
                          <a:effectLst/>
                        </a:rPr>
                        <a:t>Kpi</a:t>
                      </a: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706" marR="56706" marT="0" marB="0"/>
                </a:tc>
                <a:tc>
                  <a:txBody>
                    <a:bodyPr/>
                    <a:lstStyle/>
                    <a:p>
                      <a:pPr algn="ctr">
                        <a:lnSpc>
                          <a:spcPct val="107000"/>
                        </a:lnSpc>
                        <a:spcAft>
                          <a:spcPts val="0"/>
                        </a:spcAft>
                      </a:pPr>
                      <a:r>
                        <a:rPr lang="es-EC" sz="1050" dirty="0">
                          <a:effectLst/>
                        </a:rPr>
                        <a:t>Metas</a:t>
                      </a: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706" marR="56706" marT="0" marB="0"/>
                </a:tc>
                <a:tc>
                  <a:txBody>
                    <a:bodyPr/>
                    <a:lstStyle/>
                    <a:p>
                      <a:pPr algn="ctr">
                        <a:lnSpc>
                          <a:spcPct val="107000"/>
                        </a:lnSpc>
                        <a:spcAft>
                          <a:spcPts val="0"/>
                        </a:spcAft>
                      </a:pPr>
                      <a:r>
                        <a:rPr lang="es-EC" sz="1050" dirty="0">
                          <a:effectLst/>
                        </a:rPr>
                        <a:t>Iniciativa estratégica o proyecto</a:t>
                      </a: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706" marR="56706" marT="0" marB="0"/>
                </a:tc>
                <a:tc>
                  <a:txBody>
                    <a:bodyPr/>
                    <a:lstStyle/>
                    <a:p>
                      <a:pPr algn="ctr">
                        <a:lnSpc>
                          <a:spcPct val="107000"/>
                        </a:lnSpc>
                        <a:spcAft>
                          <a:spcPts val="0"/>
                        </a:spcAft>
                      </a:pPr>
                      <a:r>
                        <a:rPr lang="es-EC" sz="1050" dirty="0">
                          <a:effectLst/>
                        </a:rPr>
                        <a:t>Presupuesto</a:t>
                      </a: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706" marR="56706" marT="0" marB="0"/>
                </a:tc>
              </a:tr>
              <a:tr h="4771372">
                <a:tc>
                  <a:txBody>
                    <a:bodyPr/>
                    <a:lstStyle/>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indent="449580"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Programas de motivación para empleados internos</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706" marR="56706" marT="0" marB="0"/>
                </a:tc>
                <a:tc>
                  <a:txBody>
                    <a:bodyPr/>
                    <a:lstStyle/>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Cursos de motivación y atención de calidad al cliente</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Medición del rendimiento profesional, cartas de felicitación, incentivos.</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706" marR="56706" marT="0" marB="0"/>
                </a:tc>
                <a:tc>
                  <a:txBody>
                    <a:bodyPr/>
                    <a:lstStyle/>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Número de cursos al año</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Número de asistentes al año</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Tiempo de ejecución de cada curso</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Número de personas satisfechas al año por </a:t>
                      </a:r>
                      <a:r>
                        <a:rPr lang="es-EC" sz="1050" dirty="0" smtClean="0">
                          <a:effectLst/>
                        </a:rPr>
                        <a:t>empleado</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Número de cartas de felicitación e incentivos entregados al año</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Número de ascensos al año</a:t>
                      </a: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706" marR="56706" marT="0" marB="0"/>
                </a:tc>
                <a:tc>
                  <a:txBody>
                    <a:bodyPr/>
                    <a:lstStyle/>
                    <a:p>
                      <a:pPr algn="l">
                        <a:lnSpc>
                          <a:spcPct val="107000"/>
                        </a:lnSpc>
                        <a:spcAft>
                          <a:spcPts val="0"/>
                        </a:spcAft>
                      </a:pPr>
                      <a:r>
                        <a:rPr lang="es-EC" sz="1050">
                          <a:effectLst/>
                        </a:rPr>
                        <a:t>Crear sentido de pertenencia a los empleados operativos de servicio al cliente</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Incentivar el desarrollo profesional e imagen de las concesionarias</a:t>
                      </a:r>
                      <a:endParaRPr lang="es-MX" sz="1050">
                        <a:effectLst/>
                      </a:endParaRPr>
                    </a:p>
                    <a:p>
                      <a:pPr algn="l">
                        <a:lnSpc>
                          <a:spcPct val="107000"/>
                        </a:lnSpc>
                        <a:spcAft>
                          <a:spcPts val="0"/>
                        </a:spcAft>
                      </a:pPr>
                      <a:r>
                        <a:rPr lang="es-EC" sz="1050">
                          <a:effectLst/>
                        </a:rPr>
                        <a:t> </a:t>
                      </a:r>
                      <a:endParaRPr lang="es-MX" sz="1050">
                        <a:effectLst/>
                        <a:latin typeface="Calibri" panose="020F0502020204030204" pitchFamily="34" charset="0"/>
                        <a:ea typeface="Calibri" panose="020F0502020204030204" pitchFamily="34" charset="0"/>
                        <a:cs typeface="Times New Roman" panose="02020603050405020304" pitchFamily="18" charset="0"/>
                      </a:endParaRPr>
                    </a:p>
                  </a:txBody>
                  <a:tcPr marL="56706" marR="56706" marT="0" marB="0"/>
                </a:tc>
                <a:tc>
                  <a:txBody>
                    <a:bodyPr/>
                    <a:lstStyle/>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Aumentar la satisfacción del cliente externo e interno</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endParaRPr>
                    </a:p>
                    <a:p>
                      <a:pPr algn="l">
                        <a:lnSpc>
                          <a:spcPct val="107000"/>
                        </a:lnSpc>
                        <a:spcAft>
                          <a:spcPts val="0"/>
                        </a:spcAft>
                      </a:pPr>
                      <a:r>
                        <a:rPr lang="es-EC" sz="1050">
                          <a:effectLst/>
                        </a:rPr>
                        <a:t> </a:t>
                      </a:r>
                      <a:endParaRPr lang="es-MX" sz="1050">
                        <a:effectLst/>
                        <a:latin typeface="Calibri" panose="020F0502020204030204" pitchFamily="34" charset="0"/>
                        <a:ea typeface="Calibri" panose="020F0502020204030204" pitchFamily="34" charset="0"/>
                        <a:cs typeface="Times New Roman" panose="02020603050405020304" pitchFamily="18" charset="0"/>
                      </a:endParaRPr>
                    </a:p>
                  </a:txBody>
                  <a:tcPr marL="56706" marR="56706" marT="0" marB="0"/>
                </a:tc>
                <a:tc>
                  <a:txBody>
                    <a:bodyPr/>
                    <a:lstStyle/>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$10.000</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endParaRPr>
                    </a:p>
                    <a:p>
                      <a:pPr algn="l">
                        <a:lnSpc>
                          <a:spcPct val="107000"/>
                        </a:lnSpc>
                        <a:spcAft>
                          <a:spcPts val="0"/>
                        </a:spcAft>
                      </a:pPr>
                      <a:r>
                        <a:rPr lang="es-EC" sz="1050" dirty="0">
                          <a:effectLst/>
                        </a:rPr>
                        <a:t> </a:t>
                      </a: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706" marR="56706" marT="0" marB="0"/>
                </a:tc>
              </a:tr>
            </a:tbl>
          </a:graphicData>
        </a:graphic>
      </p:graphicFrame>
      <p:sp>
        <p:nvSpPr>
          <p:cNvPr id="5" name="CuadroTexto 4"/>
          <p:cNvSpPr txBox="1"/>
          <p:nvPr/>
        </p:nvSpPr>
        <p:spPr>
          <a:xfrm>
            <a:off x="781980" y="782052"/>
            <a:ext cx="441146" cy="369332"/>
          </a:xfrm>
          <a:prstGeom prst="rect">
            <a:avLst/>
          </a:prstGeom>
          <a:noFill/>
        </p:spPr>
        <p:txBody>
          <a:bodyPr wrap="none" rtlCol="0">
            <a:spAutoFit/>
          </a:bodyPr>
          <a:lstStyle/>
          <a:p>
            <a:r>
              <a:rPr lang="es-MX" dirty="0" smtClean="0">
                <a:solidFill>
                  <a:schemeClr val="bg1"/>
                </a:solidFill>
              </a:rPr>
              <a:t>31</a:t>
            </a:r>
            <a:endParaRPr lang="es-MX" dirty="0">
              <a:solidFill>
                <a:schemeClr val="bg1"/>
              </a:solidFill>
            </a:endParaRPr>
          </a:p>
        </p:txBody>
      </p:sp>
    </p:spTree>
    <p:extLst>
      <p:ext uri="{BB962C8B-B14F-4D97-AF65-F5344CB8AC3E}">
        <p14:creationId xmlns:p14="http://schemas.microsoft.com/office/powerpoint/2010/main" val="41079873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4146717208"/>
              </p:ext>
            </p:extLst>
          </p:nvPr>
        </p:nvGraphicFramePr>
        <p:xfrm>
          <a:off x="195943" y="1371599"/>
          <a:ext cx="8948057" cy="5354053"/>
        </p:xfrm>
        <a:graphic>
          <a:graphicData uri="http://schemas.openxmlformats.org/drawingml/2006/table">
            <a:tbl>
              <a:tblPr firstRow="1" firstCol="1" bandRow="1">
                <a:tableStyleId>{5C22544A-7EE6-4342-B048-85BDC9FD1C3A}</a:tableStyleId>
              </a:tblPr>
              <a:tblGrid>
                <a:gridCol w="2446829"/>
                <a:gridCol w="1222775"/>
                <a:gridCol w="1404307"/>
                <a:gridCol w="1537346"/>
                <a:gridCol w="1709113"/>
                <a:gridCol w="627687"/>
              </a:tblGrid>
              <a:tr h="428325">
                <a:tc>
                  <a:txBody>
                    <a:bodyPr/>
                    <a:lstStyle/>
                    <a:p>
                      <a:pPr algn="ctr">
                        <a:lnSpc>
                          <a:spcPct val="107000"/>
                        </a:lnSpc>
                        <a:spcAft>
                          <a:spcPts val="0"/>
                        </a:spcAft>
                      </a:pPr>
                      <a:r>
                        <a:rPr lang="es-EC" sz="1200" dirty="0">
                          <a:effectLst/>
                        </a:rPr>
                        <a:t>Objetivo estratégicos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6706" marR="56706" marT="0" marB="0"/>
                </a:tc>
                <a:tc>
                  <a:txBody>
                    <a:bodyPr/>
                    <a:lstStyle/>
                    <a:p>
                      <a:pPr algn="ctr">
                        <a:lnSpc>
                          <a:spcPct val="107000"/>
                        </a:lnSpc>
                        <a:spcAft>
                          <a:spcPts val="0"/>
                        </a:spcAft>
                      </a:pPr>
                      <a:r>
                        <a:rPr lang="es-EC" sz="1200" dirty="0">
                          <a:effectLst/>
                        </a:rPr>
                        <a:t>Estrategias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6706" marR="56706" marT="0" marB="0"/>
                </a:tc>
                <a:tc>
                  <a:txBody>
                    <a:bodyPr/>
                    <a:lstStyle/>
                    <a:p>
                      <a:pPr algn="ctr">
                        <a:lnSpc>
                          <a:spcPct val="107000"/>
                        </a:lnSpc>
                        <a:spcAft>
                          <a:spcPts val="0"/>
                        </a:spcAft>
                      </a:pPr>
                      <a:r>
                        <a:rPr lang="es-EC" sz="1200" dirty="0" err="1">
                          <a:effectLst/>
                        </a:rPr>
                        <a:t>Kpi</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6706" marR="56706" marT="0" marB="0"/>
                </a:tc>
                <a:tc>
                  <a:txBody>
                    <a:bodyPr/>
                    <a:lstStyle/>
                    <a:p>
                      <a:pPr algn="ctr">
                        <a:lnSpc>
                          <a:spcPct val="107000"/>
                        </a:lnSpc>
                        <a:spcAft>
                          <a:spcPts val="0"/>
                        </a:spcAft>
                      </a:pPr>
                      <a:r>
                        <a:rPr lang="es-EC" sz="1200" dirty="0">
                          <a:effectLst/>
                        </a:rPr>
                        <a:t>Metas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6706" marR="56706" marT="0" marB="0"/>
                </a:tc>
                <a:tc>
                  <a:txBody>
                    <a:bodyPr/>
                    <a:lstStyle/>
                    <a:p>
                      <a:pPr algn="ctr">
                        <a:lnSpc>
                          <a:spcPct val="107000"/>
                        </a:lnSpc>
                        <a:spcAft>
                          <a:spcPts val="0"/>
                        </a:spcAft>
                      </a:pPr>
                      <a:r>
                        <a:rPr lang="es-EC" sz="1200" dirty="0">
                          <a:effectLst/>
                        </a:rPr>
                        <a:t>Iniciativa estratégica o proyecto</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6706" marR="56706" marT="0" marB="0"/>
                </a:tc>
                <a:tc>
                  <a:txBody>
                    <a:bodyPr/>
                    <a:lstStyle/>
                    <a:p>
                      <a:pPr algn="ctr">
                        <a:lnSpc>
                          <a:spcPct val="107000"/>
                        </a:lnSpc>
                        <a:spcAft>
                          <a:spcPts val="0"/>
                        </a:spcAft>
                      </a:pPr>
                      <a:r>
                        <a:rPr lang="es-EC" sz="1200" dirty="0">
                          <a:effectLst/>
                        </a:rPr>
                        <a:t>Presupuesto</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6706" marR="56706" marT="0" marB="0"/>
                </a:tc>
              </a:tr>
              <a:tr h="4925728">
                <a:tc>
                  <a:txBody>
                    <a:bodyPr/>
                    <a:lstStyle/>
                    <a:p>
                      <a:pPr algn="l">
                        <a:lnSpc>
                          <a:spcPct val="107000"/>
                        </a:lnSpc>
                        <a:spcAft>
                          <a:spcPts val="0"/>
                        </a:spcAft>
                      </a:pPr>
                      <a:r>
                        <a:rPr lang="es-EC" sz="1200" dirty="0">
                          <a:effectLst/>
                        </a:rPr>
                        <a:t> </a:t>
                      </a:r>
                      <a:endParaRPr lang="es-MX" sz="1200" dirty="0">
                        <a:effectLst/>
                      </a:endParaRPr>
                    </a:p>
                    <a:p>
                      <a:pPr algn="l">
                        <a:lnSpc>
                          <a:spcPct val="107000"/>
                        </a:lnSpc>
                        <a:spcAft>
                          <a:spcPts val="0"/>
                        </a:spcAft>
                      </a:pPr>
                      <a:r>
                        <a:rPr lang="es-EC" sz="1200" dirty="0">
                          <a:effectLst/>
                        </a:rPr>
                        <a:t> </a:t>
                      </a:r>
                      <a:endParaRPr lang="es-MX" sz="1200" dirty="0">
                        <a:effectLst/>
                      </a:endParaRPr>
                    </a:p>
                    <a:p>
                      <a:pPr algn="l">
                        <a:lnSpc>
                          <a:spcPct val="107000"/>
                        </a:lnSpc>
                        <a:spcAft>
                          <a:spcPts val="0"/>
                        </a:spcAft>
                      </a:pPr>
                      <a:r>
                        <a:rPr lang="es-EC" sz="1200" dirty="0">
                          <a:effectLst/>
                        </a:rPr>
                        <a:t> </a:t>
                      </a:r>
                      <a:endParaRPr lang="es-MX" sz="1200" dirty="0">
                        <a:effectLst/>
                      </a:endParaRPr>
                    </a:p>
                    <a:p>
                      <a:pPr algn="l">
                        <a:lnSpc>
                          <a:spcPct val="107000"/>
                        </a:lnSpc>
                        <a:spcAft>
                          <a:spcPts val="0"/>
                        </a:spcAft>
                      </a:pPr>
                      <a:r>
                        <a:rPr lang="es-EC" sz="1200" dirty="0">
                          <a:effectLst/>
                        </a:rPr>
                        <a:t> </a:t>
                      </a:r>
                      <a:endParaRPr lang="es-MX" sz="1200" dirty="0">
                        <a:effectLst/>
                      </a:endParaRPr>
                    </a:p>
                    <a:p>
                      <a:pPr algn="l">
                        <a:lnSpc>
                          <a:spcPct val="107000"/>
                        </a:lnSpc>
                        <a:spcAft>
                          <a:spcPts val="0"/>
                        </a:spcAft>
                      </a:pPr>
                      <a:r>
                        <a:rPr lang="es-EC" sz="1200" dirty="0">
                          <a:effectLst/>
                        </a:rPr>
                        <a:t> </a:t>
                      </a:r>
                      <a:endParaRPr lang="es-MX" sz="1200" dirty="0">
                        <a:effectLst/>
                      </a:endParaRPr>
                    </a:p>
                    <a:p>
                      <a:pPr algn="l">
                        <a:lnSpc>
                          <a:spcPct val="107000"/>
                        </a:lnSpc>
                        <a:spcAft>
                          <a:spcPts val="0"/>
                        </a:spcAft>
                      </a:pPr>
                      <a:r>
                        <a:rPr lang="es-EC" sz="1200" dirty="0">
                          <a:effectLst/>
                        </a:rPr>
                        <a:t> </a:t>
                      </a:r>
                      <a:endParaRPr lang="es-MX" sz="1200" dirty="0">
                        <a:effectLst/>
                      </a:endParaRPr>
                    </a:p>
                    <a:p>
                      <a:pPr algn="l">
                        <a:lnSpc>
                          <a:spcPct val="107000"/>
                        </a:lnSpc>
                        <a:spcAft>
                          <a:spcPts val="0"/>
                        </a:spcAft>
                      </a:pPr>
                      <a:r>
                        <a:rPr lang="es-EC" sz="1200" dirty="0">
                          <a:effectLst/>
                        </a:rPr>
                        <a:t> </a:t>
                      </a:r>
                      <a:endParaRPr lang="es-MX" sz="1200" dirty="0">
                        <a:effectLst/>
                      </a:endParaRPr>
                    </a:p>
                    <a:p>
                      <a:pPr algn="l">
                        <a:lnSpc>
                          <a:spcPct val="107000"/>
                        </a:lnSpc>
                        <a:spcAft>
                          <a:spcPts val="0"/>
                        </a:spcAft>
                      </a:pPr>
                      <a:r>
                        <a:rPr lang="es-EC" sz="1200" dirty="0">
                          <a:effectLst/>
                        </a:rPr>
                        <a:t> </a:t>
                      </a:r>
                      <a:endParaRPr lang="es-MX" sz="1200" dirty="0">
                        <a:effectLst/>
                      </a:endParaRPr>
                    </a:p>
                    <a:p>
                      <a:pPr algn="l">
                        <a:lnSpc>
                          <a:spcPct val="107000"/>
                        </a:lnSpc>
                        <a:spcAft>
                          <a:spcPts val="0"/>
                        </a:spcAft>
                      </a:pPr>
                      <a:r>
                        <a:rPr lang="es-MX" sz="1200" dirty="0" smtClean="0">
                          <a:effectLst/>
                        </a:rPr>
                        <a:t>Fomentar la comunicación interna de la compañía</a:t>
                      </a:r>
                      <a:r>
                        <a:rPr lang="es-MX" sz="1200" baseline="0" dirty="0" smtClean="0">
                          <a:effectLst/>
                        </a:rPr>
                        <a:t>  para actuar con rapidez</a:t>
                      </a:r>
                      <a:endParaRPr lang="es-MX" sz="1200" dirty="0">
                        <a:effectLst/>
                      </a:endParaRPr>
                    </a:p>
                    <a:p>
                      <a:pPr algn="l">
                        <a:lnSpc>
                          <a:spcPct val="107000"/>
                        </a:lnSpc>
                        <a:spcAft>
                          <a:spcPts val="0"/>
                        </a:spcAft>
                      </a:pPr>
                      <a:r>
                        <a:rPr lang="es-EC"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124" marR="59124" marT="0" marB="0"/>
                </a:tc>
                <a:tc>
                  <a:txBody>
                    <a:bodyPr/>
                    <a:lstStyle/>
                    <a:p>
                      <a:pPr algn="l">
                        <a:lnSpc>
                          <a:spcPct val="107000"/>
                        </a:lnSpc>
                        <a:spcAft>
                          <a:spcPts val="0"/>
                        </a:spcAft>
                      </a:pPr>
                      <a:r>
                        <a:rPr lang="es-EC" sz="1200" dirty="0">
                          <a:effectLst/>
                        </a:rPr>
                        <a:t> </a:t>
                      </a:r>
                      <a:endParaRPr lang="es-MX" sz="1200" dirty="0">
                        <a:effectLst/>
                      </a:endParaRPr>
                    </a:p>
                    <a:p>
                      <a:pPr algn="l">
                        <a:lnSpc>
                          <a:spcPct val="107000"/>
                        </a:lnSpc>
                        <a:spcAft>
                          <a:spcPts val="0"/>
                        </a:spcAft>
                      </a:pPr>
                      <a:r>
                        <a:rPr lang="es-EC" sz="1200" dirty="0" smtClean="0">
                          <a:effectLst/>
                        </a:rPr>
                        <a:t>Reuniones</a:t>
                      </a:r>
                      <a:r>
                        <a:rPr lang="es-EC" sz="1200" baseline="0" dirty="0" smtClean="0">
                          <a:effectLst/>
                        </a:rPr>
                        <a:t> periódicas de staff corporativo</a:t>
                      </a:r>
                      <a:r>
                        <a:rPr lang="es-EC" sz="1200" dirty="0">
                          <a:effectLst/>
                        </a:rPr>
                        <a:t> </a:t>
                      </a:r>
                      <a:endParaRPr lang="es-MX" sz="1200" dirty="0">
                        <a:effectLst/>
                      </a:endParaRPr>
                    </a:p>
                    <a:p>
                      <a:pPr algn="l">
                        <a:lnSpc>
                          <a:spcPct val="107000"/>
                        </a:lnSpc>
                        <a:spcAft>
                          <a:spcPts val="0"/>
                        </a:spcAft>
                      </a:pPr>
                      <a:r>
                        <a:rPr lang="es-EC" sz="1200" dirty="0">
                          <a:effectLst/>
                        </a:rPr>
                        <a:t> </a:t>
                      </a:r>
                      <a:endParaRPr lang="es-MX" sz="1200" dirty="0">
                        <a:effectLst/>
                      </a:endParaRPr>
                    </a:p>
                    <a:p>
                      <a:pPr algn="l">
                        <a:lnSpc>
                          <a:spcPct val="107000"/>
                        </a:lnSpc>
                        <a:spcAft>
                          <a:spcPts val="0"/>
                        </a:spcAft>
                      </a:pPr>
                      <a:r>
                        <a:rPr lang="es-EC" sz="1200" dirty="0">
                          <a:effectLst/>
                        </a:rPr>
                        <a:t> </a:t>
                      </a:r>
                      <a:endParaRPr lang="es-MX" sz="1200" dirty="0">
                        <a:effectLst/>
                      </a:endParaRPr>
                    </a:p>
                    <a:p>
                      <a:pPr algn="l">
                        <a:lnSpc>
                          <a:spcPct val="107000"/>
                        </a:lnSpc>
                        <a:spcAft>
                          <a:spcPts val="0"/>
                        </a:spcAft>
                      </a:pPr>
                      <a:r>
                        <a:rPr lang="es-EC" sz="1200" dirty="0">
                          <a:effectLst/>
                        </a:rPr>
                        <a:t> </a:t>
                      </a:r>
                      <a:endParaRPr lang="es-MX" sz="1200" dirty="0">
                        <a:effectLst/>
                      </a:endParaRPr>
                    </a:p>
                    <a:p>
                      <a:pPr algn="l">
                        <a:lnSpc>
                          <a:spcPct val="107000"/>
                        </a:lnSpc>
                        <a:spcAft>
                          <a:spcPts val="0"/>
                        </a:spcAft>
                      </a:pPr>
                      <a:r>
                        <a:rPr lang="es-EC" sz="1200" dirty="0">
                          <a:effectLst/>
                        </a:rPr>
                        <a:t> </a:t>
                      </a:r>
                      <a:endParaRPr lang="es-MX" sz="1200" dirty="0">
                        <a:effectLst/>
                      </a:endParaRPr>
                    </a:p>
                    <a:p>
                      <a:pPr algn="l">
                        <a:lnSpc>
                          <a:spcPct val="107000"/>
                        </a:lnSpc>
                        <a:spcAft>
                          <a:spcPts val="0"/>
                        </a:spcAft>
                      </a:pPr>
                      <a:r>
                        <a:rPr lang="es-EC" sz="1200" dirty="0">
                          <a:effectLst/>
                        </a:rPr>
                        <a:t> </a:t>
                      </a:r>
                      <a:endParaRPr lang="es-MX" sz="1200" dirty="0">
                        <a:effectLst/>
                      </a:endParaRPr>
                    </a:p>
                    <a:p>
                      <a:pPr algn="l">
                        <a:lnSpc>
                          <a:spcPct val="107000"/>
                        </a:lnSpc>
                        <a:spcAft>
                          <a:spcPts val="0"/>
                        </a:spcAft>
                      </a:pPr>
                      <a:r>
                        <a:rPr lang="es-EC" sz="1200" dirty="0">
                          <a:effectLst/>
                        </a:rPr>
                        <a:t> </a:t>
                      </a:r>
                      <a:endParaRPr lang="es-MX" sz="1200" dirty="0">
                        <a:effectLst/>
                      </a:endParaRPr>
                    </a:p>
                    <a:p>
                      <a:pPr algn="l">
                        <a:lnSpc>
                          <a:spcPct val="107000"/>
                        </a:lnSpc>
                        <a:spcAft>
                          <a:spcPts val="0"/>
                        </a:spcAft>
                      </a:pPr>
                      <a:r>
                        <a:rPr lang="es-EC" sz="1200" dirty="0">
                          <a:effectLst/>
                        </a:rPr>
                        <a:t>Fomentar las necesidades de los empleados mediante reuniones semanales entre áreas de trabajo.</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124" marR="59124" marT="0" marB="0"/>
                </a:tc>
                <a:tc>
                  <a:txBody>
                    <a:bodyPr/>
                    <a:lstStyle/>
                    <a:p>
                      <a:pPr algn="l">
                        <a:lnSpc>
                          <a:spcPct val="107000"/>
                        </a:lnSpc>
                        <a:spcAft>
                          <a:spcPts val="0"/>
                        </a:spcAft>
                      </a:pPr>
                      <a:r>
                        <a:rPr lang="es-EC" sz="1200" dirty="0">
                          <a:effectLst/>
                        </a:rPr>
                        <a:t>Número de </a:t>
                      </a:r>
                      <a:r>
                        <a:rPr lang="es-EC" sz="1200" dirty="0" smtClean="0">
                          <a:effectLst/>
                        </a:rPr>
                        <a:t>reuniones</a:t>
                      </a:r>
                      <a:r>
                        <a:rPr lang="es-EC" sz="1200" baseline="0" dirty="0" smtClean="0">
                          <a:effectLst/>
                        </a:rPr>
                        <a:t> realizadas</a:t>
                      </a:r>
                      <a:endParaRPr lang="es-MX" sz="1200" dirty="0">
                        <a:effectLst/>
                      </a:endParaRPr>
                    </a:p>
                    <a:p>
                      <a:pPr algn="l">
                        <a:lnSpc>
                          <a:spcPct val="107000"/>
                        </a:lnSpc>
                        <a:spcAft>
                          <a:spcPts val="0"/>
                        </a:spcAft>
                      </a:pPr>
                      <a:r>
                        <a:rPr lang="es-EC" sz="1200" dirty="0">
                          <a:effectLst/>
                        </a:rPr>
                        <a:t> </a:t>
                      </a:r>
                      <a:endParaRPr lang="es-MX" sz="1200" dirty="0">
                        <a:effectLst/>
                      </a:endParaRPr>
                    </a:p>
                    <a:p>
                      <a:pPr algn="l">
                        <a:lnSpc>
                          <a:spcPct val="107000"/>
                        </a:lnSpc>
                        <a:spcAft>
                          <a:spcPts val="0"/>
                        </a:spcAft>
                      </a:pPr>
                      <a:r>
                        <a:rPr lang="es-EC" sz="1200" dirty="0" smtClean="0">
                          <a:effectLst/>
                        </a:rPr>
                        <a:t>Numero</a:t>
                      </a:r>
                      <a:r>
                        <a:rPr lang="es-EC" sz="1200" baseline="0" dirty="0" smtClean="0">
                          <a:effectLst/>
                        </a:rPr>
                        <a:t> de cumplimiento de actividades </a:t>
                      </a:r>
                      <a:r>
                        <a:rPr lang="es-EC" sz="1200" dirty="0">
                          <a:effectLst/>
                        </a:rPr>
                        <a:t> </a:t>
                      </a:r>
                      <a:r>
                        <a:rPr lang="es-EC" sz="1200" dirty="0" smtClean="0">
                          <a:effectLst/>
                        </a:rPr>
                        <a:t>que se ha desarrollado</a:t>
                      </a:r>
                      <a:endParaRPr lang="es-MX" sz="1200" dirty="0">
                        <a:effectLst/>
                      </a:endParaRPr>
                    </a:p>
                    <a:p>
                      <a:pPr algn="l">
                        <a:lnSpc>
                          <a:spcPct val="107000"/>
                        </a:lnSpc>
                        <a:spcAft>
                          <a:spcPts val="0"/>
                        </a:spcAft>
                      </a:pPr>
                      <a:r>
                        <a:rPr lang="es-EC" sz="1200" dirty="0">
                          <a:effectLst/>
                        </a:rPr>
                        <a:t> </a:t>
                      </a:r>
                      <a:endParaRPr lang="es-MX" sz="1200" dirty="0">
                        <a:effectLst/>
                      </a:endParaRPr>
                    </a:p>
                    <a:p>
                      <a:pPr algn="l">
                        <a:lnSpc>
                          <a:spcPct val="107000"/>
                        </a:lnSpc>
                        <a:spcAft>
                          <a:spcPts val="0"/>
                        </a:spcAft>
                      </a:pPr>
                      <a:r>
                        <a:rPr lang="es-EC" sz="1200" dirty="0">
                          <a:effectLst/>
                        </a:rPr>
                        <a:t> </a:t>
                      </a:r>
                      <a:endParaRPr lang="es-MX" sz="1200" dirty="0">
                        <a:effectLst/>
                      </a:endParaRPr>
                    </a:p>
                    <a:p>
                      <a:pPr algn="l">
                        <a:lnSpc>
                          <a:spcPct val="107000"/>
                        </a:lnSpc>
                        <a:spcAft>
                          <a:spcPts val="0"/>
                        </a:spcAft>
                      </a:pPr>
                      <a:r>
                        <a:rPr lang="es-EC" sz="1200" dirty="0">
                          <a:effectLst/>
                        </a:rPr>
                        <a:t>número de necesidades al año</a:t>
                      </a:r>
                      <a:endParaRPr lang="es-MX" sz="1200" dirty="0">
                        <a:effectLst/>
                      </a:endParaRPr>
                    </a:p>
                    <a:p>
                      <a:pPr algn="l">
                        <a:lnSpc>
                          <a:spcPct val="107000"/>
                        </a:lnSpc>
                        <a:spcAft>
                          <a:spcPts val="0"/>
                        </a:spcAft>
                      </a:pPr>
                      <a:r>
                        <a:rPr lang="es-EC" sz="1200" dirty="0">
                          <a:effectLst/>
                        </a:rPr>
                        <a:t> </a:t>
                      </a:r>
                      <a:endParaRPr lang="es-MX" sz="1200" dirty="0">
                        <a:effectLst/>
                      </a:endParaRPr>
                    </a:p>
                    <a:p>
                      <a:pPr algn="l">
                        <a:lnSpc>
                          <a:spcPct val="107000"/>
                        </a:lnSpc>
                        <a:spcAft>
                          <a:spcPts val="0"/>
                        </a:spcAft>
                      </a:pPr>
                      <a:r>
                        <a:rPr lang="es-EC" sz="1200" dirty="0">
                          <a:effectLst/>
                        </a:rPr>
                        <a:t>numero de reuniones al año</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124" marR="59124" marT="0" marB="0"/>
                </a:tc>
                <a:tc>
                  <a:txBody>
                    <a:bodyPr/>
                    <a:lstStyle/>
                    <a:p>
                      <a:pPr algn="l">
                        <a:lnSpc>
                          <a:spcPct val="107000"/>
                        </a:lnSpc>
                        <a:spcAft>
                          <a:spcPts val="0"/>
                        </a:spcAft>
                      </a:pPr>
                      <a:r>
                        <a:rPr lang="es-EC" sz="1200" dirty="0" smtClean="0">
                          <a:effectLst/>
                        </a:rPr>
                        <a:t>Fortalecer</a:t>
                      </a:r>
                      <a:r>
                        <a:rPr lang="es-EC" sz="1200" baseline="0" dirty="0" smtClean="0">
                          <a:effectLst/>
                        </a:rPr>
                        <a:t> la comunicación con altas gerencias </a:t>
                      </a:r>
                    </a:p>
                    <a:p>
                      <a:pPr algn="l">
                        <a:lnSpc>
                          <a:spcPct val="107000"/>
                        </a:lnSpc>
                        <a:spcAft>
                          <a:spcPts val="0"/>
                        </a:spcAft>
                      </a:pPr>
                      <a:endParaRPr lang="es-EC" sz="1200" baseline="0" dirty="0" smtClean="0">
                        <a:effectLst/>
                      </a:endParaRPr>
                    </a:p>
                    <a:p>
                      <a:pPr algn="l">
                        <a:lnSpc>
                          <a:spcPct val="107000"/>
                        </a:lnSpc>
                        <a:spcAft>
                          <a:spcPts val="0"/>
                        </a:spcAft>
                      </a:pPr>
                      <a:r>
                        <a:rPr lang="es-EC" sz="1200" baseline="0" dirty="0" smtClean="0">
                          <a:effectLst/>
                        </a:rPr>
                        <a:t>Crear directrices para el personal operativo</a:t>
                      </a:r>
                      <a:r>
                        <a:rPr lang="es-EC" sz="1200" dirty="0">
                          <a:effectLst/>
                        </a:rPr>
                        <a:t> </a:t>
                      </a:r>
                      <a:endParaRPr lang="es-MX" sz="1200" dirty="0">
                        <a:effectLst/>
                      </a:endParaRPr>
                    </a:p>
                    <a:p>
                      <a:pPr algn="l">
                        <a:lnSpc>
                          <a:spcPct val="107000"/>
                        </a:lnSpc>
                        <a:spcAft>
                          <a:spcPts val="0"/>
                        </a:spcAft>
                      </a:pPr>
                      <a:r>
                        <a:rPr lang="es-EC" sz="1200" dirty="0">
                          <a:effectLst/>
                        </a:rPr>
                        <a:t> </a:t>
                      </a:r>
                      <a:endParaRPr lang="es-MX" sz="1200" dirty="0">
                        <a:effectLst/>
                      </a:endParaRPr>
                    </a:p>
                    <a:p>
                      <a:pPr algn="l">
                        <a:lnSpc>
                          <a:spcPct val="107000"/>
                        </a:lnSpc>
                        <a:spcAft>
                          <a:spcPts val="0"/>
                        </a:spcAft>
                      </a:pPr>
                      <a:r>
                        <a:rPr lang="es-EC" sz="1200" dirty="0">
                          <a:effectLst/>
                        </a:rPr>
                        <a:t> </a:t>
                      </a:r>
                      <a:endParaRPr lang="es-MX" sz="1200" dirty="0">
                        <a:effectLst/>
                      </a:endParaRPr>
                    </a:p>
                    <a:p>
                      <a:pPr algn="l">
                        <a:lnSpc>
                          <a:spcPct val="107000"/>
                        </a:lnSpc>
                        <a:spcAft>
                          <a:spcPts val="0"/>
                        </a:spcAft>
                      </a:pPr>
                      <a:r>
                        <a:rPr lang="es-EC" sz="1200" dirty="0">
                          <a:effectLst/>
                        </a:rPr>
                        <a:t> </a:t>
                      </a:r>
                      <a:endParaRPr lang="es-MX" sz="1200" dirty="0">
                        <a:effectLst/>
                      </a:endParaRPr>
                    </a:p>
                    <a:p>
                      <a:pPr algn="l">
                        <a:lnSpc>
                          <a:spcPct val="107000"/>
                        </a:lnSpc>
                        <a:spcAft>
                          <a:spcPts val="0"/>
                        </a:spcAft>
                      </a:pPr>
                      <a:r>
                        <a:rPr lang="es-EC" sz="1200" dirty="0">
                          <a:effectLst/>
                        </a:rPr>
                        <a:t> </a:t>
                      </a:r>
                      <a:endParaRPr lang="es-MX" sz="1200" dirty="0">
                        <a:effectLst/>
                      </a:endParaRPr>
                    </a:p>
                    <a:p>
                      <a:pPr marL="0" marR="0" lvl="0" indent="0" algn="l" defTabSz="457200" rtl="0" eaLnBrk="1" fontAlgn="auto" latinLnBrk="0" hangingPunct="1">
                        <a:lnSpc>
                          <a:spcPct val="107000"/>
                        </a:lnSpc>
                        <a:spcBef>
                          <a:spcPts val="0"/>
                        </a:spcBef>
                        <a:spcAft>
                          <a:spcPts val="0"/>
                        </a:spcAft>
                        <a:buClrTx/>
                        <a:buSzTx/>
                        <a:buFontTx/>
                        <a:buNone/>
                        <a:tabLst/>
                        <a:defRPr/>
                      </a:pPr>
                      <a:r>
                        <a:rPr lang="es-EC" sz="1200" dirty="0">
                          <a:effectLst/>
                        </a:rPr>
                        <a:t> </a:t>
                      </a:r>
                      <a:r>
                        <a:rPr lang="es-EC" sz="1200" dirty="0" smtClean="0">
                          <a:effectLst/>
                        </a:rPr>
                        <a:t>Inserción de incentivos y</a:t>
                      </a:r>
                      <a:r>
                        <a:rPr lang="es-EC" sz="1200" baseline="0" dirty="0" smtClean="0">
                          <a:effectLst/>
                        </a:rPr>
                        <a:t> resolución de conflictos</a:t>
                      </a:r>
                      <a:endParaRPr lang="es-MX" sz="1200" dirty="0" smtClean="0">
                        <a:effectLst/>
                      </a:endParaRPr>
                    </a:p>
                    <a:p>
                      <a:pPr algn="l">
                        <a:lnSpc>
                          <a:spcPct val="107000"/>
                        </a:lnSpc>
                        <a:spcAft>
                          <a:spcPts val="0"/>
                        </a:spcAft>
                      </a:pPr>
                      <a:endParaRPr lang="es-MX" sz="1200" dirty="0">
                        <a:effectLst/>
                      </a:endParaRPr>
                    </a:p>
                    <a:p>
                      <a:pPr algn="l">
                        <a:lnSpc>
                          <a:spcPct val="107000"/>
                        </a:lnSpc>
                        <a:spcAft>
                          <a:spcPts val="0"/>
                        </a:spcAft>
                      </a:pPr>
                      <a:r>
                        <a:rPr lang="es-EC" sz="1200" dirty="0">
                          <a:effectLst/>
                        </a:rPr>
                        <a:t> </a:t>
                      </a:r>
                      <a:endParaRPr lang="es-MX" sz="1200" dirty="0">
                        <a:effectLst/>
                      </a:endParaRPr>
                    </a:p>
                    <a:p>
                      <a:pPr algn="l">
                        <a:lnSpc>
                          <a:spcPct val="107000"/>
                        </a:lnSpc>
                        <a:spcAft>
                          <a:spcPts val="0"/>
                        </a:spcAft>
                      </a:pPr>
                      <a:r>
                        <a:rPr lang="es-EC" sz="1200" dirty="0">
                          <a:effectLst/>
                        </a:rPr>
                        <a:t> </a:t>
                      </a:r>
                      <a:endParaRPr lang="es-MX" sz="1200" dirty="0">
                        <a:effectLst/>
                      </a:endParaRPr>
                    </a:p>
                    <a:p>
                      <a:pPr algn="l">
                        <a:lnSpc>
                          <a:spcPct val="107000"/>
                        </a:lnSpc>
                        <a:spcAft>
                          <a:spcPts val="0"/>
                        </a:spcAft>
                      </a:pPr>
                      <a:r>
                        <a:rPr lang="es-EC"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124" marR="59124" marT="0" marB="0"/>
                </a:tc>
                <a:tc>
                  <a:txBody>
                    <a:bodyPr/>
                    <a:lstStyle/>
                    <a:p>
                      <a:pPr algn="l">
                        <a:lnSpc>
                          <a:spcPct val="107000"/>
                        </a:lnSpc>
                        <a:spcAft>
                          <a:spcPts val="0"/>
                        </a:spcAft>
                      </a:pPr>
                      <a:r>
                        <a:rPr lang="es-EC" sz="1200" dirty="0">
                          <a:effectLst/>
                        </a:rPr>
                        <a:t> </a:t>
                      </a:r>
                      <a:endParaRPr lang="es-MX" sz="1200" dirty="0">
                        <a:effectLst/>
                      </a:endParaRPr>
                    </a:p>
                    <a:p>
                      <a:pPr algn="l">
                        <a:lnSpc>
                          <a:spcPct val="107000"/>
                        </a:lnSpc>
                        <a:spcAft>
                          <a:spcPts val="0"/>
                        </a:spcAft>
                      </a:pPr>
                      <a:r>
                        <a:rPr lang="es-EC" sz="1200" dirty="0">
                          <a:effectLst/>
                        </a:rPr>
                        <a:t> </a:t>
                      </a:r>
                      <a:endParaRPr lang="es-MX" sz="1200" dirty="0">
                        <a:effectLst/>
                      </a:endParaRPr>
                    </a:p>
                    <a:p>
                      <a:pPr algn="l">
                        <a:lnSpc>
                          <a:spcPct val="107000"/>
                        </a:lnSpc>
                        <a:spcAft>
                          <a:spcPts val="0"/>
                        </a:spcAft>
                      </a:pPr>
                      <a:r>
                        <a:rPr lang="es-EC" sz="1200" dirty="0">
                          <a:effectLst/>
                        </a:rPr>
                        <a:t> </a:t>
                      </a:r>
                      <a:endParaRPr lang="es-MX" sz="1200" dirty="0">
                        <a:effectLst/>
                      </a:endParaRPr>
                    </a:p>
                    <a:p>
                      <a:pPr algn="l">
                        <a:lnSpc>
                          <a:spcPct val="107000"/>
                        </a:lnSpc>
                        <a:spcAft>
                          <a:spcPts val="0"/>
                        </a:spcAft>
                      </a:pPr>
                      <a:r>
                        <a:rPr lang="es-EC" sz="1200" dirty="0">
                          <a:effectLst/>
                        </a:rPr>
                        <a:t> </a:t>
                      </a:r>
                      <a:endParaRPr lang="es-MX" sz="1200" dirty="0">
                        <a:effectLst/>
                      </a:endParaRPr>
                    </a:p>
                    <a:p>
                      <a:pPr algn="l">
                        <a:lnSpc>
                          <a:spcPct val="107000"/>
                        </a:lnSpc>
                        <a:spcAft>
                          <a:spcPts val="0"/>
                        </a:spcAft>
                      </a:pPr>
                      <a:r>
                        <a:rPr lang="es-EC" sz="1200" dirty="0">
                          <a:effectLst/>
                        </a:rPr>
                        <a:t> </a:t>
                      </a:r>
                      <a:endParaRPr lang="es-MX" sz="1200" dirty="0">
                        <a:effectLst/>
                      </a:endParaRPr>
                    </a:p>
                    <a:p>
                      <a:pPr algn="l">
                        <a:lnSpc>
                          <a:spcPct val="107000"/>
                        </a:lnSpc>
                        <a:spcAft>
                          <a:spcPts val="0"/>
                        </a:spcAft>
                      </a:pPr>
                      <a:r>
                        <a:rPr lang="es-EC" sz="1200" dirty="0">
                          <a:effectLst/>
                        </a:rPr>
                        <a:t> </a:t>
                      </a:r>
                      <a:endParaRPr lang="es-MX" sz="1200" dirty="0">
                        <a:effectLst/>
                      </a:endParaRPr>
                    </a:p>
                    <a:p>
                      <a:pPr algn="l">
                        <a:lnSpc>
                          <a:spcPct val="107000"/>
                        </a:lnSpc>
                        <a:spcAft>
                          <a:spcPts val="0"/>
                        </a:spcAft>
                      </a:pPr>
                      <a:r>
                        <a:rPr lang="es-EC" sz="1200" dirty="0">
                          <a:effectLst/>
                        </a:rPr>
                        <a:t> </a:t>
                      </a:r>
                      <a:endParaRPr lang="es-MX" sz="1200" dirty="0">
                        <a:effectLst/>
                      </a:endParaRPr>
                    </a:p>
                    <a:p>
                      <a:pPr algn="l">
                        <a:lnSpc>
                          <a:spcPct val="107000"/>
                        </a:lnSpc>
                        <a:spcAft>
                          <a:spcPts val="0"/>
                        </a:spcAft>
                      </a:pPr>
                      <a:r>
                        <a:rPr lang="es-EC" sz="1200" dirty="0">
                          <a:effectLst/>
                        </a:rPr>
                        <a:t> </a:t>
                      </a:r>
                      <a:r>
                        <a:rPr lang="es-EC" sz="1200" dirty="0" smtClean="0">
                          <a:effectLst/>
                        </a:rPr>
                        <a:t>Crear y</a:t>
                      </a:r>
                      <a:r>
                        <a:rPr lang="es-EC" sz="1200" baseline="0" dirty="0" smtClean="0">
                          <a:effectLst/>
                        </a:rPr>
                        <a:t> monitorear la planificación estratégica </a:t>
                      </a:r>
                      <a:r>
                        <a:rPr lang="es-EC" sz="1200" dirty="0" smtClean="0">
                          <a:effectLst/>
                        </a:rPr>
                        <a:t>entre</a:t>
                      </a:r>
                      <a:r>
                        <a:rPr lang="es-EC" sz="1200" baseline="0" dirty="0" smtClean="0">
                          <a:effectLst/>
                        </a:rPr>
                        <a:t> áreas</a:t>
                      </a:r>
                      <a:r>
                        <a:rPr lang="es-EC" sz="1200" dirty="0" smtClean="0">
                          <a:effectLst/>
                        </a:rPr>
                        <a:t> </a:t>
                      </a:r>
                      <a:endParaRPr lang="es-MX" sz="1200" dirty="0">
                        <a:effectLst/>
                      </a:endParaRPr>
                    </a:p>
                  </a:txBody>
                  <a:tcPr marL="59124" marR="59124" marT="0" marB="0"/>
                </a:tc>
                <a:tc>
                  <a:txBody>
                    <a:bodyPr/>
                    <a:lstStyle/>
                    <a:p>
                      <a:pPr algn="l">
                        <a:lnSpc>
                          <a:spcPct val="107000"/>
                        </a:lnSpc>
                        <a:spcAft>
                          <a:spcPts val="0"/>
                        </a:spcAft>
                      </a:pPr>
                      <a:r>
                        <a:rPr lang="es-EC" sz="1200" dirty="0">
                          <a:effectLst/>
                        </a:rPr>
                        <a:t>    </a:t>
                      </a:r>
                      <a:endParaRPr lang="es-MX" sz="1200" dirty="0">
                        <a:effectLst/>
                      </a:endParaRPr>
                    </a:p>
                    <a:p>
                      <a:pPr algn="l">
                        <a:lnSpc>
                          <a:spcPct val="107000"/>
                        </a:lnSpc>
                        <a:spcAft>
                          <a:spcPts val="0"/>
                        </a:spcAft>
                      </a:pPr>
                      <a:r>
                        <a:rPr lang="es-EC" sz="1200" dirty="0">
                          <a:effectLst/>
                        </a:rPr>
                        <a:t> </a:t>
                      </a:r>
                      <a:endParaRPr lang="es-MX" sz="1200" dirty="0">
                        <a:effectLst/>
                      </a:endParaRPr>
                    </a:p>
                    <a:p>
                      <a:pPr algn="l">
                        <a:lnSpc>
                          <a:spcPct val="107000"/>
                        </a:lnSpc>
                        <a:spcAft>
                          <a:spcPts val="0"/>
                        </a:spcAft>
                      </a:pPr>
                      <a:r>
                        <a:rPr lang="es-EC" sz="1200" dirty="0">
                          <a:effectLst/>
                        </a:rPr>
                        <a:t> </a:t>
                      </a:r>
                      <a:endParaRPr lang="es-MX" sz="1200" dirty="0">
                        <a:effectLst/>
                      </a:endParaRPr>
                    </a:p>
                    <a:p>
                      <a:pPr algn="l">
                        <a:lnSpc>
                          <a:spcPct val="107000"/>
                        </a:lnSpc>
                        <a:spcAft>
                          <a:spcPts val="0"/>
                        </a:spcAft>
                      </a:pPr>
                      <a:r>
                        <a:rPr lang="es-EC" sz="1200" dirty="0">
                          <a:effectLst/>
                        </a:rPr>
                        <a:t> </a:t>
                      </a:r>
                      <a:endParaRPr lang="es-MX" sz="1200" dirty="0">
                        <a:effectLst/>
                      </a:endParaRPr>
                    </a:p>
                    <a:p>
                      <a:pPr algn="l">
                        <a:lnSpc>
                          <a:spcPct val="107000"/>
                        </a:lnSpc>
                        <a:spcAft>
                          <a:spcPts val="0"/>
                        </a:spcAft>
                      </a:pPr>
                      <a:r>
                        <a:rPr lang="es-EC" sz="1200" dirty="0">
                          <a:effectLst/>
                        </a:rPr>
                        <a:t> </a:t>
                      </a:r>
                      <a:endParaRPr lang="es-MX" sz="1200" dirty="0">
                        <a:effectLst/>
                      </a:endParaRPr>
                    </a:p>
                    <a:p>
                      <a:pPr algn="l">
                        <a:lnSpc>
                          <a:spcPct val="107000"/>
                        </a:lnSpc>
                        <a:spcAft>
                          <a:spcPts val="0"/>
                        </a:spcAft>
                      </a:pPr>
                      <a:r>
                        <a:rPr lang="es-EC" sz="1200" dirty="0">
                          <a:effectLst/>
                        </a:rPr>
                        <a:t> </a:t>
                      </a:r>
                      <a:endParaRPr lang="es-MX" sz="1200" dirty="0">
                        <a:effectLst/>
                      </a:endParaRPr>
                    </a:p>
                    <a:p>
                      <a:pPr algn="l">
                        <a:lnSpc>
                          <a:spcPct val="107000"/>
                        </a:lnSpc>
                        <a:spcAft>
                          <a:spcPts val="0"/>
                        </a:spcAft>
                      </a:pPr>
                      <a:r>
                        <a:rPr lang="es-EC" sz="1200" dirty="0">
                          <a:effectLst/>
                        </a:rPr>
                        <a:t> </a:t>
                      </a:r>
                      <a:endParaRPr lang="es-MX" sz="1200" dirty="0">
                        <a:effectLst/>
                      </a:endParaRPr>
                    </a:p>
                    <a:p>
                      <a:pPr algn="l">
                        <a:lnSpc>
                          <a:spcPct val="107000"/>
                        </a:lnSpc>
                        <a:spcAft>
                          <a:spcPts val="0"/>
                        </a:spcAft>
                      </a:pPr>
                      <a:r>
                        <a:rPr lang="es-EC" sz="1200" dirty="0">
                          <a:effectLst/>
                        </a:rPr>
                        <a:t> </a:t>
                      </a:r>
                      <a:endParaRPr lang="es-MX" sz="1200" dirty="0">
                        <a:effectLst/>
                      </a:endParaRPr>
                    </a:p>
                    <a:p>
                      <a:pPr algn="l">
                        <a:lnSpc>
                          <a:spcPct val="107000"/>
                        </a:lnSpc>
                        <a:spcAft>
                          <a:spcPts val="0"/>
                        </a:spcAft>
                      </a:pPr>
                      <a:r>
                        <a:rPr lang="es-EC" sz="1200" dirty="0">
                          <a:effectLst/>
                        </a:rPr>
                        <a:t> </a:t>
                      </a:r>
                      <a:endParaRPr lang="es-MX" sz="1200" dirty="0">
                        <a:effectLst/>
                      </a:endParaRPr>
                    </a:p>
                    <a:p>
                      <a:pPr algn="l">
                        <a:lnSpc>
                          <a:spcPct val="107000"/>
                        </a:lnSpc>
                        <a:spcAft>
                          <a:spcPts val="0"/>
                        </a:spcAft>
                      </a:pPr>
                      <a:r>
                        <a:rPr lang="es-EC" sz="1200" dirty="0">
                          <a:effectLst/>
                        </a:rPr>
                        <a:t> </a:t>
                      </a:r>
                      <a:endParaRPr lang="es-MX" sz="1200" dirty="0">
                        <a:effectLst/>
                      </a:endParaRPr>
                    </a:p>
                    <a:p>
                      <a:pPr algn="l">
                        <a:lnSpc>
                          <a:spcPct val="107000"/>
                        </a:lnSpc>
                        <a:spcAft>
                          <a:spcPts val="0"/>
                        </a:spcAft>
                      </a:pPr>
                      <a:r>
                        <a:rPr lang="es-EC" sz="1200" dirty="0">
                          <a:effectLst/>
                        </a:rPr>
                        <a:t> </a:t>
                      </a:r>
                      <a:endParaRPr lang="es-MX" sz="1200" dirty="0">
                        <a:effectLst/>
                      </a:endParaRPr>
                    </a:p>
                    <a:p>
                      <a:pPr algn="l">
                        <a:lnSpc>
                          <a:spcPct val="107000"/>
                        </a:lnSpc>
                        <a:spcAft>
                          <a:spcPts val="0"/>
                        </a:spcAft>
                      </a:pPr>
                      <a:r>
                        <a:rPr lang="es-EC" sz="1200" dirty="0">
                          <a:effectLst/>
                        </a:rPr>
                        <a:t>$15.000</a:t>
                      </a:r>
                      <a:endParaRPr lang="es-MX" sz="1200" dirty="0">
                        <a:effectLst/>
                      </a:endParaRPr>
                    </a:p>
                    <a:p>
                      <a:pPr algn="l">
                        <a:lnSpc>
                          <a:spcPct val="107000"/>
                        </a:lnSpc>
                        <a:spcAft>
                          <a:spcPts val="0"/>
                        </a:spcAft>
                      </a:pPr>
                      <a:r>
                        <a:rPr lang="es-EC" sz="1200" dirty="0">
                          <a:effectLst/>
                        </a:rPr>
                        <a:t> </a:t>
                      </a:r>
                      <a:endParaRPr lang="es-MX" sz="1200" dirty="0">
                        <a:effectLst/>
                      </a:endParaRPr>
                    </a:p>
                    <a:p>
                      <a:pPr algn="l">
                        <a:lnSpc>
                          <a:spcPct val="107000"/>
                        </a:lnSpc>
                        <a:spcAft>
                          <a:spcPts val="0"/>
                        </a:spcAft>
                      </a:pPr>
                      <a:r>
                        <a:rPr lang="es-EC" sz="1200" dirty="0">
                          <a:effectLst/>
                        </a:rPr>
                        <a:t> </a:t>
                      </a:r>
                      <a:endParaRPr lang="es-MX" sz="1200" dirty="0">
                        <a:effectLst/>
                      </a:endParaRPr>
                    </a:p>
                    <a:p>
                      <a:pPr algn="l">
                        <a:lnSpc>
                          <a:spcPct val="107000"/>
                        </a:lnSpc>
                        <a:spcAft>
                          <a:spcPts val="0"/>
                        </a:spcAft>
                      </a:pPr>
                      <a:r>
                        <a:rPr lang="es-EC" sz="1200" dirty="0">
                          <a:effectLst/>
                        </a:rPr>
                        <a:t> </a:t>
                      </a:r>
                      <a:endParaRPr lang="es-MX" sz="1200" dirty="0">
                        <a:effectLst/>
                      </a:endParaRPr>
                    </a:p>
                    <a:p>
                      <a:pPr algn="l">
                        <a:lnSpc>
                          <a:spcPct val="107000"/>
                        </a:lnSpc>
                        <a:spcAft>
                          <a:spcPts val="0"/>
                        </a:spcAft>
                      </a:pPr>
                      <a:r>
                        <a:rPr lang="es-EC"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124" marR="59124" marT="0" marB="0"/>
                </a:tc>
              </a:tr>
            </a:tbl>
          </a:graphicData>
        </a:graphic>
      </p:graphicFrame>
      <p:sp>
        <p:nvSpPr>
          <p:cNvPr id="3" name="CuadroTexto 2"/>
          <p:cNvSpPr txBox="1"/>
          <p:nvPr/>
        </p:nvSpPr>
        <p:spPr>
          <a:xfrm>
            <a:off x="781980" y="782052"/>
            <a:ext cx="441146" cy="369332"/>
          </a:xfrm>
          <a:prstGeom prst="rect">
            <a:avLst/>
          </a:prstGeom>
          <a:noFill/>
        </p:spPr>
        <p:txBody>
          <a:bodyPr wrap="none" rtlCol="0">
            <a:spAutoFit/>
          </a:bodyPr>
          <a:lstStyle/>
          <a:p>
            <a:r>
              <a:rPr lang="es-MX" dirty="0" smtClean="0">
                <a:solidFill>
                  <a:schemeClr val="bg1"/>
                </a:solidFill>
              </a:rPr>
              <a:t>32</a:t>
            </a:r>
            <a:endParaRPr lang="es-MX" dirty="0">
              <a:solidFill>
                <a:schemeClr val="bg1"/>
              </a:solidFill>
            </a:endParaRPr>
          </a:p>
        </p:txBody>
      </p:sp>
    </p:spTree>
    <p:extLst>
      <p:ext uri="{BB962C8B-B14F-4D97-AF65-F5344CB8AC3E}">
        <p14:creationId xmlns:p14="http://schemas.microsoft.com/office/powerpoint/2010/main" val="6879081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9204289"/>
              </p:ext>
            </p:extLst>
          </p:nvPr>
        </p:nvGraphicFramePr>
        <p:xfrm>
          <a:off x="195942" y="1204242"/>
          <a:ext cx="8948058" cy="5561013"/>
        </p:xfrm>
        <a:graphic>
          <a:graphicData uri="http://schemas.openxmlformats.org/drawingml/2006/table">
            <a:tbl>
              <a:tblPr firstRow="1" firstCol="1" bandRow="1">
                <a:tableStyleId>{5C22544A-7EE6-4342-B048-85BDC9FD1C3A}</a:tableStyleId>
              </a:tblPr>
              <a:tblGrid>
                <a:gridCol w="2446829"/>
                <a:gridCol w="1222776"/>
                <a:gridCol w="1404307"/>
                <a:gridCol w="1335483"/>
                <a:gridCol w="1528010"/>
                <a:gridCol w="1010653"/>
              </a:tblGrid>
              <a:tr h="528304">
                <a:tc>
                  <a:txBody>
                    <a:bodyPr/>
                    <a:lstStyle/>
                    <a:p>
                      <a:pPr algn="ctr">
                        <a:lnSpc>
                          <a:spcPct val="107000"/>
                        </a:lnSpc>
                        <a:spcAft>
                          <a:spcPts val="0"/>
                        </a:spcAft>
                      </a:pPr>
                      <a:endParaRPr lang="es-EC" sz="1100" dirty="0" smtClean="0">
                        <a:effectLst/>
                      </a:endParaRPr>
                    </a:p>
                    <a:p>
                      <a:pPr algn="ctr">
                        <a:lnSpc>
                          <a:spcPct val="107000"/>
                        </a:lnSpc>
                        <a:spcAft>
                          <a:spcPts val="0"/>
                        </a:spcAft>
                      </a:pPr>
                      <a:r>
                        <a:rPr lang="es-EC" sz="1100" dirty="0" smtClean="0">
                          <a:effectLst/>
                        </a:rPr>
                        <a:t>Objetivo </a:t>
                      </a:r>
                      <a:r>
                        <a:rPr lang="es-EC" sz="1100" dirty="0">
                          <a:effectLst/>
                        </a:rPr>
                        <a:t>estratégicos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6706" marR="56706" marT="0" marB="0"/>
                </a:tc>
                <a:tc>
                  <a:txBody>
                    <a:bodyPr/>
                    <a:lstStyle/>
                    <a:p>
                      <a:pPr algn="ctr">
                        <a:lnSpc>
                          <a:spcPct val="107000"/>
                        </a:lnSpc>
                        <a:spcAft>
                          <a:spcPts val="0"/>
                        </a:spcAft>
                      </a:pPr>
                      <a:endParaRPr lang="es-EC" sz="1100" dirty="0" smtClean="0">
                        <a:effectLst/>
                      </a:endParaRPr>
                    </a:p>
                    <a:p>
                      <a:pPr algn="ctr">
                        <a:lnSpc>
                          <a:spcPct val="107000"/>
                        </a:lnSpc>
                        <a:spcAft>
                          <a:spcPts val="0"/>
                        </a:spcAft>
                      </a:pPr>
                      <a:r>
                        <a:rPr lang="es-EC" sz="1100" dirty="0" smtClean="0">
                          <a:effectLst/>
                        </a:rPr>
                        <a:t>Estrategias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6706" marR="56706" marT="0" marB="0"/>
                </a:tc>
                <a:tc>
                  <a:txBody>
                    <a:bodyPr/>
                    <a:lstStyle/>
                    <a:p>
                      <a:pPr algn="ctr">
                        <a:lnSpc>
                          <a:spcPct val="107000"/>
                        </a:lnSpc>
                        <a:spcAft>
                          <a:spcPts val="0"/>
                        </a:spcAft>
                      </a:pPr>
                      <a:endParaRPr lang="es-EC" sz="1100" dirty="0" smtClean="0">
                        <a:effectLst/>
                      </a:endParaRPr>
                    </a:p>
                    <a:p>
                      <a:pPr algn="ctr">
                        <a:lnSpc>
                          <a:spcPct val="107000"/>
                        </a:lnSpc>
                        <a:spcAft>
                          <a:spcPts val="0"/>
                        </a:spcAft>
                      </a:pPr>
                      <a:r>
                        <a:rPr lang="es-EC" sz="1100" dirty="0" err="1" smtClean="0">
                          <a:effectLst/>
                        </a:rPr>
                        <a:t>Kpi</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6706" marR="56706" marT="0" marB="0"/>
                </a:tc>
                <a:tc>
                  <a:txBody>
                    <a:bodyPr/>
                    <a:lstStyle/>
                    <a:p>
                      <a:pPr algn="ctr">
                        <a:lnSpc>
                          <a:spcPct val="107000"/>
                        </a:lnSpc>
                        <a:spcAft>
                          <a:spcPts val="0"/>
                        </a:spcAft>
                      </a:pPr>
                      <a:endParaRPr lang="es-EC" sz="1100" dirty="0" smtClean="0">
                        <a:effectLst/>
                      </a:endParaRPr>
                    </a:p>
                    <a:p>
                      <a:pPr algn="ctr">
                        <a:lnSpc>
                          <a:spcPct val="107000"/>
                        </a:lnSpc>
                        <a:spcAft>
                          <a:spcPts val="0"/>
                        </a:spcAft>
                      </a:pPr>
                      <a:r>
                        <a:rPr lang="es-EC" sz="1100" dirty="0" smtClean="0">
                          <a:effectLst/>
                        </a:rPr>
                        <a:t>Metas</a:t>
                      </a:r>
                    </a:p>
                    <a:p>
                      <a:pPr algn="ctr">
                        <a:lnSpc>
                          <a:spcPct val="107000"/>
                        </a:lnSpc>
                        <a:spcAft>
                          <a:spcPts val="0"/>
                        </a:spcAft>
                      </a:pPr>
                      <a:endParaRPr lang="es-EC"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6706" marR="56706" marT="0" marB="0"/>
                </a:tc>
                <a:tc>
                  <a:txBody>
                    <a:bodyPr/>
                    <a:lstStyle/>
                    <a:p>
                      <a:pPr algn="ctr">
                        <a:lnSpc>
                          <a:spcPct val="107000"/>
                        </a:lnSpc>
                        <a:spcAft>
                          <a:spcPts val="0"/>
                        </a:spcAft>
                      </a:pPr>
                      <a:r>
                        <a:rPr lang="es-EC" sz="1100" dirty="0">
                          <a:effectLst/>
                        </a:rPr>
                        <a:t>Iniciativa estratégica o </a:t>
                      </a:r>
                      <a:endParaRPr lang="es-EC" sz="1100" dirty="0" smtClean="0">
                        <a:effectLst/>
                      </a:endParaRPr>
                    </a:p>
                    <a:p>
                      <a:pPr algn="ctr">
                        <a:lnSpc>
                          <a:spcPct val="107000"/>
                        </a:lnSpc>
                        <a:spcAft>
                          <a:spcPts val="0"/>
                        </a:spcAft>
                      </a:pPr>
                      <a:r>
                        <a:rPr lang="es-EC" sz="1100" dirty="0" smtClean="0">
                          <a:effectLst/>
                        </a:rPr>
                        <a:t>proyecto</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6706" marR="56706" marT="0" marB="0"/>
                </a:tc>
                <a:tc>
                  <a:txBody>
                    <a:bodyPr/>
                    <a:lstStyle/>
                    <a:p>
                      <a:pPr algn="ctr">
                        <a:lnSpc>
                          <a:spcPct val="107000"/>
                        </a:lnSpc>
                        <a:spcAft>
                          <a:spcPts val="0"/>
                        </a:spcAft>
                      </a:pPr>
                      <a:endParaRPr lang="es-EC" sz="1100" dirty="0" smtClean="0">
                        <a:effectLst/>
                      </a:endParaRPr>
                    </a:p>
                    <a:p>
                      <a:pPr algn="ctr">
                        <a:lnSpc>
                          <a:spcPct val="107000"/>
                        </a:lnSpc>
                        <a:spcAft>
                          <a:spcPts val="0"/>
                        </a:spcAft>
                      </a:pPr>
                      <a:r>
                        <a:rPr lang="es-EC" sz="1100" dirty="0" smtClean="0">
                          <a:effectLst/>
                        </a:rPr>
                        <a:t>Presupuesto</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6706" marR="56706" marT="0" marB="0"/>
                </a:tc>
              </a:tr>
              <a:tr h="4484702">
                <a:tc>
                  <a:txBody>
                    <a:bodyPr/>
                    <a:lstStyle/>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Programa mantenimiento técnicos de los sistemas de comunicación organizacional</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124" marR="59124" marT="0" marB="0"/>
                </a:tc>
                <a:tc>
                  <a:txBody>
                    <a:bodyPr/>
                    <a:lstStyle/>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Diversificar los canales de comunicación </a:t>
                      </a:r>
                      <a:r>
                        <a:rPr lang="es-EC" sz="1100" dirty="0" smtClean="0">
                          <a:effectLst/>
                        </a:rPr>
                        <a:t>internas </a:t>
                      </a:r>
                      <a:r>
                        <a:rPr lang="es-EC" sz="1100" dirty="0">
                          <a:effectLst/>
                        </a:rPr>
                        <a:t>técnicos en la empresa</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Chequeos a equipos y software actualizado</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124" marR="59124" marT="0" marB="0"/>
                </a:tc>
                <a:tc>
                  <a:txBody>
                    <a:bodyPr/>
                    <a:lstStyle/>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Número de servicios técnicos eficientes al </a:t>
                      </a:r>
                      <a:r>
                        <a:rPr lang="es-EC" sz="1100" dirty="0" smtClean="0">
                          <a:effectLst/>
                        </a:rPr>
                        <a:t>año</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Tiempo de revisión de la infraestructura</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r>
                        <a:rPr lang="es-EC" sz="1100" dirty="0" smtClean="0">
                          <a:effectLst/>
                        </a:rPr>
                        <a:t>Número </a:t>
                      </a:r>
                      <a:r>
                        <a:rPr lang="es-EC" sz="1100" dirty="0">
                          <a:effectLst/>
                        </a:rPr>
                        <a:t>de chequeos  de equipos al año</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Tiempo del servicio de mantenimiento de los equipos al año</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smtClean="0">
                          <a:effectLst/>
                        </a:rPr>
                        <a:t>Número </a:t>
                      </a:r>
                      <a:r>
                        <a:rPr lang="es-EC" sz="1100" dirty="0">
                          <a:effectLst/>
                        </a:rPr>
                        <a:t>de personas satisfechas con la gestión </a:t>
                      </a:r>
                      <a:endParaRPr lang="es-MX" sz="1100" dirty="0">
                        <a:effectLst/>
                      </a:endParaRPr>
                    </a:p>
                  </a:txBody>
                  <a:tcPr marL="59124" marR="59124" marT="0" marB="0"/>
                </a:tc>
                <a:tc>
                  <a:txBody>
                    <a:bodyPr/>
                    <a:lstStyle/>
                    <a:p>
                      <a:pPr algn="l">
                        <a:lnSpc>
                          <a:spcPct val="107000"/>
                        </a:lnSpc>
                        <a:spcAft>
                          <a:spcPts val="0"/>
                        </a:spcAft>
                      </a:pPr>
                      <a:r>
                        <a:rPr lang="es-EC" sz="1100">
                          <a:effectLst/>
                        </a:rPr>
                        <a:t> </a:t>
                      </a:r>
                      <a:endParaRPr lang="es-MX" sz="1100">
                        <a:effectLst/>
                      </a:endParaRPr>
                    </a:p>
                    <a:p>
                      <a:pPr algn="l">
                        <a:lnSpc>
                          <a:spcPct val="107000"/>
                        </a:lnSpc>
                        <a:spcAft>
                          <a:spcPts val="0"/>
                        </a:spcAft>
                      </a:pPr>
                      <a:r>
                        <a:rPr lang="es-EC" sz="1100">
                          <a:effectLst/>
                        </a:rPr>
                        <a:t> </a:t>
                      </a:r>
                      <a:endParaRPr lang="es-MX" sz="1100">
                        <a:effectLst/>
                      </a:endParaRPr>
                    </a:p>
                    <a:p>
                      <a:pPr algn="l">
                        <a:lnSpc>
                          <a:spcPct val="107000"/>
                        </a:lnSpc>
                        <a:spcAft>
                          <a:spcPts val="0"/>
                        </a:spcAft>
                      </a:pPr>
                      <a:r>
                        <a:rPr lang="es-EC" sz="1100">
                          <a:effectLst/>
                        </a:rPr>
                        <a:t> </a:t>
                      </a:r>
                      <a:endParaRPr lang="es-MX" sz="1100">
                        <a:effectLst/>
                      </a:endParaRPr>
                    </a:p>
                    <a:p>
                      <a:pPr algn="l">
                        <a:lnSpc>
                          <a:spcPct val="107000"/>
                        </a:lnSpc>
                        <a:spcAft>
                          <a:spcPts val="0"/>
                        </a:spcAft>
                      </a:pPr>
                      <a:r>
                        <a:rPr lang="es-EC" sz="1100">
                          <a:effectLst/>
                        </a:rPr>
                        <a:t>Mantenimiento Cada 3 meses al años</a:t>
                      </a:r>
                      <a:endParaRPr lang="es-MX" sz="1100">
                        <a:effectLst/>
                      </a:endParaRPr>
                    </a:p>
                    <a:p>
                      <a:pPr algn="l">
                        <a:lnSpc>
                          <a:spcPct val="107000"/>
                        </a:lnSpc>
                        <a:spcAft>
                          <a:spcPts val="0"/>
                        </a:spcAft>
                      </a:pPr>
                      <a:r>
                        <a:rPr lang="es-EC" sz="1100">
                          <a:effectLst/>
                        </a:rPr>
                        <a:t> </a:t>
                      </a:r>
                      <a:endParaRPr lang="es-MX" sz="1100">
                        <a:effectLst/>
                      </a:endParaRPr>
                    </a:p>
                    <a:p>
                      <a:pPr algn="l">
                        <a:lnSpc>
                          <a:spcPct val="107000"/>
                        </a:lnSpc>
                        <a:spcAft>
                          <a:spcPts val="0"/>
                        </a:spcAft>
                      </a:pPr>
                      <a:r>
                        <a:rPr lang="es-EC" sz="1100">
                          <a:effectLst/>
                        </a:rPr>
                        <a:t> </a:t>
                      </a:r>
                      <a:endParaRPr lang="es-MX" sz="1100">
                        <a:effectLst/>
                      </a:endParaRPr>
                    </a:p>
                    <a:p>
                      <a:pPr algn="l">
                        <a:lnSpc>
                          <a:spcPct val="107000"/>
                        </a:lnSpc>
                        <a:spcAft>
                          <a:spcPts val="0"/>
                        </a:spcAft>
                      </a:pPr>
                      <a:r>
                        <a:rPr lang="es-EC" sz="1100">
                          <a:effectLst/>
                        </a:rPr>
                        <a:t> </a:t>
                      </a:r>
                      <a:endParaRPr lang="es-MX" sz="1100">
                        <a:effectLst/>
                      </a:endParaRPr>
                    </a:p>
                    <a:p>
                      <a:pPr algn="l">
                        <a:lnSpc>
                          <a:spcPct val="107000"/>
                        </a:lnSpc>
                        <a:spcAft>
                          <a:spcPts val="0"/>
                        </a:spcAft>
                      </a:pPr>
                      <a:r>
                        <a:rPr lang="es-EC" sz="1100">
                          <a:effectLst/>
                        </a:rPr>
                        <a:t> </a:t>
                      </a:r>
                      <a:endParaRPr lang="es-MX" sz="1100">
                        <a:effectLst/>
                      </a:endParaRPr>
                    </a:p>
                    <a:p>
                      <a:pPr algn="l">
                        <a:lnSpc>
                          <a:spcPct val="107000"/>
                        </a:lnSpc>
                        <a:spcAft>
                          <a:spcPts val="0"/>
                        </a:spcAft>
                      </a:pPr>
                      <a:r>
                        <a:rPr lang="es-EC" sz="1100">
                          <a:effectLst/>
                        </a:rPr>
                        <a:t> </a:t>
                      </a:r>
                      <a:endParaRPr lang="es-MX" sz="1100">
                        <a:effectLst/>
                      </a:endParaRPr>
                    </a:p>
                    <a:p>
                      <a:pPr algn="l">
                        <a:lnSpc>
                          <a:spcPct val="107000"/>
                        </a:lnSpc>
                        <a:spcAft>
                          <a:spcPts val="0"/>
                        </a:spcAft>
                      </a:pPr>
                      <a:r>
                        <a:rPr lang="es-EC" sz="1100">
                          <a:effectLst/>
                        </a:rPr>
                        <a:t> </a:t>
                      </a:r>
                      <a:endParaRPr lang="es-MX" sz="1100">
                        <a:effectLst/>
                      </a:endParaRPr>
                    </a:p>
                    <a:p>
                      <a:pPr algn="l">
                        <a:lnSpc>
                          <a:spcPct val="107000"/>
                        </a:lnSpc>
                        <a:spcAft>
                          <a:spcPts val="0"/>
                        </a:spcAft>
                      </a:pPr>
                      <a:r>
                        <a:rPr lang="es-EC" sz="1100">
                          <a:effectLst/>
                        </a:rPr>
                        <a:t> </a:t>
                      </a:r>
                      <a:endParaRPr lang="es-MX" sz="1100">
                        <a:effectLst/>
                      </a:endParaRPr>
                    </a:p>
                    <a:p>
                      <a:pPr algn="l">
                        <a:lnSpc>
                          <a:spcPct val="107000"/>
                        </a:lnSpc>
                        <a:spcAft>
                          <a:spcPts val="0"/>
                        </a:spcAft>
                      </a:pPr>
                      <a:r>
                        <a:rPr lang="es-EC" sz="1100">
                          <a:effectLst/>
                        </a:rPr>
                        <a:t> </a:t>
                      </a:r>
                      <a:endParaRPr lang="es-MX" sz="1100">
                        <a:effectLst/>
                      </a:endParaRPr>
                    </a:p>
                    <a:p>
                      <a:pPr algn="l">
                        <a:lnSpc>
                          <a:spcPct val="107000"/>
                        </a:lnSpc>
                        <a:spcAft>
                          <a:spcPts val="0"/>
                        </a:spcAft>
                      </a:pPr>
                      <a:r>
                        <a:rPr lang="es-EC" sz="1100">
                          <a:effectLst/>
                        </a:rPr>
                        <a:t> </a:t>
                      </a:r>
                      <a:endParaRPr lang="es-MX" sz="1100">
                        <a:effectLst/>
                      </a:endParaRPr>
                    </a:p>
                    <a:p>
                      <a:pPr algn="l">
                        <a:lnSpc>
                          <a:spcPct val="107000"/>
                        </a:lnSpc>
                        <a:spcAft>
                          <a:spcPts val="0"/>
                        </a:spcAft>
                      </a:pPr>
                      <a:r>
                        <a:rPr lang="es-EC" sz="1100">
                          <a:effectLst/>
                        </a:rPr>
                        <a:t> </a:t>
                      </a:r>
                      <a:endParaRPr lang="es-MX" sz="1100">
                        <a:effectLst/>
                      </a:endParaRPr>
                    </a:p>
                    <a:p>
                      <a:pPr algn="l">
                        <a:lnSpc>
                          <a:spcPct val="107000"/>
                        </a:lnSpc>
                        <a:spcAft>
                          <a:spcPts val="0"/>
                        </a:spcAft>
                      </a:pPr>
                      <a:r>
                        <a:rPr lang="es-EC" sz="1100">
                          <a:effectLst/>
                        </a:rPr>
                        <a:t> </a:t>
                      </a:r>
                      <a:endParaRPr lang="es-MX" sz="1100">
                        <a:effectLst/>
                      </a:endParaRPr>
                    </a:p>
                    <a:p>
                      <a:pPr algn="l">
                        <a:lnSpc>
                          <a:spcPct val="107000"/>
                        </a:lnSpc>
                        <a:spcAft>
                          <a:spcPts val="0"/>
                        </a:spcAft>
                      </a:pPr>
                      <a:r>
                        <a:rPr lang="es-EC" sz="1100">
                          <a:effectLst/>
                        </a:rPr>
                        <a:t> </a:t>
                      </a:r>
                      <a:endParaRPr lang="es-MX" sz="1100">
                        <a:effectLst/>
                      </a:endParaRPr>
                    </a:p>
                    <a:p>
                      <a:pPr algn="l">
                        <a:lnSpc>
                          <a:spcPct val="107000"/>
                        </a:lnSpc>
                        <a:spcAft>
                          <a:spcPts val="0"/>
                        </a:spcAft>
                      </a:pPr>
                      <a:r>
                        <a:rPr lang="es-EC" sz="1100">
                          <a:effectLst/>
                        </a:rPr>
                        <a:t> </a:t>
                      </a:r>
                      <a:endParaRPr lang="es-MX" sz="1100">
                        <a:effectLst/>
                      </a:endParaRPr>
                    </a:p>
                    <a:p>
                      <a:pPr algn="l">
                        <a:lnSpc>
                          <a:spcPct val="107000"/>
                        </a:lnSpc>
                        <a:spcAft>
                          <a:spcPts val="0"/>
                        </a:spcAft>
                      </a:pPr>
                      <a:r>
                        <a:rPr lang="es-EC" sz="1100">
                          <a:effectLst/>
                        </a:rPr>
                        <a:t> </a:t>
                      </a:r>
                      <a:endParaRPr lang="es-MX" sz="1100">
                        <a:effectLst/>
                      </a:endParaRPr>
                    </a:p>
                    <a:p>
                      <a:pPr algn="l">
                        <a:lnSpc>
                          <a:spcPct val="107000"/>
                        </a:lnSpc>
                        <a:spcAft>
                          <a:spcPts val="0"/>
                        </a:spcAft>
                      </a:pPr>
                      <a:r>
                        <a:rPr lang="es-EC" sz="1100">
                          <a:effectLst/>
                        </a:rPr>
                        <a:t> </a:t>
                      </a:r>
                      <a:endParaRPr lang="es-MX" sz="1100">
                        <a:effectLst/>
                      </a:endParaRPr>
                    </a:p>
                    <a:p>
                      <a:pPr algn="l">
                        <a:lnSpc>
                          <a:spcPct val="107000"/>
                        </a:lnSpc>
                        <a:spcAft>
                          <a:spcPts val="0"/>
                        </a:spcAft>
                      </a:pPr>
                      <a:r>
                        <a:rPr lang="es-EC" sz="1100">
                          <a:effectLst/>
                        </a:rPr>
                        <a:t>Revisión dos veces al año</a:t>
                      </a:r>
                      <a:endParaRPr lang="es-MX" sz="1100">
                        <a:effectLst/>
                      </a:endParaRPr>
                    </a:p>
                    <a:p>
                      <a:pPr algn="l">
                        <a:lnSpc>
                          <a:spcPct val="107000"/>
                        </a:lnSpc>
                        <a:spcAft>
                          <a:spcPts val="0"/>
                        </a:spcAft>
                      </a:pPr>
                      <a:r>
                        <a:rPr lang="es-EC" sz="11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59124" marR="59124" marT="0" marB="0"/>
                </a:tc>
                <a:tc>
                  <a:txBody>
                    <a:bodyPr/>
                    <a:lstStyle/>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Mejorar la comunicación </a:t>
                      </a:r>
                      <a:r>
                        <a:rPr lang="es-EC" sz="1100" dirty="0" smtClean="0">
                          <a:effectLst/>
                        </a:rPr>
                        <a:t> </a:t>
                      </a:r>
                      <a:r>
                        <a:rPr lang="es-EC" sz="1100" dirty="0">
                          <a:effectLst/>
                        </a:rPr>
                        <a:t>tecnológica </a:t>
                      </a:r>
                      <a:r>
                        <a:rPr lang="es-EC" sz="1100" dirty="0" smtClean="0">
                          <a:effectLst/>
                        </a:rPr>
                        <a:t>de</a:t>
                      </a:r>
                    </a:p>
                    <a:p>
                      <a:pPr algn="l">
                        <a:lnSpc>
                          <a:spcPct val="107000"/>
                        </a:lnSpc>
                        <a:spcAft>
                          <a:spcPts val="0"/>
                        </a:spcAft>
                      </a:pPr>
                      <a:r>
                        <a:rPr lang="es-EC" sz="1100" dirty="0" smtClean="0">
                          <a:effectLst/>
                        </a:rPr>
                        <a:t> </a:t>
                      </a:r>
                      <a:r>
                        <a:rPr lang="es-EC" sz="1100" dirty="0">
                          <a:effectLst/>
                        </a:rPr>
                        <a:t>las operadoras y clientes con equipos de gama alta</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124" marR="59124" marT="0" marB="0"/>
                </a:tc>
                <a:tc>
                  <a:txBody>
                    <a:bodyPr/>
                    <a:lstStyle/>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$10.000</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r>
                        <a:rPr lang="es-EC" sz="1100" dirty="0">
                          <a:effectLst/>
                        </a:rPr>
                        <a:t> </a:t>
                      </a:r>
                      <a:endParaRPr lang="es-MX" sz="1100" dirty="0">
                        <a:effectLst/>
                      </a:endParaRPr>
                    </a:p>
                    <a:p>
                      <a:pPr algn="l">
                        <a:lnSpc>
                          <a:spcPct val="107000"/>
                        </a:lnSpc>
                        <a:spcAft>
                          <a:spcPts val="0"/>
                        </a:spcAft>
                      </a:pPr>
                      <a:endParaRPr lang="es-EC" sz="1100" dirty="0" smtClean="0">
                        <a:effectLst/>
                      </a:endParaRPr>
                    </a:p>
                    <a:p>
                      <a:pPr algn="l">
                        <a:lnSpc>
                          <a:spcPct val="107000"/>
                        </a:lnSpc>
                        <a:spcAft>
                          <a:spcPts val="0"/>
                        </a:spcAft>
                      </a:pPr>
                      <a:endParaRPr lang="es-EC" sz="1100" dirty="0" smtClean="0">
                        <a:effectLst/>
                      </a:endParaRPr>
                    </a:p>
                    <a:p>
                      <a:pPr algn="l">
                        <a:lnSpc>
                          <a:spcPct val="107000"/>
                        </a:lnSpc>
                        <a:spcAft>
                          <a:spcPts val="0"/>
                        </a:spcAft>
                      </a:pPr>
                      <a:endParaRPr lang="es-EC" sz="1100" dirty="0" smtClean="0">
                        <a:effectLst/>
                      </a:endParaRPr>
                    </a:p>
                    <a:p>
                      <a:pPr algn="l">
                        <a:lnSpc>
                          <a:spcPct val="107000"/>
                        </a:lnSpc>
                        <a:spcAft>
                          <a:spcPts val="0"/>
                        </a:spcAft>
                      </a:pPr>
                      <a:endParaRPr lang="es-EC" sz="1100" dirty="0" smtClean="0">
                        <a:effectLst/>
                      </a:endParaRPr>
                    </a:p>
                    <a:p>
                      <a:pPr algn="l">
                        <a:lnSpc>
                          <a:spcPct val="107000"/>
                        </a:lnSpc>
                        <a:spcAft>
                          <a:spcPts val="0"/>
                        </a:spcAft>
                      </a:pPr>
                      <a:endParaRPr lang="es-EC" sz="1100" dirty="0" smtClean="0">
                        <a:effectLst/>
                      </a:endParaRPr>
                    </a:p>
                    <a:p>
                      <a:pPr algn="l">
                        <a:lnSpc>
                          <a:spcPct val="107000"/>
                        </a:lnSpc>
                        <a:spcAft>
                          <a:spcPts val="0"/>
                        </a:spcAft>
                      </a:pPr>
                      <a:endParaRPr lang="es-EC" sz="1100" dirty="0" smtClean="0">
                        <a:effectLst/>
                      </a:endParaRPr>
                    </a:p>
                    <a:p>
                      <a:pPr algn="l">
                        <a:lnSpc>
                          <a:spcPct val="107000"/>
                        </a:lnSpc>
                        <a:spcAft>
                          <a:spcPts val="0"/>
                        </a:spcAft>
                      </a:pPr>
                      <a:endParaRPr lang="es-EC" sz="1100" dirty="0" smtClean="0">
                        <a:effectLst/>
                      </a:endParaRPr>
                    </a:p>
                    <a:p>
                      <a:pPr algn="l">
                        <a:lnSpc>
                          <a:spcPct val="107000"/>
                        </a:lnSpc>
                        <a:spcAft>
                          <a:spcPts val="0"/>
                        </a:spcAft>
                      </a:pPr>
                      <a:endParaRPr lang="es-EC" sz="1100" dirty="0" smtClean="0">
                        <a:effectLst/>
                      </a:endParaRPr>
                    </a:p>
                    <a:p>
                      <a:pPr algn="l">
                        <a:lnSpc>
                          <a:spcPct val="107000"/>
                        </a:lnSpc>
                        <a:spcAft>
                          <a:spcPts val="0"/>
                        </a:spcAft>
                      </a:pPr>
                      <a:endParaRPr lang="es-EC" sz="1100" dirty="0" smtClean="0">
                        <a:effectLst/>
                      </a:endParaRPr>
                    </a:p>
                    <a:p>
                      <a:pPr algn="l">
                        <a:lnSpc>
                          <a:spcPct val="107000"/>
                        </a:lnSpc>
                        <a:spcAft>
                          <a:spcPts val="0"/>
                        </a:spcAft>
                      </a:pPr>
                      <a:r>
                        <a:rPr lang="es-EC" sz="1100" dirty="0" smtClean="0">
                          <a:solidFill>
                            <a:srgbClr val="FF0000"/>
                          </a:solidFill>
                          <a:effectLst/>
                        </a:rPr>
                        <a:t>$</a:t>
                      </a:r>
                      <a:r>
                        <a:rPr lang="es-EC" sz="1100" dirty="0">
                          <a:solidFill>
                            <a:srgbClr val="FF0000"/>
                          </a:solidFill>
                          <a:effectLst/>
                        </a:rPr>
                        <a:t>98000</a:t>
                      </a:r>
                      <a:endParaRPr lang="es-MX"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124" marR="59124" marT="0" marB="0"/>
                </a:tc>
              </a:tr>
            </a:tbl>
          </a:graphicData>
        </a:graphic>
      </p:graphicFrame>
      <p:sp>
        <p:nvSpPr>
          <p:cNvPr id="3" name="CuadroTexto 2"/>
          <p:cNvSpPr txBox="1"/>
          <p:nvPr/>
        </p:nvSpPr>
        <p:spPr>
          <a:xfrm>
            <a:off x="781980" y="782052"/>
            <a:ext cx="441146" cy="369332"/>
          </a:xfrm>
          <a:prstGeom prst="rect">
            <a:avLst/>
          </a:prstGeom>
          <a:noFill/>
        </p:spPr>
        <p:txBody>
          <a:bodyPr wrap="none" rtlCol="0">
            <a:spAutoFit/>
          </a:bodyPr>
          <a:lstStyle/>
          <a:p>
            <a:r>
              <a:rPr lang="es-MX" dirty="0" smtClean="0">
                <a:solidFill>
                  <a:schemeClr val="bg1"/>
                </a:solidFill>
              </a:rPr>
              <a:t>33</a:t>
            </a:r>
            <a:endParaRPr lang="es-MX" dirty="0">
              <a:solidFill>
                <a:schemeClr val="bg1"/>
              </a:solidFill>
            </a:endParaRPr>
          </a:p>
        </p:txBody>
      </p:sp>
    </p:spTree>
    <p:extLst>
      <p:ext uri="{BB962C8B-B14F-4D97-AF65-F5344CB8AC3E}">
        <p14:creationId xmlns:p14="http://schemas.microsoft.com/office/powerpoint/2010/main" val="49104004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349" y="404666"/>
            <a:ext cx="7765321" cy="1326321"/>
          </a:xfrm>
        </p:spPr>
        <p:txBody>
          <a:bodyPr/>
          <a:lstStyle/>
          <a:p>
            <a:pPr algn="ctr"/>
            <a:r>
              <a:rPr lang="es-EC" dirty="0">
                <a:solidFill>
                  <a:schemeClr val="tx1"/>
                </a:solidFill>
              </a:rPr>
              <a:t>Conclusiones</a:t>
            </a:r>
          </a:p>
        </p:txBody>
      </p:sp>
      <p:sp>
        <p:nvSpPr>
          <p:cNvPr id="3" name="Marcador de contenido 2"/>
          <p:cNvSpPr>
            <a:spLocks noGrp="1"/>
          </p:cNvSpPr>
          <p:nvPr>
            <p:ph idx="1"/>
          </p:nvPr>
        </p:nvSpPr>
        <p:spPr>
          <a:xfrm>
            <a:off x="179512" y="1167274"/>
            <a:ext cx="8271156" cy="4789320"/>
          </a:xfrm>
        </p:spPr>
        <p:txBody>
          <a:bodyPr>
            <a:noAutofit/>
          </a:bodyPr>
          <a:lstStyle/>
          <a:p>
            <a:r>
              <a:rPr lang="es-EC" sz="1200" dirty="0"/>
              <a:t> </a:t>
            </a:r>
            <a:endParaRPr lang="es-MX" sz="1200" dirty="0"/>
          </a:p>
          <a:p>
            <a:pPr lvl="0"/>
            <a:r>
              <a:rPr lang="es-EC" sz="1200" dirty="0"/>
              <a:t>Por medio del presente estudio se llegó a determinar que en el Distrito Metropolitano de la ciudad de Quito, dentro de los Concesionarios existe una comunicación interna relativamente buena, pero no excelente </a:t>
            </a:r>
            <a:r>
              <a:rPr lang="es-EC" sz="1200" dirty="0" smtClean="0"/>
              <a:t>se </a:t>
            </a:r>
            <a:r>
              <a:rPr lang="es-EC" sz="1200" dirty="0"/>
              <a:t>encontró que el 75% no conoce cuál es la misión visión y valores de la empresa, así como también el 34% no conoce cuál es el slogan de la organización, a pesar de ello el 54.4% menciono que la imagen corporativa visual es excelente. </a:t>
            </a:r>
            <a:endParaRPr lang="es-MX" sz="1200" dirty="0"/>
          </a:p>
          <a:p>
            <a:pPr lvl="0"/>
            <a:r>
              <a:rPr lang="es-EC" sz="1200" dirty="0"/>
              <a:t>En el nivel administrativo jerárquico se encontró que la relación entre jefe y empleado operativo es excelente, comunicándose con mayor frecuencia a través de correos electrónicos y obteniendo incentivos por alcanzar sus objetivos por medio  de bonos y regalos varios Con respecto al conocimiento de los objetivos de trabajo de los empleados de los talleres el 100% manifestó que tiene claro cuáles son, así mismo el 86% de los mismos manifestó que la información que reciben es oportuna y adecuada. </a:t>
            </a:r>
            <a:endParaRPr lang="es-MX" sz="1200" dirty="0"/>
          </a:p>
          <a:p>
            <a:pPr lvl="0"/>
            <a:r>
              <a:rPr lang="es-EC" sz="1200" dirty="0"/>
              <a:t>Conforme a la comunicación con los compañeros de trabajo de diferentes áreas mencionaron en promedio que muy buena pero no excelente, ya que no se mantienen reuniones con otras áreas de trabajo con mayor frecuencia, siendo muy limitadas solamente 2 veces por año.</a:t>
            </a:r>
            <a:endParaRPr lang="es-MX" sz="1200" dirty="0"/>
          </a:p>
          <a:p>
            <a:pPr lvl="0"/>
            <a:r>
              <a:rPr lang="es-EC" sz="1200" dirty="0"/>
              <a:t> Finalmente se pudo observar que la forma más constante de comunicarse con las otras áreas de trabajo es por medio de correos electrónicos con un 57% y personalmente con el 29%, además la comunicación entre jefe y empleado de taller es muy buena con un 50% de aceptación realizándolo con mayor grado a través de correos electrónicos y personalmente, mientras que los incentivos por cumplir los objetivos han sido en su mayoría regalos varios sin tomar en cuenta los ascensos profesionales. </a:t>
            </a:r>
            <a:endParaRPr lang="es-MX" sz="1200" dirty="0"/>
          </a:p>
          <a:p>
            <a:r>
              <a:rPr lang="es-EC" sz="1200" b="1" dirty="0"/>
              <a:t/>
            </a:r>
            <a:br>
              <a:rPr lang="es-EC" sz="1200" b="1" dirty="0"/>
            </a:br>
            <a:r>
              <a:rPr lang="es-EC" sz="1200" b="1" dirty="0"/>
              <a:t> </a:t>
            </a:r>
            <a:endParaRPr lang="es-MX" sz="1200" dirty="0"/>
          </a:p>
          <a:p>
            <a:endParaRPr lang="es-EC" sz="1200" dirty="0"/>
          </a:p>
        </p:txBody>
      </p:sp>
      <p:sp>
        <p:nvSpPr>
          <p:cNvPr id="4" name="CuadroTexto 3"/>
          <p:cNvSpPr txBox="1"/>
          <p:nvPr/>
        </p:nvSpPr>
        <p:spPr>
          <a:xfrm>
            <a:off x="781980" y="782052"/>
            <a:ext cx="441146" cy="369332"/>
          </a:xfrm>
          <a:prstGeom prst="rect">
            <a:avLst/>
          </a:prstGeom>
          <a:noFill/>
        </p:spPr>
        <p:txBody>
          <a:bodyPr wrap="none" rtlCol="0">
            <a:spAutoFit/>
          </a:bodyPr>
          <a:lstStyle/>
          <a:p>
            <a:r>
              <a:rPr lang="es-MX" dirty="0" smtClean="0">
                <a:solidFill>
                  <a:schemeClr val="bg1"/>
                </a:solidFill>
              </a:rPr>
              <a:t>34</a:t>
            </a:r>
            <a:endParaRPr lang="es-MX" dirty="0">
              <a:solidFill>
                <a:schemeClr val="bg1"/>
              </a:solidFill>
            </a:endParaRPr>
          </a:p>
        </p:txBody>
      </p:sp>
    </p:spTree>
    <p:extLst>
      <p:ext uri="{BB962C8B-B14F-4D97-AF65-F5344CB8AC3E}">
        <p14:creationId xmlns:p14="http://schemas.microsoft.com/office/powerpoint/2010/main" val="19258720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685349" y="404666"/>
            <a:ext cx="7765321" cy="1326321"/>
          </a:xfrm>
        </p:spPr>
        <p:txBody>
          <a:bodyPr/>
          <a:lstStyle/>
          <a:p>
            <a:pPr algn="ctr"/>
            <a:r>
              <a:rPr lang="es-EC" dirty="0" smtClean="0">
                <a:solidFill>
                  <a:schemeClr val="tx1"/>
                </a:solidFill>
              </a:rPr>
              <a:t>Recomendaciones</a:t>
            </a:r>
            <a:endParaRPr lang="es-EC" dirty="0">
              <a:solidFill>
                <a:schemeClr val="tx1"/>
              </a:solidFill>
            </a:endParaRPr>
          </a:p>
        </p:txBody>
      </p:sp>
      <p:sp>
        <p:nvSpPr>
          <p:cNvPr id="5" name="Rectángulo 4"/>
          <p:cNvSpPr/>
          <p:nvPr/>
        </p:nvSpPr>
        <p:spPr>
          <a:xfrm>
            <a:off x="996041" y="1287898"/>
            <a:ext cx="7723416" cy="4154984"/>
          </a:xfrm>
          <a:prstGeom prst="rect">
            <a:avLst/>
          </a:prstGeom>
        </p:spPr>
        <p:txBody>
          <a:bodyPr wrap="square">
            <a:spAutoFit/>
          </a:bodyPr>
          <a:lstStyle/>
          <a:p>
            <a:r>
              <a:rPr lang="es-EC" sz="1200" b="1" dirty="0" smtClean="0"/>
              <a:t> </a:t>
            </a:r>
            <a:endParaRPr lang="es-MX" sz="1200" dirty="0" smtClean="0"/>
          </a:p>
          <a:p>
            <a:pPr marL="171450" lvl="0" indent="-171450">
              <a:buFont typeface="Arial" panose="020B0604020202020204" pitchFamily="34" charset="0"/>
              <a:buChar char="•"/>
            </a:pPr>
            <a:r>
              <a:rPr lang="es-EC" sz="1200" dirty="0" smtClean="0"/>
              <a:t>Se recomienda a la administración de talento humano mejorar la comunicación interna entre compañeros entre la distintas área de trabajo del nivel operativo y talleres, con el soporte, gestión y evaluación de la administración para fortalecer la interacción entre empleados y evitar que los empleados de talleres solamente permanezcan pocos años de trabajo y busquen mejores oportunidades limitando la deserción.</a:t>
            </a:r>
          </a:p>
          <a:p>
            <a:pPr marL="171450" lvl="0" indent="-171450">
              <a:buFont typeface="Arial" panose="020B0604020202020204" pitchFamily="34" charset="0"/>
              <a:buChar char="•"/>
            </a:pPr>
            <a:endParaRPr lang="es-MX" sz="1200" dirty="0" smtClean="0"/>
          </a:p>
          <a:p>
            <a:pPr marL="171450" lvl="0" indent="-171450">
              <a:buFont typeface="Arial" panose="020B0604020202020204" pitchFamily="34" charset="0"/>
              <a:buChar char="•"/>
            </a:pPr>
            <a:r>
              <a:rPr lang="es-EC" sz="1200" dirty="0" smtClean="0"/>
              <a:t>Se sugiere a la organización que informe mediante el uso de tablones y anuncios sobre la misión visión y valores de la empresa de forma visual para crear sentido de </a:t>
            </a:r>
            <a:r>
              <a:rPr lang="es-EC" sz="1200" dirty="0" err="1" smtClean="0"/>
              <a:t>pertencia</a:t>
            </a:r>
            <a:r>
              <a:rPr lang="es-EC" sz="1200" dirty="0" smtClean="0"/>
              <a:t> en los empleados que desconocen el contenido y el fin de la misma.</a:t>
            </a:r>
          </a:p>
          <a:p>
            <a:pPr marL="171450" lvl="0" indent="-171450">
              <a:buFont typeface="Arial" panose="020B0604020202020204" pitchFamily="34" charset="0"/>
              <a:buChar char="•"/>
            </a:pPr>
            <a:endParaRPr lang="es-MX" sz="1200" dirty="0" smtClean="0"/>
          </a:p>
          <a:p>
            <a:pPr marL="171450" lvl="0" indent="-171450">
              <a:buFont typeface="Arial" panose="020B0604020202020204" pitchFamily="34" charset="0"/>
              <a:buChar char="•"/>
            </a:pPr>
            <a:r>
              <a:rPr lang="es-EC" sz="1200" dirty="0" smtClean="0"/>
              <a:t>Se recomienda mejorar la comunicación interna a través de reuniones más frecuentes y no limitadas para fomentar el intercambio de ideas el conocimiento de sus habilidades, la convivencia laboral, el compromiso para cumplir objetivos, el desarrollo social, y el ambiente de armonía de trabajo, de manera trimestral o bimensual, con el respectivo seguimiento y valoración del cumplimiento de los temas más relevantes tratados en las reuniones.</a:t>
            </a:r>
          </a:p>
          <a:p>
            <a:pPr marL="171450" lvl="0" indent="-171450">
              <a:buFont typeface="Arial" panose="020B0604020202020204" pitchFamily="34" charset="0"/>
              <a:buChar char="•"/>
            </a:pPr>
            <a:endParaRPr lang="es-MX" sz="1200" dirty="0" smtClean="0"/>
          </a:p>
          <a:p>
            <a:pPr marL="171450" lvl="0" indent="-171450">
              <a:buFont typeface="Arial" panose="020B0604020202020204" pitchFamily="34" charset="0"/>
              <a:buChar char="•"/>
            </a:pPr>
            <a:r>
              <a:rPr lang="es-EC" sz="1200" dirty="0" smtClean="0"/>
              <a:t>Se considera importante el análisis más profundo de los incentivos laborales que permitan al empleado tanto operativo como de los talleres tener mayor oportunidad de un posible crecimiento profesional, ya que la mayoría de premios solamente son económicos y no profesionales lo que ocasiona malestar a pesar de recibir algún beneficio adicional por cumplir sus objetivos.</a:t>
            </a:r>
            <a:endParaRPr lang="es-MX" sz="1200" dirty="0"/>
          </a:p>
        </p:txBody>
      </p:sp>
      <p:sp>
        <p:nvSpPr>
          <p:cNvPr id="6" name="CuadroTexto 5"/>
          <p:cNvSpPr txBox="1"/>
          <p:nvPr/>
        </p:nvSpPr>
        <p:spPr>
          <a:xfrm>
            <a:off x="781980" y="782052"/>
            <a:ext cx="441146" cy="369332"/>
          </a:xfrm>
          <a:prstGeom prst="rect">
            <a:avLst/>
          </a:prstGeom>
          <a:noFill/>
        </p:spPr>
        <p:txBody>
          <a:bodyPr wrap="none" rtlCol="0">
            <a:spAutoFit/>
          </a:bodyPr>
          <a:lstStyle/>
          <a:p>
            <a:r>
              <a:rPr lang="es-MX" dirty="0" smtClean="0">
                <a:solidFill>
                  <a:schemeClr val="bg1"/>
                </a:solidFill>
              </a:rPr>
              <a:t>35</a:t>
            </a:r>
            <a:endParaRPr lang="es-MX" dirty="0">
              <a:solidFill>
                <a:schemeClr val="bg1"/>
              </a:solidFill>
            </a:endParaRPr>
          </a:p>
        </p:txBody>
      </p:sp>
    </p:spTree>
    <p:extLst>
      <p:ext uri="{BB962C8B-B14F-4D97-AF65-F5344CB8AC3E}">
        <p14:creationId xmlns:p14="http://schemas.microsoft.com/office/powerpoint/2010/main" val="38720277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18518" y="613904"/>
            <a:ext cx="7290054" cy="1124712"/>
          </a:xfrm>
        </p:spPr>
        <p:txBody>
          <a:bodyPr/>
          <a:lstStyle/>
          <a:p>
            <a:r>
              <a:rPr lang="es-EC" dirty="0" smtClean="0">
                <a:solidFill>
                  <a:schemeClr val="tx1"/>
                </a:solidFill>
              </a:rPr>
              <a:t>ANTECEDENTES</a:t>
            </a:r>
            <a:endParaRPr lang="es-EC" dirty="0">
              <a:solidFill>
                <a:schemeClr val="tx1"/>
              </a:solidFill>
            </a:endParaRPr>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val="2185151025"/>
              </p:ext>
            </p:extLst>
          </p:nvPr>
        </p:nvGraphicFramePr>
        <p:xfrm>
          <a:off x="1099379" y="1077686"/>
          <a:ext cx="7609193" cy="57803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3"/>
          <p:cNvSpPr txBox="1"/>
          <p:nvPr/>
        </p:nvSpPr>
        <p:spPr>
          <a:xfrm>
            <a:off x="781980" y="782052"/>
            <a:ext cx="312906" cy="369332"/>
          </a:xfrm>
          <a:prstGeom prst="rect">
            <a:avLst/>
          </a:prstGeom>
          <a:noFill/>
        </p:spPr>
        <p:txBody>
          <a:bodyPr wrap="none" rtlCol="0">
            <a:spAutoFit/>
          </a:bodyPr>
          <a:lstStyle/>
          <a:p>
            <a:r>
              <a:rPr lang="es-MX" dirty="0">
                <a:solidFill>
                  <a:schemeClr val="bg1"/>
                </a:solidFill>
              </a:rPr>
              <a:t>4</a:t>
            </a:r>
          </a:p>
        </p:txBody>
      </p:sp>
    </p:spTree>
    <p:extLst>
      <p:ext uri="{BB962C8B-B14F-4D97-AF65-F5344CB8AC3E}">
        <p14:creationId xmlns:p14="http://schemas.microsoft.com/office/powerpoint/2010/main" val="9800177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PLANTEAMIENTO DEL PROBLEMA</a:t>
            </a:r>
            <a:endParaRPr lang="es-MX" dirty="0"/>
          </a:p>
        </p:txBody>
      </p:sp>
      <p:sp>
        <p:nvSpPr>
          <p:cNvPr id="7" name="AutoShape 8" descr="Resultado de imagen para COMUNICACI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8" name="Imagen 7"/>
          <p:cNvPicPr>
            <a:picLocks noChangeAspect="1"/>
          </p:cNvPicPr>
          <p:nvPr/>
        </p:nvPicPr>
        <p:blipFill>
          <a:blip r:embed="rId2"/>
          <a:stretch>
            <a:fillRect/>
          </a:stretch>
        </p:blipFill>
        <p:spPr>
          <a:xfrm>
            <a:off x="1282472" y="1905000"/>
            <a:ext cx="3248025" cy="1409700"/>
          </a:xfrm>
          <a:prstGeom prst="rect">
            <a:avLst/>
          </a:prstGeom>
        </p:spPr>
      </p:pic>
      <p:pic>
        <p:nvPicPr>
          <p:cNvPr id="9" name="Imagen 8"/>
          <p:cNvPicPr>
            <a:picLocks noChangeAspect="1"/>
          </p:cNvPicPr>
          <p:nvPr/>
        </p:nvPicPr>
        <p:blipFill>
          <a:blip r:embed="rId3"/>
          <a:stretch>
            <a:fillRect/>
          </a:stretch>
        </p:blipFill>
        <p:spPr>
          <a:xfrm>
            <a:off x="5239800" y="2462892"/>
            <a:ext cx="3238500" cy="1409700"/>
          </a:xfrm>
          <a:prstGeom prst="rect">
            <a:avLst/>
          </a:prstGeom>
        </p:spPr>
      </p:pic>
      <p:pic>
        <p:nvPicPr>
          <p:cNvPr id="10" name="Imagen 9"/>
          <p:cNvPicPr>
            <a:picLocks noChangeAspect="1"/>
          </p:cNvPicPr>
          <p:nvPr/>
        </p:nvPicPr>
        <p:blipFill>
          <a:blip r:embed="rId4"/>
          <a:stretch>
            <a:fillRect/>
          </a:stretch>
        </p:blipFill>
        <p:spPr>
          <a:xfrm>
            <a:off x="5424486" y="4784951"/>
            <a:ext cx="2600325" cy="1762125"/>
          </a:xfrm>
          <a:prstGeom prst="rect">
            <a:avLst/>
          </a:prstGeom>
        </p:spPr>
      </p:pic>
      <p:pic>
        <p:nvPicPr>
          <p:cNvPr id="11" name="Imagen 10"/>
          <p:cNvPicPr>
            <a:picLocks noChangeAspect="1"/>
          </p:cNvPicPr>
          <p:nvPr/>
        </p:nvPicPr>
        <p:blipFill>
          <a:blip r:embed="rId5"/>
          <a:stretch>
            <a:fillRect/>
          </a:stretch>
        </p:blipFill>
        <p:spPr>
          <a:xfrm>
            <a:off x="1873022" y="5022396"/>
            <a:ext cx="2657475" cy="1724025"/>
          </a:xfrm>
          <a:prstGeom prst="rect">
            <a:avLst/>
          </a:prstGeom>
        </p:spPr>
      </p:pic>
      <p:cxnSp>
        <p:nvCxnSpPr>
          <p:cNvPr id="13" name="Conector recto de flecha 12"/>
          <p:cNvCxnSpPr/>
          <p:nvPr/>
        </p:nvCxnSpPr>
        <p:spPr>
          <a:xfrm>
            <a:off x="4751614" y="2906486"/>
            <a:ext cx="672872" cy="163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ector recto de flecha 13"/>
          <p:cNvCxnSpPr/>
          <p:nvPr/>
        </p:nvCxnSpPr>
        <p:spPr>
          <a:xfrm flipH="1">
            <a:off x="4595844" y="5868078"/>
            <a:ext cx="64395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Conector recto de flecha 15"/>
          <p:cNvCxnSpPr/>
          <p:nvPr/>
        </p:nvCxnSpPr>
        <p:spPr>
          <a:xfrm>
            <a:off x="7021286" y="3988933"/>
            <a:ext cx="18200" cy="5313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CuadroTexto 19"/>
          <p:cNvSpPr txBox="1"/>
          <p:nvPr/>
        </p:nvSpPr>
        <p:spPr>
          <a:xfrm>
            <a:off x="781980" y="782052"/>
            <a:ext cx="312906" cy="369332"/>
          </a:xfrm>
          <a:prstGeom prst="rect">
            <a:avLst/>
          </a:prstGeom>
          <a:noFill/>
        </p:spPr>
        <p:txBody>
          <a:bodyPr wrap="none" rtlCol="0">
            <a:spAutoFit/>
          </a:bodyPr>
          <a:lstStyle/>
          <a:p>
            <a:r>
              <a:rPr lang="es-MX" dirty="0">
                <a:solidFill>
                  <a:schemeClr val="bg1"/>
                </a:solidFill>
              </a:rPr>
              <a:t>5</a:t>
            </a:r>
          </a:p>
        </p:txBody>
      </p:sp>
    </p:spTree>
    <p:extLst>
      <p:ext uri="{BB962C8B-B14F-4D97-AF65-F5344CB8AC3E}">
        <p14:creationId xmlns:p14="http://schemas.microsoft.com/office/powerpoint/2010/main" val="20612625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p:cNvGraphicFramePr/>
          <p:nvPr>
            <p:extLst>
              <p:ext uri="{D42A27DB-BD31-4B8C-83A1-F6EECF244321}">
                <p14:modId xmlns:p14="http://schemas.microsoft.com/office/powerpoint/2010/main" val="3471369777"/>
              </p:ext>
            </p:extLst>
          </p:nvPr>
        </p:nvGraphicFramePr>
        <p:xfrm>
          <a:off x="755576" y="1649186"/>
          <a:ext cx="8136904" cy="4457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uadroTexto 2"/>
          <p:cNvSpPr txBox="1"/>
          <p:nvPr/>
        </p:nvSpPr>
        <p:spPr>
          <a:xfrm>
            <a:off x="781980" y="782052"/>
            <a:ext cx="312906" cy="369332"/>
          </a:xfrm>
          <a:prstGeom prst="rect">
            <a:avLst/>
          </a:prstGeom>
          <a:noFill/>
        </p:spPr>
        <p:txBody>
          <a:bodyPr wrap="none" rtlCol="0">
            <a:spAutoFit/>
          </a:bodyPr>
          <a:lstStyle/>
          <a:p>
            <a:r>
              <a:rPr lang="es-MX" dirty="0">
                <a:solidFill>
                  <a:schemeClr val="bg1"/>
                </a:solidFill>
              </a:rPr>
              <a:t>6</a:t>
            </a:r>
          </a:p>
        </p:txBody>
      </p:sp>
    </p:spTree>
    <p:extLst>
      <p:ext uri="{BB962C8B-B14F-4D97-AF65-F5344CB8AC3E}">
        <p14:creationId xmlns:p14="http://schemas.microsoft.com/office/powerpoint/2010/main" val="15423913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3"/>
          <p:cNvSpPr txBox="1">
            <a:spLocks/>
          </p:cNvSpPr>
          <p:nvPr/>
        </p:nvSpPr>
        <p:spPr>
          <a:xfrm>
            <a:off x="2780423" y="2254569"/>
            <a:ext cx="3096344" cy="620670"/>
          </a:xfrm>
          <a:prstGeom prst="rect">
            <a:avLst/>
          </a:prstGeom>
        </p:spPr>
        <p:txBody>
          <a:bodyPr vert="horz" lIns="68553" tIns="34289" rIns="68553" bIns="34289" rtlCol="0" anchor="ctr">
            <a:normAutofit/>
          </a:bodyPr>
          <a:lstStyle>
            <a:lvl1pPr algn="l" defTabSz="685494" rtl="0" eaLnBrk="1" latinLnBrk="0" hangingPunct="1">
              <a:lnSpc>
                <a:spcPct val="80000"/>
              </a:lnSpc>
              <a:spcBef>
                <a:spcPct val="0"/>
              </a:spcBef>
              <a:buNone/>
              <a:defRPr sz="3800" kern="1200" cap="all" spc="75" baseline="0">
                <a:solidFill>
                  <a:schemeClr val="tx1">
                    <a:lumMod val="95000"/>
                    <a:lumOff val="5000"/>
                  </a:schemeClr>
                </a:solidFill>
                <a:latin typeface="+mj-lt"/>
                <a:ea typeface="+mj-ea"/>
                <a:cs typeface="+mj-cs"/>
              </a:defRPr>
            </a:lvl1pPr>
          </a:lstStyle>
          <a:p>
            <a:endParaRPr lang="es-EC" b="1" dirty="0"/>
          </a:p>
        </p:txBody>
      </p:sp>
      <p:graphicFrame>
        <p:nvGraphicFramePr>
          <p:cNvPr id="6" name="Diagrama 5"/>
          <p:cNvGraphicFramePr/>
          <p:nvPr>
            <p:extLst>
              <p:ext uri="{D42A27DB-BD31-4B8C-83A1-F6EECF244321}">
                <p14:modId xmlns:p14="http://schemas.microsoft.com/office/powerpoint/2010/main" val="2570862905"/>
              </p:ext>
            </p:extLst>
          </p:nvPr>
        </p:nvGraphicFramePr>
        <p:xfrm>
          <a:off x="1863861" y="1840793"/>
          <a:ext cx="6479904" cy="32370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ítulo 1"/>
          <p:cNvSpPr>
            <a:spLocks noGrp="1"/>
          </p:cNvSpPr>
          <p:nvPr>
            <p:ph type="title"/>
          </p:nvPr>
        </p:nvSpPr>
        <p:spPr>
          <a:xfrm>
            <a:off x="1291406" y="153127"/>
            <a:ext cx="7289800" cy="620713"/>
          </a:xfrm>
        </p:spPr>
        <p:txBody>
          <a:bodyPr>
            <a:normAutofit fontScale="90000"/>
          </a:bodyPr>
          <a:lstStyle/>
          <a:p>
            <a:r>
              <a:rPr lang="es-EC" dirty="0" smtClean="0">
                <a:solidFill>
                  <a:schemeClr val="tx1"/>
                </a:solidFill>
              </a:rPr>
              <a:t/>
            </a:r>
            <a:br>
              <a:rPr lang="es-EC" dirty="0" smtClean="0">
                <a:solidFill>
                  <a:schemeClr val="tx1"/>
                </a:solidFill>
              </a:rPr>
            </a:br>
            <a:r>
              <a:rPr lang="es-EC" dirty="0" smtClean="0">
                <a:solidFill>
                  <a:schemeClr val="tx1"/>
                </a:solidFill>
              </a:rPr>
              <a:t>MARCO TEORICO</a:t>
            </a:r>
            <a:br>
              <a:rPr lang="es-EC" dirty="0" smtClean="0">
                <a:solidFill>
                  <a:schemeClr val="tx1"/>
                </a:solidFill>
              </a:rPr>
            </a:br>
            <a:endParaRPr lang="es-EC" dirty="0">
              <a:solidFill>
                <a:schemeClr val="tx1"/>
              </a:solidFill>
            </a:endParaRPr>
          </a:p>
        </p:txBody>
      </p:sp>
      <p:sp>
        <p:nvSpPr>
          <p:cNvPr id="9" name="Título 1"/>
          <p:cNvSpPr txBox="1">
            <a:spLocks/>
          </p:cNvSpPr>
          <p:nvPr/>
        </p:nvSpPr>
        <p:spPr>
          <a:xfrm>
            <a:off x="-134227" y="1055130"/>
            <a:ext cx="7028962" cy="50437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C" sz="3200" dirty="0" smtClean="0">
                <a:solidFill>
                  <a:schemeClr val="tx1">
                    <a:lumMod val="95000"/>
                    <a:lumOff val="5000"/>
                  </a:schemeClr>
                </a:solidFill>
                <a:hlinkClick r:id="rId8" action="ppaction://hlinksldjump"/>
              </a:rPr>
              <a:t>TEORIAS DE SOPORTE</a:t>
            </a:r>
            <a:endParaRPr lang="es-VE" sz="3200" dirty="0">
              <a:solidFill>
                <a:schemeClr val="tx1">
                  <a:lumMod val="95000"/>
                  <a:lumOff val="5000"/>
                </a:schemeClr>
              </a:solidFill>
            </a:endParaRPr>
          </a:p>
        </p:txBody>
      </p:sp>
      <p:sp>
        <p:nvSpPr>
          <p:cNvPr id="10" name="CuadroTexto 9"/>
          <p:cNvSpPr txBox="1"/>
          <p:nvPr/>
        </p:nvSpPr>
        <p:spPr>
          <a:xfrm>
            <a:off x="781980" y="782052"/>
            <a:ext cx="312906" cy="369332"/>
          </a:xfrm>
          <a:prstGeom prst="rect">
            <a:avLst/>
          </a:prstGeom>
          <a:noFill/>
        </p:spPr>
        <p:txBody>
          <a:bodyPr wrap="none" rtlCol="0">
            <a:spAutoFit/>
          </a:bodyPr>
          <a:lstStyle/>
          <a:p>
            <a:r>
              <a:rPr lang="es-MX" dirty="0">
                <a:solidFill>
                  <a:schemeClr val="bg1"/>
                </a:solidFill>
              </a:rPr>
              <a:t>7</a:t>
            </a:r>
          </a:p>
        </p:txBody>
      </p:sp>
      <p:sp>
        <p:nvSpPr>
          <p:cNvPr id="2" name="CuadroTexto 1"/>
          <p:cNvSpPr txBox="1"/>
          <p:nvPr/>
        </p:nvSpPr>
        <p:spPr>
          <a:xfrm>
            <a:off x="2987899" y="5550794"/>
            <a:ext cx="1725769" cy="369332"/>
          </a:xfrm>
          <a:prstGeom prst="rect">
            <a:avLst/>
          </a:prstGeom>
          <a:noFill/>
        </p:spPr>
        <p:txBody>
          <a:bodyPr wrap="square" rtlCol="0">
            <a:spAutoFit/>
          </a:bodyPr>
          <a:lstStyle/>
          <a:p>
            <a:r>
              <a:rPr lang="es-MX" dirty="0" err="1" smtClean="0"/>
              <a:t>Aymi</a:t>
            </a:r>
            <a:r>
              <a:rPr lang="es-MX" smtClean="0"/>
              <a:t> mantilla </a:t>
            </a:r>
            <a:endParaRPr lang="es-MX"/>
          </a:p>
        </p:txBody>
      </p:sp>
    </p:spTree>
    <p:extLst>
      <p:ext uri="{BB962C8B-B14F-4D97-AF65-F5344CB8AC3E}">
        <p14:creationId xmlns:p14="http://schemas.microsoft.com/office/powerpoint/2010/main" val="40185811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1220" y="648536"/>
            <a:ext cx="7028962" cy="504372"/>
          </a:xfrm>
        </p:spPr>
        <p:txBody>
          <a:bodyPr>
            <a:noAutofit/>
          </a:bodyPr>
          <a:lstStyle/>
          <a:p>
            <a:pPr algn="ctr"/>
            <a:r>
              <a:rPr lang="es-EC" sz="3200" dirty="0">
                <a:solidFill>
                  <a:schemeClr val="tx1">
                    <a:lumMod val="95000"/>
                    <a:lumOff val="5000"/>
                  </a:schemeClr>
                </a:solidFill>
                <a:hlinkClick r:id="rId2" action="ppaction://hlinksldjump"/>
              </a:rPr>
              <a:t>MARCO REFERENCIAL</a:t>
            </a:r>
            <a:endParaRPr lang="es-VE" sz="3200" dirty="0">
              <a:solidFill>
                <a:schemeClr val="tx1">
                  <a:lumMod val="95000"/>
                  <a:lumOff val="5000"/>
                </a:schemeClr>
              </a:solidFill>
            </a:endParaRPr>
          </a:p>
        </p:txBody>
      </p:sp>
      <p:sp>
        <p:nvSpPr>
          <p:cNvPr id="4" name="Marcador de número de diapositiva 3"/>
          <p:cNvSpPr>
            <a:spLocks noGrp="1"/>
          </p:cNvSpPr>
          <p:nvPr>
            <p:ph type="sldNum" sz="quarter" idx="12"/>
          </p:nvPr>
        </p:nvSpPr>
        <p:spPr/>
        <p:txBody>
          <a:bodyPr/>
          <a:lstStyle/>
          <a:p>
            <a:fld id="{9CD8D479-8942-46E8-A226-A4E01F7A105C}" type="slidenum">
              <a:rPr lang="es-ES" smtClean="0"/>
              <a:pPr/>
              <a:t>8</a:t>
            </a:fld>
            <a:endParaRPr lang="es-ES" dirty="0"/>
          </a:p>
        </p:txBody>
      </p:sp>
      <p:sp>
        <p:nvSpPr>
          <p:cNvPr id="5" name="Marcador de fecha 4"/>
          <p:cNvSpPr>
            <a:spLocks noGrp="1"/>
          </p:cNvSpPr>
          <p:nvPr>
            <p:ph type="dt" sz="half" idx="10"/>
          </p:nvPr>
        </p:nvSpPr>
        <p:spPr/>
        <p:txBody>
          <a:bodyPr/>
          <a:lstStyle/>
          <a:p>
            <a:pPr rtl="0"/>
            <a:r>
              <a:rPr lang="es-ES" noProof="0" dirty="0"/>
              <a:t>02/08/2018</a:t>
            </a:r>
          </a:p>
        </p:txBody>
      </p:sp>
      <p:sp>
        <p:nvSpPr>
          <p:cNvPr id="6" name="Marcador de pie de página 5"/>
          <p:cNvSpPr>
            <a:spLocks noGrp="1"/>
          </p:cNvSpPr>
          <p:nvPr>
            <p:ph type="ftr" sz="quarter" idx="11"/>
          </p:nvPr>
        </p:nvSpPr>
        <p:spPr/>
        <p:txBody>
          <a:bodyPr/>
          <a:lstStyle/>
          <a:p>
            <a:pPr rtl="0"/>
            <a:r>
              <a:rPr lang="es-ES" noProof="0" dirty="0"/>
              <a:t>Ingeniería en Mercadotecnia</a:t>
            </a:r>
          </a:p>
        </p:txBody>
      </p:sp>
      <p:graphicFrame>
        <p:nvGraphicFramePr>
          <p:cNvPr id="7" name="Diagrama 6"/>
          <p:cNvGraphicFramePr/>
          <p:nvPr>
            <p:extLst>
              <p:ext uri="{D42A27DB-BD31-4B8C-83A1-F6EECF244321}">
                <p14:modId xmlns:p14="http://schemas.microsoft.com/office/powerpoint/2010/main" val="3500852866"/>
              </p:ext>
            </p:extLst>
          </p:nvPr>
        </p:nvGraphicFramePr>
        <p:xfrm>
          <a:off x="803717" y="1802450"/>
          <a:ext cx="7595075" cy="31149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440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222619580"/>
              </p:ext>
            </p:extLst>
          </p:nvPr>
        </p:nvGraphicFramePr>
        <p:xfrm>
          <a:off x="-418909" y="1721979"/>
          <a:ext cx="10417322" cy="45858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ítulo 1"/>
          <p:cNvSpPr>
            <a:spLocks noGrp="1"/>
          </p:cNvSpPr>
          <p:nvPr>
            <p:ph type="title"/>
          </p:nvPr>
        </p:nvSpPr>
        <p:spPr>
          <a:xfrm>
            <a:off x="-1047099" y="686439"/>
            <a:ext cx="9371949" cy="689588"/>
          </a:xfrm>
        </p:spPr>
        <p:txBody>
          <a:bodyPr>
            <a:normAutofit/>
          </a:bodyPr>
          <a:lstStyle/>
          <a:p>
            <a:pPr algn="ctr"/>
            <a:r>
              <a:rPr lang="es-EC" sz="3200" dirty="0">
                <a:solidFill>
                  <a:schemeClr val="tx1">
                    <a:lumMod val="95000"/>
                    <a:lumOff val="5000"/>
                  </a:schemeClr>
                </a:solidFill>
                <a:hlinkClick r:id="rId7" action="ppaction://hlinksldjump"/>
              </a:rPr>
              <a:t>MARCO CONCEPTUAL</a:t>
            </a:r>
            <a:endParaRPr lang="es-VE" sz="3200" dirty="0">
              <a:solidFill>
                <a:schemeClr val="tx1">
                  <a:lumMod val="95000"/>
                  <a:lumOff val="5000"/>
                </a:schemeClr>
              </a:solidFill>
            </a:endParaRPr>
          </a:p>
        </p:txBody>
      </p:sp>
      <p:sp>
        <p:nvSpPr>
          <p:cNvPr id="6" name="CuadroTexto 5"/>
          <p:cNvSpPr txBox="1"/>
          <p:nvPr/>
        </p:nvSpPr>
        <p:spPr>
          <a:xfrm>
            <a:off x="781980" y="782052"/>
            <a:ext cx="312906" cy="369332"/>
          </a:xfrm>
          <a:prstGeom prst="rect">
            <a:avLst/>
          </a:prstGeom>
          <a:noFill/>
        </p:spPr>
        <p:txBody>
          <a:bodyPr wrap="none" rtlCol="0">
            <a:spAutoFit/>
          </a:bodyPr>
          <a:lstStyle/>
          <a:p>
            <a:r>
              <a:rPr lang="es-MX" dirty="0">
                <a:solidFill>
                  <a:schemeClr val="bg1"/>
                </a:solidFill>
              </a:rPr>
              <a:t>9</a:t>
            </a:r>
          </a:p>
        </p:txBody>
      </p:sp>
    </p:spTree>
    <p:extLst>
      <p:ext uri="{BB962C8B-B14F-4D97-AF65-F5344CB8AC3E}">
        <p14:creationId xmlns:p14="http://schemas.microsoft.com/office/powerpoint/2010/main" val="1030463510"/>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Verde">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1744</TotalTime>
  <Words>2368</Words>
  <Application>Microsoft Office PowerPoint</Application>
  <PresentationFormat>Presentación en pantalla (4:3)</PresentationFormat>
  <Paragraphs>948</Paragraphs>
  <Slides>38</Slides>
  <Notes>6</Notes>
  <HiddenSlides>0</HiddenSlides>
  <MMClips>0</MMClips>
  <ScaleCrop>false</ScaleCrop>
  <HeadingPairs>
    <vt:vector size="8" baseType="variant">
      <vt:variant>
        <vt:lpstr>Fuentes usadas</vt:lpstr>
      </vt:variant>
      <vt:variant>
        <vt:i4>9</vt:i4>
      </vt:variant>
      <vt:variant>
        <vt:lpstr>Tema</vt:lpstr>
      </vt:variant>
      <vt:variant>
        <vt:i4>1</vt:i4>
      </vt:variant>
      <vt:variant>
        <vt:lpstr>Servidores OLE incrustados</vt:lpstr>
      </vt:variant>
      <vt:variant>
        <vt:i4>1</vt:i4>
      </vt:variant>
      <vt:variant>
        <vt:lpstr>Títulos de diapositiva</vt:lpstr>
      </vt:variant>
      <vt:variant>
        <vt:i4>38</vt:i4>
      </vt:variant>
    </vt:vector>
  </HeadingPairs>
  <TitlesOfParts>
    <vt:vector size="49" baseType="lpstr">
      <vt:lpstr>Arial</vt:lpstr>
      <vt:lpstr>Calibri</vt:lpstr>
      <vt:lpstr>Cambria Math</vt:lpstr>
      <vt:lpstr>Century Gothic</vt:lpstr>
      <vt:lpstr>Courier New</vt:lpstr>
      <vt:lpstr>Mangal</vt:lpstr>
      <vt:lpstr>Times New Roman</vt:lpstr>
      <vt:lpstr>Wingdings</vt:lpstr>
      <vt:lpstr>Wingdings 3</vt:lpstr>
      <vt:lpstr>Espiral</vt:lpstr>
      <vt:lpstr>CorelDRAW</vt:lpstr>
      <vt:lpstr>Presentación de PowerPoint</vt:lpstr>
      <vt:lpstr>Presentación de PowerPoint</vt:lpstr>
      <vt:lpstr>Índice.</vt:lpstr>
      <vt:lpstr>ANTECEDENTES</vt:lpstr>
      <vt:lpstr>PLANTEAMIENTO DEL PROBLEMA</vt:lpstr>
      <vt:lpstr>Presentación de PowerPoint</vt:lpstr>
      <vt:lpstr> MARCO TEORICO </vt:lpstr>
      <vt:lpstr>MARCO REFERENCIAL</vt:lpstr>
      <vt:lpstr>MARCO CONCEPTUAL</vt:lpstr>
      <vt:lpstr>Presentación de PowerPoint</vt:lpstr>
      <vt:lpstr>Investigación Descriptiva</vt:lpstr>
      <vt:lpstr>Técnicas de muestreo </vt:lpstr>
      <vt:lpstr>Presentación de PowerPoint</vt:lpstr>
      <vt:lpstr> Fase Cualitativa</vt:lpstr>
      <vt:lpstr>Presentación de PowerPoint</vt:lpstr>
      <vt:lpstr>Presentación de PowerPoint</vt:lpstr>
      <vt:lpstr>Resultados ANALISIS UNIVARIADO Talleres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Conclusiones</vt:lpstr>
      <vt:lpstr>Recomendaciones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criss lopez</dc:creator>
  <cp:lastModifiedBy>criss lopez</cp:lastModifiedBy>
  <cp:revision>32</cp:revision>
  <dcterms:created xsi:type="dcterms:W3CDTF">2018-09-02T11:56:07Z</dcterms:created>
  <dcterms:modified xsi:type="dcterms:W3CDTF">2018-09-04T14:08:15Z</dcterms:modified>
</cp:coreProperties>
</file>