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8"/>
  </p:notesMasterIdLst>
  <p:sldIdLst>
    <p:sldId id="259" r:id="rId2"/>
    <p:sldId id="294" r:id="rId3"/>
    <p:sldId id="264" r:id="rId4"/>
    <p:sldId id="333" r:id="rId5"/>
    <p:sldId id="337" r:id="rId6"/>
    <p:sldId id="338" r:id="rId7"/>
    <p:sldId id="303" r:id="rId8"/>
    <p:sldId id="339" r:id="rId9"/>
    <p:sldId id="334" r:id="rId10"/>
    <p:sldId id="306" r:id="rId11"/>
    <p:sldId id="310" r:id="rId12"/>
    <p:sldId id="268" r:id="rId13"/>
    <p:sldId id="274" r:id="rId14"/>
    <p:sldId id="340" r:id="rId15"/>
    <p:sldId id="275" r:id="rId16"/>
    <p:sldId id="313" r:id="rId17"/>
    <p:sldId id="301" r:id="rId18"/>
    <p:sldId id="319" r:id="rId19"/>
    <p:sldId id="341" r:id="rId20"/>
    <p:sldId id="342" r:id="rId21"/>
    <p:sldId id="343" r:id="rId22"/>
    <p:sldId id="344" r:id="rId23"/>
    <p:sldId id="345" r:id="rId24"/>
    <p:sldId id="320" r:id="rId25"/>
    <p:sldId id="346" r:id="rId26"/>
    <p:sldId id="347" r:id="rId27"/>
    <p:sldId id="348" r:id="rId28"/>
    <p:sldId id="349" r:id="rId29"/>
    <p:sldId id="281" r:id="rId30"/>
    <p:sldId id="315" r:id="rId31"/>
    <p:sldId id="350" r:id="rId32"/>
    <p:sldId id="314" r:id="rId33"/>
    <p:sldId id="328" r:id="rId34"/>
    <p:sldId id="329" r:id="rId35"/>
    <p:sldId id="330" r:id="rId36"/>
    <p:sldId id="266" r:id="rId3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Paola Villamar Manosalvas" initials="APVM" lastIdx="1" clrIdx="0">
    <p:extLst>
      <p:ext uri="{19B8F6BF-5375-455C-9EA6-DF929625EA0E}">
        <p15:presenceInfo xmlns:p15="http://schemas.microsoft.com/office/powerpoint/2012/main" xmlns="" userId="39c9ea9f888c2e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0" autoAdjust="0"/>
    <p:restoredTop sz="85278" autoAdjust="0"/>
  </p:normalViewPr>
  <p:slideViewPr>
    <p:cSldViewPr snapToGrid="0">
      <p:cViewPr varScale="1">
        <p:scale>
          <a:sx n="76" d="100"/>
          <a:sy n="76" d="100"/>
        </p:scale>
        <p:origin x="-96"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ublic\Documents\Tabulaci&#243;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Public\Documents\Tabulaci&#243;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Public\Documents\Tabulaci&#243;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Public\Documents\Tabulaci&#243;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Public\Documents\Tabulaci&#243;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Public\Documents\Tabulaci&#243;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Public\Documents\Tabulaci&#243;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Cooprogreso</a:t>
            </a:r>
          </a:p>
        </c:rich>
      </c:tx>
      <c:overlay val="0"/>
      <c:spPr>
        <a:noFill/>
        <a:ln>
          <a:noFill/>
        </a:ln>
        <a:effectLst/>
      </c:spPr>
    </c:title>
    <c:autoTitleDeleted val="0"/>
    <c:plotArea>
      <c:layout>
        <c:manualLayout>
          <c:layoutTarget val="inner"/>
          <c:xMode val="edge"/>
          <c:yMode val="edge"/>
          <c:x val="6.6580927384076991E-2"/>
          <c:y val="8.9754099352476954E-2"/>
          <c:w val="0.90286351706036749"/>
          <c:h val="0.49902318966609044"/>
        </c:manualLayout>
      </c:layout>
      <c:barChart>
        <c:barDir val="col"/>
        <c:grouping val="clustered"/>
        <c:varyColors val="0"/>
        <c:ser>
          <c:idx val="0"/>
          <c:order val="0"/>
          <c:tx>
            <c:strRef>
              <c:f>Hoja5!$A$8</c:f>
              <c:strCache>
                <c:ptCount val="1"/>
                <c:pt idx="0">
                  <c:v>Normativa de Cooperativa (Manual)</c:v>
                </c:pt>
              </c:strCache>
            </c:strRef>
          </c:tx>
          <c:spPr>
            <a:solidFill>
              <a:schemeClr val="accent1"/>
            </a:solidFill>
            <a:ln>
              <a:noFill/>
            </a:ln>
            <a:effectLst/>
          </c:spPr>
          <c:invertIfNegative val="0"/>
          <c:val>
            <c:numRef>
              <c:f>Hoja5!$B$8</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0-EFBC-4FD4-AAE4-373895906EAF}"/>
            </c:ext>
          </c:extLst>
        </c:ser>
        <c:ser>
          <c:idx val="1"/>
          <c:order val="1"/>
          <c:tx>
            <c:strRef>
              <c:f>Hoja5!$A$9</c:f>
              <c:strCache>
                <c:ptCount val="1"/>
                <c:pt idx="0">
                  <c:v>Etapa proceso de cobranza (Cobranza judicial)</c:v>
                </c:pt>
              </c:strCache>
            </c:strRef>
          </c:tx>
          <c:spPr>
            <a:solidFill>
              <a:schemeClr val="accent2"/>
            </a:solidFill>
            <a:ln>
              <a:noFill/>
            </a:ln>
            <a:effectLst/>
          </c:spPr>
          <c:invertIfNegative val="0"/>
          <c:val>
            <c:numRef>
              <c:f>Hoja5!$B$9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EFBC-4FD4-AAE4-373895906EAF}"/>
            </c:ext>
          </c:extLst>
        </c:ser>
        <c:ser>
          <c:idx val="2"/>
          <c:order val="2"/>
          <c:tx>
            <c:strRef>
              <c:f>Hoja5!$A$10</c:f>
              <c:strCache>
                <c:ptCount val="1"/>
                <c:pt idx="0">
                  <c:v>Medios utilizados (Visitas)</c:v>
                </c:pt>
              </c:strCache>
            </c:strRef>
          </c:tx>
          <c:spPr>
            <a:solidFill>
              <a:schemeClr val="accent3"/>
            </a:solidFill>
            <a:ln>
              <a:noFill/>
            </a:ln>
            <a:effectLst/>
          </c:spPr>
          <c:invertIfNegative val="0"/>
          <c:val>
            <c:numRef>
              <c:f>Hoja5!$B$10</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2-EFBC-4FD4-AAE4-373895906EAF}"/>
            </c:ext>
          </c:extLst>
        </c:ser>
        <c:ser>
          <c:idx val="3"/>
          <c:order val="3"/>
          <c:tx>
            <c:strRef>
              <c:f>Hoja5!$A$11</c:f>
              <c:strCache>
                <c:ptCount val="1"/>
                <c:pt idx="0">
                  <c:v>Alternativa de Recuperación (Castigo de Cartera)</c:v>
                </c:pt>
              </c:strCache>
            </c:strRef>
          </c:tx>
          <c:spPr>
            <a:solidFill>
              <a:schemeClr val="accent4"/>
            </a:solidFill>
            <a:ln>
              <a:noFill/>
            </a:ln>
            <a:effectLst/>
          </c:spPr>
          <c:invertIfNegative val="0"/>
          <c:val>
            <c:numRef>
              <c:f>Hoja5!$B$11</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3-EFBC-4FD4-AAE4-373895906EAF}"/>
            </c:ext>
          </c:extLst>
        </c:ser>
        <c:ser>
          <c:idx val="4"/>
          <c:order val="4"/>
          <c:tx>
            <c:strRef>
              <c:f>Hoja5!$A$12</c:f>
              <c:strCache>
                <c:ptCount val="1"/>
                <c:pt idx="0">
                  <c:v>Variable recuperación de cartera (La Calificación de riesgo)</c:v>
                </c:pt>
              </c:strCache>
            </c:strRef>
          </c:tx>
          <c:spPr>
            <a:solidFill>
              <a:schemeClr val="accent5"/>
            </a:solidFill>
            <a:ln>
              <a:noFill/>
            </a:ln>
            <a:effectLst/>
          </c:spPr>
          <c:invertIfNegative val="0"/>
          <c:val>
            <c:numRef>
              <c:f>Hoja5!$B$12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4-EFBC-4FD4-AAE4-373895906EAF}"/>
            </c:ext>
          </c:extLst>
        </c:ser>
        <c:ser>
          <c:idx val="5"/>
          <c:order val="5"/>
          <c:tx>
            <c:strRef>
              <c:f>Hoja5!$A$13</c:f>
              <c:strCache>
                <c:ptCount val="1"/>
                <c:pt idx="0">
                  <c:v>Recuperación de Cartera (5 días anteriores al vencimiento de la cuota)</c:v>
                </c:pt>
              </c:strCache>
            </c:strRef>
          </c:tx>
          <c:spPr>
            <a:solidFill>
              <a:schemeClr val="accent6"/>
            </a:solidFill>
            <a:ln>
              <a:noFill/>
            </a:ln>
            <a:effectLst/>
          </c:spPr>
          <c:invertIfNegative val="0"/>
          <c:val>
            <c:numRef>
              <c:f>Hoja5!$B$13</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5-EFBC-4FD4-AAE4-373895906EAF}"/>
            </c:ext>
          </c:extLst>
        </c:ser>
        <c:ser>
          <c:idx val="6"/>
          <c:order val="6"/>
          <c:tx>
            <c:strRef>
              <c:f>Hoja5!$A$14</c:f>
              <c:strCache>
                <c:ptCount val="1"/>
                <c:pt idx="0">
                  <c:v>Medio de trámite (Llamada telefónica)</c:v>
                </c:pt>
              </c:strCache>
            </c:strRef>
          </c:tx>
          <c:spPr>
            <a:solidFill>
              <a:schemeClr val="accent1">
                <a:lumMod val="60000"/>
              </a:schemeClr>
            </a:solidFill>
            <a:ln>
              <a:noFill/>
            </a:ln>
            <a:effectLst/>
          </c:spPr>
          <c:invertIfNegative val="0"/>
          <c:val>
            <c:numRef>
              <c:f>Hoja5!$B$14</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6-EFBC-4FD4-AAE4-373895906EAF}"/>
            </c:ext>
          </c:extLst>
        </c:ser>
        <c:ser>
          <c:idx val="7"/>
          <c:order val="7"/>
          <c:tx>
            <c:strRef>
              <c:f>Hoja5!$A$15</c:f>
              <c:strCache>
                <c:ptCount val="1"/>
                <c:pt idx="0">
                  <c:v>Comites Internos (Si)</c:v>
                </c:pt>
              </c:strCache>
            </c:strRef>
          </c:tx>
          <c:spPr>
            <a:solidFill>
              <a:schemeClr val="accent2">
                <a:lumMod val="60000"/>
              </a:schemeClr>
            </a:solidFill>
            <a:ln>
              <a:noFill/>
            </a:ln>
            <a:effectLst/>
          </c:spPr>
          <c:invertIfNegative val="0"/>
          <c:val>
            <c:numRef>
              <c:f>Hoja5!$B$15</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7-EFBC-4FD4-AAE4-373895906EAF}"/>
            </c:ext>
          </c:extLst>
        </c:ser>
        <c:ser>
          <c:idx val="8"/>
          <c:order val="8"/>
          <c:tx>
            <c:strRef>
              <c:f>Hoja5!$A$16</c:f>
              <c:strCache>
                <c:ptCount val="1"/>
                <c:pt idx="0">
                  <c:v>Frecuencia Comites de Mora (Mensual)</c:v>
                </c:pt>
              </c:strCache>
            </c:strRef>
          </c:tx>
          <c:spPr>
            <a:solidFill>
              <a:schemeClr val="accent3">
                <a:lumMod val="60000"/>
              </a:schemeClr>
            </a:solidFill>
            <a:ln>
              <a:noFill/>
            </a:ln>
            <a:effectLst/>
          </c:spPr>
          <c:invertIfNegative val="0"/>
          <c:val>
            <c:numRef>
              <c:f>Hoja5!$B$16</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8-EFBC-4FD4-AAE4-373895906EAF}"/>
            </c:ext>
          </c:extLst>
        </c:ser>
        <c:ser>
          <c:idx val="9"/>
          <c:order val="9"/>
          <c:tx>
            <c:strRef>
              <c:f>Hoja5!$A$17</c:f>
              <c:strCache>
                <c:ptCount val="1"/>
                <c:pt idx="0">
                  <c:v>Plazo en Etapa Judicial (90 días)</c:v>
                </c:pt>
              </c:strCache>
            </c:strRef>
          </c:tx>
          <c:spPr>
            <a:solidFill>
              <a:schemeClr val="accent4">
                <a:lumMod val="60000"/>
              </a:schemeClr>
            </a:solidFill>
            <a:ln>
              <a:noFill/>
            </a:ln>
            <a:effectLst/>
          </c:spPr>
          <c:invertIfNegative val="0"/>
          <c:val>
            <c:numRef>
              <c:f>Hoja5!$B$17</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9-EFBC-4FD4-AAE4-373895906EAF}"/>
            </c:ext>
          </c:extLst>
        </c:ser>
        <c:ser>
          <c:idx val="10"/>
          <c:order val="10"/>
          <c:tx>
            <c:strRef>
              <c:f>Hoja5!$A$18</c:f>
              <c:strCache>
                <c:ptCount val="1"/>
                <c:pt idx="0">
                  <c:v>Emisión de Informes a la Adminsitración (Si)</c:v>
                </c:pt>
              </c:strCache>
            </c:strRef>
          </c:tx>
          <c:spPr>
            <a:solidFill>
              <a:schemeClr val="accent5">
                <a:lumMod val="60000"/>
              </a:schemeClr>
            </a:solidFill>
            <a:ln>
              <a:noFill/>
            </a:ln>
            <a:effectLst/>
          </c:spPr>
          <c:invertIfNegative val="0"/>
          <c:val>
            <c:numRef>
              <c:f>Hoja5!$B$18</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A-EFBC-4FD4-AAE4-373895906EAF}"/>
            </c:ext>
          </c:extLst>
        </c:ser>
        <c:ser>
          <c:idx val="11"/>
          <c:order val="11"/>
          <c:tx>
            <c:strRef>
              <c:f>Hoja5!$A$19</c:f>
              <c:strCache>
                <c:ptCount val="1"/>
                <c:pt idx="0">
                  <c:v>Detalles del Informe a la Adminsitración (Gestión de recuperación por producto)</c:v>
                </c:pt>
              </c:strCache>
            </c:strRef>
          </c:tx>
          <c:spPr>
            <a:solidFill>
              <a:schemeClr val="accent6">
                <a:lumMod val="60000"/>
              </a:schemeClr>
            </a:solidFill>
            <a:ln>
              <a:noFill/>
            </a:ln>
            <a:effectLst/>
          </c:spPr>
          <c:invertIfNegative val="0"/>
          <c:val>
            <c:numRef>
              <c:f>Hoja5!$B$19</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B-EFBC-4FD4-AAE4-373895906EAF}"/>
            </c:ext>
          </c:extLst>
        </c:ser>
        <c:ser>
          <c:idx val="12"/>
          <c:order val="12"/>
          <c:tx>
            <c:strRef>
              <c:f>Hoja5!$A$20</c:f>
              <c:strCache>
                <c:ptCount val="1"/>
                <c:pt idx="0">
                  <c:v>Frecuencia de Auditoría (Trimestral)</c:v>
                </c:pt>
              </c:strCache>
            </c:strRef>
          </c:tx>
          <c:spPr>
            <a:solidFill>
              <a:schemeClr val="accent1">
                <a:lumMod val="80000"/>
                <a:lumOff val="20000"/>
              </a:schemeClr>
            </a:solidFill>
            <a:ln>
              <a:noFill/>
            </a:ln>
            <a:effectLst/>
          </c:spPr>
          <c:invertIfNegative val="0"/>
          <c:val>
            <c:numRef>
              <c:f>Hoja5!$B$20</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C-EFBC-4FD4-AAE4-373895906EAF}"/>
            </c:ext>
          </c:extLst>
        </c:ser>
        <c:ser>
          <c:idx val="13"/>
          <c:order val="13"/>
          <c:tx>
            <c:strRef>
              <c:f>Hoja5!$A$21</c:f>
              <c:strCache>
                <c:ptCount val="1"/>
                <c:pt idx="0">
                  <c:v>Emisión de un Informe de Auditoría (Si)</c:v>
                </c:pt>
              </c:strCache>
            </c:strRef>
          </c:tx>
          <c:spPr>
            <a:solidFill>
              <a:schemeClr val="accent2">
                <a:lumMod val="80000"/>
                <a:lumOff val="20000"/>
              </a:schemeClr>
            </a:solidFill>
            <a:ln>
              <a:noFill/>
            </a:ln>
            <a:effectLst/>
          </c:spPr>
          <c:invertIfNegative val="0"/>
          <c:val>
            <c:numRef>
              <c:f>Hoja5!$B$21</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D-EFBC-4FD4-AAE4-373895906EAF}"/>
            </c:ext>
          </c:extLst>
        </c:ser>
        <c:ser>
          <c:idx val="14"/>
          <c:order val="14"/>
          <c:tx>
            <c:strRef>
              <c:f>Hoja5!$A$22</c:f>
              <c:strCache>
                <c:ptCount val="1"/>
                <c:pt idx="0">
                  <c:v>Recomendación de Informe de Auditoría (Mediano plazo)</c:v>
                </c:pt>
              </c:strCache>
            </c:strRef>
          </c:tx>
          <c:spPr>
            <a:solidFill>
              <a:schemeClr val="accent3">
                <a:lumMod val="80000"/>
                <a:lumOff val="20000"/>
              </a:schemeClr>
            </a:solidFill>
            <a:ln>
              <a:noFill/>
            </a:ln>
            <a:effectLst/>
          </c:spPr>
          <c:invertIfNegative val="0"/>
          <c:val>
            <c:numRef>
              <c:f>Hoja5!$B$22</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E-EFBC-4FD4-AAE4-373895906EAF}"/>
            </c:ext>
          </c:extLst>
        </c:ser>
        <c:dLbls>
          <c:showLegendKey val="0"/>
          <c:showVal val="0"/>
          <c:showCatName val="0"/>
          <c:showSerName val="0"/>
          <c:showPercent val="0"/>
          <c:showBubbleSize val="0"/>
        </c:dLbls>
        <c:gapWidth val="219"/>
        <c:overlap val="-27"/>
        <c:axId val="558977024"/>
        <c:axId val="38031296"/>
      </c:barChart>
      <c:catAx>
        <c:axId val="558977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8031296"/>
        <c:crosses val="autoZero"/>
        <c:auto val="1"/>
        <c:lblAlgn val="ctr"/>
        <c:lblOffset val="100"/>
        <c:noMultiLvlLbl val="0"/>
      </c:catAx>
      <c:valAx>
        <c:axId val="38031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58977024"/>
        <c:crosses val="autoZero"/>
        <c:crossBetween val="between"/>
      </c:valAx>
      <c:spPr>
        <a:noFill/>
        <a:ln>
          <a:noFill/>
        </a:ln>
        <a:effectLst/>
      </c:spPr>
    </c:plotArea>
    <c:legend>
      <c:legendPos val="b"/>
      <c:layout>
        <c:manualLayout>
          <c:xMode val="edge"/>
          <c:yMode val="edge"/>
          <c:x val="1.5447944006999137E-2"/>
          <c:y val="0.61284339457567805"/>
          <c:w val="0.95799278215223094"/>
          <c:h val="0.3593788276465442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EC" b="1"/>
              <a:t>23 de Julio - San Francisco</a:t>
            </a:r>
          </a:p>
        </c:rich>
      </c:tx>
      <c:overlay val="0"/>
      <c:spPr>
        <a:noFill/>
        <a:ln>
          <a:noFill/>
        </a:ln>
        <a:effectLst/>
      </c:spPr>
    </c:title>
    <c:autoTitleDeleted val="0"/>
    <c:plotArea>
      <c:layout/>
      <c:barChart>
        <c:barDir val="col"/>
        <c:grouping val="clustered"/>
        <c:varyColors val="0"/>
        <c:ser>
          <c:idx val="0"/>
          <c:order val="0"/>
          <c:tx>
            <c:strRef>
              <c:f>Hoja5!$A$32</c:f>
              <c:strCache>
                <c:ptCount val="1"/>
                <c:pt idx="0">
                  <c:v>Normativa de Cooperativa (Reglamento)</c:v>
                </c:pt>
              </c:strCache>
            </c:strRef>
          </c:tx>
          <c:spPr>
            <a:solidFill>
              <a:schemeClr val="accent1"/>
            </a:solidFill>
            <a:ln>
              <a:noFill/>
            </a:ln>
            <a:effectLst/>
          </c:spPr>
          <c:invertIfNegative val="0"/>
          <c:val>
            <c:numRef>
              <c:f>Hoja5!$B$32</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0-7237-4586-96E2-49FB2409051F}"/>
            </c:ext>
          </c:extLst>
        </c:ser>
        <c:ser>
          <c:idx val="1"/>
          <c:order val="1"/>
          <c:tx>
            <c:strRef>
              <c:f>Hoja5!$A$33</c:f>
              <c:strCache>
                <c:ptCount val="1"/>
                <c:pt idx="0">
                  <c:v>Etapa proceso de cobranza (Cobranza preventiva)</c:v>
                </c:pt>
              </c:strCache>
            </c:strRef>
          </c:tx>
          <c:spPr>
            <a:solidFill>
              <a:schemeClr val="accent2"/>
            </a:solidFill>
            <a:ln>
              <a:noFill/>
            </a:ln>
            <a:effectLst/>
          </c:spPr>
          <c:invertIfNegative val="0"/>
          <c:val>
            <c:numRef>
              <c:f>Hoja5!$B$33</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7237-4586-96E2-49FB2409051F}"/>
            </c:ext>
          </c:extLst>
        </c:ser>
        <c:ser>
          <c:idx val="2"/>
          <c:order val="2"/>
          <c:tx>
            <c:strRef>
              <c:f>Hoja5!$A$34</c:f>
              <c:strCache>
                <c:ptCount val="1"/>
                <c:pt idx="0">
                  <c:v>Medios utilizados (Llamadas)</c:v>
                </c:pt>
              </c:strCache>
            </c:strRef>
          </c:tx>
          <c:spPr>
            <a:solidFill>
              <a:schemeClr val="accent3"/>
            </a:solidFill>
            <a:ln>
              <a:noFill/>
            </a:ln>
            <a:effectLst/>
          </c:spPr>
          <c:invertIfNegative val="0"/>
          <c:val>
            <c:numRef>
              <c:f>Hoja5!$B$34</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7237-4586-96E2-49FB2409051F}"/>
            </c:ext>
          </c:extLst>
        </c:ser>
        <c:ser>
          <c:idx val="3"/>
          <c:order val="3"/>
          <c:tx>
            <c:strRef>
              <c:f>Hoja5!$A$35</c:f>
              <c:strCache>
                <c:ptCount val="1"/>
                <c:pt idx="0">
                  <c:v>Alternativa de Recuperación (Castigo de Cartera)</c:v>
                </c:pt>
              </c:strCache>
            </c:strRef>
          </c:tx>
          <c:spPr>
            <a:solidFill>
              <a:schemeClr val="accent4"/>
            </a:solidFill>
            <a:ln>
              <a:noFill/>
            </a:ln>
            <a:effectLst/>
          </c:spPr>
          <c:invertIfNegative val="0"/>
          <c:val>
            <c:numRef>
              <c:f>Hoja5!$B$35</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3-7237-4586-96E2-49FB2409051F}"/>
            </c:ext>
          </c:extLst>
        </c:ser>
        <c:ser>
          <c:idx val="4"/>
          <c:order val="4"/>
          <c:tx>
            <c:strRef>
              <c:f>Hoja5!$A$36</c:f>
              <c:strCache>
                <c:ptCount val="1"/>
                <c:pt idx="0">
                  <c:v>Variable recuperación de cartera (La Calificación de riesgo)</c:v>
                </c:pt>
              </c:strCache>
            </c:strRef>
          </c:tx>
          <c:spPr>
            <a:solidFill>
              <a:schemeClr val="accent5"/>
            </a:solidFill>
            <a:ln>
              <a:noFill/>
            </a:ln>
            <a:effectLst/>
          </c:spPr>
          <c:invertIfNegative val="0"/>
          <c:val>
            <c:numRef>
              <c:f>Hoja5!$B$36</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4-7237-4586-96E2-49FB2409051F}"/>
            </c:ext>
          </c:extLst>
        </c:ser>
        <c:ser>
          <c:idx val="5"/>
          <c:order val="5"/>
          <c:tx>
            <c:strRef>
              <c:f>Hoja5!$A$37</c:f>
              <c:strCache>
                <c:ptCount val="1"/>
                <c:pt idx="0">
                  <c:v>Recuperación de Cartera (1 día antes al vencimiento de la cuota)</c:v>
                </c:pt>
              </c:strCache>
            </c:strRef>
          </c:tx>
          <c:spPr>
            <a:solidFill>
              <a:schemeClr val="accent6"/>
            </a:solidFill>
            <a:ln>
              <a:noFill/>
            </a:ln>
            <a:effectLst/>
          </c:spPr>
          <c:invertIfNegative val="0"/>
          <c:val>
            <c:numRef>
              <c:f>Hoja5!$B$37</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5-7237-4586-96E2-49FB2409051F}"/>
            </c:ext>
          </c:extLst>
        </c:ser>
        <c:ser>
          <c:idx val="6"/>
          <c:order val="6"/>
          <c:tx>
            <c:strRef>
              <c:f>Hoja5!$A$38</c:f>
              <c:strCache>
                <c:ptCount val="1"/>
                <c:pt idx="0">
                  <c:v>Medio de trámite (Llamada telefónica)</c:v>
                </c:pt>
              </c:strCache>
            </c:strRef>
          </c:tx>
          <c:spPr>
            <a:solidFill>
              <a:schemeClr val="accent1">
                <a:lumMod val="60000"/>
              </a:schemeClr>
            </a:solidFill>
            <a:ln>
              <a:noFill/>
            </a:ln>
            <a:effectLst/>
          </c:spPr>
          <c:invertIfNegative val="0"/>
          <c:val>
            <c:numRef>
              <c:f>Hoja5!$B$38</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6-7237-4586-96E2-49FB2409051F}"/>
            </c:ext>
          </c:extLst>
        </c:ser>
        <c:ser>
          <c:idx val="7"/>
          <c:order val="7"/>
          <c:tx>
            <c:strRef>
              <c:f>Hoja5!$A$39</c:f>
              <c:strCache>
                <c:ptCount val="1"/>
                <c:pt idx="0">
                  <c:v>Comites Internos (Si)</c:v>
                </c:pt>
              </c:strCache>
            </c:strRef>
          </c:tx>
          <c:spPr>
            <a:solidFill>
              <a:schemeClr val="accent2">
                <a:lumMod val="60000"/>
              </a:schemeClr>
            </a:solidFill>
            <a:ln>
              <a:noFill/>
            </a:ln>
            <a:effectLst/>
          </c:spPr>
          <c:invertIfNegative val="0"/>
          <c:val>
            <c:numRef>
              <c:f>Hoja5!$B$39</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7-7237-4586-96E2-49FB2409051F}"/>
            </c:ext>
          </c:extLst>
        </c:ser>
        <c:ser>
          <c:idx val="8"/>
          <c:order val="8"/>
          <c:tx>
            <c:strRef>
              <c:f>Hoja5!$A$40</c:f>
              <c:strCache>
                <c:ptCount val="1"/>
                <c:pt idx="0">
                  <c:v>Frecuencia Comites de Mora (Mensual)</c:v>
                </c:pt>
              </c:strCache>
            </c:strRef>
          </c:tx>
          <c:spPr>
            <a:solidFill>
              <a:schemeClr val="accent3">
                <a:lumMod val="60000"/>
              </a:schemeClr>
            </a:solidFill>
            <a:ln>
              <a:noFill/>
            </a:ln>
            <a:effectLst/>
          </c:spPr>
          <c:invertIfNegative val="0"/>
          <c:val>
            <c:numRef>
              <c:f>Hoja5!$B$40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8-7237-4586-96E2-49FB2409051F}"/>
            </c:ext>
          </c:extLst>
        </c:ser>
        <c:ser>
          <c:idx val="9"/>
          <c:order val="9"/>
          <c:tx>
            <c:strRef>
              <c:f>Hoja5!$A$41</c:f>
              <c:strCache>
                <c:ptCount val="1"/>
                <c:pt idx="0">
                  <c:v>Plazo en Etapa Judicial (90 días)</c:v>
                </c:pt>
              </c:strCache>
            </c:strRef>
          </c:tx>
          <c:spPr>
            <a:solidFill>
              <a:schemeClr val="accent4">
                <a:lumMod val="60000"/>
              </a:schemeClr>
            </a:solidFill>
            <a:ln>
              <a:noFill/>
            </a:ln>
            <a:effectLst/>
          </c:spPr>
          <c:invertIfNegative val="0"/>
          <c:val>
            <c:numRef>
              <c:f>Hoja5!$B$41</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9-7237-4586-96E2-49FB2409051F}"/>
            </c:ext>
          </c:extLst>
        </c:ser>
        <c:ser>
          <c:idx val="10"/>
          <c:order val="10"/>
          <c:tx>
            <c:strRef>
              <c:f>Hoja5!$A$42</c:f>
              <c:strCache>
                <c:ptCount val="1"/>
                <c:pt idx="0">
                  <c:v>Emisión de Informes a la Adminsitración (Si)</c:v>
                </c:pt>
              </c:strCache>
            </c:strRef>
          </c:tx>
          <c:spPr>
            <a:solidFill>
              <a:schemeClr val="accent5">
                <a:lumMod val="60000"/>
              </a:schemeClr>
            </a:solidFill>
            <a:ln>
              <a:noFill/>
            </a:ln>
            <a:effectLst/>
          </c:spPr>
          <c:invertIfNegative val="0"/>
          <c:val>
            <c:numRef>
              <c:f>Hoja5!$B$42</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A-7237-4586-96E2-49FB2409051F}"/>
            </c:ext>
          </c:extLst>
        </c:ser>
        <c:ser>
          <c:idx val="11"/>
          <c:order val="11"/>
          <c:tx>
            <c:strRef>
              <c:f>Hoja5!$A$43</c:f>
              <c:strCache>
                <c:ptCount val="1"/>
                <c:pt idx="0">
                  <c:v>Detalles del Informe a la Adminsitración (Número de gestiones realizadas)</c:v>
                </c:pt>
              </c:strCache>
            </c:strRef>
          </c:tx>
          <c:spPr>
            <a:solidFill>
              <a:schemeClr val="accent6">
                <a:lumMod val="60000"/>
              </a:schemeClr>
            </a:solidFill>
            <a:ln>
              <a:noFill/>
            </a:ln>
            <a:effectLst/>
          </c:spPr>
          <c:invertIfNegative val="0"/>
          <c:val>
            <c:numRef>
              <c:f>Hoja5!$B$43</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B-7237-4586-96E2-49FB2409051F}"/>
            </c:ext>
          </c:extLst>
        </c:ser>
        <c:ser>
          <c:idx val="12"/>
          <c:order val="12"/>
          <c:tx>
            <c:strRef>
              <c:f>Hoja5!$A$44</c:f>
              <c:strCache>
                <c:ptCount val="1"/>
                <c:pt idx="0">
                  <c:v>Frecuencia de Auditoría (Mensual)</c:v>
                </c:pt>
              </c:strCache>
            </c:strRef>
          </c:tx>
          <c:spPr>
            <a:solidFill>
              <a:schemeClr val="accent1">
                <a:lumMod val="80000"/>
                <a:lumOff val="20000"/>
              </a:schemeClr>
            </a:solidFill>
            <a:ln>
              <a:noFill/>
            </a:ln>
            <a:effectLst/>
          </c:spPr>
          <c:invertIfNegative val="0"/>
          <c:val>
            <c:numRef>
              <c:f>Hoja5!$B$44</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C-7237-4586-96E2-49FB2409051F}"/>
            </c:ext>
          </c:extLst>
        </c:ser>
        <c:ser>
          <c:idx val="13"/>
          <c:order val="13"/>
          <c:tx>
            <c:strRef>
              <c:f>Hoja5!$A$45</c:f>
              <c:strCache>
                <c:ptCount val="1"/>
                <c:pt idx="0">
                  <c:v>Emisión de un Informe de Auditoría (Si)</c:v>
                </c:pt>
              </c:strCache>
            </c:strRef>
          </c:tx>
          <c:spPr>
            <a:solidFill>
              <a:schemeClr val="accent2">
                <a:lumMod val="80000"/>
                <a:lumOff val="20000"/>
              </a:schemeClr>
            </a:solidFill>
            <a:ln>
              <a:noFill/>
            </a:ln>
            <a:effectLst/>
          </c:spPr>
          <c:invertIfNegative val="0"/>
          <c:val>
            <c:numRef>
              <c:f>Hoja5!$B$45</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D-7237-4586-96E2-49FB2409051F}"/>
            </c:ext>
          </c:extLst>
        </c:ser>
        <c:ser>
          <c:idx val="14"/>
          <c:order val="14"/>
          <c:tx>
            <c:strRef>
              <c:f>Hoja5!$A$46</c:f>
              <c:strCache>
                <c:ptCount val="1"/>
                <c:pt idx="0">
                  <c:v>Recomendación de Informe de Auditoría Corto plazo)</c:v>
                </c:pt>
              </c:strCache>
            </c:strRef>
          </c:tx>
          <c:spPr>
            <a:solidFill>
              <a:schemeClr val="accent3">
                <a:lumMod val="80000"/>
                <a:lumOff val="20000"/>
              </a:schemeClr>
            </a:solidFill>
            <a:ln>
              <a:noFill/>
            </a:ln>
            <a:effectLst/>
          </c:spPr>
          <c:invertIfNegative val="0"/>
          <c:val>
            <c:numRef>
              <c:f>Hoja5!$B$46</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E-7237-4586-96E2-49FB2409051F}"/>
            </c:ext>
          </c:extLst>
        </c:ser>
        <c:dLbls>
          <c:showLegendKey val="0"/>
          <c:showVal val="0"/>
          <c:showCatName val="0"/>
          <c:showSerName val="0"/>
          <c:showPercent val="0"/>
          <c:showBubbleSize val="0"/>
        </c:dLbls>
        <c:gapWidth val="219"/>
        <c:overlap val="-27"/>
        <c:axId val="558978560"/>
        <c:axId val="38033024"/>
      </c:barChart>
      <c:catAx>
        <c:axId val="558978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8033024"/>
        <c:crosses val="autoZero"/>
        <c:auto val="1"/>
        <c:lblAlgn val="ctr"/>
        <c:lblOffset val="100"/>
        <c:noMultiLvlLbl val="0"/>
      </c:catAx>
      <c:valAx>
        <c:axId val="38033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58978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Coop. Alianza del Valle</a:t>
            </a:r>
          </a:p>
        </c:rich>
      </c:tx>
      <c:overlay val="0"/>
      <c:spPr>
        <a:noFill/>
        <a:ln>
          <a:noFill/>
        </a:ln>
        <a:effectLst/>
      </c:spPr>
    </c:title>
    <c:autoTitleDeleted val="0"/>
    <c:plotArea>
      <c:layout/>
      <c:barChart>
        <c:barDir val="col"/>
        <c:grouping val="clustered"/>
        <c:varyColors val="0"/>
        <c:ser>
          <c:idx val="0"/>
          <c:order val="0"/>
          <c:tx>
            <c:strRef>
              <c:f>Hoja5!$A$51</c:f>
              <c:strCache>
                <c:ptCount val="1"/>
                <c:pt idx="0">
                  <c:v>Normativa de Cooperativa (Manual)</c:v>
                </c:pt>
              </c:strCache>
            </c:strRef>
          </c:tx>
          <c:spPr>
            <a:solidFill>
              <a:schemeClr val="accent1"/>
            </a:solidFill>
            <a:ln>
              <a:noFill/>
            </a:ln>
            <a:effectLst/>
          </c:spPr>
          <c:invertIfNegative val="0"/>
          <c:val>
            <c:numRef>
              <c:f>Hoja5!$B$51</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0-0627-473A-A3E3-BE21C59EC63D}"/>
            </c:ext>
          </c:extLst>
        </c:ser>
        <c:ser>
          <c:idx val="1"/>
          <c:order val="1"/>
          <c:tx>
            <c:strRef>
              <c:f>Hoja5!$A$52</c:f>
              <c:strCache>
                <c:ptCount val="1"/>
                <c:pt idx="0">
                  <c:v>Etapa proceso de cobranza (Cobranza preventiva)</c:v>
                </c:pt>
              </c:strCache>
            </c:strRef>
          </c:tx>
          <c:spPr>
            <a:solidFill>
              <a:schemeClr val="accent2"/>
            </a:solidFill>
            <a:ln>
              <a:noFill/>
            </a:ln>
            <a:effectLst/>
          </c:spPr>
          <c:invertIfNegative val="0"/>
          <c:val>
            <c:numRef>
              <c:f>Hoja5!$B$52</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0627-473A-A3E3-BE21C59EC63D}"/>
            </c:ext>
          </c:extLst>
        </c:ser>
        <c:ser>
          <c:idx val="2"/>
          <c:order val="2"/>
          <c:tx>
            <c:strRef>
              <c:f>Hoja5!$A$53</c:f>
              <c:strCache>
                <c:ptCount val="1"/>
                <c:pt idx="0">
                  <c:v>Medios utilizados (Notificaciones)</c:v>
                </c:pt>
              </c:strCache>
            </c:strRef>
          </c:tx>
          <c:spPr>
            <a:solidFill>
              <a:schemeClr val="accent3"/>
            </a:solidFill>
            <a:ln>
              <a:noFill/>
            </a:ln>
            <a:effectLst/>
          </c:spPr>
          <c:invertIfNegative val="0"/>
          <c:val>
            <c:numRef>
              <c:f>Hoja5!$B$53</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2-0627-473A-A3E3-BE21C59EC63D}"/>
            </c:ext>
          </c:extLst>
        </c:ser>
        <c:ser>
          <c:idx val="3"/>
          <c:order val="3"/>
          <c:tx>
            <c:strRef>
              <c:f>Hoja5!$A$54</c:f>
              <c:strCache>
                <c:ptCount val="1"/>
                <c:pt idx="0">
                  <c:v>Alternativa de Recuperación (Castigo de Cartera)</c:v>
                </c:pt>
              </c:strCache>
            </c:strRef>
          </c:tx>
          <c:spPr>
            <a:solidFill>
              <a:schemeClr val="accent4"/>
            </a:solidFill>
            <a:ln>
              <a:noFill/>
            </a:ln>
            <a:effectLst/>
          </c:spPr>
          <c:invertIfNegative val="0"/>
          <c:val>
            <c:numRef>
              <c:f>Hoja5!$B$54</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3-0627-473A-A3E3-BE21C59EC63D}"/>
            </c:ext>
          </c:extLst>
        </c:ser>
        <c:ser>
          <c:idx val="4"/>
          <c:order val="4"/>
          <c:tx>
            <c:strRef>
              <c:f>Hoja5!$A$55</c:f>
              <c:strCache>
                <c:ptCount val="1"/>
                <c:pt idx="0">
                  <c:v>Variable recuperación de cartera (La Calificación de riesgo)</c:v>
                </c:pt>
              </c:strCache>
            </c:strRef>
          </c:tx>
          <c:spPr>
            <a:solidFill>
              <a:schemeClr val="accent5"/>
            </a:solidFill>
            <a:ln>
              <a:noFill/>
            </a:ln>
            <a:effectLst/>
          </c:spPr>
          <c:invertIfNegative val="0"/>
          <c:val>
            <c:numRef>
              <c:f>Hoja5!$B$55</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4-0627-473A-A3E3-BE21C59EC63D}"/>
            </c:ext>
          </c:extLst>
        </c:ser>
        <c:ser>
          <c:idx val="5"/>
          <c:order val="5"/>
          <c:tx>
            <c:strRef>
              <c:f>Hoja5!$A$56</c:f>
              <c:strCache>
                <c:ptCount val="1"/>
                <c:pt idx="0">
                  <c:v>Recuperación de Cartera (1 día antes al vencimiento de la cuota)</c:v>
                </c:pt>
              </c:strCache>
            </c:strRef>
          </c:tx>
          <c:spPr>
            <a:solidFill>
              <a:schemeClr val="accent6"/>
            </a:solidFill>
            <a:ln>
              <a:noFill/>
            </a:ln>
            <a:effectLst/>
          </c:spPr>
          <c:invertIfNegative val="0"/>
          <c:val>
            <c:numRef>
              <c:f>Hoja5!$B$56</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5-0627-473A-A3E3-BE21C59EC63D}"/>
            </c:ext>
          </c:extLst>
        </c:ser>
        <c:ser>
          <c:idx val="6"/>
          <c:order val="6"/>
          <c:tx>
            <c:strRef>
              <c:f>Hoja5!$A$57</c:f>
              <c:strCache>
                <c:ptCount val="1"/>
                <c:pt idx="0">
                  <c:v>Medio de trámite (Llamada telefónica)</c:v>
                </c:pt>
              </c:strCache>
            </c:strRef>
          </c:tx>
          <c:spPr>
            <a:solidFill>
              <a:schemeClr val="accent1">
                <a:lumMod val="60000"/>
              </a:schemeClr>
            </a:solidFill>
            <a:ln>
              <a:noFill/>
            </a:ln>
            <a:effectLst/>
          </c:spPr>
          <c:invertIfNegative val="0"/>
          <c:val>
            <c:numRef>
              <c:f>Hoja5!$B$57</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6-0627-473A-A3E3-BE21C59EC63D}"/>
            </c:ext>
          </c:extLst>
        </c:ser>
        <c:ser>
          <c:idx val="7"/>
          <c:order val="7"/>
          <c:tx>
            <c:strRef>
              <c:f>Hoja5!$A$58</c:f>
              <c:strCache>
                <c:ptCount val="1"/>
                <c:pt idx="0">
                  <c:v>Comites Internos (Si)</c:v>
                </c:pt>
              </c:strCache>
            </c:strRef>
          </c:tx>
          <c:spPr>
            <a:solidFill>
              <a:schemeClr val="accent2">
                <a:lumMod val="60000"/>
              </a:schemeClr>
            </a:solidFill>
            <a:ln>
              <a:noFill/>
            </a:ln>
            <a:effectLst/>
          </c:spPr>
          <c:invertIfNegative val="0"/>
          <c:val>
            <c:numRef>
              <c:f>Hoja5!$B$58</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7-0627-473A-A3E3-BE21C59EC63D}"/>
            </c:ext>
          </c:extLst>
        </c:ser>
        <c:ser>
          <c:idx val="8"/>
          <c:order val="8"/>
          <c:tx>
            <c:strRef>
              <c:f>Hoja5!$A$59</c:f>
              <c:strCache>
                <c:ptCount val="1"/>
                <c:pt idx="0">
                  <c:v>Frecuencia Comites de Mora (Semanal)</c:v>
                </c:pt>
              </c:strCache>
            </c:strRef>
          </c:tx>
          <c:spPr>
            <a:solidFill>
              <a:schemeClr val="accent3">
                <a:lumMod val="60000"/>
              </a:schemeClr>
            </a:solidFill>
            <a:ln>
              <a:noFill/>
            </a:ln>
            <a:effectLst/>
          </c:spPr>
          <c:invertIfNegative val="0"/>
          <c:val>
            <c:numRef>
              <c:f>Hoja5!$B$59</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8-0627-473A-A3E3-BE21C59EC63D}"/>
            </c:ext>
          </c:extLst>
        </c:ser>
        <c:ser>
          <c:idx val="9"/>
          <c:order val="9"/>
          <c:tx>
            <c:strRef>
              <c:f>Hoja5!$A$60</c:f>
              <c:strCache>
                <c:ptCount val="1"/>
                <c:pt idx="0">
                  <c:v>Plazo en Etapa Judicial (120 días)</c:v>
                </c:pt>
              </c:strCache>
            </c:strRef>
          </c:tx>
          <c:spPr>
            <a:solidFill>
              <a:schemeClr val="accent4">
                <a:lumMod val="60000"/>
              </a:schemeClr>
            </a:solidFill>
            <a:ln>
              <a:noFill/>
            </a:ln>
            <a:effectLst/>
          </c:spPr>
          <c:invertIfNegative val="0"/>
          <c:val>
            <c:numRef>
              <c:f>Hoja5!$B$60</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9-0627-473A-A3E3-BE21C59EC63D}"/>
            </c:ext>
          </c:extLst>
        </c:ser>
        <c:ser>
          <c:idx val="10"/>
          <c:order val="10"/>
          <c:tx>
            <c:strRef>
              <c:f>Hoja5!$A$61</c:f>
              <c:strCache>
                <c:ptCount val="1"/>
                <c:pt idx="0">
                  <c:v>Emisión de Informes a la Adminsitración (Si)</c:v>
                </c:pt>
              </c:strCache>
            </c:strRef>
          </c:tx>
          <c:spPr>
            <a:solidFill>
              <a:schemeClr val="accent5">
                <a:lumMod val="60000"/>
              </a:schemeClr>
            </a:solidFill>
            <a:ln>
              <a:noFill/>
            </a:ln>
            <a:effectLst/>
          </c:spPr>
          <c:invertIfNegative val="0"/>
          <c:val>
            <c:numRef>
              <c:f>Hoja5!$B$61</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A-0627-473A-A3E3-BE21C59EC63D}"/>
            </c:ext>
          </c:extLst>
        </c:ser>
        <c:ser>
          <c:idx val="11"/>
          <c:order val="11"/>
          <c:tx>
            <c:strRef>
              <c:f>Hoja5!$A$62</c:f>
              <c:strCache>
                <c:ptCount val="1"/>
                <c:pt idx="0">
                  <c:v>Detalles del Informe a la Adminsitración (Tipo de gestión por canal de cobranza)</c:v>
                </c:pt>
              </c:strCache>
            </c:strRef>
          </c:tx>
          <c:spPr>
            <a:solidFill>
              <a:schemeClr val="accent6">
                <a:lumMod val="60000"/>
              </a:schemeClr>
            </a:solidFill>
            <a:ln>
              <a:noFill/>
            </a:ln>
            <a:effectLst/>
          </c:spPr>
          <c:invertIfNegative val="0"/>
          <c:val>
            <c:numRef>
              <c:f>Hoja5!$B$62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B-0627-473A-A3E3-BE21C59EC63D}"/>
            </c:ext>
          </c:extLst>
        </c:ser>
        <c:ser>
          <c:idx val="12"/>
          <c:order val="12"/>
          <c:tx>
            <c:strRef>
              <c:f>Hoja5!$A$63</c:f>
              <c:strCache>
                <c:ptCount val="1"/>
                <c:pt idx="0">
                  <c:v>Frecuencia de Auditoría (Mensual)</c:v>
                </c:pt>
              </c:strCache>
            </c:strRef>
          </c:tx>
          <c:spPr>
            <a:solidFill>
              <a:schemeClr val="accent1">
                <a:lumMod val="80000"/>
                <a:lumOff val="20000"/>
              </a:schemeClr>
            </a:solidFill>
            <a:ln>
              <a:noFill/>
            </a:ln>
            <a:effectLst/>
          </c:spPr>
          <c:invertIfNegative val="0"/>
          <c:val>
            <c:numRef>
              <c:f>Hoja5!$B$63</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C-0627-473A-A3E3-BE21C59EC63D}"/>
            </c:ext>
          </c:extLst>
        </c:ser>
        <c:ser>
          <c:idx val="13"/>
          <c:order val="13"/>
          <c:tx>
            <c:strRef>
              <c:f>Hoja5!$A$64</c:f>
              <c:strCache>
                <c:ptCount val="1"/>
                <c:pt idx="0">
                  <c:v>Emisión de un Informe de Auditoría (No)</c:v>
                </c:pt>
              </c:strCache>
            </c:strRef>
          </c:tx>
          <c:spPr>
            <a:solidFill>
              <a:schemeClr val="accent2">
                <a:lumMod val="80000"/>
                <a:lumOff val="20000"/>
              </a:schemeClr>
            </a:solidFill>
            <a:ln>
              <a:noFill/>
            </a:ln>
            <a:effectLst/>
          </c:spPr>
          <c:invertIfNegative val="0"/>
          <c:val>
            <c:numRef>
              <c:f>Hoja5!$B$64</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D-0627-473A-A3E3-BE21C59EC63D}"/>
            </c:ext>
          </c:extLst>
        </c:ser>
        <c:ser>
          <c:idx val="14"/>
          <c:order val="14"/>
          <c:tx>
            <c:strRef>
              <c:f>Hoja5!$A$65</c:f>
              <c:strCache>
                <c:ptCount val="1"/>
                <c:pt idx="0">
                  <c:v>Recomendación de Informe de Auditoría Corto plazo)</c:v>
                </c:pt>
              </c:strCache>
            </c:strRef>
          </c:tx>
          <c:spPr>
            <a:solidFill>
              <a:schemeClr val="accent3">
                <a:lumMod val="80000"/>
                <a:lumOff val="20000"/>
              </a:schemeClr>
            </a:solidFill>
            <a:ln>
              <a:noFill/>
            </a:ln>
            <a:effectLst/>
          </c:spPr>
          <c:invertIfNegative val="0"/>
          <c:val>
            <c:numRef>
              <c:f>Hoja5!$B$65</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E-0627-473A-A3E3-BE21C59EC63D}"/>
            </c:ext>
          </c:extLst>
        </c:ser>
        <c:dLbls>
          <c:showLegendKey val="0"/>
          <c:showVal val="0"/>
          <c:showCatName val="0"/>
          <c:showSerName val="0"/>
          <c:showPercent val="0"/>
          <c:showBubbleSize val="0"/>
        </c:dLbls>
        <c:gapWidth val="219"/>
        <c:overlap val="-27"/>
        <c:axId val="560761856"/>
        <c:axId val="559095808"/>
      </c:barChart>
      <c:catAx>
        <c:axId val="56076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59095808"/>
        <c:crosses val="autoZero"/>
        <c:auto val="1"/>
        <c:lblAlgn val="ctr"/>
        <c:lblOffset val="100"/>
        <c:noMultiLvlLbl val="0"/>
      </c:catAx>
      <c:valAx>
        <c:axId val="559095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60761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Coop. Policía Nacional</a:t>
            </a:r>
          </a:p>
        </c:rich>
      </c:tx>
      <c:overlay val="0"/>
      <c:spPr>
        <a:noFill/>
        <a:ln>
          <a:noFill/>
        </a:ln>
        <a:effectLst/>
      </c:spPr>
    </c:title>
    <c:autoTitleDeleted val="0"/>
    <c:plotArea>
      <c:layout/>
      <c:barChart>
        <c:barDir val="col"/>
        <c:grouping val="clustered"/>
        <c:varyColors val="0"/>
        <c:ser>
          <c:idx val="0"/>
          <c:order val="0"/>
          <c:tx>
            <c:strRef>
              <c:f>Hoja5!$A$71</c:f>
              <c:strCache>
                <c:ptCount val="1"/>
                <c:pt idx="0">
                  <c:v>Normativa de Cooperativa (Manual)</c:v>
                </c:pt>
              </c:strCache>
            </c:strRef>
          </c:tx>
          <c:spPr>
            <a:solidFill>
              <a:schemeClr val="accent1"/>
            </a:solidFill>
            <a:ln>
              <a:noFill/>
            </a:ln>
            <a:effectLst/>
          </c:spPr>
          <c:invertIfNegative val="0"/>
          <c:val>
            <c:numRef>
              <c:f>Hoja5!$B$71</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0-257D-4680-81B6-1F1CF1DE8B32}"/>
            </c:ext>
          </c:extLst>
        </c:ser>
        <c:ser>
          <c:idx val="1"/>
          <c:order val="1"/>
          <c:tx>
            <c:strRef>
              <c:f>Hoja5!$A$72</c:f>
              <c:strCache>
                <c:ptCount val="1"/>
                <c:pt idx="0">
                  <c:v>Etapa proceso de cobranza (Cobranza preventiva)</c:v>
                </c:pt>
              </c:strCache>
            </c:strRef>
          </c:tx>
          <c:spPr>
            <a:solidFill>
              <a:schemeClr val="accent2"/>
            </a:solidFill>
            <a:ln>
              <a:noFill/>
            </a:ln>
            <a:effectLst/>
          </c:spPr>
          <c:invertIfNegative val="0"/>
          <c:val>
            <c:numRef>
              <c:f>Hoja5!$B$72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1-257D-4680-81B6-1F1CF1DE8B32}"/>
            </c:ext>
          </c:extLst>
        </c:ser>
        <c:ser>
          <c:idx val="2"/>
          <c:order val="2"/>
          <c:tx>
            <c:strRef>
              <c:f>Hoja5!$A$73</c:f>
              <c:strCache>
                <c:ptCount val="1"/>
                <c:pt idx="0">
                  <c:v>Medios utilizados (Llamadass)</c:v>
                </c:pt>
              </c:strCache>
            </c:strRef>
          </c:tx>
          <c:spPr>
            <a:solidFill>
              <a:schemeClr val="accent3"/>
            </a:solidFill>
            <a:ln>
              <a:noFill/>
            </a:ln>
            <a:effectLst/>
          </c:spPr>
          <c:invertIfNegative val="0"/>
          <c:val>
            <c:numRef>
              <c:f>Hoja5!$B$73</c:f>
              <c:numCache>
                <c:formatCode>General</c:formatCode>
                <c:ptCount val="1"/>
                <c:pt idx="0">
                  <c:v>7</c:v>
                </c:pt>
              </c:numCache>
            </c:numRef>
          </c:val>
          <c:extLst xmlns:c16r2="http://schemas.microsoft.com/office/drawing/2015/06/chart">
            <c:ext xmlns:c16="http://schemas.microsoft.com/office/drawing/2014/chart" uri="{C3380CC4-5D6E-409C-BE32-E72D297353CC}">
              <c16:uniqueId val="{00000002-257D-4680-81B6-1F1CF1DE8B32}"/>
            </c:ext>
          </c:extLst>
        </c:ser>
        <c:ser>
          <c:idx val="3"/>
          <c:order val="3"/>
          <c:tx>
            <c:strRef>
              <c:f>Hoja5!$A$74</c:f>
              <c:strCache>
                <c:ptCount val="1"/>
                <c:pt idx="0">
                  <c:v>Alternativa de Recuperación (Refinanciamiento)</c:v>
                </c:pt>
              </c:strCache>
            </c:strRef>
          </c:tx>
          <c:spPr>
            <a:solidFill>
              <a:schemeClr val="accent4"/>
            </a:solidFill>
            <a:ln>
              <a:noFill/>
            </a:ln>
            <a:effectLst/>
          </c:spPr>
          <c:invertIfNegative val="0"/>
          <c:val>
            <c:numRef>
              <c:f>Hoja5!$B$74</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3-257D-4680-81B6-1F1CF1DE8B32}"/>
            </c:ext>
          </c:extLst>
        </c:ser>
        <c:ser>
          <c:idx val="4"/>
          <c:order val="4"/>
          <c:tx>
            <c:strRef>
              <c:f>Hoja5!$A$75</c:f>
              <c:strCache>
                <c:ptCount val="1"/>
                <c:pt idx="0">
                  <c:v>Variable recuperación de cartera (La Calificación de riesgo)</c:v>
                </c:pt>
              </c:strCache>
            </c:strRef>
          </c:tx>
          <c:spPr>
            <a:solidFill>
              <a:schemeClr val="accent5"/>
            </a:solidFill>
            <a:ln>
              <a:noFill/>
            </a:ln>
            <a:effectLst/>
          </c:spPr>
          <c:invertIfNegative val="0"/>
          <c:val>
            <c:numRef>
              <c:f>Hoja5!$B$75</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4-257D-4680-81B6-1F1CF1DE8B32}"/>
            </c:ext>
          </c:extLst>
        </c:ser>
        <c:ser>
          <c:idx val="5"/>
          <c:order val="5"/>
          <c:tx>
            <c:strRef>
              <c:f>Hoja5!$A$76</c:f>
              <c:strCache>
                <c:ptCount val="1"/>
                <c:pt idx="0">
                  <c:v>Recuperación de Cartera (5 días antes al vencimiento de la cuota)</c:v>
                </c:pt>
              </c:strCache>
            </c:strRef>
          </c:tx>
          <c:spPr>
            <a:solidFill>
              <a:schemeClr val="accent6"/>
            </a:solidFill>
            <a:ln>
              <a:noFill/>
            </a:ln>
            <a:effectLst/>
          </c:spPr>
          <c:invertIfNegative val="0"/>
          <c:val>
            <c:numRef>
              <c:f>Hoja5!$B$76</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5-257D-4680-81B6-1F1CF1DE8B32}"/>
            </c:ext>
          </c:extLst>
        </c:ser>
        <c:ser>
          <c:idx val="6"/>
          <c:order val="6"/>
          <c:tx>
            <c:strRef>
              <c:f>Hoja5!$A$77</c:f>
              <c:strCache>
                <c:ptCount val="1"/>
                <c:pt idx="0">
                  <c:v>Medio de trámite (Llamada telefónica)</c:v>
                </c:pt>
              </c:strCache>
            </c:strRef>
          </c:tx>
          <c:spPr>
            <a:solidFill>
              <a:schemeClr val="accent1">
                <a:lumMod val="60000"/>
              </a:schemeClr>
            </a:solidFill>
            <a:ln>
              <a:noFill/>
            </a:ln>
            <a:effectLst/>
          </c:spPr>
          <c:invertIfNegative val="0"/>
          <c:val>
            <c:numRef>
              <c:f>Hoja5!$B$77</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6-257D-4680-81B6-1F1CF1DE8B32}"/>
            </c:ext>
          </c:extLst>
        </c:ser>
        <c:ser>
          <c:idx val="7"/>
          <c:order val="7"/>
          <c:tx>
            <c:strRef>
              <c:f>Hoja5!$A$78</c:f>
              <c:strCache>
                <c:ptCount val="1"/>
                <c:pt idx="0">
                  <c:v>Comites Internos (Si)</c:v>
                </c:pt>
              </c:strCache>
            </c:strRef>
          </c:tx>
          <c:spPr>
            <a:solidFill>
              <a:schemeClr val="accent2">
                <a:lumMod val="60000"/>
              </a:schemeClr>
            </a:solidFill>
            <a:ln>
              <a:noFill/>
            </a:ln>
            <a:effectLst/>
          </c:spPr>
          <c:invertIfNegative val="0"/>
          <c:val>
            <c:numRef>
              <c:f>Hoja5!$B$78</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7-257D-4680-81B6-1F1CF1DE8B32}"/>
            </c:ext>
          </c:extLst>
        </c:ser>
        <c:ser>
          <c:idx val="8"/>
          <c:order val="8"/>
          <c:tx>
            <c:strRef>
              <c:f>Hoja5!$A$79</c:f>
              <c:strCache>
                <c:ptCount val="1"/>
                <c:pt idx="0">
                  <c:v>Frecuencia Comites de Mora (Semanal)</c:v>
                </c:pt>
              </c:strCache>
            </c:strRef>
          </c:tx>
          <c:spPr>
            <a:solidFill>
              <a:schemeClr val="accent3">
                <a:lumMod val="60000"/>
              </a:schemeClr>
            </a:solidFill>
            <a:ln>
              <a:noFill/>
            </a:ln>
            <a:effectLst/>
          </c:spPr>
          <c:invertIfNegative val="0"/>
          <c:val>
            <c:numRef>
              <c:f>Hoja5!$B$79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8-257D-4680-81B6-1F1CF1DE8B32}"/>
            </c:ext>
          </c:extLst>
        </c:ser>
        <c:ser>
          <c:idx val="9"/>
          <c:order val="9"/>
          <c:tx>
            <c:strRef>
              <c:f>Hoja5!$A$80</c:f>
              <c:strCache>
                <c:ptCount val="1"/>
                <c:pt idx="0">
                  <c:v>Plazo en Etapa Judicial (120 días)</c:v>
                </c:pt>
              </c:strCache>
            </c:strRef>
          </c:tx>
          <c:spPr>
            <a:solidFill>
              <a:schemeClr val="accent4">
                <a:lumMod val="60000"/>
              </a:schemeClr>
            </a:solidFill>
            <a:ln>
              <a:noFill/>
            </a:ln>
            <a:effectLst/>
          </c:spPr>
          <c:invertIfNegative val="0"/>
          <c:val>
            <c:numRef>
              <c:f>Hoja5!$B$80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9-257D-4680-81B6-1F1CF1DE8B32}"/>
            </c:ext>
          </c:extLst>
        </c:ser>
        <c:ser>
          <c:idx val="10"/>
          <c:order val="10"/>
          <c:tx>
            <c:strRef>
              <c:f>Hoja5!$A$81</c:f>
              <c:strCache>
                <c:ptCount val="1"/>
                <c:pt idx="0">
                  <c:v>Emisión de Informes a la Adminsitración (Si)</c:v>
                </c:pt>
              </c:strCache>
            </c:strRef>
          </c:tx>
          <c:spPr>
            <a:solidFill>
              <a:schemeClr val="accent5">
                <a:lumMod val="60000"/>
              </a:schemeClr>
            </a:solidFill>
            <a:ln>
              <a:noFill/>
            </a:ln>
            <a:effectLst/>
          </c:spPr>
          <c:invertIfNegative val="0"/>
          <c:val>
            <c:numRef>
              <c:f>Hoja5!$B$81</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A-257D-4680-81B6-1F1CF1DE8B32}"/>
            </c:ext>
          </c:extLst>
        </c:ser>
        <c:ser>
          <c:idx val="11"/>
          <c:order val="11"/>
          <c:tx>
            <c:strRef>
              <c:f>Hoja5!$A$82</c:f>
              <c:strCache>
                <c:ptCount val="1"/>
                <c:pt idx="0">
                  <c:v>Detalles del Informe a la Adminsitración (Indice de efectividad de gestión)</c:v>
                </c:pt>
              </c:strCache>
            </c:strRef>
          </c:tx>
          <c:spPr>
            <a:solidFill>
              <a:schemeClr val="accent6">
                <a:lumMod val="60000"/>
              </a:schemeClr>
            </a:solidFill>
            <a:ln>
              <a:noFill/>
            </a:ln>
            <a:effectLst/>
          </c:spPr>
          <c:invertIfNegative val="0"/>
          <c:val>
            <c:numRef>
              <c:f>Hoja5!$B$82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B-257D-4680-81B6-1F1CF1DE8B32}"/>
            </c:ext>
          </c:extLst>
        </c:ser>
        <c:ser>
          <c:idx val="12"/>
          <c:order val="12"/>
          <c:tx>
            <c:strRef>
              <c:f>Hoja5!$A$83</c:f>
              <c:strCache>
                <c:ptCount val="1"/>
                <c:pt idx="0">
                  <c:v>Frecuencia de Auditoría (Mensual)</c:v>
                </c:pt>
              </c:strCache>
            </c:strRef>
          </c:tx>
          <c:spPr>
            <a:solidFill>
              <a:schemeClr val="accent1">
                <a:lumMod val="80000"/>
                <a:lumOff val="20000"/>
              </a:schemeClr>
            </a:solidFill>
            <a:ln>
              <a:noFill/>
            </a:ln>
            <a:effectLst/>
          </c:spPr>
          <c:invertIfNegative val="0"/>
          <c:val>
            <c:numRef>
              <c:f>Hoja5!$B$83</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C-257D-4680-81B6-1F1CF1DE8B32}"/>
            </c:ext>
          </c:extLst>
        </c:ser>
        <c:ser>
          <c:idx val="13"/>
          <c:order val="13"/>
          <c:tx>
            <c:strRef>
              <c:f>Hoja5!$A$84</c:f>
              <c:strCache>
                <c:ptCount val="1"/>
                <c:pt idx="0">
                  <c:v>Emisión de un Informe de Auditoría (Si)</c:v>
                </c:pt>
              </c:strCache>
            </c:strRef>
          </c:tx>
          <c:spPr>
            <a:solidFill>
              <a:schemeClr val="accent2">
                <a:lumMod val="80000"/>
                <a:lumOff val="20000"/>
              </a:schemeClr>
            </a:solidFill>
            <a:ln>
              <a:noFill/>
            </a:ln>
            <a:effectLst/>
          </c:spPr>
          <c:invertIfNegative val="0"/>
          <c:val>
            <c:numRef>
              <c:f>Hoja5!$B$84</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D-257D-4680-81B6-1F1CF1DE8B32}"/>
            </c:ext>
          </c:extLst>
        </c:ser>
        <c:ser>
          <c:idx val="14"/>
          <c:order val="14"/>
          <c:tx>
            <c:strRef>
              <c:f>Hoja5!$A$85</c:f>
              <c:strCache>
                <c:ptCount val="1"/>
                <c:pt idx="0">
                  <c:v>Recomendación de Informe de Auditoría Corto plazo)</c:v>
                </c:pt>
              </c:strCache>
            </c:strRef>
          </c:tx>
          <c:spPr>
            <a:solidFill>
              <a:schemeClr val="accent3">
                <a:lumMod val="80000"/>
                <a:lumOff val="20000"/>
              </a:schemeClr>
            </a:solidFill>
            <a:ln>
              <a:noFill/>
            </a:ln>
            <a:effectLst/>
          </c:spPr>
          <c:invertIfNegative val="0"/>
          <c:val>
            <c:numRef>
              <c:f>Hoja5!$B$85</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E-257D-4680-81B6-1F1CF1DE8B32}"/>
            </c:ext>
          </c:extLst>
        </c:ser>
        <c:dLbls>
          <c:showLegendKey val="0"/>
          <c:showVal val="0"/>
          <c:showCatName val="0"/>
          <c:showSerName val="0"/>
          <c:showPercent val="0"/>
          <c:showBubbleSize val="0"/>
        </c:dLbls>
        <c:gapWidth val="219"/>
        <c:overlap val="-27"/>
        <c:axId val="560894976"/>
        <c:axId val="559097536"/>
      </c:barChart>
      <c:catAx>
        <c:axId val="56089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59097536"/>
        <c:crosses val="autoZero"/>
        <c:auto val="1"/>
        <c:lblAlgn val="ctr"/>
        <c:lblOffset val="100"/>
        <c:noMultiLvlLbl val="0"/>
      </c:catAx>
      <c:valAx>
        <c:axId val="559097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60894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Coop. 29 de Octubre</a:t>
            </a:r>
          </a:p>
        </c:rich>
      </c:tx>
      <c:overlay val="0"/>
      <c:spPr>
        <a:noFill/>
        <a:ln>
          <a:noFill/>
        </a:ln>
        <a:effectLst/>
      </c:spPr>
    </c:title>
    <c:autoTitleDeleted val="0"/>
    <c:plotArea>
      <c:layout/>
      <c:barChart>
        <c:barDir val="col"/>
        <c:grouping val="clustered"/>
        <c:varyColors val="0"/>
        <c:ser>
          <c:idx val="0"/>
          <c:order val="0"/>
          <c:tx>
            <c:strRef>
              <c:f>Hoja5!$A$90</c:f>
              <c:strCache>
                <c:ptCount val="1"/>
                <c:pt idx="0">
                  <c:v>Normativa de Cooperativa (Procedimiento)</c:v>
                </c:pt>
              </c:strCache>
            </c:strRef>
          </c:tx>
          <c:spPr>
            <a:solidFill>
              <a:schemeClr val="accent1"/>
            </a:solidFill>
            <a:ln>
              <a:noFill/>
            </a:ln>
            <a:effectLst/>
          </c:spPr>
          <c:invertIfNegative val="0"/>
          <c:val>
            <c:numRef>
              <c:f>Hoja5!$B$90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0-E004-4660-B54C-76F7E09B0D96}"/>
            </c:ext>
          </c:extLst>
        </c:ser>
        <c:ser>
          <c:idx val="1"/>
          <c:order val="1"/>
          <c:tx>
            <c:strRef>
              <c:f>Hoja5!$A$91</c:f>
              <c:strCache>
                <c:ptCount val="1"/>
                <c:pt idx="0">
                  <c:v>Etapa proceso de cobranza (Todas)</c:v>
                </c:pt>
              </c:strCache>
            </c:strRef>
          </c:tx>
          <c:spPr>
            <a:solidFill>
              <a:schemeClr val="accent2"/>
            </a:solidFill>
            <a:ln>
              <a:noFill/>
            </a:ln>
            <a:effectLst/>
          </c:spPr>
          <c:invertIfNegative val="0"/>
          <c:val>
            <c:numRef>
              <c:f>Hoja5!$B$91</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1-E004-4660-B54C-76F7E09B0D96}"/>
            </c:ext>
          </c:extLst>
        </c:ser>
        <c:ser>
          <c:idx val="2"/>
          <c:order val="2"/>
          <c:tx>
            <c:strRef>
              <c:f>Hoja5!$A$92</c:f>
              <c:strCache>
                <c:ptCount val="1"/>
                <c:pt idx="0">
                  <c:v>Medios utilizados (Visitas)</c:v>
                </c:pt>
              </c:strCache>
            </c:strRef>
          </c:tx>
          <c:spPr>
            <a:solidFill>
              <a:schemeClr val="accent3"/>
            </a:solidFill>
            <a:ln>
              <a:noFill/>
            </a:ln>
            <a:effectLst/>
          </c:spPr>
          <c:invertIfNegative val="0"/>
          <c:val>
            <c:numRef>
              <c:f>Hoja5!$B$92</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E004-4660-B54C-76F7E09B0D96}"/>
            </c:ext>
          </c:extLst>
        </c:ser>
        <c:ser>
          <c:idx val="3"/>
          <c:order val="3"/>
          <c:tx>
            <c:strRef>
              <c:f>Hoja5!$A$93</c:f>
              <c:strCache>
                <c:ptCount val="1"/>
                <c:pt idx="0">
                  <c:v>Alternativa de Recuperación (Condonación)</c:v>
                </c:pt>
              </c:strCache>
            </c:strRef>
          </c:tx>
          <c:spPr>
            <a:solidFill>
              <a:schemeClr val="accent4"/>
            </a:solidFill>
            <a:ln>
              <a:noFill/>
            </a:ln>
            <a:effectLst/>
          </c:spPr>
          <c:invertIfNegative val="0"/>
          <c:val>
            <c:numRef>
              <c:f>Hoja5!$B$93</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3-E004-4660-B54C-76F7E09B0D96}"/>
            </c:ext>
          </c:extLst>
        </c:ser>
        <c:ser>
          <c:idx val="4"/>
          <c:order val="4"/>
          <c:tx>
            <c:strRef>
              <c:f>Hoja5!$A$94</c:f>
              <c:strCache>
                <c:ptCount val="1"/>
                <c:pt idx="0">
                  <c:v>Variable recuperación de cartera (La Calificación de riesgo)</c:v>
                </c:pt>
              </c:strCache>
            </c:strRef>
          </c:tx>
          <c:spPr>
            <a:solidFill>
              <a:schemeClr val="accent5"/>
            </a:solidFill>
            <a:ln>
              <a:noFill/>
            </a:ln>
            <a:effectLst/>
          </c:spPr>
          <c:invertIfNegative val="0"/>
          <c:val>
            <c:numRef>
              <c:f>Hoja5!$B$94</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4-E004-4660-B54C-76F7E09B0D96}"/>
            </c:ext>
          </c:extLst>
        </c:ser>
        <c:ser>
          <c:idx val="5"/>
          <c:order val="5"/>
          <c:tx>
            <c:strRef>
              <c:f>Hoja5!$A$95</c:f>
              <c:strCache>
                <c:ptCount val="1"/>
                <c:pt idx="0">
                  <c:v>Recuperación de Cartera (5 días antes al vencimiento de la cuota)</c:v>
                </c:pt>
              </c:strCache>
            </c:strRef>
          </c:tx>
          <c:spPr>
            <a:solidFill>
              <a:schemeClr val="accent6"/>
            </a:solidFill>
            <a:ln>
              <a:noFill/>
            </a:ln>
            <a:effectLst/>
          </c:spPr>
          <c:invertIfNegative val="0"/>
          <c:val>
            <c:numRef>
              <c:f>Hoja5!$B$95</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5-E004-4660-B54C-76F7E09B0D96}"/>
            </c:ext>
          </c:extLst>
        </c:ser>
        <c:ser>
          <c:idx val="6"/>
          <c:order val="6"/>
          <c:tx>
            <c:strRef>
              <c:f>Hoja5!$A$96</c:f>
              <c:strCache>
                <c:ptCount val="1"/>
                <c:pt idx="0">
                  <c:v>Medio de trámite (Mensajes)</c:v>
                </c:pt>
              </c:strCache>
            </c:strRef>
          </c:tx>
          <c:spPr>
            <a:solidFill>
              <a:schemeClr val="accent1">
                <a:lumMod val="60000"/>
              </a:schemeClr>
            </a:solidFill>
            <a:ln>
              <a:noFill/>
            </a:ln>
            <a:effectLst/>
          </c:spPr>
          <c:invertIfNegative val="0"/>
          <c:val>
            <c:numRef>
              <c:f>Hoja5!$B$96</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6-E004-4660-B54C-76F7E09B0D96}"/>
            </c:ext>
          </c:extLst>
        </c:ser>
        <c:ser>
          <c:idx val="7"/>
          <c:order val="7"/>
          <c:tx>
            <c:strRef>
              <c:f>Hoja5!$A$97</c:f>
              <c:strCache>
                <c:ptCount val="1"/>
                <c:pt idx="0">
                  <c:v>Comites Internos (Si)</c:v>
                </c:pt>
              </c:strCache>
            </c:strRef>
          </c:tx>
          <c:spPr>
            <a:solidFill>
              <a:schemeClr val="accent2">
                <a:lumMod val="60000"/>
              </a:schemeClr>
            </a:solidFill>
            <a:ln>
              <a:noFill/>
            </a:ln>
            <a:effectLst/>
          </c:spPr>
          <c:invertIfNegative val="0"/>
          <c:val>
            <c:numRef>
              <c:f>Hoja5!$B$97</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7-E004-4660-B54C-76F7E09B0D96}"/>
            </c:ext>
          </c:extLst>
        </c:ser>
        <c:ser>
          <c:idx val="8"/>
          <c:order val="8"/>
          <c:tx>
            <c:strRef>
              <c:f>Hoja5!$A$98</c:f>
              <c:strCache>
                <c:ptCount val="1"/>
                <c:pt idx="0">
                  <c:v>Frecuencia Comites de Mora (Quincenal)</c:v>
                </c:pt>
              </c:strCache>
            </c:strRef>
          </c:tx>
          <c:spPr>
            <a:solidFill>
              <a:schemeClr val="accent3">
                <a:lumMod val="60000"/>
              </a:schemeClr>
            </a:solidFill>
            <a:ln>
              <a:noFill/>
            </a:ln>
            <a:effectLst/>
          </c:spPr>
          <c:invertIfNegative val="0"/>
          <c:val>
            <c:numRef>
              <c:f>Hoja5!$B$98</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8-E004-4660-B54C-76F7E09B0D96}"/>
            </c:ext>
          </c:extLst>
        </c:ser>
        <c:ser>
          <c:idx val="9"/>
          <c:order val="9"/>
          <c:tx>
            <c:strRef>
              <c:f>Hoja5!$A$99</c:f>
              <c:strCache>
                <c:ptCount val="1"/>
                <c:pt idx="0">
                  <c:v>Plazo en Etapa Judicial (90 días)</c:v>
                </c:pt>
              </c:strCache>
            </c:strRef>
          </c:tx>
          <c:spPr>
            <a:solidFill>
              <a:schemeClr val="accent4">
                <a:lumMod val="60000"/>
              </a:schemeClr>
            </a:solidFill>
            <a:ln>
              <a:noFill/>
            </a:ln>
            <a:effectLst/>
          </c:spPr>
          <c:invertIfNegative val="0"/>
          <c:val>
            <c:numRef>
              <c:f>Hoja5!$B$99</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9-E004-4660-B54C-76F7E09B0D96}"/>
            </c:ext>
          </c:extLst>
        </c:ser>
        <c:ser>
          <c:idx val="10"/>
          <c:order val="10"/>
          <c:tx>
            <c:strRef>
              <c:f>Hoja5!$A$100</c:f>
              <c:strCache>
                <c:ptCount val="1"/>
                <c:pt idx="0">
                  <c:v>Emisión de Informes a la Adminsitración (Si)</c:v>
                </c:pt>
              </c:strCache>
            </c:strRef>
          </c:tx>
          <c:spPr>
            <a:solidFill>
              <a:schemeClr val="accent5">
                <a:lumMod val="60000"/>
              </a:schemeClr>
            </a:solidFill>
            <a:ln>
              <a:noFill/>
            </a:ln>
            <a:effectLst/>
          </c:spPr>
          <c:invertIfNegative val="0"/>
          <c:val>
            <c:numRef>
              <c:f>Hoja5!$B$100</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A-E004-4660-B54C-76F7E09B0D96}"/>
            </c:ext>
          </c:extLst>
        </c:ser>
        <c:ser>
          <c:idx val="11"/>
          <c:order val="11"/>
          <c:tx>
            <c:strRef>
              <c:f>Hoja5!$A$101</c:f>
              <c:strCache>
                <c:ptCount val="1"/>
                <c:pt idx="0">
                  <c:v>Detalles del Informe a la Adminsitración (Tipo de gestión por canal de cobranza)</c:v>
                </c:pt>
              </c:strCache>
            </c:strRef>
          </c:tx>
          <c:spPr>
            <a:solidFill>
              <a:schemeClr val="accent6">
                <a:lumMod val="60000"/>
              </a:schemeClr>
            </a:solidFill>
            <a:ln>
              <a:noFill/>
            </a:ln>
            <a:effectLst/>
          </c:spPr>
          <c:invertIfNegative val="0"/>
          <c:val>
            <c:numRef>
              <c:f>Hoja5!$B$101</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B-E004-4660-B54C-76F7E09B0D96}"/>
            </c:ext>
          </c:extLst>
        </c:ser>
        <c:ser>
          <c:idx val="12"/>
          <c:order val="12"/>
          <c:tx>
            <c:strRef>
              <c:f>Hoja5!$A$102</c:f>
              <c:strCache>
                <c:ptCount val="1"/>
                <c:pt idx="0">
                  <c:v>Frecuencia de Auditoría Semanal)</c:v>
                </c:pt>
              </c:strCache>
            </c:strRef>
          </c:tx>
          <c:spPr>
            <a:solidFill>
              <a:schemeClr val="accent1">
                <a:lumMod val="80000"/>
                <a:lumOff val="20000"/>
              </a:schemeClr>
            </a:solidFill>
            <a:ln>
              <a:noFill/>
            </a:ln>
            <a:effectLst/>
          </c:spPr>
          <c:invertIfNegative val="0"/>
          <c:val>
            <c:numRef>
              <c:f>Hoja5!$B$102</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C-E004-4660-B54C-76F7E09B0D96}"/>
            </c:ext>
          </c:extLst>
        </c:ser>
        <c:ser>
          <c:idx val="13"/>
          <c:order val="13"/>
          <c:tx>
            <c:strRef>
              <c:f>Hoja5!$A$103</c:f>
              <c:strCache>
                <c:ptCount val="1"/>
                <c:pt idx="0">
                  <c:v>Emisión de un Informe de Auditoría (Si)</c:v>
                </c:pt>
              </c:strCache>
            </c:strRef>
          </c:tx>
          <c:spPr>
            <a:solidFill>
              <a:schemeClr val="accent2">
                <a:lumMod val="80000"/>
                <a:lumOff val="20000"/>
              </a:schemeClr>
            </a:solidFill>
            <a:ln>
              <a:noFill/>
            </a:ln>
            <a:effectLst/>
          </c:spPr>
          <c:invertIfNegative val="0"/>
          <c:val>
            <c:numRef>
              <c:f>Hoja5!$B$103</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D-E004-4660-B54C-76F7E09B0D96}"/>
            </c:ext>
          </c:extLst>
        </c:ser>
        <c:ser>
          <c:idx val="14"/>
          <c:order val="14"/>
          <c:tx>
            <c:strRef>
              <c:f>Hoja5!$A$104</c:f>
              <c:strCache>
                <c:ptCount val="1"/>
                <c:pt idx="0">
                  <c:v>Recomendación de Informe de Auditoría Corto plazo)</c:v>
                </c:pt>
              </c:strCache>
            </c:strRef>
          </c:tx>
          <c:spPr>
            <a:solidFill>
              <a:schemeClr val="accent3">
                <a:lumMod val="80000"/>
                <a:lumOff val="20000"/>
              </a:schemeClr>
            </a:solidFill>
            <a:ln>
              <a:noFill/>
            </a:ln>
            <a:effectLst/>
          </c:spPr>
          <c:invertIfNegative val="0"/>
          <c:val>
            <c:numRef>
              <c:f>Hoja5!$B$104</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E-E004-4660-B54C-76F7E09B0D96}"/>
            </c:ext>
          </c:extLst>
        </c:ser>
        <c:dLbls>
          <c:showLegendKey val="0"/>
          <c:showVal val="0"/>
          <c:showCatName val="0"/>
          <c:showSerName val="0"/>
          <c:showPercent val="0"/>
          <c:showBubbleSize val="0"/>
        </c:dLbls>
        <c:gapWidth val="219"/>
        <c:overlap val="-27"/>
        <c:axId val="560897024"/>
        <c:axId val="559099840"/>
      </c:barChart>
      <c:catAx>
        <c:axId val="560897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59099840"/>
        <c:crosses val="autoZero"/>
        <c:auto val="1"/>
        <c:lblAlgn val="ctr"/>
        <c:lblOffset val="100"/>
        <c:noMultiLvlLbl val="0"/>
      </c:catAx>
      <c:valAx>
        <c:axId val="559099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60897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Coop. </a:t>
            </a:r>
            <a:r>
              <a:rPr lang="en-US" b="1" baseline="0"/>
              <a:t> </a:t>
            </a:r>
            <a:r>
              <a:rPr lang="en-US" b="1"/>
              <a:t>Andalucía</a:t>
            </a:r>
          </a:p>
        </c:rich>
      </c:tx>
      <c:overlay val="0"/>
      <c:spPr>
        <a:noFill/>
        <a:ln>
          <a:noFill/>
        </a:ln>
        <a:effectLst/>
      </c:spPr>
    </c:title>
    <c:autoTitleDeleted val="0"/>
    <c:plotArea>
      <c:layout/>
      <c:barChart>
        <c:barDir val="col"/>
        <c:grouping val="clustered"/>
        <c:varyColors val="0"/>
        <c:ser>
          <c:idx val="0"/>
          <c:order val="0"/>
          <c:tx>
            <c:strRef>
              <c:f>Hoja5!$A$110</c:f>
              <c:strCache>
                <c:ptCount val="1"/>
                <c:pt idx="0">
                  <c:v>Normativa de Cooperativa (Manual)</c:v>
                </c:pt>
              </c:strCache>
            </c:strRef>
          </c:tx>
          <c:spPr>
            <a:solidFill>
              <a:schemeClr val="accent1"/>
            </a:solidFill>
            <a:ln>
              <a:noFill/>
            </a:ln>
            <a:effectLst/>
          </c:spPr>
          <c:invertIfNegative val="0"/>
          <c:val>
            <c:numRef>
              <c:f>Hoja5!$B$110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0-CA41-4108-A62D-1F41EA18CAD4}"/>
            </c:ext>
          </c:extLst>
        </c:ser>
        <c:ser>
          <c:idx val="1"/>
          <c:order val="1"/>
          <c:tx>
            <c:strRef>
              <c:f>Hoja5!$A$111</c:f>
              <c:strCache>
                <c:ptCount val="1"/>
                <c:pt idx="0">
                  <c:v>Etapa proceso de cobranza (Cobranza prejudicial)</c:v>
                </c:pt>
              </c:strCache>
            </c:strRef>
          </c:tx>
          <c:spPr>
            <a:solidFill>
              <a:schemeClr val="accent2"/>
            </a:solidFill>
            <a:ln>
              <a:noFill/>
            </a:ln>
            <a:effectLst/>
          </c:spPr>
          <c:invertIfNegative val="0"/>
          <c:val>
            <c:numRef>
              <c:f>Hoja5!$B$111</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CA41-4108-A62D-1F41EA18CAD4}"/>
            </c:ext>
          </c:extLst>
        </c:ser>
        <c:ser>
          <c:idx val="2"/>
          <c:order val="2"/>
          <c:tx>
            <c:strRef>
              <c:f>Hoja5!$A$112</c:f>
              <c:strCache>
                <c:ptCount val="1"/>
                <c:pt idx="0">
                  <c:v>Medios utilizados (Visitas)</c:v>
                </c:pt>
              </c:strCache>
            </c:strRef>
          </c:tx>
          <c:spPr>
            <a:solidFill>
              <a:schemeClr val="accent3"/>
            </a:solidFill>
            <a:ln>
              <a:noFill/>
            </a:ln>
            <a:effectLst/>
          </c:spPr>
          <c:invertIfNegative val="0"/>
          <c:val>
            <c:numRef>
              <c:f>Hoja5!$B$112</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2-CA41-4108-A62D-1F41EA18CAD4}"/>
            </c:ext>
          </c:extLst>
        </c:ser>
        <c:ser>
          <c:idx val="3"/>
          <c:order val="3"/>
          <c:tx>
            <c:strRef>
              <c:f>Hoja5!$A$113</c:f>
              <c:strCache>
                <c:ptCount val="1"/>
                <c:pt idx="0">
                  <c:v>Alternativa de Recuperación (Castigo de Cartera)</c:v>
                </c:pt>
              </c:strCache>
            </c:strRef>
          </c:tx>
          <c:spPr>
            <a:solidFill>
              <a:schemeClr val="accent4"/>
            </a:solidFill>
            <a:ln>
              <a:noFill/>
            </a:ln>
            <a:effectLst/>
          </c:spPr>
          <c:invertIfNegative val="0"/>
          <c:val>
            <c:numRef>
              <c:f>Hoja5!$B$113</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3-CA41-4108-A62D-1F41EA18CAD4}"/>
            </c:ext>
          </c:extLst>
        </c:ser>
        <c:ser>
          <c:idx val="4"/>
          <c:order val="4"/>
          <c:tx>
            <c:strRef>
              <c:f>Hoja5!$A$114</c:f>
              <c:strCache>
                <c:ptCount val="1"/>
                <c:pt idx="0">
                  <c:v>Variable recuperación de cartera (La Calificación de riesgo)</c:v>
                </c:pt>
              </c:strCache>
            </c:strRef>
          </c:tx>
          <c:spPr>
            <a:solidFill>
              <a:schemeClr val="accent5"/>
            </a:solidFill>
            <a:ln>
              <a:noFill/>
            </a:ln>
            <a:effectLst/>
          </c:spPr>
          <c:invertIfNegative val="0"/>
          <c:val>
            <c:numRef>
              <c:f>Hoja5!$B$114</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4-CA41-4108-A62D-1F41EA18CAD4}"/>
            </c:ext>
          </c:extLst>
        </c:ser>
        <c:ser>
          <c:idx val="5"/>
          <c:order val="5"/>
          <c:tx>
            <c:strRef>
              <c:f>Hoja5!$A$115</c:f>
              <c:strCache>
                <c:ptCount val="1"/>
                <c:pt idx="0">
                  <c:v>Recuperación de Cartera (1 día antes al vencimiento de la cuota)</c:v>
                </c:pt>
              </c:strCache>
            </c:strRef>
          </c:tx>
          <c:spPr>
            <a:solidFill>
              <a:schemeClr val="accent6"/>
            </a:solidFill>
            <a:ln>
              <a:noFill/>
            </a:ln>
            <a:effectLst/>
          </c:spPr>
          <c:invertIfNegative val="0"/>
          <c:val>
            <c:numRef>
              <c:f>Hoja5!$B$115</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5-CA41-4108-A62D-1F41EA18CAD4}"/>
            </c:ext>
          </c:extLst>
        </c:ser>
        <c:ser>
          <c:idx val="6"/>
          <c:order val="6"/>
          <c:tx>
            <c:strRef>
              <c:f>Hoja5!$A$116</c:f>
              <c:strCache>
                <c:ptCount val="1"/>
                <c:pt idx="0">
                  <c:v>Medio de trámite (Llamadas telefónicas)</c:v>
                </c:pt>
              </c:strCache>
            </c:strRef>
          </c:tx>
          <c:spPr>
            <a:solidFill>
              <a:schemeClr val="accent1">
                <a:lumMod val="60000"/>
              </a:schemeClr>
            </a:solidFill>
            <a:ln>
              <a:noFill/>
            </a:ln>
            <a:effectLst/>
          </c:spPr>
          <c:invertIfNegative val="0"/>
          <c:val>
            <c:numRef>
              <c:f>Hoja5!$B$116</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6-CA41-4108-A62D-1F41EA18CAD4}"/>
            </c:ext>
          </c:extLst>
        </c:ser>
        <c:ser>
          <c:idx val="7"/>
          <c:order val="7"/>
          <c:tx>
            <c:strRef>
              <c:f>Hoja5!$A$117</c:f>
              <c:strCache>
                <c:ptCount val="1"/>
                <c:pt idx="0">
                  <c:v>Comites Internos (Si)</c:v>
                </c:pt>
              </c:strCache>
            </c:strRef>
          </c:tx>
          <c:spPr>
            <a:solidFill>
              <a:schemeClr val="accent2">
                <a:lumMod val="60000"/>
              </a:schemeClr>
            </a:solidFill>
            <a:ln>
              <a:noFill/>
            </a:ln>
            <a:effectLst/>
          </c:spPr>
          <c:invertIfNegative val="0"/>
          <c:val>
            <c:numRef>
              <c:f>Hoja5!$B$117</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7-CA41-4108-A62D-1F41EA18CAD4}"/>
            </c:ext>
          </c:extLst>
        </c:ser>
        <c:ser>
          <c:idx val="8"/>
          <c:order val="8"/>
          <c:tx>
            <c:strRef>
              <c:f>Hoja5!$A$118</c:f>
              <c:strCache>
                <c:ptCount val="1"/>
                <c:pt idx="0">
                  <c:v>Frecuencia Comites de Mora (Mensual)</c:v>
                </c:pt>
              </c:strCache>
            </c:strRef>
          </c:tx>
          <c:spPr>
            <a:solidFill>
              <a:schemeClr val="accent3">
                <a:lumMod val="60000"/>
              </a:schemeClr>
            </a:solidFill>
            <a:ln>
              <a:noFill/>
            </a:ln>
            <a:effectLst/>
          </c:spPr>
          <c:invertIfNegative val="0"/>
          <c:val>
            <c:numRef>
              <c:f>Hoja5!$B$118</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8-CA41-4108-A62D-1F41EA18CAD4}"/>
            </c:ext>
          </c:extLst>
        </c:ser>
        <c:ser>
          <c:idx val="9"/>
          <c:order val="9"/>
          <c:tx>
            <c:strRef>
              <c:f>Hoja5!$A$119</c:f>
              <c:strCache>
                <c:ptCount val="1"/>
                <c:pt idx="0">
                  <c:v>Plazo en Etapa Judicial (Mayor a 180 días)</c:v>
                </c:pt>
              </c:strCache>
            </c:strRef>
          </c:tx>
          <c:spPr>
            <a:solidFill>
              <a:schemeClr val="accent4">
                <a:lumMod val="60000"/>
              </a:schemeClr>
            </a:solidFill>
            <a:ln>
              <a:noFill/>
            </a:ln>
            <a:effectLst/>
          </c:spPr>
          <c:invertIfNegative val="0"/>
          <c:val>
            <c:numRef>
              <c:f>Hoja5!$B$119</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9-CA41-4108-A62D-1F41EA18CAD4}"/>
            </c:ext>
          </c:extLst>
        </c:ser>
        <c:ser>
          <c:idx val="10"/>
          <c:order val="10"/>
          <c:tx>
            <c:strRef>
              <c:f>Hoja5!$A$120</c:f>
              <c:strCache>
                <c:ptCount val="1"/>
                <c:pt idx="0">
                  <c:v>Emisión de Informes a la Adminsitración (Si)</c:v>
                </c:pt>
              </c:strCache>
            </c:strRef>
          </c:tx>
          <c:spPr>
            <a:solidFill>
              <a:schemeClr val="accent5">
                <a:lumMod val="60000"/>
              </a:schemeClr>
            </a:solidFill>
            <a:ln>
              <a:noFill/>
            </a:ln>
            <a:effectLst/>
          </c:spPr>
          <c:invertIfNegative val="0"/>
          <c:val>
            <c:numRef>
              <c:f>Hoja5!$B$120</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A-CA41-4108-A62D-1F41EA18CAD4}"/>
            </c:ext>
          </c:extLst>
        </c:ser>
        <c:ser>
          <c:idx val="11"/>
          <c:order val="11"/>
          <c:tx>
            <c:strRef>
              <c:f>Hoja5!$A$121</c:f>
              <c:strCache>
                <c:ptCount val="1"/>
                <c:pt idx="0">
                  <c:v>Detalles del Informe a la Adminsitración (Indice de Morosidad por Agencia)</c:v>
                </c:pt>
              </c:strCache>
            </c:strRef>
          </c:tx>
          <c:spPr>
            <a:solidFill>
              <a:schemeClr val="accent6">
                <a:lumMod val="60000"/>
              </a:schemeClr>
            </a:solidFill>
            <a:ln>
              <a:noFill/>
            </a:ln>
            <a:effectLst/>
          </c:spPr>
          <c:invertIfNegative val="0"/>
          <c:val>
            <c:numRef>
              <c:f>Hoja5!$B$121</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B-CA41-4108-A62D-1F41EA18CAD4}"/>
            </c:ext>
          </c:extLst>
        </c:ser>
        <c:ser>
          <c:idx val="12"/>
          <c:order val="12"/>
          <c:tx>
            <c:strRef>
              <c:f>Hoja5!$A$122</c:f>
              <c:strCache>
                <c:ptCount val="1"/>
                <c:pt idx="0">
                  <c:v>Frecuencia de Auditoría (No se realiza)</c:v>
                </c:pt>
              </c:strCache>
            </c:strRef>
          </c:tx>
          <c:spPr>
            <a:solidFill>
              <a:schemeClr val="accent1">
                <a:lumMod val="80000"/>
                <a:lumOff val="20000"/>
              </a:schemeClr>
            </a:solidFill>
            <a:ln>
              <a:noFill/>
            </a:ln>
            <a:effectLst/>
          </c:spPr>
          <c:invertIfNegative val="0"/>
          <c:val>
            <c:numRef>
              <c:f>Hoja5!$B$122</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C-CA41-4108-A62D-1F41EA18CAD4}"/>
            </c:ext>
          </c:extLst>
        </c:ser>
        <c:ser>
          <c:idx val="13"/>
          <c:order val="13"/>
          <c:tx>
            <c:strRef>
              <c:f>Hoja5!$A$123</c:f>
              <c:strCache>
                <c:ptCount val="1"/>
                <c:pt idx="0">
                  <c:v>Emisión de un Informe de Auditoría (Si)</c:v>
                </c:pt>
              </c:strCache>
            </c:strRef>
          </c:tx>
          <c:spPr>
            <a:solidFill>
              <a:schemeClr val="accent2">
                <a:lumMod val="80000"/>
                <a:lumOff val="20000"/>
              </a:schemeClr>
            </a:solidFill>
            <a:ln>
              <a:noFill/>
            </a:ln>
            <a:effectLst/>
          </c:spPr>
          <c:invertIfNegative val="0"/>
          <c:val>
            <c:numRef>
              <c:f>Hoja5!$B$123</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D-CA41-4108-A62D-1F41EA18CAD4}"/>
            </c:ext>
          </c:extLst>
        </c:ser>
        <c:ser>
          <c:idx val="14"/>
          <c:order val="14"/>
          <c:tx>
            <c:strRef>
              <c:f>Hoja5!$A$124</c:f>
              <c:strCache>
                <c:ptCount val="1"/>
                <c:pt idx="0">
                  <c:v>Recomendación de Informe de Auditoría (Mediano plazo)</c:v>
                </c:pt>
              </c:strCache>
            </c:strRef>
          </c:tx>
          <c:spPr>
            <a:solidFill>
              <a:schemeClr val="accent3">
                <a:lumMod val="80000"/>
                <a:lumOff val="20000"/>
              </a:schemeClr>
            </a:solidFill>
            <a:ln>
              <a:noFill/>
            </a:ln>
            <a:effectLst/>
          </c:spPr>
          <c:invertIfNegative val="0"/>
          <c:val>
            <c:numRef>
              <c:f>Hoja5!$B$124</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E-CA41-4108-A62D-1F41EA18CAD4}"/>
            </c:ext>
          </c:extLst>
        </c:ser>
        <c:dLbls>
          <c:showLegendKey val="0"/>
          <c:showVal val="0"/>
          <c:showCatName val="0"/>
          <c:showSerName val="0"/>
          <c:showPercent val="0"/>
          <c:showBubbleSize val="0"/>
        </c:dLbls>
        <c:gapWidth val="219"/>
        <c:overlap val="-27"/>
        <c:axId val="561726464"/>
        <c:axId val="559101568"/>
      </c:barChart>
      <c:catAx>
        <c:axId val="56172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59101568"/>
        <c:crosses val="autoZero"/>
        <c:auto val="1"/>
        <c:lblAlgn val="ctr"/>
        <c:lblOffset val="100"/>
        <c:noMultiLvlLbl val="0"/>
      </c:catAx>
      <c:valAx>
        <c:axId val="559101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61726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CACSPMEC</a:t>
            </a:r>
          </a:p>
        </c:rich>
      </c:tx>
      <c:overlay val="0"/>
      <c:spPr>
        <a:noFill/>
        <a:ln>
          <a:noFill/>
        </a:ln>
        <a:effectLst/>
      </c:spPr>
    </c:title>
    <c:autoTitleDeleted val="0"/>
    <c:plotArea>
      <c:layout/>
      <c:barChart>
        <c:barDir val="col"/>
        <c:grouping val="clustered"/>
        <c:varyColors val="0"/>
        <c:ser>
          <c:idx val="0"/>
          <c:order val="0"/>
          <c:tx>
            <c:strRef>
              <c:f>Hoja5!$A$130</c:f>
              <c:strCache>
                <c:ptCount val="1"/>
                <c:pt idx="0">
                  <c:v>Normativa de Cooperativa (Manual)</c:v>
                </c:pt>
              </c:strCache>
            </c:strRef>
          </c:tx>
          <c:spPr>
            <a:solidFill>
              <a:schemeClr val="accent1"/>
            </a:solidFill>
            <a:ln>
              <a:noFill/>
            </a:ln>
            <a:effectLst/>
          </c:spPr>
          <c:invertIfNegative val="0"/>
          <c:val>
            <c:numRef>
              <c:f>Hoja5!$B$130</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0-4C82-4E65-934C-6DE1C4269CF5}"/>
            </c:ext>
          </c:extLst>
        </c:ser>
        <c:ser>
          <c:idx val="1"/>
          <c:order val="1"/>
          <c:tx>
            <c:strRef>
              <c:f>Hoja5!$A$131</c:f>
              <c:strCache>
                <c:ptCount val="1"/>
                <c:pt idx="0">
                  <c:v>Etapa proceso de cobranza (Cobranza Administrativa)</c:v>
                </c:pt>
              </c:strCache>
            </c:strRef>
          </c:tx>
          <c:spPr>
            <a:solidFill>
              <a:schemeClr val="accent2"/>
            </a:solidFill>
            <a:ln>
              <a:noFill/>
            </a:ln>
            <a:effectLst/>
          </c:spPr>
          <c:invertIfNegative val="0"/>
          <c:val>
            <c:numRef>
              <c:f>Hoja5!$B$131</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4C82-4E65-934C-6DE1C4269CF5}"/>
            </c:ext>
          </c:extLst>
        </c:ser>
        <c:ser>
          <c:idx val="2"/>
          <c:order val="2"/>
          <c:tx>
            <c:strRef>
              <c:f>Hoja5!$A$132</c:f>
              <c:strCache>
                <c:ptCount val="1"/>
                <c:pt idx="0">
                  <c:v>Medios utilizados (Mensajes)</c:v>
                </c:pt>
              </c:strCache>
            </c:strRef>
          </c:tx>
          <c:spPr>
            <a:solidFill>
              <a:schemeClr val="accent3"/>
            </a:solidFill>
            <a:ln>
              <a:noFill/>
            </a:ln>
            <a:effectLst/>
          </c:spPr>
          <c:invertIfNegative val="0"/>
          <c:val>
            <c:numRef>
              <c:f>Hoja5!$B$132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2-4C82-4E65-934C-6DE1C4269CF5}"/>
            </c:ext>
          </c:extLst>
        </c:ser>
        <c:ser>
          <c:idx val="3"/>
          <c:order val="3"/>
          <c:tx>
            <c:strRef>
              <c:f>Hoja5!$A$133</c:f>
              <c:strCache>
                <c:ptCount val="1"/>
                <c:pt idx="0">
                  <c:v>Alternativa de Recuperación (Castigo de Cartera)</c:v>
                </c:pt>
              </c:strCache>
            </c:strRef>
          </c:tx>
          <c:spPr>
            <a:solidFill>
              <a:schemeClr val="accent4"/>
            </a:solidFill>
            <a:ln>
              <a:noFill/>
            </a:ln>
            <a:effectLst/>
          </c:spPr>
          <c:invertIfNegative val="0"/>
          <c:val>
            <c:numRef>
              <c:f>Hoja5!$B$133</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3-4C82-4E65-934C-6DE1C4269CF5}"/>
            </c:ext>
          </c:extLst>
        </c:ser>
        <c:ser>
          <c:idx val="4"/>
          <c:order val="4"/>
          <c:tx>
            <c:strRef>
              <c:f>Hoja5!$A$134</c:f>
              <c:strCache>
                <c:ptCount val="1"/>
                <c:pt idx="0">
                  <c:v>Variable recuperación de cartera (El saldo de cartera)</c:v>
                </c:pt>
              </c:strCache>
            </c:strRef>
          </c:tx>
          <c:spPr>
            <a:solidFill>
              <a:schemeClr val="accent5"/>
            </a:solidFill>
            <a:ln>
              <a:noFill/>
            </a:ln>
            <a:effectLst/>
          </c:spPr>
          <c:invertIfNegative val="0"/>
          <c:val>
            <c:numRef>
              <c:f>Hoja5!$B$134</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4-4C82-4E65-934C-6DE1C4269CF5}"/>
            </c:ext>
          </c:extLst>
        </c:ser>
        <c:ser>
          <c:idx val="5"/>
          <c:order val="5"/>
          <c:tx>
            <c:strRef>
              <c:f>Hoja5!$A$135</c:f>
              <c:strCache>
                <c:ptCount val="1"/>
                <c:pt idx="0">
                  <c:v>Recuperación de Cartera (No se especifica)</c:v>
                </c:pt>
              </c:strCache>
            </c:strRef>
          </c:tx>
          <c:spPr>
            <a:solidFill>
              <a:schemeClr val="accent6"/>
            </a:solidFill>
            <a:ln>
              <a:noFill/>
            </a:ln>
            <a:effectLst/>
          </c:spPr>
          <c:invertIfNegative val="0"/>
          <c:val>
            <c:numRef>
              <c:f>Hoja5!$B$135</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5-4C82-4E65-934C-6DE1C4269CF5}"/>
            </c:ext>
          </c:extLst>
        </c:ser>
        <c:ser>
          <c:idx val="6"/>
          <c:order val="6"/>
          <c:tx>
            <c:strRef>
              <c:f>Hoja5!$A$136</c:f>
              <c:strCache>
                <c:ptCount val="1"/>
                <c:pt idx="0">
                  <c:v>Medio de trámite (Llamadas telefónicas)</c:v>
                </c:pt>
              </c:strCache>
            </c:strRef>
          </c:tx>
          <c:spPr>
            <a:solidFill>
              <a:schemeClr val="accent1">
                <a:lumMod val="60000"/>
              </a:schemeClr>
            </a:solidFill>
            <a:ln>
              <a:noFill/>
            </a:ln>
            <a:effectLst/>
          </c:spPr>
          <c:invertIfNegative val="0"/>
          <c:val>
            <c:numRef>
              <c:f>Hoja5!$B$136</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6-4C82-4E65-934C-6DE1C4269CF5}"/>
            </c:ext>
          </c:extLst>
        </c:ser>
        <c:ser>
          <c:idx val="7"/>
          <c:order val="7"/>
          <c:tx>
            <c:strRef>
              <c:f>Hoja5!$A$137</c:f>
              <c:strCache>
                <c:ptCount val="1"/>
                <c:pt idx="0">
                  <c:v>Comites Internos (No)</c:v>
                </c:pt>
              </c:strCache>
            </c:strRef>
          </c:tx>
          <c:spPr>
            <a:solidFill>
              <a:schemeClr val="accent2">
                <a:lumMod val="60000"/>
              </a:schemeClr>
            </a:solidFill>
            <a:ln>
              <a:noFill/>
            </a:ln>
            <a:effectLst/>
          </c:spPr>
          <c:invertIfNegative val="0"/>
          <c:val>
            <c:numRef>
              <c:f>Hoja5!$B$137</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7-4C82-4E65-934C-6DE1C4269CF5}"/>
            </c:ext>
          </c:extLst>
        </c:ser>
        <c:ser>
          <c:idx val="8"/>
          <c:order val="8"/>
          <c:tx>
            <c:strRef>
              <c:f>Hoja5!$A$138</c:f>
              <c:strCache>
                <c:ptCount val="1"/>
                <c:pt idx="0">
                  <c:v>Frecuencia Comites de Mora (No específico)</c:v>
                </c:pt>
              </c:strCache>
            </c:strRef>
          </c:tx>
          <c:spPr>
            <a:solidFill>
              <a:schemeClr val="accent3">
                <a:lumMod val="60000"/>
              </a:schemeClr>
            </a:solidFill>
            <a:ln>
              <a:noFill/>
            </a:ln>
            <a:effectLst/>
          </c:spPr>
          <c:invertIfNegative val="0"/>
          <c:val>
            <c:numRef>
              <c:f>Hoja5!$B$138</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8-4C82-4E65-934C-6DE1C4269CF5}"/>
            </c:ext>
          </c:extLst>
        </c:ser>
        <c:ser>
          <c:idx val="9"/>
          <c:order val="9"/>
          <c:tx>
            <c:strRef>
              <c:f>Hoja5!$A$139</c:f>
              <c:strCache>
                <c:ptCount val="1"/>
                <c:pt idx="0">
                  <c:v>Plazo en Etapa Judicial (Mayor a 180 días)</c:v>
                </c:pt>
              </c:strCache>
            </c:strRef>
          </c:tx>
          <c:spPr>
            <a:solidFill>
              <a:schemeClr val="accent4">
                <a:lumMod val="60000"/>
              </a:schemeClr>
            </a:solidFill>
            <a:ln>
              <a:noFill/>
            </a:ln>
            <a:effectLst/>
          </c:spPr>
          <c:invertIfNegative val="0"/>
          <c:val>
            <c:numRef>
              <c:f>Hoja5!$B$139</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9-4C82-4E65-934C-6DE1C4269CF5}"/>
            </c:ext>
          </c:extLst>
        </c:ser>
        <c:ser>
          <c:idx val="10"/>
          <c:order val="10"/>
          <c:tx>
            <c:strRef>
              <c:f>Hoja5!$A$140</c:f>
              <c:strCache>
                <c:ptCount val="1"/>
                <c:pt idx="0">
                  <c:v>Emisión de Informes a la Adminsitración (Si)</c:v>
                </c:pt>
              </c:strCache>
            </c:strRef>
          </c:tx>
          <c:spPr>
            <a:solidFill>
              <a:schemeClr val="accent5">
                <a:lumMod val="60000"/>
              </a:schemeClr>
            </a:solidFill>
            <a:ln>
              <a:noFill/>
            </a:ln>
            <a:effectLst/>
          </c:spPr>
          <c:invertIfNegative val="0"/>
          <c:val>
            <c:numRef>
              <c:f>Hoja5!$B$140</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A-4C82-4E65-934C-6DE1C4269CF5}"/>
            </c:ext>
          </c:extLst>
        </c:ser>
        <c:ser>
          <c:idx val="11"/>
          <c:order val="11"/>
          <c:tx>
            <c:strRef>
              <c:f>Hoja5!$A$141</c:f>
              <c:strCache>
                <c:ptCount val="1"/>
                <c:pt idx="0">
                  <c:v>Detalles del Informe a la Adminsitración (Indice de Morosidad por Agencia)</c:v>
                </c:pt>
              </c:strCache>
            </c:strRef>
          </c:tx>
          <c:spPr>
            <a:solidFill>
              <a:schemeClr val="accent6">
                <a:lumMod val="60000"/>
              </a:schemeClr>
            </a:solidFill>
            <a:ln>
              <a:noFill/>
            </a:ln>
            <a:effectLst/>
          </c:spPr>
          <c:invertIfNegative val="0"/>
          <c:val>
            <c:numRef>
              <c:f>Hoja5!$B$141</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B-4C82-4E65-934C-6DE1C4269CF5}"/>
            </c:ext>
          </c:extLst>
        </c:ser>
        <c:ser>
          <c:idx val="12"/>
          <c:order val="12"/>
          <c:tx>
            <c:strRef>
              <c:f>Hoja5!$A$142</c:f>
              <c:strCache>
                <c:ptCount val="1"/>
                <c:pt idx="0">
                  <c:v>Frecuencia de Auditoría (No se realiza)</c:v>
                </c:pt>
              </c:strCache>
            </c:strRef>
          </c:tx>
          <c:spPr>
            <a:solidFill>
              <a:schemeClr val="accent1">
                <a:lumMod val="80000"/>
                <a:lumOff val="20000"/>
              </a:schemeClr>
            </a:solidFill>
            <a:ln>
              <a:noFill/>
            </a:ln>
            <a:effectLst/>
          </c:spPr>
          <c:invertIfNegative val="0"/>
          <c:val>
            <c:numRef>
              <c:f>Hoja5!$B$142</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C-4C82-4E65-934C-6DE1C4269CF5}"/>
            </c:ext>
          </c:extLst>
        </c:ser>
        <c:ser>
          <c:idx val="13"/>
          <c:order val="13"/>
          <c:tx>
            <c:strRef>
              <c:f>Hoja5!$A$143</c:f>
              <c:strCache>
                <c:ptCount val="1"/>
                <c:pt idx="0">
                  <c:v>Emisión de un Informe de Auditoría (No)</c:v>
                </c:pt>
              </c:strCache>
            </c:strRef>
          </c:tx>
          <c:spPr>
            <a:solidFill>
              <a:schemeClr val="accent2">
                <a:lumMod val="80000"/>
                <a:lumOff val="20000"/>
              </a:schemeClr>
            </a:solidFill>
            <a:ln>
              <a:noFill/>
            </a:ln>
            <a:effectLst/>
          </c:spPr>
          <c:invertIfNegative val="0"/>
          <c:val>
            <c:numRef>
              <c:f>Hoja5!$B$143</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D-4C82-4E65-934C-6DE1C4269CF5}"/>
            </c:ext>
          </c:extLst>
        </c:ser>
        <c:ser>
          <c:idx val="14"/>
          <c:order val="14"/>
          <c:tx>
            <c:strRef>
              <c:f>Hoja5!$A$144</c:f>
              <c:strCache>
                <c:ptCount val="1"/>
                <c:pt idx="0">
                  <c:v>Recomendación de Informe de Auditoría (No existe)</c:v>
                </c:pt>
              </c:strCache>
            </c:strRef>
          </c:tx>
          <c:spPr>
            <a:solidFill>
              <a:schemeClr val="accent3">
                <a:lumMod val="80000"/>
                <a:lumOff val="20000"/>
              </a:schemeClr>
            </a:solidFill>
            <a:ln>
              <a:noFill/>
            </a:ln>
            <a:effectLst/>
          </c:spPr>
          <c:invertIfNegative val="0"/>
          <c:val>
            <c:numRef>
              <c:f>Hoja5!$B$144</c:f>
              <c:numCache>
                <c:formatCode>General</c:formatCode>
                <c:ptCount val="1"/>
              </c:numCache>
            </c:numRef>
          </c:val>
          <c:extLst xmlns:c16r2="http://schemas.microsoft.com/office/drawing/2015/06/chart">
            <c:ext xmlns:c16="http://schemas.microsoft.com/office/drawing/2014/chart" uri="{C3380CC4-5D6E-409C-BE32-E72D297353CC}">
              <c16:uniqueId val="{0000000E-4C82-4E65-934C-6DE1C4269CF5}"/>
            </c:ext>
          </c:extLst>
        </c:ser>
        <c:dLbls>
          <c:showLegendKey val="0"/>
          <c:showVal val="0"/>
          <c:showCatName val="0"/>
          <c:showSerName val="0"/>
          <c:showPercent val="0"/>
          <c:showBubbleSize val="0"/>
        </c:dLbls>
        <c:gapWidth val="219"/>
        <c:overlap val="-27"/>
        <c:axId val="561728512"/>
        <c:axId val="562077696"/>
      </c:barChart>
      <c:catAx>
        <c:axId val="56172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62077696"/>
        <c:crosses val="autoZero"/>
        <c:auto val="1"/>
        <c:lblAlgn val="ctr"/>
        <c:lblOffset val="100"/>
        <c:noMultiLvlLbl val="0"/>
      </c:catAx>
      <c:valAx>
        <c:axId val="56207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6172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8-09-09T21:08:54.184" idx="1">
    <p:pos x="7498" y="514"/>
    <p:text/>
    <p:extLst>
      <p:ext uri="{C676402C-5697-4E1C-873F-D02D1690AC5C}">
        <p15:threadingInfo xmlns:p15="http://schemas.microsoft.com/office/powerpoint/2012/main" xmlns="" timeZoneBias="300"/>
      </p:ext>
    </p:extLst>
  </p:cm>
</p:cmLst>
</file>

<file path=ppt/diagrams/_rels/data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image" Target="../media/image39.png"/><Relationship Id="rId5" Type="http://schemas.openxmlformats.org/officeDocument/2006/relationships/image" Target="../media/image43.jpeg"/><Relationship Id="rId4" Type="http://schemas.openxmlformats.org/officeDocument/2006/relationships/image" Target="../media/image42.png"/></Relationships>
</file>

<file path=ppt/diagrams/_rels/data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2AAC31-024C-4454-B3BC-A169EA4742FE}" type="doc">
      <dgm:prSet loTypeId="urn:microsoft.com/office/officeart/2005/8/layout/lProcess3" loCatId="process" qsTypeId="urn:microsoft.com/office/officeart/2005/8/quickstyle/3d2" qsCatId="3D" csTypeId="urn:microsoft.com/office/officeart/2005/8/colors/colorful1" csCatId="colorful" phldr="1"/>
      <dgm:spPr/>
      <dgm:t>
        <a:bodyPr/>
        <a:lstStyle/>
        <a:p>
          <a:endParaRPr lang="es-EC"/>
        </a:p>
      </dgm:t>
    </dgm:pt>
    <dgm:pt modelId="{9C9BE02A-86A5-4656-93E2-BD25A323449D}">
      <dgm:prSet phldrT="[Texto]" custT="1"/>
      <dgm:spPr/>
      <dgm:t>
        <a:bodyPr/>
        <a:lstStyle/>
        <a:p>
          <a:pPr algn="l"/>
          <a:r>
            <a:rPr lang="es-EC" sz="1800" b="1">
              <a:solidFill>
                <a:schemeClr val="tx1"/>
              </a:solidFill>
              <a:latin typeface="HELVETICA" panose="020B0604020202020204" pitchFamily="34" charset="0"/>
              <a:cs typeface="HELVETICA" panose="020B0604020202020204" pitchFamily="34" charset="0"/>
            </a:rPr>
            <a:t>  OBJETO DE ESTUDIO </a:t>
          </a:r>
          <a:endParaRPr lang="es-EC" sz="1800" b="1" dirty="0">
            <a:solidFill>
              <a:schemeClr val="tx1"/>
            </a:solidFill>
            <a:latin typeface="HELVETICA" panose="020B0604020202020204" pitchFamily="34" charset="0"/>
            <a:cs typeface="HELVETICA" panose="020B0604020202020204" pitchFamily="34" charset="0"/>
          </a:endParaRPr>
        </a:p>
      </dgm:t>
    </dgm:pt>
    <dgm:pt modelId="{AB83C178-7816-41BC-9F11-D88E3E8301DD}" type="parTrans" cxnId="{025628DD-8706-4ADC-8743-4991EFA87A7B}">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DCEA843B-BAE5-45B5-A5A5-D6A0439114DB}" type="sibTrans" cxnId="{025628DD-8706-4ADC-8743-4991EFA87A7B}">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73E8A12C-A863-4477-8941-CDE49EFE877F}">
      <dgm:prSet phldrT="[Texto]" custT="1"/>
      <dgm:spPr/>
      <dgm:t>
        <a:bodyPr/>
        <a:lstStyle/>
        <a:p>
          <a:pPr algn="l"/>
          <a:r>
            <a:rPr lang="es-EC" sz="1800" b="1">
              <a:solidFill>
                <a:schemeClr val="tx1"/>
              </a:solidFill>
              <a:latin typeface="HELVETICA" panose="020B0604020202020204" pitchFamily="34" charset="0"/>
              <a:cs typeface="HELVETICA" panose="020B0604020202020204" pitchFamily="34" charset="0"/>
            </a:rPr>
            <a:t>  PLANTEAMIENTO DEL PROBLEMA</a:t>
          </a:r>
          <a:endParaRPr lang="es-EC" sz="1800" b="1" dirty="0">
            <a:solidFill>
              <a:schemeClr val="tx1"/>
            </a:solidFill>
            <a:latin typeface="HELVETICA" panose="020B0604020202020204" pitchFamily="34" charset="0"/>
            <a:cs typeface="HELVETICA" panose="020B0604020202020204" pitchFamily="34" charset="0"/>
          </a:endParaRPr>
        </a:p>
      </dgm:t>
    </dgm:pt>
    <dgm:pt modelId="{EB273D27-7197-4842-8C81-F36D5E4F9469}" type="parTrans" cxnId="{943517EC-A52A-4D91-B624-F2CAB53DA43C}">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539AC765-D7CE-461D-8BBA-11664BA5563C}" type="sibTrans" cxnId="{943517EC-A52A-4D91-B624-F2CAB53DA43C}">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3077251B-FCB6-481F-A3A5-E395159BDD49}">
      <dgm:prSet phldrT="[Texto]" custT="1"/>
      <dgm:spPr/>
      <dgm:t>
        <a:bodyPr/>
        <a:lstStyle/>
        <a:p>
          <a:pPr algn="l"/>
          <a:r>
            <a:rPr lang="es-EC" sz="1800" b="1">
              <a:solidFill>
                <a:schemeClr val="tx1"/>
              </a:solidFill>
              <a:latin typeface="HELVETICA" panose="020B0604020202020204" pitchFamily="34" charset="0"/>
              <a:cs typeface="HELVETICA" panose="020B0604020202020204" pitchFamily="34" charset="0"/>
            </a:rPr>
            <a:t>  JUSTIFICACIÓN</a:t>
          </a:r>
          <a:endParaRPr lang="es-EC" sz="1800" b="1" dirty="0">
            <a:solidFill>
              <a:schemeClr val="tx1"/>
            </a:solidFill>
            <a:latin typeface="HELVETICA" panose="020B0604020202020204" pitchFamily="34" charset="0"/>
            <a:cs typeface="HELVETICA" panose="020B0604020202020204" pitchFamily="34" charset="0"/>
          </a:endParaRPr>
        </a:p>
      </dgm:t>
    </dgm:pt>
    <dgm:pt modelId="{EC36DE1A-A5B9-4CE8-A4B5-83D68AE95BDC}" type="parTrans" cxnId="{25283BC5-D7B6-4AC7-8942-46CE5E38803D}">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38B52DE0-AED1-4CF6-9419-8F88DB765A4A}" type="sibTrans" cxnId="{25283BC5-D7B6-4AC7-8942-46CE5E38803D}">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69976606-BC05-455C-999D-BCFC8D43B323}">
      <dgm:prSet phldrT="[Texto]" custT="1"/>
      <dgm:spPr/>
      <dgm:t>
        <a:bodyPr/>
        <a:lstStyle/>
        <a:p>
          <a:pPr algn="l"/>
          <a:r>
            <a:rPr lang="es-EC" sz="1800" b="1">
              <a:solidFill>
                <a:schemeClr val="tx1"/>
              </a:solidFill>
              <a:latin typeface="HELVETICA" panose="020B0604020202020204" pitchFamily="34" charset="0"/>
              <a:cs typeface="HELVETICA" panose="020B0604020202020204" pitchFamily="34" charset="0"/>
            </a:rPr>
            <a:t> CONCLUSIONES Y RECOMENDACIONES</a:t>
          </a:r>
          <a:endParaRPr lang="es-EC" sz="1800" b="1" dirty="0">
            <a:solidFill>
              <a:schemeClr val="tx1"/>
            </a:solidFill>
            <a:latin typeface="HELVETICA" panose="020B0604020202020204" pitchFamily="34" charset="0"/>
            <a:cs typeface="HELVETICA" panose="020B0604020202020204" pitchFamily="34" charset="0"/>
          </a:endParaRPr>
        </a:p>
      </dgm:t>
    </dgm:pt>
    <dgm:pt modelId="{9E01B12D-32D1-465A-8360-14BF44EF8D93}" type="parTrans" cxnId="{D3D79F30-A617-44E3-A291-A87FD8EE89CF}">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90F0AADD-A652-4F61-B0BA-E331D510CEFE}" type="sibTrans" cxnId="{D3D79F30-A617-44E3-A291-A87FD8EE89CF}">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1AAE4D81-5353-4D88-8B79-BDE94C9783FC}">
      <dgm:prSet phldrT="[Texto]" custT="1"/>
      <dgm:spPr/>
      <dgm:t>
        <a:bodyPr/>
        <a:lstStyle/>
        <a:p>
          <a:pPr algn="l"/>
          <a:r>
            <a:rPr lang="es-EC" sz="1800" b="1">
              <a:solidFill>
                <a:schemeClr val="tx1"/>
              </a:solidFill>
              <a:latin typeface="HELVETICA" panose="020B0604020202020204" pitchFamily="34" charset="0"/>
              <a:cs typeface="HELVETICA" panose="020B0604020202020204" pitchFamily="34" charset="0"/>
            </a:rPr>
            <a:t>  OBJETIVOS</a:t>
          </a:r>
          <a:endParaRPr lang="es-EC" sz="1800" b="1" dirty="0">
            <a:solidFill>
              <a:schemeClr val="tx1"/>
            </a:solidFill>
            <a:latin typeface="HELVETICA" panose="020B0604020202020204" pitchFamily="34" charset="0"/>
            <a:cs typeface="HELVETICA" panose="020B0604020202020204" pitchFamily="34" charset="0"/>
          </a:endParaRPr>
        </a:p>
      </dgm:t>
    </dgm:pt>
    <dgm:pt modelId="{5DEBB802-43F3-4441-8845-C86F384A8443}" type="parTrans" cxnId="{5AA48F30-BAFD-4A13-8DB2-E684491DC056}">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CDFDDE66-DE8A-4D04-AAF9-CA6611E4B04C}" type="sibTrans" cxnId="{5AA48F30-BAFD-4A13-8DB2-E684491DC056}">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320392D8-DB57-4B73-AD42-ECEAF1BA62C3}">
      <dgm:prSet phldrT="[Texto]" custT="1"/>
      <dgm:spPr/>
      <dgm:t>
        <a:bodyPr/>
        <a:lstStyle/>
        <a:p>
          <a:pPr algn="l"/>
          <a:r>
            <a:rPr lang="es-EC" sz="1800" b="1">
              <a:solidFill>
                <a:schemeClr val="tx1"/>
              </a:solidFill>
              <a:latin typeface="HELVETICA" panose="020B0604020202020204" pitchFamily="34" charset="0"/>
              <a:cs typeface="HELVETICA" panose="020B0604020202020204" pitchFamily="34" charset="0"/>
            </a:rPr>
            <a:t>  MARCO TEÓRICO</a:t>
          </a:r>
          <a:endParaRPr lang="es-EC" sz="1800" b="1" dirty="0">
            <a:solidFill>
              <a:schemeClr val="tx1"/>
            </a:solidFill>
            <a:latin typeface="HELVETICA" panose="020B0604020202020204" pitchFamily="34" charset="0"/>
            <a:cs typeface="HELVETICA" panose="020B0604020202020204" pitchFamily="34" charset="0"/>
          </a:endParaRPr>
        </a:p>
      </dgm:t>
    </dgm:pt>
    <dgm:pt modelId="{2634B6F5-BDF9-46E7-9EAD-5A76D8411657}" type="parTrans" cxnId="{A49B65BE-2929-4A5A-BB4D-6985425FD437}">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980753F0-DF02-4E0D-A8B1-16EC48595F39}" type="sibTrans" cxnId="{A49B65BE-2929-4A5A-BB4D-6985425FD437}">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266F829A-D9CA-4D10-8465-99ECBFEA045D}">
      <dgm:prSet phldrT="[Texto]" custT="1"/>
      <dgm:spPr/>
      <dgm:t>
        <a:bodyPr/>
        <a:lstStyle/>
        <a:p>
          <a:pPr algn="l"/>
          <a:r>
            <a:rPr lang="es-EC" sz="1800" b="1">
              <a:solidFill>
                <a:schemeClr val="tx1"/>
              </a:solidFill>
              <a:latin typeface="HELVETICA" panose="020B0604020202020204" pitchFamily="34" charset="0"/>
              <a:cs typeface="HELVETICA" panose="020B0604020202020204" pitchFamily="34" charset="0"/>
            </a:rPr>
            <a:t>  MARCO METODOLÓGICO  </a:t>
          </a:r>
          <a:endParaRPr lang="es-EC" sz="1800" b="1" dirty="0">
            <a:solidFill>
              <a:schemeClr val="tx1"/>
            </a:solidFill>
            <a:latin typeface="HELVETICA" panose="020B0604020202020204" pitchFamily="34" charset="0"/>
            <a:cs typeface="HELVETICA" panose="020B0604020202020204" pitchFamily="34" charset="0"/>
          </a:endParaRPr>
        </a:p>
      </dgm:t>
    </dgm:pt>
    <dgm:pt modelId="{6681D952-C1C2-4B89-A645-A6A9E5DF7739}" type="parTrans" cxnId="{54BBB0B7-719F-410F-B943-FBE84B06667F}">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B68F8461-D127-4E35-BB86-131E9F271A8E}" type="sibTrans" cxnId="{54BBB0B7-719F-410F-B943-FBE84B06667F}">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1B7104A8-AC19-4D72-A2A9-211E0D48B0EB}">
      <dgm:prSet phldrT="[Texto]" custT="1"/>
      <dgm:spPr/>
      <dgm:t>
        <a:bodyPr/>
        <a:lstStyle/>
        <a:p>
          <a:pPr algn="l"/>
          <a:r>
            <a:rPr lang="es-EC" sz="1800" b="1">
              <a:solidFill>
                <a:schemeClr val="tx1"/>
              </a:solidFill>
              <a:latin typeface="HELVETICA" panose="020B0604020202020204" pitchFamily="34" charset="0"/>
              <a:cs typeface="HELVETICA" panose="020B0604020202020204" pitchFamily="34" charset="0"/>
            </a:rPr>
            <a:t>  ANÁLISIS E INTERPRETACIÓN DE RESULTADOS </a:t>
          </a:r>
          <a:endParaRPr lang="es-EC" sz="1800" b="1" dirty="0">
            <a:solidFill>
              <a:schemeClr val="tx1"/>
            </a:solidFill>
            <a:latin typeface="HELVETICA" panose="020B0604020202020204" pitchFamily="34" charset="0"/>
            <a:cs typeface="HELVETICA" panose="020B0604020202020204" pitchFamily="34" charset="0"/>
          </a:endParaRPr>
        </a:p>
      </dgm:t>
    </dgm:pt>
    <dgm:pt modelId="{6A8A57FE-169F-49D1-94DE-B75F19584803}" type="parTrans" cxnId="{21A030DC-A909-4ABE-AA7F-DDED55FD2E95}">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46E787ED-2B0B-4FA1-ADA5-1157FD5E3D2E}" type="sibTrans" cxnId="{21A030DC-A909-4ABE-AA7F-DDED55FD2E95}">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B61A2B03-A6D3-47EB-9177-74F308D4708C}">
      <dgm:prSet phldrT="[Texto]" custT="1"/>
      <dgm:spPr/>
      <dgm:t>
        <a:bodyPr/>
        <a:lstStyle/>
        <a:p>
          <a:pPr algn="l"/>
          <a:r>
            <a:rPr lang="es-EC" sz="1800" b="1" dirty="0">
              <a:solidFill>
                <a:schemeClr val="tx1"/>
              </a:solidFill>
              <a:latin typeface="HELVETICA" panose="020B0604020202020204" pitchFamily="34" charset="0"/>
              <a:cs typeface="HELVETICA" panose="020B0604020202020204" pitchFamily="34" charset="0"/>
            </a:rPr>
            <a:t>  PROPUESTA </a:t>
          </a:r>
        </a:p>
      </dgm:t>
    </dgm:pt>
    <dgm:pt modelId="{7FEB56E7-76FC-4BA6-8512-E7F4D777625D}" type="parTrans" cxnId="{EA5EBBD7-DFC3-4913-B1DA-3B6E5B6840C2}">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6EFD6022-511F-4F96-8390-855881A882B0}" type="sibTrans" cxnId="{EA5EBBD7-DFC3-4913-B1DA-3B6E5B6840C2}">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65A59F0F-0D9F-4052-9B74-246A3831DF30}" type="pres">
      <dgm:prSet presAssocID="{CA2AAC31-024C-4454-B3BC-A169EA4742FE}" presName="Name0" presStyleCnt="0">
        <dgm:presLayoutVars>
          <dgm:chPref val="3"/>
          <dgm:dir/>
          <dgm:animLvl val="lvl"/>
          <dgm:resizeHandles/>
        </dgm:presLayoutVars>
      </dgm:prSet>
      <dgm:spPr/>
      <dgm:t>
        <a:bodyPr/>
        <a:lstStyle/>
        <a:p>
          <a:endParaRPr lang="es-ES"/>
        </a:p>
      </dgm:t>
    </dgm:pt>
    <dgm:pt modelId="{345020EB-285D-482F-ACCE-BFF1195B9F76}" type="pres">
      <dgm:prSet presAssocID="{9C9BE02A-86A5-4656-93E2-BD25A323449D}" presName="horFlow" presStyleCnt="0"/>
      <dgm:spPr/>
    </dgm:pt>
    <dgm:pt modelId="{9CF46E59-5293-4848-A7A2-E0B225BC9E2D}" type="pres">
      <dgm:prSet presAssocID="{9C9BE02A-86A5-4656-93E2-BD25A323449D}" presName="bigChev" presStyleLbl="node1" presStyleIdx="0" presStyleCnt="9" custScaleX="696669"/>
      <dgm:spPr/>
      <dgm:t>
        <a:bodyPr/>
        <a:lstStyle/>
        <a:p>
          <a:endParaRPr lang="es-ES"/>
        </a:p>
      </dgm:t>
    </dgm:pt>
    <dgm:pt modelId="{3B683AAB-6F10-4222-AE26-EBF8FD13031C}" type="pres">
      <dgm:prSet presAssocID="{9C9BE02A-86A5-4656-93E2-BD25A323449D}" presName="vSp" presStyleCnt="0"/>
      <dgm:spPr/>
    </dgm:pt>
    <dgm:pt modelId="{26C5F7D0-D1F6-40D0-BB60-A0E48E16240F}" type="pres">
      <dgm:prSet presAssocID="{73E8A12C-A863-4477-8941-CDE49EFE877F}" presName="horFlow" presStyleCnt="0"/>
      <dgm:spPr/>
    </dgm:pt>
    <dgm:pt modelId="{F2D45842-E984-4285-A766-CB85BB638894}" type="pres">
      <dgm:prSet presAssocID="{73E8A12C-A863-4477-8941-CDE49EFE877F}" presName="bigChev" presStyleLbl="node1" presStyleIdx="1" presStyleCnt="9" custScaleX="696669"/>
      <dgm:spPr/>
      <dgm:t>
        <a:bodyPr/>
        <a:lstStyle/>
        <a:p>
          <a:endParaRPr lang="es-ES"/>
        </a:p>
      </dgm:t>
    </dgm:pt>
    <dgm:pt modelId="{15B2BD66-2126-48A4-9692-C2D9269FAAE5}" type="pres">
      <dgm:prSet presAssocID="{73E8A12C-A863-4477-8941-CDE49EFE877F}" presName="vSp" presStyleCnt="0"/>
      <dgm:spPr/>
    </dgm:pt>
    <dgm:pt modelId="{96B4F109-198A-482D-B417-9165EC9E8F79}" type="pres">
      <dgm:prSet presAssocID="{3077251B-FCB6-481F-A3A5-E395159BDD49}" presName="horFlow" presStyleCnt="0"/>
      <dgm:spPr/>
    </dgm:pt>
    <dgm:pt modelId="{0D0B1277-E97E-4F92-B7B0-BB4305638423}" type="pres">
      <dgm:prSet presAssocID="{3077251B-FCB6-481F-A3A5-E395159BDD49}" presName="bigChev" presStyleLbl="node1" presStyleIdx="2" presStyleCnt="9" custScaleX="696669"/>
      <dgm:spPr/>
      <dgm:t>
        <a:bodyPr/>
        <a:lstStyle/>
        <a:p>
          <a:endParaRPr lang="es-ES"/>
        </a:p>
      </dgm:t>
    </dgm:pt>
    <dgm:pt modelId="{EED3D709-42C2-4DD5-9000-82F0485F5E26}" type="pres">
      <dgm:prSet presAssocID="{3077251B-FCB6-481F-A3A5-E395159BDD49}" presName="vSp" presStyleCnt="0"/>
      <dgm:spPr/>
    </dgm:pt>
    <dgm:pt modelId="{8659EFE9-A3B6-4495-AA6B-4E17AA19A247}" type="pres">
      <dgm:prSet presAssocID="{1AAE4D81-5353-4D88-8B79-BDE94C9783FC}" presName="horFlow" presStyleCnt="0"/>
      <dgm:spPr/>
    </dgm:pt>
    <dgm:pt modelId="{915B64AA-D52D-4E62-8FFD-B0FDD811C7F5}" type="pres">
      <dgm:prSet presAssocID="{1AAE4D81-5353-4D88-8B79-BDE94C9783FC}" presName="bigChev" presStyleLbl="node1" presStyleIdx="3" presStyleCnt="9" custScaleX="696669"/>
      <dgm:spPr/>
      <dgm:t>
        <a:bodyPr/>
        <a:lstStyle/>
        <a:p>
          <a:endParaRPr lang="es-ES"/>
        </a:p>
      </dgm:t>
    </dgm:pt>
    <dgm:pt modelId="{F230DF1D-8EF5-427E-8462-614D27D45E03}" type="pres">
      <dgm:prSet presAssocID="{1AAE4D81-5353-4D88-8B79-BDE94C9783FC}" presName="vSp" presStyleCnt="0"/>
      <dgm:spPr/>
    </dgm:pt>
    <dgm:pt modelId="{4CDEAA2E-9ADA-471E-BCFE-D2F933C5522D}" type="pres">
      <dgm:prSet presAssocID="{320392D8-DB57-4B73-AD42-ECEAF1BA62C3}" presName="horFlow" presStyleCnt="0"/>
      <dgm:spPr/>
    </dgm:pt>
    <dgm:pt modelId="{3E7F11DB-6F9D-4E10-BF17-48D68DEB38EF}" type="pres">
      <dgm:prSet presAssocID="{320392D8-DB57-4B73-AD42-ECEAF1BA62C3}" presName="bigChev" presStyleLbl="node1" presStyleIdx="4" presStyleCnt="9" custScaleX="696669"/>
      <dgm:spPr/>
      <dgm:t>
        <a:bodyPr/>
        <a:lstStyle/>
        <a:p>
          <a:endParaRPr lang="es-ES"/>
        </a:p>
      </dgm:t>
    </dgm:pt>
    <dgm:pt modelId="{DCD6C4E2-B164-4A95-B672-56D429D8D330}" type="pres">
      <dgm:prSet presAssocID="{320392D8-DB57-4B73-AD42-ECEAF1BA62C3}" presName="vSp" presStyleCnt="0"/>
      <dgm:spPr/>
    </dgm:pt>
    <dgm:pt modelId="{663E7597-820C-46E0-A479-A013040F9C60}" type="pres">
      <dgm:prSet presAssocID="{266F829A-D9CA-4D10-8465-99ECBFEA045D}" presName="horFlow" presStyleCnt="0"/>
      <dgm:spPr/>
    </dgm:pt>
    <dgm:pt modelId="{5972CAA8-3E43-4218-9C71-7AD54BD99BC1}" type="pres">
      <dgm:prSet presAssocID="{266F829A-D9CA-4D10-8465-99ECBFEA045D}" presName="bigChev" presStyleLbl="node1" presStyleIdx="5" presStyleCnt="9" custScaleX="696669"/>
      <dgm:spPr/>
      <dgm:t>
        <a:bodyPr/>
        <a:lstStyle/>
        <a:p>
          <a:endParaRPr lang="es-ES"/>
        </a:p>
      </dgm:t>
    </dgm:pt>
    <dgm:pt modelId="{D95C7E81-DFEF-4F02-966F-CBE196E1ADE0}" type="pres">
      <dgm:prSet presAssocID="{266F829A-D9CA-4D10-8465-99ECBFEA045D}" presName="vSp" presStyleCnt="0"/>
      <dgm:spPr/>
    </dgm:pt>
    <dgm:pt modelId="{76EDD04D-3B0D-48F2-9995-075ACF4D66ED}" type="pres">
      <dgm:prSet presAssocID="{1B7104A8-AC19-4D72-A2A9-211E0D48B0EB}" presName="horFlow" presStyleCnt="0"/>
      <dgm:spPr/>
    </dgm:pt>
    <dgm:pt modelId="{478652F0-DACA-45C9-91F8-1C3A8C47C355}" type="pres">
      <dgm:prSet presAssocID="{1B7104A8-AC19-4D72-A2A9-211E0D48B0EB}" presName="bigChev" presStyleLbl="node1" presStyleIdx="6" presStyleCnt="9" custScaleX="696669"/>
      <dgm:spPr/>
      <dgm:t>
        <a:bodyPr/>
        <a:lstStyle/>
        <a:p>
          <a:endParaRPr lang="es-ES"/>
        </a:p>
      </dgm:t>
    </dgm:pt>
    <dgm:pt modelId="{E26F344B-B65B-48E2-BA5F-14DAD21EEDED}" type="pres">
      <dgm:prSet presAssocID="{1B7104A8-AC19-4D72-A2A9-211E0D48B0EB}" presName="vSp" presStyleCnt="0"/>
      <dgm:spPr/>
    </dgm:pt>
    <dgm:pt modelId="{4736FAD8-CD6E-4D05-B0FF-781144BC5A22}" type="pres">
      <dgm:prSet presAssocID="{B61A2B03-A6D3-47EB-9177-74F308D4708C}" presName="horFlow" presStyleCnt="0"/>
      <dgm:spPr/>
    </dgm:pt>
    <dgm:pt modelId="{4F36D51B-F62D-42E3-AD84-4CC09E325583}" type="pres">
      <dgm:prSet presAssocID="{B61A2B03-A6D3-47EB-9177-74F308D4708C}" presName="bigChev" presStyleLbl="node1" presStyleIdx="7" presStyleCnt="9" custScaleX="696669" custLinFactNeighborX="947"/>
      <dgm:spPr/>
      <dgm:t>
        <a:bodyPr/>
        <a:lstStyle/>
        <a:p>
          <a:endParaRPr lang="es-ES"/>
        </a:p>
      </dgm:t>
    </dgm:pt>
    <dgm:pt modelId="{BDCB829D-3673-42B3-B60C-06AF46536824}" type="pres">
      <dgm:prSet presAssocID="{B61A2B03-A6D3-47EB-9177-74F308D4708C}" presName="vSp" presStyleCnt="0"/>
      <dgm:spPr/>
    </dgm:pt>
    <dgm:pt modelId="{00EC21C1-45A8-4215-9EC3-6C2C3FC300B2}" type="pres">
      <dgm:prSet presAssocID="{69976606-BC05-455C-999D-BCFC8D43B323}" presName="horFlow" presStyleCnt="0"/>
      <dgm:spPr/>
    </dgm:pt>
    <dgm:pt modelId="{1984EEE1-26FC-4F30-B655-7BB86440B644}" type="pres">
      <dgm:prSet presAssocID="{69976606-BC05-455C-999D-BCFC8D43B323}" presName="bigChev" presStyleLbl="node1" presStyleIdx="8" presStyleCnt="9" custScaleX="696669"/>
      <dgm:spPr/>
      <dgm:t>
        <a:bodyPr/>
        <a:lstStyle/>
        <a:p>
          <a:endParaRPr lang="es-ES"/>
        </a:p>
      </dgm:t>
    </dgm:pt>
  </dgm:ptLst>
  <dgm:cxnLst>
    <dgm:cxn modelId="{FA700F4D-E878-4245-80C0-EE01909419DB}" type="presOf" srcId="{9C9BE02A-86A5-4656-93E2-BD25A323449D}" destId="{9CF46E59-5293-4848-A7A2-E0B225BC9E2D}" srcOrd="0" destOrd="0" presId="urn:microsoft.com/office/officeart/2005/8/layout/lProcess3"/>
    <dgm:cxn modelId="{819DED78-4C9A-4DAB-AA0D-9E812B9C577F}" type="presOf" srcId="{1B7104A8-AC19-4D72-A2A9-211E0D48B0EB}" destId="{478652F0-DACA-45C9-91F8-1C3A8C47C355}" srcOrd="0" destOrd="0" presId="urn:microsoft.com/office/officeart/2005/8/layout/lProcess3"/>
    <dgm:cxn modelId="{274B90D8-9487-4708-A524-232CAD4C83A6}" type="presOf" srcId="{CA2AAC31-024C-4454-B3BC-A169EA4742FE}" destId="{65A59F0F-0D9F-4052-9B74-246A3831DF30}" srcOrd="0" destOrd="0" presId="urn:microsoft.com/office/officeart/2005/8/layout/lProcess3"/>
    <dgm:cxn modelId="{A49B65BE-2929-4A5A-BB4D-6985425FD437}" srcId="{CA2AAC31-024C-4454-B3BC-A169EA4742FE}" destId="{320392D8-DB57-4B73-AD42-ECEAF1BA62C3}" srcOrd="4" destOrd="0" parTransId="{2634B6F5-BDF9-46E7-9EAD-5A76D8411657}" sibTransId="{980753F0-DF02-4E0D-A8B1-16EC48595F39}"/>
    <dgm:cxn modelId="{5B082869-8810-49D3-9783-07AB7F58F193}" type="presOf" srcId="{1AAE4D81-5353-4D88-8B79-BDE94C9783FC}" destId="{915B64AA-D52D-4E62-8FFD-B0FDD811C7F5}" srcOrd="0" destOrd="0" presId="urn:microsoft.com/office/officeart/2005/8/layout/lProcess3"/>
    <dgm:cxn modelId="{AE546E93-2CAB-4B5A-9757-CDA7216E8140}" type="presOf" srcId="{320392D8-DB57-4B73-AD42-ECEAF1BA62C3}" destId="{3E7F11DB-6F9D-4E10-BF17-48D68DEB38EF}" srcOrd="0" destOrd="0" presId="urn:microsoft.com/office/officeart/2005/8/layout/lProcess3"/>
    <dgm:cxn modelId="{943517EC-A52A-4D91-B624-F2CAB53DA43C}" srcId="{CA2AAC31-024C-4454-B3BC-A169EA4742FE}" destId="{73E8A12C-A863-4477-8941-CDE49EFE877F}" srcOrd="1" destOrd="0" parTransId="{EB273D27-7197-4842-8C81-F36D5E4F9469}" sibTransId="{539AC765-D7CE-461D-8BBA-11664BA5563C}"/>
    <dgm:cxn modelId="{EA5EBBD7-DFC3-4913-B1DA-3B6E5B6840C2}" srcId="{CA2AAC31-024C-4454-B3BC-A169EA4742FE}" destId="{B61A2B03-A6D3-47EB-9177-74F308D4708C}" srcOrd="7" destOrd="0" parTransId="{7FEB56E7-76FC-4BA6-8512-E7F4D777625D}" sibTransId="{6EFD6022-511F-4F96-8390-855881A882B0}"/>
    <dgm:cxn modelId="{D3D79F30-A617-44E3-A291-A87FD8EE89CF}" srcId="{CA2AAC31-024C-4454-B3BC-A169EA4742FE}" destId="{69976606-BC05-455C-999D-BCFC8D43B323}" srcOrd="8" destOrd="0" parTransId="{9E01B12D-32D1-465A-8360-14BF44EF8D93}" sibTransId="{90F0AADD-A652-4F61-B0BA-E331D510CEFE}"/>
    <dgm:cxn modelId="{25283BC5-D7B6-4AC7-8942-46CE5E38803D}" srcId="{CA2AAC31-024C-4454-B3BC-A169EA4742FE}" destId="{3077251B-FCB6-481F-A3A5-E395159BDD49}" srcOrd="2" destOrd="0" parTransId="{EC36DE1A-A5B9-4CE8-A4B5-83D68AE95BDC}" sibTransId="{38B52DE0-AED1-4CF6-9419-8F88DB765A4A}"/>
    <dgm:cxn modelId="{081BCFB4-A409-4387-8B69-D9FCD899310A}" type="presOf" srcId="{B61A2B03-A6D3-47EB-9177-74F308D4708C}" destId="{4F36D51B-F62D-42E3-AD84-4CC09E325583}" srcOrd="0" destOrd="0" presId="urn:microsoft.com/office/officeart/2005/8/layout/lProcess3"/>
    <dgm:cxn modelId="{67D32A07-03CF-4053-B270-A172759966BB}" type="presOf" srcId="{69976606-BC05-455C-999D-BCFC8D43B323}" destId="{1984EEE1-26FC-4F30-B655-7BB86440B644}" srcOrd="0" destOrd="0" presId="urn:microsoft.com/office/officeart/2005/8/layout/lProcess3"/>
    <dgm:cxn modelId="{025628DD-8706-4ADC-8743-4991EFA87A7B}" srcId="{CA2AAC31-024C-4454-B3BC-A169EA4742FE}" destId="{9C9BE02A-86A5-4656-93E2-BD25A323449D}" srcOrd="0" destOrd="0" parTransId="{AB83C178-7816-41BC-9F11-D88E3E8301DD}" sibTransId="{DCEA843B-BAE5-45B5-A5A5-D6A0439114DB}"/>
    <dgm:cxn modelId="{A62F3E25-BF55-46F7-A6AE-A564A4878640}" type="presOf" srcId="{3077251B-FCB6-481F-A3A5-E395159BDD49}" destId="{0D0B1277-E97E-4F92-B7B0-BB4305638423}" srcOrd="0" destOrd="0" presId="urn:microsoft.com/office/officeart/2005/8/layout/lProcess3"/>
    <dgm:cxn modelId="{54BBB0B7-719F-410F-B943-FBE84B06667F}" srcId="{CA2AAC31-024C-4454-B3BC-A169EA4742FE}" destId="{266F829A-D9CA-4D10-8465-99ECBFEA045D}" srcOrd="5" destOrd="0" parTransId="{6681D952-C1C2-4B89-A645-A6A9E5DF7739}" sibTransId="{B68F8461-D127-4E35-BB86-131E9F271A8E}"/>
    <dgm:cxn modelId="{D37311E2-F253-4A48-8E5A-427F4058F5BF}" type="presOf" srcId="{266F829A-D9CA-4D10-8465-99ECBFEA045D}" destId="{5972CAA8-3E43-4218-9C71-7AD54BD99BC1}" srcOrd="0" destOrd="0" presId="urn:microsoft.com/office/officeart/2005/8/layout/lProcess3"/>
    <dgm:cxn modelId="{5AA48F30-BAFD-4A13-8DB2-E684491DC056}" srcId="{CA2AAC31-024C-4454-B3BC-A169EA4742FE}" destId="{1AAE4D81-5353-4D88-8B79-BDE94C9783FC}" srcOrd="3" destOrd="0" parTransId="{5DEBB802-43F3-4441-8845-C86F384A8443}" sibTransId="{CDFDDE66-DE8A-4D04-AAF9-CA6611E4B04C}"/>
    <dgm:cxn modelId="{6727BC55-85A0-4EDA-AAA5-A0826839E533}" type="presOf" srcId="{73E8A12C-A863-4477-8941-CDE49EFE877F}" destId="{F2D45842-E984-4285-A766-CB85BB638894}" srcOrd="0" destOrd="0" presId="urn:microsoft.com/office/officeart/2005/8/layout/lProcess3"/>
    <dgm:cxn modelId="{21A030DC-A909-4ABE-AA7F-DDED55FD2E95}" srcId="{CA2AAC31-024C-4454-B3BC-A169EA4742FE}" destId="{1B7104A8-AC19-4D72-A2A9-211E0D48B0EB}" srcOrd="6" destOrd="0" parTransId="{6A8A57FE-169F-49D1-94DE-B75F19584803}" sibTransId="{46E787ED-2B0B-4FA1-ADA5-1157FD5E3D2E}"/>
    <dgm:cxn modelId="{A0A140CB-FE14-4D6E-9F8F-EFFBC065D395}" type="presParOf" srcId="{65A59F0F-0D9F-4052-9B74-246A3831DF30}" destId="{345020EB-285D-482F-ACCE-BFF1195B9F76}" srcOrd="0" destOrd="0" presId="urn:microsoft.com/office/officeart/2005/8/layout/lProcess3"/>
    <dgm:cxn modelId="{0C459F10-2FC0-4882-A210-1116B2D192F6}" type="presParOf" srcId="{345020EB-285D-482F-ACCE-BFF1195B9F76}" destId="{9CF46E59-5293-4848-A7A2-E0B225BC9E2D}" srcOrd="0" destOrd="0" presId="urn:microsoft.com/office/officeart/2005/8/layout/lProcess3"/>
    <dgm:cxn modelId="{F0BD179C-1631-475D-AAC4-F4A8009BEB54}" type="presParOf" srcId="{65A59F0F-0D9F-4052-9B74-246A3831DF30}" destId="{3B683AAB-6F10-4222-AE26-EBF8FD13031C}" srcOrd="1" destOrd="0" presId="urn:microsoft.com/office/officeart/2005/8/layout/lProcess3"/>
    <dgm:cxn modelId="{EFAA82B8-2282-4742-9864-63B69EF63F96}" type="presParOf" srcId="{65A59F0F-0D9F-4052-9B74-246A3831DF30}" destId="{26C5F7D0-D1F6-40D0-BB60-A0E48E16240F}" srcOrd="2" destOrd="0" presId="urn:microsoft.com/office/officeart/2005/8/layout/lProcess3"/>
    <dgm:cxn modelId="{6CADB2C9-3BE5-4732-A5CB-8C812B1FBE4F}" type="presParOf" srcId="{26C5F7D0-D1F6-40D0-BB60-A0E48E16240F}" destId="{F2D45842-E984-4285-A766-CB85BB638894}" srcOrd="0" destOrd="0" presId="urn:microsoft.com/office/officeart/2005/8/layout/lProcess3"/>
    <dgm:cxn modelId="{1F612868-E3D6-4268-8ED4-D5EFE6E28987}" type="presParOf" srcId="{65A59F0F-0D9F-4052-9B74-246A3831DF30}" destId="{15B2BD66-2126-48A4-9692-C2D9269FAAE5}" srcOrd="3" destOrd="0" presId="urn:microsoft.com/office/officeart/2005/8/layout/lProcess3"/>
    <dgm:cxn modelId="{31CF8B5C-1A97-4840-B042-A6EAFB95DFD3}" type="presParOf" srcId="{65A59F0F-0D9F-4052-9B74-246A3831DF30}" destId="{96B4F109-198A-482D-B417-9165EC9E8F79}" srcOrd="4" destOrd="0" presId="urn:microsoft.com/office/officeart/2005/8/layout/lProcess3"/>
    <dgm:cxn modelId="{B97FBE10-9471-49A9-87B3-9AA24F47DFEB}" type="presParOf" srcId="{96B4F109-198A-482D-B417-9165EC9E8F79}" destId="{0D0B1277-E97E-4F92-B7B0-BB4305638423}" srcOrd="0" destOrd="0" presId="urn:microsoft.com/office/officeart/2005/8/layout/lProcess3"/>
    <dgm:cxn modelId="{ED3E521E-A75C-49A2-A3B2-AC609129E080}" type="presParOf" srcId="{65A59F0F-0D9F-4052-9B74-246A3831DF30}" destId="{EED3D709-42C2-4DD5-9000-82F0485F5E26}" srcOrd="5" destOrd="0" presId="urn:microsoft.com/office/officeart/2005/8/layout/lProcess3"/>
    <dgm:cxn modelId="{190EAD01-BCCE-4BD4-A14E-41D142FBFD33}" type="presParOf" srcId="{65A59F0F-0D9F-4052-9B74-246A3831DF30}" destId="{8659EFE9-A3B6-4495-AA6B-4E17AA19A247}" srcOrd="6" destOrd="0" presId="urn:microsoft.com/office/officeart/2005/8/layout/lProcess3"/>
    <dgm:cxn modelId="{2FC01159-CB65-401E-BC24-93C7EC845BEE}" type="presParOf" srcId="{8659EFE9-A3B6-4495-AA6B-4E17AA19A247}" destId="{915B64AA-D52D-4E62-8FFD-B0FDD811C7F5}" srcOrd="0" destOrd="0" presId="urn:microsoft.com/office/officeart/2005/8/layout/lProcess3"/>
    <dgm:cxn modelId="{32E0F5F7-0DA1-4E5E-824E-6EA2C3BD2330}" type="presParOf" srcId="{65A59F0F-0D9F-4052-9B74-246A3831DF30}" destId="{F230DF1D-8EF5-427E-8462-614D27D45E03}" srcOrd="7" destOrd="0" presId="urn:microsoft.com/office/officeart/2005/8/layout/lProcess3"/>
    <dgm:cxn modelId="{5253150B-0555-41B0-9606-09DC7EE8B7D8}" type="presParOf" srcId="{65A59F0F-0D9F-4052-9B74-246A3831DF30}" destId="{4CDEAA2E-9ADA-471E-BCFE-D2F933C5522D}" srcOrd="8" destOrd="0" presId="urn:microsoft.com/office/officeart/2005/8/layout/lProcess3"/>
    <dgm:cxn modelId="{1AEABA34-5612-43B0-B396-CC48076C79DC}" type="presParOf" srcId="{4CDEAA2E-9ADA-471E-BCFE-D2F933C5522D}" destId="{3E7F11DB-6F9D-4E10-BF17-48D68DEB38EF}" srcOrd="0" destOrd="0" presId="urn:microsoft.com/office/officeart/2005/8/layout/lProcess3"/>
    <dgm:cxn modelId="{D97A16CB-D314-4604-949A-BA0B51D34870}" type="presParOf" srcId="{65A59F0F-0D9F-4052-9B74-246A3831DF30}" destId="{DCD6C4E2-B164-4A95-B672-56D429D8D330}" srcOrd="9" destOrd="0" presId="urn:microsoft.com/office/officeart/2005/8/layout/lProcess3"/>
    <dgm:cxn modelId="{B78EBF39-B5F6-48AA-B661-D8002E7FE5B5}" type="presParOf" srcId="{65A59F0F-0D9F-4052-9B74-246A3831DF30}" destId="{663E7597-820C-46E0-A479-A013040F9C60}" srcOrd="10" destOrd="0" presId="urn:microsoft.com/office/officeart/2005/8/layout/lProcess3"/>
    <dgm:cxn modelId="{73BB468C-2368-4EB9-8AFD-5AC024AFA4C4}" type="presParOf" srcId="{663E7597-820C-46E0-A479-A013040F9C60}" destId="{5972CAA8-3E43-4218-9C71-7AD54BD99BC1}" srcOrd="0" destOrd="0" presId="urn:microsoft.com/office/officeart/2005/8/layout/lProcess3"/>
    <dgm:cxn modelId="{98EFB6E1-CAE0-47AF-9133-B0315EEC4372}" type="presParOf" srcId="{65A59F0F-0D9F-4052-9B74-246A3831DF30}" destId="{D95C7E81-DFEF-4F02-966F-CBE196E1ADE0}" srcOrd="11" destOrd="0" presId="urn:microsoft.com/office/officeart/2005/8/layout/lProcess3"/>
    <dgm:cxn modelId="{A5357371-2DC2-45EA-AAD6-703E194B8EE7}" type="presParOf" srcId="{65A59F0F-0D9F-4052-9B74-246A3831DF30}" destId="{76EDD04D-3B0D-48F2-9995-075ACF4D66ED}" srcOrd="12" destOrd="0" presId="urn:microsoft.com/office/officeart/2005/8/layout/lProcess3"/>
    <dgm:cxn modelId="{2112F89E-E058-4E4F-8F10-386E18B0C829}" type="presParOf" srcId="{76EDD04D-3B0D-48F2-9995-075ACF4D66ED}" destId="{478652F0-DACA-45C9-91F8-1C3A8C47C355}" srcOrd="0" destOrd="0" presId="urn:microsoft.com/office/officeart/2005/8/layout/lProcess3"/>
    <dgm:cxn modelId="{5C03AB7D-8C7F-4D66-9620-9C89290C154A}" type="presParOf" srcId="{65A59F0F-0D9F-4052-9B74-246A3831DF30}" destId="{E26F344B-B65B-48E2-BA5F-14DAD21EEDED}" srcOrd="13" destOrd="0" presId="urn:microsoft.com/office/officeart/2005/8/layout/lProcess3"/>
    <dgm:cxn modelId="{345F827C-C406-4F0E-910D-4DDF18A928AA}" type="presParOf" srcId="{65A59F0F-0D9F-4052-9B74-246A3831DF30}" destId="{4736FAD8-CD6E-4D05-B0FF-781144BC5A22}" srcOrd="14" destOrd="0" presId="urn:microsoft.com/office/officeart/2005/8/layout/lProcess3"/>
    <dgm:cxn modelId="{A48C5C8B-5EC6-491E-813F-6AE56BF32B0F}" type="presParOf" srcId="{4736FAD8-CD6E-4D05-B0FF-781144BC5A22}" destId="{4F36D51B-F62D-42E3-AD84-4CC09E325583}" srcOrd="0" destOrd="0" presId="urn:microsoft.com/office/officeart/2005/8/layout/lProcess3"/>
    <dgm:cxn modelId="{B2B1A967-0CBC-4E88-BF02-B76932A64EFD}" type="presParOf" srcId="{65A59F0F-0D9F-4052-9B74-246A3831DF30}" destId="{BDCB829D-3673-42B3-B60C-06AF46536824}" srcOrd="15" destOrd="0" presId="urn:microsoft.com/office/officeart/2005/8/layout/lProcess3"/>
    <dgm:cxn modelId="{1A73083A-B674-4752-BE7A-7ABACEB6AB12}" type="presParOf" srcId="{65A59F0F-0D9F-4052-9B74-246A3831DF30}" destId="{00EC21C1-45A8-4215-9EC3-6C2C3FC300B2}" srcOrd="16" destOrd="0" presId="urn:microsoft.com/office/officeart/2005/8/layout/lProcess3"/>
    <dgm:cxn modelId="{FCEAC31A-B2A7-45A4-8C15-367541476C5C}" type="presParOf" srcId="{00EC21C1-45A8-4215-9EC3-6C2C3FC300B2}" destId="{1984EEE1-26FC-4F30-B655-7BB86440B64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0FC5E8-F619-46EC-996E-92706B3CD0FB}" type="doc">
      <dgm:prSet loTypeId="urn:microsoft.com/office/officeart/2005/8/layout/process4" loCatId="list" qsTypeId="urn:microsoft.com/office/officeart/2005/8/quickstyle/simple3" qsCatId="simple" csTypeId="urn:microsoft.com/office/officeart/2005/8/colors/colorful5" csCatId="colorful" phldr="1"/>
      <dgm:spPr/>
      <dgm:t>
        <a:bodyPr/>
        <a:lstStyle/>
        <a:p>
          <a:endParaRPr lang="es-EC"/>
        </a:p>
      </dgm:t>
    </dgm:pt>
    <dgm:pt modelId="{5DA830A5-5458-463C-BD60-FD053AF33BBF}">
      <dgm:prSet custT="1"/>
      <dgm:spPr/>
      <dgm:t>
        <a:bodyPr/>
        <a:lstStyle/>
        <a:p>
          <a:pPr algn="l"/>
          <a:r>
            <a:rPr lang="es-EC" sz="2000" b="1" dirty="0">
              <a:latin typeface="Helvetica" panose="020B0604020202020204" pitchFamily="34" charset="0"/>
              <a:cs typeface="Helvetica" panose="020B0604020202020204" pitchFamily="34" charset="0"/>
            </a:rPr>
            <a:t>N= </a:t>
          </a:r>
          <a:r>
            <a:rPr lang="es-EC" sz="2000" dirty="0">
              <a:latin typeface="Helvetica" panose="020B0604020202020204" pitchFamily="34" charset="0"/>
              <a:cs typeface="Helvetica" panose="020B0604020202020204" pitchFamily="34" charset="0"/>
            </a:rPr>
            <a:t>es el universo o tamaño de la población, número de cooperativas del segmento </a:t>
          </a:r>
        </a:p>
      </dgm:t>
    </dgm:pt>
    <dgm:pt modelId="{1D4367D8-4284-4B20-9E63-87B9CCB2BB49}" type="parTrans" cxnId="{6108C6CD-5CCD-402A-B943-EDD958477949}">
      <dgm:prSet/>
      <dgm:spPr/>
      <dgm:t>
        <a:bodyPr/>
        <a:lstStyle/>
        <a:p>
          <a:pPr algn="l"/>
          <a:endParaRPr lang="es-EC" sz="2000">
            <a:latin typeface="Helvetica" panose="020B0604020202020204" pitchFamily="34" charset="0"/>
            <a:cs typeface="Helvetica" panose="020B0604020202020204" pitchFamily="34" charset="0"/>
          </a:endParaRPr>
        </a:p>
      </dgm:t>
    </dgm:pt>
    <dgm:pt modelId="{92DE81C6-F42F-4282-BDB2-7DDBFECC7B49}" type="sibTrans" cxnId="{6108C6CD-5CCD-402A-B943-EDD958477949}">
      <dgm:prSet/>
      <dgm:spPr/>
      <dgm:t>
        <a:bodyPr/>
        <a:lstStyle/>
        <a:p>
          <a:pPr algn="l"/>
          <a:endParaRPr lang="es-EC" sz="2000">
            <a:latin typeface="Helvetica" panose="020B0604020202020204" pitchFamily="34" charset="0"/>
            <a:cs typeface="Helvetica" panose="020B0604020202020204" pitchFamily="34" charset="0"/>
          </a:endParaRPr>
        </a:p>
      </dgm:t>
    </dgm:pt>
    <dgm:pt modelId="{C6FEEC18-6E6F-4A79-968C-B62000C0FBDE}">
      <dgm:prSet custT="1"/>
      <dgm:spPr/>
      <dgm:t>
        <a:bodyPr/>
        <a:lstStyle/>
        <a:p>
          <a:pPr algn="l"/>
          <a:r>
            <a:rPr lang="es-EC" sz="2000" b="1" dirty="0">
              <a:latin typeface="Helvetica" panose="020B0604020202020204" pitchFamily="34" charset="0"/>
              <a:cs typeface="Helvetica" panose="020B0604020202020204" pitchFamily="34" charset="0"/>
            </a:rPr>
            <a:t>k= </a:t>
          </a:r>
          <a:r>
            <a:rPr lang="es-EC" sz="2000" dirty="0">
              <a:latin typeface="Helvetica" panose="020B0604020202020204" pitchFamily="34" charset="0"/>
              <a:cs typeface="Helvetica" panose="020B0604020202020204" pitchFamily="34" charset="0"/>
            </a:rPr>
            <a:t>nivel de confianza de los resultados obtenidos de la investigación se determina en un 95,5%, que corresponde a 2.063 según la tabla</a:t>
          </a:r>
        </a:p>
      </dgm:t>
    </dgm:pt>
    <dgm:pt modelId="{1A2139A5-CDCA-423A-A60C-D734BA6681D8}" type="parTrans" cxnId="{948FE593-6835-4F35-B51E-06BDEFE0DEED}">
      <dgm:prSet/>
      <dgm:spPr/>
      <dgm:t>
        <a:bodyPr/>
        <a:lstStyle/>
        <a:p>
          <a:pPr algn="l"/>
          <a:endParaRPr lang="es-EC" sz="2000">
            <a:latin typeface="Helvetica" panose="020B0604020202020204" pitchFamily="34" charset="0"/>
            <a:cs typeface="Helvetica" panose="020B0604020202020204" pitchFamily="34" charset="0"/>
          </a:endParaRPr>
        </a:p>
      </dgm:t>
    </dgm:pt>
    <dgm:pt modelId="{E52D92FC-D878-4DB7-A746-02824E3E1F5C}" type="sibTrans" cxnId="{948FE593-6835-4F35-B51E-06BDEFE0DEED}">
      <dgm:prSet/>
      <dgm:spPr/>
      <dgm:t>
        <a:bodyPr/>
        <a:lstStyle/>
        <a:p>
          <a:pPr algn="l"/>
          <a:endParaRPr lang="es-EC" sz="2000">
            <a:latin typeface="Helvetica" panose="020B0604020202020204" pitchFamily="34" charset="0"/>
            <a:cs typeface="Helvetica" panose="020B0604020202020204" pitchFamily="34" charset="0"/>
          </a:endParaRPr>
        </a:p>
      </dgm:t>
    </dgm:pt>
    <dgm:pt modelId="{007FCB92-E765-410C-9C58-BE8A8BC5FD22}">
      <dgm:prSet custT="1"/>
      <dgm:spPr/>
      <dgm:t>
        <a:bodyPr/>
        <a:lstStyle/>
        <a:p>
          <a:pPr algn="l"/>
          <a:r>
            <a:rPr lang="es-EC" sz="1800" b="1" dirty="0"/>
            <a:t>p y q =</a:t>
          </a:r>
          <a:r>
            <a:rPr lang="es-EC" sz="1800" dirty="0"/>
            <a:t> son las posibilidades “p” de que si ocurra y “q” de que no ocurra (</a:t>
          </a:r>
          <a:r>
            <a:rPr lang="es-EC" sz="1800" dirty="0" err="1"/>
            <a:t>p+q</a:t>
          </a:r>
          <a:r>
            <a:rPr lang="es-EC" sz="1800" dirty="0"/>
            <a:t>=1). Cuando no tenemos marcos de muestreo previos, usamos un porcentaje estimado de 50%, para “p” y “q”. </a:t>
          </a:r>
          <a:endParaRPr lang="es-EC" sz="1800" dirty="0">
            <a:latin typeface="Helvetica" panose="020B0604020202020204" pitchFamily="34" charset="0"/>
            <a:cs typeface="Helvetica" panose="020B0604020202020204" pitchFamily="34" charset="0"/>
          </a:endParaRPr>
        </a:p>
      </dgm:t>
    </dgm:pt>
    <dgm:pt modelId="{3EB53715-CAF2-4307-B075-6B5A21A81328}" type="parTrans" cxnId="{80D40C1F-48A2-431C-A85D-5DC198CCC446}">
      <dgm:prSet/>
      <dgm:spPr/>
      <dgm:t>
        <a:bodyPr/>
        <a:lstStyle/>
        <a:p>
          <a:pPr algn="l"/>
          <a:endParaRPr lang="es-EC" sz="2000">
            <a:latin typeface="Helvetica" panose="020B0604020202020204" pitchFamily="34" charset="0"/>
            <a:cs typeface="Helvetica" panose="020B0604020202020204" pitchFamily="34" charset="0"/>
          </a:endParaRPr>
        </a:p>
      </dgm:t>
    </dgm:pt>
    <dgm:pt modelId="{EE226863-CC0C-4974-8ABD-B71D5D1FD8B9}" type="sibTrans" cxnId="{80D40C1F-48A2-431C-A85D-5DC198CCC446}">
      <dgm:prSet/>
      <dgm:spPr/>
      <dgm:t>
        <a:bodyPr/>
        <a:lstStyle/>
        <a:p>
          <a:pPr algn="l"/>
          <a:endParaRPr lang="es-EC" sz="2000">
            <a:latin typeface="Helvetica" panose="020B0604020202020204" pitchFamily="34" charset="0"/>
            <a:cs typeface="Helvetica" panose="020B0604020202020204" pitchFamily="34" charset="0"/>
          </a:endParaRPr>
        </a:p>
      </dgm:t>
    </dgm:pt>
    <dgm:pt modelId="{C39FF9E7-177D-412B-86CC-8B8BD9C942B4}">
      <dgm:prSet custT="1"/>
      <dgm:spPr/>
      <dgm:t>
        <a:bodyPr/>
        <a:lstStyle/>
        <a:p>
          <a:pPr algn="l"/>
          <a:r>
            <a:rPr lang="es-EC" sz="2000" b="1" dirty="0">
              <a:latin typeface="Helvetica" panose="020B0604020202020204" pitchFamily="34" charset="0"/>
              <a:cs typeface="Helvetica" panose="020B0604020202020204" pitchFamily="34" charset="0"/>
            </a:rPr>
            <a:t>e= </a:t>
          </a:r>
          <a:r>
            <a:rPr lang="es-EC" sz="2000" dirty="0">
              <a:latin typeface="Helvetica" panose="020B0604020202020204" pitchFamily="34" charset="0"/>
              <a:cs typeface="Helvetica" panose="020B0604020202020204" pitchFamily="34" charset="0"/>
            </a:rPr>
            <a:t>es el error de la muestra que se espera obtener. </a:t>
          </a:r>
        </a:p>
      </dgm:t>
    </dgm:pt>
    <dgm:pt modelId="{75405AE8-92C1-4AD1-AB42-39932DFC38A4}" type="parTrans" cxnId="{845294B5-4400-4943-96DB-78891C4A07E3}">
      <dgm:prSet/>
      <dgm:spPr/>
      <dgm:t>
        <a:bodyPr/>
        <a:lstStyle/>
        <a:p>
          <a:pPr algn="l"/>
          <a:endParaRPr lang="es-EC" sz="2000">
            <a:latin typeface="Helvetica" panose="020B0604020202020204" pitchFamily="34" charset="0"/>
            <a:cs typeface="Helvetica" panose="020B0604020202020204" pitchFamily="34" charset="0"/>
          </a:endParaRPr>
        </a:p>
      </dgm:t>
    </dgm:pt>
    <dgm:pt modelId="{A7F1A9E6-7AA5-4A8C-BD62-1E2DAAAAD39E}" type="sibTrans" cxnId="{845294B5-4400-4943-96DB-78891C4A07E3}">
      <dgm:prSet/>
      <dgm:spPr/>
      <dgm:t>
        <a:bodyPr/>
        <a:lstStyle/>
        <a:p>
          <a:pPr algn="l"/>
          <a:endParaRPr lang="es-EC" sz="2000">
            <a:latin typeface="Helvetica" panose="020B0604020202020204" pitchFamily="34" charset="0"/>
            <a:cs typeface="Helvetica" panose="020B0604020202020204" pitchFamily="34" charset="0"/>
          </a:endParaRPr>
        </a:p>
      </dgm:t>
    </dgm:pt>
    <dgm:pt modelId="{F6F9282C-34ED-4567-9DC2-113419C0DEEC}">
      <dgm:prSet custT="1"/>
      <dgm:spPr/>
      <dgm:t>
        <a:bodyPr/>
        <a:lstStyle/>
        <a:p>
          <a:pPr algn="l"/>
          <a:r>
            <a:rPr lang="es-EC" sz="2000" b="1" dirty="0">
              <a:latin typeface="Helvetica" panose="020B0604020202020204" pitchFamily="34" charset="0"/>
              <a:cs typeface="Helvetica" panose="020B0604020202020204" pitchFamily="34" charset="0"/>
            </a:rPr>
            <a:t>n= </a:t>
          </a:r>
          <a:r>
            <a:rPr lang="es-EC" sz="2000" dirty="0">
              <a:latin typeface="Helvetica" panose="020B0604020202020204" pitchFamily="34" charset="0"/>
              <a:cs typeface="Helvetica" panose="020B0604020202020204" pitchFamily="34" charset="0"/>
            </a:rPr>
            <a:t>tamaño de la muestra es decir el número de encuestas a realizar.  </a:t>
          </a:r>
        </a:p>
      </dgm:t>
    </dgm:pt>
    <dgm:pt modelId="{275DC330-4CCF-40D8-93C5-EE3178E4D54B}" type="parTrans" cxnId="{FD5CE1B9-32FA-40E4-9F0F-9358D4091D7E}">
      <dgm:prSet/>
      <dgm:spPr/>
      <dgm:t>
        <a:bodyPr/>
        <a:lstStyle/>
        <a:p>
          <a:pPr algn="l"/>
          <a:endParaRPr lang="es-EC" sz="2000">
            <a:latin typeface="Helvetica" panose="020B0604020202020204" pitchFamily="34" charset="0"/>
            <a:cs typeface="Helvetica" panose="020B0604020202020204" pitchFamily="34" charset="0"/>
          </a:endParaRPr>
        </a:p>
      </dgm:t>
    </dgm:pt>
    <dgm:pt modelId="{13E591A2-905E-45E1-922F-55A29339DA12}" type="sibTrans" cxnId="{FD5CE1B9-32FA-40E4-9F0F-9358D4091D7E}">
      <dgm:prSet/>
      <dgm:spPr/>
      <dgm:t>
        <a:bodyPr/>
        <a:lstStyle/>
        <a:p>
          <a:pPr algn="l"/>
          <a:endParaRPr lang="es-EC" sz="2000">
            <a:latin typeface="Helvetica" panose="020B0604020202020204" pitchFamily="34" charset="0"/>
            <a:cs typeface="Helvetica" panose="020B0604020202020204" pitchFamily="34" charset="0"/>
          </a:endParaRPr>
        </a:p>
      </dgm:t>
    </dgm:pt>
    <dgm:pt modelId="{E7371F4C-F3FF-48F7-AC44-1218DDD013ED}" type="pres">
      <dgm:prSet presAssocID="{820FC5E8-F619-46EC-996E-92706B3CD0FB}" presName="Name0" presStyleCnt="0">
        <dgm:presLayoutVars>
          <dgm:dir/>
          <dgm:animLvl val="lvl"/>
          <dgm:resizeHandles val="exact"/>
        </dgm:presLayoutVars>
      </dgm:prSet>
      <dgm:spPr/>
      <dgm:t>
        <a:bodyPr/>
        <a:lstStyle/>
        <a:p>
          <a:endParaRPr lang="es-ES"/>
        </a:p>
      </dgm:t>
    </dgm:pt>
    <dgm:pt modelId="{0468AC94-327F-4474-88D1-C5D8EFFC7733}" type="pres">
      <dgm:prSet presAssocID="{F6F9282C-34ED-4567-9DC2-113419C0DEEC}" presName="boxAndChildren" presStyleCnt="0"/>
      <dgm:spPr/>
    </dgm:pt>
    <dgm:pt modelId="{9C2337A2-9FCB-47C4-A7E8-E872420B5C6B}" type="pres">
      <dgm:prSet presAssocID="{F6F9282C-34ED-4567-9DC2-113419C0DEEC}" presName="parentTextBox" presStyleLbl="node1" presStyleIdx="0" presStyleCnt="5"/>
      <dgm:spPr/>
      <dgm:t>
        <a:bodyPr/>
        <a:lstStyle/>
        <a:p>
          <a:endParaRPr lang="es-ES"/>
        </a:p>
      </dgm:t>
    </dgm:pt>
    <dgm:pt modelId="{FD7877B1-CA65-469F-86B1-837AF25F29B1}" type="pres">
      <dgm:prSet presAssocID="{A7F1A9E6-7AA5-4A8C-BD62-1E2DAAAAD39E}" presName="sp" presStyleCnt="0"/>
      <dgm:spPr/>
    </dgm:pt>
    <dgm:pt modelId="{5D5DCE1F-47A1-4987-ABD2-C19D38732483}" type="pres">
      <dgm:prSet presAssocID="{C39FF9E7-177D-412B-86CC-8B8BD9C942B4}" presName="arrowAndChildren" presStyleCnt="0"/>
      <dgm:spPr/>
    </dgm:pt>
    <dgm:pt modelId="{DC8D0349-48A0-4EA9-8A43-92FB9E068BC0}" type="pres">
      <dgm:prSet presAssocID="{C39FF9E7-177D-412B-86CC-8B8BD9C942B4}" presName="parentTextArrow" presStyleLbl="node1" presStyleIdx="1" presStyleCnt="5"/>
      <dgm:spPr/>
      <dgm:t>
        <a:bodyPr/>
        <a:lstStyle/>
        <a:p>
          <a:endParaRPr lang="es-ES"/>
        </a:p>
      </dgm:t>
    </dgm:pt>
    <dgm:pt modelId="{6834E514-D0E9-4404-B8E5-E3B9F05A519A}" type="pres">
      <dgm:prSet presAssocID="{EE226863-CC0C-4974-8ABD-B71D5D1FD8B9}" presName="sp" presStyleCnt="0"/>
      <dgm:spPr/>
    </dgm:pt>
    <dgm:pt modelId="{191F7E2D-FE69-4D8B-B26E-AF627C9CB28C}" type="pres">
      <dgm:prSet presAssocID="{007FCB92-E765-410C-9C58-BE8A8BC5FD22}" presName="arrowAndChildren" presStyleCnt="0"/>
      <dgm:spPr/>
    </dgm:pt>
    <dgm:pt modelId="{380621C4-872E-4386-8675-3AD8AE04821C}" type="pres">
      <dgm:prSet presAssocID="{007FCB92-E765-410C-9C58-BE8A8BC5FD22}" presName="parentTextArrow" presStyleLbl="node1" presStyleIdx="2" presStyleCnt="5"/>
      <dgm:spPr/>
      <dgm:t>
        <a:bodyPr/>
        <a:lstStyle/>
        <a:p>
          <a:endParaRPr lang="es-ES"/>
        </a:p>
      </dgm:t>
    </dgm:pt>
    <dgm:pt modelId="{C85920A7-79AB-4D9D-B87D-5571F8B5C9AB}" type="pres">
      <dgm:prSet presAssocID="{E52D92FC-D878-4DB7-A746-02824E3E1F5C}" presName="sp" presStyleCnt="0"/>
      <dgm:spPr/>
    </dgm:pt>
    <dgm:pt modelId="{EE460AAA-9765-463E-A11F-33EFB70E8D8B}" type="pres">
      <dgm:prSet presAssocID="{C6FEEC18-6E6F-4A79-968C-B62000C0FBDE}" presName="arrowAndChildren" presStyleCnt="0"/>
      <dgm:spPr/>
    </dgm:pt>
    <dgm:pt modelId="{80172FFB-0D85-4DCB-B4E4-05FF0F0554E5}" type="pres">
      <dgm:prSet presAssocID="{C6FEEC18-6E6F-4A79-968C-B62000C0FBDE}" presName="parentTextArrow" presStyleLbl="node1" presStyleIdx="3" presStyleCnt="5" custLinFactNeighborX="1631" custLinFactNeighborY="-544"/>
      <dgm:spPr/>
      <dgm:t>
        <a:bodyPr/>
        <a:lstStyle/>
        <a:p>
          <a:endParaRPr lang="es-ES"/>
        </a:p>
      </dgm:t>
    </dgm:pt>
    <dgm:pt modelId="{4C6F9DCB-58F2-464C-B1CD-867BD0BA2758}" type="pres">
      <dgm:prSet presAssocID="{92DE81C6-F42F-4282-BDB2-7DDBFECC7B49}" presName="sp" presStyleCnt="0"/>
      <dgm:spPr/>
    </dgm:pt>
    <dgm:pt modelId="{DB3E8EB5-8306-44AB-8856-75AB74EC7F94}" type="pres">
      <dgm:prSet presAssocID="{5DA830A5-5458-463C-BD60-FD053AF33BBF}" presName="arrowAndChildren" presStyleCnt="0"/>
      <dgm:spPr/>
    </dgm:pt>
    <dgm:pt modelId="{FB121B28-C2F9-4EF8-A1B1-A863CB937059}" type="pres">
      <dgm:prSet presAssocID="{5DA830A5-5458-463C-BD60-FD053AF33BBF}" presName="parentTextArrow" presStyleLbl="node1" presStyleIdx="4" presStyleCnt="5"/>
      <dgm:spPr/>
      <dgm:t>
        <a:bodyPr/>
        <a:lstStyle/>
        <a:p>
          <a:endParaRPr lang="es-ES"/>
        </a:p>
      </dgm:t>
    </dgm:pt>
  </dgm:ptLst>
  <dgm:cxnLst>
    <dgm:cxn modelId="{80D40C1F-48A2-431C-A85D-5DC198CCC446}" srcId="{820FC5E8-F619-46EC-996E-92706B3CD0FB}" destId="{007FCB92-E765-410C-9C58-BE8A8BC5FD22}" srcOrd="2" destOrd="0" parTransId="{3EB53715-CAF2-4307-B075-6B5A21A81328}" sibTransId="{EE226863-CC0C-4974-8ABD-B71D5D1FD8B9}"/>
    <dgm:cxn modelId="{47C2B2C6-22BC-48DA-8489-7808796A75D2}" type="presOf" srcId="{C6FEEC18-6E6F-4A79-968C-B62000C0FBDE}" destId="{80172FFB-0D85-4DCB-B4E4-05FF0F0554E5}" srcOrd="0" destOrd="0" presId="urn:microsoft.com/office/officeart/2005/8/layout/process4"/>
    <dgm:cxn modelId="{6108C6CD-5CCD-402A-B943-EDD958477949}" srcId="{820FC5E8-F619-46EC-996E-92706B3CD0FB}" destId="{5DA830A5-5458-463C-BD60-FD053AF33BBF}" srcOrd="0" destOrd="0" parTransId="{1D4367D8-4284-4B20-9E63-87B9CCB2BB49}" sibTransId="{92DE81C6-F42F-4282-BDB2-7DDBFECC7B49}"/>
    <dgm:cxn modelId="{B282D407-64C3-494C-BB3C-D444149F19F6}" type="presOf" srcId="{007FCB92-E765-410C-9C58-BE8A8BC5FD22}" destId="{380621C4-872E-4386-8675-3AD8AE04821C}" srcOrd="0" destOrd="0" presId="urn:microsoft.com/office/officeart/2005/8/layout/process4"/>
    <dgm:cxn modelId="{FD5CE1B9-32FA-40E4-9F0F-9358D4091D7E}" srcId="{820FC5E8-F619-46EC-996E-92706B3CD0FB}" destId="{F6F9282C-34ED-4567-9DC2-113419C0DEEC}" srcOrd="4" destOrd="0" parTransId="{275DC330-4CCF-40D8-93C5-EE3178E4D54B}" sibTransId="{13E591A2-905E-45E1-922F-55A29339DA12}"/>
    <dgm:cxn modelId="{845294B5-4400-4943-96DB-78891C4A07E3}" srcId="{820FC5E8-F619-46EC-996E-92706B3CD0FB}" destId="{C39FF9E7-177D-412B-86CC-8B8BD9C942B4}" srcOrd="3" destOrd="0" parTransId="{75405AE8-92C1-4AD1-AB42-39932DFC38A4}" sibTransId="{A7F1A9E6-7AA5-4A8C-BD62-1E2DAAAAD39E}"/>
    <dgm:cxn modelId="{948FE593-6835-4F35-B51E-06BDEFE0DEED}" srcId="{820FC5E8-F619-46EC-996E-92706B3CD0FB}" destId="{C6FEEC18-6E6F-4A79-968C-B62000C0FBDE}" srcOrd="1" destOrd="0" parTransId="{1A2139A5-CDCA-423A-A60C-D734BA6681D8}" sibTransId="{E52D92FC-D878-4DB7-A746-02824E3E1F5C}"/>
    <dgm:cxn modelId="{55E34BA7-C3A3-4989-8722-D3CB134A43BD}" type="presOf" srcId="{C39FF9E7-177D-412B-86CC-8B8BD9C942B4}" destId="{DC8D0349-48A0-4EA9-8A43-92FB9E068BC0}" srcOrd="0" destOrd="0" presId="urn:microsoft.com/office/officeart/2005/8/layout/process4"/>
    <dgm:cxn modelId="{DD924267-FF91-4C3F-AC14-F611698760F1}" type="presOf" srcId="{F6F9282C-34ED-4567-9DC2-113419C0DEEC}" destId="{9C2337A2-9FCB-47C4-A7E8-E872420B5C6B}" srcOrd="0" destOrd="0" presId="urn:microsoft.com/office/officeart/2005/8/layout/process4"/>
    <dgm:cxn modelId="{E4613D03-181F-4EF3-B82F-913786C793C7}" type="presOf" srcId="{5DA830A5-5458-463C-BD60-FD053AF33BBF}" destId="{FB121B28-C2F9-4EF8-A1B1-A863CB937059}" srcOrd="0" destOrd="0" presId="urn:microsoft.com/office/officeart/2005/8/layout/process4"/>
    <dgm:cxn modelId="{ECAFBB8D-BC70-45CE-9057-F8CA14BB0A1F}" type="presOf" srcId="{820FC5E8-F619-46EC-996E-92706B3CD0FB}" destId="{E7371F4C-F3FF-48F7-AC44-1218DDD013ED}" srcOrd="0" destOrd="0" presId="urn:microsoft.com/office/officeart/2005/8/layout/process4"/>
    <dgm:cxn modelId="{131CE65B-A831-4C03-B624-AE9695A843F2}" type="presParOf" srcId="{E7371F4C-F3FF-48F7-AC44-1218DDD013ED}" destId="{0468AC94-327F-4474-88D1-C5D8EFFC7733}" srcOrd="0" destOrd="0" presId="urn:microsoft.com/office/officeart/2005/8/layout/process4"/>
    <dgm:cxn modelId="{0BC463AC-46C4-4B18-91EA-FF8E38688682}" type="presParOf" srcId="{0468AC94-327F-4474-88D1-C5D8EFFC7733}" destId="{9C2337A2-9FCB-47C4-A7E8-E872420B5C6B}" srcOrd="0" destOrd="0" presId="urn:microsoft.com/office/officeart/2005/8/layout/process4"/>
    <dgm:cxn modelId="{CD4C83D4-61A9-414F-825A-59F052D73596}" type="presParOf" srcId="{E7371F4C-F3FF-48F7-AC44-1218DDD013ED}" destId="{FD7877B1-CA65-469F-86B1-837AF25F29B1}" srcOrd="1" destOrd="0" presId="urn:microsoft.com/office/officeart/2005/8/layout/process4"/>
    <dgm:cxn modelId="{E78FACA3-EE6E-4F9A-84BF-DA269F033F42}" type="presParOf" srcId="{E7371F4C-F3FF-48F7-AC44-1218DDD013ED}" destId="{5D5DCE1F-47A1-4987-ABD2-C19D38732483}" srcOrd="2" destOrd="0" presId="urn:microsoft.com/office/officeart/2005/8/layout/process4"/>
    <dgm:cxn modelId="{5BCD0E46-AC3A-4630-8956-F820C3CE09AF}" type="presParOf" srcId="{5D5DCE1F-47A1-4987-ABD2-C19D38732483}" destId="{DC8D0349-48A0-4EA9-8A43-92FB9E068BC0}" srcOrd="0" destOrd="0" presId="urn:microsoft.com/office/officeart/2005/8/layout/process4"/>
    <dgm:cxn modelId="{8ADC635B-71B5-415C-98B6-AAC0C05CA29C}" type="presParOf" srcId="{E7371F4C-F3FF-48F7-AC44-1218DDD013ED}" destId="{6834E514-D0E9-4404-B8E5-E3B9F05A519A}" srcOrd="3" destOrd="0" presId="urn:microsoft.com/office/officeart/2005/8/layout/process4"/>
    <dgm:cxn modelId="{3BAD007B-3036-4DBC-8AA6-D0856D62899A}" type="presParOf" srcId="{E7371F4C-F3FF-48F7-AC44-1218DDD013ED}" destId="{191F7E2D-FE69-4D8B-B26E-AF627C9CB28C}" srcOrd="4" destOrd="0" presId="urn:microsoft.com/office/officeart/2005/8/layout/process4"/>
    <dgm:cxn modelId="{001AA3EC-433C-4618-9538-C5DDC43DDFFD}" type="presParOf" srcId="{191F7E2D-FE69-4D8B-B26E-AF627C9CB28C}" destId="{380621C4-872E-4386-8675-3AD8AE04821C}" srcOrd="0" destOrd="0" presId="urn:microsoft.com/office/officeart/2005/8/layout/process4"/>
    <dgm:cxn modelId="{4468DB5B-2BC9-4D7A-BE73-6C7C687B87A9}" type="presParOf" srcId="{E7371F4C-F3FF-48F7-AC44-1218DDD013ED}" destId="{C85920A7-79AB-4D9D-B87D-5571F8B5C9AB}" srcOrd="5" destOrd="0" presId="urn:microsoft.com/office/officeart/2005/8/layout/process4"/>
    <dgm:cxn modelId="{78F85C0D-026E-4682-93EE-B960BB6B5546}" type="presParOf" srcId="{E7371F4C-F3FF-48F7-AC44-1218DDD013ED}" destId="{EE460AAA-9765-463E-A11F-33EFB70E8D8B}" srcOrd="6" destOrd="0" presId="urn:microsoft.com/office/officeart/2005/8/layout/process4"/>
    <dgm:cxn modelId="{A8D1FB47-505D-4714-BAD0-BFC95013210C}" type="presParOf" srcId="{EE460AAA-9765-463E-A11F-33EFB70E8D8B}" destId="{80172FFB-0D85-4DCB-B4E4-05FF0F0554E5}" srcOrd="0" destOrd="0" presId="urn:microsoft.com/office/officeart/2005/8/layout/process4"/>
    <dgm:cxn modelId="{2996FC81-38E5-4998-B5EF-B5600D3A5DF9}" type="presParOf" srcId="{E7371F4C-F3FF-48F7-AC44-1218DDD013ED}" destId="{4C6F9DCB-58F2-464C-B1CD-867BD0BA2758}" srcOrd="7" destOrd="0" presId="urn:microsoft.com/office/officeart/2005/8/layout/process4"/>
    <dgm:cxn modelId="{F9CC2E12-A34A-4BC6-8198-3568ABA6E8EF}" type="presParOf" srcId="{E7371F4C-F3FF-48F7-AC44-1218DDD013ED}" destId="{DB3E8EB5-8306-44AB-8856-75AB74EC7F94}" srcOrd="8" destOrd="0" presId="urn:microsoft.com/office/officeart/2005/8/layout/process4"/>
    <dgm:cxn modelId="{5FD11362-3D43-4622-92E9-6C3ED8E6527E}" type="presParOf" srcId="{DB3E8EB5-8306-44AB-8856-75AB74EC7F94}" destId="{FB121B28-C2F9-4EF8-A1B1-A863CB93705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07CDBBE-9146-4411-B8D2-B440B12F147C}" type="doc">
      <dgm:prSet loTypeId="urn:microsoft.com/office/officeart/2005/8/layout/cycle8" loCatId="cycle" qsTypeId="urn:microsoft.com/office/officeart/2005/8/quickstyle/simple1" qsCatId="simple" csTypeId="urn:microsoft.com/office/officeart/2005/8/colors/colorful1" csCatId="colorful" phldr="1"/>
      <dgm:spPr/>
      <dgm:t>
        <a:bodyPr/>
        <a:lstStyle/>
        <a:p>
          <a:endParaRPr lang="es-EC"/>
        </a:p>
      </dgm:t>
    </dgm:pt>
    <dgm:pt modelId="{29B4349D-75F9-4770-880A-9D82FE29DD14}">
      <dgm:prSet phldrT="[Texto]" custT="1"/>
      <dgm:spPr/>
      <dgm:t>
        <a:bodyPr/>
        <a:lstStyle/>
        <a:p>
          <a:pPr algn="l"/>
          <a:r>
            <a:rPr lang="es-EC" sz="1300" dirty="0">
              <a:solidFill>
                <a:schemeClr val="tx1"/>
              </a:solidFill>
            </a:rPr>
            <a:t>Auditorías de gestión mensual.</a:t>
          </a:r>
        </a:p>
        <a:p>
          <a:pPr algn="l"/>
          <a:r>
            <a:rPr lang="es-EC" sz="1300" dirty="0">
              <a:solidFill>
                <a:schemeClr val="tx1"/>
              </a:solidFill>
            </a:rPr>
            <a:t>Establecimiento de lineamientos para el proceso de cobranzas, con el detalle de registros, herramientas de control.</a:t>
          </a:r>
        </a:p>
      </dgm:t>
    </dgm:pt>
    <dgm:pt modelId="{B9CD0C41-DFC4-4B99-8B08-CB324202875C}" type="parTrans" cxnId="{B8C0D57D-55FC-47BB-9571-774AF165B0DD}">
      <dgm:prSet/>
      <dgm:spPr/>
      <dgm:t>
        <a:bodyPr/>
        <a:lstStyle/>
        <a:p>
          <a:endParaRPr lang="es-EC" sz="2000">
            <a:solidFill>
              <a:schemeClr val="tx1"/>
            </a:solidFill>
          </a:endParaRPr>
        </a:p>
      </dgm:t>
    </dgm:pt>
    <dgm:pt modelId="{B50A0CD8-D129-48FB-B364-9C5C72276CAA}" type="sibTrans" cxnId="{B8C0D57D-55FC-47BB-9571-774AF165B0DD}">
      <dgm:prSet/>
      <dgm:spPr/>
      <dgm:t>
        <a:bodyPr/>
        <a:lstStyle/>
        <a:p>
          <a:endParaRPr lang="es-EC" sz="2000">
            <a:solidFill>
              <a:schemeClr val="tx1"/>
            </a:solidFill>
          </a:endParaRPr>
        </a:p>
      </dgm:t>
    </dgm:pt>
    <dgm:pt modelId="{15E89CCA-7F73-4D2A-8FB8-DAAC2B3046E9}">
      <dgm:prSet phldrT="[Texto]" custT="1"/>
      <dgm:spPr/>
      <dgm:t>
        <a:bodyPr/>
        <a:lstStyle/>
        <a:p>
          <a:r>
            <a:rPr lang="es-EC" sz="1300" dirty="0">
              <a:solidFill>
                <a:schemeClr val="tx1"/>
              </a:solidFill>
            </a:rPr>
            <a:t>Generar cultura de pago en los socios derivada de la adecuada gestión de cobranzas, mediante el seguimiento de las operaciones de crédito en mora en las diferentes etapas del proceso.</a:t>
          </a:r>
        </a:p>
      </dgm:t>
    </dgm:pt>
    <dgm:pt modelId="{CF61DA13-E0AE-4AFF-8A61-03810D24EA70}" type="parTrans" cxnId="{DF30ADD3-82DB-4B91-B5A8-FCEBD49DF9B8}">
      <dgm:prSet/>
      <dgm:spPr/>
      <dgm:t>
        <a:bodyPr/>
        <a:lstStyle/>
        <a:p>
          <a:endParaRPr lang="es-EC" sz="2000">
            <a:solidFill>
              <a:schemeClr val="tx1"/>
            </a:solidFill>
          </a:endParaRPr>
        </a:p>
      </dgm:t>
    </dgm:pt>
    <dgm:pt modelId="{A68CBF8D-FD6D-4F69-8D76-20F738ED54FD}" type="sibTrans" cxnId="{DF30ADD3-82DB-4B91-B5A8-FCEBD49DF9B8}">
      <dgm:prSet/>
      <dgm:spPr/>
      <dgm:t>
        <a:bodyPr/>
        <a:lstStyle/>
        <a:p>
          <a:endParaRPr lang="es-EC" sz="2000">
            <a:solidFill>
              <a:schemeClr val="tx1"/>
            </a:solidFill>
          </a:endParaRPr>
        </a:p>
      </dgm:t>
    </dgm:pt>
    <dgm:pt modelId="{C5354DE1-EC3D-48F3-9D6D-96A76DEE8C0F}">
      <dgm:prSet phldrT="[Texto]" custT="1"/>
      <dgm:spPr/>
      <dgm:t>
        <a:bodyPr/>
        <a:lstStyle/>
        <a:p>
          <a:pPr algn="l"/>
          <a:r>
            <a:rPr lang="es-EC" sz="1300" dirty="0">
              <a:solidFill>
                <a:schemeClr val="tx1"/>
              </a:solidFill>
            </a:rPr>
            <a:t>Política</a:t>
          </a:r>
          <a:r>
            <a:rPr lang="es-EC" sz="1300" baseline="0" dirty="0">
              <a:solidFill>
                <a:schemeClr val="tx1"/>
              </a:solidFill>
            </a:rPr>
            <a:t> preventiva de cobranza, estrategia más usada es el refinanciamiento, énfasis en la calificación de riesgo, incluye variable de saldo de cartera</a:t>
          </a:r>
          <a:endParaRPr lang="es-EC" sz="1300" dirty="0">
            <a:solidFill>
              <a:schemeClr val="tx1"/>
            </a:solidFill>
          </a:endParaRPr>
        </a:p>
      </dgm:t>
    </dgm:pt>
    <dgm:pt modelId="{A768CE12-B2C0-4BCC-97A6-66E6F1AC27A5}" type="parTrans" cxnId="{EDA5A4E4-ECB5-48AE-B2A7-85C9018F265F}">
      <dgm:prSet/>
      <dgm:spPr/>
      <dgm:t>
        <a:bodyPr/>
        <a:lstStyle/>
        <a:p>
          <a:endParaRPr lang="es-EC" sz="2000">
            <a:solidFill>
              <a:schemeClr val="tx1"/>
            </a:solidFill>
          </a:endParaRPr>
        </a:p>
      </dgm:t>
    </dgm:pt>
    <dgm:pt modelId="{69D8BA3E-2721-44DD-9AAF-835BA135C8AD}" type="sibTrans" cxnId="{EDA5A4E4-ECB5-48AE-B2A7-85C9018F265F}">
      <dgm:prSet/>
      <dgm:spPr/>
      <dgm:t>
        <a:bodyPr/>
        <a:lstStyle/>
        <a:p>
          <a:endParaRPr lang="es-EC" sz="2000">
            <a:solidFill>
              <a:schemeClr val="tx1"/>
            </a:solidFill>
          </a:endParaRPr>
        </a:p>
      </dgm:t>
    </dgm:pt>
    <dgm:pt modelId="{169B9B0B-A913-4BCC-B172-5E04C3F374CF}" type="pres">
      <dgm:prSet presAssocID="{007CDBBE-9146-4411-B8D2-B440B12F147C}" presName="compositeShape" presStyleCnt="0">
        <dgm:presLayoutVars>
          <dgm:chMax val="7"/>
          <dgm:dir/>
          <dgm:resizeHandles val="exact"/>
        </dgm:presLayoutVars>
      </dgm:prSet>
      <dgm:spPr/>
      <dgm:t>
        <a:bodyPr/>
        <a:lstStyle/>
        <a:p>
          <a:endParaRPr lang="es-ES"/>
        </a:p>
      </dgm:t>
    </dgm:pt>
    <dgm:pt modelId="{DF4A3CE1-89A5-4D24-B082-D3E9EF5B0EFB}" type="pres">
      <dgm:prSet presAssocID="{007CDBBE-9146-4411-B8D2-B440B12F147C}" presName="wedge1" presStyleLbl="node1" presStyleIdx="0" presStyleCnt="3" custScaleX="107620" custScaleY="107948"/>
      <dgm:spPr/>
      <dgm:t>
        <a:bodyPr/>
        <a:lstStyle/>
        <a:p>
          <a:endParaRPr lang="es-ES"/>
        </a:p>
      </dgm:t>
    </dgm:pt>
    <dgm:pt modelId="{5215FB87-B746-47E7-AFA6-65E6A96F255C}" type="pres">
      <dgm:prSet presAssocID="{007CDBBE-9146-4411-B8D2-B440B12F147C}" presName="dummy1a" presStyleCnt="0"/>
      <dgm:spPr/>
    </dgm:pt>
    <dgm:pt modelId="{FDA3EB45-58CF-4BA0-B083-9CAE0BE0B3B8}" type="pres">
      <dgm:prSet presAssocID="{007CDBBE-9146-4411-B8D2-B440B12F147C}" presName="dummy1b" presStyleCnt="0"/>
      <dgm:spPr/>
    </dgm:pt>
    <dgm:pt modelId="{B73C3107-2533-4E2C-90C6-61B53B61064A}" type="pres">
      <dgm:prSet presAssocID="{007CDBBE-9146-4411-B8D2-B440B12F147C}" presName="wedge1Tx" presStyleLbl="node1" presStyleIdx="0" presStyleCnt="3">
        <dgm:presLayoutVars>
          <dgm:chMax val="0"/>
          <dgm:chPref val="0"/>
          <dgm:bulletEnabled val="1"/>
        </dgm:presLayoutVars>
      </dgm:prSet>
      <dgm:spPr/>
      <dgm:t>
        <a:bodyPr/>
        <a:lstStyle/>
        <a:p>
          <a:endParaRPr lang="es-ES"/>
        </a:p>
      </dgm:t>
    </dgm:pt>
    <dgm:pt modelId="{52CD8CAE-9F4B-4E93-B0A7-C9C8D945B453}" type="pres">
      <dgm:prSet presAssocID="{007CDBBE-9146-4411-B8D2-B440B12F147C}" presName="wedge2" presStyleLbl="node1" presStyleIdx="1" presStyleCnt="3"/>
      <dgm:spPr/>
      <dgm:t>
        <a:bodyPr/>
        <a:lstStyle/>
        <a:p>
          <a:endParaRPr lang="es-ES"/>
        </a:p>
      </dgm:t>
    </dgm:pt>
    <dgm:pt modelId="{A5CAE9BC-6556-44DE-8868-43D8CFEB758D}" type="pres">
      <dgm:prSet presAssocID="{007CDBBE-9146-4411-B8D2-B440B12F147C}" presName="dummy2a" presStyleCnt="0"/>
      <dgm:spPr/>
    </dgm:pt>
    <dgm:pt modelId="{708306EB-8127-41FB-B51E-D0DD05965FC7}" type="pres">
      <dgm:prSet presAssocID="{007CDBBE-9146-4411-B8D2-B440B12F147C}" presName="dummy2b" presStyleCnt="0"/>
      <dgm:spPr/>
    </dgm:pt>
    <dgm:pt modelId="{C98083A8-5D13-4BC0-A0A8-563CF1229DE0}" type="pres">
      <dgm:prSet presAssocID="{007CDBBE-9146-4411-B8D2-B440B12F147C}" presName="wedge2Tx" presStyleLbl="node1" presStyleIdx="1" presStyleCnt="3">
        <dgm:presLayoutVars>
          <dgm:chMax val="0"/>
          <dgm:chPref val="0"/>
          <dgm:bulletEnabled val="1"/>
        </dgm:presLayoutVars>
      </dgm:prSet>
      <dgm:spPr/>
      <dgm:t>
        <a:bodyPr/>
        <a:lstStyle/>
        <a:p>
          <a:endParaRPr lang="es-ES"/>
        </a:p>
      </dgm:t>
    </dgm:pt>
    <dgm:pt modelId="{DF078BD0-EA61-4938-9C26-51ACDBBB6184}" type="pres">
      <dgm:prSet presAssocID="{007CDBBE-9146-4411-B8D2-B440B12F147C}" presName="wedge3" presStyleLbl="node1" presStyleIdx="2" presStyleCnt="3" custLinFactNeighborX="304"/>
      <dgm:spPr/>
      <dgm:t>
        <a:bodyPr/>
        <a:lstStyle/>
        <a:p>
          <a:endParaRPr lang="es-ES"/>
        </a:p>
      </dgm:t>
    </dgm:pt>
    <dgm:pt modelId="{E18949EF-1CDD-4B9E-A648-C45834C26599}" type="pres">
      <dgm:prSet presAssocID="{007CDBBE-9146-4411-B8D2-B440B12F147C}" presName="dummy3a" presStyleCnt="0"/>
      <dgm:spPr/>
    </dgm:pt>
    <dgm:pt modelId="{68D44C6F-4966-4C02-9750-1DF3B43A9462}" type="pres">
      <dgm:prSet presAssocID="{007CDBBE-9146-4411-B8D2-B440B12F147C}" presName="dummy3b" presStyleCnt="0"/>
      <dgm:spPr/>
    </dgm:pt>
    <dgm:pt modelId="{5244B66F-BF5F-4E0D-9488-4BFA06D0186D}" type="pres">
      <dgm:prSet presAssocID="{007CDBBE-9146-4411-B8D2-B440B12F147C}" presName="wedge3Tx" presStyleLbl="node1" presStyleIdx="2" presStyleCnt="3">
        <dgm:presLayoutVars>
          <dgm:chMax val="0"/>
          <dgm:chPref val="0"/>
          <dgm:bulletEnabled val="1"/>
        </dgm:presLayoutVars>
      </dgm:prSet>
      <dgm:spPr/>
      <dgm:t>
        <a:bodyPr/>
        <a:lstStyle/>
        <a:p>
          <a:endParaRPr lang="es-ES"/>
        </a:p>
      </dgm:t>
    </dgm:pt>
    <dgm:pt modelId="{6A8F85D8-F947-4238-BD7D-407F572FCFF6}" type="pres">
      <dgm:prSet presAssocID="{B50A0CD8-D129-48FB-B364-9C5C72276CAA}" presName="arrowWedge1" presStyleLbl="fgSibTrans2D1" presStyleIdx="0" presStyleCnt="3"/>
      <dgm:spPr/>
    </dgm:pt>
    <dgm:pt modelId="{21C38CD9-51F8-47DC-84AB-EF0A9D770F6B}" type="pres">
      <dgm:prSet presAssocID="{A68CBF8D-FD6D-4F69-8D76-20F738ED54FD}" presName="arrowWedge2" presStyleLbl="fgSibTrans2D1" presStyleIdx="1" presStyleCnt="3"/>
      <dgm:spPr/>
    </dgm:pt>
    <dgm:pt modelId="{15F59CDB-8936-475C-9324-A50F8C783BA0}" type="pres">
      <dgm:prSet presAssocID="{69D8BA3E-2721-44DD-9AAF-835BA135C8AD}" presName="arrowWedge3" presStyleLbl="fgSibTrans2D1" presStyleIdx="2" presStyleCnt="3"/>
      <dgm:spPr/>
    </dgm:pt>
  </dgm:ptLst>
  <dgm:cxnLst>
    <dgm:cxn modelId="{ED2C4B78-5902-43A1-B059-3AAA187C78A7}" type="presOf" srcId="{15E89CCA-7F73-4D2A-8FB8-DAAC2B3046E9}" destId="{C98083A8-5D13-4BC0-A0A8-563CF1229DE0}" srcOrd="1" destOrd="0" presId="urn:microsoft.com/office/officeart/2005/8/layout/cycle8"/>
    <dgm:cxn modelId="{E1FF260C-1D6C-4797-BF33-A614DF6D9C85}" type="presOf" srcId="{29B4349D-75F9-4770-880A-9D82FE29DD14}" destId="{DF4A3CE1-89A5-4D24-B082-D3E9EF5B0EFB}" srcOrd="0" destOrd="0" presId="urn:microsoft.com/office/officeart/2005/8/layout/cycle8"/>
    <dgm:cxn modelId="{18EE5CD9-0D1A-4D78-B992-A1672CC2AB5C}" type="presOf" srcId="{15E89CCA-7F73-4D2A-8FB8-DAAC2B3046E9}" destId="{52CD8CAE-9F4B-4E93-B0A7-C9C8D945B453}" srcOrd="0" destOrd="0" presId="urn:microsoft.com/office/officeart/2005/8/layout/cycle8"/>
    <dgm:cxn modelId="{1EC6AD48-8600-4B09-9D6A-DC659BE4D3EC}" type="presOf" srcId="{C5354DE1-EC3D-48F3-9D6D-96A76DEE8C0F}" destId="{DF078BD0-EA61-4938-9C26-51ACDBBB6184}" srcOrd="0" destOrd="0" presId="urn:microsoft.com/office/officeart/2005/8/layout/cycle8"/>
    <dgm:cxn modelId="{DCDEF2DC-4B75-4047-A777-E20D47A74305}" type="presOf" srcId="{007CDBBE-9146-4411-B8D2-B440B12F147C}" destId="{169B9B0B-A913-4BCC-B172-5E04C3F374CF}" srcOrd="0" destOrd="0" presId="urn:microsoft.com/office/officeart/2005/8/layout/cycle8"/>
    <dgm:cxn modelId="{B8C0D57D-55FC-47BB-9571-774AF165B0DD}" srcId="{007CDBBE-9146-4411-B8D2-B440B12F147C}" destId="{29B4349D-75F9-4770-880A-9D82FE29DD14}" srcOrd="0" destOrd="0" parTransId="{B9CD0C41-DFC4-4B99-8B08-CB324202875C}" sibTransId="{B50A0CD8-D129-48FB-B364-9C5C72276CAA}"/>
    <dgm:cxn modelId="{FC70D5DF-88DB-465F-BF4D-9D44F8A9460F}" type="presOf" srcId="{29B4349D-75F9-4770-880A-9D82FE29DD14}" destId="{B73C3107-2533-4E2C-90C6-61B53B61064A}" srcOrd="1" destOrd="0" presId="urn:microsoft.com/office/officeart/2005/8/layout/cycle8"/>
    <dgm:cxn modelId="{DF30ADD3-82DB-4B91-B5A8-FCEBD49DF9B8}" srcId="{007CDBBE-9146-4411-B8D2-B440B12F147C}" destId="{15E89CCA-7F73-4D2A-8FB8-DAAC2B3046E9}" srcOrd="1" destOrd="0" parTransId="{CF61DA13-E0AE-4AFF-8A61-03810D24EA70}" sibTransId="{A68CBF8D-FD6D-4F69-8D76-20F738ED54FD}"/>
    <dgm:cxn modelId="{4B27DC15-AA60-4BFB-B76D-AFD34E6A7F59}" type="presOf" srcId="{C5354DE1-EC3D-48F3-9D6D-96A76DEE8C0F}" destId="{5244B66F-BF5F-4E0D-9488-4BFA06D0186D}" srcOrd="1" destOrd="0" presId="urn:microsoft.com/office/officeart/2005/8/layout/cycle8"/>
    <dgm:cxn modelId="{EDA5A4E4-ECB5-48AE-B2A7-85C9018F265F}" srcId="{007CDBBE-9146-4411-B8D2-B440B12F147C}" destId="{C5354DE1-EC3D-48F3-9D6D-96A76DEE8C0F}" srcOrd="2" destOrd="0" parTransId="{A768CE12-B2C0-4BCC-97A6-66E6F1AC27A5}" sibTransId="{69D8BA3E-2721-44DD-9AAF-835BA135C8AD}"/>
    <dgm:cxn modelId="{6D4B50FF-97C8-4CD1-A415-E1A087B2DED3}" type="presParOf" srcId="{169B9B0B-A913-4BCC-B172-5E04C3F374CF}" destId="{DF4A3CE1-89A5-4D24-B082-D3E9EF5B0EFB}" srcOrd="0" destOrd="0" presId="urn:microsoft.com/office/officeart/2005/8/layout/cycle8"/>
    <dgm:cxn modelId="{60143886-6C8C-462D-91F7-1210231831CF}" type="presParOf" srcId="{169B9B0B-A913-4BCC-B172-5E04C3F374CF}" destId="{5215FB87-B746-47E7-AFA6-65E6A96F255C}" srcOrd="1" destOrd="0" presId="urn:microsoft.com/office/officeart/2005/8/layout/cycle8"/>
    <dgm:cxn modelId="{F1FD9EC2-A243-4FFA-821D-7CAD66B89061}" type="presParOf" srcId="{169B9B0B-A913-4BCC-B172-5E04C3F374CF}" destId="{FDA3EB45-58CF-4BA0-B083-9CAE0BE0B3B8}" srcOrd="2" destOrd="0" presId="urn:microsoft.com/office/officeart/2005/8/layout/cycle8"/>
    <dgm:cxn modelId="{40BD6545-5E85-4D52-B29D-BEC1FC45CC90}" type="presParOf" srcId="{169B9B0B-A913-4BCC-B172-5E04C3F374CF}" destId="{B73C3107-2533-4E2C-90C6-61B53B61064A}" srcOrd="3" destOrd="0" presId="urn:microsoft.com/office/officeart/2005/8/layout/cycle8"/>
    <dgm:cxn modelId="{728210B7-AD4A-4F66-A610-112AC27B7812}" type="presParOf" srcId="{169B9B0B-A913-4BCC-B172-5E04C3F374CF}" destId="{52CD8CAE-9F4B-4E93-B0A7-C9C8D945B453}" srcOrd="4" destOrd="0" presId="urn:microsoft.com/office/officeart/2005/8/layout/cycle8"/>
    <dgm:cxn modelId="{A5863462-1E88-4F02-8305-76B05568576B}" type="presParOf" srcId="{169B9B0B-A913-4BCC-B172-5E04C3F374CF}" destId="{A5CAE9BC-6556-44DE-8868-43D8CFEB758D}" srcOrd="5" destOrd="0" presId="urn:microsoft.com/office/officeart/2005/8/layout/cycle8"/>
    <dgm:cxn modelId="{9958BC2A-2F64-45B6-A884-9F07FB9D9ECF}" type="presParOf" srcId="{169B9B0B-A913-4BCC-B172-5E04C3F374CF}" destId="{708306EB-8127-41FB-B51E-D0DD05965FC7}" srcOrd="6" destOrd="0" presId="urn:microsoft.com/office/officeart/2005/8/layout/cycle8"/>
    <dgm:cxn modelId="{00A22D04-F0B9-4D80-8298-A9B1D3506777}" type="presParOf" srcId="{169B9B0B-A913-4BCC-B172-5E04C3F374CF}" destId="{C98083A8-5D13-4BC0-A0A8-563CF1229DE0}" srcOrd="7" destOrd="0" presId="urn:microsoft.com/office/officeart/2005/8/layout/cycle8"/>
    <dgm:cxn modelId="{DF5EEC37-845B-4A74-873C-4E2F8778DC16}" type="presParOf" srcId="{169B9B0B-A913-4BCC-B172-5E04C3F374CF}" destId="{DF078BD0-EA61-4938-9C26-51ACDBBB6184}" srcOrd="8" destOrd="0" presId="urn:microsoft.com/office/officeart/2005/8/layout/cycle8"/>
    <dgm:cxn modelId="{342C34F1-31A5-4052-BCA4-8A7ED77D44FC}" type="presParOf" srcId="{169B9B0B-A913-4BCC-B172-5E04C3F374CF}" destId="{E18949EF-1CDD-4B9E-A648-C45834C26599}" srcOrd="9" destOrd="0" presId="urn:microsoft.com/office/officeart/2005/8/layout/cycle8"/>
    <dgm:cxn modelId="{C355FD3C-019D-487B-B29A-A6671B799174}" type="presParOf" srcId="{169B9B0B-A913-4BCC-B172-5E04C3F374CF}" destId="{68D44C6F-4966-4C02-9750-1DF3B43A9462}" srcOrd="10" destOrd="0" presId="urn:microsoft.com/office/officeart/2005/8/layout/cycle8"/>
    <dgm:cxn modelId="{B154CDA4-297A-48B2-9372-955B89C1C2BB}" type="presParOf" srcId="{169B9B0B-A913-4BCC-B172-5E04C3F374CF}" destId="{5244B66F-BF5F-4E0D-9488-4BFA06D0186D}" srcOrd="11" destOrd="0" presId="urn:microsoft.com/office/officeart/2005/8/layout/cycle8"/>
    <dgm:cxn modelId="{486CE4E5-307C-43B7-BAB3-170694CA1ACA}" type="presParOf" srcId="{169B9B0B-A913-4BCC-B172-5E04C3F374CF}" destId="{6A8F85D8-F947-4238-BD7D-407F572FCFF6}" srcOrd="12" destOrd="0" presId="urn:microsoft.com/office/officeart/2005/8/layout/cycle8"/>
    <dgm:cxn modelId="{D73BEAD7-DD6E-4FF4-B455-347CDDB1668A}" type="presParOf" srcId="{169B9B0B-A913-4BCC-B172-5E04C3F374CF}" destId="{21C38CD9-51F8-47DC-84AB-EF0A9D770F6B}" srcOrd="13" destOrd="0" presId="urn:microsoft.com/office/officeart/2005/8/layout/cycle8"/>
    <dgm:cxn modelId="{EEBEADD4-D034-47B3-A7E6-3211BBC29246}" type="presParOf" srcId="{169B9B0B-A913-4BCC-B172-5E04C3F374CF}" destId="{15F59CDB-8936-475C-9324-A50F8C783BA0}"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FB132E6-2829-4B6C-9B05-699127B98D69}" type="doc">
      <dgm:prSet loTypeId="urn:microsoft.com/office/officeart/2008/layout/PictureStrips" loCatId="list" qsTypeId="urn:microsoft.com/office/officeart/2005/8/quickstyle/simple3" qsCatId="simple" csTypeId="urn:microsoft.com/office/officeart/2005/8/colors/colorful5" csCatId="colorful" phldr="1"/>
      <dgm:spPr/>
    </dgm:pt>
    <dgm:pt modelId="{E138A3FA-4647-4201-9CA8-A58D06659C6E}">
      <dgm:prSet phldrT="[Texto]"/>
      <dgm:spPr/>
      <dgm:t>
        <a:bodyPr/>
        <a:lstStyle/>
        <a:p>
          <a:r>
            <a:rPr lang="es-EC" dirty="0"/>
            <a:t>Crear el score del socio considerando las variables de persona, operación y de gestión, con dicha calificación se obtendría el criterio de comportamiento de pago y se definirá estrategias para cada modelo de socio, obteniendo con ello una recuperación eficiente porque se recupera el crédito en mora y efectiva, ya que se realiza la recuperación con menores costos.</a:t>
          </a:r>
        </a:p>
      </dgm:t>
    </dgm:pt>
    <dgm:pt modelId="{F7E4A3AD-4AA9-4423-9AE2-27CA3B297738}" type="parTrans" cxnId="{8B2221B0-4568-4B91-8D35-1196D6CAD34A}">
      <dgm:prSet/>
      <dgm:spPr/>
      <dgm:t>
        <a:bodyPr/>
        <a:lstStyle/>
        <a:p>
          <a:endParaRPr lang="es-EC"/>
        </a:p>
      </dgm:t>
    </dgm:pt>
    <dgm:pt modelId="{60318D98-F8C8-4C5F-9126-735AAD4E810E}" type="sibTrans" cxnId="{8B2221B0-4568-4B91-8D35-1196D6CAD34A}">
      <dgm:prSet/>
      <dgm:spPr/>
      <dgm:t>
        <a:bodyPr/>
        <a:lstStyle/>
        <a:p>
          <a:endParaRPr lang="es-EC"/>
        </a:p>
      </dgm:t>
    </dgm:pt>
    <dgm:pt modelId="{5C798EDD-240E-4113-8736-F5B9B8D72622}">
      <dgm:prSet/>
      <dgm:spPr/>
      <dgm:t>
        <a:bodyPr/>
        <a:lstStyle/>
        <a:p>
          <a:r>
            <a:rPr lang="es-EC" dirty="0"/>
            <a:t>Modificar el criterio de evaluación del proceso de cobranza en las cooperativas de ahorro y crédito, a un proceso estratégico y no operativo, ya que es un proceso táctico y como tal requiere de estrategias para cada score de socio </a:t>
          </a:r>
        </a:p>
      </dgm:t>
    </dgm:pt>
    <dgm:pt modelId="{88CF09A6-84A6-472F-93F0-8FD4C0EE7DE4}" type="parTrans" cxnId="{EB9085E1-0C16-47F6-816B-6B31D11301A8}">
      <dgm:prSet/>
      <dgm:spPr/>
      <dgm:t>
        <a:bodyPr/>
        <a:lstStyle/>
        <a:p>
          <a:endParaRPr lang="es-EC"/>
        </a:p>
      </dgm:t>
    </dgm:pt>
    <dgm:pt modelId="{929E900D-920A-4C5E-87F2-2C017238B32B}" type="sibTrans" cxnId="{EB9085E1-0C16-47F6-816B-6B31D11301A8}">
      <dgm:prSet/>
      <dgm:spPr/>
      <dgm:t>
        <a:bodyPr/>
        <a:lstStyle/>
        <a:p>
          <a:endParaRPr lang="es-EC"/>
        </a:p>
      </dgm:t>
    </dgm:pt>
    <dgm:pt modelId="{A2B184CB-E018-4129-977E-67BAA227A484}">
      <dgm:prSet/>
      <dgm:spPr/>
      <dgm:t>
        <a:bodyPr/>
        <a:lstStyle/>
        <a:p>
          <a:r>
            <a:rPr lang="es-EC" dirty="0"/>
            <a:t>Crear un medio dentro del sistema de cada Cooperativa de Ahorro y Crédito del segmento para el ingreso de toda gestión de cobranza (gestiones y compromisos de pago) que facilite a todos los intervinientes del proceso la visualización de gestiones y seguimiento oportuno.</a:t>
          </a:r>
        </a:p>
      </dgm:t>
    </dgm:pt>
    <dgm:pt modelId="{1AB07E3D-C3A3-4CC7-991A-41CE4A2875B3}" type="parTrans" cxnId="{B88B2D5D-2976-4D1C-BB60-6A8BC2C49240}">
      <dgm:prSet/>
      <dgm:spPr/>
      <dgm:t>
        <a:bodyPr/>
        <a:lstStyle/>
        <a:p>
          <a:endParaRPr lang="es-EC"/>
        </a:p>
      </dgm:t>
    </dgm:pt>
    <dgm:pt modelId="{B71DA06A-E9A4-4CAB-A819-513EAC8990E5}" type="sibTrans" cxnId="{B88B2D5D-2976-4D1C-BB60-6A8BC2C49240}">
      <dgm:prSet/>
      <dgm:spPr/>
      <dgm:t>
        <a:bodyPr/>
        <a:lstStyle/>
        <a:p>
          <a:endParaRPr lang="es-EC"/>
        </a:p>
      </dgm:t>
    </dgm:pt>
    <dgm:pt modelId="{762E95BC-E699-457C-8AB5-8303DE3CC660}">
      <dgm:prSet/>
      <dgm:spPr/>
      <dgm:t>
        <a:bodyPr/>
        <a:lstStyle/>
        <a:p>
          <a:r>
            <a:rPr lang="es-EC" dirty="0"/>
            <a:t>Realizar capacitaciones constantes a los intervinientes en el proceso de cobranza, de tal manera que conozcan las etapas del proceso y gestiones oportunas de recuperación que deben ejecutar, en donde se marque la cartera con intensidad baja, media o full.</a:t>
          </a:r>
        </a:p>
      </dgm:t>
    </dgm:pt>
    <dgm:pt modelId="{43091759-A92D-4765-AE25-08EB67671883}" type="parTrans" cxnId="{910A98B9-9D5C-480F-9776-236E5B8137D1}">
      <dgm:prSet/>
      <dgm:spPr/>
      <dgm:t>
        <a:bodyPr/>
        <a:lstStyle/>
        <a:p>
          <a:endParaRPr lang="es-EC"/>
        </a:p>
      </dgm:t>
    </dgm:pt>
    <dgm:pt modelId="{B9F52FC4-96DE-40F2-B041-94BFC44324A6}" type="sibTrans" cxnId="{910A98B9-9D5C-480F-9776-236E5B8137D1}">
      <dgm:prSet/>
      <dgm:spPr/>
      <dgm:t>
        <a:bodyPr/>
        <a:lstStyle/>
        <a:p>
          <a:endParaRPr lang="es-EC"/>
        </a:p>
      </dgm:t>
    </dgm:pt>
    <dgm:pt modelId="{7E3DBF5F-BAD8-456C-8093-2A8DF23FD477}">
      <dgm:prSet/>
      <dgm:spPr/>
      <dgm:t>
        <a:bodyPr/>
        <a:lstStyle/>
        <a:p>
          <a:r>
            <a:rPr lang="es-EC" dirty="0"/>
            <a:t>Fortalecer campañas estratégicas de medios de pago, sean condonaciones de interés, reestructuración o refinanciamiento de operaciones de crédito que permitan pasar de una cartera en deterioro a una mejora de cartera.</a:t>
          </a:r>
        </a:p>
      </dgm:t>
    </dgm:pt>
    <dgm:pt modelId="{069EEF3C-8444-4515-9550-1B9F6E8D2B78}" type="parTrans" cxnId="{EF4CEAB3-F894-457A-A6DA-503FA0EE031A}">
      <dgm:prSet/>
      <dgm:spPr/>
      <dgm:t>
        <a:bodyPr/>
        <a:lstStyle/>
        <a:p>
          <a:endParaRPr lang="es-EC"/>
        </a:p>
      </dgm:t>
    </dgm:pt>
    <dgm:pt modelId="{0AAC39FA-4058-45B7-A5FC-6561451C4480}" type="sibTrans" cxnId="{EF4CEAB3-F894-457A-A6DA-503FA0EE031A}">
      <dgm:prSet/>
      <dgm:spPr/>
      <dgm:t>
        <a:bodyPr/>
        <a:lstStyle/>
        <a:p>
          <a:endParaRPr lang="es-EC"/>
        </a:p>
      </dgm:t>
    </dgm:pt>
    <dgm:pt modelId="{48FC145E-BD03-4741-ADD0-C47DDF028E26}">
      <dgm:prSet/>
      <dgm:spPr/>
      <dgm:t>
        <a:bodyPr/>
        <a:lstStyle/>
        <a:p>
          <a:r>
            <a:rPr lang="es-EC" dirty="0"/>
            <a:t>Efectuar una auditoría de gestión mensual al proceso de cobranza que abarque la revisión de cada etapa del proceso, la detección de áreas susceptibles de mejoras y la aplicación de correctivos, a fin de que las recomendaciones generadas de la auditoría de gestión.</a:t>
          </a:r>
        </a:p>
      </dgm:t>
    </dgm:pt>
    <dgm:pt modelId="{81E63BAB-9654-4A3F-AD1A-14193D72BA63}" type="parTrans" cxnId="{651B7CFB-0090-4ADD-B8B0-B231BBFDE47D}">
      <dgm:prSet/>
      <dgm:spPr/>
      <dgm:t>
        <a:bodyPr/>
        <a:lstStyle/>
        <a:p>
          <a:endParaRPr lang="es-EC"/>
        </a:p>
      </dgm:t>
    </dgm:pt>
    <dgm:pt modelId="{1E0F786F-A9C4-485C-95AD-2D1E5451C1DC}" type="sibTrans" cxnId="{651B7CFB-0090-4ADD-B8B0-B231BBFDE47D}">
      <dgm:prSet/>
      <dgm:spPr/>
      <dgm:t>
        <a:bodyPr/>
        <a:lstStyle/>
        <a:p>
          <a:endParaRPr lang="es-EC"/>
        </a:p>
      </dgm:t>
    </dgm:pt>
    <dgm:pt modelId="{9321AFF9-5B23-4F8A-A969-CE55DF7E1142}" type="pres">
      <dgm:prSet presAssocID="{2FB132E6-2829-4B6C-9B05-699127B98D69}" presName="Name0" presStyleCnt="0">
        <dgm:presLayoutVars>
          <dgm:dir/>
          <dgm:resizeHandles val="exact"/>
        </dgm:presLayoutVars>
      </dgm:prSet>
      <dgm:spPr/>
    </dgm:pt>
    <dgm:pt modelId="{497FDC6C-B35F-4F97-8C6A-4E20FC427E78}" type="pres">
      <dgm:prSet presAssocID="{E138A3FA-4647-4201-9CA8-A58D06659C6E}" presName="composite" presStyleCnt="0"/>
      <dgm:spPr/>
    </dgm:pt>
    <dgm:pt modelId="{E68A6A55-F05F-4E4D-B6C4-C7BEF091540A}" type="pres">
      <dgm:prSet presAssocID="{E138A3FA-4647-4201-9CA8-A58D06659C6E}" presName="rect1" presStyleLbl="trAlignAcc1" presStyleIdx="0" presStyleCnt="6">
        <dgm:presLayoutVars>
          <dgm:bulletEnabled val="1"/>
        </dgm:presLayoutVars>
      </dgm:prSet>
      <dgm:spPr/>
      <dgm:t>
        <a:bodyPr/>
        <a:lstStyle/>
        <a:p>
          <a:endParaRPr lang="es-ES"/>
        </a:p>
      </dgm:t>
    </dgm:pt>
    <dgm:pt modelId="{4EFEE792-7BF9-4BEF-AEFB-D375EF0EF9DC}" type="pres">
      <dgm:prSet presAssocID="{E138A3FA-4647-4201-9CA8-A58D06659C6E}" presName="rect2" presStyleLbl="fgImgPlace1" presStyleIdx="0" presStyleCnt="6" custLinFactY="100000" custLinFactNeighborY="171232"/>
      <dgm:spPr>
        <a:blipFill rotWithShape="1">
          <a:blip xmlns:r="http://schemas.openxmlformats.org/officeDocument/2006/relationships" r:embed="rId1"/>
          <a:stretch>
            <a:fillRect/>
          </a:stretch>
        </a:blipFill>
      </dgm:spPr>
    </dgm:pt>
    <dgm:pt modelId="{F2B7D493-824C-4C9F-9FDB-C41FE466EC3B}" type="pres">
      <dgm:prSet presAssocID="{60318D98-F8C8-4C5F-9126-735AAD4E810E}" presName="sibTrans" presStyleCnt="0"/>
      <dgm:spPr/>
    </dgm:pt>
    <dgm:pt modelId="{C7A064C9-BF84-415E-8889-CFCFA79BA462}" type="pres">
      <dgm:prSet presAssocID="{5C798EDD-240E-4113-8736-F5B9B8D72622}" presName="composite" presStyleCnt="0"/>
      <dgm:spPr/>
    </dgm:pt>
    <dgm:pt modelId="{13820FE9-2519-45D0-A28A-59423C27A1FC}" type="pres">
      <dgm:prSet presAssocID="{5C798EDD-240E-4113-8736-F5B9B8D72622}" presName="rect1" presStyleLbl="trAlignAcc1" presStyleIdx="1" presStyleCnt="6">
        <dgm:presLayoutVars>
          <dgm:bulletEnabled val="1"/>
        </dgm:presLayoutVars>
      </dgm:prSet>
      <dgm:spPr/>
      <dgm:t>
        <a:bodyPr/>
        <a:lstStyle/>
        <a:p>
          <a:endParaRPr lang="es-ES"/>
        </a:p>
      </dgm:t>
    </dgm:pt>
    <dgm:pt modelId="{CBF99583-B7BB-410D-B5BF-72B49EAE9DFD}" type="pres">
      <dgm:prSet presAssocID="{5C798EDD-240E-4113-8736-F5B9B8D72622}" presName="rect2" presStyleLbl="fgImgPlace1" presStyleIdx="1" presStyleCnt="6"/>
      <dgm:spPr>
        <a:blipFill rotWithShape="1">
          <a:blip xmlns:r="http://schemas.openxmlformats.org/officeDocument/2006/relationships" r:embed="rId2"/>
          <a:stretch>
            <a:fillRect/>
          </a:stretch>
        </a:blipFill>
      </dgm:spPr>
    </dgm:pt>
    <dgm:pt modelId="{DE86C0AF-3171-4AD8-A58E-97CCC92A9E10}" type="pres">
      <dgm:prSet presAssocID="{929E900D-920A-4C5E-87F2-2C017238B32B}" presName="sibTrans" presStyleCnt="0"/>
      <dgm:spPr/>
    </dgm:pt>
    <dgm:pt modelId="{6B022981-1049-4D00-95B9-EFFD4F2A180F}" type="pres">
      <dgm:prSet presAssocID="{A2B184CB-E018-4129-977E-67BAA227A484}" presName="composite" presStyleCnt="0"/>
      <dgm:spPr/>
    </dgm:pt>
    <dgm:pt modelId="{3C17F67C-1BEB-4864-A250-79A763DAB182}" type="pres">
      <dgm:prSet presAssocID="{A2B184CB-E018-4129-977E-67BAA227A484}" presName="rect1" presStyleLbl="trAlignAcc1" presStyleIdx="2" presStyleCnt="6">
        <dgm:presLayoutVars>
          <dgm:bulletEnabled val="1"/>
        </dgm:presLayoutVars>
      </dgm:prSet>
      <dgm:spPr/>
      <dgm:t>
        <a:bodyPr/>
        <a:lstStyle/>
        <a:p>
          <a:endParaRPr lang="es-ES"/>
        </a:p>
      </dgm:t>
    </dgm:pt>
    <dgm:pt modelId="{45EA6FCC-B0B4-4D08-90DB-5A4097E45267}" type="pres">
      <dgm:prSet presAssocID="{A2B184CB-E018-4129-977E-67BAA227A484}" presName="rect2" presStyleLbl="fgImgPlace1" presStyleIdx="2" presStyleCnt="6" custLinFactNeighborY="13539"/>
      <dgm:spPr>
        <a:blipFill rotWithShape="1">
          <a:blip xmlns:r="http://schemas.openxmlformats.org/officeDocument/2006/relationships" r:embed="rId3"/>
          <a:srcRect/>
          <a:stretch>
            <a:fillRect l="-90000" r="-90000"/>
          </a:stretch>
        </a:blipFill>
      </dgm:spPr>
    </dgm:pt>
    <dgm:pt modelId="{00B4474E-DA82-42AE-B9CB-68C008AAC172}" type="pres">
      <dgm:prSet presAssocID="{B71DA06A-E9A4-4CAB-A819-513EAC8990E5}" presName="sibTrans" presStyleCnt="0"/>
      <dgm:spPr/>
    </dgm:pt>
    <dgm:pt modelId="{B235FA65-59CF-457A-B8B6-419803C49273}" type="pres">
      <dgm:prSet presAssocID="{762E95BC-E699-457C-8AB5-8303DE3CC660}" presName="composite" presStyleCnt="0"/>
      <dgm:spPr/>
    </dgm:pt>
    <dgm:pt modelId="{D50F30FE-DBB9-488F-8420-2C67B07D4F25}" type="pres">
      <dgm:prSet presAssocID="{762E95BC-E699-457C-8AB5-8303DE3CC660}" presName="rect1" presStyleLbl="trAlignAcc1" presStyleIdx="3" presStyleCnt="6">
        <dgm:presLayoutVars>
          <dgm:bulletEnabled val="1"/>
        </dgm:presLayoutVars>
      </dgm:prSet>
      <dgm:spPr/>
      <dgm:t>
        <a:bodyPr/>
        <a:lstStyle/>
        <a:p>
          <a:endParaRPr lang="es-ES"/>
        </a:p>
      </dgm:t>
    </dgm:pt>
    <dgm:pt modelId="{F6591B4E-7D52-4CD9-B06C-2D072296BA72}" type="pres">
      <dgm:prSet presAssocID="{762E95BC-E699-457C-8AB5-8303DE3CC660}" presName="rect2" presStyleLbl="fgImgPlace1" presStyleIdx="3" presStyleCnt="6"/>
      <dgm:spPr>
        <a:blipFill rotWithShape="1">
          <a:blip xmlns:r="http://schemas.openxmlformats.org/officeDocument/2006/relationships" r:embed="rId4"/>
          <a:stretch>
            <a:fillRect/>
          </a:stretch>
        </a:blipFill>
      </dgm:spPr>
    </dgm:pt>
    <dgm:pt modelId="{DF8DFE47-4DAE-41DA-9124-4878BF3BA25B}" type="pres">
      <dgm:prSet presAssocID="{B9F52FC4-96DE-40F2-B041-94BFC44324A6}" presName="sibTrans" presStyleCnt="0"/>
      <dgm:spPr/>
    </dgm:pt>
    <dgm:pt modelId="{FD2272AA-6093-429D-9481-E8E384CB491B}" type="pres">
      <dgm:prSet presAssocID="{7E3DBF5F-BAD8-456C-8093-2A8DF23FD477}" presName="composite" presStyleCnt="0"/>
      <dgm:spPr/>
    </dgm:pt>
    <dgm:pt modelId="{AF912D64-40ED-48B7-8420-5639A1EE612D}" type="pres">
      <dgm:prSet presAssocID="{7E3DBF5F-BAD8-456C-8093-2A8DF23FD477}" presName="rect1" presStyleLbl="trAlignAcc1" presStyleIdx="4" presStyleCnt="6">
        <dgm:presLayoutVars>
          <dgm:bulletEnabled val="1"/>
        </dgm:presLayoutVars>
      </dgm:prSet>
      <dgm:spPr/>
      <dgm:t>
        <a:bodyPr/>
        <a:lstStyle/>
        <a:p>
          <a:endParaRPr lang="es-ES"/>
        </a:p>
      </dgm:t>
    </dgm:pt>
    <dgm:pt modelId="{B6C90F39-3AD3-4544-9B17-19FBDBD09FD3}" type="pres">
      <dgm:prSet presAssocID="{7E3DBF5F-BAD8-456C-8093-2A8DF23FD477}" presName="rect2" presStyleLbl="fgImgPlace1" presStyleIdx="4" presStyleCnt="6"/>
      <dgm:spPr/>
    </dgm:pt>
    <dgm:pt modelId="{CF175619-DE40-48B9-8708-AF30E830637C}" type="pres">
      <dgm:prSet presAssocID="{0AAC39FA-4058-45B7-A5FC-6561451C4480}" presName="sibTrans" presStyleCnt="0"/>
      <dgm:spPr/>
    </dgm:pt>
    <dgm:pt modelId="{74D50BC8-0B8D-4198-A28D-B886AA997F9B}" type="pres">
      <dgm:prSet presAssocID="{48FC145E-BD03-4741-ADD0-C47DDF028E26}" presName="composite" presStyleCnt="0"/>
      <dgm:spPr/>
    </dgm:pt>
    <dgm:pt modelId="{0113CC6F-AB6A-4D64-B34B-DF65C5A82AB4}" type="pres">
      <dgm:prSet presAssocID="{48FC145E-BD03-4741-ADD0-C47DDF028E26}" presName="rect1" presStyleLbl="trAlignAcc1" presStyleIdx="5" presStyleCnt="6">
        <dgm:presLayoutVars>
          <dgm:bulletEnabled val="1"/>
        </dgm:presLayoutVars>
      </dgm:prSet>
      <dgm:spPr/>
      <dgm:t>
        <a:bodyPr/>
        <a:lstStyle/>
        <a:p>
          <a:endParaRPr lang="es-ES"/>
        </a:p>
      </dgm:t>
    </dgm:pt>
    <dgm:pt modelId="{E2EC6A71-8E1E-4A60-901A-3F0CF4FC840D}" type="pres">
      <dgm:prSet presAssocID="{48FC145E-BD03-4741-ADD0-C47DDF028E26}" presName="rect2" presStyleLbl="fgImgPlace1" presStyleIdx="5" presStyleCnt="6" custLinFactNeighborX="-2496" custLinFactNeighborY="10395"/>
      <dgm:spPr>
        <a:blipFill rotWithShape="1">
          <a:blip xmlns:r="http://schemas.openxmlformats.org/officeDocument/2006/relationships" r:embed="rId5"/>
          <a:srcRect/>
          <a:stretch>
            <a:fillRect l="-16000" r="-16000"/>
          </a:stretch>
        </a:blipFill>
      </dgm:spPr>
    </dgm:pt>
  </dgm:ptLst>
  <dgm:cxnLst>
    <dgm:cxn modelId="{910A98B9-9D5C-480F-9776-236E5B8137D1}" srcId="{2FB132E6-2829-4B6C-9B05-699127B98D69}" destId="{762E95BC-E699-457C-8AB5-8303DE3CC660}" srcOrd="3" destOrd="0" parTransId="{43091759-A92D-4765-AE25-08EB67671883}" sibTransId="{B9F52FC4-96DE-40F2-B041-94BFC44324A6}"/>
    <dgm:cxn modelId="{82B22AD1-91EC-4052-BC22-F915A7FD2405}" type="presOf" srcId="{A2B184CB-E018-4129-977E-67BAA227A484}" destId="{3C17F67C-1BEB-4864-A250-79A763DAB182}" srcOrd="0" destOrd="0" presId="urn:microsoft.com/office/officeart/2008/layout/PictureStrips"/>
    <dgm:cxn modelId="{F2252A25-1611-448F-8AFE-4006888063C6}" type="presOf" srcId="{7E3DBF5F-BAD8-456C-8093-2A8DF23FD477}" destId="{AF912D64-40ED-48B7-8420-5639A1EE612D}" srcOrd="0" destOrd="0" presId="urn:microsoft.com/office/officeart/2008/layout/PictureStrips"/>
    <dgm:cxn modelId="{0CEC21B4-E2E2-45FF-BDB1-275E429F45B4}" type="presOf" srcId="{48FC145E-BD03-4741-ADD0-C47DDF028E26}" destId="{0113CC6F-AB6A-4D64-B34B-DF65C5A82AB4}" srcOrd="0" destOrd="0" presId="urn:microsoft.com/office/officeart/2008/layout/PictureStrips"/>
    <dgm:cxn modelId="{E7895C52-55F5-4617-B405-C89EB540F996}" type="presOf" srcId="{E138A3FA-4647-4201-9CA8-A58D06659C6E}" destId="{E68A6A55-F05F-4E4D-B6C4-C7BEF091540A}" srcOrd="0" destOrd="0" presId="urn:microsoft.com/office/officeart/2008/layout/PictureStrips"/>
    <dgm:cxn modelId="{EB9085E1-0C16-47F6-816B-6B31D11301A8}" srcId="{2FB132E6-2829-4B6C-9B05-699127B98D69}" destId="{5C798EDD-240E-4113-8736-F5B9B8D72622}" srcOrd="1" destOrd="0" parTransId="{88CF09A6-84A6-472F-93F0-8FD4C0EE7DE4}" sibTransId="{929E900D-920A-4C5E-87F2-2C017238B32B}"/>
    <dgm:cxn modelId="{013AFFBC-7B42-4D36-AA82-607B8BE3EA2D}" type="presOf" srcId="{5C798EDD-240E-4113-8736-F5B9B8D72622}" destId="{13820FE9-2519-45D0-A28A-59423C27A1FC}" srcOrd="0" destOrd="0" presId="urn:microsoft.com/office/officeart/2008/layout/PictureStrips"/>
    <dgm:cxn modelId="{B88B2D5D-2976-4D1C-BB60-6A8BC2C49240}" srcId="{2FB132E6-2829-4B6C-9B05-699127B98D69}" destId="{A2B184CB-E018-4129-977E-67BAA227A484}" srcOrd="2" destOrd="0" parTransId="{1AB07E3D-C3A3-4CC7-991A-41CE4A2875B3}" sibTransId="{B71DA06A-E9A4-4CAB-A819-513EAC8990E5}"/>
    <dgm:cxn modelId="{651B7CFB-0090-4ADD-B8B0-B231BBFDE47D}" srcId="{2FB132E6-2829-4B6C-9B05-699127B98D69}" destId="{48FC145E-BD03-4741-ADD0-C47DDF028E26}" srcOrd="5" destOrd="0" parTransId="{81E63BAB-9654-4A3F-AD1A-14193D72BA63}" sibTransId="{1E0F786F-A9C4-485C-95AD-2D1E5451C1DC}"/>
    <dgm:cxn modelId="{1BD4BAA1-499C-4578-8C66-8D0651F610B7}" type="presOf" srcId="{762E95BC-E699-457C-8AB5-8303DE3CC660}" destId="{D50F30FE-DBB9-488F-8420-2C67B07D4F25}" srcOrd="0" destOrd="0" presId="urn:microsoft.com/office/officeart/2008/layout/PictureStrips"/>
    <dgm:cxn modelId="{8B2221B0-4568-4B91-8D35-1196D6CAD34A}" srcId="{2FB132E6-2829-4B6C-9B05-699127B98D69}" destId="{E138A3FA-4647-4201-9CA8-A58D06659C6E}" srcOrd="0" destOrd="0" parTransId="{F7E4A3AD-4AA9-4423-9AE2-27CA3B297738}" sibTransId="{60318D98-F8C8-4C5F-9126-735AAD4E810E}"/>
    <dgm:cxn modelId="{EF4CEAB3-F894-457A-A6DA-503FA0EE031A}" srcId="{2FB132E6-2829-4B6C-9B05-699127B98D69}" destId="{7E3DBF5F-BAD8-456C-8093-2A8DF23FD477}" srcOrd="4" destOrd="0" parTransId="{069EEF3C-8444-4515-9550-1B9F6E8D2B78}" sibTransId="{0AAC39FA-4058-45B7-A5FC-6561451C4480}"/>
    <dgm:cxn modelId="{C722154C-1C04-4227-B22D-606E9F5540A8}" type="presOf" srcId="{2FB132E6-2829-4B6C-9B05-699127B98D69}" destId="{9321AFF9-5B23-4F8A-A969-CE55DF7E1142}" srcOrd="0" destOrd="0" presId="urn:microsoft.com/office/officeart/2008/layout/PictureStrips"/>
    <dgm:cxn modelId="{4DB1B8E3-1255-402B-8C55-B33800208307}" type="presParOf" srcId="{9321AFF9-5B23-4F8A-A969-CE55DF7E1142}" destId="{497FDC6C-B35F-4F97-8C6A-4E20FC427E78}" srcOrd="0" destOrd="0" presId="urn:microsoft.com/office/officeart/2008/layout/PictureStrips"/>
    <dgm:cxn modelId="{2400D2FD-8B94-455C-A9E8-65FED4BD168C}" type="presParOf" srcId="{497FDC6C-B35F-4F97-8C6A-4E20FC427E78}" destId="{E68A6A55-F05F-4E4D-B6C4-C7BEF091540A}" srcOrd="0" destOrd="0" presId="urn:microsoft.com/office/officeart/2008/layout/PictureStrips"/>
    <dgm:cxn modelId="{FCE3188B-A3E7-44E5-ACB6-5D2A73E4170F}" type="presParOf" srcId="{497FDC6C-B35F-4F97-8C6A-4E20FC427E78}" destId="{4EFEE792-7BF9-4BEF-AEFB-D375EF0EF9DC}" srcOrd="1" destOrd="0" presId="urn:microsoft.com/office/officeart/2008/layout/PictureStrips"/>
    <dgm:cxn modelId="{92FE3D50-DCE2-4B46-B137-F4EFA5C6AB4C}" type="presParOf" srcId="{9321AFF9-5B23-4F8A-A969-CE55DF7E1142}" destId="{F2B7D493-824C-4C9F-9FDB-C41FE466EC3B}" srcOrd="1" destOrd="0" presId="urn:microsoft.com/office/officeart/2008/layout/PictureStrips"/>
    <dgm:cxn modelId="{BE44142F-3381-454B-82FC-5810BE2AF010}" type="presParOf" srcId="{9321AFF9-5B23-4F8A-A969-CE55DF7E1142}" destId="{C7A064C9-BF84-415E-8889-CFCFA79BA462}" srcOrd="2" destOrd="0" presId="urn:microsoft.com/office/officeart/2008/layout/PictureStrips"/>
    <dgm:cxn modelId="{7C672DEA-1A1D-4E53-AC67-B7E9B6D76513}" type="presParOf" srcId="{C7A064C9-BF84-415E-8889-CFCFA79BA462}" destId="{13820FE9-2519-45D0-A28A-59423C27A1FC}" srcOrd="0" destOrd="0" presId="urn:microsoft.com/office/officeart/2008/layout/PictureStrips"/>
    <dgm:cxn modelId="{1B1483CD-714E-48BE-BF83-4FD93A505F57}" type="presParOf" srcId="{C7A064C9-BF84-415E-8889-CFCFA79BA462}" destId="{CBF99583-B7BB-410D-B5BF-72B49EAE9DFD}" srcOrd="1" destOrd="0" presId="urn:microsoft.com/office/officeart/2008/layout/PictureStrips"/>
    <dgm:cxn modelId="{72712182-A012-4E68-91F4-A05B6439AEAB}" type="presParOf" srcId="{9321AFF9-5B23-4F8A-A969-CE55DF7E1142}" destId="{DE86C0AF-3171-4AD8-A58E-97CCC92A9E10}" srcOrd="3" destOrd="0" presId="urn:microsoft.com/office/officeart/2008/layout/PictureStrips"/>
    <dgm:cxn modelId="{F78A86C0-6CAE-413F-9438-C23EF2049501}" type="presParOf" srcId="{9321AFF9-5B23-4F8A-A969-CE55DF7E1142}" destId="{6B022981-1049-4D00-95B9-EFFD4F2A180F}" srcOrd="4" destOrd="0" presId="urn:microsoft.com/office/officeart/2008/layout/PictureStrips"/>
    <dgm:cxn modelId="{87B153F2-A1F6-429C-A6F0-4F14CC7183EF}" type="presParOf" srcId="{6B022981-1049-4D00-95B9-EFFD4F2A180F}" destId="{3C17F67C-1BEB-4864-A250-79A763DAB182}" srcOrd="0" destOrd="0" presId="urn:microsoft.com/office/officeart/2008/layout/PictureStrips"/>
    <dgm:cxn modelId="{854B30A0-84F4-4560-A739-7C36A9E66CF2}" type="presParOf" srcId="{6B022981-1049-4D00-95B9-EFFD4F2A180F}" destId="{45EA6FCC-B0B4-4D08-90DB-5A4097E45267}" srcOrd="1" destOrd="0" presId="urn:microsoft.com/office/officeart/2008/layout/PictureStrips"/>
    <dgm:cxn modelId="{470DD46F-B999-4379-8959-F4A1ED26130D}" type="presParOf" srcId="{9321AFF9-5B23-4F8A-A969-CE55DF7E1142}" destId="{00B4474E-DA82-42AE-B9CB-68C008AAC172}" srcOrd="5" destOrd="0" presId="urn:microsoft.com/office/officeart/2008/layout/PictureStrips"/>
    <dgm:cxn modelId="{8634C340-6C8E-42ED-84E5-6784EFC3CEEE}" type="presParOf" srcId="{9321AFF9-5B23-4F8A-A969-CE55DF7E1142}" destId="{B235FA65-59CF-457A-B8B6-419803C49273}" srcOrd="6" destOrd="0" presId="urn:microsoft.com/office/officeart/2008/layout/PictureStrips"/>
    <dgm:cxn modelId="{09154D97-2551-48E1-8724-F2070A29A41E}" type="presParOf" srcId="{B235FA65-59CF-457A-B8B6-419803C49273}" destId="{D50F30FE-DBB9-488F-8420-2C67B07D4F25}" srcOrd="0" destOrd="0" presId="urn:microsoft.com/office/officeart/2008/layout/PictureStrips"/>
    <dgm:cxn modelId="{00AEC62D-C8C5-40F4-B4C9-174BA52E57C8}" type="presParOf" srcId="{B235FA65-59CF-457A-B8B6-419803C49273}" destId="{F6591B4E-7D52-4CD9-B06C-2D072296BA72}" srcOrd="1" destOrd="0" presId="urn:microsoft.com/office/officeart/2008/layout/PictureStrips"/>
    <dgm:cxn modelId="{F0B61259-320C-43E7-B125-6B74094703CF}" type="presParOf" srcId="{9321AFF9-5B23-4F8A-A969-CE55DF7E1142}" destId="{DF8DFE47-4DAE-41DA-9124-4878BF3BA25B}" srcOrd="7" destOrd="0" presId="urn:microsoft.com/office/officeart/2008/layout/PictureStrips"/>
    <dgm:cxn modelId="{21A5D5EF-3951-412B-88DD-80C205B90295}" type="presParOf" srcId="{9321AFF9-5B23-4F8A-A969-CE55DF7E1142}" destId="{FD2272AA-6093-429D-9481-E8E384CB491B}" srcOrd="8" destOrd="0" presId="urn:microsoft.com/office/officeart/2008/layout/PictureStrips"/>
    <dgm:cxn modelId="{42CCBD8D-7E87-41BE-B91D-C2C12745ED9A}" type="presParOf" srcId="{FD2272AA-6093-429D-9481-E8E384CB491B}" destId="{AF912D64-40ED-48B7-8420-5639A1EE612D}" srcOrd="0" destOrd="0" presId="urn:microsoft.com/office/officeart/2008/layout/PictureStrips"/>
    <dgm:cxn modelId="{92001AE5-33AE-40B2-886F-24F78B62B093}" type="presParOf" srcId="{FD2272AA-6093-429D-9481-E8E384CB491B}" destId="{B6C90F39-3AD3-4544-9B17-19FBDBD09FD3}" srcOrd="1" destOrd="0" presId="urn:microsoft.com/office/officeart/2008/layout/PictureStrips"/>
    <dgm:cxn modelId="{E3670B3E-D866-4873-874D-68525E015549}" type="presParOf" srcId="{9321AFF9-5B23-4F8A-A969-CE55DF7E1142}" destId="{CF175619-DE40-48B9-8708-AF30E830637C}" srcOrd="9" destOrd="0" presId="urn:microsoft.com/office/officeart/2008/layout/PictureStrips"/>
    <dgm:cxn modelId="{C73611E8-322F-4A10-BC5B-A7B85E2C8B19}" type="presParOf" srcId="{9321AFF9-5B23-4F8A-A969-CE55DF7E1142}" destId="{74D50BC8-0B8D-4198-A28D-B886AA997F9B}" srcOrd="10" destOrd="0" presId="urn:microsoft.com/office/officeart/2008/layout/PictureStrips"/>
    <dgm:cxn modelId="{D78332D2-6D70-4058-8689-BBB966E5D53C}" type="presParOf" srcId="{74D50BC8-0B8D-4198-A28D-B886AA997F9B}" destId="{0113CC6F-AB6A-4D64-B34B-DF65C5A82AB4}" srcOrd="0" destOrd="0" presId="urn:microsoft.com/office/officeart/2008/layout/PictureStrips"/>
    <dgm:cxn modelId="{EC6E99BF-7036-4669-9760-CA639DD8EC5B}" type="presParOf" srcId="{74D50BC8-0B8D-4198-A28D-B886AA997F9B}" destId="{E2EC6A71-8E1E-4A60-901A-3F0CF4FC840D}" srcOrd="1" destOrd="0" presId="urn:microsoft.com/office/officeart/2008/layout/PictureStrip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B3196B-8530-4FFF-B8E7-DBA1033BEAD0}" type="doc">
      <dgm:prSet loTypeId="urn:microsoft.com/office/officeart/2005/8/layout/process2" loCatId="process" qsTypeId="urn:microsoft.com/office/officeart/2005/8/quickstyle/simple1" qsCatId="simple" csTypeId="urn:microsoft.com/office/officeart/2005/8/colors/accent1_2" csCatId="accent1" phldr="1"/>
      <dgm:spPr/>
    </dgm:pt>
    <dgm:pt modelId="{C4DE4EE4-AAFA-462D-948F-F47378A55BE8}">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a:latin typeface="+mj-lt"/>
            </a:rPr>
            <a:t>Fines del siglo XIX se organizan las primeras instituciones mutualistas de la mano de artesanos, industriales, obreros, comerciantes, empleados y patronos; se caracterizan por ser entidades gremiales y multifuncionales.</a:t>
          </a:r>
        </a:p>
      </dgm:t>
    </dgm:pt>
    <dgm:pt modelId="{6EEDA1EB-AE4A-466A-B43F-38964B86C7C7}" type="parTrans" cxnId="{F21D8EF6-3BBE-4A17-8C46-71EDCB95F32F}">
      <dgm:prSet/>
      <dgm:spPr/>
      <dgm:t>
        <a:bodyPr/>
        <a:lstStyle/>
        <a:p>
          <a:endParaRPr lang="es-ES" sz="2000"/>
        </a:p>
      </dgm:t>
    </dgm:pt>
    <dgm:pt modelId="{361650D9-848E-47E3-B53B-14AD2A950232}" type="sibTrans" cxnId="{F21D8EF6-3BBE-4A17-8C46-71EDCB95F32F}">
      <dgm:prSet custT="1">
        <dgm:style>
          <a:lnRef idx="1">
            <a:schemeClr val="accent3"/>
          </a:lnRef>
          <a:fillRef idx="3">
            <a:schemeClr val="accent3"/>
          </a:fillRef>
          <a:effectRef idx="2">
            <a:schemeClr val="accent3"/>
          </a:effectRef>
          <a:fontRef idx="minor">
            <a:schemeClr val="lt1"/>
          </a:fontRef>
        </dgm:style>
      </dgm:prSet>
      <dgm:spPr/>
      <dgm:t>
        <a:bodyPr/>
        <a:lstStyle/>
        <a:p>
          <a:endParaRPr lang="es-ES" sz="2000"/>
        </a:p>
      </dgm:t>
    </dgm:pt>
    <dgm:pt modelId="{4B6DBEFD-C600-4C78-81F4-60D08281C7D5}">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a:latin typeface="+mj-lt"/>
            </a:rPr>
            <a:t>En 1937 se expide la primera Ley de Cooperativas en el gobierno de Alberto Enríquez Gallo, quien impulsa el sector cooperativo con el objetivo de racionalizar la economía tradicional y modernizar su estructura de producción, patrocinando la cooperación.</a:t>
          </a:r>
        </a:p>
      </dgm:t>
    </dgm:pt>
    <dgm:pt modelId="{4E8E250E-2C5E-49A8-9ABF-AC05778CD059}" type="parTrans" cxnId="{8CFC2247-C1E5-4009-8C94-69CCEAF96F4D}">
      <dgm:prSet/>
      <dgm:spPr/>
      <dgm:t>
        <a:bodyPr/>
        <a:lstStyle/>
        <a:p>
          <a:endParaRPr lang="es-ES" sz="2000"/>
        </a:p>
      </dgm:t>
    </dgm:pt>
    <dgm:pt modelId="{5F9AC2C6-7299-4FA0-911C-4CC2AD3E5A57}" type="sibTrans" cxnId="{8CFC2247-C1E5-4009-8C94-69CCEAF96F4D}">
      <dgm:prSet custT="1">
        <dgm:style>
          <a:lnRef idx="1">
            <a:schemeClr val="accent3"/>
          </a:lnRef>
          <a:fillRef idx="3">
            <a:schemeClr val="accent3"/>
          </a:fillRef>
          <a:effectRef idx="2">
            <a:schemeClr val="accent3"/>
          </a:effectRef>
          <a:fontRef idx="minor">
            <a:schemeClr val="lt1"/>
          </a:fontRef>
        </dgm:style>
      </dgm:prSet>
      <dgm:spPr/>
      <dgm:t>
        <a:bodyPr/>
        <a:lstStyle/>
        <a:p>
          <a:endParaRPr lang="es-ES" sz="2000"/>
        </a:p>
      </dgm:t>
    </dgm:pt>
    <dgm:pt modelId="{80B108DB-834B-4ADF-8EA1-465CD4E2309B}">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a:latin typeface="+mj-lt"/>
            </a:rPr>
            <a:t>En 1948 ya se encontraban inscritas 159 organizaciones, mientras que, en los años 50, el desempleo y la pobreza fueron factores determinantes en la no consolidación del sector cooperativo.</a:t>
          </a:r>
        </a:p>
      </dgm:t>
    </dgm:pt>
    <dgm:pt modelId="{CF21F559-AEED-4FF0-9601-BAD0C4DFD6C7}" type="parTrans" cxnId="{2B282983-48CE-41CC-93E1-3EE346D654E7}">
      <dgm:prSet/>
      <dgm:spPr/>
      <dgm:t>
        <a:bodyPr/>
        <a:lstStyle/>
        <a:p>
          <a:endParaRPr lang="es-ES" sz="2000"/>
        </a:p>
      </dgm:t>
    </dgm:pt>
    <dgm:pt modelId="{AEB37AAB-4247-4D03-93A7-51BEE9AC1A96}" type="sibTrans" cxnId="{2B282983-48CE-41CC-93E1-3EE346D654E7}">
      <dgm:prSet custT="1">
        <dgm:style>
          <a:lnRef idx="1">
            <a:schemeClr val="accent3"/>
          </a:lnRef>
          <a:fillRef idx="3">
            <a:schemeClr val="accent3"/>
          </a:fillRef>
          <a:effectRef idx="2">
            <a:schemeClr val="accent3"/>
          </a:effectRef>
          <a:fontRef idx="minor">
            <a:schemeClr val="lt1"/>
          </a:fontRef>
        </dgm:style>
      </dgm:prSet>
      <dgm:spPr/>
      <dgm:t>
        <a:bodyPr/>
        <a:lstStyle/>
        <a:p>
          <a:endParaRPr lang="es-ES" sz="2000"/>
        </a:p>
      </dgm:t>
    </dgm:pt>
    <dgm:pt modelId="{D04BA1C2-874A-4FD1-B392-29F1E062A31C}">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a:latin typeface="+mn-lt"/>
            </a:rPr>
            <a:t>En 1961 se crea la Dirección Nacional de Cooperativas como ente de regulación y control del sector cooperativo.</a:t>
          </a:r>
        </a:p>
      </dgm:t>
    </dgm:pt>
    <dgm:pt modelId="{4978990E-8F2C-4DBE-BCB2-9889DD1BD7B9}" type="parTrans" cxnId="{B84F89B9-CE09-4F39-8421-FA49BF4ABE4A}">
      <dgm:prSet/>
      <dgm:spPr/>
      <dgm:t>
        <a:bodyPr/>
        <a:lstStyle/>
        <a:p>
          <a:endParaRPr lang="es-ES" sz="2000"/>
        </a:p>
      </dgm:t>
    </dgm:pt>
    <dgm:pt modelId="{BC2C702E-42FF-40BF-B37C-02359536B608}" type="sibTrans" cxnId="{B84F89B9-CE09-4F39-8421-FA49BF4ABE4A}">
      <dgm:prSet/>
      <dgm:spPr/>
      <dgm:t>
        <a:bodyPr/>
        <a:lstStyle/>
        <a:p>
          <a:endParaRPr lang="es-ES" sz="2000"/>
        </a:p>
      </dgm:t>
    </dgm:pt>
    <dgm:pt modelId="{AFDD3690-95B0-4ABF-9009-697F3B7CFBCE}">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a:latin typeface="+mn-lt"/>
            </a:rPr>
            <a:t>La acción estatal inicia por definir a las cooperativas como un instrumento de cambio agrario, para luego brindarles legitimidad jurídica mediante la expedición de una segunda Ley de Cooperativas en 1966.</a:t>
          </a:r>
        </a:p>
      </dgm:t>
    </dgm:pt>
    <dgm:pt modelId="{4FCDC7D5-5893-4A06-B579-9CE8BF361809}" type="parTrans" cxnId="{3F391752-FA5B-45A2-8BB0-69BC7B47B628}">
      <dgm:prSet/>
      <dgm:spPr/>
      <dgm:t>
        <a:bodyPr/>
        <a:lstStyle/>
        <a:p>
          <a:endParaRPr lang="es-ES" sz="2000"/>
        </a:p>
      </dgm:t>
    </dgm:pt>
    <dgm:pt modelId="{9AB4AE5F-3BFA-4F35-B430-B23F492D4FF8}" type="sibTrans" cxnId="{3F391752-FA5B-45A2-8BB0-69BC7B47B628}">
      <dgm:prSet custT="1">
        <dgm:style>
          <a:lnRef idx="1">
            <a:schemeClr val="accent3"/>
          </a:lnRef>
          <a:fillRef idx="3">
            <a:schemeClr val="accent3"/>
          </a:fillRef>
          <a:effectRef idx="2">
            <a:schemeClr val="accent3"/>
          </a:effectRef>
          <a:fontRef idx="minor">
            <a:schemeClr val="lt1"/>
          </a:fontRef>
        </dgm:style>
      </dgm:prSet>
      <dgm:spPr/>
      <dgm:t>
        <a:bodyPr/>
        <a:lstStyle/>
        <a:p>
          <a:endParaRPr lang="es-ES" sz="2000"/>
        </a:p>
      </dgm:t>
    </dgm:pt>
    <dgm:pt modelId="{3018BAD4-9B13-46A6-9B65-42CF2C9A0D21}" type="pres">
      <dgm:prSet presAssocID="{2BB3196B-8530-4FFF-B8E7-DBA1033BEAD0}" presName="linearFlow" presStyleCnt="0">
        <dgm:presLayoutVars>
          <dgm:resizeHandles val="exact"/>
        </dgm:presLayoutVars>
      </dgm:prSet>
      <dgm:spPr/>
    </dgm:pt>
    <dgm:pt modelId="{829C64AF-C4ED-4D82-B84C-27FED2112ABA}" type="pres">
      <dgm:prSet presAssocID="{C4DE4EE4-AAFA-462D-948F-F47378A55BE8}" presName="node" presStyleLbl="node1" presStyleIdx="0" presStyleCnt="5" custScaleX="798434">
        <dgm:presLayoutVars>
          <dgm:bulletEnabled val="1"/>
        </dgm:presLayoutVars>
      </dgm:prSet>
      <dgm:spPr/>
      <dgm:t>
        <a:bodyPr/>
        <a:lstStyle/>
        <a:p>
          <a:endParaRPr lang="es-ES"/>
        </a:p>
      </dgm:t>
    </dgm:pt>
    <dgm:pt modelId="{F4F42F74-AC4C-44E3-8ED2-B81D086D746B}" type="pres">
      <dgm:prSet presAssocID="{361650D9-848E-47E3-B53B-14AD2A950232}" presName="sibTrans" presStyleLbl="sibTrans2D1" presStyleIdx="0" presStyleCnt="4" custScaleX="121532" custScaleY="301050"/>
      <dgm:spPr/>
      <dgm:t>
        <a:bodyPr/>
        <a:lstStyle/>
        <a:p>
          <a:endParaRPr lang="es-ES"/>
        </a:p>
      </dgm:t>
    </dgm:pt>
    <dgm:pt modelId="{8E7A348F-3B9D-4EB0-9B8D-B10BCF11BA34}" type="pres">
      <dgm:prSet presAssocID="{361650D9-848E-47E3-B53B-14AD2A950232}" presName="connectorText" presStyleLbl="sibTrans2D1" presStyleIdx="0" presStyleCnt="4"/>
      <dgm:spPr/>
      <dgm:t>
        <a:bodyPr/>
        <a:lstStyle/>
        <a:p>
          <a:endParaRPr lang="es-ES"/>
        </a:p>
      </dgm:t>
    </dgm:pt>
    <dgm:pt modelId="{EC8B80D1-1AEC-419C-964F-1D20FE94247F}" type="pres">
      <dgm:prSet presAssocID="{4B6DBEFD-C600-4C78-81F4-60D08281C7D5}" presName="node" presStyleLbl="node1" presStyleIdx="1" presStyleCnt="5" custScaleX="791273">
        <dgm:presLayoutVars>
          <dgm:bulletEnabled val="1"/>
        </dgm:presLayoutVars>
      </dgm:prSet>
      <dgm:spPr/>
      <dgm:t>
        <a:bodyPr/>
        <a:lstStyle/>
        <a:p>
          <a:endParaRPr lang="es-ES"/>
        </a:p>
      </dgm:t>
    </dgm:pt>
    <dgm:pt modelId="{0B8F191E-0200-4485-82F0-F2A3644CEE68}" type="pres">
      <dgm:prSet presAssocID="{5F9AC2C6-7299-4FA0-911C-4CC2AD3E5A57}" presName="sibTrans" presStyleLbl="sibTrans2D1" presStyleIdx="1" presStyleCnt="4" custScaleX="121532" custScaleY="301050"/>
      <dgm:spPr/>
      <dgm:t>
        <a:bodyPr/>
        <a:lstStyle/>
        <a:p>
          <a:endParaRPr lang="es-ES"/>
        </a:p>
      </dgm:t>
    </dgm:pt>
    <dgm:pt modelId="{BC27384D-1244-4AAA-A84B-B940EFFE6D19}" type="pres">
      <dgm:prSet presAssocID="{5F9AC2C6-7299-4FA0-911C-4CC2AD3E5A57}" presName="connectorText" presStyleLbl="sibTrans2D1" presStyleIdx="1" presStyleCnt="4"/>
      <dgm:spPr/>
      <dgm:t>
        <a:bodyPr/>
        <a:lstStyle/>
        <a:p>
          <a:endParaRPr lang="es-ES"/>
        </a:p>
      </dgm:t>
    </dgm:pt>
    <dgm:pt modelId="{3D1E4477-62ED-4989-BA77-1FE32CD83A24}" type="pres">
      <dgm:prSet presAssocID="{80B108DB-834B-4ADF-8EA1-465CD4E2309B}" presName="node" presStyleLbl="node1" presStyleIdx="2" presStyleCnt="5" custScaleX="791273">
        <dgm:presLayoutVars>
          <dgm:bulletEnabled val="1"/>
        </dgm:presLayoutVars>
      </dgm:prSet>
      <dgm:spPr/>
      <dgm:t>
        <a:bodyPr/>
        <a:lstStyle/>
        <a:p>
          <a:endParaRPr lang="es-ES"/>
        </a:p>
      </dgm:t>
    </dgm:pt>
    <dgm:pt modelId="{3255D564-2E93-4403-B118-C6735C5F920B}" type="pres">
      <dgm:prSet presAssocID="{AEB37AAB-4247-4D03-93A7-51BEE9AC1A96}" presName="sibTrans" presStyleLbl="sibTrans2D1" presStyleIdx="2" presStyleCnt="4" custScaleX="121532" custScaleY="301050"/>
      <dgm:spPr/>
      <dgm:t>
        <a:bodyPr/>
        <a:lstStyle/>
        <a:p>
          <a:endParaRPr lang="es-ES"/>
        </a:p>
      </dgm:t>
    </dgm:pt>
    <dgm:pt modelId="{0BE9011B-7463-484F-B4C4-861A631B4B4F}" type="pres">
      <dgm:prSet presAssocID="{AEB37AAB-4247-4D03-93A7-51BEE9AC1A96}" presName="connectorText" presStyleLbl="sibTrans2D1" presStyleIdx="2" presStyleCnt="4"/>
      <dgm:spPr/>
      <dgm:t>
        <a:bodyPr/>
        <a:lstStyle/>
        <a:p>
          <a:endParaRPr lang="es-ES"/>
        </a:p>
      </dgm:t>
    </dgm:pt>
    <dgm:pt modelId="{A1FE6F45-52B3-4190-A705-CFCA3F43C637}" type="pres">
      <dgm:prSet presAssocID="{AFDD3690-95B0-4ABF-9009-697F3B7CFBCE}" presName="node" presStyleLbl="node1" presStyleIdx="3" presStyleCnt="5" custScaleX="791273" custLinFactNeighborX="-186" custLinFactNeighborY="-40280">
        <dgm:presLayoutVars>
          <dgm:bulletEnabled val="1"/>
        </dgm:presLayoutVars>
      </dgm:prSet>
      <dgm:spPr/>
      <dgm:t>
        <a:bodyPr/>
        <a:lstStyle/>
        <a:p>
          <a:endParaRPr lang="es-ES"/>
        </a:p>
      </dgm:t>
    </dgm:pt>
    <dgm:pt modelId="{638D234D-EE80-4CE7-8BB3-FF1E109CC828}" type="pres">
      <dgm:prSet presAssocID="{9AB4AE5F-3BFA-4F35-B430-B23F492D4FF8}" presName="sibTrans" presStyleLbl="sibTrans2D1" presStyleIdx="3" presStyleCnt="4" custScaleX="121532" custScaleY="301050"/>
      <dgm:spPr/>
      <dgm:t>
        <a:bodyPr/>
        <a:lstStyle/>
        <a:p>
          <a:endParaRPr lang="es-ES"/>
        </a:p>
      </dgm:t>
    </dgm:pt>
    <dgm:pt modelId="{6A20FD5E-47FD-48F0-A224-CA4408B796A8}" type="pres">
      <dgm:prSet presAssocID="{9AB4AE5F-3BFA-4F35-B430-B23F492D4FF8}" presName="connectorText" presStyleLbl="sibTrans2D1" presStyleIdx="3" presStyleCnt="4"/>
      <dgm:spPr/>
      <dgm:t>
        <a:bodyPr/>
        <a:lstStyle/>
        <a:p>
          <a:endParaRPr lang="es-ES"/>
        </a:p>
      </dgm:t>
    </dgm:pt>
    <dgm:pt modelId="{EA79EA07-E7F4-4EAE-89A5-0CD71339CFEB}" type="pres">
      <dgm:prSet presAssocID="{D04BA1C2-874A-4FD1-B392-29F1E062A31C}" presName="node" presStyleLbl="node1" presStyleIdx="4" presStyleCnt="5" custScaleX="781725">
        <dgm:presLayoutVars>
          <dgm:bulletEnabled val="1"/>
        </dgm:presLayoutVars>
      </dgm:prSet>
      <dgm:spPr/>
      <dgm:t>
        <a:bodyPr/>
        <a:lstStyle/>
        <a:p>
          <a:endParaRPr lang="es-ES"/>
        </a:p>
      </dgm:t>
    </dgm:pt>
  </dgm:ptLst>
  <dgm:cxnLst>
    <dgm:cxn modelId="{8CFC2247-C1E5-4009-8C94-69CCEAF96F4D}" srcId="{2BB3196B-8530-4FFF-B8E7-DBA1033BEAD0}" destId="{4B6DBEFD-C600-4C78-81F4-60D08281C7D5}" srcOrd="1" destOrd="0" parTransId="{4E8E250E-2C5E-49A8-9ABF-AC05778CD059}" sibTransId="{5F9AC2C6-7299-4FA0-911C-4CC2AD3E5A57}"/>
    <dgm:cxn modelId="{49D0E858-AA52-4965-85D2-92B2A7032365}" type="presOf" srcId="{AEB37AAB-4247-4D03-93A7-51BEE9AC1A96}" destId="{0BE9011B-7463-484F-B4C4-861A631B4B4F}" srcOrd="1" destOrd="0" presId="urn:microsoft.com/office/officeart/2005/8/layout/process2"/>
    <dgm:cxn modelId="{B84F89B9-CE09-4F39-8421-FA49BF4ABE4A}" srcId="{2BB3196B-8530-4FFF-B8E7-DBA1033BEAD0}" destId="{D04BA1C2-874A-4FD1-B392-29F1E062A31C}" srcOrd="4" destOrd="0" parTransId="{4978990E-8F2C-4DBE-BCB2-9889DD1BD7B9}" sibTransId="{BC2C702E-42FF-40BF-B37C-02359536B608}"/>
    <dgm:cxn modelId="{2B282983-48CE-41CC-93E1-3EE346D654E7}" srcId="{2BB3196B-8530-4FFF-B8E7-DBA1033BEAD0}" destId="{80B108DB-834B-4ADF-8EA1-465CD4E2309B}" srcOrd="2" destOrd="0" parTransId="{CF21F559-AEED-4FF0-9601-BAD0C4DFD6C7}" sibTransId="{AEB37AAB-4247-4D03-93A7-51BEE9AC1A96}"/>
    <dgm:cxn modelId="{3F391752-FA5B-45A2-8BB0-69BC7B47B628}" srcId="{2BB3196B-8530-4FFF-B8E7-DBA1033BEAD0}" destId="{AFDD3690-95B0-4ABF-9009-697F3B7CFBCE}" srcOrd="3" destOrd="0" parTransId="{4FCDC7D5-5893-4A06-B579-9CE8BF361809}" sibTransId="{9AB4AE5F-3BFA-4F35-B430-B23F492D4FF8}"/>
    <dgm:cxn modelId="{C9B98242-07F1-40FB-98D9-E2094E38774E}" type="presOf" srcId="{361650D9-848E-47E3-B53B-14AD2A950232}" destId="{8E7A348F-3B9D-4EB0-9B8D-B10BCF11BA34}" srcOrd="1" destOrd="0" presId="urn:microsoft.com/office/officeart/2005/8/layout/process2"/>
    <dgm:cxn modelId="{F21D8EF6-3BBE-4A17-8C46-71EDCB95F32F}" srcId="{2BB3196B-8530-4FFF-B8E7-DBA1033BEAD0}" destId="{C4DE4EE4-AAFA-462D-948F-F47378A55BE8}" srcOrd="0" destOrd="0" parTransId="{6EEDA1EB-AE4A-466A-B43F-38964B86C7C7}" sibTransId="{361650D9-848E-47E3-B53B-14AD2A950232}"/>
    <dgm:cxn modelId="{B7DBF189-2220-4C65-A8DC-B31C32C04FEE}" type="presOf" srcId="{D04BA1C2-874A-4FD1-B392-29F1E062A31C}" destId="{EA79EA07-E7F4-4EAE-89A5-0CD71339CFEB}" srcOrd="0" destOrd="0" presId="urn:microsoft.com/office/officeart/2005/8/layout/process2"/>
    <dgm:cxn modelId="{B9EB9A9B-9FC2-4017-952B-F62D844C0C16}" type="presOf" srcId="{AFDD3690-95B0-4ABF-9009-697F3B7CFBCE}" destId="{A1FE6F45-52B3-4190-A705-CFCA3F43C637}" srcOrd="0" destOrd="0" presId="urn:microsoft.com/office/officeart/2005/8/layout/process2"/>
    <dgm:cxn modelId="{675C3838-2FB2-4576-9653-C81E1ABE0C7B}" type="presOf" srcId="{361650D9-848E-47E3-B53B-14AD2A950232}" destId="{F4F42F74-AC4C-44E3-8ED2-B81D086D746B}" srcOrd="0" destOrd="0" presId="urn:microsoft.com/office/officeart/2005/8/layout/process2"/>
    <dgm:cxn modelId="{BEC64C3B-9DF1-45FA-9A07-32742858E808}" type="presOf" srcId="{2BB3196B-8530-4FFF-B8E7-DBA1033BEAD0}" destId="{3018BAD4-9B13-46A6-9B65-42CF2C9A0D21}" srcOrd="0" destOrd="0" presId="urn:microsoft.com/office/officeart/2005/8/layout/process2"/>
    <dgm:cxn modelId="{738E98A8-141D-4519-A8EE-B33AD61D9EFF}" type="presOf" srcId="{80B108DB-834B-4ADF-8EA1-465CD4E2309B}" destId="{3D1E4477-62ED-4989-BA77-1FE32CD83A24}" srcOrd="0" destOrd="0" presId="urn:microsoft.com/office/officeart/2005/8/layout/process2"/>
    <dgm:cxn modelId="{E3D2D9FF-2DF9-472D-9515-2D716298ADF3}" type="presOf" srcId="{9AB4AE5F-3BFA-4F35-B430-B23F492D4FF8}" destId="{6A20FD5E-47FD-48F0-A224-CA4408B796A8}" srcOrd="1" destOrd="0" presId="urn:microsoft.com/office/officeart/2005/8/layout/process2"/>
    <dgm:cxn modelId="{47AA1956-7926-4A7B-B7FF-07F2540CF164}" type="presOf" srcId="{4B6DBEFD-C600-4C78-81F4-60D08281C7D5}" destId="{EC8B80D1-1AEC-419C-964F-1D20FE94247F}" srcOrd="0" destOrd="0" presId="urn:microsoft.com/office/officeart/2005/8/layout/process2"/>
    <dgm:cxn modelId="{2DC9E85F-73C7-4766-A4D8-6E356F140B26}" type="presOf" srcId="{C4DE4EE4-AAFA-462D-948F-F47378A55BE8}" destId="{829C64AF-C4ED-4D82-B84C-27FED2112ABA}" srcOrd="0" destOrd="0" presId="urn:microsoft.com/office/officeart/2005/8/layout/process2"/>
    <dgm:cxn modelId="{5FAB5905-B385-4ACE-86C0-6F874A01B837}" type="presOf" srcId="{9AB4AE5F-3BFA-4F35-B430-B23F492D4FF8}" destId="{638D234D-EE80-4CE7-8BB3-FF1E109CC828}" srcOrd="0" destOrd="0" presId="urn:microsoft.com/office/officeart/2005/8/layout/process2"/>
    <dgm:cxn modelId="{751C1E43-AAD7-4D34-B10A-8C83CE126460}" type="presOf" srcId="{5F9AC2C6-7299-4FA0-911C-4CC2AD3E5A57}" destId="{BC27384D-1244-4AAA-A84B-B940EFFE6D19}" srcOrd="1" destOrd="0" presId="urn:microsoft.com/office/officeart/2005/8/layout/process2"/>
    <dgm:cxn modelId="{D15D9EA8-D9E4-4893-B98C-AE90A615AFA3}" type="presOf" srcId="{5F9AC2C6-7299-4FA0-911C-4CC2AD3E5A57}" destId="{0B8F191E-0200-4485-82F0-F2A3644CEE68}" srcOrd="0" destOrd="0" presId="urn:microsoft.com/office/officeart/2005/8/layout/process2"/>
    <dgm:cxn modelId="{F2280F34-43CC-4CA9-BD09-1B040958DC76}" type="presOf" srcId="{AEB37AAB-4247-4D03-93A7-51BEE9AC1A96}" destId="{3255D564-2E93-4403-B118-C6735C5F920B}" srcOrd="0" destOrd="0" presId="urn:microsoft.com/office/officeart/2005/8/layout/process2"/>
    <dgm:cxn modelId="{8F84DFF6-A871-48C4-8211-2DE66806D686}" type="presParOf" srcId="{3018BAD4-9B13-46A6-9B65-42CF2C9A0D21}" destId="{829C64AF-C4ED-4D82-B84C-27FED2112ABA}" srcOrd="0" destOrd="0" presId="urn:microsoft.com/office/officeart/2005/8/layout/process2"/>
    <dgm:cxn modelId="{0996E1CB-D7C5-41E4-A45E-B04F339FFE4F}" type="presParOf" srcId="{3018BAD4-9B13-46A6-9B65-42CF2C9A0D21}" destId="{F4F42F74-AC4C-44E3-8ED2-B81D086D746B}" srcOrd="1" destOrd="0" presId="urn:microsoft.com/office/officeart/2005/8/layout/process2"/>
    <dgm:cxn modelId="{F686879E-C401-4E27-95A3-310A4F1DF578}" type="presParOf" srcId="{F4F42F74-AC4C-44E3-8ED2-B81D086D746B}" destId="{8E7A348F-3B9D-4EB0-9B8D-B10BCF11BA34}" srcOrd="0" destOrd="0" presId="urn:microsoft.com/office/officeart/2005/8/layout/process2"/>
    <dgm:cxn modelId="{68182CC5-3F91-43E4-BD34-AFF82FD291B6}" type="presParOf" srcId="{3018BAD4-9B13-46A6-9B65-42CF2C9A0D21}" destId="{EC8B80D1-1AEC-419C-964F-1D20FE94247F}" srcOrd="2" destOrd="0" presId="urn:microsoft.com/office/officeart/2005/8/layout/process2"/>
    <dgm:cxn modelId="{0F81380F-A128-4FE4-BCF4-E17F68FB75B2}" type="presParOf" srcId="{3018BAD4-9B13-46A6-9B65-42CF2C9A0D21}" destId="{0B8F191E-0200-4485-82F0-F2A3644CEE68}" srcOrd="3" destOrd="0" presId="urn:microsoft.com/office/officeart/2005/8/layout/process2"/>
    <dgm:cxn modelId="{3D2B4994-4C45-46A6-9066-9245B0B4AD45}" type="presParOf" srcId="{0B8F191E-0200-4485-82F0-F2A3644CEE68}" destId="{BC27384D-1244-4AAA-A84B-B940EFFE6D19}" srcOrd="0" destOrd="0" presId="urn:microsoft.com/office/officeart/2005/8/layout/process2"/>
    <dgm:cxn modelId="{059C686E-F48B-4BB8-8F33-2E98FE1266A7}" type="presParOf" srcId="{3018BAD4-9B13-46A6-9B65-42CF2C9A0D21}" destId="{3D1E4477-62ED-4989-BA77-1FE32CD83A24}" srcOrd="4" destOrd="0" presId="urn:microsoft.com/office/officeart/2005/8/layout/process2"/>
    <dgm:cxn modelId="{FEDACBF2-873D-46A0-9CB0-01C410812DB3}" type="presParOf" srcId="{3018BAD4-9B13-46A6-9B65-42CF2C9A0D21}" destId="{3255D564-2E93-4403-B118-C6735C5F920B}" srcOrd="5" destOrd="0" presId="urn:microsoft.com/office/officeart/2005/8/layout/process2"/>
    <dgm:cxn modelId="{639DA447-B5C6-4B84-82CF-30BBA6C5A08D}" type="presParOf" srcId="{3255D564-2E93-4403-B118-C6735C5F920B}" destId="{0BE9011B-7463-484F-B4C4-861A631B4B4F}" srcOrd="0" destOrd="0" presId="urn:microsoft.com/office/officeart/2005/8/layout/process2"/>
    <dgm:cxn modelId="{8F7B8A92-1F24-473B-A8B0-E1FB29BB34C2}" type="presParOf" srcId="{3018BAD4-9B13-46A6-9B65-42CF2C9A0D21}" destId="{A1FE6F45-52B3-4190-A705-CFCA3F43C637}" srcOrd="6" destOrd="0" presId="urn:microsoft.com/office/officeart/2005/8/layout/process2"/>
    <dgm:cxn modelId="{70AB6404-6B15-45B7-8DAC-8DB23737C505}" type="presParOf" srcId="{3018BAD4-9B13-46A6-9B65-42CF2C9A0D21}" destId="{638D234D-EE80-4CE7-8BB3-FF1E109CC828}" srcOrd="7" destOrd="0" presId="urn:microsoft.com/office/officeart/2005/8/layout/process2"/>
    <dgm:cxn modelId="{D1666615-5A5F-481E-A565-661A29022F05}" type="presParOf" srcId="{638D234D-EE80-4CE7-8BB3-FF1E109CC828}" destId="{6A20FD5E-47FD-48F0-A224-CA4408B796A8}" srcOrd="0" destOrd="0" presId="urn:microsoft.com/office/officeart/2005/8/layout/process2"/>
    <dgm:cxn modelId="{CF6EA8A9-983F-48F2-81E9-BACEF73ABD13}" type="presParOf" srcId="{3018BAD4-9B13-46A6-9B65-42CF2C9A0D21}" destId="{EA79EA07-E7F4-4EAE-89A5-0CD71339CFEB}"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B3196B-8530-4FFF-B8E7-DBA1033BEAD0}"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s-ES"/>
        </a:p>
      </dgm:t>
    </dgm:pt>
    <dgm:pt modelId="{C4DE4EE4-AAFA-462D-948F-F47378A55BE8}">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a:latin typeface="+mn-lt"/>
            </a:rPr>
            <a:t>En 1969, se conforma el Consejo Cooperativo Nacional encargado de la planificar, coordinar y fomentar el cooperativismo en Ecuador</a:t>
          </a:r>
        </a:p>
      </dgm:t>
    </dgm:pt>
    <dgm:pt modelId="{6EEDA1EB-AE4A-466A-B43F-38964B86C7C7}" type="parTrans" cxnId="{F21D8EF6-3BBE-4A17-8C46-71EDCB95F32F}">
      <dgm:prSet/>
      <dgm:spPr/>
      <dgm:t>
        <a:bodyPr/>
        <a:lstStyle/>
        <a:p>
          <a:endParaRPr lang="es-ES" sz="2000"/>
        </a:p>
      </dgm:t>
    </dgm:pt>
    <dgm:pt modelId="{361650D9-848E-47E3-B53B-14AD2A950232}" type="sibTrans" cxnId="{F21D8EF6-3BBE-4A17-8C46-71EDCB95F32F}">
      <dgm:prSet custT="1">
        <dgm:style>
          <a:lnRef idx="1">
            <a:schemeClr val="accent3"/>
          </a:lnRef>
          <a:fillRef idx="3">
            <a:schemeClr val="accent3"/>
          </a:fillRef>
          <a:effectRef idx="2">
            <a:schemeClr val="accent3"/>
          </a:effectRef>
          <a:fontRef idx="minor">
            <a:schemeClr val="lt1"/>
          </a:fontRef>
        </dgm:style>
      </dgm:prSet>
      <dgm:spPr/>
      <dgm:t>
        <a:bodyPr/>
        <a:lstStyle/>
        <a:p>
          <a:endParaRPr lang="es-ES" sz="2000"/>
        </a:p>
      </dgm:t>
    </dgm:pt>
    <dgm:pt modelId="{4B6DBEFD-C600-4C78-81F4-60D08281C7D5}">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a:latin typeface="+mn-lt"/>
            </a:rPr>
            <a:t>En 1963 se constituye la Federación de Cooperativas de Ahorro y Crédito del Ecuador (FECOAC) y constituye la primera organización de integración de las cooperativas que se estableció legalmente en el Ecuador.</a:t>
          </a:r>
        </a:p>
      </dgm:t>
    </dgm:pt>
    <dgm:pt modelId="{4E8E250E-2C5E-49A8-9ABF-AC05778CD059}" type="parTrans" cxnId="{8CFC2247-C1E5-4009-8C94-69CCEAF96F4D}">
      <dgm:prSet/>
      <dgm:spPr/>
      <dgm:t>
        <a:bodyPr/>
        <a:lstStyle/>
        <a:p>
          <a:endParaRPr lang="es-ES" sz="2000"/>
        </a:p>
      </dgm:t>
    </dgm:pt>
    <dgm:pt modelId="{5F9AC2C6-7299-4FA0-911C-4CC2AD3E5A57}" type="sibTrans" cxnId="{8CFC2247-C1E5-4009-8C94-69CCEAF96F4D}">
      <dgm:prSet custT="1">
        <dgm:style>
          <a:lnRef idx="1">
            <a:schemeClr val="accent3"/>
          </a:lnRef>
          <a:fillRef idx="3">
            <a:schemeClr val="accent3"/>
          </a:fillRef>
          <a:effectRef idx="2">
            <a:schemeClr val="accent3"/>
          </a:effectRef>
          <a:fontRef idx="minor">
            <a:schemeClr val="lt1"/>
          </a:fontRef>
        </dgm:style>
      </dgm:prSet>
      <dgm:spPr/>
      <dgm:t>
        <a:bodyPr/>
        <a:lstStyle/>
        <a:p>
          <a:endParaRPr lang="es-ES" sz="2000"/>
        </a:p>
      </dgm:t>
    </dgm:pt>
    <dgm:pt modelId="{80B108DB-834B-4ADF-8EA1-465CD4E2309B}">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a:latin typeface="+mn-lt"/>
            </a:rPr>
            <a:t>En 1985 mediante una resolución de la Junta Monetaria, la Superintendencia de Bancos y Seguros (SBS) sería el ente encargado de controlar a las cooperativas de ahorro y crédito y precautelar los intereses del público en general.</a:t>
          </a:r>
        </a:p>
      </dgm:t>
    </dgm:pt>
    <dgm:pt modelId="{CF21F559-AEED-4FF0-9601-BAD0C4DFD6C7}" type="parTrans" cxnId="{2B282983-48CE-41CC-93E1-3EE346D654E7}">
      <dgm:prSet/>
      <dgm:spPr/>
      <dgm:t>
        <a:bodyPr/>
        <a:lstStyle/>
        <a:p>
          <a:endParaRPr lang="es-ES" sz="2000"/>
        </a:p>
      </dgm:t>
    </dgm:pt>
    <dgm:pt modelId="{AEB37AAB-4247-4D03-93A7-51BEE9AC1A96}" type="sibTrans" cxnId="{2B282983-48CE-41CC-93E1-3EE346D654E7}">
      <dgm:prSet custT="1">
        <dgm:style>
          <a:lnRef idx="1">
            <a:schemeClr val="accent3"/>
          </a:lnRef>
          <a:fillRef idx="3">
            <a:schemeClr val="accent3"/>
          </a:fillRef>
          <a:effectRef idx="2">
            <a:schemeClr val="accent3"/>
          </a:effectRef>
          <a:fontRef idx="minor">
            <a:schemeClr val="lt1"/>
          </a:fontRef>
        </dgm:style>
      </dgm:prSet>
      <dgm:spPr/>
      <dgm:t>
        <a:bodyPr/>
        <a:lstStyle/>
        <a:p>
          <a:endParaRPr lang="es-ES" sz="2000"/>
        </a:p>
      </dgm:t>
    </dgm:pt>
    <dgm:pt modelId="{D04BA1C2-874A-4FD1-B392-29F1E062A31C}">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a:latin typeface="+mj-lt"/>
            </a:rPr>
            <a:t>En 1999, Ecuador sufre la más grande crisis económica y financiera de su historia económica; crisis que no solo comprometió al sistema financiero en su conjunto, sino también al sistema productivo; provocando un severo racionamiento del crédito.</a:t>
          </a:r>
        </a:p>
      </dgm:t>
    </dgm:pt>
    <dgm:pt modelId="{4978990E-8F2C-4DBE-BCB2-9889DD1BD7B9}" type="parTrans" cxnId="{B84F89B9-CE09-4F39-8421-FA49BF4ABE4A}">
      <dgm:prSet/>
      <dgm:spPr/>
      <dgm:t>
        <a:bodyPr/>
        <a:lstStyle/>
        <a:p>
          <a:endParaRPr lang="es-ES" sz="2000"/>
        </a:p>
      </dgm:t>
    </dgm:pt>
    <dgm:pt modelId="{BC2C702E-42FF-40BF-B37C-02359536B608}" type="sibTrans" cxnId="{B84F89B9-CE09-4F39-8421-FA49BF4ABE4A}">
      <dgm:prSet/>
      <dgm:spPr/>
      <dgm:t>
        <a:bodyPr/>
        <a:lstStyle/>
        <a:p>
          <a:endParaRPr lang="es-ES" sz="2000"/>
        </a:p>
      </dgm:t>
    </dgm:pt>
    <dgm:pt modelId="{AFDD3690-95B0-4ABF-9009-697F3B7CFBCE}">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a:latin typeface="+mn-lt"/>
            </a:rPr>
            <a:t>En 1994 se emite la Ley General de Instituciones del Sistema Financiero, además, en 1998 se emite el Reglamento de constitución, organización, funcionamiento y liquidación de las </a:t>
          </a:r>
          <a:r>
            <a:rPr lang="es-ES" sz="1600" dirty="0" err="1">
              <a:latin typeface="+mn-lt"/>
            </a:rPr>
            <a:t>COAC’s</a:t>
          </a:r>
          <a:r>
            <a:rPr lang="es-ES" sz="1600" dirty="0">
              <a:latin typeface="+mn-lt"/>
            </a:rPr>
            <a:t> </a:t>
          </a:r>
        </a:p>
      </dgm:t>
    </dgm:pt>
    <dgm:pt modelId="{4FCDC7D5-5893-4A06-B579-9CE8BF361809}" type="parTrans" cxnId="{3F391752-FA5B-45A2-8BB0-69BC7B47B628}">
      <dgm:prSet/>
      <dgm:spPr/>
      <dgm:t>
        <a:bodyPr/>
        <a:lstStyle/>
        <a:p>
          <a:endParaRPr lang="es-ES" sz="2000"/>
        </a:p>
      </dgm:t>
    </dgm:pt>
    <dgm:pt modelId="{9AB4AE5F-3BFA-4F35-B430-B23F492D4FF8}" type="sibTrans" cxnId="{3F391752-FA5B-45A2-8BB0-69BC7B47B628}">
      <dgm:prSet custT="1">
        <dgm:style>
          <a:lnRef idx="1">
            <a:schemeClr val="accent3"/>
          </a:lnRef>
          <a:fillRef idx="3">
            <a:schemeClr val="accent3"/>
          </a:fillRef>
          <a:effectRef idx="2">
            <a:schemeClr val="accent3"/>
          </a:effectRef>
          <a:fontRef idx="minor">
            <a:schemeClr val="lt1"/>
          </a:fontRef>
        </dgm:style>
      </dgm:prSet>
      <dgm:spPr/>
      <dgm:t>
        <a:bodyPr/>
        <a:lstStyle/>
        <a:p>
          <a:endParaRPr lang="es-ES" sz="2000"/>
        </a:p>
      </dgm:t>
    </dgm:pt>
    <dgm:pt modelId="{3018BAD4-9B13-46A6-9B65-42CF2C9A0D21}" type="pres">
      <dgm:prSet presAssocID="{2BB3196B-8530-4FFF-B8E7-DBA1033BEAD0}" presName="linearFlow" presStyleCnt="0">
        <dgm:presLayoutVars>
          <dgm:resizeHandles val="exact"/>
        </dgm:presLayoutVars>
      </dgm:prSet>
      <dgm:spPr/>
      <dgm:t>
        <a:bodyPr/>
        <a:lstStyle/>
        <a:p>
          <a:endParaRPr lang="es-ES"/>
        </a:p>
      </dgm:t>
    </dgm:pt>
    <dgm:pt modelId="{829C64AF-C4ED-4D82-B84C-27FED2112ABA}" type="pres">
      <dgm:prSet presAssocID="{C4DE4EE4-AAFA-462D-948F-F47378A55BE8}" presName="node" presStyleLbl="node1" presStyleIdx="0" presStyleCnt="5" custScaleX="798434" custLinFactNeighborY="-14946">
        <dgm:presLayoutVars>
          <dgm:bulletEnabled val="1"/>
        </dgm:presLayoutVars>
      </dgm:prSet>
      <dgm:spPr/>
      <dgm:t>
        <a:bodyPr/>
        <a:lstStyle/>
        <a:p>
          <a:endParaRPr lang="es-ES"/>
        </a:p>
      </dgm:t>
    </dgm:pt>
    <dgm:pt modelId="{F4F42F74-AC4C-44E3-8ED2-B81D086D746B}" type="pres">
      <dgm:prSet presAssocID="{361650D9-848E-47E3-B53B-14AD2A950232}" presName="sibTrans" presStyleLbl="sibTrans2D1" presStyleIdx="0" presStyleCnt="4" custScaleX="121532" custScaleY="301050"/>
      <dgm:spPr/>
      <dgm:t>
        <a:bodyPr/>
        <a:lstStyle/>
        <a:p>
          <a:endParaRPr lang="es-ES"/>
        </a:p>
      </dgm:t>
    </dgm:pt>
    <dgm:pt modelId="{8E7A348F-3B9D-4EB0-9B8D-B10BCF11BA34}" type="pres">
      <dgm:prSet presAssocID="{361650D9-848E-47E3-B53B-14AD2A950232}" presName="connectorText" presStyleLbl="sibTrans2D1" presStyleIdx="0" presStyleCnt="4"/>
      <dgm:spPr/>
      <dgm:t>
        <a:bodyPr/>
        <a:lstStyle/>
        <a:p>
          <a:endParaRPr lang="es-ES"/>
        </a:p>
      </dgm:t>
    </dgm:pt>
    <dgm:pt modelId="{EC8B80D1-1AEC-419C-964F-1D20FE94247F}" type="pres">
      <dgm:prSet presAssocID="{4B6DBEFD-C600-4C78-81F4-60D08281C7D5}" presName="node" presStyleLbl="node1" presStyleIdx="1" presStyleCnt="5" custScaleX="791273">
        <dgm:presLayoutVars>
          <dgm:bulletEnabled val="1"/>
        </dgm:presLayoutVars>
      </dgm:prSet>
      <dgm:spPr/>
      <dgm:t>
        <a:bodyPr/>
        <a:lstStyle/>
        <a:p>
          <a:endParaRPr lang="es-ES"/>
        </a:p>
      </dgm:t>
    </dgm:pt>
    <dgm:pt modelId="{0B8F191E-0200-4485-82F0-F2A3644CEE68}" type="pres">
      <dgm:prSet presAssocID="{5F9AC2C6-7299-4FA0-911C-4CC2AD3E5A57}" presName="sibTrans" presStyleLbl="sibTrans2D1" presStyleIdx="1" presStyleCnt="4" custScaleX="121532" custScaleY="301050"/>
      <dgm:spPr/>
      <dgm:t>
        <a:bodyPr/>
        <a:lstStyle/>
        <a:p>
          <a:endParaRPr lang="es-ES"/>
        </a:p>
      </dgm:t>
    </dgm:pt>
    <dgm:pt modelId="{BC27384D-1244-4AAA-A84B-B940EFFE6D19}" type="pres">
      <dgm:prSet presAssocID="{5F9AC2C6-7299-4FA0-911C-4CC2AD3E5A57}" presName="connectorText" presStyleLbl="sibTrans2D1" presStyleIdx="1" presStyleCnt="4"/>
      <dgm:spPr/>
      <dgm:t>
        <a:bodyPr/>
        <a:lstStyle/>
        <a:p>
          <a:endParaRPr lang="es-ES"/>
        </a:p>
      </dgm:t>
    </dgm:pt>
    <dgm:pt modelId="{3D1E4477-62ED-4989-BA77-1FE32CD83A24}" type="pres">
      <dgm:prSet presAssocID="{80B108DB-834B-4ADF-8EA1-465CD4E2309B}" presName="node" presStyleLbl="node1" presStyleIdx="2" presStyleCnt="5" custScaleX="791273">
        <dgm:presLayoutVars>
          <dgm:bulletEnabled val="1"/>
        </dgm:presLayoutVars>
      </dgm:prSet>
      <dgm:spPr/>
      <dgm:t>
        <a:bodyPr/>
        <a:lstStyle/>
        <a:p>
          <a:endParaRPr lang="es-ES"/>
        </a:p>
      </dgm:t>
    </dgm:pt>
    <dgm:pt modelId="{3255D564-2E93-4403-B118-C6735C5F920B}" type="pres">
      <dgm:prSet presAssocID="{AEB37AAB-4247-4D03-93A7-51BEE9AC1A96}" presName="sibTrans" presStyleLbl="sibTrans2D1" presStyleIdx="2" presStyleCnt="4" custScaleX="121532" custScaleY="301050"/>
      <dgm:spPr/>
      <dgm:t>
        <a:bodyPr/>
        <a:lstStyle/>
        <a:p>
          <a:endParaRPr lang="es-ES"/>
        </a:p>
      </dgm:t>
    </dgm:pt>
    <dgm:pt modelId="{0BE9011B-7463-484F-B4C4-861A631B4B4F}" type="pres">
      <dgm:prSet presAssocID="{AEB37AAB-4247-4D03-93A7-51BEE9AC1A96}" presName="connectorText" presStyleLbl="sibTrans2D1" presStyleIdx="2" presStyleCnt="4"/>
      <dgm:spPr/>
      <dgm:t>
        <a:bodyPr/>
        <a:lstStyle/>
        <a:p>
          <a:endParaRPr lang="es-ES"/>
        </a:p>
      </dgm:t>
    </dgm:pt>
    <dgm:pt modelId="{A1FE6F45-52B3-4190-A705-CFCA3F43C637}" type="pres">
      <dgm:prSet presAssocID="{AFDD3690-95B0-4ABF-9009-697F3B7CFBCE}" presName="node" presStyleLbl="node1" presStyleIdx="3" presStyleCnt="5" custScaleX="791273" custLinFactNeighborX="-186" custLinFactNeighborY="9475">
        <dgm:presLayoutVars>
          <dgm:bulletEnabled val="1"/>
        </dgm:presLayoutVars>
      </dgm:prSet>
      <dgm:spPr/>
      <dgm:t>
        <a:bodyPr/>
        <a:lstStyle/>
        <a:p>
          <a:endParaRPr lang="es-ES"/>
        </a:p>
      </dgm:t>
    </dgm:pt>
    <dgm:pt modelId="{638D234D-EE80-4CE7-8BB3-FF1E109CC828}" type="pres">
      <dgm:prSet presAssocID="{9AB4AE5F-3BFA-4F35-B430-B23F492D4FF8}" presName="sibTrans" presStyleLbl="sibTrans2D1" presStyleIdx="3" presStyleCnt="4" custScaleX="121532" custScaleY="301050"/>
      <dgm:spPr/>
      <dgm:t>
        <a:bodyPr/>
        <a:lstStyle/>
        <a:p>
          <a:endParaRPr lang="es-ES"/>
        </a:p>
      </dgm:t>
    </dgm:pt>
    <dgm:pt modelId="{6A20FD5E-47FD-48F0-A224-CA4408B796A8}" type="pres">
      <dgm:prSet presAssocID="{9AB4AE5F-3BFA-4F35-B430-B23F492D4FF8}" presName="connectorText" presStyleLbl="sibTrans2D1" presStyleIdx="3" presStyleCnt="4"/>
      <dgm:spPr/>
      <dgm:t>
        <a:bodyPr/>
        <a:lstStyle/>
        <a:p>
          <a:endParaRPr lang="es-ES"/>
        </a:p>
      </dgm:t>
    </dgm:pt>
    <dgm:pt modelId="{EA79EA07-E7F4-4EAE-89A5-0CD71339CFEB}" type="pres">
      <dgm:prSet presAssocID="{D04BA1C2-874A-4FD1-B392-29F1E062A31C}" presName="node" presStyleLbl="node1" presStyleIdx="4" presStyleCnt="5" custScaleX="781725" custScaleY="90909">
        <dgm:presLayoutVars>
          <dgm:bulletEnabled val="1"/>
        </dgm:presLayoutVars>
      </dgm:prSet>
      <dgm:spPr/>
      <dgm:t>
        <a:bodyPr/>
        <a:lstStyle/>
        <a:p>
          <a:endParaRPr lang="es-ES"/>
        </a:p>
      </dgm:t>
    </dgm:pt>
  </dgm:ptLst>
  <dgm:cxnLst>
    <dgm:cxn modelId="{8CFC2247-C1E5-4009-8C94-69CCEAF96F4D}" srcId="{2BB3196B-8530-4FFF-B8E7-DBA1033BEAD0}" destId="{4B6DBEFD-C600-4C78-81F4-60D08281C7D5}" srcOrd="1" destOrd="0" parTransId="{4E8E250E-2C5E-49A8-9ABF-AC05778CD059}" sibTransId="{5F9AC2C6-7299-4FA0-911C-4CC2AD3E5A57}"/>
    <dgm:cxn modelId="{49D0E858-AA52-4965-85D2-92B2A7032365}" type="presOf" srcId="{AEB37AAB-4247-4D03-93A7-51BEE9AC1A96}" destId="{0BE9011B-7463-484F-B4C4-861A631B4B4F}" srcOrd="1" destOrd="0" presId="urn:microsoft.com/office/officeart/2005/8/layout/process2"/>
    <dgm:cxn modelId="{B84F89B9-CE09-4F39-8421-FA49BF4ABE4A}" srcId="{2BB3196B-8530-4FFF-B8E7-DBA1033BEAD0}" destId="{D04BA1C2-874A-4FD1-B392-29F1E062A31C}" srcOrd="4" destOrd="0" parTransId="{4978990E-8F2C-4DBE-BCB2-9889DD1BD7B9}" sibTransId="{BC2C702E-42FF-40BF-B37C-02359536B608}"/>
    <dgm:cxn modelId="{2B282983-48CE-41CC-93E1-3EE346D654E7}" srcId="{2BB3196B-8530-4FFF-B8E7-DBA1033BEAD0}" destId="{80B108DB-834B-4ADF-8EA1-465CD4E2309B}" srcOrd="2" destOrd="0" parTransId="{CF21F559-AEED-4FF0-9601-BAD0C4DFD6C7}" sibTransId="{AEB37AAB-4247-4D03-93A7-51BEE9AC1A96}"/>
    <dgm:cxn modelId="{3F391752-FA5B-45A2-8BB0-69BC7B47B628}" srcId="{2BB3196B-8530-4FFF-B8E7-DBA1033BEAD0}" destId="{AFDD3690-95B0-4ABF-9009-697F3B7CFBCE}" srcOrd="3" destOrd="0" parTransId="{4FCDC7D5-5893-4A06-B579-9CE8BF361809}" sibTransId="{9AB4AE5F-3BFA-4F35-B430-B23F492D4FF8}"/>
    <dgm:cxn modelId="{C9B98242-07F1-40FB-98D9-E2094E38774E}" type="presOf" srcId="{361650D9-848E-47E3-B53B-14AD2A950232}" destId="{8E7A348F-3B9D-4EB0-9B8D-B10BCF11BA34}" srcOrd="1" destOrd="0" presId="urn:microsoft.com/office/officeart/2005/8/layout/process2"/>
    <dgm:cxn modelId="{F21D8EF6-3BBE-4A17-8C46-71EDCB95F32F}" srcId="{2BB3196B-8530-4FFF-B8E7-DBA1033BEAD0}" destId="{C4DE4EE4-AAFA-462D-948F-F47378A55BE8}" srcOrd="0" destOrd="0" parTransId="{6EEDA1EB-AE4A-466A-B43F-38964B86C7C7}" sibTransId="{361650D9-848E-47E3-B53B-14AD2A950232}"/>
    <dgm:cxn modelId="{B7DBF189-2220-4C65-A8DC-B31C32C04FEE}" type="presOf" srcId="{D04BA1C2-874A-4FD1-B392-29F1E062A31C}" destId="{EA79EA07-E7F4-4EAE-89A5-0CD71339CFEB}" srcOrd="0" destOrd="0" presId="urn:microsoft.com/office/officeart/2005/8/layout/process2"/>
    <dgm:cxn modelId="{B9EB9A9B-9FC2-4017-952B-F62D844C0C16}" type="presOf" srcId="{AFDD3690-95B0-4ABF-9009-697F3B7CFBCE}" destId="{A1FE6F45-52B3-4190-A705-CFCA3F43C637}" srcOrd="0" destOrd="0" presId="urn:microsoft.com/office/officeart/2005/8/layout/process2"/>
    <dgm:cxn modelId="{675C3838-2FB2-4576-9653-C81E1ABE0C7B}" type="presOf" srcId="{361650D9-848E-47E3-B53B-14AD2A950232}" destId="{F4F42F74-AC4C-44E3-8ED2-B81D086D746B}" srcOrd="0" destOrd="0" presId="urn:microsoft.com/office/officeart/2005/8/layout/process2"/>
    <dgm:cxn modelId="{BEC64C3B-9DF1-45FA-9A07-32742858E808}" type="presOf" srcId="{2BB3196B-8530-4FFF-B8E7-DBA1033BEAD0}" destId="{3018BAD4-9B13-46A6-9B65-42CF2C9A0D21}" srcOrd="0" destOrd="0" presId="urn:microsoft.com/office/officeart/2005/8/layout/process2"/>
    <dgm:cxn modelId="{738E98A8-141D-4519-A8EE-B33AD61D9EFF}" type="presOf" srcId="{80B108DB-834B-4ADF-8EA1-465CD4E2309B}" destId="{3D1E4477-62ED-4989-BA77-1FE32CD83A24}" srcOrd="0" destOrd="0" presId="urn:microsoft.com/office/officeart/2005/8/layout/process2"/>
    <dgm:cxn modelId="{E3D2D9FF-2DF9-472D-9515-2D716298ADF3}" type="presOf" srcId="{9AB4AE5F-3BFA-4F35-B430-B23F492D4FF8}" destId="{6A20FD5E-47FD-48F0-A224-CA4408B796A8}" srcOrd="1" destOrd="0" presId="urn:microsoft.com/office/officeart/2005/8/layout/process2"/>
    <dgm:cxn modelId="{47AA1956-7926-4A7B-B7FF-07F2540CF164}" type="presOf" srcId="{4B6DBEFD-C600-4C78-81F4-60D08281C7D5}" destId="{EC8B80D1-1AEC-419C-964F-1D20FE94247F}" srcOrd="0" destOrd="0" presId="urn:microsoft.com/office/officeart/2005/8/layout/process2"/>
    <dgm:cxn modelId="{2DC9E85F-73C7-4766-A4D8-6E356F140B26}" type="presOf" srcId="{C4DE4EE4-AAFA-462D-948F-F47378A55BE8}" destId="{829C64AF-C4ED-4D82-B84C-27FED2112ABA}" srcOrd="0" destOrd="0" presId="urn:microsoft.com/office/officeart/2005/8/layout/process2"/>
    <dgm:cxn modelId="{5FAB5905-B385-4ACE-86C0-6F874A01B837}" type="presOf" srcId="{9AB4AE5F-3BFA-4F35-B430-B23F492D4FF8}" destId="{638D234D-EE80-4CE7-8BB3-FF1E109CC828}" srcOrd="0" destOrd="0" presId="urn:microsoft.com/office/officeart/2005/8/layout/process2"/>
    <dgm:cxn modelId="{751C1E43-AAD7-4D34-B10A-8C83CE126460}" type="presOf" srcId="{5F9AC2C6-7299-4FA0-911C-4CC2AD3E5A57}" destId="{BC27384D-1244-4AAA-A84B-B940EFFE6D19}" srcOrd="1" destOrd="0" presId="urn:microsoft.com/office/officeart/2005/8/layout/process2"/>
    <dgm:cxn modelId="{D15D9EA8-D9E4-4893-B98C-AE90A615AFA3}" type="presOf" srcId="{5F9AC2C6-7299-4FA0-911C-4CC2AD3E5A57}" destId="{0B8F191E-0200-4485-82F0-F2A3644CEE68}" srcOrd="0" destOrd="0" presId="urn:microsoft.com/office/officeart/2005/8/layout/process2"/>
    <dgm:cxn modelId="{F2280F34-43CC-4CA9-BD09-1B040958DC76}" type="presOf" srcId="{AEB37AAB-4247-4D03-93A7-51BEE9AC1A96}" destId="{3255D564-2E93-4403-B118-C6735C5F920B}" srcOrd="0" destOrd="0" presId="urn:microsoft.com/office/officeart/2005/8/layout/process2"/>
    <dgm:cxn modelId="{8F84DFF6-A871-48C4-8211-2DE66806D686}" type="presParOf" srcId="{3018BAD4-9B13-46A6-9B65-42CF2C9A0D21}" destId="{829C64AF-C4ED-4D82-B84C-27FED2112ABA}" srcOrd="0" destOrd="0" presId="urn:microsoft.com/office/officeart/2005/8/layout/process2"/>
    <dgm:cxn modelId="{0996E1CB-D7C5-41E4-A45E-B04F339FFE4F}" type="presParOf" srcId="{3018BAD4-9B13-46A6-9B65-42CF2C9A0D21}" destId="{F4F42F74-AC4C-44E3-8ED2-B81D086D746B}" srcOrd="1" destOrd="0" presId="urn:microsoft.com/office/officeart/2005/8/layout/process2"/>
    <dgm:cxn modelId="{F686879E-C401-4E27-95A3-310A4F1DF578}" type="presParOf" srcId="{F4F42F74-AC4C-44E3-8ED2-B81D086D746B}" destId="{8E7A348F-3B9D-4EB0-9B8D-B10BCF11BA34}" srcOrd="0" destOrd="0" presId="urn:microsoft.com/office/officeart/2005/8/layout/process2"/>
    <dgm:cxn modelId="{68182CC5-3F91-43E4-BD34-AFF82FD291B6}" type="presParOf" srcId="{3018BAD4-9B13-46A6-9B65-42CF2C9A0D21}" destId="{EC8B80D1-1AEC-419C-964F-1D20FE94247F}" srcOrd="2" destOrd="0" presId="urn:microsoft.com/office/officeart/2005/8/layout/process2"/>
    <dgm:cxn modelId="{0F81380F-A128-4FE4-BCF4-E17F68FB75B2}" type="presParOf" srcId="{3018BAD4-9B13-46A6-9B65-42CF2C9A0D21}" destId="{0B8F191E-0200-4485-82F0-F2A3644CEE68}" srcOrd="3" destOrd="0" presId="urn:microsoft.com/office/officeart/2005/8/layout/process2"/>
    <dgm:cxn modelId="{3D2B4994-4C45-46A6-9066-9245B0B4AD45}" type="presParOf" srcId="{0B8F191E-0200-4485-82F0-F2A3644CEE68}" destId="{BC27384D-1244-4AAA-A84B-B940EFFE6D19}" srcOrd="0" destOrd="0" presId="urn:microsoft.com/office/officeart/2005/8/layout/process2"/>
    <dgm:cxn modelId="{059C686E-F48B-4BB8-8F33-2E98FE1266A7}" type="presParOf" srcId="{3018BAD4-9B13-46A6-9B65-42CF2C9A0D21}" destId="{3D1E4477-62ED-4989-BA77-1FE32CD83A24}" srcOrd="4" destOrd="0" presId="urn:microsoft.com/office/officeart/2005/8/layout/process2"/>
    <dgm:cxn modelId="{FEDACBF2-873D-46A0-9CB0-01C410812DB3}" type="presParOf" srcId="{3018BAD4-9B13-46A6-9B65-42CF2C9A0D21}" destId="{3255D564-2E93-4403-B118-C6735C5F920B}" srcOrd="5" destOrd="0" presId="urn:microsoft.com/office/officeart/2005/8/layout/process2"/>
    <dgm:cxn modelId="{639DA447-B5C6-4B84-82CF-30BBA6C5A08D}" type="presParOf" srcId="{3255D564-2E93-4403-B118-C6735C5F920B}" destId="{0BE9011B-7463-484F-B4C4-861A631B4B4F}" srcOrd="0" destOrd="0" presId="urn:microsoft.com/office/officeart/2005/8/layout/process2"/>
    <dgm:cxn modelId="{8F7B8A92-1F24-473B-A8B0-E1FB29BB34C2}" type="presParOf" srcId="{3018BAD4-9B13-46A6-9B65-42CF2C9A0D21}" destId="{A1FE6F45-52B3-4190-A705-CFCA3F43C637}" srcOrd="6" destOrd="0" presId="urn:microsoft.com/office/officeart/2005/8/layout/process2"/>
    <dgm:cxn modelId="{70AB6404-6B15-45B7-8DAC-8DB23737C505}" type="presParOf" srcId="{3018BAD4-9B13-46A6-9B65-42CF2C9A0D21}" destId="{638D234D-EE80-4CE7-8BB3-FF1E109CC828}" srcOrd="7" destOrd="0" presId="urn:microsoft.com/office/officeart/2005/8/layout/process2"/>
    <dgm:cxn modelId="{D1666615-5A5F-481E-A565-661A29022F05}" type="presParOf" srcId="{638D234D-EE80-4CE7-8BB3-FF1E109CC828}" destId="{6A20FD5E-47FD-48F0-A224-CA4408B796A8}" srcOrd="0" destOrd="0" presId="urn:microsoft.com/office/officeart/2005/8/layout/process2"/>
    <dgm:cxn modelId="{CF6EA8A9-983F-48F2-81E9-BACEF73ABD13}" type="presParOf" srcId="{3018BAD4-9B13-46A6-9B65-42CF2C9A0D21}" destId="{EA79EA07-E7F4-4EAE-89A5-0CD71339CFEB}"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65FF6A-CF54-4C0D-859C-967795709C11}" type="doc">
      <dgm:prSet loTypeId="urn:microsoft.com/office/officeart/2005/8/layout/hProcess9" loCatId="process" qsTypeId="urn:microsoft.com/office/officeart/2005/8/quickstyle/simple1" qsCatId="simple" csTypeId="urn:microsoft.com/office/officeart/2005/8/colors/accent1_2" csCatId="accent1" phldr="1"/>
      <dgm:spPr/>
    </dgm:pt>
    <dgm:pt modelId="{AA583F2C-2D2E-445E-B3D6-AD6D4ED810DF}">
      <dgm:prSet phldrT="[Text]" custT="1"/>
      <dgm:spPr/>
      <dgm:t>
        <a:bodyPr/>
        <a:lstStyle/>
        <a:p>
          <a:pPr marL="0" lvl="0" indent="0" algn="ctr" defTabSz="1377950">
            <a:lnSpc>
              <a:spcPct val="90000"/>
            </a:lnSpc>
            <a:spcBef>
              <a:spcPct val="0"/>
            </a:spcBef>
            <a:spcAft>
              <a:spcPct val="35000"/>
            </a:spcAft>
            <a:buNone/>
          </a:pPr>
          <a:r>
            <a:rPr lang="es-ES" sz="1900" kern="1200" dirty="0">
              <a:solidFill>
                <a:prstClr val="white"/>
              </a:solidFill>
              <a:latin typeface="Tw Cen MT" panose="020B0602020104020603"/>
              <a:ea typeface="+mn-ea"/>
              <a:cs typeface="+mn-cs"/>
            </a:rPr>
            <a:t>Establecimiento de políticas para asegurar el otorgamiento de crédito</a:t>
          </a:r>
        </a:p>
      </dgm:t>
    </dgm:pt>
    <dgm:pt modelId="{8AC5564E-D1C0-41D1-A156-C7CE57FC7C62}" type="parTrans" cxnId="{B5C6D0BA-3C19-48C4-B220-7201AB881F36}">
      <dgm:prSet/>
      <dgm:spPr/>
      <dgm:t>
        <a:bodyPr/>
        <a:lstStyle/>
        <a:p>
          <a:endParaRPr lang="es-ES"/>
        </a:p>
      </dgm:t>
    </dgm:pt>
    <dgm:pt modelId="{F1434A68-9260-40F9-B993-9D9709F61EAA}" type="sibTrans" cxnId="{B5C6D0BA-3C19-48C4-B220-7201AB881F36}">
      <dgm:prSet/>
      <dgm:spPr/>
      <dgm:t>
        <a:bodyPr/>
        <a:lstStyle/>
        <a:p>
          <a:endParaRPr lang="es-ES"/>
        </a:p>
      </dgm:t>
    </dgm:pt>
    <dgm:pt modelId="{AB3EB570-832E-477D-A943-3A18E6D6D1E7}">
      <dgm:prSet phldrT="[Text]" custT="1"/>
      <dgm:spPr/>
      <dgm:t>
        <a:bodyPr/>
        <a:lstStyle/>
        <a:p>
          <a:r>
            <a:rPr lang="es-ES" sz="1900" dirty="0"/>
            <a:t>Influencia de los índices de morosidad en la liquidez</a:t>
          </a:r>
        </a:p>
      </dgm:t>
    </dgm:pt>
    <dgm:pt modelId="{89651D44-B650-4437-B524-021B428A8455}" type="parTrans" cxnId="{FD02BD21-AD63-4579-A31C-4E3C2C005A4E}">
      <dgm:prSet/>
      <dgm:spPr/>
      <dgm:t>
        <a:bodyPr/>
        <a:lstStyle/>
        <a:p>
          <a:endParaRPr lang="es-ES"/>
        </a:p>
      </dgm:t>
    </dgm:pt>
    <dgm:pt modelId="{4D48CB6F-2010-48BC-B5FA-B7E107A2592E}" type="sibTrans" cxnId="{FD02BD21-AD63-4579-A31C-4E3C2C005A4E}">
      <dgm:prSet/>
      <dgm:spPr/>
      <dgm:t>
        <a:bodyPr/>
        <a:lstStyle/>
        <a:p>
          <a:endParaRPr lang="es-ES"/>
        </a:p>
      </dgm:t>
    </dgm:pt>
    <dgm:pt modelId="{2AE80B3A-F86B-43AE-A645-E403DE77D1B0}">
      <dgm:prSet phldrT="[Text]" custT="1"/>
      <dgm:spPr/>
      <dgm:t>
        <a:bodyPr/>
        <a:lstStyle/>
        <a:p>
          <a:r>
            <a:rPr lang="es-ES" sz="1900" dirty="0"/>
            <a:t>Aplicación de medidas preventivas, detectivas</a:t>
          </a:r>
          <a:r>
            <a:rPr lang="es-EC" sz="1900" dirty="0"/>
            <a:t> o correctivas, a través de la aplicación de Auditoría </a:t>
          </a:r>
          <a:endParaRPr lang="es-ES" sz="1900" dirty="0"/>
        </a:p>
      </dgm:t>
    </dgm:pt>
    <dgm:pt modelId="{636F7E0C-2EBF-46AE-B0B8-C47ABF3FE464}" type="parTrans" cxnId="{C00FEF6C-A70A-4E26-828A-1E5C376BF29F}">
      <dgm:prSet/>
      <dgm:spPr/>
      <dgm:t>
        <a:bodyPr/>
        <a:lstStyle/>
        <a:p>
          <a:endParaRPr lang="es-ES"/>
        </a:p>
      </dgm:t>
    </dgm:pt>
    <dgm:pt modelId="{7D4C98B6-D9BE-43C8-94B4-B2B3398617E5}" type="sibTrans" cxnId="{C00FEF6C-A70A-4E26-828A-1E5C376BF29F}">
      <dgm:prSet/>
      <dgm:spPr/>
      <dgm:t>
        <a:bodyPr/>
        <a:lstStyle/>
        <a:p>
          <a:endParaRPr lang="es-ES"/>
        </a:p>
      </dgm:t>
    </dgm:pt>
    <dgm:pt modelId="{0E7E1472-E2C7-4209-8733-2D4B183ED6C0}" type="pres">
      <dgm:prSet presAssocID="{6665FF6A-CF54-4C0D-859C-967795709C11}" presName="CompostProcess" presStyleCnt="0">
        <dgm:presLayoutVars>
          <dgm:dir/>
          <dgm:resizeHandles val="exact"/>
        </dgm:presLayoutVars>
      </dgm:prSet>
      <dgm:spPr/>
    </dgm:pt>
    <dgm:pt modelId="{BA7AB429-CCFC-4574-AD02-CE5CBA808E0E}" type="pres">
      <dgm:prSet presAssocID="{6665FF6A-CF54-4C0D-859C-967795709C11}" presName="arrow" presStyleLbl="bgShp" presStyleIdx="0" presStyleCnt="1"/>
      <dgm:spPr/>
    </dgm:pt>
    <dgm:pt modelId="{B0E0F4B8-DB72-47E5-9DEA-A3DE0D9C3A65}" type="pres">
      <dgm:prSet presAssocID="{6665FF6A-CF54-4C0D-859C-967795709C11}" presName="linearProcess" presStyleCnt="0"/>
      <dgm:spPr/>
    </dgm:pt>
    <dgm:pt modelId="{3194E435-F42B-4FF0-8BCC-7E076E6998B6}" type="pres">
      <dgm:prSet presAssocID="{AA583F2C-2D2E-445E-B3D6-AD6D4ED810DF}" presName="textNode" presStyleLbl="node1" presStyleIdx="0" presStyleCnt="3" custScaleX="64163" custScaleY="81387" custLinFactX="-11336" custLinFactNeighborX="-100000">
        <dgm:presLayoutVars>
          <dgm:bulletEnabled val="1"/>
        </dgm:presLayoutVars>
      </dgm:prSet>
      <dgm:spPr/>
      <dgm:t>
        <a:bodyPr/>
        <a:lstStyle/>
        <a:p>
          <a:endParaRPr lang="es-ES"/>
        </a:p>
      </dgm:t>
    </dgm:pt>
    <dgm:pt modelId="{E4E8A1CB-44A5-4C84-B03A-0F16FF9967E2}" type="pres">
      <dgm:prSet presAssocID="{F1434A68-9260-40F9-B993-9D9709F61EAA}" presName="sibTrans" presStyleCnt="0"/>
      <dgm:spPr/>
    </dgm:pt>
    <dgm:pt modelId="{D330FE54-1DB3-445B-9E94-BD09EA6E2C11}" type="pres">
      <dgm:prSet presAssocID="{AB3EB570-832E-477D-A943-3A18E6D6D1E7}" presName="textNode" presStyleLbl="node1" presStyleIdx="1" presStyleCnt="3" custScaleX="56627" custScaleY="79301" custLinFactX="-17507" custLinFactNeighborX="-100000">
        <dgm:presLayoutVars>
          <dgm:bulletEnabled val="1"/>
        </dgm:presLayoutVars>
      </dgm:prSet>
      <dgm:spPr/>
      <dgm:t>
        <a:bodyPr/>
        <a:lstStyle/>
        <a:p>
          <a:endParaRPr lang="es-ES"/>
        </a:p>
      </dgm:t>
    </dgm:pt>
    <dgm:pt modelId="{66C2A774-C938-4922-BE4E-CB181406B167}" type="pres">
      <dgm:prSet presAssocID="{4D48CB6F-2010-48BC-B5FA-B7E107A2592E}" presName="sibTrans" presStyleCnt="0"/>
      <dgm:spPr/>
    </dgm:pt>
    <dgm:pt modelId="{FC7BA008-FACB-491F-921A-5969CA8A7C24}" type="pres">
      <dgm:prSet presAssocID="{2AE80B3A-F86B-43AE-A645-E403DE77D1B0}" presName="textNode" presStyleLbl="node1" presStyleIdx="2" presStyleCnt="3" custScaleX="75980" custScaleY="82533" custLinFactX="-24183" custLinFactNeighborX="-100000">
        <dgm:presLayoutVars>
          <dgm:bulletEnabled val="1"/>
        </dgm:presLayoutVars>
      </dgm:prSet>
      <dgm:spPr/>
      <dgm:t>
        <a:bodyPr/>
        <a:lstStyle/>
        <a:p>
          <a:endParaRPr lang="es-ES"/>
        </a:p>
      </dgm:t>
    </dgm:pt>
  </dgm:ptLst>
  <dgm:cxnLst>
    <dgm:cxn modelId="{403D4A20-3529-45CA-A9BB-CB531B7C7988}" type="presOf" srcId="{2AE80B3A-F86B-43AE-A645-E403DE77D1B0}" destId="{FC7BA008-FACB-491F-921A-5969CA8A7C24}" srcOrd="0" destOrd="0" presId="urn:microsoft.com/office/officeart/2005/8/layout/hProcess9"/>
    <dgm:cxn modelId="{C00FEF6C-A70A-4E26-828A-1E5C376BF29F}" srcId="{6665FF6A-CF54-4C0D-859C-967795709C11}" destId="{2AE80B3A-F86B-43AE-A645-E403DE77D1B0}" srcOrd="2" destOrd="0" parTransId="{636F7E0C-2EBF-46AE-B0B8-C47ABF3FE464}" sibTransId="{7D4C98B6-D9BE-43C8-94B4-B2B3398617E5}"/>
    <dgm:cxn modelId="{3884DCEA-FE44-49B8-BC62-32B222BE1669}" type="presOf" srcId="{AB3EB570-832E-477D-A943-3A18E6D6D1E7}" destId="{D330FE54-1DB3-445B-9E94-BD09EA6E2C11}" srcOrd="0" destOrd="0" presId="urn:microsoft.com/office/officeart/2005/8/layout/hProcess9"/>
    <dgm:cxn modelId="{FD02BD21-AD63-4579-A31C-4E3C2C005A4E}" srcId="{6665FF6A-CF54-4C0D-859C-967795709C11}" destId="{AB3EB570-832E-477D-A943-3A18E6D6D1E7}" srcOrd="1" destOrd="0" parTransId="{89651D44-B650-4437-B524-021B428A8455}" sibTransId="{4D48CB6F-2010-48BC-B5FA-B7E107A2592E}"/>
    <dgm:cxn modelId="{B5C6D0BA-3C19-48C4-B220-7201AB881F36}" srcId="{6665FF6A-CF54-4C0D-859C-967795709C11}" destId="{AA583F2C-2D2E-445E-B3D6-AD6D4ED810DF}" srcOrd="0" destOrd="0" parTransId="{8AC5564E-D1C0-41D1-A156-C7CE57FC7C62}" sibTransId="{F1434A68-9260-40F9-B993-9D9709F61EAA}"/>
    <dgm:cxn modelId="{9E503981-6B4A-4AF0-A81F-3165E0968A0E}" type="presOf" srcId="{AA583F2C-2D2E-445E-B3D6-AD6D4ED810DF}" destId="{3194E435-F42B-4FF0-8BCC-7E076E6998B6}" srcOrd="0" destOrd="0" presId="urn:microsoft.com/office/officeart/2005/8/layout/hProcess9"/>
    <dgm:cxn modelId="{01C96121-60A4-4AE7-9FB1-92D2B882975D}" type="presOf" srcId="{6665FF6A-CF54-4C0D-859C-967795709C11}" destId="{0E7E1472-E2C7-4209-8733-2D4B183ED6C0}" srcOrd="0" destOrd="0" presId="urn:microsoft.com/office/officeart/2005/8/layout/hProcess9"/>
    <dgm:cxn modelId="{D8492444-A351-4445-AD65-F334F0FFA891}" type="presParOf" srcId="{0E7E1472-E2C7-4209-8733-2D4B183ED6C0}" destId="{BA7AB429-CCFC-4574-AD02-CE5CBA808E0E}" srcOrd="0" destOrd="0" presId="urn:microsoft.com/office/officeart/2005/8/layout/hProcess9"/>
    <dgm:cxn modelId="{AC8DED12-42DB-49DD-A2BA-BD30DACA97DD}" type="presParOf" srcId="{0E7E1472-E2C7-4209-8733-2D4B183ED6C0}" destId="{B0E0F4B8-DB72-47E5-9DEA-A3DE0D9C3A65}" srcOrd="1" destOrd="0" presId="urn:microsoft.com/office/officeart/2005/8/layout/hProcess9"/>
    <dgm:cxn modelId="{200EDA74-54AF-4647-820A-CE584FC7EAF8}" type="presParOf" srcId="{B0E0F4B8-DB72-47E5-9DEA-A3DE0D9C3A65}" destId="{3194E435-F42B-4FF0-8BCC-7E076E6998B6}" srcOrd="0" destOrd="0" presId="urn:microsoft.com/office/officeart/2005/8/layout/hProcess9"/>
    <dgm:cxn modelId="{69EF2C72-8C82-4899-BC20-194022DDA777}" type="presParOf" srcId="{B0E0F4B8-DB72-47E5-9DEA-A3DE0D9C3A65}" destId="{E4E8A1CB-44A5-4C84-B03A-0F16FF9967E2}" srcOrd="1" destOrd="0" presId="urn:microsoft.com/office/officeart/2005/8/layout/hProcess9"/>
    <dgm:cxn modelId="{0BE75BE1-17EB-4659-A119-B4D61013F098}" type="presParOf" srcId="{B0E0F4B8-DB72-47E5-9DEA-A3DE0D9C3A65}" destId="{D330FE54-1DB3-445B-9E94-BD09EA6E2C11}" srcOrd="2" destOrd="0" presId="urn:microsoft.com/office/officeart/2005/8/layout/hProcess9"/>
    <dgm:cxn modelId="{33A404E0-D40F-457E-B7C8-C017C9371395}" type="presParOf" srcId="{B0E0F4B8-DB72-47E5-9DEA-A3DE0D9C3A65}" destId="{66C2A774-C938-4922-BE4E-CB181406B167}" srcOrd="3" destOrd="0" presId="urn:microsoft.com/office/officeart/2005/8/layout/hProcess9"/>
    <dgm:cxn modelId="{9A859782-826C-4198-BA16-74549DDDDFBA}" type="presParOf" srcId="{B0E0F4B8-DB72-47E5-9DEA-A3DE0D9C3A65}" destId="{FC7BA008-FACB-491F-921A-5969CA8A7C24}" srcOrd="4"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B8AC6E-767B-4365-8480-F91EBD4E2C31}" type="doc">
      <dgm:prSet loTypeId="urn:microsoft.com/office/officeart/2005/8/layout/hList9" loCatId="list" qsTypeId="urn:microsoft.com/office/officeart/2005/8/quickstyle/3d4" qsCatId="3D" csTypeId="urn:microsoft.com/office/officeart/2005/8/colors/colorful5" csCatId="colorful" phldr="1"/>
      <dgm:spPr/>
      <dgm:t>
        <a:bodyPr/>
        <a:lstStyle/>
        <a:p>
          <a:endParaRPr lang="es-EC"/>
        </a:p>
      </dgm:t>
    </dgm:pt>
    <dgm:pt modelId="{6FF6CA55-E74E-435E-9E41-5FA99615D9DB}">
      <dgm:prSet phldrT="[Texto]"/>
      <dgm:spPr>
        <a:blipFill rotWithShape="0">
          <a:blip xmlns:r="http://schemas.openxmlformats.org/officeDocument/2006/relationships" r:embed="rId1"/>
          <a:stretch>
            <a:fillRect/>
          </a:stretch>
        </a:blipFill>
      </dgm:spPr>
      <dgm:t>
        <a:bodyPr/>
        <a:lstStyle/>
        <a:p>
          <a:endParaRPr lang="es-EC" dirty="0"/>
        </a:p>
      </dgm:t>
    </dgm:pt>
    <dgm:pt modelId="{23013C47-5C82-4CB8-B811-8352374DD00E}" type="parTrans" cxnId="{65BC50BC-74CB-4E81-AB1E-F1399B577061}">
      <dgm:prSet/>
      <dgm:spPr/>
      <dgm:t>
        <a:bodyPr/>
        <a:lstStyle/>
        <a:p>
          <a:endParaRPr lang="es-EC"/>
        </a:p>
      </dgm:t>
    </dgm:pt>
    <dgm:pt modelId="{9CB1B63B-8F8D-4C1C-AC61-EA9F2ADFACDF}" type="sibTrans" cxnId="{65BC50BC-74CB-4E81-AB1E-F1399B577061}">
      <dgm:prSet/>
      <dgm:spPr/>
      <dgm:t>
        <a:bodyPr/>
        <a:lstStyle/>
        <a:p>
          <a:endParaRPr lang="es-EC"/>
        </a:p>
      </dgm:t>
    </dgm:pt>
    <dgm:pt modelId="{3B20316E-9FFF-4E79-8625-8796FD1D36AC}">
      <dgm:prSet phldrT="[Texto]" custT="1"/>
      <dgm:spPr/>
      <dgm:t>
        <a:bodyPr/>
        <a:lstStyle/>
        <a:p>
          <a:pPr algn="l"/>
          <a:r>
            <a:rPr lang="es-EC" sz="1600" u="none" dirty="0"/>
            <a:t>Evaluar la gestión de talento humano del área de cobranzas de las cooperativas del segmento 1, mediante la aplicación de una encuesta.</a:t>
          </a:r>
          <a:endParaRPr lang="es-ES_tradnl" sz="1600" dirty="0"/>
        </a:p>
      </dgm:t>
    </dgm:pt>
    <dgm:pt modelId="{50CD3104-5D37-49A8-B450-B473478197C3}" type="parTrans" cxnId="{913B7666-FD3B-4309-A833-6DAB3A205C43}">
      <dgm:prSet/>
      <dgm:spPr/>
      <dgm:t>
        <a:bodyPr/>
        <a:lstStyle/>
        <a:p>
          <a:endParaRPr lang="es-EC"/>
        </a:p>
      </dgm:t>
    </dgm:pt>
    <dgm:pt modelId="{DE1B4650-6BCB-4BD6-91AA-1F27ADAC3310}" type="sibTrans" cxnId="{913B7666-FD3B-4309-A833-6DAB3A205C43}">
      <dgm:prSet/>
      <dgm:spPr/>
      <dgm:t>
        <a:bodyPr/>
        <a:lstStyle/>
        <a:p>
          <a:endParaRPr lang="es-EC"/>
        </a:p>
      </dgm:t>
    </dgm:pt>
    <dgm:pt modelId="{42B4E91A-2087-42A7-A84A-4B83A6DA0AEA}">
      <dgm:prSet phldrT="[Texto]"/>
      <dgm:spPr>
        <a:blipFill rotWithShape="0">
          <a:blip xmlns:r="http://schemas.openxmlformats.org/officeDocument/2006/relationships" r:embed="rId2"/>
          <a:stretch>
            <a:fillRect/>
          </a:stretch>
        </a:blipFill>
      </dgm:spPr>
      <dgm:t>
        <a:bodyPr/>
        <a:lstStyle/>
        <a:p>
          <a:endParaRPr lang="es-EC" dirty="0"/>
        </a:p>
      </dgm:t>
    </dgm:pt>
    <dgm:pt modelId="{B980051D-9924-49C9-99C2-E38D10329160}" type="parTrans" cxnId="{0A3326D5-E85E-4546-9380-C79F33E42438}">
      <dgm:prSet/>
      <dgm:spPr/>
      <dgm:t>
        <a:bodyPr/>
        <a:lstStyle/>
        <a:p>
          <a:endParaRPr lang="es-EC"/>
        </a:p>
      </dgm:t>
    </dgm:pt>
    <dgm:pt modelId="{0A6923A2-739B-4316-9C1A-A1E9C2209F79}" type="sibTrans" cxnId="{0A3326D5-E85E-4546-9380-C79F33E42438}">
      <dgm:prSet/>
      <dgm:spPr/>
      <dgm:t>
        <a:bodyPr/>
        <a:lstStyle/>
        <a:p>
          <a:endParaRPr lang="es-EC"/>
        </a:p>
      </dgm:t>
    </dgm:pt>
    <dgm:pt modelId="{D7F76009-8E50-4DCA-8D95-45B060AB0D45}">
      <dgm:prSet phldrT="[Texto]" custT="1"/>
      <dgm:spPr/>
      <dgm:t>
        <a:bodyPr/>
        <a:lstStyle/>
        <a:p>
          <a:pPr algn="l"/>
          <a:r>
            <a:rPr lang="es-EC" sz="1600" dirty="0">
              <a:latin typeface="+mj-lt"/>
            </a:rPr>
            <a:t>Conocer el estado actual del proceso de cobranza en las Cooperativas de Ahorro y Crédito del SFPS del semento1 del Distrito Metropolitano de Quito, a través de la evaluación de los controles establecidos para determinar su eficiencia y efectividad.</a:t>
          </a:r>
        </a:p>
      </dgm:t>
    </dgm:pt>
    <dgm:pt modelId="{7DFD33DE-73FC-4B99-84ED-68CC3FA493F2}" type="parTrans" cxnId="{5D82C583-23D6-42B0-AE01-2CB57832DA8C}">
      <dgm:prSet/>
      <dgm:spPr/>
      <dgm:t>
        <a:bodyPr/>
        <a:lstStyle/>
        <a:p>
          <a:endParaRPr lang="es-EC"/>
        </a:p>
      </dgm:t>
    </dgm:pt>
    <dgm:pt modelId="{DA62EAD4-ADA5-4242-9C25-3C684D6D913E}" type="sibTrans" cxnId="{5D82C583-23D6-42B0-AE01-2CB57832DA8C}">
      <dgm:prSet/>
      <dgm:spPr/>
      <dgm:t>
        <a:bodyPr/>
        <a:lstStyle/>
        <a:p>
          <a:endParaRPr lang="es-EC"/>
        </a:p>
      </dgm:t>
    </dgm:pt>
    <dgm:pt modelId="{514EE303-61E1-4A51-9313-196BE20CD26D}">
      <dgm:prSet phldrT="[Texto]" custT="1"/>
      <dgm:spPr/>
      <dgm:t>
        <a:bodyPr/>
        <a:lstStyle/>
        <a:p>
          <a:pPr algn="l"/>
          <a:r>
            <a:rPr lang="es-EC" sz="1600" u="none" dirty="0"/>
            <a:t>Proponer un flujograma del proceso de cobranza incluyendo controles y nuevas actividades para mejorar la gestión de cobranzas.</a:t>
          </a:r>
          <a:endParaRPr lang="es-EC" sz="1600" dirty="0"/>
        </a:p>
      </dgm:t>
    </dgm:pt>
    <dgm:pt modelId="{5A6FB37B-E4C8-401E-947D-DE269129CC67}" type="sibTrans" cxnId="{14DC6883-B529-4A1D-A031-19FCA883D3DC}">
      <dgm:prSet/>
      <dgm:spPr/>
      <dgm:t>
        <a:bodyPr/>
        <a:lstStyle/>
        <a:p>
          <a:endParaRPr lang="es-EC"/>
        </a:p>
      </dgm:t>
    </dgm:pt>
    <dgm:pt modelId="{528FDF74-6F79-4B0D-97C2-FD6E6F820ADF}" type="parTrans" cxnId="{14DC6883-B529-4A1D-A031-19FCA883D3DC}">
      <dgm:prSet/>
      <dgm:spPr/>
      <dgm:t>
        <a:bodyPr/>
        <a:lstStyle/>
        <a:p>
          <a:endParaRPr lang="es-EC"/>
        </a:p>
      </dgm:t>
    </dgm:pt>
    <dgm:pt modelId="{EC5AC4A8-010C-40E7-ACB4-1D612646218E}" type="pres">
      <dgm:prSet presAssocID="{F4B8AC6E-767B-4365-8480-F91EBD4E2C31}" presName="list" presStyleCnt="0">
        <dgm:presLayoutVars>
          <dgm:dir/>
          <dgm:animLvl val="lvl"/>
        </dgm:presLayoutVars>
      </dgm:prSet>
      <dgm:spPr/>
      <dgm:t>
        <a:bodyPr/>
        <a:lstStyle/>
        <a:p>
          <a:endParaRPr lang="es-ES"/>
        </a:p>
      </dgm:t>
    </dgm:pt>
    <dgm:pt modelId="{BA975952-C16A-4B16-821F-0CEAF5BDA590}" type="pres">
      <dgm:prSet presAssocID="{6FF6CA55-E74E-435E-9E41-5FA99615D9DB}" presName="posSpace" presStyleCnt="0"/>
      <dgm:spPr/>
    </dgm:pt>
    <dgm:pt modelId="{13175DBC-B77C-4421-A557-D130AE559C4C}" type="pres">
      <dgm:prSet presAssocID="{6FF6CA55-E74E-435E-9E41-5FA99615D9DB}" presName="vertFlow" presStyleCnt="0"/>
      <dgm:spPr/>
    </dgm:pt>
    <dgm:pt modelId="{6213020E-0553-4B95-8564-D2169FFF9961}" type="pres">
      <dgm:prSet presAssocID="{6FF6CA55-E74E-435E-9E41-5FA99615D9DB}" presName="topSpace" presStyleCnt="0"/>
      <dgm:spPr/>
    </dgm:pt>
    <dgm:pt modelId="{64B3FC1C-6D05-401D-85AD-033E95449415}" type="pres">
      <dgm:prSet presAssocID="{6FF6CA55-E74E-435E-9E41-5FA99615D9DB}" presName="firstComp" presStyleCnt="0"/>
      <dgm:spPr/>
    </dgm:pt>
    <dgm:pt modelId="{C66B5AA9-661C-47A2-A00B-FB6A6F610896}" type="pres">
      <dgm:prSet presAssocID="{6FF6CA55-E74E-435E-9E41-5FA99615D9DB}" presName="firstChild" presStyleLbl="bgAccFollowNode1" presStyleIdx="0" presStyleCnt="3" custScaleX="124916" custScaleY="151491" custLinFactNeighborY="-2878"/>
      <dgm:spPr/>
      <dgm:t>
        <a:bodyPr/>
        <a:lstStyle/>
        <a:p>
          <a:endParaRPr lang="es-ES"/>
        </a:p>
      </dgm:t>
    </dgm:pt>
    <dgm:pt modelId="{BFFD8105-F609-486E-96B3-C85DA1370195}" type="pres">
      <dgm:prSet presAssocID="{6FF6CA55-E74E-435E-9E41-5FA99615D9DB}" presName="firstChildTx" presStyleLbl="bgAccFollowNode1" presStyleIdx="0" presStyleCnt="3">
        <dgm:presLayoutVars>
          <dgm:bulletEnabled val="1"/>
        </dgm:presLayoutVars>
      </dgm:prSet>
      <dgm:spPr/>
      <dgm:t>
        <a:bodyPr/>
        <a:lstStyle/>
        <a:p>
          <a:endParaRPr lang="es-ES"/>
        </a:p>
      </dgm:t>
    </dgm:pt>
    <dgm:pt modelId="{A69EEABB-3A12-4E8B-B86A-A5560343BB8E}" type="pres">
      <dgm:prSet presAssocID="{6FF6CA55-E74E-435E-9E41-5FA99615D9DB}" presName="negSpace" presStyleCnt="0"/>
      <dgm:spPr/>
    </dgm:pt>
    <dgm:pt modelId="{1682FD8C-4D61-4588-85D7-194AFB88DB4F}" type="pres">
      <dgm:prSet presAssocID="{6FF6CA55-E74E-435E-9E41-5FA99615D9DB}" presName="circle" presStyleLbl="node1" presStyleIdx="0" presStyleCnt="2" custScaleX="69422" custScaleY="70133" custLinFactNeighborX="-23857" custLinFactNeighborY="3636"/>
      <dgm:spPr/>
      <dgm:t>
        <a:bodyPr/>
        <a:lstStyle/>
        <a:p>
          <a:endParaRPr lang="es-ES"/>
        </a:p>
      </dgm:t>
    </dgm:pt>
    <dgm:pt modelId="{D04CF568-D077-4A92-9EF1-E98E04E22F0D}" type="pres">
      <dgm:prSet presAssocID="{9CB1B63B-8F8D-4C1C-AC61-EA9F2ADFACDF}" presName="transSpace" presStyleCnt="0"/>
      <dgm:spPr/>
    </dgm:pt>
    <dgm:pt modelId="{8F4080EC-7973-4147-9976-B09A3DE40306}" type="pres">
      <dgm:prSet presAssocID="{42B4E91A-2087-42A7-A84A-4B83A6DA0AEA}" presName="posSpace" presStyleCnt="0"/>
      <dgm:spPr/>
    </dgm:pt>
    <dgm:pt modelId="{138C0AA2-33F4-4606-B076-842FDE421B32}" type="pres">
      <dgm:prSet presAssocID="{42B4E91A-2087-42A7-A84A-4B83A6DA0AEA}" presName="vertFlow" presStyleCnt="0"/>
      <dgm:spPr/>
    </dgm:pt>
    <dgm:pt modelId="{A9E26ECC-197E-4EBC-A834-8F9F48A6A520}" type="pres">
      <dgm:prSet presAssocID="{42B4E91A-2087-42A7-A84A-4B83A6DA0AEA}" presName="topSpace" presStyleCnt="0"/>
      <dgm:spPr/>
    </dgm:pt>
    <dgm:pt modelId="{36E0744E-E39C-4984-B7E3-DA6359E89310}" type="pres">
      <dgm:prSet presAssocID="{42B4E91A-2087-42A7-A84A-4B83A6DA0AEA}" presName="firstComp" presStyleCnt="0"/>
      <dgm:spPr/>
    </dgm:pt>
    <dgm:pt modelId="{4E412281-A4A1-4F8C-80CD-880E1003C304}" type="pres">
      <dgm:prSet presAssocID="{42B4E91A-2087-42A7-A84A-4B83A6DA0AEA}" presName="firstChild" presStyleLbl="bgAccFollowNode1" presStyleIdx="1" presStyleCnt="3" custScaleX="145280" custScaleY="182161" custLinFactNeighborX="-14422" custLinFactNeighborY="-13977"/>
      <dgm:spPr/>
      <dgm:t>
        <a:bodyPr/>
        <a:lstStyle/>
        <a:p>
          <a:endParaRPr lang="es-ES"/>
        </a:p>
      </dgm:t>
    </dgm:pt>
    <dgm:pt modelId="{4A8BDAE1-2AFB-4509-9193-362E26DA915E}" type="pres">
      <dgm:prSet presAssocID="{42B4E91A-2087-42A7-A84A-4B83A6DA0AEA}" presName="firstChildTx" presStyleLbl="bgAccFollowNode1" presStyleIdx="1" presStyleCnt="3">
        <dgm:presLayoutVars>
          <dgm:bulletEnabled val="1"/>
        </dgm:presLayoutVars>
      </dgm:prSet>
      <dgm:spPr/>
      <dgm:t>
        <a:bodyPr/>
        <a:lstStyle/>
        <a:p>
          <a:endParaRPr lang="es-ES"/>
        </a:p>
      </dgm:t>
    </dgm:pt>
    <dgm:pt modelId="{D7C0EEE5-AAE0-4622-87B9-2580558FA52F}" type="pres">
      <dgm:prSet presAssocID="{514EE303-61E1-4A51-9313-196BE20CD26D}" presName="comp" presStyleCnt="0"/>
      <dgm:spPr/>
    </dgm:pt>
    <dgm:pt modelId="{FCDA111E-4230-43E5-82E9-AE024FE8C00D}" type="pres">
      <dgm:prSet presAssocID="{514EE303-61E1-4A51-9313-196BE20CD26D}" presName="child" presStyleLbl="bgAccFollowNode1" presStyleIdx="2" presStyleCnt="3" custScaleX="123523" custScaleY="129447" custLinFactNeighborY="1349"/>
      <dgm:spPr/>
      <dgm:t>
        <a:bodyPr/>
        <a:lstStyle/>
        <a:p>
          <a:endParaRPr lang="es-ES"/>
        </a:p>
      </dgm:t>
    </dgm:pt>
    <dgm:pt modelId="{3482E0E3-0BC6-4C19-BEBB-E1633C905807}" type="pres">
      <dgm:prSet presAssocID="{514EE303-61E1-4A51-9313-196BE20CD26D}" presName="childTx" presStyleLbl="bgAccFollowNode1" presStyleIdx="2" presStyleCnt="3">
        <dgm:presLayoutVars>
          <dgm:bulletEnabled val="1"/>
        </dgm:presLayoutVars>
      </dgm:prSet>
      <dgm:spPr/>
      <dgm:t>
        <a:bodyPr/>
        <a:lstStyle/>
        <a:p>
          <a:endParaRPr lang="es-ES"/>
        </a:p>
      </dgm:t>
    </dgm:pt>
    <dgm:pt modelId="{C8BB4CFD-5BB7-40EF-A84B-D820B1C33AD1}" type="pres">
      <dgm:prSet presAssocID="{42B4E91A-2087-42A7-A84A-4B83A6DA0AEA}" presName="negSpace" presStyleCnt="0"/>
      <dgm:spPr/>
    </dgm:pt>
    <dgm:pt modelId="{44560982-C64A-4683-ADAC-AD7136ADAD35}" type="pres">
      <dgm:prSet presAssocID="{42B4E91A-2087-42A7-A84A-4B83A6DA0AEA}" presName="circle" presStyleLbl="node1" presStyleIdx="1" presStyleCnt="2" custScaleX="67889" custScaleY="64629" custLinFactY="100000" custLinFactNeighborX="-60404" custLinFactNeighborY="132357"/>
      <dgm:spPr/>
      <dgm:t>
        <a:bodyPr/>
        <a:lstStyle/>
        <a:p>
          <a:endParaRPr lang="es-ES"/>
        </a:p>
      </dgm:t>
    </dgm:pt>
  </dgm:ptLst>
  <dgm:cxnLst>
    <dgm:cxn modelId="{D74370D9-AB06-4A8C-8E2F-18585F3DCD1D}" type="presOf" srcId="{6FF6CA55-E74E-435E-9E41-5FA99615D9DB}" destId="{1682FD8C-4D61-4588-85D7-194AFB88DB4F}" srcOrd="0" destOrd="0" presId="urn:microsoft.com/office/officeart/2005/8/layout/hList9"/>
    <dgm:cxn modelId="{0A3326D5-E85E-4546-9380-C79F33E42438}" srcId="{F4B8AC6E-767B-4365-8480-F91EBD4E2C31}" destId="{42B4E91A-2087-42A7-A84A-4B83A6DA0AEA}" srcOrd="1" destOrd="0" parTransId="{B980051D-9924-49C9-99C2-E38D10329160}" sibTransId="{0A6923A2-739B-4316-9C1A-A1E9C2209F79}"/>
    <dgm:cxn modelId="{405792CA-D997-4A9C-868C-2623F99C27A8}" type="presOf" srcId="{3B20316E-9FFF-4E79-8625-8796FD1D36AC}" destId="{C66B5AA9-661C-47A2-A00B-FB6A6F610896}" srcOrd="0" destOrd="0" presId="urn:microsoft.com/office/officeart/2005/8/layout/hList9"/>
    <dgm:cxn modelId="{65BC50BC-74CB-4E81-AB1E-F1399B577061}" srcId="{F4B8AC6E-767B-4365-8480-F91EBD4E2C31}" destId="{6FF6CA55-E74E-435E-9E41-5FA99615D9DB}" srcOrd="0" destOrd="0" parTransId="{23013C47-5C82-4CB8-B811-8352374DD00E}" sibTransId="{9CB1B63B-8F8D-4C1C-AC61-EA9F2ADFACDF}"/>
    <dgm:cxn modelId="{913B7666-FD3B-4309-A833-6DAB3A205C43}" srcId="{6FF6CA55-E74E-435E-9E41-5FA99615D9DB}" destId="{3B20316E-9FFF-4E79-8625-8796FD1D36AC}" srcOrd="0" destOrd="0" parTransId="{50CD3104-5D37-49A8-B450-B473478197C3}" sibTransId="{DE1B4650-6BCB-4BD6-91AA-1F27ADAC3310}"/>
    <dgm:cxn modelId="{02C8A6D5-BDA7-43D1-B095-809CD28A9CAF}" type="presOf" srcId="{514EE303-61E1-4A51-9313-196BE20CD26D}" destId="{FCDA111E-4230-43E5-82E9-AE024FE8C00D}" srcOrd="0" destOrd="0" presId="urn:microsoft.com/office/officeart/2005/8/layout/hList9"/>
    <dgm:cxn modelId="{E04F28C9-D3F4-4C3A-956A-B1EA992A7460}" type="presOf" srcId="{D7F76009-8E50-4DCA-8D95-45B060AB0D45}" destId="{4E412281-A4A1-4F8C-80CD-880E1003C304}" srcOrd="0" destOrd="0" presId="urn:microsoft.com/office/officeart/2005/8/layout/hList9"/>
    <dgm:cxn modelId="{B678C20D-7399-4F59-81C4-87BA6ED33AB8}" type="presOf" srcId="{F4B8AC6E-767B-4365-8480-F91EBD4E2C31}" destId="{EC5AC4A8-010C-40E7-ACB4-1D612646218E}" srcOrd="0" destOrd="0" presId="urn:microsoft.com/office/officeart/2005/8/layout/hList9"/>
    <dgm:cxn modelId="{C081C973-1E97-4CB8-BC8D-244D0F26D64B}" type="presOf" srcId="{D7F76009-8E50-4DCA-8D95-45B060AB0D45}" destId="{4A8BDAE1-2AFB-4509-9193-362E26DA915E}" srcOrd="1" destOrd="0" presId="urn:microsoft.com/office/officeart/2005/8/layout/hList9"/>
    <dgm:cxn modelId="{5D82C583-23D6-42B0-AE01-2CB57832DA8C}" srcId="{42B4E91A-2087-42A7-A84A-4B83A6DA0AEA}" destId="{D7F76009-8E50-4DCA-8D95-45B060AB0D45}" srcOrd="0" destOrd="0" parTransId="{7DFD33DE-73FC-4B99-84ED-68CC3FA493F2}" sibTransId="{DA62EAD4-ADA5-4242-9C25-3C684D6D913E}"/>
    <dgm:cxn modelId="{982676FF-B435-456E-BFB3-1131FA077962}" type="presOf" srcId="{42B4E91A-2087-42A7-A84A-4B83A6DA0AEA}" destId="{44560982-C64A-4683-ADAC-AD7136ADAD35}" srcOrd="0" destOrd="0" presId="urn:microsoft.com/office/officeart/2005/8/layout/hList9"/>
    <dgm:cxn modelId="{489299CA-1E18-424E-A080-0F964459E015}" type="presOf" srcId="{3B20316E-9FFF-4E79-8625-8796FD1D36AC}" destId="{BFFD8105-F609-486E-96B3-C85DA1370195}" srcOrd="1" destOrd="0" presId="urn:microsoft.com/office/officeart/2005/8/layout/hList9"/>
    <dgm:cxn modelId="{DF6B21D0-64CF-4188-A2D3-B477070F383D}" type="presOf" srcId="{514EE303-61E1-4A51-9313-196BE20CD26D}" destId="{3482E0E3-0BC6-4C19-BEBB-E1633C905807}" srcOrd="1" destOrd="0" presId="urn:microsoft.com/office/officeart/2005/8/layout/hList9"/>
    <dgm:cxn modelId="{14DC6883-B529-4A1D-A031-19FCA883D3DC}" srcId="{42B4E91A-2087-42A7-A84A-4B83A6DA0AEA}" destId="{514EE303-61E1-4A51-9313-196BE20CD26D}" srcOrd="1" destOrd="0" parTransId="{528FDF74-6F79-4B0D-97C2-FD6E6F820ADF}" sibTransId="{5A6FB37B-E4C8-401E-947D-DE269129CC67}"/>
    <dgm:cxn modelId="{7B5F2AC4-2C35-4864-8626-F86DD3C10176}" type="presParOf" srcId="{EC5AC4A8-010C-40E7-ACB4-1D612646218E}" destId="{BA975952-C16A-4B16-821F-0CEAF5BDA590}" srcOrd="0" destOrd="0" presId="urn:microsoft.com/office/officeart/2005/8/layout/hList9"/>
    <dgm:cxn modelId="{5E445E24-10A7-4461-80FA-727F5F169EF1}" type="presParOf" srcId="{EC5AC4A8-010C-40E7-ACB4-1D612646218E}" destId="{13175DBC-B77C-4421-A557-D130AE559C4C}" srcOrd="1" destOrd="0" presId="urn:microsoft.com/office/officeart/2005/8/layout/hList9"/>
    <dgm:cxn modelId="{7258095B-DC4C-4B2D-B41C-BD88832A009B}" type="presParOf" srcId="{13175DBC-B77C-4421-A557-D130AE559C4C}" destId="{6213020E-0553-4B95-8564-D2169FFF9961}" srcOrd="0" destOrd="0" presId="urn:microsoft.com/office/officeart/2005/8/layout/hList9"/>
    <dgm:cxn modelId="{C56EC66C-9513-4120-9EA3-9AAAAA5B29EC}" type="presParOf" srcId="{13175DBC-B77C-4421-A557-D130AE559C4C}" destId="{64B3FC1C-6D05-401D-85AD-033E95449415}" srcOrd="1" destOrd="0" presId="urn:microsoft.com/office/officeart/2005/8/layout/hList9"/>
    <dgm:cxn modelId="{ED3A4690-DDE6-4959-98C0-97AD68E4C877}" type="presParOf" srcId="{64B3FC1C-6D05-401D-85AD-033E95449415}" destId="{C66B5AA9-661C-47A2-A00B-FB6A6F610896}" srcOrd="0" destOrd="0" presId="urn:microsoft.com/office/officeart/2005/8/layout/hList9"/>
    <dgm:cxn modelId="{43D4CD9C-2AC3-4A96-8412-E9D26B8ECBC8}" type="presParOf" srcId="{64B3FC1C-6D05-401D-85AD-033E95449415}" destId="{BFFD8105-F609-486E-96B3-C85DA1370195}" srcOrd="1" destOrd="0" presId="urn:microsoft.com/office/officeart/2005/8/layout/hList9"/>
    <dgm:cxn modelId="{636639D4-B0B1-4188-954A-E7B8E325CC27}" type="presParOf" srcId="{EC5AC4A8-010C-40E7-ACB4-1D612646218E}" destId="{A69EEABB-3A12-4E8B-B86A-A5560343BB8E}" srcOrd="2" destOrd="0" presId="urn:microsoft.com/office/officeart/2005/8/layout/hList9"/>
    <dgm:cxn modelId="{D3D2FBD3-39A0-41FA-BE31-2D54078A9A68}" type="presParOf" srcId="{EC5AC4A8-010C-40E7-ACB4-1D612646218E}" destId="{1682FD8C-4D61-4588-85D7-194AFB88DB4F}" srcOrd="3" destOrd="0" presId="urn:microsoft.com/office/officeart/2005/8/layout/hList9"/>
    <dgm:cxn modelId="{4D751CF2-63D0-40D4-935E-8EA31C7B0E91}" type="presParOf" srcId="{EC5AC4A8-010C-40E7-ACB4-1D612646218E}" destId="{D04CF568-D077-4A92-9EF1-E98E04E22F0D}" srcOrd="4" destOrd="0" presId="urn:microsoft.com/office/officeart/2005/8/layout/hList9"/>
    <dgm:cxn modelId="{00C4597F-5B77-4D31-889B-E23CABBB7AE3}" type="presParOf" srcId="{EC5AC4A8-010C-40E7-ACB4-1D612646218E}" destId="{8F4080EC-7973-4147-9976-B09A3DE40306}" srcOrd="5" destOrd="0" presId="urn:microsoft.com/office/officeart/2005/8/layout/hList9"/>
    <dgm:cxn modelId="{DEC02547-24D2-41B6-9F47-94E6CCC9B887}" type="presParOf" srcId="{EC5AC4A8-010C-40E7-ACB4-1D612646218E}" destId="{138C0AA2-33F4-4606-B076-842FDE421B32}" srcOrd="6" destOrd="0" presId="urn:microsoft.com/office/officeart/2005/8/layout/hList9"/>
    <dgm:cxn modelId="{257F0D54-04BC-4A0E-9621-25464AC3094D}" type="presParOf" srcId="{138C0AA2-33F4-4606-B076-842FDE421B32}" destId="{A9E26ECC-197E-4EBC-A834-8F9F48A6A520}" srcOrd="0" destOrd="0" presId="urn:microsoft.com/office/officeart/2005/8/layout/hList9"/>
    <dgm:cxn modelId="{5678CFC4-B717-43FC-AE07-E3719C47EF79}" type="presParOf" srcId="{138C0AA2-33F4-4606-B076-842FDE421B32}" destId="{36E0744E-E39C-4984-B7E3-DA6359E89310}" srcOrd="1" destOrd="0" presId="urn:microsoft.com/office/officeart/2005/8/layout/hList9"/>
    <dgm:cxn modelId="{D28321C0-775B-45A2-AF70-70C26B55C8C7}" type="presParOf" srcId="{36E0744E-E39C-4984-B7E3-DA6359E89310}" destId="{4E412281-A4A1-4F8C-80CD-880E1003C304}" srcOrd="0" destOrd="0" presId="urn:microsoft.com/office/officeart/2005/8/layout/hList9"/>
    <dgm:cxn modelId="{C1BCD51F-7FE1-448B-94E2-E0B655423590}" type="presParOf" srcId="{36E0744E-E39C-4984-B7E3-DA6359E89310}" destId="{4A8BDAE1-2AFB-4509-9193-362E26DA915E}" srcOrd="1" destOrd="0" presId="urn:microsoft.com/office/officeart/2005/8/layout/hList9"/>
    <dgm:cxn modelId="{FA6F3EB1-26F4-43F3-B939-4FC47F5C1CC7}" type="presParOf" srcId="{138C0AA2-33F4-4606-B076-842FDE421B32}" destId="{D7C0EEE5-AAE0-4622-87B9-2580558FA52F}" srcOrd="2" destOrd="0" presId="urn:microsoft.com/office/officeart/2005/8/layout/hList9"/>
    <dgm:cxn modelId="{732B6419-1CD9-4BEB-8E8E-9A372AE2813C}" type="presParOf" srcId="{D7C0EEE5-AAE0-4622-87B9-2580558FA52F}" destId="{FCDA111E-4230-43E5-82E9-AE024FE8C00D}" srcOrd="0" destOrd="0" presId="urn:microsoft.com/office/officeart/2005/8/layout/hList9"/>
    <dgm:cxn modelId="{D2859F8C-97B4-4444-8B54-29AF032B6046}" type="presParOf" srcId="{D7C0EEE5-AAE0-4622-87B9-2580558FA52F}" destId="{3482E0E3-0BC6-4C19-BEBB-E1633C905807}" srcOrd="1" destOrd="0" presId="urn:microsoft.com/office/officeart/2005/8/layout/hList9"/>
    <dgm:cxn modelId="{B3CF583F-5462-4800-A6AE-8416D3960A7F}" type="presParOf" srcId="{EC5AC4A8-010C-40E7-ACB4-1D612646218E}" destId="{C8BB4CFD-5BB7-40EF-A84B-D820B1C33AD1}" srcOrd="7" destOrd="0" presId="urn:microsoft.com/office/officeart/2005/8/layout/hList9"/>
    <dgm:cxn modelId="{16158A78-82B1-4B4A-A3BE-47DFFB65F917}" type="presParOf" srcId="{EC5AC4A8-010C-40E7-ACB4-1D612646218E}" destId="{44560982-C64A-4683-ADAC-AD7136ADAD35}"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2D37E7-8898-4F1D-90C3-6ECD71F2F696}" type="doc">
      <dgm:prSet loTypeId="urn:microsoft.com/office/officeart/2005/8/layout/hierarchy3" loCatId="hierarchy" qsTypeId="urn:microsoft.com/office/officeart/2005/8/quickstyle/simple3" qsCatId="simple" csTypeId="urn:microsoft.com/office/officeart/2005/8/colors/colorful4" csCatId="colorful" phldr="1"/>
      <dgm:spPr/>
      <dgm:t>
        <a:bodyPr/>
        <a:lstStyle/>
        <a:p>
          <a:endParaRPr lang="es-EC"/>
        </a:p>
      </dgm:t>
    </dgm:pt>
    <dgm:pt modelId="{D4D0325D-D26B-4C25-8BEE-D787E8FB648C}">
      <dgm:prSet custT="1"/>
      <dgm:spPr/>
      <dgm:t>
        <a:bodyPr/>
        <a:lstStyle/>
        <a:p>
          <a:pPr rtl="0"/>
          <a:r>
            <a:rPr lang="es-EC" sz="1400" b="0" i="0" u="none" dirty="0">
              <a:latin typeface="HELVETICA" panose="020B0604020202020204" pitchFamily="34" charset="0"/>
              <a:cs typeface="HELVETICA" panose="020B0604020202020204" pitchFamily="34" charset="0"/>
            </a:rPr>
            <a:t>Políticas y estrategias para minimizar el índice de morosidad en las Cooperativas de Ahorro y Crédito del cantón Riobamba</a:t>
          </a:r>
          <a:r>
            <a:rPr lang="es-EC" sz="1400" b="0" i="0" u="none" baseline="0" dirty="0">
              <a:latin typeface="HELVETICA" panose="020B0604020202020204" pitchFamily="34" charset="0"/>
              <a:cs typeface="HELVETICA" panose="020B0604020202020204" pitchFamily="34" charset="0"/>
            </a:rPr>
            <a:t> (2017)</a:t>
          </a:r>
          <a:endParaRPr lang="es-EC" sz="1400" b="0" i="0" u="none" dirty="0">
            <a:latin typeface="HELVETICA" panose="020B0604020202020204" pitchFamily="34" charset="0"/>
            <a:cs typeface="HELVETICA" panose="020B0604020202020204" pitchFamily="34" charset="0"/>
          </a:endParaRPr>
        </a:p>
      </dgm:t>
    </dgm:pt>
    <dgm:pt modelId="{F604BAB1-ED3A-4119-A77F-982DF2E56CCA}" type="parTrans" cxnId="{CDE653A7-8B15-4010-BA58-F4F69CD24DFB}">
      <dgm:prSet/>
      <dgm:spPr/>
      <dgm:t>
        <a:bodyPr/>
        <a:lstStyle/>
        <a:p>
          <a:endParaRPr lang="es-EC" sz="1400">
            <a:latin typeface="HELVETICA" panose="020B0604020202020204" pitchFamily="34" charset="0"/>
            <a:cs typeface="HELVETICA" panose="020B0604020202020204" pitchFamily="34" charset="0"/>
          </a:endParaRPr>
        </a:p>
      </dgm:t>
    </dgm:pt>
    <dgm:pt modelId="{B110C54A-FD8C-4073-BDB2-5B2928A28BC6}" type="sibTrans" cxnId="{CDE653A7-8B15-4010-BA58-F4F69CD24DFB}">
      <dgm:prSet/>
      <dgm:spPr/>
      <dgm:t>
        <a:bodyPr/>
        <a:lstStyle/>
        <a:p>
          <a:endParaRPr lang="es-EC" sz="1400">
            <a:latin typeface="HELVETICA" panose="020B0604020202020204" pitchFamily="34" charset="0"/>
            <a:cs typeface="HELVETICA" panose="020B0604020202020204" pitchFamily="34" charset="0"/>
          </a:endParaRPr>
        </a:p>
      </dgm:t>
    </dgm:pt>
    <dgm:pt modelId="{F111D2F2-09A3-43C1-8E06-DA0479026C57}">
      <dgm:prSet custT="1"/>
      <dgm:spPr/>
      <dgm:t>
        <a:bodyPr/>
        <a:lstStyle/>
        <a:p>
          <a:r>
            <a:rPr lang="es-EC" sz="1400" b="0" i="0" dirty="0"/>
            <a:t>La recesión económica ha contribuido a que las cooperativas tengan problemas de liquidez, provocando a las mismas una desestabilización económica y financiera, situación que pone en riesgo su función en el mercado por el elevado índice de morosidad por parte de los socios.</a:t>
          </a:r>
          <a:endParaRPr lang="es-EC" sz="1400" b="0" i="0" u="none" dirty="0">
            <a:latin typeface="HELVETICA" panose="020B0604020202020204" pitchFamily="34" charset="0"/>
            <a:cs typeface="HELVETICA" panose="020B0604020202020204" pitchFamily="34" charset="0"/>
          </a:endParaRPr>
        </a:p>
      </dgm:t>
    </dgm:pt>
    <dgm:pt modelId="{EEEFE12F-B948-476F-9482-7D8EBA69E3A1}" type="parTrans" cxnId="{0A760007-B9C5-471E-90A4-067C5ED162B1}">
      <dgm:prSet/>
      <dgm:spPr/>
      <dgm:t>
        <a:bodyPr/>
        <a:lstStyle/>
        <a:p>
          <a:endParaRPr lang="es-EC" sz="1400">
            <a:latin typeface="HELVETICA" panose="020B0604020202020204" pitchFamily="34" charset="0"/>
            <a:cs typeface="HELVETICA" panose="020B0604020202020204" pitchFamily="34" charset="0"/>
          </a:endParaRPr>
        </a:p>
      </dgm:t>
    </dgm:pt>
    <dgm:pt modelId="{AF75B948-C0A7-466E-8E77-267845A474DB}" type="sibTrans" cxnId="{0A760007-B9C5-471E-90A4-067C5ED162B1}">
      <dgm:prSet/>
      <dgm:spPr/>
      <dgm:t>
        <a:bodyPr/>
        <a:lstStyle/>
        <a:p>
          <a:endParaRPr lang="es-EC" sz="1400">
            <a:latin typeface="HELVETICA" panose="020B0604020202020204" pitchFamily="34" charset="0"/>
            <a:cs typeface="HELVETICA" panose="020B0604020202020204" pitchFamily="34" charset="0"/>
          </a:endParaRPr>
        </a:p>
      </dgm:t>
    </dgm:pt>
    <dgm:pt modelId="{04A2ABEF-C3B6-4680-A4B5-C168167B670F}">
      <dgm:prSet custT="1"/>
      <dgm:spPr/>
      <dgm:t>
        <a:bodyPr/>
        <a:lstStyle/>
        <a:p>
          <a:r>
            <a:rPr lang="es-EC" sz="1400" b="0" i="0" dirty="0"/>
            <a:t>Los reportes de la Superintendencia de Economía Popular y Solidaria, demuestran un alto índice de morosidad que es provocado por un inadecuado otorgamiento de créditos ineficientes e ineficaces, lo cual ha generado una falta de liquidez</a:t>
          </a:r>
          <a:endParaRPr lang="es-EC" sz="1400" b="0" i="0" u="none" dirty="0">
            <a:latin typeface="HELVETICA" panose="020B0604020202020204" pitchFamily="34" charset="0"/>
            <a:cs typeface="HELVETICA" panose="020B0604020202020204" pitchFamily="34" charset="0"/>
          </a:endParaRPr>
        </a:p>
      </dgm:t>
    </dgm:pt>
    <dgm:pt modelId="{2CA33803-4C13-448B-81C7-BD5BAC865322}" type="parTrans" cxnId="{A41E250A-2321-4FE1-AC5B-520E3E9E27F5}">
      <dgm:prSet/>
      <dgm:spPr/>
      <dgm:t>
        <a:bodyPr/>
        <a:lstStyle/>
        <a:p>
          <a:endParaRPr lang="es-EC" sz="1400">
            <a:latin typeface="HELVETICA" panose="020B0604020202020204" pitchFamily="34" charset="0"/>
            <a:cs typeface="HELVETICA" panose="020B0604020202020204" pitchFamily="34" charset="0"/>
          </a:endParaRPr>
        </a:p>
      </dgm:t>
    </dgm:pt>
    <dgm:pt modelId="{61073D91-F7B2-4DBF-8880-493BCEDF0E53}" type="sibTrans" cxnId="{A41E250A-2321-4FE1-AC5B-520E3E9E27F5}">
      <dgm:prSet/>
      <dgm:spPr/>
      <dgm:t>
        <a:bodyPr/>
        <a:lstStyle/>
        <a:p>
          <a:endParaRPr lang="es-EC" sz="1400">
            <a:latin typeface="HELVETICA" panose="020B0604020202020204" pitchFamily="34" charset="0"/>
            <a:cs typeface="HELVETICA" panose="020B0604020202020204" pitchFamily="34" charset="0"/>
          </a:endParaRPr>
        </a:p>
      </dgm:t>
    </dgm:pt>
    <dgm:pt modelId="{D5252C0F-DB3C-4A5E-859D-F1443FC44505}">
      <dgm:prSet custT="1"/>
      <dgm:spPr/>
      <dgm:t>
        <a:bodyPr/>
        <a:lstStyle/>
        <a:p>
          <a:r>
            <a:rPr lang="es-EC" sz="1400" b="0" i="0" dirty="0"/>
            <a:t>La falta de un proceso de concesión de créditos ha permitido que no exista una evaluación correcta al sujeto de crédito, ni un seguimiento oportuno del mismo lo que ha ocasionado una amplia cartera vencida.</a:t>
          </a:r>
          <a:endParaRPr lang="es-EC" sz="1400" b="0" i="0" u="none" dirty="0">
            <a:latin typeface="HELVETICA" panose="020B0604020202020204" pitchFamily="34" charset="0"/>
            <a:cs typeface="HELVETICA" panose="020B0604020202020204" pitchFamily="34" charset="0"/>
          </a:endParaRPr>
        </a:p>
      </dgm:t>
    </dgm:pt>
    <dgm:pt modelId="{62D45141-C97A-4D66-9619-DB525F412BE6}" type="parTrans" cxnId="{EEB05039-CBA7-4B27-9EEC-362D7C061CD8}">
      <dgm:prSet/>
      <dgm:spPr/>
      <dgm:t>
        <a:bodyPr/>
        <a:lstStyle/>
        <a:p>
          <a:endParaRPr lang="es-EC" sz="1400">
            <a:latin typeface="HELVETICA" panose="020B0604020202020204" pitchFamily="34" charset="0"/>
            <a:cs typeface="HELVETICA" panose="020B0604020202020204" pitchFamily="34" charset="0"/>
          </a:endParaRPr>
        </a:p>
      </dgm:t>
    </dgm:pt>
    <dgm:pt modelId="{18D6028A-9904-4792-BD93-47EBF1F3E75D}" type="sibTrans" cxnId="{EEB05039-CBA7-4B27-9EEC-362D7C061CD8}">
      <dgm:prSet/>
      <dgm:spPr/>
      <dgm:t>
        <a:bodyPr/>
        <a:lstStyle/>
        <a:p>
          <a:endParaRPr lang="es-EC" sz="1400">
            <a:latin typeface="HELVETICA" panose="020B0604020202020204" pitchFamily="34" charset="0"/>
            <a:cs typeface="HELVETICA" panose="020B0604020202020204" pitchFamily="34" charset="0"/>
          </a:endParaRPr>
        </a:p>
      </dgm:t>
    </dgm:pt>
    <dgm:pt modelId="{995400C7-0527-41AF-94A1-0ECF3D9E12BE}">
      <dgm:prSet custT="1"/>
      <dgm:spPr/>
      <dgm:t>
        <a:bodyPr/>
        <a:lstStyle/>
        <a:p>
          <a:pPr rtl="0"/>
          <a:r>
            <a:rPr lang="es-EC" sz="1400" b="1" i="0" u="none" dirty="0">
              <a:latin typeface="HELVETICA" panose="020B0604020202020204" pitchFamily="34" charset="0"/>
              <a:cs typeface="HELVETICA" panose="020B0604020202020204" pitchFamily="34" charset="0"/>
            </a:rPr>
            <a:t>Revista Líderes</a:t>
          </a:r>
        </a:p>
      </dgm:t>
    </dgm:pt>
    <dgm:pt modelId="{BCA9346E-31F5-449A-B3C9-FE539774922F}" type="parTrans" cxnId="{8B4FCF9A-7A10-48F3-9B66-94541EEA3E25}">
      <dgm:prSet/>
      <dgm:spPr/>
      <dgm:t>
        <a:bodyPr/>
        <a:lstStyle/>
        <a:p>
          <a:endParaRPr lang="es-EC" sz="1400">
            <a:latin typeface="HELVETICA" panose="020B0604020202020204" pitchFamily="34" charset="0"/>
            <a:cs typeface="HELVETICA" panose="020B0604020202020204" pitchFamily="34" charset="0"/>
          </a:endParaRPr>
        </a:p>
      </dgm:t>
    </dgm:pt>
    <dgm:pt modelId="{F700B3B2-2FF0-4687-9A1C-1C4318E100CC}" type="sibTrans" cxnId="{8B4FCF9A-7A10-48F3-9B66-94541EEA3E25}">
      <dgm:prSet/>
      <dgm:spPr/>
      <dgm:t>
        <a:bodyPr/>
        <a:lstStyle/>
        <a:p>
          <a:endParaRPr lang="es-EC" sz="1400">
            <a:latin typeface="HELVETICA" panose="020B0604020202020204" pitchFamily="34" charset="0"/>
            <a:cs typeface="HELVETICA" panose="020B0604020202020204" pitchFamily="34" charset="0"/>
          </a:endParaRPr>
        </a:p>
      </dgm:t>
    </dgm:pt>
    <dgm:pt modelId="{D286EDBF-0308-41A6-AFA9-F3D98346273A}">
      <dgm:prSet custT="1"/>
      <dgm:spPr/>
      <dgm:t>
        <a:bodyPr/>
        <a:lstStyle/>
        <a:p>
          <a:pPr rtl="0"/>
          <a:r>
            <a:rPr lang="es-EC" sz="1400" b="0" i="0" u="none" dirty="0">
              <a:latin typeface="HELVETICA" panose="020B0604020202020204" pitchFamily="34" charset="0"/>
              <a:cs typeface="HELVETICA" panose="020B0604020202020204" pitchFamily="34" charset="0"/>
            </a:rPr>
            <a:t>La morosidad se acentúa en el consumo y en el microcrédito (2015)</a:t>
          </a:r>
        </a:p>
      </dgm:t>
    </dgm:pt>
    <dgm:pt modelId="{45C9A237-44EB-4E53-930A-E6607127E5DF}" type="parTrans" cxnId="{DDB63E0A-8C0C-4D60-A494-03770C35E0ED}">
      <dgm:prSet/>
      <dgm:spPr/>
      <dgm:t>
        <a:bodyPr/>
        <a:lstStyle/>
        <a:p>
          <a:endParaRPr lang="es-EC" sz="1400">
            <a:latin typeface="HELVETICA" panose="020B0604020202020204" pitchFamily="34" charset="0"/>
            <a:cs typeface="HELVETICA" panose="020B0604020202020204" pitchFamily="34" charset="0"/>
          </a:endParaRPr>
        </a:p>
      </dgm:t>
    </dgm:pt>
    <dgm:pt modelId="{FDA4654A-C1E0-440D-A95F-007FFB93CC62}" type="sibTrans" cxnId="{DDB63E0A-8C0C-4D60-A494-03770C35E0ED}">
      <dgm:prSet/>
      <dgm:spPr/>
      <dgm:t>
        <a:bodyPr/>
        <a:lstStyle/>
        <a:p>
          <a:endParaRPr lang="es-EC" sz="1400">
            <a:latin typeface="HELVETICA" panose="020B0604020202020204" pitchFamily="34" charset="0"/>
            <a:cs typeface="HELVETICA" panose="020B0604020202020204" pitchFamily="34" charset="0"/>
          </a:endParaRPr>
        </a:p>
      </dgm:t>
    </dgm:pt>
    <dgm:pt modelId="{89762D6C-A0A2-4166-9789-9845F7BED5A4}">
      <dgm:prSet custT="1"/>
      <dgm:spPr/>
      <dgm:t>
        <a:bodyPr/>
        <a:lstStyle/>
        <a:p>
          <a:pPr rtl="0"/>
          <a:r>
            <a:rPr lang="es-EC" sz="1400" b="0" i="0" u="none" dirty="0">
              <a:latin typeface="HELVETICA" panose="020B0604020202020204" pitchFamily="34" charset="0"/>
              <a:cs typeface="HELVETICA" panose="020B0604020202020204" pitchFamily="34" charset="0"/>
            </a:rPr>
            <a:t>Los socios de las cooperativas pueden verse afectados en sus ingresos y priorizarán sus gastos, las entidades financieras reconocen el incremento de la morosidad en sus carteras de crédito.</a:t>
          </a:r>
        </a:p>
      </dgm:t>
    </dgm:pt>
    <dgm:pt modelId="{DED06D7F-0550-45E2-A672-670DDCCA7D50}" type="parTrans" cxnId="{5FCC8D30-8466-4019-A4BC-8B02FF30A816}">
      <dgm:prSet/>
      <dgm:spPr/>
      <dgm:t>
        <a:bodyPr/>
        <a:lstStyle/>
        <a:p>
          <a:endParaRPr lang="es-EC" sz="1400">
            <a:latin typeface="HELVETICA" panose="020B0604020202020204" pitchFamily="34" charset="0"/>
            <a:cs typeface="HELVETICA" panose="020B0604020202020204" pitchFamily="34" charset="0"/>
          </a:endParaRPr>
        </a:p>
      </dgm:t>
    </dgm:pt>
    <dgm:pt modelId="{9548A27D-EE94-4759-8C28-D9DA8E787704}" type="sibTrans" cxnId="{5FCC8D30-8466-4019-A4BC-8B02FF30A816}">
      <dgm:prSet/>
      <dgm:spPr/>
      <dgm:t>
        <a:bodyPr/>
        <a:lstStyle/>
        <a:p>
          <a:endParaRPr lang="es-EC" sz="1400">
            <a:latin typeface="HELVETICA" panose="020B0604020202020204" pitchFamily="34" charset="0"/>
            <a:cs typeface="HELVETICA" panose="020B0604020202020204" pitchFamily="34" charset="0"/>
          </a:endParaRPr>
        </a:p>
      </dgm:t>
    </dgm:pt>
    <dgm:pt modelId="{43DEF0E8-B008-498E-828E-D17230CE409E}">
      <dgm:prSet custT="1"/>
      <dgm:spPr/>
      <dgm:t>
        <a:bodyPr/>
        <a:lstStyle/>
        <a:p>
          <a:pPr algn="l" rtl="0"/>
          <a:r>
            <a:rPr lang="es-EC" sz="1400" b="0" i="0" u="none" dirty="0">
              <a:latin typeface="HELVETICA" panose="020B0604020202020204" pitchFamily="34" charset="0"/>
              <a:cs typeface="HELVETICA" panose="020B0604020202020204" pitchFamily="34" charset="0"/>
            </a:rPr>
            <a:t>Las cooperativas no han dejado de otorgar crédito pese a las condiciones del país, a diferencia de otros sectores financieros.</a:t>
          </a:r>
        </a:p>
      </dgm:t>
    </dgm:pt>
    <dgm:pt modelId="{0A6AC2EE-DBA4-4F42-BCCB-2DF8B4DAC6A6}" type="parTrans" cxnId="{448614D7-B9D8-4B42-AB5A-3C8260C13146}">
      <dgm:prSet/>
      <dgm:spPr/>
      <dgm:t>
        <a:bodyPr/>
        <a:lstStyle/>
        <a:p>
          <a:endParaRPr lang="es-EC" sz="1400">
            <a:latin typeface="HELVETICA" panose="020B0604020202020204" pitchFamily="34" charset="0"/>
            <a:cs typeface="HELVETICA" panose="020B0604020202020204" pitchFamily="34" charset="0"/>
          </a:endParaRPr>
        </a:p>
      </dgm:t>
    </dgm:pt>
    <dgm:pt modelId="{E57FC585-E6D3-4794-AC2F-E6B456C47F90}" type="sibTrans" cxnId="{448614D7-B9D8-4B42-AB5A-3C8260C13146}">
      <dgm:prSet/>
      <dgm:spPr/>
      <dgm:t>
        <a:bodyPr/>
        <a:lstStyle/>
        <a:p>
          <a:endParaRPr lang="es-EC" sz="1400">
            <a:latin typeface="HELVETICA" panose="020B0604020202020204" pitchFamily="34" charset="0"/>
            <a:cs typeface="HELVETICA" panose="020B0604020202020204" pitchFamily="34" charset="0"/>
          </a:endParaRPr>
        </a:p>
      </dgm:t>
    </dgm:pt>
    <dgm:pt modelId="{580279A1-30EC-46B1-B2C0-AC9CD4AAA078}">
      <dgm:prSet custT="1"/>
      <dgm:spPr/>
      <dgm:t>
        <a:bodyPr/>
        <a:lstStyle/>
        <a:p>
          <a:r>
            <a:rPr lang="es-EC" sz="1400" b="1" dirty="0">
              <a:latin typeface="HELVETICA" panose="020B0604020202020204" pitchFamily="34" charset="0"/>
              <a:cs typeface="HELVETICA" panose="020B0604020202020204" pitchFamily="34" charset="0"/>
            </a:rPr>
            <a:t>Superintendente de Economía Popular y Solidaria</a:t>
          </a:r>
        </a:p>
      </dgm:t>
    </dgm:pt>
    <dgm:pt modelId="{36C5EA07-54EF-469D-8FC0-3294D1E4A685}" type="parTrans" cxnId="{D3B8DE5F-9CF4-43C7-808E-87A5B9C1CB2D}">
      <dgm:prSet/>
      <dgm:spPr/>
      <dgm:t>
        <a:bodyPr/>
        <a:lstStyle/>
        <a:p>
          <a:endParaRPr lang="es-EC" sz="1400">
            <a:latin typeface="HELVETICA" panose="020B0604020202020204" pitchFamily="34" charset="0"/>
            <a:cs typeface="HELVETICA" panose="020B0604020202020204" pitchFamily="34" charset="0"/>
          </a:endParaRPr>
        </a:p>
      </dgm:t>
    </dgm:pt>
    <dgm:pt modelId="{A065F6A1-CF01-43DC-A371-45EF64AB9F13}" type="sibTrans" cxnId="{D3B8DE5F-9CF4-43C7-808E-87A5B9C1CB2D}">
      <dgm:prSet/>
      <dgm:spPr/>
      <dgm:t>
        <a:bodyPr/>
        <a:lstStyle/>
        <a:p>
          <a:endParaRPr lang="es-EC" sz="1400">
            <a:latin typeface="HELVETICA" panose="020B0604020202020204" pitchFamily="34" charset="0"/>
            <a:cs typeface="HELVETICA" panose="020B0604020202020204" pitchFamily="34" charset="0"/>
          </a:endParaRPr>
        </a:p>
      </dgm:t>
    </dgm:pt>
    <dgm:pt modelId="{0F2D0A9C-D699-43EF-BDA1-278C08AFF3B7}">
      <dgm:prSet custT="1"/>
      <dgm:spPr/>
      <dgm:t>
        <a:bodyPr/>
        <a:lstStyle/>
        <a:p>
          <a:pPr rtl="0"/>
          <a:r>
            <a:rPr lang="es-EC" sz="1400" dirty="0">
              <a:latin typeface="HELVETICA" pitchFamily="34" charset="0"/>
              <a:cs typeface="HELVETICA" pitchFamily="34" charset="0"/>
            </a:rPr>
            <a:t>El Superintendente de la SEPS  ratificó que:  (2017)</a:t>
          </a:r>
          <a:endParaRPr lang="es-EC" sz="1400" b="0" i="0" u="none" dirty="0">
            <a:latin typeface="HELVETICA" panose="020B0604020202020204" pitchFamily="34" charset="0"/>
            <a:cs typeface="HELVETICA" panose="020B0604020202020204" pitchFamily="34" charset="0"/>
          </a:endParaRPr>
        </a:p>
      </dgm:t>
    </dgm:pt>
    <dgm:pt modelId="{22939BC9-98E4-49BB-8FB3-07FF897A6506}" type="parTrans" cxnId="{CCD507B3-B2DB-41D5-818E-3B13A0C9FBBF}">
      <dgm:prSet/>
      <dgm:spPr/>
      <dgm:t>
        <a:bodyPr/>
        <a:lstStyle/>
        <a:p>
          <a:endParaRPr lang="es-EC" sz="1400">
            <a:latin typeface="HELVETICA" panose="020B0604020202020204" pitchFamily="34" charset="0"/>
            <a:cs typeface="HELVETICA" panose="020B0604020202020204" pitchFamily="34" charset="0"/>
          </a:endParaRPr>
        </a:p>
      </dgm:t>
    </dgm:pt>
    <dgm:pt modelId="{C711FCEF-D810-4556-B3A7-EC6E76C86D6E}" type="sibTrans" cxnId="{CCD507B3-B2DB-41D5-818E-3B13A0C9FBBF}">
      <dgm:prSet/>
      <dgm:spPr/>
      <dgm:t>
        <a:bodyPr/>
        <a:lstStyle/>
        <a:p>
          <a:endParaRPr lang="es-EC" sz="1400">
            <a:latin typeface="HELVETICA" panose="020B0604020202020204" pitchFamily="34" charset="0"/>
            <a:cs typeface="HELVETICA" panose="020B0604020202020204" pitchFamily="34" charset="0"/>
          </a:endParaRPr>
        </a:p>
      </dgm:t>
    </dgm:pt>
    <dgm:pt modelId="{19C829AE-106A-4D15-B6C3-2EF07D27EB2A}">
      <dgm:prSet custT="1"/>
      <dgm:spPr/>
      <dgm:t>
        <a:bodyPr/>
        <a:lstStyle/>
        <a:p>
          <a:pPr rtl="0"/>
          <a:r>
            <a:rPr lang="es-EC" sz="1400" b="0" i="0" u="none" dirty="0">
              <a:latin typeface="HELVETICA" panose="020B0604020202020204" pitchFamily="34" charset="0"/>
              <a:cs typeface="HELVETICA" panose="020B0604020202020204" pitchFamily="34" charset="0"/>
            </a:rPr>
            <a:t>Se ha trabajado en una propuesta que permita una hoja de ruta clara para el fortalecimiento del sector, en base a cuatro objetivos:  el fortalecimiento patrimonial de las cooperativas, el incremento de  la gestión integral de riesgo, la gestión de riesgo de crédito</a:t>
          </a:r>
          <a:r>
            <a:rPr lang="es-EC" sz="1400" dirty="0"/>
            <a:t>.</a:t>
          </a:r>
          <a:endParaRPr lang="es-EC" sz="1400" b="0" i="0" u="none" dirty="0">
            <a:latin typeface="HELVETICA" panose="020B0604020202020204" pitchFamily="34" charset="0"/>
            <a:cs typeface="HELVETICA" panose="020B0604020202020204" pitchFamily="34" charset="0"/>
          </a:endParaRPr>
        </a:p>
      </dgm:t>
    </dgm:pt>
    <dgm:pt modelId="{83886E94-2078-444B-BAF8-2BD1B63D3712}" type="parTrans" cxnId="{472161BC-F9CD-4DB3-AA0E-FBB74B62BB7C}">
      <dgm:prSet/>
      <dgm:spPr/>
      <dgm:t>
        <a:bodyPr/>
        <a:lstStyle/>
        <a:p>
          <a:endParaRPr lang="es-EC" sz="1400">
            <a:latin typeface="HELVETICA" panose="020B0604020202020204" pitchFamily="34" charset="0"/>
            <a:cs typeface="HELVETICA" panose="020B0604020202020204" pitchFamily="34" charset="0"/>
          </a:endParaRPr>
        </a:p>
      </dgm:t>
    </dgm:pt>
    <dgm:pt modelId="{F07A7BD2-40A7-4D44-9651-6D7AB20CAB3F}" type="sibTrans" cxnId="{472161BC-F9CD-4DB3-AA0E-FBB74B62BB7C}">
      <dgm:prSet/>
      <dgm:spPr/>
      <dgm:t>
        <a:bodyPr/>
        <a:lstStyle/>
        <a:p>
          <a:endParaRPr lang="es-EC" sz="1400">
            <a:latin typeface="HELVETICA" panose="020B0604020202020204" pitchFamily="34" charset="0"/>
            <a:cs typeface="HELVETICA" panose="020B0604020202020204" pitchFamily="34" charset="0"/>
          </a:endParaRPr>
        </a:p>
      </dgm:t>
    </dgm:pt>
    <dgm:pt modelId="{E4585E4F-A831-4FBA-8B50-73B66427F45E}">
      <dgm:prSet phldrT="[Texto]" custT="1"/>
      <dgm:spPr/>
      <dgm:t>
        <a:bodyPr/>
        <a:lstStyle/>
        <a:p>
          <a:pPr rtl="0"/>
          <a:r>
            <a:rPr lang="es-EC" sz="1400" b="1" dirty="0">
              <a:latin typeface="HELVETICA" panose="020B0604020202020204" pitchFamily="34" charset="0"/>
              <a:cs typeface="HELVETICA" panose="020B0604020202020204" pitchFamily="34" charset="0"/>
            </a:rPr>
            <a:t>Vallejo Sánchez Diego Patricio</a:t>
          </a:r>
        </a:p>
      </dgm:t>
    </dgm:pt>
    <dgm:pt modelId="{65C0EAE3-8C38-4BA3-9CE3-C75F06CBA4B8}" type="parTrans" cxnId="{107BF079-03CA-4C20-9B03-F5AB64A88D3D}">
      <dgm:prSet/>
      <dgm:spPr/>
      <dgm:t>
        <a:bodyPr/>
        <a:lstStyle/>
        <a:p>
          <a:endParaRPr lang="es-EC" sz="1400">
            <a:latin typeface="HELVETICA" panose="020B0604020202020204" pitchFamily="34" charset="0"/>
            <a:cs typeface="HELVETICA" panose="020B0604020202020204" pitchFamily="34" charset="0"/>
          </a:endParaRPr>
        </a:p>
      </dgm:t>
    </dgm:pt>
    <dgm:pt modelId="{1971E00A-2FCB-4940-9120-1A55A21572C1}" type="sibTrans" cxnId="{107BF079-03CA-4C20-9B03-F5AB64A88D3D}">
      <dgm:prSet/>
      <dgm:spPr/>
      <dgm:t>
        <a:bodyPr/>
        <a:lstStyle/>
        <a:p>
          <a:endParaRPr lang="es-EC" sz="1400">
            <a:latin typeface="HELVETICA" panose="020B0604020202020204" pitchFamily="34" charset="0"/>
            <a:cs typeface="HELVETICA" panose="020B0604020202020204" pitchFamily="34" charset="0"/>
          </a:endParaRPr>
        </a:p>
      </dgm:t>
    </dgm:pt>
    <dgm:pt modelId="{2BD0438F-955F-4738-8D54-B9E74EBD740A}">
      <dgm:prSet custT="1"/>
      <dgm:spPr/>
      <dgm:t>
        <a:bodyPr/>
        <a:lstStyle/>
        <a:p>
          <a:r>
            <a:rPr lang="es-EC" sz="1400" dirty="0"/>
            <a:t>El representante gremial de  las cooperativas buscaron reforzar esquemas, análisis de crédito y criterios de calificación del socio solicitante, antes de conceder los préstamos.</a:t>
          </a:r>
        </a:p>
      </dgm:t>
    </dgm:pt>
    <dgm:pt modelId="{8FEDA004-BAB9-4A27-A91F-1C9DBCC88714}" type="parTrans" cxnId="{C04A0C40-0576-4001-BD30-0D6021E03F67}">
      <dgm:prSet/>
      <dgm:spPr/>
      <dgm:t>
        <a:bodyPr/>
        <a:lstStyle/>
        <a:p>
          <a:endParaRPr lang="es-EC"/>
        </a:p>
      </dgm:t>
    </dgm:pt>
    <dgm:pt modelId="{AE56CA99-3AF8-4DA9-8075-9B5410308615}" type="sibTrans" cxnId="{C04A0C40-0576-4001-BD30-0D6021E03F67}">
      <dgm:prSet/>
      <dgm:spPr/>
      <dgm:t>
        <a:bodyPr/>
        <a:lstStyle/>
        <a:p>
          <a:endParaRPr lang="es-EC"/>
        </a:p>
      </dgm:t>
    </dgm:pt>
    <dgm:pt modelId="{5442C812-69CD-4586-9088-D599E459C0FD}">
      <dgm:prSet custT="1"/>
      <dgm:spPr/>
      <dgm:t>
        <a:bodyPr/>
        <a:lstStyle/>
        <a:p>
          <a:r>
            <a:rPr lang="es-EC" sz="1400" dirty="0">
              <a:latin typeface="HELVETICA" pitchFamily="34" charset="0"/>
              <a:cs typeface="HELVETICA" pitchFamily="34" charset="0"/>
            </a:rPr>
            <a:t>Necesidad de una integración tecnológica creando redes, entidades de servicios auxiliares.</a:t>
          </a:r>
          <a:endParaRPr lang="es-EC" sz="1400" dirty="0"/>
        </a:p>
      </dgm:t>
    </dgm:pt>
    <dgm:pt modelId="{B11940B4-C316-4944-9C61-91442363F00D}" type="parTrans" cxnId="{5A838E37-C064-4A73-9E90-45993E2FEADE}">
      <dgm:prSet/>
      <dgm:spPr/>
      <dgm:t>
        <a:bodyPr/>
        <a:lstStyle/>
        <a:p>
          <a:endParaRPr lang="es-EC"/>
        </a:p>
      </dgm:t>
    </dgm:pt>
    <dgm:pt modelId="{DB2E7119-D197-41BF-8C99-67FEC9C863EA}" type="sibTrans" cxnId="{5A838E37-C064-4A73-9E90-45993E2FEADE}">
      <dgm:prSet/>
      <dgm:spPr/>
      <dgm:t>
        <a:bodyPr/>
        <a:lstStyle/>
        <a:p>
          <a:endParaRPr lang="es-EC"/>
        </a:p>
      </dgm:t>
    </dgm:pt>
    <dgm:pt modelId="{F44B9A36-0C03-4C89-AED3-18ACE208A6A0}" type="pres">
      <dgm:prSet presAssocID="{C72D37E7-8898-4F1D-90C3-6ECD71F2F696}" presName="diagram" presStyleCnt="0">
        <dgm:presLayoutVars>
          <dgm:chPref val="1"/>
          <dgm:dir/>
          <dgm:animOne val="branch"/>
          <dgm:animLvl val="lvl"/>
          <dgm:resizeHandles/>
        </dgm:presLayoutVars>
      </dgm:prSet>
      <dgm:spPr/>
      <dgm:t>
        <a:bodyPr/>
        <a:lstStyle/>
        <a:p>
          <a:endParaRPr lang="es-ES"/>
        </a:p>
      </dgm:t>
    </dgm:pt>
    <dgm:pt modelId="{6A7165EC-EA9C-4BCC-BE84-C86D0754B3A4}" type="pres">
      <dgm:prSet presAssocID="{E4585E4F-A831-4FBA-8B50-73B66427F45E}" presName="root" presStyleCnt="0"/>
      <dgm:spPr/>
    </dgm:pt>
    <dgm:pt modelId="{04FD6765-F303-4C27-A9B6-460D289D7771}" type="pres">
      <dgm:prSet presAssocID="{E4585E4F-A831-4FBA-8B50-73B66427F45E}" presName="rootComposite" presStyleCnt="0"/>
      <dgm:spPr/>
    </dgm:pt>
    <dgm:pt modelId="{98ADAB52-8C3E-4E19-8523-74FF8A547BB5}" type="pres">
      <dgm:prSet presAssocID="{E4585E4F-A831-4FBA-8B50-73B66427F45E}" presName="rootText" presStyleLbl="node1" presStyleIdx="0" presStyleCnt="3" custScaleX="225193" custLinFactNeighborX="3735" custLinFactNeighborY="-10998"/>
      <dgm:spPr/>
      <dgm:t>
        <a:bodyPr/>
        <a:lstStyle/>
        <a:p>
          <a:endParaRPr lang="es-ES"/>
        </a:p>
      </dgm:t>
    </dgm:pt>
    <dgm:pt modelId="{382F7422-6D9F-4EBA-9013-6CD691A7EEE4}" type="pres">
      <dgm:prSet presAssocID="{E4585E4F-A831-4FBA-8B50-73B66427F45E}" presName="rootConnector" presStyleLbl="node1" presStyleIdx="0" presStyleCnt="3"/>
      <dgm:spPr/>
      <dgm:t>
        <a:bodyPr/>
        <a:lstStyle/>
        <a:p>
          <a:endParaRPr lang="es-ES"/>
        </a:p>
      </dgm:t>
    </dgm:pt>
    <dgm:pt modelId="{07E1BD16-3D58-4DC2-A724-A25A61081F69}" type="pres">
      <dgm:prSet presAssocID="{E4585E4F-A831-4FBA-8B50-73B66427F45E}" presName="childShape" presStyleCnt="0"/>
      <dgm:spPr/>
    </dgm:pt>
    <dgm:pt modelId="{28A48F87-6AB6-4749-94DB-8021E90B7A13}" type="pres">
      <dgm:prSet presAssocID="{F604BAB1-ED3A-4119-A77F-982DF2E56CCA}" presName="Name13" presStyleLbl="parChTrans1D2" presStyleIdx="0" presStyleCnt="11"/>
      <dgm:spPr/>
      <dgm:t>
        <a:bodyPr/>
        <a:lstStyle/>
        <a:p>
          <a:endParaRPr lang="es-ES"/>
        </a:p>
      </dgm:t>
    </dgm:pt>
    <dgm:pt modelId="{9ED75067-2AC6-429C-A5C9-9840533C6919}" type="pres">
      <dgm:prSet presAssocID="{D4D0325D-D26B-4C25-8BEE-D787E8FB648C}" presName="childText" presStyleLbl="bgAcc1" presStyleIdx="0" presStyleCnt="11" custScaleX="475789" custScaleY="177330" custLinFactNeighborY="-6831">
        <dgm:presLayoutVars>
          <dgm:bulletEnabled val="1"/>
        </dgm:presLayoutVars>
      </dgm:prSet>
      <dgm:spPr/>
      <dgm:t>
        <a:bodyPr/>
        <a:lstStyle/>
        <a:p>
          <a:endParaRPr lang="es-ES"/>
        </a:p>
      </dgm:t>
    </dgm:pt>
    <dgm:pt modelId="{7C582229-7303-4D4F-8FC5-1FDC2DA1A929}" type="pres">
      <dgm:prSet presAssocID="{EEEFE12F-B948-476F-9482-7D8EBA69E3A1}" presName="Name13" presStyleLbl="parChTrans1D2" presStyleIdx="1" presStyleCnt="11"/>
      <dgm:spPr/>
      <dgm:t>
        <a:bodyPr/>
        <a:lstStyle/>
        <a:p>
          <a:endParaRPr lang="es-ES"/>
        </a:p>
      </dgm:t>
    </dgm:pt>
    <dgm:pt modelId="{FE5FA446-6748-44C3-AC5A-ECF4BFEA033E}" type="pres">
      <dgm:prSet presAssocID="{F111D2F2-09A3-43C1-8E06-DA0479026C57}" presName="childText" presStyleLbl="bgAcc1" presStyleIdx="1" presStyleCnt="11" custScaleX="475233" custScaleY="218568">
        <dgm:presLayoutVars>
          <dgm:bulletEnabled val="1"/>
        </dgm:presLayoutVars>
      </dgm:prSet>
      <dgm:spPr/>
      <dgm:t>
        <a:bodyPr/>
        <a:lstStyle/>
        <a:p>
          <a:endParaRPr lang="es-ES"/>
        </a:p>
      </dgm:t>
    </dgm:pt>
    <dgm:pt modelId="{25669AF8-9EE0-427D-B12B-35B6D3477E5E}" type="pres">
      <dgm:prSet presAssocID="{2CA33803-4C13-448B-81C7-BD5BAC865322}" presName="Name13" presStyleLbl="parChTrans1D2" presStyleIdx="2" presStyleCnt="11"/>
      <dgm:spPr/>
      <dgm:t>
        <a:bodyPr/>
        <a:lstStyle/>
        <a:p>
          <a:endParaRPr lang="es-ES"/>
        </a:p>
      </dgm:t>
    </dgm:pt>
    <dgm:pt modelId="{8C0BF831-2037-4A4D-84E9-9AE3AA8C655D}" type="pres">
      <dgm:prSet presAssocID="{04A2ABEF-C3B6-4680-A4B5-C168167B670F}" presName="childText" presStyleLbl="bgAcc1" presStyleIdx="2" presStyleCnt="11" custScaleX="478300" custScaleY="224607" custLinFactNeighborY="12242">
        <dgm:presLayoutVars>
          <dgm:bulletEnabled val="1"/>
        </dgm:presLayoutVars>
      </dgm:prSet>
      <dgm:spPr/>
      <dgm:t>
        <a:bodyPr/>
        <a:lstStyle/>
        <a:p>
          <a:endParaRPr lang="es-ES"/>
        </a:p>
      </dgm:t>
    </dgm:pt>
    <dgm:pt modelId="{B93937F8-DFDB-4DD6-BC3D-6D05840C7A3F}" type="pres">
      <dgm:prSet presAssocID="{62D45141-C97A-4D66-9619-DB525F412BE6}" presName="Name13" presStyleLbl="parChTrans1D2" presStyleIdx="3" presStyleCnt="11"/>
      <dgm:spPr/>
      <dgm:t>
        <a:bodyPr/>
        <a:lstStyle/>
        <a:p>
          <a:endParaRPr lang="es-ES"/>
        </a:p>
      </dgm:t>
    </dgm:pt>
    <dgm:pt modelId="{AB6D4299-08FD-489A-BCEC-3E5951C1A928}" type="pres">
      <dgm:prSet presAssocID="{D5252C0F-DB3C-4A5E-859D-F1443FC44505}" presName="childText" presStyleLbl="bgAcc1" presStyleIdx="3" presStyleCnt="11" custScaleX="482462" custScaleY="207419" custLinFactNeighborY="21975">
        <dgm:presLayoutVars>
          <dgm:bulletEnabled val="1"/>
        </dgm:presLayoutVars>
      </dgm:prSet>
      <dgm:spPr/>
      <dgm:t>
        <a:bodyPr/>
        <a:lstStyle/>
        <a:p>
          <a:endParaRPr lang="es-ES"/>
        </a:p>
      </dgm:t>
    </dgm:pt>
    <dgm:pt modelId="{FE3157AA-5E74-41A1-BFDE-0A1371D6ECF8}" type="pres">
      <dgm:prSet presAssocID="{995400C7-0527-41AF-94A1-0ECF3D9E12BE}" presName="root" presStyleCnt="0"/>
      <dgm:spPr/>
    </dgm:pt>
    <dgm:pt modelId="{DE96959F-42F6-43D9-81EA-CB32C11CFF3F}" type="pres">
      <dgm:prSet presAssocID="{995400C7-0527-41AF-94A1-0ECF3D9E12BE}" presName="rootComposite" presStyleCnt="0"/>
      <dgm:spPr/>
    </dgm:pt>
    <dgm:pt modelId="{DA2B9D15-2163-45A4-88F6-01784A82594D}" type="pres">
      <dgm:prSet presAssocID="{995400C7-0527-41AF-94A1-0ECF3D9E12BE}" presName="rootText" presStyleLbl="node1" presStyleIdx="1" presStyleCnt="3" custScaleX="225193" custLinFactNeighborX="7591" custLinFactNeighborY="-13874"/>
      <dgm:spPr/>
      <dgm:t>
        <a:bodyPr/>
        <a:lstStyle/>
        <a:p>
          <a:endParaRPr lang="es-ES"/>
        </a:p>
      </dgm:t>
    </dgm:pt>
    <dgm:pt modelId="{35544226-2F2A-49A2-9837-6DE8254F7FAC}" type="pres">
      <dgm:prSet presAssocID="{995400C7-0527-41AF-94A1-0ECF3D9E12BE}" presName="rootConnector" presStyleLbl="node1" presStyleIdx="1" presStyleCnt="3"/>
      <dgm:spPr/>
      <dgm:t>
        <a:bodyPr/>
        <a:lstStyle/>
        <a:p>
          <a:endParaRPr lang="es-ES"/>
        </a:p>
      </dgm:t>
    </dgm:pt>
    <dgm:pt modelId="{23542185-1F19-42B8-AADC-46F0D47F7C56}" type="pres">
      <dgm:prSet presAssocID="{995400C7-0527-41AF-94A1-0ECF3D9E12BE}" presName="childShape" presStyleCnt="0"/>
      <dgm:spPr/>
    </dgm:pt>
    <dgm:pt modelId="{4F1D6BF8-4372-4568-88D8-52FFA98F3369}" type="pres">
      <dgm:prSet presAssocID="{45C9A237-44EB-4E53-930A-E6607127E5DF}" presName="Name13" presStyleLbl="parChTrans1D2" presStyleIdx="4" presStyleCnt="11"/>
      <dgm:spPr/>
      <dgm:t>
        <a:bodyPr/>
        <a:lstStyle/>
        <a:p>
          <a:endParaRPr lang="es-ES"/>
        </a:p>
      </dgm:t>
    </dgm:pt>
    <dgm:pt modelId="{ACC13DD9-22DC-4A82-AAA5-8166402F9A38}" type="pres">
      <dgm:prSet presAssocID="{D286EDBF-0308-41A6-AFA9-F3D98346273A}" presName="childText" presStyleLbl="bgAcc1" presStyleIdx="4" presStyleCnt="11" custScaleX="405948" custScaleY="172489" custLinFactNeighborY="-6831">
        <dgm:presLayoutVars>
          <dgm:bulletEnabled val="1"/>
        </dgm:presLayoutVars>
      </dgm:prSet>
      <dgm:spPr/>
      <dgm:t>
        <a:bodyPr/>
        <a:lstStyle/>
        <a:p>
          <a:endParaRPr lang="es-ES"/>
        </a:p>
      </dgm:t>
    </dgm:pt>
    <dgm:pt modelId="{B7A9C531-9508-4987-9762-8521F369830F}" type="pres">
      <dgm:prSet presAssocID="{DED06D7F-0550-45E2-A672-670DDCCA7D50}" presName="Name13" presStyleLbl="parChTrans1D2" presStyleIdx="5" presStyleCnt="11"/>
      <dgm:spPr/>
      <dgm:t>
        <a:bodyPr/>
        <a:lstStyle/>
        <a:p>
          <a:endParaRPr lang="es-ES"/>
        </a:p>
      </dgm:t>
    </dgm:pt>
    <dgm:pt modelId="{24D20362-24E5-4ABB-9B7B-E2C68FE9FA3C}" type="pres">
      <dgm:prSet presAssocID="{89762D6C-A0A2-4166-9789-9845F7BED5A4}" presName="childText" presStyleLbl="bgAcc1" presStyleIdx="5" presStyleCnt="11" custScaleX="412257" custScaleY="187322">
        <dgm:presLayoutVars>
          <dgm:bulletEnabled val="1"/>
        </dgm:presLayoutVars>
      </dgm:prSet>
      <dgm:spPr/>
      <dgm:t>
        <a:bodyPr/>
        <a:lstStyle/>
        <a:p>
          <a:endParaRPr lang="es-ES"/>
        </a:p>
      </dgm:t>
    </dgm:pt>
    <dgm:pt modelId="{97BEC901-515E-4793-B5C7-252C4833C1CF}" type="pres">
      <dgm:prSet presAssocID="{0A6AC2EE-DBA4-4F42-BCCB-2DF8B4DAC6A6}" presName="Name13" presStyleLbl="parChTrans1D2" presStyleIdx="6" presStyleCnt="11"/>
      <dgm:spPr/>
      <dgm:t>
        <a:bodyPr/>
        <a:lstStyle/>
        <a:p>
          <a:endParaRPr lang="es-ES"/>
        </a:p>
      </dgm:t>
    </dgm:pt>
    <dgm:pt modelId="{01EF5E16-E3EF-4D73-A638-3AA5FE6C0618}" type="pres">
      <dgm:prSet presAssocID="{43DEF0E8-B008-498E-828E-D17230CE409E}" presName="childText" presStyleLbl="bgAcc1" presStyleIdx="6" presStyleCnt="11" custScaleX="405948" custScaleY="185051" custLinFactNeighborY="14766">
        <dgm:presLayoutVars>
          <dgm:bulletEnabled val="1"/>
        </dgm:presLayoutVars>
      </dgm:prSet>
      <dgm:spPr/>
      <dgm:t>
        <a:bodyPr/>
        <a:lstStyle/>
        <a:p>
          <a:endParaRPr lang="es-ES"/>
        </a:p>
      </dgm:t>
    </dgm:pt>
    <dgm:pt modelId="{93C151AA-ACA1-4B03-A2AC-5577E0FB8B23}" type="pres">
      <dgm:prSet presAssocID="{8FEDA004-BAB9-4A27-A91F-1C9DBCC88714}" presName="Name13" presStyleLbl="parChTrans1D2" presStyleIdx="7" presStyleCnt="11"/>
      <dgm:spPr/>
      <dgm:t>
        <a:bodyPr/>
        <a:lstStyle/>
        <a:p>
          <a:endParaRPr lang="es-ES"/>
        </a:p>
      </dgm:t>
    </dgm:pt>
    <dgm:pt modelId="{8825DAFD-7D6D-4576-A2D8-0AA7FD262EF0}" type="pres">
      <dgm:prSet presAssocID="{2BD0438F-955F-4738-8D54-B9E74EBD740A}" presName="childText" presStyleLbl="bgAcc1" presStyleIdx="7" presStyleCnt="11" custScaleX="407049" custScaleY="217434" custLinFactNeighborY="27071">
        <dgm:presLayoutVars>
          <dgm:bulletEnabled val="1"/>
        </dgm:presLayoutVars>
      </dgm:prSet>
      <dgm:spPr/>
      <dgm:t>
        <a:bodyPr/>
        <a:lstStyle/>
        <a:p>
          <a:endParaRPr lang="es-ES"/>
        </a:p>
      </dgm:t>
    </dgm:pt>
    <dgm:pt modelId="{74C377D1-BD6A-4965-BFC7-07AF50A3FE8B}" type="pres">
      <dgm:prSet presAssocID="{580279A1-30EC-46B1-B2C0-AC9CD4AAA078}" presName="root" presStyleCnt="0"/>
      <dgm:spPr/>
    </dgm:pt>
    <dgm:pt modelId="{A2CFDF5B-97A5-459F-A2E8-2B7FA896A092}" type="pres">
      <dgm:prSet presAssocID="{580279A1-30EC-46B1-B2C0-AC9CD4AAA078}" presName="rootComposite" presStyleCnt="0"/>
      <dgm:spPr/>
    </dgm:pt>
    <dgm:pt modelId="{16388F5F-1EBC-4720-9B29-36A52C031FCA}" type="pres">
      <dgm:prSet presAssocID="{580279A1-30EC-46B1-B2C0-AC9CD4AAA078}" presName="rootText" presStyleLbl="node1" presStyleIdx="2" presStyleCnt="3" custScaleX="225193" custLinFactNeighborY="-8309"/>
      <dgm:spPr/>
      <dgm:t>
        <a:bodyPr/>
        <a:lstStyle/>
        <a:p>
          <a:endParaRPr lang="es-ES"/>
        </a:p>
      </dgm:t>
    </dgm:pt>
    <dgm:pt modelId="{DFE1BFA3-9D37-4C0F-9087-6223218D8B03}" type="pres">
      <dgm:prSet presAssocID="{580279A1-30EC-46B1-B2C0-AC9CD4AAA078}" presName="rootConnector" presStyleLbl="node1" presStyleIdx="2" presStyleCnt="3"/>
      <dgm:spPr/>
      <dgm:t>
        <a:bodyPr/>
        <a:lstStyle/>
        <a:p>
          <a:endParaRPr lang="es-ES"/>
        </a:p>
      </dgm:t>
    </dgm:pt>
    <dgm:pt modelId="{5FC9D54F-825F-4168-B7F5-FE281E6D5124}" type="pres">
      <dgm:prSet presAssocID="{580279A1-30EC-46B1-B2C0-AC9CD4AAA078}" presName="childShape" presStyleCnt="0"/>
      <dgm:spPr/>
    </dgm:pt>
    <dgm:pt modelId="{856D8159-2D35-4EF0-A454-E456E6B2ED35}" type="pres">
      <dgm:prSet presAssocID="{22939BC9-98E4-49BB-8FB3-07FF897A6506}" presName="Name13" presStyleLbl="parChTrans1D2" presStyleIdx="8" presStyleCnt="11"/>
      <dgm:spPr/>
      <dgm:t>
        <a:bodyPr/>
        <a:lstStyle/>
        <a:p>
          <a:endParaRPr lang="es-ES"/>
        </a:p>
      </dgm:t>
    </dgm:pt>
    <dgm:pt modelId="{E36CDBC5-8355-4C93-A53A-400C4963E917}" type="pres">
      <dgm:prSet presAssocID="{0F2D0A9C-D699-43EF-BDA1-278C08AFF3B7}" presName="childText" presStyleLbl="bgAcc1" presStyleIdx="8" presStyleCnt="11" custScaleX="422351" custScaleY="180309" custLinFactNeighborY="-6831">
        <dgm:presLayoutVars>
          <dgm:bulletEnabled val="1"/>
        </dgm:presLayoutVars>
      </dgm:prSet>
      <dgm:spPr/>
      <dgm:t>
        <a:bodyPr/>
        <a:lstStyle/>
        <a:p>
          <a:endParaRPr lang="es-ES"/>
        </a:p>
      </dgm:t>
    </dgm:pt>
    <dgm:pt modelId="{C01CD48D-CC72-4223-AF22-58DFF676C961}" type="pres">
      <dgm:prSet presAssocID="{83886E94-2078-444B-BAF8-2BD1B63D3712}" presName="Name13" presStyleLbl="parChTrans1D2" presStyleIdx="9" presStyleCnt="11"/>
      <dgm:spPr/>
      <dgm:t>
        <a:bodyPr/>
        <a:lstStyle/>
        <a:p>
          <a:endParaRPr lang="es-ES"/>
        </a:p>
      </dgm:t>
    </dgm:pt>
    <dgm:pt modelId="{9D1AD8C4-29F5-482B-9BB7-AF8A40E0B794}" type="pres">
      <dgm:prSet presAssocID="{19C829AE-106A-4D15-B6C3-2EF07D27EB2A}" presName="childText" presStyleLbl="bgAcc1" presStyleIdx="9" presStyleCnt="11" custScaleX="413053" custScaleY="278725">
        <dgm:presLayoutVars>
          <dgm:bulletEnabled val="1"/>
        </dgm:presLayoutVars>
      </dgm:prSet>
      <dgm:spPr/>
      <dgm:t>
        <a:bodyPr/>
        <a:lstStyle/>
        <a:p>
          <a:endParaRPr lang="es-ES"/>
        </a:p>
      </dgm:t>
    </dgm:pt>
    <dgm:pt modelId="{A9B1F1C3-CA58-43B0-9E36-1975CB4B3B73}" type="pres">
      <dgm:prSet presAssocID="{B11940B4-C316-4944-9C61-91442363F00D}" presName="Name13" presStyleLbl="parChTrans1D2" presStyleIdx="10" presStyleCnt="11"/>
      <dgm:spPr/>
      <dgm:t>
        <a:bodyPr/>
        <a:lstStyle/>
        <a:p>
          <a:endParaRPr lang="es-ES"/>
        </a:p>
      </dgm:t>
    </dgm:pt>
    <dgm:pt modelId="{B56F1822-F403-4578-A4B6-58A8BF597530}" type="pres">
      <dgm:prSet presAssocID="{5442C812-69CD-4586-9088-D599E459C0FD}" presName="childText" presStyleLbl="bgAcc1" presStyleIdx="10" presStyleCnt="11" custScaleX="377963" custScaleY="160491" custLinFactNeighborY="14826">
        <dgm:presLayoutVars>
          <dgm:bulletEnabled val="1"/>
        </dgm:presLayoutVars>
      </dgm:prSet>
      <dgm:spPr/>
      <dgm:t>
        <a:bodyPr/>
        <a:lstStyle/>
        <a:p>
          <a:endParaRPr lang="es-ES"/>
        </a:p>
      </dgm:t>
    </dgm:pt>
  </dgm:ptLst>
  <dgm:cxnLst>
    <dgm:cxn modelId="{5FCC8D30-8466-4019-A4BC-8B02FF30A816}" srcId="{995400C7-0527-41AF-94A1-0ECF3D9E12BE}" destId="{89762D6C-A0A2-4166-9789-9845F7BED5A4}" srcOrd="1" destOrd="0" parTransId="{DED06D7F-0550-45E2-A672-670DDCCA7D50}" sibTransId="{9548A27D-EE94-4759-8C28-D9DA8E787704}"/>
    <dgm:cxn modelId="{472161BC-F9CD-4DB3-AA0E-FBB74B62BB7C}" srcId="{580279A1-30EC-46B1-B2C0-AC9CD4AAA078}" destId="{19C829AE-106A-4D15-B6C3-2EF07D27EB2A}" srcOrd="1" destOrd="0" parTransId="{83886E94-2078-444B-BAF8-2BD1B63D3712}" sibTransId="{F07A7BD2-40A7-4D44-9651-6D7AB20CAB3F}"/>
    <dgm:cxn modelId="{7ECDDADD-851F-4C9B-B6C9-050B8391FD8E}" type="presOf" srcId="{22939BC9-98E4-49BB-8FB3-07FF897A6506}" destId="{856D8159-2D35-4EF0-A454-E456E6B2ED35}" srcOrd="0" destOrd="0" presId="urn:microsoft.com/office/officeart/2005/8/layout/hierarchy3"/>
    <dgm:cxn modelId="{173B9177-45C2-491C-BE3D-F3F2B5DAD0FE}" type="presOf" srcId="{43DEF0E8-B008-498E-828E-D17230CE409E}" destId="{01EF5E16-E3EF-4D73-A638-3AA5FE6C0618}" srcOrd="0" destOrd="0" presId="urn:microsoft.com/office/officeart/2005/8/layout/hierarchy3"/>
    <dgm:cxn modelId="{6C5F47B9-E164-47E4-A100-AEA2F7624537}" type="presOf" srcId="{5442C812-69CD-4586-9088-D599E459C0FD}" destId="{B56F1822-F403-4578-A4B6-58A8BF597530}" srcOrd="0" destOrd="0" presId="urn:microsoft.com/office/officeart/2005/8/layout/hierarchy3"/>
    <dgm:cxn modelId="{CDE653A7-8B15-4010-BA58-F4F69CD24DFB}" srcId="{E4585E4F-A831-4FBA-8B50-73B66427F45E}" destId="{D4D0325D-D26B-4C25-8BEE-D787E8FB648C}" srcOrd="0" destOrd="0" parTransId="{F604BAB1-ED3A-4119-A77F-982DF2E56CCA}" sibTransId="{B110C54A-FD8C-4073-BDB2-5B2928A28BC6}"/>
    <dgm:cxn modelId="{D3B8DE5F-9CF4-43C7-808E-87A5B9C1CB2D}" srcId="{C72D37E7-8898-4F1D-90C3-6ECD71F2F696}" destId="{580279A1-30EC-46B1-B2C0-AC9CD4AAA078}" srcOrd="2" destOrd="0" parTransId="{36C5EA07-54EF-469D-8FC0-3294D1E4A685}" sibTransId="{A065F6A1-CF01-43DC-A371-45EF64AB9F13}"/>
    <dgm:cxn modelId="{C04A0C40-0576-4001-BD30-0D6021E03F67}" srcId="{995400C7-0527-41AF-94A1-0ECF3D9E12BE}" destId="{2BD0438F-955F-4738-8D54-B9E74EBD740A}" srcOrd="3" destOrd="0" parTransId="{8FEDA004-BAB9-4A27-A91F-1C9DBCC88714}" sibTransId="{AE56CA99-3AF8-4DA9-8075-9B5410308615}"/>
    <dgm:cxn modelId="{5D53E124-9A9A-49EB-A697-03914884CACE}" type="presOf" srcId="{D286EDBF-0308-41A6-AFA9-F3D98346273A}" destId="{ACC13DD9-22DC-4A82-AAA5-8166402F9A38}" srcOrd="0" destOrd="0" presId="urn:microsoft.com/office/officeart/2005/8/layout/hierarchy3"/>
    <dgm:cxn modelId="{C41269B4-2B08-4226-B3D5-CB69406DE19E}" type="presOf" srcId="{EEEFE12F-B948-476F-9482-7D8EBA69E3A1}" destId="{7C582229-7303-4D4F-8FC5-1FDC2DA1A929}" srcOrd="0" destOrd="0" presId="urn:microsoft.com/office/officeart/2005/8/layout/hierarchy3"/>
    <dgm:cxn modelId="{8B4FCF9A-7A10-48F3-9B66-94541EEA3E25}" srcId="{C72D37E7-8898-4F1D-90C3-6ECD71F2F696}" destId="{995400C7-0527-41AF-94A1-0ECF3D9E12BE}" srcOrd="1" destOrd="0" parTransId="{BCA9346E-31F5-449A-B3C9-FE539774922F}" sibTransId="{F700B3B2-2FF0-4687-9A1C-1C4318E100CC}"/>
    <dgm:cxn modelId="{863DDDBD-4D82-452C-AE66-5B0088E3CCF6}" type="presOf" srcId="{F604BAB1-ED3A-4119-A77F-982DF2E56CCA}" destId="{28A48F87-6AB6-4749-94DB-8021E90B7A13}" srcOrd="0" destOrd="0" presId="urn:microsoft.com/office/officeart/2005/8/layout/hierarchy3"/>
    <dgm:cxn modelId="{FAA7AC54-14E1-4B43-ADA6-A5D8A8656368}" type="presOf" srcId="{995400C7-0527-41AF-94A1-0ECF3D9E12BE}" destId="{DA2B9D15-2163-45A4-88F6-01784A82594D}" srcOrd="0" destOrd="0" presId="urn:microsoft.com/office/officeart/2005/8/layout/hierarchy3"/>
    <dgm:cxn modelId="{546AA888-E6BE-4264-832E-90CD39B6026D}" type="presOf" srcId="{C72D37E7-8898-4F1D-90C3-6ECD71F2F696}" destId="{F44B9A36-0C03-4C89-AED3-18ACE208A6A0}" srcOrd="0" destOrd="0" presId="urn:microsoft.com/office/officeart/2005/8/layout/hierarchy3"/>
    <dgm:cxn modelId="{8CA59DCC-BA4B-4B56-A4F8-EBCFF57662A3}" type="presOf" srcId="{83886E94-2078-444B-BAF8-2BD1B63D3712}" destId="{C01CD48D-CC72-4223-AF22-58DFF676C961}" srcOrd="0" destOrd="0" presId="urn:microsoft.com/office/officeart/2005/8/layout/hierarchy3"/>
    <dgm:cxn modelId="{78B921DF-F741-46D2-BD8A-8A815022085E}" type="presOf" srcId="{2BD0438F-955F-4738-8D54-B9E74EBD740A}" destId="{8825DAFD-7D6D-4576-A2D8-0AA7FD262EF0}" srcOrd="0" destOrd="0" presId="urn:microsoft.com/office/officeart/2005/8/layout/hierarchy3"/>
    <dgm:cxn modelId="{F452E945-216E-4641-BB10-59465B4BE22D}" type="presOf" srcId="{8FEDA004-BAB9-4A27-A91F-1C9DBCC88714}" destId="{93C151AA-ACA1-4B03-A2AC-5577E0FB8B23}" srcOrd="0" destOrd="0" presId="urn:microsoft.com/office/officeart/2005/8/layout/hierarchy3"/>
    <dgm:cxn modelId="{EEB05039-CBA7-4B27-9EEC-362D7C061CD8}" srcId="{E4585E4F-A831-4FBA-8B50-73B66427F45E}" destId="{D5252C0F-DB3C-4A5E-859D-F1443FC44505}" srcOrd="3" destOrd="0" parTransId="{62D45141-C97A-4D66-9619-DB525F412BE6}" sibTransId="{18D6028A-9904-4792-BD93-47EBF1F3E75D}"/>
    <dgm:cxn modelId="{2EB303F2-847A-458B-8F38-3B3016AB45B5}" type="presOf" srcId="{E4585E4F-A831-4FBA-8B50-73B66427F45E}" destId="{382F7422-6D9F-4EBA-9013-6CD691A7EEE4}" srcOrd="1" destOrd="0" presId="urn:microsoft.com/office/officeart/2005/8/layout/hierarchy3"/>
    <dgm:cxn modelId="{3CA07282-A1E4-47CD-9BAB-C6D276DFBCFC}" type="presOf" srcId="{45C9A237-44EB-4E53-930A-E6607127E5DF}" destId="{4F1D6BF8-4372-4568-88D8-52FFA98F3369}" srcOrd="0" destOrd="0" presId="urn:microsoft.com/office/officeart/2005/8/layout/hierarchy3"/>
    <dgm:cxn modelId="{F3C13D51-FE60-41DE-A5CB-DF0D0B065672}" type="presOf" srcId="{19C829AE-106A-4D15-B6C3-2EF07D27EB2A}" destId="{9D1AD8C4-29F5-482B-9BB7-AF8A40E0B794}" srcOrd="0" destOrd="0" presId="urn:microsoft.com/office/officeart/2005/8/layout/hierarchy3"/>
    <dgm:cxn modelId="{2D92BF6F-6E3A-447B-A89B-ADA45528118D}" type="presOf" srcId="{62D45141-C97A-4D66-9619-DB525F412BE6}" destId="{B93937F8-DFDB-4DD6-BC3D-6D05840C7A3F}" srcOrd="0" destOrd="0" presId="urn:microsoft.com/office/officeart/2005/8/layout/hierarchy3"/>
    <dgm:cxn modelId="{DDC3F54A-F33B-407C-B58C-F561DA639292}" type="presOf" srcId="{2CA33803-4C13-448B-81C7-BD5BAC865322}" destId="{25669AF8-9EE0-427D-B12B-35B6D3477E5E}" srcOrd="0" destOrd="0" presId="urn:microsoft.com/office/officeart/2005/8/layout/hierarchy3"/>
    <dgm:cxn modelId="{45163972-522E-414F-912F-00ED04D3DF52}" type="presOf" srcId="{F111D2F2-09A3-43C1-8E06-DA0479026C57}" destId="{FE5FA446-6748-44C3-AC5A-ECF4BFEA033E}" srcOrd="0" destOrd="0" presId="urn:microsoft.com/office/officeart/2005/8/layout/hierarchy3"/>
    <dgm:cxn modelId="{B01F2178-593F-4647-93CC-82E78110DFFC}" type="presOf" srcId="{D4D0325D-D26B-4C25-8BEE-D787E8FB648C}" destId="{9ED75067-2AC6-429C-A5C9-9840533C6919}" srcOrd="0" destOrd="0" presId="urn:microsoft.com/office/officeart/2005/8/layout/hierarchy3"/>
    <dgm:cxn modelId="{0A760007-B9C5-471E-90A4-067C5ED162B1}" srcId="{E4585E4F-A831-4FBA-8B50-73B66427F45E}" destId="{F111D2F2-09A3-43C1-8E06-DA0479026C57}" srcOrd="1" destOrd="0" parTransId="{EEEFE12F-B948-476F-9482-7D8EBA69E3A1}" sibTransId="{AF75B948-C0A7-466E-8E77-267845A474DB}"/>
    <dgm:cxn modelId="{2D3D9E92-456B-4DAB-B5F0-700A2A2FF602}" type="presOf" srcId="{B11940B4-C316-4944-9C61-91442363F00D}" destId="{A9B1F1C3-CA58-43B0-9E36-1975CB4B3B73}" srcOrd="0" destOrd="0" presId="urn:microsoft.com/office/officeart/2005/8/layout/hierarchy3"/>
    <dgm:cxn modelId="{99E4672A-7997-4BD1-B982-15ADAB56CFA9}" type="presOf" srcId="{D5252C0F-DB3C-4A5E-859D-F1443FC44505}" destId="{AB6D4299-08FD-489A-BCEC-3E5951C1A928}" srcOrd="0" destOrd="0" presId="urn:microsoft.com/office/officeart/2005/8/layout/hierarchy3"/>
    <dgm:cxn modelId="{0F9B4505-284B-403E-9CB1-4CF622CB77F7}" type="presOf" srcId="{0A6AC2EE-DBA4-4F42-BCCB-2DF8B4DAC6A6}" destId="{97BEC901-515E-4793-B5C7-252C4833C1CF}" srcOrd="0" destOrd="0" presId="urn:microsoft.com/office/officeart/2005/8/layout/hierarchy3"/>
    <dgm:cxn modelId="{A41E250A-2321-4FE1-AC5B-520E3E9E27F5}" srcId="{E4585E4F-A831-4FBA-8B50-73B66427F45E}" destId="{04A2ABEF-C3B6-4680-A4B5-C168167B670F}" srcOrd="2" destOrd="0" parTransId="{2CA33803-4C13-448B-81C7-BD5BAC865322}" sibTransId="{61073D91-F7B2-4DBF-8880-493BCEDF0E53}"/>
    <dgm:cxn modelId="{107BF079-03CA-4C20-9B03-F5AB64A88D3D}" srcId="{C72D37E7-8898-4F1D-90C3-6ECD71F2F696}" destId="{E4585E4F-A831-4FBA-8B50-73B66427F45E}" srcOrd="0" destOrd="0" parTransId="{65C0EAE3-8C38-4BA3-9CE3-C75F06CBA4B8}" sibTransId="{1971E00A-2FCB-4940-9120-1A55A21572C1}"/>
    <dgm:cxn modelId="{60629AE7-4AD9-41CB-AD6C-3E46D7799B29}" type="presOf" srcId="{0F2D0A9C-D699-43EF-BDA1-278C08AFF3B7}" destId="{E36CDBC5-8355-4C93-A53A-400C4963E917}" srcOrd="0" destOrd="0" presId="urn:microsoft.com/office/officeart/2005/8/layout/hierarchy3"/>
    <dgm:cxn modelId="{0F13BF25-65B2-4FE5-B549-727BCBA0B056}" type="presOf" srcId="{E4585E4F-A831-4FBA-8B50-73B66427F45E}" destId="{98ADAB52-8C3E-4E19-8523-74FF8A547BB5}" srcOrd="0" destOrd="0" presId="urn:microsoft.com/office/officeart/2005/8/layout/hierarchy3"/>
    <dgm:cxn modelId="{DDB63E0A-8C0C-4D60-A494-03770C35E0ED}" srcId="{995400C7-0527-41AF-94A1-0ECF3D9E12BE}" destId="{D286EDBF-0308-41A6-AFA9-F3D98346273A}" srcOrd="0" destOrd="0" parTransId="{45C9A237-44EB-4E53-930A-E6607127E5DF}" sibTransId="{FDA4654A-C1E0-440D-A95F-007FFB93CC62}"/>
    <dgm:cxn modelId="{5AD2B7CD-E25E-46B5-B898-62436C3CC4B9}" type="presOf" srcId="{89762D6C-A0A2-4166-9789-9845F7BED5A4}" destId="{24D20362-24E5-4ABB-9B7B-E2C68FE9FA3C}" srcOrd="0" destOrd="0" presId="urn:microsoft.com/office/officeart/2005/8/layout/hierarchy3"/>
    <dgm:cxn modelId="{C126938A-C205-4F7B-B132-419CB9C58D81}" type="presOf" srcId="{580279A1-30EC-46B1-B2C0-AC9CD4AAA078}" destId="{16388F5F-1EBC-4720-9B29-36A52C031FCA}" srcOrd="0" destOrd="0" presId="urn:microsoft.com/office/officeart/2005/8/layout/hierarchy3"/>
    <dgm:cxn modelId="{CCD507B3-B2DB-41D5-818E-3B13A0C9FBBF}" srcId="{580279A1-30EC-46B1-B2C0-AC9CD4AAA078}" destId="{0F2D0A9C-D699-43EF-BDA1-278C08AFF3B7}" srcOrd="0" destOrd="0" parTransId="{22939BC9-98E4-49BB-8FB3-07FF897A6506}" sibTransId="{C711FCEF-D810-4556-B3A7-EC6E76C86D6E}"/>
    <dgm:cxn modelId="{821F4F8B-7691-4EF3-885C-6866FFADD772}" type="presOf" srcId="{DED06D7F-0550-45E2-A672-670DDCCA7D50}" destId="{B7A9C531-9508-4987-9762-8521F369830F}" srcOrd="0" destOrd="0" presId="urn:microsoft.com/office/officeart/2005/8/layout/hierarchy3"/>
    <dgm:cxn modelId="{1878A5CB-6F49-4BA6-AE58-51819B98CB62}" type="presOf" srcId="{580279A1-30EC-46B1-B2C0-AC9CD4AAA078}" destId="{DFE1BFA3-9D37-4C0F-9087-6223218D8B03}" srcOrd="1" destOrd="0" presId="urn:microsoft.com/office/officeart/2005/8/layout/hierarchy3"/>
    <dgm:cxn modelId="{DF3F9002-4836-4C45-A595-2EEBEEDD4962}" type="presOf" srcId="{995400C7-0527-41AF-94A1-0ECF3D9E12BE}" destId="{35544226-2F2A-49A2-9837-6DE8254F7FAC}" srcOrd="1" destOrd="0" presId="urn:microsoft.com/office/officeart/2005/8/layout/hierarchy3"/>
    <dgm:cxn modelId="{3F7E8B16-488F-4364-ABFF-852161735066}" type="presOf" srcId="{04A2ABEF-C3B6-4680-A4B5-C168167B670F}" destId="{8C0BF831-2037-4A4D-84E9-9AE3AA8C655D}" srcOrd="0" destOrd="0" presId="urn:microsoft.com/office/officeart/2005/8/layout/hierarchy3"/>
    <dgm:cxn modelId="{5A838E37-C064-4A73-9E90-45993E2FEADE}" srcId="{580279A1-30EC-46B1-B2C0-AC9CD4AAA078}" destId="{5442C812-69CD-4586-9088-D599E459C0FD}" srcOrd="2" destOrd="0" parTransId="{B11940B4-C316-4944-9C61-91442363F00D}" sibTransId="{DB2E7119-D197-41BF-8C99-67FEC9C863EA}"/>
    <dgm:cxn modelId="{448614D7-B9D8-4B42-AB5A-3C8260C13146}" srcId="{995400C7-0527-41AF-94A1-0ECF3D9E12BE}" destId="{43DEF0E8-B008-498E-828E-D17230CE409E}" srcOrd="2" destOrd="0" parTransId="{0A6AC2EE-DBA4-4F42-BCCB-2DF8B4DAC6A6}" sibTransId="{E57FC585-E6D3-4794-AC2F-E6B456C47F90}"/>
    <dgm:cxn modelId="{AB045DBC-BF89-4A6F-A020-2AE790AF3412}" type="presParOf" srcId="{F44B9A36-0C03-4C89-AED3-18ACE208A6A0}" destId="{6A7165EC-EA9C-4BCC-BE84-C86D0754B3A4}" srcOrd="0" destOrd="0" presId="urn:microsoft.com/office/officeart/2005/8/layout/hierarchy3"/>
    <dgm:cxn modelId="{80CCCFFC-DFA5-4231-AAAD-9AC5C55BF857}" type="presParOf" srcId="{6A7165EC-EA9C-4BCC-BE84-C86D0754B3A4}" destId="{04FD6765-F303-4C27-A9B6-460D289D7771}" srcOrd="0" destOrd="0" presId="urn:microsoft.com/office/officeart/2005/8/layout/hierarchy3"/>
    <dgm:cxn modelId="{C7B2A5A3-4C91-47C7-89FE-FF7336A151A5}" type="presParOf" srcId="{04FD6765-F303-4C27-A9B6-460D289D7771}" destId="{98ADAB52-8C3E-4E19-8523-74FF8A547BB5}" srcOrd="0" destOrd="0" presId="urn:microsoft.com/office/officeart/2005/8/layout/hierarchy3"/>
    <dgm:cxn modelId="{0E901FE4-0B11-437F-A24E-F9CA149ED947}" type="presParOf" srcId="{04FD6765-F303-4C27-A9B6-460D289D7771}" destId="{382F7422-6D9F-4EBA-9013-6CD691A7EEE4}" srcOrd="1" destOrd="0" presId="urn:microsoft.com/office/officeart/2005/8/layout/hierarchy3"/>
    <dgm:cxn modelId="{E547115B-51A3-4463-A161-5B9E48F72B22}" type="presParOf" srcId="{6A7165EC-EA9C-4BCC-BE84-C86D0754B3A4}" destId="{07E1BD16-3D58-4DC2-A724-A25A61081F69}" srcOrd="1" destOrd="0" presId="urn:microsoft.com/office/officeart/2005/8/layout/hierarchy3"/>
    <dgm:cxn modelId="{E1641B87-0A41-474F-876D-A670D6D9FD36}" type="presParOf" srcId="{07E1BD16-3D58-4DC2-A724-A25A61081F69}" destId="{28A48F87-6AB6-4749-94DB-8021E90B7A13}" srcOrd="0" destOrd="0" presId="urn:microsoft.com/office/officeart/2005/8/layout/hierarchy3"/>
    <dgm:cxn modelId="{A6AF0C27-CD88-4E30-AD80-798042D68B96}" type="presParOf" srcId="{07E1BD16-3D58-4DC2-A724-A25A61081F69}" destId="{9ED75067-2AC6-429C-A5C9-9840533C6919}" srcOrd="1" destOrd="0" presId="urn:microsoft.com/office/officeart/2005/8/layout/hierarchy3"/>
    <dgm:cxn modelId="{414C7B00-8514-4E07-B414-8A26241C122F}" type="presParOf" srcId="{07E1BD16-3D58-4DC2-A724-A25A61081F69}" destId="{7C582229-7303-4D4F-8FC5-1FDC2DA1A929}" srcOrd="2" destOrd="0" presId="urn:microsoft.com/office/officeart/2005/8/layout/hierarchy3"/>
    <dgm:cxn modelId="{FDBC3368-A5E6-4580-A42E-EFBC989387B9}" type="presParOf" srcId="{07E1BD16-3D58-4DC2-A724-A25A61081F69}" destId="{FE5FA446-6748-44C3-AC5A-ECF4BFEA033E}" srcOrd="3" destOrd="0" presId="urn:microsoft.com/office/officeart/2005/8/layout/hierarchy3"/>
    <dgm:cxn modelId="{ED9AFC32-1354-4685-90D1-905639F2FA7F}" type="presParOf" srcId="{07E1BD16-3D58-4DC2-A724-A25A61081F69}" destId="{25669AF8-9EE0-427D-B12B-35B6D3477E5E}" srcOrd="4" destOrd="0" presId="urn:microsoft.com/office/officeart/2005/8/layout/hierarchy3"/>
    <dgm:cxn modelId="{02CB6556-F522-4A85-8DDF-F32F32E78332}" type="presParOf" srcId="{07E1BD16-3D58-4DC2-A724-A25A61081F69}" destId="{8C0BF831-2037-4A4D-84E9-9AE3AA8C655D}" srcOrd="5" destOrd="0" presId="urn:microsoft.com/office/officeart/2005/8/layout/hierarchy3"/>
    <dgm:cxn modelId="{79AFD300-F86A-4245-99C1-53C344D28CF5}" type="presParOf" srcId="{07E1BD16-3D58-4DC2-A724-A25A61081F69}" destId="{B93937F8-DFDB-4DD6-BC3D-6D05840C7A3F}" srcOrd="6" destOrd="0" presId="urn:microsoft.com/office/officeart/2005/8/layout/hierarchy3"/>
    <dgm:cxn modelId="{801EB4FD-2C22-4721-ADC3-26C7AB4361FE}" type="presParOf" srcId="{07E1BD16-3D58-4DC2-A724-A25A61081F69}" destId="{AB6D4299-08FD-489A-BCEC-3E5951C1A928}" srcOrd="7" destOrd="0" presId="urn:microsoft.com/office/officeart/2005/8/layout/hierarchy3"/>
    <dgm:cxn modelId="{F4E9433B-01BA-4D77-BBC7-32F687C91BE8}" type="presParOf" srcId="{F44B9A36-0C03-4C89-AED3-18ACE208A6A0}" destId="{FE3157AA-5E74-41A1-BFDE-0A1371D6ECF8}" srcOrd="1" destOrd="0" presId="urn:microsoft.com/office/officeart/2005/8/layout/hierarchy3"/>
    <dgm:cxn modelId="{42BB5BD4-5F86-4584-9EB0-0A98951E689C}" type="presParOf" srcId="{FE3157AA-5E74-41A1-BFDE-0A1371D6ECF8}" destId="{DE96959F-42F6-43D9-81EA-CB32C11CFF3F}" srcOrd="0" destOrd="0" presId="urn:microsoft.com/office/officeart/2005/8/layout/hierarchy3"/>
    <dgm:cxn modelId="{45166659-7B05-4BD5-8836-8B1E65C5C478}" type="presParOf" srcId="{DE96959F-42F6-43D9-81EA-CB32C11CFF3F}" destId="{DA2B9D15-2163-45A4-88F6-01784A82594D}" srcOrd="0" destOrd="0" presId="urn:microsoft.com/office/officeart/2005/8/layout/hierarchy3"/>
    <dgm:cxn modelId="{136718B9-742A-4A0F-A4EF-F6FC6CB1A99B}" type="presParOf" srcId="{DE96959F-42F6-43D9-81EA-CB32C11CFF3F}" destId="{35544226-2F2A-49A2-9837-6DE8254F7FAC}" srcOrd="1" destOrd="0" presId="urn:microsoft.com/office/officeart/2005/8/layout/hierarchy3"/>
    <dgm:cxn modelId="{0DF5BFC5-E23B-472D-86BE-F092125032A6}" type="presParOf" srcId="{FE3157AA-5E74-41A1-BFDE-0A1371D6ECF8}" destId="{23542185-1F19-42B8-AADC-46F0D47F7C56}" srcOrd="1" destOrd="0" presId="urn:microsoft.com/office/officeart/2005/8/layout/hierarchy3"/>
    <dgm:cxn modelId="{E12AF679-7622-4F65-814F-7802D577B062}" type="presParOf" srcId="{23542185-1F19-42B8-AADC-46F0D47F7C56}" destId="{4F1D6BF8-4372-4568-88D8-52FFA98F3369}" srcOrd="0" destOrd="0" presId="urn:microsoft.com/office/officeart/2005/8/layout/hierarchy3"/>
    <dgm:cxn modelId="{3B5B74B4-1106-4C47-B3C3-FF0E3DCF5C6B}" type="presParOf" srcId="{23542185-1F19-42B8-AADC-46F0D47F7C56}" destId="{ACC13DD9-22DC-4A82-AAA5-8166402F9A38}" srcOrd="1" destOrd="0" presId="urn:microsoft.com/office/officeart/2005/8/layout/hierarchy3"/>
    <dgm:cxn modelId="{EB66FCCF-4DFD-41D4-AB0B-564C6EE6AE37}" type="presParOf" srcId="{23542185-1F19-42B8-AADC-46F0D47F7C56}" destId="{B7A9C531-9508-4987-9762-8521F369830F}" srcOrd="2" destOrd="0" presId="urn:microsoft.com/office/officeart/2005/8/layout/hierarchy3"/>
    <dgm:cxn modelId="{C373EA7F-9369-4B55-B998-465C35B17076}" type="presParOf" srcId="{23542185-1F19-42B8-AADC-46F0D47F7C56}" destId="{24D20362-24E5-4ABB-9B7B-E2C68FE9FA3C}" srcOrd="3" destOrd="0" presId="urn:microsoft.com/office/officeart/2005/8/layout/hierarchy3"/>
    <dgm:cxn modelId="{BC96C47A-B881-4416-9EC7-90A2A0FFACA8}" type="presParOf" srcId="{23542185-1F19-42B8-AADC-46F0D47F7C56}" destId="{97BEC901-515E-4793-B5C7-252C4833C1CF}" srcOrd="4" destOrd="0" presId="urn:microsoft.com/office/officeart/2005/8/layout/hierarchy3"/>
    <dgm:cxn modelId="{ED7C35E6-FE99-46EA-8062-EE2C69B21BDA}" type="presParOf" srcId="{23542185-1F19-42B8-AADC-46F0D47F7C56}" destId="{01EF5E16-E3EF-4D73-A638-3AA5FE6C0618}" srcOrd="5" destOrd="0" presId="urn:microsoft.com/office/officeart/2005/8/layout/hierarchy3"/>
    <dgm:cxn modelId="{FEFD5632-18D5-4159-98D9-F091CF0033AB}" type="presParOf" srcId="{23542185-1F19-42B8-AADC-46F0D47F7C56}" destId="{93C151AA-ACA1-4B03-A2AC-5577E0FB8B23}" srcOrd="6" destOrd="0" presId="urn:microsoft.com/office/officeart/2005/8/layout/hierarchy3"/>
    <dgm:cxn modelId="{2353AD62-69E0-4F62-8F77-F61C3BB16E08}" type="presParOf" srcId="{23542185-1F19-42B8-AADC-46F0D47F7C56}" destId="{8825DAFD-7D6D-4576-A2D8-0AA7FD262EF0}" srcOrd="7" destOrd="0" presId="urn:microsoft.com/office/officeart/2005/8/layout/hierarchy3"/>
    <dgm:cxn modelId="{A854A63E-9415-4A28-8947-8BDA988AB0D4}" type="presParOf" srcId="{F44B9A36-0C03-4C89-AED3-18ACE208A6A0}" destId="{74C377D1-BD6A-4965-BFC7-07AF50A3FE8B}" srcOrd="2" destOrd="0" presId="urn:microsoft.com/office/officeart/2005/8/layout/hierarchy3"/>
    <dgm:cxn modelId="{B9DE2EE8-FCF8-450A-B0C2-B9219A52CD46}" type="presParOf" srcId="{74C377D1-BD6A-4965-BFC7-07AF50A3FE8B}" destId="{A2CFDF5B-97A5-459F-A2E8-2B7FA896A092}" srcOrd="0" destOrd="0" presId="urn:microsoft.com/office/officeart/2005/8/layout/hierarchy3"/>
    <dgm:cxn modelId="{732E9D6E-B419-4C07-A41C-02248C25ED76}" type="presParOf" srcId="{A2CFDF5B-97A5-459F-A2E8-2B7FA896A092}" destId="{16388F5F-1EBC-4720-9B29-36A52C031FCA}" srcOrd="0" destOrd="0" presId="urn:microsoft.com/office/officeart/2005/8/layout/hierarchy3"/>
    <dgm:cxn modelId="{6DA4E489-FB53-4F58-A23C-2DDA1ADA3306}" type="presParOf" srcId="{A2CFDF5B-97A5-459F-A2E8-2B7FA896A092}" destId="{DFE1BFA3-9D37-4C0F-9087-6223218D8B03}" srcOrd="1" destOrd="0" presId="urn:microsoft.com/office/officeart/2005/8/layout/hierarchy3"/>
    <dgm:cxn modelId="{1DAEC99A-2E2C-4851-B26B-A2F7E19B3463}" type="presParOf" srcId="{74C377D1-BD6A-4965-BFC7-07AF50A3FE8B}" destId="{5FC9D54F-825F-4168-B7F5-FE281E6D5124}" srcOrd="1" destOrd="0" presId="urn:microsoft.com/office/officeart/2005/8/layout/hierarchy3"/>
    <dgm:cxn modelId="{87AC6722-4ED1-47EF-94B8-9EF7942C9D3D}" type="presParOf" srcId="{5FC9D54F-825F-4168-B7F5-FE281E6D5124}" destId="{856D8159-2D35-4EF0-A454-E456E6B2ED35}" srcOrd="0" destOrd="0" presId="urn:microsoft.com/office/officeart/2005/8/layout/hierarchy3"/>
    <dgm:cxn modelId="{7A1B03B5-1C15-4766-9D1F-97779CA827BC}" type="presParOf" srcId="{5FC9D54F-825F-4168-B7F5-FE281E6D5124}" destId="{E36CDBC5-8355-4C93-A53A-400C4963E917}" srcOrd="1" destOrd="0" presId="urn:microsoft.com/office/officeart/2005/8/layout/hierarchy3"/>
    <dgm:cxn modelId="{60AA8C17-4087-46AD-9B4F-19720BC3F92E}" type="presParOf" srcId="{5FC9D54F-825F-4168-B7F5-FE281E6D5124}" destId="{C01CD48D-CC72-4223-AF22-58DFF676C961}" srcOrd="2" destOrd="0" presId="urn:microsoft.com/office/officeart/2005/8/layout/hierarchy3"/>
    <dgm:cxn modelId="{D43F1A77-2A62-443B-B3AB-3567A4E87218}" type="presParOf" srcId="{5FC9D54F-825F-4168-B7F5-FE281E6D5124}" destId="{9D1AD8C4-29F5-482B-9BB7-AF8A40E0B794}" srcOrd="3" destOrd="0" presId="urn:microsoft.com/office/officeart/2005/8/layout/hierarchy3"/>
    <dgm:cxn modelId="{D989E9E6-2A66-429D-8DE8-A67857942AF5}" type="presParOf" srcId="{5FC9D54F-825F-4168-B7F5-FE281E6D5124}" destId="{A9B1F1C3-CA58-43B0-9E36-1975CB4B3B73}" srcOrd="4" destOrd="0" presId="urn:microsoft.com/office/officeart/2005/8/layout/hierarchy3"/>
    <dgm:cxn modelId="{A9D27BDD-FEAA-4D27-92AE-AE4418D8E31F}" type="presParOf" srcId="{5FC9D54F-825F-4168-B7F5-FE281E6D5124}" destId="{B56F1822-F403-4578-A4B6-58A8BF597530}"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28FB36-F298-4E76-9EF3-8D337E5B0CAC}"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s-EC"/>
        </a:p>
      </dgm:t>
    </dgm:pt>
    <dgm:pt modelId="{0D515A59-A436-4EC5-B1B9-173A851F6315}">
      <dgm:prSet phldrT="[Texto]" custT="1"/>
      <dgm:spPr/>
      <dgm:t>
        <a:bodyPr/>
        <a:lstStyle/>
        <a:p>
          <a:r>
            <a:rPr lang="es-EC" sz="2000" dirty="0">
              <a:solidFill>
                <a:schemeClr val="tx1"/>
              </a:solidFill>
            </a:rPr>
            <a:t>Teoría económica</a:t>
          </a:r>
        </a:p>
      </dgm:t>
    </dgm:pt>
    <dgm:pt modelId="{09D3E06F-A667-4EF8-B678-775AD64935DD}" type="parTrans" cxnId="{4760F8A1-C032-4143-9865-F0EC6E5F08D9}">
      <dgm:prSet/>
      <dgm:spPr/>
      <dgm:t>
        <a:bodyPr/>
        <a:lstStyle/>
        <a:p>
          <a:endParaRPr lang="es-EC" sz="2000">
            <a:solidFill>
              <a:schemeClr val="tx1"/>
            </a:solidFill>
          </a:endParaRPr>
        </a:p>
      </dgm:t>
    </dgm:pt>
    <dgm:pt modelId="{DD39F9DA-75E6-4B7E-9305-E90D3E64AD38}" type="sibTrans" cxnId="{4760F8A1-C032-4143-9865-F0EC6E5F08D9}">
      <dgm:prSet/>
      <dgm:spPr/>
      <dgm:t>
        <a:bodyPr/>
        <a:lstStyle/>
        <a:p>
          <a:endParaRPr lang="es-EC" sz="2000">
            <a:solidFill>
              <a:schemeClr val="tx1"/>
            </a:solidFill>
          </a:endParaRPr>
        </a:p>
      </dgm:t>
    </dgm:pt>
    <dgm:pt modelId="{BE0864D4-D5AD-4F6C-8AFD-692EA02B213C}">
      <dgm:prSet phldrT="[Texto]" custT="1"/>
      <dgm:spPr/>
      <dgm:t>
        <a:bodyPr/>
        <a:lstStyle/>
        <a:p>
          <a:r>
            <a:rPr lang="es-EC" sz="2000" dirty="0">
              <a:solidFill>
                <a:schemeClr val="tx1"/>
              </a:solidFill>
            </a:rPr>
            <a:t>Joseph </a:t>
          </a:r>
          <a:r>
            <a:rPr lang="es-EC" sz="2000" dirty="0" err="1">
              <a:solidFill>
                <a:schemeClr val="tx1"/>
              </a:solidFill>
            </a:rPr>
            <a:t>Shumpeter</a:t>
          </a:r>
          <a:endParaRPr lang="es-EC" sz="2000" dirty="0">
            <a:solidFill>
              <a:schemeClr val="tx1"/>
            </a:solidFill>
          </a:endParaRPr>
        </a:p>
      </dgm:t>
    </dgm:pt>
    <dgm:pt modelId="{FFF253B8-B985-4F23-BDF7-F4BFEE2C8978}" type="parTrans" cxnId="{6EDF6AC2-B4A4-41F9-A258-0E61B4E8C045}">
      <dgm:prSet/>
      <dgm:spPr/>
      <dgm:t>
        <a:bodyPr/>
        <a:lstStyle/>
        <a:p>
          <a:endParaRPr lang="es-EC" sz="2000">
            <a:solidFill>
              <a:schemeClr val="tx1"/>
            </a:solidFill>
          </a:endParaRPr>
        </a:p>
      </dgm:t>
    </dgm:pt>
    <dgm:pt modelId="{3EF56967-2B99-4C20-8724-E0146F64E068}" type="sibTrans" cxnId="{6EDF6AC2-B4A4-41F9-A258-0E61B4E8C045}">
      <dgm:prSet/>
      <dgm:spPr/>
      <dgm:t>
        <a:bodyPr/>
        <a:lstStyle/>
        <a:p>
          <a:endParaRPr lang="es-EC" sz="2000">
            <a:solidFill>
              <a:schemeClr val="tx1"/>
            </a:solidFill>
          </a:endParaRPr>
        </a:p>
      </dgm:t>
    </dgm:pt>
    <dgm:pt modelId="{AAB48BA9-CB8B-4F6E-A764-0BA0183D1A4F}">
      <dgm:prSet phldrT="[Texto]" custT="1"/>
      <dgm:spPr/>
      <dgm:t>
        <a:bodyPr/>
        <a:lstStyle/>
        <a:p>
          <a:r>
            <a:rPr lang="es-EC" sz="2000" dirty="0">
              <a:solidFill>
                <a:schemeClr val="tx1"/>
              </a:solidFill>
            </a:rPr>
            <a:t>Teoría económica popular y solidaria</a:t>
          </a:r>
        </a:p>
      </dgm:t>
    </dgm:pt>
    <dgm:pt modelId="{DEB5A4B3-24EC-438D-8CCA-CE1A551597DE}" type="parTrans" cxnId="{80F3617B-F894-411A-BA6C-8AF8474559B3}">
      <dgm:prSet/>
      <dgm:spPr/>
      <dgm:t>
        <a:bodyPr/>
        <a:lstStyle/>
        <a:p>
          <a:endParaRPr lang="es-EC" sz="2000">
            <a:solidFill>
              <a:schemeClr val="tx1"/>
            </a:solidFill>
          </a:endParaRPr>
        </a:p>
      </dgm:t>
    </dgm:pt>
    <dgm:pt modelId="{830A4CDB-5BE5-4724-B410-A7186DB58429}" type="sibTrans" cxnId="{80F3617B-F894-411A-BA6C-8AF8474559B3}">
      <dgm:prSet/>
      <dgm:spPr/>
      <dgm:t>
        <a:bodyPr/>
        <a:lstStyle/>
        <a:p>
          <a:endParaRPr lang="es-EC" sz="2000">
            <a:solidFill>
              <a:schemeClr val="tx1"/>
            </a:solidFill>
          </a:endParaRPr>
        </a:p>
      </dgm:t>
    </dgm:pt>
    <dgm:pt modelId="{F1C0FDAA-306F-4BB5-AA38-0DA7FD4A7DEF}">
      <dgm:prSet phldrT="[Texto]" custT="1"/>
      <dgm:spPr/>
      <dgm:t>
        <a:bodyPr/>
        <a:lstStyle/>
        <a:p>
          <a:r>
            <a:rPr lang="es-EC" sz="2000" dirty="0" err="1">
              <a:solidFill>
                <a:schemeClr val="tx1"/>
              </a:solidFill>
            </a:rPr>
            <a:t>Novkovic</a:t>
          </a:r>
          <a:endParaRPr lang="es-EC" sz="2000" dirty="0">
            <a:solidFill>
              <a:schemeClr val="tx1"/>
            </a:solidFill>
          </a:endParaRPr>
        </a:p>
      </dgm:t>
    </dgm:pt>
    <dgm:pt modelId="{E68DF59D-26ED-4257-9FDC-9D755046102F}" type="parTrans" cxnId="{B8B8D6BE-6227-4CBF-B20C-A534F15A0C21}">
      <dgm:prSet/>
      <dgm:spPr/>
      <dgm:t>
        <a:bodyPr/>
        <a:lstStyle/>
        <a:p>
          <a:endParaRPr lang="es-EC" sz="2000">
            <a:solidFill>
              <a:schemeClr val="tx1"/>
            </a:solidFill>
          </a:endParaRPr>
        </a:p>
      </dgm:t>
    </dgm:pt>
    <dgm:pt modelId="{953AF628-63B3-492E-9EDE-368DD949F7A0}" type="sibTrans" cxnId="{B8B8D6BE-6227-4CBF-B20C-A534F15A0C21}">
      <dgm:prSet/>
      <dgm:spPr/>
      <dgm:t>
        <a:bodyPr/>
        <a:lstStyle/>
        <a:p>
          <a:endParaRPr lang="es-EC" sz="2000">
            <a:solidFill>
              <a:schemeClr val="tx1"/>
            </a:solidFill>
          </a:endParaRPr>
        </a:p>
      </dgm:t>
    </dgm:pt>
    <dgm:pt modelId="{B976C7E0-D2C7-4487-8401-63B4A431D137}">
      <dgm:prSet phldrT="[Texto]" custT="1"/>
      <dgm:spPr/>
      <dgm:t>
        <a:bodyPr/>
        <a:lstStyle/>
        <a:p>
          <a:r>
            <a:rPr lang="es-EC" sz="2000" dirty="0">
              <a:solidFill>
                <a:schemeClr val="tx1"/>
              </a:solidFill>
            </a:rPr>
            <a:t>Teoría cooperativista</a:t>
          </a:r>
        </a:p>
      </dgm:t>
    </dgm:pt>
    <dgm:pt modelId="{73FFBB1E-0154-4DD0-A58C-4944EBE36E76}" type="parTrans" cxnId="{8726C180-9572-46D3-926D-2135CC3874E8}">
      <dgm:prSet/>
      <dgm:spPr/>
      <dgm:t>
        <a:bodyPr/>
        <a:lstStyle/>
        <a:p>
          <a:endParaRPr lang="es-EC" sz="2000">
            <a:solidFill>
              <a:schemeClr val="tx1"/>
            </a:solidFill>
          </a:endParaRPr>
        </a:p>
      </dgm:t>
    </dgm:pt>
    <dgm:pt modelId="{409D0B6A-105A-4371-B534-72F144F31DD7}" type="sibTrans" cxnId="{8726C180-9572-46D3-926D-2135CC3874E8}">
      <dgm:prSet/>
      <dgm:spPr/>
      <dgm:t>
        <a:bodyPr/>
        <a:lstStyle/>
        <a:p>
          <a:endParaRPr lang="es-EC" sz="2000">
            <a:solidFill>
              <a:schemeClr val="tx1"/>
            </a:solidFill>
          </a:endParaRPr>
        </a:p>
      </dgm:t>
    </dgm:pt>
    <dgm:pt modelId="{05951F64-C40E-415F-A2A6-39720067A409}">
      <dgm:prSet phldrT="[Texto]" custT="1"/>
      <dgm:spPr/>
      <dgm:t>
        <a:bodyPr/>
        <a:lstStyle/>
        <a:p>
          <a:r>
            <a:rPr lang="es-EC" sz="2000" dirty="0">
              <a:solidFill>
                <a:schemeClr val="tx1"/>
              </a:solidFill>
            </a:rPr>
            <a:t>Nelson Dávalos </a:t>
          </a:r>
        </a:p>
      </dgm:t>
    </dgm:pt>
    <dgm:pt modelId="{4C0EB49A-DF88-4F33-8816-7B7C6F342ABF}" type="parTrans" cxnId="{4372B238-4AE0-414C-99F2-56A172C80602}">
      <dgm:prSet/>
      <dgm:spPr/>
      <dgm:t>
        <a:bodyPr/>
        <a:lstStyle/>
        <a:p>
          <a:endParaRPr lang="es-EC" sz="2000">
            <a:solidFill>
              <a:schemeClr val="tx1"/>
            </a:solidFill>
          </a:endParaRPr>
        </a:p>
      </dgm:t>
    </dgm:pt>
    <dgm:pt modelId="{29750392-170A-4B2F-AACA-01F3B24A7170}" type="sibTrans" cxnId="{4372B238-4AE0-414C-99F2-56A172C80602}">
      <dgm:prSet/>
      <dgm:spPr/>
      <dgm:t>
        <a:bodyPr/>
        <a:lstStyle/>
        <a:p>
          <a:endParaRPr lang="es-EC" sz="2000">
            <a:solidFill>
              <a:schemeClr val="tx1"/>
            </a:solidFill>
          </a:endParaRPr>
        </a:p>
      </dgm:t>
    </dgm:pt>
    <dgm:pt modelId="{9DD0E31F-475B-4518-80D1-611CC3E4EEEF}">
      <dgm:prSet phldrT="[Texto]" custT="1"/>
      <dgm:spPr/>
      <dgm:t>
        <a:bodyPr/>
        <a:lstStyle/>
        <a:p>
          <a:r>
            <a:rPr lang="es-EC" sz="2000" dirty="0">
              <a:solidFill>
                <a:schemeClr val="tx1"/>
              </a:solidFill>
            </a:rPr>
            <a:t>Teoría de Auditoría</a:t>
          </a:r>
        </a:p>
      </dgm:t>
    </dgm:pt>
    <dgm:pt modelId="{9989C527-CD8C-47CC-93EB-E1E930B93302}" type="parTrans" cxnId="{13208D4A-7D66-4507-B0CB-850FC7FB10AA}">
      <dgm:prSet/>
      <dgm:spPr/>
      <dgm:t>
        <a:bodyPr/>
        <a:lstStyle/>
        <a:p>
          <a:endParaRPr lang="es-EC" sz="2000">
            <a:solidFill>
              <a:schemeClr val="tx1"/>
            </a:solidFill>
          </a:endParaRPr>
        </a:p>
      </dgm:t>
    </dgm:pt>
    <dgm:pt modelId="{B350F620-1A1D-4C4F-BB81-6C2A5BE88DC2}" type="sibTrans" cxnId="{13208D4A-7D66-4507-B0CB-850FC7FB10AA}">
      <dgm:prSet/>
      <dgm:spPr/>
      <dgm:t>
        <a:bodyPr/>
        <a:lstStyle/>
        <a:p>
          <a:endParaRPr lang="es-EC" sz="2000">
            <a:solidFill>
              <a:schemeClr val="tx1"/>
            </a:solidFill>
          </a:endParaRPr>
        </a:p>
      </dgm:t>
    </dgm:pt>
    <dgm:pt modelId="{50740905-9FF4-496F-A18A-0B3B44E75DF7}">
      <dgm:prSet custT="1"/>
      <dgm:spPr/>
      <dgm:t>
        <a:bodyPr/>
        <a:lstStyle/>
        <a:p>
          <a:r>
            <a:rPr lang="es-EC" sz="2000" dirty="0" err="1">
              <a:solidFill>
                <a:schemeClr val="tx1"/>
              </a:solidFill>
            </a:rPr>
            <a:t>Graig</a:t>
          </a:r>
          <a:r>
            <a:rPr lang="es-EC" sz="2000" dirty="0">
              <a:solidFill>
                <a:schemeClr val="tx1"/>
              </a:solidFill>
            </a:rPr>
            <a:t> - Cooper </a:t>
          </a:r>
        </a:p>
      </dgm:t>
    </dgm:pt>
    <dgm:pt modelId="{DD69DC62-B068-46F2-A4FF-A0199540E58F}" type="parTrans" cxnId="{A6BBC7E0-E21D-4B1E-8491-EAC4DB7EFD78}">
      <dgm:prSet/>
      <dgm:spPr/>
      <dgm:t>
        <a:bodyPr/>
        <a:lstStyle/>
        <a:p>
          <a:endParaRPr lang="es-EC" sz="2000">
            <a:solidFill>
              <a:schemeClr val="tx1"/>
            </a:solidFill>
          </a:endParaRPr>
        </a:p>
      </dgm:t>
    </dgm:pt>
    <dgm:pt modelId="{27EEBB87-82F0-4D4D-8DCB-DF6EE0D2BF19}" type="sibTrans" cxnId="{A6BBC7E0-E21D-4B1E-8491-EAC4DB7EFD78}">
      <dgm:prSet/>
      <dgm:spPr/>
      <dgm:t>
        <a:bodyPr/>
        <a:lstStyle/>
        <a:p>
          <a:endParaRPr lang="es-EC" sz="2000">
            <a:solidFill>
              <a:schemeClr val="tx1"/>
            </a:solidFill>
          </a:endParaRPr>
        </a:p>
      </dgm:t>
    </dgm:pt>
    <dgm:pt modelId="{6FBFFC12-1E93-42D3-9CEF-598B5B5F5004}" type="pres">
      <dgm:prSet presAssocID="{C728FB36-F298-4E76-9EF3-8D337E5B0CAC}" presName="Name0" presStyleCnt="0">
        <dgm:presLayoutVars>
          <dgm:dir/>
          <dgm:animLvl val="lvl"/>
          <dgm:resizeHandles/>
        </dgm:presLayoutVars>
      </dgm:prSet>
      <dgm:spPr/>
      <dgm:t>
        <a:bodyPr/>
        <a:lstStyle/>
        <a:p>
          <a:endParaRPr lang="es-ES"/>
        </a:p>
      </dgm:t>
    </dgm:pt>
    <dgm:pt modelId="{04D90E3A-E4C9-4677-8EE5-4EA6867FB80A}" type="pres">
      <dgm:prSet presAssocID="{0D515A59-A436-4EC5-B1B9-173A851F6315}" presName="linNode" presStyleCnt="0"/>
      <dgm:spPr/>
    </dgm:pt>
    <dgm:pt modelId="{218E1F9C-6D32-4904-83BC-B7C66B74BACF}" type="pres">
      <dgm:prSet presAssocID="{0D515A59-A436-4EC5-B1B9-173A851F6315}" presName="parentShp" presStyleLbl="node1" presStyleIdx="0" presStyleCnt="4" custScaleX="97084" custScaleY="84086">
        <dgm:presLayoutVars>
          <dgm:bulletEnabled val="1"/>
        </dgm:presLayoutVars>
      </dgm:prSet>
      <dgm:spPr/>
      <dgm:t>
        <a:bodyPr/>
        <a:lstStyle/>
        <a:p>
          <a:endParaRPr lang="es-ES"/>
        </a:p>
      </dgm:t>
    </dgm:pt>
    <dgm:pt modelId="{04654B20-C56C-44D9-9C94-040911D6F33E}" type="pres">
      <dgm:prSet presAssocID="{0D515A59-A436-4EC5-B1B9-173A851F6315}" presName="childShp" presStyleLbl="bgAccFollowNode1" presStyleIdx="0" presStyleCnt="4" custScaleX="94526" custScaleY="84086">
        <dgm:presLayoutVars>
          <dgm:bulletEnabled val="1"/>
        </dgm:presLayoutVars>
      </dgm:prSet>
      <dgm:spPr/>
      <dgm:t>
        <a:bodyPr/>
        <a:lstStyle/>
        <a:p>
          <a:endParaRPr lang="es-ES"/>
        </a:p>
      </dgm:t>
    </dgm:pt>
    <dgm:pt modelId="{BB27D3FF-F147-438F-BAA3-F2E4DCAA7F67}" type="pres">
      <dgm:prSet presAssocID="{DD39F9DA-75E6-4B7E-9305-E90D3E64AD38}" presName="spacing" presStyleCnt="0"/>
      <dgm:spPr/>
    </dgm:pt>
    <dgm:pt modelId="{FF259160-78AF-44A5-99C3-872148C0B506}" type="pres">
      <dgm:prSet presAssocID="{AAB48BA9-CB8B-4F6E-A764-0BA0183D1A4F}" presName="linNode" presStyleCnt="0"/>
      <dgm:spPr/>
    </dgm:pt>
    <dgm:pt modelId="{776D2362-F289-4B06-9269-53D8A7E4E0BF}" type="pres">
      <dgm:prSet presAssocID="{AAB48BA9-CB8B-4F6E-A764-0BA0183D1A4F}" presName="parentShp" presStyleLbl="node1" presStyleIdx="1" presStyleCnt="4" custScaleX="94731" custScaleY="67330" custLinFactNeighborX="-2089">
        <dgm:presLayoutVars>
          <dgm:bulletEnabled val="1"/>
        </dgm:presLayoutVars>
      </dgm:prSet>
      <dgm:spPr/>
      <dgm:t>
        <a:bodyPr/>
        <a:lstStyle/>
        <a:p>
          <a:endParaRPr lang="es-ES"/>
        </a:p>
      </dgm:t>
    </dgm:pt>
    <dgm:pt modelId="{8EACE54D-9B77-4530-86B4-06EAE59D4864}" type="pres">
      <dgm:prSet presAssocID="{AAB48BA9-CB8B-4F6E-A764-0BA0183D1A4F}" presName="childShp" presStyleLbl="bgAccFollowNode1" presStyleIdx="1" presStyleCnt="4" custScaleX="89819" custScaleY="71773" custLinFactNeighborX="1177" custLinFactNeighborY="1102">
        <dgm:presLayoutVars>
          <dgm:bulletEnabled val="1"/>
        </dgm:presLayoutVars>
      </dgm:prSet>
      <dgm:spPr/>
      <dgm:t>
        <a:bodyPr/>
        <a:lstStyle/>
        <a:p>
          <a:endParaRPr lang="es-ES"/>
        </a:p>
      </dgm:t>
    </dgm:pt>
    <dgm:pt modelId="{21ED3F21-4196-4D5C-BBF9-3B6D9A30BF29}" type="pres">
      <dgm:prSet presAssocID="{830A4CDB-5BE5-4724-B410-A7186DB58429}" presName="spacing" presStyleCnt="0"/>
      <dgm:spPr/>
    </dgm:pt>
    <dgm:pt modelId="{D55D618C-D813-4BC0-A889-0CC68944C147}" type="pres">
      <dgm:prSet presAssocID="{B976C7E0-D2C7-4487-8401-63B4A431D137}" presName="linNode" presStyleCnt="0"/>
      <dgm:spPr/>
    </dgm:pt>
    <dgm:pt modelId="{4522AFDE-1173-4944-9B54-0156A40569FA}" type="pres">
      <dgm:prSet presAssocID="{B976C7E0-D2C7-4487-8401-63B4A431D137}" presName="parentShp" presStyleLbl="node1" presStyleIdx="2" presStyleCnt="4" custScaleX="92796" custScaleY="57117" custLinFactNeighborY="-5670">
        <dgm:presLayoutVars>
          <dgm:bulletEnabled val="1"/>
        </dgm:presLayoutVars>
      </dgm:prSet>
      <dgm:spPr/>
      <dgm:t>
        <a:bodyPr/>
        <a:lstStyle/>
        <a:p>
          <a:endParaRPr lang="es-ES"/>
        </a:p>
      </dgm:t>
    </dgm:pt>
    <dgm:pt modelId="{09669679-96F6-45AD-8EB0-04B5D9A816E7}" type="pres">
      <dgm:prSet presAssocID="{B976C7E0-D2C7-4487-8401-63B4A431D137}" presName="childShp" presStyleLbl="bgAccFollowNode1" presStyleIdx="2" presStyleCnt="4" custScaleX="96095" custScaleY="66955">
        <dgm:presLayoutVars>
          <dgm:bulletEnabled val="1"/>
        </dgm:presLayoutVars>
      </dgm:prSet>
      <dgm:spPr/>
      <dgm:t>
        <a:bodyPr/>
        <a:lstStyle/>
        <a:p>
          <a:endParaRPr lang="es-ES"/>
        </a:p>
      </dgm:t>
    </dgm:pt>
    <dgm:pt modelId="{C115CD76-A2CF-44B6-A0BE-1B88A790F87E}" type="pres">
      <dgm:prSet presAssocID="{409D0B6A-105A-4371-B534-72F144F31DD7}" presName="spacing" presStyleCnt="0"/>
      <dgm:spPr/>
    </dgm:pt>
    <dgm:pt modelId="{27FEE1B4-C173-47A8-A605-892AA9FDAA27}" type="pres">
      <dgm:prSet presAssocID="{9DD0E31F-475B-4518-80D1-611CC3E4EEEF}" presName="linNode" presStyleCnt="0"/>
      <dgm:spPr/>
    </dgm:pt>
    <dgm:pt modelId="{E176D104-4D4A-4E79-A856-67B061F6DC67}" type="pres">
      <dgm:prSet presAssocID="{9DD0E31F-475B-4518-80D1-611CC3E4EEEF}" presName="parentShp" presStyleLbl="node1" presStyleIdx="3" presStyleCnt="4" custScaleX="93162" custScaleY="59403" custLinFactNeighborX="-905" custLinFactNeighborY="-12733">
        <dgm:presLayoutVars>
          <dgm:bulletEnabled val="1"/>
        </dgm:presLayoutVars>
      </dgm:prSet>
      <dgm:spPr/>
      <dgm:t>
        <a:bodyPr/>
        <a:lstStyle/>
        <a:p>
          <a:endParaRPr lang="es-ES"/>
        </a:p>
      </dgm:t>
    </dgm:pt>
    <dgm:pt modelId="{171B919A-3547-43B5-AF97-FF690A66AF53}" type="pres">
      <dgm:prSet presAssocID="{9DD0E31F-475B-4518-80D1-611CC3E4EEEF}" presName="childShp" presStyleLbl="bgAccFollowNode1" presStyleIdx="3" presStyleCnt="4" custScaleX="90866" custScaleY="59403">
        <dgm:presLayoutVars>
          <dgm:bulletEnabled val="1"/>
        </dgm:presLayoutVars>
      </dgm:prSet>
      <dgm:spPr/>
      <dgm:t>
        <a:bodyPr/>
        <a:lstStyle/>
        <a:p>
          <a:endParaRPr lang="es-ES"/>
        </a:p>
      </dgm:t>
    </dgm:pt>
  </dgm:ptLst>
  <dgm:cxnLst>
    <dgm:cxn modelId="{13208D4A-7D66-4507-B0CB-850FC7FB10AA}" srcId="{C728FB36-F298-4E76-9EF3-8D337E5B0CAC}" destId="{9DD0E31F-475B-4518-80D1-611CC3E4EEEF}" srcOrd="3" destOrd="0" parTransId="{9989C527-CD8C-47CC-93EB-E1E930B93302}" sibTransId="{B350F620-1A1D-4C4F-BB81-6C2A5BE88DC2}"/>
    <dgm:cxn modelId="{50615EDC-F34A-40DB-8E23-9F89FA3A43C4}" type="presOf" srcId="{AAB48BA9-CB8B-4F6E-A764-0BA0183D1A4F}" destId="{776D2362-F289-4B06-9269-53D8A7E4E0BF}" srcOrd="0" destOrd="0" presId="urn:microsoft.com/office/officeart/2005/8/layout/vList6"/>
    <dgm:cxn modelId="{4760F8A1-C032-4143-9865-F0EC6E5F08D9}" srcId="{C728FB36-F298-4E76-9EF3-8D337E5B0CAC}" destId="{0D515A59-A436-4EC5-B1B9-173A851F6315}" srcOrd="0" destOrd="0" parTransId="{09D3E06F-A667-4EF8-B678-775AD64935DD}" sibTransId="{DD39F9DA-75E6-4B7E-9305-E90D3E64AD38}"/>
    <dgm:cxn modelId="{866CA8FF-3F1B-4D43-B488-4B560B376C11}" type="presOf" srcId="{0D515A59-A436-4EC5-B1B9-173A851F6315}" destId="{218E1F9C-6D32-4904-83BC-B7C66B74BACF}" srcOrd="0" destOrd="0" presId="urn:microsoft.com/office/officeart/2005/8/layout/vList6"/>
    <dgm:cxn modelId="{DBB9AC68-3CA4-49BB-9E51-59C455AE634A}" type="presOf" srcId="{F1C0FDAA-306F-4BB5-AA38-0DA7FD4A7DEF}" destId="{8EACE54D-9B77-4530-86B4-06EAE59D4864}" srcOrd="0" destOrd="0" presId="urn:microsoft.com/office/officeart/2005/8/layout/vList6"/>
    <dgm:cxn modelId="{E84569C8-9E19-459D-B970-C78640691ED0}" type="presOf" srcId="{50740905-9FF4-496F-A18A-0B3B44E75DF7}" destId="{171B919A-3547-43B5-AF97-FF690A66AF53}" srcOrd="0" destOrd="0" presId="urn:microsoft.com/office/officeart/2005/8/layout/vList6"/>
    <dgm:cxn modelId="{900BF0D1-8752-40B3-8EA9-98BE590E5AB5}" type="presOf" srcId="{B976C7E0-D2C7-4487-8401-63B4A431D137}" destId="{4522AFDE-1173-4944-9B54-0156A40569FA}" srcOrd="0" destOrd="0" presId="urn:microsoft.com/office/officeart/2005/8/layout/vList6"/>
    <dgm:cxn modelId="{6EDF6AC2-B4A4-41F9-A258-0E61B4E8C045}" srcId="{0D515A59-A436-4EC5-B1B9-173A851F6315}" destId="{BE0864D4-D5AD-4F6C-8AFD-692EA02B213C}" srcOrd="0" destOrd="0" parTransId="{FFF253B8-B985-4F23-BDF7-F4BFEE2C8978}" sibTransId="{3EF56967-2B99-4C20-8724-E0146F64E068}"/>
    <dgm:cxn modelId="{4372B238-4AE0-414C-99F2-56A172C80602}" srcId="{B976C7E0-D2C7-4487-8401-63B4A431D137}" destId="{05951F64-C40E-415F-A2A6-39720067A409}" srcOrd="0" destOrd="0" parTransId="{4C0EB49A-DF88-4F33-8816-7B7C6F342ABF}" sibTransId="{29750392-170A-4B2F-AACA-01F3B24A7170}"/>
    <dgm:cxn modelId="{CD266262-23F1-46CC-9683-840D07CCEBBF}" type="presOf" srcId="{C728FB36-F298-4E76-9EF3-8D337E5B0CAC}" destId="{6FBFFC12-1E93-42D3-9CEF-598B5B5F5004}" srcOrd="0" destOrd="0" presId="urn:microsoft.com/office/officeart/2005/8/layout/vList6"/>
    <dgm:cxn modelId="{B8B8D6BE-6227-4CBF-B20C-A534F15A0C21}" srcId="{AAB48BA9-CB8B-4F6E-A764-0BA0183D1A4F}" destId="{F1C0FDAA-306F-4BB5-AA38-0DA7FD4A7DEF}" srcOrd="0" destOrd="0" parTransId="{E68DF59D-26ED-4257-9FDC-9D755046102F}" sibTransId="{953AF628-63B3-492E-9EDE-368DD949F7A0}"/>
    <dgm:cxn modelId="{2B8096CF-211A-45E3-A91D-8B016D60F97A}" type="presOf" srcId="{05951F64-C40E-415F-A2A6-39720067A409}" destId="{09669679-96F6-45AD-8EB0-04B5D9A816E7}" srcOrd="0" destOrd="0" presId="urn:microsoft.com/office/officeart/2005/8/layout/vList6"/>
    <dgm:cxn modelId="{80F3617B-F894-411A-BA6C-8AF8474559B3}" srcId="{C728FB36-F298-4E76-9EF3-8D337E5B0CAC}" destId="{AAB48BA9-CB8B-4F6E-A764-0BA0183D1A4F}" srcOrd="1" destOrd="0" parTransId="{DEB5A4B3-24EC-438D-8CCA-CE1A551597DE}" sibTransId="{830A4CDB-5BE5-4724-B410-A7186DB58429}"/>
    <dgm:cxn modelId="{4C3D889E-6D18-44ED-B129-53F6DFBDB45D}" type="presOf" srcId="{BE0864D4-D5AD-4F6C-8AFD-692EA02B213C}" destId="{04654B20-C56C-44D9-9C94-040911D6F33E}" srcOrd="0" destOrd="0" presId="urn:microsoft.com/office/officeart/2005/8/layout/vList6"/>
    <dgm:cxn modelId="{8726C180-9572-46D3-926D-2135CC3874E8}" srcId="{C728FB36-F298-4E76-9EF3-8D337E5B0CAC}" destId="{B976C7E0-D2C7-4487-8401-63B4A431D137}" srcOrd="2" destOrd="0" parTransId="{73FFBB1E-0154-4DD0-A58C-4944EBE36E76}" sibTransId="{409D0B6A-105A-4371-B534-72F144F31DD7}"/>
    <dgm:cxn modelId="{C02CFDBA-3BAB-4F3B-8263-288EFD2A6A1E}" type="presOf" srcId="{9DD0E31F-475B-4518-80D1-611CC3E4EEEF}" destId="{E176D104-4D4A-4E79-A856-67B061F6DC67}" srcOrd="0" destOrd="0" presId="urn:microsoft.com/office/officeart/2005/8/layout/vList6"/>
    <dgm:cxn modelId="{A6BBC7E0-E21D-4B1E-8491-EAC4DB7EFD78}" srcId="{9DD0E31F-475B-4518-80D1-611CC3E4EEEF}" destId="{50740905-9FF4-496F-A18A-0B3B44E75DF7}" srcOrd="0" destOrd="0" parTransId="{DD69DC62-B068-46F2-A4FF-A0199540E58F}" sibTransId="{27EEBB87-82F0-4D4D-8DCB-DF6EE0D2BF19}"/>
    <dgm:cxn modelId="{73F68692-C2AE-4AC7-BA50-7ABD062EE9F6}" type="presParOf" srcId="{6FBFFC12-1E93-42D3-9CEF-598B5B5F5004}" destId="{04D90E3A-E4C9-4677-8EE5-4EA6867FB80A}" srcOrd="0" destOrd="0" presId="urn:microsoft.com/office/officeart/2005/8/layout/vList6"/>
    <dgm:cxn modelId="{F54EBD89-FDA6-408B-98AB-83DF3EE6E7E1}" type="presParOf" srcId="{04D90E3A-E4C9-4677-8EE5-4EA6867FB80A}" destId="{218E1F9C-6D32-4904-83BC-B7C66B74BACF}" srcOrd="0" destOrd="0" presId="urn:microsoft.com/office/officeart/2005/8/layout/vList6"/>
    <dgm:cxn modelId="{EE692E45-BBE2-4759-AEE3-0DD9B0CB24B8}" type="presParOf" srcId="{04D90E3A-E4C9-4677-8EE5-4EA6867FB80A}" destId="{04654B20-C56C-44D9-9C94-040911D6F33E}" srcOrd="1" destOrd="0" presId="urn:microsoft.com/office/officeart/2005/8/layout/vList6"/>
    <dgm:cxn modelId="{D5D2306D-C391-4072-AC40-4D673B6F1310}" type="presParOf" srcId="{6FBFFC12-1E93-42D3-9CEF-598B5B5F5004}" destId="{BB27D3FF-F147-438F-BAA3-F2E4DCAA7F67}" srcOrd="1" destOrd="0" presId="urn:microsoft.com/office/officeart/2005/8/layout/vList6"/>
    <dgm:cxn modelId="{E8B80D84-4868-428A-8DF0-F21AEA557263}" type="presParOf" srcId="{6FBFFC12-1E93-42D3-9CEF-598B5B5F5004}" destId="{FF259160-78AF-44A5-99C3-872148C0B506}" srcOrd="2" destOrd="0" presId="urn:microsoft.com/office/officeart/2005/8/layout/vList6"/>
    <dgm:cxn modelId="{0147D101-8AB7-4AD2-83CB-F0C9554F90AD}" type="presParOf" srcId="{FF259160-78AF-44A5-99C3-872148C0B506}" destId="{776D2362-F289-4B06-9269-53D8A7E4E0BF}" srcOrd="0" destOrd="0" presId="urn:microsoft.com/office/officeart/2005/8/layout/vList6"/>
    <dgm:cxn modelId="{17CCE778-D78D-4F5B-9820-59EEF75A3791}" type="presParOf" srcId="{FF259160-78AF-44A5-99C3-872148C0B506}" destId="{8EACE54D-9B77-4530-86B4-06EAE59D4864}" srcOrd="1" destOrd="0" presId="urn:microsoft.com/office/officeart/2005/8/layout/vList6"/>
    <dgm:cxn modelId="{CC870BF2-2E46-4466-ADE4-553EF592E98F}" type="presParOf" srcId="{6FBFFC12-1E93-42D3-9CEF-598B5B5F5004}" destId="{21ED3F21-4196-4D5C-BBF9-3B6D9A30BF29}" srcOrd="3" destOrd="0" presId="urn:microsoft.com/office/officeart/2005/8/layout/vList6"/>
    <dgm:cxn modelId="{69FE764C-0185-4B6E-A70B-3D9233AB0B53}" type="presParOf" srcId="{6FBFFC12-1E93-42D3-9CEF-598B5B5F5004}" destId="{D55D618C-D813-4BC0-A889-0CC68944C147}" srcOrd="4" destOrd="0" presId="urn:microsoft.com/office/officeart/2005/8/layout/vList6"/>
    <dgm:cxn modelId="{5C7E7C50-955A-4EA9-A80F-1289D2006527}" type="presParOf" srcId="{D55D618C-D813-4BC0-A889-0CC68944C147}" destId="{4522AFDE-1173-4944-9B54-0156A40569FA}" srcOrd="0" destOrd="0" presId="urn:microsoft.com/office/officeart/2005/8/layout/vList6"/>
    <dgm:cxn modelId="{C1F37A9A-AB28-4B24-8DD6-5383AB895BC7}" type="presParOf" srcId="{D55D618C-D813-4BC0-A889-0CC68944C147}" destId="{09669679-96F6-45AD-8EB0-04B5D9A816E7}" srcOrd="1" destOrd="0" presId="urn:microsoft.com/office/officeart/2005/8/layout/vList6"/>
    <dgm:cxn modelId="{887F6697-2C1B-41B9-835D-AF95F7ED4E17}" type="presParOf" srcId="{6FBFFC12-1E93-42D3-9CEF-598B5B5F5004}" destId="{C115CD76-A2CF-44B6-A0BE-1B88A790F87E}" srcOrd="5" destOrd="0" presId="urn:microsoft.com/office/officeart/2005/8/layout/vList6"/>
    <dgm:cxn modelId="{6143A900-8012-48C2-B9E1-C8A2CFDCEB2A}" type="presParOf" srcId="{6FBFFC12-1E93-42D3-9CEF-598B5B5F5004}" destId="{27FEE1B4-C173-47A8-A605-892AA9FDAA27}" srcOrd="6" destOrd="0" presId="urn:microsoft.com/office/officeart/2005/8/layout/vList6"/>
    <dgm:cxn modelId="{8DE5AD96-E4EF-4260-8907-4C62CE4548DD}" type="presParOf" srcId="{27FEE1B4-C173-47A8-A605-892AA9FDAA27}" destId="{E176D104-4D4A-4E79-A856-67B061F6DC67}" srcOrd="0" destOrd="0" presId="urn:microsoft.com/office/officeart/2005/8/layout/vList6"/>
    <dgm:cxn modelId="{10E14C18-4974-45B3-AD9D-36D05A563EEE}" type="presParOf" srcId="{27FEE1B4-C173-47A8-A605-892AA9FDAA27}" destId="{171B919A-3547-43B5-AF97-FF690A66AF5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D04B94-9FF0-47DA-A28D-2BF3294E30D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C"/>
        </a:p>
      </dgm:t>
    </dgm:pt>
    <dgm:pt modelId="{8134AEE5-D73B-4E8E-A9D3-6B777C157912}">
      <dgm:prSet phldrT="[Texto]"/>
      <dgm:spPr/>
      <dgm:t>
        <a:bodyPr/>
        <a:lstStyle/>
        <a:p>
          <a:r>
            <a:rPr lang="es-EC" b="1" dirty="0">
              <a:solidFill>
                <a:schemeClr val="tx1"/>
              </a:solidFill>
            </a:rPr>
            <a:t>Por su finalidad</a:t>
          </a:r>
          <a:endParaRPr lang="es-EC" dirty="0">
            <a:solidFill>
              <a:schemeClr val="tx1"/>
            </a:solidFill>
          </a:endParaRPr>
        </a:p>
      </dgm:t>
    </dgm:pt>
    <dgm:pt modelId="{41051EFE-242E-4B4D-B6C6-915CF28E6FE0}" type="parTrans" cxnId="{A37744D5-EBD7-408E-825C-64A9B6E510D7}">
      <dgm:prSet/>
      <dgm:spPr/>
      <dgm:t>
        <a:bodyPr/>
        <a:lstStyle/>
        <a:p>
          <a:endParaRPr lang="es-EC">
            <a:solidFill>
              <a:schemeClr val="tx1"/>
            </a:solidFill>
          </a:endParaRPr>
        </a:p>
      </dgm:t>
    </dgm:pt>
    <dgm:pt modelId="{3A8EFAEC-DE22-4B74-843C-3D727DEDA48B}" type="sibTrans" cxnId="{A37744D5-EBD7-408E-825C-64A9B6E510D7}">
      <dgm:prSet/>
      <dgm:spPr/>
      <dgm:t>
        <a:bodyPr/>
        <a:lstStyle/>
        <a:p>
          <a:endParaRPr lang="es-EC">
            <a:solidFill>
              <a:schemeClr val="tx1"/>
            </a:solidFill>
          </a:endParaRPr>
        </a:p>
      </dgm:t>
    </dgm:pt>
    <dgm:pt modelId="{903E1DB7-9455-4616-A54B-EF491955096E}">
      <dgm:prSet phldrT="[Texto]"/>
      <dgm:spPr/>
      <dgm:t>
        <a:bodyPr/>
        <a:lstStyle/>
        <a:p>
          <a:r>
            <a:rPr lang="es-EC" b="1" dirty="0">
              <a:solidFill>
                <a:schemeClr val="tx1"/>
              </a:solidFill>
            </a:rPr>
            <a:t>Por las fuentes de información</a:t>
          </a:r>
          <a:endParaRPr lang="es-EC" dirty="0">
            <a:solidFill>
              <a:schemeClr val="tx1"/>
            </a:solidFill>
          </a:endParaRPr>
        </a:p>
      </dgm:t>
    </dgm:pt>
    <dgm:pt modelId="{BE2C93F8-45AD-4816-A044-27DC6772F37D}" type="parTrans" cxnId="{3BDA74D1-85E3-4331-98F0-B649F2DD173D}">
      <dgm:prSet/>
      <dgm:spPr/>
      <dgm:t>
        <a:bodyPr/>
        <a:lstStyle/>
        <a:p>
          <a:endParaRPr lang="es-EC">
            <a:solidFill>
              <a:schemeClr val="tx1"/>
            </a:solidFill>
          </a:endParaRPr>
        </a:p>
      </dgm:t>
    </dgm:pt>
    <dgm:pt modelId="{28CDB340-9933-4791-81CD-77CC817AC156}" type="sibTrans" cxnId="{3BDA74D1-85E3-4331-98F0-B649F2DD173D}">
      <dgm:prSet/>
      <dgm:spPr/>
      <dgm:t>
        <a:bodyPr/>
        <a:lstStyle/>
        <a:p>
          <a:endParaRPr lang="es-EC">
            <a:solidFill>
              <a:schemeClr val="tx1"/>
            </a:solidFill>
          </a:endParaRPr>
        </a:p>
      </dgm:t>
    </dgm:pt>
    <dgm:pt modelId="{7BD3BB84-6D58-4B83-ACA9-0CFEE6D3328F}">
      <dgm:prSet phldrT="[Texto]"/>
      <dgm:spPr/>
      <dgm:t>
        <a:bodyPr/>
        <a:lstStyle/>
        <a:p>
          <a:r>
            <a:rPr lang="es-EC" b="1" dirty="0">
              <a:solidFill>
                <a:schemeClr val="tx1"/>
              </a:solidFill>
            </a:rPr>
            <a:t>Por las unidades de análisis</a:t>
          </a:r>
          <a:endParaRPr lang="es-EC" dirty="0">
            <a:solidFill>
              <a:schemeClr val="tx1"/>
            </a:solidFill>
          </a:endParaRPr>
        </a:p>
      </dgm:t>
    </dgm:pt>
    <dgm:pt modelId="{FDAC5582-98FC-43D4-BE12-2F5CF543C771}" type="parTrans" cxnId="{941C4500-65A0-4B0E-A9F0-E07DD2DF0129}">
      <dgm:prSet/>
      <dgm:spPr/>
      <dgm:t>
        <a:bodyPr/>
        <a:lstStyle/>
        <a:p>
          <a:endParaRPr lang="es-EC">
            <a:solidFill>
              <a:schemeClr val="tx1"/>
            </a:solidFill>
          </a:endParaRPr>
        </a:p>
      </dgm:t>
    </dgm:pt>
    <dgm:pt modelId="{EA0F171A-25F2-4180-8841-56FE7FAB6AB7}" type="sibTrans" cxnId="{941C4500-65A0-4B0E-A9F0-E07DD2DF0129}">
      <dgm:prSet/>
      <dgm:spPr/>
      <dgm:t>
        <a:bodyPr/>
        <a:lstStyle/>
        <a:p>
          <a:endParaRPr lang="es-EC">
            <a:solidFill>
              <a:schemeClr val="tx1"/>
            </a:solidFill>
          </a:endParaRPr>
        </a:p>
      </dgm:t>
    </dgm:pt>
    <dgm:pt modelId="{42F5924A-928A-49CC-9E86-3B8402D96281}">
      <dgm:prSet phldrT="[Texto]"/>
      <dgm:spPr/>
      <dgm:t>
        <a:bodyPr/>
        <a:lstStyle/>
        <a:p>
          <a:r>
            <a:rPr lang="es-EC" b="1" dirty="0">
              <a:solidFill>
                <a:schemeClr val="tx1"/>
              </a:solidFill>
            </a:rPr>
            <a:t>Por el control de las variables</a:t>
          </a:r>
          <a:endParaRPr lang="es-EC" dirty="0">
            <a:solidFill>
              <a:schemeClr val="tx1"/>
            </a:solidFill>
          </a:endParaRPr>
        </a:p>
      </dgm:t>
    </dgm:pt>
    <dgm:pt modelId="{F2A9F662-18BC-4345-B9F2-B2D879907050}" type="parTrans" cxnId="{691F50F8-6F41-4696-867B-2A937C2901C7}">
      <dgm:prSet/>
      <dgm:spPr/>
      <dgm:t>
        <a:bodyPr/>
        <a:lstStyle/>
        <a:p>
          <a:endParaRPr lang="es-EC">
            <a:solidFill>
              <a:schemeClr val="tx1"/>
            </a:solidFill>
          </a:endParaRPr>
        </a:p>
      </dgm:t>
    </dgm:pt>
    <dgm:pt modelId="{5D1D94C6-3250-4359-917F-9E05EA3D2189}" type="sibTrans" cxnId="{691F50F8-6F41-4696-867B-2A937C2901C7}">
      <dgm:prSet/>
      <dgm:spPr/>
      <dgm:t>
        <a:bodyPr/>
        <a:lstStyle/>
        <a:p>
          <a:endParaRPr lang="es-EC">
            <a:solidFill>
              <a:schemeClr val="tx1"/>
            </a:solidFill>
          </a:endParaRPr>
        </a:p>
      </dgm:t>
    </dgm:pt>
    <dgm:pt modelId="{4338B03F-1634-40B0-9730-9229A6E3A122}">
      <dgm:prSet phldrT="[Texto]"/>
      <dgm:spPr/>
      <dgm:t>
        <a:bodyPr/>
        <a:lstStyle/>
        <a:p>
          <a:r>
            <a:rPr lang="es-EC" b="1" dirty="0">
              <a:solidFill>
                <a:schemeClr val="tx1"/>
              </a:solidFill>
            </a:rPr>
            <a:t>Por el alcance</a:t>
          </a:r>
          <a:endParaRPr lang="es-EC" dirty="0">
            <a:solidFill>
              <a:schemeClr val="tx1"/>
            </a:solidFill>
          </a:endParaRPr>
        </a:p>
      </dgm:t>
    </dgm:pt>
    <dgm:pt modelId="{39059C77-8569-4DFF-9612-40621BB01539}" type="parTrans" cxnId="{A99DF118-70E2-4D8B-882D-7D6EC393CEB6}">
      <dgm:prSet/>
      <dgm:spPr/>
      <dgm:t>
        <a:bodyPr/>
        <a:lstStyle/>
        <a:p>
          <a:endParaRPr lang="es-EC">
            <a:solidFill>
              <a:schemeClr val="tx1"/>
            </a:solidFill>
          </a:endParaRPr>
        </a:p>
      </dgm:t>
    </dgm:pt>
    <dgm:pt modelId="{8E4D78F9-915F-4EA1-B5E6-454BB52D8C0D}" type="sibTrans" cxnId="{A99DF118-70E2-4D8B-882D-7D6EC393CEB6}">
      <dgm:prSet/>
      <dgm:spPr/>
      <dgm:t>
        <a:bodyPr/>
        <a:lstStyle/>
        <a:p>
          <a:endParaRPr lang="es-EC">
            <a:solidFill>
              <a:schemeClr val="tx1"/>
            </a:solidFill>
          </a:endParaRPr>
        </a:p>
      </dgm:t>
    </dgm:pt>
    <dgm:pt modelId="{E77B7251-2CB3-4BCB-B7CE-C08D69FBCA05}">
      <dgm:prSet phldrT="[Texto]"/>
      <dgm:spPr/>
      <dgm:t>
        <a:bodyPr/>
        <a:lstStyle/>
        <a:p>
          <a:r>
            <a:rPr lang="es-EC" b="1">
              <a:solidFill>
                <a:schemeClr val="tx1"/>
              </a:solidFill>
            </a:rPr>
            <a:t>Aplicada</a:t>
          </a:r>
          <a:endParaRPr lang="es-EC" dirty="0">
            <a:solidFill>
              <a:schemeClr val="tx1"/>
            </a:solidFill>
          </a:endParaRPr>
        </a:p>
      </dgm:t>
    </dgm:pt>
    <dgm:pt modelId="{91E9FF0F-6B4F-41D2-B4A3-53882F823FAE}" type="parTrans" cxnId="{FEEA0A0A-08A2-4908-9F4A-243107AA1E3F}">
      <dgm:prSet/>
      <dgm:spPr/>
      <dgm:t>
        <a:bodyPr/>
        <a:lstStyle/>
        <a:p>
          <a:endParaRPr lang="es-EC">
            <a:solidFill>
              <a:schemeClr val="tx1"/>
            </a:solidFill>
          </a:endParaRPr>
        </a:p>
      </dgm:t>
    </dgm:pt>
    <dgm:pt modelId="{45A7BF1D-C728-47B1-BE6B-C7FFA014B0AF}" type="sibTrans" cxnId="{FEEA0A0A-08A2-4908-9F4A-243107AA1E3F}">
      <dgm:prSet/>
      <dgm:spPr/>
      <dgm:t>
        <a:bodyPr/>
        <a:lstStyle/>
        <a:p>
          <a:endParaRPr lang="es-EC">
            <a:solidFill>
              <a:schemeClr val="tx1"/>
            </a:solidFill>
          </a:endParaRPr>
        </a:p>
      </dgm:t>
    </dgm:pt>
    <dgm:pt modelId="{A82A6DAA-F78F-4B9A-9B94-6BCB7985E24B}">
      <dgm:prSet phldrT="[Texto]"/>
      <dgm:spPr/>
      <dgm:t>
        <a:bodyPr/>
        <a:lstStyle/>
        <a:p>
          <a:r>
            <a:rPr lang="es-EC" b="1">
              <a:solidFill>
                <a:schemeClr val="tx1"/>
              </a:solidFill>
            </a:rPr>
            <a:t>Mixto</a:t>
          </a:r>
          <a:endParaRPr lang="es-EC" dirty="0">
            <a:solidFill>
              <a:schemeClr val="tx1"/>
            </a:solidFill>
          </a:endParaRPr>
        </a:p>
      </dgm:t>
    </dgm:pt>
    <dgm:pt modelId="{247555C5-85F7-470E-AEF5-8A96890FE555}" type="parTrans" cxnId="{26D6023F-BFF4-4231-8CE6-1FD62B56B636}">
      <dgm:prSet/>
      <dgm:spPr/>
      <dgm:t>
        <a:bodyPr/>
        <a:lstStyle/>
        <a:p>
          <a:endParaRPr lang="es-EC">
            <a:solidFill>
              <a:schemeClr val="tx1"/>
            </a:solidFill>
          </a:endParaRPr>
        </a:p>
      </dgm:t>
    </dgm:pt>
    <dgm:pt modelId="{E9754F79-1C35-4040-A23F-9C84118287E2}" type="sibTrans" cxnId="{26D6023F-BFF4-4231-8CE6-1FD62B56B636}">
      <dgm:prSet/>
      <dgm:spPr/>
      <dgm:t>
        <a:bodyPr/>
        <a:lstStyle/>
        <a:p>
          <a:endParaRPr lang="es-EC">
            <a:solidFill>
              <a:schemeClr val="tx1"/>
            </a:solidFill>
          </a:endParaRPr>
        </a:p>
      </dgm:t>
    </dgm:pt>
    <dgm:pt modelId="{D1C17329-5996-4CF8-AF96-379BE447042A}">
      <dgm:prSet phldrT="[Texto]"/>
      <dgm:spPr/>
      <dgm:t>
        <a:bodyPr/>
        <a:lstStyle/>
        <a:p>
          <a:r>
            <a:rPr lang="es-EC" b="1" dirty="0">
              <a:solidFill>
                <a:schemeClr val="tx1"/>
              </a:solidFill>
            </a:rPr>
            <a:t>In situ</a:t>
          </a:r>
          <a:endParaRPr lang="es-EC" dirty="0">
            <a:solidFill>
              <a:schemeClr val="tx1"/>
            </a:solidFill>
          </a:endParaRPr>
        </a:p>
      </dgm:t>
    </dgm:pt>
    <dgm:pt modelId="{BED2344F-27AA-4CDA-B796-B0FD76B4ABC6}" type="parTrans" cxnId="{0779129D-CD66-47CA-873F-BCA52A628CCD}">
      <dgm:prSet/>
      <dgm:spPr/>
      <dgm:t>
        <a:bodyPr/>
        <a:lstStyle/>
        <a:p>
          <a:endParaRPr lang="es-EC">
            <a:solidFill>
              <a:schemeClr val="tx1"/>
            </a:solidFill>
          </a:endParaRPr>
        </a:p>
      </dgm:t>
    </dgm:pt>
    <dgm:pt modelId="{306EBE94-94DA-4DE9-A11B-E027C2B9FF0C}" type="sibTrans" cxnId="{0779129D-CD66-47CA-873F-BCA52A628CCD}">
      <dgm:prSet/>
      <dgm:spPr/>
      <dgm:t>
        <a:bodyPr/>
        <a:lstStyle/>
        <a:p>
          <a:endParaRPr lang="es-EC">
            <a:solidFill>
              <a:schemeClr val="tx1"/>
            </a:solidFill>
          </a:endParaRPr>
        </a:p>
      </dgm:t>
    </dgm:pt>
    <dgm:pt modelId="{1C8DB22C-9BF0-4CBD-8DE6-D5B762B229F1}">
      <dgm:prSet phldrT="[Texto]"/>
      <dgm:spPr/>
      <dgm:t>
        <a:bodyPr/>
        <a:lstStyle/>
        <a:p>
          <a:r>
            <a:rPr lang="es-EC" b="1">
              <a:solidFill>
                <a:schemeClr val="tx1"/>
              </a:solidFill>
            </a:rPr>
            <a:t>No </a:t>
          </a:r>
          <a:r>
            <a:rPr lang="es-EC" b="1" dirty="0">
              <a:solidFill>
                <a:schemeClr val="tx1"/>
              </a:solidFill>
            </a:rPr>
            <a:t>experimental</a:t>
          </a:r>
          <a:endParaRPr lang="es-EC" dirty="0">
            <a:solidFill>
              <a:schemeClr val="tx1"/>
            </a:solidFill>
          </a:endParaRPr>
        </a:p>
      </dgm:t>
    </dgm:pt>
    <dgm:pt modelId="{4BFF11BC-44C9-42AF-968A-755371156946}" type="parTrans" cxnId="{37EB0E97-651F-4F5F-BD6D-CB7C089DBD41}">
      <dgm:prSet/>
      <dgm:spPr/>
      <dgm:t>
        <a:bodyPr/>
        <a:lstStyle/>
        <a:p>
          <a:endParaRPr lang="es-EC">
            <a:solidFill>
              <a:schemeClr val="tx1"/>
            </a:solidFill>
          </a:endParaRPr>
        </a:p>
      </dgm:t>
    </dgm:pt>
    <dgm:pt modelId="{F4F4C5B2-D6D9-4BE4-8203-15AC68812218}" type="sibTrans" cxnId="{37EB0E97-651F-4F5F-BD6D-CB7C089DBD41}">
      <dgm:prSet/>
      <dgm:spPr/>
      <dgm:t>
        <a:bodyPr/>
        <a:lstStyle/>
        <a:p>
          <a:endParaRPr lang="es-EC">
            <a:solidFill>
              <a:schemeClr val="tx1"/>
            </a:solidFill>
          </a:endParaRPr>
        </a:p>
      </dgm:t>
    </dgm:pt>
    <dgm:pt modelId="{A9052623-35E6-4A99-862E-575D47491B95}">
      <dgm:prSet phldrT="[Texto]"/>
      <dgm:spPr/>
      <dgm:t>
        <a:bodyPr/>
        <a:lstStyle/>
        <a:p>
          <a:r>
            <a:rPr lang="es-EC" b="1">
              <a:solidFill>
                <a:schemeClr val="tx1"/>
              </a:solidFill>
            </a:rPr>
            <a:t>Correlacional</a:t>
          </a:r>
          <a:endParaRPr lang="es-EC" dirty="0">
            <a:solidFill>
              <a:schemeClr val="tx1"/>
            </a:solidFill>
          </a:endParaRPr>
        </a:p>
      </dgm:t>
    </dgm:pt>
    <dgm:pt modelId="{344B7CB0-06CE-4E26-AC25-5E534DFA8A67}" type="parTrans" cxnId="{7A036F60-C872-4D9B-B27C-7F7DE1A6B5AA}">
      <dgm:prSet/>
      <dgm:spPr/>
      <dgm:t>
        <a:bodyPr/>
        <a:lstStyle/>
        <a:p>
          <a:endParaRPr lang="es-EC">
            <a:solidFill>
              <a:schemeClr val="tx1"/>
            </a:solidFill>
          </a:endParaRPr>
        </a:p>
      </dgm:t>
    </dgm:pt>
    <dgm:pt modelId="{E4B950AB-BFAE-4AEA-A610-860A32AB9EB8}" type="sibTrans" cxnId="{7A036F60-C872-4D9B-B27C-7F7DE1A6B5AA}">
      <dgm:prSet/>
      <dgm:spPr/>
      <dgm:t>
        <a:bodyPr/>
        <a:lstStyle/>
        <a:p>
          <a:endParaRPr lang="es-EC">
            <a:solidFill>
              <a:schemeClr val="tx1"/>
            </a:solidFill>
          </a:endParaRPr>
        </a:p>
      </dgm:t>
    </dgm:pt>
    <dgm:pt modelId="{2503C3E6-6186-4DFE-B8DF-822B16896768}" type="pres">
      <dgm:prSet presAssocID="{39D04B94-9FF0-47DA-A28D-2BF3294E30D3}" presName="linear" presStyleCnt="0">
        <dgm:presLayoutVars>
          <dgm:dir/>
          <dgm:animLvl val="lvl"/>
          <dgm:resizeHandles val="exact"/>
        </dgm:presLayoutVars>
      </dgm:prSet>
      <dgm:spPr/>
      <dgm:t>
        <a:bodyPr/>
        <a:lstStyle/>
        <a:p>
          <a:endParaRPr lang="es-ES"/>
        </a:p>
      </dgm:t>
    </dgm:pt>
    <dgm:pt modelId="{8CE31543-6B6D-4C69-9968-EB66D126894D}" type="pres">
      <dgm:prSet presAssocID="{8134AEE5-D73B-4E8E-A9D3-6B777C157912}" presName="parentLin" presStyleCnt="0"/>
      <dgm:spPr/>
    </dgm:pt>
    <dgm:pt modelId="{1212A38A-7C2E-4894-A2E4-D0A20FEC3951}" type="pres">
      <dgm:prSet presAssocID="{8134AEE5-D73B-4E8E-A9D3-6B777C157912}" presName="parentLeftMargin" presStyleLbl="node1" presStyleIdx="0" presStyleCnt="5"/>
      <dgm:spPr/>
      <dgm:t>
        <a:bodyPr/>
        <a:lstStyle/>
        <a:p>
          <a:endParaRPr lang="es-ES"/>
        </a:p>
      </dgm:t>
    </dgm:pt>
    <dgm:pt modelId="{CADBA3BE-A097-4A57-A2CE-D490B2FFAC47}" type="pres">
      <dgm:prSet presAssocID="{8134AEE5-D73B-4E8E-A9D3-6B777C157912}" presName="parentText" presStyleLbl="node1" presStyleIdx="0" presStyleCnt="5">
        <dgm:presLayoutVars>
          <dgm:chMax val="0"/>
          <dgm:bulletEnabled val="1"/>
        </dgm:presLayoutVars>
      </dgm:prSet>
      <dgm:spPr/>
      <dgm:t>
        <a:bodyPr/>
        <a:lstStyle/>
        <a:p>
          <a:endParaRPr lang="es-ES"/>
        </a:p>
      </dgm:t>
    </dgm:pt>
    <dgm:pt modelId="{A6EA71B6-5315-46CC-AA20-FAF4312CFB87}" type="pres">
      <dgm:prSet presAssocID="{8134AEE5-D73B-4E8E-A9D3-6B777C157912}" presName="negativeSpace" presStyleCnt="0"/>
      <dgm:spPr/>
    </dgm:pt>
    <dgm:pt modelId="{CC488A62-4F63-46F9-BB6E-7F084E7B450A}" type="pres">
      <dgm:prSet presAssocID="{8134AEE5-D73B-4E8E-A9D3-6B777C157912}" presName="childText" presStyleLbl="conFgAcc1" presStyleIdx="0" presStyleCnt="5">
        <dgm:presLayoutVars>
          <dgm:bulletEnabled val="1"/>
        </dgm:presLayoutVars>
      </dgm:prSet>
      <dgm:spPr/>
      <dgm:t>
        <a:bodyPr/>
        <a:lstStyle/>
        <a:p>
          <a:endParaRPr lang="es-ES"/>
        </a:p>
      </dgm:t>
    </dgm:pt>
    <dgm:pt modelId="{013833F4-99A4-4A1C-9115-D85C57619311}" type="pres">
      <dgm:prSet presAssocID="{3A8EFAEC-DE22-4B74-843C-3D727DEDA48B}" presName="spaceBetweenRectangles" presStyleCnt="0"/>
      <dgm:spPr/>
    </dgm:pt>
    <dgm:pt modelId="{D16FECFC-AA5A-4A41-8F4A-E077E24FDF61}" type="pres">
      <dgm:prSet presAssocID="{903E1DB7-9455-4616-A54B-EF491955096E}" presName="parentLin" presStyleCnt="0"/>
      <dgm:spPr/>
    </dgm:pt>
    <dgm:pt modelId="{3BC8D540-B26A-4A2B-B078-5B48D6670F71}" type="pres">
      <dgm:prSet presAssocID="{903E1DB7-9455-4616-A54B-EF491955096E}" presName="parentLeftMargin" presStyleLbl="node1" presStyleIdx="0" presStyleCnt="5"/>
      <dgm:spPr/>
      <dgm:t>
        <a:bodyPr/>
        <a:lstStyle/>
        <a:p>
          <a:endParaRPr lang="es-ES"/>
        </a:p>
      </dgm:t>
    </dgm:pt>
    <dgm:pt modelId="{89D6FD6F-C951-4557-BE59-35538894082E}" type="pres">
      <dgm:prSet presAssocID="{903E1DB7-9455-4616-A54B-EF491955096E}" presName="parentText" presStyleLbl="node1" presStyleIdx="1" presStyleCnt="5" custLinFactNeighborX="-2178" custLinFactNeighborY="8584">
        <dgm:presLayoutVars>
          <dgm:chMax val="0"/>
          <dgm:bulletEnabled val="1"/>
        </dgm:presLayoutVars>
      </dgm:prSet>
      <dgm:spPr/>
      <dgm:t>
        <a:bodyPr/>
        <a:lstStyle/>
        <a:p>
          <a:endParaRPr lang="es-ES"/>
        </a:p>
      </dgm:t>
    </dgm:pt>
    <dgm:pt modelId="{350A272E-ED75-4A0E-A844-28AF84801AC3}" type="pres">
      <dgm:prSet presAssocID="{903E1DB7-9455-4616-A54B-EF491955096E}" presName="negativeSpace" presStyleCnt="0"/>
      <dgm:spPr/>
    </dgm:pt>
    <dgm:pt modelId="{1E4CA2BE-FB35-430D-8CB2-CEE2152C885B}" type="pres">
      <dgm:prSet presAssocID="{903E1DB7-9455-4616-A54B-EF491955096E}" presName="childText" presStyleLbl="conFgAcc1" presStyleIdx="1" presStyleCnt="5">
        <dgm:presLayoutVars>
          <dgm:bulletEnabled val="1"/>
        </dgm:presLayoutVars>
      </dgm:prSet>
      <dgm:spPr/>
      <dgm:t>
        <a:bodyPr/>
        <a:lstStyle/>
        <a:p>
          <a:endParaRPr lang="es-ES"/>
        </a:p>
      </dgm:t>
    </dgm:pt>
    <dgm:pt modelId="{174EFCEE-4D87-4DAE-BC81-ED439ADF3166}" type="pres">
      <dgm:prSet presAssocID="{28CDB340-9933-4791-81CD-77CC817AC156}" presName="spaceBetweenRectangles" presStyleCnt="0"/>
      <dgm:spPr/>
    </dgm:pt>
    <dgm:pt modelId="{01879BBA-E2DC-48BA-AD2B-B54DED3FF20C}" type="pres">
      <dgm:prSet presAssocID="{7BD3BB84-6D58-4B83-ACA9-0CFEE6D3328F}" presName="parentLin" presStyleCnt="0"/>
      <dgm:spPr/>
    </dgm:pt>
    <dgm:pt modelId="{3A58FF7A-E45F-427F-B2D3-DDC63A187F20}" type="pres">
      <dgm:prSet presAssocID="{7BD3BB84-6D58-4B83-ACA9-0CFEE6D3328F}" presName="parentLeftMargin" presStyleLbl="node1" presStyleIdx="1" presStyleCnt="5"/>
      <dgm:spPr/>
      <dgm:t>
        <a:bodyPr/>
        <a:lstStyle/>
        <a:p>
          <a:endParaRPr lang="es-ES"/>
        </a:p>
      </dgm:t>
    </dgm:pt>
    <dgm:pt modelId="{5F03FD50-A4DB-4476-AD11-743C9DE7B30F}" type="pres">
      <dgm:prSet presAssocID="{7BD3BB84-6D58-4B83-ACA9-0CFEE6D3328F}" presName="parentText" presStyleLbl="node1" presStyleIdx="2" presStyleCnt="5">
        <dgm:presLayoutVars>
          <dgm:chMax val="0"/>
          <dgm:bulletEnabled val="1"/>
        </dgm:presLayoutVars>
      </dgm:prSet>
      <dgm:spPr/>
      <dgm:t>
        <a:bodyPr/>
        <a:lstStyle/>
        <a:p>
          <a:endParaRPr lang="es-ES"/>
        </a:p>
      </dgm:t>
    </dgm:pt>
    <dgm:pt modelId="{506DDB46-D1C0-410E-B3D6-DF697DA5CC20}" type="pres">
      <dgm:prSet presAssocID="{7BD3BB84-6D58-4B83-ACA9-0CFEE6D3328F}" presName="negativeSpace" presStyleCnt="0"/>
      <dgm:spPr/>
    </dgm:pt>
    <dgm:pt modelId="{7365E0B2-09D9-4898-AACA-C0FAD3E190AC}" type="pres">
      <dgm:prSet presAssocID="{7BD3BB84-6D58-4B83-ACA9-0CFEE6D3328F}" presName="childText" presStyleLbl="conFgAcc1" presStyleIdx="2" presStyleCnt="5">
        <dgm:presLayoutVars>
          <dgm:bulletEnabled val="1"/>
        </dgm:presLayoutVars>
      </dgm:prSet>
      <dgm:spPr/>
      <dgm:t>
        <a:bodyPr/>
        <a:lstStyle/>
        <a:p>
          <a:endParaRPr lang="es-ES"/>
        </a:p>
      </dgm:t>
    </dgm:pt>
    <dgm:pt modelId="{F938E360-203E-412C-AFD9-FC813638D0D7}" type="pres">
      <dgm:prSet presAssocID="{EA0F171A-25F2-4180-8841-56FE7FAB6AB7}" presName="spaceBetweenRectangles" presStyleCnt="0"/>
      <dgm:spPr/>
    </dgm:pt>
    <dgm:pt modelId="{A312789A-AE4B-4DF7-9FF3-DFC9F1216D3D}" type="pres">
      <dgm:prSet presAssocID="{42F5924A-928A-49CC-9E86-3B8402D96281}" presName="parentLin" presStyleCnt="0"/>
      <dgm:spPr/>
    </dgm:pt>
    <dgm:pt modelId="{133D0973-08E9-40C7-88A0-9815BF1A41CC}" type="pres">
      <dgm:prSet presAssocID="{42F5924A-928A-49CC-9E86-3B8402D96281}" presName="parentLeftMargin" presStyleLbl="node1" presStyleIdx="2" presStyleCnt="5"/>
      <dgm:spPr/>
      <dgm:t>
        <a:bodyPr/>
        <a:lstStyle/>
        <a:p>
          <a:endParaRPr lang="es-ES"/>
        </a:p>
      </dgm:t>
    </dgm:pt>
    <dgm:pt modelId="{E8C48CFD-5DAA-47AE-8795-FCFD6F8DF848}" type="pres">
      <dgm:prSet presAssocID="{42F5924A-928A-49CC-9E86-3B8402D96281}" presName="parentText" presStyleLbl="node1" presStyleIdx="3" presStyleCnt="5">
        <dgm:presLayoutVars>
          <dgm:chMax val="0"/>
          <dgm:bulletEnabled val="1"/>
        </dgm:presLayoutVars>
      </dgm:prSet>
      <dgm:spPr/>
      <dgm:t>
        <a:bodyPr/>
        <a:lstStyle/>
        <a:p>
          <a:endParaRPr lang="es-ES"/>
        </a:p>
      </dgm:t>
    </dgm:pt>
    <dgm:pt modelId="{88E5B961-9BC3-443A-BD8D-2BDAD705A984}" type="pres">
      <dgm:prSet presAssocID="{42F5924A-928A-49CC-9E86-3B8402D96281}" presName="negativeSpace" presStyleCnt="0"/>
      <dgm:spPr/>
    </dgm:pt>
    <dgm:pt modelId="{7B43BD2A-5BF9-4CB0-B894-0CE5DC513CB0}" type="pres">
      <dgm:prSet presAssocID="{42F5924A-928A-49CC-9E86-3B8402D96281}" presName="childText" presStyleLbl="conFgAcc1" presStyleIdx="3" presStyleCnt="5" custLinFactNeighborY="0">
        <dgm:presLayoutVars>
          <dgm:bulletEnabled val="1"/>
        </dgm:presLayoutVars>
      </dgm:prSet>
      <dgm:spPr/>
      <dgm:t>
        <a:bodyPr/>
        <a:lstStyle/>
        <a:p>
          <a:endParaRPr lang="es-ES"/>
        </a:p>
      </dgm:t>
    </dgm:pt>
    <dgm:pt modelId="{F4A41694-709F-468E-9495-5C22177A06FC}" type="pres">
      <dgm:prSet presAssocID="{5D1D94C6-3250-4359-917F-9E05EA3D2189}" presName="spaceBetweenRectangles" presStyleCnt="0"/>
      <dgm:spPr/>
    </dgm:pt>
    <dgm:pt modelId="{0EE9EECD-B248-4D18-B4E3-29BC1B35B7CE}" type="pres">
      <dgm:prSet presAssocID="{4338B03F-1634-40B0-9730-9229A6E3A122}" presName="parentLin" presStyleCnt="0"/>
      <dgm:spPr/>
    </dgm:pt>
    <dgm:pt modelId="{DF377ECB-7744-4688-B722-9C99A683FECF}" type="pres">
      <dgm:prSet presAssocID="{4338B03F-1634-40B0-9730-9229A6E3A122}" presName="parentLeftMargin" presStyleLbl="node1" presStyleIdx="3" presStyleCnt="5"/>
      <dgm:spPr/>
      <dgm:t>
        <a:bodyPr/>
        <a:lstStyle/>
        <a:p>
          <a:endParaRPr lang="es-ES"/>
        </a:p>
      </dgm:t>
    </dgm:pt>
    <dgm:pt modelId="{99A80878-1C05-4DD9-A0E4-4C4B09919F39}" type="pres">
      <dgm:prSet presAssocID="{4338B03F-1634-40B0-9730-9229A6E3A122}" presName="parentText" presStyleLbl="node1" presStyleIdx="4" presStyleCnt="5">
        <dgm:presLayoutVars>
          <dgm:chMax val="0"/>
          <dgm:bulletEnabled val="1"/>
        </dgm:presLayoutVars>
      </dgm:prSet>
      <dgm:spPr/>
      <dgm:t>
        <a:bodyPr/>
        <a:lstStyle/>
        <a:p>
          <a:endParaRPr lang="es-ES"/>
        </a:p>
      </dgm:t>
    </dgm:pt>
    <dgm:pt modelId="{718F45F0-3A5E-4263-8F7C-909FA2D70F04}" type="pres">
      <dgm:prSet presAssocID="{4338B03F-1634-40B0-9730-9229A6E3A122}" presName="negativeSpace" presStyleCnt="0"/>
      <dgm:spPr/>
    </dgm:pt>
    <dgm:pt modelId="{4E21C569-1D7C-4639-8E32-6072BDB3F242}" type="pres">
      <dgm:prSet presAssocID="{4338B03F-1634-40B0-9730-9229A6E3A122}" presName="childText" presStyleLbl="conFgAcc1" presStyleIdx="4" presStyleCnt="5">
        <dgm:presLayoutVars>
          <dgm:bulletEnabled val="1"/>
        </dgm:presLayoutVars>
      </dgm:prSet>
      <dgm:spPr/>
      <dgm:t>
        <a:bodyPr/>
        <a:lstStyle/>
        <a:p>
          <a:endParaRPr lang="es-ES"/>
        </a:p>
      </dgm:t>
    </dgm:pt>
  </dgm:ptLst>
  <dgm:cxnLst>
    <dgm:cxn modelId="{49C31212-F99E-47F4-9271-2F28EB8AE5CD}" type="presOf" srcId="{7BD3BB84-6D58-4B83-ACA9-0CFEE6D3328F}" destId="{5F03FD50-A4DB-4476-AD11-743C9DE7B30F}" srcOrd="1" destOrd="0" presId="urn:microsoft.com/office/officeart/2005/8/layout/list1"/>
    <dgm:cxn modelId="{691F50F8-6F41-4696-867B-2A937C2901C7}" srcId="{39D04B94-9FF0-47DA-A28D-2BF3294E30D3}" destId="{42F5924A-928A-49CC-9E86-3B8402D96281}" srcOrd="3" destOrd="0" parTransId="{F2A9F662-18BC-4345-B9F2-B2D879907050}" sibTransId="{5D1D94C6-3250-4359-917F-9E05EA3D2189}"/>
    <dgm:cxn modelId="{0ECE4A99-36B0-4E9A-9BBA-D66704A0EA2B}" type="presOf" srcId="{8134AEE5-D73B-4E8E-A9D3-6B777C157912}" destId="{1212A38A-7C2E-4894-A2E4-D0A20FEC3951}" srcOrd="0" destOrd="0" presId="urn:microsoft.com/office/officeart/2005/8/layout/list1"/>
    <dgm:cxn modelId="{2EA72C87-C880-4BF9-AEB3-92D1208E9EB8}" type="presOf" srcId="{42F5924A-928A-49CC-9E86-3B8402D96281}" destId="{E8C48CFD-5DAA-47AE-8795-FCFD6F8DF848}" srcOrd="1" destOrd="0" presId="urn:microsoft.com/office/officeart/2005/8/layout/list1"/>
    <dgm:cxn modelId="{26D6023F-BFF4-4231-8CE6-1FD62B56B636}" srcId="{903E1DB7-9455-4616-A54B-EF491955096E}" destId="{A82A6DAA-F78F-4B9A-9B94-6BCB7985E24B}" srcOrd="0" destOrd="0" parTransId="{247555C5-85F7-470E-AEF5-8A96890FE555}" sibTransId="{E9754F79-1C35-4040-A23F-9C84118287E2}"/>
    <dgm:cxn modelId="{C3FF8AFE-1E1F-42B5-BE54-B8B237BBA3B3}" type="presOf" srcId="{A82A6DAA-F78F-4B9A-9B94-6BCB7985E24B}" destId="{1E4CA2BE-FB35-430D-8CB2-CEE2152C885B}" srcOrd="0" destOrd="0" presId="urn:microsoft.com/office/officeart/2005/8/layout/list1"/>
    <dgm:cxn modelId="{77D39ACA-BD5A-4622-8855-3F7073B293A7}" type="presOf" srcId="{39D04B94-9FF0-47DA-A28D-2BF3294E30D3}" destId="{2503C3E6-6186-4DFE-B8DF-822B16896768}" srcOrd="0" destOrd="0" presId="urn:microsoft.com/office/officeart/2005/8/layout/list1"/>
    <dgm:cxn modelId="{97F01052-0AB3-4CA0-B786-E90B69625DD7}" type="presOf" srcId="{D1C17329-5996-4CF8-AF96-379BE447042A}" destId="{7365E0B2-09D9-4898-AACA-C0FAD3E190AC}" srcOrd="0" destOrd="0" presId="urn:microsoft.com/office/officeart/2005/8/layout/list1"/>
    <dgm:cxn modelId="{A37744D5-EBD7-408E-825C-64A9B6E510D7}" srcId="{39D04B94-9FF0-47DA-A28D-2BF3294E30D3}" destId="{8134AEE5-D73B-4E8E-A9D3-6B777C157912}" srcOrd="0" destOrd="0" parTransId="{41051EFE-242E-4B4D-B6C6-915CF28E6FE0}" sibTransId="{3A8EFAEC-DE22-4B74-843C-3D727DEDA48B}"/>
    <dgm:cxn modelId="{7A036F60-C872-4D9B-B27C-7F7DE1A6B5AA}" srcId="{4338B03F-1634-40B0-9730-9229A6E3A122}" destId="{A9052623-35E6-4A99-862E-575D47491B95}" srcOrd="0" destOrd="0" parTransId="{344B7CB0-06CE-4E26-AC25-5E534DFA8A67}" sibTransId="{E4B950AB-BFAE-4AEA-A610-860A32AB9EB8}"/>
    <dgm:cxn modelId="{37EB0E97-651F-4F5F-BD6D-CB7C089DBD41}" srcId="{42F5924A-928A-49CC-9E86-3B8402D96281}" destId="{1C8DB22C-9BF0-4CBD-8DE6-D5B762B229F1}" srcOrd="0" destOrd="0" parTransId="{4BFF11BC-44C9-42AF-968A-755371156946}" sibTransId="{F4F4C5B2-D6D9-4BE4-8203-15AC68812218}"/>
    <dgm:cxn modelId="{45E629FF-0CE4-4B52-A273-A073D6BDE586}" type="presOf" srcId="{A9052623-35E6-4A99-862E-575D47491B95}" destId="{4E21C569-1D7C-4639-8E32-6072BDB3F242}" srcOrd="0" destOrd="0" presId="urn:microsoft.com/office/officeart/2005/8/layout/list1"/>
    <dgm:cxn modelId="{FEEA0A0A-08A2-4908-9F4A-243107AA1E3F}" srcId="{8134AEE5-D73B-4E8E-A9D3-6B777C157912}" destId="{E77B7251-2CB3-4BCB-B7CE-C08D69FBCA05}" srcOrd="0" destOrd="0" parTransId="{91E9FF0F-6B4F-41D2-B4A3-53882F823FAE}" sibTransId="{45A7BF1D-C728-47B1-BE6B-C7FFA014B0AF}"/>
    <dgm:cxn modelId="{3BDA74D1-85E3-4331-98F0-B649F2DD173D}" srcId="{39D04B94-9FF0-47DA-A28D-2BF3294E30D3}" destId="{903E1DB7-9455-4616-A54B-EF491955096E}" srcOrd="1" destOrd="0" parTransId="{BE2C93F8-45AD-4816-A044-27DC6772F37D}" sibTransId="{28CDB340-9933-4791-81CD-77CC817AC156}"/>
    <dgm:cxn modelId="{7B51C94D-8E72-4112-B263-0FE86FBE6804}" type="presOf" srcId="{42F5924A-928A-49CC-9E86-3B8402D96281}" destId="{133D0973-08E9-40C7-88A0-9815BF1A41CC}" srcOrd="0" destOrd="0" presId="urn:microsoft.com/office/officeart/2005/8/layout/list1"/>
    <dgm:cxn modelId="{5484B96C-4306-472A-BB8B-66891E063BF8}" type="presOf" srcId="{903E1DB7-9455-4616-A54B-EF491955096E}" destId="{3BC8D540-B26A-4A2B-B078-5B48D6670F71}" srcOrd="0" destOrd="0" presId="urn:microsoft.com/office/officeart/2005/8/layout/list1"/>
    <dgm:cxn modelId="{30C2AFAF-86FC-4718-A975-6DDD5A354283}" type="presOf" srcId="{8134AEE5-D73B-4E8E-A9D3-6B777C157912}" destId="{CADBA3BE-A097-4A57-A2CE-D490B2FFAC47}" srcOrd="1" destOrd="0" presId="urn:microsoft.com/office/officeart/2005/8/layout/list1"/>
    <dgm:cxn modelId="{941C4500-65A0-4B0E-A9F0-E07DD2DF0129}" srcId="{39D04B94-9FF0-47DA-A28D-2BF3294E30D3}" destId="{7BD3BB84-6D58-4B83-ACA9-0CFEE6D3328F}" srcOrd="2" destOrd="0" parTransId="{FDAC5582-98FC-43D4-BE12-2F5CF543C771}" sibTransId="{EA0F171A-25F2-4180-8841-56FE7FAB6AB7}"/>
    <dgm:cxn modelId="{B6CD20E1-3C58-44A3-B607-34972620FA5C}" type="presOf" srcId="{E77B7251-2CB3-4BCB-B7CE-C08D69FBCA05}" destId="{CC488A62-4F63-46F9-BB6E-7F084E7B450A}" srcOrd="0" destOrd="0" presId="urn:microsoft.com/office/officeart/2005/8/layout/list1"/>
    <dgm:cxn modelId="{4028669A-79A6-411B-9F2C-6EF4B183AC64}" type="presOf" srcId="{4338B03F-1634-40B0-9730-9229A6E3A122}" destId="{99A80878-1C05-4DD9-A0E4-4C4B09919F39}" srcOrd="1" destOrd="0" presId="urn:microsoft.com/office/officeart/2005/8/layout/list1"/>
    <dgm:cxn modelId="{A40578DB-6D72-499D-AA7C-11705F2EC85B}" type="presOf" srcId="{4338B03F-1634-40B0-9730-9229A6E3A122}" destId="{DF377ECB-7744-4688-B722-9C99A683FECF}" srcOrd="0" destOrd="0" presId="urn:microsoft.com/office/officeart/2005/8/layout/list1"/>
    <dgm:cxn modelId="{6AFED955-46FA-469D-8892-63D3184620B6}" type="presOf" srcId="{1C8DB22C-9BF0-4CBD-8DE6-D5B762B229F1}" destId="{7B43BD2A-5BF9-4CB0-B894-0CE5DC513CB0}" srcOrd="0" destOrd="0" presId="urn:microsoft.com/office/officeart/2005/8/layout/list1"/>
    <dgm:cxn modelId="{0779129D-CD66-47CA-873F-BCA52A628CCD}" srcId="{7BD3BB84-6D58-4B83-ACA9-0CFEE6D3328F}" destId="{D1C17329-5996-4CF8-AF96-379BE447042A}" srcOrd="0" destOrd="0" parTransId="{BED2344F-27AA-4CDA-B796-B0FD76B4ABC6}" sibTransId="{306EBE94-94DA-4DE9-A11B-E027C2B9FF0C}"/>
    <dgm:cxn modelId="{B6F23B5E-8DE3-4D22-9622-B0EAC696BE8D}" type="presOf" srcId="{903E1DB7-9455-4616-A54B-EF491955096E}" destId="{89D6FD6F-C951-4557-BE59-35538894082E}" srcOrd="1" destOrd="0" presId="urn:microsoft.com/office/officeart/2005/8/layout/list1"/>
    <dgm:cxn modelId="{1E991206-10B7-4E8D-B7C6-6CD0773B4938}" type="presOf" srcId="{7BD3BB84-6D58-4B83-ACA9-0CFEE6D3328F}" destId="{3A58FF7A-E45F-427F-B2D3-DDC63A187F20}" srcOrd="0" destOrd="0" presId="urn:microsoft.com/office/officeart/2005/8/layout/list1"/>
    <dgm:cxn modelId="{A99DF118-70E2-4D8B-882D-7D6EC393CEB6}" srcId="{39D04B94-9FF0-47DA-A28D-2BF3294E30D3}" destId="{4338B03F-1634-40B0-9730-9229A6E3A122}" srcOrd="4" destOrd="0" parTransId="{39059C77-8569-4DFF-9612-40621BB01539}" sibTransId="{8E4D78F9-915F-4EA1-B5E6-454BB52D8C0D}"/>
    <dgm:cxn modelId="{4EC22CA5-6213-4E16-B730-B3CE42EF5F95}" type="presParOf" srcId="{2503C3E6-6186-4DFE-B8DF-822B16896768}" destId="{8CE31543-6B6D-4C69-9968-EB66D126894D}" srcOrd="0" destOrd="0" presId="urn:microsoft.com/office/officeart/2005/8/layout/list1"/>
    <dgm:cxn modelId="{8F0DB6FE-F45B-4849-88C4-0EBBCDB990F5}" type="presParOf" srcId="{8CE31543-6B6D-4C69-9968-EB66D126894D}" destId="{1212A38A-7C2E-4894-A2E4-D0A20FEC3951}" srcOrd="0" destOrd="0" presId="urn:microsoft.com/office/officeart/2005/8/layout/list1"/>
    <dgm:cxn modelId="{75B30DF1-749C-4D90-9CA5-7CD0F0E9FAAB}" type="presParOf" srcId="{8CE31543-6B6D-4C69-9968-EB66D126894D}" destId="{CADBA3BE-A097-4A57-A2CE-D490B2FFAC47}" srcOrd="1" destOrd="0" presId="urn:microsoft.com/office/officeart/2005/8/layout/list1"/>
    <dgm:cxn modelId="{B9AF6EC0-E260-478B-BA0F-B5EFBE1679E5}" type="presParOf" srcId="{2503C3E6-6186-4DFE-B8DF-822B16896768}" destId="{A6EA71B6-5315-46CC-AA20-FAF4312CFB87}" srcOrd="1" destOrd="0" presId="urn:microsoft.com/office/officeart/2005/8/layout/list1"/>
    <dgm:cxn modelId="{5EFDEAC9-9870-45B0-85E8-B3414D2C0D49}" type="presParOf" srcId="{2503C3E6-6186-4DFE-B8DF-822B16896768}" destId="{CC488A62-4F63-46F9-BB6E-7F084E7B450A}" srcOrd="2" destOrd="0" presId="urn:microsoft.com/office/officeart/2005/8/layout/list1"/>
    <dgm:cxn modelId="{FD0BAC43-AB01-485A-BAD4-C923B70739B1}" type="presParOf" srcId="{2503C3E6-6186-4DFE-B8DF-822B16896768}" destId="{013833F4-99A4-4A1C-9115-D85C57619311}" srcOrd="3" destOrd="0" presId="urn:microsoft.com/office/officeart/2005/8/layout/list1"/>
    <dgm:cxn modelId="{0E3FC232-46FF-49EE-BF29-041C1391E4E3}" type="presParOf" srcId="{2503C3E6-6186-4DFE-B8DF-822B16896768}" destId="{D16FECFC-AA5A-4A41-8F4A-E077E24FDF61}" srcOrd="4" destOrd="0" presId="urn:microsoft.com/office/officeart/2005/8/layout/list1"/>
    <dgm:cxn modelId="{876E046C-02D0-4D92-8EC8-247659257128}" type="presParOf" srcId="{D16FECFC-AA5A-4A41-8F4A-E077E24FDF61}" destId="{3BC8D540-B26A-4A2B-B078-5B48D6670F71}" srcOrd="0" destOrd="0" presId="urn:microsoft.com/office/officeart/2005/8/layout/list1"/>
    <dgm:cxn modelId="{6798A835-E48F-4AA3-8CDB-AD8A54444A65}" type="presParOf" srcId="{D16FECFC-AA5A-4A41-8F4A-E077E24FDF61}" destId="{89D6FD6F-C951-4557-BE59-35538894082E}" srcOrd="1" destOrd="0" presId="urn:microsoft.com/office/officeart/2005/8/layout/list1"/>
    <dgm:cxn modelId="{A32EF78D-E564-4D40-A6AA-3A56F3AE81EA}" type="presParOf" srcId="{2503C3E6-6186-4DFE-B8DF-822B16896768}" destId="{350A272E-ED75-4A0E-A844-28AF84801AC3}" srcOrd="5" destOrd="0" presId="urn:microsoft.com/office/officeart/2005/8/layout/list1"/>
    <dgm:cxn modelId="{A769F233-F7AE-4160-AA80-AC77D6AD6B48}" type="presParOf" srcId="{2503C3E6-6186-4DFE-B8DF-822B16896768}" destId="{1E4CA2BE-FB35-430D-8CB2-CEE2152C885B}" srcOrd="6" destOrd="0" presId="urn:microsoft.com/office/officeart/2005/8/layout/list1"/>
    <dgm:cxn modelId="{E853524F-9351-4F27-A6B5-8AB24612163C}" type="presParOf" srcId="{2503C3E6-6186-4DFE-B8DF-822B16896768}" destId="{174EFCEE-4D87-4DAE-BC81-ED439ADF3166}" srcOrd="7" destOrd="0" presId="urn:microsoft.com/office/officeart/2005/8/layout/list1"/>
    <dgm:cxn modelId="{3133B65D-4C8E-481D-8524-C0F32A49D596}" type="presParOf" srcId="{2503C3E6-6186-4DFE-B8DF-822B16896768}" destId="{01879BBA-E2DC-48BA-AD2B-B54DED3FF20C}" srcOrd="8" destOrd="0" presId="urn:microsoft.com/office/officeart/2005/8/layout/list1"/>
    <dgm:cxn modelId="{687DF368-42A2-43E2-A618-8BC4AEEE0DDD}" type="presParOf" srcId="{01879BBA-E2DC-48BA-AD2B-B54DED3FF20C}" destId="{3A58FF7A-E45F-427F-B2D3-DDC63A187F20}" srcOrd="0" destOrd="0" presId="urn:microsoft.com/office/officeart/2005/8/layout/list1"/>
    <dgm:cxn modelId="{0A29B004-91E0-4770-9C38-40A80DB05E4D}" type="presParOf" srcId="{01879BBA-E2DC-48BA-AD2B-B54DED3FF20C}" destId="{5F03FD50-A4DB-4476-AD11-743C9DE7B30F}" srcOrd="1" destOrd="0" presId="urn:microsoft.com/office/officeart/2005/8/layout/list1"/>
    <dgm:cxn modelId="{C03AFC75-3EB0-455F-98EE-4D269E94AD9C}" type="presParOf" srcId="{2503C3E6-6186-4DFE-B8DF-822B16896768}" destId="{506DDB46-D1C0-410E-B3D6-DF697DA5CC20}" srcOrd="9" destOrd="0" presId="urn:microsoft.com/office/officeart/2005/8/layout/list1"/>
    <dgm:cxn modelId="{AFFC58FD-F948-48A8-8F26-44DE681346E5}" type="presParOf" srcId="{2503C3E6-6186-4DFE-B8DF-822B16896768}" destId="{7365E0B2-09D9-4898-AACA-C0FAD3E190AC}" srcOrd="10" destOrd="0" presId="urn:microsoft.com/office/officeart/2005/8/layout/list1"/>
    <dgm:cxn modelId="{853C582C-CBBA-4610-88A9-331E2671E987}" type="presParOf" srcId="{2503C3E6-6186-4DFE-B8DF-822B16896768}" destId="{F938E360-203E-412C-AFD9-FC813638D0D7}" srcOrd="11" destOrd="0" presId="urn:microsoft.com/office/officeart/2005/8/layout/list1"/>
    <dgm:cxn modelId="{EC436689-97E0-4EB6-9C21-F89710FEA6B2}" type="presParOf" srcId="{2503C3E6-6186-4DFE-B8DF-822B16896768}" destId="{A312789A-AE4B-4DF7-9FF3-DFC9F1216D3D}" srcOrd="12" destOrd="0" presId="urn:microsoft.com/office/officeart/2005/8/layout/list1"/>
    <dgm:cxn modelId="{1D2A99A9-4304-4525-BD66-FA0B4FA86E59}" type="presParOf" srcId="{A312789A-AE4B-4DF7-9FF3-DFC9F1216D3D}" destId="{133D0973-08E9-40C7-88A0-9815BF1A41CC}" srcOrd="0" destOrd="0" presId="urn:microsoft.com/office/officeart/2005/8/layout/list1"/>
    <dgm:cxn modelId="{C29B530B-D636-4F88-B84B-FBB57A71F5CC}" type="presParOf" srcId="{A312789A-AE4B-4DF7-9FF3-DFC9F1216D3D}" destId="{E8C48CFD-5DAA-47AE-8795-FCFD6F8DF848}" srcOrd="1" destOrd="0" presId="urn:microsoft.com/office/officeart/2005/8/layout/list1"/>
    <dgm:cxn modelId="{E559CC50-2FA7-41DA-90A2-67A414787AF6}" type="presParOf" srcId="{2503C3E6-6186-4DFE-B8DF-822B16896768}" destId="{88E5B961-9BC3-443A-BD8D-2BDAD705A984}" srcOrd="13" destOrd="0" presId="urn:microsoft.com/office/officeart/2005/8/layout/list1"/>
    <dgm:cxn modelId="{1369099D-CD4F-4D57-973D-DA32744DCCC0}" type="presParOf" srcId="{2503C3E6-6186-4DFE-B8DF-822B16896768}" destId="{7B43BD2A-5BF9-4CB0-B894-0CE5DC513CB0}" srcOrd="14" destOrd="0" presId="urn:microsoft.com/office/officeart/2005/8/layout/list1"/>
    <dgm:cxn modelId="{31C63BC1-0E05-499E-BF88-A4AD885E9899}" type="presParOf" srcId="{2503C3E6-6186-4DFE-B8DF-822B16896768}" destId="{F4A41694-709F-468E-9495-5C22177A06FC}" srcOrd="15" destOrd="0" presId="urn:microsoft.com/office/officeart/2005/8/layout/list1"/>
    <dgm:cxn modelId="{2FC1D503-9639-4B0F-AD08-32D59C11D398}" type="presParOf" srcId="{2503C3E6-6186-4DFE-B8DF-822B16896768}" destId="{0EE9EECD-B248-4D18-B4E3-29BC1B35B7CE}" srcOrd="16" destOrd="0" presId="urn:microsoft.com/office/officeart/2005/8/layout/list1"/>
    <dgm:cxn modelId="{2CE6F188-498C-4521-8B91-CA0C6D0C3F9E}" type="presParOf" srcId="{0EE9EECD-B248-4D18-B4E3-29BC1B35B7CE}" destId="{DF377ECB-7744-4688-B722-9C99A683FECF}" srcOrd="0" destOrd="0" presId="urn:microsoft.com/office/officeart/2005/8/layout/list1"/>
    <dgm:cxn modelId="{E08AA10C-1ECA-44E2-9125-61148FC36D44}" type="presParOf" srcId="{0EE9EECD-B248-4D18-B4E3-29BC1B35B7CE}" destId="{99A80878-1C05-4DD9-A0E4-4C4B09919F39}" srcOrd="1" destOrd="0" presId="urn:microsoft.com/office/officeart/2005/8/layout/list1"/>
    <dgm:cxn modelId="{0F67DD3F-9200-4A64-85E2-DD0230F26873}" type="presParOf" srcId="{2503C3E6-6186-4DFE-B8DF-822B16896768}" destId="{718F45F0-3A5E-4263-8F7C-909FA2D70F04}" srcOrd="17" destOrd="0" presId="urn:microsoft.com/office/officeart/2005/8/layout/list1"/>
    <dgm:cxn modelId="{4CF3216F-7404-4F2B-AEB2-CA5C01620B81}" type="presParOf" srcId="{2503C3E6-6186-4DFE-B8DF-822B16896768}" destId="{4E21C569-1D7C-4639-8E32-6072BDB3F242}"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9F3BA8-FA10-4341-BC84-891B2B292D5D}" type="doc">
      <dgm:prSet loTypeId="urn:microsoft.com/office/officeart/2009/layout/CircleArrowProcess" loCatId="cycle" qsTypeId="urn:microsoft.com/office/officeart/2005/8/quickstyle/simple1" qsCatId="simple" csTypeId="urn:microsoft.com/office/officeart/2005/8/colors/colorful5" csCatId="colorful" phldr="1"/>
      <dgm:spPr/>
      <dgm:t>
        <a:bodyPr/>
        <a:lstStyle/>
        <a:p>
          <a:endParaRPr lang="es-EC"/>
        </a:p>
      </dgm:t>
    </dgm:pt>
    <dgm:pt modelId="{11459DBD-D023-4E56-8516-F7C415CCE345}">
      <dgm:prSet phldrT="[Texto]"/>
      <dgm:spPr/>
      <dgm:t>
        <a:bodyPr/>
        <a:lstStyle/>
        <a:p>
          <a:endParaRPr lang="es-EC" dirty="0"/>
        </a:p>
      </dgm:t>
    </dgm:pt>
    <dgm:pt modelId="{715C3B0C-F1C1-485E-966C-A2DE3649FAA1}" type="parTrans" cxnId="{36EDC612-4A0D-4617-949E-6A8599B83E1D}">
      <dgm:prSet/>
      <dgm:spPr/>
      <dgm:t>
        <a:bodyPr/>
        <a:lstStyle/>
        <a:p>
          <a:endParaRPr lang="es-EC"/>
        </a:p>
      </dgm:t>
    </dgm:pt>
    <dgm:pt modelId="{EA88613C-977F-4D25-BAE7-B84175668AD1}" type="sibTrans" cxnId="{36EDC612-4A0D-4617-949E-6A8599B83E1D}">
      <dgm:prSet/>
      <dgm:spPr/>
      <dgm:t>
        <a:bodyPr/>
        <a:lstStyle/>
        <a:p>
          <a:endParaRPr lang="es-EC"/>
        </a:p>
      </dgm:t>
    </dgm:pt>
    <dgm:pt modelId="{DCCFB35F-84AE-420B-A845-443B28EB6DC5}">
      <dgm:prSet phldrT="[Texto]" custT="1"/>
      <dgm:spPr/>
      <dgm:t>
        <a:bodyPr/>
        <a:lstStyle/>
        <a:p>
          <a:pPr algn="l"/>
          <a:endParaRPr lang="es-EC" sz="1600" dirty="0">
            <a:latin typeface="Helvetica" panose="020B0604020202020204" pitchFamily="34" charset="0"/>
            <a:cs typeface="Helvetica" panose="020B0604020202020204" pitchFamily="34" charset="0"/>
          </a:endParaRPr>
        </a:p>
      </dgm:t>
    </dgm:pt>
    <dgm:pt modelId="{D2E08E41-BEE5-4019-A827-0332B332A062}" type="sibTrans" cxnId="{792A7F76-DE03-4120-B569-C5CE40867237}">
      <dgm:prSet/>
      <dgm:spPr/>
      <dgm:t>
        <a:bodyPr/>
        <a:lstStyle/>
        <a:p>
          <a:endParaRPr lang="es-EC"/>
        </a:p>
      </dgm:t>
    </dgm:pt>
    <dgm:pt modelId="{FD29EA24-7B89-415A-92DA-ABB6719D1C1F}" type="parTrans" cxnId="{792A7F76-DE03-4120-B569-C5CE40867237}">
      <dgm:prSet/>
      <dgm:spPr/>
      <dgm:t>
        <a:bodyPr/>
        <a:lstStyle/>
        <a:p>
          <a:endParaRPr lang="es-EC"/>
        </a:p>
      </dgm:t>
    </dgm:pt>
    <dgm:pt modelId="{A7A99991-05DF-48DE-A82B-11AE2FDE9A32}">
      <dgm:prSet phldrT="[Texto]" custT="1"/>
      <dgm:spPr/>
      <dgm:t>
        <a:bodyPr/>
        <a:lstStyle/>
        <a:p>
          <a:pPr algn="ctr"/>
          <a:endParaRPr lang="es-EC" sz="1600" b="1" u="sng" dirty="0">
            <a:latin typeface="Helvetica" panose="020B0604020202020204" pitchFamily="34" charset="0"/>
            <a:cs typeface="Helvetica" panose="020B0604020202020204" pitchFamily="34" charset="0"/>
          </a:endParaRPr>
        </a:p>
      </dgm:t>
    </dgm:pt>
    <dgm:pt modelId="{F4B493BE-CF02-4912-9244-ED9C3177A249}" type="sibTrans" cxnId="{E8FD0E13-6C9B-4DA6-8769-7735CD2219A1}">
      <dgm:prSet/>
      <dgm:spPr/>
      <dgm:t>
        <a:bodyPr/>
        <a:lstStyle/>
        <a:p>
          <a:endParaRPr lang="es-EC"/>
        </a:p>
      </dgm:t>
    </dgm:pt>
    <dgm:pt modelId="{78E07D60-E729-4B46-8618-774F008AC46D}" type="parTrans" cxnId="{E8FD0E13-6C9B-4DA6-8769-7735CD2219A1}">
      <dgm:prSet/>
      <dgm:spPr/>
      <dgm:t>
        <a:bodyPr/>
        <a:lstStyle/>
        <a:p>
          <a:endParaRPr lang="es-EC"/>
        </a:p>
      </dgm:t>
    </dgm:pt>
    <dgm:pt modelId="{87D1466B-043B-42B9-9635-96D4AD4B3E17}">
      <dgm:prSet/>
      <dgm:spPr/>
      <dgm:t>
        <a:bodyPr/>
        <a:lstStyle/>
        <a:p>
          <a:r>
            <a:rPr lang="es-EC" dirty="0"/>
            <a:t>ENFOQUE</a:t>
          </a:r>
        </a:p>
        <a:p>
          <a:r>
            <a:rPr lang="es-EC" dirty="0"/>
            <a:t>Cuantitativo</a:t>
          </a:r>
        </a:p>
      </dgm:t>
    </dgm:pt>
    <dgm:pt modelId="{EC395B0B-E560-4D8E-938C-7359E8E7E135}" type="parTrans" cxnId="{C86AE839-A737-4661-9150-0A985DB7A65A}">
      <dgm:prSet/>
      <dgm:spPr/>
      <dgm:t>
        <a:bodyPr/>
        <a:lstStyle/>
        <a:p>
          <a:endParaRPr lang="es-EC"/>
        </a:p>
      </dgm:t>
    </dgm:pt>
    <dgm:pt modelId="{D2E1DC6E-CB71-4BDF-BFBA-9952947AF33F}" type="sibTrans" cxnId="{C86AE839-A737-4661-9150-0A985DB7A65A}">
      <dgm:prSet/>
      <dgm:spPr/>
      <dgm:t>
        <a:bodyPr/>
        <a:lstStyle/>
        <a:p>
          <a:endParaRPr lang="es-EC"/>
        </a:p>
      </dgm:t>
    </dgm:pt>
    <dgm:pt modelId="{C4723553-390E-405E-B308-C46BAAF1D3D1}" type="pres">
      <dgm:prSet presAssocID="{239F3BA8-FA10-4341-BC84-891B2B292D5D}" presName="Name0" presStyleCnt="0">
        <dgm:presLayoutVars>
          <dgm:chMax val="7"/>
          <dgm:chPref val="7"/>
          <dgm:dir/>
          <dgm:animLvl val="lvl"/>
        </dgm:presLayoutVars>
      </dgm:prSet>
      <dgm:spPr/>
      <dgm:t>
        <a:bodyPr/>
        <a:lstStyle/>
        <a:p>
          <a:endParaRPr lang="es-ES"/>
        </a:p>
      </dgm:t>
    </dgm:pt>
    <dgm:pt modelId="{C1E30AA0-87E5-494A-88AF-FA4EF158F8A4}" type="pres">
      <dgm:prSet presAssocID="{11459DBD-D023-4E56-8516-F7C415CCE345}" presName="Accent1" presStyleCnt="0"/>
      <dgm:spPr/>
    </dgm:pt>
    <dgm:pt modelId="{92F0F871-805B-4BAD-8004-F512A6E4D7C8}" type="pres">
      <dgm:prSet presAssocID="{11459DBD-D023-4E56-8516-F7C415CCE345}" presName="Accent" presStyleLbl="node1" presStyleIdx="0" presStyleCnt="2" custScaleX="99400" custScaleY="84037" custLinFactNeighborX="5156" custLinFactNeighborY="-6997"/>
      <dgm:spPr/>
    </dgm:pt>
    <dgm:pt modelId="{58F5451B-3672-413E-BE65-D207C470037D}" type="pres">
      <dgm:prSet presAssocID="{11459DBD-D023-4E56-8516-F7C415CCE345}" presName="Child1" presStyleLbl="revTx" presStyleIdx="0" presStyleCnt="3" custScaleX="126849" custScaleY="95290" custLinFactY="-40136" custLinFactNeighborX="-75217" custLinFactNeighborY="-100000">
        <dgm:presLayoutVars>
          <dgm:chMax val="0"/>
          <dgm:chPref val="0"/>
          <dgm:bulletEnabled val="1"/>
        </dgm:presLayoutVars>
      </dgm:prSet>
      <dgm:spPr/>
      <dgm:t>
        <a:bodyPr/>
        <a:lstStyle/>
        <a:p>
          <a:endParaRPr lang="es-ES"/>
        </a:p>
      </dgm:t>
    </dgm:pt>
    <dgm:pt modelId="{0212BD82-F488-48D6-BD97-F46F9E2849E8}" type="pres">
      <dgm:prSet presAssocID="{11459DBD-D023-4E56-8516-F7C415CCE345}" presName="Parent1" presStyleLbl="revTx" presStyleIdx="1" presStyleCnt="3">
        <dgm:presLayoutVars>
          <dgm:chMax val="1"/>
          <dgm:chPref val="1"/>
          <dgm:bulletEnabled val="1"/>
        </dgm:presLayoutVars>
      </dgm:prSet>
      <dgm:spPr/>
      <dgm:t>
        <a:bodyPr/>
        <a:lstStyle/>
        <a:p>
          <a:endParaRPr lang="es-ES"/>
        </a:p>
      </dgm:t>
    </dgm:pt>
    <dgm:pt modelId="{C0EB3E0D-11FB-49E3-9352-E860C7EA41E0}" type="pres">
      <dgm:prSet presAssocID="{87D1466B-043B-42B9-9635-96D4AD4B3E17}" presName="Accent2" presStyleCnt="0"/>
      <dgm:spPr/>
    </dgm:pt>
    <dgm:pt modelId="{8A570578-8030-4E9E-B1A6-499EE256CA88}" type="pres">
      <dgm:prSet presAssocID="{87D1466B-043B-42B9-9635-96D4AD4B3E17}" presName="Accent" presStyleLbl="node1" presStyleIdx="1" presStyleCnt="2"/>
      <dgm:spPr/>
    </dgm:pt>
    <dgm:pt modelId="{36624D1B-0663-4B89-B97C-9977C0A3AFDA}" type="pres">
      <dgm:prSet presAssocID="{87D1466B-043B-42B9-9635-96D4AD4B3E17}" presName="Parent2" presStyleLbl="revTx" presStyleIdx="2" presStyleCnt="3">
        <dgm:presLayoutVars>
          <dgm:chMax val="1"/>
          <dgm:chPref val="1"/>
          <dgm:bulletEnabled val="1"/>
        </dgm:presLayoutVars>
      </dgm:prSet>
      <dgm:spPr/>
      <dgm:t>
        <a:bodyPr/>
        <a:lstStyle/>
        <a:p>
          <a:endParaRPr lang="es-ES"/>
        </a:p>
      </dgm:t>
    </dgm:pt>
  </dgm:ptLst>
  <dgm:cxnLst>
    <dgm:cxn modelId="{36EDC612-4A0D-4617-949E-6A8599B83E1D}" srcId="{239F3BA8-FA10-4341-BC84-891B2B292D5D}" destId="{11459DBD-D023-4E56-8516-F7C415CCE345}" srcOrd="0" destOrd="0" parTransId="{715C3B0C-F1C1-485E-966C-A2DE3649FAA1}" sibTransId="{EA88613C-977F-4D25-BAE7-B84175668AD1}"/>
    <dgm:cxn modelId="{15A02EFC-2615-4B9E-B359-EF3A9E5DAB1D}" type="presOf" srcId="{239F3BA8-FA10-4341-BC84-891B2B292D5D}" destId="{C4723553-390E-405E-B308-C46BAAF1D3D1}" srcOrd="0" destOrd="0" presId="urn:microsoft.com/office/officeart/2009/layout/CircleArrowProcess"/>
    <dgm:cxn modelId="{C86AE839-A737-4661-9150-0A985DB7A65A}" srcId="{239F3BA8-FA10-4341-BC84-891B2B292D5D}" destId="{87D1466B-043B-42B9-9635-96D4AD4B3E17}" srcOrd="1" destOrd="0" parTransId="{EC395B0B-E560-4D8E-938C-7359E8E7E135}" sibTransId="{D2E1DC6E-CB71-4BDF-BFBA-9952947AF33F}"/>
    <dgm:cxn modelId="{E8FD0E13-6C9B-4DA6-8769-7735CD2219A1}" srcId="{11459DBD-D023-4E56-8516-F7C415CCE345}" destId="{A7A99991-05DF-48DE-A82B-11AE2FDE9A32}" srcOrd="0" destOrd="0" parTransId="{78E07D60-E729-4B46-8618-774F008AC46D}" sibTransId="{F4B493BE-CF02-4912-9244-ED9C3177A249}"/>
    <dgm:cxn modelId="{D1B85403-85D6-41B5-8EB7-4B3385329643}" type="presOf" srcId="{11459DBD-D023-4E56-8516-F7C415CCE345}" destId="{0212BD82-F488-48D6-BD97-F46F9E2849E8}" srcOrd="0" destOrd="0" presId="urn:microsoft.com/office/officeart/2009/layout/CircleArrowProcess"/>
    <dgm:cxn modelId="{D002A0C6-C0C8-4335-ABD2-E7B27D574DAD}" type="presOf" srcId="{87D1466B-043B-42B9-9635-96D4AD4B3E17}" destId="{36624D1B-0663-4B89-B97C-9977C0A3AFDA}" srcOrd="0" destOrd="0" presId="urn:microsoft.com/office/officeart/2009/layout/CircleArrowProcess"/>
    <dgm:cxn modelId="{6C42AC33-130D-4EF3-8F7B-3378470E59C9}" type="presOf" srcId="{DCCFB35F-84AE-420B-A845-443B28EB6DC5}" destId="{58F5451B-3672-413E-BE65-D207C470037D}" srcOrd="0" destOrd="1" presId="urn:microsoft.com/office/officeart/2009/layout/CircleArrowProcess"/>
    <dgm:cxn modelId="{792A7F76-DE03-4120-B569-C5CE40867237}" srcId="{11459DBD-D023-4E56-8516-F7C415CCE345}" destId="{DCCFB35F-84AE-420B-A845-443B28EB6DC5}" srcOrd="1" destOrd="0" parTransId="{FD29EA24-7B89-415A-92DA-ABB6719D1C1F}" sibTransId="{D2E08E41-BEE5-4019-A827-0332B332A062}"/>
    <dgm:cxn modelId="{7BBCB372-DE90-46AC-A48D-890962D60272}" type="presOf" srcId="{A7A99991-05DF-48DE-A82B-11AE2FDE9A32}" destId="{58F5451B-3672-413E-BE65-D207C470037D}" srcOrd="0" destOrd="0" presId="urn:microsoft.com/office/officeart/2009/layout/CircleArrowProcess"/>
    <dgm:cxn modelId="{C76AC4A9-6E67-405B-8C11-5F31EC03CE78}" type="presParOf" srcId="{C4723553-390E-405E-B308-C46BAAF1D3D1}" destId="{C1E30AA0-87E5-494A-88AF-FA4EF158F8A4}" srcOrd="0" destOrd="0" presId="urn:microsoft.com/office/officeart/2009/layout/CircleArrowProcess"/>
    <dgm:cxn modelId="{41543A44-9B0A-4FD8-BE17-24B1D21BFE02}" type="presParOf" srcId="{C1E30AA0-87E5-494A-88AF-FA4EF158F8A4}" destId="{92F0F871-805B-4BAD-8004-F512A6E4D7C8}" srcOrd="0" destOrd="0" presId="urn:microsoft.com/office/officeart/2009/layout/CircleArrowProcess"/>
    <dgm:cxn modelId="{1D1E8402-691B-42EE-8D26-AFFA7187A70D}" type="presParOf" srcId="{C4723553-390E-405E-B308-C46BAAF1D3D1}" destId="{58F5451B-3672-413E-BE65-D207C470037D}" srcOrd="1" destOrd="0" presId="urn:microsoft.com/office/officeart/2009/layout/CircleArrowProcess"/>
    <dgm:cxn modelId="{B9D79383-C673-4AD6-B0A5-79FDDADDF198}" type="presParOf" srcId="{C4723553-390E-405E-B308-C46BAAF1D3D1}" destId="{0212BD82-F488-48D6-BD97-F46F9E2849E8}" srcOrd="2" destOrd="0" presId="urn:microsoft.com/office/officeart/2009/layout/CircleArrowProcess"/>
    <dgm:cxn modelId="{3392D8C1-495D-411E-9232-9DBA4F444C49}" type="presParOf" srcId="{C4723553-390E-405E-B308-C46BAAF1D3D1}" destId="{C0EB3E0D-11FB-49E3-9352-E860C7EA41E0}" srcOrd="3" destOrd="0" presId="urn:microsoft.com/office/officeart/2009/layout/CircleArrowProcess"/>
    <dgm:cxn modelId="{0D94A61B-EBA6-4B27-AAB7-48E83EB135A6}" type="presParOf" srcId="{C0EB3E0D-11FB-49E3-9352-E860C7EA41E0}" destId="{8A570578-8030-4E9E-B1A6-499EE256CA88}" srcOrd="0" destOrd="0" presId="urn:microsoft.com/office/officeart/2009/layout/CircleArrowProcess"/>
    <dgm:cxn modelId="{B93914BC-0A35-4E90-8570-DCE1A1013124}" type="presParOf" srcId="{C4723553-390E-405E-B308-C46BAAF1D3D1}" destId="{36624D1B-0663-4B89-B97C-9977C0A3AFDA}" srcOrd="4" destOrd="0" presId="urn:microsoft.com/office/officeart/2009/layout/CircleArrowProcess"/>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46E59-5293-4848-A7A2-E0B225BC9E2D}">
      <dsp:nvSpPr>
        <dsp:cNvPr id="0" name=""/>
        <dsp:cNvSpPr/>
      </dsp:nvSpPr>
      <dsp:spPr>
        <a:xfrm>
          <a:off x="530598" y="1670"/>
          <a:ext cx="9347794" cy="536713"/>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a:solidFill>
                <a:schemeClr val="tx1"/>
              </a:solidFill>
              <a:latin typeface="HELVETICA" panose="020B0604020202020204" pitchFamily="34" charset="0"/>
              <a:cs typeface="HELVETICA" panose="020B0604020202020204" pitchFamily="34" charset="0"/>
            </a:rPr>
            <a:t>  OBJETO DE ESTUDIO </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1670"/>
        <a:ext cx="8811081" cy="536713"/>
      </dsp:txXfrm>
    </dsp:sp>
    <dsp:sp modelId="{F2D45842-E984-4285-A766-CB85BB638894}">
      <dsp:nvSpPr>
        <dsp:cNvPr id="0" name=""/>
        <dsp:cNvSpPr/>
      </dsp:nvSpPr>
      <dsp:spPr>
        <a:xfrm>
          <a:off x="530598" y="613524"/>
          <a:ext cx="9347794" cy="536713"/>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a:solidFill>
                <a:schemeClr val="tx1"/>
              </a:solidFill>
              <a:latin typeface="HELVETICA" panose="020B0604020202020204" pitchFamily="34" charset="0"/>
              <a:cs typeface="HELVETICA" panose="020B0604020202020204" pitchFamily="34" charset="0"/>
            </a:rPr>
            <a:t>  PLANTEAMIENTO DEL PROBLEMA</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613524"/>
        <a:ext cx="8811081" cy="536713"/>
      </dsp:txXfrm>
    </dsp:sp>
    <dsp:sp modelId="{0D0B1277-E97E-4F92-B7B0-BB4305638423}">
      <dsp:nvSpPr>
        <dsp:cNvPr id="0" name=""/>
        <dsp:cNvSpPr/>
      </dsp:nvSpPr>
      <dsp:spPr>
        <a:xfrm>
          <a:off x="530598" y="1225378"/>
          <a:ext cx="9347794" cy="536713"/>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a:solidFill>
                <a:schemeClr val="tx1"/>
              </a:solidFill>
              <a:latin typeface="HELVETICA" panose="020B0604020202020204" pitchFamily="34" charset="0"/>
              <a:cs typeface="HELVETICA" panose="020B0604020202020204" pitchFamily="34" charset="0"/>
            </a:rPr>
            <a:t>  JUSTIFICACIÓN</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1225378"/>
        <a:ext cx="8811081" cy="536713"/>
      </dsp:txXfrm>
    </dsp:sp>
    <dsp:sp modelId="{915B64AA-D52D-4E62-8FFD-B0FDD811C7F5}">
      <dsp:nvSpPr>
        <dsp:cNvPr id="0" name=""/>
        <dsp:cNvSpPr/>
      </dsp:nvSpPr>
      <dsp:spPr>
        <a:xfrm>
          <a:off x="530598" y="1837231"/>
          <a:ext cx="9347794" cy="536713"/>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a:solidFill>
                <a:schemeClr val="tx1"/>
              </a:solidFill>
              <a:latin typeface="HELVETICA" panose="020B0604020202020204" pitchFamily="34" charset="0"/>
              <a:cs typeface="HELVETICA" panose="020B0604020202020204" pitchFamily="34" charset="0"/>
            </a:rPr>
            <a:t>  OBJETIVOS</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1837231"/>
        <a:ext cx="8811081" cy="536713"/>
      </dsp:txXfrm>
    </dsp:sp>
    <dsp:sp modelId="{3E7F11DB-6F9D-4E10-BF17-48D68DEB38EF}">
      <dsp:nvSpPr>
        <dsp:cNvPr id="0" name=""/>
        <dsp:cNvSpPr/>
      </dsp:nvSpPr>
      <dsp:spPr>
        <a:xfrm>
          <a:off x="530598" y="2449085"/>
          <a:ext cx="9347794" cy="536713"/>
        </a:xfrm>
        <a:prstGeom prst="chevron">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a:solidFill>
                <a:schemeClr val="tx1"/>
              </a:solidFill>
              <a:latin typeface="HELVETICA" panose="020B0604020202020204" pitchFamily="34" charset="0"/>
              <a:cs typeface="HELVETICA" panose="020B0604020202020204" pitchFamily="34" charset="0"/>
            </a:rPr>
            <a:t>  MARCO TEÓRICO</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2449085"/>
        <a:ext cx="8811081" cy="536713"/>
      </dsp:txXfrm>
    </dsp:sp>
    <dsp:sp modelId="{5972CAA8-3E43-4218-9C71-7AD54BD99BC1}">
      <dsp:nvSpPr>
        <dsp:cNvPr id="0" name=""/>
        <dsp:cNvSpPr/>
      </dsp:nvSpPr>
      <dsp:spPr>
        <a:xfrm>
          <a:off x="530598" y="3060938"/>
          <a:ext cx="9347794" cy="536713"/>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a:solidFill>
                <a:schemeClr val="tx1"/>
              </a:solidFill>
              <a:latin typeface="HELVETICA" panose="020B0604020202020204" pitchFamily="34" charset="0"/>
              <a:cs typeface="HELVETICA" panose="020B0604020202020204" pitchFamily="34" charset="0"/>
            </a:rPr>
            <a:t>  MARCO METODOLÓGICO  </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3060938"/>
        <a:ext cx="8811081" cy="536713"/>
      </dsp:txXfrm>
    </dsp:sp>
    <dsp:sp modelId="{478652F0-DACA-45C9-91F8-1C3A8C47C355}">
      <dsp:nvSpPr>
        <dsp:cNvPr id="0" name=""/>
        <dsp:cNvSpPr/>
      </dsp:nvSpPr>
      <dsp:spPr>
        <a:xfrm>
          <a:off x="530598" y="3672792"/>
          <a:ext cx="9347794" cy="536713"/>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a:solidFill>
                <a:schemeClr val="tx1"/>
              </a:solidFill>
              <a:latin typeface="HELVETICA" panose="020B0604020202020204" pitchFamily="34" charset="0"/>
              <a:cs typeface="HELVETICA" panose="020B0604020202020204" pitchFamily="34" charset="0"/>
            </a:rPr>
            <a:t>  ANÁLISIS E INTERPRETACIÓN DE RESULTADOS </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3672792"/>
        <a:ext cx="8811081" cy="536713"/>
      </dsp:txXfrm>
    </dsp:sp>
    <dsp:sp modelId="{4F36D51B-F62D-42E3-AD84-4CC09E325583}">
      <dsp:nvSpPr>
        <dsp:cNvPr id="0" name=""/>
        <dsp:cNvSpPr/>
      </dsp:nvSpPr>
      <dsp:spPr>
        <a:xfrm>
          <a:off x="543305" y="4284645"/>
          <a:ext cx="9347794" cy="536713"/>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dirty="0">
              <a:solidFill>
                <a:schemeClr val="tx1"/>
              </a:solidFill>
              <a:latin typeface="HELVETICA" panose="020B0604020202020204" pitchFamily="34" charset="0"/>
              <a:cs typeface="HELVETICA" panose="020B0604020202020204" pitchFamily="34" charset="0"/>
            </a:rPr>
            <a:t>  PROPUESTA </a:t>
          </a:r>
        </a:p>
      </dsp:txBody>
      <dsp:txXfrm>
        <a:off x="811662" y="4284645"/>
        <a:ext cx="8811081" cy="536713"/>
      </dsp:txXfrm>
    </dsp:sp>
    <dsp:sp modelId="{1984EEE1-26FC-4F30-B655-7BB86440B644}">
      <dsp:nvSpPr>
        <dsp:cNvPr id="0" name=""/>
        <dsp:cNvSpPr/>
      </dsp:nvSpPr>
      <dsp:spPr>
        <a:xfrm>
          <a:off x="530598" y="4896499"/>
          <a:ext cx="9347794" cy="536713"/>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a:solidFill>
                <a:schemeClr val="tx1"/>
              </a:solidFill>
              <a:latin typeface="HELVETICA" panose="020B0604020202020204" pitchFamily="34" charset="0"/>
              <a:cs typeface="HELVETICA" panose="020B0604020202020204" pitchFamily="34" charset="0"/>
            </a:rPr>
            <a:t> CONCLUSIONES Y RECOMENDACIONES</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4896499"/>
        <a:ext cx="8811081" cy="53671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A3CE1-89A5-4D24-B082-D3E9EF5B0EFB}">
      <dsp:nvSpPr>
        <dsp:cNvPr id="0" name=""/>
        <dsp:cNvSpPr/>
      </dsp:nvSpPr>
      <dsp:spPr>
        <a:xfrm>
          <a:off x="2215648" y="253161"/>
          <a:ext cx="4909219" cy="4924181"/>
        </a:xfrm>
        <a:prstGeom prst="pie">
          <a:avLst>
            <a:gd name="adj1" fmla="val 16200000"/>
            <a:gd name="adj2" fmla="val 18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l" defTabSz="577850">
            <a:lnSpc>
              <a:spcPct val="90000"/>
            </a:lnSpc>
            <a:spcBef>
              <a:spcPct val="0"/>
            </a:spcBef>
            <a:spcAft>
              <a:spcPct val="35000"/>
            </a:spcAft>
          </a:pPr>
          <a:r>
            <a:rPr lang="es-EC" sz="1300" kern="1200" dirty="0">
              <a:solidFill>
                <a:schemeClr val="tx1"/>
              </a:solidFill>
            </a:rPr>
            <a:t>Auditorías de gestión mensual.</a:t>
          </a:r>
        </a:p>
        <a:p>
          <a:pPr lvl="0" algn="l" defTabSz="577850">
            <a:lnSpc>
              <a:spcPct val="90000"/>
            </a:lnSpc>
            <a:spcBef>
              <a:spcPct val="0"/>
            </a:spcBef>
            <a:spcAft>
              <a:spcPct val="35000"/>
            </a:spcAft>
          </a:pPr>
          <a:r>
            <a:rPr lang="es-EC" sz="1300" kern="1200" dirty="0">
              <a:solidFill>
                <a:schemeClr val="tx1"/>
              </a:solidFill>
            </a:rPr>
            <a:t>Establecimiento de lineamientos para el proceso de cobranzas, con el detalle de registros, herramientas de control.</a:t>
          </a:r>
        </a:p>
      </dsp:txBody>
      <dsp:txXfrm>
        <a:off x="4802923" y="1296618"/>
        <a:ext cx="1753292" cy="1465530"/>
      </dsp:txXfrm>
    </dsp:sp>
    <dsp:sp modelId="{52CD8CAE-9F4B-4E93-B0A7-C9C8D945B453}">
      <dsp:nvSpPr>
        <dsp:cNvPr id="0" name=""/>
        <dsp:cNvSpPr/>
      </dsp:nvSpPr>
      <dsp:spPr>
        <a:xfrm>
          <a:off x="2295498" y="597355"/>
          <a:ext cx="4561623" cy="4561623"/>
        </a:xfrm>
        <a:prstGeom prst="pie">
          <a:avLst>
            <a:gd name="adj1" fmla="val 1800000"/>
            <a:gd name="adj2" fmla="val 90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C" sz="1300" kern="1200" dirty="0">
              <a:solidFill>
                <a:schemeClr val="tx1"/>
              </a:solidFill>
            </a:rPr>
            <a:t>Generar cultura de pago en los socios derivada de la adecuada gestión de cobranzas, mediante el seguimiento de las operaciones de crédito en mora en las diferentes etapas del proceso.</a:t>
          </a:r>
        </a:p>
      </dsp:txBody>
      <dsp:txXfrm>
        <a:off x="3381599" y="3556980"/>
        <a:ext cx="2443726" cy="1194710"/>
      </dsp:txXfrm>
    </dsp:sp>
    <dsp:sp modelId="{DF078BD0-EA61-4938-9C26-51ACDBBB6184}">
      <dsp:nvSpPr>
        <dsp:cNvPr id="0" name=""/>
        <dsp:cNvSpPr/>
      </dsp:nvSpPr>
      <dsp:spPr>
        <a:xfrm>
          <a:off x="2215418" y="434440"/>
          <a:ext cx="4561623" cy="4561623"/>
        </a:xfrm>
        <a:prstGeom prst="pie">
          <a:avLst>
            <a:gd name="adj1" fmla="val 9000000"/>
            <a:gd name="adj2" fmla="val 162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l" defTabSz="577850">
            <a:lnSpc>
              <a:spcPct val="90000"/>
            </a:lnSpc>
            <a:spcBef>
              <a:spcPct val="0"/>
            </a:spcBef>
            <a:spcAft>
              <a:spcPct val="35000"/>
            </a:spcAft>
          </a:pPr>
          <a:r>
            <a:rPr lang="es-EC" sz="1300" kern="1200" dirty="0">
              <a:solidFill>
                <a:schemeClr val="tx1"/>
              </a:solidFill>
            </a:rPr>
            <a:t>Política</a:t>
          </a:r>
          <a:r>
            <a:rPr lang="es-EC" sz="1300" kern="1200" baseline="0" dirty="0">
              <a:solidFill>
                <a:schemeClr val="tx1"/>
              </a:solidFill>
            </a:rPr>
            <a:t> preventiva de cobranza, estrategia más usada es el refinanciamiento, énfasis en la calificación de riesgo, incluye variable de saldo de cartera</a:t>
          </a:r>
          <a:endParaRPr lang="es-EC" sz="1300" kern="1200" dirty="0">
            <a:solidFill>
              <a:schemeClr val="tx1"/>
            </a:solidFill>
          </a:endParaRPr>
        </a:p>
      </dsp:txBody>
      <dsp:txXfrm>
        <a:off x="2743806" y="1401070"/>
        <a:ext cx="1629151" cy="1357626"/>
      </dsp:txXfrm>
    </dsp:sp>
    <dsp:sp modelId="{6A8F85D8-F947-4238-BD7D-407F572FCFF6}">
      <dsp:nvSpPr>
        <dsp:cNvPr id="0" name=""/>
        <dsp:cNvSpPr/>
      </dsp:nvSpPr>
      <dsp:spPr>
        <a:xfrm>
          <a:off x="2105960" y="150509"/>
          <a:ext cx="5126395" cy="5126395"/>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C38CD9-51F8-47DC-84AB-EF0A9D770F6B}">
      <dsp:nvSpPr>
        <dsp:cNvPr id="0" name=""/>
        <dsp:cNvSpPr/>
      </dsp:nvSpPr>
      <dsp:spPr>
        <a:xfrm>
          <a:off x="2013112" y="314680"/>
          <a:ext cx="5126395" cy="5126395"/>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F59CDB-8936-475C-9324-A50F8C783BA0}">
      <dsp:nvSpPr>
        <dsp:cNvPr id="0" name=""/>
        <dsp:cNvSpPr/>
      </dsp:nvSpPr>
      <dsp:spPr>
        <a:xfrm>
          <a:off x="1932655" y="152054"/>
          <a:ext cx="5126395" cy="5126395"/>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C64AF-C4ED-4D82-B84C-27FED2112ABA}">
      <dsp:nvSpPr>
        <dsp:cNvPr id="0" name=""/>
        <dsp:cNvSpPr/>
      </dsp:nvSpPr>
      <dsp:spPr>
        <a:xfrm>
          <a:off x="-52533" y="3247"/>
          <a:ext cx="11714680" cy="759344"/>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mj-lt"/>
            </a:rPr>
            <a:t>Fines del siglo XIX se organizan las primeras instituciones mutualistas de la mano de artesanos, industriales, obreros, comerciantes, empleados y patronos; se caracterizan por ser entidades gremiales y multifuncionales.</a:t>
          </a:r>
        </a:p>
      </dsp:txBody>
      <dsp:txXfrm>
        <a:off x="-30293" y="25487"/>
        <a:ext cx="11670200" cy="714864"/>
      </dsp:txXfrm>
    </dsp:sp>
    <dsp:sp modelId="{F4F42F74-AC4C-44E3-8ED2-B81D086D746B}">
      <dsp:nvSpPr>
        <dsp:cNvPr id="0" name=""/>
        <dsp:cNvSpPr/>
      </dsp:nvSpPr>
      <dsp:spPr>
        <a:xfrm rot="5400000">
          <a:off x="5631773" y="438076"/>
          <a:ext cx="346067" cy="1028702"/>
        </a:xfrm>
        <a:prstGeom prst="rightArrow">
          <a:avLst>
            <a:gd name="adj1" fmla="val 60000"/>
            <a:gd name="adj2" fmla="val 5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5400000">
        <a:off x="5496196" y="779393"/>
        <a:ext cx="617222" cy="242247"/>
      </dsp:txXfrm>
    </dsp:sp>
    <dsp:sp modelId="{EC8B80D1-1AEC-419C-964F-1D20FE94247F}">
      <dsp:nvSpPr>
        <dsp:cNvPr id="0" name=""/>
        <dsp:cNvSpPr/>
      </dsp:nvSpPr>
      <dsp:spPr>
        <a:xfrm>
          <a:off x="0" y="1142263"/>
          <a:ext cx="11609614" cy="759344"/>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mj-lt"/>
            </a:rPr>
            <a:t>En 1937 se expide la primera Ley de Cooperativas en el gobierno de Alberto Enríquez Gallo, quien impulsa el sector cooperativo con el objetivo de racionalizar la economía tradicional y modernizar su estructura de producción, patrocinando la cooperación.</a:t>
          </a:r>
        </a:p>
      </dsp:txBody>
      <dsp:txXfrm>
        <a:off x="22240" y="1164503"/>
        <a:ext cx="11565134" cy="714864"/>
      </dsp:txXfrm>
    </dsp:sp>
    <dsp:sp modelId="{0B8F191E-0200-4485-82F0-F2A3644CEE68}">
      <dsp:nvSpPr>
        <dsp:cNvPr id="0" name=""/>
        <dsp:cNvSpPr/>
      </dsp:nvSpPr>
      <dsp:spPr>
        <a:xfrm rot="5400000">
          <a:off x="5631773" y="1577092"/>
          <a:ext cx="346067" cy="1028702"/>
        </a:xfrm>
        <a:prstGeom prst="rightArrow">
          <a:avLst>
            <a:gd name="adj1" fmla="val 60000"/>
            <a:gd name="adj2" fmla="val 5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5400000">
        <a:off x="5496196" y="1918409"/>
        <a:ext cx="617222" cy="242247"/>
      </dsp:txXfrm>
    </dsp:sp>
    <dsp:sp modelId="{3D1E4477-62ED-4989-BA77-1FE32CD83A24}">
      <dsp:nvSpPr>
        <dsp:cNvPr id="0" name=""/>
        <dsp:cNvSpPr/>
      </dsp:nvSpPr>
      <dsp:spPr>
        <a:xfrm>
          <a:off x="0" y="2281279"/>
          <a:ext cx="11609614" cy="759344"/>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mj-lt"/>
            </a:rPr>
            <a:t>En 1948 ya se encontraban inscritas 159 organizaciones, mientras que, en los años 50, el desempleo y la pobreza fueron factores determinantes en la no consolidación del sector cooperativo.</a:t>
          </a:r>
        </a:p>
      </dsp:txBody>
      <dsp:txXfrm>
        <a:off x="22240" y="2303519"/>
        <a:ext cx="11565134" cy="714864"/>
      </dsp:txXfrm>
    </dsp:sp>
    <dsp:sp modelId="{3255D564-2E93-4403-B118-C6735C5F920B}">
      <dsp:nvSpPr>
        <dsp:cNvPr id="0" name=""/>
        <dsp:cNvSpPr/>
      </dsp:nvSpPr>
      <dsp:spPr>
        <a:xfrm rot="5400000">
          <a:off x="5654924" y="2690709"/>
          <a:ext cx="299764" cy="1028702"/>
        </a:xfrm>
        <a:prstGeom prst="rightArrow">
          <a:avLst>
            <a:gd name="adj1" fmla="val 60000"/>
            <a:gd name="adj2" fmla="val 5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5400000">
        <a:off x="5496196" y="3055178"/>
        <a:ext cx="617222" cy="209835"/>
      </dsp:txXfrm>
    </dsp:sp>
    <dsp:sp modelId="{A1FE6F45-52B3-4190-A705-CFCA3F43C637}">
      <dsp:nvSpPr>
        <dsp:cNvPr id="0" name=""/>
        <dsp:cNvSpPr/>
      </dsp:nvSpPr>
      <dsp:spPr>
        <a:xfrm>
          <a:off x="0" y="3369496"/>
          <a:ext cx="11609614" cy="759344"/>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mn-lt"/>
            </a:rPr>
            <a:t>La acción estatal inicia por definir a las cooperativas como un instrumento de cambio agrario, para luego brindarles legitimidad jurídica mediante la expedición de una segunda Ley de Cooperativas en 1966.</a:t>
          </a:r>
        </a:p>
      </dsp:txBody>
      <dsp:txXfrm>
        <a:off x="22240" y="3391736"/>
        <a:ext cx="11565134" cy="714864"/>
      </dsp:txXfrm>
    </dsp:sp>
    <dsp:sp modelId="{638D234D-EE80-4CE7-8BB3-FF1E109CC828}">
      <dsp:nvSpPr>
        <dsp:cNvPr id="0" name=""/>
        <dsp:cNvSpPr/>
      </dsp:nvSpPr>
      <dsp:spPr>
        <a:xfrm rot="5400000">
          <a:off x="5608621" y="3829725"/>
          <a:ext cx="392370" cy="1028702"/>
        </a:xfrm>
        <a:prstGeom prst="rightArrow">
          <a:avLst>
            <a:gd name="adj1" fmla="val 60000"/>
            <a:gd name="adj2" fmla="val 5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5400000">
        <a:off x="5496196" y="4147891"/>
        <a:ext cx="617222" cy="274659"/>
      </dsp:txXfrm>
    </dsp:sp>
    <dsp:sp modelId="{EA79EA07-E7F4-4EAE-89A5-0CD71339CFEB}">
      <dsp:nvSpPr>
        <dsp:cNvPr id="0" name=""/>
        <dsp:cNvSpPr/>
      </dsp:nvSpPr>
      <dsp:spPr>
        <a:xfrm>
          <a:off x="70044" y="4559312"/>
          <a:ext cx="11469525" cy="759344"/>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mn-lt"/>
            </a:rPr>
            <a:t>En 1961 se crea la Dirección Nacional de Cooperativas como ente de regulación y control del sector cooperativo.</a:t>
          </a:r>
        </a:p>
      </dsp:txBody>
      <dsp:txXfrm>
        <a:off x="92284" y="4581552"/>
        <a:ext cx="11425045" cy="7148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C64AF-C4ED-4D82-B84C-27FED2112ABA}">
      <dsp:nvSpPr>
        <dsp:cNvPr id="0" name=""/>
        <dsp:cNvSpPr/>
      </dsp:nvSpPr>
      <dsp:spPr>
        <a:xfrm>
          <a:off x="-52533" y="0"/>
          <a:ext cx="11714680" cy="768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mn-lt"/>
            </a:rPr>
            <a:t>En 1969, se conforma el Consejo Cooperativo Nacional encargado de la planificar, coordinar y fomentar el cooperativismo en Ecuador</a:t>
          </a:r>
        </a:p>
      </dsp:txBody>
      <dsp:txXfrm>
        <a:off x="-30026" y="22507"/>
        <a:ext cx="11669666" cy="723416"/>
      </dsp:txXfrm>
    </dsp:sp>
    <dsp:sp modelId="{F4F42F74-AC4C-44E3-8ED2-B81D086D746B}">
      <dsp:nvSpPr>
        <dsp:cNvPr id="0" name=""/>
        <dsp:cNvSpPr/>
      </dsp:nvSpPr>
      <dsp:spPr>
        <a:xfrm rot="5400000">
          <a:off x="5626797" y="443219"/>
          <a:ext cx="356019" cy="1041011"/>
        </a:xfrm>
        <a:prstGeom prst="rightArrow">
          <a:avLst>
            <a:gd name="adj1" fmla="val 60000"/>
            <a:gd name="adj2" fmla="val 5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5400000">
        <a:off x="5492503" y="785715"/>
        <a:ext cx="624607" cy="249213"/>
      </dsp:txXfrm>
    </dsp:sp>
    <dsp:sp modelId="{EC8B80D1-1AEC-419C-964F-1D20FE94247F}">
      <dsp:nvSpPr>
        <dsp:cNvPr id="0" name=""/>
        <dsp:cNvSpPr/>
      </dsp:nvSpPr>
      <dsp:spPr>
        <a:xfrm>
          <a:off x="0" y="1159020"/>
          <a:ext cx="11609614" cy="768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mn-lt"/>
            </a:rPr>
            <a:t>En 1963 se constituye la Federación de Cooperativas de Ahorro y Crédito del Ecuador (FECOAC) y constituye la primera organización de integración de las cooperativas que se estableció legalmente en el Ecuador.</a:t>
          </a:r>
        </a:p>
      </dsp:txBody>
      <dsp:txXfrm>
        <a:off x="22507" y="1181527"/>
        <a:ext cx="11564600" cy="723416"/>
      </dsp:txXfrm>
    </dsp:sp>
    <dsp:sp modelId="{0B8F191E-0200-4485-82F0-F2A3644CEE68}">
      <dsp:nvSpPr>
        <dsp:cNvPr id="0" name=""/>
        <dsp:cNvSpPr/>
      </dsp:nvSpPr>
      <dsp:spPr>
        <a:xfrm rot="5400000">
          <a:off x="5629702" y="1599052"/>
          <a:ext cx="350208" cy="1041011"/>
        </a:xfrm>
        <a:prstGeom prst="rightArrow">
          <a:avLst>
            <a:gd name="adj1" fmla="val 60000"/>
            <a:gd name="adj2" fmla="val 5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5400000">
        <a:off x="5492503" y="1944453"/>
        <a:ext cx="624607" cy="245146"/>
      </dsp:txXfrm>
    </dsp:sp>
    <dsp:sp modelId="{3D1E4477-62ED-4989-BA77-1FE32CD83A24}">
      <dsp:nvSpPr>
        <dsp:cNvPr id="0" name=""/>
        <dsp:cNvSpPr/>
      </dsp:nvSpPr>
      <dsp:spPr>
        <a:xfrm>
          <a:off x="0" y="2311665"/>
          <a:ext cx="11609614" cy="768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mn-lt"/>
            </a:rPr>
            <a:t>En 1985 mediante una resolución de la Junta Monetaria, la Superintendencia de Bancos y Seguros (SBS) sería el ente encargado de controlar a las cooperativas de ahorro y crédito y precautelar los intereses del público en general.</a:t>
          </a:r>
        </a:p>
      </dsp:txBody>
      <dsp:txXfrm>
        <a:off x="22507" y="2334172"/>
        <a:ext cx="11564600" cy="723416"/>
      </dsp:txXfrm>
    </dsp:sp>
    <dsp:sp modelId="{3255D564-2E93-4403-B118-C6735C5F920B}">
      <dsp:nvSpPr>
        <dsp:cNvPr id="0" name=""/>
        <dsp:cNvSpPr/>
      </dsp:nvSpPr>
      <dsp:spPr>
        <a:xfrm rot="5400000">
          <a:off x="5624191" y="2757744"/>
          <a:ext cx="361230" cy="1041011"/>
        </a:xfrm>
        <a:prstGeom prst="rightArrow">
          <a:avLst>
            <a:gd name="adj1" fmla="val 60000"/>
            <a:gd name="adj2" fmla="val 5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5400000">
        <a:off x="5492503" y="3097635"/>
        <a:ext cx="624607" cy="252861"/>
      </dsp:txXfrm>
    </dsp:sp>
    <dsp:sp modelId="{A1FE6F45-52B3-4190-A705-CFCA3F43C637}">
      <dsp:nvSpPr>
        <dsp:cNvPr id="0" name=""/>
        <dsp:cNvSpPr/>
      </dsp:nvSpPr>
      <dsp:spPr>
        <a:xfrm>
          <a:off x="0" y="3476403"/>
          <a:ext cx="11609614" cy="768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mn-lt"/>
            </a:rPr>
            <a:t>En 1994 se emite la Ley General de Instituciones del Sistema Financiero, además, en 1998 se emite el Reglamento de constitución, organización, funcionamiento y liquidación de las </a:t>
          </a:r>
          <a:r>
            <a:rPr lang="es-ES" sz="1600" kern="1200" dirty="0" err="1">
              <a:latin typeface="+mn-lt"/>
            </a:rPr>
            <a:t>COAC’s</a:t>
          </a:r>
          <a:r>
            <a:rPr lang="es-ES" sz="1600" kern="1200" dirty="0">
              <a:latin typeface="+mn-lt"/>
            </a:rPr>
            <a:t> </a:t>
          </a:r>
        </a:p>
      </dsp:txBody>
      <dsp:txXfrm>
        <a:off x="22507" y="3498910"/>
        <a:ext cx="11564600" cy="723416"/>
      </dsp:txXfrm>
    </dsp:sp>
    <dsp:sp modelId="{638D234D-EE80-4CE7-8BB3-FF1E109CC828}">
      <dsp:nvSpPr>
        <dsp:cNvPr id="0" name=""/>
        <dsp:cNvSpPr/>
      </dsp:nvSpPr>
      <dsp:spPr>
        <a:xfrm rot="5400000">
          <a:off x="5635213" y="3910389"/>
          <a:ext cx="339186" cy="1041011"/>
        </a:xfrm>
        <a:prstGeom prst="rightArrow">
          <a:avLst>
            <a:gd name="adj1" fmla="val 60000"/>
            <a:gd name="adj2" fmla="val 5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5400000">
        <a:off x="5492503" y="4261301"/>
        <a:ext cx="624607" cy="237430"/>
      </dsp:txXfrm>
    </dsp:sp>
    <dsp:sp modelId="{EA79EA07-E7F4-4EAE-89A5-0CD71339CFEB}">
      <dsp:nvSpPr>
        <dsp:cNvPr id="0" name=""/>
        <dsp:cNvSpPr/>
      </dsp:nvSpPr>
      <dsp:spPr>
        <a:xfrm>
          <a:off x="70044" y="4616956"/>
          <a:ext cx="11469525" cy="698572"/>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mj-lt"/>
            </a:rPr>
            <a:t>En 1999, Ecuador sufre la más grande crisis económica y financiera de su historia económica; crisis que no solo comprometió al sistema financiero en su conjunto, sino también al sistema productivo; provocando un severo racionamiento del crédito.</a:t>
          </a:r>
        </a:p>
      </dsp:txBody>
      <dsp:txXfrm>
        <a:off x="90504" y="4637416"/>
        <a:ext cx="11428605" cy="6576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C438E0-785E-462F-A694-ABA1D97FE787}" type="datetimeFigureOut">
              <a:rPr lang="es-EC" smtClean="0"/>
              <a:t>25/09/2018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ED7C5-15BE-40C1-8AF3-0578E80CD8CB}" type="slidenum">
              <a:rPr lang="es-EC" smtClean="0"/>
              <a:t>‹Nº›</a:t>
            </a:fld>
            <a:endParaRPr lang="es-EC"/>
          </a:p>
        </p:txBody>
      </p:sp>
    </p:spTree>
    <p:extLst>
      <p:ext uri="{BB962C8B-B14F-4D97-AF65-F5344CB8AC3E}">
        <p14:creationId xmlns:p14="http://schemas.microsoft.com/office/powerpoint/2010/main" val="2152199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A2ED7C5-15BE-40C1-8AF3-0578E80CD8CB}" type="slidenum">
              <a:rPr lang="es-EC" smtClean="0"/>
              <a:t>1</a:t>
            </a:fld>
            <a:endParaRPr lang="es-EC"/>
          </a:p>
        </p:txBody>
      </p:sp>
    </p:spTree>
    <p:extLst>
      <p:ext uri="{BB962C8B-B14F-4D97-AF65-F5344CB8AC3E}">
        <p14:creationId xmlns:p14="http://schemas.microsoft.com/office/powerpoint/2010/main" val="3623361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7A2ED7C5-15BE-40C1-8AF3-0578E80CD8CB}" type="slidenum">
              <a:rPr lang="es-EC" smtClean="0"/>
              <a:t>2</a:t>
            </a:fld>
            <a:endParaRPr lang="es-EC"/>
          </a:p>
        </p:txBody>
      </p:sp>
    </p:spTree>
    <p:extLst>
      <p:ext uri="{BB962C8B-B14F-4D97-AF65-F5344CB8AC3E}">
        <p14:creationId xmlns:p14="http://schemas.microsoft.com/office/powerpoint/2010/main" val="121872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A2ED7C5-15BE-40C1-8AF3-0578E80CD8CB}" type="slidenum">
              <a:rPr lang="es-EC" smtClean="0"/>
              <a:t>11</a:t>
            </a:fld>
            <a:endParaRPr lang="es-EC"/>
          </a:p>
        </p:txBody>
      </p:sp>
    </p:spTree>
    <p:extLst>
      <p:ext uri="{BB962C8B-B14F-4D97-AF65-F5344CB8AC3E}">
        <p14:creationId xmlns:p14="http://schemas.microsoft.com/office/powerpoint/2010/main" val="3174616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1" u="none" strike="noStrike" kern="1200" baseline="0" dirty="0">
                <a:solidFill>
                  <a:schemeClr val="tx1"/>
                </a:solidFill>
                <a:latin typeface="+mn-lt"/>
                <a:ea typeface="+mn-ea"/>
                <a:cs typeface="+mn-cs"/>
              </a:rPr>
              <a:t>2. La ventaja competitiva </a:t>
            </a:r>
            <a:r>
              <a:rPr lang="es-EC" sz="1200" b="0" i="0" u="none" strike="noStrike" kern="1200" baseline="0" dirty="0">
                <a:solidFill>
                  <a:schemeClr val="tx1"/>
                </a:solidFill>
                <a:latin typeface="+mn-lt"/>
                <a:ea typeface="+mn-ea"/>
                <a:cs typeface="+mn-cs"/>
              </a:rPr>
              <a:t>crece fundamentalmente en razón del valor que una empresa es</a:t>
            </a:r>
          </a:p>
          <a:p>
            <a:r>
              <a:rPr lang="es-EC" sz="1200" b="0" i="0" u="none" strike="noStrike" kern="1200" baseline="0" dirty="0">
                <a:solidFill>
                  <a:schemeClr val="tx1"/>
                </a:solidFill>
                <a:latin typeface="+mn-lt"/>
                <a:ea typeface="+mn-ea"/>
                <a:cs typeface="+mn-cs"/>
              </a:rPr>
              <a:t>capaz de generar.</a:t>
            </a:r>
            <a:endParaRPr lang="es-EC" dirty="0"/>
          </a:p>
        </p:txBody>
      </p:sp>
      <p:sp>
        <p:nvSpPr>
          <p:cNvPr id="4" name="3 Marcador de número de diapositiva"/>
          <p:cNvSpPr>
            <a:spLocks noGrp="1"/>
          </p:cNvSpPr>
          <p:nvPr>
            <p:ph type="sldNum" sz="quarter" idx="10"/>
          </p:nvPr>
        </p:nvSpPr>
        <p:spPr/>
        <p:txBody>
          <a:bodyPr/>
          <a:lstStyle/>
          <a:p>
            <a:fld id="{7A2ED7C5-15BE-40C1-8AF3-0578E80CD8CB}" type="slidenum">
              <a:rPr lang="es-EC" smtClean="0"/>
              <a:t>12</a:t>
            </a:fld>
            <a:endParaRPr lang="es-EC"/>
          </a:p>
        </p:txBody>
      </p:sp>
    </p:spTree>
    <p:extLst>
      <p:ext uri="{BB962C8B-B14F-4D97-AF65-F5344CB8AC3E}">
        <p14:creationId xmlns:p14="http://schemas.microsoft.com/office/powerpoint/2010/main" val="1928275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2ED7C5-15BE-40C1-8AF3-0578E80CD8CB}" type="slidenum">
              <a:rPr lang="es-EC" smtClean="0"/>
              <a:t>13</a:t>
            </a:fld>
            <a:endParaRPr lang="es-EC"/>
          </a:p>
        </p:txBody>
      </p:sp>
    </p:spTree>
    <p:extLst>
      <p:ext uri="{BB962C8B-B14F-4D97-AF65-F5344CB8AC3E}">
        <p14:creationId xmlns:p14="http://schemas.microsoft.com/office/powerpoint/2010/main" val="337215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2ED7C5-15BE-40C1-8AF3-0578E80CD8CB}" type="slidenum">
              <a:rPr lang="es-EC" smtClean="0"/>
              <a:t>15</a:t>
            </a:fld>
            <a:endParaRPr lang="es-EC"/>
          </a:p>
        </p:txBody>
      </p:sp>
    </p:spTree>
    <p:extLst>
      <p:ext uri="{BB962C8B-B14F-4D97-AF65-F5344CB8AC3E}">
        <p14:creationId xmlns:p14="http://schemas.microsoft.com/office/powerpoint/2010/main" val="2608776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2ED7C5-15BE-40C1-8AF3-0578E80CD8CB}" type="slidenum">
              <a:rPr lang="es-EC" smtClean="0"/>
              <a:t>18</a:t>
            </a:fld>
            <a:endParaRPr lang="es-EC"/>
          </a:p>
        </p:txBody>
      </p:sp>
    </p:spTree>
    <p:extLst>
      <p:ext uri="{BB962C8B-B14F-4D97-AF65-F5344CB8AC3E}">
        <p14:creationId xmlns:p14="http://schemas.microsoft.com/office/powerpoint/2010/main" val="4239385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2ED7C5-15BE-40C1-8AF3-0578E80CD8CB}" type="slidenum">
              <a:rPr lang="es-EC" smtClean="0"/>
              <a:t>24</a:t>
            </a:fld>
            <a:endParaRPr lang="es-EC"/>
          </a:p>
        </p:txBody>
      </p:sp>
    </p:spTree>
    <p:extLst>
      <p:ext uri="{BB962C8B-B14F-4D97-AF65-F5344CB8AC3E}">
        <p14:creationId xmlns:p14="http://schemas.microsoft.com/office/powerpoint/2010/main" val="3628958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A2ED7C5-15BE-40C1-8AF3-0578E80CD8CB}" type="slidenum">
              <a:rPr lang="es-EC" smtClean="0"/>
              <a:t>32</a:t>
            </a:fld>
            <a:endParaRPr lang="es-EC"/>
          </a:p>
        </p:txBody>
      </p:sp>
    </p:spTree>
    <p:extLst>
      <p:ext uri="{BB962C8B-B14F-4D97-AF65-F5344CB8AC3E}">
        <p14:creationId xmlns:p14="http://schemas.microsoft.com/office/powerpoint/2010/main" val="1406794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fld id="{7794EC43-990C-43FE-8E4F-844B8DB3FA30}" type="datetimeFigureOut">
              <a:rPr lang="es-EC" smtClean="0"/>
              <a:t>25/09/2018</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1234348714"/>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7794EC43-990C-43FE-8E4F-844B8DB3FA30}" type="datetimeFigureOut">
              <a:rPr lang="es-EC" smtClean="0"/>
              <a:t>25/09/2018</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3436285290"/>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7794EC43-990C-43FE-8E4F-844B8DB3FA30}" type="datetimeFigureOut">
              <a:rPr lang="es-EC" smtClean="0"/>
              <a:t>25/09/2018</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1699486516"/>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2374" name="CorelDRAW" r:id="rId3" imgW="9168480" imgH="5375520" progId="">
                  <p:embed/>
                </p:oleObj>
              </mc:Choice>
              <mc:Fallback>
                <p:oleObj name="CorelDRAW" r:id="rId3" imgW="9168480" imgH="5375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t>FECHA ÚLTIMA REVISIÓN: </a:t>
            </a:r>
            <a:r>
              <a:rPr lang="es-EC" dirty="0"/>
              <a:t>09/10/13</a:t>
            </a: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3070676942"/>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 dirty="0"/>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7794EC43-990C-43FE-8E4F-844B8DB3FA30}" type="datetimeFigureOut">
              <a:rPr lang="es-EC" smtClean="0"/>
              <a:t>25/09/2018</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3588655184"/>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7794EC43-990C-43FE-8E4F-844B8DB3FA30}" type="datetimeFigureOut">
              <a:rPr lang="es-EC" smtClean="0"/>
              <a:t>25/09/2018</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3994483798"/>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fld id="{7794EC43-990C-43FE-8E4F-844B8DB3FA30}" type="datetimeFigureOut">
              <a:rPr lang="es-EC" smtClean="0"/>
              <a:t>25/09/2018</a:t>
            </a:fld>
            <a:endParaRPr lang="es-EC"/>
          </a:p>
        </p:txBody>
      </p:sp>
      <p:sp>
        <p:nvSpPr>
          <p:cNvPr id="6" name="4 Marcador de pie de página"/>
          <p:cNvSpPr>
            <a:spLocks noGrp="1"/>
          </p:cNvSpPr>
          <p:nvPr>
            <p:ph type="ftr" sz="quarter" idx="11"/>
          </p:nvPr>
        </p:nvSpPr>
        <p:spPr/>
        <p:txBody>
          <a:bodyPr/>
          <a:lstStyle>
            <a:lvl1pPr>
              <a:defRPr/>
            </a:lvl1pPr>
          </a:lstStyle>
          <a:p>
            <a:endParaRPr lang="es-EC"/>
          </a:p>
        </p:txBody>
      </p:sp>
      <p:sp>
        <p:nvSpPr>
          <p:cNvPr id="7"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2221371060"/>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fld id="{7794EC43-990C-43FE-8E4F-844B8DB3FA30}" type="datetimeFigureOut">
              <a:rPr lang="es-EC" smtClean="0"/>
              <a:t>25/09/2018</a:t>
            </a:fld>
            <a:endParaRPr lang="es-EC"/>
          </a:p>
        </p:txBody>
      </p:sp>
      <p:sp>
        <p:nvSpPr>
          <p:cNvPr id="8" name="4 Marcador de pie de página"/>
          <p:cNvSpPr>
            <a:spLocks noGrp="1"/>
          </p:cNvSpPr>
          <p:nvPr>
            <p:ph type="ftr" sz="quarter" idx="11"/>
          </p:nvPr>
        </p:nvSpPr>
        <p:spPr/>
        <p:txBody>
          <a:bodyPr/>
          <a:lstStyle>
            <a:lvl1pPr>
              <a:defRPr/>
            </a:lvl1pPr>
          </a:lstStyle>
          <a:p>
            <a:endParaRPr lang="es-EC"/>
          </a:p>
        </p:txBody>
      </p:sp>
      <p:sp>
        <p:nvSpPr>
          <p:cNvPr id="9"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151613833"/>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fld id="{7794EC43-990C-43FE-8E4F-844B8DB3FA30}" type="datetimeFigureOut">
              <a:rPr lang="es-EC" smtClean="0"/>
              <a:t>25/09/2018</a:t>
            </a:fld>
            <a:endParaRPr lang="es-EC"/>
          </a:p>
        </p:txBody>
      </p:sp>
      <p:sp>
        <p:nvSpPr>
          <p:cNvPr id="4" name="4 Marcador de pie de página"/>
          <p:cNvSpPr>
            <a:spLocks noGrp="1"/>
          </p:cNvSpPr>
          <p:nvPr>
            <p:ph type="ftr" sz="quarter" idx="11"/>
          </p:nvPr>
        </p:nvSpPr>
        <p:spPr/>
        <p:txBody>
          <a:bodyPr/>
          <a:lstStyle>
            <a:lvl1pPr>
              <a:defRPr/>
            </a:lvl1pPr>
          </a:lstStyle>
          <a:p>
            <a:endParaRPr lang="es-EC"/>
          </a:p>
        </p:txBody>
      </p:sp>
      <p:sp>
        <p:nvSpPr>
          <p:cNvPr id="5"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4086462162"/>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fld id="{7794EC43-990C-43FE-8E4F-844B8DB3FA30}" type="datetimeFigureOut">
              <a:rPr lang="es-EC" smtClean="0"/>
              <a:t>25/09/2018</a:t>
            </a:fld>
            <a:endParaRPr lang="es-EC"/>
          </a:p>
        </p:txBody>
      </p:sp>
      <p:sp>
        <p:nvSpPr>
          <p:cNvPr id="3" name="4 Marcador de pie de página"/>
          <p:cNvSpPr>
            <a:spLocks noGrp="1"/>
          </p:cNvSpPr>
          <p:nvPr>
            <p:ph type="ftr" sz="quarter" idx="11"/>
          </p:nvPr>
        </p:nvSpPr>
        <p:spPr/>
        <p:txBody>
          <a:bodyPr/>
          <a:lstStyle>
            <a:lvl1pPr>
              <a:defRPr/>
            </a:lvl1pPr>
          </a:lstStyle>
          <a:p>
            <a:endParaRPr lang="es-EC"/>
          </a:p>
        </p:txBody>
      </p:sp>
      <p:sp>
        <p:nvSpPr>
          <p:cNvPr id="4"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1878159475"/>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7794EC43-990C-43FE-8E4F-844B8DB3FA30}" type="datetimeFigureOut">
              <a:rPr lang="es-EC" smtClean="0"/>
              <a:t>25/09/2018</a:t>
            </a:fld>
            <a:endParaRPr lang="es-EC"/>
          </a:p>
        </p:txBody>
      </p:sp>
      <p:sp>
        <p:nvSpPr>
          <p:cNvPr id="6" name="4 Marcador de pie de página"/>
          <p:cNvSpPr>
            <a:spLocks noGrp="1"/>
          </p:cNvSpPr>
          <p:nvPr>
            <p:ph type="ftr" sz="quarter" idx="11"/>
          </p:nvPr>
        </p:nvSpPr>
        <p:spPr/>
        <p:txBody>
          <a:bodyPr/>
          <a:lstStyle>
            <a:lvl1pPr>
              <a:defRPr/>
            </a:lvl1pPr>
          </a:lstStyle>
          <a:p>
            <a:endParaRPr lang="es-EC"/>
          </a:p>
        </p:txBody>
      </p:sp>
      <p:sp>
        <p:nvSpPr>
          <p:cNvPr id="7"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3515149753"/>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7794EC43-990C-43FE-8E4F-844B8DB3FA30}" type="datetimeFigureOut">
              <a:rPr lang="es-EC" smtClean="0"/>
              <a:t>25/09/2018</a:t>
            </a:fld>
            <a:endParaRPr lang="es-EC"/>
          </a:p>
        </p:txBody>
      </p:sp>
      <p:sp>
        <p:nvSpPr>
          <p:cNvPr id="6" name="4 Marcador de pie de página"/>
          <p:cNvSpPr>
            <a:spLocks noGrp="1"/>
          </p:cNvSpPr>
          <p:nvPr>
            <p:ph type="ftr" sz="quarter" idx="11"/>
          </p:nvPr>
        </p:nvSpPr>
        <p:spPr/>
        <p:txBody>
          <a:bodyPr/>
          <a:lstStyle>
            <a:lvl1pPr>
              <a:defRPr/>
            </a:lvl1pPr>
          </a:lstStyle>
          <a:p>
            <a:endParaRPr lang="es-EC"/>
          </a:p>
        </p:txBody>
      </p:sp>
      <p:sp>
        <p:nvSpPr>
          <p:cNvPr id="7"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3298252261"/>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2 Marcador de texto"/>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fld id="{7794EC43-990C-43FE-8E4F-844B8DB3FA30}" type="datetimeFigureOut">
              <a:rPr lang="es-EC" smtClean="0"/>
              <a:t>25/09/2018</a:t>
            </a:fld>
            <a:endParaRPr lang="es-EC"/>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es-EC"/>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35512907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6.jpe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20.png"/><Relationship Id="rId5" Type="http://schemas.openxmlformats.org/officeDocument/2006/relationships/diagramQuickStyle" Target="../diagrams/quickStyle7.xml"/><Relationship Id="rId10" Type="http://schemas.openxmlformats.org/officeDocument/2006/relationships/image" Target="../media/image19.png"/><Relationship Id="rId4" Type="http://schemas.openxmlformats.org/officeDocument/2006/relationships/diagramLayout" Target="../diagrams/layout7.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22.jpe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 Id="rId1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0.emf"/><Relationship Id="rId4" Type="http://schemas.openxmlformats.org/officeDocument/2006/relationships/package" Target="../embeddings/Hoja_de_c_lculo_de_Microsoft_Excel3.xlsx"/></Relationships>
</file>

<file path=ppt/slides/_rels/slide19.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package" Target="../embeddings/Hoja_de_c_lculo_de_Microsoft_Excel5.xlsx"/><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35.emf"/></Relationships>
</file>

<file path=ppt/slides/_rels/slide3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Layout" Target="../diagrams/layout12.xml"/><Relationship Id="rId7" Type="http://schemas.openxmlformats.org/officeDocument/2006/relationships/image" Target="../media/image44.png"/><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comments" Target="../comments/comment1.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4.xml"/><Relationship Id="rId7" Type="http://schemas.openxmlformats.org/officeDocument/2006/relationships/image" Target="../media/image10.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13.png"/><Relationship Id="rId4" Type="http://schemas.openxmlformats.org/officeDocument/2006/relationships/diagramQuickStyle" Target="../diagrams/quickStyle4.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02547" y="618124"/>
            <a:ext cx="8989453" cy="1685846"/>
          </a:xfrm>
          <a:prstGeom prst="rect">
            <a:avLst/>
          </a:prstGeom>
        </p:spPr>
        <p:txBody>
          <a:bodyPr wrap="square">
            <a:spAutoFit/>
          </a:bodyPr>
          <a:lstStyle/>
          <a:p>
            <a:pPr algn="ctr">
              <a:lnSpc>
                <a:spcPct val="150000"/>
              </a:lnSpc>
              <a:spcAft>
                <a:spcPts val="800"/>
              </a:spcAft>
            </a:pPr>
            <a:r>
              <a:rPr lang="es-EC" sz="2400" b="1" dirty="0">
                <a:effectLst/>
                <a:latin typeface="HELVETICA" panose="020B0604020202020204" pitchFamily="34" charset="0"/>
                <a:ea typeface="Calibri" panose="020F0502020204030204" pitchFamily="34" charset="0"/>
                <a:cs typeface="HELVETICA" panose="020B0604020202020204" pitchFamily="34" charset="0"/>
              </a:rPr>
              <a:t>TEMA: “</a:t>
            </a:r>
            <a:r>
              <a:rPr lang="es-EC" sz="2400" b="1" dirty="0">
                <a:latin typeface="HELVETICA" panose="020B0604020202020204" pitchFamily="34" charset="0"/>
                <a:ea typeface="Calibri" panose="020F0502020204030204" pitchFamily="34" charset="0"/>
                <a:cs typeface="HELVETICA" panose="020B0604020202020204" pitchFamily="34" charset="0"/>
              </a:rPr>
              <a:t>Auditoría de gestión al proceso de cobranza del sector financiero popular y solidario segmento 1 del Distrito Metropolitano de Quito”</a:t>
            </a:r>
            <a:endParaRPr lang="es-EC" dirty="0">
              <a:effectLst/>
              <a:latin typeface="HELVETICA" panose="020B0604020202020204" pitchFamily="34" charset="0"/>
              <a:ea typeface="Calibri" panose="020F0502020204030204" pitchFamily="34" charset="0"/>
              <a:cs typeface="HELVETICA" panose="020B0604020202020204" pitchFamily="34" charset="0"/>
            </a:endParaRPr>
          </a:p>
        </p:txBody>
      </p:sp>
      <p:sp>
        <p:nvSpPr>
          <p:cNvPr id="3" name="Rectángulo 2"/>
          <p:cNvSpPr/>
          <p:nvPr/>
        </p:nvSpPr>
        <p:spPr>
          <a:xfrm>
            <a:off x="3389096" y="3815988"/>
            <a:ext cx="8023538" cy="1769715"/>
          </a:xfrm>
          <a:prstGeom prst="rect">
            <a:avLst/>
          </a:prstGeom>
        </p:spPr>
        <p:txBody>
          <a:bodyPr wrap="square">
            <a:spAutoFit/>
          </a:bodyPr>
          <a:lstStyle/>
          <a:p>
            <a:pPr algn="ctr">
              <a:lnSpc>
                <a:spcPct val="150000"/>
              </a:lnSpc>
              <a:spcAft>
                <a:spcPts val="800"/>
              </a:spcAft>
            </a:pPr>
            <a:r>
              <a:rPr lang="es-EC" sz="2400" b="1" dirty="0">
                <a:latin typeface="HELVETICA" panose="020B0604020202020204" pitchFamily="34" charset="0"/>
                <a:ea typeface="Calibri" panose="020F0502020204030204" pitchFamily="34" charset="0"/>
                <a:cs typeface="HELVETICA" panose="020B0604020202020204" pitchFamily="34" charset="0"/>
              </a:rPr>
              <a:t>AUTOR: Villamar Manosalvas, Ana Paola</a:t>
            </a:r>
          </a:p>
          <a:p>
            <a:pPr algn="ctr">
              <a:lnSpc>
                <a:spcPct val="150000"/>
              </a:lnSpc>
              <a:spcAft>
                <a:spcPts val="800"/>
              </a:spcAft>
            </a:pPr>
            <a:r>
              <a:rPr lang="es-EC" sz="2400" b="1" dirty="0">
                <a:latin typeface="HELVETICA" panose="020B0604020202020204" pitchFamily="34" charset="0"/>
                <a:ea typeface="Calibri" panose="020F0502020204030204" pitchFamily="34" charset="0"/>
                <a:cs typeface="HELVETICA" panose="020B0604020202020204" pitchFamily="34" charset="0"/>
              </a:rPr>
              <a:t>DIRECTOR: Ing. Segovia Guerrero, Cesar </a:t>
            </a:r>
          </a:p>
          <a:p>
            <a:pPr algn="ctr">
              <a:lnSpc>
                <a:spcPct val="150000"/>
              </a:lnSpc>
              <a:spcAft>
                <a:spcPts val="800"/>
              </a:spcAft>
            </a:pPr>
            <a:endParaRPr lang="es-EC" dirty="0">
              <a:effectLst/>
              <a:latin typeface="HELVETICA" panose="020B0604020202020204" pitchFamily="34" charset="0"/>
              <a:ea typeface="Calibri" panose="020F0502020204030204" pitchFamily="34" charset="0"/>
              <a:cs typeface="HELVETICA" panose="020B0604020202020204" pitchFamily="34" charset="0"/>
            </a:endParaRPr>
          </a:p>
        </p:txBody>
      </p:sp>
      <p:sp>
        <p:nvSpPr>
          <p:cNvPr id="4" name="Rectángulo 3"/>
          <p:cNvSpPr/>
          <p:nvPr/>
        </p:nvSpPr>
        <p:spPr>
          <a:xfrm>
            <a:off x="3385803" y="2928361"/>
            <a:ext cx="8309006" cy="577850"/>
          </a:xfrm>
          <a:prstGeom prst="rect">
            <a:avLst/>
          </a:prstGeom>
        </p:spPr>
        <p:txBody>
          <a:bodyPr wrap="none">
            <a:spAutoFit/>
          </a:bodyPr>
          <a:lstStyle/>
          <a:p>
            <a:pPr algn="ctr">
              <a:lnSpc>
                <a:spcPct val="150000"/>
              </a:lnSpc>
              <a:spcAft>
                <a:spcPts val="800"/>
              </a:spcAft>
            </a:pPr>
            <a:r>
              <a:rPr lang="es-EC" sz="2400" b="1" dirty="0">
                <a:effectLst/>
                <a:latin typeface="HELVETICA" panose="020B0604020202020204" pitchFamily="34" charset="0"/>
                <a:ea typeface="Calibri" panose="020F0502020204030204" pitchFamily="34" charset="0"/>
                <a:cs typeface="HELVETICA" panose="020B0604020202020204" pitchFamily="34" charset="0"/>
              </a:rPr>
              <a:t>CARRERA DE INGENIERÍA EN FINANZAS Y AUDITORÍA</a:t>
            </a:r>
            <a:endParaRPr lang="es-EC" dirty="0">
              <a:effectLst/>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3271820947"/>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5"/>
          <p:cNvGraphicFramePr/>
          <p:nvPr>
            <p:extLst>
              <p:ext uri="{D42A27DB-BD31-4B8C-83A1-F6EECF244321}">
                <p14:modId xmlns:p14="http://schemas.microsoft.com/office/powerpoint/2010/main" val="3680740045"/>
              </p:ext>
            </p:extLst>
          </p:nvPr>
        </p:nvGraphicFramePr>
        <p:xfrm>
          <a:off x="3954941" y="965799"/>
          <a:ext cx="7426321" cy="3933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1 Título"/>
          <p:cNvSpPr>
            <a:spLocks noGrp="1"/>
          </p:cNvSpPr>
          <p:nvPr>
            <p:ph type="title"/>
          </p:nvPr>
        </p:nvSpPr>
        <p:spPr>
          <a:xfrm>
            <a:off x="4764809" y="0"/>
            <a:ext cx="5029200" cy="722889"/>
          </a:xfrm>
        </p:spPr>
        <p:txBody>
          <a:bodyPr/>
          <a:lstStyle/>
          <a:p>
            <a:r>
              <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OBJETIVOS ESPECÍFICOS</a:t>
            </a:r>
            <a:endParaRPr lang="es-EC" sz="4000" dirty="0"/>
          </a:p>
        </p:txBody>
      </p:sp>
      <p:sp>
        <p:nvSpPr>
          <p:cNvPr id="7" name="1 Título"/>
          <p:cNvSpPr txBox="1">
            <a:spLocks/>
          </p:cNvSpPr>
          <p:nvPr/>
        </p:nvSpPr>
        <p:spPr bwMode="auto">
          <a:xfrm>
            <a:off x="12700" y="277089"/>
            <a:ext cx="3200400" cy="7228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OBJETIVO GENERAL</a:t>
            </a:r>
            <a:endParaRPr lang="es-EC" sz="4000" dirty="0"/>
          </a:p>
        </p:txBody>
      </p:sp>
      <p:sp>
        <p:nvSpPr>
          <p:cNvPr id="8" name="7 Llamada rectangular redondeada"/>
          <p:cNvSpPr/>
          <p:nvPr/>
        </p:nvSpPr>
        <p:spPr>
          <a:xfrm>
            <a:off x="207818" y="1498600"/>
            <a:ext cx="4072082" cy="3251199"/>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600" dirty="0">
                <a:latin typeface="+mj-lt"/>
              </a:rPr>
              <a:t>Proponer ajustes al proceso de cobranzas, que se lleva a cabo actualmente en las Cooperativas de Ahorro y Crédito del Sector Financiero Popular y Solidario segmento 1 del Distrito Metropolitano de Quito, mediante la realización de la auditoría de gestión del proceso de cobranza en aplicación y su incidencia en los índices de morosidad, en correlación con la aplicación del manual de procedimiento.</a:t>
            </a:r>
            <a:endParaRPr lang="es-ES" sz="1600" dirty="0">
              <a:latin typeface="+mj-lt"/>
            </a:endParaRPr>
          </a:p>
        </p:txBody>
      </p:sp>
      <p:pic>
        <p:nvPicPr>
          <p:cNvPr id="9218" name="Picture 2" descr="Resultado de imagen para objetiv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1164" y="4447310"/>
            <a:ext cx="1709640" cy="16757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0782076-73F2-4EC5-A629-5EBA9B3E9BF6}"/>
              </a:ext>
            </a:extLst>
          </p:cNvPr>
          <p:cNvSpPr txBox="1"/>
          <p:nvPr/>
        </p:nvSpPr>
        <p:spPr>
          <a:xfrm>
            <a:off x="4648200" y="3225800"/>
            <a:ext cx="2819400" cy="283154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1600" dirty="0"/>
              <a:t>Plantear recomendaciones para mejorar la calidad del desempeño en el área de cobranzas, con base en las conclusiones propuestas en el Informe de Auditoría en base a los hallazgos encontrados en la evaluación del proceso actual.</a:t>
            </a:r>
            <a:endParaRPr lang="es-ES" sz="1600" dirty="0"/>
          </a:p>
          <a:p>
            <a:endParaRPr lang="es-ES" dirty="0"/>
          </a:p>
        </p:txBody>
      </p:sp>
    </p:spTree>
    <p:extLst>
      <p:ext uri="{BB962C8B-B14F-4D97-AF65-F5344CB8AC3E}">
        <p14:creationId xmlns:p14="http://schemas.microsoft.com/office/powerpoint/2010/main" val="1910556809"/>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613979789"/>
              </p:ext>
            </p:extLst>
          </p:nvPr>
        </p:nvGraphicFramePr>
        <p:xfrm>
          <a:off x="179947" y="90152"/>
          <a:ext cx="11809927" cy="6767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1 Título"/>
          <p:cNvSpPr txBox="1">
            <a:spLocks/>
          </p:cNvSpPr>
          <p:nvPr/>
        </p:nvSpPr>
        <p:spPr>
          <a:xfrm>
            <a:off x="2590800" y="0"/>
            <a:ext cx="6386945" cy="722889"/>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32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MARCO REFERENCIAL</a:t>
            </a:r>
            <a:endParaRPr lang="es-EC" dirty="0"/>
          </a:p>
        </p:txBody>
      </p:sp>
      <p:sp>
        <p:nvSpPr>
          <p:cNvPr id="6" name="5 Rectángulo"/>
          <p:cNvSpPr/>
          <p:nvPr/>
        </p:nvSpPr>
        <p:spPr>
          <a:xfrm>
            <a:off x="3048000" y="2967335"/>
            <a:ext cx="6096000" cy="369332"/>
          </a:xfrm>
          <a:prstGeom prst="rect">
            <a:avLst/>
          </a:prstGeom>
        </p:spPr>
        <p:txBody>
          <a:bodyPr>
            <a:spAutoFit/>
          </a:bodyPr>
          <a:lstStyle/>
          <a:p>
            <a:r>
              <a:rPr lang="es-EC" dirty="0"/>
              <a:t>.</a:t>
            </a:r>
          </a:p>
        </p:txBody>
      </p:sp>
    </p:spTree>
    <p:extLst>
      <p:ext uri="{BB962C8B-B14F-4D97-AF65-F5344CB8AC3E}">
        <p14:creationId xmlns:p14="http://schemas.microsoft.com/office/powerpoint/2010/main" val="3886151784"/>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240052" y="-103031"/>
            <a:ext cx="5485796" cy="830997"/>
          </a:xfrm>
          <a:prstGeom prst="rect">
            <a:avLst/>
          </a:prstGeom>
          <a:noFill/>
        </p:spPr>
        <p:txBody>
          <a:bodyPr wrap="none" lIns="91440" tIns="45720" rIns="91440" bIns="45720">
            <a:spAutoFit/>
          </a:bodyPr>
          <a:lstStyle/>
          <a:p>
            <a:pPr algn="ctr"/>
            <a:r>
              <a:rPr lang="es-ES" sz="4800" b="1" cap="none" spc="0" dirty="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rPr>
              <a:t>MARCO TEÓRICO</a:t>
            </a:r>
          </a:p>
        </p:txBody>
      </p:sp>
      <p:graphicFrame>
        <p:nvGraphicFramePr>
          <p:cNvPr id="5" name="4 Diagrama"/>
          <p:cNvGraphicFramePr/>
          <p:nvPr>
            <p:extLst>
              <p:ext uri="{D42A27DB-BD31-4B8C-83A1-F6EECF244321}">
                <p14:modId xmlns:p14="http://schemas.microsoft.com/office/powerpoint/2010/main" val="1387225721"/>
              </p:ext>
            </p:extLst>
          </p:nvPr>
        </p:nvGraphicFramePr>
        <p:xfrm>
          <a:off x="2752578" y="727966"/>
          <a:ext cx="8095578" cy="4901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xmlns="" id="{58AB719C-2855-427B-93C8-CF68AD74DED2}"/>
              </a:ext>
            </a:extLst>
          </p:cNvPr>
          <p:cNvPicPr/>
          <p:nvPr/>
        </p:nvPicPr>
        <p:blipFill rotWithShape="1">
          <a:blip r:embed="rId8"/>
          <a:srcRect l="57326" t="48824" r="24860" b="30292"/>
          <a:stretch/>
        </p:blipFill>
        <p:spPr bwMode="auto">
          <a:xfrm>
            <a:off x="903287" y="765174"/>
            <a:ext cx="1484313" cy="1012825"/>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xmlns="" id="{7068D9E8-387B-4D27-BC5D-BD6F3D85F14A}"/>
              </a:ext>
            </a:extLst>
          </p:cNvPr>
          <p:cNvPicPr/>
          <p:nvPr/>
        </p:nvPicPr>
        <p:blipFill rotWithShape="1">
          <a:blip r:embed="rId9"/>
          <a:srcRect l="46566" t="38946" r="33325" b="41298"/>
          <a:stretch/>
        </p:blipFill>
        <p:spPr bwMode="auto">
          <a:xfrm>
            <a:off x="903286" y="2025650"/>
            <a:ext cx="1484313" cy="101282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xmlns="" id="{50297588-2FFA-4728-8535-2B83305B43C7}"/>
              </a:ext>
            </a:extLst>
          </p:cNvPr>
          <p:cNvPicPr/>
          <p:nvPr/>
        </p:nvPicPr>
        <p:blipFill rotWithShape="1">
          <a:blip r:embed="rId10"/>
          <a:srcRect l="63147" t="44026" r="24330" b="37630"/>
          <a:stretch/>
        </p:blipFill>
        <p:spPr bwMode="auto">
          <a:xfrm>
            <a:off x="931862" y="3286127"/>
            <a:ext cx="1455737" cy="942974"/>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xmlns="" id="{AB5413AE-75EB-457F-A020-074297D78000}"/>
              </a:ext>
            </a:extLst>
          </p:cNvPr>
          <p:cNvPicPr/>
          <p:nvPr/>
        </p:nvPicPr>
        <p:blipFill rotWithShape="1">
          <a:blip r:embed="rId11"/>
          <a:srcRect l="30516" t="56161" r="53433" b="21825"/>
          <a:stretch/>
        </p:blipFill>
        <p:spPr bwMode="auto">
          <a:xfrm>
            <a:off x="931862" y="4521201"/>
            <a:ext cx="1455737" cy="942974"/>
          </a:xfrm>
          <a:prstGeom prst="rect">
            <a:avLst/>
          </a:prstGeom>
          <a:ln>
            <a:noFill/>
          </a:ln>
          <a:extLst>
            <a:ext uri="{53640926-AAD7-44D8-BBD7-CCE9431645EC}">
              <a14:shadowObscured xmlns:a14="http://schemas.microsoft.com/office/drawing/2010/main"/>
            </a:ext>
          </a:extLst>
        </p:spPr>
      </p:pic>
      <p:grpSp>
        <p:nvGrpSpPr>
          <p:cNvPr id="11" name="Group 10">
            <a:extLst>
              <a:ext uri="{FF2B5EF4-FFF2-40B4-BE49-F238E27FC236}">
                <a16:creationId xmlns:a16="http://schemas.microsoft.com/office/drawing/2014/main" xmlns="" id="{773C0F4C-8863-4403-9A67-C0A3F435B145}"/>
              </a:ext>
            </a:extLst>
          </p:cNvPr>
          <p:cNvGrpSpPr/>
          <p:nvPr/>
        </p:nvGrpSpPr>
        <p:grpSpPr>
          <a:xfrm>
            <a:off x="3025500" y="5528782"/>
            <a:ext cx="3016800" cy="931236"/>
            <a:chOff x="288591" y="3767217"/>
            <a:chExt cx="3016800" cy="931236"/>
          </a:xfrm>
        </p:grpSpPr>
        <p:sp>
          <p:nvSpPr>
            <p:cNvPr id="12" name="Rectangle: Rounded Corners 11">
              <a:extLst>
                <a:ext uri="{FF2B5EF4-FFF2-40B4-BE49-F238E27FC236}">
                  <a16:creationId xmlns:a16="http://schemas.microsoft.com/office/drawing/2014/main" xmlns="" id="{97C851D2-EC7A-42F8-9690-4A83D4DF059A}"/>
                </a:ext>
              </a:extLst>
            </p:cNvPr>
            <p:cNvSpPr/>
            <p:nvPr/>
          </p:nvSpPr>
          <p:spPr>
            <a:xfrm>
              <a:off x="288591" y="3767217"/>
              <a:ext cx="3016800" cy="931236"/>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13" name="Rectangle: Rounded Corners 4">
              <a:extLst>
                <a:ext uri="{FF2B5EF4-FFF2-40B4-BE49-F238E27FC236}">
                  <a16:creationId xmlns:a16="http://schemas.microsoft.com/office/drawing/2014/main" xmlns="" id="{7D642A5C-D1D6-4AD2-92BF-3132F5DB9AC5}"/>
                </a:ext>
              </a:extLst>
            </p:cNvPr>
            <p:cNvSpPr txBox="1"/>
            <p:nvPr/>
          </p:nvSpPr>
          <p:spPr>
            <a:xfrm>
              <a:off x="334050" y="3812676"/>
              <a:ext cx="2925882" cy="840318"/>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C" sz="2000" kern="1200" dirty="0">
                  <a:solidFill>
                    <a:schemeClr val="tx1"/>
                  </a:solidFill>
                </a:rPr>
                <a:t>Teoría de Cobranza</a:t>
              </a:r>
            </a:p>
          </p:txBody>
        </p:sp>
      </p:grpSp>
      <p:grpSp>
        <p:nvGrpSpPr>
          <p:cNvPr id="14" name="Group 13">
            <a:extLst>
              <a:ext uri="{FF2B5EF4-FFF2-40B4-BE49-F238E27FC236}">
                <a16:creationId xmlns:a16="http://schemas.microsoft.com/office/drawing/2014/main" xmlns="" id="{DA93E1BC-75F6-4822-88B4-DDC2EDA4D295}"/>
              </a:ext>
            </a:extLst>
          </p:cNvPr>
          <p:cNvGrpSpPr/>
          <p:nvPr/>
        </p:nvGrpSpPr>
        <p:grpSpPr>
          <a:xfrm>
            <a:off x="6149762" y="5693882"/>
            <a:ext cx="4289638" cy="931236"/>
            <a:chOff x="3349351" y="3966827"/>
            <a:chExt cx="4413676" cy="931236"/>
          </a:xfrm>
        </p:grpSpPr>
        <p:sp>
          <p:nvSpPr>
            <p:cNvPr id="15" name="Arrow: Right 14">
              <a:extLst>
                <a:ext uri="{FF2B5EF4-FFF2-40B4-BE49-F238E27FC236}">
                  <a16:creationId xmlns:a16="http://schemas.microsoft.com/office/drawing/2014/main" xmlns="" id="{D3B3BD14-1C07-4CAE-8CC4-5A6AA1561DE4}"/>
                </a:ext>
              </a:extLst>
            </p:cNvPr>
            <p:cNvSpPr/>
            <p:nvPr/>
          </p:nvSpPr>
          <p:spPr>
            <a:xfrm>
              <a:off x="3349351" y="3966827"/>
              <a:ext cx="4413676" cy="931236"/>
            </a:xfrm>
            <a:prstGeom prst="rightArrow">
              <a:avLst>
                <a:gd name="adj1" fmla="val 75000"/>
                <a:gd name="adj2" fmla="val 50000"/>
              </a:avLst>
            </a:prstGeom>
          </p:spPr>
          <p:style>
            <a:lnRef idx="2">
              <a:schemeClr val="accent3">
                <a:tint val="40000"/>
                <a:alpha val="90000"/>
                <a:hueOff val="10716854"/>
                <a:satOff val="-13793"/>
                <a:lumOff val="-1075"/>
                <a:alphaOff val="0"/>
              </a:schemeClr>
            </a:lnRef>
            <a:fillRef idx="1">
              <a:schemeClr val="accent3">
                <a:tint val="40000"/>
                <a:alpha val="90000"/>
                <a:hueOff val="10716854"/>
                <a:satOff val="-13793"/>
                <a:lumOff val="-1075"/>
                <a:alphaOff val="0"/>
              </a:schemeClr>
            </a:fillRef>
            <a:effectRef idx="0">
              <a:schemeClr val="accent3">
                <a:tint val="40000"/>
                <a:alpha val="90000"/>
                <a:hueOff val="10716854"/>
                <a:satOff val="-13793"/>
                <a:lumOff val="-1075"/>
                <a:alphaOff val="0"/>
              </a:schemeClr>
            </a:effectRef>
            <a:fontRef idx="minor">
              <a:schemeClr val="dk1">
                <a:hueOff val="0"/>
                <a:satOff val="0"/>
                <a:lumOff val="0"/>
                <a:alphaOff val="0"/>
              </a:schemeClr>
            </a:fontRef>
          </p:style>
        </p:sp>
        <p:sp>
          <p:nvSpPr>
            <p:cNvPr id="16" name="Arrow: Right 4">
              <a:extLst>
                <a:ext uri="{FF2B5EF4-FFF2-40B4-BE49-F238E27FC236}">
                  <a16:creationId xmlns:a16="http://schemas.microsoft.com/office/drawing/2014/main" xmlns="" id="{10BB1E6C-A6BB-4A45-AFB3-A0041C4B9863}"/>
                </a:ext>
              </a:extLst>
            </p:cNvPr>
            <p:cNvSpPr txBox="1"/>
            <p:nvPr/>
          </p:nvSpPr>
          <p:spPr>
            <a:xfrm>
              <a:off x="3349351" y="4083232"/>
              <a:ext cx="4064463" cy="6984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EC" sz="2000" kern="1200" dirty="0">
                  <a:solidFill>
                    <a:schemeClr val="tx1"/>
                  </a:solidFill>
                </a:rPr>
                <a:t>Arturo Morales Castro </a:t>
              </a:r>
            </a:p>
          </p:txBody>
        </p:sp>
      </p:grpSp>
      <p:pic>
        <p:nvPicPr>
          <p:cNvPr id="17" name="Picture 16">
            <a:extLst>
              <a:ext uri="{FF2B5EF4-FFF2-40B4-BE49-F238E27FC236}">
                <a16:creationId xmlns:a16="http://schemas.microsoft.com/office/drawing/2014/main" xmlns="" id="{33DB64ED-C7C2-4A12-ADB6-32AB849329F2}"/>
              </a:ext>
            </a:extLst>
          </p:cNvPr>
          <p:cNvPicPr/>
          <p:nvPr/>
        </p:nvPicPr>
        <p:blipFill rotWithShape="1">
          <a:blip r:embed="rId12"/>
          <a:srcRect l="1587" t="67168" r="74953" b="12230"/>
          <a:stretch/>
        </p:blipFill>
        <p:spPr bwMode="auto">
          <a:xfrm>
            <a:off x="954087" y="5557837"/>
            <a:ext cx="1433512" cy="8567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5272278"/>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estadist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9300" y="685748"/>
            <a:ext cx="2022271" cy="15955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1432613709"/>
              </p:ext>
            </p:extLst>
          </p:nvPr>
        </p:nvGraphicFramePr>
        <p:xfrm>
          <a:off x="5894050" y="574700"/>
          <a:ext cx="5037873"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a 4"/>
          <p:cNvGraphicFramePr/>
          <p:nvPr>
            <p:extLst>
              <p:ext uri="{D42A27DB-BD31-4B8C-83A1-F6EECF244321}">
                <p14:modId xmlns:p14="http://schemas.microsoft.com/office/powerpoint/2010/main" val="139010809"/>
              </p:ext>
            </p:extLst>
          </p:nvPr>
        </p:nvGraphicFramePr>
        <p:xfrm>
          <a:off x="318655" y="1095410"/>
          <a:ext cx="5096107" cy="44564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CuadroTexto 5"/>
          <p:cNvSpPr txBox="1"/>
          <p:nvPr/>
        </p:nvSpPr>
        <p:spPr>
          <a:xfrm>
            <a:off x="5174558" y="675061"/>
            <a:ext cx="719492" cy="5513866"/>
          </a:xfrm>
          <a:prstGeom prst="rect">
            <a:avLst/>
          </a:prstGeom>
          <a:noFill/>
        </p:spPr>
        <p:txBody>
          <a:bodyPr vert="wordArtVert" wrap="square" rtlCol="0">
            <a:spAutoFit/>
          </a:bodyPr>
          <a:lstStyle/>
          <a:p>
            <a:r>
              <a:rPr lang="es-EC" sz="3200" b="1" dirty="0">
                <a:latin typeface="Helvetica" panose="020B0604020202020204" pitchFamily="34" charset="0"/>
                <a:cs typeface="Helvetica" panose="020B0604020202020204" pitchFamily="34" charset="0"/>
              </a:rPr>
              <a:t>TIPOLOGÍA</a:t>
            </a:r>
          </a:p>
        </p:txBody>
      </p:sp>
      <p:sp>
        <p:nvSpPr>
          <p:cNvPr id="9" name="Rectángulo 8"/>
          <p:cNvSpPr/>
          <p:nvPr/>
        </p:nvSpPr>
        <p:spPr>
          <a:xfrm>
            <a:off x="93887" y="5330145"/>
            <a:ext cx="3001702" cy="1077218"/>
          </a:xfrm>
          <a:prstGeom prst="rect">
            <a:avLst/>
          </a:prstGeom>
        </p:spPr>
        <p:txBody>
          <a:bodyPr wrap="square">
            <a:spAutoFit/>
          </a:bodyPr>
          <a:lstStyle/>
          <a:p>
            <a:pPr lvl="0" algn="ctr"/>
            <a:r>
              <a:rPr lang="es-EC" sz="1600" b="1" u="sng" dirty="0">
                <a:solidFill>
                  <a:schemeClr val="accent2">
                    <a:lumMod val="75000"/>
                  </a:schemeClr>
                </a:solidFill>
                <a:latin typeface="Helvetica" panose="020B0604020202020204" pitchFamily="34" charset="0"/>
                <a:cs typeface="Helvetica" panose="020B0604020202020204" pitchFamily="34" charset="0"/>
              </a:rPr>
              <a:t>Características</a:t>
            </a:r>
          </a:p>
          <a:p>
            <a:pPr marL="285750" lvl="0" indent="-285750">
              <a:buFont typeface="Arial" panose="020B0604020202020204" pitchFamily="34" charset="0"/>
              <a:buChar char="•"/>
            </a:pPr>
            <a:r>
              <a:rPr lang="es-EC" sz="1600" dirty="0">
                <a:latin typeface="Helvetica" panose="020B0604020202020204" pitchFamily="34" charset="0"/>
                <a:cs typeface="Helvetica" panose="020B0604020202020204" pitchFamily="34" charset="0"/>
              </a:rPr>
              <a:t>Utiliza estadística </a:t>
            </a:r>
          </a:p>
          <a:p>
            <a:pPr marL="285750" lvl="0" indent="-285750">
              <a:buFont typeface="Arial" panose="020B0604020202020204" pitchFamily="34" charset="0"/>
              <a:buChar char="•"/>
            </a:pPr>
            <a:r>
              <a:rPr lang="es-EC" sz="1600" dirty="0">
                <a:latin typeface="Helvetica" panose="020B0604020202020204" pitchFamily="34" charset="0"/>
                <a:cs typeface="Helvetica" panose="020B0604020202020204" pitchFamily="34" charset="0"/>
              </a:rPr>
              <a:t>Análisis causa-efecto</a:t>
            </a:r>
          </a:p>
          <a:p>
            <a:pPr marL="285750" lvl="0" indent="-285750">
              <a:buFont typeface="Arial" panose="020B0604020202020204" pitchFamily="34" charset="0"/>
              <a:buChar char="•"/>
            </a:pPr>
            <a:r>
              <a:rPr lang="es-EC" sz="1600" dirty="0">
                <a:latin typeface="Helvetica" panose="020B0604020202020204" pitchFamily="34" charset="0"/>
                <a:cs typeface="Helvetica" panose="020B0604020202020204" pitchFamily="34" charset="0"/>
              </a:rPr>
              <a:t>Analiza la realidad objetivo</a:t>
            </a:r>
          </a:p>
        </p:txBody>
      </p:sp>
      <p:sp>
        <p:nvSpPr>
          <p:cNvPr id="10" name="Rectángulo 9"/>
          <p:cNvSpPr/>
          <p:nvPr/>
        </p:nvSpPr>
        <p:spPr>
          <a:xfrm>
            <a:off x="-1" y="-36428"/>
            <a:ext cx="12192001" cy="584775"/>
          </a:xfrm>
          <a:prstGeom prst="rect">
            <a:avLst/>
          </a:prstGeom>
        </p:spPr>
        <p:txBody>
          <a:bodyPr wrap="square">
            <a:spAutoFit/>
          </a:bodyPr>
          <a:lstStyle/>
          <a:p>
            <a:pPr algn="ctr"/>
            <a:r>
              <a:rPr lang="es-EC" sz="3200" b="1" dirty="0">
                <a:solidFill>
                  <a:schemeClr val="accent5">
                    <a:lumMod val="50000"/>
                  </a:schemeClr>
                </a:solidFill>
                <a:latin typeface="Times New Roman" panose="02020603050405020304" pitchFamily="18" charset="0"/>
                <a:ea typeface="Calibri" panose="020F0502020204030204" pitchFamily="34" charset="0"/>
              </a:rPr>
              <a:t>MARCO METODOLÓGICO</a:t>
            </a:r>
            <a:endParaRPr lang="es-EC" sz="3200" dirty="0">
              <a:solidFill>
                <a:schemeClr val="accent5">
                  <a:lumMod val="50000"/>
                </a:schemeClr>
              </a:solidFill>
            </a:endParaRPr>
          </a:p>
        </p:txBody>
      </p:sp>
      <p:sp>
        <p:nvSpPr>
          <p:cNvPr id="13" name="Rectángulo 8"/>
          <p:cNvSpPr/>
          <p:nvPr/>
        </p:nvSpPr>
        <p:spPr>
          <a:xfrm>
            <a:off x="2589744" y="3231715"/>
            <a:ext cx="2725575" cy="584775"/>
          </a:xfrm>
          <a:prstGeom prst="rect">
            <a:avLst/>
          </a:prstGeom>
        </p:spPr>
        <p:txBody>
          <a:bodyPr wrap="square">
            <a:spAutoFit/>
          </a:bodyPr>
          <a:lstStyle/>
          <a:p>
            <a:pPr lvl="0" algn="ctr"/>
            <a:r>
              <a:rPr lang="es-EC" sz="1600" b="1" u="sng" dirty="0">
                <a:solidFill>
                  <a:schemeClr val="accent2">
                    <a:lumMod val="75000"/>
                  </a:schemeClr>
                </a:solidFill>
                <a:latin typeface="Helvetica" panose="020B0604020202020204" pitchFamily="34" charset="0"/>
                <a:cs typeface="Helvetica" panose="020B0604020202020204" pitchFamily="34" charset="0"/>
              </a:rPr>
              <a:t>Recolección de datos</a:t>
            </a:r>
          </a:p>
          <a:p>
            <a:pPr marL="285750" lvl="0" indent="-285750">
              <a:buFont typeface="Arial" panose="020B0604020202020204" pitchFamily="34" charset="0"/>
              <a:buChar char="•"/>
            </a:pPr>
            <a:r>
              <a:rPr lang="es-EC" sz="1600" dirty="0">
                <a:latin typeface="Helvetica" panose="020B0604020202020204" pitchFamily="34" charset="0"/>
                <a:cs typeface="Helvetica" panose="020B0604020202020204" pitchFamily="34" charset="0"/>
              </a:rPr>
              <a:t>Encuestas</a:t>
            </a:r>
          </a:p>
        </p:txBody>
      </p:sp>
      <p:pic>
        <p:nvPicPr>
          <p:cNvPr id="6148" name="Picture 4" descr="Resultado de imagen para recoleccion de dato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34069" y="4094217"/>
            <a:ext cx="2381250" cy="2066925"/>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1305309" y="1911927"/>
            <a:ext cx="415636" cy="369332"/>
          </a:xfrm>
          <a:prstGeom prst="rect">
            <a:avLst/>
          </a:prstGeom>
          <a:noFill/>
        </p:spPr>
        <p:txBody>
          <a:bodyPr wrap="square" rtlCol="0">
            <a:spAutoFit/>
          </a:bodyPr>
          <a:lstStyle/>
          <a:p>
            <a:endParaRPr lang="es-EC" dirty="0"/>
          </a:p>
        </p:txBody>
      </p:sp>
      <p:sp>
        <p:nvSpPr>
          <p:cNvPr id="4" name="3 CuadroTexto"/>
          <p:cNvSpPr txBox="1"/>
          <p:nvPr/>
        </p:nvSpPr>
        <p:spPr>
          <a:xfrm>
            <a:off x="1060027" y="1926871"/>
            <a:ext cx="2201817" cy="954107"/>
          </a:xfrm>
          <a:prstGeom prst="rect">
            <a:avLst/>
          </a:prstGeom>
          <a:noFill/>
        </p:spPr>
        <p:txBody>
          <a:bodyPr wrap="square" rtlCol="0">
            <a:spAutoFit/>
          </a:bodyPr>
          <a:lstStyle/>
          <a:p>
            <a:pPr lvl="0" algn="ctr"/>
            <a:r>
              <a:rPr lang="es-EC" sz="1400" b="1" u="sng" dirty="0">
                <a:solidFill>
                  <a:schemeClr val="accent2">
                    <a:lumMod val="75000"/>
                  </a:schemeClr>
                </a:solidFill>
                <a:latin typeface="Helvetica" panose="020B0604020202020204" pitchFamily="34" charset="0"/>
                <a:cs typeface="Helvetica" panose="020B0604020202020204" pitchFamily="34" charset="0"/>
              </a:rPr>
              <a:t>Características</a:t>
            </a:r>
          </a:p>
          <a:p>
            <a:pPr marL="285750" lvl="0" indent="-285750">
              <a:buFont typeface="Arial" panose="020B0604020202020204" pitchFamily="34" charset="0"/>
              <a:buChar char="•"/>
            </a:pPr>
            <a:r>
              <a:rPr lang="es-EC" sz="1400" dirty="0">
                <a:latin typeface="Helvetica" panose="020B0604020202020204" pitchFamily="34" charset="0"/>
                <a:cs typeface="Helvetica" panose="020B0604020202020204" pitchFamily="34" charset="0"/>
              </a:rPr>
              <a:t>No Utiliza estadística. </a:t>
            </a:r>
          </a:p>
          <a:p>
            <a:pPr marL="285750" lvl="0" indent="-285750">
              <a:buFont typeface="Arial" panose="020B0604020202020204" pitchFamily="34" charset="0"/>
              <a:buChar char="•"/>
            </a:pPr>
            <a:r>
              <a:rPr lang="es-EC" sz="1400" dirty="0">
                <a:latin typeface="Helvetica" panose="020B0604020202020204" pitchFamily="34" charset="0"/>
                <a:cs typeface="Helvetica" panose="020B0604020202020204" pitchFamily="34" charset="0"/>
              </a:rPr>
              <a:t>Basada en respuestas abiertas.</a:t>
            </a:r>
          </a:p>
        </p:txBody>
      </p:sp>
      <p:sp>
        <p:nvSpPr>
          <p:cNvPr id="7" name="6 CuadroTexto"/>
          <p:cNvSpPr txBox="1"/>
          <p:nvPr/>
        </p:nvSpPr>
        <p:spPr>
          <a:xfrm>
            <a:off x="320119" y="675060"/>
            <a:ext cx="1620982"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a:t>ENFOQUE</a:t>
            </a:r>
          </a:p>
          <a:p>
            <a:r>
              <a:rPr lang="es-EC" dirty="0"/>
              <a:t>Cualitativo</a:t>
            </a:r>
          </a:p>
        </p:txBody>
      </p:sp>
    </p:spTree>
    <p:extLst>
      <p:ext uri="{BB962C8B-B14F-4D97-AF65-F5344CB8AC3E}">
        <p14:creationId xmlns:p14="http://schemas.microsoft.com/office/powerpoint/2010/main" val="238785853"/>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85EDB92-3171-44AF-A20F-E6EC9DD7E160}"/>
              </a:ext>
            </a:extLst>
          </p:cNvPr>
          <p:cNvSpPr txBox="1"/>
          <p:nvPr/>
        </p:nvSpPr>
        <p:spPr>
          <a:xfrm>
            <a:off x="3188514" y="460465"/>
            <a:ext cx="2120900" cy="461665"/>
          </a:xfrm>
          <a:prstGeom prst="rect">
            <a:avLst/>
          </a:prstGeom>
          <a:noFill/>
        </p:spPr>
        <p:txBody>
          <a:bodyPr wrap="square" rtlCol="0">
            <a:spAutoFit/>
          </a:bodyPr>
          <a:lstStyle/>
          <a:p>
            <a:r>
              <a:rPr lang="es-ES" sz="24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LA ENCUESTA</a:t>
            </a:r>
            <a:endParaRPr lang="es-ES" sz="2400" dirty="0"/>
          </a:p>
        </p:txBody>
      </p:sp>
      <p:sp>
        <p:nvSpPr>
          <p:cNvPr id="3" name="TextBox 2">
            <a:extLst>
              <a:ext uri="{FF2B5EF4-FFF2-40B4-BE49-F238E27FC236}">
                <a16:creationId xmlns:a16="http://schemas.microsoft.com/office/drawing/2014/main" xmlns="" id="{2B2F62CB-2004-4300-87F0-D918AF0ADD18}"/>
              </a:ext>
            </a:extLst>
          </p:cNvPr>
          <p:cNvSpPr txBox="1"/>
          <p:nvPr/>
        </p:nvSpPr>
        <p:spPr>
          <a:xfrm>
            <a:off x="800100" y="1270000"/>
            <a:ext cx="3801041" cy="646331"/>
          </a:xfrm>
          <a:prstGeom prst="rect">
            <a:avLst/>
          </a:prstGeom>
          <a:noFill/>
        </p:spPr>
        <p:txBody>
          <a:bodyPr wrap="none" rtlCol="0">
            <a:spAutoFit/>
          </a:bodyPr>
          <a:lstStyle/>
          <a:p>
            <a:r>
              <a:rPr lang="es-ES" dirty="0"/>
              <a:t>Preguntas dicotómicas o cerradas</a:t>
            </a:r>
          </a:p>
          <a:p>
            <a:endParaRPr lang="es-ES" dirty="0"/>
          </a:p>
        </p:txBody>
      </p:sp>
      <p:sp>
        <p:nvSpPr>
          <p:cNvPr id="4" name="Left Brace 3">
            <a:extLst>
              <a:ext uri="{FF2B5EF4-FFF2-40B4-BE49-F238E27FC236}">
                <a16:creationId xmlns:a16="http://schemas.microsoft.com/office/drawing/2014/main" xmlns="" id="{05C0FD5E-A622-4E71-BFD3-992871CCA15F}"/>
              </a:ext>
            </a:extLst>
          </p:cNvPr>
          <p:cNvSpPr/>
          <p:nvPr/>
        </p:nvSpPr>
        <p:spPr>
          <a:xfrm>
            <a:off x="1841501" y="1774041"/>
            <a:ext cx="203200" cy="120032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 name="TextBox 4">
            <a:extLst>
              <a:ext uri="{FF2B5EF4-FFF2-40B4-BE49-F238E27FC236}">
                <a16:creationId xmlns:a16="http://schemas.microsoft.com/office/drawing/2014/main" xmlns="" id="{40FF72AC-CEFF-4770-BBA6-54A05E40FA92}"/>
              </a:ext>
            </a:extLst>
          </p:cNvPr>
          <p:cNvSpPr txBox="1"/>
          <p:nvPr/>
        </p:nvSpPr>
        <p:spPr>
          <a:xfrm>
            <a:off x="2070100" y="1867932"/>
            <a:ext cx="4730782" cy="1200329"/>
          </a:xfrm>
          <a:prstGeom prst="rect">
            <a:avLst/>
          </a:prstGeom>
          <a:noFill/>
        </p:spPr>
        <p:txBody>
          <a:bodyPr wrap="none" rtlCol="0">
            <a:spAutoFit/>
          </a:bodyPr>
          <a:lstStyle/>
          <a:p>
            <a:pPr marL="285750" indent="-285750">
              <a:buFont typeface="Arial" panose="020B0604020202020204" pitchFamily="34" charset="0"/>
              <a:buChar char="•"/>
            </a:pPr>
            <a:r>
              <a:rPr lang="es-ES" dirty="0"/>
              <a:t>SI o NO</a:t>
            </a:r>
          </a:p>
          <a:p>
            <a:pPr marL="285750" indent="-285750">
              <a:buFont typeface="Arial" panose="020B0604020202020204" pitchFamily="34" charset="0"/>
              <a:buChar char="•"/>
            </a:pPr>
            <a:r>
              <a:rPr lang="es-ES" dirty="0"/>
              <a:t>Elección múltiple</a:t>
            </a:r>
          </a:p>
          <a:p>
            <a:pPr marL="285750" indent="-285750">
              <a:buFont typeface="Arial" panose="020B0604020202020204" pitchFamily="34" charset="0"/>
              <a:buChar char="•"/>
            </a:pPr>
            <a:r>
              <a:rPr lang="es-ES" dirty="0"/>
              <a:t>El procesamiento facilita la codificación y </a:t>
            </a:r>
          </a:p>
          <a:p>
            <a:r>
              <a:rPr lang="es-ES" dirty="0"/>
              <a:t>     configuración de cuadros</a:t>
            </a:r>
          </a:p>
        </p:txBody>
      </p:sp>
      <p:sp>
        <p:nvSpPr>
          <p:cNvPr id="6" name="TextBox 5">
            <a:extLst>
              <a:ext uri="{FF2B5EF4-FFF2-40B4-BE49-F238E27FC236}">
                <a16:creationId xmlns:a16="http://schemas.microsoft.com/office/drawing/2014/main" xmlns="" id="{5EF4FC57-6CC4-442F-8D7E-2EEDE725FB63}"/>
              </a:ext>
            </a:extLst>
          </p:cNvPr>
          <p:cNvSpPr txBox="1"/>
          <p:nvPr/>
        </p:nvSpPr>
        <p:spPr>
          <a:xfrm>
            <a:off x="1003300" y="4038600"/>
            <a:ext cx="2185214" cy="369332"/>
          </a:xfrm>
          <a:prstGeom prst="rect">
            <a:avLst/>
          </a:prstGeom>
          <a:noFill/>
        </p:spPr>
        <p:txBody>
          <a:bodyPr wrap="none" rtlCol="0">
            <a:spAutoFit/>
          </a:bodyPr>
          <a:lstStyle/>
          <a:p>
            <a:r>
              <a:rPr lang="es-ES" dirty="0"/>
              <a:t>Preguntas abiertas </a:t>
            </a:r>
          </a:p>
        </p:txBody>
      </p:sp>
      <p:sp>
        <p:nvSpPr>
          <p:cNvPr id="7" name="Left Brace 6">
            <a:extLst>
              <a:ext uri="{FF2B5EF4-FFF2-40B4-BE49-F238E27FC236}">
                <a16:creationId xmlns:a16="http://schemas.microsoft.com/office/drawing/2014/main" xmlns="" id="{534D9B1A-006E-455F-8EA7-3BF595873BD0}"/>
              </a:ext>
            </a:extLst>
          </p:cNvPr>
          <p:cNvSpPr/>
          <p:nvPr/>
        </p:nvSpPr>
        <p:spPr>
          <a:xfrm>
            <a:off x="1752600" y="4218801"/>
            <a:ext cx="312419" cy="17543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TextBox 7">
            <a:extLst>
              <a:ext uri="{FF2B5EF4-FFF2-40B4-BE49-F238E27FC236}">
                <a16:creationId xmlns:a16="http://schemas.microsoft.com/office/drawing/2014/main" xmlns="" id="{CAECA697-D449-4878-8D96-EE8B6B808EA7}"/>
              </a:ext>
            </a:extLst>
          </p:cNvPr>
          <p:cNvSpPr txBox="1"/>
          <p:nvPr/>
        </p:nvSpPr>
        <p:spPr>
          <a:xfrm>
            <a:off x="1917700" y="4318000"/>
            <a:ext cx="7545655" cy="1754326"/>
          </a:xfrm>
          <a:prstGeom prst="rect">
            <a:avLst/>
          </a:prstGeom>
          <a:noFill/>
        </p:spPr>
        <p:txBody>
          <a:bodyPr wrap="none" rtlCol="0">
            <a:spAutoFit/>
          </a:bodyPr>
          <a:lstStyle/>
          <a:p>
            <a:r>
              <a:rPr lang="es-ES" dirty="0"/>
              <a:t>*  Respuestas con mayor amplitud o con argumentos</a:t>
            </a:r>
          </a:p>
          <a:p>
            <a:r>
              <a:rPr lang="es-ES" dirty="0"/>
              <a:t>   ya que el encuestado expresa su punto de vista sobre el problema</a:t>
            </a:r>
          </a:p>
          <a:p>
            <a:r>
              <a:rPr lang="es-ES" dirty="0"/>
              <a:t>*  Desventaja en el procesamiento o tabulación por las diferentes</a:t>
            </a:r>
          </a:p>
          <a:p>
            <a:r>
              <a:rPr lang="es-ES" dirty="0"/>
              <a:t>   respuestas y estadísticamente no contribuye a obtener concentración </a:t>
            </a:r>
          </a:p>
          <a:p>
            <a:r>
              <a:rPr lang="es-ES" dirty="0"/>
              <a:t>   o dispersión de los resultado.  </a:t>
            </a:r>
          </a:p>
          <a:p>
            <a:endParaRPr lang="es-ES" dirty="0"/>
          </a:p>
        </p:txBody>
      </p:sp>
      <p:pic>
        <p:nvPicPr>
          <p:cNvPr id="9" name="Picture 8">
            <a:extLst>
              <a:ext uri="{FF2B5EF4-FFF2-40B4-BE49-F238E27FC236}">
                <a16:creationId xmlns:a16="http://schemas.microsoft.com/office/drawing/2014/main" xmlns="" id="{63A58681-C685-43FA-B52F-525BCC95C888}"/>
              </a:ext>
            </a:extLst>
          </p:cNvPr>
          <p:cNvPicPr/>
          <p:nvPr/>
        </p:nvPicPr>
        <p:blipFill rotWithShape="1">
          <a:blip r:embed="rId2"/>
          <a:srcRect l="50623" t="38664" r="34384" b="46096"/>
          <a:stretch/>
        </p:blipFill>
        <p:spPr bwMode="auto">
          <a:xfrm>
            <a:off x="127000" y="2945032"/>
            <a:ext cx="1630499" cy="873124"/>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xmlns="" id="{05FD0B08-E667-4247-B6CB-9D6416A13137}"/>
              </a:ext>
            </a:extLst>
          </p:cNvPr>
          <p:cNvPicPr/>
          <p:nvPr/>
        </p:nvPicPr>
        <p:blipFill rotWithShape="1">
          <a:blip r:embed="rId3" cstate="print">
            <a:extLst>
              <a:ext uri="{28A0092B-C50C-407E-A947-70E740481C1C}">
                <a14:useLocalDpi xmlns:a14="http://schemas.microsoft.com/office/drawing/2010/main" val="0"/>
              </a:ext>
            </a:extLst>
          </a:blip>
          <a:srcRect t="3994"/>
          <a:stretch/>
        </p:blipFill>
        <p:spPr bwMode="auto">
          <a:xfrm>
            <a:off x="6718936" y="101599"/>
            <a:ext cx="4730782" cy="43063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8715711"/>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423150" y="570659"/>
            <a:ext cx="4476750" cy="1477328"/>
          </a:xfrm>
          <a:prstGeom prst="rect">
            <a:avLst/>
          </a:prstGeom>
        </p:spPr>
        <p:txBody>
          <a:bodyPr wrap="square">
            <a:spAutoFit/>
          </a:bodyPr>
          <a:lstStyle/>
          <a:p>
            <a:pPr algn="just">
              <a:lnSpc>
                <a:spcPct val="150000"/>
              </a:lnSpc>
              <a:spcAft>
                <a:spcPts val="800"/>
              </a:spcAft>
            </a:pPr>
            <a:r>
              <a:rPr lang="es-EC" sz="2000" dirty="0"/>
              <a:t>Para el cálculo de la muestra se aplicara la fórmula de una población finita:</a:t>
            </a:r>
            <a:endParaRPr lang="es-EC" dirty="0">
              <a:effectLst/>
              <a:latin typeface="Helvetica" panose="020B0604020202020204" pitchFamily="34" charset="0"/>
              <a:ea typeface="Calibri" panose="020F0502020204030204" pitchFamily="34" charset="0"/>
              <a:cs typeface="Helvetica" panose="020B0604020202020204" pitchFamily="34" charset="0"/>
            </a:endParaRPr>
          </a:p>
        </p:txBody>
      </p:sp>
      <p:graphicFrame>
        <p:nvGraphicFramePr>
          <p:cNvPr id="6" name="Diagrama 5"/>
          <p:cNvGraphicFramePr/>
          <p:nvPr>
            <p:extLst>
              <p:ext uri="{D42A27DB-BD31-4B8C-83A1-F6EECF244321}">
                <p14:modId xmlns:p14="http://schemas.microsoft.com/office/powerpoint/2010/main" val="3863516233"/>
              </p:ext>
            </p:extLst>
          </p:nvPr>
        </p:nvGraphicFramePr>
        <p:xfrm>
          <a:off x="182137" y="720090"/>
          <a:ext cx="6742770" cy="5427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14="http://schemas.microsoft.com/office/drawing/2010/main">
        <mc:Choice Requires="a14">
          <p:sp>
            <p:nvSpPr>
              <p:cNvPr id="7" name="Rectángulo 6"/>
              <p:cNvSpPr/>
              <p:nvPr/>
            </p:nvSpPr>
            <p:spPr>
              <a:xfrm>
                <a:off x="6291196" y="3667992"/>
                <a:ext cx="6096000" cy="2582182"/>
              </a:xfrm>
              <a:prstGeom prst="rect">
                <a:avLst/>
              </a:prstGeom>
            </p:spPr>
            <p:txBody>
              <a:bodyPr>
                <a:spAutoFit/>
              </a:bodyPr>
              <a:lstStyle/>
              <a:p>
                <a:pPr algn="ctr">
                  <a:lnSpc>
                    <a:spcPct val="150000"/>
                  </a:lnSpc>
                  <a:spcAft>
                    <a:spcPts val="800"/>
                  </a:spcAft>
                </a:pPr>
                <a:r>
                  <a:rPr lang="es-EC" dirty="0"/>
                  <a:t>n = </a:t>
                </a:r>
                <a14:m>
                  <m:oMath xmlns:m="http://schemas.openxmlformats.org/officeDocument/2006/math">
                    <m:f>
                      <m:fPr>
                        <m:ctrlPr>
                          <a:rPr lang="es-ES" i="1">
                            <a:latin typeface="Cambria Math"/>
                          </a:rPr>
                        </m:ctrlPr>
                      </m:fPr>
                      <m:num>
                        <m:sSup>
                          <m:sSupPr>
                            <m:ctrlPr>
                              <a:rPr lang="es-ES" i="1">
                                <a:latin typeface="Cambria Math"/>
                              </a:rPr>
                            </m:ctrlPr>
                          </m:sSupPr>
                          <m:e>
                            <m:r>
                              <a:rPr lang="es-EC" i="1">
                                <a:latin typeface="Cambria Math" panose="02040503050406030204" pitchFamily="18" charset="0"/>
                              </a:rPr>
                              <m:t>2.063</m:t>
                            </m:r>
                          </m:e>
                          <m:sup>
                            <m:r>
                              <a:rPr lang="es-EC" i="1">
                                <a:latin typeface="Cambria Math" panose="02040503050406030204" pitchFamily="18" charset="0"/>
                              </a:rPr>
                              <m:t>2</m:t>
                            </m:r>
                          </m:sup>
                        </m:sSup>
                        <m:r>
                          <a:rPr lang="es-EC" i="1">
                            <a:latin typeface="Cambria Math" panose="02040503050406030204" pitchFamily="18" charset="0"/>
                          </a:rPr>
                          <m:t> </m:t>
                        </m:r>
                        <m:d>
                          <m:dPr>
                            <m:ctrlPr>
                              <a:rPr lang="es-ES" i="1">
                                <a:latin typeface="Cambria Math"/>
                              </a:rPr>
                            </m:ctrlPr>
                          </m:dPr>
                          <m:e>
                            <m:r>
                              <a:rPr lang="es-EC" i="1">
                                <a:latin typeface="Cambria Math" panose="02040503050406030204" pitchFamily="18" charset="0"/>
                              </a:rPr>
                              <m:t>0,5</m:t>
                            </m:r>
                          </m:e>
                        </m:d>
                        <m:d>
                          <m:dPr>
                            <m:ctrlPr>
                              <a:rPr lang="es-ES" i="1">
                                <a:latin typeface="Cambria Math"/>
                              </a:rPr>
                            </m:ctrlPr>
                          </m:dPr>
                          <m:e>
                            <m:r>
                              <a:rPr lang="es-EC" i="1">
                                <a:latin typeface="Cambria Math" panose="02040503050406030204" pitchFamily="18" charset="0"/>
                              </a:rPr>
                              <m:t>0,5</m:t>
                            </m:r>
                          </m:e>
                        </m:d>
                        <m:r>
                          <a:rPr lang="es-EC" i="1">
                            <a:latin typeface="Cambria Math" panose="02040503050406030204" pitchFamily="18" charset="0"/>
                          </a:rPr>
                          <m:t>31</m:t>
                        </m:r>
                      </m:num>
                      <m:den>
                        <m:r>
                          <a:rPr lang="es-EC" i="1">
                            <a:latin typeface="Cambria Math" panose="02040503050406030204" pitchFamily="18" charset="0"/>
                          </a:rPr>
                          <m:t>(</m:t>
                        </m:r>
                        <m:sSup>
                          <m:sSupPr>
                            <m:ctrlPr>
                              <a:rPr lang="es-ES" i="1">
                                <a:latin typeface="Cambria Math"/>
                              </a:rPr>
                            </m:ctrlPr>
                          </m:sSupPr>
                          <m:e>
                            <m:r>
                              <a:rPr lang="es-EC" i="1">
                                <a:latin typeface="Cambria Math" panose="02040503050406030204" pitchFamily="18" charset="0"/>
                              </a:rPr>
                              <m:t>2,567)</m:t>
                            </m:r>
                          </m:e>
                          <m:sup>
                            <m:r>
                              <a:rPr lang="es-EC" i="1">
                                <a:latin typeface="Cambria Math" panose="02040503050406030204" pitchFamily="18" charset="0"/>
                              </a:rPr>
                              <m:t>2</m:t>
                            </m:r>
                          </m:sup>
                        </m:sSup>
                        <m:d>
                          <m:dPr>
                            <m:ctrlPr>
                              <a:rPr lang="es-ES" i="1">
                                <a:latin typeface="Cambria Math"/>
                              </a:rPr>
                            </m:ctrlPr>
                          </m:dPr>
                          <m:e>
                            <m:r>
                              <a:rPr lang="es-EC" i="1">
                                <a:latin typeface="Cambria Math" panose="02040503050406030204" pitchFamily="18" charset="0"/>
                              </a:rPr>
                              <m:t>30</m:t>
                            </m:r>
                          </m:e>
                        </m:d>
                        <m:r>
                          <a:rPr lang="es-EC" i="1">
                            <a:latin typeface="Cambria Math" panose="02040503050406030204" pitchFamily="18" charset="0"/>
                          </a:rPr>
                          <m:t>+</m:t>
                        </m:r>
                        <m:sSup>
                          <m:sSupPr>
                            <m:ctrlPr>
                              <a:rPr lang="es-ES" i="1">
                                <a:latin typeface="Cambria Math"/>
                              </a:rPr>
                            </m:ctrlPr>
                          </m:sSupPr>
                          <m:e>
                            <m:r>
                              <a:rPr lang="es-EC" i="1">
                                <a:latin typeface="Cambria Math" panose="02040503050406030204" pitchFamily="18" charset="0"/>
                              </a:rPr>
                              <m:t>2.063</m:t>
                            </m:r>
                          </m:e>
                          <m:sup>
                            <m:r>
                              <a:rPr lang="es-EC" i="1">
                                <a:latin typeface="Cambria Math" panose="02040503050406030204" pitchFamily="18" charset="0"/>
                              </a:rPr>
                              <m:t>2</m:t>
                            </m:r>
                          </m:sup>
                        </m:sSup>
                        <m:r>
                          <a:rPr lang="es-EC" i="1">
                            <a:latin typeface="Cambria Math" panose="02040503050406030204" pitchFamily="18" charset="0"/>
                          </a:rPr>
                          <m:t>(0,5)(0,5)</m:t>
                        </m:r>
                      </m:den>
                    </m:f>
                  </m:oMath>
                </a14:m>
                <a:endParaRPr lang="es-ES" dirty="0"/>
              </a:p>
              <a:p>
                <a:pPr algn="ctr">
                  <a:lnSpc>
                    <a:spcPct val="150000"/>
                  </a:lnSpc>
                  <a:spcAft>
                    <a:spcPts val="800"/>
                  </a:spcAft>
                </a:pPr>
                <a:r>
                  <a:rPr lang="es-EC" dirty="0"/>
                  <a:t>n = </a:t>
                </a:r>
                <a14:m>
                  <m:oMath xmlns:m="http://schemas.openxmlformats.org/officeDocument/2006/math">
                    <m:f>
                      <m:fPr>
                        <m:ctrlPr>
                          <a:rPr lang="es-ES" i="1">
                            <a:latin typeface="Cambria Math"/>
                          </a:rPr>
                        </m:ctrlPr>
                      </m:fPr>
                      <m:num>
                        <m:r>
                          <a:rPr lang="es-ES" b="0" i="1" smtClean="0">
                            <a:latin typeface="Cambria Math" panose="02040503050406030204" pitchFamily="18" charset="0"/>
                          </a:rPr>
                          <m:t>61</m:t>
                        </m:r>
                        <m:r>
                          <a:rPr lang="es-EC" i="1">
                            <a:latin typeface="Cambria Math" panose="02040503050406030204" pitchFamily="18" charset="0"/>
                          </a:rPr>
                          <m:t>,605</m:t>
                        </m:r>
                      </m:num>
                      <m:den>
                        <m:r>
                          <a:rPr lang="es-EC" i="1">
                            <a:latin typeface="Cambria Math" panose="02040503050406030204" pitchFamily="18" charset="0"/>
                          </a:rPr>
                          <m:t>7,6535</m:t>
                        </m:r>
                      </m:den>
                    </m:f>
                  </m:oMath>
                </a14:m>
                <a:endParaRPr lang="es-ES" dirty="0"/>
              </a:p>
              <a:p>
                <a:pPr algn="ctr">
                  <a:lnSpc>
                    <a:spcPct val="150000"/>
                  </a:lnSpc>
                  <a:spcAft>
                    <a:spcPts val="800"/>
                  </a:spcAft>
                </a:pPr>
                <a:r>
                  <a:rPr lang="es-EC" dirty="0"/>
                  <a:t>n = 8</a:t>
                </a:r>
                <a:endParaRPr lang="es-ES" dirty="0"/>
              </a:p>
              <a:p>
                <a:pPr algn="ctr">
                  <a:lnSpc>
                    <a:spcPct val="150000"/>
                  </a:lnSpc>
                  <a:spcAft>
                    <a:spcPts val="800"/>
                  </a:spcAft>
                </a:pPr>
                <a:r>
                  <a:rPr lang="es-EC" sz="2000" dirty="0">
                    <a:effectLst/>
                    <a:latin typeface="Times New Roman" panose="02020603050405020304" pitchFamily="18" charset="0"/>
                    <a:ea typeface="Times New Roman" panose="02020603050405020304" pitchFamily="18" charset="0"/>
                    <a:cs typeface="Times New Roman" panose="02020603050405020304" pitchFamily="18" charset="0"/>
                  </a:rPr>
                  <a:t>La encuesta se aplicará a 8 cooperativas del segmento 1</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6291196" y="3667992"/>
                <a:ext cx="6096000" cy="2582182"/>
              </a:xfrm>
              <a:prstGeom prst="rect">
                <a:avLst/>
              </a:prstGeom>
              <a:blipFill>
                <a:blip r:embed="rId8"/>
                <a:stretch>
                  <a:fillRect b="-236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 name="Rectángulo 1"/>
              <p:cNvSpPr/>
              <p:nvPr/>
            </p:nvSpPr>
            <p:spPr>
              <a:xfrm>
                <a:off x="7562987" y="1732645"/>
                <a:ext cx="4494500" cy="1471941"/>
              </a:xfrm>
              <a:prstGeom prst="rect">
                <a:avLst/>
              </a:prstGeom>
            </p:spPr>
            <p:txBody>
              <a:bodyPr wrap="none">
                <a:spAutoFit/>
              </a:bodyPr>
              <a:lstStyle/>
              <a:p>
                <a:pPr algn="ctr">
                  <a:lnSpc>
                    <a:spcPct val="150000"/>
                  </a:lnSpc>
                  <a:spcAft>
                    <a:spcPts val="800"/>
                  </a:spcAft>
                </a:pPr>
                <a:r>
                  <a:rPr lang="es-EC" sz="36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s-EC" sz="3600" i="1">
                        <a:latin typeface="Cambria Math" panose="02040503050406030204" pitchFamily="18" charset="0"/>
                        <a:ea typeface="Calibri" panose="020F0502020204030204" pitchFamily="34" charset="0"/>
                        <a:cs typeface="Times New Roman" panose="02020603050405020304" pitchFamily="18" charset="0"/>
                      </a:rPr>
                      <m:t>𝑛</m:t>
                    </m:r>
                    <m:r>
                      <a:rPr lang="es-EC" sz="3600" i="1">
                        <a:latin typeface="Cambria Math" panose="02040503050406030204" pitchFamily="18" charset="0"/>
                        <a:ea typeface="Calibri" panose="020F0502020204030204" pitchFamily="34" charset="0"/>
                        <a:cs typeface="Times New Roman" panose="02020603050405020304" pitchFamily="18" charset="0"/>
                      </a:rPr>
                      <m:t>=</m:t>
                    </m:r>
                    <m:f>
                      <m:fPr>
                        <m:ctrlPr>
                          <a:rPr lang="es-EC" sz="3600" i="1">
                            <a:latin typeface="Cambria Math"/>
                            <a:ea typeface="Calibri" panose="020F0502020204030204" pitchFamily="34" charset="0"/>
                            <a:cs typeface="Times New Roman" panose="02020603050405020304" pitchFamily="18" charset="0"/>
                          </a:rPr>
                        </m:ctrlPr>
                      </m:fPr>
                      <m:num>
                        <m:sSup>
                          <m:sSupPr>
                            <m:ctrlPr>
                              <a:rPr lang="es-EC" sz="3600" i="1">
                                <a:latin typeface="Cambria Math"/>
                                <a:ea typeface="Calibri" panose="020F0502020204030204" pitchFamily="34" charset="0"/>
                                <a:cs typeface="Times New Roman" panose="02020603050405020304" pitchFamily="18" charset="0"/>
                              </a:rPr>
                            </m:ctrlPr>
                          </m:sSupPr>
                          <m:e>
                            <m:r>
                              <a:rPr lang="es-ES" sz="3600" b="0" i="1" smtClean="0">
                                <a:latin typeface="Cambria Math" panose="02040503050406030204" pitchFamily="18" charset="0"/>
                                <a:ea typeface="Calibri" panose="020F0502020204030204" pitchFamily="34" charset="0"/>
                                <a:cs typeface="Times New Roman" panose="02020603050405020304" pitchFamily="18" charset="0"/>
                              </a:rPr>
                              <m:t>𝑘</m:t>
                            </m:r>
                          </m:e>
                          <m:sup>
                            <m:r>
                              <a:rPr lang="es-EC" sz="3600" i="1">
                                <a:latin typeface="Cambria Math" panose="02040503050406030204" pitchFamily="18" charset="0"/>
                                <a:ea typeface="Calibri" panose="020F0502020204030204" pitchFamily="34" charset="0"/>
                                <a:cs typeface="Times New Roman" panose="02020603050405020304" pitchFamily="18" charset="0"/>
                              </a:rPr>
                              <m:t>2</m:t>
                            </m:r>
                          </m:sup>
                        </m:sSup>
                        <m:r>
                          <a:rPr lang="es-EC" sz="3600" i="1">
                            <a:latin typeface="Cambria Math" panose="02040503050406030204" pitchFamily="18" charset="0"/>
                            <a:ea typeface="Calibri" panose="020F0502020204030204" pitchFamily="34" charset="0"/>
                            <a:cs typeface="Times New Roman" panose="02020603050405020304" pitchFamily="18" charset="0"/>
                          </a:rPr>
                          <m:t>∗</m:t>
                        </m:r>
                        <m:r>
                          <a:rPr lang="es-EC" sz="3600" i="1">
                            <a:latin typeface="Cambria Math" panose="02040503050406030204" pitchFamily="18" charset="0"/>
                            <a:ea typeface="Calibri" panose="020F0502020204030204" pitchFamily="34" charset="0"/>
                            <a:cs typeface="Times New Roman" panose="02020603050405020304" pitchFamily="18" charset="0"/>
                          </a:rPr>
                          <m:t>𝑝</m:t>
                        </m:r>
                        <m:r>
                          <a:rPr lang="es-EC" sz="3600" i="1">
                            <a:latin typeface="Cambria Math" panose="02040503050406030204" pitchFamily="18" charset="0"/>
                            <a:ea typeface="Calibri" panose="020F0502020204030204" pitchFamily="34" charset="0"/>
                            <a:cs typeface="Times New Roman" panose="02020603050405020304" pitchFamily="18" charset="0"/>
                          </a:rPr>
                          <m:t>∗</m:t>
                        </m:r>
                        <m:r>
                          <a:rPr lang="es-EC" sz="3600" i="1">
                            <a:latin typeface="Cambria Math" panose="02040503050406030204" pitchFamily="18" charset="0"/>
                            <a:ea typeface="Calibri" panose="020F0502020204030204" pitchFamily="34" charset="0"/>
                            <a:cs typeface="Times New Roman" panose="02020603050405020304" pitchFamily="18" charset="0"/>
                          </a:rPr>
                          <m:t>𝑞</m:t>
                        </m:r>
                        <m:r>
                          <a:rPr lang="es-EC" sz="3600" i="1">
                            <a:latin typeface="Cambria Math" panose="02040503050406030204" pitchFamily="18" charset="0"/>
                            <a:ea typeface="Calibri" panose="020F0502020204030204" pitchFamily="34" charset="0"/>
                            <a:cs typeface="Times New Roman" panose="02020603050405020304" pitchFamily="18" charset="0"/>
                          </a:rPr>
                          <m:t>∗</m:t>
                        </m:r>
                        <m:r>
                          <a:rPr lang="es-EC" sz="3600" i="1">
                            <a:latin typeface="Cambria Math" panose="02040503050406030204" pitchFamily="18" charset="0"/>
                            <a:ea typeface="Calibri" panose="020F0502020204030204" pitchFamily="34" charset="0"/>
                            <a:cs typeface="Times New Roman" panose="02020603050405020304" pitchFamily="18" charset="0"/>
                          </a:rPr>
                          <m:t>𝑁</m:t>
                        </m:r>
                      </m:num>
                      <m:den>
                        <m:d>
                          <m:dPr>
                            <m:ctrlPr>
                              <a:rPr lang="es-EC" sz="3600" i="1">
                                <a:latin typeface="Cambria Math"/>
                                <a:ea typeface="Calibri" panose="020F0502020204030204" pitchFamily="34" charset="0"/>
                                <a:cs typeface="Times New Roman" panose="02020603050405020304" pitchFamily="18" charset="0"/>
                              </a:rPr>
                            </m:ctrlPr>
                          </m:dPr>
                          <m:e>
                            <m:sSup>
                              <m:sSupPr>
                                <m:ctrlPr>
                                  <a:rPr lang="es-EC" sz="3600" i="1">
                                    <a:latin typeface="Cambria Math"/>
                                    <a:ea typeface="Calibri" panose="020F0502020204030204" pitchFamily="34" charset="0"/>
                                    <a:cs typeface="Times New Roman" panose="02020603050405020304" pitchFamily="18" charset="0"/>
                                  </a:rPr>
                                </m:ctrlPr>
                              </m:sSupPr>
                              <m:e>
                                <m:r>
                                  <a:rPr lang="es-EC" sz="3600" i="1">
                                    <a:latin typeface="Cambria Math" panose="02040503050406030204" pitchFamily="18" charset="0"/>
                                    <a:ea typeface="Calibri" panose="020F0502020204030204" pitchFamily="34" charset="0"/>
                                    <a:cs typeface="Times New Roman" panose="02020603050405020304" pitchFamily="18" charset="0"/>
                                  </a:rPr>
                                  <m:t>𝑒</m:t>
                                </m:r>
                              </m:e>
                              <m:sup>
                                <m:r>
                                  <a:rPr lang="es-EC" sz="3600" i="1">
                                    <a:latin typeface="Cambria Math" panose="02040503050406030204" pitchFamily="18" charset="0"/>
                                    <a:ea typeface="Calibri" panose="020F0502020204030204" pitchFamily="34" charset="0"/>
                                    <a:cs typeface="Times New Roman" panose="02020603050405020304" pitchFamily="18" charset="0"/>
                                  </a:rPr>
                                  <m:t>2</m:t>
                                </m:r>
                              </m:sup>
                            </m:sSup>
                            <m:r>
                              <a:rPr lang="es-EC" sz="3600" i="1">
                                <a:latin typeface="Cambria Math" panose="02040503050406030204" pitchFamily="18" charset="0"/>
                                <a:ea typeface="Calibri" panose="020F0502020204030204" pitchFamily="34" charset="0"/>
                                <a:cs typeface="Times New Roman" panose="02020603050405020304" pitchFamily="18" charset="0"/>
                              </a:rPr>
                              <m:t>∗</m:t>
                            </m:r>
                            <m:d>
                              <m:dPr>
                                <m:ctrlPr>
                                  <a:rPr lang="es-EC" sz="3600" i="1">
                                    <a:latin typeface="Cambria Math"/>
                                    <a:ea typeface="Calibri" panose="020F0502020204030204" pitchFamily="34" charset="0"/>
                                    <a:cs typeface="Times New Roman" panose="02020603050405020304" pitchFamily="18" charset="0"/>
                                  </a:rPr>
                                </m:ctrlPr>
                              </m:dPr>
                              <m:e>
                                <m:r>
                                  <a:rPr lang="es-EC" sz="3600" i="1">
                                    <a:latin typeface="Cambria Math" panose="02040503050406030204" pitchFamily="18" charset="0"/>
                                    <a:ea typeface="Calibri" panose="020F0502020204030204" pitchFamily="34" charset="0"/>
                                    <a:cs typeface="Times New Roman" panose="02020603050405020304" pitchFamily="18" charset="0"/>
                                  </a:rPr>
                                  <m:t>𝑁</m:t>
                                </m:r>
                                <m:r>
                                  <a:rPr lang="es-EC" sz="3600" i="1">
                                    <a:latin typeface="Cambria Math" panose="02040503050406030204" pitchFamily="18" charset="0"/>
                                    <a:ea typeface="Calibri" panose="020F0502020204030204" pitchFamily="34" charset="0"/>
                                    <a:cs typeface="Times New Roman" panose="02020603050405020304" pitchFamily="18" charset="0"/>
                                  </a:rPr>
                                  <m:t>−1</m:t>
                                </m:r>
                              </m:e>
                            </m:d>
                          </m:e>
                        </m:d>
                        <m:r>
                          <a:rPr lang="es-EC" sz="3600" i="1">
                            <a:latin typeface="Cambria Math" panose="02040503050406030204" pitchFamily="18" charset="0"/>
                            <a:ea typeface="Calibri" panose="020F0502020204030204" pitchFamily="34" charset="0"/>
                            <a:cs typeface="Times New Roman" panose="02020603050405020304" pitchFamily="18" charset="0"/>
                          </a:rPr>
                          <m:t>+</m:t>
                        </m:r>
                        <m:sSup>
                          <m:sSupPr>
                            <m:ctrlPr>
                              <a:rPr lang="es-EC" sz="3600" i="1">
                                <a:latin typeface="Cambria Math"/>
                                <a:ea typeface="Calibri" panose="020F0502020204030204" pitchFamily="34" charset="0"/>
                                <a:cs typeface="Times New Roman" panose="02020603050405020304" pitchFamily="18" charset="0"/>
                              </a:rPr>
                            </m:ctrlPr>
                          </m:sSupPr>
                          <m:e>
                            <m:r>
                              <a:rPr lang="es-ES" sz="3600" b="0" i="1" smtClean="0">
                                <a:latin typeface="Cambria Math" panose="02040503050406030204" pitchFamily="18" charset="0"/>
                                <a:ea typeface="Calibri" panose="020F0502020204030204" pitchFamily="34" charset="0"/>
                                <a:cs typeface="Times New Roman" panose="02020603050405020304" pitchFamily="18" charset="0"/>
                              </a:rPr>
                              <m:t>𝐾</m:t>
                            </m:r>
                          </m:e>
                          <m:sup>
                            <m:r>
                              <a:rPr lang="es-EC" sz="3600" i="1">
                                <a:latin typeface="Cambria Math" panose="02040503050406030204" pitchFamily="18" charset="0"/>
                                <a:ea typeface="Calibri" panose="020F0502020204030204" pitchFamily="34" charset="0"/>
                                <a:cs typeface="Times New Roman" panose="02020603050405020304" pitchFamily="18" charset="0"/>
                              </a:rPr>
                              <m:t>2</m:t>
                            </m:r>
                          </m:sup>
                        </m:sSup>
                        <m:r>
                          <a:rPr lang="es-EC" sz="3600" i="1">
                            <a:latin typeface="Cambria Math" panose="02040503050406030204" pitchFamily="18" charset="0"/>
                            <a:ea typeface="Calibri" panose="020F0502020204030204" pitchFamily="34" charset="0"/>
                            <a:cs typeface="Times New Roman" panose="02020603050405020304" pitchFamily="18" charset="0"/>
                          </a:rPr>
                          <m:t>∗</m:t>
                        </m:r>
                        <m:r>
                          <a:rPr lang="es-EC" sz="3600" i="1">
                            <a:latin typeface="Cambria Math" panose="02040503050406030204" pitchFamily="18" charset="0"/>
                            <a:ea typeface="Calibri" panose="020F0502020204030204" pitchFamily="34" charset="0"/>
                            <a:cs typeface="Times New Roman" panose="02020603050405020304" pitchFamily="18" charset="0"/>
                          </a:rPr>
                          <m:t>𝑝</m:t>
                        </m:r>
                        <m:r>
                          <a:rPr lang="es-EC" sz="3600" i="1">
                            <a:latin typeface="Cambria Math" panose="02040503050406030204" pitchFamily="18" charset="0"/>
                            <a:ea typeface="Calibri" panose="020F0502020204030204" pitchFamily="34" charset="0"/>
                            <a:cs typeface="Times New Roman" panose="02020603050405020304" pitchFamily="18" charset="0"/>
                          </a:rPr>
                          <m:t>∗</m:t>
                        </m:r>
                        <m:r>
                          <a:rPr lang="es-EC" sz="3600" i="1">
                            <a:latin typeface="Cambria Math" panose="02040503050406030204" pitchFamily="18" charset="0"/>
                            <a:ea typeface="Calibri" panose="020F0502020204030204" pitchFamily="34" charset="0"/>
                            <a:cs typeface="Times New Roman" panose="02020603050405020304" pitchFamily="18" charset="0"/>
                          </a:rPr>
                          <m:t>𝑞</m:t>
                        </m:r>
                      </m:den>
                    </m:f>
                  </m:oMath>
                </a14:m>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7562987" y="1732645"/>
                <a:ext cx="4494500" cy="1471941"/>
              </a:xfrm>
              <a:prstGeom prst="rect">
                <a:avLst/>
              </a:prstGeom>
              <a:blipFill>
                <a:blip r:embed="rId9"/>
                <a:stretch>
                  <a:fillRect/>
                </a:stretch>
              </a:blipFill>
            </p:spPr>
            <p:txBody>
              <a:bodyPr/>
              <a:lstStyle/>
              <a:p>
                <a:r>
                  <a:rPr lang="es-ES">
                    <a:noFill/>
                  </a:rPr>
                  <a:t> </a:t>
                </a:r>
              </a:p>
            </p:txBody>
          </p:sp>
        </mc:Fallback>
      </mc:AlternateContent>
      <p:sp>
        <p:nvSpPr>
          <p:cNvPr id="8" name="Rectángulo 9"/>
          <p:cNvSpPr/>
          <p:nvPr/>
        </p:nvSpPr>
        <p:spPr>
          <a:xfrm>
            <a:off x="-1" y="-36428"/>
            <a:ext cx="12192001" cy="584775"/>
          </a:xfrm>
          <a:prstGeom prst="rect">
            <a:avLst/>
          </a:prstGeom>
        </p:spPr>
        <p:txBody>
          <a:bodyPr wrap="square">
            <a:spAutoFit/>
          </a:bodyPr>
          <a:lstStyle/>
          <a:p>
            <a:pPr algn="ctr"/>
            <a:r>
              <a:rPr lang="es-EC" sz="3200" b="1" dirty="0">
                <a:solidFill>
                  <a:schemeClr val="accent5">
                    <a:lumMod val="50000"/>
                  </a:schemeClr>
                </a:solidFill>
              </a:rPr>
              <a:t>MUESTRA</a:t>
            </a:r>
          </a:p>
        </p:txBody>
      </p:sp>
    </p:spTree>
    <p:extLst>
      <p:ext uri="{BB962C8B-B14F-4D97-AF65-F5344CB8AC3E}">
        <p14:creationId xmlns:p14="http://schemas.microsoft.com/office/powerpoint/2010/main" val="2876779435"/>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9"/>
          <p:cNvSpPr/>
          <p:nvPr/>
        </p:nvSpPr>
        <p:spPr>
          <a:xfrm>
            <a:off x="0" y="9601"/>
            <a:ext cx="12192001" cy="523220"/>
          </a:xfrm>
          <a:prstGeom prst="rect">
            <a:avLst/>
          </a:prstGeom>
        </p:spPr>
        <p:txBody>
          <a:bodyPr wrap="square">
            <a:spAutoFit/>
          </a:bodyPr>
          <a:lstStyle/>
          <a:p>
            <a:pPr marL="0" lvl="1" algn="ctr"/>
            <a:r>
              <a:rPr lang="es-EC" sz="2800" b="1" dirty="0"/>
              <a:t>MUESTRA PROBALÍSTICA ESTRATIFICADA</a:t>
            </a:r>
          </a:p>
        </p:txBody>
      </p:sp>
      <p:graphicFrame>
        <p:nvGraphicFramePr>
          <p:cNvPr id="9" name="Object 8">
            <a:extLst>
              <a:ext uri="{FF2B5EF4-FFF2-40B4-BE49-F238E27FC236}">
                <a16:creationId xmlns:a16="http://schemas.microsoft.com/office/drawing/2014/main" xmlns="" id="{46F3D82D-F375-468D-BC50-D806F0F8AE31}"/>
              </a:ext>
            </a:extLst>
          </p:cNvPr>
          <p:cNvGraphicFramePr>
            <a:graphicFrameLocks noChangeAspect="1"/>
          </p:cNvGraphicFramePr>
          <p:nvPr>
            <p:extLst>
              <p:ext uri="{D42A27DB-BD31-4B8C-83A1-F6EECF244321}">
                <p14:modId xmlns:p14="http://schemas.microsoft.com/office/powerpoint/2010/main" val="763314790"/>
              </p:ext>
            </p:extLst>
          </p:nvPr>
        </p:nvGraphicFramePr>
        <p:xfrm>
          <a:off x="2114549" y="1200150"/>
          <a:ext cx="6571523" cy="2774950"/>
        </p:xfrm>
        <a:graphic>
          <a:graphicData uri="http://schemas.openxmlformats.org/presentationml/2006/ole">
            <mc:AlternateContent xmlns:mc="http://schemas.openxmlformats.org/markup-compatibility/2006">
              <mc:Choice xmlns:v="urn:schemas-microsoft-com:vml" Requires="v">
                <p:oleObj spid="_x0000_s12314" name="Worksheet" r:id="rId3" imgW="4533877" imgH="1914571" progId="Excel.Sheet.12">
                  <p:embed/>
                </p:oleObj>
              </mc:Choice>
              <mc:Fallback>
                <p:oleObj name="Worksheet" r:id="rId3" imgW="4533877" imgH="1914571" progId="Excel.Sheet.12">
                  <p:embed/>
                  <p:pic>
                    <p:nvPicPr>
                      <p:cNvPr id="0" name=""/>
                      <p:cNvPicPr/>
                      <p:nvPr/>
                    </p:nvPicPr>
                    <p:blipFill>
                      <a:blip r:embed="rId4"/>
                      <a:stretch>
                        <a:fillRect/>
                      </a:stretch>
                    </p:blipFill>
                    <p:spPr>
                      <a:xfrm>
                        <a:off x="2114549" y="1200150"/>
                        <a:ext cx="6571523" cy="277495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F954427C-EF3F-443B-BD7E-9EA39723673D}"/>
              </a:ext>
            </a:extLst>
          </p:cNvPr>
          <p:cNvSpPr txBox="1"/>
          <p:nvPr/>
        </p:nvSpPr>
        <p:spPr>
          <a:xfrm>
            <a:off x="2222500" y="4470400"/>
            <a:ext cx="2659702" cy="276999"/>
          </a:xfrm>
          <a:prstGeom prst="rect">
            <a:avLst/>
          </a:prstGeom>
          <a:noFill/>
        </p:spPr>
        <p:txBody>
          <a:bodyPr wrap="none" rtlCol="0">
            <a:spAutoFit/>
          </a:bodyPr>
          <a:lstStyle/>
          <a:p>
            <a:r>
              <a:rPr lang="es-ES" sz="1200" i="1" dirty="0"/>
              <a:t>Fuente:  Boletines financieros SEPS</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xmlns="" id="{14749F71-7646-4367-A51E-CEEF29B35108}"/>
                  </a:ext>
                </a:extLst>
              </p:cNvPr>
              <p:cNvSpPr/>
              <p:nvPr/>
            </p:nvSpPr>
            <p:spPr>
              <a:xfrm>
                <a:off x="6439955" y="4389813"/>
                <a:ext cx="5001690" cy="618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a:latin typeface="Cambria Math" panose="02040503050406030204" pitchFamily="18" charset="0"/>
                        </a:rPr>
                        <m:t>M</m:t>
                      </m:r>
                      <m:r>
                        <m:rPr>
                          <m:sty m:val="p"/>
                        </m:rPr>
                        <a:rPr lang="es-ES" i="0">
                          <a:latin typeface="Cambria Math" panose="02040503050406030204" pitchFamily="18" charset="0"/>
                        </a:rPr>
                        <m:t>orosidad</m:t>
                      </m:r>
                      <m:r>
                        <a:rPr lang="es-ES" i="0">
                          <a:latin typeface="Cambria Math" panose="02040503050406030204" pitchFamily="18" charset="0"/>
                        </a:rPr>
                        <m:t> </m:t>
                      </m:r>
                      <m:r>
                        <m:rPr>
                          <m:sty m:val="p"/>
                        </m:rPr>
                        <a:rPr lang="es-ES" i="0">
                          <a:latin typeface="Cambria Math" panose="02040503050406030204" pitchFamily="18" charset="0"/>
                        </a:rPr>
                        <m:t>cartera</m:t>
                      </m:r>
                      <m:r>
                        <a:rPr lang="es-ES" i="0">
                          <a:latin typeface="Cambria Math" panose="02040503050406030204" pitchFamily="18" charset="0"/>
                        </a:rPr>
                        <m:t> </m:t>
                      </m:r>
                      <m:r>
                        <m:rPr>
                          <m:sty m:val="p"/>
                        </m:rPr>
                        <a:rPr lang="es-ES" i="0">
                          <a:latin typeface="Cambria Math" panose="02040503050406030204" pitchFamily="18" charset="0"/>
                        </a:rPr>
                        <m:t>total</m:t>
                      </m:r>
                      <m:r>
                        <a:rPr lang="es-ES" i="0">
                          <a:latin typeface="Cambria Math" panose="02040503050406030204" pitchFamily="18" charset="0"/>
                        </a:rPr>
                        <m:t>=</m:t>
                      </m:r>
                      <m:f>
                        <m:fPr>
                          <m:ctrlPr>
                            <a:rPr lang="es-ES" i="1">
                              <a:latin typeface="Cambria Math"/>
                            </a:rPr>
                          </m:ctrlPr>
                        </m:fPr>
                        <m:num>
                          <m:r>
                            <m:rPr>
                              <m:sty m:val="p"/>
                            </m:rPr>
                            <a:rPr lang="es-ES" i="0">
                              <a:latin typeface="Cambria Math" panose="02040503050406030204" pitchFamily="18" charset="0"/>
                            </a:rPr>
                            <m:t>Cartera</m:t>
                          </m:r>
                          <m:r>
                            <a:rPr lang="es-ES" i="0">
                              <a:latin typeface="Cambria Math" panose="02040503050406030204" pitchFamily="18" charset="0"/>
                            </a:rPr>
                            <m:t> </m:t>
                          </m:r>
                          <m:r>
                            <m:rPr>
                              <m:sty m:val="p"/>
                            </m:rPr>
                            <a:rPr lang="es-ES" i="0">
                              <a:latin typeface="Cambria Math" panose="02040503050406030204" pitchFamily="18" charset="0"/>
                            </a:rPr>
                            <m:t>Improductiva</m:t>
                          </m:r>
                        </m:num>
                        <m:den>
                          <m:r>
                            <m:rPr>
                              <m:sty m:val="p"/>
                            </m:rPr>
                            <a:rPr lang="es-ES" i="0">
                              <a:latin typeface="Cambria Math" panose="02040503050406030204" pitchFamily="18" charset="0"/>
                            </a:rPr>
                            <m:t>Cartera</m:t>
                          </m:r>
                          <m:r>
                            <a:rPr lang="es-ES" i="0">
                              <a:latin typeface="Cambria Math" panose="02040503050406030204" pitchFamily="18" charset="0"/>
                            </a:rPr>
                            <m:t> </m:t>
                          </m:r>
                          <m:r>
                            <m:rPr>
                              <m:sty m:val="p"/>
                            </m:rPr>
                            <a:rPr lang="es-ES" i="0">
                              <a:latin typeface="Cambria Math" panose="02040503050406030204" pitchFamily="18" charset="0"/>
                            </a:rPr>
                            <m:t>Bruta</m:t>
                          </m:r>
                        </m:den>
                      </m:f>
                    </m:oMath>
                  </m:oMathPara>
                </a14:m>
                <a:endParaRPr lang="es-ES" dirty="0"/>
              </a:p>
            </p:txBody>
          </p:sp>
        </mc:Choice>
        <mc:Fallback xmlns="">
          <p:sp>
            <p:nvSpPr>
              <p:cNvPr id="11" name="Rectangle 10">
                <a:extLst>
                  <a:ext uri="{FF2B5EF4-FFF2-40B4-BE49-F238E27FC236}">
                    <a16:creationId xmlns:a16="http://schemas.microsoft.com/office/drawing/2014/main" id="{14749F71-7646-4367-A51E-CEEF29B35108}"/>
                  </a:ext>
                </a:extLst>
              </p:cNvPr>
              <p:cNvSpPr>
                <a:spLocks noRot="1" noChangeAspect="1" noMove="1" noResize="1" noEditPoints="1" noAdjustHandles="1" noChangeArrowheads="1" noChangeShapeType="1" noTextEdit="1"/>
              </p:cNvSpPr>
              <p:nvPr/>
            </p:nvSpPr>
            <p:spPr>
              <a:xfrm>
                <a:off x="6439955" y="4389813"/>
                <a:ext cx="5001690" cy="618374"/>
              </a:xfrm>
              <a:prstGeom prst="rect">
                <a:avLst/>
              </a:prstGeom>
              <a:blipFill>
                <a:blip r:embed="rId5"/>
                <a:stretch>
                  <a:fillRect/>
                </a:stretch>
              </a:blipFill>
            </p:spPr>
            <p:txBody>
              <a:bodyPr/>
              <a:lstStyle/>
              <a:p>
                <a:r>
                  <a:rPr lang="es-ES">
                    <a:noFill/>
                  </a:rPr>
                  <a:t> </a:t>
                </a:r>
              </a:p>
            </p:txBody>
          </p:sp>
        </mc:Fallback>
      </mc:AlternateContent>
      <p:pic>
        <p:nvPicPr>
          <p:cNvPr id="12" name="Picture 11">
            <a:extLst>
              <a:ext uri="{FF2B5EF4-FFF2-40B4-BE49-F238E27FC236}">
                <a16:creationId xmlns:a16="http://schemas.microsoft.com/office/drawing/2014/main" xmlns="" id="{2C98C96D-55B5-4E30-8B78-0AD9194D7A53}"/>
              </a:ext>
            </a:extLst>
          </p:cNvPr>
          <p:cNvPicPr/>
          <p:nvPr/>
        </p:nvPicPr>
        <p:blipFill rotWithShape="1">
          <a:blip r:embed="rId6"/>
          <a:srcRect l="59972" t="40922" r="21861" b="35936"/>
          <a:stretch/>
        </p:blipFill>
        <p:spPr bwMode="auto">
          <a:xfrm>
            <a:off x="9212262" y="1933574"/>
            <a:ext cx="1608138" cy="1495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4449543"/>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1165" y="1766054"/>
            <a:ext cx="11710834" cy="2862322"/>
          </a:xfrm>
          <a:prstGeom prst="rect">
            <a:avLst/>
          </a:prstGeom>
        </p:spPr>
        <p:txBody>
          <a:bodyPr wrap="none">
            <a:spAutoFit/>
          </a:bodyPr>
          <a:lstStyle/>
          <a:p>
            <a:pPr lvl="0" algn="ctr"/>
            <a:r>
              <a:rPr lang="es-EC" sz="6000" b="1" dirty="0">
                <a:latin typeface="HELVETICA" panose="020B0604020202020204" pitchFamily="34" charset="0"/>
                <a:cs typeface="HELVETICA" panose="020B0604020202020204" pitchFamily="34" charset="0"/>
              </a:rPr>
              <a:t>ANÁLISIS E INTERPRETACIÓN </a:t>
            </a:r>
          </a:p>
          <a:p>
            <a:pPr lvl="0" algn="ctr"/>
            <a:r>
              <a:rPr lang="es-EC" sz="6000" b="1" dirty="0">
                <a:latin typeface="HELVETICA" panose="020B0604020202020204" pitchFamily="34" charset="0"/>
                <a:cs typeface="HELVETICA" panose="020B0604020202020204" pitchFamily="34" charset="0"/>
              </a:rPr>
              <a:t>DE </a:t>
            </a:r>
          </a:p>
          <a:p>
            <a:pPr lvl="0" algn="ctr"/>
            <a:r>
              <a:rPr lang="es-EC" sz="6000" b="1" dirty="0">
                <a:latin typeface="HELVETICA" panose="020B0604020202020204" pitchFamily="34" charset="0"/>
                <a:cs typeface="HELVETICA" panose="020B0604020202020204" pitchFamily="34" charset="0"/>
              </a:rPr>
              <a:t>RESULTADOS</a:t>
            </a:r>
          </a:p>
        </p:txBody>
      </p:sp>
    </p:spTree>
    <p:extLst>
      <p:ext uri="{BB962C8B-B14F-4D97-AF65-F5344CB8AC3E}">
        <p14:creationId xmlns:p14="http://schemas.microsoft.com/office/powerpoint/2010/main" val="479182519"/>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678218" y="13853"/>
            <a:ext cx="10972800" cy="851043"/>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C"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ANÁLISIS CUANTITATIVO</a:t>
            </a:r>
          </a:p>
        </p:txBody>
      </p:sp>
      <p:graphicFrame>
        <p:nvGraphicFramePr>
          <p:cNvPr id="2" name="Object 1">
            <a:extLst>
              <a:ext uri="{FF2B5EF4-FFF2-40B4-BE49-F238E27FC236}">
                <a16:creationId xmlns:a16="http://schemas.microsoft.com/office/drawing/2014/main" xmlns="" id="{C704ED90-969C-41DC-99A9-C4CA4559DA13}"/>
              </a:ext>
            </a:extLst>
          </p:cNvPr>
          <p:cNvGraphicFramePr>
            <a:graphicFrameLocks noChangeAspect="1"/>
          </p:cNvGraphicFramePr>
          <p:nvPr>
            <p:extLst>
              <p:ext uri="{D42A27DB-BD31-4B8C-83A1-F6EECF244321}">
                <p14:modId xmlns:p14="http://schemas.microsoft.com/office/powerpoint/2010/main" val="643428390"/>
              </p:ext>
            </p:extLst>
          </p:nvPr>
        </p:nvGraphicFramePr>
        <p:xfrm>
          <a:off x="2038350" y="1004888"/>
          <a:ext cx="8115300" cy="4972050"/>
        </p:xfrm>
        <a:graphic>
          <a:graphicData uri="http://schemas.openxmlformats.org/presentationml/2006/ole">
            <mc:AlternateContent xmlns:mc="http://schemas.openxmlformats.org/markup-compatibility/2006">
              <mc:Choice xmlns:v="urn:schemas-microsoft-com:vml" Requires="v">
                <p:oleObj spid="_x0000_s13337" name="Worksheet" r:id="rId4" imgW="8115231" imgH="4972142" progId="Excel.Sheet.12">
                  <p:embed/>
                </p:oleObj>
              </mc:Choice>
              <mc:Fallback>
                <p:oleObj name="Worksheet" r:id="rId4" imgW="8115231" imgH="4972142" progId="Excel.Sheet.12">
                  <p:embed/>
                  <p:pic>
                    <p:nvPicPr>
                      <p:cNvPr id="0" name=""/>
                      <p:cNvPicPr/>
                      <p:nvPr/>
                    </p:nvPicPr>
                    <p:blipFill>
                      <a:blip r:embed="rId5"/>
                      <a:stretch>
                        <a:fillRect/>
                      </a:stretch>
                    </p:blipFill>
                    <p:spPr>
                      <a:xfrm>
                        <a:off x="2038350" y="1004888"/>
                        <a:ext cx="8115300" cy="4972050"/>
                      </a:xfrm>
                      <a:prstGeom prst="rect">
                        <a:avLst/>
                      </a:prstGeom>
                    </p:spPr>
                  </p:pic>
                </p:oleObj>
              </mc:Fallback>
            </mc:AlternateContent>
          </a:graphicData>
        </a:graphic>
      </p:graphicFrame>
    </p:spTree>
    <p:extLst>
      <p:ext uri="{BB962C8B-B14F-4D97-AF65-F5344CB8AC3E}">
        <p14:creationId xmlns:p14="http://schemas.microsoft.com/office/powerpoint/2010/main" val="1502031374"/>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0A213508-AD4E-4CCF-955D-8BE7637513CA}"/>
              </a:ext>
            </a:extLst>
          </p:cNvPr>
          <p:cNvGraphicFramePr>
            <a:graphicFrameLocks noChangeAspect="1"/>
          </p:cNvGraphicFramePr>
          <p:nvPr>
            <p:extLst>
              <p:ext uri="{D42A27DB-BD31-4B8C-83A1-F6EECF244321}">
                <p14:modId xmlns:p14="http://schemas.microsoft.com/office/powerpoint/2010/main" val="1291561696"/>
              </p:ext>
            </p:extLst>
          </p:nvPr>
        </p:nvGraphicFramePr>
        <p:xfrm>
          <a:off x="2286000" y="719138"/>
          <a:ext cx="7302500" cy="5418137"/>
        </p:xfrm>
        <a:graphic>
          <a:graphicData uri="http://schemas.openxmlformats.org/presentationml/2006/ole">
            <mc:AlternateContent xmlns:mc="http://schemas.openxmlformats.org/markup-compatibility/2006">
              <mc:Choice xmlns:v="urn:schemas-microsoft-com:vml" Requires="v">
                <p:oleObj spid="_x0000_s14361" name="Worksheet" r:id="rId3" imgW="8115231" imgH="8810487" progId="Excel.Sheet.12">
                  <p:embed/>
                </p:oleObj>
              </mc:Choice>
              <mc:Fallback>
                <p:oleObj name="Worksheet" r:id="rId3" imgW="8115231" imgH="8810487" progId="Excel.Sheet.12">
                  <p:embed/>
                  <p:pic>
                    <p:nvPicPr>
                      <p:cNvPr id="0" name=""/>
                      <p:cNvPicPr/>
                      <p:nvPr/>
                    </p:nvPicPr>
                    <p:blipFill>
                      <a:blip r:embed="rId4"/>
                      <a:stretch>
                        <a:fillRect/>
                      </a:stretch>
                    </p:blipFill>
                    <p:spPr>
                      <a:xfrm>
                        <a:off x="2286000" y="719138"/>
                        <a:ext cx="7302500" cy="5418137"/>
                      </a:xfrm>
                      <a:prstGeom prst="rect">
                        <a:avLst/>
                      </a:prstGeom>
                    </p:spPr>
                  </p:pic>
                </p:oleObj>
              </mc:Fallback>
            </mc:AlternateContent>
          </a:graphicData>
        </a:graphic>
      </p:graphicFrame>
    </p:spTree>
    <p:extLst>
      <p:ext uri="{BB962C8B-B14F-4D97-AF65-F5344CB8AC3E}">
        <p14:creationId xmlns:p14="http://schemas.microsoft.com/office/powerpoint/2010/main" val="173712653"/>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4088803603"/>
              </p:ext>
            </p:extLst>
          </p:nvPr>
        </p:nvGraphicFramePr>
        <p:xfrm>
          <a:off x="-351307" y="656823"/>
          <a:ext cx="10408992" cy="5434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p:cNvSpPr/>
          <p:nvPr/>
        </p:nvSpPr>
        <p:spPr>
          <a:xfrm>
            <a:off x="4411293" y="-51063"/>
            <a:ext cx="3260829" cy="707886"/>
          </a:xfrm>
          <a:prstGeom prst="rect">
            <a:avLst/>
          </a:prstGeom>
          <a:noFill/>
        </p:spPr>
        <p:txBody>
          <a:bodyPr wrap="none" lIns="91440" tIns="45720" rIns="91440" bIns="45720">
            <a:spAutoFit/>
          </a:bodyPr>
          <a:lstStyle/>
          <a:p>
            <a:r>
              <a:rPr lang="es-E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Helvetica" panose="020B0604020202020204" pitchFamily="34" charset="0"/>
                <a:cs typeface="Helvetica" panose="020B0604020202020204" pitchFamily="34" charset="0"/>
              </a:rPr>
              <a:t>CONTENIDO</a:t>
            </a:r>
            <a:endParaRPr lang="es-ES"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Helvetica" panose="020B0604020202020204" pitchFamily="34" charset="0"/>
              <a:cs typeface="Helvetica" panose="020B0604020202020204" pitchFamily="34" charset="0"/>
            </a:endParaRPr>
          </a:p>
        </p:txBody>
      </p:sp>
      <p:sp>
        <p:nvSpPr>
          <p:cNvPr id="8" name="AutoShape 2" descr="Resultado de imagen para contenid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descr="Resultado de imagen para contenid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077"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11341" r="12308"/>
          <a:stretch/>
        </p:blipFill>
        <p:spPr bwMode="auto">
          <a:xfrm>
            <a:off x="9715211" y="2133601"/>
            <a:ext cx="2189018" cy="257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030675"/>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2B89654-DE9C-4FBB-9DE0-878909A96EB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73200" y="762000"/>
            <a:ext cx="8255000" cy="4876800"/>
          </a:xfrm>
          <a:prstGeom prst="rect">
            <a:avLst/>
          </a:prstGeom>
          <a:noFill/>
          <a:ln>
            <a:noFill/>
          </a:ln>
        </p:spPr>
      </p:pic>
    </p:spTree>
    <p:extLst>
      <p:ext uri="{BB962C8B-B14F-4D97-AF65-F5344CB8AC3E}">
        <p14:creationId xmlns:p14="http://schemas.microsoft.com/office/powerpoint/2010/main" val="3506300088"/>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40B2E7B-D3DD-4FD5-B5EC-EB04BDD08647}"/>
              </a:ext>
            </a:extLst>
          </p:cNvPr>
          <p:cNvSpPr txBox="1"/>
          <p:nvPr/>
        </p:nvSpPr>
        <p:spPr>
          <a:xfrm>
            <a:off x="266700" y="304800"/>
            <a:ext cx="11961480" cy="369332"/>
          </a:xfrm>
          <a:prstGeom prst="rect">
            <a:avLst/>
          </a:prstGeom>
          <a:noFill/>
        </p:spPr>
        <p:txBody>
          <a:bodyPr wrap="none" rtlCol="0">
            <a:spAutoFit/>
          </a:bodyPr>
          <a:lstStyle/>
          <a:p>
            <a:r>
              <a:rPr lang="es-ES" dirty="0"/>
              <a:t>PREGUNTAS DE LA ENCUESTA CONSIDERADAS PARA EL ANÁLISIS E INTERPRETACIÓN DE RESULTADOS </a:t>
            </a:r>
          </a:p>
        </p:txBody>
      </p:sp>
      <p:sp>
        <p:nvSpPr>
          <p:cNvPr id="33" name="TextBox 32">
            <a:extLst>
              <a:ext uri="{FF2B5EF4-FFF2-40B4-BE49-F238E27FC236}">
                <a16:creationId xmlns:a16="http://schemas.microsoft.com/office/drawing/2014/main" xmlns="" id="{8BE92CA9-9C2D-49E3-92D0-51976CF2A3EB}"/>
              </a:ext>
            </a:extLst>
          </p:cNvPr>
          <p:cNvSpPr txBox="1"/>
          <p:nvPr/>
        </p:nvSpPr>
        <p:spPr>
          <a:xfrm>
            <a:off x="444500" y="1066800"/>
            <a:ext cx="7685117" cy="584775"/>
          </a:xfrm>
          <a:prstGeom prst="rect">
            <a:avLst/>
          </a:prstGeom>
          <a:noFill/>
        </p:spPr>
        <p:txBody>
          <a:bodyPr wrap="none" rtlCol="0">
            <a:spAutoFit/>
          </a:bodyPr>
          <a:lstStyle/>
          <a:p>
            <a:pPr marL="342900" indent="-342900">
              <a:buAutoNum type="arabicPeriod" startAt="8"/>
            </a:pPr>
            <a:r>
              <a:rPr lang="es-ES" sz="1600" dirty="0"/>
              <a:t>Seleccione qué normativa dispone su Cooperativa para gestionar la Cobranza?</a:t>
            </a:r>
          </a:p>
          <a:p>
            <a:r>
              <a:rPr lang="es-ES" sz="1600" dirty="0"/>
              <a:t>      -  Reglamento    -  Manual    -  Procedimiento    -  Instructivo</a:t>
            </a:r>
          </a:p>
        </p:txBody>
      </p:sp>
      <p:sp>
        <p:nvSpPr>
          <p:cNvPr id="43" name="TextBox 42">
            <a:extLst>
              <a:ext uri="{FF2B5EF4-FFF2-40B4-BE49-F238E27FC236}">
                <a16:creationId xmlns:a16="http://schemas.microsoft.com/office/drawing/2014/main" xmlns="" id="{9CCFE3AB-D5A9-4510-9170-1525FCA4442C}"/>
              </a:ext>
            </a:extLst>
          </p:cNvPr>
          <p:cNvSpPr txBox="1"/>
          <p:nvPr/>
        </p:nvSpPr>
        <p:spPr>
          <a:xfrm>
            <a:off x="444500" y="1917700"/>
            <a:ext cx="9613529" cy="584775"/>
          </a:xfrm>
          <a:prstGeom prst="rect">
            <a:avLst/>
          </a:prstGeom>
          <a:noFill/>
        </p:spPr>
        <p:txBody>
          <a:bodyPr wrap="none" rtlCol="0">
            <a:spAutoFit/>
          </a:bodyPr>
          <a:lstStyle/>
          <a:p>
            <a:pPr marL="342900" indent="-342900">
              <a:buAutoNum type="arabicPeriod" startAt="9"/>
            </a:pPr>
            <a:r>
              <a:rPr lang="es-ES" sz="1600" dirty="0"/>
              <a:t>Marque las etapas que se cumplen en el proceso de cobranzas de su Cooperativa</a:t>
            </a:r>
          </a:p>
          <a:p>
            <a:r>
              <a:rPr lang="es-ES" sz="1600" dirty="0"/>
              <a:t>     -  Cobranza preventiva    -  Cobranza administrativa    -  Cobranza pre judicial    -  Cobranza judicial </a:t>
            </a:r>
          </a:p>
        </p:txBody>
      </p:sp>
      <p:sp>
        <p:nvSpPr>
          <p:cNvPr id="44" name="TextBox 43">
            <a:extLst>
              <a:ext uri="{FF2B5EF4-FFF2-40B4-BE49-F238E27FC236}">
                <a16:creationId xmlns:a16="http://schemas.microsoft.com/office/drawing/2014/main" xmlns="" id="{935C2FBD-281E-41A8-A7E9-60DED72F8E12}"/>
              </a:ext>
            </a:extLst>
          </p:cNvPr>
          <p:cNvSpPr txBox="1"/>
          <p:nvPr/>
        </p:nvSpPr>
        <p:spPr>
          <a:xfrm>
            <a:off x="419100" y="2705100"/>
            <a:ext cx="10926389" cy="1077218"/>
          </a:xfrm>
          <a:prstGeom prst="rect">
            <a:avLst/>
          </a:prstGeom>
          <a:noFill/>
        </p:spPr>
        <p:txBody>
          <a:bodyPr wrap="none" rtlCol="0">
            <a:spAutoFit/>
          </a:bodyPr>
          <a:lstStyle/>
          <a:p>
            <a:pPr marL="342900" indent="-342900">
              <a:buAutoNum type="arabicPeriod" startAt="10"/>
            </a:pPr>
            <a:r>
              <a:rPr lang="es-ES" sz="1600" dirty="0"/>
              <a:t>De acuerdo a los procesos que tiene la Cooperativa, indique cuáles son los medios más utilizados para el proceso</a:t>
            </a:r>
          </a:p>
          <a:p>
            <a:r>
              <a:rPr lang="es-ES" sz="1600" dirty="0"/>
              <a:t>      de cobranza?</a:t>
            </a:r>
          </a:p>
          <a:p>
            <a:r>
              <a:rPr lang="es-ES" sz="1600" dirty="0"/>
              <a:t>      -  correo electrónico    -  geo referenciación    -  visitas    -  llamadas    -  empresas de cobranza    -  mensajes</a:t>
            </a:r>
          </a:p>
          <a:p>
            <a:r>
              <a:rPr lang="es-ES" sz="1600" dirty="0"/>
              <a:t>      -  notificaciones           -  otros</a:t>
            </a:r>
          </a:p>
        </p:txBody>
      </p:sp>
      <p:sp>
        <p:nvSpPr>
          <p:cNvPr id="45" name="TextBox 44">
            <a:extLst>
              <a:ext uri="{FF2B5EF4-FFF2-40B4-BE49-F238E27FC236}">
                <a16:creationId xmlns:a16="http://schemas.microsoft.com/office/drawing/2014/main" xmlns="" id="{D7732967-5B1B-4437-921D-CC9BDFED762F}"/>
              </a:ext>
            </a:extLst>
          </p:cNvPr>
          <p:cNvSpPr txBox="1"/>
          <p:nvPr/>
        </p:nvSpPr>
        <p:spPr>
          <a:xfrm>
            <a:off x="444500" y="4025900"/>
            <a:ext cx="10791737" cy="830997"/>
          </a:xfrm>
          <a:prstGeom prst="rect">
            <a:avLst/>
          </a:prstGeom>
          <a:noFill/>
        </p:spPr>
        <p:txBody>
          <a:bodyPr wrap="none" rtlCol="0">
            <a:spAutoFit/>
          </a:bodyPr>
          <a:lstStyle/>
          <a:p>
            <a:pPr marL="342900" indent="-342900">
              <a:buAutoNum type="arabicPeriod" startAt="11"/>
            </a:pPr>
            <a:r>
              <a:rPr lang="es-ES" sz="1600" dirty="0"/>
              <a:t>Selecciones qué alternativas de recuperación dispone su Cooperativa</a:t>
            </a:r>
          </a:p>
          <a:p>
            <a:r>
              <a:rPr lang="es-ES" sz="1600" dirty="0"/>
              <a:t>      -  castigo de cartera    -  condonación    -  refinanciamiento    -  dación de pago    -  venta de cartera    -  novación</a:t>
            </a:r>
          </a:p>
          <a:p>
            <a:r>
              <a:rPr lang="es-ES" sz="1600" dirty="0"/>
              <a:t>      -  reestructuración       -  otros</a:t>
            </a:r>
          </a:p>
        </p:txBody>
      </p:sp>
      <p:sp>
        <p:nvSpPr>
          <p:cNvPr id="46" name="TextBox 45">
            <a:extLst>
              <a:ext uri="{FF2B5EF4-FFF2-40B4-BE49-F238E27FC236}">
                <a16:creationId xmlns:a16="http://schemas.microsoft.com/office/drawing/2014/main" xmlns="" id="{7F34FE24-2155-4840-9498-72043B07A21E}"/>
              </a:ext>
            </a:extLst>
          </p:cNvPr>
          <p:cNvSpPr txBox="1"/>
          <p:nvPr/>
        </p:nvSpPr>
        <p:spPr>
          <a:xfrm>
            <a:off x="457200" y="5143500"/>
            <a:ext cx="10915168" cy="584775"/>
          </a:xfrm>
          <a:prstGeom prst="rect">
            <a:avLst/>
          </a:prstGeom>
          <a:noFill/>
        </p:spPr>
        <p:txBody>
          <a:bodyPr wrap="none" rtlCol="0">
            <a:spAutoFit/>
          </a:bodyPr>
          <a:lstStyle/>
          <a:p>
            <a:pPr marL="342900" indent="-342900">
              <a:buAutoNum type="arabicPeriod" startAt="12"/>
            </a:pPr>
            <a:r>
              <a:rPr lang="es-ES" sz="1600" dirty="0"/>
              <a:t>En su Cooperativa qué variables se consideran para definir las campañas de gestión de recuperación de cartera?</a:t>
            </a:r>
          </a:p>
          <a:p>
            <a:r>
              <a:rPr lang="es-ES" sz="1600" dirty="0"/>
              <a:t>     -  la calificación de activos de riesgo    -  el saldo de cartera    -  el seguimiento de crédito    -  otro</a:t>
            </a:r>
          </a:p>
        </p:txBody>
      </p:sp>
    </p:spTree>
    <p:extLst>
      <p:ext uri="{BB962C8B-B14F-4D97-AF65-F5344CB8AC3E}">
        <p14:creationId xmlns:p14="http://schemas.microsoft.com/office/powerpoint/2010/main" val="4244753814"/>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092CA88-1D4D-463F-A29D-1A4A873ECFE5}"/>
              </a:ext>
            </a:extLst>
          </p:cNvPr>
          <p:cNvSpPr txBox="1"/>
          <p:nvPr/>
        </p:nvSpPr>
        <p:spPr>
          <a:xfrm>
            <a:off x="457200" y="482600"/>
            <a:ext cx="9929321" cy="830997"/>
          </a:xfrm>
          <a:prstGeom prst="rect">
            <a:avLst/>
          </a:prstGeom>
          <a:noFill/>
        </p:spPr>
        <p:txBody>
          <a:bodyPr wrap="none" rtlCol="0">
            <a:spAutoFit/>
          </a:bodyPr>
          <a:lstStyle/>
          <a:p>
            <a:pPr marL="342900" indent="-342900">
              <a:buAutoNum type="arabicPeriod" startAt="13"/>
            </a:pPr>
            <a:r>
              <a:rPr lang="es-ES" sz="1600" dirty="0"/>
              <a:t>Especifique el plazo mínimo que se tramita la recuperación de cartera en etapa de cobranza preventiva</a:t>
            </a:r>
          </a:p>
          <a:p>
            <a:r>
              <a:rPr lang="es-ES" sz="1600" dirty="0"/>
              <a:t>      -  8 días anteriores al vencimiento de la cuota    -  5 días anteriores al vencimiento de la cuota</a:t>
            </a:r>
          </a:p>
          <a:p>
            <a:r>
              <a:rPr lang="es-ES" sz="1600" dirty="0"/>
              <a:t>      -  3 días anteriores al vencimiento de la cuota    -  1 día anterior al vencimiento de la cuota    -  otro</a:t>
            </a:r>
          </a:p>
        </p:txBody>
      </p:sp>
      <p:sp>
        <p:nvSpPr>
          <p:cNvPr id="3" name="TextBox 2">
            <a:extLst>
              <a:ext uri="{FF2B5EF4-FFF2-40B4-BE49-F238E27FC236}">
                <a16:creationId xmlns:a16="http://schemas.microsoft.com/office/drawing/2014/main" xmlns="" id="{CB2530DE-9B24-40DE-9A2C-C26402641736}"/>
              </a:ext>
            </a:extLst>
          </p:cNvPr>
          <p:cNvSpPr txBox="1"/>
          <p:nvPr/>
        </p:nvSpPr>
        <p:spPr>
          <a:xfrm>
            <a:off x="444500" y="1524000"/>
            <a:ext cx="4485523" cy="584775"/>
          </a:xfrm>
          <a:prstGeom prst="rect">
            <a:avLst/>
          </a:prstGeom>
          <a:noFill/>
        </p:spPr>
        <p:txBody>
          <a:bodyPr wrap="none" rtlCol="0">
            <a:spAutoFit/>
          </a:bodyPr>
          <a:lstStyle/>
          <a:p>
            <a:r>
              <a:rPr lang="es-ES" sz="1600" dirty="0"/>
              <a:t>14.  Por qué medio realiza este trámite?</a:t>
            </a:r>
          </a:p>
          <a:p>
            <a:r>
              <a:rPr lang="es-ES" sz="1600" dirty="0"/>
              <a:t>       -  llamada telefónica    -  mensajes    -  otro</a:t>
            </a:r>
          </a:p>
        </p:txBody>
      </p:sp>
      <p:sp>
        <p:nvSpPr>
          <p:cNvPr id="4" name="TextBox 3">
            <a:extLst>
              <a:ext uri="{FF2B5EF4-FFF2-40B4-BE49-F238E27FC236}">
                <a16:creationId xmlns:a16="http://schemas.microsoft.com/office/drawing/2014/main" xmlns="" id="{FA21FB91-560E-4279-B18A-F7137DC41D3F}"/>
              </a:ext>
            </a:extLst>
          </p:cNvPr>
          <p:cNvSpPr txBox="1"/>
          <p:nvPr/>
        </p:nvSpPr>
        <p:spPr>
          <a:xfrm>
            <a:off x="457200" y="2336800"/>
            <a:ext cx="9044464" cy="584775"/>
          </a:xfrm>
          <a:prstGeom prst="rect">
            <a:avLst/>
          </a:prstGeom>
          <a:noFill/>
        </p:spPr>
        <p:txBody>
          <a:bodyPr wrap="none" rtlCol="0">
            <a:spAutoFit/>
          </a:bodyPr>
          <a:lstStyle/>
          <a:p>
            <a:pPr marL="342900" indent="-342900">
              <a:buAutoNum type="arabicPeriod" startAt="16"/>
            </a:pPr>
            <a:r>
              <a:rPr lang="es-ES" sz="1600" dirty="0"/>
              <a:t>Su Cooperativa dispone de comités internos para el tratamiento de excepciones en cobranza?</a:t>
            </a:r>
          </a:p>
          <a:p>
            <a:r>
              <a:rPr lang="es-ES" sz="1600" dirty="0"/>
              <a:t>      SI                     NO</a:t>
            </a:r>
          </a:p>
        </p:txBody>
      </p:sp>
      <p:sp>
        <p:nvSpPr>
          <p:cNvPr id="5" name="TextBox 4">
            <a:extLst>
              <a:ext uri="{FF2B5EF4-FFF2-40B4-BE49-F238E27FC236}">
                <a16:creationId xmlns:a16="http://schemas.microsoft.com/office/drawing/2014/main" xmlns="" id="{4475AC58-1468-4A37-9827-8B9F63F46B60}"/>
              </a:ext>
            </a:extLst>
          </p:cNvPr>
          <p:cNvSpPr txBox="1"/>
          <p:nvPr/>
        </p:nvSpPr>
        <p:spPr>
          <a:xfrm>
            <a:off x="495300" y="3124200"/>
            <a:ext cx="7003840" cy="584775"/>
          </a:xfrm>
          <a:prstGeom prst="rect">
            <a:avLst/>
          </a:prstGeom>
          <a:noFill/>
        </p:spPr>
        <p:txBody>
          <a:bodyPr wrap="none" rtlCol="0">
            <a:spAutoFit/>
          </a:bodyPr>
          <a:lstStyle/>
          <a:p>
            <a:pPr marL="342900" indent="-342900">
              <a:buAutoNum type="arabicPeriod" startAt="17"/>
            </a:pPr>
            <a:r>
              <a:rPr lang="es-ES" sz="1600" dirty="0"/>
              <a:t>En su Cooperativa con qué frecuencia se realizan los comités de mora?</a:t>
            </a:r>
          </a:p>
          <a:p>
            <a:r>
              <a:rPr lang="es-ES" sz="1600" dirty="0"/>
              <a:t>      -  semanal    -  quincenal    -  mensual</a:t>
            </a:r>
          </a:p>
        </p:txBody>
      </p:sp>
      <p:sp>
        <p:nvSpPr>
          <p:cNvPr id="6" name="TextBox 5">
            <a:extLst>
              <a:ext uri="{FF2B5EF4-FFF2-40B4-BE49-F238E27FC236}">
                <a16:creationId xmlns:a16="http://schemas.microsoft.com/office/drawing/2014/main" xmlns="" id="{8A9E9252-334D-4A4B-9B85-361EED39FB63}"/>
              </a:ext>
            </a:extLst>
          </p:cNvPr>
          <p:cNvSpPr txBox="1"/>
          <p:nvPr/>
        </p:nvSpPr>
        <p:spPr>
          <a:xfrm>
            <a:off x="482600" y="3987800"/>
            <a:ext cx="8359981" cy="584775"/>
          </a:xfrm>
          <a:prstGeom prst="rect">
            <a:avLst/>
          </a:prstGeom>
          <a:noFill/>
        </p:spPr>
        <p:txBody>
          <a:bodyPr wrap="none" rtlCol="0">
            <a:spAutoFit/>
          </a:bodyPr>
          <a:lstStyle/>
          <a:p>
            <a:pPr marL="342900" indent="-342900">
              <a:buAutoNum type="arabicPeriod" startAt="18"/>
            </a:pPr>
            <a:r>
              <a:rPr lang="es-ES" sz="1600" dirty="0"/>
              <a:t>Especifique el plazo mínimo que se tramita la recuperación de cartera en etapa judicial</a:t>
            </a:r>
          </a:p>
          <a:p>
            <a:r>
              <a:rPr lang="es-ES" sz="1600" dirty="0"/>
              <a:t>      30 días    60 días    90 días    120 días    150 días    mayor a 180 días</a:t>
            </a:r>
          </a:p>
        </p:txBody>
      </p:sp>
      <p:sp>
        <p:nvSpPr>
          <p:cNvPr id="7" name="TextBox 6">
            <a:extLst>
              <a:ext uri="{FF2B5EF4-FFF2-40B4-BE49-F238E27FC236}">
                <a16:creationId xmlns:a16="http://schemas.microsoft.com/office/drawing/2014/main" xmlns="" id="{75B65504-0D77-4F64-886B-FA3718F94476}"/>
              </a:ext>
            </a:extLst>
          </p:cNvPr>
          <p:cNvSpPr txBox="1"/>
          <p:nvPr/>
        </p:nvSpPr>
        <p:spPr>
          <a:xfrm>
            <a:off x="508000" y="4838700"/>
            <a:ext cx="10625025" cy="1077218"/>
          </a:xfrm>
          <a:prstGeom prst="rect">
            <a:avLst/>
          </a:prstGeom>
          <a:noFill/>
        </p:spPr>
        <p:txBody>
          <a:bodyPr wrap="none" rtlCol="0">
            <a:spAutoFit/>
          </a:bodyPr>
          <a:lstStyle/>
          <a:p>
            <a:pPr marL="342900" indent="-342900">
              <a:buAutoNum type="arabicPeriod" startAt="19"/>
            </a:pPr>
            <a:r>
              <a:rPr lang="es-ES" sz="1600" dirty="0"/>
              <a:t>En su Cooperativa se emiten informes a la Administración sobre la gestión mensual en los que se detallan las</a:t>
            </a:r>
          </a:p>
          <a:p>
            <a:r>
              <a:rPr lang="es-ES" sz="1600" dirty="0"/>
              <a:t>      gestiones realizadas por cada integrante del proceso de cobro, a fin de dar a conocer los índices de morosidad</a:t>
            </a:r>
          </a:p>
          <a:p>
            <a:r>
              <a:rPr lang="es-ES" sz="1600" dirty="0"/>
              <a:t>      y gestión realizada?</a:t>
            </a:r>
          </a:p>
          <a:p>
            <a:r>
              <a:rPr lang="es-ES" sz="1600" dirty="0"/>
              <a:t>      SI                     NO</a:t>
            </a:r>
          </a:p>
        </p:txBody>
      </p:sp>
    </p:spTree>
    <p:extLst>
      <p:ext uri="{BB962C8B-B14F-4D97-AF65-F5344CB8AC3E}">
        <p14:creationId xmlns:p14="http://schemas.microsoft.com/office/powerpoint/2010/main" val="3601100494"/>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FAB44F5-509F-4B88-BEE4-A5C89051F827}"/>
              </a:ext>
            </a:extLst>
          </p:cNvPr>
          <p:cNvSpPr txBox="1"/>
          <p:nvPr/>
        </p:nvSpPr>
        <p:spPr>
          <a:xfrm>
            <a:off x="457200" y="495300"/>
            <a:ext cx="9433865" cy="2062103"/>
          </a:xfrm>
          <a:prstGeom prst="rect">
            <a:avLst/>
          </a:prstGeom>
          <a:noFill/>
        </p:spPr>
        <p:txBody>
          <a:bodyPr wrap="none" rtlCol="0">
            <a:spAutoFit/>
          </a:bodyPr>
          <a:lstStyle/>
          <a:p>
            <a:pPr marL="342900" indent="-342900">
              <a:buAutoNum type="arabicPeriod" startAt="20"/>
            </a:pPr>
            <a:r>
              <a:rPr lang="es-ES" sz="1600" dirty="0"/>
              <a:t>Señale la información que contiene el informe que se remite a la Administración de la Cooperativa</a:t>
            </a:r>
          </a:p>
          <a:p>
            <a:r>
              <a:rPr lang="es-ES" sz="1600" dirty="0"/>
              <a:t>      -  tipo de gestión por canal de cobranza (asignación interna y externa)</a:t>
            </a:r>
          </a:p>
          <a:p>
            <a:r>
              <a:rPr lang="es-ES" sz="1600" dirty="0"/>
              <a:t>      -  gestión de recuperación por producto</a:t>
            </a:r>
          </a:p>
          <a:p>
            <a:r>
              <a:rPr lang="es-ES" sz="1600" dirty="0"/>
              <a:t>      -  índice de efectividad de gestión</a:t>
            </a:r>
          </a:p>
          <a:p>
            <a:r>
              <a:rPr lang="es-ES" sz="1600" dirty="0"/>
              <a:t>      -  número de gestiones realizadas</a:t>
            </a:r>
          </a:p>
          <a:p>
            <a:r>
              <a:rPr lang="es-ES" sz="1600" dirty="0"/>
              <a:t>      -  matriz de transición por producto</a:t>
            </a:r>
          </a:p>
          <a:p>
            <a:r>
              <a:rPr lang="es-ES" sz="1600" dirty="0"/>
              <a:t>      -  índice de morosidad por agencia</a:t>
            </a:r>
          </a:p>
          <a:p>
            <a:r>
              <a:rPr lang="es-ES" sz="1600" dirty="0"/>
              <a:t>      -  otro</a:t>
            </a:r>
          </a:p>
        </p:txBody>
      </p:sp>
      <p:sp>
        <p:nvSpPr>
          <p:cNvPr id="3" name="TextBox 2">
            <a:extLst>
              <a:ext uri="{FF2B5EF4-FFF2-40B4-BE49-F238E27FC236}">
                <a16:creationId xmlns:a16="http://schemas.microsoft.com/office/drawing/2014/main" xmlns="" id="{0000AC4D-8A93-4F23-994D-3D454DD246EA}"/>
              </a:ext>
            </a:extLst>
          </p:cNvPr>
          <p:cNvSpPr txBox="1"/>
          <p:nvPr/>
        </p:nvSpPr>
        <p:spPr>
          <a:xfrm>
            <a:off x="457200" y="2692400"/>
            <a:ext cx="8382423" cy="584775"/>
          </a:xfrm>
          <a:prstGeom prst="rect">
            <a:avLst/>
          </a:prstGeom>
          <a:noFill/>
        </p:spPr>
        <p:txBody>
          <a:bodyPr wrap="none" rtlCol="0">
            <a:spAutoFit/>
          </a:bodyPr>
          <a:lstStyle/>
          <a:p>
            <a:pPr marL="342900" indent="-342900">
              <a:buAutoNum type="arabicPeriod" startAt="21"/>
            </a:pPr>
            <a:r>
              <a:rPr lang="es-ES" sz="1600" dirty="0"/>
              <a:t>Con qué frecuencia en su Cooperativa se realizan auditorías al proceso de cobranzas?</a:t>
            </a:r>
          </a:p>
          <a:p>
            <a:r>
              <a:rPr lang="es-ES" sz="1600" dirty="0"/>
              <a:t>      -  mensual    -  bimensual    -  trimestral    -  semestral    -  anual     -  no se realiza</a:t>
            </a:r>
          </a:p>
        </p:txBody>
      </p:sp>
      <p:sp>
        <p:nvSpPr>
          <p:cNvPr id="4" name="TextBox 3">
            <a:extLst>
              <a:ext uri="{FF2B5EF4-FFF2-40B4-BE49-F238E27FC236}">
                <a16:creationId xmlns:a16="http://schemas.microsoft.com/office/drawing/2014/main" xmlns="" id="{5C12C762-E30A-4246-9626-BB29362B108A}"/>
              </a:ext>
            </a:extLst>
          </p:cNvPr>
          <p:cNvSpPr txBox="1"/>
          <p:nvPr/>
        </p:nvSpPr>
        <p:spPr>
          <a:xfrm>
            <a:off x="444500" y="3505200"/>
            <a:ext cx="6755375" cy="584775"/>
          </a:xfrm>
          <a:prstGeom prst="rect">
            <a:avLst/>
          </a:prstGeom>
          <a:noFill/>
        </p:spPr>
        <p:txBody>
          <a:bodyPr wrap="none" rtlCol="0">
            <a:spAutoFit/>
          </a:bodyPr>
          <a:lstStyle/>
          <a:p>
            <a:pPr marL="342900" indent="-342900">
              <a:buAutoNum type="arabicPeriod" startAt="23"/>
            </a:pPr>
            <a:r>
              <a:rPr lang="es-ES" sz="1600" dirty="0"/>
              <a:t>Se emite un informe de auditoría de gestión al proceso de cobranza?</a:t>
            </a:r>
          </a:p>
          <a:p>
            <a:r>
              <a:rPr lang="es-ES" sz="1600" dirty="0"/>
              <a:t>      SI                      NO</a:t>
            </a:r>
          </a:p>
        </p:txBody>
      </p:sp>
      <p:sp>
        <p:nvSpPr>
          <p:cNvPr id="5" name="TextBox 4">
            <a:extLst>
              <a:ext uri="{FF2B5EF4-FFF2-40B4-BE49-F238E27FC236}">
                <a16:creationId xmlns:a16="http://schemas.microsoft.com/office/drawing/2014/main" xmlns="" id="{8EAD0C26-7495-470A-A69B-2E6F9C2FE500}"/>
              </a:ext>
            </a:extLst>
          </p:cNvPr>
          <p:cNvSpPr txBox="1"/>
          <p:nvPr/>
        </p:nvSpPr>
        <p:spPr>
          <a:xfrm>
            <a:off x="457200" y="4356100"/>
            <a:ext cx="10060767" cy="584775"/>
          </a:xfrm>
          <a:prstGeom prst="rect">
            <a:avLst/>
          </a:prstGeom>
          <a:noFill/>
        </p:spPr>
        <p:txBody>
          <a:bodyPr wrap="none" rtlCol="0">
            <a:spAutoFit/>
          </a:bodyPr>
          <a:lstStyle/>
          <a:p>
            <a:pPr marL="342900" indent="-342900">
              <a:buAutoNum type="arabicPeriod" startAt="24"/>
            </a:pPr>
            <a:r>
              <a:rPr lang="es-ES" sz="1600" dirty="0"/>
              <a:t>Las recomendaciones que se emiten en el informe de auditoría son subsanadas en qué plazo de tiempo?</a:t>
            </a:r>
          </a:p>
          <a:p>
            <a:r>
              <a:rPr lang="es-ES" sz="1600" dirty="0"/>
              <a:t>      -  corto plazo    -  mediano plazo    -  largo plazo</a:t>
            </a:r>
          </a:p>
        </p:txBody>
      </p:sp>
    </p:spTree>
    <p:extLst>
      <p:ext uri="{BB962C8B-B14F-4D97-AF65-F5344CB8AC3E}">
        <p14:creationId xmlns:p14="http://schemas.microsoft.com/office/powerpoint/2010/main" val="3556057363"/>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97">
            <a:extLst>
              <a:ext uri="{FF2B5EF4-FFF2-40B4-BE49-F238E27FC236}">
                <a16:creationId xmlns:a16="http://schemas.microsoft.com/office/drawing/2014/main" xmlns="" id="{D1496707-7AEB-4B7A-9F3F-CAA2D90961AB}"/>
              </a:ext>
            </a:extLst>
          </p:cNvPr>
          <p:cNvGraphicFramePr/>
          <p:nvPr>
            <p:extLst>
              <p:ext uri="{D42A27DB-BD31-4B8C-83A1-F6EECF244321}">
                <p14:modId xmlns:p14="http://schemas.microsoft.com/office/powerpoint/2010/main" val="1917993691"/>
              </p:ext>
            </p:extLst>
          </p:nvPr>
        </p:nvGraphicFramePr>
        <p:xfrm>
          <a:off x="673101" y="58737"/>
          <a:ext cx="5257800" cy="61134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98">
            <a:extLst>
              <a:ext uri="{FF2B5EF4-FFF2-40B4-BE49-F238E27FC236}">
                <a16:creationId xmlns:a16="http://schemas.microsoft.com/office/drawing/2014/main" xmlns="" id="{20F1B0DB-6DAB-4AE4-8B29-5332E04348AA}"/>
              </a:ext>
            </a:extLst>
          </p:cNvPr>
          <p:cNvGraphicFramePr/>
          <p:nvPr>
            <p:extLst>
              <p:ext uri="{D42A27DB-BD31-4B8C-83A1-F6EECF244321}">
                <p14:modId xmlns:p14="http://schemas.microsoft.com/office/powerpoint/2010/main" val="3162971650"/>
              </p:ext>
            </p:extLst>
          </p:nvPr>
        </p:nvGraphicFramePr>
        <p:xfrm>
          <a:off x="6070600" y="58738"/>
          <a:ext cx="5448300" cy="61134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83632273"/>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99">
            <a:extLst>
              <a:ext uri="{FF2B5EF4-FFF2-40B4-BE49-F238E27FC236}">
                <a16:creationId xmlns:a16="http://schemas.microsoft.com/office/drawing/2014/main" xmlns="" id="{34ADAB30-4757-4CAD-8ED7-A99F043BBBC1}"/>
              </a:ext>
            </a:extLst>
          </p:cNvPr>
          <p:cNvGraphicFramePr/>
          <p:nvPr>
            <p:extLst>
              <p:ext uri="{D42A27DB-BD31-4B8C-83A1-F6EECF244321}">
                <p14:modId xmlns:p14="http://schemas.microsoft.com/office/powerpoint/2010/main" val="3107006243"/>
              </p:ext>
            </p:extLst>
          </p:nvPr>
        </p:nvGraphicFramePr>
        <p:xfrm>
          <a:off x="835977" y="80010"/>
          <a:ext cx="4917123" cy="60159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áfico 100">
            <a:extLst>
              <a:ext uri="{FF2B5EF4-FFF2-40B4-BE49-F238E27FC236}">
                <a16:creationId xmlns:a16="http://schemas.microsoft.com/office/drawing/2014/main" xmlns="" id="{3A78FEB5-11B1-4450-8192-3BEDAF6B5CA3}"/>
              </a:ext>
            </a:extLst>
          </p:cNvPr>
          <p:cNvGraphicFramePr/>
          <p:nvPr>
            <p:extLst>
              <p:ext uri="{D42A27DB-BD31-4B8C-83A1-F6EECF244321}">
                <p14:modId xmlns:p14="http://schemas.microsoft.com/office/powerpoint/2010/main" val="1321657979"/>
              </p:ext>
            </p:extLst>
          </p:nvPr>
        </p:nvGraphicFramePr>
        <p:xfrm>
          <a:off x="5851525" y="80010"/>
          <a:ext cx="5504498" cy="61048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0087896"/>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01">
            <a:extLst>
              <a:ext uri="{FF2B5EF4-FFF2-40B4-BE49-F238E27FC236}">
                <a16:creationId xmlns:a16="http://schemas.microsoft.com/office/drawing/2014/main" xmlns="" id="{F6CD1C52-4E7D-4270-95D0-C2BACC48FF27}"/>
              </a:ext>
            </a:extLst>
          </p:cNvPr>
          <p:cNvGraphicFramePr/>
          <p:nvPr>
            <p:extLst>
              <p:ext uri="{D42A27DB-BD31-4B8C-83A1-F6EECF244321}">
                <p14:modId xmlns:p14="http://schemas.microsoft.com/office/powerpoint/2010/main" val="889024232"/>
              </p:ext>
            </p:extLst>
          </p:nvPr>
        </p:nvGraphicFramePr>
        <p:xfrm>
          <a:off x="874713" y="128587"/>
          <a:ext cx="5424488" cy="60690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áfico 102">
            <a:extLst>
              <a:ext uri="{FF2B5EF4-FFF2-40B4-BE49-F238E27FC236}">
                <a16:creationId xmlns:a16="http://schemas.microsoft.com/office/drawing/2014/main" xmlns="" id="{529CC230-D1E2-41E8-990E-8E9E5AD9F101}"/>
              </a:ext>
            </a:extLst>
          </p:cNvPr>
          <p:cNvGraphicFramePr/>
          <p:nvPr>
            <p:extLst>
              <p:ext uri="{D42A27DB-BD31-4B8C-83A1-F6EECF244321}">
                <p14:modId xmlns:p14="http://schemas.microsoft.com/office/powerpoint/2010/main" val="3958135140"/>
              </p:ext>
            </p:extLst>
          </p:nvPr>
        </p:nvGraphicFramePr>
        <p:xfrm>
          <a:off x="6172200" y="128586"/>
          <a:ext cx="5143500" cy="6069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4535882"/>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03">
            <a:extLst>
              <a:ext uri="{FF2B5EF4-FFF2-40B4-BE49-F238E27FC236}">
                <a16:creationId xmlns:a16="http://schemas.microsoft.com/office/drawing/2014/main" xmlns="" id="{EF91C384-A323-45E2-AB7B-5B7D41B2D511}"/>
              </a:ext>
            </a:extLst>
          </p:cNvPr>
          <p:cNvGraphicFramePr/>
          <p:nvPr>
            <p:extLst>
              <p:ext uri="{D42A27DB-BD31-4B8C-83A1-F6EECF244321}">
                <p14:modId xmlns:p14="http://schemas.microsoft.com/office/powerpoint/2010/main" val="3951767382"/>
              </p:ext>
            </p:extLst>
          </p:nvPr>
        </p:nvGraphicFramePr>
        <p:xfrm>
          <a:off x="3305174" y="233997"/>
          <a:ext cx="5584825" cy="58874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97446425"/>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48C0726-C40D-4382-AC14-89FAFCFA69E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95980" y="-38735"/>
            <a:ext cx="5240020" cy="6503035"/>
          </a:xfrm>
          <a:prstGeom prst="rect">
            <a:avLst/>
          </a:prstGeom>
          <a:noFill/>
          <a:ln>
            <a:noFill/>
          </a:ln>
        </p:spPr>
      </p:pic>
      <p:sp>
        <p:nvSpPr>
          <p:cNvPr id="3" name="TextBox 2">
            <a:extLst>
              <a:ext uri="{FF2B5EF4-FFF2-40B4-BE49-F238E27FC236}">
                <a16:creationId xmlns:a16="http://schemas.microsoft.com/office/drawing/2014/main" xmlns="" id="{EEFC93F4-4F5C-49D6-95BA-30F5FA6A530C}"/>
              </a:ext>
            </a:extLst>
          </p:cNvPr>
          <p:cNvSpPr txBox="1"/>
          <p:nvPr/>
        </p:nvSpPr>
        <p:spPr>
          <a:xfrm>
            <a:off x="63500" y="127000"/>
            <a:ext cx="3411831"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s-ES" sz="1600" dirty="0"/>
              <a:t>PROCESO DE COBRANZA</a:t>
            </a:r>
          </a:p>
          <a:p>
            <a:r>
              <a:rPr lang="es-ES" sz="1600" dirty="0"/>
              <a:t>ACTUAL EN LAS COOPERATIVAS</a:t>
            </a:r>
          </a:p>
          <a:p>
            <a:r>
              <a:rPr lang="es-ES" sz="1600" dirty="0"/>
              <a:t>ANALIZADAS</a:t>
            </a:r>
          </a:p>
        </p:txBody>
      </p:sp>
    </p:spTree>
    <p:extLst>
      <p:ext uri="{BB962C8B-B14F-4D97-AF65-F5344CB8AC3E}">
        <p14:creationId xmlns:p14="http://schemas.microsoft.com/office/powerpoint/2010/main" val="201952645"/>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340502" y="563220"/>
            <a:ext cx="3696845" cy="764184"/>
          </a:xfrm>
          <a:prstGeom prst="rect">
            <a:avLst/>
          </a:prstGeom>
        </p:spPr>
        <p:txBody>
          <a:bodyPr wrap="none">
            <a:spAutoFit/>
          </a:bodyPr>
          <a:lstStyle/>
          <a:p>
            <a:pPr algn="ctr">
              <a:lnSpc>
                <a:spcPct val="107000"/>
              </a:lnSpc>
              <a:spcBef>
                <a:spcPts val="1200"/>
              </a:spcBef>
              <a:spcAft>
                <a:spcPts val="0"/>
              </a:spcAft>
            </a:pPr>
            <a:r>
              <a:rPr lang="es-EC" sz="4400" b="1" kern="0"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PROPUESTA</a:t>
            </a:r>
            <a:endParaRPr lang="es-EC" sz="4400" b="1" kern="0" dirty="0">
              <a:solidFill>
                <a:srgbClr val="2E74B5"/>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4" name="Rectángulo 3"/>
          <p:cNvSpPr/>
          <p:nvPr/>
        </p:nvSpPr>
        <p:spPr>
          <a:xfrm>
            <a:off x="356836" y="1582120"/>
            <a:ext cx="11664176" cy="954107"/>
          </a:xfrm>
          <a:prstGeom prst="rect">
            <a:avLst/>
          </a:prstGeom>
        </p:spPr>
        <p:txBody>
          <a:bodyPr wrap="square">
            <a:spAutoFit/>
          </a:bodyPr>
          <a:lstStyle/>
          <a:p>
            <a:pPr algn="ctr">
              <a:spcBef>
                <a:spcPts val="1200"/>
              </a:spcBef>
              <a:spcAft>
                <a:spcPts val="0"/>
              </a:spcAft>
            </a:pPr>
            <a:r>
              <a:rPr lang="es-EC" sz="2800" b="1" kern="0"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Tem</a:t>
            </a:r>
            <a:r>
              <a:rPr lang="es-EC" sz="2800" b="1" kern="0" dirty="0">
                <a:latin typeface="Helvetica" panose="020B0604020202020204" pitchFamily="34" charset="0"/>
                <a:ea typeface="Times New Roman" panose="02020603050405020304" pitchFamily="18" charset="0"/>
                <a:cs typeface="Helvetica" panose="020B0604020202020204" pitchFamily="34" charset="0"/>
              </a:rPr>
              <a:t>a: Mejora al proceso de cobranza de las cooperativas de ahorro y crédito del segmento 1</a:t>
            </a:r>
            <a:endParaRPr lang="es-EC" sz="2800" b="1" dirty="0">
              <a:effectLst/>
              <a:latin typeface="Helvetica" panose="020B0604020202020204" pitchFamily="34" charset="0"/>
              <a:ea typeface="Calibri" panose="020F0502020204030204" pitchFamily="34" charset="0"/>
              <a:cs typeface="Helvetica" panose="020B0604020202020204" pitchFamily="34" charset="0"/>
            </a:endParaRPr>
          </a:p>
        </p:txBody>
      </p:sp>
      <p:pic>
        <p:nvPicPr>
          <p:cNvPr id="14338" name="Picture 2" descr="Resultado de imagen para propuest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04121" y="2548225"/>
            <a:ext cx="4762500" cy="399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102485"/>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60218" y="665202"/>
            <a:ext cx="3976255" cy="461665"/>
          </a:xfrm>
          <a:prstGeom prst="rect">
            <a:avLst/>
          </a:prstGeom>
          <a:noFill/>
        </p:spPr>
        <p:txBody>
          <a:bodyPr wrap="square" rtlCol="0">
            <a:spAutoFit/>
          </a:bodyPr>
          <a:lstStyle/>
          <a:p>
            <a:r>
              <a:rPr lang="es-EC" sz="2400" b="1" dirty="0"/>
              <a:t>Objeto de Estudio</a:t>
            </a:r>
          </a:p>
        </p:txBody>
      </p:sp>
      <p:sp>
        <p:nvSpPr>
          <p:cNvPr id="2" name="AutoShape 6" descr="Resultado de imagen para pym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 name="AutoShape 8" descr="Resultado de imagen para pym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10" descr="Resultado de imagen para pym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12" descr="Resultado de imagen para pyme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Rectangle 7">
            <a:extLst>
              <a:ext uri="{FF2B5EF4-FFF2-40B4-BE49-F238E27FC236}">
                <a16:creationId xmlns:a16="http://schemas.microsoft.com/office/drawing/2014/main" xmlns="" id="{EB69E5BF-013C-4652-A31D-10AF97B6F5DE}"/>
              </a:ext>
            </a:extLst>
          </p:cNvPr>
          <p:cNvSpPr/>
          <p:nvPr/>
        </p:nvSpPr>
        <p:spPr>
          <a:xfrm>
            <a:off x="612776" y="1548581"/>
            <a:ext cx="3089070" cy="1880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Las entidades del sector financiero popular y solidario, se segmentan por el saldo de sus activos</a:t>
            </a:r>
          </a:p>
        </p:txBody>
      </p:sp>
      <p:pic>
        <p:nvPicPr>
          <p:cNvPr id="13" name="Picture 12">
            <a:extLst>
              <a:ext uri="{FF2B5EF4-FFF2-40B4-BE49-F238E27FC236}">
                <a16:creationId xmlns:a16="http://schemas.microsoft.com/office/drawing/2014/main" xmlns="" id="{22845B6C-0237-4C3C-8FCF-66EF6D0FB1C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82106" y="1704481"/>
            <a:ext cx="4537429" cy="1649730"/>
          </a:xfrm>
          <a:prstGeom prst="rect">
            <a:avLst/>
          </a:prstGeom>
          <a:ln/>
        </p:spPr>
        <p:style>
          <a:lnRef idx="2">
            <a:schemeClr val="accent1"/>
          </a:lnRef>
          <a:fillRef idx="1">
            <a:schemeClr val="lt1"/>
          </a:fillRef>
          <a:effectRef idx="0">
            <a:schemeClr val="accent1"/>
          </a:effectRef>
          <a:fontRef idx="minor">
            <a:schemeClr val="dk1"/>
          </a:fontRef>
        </p:style>
      </p:pic>
      <p:sp>
        <p:nvSpPr>
          <p:cNvPr id="10" name="Rectangle 9">
            <a:extLst>
              <a:ext uri="{FF2B5EF4-FFF2-40B4-BE49-F238E27FC236}">
                <a16:creationId xmlns:a16="http://schemas.microsoft.com/office/drawing/2014/main" xmlns="" id="{9D012397-65CC-4C44-999F-B59458A5348D}"/>
              </a:ext>
            </a:extLst>
          </p:cNvPr>
          <p:cNvSpPr/>
          <p:nvPr/>
        </p:nvSpPr>
        <p:spPr>
          <a:xfrm>
            <a:off x="570262" y="3584222"/>
            <a:ext cx="5525738"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a:latin typeface="Arial" panose="020B0604020202020204" pitchFamily="34" charset="0"/>
                <a:ea typeface="Times New Roman" panose="02020603050405020304" pitchFamily="18" charset="0"/>
                <a:cs typeface="Arial" panose="020B0604020202020204" pitchFamily="34" charset="0"/>
              </a:rPr>
              <a:t>Artículo 14, numeral 35 del Código Orgánico Monetario y Financiero, la Junta de Política y Regulación Monetaria y Financiera expidió la resolución No. 038-2015-F, con fecha 13 de febrero de 2015, en la que se estableció la "Norma para la segmentación de las entidades del sector financiero popular y solidario</a:t>
            </a:r>
            <a:endParaRPr lang="es-E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C4D4456B-E96F-4637-A46D-22FB9A22EB96}"/>
              </a:ext>
            </a:extLst>
          </p:cNvPr>
          <p:cNvSpPr/>
          <p:nvPr/>
        </p:nvSpPr>
        <p:spPr>
          <a:xfrm>
            <a:off x="6804077" y="3471997"/>
            <a:ext cx="4537430"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a:latin typeface="Arial" panose="020B0604020202020204" pitchFamily="34" charset="0"/>
                <a:ea typeface="Times New Roman" panose="02020603050405020304" pitchFamily="18" charset="0"/>
                <a:cs typeface="Arial" panose="020B0604020202020204" pitchFamily="34" charset="0"/>
              </a:rPr>
              <a:t>Entidades orientadas al servicio de la comunidad, tienen como actividad económica la intermediación financiera: captación de recursos del público a través de depósitos a la vista y depósitos a plazo para su colocación en créditos comerciales, consumo, de vivienda y microcréditos.</a:t>
            </a:r>
            <a:endParaRPr lang="es-E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3E434D7F-4CFD-43F2-B93E-7686DDEFBD7C}"/>
              </a:ext>
            </a:extLst>
          </p:cNvPr>
          <p:cNvPicPr/>
          <p:nvPr/>
        </p:nvPicPr>
        <p:blipFill rotWithShape="1">
          <a:blip r:embed="rId3"/>
          <a:srcRect l="9348" t="11007" r="70720" b="78551"/>
          <a:stretch/>
        </p:blipFill>
        <p:spPr bwMode="auto">
          <a:xfrm>
            <a:off x="9342437" y="1704481"/>
            <a:ext cx="1757363" cy="14070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0162193"/>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308100" y="0"/>
            <a:ext cx="6386945" cy="722889"/>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32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FUNDAMENTACIÓN</a:t>
            </a:r>
            <a:endParaRPr lang="es-EC" dirty="0"/>
          </a:p>
        </p:txBody>
      </p:sp>
      <p:graphicFrame>
        <p:nvGraphicFramePr>
          <p:cNvPr id="6" name="5 Diagrama"/>
          <p:cNvGraphicFramePr/>
          <p:nvPr>
            <p:extLst>
              <p:ext uri="{D42A27DB-BD31-4B8C-83A1-F6EECF244321}">
                <p14:modId xmlns:p14="http://schemas.microsoft.com/office/powerpoint/2010/main" val="1162617842"/>
              </p:ext>
            </p:extLst>
          </p:nvPr>
        </p:nvGraphicFramePr>
        <p:xfrm>
          <a:off x="-995218" y="551196"/>
          <a:ext cx="9326418" cy="5430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xmlns="" id="{57ABB13A-B66B-4563-A109-A907209993CE}"/>
              </a:ext>
            </a:extLst>
          </p:cNvPr>
          <p:cNvSpPr txBox="1"/>
          <p:nvPr/>
        </p:nvSpPr>
        <p:spPr>
          <a:xfrm>
            <a:off x="6985000" y="977900"/>
            <a:ext cx="2375971" cy="338554"/>
          </a:xfrm>
          <a:prstGeom prst="rect">
            <a:avLst/>
          </a:prstGeom>
          <a:noFill/>
        </p:spPr>
        <p:txBody>
          <a:bodyPr wrap="none" rtlCol="0">
            <a:spAutoFit/>
          </a:bodyPr>
          <a:lstStyle/>
          <a:p>
            <a:r>
              <a:rPr lang="es-ES" sz="1600" b="1" dirty="0"/>
              <a:t>Límites de actividades</a:t>
            </a:r>
          </a:p>
        </p:txBody>
      </p:sp>
      <p:sp>
        <p:nvSpPr>
          <p:cNvPr id="7" name="TextBox 6">
            <a:extLst>
              <a:ext uri="{FF2B5EF4-FFF2-40B4-BE49-F238E27FC236}">
                <a16:creationId xmlns:a16="http://schemas.microsoft.com/office/drawing/2014/main" xmlns="" id="{55EB652D-F7FE-4C96-9B43-6AC39EBF95BA}"/>
              </a:ext>
            </a:extLst>
          </p:cNvPr>
          <p:cNvSpPr txBox="1"/>
          <p:nvPr/>
        </p:nvSpPr>
        <p:spPr>
          <a:xfrm>
            <a:off x="6311900" y="1663700"/>
            <a:ext cx="5684569" cy="1384995"/>
          </a:xfrm>
          <a:prstGeom prst="rect">
            <a:avLst/>
          </a:prstGeom>
          <a:noFill/>
        </p:spPr>
        <p:txBody>
          <a:bodyPr wrap="none" rtlCol="0">
            <a:spAutoFit/>
          </a:bodyPr>
          <a:lstStyle/>
          <a:p>
            <a:pPr marL="285750" indent="-285750">
              <a:buFont typeface="Wingdings" panose="05000000000000000000" pitchFamily="2" charset="2"/>
              <a:buChar char="ü"/>
            </a:pPr>
            <a:r>
              <a:rPr lang="es-ES" sz="1400" dirty="0"/>
              <a:t>Identificar gestiones de la etapa prejudicial desde el primer día de</a:t>
            </a:r>
          </a:p>
          <a:p>
            <a:r>
              <a:rPr lang="es-ES" sz="1400" dirty="0"/>
              <a:t>      vencimiento,</a:t>
            </a:r>
          </a:p>
          <a:p>
            <a:pPr marL="285750" indent="-285750">
              <a:buFont typeface="Wingdings" panose="05000000000000000000" pitchFamily="2" charset="2"/>
              <a:buChar char="ü"/>
            </a:pPr>
            <a:r>
              <a:rPr lang="es-ES" sz="1400" dirty="0"/>
              <a:t>Revisión de cartera en mora, realización de comités de mora</a:t>
            </a:r>
          </a:p>
          <a:p>
            <a:pPr marL="285750" indent="-285750">
              <a:buFont typeface="Wingdings" panose="05000000000000000000" pitchFamily="2" charset="2"/>
              <a:buChar char="ü"/>
            </a:pPr>
            <a:r>
              <a:rPr lang="es-ES" sz="1400" dirty="0"/>
              <a:t>Autorización y ejecución de medios de pago como: condonación, </a:t>
            </a:r>
          </a:p>
          <a:p>
            <a:r>
              <a:rPr lang="es-ES" sz="1400" dirty="0"/>
              <a:t>      refinanciamiento, reestructuración</a:t>
            </a:r>
          </a:p>
          <a:p>
            <a:pPr marL="285750" indent="-285750">
              <a:buFont typeface="Wingdings" panose="05000000000000000000" pitchFamily="2" charset="2"/>
              <a:buChar char="ü"/>
            </a:pPr>
            <a:r>
              <a:rPr lang="es-ES" sz="1400" dirty="0"/>
              <a:t>Emisión de informe de estado de cartera</a:t>
            </a:r>
          </a:p>
        </p:txBody>
      </p:sp>
      <p:sp>
        <p:nvSpPr>
          <p:cNvPr id="8" name="TextBox 7">
            <a:extLst>
              <a:ext uri="{FF2B5EF4-FFF2-40B4-BE49-F238E27FC236}">
                <a16:creationId xmlns:a16="http://schemas.microsoft.com/office/drawing/2014/main" xmlns="" id="{B539894F-A820-4CF8-B6C4-D64473C09BC3}"/>
              </a:ext>
            </a:extLst>
          </p:cNvPr>
          <p:cNvSpPr txBox="1"/>
          <p:nvPr/>
        </p:nvSpPr>
        <p:spPr>
          <a:xfrm>
            <a:off x="6896100" y="3238500"/>
            <a:ext cx="4746812" cy="584775"/>
          </a:xfrm>
          <a:prstGeom prst="rect">
            <a:avLst/>
          </a:prstGeom>
          <a:noFill/>
        </p:spPr>
        <p:txBody>
          <a:bodyPr wrap="none" rtlCol="0">
            <a:spAutoFit/>
          </a:bodyPr>
          <a:lstStyle/>
          <a:p>
            <a:r>
              <a:rPr lang="es-ES" sz="1600" b="1" dirty="0"/>
              <a:t>Acciones en las diferentes etapas del proceso </a:t>
            </a:r>
          </a:p>
          <a:p>
            <a:r>
              <a:rPr lang="es-ES" sz="1600" b="1" dirty="0"/>
              <a:t>de cobranza</a:t>
            </a:r>
          </a:p>
        </p:txBody>
      </p:sp>
      <p:graphicFrame>
        <p:nvGraphicFramePr>
          <p:cNvPr id="11" name="Object 10">
            <a:extLst>
              <a:ext uri="{FF2B5EF4-FFF2-40B4-BE49-F238E27FC236}">
                <a16:creationId xmlns:a16="http://schemas.microsoft.com/office/drawing/2014/main" xmlns="" id="{CB45E6A1-BA1C-412A-BC19-77BC4C211609}"/>
              </a:ext>
            </a:extLst>
          </p:cNvPr>
          <p:cNvGraphicFramePr>
            <a:graphicFrameLocks noChangeAspect="1"/>
          </p:cNvGraphicFramePr>
          <p:nvPr>
            <p:extLst>
              <p:ext uri="{D42A27DB-BD31-4B8C-83A1-F6EECF244321}">
                <p14:modId xmlns:p14="http://schemas.microsoft.com/office/powerpoint/2010/main" val="2354109415"/>
              </p:ext>
            </p:extLst>
          </p:nvPr>
        </p:nvGraphicFramePr>
        <p:xfrm>
          <a:off x="6985000" y="3895725"/>
          <a:ext cx="4114799" cy="1857375"/>
        </p:xfrm>
        <a:graphic>
          <a:graphicData uri="http://schemas.openxmlformats.org/presentationml/2006/ole">
            <mc:AlternateContent xmlns:mc="http://schemas.openxmlformats.org/markup-compatibility/2006">
              <mc:Choice xmlns:v="urn:schemas-microsoft-com:vml" Requires="v">
                <p:oleObj spid="_x0000_s15372" name="Worksheet" r:id="rId8" imgW="3648023" imgH="1857513" progId="Excel.Sheet.12">
                  <p:embed/>
                </p:oleObj>
              </mc:Choice>
              <mc:Fallback>
                <p:oleObj name="Worksheet" r:id="rId8" imgW="3648023" imgH="1857513" progId="Excel.Sheet.12">
                  <p:embed/>
                  <p:pic>
                    <p:nvPicPr>
                      <p:cNvPr id="0" name=""/>
                      <p:cNvPicPr/>
                      <p:nvPr/>
                    </p:nvPicPr>
                    <p:blipFill>
                      <a:blip r:embed="rId9"/>
                      <a:stretch>
                        <a:fillRect/>
                      </a:stretch>
                    </p:blipFill>
                    <p:spPr>
                      <a:xfrm>
                        <a:off x="6985000" y="3895725"/>
                        <a:ext cx="4114799" cy="1857375"/>
                      </a:xfrm>
                      <a:prstGeom prst="rect">
                        <a:avLst/>
                      </a:prstGeom>
                    </p:spPr>
                  </p:pic>
                </p:oleObj>
              </mc:Fallback>
            </mc:AlternateContent>
          </a:graphicData>
        </a:graphic>
      </p:graphicFrame>
    </p:spTree>
    <p:extLst>
      <p:ext uri="{BB962C8B-B14F-4D97-AF65-F5344CB8AC3E}">
        <p14:creationId xmlns:p14="http://schemas.microsoft.com/office/powerpoint/2010/main" val="3089779265"/>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xmlns="" id="{4C8E04D0-67E1-4B01-8151-21AF53B8FB4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52400"/>
            <a:ext cx="6337300" cy="5930900"/>
          </a:xfrm>
          <a:prstGeom prst="rect">
            <a:avLst/>
          </a:prstGeom>
          <a:noFill/>
          <a:ln>
            <a:noFill/>
          </a:ln>
        </p:spPr>
      </p:pic>
      <p:sp>
        <p:nvSpPr>
          <p:cNvPr id="3" name="TextBox 2">
            <a:extLst>
              <a:ext uri="{FF2B5EF4-FFF2-40B4-BE49-F238E27FC236}">
                <a16:creationId xmlns:a16="http://schemas.microsoft.com/office/drawing/2014/main" xmlns="" id="{3A7FF8BA-836A-400E-B35F-955A708BB84F}"/>
              </a:ext>
            </a:extLst>
          </p:cNvPr>
          <p:cNvSpPr txBox="1"/>
          <p:nvPr/>
        </p:nvSpPr>
        <p:spPr>
          <a:xfrm>
            <a:off x="9004300" y="1219200"/>
            <a:ext cx="2989921" cy="138499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ü"/>
            </a:pPr>
            <a:r>
              <a:rPr lang="es-ES" sz="1400" dirty="0"/>
              <a:t>Cada canal de gestión debe</a:t>
            </a:r>
          </a:p>
          <a:p>
            <a:r>
              <a:rPr lang="es-ES" sz="1400" dirty="0"/>
              <a:t>      visualizar la porción de cartera</a:t>
            </a:r>
          </a:p>
          <a:p>
            <a:r>
              <a:rPr lang="es-ES" sz="1400" dirty="0"/>
              <a:t>      que le corresponde. </a:t>
            </a:r>
          </a:p>
          <a:p>
            <a:pPr marL="285750" indent="-285750">
              <a:buFont typeface="Wingdings" panose="05000000000000000000" pitchFamily="2" charset="2"/>
              <a:buChar char="ü"/>
            </a:pPr>
            <a:r>
              <a:rPr lang="es-ES" sz="1400" dirty="0"/>
              <a:t>Revertir la carga de provisiones</a:t>
            </a:r>
          </a:p>
          <a:p>
            <a:pPr marL="285750" indent="-285750">
              <a:buFont typeface="Wingdings" panose="05000000000000000000" pitchFamily="2" charset="2"/>
              <a:buChar char="ü"/>
            </a:pPr>
            <a:r>
              <a:rPr lang="es-ES" sz="1400" dirty="0"/>
              <a:t>Obtener compromiso de pago y</a:t>
            </a:r>
          </a:p>
          <a:p>
            <a:r>
              <a:rPr lang="es-ES" sz="1400" dirty="0"/>
              <a:t>      realizar seguimiento.</a:t>
            </a:r>
          </a:p>
        </p:txBody>
      </p:sp>
    </p:spTree>
    <p:extLst>
      <p:ext uri="{BB962C8B-B14F-4D97-AF65-F5344CB8AC3E}">
        <p14:creationId xmlns:p14="http://schemas.microsoft.com/office/powerpoint/2010/main" val="3178273536"/>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25400" y="0"/>
            <a:ext cx="12192000" cy="584421"/>
          </a:xfrm>
          <a:prstGeom prst="rect">
            <a:avLst/>
          </a:prstGeom>
        </p:spPr>
        <p:txBody>
          <a:bodyPr>
            <a:normAutofit fontScale="82500" lnSpcReduction="20000"/>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s-EC" sz="2400" b="1" dirty="0">
                <a:latin typeface="Times New Roman" panose="02020603050405020304" pitchFamily="18" charset="0"/>
                <a:cs typeface="Times New Roman" panose="02020603050405020304" pitchFamily="18" charset="0"/>
              </a:rPr>
              <a:t>PROPUESTA DE MEJORA </a:t>
            </a:r>
          </a:p>
          <a:p>
            <a:pPr algn="l"/>
            <a:r>
              <a:rPr lang="es-EC" sz="2400" b="1" dirty="0">
                <a:latin typeface="Times New Roman" panose="02020603050405020304" pitchFamily="18" charset="0"/>
                <a:cs typeface="Times New Roman" panose="02020603050405020304" pitchFamily="18" charset="0"/>
              </a:rPr>
              <a:t>AL PROCESO DE COBRANZA</a:t>
            </a:r>
          </a:p>
        </p:txBody>
      </p:sp>
      <p:pic>
        <p:nvPicPr>
          <p:cNvPr id="5" name="Picture 4">
            <a:extLst>
              <a:ext uri="{FF2B5EF4-FFF2-40B4-BE49-F238E27FC236}">
                <a16:creationId xmlns:a16="http://schemas.microsoft.com/office/drawing/2014/main" xmlns="" id="{7676853E-1F26-42B1-9CC0-8201961470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96310" y="-10160"/>
            <a:ext cx="5876290" cy="6878320"/>
          </a:xfrm>
          <a:prstGeom prst="rect">
            <a:avLst/>
          </a:prstGeom>
          <a:noFill/>
          <a:ln>
            <a:noFill/>
          </a:ln>
        </p:spPr>
      </p:pic>
    </p:spTree>
    <p:extLst>
      <p:ext uri="{BB962C8B-B14F-4D97-AF65-F5344CB8AC3E}">
        <p14:creationId xmlns:p14="http://schemas.microsoft.com/office/powerpoint/2010/main" val="4228109720"/>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89771" y="0"/>
            <a:ext cx="3877985" cy="655885"/>
          </a:xfrm>
          <a:prstGeom prst="rect">
            <a:avLst/>
          </a:prstGeom>
        </p:spPr>
        <p:txBody>
          <a:bodyPr wrap="none">
            <a:spAutoFit/>
          </a:bodyPr>
          <a:lstStyle/>
          <a:p>
            <a:pPr algn="ctr">
              <a:lnSpc>
                <a:spcPct val="107000"/>
              </a:lnSpc>
              <a:spcBef>
                <a:spcPts val="1200"/>
              </a:spcBef>
              <a:spcAft>
                <a:spcPts val="0"/>
              </a:spcAft>
            </a:pPr>
            <a:r>
              <a:rPr lang="es-EC" sz="36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CONCLUSIONES</a:t>
            </a:r>
            <a:endParaRPr lang="es-EC" sz="4400" b="1" kern="0"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2"/>
          <p:cNvPicPr>
            <a:picLocks noChangeAspect="1"/>
          </p:cNvPicPr>
          <p:nvPr/>
        </p:nvPicPr>
        <p:blipFill rotWithShape="1">
          <a:blip r:embed="rId2"/>
          <a:srcRect r="6897" b="8123"/>
          <a:stretch/>
        </p:blipFill>
        <p:spPr>
          <a:xfrm>
            <a:off x="176645" y="798422"/>
            <a:ext cx="11887199" cy="5163912"/>
          </a:xfrm>
          <a:prstGeom prst="rect">
            <a:avLst/>
          </a:prstGeom>
        </p:spPr>
      </p:pic>
      <p:sp>
        <p:nvSpPr>
          <p:cNvPr id="5" name="4 Rectángulo"/>
          <p:cNvSpPr/>
          <p:nvPr/>
        </p:nvSpPr>
        <p:spPr>
          <a:xfrm>
            <a:off x="3422073" y="845274"/>
            <a:ext cx="8465128" cy="1600438"/>
          </a:xfrm>
          <a:prstGeom prst="rect">
            <a:avLst/>
          </a:prstGeom>
        </p:spPr>
        <p:txBody>
          <a:bodyPr wrap="square">
            <a:spAutoFit/>
          </a:bodyPr>
          <a:lstStyle/>
          <a:p>
            <a:pPr algn="just"/>
            <a:r>
              <a:rPr lang="es-EC" sz="1600" dirty="0"/>
              <a:t>La variación de los índices de morosidad reflejan un aumento en todas las instituciones cooperativistas analizadas en el período de análisis, que comprende el 2015 y el 2016, esto se debe a varios factores: como el desempleo, sobre endeudamiento de los socios, desvío del destino de crédito, falta de gestión oportuna de recuperación, falta de seguimiento de los compromisos de pago y en general, la inobservancia del proceso correcto de cobranza.</a:t>
            </a:r>
            <a:endParaRPr lang="es-ES" sz="1600" dirty="0"/>
          </a:p>
          <a:p>
            <a:pPr lvl="0" algn="just"/>
            <a:endParaRPr lang="es-EC" dirty="0"/>
          </a:p>
        </p:txBody>
      </p:sp>
      <p:sp>
        <p:nvSpPr>
          <p:cNvPr id="6" name="5 Rectángulo"/>
          <p:cNvSpPr/>
          <p:nvPr/>
        </p:nvSpPr>
        <p:spPr>
          <a:xfrm>
            <a:off x="3422071" y="2551749"/>
            <a:ext cx="8603671" cy="1077218"/>
          </a:xfrm>
          <a:prstGeom prst="rect">
            <a:avLst/>
          </a:prstGeom>
        </p:spPr>
        <p:txBody>
          <a:bodyPr wrap="square">
            <a:spAutoFit/>
          </a:bodyPr>
          <a:lstStyle/>
          <a:p>
            <a:pPr lvl="0" algn="just"/>
            <a:r>
              <a:rPr lang="es-EC" sz="1600" dirty="0"/>
              <a:t>En la gestión administrativa de las cooperativas, no se encuentra definido con claridad los responsables de cada una de las etapas del proceso de cobranza y ello ha generado que varias instancias apliquen la misma gestión sin que se obtengan compromisos de pagos efectivos </a:t>
            </a:r>
          </a:p>
        </p:txBody>
      </p:sp>
      <p:sp>
        <p:nvSpPr>
          <p:cNvPr id="7" name="6 Rectángulo"/>
          <p:cNvSpPr/>
          <p:nvPr/>
        </p:nvSpPr>
        <p:spPr>
          <a:xfrm>
            <a:off x="3422072" y="4145069"/>
            <a:ext cx="8603670" cy="584775"/>
          </a:xfrm>
          <a:prstGeom prst="rect">
            <a:avLst/>
          </a:prstGeom>
        </p:spPr>
        <p:txBody>
          <a:bodyPr wrap="square">
            <a:spAutoFit/>
          </a:bodyPr>
          <a:lstStyle/>
          <a:p>
            <a:r>
              <a:rPr lang="es-EC" sz="1600" dirty="0"/>
              <a:t>Las cooperativas analizadas realizan el proceso de cobranza por segmentación de cartera y no cuentan con un perfil de cada socio.</a:t>
            </a:r>
            <a:endParaRPr lang="es-ES" sz="1600" dirty="0"/>
          </a:p>
        </p:txBody>
      </p:sp>
    </p:spTree>
    <p:extLst>
      <p:ext uri="{BB962C8B-B14F-4D97-AF65-F5344CB8AC3E}">
        <p14:creationId xmlns:p14="http://schemas.microsoft.com/office/powerpoint/2010/main" val="723681772"/>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p:cNvPicPr>
            <a:picLocks noChangeAspect="1"/>
          </p:cNvPicPr>
          <p:nvPr/>
        </p:nvPicPr>
        <p:blipFill rotWithShape="1">
          <a:blip r:embed="rId2"/>
          <a:srcRect r="6897" b="8123"/>
          <a:stretch/>
        </p:blipFill>
        <p:spPr>
          <a:xfrm>
            <a:off x="138545" y="798422"/>
            <a:ext cx="11887199" cy="5163912"/>
          </a:xfrm>
          <a:prstGeom prst="rect">
            <a:avLst/>
          </a:prstGeom>
        </p:spPr>
      </p:pic>
      <p:sp>
        <p:nvSpPr>
          <p:cNvPr id="3" name="2 Rectángulo"/>
          <p:cNvSpPr/>
          <p:nvPr/>
        </p:nvSpPr>
        <p:spPr>
          <a:xfrm>
            <a:off x="3435926" y="1241336"/>
            <a:ext cx="8589817" cy="584775"/>
          </a:xfrm>
          <a:prstGeom prst="rect">
            <a:avLst/>
          </a:prstGeom>
        </p:spPr>
        <p:txBody>
          <a:bodyPr wrap="square">
            <a:spAutoFit/>
          </a:bodyPr>
          <a:lstStyle/>
          <a:p>
            <a:pPr lvl="0" algn="just"/>
            <a:r>
              <a:rPr lang="es-EC" sz="1600" dirty="0"/>
              <a:t>Los comités de mora se realizan de forma esporádica y no se definen en ellos las estrategias por cada socio, imposibilitando la gestión de recuperación</a:t>
            </a:r>
          </a:p>
        </p:txBody>
      </p:sp>
      <p:sp>
        <p:nvSpPr>
          <p:cNvPr id="4" name="3 Rectángulo"/>
          <p:cNvSpPr/>
          <p:nvPr/>
        </p:nvSpPr>
        <p:spPr>
          <a:xfrm>
            <a:off x="3297381" y="2697134"/>
            <a:ext cx="8728361" cy="861774"/>
          </a:xfrm>
          <a:prstGeom prst="rect">
            <a:avLst/>
          </a:prstGeom>
        </p:spPr>
        <p:txBody>
          <a:bodyPr wrap="square">
            <a:spAutoFit/>
          </a:bodyPr>
          <a:lstStyle/>
          <a:p>
            <a:r>
              <a:rPr lang="es-EC" sz="1600" dirty="0"/>
              <a:t>Falta de definición de campañas masivas, las mismas que se determinan cuando la institución cooperativista conoce la segmentación de pago cada uno de sus socios deudores.</a:t>
            </a:r>
            <a:endParaRPr lang="es-ES" sz="1600" dirty="0"/>
          </a:p>
          <a:p>
            <a:pPr lvl="0"/>
            <a:endParaRPr lang="es-EC" dirty="0"/>
          </a:p>
        </p:txBody>
      </p:sp>
      <p:sp>
        <p:nvSpPr>
          <p:cNvPr id="5" name="4 Rectángulo"/>
          <p:cNvSpPr/>
          <p:nvPr/>
        </p:nvSpPr>
        <p:spPr>
          <a:xfrm>
            <a:off x="3297380" y="4108478"/>
            <a:ext cx="8728361" cy="1077218"/>
          </a:xfrm>
          <a:prstGeom prst="rect">
            <a:avLst/>
          </a:prstGeom>
        </p:spPr>
        <p:txBody>
          <a:bodyPr wrap="square">
            <a:spAutoFit/>
          </a:bodyPr>
          <a:lstStyle/>
          <a:p>
            <a:pPr lvl="0" algn="just"/>
            <a:r>
              <a:rPr lang="es-EC" sz="1600" dirty="0"/>
              <a:t>Falta de control a través de auditorías de gestión mensuales al proceso de cobranza, que determinen el grado de operatividad, eficacia y de cumplimiento de éste proceso, así como no se obtienen evidencias de auditoría, lo que genera que cada ejecutor del proceso realice o no gestiones oportunas de recuperación.</a:t>
            </a:r>
          </a:p>
        </p:txBody>
      </p:sp>
    </p:spTree>
    <p:extLst>
      <p:ext uri="{BB962C8B-B14F-4D97-AF65-F5344CB8AC3E}">
        <p14:creationId xmlns:p14="http://schemas.microsoft.com/office/powerpoint/2010/main" val="2759627981"/>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14399" y="0"/>
            <a:ext cx="5032148" cy="655885"/>
          </a:xfrm>
          <a:prstGeom prst="rect">
            <a:avLst/>
          </a:prstGeom>
        </p:spPr>
        <p:txBody>
          <a:bodyPr wrap="none">
            <a:spAutoFit/>
          </a:bodyPr>
          <a:lstStyle/>
          <a:p>
            <a:pPr algn="ctr">
              <a:lnSpc>
                <a:spcPct val="107000"/>
              </a:lnSpc>
              <a:spcBef>
                <a:spcPts val="1200"/>
              </a:spcBef>
              <a:spcAft>
                <a:spcPts val="0"/>
              </a:spcAft>
            </a:pPr>
            <a:r>
              <a:rPr lang="es-EC" sz="36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RECOMENDACIONES</a:t>
            </a:r>
            <a:endParaRPr lang="es-EC" sz="4400" b="1" kern="0"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2428074431"/>
              </p:ext>
            </p:extLst>
          </p:nvPr>
        </p:nvGraphicFramePr>
        <p:xfrm>
          <a:off x="-1589759" y="652864"/>
          <a:ext cx="14790832" cy="5341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xmlns="" id="{7054D0F1-891B-4380-AEFF-35224D8F1FF7}"/>
              </a:ext>
            </a:extLst>
          </p:cNvPr>
          <p:cNvPicPr/>
          <p:nvPr/>
        </p:nvPicPr>
        <p:blipFill rotWithShape="1">
          <a:blip r:embed="rId7"/>
          <a:srcRect l="78492" t="67452" r="16040" b="21259"/>
          <a:stretch/>
        </p:blipFill>
        <p:spPr bwMode="auto">
          <a:xfrm>
            <a:off x="1054100" y="652864"/>
            <a:ext cx="812800" cy="1366436"/>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xmlns="" id="{6992C226-A545-4167-8A07-1B7CE4829193}"/>
              </a:ext>
            </a:extLst>
          </p:cNvPr>
          <p:cNvPicPr>
            <a:picLocks noChangeAspect="1"/>
          </p:cNvPicPr>
          <p:nvPr/>
        </p:nvPicPr>
        <p:blipFill>
          <a:blip r:embed="rId8"/>
          <a:stretch>
            <a:fillRect/>
          </a:stretch>
        </p:blipFill>
        <p:spPr>
          <a:xfrm>
            <a:off x="847089" y="4538551"/>
            <a:ext cx="1034487" cy="1151049"/>
          </a:xfrm>
          <a:prstGeom prst="rect">
            <a:avLst/>
          </a:prstGeom>
        </p:spPr>
      </p:pic>
    </p:spTree>
    <p:extLst>
      <p:ext uri="{BB962C8B-B14F-4D97-AF65-F5344CB8AC3E}">
        <p14:creationId xmlns:p14="http://schemas.microsoft.com/office/powerpoint/2010/main" val="3783868544"/>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sultado de imagen para aprob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947" y="940482"/>
            <a:ext cx="3511838" cy="451332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7"/>
          <p:cNvPicPr>
            <a:picLocks noChangeAspect="1"/>
          </p:cNvPicPr>
          <p:nvPr/>
        </p:nvPicPr>
        <p:blipFill>
          <a:blip r:embed="rId3"/>
          <a:stretch>
            <a:fillRect/>
          </a:stretch>
        </p:blipFill>
        <p:spPr>
          <a:xfrm>
            <a:off x="300429" y="1318006"/>
            <a:ext cx="6301561" cy="4133282"/>
          </a:xfrm>
          <a:prstGeom prst="rect">
            <a:avLst/>
          </a:prstGeom>
        </p:spPr>
      </p:pic>
    </p:spTree>
    <p:extLst>
      <p:ext uri="{BB962C8B-B14F-4D97-AF65-F5344CB8AC3E}">
        <p14:creationId xmlns:p14="http://schemas.microsoft.com/office/powerpoint/2010/main" val="644308183"/>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08A8DF1B-22A2-46E1-9BB2-7D42D941ADD0}"/>
              </a:ext>
            </a:extLst>
          </p:cNvPr>
          <p:cNvGraphicFramePr>
            <a:graphicFrameLocks noChangeAspect="1"/>
          </p:cNvGraphicFramePr>
          <p:nvPr>
            <p:extLst>
              <p:ext uri="{D42A27DB-BD31-4B8C-83A1-F6EECF244321}">
                <p14:modId xmlns:p14="http://schemas.microsoft.com/office/powerpoint/2010/main" val="3371914915"/>
              </p:ext>
            </p:extLst>
          </p:nvPr>
        </p:nvGraphicFramePr>
        <p:xfrm>
          <a:off x="1562100" y="228600"/>
          <a:ext cx="8966200" cy="6400800"/>
        </p:xfrm>
        <a:graphic>
          <a:graphicData uri="http://schemas.openxmlformats.org/presentationml/2006/ole">
            <mc:AlternateContent xmlns:mc="http://schemas.openxmlformats.org/markup-compatibility/2006">
              <mc:Choice xmlns:v="urn:schemas-microsoft-com:vml" Requires="v">
                <p:oleObj spid="_x0000_s11326" name="Worksheet" r:id="rId3" imgW="7391446" imgH="6400800" progId="Excel.Sheet.12">
                  <p:embed/>
                </p:oleObj>
              </mc:Choice>
              <mc:Fallback>
                <p:oleObj name="Worksheet" r:id="rId3" imgW="7391446" imgH="6400800" progId="Excel.Sheet.12">
                  <p:embed/>
                  <p:pic>
                    <p:nvPicPr>
                      <p:cNvPr id="0" name=""/>
                      <p:cNvPicPr/>
                      <p:nvPr/>
                    </p:nvPicPr>
                    <p:blipFill>
                      <a:blip r:embed="rId4"/>
                      <a:stretch>
                        <a:fillRect/>
                      </a:stretch>
                    </p:blipFill>
                    <p:spPr>
                      <a:xfrm>
                        <a:off x="1562100" y="228600"/>
                        <a:ext cx="8966200" cy="6400800"/>
                      </a:xfrm>
                      <a:prstGeom prst="rect">
                        <a:avLst/>
                      </a:prstGeom>
                    </p:spPr>
                  </p:pic>
                </p:oleObj>
              </mc:Fallback>
            </mc:AlternateContent>
          </a:graphicData>
        </a:graphic>
      </p:graphicFrame>
      <p:sp>
        <p:nvSpPr>
          <p:cNvPr id="3" name="Arrow: Left 2">
            <a:extLst>
              <a:ext uri="{FF2B5EF4-FFF2-40B4-BE49-F238E27FC236}">
                <a16:creationId xmlns:a16="http://schemas.microsoft.com/office/drawing/2014/main" xmlns="" id="{72947562-08D7-4923-B29C-7FBF926FBF1B}"/>
              </a:ext>
            </a:extLst>
          </p:cNvPr>
          <p:cNvSpPr/>
          <p:nvPr/>
        </p:nvSpPr>
        <p:spPr>
          <a:xfrm>
            <a:off x="9842500" y="4927600"/>
            <a:ext cx="3556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83494648"/>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19DBA963-7ED3-4DBD-A965-CFFDCEBCEE04}"/>
              </a:ext>
            </a:extLst>
          </p:cNvPr>
          <p:cNvGraphicFramePr/>
          <p:nvPr>
            <p:extLst>
              <p:ext uri="{D42A27DB-BD31-4B8C-83A1-F6EECF244321}">
                <p14:modId xmlns:p14="http://schemas.microsoft.com/office/powerpoint/2010/main" val="3016042036"/>
              </p:ext>
            </p:extLst>
          </p:nvPr>
        </p:nvGraphicFramePr>
        <p:xfrm>
          <a:off x="293915" y="816429"/>
          <a:ext cx="11609614" cy="5321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xmlns="" id="{DCFC577F-B8B8-45C1-A5B8-A298F07E520E}"/>
              </a:ext>
            </a:extLst>
          </p:cNvPr>
          <p:cNvSpPr txBox="1"/>
          <p:nvPr/>
        </p:nvSpPr>
        <p:spPr>
          <a:xfrm>
            <a:off x="3962400" y="457200"/>
            <a:ext cx="4146007" cy="400110"/>
          </a:xfrm>
          <a:prstGeom prst="rect">
            <a:avLst/>
          </a:prstGeom>
          <a:noFill/>
        </p:spPr>
        <p:txBody>
          <a:bodyPr wrap="none" rtlCol="0">
            <a:spAutoFit/>
          </a:bodyPr>
          <a:lstStyle/>
          <a:p>
            <a:r>
              <a:rPr lang="es-ES" sz="2000" dirty="0"/>
              <a:t>ORIGEN DEL COOPERATIVISMO</a:t>
            </a:r>
          </a:p>
        </p:txBody>
      </p:sp>
    </p:spTree>
    <p:extLst>
      <p:ext uri="{BB962C8B-B14F-4D97-AF65-F5344CB8AC3E}">
        <p14:creationId xmlns:p14="http://schemas.microsoft.com/office/powerpoint/2010/main" val="3695476118"/>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684CA20F-1081-4DA4-93D4-A19C221E1544}"/>
              </a:ext>
            </a:extLst>
          </p:cNvPr>
          <p:cNvGraphicFramePr/>
          <p:nvPr>
            <p:extLst>
              <p:ext uri="{D42A27DB-BD31-4B8C-83A1-F6EECF244321}">
                <p14:modId xmlns:p14="http://schemas.microsoft.com/office/powerpoint/2010/main" val="2707000328"/>
              </p:ext>
            </p:extLst>
          </p:nvPr>
        </p:nvGraphicFramePr>
        <p:xfrm>
          <a:off x="293915" y="435429"/>
          <a:ext cx="11609614" cy="5321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xmlns="" id="{4B481786-BC54-45A0-A49F-9E7BED693EDB}"/>
              </a:ext>
            </a:extLst>
          </p:cNvPr>
          <p:cNvGrpSpPr/>
          <p:nvPr/>
        </p:nvGrpSpPr>
        <p:grpSpPr>
          <a:xfrm>
            <a:off x="139700" y="5830507"/>
            <a:ext cx="11761107" cy="1205292"/>
            <a:chOff x="-21845" y="3476403"/>
            <a:chExt cx="11631459" cy="1001914"/>
          </a:xfrm>
        </p:grpSpPr>
        <p:sp>
          <p:nvSpPr>
            <p:cNvPr id="4" name="Rectangle: Rounded Corners 3">
              <a:extLst>
                <a:ext uri="{FF2B5EF4-FFF2-40B4-BE49-F238E27FC236}">
                  <a16:creationId xmlns:a16="http://schemas.microsoft.com/office/drawing/2014/main" xmlns="" id="{432BD809-0547-4008-9139-05871B53C414}"/>
                </a:ext>
              </a:extLst>
            </p:cNvPr>
            <p:cNvSpPr/>
            <p:nvPr/>
          </p:nvSpPr>
          <p:spPr>
            <a:xfrm>
              <a:off x="0" y="3476403"/>
              <a:ext cx="11609614" cy="768430"/>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5" name="Rectangle: Rounded Corners 4">
              <a:extLst>
                <a:ext uri="{FF2B5EF4-FFF2-40B4-BE49-F238E27FC236}">
                  <a16:creationId xmlns:a16="http://schemas.microsoft.com/office/drawing/2014/main" xmlns="" id="{9237090C-C2D5-4C50-8653-994E6D56DCA3}"/>
                </a:ext>
              </a:extLst>
            </p:cNvPr>
            <p:cNvSpPr txBox="1"/>
            <p:nvPr/>
          </p:nvSpPr>
          <p:spPr>
            <a:xfrm>
              <a:off x="-21845" y="3563373"/>
              <a:ext cx="11609614" cy="9149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s-ES" sz="1600" dirty="0">
                  <a:latin typeface="+mj-lt"/>
                </a:rPr>
                <a:t>En el año 2012,  la Superintendencia de Economía Popular y Solidaria inició el proceso de adecuación de los estatutos sociales de las cooperativas y asociaciones, para organizar mejor el sistema de control de estas entidades, que tendrán hasta mayo de 2013 para regularizarse.</a:t>
              </a:r>
            </a:p>
            <a:p>
              <a:pPr marL="0" lvl="0" indent="0" algn="ctr" defTabSz="711200">
                <a:lnSpc>
                  <a:spcPct val="90000"/>
                </a:lnSpc>
                <a:spcBef>
                  <a:spcPct val="0"/>
                </a:spcBef>
                <a:spcAft>
                  <a:spcPct val="35000"/>
                </a:spcAft>
                <a:buNone/>
              </a:pPr>
              <a:endParaRPr lang="es-ES" sz="1600" kern="1200" dirty="0">
                <a:latin typeface="+mj-lt"/>
              </a:endParaRPr>
            </a:p>
          </p:txBody>
        </p:sp>
      </p:grpSp>
      <p:grpSp>
        <p:nvGrpSpPr>
          <p:cNvPr id="6" name="Group 5">
            <a:extLst>
              <a:ext uri="{FF2B5EF4-FFF2-40B4-BE49-F238E27FC236}">
                <a16:creationId xmlns:a16="http://schemas.microsoft.com/office/drawing/2014/main" xmlns="" id="{50B2C061-0F75-4E39-8067-D052915CDD1C}"/>
              </a:ext>
            </a:extLst>
          </p:cNvPr>
          <p:cNvGrpSpPr/>
          <p:nvPr/>
        </p:nvGrpSpPr>
        <p:grpSpPr>
          <a:xfrm>
            <a:off x="5575495" y="5748607"/>
            <a:ext cx="952306" cy="277785"/>
            <a:chOff x="5284300" y="4261301"/>
            <a:chExt cx="1041011" cy="339187"/>
          </a:xfrm>
        </p:grpSpPr>
        <p:sp>
          <p:nvSpPr>
            <p:cNvPr id="7" name="Arrow: Right 6">
              <a:extLst>
                <a:ext uri="{FF2B5EF4-FFF2-40B4-BE49-F238E27FC236}">
                  <a16:creationId xmlns:a16="http://schemas.microsoft.com/office/drawing/2014/main" xmlns="" id="{A01D9D4D-13C7-4827-A783-322257110D41}"/>
                </a:ext>
              </a:extLst>
            </p:cNvPr>
            <p:cNvSpPr/>
            <p:nvPr/>
          </p:nvSpPr>
          <p:spPr>
            <a:xfrm rot="5400000">
              <a:off x="5635213" y="3910389"/>
              <a:ext cx="339186" cy="1041011"/>
            </a:xfrm>
            <a:prstGeom prst="rightArrow">
              <a:avLst>
                <a:gd name="adj1" fmla="val 60000"/>
                <a:gd name="adj2" fmla="val 50000"/>
              </a:avLst>
            </a:prstGeom>
          </p:spPr>
          <p:style>
            <a:lnRef idx="1">
              <a:schemeClr val="accent3"/>
            </a:lnRef>
            <a:fillRef idx="3">
              <a:schemeClr val="accent3"/>
            </a:fillRef>
            <a:effectRef idx="2">
              <a:schemeClr val="accent3"/>
            </a:effectRef>
            <a:fontRef idx="minor">
              <a:schemeClr val="lt1"/>
            </a:fontRef>
          </p:style>
        </p:sp>
        <p:sp>
          <p:nvSpPr>
            <p:cNvPr id="8" name="Arrow: Right 4">
              <a:extLst>
                <a:ext uri="{FF2B5EF4-FFF2-40B4-BE49-F238E27FC236}">
                  <a16:creationId xmlns:a16="http://schemas.microsoft.com/office/drawing/2014/main" xmlns="" id="{6E3DD1B1-55E9-4590-B525-848A3610B6DC}"/>
                </a:ext>
              </a:extLst>
            </p:cNvPr>
            <p:cNvSpPr txBox="1"/>
            <p:nvPr/>
          </p:nvSpPr>
          <p:spPr>
            <a:xfrm>
              <a:off x="5492503" y="4261301"/>
              <a:ext cx="624607" cy="2374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p:txBody>
        </p:sp>
      </p:grpSp>
    </p:spTree>
    <p:extLst>
      <p:ext uri="{BB962C8B-B14F-4D97-AF65-F5344CB8AC3E}">
        <p14:creationId xmlns:p14="http://schemas.microsoft.com/office/powerpoint/2010/main" val="4019719968"/>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68036" y="0"/>
            <a:ext cx="10972800" cy="722889"/>
          </a:xfrm>
        </p:spPr>
        <p:txBody>
          <a:bodyPr/>
          <a:lstStyle/>
          <a:p>
            <a:r>
              <a:rPr lang="es-ES" sz="32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PLANTEAMIENTO DEL PROBLEMA</a:t>
            </a:r>
            <a:endParaRPr lang="es-EC" dirty="0"/>
          </a:p>
        </p:txBody>
      </p:sp>
      <p:sp>
        <p:nvSpPr>
          <p:cNvPr id="3" name="2 Rectángulo redondeado"/>
          <p:cNvSpPr/>
          <p:nvPr/>
        </p:nvSpPr>
        <p:spPr>
          <a:xfrm>
            <a:off x="856404" y="1164495"/>
            <a:ext cx="8877478" cy="910265"/>
          </a:xfrm>
          <a:prstGeom prst="roundRect">
            <a:avLst/>
          </a:prstGeom>
          <a:solidFill>
            <a:schemeClr val="accent1">
              <a:lumMod val="20000"/>
              <a:lumOff val="80000"/>
            </a:schemeClr>
          </a:solidFill>
          <a:ln w="76200">
            <a:solidFill>
              <a:schemeClr val="accent1"/>
            </a:solidFill>
          </a:ln>
          <a:effectLst>
            <a:innerShdw blurRad="114300">
              <a:srgbClr val="FFFF6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sz="1600" dirty="0">
                <a:solidFill>
                  <a:schemeClr val="tx1"/>
                </a:solidFill>
                <a:latin typeface="Arial" panose="020B0604020202020204" pitchFamily="34" charset="0"/>
                <a:cs typeface="Arial" panose="020B0604020202020204" pitchFamily="34" charset="0"/>
              </a:rPr>
              <a:t>El volumen de transacciones operacionales ha aumentado en los últimos años, por lo cual es importante buscar oportunidades de mejora a través del diagnóstico de su gestión de cobranzas empleando para ello una Auditoría, descubriendo deficiencias en las operaciones.</a:t>
            </a:r>
            <a:endParaRPr lang="es-ES" sz="1600" dirty="0">
              <a:solidFill>
                <a:schemeClr val="tx1"/>
              </a:solidFill>
              <a:latin typeface="Arial" panose="020B0604020202020204" pitchFamily="34" charset="0"/>
              <a:cs typeface="Arial" panose="020B0604020202020204" pitchFamily="34" charset="0"/>
            </a:endParaRPr>
          </a:p>
        </p:txBody>
      </p:sp>
      <p:sp>
        <p:nvSpPr>
          <p:cNvPr id="4" name="3 Rectángulo redondeado"/>
          <p:cNvSpPr/>
          <p:nvPr/>
        </p:nvSpPr>
        <p:spPr>
          <a:xfrm>
            <a:off x="3455819" y="2313785"/>
            <a:ext cx="7542382" cy="1115215"/>
          </a:xfrm>
          <a:prstGeom prst="roundRect">
            <a:avLst/>
          </a:prstGeom>
          <a:solidFill>
            <a:schemeClr val="accent2">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schemeClr val="tx1"/>
                </a:solidFill>
                <a:latin typeface="+mj-lt"/>
              </a:rPr>
              <a:t>El sector cooperativo de ahorro y crédito, en los últimos años ha presentado incrementos en el índice de morosidad, lo que ha incidido negativamente en el funcionamiento institucional.  </a:t>
            </a:r>
            <a:endParaRPr lang="es-ES" sz="1600" dirty="0">
              <a:solidFill>
                <a:schemeClr val="tx1"/>
              </a:solidFill>
              <a:latin typeface="+mj-lt"/>
            </a:endParaRPr>
          </a:p>
        </p:txBody>
      </p:sp>
      <p:sp>
        <p:nvSpPr>
          <p:cNvPr id="7" name="6 Rectángulo redondeado"/>
          <p:cNvSpPr/>
          <p:nvPr/>
        </p:nvSpPr>
        <p:spPr>
          <a:xfrm>
            <a:off x="4429722" y="3858185"/>
            <a:ext cx="6931005" cy="1022617"/>
          </a:xfrm>
          <a:prstGeom prst="roundRect">
            <a:avLst/>
          </a:prstGeom>
          <a:solidFill>
            <a:schemeClr val="accent2">
              <a:lumMod val="20000"/>
              <a:lumOff val="80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schemeClr val="tx1"/>
                </a:solidFill>
                <a:latin typeface="+mj-lt"/>
              </a:rPr>
              <a:t>La baja recuperación de crédito, reduce el capital de operación financiero, la capacidad de atender a los clientes, de ampliar  operaciones y contribuir al desarrollo nacional.</a:t>
            </a:r>
            <a:endParaRPr lang="es-ES" sz="1600" dirty="0">
              <a:solidFill>
                <a:schemeClr val="tx1"/>
              </a:solidFill>
              <a:latin typeface="+mj-lt"/>
            </a:endParaRPr>
          </a:p>
        </p:txBody>
      </p:sp>
    </p:spTree>
    <p:extLst>
      <p:ext uri="{BB962C8B-B14F-4D97-AF65-F5344CB8AC3E}">
        <p14:creationId xmlns:p14="http://schemas.microsoft.com/office/powerpoint/2010/main" val="2845711079"/>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D2341C5-7454-4B87-9A45-A7BD2D7B59C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3032"/>
            <a:ext cx="10452100" cy="5142468"/>
          </a:xfrm>
          <a:prstGeom prst="rect">
            <a:avLst/>
          </a:prstGeom>
          <a:noFill/>
          <a:ln>
            <a:noFill/>
          </a:ln>
        </p:spPr>
      </p:pic>
      <p:sp>
        <p:nvSpPr>
          <p:cNvPr id="3" name="TextBox 2">
            <a:extLst>
              <a:ext uri="{FF2B5EF4-FFF2-40B4-BE49-F238E27FC236}">
                <a16:creationId xmlns:a16="http://schemas.microsoft.com/office/drawing/2014/main" xmlns="" id="{689A7EEA-8769-4027-8731-FD6E5911AC06}"/>
              </a:ext>
            </a:extLst>
          </p:cNvPr>
          <p:cNvSpPr txBox="1"/>
          <p:nvPr/>
        </p:nvSpPr>
        <p:spPr>
          <a:xfrm>
            <a:off x="3949700" y="393700"/>
            <a:ext cx="3035300" cy="369332"/>
          </a:xfrm>
          <a:prstGeom prst="rect">
            <a:avLst/>
          </a:prstGeom>
          <a:noFill/>
        </p:spPr>
        <p:txBody>
          <a:bodyPr wrap="square" rtlCol="0">
            <a:spAutoFit/>
          </a:bodyPr>
          <a:lstStyle/>
          <a:p>
            <a:r>
              <a:rPr lang="es-ES" b="1" dirty="0"/>
              <a:t>ESPINA DE PESCADO</a:t>
            </a:r>
          </a:p>
        </p:txBody>
      </p:sp>
    </p:spTree>
    <p:extLst>
      <p:ext uri="{BB962C8B-B14F-4D97-AF65-F5344CB8AC3E}">
        <p14:creationId xmlns:p14="http://schemas.microsoft.com/office/powerpoint/2010/main" val="3479025249"/>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DAE0FD49-6911-4B0C-B3B9-4228EC702FBC}"/>
              </a:ext>
            </a:extLst>
          </p:cNvPr>
          <p:cNvGraphicFramePr/>
          <p:nvPr>
            <p:extLst>
              <p:ext uri="{D42A27DB-BD31-4B8C-83A1-F6EECF244321}">
                <p14:modId xmlns:p14="http://schemas.microsoft.com/office/powerpoint/2010/main" val="2111351257"/>
              </p:ext>
            </p:extLst>
          </p:nvPr>
        </p:nvGraphicFramePr>
        <p:xfrm>
          <a:off x="500693" y="676406"/>
          <a:ext cx="10980107" cy="5457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xmlns="" id="{B431115B-BBCC-459F-A3B4-7DC419DF7C4F}"/>
              </a:ext>
            </a:extLst>
          </p:cNvPr>
          <p:cNvGrpSpPr/>
          <p:nvPr/>
        </p:nvGrpSpPr>
        <p:grpSpPr>
          <a:xfrm>
            <a:off x="8915400" y="2531823"/>
            <a:ext cx="2436836" cy="1794353"/>
            <a:chOff x="8731" y="1625600"/>
            <a:chExt cx="2616200" cy="2167466"/>
          </a:xfrm>
          <a:solidFill>
            <a:schemeClr val="accent5">
              <a:lumMod val="60000"/>
              <a:lumOff val="40000"/>
            </a:schemeClr>
          </a:solidFill>
        </p:grpSpPr>
        <p:sp>
          <p:nvSpPr>
            <p:cNvPr id="5" name="Rectangle: Rounded Corners 4">
              <a:extLst>
                <a:ext uri="{FF2B5EF4-FFF2-40B4-BE49-F238E27FC236}">
                  <a16:creationId xmlns:a16="http://schemas.microsoft.com/office/drawing/2014/main" xmlns="" id="{427DE5F4-512E-4613-9676-C335AD263755}"/>
                </a:ext>
              </a:extLst>
            </p:cNvPr>
            <p:cNvSpPr/>
            <p:nvPr/>
          </p:nvSpPr>
          <p:spPr>
            <a:xfrm>
              <a:off x="8731" y="1625600"/>
              <a:ext cx="2616200" cy="2167466"/>
            </a:xfrm>
            <a:prstGeom prst="roundRect">
              <a:avLst/>
            </a:prstGeom>
          </p:spPr>
          <p:style>
            <a:lnRef idx="1">
              <a:schemeClr val="accent6"/>
            </a:lnRef>
            <a:fillRef idx="3">
              <a:schemeClr val="accent6"/>
            </a:fillRef>
            <a:effectRef idx="2">
              <a:schemeClr val="accent6"/>
            </a:effectRef>
            <a:fontRef idx="minor">
              <a:schemeClr val="lt1"/>
            </a:fontRef>
          </p:style>
        </p:sp>
        <p:sp>
          <p:nvSpPr>
            <p:cNvPr id="6" name="Rectangle: Rounded Corners 4">
              <a:extLst>
                <a:ext uri="{FF2B5EF4-FFF2-40B4-BE49-F238E27FC236}">
                  <a16:creationId xmlns:a16="http://schemas.microsoft.com/office/drawing/2014/main" xmlns="" id="{673378CB-D6E9-48EF-89ED-8C8BA1394B07}"/>
                </a:ext>
              </a:extLst>
            </p:cNvPr>
            <p:cNvSpPr txBox="1"/>
            <p:nvPr/>
          </p:nvSpPr>
          <p:spPr>
            <a:xfrm>
              <a:off x="114538" y="1731406"/>
              <a:ext cx="2187683" cy="1845353"/>
            </a:xfrm>
            <a:prstGeom prst="rect">
              <a:avLst/>
            </a:prstGeom>
          </p:spPr>
          <p:style>
            <a:lnRef idx="1">
              <a:schemeClr val="accent6"/>
            </a:lnRef>
            <a:fillRef idx="3">
              <a:schemeClr val="accent6"/>
            </a:fillRef>
            <a:effectRef idx="2">
              <a:schemeClr val="accent6"/>
            </a:effectRef>
            <a:fontRef idx="minor">
              <a:schemeClr val="lt1"/>
            </a:fontRef>
          </p:style>
          <p:txBody>
            <a:bodyPr spcFirstLastPara="0" vert="horz" wrap="square" lIns="91440" tIns="91440" rIns="91440" bIns="91440" numCol="1" spcCol="1270" anchor="ctr" anchorCtr="0">
              <a:noAutofit/>
            </a:bodyPr>
            <a:lstStyle/>
            <a:p>
              <a:pPr marL="0" lvl="0" indent="0" algn="ctr" defTabSz="1377950">
                <a:lnSpc>
                  <a:spcPct val="90000"/>
                </a:lnSpc>
                <a:spcBef>
                  <a:spcPct val="0"/>
                </a:spcBef>
                <a:spcAft>
                  <a:spcPct val="35000"/>
                </a:spcAft>
                <a:buNone/>
              </a:pPr>
              <a:r>
                <a:rPr lang="es-ES" sz="1900" dirty="0">
                  <a:solidFill>
                    <a:prstClr val="white"/>
                  </a:solidFill>
                  <a:latin typeface="Tw Cen MT" panose="020B0602020104020603"/>
                </a:rPr>
                <a:t>Mejora:  TTHH, rendimiento de activos y finanzas </a:t>
              </a:r>
              <a:r>
                <a:rPr lang="es-ES" sz="1900" b="1" dirty="0">
                  <a:solidFill>
                    <a:prstClr val="white"/>
                  </a:solidFill>
                  <a:latin typeface="Tw Cen MT" panose="020B0602020104020603"/>
                </a:rPr>
                <a:t>(ventaja competitiva)</a:t>
              </a:r>
              <a:endParaRPr lang="es-ES" sz="1900" b="1" kern="1200" dirty="0">
                <a:solidFill>
                  <a:prstClr val="white"/>
                </a:solidFill>
                <a:latin typeface="Tw Cen MT" panose="020B0602020104020603"/>
                <a:ea typeface="+mn-ea"/>
                <a:cs typeface="+mn-cs"/>
              </a:endParaRPr>
            </a:p>
          </p:txBody>
        </p:sp>
      </p:grpSp>
      <p:sp>
        <p:nvSpPr>
          <p:cNvPr id="8" name="1 Título">
            <a:extLst>
              <a:ext uri="{FF2B5EF4-FFF2-40B4-BE49-F238E27FC236}">
                <a16:creationId xmlns:a16="http://schemas.microsoft.com/office/drawing/2014/main" xmlns="" id="{7BBE1847-18D7-4A30-B9D9-2E2C1F0DA2F3}"/>
              </a:ext>
            </a:extLst>
          </p:cNvPr>
          <p:cNvSpPr txBox="1">
            <a:spLocks/>
          </p:cNvSpPr>
          <p:nvPr/>
        </p:nvSpPr>
        <p:spPr>
          <a:xfrm>
            <a:off x="2590800" y="1181100"/>
            <a:ext cx="6386945" cy="722889"/>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32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JUSTIFICACIÓN</a:t>
            </a:r>
            <a:endParaRPr lang="es-EC" dirty="0"/>
          </a:p>
        </p:txBody>
      </p:sp>
      <p:pic>
        <p:nvPicPr>
          <p:cNvPr id="9" name="Picture 8">
            <a:extLst>
              <a:ext uri="{FF2B5EF4-FFF2-40B4-BE49-F238E27FC236}">
                <a16:creationId xmlns:a16="http://schemas.microsoft.com/office/drawing/2014/main" xmlns="" id="{14CEDC9C-54E8-49F0-AF5A-6F96FB72B742}"/>
              </a:ext>
            </a:extLst>
          </p:cNvPr>
          <p:cNvPicPr/>
          <p:nvPr/>
        </p:nvPicPr>
        <p:blipFill rotWithShape="1">
          <a:blip r:embed="rId7"/>
          <a:srcRect l="26458" t="36689" r="61901" b="51176"/>
          <a:stretch/>
        </p:blipFill>
        <p:spPr bwMode="auto">
          <a:xfrm>
            <a:off x="6783387" y="4403724"/>
            <a:ext cx="1319213" cy="1057275"/>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xmlns="" id="{65800170-4D3C-4B9A-8CEF-E0356152B3A7}"/>
              </a:ext>
            </a:extLst>
          </p:cNvPr>
          <p:cNvPicPr/>
          <p:nvPr/>
        </p:nvPicPr>
        <p:blipFill rotWithShape="1">
          <a:blip r:embed="rId8"/>
          <a:srcRect l="77963" t="73095" r="4751" b="6021"/>
          <a:stretch/>
        </p:blipFill>
        <p:spPr bwMode="auto">
          <a:xfrm>
            <a:off x="4079874" y="4384675"/>
            <a:ext cx="1190625" cy="1057274"/>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xmlns="" id="{8AC70620-2F97-47DD-AD44-400684B8A54B}"/>
              </a:ext>
            </a:extLst>
          </p:cNvPr>
          <p:cNvPicPr/>
          <p:nvPr/>
        </p:nvPicPr>
        <p:blipFill rotWithShape="1">
          <a:blip r:embed="rId9"/>
          <a:srcRect l="38629" t="64064" r="40557" b="13358"/>
          <a:stretch/>
        </p:blipFill>
        <p:spPr bwMode="auto">
          <a:xfrm>
            <a:off x="1333500" y="4381499"/>
            <a:ext cx="1314449" cy="1022349"/>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xmlns="" id="{85E43D4F-B126-4D0F-BFF5-2C871D7845C1}"/>
              </a:ext>
            </a:extLst>
          </p:cNvPr>
          <p:cNvPicPr/>
          <p:nvPr/>
        </p:nvPicPr>
        <p:blipFill rotWithShape="1">
          <a:blip r:embed="rId10"/>
          <a:srcRect l="62617" t="70837" r="23977" b="13077"/>
          <a:stretch/>
        </p:blipFill>
        <p:spPr bwMode="auto">
          <a:xfrm>
            <a:off x="9539287" y="4441824"/>
            <a:ext cx="1319213" cy="9239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1830443"/>
      </p:ext>
    </p:extLst>
  </p:cSld>
  <p:clrMapOvr>
    <a:masterClrMapping/>
  </p:clrMapOvr>
  <mc:AlternateContent xmlns:mc="http://schemas.openxmlformats.org/markup-compatibility/2006">
    <mc:Choice xmlns:p14="http://schemas.microsoft.com/office/powerpoint/2010/main" Requires="p14">
      <p:transition p14:dur="10">
        <p14:reveal/>
      </p:transition>
    </mc:Choice>
    <mc:Fallback>
      <p:transition>
        <p:fade/>
      </p:transition>
    </mc:Fallback>
  </mc:AlternateContent>
</p:sld>
</file>

<file path=ppt/theme/theme1.xml><?xml version="1.0" encoding="utf-8"?>
<a:theme xmlns:a="http://schemas.openxmlformats.org/drawingml/2006/main" name="T-ESPE-057516-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T-ESPE-057516-D</Template>
  <TotalTime>18780</TotalTime>
  <Words>2950</Words>
  <Application>Microsoft Office PowerPoint</Application>
  <PresentationFormat>Personalizado</PresentationFormat>
  <Paragraphs>232</Paragraphs>
  <Slides>36</Slides>
  <Notes>9</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36</vt:i4>
      </vt:variant>
    </vt:vector>
  </HeadingPairs>
  <TitlesOfParts>
    <vt:vector size="39" baseType="lpstr">
      <vt:lpstr>T-ESPE-057516-D</vt:lpstr>
      <vt:lpstr>CorelDRAW</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PLANTEAMIENTO DEL PROBLEMA</vt:lpstr>
      <vt:lpstr>Presentación de PowerPoint</vt:lpstr>
      <vt:lpstr>Presentación de PowerPoint</vt:lpstr>
      <vt:lpstr>OBJETIVOS ESPECÍFICOS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SANTOSO</dc:creator>
  <cp:lastModifiedBy>MIPC2</cp:lastModifiedBy>
  <cp:revision>343</cp:revision>
  <dcterms:created xsi:type="dcterms:W3CDTF">2018-04-04T17:37:17Z</dcterms:created>
  <dcterms:modified xsi:type="dcterms:W3CDTF">2018-09-25T23:56:00Z</dcterms:modified>
</cp:coreProperties>
</file>