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317" r:id="rId3"/>
    <p:sldId id="319" r:id="rId4"/>
    <p:sldId id="318" r:id="rId5"/>
    <p:sldId id="320" r:id="rId6"/>
    <p:sldId id="324" r:id="rId7"/>
    <p:sldId id="325" r:id="rId8"/>
    <p:sldId id="328" r:id="rId9"/>
    <p:sldId id="353" r:id="rId10"/>
    <p:sldId id="354" r:id="rId11"/>
    <p:sldId id="357" r:id="rId12"/>
    <p:sldId id="355" r:id="rId13"/>
    <p:sldId id="356" r:id="rId14"/>
    <p:sldId id="359" r:id="rId15"/>
    <p:sldId id="326" r:id="rId16"/>
    <p:sldId id="327" r:id="rId17"/>
    <p:sldId id="360" r:id="rId18"/>
    <p:sldId id="361" r:id="rId19"/>
    <p:sldId id="329" r:id="rId20"/>
    <p:sldId id="321" r:id="rId21"/>
    <p:sldId id="322" r:id="rId22"/>
    <p:sldId id="340" r:id="rId23"/>
    <p:sldId id="331" r:id="rId24"/>
    <p:sldId id="332" r:id="rId25"/>
    <p:sldId id="333" r:id="rId26"/>
    <p:sldId id="334" r:id="rId27"/>
    <p:sldId id="335" r:id="rId28"/>
    <p:sldId id="336" r:id="rId29"/>
    <p:sldId id="338" r:id="rId30"/>
    <p:sldId id="337" r:id="rId31"/>
    <p:sldId id="339" r:id="rId32"/>
    <p:sldId id="342" r:id="rId33"/>
    <p:sldId id="345" r:id="rId34"/>
    <p:sldId id="343" r:id="rId35"/>
    <p:sldId id="346" r:id="rId36"/>
    <p:sldId id="347" r:id="rId37"/>
    <p:sldId id="348" r:id="rId38"/>
    <p:sldId id="349" r:id="rId39"/>
    <p:sldId id="350" r:id="rId40"/>
    <p:sldId id="351" r:id="rId41"/>
    <p:sldId id="352"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 d="1"/>
        <a:sy n="1" d="1"/>
      </p:scale>
      <p:origin x="0" y="0"/>
    </p:cViewPr>
  </p:notesTextViewPr>
  <p:sorterViewPr>
    <p:cViewPr>
      <p:scale>
        <a:sx n="100" d="100"/>
        <a:sy n="100" d="100"/>
      </p:scale>
      <p:origin x="0" y="5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D0CC8-73B4-44BC-8D1F-4ACFF8C711E0}" type="datetimeFigureOut">
              <a:rPr lang="es-EC" smtClean="0"/>
              <a:t>17/09/2018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C6BC7-0024-466B-B569-3CB77B94EB30}" type="slidenum">
              <a:rPr lang="es-EC" smtClean="0"/>
              <a:t>‹Nº›</a:t>
            </a:fld>
            <a:endParaRPr lang="es-EC"/>
          </a:p>
        </p:txBody>
      </p:sp>
    </p:spTree>
    <p:extLst>
      <p:ext uri="{BB962C8B-B14F-4D97-AF65-F5344CB8AC3E}">
        <p14:creationId xmlns:p14="http://schemas.microsoft.com/office/powerpoint/2010/main" val="73810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8C6BC7-0024-466B-B569-3CB77B94EB30}" type="slidenum">
              <a:rPr lang="es-EC" smtClean="0"/>
              <a:t>1</a:t>
            </a:fld>
            <a:endParaRPr lang="es-EC"/>
          </a:p>
        </p:txBody>
      </p:sp>
    </p:spTree>
    <p:extLst>
      <p:ext uri="{BB962C8B-B14F-4D97-AF65-F5344CB8AC3E}">
        <p14:creationId xmlns:p14="http://schemas.microsoft.com/office/powerpoint/2010/main" val="334456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08C6BC7-0024-466B-B569-3CB77B94EB30}" type="slidenum">
              <a:rPr lang="es-EC" smtClean="0"/>
              <a:t>38</a:t>
            </a:fld>
            <a:endParaRPr lang="es-EC"/>
          </a:p>
        </p:txBody>
      </p:sp>
    </p:spTree>
    <p:extLst>
      <p:ext uri="{BB962C8B-B14F-4D97-AF65-F5344CB8AC3E}">
        <p14:creationId xmlns:p14="http://schemas.microsoft.com/office/powerpoint/2010/main" val="2635314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F01E5DD3-948C-4D78-81B7-53645F2044E5}" type="datetimeFigureOut">
              <a:rPr lang="es-EC" smtClean="0"/>
              <a:pPr/>
              <a:t>17/09/2018</a:t>
            </a:fld>
            <a:endParaRPr lang="es-EC"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dirty="0">
              <a:solidFill>
                <a:srgbClr val="6F9400">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AADCE155-25FA-452A-BA9B-51A1C0FACB12}" type="slidenum">
              <a:rPr lang="es-EC" smtClean="0"/>
              <a:pPr/>
              <a:t>‹Nº›</a:t>
            </a:fld>
            <a:endParaRPr lang="es-EC" dirty="0"/>
          </a:p>
        </p:txBody>
      </p:sp>
    </p:spTree>
    <p:extLst>
      <p:ext uri="{BB962C8B-B14F-4D97-AF65-F5344CB8AC3E}">
        <p14:creationId xmlns:p14="http://schemas.microsoft.com/office/powerpoint/2010/main" val="177201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5" name="4 Marcador de pie de página"/>
          <p:cNvSpPr>
            <a:spLocks noGrp="1"/>
          </p:cNvSpPr>
          <p:nvPr>
            <p:ph type="ftr" sz="quarter" idx="11"/>
          </p:nvPr>
        </p:nvSpPr>
        <p:spPr/>
        <p:txBody>
          <a:bodyPr/>
          <a:lstStyle/>
          <a:p>
            <a:endParaRPr lang="es-EC" dirty="0">
              <a:solidFill>
                <a:prstClr val="black"/>
              </a:solidFill>
            </a:endParaRPr>
          </a:p>
        </p:txBody>
      </p:sp>
      <p:sp>
        <p:nvSpPr>
          <p:cNvPr id="6" name="5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Tree>
    <p:extLst>
      <p:ext uri="{BB962C8B-B14F-4D97-AF65-F5344CB8AC3E}">
        <p14:creationId xmlns:p14="http://schemas.microsoft.com/office/powerpoint/2010/main" val="144179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5" name="4 Marcador de pie de página"/>
          <p:cNvSpPr>
            <a:spLocks noGrp="1"/>
          </p:cNvSpPr>
          <p:nvPr>
            <p:ph type="ftr" sz="quarter" idx="11"/>
          </p:nvPr>
        </p:nvSpPr>
        <p:spPr/>
        <p:txBody>
          <a:bodyPr/>
          <a:lstStyle/>
          <a:p>
            <a:endParaRPr lang="es-EC" dirty="0">
              <a:solidFill>
                <a:prstClr val="black"/>
              </a:solidFill>
            </a:endParaRPr>
          </a:p>
        </p:txBody>
      </p:sp>
      <p:sp>
        <p:nvSpPr>
          <p:cNvPr id="6" name="5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Tree>
    <p:extLst>
      <p:ext uri="{BB962C8B-B14F-4D97-AF65-F5344CB8AC3E}">
        <p14:creationId xmlns:p14="http://schemas.microsoft.com/office/powerpoint/2010/main" val="425816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5" name="4 Marcador de pie de página"/>
          <p:cNvSpPr>
            <a:spLocks noGrp="1"/>
          </p:cNvSpPr>
          <p:nvPr>
            <p:ph type="ftr" sz="quarter" idx="11"/>
          </p:nvPr>
        </p:nvSpPr>
        <p:spPr/>
        <p:txBody>
          <a:bodyPr/>
          <a:lstStyle/>
          <a:p>
            <a:endParaRPr lang="es-EC" dirty="0">
              <a:solidFill>
                <a:prstClr val="black"/>
              </a:solidFill>
            </a:endParaRPr>
          </a:p>
        </p:txBody>
      </p:sp>
      <p:sp>
        <p:nvSpPr>
          <p:cNvPr id="6" name="5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208103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5" name="4 Marcador de pie de página"/>
          <p:cNvSpPr>
            <a:spLocks noGrp="1"/>
          </p:cNvSpPr>
          <p:nvPr>
            <p:ph type="ftr" sz="quarter" idx="11"/>
          </p:nvPr>
        </p:nvSpPr>
        <p:spPr/>
        <p:txBody>
          <a:bodyPr/>
          <a:lstStyle/>
          <a:p>
            <a:endParaRPr lang="es-EC" dirty="0">
              <a:solidFill>
                <a:prstClr val="black"/>
              </a:solidFill>
            </a:endParaRPr>
          </a:p>
        </p:txBody>
      </p:sp>
      <p:sp>
        <p:nvSpPr>
          <p:cNvPr id="6" name="5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184564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6" name="5 Marcador de pie de página"/>
          <p:cNvSpPr>
            <a:spLocks noGrp="1"/>
          </p:cNvSpPr>
          <p:nvPr>
            <p:ph type="ftr" sz="quarter" idx="11"/>
          </p:nvPr>
        </p:nvSpPr>
        <p:spPr/>
        <p:txBody>
          <a:bodyPr/>
          <a:lstStyle/>
          <a:p>
            <a:endParaRPr lang="es-EC" dirty="0">
              <a:solidFill>
                <a:prstClr val="black"/>
              </a:solidFill>
            </a:endParaRPr>
          </a:p>
        </p:txBody>
      </p:sp>
      <p:sp>
        <p:nvSpPr>
          <p:cNvPr id="7" name="6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169690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8" name="7 Marcador de pie de página"/>
          <p:cNvSpPr>
            <a:spLocks noGrp="1"/>
          </p:cNvSpPr>
          <p:nvPr>
            <p:ph type="ftr" sz="quarter" idx="11"/>
          </p:nvPr>
        </p:nvSpPr>
        <p:spPr/>
        <p:txBody>
          <a:bodyPr/>
          <a:lstStyle/>
          <a:p>
            <a:endParaRPr lang="es-EC" dirty="0">
              <a:solidFill>
                <a:prstClr val="black"/>
              </a:solidFill>
            </a:endParaRPr>
          </a:p>
        </p:txBody>
      </p:sp>
      <p:sp>
        <p:nvSpPr>
          <p:cNvPr id="9" name="8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Tree>
    <p:extLst>
      <p:ext uri="{BB962C8B-B14F-4D97-AF65-F5344CB8AC3E}">
        <p14:creationId xmlns:p14="http://schemas.microsoft.com/office/powerpoint/2010/main" val="404800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4" name="3 Marcador de pie de página"/>
          <p:cNvSpPr>
            <a:spLocks noGrp="1"/>
          </p:cNvSpPr>
          <p:nvPr>
            <p:ph type="ftr" sz="quarter" idx="11"/>
          </p:nvPr>
        </p:nvSpPr>
        <p:spPr/>
        <p:txBody>
          <a:bodyPr/>
          <a:lstStyle/>
          <a:p>
            <a:endParaRPr lang="es-EC" dirty="0">
              <a:solidFill>
                <a:prstClr val="black"/>
              </a:solidFill>
            </a:endParaRPr>
          </a:p>
        </p:txBody>
      </p:sp>
      <p:sp>
        <p:nvSpPr>
          <p:cNvPr id="5" name="4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289578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3" name="2 Marcador de pie de página"/>
          <p:cNvSpPr>
            <a:spLocks noGrp="1"/>
          </p:cNvSpPr>
          <p:nvPr>
            <p:ph type="ftr" sz="quarter" idx="11"/>
          </p:nvPr>
        </p:nvSpPr>
        <p:spPr/>
        <p:txBody>
          <a:bodyPr/>
          <a:lstStyle/>
          <a:p>
            <a:endParaRPr lang="es-EC" dirty="0">
              <a:solidFill>
                <a:prstClr val="black"/>
              </a:solidFill>
            </a:endParaRPr>
          </a:p>
        </p:txBody>
      </p:sp>
      <p:sp>
        <p:nvSpPr>
          <p:cNvPr id="4" name="3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Tree>
    <p:extLst>
      <p:ext uri="{BB962C8B-B14F-4D97-AF65-F5344CB8AC3E}">
        <p14:creationId xmlns:p14="http://schemas.microsoft.com/office/powerpoint/2010/main" val="359474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6" name="5 Marcador de pie de página"/>
          <p:cNvSpPr>
            <a:spLocks noGrp="1"/>
          </p:cNvSpPr>
          <p:nvPr>
            <p:ph type="ftr" sz="quarter" idx="11"/>
          </p:nvPr>
        </p:nvSpPr>
        <p:spPr/>
        <p:txBody>
          <a:bodyPr/>
          <a:lstStyle/>
          <a:p>
            <a:endParaRPr lang="es-EC" dirty="0">
              <a:solidFill>
                <a:prstClr val="black"/>
              </a:solidFill>
            </a:endParaRPr>
          </a:p>
        </p:txBody>
      </p:sp>
      <p:sp>
        <p:nvSpPr>
          <p:cNvPr id="7" name="6 Marcador de número de diapositiva"/>
          <p:cNvSpPr>
            <a:spLocks noGrp="1"/>
          </p:cNvSpPr>
          <p:nvPr>
            <p:ph type="sldNum" sz="quarter" idx="12"/>
          </p:nvPr>
        </p:nvSpPr>
        <p:spPr/>
        <p:txBody>
          <a:bodyPr/>
          <a:lstStyle/>
          <a:p>
            <a:fld id="{AADCE155-25FA-452A-BA9B-51A1C0FACB12}" type="slidenum">
              <a:rPr lang="es-EC" smtClean="0">
                <a:solidFill>
                  <a:prstClr val="black"/>
                </a:solidFill>
              </a:rPr>
              <a:pPr/>
              <a:t>‹Nº›</a:t>
            </a:fld>
            <a:endParaRPr lang="es-EC" dirty="0">
              <a:solidFill>
                <a:prstClr val="black"/>
              </a:solidFill>
            </a:endParaRPr>
          </a:p>
        </p:txBody>
      </p:sp>
    </p:spTree>
    <p:extLst>
      <p:ext uri="{BB962C8B-B14F-4D97-AF65-F5344CB8AC3E}">
        <p14:creationId xmlns:p14="http://schemas.microsoft.com/office/powerpoint/2010/main" val="6716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dirty="0">
              <a:solidFill>
                <a:prstClr val="black"/>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AADCE155-25FA-452A-BA9B-51A1C0FACB12}" type="slidenum">
              <a:rPr lang="es-EC" smtClean="0">
                <a:solidFill>
                  <a:prstClr val="black"/>
                </a:solidFill>
              </a:rPr>
              <a:pPr/>
              <a:t>‹Nº›</a:t>
            </a:fld>
            <a:endParaRPr lang="es-EC" dirty="0">
              <a:solidFill>
                <a:prstClr val="black"/>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283924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01E5DD3-948C-4D78-81B7-53645F2044E5}" type="datetimeFigureOut">
              <a:rPr lang="es-EC" smtClean="0">
                <a:solidFill>
                  <a:prstClr val="black"/>
                </a:solidFill>
              </a:rPr>
              <a:pPr/>
              <a:t>17/09/2018</a:t>
            </a:fld>
            <a:endParaRPr lang="es-EC" dirty="0">
              <a:solidFill>
                <a:prstClr val="black"/>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dirty="0">
              <a:solidFill>
                <a:prstClr val="black"/>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DCE155-25FA-452A-BA9B-51A1C0FACB12}" type="slidenum">
              <a:rPr lang="es-EC" smtClean="0">
                <a:solidFill>
                  <a:prstClr val="black"/>
                </a:solidFill>
              </a:rPr>
              <a:pPr/>
              <a:t>‹Nº›</a:t>
            </a:fld>
            <a:endParaRPr lang="es-EC" dirty="0">
              <a:solidFill>
                <a:prstClr val="black"/>
              </a:solidFill>
            </a:endParaRPr>
          </a:p>
        </p:txBody>
      </p:sp>
    </p:spTree>
    <p:extLst>
      <p:ext uri="{BB962C8B-B14F-4D97-AF65-F5344CB8AC3E}">
        <p14:creationId xmlns:p14="http://schemas.microsoft.com/office/powerpoint/2010/main" val="628152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Confetti">
          <a:fgClr>
            <a:schemeClr val="bg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0" y="1916832"/>
            <a:ext cx="9144000" cy="863160"/>
          </a:xfrm>
        </p:spPr>
        <p:txBody>
          <a:bodyPr>
            <a:noAutofit/>
          </a:bodyPr>
          <a:lstStyle/>
          <a:p>
            <a:pPr algn="ctr"/>
            <a:r>
              <a:rPr lang="es-EC" sz="2400" dirty="0">
                <a:solidFill>
                  <a:schemeClr val="tx1"/>
                </a:solidFill>
                <a:latin typeface="Arial" pitchFamily="34" charset="0"/>
                <a:cs typeface="Arial" pitchFamily="34" charset="0"/>
              </a:rPr>
              <a:t>MAESTRÍA EN AGRICULTURA SOSTENIBLE</a:t>
            </a:r>
            <a:br>
              <a:rPr lang="es-EC" sz="2400" dirty="0">
                <a:solidFill>
                  <a:schemeClr val="tx1"/>
                </a:solidFill>
                <a:latin typeface="Arial" pitchFamily="34" charset="0"/>
                <a:cs typeface="Arial" pitchFamily="34" charset="0"/>
              </a:rPr>
            </a:br>
            <a:r>
              <a:rPr lang="es-EC" sz="2400" dirty="0">
                <a:solidFill>
                  <a:schemeClr val="tx1"/>
                </a:solidFill>
                <a:latin typeface="Arial" pitchFamily="34" charset="0"/>
                <a:cs typeface="Arial" pitchFamily="34" charset="0"/>
              </a:rPr>
              <a:t>IV PROMOCIÓN</a:t>
            </a:r>
          </a:p>
        </p:txBody>
      </p:sp>
      <p:sp>
        <p:nvSpPr>
          <p:cNvPr id="5" name="4 Subtítulo"/>
          <p:cNvSpPr>
            <a:spLocks noGrp="1"/>
          </p:cNvSpPr>
          <p:nvPr>
            <p:ph type="subTitle" idx="1"/>
          </p:nvPr>
        </p:nvSpPr>
        <p:spPr>
          <a:xfrm>
            <a:off x="0" y="3140968"/>
            <a:ext cx="9144000" cy="175260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es-EC" sz="2000" b="1" dirty="0" smtClean="0">
                <a:latin typeface="Arial" pitchFamily="34" charset="0"/>
                <a:cs typeface="Arial" pitchFamily="34" charset="0"/>
              </a:rPr>
              <a:t>PRUEBAS </a:t>
            </a:r>
            <a:r>
              <a:rPr lang="es-EC" sz="2000" b="1" dirty="0">
                <a:latin typeface="Arial" pitchFamily="34" charset="0"/>
                <a:cs typeface="Arial" pitchFamily="34" charset="0"/>
              </a:rPr>
              <a:t>DE HOJA SIMPLE CON PRODUCTOS BIORRACIONALES, PARA EL CONTROL DE SIGATOKA NEGRA </a:t>
            </a:r>
            <a:r>
              <a:rPr lang="es-EC" sz="2000" b="1" i="1" dirty="0">
                <a:latin typeface="Arial" pitchFamily="34" charset="0"/>
                <a:cs typeface="Arial" pitchFamily="34" charset="0"/>
              </a:rPr>
              <a:t>Mycosphaerella fijiensis </a:t>
            </a:r>
            <a:r>
              <a:rPr lang="es-EC" sz="2000" b="1" dirty="0">
                <a:latin typeface="Arial" pitchFamily="34" charset="0"/>
                <a:cs typeface="Arial" pitchFamily="34" charset="0"/>
              </a:rPr>
              <a:t>var. </a:t>
            </a:r>
            <a:r>
              <a:rPr lang="es-EC" sz="2000" b="1" i="1" dirty="0">
                <a:latin typeface="Arial" pitchFamily="34" charset="0"/>
                <a:cs typeface="Arial" pitchFamily="34" charset="0"/>
              </a:rPr>
              <a:t>difformis</a:t>
            </a:r>
            <a:r>
              <a:rPr lang="es-EC" sz="2000" b="1" dirty="0">
                <a:latin typeface="Arial" pitchFamily="34" charset="0"/>
                <a:cs typeface="Arial" pitchFamily="34" charset="0"/>
              </a:rPr>
              <a:t>, EN EL CULTIVO DE BANANO </a:t>
            </a:r>
            <a:r>
              <a:rPr lang="es-EC" sz="2000" b="1" i="1" dirty="0">
                <a:latin typeface="Arial" pitchFamily="34" charset="0"/>
                <a:cs typeface="Arial" pitchFamily="34" charset="0"/>
              </a:rPr>
              <a:t>Musa acuminata AAA</a:t>
            </a:r>
            <a:r>
              <a:rPr lang="es-EC" sz="2000" b="1" dirty="0">
                <a:latin typeface="Arial" pitchFamily="34" charset="0"/>
                <a:cs typeface="Arial" pitchFamily="34" charset="0"/>
              </a:rPr>
              <a:t>. </a:t>
            </a:r>
            <a:endParaRPr lang="es-EC" sz="2000" dirty="0">
              <a:latin typeface="Arial" pitchFamily="34" charset="0"/>
              <a:cs typeface="Arial" pitchFamily="34" charset="0"/>
            </a:endParaRP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32656"/>
            <a:ext cx="5568315" cy="1210945"/>
          </a:xfrm>
          <a:prstGeom prst="rect">
            <a:avLst/>
          </a:prstGeom>
          <a:noFill/>
          <a:ln>
            <a:noFill/>
          </a:ln>
        </p:spPr>
      </p:pic>
      <p:sp>
        <p:nvSpPr>
          <p:cNvPr id="7" name="TextBox 6"/>
          <p:cNvSpPr txBox="1"/>
          <p:nvPr/>
        </p:nvSpPr>
        <p:spPr>
          <a:xfrm>
            <a:off x="2642467" y="5373216"/>
            <a:ext cx="6429420" cy="1323439"/>
          </a:xfrm>
          <a:prstGeom prst="rect">
            <a:avLst/>
          </a:prstGeom>
          <a:noFill/>
        </p:spPr>
        <p:txBody>
          <a:bodyPr wrap="square" rtlCol="0">
            <a:spAutoFit/>
          </a:bodyPr>
          <a:lstStyle/>
          <a:p>
            <a:pPr algn="r"/>
            <a:endParaRPr lang="en-US" sz="2000" b="1" dirty="0" smtClean="0">
              <a:solidFill>
                <a:schemeClr val="bg1"/>
              </a:solidFill>
              <a:latin typeface="Arial" pitchFamily="34" charset="0"/>
              <a:cs typeface="Arial" pitchFamily="34" charset="0"/>
            </a:endParaRPr>
          </a:p>
          <a:p>
            <a:pPr algn="r"/>
            <a:r>
              <a:rPr lang="en-US" sz="2000" b="1" dirty="0" smtClean="0">
                <a:solidFill>
                  <a:schemeClr val="bg1"/>
                </a:solidFill>
                <a:latin typeface="Arial" pitchFamily="34" charset="0"/>
                <a:cs typeface="Arial" pitchFamily="34" charset="0"/>
              </a:rPr>
              <a:t>Autor: Franklin L. Maiguashca Tapia</a:t>
            </a:r>
          </a:p>
          <a:p>
            <a:pPr algn="r"/>
            <a:r>
              <a:rPr lang="en-US" sz="2000" b="1" dirty="0" smtClean="0">
                <a:solidFill>
                  <a:schemeClr val="bg1"/>
                </a:solidFill>
                <a:latin typeface="Arial" pitchFamily="34" charset="0"/>
                <a:cs typeface="Arial" pitchFamily="34" charset="0"/>
              </a:rPr>
              <a:t>Director: Dr. </a:t>
            </a:r>
            <a:r>
              <a:rPr lang="en-US" sz="2000" b="1" dirty="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César Falconí</a:t>
            </a:r>
          </a:p>
          <a:p>
            <a:pPr algn="r"/>
            <a:r>
              <a:rPr lang="en-US" sz="2000" b="1" dirty="0" smtClean="0">
                <a:solidFill>
                  <a:schemeClr val="bg1"/>
                </a:solidFill>
                <a:latin typeface="Arial" pitchFamily="34" charset="0"/>
                <a:cs typeface="Arial" pitchFamily="34" charset="0"/>
              </a:rPr>
              <a:t> 17 Septiembre  2018</a:t>
            </a:r>
            <a:endParaRPr lang="es-EC"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35995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760640"/>
          </a:xfrm>
        </p:spPr>
        <p:txBody>
          <a:bodyPr>
            <a:noAutofit/>
          </a:bodyPr>
          <a:lstStyle/>
          <a:p>
            <a:pPr algn="just"/>
            <a:r>
              <a:rPr lang="es-EC" sz="2000" dirty="0" smtClean="0">
                <a:latin typeface="Arial" pitchFamily="34" charset="0"/>
                <a:cs typeface="Arial" pitchFamily="34" charset="0"/>
              </a:rPr>
              <a:t>Según </a:t>
            </a:r>
            <a:r>
              <a:rPr lang="es-EC" sz="2000" dirty="0">
                <a:latin typeface="Arial" pitchFamily="34" charset="0"/>
                <a:cs typeface="Arial" pitchFamily="34" charset="0"/>
              </a:rPr>
              <a:t>Stover (1980) el centro de origen y distribución de la Sigatoka negra se encontró en Asia y de ahí el patógeno se propagó al resto del mundo. El primer lugar donde se encontró </a:t>
            </a:r>
            <a:r>
              <a:rPr lang="es-EC" sz="2000" i="1" dirty="0">
                <a:latin typeface="Arial" pitchFamily="34" charset="0"/>
                <a:cs typeface="Arial" pitchFamily="34" charset="0"/>
              </a:rPr>
              <a:t>M. fijiensis </a:t>
            </a:r>
            <a:r>
              <a:rPr lang="es-EC" sz="2000" dirty="0">
                <a:latin typeface="Arial" pitchFamily="34" charset="0"/>
                <a:cs typeface="Arial" pitchFamily="34" charset="0"/>
              </a:rPr>
              <a:t>var</a:t>
            </a:r>
            <a:r>
              <a:rPr lang="es-EC" sz="2000" i="1" dirty="0">
                <a:latin typeface="Arial" pitchFamily="34" charset="0"/>
                <a:cs typeface="Arial" pitchFamily="34" charset="0"/>
              </a:rPr>
              <a:t>. difformis </a:t>
            </a:r>
            <a:r>
              <a:rPr lang="es-EC" sz="2000" dirty="0">
                <a:latin typeface="Arial" pitchFamily="34" charset="0"/>
                <a:cs typeface="Arial" pitchFamily="34" charset="0"/>
              </a:rPr>
              <a:t>fuera de su centro de origen, fue Honduras en el año 1972 (Stover, 1980)(Fig.2) </a:t>
            </a:r>
            <a:endParaRPr lang="es-EC" sz="2000" dirty="0" smtClean="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El </a:t>
            </a:r>
            <a:r>
              <a:rPr lang="es-EC" sz="2000" dirty="0">
                <a:latin typeface="Arial" pitchFamily="34" charset="0"/>
                <a:cs typeface="Arial" pitchFamily="34" charset="0"/>
              </a:rPr>
              <a:t>patógeno destruye rápidamente el tejido foliar, como consecuencia se reduce la fotosíntesis y se afecta el crecimiento de la planta y la producción, su combate constituye uno de los principales rubros para la industria bananera ya que puede alcanzar hasta un 27% del costo total de la producción. En ausencia de medidas de combate la enfermedad puede reducir hasta en un 50% el peso del racimo y causar pérdidas del 100% de la producción debido al deterioro en la calidad (longitud y grosor del fruto) (Martínez, Villalta, Soto, Murillo, &amp; Guzmán, 2011). </a:t>
            </a:r>
          </a:p>
        </p:txBody>
      </p:sp>
      <p:sp>
        <p:nvSpPr>
          <p:cNvPr id="3" name="2 Título"/>
          <p:cNvSpPr>
            <a:spLocks noGrp="1"/>
          </p:cNvSpPr>
          <p:nvPr>
            <p:ph type="title"/>
          </p:nvPr>
        </p:nvSpPr>
        <p:spPr>
          <a:xfrm>
            <a:off x="179512" y="274638"/>
            <a:ext cx="8712968" cy="778098"/>
          </a:xfrm>
        </p:spPr>
        <p:txBody>
          <a:bodyPr>
            <a:normAutofit/>
          </a:bodyPr>
          <a:lstStyle/>
          <a:p>
            <a:r>
              <a:rPr lang="es-EC" sz="2400" dirty="0">
                <a:solidFill>
                  <a:srgbClr val="000000"/>
                </a:solidFill>
                <a:effectLst/>
                <a:latin typeface="Arial"/>
              </a:rPr>
              <a:t>Sigatoka negra </a:t>
            </a:r>
            <a:r>
              <a:rPr lang="es-EC" sz="2400" i="1" dirty="0">
                <a:solidFill>
                  <a:srgbClr val="000000"/>
                </a:solidFill>
                <a:effectLst/>
                <a:latin typeface="Arial"/>
              </a:rPr>
              <a:t>Mycosphaerella fijiensis var. difformis </a:t>
            </a:r>
            <a:endParaRPr lang="es-EC" sz="2400" dirty="0">
              <a:effectLst/>
            </a:endParaRPr>
          </a:p>
        </p:txBody>
      </p:sp>
    </p:spTree>
    <p:extLst>
      <p:ext uri="{BB962C8B-B14F-4D97-AF65-F5344CB8AC3E}">
        <p14:creationId xmlns:p14="http://schemas.microsoft.com/office/powerpoint/2010/main" val="387299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72" t="33972" r="26536" b="877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66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5472608"/>
          </a:xfrm>
        </p:spPr>
        <p:txBody>
          <a:bodyPr>
            <a:normAutofit/>
          </a:bodyPr>
          <a:lstStyle/>
          <a:p>
            <a:pPr algn="just"/>
            <a:r>
              <a:rPr lang="es-EC" sz="2000" dirty="0">
                <a:latin typeface="Arial" pitchFamily="34" charset="0"/>
                <a:cs typeface="Arial" pitchFamily="34" charset="0"/>
              </a:rPr>
              <a:t>En el Ecuador se la reportó en la provincia de Esmeraldas, en la Hacienda “Timbre” en el mes de Enero de 1987 remplazando a la sigatoka amarilla de menor </a:t>
            </a:r>
            <a:r>
              <a:rPr lang="es-EC" sz="2000" dirty="0" smtClean="0">
                <a:latin typeface="Arial" pitchFamily="34" charset="0"/>
                <a:cs typeface="Arial" pitchFamily="34" charset="0"/>
              </a:rPr>
              <a:t>severidad</a:t>
            </a:r>
            <a:r>
              <a:rPr lang="es-EC" sz="2000" dirty="0">
                <a:latin typeface="Arial" pitchFamily="34" charset="0"/>
                <a:cs typeface="Arial" pitchFamily="34" charset="0"/>
              </a:rPr>
              <a:t>, para el año 1992 ya estaba diseminada en todas las zonas bananeras del país, su severidad se incrementó a medida que pasaba el tiempo, los ciclos de aplicación aérea se incrementaron año tras año al igual que los costos de control. </a:t>
            </a:r>
            <a:r>
              <a:rPr lang="es-EC" sz="2000" dirty="0" smtClean="0">
                <a:latin typeface="Arial" pitchFamily="34" charset="0"/>
                <a:cs typeface="Arial" pitchFamily="34" charset="0"/>
              </a:rPr>
              <a:t>(</a:t>
            </a:r>
            <a:r>
              <a:rPr lang="es-EC" sz="2000" dirty="0">
                <a:latin typeface="Arial" pitchFamily="34" charset="0"/>
                <a:cs typeface="Arial" pitchFamily="34" charset="0"/>
              </a:rPr>
              <a:t>Calle &amp; Yangali, 2014). </a:t>
            </a:r>
          </a:p>
          <a:p>
            <a:pPr marL="109728" indent="0">
              <a:buNone/>
            </a:pPr>
            <a:endParaRPr lang="es-EC" dirty="0"/>
          </a:p>
        </p:txBody>
      </p:sp>
      <p:sp>
        <p:nvSpPr>
          <p:cNvPr id="3" name="2 Título"/>
          <p:cNvSpPr>
            <a:spLocks noGrp="1"/>
          </p:cNvSpPr>
          <p:nvPr>
            <p:ph type="title"/>
          </p:nvPr>
        </p:nvSpPr>
        <p:spPr>
          <a:xfrm>
            <a:off x="457200" y="274638"/>
            <a:ext cx="8229600" cy="634082"/>
          </a:xfrm>
        </p:spPr>
        <p:txBody>
          <a:bodyPr>
            <a:normAutofit/>
          </a:bodyPr>
          <a:lstStyle/>
          <a:p>
            <a:r>
              <a:rPr lang="es-EC" sz="2400" dirty="0">
                <a:solidFill>
                  <a:srgbClr val="000000"/>
                </a:solidFill>
                <a:effectLst/>
                <a:latin typeface="Arial"/>
              </a:rPr>
              <a:t>Sigatoka negra </a:t>
            </a:r>
            <a:r>
              <a:rPr lang="es-EC" sz="2400" i="1" dirty="0">
                <a:solidFill>
                  <a:srgbClr val="000000"/>
                </a:solidFill>
                <a:effectLst/>
                <a:latin typeface="Arial"/>
              </a:rPr>
              <a:t>Mycosphaerella fijiensis var. difformis </a:t>
            </a:r>
            <a:endParaRPr lang="es-EC"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3875" y="3284984"/>
            <a:ext cx="5097636" cy="278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7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pic>
        <p:nvPicPr>
          <p:cNvPr id="22530" name="Picture 2" descr="G:\Tesis MSc\Proyecto &amp; Tesis\Fotos tesis\Resultados &amp; Tesis\20171114_125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67" y="116632"/>
            <a:ext cx="8695767" cy="562074"/>
          </a:xfrm>
        </p:spPr>
        <p:txBody>
          <a:bodyPr>
            <a:normAutofit fontScale="90000"/>
          </a:bodyPr>
          <a:lstStyle/>
          <a:p>
            <a:r>
              <a:rPr lang="en-US" sz="2800" smtClean="0">
                <a:effectLst/>
                <a:latin typeface="Arial" pitchFamily="34" charset="0"/>
                <a:cs typeface="Arial" pitchFamily="34" charset="0"/>
              </a:rPr>
              <a:t>FUNGICIDE RESISTANCE ACTION COMMITTEE  (FRAC)</a:t>
            </a:r>
            <a:endParaRPr lang="es-EC" sz="2800" dirty="0">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 y="836712"/>
            <a:ext cx="915296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80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544616"/>
          </a:xfrm>
        </p:spPr>
        <p:txBody>
          <a:bodyPr/>
          <a:lstStyle/>
          <a:p>
            <a:pPr marL="109728" indent="0">
              <a:buNone/>
            </a:pPr>
            <a:r>
              <a:rPr lang="es-EC" sz="2400" b="1" dirty="0" smtClean="0">
                <a:latin typeface="Arial" pitchFamily="34" charset="0"/>
                <a:cs typeface="Arial" pitchFamily="34" charset="0"/>
              </a:rPr>
              <a:t>MATERIALES Y MÉTODOS</a:t>
            </a:r>
            <a:r>
              <a:rPr lang="es-EC" sz="2400" b="1" dirty="0">
                <a:solidFill>
                  <a:srgbClr val="000000"/>
                </a:solidFill>
                <a:latin typeface="Arial"/>
              </a:rPr>
              <a:t> </a:t>
            </a:r>
            <a:endParaRPr lang="es-EC" sz="2400" b="1" dirty="0" smtClean="0">
              <a:solidFill>
                <a:srgbClr val="000000"/>
              </a:solidFill>
              <a:latin typeface="Arial"/>
            </a:endParaRPr>
          </a:p>
          <a:p>
            <a:pPr marL="109728" indent="0">
              <a:buNone/>
            </a:pPr>
            <a:r>
              <a:rPr lang="es-EC" sz="2000" b="1" dirty="0" smtClean="0">
                <a:solidFill>
                  <a:srgbClr val="000000"/>
                </a:solidFill>
                <a:latin typeface="Arial" pitchFamily="34" charset="0"/>
                <a:cs typeface="Arial" pitchFamily="34" charset="0"/>
              </a:rPr>
              <a:t>Ubicación del </a:t>
            </a:r>
            <a:r>
              <a:rPr lang="es-EC" sz="2000" b="1" dirty="0">
                <a:solidFill>
                  <a:srgbClr val="000000"/>
                </a:solidFill>
                <a:latin typeface="Arial" pitchFamily="34" charset="0"/>
                <a:cs typeface="Arial" pitchFamily="34" charset="0"/>
              </a:rPr>
              <a:t>Experimento </a:t>
            </a:r>
            <a:endParaRPr lang="es-EC" sz="2000" dirty="0">
              <a:solidFill>
                <a:srgbClr val="000000"/>
              </a:solidFill>
              <a:latin typeface="Arial" pitchFamily="34" charset="0"/>
              <a:cs typeface="Arial" pitchFamily="34" charset="0"/>
            </a:endParaRPr>
          </a:p>
          <a:p>
            <a:pPr marL="109728" indent="0">
              <a:buNone/>
            </a:pPr>
            <a:r>
              <a:rPr lang="es-EC" sz="2000" dirty="0">
                <a:solidFill>
                  <a:srgbClr val="000000"/>
                </a:solidFill>
                <a:latin typeface="Arial" pitchFamily="34" charset="0"/>
                <a:cs typeface="Arial" pitchFamily="34" charset="0"/>
              </a:rPr>
              <a:t>Provincia: Los Ríos </a:t>
            </a:r>
          </a:p>
          <a:p>
            <a:pPr marL="109728" indent="0">
              <a:buNone/>
            </a:pPr>
            <a:r>
              <a:rPr lang="es-EC" sz="2000" dirty="0">
                <a:solidFill>
                  <a:srgbClr val="000000"/>
                </a:solidFill>
                <a:latin typeface="Arial" pitchFamily="34" charset="0"/>
                <a:cs typeface="Arial" pitchFamily="34" charset="0"/>
              </a:rPr>
              <a:t>Cantón: Buena Fé </a:t>
            </a:r>
          </a:p>
          <a:p>
            <a:pPr marL="109728" indent="0">
              <a:buNone/>
            </a:pPr>
            <a:r>
              <a:rPr lang="es-EC" sz="2000" dirty="0">
                <a:solidFill>
                  <a:srgbClr val="000000"/>
                </a:solidFill>
                <a:latin typeface="Arial" pitchFamily="34" charset="0"/>
                <a:cs typeface="Arial" pitchFamily="34" charset="0"/>
              </a:rPr>
              <a:t>Recinto: Fumisa </a:t>
            </a:r>
          </a:p>
          <a:p>
            <a:pPr marL="109728" indent="0">
              <a:buNone/>
            </a:pPr>
            <a:r>
              <a:rPr lang="es-EC" sz="2000" dirty="0">
                <a:solidFill>
                  <a:srgbClr val="000000"/>
                </a:solidFill>
                <a:latin typeface="Arial" pitchFamily="34" charset="0"/>
                <a:cs typeface="Arial" pitchFamily="34" charset="0"/>
              </a:rPr>
              <a:t>Hacienda: La Esperanza </a:t>
            </a:r>
          </a:p>
          <a:p>
            <a:pPr marL="109728" indent="0">
              <a:buNone/>
            </a:pPr>
            <a:endParaRPr lang="es-EC" sz="2000" b="1" dirty="0" smtClean="0">
              <a:latin typeface="Arial" pitchFamily="34" charset="0"/>
              <a:cs typeface="Arial" pitchFamily="34" charset="0"/>
            </a:endParaRPr>
          </a:p>
          <a:p>
            <a:pPr marL="109728" indent="0">
              <a:buNone/>
            </a:pPr>
            <a:r>
              <a:rPr lang="es-EC" sz="2000" b="1" dirty="0" smtClean="0">
                <a:latin typeface="Arial" pitchFamily="34" charset="0"/>
                <a:cs typeface="Arial" pitchFamily="34" charset="0"/>
              </a:rPr>
              <a:t>Datos </a:t>
            </a:r>
            <a:r>
              <a:rPr lang="es-EC" sz="2000" b="1" dirty="0">
                <a:latin typeface="Arial" pitchFamily="34" charset="0"/>
                <a:cs typeface="Arial" pitchFamily="34" charset="0"/>
              </a:rPr>
              <a:t>meteorológicos. </a:t>
            </a:r>
            <a:endParaRPr lang="es-EC" sz="2000" dirty="0">
              <a:latin typeface="Arial" pitchFamily="34" charset="0"/>
              <a:cs typeface="Arial" pitchFamily="34" charset="0"/>
            </a:endParaRPr>
          </a:p>
          <a:p>
            <a:pPr marL="109728" indent="0">
              <a:buNone/>
            </a:pPr>
            <a:r>
              <a:rPr lang="es-EC" sz="2000" dirty="0">
                <a:latin typeface="Arial" pitchFamily="34" charset="0"/>
                <a:cs typeface="Arial" pitchFamily="34" charset="0"/>
              </a:rPr>
              <a:t>Precipitación promedio anual: 2250 mm. </a:t>
            </a:r>
          </a:p>
          <a:p>
            <a:pPr marL="109728" indent="0">
              <a:buNone/>
            </a:pPr>
            <a:r>
              <a:rPr lang="es-EC" sz="2000" dirty="0">
                <a:latin typeface="Arial" pitchFamily="34" charset="0"/>
                <a:cs typeface="Arial" pitchFamily="34" charset="0"/>
              </a:rPr>
              <a:t>Temperatura media anual: 24.7 °C </a:t>
            </a:r>
          </a:p>
          <a:p>
            <a:pPr marL="109728" indent="0">
              <a:buNone/>
            </a:pPr>
            <a:r>
              <a:rPr lang="es-EC" sz="2000" dirty="0">
                <a:latin typeface="Arial" pitchFamily="34" charset="0"/>
                <a:cs typeface="Arial" pitchFamily="34" charset="0"/>
              </a:rPr>
              <a:t>Humedad relativa: 84%. </a:t>
            </a:r>
          </a:p>
          <a:p>
            <a:pPr marL="109728" indent="0">
              <a:buNone/>
            </a:pPr>
            <a:r>
              <a:rPr lang="es-EC" sz="2000" dirty="0">
                <a:latin typeface="Arial" pitchFamily="34" charset="0"/>
                <a:cs typeface="Arial" pitchFamily="34" charset="0"/>
              </a:rPr>
              <a:t>Altitud: 120 msnm </a:t>
            </a:r>
          </a:p>
          <a:p>
            <a:pPr marL="109728" indent="0">
              <a:buNone/>
            </a:pPr>
            <a:r>
              <a:rPr lang="es-EC" sz="1400" dirty="0">
                <a:latin typeface="Arial" pitchFamily="34" charset="0"/>
                <a:cs typeface="Arial" pitchFamily="34" charset="0"/>
              </a:rPr>
              <a:t>Fuente: Estación Meteorológica Hacienda La Esperanza.</a:t>
            </a:r>
            <a:endParaRPr lang="es-EC" sz="1400" b="1" dirty="0">
              <a:latin typeface="Arial" pitchFamily="34" charset="0"/>
              <a:cs typeface="Arial" pitchFamily="34" charset="0"/>
            </a:endParaRPr>
          </a:p>
        </p:txBody>
      </p:sp>
      <p:sp>
        <p:nvSpPr>
          <p:cNvPr id="3" name="2 Título"/>
          <p:cNvSpPr>
            <a:spLocks noGrp="1"/>
          </p:cNvSpPr>
          <p:nvPr>
            <p:ph type="title"/>
          </p:nvPr>
        </p:nvSpPr>
        <p:spPr>
          <a:xfrm>
            <a:off x="457200" y="274638"/>
            <a:ext cx="8229600" cy="706090"/>
          </a:xfrm>
        </p:spPr>
        <p:txBody>
          <a:bodyPr>
            <a:normAutofit/>
          </a:bodyPr>
          <a:lstStyle/>
          <a:p>
            <a:r>
              <a:rPr lang="es-EC" sz="2800" dirty="0">
                <a:effectLst/>
                <a:latin typeface="Arial" pitchFamily="34" charset="0"/>
                <a:cs typeface="Arial" pitchFamily="34" charset="0"/>
              </a:rPr>
              <a:t>METODOLOGÍA DE </a:t>
            </a:r>
            <a:r>
              <a:rPr lang="es-EC" sz="2800" dirty="0" smtClean="0">
                <a:effectLst/>
                <a:latin typeface="Arial" pitchFamily="34" charset="0"/>
                <a:cs typeface="Arial" pitchFamily="34" charset="0"/>
              </a:rPr>
              <a:t>INVESTIGACIÓN</a:t>
            </a:r>
            <a:endParaRPr lang="es-EC" sz="2800" dirty="0">
              <a:effectLst/>
              <a:latin typeface="Arial" pitchFamily="34" charset="0"/>
              <a:cs typeface="Arial" pitchFamily="34" charset="0"/>
            </a:endParaRPr>
          </a:p>
        </p:txBody>
      </p:sp>
    </p:spTree>
    <p:extLst>
      <p:ext uri="{BB962C8B-B14F-4D97-AF65-F5344CB8AC3E}">
        <p14:creationId xmlns:p14="http://schemas.microsoft.com/office/powerpoint/2010/main" val="4279229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64704"/>
            <a:ext cx="8229600" cy="5805264"/>
          </a:xfrm>
        </p:spPr>
        <p:txBody>
          <a:bodyPr>
            <a:normAutofit/>
          </a:bodyPr>
          <a:lstStyle/>
          <a:p>
            <a:pPr marL="109728" indent="0" algn="just">
              <a:buNone/>
            </a:pPr>
            <a:r>
              <a:rPr lang="es-EC" sz="2200" b="1" dirty="0">
                <a:latin typeface="Arial" pitchFamily="34" charset="0"/>
                <a:cs typeface="Arial" pitchFamily="34" charset="0"/>
              </a:rPr>
              <a:t>Cultivos y Cultivares. </a:t>
            </a:r>
            <a:endParaRPr lang="es-EC" sz="2200" dirty="0">
              <a:latin typeface="Arial" pitchFamily="34" charset="0"/>
              <a:cs typeface="Arial" pitchFamily="34" charset="0"/>
            </a:endParaRPr>
          </a:p>
          <a:p>
            <a:pPr algn="just"/>
            <a:r>
              <a:rPr lang="es-EC" sz="2200" dirty="0">
                <a:latin typeface="Arial" pitchFamily="34" charset="0"/>
                <a:cs typeface="Arial" pitchFamily="34" charset="0"/>
              </a:rPr>
              <a:t>Para implementar el estudio en el cultivo de banano, se utilizaron plantas meristemáticas de la variedad Williams. </a:t>
            </a:r>
            <a:r>
              <a:rPr lang="es-EC" sz="2200" dirty="0" smtClean="0">
                <a:latin typeface="Arial" pitchFamily="34" charset="0"/>
                <a:cs typeface="Arial" pitchFamily="34" charset="0"/>
              </a:rPr>
              <a:t>La </a:t>
            </a:r>
            <a:r>
              <a:rPr lang="es-EC" sz="2200" dirty="0">
                <a:latin typeface="Arial" pitchFamily="34" charset="0"/>
                <a:cs typeface="Arial" pitchFamily="34" charset="0"/>
              </a:rPr>
              <a:t>aplicación de los productos biorracionales se </a:t>
            </a:r>
            <a:r>
              <a:rPr lang="es-EC" sz="2200" dirty="0" smtClean="0">
                <a:latin typeface="Arial" pitchFamily="34" charset="0"/>
                <a:cs typeface="Arial" pitchFamily="34" charset="0"/>
              </a:rPr>
              <a:t>realizó </a:t>
            </a:r>
            <a:r>
              <a:rPr lang="es-EC" sz="2200" dirty="0">
                <a:latin typeface="Arial" pitchFamily="34" charset="0"/>
                <a:cs typeface="Arial" pitchFamily="34" charset="0"/>
              </a:rPr>
              <a:t>en pleno crecimiento vegetativo. </a:t>
            </a:r>
            <a:endParaRPr lang="es-EC" sz="2200" dirty="0" smtClean="0">
              <a:latin typeface="Arial" pitchFamily="34" charset="0"/>
              <a:cs typeface="Arial" pitchFamily="34" charset="0"/>
            </a:endParaRPr>
          </a:p>
          <a:p>
            <a:pPr marL="109728" indent="0" algn="just">
              <a:buNone/>
            </a:pPr>
            <a:r>
              <a:rPr lang="es-EC" sz="2200" b="1" dirty="0" smtClean="0">
                <a:latin typeface="Arial" pitchFamily="34" charset="0"/>
                <a:cs typeface="Arial" pitchFamily="34" charset="0"/>
              </a:rPr>
              <a:t>Tipo </a:t>
            </a:r>
            <a:r>
              <a:rPr lang="es-EC" sz="2200" b="1" dirty="0">
                <a:latin typeface="Arial" pitchFamily="34" charset="0"/>
                <a:cs typeface="Arial" pitchFamily="34" charset="0"/>
              </a:rPr>
              <a:t>de aplicación </a:t>
            </a:r>
            <a:endParaRPr lang="es-EC" sz="2200" dirty="0">
              <a:latin typeface="Arial" pitchFamily="34" charset="0"/>
              <a:cs typeface="Arial" pitchFamily="34" charset="0"/>
            </a:endParaRPr>
          </a:p>
          <a:p>
            <a:pPr algn="just"/>
            <a:r>
              <a:rPr lang="es-EC" sz="2200" dirty="0">
                <a:latin typeface="Arial" pitchFamily="34" charset="0"/>
                <a:cs typeface="Arial" pitchFamily="34" charset="0"/>
              </a:rPr>
              <a:t>Se realizó una sola aplicación sobre el envés de la hoja 1 de banano, con un equipo de aplicación de presión de CO2 a 35 PSI y se evalúo cada semana, hasta que el testigo presentó un porcentaje de quema superior al 80</a:t>
            </a:r>
            <a:r>
              <a:rPr lang="es-EC" sz="2200" dirty="0" smtClean="0">
                <a:latin typeface="Arial" pitchFamily="34" charset="0"/>
                <a:cs typeface="Arial" pitchFamily="34" charset="0"/>
              </a:rPr>
              <a:t>%. </a:t>
            </a:r>
          </a:p>
          <a:p>
            <a:pPr algn="just"/>
            <a:r>
              <a:rPr lang="es-EC" sz="2200" dirty="0" smtClean="0">
                <a:latin typeface="Arial" pitchFamily="34" charset="0"/>
                <a:cs typeface="Arial" pitchFamily="34" charset="0"/>
              </a:rPr>
              <a:t>La </a:t>
            </a:r>
            <a:r>
              <a:rPr lang="es-EC" sz="2200" dirty="0">
                <a:latin typeface="Arial" pitchFamily="34" charset="0"/>
                <a:cs typeface="Arial" pitchFamily="34" charset="0"/>
              </a:rPr>
              <a:t>aplicación fue uniforme en el envés de las hojas de las </a:t>
            </a:r>
            <a:r>
              <a:rPr lang="es-EC" sz="2200" dirty="0" smtClean="0">
                <a:latin typeface="Arial" pitchFamily="34" charset="0"/>
                <a:cs typeface="Arial" pitchFamily="34" charset="0"/>
              </a:rPr>
              <a:t>plantas seleccionadas.</a:t>
            </a:r>
            <a:endParaRPr lang="es-EC" sz="2200" dirty="0">
              <a:latin typeface="Arial" pitchFamily="34" charset="0"/>
              <a:cs typeface="Arial" pitchFamily="34" charset="0"/>
            </a:endParaRPr>
          </a:p>
          <a:p>
            <a:pPr algn="just"/>
            <a:r>
              <a:rPr lang="es-EC" sz="2200" dirty="0" smtClean="0">
                <a:latin typeface="Arial" pitchFamily="34" charset="0"/>
                <a:cs typeface="Arial" pitchFamily="34" charset="0"/>
              </a:rPr>
              <a:t>Se </a:t>
            </a:r>
            <a:r>
              <a:rPr lang="es-EC" sz="2200" dirty="0">
                <a:latin typeface="Arial" pitchFamily="34" charset="0"/>
                <a:cs typeface="Arial" pitchFamily="34" charset="0"/>
              </a:rPr>
              <a:t>acondicionó la dureza y pH del agua para la aplicación evitando factores que puedan reducir la eficacia de los productos en estudio. </a:t>
            </a:r>
          </a:p>
          <a:p>
            <a:pPr marL="109728" indent="0" algn="just">
              <a:buNone/>
            </a:pPr>
            <a:endParaRPr lang="es-EC" sz="2400" dirty="0">
              <a:latin typeface="Arial" pitchFamily="34" charset="0"/>
              <a:cs typeface="Arial" pitchFamily="34" charset="0"/>
            </a:endParaRPr>
          </a:p>
        </p:txBody>
      </p:sp>
      <p:sp>
        <p:nvSpPr>
          <p:cNvPr id="3" name="2 Título"/>
          <p:cNvSpPr>
            <a:spLocks noGrp="1"/>
          </p:cNvSpPr>
          <p:nvPr>
            <p:ph type="title"/>
          </p:nvPr>
        </p:nvSpPr>
        <p:spPr>
          <a:xfrm>
            <a:off x="467544" y="332656"/>
            <a:ext cx="8229600" cy="504056"/>
          </a:xfrm>
        </p:spPr>
        <p:txBody>
          <a:bodyPr>
            <a:normAutofit fontScale="90000"/>
          </a:bodyPr>
          <a:lstStyle/>
          <a:p>
            <a:pPr marL="109728" lvl="0">
              <a:spcBef>
                <a:spcPts val="400"/>
              </a:spcBef>
            </a:pPr>
            <a:r>
              <a:rPr lang="es-EC" sz="3100" dirty="0">
                <a:solidFill>
                  <a:prstClr val="black"/>
                </a:solidFill>
                <a:effectLst/>
                <a:latin typeface="Arial" pitchFamily="34" charset="0"/>
                <a:ea typeface="+mn-ea"/>
                <a:cs typeface="Arial" pitchFamily="34" charset="0"/>
              </a:rPr>
              <a:t>MATERIALES Y MÉTODOS</a:t>
            </a:r>
            <a:r>
              <a:rPr lang="es-EC" sz="3100" dirty="0">
                <a:solidFill>
                  <a:srgbClr val="000000"/>
                </a:solidFill>
                <a:effectLst/>
                <a:latin typeface="Arial"/>
                <a:ea typeface="+mn-ea"/>
                <a:cs typeface="+mn-cs"/>
              </a:rPr>
              <a:t> </a:t>
            </a:r>
            <a:r>
              <a:rPr lang="es-EC" sz="2400" dirty="0">
                <a:solidFill>
                  <a:srgbClr val="000000"/>
                </a:solidFill>
                <a:effectLst/>
                <a:latin typeface="Arial"/>
                <a:ea typeface="+mn-ea"/>
                <a:cs typeface="+mn-cs"/>
              </a:rPr>
              <a:t/>
            </a:r>
            <a:br>
              <a:rPr lang="es-EC" sz="2400" dirty="0">
                <a:solidFill>
                  <a:srgbClr val="000000"/>
                </a:solidFill>
                <a:effectLst/>
                <a:latin typeface="Arial"/>
                <a:ea typeface="+mn-ea"/>
                <a:cs typeface="+mn-cs"/>
              </a:rPr>
            </a:br>
            <a:endParaRPr lang="es-EC" dirty="0"/>
          </a:p>
        </p:txBody>
      </p:sp>
    </p:spTree>
    <p:extLst>
      <p:ext uri="{BB962C8B-B14F-4D97-AF65-F5344CB8AC3E}">
        <p14:creationId xmlns:p14="http://schemas.microsoft.com/office/powerpoint/2010/main" val="4279229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980728"/>
            <a:ext cx="8856984" cy="5616624"/>
          </a:xfrm>
        </p:spPr>
        <p:txBody>
          <a:bodyPr>
            <a:normAutofit/>
          </a:bodyPr>
          <a:lstStyle/>
          <a:p>
            <a:pPr algn="just"/>
            <a:r>
              <a:rPr lang="fr-FR" sz="2000" i="1" dirty="0">
                <a:latin typeface="Arial" pitchFamily="34" charset="0"/>
                <a:cs typeface="Arial" pitchFamily="34" charset="0"/>
              </a:rPr>
              <a:t>Bacillus pumilus </a:t>
            </a:r>
            <a:r>
              <a:rPr lang="fr-FR" sz="2000" b="1" dirty="0">
                <a:latin typeface="Arial" pitchFamily="34" charset="0"/>
                <a:cs typeface="Arial" pitchFamily="34" charset="0"/>
              </a:rPr>
              <a:t>13,8 g . L -1 cepa QST 2808. </a:t>
            </a:r>
            <a:endParaRPr lang="fr-FR" sz="2000" dirty="0">
              <a:latin typeface="Arial" pitchFamily="34" charset="0"/>
              <a:cs typeface="Arial" pitchFamily="34" charset="0"/>
            </a:endParaRPr>
          </a:p>
          <a:p>
            <a:pPr marL="109728" indent="0" algn="just">
              <a:buNone/>
            </a:pPr>
            <a:r>
              <a:rPr lang="es-EC" sz="2000" dirty="0">
                <a:latin typeface="Arial" pitchFamily="34" charset="0"/>
                <a:cs typeface="Arial" pitchFamily="34" charset="0"/>
              </a:rPr>
              <a:t>Fungicida de contacto con poder preventivo y prolongado período de residualidad. Los amino-azúcares antifúngicos presentes en el producto compiten por la enzima que forma la glucosa para construir las paredes </a:t>
            </a:r>
            <a:r>
              <a:rPr lang="es-EC" sz="2000" dirty="0" smtClean="0">
                <a:latin typeface="Arial" pitchFamily="34" charset="0"/>
                <a:cs typeface="Arial" pitchFamily="34" charset="0"/>
              </a:rPr>
              <a:t>celulares. (BAYER</a:t>
            </a:r>
            <a:r>
              <a:rPr lang="es-EC" sz="2000" dirty="0">
                <a:latin typeface="Arial" pitchFamily="34" charset="0"/>
                <a:cs typeface="Arial" pitchFamily="34" charset="0"/>
              </a:rPr>
              <a:t>, 2015). </a:t>
            </a:r>
            <a:endParaRPr lang="es-EC" sz="2000" dirty="0" smtClean="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algn="just"/>
            <a:r>
              <a:rPr lang="fr-FR" sz="2000" i="1" dirty="0">
                <a:latin typeface="Arial" pitchFamily="34" charset="0"/>
                <a:cs typeface="Arial" pitchFamily="34" charset="0"/>
              </a:rPr>
              <a:t>Bacillus subtilis </a:t>
            </a:r>
            <a:r>
              <a:rPr lang="fr-FR" sz="2000" b="1" dirty="0">
                <a:latin typeface="Arial" pitchFamily="34" charset="0"/>
                <a:cs typeface="Arial" pitchFamily="34" charset="0"/>
              </a:rPr>
              <a:t>13,68 g . L-1 cepa QST 713. </a:t>
            </a:r>
            <a:endParaRPr lang="fr-FR" sz="2000" dirty="0">
              <a:latin typeface="Arial" pitchFamily="34" charset="0"/>
              <a:cs typeface="Arial" pitchFamily="34" charset="0"/>
            </a:endParaRPr>
          </a:p>
          <a:p>
            <a:pPr marL="109728" indent="0" algn="just">
              <a:buNone/>
            </a:pPr>
            <a:r>
              <a:rPr lang="es-EC" sz="2000" dirty="0">
                <a:latin typeface="Arial" pitchFamily="34" charset="0"/>
                <a:cs typeface="Arial" pitchFamily="34" charset="0"/>
              </a:rPr>
              <a:t>Fungicida - bactericida biológico, preventivo de amplio espectro que produce una zona de interferencia en la adherencia del patógeno, frena la germinación de esporas, </a:t>
            </a:r>
            <a:r>
              <a:rPr lang="es-EC" sz="2000" dirty="0" smtClean="0">
                <a:latin typeface="Arial" pitchFamily="34" charset="0"/>
                <a:cs typeface="Arial" pitchFamily="34" charset="0"/>
              </a:rPr>
              <a:t>interrumpiendo </a:t>
            </a:r>
            <a:r>
              <a:rPr lang="es-EC" sz="2000" dirty="0">
                <a:latin typeface="Arial" pitchFamily="34" charset="0"/>
                <a:cs typeface="Arial" pitchFamily="34" charset="0"/>
              </a:rPr>
              <a:t>el crecimiento del </a:t>
            </a:r>
            <a:r>
              <a:rPr lang="es-EC" sz="2000" dirty="0" smtClean="0">
                <a:latin typeface="Arial" pitchFamily="34" charset="0"/>
                <a:cs typeface="Arial" pitchFamily="34" charset="0"/>
              </a:rPr>
              <a:t>hongo </a:t>
            </a:r>
            <a:r>
              <a:rPr lang="es-EC" sz="2000" dirty="0">
                <a:latin typeface="Arial" pitchFamily="34" charset="0"/>
                <a:cs typeface="Arial" pitchFamily="34" charset="0"/>
              </a:rPr>
              <a:t>(BAYER, 2015). </a:t>
            </a:r>
          </a:p>
        </p:txBody>
      </p:sp>
      <p:sp>
        <p:nvSpPr>
          <p:cNvPr id="3" name="2 Título"/>
          <p:cNvSpPr>
            <a:spLocks noGrp="1"/>
          </p:cNvSpPr>
          <p:nvPr>
            <p:ph type="title"/>
          </p:nvPr>
        </p:nvSpPr>
        <p:spPr>
          <a:xfrm>
            <a:off x="0" y="1341"/>
            <a:ext cx="9144000" cy="1143000"/>
          </a:xfrm>
        </p:spPr>
        <p:txBody>
          <a:bodyPr>
            <a:normAutofit fontScale="90000"/>
          </a:bodyPr>
          <a:lstStyle/>
          <a:p>
            <a:r>
              <a:rPr lang="es-EC" sz="2800" dirty="0">
                <a:solidFill>
                  <a:prstClr val="black"/>
                </a:solidFill>
                <a:effectLst/>
                <a:latin typeface="Arial" pitchFamily="34" charset="0"/>
                <a:cs typeface="Arial" pitchFamily="34" charset="0"/>
              </a:rPr>
              <a:t>MATERIALES Y MÉTODOS</a:t>
            </a:r>
            <a:r>
              <a:rPr lang="es-EC" sz="2800" dirty="0">
                <a:solidFill>
                  <a:srgbClr val="000000"/>
                </a:solidFill>
                <a:effectLst/>
                <a:latin typeface="Arial"/>
              </a:rPr>
              <a:t> </a:t>
            </a:r>
            <a:r>
              <a:rPr lang="es-EC" sz="2800" dirty="0" smtClean="0">
                <a:solidFill>
                  <a:srgbClr val="000000"/>
                </a:solidFill>
                <a:effectLst/>
                <a:latin typeface="Arial"/>
              </a:rPr>
              <a:t/>
            </a:r>
            <a:br>
              <a:rPr lang="es-EC" sz="2800" dirty="0" smtClean="0">
                <a:solidFill>
                  <a:srgbClr val="000000"/>
                </a:solidFill>
                <a:effectLst/>
                <a:latin typeface="Arial"/>
              </a:rPr>
            </a:br>
            <a:r>
              <a:rPr lang="es-EC" sz="2400" dirty="0" smtClean="0">
                <a:solidFill>
                  <a:srgbClr val="000000"/>
                </a:solidFill>
                <a:latin typeface="Arial"/>
              </a:rPr>
              <a:t>FUNGICIDAS UTILIZADOS EN LAS PRUEBAS DE HOJA SIMPLE </a:t>
            </a:r>
            <a:endParaRPr lang="es-EC" sz="2400" dirty="0"/>
          </a:p>
        </p:txBody>
      </p:sp>
    </p:spTree>
    <p:extLst>
      <p:ext uri="{BB962C8B-B14F-4D97-AF65-F5344CB8AC3E}">
        <p14:creationId xmlns:p14="http://schemas.microsoft.com/office/powerpoint/2010/main" val="1523968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268760"/>
            <a:ext cx="8712968" cy="5400600"/>
          </a:xfrm>
        </p:spPr>
        <p:txBody>
          <a:bodyPr>
            <a:normAutofit/>
          </a:bodyPr>
          <a:lstStyle/>
          <a:p>
            <a:pPr algn="just"/>
            <a:r>
              <a:rPr lang="es-EC" sz="2200" i="1" dirty="0">
                <a:latin typeface="Arial" pitchFamily="34" charset="0"/>
                <a:cs typeface="Arial" pitchFamily="34" charset="0"/>
              </a:rPr>
              <a:t>Melaleuca alternifolia </a:t>
            </a:r>
            <a:r>
              <a:rPr lang="es-EC" sz="2200" b="1" dirty="0">
                <a:latin typeface="Arial" pitchFamily="34" charset="0"/>
                <a:cs typeface="Arial" pitchFamily="34" charset="0"/>
              </a:rPr>
              <a:t>222,5 g . L-1 </a:t>
            </a:r>
            <a:endParaRPr lang="es-EC" sz="2200" dirty="0">
              <a:latin typeface="Arial" pitchFamily="34" charset="0"/>
              <a:cs typeface="Arial" pitchFamily="34" charset="0"/>
            </a:endParaRPr>
          </a:p>
          <a:p>
            <a:pPr marL="109728" indent="0" algn="just">
              <a:buNone/>
            </a:pPr>
            <a:r>
              <a:rPr lang="es-EC" sz="2000" dirty="0">
                <a:latin typeface="Arial" pitchFamily="34" charset="0"/>
                <a:cs typeface="Arial" pitchFamily="34" charset="0"/>
              </a:rPr>
              <a:t>Fungicida de origen botánico, de contacto </a:t>
            </a:r>
            <a:r>
              <a:rPr lang="es-EC" sz="2000" dirty="0" smtClean="0">
                <a:latin typeface="Arial" pitchFamily="34" charset="0"/>
                <a:cs typeface="Arial" pitchFamily="34" charset="0"/>
              </a:rPr>
              <a:t>con excelente actividad </a:t>
            </a:r>
            <a:r>
              <a:rPr lang="es-EC" sz="2000" dirty="0">
                <a:latin typeface="Arial" pitchFamily="34" charset="0"/>
                <a:cs typeface="Arial" pitchFamily="34" charset="0"/>
              </a:rPr>
              <a:t>fungicida y </a:t>
            </a:r>
            <a:r>
              <a:rPr lang="es-EC" sz="2000" dirty="0" smtClean="0">
                <a:latin typeface="Arial" pitchFamily="34" charset="0"/>
                <a:cs typeface="Arial" pitchFamily="34" charset="0"/>
              </a:rPr>
              <a:t>antimicrobiana contra </a:t>
            </a:r>
            <a:r>
              <a:rPr lang="es-EC" sz="2000" dirty="0">
                <a:latin typeface="Arial" pitchFamily="34" charset="0"/>
                <a:cs typeface="Arial" pitchFamily="34" charset="0"/>
              </a:rPr>
              <a:t>hongos </a:t>
            </a:r>
            <a:r>
              <a:rPr lang="es-EC" sz="2000" dirty="0" smtClean="0">
                <a:latin typeface="Arial" pitchFamily="34" charset="0"/>
                <a:cs typeface="Arial" pitchFamily="34" charset="0"/>
              </a:rPr>
              <a:t>fitopatógenos, debido a su </a:t>
            </a:r>
            <a:r>
              <a:rPr lang="es-EC" sz="2000" dirty="0">
                <a:latin typeface="Arial" pitchFamily="34" charset="0"/>
                <a:cs typeface="Arial" pitchFamily="34" charset="0"/>
              </a:rPr>
              <a:t>capacidad de alterar la permeabilidad de la membrana, provocando: destrucción de la membrana </a:t>
            </a:r>
            <a:r>
              <a:rPr lang="es-EC" sz="2000" dirty="0" smtClean="0">
                <a:latin typeface="Arial" pitchFamily="34" charset="0"/>
                <a:cs typeface="Arial" pitchFamily="34" charset="0"/>
              </a:rPr>
              <a:t>celular, </a:t>
            </a:r>
            <a:r>
              <a:rPr lang="es-EC" sz="2000" dirty="0">
                <a:latin typeface="Arial" pitchFamily="34" charset="0"/>
                <a:cs typeface="Arial" pitchFamily="34" charset="0"/>
              </a:rPr>
              <a:t>inhibición de la respiración y el proceso de transporte de iones (SYNGENTA, 2016) </a:t>
            </a:r>
            <a:endParaRPr lang="es-EC" sz="2000" dirty="0" smtClean="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algn="just"/>
            <a:r>
              <a:rPr lang="es-EC" sz="2000" b="1" dirty="0">
                <a:latin typeface="Arial" pitchFamily="34" charset="0"/>
                <a:cs typeface="Arial" pitchFamily="34" charset="0"/>
              </a:rPr>
              <a:t>Mancozeb 50SE g . L-1 </a:t>
            </a:r>
            <a:endParaRPr lang="es-EC" sz="2000" dirty="0">
              <a:latin typeface="Arial" pitchFamily="34" charset="0"/>
              <a:cs typeface="Arial" pitchFamily="34" charset="0"/>
            </a:endParaRPr>
          </a:p>
          <a:p>
            <a:pPr marL="109728" indent="0" algn="just">
              <a:buNone/>
            </a:pPr>
            <a:r>
              <a:rPr lang="es-EC" sz="2000" dirty="0">
                <a:latin typeface="Arial" pitchFamily="34" charset="0"/>
                <a:cs typeface="Arial" pitchFamily="34" charset="0"/>
              </a:rPr>
              <a:t>Fungicida de contacto con actividad preventiva, pertenece a la familia de los ditiocarbamatos. Dispone de un mecanismo de acción multisitio, sin riesgos de </a:t>
            </a:r>
            <a:r>
              <a:rPr lang="es-EC" sz="2000" dirty="0" smtClean="0">
                <a:latin typeface="Arial" pitchFamily="34" charset="0"/>
                <a:cs typeface="Arial" pitchFamily="34" charset="0"/>
              </a:rPr>
              <a:t>resistencia, su </a:t>
            </a:r>
            <a:r>
              <a:rPr lang="es-EC" sz="2000" dirty="0">
                <a:latin typeface="Arial" pitchFamily="34" charset="0"/>
                <a:cs typeface="Arial" pitchFamily="34" charset="0"/>
              </a:rPr>
              <a:t>mecanismo multisitio provoca una inhibición enzimática múltiple y de la respiración. Fungicida estratégico para programas anti resistencia </a:t>
            </a:r>
            <a:r>
              <a:rPr lang="es-EC" sz="2000" dirty="0" smtClean="0">
                <a:latin typeface="Arial" pitchFamily="34" charset="0"/>
                <a:cs typeface="Arial" pitchFamily="34" charset="0"/>
              </a:rPr>
              <a:t>(Quimí, </a:t>
            </a:r>
            <a:r>
              <a:rPr lang="es-EC" sz="2000" dirty="0">
                <a:latin typeface="Arial" pitchFamily="34" charset="0"/>
                <a:cs typeface="Arial" pitchFamily="34" charset="0"/>
              </a:rPr>
              <a:t>2013). </a:t>
            </a:r>
          </a:p>
          <a:p>
            <a:endParaRPr lang="es-EC" dirty="0"/>
          </a:p>
        </p:txBody>
      </p:sp>
      <p:sp>
        <p:nvSpPr>
          <p:cNvPr id="3" name="2 Título"/>
          <p:cNvSpPr>
            <a:spLocks noGrp="1"/>
          </p:cNvSpPr>
          <p:nvPr>
            <p:ph type="title"/>
          </p:nvPr>
        </p:nvSpPr>
        <p:spPr>
          <a:xfrm>
            <a:off x="0" y="188640"/>
            <a:ext cx="8964488" cy="1143000"/>
          </a:xfrm>
        </p:spPr>
        <p:txBody>
          <a:bodyPr/>
          <a:lstStyle/>
          <a:p>
            <a:r>
              <a:rPr lang="es-EC" sz="2500" dirty="0">
                <a:solidFill>
                  <a:prstClr val="black"/>
                </a:solidFill>
                <a:effectLst/>
                <a:latin typeface="Arial" pitchFamily="34" charset="0"/>
                <a:cs typeface="Arial" pitchFamily="34" charset="0"/>
              </a:rPr>
              <a:t>MATERIALES Y MÉTODOS</a:t>
            </a:r>
            <a:r>
              <a:rPr lang="es-EC" sz="2500" dirty="0">
                <a:solidFill>
                  <a:srgbClr val="000000"/>
                </a:solidFill>
                <a:effectLst/>
                <a:latin typeface="Arial"/>
              </a:rPr>
              <a:t> </a:t>
            </a:r>
            <a:br>
              <a:rPr lang="es-EC" sz="2500" dirty="0">
                <a:solidFill>
                  <a:srgbClr val="000000"/>
                </a:solidFill>
                <a:effectLst/>
                <a:latin typeface="Arial"/>
              </a:rPr>
            </a:br>
            <a:r>
              <a:rPr lang="es-EC" sz="2200" dirty="0">
                <a:solidFill>
                  <a:srgbClr val="000000"/>
                </a:solidFill>
                <a:latin typeface="Arial"/>
              </a:rPr>
              <a:t>FUNGICIDAS UTILIZADOS EN LAS PRUEBAS DE HOJA SIMPLE </a:t>
            </a:r>
            <a:endParaRPr lang="es-EC" dirty="0"/>
          </a:p>
        </p:txBody>
      </p:sp>
    </p:spTree>
    <p:extLst>
      <p:ext uri="{BB962C8B-B14F-4D97-AF65-F5344CB8AC3E}">
        <p14:creationId xmlns:p14="http://schemas.microsoft.com/office/powerpoint/2010/main" val="1318634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a:bodyPr>
          <a:lstStyle/>
          <a:p>
            <a:r>
              <a:rPr lang="es-EC" sz="2800" dirty="0" smtClean="0">
                <a:solidFill>
                  <a:srgbClr val="000000"/>
                </a:solidFill>
                <a:effectLst/>
                <a:latin typeface="Arial"/>
              </a:rPr>
              <a:t>TRATAMIENTOS EN ESTUDIO </a:t>
            </a:r>
            <a:endParaRPr lang="es-EC" sz="2800" dirty="0">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71030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98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124744"/>
            <a:ext cx="8424936" cy="5544616"/>
          </a:xfrm>
        </p:spPr>
        <p:txBody>
          <a:bodyPr>
            <a:normAutofit/>
          </a:bodyPr>
          <a:lstStyle/>
          <a:p>
            <a:pPr marL="109728" indent="0" algn="just">
              <a:buNone/>
            </a:pPr>
            <a:r>
              <a:rPr lang="es-EC" sz="2000" dirty="0">
                <a:latin typeface="Arial" pitchFamily="34" charset="0"/>
                <a:cs typeface="Arial" pitchFamily="34" charset="0"/>
              </a:rPr>
              <a:t>En el Ecuador actualmente existen aproximadamente 180.000 hectáreas de plantaciones de banano (Tabla1). El sector bananero representa el 12% de los puestos de trabajo en el país. Los tipos de banano que se cultivan son: Valery, </a:t>
            </a:r>
            <a:r>
              <a:rPr lang="es-EC" sz="2000" dirty="0" smtClean="0">
                <a:latin typeface="Arial" pitchFamily="34" charset="0"/>
                <a:cs typeface="Arial" pitchFamily="34" charset="0"/>
              </a:rPr>
              <a:t>Williams, Grand </a:t>
            </a:r>
            <a:r>
              <a:rPr lang="es-EC" sz="2000" dirty="0">
                <a:latin typeface="Arial" pitchFamily="34" charset="0"/>
                <a:cs typeface="Arial" pitchFamily="34" charset="0"/>
              </a:rPr>
              <a:t>Cavendish, Grand Naine y Lacatan (Orozco, 2010</a:t>
            </a:r>
            <a:r>
              <a:rPr lang="es-EC" sz="2000" dirty="0" smtClean="0">
                <a:latin typeface="Arial" pitchFamily="34" charset="0"/>
                <a:cs typeface="Arial" pitchFamily="34" charset="0"/>
              </a:rPr>
              <a:t>). </a:t>
            </a:r>
          </a:p>
          <a:p>
            <a:pPr marL="109728" indent="0" algn="just">
              <a:buNone/>
            </a:pPr>
            <a:r>
              <a:rPr lang="es-EC" sz="2000" dirty="0" smtClean="0">
                <a:latin typeface="Arial" pitchFamily="34" charset="0"/>
                <a:cs typeface="Arial" pitchFamily="34" charset="0"/>
              </a:rPr>
              <a:t>Los </a:t>
            </a:r>
            <a:r>
              <a:rPr lang="es-EC" sz="2000" dirty="0">
                <a:latin typeface="Arial" pitchFamily="34" charset="0"/>
                <a:cs typeface="Arial" pitchFamily="34" charset="0"/>
              </a:rPr>
              <a:t>10 mercados internacionales de destino más importantes para el banano ecuatoriano son: Rusia, Estados Unidos, Alemania, Turquía, </a:t>
            </a:r>
            <a:r>
              <a:rPr lang="es-EC" sz="2000" dirty="0" smtClean="0">
                <a:latin typeface="Arial" pitchFamily="34" charset="0"/>
                <a:cs typeface="Arial" pitchFamily="34" charset="0"/>
              </a:rPr>
              <a:t>Bélgica, </a:t>
            </a:r>
            <a:r>
              <a:rPr lang="es-EC" sz="2000" dirty="0">
                <a:latin typeface="Arial" pitchFamily="34" charset="0"/>
                <a:cs typeface="Arial" pitchFamily="34" charset="0"/>
              </a:rPr>
              <a:t>China, Argentina, Chile, Italia y Reino </a:t>
            </a:r>
            <a:r>
              <a:rPr lang="es-EC" sz="2000" dirty="0" smtClean="0">
                <a:latin typeface="Arial" pitchFamily="34" charset="0"/>
                <a:cs typeface="Arial" pitchFamily="34" charset="0"/>
              </a:rPr>
              <a:t>Unido.</a:t>
            </a:r>
          </a:p>
          <a:p>
            <a:pPr marL="109728" indent="0" algn="just">
              <a:buNone/>
            </a:pPr>
            <a:r>
              <a:rPr lang="es-EC" sz="2000" dirty="0" smtClean="0">
                <a:latin typeface="Arial" pitchFamily="34" charset="0"/>
                <a:cs typeface="Arial" pitchFamily="34" charset="0"/>
              </a:rPr>
              <a:t>En </a:t>
            </a:r>
            <a:r>
              <a:rPr lang="es-EC" sz="2000" dirty="0">
                <a:latin typeface="Arial" pitchFamily="34" charset="0"/>
                <a:cs typeface="Arial" pitchFamily="34" charset="0"/>
              </a:rPr>
              <a:t>los 2 últimos años el valor FOB exportado se ha incrementado así en el 2016 alcanzó los US$ 2,734 millones de dólares y en el 2017 llegó a US$ 3,034 millones de dólares (BANCO CENTRAL DEL ECUADOR , 2018). </a:t>
            </a:r>
          </a:p>
        </p:txBody>
      </p:sp>
      <p:sp>
        <p:nvSpPr>
          <p:cNvPr id="3" name="2 Título"/>
          <p:cNvSpPr>
            <a:spLocks noGrp="1"/>
          </p:cNvSpPr>
          <p:nvPr>
            <p:ph type="title"/>
          </p:nvPr>
        </p:nvSpPr>
        <p:spPr>
          <a:xfrm>
            <a:off x="457200" y="274638"/>
            <a:ext cx="8229600" cy="778098"/>
          </a:xfrm>
        </p:spPr>
        <p:txBody>
          <a:bodyPr>
            <a:normAutofit/>
          </a:bodyPr>
          <a:lstStyle/>
          <a:p>
            <a:r>
              <a:rPr lang="es-EC" sz="2800" dirty="0">
                <a:solidFill>
                  <a:srgbClr val="3E3D2D"/>
                </a:solidFill>
                <a:effectLst/>
                <a:latin typeface="Arial" pitchFamily="34" charset="0"/>
                <a:cs typeface="Arial" pitchFamily="34" charset="0"/>
              </a:rPr>
              <a:t>ANTECEDENTES</a:t>
            </a:r>
            <a:endParaRPr lang="es-EC" sz="2800" dirty="0">
              <a:effectLst/>
              <a:latin typeface="Arial" pitchFamily="34" charset="0"/>
              <a:cs typeface="Arial" pitchFamily="34" charset="0"/>
            </a:endParaRPr>
          </a:p>
        </p:txBody>
      </p:sp>
      <p:pic>
        <p:nvPicPr>
          <p:cNvPr id="5" name="Picture 10" descr="C:\Users\fmaiguashca\Desktop\banana ver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869160"/>
            <a:ext cx="1584176" cy="121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882547"/>
          </a:xfrm>
        </p:spPr>
        <p:txBody>
          <a:bodyPr>
            <a:normAutofit/>
          </a:bodyPr>
          <a:lstStyle/>
          <a:p>
            <a:pPr marL="109728" indent="0" algn="just">
              <a:buNone/>
            </a:pPr>
            <a:r>
              <a:rPr lang="es-EC" sz="2000" dirty="0">
                <a:solidFill>
                  <a:srgbClr val="000000"/>
                </a:solidFill>
                <a:latin typeface="Arial"/>
              </a:rPr>
              <a:t>Los tratamientos se aplicaron en invierno con alta fuente de inóculo en campo, cuando las plantas se encontraron susceptibles a la infección y en etapa de crecimiento activo. Las aplicaciones se realizaron en horas de la mañana evitando altas temperaturas, las plantas previamente fueron marcadas con diferente color de cinta para diferenciar un tratamiento de otro.</a:t>
            </a:r>
            <a:endParaRPr lang="es-EC" sz="2000" dirty="0"/>
          </a:p>
        </p:txBody>
      </p:sp>
      <p:sp>
        <p:nvSpPr>
          <p:cNvPr id="3" name="2 Título"/>
          <p:cNvSpPr>
            <a:spLocks noGrp="1"/>
          </p:cNvSpPr>
          <p:nvPr>
            <p:ph type="title"/>
          </p:nvPr>
        </p:nvSpPr>
        <p:spPr>
          <a:xfrm>
            <a:off x="457200" y="274638"/>
            <a:ext cx="8229600" cy="562074"/>
          </a:xfrm>
        </p:spPr>
        <p:txBody>
          <a:bodyPr/>
          <a:lstStyle/>
          <a:p>
            <a:r>
              <a:rPr lang="es-EC" sz="2800" dirty="0">
                <a:solidFill>
                  <a:prstClr val="black"/>
                </a:solidFill>
                <a:effectLst/>
                <a:latin typeface="Arial" pitchFamily="34" charset="0"/>
                <a:cs typeface="Arial" pitchFamily="34" charset="0"/>
              </a:rPr>
              <a:t>MATERIALES Y MÉTODOS</a:t>
            </a:r>
            <a:endParaRPr lang="es-EC" dirty="0"/>
          </a:p>
        </p:txBody>
      </p:sp>
      <p:pic>
        <p:nvPicPr>
          <p:cNvPr id="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30393" t="29343" r="34143" b="30543"/>
          <a:stretch/>
        </p:blipFill>
        <p:spPr bwMode="auto">
          <a:xfrm>
            <a:off x="2555776" y="3284984"/>
            <a:ext cx="4323806" cy="305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2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098571"/>
          </a:xfrm>
        </p:spPr>
        <p:txBody>
          <a:bodyPr>
            <a:normAutofit/>
          </a:bodyPr>
          <a:lstStyle/>
          <a:p>
            <a:pPr marL="109728" indent="0" algn="just">
              <a:buNone/>
            </a:pPr>
            <a:r>
              <a:rPr lang="es-EC" sz="2000" dirty="0" smtClean="0">
                <a:solidFill>
                  <a:srgbClr val="000000"/>
                </a:solidFill>
                <a:latin typeface="Arial"/>
              </a:rPr>
              <a:t>Se </a:t>
            </a:r>
            <a:r>
              <a:rPr lang="es-EC" sz="2000" dirty="0">
                <a:solidFill>
                  <a:srgbClr val="000000"/>
                </a:solidFill>
                <a:latin typeface="Arial"/>
              </a:rPr>
              <a:t>utilizó un diseño de bloques completamente al azar (DBCA) con 5 repeticiones por cada tratamiento. </a:t>
            </a:r>
            <a:endParaRPr lang="es-EC" sz="2000" dirty="0" smtClean="0">
              <a:solidFill>
                <a:srgbClr val="000000"/>
              </a:solidFill>
              <a:latin typeface="Arial"/>
            </a:endParaRPr>
          </a:p>
          <a:p>
            <a:pPr marL="109728" indent="0" algn="just">
              <a:buNone/>
            </a:pPr>
            <a:r>
              <a:rPr lang="es-EC" sz="2000" b="1" dirty="0" smtClean="0">
                <a:solidFill>
                  <a:srgbClr val="000000"/>
                </a:solidFill>
                <a:latin typeface="Arial"/>
              </a:rPr>
              <a:t>Tamaño </a:t>
            </a:r>
            <a:r>
              <a:rPr lang="es-EC" sz="2000" b="1" dirty="0">
                <a:solidFill>
                  <a:srgbClr val="000000"/>
                </a:solidFill>
                <a:latin typeface="Arial"/>
              </a:rPr>
              <a:t>de parcelas </a:t>
            </a:r>
            <a:endParaRPr lang="es-EC" sz="2000" dirty="0" smtClean="0">
              <a:solidFill>
                <a:srgbClr val="000000"/>
              </a:solidFill>
              <a:latin typeface="Arial"/>
            </a:endParaRPr>
          </a:p>
          <a:p>
            <a:pPr algn="just"/>
            <a:r>
              <a:rPr lang="es-EC" sz="2000" b="1" dirty="0" smtClean="0">
                <a:solidFill>
                  <a:srgbClr val="000000"/>
                </a:solidFill>
                <a:latin typeface="Arial"/>
              </a:rPr>
              <a:t>Tamaño </a:t>
            </a:r>
            <a:r>
              <a:rPr lang="es-EC" sz="2000" b="1" dirty="0">
                <a:solidFill>
                  <a:srgbClr val="000000"/>
                </a:solidFill>
                <a:latin typeface="Arial"/>
              </a:rPr>
              <a:t>del ensayo experimental</a:t>
            </a:r>
            <a:r>
              <a:rPr lang="es-EC" sz="2000" dirty="0">
                <a:solidFill>
                  <a:srgbClr val="000000"/>
                </a:solidFill>
                <a:latin typeface="Arial"/>
              </a:rPr>
              <a:t>: El área total aproximada del ensayo experimental fue de </a:t>
            </a:r>
            <a:r>
              <a:rPr lang="es-EC" sz="2000" b="1" dirty="0">
                <a:solidFill>
                  <a:srgbClr val="000000"/>
                </a:solidFill>
                <a:latin typeface="Arial"/>
              </a:rPr>
              <a:t>507 m2</a:t>
            </a:r>
            <a:r>
              <a:rPr lang="es-EC" sz="2000" dirty="0">
                <a:solidFill>
                  <a:srgbClr val="000000"/>
                </a:solidFill>
                <a:latin typeface="Arial"/>
              </a:rPr>
              <a:t>. En total fueron 5 tratamientos con 5 repeticiones </a:t>
            </a:r>
            <a:endParaRPr lang="es-EC" sz="2000" dirty="0" smtClean="0">
              <a:solidFill>
                <a:srgbClr val="000000"/>
              </a:solidFill>
              <a:latin typeface="Arial"/>
            </a:endParaRPr>
          </a:p>
          <a:p>
            <a:pPr algn="just"/>
            <a:r>
              <a:rPr lang="es-EC" sz="2000" b="1" dirty="0" smtClean="0">
                <a:solidFill>
                  <a:srgbClr val="000000"/>
                </a:solidFill>
                <a:latin typeface="Arial"/>
              </a:rPr>
              <a:t>Parcela </a:t>
            </a:r>
            <a:r>
              <a:rPr lang="es-EC" sz="2000" b="1" dirty="0">
                <a:solidFill>
                  <a:srgbClr val="000000"/>
                </a:solidFill>
                <a:latin typeface="Arial"/>
              </a:rPr>
              <a:t>experimental</a:t>
            </a:r>
            <a:r>
              <a:rPr lang="es-EC" sz="2000" dirty="0">
                <a:solidFill>
                  <a:srgbClr val="000000"/>
                </a:solidFill>
                <a:latin typeface="Arial"/>
              </a:rPr>
              <a:t>: Cada parcela estuvo constituida por una área de </a:t>
            </a:r>
            <a:r>
              <a:rPr lang="es-EC" sz="2000" b="1" dirty="0">
                <a:solidFill>
                  <a:srgbClr val="000000"/>
                </a:solidFill>
                <a:latin typeface="Arial"/>
              </a:rPr>
              <a:t>99 m2 </a:t>
            </a:r>
            <a:r>
              <a:rPr lang="es-EC" sz="2000" dirty="0">
                <a:solidFill>
                  <a:srgbClr val="000000"/>
                </a:solidFill>
                <a:latin typeface="Arial"/>
              </a:rPr>
              <a:t>por tratamiento, que corresponde a 11 m de largo x 9 m de ancho. </a:t>
            </a:r>
          </a:p>
          <a:p>
            <a:pPr algn="just"/>
            <a:r>
              <a:rPr lang="es-EC" sz="2000" b="1" dirty="0" smtClean="0">
                <a:solidFill>
                  <a:srgbClr val="000000"/>
                </a:solidFill>
                <a:latin typeface="Arial" pitchFamily="34" charset="0"/>
                <a:cs typeface="Arial" pitchFamily="34" charset="0"/>
              </a:rPr>
              <a:t>Parcela </a:t>
            </a:r>
            <a:r>
              <a:rPr lang="es-EC" sz="2000" b="1" dirty="0">
                <a:solidFill>
                  <a:srgbClr val="000000"/>
                </a:solidFill>
                <a:latin typeface="Arial" pitchFamily="34" charset="0"/>
                <a:cs typeface="Arial" pitchFamily="34" charset="0"/>
              </a:rPr>
              <a:t>neta</a:t>
            </a:r>
            <a:r>
              <a:rPr lang="es-EC" sz="2000" dirty="0">
                <a:solidFill>
                  <a:srgbClr val="000000"/>
                </a:solidFill>
                <a:latin typeface="Arial" pitchFamily="34" charset="0"/>
                <a:cs typeface="Arial" pitchFamily="34" charset="0"/>
              </a:rPr>
              <a:t>: Estuvo constituida por </a:t>
            </a:r>
            <a:r>
              <a:rPr lang="es-EC" sz="2000" b="1" dirty="0">
                <a:solidFill>
                  <a:srgbClr val="000000"/>
                </a:solidFill>
                <a:latin typeface="Arial" pitchFamily="34" charset="0"/>
                <a:cs typeface="Arial" pitchFamily="34" charset="0"/>
              </a:rPr>
              <a:t>52 m2 </a:t>
            </a:r>
            <a:r>
              <a:rPr lang="es-EC" sz="2000" dirty="0">
                <a:solidFill>
                  <a:srgbClr val="000000"/>
                </a:solidFill>
                <a:latin typeface="Arial" pitchFamily="34" charset="0"/>
                <a:cs typeface="Arial" pitchFamily="34" charset="0"/>
              </a:rPr>
              <a:t>formados por 10 m de largo y 5.2 m de ancho. </a:t>
            </a:r>
            <a:endParaRPr lang="es-EC" sz="2000" dirty="0">
              <a:latin typeface="Arial" pitchFamily="34" charset="0"/>
              <a:cs typeface="Arial" pitchFamily="34" charset="0"/>
            </a:endParaRPr>
          </a:p>
          <a:p>
            <a:pPr algn="just"/>
            <a:r>
              <a:rPr lang="es-EC" sz="2000" b="1" dirty="0">
                <a:latin typeface="Arial" pitchFamily="34" charset="0"/>
                <a:cs typeface="Arial" pitchFamily="34" charset="0"/>
              </a:rPr>
              <a:t>Número de plantas evaluadas por parcela neta: </a:t>
            </a:r>
            <a:r>
              <a:rPr lang="es-EC" sz="2000" dirty="0">
                <a:latin typeface="Arial" pitchFamily="34" charset="0"/>
                <a:cs typeface="Arial" pitchFamily="34" charset="0"/>
              </a:rPr>
              <a:t>En total se evaluaron 4 plantas por parcela neta. </a:t>
            </a:r>
          </a:p>
          <a:p>
            <a:pPr marL="109728" indent="0">
              <a:buNone/>
            </a:pPr>
            <a:endParaRPr lang="es-EC" dirty="0"/>
          </a:p>
        </p:txBody>
      </p:sp>
      <p:sp>
        <p:nvSpPr>
          <p:cNvPr id="3" name="2 Título"/>
          <p:cNvSpPr>
            <a:spLocks noGrp="1"/>
          </p:cNvSpPr>
          <p:nvPr>
            <p:ph type="title"/>
          </p:nvPr>
        </p:nvSpPr>
        <p:spPr>
          <a:xfrm>
            <a:off x="467544" y="332656"/>
            <a:ext cx="8229600" cy="706090"/>
          </a:xfrm>
        </p:spPr>
        <p:txBody>
          <a:bodyPr>
            <a:normAutofit fontScale="90000"/>
          </a:bodyPr>
          <a:lstStyle/>
          <a:p>
            <a:pPr marL="109728" lvl="0">
              <a:spcBef>
                <a:spcPts val="400"/>
              </a:spcBef>
            </a:pPr>
            <a:r>
              <a:rPr lang="es-EC" sz="2600" dirty="0" smtClean="0">
                <a:solidFill>
                  <a:srgbClr val="000000"/>
                </a:solidFill>
                <a:effectLst/>
                <a:latin typeface="Arial"/>
                <a:ea typeface="+mn-ea"/>
                <a:cs typeface="+mn-cs"/>
              </a:rPr>
              <a:t/>
            </a:r>
            <a:br>
              <a:rPr lang="es-EC" sz="2600" dirty="0" smtClean="0">
                <a:solidFill>
                  <a:srgbClr val="000000"/>
                </a:solidFill>
                <a:effectLst/>
                <a:latin typeface="Arial"/>
                <a:ea typeface="+mn-ea"/>
                <a:cs typeface="+mn-cs"/>
              </a:rPr>
            </a:br>
            <a:r>
              <a:rPr lang="es-EC" sz="3100" dirty="0" smtClean="0">
                <a:solidFill>
                  <a:srgbClr val="000000"/>
                </a:solidFill>
                <a:effectLst/>
                <a:latin typeface="Arial"/>
                <a:ea typeface="+mn-ea"/>
                <a:cs typeface="+mn-cs"/>
              </a:rPr>
              <a:t>DISEÑO EXPERIMENTAL </a:t>
            </a:r>
            <a:r>
              <a:rPr lang="es-EC" sz="2600" b="0" dirty="0">
                <a:solidFill>
                  <a:srgbClr val="000000"/>
                </a:solidFill>
                <a:effectLst/>
                <a:latin typeface="Arial"/>
                <a:ea typeface="+mn-ea"/>
                <a:cs typeface="+mn-cs"/>
              </a:rPr>
              <a:t/>
            </a:r>
            <a:br>
              <a:rPr lang="es-EC" sz="2600" b="0" dirty="0">
                <a:solidFill>
                  <a:srgbClr val="000000"/>
                </a:solidFill>
                <a:effectLst/>
                <a:latin typeface="Arial"/>
                <a:ea typeface="+mn-ea"/>
                <a:cs typeface="+mn-cs"/>
              </a:rPr>
            </a:br>
            <a:endParaRPr lang="es-EC" dirty="0"/>
          </a:p>
        </p:txBody>
      </p:sp>
    </p:spTree>
    <p:extLst>
      <p:ext uri="{BB962C8B-B14F-4D97-AF65-F5344CB8AC3E}">
        <p14:creationId xmlns:p14="http://schemas.microsoft.com/office/powerpoint/2010/main" val="4279229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980728"/>
            <a:ext cx="8435280" cy="5400600"/>
          </a:xfrm>
        </p:spPr>
        <p:txBody>
          <a:bodyPr>
            <a:normAutofit/>
          </a:bodyPr>
          <a:lstStyle/>
          <a:p>
            <a:pPr marL="109728" indent="0">
              <a:buNone/>
            </a:pPr>
            <a:endParaRPr lang="es-EC" sz="2800" b="1" dirty="0" smtClean="0">
              <a:latin typeface="Arial" pitchFamily="34" charset="0"/>
              <a:cs typeface="Arial" pitchFamily="34" charset="0"/>
            </a:endParaRPr>
          </a:p>
          <a:p>
            <a:pPr marL="109728" indent="0">
              <a:buNone/>
            </a:pPr>
            <a:endParaRPr lang="es-EC" sz="2800" b="1" dirty="0">
              <a:latin typeface="Arial" pitchFamily="34" charset="0"/>
              <a:cs typeface="Arial" pitchFamily="34" charset="0"/>
            </a:endParaRPr>
          </a:p>
          <a:p>
            <a:pPr marL="109728" indent="0">
              <a:buNone/>
            </a:pPr>
            <a:endParaRPr lang="es-EC" sz="2800" b="1" dirty="0" smtClean="0">
              <a:latin typeface="Arial" pitchFamily="34" charset="0"/>
              <a:cs typeface="Arial" pitchFamily="34" charset="0"/>
            </a:endParaRPr>
          </a:p>
          <a:p>
            <a:pPr marL="109728" indent="0">
              <a:buNone/>
            </a:pPr>
            <a:endParaRPr lang="es-EC" sz="2800" b="1" dirty="0">
              <a:latin typeface="Arial" pitchFamily="34" charset="0"/>
              <a:cs typeface="Arial" pitchFamily="34" charset="0"/>
            </a:endParaRPr>
          </a:p>
          <a:p>
            <a:pPr marL="109728" indent="0">
              <a:buNone/>
            </a:pPr>
            <a:endParaRPr lang="es-EC" sz="2800" b="1" dirty="0" smtClean="0">
              <a:latin typeface="Arial" pitchFamily="34" charset="0"/>
              <a:cs typeface="Arial" pitchFamily="34" charset="0"/>
            </a:endParaRPr>
          </a:p>
          <a:p>
            <a:pPr marL="109728" indent="0">
              <a:buNone/>
            </a:pPr>
            <a:endParaRPr lang="es-EC" sz="2800" b="1" dirty="0" smtClean="0">
              <a:latin typeface="Arial" pitchFamily="34" charset="0"/>
              <a:cs typeface="Arial" pitchFamily="34" charset="0"/>
            </a:endParaRPr>
          </a:p>
          <a:p>
            <a:pPr marL="109728" indent="0">
              <a:buNone/>
            </a:pPr>
            <a:r>
              <a:rPr lang="es-EC" sz="2800" b="1" dirty="0" smtClean="0">
                <a:latin typeface="Arial" pitchFamily="34" charset="0"/>
                <a:cs typeface="Arial" pitchFamily="34" charset="0"/>
              </a:rPr>
              <a:t>PRUEBAS DE SIGNIFICACIÓN </a:t>
            </a:r>
          </a:p>
          <a:p>
            <a:pPr marL="109728" indent="0" algn="just">
              <a:buNone/>
            </a:pPr>
            <a:r>
              <a:rPr lang="es-EC" sz="2400" dirty="0">
                <a:latin typeface="Arial" pitchFamily="34" charset="0"/>
                <a:cs typeface="Arial" pitchFamily="34" charset="0"/>
              </a:rPr>
              <a:t>C</a:t>
            </a:r>
            <a:r>
              <a:rPr lang="es-EC" sz="2400" dirty="0" smtClean="0">
                <a:latin typeface="Arial" pitchFamily="34" charset="0"/>
                <a:cs typeface="Arial" pitchFamily="34" charset="0"/>
              </a:rPr>
              <a:t>uando se presentaron </a:t>
            </a:r>
            <a:r>
              <a:rPr lang="es-EC" sz="2400" dirty="0">
                <a:latin typeface="Arial" pitchFamily="34" charset="0"/>
                <a:cs typeface="Arial" pitchFamily="34" charset="0"/>
              </a:rPr>
              <a:t>diferencias estadísticas se utilizó la prueba de Tukey a un nivel de significancia del 5% para determinar las diferencias entre tratamientos</a:t>
            </a:r>
            <a:r>
              <a:rPr lang="es-EC" sz="2800" dirty="0"/>
              <a:t>. </a:t>
            </a:r>
            <a:endParaRPr lang="es-EC" sz="2800" dirty="0" smtClean="0">
              <a:latin typeface="Arial" pitchFamily="34" charset="0"/>
              <a:cs typeface="Arial" pitchFamily="34" charset="0"/>
            </a:endParaRPr>
          </a:p>
          <a:p>
            <a:endParaRPr lang="es-EC" dirty="0"/>
          </a:p>
        </p:txBody>
      </p:sp>
      <p:sp>
        <p:nvSpPr>
          <p:cNvPr id="3" name="2 Título"/>
          <p:cNvSpPr>
            <a:spLocks noGrp="1"/>
          </p:cNvSpPr>
          <p:nvPr>
            <p:ph type="title"/>
          </p:nvPr>
        </p:nvSpPr>
        <p:spPr>
          <a:xfrm>
            <a:off x="457200" y="274638"/>
            <a:ext cx="8229600" cy="634082"/>
          </a:xfrm>
        </p:spPr>
        <p:txBody>
          <a:bodyPr/>
          <a:lstStyle/>
          <a:p>
            <a:r>
              <a:rPr lang="es-EC" sz="2800" dirty="0">
                <a:solidFill>
                  <a:srgbClr val="000000"/>
                </a:solidFill>
                <a:latin typeface="Arial"/>
              </a:rPr>
              <a:t>ANÁLISIS DE VARIANZA </a:t>
            </a:r>
            <a:endParaRPr lang="es-EC"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6566143" cy="269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47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052736"/>
            <a:ext cx="8229600" cy="5805264"/>
          </a:xfrm>
        </p:spPr>
        <p:txBody>
          <a:bodyPr/>
          <a:lstStyle/>
          <a:p>
            <a:pPr marL="109728" indent="0" algn="just">
              <a:buNone/>
            </a:pPr>
            <a:r>
              <a:rPr lang="es-EC" sz="2000" b="1" dirty="0" smtClean="0">
                <a:latin typeface="Arial" pitchFamily="34" charset="0"/>
                <a:cs typeface="Arial" pitchFamily="34" charset="0"/>
              </a:rPr>
              <a:t>% Severidad</a:t>
            </a:r>
            <a:r>
              <a:rPr lang="es-EC" sz="2000" b="1" dirty="0">
                <a:latin typeface="Arial" pitchFamily="34" charset="0"/>
                <a:cs typeface="Arial" pitchFamily="34" charset="0"/>
              </a:rPr>
              <a:t>: </a:t>
            </a:r>
            <a:r>
              <a:rPr lang="es-EC" sz="2000" dirty="0" smtClean="0">
                <a:latin typeface="Arial" pitchFamily="34" charset="0"/>
                <a:cs typeface="Arial" pitchFamily="34" charset="0"/>
              </a:rPr>
              <a:t>Se marcaron las plantas con cintas de diferentes colores y se aplicaron los tratamientos </a:t>
            </a:r>
            <a:r>
              <a:rPr lang="es-EC" sz="2000" dirty="0">
                <a:latin typeface="Arial" pitchFamily="34" charset="0"/>
                <a:cs typeface="Arial" pitchFamily="34" charset="0"/>
              </a:rPr>
              <a:t>con sus respectivas </a:t>
            </a:r>
            <a:r>
              <a:rPr lang="es-EC" sz="2000" dirty="0" smtClean="0">
                <a:latin typeface="Arial" pitchFamily="34" charset="0"/>
                <a:cs typeface="Arial" pitchFamily="34" charset="0"/>
              </a:rPr>
              <a:t>repeticiones, semanalmente se realizó c/u de sus </a:t>
            </a:r>
            <a:r>
              <a:rPr lang="es-EC" sz="2000" dirty="0">
                <a:latin typeface="Arial" pitchFamily="34" charset="0"/>
                <a:cs typeface="Arial" pitchFamily="34" charset="0"/>
              </a:rPr>
              <a:t>evaluaciones en base de la siguiente escala: </a:t>
            </a:r>
          </a:p>
          <a:p>
            <a:pPr marL="109728" indent="0">
              <a:buNone/>
            </a:pPr>
            <a:endParaRPr lang="es-EC" dirty="0"/>
          </a:p>
        </p:txBody>
      </p:sp>
      <p:sp>
        <p:nvSpPr>
          <p:cNvPr id="3" name="2 Título"/>
          <p:cNvSpPr>
            <a:spLocks noGrp="1"/>
          </p:cNvSpPr>
          <p:nvPr>
            <p:ph type="title"/>
          </p:nvPr>
        </p:nvSpPr>
        <p:spPr>
          <a:xfrm>
            <a:off x="457200" y="274638"/>
            <a:ext cx="8229600" cy="778098"/>
          </a:xfrm>
        </p:spPr>
        <p:txBody>
          <a:bodyPr>
            <a:normAutofit/>
          </a:bodyPr>
          <a:lstStyle/>
          <a:p>
            <a:r>
              <a:rPr lang="es-EC" sz="2800" dirty="0" smtClean="0">
                <a:solidFill>
                  <a:srgbClr val="000000"/>
                </a:solidFill>
                <a:effectLst/>
                <a:latin typeface="Arial"/>
              </a:rPr>
              <a:t>VARIABLES EVALUADAS </a:t>
            </a:r>
            <a:endParaRPr lang="es-EC" sz="2800" dirty="0">
              <a:effectLst/>
            </a:endParaRPr>
          </a:p>
        </p:txBody>
      </p:sp>
      <p:pic>
        <p:nvPicPr>
          <p:cNvPr id="4"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8571" t="22143" r="30071" b="27971"/>
          <a:stretch/>
        </p:blipFill>
        <p:spPr bwMode="auto">
          <a:xfrm>
            <a:off x="1979712" y="2420888"/>
            <a:ext cx="5688632" cy="428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984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4882547"/>
          </a:xfrm>
        </p:spPr>
        <p:txBody>
          <a:bodyPr>
            <a:normAutofit fontScale="92500" lnSpcReduction="10000"/>
          </a:bodyPr>
          <a:lstStyle/>
          <a:p>
            <a:pPr marL="109728" indent="0" algn="just">
              <a:buNone/>
            </a:pPr>
            <a:endParaRPr lang="es-EC" sz="2800" dirty="0" smtClean="0">
              <a:solidFill>
                <a:srgbClr val="000000"/>
              </a:solidFill>
              <a:latin typeface="Arial"/>
            </a:endParaRPr>
          </a:p>
          <a:p>
            <a:pPr marL="109728" indent="0" algn="just">
              <a:buNone/>
            </a:pPr>
            <a:r>
              <a:rPr lang="es-EC" sz="2800" dirty="0" smtClean="0">
                <a:solidFill>
                  <a:srgbClr val="000000"/>
                </a:solidFill>
                <a:latin typeface="Arial"/>
              </a:rPr>
              <a:t>Con </a:t>
            </a:r>
            <a:r>
              <a:rPr lang="es-EC" sz="2800" dirty="0">
                <a:solidFill>
                  <a:srgbClr val="000000"/>
                </a:solidFill>
                <a:latin typeface="Arial"/>
              </a:rPr>
              <a:t>los datos de severidad se calculó el Área Bajo la Curva del Progreso de la Enfermedad (AUDPC), según la siguiente formula: </a:t>
            </a:r>
          </a:p>
          <a:p>
            <a:pPr marL="109728" indent="0" algn="just">
              <a:buNone/>
            </a:pPr>
            <a:endParaRPr lang="es-EC" sz="2800" dirty="0" smtClean="0">
              <a:solidFill>
                <a:srgbClr val="000000"/>
              </a:solidFill>
              <a:latin typeface="Arial"/>
            </a:endParaRPr>
          </a:p>
          <a:p>
            <a:pPr marL="109728" indent="0" algn="just">
              <a:buNone/>
            </a:pPr>
            <a:r>
              <a:rPr lang="es-EC" sz="2800" b="1" dirty="0" smtClean="0">
                <a:solidFill>
                  <a:srgbClr val="000000"/>
                </a:solidFill>
                <a:latin typeface="Arial"/>
              </a:rPr>
              <a:t>AUDPC </a:t>
            </a:r>
            <a:r>
              <a:rPr lang="es-EC" sz="2800" b="1" dirty="0">
                <a:solidFill>
                  <a:srgbClr val="000000"/>
                </a:solidFill>
                <a:latin typeface="Arial"/>
              </a:rPr>
              <a:t>= (L</a:t>
            </a:r>
            <a:r>
              <a:rPr lang="es-EC" sz="1600" b="1" dirty="0">
                <a:solidFill>
                  <a:srgbClr val="000000"/>
                </a:solidFill>
                <a:latin typeface="Arial"/>
              </a:rPr>
              <a:t>1</a:t>
            </a:r>
            <a:r>
              <a:rPr lang="es-EC" sz="2800" b="1" dirty="0">
                <a:solidFill>
                  <a:srgbClr val="000000"/>
                </a:solidFill>
                <a:latin typeface="Arial"/>
              </a:rPr>
              <a:t>+2(L</a:t>
            </a:r>
            <a:r>
              <a:rPr lang="es-EC" sz="1600" b="1" dirty="0">
                <a:solidFill>
                  <a:srgbClr val="000000"/>
                </a:solidFill>
                <a:latin typeface="Arial"/>
              </a:rPr>
              <a:t>2</a:t>
            </a:r>
            <a:r>
              <a:rPr lang="es-EC" sz="2800" b="1" dirty="0">
                <a:solidFill>
                  <a:srgbClr val="000000"/>
                </a:solidFill>
                <a:latin typeface="Arial"/>
              </a:rPr>
              <a:t>+L</a:t>
            </a:r>
            <a:r>
              <a:rPr lang="es-EC" sz="1600" b="1" dirty="0">
                <a:solidFill>
                  <a:srgbClr val="000000"/>
                </a:solidFill>
                <a:latin typeface="Arial"/>
              </a:rPr>
              <a:t>3</a:t>
            </a:r>
            <a:r>
              <a:rPr lang="es-EC" sz="2800" b="1" dirty="0">
                <a:solidFill>
                  <a:srgbClr val="000000"/>
                </a:solidFill>
                <a:latin typeface="Arial"/>
              </a:rPr>
              <a:t>+L</a:t>
            </a:r>
            <a:r>
              <a:rPr lang="es-EC" sz="1600" b="1" dirty="0">
                <a:solidFill>
                  <a:srgbClr val="000000"/>
                </a:solidFill>
                <a:latin typeface="Arial"/>
              </a:rPr>
              <a:t>4</a:t>
            </a:r>
            <a:r>
              <a:rPr lang="es-EC" sz="2800" b="1" dirty="0">
                <a:solidFill>
                  <a:srgbClr val="000000"/>
                </a:solidFill>
                <a:latin typeface="Arial"/>
              </a:rPr>
              <a:t>....+L</a:t>
            </a:r>
            <a:r>
              <a:rPr lang="es-EC" sz="1600" b="1" dirty="0">
                <a:solidFill>
                  <a:srgbClr val="000000"/>
                </a:solidFill>
                <a:latin typeface="Arial"/>
              </a:rPr>
              <a:t>N-1</a:t>
            </a:r>
            <a:r>
              <a:rPr lang="es-EC" sz="2800" b="1" dirty="0">
                <a:solidFill>
                  <a:srgbClr val="000000"/>
                </a:solidFill>
                <a:latin typeface="Arial"/>
              </a:rPr>
              <a:t>) + L</a:t>
            </a:r>
            <a:r>
              <a:rPr lang="es-EC" sz="1600" b="1" dirty="0">
                <a:solidFill>
                  <a:srgbClr val="000000"/>
                </a:solidFill>
                <a:latin typeface="Arial"/>
              </a:rPr>
              <a:t>N</a:t>
            </a:r>
            <a:r>
              <a:rPr lang="es-EC" sz="2800" b="1" dirty="0">
                <a:solidFill>
                  <a:srgbClr val="000000"/>
                </a:solidFill>
                <a:latin typeface="Arial"/>
              </a:rPr>
              <a:t>) x T/2 </a:t>
            </a:r>
          </a:p>
          <a:p>
            <a:pPr algn="just"/>
            <a:endParaRPr lang="es-EC" sz="2800" dirty="0">
              <a:latin typeface="Arial"/>
            </a:endParaRPr>
          </a:p>
          <a:p>
            <a:pPr marL="109728" indent="0" algn="just">
              <a:buNone/>
            </a:pPr>
            <a:r>
              <a:rPr lang="es-EC" sz="2800" dirty="0">
                <a:latin typeface="Arial"/>
              </a:rPr>
              <a:t>En donde: </a:t>
            </a:r>
          </a:p>
          <a:p>
            <a:pPr marL="109728" indent="0" algn="just">
              <a:buNone/>
            </a:pPr>
            <a:r>
              <a:rPr lang="es-EC" sz="2800" dirty="0">
                <a:latin typeface="Arial"/>
              </a:rPr>
              <a:t>L = Lectura (expresada en porcentaje) </a:t>
            </a:r>
          </a:p>
          <a:p>
            <a:pPr marL="109728" indent="0" algn="just">
              <a:buNone/>
            </a:pPr>
            <a:r>
              <a:rPr lang="es-EC" sz="2800" dirty="0">
                <a:latin typeface="Arial"/>
              </a:rPr>
              <a:t>L</a:t>
            </a:r>
            <a:r>
              <a:rPr lang="es-EC" sz="1600" dirty="0">
                <a:latin typeface="Arial"/>
              </a:rPr>
              <a:t>N </a:t>
            </a:r>
            <a:r>
              <a:rPr lang="es-EC" sz="2800" dirty="0">
                <a:latin typeface="Arial"/>
              </a:rPr>
              <a:t>= Última lectura </a:t>
            </a:r>
          </a:p>
          <a:p>
            <a:pPr marL="109728" indent="0" algn="just">
              <a:buNone/>
            </a:pPr>
            <a:r>
              <a:rPr lang="es-EC" sz="2800" dirty="0">
                <a:latin typeface="Arial"/>
              </a:rPr>
              <a:t>L</a:t>
            </a:r>
            <a:r>
              <a:rPr lang="es-EC" sz="1600" dirty="0">
                <a:latin typeface="Arial"/>
              </a:rPr>
              <a:t>N-1 </a:t>
            </a:r>
            <a:r>
              <a:rPr lang="es-EC" sz="2800" dirty="0">
                <a:latin typeface="Arial"/>
              </a:rPr>
              <a:t>= Penúltima lectura </a:t>
            </a:r>
          </a:p>
          <a:p>
            <a:pPr marL="109728" indent="0" algn="just">
              <a:buNone/>
            </a:pPr>
            <a:r>
              <a:rPr lang="es-EC" sz="2800" dirty="0">
                <a:latin typeface="Arial"/>
              </a:rPr>
              <a:t>T = Tiempo entre lecturas</a:t>
            </a:r>
            <a:endParaRPr lang="es-EC" dirty="0"/>
          </a:p>
        </p:txBody>
      </p:sp>
      <p:sp>
        <p:nvSpPr>
          <p:cNvPr id="3" name="2 Título"/>
          <p:cNvSpPr>
            <a:spLocks noGrp="1"/>
          </p:cNvSpPr>
          <p:nvPr>
            <p:ph type="title"/>
          </p:nvPr>
        </p:nvSpPr>
        <p:spPr>
          <a:xfrm>
            <a:off x="107504" y="274638"/>
            <a:ext cx="8928992" cy="778098"/>
          </a:xfrm>
        </p:spPr>
        <p:txBody>
          <a:bodyPr>
            <a:noAutofit/>
          </a:bodyPr>
          <a:lstStyle/>
          <a:p>
            <a:r>
              <a:rPr lang="en-US" sz="2400" dirty="0" smtClean="0">
                <a:solidFill>
                  <a:schemeClr val="tx1"/>
                </a:solidFill>
                <a:effectLst/>
                <a:latin typeface="Arial" pitchFamily="34" charset="0"/>
                <a:cs typeface="Arial" pitchFamily="34" charset="0"/>
              </a:rPr>
              <a:t>AREA UNDER THE DISEASE PROGRESS CURVE ( </a:t>
            </a:r>
            <a:r>
              <a:rPr lang="es-EC" sz="2400" dirty="0" smtClean="0">
                <a:solidFill>
                  <a:schemeClr val="tx1"/>
                </a:solidFill>
                <a:effectLst/>
                <a:latin typeface="Arial" pitchFamily="34" charset="0"/>
                <a:cs typeface="Arial" pitchFamily="34" charset="0"/>
              </a:rPr>
              <a:t>AUDPC)</a:t>
            </a:r>
            <a:endParaRPr lang="es-EC"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19102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96752"/>
            <a:ext cx="8229600" cy="4810539"/>
          </a:xfrm>
        </p:spPr>
        <p:txBody>
          <a:bodyPr>
            <a:normAutofit/>
          </a:bodyPr>
          <a:lstStyle/>
          <a:p>
            <a:pPr marL="109728" indent="0" algn="just">
              <a:buNone/>
            </a:pPr>
            <a:r>
              <a:rPr lang="es-EC" sz="2000" dirty="0" smtClean="0">
                <a:latin typeface="Arial" pitchFamily="34" charset="0"/>
                <a:cs typeface="Arial" pitchFamily="34" charset="0"/>
              </a:rPr>
              <a:t>La </a:t>
            </a:r>
            <a:r>
              <a:rPr lang="es-EC" sz="2000" dirty="0">
                <a:latin typeface="Arial" pitchFamily="34" charset="0"/>
                <a:cs typeface="Arial" pitchFamily="34" charset="0"/>
              </a:rPr>
              <a:t>eficacia del producto se determinó por el grado promedio por unidad experimental neta de cada tratamiento con respecto al testigo, el método utilizado para hallar el porcentaje de eficacia fue la fórmula de Abbott: </a:t>
            </a:r>
          </a:p>
          <a:p>
            <a:pPr marL="109728" indent="0" algn="just">
              <a:buNone/>
            </a:pPr>
            <a:endParaRPr lang="es-EC" sz="2000" dirty="0">
              <a:latin typeface="Arial" pitchFamily="34" charset="0"/>
              <a:cs typeface="Arial" pitchFamily="34" charset="0"/>
            </a:endParaRPr>
          </a:p>
        </p:txBody>
      </p:sp>
      <p:sp>
        <p:nvSpPr>
          <p:cNvPr id="3" name="2 Título"/>
          <p:cNvSpPr>
            <a:spLocks noGrp="1"/>
          </p:cNvSpPr>
          <p:nvPr>
            <p:ph type="title"/>
          </p:nvPr>
        </p:nvSpPr>
        <p:spPr>
          <a:xfrm>
            <a:off x="457200" y="274638"/>
            <a:ext cx="8229600" cy="706090"/>
          </a:xfrm>
        </p:spPr>
        <p:txBody>
          <a:bodyPr>
            <a:normAutofit fontScale="90000"/>
          </a:bodyPr>
          <a:lstStyle/>
          <a:p>
            <a:r>
              <a:rPr lang="es-EC" sz="4800" b="0" dirty="0">
                <a:solidFill>
                  <a:srgbClr val="000000"/>
                </a:solidFill>
                <a:latin typeface="Arial"/>
              </a:rPr>
              <a:t/>
            </a:r>
            <a:br>
              <a:rPr lang="es-EC" sz="4800" b="0" dirty="0">
                <a:solidFill>
                  <a:srgbClr val="000000"/>
                </a:solidFill>
                <a:latin typeface="Arial"/>
              </a:rPr>
            </a:br>
            <a:r>
              <a:rPr lang="es-EC" sz="3100" dirty="0" smtClean="0">
                <a:solidFill>
                  <a:srgbClr val="000000"/>
                </a:solidFill>
                <a:effectLst/>
                <a:latin typeface="Arial"/>
              </a:rPr>
              <a:t>PORCENTAJE DE EFICACIA </a:t>
            </a:r>
            <a:r>
              <a:rPr lang="es-EC" sz="4400" b="0" dirty="0">
                <a:solidFill>
                  <a:srgbClr val="000000"/>
                </a:solidFill>
                <a:latin typeface="Arial"/>
              </a:rPr>
              <a:t/>
            </a:r>
            <a:br>
              <a:rPr lang="es-EC" sz="4400" b="0" dirty="0">
                <a:solidFill>
                  <a:srgbClr val="000000"/>
                </a:solidFill>
                <a:latin typeface="Arial"/>
              </a:rPr>
            </a:br>
            <a:endParaRPr lang="es-EC" dirty="0"/>
          </a:p>
        </p:txBody>
      </p:sp>
      <p:pic>
        <p:nvPicPr>
          <p:cNvPr id="5"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25250" t="16657" r="35643" b="38086"/>
          <a:stretch/>
        </p:blipFill>
        <p:spPr bwMode="auto">
          <a:xfrm>
            <a:off x="1975218" y="2420888"/>
            <a:ext cx="527649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02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093" y="836712"/>
            <a:ext cx="8579296" cy="5688632"/>
          </a:xfrm>
        </p:spPr>
        <p:txBody>
          <a:bodyPr/>
          <a:lstStyle/>
          <a:p>
            <a:pPr marL="109728" indent="0" algn="just">
              <a:buNone/>
            </a:pPr>
            <a:r>
              <a:rPr lang="es-EC" sz="2000" dirty="0" smtClean="0">
                <a:latin typeface="Arial" pitchFamily="34" charset="0"/>
                <a:cs typeface="Arial" pitchFamily="34" charset="0"/>
              </a:rPr>
              <a:t>Para </a:t>
            </a:r>
            <a:r>
              <a:rPr lang="es-EC" sz="2000" dirty="0">
                <a:latin typeface="Arial" pitchFamily="34" charset="0"/>
                <a:cs typeface="Arial" pitchFamily="34" charset="0"/>
              </a:rPr>
              <a:t>determinar esta variable se realizó la recolección y conteo de insectos presentes antes y después de 24 horas de la aplicación de los productos biorracionales. </a:t>
            </a:r>
            <a:endParaRPr lang="es-EC" sz="2000" dirty="0" smtClean="0">
              <a:latin typeface="Arial" pitchFamily="34" charset="0"/>
              <a:cs typeface="Arial" pitchFamily="34" charset="0"/>
            </a:endParaRPr>
          </a:p>
          <a:p>
            <a:pPr marL="109728" indent="0">
              <a:buNone/>
            </a:pPr>
            <a:r>
              <a:rPr lang="es-EC" sz="2600" b="1" dirty="0" smtClean="0">
                <a:latin typeface="Arial" pitchFamily="34" charset="0"/>
                <a:cs typeface="Arial" pitchFamily="34" charset="0"/>
              </a:rPr>
              <a:t>EFECTO FITOTÓXICO</a:t>
            </a:r>
          </a:p>
          <a:p>
            <a:pPr marL="109728" indent="0">
              <a:buNone/>
            </a:pPr>
            <a:r>
              <a:rPr lang="es-EC" sz="2000" dirty="0" smtClean="0">
                <a:latin typeface="Arial" pitchFamily="34" charset="0"/>
                <a:cs typeface="Arial" pitchFamily="34" charset="0"/>
              </a:rPr>
              <a:t>Esta </a:t>
            </a:r>
            <a:r>
              <a:rPr lang="es-EC" sz="2000" dirty="0">
                <a:latin typeface="Arial" pitchFamily="34" charset="0"/>
                <a:cs typeface="Arial" pitchFamily="34" charset="0"/>
              </a:rPr>
              <a:t>variable se evaluó según la siguiente escala para determinar la fitotoxicidad de los productos biorracionales</a:t>
            </a:r>
            <a:r>
              <a:rPr lang="es-EC" sz="2000" b="1" dirty="0">
                <a:latin typeface="Arial" pitchFamily="34" charset="0"/>
                <a:cs typeface="Arial" pitchFamily="34" charset="0"/>
              </a:rPr>
              <a:t>. </a:t>
            </a:r>
            <a:endParaRPr lang="es-EC" sz="2000" dirty="0">
              <a:latin typeface="Arial" pitchFamily="34" charset="0"/>
              <a:cs typeface="Arial" pitchFamily="34" charset="0"/>
            </a:endParaRPr>
          </a:p>
          <a:p>
            <a:pPr marL="109728" indent="0" algn="just">
              <a:buNone/>
            </a:pPr>
            <a:endParaRPr lang="es-EC" sz="2400" dirty="0">
              <a:latin typeface="Arial" pitchFamily="34" charset="0"/>
              <a:cs typeface="Arial" pitchFamily="34" charset="0"/>
            </a:endParaRPr>
          </a:p>
          <a:p>
            <a:endParaRPr lang="es-EC" dirty="0"/>
          </a:p>
        </p:txBody>
      </p:sp>
      <p:sp>
        <p:nvSpPr>
          <p:cNvPr id="3" name="2 Título"/>
          <p:cNvSpPr>
            <a:spLocks noGrp="1"/>
          </p:cNvSpPr>
          <p:nvPr>
            <p:ph type="title"/>
          </p:nvPr>
        </p:nvSpPr>
        <p:spPr>
          <a:xfrm>
            <a:off x="0" y="188640"/>
            <a:ext cx="9144000" cy="576064"/>
          </a:xfrm>
        </p:spPr>
        <p:txBody>
          <a:bodyPr>
            <a:normAutofit fontScale="90000"/>
          </a:bodyPr>
          <a:lstStyle/>
          <a:p>
            <a:r>
              <a:rPr lang="es-EC" sz="4800" b="0" dirty="0">
                <a:solidFill>
                  <a:srgbClr val="000000"/>
                </a:solidFill>
                <a:latin typeface="Arial"/>
              </a:rPr>
              <a:t/>
            </a:r>
            <a:br>
              <a:rPr lang="es-EC" sz="4800" b="0" dirty="0">
                <a:solidFill>
                  <a:srgbClr val="000000"/>
                </a:solidFill>
                <a:latin typeface="Arial"/>
              </a:rPr>
            </a:br>
            <a:r>
              <a:rPr lang="es-EC" sz="2900" dirty="0" smtClean="0">
                <a:solidFill>
                  <a:srgbClr val="000000"/>
                </a:solidFill>
                <a:effectLst/>
                <a:latin typeface="Arial"/>
              </a:rPr>
              <a:t>EFECTO SOBRE LA FAUNA PRESENTE EN EL ENSAYO </a:t>
            </a:r>
            <a:r>
              <a:rPr lang="es-EC" sz="4400" b="0" dirty="0">
                <a:solidFill>
                  <a:srgbClr val="000000"/>
                </a:solidFill>
                <a:latin typeface="Arial"/>
              </a:rPr>
              <a:t/>
            </a:r>
            <a:br>
              <a:rPr lang="es-EC" sz="4400" b="0" dirty="0">
                <a:solidFill>
                  <a:srgbClr val="000000"/>
                </a:solidFill>
                <a:latin typeface="Arial"/>
              </a:rPr>
            </a:br>
            <a:endParaRPr lang="es-EC" dirty="0"/>
          </a:p>
        </p:txBody>
      </p:sp>
      <p:pic>
        <p:nvPicPr>
          <p:cNvPr id="4"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24607" t="40315" r="28893" b="14600"/>
          <a:stretch/>
        </p:blipFill>
        <p:spPr bwMode="auto">
          <a:xfrm>
            <a:off x="1691680" y="3068960"/>
            <a:ext cx="5760640" cy="34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256584"/>
          </a:xfrm>
        </p:spPr>
        <p:txBody>
          <a:bodyPr/>
          <a:lstStyle/>
          <a:p>
            <a:pPr marL="109728" indent="0" algn="just">
              <a:buNone/>
            </a:pPr>
            <a:r>
              <a:rPr lang="es-EC" sz="2400" dirty="0" smtClean="0">
                <a:latin typeface="Arial" pitchFamily="34" charset="0"/>
                <a:cs typeface="Arial" pitchFamily="34" charset="0"/>
              </a:rPr>
              <a:t>Se </a:t>
            </a:r>
            <a:r>
              <a:rPr lang="es-EC" sz="2400" dirty="0">
                <a:latin typeface="Arial" pitchFamily="34" charset="0"/>
                <a:cs typeface="Arial" pitchFamily="34" charset="0"/>
              </a:rPr>
              <a:t>realizó </a:t>
            </a:r>
            <a:r>
              <a:rPr lang="es-EC" sz="2400" dirty="0" smtClean="0">
                <a:latin typeface="Arial" pitchFamily="34" charset="0"/>
                <a:cs typeface="Arial" pitchFamily="34" charset="0"/>
              </a:rPr>
              <a:t>un día </a:t>
            </a:r>
            <a:r>
              <a:rPr lang="es-EC" sz="2400" dirty="0">
                <a:latin typeface="Arial" pitchFamily="34" charset="0"/>
                <a:cs typeface="Arial" pitchFamily="34" charset="0"/>
              </a:rPr>
              <a:t>de campo </a:t>
            </a:r>
            <a:r>
              <a:rPr lang="es-EC" sz="2400" dirty="0" smtClean="0">
                <a:latin typeface="Arial" pitchFamily="34" charset="0"/>
                <a:cs typeface="Arial" pitchFamily="34" charset="0"/>
              </a:rPr>
              <a:t>a </a:t>
            </a:r>
            <a:r>
              <a:rPr lang="es-EC" sz="2400" dirty="0">
                <a:latin typeface="Arial" pitchFamily="34" charset="0"/>
                <a:cs typeface="Arial" pitchFamily="34" charset="0"/>
              </a:rPr>
              <a:t>productores bananeros de la zona en la parcela de </a:t>
            </a:r>
            <a:r>
              <a:rPr lang="es-EC" sz="2400" dirty="0" smtClean="0">
                <a:latin typeface="Arial" pitchFamily="34" charset="0"/>
                <a:cs typeface="Arial" pitchFamily="34" charset="0"/>
              </a:rPr>
              <a:t>ensayo, para </a:t>
            </a:r>
            <a:r>
              <a:rPr lang="es-EC" sz="2400" dirty="0">
                <a:latin typeface="Arial" pitchFamily="34" charset="0"/>
                <a:cs typeface="Arial" pitchFamily="34" charset="0"/>
              </a:rPr>
              <a:t>dar a conocer los resultados obtenidos con los productos biorracionales en el control de sigatoka negra </a:t>
            </a:r>
            <a:r>
              <a:rPr lang="es-EC" sz="2400" i="1" dirty="0">
                <a:latin typeface="Arial" pitchFamily="34" charset="0"/>
                <a:cs typeface="Arial" pitchFamily="34" charset="0"/>
              </a:rPr>
              <a:t>Mycosphaerella fijiensis </a:t>
            </a:r>
            <a:r>
              <a:rPr lang="es-EC" sz="2400" dirty="0">
                <a:latin typeface="Arial" pitchFamily="34" charset="0"/>
                <a:cs typeface="Arial" pitchFamily="34" charset="0"/>
              </a:rPr>
              <a:t>var</a:t>
            </a:r>
            <a:r>
              <a:rPr lang="es-EC" sz="2400" i="1" dirty="0">
                <a:latin typeface="Arial" pitchFamily="34" charset="0"/>
                <a:cs typeface="Arial" pitchFamily="34" charset="0"/>
              </a:rPr>
              <a:t>. difformis </a:t>
            </a:r>
            <a:endParaRPr lang="es-EC" sz="2400" dirty="0">
              <a:latin typeface="Arial" pitchFamily="34" charset="0"/>
              <a:cs typeface="Arial" pitchFamily="34" charset="0"/>
            </a:endParaRPr>
          </a:p>
          <a:p>
            <a:pPr marL="109728" indent="0">
              <a:buNone/>
            </a:pPr>
            <a:endParaRPr lang="es-EC" dirty="0">
              <a:latin typeface="Arial" pitchFamily="34" charset="0"/>
              <a:cs typeface="Arial" pitchFamily="34" charset="0"/>
            </a:endParaRPr>
          </a:p>
        </p:txBody>
      </p:sp>
      <p:sp>
        <p:nvSpPr>
          <p:cNvPr id="3" name="2 Título"/>
          <p:cNvSpPr>
            <a:spLocks noGrp="1"/>
          </p:cNvSpPr>
          <p:nvPr>
            <p:ph type="title"/>
          </p:nvPr>
        </p:nvSpPr>
        <p:spPr>
          <a:xfrm>
            <a:off x="457200" y="274638"/>
            <a:ext cx="8229600" cy="634082"/>
          </a:xfrm>
        </p:spPr>
        <p:txBody>
          <a:bodyPr>
            <a:normAutofit fontScale="90000"/>
          </a:bodyPr>
          <a:lstStyle/>
          <a:p>
            <a:r>
              <a:rPr lang="es-EC" sz="4800" b="0" dirty="0">
                <a:solidFill>
                  <a:srgbClr val="000000"/>
                </a:solidFill>
                <a:latin typeface="Arial"/>
              </a:rPr>
              <a:t/>
            </a:r>
            <a:br>
              <a:rPr lang="es-EC" sz="4800" b="0" dirty="0">
                <a:solidFill>
                  <a:srgbClr val="000000"/>
                </a:solidFill>
                <a:latin typeface="Arial"/>
              </a:rPr>
            </a:br>
            <a:r>
              <a:rPr lang="es-EC" sz="3100" dirty="0" smtClean="0">
                <a:solidFill>
                  <a:srgbClr val="000000"/>
                </a:solidFill>
                <a:effectLst/>
                <a:latin typeface="Arial"/>
              </a:rPr>
              <a:t>DIFUSIÓN</a:t>
            </a:r>
            <a:r>
              <a:rPr lang="es-EC" sz="4400" dirty="0" smtClean="0">
                <a:solidFill>
                  <a:srgbClr val="000000"/>
                </a:solidFill>
                <a:latin typeface="Arial"/>
              </a:rPr>
              <a:t> </a:t>
            </a:r>
            <a:r>
              <a:rPr lang="es-EC" sz="4400" b="0" dirty="0">
                <a:solidFill>
                  <a:srgbClr val="000000"/>
                </a:solidFill>
                <a:latin typeface="Arial"/>
              </a:rPr>
              <a:t/>
            </a:r>
            <a:br>
              <a:rPr lang="es-EC" sz="4400" b="0" dirty="0">
                <a:solidFill>
                  <a:srgbClr val="000000"/>
                </a:solidFill>
                <a:latin typeface="Arial"/>
              </a:rPr>
            </a:br>
            <a:endParaRPr lang="es-EC"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12976"/>
            <a:ext cx="5555134" cy="312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229600" cy="5544616"/>
          </a:xfrm>
        </p:spPr>
        <p:txBody>
          <a:bodyPr/>
          <a:lstStyle/>
          <a:p>
            <a:pPr marL="109728" indent="0">
              <a:buNone/>
            </a:pPr>
            <a:r>
              <a:rPr lang="es-EC" b="1" dirty="0" smtClean="0">
                <a:latin typeface="Arial" pitchFamily="34" charset="0"/>
                <a:cs typeface="Arial" pitchFamily="34" charset="0"/>
              </a:rPr>
              <a:t>SEVERIDAD </a:t>
            </a:r>
          </a:p>
          <a:p>
            <a:pPr marL="109728" indent="0">
              <a:buNone/>
            </a:pPr>
            <a:endParaRPr lang="es-EC" dirty="0">
              <a:latin typeface="Arial" pitchFamily="34" charset="0"/>
              <a:cs typeface="Arial" pitchFamily="34" charset="0"/>
            </a:endParaRPr>
          </a:p>
        </p:txBody>
      </p:sp>
      <p:sp>
        <p:nvSpPr>
          <p:cNvPr id="3" name="2 Título"/>
          <p:cNvSpPr>
            <a:spLocks noGrp="1"/>
          </p:cNvSpPr>
          <p:nvPr>
            <p:ph type="title"/>
          </p:nvPr>
        </p:nvSpPr>
        <p:spPr>
          <a:xfrm>
            <a:off x="457200" y="274638"/>
            <a:ext cx="8229600" cy="778098"/>
          </a:xfrm>
        </p:spPr>
        <p:txBody>
          <a:bodyPr>
            <a:normAutofit/>
          </a:bodyPr>
          <a:lstStyle/>
          <a:p>
            <a:r>
              <a:rPr lang="es-EC" sz="2800" dirty="0">
                <a:solidFill>
                  <a:srgbClr val="000000"/>
                </a:solidFill>
                <a:effectLst/>
                <a:latin typeface="Arial"/>
              </a:rPr>
              <a:t>RESULTADOS Y DISCUSIÓN </a:t>
            </a:r>
            <a:endParaRPr lang="es-EC" sz="2800" dirty="0">
              <a:effectLst/>
            </a:endParaRPr>
          </a:p>
        </p:txBody>
      </p:sp>
      <p:pic>
        <p:nvPicPr>
          <p:cNvPr id="5"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21286" t="25400" r="22571" b="11857"/>
          <a:stretch/>
        </p:blipFill>
        <p:spPr bwMode="auto">
          <a:xfrm>
            <a:off x="1075708" y="1484784"/>
            <a:ext cx="6912768" cy="454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229600" cy="6093296"/>
          </a:xfrm>
        </p:spPr>
        <p:txBody>
          <a:bodyPr>
            <a:noAutofit/>
          </a:bodyPr>
          <a:lstStyle/>
          <a:p>
            <a:pPr marL="109728" indent="0" algn="just">
              <a:buNone/>
            </a:pPr>
            <a:r>
              <a:rPr lang="es-EC" sz="2000" dirty="0" smtClean="0">
                <a:latin typeface="Arial" pitchFamily="34" charset="0"/>
                <a:cs typeface="Arial" pitchFamily="34" charset="0"/>
              </a:rPr>
              <a:t>Quimí </a:t>
            </a:r>
            <a:r>
              <a:rPr lang="es-EC" sz="2000" dirty="0">
                <a:latin typeface="Arial" pitchFamily="34" charset="0"/>
                <a:cs typeface="Arial" pitchFamily="34" charset="0"/>
              </a:rPr>
              <a:t>(2013), menciona que el ingrediente activo </a:t>
            </a:r>
            <a:r>
              <a:rPr lang="es-EC" sz="2000" b="1" dirty="0">
                <a:latin typeface="Arial" pitchFamily="34" charset="0"/>
                <a:cs typeface="Arial" pitchFamily="34" charset="0"/>
              </a:rPr>
              <a:t>Mancozeb inhibe la germinación de las esporas y la formación del tubo germinativo sobre la superficie de la hoja, características que lo convierten en un ingrediente activo estratégico para programas anti-resistencia</a:t>
            </a:r>
            <a:r>
              <a:rPr lang="es-EC" sz="2000" dirty="0" smtClean="0">
                <a:latin typeface="Arial" pitchFamily="34" charset="0"/>
                <a:cs typeface="Arial" pitchFamily="34" charset="0"/>
              </a:rPr>
              <a:t>.</a:t>
            </a:r>
          </a:p>
          <a:p>
            <a:pPr marL="109728" indent="0" algn="just">
              <a:buNone/>
            </a:pPr>
            <a:endParaRPr lang="es-EC" sz="2000" dirty="0" smtClean="0">
              <a:latin typeface="Arial" pitchFamily="34" charset="0"/>
              <a:cs typeface="Arial" pitchFamily="34" charset="0"/>
            </a:endParaRPr>
          </a:p>
          <a:p>
            <a:pPr marL="109728" indent="0" algn="just">
              <a:buNone/>
            </a:pPr>
            <a:r>
              <a:rPr lang="es-EC" sz="2000" dirty="0">
                <a:solidFill>
                  <a:srgbClr val="000000"/>
                </a:solidFill>
                <a:latin typeface="Arial" pitchFamily="34" charset="0"/>
                <a:cs typeface="Arial" pitchFamily="34" charset="0"/>
              </a:rPr>
              <a:t>En su investigación Yánez-Mendizábal &amp; Falconí (2018), demostraron que las cepas de </a:t>
            </a:r>
            <a:r>
              <a:rPr lang="es-EC" sz="2000" b="1" i="1" dirty="0">
                <a:solidFill>
                  <a:srgbClr val="000000"/>
                </a:solidFill>
                <a:latin typeface="Arial" pitchFamily="34" charset="0"/>
                <a:cs typeface="Arial" pitchFamily="34" charset="0"/>
              </a:rPr>
              <a:t>Bacillus spp </a:t>
            </a:r>
            <a:r>
              <a:rPr lang="es-EC" sz="2000" b="1" dirty="0">
                <a:solidFill>
                  <a:srgbClr val="000000"/>
                </a:solidFill>
                <a:latin typeface="Arial" pitchFamily="34" charset="0"/>
                <a:cs typeface="Arial" pitchFamily="34" charset="0"/>
              </a:rPr>
              <a:t>después de 5 días de incubación inhibieron por completo el crecimiento del micelio y la esporulación conidial de </a:t>
            </a:r>
            <a:r>
              <a:rPr lang="es-EC" sz="2000" b="1" i="1" dirty="0">
                <a:solidFill>
                  <a:srgbClr val="000000"/>
                </a:solidFill>
                <a:latin typeface="Arial" pitchFamily="34" charset="0"/>
                <a:cs typeface="Arial" pitchFamily="34" charset="0"/>
              </a:rPr>
              <a:t>Colletotrichum acutatum </a:t>
            </a:r>
            <a:r>
              <a:rPr lang="es-EC" sz="2000" dirty="0">
                <a:solidFill>
                  <a:srgbClr val="000000"/>
                </a:solidFill>
                <a:latin typeface="Arial" pitchFamily="34" charset="0"/>
                <a:cs typeface="Arial" pitchFamily="34" charset="0"/>
              </a:rPr>
              <a:t>comparado con el control no tratado, el cual presentó una colonia de hongos típica esporulada, este resultado nos da la </a:t>
            </a:r>
            <a:r>
              <a:rPr lang="es-EC" sz="2000" b="1" dirty="0">
                <a:solidFill>
                  <a:srgbClr val="000000"/>
                </a:solidFill>
                <a:latin typeface="Arial" pitchFamily="34" charset="0"/>
                <a:cs typeface="Arial" pitchFamily="34" charset="0"/>
              </a:rPr>
              <a:t>pauta </a:t>
            </a:r>
            <a:r>
              <a:rPr lang="es-EC" sz="2000" b="1" dirty="0">
                <a:latin typeface="Arial" pitchFamily="34" charset="0"/>
                <a:cs typeface="Arial" pitchFamily="34" charset="0"/>
              </a:rPr>
              <a:t>para que se estudie el efecto de aplicaciones de productos </a:t>
            </a:r>
            <a:r>
              <a:rPr lang="es-EC" sz="2000" b="1" dirty="0" smtClean="0">
                <a:latin typeface="Arial" pitchFamily="34" charset="0"/>
                <a:cs typeface="Arial" pitchFamily="34" charset="0"/>
              </a:rPr>
              <a:t>biorracionales  ó de </a:t>
            </a:r>
            <a:r>
              <a:rPr lang="es-EC" sz="2000" b="1" dirty="0">
                <a:latin typeface="Arial" pitchFamily="34" charset="0"/>
                <a:cs typeface="Arial" pitchFamily="34" charset="0"/>
              </a:rPr>
              <a:t>sus </a:t>
            </a:r>
            <a:r>
              <a:rPr lang="es-EC" sz="2000" b="1" dirty="0" smtClean="0">
                <a:latin typeface="Arial" pitchFamily="34" charset="0"/>
                <a:cs typeface="Arial" pitchFamily="34" charset="0"/>
              </a:rPr>
              <a:t>metabolitos  </a:t>
            </a:r>
            <a:r>
              <a:rPr lang="es-EC" sz="2000" b="1" dirty="0">
                <a:latin typeface="Arial" pitchFamily="34" charset="0"/>
                <a:cs typeface="Arial" pitchFamily="34" charset="0"/>
              </a:rPr>
              <a:t>a corta </a:t>
            </a:r>
            <a:r>
              <a:rPr lang="es-EC" sz="2000" b="1" dirty="0" smtClean="0">
                <a:latin typeface="Arial" pitchFamily="34" charset="0"/>
                <a:cs typeface="Arial" pitchFamily="34" charset="0"/>
              </a:rPr>
              <a:t>frecuencia, sumado </a:t>
            </a:r>
            <a:r>
              <a:rPr lang="es-EC" sz="2000" b="1" dirty="0">
                <a:latin typeface="Arial" pitchFamily="34" charset="0"/>
                <a:cs typeface="Arial" pitchFamily="34" charset="0"/>
              </a:rPr>
              <a:t>a un estudio de dinámica poblacional sobre la filósfera del banano confirmaría la adaptabilidad y sobrevivencia de los productos biorracionales. </a:t>
            </a:r>
          </a:p>
          <a:p>
            <a:pPr marL="109728" indent="0" algn="just">
              <a:buNone/>
            </a:pPr>
            <a:endParaRPr lang="es-EC" sz="2000" b="1" dirty="0">
              <a:latin typeface="Arial" pitchFamily="34" charset="0"/>
              <a:cs typeface="Arial" pitchFamily="34" charset="0"/>
            </a:endParaRPr>
          </a:p>
          <a:p>
            <a:pPr marL="109728" indent="0" algn="just">
              <a:buNone/>
            </a:pPr>
            <a:endParaRPr lang="es-EC" sz="2000" b="1" dirty="0" smtClean="0">
              <a:latin typeface="Arial" pitchFamily="34" charset="0"/>
              <a:cs typeface="Arial" pitchFamily="34" charset="0"/>
            </a:endParaRPr>
          </a:p>
        </p:txBody>
      </p:sp>
      <p:sp>
        <p:nvSpPr>
          <p:cNvPr id="3" name="2 Título"/>
          <p:cNvSpPr>
            <a:spLocks noGrp="1"/>
          </p:cNvSpPr>
          <p:nvPr>
            <p:ph type="title"/>
          </p:nvPr>
        </p:nvSpPr>
        <p:spPr>
          <a:xfrm>
            <a:off x="457200" y="274638"/>
            <a:ext cx="8229600" cy="634082"/>
          </a:xfrm>
        </p:spPr>
        <p:txBody>
          <a:bodyPr>
            <a:normAutofit/>
          </a:bodyPr>
          <a:lstStyle/>
          <a:p>
            <a:r>
              <a:rPr lang="es-EC" sz="2700" dirty="0">
                <a:solidFill>
                  <a:prstClr val="black"/>
                </a:solidFill>
                <a:effectLst/>
                <a:latin typeface="Arial" pitchFamily="34" charset="0"/>
                <a:ea typeface="+mn-ea"/>
                <a:cs typeface="Arial" pitchFamily="34" charset="0"/>
              </a:rPr>
              <a:t>SEVERIDAD</a:t>
            </a:r>
            <a:endParaRPr lang="es-EC" dirty="0"/>
          </a:p>
        </p:txBody>
      </p:sp>
    </p:spTree>
    <p:extLst>
      <p:ext uri="{BB962C8B-B14F-4D97-AF65-F5344CB8AC3E}">
        <p14:creationId xmlns:p14="http://schemas.microsoft.com/office/powerpoint/2010/main" val="121910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16632"/>
            <a:ext cx="8229600" cy="778098"/>
          </a:xfrm>
        </p:spPr>
        <p:txBody>
          <a:bodyPr/>
          <a:lstStyle/>
          <a:p>
            <a:r>
              <a:rPr lang="es-EC" sz="2800" dirty="0">
                <a:solidFill>
                  <a:srgbClr val="3E3D2D"/>
                </a:solidFill>
                <a:effectLst/>
                <a:latin typeface="Arial" pitchFamily="34" charset="0"/>
                <a:cs typeface="Arial" pitchFamily="34" charset="0"/>
              </a:rPr>
              <a:t>ANTECEDENTES </a:t>
            </a:r>
            <a:endParaRPr lang="es-EC" dirty="0"/>
          </a:p>
        </p:txBody>
      </p:sp>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4178" t="21629" r="26215" b="7571"/>
          <a:stretch/>
        </p:blipFill>
        <p:spPr bwMode="auto">
          <a:xfrm>
            <a:off x="539552" y="1052736"/>
            <a:ext cx="8208911" cy="539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C:\Users\fmaiguashca\Desktop\banana ver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772" y="6021288"/>
            <a:ext cx="792088" cy="60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8229600" cy="778098"/>
          </a:xfrm>
        </p:spPr>
        <p:txBody>
          <a:bodyPr>
            <a:normAutofit fontScale="90000"/>
          </a:bodyPr>
          <a:lstStyle/>
          <a:p>
            <a:r>
              <a:rPr lang="en-US" sz="2400" dirty="0" smtClean="0">
                <a:solidFill>
                  <a:prstClr val="black"/>
                </a:solidFill>
                <a:effectLst/>
                <a:latin typeface="Arial" pitchFamily="34" charset="0"/>
                <a:cs typeface="Arial" pitchFamily="34" charset="0"/>
              </a:rPr>
              <a:t>ANAVA </a:t>
            </a:r>
            <a:br>
              <a:rPr lang="en-US" sz="2400" dirty="0" smtClean="0">
                <a:solidFill>
                  <a:prstClr val="black"/>
                </a:solidFill>
                <a:effectLst/>
                <a:latin typeface="Arial" pitchFamily="34" charset="0"/>
                <a:cs typeface="Arial" pitchFamily="34" charset="0"/>
              </a:rPr>
            </a:br>
            <a:r>
              <a:rPr lang="en-US" sz="2400" dirty="0" smtClean="0">
                <a:solidFill>
                  <a:prstClr val="black"/>
                </a:solidFill>
                <a:effectLst/>
                <a:latin typeface="Arial" pitchFamily="34" charset="0"/>
                <a:cs typeface="Arial" pitchFamily="34" charset="0"/>
              </a:rPr>
              <a:t>AREA </a:t>
            </a:r>
            <a:r>
              <a:rPr lang="en-US" sz="2400" dirty="0">
                <a:solidFill>
                  <a:prstClr val="black"/>
                </a:solidFill>
                <a:effectLst/>
                <a:latin typeface="Arial" pitchFamily="34" charset="0"/>
                <a:cs typeface="Arial" pitchFamily="34" charset="0"/>
              </a:rPr>
              <a:t>UNDER THE DISEASE PROGRESS CURVE ( </a:t>
            </a:r>
            <a:r>
              <a:rPr lang="es-EC" sz="2400" dirty="0">
                <a:solidFill>
                  <a:prstClr val="black"/>
                </a:solidFill>
                <a:effectLst/>
                <a:latin typeface="Arial" pitchFamily="34" charset="0"/>
                <a:cs typeface="Arial" pitchFamily="34" charset="0"/>
              </a:rPr>
              <a:t>AUDPC)</a:t>
            </a:r>
            <a:endParaRPr lang="es-EC" dirty="0"/>
          </a:p>
        </p:txBody>
      </p:sp>
      <p:pic>
        <p:nvPicPr>
          <p:cNvPr id="6" name="Picture 18"/>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857" t="23857" r="29965" b="22143"/>
          <a:stretch/>
        </p:blipFill>
        <p:spPr bwMode="auto">
          <a:xfrm>
            <a:off x="1547664" y="908720"/>
            <a:ext cx="6552728" cy="5121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16632"/>
            <a:ext cx="8229600" cy="864096"/>
          </a:xfrm>
        </p:spPr>
        <p:txBody>
          <a:bodyPr>
            <a:normAutofit fontScale="90000"/>
          </a:bodyPr>
          <a:lstStyle/>
          <a:p>
            <a:r>
              <a:rPr lang="en-US" sz="2400" dirty="0" smtClean="0">
                <a:solidFill>
                  <a:prstClr val="black"/>
                </a:solidFill>
                <a:effectLst/>
                <a:latin typeface="Arial" pitchFamily="34" charset="0"/>
                <a:cs typeface="Arial" pitchFamily="34" charset="0"/>
              </a:rPr>
              <a:t>PRUEBA DE TUKEY 5% </a:t>
            </a:r>
            <a:br>
              <a:rPr lang="en-US" sz="2400" dirty="0" smtClean="0">
                <a:solidFill>
                  <a:prstClr val="black"/>
                </a:solidFill>
                <a:effectLst/>
                <a:latin typeface="Arial" pitchFamily="34" charset="0"/>
                <a:cs typeface="Arial" pitchFamily="34" charset="0"/>
              </a:rPr>
            </a:br>
            <a:r>
              <a:rPr lang="en-US" sz="2400" dirty="0" smtClean="0">
                <a:solidFill>
                  <a:prstClr val="black"/>
                </a:solidFill>
                <a:effectLst/>
                <a:latin typeface="Arial" pitchFamily="34" charset="0"/>
                <a:cs typeface="Arial" pitchFamily="34" charset="0"/>
              </a:rPr>
              <a:t>AREA </a:t>
            </a:r>
            <a:r>
              <a:rPr lang="en-US" sz="2400" dirty="0">
                <a:solidFill>
                  <a:prstClr val="black"/>
                </a:solidFill>
                <a:effectLst/>
                <a:latin typeface="Arial" pitchFamily="34" charset="0"/>
                <a:cs typeface="Arial" pitchFamily="34" charset="0"/>
              </a:rPr>
              <a:t>UNDER THE DISEASE PROGRESS CURVE ( </a:t>
            </a:r>
            <a:r>
              <a:rPr lang="es-EC" sz="2400" dirty="0">
                <a:solidFill>
                  <a:prstClr val="black"/>
                </a:solidFill>
                <a:effectLst/>
                <a:latin typeface="Arial" pitchFamily="34" charset="0"/>
                <a:cs typeface="Arial" pitchFamily="34" charset="0"/>
              </a:rPr>
              <a:t>AUDPC)</a:t>
            </a:r>
            <a:endParaRPr lang="es-EC" dirty="0"/>
          </a:p>
        </p:txBody>
      </p:sp>
      <p:pic>
        <p:nvPicPr>
          <p:cNvPr id="4" name="Picture 19"/>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393" t="25914" r="27607" b="16657"/>
          <a:stretch/>
        </p:blipFill>
        <p:spPr bwMode="auto">
          <a:xfrm>
            <a:off x="1475656" y="980728"/>
            <a:ext cx="6480719" cy="51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980728"/>
            <a:ext cx="8507288" cy="5616624"/>
          </a:xfrm>
        </p:spPr>
        <p:txBody>
          <a:bodyPr>
            <a:normAutofit/>
          </a:bodyPr>
          <a:lstStyle/>
          <a:p>
            <a:pPr marL="109728" indent="0" algn="just">
              <a:buNone/>
            </a:pPr>
            <a:r>
              <a:rPr lang="es-EC" sz="2000" dirty="0" smtClean="0">
                <a:latin typeface="Arial" pitchFamily="34" charset="0"/>
                <a:cs typeface="Arial" pitchFamily="34" charset="0"/>
              </a:rPr>
              <a:t>El </a:t>
            </a:r>
            <a:r>
              <a:rPr lang="es-EC" sz="2000" dirty="0">
                <a:latin typeface="Arial" pitchFamily="34" charset="0"/>
                <a:cs typeface="Arial" pitchFamily="34" charset="0"/>
              </a:rPr>
              <a:t>tratamiento T3 </a:t>
            </a:r>
            <a:r>
              <a:rPr lang="es-EC" sz="2000" i="1" dirty="0">
                <a:latin typeface="Arial" pitchFamily="34" charset="0"/>
                <a:cs typeface="Arial" pitchFamily="34" charset="0"/>
              </a:rPr>
              <a:t>(Melaleuca alternifolia) </a:t>
            </a:r>
            <a:r>
              <a:rPr lang="es-EC" sz="2000" dirty="0">
                <a:latin typeface="Arial" pitchFamily="34" charset="0"/>
                <a:cs typeface="Arial" pitchFamily="34" charset="0"/>
              </a:rPr>
              <a:t>presentó un rango intermedio de AUDPC, se resalta que este tratamiento podría incorporarse a un plan de rotación con productos químicos, en el cual la disminución de toxinas será menor reduciendo la carga química en el medio ambiente. </a:t>
            </a:r>
            <a:endParaRPr lang="es-EC" sz="2000" b="1" dirty="0">
              <a:latin typeface="Arial" pitchFamily="34" charset="0"/>
              <a:cs typeface="Arial" pitchFamily="34" charset="0"/>
            </a:endParaRPr>
          </a:p>
        </p:txBody>
      </p:sp>
      <p:sp>
        <p:nvSpPr>
          <p:cNvPr id="3" name="2 Título"/>
          <p:cNvSpPr>
            <a:spLocks noGrp="1"/>
          </p:cNvSpPr>
          <p:nvPr>
            <p:ph type="title"/>
          </p:nvPr>
        </p:nvSpPr>
        <p:spPr>
          <a:xfrm>
            <a:off x="457200" y="274638"/>
            <a:ext cx="8229600" cy="706090"/>
          </a:xfrm>
        </p:spPr>
        <p:txBody>
          <a:bodyPr>
            <a:normAutofit fontScale="90000"/>
          </a:bodyPr>
          <a:lstStyle/>
          <a:p>
            <a:r>
              <a:rPr lang="en-US" sz="2400" dirty="0">
                <a:solidFill>
                  <a:prstClr val="black"/>
                </a:solidFill>
                <a:effectLst/>
                <a:latin typeface="Arial" pitchFamily="34" charset="0"/>
                <a:cs typeface="Arial" pitchFamily="34" charset="0"/>
              </a:rPr>
              <a:t>AREA UNDER THE DISEASE PROGRESS CURVE ( </a:t>
            </a:r>
            <a:r>
              <a:rPr lang="es-EC" sz="2400" dirty="0">
                <a:solidFill>
                  <a:prstClr val="black"/>
                </a:solidFill>
                <a:effectLst/>
                <a:latin typeface="Arial" pitchFamily="34" charset="0"/>
                <a:cs typeface="Arial" pitchFamily="34" charset="0"/>
              </a:rPr>
              <a:t>AUDPC)</a:t>
            </a:r>
            <a:endParaRPr lang="es-EC" dirty="0"/>
          </a:p>
        </p:txBody>
      </p:sp>
      <p:pic>
        <p:nvPicPr>
          <p:cNvPr id="4"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41537" t="28829" r="4249" b="24715"/>
          <a:stretch/>
        </p:blipFill>
        <p:spPr bwMode="auto">
          <a:xfrm>
            <a:off x="1187624" y="2348880"/>
            <a:ext cx="669674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06090"/>
          </a:xfrm>
        </p:spPr>
        <p:txBody>
          <a:bodyPr>
            <a:normAutofit/>
          </a:bodyPr>
          <a:lstStyle/>
          <a:p>
            <a:r>
              <a:rPr lang="es-EC" sz="2800" dirty="0">
                <a:solidFill>
                  <a:prstClr val="black"/>
                </a:solidFill>
                <a:effectLst/>
                <a:latin typeface="Arial" pitchFamily="34" charset="0"/>
                <a:cs typeface="Arial" pitchFamily="34" charset="0"/>
              </a:rPr>
              <a:t>SEVERIDAD</a:t>
            </a:r>
            <a:endParaRPr lang="es-EC" sz="2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408712" cy="277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365104"/>
            <a:ext cx="3881437"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8229600" cy="5976664"/>
          </a:xfrm>
        </p:spPr>
        <p:txBody>
          <a:bodyPr>
            <a:normAutofit/>
          </a:bodyPr>
          <a:lstStyle/>
          <a:p>
            <a:pPr marL="109728" indent="0" algn="just">
              <a:buNone/>
            </a:pPr>
            <a:r>
              <a:rPr lang="es-EC" sz="2000" dirty="0">
                <a:latin typeface="Arial" pitchFamily="34" charset="0"/>
                <a:cs typeface="Arial" pitchFamily="34" charset="0"/>
              </a:rPr>
              <a:t>El porcentaje de eficacia de los tratamientos biorracionales evaluados en este </a:t>
            </a:r>
            <a:r>
              <a:rPr lang="es-EC" sz="2000" dirty="0" smtClean="0">
                <a:latin typeface="Arial" pitchFamily="34" charset="0"/>
                <a:cs typeface="Arial" pitchFamily="34" charset="0"/>
              </a:rPr>
              <a:t>ensayo </a:t>
            </a:r>
            <a:r>
              <a:rPr lang="es-EC" sz="2000" dirty="0">
                <a:latin typeface="Arial" pitchFamily="34" charset="0"/>
                <a:cs typeface="Arial" pitchFamily="34" charset="0"/>
              </a:rPr>
              <a:t>se determinó por fórmula de Abbott . Alcívar (2014), obtuvo similares resultados, con una sola aplicación encontró una baja eficacia en el control de sigatoka negra con productos biológicos como los </a:t>
            </a:r>
            <a:r>
              <a:rPr lang="es-EC" sz="2000" i="1" dirty="0">
                <a:latin typeface="Arial" pitchFamily="34" charset="0"/>
                <a:cs typeface="Arial" pitchFamily="34" charset="0"/>
              </a:rPr>
              <a:t>B. subtilis, B. pumilus</a:t>
            </a:r>
            <a:r>
              <a:rPr lang="es-EC" sz="2000" dirty="0">
                <a:latin typeface="Arial" pitchFamily="34" charset="0"/>
                <a:cs typeface="Arial" pitchFamily="34" charset="0"/>
              </a:rPr>
              <a:t>, </a:t>
            </a:r>
            <a:r>
              <a:rPr lang="es-EC" sz="2000" i="1" dirty="0">
                <a:latin typeface="Arial" pitchFamily="34" charset="0"/>
                <a:cs typeface="Arial" pitchFamily="34" charset="0"/>
              </a:rPr>
              <a:t>M. alternifolia, y T. harzianum</a:t>
            </a:r>
            <a:r>
              <a:rPr lang="es-EC" sz="2000" dirty="0">
                <a:latin typeface="Arial" pitchFamily="34" charset="0"/>
                <a:cs typeface="Arial" pitchFamily="34" charset="0"/>
              </a:rPr>
              <a:t>. </a:t>
            </a:r>
          </a:p>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p:txBody>
      </p:sp>
      <p:sp>
        <p:nvSpPr>
          <p:cNvPr id="3" name="2 Título"/>
          <p:cNvSpPr>
            <a:spLocks noGrp="1"/>
          </p:cNvSpPr>
          <p:nvPr>
            <p:ph type="title"/>
          </p:nvPr>
        </p:nvSpPr>
        <p:spPr>
          <a:xfrm>
            <a:off x="467544" y="188640"/>
            <a:ext cx="8229600" cy="634082"/>
          </a:xfrm>
        </p:spPr>
        <p:txBody>
          <a:bodyPr>
            <a:normAutofit/>
          </a:bodyPr>
          <a:lstStyle/>
          <a:p>
            <a:r>
              <a:rPr lang="es-EC" sz="2800" dirty="0" smtClean="0">
                <a:solidFill>
                  <a:srgbClr val="000000"/>
                </a:solidFill>
                <a:effectLst/>
                <a:latin typeface="Arial" pitchFamily="34" charset="0"/>
                <a:cs typeface="Arial" pitchFamily="34" charset="0"/>
              </a:rPr>
              <a:t>PORCENTAJE DE EFICACIA </a:t>
            </a:r>
            <a:endParaRPr lang="es-EC" sz="2800" dirty="0">
              <a:effectLst/>
              <a:latin typeface="Arial" pitchFamily="34" charset="0"/>
              <a:cs typeface="Arial"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74" t="38293" r="29191" b="11236"/>
          <a:stretch/>
        </p:blipFill>
        <p:spPr bwMode="auto">
          <a:xfrm>
            <a:off x="683568" y="2492896"/>
            <a:ext cx="770485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688632"/>
          </a:xfrm>
        </p:spPr>
        <p:txBody>
          <a:bodyPr>
            <a:normAutofit fontScale="92500" lnSpcReduction="20000"/>
          </a:bodyPr>
          <a:lstStyle/>
          <a:p>
            <a:pPr algn="just"/>
            <a:r>
              <a:rPr lang="es-EC" sz="2600" dirty="0" smtClean="0">
                <a:latin typeface="Arial" pitchFamily="34" charset="0"/>
                <a:cs typeface="Arial" pitchFamily="34" charset="0"/>
              </a:rPr>
              <a:t>El </a:t>
            </a:r>
            <a:r>
              <a:rPr lang="es-EC" sz="2600" dirty="0">
                <a:latin typeface="Arial" pitchFamily="34" charset="0"/>
                <a:cs typeface="Arial" pitchFamily="34" charset="0"/>
              </a:rPr>
              <a:t>campo utilizado en la Hacienda La Esperanza para este ensayo nunca fue sembrado con el cultivo de banano, previamente fue un cultivo de soya y luego fue cultivado maíz, </a:t>
            </a:r>
            <a:r>
              <a:rPr lang="es-EC" sz="2600" b="1" dirty="0">
                <a:latin typeface="Arial" pitchFamily="34" charset="0"/>
                <a:cs typeface="Arial" pitchFamily="34" charset="0"/>
              </a:rPr>
              <a:t>así la diversidad de plantas en espacio y tiempo fue factor determinante en el arribo y establecimiento de plagas</a:t>
            </a:r>
            <a:r>
              <a:rPr lang="es-EC" sz="2600" dirty="0">
                <a:latin typeface="Arial" pitchFamily="34" charset="0"/>
                <a:cs typeface="Arial" pitchFamily="34" charset="0"/>
              </a:rPr>
              <a:t>. </a:t>
            </a:r>
          </a:p>
          <a:p>
            <a:pPr algn="just"/>
            <a:r>
              <a:rPr lang="es-EC" sz="2600" dirty="0">
                <a:latin typeface="Arial" pitchFamily="34" charset="0"/>
                <a:cs typeface="Arial" pitchFamily="34" charset="0"/>
              </a:rPr>
              <a:t>Los mosaicos de cultivos, cultivos asociados, y las rotaciones obstaculizan la oportunidad para la instalación, ataque y daño de plagas (Vásquez, 2010) </a:t>
            </a:r>
            <a:endParaRPr lang="es-EC" sz="2600" dirty="0" smtClean="0">
              <a:latin typeface="Arial" pitchFamily="34" charset="0"/>
              <a:cs typeface="Arial" pitchFamily="34" charset="0"/>
            </a:endParaRPr>
          </a:p>
          <a:p>
            <a:pPr algn="just"/>
            <a:endParaRPr lang="es-EC" sz="2600" dirty="0">
              <a:latin typeface="Arial" pitchFamily="34" charset="0"/>
              <a:cs typeface="Arial" pitchFamily="34" charset="0"/>
            </a:endParaRPr>
          </a:p>
          <a:p>
            <a:pPr algn="just"/>
            <a:r>
              <a:rPr lang="es-EC" sz="2600" dirty="0">
                <a:latin typeface="Arial" pitchFamily="34" charset="0"/>
                <a:cs typeface="Arial" pitchFamily="34" charset="0"/>
              </a:rPr>
              <a:t>Las plantas meristemáticas utilizadas en este ensayo tenían una sanidad del 100%, en el momento de la aplicación de los productos biorracionales, las plantas estaban en una etapa temprana del desarrollo del cultivo donde no se presentan ataque de plagas, ya que éstas en su mayoría atacan y dañan las flores y los frutos (Cubillo, 2017) </a:t>
            </a:r>
          </a:p>
          <a:p>
            <a:pPr marL="109728" indent="0">
              <a:buNone/>
            </a:pPr>
            <a:endParaRPr lang="es-EC" dirty="0"/>
          </a:p>
        </p:txBody>
      </p:sp>
      <p:sp>
        <p:nvSpPr>
          <p:cNvPr id="3" name="2 Título"/>
          <p:cNvSpPr>
            <a:spLocks noGrp="1"/>
          </p:cNvSpPr>
          <p:nvPr>
            <p:ph type="title"/>
          </p:nvPr>
        </p:nvSpPr>
        <p:spPr>
          <a:xfrm>
            <a:off x="179512" y="274638"/>
            <a:ext cx="8856984" cy="634082"/>
          </a:xfrm>
        </p:spPr>
        <p:txBody>
          <a:bodyPr>
            <a:noAutofit/>
          </a:bodyPr>
          <a:lstStyle/>
          <a:p>
            <a:r>
              <a:rPr lang="es-EC" sz="2400" dirty="0" smtClean="0">
                <a:solidFill>
                  <a:srgbClr val="000000"/>
                </a:solidFill>
                <a:latin typeface="Arial"/>
              </a:rPr>
              <a:t>EFECTO SOBRE LA FAUNA PRESENTE EN EL ENSAYO </a:t>
            </a:r>
            <a:endParaRPr lang="es-EC" sz="2400" dirty="0"/>
          </a:p>
        </p:txBody>
      </p:sp>
    </p:spTree>
    <p:extLst>
      <p:ext uri="{BB962C8B-B14F-4D97-AF65-F5344CB8AC3E}">
        <p14:creationId xmlns:p14="http://schemas.microsoft.com/office/powerpoint/2010/main" val="3011310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16632"/>
            <a:ext cx="8229600" cy="634082"/>
          </a:xfrm>
        </p:spPr>
        <p:txBody>
          <a:bodyPr>
            <a:normAutofit/>
          </a:bodyPr>
          <a:lstStyle/>
          <a:p>
            <a:r>
              <a:rPr lang="es-EC" sz="2800" dirty="0" smtClean="0">
                <a:solidFill>
                  <a:srgbClr val="000000"/>
                </a:solidFill>
                <a:effectLst/>
                <a:latin typeface="Arial"/>
              </a:rPr>
              <a:t>EFECTO FITOTÓXICO </a:t>
            </a:r>
            <a:endParaRPr lang="es-EC" sz="2800" dirty="0">
              <a:effectLst/>
            </a:endParaRPr>
          </a:p>
        </p:txBody>
      </p:sp>
      <p:sp>
        <p:nvSpPr>
          <p:cNvPr id="5" name="4 Marcador de contenido"/>
          <p:cNvSpPr>
            <a:spLocks noGrp="1"/>
          </p:cNvSpPr>
          <p:nvPr>
            <p:ph idx="1"/>
          </p:nvPr>
        </p:nvSpPr>
        <p:spPr>
          <a:xfrm>
            <a:off x="457200" y="836712"/>
            <a:ext cx="8229600" cy="5832648"/>
          </a:xfrm>
        </p:spPr>
        <p:txBody>
          <a:bodyPr>
            <a:normAutofit lnSpcReduction="10000"/>
          </a:bodyPr>
          <a:lstStyle/>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r>
              <a:rPr lang="es-EC" sz="2000" dirty="0" smtClean="0">
                <a:latin typeface="Arial" pitchFamily="34" charset="0"/>
                <a:cs typeface="Arial" pitchFamily="34" charset="0"/>
              </a:rPr>
              <a:t>Los </a:t>
            </a:r>
            <a:r>
              <a:rPr lang="es-EC" sz="2000" dirty="0">
                <a:latin typeface="Arial" pitchFamily="34" charset="0"/>
                <a:cs typeface="Arial" pitchFamily="34" charset="0"/>
              </a:rPr>
              <a:t>ensayos realizados por las multinacionales representantes de los productos biorracionales indican que </a:t>
            </a:r>
            <a:r>
              <a:rPr lang="es-EC" sz="2000" i="1" dirty="0">
                <a:latin typeface="Arial" pitchFamily="34" charset="0"/>
                <a:cs typeface="Arial" pitchFamily="34" charset="0"/>
              </a:rPr>
              <a:t>B. pumilus, B. subtilis y M. alternifolia </a:t>
            </a:r>
            <a:r>
              <a:rPr lang="es-EC" sz="2000" dirty="0">
                <a:latin typeface="Arial" pitchFamily="34" charset="0"/>
                <a:cs typeface="Arial" pitchFamily="34" charset="0"/>
              </a:rPr>
              <a:t>no son fitotóxicos aplicados a las dosis recomendadas (BAYER, 2015) (SYNGENTA, 2016), siendo esta información corroborada en la evaluación de este </a:t>
            </a:r>
            <a:r>
              <a:rPr lang="es-EC" sz="2000" dirty="0" smtClean="0">
                <a:latin typeface="Arial" pitchFamily="34" charset="0"/>
                <a:cs typeface="Arial" pitchFamily="34" charset="0"/>
              </a:rPr>
              <a:t>ensayo</a:t>
            </a:r>
            <a:r>
              <a:rPr lang="es-EC" sz="2000" dirty="0">
                <a:latin typeface="Arial" pitchFamily="34" charset="0"/>
                <a:cs typeface="Arial" pitchFamily="34" charset="0"/>
              </a:rPr>
              <a:t>.</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93" t="17514" r="32857" b="36543"/>
          <a:stretch/>
        </p:blipFill>
        <p:spPr bwMode="auto">
          <a:xfrm>
            <a:off x="539552" y="692696"/>
            <a:ext cx="806489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3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052736"/>
            <a:ext cx="8568952" cy="5400600"/>
          </a:xfrm>
        </p:spPr>
        <p:txBody>
          <a:bodyPr>
            <a:normAutofit/>
          </a:bodyPr>
          <a:lstStyle/>
          <a:p>
            <a:pPr marL="109728" indent="0" algn="just">
              <a:buNone/>
            </a:pPr>
            <a:r>
              <a:rPr lang="es-EC" sz="2000" dirty="0">
                <a:latin typeface="Arial" pitchFamily="34" charset="0"/>
                <a:cs typeface="Arial" pitchFamily="34" charset="0"/>
              </a:rPr>
              <a:t>L</a:t>
            </a:r>
            <a:r>
              <a:rPr lang="es-EC" sz="2000" dirty="0" smtClean="0">
                <a:latin typeface="Arial" pitchFamily="34" charset="0"/>
                <a:cs typeface="Arial" pitchFamily="34" charset="0"/>
              </a:rPr>
              <a:t>a </a:t>
            </a:r>
            <a:r>
              <a:rPr lang="es-EC" sz="2000" dirty="0">
                <a:latin typeface="Arial" pitchFamily="34" charset="0"/>
                <a:cs typeface="Arial" pitchFamily="34" charset="0"/>
              </a:rPr>
              <a:t>capacitación se </a:t>
            </a:r>
            <a:r>
              <a:rPr lang="es-EC" sz="2000" dirty="0" smtClean="0">
                <a:latin typeface="Arial" pitchFamily="34" charset="0"/>
                <a:cs typeface="Arial" pitchFamily="34" charset="0"/>
              </a:rPr>
              <a:t>realizó </a:t>
            </a:r>
            <a:r>
              <a:rPr lang="es-EC" sz="2000" dirty="0">
                <a:latin typeface="Arial" pitchFamily="34" charset="0"/>
                <a:cs typeface="Arial" pitchFamily="34" charset="0"/>
              </a:rPr>
              <a:t>el 11 de mayo del </a:t>
            </a:r>
            <a:r>
              <a:rPr lang="es-EC" sz="2000" dirty="0" smtClean="0">
                <a:latin typeface="Arial" pitchFamily="34" charset="0"/>
                <a:cs typeface="Arial" pitchFamily="34" charset="0"/>
              </a:rPr>
              <a:t>2017, </a:t>
            </a:r>
            <a:r>
              <a:rPr lang="es-EC" sz="2000" dirty="0">
                <a:latin typeface="Arial" pitchFamily="34" charset="0"/>
                <a:cs typeface="Arial" pitchFamily="34" charset="0"/>
              </a:rPr>
              <a:t>en un día de campo en la parcela experimental, mediante una charla técnica se explicó los resultados obtenidos con los productos biorracionales en el control de sigatoka negra, todo esto con la finalidad de que los usuarios-técnicos estén enterados de los resultados obtenidos y puedan tomar decisiones técnicas en el control de sigatoka negra que les permitan manejar la enfermedad de una manera efectiva. </a:t>
            </a:r>
          </a:p>
        </p:txBody>
      </p:sp>
      <p:sp>
        <p:nvSpPr>
          <p:cNvPr id="3" name="2 Título"/>
          <p:cNvSpPr>
            <a:spLocks noGrp="1"/>
          </p:cNvSpPr>
          <p:nvPr>
            <p:ph type="title"/>
          </p:nvPr>
        </p:nvSpPr>
        <p:spPr>
          <a:xfrm>
            <a:off x="457200" y="274638"/>
            <a:ext cx="8229600" cy="706090"/>
          </a:xfrm>
        </p:spPr>
        <p:txBody>
          <a:bodyPr>
            <a:normAutofit fontScale="90000"/>
          </a:bodyPr>
          <a:lstStyle/>
          <a:p>
            <a:r>
              <a:rPr lang="es-EC" sz="3100" dirty="0" smtClean="0">
                <a:solidFill>
                  <a:srgbClr val="000000"/>
                </a:solidFill>
                <a:effectLst/>
                <a:latin typeface="Arial"/>
              </a:rPr>
              <a:t>DIFUSIÓN</a:t>
            </a:r>
            <a:r>
              <a:rPr lang="es-EC" sz="4400" dirty="0" smtClean="0">
                <a:solidFill>
                  <a:srgbClr val="000000"/>
                </a:solidFill>
                <a:latin typeface="Arial"/>
              </a:rPr>
              <a:t> </a:t>
            </a:r>
            <a:endParaRPr lang="es-EC"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82" y="3429042"/>
            <a:ext cx="2939604" cy="168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571" y="3394369"/>
            <a:ext cx="3035321" cy="168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422057"/>
            <a:ext cx="2727772" cy="165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16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par>
                                <p:cTn id="11" presetID="10" presetClass="entr" presetSubtype="0" fill="hold" nodeType="with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fade">
                                      <p:cBhvr>
                                        <p:cTn id="13"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052736"/>
            <a:ext cx="8712968" cy="5616624"/>
          </a:xfrm>
        </p:spPr>
        <p:txBody>
          <a:bodyPr>
            <a:normAutofit/>
          </a:bodyPr>
          <a:lstStyle/>
          <a:p>
            <a:pPr algn="just"/>
            <a:r>
              <a:rPr lang="es-EC" sz="2000" dirty="0">
                <a:solidFill>
                  <a:srgbClr val="000000"/>
                </a:solidFill>
                <a:latin typeface="Arial" pitchFamily="34" charset="0"/>
                <a:cs typeface="Arial" pitchFamily="34" charset="0"/>
              </a:rPr>
              <a:t>Bajo la técnica de hoja simple y con una sola aplicación de los tratamientos el porcentaje de eficacia de los productos biorracionales T1 </a:t>
            </a:r>
            <a:r>
              <a:rPr lang="es-EC" sz="2000" i="1" dirty="0">
                <a:solidFill>
                  <a:srgbClr val="000000"/>
                </a:solidFill>
                <a:latin typeface="Arial" pitchFamily="34" charset="0"/>
                <a:cs typeface="Arial" pitchFamily="34" charset="0"/>
              </a:rPr>
              <a:t>(Bacillus pumilus QST 2808), </a:t>
            </a:r>
            <a:r>
              <a:rPr lang="es-EC" sz="2000" dirty="0">
                <a:solidFill>
                  <a:srgbClr val="000000"/>
                </a:solidFill>
                <a:latin typeface="Arial" pitchFamily="34" charset="0"/>
                <a:cs typeface="Arial" pitchFamily="34" charset="0"/>
              </a:rPr>
              <a:t>T2 (</a:t>
            </a:r>
            <a:r>
              <a:rPr lang="es-EC" sz="2000" i="1" dirty="0">
                <a:solidFill>
                  <a:srgbClr val="000000"/>
                </a:solidFill>
                <a:latin typeface="Arial" pitchFamily="34" charset="0"/>
                <a:cs typeface="Arial" pitchFamily="34" charset="0"/>
              </a:rPr>
              <a:t>Bacillus subtilis. QST 713) </a:t>
            </a:r>
            <a:r>
              <a:rPr lang="es-EC" sz="2000" dirty="0">
                <a:solidFill>
                  <a:srgbClr val="000000"/>
                </a:solidFill>
                <a:latin typeface="Arial" pitchFamily="34" charset="0"/>
                <a:cs typeface="Arial" pitchFamily="34" charset="0"/>
              </a:rPr>
              <a:t>y T3 </a:t>
            </a:r>
            <a:r>
              <a:rPr lang="es-EC" sz="2000" i="1" dirty="0">
                <a:solidFill>
                  <a:srgbClr val="000000"/>
                </a:solidFill>
                <a:latin typeface="Arial" pitchFamily="34" charset="0"/>
                <a:cs typeface="Arial" pitchFamily="34" charset="0"/>
              </a:rPr>
              <a:t>(Melaleuca alternifolia)</a:t>
            </a:r>
            <a:r>
              <a:rPr lang="es-EC" sz="2000" dirty="0">
                <a:solidFill>
                  <a:srgbClr val="000000"/>
                </a:solidFill>
                <a:latin typeface="Arial" pitchFamily="34" charset="0"/>
                <a:cs typeface="Arial" pitchFamily="34" charset="0"/>
              </a:rPr>
              <a:t>, fueron bajos en el control de sigatoka negra </a:t>
            </a:r>
            <a:r>
              <a:rPr lang="es-EC" sz="2000" i="1" dirty="0">
                <a:solidFill>
                  <a:srgbClr val="000000"/>
                </a:solidFill>
                <a:latin typeface="Arial" pitchFamily="34" charset="0"/>
                <a:cs typeface="Arial" pitchFamily="34" charset="0"/>
              </a:rPr>
              <a:t>Mycosphaerella fijiensis </a:t>
            </a:r>
            <a:r>
              <a:rPr lang="es-EC" sz="2000" dirty="0">
                <a:solidFill>
                  <a:srgbClr val="000000"/>
                </a:solidFill>
                <a:latin typeface="Arial" pitchFamily="34" charset="0"/>
                <a:cs typeface="Arial" pitchFamily="34" charset="0"/>
              </a:rPr>
              <a:t>var</a:t>
            </a:r>
            <a:r>
              <a:rPr lang="es-EC" sz="2000" i="1" dirty="0">
                <a:solidFill>
                  <a:srgbClr val="000000"/>
                </a:solidFill>
                <a:latin typeface="Arial" pitchFamily="34" charset="0"/>
                <a:cs typeface="Arial" pitchFamily="34" charset="0"/>
              </a:rPr>
              <a:t>. difformis </a:t>
            </a:r>
            <a:r>
              <a:rPr lang="es-EC" sz="2000" dirty="0">
                <a:solidFill>
                  <a:srgbClr val="000000"/>
                </a:solidFill>
                <a:latin typeface="Arial" pitchFamily="34" charset="0"/>
                <a:cs typeface="Arial" pitchFamily="34" charset="0"/>
              </a:rPr>
              <a:t>en comparación con el tratamiento T4 (Mancozeb 50SE), sin embargo al comparar con el testigo absoluto resultaron con mejor desempeño en </a:t>
            </a:r>
            <a:r>
              <a:rPr lang="es-EC" sz="2000" dirty="0" smtClean="0">
                <a:solidFill>
                  <a:srgbClr val="000000"/>
                </a:solidFill>
                <a:latin typeface="Arial" pitchFamily="34" charset="0"/>
                <a:cs typeface="Arial" pitchFamily="34" charset="0"/>
              </a:rPr>
              <a:t>campo.</a:t>
            </a:r>
          </a:p>
          <a:p>
            <a:pPr algn="just"/>
            <a:endParaRPr lang="es-EC" sz="2000" dirty="0" smtClean="0">
              <a:solidFill>
                <a:srgbClr val="000000"/>
              </a:solidFill>
              <a:latin typeface="Arial" pitchFamily="34" charset="0"/>
              <a:cs typeface="Arial" pitchFamily="34" charset="0"/>
            </a:endParaRPr>
          </a:p>
          <a:p>
            <a:pPr algn="just"/>
            <a:r>
              <a:rPr lang="es-EC" sz="2000" dirty="0">
                <a:latin typeface="Arial" pitchFamily="34" charset="0"/>
                <a:cs typeface="Arial" pitchFamily="34" charset="0"/>
              </a:rPr>
              <a:t>No se encontraron insectos en las evaluaciones realizadas debido a que las plantas meristemáticas utilizadas aseguraron completa sanidad del cultivo, además el lote utilizado en este estudio fue previamente un cultivo de soya y luego fue un cultivo de maíz, </a:t>
            </a:r>
            <a:r>
              <a:rPr lang="es-EC" sz="2000" b="1" dirty="0">
                <a:latin typeface="Arial" pitchFamily="34" charset="0"/>
                <a:cs typeface="Arial" pitchFamily="34" charset="0"/>
              </a:rPr>
              <a:t>donde la diversidad de plantas en espacio y tiempo fue un factor determinante en el arribo y establecimiento de las plagas. </a:t>
            </a:r>
            <a:endParaRPr lang="es-EC" sz="2000" b="1" dirty="0" smtClean="0">
              <a:latin typeface="Arial" pitchFamily="34" charset="0"/>
              <a:cs typeface="Arial" pitchFamily="34" charset="0"/>
            </a:endParaRPr>
          </a:p>
        </p:txBody>
      </p:sp>
      <p:sp>
        <p:nvSpPr>
          <p:cNvPr id="3" name="2 Título"/>
          <p:cNvSpPr>
            <a:spLocks noGrp="1"/>
          </p:cNvSpPr>
          <p:nvPr>
            <p:ph type="title"/>
          </p:nvPr>
        </p:nvSpPr>
        <p:spPr>
          <a:xfrm>
            <a:off x="457200" y="274638"/>
            <a:ext cx="8229600" cy="778098"/>
          </a:xfrm>
        </p:spPr>
        <p:txBody>
          <a:bodyPr/>
          <a:lstStyle/>
          <a:p>
            <a:r>
              <a:rPr lang="es-EC" sz="2800" dirty="0">
                <a:solidFill>
                  <a:srgbClr val="000000"/>
                </a:solidFill>
                <a:latin typeface="Arial"/>
              </a:rPr>
              <a:t>CONCLUSIONES</a:t>
            </a:r>
            <a:r>
              <a:rPr lang="es-EC" sz="4400" dirty="0">
                <a:solidFill>
                  <a:srgbClr val="000000"/>
                </a:solidFill>
                <a:latin typeface="Arial"/>
              </a:rPr>
              <a:t> </a:t>
            </a:r>
            <a:endParaRPr lang="es-EC" dirty="0"/>
          </a:p>
        </p:txBody>
      </p:sp>
    </p:spTree>
    <p:extLst>
      <p:ext uri="{BB962C8B-B14F-4D97-AF65-F5344CB8AC3E}">
        <p14:creationId xmlns:p14="http://schemas.microsoft.com/office/powerpoint/2010/main" val="3528162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688632"/>
          </a:xfrm>
        </p:spPr>
        <p:txBody>
          <a:bodyPr>
            <a:normAutofit/>
          </a:bodyPr>
          <a:lstStyle/>
          <a:p>
            <a:pPr algn="just"/>
            <a:r>
              <a:rPr lang="es-EC" sz="2000" dirty="0">
                <a:latin typeface="Arial" pitchFamily="34" charset="0"/>
                <a:cs typeface="Arial" pitchFamily="34" charset="0"/>
              </a:rPr>
              <a:t>En la evaluación del índice de fitotoxicidad se concluye que en todos los tratamientos evaluados no se presentó fitotoxicidad, el valor porcentual fue 0% y de grado limpio, es decir los productos fueron seguros en las aplicaciones realizadas. </a:t>
            </a:r>
            <a:r>
              <a:rPr lang="es-EC" sz="2000" dirty="0">
                <a:solidFill>
                  <a:srgbClr val="000000"/>
                </a:solidFill>
                <a:latin typeface="Arial" pitchFamily="34" charset="0"/>
                <a:cs typeface="Arial" pitchFamily="34" charset="0"/>
              </a:rPr>
              <a:t> </a:t>
            </a: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De </a:t>
            </a:r>
            <a:r>
              <a:rPr lang="es-EC" sz="2000" dirty="0">
                <a:latin typeface="Arial" pitchFamily="34" charset="0"/>
                <a:cs typeface="Arial" pitchFamily="34" charset="0"/>
              </a:rPr>
              <a:t>la difusión realizada en el día de campo con los agricultores bananeros de la zona se concluye que el T4 (Mancozeb 50SE) fue el de mejor control con un porcentaje de eficacia del 94.46% </a:t>
            </a:r>
          </a:p>
        </p:txBody>
      </p:sp>
      <p:sp>
        <p:nvSpPr>
          <p:cNvPr id="3" name="2 Título"/>
          <p:cNvSpPr>
            <a:spLocks noGrp="1"/>
          </p:cNvSpPr>
          <p:nvPr>
            <p:ph type="title"/>
          </p:nvPr>
        </p:nvSpPr>
        <p:spPr>
          <a:xfrm>
            <a:off x="457200" y="274638"/>
            <a:ext cx="8229600" cy="778098"/>
          </a:xfrm>
        </p:spPr>
        <p:txBody>
          <a:bodyPr/>
          <a:lstStyle/>
          <a:p>
            <a:r>
              <a:rPr lang="es-EC" sz="2800" dirty="0">
                <a:solidFill>
                  <a:srgbClr val="000000"/>
                </a:solidFill>
                <a:latin typeface="Arial"/>
              </a:rPr>
              <a:t>CONCLUSIONES</a:t>
            </a:r>
            <a:r>
              <a:rPr lang="es-EC" sz="4400" dirty="0">
                <a:solidFill>
                  <a:srgbClr val="000000"/>
                </a:solidFill>
                <a:latin typeface="Arial"/>
              </a:rPr>
              <a:t> </a:t>
            </a:r>
            <a:endParaRPr lang="es-EC" dirty="0"/>
          </a:p>
        </p:txBody>
      </p:sp>
    </p:spTree>
    <p:extLst>
      <p:ext uri="{BB962C8B-B14F-4D97-AF65-F5344CB8AC3E}">
        <p14:creationId xmlns:p14="http://schemas.microsoft.com/office/powerpoint/2010/main" val="352816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68760"/>
            <a:ext cx="8229600" cy="5589240"/>
          </a:xfrm>
        </p:spPr>
        <p:txBody>
          <a:bodyPr>
            <a:normAutofit/>
          </a:bodyPr>
          <a:lstStyle/>
          <a:p>
            <a:pPr marL="109728" indent="0" algn="just">
              <a:buNone/>
            </a:pPr>
            <a:r>
              <a:rPr lang="es-EC" sz="2200" dirty="0">
                <a:latin typeface="Arial" pitchFamily="34" charset="0"/>
                <a:cs typeface="Arial" pitchFamily="34" charset="0"/>
              </a:rPr>
              <a:t>El sector bananero genera alrededor de 2 a 2.5 millones de empleos tanto directos como indirectos, siendo un promedio de empleo directo de 0.8 hombres por hectárea de banano; este rubro incluye campo y empaque (INSTITUTO DE PROMOCIÓN EXPORTACIONES E </a:t>
            </a:r>
            <a:r>
              <a:rPr lang="es-EC" sz="2200" dirty="0" smtClean="0">
                <a:latin typeface="Arial" pitchFamily="34" charset="0"/>
                <a:cs typeface="Arial" pitchFamily="34" charset="0"/>
              </a:rPr>
              <a:t>INVERSIONES</a:t>
            </a:r>
            <a:r>
              <a:rPr lang="es-EC" sz="2200" dirty="0">
                <a:latin typeface="Arial" pitchFamily="34" charset="0"/>
                <a:cs typeface="Arial" pitchFamily="34" charset="0"/>
              </a:rPr>
              <a:t>. PRO ECUADOR, 2016). </a:t>
            </a:r>
            <a:endParaRPr lang="es-EC" sz="2200" dirty="0" smtClean="0">
              <a:latin typeface="Arial" pitchFamily="34" charset="0"/>
              <a:cs typeface="Arial" pitchFamily="34" charset="0"/>
            </a:endParaRPr>
          </a:p>
          <a:p>
            <a:pPr marL="109728" indent="0" algn="just">
              <a:buNone/>
            </a:pPr>
            <a:r>
              <a:rPr lang="es-EC" sz="2200" dirty="0">
                <a:latin typeface="Arial" pitchFamily="34" charset="0"/>
                <a:cs typeface="Arial" pitchFamily="34" charset="0"/>
              </a:rPr>
              <a:t>L</a:t>
            </a:r>
            <a:r>
              <a:rPr lang="es-EC" sz="2200" dirty="0" smtClean="0">
                <a:latin typeface="Arial" pitchFamily="34" charset="0"/>
                <a:cs typeface="Arial" pitchFamily="34" charset="0"/>
              </a:rPr>
              <a:t>as </a:t>
            </a:r>
            <a:r>
              <a:rPr lang="es-EC" sz="2200" dirty="0">
                <a:latin typeface="Arial" pitchFamily="34" charset="0"/>
                <a:cs typeface="Arial" pitchFamily="34" charset="0"/>
              </a:rPr>
              <a:t>industrias colaterales o indirectas que dependen en más de un 60% del sector bananero tienen importantes inversiones en las áreas de: cartón, plásticos, transporte terrestre, navieras, agroquímicos, fertilizantes y abonos, verificadoras, certificadoras, fumigación aérea, productores de </a:t>
            </a:r>
            <a:r>
              <a:rPr lang="es-EC" sz="2200" dirty="0" smtClean="0">
                <a:latin typeface="Arial" pitchFamily="34" charset="0"/>
                <a:cs typeface="Arial" pitchFamily="34" charset="0"/>
              </a:rPr>
              <a:t>meristemas </a:t>
            </a:r>
            <a:r>
              <a:rPr lang="es-EC" sz="2200" dirty="0">
                <a:latin typeface="Arial" pitchFamily="34" charset="0"/>
                <a:cs typeface="Arial" pitchFamily="34" charset="0"/>
              </a:rPr>
              <a:t>(Ledesma, 2010</a:t>
            </a:r>
            <a:r>
              <a:rPr lang="es-EC" sz="2200" dirty="0" smtClean="0">
                <a:latin typeface="Arial" pitchFamily="34" charset="0"/>
                <a:cs typeface="Arial" pitchFamily="34" charset="0"/>
              </a:rPr>
              <a:t>).</a:t>
            </a:r>
            <a:endParaRPr lang="es-EC" sz="2200" dirty="0">
              <a:latin typeface="Arial" pitchFamily="34" charset="0"/>
              <a:cs typeface="Arial" pitchFamily="34" charset="0"/>
            </a:endParaRPr>
          </a:p>
        </p:txBody>
      </p:sp>
      <p:sp>
        <p:nvSpPr>
          <p:cNvPr id="3" name="2 Título"/>
          <p:cNvSpPr>
            <a:spLocks noGrp="1"/>
          </p:cNvSpPr>
          <p:nvPr>
            <p:ph type="title"/>
          </p:nvPr>
        </p:nvSpPr>
        <p:spPr/>
        <p:txBody>
          <a:bodyPr>
            <a:normAutofit/>
          </a:bodyPr>
          <a:lstStyle/>
          <a:p>
            <a:r>
              <a:rPr lang="es-EC" sz="2800" dirty="0">
                <a:solidFill>
                  <a:srgbClr val="3E3D2D"/>
                </a:solidFill>
                <a:effectLst/>
                <a:latin typeface="Arial" pitchFamily="34" charset="0"/>
                <a:cs typeface="Arial" pitchFamily="34" charset="0"/>
              </a:rPr>
              <a:t>ANTECEDENTES </a:t>
            </a:r>
            <a:endParaRPr lang="es-EC" sz="2800" dirty="0"/>
          </a:p>
        </p:txBody>
      </p:sp>
      <p:pic>
        <p:nvPicPr>
          <p:cNvPr id="5" name="15 Imagen"/>
          <p:cNvPicPr>
            <a:picLocks noChangeAspect="1"/>
          </p:cNvPicPr>
          <p:nvPr/>
        </p:nvPicPr>
        <p:blipFill>
          <a:blip r:embed="rId2"/>
          <a:stretch>
            <a:fillRect/>
          </a:stretch>
        </p:blipFill>
        <p:spPr>
          <a:xfrm>
            <a:off x="531371" y="5185228"/>
            <a:ext cx="1368152" cy="504056"/>
          </a:xfrm>
          <a:prstGeom prst="rect">
            <a:avLst/>
          </a:prstGeom>
        </p:spPr>
      </p:pic>
      <p:pic>
        <p:nvPicPr>
          <p:cNvPr id="6" name="Picture 2" descr="http://ts1.mm.bing.net/th?id=HN.608048884251560475&amp;w=250&amp;h=146&amp;c=7&amp;rs=1&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94" y="5235176"/>
            <a:ext cx="739809"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maiguashca\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368" y="5276404"/>
            <a:ext cx="785813" cy="247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maiguashca\Desktop\imagesCAC8VZ7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582" y="5185228"/>
            <a:ext cx="581976" cy="581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maiguashca\Desktop\icap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5641" y="5217997"/>
            <a:ext cx="901673" cy="3215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LI\Desktop\Bonit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5131208"/>
            <a:ext cx="1190442" cy="5394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LI\Desktop\chiquit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4976890"/>
            <a:ext cx="611709" cy="9486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apcsaecuador.org/images/logos_socios/logo_ferpacifi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6551" y="5942570"/>
            <a:ext cx="777031" cy="5827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fertisa.com/images/logo_fertis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3512" y="5989691"/>
            <a:ext cx="1222624" cy="35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ppt_w</p:attrName>
                                        </p:attrNameLst>
                                      </p:cBhvr>
                                      <p:tavLst>
                                        <p:tav tm="0" fmla="#ppt_w*sin(2.5*pi*$)">
                                          <p:val>
                                            <p:fltVal val="0"/>
                                          </p:val>
                                        </p:tav>
                                        <p:tav tm="100000">
                                          <p:val>
                                            <p:fltVal val="1"/>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000"/>
                                        <p:tgtEl>
                                          <p:spTgt spid="12"/>
                                        </p:tgtEl>
                                      </p:cBhvr>
                                    </p:animEffect>
                                    <p:anim calcmode="lin" valueType="num">
                                      <p:cBhvr>
                                        <p:cTn id="43" dur="2000" fill="hold"/>
                                        <p:tgtEl>
                                          <p:spTgt spid="12"/>
                                        </p:tgtEl>
                                        <p:attrNameLst>
                                          <p:attrName>ppt_w</p:attrName>
                                        </p:attrNameLst>
                                      </p:cBhvr>
                                      <p:tavLst>
                                        <p:tav tm="0" fmla="#ppt_w*sin(2.5*pi*$)">
                                          <p:val>
                                            <p:fltVal val="0"/>
                                          </p:val>
                                        </p:tav>
                                        <p:tav tm="100000">
                                          <p:val>
                                            <p:fltVal val="1"/>
                                          </p:val>
                                        </p:tav>
                                      </p:tavLst>
                                    </p:anim>
                                    <p:anim calcmode="lin" valueType="num">
                                      <p:cBhvr>
                                        <p:cTn id="44" dur="2000" fill="hold"/>
                                        <p:tgtEl>
                                          <p:spTgt spid="12"/>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ppt_w</p:attrName>
                                        </p:attrNameLst>
                                      </p:cBhvr>
                                      <p:tavLst>
                                        <p:tav tm="0" fmla="#ppt_w*sin(2.5*pi*$)">
                                          <p:val>
                                            <p:fltVal val="0"/>
                                          </p:val>
                                        </p:tav>
                                        <p:tav tm="100000">
                                          <p:val>
                                            <p:fltVal val="1"/>
                                          </p:val>
                                        </p:tav>
                                      </p:tavLst>
                                    </p:anim>
                                    <p:anim calcmode="lin" valueType="num">
                                      <p:cBhvr>
                                        <p:cTn id="4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908720"/>
            <a:ext cx="8712968" cy="5688632"/>
          </a:xfrm>
        </p:spPr>
        <p:txBody>
          <a:bodyPr>
            <a:normAutofit/>
          </a:bodyPr>
          <a:lstStyle/>
          <a:p>
            <a:pPr algn="just"/>
            <a:r>
              <a:rPr lang="es-EC" sz="2000" dirty="0">
                <a:latin typeface="Arial" pitchFamily="34" charset="0"/>
                <a:cs typeface="Arial" pitchFamily="34" charset="0"/>
              </a:rPr>
              <a:t>Se recomienda estudiar el efecto de los productos biorracionales aplicando cada 7 días para cuantificar su eficacia realizar el estudio de eficacia mediante el método de hoja simple en condiciones controladas de invernadero. </a:t>
            </a:r>
            <a:endParaRPr lang="es-EC" sz="2000" dirty="0" smtClean="0">
              <a:latin typeface="Arial" pitchFamily="34" charset="0"/>
              <a:cs typeface="Arial" pitchFamily="34" charset="0"/>
            </a:endParaRPr>
          </a:p>
          <a:p>
            <a:pPr algn="just"/>
            <a:endParaRPr lang="es-EC" sz="2000" dirty="0">
              <a:latin typeface="Arial" pitchFamily="34" charset="0"/>
              <a:cs typeface="Arial" pitchFamily="34" charset="0"/>
            </a:endParaRPr>
          </a:p>
          <a:p>
            <a:pPr algn="just"/>
            <a:r>
              <a:rPr lang="es-EC" sz="2000" dirty="0">
                <a:latin typeface="Arial" pitchFamily="34" charset="0"/>
                <a:cs typeface="Arial" pitchFamily="34" charset="0"/>
              </a:rPr>
              <a:t>Se recomienda seguir en la búsqueda de metabolitos secundarios (lipopéptidos) de productos biorracionales que presenten un nivel alto en el control de Sigatoka negra </a:t>
            </a:r>
            <a:r>
              <a:rPr lang="es-EC" sz="2000" i="1" dirty="0">
                <a:latin typeface="Arial" pitchFamily="34" charset="0"/>
                <a:cs typeface="Arial" pitchFamily="34" charset="0"/>
              </a:rPr>
              <a:t>Mycosphaerella fijiensis </a:t>
            </a:r>
            <a:r>
              <a:rPr lang="es-EC" sz="2000" dirty="0">
                <a:latin typeface="Arial" pitchFamily="34" charset="0"/>
                <a:cs typeface="Arial" pitchFamily="34" charset="0"/>
              </a:rPr>
              <a:t>var</a:t>
            </a:r>
            <a:r>
              <a:rPr lang="es-EC" sz="2000" i="1" dirty="0">
                <a:latin typeface="Arial" pitchFamily="34" charset="0"/>
                <a:cs typeface="Arial" pitchFamily="34" charset="0"/>
              </a:rPr>
              <a:t>. difformis</a:t>
            </a:r>
            <a:r>
              <a:rPr lang="es-EC" sz="2000" dirty="0">
                <a:latin typeface="Arial" pitchFamily="34" charset="0"/>
                <a:cs typeface="Arial" pitchFamily="34" charset="0"/>
              </a:rPr>
              <a:t>. </a:t>
            </a: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algn="just"/>
            <a:r>
              <a:rPr lang="es-EC" sz="2000" dirty="0">
                <a:latin typeface="Arial" pitchFamily="34" charset="0"/>
                <a:cs typeface="Arial" pitchFamily="34" charset="0"/>
              </a:rPr>
              <a:t>Realizar el método de hoja simple con productos biorracionales en la época seca de menor incidencia del agente causal de la sigatoka negra </a:t>
            </a:r>
            <a:r>
              <a:rPr lang="es-EC" sz="2000" i="1" dirty="0">
                <a:latin typeface="Arial" pitchFamily="34" charset="0"/>
                <a:cs typeface="Arial" pitchFamily="34" charset="0"/>
              </a:rPr>
              <a:t>Mycosphaerella fijiensis </a:t>
            </a:r>
            <a:r>
              <a:rPr lang="es-EC" sz="2000" dirty="0">
                <a:latin typeface="Arial" pitchFamily="34" charset="0"/>
                <a:cs typeface="Arial" pitchFamily="34" charset="0"/>
              </a:rPr>
              <a:t>var</a:t>
            </a:r>
            <a:r>
              <a:rPr lang="es-EC" sz="2000" i="1" dirty="0">
                <a:latin typeface="Arial" pitchFamily="34" charset="0"/>
                <a:cs typeface="Arial" pitchFamily="34" charset="0"/>
              </a:rPr>
              <a:t>. difformis </a:t>
            </a:r>
            <a:r>
              <a:rPr lang="es-EC" sz="2000" dirty="0">
                <a:latin typeface="Arial" pitchFamily="34" charset="0"/>
                <a:cs typeface="Arial" pitchFamily="34" charset="0"/>
              </a:rPr>
              <a:t>con una réplica en invernadero, para evaluar un potencial uso integrado. </a:t>
            </a:r>
          </a:p>
        </p:txBody>
      </p:sp>
      <p:sp>
        <p:nvSpPr>
          <p:cNvPr id="3" name="2 Título"/>
          <p:cNvSpPr>
            <a:spLocks noGrp="1"/>
          </p:cNvSpPr>
          <p:nvPr>
            <p:ph type="title"/>
          </p:nvPr>
        </p:nvSpPr>
        <p:spPr>
          <a:xfrm>
            <a:off x="457200" y="274638"/>
            <a:ext cx="8229600" cy="706090"/>
          </a:xfrm>
        </p:spPr>
        <p:txBody>
          <a:bodyPr>
            <a:normAutofit/>
          </a:bodyPr>
          <a:lstStyle/>
          <a:p>
            <a:r>
              <a:rPr lang="es-EC" sz="2800" dirty="0">
                <a:solidFill>
                  <a:srgbClr val="000000"/>
                </a:solidFill>
                <a:latin typeface="Arial"/>
              </a:rPr>
              <a:t>RECOMENDACIONES </a:t>
            </a:r>
            <a:endParaRPr lang="es-EC" sz="2800" dirty="0"/>
          </a:p>
        </p:txBody>
      </p:sp>
    </p:spTree>
    <p:extLst>
      <p:ext uri="{BB962C8B-B14F-4D97-AF65-F5344CB8AC3E}">
        <p14:creationId xmlns:p14="http://schemas.microsoft.com/office/powerpoint/2010/main" val="3528162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92696"/>
            <a:ext cx="8229600" cy="5760640"/>
          </a:xfrm>
        </p:spPr>
        <p:txBody>
          <a:bodyPr>
            <a:normAutofit/>
          </a:bodyPr>
          <a:lstStyle/>
          <a:p>
            <a:pPr marL="109728" indent="0" algn="just">
              <a:buNone/>
            </a:pPr>
            <a:r>
              <a:rPr lang="es-EC" sz="2000" dirty="0">
                <a:latin typeface="Arial" pitchFamily="34" charset="0"/>
                <a:cs typeface="Arial" pitchFamily="34" charset="0"/>
              </a:rPr>
              <a:t>Agradezco </a:t>
            </a:r>
            <a:r>
              <a:rPr lang="es-EC" sz="2000" dirty="0" smtClean="0">
                <a:latin typeface="Arial" pitchFamily="34" charset="0"/>
                <a:cs typeface="Arial" pitchFamily="34" charset="0"/>
              </a:rPr>
              <a:t>a primero a Dios a todos los </a:t>
            </a:r>
            <a:r>
              <a:rPr lang="es-EC" sz="2000" dirty="0">
                <a:latin typeface="Arial" pitchFamily="34" charset="0"/>
                <a:cs typeface="Arial" pitchFamily="34" charset="0"/>
              </a:rPr>
              <a:t>presentes a mis padres, a mi esposa, </a:t>
            </a:r>
            <a:r>
              <a:rPr lang="es-EC" sz="2000" dirty="0" smtClean="0">
                <a:latin typeface="Arial" pitchFamily="34" charset="0"/>
                <a:cs typeface="Arial" pitchFamily="34" charset="0"/>
              </a:rPr>
              <a:t>al Ing. MSc. </a:t>
            </a:r>
            <a:r>
              <a:rPr lang="es-EC" sz="2000" dirty="0">
                <a:latin typeface="Arial" pitchFamily="34" charset="0"/>
                <a:cs typeface="Arial" pitchFamily="34" charset="0"/>
              </a:rPr>
              <a:t>N. </a:t>
            </a:r>
            <a:r>
              <a:rPr lang="es-EC" sz="2000" dirty="0" smtClean="0">
                <a:latin typeface="Arial" pitchFamily="34" charset="0"/>
                <a:cs typeface="Arial" pitchFamily="34" charset="0"/>
              </a:rPr>
              <a:t>Soria, Dra</a:t>
            </a:r>
            <a:r>
              <a:rPr lang="es-EC" sz="2000" dirty="0">
                <a:latin typeface="Arial" pitchFamily="34" charset="0"/>
                <a:cs typeface="Arial" pitchFamily="34" charset="0"/>
              </a:rPr>
              <a:t>. E. Urbano, </a:t>
            </a:r>
            <a:r>
              <a:rPr lang="es-EC" sz="2000" dirty="0" smtClean="0">
                <a:latin typeface="Arial" pitchFamily="34" charset="0"/>
                <a:cs typeface="Arial" pitchFamily="34" charset="0"/>
              </a:rPr>
              <a:t>al </a:t>
            </a:r>
            <a:r>
              <a:rPr lang="es-EC" sz="2000" dirty="0">
                <a:latin typeface="Arial" pitchFamily="34" charset="0"/>
                <a:cs typeface="Arial" pitchFamily="34" charset="0"/>
              </a:rPr>
              <a:t>Dr. César E. Falconí PhD, director de tesis por aceptar la dirección para realizar este trabajo de investigación, sus acertadas sugerencias, apoyo y guía hicieron posible la culminación de esta Tesis de Grado. </a:t>
            </a:r>
            <a:endParaRPr lang="es-EC" sz="2000" dirty="0" smtClean="0">
              <a:latin typeface="Arial" pitchFamily="34" charset="0"/>
              <a:cs typeface="Arial" pitchFamily="34" charset="0"/>
            </a:endParaRPr>
          </a:p>
          <a:p>
            <a:pPr marL="109728" indent="0" algn="just">
              <a:buNone/>
            </a:pPr>
            <a:endParaRPr lang="es-EC" sz="2000" dirty="0">
              <a:latin typeface="Arial" pitchFamily="34" charset="0"/>
              <a:cs typeface="Arial" pitchFamily="34" charset="0"/>
            </a:endParaRPr>
          </a:p>
          <a:p>
            <a:pPr marL="109728" indent="0" algn="just">
              <a:buNone/>
            </a:pPr>
            <a:endParaRPr lang="es-EC" sz="2000" dirty="0" smtClean="0">
              <a:latin typeface="Arial" pitchFamily="34" charset="0"/>
              <a:cs typeface="Arial" pitchFamily="34" charset="0"/>
            </a:endParaRPr>
          </a:p>
          <a:p>
            <a:pPr marL="109728" indent="0" algn="just">
              <a:buNone/>
            </a:pPr>
            <a:r>
              <a:rPr lang="es-EC" sz="2000" dirty="0" smtClean="0">
                <a:latin typeface="Arial" pitchFamily="34" charset="0"/>
                <a:cs typeface="Arial" pitchFamily="34" charset="0"/>
              </a:rPr>
              <a:t>Franklin.</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val="352763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96752"/>
            <a:ext cx="8229600" cy="4900000"/>
          </a:xfrm>
        </p:spPr>
        <p:txBody>
          <a:bodyPr>
            <a:normAutofit/>
          </a:bodyPr>
          <a:lstStyle/>
          <a:p>
            <a:pPr marL="109728" indent="0" algn="just">
              <a:buNone/>
            </a:pPr>
            <a:r>
              <a:rPr lang="es-EC" sz="2400" dirty="0">
                <a:latin typeface="Arial" pitchFamily="34" charset="0"/>
                <a:cs typeface="Arial" pitchFamily="34" charset="0"/>
              </a:rPr>
              <a:t>En el Ecuador, se ha venido realizando aplicaciones con diferentes grupos de fungicidas protectantes y sistémicos, llegando a aplicar 24 ciclos /año como promedio. El uso excesivo de agroquímicos en la agricultura para controlar la enfermedad ha </a:t>
            </a:r>
            <a:r>
              <a:rPr lang="es-EC" sz="2400" dirty="0" smtClean="0">
                <a:latin typeface="Arial" pitchFamily="34" charset="0"/>
                <a:cs typeface="Arial" pitchFamily="34" charset="0"/>
              </a:rPr>
              <a:t>provocado: </a:t>
            </a:r>
          </a:p>
          <a:p>
            <a:pPr algn="just"/>
            <a:r>
              <a:rPr lang="es-EC" sz="2400" dirty="0">
                <a:latin typeface="Arial" pitchFamily="34" charset="0"/>
                <a:cs typeface="Arial" pitchFamily="34" charset="0"/>
              </a:rPr>
              <a:t>A</a:t>
            </a:r>
            <a:r>
              <a:rPr lang="es-EC" sz="2400" dirty="0" smtClean="0">
                <a:latin typeface="Arial" pitchFamily="34" charset="0"/>
                <a:cs typeface="Arial" pitchFamily="34" charset="0"/>
              </a:rPr>
              <a:t>cumulación </a:t>
            </a:r>
            <a:r>
              <a:rPr lang="es-EC" sz="2400" dirty="0">
                <a:latin typeface="Arial" pitchFamily="34" charset="0"/>
                <a:cs typeface="Arial" pitchFamily="34" charset="0"/>
              </a:rPr>
              <a:t>de residuos en el </a:t>
            </a:r>
            <a:r>
              <a:rPr lang="es-EC" sz="2400" dirty="0" smtClean="0">
                <a:latin typeface="Arial" pitchFamily="34" charset="0"/>
                <a:cs typeface="Arial" pitchFamily="34" charset="0"/>
              </a:rPr>
              <a:t>ambiente</a:t>
            </a:r>
          </a:p>
          <a:p>
            <a:pPr algn="just"/>
            <a:r>
              <a:rPr lang="es-EC" sz="2400" dirty="0">
                <a:latin typeface="Arial" pitchFamily="34" charset="0"/>
                <a:cs typeface="Arial" pitchFamily="34" charset="0"/>
              </a:rPr>
              <a:t>D</a:t>
            </a:r>
            <a:r>
              <a:rPr lang="es-EC" sz="2400" dirty="0" smtClean="0">
                <a:latin typeface="Arial" pitchFamily="34" charset="0"/>
                <a:cs typeface="Arial" pitchFamily="34" charset="0"/>
              </a:rPr>
              <a:t>estrucción </a:t>
            </a:r>
            <a:r>
              <a:rPr lang="es-EC" sz="2400" dirty="0">
                <a:latin typeface="Arial" pitchFamily="34" charset="0"/>
                <a:cs typeface="Arial" pitchFamily="34" charset="0"/>
              </a:rPr>
              <a:t>de la flora y fauna silvestre </a:t>
            </a:r>
            <a:r>
              <a:rPr lang="es-EC" sz="2400" dirty="0" smtClean="0">
                <a:latin typeface="Arial" pitchFamily="34" charset="0"/>
                <a:cs typeface="Arial" pitchFamily="34" charset="0"/>
              </a:rPr>
              <a:t>benéfica</a:t>
            </a:r>
          </a:p>
          <a:p>
            <a:pPr algn="just"/>
            <a:r>
              <a:rPr lang="es-EC" sz="2400" dirty="0" smtClean="0">
                <a:latin typeface="Arial" pitchFamily="34" charset="0"/>
                <a:cs typeface="Arial" pitchFamily="34" charset="0"/>
              </a:rPr>
              <a:t>Enfermedades </a:t>
            </a:r>
            <a:r>
              <a:rPr lang="es-EC" sz="2400" dirty="0">
                <a:latin typeface="Arial" pitchFamily="34" charset="0"/>
                <a:cs typeface="Arial" pitchFamily="34" charset="0"/>
              </a:rPr>
              <a:t>en el </a:t>
            </a:r>
            <a:r>
              <a:rPr lang="es-EC" sz="2400" dirty="0" smtClean="0">
                <a:latin typeface="Arial" pitchFamily="34" charset="0"/>
                <a:cs typeface="Arial" pitchFamily="34" charset="0"/>
              </a:rPr>
              <a:t>hombre (intoxicaciones).  </a:t>
            </a:r>
          </a:p>
          <a:p>
            <a:pPr algn="just"/>
            <a:r>
              <a:rPr lang="es-EC" sz="2400" dirty="0">
                <a:latin typeface="Arial" pitchFamily="34" charset="0"/>
                <a:cs typeface="Arial" pitchFamily="34" charset="0"/>
              </a:rPr>
              <a:t>P</a:t>
            </a:r>
            <a:r>
              <a:rPr lang="es-EC" sz="2400" dirty="0" smtClean="0">
                <a:latin typeface="Arial" pitchFamily="34" charset="0"/>
                <a:cs typeface="Arial" pitchFamily="34" charset="0"/>
              </a:rPr>
              <a:t>érdida </a:t>
            </a:r>
            <a:r>
              <a:rPr lang="es-EC" sz="2400" dirty="0">
                <a:latin typeface="Arial" pitchFamily="34" charset="0"/>
                <a:cs typeface="Arial" pitchFamily="34" charset="0"/>
              </a:rPr>
              <a:t>de sensibilidad de </a:t>
            </a:r>
            <a:r>
              <a:rPr lang="es-EC" sz="2400" i="1" dirty="0">
                <a:latin typeface="Arial" pitchFamily="34" charset="0"/>
                <a:cs typeface="Arial" pitchFamily="34" charset="0"/>
              </a:rPr>
              <a:t>Mycosphaerella fijiensis </a:t>
            </a:r>
            <a:r>
              <a:rPr lang="es-EC" sz="2400" dirty="0">
                <a:latin typeface="Arial" pitchFamily="34" charset="0"/>
                <a:cs typeface="Arial" pitchFamily="34" charset="0"/>
              </a:rPr>
              <a:t>var</a:t>
            </a:r>
            <a:r>
              <a:rPr lang="es-EC" sz="2400" i="1" dirty="0">
                <a:latin typeface="Arial" pitchFamily="34" charset="0"/>
                <a:cs typeface="Arial" pitchFamily="34" charset="0"/>
              </a:rPr>
              <a:t>. difformis </a:t>
            </a:r>
            <a:r>
              <a:rPr lang="es-EC" sz="2400" dirty="0">
                <a:latin typeface="Arial" pitchFamily="34" charset="0"/>
                <a:cs typeface="Arial" pitchFamily="34" charset="0"/>
              </a:rPr>
              <a:t>a ciertas moléculas </a:t>
            </a:r>
            <a:r>
              <a:rPr lang="es-EC" sz="2400" dirty="0" smtClean="0">
                <a:latin typeface="Arial" pitchFamily="34" charset="0"/>
                <a:cs typeface="Arial" pitchFamily="34" charset="0"/>
              </a:rPr>
              <a:t>químicas.</a:t>
            </a:r>
          </a:p>
          <a:p>
            <a:pPr marL="109728" indent="0" algn="just">
              <a:buNone/>
            </a:pPr>
            <a:endParaRPr lang="es-EC" sz="2400" dirty="0">
              <a:latin typeface="Arial" pitchFamily="34" charset="0"/>
              <a:cs typeface="Arial" pitchFamily="34" charset="0"/>
            </a:endParaRPr>
          </a:p>
        </p:txBody>
      </p:sp>
      <p:sp>
        <p:nvSpPr>
          <p:cNvPr id="3" name="2 Título"/>
          <p:cNvSpPr>
            <a:spLocks noGrp="1"/>
          </p:cNvSpPr>
          <p:nvPr>
            <p:ph type="title"/>
          </p:nvPr>
        </p:nvSpPr>
        <p:spPr>
          <a:xfrm>
            <a:off x="457200" y="274638"/>
            <a:ext cx="8507288" cy="778098"/>
          </a:xfrm>
        </p:spPr>
        <p:txBody>
          <a:bodyPr>
            <a:normAutofit/>
          </a:bodyPr>
          <a:lstStyle/>
          <a:p>
            <a:r>
              <a:rPr lang="es-EC" sz="2400" dirty="0" smtClean="0">
                <a:solidFill>
                  <a:srgbClr val="000000"/>
                </a:solidFill>
                <a:effectLst/>
                <a:latin typeface="Arial"/>
              </a:rPr>
              <a:t>PLANTEAMIENTO DEL PROBLEMA DE INVESTIGACIÓN </a:t>
            </a:r>
            <a:endParaRPr lang="es-EC" sz="2400" dirty="0">
              <a:effectLst/>
            </a:endParaRPr>
          </a:p>
        </p:txBody>
      </p:sp>
    </p:spTree>
    <p:extLst>
      <p:ext uri="{BB962C8B-B14F-4D97-AF65-F5344CB8AC3E}">
        <p14:creationId xmlns:p14="http://schemas.microsoft.com/office/powerpoint/2010/main" val="127344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733256"/>
          </a:xfrm>
        </p:spPr>
        <p:txBody>
          <a:bodyPr>
            <a:normAutofit/>
          </a:bodyPr>
          <a:lstStyle/>
          <a:p>
            <a:pPr marL="109728" indent="0" algn="just">
              <a:buNone/>
            </a:pPr>
            <a:r>
              <a:rPr lang="es-EC" sz="2000" dirty="0">
                <a:latin typeface="Arial" pitchFamily="34" charset="0"/>
                <a:cs typeface="Arial" pitchFamily="34" charset="0"/>
              </a:rPr>
              <a:t>El uso de fungicidas biorracionales en los programas control de sigatoka negra </a:t>
            </a:r>
            <a:r>
              <a:rPr lang="es-EC" sz="2000" i="1" dirty="0">
                <a:latin typeface="Arial" pitchFamily="34" charset="0"/>
                <a:cs typeface="Arial" pitchFamily="34" charset="0"/>
              </a:rPr>
              <a:t>Mycosphaerella fijiensis </a:t>
            </a:r>
            <a:r>
              <a:rPr lang="es-EC" sz="2000" dirty="0">
                <a:latin typeface="Arial" pitchFamily="34" charset="0"/>
                <a:cs typeface="Arial" pitchFamily="34" charset="0"/>
              </a:rPr>
              <a:t>var</a:t>
            </a:r>
            <a:r>
              <a:rPr lang="es-EC" sz="2000" i="1" dirty="0">
                <a:latin typeface="Arial" pitchFamily="34" charset="0"/>
                <a:cs typeface="Arial" pitchFamily="34" charset="0"/>
              </a:rPr>
              <a:t>. difformis</a:t>
            </a:r>
            <a:r>
              <a:rPr lang="es-EC" sz="2000" dirty="0">
                <a:latin typeface="Arial" pitchFamily="34" charset="0"/>
                <a:cs typeface="Arial" pitchFamily="34" charset="0"/>
              </a:rPr>
              <a:t>, </a:t>
            </a:r>
            <a:r>
              <a:rPr lang="es-EC" sz="2000" dirty="0" smtClean="0">
                <a:latin typeface="Arial" pitchFamily="34" charset="0"/>
                <a:cs typeface="Arial" pitchFamily="34" charset="0"/>
              </a:rPr>
              <a:t>es </a:t>
            </a:r>
            <a:r>
              <a:rPr lang="es-EC" sz="2000" dirty="0">
                <a:latin typeface="Arial" pitchFamily="34" charset="0"/>
                <a:cs typeface="Arial" pitchFamily="34" charset="0"/>
              </a:rPr>
              <a:t>un punto clave y estratégico para </a:t>
            </a:r>
            <a:r>
              <a:rPr lang="es-EC" sz="2000" dirty="0" smtClean="0">
                <a:latin typeface="Arial" pitchFamily="34" charset="0"/>
                <a:cs typeface="Arial" pitchFamily="34" charset="0"/>
              </a:rPr>
              <a:t>disminuir:</a:t>
            </a:r>
          </a:p>
          <a:p>
            <a:pPr algn="just"/>
            <a:r>
              <a:rPr lang="es-EC" sz="2000" dirty="0">
                <a:latin typeface="Arial" pitchFamily="34" charset="0"/>
                <a:cs typeface="Arial" pitchFamily="34" charset="0"/>
              </a:rPr>
              <a:t>E</a:t>
            </a:r>
            <a:r>
              <a:rPr lang="es-EC" sz="2000" dirty="0" smtClean="0">
                <a:latin typeface="Arial" pitchFamily="34" charset="0"/>
                <a:cs typeface="Arial" pitchFamily="34" charset="0"/>
              </a:rPr>
              <a:t>l </a:t>
            </a:r>
            <a:r>
              <a:rPr lang="es-EC" sz="2000" dirty="0">
                <a:latin typeface="Arial" pitchFamily="34" charset="0"/>
                <a:cs typeface="Arial" pitchFamily="34" charset="0"/>
              </a:rPr>
              <a:t>daño ambiental y de salud que causan los fungicidas convencionales, evitando así la contaminación de recursos claves como el agua, </a:t>
            </a:r>
            <a:r>
              <a:rPr lang="es-EC" sz="2000" dirty="0" smtClean="0">
                <a:latin typeface="Arial" pitchFamily="34" charset="0"/>
                <a:cs typeface="Arial" pitchFamily="34" charset="0"/>
              </a:rPr>
              <a:t>suelo.</a:t>
            </a:r>
          </a:p>
          <a:p>
            <a:pPr algn="just"/>
            <a:r>
              <a:rPr lang="es-EC" sz="2000" dirty="0">
                <a:latin typeface="Arial" pitchFamily="34" charset="0"/>
                <a:cs typeface="Arial" pitchFamily="34" charset="0"/>
              </a:rPr>
              <a:t>C</a:t>
            </a:r>
            <a:r>
              <a:rPr lang="es-EC" sz="2000" dirty="0" smtClean="0">
                <a:latin typeface="Arial" pitchFamily="34" charset="0"/>
                <a:cs typeface="Arial" pitchFamily="34" charset="0"/>
              </a:rPr>
              <a:t>onservar </a:t>
            </a:r>
            <a:r>
              <a:rPr lang="es-EC" sz="2000" dirty="0">
                <a:latin typeface="Arial" pitchFamily="34" charset="0"/>
                <a:cs typeface="Arial" pitchFamily="34" charset="0"/>
              </a:rPr>
              <a:t>la biodiversidad animal y vegetal en todos los niveles de la cadena trófica. </a:t>
            </a:r>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Desde </a:t>
            </a:r>
            <a:r>
              <a:rPr lang="es-EC" sz="2000" dirty="0">
                <a:latin typeface="Arial" pitchFamily="34" charset="0"/>
                <a:cs typeface="Arial" pitchFamily="34" charset="0"/>
              </a:rPr>
              <a:t>el punto de vista </a:t>
            </a:r>
            <a:r>
              <a:rPr lang="es-EC" sz="2000" b="1" dirty="0">
                <a:latin typeface="Arial" pitchFamily="34" charset="0"/>
                <a:cs typeface="Arial" pitchFamily="34" charset="0"/>
              </a:rPr>
              <a:t>alimenticio los importadores de fruta son altamente exigentes y buscan que el banano que ingresa cumpla los estándares de calidad, que los Límites Máximos de Residuos (LMR) no sean un riesgo de contaminación para los consumidores y </a:t>
            </a:r>
            <a:r>
              <a:rPr lang="es-EC" sz="2000" b="1" dirty="0" smtClean="0">
                <a:latin typeface="Arial" pitchFamily="34" charset="0"/>
                <a:cs typeface="Arial" pitchFamily="34" charset="0"/>
              </a:rPr>
              <a:t>que </a:t>
            </a:r>
            <a:r>
              <a:rPr lang="es-EC" sz="2000" b="1" dirty="0">
                <a:latin typeface="Arial" pitchFamily="34" charset="0"/>
                <a:cs typeface="Arial" pitchFamily="34" charset="0"/>
              </a:rPr>
              <a:t>no afecte su </a:t>
            </a:r>
            <a:r>
              <a:rPr lang="es-EC" sz="2000" b="1" dirty="0" smtClean="0">
                <a:latin typeface="Arial" pitchFamily="34" charset="0"/>
                <a:cs typeface="Arial" pitchFamily="34" charset="0"/>
              </a:rPr>
              <a:t>salud.</a:t>
            </a:r>
          </a:p>
          <a:p>
            <a:pPr marL="109728" indent="0" algn="just">
              <a:buNone/>
            </a:pPr>
            <a:endParaRPr lang="es-EC" sz="2000" dirty="0">
              <a:latin typeface="Arial" pitchFamily="34" charset="0"/>
              <a:cs typeface="Arial" pitchFamily="34" charset="0"/>
            </a:endParaRPr>
          </a:p>
        </p:txBody>
      </p:sp>
      <p:sp>
        <p:nvSpPr>
          <p:cNvPr id="3" name="2 Título"/>
          <p:cNvSpPr>
            <a:spLocks noGrp="1"/>
          </p:cNvSpPr>
          <p:nvPr>
            <p:ph type="title"/>
          </p:nvPr>
        </p:nvSpPr>
        <p:spPr>
          <a:xfrm>
            <a:off x="467544" y="0"/>
            <a:ext cx="8229600" cy="1143000"/>
          </a:xfrm>
        </p:spPr>
        <p:txBody>
          <a:bodyPr>
            <a:normAutofit/>
          </a:bodyPr>
          <a:lstStyle/>
          <a:p>
            <a:r>
              <a:rPr lang="es-EC" sz="2400" dirty="0" smtClean="0">
                <a:solidFill>
                  <a:srgbClr val="000000"/>
                </a:solidFill>
                <a:latin typeface="Arial"/>
              </a:rPr>
              <a:t>JUSTIFICACIÓN E IMPORTANCIA </a:t>
            </a:r>
            <a:endParaRPr lang="es-EC" sz="2400" dirty="0"/>
          </a:p>
        </p:txBody>
      </p:sp>
      <p:pic>
        <p:nvPicPr>
          <p:cNvPr id="4" name="15 Imagen"/>
          <p:cNvPicPr>
            <a:picLocks noChangeAspect="1"/>
          </p:cNvPicPr>
          <p:nvPr/>
        </p:nvPicPr>
        <p:blipFill>
          <a:blip r:embed="rId2"/>
          <a:stretch>
            <a:fillRect/>
          </a:stretch>
        </p:blipFill>
        <p:spPr>
          <a:xfrm>
            <a:off x="539552" y="5561081"/>
            <a:ext cx="1368152" cy="504056"/>
          </a:xfrm>
          <a:prstGeom prst="rect">
            <a:avLst/>
          </a:prstGeom>
        </p:spPr>
      </p:pic>
      <p:pic>
        <p:nvPicPr>
          <p:cNvPr id="5" name="Picture 2" descr="http://ts1.mm.bing.net/th?id=HN.608048884251560475&amp;w=250&amp;h=146&amp;c=7&amp;rs=1&amp;p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95" y="5597085"/>
            <a:ext cx="739809"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maiguashca\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369" y="5689284"/>
            <a:ext cx="785813" cy="247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maiguashca\Desktop\imagesCAC8VZ7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3582" y="5517893"/>
            <a:ext cx="581976" cy="581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maiguashca\Desktop\icap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5641" y="5539524"/>
            <a:ext cx="901673" cy="321527"/>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ELI\Desktop\Bonit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5397515"/>
            <a:ext cx="1190442" cy="539419"/>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ELI\Desktop\chiquit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5125456"/>
            <a:ext cx="611709" cy="94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21" presetClass="entr" presetSubtype="1" fill="hold" nodeType="with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wheel(1)">
                                      <p:cBhvr>
                                        <p:cTn id="22" dur="2000"/>
                                        <p:tgtEl>
                                          <p:spTgt spid="20482"/>
                                        </p:tgtEl>
                                      </p:cBhvr>
                                    </p:animEffect>
                                  </p:childTnLst>
                                </p:cTn>
                              </p:par>
                              <p:par>
                                <p:cTn id="23" presetID="21" presetClass="entr" presetSubtype="1" fill="hold" nodeType="withEffect">
                                  <p:stCondLst>
                                    <p:cond delay="0"/>
                                  </p:stCondLst>
                                  <p:childTnLst>
                                    <p:set>
                                      <p:cBhvr>
                                        <p:cTn id="24" dur="1" fill="hold">
                                          <p:stCondLst>
                                            <p:cond delay="0"/>
                                          </p:stCondLst>
                                        </p:cTn>
                                        <p:tgtEl>
                                          <p:spTgt spid="20483"/>
                                        </p:tgtEl>
                                        <p:attrNameLst>
                                          <p:attrName>style.visibility</p:attrName>
                                        </p:attrNameLst>
                                      </p:cBhvr>
                                      <p:to>
                                        <p:strVal val="visible"/>
                                      </p:to>
                                    </p:set>
                                    <p:animEffect transition="in" filter="wheel(1)">
                                      <p:cBhvr>
                                        <p:cTn id="25"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68760"/>
            <a:ext cx="8229600" cy="4248472"/>
          </a:xfrm>
        </p:spPr>
        <p:txBody>
          <a:bodyPr>
            <a:noAutofit/>
          </a:bodyPr>
          <a:lstStyle/>
          <a:p>
            <a:pPr algn="just"/>
            <a:endParaRPr lang="es-EC" sz="2000" b="1" dirty="0" smtClean="0">
              <a:solidFill>
                <a:srgbClr val="000000"/>
              </a:solidFill>
              <a:latin typeface="Arial" pitchFamily="34" charset="0"/>
              <a:cs typeface="Arial" pitchFamily="34" charset="0"/>
            </a:endParaRPr>
          </a:p>
          <a:p>
            <a:pPr marL="109728" indent="0" algn="just">
              <a:buNone/>
            </a:pPr>
            <a:endParaRPr lang="es-EC" sz="2000" b="1" dirty="0">
              <a:solidFill>
                <a:srgbClr val="000000"/>
              </a:solidFill>
              <a:latin typeface="Arial" pitchFamily="34" charset="0"/>
              <a:cs typeface="Arial" pitchFamily="34" charset="0"/>
            </a:endParaRPr>
          </a:p>
          <a:p>
            <a:pPr marL="109728" indent="0" algn="just">
              <a:buNone/>
            </a:pPr>
            <a:endParaRPr lang="es-EC" sz="2000" b="1" dirty="0">
              <a:solidFill>
                <a:srgbClr val="000000"/>
              </a:solidFill>
              <a:latin typeface="Arial" pitchFamily="34" charset="0"/>
              <a:cs typeface="Arial" pitchFamily="34" charset="0"/>
            </a:endParaRPr>
          </a:p>
          <a:p>
            <a:pPr marL="109728" indent="0" algn="just">
              <a:buNone/>
            </a:pPr>
            <a:endParaRPr lang="es-EC" sz="2000" b="1" dirty="0" smtClean="0">
              <a:solidFill>
                <a:srgbClr val="000000"/>
              </a:solidFill>
              <a:latin typeface="Arial" pitchFamily="34" charset="0"/>
              <a:cs typeface="Arial" pitchFamily="34" charset="0"/>
            </a:endParaRPr>
          </a:p>
          <a:p>
            <a:pPr algn="just"/>
            <a:r>
              <a:rPr lang="es-EC" sz="2000" b="1" dirty="0" smtClean="0">
                <a:solidFill>
                  <a:srgbClr val="000000"/>
                </a:solidFill>
                <a:latin typeface="Arial" pitchFamily="34" charset="0"/>
                <a:cs typeface="Arial" pitchFamily="34" charset="0"/>
              </a:rPr>
              <a:t>Objetivo </a:t>
            </a:r>
            <a:r>
              <a:rPr lang="es-EC" sz="2000" b="1" dirty="0">
                <a:solidFill>
                  <a:srgbClr val="000000"/>
                </a:solidFill>
                <a:latin typeface="Arial" pitchFamily="34" charset="0"/>
                <a:cs typeface="Arial" pitchFamily="34" charset="0"/>
              </a:rPr>
              <a:t>General </a:t>
            </a:r>
            <a:endParaRPr lang="es-EC" sz="2000" dirty="0">
              <a:solidFill>
                <a:srgbClr val="000000"/>
              </a:solidFill>
              <a:latin typeface="Arial" pitchFamily="34" charset="0"/>
              <a:cs typeface="Arial" pitchFamily="34" charset="0"/>
            </a:endParaRPr>
          </a:p>
          <a:p>
            <a:pPr marL="109728" indent="0" algn="just">
              <a:buNone/>
            </a:pPr>
            <a:r>
              <a:rPr lang="es-EC" sz="2000" b="1" dirty="0">
                <a:solidFill>
                  <a:srgbClr val="000000"/>
                </a:solidFill>
                <a:latin typeface="Arial" pitchFamily="34" charset="0"/>
                <a:cs typeface="Arial" pitchFamily="34" charset="0"/>
              </a:rPr>
              <a:t>a. </a:t>
            </a:r>
            <a:r>
              <a:rPr lang="es-EC" sz="2000" dirty="0">
                <a:solidFill>
                  <a:srgbClr val="000000"/>
                </a:solidFill>
                <a:latin typeface="Arial" pitchFamily="34" charset="0"/>
                <a:cs typeface="Arial" pitchFamily="34" charset="0"/>
              </a:rPr>
              <a:t>Valorar el desempeño en campo de tres productos biorracionales para el control de sigatoka negra </a:t>
            </a:r>
            <a:r>
              <a:rPr lang="es-EC" sz="2000" i="1" dirty="0">
                <a:solidFill>
                  <a:srgbClr val="000000"/>
                </a:solidFill>
                <a:latin typeface="Arial" pitchFamily="34" charset="0"/>
                <a:cs typeface="Arial" pitchFamily="34" charset="0"/>
              </a:rPr>
              <a:t>Mycosphaerella fijiensis </a:t>
            </a:r>
            <a:r>
              <a:rPr lang="es-EC" sz="2000" dirty="0">
                <a:solidFill>
                  <a:srgbClr val="000000"/>
                </a:solidFill>
                <a:latin typeface="Arial" pitchFamily="34" charset="0"/>
                <a:cs typeface="Arial" pitchFamily="34" charset="0"/>
              </a:rPr>
              <a:t>var</a:t>
            </a:r>
            <a:r>
              <a:rPr lang="es-EC" sz="2000" i="1" dirty="0">
                <a:solidFill>
                  <a:srgbClr val="000000"/>
                </a:solidFill>
                <a:latin typeface="Arial" pitchFamily="34" charset="0"/>
                <a:cs typeface="Arial" pitchFamily="34" charset="0"/>
              </a:rPr>
              <a:t>. difformis </a:t>
            </a:r>
            <a:r>
              <a:rPr lang="es-EC" sz="2000" dirty="0">
                <a:solidFill>
                  <a:srgbClr val="000000"/>
                </a:solidFill>
                <a:latin typeface="Arial" pitchFamily="34" charset="0"/>
                <a:cs typeface="Arial" pitchFamily="34" charset="0"/>
              </a:rPr>
              <a:t>bajo la técnica de hoja simple </a:t>
            </a:r>
          </a:p>
          <a:p>
            <a:endParaRPr lang="es-EC" sz="2000" dirty="0">
              <a:latin typeface="Arial" pitchFamily="34" charset="0"/>
              <a:cs typeface="Arial" pitchFamily="34" charset="0"/>
            </a:endParaRPr>
          </a:p>
        </p:txBody>
      </p:sp>
      <p:sp>
        <p:nvSpPr>
          <p:cNvPr id="3" name="2 Título"/>
          <p:cNvSpPr>
            <a:spLocks noGrp="1"/>
          </p:cNvSpPr>
          <p:nvPr>
            <p:ph type="title"/>
          </p:nvPr>
        </p:nvSpPr>
        <p:spPr>
          <a:xfrm>
            <a:off x="467544" y="188640"/>
            <a:ext cx="8229600" cy="850106"/>
          </a:xfrm>
        </p:spPr>
        <p:txBody>
          <a:bodyPr/>
          <a:lstStyle/>
          <a:p>
            <a:r>
              <a:rPr lang="es-EC" sz="2800" dirty="0" smtClean="0">
                <a:latin typeface="Arial" pitchFamily="34" charset="0"/>
                <a:cs typeface="Arial" pitchFamily="34" charset="0"/>
              </a:rPr>
              <a:t>OBJETIVOS</a:t>
            </a:r>
            <a:r>
              <a:rPr lang="es-EC" dirty="0" smtClean="0">
                <a:latin typeface="Arial" pitchFamily="34" charset="0"/>
                <a:cs typeface="Arial" pitchFamily="34" charset="0"/>
              </a:rPr>
              <a:t> </a:t>
            </a:r>
            <a:endParaRPr lang="es-EC" dirty="0">
              <a:latin typeface="Arial" pitchFamily="34" charset="0"/>
              <a:cs typeface="Arial" pitchFamily="34" charset="0"/>
            </a:endParaRPr>
          </a:p>
        </p:txBody>
      </p:sp>
    </p:spTree>
    <p:extLst>
      <p:ext uri="{BB962C8B-B14F-4D97-AF65-F5344CB8AC3E}">
        <p14:creationId xmlns:p14="http://schemas.microsoft.com/office/powerpoint/2010/main" val="4279229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lvl="0" indent="0">
              <a:buClr>
                <a:srgbClr val="6F9400"/>
              </a:buClr>
              <a:buNone/>
            </a:pPr>
            <a:r>
              <a:rPr lang="es-EC" sz="2000" b="1" dirty="0">
                <a:solidFill>
                  <a:prstClr val="black"/>
                </a:solidFill>
                <a:latin typeface="Arial" pitchFamily="34" charset="0"/>
                <a:cs typeface="Arial" pitchFamily="34" charset="0"/>
              </a:rPr>
              <a:t>Objetivos Específicos </a:t>
            </a:r>
            <a:endParaRPr lang="es-EC" sz="2000" b="1" dirty="0" smtClean="0">
              <a:solidFill>
                <a:prstClr val="black"/>
              </a:solidFill>
              <a:latin typeface="Arial" pitchFamily="34" charset="0"/>
              <a:cs typeface="Arial" pitchFamily="34" charset="0"/>
            </a:endParaRPr>
          </a:p>
          <a:p>
            <a:pPr marL="109728" lvl="0" indent="0">
              <a:buClr>
                <a:srgbClr val="6F9400"/>
              </a:buClr>
              <a:buNone/>
            </a:pPr>
            <a:endParaRPr lang="es-EC" sz="2000" dirty="0">
              <a:solidFill>
                <a:prstClr val="black"/>
              </a:solidFill>
              <a:latin typeface="Arial" pitchFamily="34" charset="0"/>
              <a:cs typeface="Arial" pitchFamily="34" charset="0"/>
            </a:endParaRPr>
          </a:p>
          <a:p>
            <a:pPr lvl="0" algn="just">
              <a:buClr>
                <a:srgbClr val="6F9400"/>
              </a:buClr>
            </a:pPr>
            <a:r>
              <a:rPr lang="es-EC" sz="2000" b="1" dirty="0">
                <a:solidFill>
                  <a:prstClr val="black"/>
                </a:solidFill>
                <a:latin typeface="Arial" pitchFamily="34" charset="0"/>
                <a:cs typeface="Arial" pitchFamily="34" charset="0"/>
              </a:rPr>
              <a:t>a. </a:t>
            </a:r>
            <a:r>
              <a:rPr lang="es-EC" sz="2000" dirty="0">
                <a:solidFill>
                  <a:prstClr val="black"/>
                </a:solidFill>
                <a:latin typeface="Arial" pitchFamily="34" charset="0"/>
                <a:cs typeface="Arial" pitchFamily="34" charset="0"/>
              </a:rPr>
              <a:t>Evaluar la eficacia de </a:t>
            </a:r>
            <a:r>
              <a:rPr lang="es-EC" sz="2000" i="1" dirty="0">
                <a:solidFill>
                  <a:prstClr val="black"/>
                </a:solidFill>
                <a:latin typeface="Arial" pitchFamily="34" charset="0"/>
                <a:cs typeface="Arial" pitchFamily="34" charset="0"/>
              </a:rPr>
              <a:t>Bacillus pumilus QST 2808</a:t>
            </a:r>
            <a:r>
              <a:rPr lang="es-EC" sz="2000" dirty="0">
                <a:solidFill>
                  <a:prstClr val="black"/>
                </a:solidFill>
                <a:latin typeface="Arial" pitchFamily="34" charset="0"/>
                <a:cs typeface="Arial" pitchFamily="34" charset="0"/>
              </a:rPr>
              <a:t>, </a:t>
            </a:r>
            <a:r>
              <a:rPr lang="es-EC" sz="2000" i="1" dirty="0">
                <a:solidFill>
                  <a:prstClr val="black"/>
                </a:solidFill>
                <a:latin typeface="Arial" pitchFamily="34" charset="0"/>
                <a:cs typeface="Arial" pitchFamily="34" charset="0"/>
              </a:rPr>
              <a:t>Bacillus subtilis</a:t>
            </a:r>
            <a:r>
              <a:rPr lang="es-EC" sz="2000" dirty="0">
                <a:solidFill>
                  <a:prstClr val="black"/>
                </a:solidFill>
                <a:latin typeface="Arial" pitchFamily="34" charset="0"/>
                <a:cs typeface="Arial" pitchFamily="34" charset="0"/>
              </a:rPr>
              <a:t>, QST 713, </a:t>
            </a:r>
            <a:r>
              <a:rPr lang="es-EC" sz="2000" i="1" dirty="0">
                <a:solidFill>
                  <a:prstClr val="black"/>
                </a:solidFill>
                <a:latin typeface="Arial" pitchFamily="34" charset="0"/>
                <a:cs typeface="Arial" pitchFamily="34" charset="0"/>
              </a:rPr>
              <a:t>Melaleuca alternifolia</a:t>
            </a:r>
            <a:r>
              <a:rPr lang="es-EC" sz="2000" dirty="0">
                <a:solidFill>
                  <a:prstClr val="black"/>
                </a:solidFill>
                <a:latin typeface="Arial" pitchFamily="34" charset="0"/>
                <a:cs typeface="Arial" pitchFamily="34" charset="0"/>
              </a:rPr>
              <a:t>, en el control de sigatoka negra </a:t>
            </a:r>
            <a:r>
              <a:rPr lang="es-EC" sz="2000" i="1" dirty="0">
                <a:solidFill>
                  <a:prstClr val="black"/>
                </a:solidFill>
                <a:latin typeface="Arial" pitchFamily="34" charset="0"/>
                <a:cs typeface="Arial" pitchFamily="34" charset="0"/>
              </a:rPr>
              <a:t>Mycosphaerella fijiensis </a:t>
            </a:r>
            <a:r>
              <a:rPr lang="es-EC" sz="2000" dirty="0">
                <a:solidFill>
                  <a:prstClr val="black"/>
                </a:solidFill>
                <a:latin typeface="Arial" pitchFamily="34" charset="0"/>
                <a:cs typeface="Arial" pitchFamily="34" charset="0"/>
              </a:rPr>
              <a:t>var</a:t>
            </a:r>
            <a:r>
              <a:rPr lang="es-EC" sz="2000" i="1" dirty="0">
                <a:solidFill>
                  <a:prstClr val="black"/>
                </a:solidFill>
                <a:latin typeface="Arial" pitchFamily="34" charset="0"/>
                <a:cs typeface="Arial" pitchFamily="34" charset="0"/>
              </a:rPr>
              <a:t>. difformis</a:t>
            </a:r>
            <a:r>
              <a:rPr lang="es-EC" sz="2000" dirty="0">
                <a:solidFill>
                  <a:prstClr val="black"/>
                </a:solidFill>
                <a:latin typeface="Arial" pitchFamily="34" charset="0"/>
                <a:cs typeface="Arial" pitchFamily="34" charset="0"/>
              </a:rPr>
              <a:t>, bajo la técnica de hoja simple. </a:t>
            </a:r>
          </a:p>
          <a:p>
            <a:pPr lvl="0" algn="just">
              <a:buClr>
                <a:srgbClr val="6F9400"/>
              </a:buClr>
            </a:pPr>
            <a:r>
              <a:rPr lang="es-EC" sz="2000" b="1" dirty="0">
                <a:solidFill>
                  <a:prstClr val="black"/>
                </a:solidFill>
                <a:latin typeface="Arial" pitchFamily="34" charset="0"/>
                <a:cs typeface="Arial" pitchFamily="34" charset="0"/>
              </a:rPr>
              <a:t>b. </a:t>
            </a:r>
            <a:r>
              <a:rPr lang="es-EC" sz="2000" dirty="0">
                <a:solidFill>
                  <a:prstClr val="black"/>
                </a:solidFill>
                <a:latin typeface="Arial" pitchFamily="34" charset="0"/>
                <a:cs typeface="Arial" pitchFamily="34" charset="0"/>
              </a:rPr>
              <a:t>Observar él ó los efecto(s) de los productos biorracionales evaluados sobre la fauna presente en este estudio. </a:t>
            </a:r>
          </a:p>
          <a:p>
            <a:pPr lvl="0" algn="just">
              <a:buClr>
                <a:srgbClr val="6F9400"/>
              </a:buClr>
            </a:pPr>
            <a:r>
              <a:rPr lang="es-EC" sz="2000" b="1" dirty="0">
                <a:solidFill>
                  <a:prstClr val="black"/>
                </a:solidFill>
                <a:latin typeface="Arial" pitchFamily="34" charset="0"/>
                <a:cs typeface="Arial" pitchFamily="34" charset="0"/>
              </a:rPr>
              <a:t>c. </a:t>
            </a:r>
            <a:r>
              <a:rPr lang="es-EC" sz="2000" dirty="0">
                <a:solidFill>
                  <a:prstClr val="black"/>
                </a:solidFill>
                <a:latin typeface="Arial" pitchFamily="34" charset="0"/>
                <a:cs typeface="Arial" pitchFamily="34" charset="0"/>
              </a:rPr>
              <a:t>Evaluar él ó los efecto(s) fitotóxico(s) de los productos biorracionales en prueba. </a:t>
            </a:r>
          </a:p>
          <a:p>
            <a:pPr lvl="0" algn="just">
              <a:buClr>
                <a:srgbClr val="6F9400"/>
              </a:buClr>
            </a:pPr>
            <a:r>
              <a:rPr lang="es-EC" sz="2000" b="1" dirty="0">
                <a:solidFill>
                  <a:prstClr val="black"/>
                </a:solidFill>
                <a:latin typeface="Arial" pitchFamily="34" charset="0"/>
                <a:cs typeface="Arial" pitchFamily="34" charset="0"/>
              </a:rPr>
              <a:t>d. </a:t>
            </a:r>
            <a:r>
              <a:rPr lang="es-EC" sz="2000" dirty="0">
                <a:solidFill>
                  <a:prstClr val="black"/>
                </a:solidFill>
                <a:latin typeface="Arial" pitchFamily="34" charset="0"/>
                <a:cs typeface="Arial" pitchFamily="34" charset="0"/>
              </a:rPr>
              <a:t>Realizar difusión mediante un día de campo con productores bananeros en la parcela experimental (Sujeta a resultados del ensayo). </a:t>
            </a:r>
          </a:p>
          <a:p>
            <a:endParaRPr lang="es-EC" dirty="0"/>
          </a:p>
        </p:txBody>
      </p:sp>
      <p:sp>
        <p:nvSpPr>
          <p:cNvPr id="3" name="2 Título"/>
          <p:cNvSpPr>
            <a:spLocks noGrp="1"/>
          </p:cNvSpPr>
          <p:nvPr>
            <p:ph type="title"/>
          </p:nvPr>
        </p:nvSpPr>
        <p:spPr/>
        <p:txBody>
          <a:bodyPr/>
          <a:lstStyle/>
          <a:p>
            <a:r>
              <a:rPr lang="es-EC" sz="2800" dirty="0">
                <a:solidFill>
                  <a:srgbClr val="3E3D2D"/>
                </a:solidFill>
                <a:latin typeface="Arial" pitchFamily="34" charset="0"/>
                <a:cs typeface="Arial" pitchFamily="34" charset="0"/>
              </a:rPr>
              <a:t>OBJETIVOS</a:t>
            </a:r>
            <a:r>
              <a:rPr lang="es-EC" dirty="0">
                <a:solidFill>
                  <a:srgbClr val="3E3D2D"/>
                </a:solidFill>
                <a:latin typeface="Arial" pitchFamily="34" charset="0"/>
                <a:cs typeface="Arial" pitchFamily="34" charset="0"/>
              </a:rPr>
              <a:t> </a:t>
            </a:r>
            <a:endParaRPr lang="es-EC" dirty="0">
              <a:latin typeface="Arial" pitchFamily="34" charset="0"/>
              <a:cs typeface="Arial" pitchFamily="34" charset="0"/>
            </a:endParaRPr>
          </a:p>
        </p:txBody>
      </p:sp>
    </p:spTree>
    <p:extLst>
      <p:ext uri="{BB962C8B-B14F-4D97-AF65-F5344CB8AC3E}">
        <p14:creationId xmlns:p14="http://schemas.microsoft.com/office/powerpoint/2010/main" val="244329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0"/>
            <a:ext cx="8229600" cy="634082"/>
          </a:xfrm>
        </p:spPr>
        <p:txBody>
          <a:bodyPr>
            <a:normAutofit/>
          </a:bodyPr>
          <a:lstStyle/>
          <a:p>
            <a:r>
              <a:rPr lang="es-EC" sz="2800" dirty="0">
                <a:solidFill>
                  <a:srgbClr val="000000"/>
                </a:solidFill>
                <a:latin typeface="Arial"/>
              </a:rPr>
              <a:t>MARCO TEÓRICO </a:t>
            </a:r>
            <a:endParaRPr lang="es-EC" sz="2800" dirty="0"/>
          </a:p>
        </p:txBody>
      </p:sp>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894" t="16143" r="34678" b="7914"/>
          <a:stretch/>
        </p:blipFill>
        <p:spPr bwMode="auto">
          <a:xfrm>
            <a:off x="0" y="836712"/>
            <a:ext cx="6048671"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8142" t="41686" r="55357" b="19743"/>
          <a:stretch/>
        </p:blipFill>
        <p:spPr bwMode="auto">
          <a:xfrm>
            <a:off x="6300192" y="836712"/>
            <a:ext cx="237626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27">
      <a:dk1>
        <a:sysClr val="windowText" lastClr="000000"/>
      </a:dk1>
      <a:lt1>
        <a:sysClr val="window" lastClr="FFFFFF"/>
      </a:lt1>
      <a:dk2>
        <a:srgbClr val="3E3D2D"/>
      </a:dk2>
      <a:lt2>
        <a:srgbClr val="74A50F"/>
      </a:lt2>
      <a:accent1>
        <a:srgbClr val="6F94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2729</Words>
  <Application>Microsoft Office PowerPoint</Application>
  <PresentationFormat>Presentación en pantalla (4:3)</PresentationFormat>
  <Paragraphs>174</Paragraphs>
  <Slides>41</Slides>
  <Notes>2</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Concurrencia</vt:lpstr>
      <vt:lpstr>MAESTRÍA EN AGRICULTURA SOSTENIBLE IV PROMOCIÓN</vt:lpstr>
      <vt:lpstr>ANTECEDENTES</vt:lpstr>
      <vt:lpstr>ANTECEDENTES </vt:lpstr>
      <vt:lpstr>ANTECEDENTES </vt:lpstr>
      <vt:lpstr>PLANTEAMIENTO DEL PROBLEMA DE INVESTIGACIÓN </vt:lpstr>
      <vt:lpstr>JUSTIFICACIÓN E IMPORTANCIA </vt:lpstr>
      <vt:lpstr>OBJETIVOS </vt:lpstr>
      <vt:lpstr>OBJETIVOS </vt:lpstr>
      <vt:lpstr>MARCO TEÓRICO </vt:lpstr>
      <vt:lpstr>Sigatoka negra Mycosphaerella fijiensis var. difformis </vt:lpstr>
      <vt:lpstr>Presentación de PowerPoint</vt:lpstr>
      <vt:lpstr>Sigatoka negra Mycosphaerella fijiensis var. difformis </vt:lpstr>
      <vt:lpstr>Presentación de PowerPoint</vt:lpstr>
      <vt:lpstr>FUNGICIDE RESISTANCE ACTION COMMITTEE  (FRAC)</vt:lpstr>
      <vt:lpstr>METODOLOGÍA DE INVESTIGACIÓN</vt:lpstr>
      <vt:lpstr>MATERIALES Y MÉTODOS  </vt:lpstr>
      <vt:lpstr>MATERIALES Y MÉTODOS  FUNGICIDAS UTILIZADOS EN LAS PRUEBAS DE HOJA SIMPLE </vt:lpstr>
      <vt:lpstr>MATERIALES Y MÉTODOS  FUNGICIDAS UTILIZADOS EN LAS PRUEBAS DE HOJA SIMPLE </vt:lpstr>
      <vt:lpstr>TRATAMIENTOS EN ESTUDIO </vt:lpstr>
      <vt:lpstr>MATERIALES Y MÉTODOS</vt:lpstr>
      <vt:lpstr> DISEÑO EXPERIMENTAL  </vt:lpstr>
      <vt:lpstr>ANÁLISIS DE VARIANZA </vt:lpstr>
      <vt:lpstr>VARIABLES EVALUADAS </vt:lpstr>
      <vt:lpstr>AREA UNDER THE DISEASE PROGRESS CURVE ( AUDPC)</vt:lpstr>
      <vt:lpstr> PORCENTAJE DE EFICACIA  </vt:lpstr>
      <vt:lpstr> EFECTO SOBRE LA FAUNA PRESENTE EN EL ENSAYO  </vt:lpstr>
      <vt:lpstr> DIFUSIÓN  </vt:lpstr>
      <vt:lpstr>RESULTADOS Y DISCUSIÓN </vt:lpstr>
      <vt:lpstr>SEVERIDAD</vt:lpstr>
      <vt:lpstr>ANAVA  AREA UNDER THE DISEASE PROGRESS CURVE ( AUDPC)</vt:lpstr>
      <vt:lpstr>PRUEBA DE TUKEY 5%  AREA UNDER THE DISEASE PROGRESS CURVE ( AUDPC)</vt:lpstr>
      <vt:lpstr>AREA UNDER THE DISEASE PROGRESS CURVE ( AUDPC)</vt:lpstr>
      <vt:lpstr>SEVERIDAD</vt:lpstr>
      <vt:lpstr>PORCENTAJE DE EFICACIA </vt:lpstr>
      <vt:lpstr>EFECTO SOBRE LA FAUNA PRESENTE EN EL ENSAYO </vt:lpstr>
      <vt:lpstr>EFECTO FITOTÓXICO </vt:lpstr>
      <vt:lpstr>DIFUSIÓN </vt:lpstr>
      <vt:lpstr>CONCLUSIONES </vt:lpstr>
      <vt:lpstr>CONCLUSIONES </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 inspiron</dc:creator>
  <cp:lastModifiedBy>ELI</cp:lastModifiedBy>
  <cp:revision>166</cp:revision>
  <dcterms:created xsi:type="dcterms:W3CDTF">2018-03-04T02:11:23Z</dcterms:created>
  <dcterms:modified xsi:type="dcterms:W3CDTF">2018-09-18T03:17:41Z</dcterms:modified>
</cp:coreProperties>
</file>