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84" r:id="rId6"/>
    <p:sldId id="260" r:id="rId7"/>
    <p:sldId id="281" r:id="rId8"/>
    <p:sldId id="282" r:id="rId9"/>
    <p:sldId id="280" r:id="rId10"/>
    <p:sldId id="261" r:id="rId11"/>
    <p:sldId id="296" r:id="rId12"/>
    <p:sldId id="263" r:id="rId13"/>
    <p:sldId id="264" r:id="rId14"/>
    <p:sldId id="298" r:id="rId15"/>
    <p:sldId id="265" r:id="rId16"/>
    <p:sldId id="267" r:id="rId17"/>
    <p:sldId id="268" r:id="rId18"/>
    <p:sldId id="287" r:id="rId19"/>
    <p:sldId id="288" r:id="rId20"/>
    <p:sldId id="289" r:id="rId21"/>
    <p:sldId id="290" r:id="rId22"/>
    <p:sldId id="271" r:id="rId23"/>
    <p:sldId id="291" r:id="rId24"/>
    <p:sldId id="293" r:id="rId25"/>
    <p:sldId id="294" r:id="rId26"/>
    <p:sldId id="295" r:id="rId27"/>
    <p:sldId id="300" r:id="rId28"/>
    <p:sldId id="270" r:id="rId29"/>
    <p:sldId id="299" r:id="rId30"/>
    <p:sldId id="301" r:id="rId31"/>
    <p:sldId id="272" r:id="rId32"/>
    <p:sldId id="273" r:id="rId33"/>
    <p:sldId id="274" r:id="rId34"/>
    <p:sldId id="275" r:id="rId35"/>
    <p:sldId id="276" r:id="rId36"/>
    <p:sldId id="277" r:id="rId37"/>
    <p:sldId id="278" r:id="rId38"/>
    <p:sldId id="279" r:id="rId39"/>
    <p:sldId id="30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accent6">
                    <a:lumMod val="50000"/>
                  </a:schemeClr>
                </a:solidFill>
                <a:latin typeface="+mn-lt"/>
                <a:ea typeface="+mn-ea"/>
                <a:cs typeface="+mn-cs"/>
              </a:defRPr>
            </a:pPr>
            <a:r>
              <a:rPr lang="en-US" sz="1200" b="1">
                <a:solidFill>
                  <a:sysClr val="windowText" lastClr="000000"/>
                </a:solidFill>
                <a:latin typeface="Arial" panose="020B0604020202020204" pitchFamily="34" charset="0"/>
                <a:cs typeface="Arial" panose="020B0604020202020204" pitchFamily="34" charset="0"/>
              </a:rPr>
              <a:t>Análisis de la concentracion de la DBO</a:t>
            </a:r>
            <a:r>
              <a:rPr lang="en-US" sz="1200" b="1" baseline="-25000">
                <a:solidFill>
                  <a:sysClr val="windowText" lastClr="000000"/>
                </a:solidFill>
                <a:latin typeface="Arial" panose="020B0604020202020204" pitchFamily="34" charset="0"/>
                <a:cs typeface="Arial" panose="020B0604020202020204" pitchFamily="34" charset="0"/>
              </a:rPr>
              <a:t>5</a:t>
            </a:r>
          </a:p>
        </c:rich>
      </c:tx>
      <c:layout>
        <c:manualLayout>
          <c:xMode val="edge"/>
          <c:yMode val="edge"/>
          <c:x val="0.14632955160827019"/>
          <c:y val="2.3559854736070539E-2"/>
        </c:manualLayout>
      </c:layout>
      <c:overlay val="0"/>
      <c:spPr>
        <a:noFill/>
        <a:ln>
          <a:noFill/>
        </a:ln>
        <a:effectLst/>
      </c:spPr>
    </c:title>
    <c:autoTitleDeleted val="0"/>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Hoja3!$E$19:$E$21</c:f>
              <c:strCache>
                <c:ptCount val="3"/>
                <c:pt idx="0">
                  <c:v>P2</c:v>
                </c:pt>
                <c:pt idx="1">
                  <c:v>P3</c:v>
                </c:pt>
                <c:pt idx="2">
                  <c:v>P4</c:v>
                </c:pt>
              </c:strCache>
            </c:strRef>
          </c:cat>
          <c:val>
            <c:numRef>
              <c:f>Hoja3!$F$19:$F$21</c:f>
              <c:numCache>
                <c:formatCode>General</c:formatCode>
                <c:ptCount val="3"/>
                <c:pt idx="0">
                  <c:v>51.890000000000008</c:v>
                </c:pt>
                <c:pt idx="1">
                  <c:v>37.943333333333335</c:v>
                </c:pt>
                <c:pt idx="2" formatCode="0.000">
                  <c:v>22.22</c:v>
                </c:pt>
              </c:numCache>
            </c:numRef>
          </c:val>
          <c:smooth val="0"/>
        </c:ser>
        <c:dLbls>
          <c:showLegendKey val="0"/>
          <c:showVal val="0"/>
          <c:showCatName val="0"/>
          <c:showSerName val="0"/>
          <c:showPercent val="0"/>
          <c:showBubbleSize val="0"/>
        </c:dLbls>
        <c:marker val="1"/>
        <c:smooth val="0"/>
        <c:axId val="348563904"/>
        <c:axId val="348556848"/>
      </c:lineChart>
      <c:catAx>
        <c:axId val="348563904"/>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dirty="0" err="1">
                    <a:solidFill>
                      <a:sysClr val="windowText" lastClr="000000"/>
                    </a:solidFill>
                  </a:rPr>
                  <a:t>Puntos</a:t>
                </a:r>
                <a:r>
                  <a:rPr lang="en-US" sz="1200" b="1" dirty="0">
                    <a:solidFill>
                      <a:sysClr val="windowText" lastClr="000000"/>
                    </a:solidFill>
                  </a:rPr>
                  <a:t> de </a:t>
                </a:r>
                <a:r>
                  <a:rPr lang="en-US" sz="1200" b="1" dirty="0" err="1" smtClean="0">
                    <a:solidFill>
                      <a:sysClr val="windowText" lastClr="000000"/>
                    </a:solidFill>
                  </a:rPr>
                  <a:t>Muestreo</a:t>
                </a:r>
                <a:endParaRPr lang="en-US" sz="1200" b="1" dirty="0">
                  <a:solidFill>
                    <a:sysClr val="windowText" lastClr="000000"/>
                  </a:solidFill>
                </a:endParaRPr>
              </a:p>
            </c:rich>
          </c:tx>
          <c:layout>
            <c:manualLayout>
              <c:xMode val="edge"/>
              <c:yMode val="edge"/>
              <c:x val="0.39920502427259397"/>
              <c:y val="0.9576540324434020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8556848"/>
        <c:crosses val="autoZero"/>
        <c:auto val="1"/>
        <c:lblAlgn val="ctr"/>
        <c:lblOffset val="100"/>
        <c:noMultiLvlLbl val="0"/>
      </c:catAx>
      <c:valAx>
        <c:axId val="34855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Concentración</a:t>
                </a:r>
              </a:p>
            </c:rich>
          </c:tx>
          <c:layout>
            <c:manualLayout>
              <c:xMode val="edge"/>
              <c:yMode val="edge"/>
              <c:x val="1.190476339267134E-2"/>
              <c:y val="0.3566332924285721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8563904"/>
        <c:crosses val="autoZero"/>
        <c:crossBetween val="between"/>
      </c:valAx>
      <c:spPr>
        <a:noFill/>
        <a:ln>
          <a:noFill/>
        </a:ln>
        <a:effectLst/>
      </c:spPr>
    </c:plotArea>
    <c:plotVisOnly val="1"/>
    <c:dispBlanksAs val="zero"/>
    <c:showDLblsOverMax val="0"/>
  </c:chart>
  <c:spPr>
    <a:solidFill>
      <a:schemeClr val="bg1"/>
    </a:solidFill>
    <a:ln w="25400" cap="flat" cmpd="sng" algn="ctr">
      <a:solidFill>
        <a:schemeClr val="tx1"/>
      </a:solidFill>
      <a:round/>
    </a:ln>
    <a:effectLst/>
  </c:spPr>
  <c:txPr>
    <a:bodyPr/>
    <a:lstStyle/>
    <a:p>
      <a:pPr>
        <a:defRPr/>
      </a:pPr>
      <a:endParaRPr lang="es-E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8104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696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270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382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751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178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07919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055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955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145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25639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05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5897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737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97380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02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61002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58189" y="287968"/>
            <a:ext cx="6864691" cy="1572904"/>
          </a:xfrm>
          <a:prstGeom prst="rect">
            <a:avLst/>
          </a:prstGeom>
        </p:spPr>
      </p:pic>
      <p:sp>
        <p:nvSpPr>
          <p:cNvPr id="8" name="Título 1"/>
          <p:cNvSpPr txBox="1">
            <a:spLocks/>
          </p:cNvSpPr>
          <p:nvPr/>
        </p:nvSpPr>
        <p:spPr>
          <a:xfrm>
            <a:off x="5138670" y="5663144"/>
            <a:ext cx="5632127" cy="80682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b="1" dirty="0" smtClean="0">
                <a:solidFill>
                  <a:schemeClr val="tx1"/>
                </a:solidFill>
              </a:rPr>
              <a:t>Autor: Ing. Ricardo O. Urbina C.</a:t>
            </a:r>
          </a:p>
          <a:p>
            <a:pPr algn="just"/>
            <a:r>
              <a:rPr lang="es-EC" sz="2800" b="1" dirty="0" smtClean="0">
                <a:solidFill>
                  <a:schemeClr val="tx1"/>
                </a:solidFill>
              </a:rPr>
              <a:t>OCTUBRE-2015</a:t>
            </a:r>
            <a:endParaRPr lang="es-EC" sz="2800" b="1" dirty="0"/>
          </a:p>
        </p:txBody>
      </p:sp>
      <p:sp>
        <p:nvSpPr>
          <p:cNvPr id="9" name="Título 1"/>
          <p:cNvSpPr>
            <a:spLocks noGrp="1"/>
          </p:cNvSpPr>
          <p:nvPr>
            <p:ph type="ctrTitle"/>
          </p:nvPr>
        </p:nvSpPr>
        <p:spPr>
          <a:xfrm>
            <a:off x="1253163" y="2262989"/>
            <a:ext cx="8237734" cy="808186"/>
          </a:xfrm>
        </p:spPr>
        <p:txBody>
          <a:bodyPr/>
          <a:lstStyle/>
          <a:p>
            <a:pPr algn="just"/>
            <a:r>
              <a:rPr lang="es-EC" sz="3600" b="1" dirty="0" smtClean="0">
                <a:solidFill>
                  <a:srgbClr val="FF0000"/>
                </a:solidFill>
              </a:rPr>
              <a:t>MAESTRIA EN AUDITORIA AMBIENTAL</a:t>
            </a:r>
            <a:endParaRPr lang="es-EC" sz="3600" dirty="0">
              <a:solidFill>
                <a:srgbClr val="FF0000"/>
              </a:solidFill>
            </a:endParaRPr>
          </a:p>
        </p:txBody>
      </p:sp>
      <p:sp>
        <p:nvSpPr>
          <p:cNvPr id="10" name="Título 1"/>
          <p:cNvSpPr txBox="1">
            <a:spLocks/>
          </p:cNvSpPr>
          <p:nvPr/>
        </p:nvSpPr>
        <p:spPr>
          <a:xfrm>
            <a:off x="180304" y="4307552"/>
            <a:ext cx="10985679" cy="80818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3200" b="1" dirty="0" smtClean="0">
                <a:solidFill>
                  <a:schemeClr val="tx1"/>
                </a:solidFill>
              </a:rPr>
              <a:t>TEMA: EVALUACION DE LA EFICIENCIA DE LA PLANTA DE TRATAMIENTO DE AGUAS RESIDUALES DE LA UNIVERSIDAD DE LAS FUERZAS ARMADAS–ESPE.</a:t>
            </a:r>
            <a:endParaRPr lang="es-EC" sz="3200" dirty="0">
              <a:solidFill>
                <a:schemeClr val="tx1"/>
              </a:solidFill>
            </a:endParaRPr>
          </a:p>
        </p:txBody>
      </p:sp>
    </p:spTree>
    <p:extLst>
      <p:ext uri="{BB962C8B-B14F-4D97-AF65-F5344CB8AC3E}">
        <p14:creationId xmlns:p14="http://schemas.microsoft.com/office/powerpoint/2010/main" val="416403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460780"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INTRODUCCIÓN</a:t>
            </a:r>
            <a:endParaRPr lang="es-EC" sz="4000" dirty="0">
              <a:solidFill>
                <a:srgbClr val="FF0000"/>
              </a:solidFill>
            </a:endParaRP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892" y="1274618"/>
            <a:ext cx="7744690" cy="4350327"/>
          </a:xfrm>
          <a:prstGeom prst="rect">
            <a:avLst/>
          </a:prstGeom>
          <a:noFill/>
          <a:ln>
            <a:solidFill>
              <a:sysClr val="windowText" lastClr="000000"/>
            </a:solidFill>
          </a:ln>
        </p:spPr>
      </p:pic>
      <p:sp>
        <p:nvSpPr>
          <p:cNvPr id="6" name="Rectángulo 5"/>
          <p:cNvSpPr/>
          <p:nvPr/>
        </p:nvSpPr>
        <p:spPr>
          <a:xfrm>
            <a:off x="2105892" y="5828400"/>
            <a:ext cx="8071440" cy="861774"/>
          </a:xfrm>
          <a:prstGeom prst="rect">
            <a:avLst/>
          </a:prstGeom>
        </p:spPr>
        <p:txBody>
          <a:bodyPr wrap="none">
            <a:spAutoFit/>
          </a:bodyPr>
          <a:lstStyle/>
          <a:p>
            <a:r>
              <a:rPr lang="es-MX" sz="2500" dirty="0" smtClean="0"/>
              <a:t>Humedal </a:t>
            </a:r>
            <a:r>
              <a:rPr lang="es-MX" sz="2500" dirty="0"/>
              <a:t>artificial de flujo sub-superficial (HA-FSS</a:t>
            </a:r>
            <a:r>
              <a:rPr lang="es-MX" sz="2500" dirty="0" smtClean="0"/>
              <a:t>) de </a:t>
            </a:r>
          </a:p>
          <a:p>
            <a:r>
              <a:rPr lang="es-MX" sz="2500" dirty="0" smtClean="0"/>
              <a:t>Tipo Horizontal. </a:t>
            </a:r>
            <a:endParaRPr lang="es-EC" sz="2500" dirty="0"/>
          </a:p>
        </p:txBody>
      </p:sp>
    </p:spTree>
    <p:extLst>
      <p:ext uri="{BB962C8B-B14F-4D97-AF65-F5344CB8AC3E}">
        <p14:creationId xmlns:p14="http://schemas.microsoft.com/office/powerpoint/2010/main" val="299824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460780"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smtClean="0">
                <a:solidFill>
                  <a:srgbClr val="FF0000"/>
                </a:solidFill>
              </a:rPr>
              <a:t>INTRODUCCIÓN.</a:t>
            </a:r>
            <a:endParaRPr lang="es-EC" sz="4000" dirty="0">
              <a:solidFill>
                <a:srgbClr val="FF0000"/>
              </a:solidFill>
            </a:endParaRPr>
          </a:p>
        </p:txBody>
      </p:sp>
      <p:sp>
        <p:nvSpPr>
          <p:cNvPr id="6" name="Rectángulo 5"/>
          <p:cNvSpPr/>
          <p:nvPr/>
        </p:nvSpPr>
        <p:spPr>
          <a:xfrm>
            <a:off x="1206004" y="5697774"/>
            <a:ext cx="8071440" cy="861774"/>
          </a:xfrm>
          <a:prstGeom prst="rect">
            <a:avLst/>
          </a:prstGeom>
        </p:spPr>
        <p:txBody>
          <a:bodyPr wrap="none">
            <a:spAutoFit/>
          </a:bodyPr>
          <a:lstStyle/>
          <a:p>
            <a:r>
              <a:rPr lang="es-MX" sz="2500" dirty="0" smtClean="0"/>
              <a:t>Humedal </a:t>
            </a:r>
            <a:r>
              <a:rPr lang="es-MX" sz="2500" dirty="0"/>
              <a:t>artificial de flujo sub-superficial (HA-FSS</a:t>
            </a:r>
            <a:r>
              <a:rPr lang="es-MX" sz="2500" dirty="0" smtClean="0"/>
              <a:t>) de </a:t>
            </a:r>
          </a:p>
          <a:p>
            <a:r>
              <a:rPr lang="es-MX" sz="2500" dirty="0" smtClean="0"/>
              <a:t>Tipo Horizontal. </a:t>
            </a:r>
            <a:endParaRPr lang="es-EC" sz="25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52" y="1204686"/>
            <a:ext cx="10795206" cy="4356295"/>
          </a:xfrm>
          <a:prstGeom prst="rect">
            <a:avLst/>
          </a:prstGeom>
        </p:spPr>
      </p:pic>
    </p:spTree>
    <p:extLst>
      <p:ext uri="{BB962C8B-B14F-4D97-AF65-F5344CB8AC3E}">
        <p14:creationId xmlns:p14="http://schemas.microsoft.com/office/powerpoint/2010/main" val="123037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460780"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INTRODUCCIÓN</a:t>
            </a:r>
            <a:endParaRPr lang="es-EC" sz="4000" dirty="0">
              <a:solidFill>
                <a:srgbClr val="FF0000"/>
              </a:solidFill>
            </a:endParaRPr>
          </a:p>
        </p:txBody>
      </p:sp>
      <p:sp>
        <p:nvSpPr>
          <p:cNvPr id="5" name="Título 1"/>
          <p:cNvSpPr txBox="1">
            <a:spLocks/>
          </p:cNvSpPr>
          <p:nvPr/>
        </p:nvSpPr>
        <p:spPr>
          <a:xfrm>
            <a:off x="457608" y="1053904"/>
            <a:ext cx="9654580" cy="560239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50000"/>
              </a:lnSpc>
            </a:pPr>
            <a:r>
              <a:rPr lang="es-MX" sz="3600" dirty="0">
                <a:solidFill>
                  <a:schemeClr val="tx1"/>
                </a:solidFill>
              </a:rPr>
              <a:t>La planta está compuesta por los siguientes subsistemas:</a:t>
            </a:r>
            <a:endParaRPr lang="es-EC" sz="3600" b="1" dirty="0">
              <a:solidFill>
                <a:schemeClr val="tx1"/>
              </a:solidFill>
            </a:endParaRPr>
          </a:p>
          <a:p>
            <a:pPr marL="571500" lvl="0" indent="-571500" algn="just">
              <a:lnSpc>
                <a:spcPct val="150000"/>
              </a:lnSpc>
              <a:buFont typeface="Wingdings" panose="05000000000000000000" pitchFamily="2" charset="2"/>
              <a:buChar char="ü"/>
            </a:pPr>
            <a:r>
              <a:rPr lang="es-MX" sz="3600" dirty="0">
                <a:solidFill>
                  <a:schemeClr val="tx1"/>
                </a:solidFill>
              </a:rPr>
              <a:t>Tanque de ecualización: en el cual se recepta las aguas residuales que provienen de varios afluentes que poseen  caudal y carga orgánica </a:t>
            </a:r>
            <a:r>
              <a:rPr lang="es-MX" sz="3600" dirty="0" smtClean="0">
                <a:solidFill>
                  <a:schemeClr val="tx1"/>
                </a:solidFill>
              </a:rPr>
              <a:t>variable.</a:t>
            </a:r>
            <a:endParaRPr lang="es-EC" sz="3600" b="1" dirty="0">
              <a:solidFill>
                <a:schemeClr val="tx1"/>
              </a:solidFill>
            </a:endParaRPr>
          </a:p>
          <a:p>
            <a:pPr algn="just">
              <a:lnSpc>
                <a:spcPct val="150000"/>
              </a:lnSpc>
            </a:pPr>
            <a:endParaRPr lang="es-EC" sz="3000" b="1" dirty="0">
              <a:solidFill>
                <a:schemeClr val="tx1"/>
              </a:solidFill>
            </a:endParaRPr>
          </a:p>
        </p:txBody>
      </p:sp>
    </p:spTree>
    <p:extLst>
      <p:ext uri="{BB962C8B-B14F-4D97-AF65-F5344CB8AC3E}">
        <p14:creationId xmlns:p14="http://schemas.microsoft.com/office/powerpoint/2010/main" val="19482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63698" y="974229"/>
            <a:ext cx="10218420" cy="5632311"/>
          </a:xfrm>
          <a:prstGeom prst="rect">
            <a:avLst/>
          </a:prstGeom>
        </p:spPr>
        <p:txBody>
          <a:bodyPr wrap="square">
            <a:spAutoFit/>
          </a:bodyPr>
          <a:lstStyle/>
          <a:p>
            <a:pPr marL="571500" lvl="0" indent="-571500" algn="just">
              <a:buFont typeface="Wingdings" panose="05000000000000000000" pitchFamily="2" charset="2"/>
              <a:buChar char="ü"/>
            </a:pPr>
            <a:r>
              <a:rPr lang="es-MX" sz="3600" dirty="0"/>
              <a:t>Piscina de graba y </a:t>
            </a:r>
            <a:r>
              <a:rPr lang="es-MX" sz="3600" dirty="0" smtClean="0"/>
              <a:t>Fito remediación (1): </a:t>
            </a:r>
            <a:r>
              <a:rPr lang="es-MX" sz="3600" dirty="0"/>
              <a:t>esta parte del tratamiento es  encargada de una primera remoción de materia orgánica, </a:t>
            </a:r>
            <a:r>
              <a:rPr lang="es-ES" sz="3600" b="1" dirty="0"/>
              <a:t>  </a:t>
            </a:r>
            <a:r>
              <a:rPr lang="es-MX" sz="3600" dirty="0"/>
              <a:t>en varios </a:t>
            </a:r>
            <a:r>
              <a:rPr lang="es-MX" sz="3600" dirty="0" smtClean="0"/>
              <a:t>pasos. </a:t>
            </a:r>
            <a:endParaRPr lang="es-MX" sz="3600" dirty="0"/>
          </a:p>
          <a:p>
            <a:pPr lvl="0" algn="just"/>
            <a:endParaRPr lang="es-EC" sz="3600" b="1" dirty="0"/>
          </a:p>
          <a:p>
            <a:pPr marL="571500" lvl="0" indent="-571500" algn="just">
              <a:buFont typeface="Wingdings" panose="05000000000000000000" pitchFamily="2" charset="2"/>
              <a:buChar char="ü"/>
            </a:pPr>
            <a:r>
              <a:rPr lang="es-MX" sz="3600" dirty="0"/>
              <a:t>Piscina de graba y </a:t>
            </a:r>
            <a:r>
              <a:rPr lang="es-MX" sz="3600" dirty="0" smtClean="0"/>
              <a:t>Fito remediación </a:t>
            </a:r>
            <a:r>
              <a:rPr lang="es-MX" sz="3600" dirty="0"/>
              <a:t>(2): es el tratamiento </a:t>
            </a:r>
            <a:r>
              <a:rPr lang="es-MX" sz="3600" dirty="0" smtClean="0"/>
              <a:t>secundario y terciario</a:t>
            </a:r>
            <a:r>
              <a:rPr lang="es-MX" sz="3600" dirty="0"/>
              <a:t>. El diámetro promedio de la graba, es menor que el primero y remueve otro porcentaje de DBO y </a:t>
            </a:r>
            <a:r>
              <a:rPr lang="es-MX" sz="3600" dirty="0" smtClean="0"/>
              <a:t>DQO</a:t>
            </a:r>
            <a:r>
              <a:rPr lang="es-EC" sz="3600" dirty="0" smtClean="0"/>
              <a:t>.</a:t>
            </a:r>
            <a:endParaRPr lang="es-EC" sz="3600" dirty="0"/>
          </a:p>
        </p:txBody>
      </p:sp>
      <p:sp>
        <p:nvSpPr>
          <p:cNvPr id="6" name="Título 1"/>
          <p:cNvSpPr txBox="1">
            <a:spLocks/>
          </p:cNvSpPr>
          <p:nvPr/>
        </p:nvSpPr>
        <p:spPr>
          <a:xfrm>
            <a:off x="3460780"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INTRODUCCIÓN</a:t>
            </a:r>
            <a:endParaRPr lang="es-EC" sz="4000" dirty="0">
              <a:solidFill>
                <a:srgbClr val="FF0000"/>
              </a:solidFill>
            </a:endParaRPr>
          </a:p>
        </p:txBody>
      </p:sp>
    </p:spTree>
    <p:extLst>
      <p:ext uri="{BB962C8B-B14F-4D97-AF65-F5344CB8AC3E}">
        <p14:creationId xmlns:p14="http://schemas.microsoft.com/office/powerpoint/2010/main" val="191889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932" t="11048" r="18556" b="14304"/>
          <a:stretch/>
        </p:blipFill>
        <p:spPr>
          <a:xfrm rot="5400000">
            <a:off x="2664599" y="-2664598"/>
            <a:ext cx="6862803" cy="12192002"/>
          </a:xfrm>
          <a:prstGeom prst="rect">
            <a:avLst/>
          </a:prstGeom>
        </p:spPr>
      </p:pic>
      <p:sp>
        <p:nvSpPr>
          <p:cNvPr id="9" name="CuadroTexto 8"/>
          <p:cNvSpPr txBox="1"/>
          <p:nvPr/>
        </p:nvSpPr>
        <p:spPr>
          <a:xfrm>
            <a:off x="10157386" y="4810190"/>
            <a:ext cx="2558940" cy="646331"/>
          </a:xfrm>
          <a:prstGeom prst="rect">
            <a:avLst/>
          </a:prstGeom>
          <a:noFill/>
        </p:spPr>
        <p:txBody>
          <a:bodyPr wrap="square" rtlCol="0">
            <a:spAutoFit/>
          </a:bodyPr>
          <a:lstStyle/>
          <a:p>
            <a:pPr algn="ctr"/>
            <a:r>
              <a:rPr lang="es-ES" b="1" dirty="0" smtClean="0">
                <a:solidFill>
                  <a:srgbClr val="FF0000"/>
                </a:solidFill>
              </a:rPr>
              <a:t>TANQUE DE ECUALIZACIÓN</a:t>
            </a:r>
            <a:endParaRPr lang="es-ES" b="1" dirty="0">
              <a:solidFill>
                <a:srgbClr val="FF0000"/>
              </a:solidFill>
            </a:endParaRPr>
          </a:p>
        </p:txBody>
      </p:sp>
      <p:sp>
        <p:nvSpPr>
          <p:cNvPr id="10" name="CuadroTexto 9"/>
          <p:cNvSpPr txBox="1"/>
          <p:nvPr/>
        </p:nvSpPr>
        <p:spPr>
          <a:xfrm rot="2025135">
            <a:off x="8617447" y="1130078"/>
            <a:ext cx="2218058" cy="400110"/>
          </a:xfrm>
          <a:prstGeom prst="rect">
            <a:avLst/>
          </a:prstGeom>
          <a:noFill/>
        </p:spPr>
        <p:txBody>
          <a:bodyPr wrap="square" rtlCol="0">
            <a:spAutoFit/>
          </a:bodyPr>
          <a:lstStyle/>
          <a:p>
            <a:pPr algn="ctr"/>
            <a:r>
              <a:rPr lang="es-ES" sz="2000" b="1" dirty="0" smtClean="0">
                <a:solidFill>
                  <a:srgbClr val="00B0F0"/>
                </a:solidFill>
                <a:latin typeface="Arial" panose="020B0604020202020204" pitchFamily="34" charset="0"/>
                <a:cs typeface="Arial" panose="020B0604020202020204" pitchFamily="34" charset="0"/>
              </a:rPr>
              <a:t>Rio Santa Clara</a:t>
            </a:r>
            <a:endParaRPr lang="es-ES" sz="2000" b="1" dirty="0">
              <a:solidFill>
                <a:srgbClr val="00B0F0"/>
              </a:solidFill>
              <a:latin typeface="Arial" panose="020B0604020202020204" pitchFamily="34" charset="0"/>
              <a:cs typeface="Arial" panose="020B0604020202020204" pitchFamily="34" charset="0"/>
            </a:endParaRPr>
          </a:p>
        </p:txBody>
      </p:sp>
      <p:sp>
        <p:nvSpPr>
          <p:cNvPr id="11" name="CuadroTexto 10"/>
          <p:cNvSpPr txBox="1"/>
          <p:nvPr/>
        </p:nvSpPr>
        <p:spPr>
          <a:xfrm>
            <a:off x="7244749" y="5031757"/>
            <a:ext cx="2558940" cy="646331"/>
          </a:xfrm>
          <a:prstGeom prst="rect">
            <a:avLst/>
          </a:prstGeom>
          <a:noFill/>
        </p:spPr>
        <p:txBody>
          <a:bodyPr wrap="square" rtlCol="0">
            <a:spAutoFit/>
          </a:bodyPr>
          <a:lstStyle/>
          <a:p>
            <a:pPr algn="ctr"/>
            <a:r>
              <a:rPr lang="es-ES" b="1" dirty="0" smtClean="0">
                <a:solidFill>
                  <a:srgbClr val="FF0000"/>
                </a:solidFill>
              </a:rPr>
              <a:t>PISCINA DE GRABA Y FITOREMEDIACI</a:t>
            </a:r>
            <a:r>
              <a:rPr lang="es-ES" b="1" dirty="0">
                <a:solidFill>
                  <a:srgbClr val="FF0000"/>
                </a:solidFill>
              </a:rPr>
              <a:t>Ó</a:t>
            </a:r>
            <a:r>
              <a:rPr lang="es-ES" b="1" dirty="0" smtClean="0">
                <a:solidFill>
                  <a:srgbClr val="FF0000"/>
                </a:solidFill>
              </a:rPr>
              <a:t>N</a:t>
            </a:r>
            <a:endParaRPr lang="es-ES" b="1" dirty="0">
              <a:solidFill>
                <a:srgbClr val="FF0000"/>
              </a:solidFill>
            </a:endParaRPr>
          </a:p>
        </p:txBody>
      </p:sp>
      <p:sp>
        <p:nvSpPr>
          <p:cNvPr id="12" name="CuadroTexto 11"/>
          <p:cNvSpPr txBox="1"/>
          <p:nvPr/>
        </p:nvSpPr>
        <p:spPr>
          <a:xfrm>
            <a:off x="1809149" y="4755136"/>
            <a:ext cx="2558940" cy="646331"/>
          </a:xfrm>
          <a:prstGeom prst="rect">
            <a:avLst/>
          </a:prstGeom>
          <a:noFill/>
        </p:spPr>
        <p:txBody>
          <a:bodyPr wrap="square" rtlCol="0">
            <a:spAutoFit/>
          </a:bodyPr>
          <a:lstStyle/>
          <a:p>
            <a:pPr algn="ctr"/>
            <a:r>
              <a:rPr lang="es-ES" b="1" dirty="0" smtClean="0">
                <a:solidFill>
                  <a:srgbClr val="FF0000"/>
                </a:solidFill>
              </a:rPr>
              <a:t>PISCINA DE GRABA Y FITOREMEDIACI</a:t>
            </a:r>
            <a:r>
              <a:rPr lang="es-ES" b="1" dirty="0">
                <a:solidFill>
                  <a:srgbClr val="FF0000"/>
                </a:solidFill>
              </a:rPr>
              <a:t>Ó</a:t>
            </a:r>
            <a:r>
              <a:rPr lang="es-ES" b="1" dirty="0" smtClean="0">
                <a:solidFill>
                  <a:srgbClr val="FF0000"/>
                </a:solidFill>
              </a:rPr>
              <a:t>N</a:t>
            </a:r>
            <a:endParaRPr lang="es-ES" b="1" dirty="0">
              <a:solidFill>
                <a:srgbClr val="FF0000"/>
              </a:solidFill>
            </a:endParaRPr>
          </a:p>
        </p:txBody>
      </p:sp>
      <p:sp>
        <p:nvSpPr>
          <p:cNvPr id="13" name="CuadroTexto 12"/>
          <p:cNvSpPr txBox="1"/>
          <p:nvPr/>
        </p:nvSpPr>
        <p:spPr>
          <a:xfrm>
            <a:off x="3088619" y="2970633"/>
            <a:ext cx="2558940" cy="646331"/>
          </a:xfrm>
          <a:prstGeom prst="rect">
            <a:avLst/>
          </a:prstGeom>
          <a:noFill/>
        </p:spPr>
        <p:txBody>
          <a:bodyPr wrap="square" rtlCol="0">
            <a:spAutoFit/>
          </a:bodyPr>
          <a:lstStyle/>
          <a:p>
            <a:pPr algn="ctr"/>
            <a:r>
              <a:rPr lang="es-ES" b="1" dirty="0" smtClean="0">
                <a:solidFill>
                  <a:srgbClr val="FF0000"/>
                </a:solidFill>
              </a:rPr>
              <a:t>PISCINA DE GRABA Y FITOREMEDIACIÓN</a:t>
            </a:r>
            <a:endParaRPr lang="es-ES" b="1" dirty="0">
              <a:solidFill>
                <a:srgbClr val="FF0000"/>
              </a:solidFill>
            </a:endParaRPr>
          </a:p>
        </p:txBody>
      </p:sp>
      <p:sp>
        <p:nvSpPr>
          <p:cNvPr id="14" name="CuadroTexto 13"/>
          <p:cNvSpPr txBox="1"/>
          <p:nvPr/>
        </p:nvSpPr>
        <p:spPr>
          <a:xfrm>
            <a:off x="6250520" y="3835529"/>
            <a:ext cx="2558940" cy="369332"/>
          </a:xfrm>
          <a:prstGeom prst="rect">
            <a:avLst/>
          </a:prstGeom>
          <a:noFill/>
        </p:spPr>
        <p:txBody>
          <a:bodyPr wrap="square" rtlCol="0">
            <a:spAutoFit/>
          </a:bodyPr>
          <a:lstStyle/>
          <a:p>
            <a:pPr algn="ctr"/>
            <a:r>
              <a:rPr lang="es-ES" b="1" dirty="0" smtClean="0">
                <a:solidFill>
                  <a:srgbClr val="FF0000"/>
                </a:solidFill>
              </a:rPr>
              <a:t>REED BED</a:t>
            </a:r>
            <a:endParaRPr lang="es-ES" b="1" dirty="0">
              <a:solidFill>
                <a:srgbClr val="FF0000"/>
              </a:solidFill>
            </a:endParaRPr>
          </a:p>
        </p:txBody>
      </p:sp>
      <p:cxnSp>
        <p:nvCxnSpPr>
          <p:cNvPr id="15" name="Conector recto de flecha 14"/>
          <p:cNvCxnSpPr/>
          <p:nvPr/>
        </p:nvCxnSpPr>
        <p:spPr>
          <a:xfrm flipH="1" flipV="1">
            <a:off x="11488283" y="5401466"/>
            <a:ext cx="124556" cy="45079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7" name="Grupo 16"/>
          <p:cNvGrpSpPr/>
          <p:nvPr/>
        </p:nvGrpSpPr>
        <p:grpSpPr>
          <a:xfrm>
            <a:off x="10930668" y="178286"/>
            <a:ext cx="1279610" cy="369332"/>
            <a:chOff x="10636619" y="547618"/>
            <a:chExt cx="1279610" cy="369332"/>
          </a:xfrm>
        </p:grpSpPr>
        <p:cxnSp>
          <p:nvCxnSpPr>
            <p:cNvPr id="18" name="Conector recto de flecha 17"/>
            <p:cNvCxnSpPr/>
            <p:nvPr/>
          </p:nvCxnSpPr>
          <p:spPr>
            <a:xfrm flipV="1">
              <a:off x="10636619" y="897101"/>
              <a:ext cx="920406" cy="25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CuadroTexto 18"/>
            <p:cNvSpPr txBox="1"/>
            <p:nvPr/>
          </p:nvSpPr>
          <p:spPr>
            <a:xfrm>
              <a:off x="11625402" y="547618"/>
              <a:ext cx="290827" cy="369332"/>
            </a:xfrm>
            <a:prstGeom prst="rect">
              <a:avLst/>
            </a:prstGeom>
            <a:noFill/>
            <a:ln>
              <a:noFill/>
            </a:ln>
          </p:spPr>
          <p:txBody>
            <a:bodyPr wrap="square" rtlCol="0">
              <a:spAutoFit/>
            </a:bodyPr>
            <a:lstStyle/>
            <a:p>
              <a:r>
                <a:rPr lang="es-EC" b="1" dirty="0" smtClean="0">
                  <a:solidFill>
                    <a:srgbClr val="FF0000"/>
                  </a:solidFill>
                </a:rPr>
                <a:t>N</a:t>
              </a:r>
              <a:endParaRPr lang="es-EC" b="1" dirty="0">
                <a:solidFill>
                  <a:srgbClr val="FF0000"/>
                </a:solidFill>
              </a:endParaRPr>
            </a:p>
          </p:txBody>
        </p:sp>
      </p:grpSp>
    </p:spTree>
    <p:extLst>
      <p:ext uri="{BB962C8B-B14F-4D97-AF65-F5344CB8AC3E}">
        <p14:creationId xmlns:p14="http://schemas.microsoft.com/office/powerpoint/2010/main" val="3390576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850744"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OBJETIVOS</a:t>
            </a:r>
            <a:endParaRPr lang="es-EC" sz="4000" dirty="0">
              <a:solidFill>
                <a:srgbClr val="FF0000"/>
              </a:solidFill>
            </a:endParaRPr>
          </a:p>
        </p:txBody>
      </p:sp>
      <p:sp>
        <p:nvSpPr>
          <p:cNvPr id="5" name="Título 1"/>
          <p:cNvSpPr txBox="1">
            <a:spLocks/>
          </p:cNvSpPr>
          <p:nvPr/>
        </p:nvSpPr>
        <p:spPr>
          <a:xfrm>
            <a:off x="453776" y="1225808"/>
            <a:ext cx="10474036" cy="62359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EC" sz="3000" b="1" dirty="0">
              <a:solidFill>
                <a:schemeClr val="tx1"/>
              </a:solidFill>
            </a:endParaRPr>
          </a:p>
        </p:txBody>
      </p:sp>
      <p:sp>
        <p:nvSpPr>
          <p:cNvPr id="6" name="Título 1"/>
          <p:cNvSpPr txBox="1">
            <a:spLocks/>
          </p:cNvSpPr>
          <p:nvPr/>
        </p:nvSpPr>
        <p:spPr>
          <a:xfrm>
            <a:off x="453776" y="637078"/>
            <a:ext cx="9499651" cy="217842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b="1" u="sng" dirty="0">
                <a:solidFill>
                  <a:schemeClr val="tx1"/>
                </a:solidFill>
              </a:rPr>
              <a:t>GENERA</a:t>
            </a:r>
            <a:r>
              <a:rPr lang="es-EC" sz="2800" b="1" dirty="0">
                <a:solidFill>
                  <a:schemeClr val="tx1"/>
                </a:solidFill>
              </a:rPr>
              <a:t>L</a:t>
            </a:r>
            <a:r>
              <a:rPr lang="es-EC" sz="2800" dirty="0" smtClean="0">
                <a:solidFill>
                  <a:schemeClr val="tx1"/>
                </a:solidFill>
              </a:rPr>
              <a:t>:- </a:t>
            </a:r>
          </a:p>
          <a:p>
            <a:pPr algn="just"/>
            <a:r>
              <a:rPr lang="es-MX" sz="2800" dirty="0" smtClean="0">
                <a:solidFill>
                  <a:schemeClr val="tx1"/>
                </a:solidFill>
              </a:rPr>
              <a:t>Evaluar </a:t>
            </a:r>
            <a:r>
              <a:rPr lang="es-MX" sz="2800" dirty="0">
                <a:solidFill>
                  <a:schemeClr val="tx1"/>
                </a:solidFill>
              </a:rPr>
              <a:t>la eficiencia actual de la planta de tratamiento de aguas residuales de la Universidad de las Fuerzas </a:t>
            </a:r>
            <a:r>
              <a:rPr lang="es-MX" sz="2800" dirty="0" smtClean="0">
                <a:solidFill>
                  <a:schemeClr val="tx1"/>
                </a:solidFill>
              </a:rPr>
              <a:t>Armadas-ESPE. </a:t>
            </a:r>
            <a:endParaRPr lang="es-EC" sz="2800" b="1" dirty="0">
              <a:solidFill>
                <a:schemeClr val="tx1"/>
              </a:solidFill>
            </a:endParaRPr>
          </a:p>
        </p:txBody>
      </p:sp>
      <p:sp>
        <p:nvSpPr>
          <p:cNvPr id="7" name="Título 1"/>
          <p:cNvSpPr txBox="1">
            <a:spLocks/>
          </p:cNvSpPr>
          <p:nvPr/>
        </p:nvSpPr>
        <p:spPr>
          <a:xfrm>
            <a:off x="453776" y="2682195"/>
            <a:ext cx="10612191" cy="437237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b="1" u="sng" dirty="0" smtClean="0">
                <a:solidFill>
                  <a:schemeClr val="tx1"/>
                </a:solidFill>
              </a:rPr>
              <a:t>ESPECÍFICOS</a:t>
            </a:r>
            <a:r>
              <a:rPr lang="es-EC" sz="2800" dirty="0" smtClean="0">
                <a:solidFill>
                  <a:schemeClr val="tx1"/>
                </a:solidFill>
              </a:rPr>
              <a:t>:- </a:t>
            </a:r>
          </a:p>
          <a:p>
            <a:pPr marL="457200" lvl="0" indent="-457200" algn="just">
              <a:buFont typeface="Arial" panose="020B0604020202020204" pitchFamily="34" charset="0"/>
              <a:buChar char="•"/>
            </a:pPr>
            <a:r>
              <a:rPr lang="es-MX" sz="2400" dirty="0" smtClean="0">
                <a:solidFill>
                  <a:schemeClr val="tx1"/>
                </a:solidFill>
              </a:rPr>
              <a:t>Monitorear </a:t>
            </a:r>
            <a:r>
              <a:rPr lang="es-MX" sz="2400" dirty="0">
                <a:solidFill>
                  <a:schemeClr val="tx1"/>
                </a:solidFill>
              </a:rPr>
              <a:t>parámetros físico-químicos y biológicos para la determinación de la eficiencia de la planta. </a:t>
            </a:r>
            <a:endParaRPr lang="es-EC" sz="2400" dirty="0">
              <a:solidFill>
                <a:schemeClr val="tx1"/>
              </a:solidFill>
            </a:endParaRPr>
          </a:p>
          <a:p>
            <a:pPr marL="457200" lvl="0" indent="-457200" algn="just">
              <a:buFont typeface="Arial" panose="020B0604020202020204" pitchFamily="34" charset="0"/>
              <a:buChar char="•"/>
            </a:pPr>
            <a:r>
              <a:rPr lang="es-MX" sz="2400" dirty="0">
                <a:solidFill>
                  <a:schemeClr val="tx1"/>
                </a:solidFill>
              </a:rPr>
              <a:t>Determinar la capacidad de remoción de materia orgánica de la planta de tratamiento de aguas residuales de la Universidad de las Fuerzas </a:t>
            </a:r>
            <a:r>
              <a:rPr lang="es-MX" sz="2400" dirty="0" smtClean="0">
                <a:solidFill>
                  <a:schemeClr val="tx1"/>
                </a:solidFill>
              </a:rPr>
              <a:t>Armadas–ESPE</a:t>
            </a:r>
            <a:r>
              <a:rPr lang="es-MX" sz="2400" dirty="0">
                <a:solidFill>
                  <a:schemeClr val="tx1"/>
                </a:solidFill>
              </a:rPr>
              <a:t>. </a:t>
            </a:r>
            <a:endParaRPr lang="es-EC" sz="2400" dirty="0">
              <a:solidFill>
                <a:schemeClr val="tx1"/>
              </a:solidFill>
            </a:endParaRPr>
          </a:p>
          <a:p>
            <a:pPr marL="457200" lvl="0" indent="-457200" algn="just">
              <a:buFont typeface="Arial" panose="020B0604020202020204" pitchFamily="34" charset="0"/>
              <a:buChar char="•"/>
            </a:pPr>
            <a:r>
              <a:rPr lang="es-MX" sz="2400" dirty="0">
                <a:solidFill>
                  <a:schemeClr val="tx1"/>
                </a:solidFill>
              </a:rPr>
              <a:t>Identificar la capacidad de remoción de </a:t>
            </a:r>
            <a:r>
              <a:rPr lang="es-MX" sz="2400" dirty="0" err="1">
                <a:solidFill>
                  <a:schemeClr val="tx1"/>
                </a:solidFill>
              </a:rPr>
              <a:t>coliformes</a:t>
            </a:r>
            <a:r>
              <a:rPr lang="es-MX" sz="2400" dirty="0">
                <a:solidFill>
                  <a:schemeClr val="tx1"/>
                </a:solidFill>
              </a:rPr>
              <a:t> totales </a:t>
            </a:r>
            <a:r>
              <a:rPr lang="es-MX" sz="2400" dirty="0" smtClean="0">
                <a:solidFill>
                  <a:schemeClr val="tx1"/>
                </a:solidFill>
              </a:rPr>
              <a:t>de </a:t>
            </a:r>
            <a:r>
              <a:rPr lang="es-MX" sz="2400" dirty="0">
                <a:solidFill>
                  <a:schemeClr val="tx1"/>
                </a:solidFill>
              </a:rPr>
              <a:t>la planta de tratamiento de aguas residuales de </a:t>
            </a:r>
            <a:r>
              <a:rPr lang="es-MX" sz="2400" dirty="0" smtClean="0">
                <a:solidFill>
                  <a:schemeClr val="tx1"/>
                </a:solidFill>
              </a:rPr>
              <a:t>la </a:t>
            </a:r>
            <a:r>
              <a:rPr lang="es-MX" sz="2400" dirty="0">
                <a:solidFill>
                  <a:schemeClr val="tx1"/>
                </a:solidFill>
              </a:rPr>
              <a:t>Universidad de las Fuerzas </a:t>
            </a:r>
            <a:r>
              <a:rPr lang="es-MX" sz="2400" dirty="0" smtClean="0">
                <a:solidFill>
                  <a:schemeClr val="tx1"/>
                </a:solidFill>
              </a:rPr>
              <a:t>Armadas–ESPE</a:t>
            </a:r>
            <a:r>
              <a:rPr lang="es-MX" sz="2400" dirty="0">
                <a:solidFill>
                  <a:schemeClr val="tx1"/>
                </a:solidFill>
              </a:rPr>
              <a:t>.</a:t>
            </a:r>
            <a:endParaRPr lang="es-EC" sz="2400" dirty="0">
              <a:solidFill>
                <a:schemeClr val="tx1"/>
              </a:solidFill>
            </a:endParaRPr>
          </a:p>
          <a:p>
            <a:pPr algn="just"/>
            <a:endParaRPr lang="es-EC" sz="2400" b="1" dirty="0">
              <a:solidFill>
                <a:schemeClr val="tx1"/>
              </a:solidFill>
            </a:endParaRPr>
          </a:p>
        </p:txBody>
      </p:sp>
    </p:spTree>
    <p:extLst>
      <p:ext uri="{BB962C8B-B14F-4D97-AF65-F5344CB8AC3E}">
        <p14:creationId xmlns:p14="http://schemas.microsoft.com/office/powerpoint/2010/main" val="152989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37319" y="143854"/>
            <a:ext cx="8848164"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PLANTEAMIENTO DEL PROBLEMA</a:t>
            </a:r>
            <a:endParaRPr lang="es-EC" sz="4000" dirty="0">
              <a:solidFill>
                <a:srgbClr val="FF0000"/>
              </a:solidFill>
            </a:endParaRPr>
          </a:p>
        </p:txBody>
      </p:sp>
      <p:sp>
        <p:nvSpPr>
          <p:cNvPr id="5" name="Título 1"/>
          <p:cNvSpPr txBox="1">
            <a:spLocks/>
          </p:cNvSpPr>
          <p:nvPr/>
        </p:nvSpPr>
        <p:spPr>
          <a:xfrm>
            <a:off x="501890" y="1116106"/>
            <a:ext cx="9017685" cy="426271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800" dirty="0">
                <a:solidFill>
                  <a:schemeClr val="tx1"/>
                </a:solidFill>
              </a:rPr>
              <a:t>Al inicio no se contempló un plan de monitoreo del vertido al cuerpo de </a:t>
            </a:r>
            <a:r>
              <a:rPr lang="es-MX" sz="3800" dirty="0" smtClean="0">
                <a:solidFill>
                  <a:schemeClr val="tx1"/>
                </a:solidFill>
              </a:rPr>
              <a:t>agua. </a:t>
            </a:r>
          </a:p>
          <a:p>
            <a:pPr algn="just"/>
            <a:r>
              <a:rPr lang="es-MX" sz="3800" dirty="0" smtClean="0">
                <a:solidFill>
                  <a:schemeClr val="tx1"/>
                </a:solidFill>
              </a:rPr>
              <a:t>En los </a:t>
            </a:r>
            <a:r>
              <a:rPr lang="es-MX" sz="3800" dirty="0">
                <a:solidFill>
                  <a:schemeClr val="tx1"/>
                </a:solidFill>
              </a:rPr>
              <a:t>años 2010, 2013 y 2014 se realizan </a:t>
            </a:r>
            <a:r>
              <a:rPr lang="es-MX" sz="3800" dirty="0" err="1">
                <a:solidFill>
                  <a:schemeClr val="tx1"/>
                </a:solidFill>
              </a:rPr>
              <a:t>monitoreos</a:t>
            </a:r>
            <a:r>
              <a:rPr lang="es-MX" sz="3800" dirty="0">
                <a:solidFill>
                  <a:schemeClr val="tx1"/>
                </a:solidFill>
              </a:rPr>
              <a:t> trimestrales, únicamente orientados a la determinación de la materia </a:t>
            </a:r>
            <a:r>
              <a:rPr lang="es-MX" sz="3800" dirty="0" smtClean="0">
                <a:solidFill>
                  <a:schemeClr val="tx1"/>
                </a:solidFill>
              </a:rPr>
              <a:t>orgánica.</a:t>
            </a:r>
          </a:p>
        </p:txBody>
      </p:sp>
    </p:spTree>
    <p:extLst>
      <p:ext uri="{BB962C8B-B14F-4D97-AF65-F5344CB8AC3E}">
        <p14:creationId xmlns:p14="http://schemas.microsoft.com/office/powerpoint/2010/main" val="32911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00955" y="143854"/>
            <a:ext cx="8848164"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PLANTEAMIENTO DEL PROBLEMA</a:t>
            </a:r>
            <a:endParaRPr lang="es-EC" sz="4000" dirty="0">
              <a:solidFill>
                <a:srgbClr val="FF0000"/>
              </a:solidFill>
            </a:endParaRPr>
          </a:p>
        </p:txBody>
      </p:sp>
      <p:sp>
        <p:nvSpPr>
          <p:cNvPr id="5" name="Título 1"/>
          <p:cNvSpPr txBox="1">
            <a:spLocks/>
          </p:cNvSpPr>
          <p:nvPr/>
        </p:nvSpPr>
        <p:spPr>
          <a:xfrm>
            <a:off x="510217" y="1325577"/>
            <a:ext cx="9259733" cy="494851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800" dirty="0" smtClean="0">
                <a:solidFill>
                  <a:schemeClr val="tx1"/>
                </a:solidFill>
              </a:rPr>
              <a:t>Es </a:t>
            </a:r>
            <a:r>
              <a:rPr lang="es-MX" sz="3800" dirty="0">
                <a:solidFill>
                  <a:schemeClr val="tx1"/>
                </a:solidFill>
              </a:rPr>
              <a:t>fundamental determinar si la planta está cumpliendo con los objetivos de diseño, para lo cual es necesario evaluar la eficiencia de la misma, a través de las mediciones de los parámetros físicos, químicos y biológicos que caracterizan las aguas residuales y las aguas tratadas de acuerdo al Anexo </a:t>
            </a:r>
            <a:r>
              <a:rPr lang="es-MX" sz="3800" dirty="0" smtClean="0">
                <a:solidFill>
                  <a:schemeClr val="tx1"/>
                </a:solidFill>
              </a:rPr>
              <a:t>1, Libro </a:t>
            </a:r>
            <a:r>
              <a:rPr lang="es-MX" sz="3800" dirty="0">
                <a:solidFill>
                  <a:schemeClr val="tx1"/>
                </a:solidFill>
              </a:rPr>
              <a:t>VI, </a:t>
            </a:r>
            <a:r>
              <a:rPr lang="es-MX" sz="3800" dirty="0" smtClean="0">
                <a:solidFill>
                  <a:schemeClr val="tx1"/>
                </a:solidFill>
              </a:rPr>
              <a:t>del TULSMA.</a:t>
            </a:r>
            <a:endParaRPr lang="es-EC" sz="3800" b="1" dirty="0">
              <a:solidFill>
                <a:schemeClr val="tx1"/>
              </a:solidFill>
            </a:endParaRPr>
          </a:p>
        </p:txBody>
      </p:sp>
    </p:spTree>
    <p:extLst>
      <p:ext uri="{BB962C8B-B14F-4D97-AF65-F5344CB8AC3E}">
        <p14:creationId xmlns:p14="http://schemas.microsoft.com/office/powerpoint/2010/main" val="21345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5611"/>
            <a:ext cx="8596668" cy="1320800"/>
          </a:xfrm>
        </p:spPr>
        <p:txBody>
          <a:bodyPr>
            <a:normAutofit/>
          </a:bodyPr>
          <a:lstStyle/>
          <a:p>
            <a:pPr algn="ctr"/>
            <a:r>
              <a:rPr lang="es-EC" sz="4000" b="1" dirty="0" smtClean="0">
                <a:solidFill>
                  <a:srgbClr val="FF0000"/>
                </a:solidFill>
              </a:rPr>
              <a:t>MARCO LEGAL</a:t>
            </a:r>
            <a:endParaRPr lang="es-EC" sz="4000" b="1" dirty="0">
              <a:solidFill>
                <a:srgbClr val="FF0000"/>
              </a:solidFill>
            </a:endParaRPr>
          </a:p>
        </p:txBody>
      </p:sp>
      <p:sp>
        <p:nvSpPr>
          <p:cNvPr id="3" name="Marcador de contenido 2"/>
          <p:cNvSpPr>
            <a:spLocks noGrp="1"/>
          </p:cNvSpPr>
          <p:nvPr>
            <p:ph idx="1"/>
          </p:nvPr>
        </p:nvSpPr>
        <p:spPr>
          <a:xfrm>
            <a:off x="303848" y="821765"/>
            <a:ext cx="9548489" cy="2513864"/>
          </a:xfrm>
        </p:spPr>
        <p:txBody>
          <a:bodyPr>
            <a:noAutofit/>
          </a:bodyPr>
          <a:lstStyle/>
          <a:p>
            <a:pPr marL="0" indent="0">
              <a:buNone/>
            </a:pPr>
            <a:r>
              <a:rPr lang="es-EC" sz="2400" b="1" u="sng" dirty="0" smtClean="0">
                <a:solidFill>
                  <a:schemeClr val="tx1"/>
                </a:solidFill>
              </a:rPr>
              <a:t>Organización de las Naciones Unidas </a:t>
            </a:r>
            <a:r>
              <a:rPr lang="es-EC" sz="2400" b="1" dirty="0" smtClean="0">
                <a:solidFill>
                  <a:schemeClr val="tx1"/>
                </a:solidFill>
              </a:rPr>
              <a:t>(ONU). </a:t>
            </a:r>
            <a:r>
              <a:rPr lang="es-EC" sz="2400" dirty="0" smtClean="0">
                <a:solidFill>
                  <a:schemeClr val="tx1"/>
                </a:solidFill>
              </a:rPr>
              <a:t>Objetivos del Milenio</a:t>
            </a:r>
          </a:p>
          <a:p>
            <a:pPr marL="0" indent="0">
              <a:buNone/>
            </a:pPr>
            <a:r>
              <a:rPr lang="es-EC" sz="2400" dirty="0" smtClean="0">
                <a:solidFill>
                  <a:schemeClr val="tx1"/>
                </a:solidFill>
              </a:rPr>
              <a:t>Cumbre del Milenio año 2000</a:t>
            </a:r>
          </a:p>
          <a:p>
            <a:pPr marL="0" indent="0">
              <a:buNone/>
            </a:pPr>
            <a:r>
              <a:rPr lang="es-EC" sz="2400" dirty="0" smtClean="0">
                <a:solidFill>
                  <a:schemeClr val="tx1"/>
                </a:solidFill>
              </a:rPr>
              <a:t>ODM 7: </a:t>
            </a:r>
            <a:r>
              <a:rPr lang="es-EC" sz="2400" b="1" dirty="0" smtClean="0">
                <a:solidFill>
                  <a:schemeClr val="tx1"/>
                </a:solidFill>
              </a:rPr>
              <a:t>“GARANTIZAR LA SOSTENIBILIDAD DEL MEDIO AMBIENTE”</a:t>
            </a:r>
          </a:p>
          <a:p>
            <a:pPr marL="0" indent="0">
              <a:buNone/>
            </a:pPr>
            <a:r>
              <a:rPr lang="es-EC" sz="2400" dirty="0" smtClean="0">
                <a:solidFill>
                  <a:schemeClr val="tx1"/>
                </a:solidFill>
              </a:rPr>
              <a:t>PNUD, Seguridad Hídrica. Meta 10: Reducir a la mitad al 2015, personas sin acceso al agua potable y saneamiento básico. </a:t>
            </a:r>
          </a:p>
          <a:p>
            <a:pPr marL="0" indent="0">
              <a:buNone/>
            </a:pPr>
            <a:endParaRPr lang="es-EC" sz="2400" dirty="0" smtClean="0">
              <a:solidFill>
                <a:schemeClr val="tx1"/>
              </a:solidFill>
            </a:endParaRPr>
          </a:p>
          <a:p>
            <a:pPr marL="0" indent="0">
              <a:buNone/>
            </a:pPr>
            <a:endParaRPr lang="es-EC" sz="2400" dirty="0" smtClean="0">
              <a:solidFill>
                <a:schemeClr val="tx1"/>
              </a:solidFill>
            </a:endParaRPr>
          </a:p>
          <a:p>
            <a:pPr marL="0" indent="0">
              <a:buNone/>
            </a:pPr>
            <a:endParaRPr lang="es-EC" sz="2400" dirty="0" smtClean="0">
              <a:solidFill>
                <a:schemeClr val="tx1"/>
              </a:solidFill>
            </a:endParaRPr>
          </a:p>
          <a:p>
            <a:pPr marL="0" indent="0">
              <a:buNone/>
            </a:pPr>
            <a:endParaRPr lang="es-EC" sz="2400" dirty="0">
              <a:solidFill>
                <a:schemeClr val="tx1"/>
              </a:solidFill>
            </a:endParaRPr>
          </a:p>
        </p:txBody>
      </p:sp>
      <p:sp>
        <p:nvSpPr>
          <p:cNvPr id="4" name="Marcador de contenido 2"/>
          <p:cNvSpPr txBox="1">
            <a:spLocks/>
          </p:cNvSpPr>
          <p:nvPr/>
        </p:nvSpPr>
        <p:spPr>
          <a:xfrm>
            <a:off x="303848" y="3305238"/>
            <a:ext cx="10012129" cy="25138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2400" b="1" u="sng" dirty="0" smtClean="0">
                <a:solidFill>
                  <a:schemeClr val="tx1"/>
                </a:solidFill>
              </a:rPr>
              <a:t>Plan Nacional del Buen Vivir 2013-2017</a:t>
            </a:r>
            <a:endParaRPr lang="es-EC" sz="2400" dirty="0" smtClean="0">
              <a:solidFill>
                <a:schemeClr val="tx1"/>
              </a:solidFill>
            </a:endParaRPr>
          </a:p>
          <a:p>
            <a:pPr marL="0" indent="0">
              <a:buFont typeface="Wingdings 3" charset="2"/>
              <a:buNone/>
            </a:pPr>
            <a:r>
              <a:rPr lang="es-EC" sz="2400" dirty="0" smtClean="0">
                <a:solidFill>
                  <a:schemeClr val="tx1"/>
                </a:solidFill>
              </a:rPr>
              <a:t>OBJETIVO 7: </a:t>
            </a:r>
            <a:r>
              <a:rPr lang="es-EC" sz="2400" b="1" dirty="0" smtClean="0">
                <a:solidFill>
                  <a:schemeClr val="tx1"/>
                </a:solidFill>
              </a:rPr>
              <a:t>“GARANTIZAR LOS DERECHOS DE LA NATURALEZA Y PROMOVER LA SOSTENIBILIDAD AMBIENTAL, TERRITORIAL Y GLOBAL” </a:t>
            </a:r>
          </a:p>
          <a:p>
            <a:pPr marL="0" indent="0">
              <a:buFont typeface="Wingdings 3" charset="2"/>
              <a:buNone/>
            </a:pPr>
            <a:r>
              <a:rPr lang="es-EC" sz="2400" dirty="0" smtClean="0">
                <a:solidFill>
                  <a:schemeClr val="tx1"/>
                </a:solidFill>
              </a:rPr>
              <a:t>Políticas del Objetivo 7: </a:t>
            </a:r>
          </a:p>
          <a:p>
            <a:pPr marL="0" indent="0">
              <a:buFont typeface="Wingdings 3" charset="2"/>
              <a:buNone/>
            </a:pPr>
            <a:r>
              <a:rPr lang="es-EC" sz="2400" dirty="0" smtClean="0">
                <a:solidFill>
                  <a:schemeClr val="tx1"/>
                </a:solidFill>
              </a:rPr>
              <a:t>7.6) Gestión Sustentable patrimonio hídrico, asegurar el </a:t>
            </a:r>
            <a:r>
              <a:rPr lang="es-EC" sz="2400" b="1" i="1" dirty="0" smtClean="0">
                <a:solidFill>
                  <a:schemeClr val="tx1"/>
                </a:solidFill>
              </a:rPr>
              <a:t>Derecho Humano al Agua</a:t>
            </a:r>
          </a:p>
          <a:p>
            <a:pPr marL="0" indent="0">
              <a:buFont typeface="Wingdings 3" charset="2"/>
              <a:buNone/>
            </a:pPr>
            <a:r>
              <a:rPr lang="es-EC" sz="2400" dirty="0" smtClean="0">
                <a:solidFill>
                  <a:schemeClr val="tx1"/>
                </a:solidFill>
              </a:rPr>
              <a:t>7.7) Promover la </a:t>
            </a:r>
            <a:r>
              <a:rPr lang="es-EC" sz="2400" b="1" i="1" dirty="0" smtClean="0">
                <a:solidFill>
                  <a:schemeClr val="tx1"/>
                </a:solidFill>
              </a:rPr>
              <a:t>EFICIENCIA</a:t>
            </a:r>
            <a:r>
              <a:rPr lang="es-EC" sz="2400" dirty="0" smtClean="0">
                <a:solidFill>
                  <a:schemeClr val="tx1"/>
                </a:solidFill>
              </a:rPr>
              <a:t>, Medida de Prevención de la Contaminación Ambiental</a:t>
            </a:r>
          </a:p>
          <a:p>
            <a:pPr marL="0" indent="0">
              <a:buFont typeface="Wingdings 3" charset="2"/>
              <a:buNone/>
            </a:pPr>
            <a:endParaRPr lang="es-EC" sz="2400" dirty="0" smtClean="0">
              <a:solidFill>
                <a:schemeClr val="tx1"/>
              </a:solidFill>
            </a:endParaRPr>
          </a:p>
          <a:p>
            <a:pPr marL="0" indent="0">
              <a:buFont typeface="Wingdings 3" charset="2"/>
              <a:buNone/>
            </a:pPr>
            <a:endParaRPr lang="es-EC" sz="2400" dirty="0" smtClean="0">
              <a:solidFill>
                <a:schemeClr val="tx1"/>
              </a:solidFill>
            </a:endParaRPr>
          </a:p>
          <a:p>
            <a:pPr marL="0" indent="0">
              <a:buFont typeface="Wingdings 3" charset="2"/>
              <a:buNone/>
            </a:pPr>
            <a:endParaRPr lang="es-EC" sz="2400" dirty="0" smtClean="0">
              <a:solidFill>
                <a:schemeClr val="tx1"/>
              </a:solidFill>
            </a:endParaRPr>
          </a:p>
          <a:p>
            <a:pPr marL="0" indent="0">
              <a:buFont typeface="Wingdings 3" charset="2"/>
              <a:buNone/>
            </a:pPr>
            <a:endParaRPr lang="es-EC" sz="2400" dirty="0">
              <a:solidFill>
                <a:schemeClr val="tx1"/>
              </a:solidFill>
            </a:endParaRPr>
          </a:p>
        </p:txBody>
      </p:sp>
    </p:spTree>
    <p:extLst>
      <p:ext uri="{BB962C8B-B14F-4D97-AF65-F5344CB8AC3E}">
        <p14:creationId xmlns:p14="http://schemas.microsoft.com/office/powerpoint/2010/main" val="27383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5611"/>
            <a:ext cx="8596668" cy="1320800"/>
          </a:xfrm>
        </p:spPr>
        <p:txBody>
          <a:bodyPr>
            <a:normAutofit/>
          </a:bodyPr>
          <a:lstStyle/>
          <a:p>
            <a:pPr algn="ctr"/>
            <a:r>
              <a:rPr lang="es-EC" sz="4000" b="1" dirty="0" smtClean="0">
                <a:solidFill>
                  <a:srgbClr val="FF0000"/>
                </a:solidFill>
              </a:rPr>
              <a:t>MARCO LEGAL</a:t>
            </a:r>
            <a:endParaRPr lang="es-EC" sz="4000" b="1" dirty="0">
              <a:solidFill>
                <a:srgbClr val="FF0000"/>
              </a:solidFill>
            </a:endParaRPr>
          </a:p>
        </p:txBody>
      </p:sp>
      <p:sp>
        <p:nvSpPr>
          <p:cNvPr id="3" name="Marcador de contenido 2"/>
          <p:cNvSpPr>
            <a:spLocks noGrp="1"/>
          </p:cNvSpPr>
          <p:nvPr>
            <p:ph idx="1"/>
          </p:nvPr>
        </p:nvSpPr>
        <p:spPr>
          <a:xfrm>
            <a:off x="303848" y="718733"/>
            <a:ext cx="9754552" cy="2513864"/>
          </a:xfrm>
        </p:spPr>
        <p:txBody>
          <a:bodyPr>
            <a:noAutofit/>
          </a:bodyPr>
          <a:lstStyle/>
          <a:p>
            <a:pPr marL="0" indent="0">
              <a:buNone/>
            </a:pPr>
            <a:r>
              <a:rPr lang="es-EC" sz="2000" b="1" u="sng" dirty="0" smtClean="0">
                <a:solidFill>
                  <a:schemeClr val="tx1"/>
                </a:solidFill>
              </a:rPr>
              <a:t>Constitución Política del Ecuador</a:t>
            </a:r>
            <a:r>
              <a:rPr lang="es-EC" sz="2000" b="1" dirty="0" smtClean="0">
                <a:solidFill>
                  <a:schemeClr val="tx1"/>
                </a:solidFill>
              </a:rPr>
              <a:t>. </a:t>
            </a:r>
            <a:endParaRPr lang="es-EC" sz="2000" dirty="0" smtClean="0">
              <a:solidFill>
                <a:schemeClr val="tx1"/>
              </a:solidFill>
            </a:endParaRPr>
          </a:p>
          <a:p>
            <a:pPr marL="0" indent="0">
              <a:buNone/>
            </a:pPr>
            <a:r>
              <a:rPr lang="es-EC" sz="2000" dirty="0" smtClean="0">
                <a:solidFill>
                  <a:schemeClr val="tx1"/>
                </a:solidFill>
              </a:rPr>
              <a:t>Art. 264: “Los GAD tendrán la competencia de …. 4. Prestar los servicios públicos  de agua potable, </a:t>
            </a:r>
            <a:r>
              <a:rPr lang="es-EC" sz="2000" b="1" dirty="0" smtClean="0">
                <a:solidFill>
                  <a:schemeClr val="tx1"/>
                </a:solidFill>
              </a:rPr>
              <a:t>depuración de aguas residuales</a:t>
            </a:r>
            <a:r>
              <a:rPr lang="es-EC" sz="2000" dirty="0" smtClean="0">
                <a:solidFill>
                  <a:schemeClr val="tx1"/>
                </a:solidFill>
              </a:rPr>
              <a:t> …. otras actividades de saneamiento ambiental …….”</a:t>
            </a:r>
          </a:p>
          <a:p>
            <a:pPr marL="0" indent="0">
              <a:buNone/>
            </a:pPr>
            <a:r>
              <a:rPr lang="es-EC" sz="2000" dirty="0" smtClean="0">
                <a:solidFill>
                  <a:schemeClr val="tx1"/>
                </a:solidFill>
              </a:rPr>
              <a:t>Sección Sexta “Agua” Art. 411: “El Estado garantizara la conservación, recuperación y manejo integral de los Recursos </a:t>
            </a:r>
            <a:r>
              <a:rPr lang="es-EC" sz="2000" dirty="0" err="1" smtClean="0">
                <a:solidFill>
                  <a:schemeClr val="tx1"/>
                </a:solidFill>
              </a:rPr>
              <a:t>Hidricos</a:t>
            </a:r>
            <a:r>
              <a:rPr lang="es-EC" sz="2000" dirty="0" smtClean="0">
                <a:solidFill>
                  <a:schemeClr val="tx1"/>
                </a:solidFill>
              </a:rPr>
              <a:t> …………………….. Ciclo hidrológico”</a:t>
            </a:r>
            <a:endParaRPr lang="es-EC" sz="2000" b="1" dirty="0" smtClean="0">
              <a:solidFill>
                <a:schemeClr val="tx1"/>
              </a:solidFill>
            </a:endParaRPr>
          </a:p>
          <a:p>
            <a:pPr marL="0" indent="0">
              <a:buNone/>
            </a:pPr>
            <a:r>
              <a:rPr lang="es-EC" sz="2000" dirty="0" smtClean="0">
                <a:solidFill>
                  <a:schemeClr val="tx1"/>
                </a:solidFill>
              </a:rPr>
              <a:t>Art. 412: “La autoridad  a cargo de la </a:t>
            </a:r>
            <a:r>
              <a:rPr lang="es-EC" sz="2000" dirty="0" err="1" smtClean="0">
                <a:solidFill>
                  <a:schemeClr val="tx1"/>
                </a:solidFill>
              </a:rPr>
              <a:t>Gestion</a:t>
            </a:r>
            <a:r>
              <a:rPr lang="es-EC" sz="2000" dirty="0" smtClean="0">
                <a:solidFill>
                  <a:schemeClr val="tx1"/>
                </a:solidFill>
              </a:rPr>
              <a:t> del Agua será responsable de su planificación, regulación y control ………”</a:t>
            </a:r>
          </a:p>
          <a:p>
            <a:pPr marL="0" indent="0">
              <a:buNone/>
            </a:pPr>
            <a:endParaRPr lang="es-EC" sz="2000" dirty="0" smtClean="0">
              <a:solidFill>
                <a:schemeClr val="tx1"/>
              </a:solidFill>
            </a:endParaRPr>
          </a:p>
          <a:p>
            <a:pPr marL="0" indent="0">
              <a:buNone/>
            </a:pPr>
            <a:endParaRPr lang="es-EC" sz="2000" dirty="0" smtClean="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p:txBody>
      </p:sp>
      <p:sp>
        <p:nvSpPr>
          <p:cNvPr id="4" name="Marcador de contenido 2"/>
          <p:cNvSpPr txBox="1">
            <a:spLocks/>
          </p:cNvSpPr>
          <p:nvPr/>
        </p:nvSpPr>
        <p:spPr>
          <a:xfrm>
            <a:off x="303848" y="3936300"/>
            <a:ext cx="10012129" cy="25138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2000" b="1" u="sng" dirty="0" smtClean="0">
                <a:solidFill>
                  <a:schemeClr val="tx1"/>
                </a:solidFill>
              </a:rPr>
              <a:t>Ley de Gestión Ambiental (1999).</a:t>
            </a:r>
            <a:endParaRPr lang="es-EC" sz="2000" dirty="0" smtClean="0">
              <a:solidFill>
                <a:schemeClr val="tx1"/>
              </a:solidFill>
            </a:endParaRPr>
          </a:p>
          <a:p>
            <a:pPr marL="0" indent="0">
              <a:buFont typeface="Wingdings 3" charset="2"/>
              <a:buNone/>
            </a:pPr>
            <a:r>
              <a:rPr lang="es-EC" sz="2000" dirty="0" smtClean="0">
                <a:solidFill>
                  <a:schemeClr val="tx1"/>
                </a:solidFill>
              </a:rPr>
              <a:t>Sienta bases necesarias para la creación de normativas idóneas con el fin de garantizar la calidad del agua tanto para consumo humano, regadío y descarga de Aguas Residuales.</a:t>
            </a:r>
          </a:p>
          <a:p>
            <a:pPr marL="0" indent="0">
              <a:buFont typeface="Wingdings 3" charset="2"/>
              <a:buNone/>
            </a:pPr>
            <a:r>
              <a:rPr lang="es-EC" sz="2000" dirty="0" smtClean="0">
                <a:solidFill>
                  <a:schemeClr val="tx1"/>
                </a:solidFill>
              </a:rPr>
              <a:t>TITULO I Art. 1: “La presente Ley establece los principios y directrices de política ambiental; ……………señala los limites permisibles, controla y sanciona…..”</a:t>
            </a:r>
          </a:p>
          <a:p>
            <a:pPr marL="0" indent="0">
              <a:buFont typeface="Wingdings 3" charset="2"/>
              <a:buNone/>
            </a:pPr>
            <a:r>
              <a:rPr lang="es-EC" sz="2000" dirty="0" smtClean="0">
                <a:solidFill>
                  <a:schemeClr val="tx1"/>
                </a:solidFill>
              </a:rPr>
              <a:t>TITULO III CAPITULO V INSTRUMENTOS DE APLICACIÓN DE NORMAS AMBIENTALES . …..Normas de efluentes..... </a:t>
            </a:r>
          </a:p>
          <a:p>
            <a:pPr marL="0" indent="0">
              <a:buFont typeface="Wingdings 3" charset="2"/>
              <a:buNone/>
            </a:pPr>
            <a:endParaRPr lang="es-EC" sz="2000" dirty="0" smtClean="0">
              <a:solidFill>
                <a:schemeClr val="tx1"/>
              </a:solidFill>
            </a:endParaRPr>
          </a:p>
          <a:p>
            <a:pPr marL="0" indent="0">
              <a:buFont typeface="Wingdings 3" charset="2"/>
              <a:buNone/>
            </a:pPr>
            <a:endParaRPr lang="es-EC" sz="2000" dirty="0" smtClean="0">
              <a:solidFill>
                <a:schemeClr val="tx1"/>
              </a:solidFill>
            </a:endParaRPr>
          </a:p>
          <a:p>
            <a:pPr marL="0" indent="0">
              <a:buFont typeface="Wingdings 3" charset="2"/>
              <a:buNone/>
            </a:pPr>
            <a:endParaRPr lang="es-EC" sz="2000" dirty="0">
              <a:solidFill>
                <a:schemeClr val="tx1"/>
              </a:solidFill>
            </a:endParaRPr>
          </a:p>
        </p:txBody>
      </p:sp>
    </p:spTree>
    <p:extLst>
      <p:ext uri="{BB962C8B-B14F-4D97-AF65-F5344CB8AC3E}">
        <p14:creationId xmlns:p14="http://schemas.microsoft.com/office/powerpoint/2010/main" val="41007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460780" y="245718"/>
            <a:ext cx="4185882" cy="808186"/>
          </a:xfrm>
        </p:spPr>
        <p:txBody>
          <a:bodyPr/>
          <a:lstStyle/>
          <a:p>
            <a:pPr algn="just"/>
            <a:r>
              <a:rPr lang="es-EC" sz="4000" b="1" dirty="0" smtClean="0">
                <a:solidFill>
                  <a:srgbClr val="FF0000"/>
                </a:solidFill>
              </a:rPr>
              <a:t>INTRODUCCIÓN</a:t>
            </a:r>
            <a:endParaRPr lang="es-EC" sz="4000" dirty="0">
              <a:solidFill>
                <a:srgbClr val="FF0000"/>
              </a:solidFill>
            </a:endParaRPr>
          </a:p>
        </p:txBody>
      </p:sp>
      <p:pic>
        <p:nvPicPr>
          <p:cNvPr id="5" name="Picture 2" descr="https://lh5.googleusercontent.com/-Ppicgdw4xoM/UQqttgWjzSI/AAAAAAAABhg/gyeQg9bX-no/w958-h49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8" y="2161309"/>
            <a:ext cx="5461798" cy="347653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5495446" y="1364193"/>
            <a:ext cx="6544154" cy="507076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200" dirty="0" smtClean="0">
                <a:solidFill>
                  <a:schemeClr val="tx1"/>
                </a:solidFill>
              </a:rPr>
              <a:t>La </a:t>
            </a:r>
            <a:r>
              <a:rPr lang="es-MX" sz="3200" dirty="0">
                <a:solidFill>
                  <a:schemeClr val="tx1"/>
                </a:solidFill>
              </a:rPr>
              <a:t>conciencia ambiental que fomenta la </a:t>
            </a:r>
            <a:r>
              <a:rPr lang="es-MX" sz="3200" dirty="0" smtClean="0">
                <a:solidFill>
                  <a:schemeClr val="tx1"/>
                </a:solidFill>
              </a:rPr>
              <a:t>Universidad de las Fuerzas Armadas - ESPE </a:t>
            </a:r>
            <a:r>
              <a:rPr lang="es-MX" sz="3200" dirty="0">
                <a:solidFill>
                  <a:schemeClr val="tx1"/>
                </a:solidFill>
              </a:rPr>
              <a:t>hace que en el año </a:t>
            </a:r>
            <a:r>
              <a:rPr lang="es-MX" sz="3200" dirty="0" smtClean="0">
                <a:solidFill>
                  <a:schemeClr val="tx1"/>
                </a:solidFill>
              </a:rPr>
              <a:t>2007, </a:t>
            </a:r>
            <a:r>
              <a:rPr lang="es-MX" sz="3200" dirty="0">
                <a:solidFill>
                  <a:schemeClr val="tx1"/>
                </a:solidFill>
              </a:rPr>
              <a:t>vea la necesidad de construir una planta de tratamiento de aguas </a:t>
            </a:r>
            <a:r>
              <a:rPr lang="es-MX" sz="3200" dirty="0" smtClean="0">
                <a:solidFill>
                  <a:schemeClr val="tx1"/>
                </a:solidFill>
              </a:rPr>
              <a:t>residuales para aguas </a:t>
            </a:r>
            <a:r>
              <a:rPr lang="es-MX" sz="3200" dirty="0">
                <a:solidFill>
                  <a:schemeClr val="tx1"/>
                </a:solidFill>
              </a:rPr>
              <a:t>negras y grises </a:t>
            </a:r>
            <a:r>
              <a:rPr lang="es-MX" sz="3200" dirty="0" smtClean="0">
                <a:solidFill>
                  <a:schemeClr val="tx1"/>
                </a:solidFill>
              </a:rPr>
              <a:t>que se encontraban descargándose directamente </a:t>
            </a:r>
            <a:r>
              <a:rPr lang="es-MX" sz="3200" dirty="0">
                <a:solidFill>
                  <a:schemeClr val="tx1"/>
                </a:solidFill>
              </a:rPr>
              <a:t>al río Santa Clara, lo que contradecía la conciencia y la legislación ambiental. </a:t>
            </a:r>
            <a:endParaRPr lang="es-EC" sz="3000" b="1" dirty="0">
              <a:solidFill>
                <a:schemeClr val="tx1"/>
              </a:solidFill>
            </a:endParaRPr>
          </a:p>
        </p:txBody>
      </p:sp>
    </p:spTree>
    <p:extLst>
      <p:ext uri="{BB962C8B-B14F-4D97-AF65-F5344CB8AC3E}">
        <p14:creationId xmlns:p14="http://schemas.microsoft.com/office/powerpoint/2010/main" val="189814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5611"/>
            <a:ext cx="8596668" cy="1320800"/>
          </a:xfrm>
        </p:spPr>
        <p:txBody>
          <a:bodyPr>
            <a:normAutofit/>
          </a:bodyPr>
          <a:lstStyle/>
          <a:p>
            <a:pPr algn="ctr"/>
            <a:r>
              <a:rPr lang="es-EC" sz="4000" b="1" dirty="0" smtClean="0">
                <a:solidFill>
                  <a:srgbClr val="FF0000"/>
                </a:solidFill>
              </a:rPr>
              <a:t>MARCO LEGAL</a:t>
            </a:r>
            <a:endParaRPr lang="es-EC" sz="4000" b="1" dirty="0">
              <a:solidFill>
                <a:srgbClr val="FF0000"/>
              </a:solidFill>
            </a:endParaRPr>
          </a:p>
        </p:txBody>
      </p:sp>
      <p:sp>
        <p:nvSpPr>
          <p:cNvPr id="3" name="Marcador de contenido 2"/>
          <p:cNvSpPr>
            <a:spLocks noGrp="1"/>
          </p:cNvSpPr>
          <p:nvPr>
            <p:ph idx="1"/>
          </p:nvPr>
        </p:nvSpPr>
        <p:spPr>
          <a:xfrm>
            <a:off x="303848" y="718733"/>
            <a:ext cx="10166676" cy="2513864"/>
          </a:xfrm>
        </p:spPr>
        <p:txBody>
          <a:bodyPr>
            <a:noAutofit/>
          </a:bodyPr>
          <a:lstStyle/>
          <a:p>
            <a:pPr marL="0" indent="0">
              <a:buNone/>
            </a:pPr>
            <a:r>
              <a:rPr lang="es-EC" b="1" u="sng" dirty="0" smtClean="0">
                <a:solidFill>
                  <a:schemeClr val="tx1"/>
                </a:solidFill>
              </a:rPr>
              <a:t>Ley de Prevención y Control de la Contaminación Ambiental (2004)</a:t>
            </a:r>
            <a:r>
              <a:rPr lang="es-EC" b="1" dirty="0" smtClean="0">
                <a:solidFill>
                  <a:schemeClr val="tx1"/>
                </a:solidFill>
              </a:rPr>
              <a:t>. </a:t>
            </a:r>
            <a:endParaRPr lang="es-EC" dirty="0" smtClean="0">
              <a:solidFill>
                <a:schemeClr val="tx1"/>
              </a:solidFill>
            </a:endParaRPr>
          </a:p>
          <a:p>
            <a:pPr marL="0" indent="0">
              <a:buNone/>
            </a:pPr>
            <a:r>
              <a:rPr lang="es-EC" dirty="0" smtClean="0">
                <a:solidFill>
                  <a:schemeClr val="tx1"/>
                </a:solidFill>
              </a:rPr>
              <a:t>Deber del Estado ecuatoriano de precautelar la buena utilización y conservación de los Recursos Naturales del país</a:t>
            </a:r>
          </a:p>
          <a:p>
            <a:pPr marL="0" indent="0">
              <a:buNone/>
            </a:pPr>
            <a:r>
              <a:rPr lang="es-EC" dirty="0" smtClean="0">
                <a:solidFill>
                  <a:schemeClr val="tx1"/>
                </a:solidFill>
              </a:rPr>
              <a:t>CAPITULO II CONTROL Y CONTAMINACION DE LAS AGUAS. Art. 6: “Queda prohibido descargar, sin sujetarse a normas técnicas y regulaciones a …… ríos …… </a:t>
            </a:r>
            <a:r>
              <a:rPr lang="es-EC" dirty="0" err="1" smtClean="0">
                <a:solidFill>
                  <a:schemeClr val="tx1"/>
                </a:solidFill>
              </a:rPr>
              <a:t>asi</a:t>
            </a:r>
            <a:r>
              <a:rPr lang="es-EC" dirty="0" smtClean="0">
                <a:solidFill>
                  <a:schemeClr val="tx1"/>
                </a:solidFill>
              </a:rPr>
              <a:t> como infiltrar en terrenos, las aguas residuales que contengan contaminantes …………”</a:t>
            </a:r>
            <a:endParaRPr lang="es-EC" b="1" dirty="0" smtClean="0">
              <a:solidFill>
                <a:schemeClr val="tx1"/>
              </a:solidFill>
            </a:endParaRPr>
          </a:p>
          <a:p>
            <a:pPr marL="0" indent="0">
              <a:buNone/>
            </a:pPr>
            <a:r>
              <a:rPr lang="es-EC" dirty="0" smtClean="0">
                <a:solidFill>
                  <a:schemeClr val="tx1"/>
                </a:solidFill>
              </a:rPr>
              <a:t>Art. 7: “El Consejo Nacional de Recursos Hídricos ……… elaboraran los proyectos de normas técnicas y de las regulaciones para autorizar descargas de líquidos residuales”</a:t>
            </a:r>
          </a:p>
          <a:p>
            <a:pPr marL="0" indent="0">
              <a:buNone/>
            </a:pPr>
            <a:r>
              <a:rPr lang="es-EC" dirty="0" smtClean="0">
                <a:solidFill>
                  <a:schemeClr val="tx1"/>
                </a:solidFill>
              </a:rPr>
              <a:t>Art. 9: “El MS y MAE supervisaran la construcción de las plantas de tratamiento de aguas residuales, así como de su operación y mantenimiento ………………..”</a:t>
            </a:r>
          </a:p>
          <a:p>
            <a:pPr marL="0" indent="0">
              <a:buNone/>
            </a:pPr>
            <a:endParaRPr lang="es-EC" dirty="0" smtClean="0">
              <a:solidFill>
                <a:schemeClr val="tx1"/>
              </a:solidFill>
            </a:endParaRPr>
          </a:p>
          <a:p>
            <a:pPr marL="0" indent="0">
              <a:buNone/>
            </a:pPr>
            <a:endParaRPr lang="es-EC" dirty="0" smtClean="0">
              <a:solidFill>
                <a:schemeClr val="tx1"/>
              </a:solidFill>
            </a:endParaRPr>
          </a:p>
          <a:p>
            <a:pPr marL="0" indent="0">
              <a:buNone/>
            </a:pPr>
            <a:endParaRPr lang="es-EC" dirty="0" smtClean="0">
              <a:solidFill>
                <a:schemeClr val="tx1"/>
              </a:solidFill>
            </a:endParaRPr>
          </a:p>
          <a:p>
            <a:pPr marL="0" indent="0">
              <a:buNone/>
            </a:pPr>
            <a:endParaRPr lang="es-EC" dirty="0">
              <a:solidFill>
                <a:schemeClr val="tx1"/>
              </a:solidFill>
            </a:endParaRPr>
          </a:p>
        </p:txBody>
      </p:sp>
      <p:sp>
        <p:nvSpPr>
          <p:cNvPr id="4" name="Marcador de contenido 2"/>
          <p:cNvSpPr txBox="1">
            <a:spLocks/>
          </p:cNvSpPr>
          <p:nvPr/>
        </p:nvSpPr>
        <p:spPr>
          <a:xfrm>
            <a:off x="303848" y="4026453"/>
            <a:ext cx="10295465" cy="25138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C" sz="2000" b="1" u="sng" dirty="0" smtClean="0">
                <a:solidFill>
                  <a:schemeClr val="tx1"/>
                </a:solidFill>
              </a:rPr>
              <a:t>Ley Orgánica de Recursos Hídricos, Usos y Aprovechamiento del Agua (2014).</a:t>
            </a:r>
            <a:endParaRPr lang="es-EC" sz="2000" dirty="0" smtClean="0">
              <a:solidFill>
                <a:schemeClr val="tx1"/>
              </a:solidFill>
            </a:endParaRPr>
          </a:p>
          <a:p>
            <a:pPr marL="0" indent="0">
              <a:buFont typeface="Wingdings 3" charset="2"/>
              <a:buNone/>
            </a:pPr>
            <a:r>
              <a:rPr lang="es-EC" sz="2000" dirty="0" smtClean="0">
                <a:solidFill>
                  <a:schemeClr val="tx1"/>
                </a:solidFill>
              </a:rPr>
              <a:t>Tiene por objeto garantizar el derecho humano al Agua, así como regular y controlar la autorización, gestión, preservación, conservación, restauración de los recursos hídricos ………….. A fin de garantizar el </a:t>
            </a:r>
            <a:r>
              <a:rPr lang="es-EC" sz="2000" dirty="0" err="1" smtClean="0">
                <a:solidFill>
                  <a:schemeClr val="tx1"/>
                </a:solidFill>
              </a:rPr>
              <a:t>sumak</a:t>
            </a:r>
            <a:r>
              <a:rPr lang="es-EC" sz="2000" dirty="0" smtClean="0">
                <a:solidFill>
                  <a:schemeClr val="tx1"/>
                </a:solidFill>
              </a:rPr>
              <a:t> </a:t>
            </a:r>
            <a:r>
              <a:rPr lang="es-EC" sz="2000" dirty="0" err="1" smtClean="0">
                <a:solidFill>
                  <a:schemeClr val="tx1"/>
                </a:solidFill>
              </a:rPr>
              <a:t>kawsay</a:t>
            </a:r>
            <a:r>
              <a:rPr lang="es-EC" sz="2000" dirty="0" smtClean="0">
                <a:solidFill>
                  <a:schemeClr val="tx1"/>
                </a:solidFill>
              </a:rPr>
              <a:t> o buen vivir </a:t>
            </a:r>
          </a:p>
          <a:p>
            <a:pPr marL="0" indent="0">
              <a:buFont typeface="Wingdings 3" charset="2"/>
              <a:buNone/>
            </a:pPr>
            <a:r>
              <a:rPr lang="es-EC" sz="2000" dirty="0" smtClean="0">
                <a:solidFill>
                  <a:schemeClr val="tx1"/>
                </a:solidFill>
              </a:rPr>
              <a:t>Art. 80: “……..Queda prohibido el vertido directo o indirecto de aguas o productos residuales, aguas servidas sin tratamiento …………… La Autoridad Ambiental Nacional, la Autoridad </a:t>
            </a:r>
            <a:r>
              <a:rPr lang="es-EC" sz="2000" dirty="0" err="1" smtClean="0">
                <a:solidFill>
                  <a:schemeClr val="tx1"/>
                </a:solidFill>
              </a:rPr>
              <a:t>Unica</a:t>
            </a:r>
            <a:r>
              <a:rPr lang="es-EC" sz="2000" dirty="0" smtClean="0">
                <a:solidFill>
                  <a:schemeClr val="tx1"/>
                </a:solidFill>
              </a:rPr>
              <a:t> del Agua, GAD acreditados a SUMA ………”</a:t>
            </a:r>
          </a:p>
          <a:p>
            <a:pPr marL="0" indent="0">
              <a:buFont typeface="Wingdings 3" charset="2"/>
              <a:buNone/>
            </a:pPr>
            <a:r>
              <a:rPr lang="es-EC" sz="2000" dirty="0" smtClean="0">
                <a:solidFill>
                  <a:schemeClr val="tx1"/>
                </a:solidFill>
              </a:rPr>
              <a:t>Art. 81: Autorización administrativa de vertidos. AAN, AUA, GAD </a:t>
            </a:r>
          </a:p>
          <a:p>
            <a:pPr marL="0" indent="0">
              <a:buFont typeface="Wingdings 3" charset="2"/>
              <a:buNone/>
            </a:pPr>
            <a:endParaRPr lang="es-EC" sz="2000" dirty="0" smtClean="0">
              <a:solidFill>
                <a:schemeClr val="tx1"/>
              </a:solidFill>
            </a:endParaRPr>
          </a:p>
          <a:p>
            <a:pPr marL="0" indent="0">
              <a:buFont typeface="Wingdings 3" charset="2"/>
              <a:buNone/>
            </a:pPr>
            <a:endParaRPr lang="es-EC" sz="2000" dirty="0" smtClean="0">
              <a:solidFill>
                <a:schemeClr val="tx1"/>
              </a:solidFill>
            </a:endParaRPr>
          </a:p>
          <a:p>
            <a:pPr marL="0" indent="0">
              <a:buFont typeface="Wingdings 3" charset="2"/>
              <a:buNone/>
            </a:pPr>
            <a:endParaRPr lang="es-EC" sz="2000" dirty="0">
              <a:solidFill>
                <a:schemeClr val="tx1"/>
              </a:solidFill>
            </a:endParaRPr>
          </a:p>
        </p:txBody>
      </p:sp>
    </p:spTree>
    <p:extLst>
      <p:ext uri="{BB962C8B-B14F-4D97-AF65-F5344CB8AC3E}">
        <p14:creationId xmlns:p14="http://schemas.microsoft.com/office/powerpoint/2010/main" val="264713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5611"/>
            <a:ext cx="8596668" cy="1320800"/>
          </a:xfrm>
        </p:spPr>
        <p:txBody>
          <a:bodyPr>
            <a:normAutofit/>
          </a:bodyPr>
          <a:lstStyle/>
          <a:p>
            <a:pPr algn="ctr"/>
            <a:r>
              <a:rPr lang="es-EC" sz="4000" b="1" dirty="0" smtClean="0">
                <a:solidFill>
                  <a:srgbClr val="FF0000"/>
                </a:solidFill>
              </a:rPr>
              <a:t>MARCO LEGAL</a:t>
            </a:r>
            <a:endParaRPr lang="es-EC" sz="4000" b="1" dirty="0">
              <a:solidFill>
                <a:srgbClr val="FF0000"/>
              </a:solidFill>
            </a:endParaRPr>
          </a:p>
        </p:txBody>
      </p:sp>
      <p:sp>
        <p:nvSpPr>
          <p:cNvPr id="3" name="Marcador de contenido 2"/>
          <p:cNvSpPr>
            <a:spLocks noGrp="1"/>
          </p:cNvSpPr>
          <p:nvPr>
            <p:ph idx="1"/>
          </p:nvPr>
        </p:nvSpPr>
        <p:spPr>
          <a:xfrm>
            <a:off x="303848" y="718733"/>
            <a:ext cx="9754552" cy="2513864"/>
          </a:xfrm>
        </p:spPr>
        <p:txBody>
          <a:bodyPr>
            <a:noAutofit/>
          </a:bodyPr>
          <a:lstStyle/>
          <a:p>
            <a:pPr marL="0" indent="0">
              <a:buNone/>
            </a:pPr>
            <a:r>
              <a:rPr lang="es-EC" sz="2400" b="1" u="sng" dirty="0" smtClean="0">
                <a:solidFill>
                  <a:schemeClr val="tx1"/>
                </a:solidFill>
              </a:rPr>
              <a:t>Texto Unificado de la Legislación Secundaria del MAE (TULSMA) (2015)</a:t>
            </a:r>
            <a:r>
              <a:rPr lang="es-EC" sz="2400" b="1" dirty="0" smtClean="0">
                <a:solidFill>
                  <a:schemeClr val="tx1"/>
                </a:solidFill>
              </a:rPr>
              <a:t>. </a:t>
            </a:r>
            <a:endParaRPr lang="es-EC" sz="2400" dirty="0" smtClean="0">
              <a:solidFill>
                <a:schemeClr val="tx1"/>
              </a:solidFill>
            </a:endParaRPr>
          </a:p>
          <a:p>
            <a:pPr marL="0" indent="0">
              <a:buNone/>
            </a:pPr>
            <a:r>
              <a:rPr lang="es-EC" sz="2400" dirty="0" smtClean="0">
                <a:solidFill>
                  <a:schemeClr val="tx1"/>
                </a:solidFill>
              </a:rPr>
              <a:t>Al amparo de la Ley de Gestión Ambiental y la Ley de Prevención y Control de la Contaminación Ambiental  </a:t>
            </a:r>
          </a:p>
          <a:p>
            <a:pPr marL="0" indent="0">
              <a:buNone/>
            </a:pPr>
            <a:r>
              <a:rPr lang="es-EC" sz="2400" dirty="0" smtClean="0">
                <a:solidFill>
                  <a:schemeClr val="tx1"/>
                </a:solidFill>
              </a:rPr>
              <a:t>Anexo 1 Libro VI del TULSMA: </a:t>
            </a:r>
            <a:r>
              <a:rPr lang="es-EC" sz="2400" u="sng" dirty="0" smtClean="0">
                <a:solidFill>
                  <a:schemeClr val="tx1"/>
                </a:solidFill>
              </a:rPr>
              <a:t>NORMA DE CALIDAD AMBIENTAL Y DE DESCARGA DE EFLUENTES AL RECURSO AGUA.</a:t>
            </a:r>
            <a:r>
              <a:rPr lang="es-EC" sz="2400" dirty="0" smtClean="0">
                <a:solidFill>
                  <a:schemeClr val="tx1"/>
                </a:solidFill>
              </a:rPr>
              <a:t> Ultima Reforma: Acuerdo ministerial Nº 61 del 04 de mayo de 2015. Finalidad: Prevención y Control de la Contaminación Ambiental, en lo relativo al recurso agua.</a:t>
            </a:r>
          </a:p>
          <a:p>
            <a:pPr marL="0" indent="0">
              <a:buNone/>
            </a:pPr>
            <a:r>
              <a:rPr lang="es-EC" sz="2400" dirty="0" smtClean="0">
                <a:solidFill>
                  <a:schemeClr val="tx1"/>
                </a:solidFill>
              </a:rPr>
              <a:t>Contenido 4.2.3 </a:t>
            </a:r>
            <a:r>
              <a:rPr lang="es-EC" sz="2400" u="sng" dirty="0" smtClean="0">
                <a:solidFill>
                  <a:schemeClr val="tx1"/>
                </a:solidFill>
              </a:rPr>
              <a:t>NORMAS DE DESCARGA DE EFLUENTES A UN CUERPO DE AGUA O RECEPTOR.</a:t>
            </a:r>
            <a:r>
              <a:rPr lang="es-EC" sz="2400" dirty="0" smtClean="0">
                <a:solidFill>
                  <a:schemeClr val="tx1"/>
                </a:solidFill>
              </a:rPr>
              <a:t> Hace referencia a la Tabla 12 donde se presentan los valores máximos permisibles de descarga de aguas residuales a un cuerpo de agua dulce, para parámetros básicos de aguas residuales.</a:t>
            </a:r>
          </a:p>
          <a:p>
            <a:pPr marL="0" indent="0">
              <a:buNone/>
            </a:pPr>
            <a:endParaRPr lang="es-EC" sz="2400" dirty="0" smtClean="0">
              <a:solidFill>
                <a:schemeClr val="tx1"/>
              </a:solidFill>
            </a:endParaRPr>
          </a:p>
          <a:p>
            <a:pPr marL="0" indent="0">
              <a:buNone/>
            </a:pPr>
            <a:endParaRPr lang="es-EC" sz="2400" dirty="0" smtClean="0">
              <a:solidFill>
                <a:schemeClr val="tx1"/>
              </a:solidFill>
            </a:endParaRPr>
          </a:p>
          <a:p>
            <a:pPr marL="0" indent="0">
              <a:buNone/>
            </a:pPr>
            <a:endParaRPr lang="es-EC" sz="2400" dirty="0" smtClean="0">
              <a:solidFill>
                <a:schemeClr val="tx1"/>
              </a:solidFill>
            </a:endParaRPr>
          </a:p>
          <a:p>
            <a:pPr marL="0" indent="0">
              <a:buNone/>
            </a:pPr>
            <a:endParaRPr lang="es-EC" sz="2400" dirty="0">
              <a:solidFill>
                <a:schemeClr val="tx1"/>
              </a:solidFill>
            </a:endParaRPr>
          </a:p>
        </p:txBody>
      </p:sp>
    </p:spTree>
    <p:extLst>
      <p:ext uri="{BB962C8B-B14F-4D97-AF65-F5344CB8AC3E}">
        <p14:creationId xmlns:p14="http://schemas.microsoft.com/office/powerpoint/2010/main" val="3908010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73486" y="0"/>
            <a:ext cx="10959921" cy="808186"/>
          </a:xfrm>
        </p:spPr>
        <p:txBody>
          <a:bodyPr/>
          <a:lstStyle/>
          <a:p>
            <a:pPr algn="ctr"/>
            <a:r>
              <a:rPr lang="es-EC" sz="4000" b="1" dirty="0" smtClean="0">
                <a:solidFill>
                  <a:srgbClr val="FF0000"/>
                </a:solidFill>
              </a:rPr>
              <a:t>PARÁMETROS PRICIPALES A EVALUAR</a:t>
            </a:r>
            <a:endParaRPr lang="es-EC" sz="4000" b="1" dirty="0">
              <a:solidFill>
                <a:srgbClr val="FF0000"/>
              </a:solidFill>
            </a:endParaRPr>
          </a:p>
        </p:txBody>
      </p:sp>
      <p:sp>
        <p:nvSpPr>
          <p:cNvPr id="5" name="Título 1"/>
          <p:cNvSpPr txBox="1">
            <a:spLocks/>
          </p:cNvSpPr>
          <p:nvPr/>
        </p:nvSpPr>
        <p:spPr>
          <a:xfrm>
            <a:off x="618187" y="361793"/>
            <a:ext cx="11050073" cy="36821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t>
            </a:r>
            <a:r>
              <a:rPr lang="es-MX" sz="3000" u="sng" dirty="0" smtClean="0">
                <a:solidFill>
                  <a:schemeClr val="tx1"/>
                </a:solidFill>
              </a:rPr>
              <a:t>Á</a:t>
            </a:r>
            <a:r>
              <a:rPr lang="es-MX" sz="3000" b="1" i="1" u="sng" dirty="0" smtClean="0">
                <a:solidFill>
                  <a:schemeClr val="tx1"/>
                </a:solidFill>
              </a:rPr>
              <a:t>METROS FÍSICOS (</a:t>
            </a:r>
            <a:r>
              <a:rPr lang="es-MX" sz="3000" b="1" i="1" u="sng" dirty="0" smtClean="0">
                <a:solidFill>
                  <a:srgbClr val="FF0000"/>
                </a:solidFill>
              </a:rPr>
              <a:t>TEMPERATURA</a:t>
            </a:r>
            <a:r>
              <a:rPr lang="es-MX" sz="3000" b="1" i="1" u="sng" dirty="0">
                <a:solidFill>
                  <a:schemeClr val="tx1"/>
                </a:solidFill>
              </a:rPr>
              <a:t>)</a:t>
            </a:r>
            <a:endParaRPr lang="es-MX" sz="3000" b="1" i="1" u="sng" dirty="0" smtClean="0">
              <a:solidFill>
                <a:schemeClr val="tx1"/>
              </a:solidFill>
            </a:endParaRPr>
          </a:p>
          <a:p>
            <a:pPr marL="457200" indent="-457200" algn="just">
              <a:buFont typeface="Wingdings" panose="05000000000000000000" pitchFamily="2" charset="2"/>
              <a:buChar char="ü"/>
            </a:pPr>
            <a:r>
              <a:rPr lang="es-MX" sz="3000" dirty="0" smtClean="0">
                <a:solidFill>
                  <a:schemeClr val="tx1"/>
                </a:solidFill>
              </a:rPr>
              <a:t>Importancia de la variación</a:t>
            </a:r>
          </a:p>
          <a:p>
            <a:pPr marL="457200" indent="-457200" algn="just">
              <a:buFont typeface="Wingdings" panose="05000000000000000000" pitchFamily="2" charset="2"/>
              <a:buChar char="ü"/>
            </a:pPr>
            <a:r>
              <a:rPr lang="es-MX" sz="3000" dirty="0" smtClean="0">
                <a:solidFill>
                  <a:schemeClr val="tx1"/>
                </a:solidFill>
              </a:rPr>
              <a:t>Influencia en la velocidad de reacciones químicas</a:t>
            </a:r>
          </a:p>
          <a:p>
            <a:pPr marL="457200" indent="-457200" algn="just">
              <a:buFont typeface="Wingdings" panose="05000000000000000000" pitchFamily="2" charset="2"/>
              <a:buChar char="ü"/>
            </a:pPr>
            <a:r>
              <a:rPr lang="es-MX" sz="3000" dirty="0" smtClean="0">
                <a:solidFill>
                  <a:schemeClr val="tx1"/>
                </a:solidFill>
              </a:rPr>
              <a:t>Desarrollo y equilibrio de la vida acuática</a:t>
            </a:r>
          </a:p>
          <a:p>
            <a:pPr marL="457200" indent="-457200" algn="just">
              <a:buFont typeface="Wingdings" panose="05000000000000000000" pitchFamily="2" charset="2"/>
              <a:buChar char="ü"/>
            </a:pPr>
            <a:r>
              <a:rPr lang="es-MX" sz="3000" dirty="0" smtClean="0">
                <a:solidFill>
                  <a:schemeClr val="tx1"/>
                </a:solidFill>
              </a:rPr>
              <a:t>Actividad de microorganismos</a:t>
            </a:r>
          </a:p>
          <a:p>
            <a:pPr marL="457200" indent="-457200" algn="just">
              <a:buFont typeface="Wingdings" panose="05000000000000000000" pitchFamily="2" charset="2"/>
              <a:buChar char="ü"/>
            </a:pPr>
            <a:r>
              <a:rPr lang="es-MX" sz="3000" dirty="0" smtClean="0">
                <a:solidFill>
                  <a:schemeClr val="tx1"/>
                </a:solidFill>
              </a:rPr>
              <a:t>Solubilidad de gases y sales</a:t>
            </a:r>
          </a:p>
          <a:p>
            <a:pPr algn="just"/>
            <a:r>
              <a:rPr lang="es-EC" sz="3000" dirty="0">
                <a:solidFill>
                  <a:schemeClr val="tx1"/>
                </a:solidFill>
              </a:rPr>
              <a:t> </a:t>
            </a:r>
          </a:p>
        </p:txBody>
      </p:sp>
      <p:sp>
        <p:nvSpPr>
          <p:cNvPr id="6" name="Título 1"/>
          <p:cNvSpPr txBox="1">
            <a:spLocks/>
          </p:cNvSpPr>
          <p:nvPr/>
        </p:nvSpPr>
        <p:spPr>
          <a:xfrm>
            <a:off x="459347" y="2417150"/>
            <a:ext cx="11350580" cy="45478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PARAMETROS </a:t>
            </a:r>
            <a:r>
              <a:rPr lang="es-MX" sz="3000" b="1" i="1" u="sng" dirty="0">
                <a:solidFill>
                  <a:schemeClr val="tx1"/>
                </a:solidFill>
              </a:rPr>
              <a:t>FÍSICOS </a:t>
            </a:r>
            <a:r>
              <a:rPr lang="es-MX" sz="3000" b="1" i="1" u="sng" dirty="0" smtClean="0">
                <a:solidFill>
                  <a:schemeClr val="tx1"/>
                </a:solidFill>
              </a:rPr>
              <a:t>(</a:t>
            </a:r>
            <a:r>
              <a:rPr lang="es-MX" sz="3000" b="1" i="1" u="sng" dirty="0" smtClean="0">
                <a:solidFill>
                  <a:srgbClr val="FF0000"/>
                </a:solidFill>
              </a:rPr>
              <a:t>S</a:t>
            </a:r>
            <a:r>
              <a:rPr lang="es-MX" sz="3000" u="sng" dirty="0" smtClean="0">
                <a:solidFill>
                  <a:srgbClr val="FF0000"/>
                </a:solidFill>
              </a:rPr>
              <a:t>Ó</a:t>
            </a:r>
            <a:r>
              <a:rPr lang="es-MX" sz="3000" b="1" i="1" u="sng" dirty="0" smtClean="0">
                <a:solidFill>
                  <a:srgbClr val="FF0000"/>
                </a:solidFill>
              </a:rPr>
              <a:t>LIDOS</a:t>
            </a:r>
            <a:r>
              <a:rPr lang="es-MX" sz="3000" b="1" i="1" u="sng" dirty="0" smtClean="0">
                <a:solidFill>
                  <a:schemeClr val="tx1"/>
                </a:solidFill>
              </a:rPr>
              <a:t>)</a:t>
            </a:r>
          </a:p>
          <a:p>
            <a:pPr marL="457200" indent="-457200" algn="just">
              <a:buFont typeface="Wingdings" panose="05000000000000000000" pitchFamily="2" charset="2"/>
              <a:buChar char="ü"/>
            </a:pPr>
            <a:r>
              <a:rPr lang="es-MX" sz="3000" dirty="0" smtClean="0">
                <a:solidFill>
                  <a:schemeClr val="tx1"/>
                </a:solidFill>
              </a:rPr>
              <a:t>Origen orgánico e inorgánico</a:t>
            </a:r>
            <a:endParaRPr lang="es-MX" sz="3000" dirty="0">
              <a:solidFill>
                <a:schemeClr val="tx1"/>
              </a:solidFill>
            </a:endParaRPr>
          </a:p>
          <a:p>
            <a:pPr marL="457200" indent="-457200" algn="just">
              <a:buFont typeface="Wingdings" panose="05000000000000000000" pitchFamily="2" charset="2"/>
              <a:buChar char="ü"/>
            </a:pPr>
            <a:r>
              <a:rPr lang="es-MX" sz="3000" dirty="0" smtClean="0">
                <a:solidFill>
                  <a:schemeClr val="tx1"/>
                </a:solidFill>
              </a:rPr>
              <a:t>Materia en suspensión, sedimentable, coloidal y disuelta</a:t>
            </a:r>
            <a:endParaRPr lang="es-MX" sz="3000" dirty="0">
              <a:solidFill>
                <a:schemeClr val="tx1"/>
              </a:solidFill>
            </a:endParaRPr>
          </a:p>
          <a:p>
            <a:pPr marL="457200" indent="-457200" algn="just">
              <a:buFont typeface="Wingdings" panose="05000000000000000000" pitchFamily="2" charset="2"/>
              <a:buChar char="ü"/>
            </a:pPr>
            <a:r>
              <a:rPr lang="es-MX" sz="3000" dirty="0" smtClean="0">
                <a:solidFill>
                  <a:schemeClr val="tx1"/>
                </a:solidFill>
              </a:rPr>
              <a:t>Solidos totales producen cambios importantes en la </a:t>
            </a:r>
            <a:r>
              <a:rPr lang="el-GR" sz="3000" dirty="0" smtClean="0">
                <a:solidFill>
                  <a:schemeClr val="tx1"/>
                </a:solidFill>
              </a:rPr>
              <a:t>σ</a:t>
            </a:r>
            <a:r>
              <a:rPr lang="es-ES" sz="3000" dirty="0" smtClean="0">
                <a:solidFill>
                  <a:schemeClr val="tx1"/>
                </a:solidFill>
              </a:rPr>
              <a:t> del agua</a:t>
            </a:r>
            <a:endParaRPr lang="es-MX" sz="3000" dirty="0">
              <a:solidFill>
                <a:schemeClr val="tx1"/>
              </a:solidFill>
            </a:endParaRPr>
          </a:p>
          <a:p>
            <a:pPr marL="457200" indent="-457200" algn="just">
              <a:buFont typeface="Wingdings" panose="05000000000000000000" pitchFamily="2" charset="2"/>
              <a:buChar char="ü"/>
            </a:pPr>
            <a:r>
              <a:rPr lang="es-MX" sz="3000" dirty="0" smtClean="0">
                <a:solidFill>
                  <a:schemeClr val="tx1"/>
                </a:solidFill>
              </a:rPr>
              <a:t>Solidos Suspendidos</a:t>
            </a:r>
            <a:endParaRPr lang="es-MX" sz="3000" dirty="0">
              <a:solidFill>
                <a:schemeClr val="tx1"/>
              </a:solidFill>
            </a:endParaRPr>
          </a:p>
          <a:p>
            <a:pPr marL="457200" indent="-457200" algn="just">
              <a:buFont typeface="Wingdings" panose="05000000000000000000" pitchFamily="2" charset="2"/>
              <a:buChar char="ü"/>
            </a:pPr>
            <a:r>
              <a:rPr lang="es-MX" sz="3000" dirty="0" smtClean="0">
                <a:solidFill>
                  <a:schemeClr val="tx1"/>
                </a:solidFill>
              </a:rPr>
              <a:t>Solidos Sedimentables</a:t>
            </a:r>
            <a:endParaRPr lang="es-MX" sz="3000" dirty="0">
              <a:solidFill>
                <a:schemeClr val="tx1"/>
              </a:solidFill>
            </a:endParaRPr>
          </a:p>
          <a:p>
            <a:pPr algn="just"/>
            <a:r>
              <a:rPr lang="es-EC" sz="3000" dirty="0">
                <a:solidFill>
                  <a:schemeClr val="tx1"/>
                </a:solidFill>
              </a:rPr>
              <a:t> </a:t>
            </a:r>
          </a:p>
        </p:txBody>
      </p:sp>
    </p:spTree>
    <p:extLst>
      <p:ext uri="{BB962C8B-B14F-4D97-AF65-F5344CB8AC3E}">
        <p14:creationId xmlns:p14="http://schemas.microsoft.com/office/powerpoint/2010/main" val="32837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73486" y="0"/>
            <a:ext cx="10959921" cy="808186"/>
          </a:xfrm>
        </p:spPr>
        <p:txBody>
          <a:bodyPr/>
          <a:lstStyle/>
          <a:p>
            <a:pPr algn="ctr"/>
            <a:r>
              <a:rPr lang="es-EC" sz="4000" b="1" dirty="0" smtClean="0">
                <a:solidFill>
                  <a:srgbClr val="FF0000"/>
                </a:solidFill>
              </a:rPr>
              <a:t>PARÁMETROS PRICIPALES A EVALUAR</a:t>
            </a:r>
            <a:endParaRPr lang="es-EC" sz="4000" b="1" dirty="0">
              <a:solidFill>
                <a:srgbClr val="FF0000"/>
              </a:solidFill>
            </a:endParaRPr>
          </a:p>
        </p:txBody>
      </p:sp>
      <p:sp>
        <p:nvSpPr>
          <p:cNvPr id="5" name="Título 1"/>
          <p:cNvSpPr txBox="1">
            <a:spLocks/>
          </p:cNvSpPr>
          <p:nvPr/>
        </p:nvSpPr>
        <p:spPr>
          <a:xfrm>
            <a:off x="609600" y="957883"/>
            <a:ext cx="11050073" cy="36821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t>
            </a:r>
            <a:r>
              <a:rPr lang="es-MX" sz="3000" u="sng" dirty="0" smtClean="0">
                <a:solidFill>
                  <a:schemeClr val="tx1"/>
                </a:solidFill>
              </a:rPr>
              <a:t>Á</a:t>
            </a:r>
            <a:r>
              <a:rPr lang="es-MX" sz="3000" b="1" i="1" u="sng" dirty="0" smtClean="0">
                <a:solidFill>
                  <a:schemeClr val="tx1"/>
                </a:solidFill>
              </a:rPr>
              <a:t>METROS FÍSICOS (</a:t>
            </a:r>
            <a:r>
              <a:rPr lang="es-MX" sz="3000" b="1" i="1" u="sng" dirty="0" smtClean="0">
                <a:solidFill>
                  <a:srgbClr val="FF0000"/>
                </a:solidFill>
              </a:rPr>
              <a:t>TURBIDEZ</a:t>
            </a:r>
            <a:r>
              <a:rPr lang="es-MX" sz="3000" b="1" i="1" u="sng" dirty="0" smtClean="0">
                <a:solidFill>
                  <a:schemeClr val="tx1"/>
                </a:solidFill>
              </a:rPr>
              <a:t>)</a:t>
            </a:r>
          </a:p>
          <a:p>
            <a:pPr marL="457200" indent="-457200" algn="just">
              <a:buFont typeface="Wingdings" panose="05000000000000000000" pitchFamily="2" charset="2"/>
              <a:buChar char="ü"/>
            </a:pPr>
            <a:r>
              <a:rPr lang="es-MX" sz="3000" dirty="0" smtClean="0">
                <a:solidFill>
                  <a:schemeClr val="tx1"/>
                </a:solidFill>
              </a:rPr>
              <a:t>En relación con materia coloidal y en suspensión (Indicador de la calidad del agua)</a:t>
            </a:r>
          </a:p>
          <a:p>
            <a:pPr marL="457200" indent="-457200" algn="just">
              <a:buFont typeface="Wingdings" panose="05000000000000000000" pitchFamily="2" charset="2"/>
              <a:buChar char="ü"/>
            </a:pPr>
            <a:r>
              <a:rPr lang="es-MX" sz="3000" dirty="0" smtClean="0">
                <a:solidFill>
                  <a:schemeClr val="tx1"/>
                </a:solidFill>
              </a:rPr>
              <a:t>Asociada con la anti esteticidad, movilidad y </a:t>
            </a:r>
            <a:r>
              <a:rPr lang="es-MX" sz="3000" dirty="0" err="1" smtClean="0">
                <a:solidFill>
                  <a:schemeClr val="tx1"/>
                </a:solidFill>
              </a:rPr>
              <a:t>filtrabilidad</a:t>
            </a:r>
            <a:r>
              <a:rPr lang="es-MX" sz="3000" dirty="0" smtClean="0">
                <a:solidFill>
                  <a:schemeClr val="tx1"/>
                </a:solidFill>
              </a:rPr>
              <a:t> de los contaminantes</a:t>
            </a:r>
          </a:p>
          <a:p>
            <a:pPr marL="457200" indent="-457200" algn="just">
              <a:buFont typeface="Wingdings" panose="05000000000000000000" pitchFamily="2" charset="2"/>
              <a:buChar char="ü"/>
            </a:pPr>
            <a:r>
              <a:rPr lang="es-MX" sz="3000" dirty="0" smtClean="0">
                <a:solidFill>
                  <a:schemeClr val="tx1"/>
                </a:solidFill>
              </a:rPr>
              <a:t>Parámetro de control de Aguas Residuales</a:t>
            </a:r>
          </a:p>
          <a:p>
            <a:pPr marL="457200" indent="-457200" algn="just">
              <a:buFont typeface="Wingdings" panose="05000000000000000000" pitchFamily="2" charset="2"/>
              <a:buChar char="ü"/>
            </a:pPr>
            <a:endParaRPr lang="es-MX" sz="3000" dirty="0" smtClean="0">
              <a:solidFill>
                <a:srgbClr val="FF0000"/>
              </a:solidFill>
            </a:endParaRPr>
          </a:p>
          <a:p>
            <a:pPr algn="just"/>
            <a:r>
              <a:rPr lang="es-EC" sz="3000" dirty="0">
                <a:solidFill>
                  <a:schemeClr val="tx1"/>
                </a:solidFill>
              </a:rPr>
              <a:t> </a:t>
            </a:r>
          </a:p>
        </p:txBody>
      </p:sp>
      <p:sp>
        <p:nvSpPr>
          <p:cNvPr id="6" name="Título 1"/>
          <p:cNvSpPr txBox="1">
            <a:spLocks/>
          </p:cNvSpPr>
          <p:nvPr/>
        </p:nvSpPr>
        <p:spPr>
          <a:xfrm>
            <a:off x="459346" y="2366155"/>
            <a:ext cx="11350580" cy="45478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PARAMETROS FISICOS (</a:t>
            </a:r>
            <a:r>
              <a:rPr lang="es-MX" sz="3000" b="1" i="1" u="sng" dirty="0" smtClean="0">
                <a:solidFill>
                  <a:srgbClr val="FF0000"/>
                </a:solidFill>
              </a:rPr>
              <a:t>COLOR Y OLOR</a:t>
            </a:r>
            <a:r>
              <a:rPr lang="es-MX" sz="3000" b="1" i="1" u="sng" dirty="0" smtClean="0">
                <a:solidFill>
                  <a:schemeClr val="tx1"/>
                </a:solidFill>
              </a:rPr>
              <a:t>)</a:t>
            </a:r>
          </a:p>
          <a:p>
            <a:pPr marL="457200" indent="-457200" algn="just">
              <a:buFont typeface="Wingdings" panose="05000000000000000000" pitchFamily="2" charset="2"/>
              <a:buChar char="ü"/>
            </a:pPr>
            <a:r>
              <a:rPr lang="es-MX" sz="3000" dirty="0" smtClean="0">
                <a:solidFill>
                  <a:schemeClr val="tx1"/>
                </a:solidFill>
              </a:rPr>
              <a:t>Tonalidad desde gris a obscuro, incluso negro a medida que transcurre el tiempo.</a:t>
            </a:r>
            <a:endParaRPr lang="es-MX" sz="3000" dirty="0">
              <a:solidFill>
                <a:schemeClr val="tx1"/>
              </a:solidFill>
            </a:endParaRPr>
          </a:p>
          <a:p>
            <a:pPr marL="457200" indent="-457200" algn="just">
              <a:buFont typeface="Wingdings" panose="05000000000000000000" pitchFamily="2" charset="2"/>
              <a:buChar char="ü"/>
            </a:pPr>
            <a:r>
              <a:rPr lang="es-ES" sz="3000" dirty="0" smtClean="0">
                <a:solidFill>
                  <a:schemeClr val="tx1"/>
                </a:solidFill>
              </a:rPr>
              <a:t>El olor se origina por los gases liberados durante la descomposición de la materia orgánica.</a:t>
            </a:r>
            <a:endParaRPr lang="es-MX" sz="3000" dirty="0">
              <a:solidFill>
                <a:schemeClr val="tx1"/>
              </a:solidFill>
            </a:endParaRPr>
          </a:p>
          <a:p>
            <a:pPr algn="just"/>
            <a:r>
              <a:rPr lang="es-EC" sz="3000" dirty="0">
                <a:solidFill>
                  <a:schemeClr val="tx1"/>
                </a:solidFill>
              </a:rPr>
              <a:t> </a:t>
            </a:r>
          </a:p>
        </p:txBody>
      </p:sp>
    </p:spTree>
    <p:extLst>
      <p:ext uri="{BB962C8B-B14F-4D97-AF65-F5344CB8AC3E}">
        <p14:creationId xmlns:p14="http://schemas.microsoft.com/office/powerpoint/2010/main" val="41977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73486" y="0"/>
            <a:ext cx="10959921" cy="808186"/>
          </a:xfrm>
        </p:spPr>
        <p:txBody>
          <a:bodyPr/>
          <a:lstStyle/>
          <a:p>
            <a:pPr algn="ctr"/>
            <a:r>
              <a:rPr lang="es-EC" sz="4000" b="1" dirty="0" smtClean="0">
                <a:solidFill>
                  <a:srgbClr val="FF0000"/>
                </a:solidFill>
              </a:rPr>
              <a:t>PARÁMETROS PRICIPALES A EVALUAR</a:t>
            </a:r>
            <a:endParaRPr lang="es-EC" sz="4000" b="1" dirty="0">
              <a:solidFill>
                <a:srgbClr val="FF0000"/>
              </a:solidFill>
            </a:endParaRPr>
          </a:p>
        </p:txBody>
      </p:sp>
      <p:sp>
        <p:nvSpPr>
          <p:cNvPr id="5" name="Título 1"/>
          <p:cNvSpPr txBox="1">
            <a:spLocks/>
          </p:cNvSpPr>
          <p:nvPr/>
        </p:nvSpPr>
        <p:spPr>
          <a:xfrm>
            <a:off x="609600" y="43475"/>
            <a:ext cx="11050073" cy="36821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t>
            </a:r>
            <a:r>
              <a:rPr lang="es-MX" sz="3000" u="sng" dirty="0" smtClean="0">
                <a:solidFill>
                  <a:schemeClr val="tx1"/>
                </a:solidFill>
              </a:rPr>
              <a:t>Á</a:t>
            </a:r>
            <a:r>
              <a:rPr lang="es-MX" sz="3000" b="1" i="1" u="sng" dirty="0" smtClean="0">
                <a:solidFill>
                  <a:schemeClr val="tx1"/>
                </a:solidFill>
              </a:rPr>
              <a:t>METROS QUÍMICOS (</a:t>
            </a:r>
            <a:r>
              <a:rPr lang="es-MX" sz="3000" b="1" i="1" u="sng" dirty="0" smtClean="0">
                <a:solidFill>
                  <a:srgbClr val="FF0000"/>
                </a:solidFill>
              </a:rPr>
              <a:t>DBO₅</a:t>
            </a:r>
            <a:r>
              <a:rPr lang="es-MX" sz="3000" b="1" i="1" u="sng" dirty="0" smtClean="0">
                <a:solidFill>
                  <a:schemeClr val="tx1"/>
                </a:solidFill>
              </a:rPr>
              <a:t>)</a:t>
            </a:r>
          </a:p>
          <a:p>
            <a:pPr marL="457200" indent="-457200" algn="just">
              <a:buFont typeface="Wingdings" panose="05000000000000000000" pitchFamily="2" charset="2"/>
              <a:buChar char="ü"/>
            </a:pPr>
            <a:r>
              <a:rPr lang="es-MX" sz="3000" dirty="0" smtClean="0">
                <a:solidFill>
                  <a:schemeClr val="tx1"/>
                </a:solidFill>
              </a:rPr>
              <a:t>Oxigeno necesario para oxidar (estabilizar) la materia orgánica biodegradable en 5 días.</a:t>
            </a:r>
          </a:p>
          <a:p>
            <a:pPr marL="457200" indent="-457200" algn="just">
              <a:buFont typeface="Wingdings" panose="05000000000000000000" pitchFamily="2" charset="2"/>
              <a:buChar char="ü"/>
            </a:pPr>
            <a:r>
              <a:rPr lang="es-MX" sz="3000" dirty="0" smtClean="0">
                <a:solidFill>
                  <a:schemeClr val="tx1"/>
                </a:solidFill>
              </a:rPr>
              <a:t>Parámetro mas utilizado para medir la calidad de las aguas residuales.</a:t>
            </a:r>
            <a:endParaRPr lang="es-MX" sz="3000" dirty="0" smtClean="0">
              <a:solidFill>
                <a:srgbClr val="FF0000"/>
              </a:solidFill>
            </a:endParaRPr>
          </a:p>
          <a:p>
            <a:pPr algn="just"/>
            <a:r>
              <a:rPr lang="es-EC" sz="3000" dirty="0">
                <a:solidFill>
                  <a:schemeClr val="tx1"/>
                </a:solidFill>
              </a:rPr>
              <a:t> </a:t>
            </a:r>
          </a:p>
        </p:txBody>
      </p:sp>
      <p:sp>
        <p:nvSpPr>
          <p:cNvPr id="6" name="Título 1"/>
          <p:cNvSpPr txBox="1">
            <a:spLocks/>
          </p:cNvSpPr>
          <p:nvPr/>
        </p:nvSpPr>
        <p:spPr>
          <a:xfrm>
            <a:off x="459346" y="2366155"/>
            <a:ext cx="11350580" cy="45478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PARAMETROS </a:t>
            </a:r>
            <a:r>
              <a:rPr lang="es-MX" sz="3000" b="1" i="1" u="sng" dirty="0">
                <a:solidFill>
                  <a:schemeClr val="tx1"/>
                </a:solidFill>
              </a:rPr>
              <a:t>QUÍMICOS</a:t>
            </a:r>
            <a:r>
              <a:rPr lang="es-MX" sz="3000" b="1" i="1" u="sng" dirty="0" smtClean="0">
                <a:solidFill>
                  <a:schemeClr val="tx1"/>
                </a:solidFill>
              </a:rPr>
              <a:t> (</a:t>
            </a:r>
            <a:r>
              <a:rPr lang="es-MX" sz="3000" b="1" i="1" u="sng" dirty="0" smtClean="0">
                <a:solidFill>
                  <a:srgbClr val="FF0000"/>
                </a:solidFill>
              </a:rPr>
              <a:t>DQO</a:t>
            </a:r>
            <a:r>
              <a:rPr lang="es-MX" sz="3000" b="1" i="1" u="sng" dirty="0" smtClean="0">
                <a:solidFill>
                  <a:schemeClr val="tx1"/>
                </a:solidFill>
              </a:rPr>
              <a:t>)</a:t>
            </a:r>
          </a:p>
          <a:p>
            <a:pPr marL="457200" indent="-457200" algn="just">
              <a:buFont typeface="Wingdings" panose="05000000000000000000" pitchFamily="2" charset="2"/>
              <a:buChar char="ü"/>
            </a:pPr>
            <a:r>
              <a:rPr lang="es-MX" sz="3000" dirty="0" smtClean="0">
                <a:solidFill>
                  <a:schemeClr val="tx1"/>
                </a:solidFill>
              </a:rPr>
              <a:t>Cantidad de Oxigeno necesaria para oxidar toda la materia orgánica oxidable presente en el agua.</a:t>
            </a:r>
          </a:p>
          <a:p>
            <a:pPr marL="457200" indent="-457200" algn="just">
              <a:buFont typeface="Wingdings" panose="05000000000000000000" pitchFamily="2" charset="2"/>
              <a:buChar char="ü"/>
            </a:pPr>
            <a:r>
              <a:rPr lang="es-MX" sz="3000" dirty="0" smtClean="0">
                <a:solidFill>
                  <a:schemeClr val="tx1"/>
                </a:solidFill>
              </a:rPr>
              <a:t>Relación DBO / DQO. </a:t>
            </a:r>
            <a:r>
              <a:rPr lang="es-MX" sz="3000" dirty="0" err="1" smtClean="0">
                <a:solidFill>
                  <a:schemeClr val="tx1"/>
                </a:solidFill>
              </a:rPr>
              <a:t>Biodegradabilidad</a:t>
            </a:r>
            <a:r>
              <a:rPr lang="es-MX" sz="3000" dirty="0" smtClean="0">
                <a:solidFill>
                  <a:schemeClr val="tx1"/>
                </a:solidFill>
              </a:rPr>
              <a:t> de las Aguas Residuales</a:t>
            </a:r>
            <a:endParaRPr lang="es-MX" sz="3000" dirty="0">
              <a:solidFill>
                <a:schemeClr val="tx1"/>
              </a:solidFill>
            </a:endParaRPr>
          </a:p>
          <a:p>
            <a:pPr marL="457200" indent="-457200" algn="just">
              <a:buFont typeface="Wingdings" panose="05000000000000000000" pitchFamily="2" charset="2"/>
              <a:buChar char="ü"/>
            </a:pPr>
            <a:endParaRPr lang="es-MX" sz="3000" dirty="0">
              <a:solidFill>
                <a:schemeClr val="tx1"/>
              </a:solidFill>
            </a:endParaRPr>
          </a:p>
          <a:p>
            <a:pPr algn="just"/>
            <a:r>
              <a:rPr lang="es-EC" sz="3000" dirty="0">
                <a:solidFill>
                  <a:schemeClr val="tx1"/>
                </a:solidFill>
              </a:rPr>
              <a:t> </a:t>
            </a:r>
          </a:p>
        </p:txBody>
      </p:sp>
    </p:spTree>
    <p:extLst>
      <p:ext uri="{BB962C8B-B14F-4D97-AF65-F5344CB8AC3E}">
        <p14:creationId xmlns:p14="http://schemas.microsoft.com/office/powerpoint/2010/main" val="7348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73486" y="0"/>
            <a:ext cx="10959921" cy="808186"/>
          </a:xfrm>
        </p:spPr>
        <p:txBody>
          <a:bodyPr/>
          <a:lstStyle/>
          <a:p>
            <a:pPr algn="ctr"/>
            <a:r>
              <a:rPr lang="es-EC" sz="4000" b="1" dirty="0" smtClean="0">
                <a:solidFill>
                  <a:srgbClr val="FF0000"/>
                </a:solidFill>
              </a:rPr>
              <a:t>PARÁMETROS PRICIPALES A EVALUAR</a:t>
            </a:r>
            <a:endParaRPr lang="es-EC" sz="4000" b="1" dirty="0">
              <a:solidFill>
                <a:srgbClr val="FF0000"/>
              </a:solidFill>
            </a:endParaRPr>
          </a:p>
        </p:txBody>
      </p:sp>
      <p:sp>
        <p:nvSpPr>
          <p:cNvPr id="5" name="Título 1"/>
          <p:cNvSpPr txBox="1">
            <a:spLocks/>
          </p:cNvSpPr>
          <p:nvPr/>
        </p:nvSpPr>
        <p:spPr>
          <a:xfrm>
            <a:off x="435429" y="-605583"/>
            <a:ext cx="11224244" cy="36821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t>
            </a:r>
            <a:r>
              <a:rPr lang="es-MX" sz="3000" u="sng" dirty="0" smtClean="0">
                <a:solidFill>
                  <a:schemeClr val="tx1"/>
                </a:solidFill>
              </a:rPr>
              <a:t>Á</a:t>
            </a:r>
            <a:r>
              <a:rPr lang="es-MX" sz="3000" b="1" i="1" u="sng" dirty="0" smtClean="0">
                <a:solidFill>
                  <a:schemeClr val="tx1"/>
                </a:solidFill>
              </a:rPr>
              <a:t>METROS QUÍMICOS (</a:t>
            </a:r>
            <a:r>
              <a:rPr lang="es-MX" sz="3000" b="1" i="1" u="sng" dirty="0" smtClean="0">
                <a:solidFill>
                  <a:srgbClr val="FF0000"/>
                </a:solidFill>
              </a:rPr>
              <a:t>pH</a:t>
            </a:r>
            <a:r>
              <a:rPr lang="es-MX" sz="3000" b="1" i="1" u="sng" dirty="0" smtClean="0">
                <a:solidFill>
                  <a:schemeClr val="tx1"/>
                </a:solidFill>
              </a:rPr>
              <a:t>)</a:t>
            </a:r>
          </a:p>
          <a:p>
            <a:pPr marL="457200" indent="-457200" algn="just">
              <a:buFont typeface="Wingdings" panose="05000000000000000000" pitchFamily="2" charset="2"/>
              <a:buChar char="ü"/>
            </a:pPr>
            <a:r>
              <a:rPr lang="es-MX" sz="3000" dirty="0" smtClean="0">
                <a:solidFill>
                  <a:schemeClr val="tx1"/>
                </a:solidFill>
              </a:rPr>
              <a:t>Entre 6 y 9, permite la actividad biológica en Aguas Residuales.</a:t>
            </a:r>
          </a:p>
          <a:p>
            <a:pPr marL="457200" indent="-457200" algn="just">
              <a:buFont typeface="Wingdings" panose="05000000000000000000" pitchFamily="2" charset="2"/>
              <a:buChar char="ü"/>
            </a:pPr>
            <a:r>
              <a:rPr lang="es-MX" sz="3000" dirty="0" smtClean="0">
                <a:solidFill>
                  <a:schemeClr val="tx1"/>
                </a:solidFill>
              </a:rPr>
              <a:t>Garantiza la efectividad de los procesos químicos.</a:t>
            </a:r>
            <a:endParaRPr lang="es-MX" sz="3000" dirty="0" smtClean="0">
              <a:solidFill>
                <a:srgbClr val="FF0000"/>
              </a:solidFill>
            </a:endParaRPr>
          </a:p>
          <a:p>
            <a:pPr algn="just"/>
            <a:r>
              <a:rPr lang="es-EC" sz="3000" dirty="0">
                <a:solidFill>
                  <a:schemeClr val="tx1"/>
                </a:solidFill>
              </a:rPr>
              <a:t> </a:t>
            </a:r>
          </a:p>
        </p:txBody>
      </p:sp>
      <p:sp>
        <p:nvSpPr>
          <p:cNvPr id="6" name="Título 1"/>
          <p:cNvSpPr txBox="1">
            <a:spLocks/>
          </p:cNvSpPr>
          <p:nvPr/>
        </p:nvSpPr>
        <p:spPr>
          <a:xfrm>
            <a:off x="435428" y="2366155"/>
            <a:ext cx="11756571" cy="45478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PARAMETROS </a:t>
            </a:r>
            <a:r>
              <a:rPr lang="es-MX" sz="3000" b="1" i="1" u="sng" dirty="0">
                <a:solidFill>
                  <a:schemeClr val="tx1"/>
                </a:solidFill>
              </a:rPr>
              <a:t>QUÍMICOS</a:t>
            </a:r>
            <a:r>
              <a:rPr lang="es-MX" sz="3000" b="1" i="1" u="sng" dirty="0" smtClean="0">
                <a:solidFill>
                  <a:schemeClr val="tx1"/>
                </a:solidFill>
              </a:rPr>
              <a:t> (</a:t>
            </a:r>
            <a:r>
              <a:rPr lang="es-MX" sz="3000" b="1" i="1" u="sng" dirty="0" smtClean="0">
                <a:solidFill>
                  <a:srgbClr val="FF0000"/>
                </a:solidFill>
              </a:rPr>
              <a:t>N, P, Gases</a:t>
            </a:r>
            <a:r>
              <a:rPr lang="es-MX" sz="3000" b="1" i="1" u="sng" dirty="0" smtClean="0">
                <a:solidFill>
                  <a:schemeClr val="tx1"/>
                </a:solidFill>
              </a:rPr>
              <a:t>)</a:t>
            </a:r>
          </a:p>
          <a:p>
            <a:pPr marL="457200" indent="-457200" algn="just">
              <a:buFont typeface="Wingdings" panose="05000000000000000000" pitchFamily="2" charset="2"/>
              <a:buChar char="ü"/>
            </a:pPr>
            <a:r>
              <a:rPr lang="es-MX" sz="3000" b="1" i="1" u="sng" dirty="0" smtClean="0">
                <a:solidFill>
                  <a:schemeClr val="tx1"/>
                </a:solidFill>
              </a:rPr>
              <a:t>N.- </a:t>
            </a:r>
            <a:r>
              <a:rPr lang="es-MX" sz="3000" dirty="0" smtClean="0">
                <a:solidFill>
                  <a:schemeClr val="tx1"/>
                </a:solidFill>
              </a:rPr>
              <a:t>Como N orgánico, NH</a:t>
            </a:r>
            <a:r>
              <a:rPr lang="es-ES" sz="3200" dirty="0">
                <a:solidFill>
                  <a:schemeClr val="tx1"/>
                </a:solidFill>
              </a:rPr>
              <a:t>₃</a:t>
            </a:r>
            <a:r>
              <a:rPr lang="es-MX" sz="3000" dirty="0" smtClean="0">
                <a:solidFill>
                  <a:schemeClr val="tx1"/>
                </a:solidFill>
              </a:rPr>
              <a:t>, NO</a:t>
            </a:r>
            <a:r>
              <a:rPr lang="es-ES" sz="3200" dirty="0">
                <a:solidFill>
                  <a:schemeClr val="tx1"/>
                </a:solidFill>
              </a:rPr>
              <a:t>₃</a:t>
            </a:r>
            <a:r>
              <a:rPr lang="es-MX" sz="3000" dirty="0" smtClean="0">
                <a:solidFill>
                  <a:schemeClr val="tx1"/>
                </a:solidFill>
              </a:rPr>
              <a:t>. EUTROFIZACIÓN </a:t>
            </a:r>
          </a:p>
          <a:p>
            <a:pPr marL="457200" indent="-457200" algn="just">
              <a:buFont typeface="Wingdings" panose="05000000000000000000" pitchFamily="2" charset="2"/>
              <a:buChar char="ü"/>
            </a:pPr>
            <a:r>
              <a:rPr lang="es-MX" sz="3000" b="1" i="1" u="sng" dirty="0" smtClean="0">
                <a:solidFill>
                  <a:schemeClr val="tx1"/>
                </a:solidFill>
              </a:rPr>
              <a:t>P.-</a:t>
            </a:r>
            <a:r>
              <a:rPr lang="es-MX" sz="3000" dirty="0" smtClean="0">
                <a:solidFill>
                  <a:schemeClr val="tx1"/>
                </a:solidFill>
              </a:rPr>
              <a:t> Como P orgánico, Orto fosfato. Nutriente para crecimiento de plantas y organismos biológicos. </a:t>
            </a:r>
          </a:p>
          <a:p>
            <a:pPr marL="457200" indent="-457200" algn="just">
              <a:buFont typeface="Wingdings" panose="05000000000000000000" pitchFamily="2" charset="2"/>
              <a:buChar char="ü"/>
            </a:pPr>
            <a:r>
              <a:rPr lang="es-MX" sz="3000" b="1" i="1" u="sng" dirty="0" smtClean="0">
                <a:solidFill>
                  <a:schemeClr val="tx1"/>
                </a:solidFill>
              </a:rPr>
              <a:t>Gases.- </a:t>
            </a:r>
            <a:r>
              <a:rPr lang="es-MX" sz="3000" dirty="0" smtClean="0">
                <a:solidFill>
                  <a:schemeClr val="tx1"/>
                </a:solidFill>
              </a:rPr>
              <a:t>N</a:t>
            </a:r>
            <a:r>
              <a:rPr lang="es-ES" sz="3200" dirty="0">
                <a:solidFill>
                  <a:schemeClr val="tx1"/>
                </a:solidFill>
              </a:rPr>
              <a:t>₂</a:t>
            </a:r>
            <a:r>
              <a:rPr lang="es-MX" sz="3000" dirty="0" smtClean="0">
                <a:solidFill>
                  <a:schemeClr val="tx1"/>
                </a:solidFill>
              </a:rPr>
              <a:t>, 0</a:t>
            </a:r>
            <a:r>
              <a:rPr lang="es-ES" sz="3200" dirty="0">
                <a:solidFill>
                  <a:schemeClr val="tx1"/>
                </a:solidFill>
              </a:rPr>
              <a:t>₂</a:t>
            </a:r>
            <a:r>
              <a:rPr lang="es-MX" sz="3000" dirty="0" smtClean="0">
                <a:solidFill>
                  <a:schemeClr val="tx1"/>
                </a:solidFill>
              </a:rPr>
              <a:t>, CO</a:t>
            </a:r>
            <a:r>
              <a:rPr lang="es-ES" sz="3200" dirty="0">
                <a:solidFill>
                  <a:schemeClr val="tx1"/>
                </a:solidFill>
              </a:rPr>
              <a:t>₂</a:t>
            </a:r>
            <a:r>
              <a:rPr lang="es-MX" sz="3000" dirty="0" smtClean="0">
                <a:solidFill>
                  <a:schemeClr val="tx1"/>
                </a:solidFill>
              </a:rPr>
              <a:t>. Aguas en contacto con la atmosfera </a:t>
            </a:r>
          </a:p>
          <a:p>
            <a:pPr algn="just"/>
            <a:r>
              <a:rPr lang="es-MX" sz="3000" dirty="0">
                <a:solidFill>
                  <a:schemeClr val="tx1"/>
                </a:solidFill>
              </a:rPr>
              <a:t> </a:t>
            </a:r>
            <a:r>
              <a:rPr lang="es-MX" sz="3000" dirty="0" smtClean="0">
                <a:solidFill>
                  <a:schemeClr val="tx1"/>
                </a:solidFill>
              </a:rPr>
              <a:t>               H</a:t>
            </a:r>
            <a:r>
              <a:rPr lang="es-ES" sz="3200" dirty="0">
                <a:solidFill>
                  <a:schemeClr val="tx1"/>
                </a:solidFill>
              </a:rPr>
              <a:t>₂</a:t>
            </a:r>
            <a:r>
              <a:rPr lang="es-MX" sz="3000" dirty="0" smtClean="0">
                <a:solidFill>
                  <a:schemeClr val="tx1"/>
                </a:solidFill>
              </a:rPr>
              <a:t>S, NH</a:t>
            </a:r>
            <a:r>
              <a:rPr lang="es-ES" sz="3200" dirty="0">
                <a:solidFill>
                  <a:schemeClr val="tx1"/>
                </a:solidFill>
              </a:rPr>
              <a:t>₄</a:t>
            </a:r>
            <a:r>
              <a:rPr lang="es-MX" sz="3000" dirty="0" smtClean="0">
                <a:solidFill>
                  <a:schemeClr val="tx1"/>
                </a:solidFill>
              </a:rPr>
              <a:t>, CH</a:t>
            </a:r>
            <a:r>
              <a:rPr lang="es-ES" sz="3200" dirty="0">
                <a:solidFill>
                  <a:schemeClr val="tx1"/>
                </a:solidFill>
              </a:rPr>
              <a:t>₄</a:t>
            </a:r>
            <a:r>
              <a:rPr lang="es-MX" sz="3000" dirty="0" smtClean="0">
                <a:solidFill>
                  <a:schemeClr val="tx1"/>
                </a:solidFill>
              </a:rPr>
              <a:t>. Descomposición de la materia orgánica                                     </a:t>
            </a:r>
            <a:endParaRPr lang="es-MX" sz="3000" dirty="0">
              <a:solidFill>
                <a:schemeClr val="tx1"/>
              </a:solidFill>
            </a:endParaRPr>
          </a:p>
          <a:p>
            <a:pPr marL="457200" indent="-457200" algn="just">
              <a:buFont typeface="Wingdings" panose="05000000000000000000" pitchFamily="2" charset="2"/>
              <a:buChar char="ü"/>
            </a:pPr>
            <a:endParaRPr lang="es-MX" sz="3000" dirty="0">
              <a:solidFill>
                <a:schemeClr val="tx1"/>
              </a:solidFill>
            </a:endParaRPr>
          </a:p>
          <a:p>
            <a:pPr algn="just"/>
            <a:r>
              <a:rPr lang="es-EC" sz="3000" dirty="0">
                <a:solidFill>
                  <a:schemeClr val="tx1"/>
                </a:solidFill>
              </a:rPr>
              <a:t> </a:t>
            </a:r>
          </a:p>
        </p:txBody>
      </p:sp>
    </p:spTree>
    <p:extLst>
      <p:ext uri="{BB962C8B-B14F-4D97-AF65-F5344CB8AC3E}">
        <p14:creationId xmlns:p14="http://schemas.microsoft.com/office/powerpoint/2010/main" val="37671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73486" y="0"/>
            <a:ext cx="10959921" cy="808186"/>
          </a:xfrm>
        </p:spPr>
        <p:txBody>
          <a:bodyPr/>
          <a:lstStyle/>
          <a:p>
            <a:pPr algn="ctr"/>
            <a:r>
              <a:rPr lang="es-EC" sz="4000" b="1" dirty="0" smtClean="0">
                <a:solidFill>
                  <a:srgbClr val="FF0000"/>
                </a:solidFill>
              </a:rPr>
              <a:t>PARÁMETROS PRICIPALES A EVALUAR</a:t>
            </a:r>
            <a:endParaRPr lang="es-EC" sz="4000" b="1" dirty="0">
              <a:solidFill>
                <a:srgbClr val="FF0000"/>
              </a:solidFill>
            </a:endParaRPr>
          </a:p>
        </p:txBody>
      </p:sp>
      <p:sp>
        <p:nvSpPr>
          <p:cNvPr id="5" name="Título 1"/>
          <p:cNvSpPr txBox="1">
            <a:spLocks/>
          </p:cNvSpPr>
          <p:nvPr/>
        </p:nvSpPr>
        <p:spPr>
          <a:xfrm>
            <a:off x="648236" y="2541979"/>
            <a:ext cx="11050073" cy="36821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000" b="1" i="1" u="sng" dirty="0" smtClean="0">
                <a:solidFill>
                  <a:schemeClr val="tx1"/>
                </a:solidFill>
              </a:rPr>
              <a:t>PAR</a:t>
            </a:r>
            <a:r>
              <a:rPr lang="es-MX" sz="3000" u="sng" dirty="0" smtClean="0">
                <a:solidFill>
                  <a:schemeClr val="tx1"/>
                </a:solidFill>
              </a:rPr>
              <a:t>Á</a:t>
            </a:r>
            <a:r>
              <a:rPr lang="es-MX" sz="3000" b="1" i="1" u="sng" dirty="0" smtClean="0">
                <a:solidFill>
                  <a:schemeClr val="tx1"/>
                </a:solidFill>
              </a:rPr>
              <a:t>METROS BIOLÓGICOS (</a:t>
            </a:r>
            <a:r>
              <a:rPr lang="es-MX" sz="3000" b="1" i="1" u="sng" dirty="0" smtClean="0">
                <a:solidFill>
                  <a:srgbClr val="FF0000"/>
                </a:solidFill>
              </a:rPr>
              <a:t>MICROORGANISMOS</a:t>
            </a:r>
            <a:r>
              <a:rPr lang="es-MX" sz="3000" b="1" i="1" u="sng" dirty="0" smtClean="0">
                <a:solidFill>
                  <a:schemeClr val="tx1"/>
                </a:solidFill>
              </a:rPr>
              <a:t>)</a:t>
            </a:r>
          </a:p>
          <a:p>
            <a:pPr algn="just"/>
            <a:endParaRPr lang="es-MX" sz="3000" dirty="0" smtClean="0">
              <a:solidFill>
                <a:schemeClr val="tx1"/>
              </a:solidFill>
            </a:endParaRPr>
          </a:p>
          <a:p>
            <a:pPr marL="457200" indent="-457200" algn="just">
              <a:buFont typeface="Wingdings" panose="05000000000000000000" pitchFamily="2" charset="2"/>
              <a:buChar char="ü"/>
            </a:pPr>
            <a:r>
              <a:rPr lang="es-MX" sz="3000" dirty="0" smtClean="0">
                <a:solidFill>
                  <a:schemeClr val="tx1"/>
                </a:solidFill>
              </a:rPr>
              <a:t>Bacterias (Oxidan la materia orgánica)</a:t>
            </a:r>
          </a:p>
          <a:p>
            <a:pPr marL="457200" indent="-457200" algn="just">
              <a:buFont typeface="Wingdings" panose="05000000000000000000" pitchFamily="2" charset="2"/>
              <a:buChar char="ü"/>
            </a:pPr>
            <a:r>
              <a:rPr lang="es-MX" sz="3000" dirty="0" smtClean="0">
                <a:solidFill>
                  <a:schemeClr val="tx1"/>
                </a:solidFill>
              </a:rPr>
              <a:t>Hongos</a:t>
            </a:r>
          </a:p>
          <a:p>
            <a:pPr marL="457200" indent="-457200" algn="just">
              <a:buFont typeface="Wingdings" panose="05000000000000000000" pitchFamily="2" charset="2"/>
              <a:buChar char="ü"/>
            </a:pPr>
            <a:r>
              <a:rPr lang="es-MX" sz="3000" dirty="0" smtClean="0">
                <a:solidFill>
                  <a:schemeClr val="tx1"/>
                </a:solidFill>
              </a:rPr>
              <a:t>Algas</a:t>
            </a:r>
          </a:p>
          <a:p>
            <a:pPr marL="457200" indent="-457200" algn="just">
              <a:buFont typeface="Wingdings" panose="05000000000000000000" pitchFamily="2" charset="2"/>
              <a:buChar char="ü"/>
            </a:pPr>
            <a:r>
              <a:rPr lang="es-MX" sz="3000" dirty="0" smtClean="0">
                <a:solidFill>
                  <a:schemeClr val="tx1"/>
                </a:solidFill>
              </a:rPr>
              <a:t>Protozoos</a:t>
            </a:r>
          </a:p>
          <a:p>
            <a:pPr marL="457200" indent="-457200" algn="just">
              <a:buFont typeface="Wingdings" panose="05000000000000000000" pitchFamily="2" charset="2"/>
              <a:buChar char="ü"/>
            </a:pPr>
            <a:r>
              <a:rPr lang="es-MX" sz="3000" dirty="0" smtClean="0">
                <a:solidFill>
                  <a:schemeClr val="tx1"/>
                </a:solidFill>
              </a:rPr>
              <a:t>Gusanos</a:t>
            </a:r>
          </a:p>
          <a:p>
            <a:pPr marL="457200" indent="-457200" algn="just">
              <a:buFont typeface="Wingdings" panose="05000000000000000000" pitchFamily="2" charset="2"/>
              <a:buChar char="ü"/>
            </a:pPr>
            <a:r>
              <a:rPr lang="es-MX" sz="3000" dirty="0" smtClean="0">
                <a:solidFill>
                  <a:schemeClr val="tx1"/>
                </a:solidFill>
              </a:rPr>
              <a:t>Rotíferos</a:t>
            </a:r>
          </a:p>
          <a:p>
            <a:pPr marL="457200" indent="-457200" algn="just">
              <a:buFont typeface="Wingdings" panose="05000000000000000000" pitchFamily="2" charset="2"/>
              <a:buChar char="ü"/>
            </a:pPr>
            <a:r>
              <a:rPr lang="es-MX" sz="3000" dirty="0" smtClean="0">
                <a:solidFill>
                  <a:schemeClr val="tx1"/>
                </a:solidFill>
              </a:rPr>
              <a:t>Crustáceos</a:t>
            </a:r>
          </a:p>
          <a:p>
            <a:pPr marL="457200" indent="-457200" algn="just">
              <a:buFont typeface="Wingdings" panose="05000000000000000000" pitchFamily="2" charset="2"/>
              <a:buChar char="ü"/>
            </a:pPr>
            <a:r>
              <a:rPr lang="es-MX" sz="3000" dirty="0" smtClean="0">
                <a:solidFill>
                  <a:schemeClr val="tx1"/>
                </a:solidFill>
              </a:rPr>
              <a:t>Virus</a:t>
            </a:r>
            <a:endParaRPr lang="es-MX" sz="3000" dirty="0" smtClean="0">
              <a:solidFill>
                <a:srgbClr val="FF0000"/>
              </a:solidFill>
            </a:endParaRPr>
          </a:p>
          <a:p>
            <a:pPr algn="just"/>
            <a:r>
              <a:rPr lang="es-EC" sz="3000" dirty="0">
                <a:solidFill>
                  <a:schemeClr val="tx1"/>
                </a:solidFill>
              </a:rPr>
              <a:t> </a:t>
            </a:r>
          </a:p>
        </p:txBody>
      </p:sp>
    </p:spTree>
    <p:extLst>
      <p:ext uri="{BB962C8B-B14F-4D97-AF65-F5344CB8AC3E}">
        <p14:creationId xmlns:p14="http://schemas.microsoft.com/office/powerpoint/2010/main" val="31371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56229" y="245718"/>
            <a:ext cx="5890433" cy="808186"/>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solidFill>
                  <a:srgbClr val="FF0000"/>
                </a:solidFill>
              </a:rPr>
              <a:t>MECANISMOS DE REMOCIÓN DE AGUAS RESIDUALES</a:t>
            </a:r>
            <a:endParaRPr lang="es-EC" sz="4000" dirty="0">
              <a:solidFill>
                <a:srgbClr val="FF0000"/>
              </a:solidFill>
            </a:endParaRPr>
          </a:p>
        </p:txBody>
      </p:sp>
      <p:pic>
        <p:nvPicPr>
          <p:cNvPr id="2" name="Imagen 1"/>
          <p:cNvPicPr>
            <a:picLocks noChangeAspect="1"/>
          </p:cNvPicPr>
          <p:nvPr/>
        </p:nvPicPr>
        <p:blipFill rotWithShape="1">
          <a:blip r:embed="rId2"/>
          <a:srcRect l="4831" t="10519" r="10835" b="20114"/>
          <a:stretch/>
        </p:blipFill>
        <p:spPr>
          <a:xfrm>
            <a:off x="0" y="1219915"/>
            <a:ext cx="12192000" cy="5638086"/>
          </a:xfrm>
          <a:prstGeom prst="rect">
            <a:avLst/>
          </a:prstGeom>
        </p:spPr>
      </p:pic>
    </p:spTree>
    <p:extLst>
      <p:ext uri="{BB962C8B-B14F-4D97-AF65-F5344CB8AC3E}">
        <p14:creationId xmlns:p14="http://schemas.microsoft.com/office/powerpoint/2010/main" val="18719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95944" y="3554710"/>
            <a:ext cx="9813706" cy="290726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just">
              <a:buFont typeface="Wingdings" panose="05000000000000000000" pitchFamily="2" charset="2"/>
              <a:buChar char="ü"/>
            </a:pPr>
            <a:r>
              <a:rPr lang="es-MX" sz="3600" dirty="0" smtClean="0">
                <a:solidFill>
                  <a:schemeClr val="tx1"/>
                </a:solidFill>
              </a:rPr>
              <a:t>Muestras S</a:t>
            </a:r>
            <a:r>
              <a:rPr lang="es-EC" sz="3600" dirty="0" smtClean="0">
                <a:solidFill>
                  <a:schemeClr val="tx1"/>
                </a:solidFill>
              </a:rPr>
              <a:t>imples </a:t>
            </a:r>
            <a:r>
              <a:rPr lang="es-EC" sz="3600" dirty="0">
                <a:solidFill>
                  <a:schemeClr val="tx1"/>
                </a:solidFill>
              </a:rPr>
              <a:t>y recolectadas</a:t>
            </a:r>
            <a:r>
              <a:rPr lang="es-MX" sz="3600" dirty="0">
                <a:solidFill>
                  <a:schemeClr val="tx1"/>
                </a:solidFill>
              </a:rPr>
              <a:t> en los colectores que unen el </a:t>
            </a:r>
            <a:r>
              <a:rPr lang="es-MX" sz="3600" dirty="0" smtClean="0">
                <a:solidFill>
                  <a:schemeClr val="tx1"/>
                </a:solidFill>
              </a:rPr>
              <a:t>sistema.</a:t>
            </a:r>
          </a:p>
          <a:p>
            <a:pPr marL="571500" indent="-571500" algn="just">
              <a:buFont typeface="Wingdings" panose="05000000000000000000" pitchFamily="2" charset="2"/>
              <a:buChar char="ü"/>
            </a:pPr>
            <a:r>
              <a:rPr lang="es-EC" sz="3600" dirty="0" smtClean="0">
                <a:solidFill>
                  <a:schemeClr val="tx1"/>
                </a:solidFill>
              </a:rPr>
              <a:t>Se </a:t>
            </a:r>
            <a:r>
              <a:rPr lang="es-EC" sz="3600" dirty="0">
                <a:solidFill>
                  <a:schemeClr val="tx1"/>
                </a:solidFill>
              </a:rPr>
              <a:t>tomó una muestra de 300 ml en botellas </a:t>
            </a:r>
            <a:r>
              <a:rPr lang="es-EC" sz="3600" dirty="0" err="1">
                <a:solidFill>
                  <a:schemeClr val="tx1"/>
                </a:solidFill>
              </a:rPr>
              <a:t>Winckler</a:t>
            </a:r>
            <a:r>
              <a:rPr lang="es-EC" sz="3600" dirty="0">
                <a:solidFill>
                  <a:schemeClr val="tx1"/>
                </a:solidFill>
              </a:rPr>
              <a:t> en cada </a:t>
            </a:r>
            <a:r>
              <a:rPr lang="es-EC" sz="3600" dirty="0" smtClean="0">
                <a:solidFill>
                  <a:schemeClr val="tx1"/>
                </a:solidFill>
              </a:rPr>
              <a:t>Punto.</a:t>
            </a:r>
          </a:p>
          <a:p>
            <a:pPr marL="571500" indent="-571500" algn="just">
              <a:buFont typeface="Wingdings" panose="05000000000000000000" pitchFamily="2" charset="2"/>
              <a:buChar char="ü"/>
            </a:pPr>
            <a:r>
              <a:rPr lang="es-EC" sz="3600" dirty="0" smtClean="0">
                <a:solidFill>
                  <a:schemeClr val="tx1"/>
                </a:solidFill>
              </a:rPr>
              <a:t>Selección de los Puntos de Muestreo</a:t>
            </a:r>
          </a:p>
          <a:p>
            <a:pPr marL="571500" indent="-571500" algn="just">
              <a:buFont typeface="Wingdings" panose="05000000000000000000" pitchFamily="2" charset="2"/>
              <a:buChar char="ü"/>
            </a:pPr>
            <a:r>
              <a:rPr lang="es-EC" sz="3600" dirty="0" smtClean="0">
                <a:solidFill>
                  <a:schemeClr val="tx1"/>
                </a:solidFill>
              </a:rPr>
              <a:t>Condiciones del Muestreo</a:t>
            </a:r>
          </a:p>
          <a:p>
            <a:pPr marL="571500" indent="-571500" algn="just">
              <a:buFont typeface="Wingdings" panose="05000000000000000000" pitchFamily="2" charset="2"/>
              <a:buChar char="ü"/>
            </a:pPr>
            <a:r>
              <a:rPr lang="es-EC" sz="3600" dirty="0" smtClean="0">
                <a:solidFill>
                  <a:schemeClr val="tx1"/>
                </a:solidFill>
              </a:rPr>
              <a:t>Cadena de custodia</a:t>
            </a:r>
          </a:p>
          <a:p>
            <a:pPr marL="571500" indent="-571500" algn="just">
              <a:buFont typeface="Wingdings" panose="05000000000000000000" pitchFamily="2" charset="2"/>
              <a:buChar char="ü"/>
            </a:pPr>
            <a:r>
              <a:rPr lang="es-EC" sz="3600" dirty="0" smtClean="0">
                <a:solidFill>
                  <a:schemeClr val="tx1"/>
                </a:solidFill>
              </a:rPr>
              <a:t>Ensayos de Laboratorio</a:t>
            </a:r>
            <a:endParaRPr lang="es-EC" sz="3600" dirty="0">
              <a:solidFill>
                <a:schemeClr val="tx1"/>
              </a:solidFill>
            </a:endParaRPr>
          </a:p>
        </p:txBody>
      </p:sp>
      <p:sp>
        <p:nvSpPr>
          <p:cNvPr id="6" name="Título 1"/>
          <p:cNvSpPr txBox="1">
            <a:spLocks/>
          </p:cNvSpPr>
          <p:nvPr/>
        </p:nvSpPr>
        <p:spPr>
          <a:xfrm>
            <a:off x="1262744" y="216424"/>
            <a:ext cx="6603786" cy="808186"/>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u="sng" dirty="0" smtClean="0">
                <a:solidFill>
                  <a:srgbClr val="FF0000"/>
                </a:solidFill>
              </a:rPr>
              <a:t>METODOLOGÍA DE TRABAJO</a:t>
            </a:r>
            <a:endParaRPr lang="es-EC" sz="4000" u="sng" dirty="0">
              <a:solidFill>
                <a:srgbClr val="FF0000"/>
              </a:solidFill>
            </a:endParaRPr>
          </a:p>
        </p:txBody>
      </p:sp>
      <p:sp>
        <p:nvSpPr>
          <p:cNvPr id="7" name="Título 1"/>
          <p:cNvSpPr txBox="1">
            <a:spLocks/>
          </p:cNvSpPr>
          <p:nvPr/>
        </p:nvSpPr>
        <p:spPr>
          <a:xfrm>
            <a:off x="195943" y="1167110"/>
            <a:ext cx="11241314" cy="80818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solidFill>
                  <a:srgbClr val="FF0000"/>
                </a:solidFill>
              </a:rPr>
              <a:t>MUESTREO DE AGUAS RESIDUALES (PLANIFICACI</a:t>
            </a:r>
            <a:r>
              <a:rPr lang="es-EC" dirty="0" smtClean="0">
                <a:solidFill>
                  <a:srgbClr val="FF0000"/>
                </a:solidFill>
              </a:rPr>
              <a:t>Ó</a:t>
            </a:r>
            <a:r>
              <a:rPr lang="es-EC" b="1" dirty="0" smtClean="0">
                <a:solidFill>
                  <a:srgbClr val="FF0000"/>
                </a:solidFill>
              </a:rPr>
              <a:t>N)</a:t>
            </a:r>
            <a:endParaRPr lang="es-EC" dirty="0">
              <a:solidFill>
                <a:srgbClr val="FF0000"/>
              </a:solidFill>
            </a:endParaRPr>
          </a:p>
        </p:txBody>
      </p:sp>
    </p:spTree>
    <p:extLst>
      <p:ext uri="{BB962C8B-B14F-4D97-AF65-F5344CB8AC3E}">
        <p14:creationId xmlns:p14="http://schemas.microsoft.com/office/powerpoint/2010/main" val="2213896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932" t="11048" r="18556" b="14304"/>
          <a:stretch/>
        </p:blipFill>
        <p:spPr>
          <a:xfrm rot="5400000">
            <a:off x="2664599" y="-2664598"/>
            <a:ext cx="6862803" cy="12192002"/>
          </a:xfrm>
          <a:prstGeom prst="rect">
            <a:avLst/>
          </a:prstGeom>
        </p:spPr>
      </p:pic>
      <p:grpSp>
        <p:nvGrpSpPr>
          <p:cNvPr id="27" name="Grupo 26"/>
          <p:cNvGrpSpPr/>
          <p:nvPr/>
        </p:nvGrpSpPr>
        <p:grpSpPr>
          <a:xfrm>
            <a:off x="10930668" y="178286"/>
            <a:ext cx="1279610" cy="369332"/>
            <a:chOff x="10636619" y="547618"/>
            <a:chExt cx="1279610" cy="369332"/>
          </a:xfrm>
        </p:grpSpPr>
        <p:cxnSp>
          <p:nvCxnSpPr>
            <p:cNvPr id="6" name="Conector recto de flecha 5"/>
            <p:cNvCxnSpPr/>
            <p:nvPr/>
          </p:nvCxnSpPr>
          <p:spPr>
            <a:xfrm flipV="1">
              <a:off x="10636619" y="897101"/>
              <a:ext cx="920406" cy="25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11625402" y="547618"/>
              <a:ext cx="290827" cy="369332"/>
            </a:xfrm>
            <a:prstGeom prst="rect">
              <a:avLst/>
            </a:prstGeom>
            <a:noFill/>
            <a:ln>
              <a:noFill/>
            </a:ln>
          </p:spPr>
          <p:txBody>
            <a:bodyPr wrap="square" rtlCol="0">
              <a:spAutoFit/>
            </a:bodyPr>
            <a:lstStyle/>
            <a:p>
              <a:r>
                <a:rPr lang="es-EC" b="1" dirty="0" smtClean="0">
                  <a:solidFill>
                    <a:srgbClr val="FF0000"/>
                  </a:solidFill>
                </a:rPr>
                <a:t>N</a:t>
              </a:r>
              <a:endParaRPr lang="es-EC" b="1" dirty="0">
                <a:solidFill>
                  <a:srgbClr val="FF0000"/>
                </a:solidFill>
              </a:endParaRPr>
            </a:p>
          </p:txBody>
        </p:sp>
      </p:grpSp>
      <p:sp>
        <p:nvSpPr>
          <p:cNvPr id="9" name="CuadroTexto 8"/>
          <p:cNvSpPr txBox="1"/>
          <p:nvPr/>
        </p:nvSpPr>
        <p:spPr>
          <a:xfrm>
            <a:off x="10157386" y="4810190"/>
            <a:ext cx="2558940" cy="646331"/>
          </a:xfrm>
          <a:prstGeom prst="rect">
            <a:avLst/>
          </a:prstGeom>
          <a:noFill/>
        </p:spPr>
        <p:txBody>
          <a:bodyPr wrap="square" rtlCol="0">
            <a:spAutoFit/>
          </a:bodyPr>
          <a:lstStyle/>
          <a:p>
            <a:pPr algn="ctr"/>
            <a:r>
              <a:rPr lang="es-ES" b="1" dirty="0" smtClean="0">
                <a:solidFill>
                  <a:srgbClr val="FF0000"/>
                </a:solidFill>
              </a:rPr>
              <a:t>TANQUE DE ECUALIZACIÓN</a:t>
            </a:r>
            <a:endParaRPr lang="es-ES" b="1" dirty="0">
              <a:solidFill>
                <a:srgbClr val="FF0000"/>
              </a:solidFill>
            </a:endParaRPr>
          </a:p>
        </p:txBody>
      </p:sp>
      <p:sp>
        <p:nvSpPr>
          <p:cNvPr id="10" name="CuadroTexto 9"/>
          <p:cNvSpPr txBox="1"/>
          <p:nvPr/>
        </p:nvSpPr>
        <p:spPr>
          <a:xfrm rot="2025135">
            <a:off x="8617447" y="1130078"/>
            <a:ext cx="2218058" cy="400110"/>
          </a:xfrm>
          <a:prstGeom prst="rect">
            <a:avLst/>
          </a:prstGeom>
          <a:noFill/>
        </p:spPr>
        <p:txBody>
          <a:bodyPr wrap="square" rtlCol="0">
            <a:spAutoFit/>
          </a:bodyPr>
          <a:lstStyle/>
          <a:p>
            <a:pPr algn="ctr"/>
            <a:r>
              <a:rPr lang="es-ES" sz="2000" b="1" dirty="0" smtClean="0">
                <a:solidFill>
                  <a:srgbClr val="00B0F0"/>
                </a:solidFill>
                <a:latin typeface="Arial" panose="020B0604020202020204" pitchFamily="34" charset="0"/>
                <a:cs typeface="Arial" panose="020B0604020202020204" pitchFamily="34" charset="0"/>
              </a:rPr>
              <a:t>Rio Santa Clara</a:t>
            </a:r>
            <a:endParaRPr lang="es-ES" sz="2000" b="1" dirty="0">
              <a:solidFill>
                <a:srgbClr val="00B0F0"/>
              </a:solidFill>
              <a:latin typeface="Arial" panose="020B0604020202020204" pitchFamily="34" charset="0"/>
              <a:cs typeface="Arial" panose="020B0604020202020204" pitchFamily="34" charset="0"/>
            </a:endParaRPr>
          </a:p>
        </p:txBody>
      </p:sp>
      <p:sp>
        <p:nvSpPr>
          <p:cNvPr id="14" name="CuadroTexto 13"/>
          <p:cNvSpPr txBox="1"/>
          <p:nvPr/>
        </p:nvSpPr>
        <p:spPr>
          <a:xfrm>
            <a:off x="6250520" y="3835529"/>
            <a:ext cx="2558940" cy="369332"/>
          </a:xfrm>
          <a:prstGeom prst="rect">
            <a:avLst/>
          </a:prstGeom>
          <a:noFill/>
        </p:spPr>
        <p:txBody>
          <a:bodyPr wrap="square" rtlCol="0">
            <a:spAutoFit/>
          </a:bodyPr>
          <a:lstStyle/>
          <a:p>
            <a:pPr algn="ctr"/>
            <a:r>
              <a:rPr lang="es-ES" b="1" dirty="0" smtClean="0">
                <a:solidFill>
                  <a:srgbClr val="FF0000"/>
                </a:solidFill>
              </a:rPr>
              <a:t>REED BED</a:t>
            </a:r>
            <a:endParaRPr lang="es-ES" b="1" dirty="0">
              <a:solidFill>
                <a:srgbClr val="FF0000"/>
              </a:solidFill>
            </a:endParaRPr>
          </a:p>
        </p:txBody>
      </p:sp>
      <p:cxnSp>
        <p:nvCxnSpPr>
          <p:cNvPr id="15" name="Conector recto de flecha 14"/>
          <p:cNvCxnSpPr/>
          <p:nvPr/>
        </p:nvCxnSpPr>
        <p:spPr>
          <a:xfrm flipH="1" flipV="1">
            <a:off x="11488283" y="5401466"/>
            <a:ext cx="124556" cy="45079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3" name="Grupo 2"/>
          <p:cNvGrpSpPr/>
          <p:nvPr/>
        </p:nvGrpSpPr>
        <p:grpSpPr>
          <a:xfrm>
            <a:off x="819403" y="2609990"/>
            <a:ext cx="6282042" cy="2849438"/>
            <a:chOff x="819403" y="2609990"/>
            <a:chExt cx="6282042" cy="2849438"/>
          </a:xfrm>
        </p:grpSpPr>
        <p:grpSp>
          <p:nvGrpSpPr>
            <p:cNvPr id="17" name="Grupo 16"/>
            <p:cNvGrpSpPr/>
            <p:nvPr/>
          </p:nvGrpSpPr>
          <p:grpSpPr>
            <a:xfrm>
              <a:off x="5768775" y="5028046"/>
              <a:ext cx="1180271" cy="431382"/>
              <a:chOff x="8087933" y="2389331"/>
              <a:chExt cx="1234762" cy="572810"/>
            </a:xfrm>
          </p:grpSpPr>
          <p:sp>
            <p:nvSpPr>
              <p:cNvPr id="18" name="Elipse 17"/>
              <p:cNvSpPr/>
              <p:nvPr/>
            </p:nvSpPr>
            <p:spPr>
              <a:xfrm>
                <a:off x="8551572" y="2820473"/>
                <a:ext cx="141667" cy="14166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19" name="CuadroTexto 18"/>
              <p:cNvSpPr txBox="1"/>
              <p:nvPr/>
            </p:nvSpPr>
            <p:spPr>
              <a:xfrm>
                <a:off x="8087933" y="2389331"/>
                <a:ext cx="1234762" cy="490417"/>
              </a:xfrm>
              <a:prstGeom prst="rect">
                <a:avLst/>
              </a:prstGeom>
              <a:noFill/>
            </p:spPr>
            <p:txBody>
              <a:bodyPr wrap="square" rtlCol="0">
                <a:spAutoFit/>
              </a:bodyPr>
              <a:lstStyle/>
              <a:p>
                <a:r>
                  <a:rPr lang="es-ES" b="1" i="1" dirty="0" smtClean="0">
                    <a:solidFill>
                      <a:srgbClr val="92D050"/>
                    </a:solidFill>
                  </a:rPr>
                  <a:t>PUNTO</a:t>
                </a:r>
                <a:r>
                  <a:rPr lang="es-ES" b="1" dirty="0" smtClean="0">
                    <a:solidFill>
                      <a:srgbClr val="92D050"/>
                    </a:solidFill>
                  </a:rPr>
                  <a:t> 2</a:t>
                </a:r>
                <a:endParaRPr lang="es-ES" b="1" dirty="0">
                  <a:solidFill>
                    <a:srgbClr val="92D050"/>
                  </a:solidFill>
                </a:endParaRPr>
              </a:p>
            </p:txBody>
          </p:sp>
        </p:grpSp>
        <p:grpSp>
          <p:nvGrpSpPr>
            <p:cNvPr id="20" name="Grupo 19"/>
            <p:cNvGrpSpPr/>
            <p:nvPr/>
          </p:nvGrpSpPr>
          <p:grpSpPr>
            <a:xfrm>
              <a:off x="5921174" y="2609990"/>
              <a:ext cx="1180271" cy="431382"/>
              <a:chOff x="8087933" y="2389331"/>
              <a:chExt cx="1234762" cy="572810"/>
            </a:xfrm>
          </p:grpSpPr>
          <p:sp>
            <p:nvSpPr>
              <p:cNvPr id="21" name="Elipse 20"/>
              <p:cNvSpPr/>
              <p:nvPr/>
            </p:nvSpPr>
            <p:spPr>
              <a:xfrm>
                <a:off x="8551572" y="2820473"/>
                <a:ext cx="141667" cy="14166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2" name="CuadroTexto 21"/>
              <p:cNvSpPr txBox="1"/>
              <p:nvPr/>
            </p:nvSpPr>
            <p:spPr>
              <a:xfrm>
                <a:off x="8087933" y="2389331"/>
                <a:ext cx="1234762" cy="490417"/>
              </a:xfrm>
              <a:prstGeom prst="rect">
                <a:avLst/>
              </a:prstGeom>
              <a:noFill/>
            </p:spPr>
            <p:txBody>
              <a:bodyPr wrap="square" rtlCol="0">
                <a:spAutoFit/>
              </a:bodyPr>
              <a:lstStyle/>
              <a:p>
                <a:r>
                  <a:rPr lang="es-ES" b="1" i="1" dirty="0" smtClean="0">
                    <a:solidFill>
                      <a:srgbClr val="92D050"/>
                    </a:solidFill>
                  </a:rPr>
                  <a:t>PUNTO</a:t>
                </a:r>
                <a:r>
                  <a:rPr lang="es-ES" b="1" dirty="0" smtClean="0">
                    <a:solidFill>
                      <a:srgbClr val="92D050"/>
                    </a:solidFill>
                  </a:rPr>
                  <a:t> 4</a:t>
                </a:r>
                <a:endParaRPr lang="es-ES" b="1" dirty="0">
                  <a:solidFill>
                    <a:srgbClr val="92D050"/>
                  </a:solidFill>
                </a:endParaRPr>
              </a:p>
            </p:txBody>
          </p:sp>
        </p:grpSp>
        <p:grpSp>
          <p:nvGrpSpPr>
            <p:cNvPr id="23" name="Grupo 22"/>
            <p:cNvGrpSpPr/>
            <p:nvPr/>
          </p:nvGrpSpPr>
          <p:grpSpPr>
            <a:xfrm>
              <a:off x="819403" y="4539445"/>
              <a:ext cx="1180271" cy="431382"/>
              <a:chOff x="8087933" y="2389331"/>
              <a:chExt cx="1234762" cy="572810"/>
            </a:xfrm>
          </p:grpSpPr>
          <p:sp>
            <p:nvSpPr>
              <p:cNvPr id="24" name="Elipse 23"/>
              <p:cNvSpPr/>
              <p:nvPr/>
            </p:nvSpPr>
            <p:spPr>
              <a:xfrm>
                <a:off x="8551572" y="2820473"/>
                <a:ext cx="141667" cy="14166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2D050"/>
                  </a:solidFill>
                </a:endParaRPr>
              </a:p>
            </p:txBody>
          </p:sp>
          <p:sp>
            <p:nvSpPr>
              <p:cNvPr id="25" name="CuadroTexto 24"/>
              <p:cNvSpPr txBox="1"/>
              <p:nvPr/>
            </p:nvSpPr>
            <p:spPr>
              <a:xfrm>
                <a:off x="8087933" y="2389331"/>
                <a:ext cx="1234762" cy="490417"/>
              </a:xfrm>
              <a:prstGeom prst="rect">
                <a:avLst/>
              </a:prstGeom>
              <a:noFill/>
            </p:spPr>
            <p:txBody>
              <a:bodyPr wrap="square" rtlCol="0">
                <a:spAutoFit/>
              </a:bodyPr>
              <a:lstStyle/>
              <a:p>
                <a:r>
                  <a:rPr lang="es-ES" b="1" i="1" dirty="0" smtClean="0">
                    <a:solidFill>
                      <a:srgbClr val="92D050"/>
                    </a:solidFill>
                  </a:rPr>
                  <a:t>PUNTO</a:t>
                </a:r>
                <a:r>
                  <a:rPr lang="es-ES" b="1" dirty="0" smtClean="0">
                    <a:solidFill>
                      <a:srgbClr val="92D050"/>
                    </a:solidFill>
                  </a:rPr>
                  <a:t> 3</a:t>
                </a:r>
                <a:endParaRPr lang="es-ES" b="1" dirty="0">
                  <a:solidFill>
                    <a:srgbClr val="92D050"/>
                  </a:solidFill>
                </a:endParaRPr>
              </a:p>
            </p:txBody>
          </p:sp>
        </p:grpSp>
      </p:grpSp>
    </p:spTree>
    <p:extLst>
      <p:ext uri="{BB962C8B-B14F-4D97-AF65-F5344CB8AC3E}">
        <p14:creationId xmlns:p14="http://schemas.microsoft.com/office/powerpoint/2010/main" val="90776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460780"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INTRODUCCIÓN</a:t>
            </a:r>
            <a:endParaRPr lang="es-EC" sz="4000" dirty="0">
              <a:solidFill>
                <a:srgbClr val="FF0000"/>
              </a:solidFill>
            </a:endParaRPr>
          </a:p>
        </p:txBody>
      </p:sp>
      <p:sp>
        <p:nvSpPr>
          <p:cNvPr id="5" name="Título 1"/>
          <p:cNvSpPr txBox="1">
            <a:spLocks/>
          </p:cNvSpPr>
          <p:nvPr/>
        </p:nvSpPr>
        <p:spPr>
          <a:xfrm>
            <a:off x="665018" y="1053905"/>
            <a:ext cx="10210800" cy="50914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500" dirty="0">
                <a:solidFill>
                  <a:schemeClr val="tx1"/>
                </a:solidFill>
              </a:rPr>
              <a:t>La planta de tratamiento, se concibió desde sus inicios con tecnologías ambientalmente amigables, por lo que se maduró la idea de un diseño en función de la Fitoremediación (humedales construidos), que constituye un enfoque alternativo a los sistemas convencionales para el tratamiento de aguas residuales, con la gran ventaja de la reducción o el uso nulo de fuentes de energía externas y aditivos químicos </a:t>
            </a:r>
            <a:endParaRPr lang="es-EC" sz="3500" b="1" dirty="0">
              <a:solidFill>
                <a:schemeClr val="tx1"/>
              </a:solidFill>
            </a:endParaRPr>
          </a:p>
        </p:txBody>
      </p:sp>
    </p:spTree>
    <p:extLst>
      <p:ext uri="{BB962C8B-B14F-4D97-AF65-F5344CB8AC3E}">
        <p14:creationId xmlns:p14="http://schemas.microsoft.com/office/powerpoint/2010/main" val="19912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092" t="11224" r="27960" b="15361"/>
          <a:stretch/>
        </p:blipFill>
        <p:spPr>
          <a:xfrm>
            <a:off x="0" y="450761"/>
            <a:ext cx="12191999" cy="6407239"/>
          </a:xfrm>
          <a:prstGeom prst="rect">
            <a:avLst/>
          </a:prstGeom>
        </p:spPr>
      </p:pic>
      <p:sp>
        <p:nvSpPr>
          <p:cNvPr id="5" name="Título 1"/>
          <p:cNvSpPr txBox="1">
            <a:spLocks/>
          </p:cNvSpPr>
          <p:nvPr/>
        </p:nvSpPr>
        <p:spPr>
          <a:xfrm>
            <a:off x="643949" y="0"/>
            <a:ext cx="10959921" cy="808186"/>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solidFill>
                  <a:srgbClr val="FF0000"/>
                </a:solidFill>
              </a:rPr>
              <a:t>COMPOSICIÓN TÍPICA DE AGUAS RESIDUALES DOMESTICAS</a:t>
            </a:r>
            <a:endParaRPr lang="es-EC" b="1" dirty="0">
              <a:solidFill>
                <a:srgbClr val="FF0000"/>
              </a:solidFill>
            </a:endParaRPr>
          </a:p>
        </p:txBody>
      </p:sp>
    </p:spTree>
    <p:extLst>
      <p:ext uri="{BB962C8B-B14F-4D97-AF65-F5344CB8AC3E}">
        <p14:creationId xmlns:p14="http://schemas.microsoft.com/office/powerpoint/2010/main" val="32730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334871" y="143854"/>
            <a:ext cx="4531658" cy="808186"/>
          </a:xfrm>
        </p:spPr>
        <p:txBody>
          <a:bodyPr/>
          <a:lstStyle/>
          <a:p>
            <a:pPr algn="just"/>
            <a:r>
              <a:rPr lang="es-EC" sz="4000" b="1" dirty="0" smtClean="0">
                <a:solidFill>
                  <a:srgbClr val="FF0000"/>
                </a:solidFill>
              </a:rPr>
              <a:t>RESULTADOS</a:t>
            </a:r>
            <a:endParaRPr lang="es-EC" sz="4000" dirty="0">
              <a:solidFill>
                <a:srgbClr val="FF000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52894693"/>
              </p:ext>
            </p:extLst>
          </p:nvPr>
        </p:nvGraphicFramePr>
        <p:xfrm>
          <a:off x="599718" y="913403"/>
          <a:ext cx="10218538" cy="5905959"/>
        </p:xfrm>
        <a:graphic>
          <a:graphicData uri="http://schemas.openxmlformats.org/drawingml/2006/table">
            <a:tbl>
              <a:tblPr firstRow="1" firstCol="1" bandRow="1"/>
              <a:tblGrid>
                <a:gridCol w="827588"/>
                <a:gridCol w="827588"/>
                <a:gridCol w="827588"/>
                <a:gridCol w="720147"/>
                <a:gridCol w="720874"/>
                <a:gridCol w="827588"/>
                <a:gridCol w="827588"/>
                <a:gridCol w="827588"/>
                <a:gridCol w="827588"/>
                <a:gridCol w="925593"/>
                <a:gridCol w="1029404"/>
                <a:gridCol w="1029404"/>
              </a:tblGrid>
              <a:tr h="1122963">
                <a:tc>
                  <a:txBody>
                    <a:bodyPr/>
                    <a:lstStyle/>
                    <a:p>
                      <a:pPr algn="ctr">
                        <a:lnSpc>
                          <a:spcPct val="150000"/>
                        </a:lnSpc>
                        <a:spcAft>
                          <a:spcPts val="1000"/>
                        </a:spcAft>
                      </a:pPr>
                      <a:r>
                        <a:rPr lang="es-EC"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Punto de muestreo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Muestreo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(°C)</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(µs/cm)</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Nitratos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Fosfatos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Sulfatos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DBO</a:t>
                      </a:r>
                      <a:r>
                        <a:rPr lang="es-EC" sz="1000" b="1"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DQO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Turbidez (UTN)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Coliformes totales (Org/100ml)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596">
                <a:tc rowSpan="3">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53.50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478300">
                <a:tc vMerge="1">
                  <a:txBody>
                    <a:bodyPr/>
                    <a:lstStyle/>
                    <a:p>
                      <a:endParaRPr lang="es-EC"/>
                    </a:p>
                  </a:txBody>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17.0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50.10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478300">
                <a:tc vMerge="1">
                  <a:txBody>
                    <a:bodyPr/>
                    <a:lstStyle/>
                    <a:p>
                      <a:endParaRPr lang="es-EC"/>
                    </a:p>
                  </a:txBody>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48.17</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478300">
                <a:tc rowSpan="3">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1527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478300">
                <a:tc vMerge="1">
                  <a:txBody>
                    <a:bodyPr/>
                    <a:lstStyle/>
                    <a:p>
                      <a:endParaRPr lang="es-EC"/>
                    </a:p>
                  </a:txBody>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41.10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478300">
                <a:tc vMerge="1">
                  <a:txBody>
                    <a:bodyPr/>
                    <a:lstStyle/>
                    <a:p>
                      <a:endParaRPr lang="es-EC"/>
                    </a:p>
                  </a:txBody>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1576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478300">
                <a:tc rowSpan="3">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478300">
                <a:tc vMerge="1">
                  <a:txBody>
                    <a:bodyPr/>
                    <a:lstStyle/>
                    <a:p>
                      <a:endParaRPr lang="es-EC"/>
                    </a:p>
                  </a:txBody>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16.5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478300">
                <a:tc vMerge="1">
                  <a:txBody>
                    <a:bodyPr/>
                    <a:lstStyle/>
                    <a:p>
                      <a:endParaRPr lang="es-EC"/>
                    </a:p>
                  </a:txBody>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1530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21.33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970000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32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334871" y="143854"/>
            <a:ext cx="4531658" cy="80818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smtClean="0">
                <a:solidFill>
                  <a:srgbClr val="FF0000"/>
                </a:solidFill>
              </a:rPr>
              <a:t>RESULTADOS</a:t>
            </a:r>
            <a:endParaRPr lang="es-EC" sz="4000" dirty="0">
              <a:solidFill>
                <a:srgbClr val="FF0000"/>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6168457"/>
              </p:ext>
            </p:extLst>
          </p:nvPr>
        </p:nvGraphicFramePr>
        <p:xfrm>
          <a:off x="693847" y="1394554"/>
          <a:ext cx="9539366" cy="3190892"/>
        </p:xfrm>
        <a:graphic>
          <a:graphicData uri="http://schemas.openxmlformats.org/drawingml/2006/table">
            <a:tbl>
              <a:tblPr firstRow="1" firstCol="1" bandRow="1"/>
              <a:tblGrid>
                <a:gridCol w="782699"/>
                <a:gridCol w="709563"/>
                <a:gridCol w="697608"/>
                <a:gridCol w="996483"/>
                <a:gridCol w="897326"/>
                <a:gridCol w="801686"/>
                <a:gridCol w="897326"/>
                <a:gridCol w="801686"/>
                <a:gridCol w="793248"/>
                <a:gridCol w="1000701"/>
                <a:gridCol w="1161040"/>
              </a:tblGrid>
              <a:tr h="1246262">
                <a:tc>
                  <a:txBody>
                    <a:bodyPr/>
                    <a:lstStyle/>
                    <a:p>
                      <a:pPr algn="ctr">
                        <a:lnSpc>
                          <a:spcPct val="150000"/>
                        </a:lnSpc>
                        <a:spcAft>
                          <a:spcPts val="1000"/>
                        </a:spcAft>
                      </a:pPr>
                      <a:r>
                        <a:rPr lang="es-EC"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Punto de muestreo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(°C)</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p>
                      <a:pPr indent="10160"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(µs/cm)</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75"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Nitratos (mg/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Fosfatos (mg/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Sulfatos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DBO</a:t>
                      </a:r>
                      <a:r>
                        <a:rPr lang="es-EC" sz="1000" b="1"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255"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DQO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p>
                      <a:pPr indent="8255"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9530"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Turbidez (UTN)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Coliformes totales (Org/100ml)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314">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0160"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5875"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3810"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51.39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8255"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45.20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w="12700" cap="flat" cmpd="sng" algn="ctr">
                      <a:solidFill>
                        <a:srgbClr val="000000"/>
                      </a:solidFill>
                      <a:prstDash val="solid"/>
                      <a:round/>
                      <a:headEnd type="none" w="med" len="med"/>
                      <a:tailEnd type="none" w="med" len="med"/>
                    </a:lnT>
                    <a:lnB>
                      <a:noFill/>
                    </a:lnB>
                  </a:tcPr>
                </a:tc>
              </a:tr>
              <a:tr h="668178">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19.63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indent="10160"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indent="15875"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indent="3810"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35.44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indent="8255"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39.36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a:noFill/>
                    </a:lnB>
                  </a:tcPr>
                </a:tc>
              </a:tr>
              <a:tr h="645138">
                <a:tc>
                  <a:txBody>
                    <a:bodyPr/>
                    <a:lstStyle/>
                    <a:p>
                      <a:pPr algn="ctr">
                        <a:lnSpc>
                          <a:spcPct val="150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0160"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5875"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3810"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8255"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350000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376" marR="44376"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53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334871" y="143854"/>
            <a:ext cx="4531658" cy="808186"/>
          </a:xfrm>
        </p:spPr>
        <p:txBody>
          <a:bodyPr/>
          <a:lstStyle/>
          <a:p>
            <a:pPr algn="just"/>
            <a:r>
              <a:rPr lang="es-EC" sz="4000" b="1" dirty="0" smtClean="0">
                <a:solidFill>
                  <a:srgbClr val="FF0000"/>
                </a:solidFill>
              </a:rPr>
              <a:t>RESULTADOS</a:t>
            </a:r>
            <a:endParaRPr lang="es-EC" sz="4000" dirty="0">
              <a:solidFill>
                <a:srgbClr val="FF0000"/>
              </a:solidFill>
            </a:endParaRPr>
          </a:p>
        </p:txBody>
      </p:sp>
      <p:sp>
        <p:nvSpPr>
          <p:cNvPr id="6" name="Título 1"/>
          <p:cNvSpPr txBox="1">
            <a:spLocks/>
          </p:cNvSpPr>
          <p:nvPr/>
        </p:nvSpPr>
        <p:spPr>
          <a:xfrm>
            <a:off x="693847" y="820270"/>
            <a:ext cx="9813706" cy="75303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3600" i="1" dirty="0" smtClean="0">
                <a:solidFill>
                  <a:schemeClr val="tx1"/>
                </a:solidFill>
              </a:rPr>
              <a:t>PORCENTAJE DE REMOCIÓN:</a:t>
            </a:r>
            <a:endParaRPr lang="es-MX" sz="3600" i="1" dirty="0" smtClean="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974894573"/>
              </p:ext>
            </p:extLst>
          </p:nvPr>
        </p:nvGraphicFramePr>
        <p:xfrm>
          <a:off x="2030504" y="1574667"/>
          <a:ext cx="6804213" cy="4960605"/>
        </p:xfrm>
        <a:graphic>
          <a:graphicData uri="http://schemas.openxmlformats.org/drawingml/2006/table">
            <a:tbl>
              <a:tblPr firstRow="1" firstCol="1" bandRow="1"/>
              <a:tblGrid>
                <a:gridCol w="1245953"/>
                <a:gridCol w="2014502"/>
                <a:gridCol w="1737079"/>
                <a:gridCol w="1806679"/>
              </a:tblGrid>
              <a:tr h="875400">
                <a:tc>
                  <a:txBody>
                    <a:bodyPr/>
                    <a:lstStyle/>
                    <a:p>
                      <a:pPr indent="18415" algn="ctr">
                        <a:lnSpc>
                          <a:spcPct val="150000"/>
                        </a:lnSpc>
                        <a:spcAft>
                          <a:spcPts val="0"/>
                        </a:spcAft>
                      </a:pPr>
                      <a:r>
                        <a:rPr lang="es-ES" sz="1000" b="1" dirty="0">
                          <a:effectLst/>
                          <a:latin typeface="Arial" panose="020B0604020202020204" pitchFamily="34" charset="0"/>
                          <a:ea typeface="Calibri" panose="020F0502020204030204" pitchFamily="34" charset="0"/>
                          <a:cs typeface="Times New Roman" panose="02020603050405020304" pitchFamily="18" charset="0"/>
                        </a:rPr>
                        <a:t>Parámetro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000" b="1">
                          <a:effectLst/>
                          <a:latin typeface="Arial" panose="020B0604020202020204" pitchFamily="34" charset="0"/>
                          <a:ea typeface="Calibri" panose="020F0502020204030204" pitchFamily="34" charset="0"/>
                          <a:cs typeface="Times New Roman" panose="02020603050405020304" pitchFamily="18" charset="0"/>
                        </a:rPr>
                        <a:t>Composición promedio de aguas residuales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000" b="1">
                          <a:effectLst/>
                          <a:latin typeface="Arial" panose="020B0604020202020204" pitchFamily="34" charset="0"/>
                          <a:ea typeface="Calibri" panose="020F0502020204030204" pitchFamily="34" charset="0"/>
                          <a:cs typeface="Times New Roman" panose="02020603050405020304" pitchFamily="18" charset="0"/>
                        </a:rPr>
                        <a:t>Composición en el punto 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000" b="1">
                          <a:effectLst/>
                          <a:latin typeface="Arial" panose="020B0604020202020204" pitchFamily="34" charset="0"/>
                          <a:ea typeface="Calibri" panose="020F0502020204030204" pitchFamily="34" charset="0"/>
                          <a:cs typeface="Times New Roman" panose="02020603050405020304" pitchFamily="18" charset="0"/>
                        </a:rPr>
                        <a:t>Porcentaje de Remoción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601">
                <a:tc>
                  <a:txBody>
                    <a:bodyPr/>
                    <a:lstStyle/>
                    <a:p>
                      <a:pPr indent="1841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Sulfatos (mg/L)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52095" algn="ctr">
                        <a:lnSpc>
                          <a:spcPct val="150000"/>
                        </a:lnSpc>
                        <a:spcAft>
                          <a:spcPts val="0"/>
                        </a:spcAft>
                      </a:pPr>
                      <a:r>
                        <a:rPr lang="es-ES" sz="1000" dirty="0">
                          <a:effectLst/>
                          <a:latin typeface="Arial" panose="020B0604020202020204" pitchFamily="34" charset="0"/>
                          <a:ea typeface="Calibri" panose="020F0502020204030204" pitchFamily="34" charset="0"/>
                          <a:cs typeface="Times New Roman" panose="02020603050405020304" pitchFamily="18" charset="0"/>
                        </a:rPr>
                        <a:t>99.11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4.00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95.96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w="12700" cap="flat" cmpd="sng" algn="ctr">
                      <a:solidFill>
                        <a:srgbClr val="000000"/>
                      </a:solidFill>
                      <a:prstDash val="solid"/>
                      <a:round/>
                      <a:headEnd type="none" w="med" len="med"/>
                      <a:tailEnd type="none" w="med" len="med"/>
                    </a:lnT>
                    <a:lnB>
                      <a:noFill/>
                    </a:lnB>
                  </a:tcPr>
                </a:tc>
              </a:tr>
              <a:tr h="583601">
                <a:tc>
                  <a:txBody>
                    <a:bodyPr/>
                    <a:lstStyle/>
                    <a:p>
                      <a:pPr indent="1841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Nitratos (mg/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3.27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2.56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21.71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r>
              <a:tr h="583601">
                <a:tc>
                  <a:txBody>
                    <a:bodyPr/>
                    <a:lstStyle/>
                    <a:p>
                      <a:pPr indent="1841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Fosfatos (mg/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19.92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0.41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dirty="0">
                          <a:effectLst/>
                          <a:latin typeface="Arial" panose="020B0604020202020204" pitchFamily="34" charset="0"/>
                          <a:ea typeface="Calibri" panose="020F0502020204030204" pitchFamily="34" charset="0"/>
                          <a:cs typeface="Times New Roman" panose="02020603050405020304" pitchFamily="18" charset="0"/>
                        </a:rPr>
                        <a:t>97.94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r>
              <a:tr h="1167200">
                <a:tc>
                  <a:txBody>
                    <a:bodyPr/>
                    <a:lstStyle/>
                    <a:p>
                      <a:pPr indent="1841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Coliformes Totales (Org/100m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487000000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350000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99.93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r>
              <a:tr h="583601">
                <a:tc>
                  <a:txBody>
                    <a:bodyPr/>
                    <a:lstStyle/>
                    <a:p>
                      <a:pPr indent="1841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DQO      (mg/ 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500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34.33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93.13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a:noFill/>
                    </a:lnB>
                  </a:tcPr>
                </a:tc>
              </a:tr>
              <a:tr h="583601">
                <a:tc>
                  <a:txBody>
                    <a:bodyPr/>
                    <a:lstStyle/>
                    <a:p>
                      <a:pPr indent="18415" algn="ctr">
                        <a:lnSpc>
                          <a:spcPct val="150000"/>
                        </a:lnSpc>
                        <a:spcAft>
                          <a:spcPts val="0"/>
                        </a:spcAft>
                      </a:pPr>
                      <a:r>
                        <a:rPr lang="es-ES" sz="1000" dirty="0">
                          <a:effectLst/>
                          <a:latin typeface="Arial" panose="020B0604020202020204" pitchFamily="34" charset="0"/>
                          <a:ea typeface="Calibri" panose="020F0502020204030204" pitchFamily="34" charset="0"/>
                          <a:cs typeface="Times New Roman" panose="02020603050405020304" pitchFamily="18" charset="0"/>
                        </a:rPr>
                        <a:t>DBO</a:t>
                      </a:r>
                      <a:r>
                        <a:rPr lang="es-ES" sz="1000" baseline="-25000" dirty="0">
                          <a:effectLst/>
                          <a:latin typeface="Arial" panose="020B0604020202020204" pitchFamily="34" charset="0"/>
                          <a:ea typeface="Calibri" panose="020F0502020204030204" pitchFamily="34" charset="0"/>
                          <a:cs typeface="Times New Roman" panose="02020603050405020304" pitchFamily="18" charset="0"/>
                        </a:rPr>
                        <a:t>5</a:t>
                      </a:r>
                      <a:r>
                        <a:rPr lang="es-ES" sz="1000" dirty="0">
                          <a:effectLst/>
                          <a:latin typeface="Arial" panose="020B0604020202020204" pitchFamily="34" charset="0"/>
                          <a:ea typeface="Calibri" panose="020F0502020204030204" pitchFamily="34" charset="0"/>
                          <a:cs typeface="Times New Roman" panose="02020603050405020304" pitchFamily="18" charset="0"/>
                        </a:rPr>
                        <a:t>     (mg/ L)</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000">
                          <a:effectLst/>
                          <a:latin typeface="Arial" panose="020B0604020202020204" pitchFamily="34" charset="0"/>
                          <a:ea typeface="Calibri" panose="020F0502020204030204" pitchFamily="34" charset="0"/>
                          <a:cs typeface="Times New Roman" panose="02020603050405020304" pitchFamily="18" charset="0"/>
                        </a:rPr>
                        <a:t>22.22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000" dirty="0">
                          <a:effectLst/>
                          <a:latin typeface="Arial" panose="020B0604020202020204" pitchFamily="34" charset="0"/>
                          <a:ea typeface="Calibri" panose="020F0502020204030204" pitchFamily="34" charset="0"/>
                          <a:cs typeface="Times New Roman" panose="02020603050405020304" pitchFamily="18" charset="0"/>
                        </a:rPr>
                        <a:t>88,89</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496" marR="68496"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55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922929" y="211089"/>
            <a:ext cx="6615953" cy="80818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smtClean="0">
                <a:solidFill>
                  <a:srgbClr val="FF0000"/>
                </a:solidFill>
              </a:rPr>
              <a:t>DISCUSIÓN DE RESULTADOS</a:t>
            </a:r>
            <a:endParaRPr lang="es-EC" sz="4000" dirty="0">
              <a:solidFill>
                <a:srgbClr val="FF0000"/>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2972024490"/>
              </p:ext>
            </p:extLst>
          </p:nvPr>
        </p:nvGraphicFramePr>
        <p:xfrm>
          <a:off x="1694328" y="1207531"/>
          <a:ext cx="7355542" cy="4964670"/>
        </p:xfrm>
        <a:graphic>
          <a:graphicData uri="http://schemas.openxmlformats.org/drawingml/2006/table">
            <a:tbl>
              <a:tblPr firstRow="1" firstCol="1" bandRow="1"/>
              <a:tblGrid>
                <a:gridCol w="1870464"/>
                <a:gridCol w="1695564"/>
                <a:gridCol w="1190296"/>
                <a:gridCol w="1457505"/>
                <a:gridCol w="1141713"/>
              </a:tblGrid>
              <a:tr h="659725">
                <a:tc>
                  <a:txBody>
                    <a:bodyPr/>
                    <a:lstStyle/>
                    <a:p>
                      <a:pPr algn="ctr">
                        <a:lnSpc>
                          <a:spcPct val="115000"/>
                        </a:lnSpc>
                        <a:spcAft>
                          <a:spcPts val="1000"/>
                        </a:spcAft>
                      </a:pPr>
                      <a:r>
                        <a:rPr lang="es-EC"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PARÁMETRO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EXPRESADO COMO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UNIDAD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LIMITE MÁXIMO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PUNTO 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365">
                <a:tc>
                  <a:txBody>
                    <a:bodyPr/>
                    <a:lstStyle/>
                    <a:p>
                      <a:pPr algn="ctr">
                        <a:lnSpc>
                          <a:spcPct val="115000"/>
                        </a:lnSpc>
                        <a:spcAft>
                          <a:spcPts val="1000"/>
                        </a:spcAft>
                      </a:pPr>
                      <a:r>
                        <a:rPr lang="es-EC"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Coliformes</a:t>
                      </a: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fecales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NMP</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NMP/100 mL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350000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659725">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Potencial Hidrógeno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549771">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DBO</a:t>
                      </a:r>
                      <a:r>
                        <a:rPr lang="es-EC" sz="10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DBO</a:t>
                      </a:r>
                      <a:r>
                        <a:rPr lang="es-EC" sz="10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549771">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DQO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DQO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34.33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549771">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Fosforo Total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549771">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Nitrógeno Total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549771">
                <a:tc>
                  <a:txBody>
                    <a:bodyPr/>
                    <a:lstStyle/>
                    <a:p>
                      <a:pPr algn="ctr">
                        <a:lnSpc>
                          <a:spcPct val="115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Sulfatos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a:t>
                      </a:r>
                      <a:r>
                        <a:rPr lang="es-EC" sz="10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C" sz="10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mg/L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4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218765" y="143854"/>
            <a:ext cx="7167282" cy="808186"/>
          </a:xfrm>
        </p:spPr>
        <p:txBody>
          <a:bodyPr/>
          <a:lstStyle/>
          <a:p>
            <a:pPr algn="just"/>
            <a:r>
              <a:rPr lang="es-EC" sz="4000" b="1" dirty="0" smtClean="0">
                <a:solidFill>
                  <a:srgbClr val="FF0000"/>
                </a:solidFill>
              </a:rPr>
              <a:t>DISCUSIÓN DE RESULTADOS</a:t>
            </a:r>
            <a:endParaRPr lang="es-EC" sz="4000" dirty="0">
              <a:solidFill>
                <a:srgbClr val="FF0000"/>
              </a:solidFill>
            </a:endParaRPr>
          </a:p>
        </p:txBody>
      </p:sp>
      <p:graphicFrame>
        <p:nvGraphicFramePr>
          <p:cNvPr id="5" name="Gráfico 4"/>
          <p:cNvGraphicFramePr/>
          <p:nvPr>
            <p:extLst>
              <p:ext uri="{D42A27DB-BD31-4B8C-83A1-F6EECF244321}">
                <p14:modId xmlns:p14="http://schemas.microsoft.com/office/powerpoint/2010/main" val="1472602997"/>
              </p:ext>
            </p:extLst>
          </p:nvPr>
        </p:nvGraphicFramePr>
        <p:xfrm>
          <a:off x="1277471" y="1223683"/>
          <a:ext cx="8000999" cy="4612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14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334871" y="143854"/>
            <a:ext cx="4531658" cy="808186"/>
          </a:xfrm>
        </p:spPr>
        <p:txBody>
          <a:bodyPr/>
          <a:lstStyle/>
          <a:p>
            <a:pPr algn="just"/>
            <a:r>
              <a:rPr lang="es-EC" sz="4000" b="1" dirty="0" smtClean="0">
                <a:solidFill>
                  <a:srgbClr val="FF0000"/>
                </a:solidFill>
              </a:rPr>
              <a:t>CONCLUSIONES</a:t>
            </a:r>
            <a:endParaRPr lang="es-EC" sz="4000" dirty="0">
              <a:solidFill>
                <a:srgbClr val="FF0000"/>
              </a:solidFill>
            </a:endParaRPr>
          </a:p>
        </p:txBody>
      </p:sp>
      <p:sp>
        <p:nvSpPr>
          <p:cNvPr id="5" name="Título 1"/>
          <p:cNvSpPr txBox="1">
            <a:spLocks/>
          </p:cNvSpPr>
          <p:nvPr/>
        </p:nvSpPr>
        <p:spPr>
          <a:xfrm>
            <a:off x="559376" y="1116106"/>
            <a:ext cx="9539366" cy="6172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600" dirty="0" smtClean="0">
                <a:solidFill>
                  <a:schemeClr val="tx1"/>
                </a:solidFill>
              </a:rPr>
              <a:t>Se </a:t>
            </a:r>
            <a:r>
              <a:rPr lang="es-MX" sz="3600" dirty="0">
                <a:solidFill>
                  <a:schemeClr val="tx1"/>
                </a:solidFill>
              </a:rPr>
              <a:t>evaluó la eficiencia de remoción que actualmente posee la planta de tratamiento de aguas </a:t>
            </a:r>
            <a:r>
              <a:rPr lang="es-MX" sz="3600" dirty="0" smtClean="0">
                <a:solidFill>
                  <a:schemeClr val="tx1"/>
                </a:solidFill>
              </a:rPr>
              <a:t>residuales basada </a:t>
            </a:r>
            <a:r>
              <a:rPr lang="es-MX" sz="3600" dirty="0">
                <a:solidFill>
                  <a:schemeClr val="tx1"/>
                </a:solidFill>
              </a:rPr>
              <a:t>en el uso de humedales</a:t>
            </a:r>
            <a:r>
              <a:rPr lang="es-MX" sz="3600" dirty="0" smtClean="0">
                <a:solidFill>
                  <a:schemeClr val="tx1"/>
                </a:solidFill>
              </a:rPr>
              <a:t> </a:t>
            </a:r>
            <a:r>
              <a:rPr lang="es-MX" sz="3600" dirty="0">
                <a:solidFill>
                  <a:schemeClr val="tx1"/>
                </a:solidFill>
              </a:rPr>
              <a:t>de la </a:t>
            </a:r>
            <a:r>
              <a:rPr lang="es-MX" sz="3600" dirty="0" smtClean="0">
                <a:solidFill>
                  <a:schemeClr val="tx1"/>
                </a:solidFill>
              </a:rPr>
              <a:t>Universidad de las Fuerzas Armadas-ESPE, cuyos </a:t>
            </a:r>
            <a:r>
              <a:rPr lang="es-MX" sz="3600" dirty="0">
                <a:solidFill>
                  <a:schemeClr val="tx1"/>
                </a:solidFill>
              </a:rPr>
              <a:t>valores para remoción de </a:t>
            </a:r>
            <a:r>
              <a:rPr lang="es-MX" sz="3600" dirty="0" smtClean="0">
                <a:solidFill>
                  <a:schemeClr val="tx1"/>
                </a:solidFill>
              </a:rPr>
              <a:t>DBO₅ </a:t>
            </a:r>
            <a:r>
              <a:rPr lang="es-MX" sz="3600" dirty="0">
                <a:solidFill>
                  <a:schemeClr val="tx1"/>
                </a:solidFill>
              </a:rPr>
              <a:t>está en 88.89%, DQO en 93.13%, Sulfatos 95.96%, Fosfatos 97,94%, los cuales se consideran dentro de lo esperado para este tipo de sistemas de tratamiento </a:t>
            </a:r>
            <a:endParaRPr lang="es-EC" sz="3600" b="1" dirty="0">
              <a:solidFill>
                <a:schemeClr val="tx1"/>
              </a:solidFill>
            </a:endParaRPr>
          </a:p>
          <a:p>
            <a:pPr algn="just"/>
            <a:r>
              <a:rPr lang="es-EC" sz="3600" dirty="0">
                <a:solidFill>
                  <a:schemeClr val="tx1"/>
                </a:solidFill>
              </a:rPr>
              <a:t> </a:t>
            </a:r>
          </a:p>
          <a:p>
            <a:pPr algn="just"/>
            <a:endParaRPr lang="es-EC" sz="3600" dirty="0">
              <a:solidFill>
                <a:schemeClr val="tx1"/>
              </a:solidFill>
            </a:endParaRPr>
          </a:p>
        </p:txBody>
      </p:sp>
    </p:spTree>
    <p:extLst>
      <p:ext uri="{BB962C8B-B14F-4D97-AF65-F5344CB8AC3E}">
        <p14:creationId xmlns:p14="http://schemas.microsoft.com/office/powerpoint/2010/main" val="27745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34871" y="143854"/>
            <a:ext cx="4531658" cy="80818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smtClean="0">
                <a:solidFill>
                  <a:srgbClr val="FF0000"/>
                </a:solidFill>
              </a:rPr>
              <a:t>CONCLUSIONES</a:t>
            </a:r>
            <a:endParaRPr lang="es-EC" sz="4000" dirty="0">
              <a:solidFill>
                <a:srgbClr val="FF0000"/>
              </a:solidFill>
            </a:endParaRPr>
          </a:p>
        </p:txBody>
      </p:sp>
      <p:sp>
        <p:nvSpPr>
          <p:cNvPr id="5" name="Título 1"/>
          <p:cNvSpPr txBox="1">
            <a:spLocks/>
          </p:cNvSpPr>
          <p:nvPr/>
        </p:nvSpPr>
        <p:spPr>
          <a:xfrm>
            <a:off x="559376" y="1116106"/>
            <a:ext cx="9539366" cy="6172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600" dirty="0" smtClean="0">
                <a:solidFill>
                  <a:schemeClr val="tx1"/>
                </a:solidFill>
              </a:rPr>
              <a:t>Se </a:t>
            </a:r>
            <a:r>
              <a:rPr lang="es-MX" sz="3600" dirty="0">
                <a:solidFill>
                  <a:schemeClr val="tx1"/>
                </a:solidFill>
              </a:rPr>
              <a:t>monitorearon los parámetros físicos, químicos y biológicos de la planta de tratamiento, concluyéndose que todos los parámetros, excepto el valor de </a:t>
            </a:r>
            <a:r>
              <a:rPr lang="es-MX" sz="3600" dirty="0" err="1">
                <a:solidFill>
                  <a:schemeClr val="tx1"/>
                </a:solidFill>
              </a:rPr>
              <a:t>coliformes</a:t>
            </a:r>
            <a:r>
              <a:rPr lang="es-MX" sz="3600" dirty="0">
                <a:solidFill>
                  <a:schemeClr val="tx1"/>
                </a:solidFill>
              </a:rPr>
              <a:t> totales, se encuentran bajo los límites máximos permitidos por la normativa local </a:t>
            </a:r>
            <a:r>
              <a:rPr lang="es-MX" sz="3600" dirty="0" smtClean="0">
                <a:solidFill>
                  <a:schemeClr val="tx1"/>
                </a:solidFill>
              </a:rPr>
              <a:t>vigente (Acuerdo </a:t>
            </a:r>
            <a:r>
              <a:rPr lang="es-MX" sz="3600" dirty="0">
                <a:solidFill>
                  <a:schemeClr val="tx1"/>
                </a:solidFill>
              </a:rPr>
              <a:t>Ministerial </a:t>
            </a:r>
            <a:r>
              <a:rPr lang="es-MX" sz="3600" b="1" u="sng" dirty="0" smtClean="0">
                <a:solidFill>
                  <a:schemeClr val="tx1"/>
                </a:solidFill>
              </a:rPr>
              <a:t>061</a:t>
            </a:r>
            <a:r>
              <a:rPr lang="es-MX" sz="3600" dirty="0" smtClean="0">
                <a:solidFill>
                  <a:schemeClr val="tx1"/>
                </a:solidFill>
              </a:rPr>
              <a:t>), </a:t>
            </a:r>
            <a:r>
              <a:rPr lang="es-MX" sz="3600" dirty="0">
                <a:solidFill>
                  <a:schemeClr val="tx1"/>
                </a:solidFill>
              </a:rPr>
              <a:t>por lo </a:t>
            </a:r>
            <a:r>
              <a:rPr lang="es-MX" sz="3600" dirty="0" smtClean="0">
                <a:solidFill>
                  <a:schemeClr val="tx1"/>
                </a:solidFill>
              </a:rPr>
              <a:t>que es </a:t>
            </a:r>
            <a:r>
              <a:rPr lang="es-MX" sz="3600" dirty="0">
                <a:solidFill>
                  <a:schemeClr val="tx1"/>
                </a:solidFill>
              </a:rPr>
              <a:t>totalmente viable su vertido al Río Santa </a:t>
            </a:r>
            <a:r>
              <a:rPr lang="es-MX" sz="3600" dirty="0" smtClean="0">
                <a:solidFill>
                  <a:schemeClr val="tx1"/>
                </a:solidFill>
              </a:rPr>
              <a:t>Clara.</a:t>
            </a:r>
            <a:endParaRPr lang="es-EC" sz="3600" dirty="0">
              <a:solidFill>
                <a:schemeClr val="tx1"/>
              </a:solidFill>
            </a:endParaRPr>
          </a:p>
          <a:p>
            <a:pPr algn="just"/>
            <a:r>
              <a:rPr lang="es-EC" sz="3600" dirty="0">
                <a:solidFill>
                  <a:schemeClr val="tx1"/>
                </a:solidFill>
              </a:rPr>
              <a:t> </a:t>
            </a:r>
          </a:p>
          <a:p>
            <a:pPr algn="just"/>
            <a:endParaRPr lang="es-EC" sz="3600" dirty="0">
              <a:solidFill>
                <a:schemeClr val="tx1"/>
              </a:solidFill>
            </a:endParaRPr>
          </a:p>
        </p:txBody>
      </p:sp>
    </p:spTree>
    <p:extLst>
      <p:ext uri="{BB962C8B-B14F-4D97-AF65-F5344CB8AC3E}">
        <p14:creationId xmlns:p14="http://schemas.microsoft.com/office/powerpoint/2010/main" val="24768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334871" y="143854"/>
            <a:ext cx="4531658" cy="808186"/>
          </a:xfrm>
        </p:spPr>
        <p:txBody>
          <a:bodyPr/>
          <a:lstStyle/>
          <a:p>
            <a:pPr algn="just"/>
            <a:r>
              <a:rPr lang="es-EC" sz="4000" b="1" dirty="0" smtClean="0">
                <a:solidFill>
                  <a:srgbClr val="FF0000"/>
                </a:solidFill>
              </a:rPr>
              <a:t>CONCLUSIONES</a:t>
            </a:r>
            <a:endParaRPr lang="es-EC" sz="4000" dirty="0">
              <a:solidFill>
                <a:srgbClr val="FF0000"/>
              </a:solidFill>
            </a:endParaRPr>
          </a:p>
        </p:txBody>
      </p:sp>
      <p:sp>
        <p:nvSpPr>
          <p:cNvPr id="5" name="Título 1"/>
          <p:cNvSpPr txBox="1">
            <a:spLocks/>
          </p:cNvSpPr>
          <p:nvPr/>
        </p:nvSpPr>
        <p:spPr>
          <a:xfrm>
            <a:off x="680400" y="1050570"/>
            <a:ext cx="9539366" cy="432995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3600" dirty="0" smtClean="0">
                <a:solidFill>
                  <a:schemeClr val="tx1"/>
                </a:solidFill>
              </a:rPr>
              <a:t>El </a:t>
            </a:r>
            <a:r>
              <a:rPr lang="es-EC" sz="3600" dirty="0">
                <a:solidFill>
                  <a:schemeClr val="tx1"/>
                </a:solidFill>
              </a:rPr>
              <a:t>índice de </a:t>
            </a:r>
            <a:r>
              <a:rPr lang="es-EC" sz="3600" dirty="0" err="1">
                <a:solidFill>
                  <a:schemeClr val="tx1"/>
                </a:solidFill>
              </a:rPr>
              <a:t>biodegradabilidad</a:t>
            </a:r>
            <a:r>
              <a:rPr lang="es-EC" sz="3600" dirty="0">
                <a:solidFill>
                  <a:schemeClr val="tx1"/>
                </a:solidFill>
              </a:rPr>
              <a:t> </a:t>
            </a:r>
            <a:r>
              <a:rPr lang="es-EC" sz="3600" dirty="0" smtClean="0">
                <a:solidFill>
                  <a:schemeClr val="tx1"/>
                </a:solidFill>
              </a:rPr>
              <a:t>DQO / DBO de </a:t>
            </a:r>
            <a:r>
              <a:rPr lang="es-EC" sz="3600" dirty="0">
                <a:solidFill>
                  <a:schemeClr val="tx1"/>
                </a:solidFill>
              </a:rPr>
              <a:t>la planta de </a:t>
            </a:r>
            <a:r>
              <a:rPr lang="es-EC" sz="3600" dirty="0" smtClean="0">
                <a:solidFill>
                  <a:schemeClr val="tx1"/>
                </a:solidFill>
              </a:rPr>
              <a:t>tratamiento de Aguas Residuales de la Universidad de las Fuerzas Armadas ESPE es </a:t>
            </a:r>
            <a:r>
              <a:rPr lang="es-EC" sz="3600" dirty="0">
                <a:solidFill>
                  <a:schemeClr val="tx1"/>
                </a:solidFill>
              </a:rPr>
              <a:t>de </a:t>
            </a:r>
            <a:r>
              <a:rPr lang="es-EC" sz="3600" dirty="0" smtClean="0">
                <a:solidFill>
                  <a:schemeClr val="tx1"/>
                </a:solidFill>
              </a:rPr>
              <a:t>1,5; </a:t>
            </a:r>
            <a:r>
              <a:rPr lang="es-EC" sz="3600" dirty="0">
                <a:solidFill>
                  <a:schemeClr val="tx1"/>
                </a:solidFill>
              </a:rPr>
              <a:t>lo que indica que para su tratamiento posterior se podría utilizar sistemas biológicos como fangos activos o lechos </a:t>
            </a:r>
            <a:r>
              <a:rPr lang="es-EC" sz="3600" dirty="0" smtClean="0">
                <a:solidFill>
                  <a:schemeClr val="tx1"/>
                </a:solidFill>
              </a:rPr>
              <a:t>bacterianos.</a:t>
            </a:r>
            <a:endParaRPr lang="es-EC" sz="3600" dirty="0">
              <a:solidFill>
                <a:schemeClr val="tx1"/>
              </a:solidFill>
            </a:endParaRPr>
          </a:p>
        </p:txBody>
      </p:sp>
    </p:spTree>
    <p:extLst>
      <p:ext uri="{BB962C8B-B14F-4D97-AF65-F5344CB8AC3E}">
        <p14:creationId xmlns:p14="http://schemas.microsoft.com/office/powerpoint/2010/main" val="71531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2820473" y="143854"/>
            <a:ext cx="5046056" cy="808186"/>
          </a:xfrm>
        </p:spPr>
        <p:txBody>
          <a:bodyPr/>
          <a:lstStyle/>
          <a:p>
            <a:pPr algn="just"/>
            <a:r>
              <a:rPr lang="es-EC" sz="4000" b="1" dirty="0" smtClean="0">
                <a:solidFill>
                  <a:srgbClr val="FF0000"/>
                </a:solidFill>
              </a:rPr>
              <a:t>RECOMENDACIONES</a:t>
            </a:r>
            <a:endParaRPr lang="es-EC" sz="4000" dirty="0">
              <a:solidFill>
                <a:srgbClr val="FF0000"/>
              </a:solidFill>
            </a:endParaRPr>
          </a:p>
        </p:txBody>
      </p:sp>
      <p:sp>
        <p:nvSpPr>
          <p:cNvPr id="5" name="Título 1"/>
          <p:cNvSpPr txBox="1">
            <a:spLocks/>
          </p:cNvSpPr>
          <p:nvPr/>
        </p:nvSpPr>
        <p:spPr>
          <a:xfrm>
            <a:off x="573818" y="952040"/>
            <a:ext cx="9539366" cy="15822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dirty="0" smtClean="0">
                <a:solidFill>
                  <a:schemeClr val="tx1"/>
                </a:solidFill>
              </a:rPr>
              <a:t>PROGRAMA DE MONITOREO DE LAS AGUAS DE DESCARGA DE LA PLANTA DE TRATAMIENTO DE AGUAS RESIDUALES. PARAMETROS FÍSICOS, QUÍMICOS Y BIOLÓGICOS.</a:t>
            </a:r>
            <a:endParaRPr lang="es-EC" sz="2800" dirty="0">
              <a:solidFill>
                <a:schemeClr val="tx1"/>
              </a:solidFill>
            </a:endParaRPr>
          </a:p>
        </p:txBody>
      </p:sp>
      <p:sp>
        <p:nvSpPr>
          <p:cNvPr id="6" name="Título 1"/>
          <p:cNvSpPr txBox="1">
            <a:spLocks/>
          </p:cNvSpPr>
          <p:nvPr/>
        </p:nvSpPr>
        <p:spPr>
          <a:xfrm>
            <a:off x="558791" y="2032704"/>
            <a:ext cx="9539366" cy="17358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dirty="0" smtClean="0">
                <a:solidFill>
                  <a:schemeClr val="tx1"/>
                </a:solidFill>
              </a:rPr>
              <a:t>MEJOR DISTRIBUCION DE AGUA ENTRE PISCINAS, POR TAPONAMIENTOS EN LLUVIAS.</a:t>
            </a:r>
            <a:endParaRPr lang="es-EC" sz="2800" dirty="0">
              <a:solidFill>
                <a:schemeClr val="tx1"/>
              </a:solidFill>
            </a:endParaRPr>
          </a:p>
        </p:txBody>
      </p:sp>
      <p:sp>
        <p:nvSpPr>
          <p:cNvPr id="7" name="Título 1"/>
          <p:cNvSpPr txBox="1">
            <a:spLocks/>
          </p:cNvSpPr>
          <p:nvPr/>
        </p:nvSpPr>
        <p:spPr>
          <a:xfrm>
            <a:off x="558791" y="4031084"/>
            <a:ext cx="9539366" cy="92013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dirty="0" smtClean="0">
                <a:solidFill>
                  <a:schemeClr val="tx1"/>
                </a:solidFill>
              </a:rPr>
              <a:t>ANALISIS EXHAUSTIVO DE COLIFORMES TOTALES. NO CUMPLE CON LMP.</a:t>
            </a:r>
            <a:endParaRPr lang="es-EC" sz="2800" dirty="0">
              <a:solidFill>
                <a:schemeClr val="tx1"/>
              </a:solidFill>
            </a:endParaRPr>
          </a:p>
        </p:txBody>
      </p:sp>
      <p:sp>
        <p:nvSpPr>
          <p:cNvPr id="8" name="Título 1"/>
          <p:cNvSpPr txBox="1">
            <a:spLocks/>
          </p:cNvSpPr>
          <p:nvPr/>
        </p:nvSpPr>
        <p:spPr>
          <a:xfrm>
            <a:off x="558792" y="5002718"/>
            <a:ext cx="9539366" cy="15822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800" dirty="0" smtClean="0">
                <a:solidFill>
                  <a:schemeClr val="tx1"/>
                </a:solidFill>
              </a:rPr>
              <a:t>PLAN DE MANTENIMIENTO PREVENTIVO CONTINUO Y CORRECTIVO </a:t>
            </a:r>
            <a:r>
              <a:rPr lang="es-EC" sz="2800" dirty="0">
                <a:solidFill>
                  <a:schemeClr val="tx1"/>
                </a:solidFill>
              </a:rPr>
              <a:t>EN LA PLANTA DE TRATAMIENTO DE AGUAS </a:t>
            </a:r>
            <a:r>
              <a:rPr lang="es-EC" sz="2800" dirty="0" smtClean="0">
                <a:solidFill>
                  <a:schemeClr val="tx1"/>
                </a:solidFill>
              </a:rPr>
              <a:t>RESIDUALES</a:t>
            </a:r>
            <a:r>
              <a:rPr lang="es-EC" sz="2800" dirty="0" smtClean="0">
                <a:solidFill>
                  <a:schemeClr val="tx1"/>
                </a:solidFill>
              </a:rPr>
              <a:t>.</a:t>
            </a:r>
            <a:endParaRPr lang="es-EC" sz="2800" dirty="0">
              <a:solidFill>
                <a:schemeClr val="tx1"/>
              </a:solidFill>
            </a:endParaRPr>
          </a:p>
        </p:txBody>
      </p:sp>
    </p:spTree>
    <p:extLst>
      <p:ext uri="{BB962C8B-B14F-4D97-AF65-F5344CB8AC3E}">
        <p14:creationId xmlns:p14="http://schemas.microsoft.com/office/powerpoint/2010/main" val="6414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3460780" y="245718"/>
            <a:ext cx="4185882" cy="808186"/>
          </a:xfrm>
        </p:spPr>
        <p:txBody>
          <a:bodyPr/>
          <a:lstStyle/>
          <a:p>
            <a:pPr algn="just"/>
            <a:r>
              <a:rPr lang="es-EC" sz="4000" b="1" dirty="0" smtClean="0">
                <a:solidFill>
                  <a:srgbClr val="FF0000"/>
                </a:solidFill>
              </a:rPr>
              <a:t>INTRODUCCIÓN</a:t>
            </a:r>
            <a:endParaRPr lang="es-EC" sz="4000" dirty="0">
              <a:solidFill>
                <a:srgbClr val="FF0000"/>
              </a:solidFill>
            </a:endParaRPr>
          </a:p>
        </p:txBody>
      </p:sp>
      <p:sp>
        <p:nvSpPr>
          <p:cNvPr id="5" name="Título 1"/>
          <p:cNvSpPr txBox="1">
            <a:spLocks/>
          </p:cNvSpPr>
          <p:nvPr/>
        </p:nvSpPr>
        <p:spPr>
          <a:xfrm>
            <a:off x="471055" y="2635668"/>
            <a:ext cx="10474036" cy="43216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3200" dirty="0">
                <a:solidFill>
                  <a:schemeClr val="tx1"/>
                </a:solidFill>
              </a:rPr>
              <a:t>El sistema de </a:t>
            </a:r>
            <a:r>
              <a:rPr lang="es-MX" sz="3200" dirty="0" smtClean="0">
                <a:solidFill>
                  <a:schemeClr val="tx1"/>
                </a:solidFill>
              </a:rPr>
              <a:t>tratamiento de Aguas Residuales de la </a:t>
            </a:r>
            <a:r>
              <a:rPr lang="es-MX" sz="3200" dirty="0" smtClean="0">
                <a:solidFill>
                  <a:schemeClr val="tx1"/>
                </a:solidFill>
              </a:rPr>
              <a:t>Universidad de las Fuerzas Armadas - ESPE</a:t>
            </a:r>
            <a:r>
              <a:rPr lang="es-MX" sz="3200" dirty="0" smtClean="0">
                <a:solidFill>
                  <a:schemeClr val="tx1"/>
                </a:solidFill>
              </a:rPr>
              <a:t>, </a:t>
            </a:r>
            <a:r>
              <a:rPr lang="es-MX" sz="3200" dirty="0">
                <a:solidFill>
                  <a:schemeClr val="tx1"/>
                </a:solidFill>
              </a:rPr>
              <a:t>corresponde a un humedal artificial de flujo </a:t>
            </a:r>
            <a:r>
              <a:rPr lang="es-MX" sz="3200" dirty="0" smtClean="0">
                <a:solidFill>
                  <a:schemeClr val="tx1"/>
                </a:solidFill>
              </a:rPr>
              <a:t>sub-superficial (HA-FSS) </a:t>
            </a:r>
            <a:r>
              <a:rPr lang="es-MX" sz="3200" dirty="0">
                <a:solidFill>
                  <a:schemeClr val="tx1"/>
                </a:solidFill>
              </a:rPr>
              <a:t>sin espejo de agua y nivel controlado, con escurrimiento horizontal.  El área que ocupa la planta de tratamiento es de </a:t>
            </a:r>
            <a:r>
              <a:rPr lang="es-MX" sz="3200" dirty="0" smtClean="0">
                <a:solidFill>
                  <a:schemeClr val="tx1"/>
                </a:solidFill>
              </a:rPr>
              <a:t>aproximadamente 1 Ha, y </a:t>
            </a:r>
            <a:r>
              <a:rPr lang="es-MX" sz="3200" dirty="0">
                <a:solidFill>
                  <a:schemeClr val="tx1"/>
                </a:solidFill>
              </a:rPr>
              <a:t>está conformada por </a:t>
            </a:r>
            <a:r>
              <a:rPr lang="es-MX" sz="3200" dirty="0" smtClean="0">
                <a:solidFill>
                  <a:schemeClr val="tx1"/>
                </a:solidFill>
              </a:rPr>
              <a:t>3 </a:t>
            </a:r>
            <a:r>
              <a:rPr lang="es-MX" sz="3200" dirty="0">
                <a:solidFill>
                  <a:schemeClr val="tx1"/>
                </a:solidFill>
              </a:rPr>
              <a:t>lechos excavados en tierra e impermeabilizados, los mismos que contienen las plantas vasculares de pantano</a:t>
            </a:r>
            <a:r>
              <a:rPr lang="es-MX" sz="3200" dirty="0" smtClean="0">
                <a:solidFill>
                  <a:schemeClr val="tx1"/>
                </a:solidFill>
              </a:rPr>
              <a:t>.</a:t>
            </a:r>
          </a:p>
          <a:p>
            <a:pPr algn="just"/>
            <a:r>
              <a:rPr lang="es-MX" sz="3200" dirty="0" smtClean="0">
                <a:solidFill>
                  <a:schemeClr val="tx1"/>
                </a:solidFill>
              </a:rPr>
              <a:t>Especie escogida como función depuradora: </a:t>
            </a:r>
            <a:r>
              <a:rPr lang="es-MX" sz="3200" dirty="0" err="1" smtClean="0">
                <a:solidFill>
                  <a:schemeClr val="tx1"/>
                </a:solidFill>
              </a:rPr>
              <a:t>Echinochloa</a:t>
            </a:r>
            <a:r>
              <a:rPr lang="es-MX" sz="3200" dirty="0" smtClean="0">
                <a:solidFill>
                  <a:schemeClr val="tx1"/>
                </a:solidFill>
              </a:rPr>
              <a:t> </a:t>
            </a:r>
            <a:r>
              <a:rPr lang="es-MX" sz="3200" dirty="0" err="1">
                <a:solidFill>
                  <a:schemeClr val="tx1"/>
                </a:solidFill>
              </a:rPr>
              <a:t>P</a:t>
            </a:r>
            <a:r>
              <a:rPr lang="es-MX" sz="3200" dirty="0" err="1" smtClean="0">
                <a:solidFill>
                  <a:schemeClr val="tx1"/>
                </a:solidFill>
              </a:rPr>
              <a:t>olystachya</a:t>
            </a:r>
            <a:r>
              <a:rPr lang="es-MX" sz="3200" dirty="0" smtClean="0">
                <a:solidFill>
                  <a:schemeClr val="tx1"/>
                </a:solidFill>
              </a:rPr>
              <a:t> (PASTO ALEMÁN)</a:t>
            </a:r>
            <a:r>
              <a:rPr lang="es-MX" sz="3200" dirty="0" smtClean="0"/>
              <a:t> </a:t>
            </a:r>
            <a:endParaRPr lang="es-EC" sz="3200" dirty="0"/>
          </a:p>
          <a:p>
            <a:pPr algn="just"/>
            <a:endParaRPr lang="es-EC" sz="2800" b="1" dirty="0">
              <a:solidFill>
                <a:schemeClr val="tx1"/>
              </a:solidFill>
            </a:endParaRPr>
          </a:p>
        </p:txBody>
      </p:sp>
    </p:spTree>
    <p:extLst>
      <p:ext uri="{BB962C8B-B14F-4D97-AF65-F5344CB8AC3E}">
        <p14:creationId xmlns:p14="http://schemas.microsoft.com/office/powerpoint/2010/main" val="129938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460780" y="245718"/>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4000" b="1" dirty="0" smtClean="0">
                <a:solidFill>
                  <a:srgbClr val="FF0000"/>
                </a:solidFill>
              </a:rPr>
              <a:t>INTRODUCCIÓN</a:t>
            </a:r>
            <a:endParaRPr lang="es-EC" sz="4000" dirty="0">
              <a:solidFill>
                <a:srgbClr val="FF0000"/>
              </a:solidFill>
            </a:endParaRPr>
          </a:p>
        </p:txBody>
      </p:sp>
      <p:sp>
        <p:nvSpPr>
          <p:cNvPr id="5" name="Título 1"/>
          <p:cNvSpPr txBox="1">
            <a:spLocks/>
          </p:cNvSpPr>
          <p:nvPr/>
        </p:nvSpPr>
        <p:spPr>
          <a:xfrm>
            <a:off x="341403" y="3196300"/>
            <a:ext cx="11222393" cy="484242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50000"/>
              </a:lnSpc>
            </a:pPr>
            <a:r>
              <a:rPr lang="es-MX" sz="3200" dirty="0" smtClean="0">
                <a:solidFill>
                  <a:schemeClr val="tx1"/>
                </a:solidFill>
              </a:rPr>
              <a:t> </a:t>
            </a:r>
          </a:p>
          <a:p>
            <a:pPr algn="just">
              <a:lnSpc>
                <a:spcPct val="150000"/>
              </a:lnSpc>
            </a:pPr>
            <a:r>
              <a:rPr lang="es-MX" sz="3200" dirty="0" smtClean="0">
                <a:solidFill>
                  <a:schemeClr val="tx1"/>
                </a:solidFill>
              </a:rPr>
              <a:t>La </a:t>
            </a:r>
            <a:r>
              <a:rPr lang="es-MX" sz="3200" dirty="0">
                <a:solidFill>
                  <a:schemeClr val="tx1"/>
                </a:solidFill>
              </a:rPr>
              <a:t>planta de tratamiento de aguas residuales </a:t>
            </a:r>
            <a:r>
              <a:rPr lang="es-MX" sz="3200" dirty="0" smtClean="0">
                <a:solidFill>
                  <a:schemeClr val="tx1"/>
                </a:solidFill>
              </a:rPr>
              <a:t>de la </a:t>
            </a:r>
            <a:r>
              <a:rPr lang="es-MX" sz="3200" dirty="0">
                <a:solidFill>
                  <a:schemeClr val="tx1"/>
                </a:solidFill>
              </a:rPr>
              <a:t>Universidad de las Fuerzas Armadas-ESPE</a:t>
            </a:r>
            <a:r>
              <a:rPr lang="es-MX" sz="3200" dirty="0" smtClean="0">
                <a:solidFill>
                  <a:schemeClr val="tx1"/>
                </a:solidFill>
              </a:rPr>
              <a:t>, entra en funcionamiento en Enero de 2008.</a:t>
            </a:r>
          </a:p>
          <a:p>
            <a:pPr algn="just">
              <a:lnSpc>
                <a:spcPct val="150000"/>
              </a:lnSpc>
            </a:pPr>
            <a:r>
              <a:rPr lang="es-MX" sz="3200" dirty="0" smtClean="0">
                <a:solidFill>
                  <a:schemeClr val="tx1"/>
                </a:solidFill>
              </a:rPr>
              <a:t>La Planta da </a:t>
            </a:r>
            <a:r>
              <a:rPr lang="es-MX" sz="3200" dirty="0">
                <a:solidFill>
                  <a:schemeClr val="tx1"/>
                </a:solidFill>
              </a:rPr>
              <a:t>servicio a aproximadamente 3000 personas/día.</a:t>
            </a:r>
            <a:endParaRPr lang="es-MX" sz="3200" dirty="0" smtClean="0">
              <a:solidFill>
                <a:schemeClr val="tx1"/>
              </a:solidFill>
            </a:endParaRPr>
          </a:p>
          <a:p>
            <a:pPr algn="just">
              <a:lnSpc>
                <a:spcPct val="150000"/>
              </a:lnSpc>
            </a:pPr>
            <a:r>
              <a:rPr lang="es-MX" sz="3200" dirty="0" smtClean="0">
                <a:solidFill>
                  <a:schemeClr val="tx1"/>
                </a:solidFill>
              </a:rPr>
              <a:t>Sistema de Humedales con costos de operación y mantenimiento bajos.</a:t>
            </a:r>
          </a:p>
          <a:p>
            <a:pPr algn="just">
              <a:lnSpc>
                <a:spcPct val="150000"/>
              </a:lnSpc>
            </a:pPr>
            <a:r>
              <a:rPr lang="es-MX" sz="3200" dirty="0" smtClean="0">
                <a:solidFill>
                  <a:schemeClr val="tx1"/>
                </a:solidFill>
              </a:rPr>
              <a:t>Caudal de tratamiento: 420 m³ / día.</a:t>
            </a:r>
          </a:p>
          <a:p>
            <a:pPr algn="just">
              <a:lnSpc>
                <a:spcPct val="150000"/>
              </a:lnSpc>
            </a:pPr>
            <a:endParaRPr lang="es-EC" sz="3200" b="1" dirty="0">
              <a:solidFill>
                <a:schemeClr val="tx1"/>
              </a:solidFill>
            </a:endParaRPr>
          </a:p>
          <a:p>
            <a:pPr algn="just">
              <a:lnSpc>
                <a:spcPct val="150000"/>
              </a:lnSpc>
            </a:pPr>
            <a:endParaRPr lang="es-EC" sz="2800" b="1" dirty="0">
              <a:solidFill>
                <a:schemeClr val="tx1"/>
              </a:solidFill>
            </a:endParaRPr>
          </a:p>
        </p:txBody>
      </p:sp>
    </p:spTree>
    <p:extLst>
      <p:ext uri="{BB962C8B-B14F-4D97-AF65-F5344CB8AC3E}">
        <p14:creationId xmlns:p14="http://schemas.microsoft.com/office/powerpoint/2010/main" val="29887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18613" t="8764" r="5292" b="11383"/>
          <a:stretch/>
        </p:blipFill>
        <p:spPr bwMode="auto">
          <a:xfrm>
            <a:off x="128790" y="0"/>
            <a:ext cx="12191999" cy="6858000"/>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1700012" y="4507606"/>
            <a:ext cx="1661374" cy="15197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rot="16571356">
            <a:off x="716226" y="5167597"/>
            <a:ext cx="1967571" cy="276999"/>
          </a:xfrm>
          <a:prstGeom prst="rect">
            <a:avLst/>
          </a:prstGeom>
          <a:noFill/>
        </p:spPr>
        <p:txBody>
          <a:bodyPr wrap="square" rtlCol="0">
            <a:spAutoFit/>
          </a:bodyPr>
          <a:lstStyle/>
          <a:p>
            <a:pPr algn="ctr"/>
            <a:r>
              <a:rPr lang="es-ES" sz="1200" b="1" dirty="0" smtClean="0">
                <a:solidFill>
                  <a:srgbClr val="00B0F0"/>
                </a:solidFill>
                <a:latin typeface="Arial" panose="020B0604020202020204" pitchFamily="34" charset="0"/>
                <a:cs typeface="Arial" panose="020B0604020202020204" pitchFamily="34" charset="0"/>
              </a:rPr>
              <a:t>Rio Santa Clara</a:t>
            </a:r>
            <a:endParaRPr lang="es-ES" sz="1200" b="1" dirty="0">
              <a:solidFill>
                <a:srgbClr val="00B0F0"/>
              </a:solidFill>
              <a:latin typeface="Arial" panose="020B0604020202020204" pitchFamily="34" charset="0"/>
              <a:cs typeface="Arial" panose="020B0604020202020204" pitchFamily="34" charset="0"/>
            </a:endParaRPr>
          </a:p>
        </p:txBody>
      </p:sp>
      <p:sp>
        <p:nvSpPr>
          <p:cNvPr id="5" name="Título 1"/>
          <p:cNvSpPr txBox="1">
            <a:spLocks/>
          </p:cNvSpPr>
          <p:nvPr/>
        </p:nvSpPr>
        <p:spPr>
          <a:xfrm>
            <a:off x="3460780" y="361629"/>
            <a:ext cx="4185882" cy="80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4000" b="1" dirty="0" smtClean="0">
                <a:solidFill>
                  <a:srgbClr val="FF0000"/>
                </a:solidFill>
              </a:rPr>
              <a:t>UBICACIÓN</a:t>
            </a:r>
            <a:endParaRPr lang="es-EC" sz="4000" dirty="0">
              <a:solidFill>
                <a:srgbClr val="FF0000"/>
              </a:solidFill>
            </a:endParaRPr>
          </a:p>
        </p:txBody>
      </p:sp>
    </p:spTree>
    <p:extLst>
      <p:ext uri="{BB962C8B-B14F-4D97-AF65-F5344CB8AC3E}">
        <p14:creationId xmlns:p14="http://schemas.microsoft.com/office/powerpoint/2010/main" val="2735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3932" t="11048" r="18556" b="14304"/>
          <a:stretch/>
        </p:blipFill>
        <p:spPr>
          <a:xfrm>
            <a:off x="4430333" y="-24685"/>
            <a:ext cx="7791718" cy="6882685"/>
          </a:xfrm>
          <a:prstGeom prst="rect">
            <a:avLst/>
          </a:prstGeom>
        </p:spPr>
      </p:pic>
      <p:sp>
        <p:nvSpPr>
          <p:cNvPr id="26" name="CuadroTexto 25"/>
          <p:cNvSpPr txBox="1"/>
          <p:nvPr/>
        </p:nvSpPr>
        <p:spPr>
          <a:xfrm>
            <a:off x="8482348" y="2389793"/>
            <a:ext cx="1141116" cy="338554"/>
          </a:xfrm>
          <a:prstGeom prst="rect">
            <a:avLst/>
          </a:prstGeom>
          <a:noFill/>
        </p:spPr>
        <p:txBody>
          <a:bodyPr wrap="square" rtlCol="0">
            <a:spAutoFit/>
          </a:bodyPr>
          <a:lstStyle/>
          <a:p>
            <a:r>
              <a:rPr lang="es-ES" sz="1600" b="1" dirty="0" smtClean="0">
                <a:solidFill>
                  <a:srgbClr val="FF0000"/>
                </a:solidFill>
              </a:rPr>
              <a:t>REED BED </a:t>
            </a:r>
            <a:endParaRPr lang="es-ES" sz="1600" b="1" dirty="0">
              <a:solidFill>
                <a:srgbClr val="FF0000"/>
              </a:solidFill>
            </a:endParaRPr>
          </a:p>
        </p:txBody>
      </p:sp>
      <p:sp>
        <p:nvSpPr>
          <p:cNvPr id="27" name="CuadroTexto 26"/>
          <p:cNvSpPr txBox="1"/>
          <p:nvPr/>
        </p:nvSpPr>
        <p:spPr>
          <a:xfrm>
            <a:off x="8616334" y="0"/>
            <a:ext cx="2495924" cy="584775"/>
          </a:xfrm>
          <a:prstGeom prst="rect">
            <a:avLst/>
          </a:prstGeom>
          <a:noFill/>
        </p:spPr>
        <p:txBody>
          <a:bodyPr wrap="square" rtlCol="0">
            <a:spAutoFit/>
          </a:bodyPr>
          <a:lstStyle/>
          <a:p>
            <a:pPr algn="ctr"/>
            <a:r>
              <a:rPr lang="es-ES" sz="1600" b="1" dirty="0" smtClean="0">
                <a:solidFill>
                  <a:srgbClr val="FF0000"/>
                </a:solidFill>
              </a:rPr>
              <a:t>TANQUE DE ECUALIZACIÓN</a:t>
            </a:r>
            <a:endParaRPr lang="es-ES" sz="1600" b="1" dirty="0">
              <a:solidFill>
                <a:srgbClr val="FF0000"/>
              </a:solidFill>
            </a:endParaRPr>
          </a:p>
        </p:txBody>
      </p:sp>
      <p:sp>
        <p:nvSpPr>
          <p:cNvPr id="28" name="CuadroTexto 27"/>
          <p:cNvSpPr txBox="1"/>
          <p:nvPr/>
        </p:nvSpPr>
        <p:spPr>
          <a:xfrm>
            <a:off x="1" y="3447230"/>
            <a:ext cx="4430332" cy="369332"/>
          </a:xfrm>
          <a:prstGeom prst="rect">
            <a:avLst/>
          </a:prstGeom>
          <a:noFill/>
        </p:spPr>
        <p:txBody>
          <a:bodyPr wrap="square" rtlCol="0">
            <a:spAutoFit/>
          </a:bodyPr>
          <a:lstStyle/>
          <a:p>
            <a:r>
              <a:rPr lang="es-ES" b="1" u="sng" dirty="0" smtClean="0"/>
              <a:t>FUENTE</a:t>
            </a:r>
            <a:r>
              <a:rPr lang="es-ES" b="1" dirty="0" smtClean="0"/>
              <a:t>: UAV FOTOGRAMETRICO 2014</a:t>
            </a:r>
            <a:endParaRPr lang="es-ES" b="1" dirty="0"/>
          </a:p>
        </p:txBody>
      </p:sp>
      <p:sp>
        <p:nvSpPr>
          <p:cNvPr id="16" name="CuadroTexto 15"/>
          <p:cNvSpPr txBox="1"/>
          <p:nvPr/>
        </p:nvSpPr>
        <p:spPr>
          <a:xfrm rot="18951489">
            <a:off x="4393517" y="1508823"/>
            <a:ext cx="2218058" cy="400110"/>
          </a:xfrm>
          <a:prstGeom prst="rect">
            <a:avLst/>
          </a:prstGeom>
          <a:noFill/>
        </p:spPr>
        <p:txBody>
          <a:bodyPr wrap="square" rtlCol="0">
            <a:spAutoFit/>
          </a:bodyPr>
          <a:lstStyle/>
          <a:p>
            <a:pPr algn="ctr"/>
            <a:r>
              <a:rPr lang="es-ES" sz="2000" b="1" dirty="0" smtClean="0">
                <a:solidFill>
                  <a:srgbClr val="00B0F0"/>
                </a:solidFill>
                <a:latin typeface="Arial" panose="020B0604020202020204" pitchFamily="34" charset="0"/>
                <a:cs typeface="Arial" panose="020B0604020202020204" pitchFamily="34" charset="0"/>
              </a:rPr>
              <a:t>Rio Santa Clara</a:t>
            </a:r>
            <a:endParaRPr lang="es-ES" sz="2000" b="1" dirty="0">
              <a:solidFill>
                <a:srgbClr val="00B0F0"/>
              </a:solidFill>
              <a:latin typeface="Arial" panose="020B0604020202020204" pitchFamily="34" charset="0"/>
              <a:cs typeface="Arial" panose="020B0604020202020204" pitchFamily="34" charset="0"/>
            </a:endParaRPr>
          </a:p>
        </p:txBody>
      </p:sp>
      <p:grpSp>
        <p:nvGrpSpPr>
          <p:cNvPr id="2" name="Grupo 1"/>
          <p:cNvGrpSpPr/>
          <p:nvPr/>
        </p:nvGrpSpPr>
        <p:grpSpPr>
          <a:xfrm>
            <a:off x="7496621" y="1768394"/>
            <a:ext cx="3650352" cy="3411303"/>
            <a:chOff x="7496621" y="1768394"/>
            <a:chExt cx="3650352" cy="3411303"/>
          </a:xfrm>
        </p:grpSpPr>
        <p:sp>
          <p:nvSpPr>
            <p:cNvPr id="10" name="CuadroTexto 9"/>
            <p:cNvSpPr txBox="1"/>
            <p:nvPr/>
          </p:nvSpPr>
          <p:spPr>
            <a:xfrm>
              <a:off x="9855195" y="1768394"/>
              <a:ext cx="1291778" cy="646331"/>
            </a:xfrm>
            <a:prstGeom prst="rect">
              <a:avLst/>
            </a:prstGeom>
            <a:noFill/>
          </p:spPr>
          <p:txBody>
            <a:bodyPr wrap="square" rtlCol="0">
              <a:spAutoFit/>
            </a:bodyPr>
            <a:lstStyle/>
            <a:p>
              <a:pPr algn="ctr"/>
              <a:r>
                <a:rPr lang="es-ES" b="1" dirty="0" smtClean="0">
                  <a:solidFill>
                    <a:srgbClr val="00B050"/>
                  </a:solidFill>
                </a:rPr>
                <a:t>FILTRO VERDE I</a:t>
              </a:r>
              <a:endParaRPr lang="es-ES" b="1" dirty="0">
                <a:solidFill>
                  <a:srgbClr val="00B050"/>
                </a:solidFill>
              </a:endParaRPr>
            </a:p>
          </p:txBody>
        </p:sp>
        <p:sp>
          <p:nvSpPr>
            <p:cNvPr id="17" name="CuadroTexto 16"/>
            <p:cNvSpPr txBox="1"/>
            <p:nvPr/>
          </p:nvSpPr>
          <p:spPr>
            <a:xfrm>
              <a:off x="9536380" y="4533366"/>
              <a:ext cx="1479962" cy="646331"/>
            </a:xfrm>
            <a:prstGeom prst="rect">
              <a:avLst/>
            </a:prstGeom>
            <a:noFill/>
          </p:spPr>
          <p:txBody>
            <a:bodyPr wrap="square" rtlCol="0">
              <a:spAutoFit/>
            </a:bodyPr>
            <a:lstStyle/>
            <a:p>
              <a:pPr algn="ctr"/>
              <a:r>
                <a:rPr lang="es-ES" b="1" dirty="0" smtClean="0">
                  <a:solidFill>
                    <a:srgbClr val="00B050"/>
                  </a:solidFill>
                </a:rPr>
                <a:t>FILTRO VERDE II</a:t>
              </a:r>
              <a:endParaRPr lang="es-ES" b="1" dirty="0">
                <a:solidFill>
                  <a:srgbClr val="00B050"/>
                </a:solidFill>
              </a:endParaRPr>
            </a:p>
          </p:txBody>
        </p:sp>
        <p:sp>
          <p:nvSpPr>
            <p:cNvPr id="18" name="CuadroTexto 17"/>
            <p:cNvSpPr txBox="1"/>
            <p:nvPr/>
          </p:nvSpPr>
          <p:spPr>
            <a:xfrm>
              <a:off x="7496621" y="3902832"/>
              <a:ext cx="1589321" cy="646331"/>
            </a:xfrm>
            <a:prstGeom prst="rect">
              <a:avLst/>
            </a:prstGeom>
            <a:noFill/>
          </p:spPr>
          <p:txBody>
            <a:bodyPr wrap="square" rtlCol="0">
              <a:spAutoFit/>
            </a:bodyPr>
            <a:lstStyle/>
            <a:p>
              <a:pPr algn="ctr"/>
              <a:r>
                <a:rPr lang="es-ES" b="1" dirty="0" smtClean="0">
                  <a:solidFill>
                    <a:srgbClr val="00B050"/>
                  </a:solidFill>
                </a:rPr>
                <a:t>FILTRO VERDE III</a:t>
              </a:r>
              <a:endParaRPr lang="es-ES" b="1" dirty="0">
                <a:solidFill>
                  <a:srgbClr val="00B050"/>
                </a:solidFill>
              </a:endParaRPr>
            </a:p>
          </p:txBody>
        </p:sp>
      </p:grpSp>
      <p:sp>
        <p:nvSpPr>
          <p:cNvPr id="19" name="CuadroTexto 18"/>
          <p:cNvSpPr txBox="1"/>
          <p:nvPr/>
        </p:nvSpPr>
        <p:spPr>
          <a:xfrm>
            <a:off x="218941" y="841214"/>
            <a:ext cx="4005329" cy="1569660"/>
          </a:xfrm>
          <a:prstGeom prst="rect">
            <a:avLst/>
          </a:prstGeom>
          <a:noFill/>
        </p:spPr>
        <p:txBody>
          <a:bodyPr wrap="square" rtlCol="0">
            <a:spAutoFit/>
          </a:bodyPr>
          <a:lstStyle/>
          <a:p>
            <a:pPr algn="just"/>
            <a:r>
              <a:rPr lang="es-ES" sz="2400" b="1" i="1" dirty="0" smtClean="0">
                <a:solidFill>
                  <a:srgbClr val="FF0000"/>
                </a:solidFill>
              </a:rPr>
              <a:t>PLANTA DE TRATAMIENTO DE AGUAS RESIDUALES UNIVERSIDAD DE LAS FUERZAS ARMADAS – ESPE.</a:t>
            </a:r>
            <a:endParaRPr lang="es-ES" sz="2400" b="1" i="1" dirty="0">
              <a:solidFill>
                <a:srgbClr val="FF0000"/>
              </a:solidFill>
            </a:endParaRPr>
          </a:p>
        </p:txBody>
      </p:sp>
      <p:grpSp>
        <p:nvGrpSpPr>
          <p:cNvPr id="21" name="Grupo 20"/>
          <p:cNvGrpSpPr/>
          <p:nvPr/>
        </p:nvGrpSpPr>
        <p:grpSpPr>
          <a:xfrm>
            <a:off x="6643794" y="-84253"/>
            <a:ext cx="332647" cy="1230417"/>
            <a:chOff x="11725523" y="4776020"/>
            <a:chExt cx="332647" cy="1230417"/>
          </a:xfrm>
        </p:grpSpPr>
        <p:cxnSp>
          <p:nvCxnSpPr>
            <p:cNvPr id="22" name="Conector recto de flecha 21"/>
            <p:cNvCxnSpPr/>
            <p:nvPr/>
          </p:nvCxnSpPr>
          <p:spPr>
            <a:xfrm flipV="1">
              <a:off x="11854326" y="5125184"/>
              <a:ext cx="12944" cy="88125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CuadroTexto 22"/>
            <p:cNvSpPr txBox="1"/>
            <p:nvPr/>
          </p:nvSpPr>
          <p:spPr>
            <a:xfrm>
              <a:off x="11725523" y="4776020"/>
              <a:ext cx="332647" cy="369332"/>
            </a:xfrm>
            <a:prstGeom prst="rect">
              <a:avLst/>
            </a:prstGeom>
            <a:noFill/>
            <a:ln>
              <a:noFill/>
            </a:ln>
          </p:spPr>
          <p:txBody>
            <a:bodyPr wrap="square" rtlCol="0">
              <a:spAutoFit/>
            </a:bodyPr>
            <a:lstStyle/>
            <a:p>
              <a:r>
                <a:rPr lang="es-EC" b="1" dirty="0" smtClean="0">
                  <a:solidFill>
                    <a:srgbClr val="FF0000"/>
                  </a:solidFill>
                </a:rPr>
                <a:t>N</a:t>
              </a:r>
              <a:endParaRPr lang="es-EC" b="1" dirty="0">
                <a:solidFill>
                  <a:srgbClr val="FF0000"/>
                </a:solidFill>
              </a:endParaRPr>
            </a:p>
          </p:txBody>
        </p:sp>
      </p:grpSp>
      <p:cxnSp>
        <p:nvCxnSpPr>
          <p:cNvPr id="25" name="Conector recto de flecha 24"/>
          <p:cNvCxnSpPr/>
          <p:nvPr/>
        </p:nvCxnSpPr>
        <p:spPr>
          <a:xfrm flipH="1">
            <a:off x="10501084" y="216657"/>
            <a:ext cx="466548" cy="6842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4241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cstate="print">
            <a:extLst>
              <a:ext uri="{28A0092B-C50C-407E-A947-70E740481C1C}">
                <a14:useLocalDpi xmlns:a14="http://schemas.microsoft.com/office/drawing/2010/main" val="0"/>
              </a:ext>
            </a:extLst>
          </a:blip>
          <a:srcRect l="21509" t="30848" r="20158" b="41255"/>
          <a:stretch/>
        </p:blipFill>
        <p:spPr bwMode="auto">
          <a:xfrm rot="16200000">
            <a:off x="5914656" y="518371"/>
            <a:ext cx="6857999" cy="5821254"/>
          </a:xfrm>
          <a:prstGeom prst="rect">
            <a:avLst/>
          </a:prstGeom>
          <a:ln>
            <a:noFill/>
          </a:ln>
          <a:extLst>
            <a:ext uri="{53640926-AAD7-44D8-BBD7-CCE9431645EC}">
              <a14:shadowObscured xmlns:a14="http://schemas.microsoft.com/office/drawing/2010/main"/>
            </a:ext>
          </a:extLst>
        </p:spPr>
      </p:pic>
      <p:grpSp>
        <p:nvGrpSpPr>
          <p:cNvPr id="22" name="Grupo 21"/>
          <p:cNvGrpSpPr/>
          <p:nvPr/>
        </p:nvGrpSpPr>
        <p:grpSpPr>
          <a:xfrm>
            <a:off x="6616493" y="0"/>
            <a:ext cx="332647" cy="1230417"/>
            <a:chOff x="4906836" y="1310546"/>
            <a:chExt cx="332647" cy="1230417"/>
          </a:xfrm>
        </p:grpSpPr>
        <p:cxnSp>
          <p:nvCxnSpPr>
            <p:cNvPr id="5" name="Conector recto de flecha 4"/>
            <p:cNvCxnSpPr/>
            <p:nvPr/>
          </p:nvCxnSpPr>
          <p:spPr>
            <a:xfrm flipV="1">
              <a:off x="5035639" y="1659710"/>
              <a:ext cx="12944" cy="88125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4906836" y="1310546"/>
              <a:ext cx="332647" cy="369332"/>
            </a:xfrm>
            <a:prstGeom prst="rect">
              <a:avLst/>
            </a:prstGeom>
            <a:noFill/>
          </p:spPr>
          <p:txBody>
            <a:bodyPr wrap="square" rtlCol="0">
              <a:spAutoFit/>
            </a:bodyPr>
            <a:lstStyle/>
            <a:p>
              <a:r>
                <a:rPr lang="es-EC" b="1" dirty="0" smtClean="0"/>
                <a:t>N</a:t>
              </a:r>
              <a:endParaRPr lang="es-EC" b="1" dirty="0"/>
            </a:p>
          </p:txBody>
        </p:sp>
      </p:grpSp>
      <p:sp>
        <p:nvSpPr>
          <p:cNvPr id="6" name="CuadroTexto 5"/>
          <p:cNvSpPr txBox="1"/>
          <p:nvPr/>
        </p:nvSpPr>
        <p:spPr>
          <a:xfrm rot="18951489">
            <a:off x="6506818" y="715877"/>
            <a:ext cx="2218058" cy="400110"/>
          </a:xfrm>
          <a:prstGeom prst="rect">
            <a:avLst/>
          </a:prstGeom>
          <a:noFill/>
        </p:spPr>
        <p:txBody>
          <a:bodyPr wrap="square" rtlCol="0">
            <a:spAutoFit/>
          </a:bodyPr>
          <a:lstStyle/>
          <a:p>
            <a:pPr algn="ctr"/>
            <a:r>
              <a:rPr lang="es-ES" sz="2000" b="1" dirty="0" smtClean="0">
                <a:solidFill>
                  <a:srgbClr val="00B0F0"/>
                </a:solidFill>
                <a:latin typeface="Arial" panose="020B0604020202020204" pitchFamily="34" charset="0"/>
                <a:cs typeface="Arial" panose="020B0604020202020204" pitchFamily="34" charset="0"/>
              </a:rPr>
              <a:t>Rio Santa Clara</a:t>
            </a:r>
            <a:endParaRPr lang="es-ES" sz="2000" b="1" dirty="0">
              <a:solidFill>
                <a:srgbClr val="00B0F0"/>
              </a:solidFill>
              <a:latin typeface="Arial" panose="020B0604020202020204" pitchFamily="34" charset="0"/>
              <a:cs typeface="Arial" panose="020B0604020202020204" pitchFamily="34" charset="0"/>
            </a:endParaRPr>
          </a:p>
        </p:txBody>
      </p:sp>
      <p:grpSp>
        <p:nvGrpSpPr>
          <p:cNvPr id="13" name="Grupo 12"/>
          <p:cNvGrpSpPr/>
          <p:nvPr/>
        </p:nvGrpSpPr>
        <p:grpSpPr>
          <a:xfrm>
            <a:off x="9956192" y="915932"/>
            <a:ext cx="1180271" cy="431382"/>
            <a:chOff x="8087933" y="2389331"/>
            <a:chExt cx="1234762" cy="572810"/>
          </a:xfrm>
        </p:grpSpPr>
        <p:sp>
          <p:nvSpPr>
            <p:cNvPr id="14" name="Elipse 13"/>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5" name="CuadroTexto 14"/>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1</a:t>
              </a:r>
              <a:endParaRPr lang="es-ES" b="1" dirty="0">
                <a:solidFill>
                  <a:srgbClr val="FF0000"/>
                </a:solidFill>
              </a:endParaRPr>
            </a:p>
          </p:txBody>
        </p:sp>
      </p:grpSp>
      <p:pic>
        <p:nvPicPr>
          <p:cNvPr id="20" name="Imagen 19"/>
          <p:cNvPicPr>
            <a:picLocks noChangeAspect="1"/>
          </p:cNvPicPr>
          <p:nvPr/>
        </p:nvPicPr>
        <p:blipFill rotWithShape="1">
          <a:blip r:embed="rId3"/>
          <a:srcRect l="33932" t="11048" r="18556" b="14304"/>
          <a:stretch/>
        </p:blipFill>
        <p:spPr>
          <a:xfrm>
            <a:off x="35842" y="631881"/>
            <a:ext cx="6474459" cy="5719106"/>
          </a:xfrm>
          <a:prstGeom prst="rect">
            <a:avLst/>
          </a:prstGeom>
        </p:spPr>
      </p:pic>
      <p:grpSp>
        <p:nvGrpSpPr>
          <p:cNvPr id="23" name="Grupo 22"/>
          <p:cNvGrpSpPr/>
          <p:nvPr/>
        </p:nvGrpSpPr>
        <p:grpSpPr>
          <a:xfrm>
            <a:off x="9809234" y="3213307"/>
            <a:ext cx="1180271" cy="431382"/>
            <a:chOff x="8087933" y="2389331"/>
            <a:chExt cx="1234762" cy="572810"/>
          </a:xfrm>
        </p:grpSpPr>
        <p:sp>
          <p:nvSpPr>
            <p:cNvPr id="24" name="Elipse 23"/>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5" name="CuadroTexto 24"/>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2</a:t>
              </a:r>
              <a:endParaRPr lang="es-ES" b="1" dirty="0">
                <a:solidFill>
                  <a:srgbClr val="FF0000"/>
                </a:solidFill>
              </a:endParaRPr>
            </a:p>
          </p:txBody>
        </p:sp>
      </p:grpSp>
      <p:grpSp>
        <p:nvGrpSpPr>
          <p:cNvPr id="26" name="Grupo 25"/>
          <p:cNvGrpSpPr/>
          <p:nvPr/>
        </p:nvGrpSpPr>
        <p:grpSpPr>
          <a:xfrm>
            <a:off x="9207556" y="5945460"/>
            <a:ext cx="1180271" cy="431382"/>
            <a:chOff x="8087933" y="2389331"/>
            <a:chExt cx="1234762" cy="572810"/>
          </a:xfrm>
        </p:grpSpPr>
        <p:sp>
          <p:nvSpPr>
            <p:cNvPr id="27" name="Elipse 26"/>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8" name="CuadroTexto 27"/>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3</a:t>
              </a:r>
              <a:endParaRPr lang="es-ES" b="1" dirty="0">
                <a:solidFill>
                  <a:srgbClr val="FF0000"/>
                </a:solidFill>
              </a:endParaRPr>
            </a:p>
          </p:txBody>
        </p:sp>
      </p:grpSp>
      <p:grpSp>
        <p:nvGrpSpPr>
          <p:cNvPr id="29" name="Grupo 28"/>
          <p:cNvGrpSpPr/>
          <p:nvPr/>
        </p:nvGrpSpPr>
        <p:grpSpPr>
          <a:xfrm>
            <a:off x="7791221" y="2807780"/>
            <a:ext cx="1180271" cy="431382"/>
            <a:chOff x="8087933" y="2389331"/>
            <a:chExt cx="1234762" cy="572810"/>
          </a:xfrm>
        </p:grpSpPr>
        <p:sp>
          <p:nvSpPr>
            <p:cNvPr id="30" name="Elipse 29"/>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1" name="CuadroTexto 30"/>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4</a:t>
              </a:r>
              <a:endParaRPr lang="es-ES" b="1" dirty="0">
                <a:solidFill>
                  <a:srgbClr val="FF0000"/>
                </a:solidFill>
              </a:endParaRPr>
            </a:p>
          </p:txBody>
        </p:sp>
      </p:grpSp>
      <p:grpSp>
        <p:nvGrpSpPr>
          <p:cNvPr id="32" name="Grupo 31"/>
          <p:cNvGrpSpPr/>
          <p:nvPr/>
        </p:nvGrpSpPr>
        <p:grpSpPr>
          <a:xfrm>
            <a:off x="4952504" y="682192"/>
            <a:ext cx="1180271" cy="431382"/>
            <a:chOff x="8087933" y="2389331"/>
            <a:chExt cx="1234762" cy="572810"/>
          </a:xfrm>
        </p:grpSpPr>
        <p:sp>
          <p:nvSpPr>
            <p:cNvPr id="33" name="Elipse 32"/>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4" name="CuadroTexto 33"/>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1</a:t>
              </a:r>
              <a:endParaRPr lang="es-ES" b="1" dirty="0">
                <a:solidFill>
                  <a:srgbClr val="FF0000"/>
                </a:solidFill>
              </a:endParaRPr>
            </a:p>
          </p:txBody>
        </p:sp>
      </p:grpSp>
      <p:grpSp>
        <p:nvGrpSpPr>
          <p:cNvPr id="35" name="Grupo 34"/>
          <p:cNvGrpSpPr/>
          <p:nvPr/>
        </p:nvGrpSpPr>
        <p:grpSpPr>
          <a:xfrm>
            <a:off x="4651079" y="3023471"/>
            <a:ext cx="1180271" cy="431382"/>
            <a:chOff x="8087933" y="2389331"/>
            <a:chExt cx="1234762" cy="572810"/>
          </a:xfrm>
        </p:grpSpPr>
        <p:sp>
          <p:nvSpPr>
            <p:cNvPr id="36" name="Elipse 35"/>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37" name="CuadroTexto 36"/>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2</a:t>
              </a:r>
              <a:endParaRPr lang="es-ES" b="1" dirty="0">
                <a:solidFill>
                  <a:srgbClr val="FF0000"/>
                </a:solidFill>
              </a:endParaRPr>
            </a:p>
          </p:txBody>
        </p:sp>
      </p:grpSp>
      <p:grpSp>
        <p:nvGrpSpPr>
          <p:cNvPr id="38" name="Grupo 37"/>
          <p:cNvGrpSpPr/>
          <p:nvPr/>
        </p:nvGrpSpPr>
        <p:grpSpPr>
          <a:xfrm>
            <a:off x="4118794" y="5302700"/>
            <a:ext cx="1180271" cy="431382"/>
            <a:chOff x="8087933" y="2389331"/>
            <a:chExt cx="1234762" cy="572810"/>
          </a:xfrm>
        </p:grpSpPr>
        <p:sp>
          <p:nvSpPr>
            <p:cNvPr id="39" name="Elipse 38"/>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40" name="CuadroTexto 39"/>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3</a:t>
              </a:r>
              <a:endParaRPr lang="es-ES" b="1" dirty="0">
                <a:solidFill>
                  <a:srgbClr val="FF0000"/>
                </a:solidFill>
              </a:endParaRPr>
            </a:p>
          </p:txBody>
        </p:sp>
      </p:grpSp>
      <p:grpSp>
        <p:nvGrpSpPr>
          <p:cNvPr id="41" name="Grupo 40"/>
          <p:cNvGrpSpPr/>
          <p:nvPr/>
        </p:nvGrpSpPr>
        <p:grpSpPr>
          <a:xfrm>
            <a:off x="2336845" y="2936646"/>
            <a:ext cx="1180271" cy="431382"/>
            <a:chOff x="8087933" y="2389331"/>
            <a:chExt cx="1234762" cy="572810"/>
          </a:xfrm>
        </p:grpSpPr>
        <p:sp>
          <p:nvSpPr>
            <p:cNvPr id="42" name="Elipse 41"/>
            <p:cNvSpPr/>
            <p:nvPr/>
          </p:nvSpPr>
          <p:spPr>
            <a:xfrm>
              <a:off x="8551572" y="2820473"/>
              <a:ext cx="141667" cy="1416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43" name="CuadroTexto 42"/>
            <p:cNvSpPr txBox="1"/>
            <p:nvPr/>
          </p:nvSpPr>
          <p:spPr>
            <a:xfrm>
              <a:off x="8087933" y="2389331"/>
              <a:ext cx="1234762" cy="490417"/>
            </a:xfrm>
            <a:prstGeom prst="rect">
              <a:avLst/>
            </a:prstGeom>
            <a:noFill/>
          </p:spPr>
          <p:txBody>
            <a:bodyPr wrap="square" rtlCol="0">
              <a:spAutoFit/>
            </a:bodyPr>
            <a:lstStyle/>
            <a:p>
              <a:r>
                <a:rPr lang="es-ES" b="1" dirty="0" smtClean="0">
                  <a:solidFill>
                    <a:srgbClr val="FF0000"/>
                  </a:solidFill>
                </a:rPr>
                <a:t>PUNTO 4</a:t>
              </a:r>
              <a:endParaRPr lang="es-ES" b="1" dirty="0">
                <a:solidFill>
                  <a:srgbClr val="FF0000"/>
                </a:solidFill>
              </a:endParaRPr>
            </a:p>
          </p:txBody>
        </p:sp>
      </p:grpSp>
      <p:sp>
        <p:nvSpPr>
          <p:cNvPr id="44" name="CuadroTexto 43"/>
          <p:cNvSpPr txBox="1"/>
          <p:nvPr/>
        </p:nvSpPr>
        <p:spPr>
          <a:xfrm rot="18951489">
            <a:off x="-8207" y="1926677"/>
            <a:ext cx="2218058" cy="400110"/>
          </a:xfrm>
          <a:prstGeom prst="rect">
            <a:avLst/>
          </a:prstGeom>
          <a:noFill/>
        </p:spPr>
        <p:txBody>
          <a:bodyPr wrap="square" rtlCol="0">
            <a:spAutoFit/>
          </a:bodyPr>
          <a:lstStyle/>
          <a:p>
            <a:pPr algn="ctr"/>
            <a:r>
              <a:rPr lang="es-ES" sz="2000" b="1" dirty="0" smtClean="0">
                <a:solidFill>
                  <a:srgbClr val="00B0F0"/>
                </a:solidFill>
                <a:latin typeface="Arial" panose="020B0604020202020204" pitchFamily="34" charset="0"/>
                <a:cs typeface="Arial" panose="020B0604020202020204" pitchFamily="34" charset="0"/>
              </a:rPr>
              <a:t>Rio Santa Clara</a:t>
            </a:r>
            <a:endParaRPr lang="es-ES" sz="2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50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to-0025"/>
          <p:cNvPicPr/>
          <p:nvPr/>
        </p:nvPicPr>
        <p:blipFill>
          <a:blip r:embed="rId2" cstate="print"/>
          <a:srcRect/>
          <a:stretch>
            <a:fillRect/>
          </a:stretch>
        </p:blipFill>
        <p:spPr bwMode="auto">
          <a:xfrm>
            <a:off x="0" y="0"/>
            <a:ext cx="12191999" cy="6858000"/>
          </a:xfrm>
          <a:prstGeom prst="rect">
            <a:avLst/>
          </a:prstGeom>
          <a:noFill/>
          <a:ln w="9525">
            <a:noFill/>
            <a:miter lim="800000"/>
            <a:headEnd/>
            <a:tailEnd/>
          </a:ln>
        </p:spPr>
      </p:pic>
    </p:spTree>
    <p:extLst>
      <p:ext uri="{BB962C8B-B14F-4D97-AF65-F5344CB8AC3E}">
        <p14:creationId xmlns:p14="http://schemas.microsoft.com/office/powerpoint/2010/main" val="391403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18016</TotalTime>
  <Words>2349</Words>
  <Application>Microsoft Office PowerPoint</Application>
  <PresentationFormat>Panorámica</PresentationFormat>
  <Paragraphs>446</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Times New Roman</vt:lpstr>
      <vt:lpstr>Trebuchet MS</vt:lpstr>
      <vt:lpstr>Wingdings</vt:lpstr>
      <vt:lpstr>Wingdings 3</vt:lpstr>
      <vt:lpstr>Faceta</vt:lpstr>
      <vt:lpstr>MAESTRIA EN AUDITORIA AMBIENTAL</vt:lpstr>
      <vt:lpstr>INTRODUCCIÓN</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LEGAL</vt:lpstr>
      <vt:lpstr>MARCO LEGAL</vt:lpstr>
      <vt:lpstr>MARCO LEGAL</vt:lpstr>
      <vt:lpstr>MARCO LEGAL</vt:lpstr>
      <vt:lpstr>PARÁMETROS PRICIPALES A EVALUAR</vt:lpstr>
      <vt:lpstr>PARÁMETROS PRICIPALES A EVALUAR</vt:lpstr>
      <vt:lpstr>PARÁMETROS PRICIPALES A EVALUAR</vt:lpstr>
      <vt:lpstr>PARÁMETROS PRICIPALES A EVALUAR</vt:lpstr>
      <vt:lpstr>PARÁMETROS PRICIPALES A EVALUAR</vt:lpstr>
      <vt:lpstr>Presentación de PowerPoint</vt:lpstr>
      <vt:lpstr>Presentación de PowerPoint</vt:lpstr>
      <vt:lpstr>Presentación de PowerPoint</vt:lpstr>
      <vt:lpstr>Presentación de PowerPoint</vt:lpstr>
      <vt:lpstr>RESULTADOS</vt:lpstr>
      <vt:lpstr>Presentación de PowerPoint</vt:lpstr>
      <vt:lpstr>RESULTADOS</vt:lpstr>
      <vt:lpstr>Presentación de PowerPoint</vt:lpstr>
      <vt:lpstr>DISCUSIÓN DE RESULTADOS</vt:lpstr>
      <vt:lpstr>CONCLUSIONES</vt:lpstr>
      <vt:lpstr>Presentación de PowerPoint</vt:lpstr>
      <vt:lpstr>CONCLUSIONES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Mecánica</dc:creator>
  <cp:lastModifiedBy>RICARDO URBINA</cp:lastModifiedBy>
  <cp:revision>143</cp:revision>
  <dcterms:created xsi:type="dcterms:W3CDTF">2015-07-13T14:01:19Z</dcterms:created>
  <dcterms:modified xsi:type="dcterms:W3CDTF">2015-10-28T17:06:15Z</dcterms:modified>
</cp:coreProperties>
</file>